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06"/>
  </p:notesMasterIdLst>
  <p:handoutMasterIdLst>
    <p:handoutMasterId r:id="rId107"/>
  </p:handoutMasterIdLst>
  <p:sldIdLst>
    <p:sldId id="256" r:id="rId2"/>
    <p:sldId id="262" r:id="rId3"/>
    <p:sldId id="267" r:id="rId4"/>
    <p:sldId id="283" r:id="rId5"/>
    <p:sldId id="258" r:id="rId6"/>
    <p:sldId id="390" r:id="rId7"/>
    <p:sldId id="259" r:id="rId8"/>
    <p:sldId id="285" r:id="rId9"/>
    <p:sldId id="280" r:id="rId10"/>
    <p:sldId id="394" r:id="rId11"/>
    <p:sldId id="423" r:id="rId12"/>
    <p:sldId id="305" r:id="rId13"/>
    <p:sldId id="287" r:id="rId14"/>
    <p:sldId id="286" r:id="rId15"/>
    <p:sldId id="288" r:id="rId16"/>
    <p:sldId id="434" r:id="rId17"/>
    <p:sldId id="291" r:id="rId18"/>
    <p:sldId id="289" r:id="rId19"/>
    <p:sldId id="299" r:id="rId20"/>
    <p:sldId id="302" r:id="rId21"/>
    <p:sldId id="303" r:id="rId22"/>
    <p:sldId id="424" r:id="rId23"/>
    <p:sldId id="306" r:id="rId24"/>
    <p:sldId id="433" r:id="rId25"/>
    <p:sldId id="307" r:id="rId26"/>
    <p:sldId id="311" r:id="rId27"/>
    <p:sldId id="310" r:id="rId28"/>
    <p:sldId id="432" r:id="rId29"/>
    <p:sldId id="395" r:id="rId30"/>
    <p:sldId id="396" r:id="rId31"/>
    <p:sldId id="314" r:id="rId32"/>
    <p:sldId id="317" r:id="rId33"/>
    <p:sldId id="319" r:id="rId34"/>
    <p:sldId id="322" r:id="rId35"/>
    <p:sldId id="321" r:id="rId36"/>
    <p:sldId id="320" r:id="rId37"/>
    <p:sldId id="397" r:id="rId38"/>
    <p:sldId id="309" r:id="rId39"/>
    <p:sldId id="398" r:id="rId40"/>
    <p:sldId id="425" r:id="rId41"/>
    <p:sldId id="331" r:id="rId42"/>
    <p:sldId id="333" r:id="rId43"/>
    <p:sldId id="334" r:id="rId44"/>
    <p:sldId id="435" r:id="rId45"/>
    <p:sldId id="436" r:id="rId46"/>
    <p:sldId id="437" r:id="rId47"/>
    <p:sldId id="336" r:id="rId48"/>
    <p:sldId id="339" r:id="rId49"/>
    <p:sldId id="340" r:id="rId50"/>
    <p:sldId id="438" r:id="rId51"/>
    <p:sldId id="298" r:id="rId52"/>
    <p:sldId id="335" r:id="rId53"/>
    <p:sldId id="342" r:id="rId54"/>
    <p:sldId id="341" r:id="rId55"/>
    <p:sldId id="439" r:id="rId56"/>
    <p:sldId id="440" r:id="rId57"/>
    <p:sldId id="441" r:id="rId58"/>
    <p:sldId id="442" r:id="rId59"/>
    <p:sldId id="343" r:id="rId60"/>
    <p:sldId id="426" r:id="rId61"/>
    <p:sldId id="332" r:id="rId62"/>
    <p:sldId id="350" r:id="rId63"/>
    <p:sldId id="399" r:id="rId64"/>
    <p:sldId id="400" r:id="rId65"/>
    <p:sldId id="427" r:id="rId66"/>
    <p:sldId id="351" r:id="rId67"/>
    <p:sldId id="401" r:id="rId68"/>
    <p:sldId id="443" r:id="rId69"/>
    <p:sldId id="444" r:id="rId70"/>
    <p:sldId id="445" r:id="rId71"/>
    <p:sldId id="403" r:id="rId72"/>
    <p:sldId id="352" r:id="rId73"/>
    <p:sldId id="404" r:id="rId74"/>
    <p:sldId id="405" r:id="rId75"/>
    <p:sldId id="428" r:id="rId76"/>
    <p:sldId id="407" r:id="rId77"/>
    <p:sldId id="408" r:id="rId78"/>
    <p:sldId id="409" r:id="rId79"/>
    <p:sldId id="429" r:id="rId80"/>
    <p:sldId id="411" r:id="rId81"/>
    <p:sldId id="261" r:id="rId82"/>
    <p:sldId id="318" r:id="rId83"/>
    <p:sldId id="312" r:id="rId84"/>
    <p:sldId id="315" r:id="rId85"/>
    <p:sldId id="316" r:id="rId86"/>
    <p:sldId id="412" r:id="rId87"/>
    <p:sldId id="446" r:id="rId88"/>
    <p:sldId id="413" r:id="rId89"/>
    <p:sldId id="430" r:id="rId90"/>
    <p:sldId id="419" r:id="rId91"/>
    <p:sldId id="418" r:id="rId92"/>
    <p:sldId id="415" r:id="rId93"/>
    <p:sldId id="431" r:id="rId94"/>
    <p:sldId id="421" r:id="rId95"/>
    <p:sldId id="420" r:id="rId96"/>
    <p:sldId id="416" r:id="rId97"/>
    <p:sldId id="308" r:id="rId98"/>
    <p:sldId id="414" r:id="rId99"/>
    <p:sldId id="447" r:id="rId100"/>
    <p:sldId id="448" r:id="rId101"/>
    <p:sldId id="449" r:id="rId102"/>
    <p:sldId id="450" r:id="rId103"/>
    <p:sldId id="451" r:id="rId104"/>
    <p:sldId id="452" r:id="rId105"/>
  </p:sldIdLst>
  <p:sldSz cx="12192000" cy="6858000"/>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kler, Karin (ZSL)" initials="W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DE9"/>
    <a:srgbClr val="CCECFF"/>
    <a:srgbClr val="FFFFE0"/>
    <a:srgbClr val="B80000"/>
    <a:srgbClr val="B70017"/>
    <a:srgbClr val="007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7" autoAdjust="0"/>
    <p:restoredTop sz="75556" autoAdjust="0"/>
  </p:normalViewPr>
  <p:slideViewPr>
    <p:cSldViewPr>
      <p:cViewPr varScale="1">
        <p:scale>
          <a:sx n="86" d="100"/>
          <a:sy n="86" d="100"/>
        </p:scale>
        <p:origin x="1338" y="96"/>
      </p:cViewPr>
      <p:guideLst>
        <p:guide orient="horz" pos="1933"/>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1" d="100"/>
          <a:sy n="81" d="100"/>
        </p:scale>
        <p:origin x="4026" y="10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89E34-E395-AC46-B242-60BFBDF94E4D}"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EECAC4DC-882E-8A45-97A5-78D3F8507AE3}">
      <dgm:prSet phldrT="[Text]"/>
      <dgm:spPr/>
      <dgm:t>
        <a:bodyPr/>
        <a:lstStyle/>
        <a:p>
          <a:r>
            <a:rPr lang="de-DE" dirty="0"/>
            <a:t>Frage nach dem zentralen Thema dieser Einheit</a:t>
          </a:r>
        </a:p>
        <a:p>
          <a:r>
            <a:rPr lang="de-DE" dirty="0"/>
            <a:t>(Globalisierung, Raumstrukturen, wirtschaftliches Handeln oder Wirtschaftsregionen?)</a:t>
          </a:r>
        </a:p>
      </dgm:t>
    </dgm:pt>
    <dgm:pt modelId="{FFEB6810-A95E-F941-AF48-A80C069D3084}" type="parTrans" cxnId="{FCB204A1-2571-2C41-A993-E33EAF4BAE1E}">
      <dgm:prSet/>
      <dgm:spPr/>
      <dgm:t>
        <a:bodyPr/>
        <a:lstStyle/>
        <a:p>
          <a:endParaRPr lang="de-DE"/>
        </a:p>
      </dgm:t>
    </dgm:pt>
    <dgm:pt modelId="{930A40FE-DBA2-7648-98A5-B77EA5441669}" type="sibTrans" cxnId="{FCB204A1-2571-2C41-A993-E33EAF4BAE1E}">
      <dgm:prSet/>
      <dgm:spPr/>
      <dgm:t>
        <a:bodyPr/>
        <a:lstStyle/>
        <a:p>
          <a:endParaRPr lang="de-DE"/>
        </a:p>
      </dgm:t>
    </dgm:pt>
    <dgm:pt modelId="{A66D3BF6-7D03-CE4E-9F4B-F21B91C7F238}">
      <dgm:prSet phldrT="[Text]"/>
      <dgm:spPr/>
      <dgm:t>
        <a:bodyPr/>
        <a:lstStyle/>
        <a:p>
          <a:r>
            <a:rPr lang="de-DE" dirty="0"/>
            <a:t>Geeignete Raumbeispiele zur Erarbeitung der Arbeitsbegriffe</a:t>
          </a:r>
        </a:p>
      </dgm:t>
    </dgm:pt>
    <dgm:pt modelId="{B12018CF-824C-E146-BB4E-227FECDDF7D2}" type="parTrans" cxnId="{E5F422FE-6335-9C4F-A90C-52F017A038A5}">
      <dgm:prSet/>
      <dgm:spPr/>
      <dgm:t>
        <a:bodyPr/>
        <a:lstStyle/>
        <a:p>
          <a:endParaRPr lang="de-DE"/>
        </a:p>
      </dgm:t>
    </dgm:pt>
    <dgm:pt modelId="{F954DB42-C8FB-A54E-B47A-F443E7389D1A}" type="sibTrans" cxnId="{E5F422FE-6335-9C4F-A90C-52F017A038A5}">
      <dgm:prSet/>
      <dgm:spPr/>
      <dgm:t>
        <a:bodyPr/>
        <a:lstStyle/>
        <a:p>
          <a:endParaRPr lang="de-DE"/>
        </a:p>
      </dgm:t>
    </dgm:pt>
    <dgm:pt modelId="{8B37F5DD-8F94-DA4D-8F5C-55F0228CD036}">
      <dgm:prSet/>
      <dgm:spPr/>
      <dgm:t>
        <a:bodyPr/>
        <a:lstStyle/>
        <a:p>
          <a:r>
            <a:rPr lang="de-DE" dirty="0"/>
            <a:t>Arbeitsbegriffe passen auf den ersten Blick nicht optimal zusammen</a:t>
          </a:r>
        </a:p>
        <a:p>
          <a:r>
            <a:rPr lang="de-DE" dirty="0"/>
            <a:t>(Wie diese sinnvoll vermitteln?)</a:t>
          </a:r>
        </a:p>
      </dgm:t>
    </dgm:pt>
    <dgm:pt modelId="{9ED16798-ED4B-DD46-995D-7595F20C1CCE}" type="parTrans" cxnId="{D2ED9C26-23DE-D041-8601-BB253EF539ED}">
      <dgm:prSet/>
      <dgm:spPr/>
      <dgm:t>
        <a:bodyPr/>
        <a:lstStyle/>
        <a:p>
          <a:endParaRPr lang="de-DE"/>
        </a:p>
      </dgm:t>
    </dgm:pt>
    <dgm:pt modelId="{9BC09863-91BD-5549-A708-2C583D5FB107}" type="sibTrans" cxnId="{D2ED9C26-23DE-D041-8601-BB253EF539ED}">
      <dgm:prSet/>
      <dgm:spPr/>
      <dgm:t>
        <a:bodyPr/>
        <a:lstStyle/>
        <a:p>
          <a:endParaRPr lang="de-DE"/>
        </a:p>
      </dgm:t>
    </dgm:pt>
    <dgm:pt modelId="{C170B158-1FCC-0E47-BC3B-333C548CC684}">
      <dgm:prSet/>
      <dgm:spPr/>
      <dgm:t>
        <a:bodyPr/>
        <a:lstStyle/>
        <a:p>
          <a:r>
            <a:rPr lang="de-DE" dirty="0"/>
            <a:t>Mindestens 2 geeignete Raumbeispiele notwendig</a:t>
          </a:r>
          <a:br>
            <a:rPr lang="de-DE" dirty="0"/>
          </a:br>
          <a:r>
            <a:rPr lang="de-DE" dirty="0"/>
            <a:t>(„Veränderung der Raumstrukturen in ausgewählten Wirtschaftsregionen“)</a:t>
          </a:r>
        </a:p>
      </dgm:t>
    </dgm:pt>
    <dgm:pt modelId="{E6288881-4437-1B46-8793-C0E58CDD95ED}" type="parTrans" cxnId="{FB04C76F-F6A1-AC41-8A29-E2B2C0D1DD51}">
      <dgm:prSet/>
      <dgm:spPr/>
      <dgm:t>
        <a:bodyPr/>
        <a:lstStyle/>
        <a:p>
          <a:endParaRPr lang="de-DE"/>
        </a:p>
      </dgm:t>
    </dgm:pt>
    <dgm:pt modelId="{0441C852-C88F-9240-BBF6-EC7F0CAE1790}" type="sibTrans" cxnId="{FB04C76F-F6A1-AC41-8A29-E2B2C0D1DD51}">
      <dgm:prSet/>
      <dgm:spPr/>
      <dgm:t>
        <a:bodyPr/>
        <a:lstStyle/>
        <a:p>
          <a:endParaRPr lang="de-DE"/>
        </a:p>
      </dgm:t>
    </dgm:pt>
    <dgm:pt modelId="{1D7AFABA-DA56-3C4B-947E-D7E14A85A767}" type="pres">
      <dgm:prSet presAssocID="{6A089E34-E395-AC46-B242-60BFBDF94E4D}" presName="Name0" presStyleCnt="0">
        <dgm:presLayoutVars>
          <dgm:chMax val="7"/>
          <dgm:chPref val="7"/>
          <dgm:dir/>
        </dgm:presLayoutVars>
      </dgm:prSet>
      <dgm:spPr/>
    </dgm:pt>
    <dgm:pt modelId="{22BEBCA9-AFF0-3843-987E-4E8391A4FFF0}" type="pres">
      <dgm:prSet presAssocID="{6A089E34-E395-AC46-B242-60BFBDF94E4D}" presName="Name1" presStyleCnt="0"/>
      <dgm:spPr/>
    </dgm:pt>
    <dgm:pt modelId="{A4FC4CFA-45DD-1E4A-8565-53D43A1E5667}" type="pres">
      <dgm:prSet presAssocID="{6A089E34-E395-AC46-B242-60BFBDF94E4D}" presName="cycle" presStyleCnt="0"/>
      <dgm:spPr/>
    </dgm:pt>
    <dgm:pt modelId="{496EA49F-2C5F-4B4A-94D4-CBAE5464E417}" type="pres">
      <dgm:prSet presAssocID="{6A089E34-E395-AC46-B242-60BFBDF94E4D}" presName="srcNode" presStyleLbl="node1" presStyleIdx="0" presStyleCnt="4"/>
      <dgm:spPr/>
    </dgm:pt>
    <dgm:pt modelId="{419C0D36-0173-014C-A88F-ACFFAA0768E3}" type="pres">
      <dgm:prSet presAssocID="{6A089E34-E395-AC46-B242-60BFBDF94E4D}" presName="conn" presStyleLbl="parChTrans1D2" presStyleIdx="0" presStyleCnt="1"/>
      <dgm:spPr/>
    </dgm:pt>
    <dgm:pt modelId="{38FA10B9-5223-8348-AC24-DC322F2E5EDF}" type="pres">
      <dgm:prSet presAssocID="{6A089E34-E395-AC46-B242-60BFBDF94E4D}" presName="extraNode" presStyleLbl="node1" presStyleIdx="0" presStyleCnt="4"/>
      <dgm:spPr/>
    </dgm:pt>
    <dgm:pt modelId="{D8B5D6D8-DBAF-2B44-AF9A-93453C72ACAA}" type="pres">
      <dgm:prSet presAssocID="{6A089E34-E395-AC46-B242-60BFBDF94E4D}" presName="dstNode" presStyleLbl="node1" presStyleIdx="0" presStyleCnt="4"/>
      <dgm:spPr/>
    </dgm:pt>
    <dgm:pt modelId="{FAAF8C2F-8401-0E49-A965-2FEA250BB1A0}" type="pres">
      <dgm:prSet presAssocID="{EECAC4DC-882E-8A45-97A5-78D3F8507AE3}" presName="text_1" presStyleLbl="node1" presStyleIdx="0" presStyleCnt="4">
        <dgm:presLayoutVars>
          <dgm:bulletEnabled val="1"/>
        </dgm:presLayoutVars>
      </dgm:prSet>
      <dgm:spPr/>
    </dgm:pt>
    <dgm:pt modelId="{FC0660A6-FB26-B843-AE9F-1DD15D72DA6F}" type="pres">
      <dgm:prSet presAssocID="{EECAC4DC-882E-8A45-97A5-78D3F8507AE3}" presName="accent_1" presStyleCnt="0"/>
      <dgm:spPr/>
    </dgm:pt>
    <dgm:pt modelId="{17043BC4-191A-4D4D-B679-F254AF0AA829}" type="pres">
      <dgm:prSet presAssocID="{EECAC4DC-882E-8A45-97A5-78D3F8507AE3}" presName="accentRepeatNode" presStyleLbl="solidFgAcc1" presStyleIdx="0" presStyleCnt="4"/>
      <dgm:spPr/>
    </dgm:pt>
    <dgm:pt modelId="{9DC36D43-8025-5742-B94B-BDD68E8F5AE0}" type="pres">
      <dgm:prSet presAssocID="{A66D3BF6-7D03-CE4E-9F4B-F21B91C7F238}" presName="text_2" presStyleLbl="node1" presStyleIdx="1" presStyleCnt="4">
        <dgm:presLayoutVars>
          <dgm:bulletEnabled val="1"/>
        </dgm:presLayoutVars>
      </dgm:prSet>
      <dgm:spPr/>
    </dgm:pt>
    <dgm:pt modelId="{DB4432E2-E3D6-FF4C-99BF-D6FA9AF56BC1}" type="pres">
      <dgm:prSet presAssocID="{A66D3BF6-7D03-CE4E-9F4B-F21B91C7F238}" presName="accent_2" presStyleCnt="0"/>
      <dgm:spPr/>
    </dgm:pt>
    <dgm:pt modelId="{D23C5A1A-4581-5747-97E8-7E9598689DC0}" type="pres">
      <dgm:prSet presAssocID="{A66D3BF6-7D03-CE4E-9F4B-F21B91C7F238}" presName="accentRepeatNode" presStyleLbl="solidFgAcc1" presStyleIdx="1" presStyleCnt="4"/>
      <dgm:spPr/>
    </dgm:pt>
    <dgm:pt modelId="{38F4ECCC-8F6D-614F-A292-409A1F5A8FA9}" type="pres">
      <dgm:prSet presAssocID="{C170B158-1FCC-0E47-BC3B-333C548CC684}" presName="text_3" presStyleLbl="node1" presStyleIdx="2" presStyleCnt="4">
        <dgm:presLayoutVars>
          <dgm:bulletEnabled val="1"/>
        </dgm:presLayoutVars>
      </dgm:prSet>
      <dgm:spPr/>
    </dgm:pt>
    <dgm:pt modelId="{3373AA4B-71B5-8540-8F23-D8030EF1BCC0}" type="pres">
      <dgm:prSet presAssocID="{C170B158-1FCC-0E47-BC3B-333C548CC684}" presName="accent_3" presStyleCnt="0"/>
      <dgm:spPr/>
    </dgm:pt>
    <dgm:pt modelId="{A280743A-92E4-0A4F-B638-A7238FA0760F}" type="pres">
      <dgm:prSet presAssocID="{C170B158-1FCC-0E47-BC3B-333C548CC684}" presName="accentRepeatNode" presStyleLbl="solidFgAcc1" presStyleIdx="2" presStyleCnt="4"/>
      <dgm:spPr/>
    </dgm:pt>
    <dgm:pt modelId="{217748B7-FDB6-E04B-928B-8CE43137E852}" type="pres">
      <dgm:prSet presAssocID="{8B37F5DD-8F94-DA4D-8F5C-55F0228CD036}" presName="text_4" presStyleLbl="node1" presStyleIdx="3" presStyleCnt="4">
        <dgm:presLayoutVars>
          <dgm:bulletEnabled val="1"/>
        </dgm:presLayoutVars>
      </dgm:prSet>
      <dgm:spPr/>
    </dgm:pt>
    <dgm:pt modelId="{FCE9F434-C256-8941-90C3-19D79863E318}" type="pres">
      <dgm:prSet presAssocID="{8B37F5DD-8F94-DA4D-8F5C-55F0228CD036}" presName="accent_4" presStyleCnt="0"/>
      <dgm:spPr/>
    </dgm:pt>
    <dgm:pt modelId="{850B6024-57E8-AB4F-83D3-2F38CA16057B}" type="pres">
      <dgm:prSet presAssocID="{8B37F5DD-8F94-DA4D-8F5C-55F0228CD036}" presName="accentRepeatNode" presStyleLbl="solidFgAcc1" presStyleIdx="3" presStyleCnt="4"/>
      <dgm:spPr/>
    </dgm:pt>
  </dgm:ptLst>
  <dgm:cxnLst>
    <dgm:cxn modelId="{D2ED9C26-23DE-D041-8601-BB253EF539ED}" srcId="{6A089E34-E395-AC46-B242-60BFBDF94E4D}" destId="{8B37F5DD-8F94-DA4D-8F5C-55F0228CD036}" srcOrd="3" destOrd="0" parTransId="{9ED16798-ED4B-DD46-995D-7595F20C1CCE}" sibTransId="{9BC09863-91BD-5549-A708-2C583D5FB107}"/>
    <dgm:cxn modelId="{D4287C38-3748-E947-8382-61333E790B89}" type="presOf" srcId="{8B37F5DD-8F94-DA4D-8F5C-55F0228CD036}" destId="{217748B7-FDB6-E04B-928B-8CE43137E852}" srcOrd="0" destOrd="0" presId="urn:microsoft.com/office/officeart/2008/layout/VerticalCurvedList"/>
    <dgm:cxn modelId="{6975AC3C-C6C3-E642-B3F7-1EC009CA5D53}" type="presOf" srcId="{930A40FE-DBA2-7648-98A5-B77EA5441669}" destId="{419C0D36-0173-014C-A88F-ACFFAA0768E3}" srcOrd="0" destOrd="0" presId="urn:microsoft.com/office/officeart/2008/layout/VerticalCurvedList"/>
    <dgm:cxn modelId="{FB04C76F-F6A1-AC41-8A29-E2B2C0D1DD51}" srcId="{6A089E34-E395-AC46-B242-60BFBDF94E4D}" destId="{C170B158-1FCC-0E47-BC3B-333C548CC684}" srcOrd="2" destOrd="0" parTransId="{E6288881-4437-1B46-8793-C0E58CDD95ED}" sibTransId="{0441C852-C88F-9240-BBF6-EC7F0CAE1790}"/>
    <dgm:cxn modelId="{5AC9BE77-C412-4045-B6FC-BA9199CD4CA5}" type="presOf" srcId="{EECAC4DC-882E-8A45-97A5-78D3F8507AE3}" destId="{FAAF8C2F-8401-0E49-A965-2FEA250BB1A0}" srcOrd="0" destOrd="0" presId="urn:microsoft.com/office/officeart/2008/layout/VerticalCurvedList"/>
    <dgm:cxn modelId="{D3D4248B-81DF-3847-8678-EBA825E306D7}" type="presOf" srcId="{A66D3BF6-7D03-CE4E-9F4B-F21B91C7F238}" destId="{9DC36D43-8025-5742-B94B-BDD68E8F5AE0}" srcOrd="0" destOrd="0" presId="urn:microsoft.com/office/officeart/2008/layout/VerticalCurvedList"/>
    <dgm:cxn modelId="{FCB204A1-2571-2C41-A993-E33EAF4BAE1E}" srcId="{6A089E34-E395-AC46-B242-60BFBDF94E4D}" destId="{EECAC4DC-882E-8A45-97A5-78D3F8507AE3}" srcOrd="0" destOrd="0" parTransId="{FFEB6810-A95E-F941-AF48-A80C069D3084}" sibTransId="{930A40FE-DBA2-7648-98A5-B77EA5441669}"/>
    <dgm:cxn modelId="{25543CD4-B087-B543-A18B-BA248D8585F3}" type="presOf" srcId="{6A089E34-E395-AC46-B242-60BFBDF94E4D}" destId="{1D7AFABA-DA56-3C4B-947E-D7E14A85A767}" srcOrd="0" destOrd="0" presId="urn:microsoft.com/office/officeart/2008/layout/VerticalCurvedList"/>
    <dgm:cxn modelId="{2BF210EC-3168-CC4B-B3B3-0F8B814723D0}" type="presOf" srcId="{C170B158-1FCC-0E47-BC3B-333C548CC684}" destId="{38F4ECCC-8F6D-614F-A292-409A1F5A8FA9}" srcOrd="0" destOrd="0" presId="urn:microsoft.com/office/officeart/2008/layout/VerticalCurvedList"/>
    <dgm:cxn modelId="{E5F422FE-6335-9C4F-A90C-52F017A038A5}" srcId="{6A089E34-E395-AC46-B242-60BFBDF94E4D}" destId="{A66D3BF6-7D03-CE4E-9F4B-F21B91C7F238}" srcOrd="1" destOrd="0" parTransId="{B12018CF-824C-E146-BB4E-227FECDDF7D2}" sibTransId="{F954DB42-C8FB-A54E-B47A-F443E7389D1A}"/>
    <dgm:cxn modelId="{4F7EA737-9680-A64C-A8D9-932CF0CCD637}" type="presParOf" srcId="{1D7AFABA-DA56-3C4B-947E-D7E14A85A767}" destId="{22BEBCA9-AFF0-3843-987E-4E8391A4FFF0}" srcOrd="0" destOrd="0" presId="urn:microsoft.com/office/officeart/2008/layout/VerticalCurvedList"/>
    <dgm:cxn modelId="{9E3DEA44-5F79-5343-9695-EA62DB372D79}" type="presParOf" srcId="{22BEBCA9-AFF0-3843-987E-4E8391A4FFF0}" destId="{A4FC4CFA-45DD-1E4A-8565-53D43A1E5667}" srcOrd="0" destOrd="0" presId="urn:microsoft.com/office/officeart/2008/layout/VerticalCurvedList"/>
    <dgm:cxn modelId="{89E3A432-C262-2E48-847E-0C89AD57CE4C}" type="presParOf" srcId="{A4FC4CFA-45DD-1E4A-8565-53D43A1E5667}" destId="{496EA49F-2C5F-4B4A-94D4-CBAE5464E417}" srcOrd="0" destOrd="0" presId="urn:microsoft.com/office/officeart/2008/layout/VerticalCurvedList"/>
    <dgm:cxn modelId="{CB25429C-42F7-754F-9194-3CC4ACEF3D1B}" type="presParOf" srcId="{A4FC4CFA-45DD-1E4A-8565-53D43A1E5667}" destId="{419C0D36-0173-014C-A88F-ACFFAA0768E3}" srcOrd="1" destOrd="0" presId="urn:microsoft.com/office/officeart/2008/layout/VerticalCurvedList"/>
    <dgm:cxn modelId="{635F1CA6-0144-E246-BA93-A97C48488180}" type="presParOf" srcId="{A4FC4CFA-45DD-1E4A-8565-53D43A1E5667}" destId="{38FA10B9-5223-8348-AC24-DC322F2E5EDF}" srcOrd="2" destOrd="0" presId="urn:microsoft.com/office/officeart/2008/layout/VerticalCurvedList"/>
    <dgm:cxn modelId="{DDE513B7-174B-8646-879E-49EB0549DA60}" type="presParOf" srcId="{A4FC4CFA-45DD-1E4A-8565-53D43A1E5667}" destId="{D8B5D6D8-DBAF-2B44-AF9A-93453C72ACAA}" srcOrd="3" destOrd="0" presId="urn:microsoft.com/office/officeart/2008/layout/VerticalCurvedList"/>
    <dgm:cxn modelId="{09D09337-D6BB-DB45-BBCB-BE7C893A8273}" type="presParOf" srcId="{22BEBCA9-AFF0-3843-987E-4E8391A4FFF0}" destId="{FAAF8C2F-8401-0E49-A965-2FEA250BB1A0}" srcOrd="1" destOrd="0" presId="urn:microsoft.com/office/officeart/2008/layout/VerticalCurvedList"/>
    <dgm:cxn modelId="{3DE0C49D-F0D9-DB4E-9865-0824C55360CB}" type="presParOf" srcId="{22BEBCA9-AFF0-3843-987E-4E8391A4FFF0}" destId="{FC0660A6-FB26-B843-AE9F-1DD15D72DA6F}" srcOrd="2" destOrd="0" presId="urn:microsoft.com/office/officeart/2008/layout/VerticalCurvedList"/>
    <dgm:cxn modelId="{CE479F6B-A688-8540-9986-B51C58047E06}" type="presParOf" srcId="{FC0660A6-FB26-B843-AE9F-1DD15D72DA6F}" destId="{17043BC4-191A-4D4D-B679-F254AF0AA829}" srcOrd="0" destOrd="0" presId="urn:microsoft.com/office/officeart/2008/layout/VerticalCurvedList"/>
    <dgm:cxn modelId="{1861CCB5-BD54-6A43-8C46-22230069AE73}" type="presParOf" srcId="{22BEBCA9-AFF0-3843-987E-4E8391A4FFF0}" destId="{9DC36D43-8025-5742-B94B-BDD68E8F5AE0}" srcOrd="3" destOrd="0" presId="urn:microsoft.com/office/officeart/2008/layout/VerticalCurvedList"/>
    <dgm:cxn modelId="{BFC33319-7F3C-E941-9784-11463D5C1AE4}" type="presParOf" srcId="{22BEBCA9-AFF0-3843-987E-4E8391A4FFF0}" destId="{DB4432E2-E3D6-FF4C-99BF-D6FA9AF56BC1}" srcOrd="4" destOrd="0" presId="urn:microsoft.com/office/officeart/2008/layout/VerticalCurvedList"/>
    <dgm:cxn modelId="{AEF0FAEE-BB0F-E44E-80B1-94F86270D926}" type="presParOf" srcId="{DB4432E2-E3D6-FF4C-99BF-D6FA9AF56BC1}" destId="{D23C5A1A-4581-5747-97E8-7E9598689DC0}" srcOrd="0" destOrd="0" presId="urn:microsoft.com/office/officeart/2008/layout/VerticalCurvedList"/>
    <dgm:cxn modelId="{EEAFD1C9-C76A-CD4C-92A1-B54E1FF4CDE5}" type="presParOf" srcId="{22BEBCA9-AFF0-3843-987E-4E8391A4FFF0}" destId="{38F4ECCC-8F6D-614F-A292-409A1F5A8FA9}" srcOrd="5" destOrd="0" presId="urn:microsoft.com/office/officeart/2008/layout/VerticalCurvedList"/>
    <dgm:cxn modelId="{49A445A5-0274-424A-B5CA-D7C9C7D0CA70}" type="presParOf" srcId="{22BEBCA9-AFF0-3843-987E-4E8391A4FFF0}" destId="{3373AA4B-71B5-8540-8F23-D8030EF1BCC0}" srcOrd="6" destOrd="0" presId="urn:microsoft.com/office/officeart/2008/layout/VerticalCurvedList"/>
    <dgm:cxn modelId="{D5B21573-9F63-E94B-8ECC-282D7A2EDBB8}" type="presParOf" srcId="{3373AA4B-71B5-8540-8F23-D8030EF1BCC0}" destId="{A280743A-92E4-0A4F-B638-A7238FA0760F}" srcOrd="0" destOrd="0" presId="urn:microsoft.com/office/officeart/2008/layout/VerticalCurvedList"/>
    <dgm:cxn modelId="{4A32439C-8E2E-AE45-8F78-D38260B13601}" type="presParOf" srcId="{22BEBCA9-AFF0-3843-987E-4E8391A4FFF0}" destId="{217748B7-FDB6-E04B-928B-8CE43137E852}" srcOrd="7" destOrd="0" presId="urn:microsoft.com/office/officeart/2008/layout/VerticalCurvedList"/>
    <dgm:cxn modelId="{502539E4-8737-B743-9455-69CCD68DFB4D}" type="presParOf" srcId="{22BEBCA9-AFF0-3843-987E-4E8391A4FFF0}" destId="{FCE9F434-C256-8941-90C3-19D79863E318}" srcOrd="8" destOrd="0" presId="urn:microsoft.com/office/officeart/2008/layout/VerticalCurvedList"/>
    <dgm:cxn modelId="{BD8DC81B-4B83-254A-A4F2-2C2ED374F34D}" type="presParOf" srcId="{FCE9F434-C256-8941-90C3-19D79863E318}" destId="{850B6024-57E8-AB4F-83D3-2F38CA16057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endParaRPr lang="de-DE" sz="2400" dirty="0"/>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Beispielklausur zu 3.2.2.6(2) Raumstrukturen in</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C6F9D34A-1402-0344-8885-AFCA983A394A}">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Wirtschaftsregionen </a:t>
          </a:r>
          <a:endParaRPr lang="de-DE" sz="2400" dirty="0"/>
        </a:p>
      </dgm:t>
    </dgm:pt>
    <dgm:pt modelId="{7C57B9D9-0356-C649-B17E-85F53FA997B7}" type="parTrans" cxnId="{5D7CC581-F949-8345-801B-519F25DB8BF5}">
      <dgm:prSet/>
      <dgm:spPr/>
      <dgm:t>
        <a:bodyPr/>
        <a:lstStyle/>
        <a:p>
          <a:endParaRPr lang="de-DE"/>
        </a:p>
      </dgm:t>
    </dgm:pt>
    <dgm:pt modelId="{D22A8BF0-4C13-DC4F-BC1A-C38E14C6D327}" type="sibTrans" cxnId="{5D7CC581-F949-8345-801B-519F25DB8BF5}">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8AA3E7F-7A9B-C74D-A536-70D9CB1854B8}" type="presOf" srcId="{C6F9D34A-1402-0344-8885-AFCA983A394A}" destId="{D67B2DB2-8071-1748-B48F-E63D5F49EFE0}" srcOrd="0" destOrd="1" presId="urn:microsoft.com/office/officeart/2005/8/layout/chevron2"/>
    <dgm:cxn modelId="{5D7CC581-F949-8345-801B-519F25DB8BF5}" srcId="{8D81DAE7-E68D-1A4F-AA1F-3082886E35FB}" destId="{C6F9D34A-1402-0344-8885-AFCA983A394A}" srcOrd="1" destOrd="0" parTransId="{7C57B9D9-0356-C649-B17E-85F53FA997B7}" sibTransId="{D22A8BF0-4C13-DC4F-BC1A-C38E14C6D327}"/>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endParaRPr lang="de-DE" sz="2400" dirty="0"/>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Erwartungshorizont zu dieser Beispielklausur: siehe</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31EDED1B-FA4B-874B-8F7F-1D08C53FB5E1}">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Datei „</a:t>
          </a:r>
          <a:r>
            <a:rPr lang="de-DE" sz="2400" baseline="0" dirty="0" err="1">
              <a:solidFill>
                <a:srgbClr val="FFFFCC"/>
              </a:solidFill>
              <a:latin typeface="Arial" panose="020B0604020202020204" pitchFamily="34" charset="0"/>
              <a:cs typeface="Arial" panose="020B0604020202020204" pitchFamily="34" charset="0"/>
            </a:rPr>
            <a:t>Raumstrukturen_Beispielklausur_Shanghai</a:t>
          </a:r>
          <a:r>
            <a:rPr lang="de-DE" sz="2400" baseline="0" dirty="0">
              <a:solidFill>
                <a:srgbClr val="FFFFCC"/>
              </a:solidFill>
              <a:latin typeface="Arial" panose="020B0604020202020204" pitchFamily="34" charset="0"/>
              <a:cs typeface="Arial" panose="020B0604020202020204" pitchFamily="34" charset="0"/>
            </a:rPr>
            <a:t>“</a:t>
          </a:r>
          <a:endParaRPr lang="de-DE" sz="2400" dirty="0"/>
        </a:p>
      </dgm:t>
    </dgm:pt>
    <dgm:pt modelId="{40F06B44-95A6-8E46-BEA9-4A83599D1257}" type="parTrans" cxnId="{C0387165-BAEC-8D43-ACED-7A8BE2DF4B35}">
      <dgm:prSet/>
      <dgm:spPr/>
      <dgm:t>
        <a:bodyPr/>
        <a:lstStyle/>
        <a:p>
          <a:endParaRPr lang="de-DE"/>
        </a:p>
      </dgm:t>
    </dgm:pt>
    <dgm:pt modelId="{09EE809D-7561-D446-8D48-25A294E79937}" type="sibTrans" cxnId="{C0387165-BAEC-8D43-ACED-7A8BE2DF4B35}">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custFlipHor="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C0387165-BAEC-8D43-ACED-7A8BE2DF4B35}" srcId="{8D81DAE7-E68D-1A4F-AA1F-3082886E35FB}" destId="{31EDED1B-FA4B-874B-8F7F-1D08C53FB5E1}" srcOrd="1" destOrd="0" parTransId="{40F06B44-95A6-8E46-BEA9-4A83599D1257}" sibTransId="{09EE809D-7561-D446-8D48-25A294E79937}"/>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DB0C2BCC-C99F-C440-A0DE-D49CB1907F5D}" type="presOf" srcId="{31EDED1B-FA4B-874B-8F7F-1D08C53FB5E1}" destId="{D67B2DB2-8071-1748-B48F-E63D5F49EFE0}" srcOrd="0" destOrd="1" presId="urn:microsoft.com/office/officeart/2005/8/layout/chevron2"/>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1800" dirty="0"/>
            <a:t>DS 1</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buFontTx/>
            <a:buNone/>
          </a:pPr>
          <a:r>
            <a:rPr lang="de-DE" sz="2000" dirty="0">
              <a:solidFill>
                <a:srgbClr val="FFFFCC"/>
              </a:solidFill>
            </a:rPr>
            <a:t>Globalisierung – Chance oder Risiko?</a:t>
          </a:r>
          <a:r>
            <a:rPr lang="de-DE" sz="2000" dirty="0"/>
            <a:t> </a:t>
          </a:r>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17C42FD3-C3BA-E34C-8C90-1E52249F9B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1800" dirty="0"/>
            <a:t>DS 2</a:t>
          </a:r>
        </a:p>
      </dgm:t>
    </dgm:pt>
    <dgm:pt modelId="{B87C394C-0CC7-2B47-9086-3B00D9A02AFC}" type="parTrans" cxnId="{5E27B4F9-8A48-F14B-B343-DB6DC7F3B2D2}">
      <dgm:prSet/>
      <dgm:spPr/>
      <dgm:t>
        <a:bodyPr/>
        <a:lstStyle/>
        <a:p>
          <a:endParaRPr lang="de-DE"/>
        </a:p>
      </dgm:t>
    </dgm:pt>
    <dgm:pt modelId="{604BA6FA-2901-D248-9C57-EE6F58103950}" type="sibTrans" cxnId="{5E27B4F9-8A48-F14B-B343-DB6DC7F3B2D2}">
      <dgm:prSet/>
      <dgm:spPr/>
      <dgm:t>
        <a:bodyPr/>
        <a:lstStyle/>
        <a:p>
          <a:endParaRPr lang="de-DE"/>
        </a:p>
      </dgm:t>
    </dgm:pt>
    <dgm:pt modelId="{F9AE68CA-18C0-3E44-B5EE-A09245D3DAA7}">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marL="0">
            <a:buFontTx/>
            <a:buNone/>
          </a:pPr>
          <a:r>
            <a:rPr lang="de-DE" sz="2000" baseline="0" dirty="0">
              <a:solidFill>
                <a:srgbClr val="FFFFCC"/>
              </a:solidFill>
              <a:latin typeface="Arial" panose="020B0604020202020204" pitchFamily="34" charset="0"/>
              <a:cs typeface="Arial" panose="020B0604020202020204" pitchFamily="34" charset="0"/>
            </a:rPr>
            <a:t>Freier Handel weltweit – Vorteil oder Hemmschuh für globales wirtschaftliches Handeln?</a:t>
          </a:r>
          <a:endParaRPr lang="de-DE" sz="2000" dirty="0">
            <a:solidFill>
              <a:srgbClr val="FFFFCC"/>
            </a:solidFill>
          </a:endParaRPr>
        </a:p>
      </dgm:t>
    </dgm:pt>
    <dgm:pt modelId="{EC721131-1290-5247-832C-814B4FFF00E9}" type="parTrans" cxnId="{708D82C3-255E-2B4C-AA4B-436EF70E7CF0}">
      <dgm:prSet/>
      <dgm:spPr/>
      <dgm:t>
        <a:bodyPr/>
        <a:lstStyle/>
        <a:p>
          <a:endParaRPr lang="de-DE"/>
        </a:p>
      </dgm:t>
    </dgm:pt>
    <dgm:pt modelId="{EB274254-07A4-A240-8437-E886C764F615}" type="sibTrans" cxnId="{708D82C3-255E-2B4C-AA4B-436EF70E7CF0}">
      <dgm:prSet/>
      <dgm:spPr/>
      <dgm:t>
        <a:bodyPr/>
        <a:lstStyle/>
        <a:p>
          <a:endParaRPr lang="de-DE"/>
        </a:p>
      </dgm:t>
    </dgm:pt>
    <dgm:pt modelId="{5C26CA41-0A75-5340-B9FB-415E5BC3A9C8}">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1200" dirty="0"/>
            <a:t>DS 3 + 4</a:t>
          </a:r>
        </a:p>
      </dgm:t>
    </dgm:pt>
    <dgm:pt modelId="{A30B3D29-7B71-2F49-BD39-DA13C5BF7841}" type="parTrans" cxnId="{4F4B8821-A4F6-334E-9139-624EE5B63451}">
      <dgm:prSet/>
      <dgm:spPr/>
      <dgm:t>
        <a:bodyPr/>
        <a:lstStyle/>
        <a:p>
          <a:endParaRPr lang="de-DE"/>
        </a:p>
      </dgm:t>
    </dgm:pt>
    <dgm:pt modelId="{813A58AA-CEF7-594E-B256-6E33596D0889}" type="sibTrans" cxnId="{4F4B8821-A4F6-334E-9139-624EE5B63451}">
      <dgm:prSet/>
      <dgm:spPr/>
      <dgm:t>
        <a:bodyPr/>
        <a:lstStyle/>
        <a:p>
          <a:endParaRPr lang="de-DE"/>
        </a:p>
      </dgm:t>
    </dgm:pt>
    <dgm:pt modelId="{73CFBE24-01FD-D344-95BD-C9DED045F620}">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1800" dirty="0"/>
            <a:t>DS 5</a:t>
          </a:r>
        </a:p>
      </dgm:t>
    </dgm:pt>
    <dgm:pt modelId="{DBD297A5-F504-C341-BA62-46F26B70E9E2}" type="parTrans" cxnId="{9252DBA6-C463-0743-9BD3-B36A1B5CB5DF}">
      <dgm:prSet/>
      <dgm:spPr/>
      <dgm:t>
        <a:bodyPr/>
        <a:lstStyle/>
        <a:p>
          <a:endParaRPr lang="de-DE"/>
        </a:p>
      </dgm:t>
    </dgm:pt>
    <dgm:pt modelId="{18DA6427-DA5C-BF4D-8434-E8776FFE0065}" type="sibTrans" cxnId="{9252DBA6-C463-0743-9BD3-B36A1B5CB5DF}">
      <dgm:prSet/>
      <dgm:spPr/>
      <dgm:t>
        <a:bodyPr/>
        <a:lstStyle/>
        <a:p>
          <a:endParaRPr lang="de-DE"/>
        </a:p>
      </dgm:t>
    </dgm:pt>
    <dgm:pt modelId="{6A6E9DCE-5657-D048-8935-259FC4097148}">
      <dgm:prSet>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dirty="0"/>
            <a:t>DS 6 + 7</a:t>
          </a:r>
        </a:p>
      </dgm:t>
    </dgm:pt>
    <dgm:pt modelId="{01C5521F-246C-B745-ACBE-888B9740F35A}" type="parTrans" cxnId="{C669FE15-E0B4-0E46-947B-E9BC9C35B1E5}">
      <dgm:prSet/>
      <dgm:spPr/>
      <dgm:t>
        <a:bodyPr/>
        <a:lstStyle/>
        <a:p>
          <a:endParaRPr lang="de-DE"/>
        </a:p>
      </dgm:t>
    </dgm:pt>
    <dgm:pt modelId="{E7961436-A54F-C84C-8D8C-EC2067EE8061}" type="sibTrans" cxnId="{C669FE15-E0B4-0E46-947B-E9BC9C35B1E5}">
      <dgm:prSet/>
      <dgm:spPr/>
      <dgm:t>
        <a:bodyPr/>
        <a:lstStyle/>
        <a:p>
          <a:endParaRPr lang="de-DE"/>
        </a:p>
      </dgm:t>
    </dgm:pt>
    <dgm:pt modelId="{07EC42D8-B767-E449-80C8-96F57D09F913}">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1800" dirty="0"/>
            <a:t>DS 8</a:t>
          </a:r>
        </a:p>
      </dgm:t>
    </dgm:pt>
    <dgm:pt modelId="{26C8C468-6D70-B341-924D-930F1C1F23BF}" type="parTrans" cxnId="{43D72E40-9743-AA47-AD98-6ED74222A726}">
      <dgm:prSet/>
      <dgm:spPr/>
      <dgm:t>
        <a:bodyPr/>
        <a:lstStyle/>
        <a:p>
          <a:endParaRPr lang="de-DE"/>
        </a:p>
      </dgm:t>
    </dgm:pt>
    <dgm:pt modelId="{5C42B6CB-6A0B-404E-853B-B064E4AD19DA}" type="sibTrans" cxnId="{43D72E40-9743-AA47-AD98-6ED74222A726}">
      <dgm:prSet/>
      <dgm:spPr/>
      <dgm:t>
        <a:bodyPr/>
        <a:lstStyle/>
        <a:p>
          <a:endParaRPr lang="de-DE"/>
        </a:p>
      </dgm:t>
    </dgm:pt>
    <dgm:pt modelId="{60E6DDB8-1825-4546-A5A2-EA980DE6B225}">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nchor="ctr"/>
        <a:lstStyle/>
        <a:p>
          <a:pPr algn="l">
            <a:buFontTx/>
            <a:buNone/>
          </a:pPr>
          <a:r>
            <a:rPr lang="de-DE" sz="2000" baseline="0" dirty="0">
              <a:solidFill>
                <a:srgbClr val="FFFFCC"/>
              </a:solidFill>
              <a:latin typeface="Arial" panose="020B0604020202020204" pitchFamily="34" charset="0"/>
              <a:cs typeface="Arial" panose="020B0604020202020204" pitchFamily="34" charset="0"/>
            </a:rPr>
            <a:t>Unternehmerische Standortwahl in Zeiten der Globalisierung</a:t>
          </a:r>
          <a:endParaRPr lang="de-DE" sz="2000" dirty="0">
            <a:solidFill>
              <a:srgbClr val="FFFFCC"/>
            </a:solidFill>
          </a:endParaRPr>
        </a:p>
      </dgm:t>
    </dgm:pt>
    <dgm:pt modelId="{B2222128-E2BC-ED4A-A715-6969F9DDAC5D}" type="parTrans" cxnId="{9F650411-5847-D74B-8F2D-A432FE7AF215}">
      <dgm:prSet/>
      <dgm:spPr/>
      <dgm:t>
        <a:bodyPr/>
        <a:lstStyle/>
        <a:p>
          <a:endParaRPr lang="de-DE"/>
        </a:p>
      </dgm:t>
    </dgm:pt>
    <dgm:pt modelId="{AABEEA5D-5EFD-CF43-93D7-2475A4839666}" type="sibTrans" cxnId="{9F650411-5847-D74B-8F2D-A432FE7AF215}">
      <dgm:prSet/>
      <dgm:spPr/>
      <dgm:t>
        <a:bodyPr/>
        <a:lstStyle/>
        <a:p>
          <a:endParaRPr lang="de-DE"/>
        </a:p>
      </dgm:t>
    </dgm:pt>
    <dgm:pt modelId="{F2D58B10-EDD5-0643-80AB-7DD725C409DA}">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buClrTx/>
            <a:buSzTx/>
            <a:buFontTx/>
            <a:buNone/>
          </a:pPr>
          <a:r>
            <a:rPr lang="de-DE" sz="2000" baseline="0" dirty="0">
              <a:solidFill>
                <a:srgbClr val="FFFFCC"/>
              </a:solidFill>
              <a:latin typeface="Arial" panose="020B0604020202020204" pitchFamily="34" charset="0"/>
              <a:cs typeface="Arial" panose="020B0604020202020204" pitchFamily="34" charset="0"/>
            </a:rPr>
            <a:t>Global Player Apple im Prozess der Globalisierung</a:t>
          </a:r>
          <a:endParaRPr lang="de-DE" sz="2000" dirty="0">
            <a:solidFill>
              <a:srgbClr val="FFFFCC"/>
            </a:solidFill>
          </a:endParaRPr>
        </a:p>
      </dgm:t>
    </dgm:pt>
    <dgm:pt modelId="{B2DFEB59-EF7B-DA4A-B145-50155D8B84A3}" type="parTrans" cxnId="{82023F61-79F3-DD4E-AC94-57170BFDC65D}">
      <dgm:prSet/>
      <dgm:spPr/>
      <dgm:t>
        <a:bodyPr/>
        <a:lstStyle/>
        <a:p>
          <a:endParaRPr lang="de-DE"/>
        </a:p>
      </dgm:t>
    </dgm:pt>
    <dgm:pt modelId="{76C4C697-B19C-B848-8E47-93483EACAA23}" type="sibTrans" cxnId="{82023F61-79F3-DD4E-AC94-57170BFDC65D}">
      <dgm:prSet/>
      <dgm:spPr/>
      <dgm:t>
        <a:bodyPr/>
        <a:lstStyle/>
        <a:p>
          <a:endParaRPr lang="de-DE"/>
        </a:p>
      </dgm:t>
    </dgm:pt>
    <dgm:pt modelId="{2FF7F64B-1C43-4942-9401-2D65DE581632}">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40000"/>
            <a:lumOff val="60000"/>
          </a:schemeClr>
        </a:solidFill>
        <a:ln>
          <a:solidFill>
            <a:srgbClr val="FFFFCC"/>
          </a:solidFill>
        </a:ln>
      </dgm:spPr>
      <dgm:t>
        <a:bodyPr/>
        <a:lstStyle/>
        <a:p>
          <a:pPr>
            <a:buClrTx/>
            <a:buSzTx/>
            <a:buFontTx/>
            <a:buNone/>
          </a:pPr>
          <a:r>
            <a:rPr lang="de-DE" sz="2000" baseline="0" dirty="0">
              <a:solidFill>
                <a:srgbClr val="FFFFCC"/>
              </a:solidFill>
              <a:latin typeface="Arial" panose="020B0604020202020204" pitchFamily="34" charset="0"/>
              <a:cs typeface="Arial" panose="020B0604020202020204" pitchFamily="34" charset="0"/>
            </a:rPr>
            <a:t>Wirtschaftsregion und Global City Chicago im Wandel der Zeit</a:t>
          </a:r>
          <a:endParaRPr lang="de-DE" sz="2000" dirty="0">
            <a:solidFill>
              <a:srgbClr val="FFFFCC"/>
            </a:solidFill>
          </a:endParaRPr>
        </a:p>
      </dgm:t>
    </dgm:pt>
    <dgm:pt modelId="{31ED9107-50D8-4B4B-B6E3-594ED68ED7E6}" type="parTrans" cxnId="{ADBA7A43-BA7D-904B-B185-1C0304894076}">
      <dgm:prSet/>
      <dgm:spPr/>
      <dgm:t>
        <a:bodyPr/>
        <a:lstStyle/>
        <a:p>
          <a:endParaRPr lang="de-DE"/>
        </a:p>
      </dgm:t>
    </dgm:pt>
    <dgm:pt modelId="{300979C3-05C6-3448-A03E-8D552519B5B7}" type="sibTrans" cxnId="{ADBA7A43-BA7D-904B-B185-1C0304894076}">
      <dgm:prSet/>
      <dgm:spPr/>
      <dgm:t>
        <a:bodyPr/>
        <a:lstStyle/>
        <a:p>
          <a:endParaRPr lang="de-DE"/>
        </a:p>
      </dgm:t>
    </dgm:pt>
    <dgm:pt modelId="{B55125D6-0017-EB45-BAAE-7F1A090A4F8C}">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buClrTx/>
            <a:buSzTx/>
            <a:buFontTx/>
            <a:buNone/>
          </a:pPr>
          <a:r>
            <a:rPr lang="de-DE" sz="2000" baseline="0" dirty="0">
              <a:solidFill>
                <a:srgbClr val="FFFFCC"/>
              </a:solidFill>
              <a:latin typeface="Arial" panose="020B0604020202020204" pitchFamily="34" charset="0"/>
              <a:cs typeface="Arial" panose="020B0604020202020204" pitchFamily="34" charset="0"/>
            </a:rPr>
            <a:t>Das neue Asien-Pazifik-Abkommen RCEP – gefährdet das größte</a:t>
          </a:r>
          <a:endParaRPr lang="de-DE" sz="2000" dirty="0"/>
        </a:p>
      </dgm:t>
    </dgm:pt>
    <dgm:pt modelId="{6DDA1484-7F8A-DE40-8259-B5B61FD2F4C6}" type="parTrans" cxnId="{3BD5A39C-082F-5444-9DC1-0730B010E47B}">
      <dgm:prSet/>
      <dgm:spPr/>
      <dgm:t>
        <a:bodyPr/>
        <a:lstStyle/>
        <a:p>
          <a:endParaRPr lang="de-DE"/>
        </a:p>
      </dgm:t>
    </dgm:pt>
    <dgm:pt modelId="{35C2F46D-FDBB-D548-BA8E-0A8F5C9AA933}" type="sibTrans" cxnId="{3BD5A39C-082F-5444-9DC1-0730B010E47B}">
      <dgm:prSet/>
      <dgm:spPr/>
      <dgm:t>
        <a:bodyPr/>
        <a:lstStyle/>
        <a:p>
          <a:endParaRPr lang="de-DE"/>
        </a:p>
      </dgm:t>
    </dgm:pt>
    <dgm:pt modelId="{9E799E45-B4F9-D74D-854A-7987F3F35517}">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buClrTx/>
            <a:buSzTx/>
            <a:buFontTx/>
            <a:buNone/>
          </a:pPr>
          <a:r>
            <a:rPr lang="de-DE" sz="2000" baseline="0" dirty="0">
              <a:solidFill>
                <a:srgbClr val="FFFFCC"/>
              </a:solidFill>
              <a:latin typeface="Arial" panose="020B0604020202020204" pitchFamily="34" charset="0"/>
              <a:cs typeface="Arial" panose="020B0604020202020204" pitchFamily="34" charset="0"/>
            </a:rPr>
            <a:t>Freihandelsabkommen der Welt den Standort Silicon Valley?</a:t>
          </a:r>
          <a:endParaRPr lang="de-DE" sz="2000" dirty="0"/>
        </a:p>
      </dgm:t>
    </dgm:pt>
    <dgm:pt modelId="{B5A31AD0-E9D1-6649-8335-5825F7B6C5DB}" type="parTrans" cxnId="{85A98C23-BF82-7F4D-8451-A14E0BB10CBE}">
      <dgm:prSet/>
      <dgm:spPr/>
      <dgm:t>
        <a:bodyPr/>
        <a:lstStyle/>
        <a:p>
          <a:endParaRPr lang="de-DE"/>
        </a:p>
      </dgm:t>
    </dgm:pt>
    <dgm:pt modelId="{E25FE7F9-EED1-A044-AE52-32AAAC6C75D4}" type="sibTrans" cxnId="{85A98C23-BF82-7F4D-8451-A14E0BB10CBE}">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6">
        <dgm:presLayoutVars>
          <dgm:chMax val="1"/>
          <dgm:bulletEnabled val="1"/>
        </dgm:presLayoutVars>
      </dgm:prSet>
      <dgm:spPr/>
    </dgm:pt>
    <dgm:pt modelId="{D67B2DB2-8071-1748-B48F-E63D5F49EFE0}" type="pres">
      <dgm:prSet presAssocID="{8D81DAE7-E68D-1A4F-AA1F-3082886E35FB}" presName="descendantText" presStyleLbl="alignAcc1" presStyleIdx="0" presStyleCnt="6">
        <dgm:presLayoutVars>
          <dgm:bulletEnabled val="1"/>
        </dgm:presLayoutVars>
      </dgm:prSet>
      <dgm:spPr/>
    </dgm:pt>
    <dgm:pt modelId="{C18E21BB-A1E1-064F-ADAD-8C22D95B7926}" type="pres">
      <dgm:prSet presAssocID="{240AA8F9-4A8D-E740-BBD5-163AC8DB618D}" presName="sp" presStyleCnt="0"/>
      <dgm:spPr/>
    </dgm:pt>
    <dgm:pt modelId="{9182E47E-81D6-D549-9699-5EDF122E8F6A}" type="pres">
      <dgm:prSet presAssocID="{17C42FD3-C3BA-E34C-8C90-1E52249F9BFE}" presName="composite" presStyleCnt="0"/>
      <dgm:spPr/>
    </dgm:pt>
    <dgm:pt modelId="{450EEC1F-3194-024B-8624-6D17BE49E002}" type="pres">
      <dgm:prSet presAssocID="{17C42FD3-C3BA-E34C-8C90-1E52249F9BFE}" presName="parentText" presStyleLbl="alignNode1" presStyleIdx="1" presStyleCnt="6">
        <dgm:presLayoutVars>
          <dgm:chMax val="1"/>
          <dgm:bulletEnabled val="1"/>
        </dgm:presLayoutVars>
      </dgm:prSet>
      <dgm:spPr/>
    </dgm:pt>
    <dgm:pt modelId="{3AD713BB-9223-0145-B1AE-637C26A578FE}" type="pres">
      <dgm:prSet presAssocID="{17C42FD3-C3BA-E34C-8C90-1E52249F9BFE}" presName="descendantText" presStyleLbl="alignAcc1" presStyleIdx="1" presStyleCnt="6">
        <dgm:presLayoutVars>
          <dgm:bulletEnabled val="1"/>
        </dgm:presLayoutVars>
      </dgm:prSet>
      <dgm:spPr/>
    </dgm:pt>
    <dgm:pt modelId="{946051EA-099A-A34D-9890-8E7203107302}" type="pres">
      <dgm:prSet presAssocID="{604BA6FA-2901-D248-9C57-EE6F58103950}" presName="sp" presStyleCnt="0"/>
      <dgm:spPr/>
    </dgm:pt>
    <dgm:pt modelId="{96DFF5D4-24A1-6642-9AA9-0CBAA0AD7D54}" type="pres">
      <dgm:prSet presAssocID="{5C26CA41-0A75-5340-B9FB-415E5BC3A9C8}" presName="composite" presStyleCnt="0"/>
      <dgm:spPr/>
    </dgm:pt>
    <dgm:pt modelId="{41084EB6-0935-BA4F-B9A8-4D90A968FAFE}" type="pres">
      <dgm:prSet presAssocID="{5C26CA41-0A75-5340-B9FB-415E5BC3A9C8}" presName="parentText" presStyleLbl="alignNode1" presStyleIdx="2" presStyleCnt="6">
        <dgm:presLayoutVars>
          <dgm:chMax val="1"/>
          <dgm:bulletEnabled val="1"/>
        </dgm:presLayoutVars>
      </dgm:prSet>
      <dgm:spPr/>
    </dgm:pt>
    <dgm:pt modelId="{A542F48C-ACE9-A344-A5AD-F782F1A3EBBE}" type="pres">
      <dgm:prSet presAssocID="{5C26CA41-0A75-5340-B9FB-415E5BC3A9C8}" presName="descendantText" presStyleLbl="alignAcc1" presStyleIdx="2" presStyleCnt="6" custLinFactNeighborX="516" custLinFactNeighborY="-5159">
        <dgm:presLayoutVars>
          <dgm:bulletEnabled val="1"/>
        </dgm:presLayoutVars>
        <dgm:style>
          <a:lnRef idx="2">
            <a:schemeClr val="accent1">
              <a:shade val="50000"/>
            </a:schemeClr>
          </a:lnRef>
          <a:fillRef idx="1">
            <a:schemeClr val="accent1"/>
          </a:fillRef>
          <a:effectRef idx="0">
            <a:schemeClr val="accent1"/>
          </a:effectRef>
          <a:fontRef idx="minor">
            <a:schemeClr val="lt1"/>
          </a:fontRef>
        </dgm:style>
      </dgm:prSet>
      <dgm:spPr/>
    </dgm:pt>
    <dgm:pt modelId="{3142FB29-89EF-CB4A-9820-643B617853D8}" type="pres">
      <dgm:prSet presAssocID="{813A58AA-CEF7-594E-B256-6E33596D0889}" presName="sp" presStyleCnt="0"/>
      <dgm:spPr/>
    </dgm:pt>
    <dgm:pt modelId="{9B8C2493-5D85-844F-9AA4-18466616AC49}" type="pres">
      <dgm:prSet presAssocID="{73CFBE24-01FD-D344-95BD-C9DED045F620}" presName="composite" presStyleCnt="0"/>
      <dgm:spPr/>
    </dgm:pt>
    <dgm:pt modelId="{11E421EF-87A3-9840-8BB5-8DD95275CC6F}" type="pres">
      <dgm:prSet presAssocID="{73CFBE24-01FD-D344-95BD-C9DED045F620}" presName="parentText" presStyleLbl="alignNode1" presStyleIdx="3" presStyleCnt="6">
        <dgm:presLayoutVars>
          <dgm:chMax val="1"/>
          <dgm:bulletEnabled val="1"/>
        </dgm:presLayoutVars>
      </dgm:prSet>
      <dgm:spPr/>
    </dgm:pt>
    <dgm:pt modelId="{BAC3527B-6E3A-3343-B551-6B53186986CB}" type="pres">
      <dgm:prSet presAssocID="{73CFBE24-01FD-D344-95BD-C9DED045F620}" presName="descendantText" presStyleLbl="alignAcc1" presStyleIdx="3" presStyleCnt="6">
        <dgm:presLayoutVars>
          <dgm:bulletEnabled val="1"/>
        </dgm:presLayoutVars>
        <dgm:style>
          <a:lnRef idx="2">
            <a:schemeClr val="accent1">
              <a:shade val="50000"/>
            </a:schemeClr>
          </a:lnRef>
          <a:fillRef idx="1">
            <a:schemeClr val="accent1"/>
          </a:fillRef>
          <a:effectRef idx="0">
            <a:schemeClr val="accent1"/>
          </a:effectRef>
          <a:fontRef idx="minor">
            <a:schemeClr val="lt1"/>
          </a:fontRef>
        </dgm:style>
      </dgm:prSet>
      <dgm:spPr/>
    </dgm:pt>
    <dgm:pt modelId="{3A389F1D-F965-DB44-9B8C-AC20EFF80DC7}" type="pres">
      <dgm:prSet presAssocID="{18DA6427-DA5C-BF4D-8434-E8776FFE0065}" presName="sp" presStyleCnt="0"/>
      <dgm:spPr/>
    </dgm:pt>
    <dgm:pt modelId="{73FAD933-F82A-BE45-A4B8-71600827E993}" type="pres">
      <dgm:prSet presAssocID="{6A6E9DCE-5657-D048-8935-259FC4097148}" presName="composite" presStyleCnt="0"/>
      <dgm:spPr/>
    </dgm:pt>
    <dgm:pt modelId="{EF6BA1A2-C3D2-6246-BDF2-05E601F12FE5}" type="pres">
      <dgm:prSet presAssocID="{6A6E9DCE-5657-D048-8935-259FC4097148}" presName="parentText" presStyleLbl="alignNode1" presStyleIdx="4" presStyleCnt="6">
        <dgm:presLayoutVars>
          <dgm:chMax val="1"/>
          <dgm:bulletEnabled val="1"/>
        </dgm:presLayoutVars>
      </dgm:prSet>
      <dgm:spPr/>
    </dgm:pt>
    <dgm:pt modelId="{BD5586D7-454C-664C-8B48-33814352B925}" type="pres">
      <dgm:prSet presAssocID="{6A6E9DCE-5657-D048-8935-259FC4097148}" presName="descendantText" presStyleLbl="alignAcc1" presStyleIdx="4" presStyleCnt="6">
        <dgm:presLayoutVars>
          <dgm:bulletEnabled val="1"/>
        </dgm:presLayoutVars>
        <dgm:style>
          <a:lnRef idx="2">
            <a:schemeClr val="accent1">
              <a:shade val="50000"/>
            </a:schemeClr>
          </a:lnRef>
          <a:fillRef idx="1">
            <a:schemeClr val="accent1"/>
          </a:fillRef>
          <a:effectRef idx="0">
            <a:schemeClr val="accent1"/>
          </a:effectRef>
          <a:fontRef idx="minor">
            <a:schemeClr val="lt1"/>
          </a:fontRef>
        </dgm:style>
      </dgm:prSet>
      <dgm:spPr/>
    </dgm:pt>
    <dgm:pt modelId="{C5322579-3673-9844-9DEB-12BC6BB45749}" type="pres">
      <dgm:prSet presAssocID="{E7961436-A54F-C84C-8D8C-EC2067EE8061}" presName="sp" presStyleCnt="0"/>
      <dgm:spPr/>
    </dgm:pt>
    <dgm:pt modelId="{DD311BC1-ABF8-CC43-8E4F-EFB5C122CF09}" type="pres">
      <dgm:prSet presAssocID="{07EC42D8-B767-E449-80C8-96F57D09F913}" presName="composite" presStyleCnt="0"/>
      <dgm:spPr/>
    </dgm:pt>
    <dgm:pt modelId="{9100895B-895B-AA4F-A0B0-B20678B2EB0E}" type="pres">
      <dgm:prSet presAssocID="{07EC42D8-B767-E449-80C8-96F57D09F913}" presName="parentText" presStyleLbl="alignNode1" presStyleIdx="5" presStyleCnt="6">
        <dgm:presLayoutVars>
          <dgm:chMax val="1"/>
          <dgm:bulletEnabled val="1"/>
        </dgm:presLayoutVars>
      </dgm:prSet>
      <dgm:spPr/>
    </dgm:pt>
    <dgm:pt modelId="{5475CBBB-7672-A840-B110-C69B2BE3A05C}" type="pres">
      <dgm:prSet presAssocID="{07EC42D8-B767-E449-80C8-96F57D09F913}" presName="descendantText" presStyleLbl="alignAcc1" presStyleIdx="5" presStyleCnt="6">
        <dgm:presLayoutVars>
          <dgm:bulletEnabled val="1"/>
        </dgm:presLayoutVars>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9F650411-5847-D74B-8F2D-A432FE7AF215}" srcId="{5C26CA41-0A75-5340-B9FB-415E5BC3A9C8}" destId="{60E6DDB8-1825-4546-A5A2-EA980DE6B225}" srcOrd="0" destOrd="0" parTransId="{B2222128-E2BC-ED4A-A715-6969F9DDAC5D}" sibTransId="{AABEEA5D-5EFD-CF43-93D7-2475A4839666}"/>
    <dgm:cxn modelId="{C669FE15-E0B4-0E46-947B-E9BC9C35B1E5}" srcId="{AA05DE34-D3A5-E94F-B239-DCF862572001}" destId="{6A6E9DCE-5657-D048-8935-259FC4097148}" srcOrd="4" destOrd="0" parTransId="{01C5521F-246C-B745-ACBE-888B9740F35A}" sibTransId="{E7961436-A54F-C84C-8D8C-EC2067EE8061}"/>
    <dgm:cxn modelId="{4F4B8821-A4F6-334E-9139-624EE5B63451}" srcId="{AA05DE34-D3A5-E94F-B239-DCF862572001}" destId="{5C26CA41-0A75-5340-B9FB-415E5BC3A9C8}" srcOrd="2" destOrd="0" parTransId="{A30B3D29-7B71-2F49-BD39-DA13C5BF7841}" sibTransId="{813A58AA-CEF7-594E-B256-6E33596D0889}"/>
    <dgm:cxn modelId="{85A98C23-BF82-7F4D-8451-A14E0BB10CBE}" srcId="{07EC42D8-B767-E449-80C8-96F57D09F913}" destId="{9E799E45-B4F9-D74D-854A-7987F3F35517}" srcOrd="1" destOrd="0" parTransId="{B5A31AD0-E9D1-6649-8335-5825F7B6C5DB}" sibTransId="{E25FE7F9-EED1-A044-AE52-32AAAC6C75D4}"/>
    <dgm:cxn modelId="{E0A9102D-2D22-0744-B39E-E5F4D7FFE5E2}" type="presOf" srcId="{B55125D6-0017-EB45-BAAE-7F1A090A4F8C}" destId="{5475CBBB-7672-A840-B110-C69B2BE3A05C}" srcOrd="0" destOrd="0" presId="urn:microsoft.com/office/officeart/2005/8/layout/chevron2"/>
    <dgm:cxn modelId="{751C6C2E-63A0-B44A-AA7B-CC6110023071}" type="presOf" srcId="{F2D58B10-EDD5-0643-80AB-7DD725C409DA}" destId="{BAC3527B-6E3A-3343-B551-6B53186986CB}" srcOrd="0" destOrd="0" presId="urn:microsoft.com/office/officeart/2005/8/layout/chevron2"/>
    <dgm:cxn modelId="{43D72E40-9743-AA47-AD98-6ED74222A726}" srcId="{AA05DE34-D3A5-E94F-B239-DCF862572001}" destId="{07EC42D8-B767-E449-80C8-96F57D09F913}" srcOrd="5" destOrd="0" parTransId="{26C8C468-6D70-B341-924D-930F1C1F23BF}" sibTransId="{5C42B6CB-6A0B-404E-853B-B064E4AD19DA}"/>
    <dgm:cxn modelId="{82023F61-79F3-DD4E-AC94-57170BFDC65D}" srcId="{73CFBE24-01FD-D344-95BD-C9DED045F620}" destId="{F2D58B10-EDD5-0643-80AB-7DD725C409DA}" srcOrd="0" destOrd="0" parTransId="{B2DFEB59-EF7B-DA4A-B145-50155D8B84A3}" sibTransId="{76C4C697-B19C-B848-8E47-93483EACAA23}"/>
    <dgm:cxn modelId="{ADBA7A43-BA7D-904B-B185-1C0304894076}" srcId="{6A6E9DCE-5657-D048-8935-259FC4097148}" destId="{2FF7F64B-1C43-4942-9401-2D65DE581632}" srcOrd="0" destOrd="0" parTransId="{31ED9107-50D8-4B4B-B6E3-594ED68ED7E6}" sibTransId="{300979C3-05C6-3448-A03E-8D552519B5B7}"/>
    <dgm:cxn modelId="{2A324C4F-43B1-8447-BC5A-64E54D2ED7B6}" type="presOf" srcId="{60E6DDB8-1825-4546-A5A2-EA980DE6B225}" destId="{A542F48C-ACE9-A344-A5AD-F782F1A3EBBE}" srcOrd="0" destOrd="0" presId="urn:microsoft.com/office/officeart/2005/8/layout/chevron2"/>
    <dgm:cxn modelId="{239B4E58-16A6-D34F-9839-E507AC80AA05}" type="presOf" srcId="{17C42FD3-C3BA-E34C-8C90-1E52249F9BFE}" destId="{450EEC1F-3194-024B-8624-6D17BE49E002}" srcOrd="0" destOrd="0" presId="urn:microsoft.com/office/officeart/2005/8/layout/chevron2"/>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73F51C91-EEEA-094A-A663-F83FCB13C55B}" type="presOf" srcId="{5C26CA41-0A75-5340-B9FB-415E5BC3A9C8}" destId="{41084EB6-0935-BA4F-B9A8-4D90A968FAFE}" srcOrd="0" destOrd="0" presId="urn:microsoft.com/office/officeart/2005/8/layout/chevron2"/>
    <dgm:cxn modelId="{3BD5A39C-082F-5444-9DC1-0730B010E47B}" srcId="{07EC42D8-B767-E449-80C8-96F57D09F913}" destId="{B55125D6-0017-EB45-BAAE-7F1A090A4F8C}" srcOrd="0" destOrd="0" parTransId="{6DDA1484-7F8A-DE40-8259-B5B61FD2F4C6}" sibTransId="{35C2F46D-FDBB-D548-BA8E-0A8F5C9AA933}"/>
    <dgm:cxn modelId="{A9BDBAA1-FD6B-E54D-9573-C55C5F05CC22}" srcId="{8D81DAE7-E68D-1A4F-AA1F-3082886E35FB}" destId="{686B8629-1448-2548-877C-8054B63835FE}" srcOrd="0" destOrd="0" parTransId="{98896B3E-54DA-6845-98D6-B74712F8ABA3}" sibTransId="{39D2ABE7-3F45-7549-87C7-2A2D0BBA6C6E}"/>
    <dgm:cxn modelId="{9252DBA6-C463-0743-9BD3-B36A1B5CB5DF}" srcId="{AA05DE34-D3A5-E94F-B239-DCF862572001}" destId="{73CFBE24-01FD-D344-95BD-C9DED045F620}" srcOrd="3" destOrd="0" parTransId="{DBD297A5-F504-C341-BA62-46F26B70E9E2}" sibTransId="{18DA6427-DA5C-BF4D-8434-E8776FFE0065}"/>
    <dgm:cxn modelId="{2C1E61A8-88ED-7A41-ACB9-56D475BF1046}" type="presOf" srcId="{F9AE68CA-18C0-3E44-B5EE-A09245D3DAA7}" destId="{3AD713BB-9223-0145-B1AE-637C26A578FE}" srcOrd="0" destOrd="0" presId="urn:microsoft.com/office/officeart/2005/8/layout/chevron2"/>
    <dgm:cxn modelId="{433347A9-9D5C-F14D-96B9-5837C93F23A7}" type="presOf" srcId="{07EC42D8-B767-E449-80C8-96F57D09F913}" destId="{9100895B-895B-AA4F-A0B0-B20678B2EB0E}" srcOrd="0" destOrd="0" presId="urn:microsoft.com/office/officeart/2005/8/layout/chevron2"/>
    <dgm:cxn modelId="{D404A4B2-8A99-B848-BE05-3F7A46696399}" type="presOf" srcId="{73CFBE24-01FD-D344-95BD-C9DED045F620}" destId="{11E421EF-87A3-9840-8BB5-8DD95275CC6F}" srcOrd="0" destOrd="0" presId="urn:microsoft.com/office/officeart/2005/8/layout/chevron2"/>
    <dgm:cxn modelId="{0E4BE0B7-8344-E945-8BC1-31F4AF4B4E98}" type="presOf" srcId="{2FF7F64B-1C43-4942-9401-2D65DE581632}" destId="{BD5586D7-454C-664C-8B48-33814352B925}" srcOrd="0" destOrd="0" presId="urn:microsoft.com/office/officeart/2005/8/layout/chevron2"/>
    <dgm:cxn modelId="{253244BC-52B7-2C4E-BF5E-20703BC19331}" type="presOf" srcId="{9E799E45-B4F9-D74D-854A-7987F3F35517}" destId="{5475CBBB-7672-A840-B110-C69B2BE3A05C}" srcOrd="0" destOrd="1" presId="urn:microsoft.com/office/officeart/2005/8/layout/chevron2"/>
    <dgm:cxn modelId="{708D82C3-255E-2B4C-AA4B-436EF70E7CF0}" srcId="{17C42FD3-C3BA-E34C-8C90-1E52249F9BFE}" destId="{F9AE68CA-18C0-3E44-B5EE-A09245D3DAA7}" srcOrd="0" destOrd="0" parTransId="{EC721131-1290-5247-832C-814B4FFF00E9}" sibTransId="{EB274254-07A4-A240-8437-E886C764F615}"/>
    <dgm:cxn modelId="{1DCBB9EC-1866-FB4E-832A-DB85FD538363}" type="presOf" srcId="{6A6E9DCE-5657-D048-8935-259FC4097148}" destId="{EF6BA1A2-C3D2-6246-BDF2-05E601F12FE5}" srcOrd="0" destOrd="0" presId="urn:microsoft.com/office/officeart/2005/8/layout/chevron2"/>
    <dgm:cxn modelId="{A90C68F0-5D94-6E42-8256-2D5DAE7EA361}" type="presOf" srcId="{AA05DE34-D3A5-E94F-B239-DCF862572001}" destId="{9A3154AA-51A7-454E-99AF-02457DD5C83A}" srcOrd="0" destOrd="0" presId="urn:microsoft.com/office/officeart/2005/8/layout/chevron2"/>
    <dgm:cxn modelId="{5E27B4F9-8A48-F14B-B343-DB6DC7F3B2D2}" srcId="{AA05DE34-D3A5-E94F-B239-DCF862572001}" destId="{17C42FD3-C3BA-E34C-8C90-1E52249F9BFE}" srcOrd="1" destOrd="0" parTransId="{B87C394C-0CC7-2B47-9086-3B00D9A02AFC}" sibTransId="{604BA6FA-2901-D248-9C57-EE6F58103950}"/>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 modelId="{075BB761-831F-C248-B53F-FDB9B0510107}" type="presParOf" srcId="{9A3154AA-51A7-454E-99AF-02457DD5C83A}" destId="{C18E21BB-A1E1-064F-ADAD-8C22D95B7926}" srcOrd="1" destOrd="0" presId="urn:microsoft.com/office/officeart/2005/8/layout/chevron2"/>
    <dgm:cxn modelId="{BD711A1B-062A-7D4A-AD39-B01EBC7D148C}" type="presParOf" srcId="{9A3154AA-51A7-454E-99AF-02457DD5C83A}" destId="{9182E47E-81D6-D549-9699-5EDF122E8F6A}" srcOrd="2" destOrd="0" presId="urn:microsoft.com/office/officeart/2005/8/layout/chevron2"/>
    <dgm:cxn modelId="{9DEDD441-E058-D54F-8D15-F1790C1AC8BC}" type="presParOf" srcId="{9182E47E-81D6-D549-9699-5EDF122E8F6A}" destId="{450EEC1F-3194-024B-8624-6D17BE49E002}" srcOrd="0" destOrd="0" presId="urn:microsoft.com/office/officeart/2005/8/layout/chevron2"/>
    <dgm:cxn modelId="{8C75CF44-F0CD-2A46-A8F3-9DD8D5F24767}" type="presParOf" srcId="{9182E47E-81D6-D549-9699-5EDF122E8F6A}" destId="{3AD713BB-9223-0145-B1AE-637C26A578FE}" srcOrd="1" destOrd="0" presId="urn:microsoft.com/office/officeart/2005/8/layout/chevron2"/>
    <dgm:cxn modelId="{E20ED101-C3CE-394B-A860-0F7CA3F11B62}" type="presParOf" srcId="{9A3154AA-51A7-454E-99AF-02457DD5C83A}" destId="{946051EA-099A-A34D-9890-8E7203107302}" srcOrd="3" destOrd="0" presId="urn:microsoft.com/office/officeart/2005/8/layout/chevron2"/>
    <dgm:cxn modelId="{1E974AD4-8BFA-354F-9407-0BEF87725228}" type="presParOf" srcId="{9A3154AA-51A7-454E-99AF-02457DD5C83A}" destId="{96DFF5D4-24A1-6642-9AA9-0CBAA0AD7D54}" srcOrd="4" destOrd="0" presId="urn:microsoft.com/office/officeart/2005/8/layout/chevron2"/>
    <dgm:cxn modelId="{7C1A79BD-5DA3-4B45-AB7E-D6EB6D05EB45}" type="presParOf" srcId="{96DFF5D4-24A1-6642-9AA9-0CBAA0AD7D54}" destId="{41084EB6-0935-BA4F-B9A8-4D90A968FAFE}" srcOrd="0" destOrd="0" presId="urn:microsoft.com/office/officeart/2005/8/layout/chevron2"/>
    <dgm:cxn modelId="{62B59B6F-C951-9E40-9A0F-1EAE069F1F6E}" type="presParOf" srcId="{96DFF5D4-24A1-6642-9AA9-0CBAA0AD7D54}" destId="{A542F48C-ACE9-A344-A5AD-F782F1A3EBBE}" srcOrd="1" destOrd="0" presId="urn:microsoft.com/office/officeart/2005/8/layout/chevron2"/>
    <dgm:cxn modelId="{0DF04851-6912-CD42-9CCA-90F32C7B5894}" type="presParOf" srcId="{9A3154AA-51A7-454E-99AF-02457DD5C83A}" destId="{3142FB29-89EF-CB4A-9820-643B617853D8}" srcOrd="5" destOrd="0" presId="urn:microsoft.com/office/officeart/2005/8/layout/chevron2"/>
    <dgm:cxn modelId="{7AB201C4-7AE2-CB49-831A-B7ECDC8A6BD6}" type="presParOf" srcId="{9A3154AA-51A7-454E-99AF-02457DD5C83A}" destId="{9B8C2493-5D85-844F-9AA4-18466616AC49}" srcOrd="6" destOrd="0" presId="urn:microsoft.com/office/officeart/2005/8/layout/chevron2"/>
    <dgm:cxn modelId="{E95CFB5E-E012-FB4F-8FF4-50CE08608C6F}" type="presParOf" srcId="{9B8C2493-5D85-844F-9AA4-18466616AC49}" destId="{11E421EF-87A3-9840-8BB5-8DD95275CC6F}" srcOrd="0" destOrd="0" presId="urn:microsoft.com/office/officeart/2005/8/layout/chevron2"/>
    <dgm:cxn modelId="{359F94D2-E914-8D4B-A424-D6BE3900F797}" type="presParOf" srcId="{9B8C2493-5D85-844F-9AA4-18466616AC49}" destId="{BAC3527B-6E3A-3343-B551-6B53186986CB}" srcOrd="1" destOrd="0" presId="urn:microsoft.com/office/officeart/2005/8/layout/chevron2"/>
    <dgm:cxn modelId="{A84009C4-B435-0545-B388-33AC998BAC5C}" type="presParOf" srcId="{9A3154AA-51A7-454E-99AF-02457DD5C83A}" destId="{3A389F1D-F965-DB44-9B8C-AC20EFF80DC7}" srcOrd="7" destOrd="0" presId="urn:microsoft.com/office/officeart/2005/8/layout/chevron2"/>
    <dgm:cxn modelId="{33B2D59E-26E9-354C-84CA-DA16786A1A22}" type="presParOf" srcId="{9A3154AA-51A7-454E-99AF-02457DD5C83A}" destId="{73FAD933-F82A-BE45-A4B8-71600827E993}" srcOrd="8" destOrd="0" presId="urn:microsoft.com/office/officeart/2005/8/layout/chevron2"/>
    <dgm:cxn modelId="{FE043A3A-ECB5-D642-A8E3-BDAEA6E90C50}" type="presParOf" srcId="{73FAD933-F82A-BE45-A4B8-71600827E993}" destId="{EF6BA1A2-C3D2-6246-BDF2-05E601F12FE5}" srcOrd="0" destOrd="0" presId="urn:microsoft.com/office/officeart/2005/8/layout/chevron2"/>
    <dgm:cxn modelId="{9F1A262A-E79D-F643-8688-AF515CC90F9D}" type="presParOf" srcId="{73FAD933-F82A-BE45-A4B8-71600827E993}" destId="{BD5586D7-454C-664C-8B48-33814352B925}" srcOrd="1" destOrd="0" presId="urn:microsoft.com/office/officeart/2005/8/layout/chevron2"/>
    <dgm:cxn modelId="{E2C005C9-739C-9541-A97A-235208DEFB81}" type="presParOf" srcId="{9A3154AA-51A7-454E-99AF-02457DD5C83A}" destId="{C5322579-3673-9844-9DEB-12BC6BB45749}" srcOrd="9" destOrd="0" presId="urn:microsoft.com/office/officeart/2005/8/layout/chevron2"/>
    <dgm:cxn modelId="{624A560F-2E50-784F-8D46-79B73681BD24}" type="presParOf" srcId="{9A3154AA-51A7-454E-99AF-02457DD5C83A}" destId="{DD311BC1-ABF8-CC43-8E4F-EFB5C122CF09}" srcOrd="10" destOrd="0" presId="urn:microsoft.com/office/officeart/2005/8/layout/chevron2"/>
    <dgm:cxn modelId="{7FFBC2BD-B625-7C4D-BFC3-8FFFF2A5A852}" type="presParOf" srcId="{DD311BC1-ABF8-CC43-8E4F-EFB5C122CF09}" destId="{9100895B-895B-AA4F-A0B0-B20678B2EB0E}" srcOrd="0" destOrd="0" presId="urn:microsoft.com/office/officeart/2005/8/layout/chevron2"/>
    <dgm:cxn modelId="{1DCB5A0D-8981-394A-882B-B2F9EF6D77E9}" type="presParOf" srcId="{DD311BC1-ABF8-CC43-8E4F-EFB5C122CF09}" destId="{5475CBBB-7672-A840-B110-C69B2BE3A05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2400" dirty="0"/>
            <a:t>DS 1</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buFontTx/>
            <a:buNone/>
          </a:pPr>
          <a:r>
            <a:rPr lang="de-DE" sz="2400" dirty="0">
              <a:solidFill>
                <a:srgbClr val="FFFFCC"/>
              </a:solidFill>
            </a:rPr>
            <a:t>Globalisierung – Chance oder Risiko?</a:t>
          </a:r>
          <a:r>
            <a:rPr lang="de-DE" sz="2400" dirty="0"/>
            <a:t> </a:t>
          </a:r>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2400" dirty="0"/>
            <a:t>DS 2</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Freier Handel weltweit – Vorteil oder Hemmschuh</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F1C5CE90-F845-B443-87FA-70ADA4166454}">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für globales wirtschaftliches Handeln?</a:t>
          </a:r>
          <a:endParaRPr lang="de-DE" sz="2400" dirty="0"/>
        </a:p>
      </dgm:t>
    </dgm:pt>
    <dgm:pt modelId="{7D9E8569-6EED-CE45-85F3-FA53B5CB23CC}" type="parTrans" cxnId="{674651ED-4179-4A42-BE5F-BE70D9DC2D27}">
      <dgm:prSet/>
      <dgm:spPr/>
      <dgm:t>
        <a:bodyPr/>
        <a:lstStyle/>
        <a:p>
          <a:endParaRPr lang="de-DE"/>
        </a:p>
      </dgm:t>
    </dgm:pt>
    <dgm:pt modelId="{F2C53D79-E637-644B-826C-307385147DE1}" type="sibTrans" cxnId="{674651ED-4179-4A42-BE5F-BE70D9DC2D27}">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410E075C-ED8F-BE47-8F03-9E21E8FD5B3F}" type="presOf" srcId="{F1C5CE90-F845-B443-87FA-70ADA4166454}" destId="{D67B2DB2-8071-1748-B48F-E63D5F49EFE0}" srcOrd="0" destOrd="1" presId="urn:microsoft.com/office/officeart/2005/8/layout/chevron2"/>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674651ED-4179-4A42-BE5F-BE70D9DC2D27}" srcId="{8D81DAE7-E68D-1A4F-AA1F-3082886E35FB}" destId="{F1C5CE90-F845-B443-87FA-70ADA4166454}" srcOrd="1" destOrd="0" parTransId="{7D9E8569-6EED-CE45-85F3-FA53B5CB23CC}" sibTransId="{F2C53D79-E637-644B-826C-307385147DE1}"/>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2400" dirty="0"/>
            <a:t>DS 3 + 4</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Unternehmerische Standortwahl in Zeiten der</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D8E2155C-06B8-2543-9B2E-23C1C3C6EAA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Globalisierung</a:t>
          </a:r>
          <a:endParaRPr lang="de-DE" sz="2400" dirty="0"/>
        </a:p>
      </dgm:t>
    </dgm:pt>
    <dgm:pt modelId="{9FBBB7B9-2F2C-4C4D-8488-68FE5A6E33DB}" type="parTrans" cxnId="{A6543606-A408-AA4F-8F0C-E2271C84F24F}">
      <dgm:prSet/>
      <dgm:spPr/>
    </dgm:pt>
    <dgm:pt modelId="{1FBBBB70-4AD8-7B4F-84F6-9EC94778541C}" type="sibTrans" cxnId="{A6543606-A408-AA4F-8F0C-E2271C84F24F}">
      <dgm:prSet/>
      <dgm:spPr/>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A6543606-A408-AA4F-8F0C-E2271C84F24F}" srcId="{8D81DAE7-E68D-1A4F-AA1F-3082886E35FB}" destId="{D8E2155C-06B8-2543-9B2E-23C1C3C6EAAE}" srcOrd="1" destOrd="0" parTransId="{9FBBB7B9-2F2C-4C4D-8488-68FE5A6E33DB}" sibTransId="{1FBBBB70-4AD8-7B4F-84F6-9EC94778541C}"/>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42A54CB1-4771-F944-821F-59A0A1BF5999}" type="presOf" srcId="{D8E2155C-06B8-2543-9B2E-23C1C3C6EAAE}" destId="{D67B2DB2-8071-1748-B48F-E63D5F49EFE0}" srcOrd="0" destOrd="1" presId="urn:microsoft.com/office/officeart/2005/8/layout/chevron2"/>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A6DC1A-4AB7-DD41-B1FC-D6C56F7B39F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de-DE"/>
        </a:p>
      </dgm:t>
    </dgm:pt>
    <dgm:pt modelId="{CF75D411-049D-DC42-9464-72F5D5DA61CD}">
      <dgm:prSet phldrT="[Text]"/>
      <dgm:spPr/>
      <dgm:t>
        <a:bodyPr/>
        <a:lstStyle/>
        <a:p>
          <a:r>
            <a:rPr lang="de-DE" dirty="0"/>
            <a:t>Wechsel</a:t>
          </a:r>
        </a:p>
      </dgm:t>
    </dgm:pt>
    <dgm:pt modelId="{59CCEDAF-5B0C-0F4E-8B94-595833B67EE3}" type="parTrans" cxnId="{DC9EC4F6-5305-E146-9B7A-B502C83D68DB}">
      <dgm:prSet/>
      <dgm:spPr/>
      <dgm:t>
        <a:bodyPr/>
        <a:lstStyle/>
        <a:p>
          <a:endParaRPr lang="de-DE"/>
        </a:p>
      </dgm:t>
    </dgm:pt>
    <dgm:pt modelId="{A4F0CC2C-C95B-B747-B807-3325CF93605C}" type="sibTrans" cxnId="{DC9EC4F6-5305-E146-9B7A-B502C83D68DB}">
      <dgm:prSet/>
      <dgm:spPr/>
      <dgm:t>
        <a:bodyPr/>
        <a:lstStyle/>
        <a:p>
          <a:endParaRPr lang="de-DE"/>
        </a:p>
      </dgm:t>
    </dgm:pt>
    <dgm:pt modelId="{02080C4C-ED83-0940-9C09-18BD6188B6C0}">
      <dgm:prSet phldrT="[Text]"/>
      <dgm:spPr/>
      <dgm:t>
        <a:bodyPr/>
        <a:lstStyle/>
        <a:p>
          <a:r>
            <a:rPr lang="de-DE" dirty="0"/>
            <a:t>Wechsel</a:t>
          </a:r>
        </a:p>
      </dgm:t>
    </dgm:pt>
    <dgm:pt modelId="{77DF1681-3D45-2542-9A53-B64E8405B21D}" type="sibTrans" cxnId="{7DBA91FE-590E-4D44-A005-E7F78F215A1F}">
      <dgm:prSet/>
      <dgm:spPr/>
      <dgm:t>
        <a:bodyPr/>
        <a:lstStyle/>
        <a:p>
          <a:endParaRPr lang="de-DE"/>
        </a:p>
      </dgm:t>
    </dgm:pt>
    <dgm:pt modelId="{19382E12-3465-2645-8B51-3B62AD0B8326}" type="parTrans" cxnId="{7DBA91FE-590E-4D44-A005-E7F78F215A1F}">
      <dgm:prSet/>
      <dgm:spPr/>
      <dgm:t>
        <a:bodyPr/>
        <a:lstStyle/>
        <a:p>
          <a:endParaRPr lang="de-DE"/>
        </a:p>
      </dgm:t>
    </dgm:pt>
    <dgm:pt modelId="{910E171E-15E0-FB42-8FB2-1473B2486BE0}" type="pres">
      <dgm:prSet presAssocID="{9EA6DC1A-4AB7-DD41-B1FC-D6C56F7B39FC}" presName="cycle" presStyleCnt="0">
        <dgm:presLayoutVars>
          <dgm:dir/>
          <dgm:resizeHandles val="exact"/>
        </dgm:presLayoutVars>
      </dgm:prSet>
      <dgm:spPr/>
    </dgm:pt>
    <dgm:pt modelId="{8501E2A2-8B9E-6643-997C-2AF92E9BA861}" type="pres">
      <dgm:prSet presAssocID="{02080C4C-ED83-0940-9C09-18BD6188B6C0}" presName="dummy" presStyleCnt="0"/>
      <dgm:spPr/>
    </dgm:pt>
    <dgm:pt modelId="{196CA400-18E4-704B-9B6B-9264BEA47D12}" type="pres">
      <dgm:prSet presAssocID="{02080C4C-ED83-0940-9C09-18BD6188B6C0}" presName="node" presStyleLbl="revTx" presStyleIdx="0" presStyleCnt="2">
        <dgm:presLayoutVars>
          <dgm:bulletEnabled val="1"/>
        </dgm:presLayoutVars>
      </dgm:prSet>
      <dgm:spPr/>
    </dgm:pt>
    <dgm:pt modelId="{A9DB3652-D433-B84C-BAF7-F94FE46FB514}" type="pres">
      <dgm:prSet presAssocID="{77DF1681-3D45-2542-9A53-B64E8405B21D}" presName="sibTrans" presStyleLbl="node1" presStyleIdx="0" presStyleCnt="2"/>
      <dgm:spPr/>
    </dgm:pt>
    <dgm:pt modelId="{D9C179D5-3044-B648-897E-221F69536E71}" type="pres">
      <dgm:prSet presAssocID="{CF75D411-049D-DC42-9464-72F5D5DA61CD}" presName="dummy" presStyleCnt="0"/>
      <dgm:spPr/>
    </dgm:pt>
    <dgm:pt modelId="{E5CF23A5-AA0D-C840-B3FD-6F004C2303D2}" type="pres">
      <dgm:prSet presAssocID="{CF75D411-049D-DC42-9464-72F5D5DA61CD}" presName="node" presStyleLbl="revTx" presStyleIdx="1" presStyleCnt="2">
        <dgm:presLayoutVars>
          <dgm:bulletEnabled val="1"/>
        </dgm:presLayoutVars>
      </dgm:prSet>
      <dgm:spPr/>
    </dgm:pt>
    <dgm:pt modelId="{96EB1149-DC04-9646-BD3E-BB15A2F5F314}" type="pres">
      <dgm:prSet presAssocID="{A4F0CC2C-C95B-B747-B807-3325CF93605C}" presName="sibTrans" presStyleLbl="node1" presStyleIdx="1" presStyleCnt="2"/>
      <dgm:spPr/>
    </dgm:pt>
  </dgm:ptLst>
  <dgm:cxnLst>
    <dgm:cxn modelId="{9CCB3135-0F9A-404F-9BC5-981768F066C7}" type="presOf" srcId="{9EA6DC1A-4AB7-DD41-B1FC-D6C56F7B39FC}" destId="{910E171E-15E0-FB42-8FB2-1473B2486BE0}" srcOrd="0" destOrd="0" presId="urn:microsoft.com/office/officeart/2005/8/layout/cycle1"/>
    <dgm:cxn modelId="{751CA63C-E175-DD4B-8215-0F5A6F70F65E}" type="presOf" srcId="{CF75D411-049D-DC42-9464-72F5D5DA61CD}" destId="{E5CF23A5-AA0D-C840-B3FD-6F004C2303D2}" srcOrd="0" destOrd="0" presId="urn:microsoft.com/office/officeart/2005/8/layout/cycle1"/>
    <dgm:cxn modelId="{0D5AF843-B53C-BC4F-848E-F40E939EEA70}" type="presOf" srcId="{A4F0CC2C-C95B-B747-B807-3325CF93605C}" destId="{96EB1149-DC04-9646-BD3E-BB15A2F5F314}" srcOrd="0" destOrd="0" presId="urn:microsoft.com/office/officeart/2005/8/layout/cycle1"/>
    <dgm:cxn modelId="{0568688A-AE67-0246-9162-920CDB4DF7EA}" type="presOf" srcId="{77DF1681-3D45-2542-9A53-B64E8405B21D}" destId="{A9DB3652-D433-B84C-BAF7-F94FE46FB514}" srcOrd="0" destOrd="0" presId="urn:microsoft.com/office/officeart/2005/8/layout/cycle1"/>
    <dgm:cxn modelId="{8CAEED96-537B-384A-AF59-E4E91A43D061}" type="presOf" srcId="{02080C4C-ED83-0940-9C09-18BD6188B6C0}" destId="{196CA400-18E4-704B-9B6B-9264BEA47D12}" srcOrd="0" destOrd="0" presId="urn:microsoft.com/office/officeart/2005/8/layout/cycle1"/>
    <dgm:cxn modelId="{DC9EC4F6-5305-E146-9B7A-B502C83D68DB}" srcId="{9EA6DC1A-4AB7-DD41-B1FC-D6C56F7B39FC}" destId="{CF75D411-049D-DC42-9464-72F5D5DA61CD}" srcOrd="1" destOrd="0" parTransId="{59CCEDAF-5B0C-0F4E-8B94-595833B67EE3}" sibTransId="{A4F0CC2C-C95B-B747-B807-3325CF93605C}"/>
    <dgm:cxn modelId="{7DBA91FE-590E-4D44-A005-E7F78F215A1F}" srcId="{9EA6DC1A-4AB7-DD41-B1FC-D6C56F7B39FC}" destId="{02080C4C-ED83-0940-9C09-18BD6188B6C0}" srcOrd="0" destOrd="0" parTransId="{19382E12-3465-2645-8B51-3B62AD0B8326}" sibTransId="{77DF1681-3D45-2542-9A53-B64E8405B21D}"/>
    <dgm:cxn modelId="{162FCFA4-820B-814F-B90A-50D1FB6222C7}" type="presParOf" srcId="{910E171E-15E0-FB42-8FB2-1473B2486BE0}" destId="{8501E2A2-8B9E-6643-997C-2AF92E9BA861}" srcOrd="0" destOrd="0" presId="urn:microsoft.com/office/officeart/2005/8/layout/cycle1"/>
    <dgm:cxn modelId="{418C2284-437E-5141-A898-FA508F5CA357}" type="presParOf" srcId="{910E171E-15E0-FB42-8FB2-1473B2486BE0}" destId="{196CA400-18E4-704B-9B6B-9264BEA47D12}" srcOrd="1" destOrd="0" presId="urn:microsoft.com/office/officeart/2005/8/layout/cycle1"/>
    <dgm:cxn modelId="{B0F77489-B284-B541-AFD4-2B2B2ECDE626}" type="presParOf" srcId="{910E171E-15E0-FB42-8FB2-1473B2486BE0}" destId="{A9DB3652-D433-B84C-BAF7-F94FE46FB514}" srcOrd="2" destOrd="0" presId="urn:microsoft.com/office/officeart/2005/8/layout/cycle1"/>
    <dgm:cxn modelId="{FD90F016-6F6F-C646-8657-F29A40DCBB06}" type="presParOf" srcId="{910E171E-15E0-FB42-8FB2-1473B2486BE0}" destId="{D9C179D5-3044-B648-897E-221F69536E71}" srcOrd="3" destOrd="0" presId="urn:microsoft.com/office/officeart/2005/8/layout/cycle1"/>
    <dgm:cxn modelId="{4DCD6F27-814B-7948-9E0F-1413563A5973}" type="presParOf" srcId="{910E171E-15E0-FB42-8FB2-1473B2486BE0}" destId="{E5CF23A5-AA0D-C840-B3FD-6F004C2303D2}" srcOrd="4" destOrd="0" presId="urn:microsoft.com/office/officeart/2005/8/layout/cycle1"/>
    <dgm:cxn modelId="{9A2398BE-22FC-1145-A2E3-A76B2AE5B20C}" type="presParOf" srcId="{910E171E-15E0-FB42-8FB2-1473B2486BE0}" destId="{96EB1149-DC04-9646-BD3E-BB15A2F5F314}"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2400" dirty="0"/>
            <a:t>DS 5</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Global Player Apple im Prozess der Globalisierung</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2400" dirty="0"/>
            <a:t>DS 6 + 7</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Wirtschaftsregion und Global City Chicago im Wandel</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6A3A2AEE-8264-194B-BDAB-A59666857A7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der Zeit </a:t>
          </a:r>
          <a:endParaRPr lang="de-DE" sz="2400" dirty="0"/>
        </a:p>
      </dgm:t>
    </dgm:pt>
    <dgm:pt modelId="{9CDF9965-E240-614A-BDAB-154A0BE73C7E}" type="parTrans" cxnId="{AA9585DE-4258-F649-901A-1CD7A0DBCD05}">
      <dgm:prSet/>
      <dgm:spPr/>
      <dgm:t>
        <a:bodyPr/>
        <a:lstStyle/>
        <a:p>
          <a:endParaRPr lang="de-DE"/>
        </a:p>
      </dgm:t>
    </dgm:pt>
    <dgm:pt modelId="{C63D92B8-BF4A-C349-8B56-1D7D34743DFA}" type="sibTrans" cxnId="{AA9585DE-4258-F649-901A-1CD7A0DBCD05}">
      <dgm:prSet/>
      <dgm:spPr/>
      <dgm:t>
        <a:bodyPr/>
        <a:lstStyle/>
        <a:p>
          <a:endParaRPr lang="de-DE"/>
        </a:p>
      </dgm:t>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30D1744C-3508-5D45-91C4-C6FA14D934B7}" type="presOf" srcId="{6A3A2AEE-8264-194B-BDAB-A59666857A7F}" destId="{D67B2DB2-8071-1748-B48F-E63D5F49EFE0}" srcOrd="0" destOrd="1" presId="urn:microsoft.com/office/officeart/2005/8/layout/chevron2"/>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A9BDBAA1-FD6B-E54D-9573-C55C5F05CC22}" srcId="{8D81DAE7-E68D-1A4F-AA1F-3082886E35FB}" destId="{686B8629-1448-2548-877C-8054B63835FE}" srcOrd="0" destOrd="0" parTransId="{98896B3E-54DA-6845-98D6-B74712F8ABA3}" sibTransId="{39D2ABE7-3F45-7549-87C7-2A2D0BBA6C6E}"/>
    <dgm:cxn modelId="{AA9585DE-4258-F649-901A-1CD7A0DBCD05}" srcId="{8D81DAE7-E68D-1A4F-AA1F-3082886E35FB}" destId="{6A3A2AEE-8264-194B-BDAB-A59666857A7F}" srcOrd="1" destOrd="0" parTransId="{9CDF9965-E240-614A-BDAB-154A0BE73C7E}" sibTransId="{C63D92B8-BF4A-C349-8B56-1D7D34743DFA}"/>
    <dgm:cxn modelId="{A90C68F0-5D94-6E42-8256-2D5DAE7EA361}" type="presOf" srcId="{AA05DE34-D3A5-E94F-B239-DCF862572001}" destId="{9A3154AA-51A7-454E-99AF-02457DD5C83A}" srcOrd="0" destOrd="0"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05DE34-D3A5-E94F-B239-DCF8625720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de-DE"/>
        </a:p>
      </dgm:t>
    </dgm:pt>
    <dgm:pt modelId="{8D81DAE7-E68D-1A4F-AA1F-3082886E35FB}">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r>
            <a:rPr lang="de-DE" sz="2400" dirty="0"/>
            <a:t>DS 8</a:t>
          </a:r>
        </a:p>
      </dgm:t>
    </dgm:pt>
    <dgm:pt modelId="{7FF58C68-453F-B947-A6B2-D0DB8A0AC2B7}" type="parTrans" cxnId="{A007367D-A883-E140-A2C4-ED7025B87CCB}">
      <dgm:prSet/>
      <dgm:spPr/>
      <dgm:t>
        <a:bodyPr/>
        <a:lstStyle/>
        <a:p>
          <a:endParaRPr lang="de-DE"/>
        </a:p>
      </dgm:t>
    </dgm:pt>
    <dgm:pt modelId="{240AA8F9-4A8D-E740-BBD5-163AC8DB618D}" type="sibTrans" cxnId="{A007367D-A883-E140-A2C4-ED7025B87CCB}">
      <dgm:prSet/>
      <dgm:spPr/>
      <dgm:t>
        <a:bodyPr/>
        <a:lstStyle/>
        <a:p>
          <a:endParaRPr lang="de-DE"/>
        </a:p>
      </dgm:t>
    </dgm:pt>
    <dgm:pt modelId="{686B8629-1448-2548-877C-8054B63835FE}">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Das neue Asien-Pazifik-Abkommen RCEP – gefährdet</a:t>
          </a:r>
          <a:endParaRPr lang="de-DE" sz="2400" dirty="0"/>
        </a:p>
      </dgm:t>
    </dgm:pt>
    <dgm:pt modelId="{98896B3E-54DA-6845-98D6-B74712F8ABA3}" type="parTrans" cxnId="{A9BDBAA1-FD6B-E54D-9573-C55C5F05CC22}">
      <dgm:prSet/>
      <dgm:spPr/>
      <dgm:t>
        <a:bodyPr/>
        <a:lstStyle/>
        <a:p>
          <a:endParaRPr lang="de-DE"/>
        </a:p>
      </dgm:t>
    </dgm:pt>
    <dgm:pt modelId="{39D2ABE7-3F45-7549-87C7-2A2D0BBA6C6E}" type="sibTrans" cxnId="{A9BDBAA1-FD6B-E54D-9573-C55C5F05CC22}">
      <dgm:prSet/>
      <dgm:spPr/>
      <dgm:t>
        <a:bodyPr/>
        <a:lstStyle/>
        <a:p>
          <a:endParaRPr lang="de-DE"/>
        </a:p>
      </dgm:t>
    </dgm:pt>
    <dgm:pt modelId="{3280934B-F00A-EA4A-8E2E-DC08BC63702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das größte Freihandelsabkommen der Welt den</a:t>
          </a:r>
          <a:endParaRPr lang="de-DE" sz="2400" dirty="0"/>
        </a:p>
      </dgm:t>
    </dgm:pt>
    <dgm:pt modelId="{B1CAED28-8B7B-7448-A329-9BC59B0C9FA0}" type="parTrans" cxnId="{74FA06EB-4ED5-E44F-8DA7-804F0E5460FE}">
      <dgm:prSet/>
      <dgm:spPr/>
    </dgm:pt>
    <dgm:pt modelId="{9F0CDC4C-6306-FA40-B9A6-400C6BF458F6}" type="sibTrans" cxnId="{74FA06EB-4ED5-E44F-8DA7-804F0E5460FE}">
      <dgm:prSet/>
      <dgm:spPr/>
    </dgm:pt>
    <dgm:pt modelId="{27360162-5DA1-004A-B6D7-94434793A880}">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FFFFCC"/>
          </a:solidFill>
        </a:ln>
      </dgm:spPr>
      <dgm:t>
        <a:bodyPr/>
        <a:lstStyle/>
        <a:p>
          <a:pPr algn="l">
            <a:buFontTx/>
            <a:buNone/>
          </a:pPr>
          <a:r>
            <a:rPr lang="de-DE" sz="2400" baseline="0" dirty="0">
              <a:solidFill>
                <a:srgbClr val="FFFFCC"/>
              </a:solidFill>
              <a:latin typeface="Arial" panose="020B0604020202020204" pitchFamily="34" charset="0"/>
              <a:cs typeface="Arial" panose="020B0604020202020204" pitchFamily="34" charset="0"/>
            </a:rPr>
            <a:t>Standort Silicon Valley?</a:t>
          </a:r>
          <a:endParaRPr lang="de-DE" sz="2400" dirty="0"/>
        </a:p>
      </dgm:t>
    </dgm:pt>
    <dgm:pt modelId="{DF793AF8-8FE8-494A-982E-15BC465C6B49}" type="parTrans" cxnId="{0781A596-5C32-2145-8EED-7FC110D12C32}">
      <dgm:prSet/>
      <dgm:spPr/>
    </dgm:pt>
    <dgm:pt modelId="{FEED60FB-A0FF-3147-831A-E368CE51ED90}" type="sibTrans" cxnId="{0781A596-5C32-2145-8EED-7FC110D12C32}">
      <dgm:prSet/>
      <dgm:spPr/>
    </dgm:pt>
    <dgm:pt modelId="{9A3154AA-51A7-454E-99AF-02457DD5C83A}" type="pres">
      <dgm:prSet presAssocID="{AA05DE34-D3A5-E94F-B239-DCF862572001}" presName="linearFlow" presStyleCnt="0">
        <dgm:presLayoutVars>
          <dgm:dir/>
          <dgm:animLvl val="lvl"/>
          <dgm:resizeHandles val="exact"/>
        </dgm:presLayoutVars>
      </dgm:prSet>
      <dgm:spPr/>
    </dgm:pt>
    <dgm:pt modelId="{7B27846A-EBBF-774B-B366-3F223CB6B538}" type="pres">
      <dgm:prSet presAssocID="{8D81DAE7-E68D-1A4F-AA1F-3082886E35FB}" presName="composite" presStyleCnt="0"/>
      <dgm:spPr/>
    </dgm:pt>
    <dgm:pt modelId="{2DA0B43F-C0B4-714F-8A6C-895E2FB0D0A5}" type="pres">
      <dgm:prSet presAssocID="{8D81DAE7-E68D-1A4F-AA1F-3082886E35FB}" presName="parentText" presStyleLbl="alignNode1" presStyleIdx="0" presStyleCnt="1">
        <dgm:presLayoutVars>
          <dgm:chMax val="1"/>
          <dgm:bulletEnabled val="1"/>
        </dgm:presLayoutVars>
      </dgm:prSet>
      <dgm:spPr/>
    </dgm:pt>
    <dgm:pt modelId="{D67B2DB2-8071-1748-B48F-E63D5F49EFE0}" type="pres">
      <dgm:prSet presAssocID="{8D81DAE7-E68D-1A4F-AA1F-3082886E35FB}" presName="descendantText" presStyleLbl="alignAcc1" presStyleIdx="0" presStyleCnt="1">
        <dgm:presLayoutVars>
          <dgm:bulletEnabled val="1"/>
        </dgm:presLayoutVars>
      </dgm:prSet>
      <dgm:spPr/>
    </dgm:pt>
  </dgm:ptLst>
  <dgm:cxnLst>
    <dgm:cxn modelId="{A29CF97C-472D-FD44-AD63-AACE168BD1F9}" type="presOf" srcId="{8D81DAE7-E68D-1A4F-AA1F-3082886E35FB}" destId="{2DA0B43F-C0B4-714F-8A6C-895E2FB0D0A5}" srcOrd="0" destOrd="0" presId="urn:microsoft.com/office/officeart/2005/8/layout/chevron2"/>
    <dgm:cxn modelId="{A007367D-A883-E140-A2C4-ED7025B87CCB}" srcId="{AA05DE34-D3A5-E94F-B239-DCF862572001}" destId="{8D81DAE7-E68D-1A4F-AA1F-3082886E35FB}" srcOrd="0" destOrd="0" parTransId="{7FF58C68-453F-B947-A6B2-D0DB8A0AC2B7}" sibTransId="{240AA8F9-4A8D-E740-BBD5-163AC8DB618D}"/>
    <dgm:cxn modelId="{C4AA7288-AE45-4D43-B3F7-9CA701E391D5}" type="presOf" srcId="{686B8629-1448-2548-877C-8054B63835FE}" destId="{D67B2DB2-8071-1748-B48F-E63D5F49EFE0}" srcOrd="0" destOrd="0" presId="urn:microsoft.com/office/officeart/2005/8/layout/chevron2"/>
    <dgm:cxn modelId="{0781A596-5C32-2145-8EED-7FC110D12C32}" srcId="{8D81DAE7-E68D-1A4F-AA1F-3082886E35FB}" destId="{27360162-5DA1-004A-B6D7-94434793A880}" srcOrd="2" destOrd="0" parTransId="{DF793AF8-8FE8-494A-982E-15BC465C6B49}" sibTransId="{FEED60FB-A0FF-3147-831A-E368CE51ED90}"/>
    <dgm:cxn modelId="{A9BDBAA1-FD6B-E54D-9573-C55C5F05CC22}" srcId="{8D81DAE7-E68D-1A4F-AA1F-3082886E35FB}" destId="{686B8629-1448-2548-877C-8054B63835FE}" srcOrd="0" destOrd="0" parTransId="{98896B3E-54DA-6845-98D6-B74712F8ABA3}" sibTransId="{39D2ABE7-3F45-7549-87C7-2A2D0BBA6C6E}"/>
    <dgm:cxn modelId="{F38A30A5-E7B0-7F49-A617-4CC1ED67ED88}" type="presOf" srcId="{27360162-5DA1-004A-B6D7-94434793A880}" destId="{D67B2DB2-8071-1748-B48F-E63D5F49EFE0}" srcOrd="0" destOrd="2" presId="urn:microsoft.com/office/officeart/2005/8/layout/chevron2"/>
    <dgm:cxn modelId="{74FA06EB-4ED5-E44F-8DA7-804F0E5460FE}" srcId="{8D81DAE7-E68D-1A4F-AA1F-3082886E35FB}" destId="{3280934B-F00A-EA4A-8E2E-DC08BC63702F}" srcOrd="1" destOrd="0" parTransId="{B1CAED28-8B7B-7448-A329-9BC59B0C9FA0}" sibTransId="{9F0CDC4C-6306-FA40-B9A6-400C6BF458F6}"/>
    <dgm:cxn modelId="{A90C68F0-5D94-6E42-8256-2D5DAE7EA361}" type="presOf" srcId="{AA05DE34-D3A5-E94F-B239-DCF862572001}" destId="{9A3154AA-51A7-454E-99AF-02457DD5C83A}" srcOrd="0" destOrd="0" presId="urn:microsoft.com/office/officeart/2005/8/layout/chevron2"/>
    <dgm:cxn modelId="{FE9710FD-C5E2-004E-8E08-3A91A148DDEC}" type="presOf" srcId="{3280934B-F00A-EA4A-8E2E-DC08BC63702F}" destId="{D67B2DB2-8071-1748-B48F-E63D5F49EFE0}" srcOrd="0" destOrd="1" presId="urn:microsoft.com/office/officeart/2005/8/layout/chevron2"/>
    <dgm:cxn modelId="{91846822-B135-F642-A573-ADA210D767D3}" type="presParOf" srcId="{9A3154AA-51A7-454E-99AF-02457DD5C83A}" destId="{7B27846A-EBBF-774B-B366-3F223CB6B538}" srcOrd="0" destOrd="0" presId="urn:microsoft.com/office/officeart/2005/8/layout/chevron2"/>
    <dgm:cxn modelId="{ACFC5DF5-2581-9F4E-8A9D-BA9272E902BE}" type="presParOf" srcId="{7B27846A-EBBF-774B-B366-3F223CB6B538}" destId="{2DA0B43F-C0B4-714F-8A6C-895E2FB0D0A5}" srcOrd="0" destOrd="0" presId="urn:microsoft.com/office/officeart/2005/8/layout/chevron2"/>
    <dgm:cxn modelId="{BF6B13D3-3C4D-7247-A0BB-706075924FCE}" type="presParOf" srcId="{7B27846A-EBBF-774B-B366-3F223CB6B538}" destId="{D67B2DB2-8071-1748-B48F-E63D5F49EF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C0D36-0173-014C-A88F-ACFFAA0768E3}">
      <dsp:nvSpPr>
        <dsp:cNvPr id="0" name=""/>
        <dsp:cNvSpPr/>
      </dsp:nvSpPr>
      <dsp:spPr>
        <a:xfrm>
          <a:off x="-5617729" y="-859990"/>
          <a:ext cx="6688533" cy="6688533"/>
        </a:xfrm>
        <a:prstGeom prst="blockArc">
          <a:avLst>
            <a:gd name="adj1" fmla="val 18900000"/>
            <a:gd name="adj2" fmla="val 2700000"/>
            <a:gd name="adj3" fmla="val 32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F8C2F-8401-0E49-A965-2FEA250BB1A0}">
      <dsp:nvSpPr>
        <dsp:cNvPr id="0" name=""/>
        <dsp:cNvSpPr/>
      </dsp:nvSpPr>
      <dsp:spPr>
        <a:xfrm>
          <a:off x="560539" y="381982"/>
          <a:ext cx="9019059" cy="7643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Frage nach dem zentralen Thema dieser Einheit</a:t>
          </a:r>
        </a:p>
        <a:p>
          <a:pPr marL="0" lvl="0" indent="0" algn="l" defTabSz="755650">
            <a:lnSpc>
              <a:spcPct val="90000"/>
            </a:lnSpc>
            <a:spcBef>
              <a:spcPct val="0"/>
            </a:spcBef>
            <a:spcAft>
              <a:spcPct val="35000"/>
            </a:spcAft>
            <a:buNone/>
          </a:pPr>
          <a:r>
            <a:rPr lang="de-DE" sz="1700" kern="1200" dirty="0"/>
            <a:t>(Globalisierung, Raumstrukturen, wirtschaftliches Handeln oder Wirtschaftsregionen?)</a:t>
          </a:r>
        </a:p>
      </dsp:txBody>
      <dsp:txXfrm>
        <a:off x="560539" y="381982"/>
        <a:ext cx="9019059" cy="764362"/>
      </dsp:txXfrm>
    </dsp:sp>
    <dsp:sp modelId="{17043BC4-191A-4D4D-B679-F254AF0AA829}">
      <dsp:nvSpPr>
        <dsp:cNvPr id="0" name=""/>
        <dsp:cNvSpPr/>
      </dsp:nvSpPr>
      <dsp:spPr>
        <a:xfrm>
          <a:off x="82813" y="286437"/>
          <a:ext cx="955452" cy="95545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36D43-8025-5742-B94B-BDD68E8F5AE0}">
      <dsp:nvSpPr>
        <dsp:cNvPr id="0" name=""/>
        <dsp:cNvSpPr/>
      </dsp:nvSpPr>
      <dsp:spPr>
        <a:xfrm>
          <a:off x="998765" y="1528724"/>
          <a:ext cx="8580833" cy="7643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Geeignete Raumbeispiele zur Erarbeitung der Arbeitsbegriffe</a:t>
          </a:r>
        </a:p>
      </dsp:txBody>
      <dsp:txXfrm>
        <a:off x="998765" y="1528724"/>
        <a:ext cx="8580833" cy="764362"/>
      </dsp:txXfrm>
    </dsp:sp>
    <dsp:sp modelId="{D23C5A1A-4581-5747-97E8-7E9598689DC0}">
      <dsp:nvSpPr>
        <dsp:cNvPr id="0" name=""/>
        <dsp:cNvSpPr/>
      </dsp:nvSpPr>
      <dsp:spPr>
        <a:xfrm>
          <a:off x="521039" y="1433178"/>
          <a:ext cx="955452" cy="95545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4ECCC-8F6D-614F-A292-409A1F5A8FA9}">
      <dsp:nvSpPr>
        <dsp:cNvPr id="0" name=""/>
        <dsp:cNvSpPr/>
      </dsp:nvSpPr>
      <dsp:spPr>
        <a:xfrm>
          <a:off x="998765" y="2675465"/>
          <a:ext cx="8580833" cy="7643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Mindestens 2 geeignete Raumbeispiele notwendig</a:t>
          </a:r>
          <a:br>
            <a:rPr lang="de-DE" sz="1700" kern="1200" dirty="0"/>
          </a:br>
          <a:r>
            <a:rPr lang="de-DE" sz="1700" kern="1200" dirty="0"/>
            <a:t>(„Veränderung der Raumstrukturen in ausgewählten Wirtschaftsregionen“)</a:t>
          </a:r>
        </a:p>
      </dsp:txBody>
      <dsp:txXfrm>
        <a:off x="998765" y="2675465"/>
        <a:ext cx="8580833" cy="764362"/>
      </dsp:txXfrm>
    </dsp:sp>
    <dsp:sp modelId="{A280743A-92E4-0A4F-B638-A7238FA0760F}">
      <dsp:nvSpPr>
        <dsp:cNvPr id="0" name=""/>
        <dsp:cNvSpPr/>
      </dsp:nvSpPr>
      <dsp:spPr>
        <a:xfrm>
          <a:off x="521039" y="2579920"/>
          <a:ext cx="955452" cy="95545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748B7-FDB6-E04B-928B-8CE43137E852}">
      <dsp:nvSpPr>
        <dsp:cNvPr id="0" name=""/>
        <dsp:cNvSpPr/>
      </dsp:nvSpPr>
      <dsp:spPr>
        <a:xfrm>
          <a:off x="560539" y="3822207"/>
          <a:ext cx="9019059" cy="7643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Arbeitsbegriffe passen auf den ersten Blick nicht optimal zusammen</a:t>
          </a:r>
        </a:p>
        <a:p>
          <a:pPr marL="0" lvl="0" indent="0" algn="l" defTabSz="755650">
            <a:lnSpc>
              <a:spcPct val="90000"/>
            </a:lnSpc>
            <a:spcBef>
              <a:spcPct val="0"/>
            </a:spcBef>
            <a:spcAft>
              <a:spcPct val="35000"/>
            </a:spcAft>
            <a:buNone/>
          </a:pPr>
          <a:r>
            <a:rPr lang="de-DE" sz="1700" kern="1200" dirty="0"/>
            <a:t>(Wie diese sinnvoll vermitteln?)</a:t>
          </a:r>
        </a:p>
      </dsp:txBody>
      <dsp:txXfrm>
        <a:off x="560539" y="3822207"/>
        <a:ext cx="9019059" cy="764362"/>
      </dsp:txXfrm>
    </dsp:sp>
    <dsp:sp modelId="{850B6024-57E8-AB4F-83D3-2F38CA16057B}">
      <dsp:nvSpPr>
        <dsp:cNvPr id="0" name=""/>
        <dsp:cNvSpPr/>
      </dsp:nvSpPr>
      <dsp:spPr>
        <a:xfrm>
          <a:off x="82813" y="3726662"/>
          <a:ext cx="955452" cy="95545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de-DE" sz="2400" kern="1200" dirty="0"/>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Beispielklausur zu 3.2.2.6(2) Raumstrukturen in</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Wirtschaftsregionen </a:t>
          </a:r>
          <a:endParaRPr lang="de-DE" sz="2400" kern="1200" dirty="0"/>
        </a:p>
      </dsp:txBody>
      <dsp:txXfrm rot="-5400000">
        <a:off x="1666091" y="75522"/>
        <a:ext cx="7655431" cy="1396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16200000" flipH="1">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de-DE" sz="2400" kern="1200" dirty="0"/>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Erwartungshorizont zu dieser Beispielklausur: siehe</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Datei „</a:t>
          </a:r>
          <a:r>
            <a:rPr lang="de-DE" sz="2400" kern="1200" baseline="0" dirty="0" err="1">
              <a:solidFill>
                <a:srgbClr val="FFFFCC"/>
              </a:solidFill>
              <a:latin typeface="Arial" panose="020B0604020202020204" pitchFamily="34" charset="0"/>
              <a:cs typeface="Arial" panose="020B0604020202020204" pitchFamily="34" charset="0"/>
            </a:rPr>
            <a:t>Raumstrukturen_Beispielklausur_Shanghai</a:t>
          </a:r>
          <a:r>
            <a:rPr lang="de-DE" sz="2400" kern="1200" baseline="0" dirty="0">
              <a:solidFill>
                <a:srgbClr val="FFFFCC"/>
              </a:solidFill>
              <a:latin typeface="Arial" panose="020B0604020202020204" pitchFamily="34" charset="0"/>
              <a:cs typeface="Arial" panose="020B0604020202020204" pitchFamily="34" charset="0"/>
            </a:rPr>
            <a:t>“</a:t>
          </a:r>
          <a:endParaRPr lang="de-DE" sz="2400" kern="1200" dirty="0"/>
        </a:p>
      </dsp:txBody>
      <dsp:txXfrm rot="-5400000">
        <a:off x="1666091" y="75522"/>
        <a:ext cx="7655431" cy="139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139431" y="142671"/>
          <a:ext cx="929542" cy="650679"/>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t>DS 1</a:t>
          </a:r>
        </a:p>
      </dsp:txBody>
      <dsp:txXfrm rot="-5400000">
        <a:off x="1" y="328580"/>
        <a:ext cx="650679" cy="278863"/>
      </dsp:txXfrm>
    </dsp:sp>
    <dsp:sp modelId="{D67B2DB2-8071-1748-B48F-E63D5F49EFE0}">
      <dsp:nvSpPr>
        <dsp:cNvPr id="0" name=""/>
        <dsp:cNvSpPr/>
      </dsp:nvSpPr>
      <dsp:spPr>
        <a:xfrm rot="5400000">
          <a:off x="4451730" y="-3797810"/>
          <a:ext cx="604202" cy="8206304"/>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de-DE" sz="2000" kern="1200" dirty="0">
              <a:solidFill>
                <a:srgbClr val="FFFFCC"/>
              </a:solidFill>
            </a:rPr>
            <a:t>Globalisierung – Chance oder Risiko?</a:t>
          </a:r>
          <a:r>
            <a:rPr lang="de-DE" sz="2000" kern="1200" dirty="0"/>
            <a:t> </a:t>
          </a:r>
        </a:p>
      </dsp:txBody>
      <dsp:txXfrm rot="-5400000">
        <a:off x="650680" y="32735"/>
        <a:ext cx="8176809" cy="545212"/>
      </dsp:txXfrm>
    </dsp:sp>
    <dsp:sp modelId="{450EEC1F-3194-024B-8624-6D17BE49E002}">
      <dsp:nvSpPr>
        <dsp:cNvPr id="0" name=""/>
        <dsp:cNvSpPr/>
      </dsp:nvSpPr>
      <dsp:spPr>
        <a:xfrm rot="5400000">
          <a:off x="-139431" y="974484"/>
          <a:ext cx="929542" cy="650679"/>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t>DS 2</a:t>
          </a:r>
        </a:p>
      </dsp:txBody>
      <dsp:txXfrm rot="-5400000">
        <a:off x="1" y="1160393"/>
        <a:ext cx="650679" cy="278863"/>
      </dsp:txXfrm>
    </dsp:sp>
    <dsp:sp modelId="{3AD713BB-9223-0145-B1AE-637C26A578FE}">
      <dsp:nvSpPr>
        <dsp:cNvPr id="0" name=""/>
        <dsp:cNvSpPr/>
      </dsp:nvSpPr>
      <dsp:spPr>
        <a:xfrm rot="5400000">
          <a:off x="4451730" y="-2965997"/>
          <a:ext cx="604202" cy="8206304"/>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0" lvl="1" indent="-228600" algn="l" defTabSz="889000">
            <a:lnSpc>
              <a:spcPct val="90000"/>
            </a:lnSpc>
            <a:spcBef>
              <a:spcPct val="0"/>
            </a:spcBef>
            <a:spcAft>
              <a:spcPct val="15000"/>
            </a:spcAft>
            <a:buFontTx/>
            <a:buNone/>
          </a:pPr>
          <a:r>
            <a:rPr lang="de-DE" sz="2000" kern="1200" baseline="0" dirty="0">
              <a:solidFill>
                <a:srgbClr val="FFFFCC"/>
              </a:solidFill>
              <a:latin typeface="Arial" panose="020B0604020202020204" pitchFamily="34" charset="0"/>
              <a:cs typeface="Arial" panose="020B0604020202020204" pitchFamily="34" charset="0"/>
            </a:rPr>
            <a:t>Freier Handel weltweit – Vorteil oder Hemmschuh für globales wirtschaftliches Handeln?</a:t>
          </a:r>
          <a:endParaRPr lang="de-DE" sz="2000" kern="1200" dirty="0">
            <a:solidFill>
              <a:srgbClr val="FFFFCC"/>
            </a:solidFill>
          </a:endParaRPr>
        </a:p>
      </dsp:txBody>
      <dsp:txXfrm rot="-5400000">
        <a:off x="650680" y="864548"/>
        <a:ext cx="8176809" cy="545212"/>
      </dsp:txXfrm>
    </dsp:sp>
    <dsp:sp modelId="{41084EB6-0935-BA4F-B9A8-4D90A968FAFE}">
      <dsp:nvSpPr>
        <dsp:cNvPr id="0" name=""/>
        <dsp:cNvSpPr/>
      </dsp:nvSpPr>
      <dsp:spPr>
        <a:xfrm rot="5400000">
          <a:off x="-139431" y="1806298"/>
          <a:ext cx="929542" cy="650679"/>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DS 3 + 4</a:t>
          </a:r>
        </a:p>
      </dsp:txBody>
      <dsp:txXfrm rot="-5400000">
        <a:off x="1" y="1992207"/>
        <a:ext cx="650679" cy="278863"/>
      </dsp:txXfrm>
    </dsp:sp>
    <dsp:sp modelId="{A542F48C-ACE9-A344-A5AD-F782F1A3EBBE}">
      <dsp:nvSpPr>
        <dsp:cNvPr id="0" name=""/>
        <dsp:cNvSpPr/>
      </dsp:nvSpPr>
      <dsp:spPr>
        <a:xfrm rot="5400000">
          <a:off x="4451730" y="-2165354"/>
          <a:ext cx="604202" cy="8206304"/>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de-DE" sz="2000" kern="1200" baseline="0" dirty="0">
              <a:solidFill>
                <a:srgbClr val="FFFFCC"/>
              </a:solidFill>
              <a:latin typeface="Arial" panose="020B0604020202020204" pitchFamily="34" charset="0"/>
              <a:cs typeface="Arial" panose="020B0604020202020204" pitchFamily="34" charset="0"/>
            </a:rPr>
            <a:t>Unternehmerische Standortwahl in Zeiten der Globalisierung</a:t>
          </a:r>
          <a:endParaRPr lang="de-DE" sz="2000" kern="1200" dirty="0">
            <a:solidFill>
              <a:srgbClr val="FFFFCC"/>
            </a:solidFill>
          </a:endParaRPr>
        </a:p>
      </dsp:txBody>
      <dsp:txXfrm rot="-5400000">
        <a:off x="650680" y="1665191"/>
        <a:ext cx="8176809" cy="545212"/>
      </dsp:txXfrm>
    </dsp:sp>
    <dsp:sp modelId="{11E421EF-87A3-9840-8BB5-8DD95275CC6F}">
      <dsp:nvSpPr>
        <dsp:cNvPr id="0" name=""/>
        <dsp:cNvSpPr/>
      </dsp:nvSpPr>
      <dsp:spPr>
        <a:xfrm rot="5400000">
          <a:off x="-139431" y="2638111"/>
          <a:ext cx="929542" cy="650679"/>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t>DS 5</a:t>
          </a:r>
        </a:p>
      </dsp:txBody>
      <dsp:txXfrm rot="-5400000">
        <a:off x="1" y="2824020"/>
        <a:ext cx="650679" cy="278863"/>
      </dsp:txXfrm>
    </dsp:sp>
    <dsp:sp modelId="{BAC3527B-6E3A-3343-B551-6B53186986CB}">
      <dsp:nvSpPr>
        <dsp:cNvPr id="0" name=""/>
        <dsp:cNvSpPr/>
      </dsp:nvSpPr>
      <dsp:spPr>
        <a:xfrm rot="5400000">
          <a:off x="4451730" y="-1302370"/>
          <a:ext cx="604202" cy="8206304"/>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de-DE" sz="2000" kern="1200" baseline="0" dirty="0">
              <a:solidFill>
                <a:srgbClr val="FFFFCC"/>
              </a:solidFill>
              <a:latin typeface="Arial" panose="020B0604020202020204" pitchFamily="34" charset="0"/>
              <a:cs typeface="Arial" panose="020B0604020202020204" pitchFamily="34" charset="0"/>
            </a:rPr>
            <a:t>Global Player Apple im Prozess der Globalisierung</a:t>
          </a:r>
          <a:endParaRPr lang="de-DE" sz="2000" kern="1200" dirty="0">
            <a:solidFill>
              <a:srgbClr val="FFFFCC"/>
            </a:solidFill>
          </a:endParaRPr>
        </a:p>
      </dsp:txBody>
      <dsp:txXfrm rot="-5400000">
        <a:off x="650680" y="2528175"/>
        <a:ext cx="8176809" cy="545212"/>
      </dsp:txXfrm>
    </dsp:sp>
    <dsp:sp modelId="{EF6BA1A2-C3D2-6246-BDF2-05E601F12FE5}">
      <dsp:nvSpPr>
        <dsp:cNvPr id="0" name=""/>
        <dsp:cNvSpPr/>
      </dsp:nvSpPr>
      <dsp:spPr>
        <a:xfrm rot="5400000">
          <a:off x="-139431" y="3469925"/>
          <a:ext cx="929542" cy="650679"/>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DS 6 + 7</a:t>
          </a:r>
        </a:p>
      </dsp:txBody>
      <dsp:txXfrm rot="-5400000">
        <a:off x="1" y="3655834"/>
        <a:ext cx="650679" cy="278863"/>
      </dsp:txXfrm>
    </dsp:sp>
    <dsp:sp modelId="{BD5586D7-454C-664C-8B48-33814352B925}">
      <dsp:nvSpPr>
        <dsp:cNvPr id="0" name=""/>
        <dsp:cNvSpPr/>
      </dsp:nvSpPr>
      <dsp:spPr>
        <a:xfrm rot="5400000">
          <a:off x="4451730" y="-470556"/>
          <a:ext cx="604202" cy="8206304"/>
        </a:xfrm>
        <a:prstGeom prst="round2SameRect">
          <a:avLst/>
        </a:prstGeom>
        <a:solidFill>
          <a:schemeClr val="accent6">
            <a:lumMod val="40000"/>
            <a:lumOff val="60000"/>
          </a:schemeClr>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de-DE" sz="2000" kern="1200" baseline="0" dirty="0">
              <a:solidFill>
                <a:srgbClr val="FFFFCC"/>
              </a:solidFill>
              <a:latin typeface="Arial" panose="020B0604020202020204" pitchFamily="34" charset="0"/>
              <a:cs typeface="Arial" panose="020B0604020202020204" pitchFamily="34" charset="0"/>
            </a:rPr>
            <a:t>Wirtschaftsregion und Global City Chicago im Wandel der Zeit</a:t>
          </a:r>
          <a:endParaRPr lang="de-DE" sz="2000" kern="1200" dirty="0">
            <a:solidFill>
              <a:srgbClr val="FFFFCC"/>
            </a:solidFill>
          </a:endParaRPr>
        </a:p>
      </dsp:txBody>
      <dsp:txXfrm rot="-5400000">
        <a:off x="650680" y="3359989"/>
        <a:ext cx="8176809" cy="545212"/>
      </dsp:txXfrm>
    </dsp:sp>
    <dsp:sp modelId="{9100895B-895B-AA4F-A0B0-B20678B2EB0E}">
      <dsp:nvSpPr>
        <dsp:cNvPr id="0" name=""/>
        <dsp:cNvSpPr/>
      </dsp:nvSpPr>
      <dsp:spPr>
        <a:xfrm rot="5400000">
          <a:off x="-139431" y="4301738"/>
          <a:ext cx="929542" cy="650679"/>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t>DS 8</a:t>
          </a:r>
        </a:p>
      </dsp:txBody>
      <dsp:txXfrm rot="-5400000">
        <a:off x="1" y="4487647"/>
        <a:ext cx="650679" cy="278863"/>
      </dsp:txXfrm>
    </dsp:sp>
    <dsp:sp modelId="{5475CBBB-7672-A840-B110-C69B2BE3A05C}">
      <dsp:nvSpPr>
        <dsp:cNvPr id="0" name=""/>
        <dsp:cNvSpPr/>
      </dsp:nvSpPr>
      <dsp:spPr>
        <a:xfrm rot="5400000">
          <a:off x="4451730" y="361256"/>
          <a:ext cx="604202" cy="8206304"/>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de-DE" sz="2000" kern="1200" baseline="0" dirty="0">
              <a:solidFill>
                <a:srgbClr val="FFFFCC"/>
              </a:solidFill>
              <a:latin typeface="Arial" panose="020B0604020202020204" pitchFamily="34" charset="0"/>
              <a:cs typeface="Arial" panose="020B0604020202020204" pitchFamily="34" charset="0"/>
            </a:rPr>
            <a:t>Das neue Asien-Pazifik-Abkommen RCEP – gefährdet das größte</a:t>
          </a:r>
          <a:endParaRPr lang="de-DE" sz="2000" kern="1200" dirty="0"/>
        </a:p>
        <a:p>
          <a:pPr marL="228600" lvl="1" indent="-228600" algn="l" defTabSz="889000">
            <a:lnSpc>
              <a:spcPct val="90000"/>
            </a:lnSpc>
            <a:spcBef>
              <a:spcPct val="0"/>
            </a:spcBef>
            <a:spcAft>
              <a:spcPct val="15000"/>
            </a:spcAft>
            <a:buClrTx/>
            <a:buSzTx/>
            <a:buFontTx/>
            <a:buNone/>
          </a:pPr>
          <a:r>
            <a:rPr lang="de-DE" sz="2000" kern="1200" baseline="0" dirty="0">
              <a:solidFill>
                <a:srgbClr val="FFFFCC"/>
              </a:solidFill>
              <a:latin typeface="Arial" panose="020B0604020202020204" pitchFamily="34" charset="0"/>
              <a:cs typeface="Arial" panose="020B0604020202020204" pitchFamily="34" charset="0"/>
            </a:rPr>
            <a:t>Freihandelsabkommen der Welt den Standort Silicon Valley?</a:t>
          </a:r>
          <a:endParaRPr lang="de-DE" sz="2000" kern="1200" dirty="0"/>
        </a:p>
      </dsp:txBody>
      <dsp:txXfrm rot="-5400000">
        <a:off x="650680" y="4191802"/>
        <a:ext cx="8176809" cy="545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DS 1</a:t>
          </a:r>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dirty="0">
              <a:solidFill>
                <a:srgbClr val="FFFFCC"/>
              </a:solidFill>
            </a:rPr>
            <a:t>Globalisierung – Chance oder Risiko?</a:t>
          </a:r>
          <a:r>
            <a:rPr lang="de-DE" sz="2400" kern="1200" dirty="0"/>
            <a:t> </a:t>
          </a:r>
        </a:p>
      </dsp:txBody>
      <dsp:txXfrm rot="-5400000">
        <a:off x="1666091" y="75522"/>
        <a:ext cx="7655431" cy="1396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DS 2</a:t>
          </a:r>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Freier Handel weltweit – Vorteil oder Hemmschuh</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für globales wirtschaftliches Handeln?</a:t>
          </a:r>
          <a:endParaRPr lang="de-DE" sz="2400" kern="1200" dirty="0"/>
        </a:p>
      </dsp:txBody>
      <dsp:txXfrm rot="-5400000">
        <a:off x="1666091" y="75522"/>
        <a:ext cx="7655431" cy="1396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DS 3 + 4</a:t>
          </a:r>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Unternehmerische Standortwahl in Zeiten der</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Globalisierung</a:t>
          </a:r>
          <a:endParaRPr lang="de-DE" sz="2400" kern="1200" dirty="0"/>
        </a:p>
      </dsp:txBody>
      <dsp:txXfrm rot="-5400000">
        <a:off x="1666091" y="75522"/>
        <a:ext cx="7655431" cy="1396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CA400-18E4-704B-9B6B-9264BEA47D12}">
      <dsp:nvSpPr>
        <dsp:cNvPr id="0" name=""/>
        <dsp:cNvSpPr/>
      </dsp:nvSpPr>
      <dsp:spPr>
        <a:xfrm>
          <a:off x="4901106" y="1391708"/>
          <a:ext cx="2635250" cy="263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de-DE" sz="5100" kern="1200" dirty="0"/>
            <a:t>Wechsel</a:t>
          </a:r>
        </a:p>
      </dsp:txBody>
      <dsp:txXfrm>
        <a:off x="4901106" y="1391708"/>
        <a:ext cx="2635250" cy="2635250"/>
      </dsp:txXfrm>
    </dsp:sp>
    <dsp:sp modelId="{A9DB3652-D433-B84C-BAF7-F94FE46FB514}">
      <dsp:nvSpPr>
        <dsp:cNvPr id="0" name=""/>
        <dsp:cNvSpPr/>
      </dsp:nvSpPr>
      <dsp:spPr>
        <a:xfrm>
          <a:off x="1352571" y="-2094"/>
          <a:ext cx="5422856" cy="5422856"/>
        </a:xfrm>
        <a:prstGeom prst="circularArrow">
          <a:avLst>
            <a:gd name="adj1" fmla="val 9476"/>
            <a:gd name="adj2" fmla="val 684342"/>
            <a:gd name="adj3" fmla="val 7853763"/>
            <a:gd name="adj4" fmla="val 2261895"/>
            <a:gd name="adj5" fmla="val 1105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F23A5-AA0D-C840-B3FD-6F004C2303D2}">
      <dsp:nvSpPr>
        <dsp:cNvPr id="0" name=""/>
        <dsp:cNvSpPr/>
      </dsp:nvSpPr>
      <dsp:spPr>
        <a:xfrm>
          <a:off x="591643" y="1391708"/>
          <a:ext cx="2635250" cy="263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de-DE" sz="5100" kern="1200" dirty="0"/>
            <a:t>Wechsel</a:t>
          </a:r>
        </a:p>
      </dsp:txBody>
      <dsp:txXfrm>
        <a:off x="591643" y="1391708"/>
        <a:ext cx="2635250" cy="2635250"/>
      </dsp:txXfrm>
    </dsp:sp>
    <dsp:sp modelId="{96EB1149-DC04-9646-BD3E-BB15A2F5F314}">
      <dsp:nvSpPr>
        <dsp:cNvPr id="0" name=""/>
        <dsp:cNvSpPr/>
      </dsp:nvSpPr>
      <dsp:spPr>
        <a:xfrm>
          <a:off x="1352571" y="-2094"/>
          <a:ext cx="5422856" cy="5422856"/>
        </a:xfrm>
        <a:prstGeom prst="circularArrow">
          <a:avLst>
            <a:gd name="adj1" fmla="val 9476"/>
            <a:gd name="adj2" fmla="val 684342"/>
            <a:gd name="adj3" fmla="val 18653763"/>
            <a:gd name="adj4" fmla="val 13061895"/>
            <a:gd name="adj5" fmla="val 1105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DS 5</a:t>
          </a:r>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Global Player Apple im Prozess der Globalisierung</a:t>
          </a:r>
          <a:endParaRPr lang="de-DE" sz="2400" kern="1200" dirty="0"/>
        </a:p>
      </dsp:txBody>
      <dsp:txXfrm rot="-5400000">
        <a:off x="1666091" y="75522"/>
        <a:ext cx="7655431" cy="1396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DS 6 + 7</a:t>
          </a:r>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Wirtschaftsregion und Global City Chicago im Wandel</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der Zeit </a:t>
          </a:r>
          <a:endParaRPr lang="de-DE" sz="2400" kern="1200" dirty="0"/>
        </a:p>
      </dsp:txBody>
      <dsp:txXfrm rot="-5400000">
        <a:off x="1666091" y="75522"/>
        <a:ext cx="7655431" cy="1396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43F-C0B4-714F-8A6C-895E2FB0D0A5}">
      <dsp:nvSpPr>
        <dsp:cNvPr id="0" name=""/>
        <dsp:cNvSpPr/>
      </dsp:nvSpPr>
      <dsp:spPr>
        <a:xfrm rot="5400000">
          <a:off x="-357019" y="357019"/>
          <a:ext cx="2380130" cy="1666091"/>
        </a:xfrm>
        <a:prstGeom prst="chevron">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DS 8</a:t>
          </a:r>
        </a:p>
      </dsp:txBody>
      <dsp:txXfrm rot="-5400000">
        <a:off x="1" y="833046"/>
        <a:ext cx="1666091" cy="714039"/>
      </dsp:txXfrm>
    </dsp:sp>
    <dsp:sp modelId="{D67B2DB2-8071-1748-B48F-E63D5F49EFE0}">
      <dsp:nvSpPr>
        <dsp:cNvPr id="0" name=""/>
        <dsp:cNvSpPr/>
      </dsp:nvSpPr>
      <dsp:spPr>
        <a:xfrm rot="5400000">
          <a:off x="4758025" y="-3091934"/>
          <a:ext cx="1547084" cy="7730953"/>
        </a:xfrm>
        <a:prstGeom prst="round2SameRect">
          <a:avLst/>
        </a:prstGeom>
        <a:solidFill>
          <a:schemeClr val="accent1"/>
        </a:solidFill>
        <a:ln w="19050" cap="flat" cmpd="sng" algn="ctr">
          <a:solidFill>
            <a:srgbClr val="FFFFC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Das neue Asien-Pazifik-Abkommen RCEP – gefährdet</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das größte Freihandelsabkommen der Welt den</a:t>
          </a:r>
          <a:endParaRPr lang="de-DE" sz="2400" kern="1200" dirty="0"/>
        </a:p>
        <a:p>
          <a:pPr marL="228600" lvl="1" indent="-228600" algn="l" defTabSz="1066800">
            <a:lnSpc>
              <a:spcPct val="90000"/>
            </a:lnSpc>
            <a:spcBef>
              <a:spcPct val="0"/>
            </a:spcBef>
            <a:spcAft>
              <a:spcPct val="15000"/>
            </a:spcAft>
            <a:buFontTx/>
            <a:buNone/>
          </a:pPr>
          <a:r>
            <a:rPr lang="de-DE" sz="2400" kern="1200" baseline="0" dirty="0">
              <a:solidFill>
                <a:srgbClr val="FFFFCC"/>
              </a:solidFill>
              <a:latin typeface="Arial" panose="020B0604020202020204" pitchFamily="34" charset="0"/>
              <a:cs typeface="Arial" panose="020B0604020202020204" pitchFamily="34" charset="0"/>
            </a:rPr>
            <a:t>Standort Silicon Valley?</a:t>
          </a:r>
          <a:endParaRPr lang="de-DE" sz="2400" kern="1200" dirty="0"/>
        </a:p>
      </dsp:txBody>
      <dsp:txXfrm rot="-5400000">
        <a:off x="1666091" y="75522"/>
        <a:ext cx="7655431" cy="13960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4AE7422-6A7D-41F0-AD45-8BD200FC14C2}" type="datetimeFigureOut">
              <a:rPr lang="de-DE" smtClean="0"/>
              <a:t>10.05.2023</a:t>
            </a:fld>
            <a:endParaRPr lang="de-DE"/>
          </a:p>
        </p:txBody>
      </p:sp>
      <p:sp>
        <p:nvSpPr>
          <p:cNvPr id="4" name="Fußzeilenplatzhalt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286B813-37FB-4258-877A-69A0502C1AB7}" type="slidenum">
              <a:rPr lang="de-DE" smtClean="0"/>
              <a:t>‹Nr.›</a:t>
            </a:fld>
            <a:endParaRPr lang="de-DE"/>
          </a:p>
        </p:txBody>
      </p:sp>
    </p:spTree>
    <p:extLst>
      <p:ext uri="{BB962C8B-B14F-4D97-AF65-F5344CB8AC3E}">
        <p14:creationId xmlns:p14="http://schemas.microsoft.com/office/powerpoint/2010/main" val="120210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7E7766AF-C2E5-498A-8780-88CCD884FEB9}" type="datetimeFigureOut">
              <a:rPr lang="de-DE" smtClean="0"/>
              <a:t>10.05.2023</a:t>
            </a:fld>
            <a:endParaRPr lang="de-DE"/>
          </a:p>
        </p:txBody>
      </p:sp>
      <p:sp>
        <p:nvSpPr>
          <p:cNvPr id="4" name="Folienbildplatzhalt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digitalcollections.ucsc.edu/digital/collection/p16019coll5/id/282/rec/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igitalcollections.ucsc.edu/digital/collection/p16019coll5/id/282/rec/1"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digitalcollections.ucsc.edu/digital/collection/p16019coll5/id/282/rec/1"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commons.wikimedia.org/w/index.php?curid=76353307"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Gehört zu 3.5.2 „Sphären im System Erde“</a:t>
            </a:r>
          </a:p>
          <a:p>
            <a:endParaRPr lang="de-DE" dirty="0"/>
          </a:p>
          <a:p>
            <a:pPr marL="171450" indent="-171450">
              <a:buFont typeface="Arial" panose="020B0604020202020204" pitchFamily="34" charset="0"/>
              <a:buChar char="•"/>
            </a:pPr>
            <a:r>
              <a:rPr lang="de-DE" dirty="0"/>
              <a:t>Globales wirtschaftliches Handels verändert die Raumstruktur, was anhand von mindestens zwei Wirtschaftsregionen aufgezeigt werden soll</a:t>
            </a:r>
          </a:p>
        </p:txBody>
      </p:sp>
      <p:sp>
        <p:nvSpPr>
          <p:cNvPr id="4" name="Foliennummernplatzhalter 3"/>
          <p:cNvSpPr>
            <a:spLocks noGrp="1"/>
          </p:cNvSpPr>
          <p:nvPr>
            <p:ph type="sldNum" sz="quarter" idx="5"/>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71001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Hinweis zur Struktur der Unterrichtsentwürfe vorab:</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“schwarze Arbeitsbegriffe“ </a:t>
            </a:r>
            <a:r>
              <a:rPr lang="de-DE" dirty="0">
                <a:sym typeface="Wingdings" pitchFamily="2" charset="2"/>
              </a:rPr>
              <a:t>= werden in dieser Stunde einführt; „graue Arbeitsbegriffe = wurden bereits eingeführt</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sym typeface="Wingdings" pitchFamily="2" charset="2"/>
              </a:rPr>
              <a:t>gelb untererlegtes Material liegt digital und voll ausgearbeitet vor</a:t>
            </a:r>
          </a:p>
          <a:p>
            <a:endParaRPr lang="de-DE" dirty="0"/>
          </a:p>
          <a:p>
            <a:endParaRPr lang="de-DE" dirty="0"/>
          </a:p>
          <a:p>
            <a:pPr marL="171450" indent="-171450">
              <a:buFont typeface="Arial" panose="020B0604020202020204" pitchFamily="34" charset="0"/>
              <a:buChar char="•"/>
            </a:pPr>
            <a:r>
              <a:rPr lang="de-DE" dirty="0"/>
              <a:t>Einstieg vorstellen und dann folgendes ergänzen:</a:t>
            </a:r>
          </a:p>
          <a:p>
            <a:pPr marL="628650" lvl="1" indent="-171450">
              <a:buFont typeface="Symbol" pitchFamily="2" charset="2"/>
              <a:buChar char="-"/>
            </a:pPr>
            <a:r>
              <a:rPr lang="de-DE" dirty="0"/>
              <a:t> holt SuS in Ihrer Lebenswelt ab (H&amp;M, </a:t>
            </a:r>
            <a:r>
              <a:rPr lang="de-DE" dirty="0" err="1"/>
              <a:t>netflix</a:t>
            </a:r>
            <a:r>
              <a:rPr lang="de-DE" dirty="0"/>
              <a:t>, ...)</a:t>
            </a:r>
          </a:p>
        </p:txBody>
      </p:sp>
      <p:sp>
        <p:nvSpPr>
          <p:cNvPr id="4" name="Foliennummernplatzhalter 3"/>
          <p:cNvSpPr>
            <a:spLocks noGrp="1"/>
          </p:cNvSpPr>
          <p:nvPr>
            <p:ph type="sldNum" sz="quarter" idx="5"/>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196312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103615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besseren Übersicht für den „Endverbraucher“ haben alle Präsentationen eine solche Startfolie, die für den Unterrichtsgebrauch ausgeblendet oder abgeändert werden kann.</a:t>
            </a:r>
          </a:p>
          <a:p>
            <a:endParaRPr lang="de-DE" dirty="0"/>
          </a:p>
          <a:p>
            <a:r>
              <a:rPr lang="de-DE" dirty="0"/>
              <a:t>Die Präsentation zum Einstieg in die Doppelstunde 1 enthält insgesamt 12 Grafiken, hier werden nur 6 gezeigt. Je nach Bedarf, Gusto bzw. Gruppengröße kann dann von der Lehrkraft das entsprechende Material für den Unterricht ausgewählt werden.</a:t>
            </a:r>
          </a:p>
        </p:txBody>
      </p:sp>
      <p:sp>
        <p:nvSpPr>
          <p:cNvPr id="4" name="Foliennummernplatzhalter 3"/>
          <p:cNvSpPr>
            <a:spLocks noGrp="1"/>
          </p:cNvSpPr>
          <p:nvPr>
            <p:ph type="sldNum" sz="quarter" idx="5"/>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60516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19</a:t>
            </a:fld>
            <a:endParaRPr lang="de-DE"/>
          </a:p>
        </p:txBody>
      </p:sp>
    </p:spTree>
    <p:extLst>
      <p:ext uri="{BB962C8B-B14F-4D97-AF65-F5344CB8AC3E}">
        <p14:creationId xmlns:p14="http://schemas.microsoft.com/office/powerpoint/2010/main" val="286726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 lieber einen interaktiven Einstieg haben möchte, kann dies über „Zahlen und Fakten 3D“ der Bundeszentrale für politische Bildung realisieren.</a:t>
            </a:r>
          </a:p>
          <a:p>
            <a:endParaRPr lang="de-DE" dirty="0"/>
          </a:p>
          <a:p>
            <a:r>
              <a:rPr lang="de-DE" dirty="0"/>
              <a:t>Nachfolgend ein Screenshot davon.</a:t>
            </a:r>
          </a:p>
        </p:txBody>
      </p:sp>
      <p:sp>
        <p:nvSpPr>
          <p:cNvPr id="4" name="Foliennummernplatzhalter 3"/>
          <p:cNvSpPr>
            <a:spLocks noGrp="1"/>
          </p:cNvSpPr>
          <p:nvPr>
            <p:ph type="sldNum" sz="quarter" idx="5"/>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204947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 Screenshot von „Zahlen und Fakten 3D“</a:t>
            </a:r>
          </a:p>
        </p:txBody>
      </p:sp>
      <p:sp>
        <p:nvSpPr>
          <p:cNvPr id="4" name="Foliennummernplatzhalter 3"/>
          <p:cNvSpPr>
            <a:spLocks noGrp="1"/>
          </p:cNvSpPr>
          <p:nvPr>
            <p:ph type="sldNum" sz="quarter" idx="5"/>
          </p:nvPr>
        </p:nvSpPr>
        <p:spPr/>
        <p:txBody>
          <a:bodyPr/>
          <a:lstStyle/>
          <a:p>
            <a:fld id="{9411CA67-D061-429F-B186-15D98BBFE45D}" type="slidenum">
              <a:rPr lang="de-DE" smtClean="0"/>
              <a:t>21</a:t>
            </a:fld>
            <a:endParaRPr lang="de-DE"/>
          </a:p>
        </p:txBody>
      </p:sp>
    </p:spTree>
    <p:extLst>
      <p:ext uri="{BB962C8B-B14F-4D97-AF65-F5344CB8AC3E}">
        <p14:creationId xmlns:p14="http://schemas.microsoft.com/office/powerpoint/2010/main" val="26774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22</a:t>
            </a:fld>
            <a:endParaRPr lang="de-DE"/>
          </a:p>
        </p:txBody>
      </p:sp>
    </p:spTree>
    <p:extLst>
      <p:ext uri="{BB962C8B-B14F-4D97-AF65-F5344CB8AC3E}">
        <p14:creationId xmlns:p14="http://schemas.microsoft.com/office/powerpoint/2010/main" val="237821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besseren Lesbarkeit halber hier der Arbeitsauftrag des Arbeitsblattes. Die Materialien folgen auf den nächsten Folien.</a:t>
            </a:r>
          </a:p>
        </p:txBody>
      </p:sp>
      <p:sp>
        <p:nvSpPr>
          <p:cNvPr id="4" name="Foliennummernplatzhalter 3"/>
          <p:cNvSpPr>
            <a:spLocks noGrp="1"/>
          </p:cNvSpPr>
          <p:nvPr>
            <p:ph type="sldNum" sz="quarter" idx="5"/>
          </p:nvPr>
        </p:nvSpPr>
        <p:spPr/>
        <p:txBody>
          <a:bodyPr/>
          <a:lstStyle/>
          <a:p>
            <a:fld id="{9411CA67-D061-429F-B186-15D98BBFE45D}" type="slidenum">
              <a:rPr lang="de-DE" smtClean="0"/>
              <a:t>24</a:t>
            </a:fld>
            <a:endParaRPr lang="de-DE"/>
          </a:p>
        </p:txBody>
      </p:sp>
    </p:spTree>
    <p:extLst>
      <p:ext uri="{BB962C8B-B14F-4D97-AF65-F5344CB8AC3E}">
        <p14:creationId xmlns:p14="http://schemas.microsoft.com/office/powerpoint/2010/main" val="257362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Materialien der Arbeitsblätter werden hier gezeigt, um einen Einblick zu gewährleisten. Es wird aber darauf hingewiesen, dass ein detailliertes Lesen der Arbeitsmaterialien hier nicht vorgesehen ist. Die Materialien bitte zu Hause in Ruhe selbst anschauen und ggf. für den eigenen Unterricht adaptieren.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ggf. nochmals Hinweis auf Infoboxen wiederholen:</a:t>
            </a:r>
            <a:br>
              <a:rPr lang="de-DE" dirty="0"/>
            </a:br>
            <a:r>
              <a:rPr lang="de-DE" dirty="0"/>
              <a:t>Die Arbeitsbegriffe der Unterrichtseinheit werden in der Regel über „</a:t>
            </a:r>
            <a:r>
              <a:rPr lang="de-DE" cap="all" baseline="0" dirty="0"/>
              <a:t>Infoboxen</a:t>
            </a:r>
            <a:r>
              <a:rPr lang="de-DE" dirty="0"/>
              <a:t>“ im Arbeitsmaterial eingeführt. Dies ist pragmatisch und bietet die Möglichkeit, schnell die Arbeitsbegriffe nachzulesen. Die Infoboxen sind immer gleich formatiert (graue Kästen)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ggf. kurz wesentliche Inhalte schildern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25</a:t>
            </a:fld>
            <a:endParaRPr lang="de-DE"/>
          </a:p>
        </p:txBody>
      </p:sp>
    </p:spTree>
    <p:extLst>
      <p:ext uri="{BB962C8B-B14F-4D97-AF65-F5344CB8AC3E}">
        <p14:creationId xmlns:p14="http://schemas.microsoft.com/office/powerpoint/2010/main" val="2227151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ggf. kurz wesentliche Inhalte schildern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207547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Werfen wir zunächst einmal einen Blick auf den spiralcurricularen Aufbau des Bildungsplan und die Arbeitsbegriffe und schauen, inwieweit wirtschaftliches Handeln und Globalisierung bereits vermittelt wurden</a:t>
            </a:r>
          </a:p>
        </p:txBody>
      </p:sp>
      <p:sp>
        <p:nvSpPr>
          <p:cNvPr id="4" name="Foliennummernplatzhalter 3"/>
          <p:cNvSpPr>
            <a:spLocks noGrp="1"/>
          </p:cNvSpPr>
          <p:nvPr>
            <p:ph type="sldNum" sz="quarter" idx="5"/>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335756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ggf. kurz wesentliche Inhalte schildern</a:t>
            </a:r>
          </a:p>
        </p:txBody>
      </p:sp>
      <p:sp>
        <p:nvSpPr>
          <p:cNvPr id="4" name="Foliennummernplatzhalter 3"/>
          <p:cNvSpPr>
            <a:spLocks noGrp="1"/>
          </p:cNvSpPr>
          <p:nvPr>
            <p:ph type="sldNum" sz="quarter" idx="5"/>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245546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Vertiefung liegen nur Bildimpulse und keine weitere Ausarbeitung dieser Arbeitsphase vor.</a:t>
            </a:r>
          </a:p>
        </p:txBody>
      </p:sp>
      <p:sp>
        <p:nvSpPr>
          <p:cNvPr id="4" name="Foliennummernplatzhalter 3"/>
          <p:cNvSpPr>
            <a:spLocks noGrp="1"/>
          </p:cNvSpPr>
          <p:nvPr>
            <p:ph type="sldNum" sz="quarter" idx="5"/>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34069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3207913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Möglichkeiten der Visualisierung der veränderten Raumstruktur:</a:t>
            </a:r>
          </a:p>
        </p:txBody>
      </p:sp>
      <p:sp>
        <p:nvSpPr>
          <p:cNvPr id="4" name="Foliennummernplatzhalter 3"/>
          <p:cNvSpPr>
            <a:spLocks noGrp="1"/>
          </p:cNvSpPr>
          <p:nvPr>
            <p:ph type="sldNum" sz="quarter" idx="5"/>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109269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Modernes, von der internationalen Arbeitsteilung und der Globalisierung geprägtes Malaysia:</a:t>
            </a:r>
            <a:br>
              <a:rPr lang="de-DE" dirty="0"/>
            </a:br>
            <a:r>
              <a:rPr lang="de-DE" dirty="0"/>
              <a:t>Produktionsstätten im Bereich IT südlich von George Town, </a:t>
            </a:r>
            <a:r>
              <a:rPr lang="de-DE" dirty="0" err="1"/>
              <a:t>Penang</a:t>
            </a:r>
            <a:r>
              <a:rPr lang="de-DE" dirty="0"/>
              <a:t>, Malaysia</a:t>
            </a:r>
          </a:p>
          <a:p>
            <a:pPr marL="171450" indent="-171450">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194025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33</a:t>
            </a:fld>
            <a:endParaRPr lang="de-DE"/>
          </a:p>
        </p:txBody>
      </p:sp>
    </p:spTree>
    <p:extLst>
      <p:ext uri="{BB962C8B-B14F-4D97-AF65-F5344CB8AC3E}">
        <p14:creationId xmlns:p14="http://schemas.microsoft.com/office/powerpoint/2010/main" val="184736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George Town, </a:t>
            </a:r>
            <a:r>
              <a:rPr lang="de-DE" dirty="0" err="1"/>
              <a:t>Penang</a:t>
            </a:r>
            <a:r>
              <a:rPr lang="de-DE" dirty="0"/>
              <a:t>, Malaysia</a:t>
            </a:r>
          </a:p>
        </p:txBody>
      </p:sp>
      <p:sp>
        <p:nvSpPr>
          <p:cNvPr id="4" name="Foliennummernplatzhalter 3"/>
          <p:cNvSpPr>
            <a:spLocks noGrp="1"/>
          </p:cNvSpPr>
          <p:nvPr>
            <p:ph type="sldNum" sz="quarter" idx="5"/>
          </p:nvPr>
        </p:nvSpPr>
        <p:spPr/>
        <p:txBody>
          <a:bodyPr/>
          <a:lstStyle/>
          <a:p>
            <a:fld id="{9411CA67-D061-429F-B186-15D98BBFE45D}" type="slidenum">
              <a:rPr lang="de-DE" smtClean="0"/>
              <a:t>34</a:t>
            </a:fld>
            <a:endParaRPr lang="de-DE"/>
          </a:p>
        </p:txBody>
      </p:sp>
    </p:spTree>
    <p:extLst>
      <p:ext uri="{BB962C8B-B14F-4D97-AF65-F5344CB8AC3E}">
        <p14:creationId xmlns:p14="http://schemas.microsoft.com/office/powerpoint/2010/main" val="4286266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Modernes, von der internationalen Arbeitsteilung und der Globalisierung geprägtes Malaysia:</a:t>
            </a:r>
            <a:br>
              <a:rPr lang="de-DE" dirty="0"/>
            </a:br>
            <a:r>
              <a:rPr lang="de-DE" dirty="0"/>
              <a:t>Kuala Lumpur</a:t>
            </a:r>
          </a:p>
        </p:txBody>
      </p:sp>
      <p:sp>
        <p:nvSpPr>
          <p:cNvPr id="4" name="Foliennummernplatzhalter 3"/>
          <p:cNvSpPr>
            <a:spLocks noGrp="1"/>
          </p:cNvSpPr>
          <p:nvPr>
            <p:ph type="sldNum" sz="quarter" idx="5"/>
          </p:nvPr>
        </p:nvSpPr>
        <p:spPr/>
        <p:txBody>
          <a:bodyPr/>
          <a:lstStyle/>
          <a:p>
            <a:fld id="{9411CA67-D061-429F-B186-15D98BBFE45D}" type="slidenum">
              <a:rPr lang="de-DE" smtClean="0"/>
              <a:t>35</a:t>
            </a:fld>
            <a:endParaRPr lang="de-DE"/>
          </a:p>
        </p:txBody>
      </p:sp>
    </p:spTree>
    <p:extLst>
      <p:ext uri="{BB962C8B-B14F-4D97-AF65-F5344CB8AC3E}">
        <p14:creationId xmlns:p14="http://schemas.microsoft.com/office/powerpoint/2010/main" val="348115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Traditionelles Malaysia:</a:t>
            </a:r>
          </a:p>
          <a:p>
            <a:pPr marL="628650" lvl="1" indent="-171450">
              <a:buFont typeface="Symbol" pitchFamily="2" charset="2"/>
              <a:buChar char="-"/>
            </a:pPr>
            <a:r>
              <a:rPr lang="de-DE" dirty="0" err="1"/>
              <a:t>Petaling</a:t>
            </a:r>
            <a:r>
              <a:rPr lang="de-DE" dirty="0"/>
              <a:t> Street Market, Kuala Lumpur, Malaysia</a:t>
            </a:r>
          </a:p>
          <a:p>
            <a:pPr marL="628650" lvl="1" indent="-171450">
              <a:buFont typeface="Symbol" pitchFamily="2" charset="2"/>
              <a:buChar char="-"/>
            </a:pPr>
            <a:r>
              <a:rPr lang="de-DE" dirty="0" err="1"/>
              <a:t>Batu</a:t>
            </a:r>
            <a:r>
              <a:rPr lang="de-DE" dirty="0"/>
              <a:t> Caves, Kuala Lumpur, Malaysia</a:t>
            </a:r>
          </a:p>
          <a:p>
            <a:endParaRPr lang="de-DE" dirty="0"/>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36</a:t>
            </a:fld>
            <a:endParaRPr lang="de-DE"/>
          </a:p>
        </p:txBody>
      </p:sp>
    </p:spTree>
    <p:extLst>
      <p:ext uri="{BB962C8B-B14F-4D97-AF65-F5344CB8AC3E}">
        <p14:creationId xmlns:p14="http://schemas.microsoft.com/office/powerpoint/2010/main" val="1598939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37</a:t>
            </a:fld>
            <a:endParaRPr lang="de-DE"/>
          </a:p>
        </p:txBody>
      </p:sp>
    </p:spTree>
    <p:extLst>
      <p:ext uri="{BB962C8B-B14F-4D97-AF65-F5344CB8AC3E}">
        <p14:creationId xmlns:p14="http://schemas.microsoft.com/office/powerpoint/2010/main" val="92746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Punkt 1:</a:t>
            </a:r>
          </a:p>
          <a:p>
            <a:r>
              <a:rPr lang="de-DE" dirty="0"/>
              <a:t>bei mehrmaligem Lesen der Formulierung im Bildungsplan kristallisieren sich die Kernthemen dieser Einheit heraus: Globalisierung und Raumstrukturen</a:t>
            </a:r>
          </a:p>
          <a:p>
            <a:endParaRPr lang="de-DE" dirty="0"/>
          </a:p>
          <a:p>
            <a:r>
              <a:rPr lang="de-DE" dirty="0"/>
              <a:t>Zu Punkt 2:</a:t>
            </a:r>
          </a:p>
          <a:p>
            <a:r>
              <a:rPr lang="de-DE" dirty="0"/>
              <a:t>Welche Raumbeispiele eignen sich, um die </a:t>
            </a:r>
            <a:r>
              <a:rPr lang="de-DE" dirty="0" err="1"/>
              <a:t>ibKs</a:t>
            </a:r>
            <a:r>
              <a:rPr lang="de-DE" dirty="0"/>
              <a:t> abzudecken?</a:t>
            </a:r>
          </a:p>
          <a:p>
            <a:endParaRPr lang="de-DE" dirty="0"/>
          </a:p>
          <a:p>
            <a:r>
              <a:rPr lang="de-DE" dirty="0"/>
              <a:t>Zu Punkt 3:</a:t>
            </a:r>
          </a:p>
          <a:p>
            <a:r>
              <a:rPr lang="de-DE" dirty="0"/>
              <a:t>Darüber hinaus müssen auch noch mindestens zwei geeignete Raumbeispiele gefunden werden...</a:t>
            </a:r>
          </a:p>
          <a:p>
            <a:endParaRPr lang="de-DE" dirty="0"/>
          </a:p>
          <a:p>
            <a:r>
              <a:rPr lang="de-DE" dirty="0"/>
              <a:t>Zu Punkt 4:</a:t>
            </a:r>
          </a:p>
          <a:p>
            <a:r>
              <a:rPr lang="de-DE" dirty="0"/>
              <a:t>Die Arbeitsbegriffe passen auf den ersten Blick nicht optimal zusammen. Wie kann ich diese also sinnvoll in eine zusammenhängende und logisch aufgebaute Struktur einer Unterrichtseinheit packen?</a:t>
            </a:r>
          </a:p>
          <a:p>
            <a:r>
              <a:rPr lang="de-DE" dirty="0"/>
              <a:t>Die Arbeitsbegriffe werden in dieser Einheit über sogenannte „Infoboxen“ eingeführt bzw. gesichert. Sie befinden sich jeweils in gleichem Layout auf den entsprechenden Arbeitsmaterialien</a:t>
            </a:r>
          </a:p>
        </p:txBody>
      </p:sp>
      <p:sp>
        <p:nvSpPr>
          <p:cNvPr id="4" name="Foliennummernplatzhalter 3"/>
          <p:cNvSpPr>
            <a:spLocks noGrp="1"/>
          </p:cNvSpPr>
          <p:nvPr>
            <p:ph type="sldNum" sz="quarter" idx="5"/>
          </p:nvPr>
        </p:nvSpPr>
        <p:spPr/>
        <p:txBody>
          <a:bodyPr/>
          <a:lstStyle/>
          <a:p>
            <a:fld id="{9411CA67-D061-429F-B186-15D98BBFE45D}" type="slidenum">
              <a:rPr lang="de-DE" smtClean="0"/>
              <a:t>4</a:t>
            </a:fld>
            <a:endParaRPr lang="de-DE"/>
          </a:p>
        </p:txBody>
      </p:sp>
    </p:spTree>
    <p:extLst>
      <p:ext uri="{BB962C8B-B14F-4D97-AF65-F5344CB8AC3E}">
        <p14:creationId xmlns:p14="http://schemas.microsoft.com/office/powerpoint/2010/main" val="1490067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DS 2 liegt kein komplett ausgearbeiteter Unterrichtsentwurf vor, nur diese Folie mit Anregungen zur Umsetzung und Hinweise auf Material.</a:t>
            </a:r>
          </a:p>
        </p:txBody>
      </p:sp>
      <p:sp>
        <p:nvSpPr>
          <p:cNvPr id="4" name="Foliennummernplatzhalter 3"/>
          <p:cNvSpPr>
            <a:spLocks noGrp="1"/>
          </p:cNvSpPr>
          <p:nvPr>
            <p:ph type="sldNum" sz="quarter" idx="5"/>
          </p:nvPr>
        </p:nvSpPr>
        <p:spPr/>
        <p:txBody>
          <a:bodyPr/>
          <a:lstStyle/>
          <a:p>
            <a:fld id="{9411CA67-D061-429F-B186-15D98BBFE45D}" type="slidenum">
              <a:rPr lang="de-DE" smtClean="0"/>
              <a:t>38</a:t>
            </a:fld>
            <a:endParaRPr lang="de-DE"/>
          </a:p>
        </p:txBody>
      </p:sp>
    </p:spTree>
    <p:extLst>
      <p:ext uri="{BB962C8B-B14F-4D97-AF65-F5344CB8AC3E}">
        <p14:creationId xmlns:p14="http://schemas.microsoft.com/office/powerpoint/2010/main" val="2880577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39</a:t>
            </a:fld>
            <a:endParaRPr lang="de-DE"/>
          </a:p>
        </p:txBody>
      </p:sp>
    </p:spTree>
    <p:extLst>
      <p:ext uri="{BB962C8B-B14F-4D97-AF65-F5344CB8AC3E}">
        <p14:creationId xmlns:p14="http://schemas.microsoft.com/office/powerpoint/2010/main" val="363363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40</a:t>
            </a:fld>
            <a:endParaRPr lang="de-DE"/>
          </a:p>
        </p:txBody>
      </p:sp>
    </p:spTree>
    <p:extLst>
      <p:ext uri="{BB962C8B-B14F-4D97-AF65-F5344CB8AC3E}">
        <p14:creationId xmlns:p14="http://schemas.microsoft.com/office/powerpoint/2010/main" val="1703841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 nach Publikum die Methode nochmals kurz vorstellen (ggf. Teilnehmer fragen), ansonsten nicht lange auf dieser Folie verweilen</a:t>
            </a:r>
          </a:p>
        </p:txBody>
      </p:sp>
      <p:sp>
        <p:nvSpPr>
          <p:cNvPr id="4" name="Foliennummernplatzhalter 3"/>
          <p:cNvSpPr>
            <a:spLocks noGrp="1"/>
          </p:cNvSpPr>
          <p:nvPr>
            <p:ph type="sldNum" sz="quarter" idx="5"/>
          </p:nvPr>
        </p:nvSpPr>
        <p:spPr/>
        <p:txBody>
          <a:bodyPr/>
          <a:lstStyle/>
          <a:p>
            <a:fld id="{9411CA67-D061-429F-B186-15D98BBFE45D}" type="slidenum">
              <a:rPr lang="de-DE" smtClean="0"/>
              <a:t>43</a:t>
            </a:fld>
            <a:endParaRPr lang="de-DE"/>
          </a:p>
        </p:txBody>
      </p:sp>
    </p:spTree>
    <p:extLst>
      <p:ext uri="{BB962C8B-B14F-4D97-AF65-F5344CB8AC3E}">
        <p14:creationId xmlns:p14="http://schemas.microsoft.com/office/powerpoint/2010/main" val="2064497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für Partner 1</a:t>
            </a:r>
          </a:p>
          <a:p>
            <a:endParaRPr lang="de-DE" dirty="0"/>
          </a:p>
          <a:p>
            <a:endParaRPr lang="de-DE" dirty="0"/>
          </a:p>
          <a:p>
            <a:r>
              <a:rPr lang="de-DE" dirty="0"/>
              <a:t>Hintergrundinfo für die Lehrkraft:</a:t>
            </a:r>
          </a:p>
          <a:p>
            <a:r>
              <a:rPr lang="de-DE" dirty="0"/>
              <a:t>Das Bild zeigt Apple Park und nähere Umgebung in </a:t>
            </a:r>
            <a:r>
              <a:rPr lang="de-DE" dirty="0" err="1"/>
              <a:t>Cupertino</a:t>
            </a:r>
            <a:r>
              <a:rPr lang="de-DE" dirty="0"/>
              <a:t> (Kalifornien, USA) im Jahr 2020</a:t>
            </a:r>
          </a:p>
          <a:p>
            <a:endParaRPr lang="de-DE" dirty="0"/>
          </a:p>
          <a:p>
            <a:r>
              <a:rPr lang="de-DE" dirty="0"/>
              <a:t>Bildquelle: Google </a:t>
            </a:r>
            <a:r>
              <a:rPr lang="de-DE" dirty="0" err="1"/>
              <a:t>Maps</a:t>
            </a:r>
            <a:r>
              <a:rPr lang="de-DE" dirty="0"/>
              <a:t>; alternativ: Apple </a:t>
            </a:r>
            <a:r>
              <a:rPr lang="de-DE" dirty="0" err="1"/>
              <a:t>Maps</a:t>
            </a:r>
            <a:endParaRPr lang="de-DE" dirty="0"/>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44</a:t>
            </a:fld>
            <a:endParaRPr lang="de-DE"/>
          </a:p>
        </p:txBody>
      </p:sp>
    </p:spTree>
    <p:extLst>
      <p:ext uri="{BB962C8B-B14F-4D97-AF65-F5344CB8AC3E}">
        <p14:creationId xmlns:p14="http://schemas.microsoft.com/office/powerpoint/2010/main" val="205951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45</a:t>
            </a:fld>
            <a:endParaRPr lang="de-DE"/>
          </a:p>
        </p:txBody>
      </p:sp>
    </p:spTree>
    <p:extLst>
      <p:ext uri="{BB962C8B-B14F-4D97-AF65-F5344CB8AC3E}">
        <p14:creationId xmlns:p14="http://schemas.microsoft.com/office/powerpoint/2010/main" val="2085351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Bild für Partner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Hintergrundinfo für die Lehrkraft: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b="0" i="0" u="none" strike="noStrike" kern="1200" dirty="0">
                <a:solidFill>
                  <a:schemeClr val="tx1"/>
                </a:solidFill>
                <a:effectLst/>
                <a:latin typeface="+mn-lt"/>
                <a:ea typeface="+mn-ea"/>
                <a:cs typeface="+mn-cs"/>
              </a:rPr>
              <a:t>Das Bild links zeigt </a:t>
            </a:r>
            <a:r>
              <a:rPr lang="de-DE" sz="1200" b="0" i="0" u="none" strike="noStrike" kern="1200" dirty="0" err="1">
                <a:solidFill>
                  <a:schemeClr val="tx1"/>
                </a:solidFill>
                <a:effectLst/>
                <a:latin typeface="+mn-lt"/>
                <a:ea typeface="+mn-ea"/>
                <a:cs typeface="+mn-cs"/>
              </a:rPr>
              <a:t>Cupertino</a:t>
            </a:r>
            <a:r>
              <a:rPr lang="de-DE" sz="1200" b="0" i="0" u="none" strike="noStrike" kern="1200" dirty="0">
                <a:solidFill>
                  <a:schemeClr val="tx1"/>
                </a:solidFill>
                <a:effectLst/>
                <a:latin typeface="+mn-lt"/>
                <a:ea typeface="+mn-ea"/>
                <a:cs typeface="+mn-cs"/>
              </a:rPr>
              <a:t> 1948 (</a:t>
            </a:r>
            <a:r>
              <a:rPr lang="de-DE" sz="1200" dirty="0">
                <a:hlinkClick r:id="rId3"/>
              </a:rPr>
              <a:t>http://digitalcollections.ucsc.edu/digital/collection/p16019coll5/id/282/rec/1</a:t>
            </a:r>
            <a:r>
              <a:rPr lang="de-DE" sz="1200" dirty="0"/>
              <a:t>, 03.12.2020)</a:t>
            </a:r>
            <a:endParaRPr lang="de-DE"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b="0" i="0" u="none" strike="noStrike" kern="1200" dirty="0" err="1">
                <a:solidFill>
                  <a:schemeClr val="tx1"/>
                </a:solidFill>
                <a:effectLst/>
                <a:latin typeface="+mn-lt"/>
                <a:ea typeface="+mn-ea"/>
                <a:cs typeface="+mn-cs"/>
              </a:rPr>
              <a:t>undated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photo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Barn, </a:t>
            </a:r>
            <a:r>
              <a:rPr lang="de-DE" sz="1200" b="0" i="0" u="none" strike="noStrike" kern="1200" dirty="0" err="1">
                <a:solidFill>
                  <a:schemeClr val="tx1"/>
                </a:solidFill>
                <a:effectLst/>
                <a:latin typeface="+mn-lt"/>
                <a:ea typeface="+mn-ea"/>
                <a:cs typeface="+mn-cs"/>
              </a:rPr>
              <a:t>which</a:t>
            </a:r>
            <a:r>
              <a:rPr lang="de-DE" sz="1200" b="0" i="0" u="none" strike="noStrike" kern="1200" dirty="0">
                <a:solidFill>
                  <a:schemeClr val="tx1"/>
                </a:solidFill>
                <a:effectLst/>
                <a:latin typeface="+mn-lt"/>
                <a:ea typeface="+mn-ea"/>
                <a:cs typeface="+mn-cs"/>
              </a:rPr>
              <a:t> still </a:t>
            </a:r>
            <a:r>
              <a:rPr lang="de-DE" sz="1200" b="0" i="0" u="none" strike="noStrike" kern="1200" dirty="0" err="1">
                <a:solidFill>
                  <a:schemeClr val="tx1"/>
                </a:solidFill>
                <a:effectLst/>
                <a:latin typeface="+mn-lt"/>
                <a:ea typeface="+mn-ea"/>
                <a:cs typeface="+mn-cs"/>
              </a:rPr>
              <a:t>sits</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Cupertino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poperty</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which</a:t>
            </a:r>
            <a:r>
              <a:rPr lang="de-DE" sz="1200" b="0" i="0" u="none" strike="noStrike" kern="1200" dirty="0">
                <a:solidFill>
                  <a:schemeClr val="tx1"/>
                </a:solidFill>
                <a:effectLst/>
                <a:latin typeface="+mn-lt"/>
                <a:ea typeface="+mn-ea"/>
                <a:cs typeface="+mn-cs"/>
              </a:rPr>
              <a:t> Apple </a:t>
            </a:r>
            <a:r>
              <a:rPr lang="de-DE" sz="1200" b="0" i="0" u="none" strike="noStrike" kern="1200" dirty="0" err="1">
                <a:solidFill>
                  <a:schemeClr val="tx1"/>
                </a:solidFill>
                <a:effectLst/>
                <a:latin typeface="+mn-lt"/>
                <a:ea typeface="+mn-ea"/>
                <a:cs typeface="+mn-cs"/>
              </a:rPr>
              <a:t>built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headquarters</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barn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one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tangible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memories</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land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holds</a:t>
            </a:r>
            <a:r>
              <a:rPr lang="de-DE" sz="1200" b="0" i="0" u="none" strike="noStrike" kern="1200" dirty="0">
                <a:solidFill>
                  <a:schemeClr val="tx1"/>
                </a:solidFill>
                <a:effectLst/>
                <a:latin typeface="+mn-lt"/>
                <a:ea typeface="+mn-ea"/>
                <a:cs typeface="+mn-cs"/>
              </a:rPr>
              <a:t> strong </a:t>
            </a:r>
            <a:r>
              <a:rPr lang="de-DE" sz="1200" b="0" i="0" u="none" strike="noStrike" kern="1200" dirty="0" err="1">
                <a:solidFill>
                  <a:schemeClr val="tx1"/>
                </a:solidFill>
                <a:effectLst/>
                <a:latin typeface="+mn-lt"/>
                <a:ea typeface="+mn-ea"/>
                <a:cs typeface="+mn-cs"/>
              </a:rPr>
              <a:t>ties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valley's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agricultural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past</a:t>
            </a:r>
            <a:r>
              <a:rPr lang="de-DE" sz="1200" b="0" i="0" u="none" strike="noStrike" kern="1200" dirty="0">
                <a:solidFill>
                  <a:schemeClr val="tx1"/>
                </a:solidFill>
                <a:effectLst/>
                <a:latin typeface="+mn-lt"/>
                <a:ea typeface="+mn-ea"/>
                <a:cs typeface="+mn-cs"/>
              </a:rPr>
              <a:t>.</a:t>
            </a:r>
            <a:br>
              <a:rPr lang="de-DE" sz="1200" b="0" i="0" u="none" strike="noStrike" kern="1200" dirty="0">
                <a:solidFill>
                  <a:schemeClr val="tx1"/>
                </a:solidFill>
                <a:effectLst/>
                <a:latin typeface="+mn-lt"/>
                <a:ea typeface="+mn-ea"/>
                <a:cs typeface="+mn-cs"/>
              </a:rPr>
            </a:br>
            <a:r>
              <a:rPr lang="de-DE" sz="1200" dirty="0"/>
              <a:t>(https://</a:t>
            </a:r>
            <a:r>
              <a:rPr lang="de-DE" sz="1200" dirty="0" err="1"/>
              <a:t>www.mercurynews.com</a:t>
            </a:r>
            <a:r>
              <a:rPr lang="de-DE" sz="1200" dirty="0"/>
              <a:t>/2014/12/26/apple-</a:t>
            </a:r>
            <a:r>
              <a:rPr lang="de-DE" sz="1200" dirty="0" err="1"/>
              <a:t>to</a:t>
            </a:r>
            <a:r>
              <a:rPr lang="de-DE" sz="1200" dirty="0"/>
              <a:t>-save-</a:t>
            </a:r>
            <a:r>
              <a:rPr lang="de-DE" sz="1200" dirty="0" err="1"/>
              <a:t>historic</a:t>
            </a:r>
            <a:r>
              <a:rPr lang="de-DE" sz="1200" dirty="0"/>
              <a:t>-</a:t>
            </a:r>
            <a:r>
              <a:rPr lang="de-DE" sz="1200" dirty="0" err="1"/>
              <a:t>barn</a:t>
            </a:r>
            <a:r>
              <a:rPr lang="de-DE" sz="1200" dirty="0"/>
              <a:t>-on-site-</a:t>
            </a:r>
            <a:r>
              <a:rPr lang="de-DE" sz="1200" dirty="0" err="1"/>
              <a:t>of</a:t>
            </a:r>
            <a:r>
              <a:rPr lang="de-DE" sz="1200" dirty="0"/>
              <a:t>-</a:t>
            </a:r>
            <a:r>
              <a:rPr lang="de-DE" sz="1200" dirty="0" err="1"/>
              <a:t>new</a:t>
            </a:r>
            <a:r>
              <a:rPr lang="de-DE" sz="1200" dirty="0"/>
              <a:t>-</a:t>
            </a:r>
            <a:r>
              <a:rPr lang="de-DE" sz="1200" dirty="0" err="1"/>
              <a:t>cupertino</a:t>
            </a:r>
            <a:r>
              <a:rPr lang="de-DE" sz="1200" dirty="0"/>
              <a:t>-campus/, 03.12.2020)</a:t>
            </a:r>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46</a:t>
            </a:fld>
            <a:endParaRPr lang="de-DE"/>
          </a:p>
        </p:txBody>
      </p:sp>
    </p:spTree>
    <p:extLst>
      <p:ext uri="{BB962C8B-B14F-4D97-AF65-F5344CB8AC3E}">
        <p14:creationId xmlns:p14="http://schemas.microsoft.com/office/powerpoint/2010/main" val="1784530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für Partner 1</a:t>
            </a:r>
          </a:p>
          <a:p>
            <a:endParaRPr lang="de-DE" dirty="0"/>
          </a:p>
          <a:p>
            <a:endParaRPr lang="de-DE" dirty="0"/>
          </a:p>
          <a:p>
            <a:r>
              <a:rPr lang="de-DE" dirty="0"/>
              <a:t>Hintergrundinfo für die Lehrkraft:</a:t>
            </a:r>
          </a:p>
          <a:p>
            <a:r>
              <a:rPr lang="de-DE" dirty="0"/>
              <a:t>Das Bild zeigt Apple Park und nähere Umgebung in </a:t>
            </a:r>
            <a:r>
              <a:rPr lang="de-DE" dirty="0" err="1"/>
              <a:t>Cupertino</a:t>
            </a:r>
            <a:r>
              <a:rPr lang="de-DE" dirty="0"/>
              <a:t> (Kalifornien, USA) im Jahr 2020</a:t>
            </a:r>
          </a:p>
          <a:p>
            <a:endParaRPr lang="de-DE" dirty="0"/>
          </a:p>
          <a:p>
            <a:r>
              <a:rPr lang="de-DE" dirty="0"/>
              <a:t>Bildquelle: Google </a:t>
            </a:r>
            <a:r>
              <a:rPr lang="de-DE" dirty="0" err="1"/>
              <a:t>Maps</a:t>
            </a:r>
            <a:r>
              <a:rPr lang="de-DE" dirty="0"/>
              <a:t>; alternativ: Apple </a:t>
            </a:r>
            <a:r>
              <a:rPr lang="de-DE" dirty="0" err="1"/>
              <a:t>Maps</a:t>
            </a:r>
            <a:endParaRPr lang="de-DE" dirty="0"/>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48</a:t>
            </a:fld>
            <a:endParaRPr lang="de-DE"/>
          </a:p>
        </p:txBody>
      </p:sp>
    </p:spTree>
    <p:extLst>
      <p:ext uri="{BB962C8B-B14F-4D97-AF65-F5344CB8AC3E}">
        <p14:creationId xmlns:p14="http://schemas.microsoft.com/office/powerpoint/2010/main" val="3001938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Bild für Partner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Hintergrundinfo für die Lehrkraft: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b="0" i="0" u="none" strike="noStrike" kern="1200" dirty="0">
                <a:solidFill>
                  <a:schemeClr val="tx1"/>
                </a:solidFill>
                <a:effectLst/>
                <a:latin typeface="+mn-lt"/>
                <a:ea typeface="+mn-ea"/>
                <a:cs typeface="+mn-cs"/>
              </a:rPr>
              <a:t>Das Bild links zeigt </a:t>
            </a:r>
            <a:r>
              <a:rPr lang="de-DE" sz="1200" b="0" i="0" u="none" strike="noStrike" kern="1200" dirty="0" err="1">
                <a:solidFill>
                  <a:schemeClr val="tx1"/>
                </a:solidFill>
                <a:effectLst/>
                <a:latin typeface="+mn-lt"/>
                <a:ea typeface="+mn-ea"/>
                <a:cs typeface="+mn-cs"/>
              </a:rPr>
              <a:t>Cupertino</a:t>
            </a:r>
            <a:r>
              <a:rPr lang="de-DE" sz="1200" b="0" i="0" u="none" strike="noStrike" kern="1200" dirty="0">
                <a:solidFill>
                  <a:schemeClr val="tx1"/>
                </a:solidFill>
                <a:effectLst/>
                <a:latin typeface="+mn-lt"/>
                <a:ea typeface="+mn-ea"/>
                <a:cs typeface="+mn-cs"/>
              </a:rPr>
              <a:t> 1948 (</a:t>
            </a:r>
            <a:r>
              <a:rPr lang="de-DE" sz="1200" dirty="0">
                <a:hlinkClick r:id="rId3"/>
              </a:rPr>
              <a:t>http://digitalcollections.ucsc.edu/digital/collection/p16019coll5/id/282/rec/1</a:t>
            </a:r>
            <a:r>
              <a:rPr lang="de-DE" sz="1200" dirty="0"/>
              <a:t>, 03.12.2020)</a:t>
            </a:r>
            <a:endParaRPr lang="de-DE"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b="0" i="0" u="none" strike="noStrike" kern="1200" dirty="0" err="1">
                <a:solidFill>
                  <a:schemeClr val="tx1"/>
                </a:solidFill>
                <a:effectLst/>
                <a:latin typeface="+mn-lt"/>
                <a:ea typeface="+mn-ea"/>
                <a:cs typeface="+mn-cs"/>
              </a:rPr>
              <a:t>undated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photo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Barn, </a:t>
            </a:r>
            <a:r>
              <a:rPr lang="de-DE" sz="1200" b="0" i="0" u="none" strike="noStrike" kern="1200" dirty="0" err="1">
                <a:solidFill>
                  <a:schemeClr val="tx1"/>
                </a:solidFill>
                <a:effectLst/>
                <a:latin typeface="+mn-lt"/>
                <a:ea typeface="+mn-ea"/>
                <a:cs typeface="+mn-cs"/>
              </a:rPr>
              <a:t>which</a:t>
            </a:r>
            <a:r>
              <a:rPr lang="de-DE" sz="1200" b="0" i="0" u="none" strike="noStrike" kern="1200" dirty="0">
                <a:solidFill>
                  <a:schemeClr val="tx1"/>
                </a:solidFill>
                <a:effectLst/>
                <a:latin typeface="+mn-lt"/>
                <a:ea typeface="+mn-ea"/>
                <a:cs typeface="+mn-cs"/>
              </a:rPr>
              <a:t> still </a:t>
            </a:r>
            <a:r>
              <a:rPr lang="de-DE" sz="1200" b="0" i="0" u="none" strike="noStrike" kern="1200" dirty="0" err="1">
                <a:solidFill>
                  <a:schemeClr val="tx1"/>
                </a:solidFill>
                <a:effectLst/>
                <a:latin typeface="+mn-lt"/>
                <a:ea typeface="+mn-ea"/>
                <a:cs typeface="+mn-cs"/>
              </a:rPr>
              <a:t>sits</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Cupertino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poperty</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which</a:t>
            </a:r>
            <a:r>
              <a:rPr lang="de-DE" sz="1200" b="0" i="0" u="none" strike="noStrike" kern="1200" dirty="0">
                <a:solidFill>
                  <a:schemeClr val="tx1"/>
                </a:solidFill>
                <a:effectLst/>
                <a:latin typeface="+mn-lt"/>
                <a:ea typeface="+mn-ea"/>
                <a:cs typeface="+mn-cs"/>
              </a:rPr>
              <a:t> Apple </a:t>
            </a:r>
            <a:r>
              <a:rPr lang="de-DE" sz="1200" b="0" i="0" u="none" strike="noStrike" kern="1200" dirty="0" err="1">
                <a:solidFill>
                  <a:schemeClr val="tx1"/>
                </a:solidFill>
                <a:effectLst/>
                <a:latin typeface="+mn-lt"/>
                <a:ea typeface="+mn-ea"/>
                <a:cs typeface="+mn-cs"/>
              </a:rPr>
              <a:t>built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headquarters</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barn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one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tangible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memories</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land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holds</a:t>
            </a:r>
            <a:r>
              <a:rPr lang="de-DE" sz="1200" b="0" i="0" u="none" strike="noStrike" kern="1200" dirty="0">
                <a:solidFill>
                  <a:schemeClr val="tx1"/>
                </a:solidFill>
                <a:effectLst/>
                <a:latin typeface="+mn-lt"/>
                <a:ea typeface="+mn-ea"/>
                <a:cs typeface="+mn-cs"/>
              </a:rPr>
              <a:t> strong </a:t>
            </a:r>
            <a:r>
              <a:rPr lang="de-DE" sz="1200" b="0" i="0" u="none" strike="noStrike" kern="1200" dirty="0" err="1">
                <a:solidFill>
                  <a:schemeClr val="tx1"/>
                </a:solidFill>
                <a:effectLst/>
                <a:latin typeface="+mn-lt"/>
                <a:ea typeface="+mn-ea"/>
                <a:cs typeface="+mn-cs"/>
              </a:rPr>
              <a:t>ties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valley's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agricultural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past</a:t>
            </a:r>
            <a:r>
              <a:rPr lang="de-DE" sz="1200" b="0" i="0" u="none" strike="noStrike" kern="1200" dirty="0">
                <a:solidFill>
                  <a:schemeClr val="tx1"/>
                </a:solidFill>
                <a:effectLst/>
                <a:latin typeface="+mn-lt"/>
                <a:ea typeface="+mn-ea"/>
                <a:cs typeface="+mn-cs"/>
              </a:rPr>
              <a:t>.</a:t>
            </a:r>
            <a:br>
              <a:rPr lang="de-DE" sz="1200" b="0" i="0" u="none" strike="noStrike" kern="1200" dirty="0">
                <a:solidFill>
                  <a:schemeClr val="tx1"/>
                </a:solidFill>
                <a:effectLst/>
                <a:latin typeface="+mn-lt"/>
                <a:ea typeface="+mn-ea"/>
                <a:cs typeface="+mn-cs"/>
              </a:rPr>
            </a:br>
            <a:r>
              <a:rPr lang="de-DE" sz="1200" dirty="0"/>
              <a:t>(https://</a:t>
            </a:r>
            <a:r>
              <a:rPr lang="de-DE" sz="1200" dirty="0" err="1"/>
              <a:t>www.mercurynews.com</a:t>
            </a:r>
            <a:r>
              <a:rPr lang="de-DE" sz="1200" dirty="0"/>
              <a:t>/2014/12/26/apple-</a:t>
            </a:r>
            <a:r>
              <a:rPr lang="de-DE" sz="1200" dirty="0" err="1"/>
              <a:t>to</a:t>
            </a:r>
            <a:r>
              <a:rPr lang="de-DE" sz="1200" dirty="0"/>
              <a:t>-save-</a:t>
            </a:r>
            <a:r>
              <a:rPr lang="de-DE" sz="1200" dirty="0" err="1"/>
              <a:t>historic</a:t>
            </a:r>
            <a:r>
              <a:rPr lang="de-DE" sz="1200" dirty="0"/>
              <a:t>-</a:t>
            </a:r>
            <a:r>
              <a:rPr lang="de-DE" sz="1200" dirty="0" err="1"/>
              <a:t>barn</a:t>
            </a:r>
            <a:r>
              <a:rPr lang="de-DE" sz="1200" dirty="0"/>
              <a:t>-on-site-</a:t>
            </a:r>
            <a:r>
              <a:rPr lang="de-DE" sz="1200" dirty="0" err="1"/>
              <a:t>of</a:t>
            </a:r>
            <a:r>
              <a:rPr lang="de-DE" sz="1200" dirty="0"/>
              <a:t>-</a:t>
            </a:r>
            <a:r>
              <a:rPr lang="de-DE" sz="1200" dirty="0" err="1"/>
              <a:t>new</a:t>
            </a:r>
            <a:r>
              <a:rPr lang="de-DE" sz="1200" dirty="0"/>
              <a:t>-</a:t>
            </a:r>
            <a:r>
              <a:rPr lang="de-DE" sz="1200" dirty="0" err="1"/>
              <a:t>cupertino</a:t>
            </a:r>
            <a:r>
              <a:rPr lang="de-DE" sz="1200" dirty="0"/>
              <a:t>-campus/, 03.12.2020)</a:t>
            </a:r>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49</a:t>
            </a:fld>
            <a:endParaRPr lang="de-DE"/>
          </a:p>
        </p:txBody>
      </p:sp>
    </p:spTree>
    <p:extLst>
      <p:ext uri="{BB962C8B-B14F-4D97-AF65-F5344CB8AC3E}">
        <p14:creationId xmlns:p14="http://schemas.microsoft.com/office/powerpoint/2010/main" val="1407004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rPr>
              <a:t>Sollten die SuS an dieser Stelle noch kein Thema gefunden haben (das wäre aufgrund der kontrastiven Bilder gut möglich), könnten die </a:t>
            </a:r>
            <a:r>
              <a:rPr lang="de-DE" sz="1200" dirty="0">
                <a:solidFill>
                  <a:schemeClr val="tx1"/>
                </a:solidFill>
                <a:highlight>
                  <a:srgbClr val="FFFF00"/>
                </a:highlight>
              </a:rPr>
              <a:t>nachfolgenden Folien zur Verortung vorgezogen werden </a:t>
            </a:r>
            <a:r>
              <a:rPr lang="de-DE" sz="1200" dirty="0">
                <a:solidFill>
                  <a:schemeClr val="tx1"/>
                </a:solidFill>
              </a:rPr>
              <a:t>und erst dann wird ein „gemeinsamer Nenner“ gesucht.</a:t>
            </a:r>
          </a:p>
        </p:txBody>
      </p:sp>
      <p:sp>
        <p:nvSpPr>
          <p:cNvPr id="4" name="Foliennummernplatzhalter 3"/>
          <p:cNvSpPr>
            <a:spLocks noGrp="1"/>
          </p:cNvSpPr>
          <p:nvPr>
            <p:ph type="sldNum" sz="quarter" idx="5"/>
          </p:nvPr>
        </p:nvSpPr>
        <p:spPr/>
        <p:txBody>
          <a:bodyPr/>
          <a:lstStyle/>
          <a:p>
            <a:fld id="{1C1A4888-C593-A34D-9E36-30B431A0D71D}" type="slidenum">
              <a:rPr lang="de-DE" smtClean="0"/>
              <a:t>50</a:t>
            </a:fld>
            <a:endParaRPr lang="de-DE"/>
          </a:p>
        </p:txBody>
      </p:sp>
    </p:spTree>
    <p:extLst>
      <p:ext uri="{BB962C8B-B14F-4D97-AF65-F5344CB8AC3E}">
        <p14:creationId xmlns:p14="http://schemas.microsoft.com/office/powerpoint/2010/main" val="71667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diesen Herausforderungen im Hinterkopf entstand folgende Unterrichtseinheit.</a:t>
            </a:r>
          </a:p>
        </p:txBody>
      </p:sp>
      <p:sp>
        <p:nvSpPr>
          <p:cNvPr id="4" name="Foliennummernplatzhalter 3"/>
          <p:cNvSpPr>
            <a:spLocks noGrp="1"/>
          </p:cNvSpPr>
          <p:nvPr>
            <p:ph type="sldNum" sz="quarter" idx="5"/>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1283784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Hintergrundinfo für die Lehrkraft:</a:t>
            </a:r>
          </a:p>
          <a:p>
            <a:r>
              <a:rPr lang="de-DE" dirty="0"/>
              <a:t>Das Bild zeigt Apple Park und nähere Umgebung in </a:t>
            </a:r>
            <a:r>
              <a:rPr lang="de-DE" dirty="0" err="1"/>
              <a:t>Cupertino</a:t>
            </a:r>
            <a:r>
              <a:rPr lang="de-DE" dirty="0"/>
              <a:t> (Kalifornien, USA) im Jahr 2020</a:t>
            </a:r>
          </a:p>
          <a:p>
            <a:endParaRPr lang="de-DE" dirty="0"/>
          </a:p>
          <a:p>
            <a:r>
              <a:rPr lang="de-DE" dirty="0"/>
              <a:t>Bildquelle: Google </a:t>
            </a:r>
            <a:r>
              <a:rPr lang="de-DE" dirty="0" err="1"/>
              <a:t>Maps</a:t>
            </a:r>
            <a:r>
              <a:rPr lang="de-DE" dirty="0"/>
              <a:t>; alternativ: Apple </a:t>
            </a:r>
            <a:r>
              <a:rPr lang="de-DE" dirty="0" err="1"/>
              <a:t>Maps</a:t>
            </a:r>
            <a:endParaRPr lang="de-DE" dirty="0"/>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53</a:t>
            </a:fld>
            <a:endParaRPr lang="de-DE"/>
          </a:p>
        </p:txBody>
      </p:sp>
    </p:spTree>
    <p:extLst>
      <p:ext uri="{BB962C8B-B14F-4D97-AF65-F5344CB8AC3E}">
        <p14:creationId xmlns:p14="http://schemas.microsoft.com/office/powerpoint/2010/main" val="1958584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Hintergrundinfo für die Lehrkraft: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b="0" i="0" u="none" strike="noStrike" kern="1200" dirty="0">
                <a:solidFill>
                  <a:schemeClr val="tx1"/>
                </a:solidFill>
                <a:effectLst/>
                <a:latin typeface="+mn-lt"/>
                <a:ea typeface="+mn-ea"/>
                <a:cs typeface="+mn-cs"/>
              </a:rPr>
              <a:t>Das Bild links zeigt </a:t>
            </a:r>
            <a:r>
              <a:rPr lang="de-DE" sz="1200" b="0" i="0" u="none" strike="noStrike" kern="1200" dirty="0" err="1">
                <a:solidFill>
                  <a:schemeClr val="tx1"/>
                </a:solidFill>
                <a:effectLst/>
                <a:latin typeface="+mn-lt"/>
                <a:ea typeface="+mn-ea"/>
                <a:cs typeface="+mn-cs"/>
              </a:rPr>
              <a:t>Cupertino</a:t>
            </a:r>
            <a:r>
              <a:rPr lang="de-DE" sz="1200" b="0" i="0" u="none" strike="noStrike" kern="1200" dirty="0">
                <a:solidFill>
                  <a:schemeClr val="tx1"/>
                </a:solidFill>
                <a:effectLst/>
                <a:latin typeface="+mn-lt"/>
                <a:ea typeface="+mn-ea"/>
                <a:cs typeface="+mn-cs"/>
              </a:rPr>
              <a:t> 1948 (</a:t>
            </a:r>
            <a:r>
              <a:rPr lang="de-DE" sz="1200" dirty="0">
                <a:hlinkClick r:id="rId3"/>
              </a:rPr>
              <a:t>http://digitalcollections.ucsc.edu/digital/collection/p16019coll5/id/282/rec/1</a:t>
            </a:r>
            <a:r>
              <a:rPr lang="de-DE" sz="1200" dirty="0"/>
              <a:t>, 03.12.2020)</a:t>
            </a:r>
            <a:endParaRPr lang="de-DE"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b="0" i="0" u="none" strike="noStrike" kern="1200" dirty="0" err="1">
                <a:solidFill>
                  <a:schemeClr val="tx1"/>
                </a:solidFill>
                <a:effectLst/>
                <a:latin typeface="+mn-lt"/>
                <a:ea typeface="+mn-ea"/>
                <a:cs typeface="+mn-cs"/>
              </a:rPr>
              <a:t>undated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photo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Barn, </a:t>
            </a:r>
            <a:r>
              <a:rPr lang="de-DE" sz="1200" b="0" i="0" u="none" strike="noStrike" kern="1200" dirty="0" err="1">
                <a:solidFill>
                  <a:schemeClr val="tx1"/>
                </a:solidFill>
                <a:effectLst/>
                <a:latin typeface="+mn-lt"/>
                <a:ea typeface="+mn-ea"/>
                <a:cs typeface="+mn-cs"/>
              </a:rPr>
              <a:t>which</a:t>
            </a:r>
            <a:r>
              <a:rPr lang="de-DE" sz="1200" b="0" i="0" u="none" strike="noStrike" kern="1200" dirty="0">
                <a:solidFill>
                  <a:schemeClr val="tx1"/>
                </a:solidFill>
                <a:effectLst/>
                <a:latin typeface="+mn-lt"/>
                <a:ea typeface="+mn-ea"/>
                <a:cs typeface="+mn-cs"/>
              </a:rPr>
              <a:t> still </a:t>
            </a:r>
            <a:r>
              <a:rPr lang="de-DE" sz="1200" b="0" i="0" u="none" strike="noStrike" kern="1200" dirty="0" err="1">
                <a:solidFill>
                  <a:schemeClr val="tx1"/>
                </a:solidFill>
                <a:effectLst/>
                <a:latin typeface="+mn-lt"/>
                <a:ea typeface="+mn-ea"/>
                <a:cs typeface="+mn-cs"/>
              </a:rPr>
              <a:t>sits</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Cupertino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poperty</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which</a:t>
            </a:r>
            <a:r>
              <a:rPr lang="de-DE" sz="1200" b="0" i="0" u="none" strike="noStrike" kern="1200" dirty="0">
                <a:solidFill>
                  <a:schemeClr val="tx1"/>
                </a:solidFill>
                <a:effectLst/>
                <a:latin typeface="+mn-lt"/>
                <a:ea typeface="+mn-ea"/>
                <a:cs typeface="+mn-cs"/>
              </a:rPr>
              <a:t> Apple </a:t>
            </a:r>
            <a:r>
              <a:rPr lang="de-DE" sz="1200" b="0" i="0" u="none" strike="noStrike" kern="1200" dirty="0" err="1">
                <a:solidFill>
                  <a:schemeClr val="tx1"/>
                </a:solidFill>
                <a:effectLst/>
                <a:latin typeface="+mn-lt"/>
                <a:ea typeface="+mn-ea"/>
                <a:cs typeface="+mn-cs"/>
              </a:rPr>
              <a:t>built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headquarters</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barn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one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tangible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memories</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land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holds</a:t>
            </a:r>
            <a:r>
              <a:rPr lang="de-DE" sz="1200" b="0" i="0" u="none" strike="noStrike" kern="1200" dirty="0">
                <a:solidFill>
                  <a:schemeClr val="tx1"/>
                </a:solidFill>
                <a:effectLst/>
                <a:latin typeface="+mn-lt"/>
                <a:ea typeface="+mn-ea"/>
                <a:cs typeface="+mn-cs"/>
              </a:rPr>
              <a:t> strong </a:t>
            </a:r>
            <a:r>
              <a:rPr lang="de-DE" sz="1200" b="0" i="0" u="none" strike="noStrike" kern="1200" dirty="0" err="1">
                <a:solidFill>
                  <a:schemeClr val="tx1"/>
                </a:solidFill>
                <a:effectLst/>
                <a:latin typeface="+mn-lt"/>
                <a:ea typeface="+mn-ea"/>
                <a:cs typeface="+mn-cs"/>
              </a:rPr>
              <a:t>ties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valley's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agricultural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past</a:t>
            </a:r>
            <a:r>
              <a:rPr lang="de-DE" sz="1200" b="0" i="0" u="none" strike="noStrike" kern="1200" dirty="0">
                <a:solidFill>
                  <a:schemeClr val="tx1"/>
                </a:solidFill>
                <a:effectLst/>
                <a:latin typeface="+mn-lt"/>
                <a:ea typeface="+mn-ea"/>
                <a:cs typeface="+mn-cs"/>
              </a:rPr>
              <a:t>.</a:t>
            </a:r>
            <a:br>
              <a:rPr lang="de-DE" sz="1200" b="0" i="0" u="none" strike="noStrike" kern="1200" dirty="0">
                <a:solidFill>
                  <a:schemeClr val="tx1"/>
                </a:solidFill>
                <a:effectLst/>
                <a:latin typeface="+mn-lt"/>
                <a:ea typeface="+mn-ea"/>
                <a:cs typeface="+mn-cs"/>
              </a:rPr>
            </a:br>
            <a:r>
              <a:rPr lang="de-DE" sz="1200" dirty="0"/>
              <a:t>(https://</a:t>
            </a:r>
            <a:r>
              <a:rPr lang="de-DE" sz="1200" dirty="0" err="1"/>
              <a:t>www.mercurynews.com</a:t>
            </a:r>
            <a:r>
              <a:rPr lang="de-DE" sz="1200" dirty="0"/>
              <a:t>/2014/12/26/apple-</a:t>
            </a:r>
            <a:r>
              <a:rPr lang="de-DE" sz="1200" dirty="0" err="1"/>
              <a:t>to</a:t>
            </a:r>
            <a:r>
              <a:rPr lang="de-DE" sz="1200" dirty="0"/>
              <a:t>-save-</a:t>
            </a:r>
            <a:r>
              <a:rPr lang="de-DE" sz="1200" dirty="0" err="1"/>
              <a:t>historic</a:t>
            </a:r>
            <a:r>
              <a:rPr lang="de-DE" sz="1200" dirty="0"/>
              <a:t>-</a:t>
            </a:r>
            <a:r>
              <a:rPr lang="de-DE" sz="1200" dirty="0" err="1"/>
              <a:t>barn</a:t>
            </a:r>
            <a:r>
              <a:rPr lang="de-DE" sz="1200" dirty="0"/>
              <a:t>-on-site-</a:t>
            </a:r>
            <a:r>
              <a:rPr lang="de-DE" sz="1200" dirty="0" err="1"/>
              <a:t>of</a:t>
            </a:r>
            <a:r>
              <a:rPr lang="de-DE" sz="1200" dirty="0"/>
              <a:t>-</a:t>
            </a:r>
            <a:r>
              <a:rPr lang="de-DE" sz="1200" dirty="0" err="1"/>
              <a:t>new</a:t>
            </a:r>
            <a:r>
              <a:rPr lang="de-DE" sz="1200" dirty="0"/>
              <a:t>-</a:t>
            </a:r>
            <a:r>
              <a:rPr lang="de-DE" sz="1200" dirty="0" err="1"/>
              <a:t>cupertino</a:t>
            </a:r>
            <a:r>
              <a:rPr lang="de-DE" sz="1200" dirty="0"/>
              <a:t>-campus/, 03.12.2020)</a:t>
            </a:r>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54</a:t>
            </a:fld>
            <a:endParaRPr lang="de-DE"/>
          </a:p>
        </p:txBody>
      </p:sp>
    </p:spTree>
    <p:extLst>
      <p:ext uri="{BB962C8B-B14F-4D97-AF65-F5344CB8AC3E}">
        <p14:creationId xmlns:p14="http://schemas.microsoft.com/office/powerpoint/2010/main" val="460468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Cupertino</a:t>
            </a:r>
            <a:r>
              <a:rPr lang="de-DE" dirty="0"/>
              <a:t> liegt im Santa Clara Valley, Teil des Silicon Valley, </a:t>
            </a:r>
            <a:r>
              <a:rPr lang="de-DE"/>
              <a:t>in Kalifornien USA.</a:t>
            </a:r>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56</a:t>
            </a:fld>
            <a:endParaRPr lang="de-DE"/>
          </a:p>
        </p:txBody>
      </p:sp>
    </p:spTree>
    <p:extLst>
      <p:ext uri="{BB962C8B-B14F-4D97-AF65-F5344CB8AC3E}">
        <p14:creationId xmlns:p14="http://schemas.microsoft.com/office/powerpoint/2010/main" val="1530690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Die alte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Barn“ (gebaut 1916) wird beim Bau zwischen 2013 und 2017 in den Apple Park integriert, um an die ursprüngliche Nutzung des Santa Clara Valleys zu dokumentieren: Obstbau mit </a:t>
            </a:r>
            <a:r>
              <a:rPr lang="de-DE" sz="1200" b="0" i="0" u="none" strike="noStrike" kern="1200">
                <a:solidFill>
                  <a:schemeClr val="tx1"/>
                </a:solidFill>
                <a:effectLst/>
                <a:latin typeface="+mn-lt"/>
                <a:ea typeface="+mn-ea"/>
                <a:cs typeface="+mn-cs"/>
              </a:rPr>
              <a:t>Äpfeln, Pfirsichen, </a:t>
            </a:r>
            <a:r>
              <a:rPr lang="de-DE" sz="1200" b="0" i="0" u="none" strike="noStrike" kern="1200" dirty="0">
                <a:solidFill>
                  <a:schemeClr val="tx1"/>
                </a:solidFill>
                <a:effectLst/>
                <a:latin typeface="+mn-lt"/>
                <a:ea typeface="+mn-ea"/>
                <a:cs typeface="+mn-cs"/>
              </a:rPr>
              <a:t>Aprikosen, Kirschen oder </a:t>
            </a:r>
            <a:r>
              <a:rPr lang="de-DE" sz="1200" b="0" i="0" u="none" strike="noStrike" kern="1200">
                <a:solidFill>
                  <a:schemeClr val="tx1"/>
                </a:solidFill>
                <a:effectLst/>
                <a:latin typeface="+mn-lt"/>
                <a:ea typeface="+mn-ea"/>
                <a:cs typeface="+mn-cs"/>
              </a:rPr>
              <a:t>auch Walnüssen und Mandeln.</a:t>
            </a: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fontAlgn="base"/>
            <a:r>
              <a:rPr lang="de-DE" sz="1200" b="0" i="0" u="none" strike="noStrike" kern="1200" dirty="0">
                <a:solidFill>
                  <a:schemeClr val="tx1"/>
                </a:solidFill>
                <a:effectLst/>
                <a:latin typeface="+mn-lt"/>
                <a:ea typeface="+mn-ea"/>
                <a:cs typeface="+mn-cs"/>
              </a:rPr>
              <a:t>Auf dem Gelände, auf dem Apple das Raumschiff gebaut hat, stand eine alte Scheune aus dem Jahr 1916. Die sogenannte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Barn wurde nach dem Bauern Robert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benannt, der sich 1850 im Silicon Valley niedergelassen hatte. Genau wie alle anderen Gebäude auf dem wurde auch die </a:t>
            </a:r>
            <a:r>
              <a:rPr lang="de-DE" sz="1200" b="0" i="0" u="none" strike="noStrike" kern="1200" dirty="0" err="1">
                <a:solidFill>
                  <a:schemeClr val="tx1"/>
                </a:solidFill>
                <a:effectLst/>
                <a:latin typeface="+mn-lt"/>
                <a:ea typeface="+mn-ea"/>
                <a:cs typeface="+mn-cs"/>
              </a:rPr>
              <a:t>Glendenning</a:t>
            </a:r>
            <a:r>
              <a:rPr lang="de-DE" sz="1200" b="0" i="0" u="none" strike="noStrike" kern="1200" dirty="0">
                <a:solidFill>
                  <a:schemeClr val="tx1"/>
                </a:solidFill>
                <a:effectLst/>
                <a:latin typeface="+mn-lt"/>
                <a:ea typeface="+mn-ea"/>
                <a:cs typeface="+mn-cs"/>
              </a:rPr>
              <a:t> Barn entfernt. Der Unterschied bei der Scheune ist allerdings der, dass Apple den Abbau der Scheune fein säuberlich dokumentiert und sämtliche Planken, Nägel etc. aufgehoben hat, um die Scheune wieder aufzubauen. Für den Fall, dass das verwendete Holz beschädigt wird, hält Apple Original Redwood-Holz als Ersatz vor.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58</a:t>
            </a:fld>
            <a:endParaRPr lang="de-DE"/>
          </a:p>
        </p:txBody>
      </p:sp>
    </p:spTree>
    <p:extLst>
      <p:ext uri="{BB962C8B-B14F-4D97-AF65-F5344CB8AC3E}">
        <p14:creationId xmlns:p14="http://schemas.microsoft.com/office/powerpoint/2010/main" val="2180674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Bildquelle: Google </a:t>
            </a:r>
            <a:r>
              <a:rPr lang="de-DE" dirty="0" err="1"/>
              <a:t>Maps</a:t>
            </a:r>
            <a:r>
              <a:rPr lang="de-DE" dirty="0"/>
              <a:t>; alternativ: Apple </a:t>
            </a:r>
            <a:r>
              <a:rPr lang="de-DE" dirty="0" err="1"/>
              <a:t>Maps</a:t>
            </a:r>
            <a:endParaRPr lang="de-DE" dirty="0"/>
          </a:p>
          <a:p>
            <a:endParaRPr lang="de-DE" dirty="0"/>
          </a:p>
        </p:txBody>
      </p:sp>
      <p:sp>
        <p:nvSpPr>
          <p:cNvPr id="4" name="Foliennummernplatzhalter 3"/>
          <p:cNvSpPr>
            <a:spLocks noGrp="1"/>
          </p:cNvSpPr>
          <p:nvPr>
            <p:ph type="sldNum" sz="quarter" idx="5"/>
          </p:nvPr>
        </p:nvSpPr>
        <p:spPr/>
        <p:txBody>
          <a:bodyPr/>
          <a:lstStyle/>
          <a:p>
            <a:fld id="{1C1A4888-C593-A34D-9E36-30B431A0D71D}" type="slidenum">
              <a:rPr lang="de-DE" smtClean="0"/>
              <a:t>59</a:t>
            </a:fld>
            <a:endParaRPr lang="de-DE"/>
          </a:p>
        </p:txBody>
      </p:sp>
    </p:spTree>
    <p:extLst>
      <p:ext uri="{BB962C8B-B14F-4D97-AF65-F5344CB8AC3E}">
        <p14:creationId xmlns:p14="http://schemas.microsoft.com/office/powerpoint/2010/main" val="2362139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60</a:t>
            </a:fld>
            <a:endParaRPr lang="de-DE"/>
          </a:p>
        </p:txBody>
      </p:sp>
    </p:spTree>
    <p:extLst>
      <p:ext uri="{BB962C8B-B14F-4D97-AF65-F5344CB8AC3E}">
        <p14:creationId xmlns:p14="http://schemas.microsoft.com/office/powerpoint/2010/main" val="2169527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61</a:t>
            </a:fld>
            <a:endParaRPr lang="de-DE"/>
          </a:p>
        </p:txBody>
      </p:sp>
    </p:spTree>
    <p:extLst>
      <p:ext uri="{BB962C8B-B14F-4D97-AF65-F5344CB8AC3E}">
        <p14:creationId xmlns:p14="http://schemas.microsoft.com/office/powerpoint/2010/main" val="3108391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besseren Lesbarkeit halber hier die Arbeitsaufträge des Arbeitsblattes. Die Materialien folgen auf den nächsten Folien.</a:t>
            </a:r>
          </a:p>
        </p:txBody>
      </p:sp>
      <p:sp>
        <p:nvSpPr>
          <p:cNvPr id="4" name="Foliennummernplatzhalter 3"/>
          <p:cNvSpPr>
            <a:spLocks noGrp="1"/>
          </p:cNvSpPr>
          <p:nvPr>
            <p:ph type="sldNum" sz="quarter" idx="5"/>
          </p:nvPr>
        </p:nvSpPr>
        <p:spPr/>
        <p:txBody>
          <a:bodyPr/>
          <a:lstStyle/>
          <a:p>
            <a:fld id="{9411CA67-D061-429F-B186-15D98BBFE45D}" type="slidenum">
              <a:rPr lang="de-DE" smtClean="0"/>
              <a:t>62</a:t>
            </a:fld>
            <a:endParaRPr lang="de-DE"/>
          </a:p>
        </p:txBody>
      </p:sp>
    </p:spTree>
    <p:extLst>
      <p:ext uri="{BB962C8B-B14F-4D97-AF65-F5344CB8AC3E}">
        <p14:creationId xmlns:p14="http://schemas.microsoft.com/office/powerpoint/2010/main" val="40401109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Materialien der Arbeitsblätter werden hier gezeigt, um einen Einblick zu gewährleisten. Es wird aber darauf hingewiesen, dass ein detailliertes Lesen der Arbeitsmaterialien hier nicht vorgesehen ist. Die Materialien bitte zu Hause in Ruhe selbst anschauen und ggf. für den eigenen Unterricht adaptieren.</a:t>
            </a:r>
          </a:p>
          <a:p>
            <a:endParaRPr lang="de-DE" dirty="0"/>
          </a:p>
          <a:p>
            <a:r>
              <a:rPr lang="de-DE" dirty="0"/>
              <a:t>ggf. kurz wesentliche Inhalte schildern</a:t>
            </a:r>
          </a:p>
        </p:txBody>
      </p:sp>
      <p:sp>
        <p:nvSpPr>
          <p:cNvPr id="4" name="Foliennummernplatzhalter 3"/>
          <p:cNvSpPr>
            <a:spLocks noGrp="1"/>
          </p:cNvSpPr>
          <p:nvPr>
            <p:ph type="sldNum" sz="quarter" idx="5"/>
          </p:nvPr>
        </p:nvSpPr>
        <p:spPr/>
        <p:txBody>
          <a:bodyPr/>
          <a:lstStyle/>
          <a:p>
            <a:fld id="{9411CA67-D061-429F-B186-15D98BBFE45D}" type="slidenum">
              <a:rPr lang="de-DE" smtClean="0"/>
              <a:t>63</a:t>
            </a:fld>
            <a:endParaRPr lang="de-DE"/>
          </a:p>
        </p:txBody>
      </p:sp>
    </p:spTree>
    <p:extLst>
      <p:ext uri="{BB962C8B-B14F-4D97-AF65-F5344CB8AC3E}">
        <p14:creationId xmlns:p14="http://schemas.microsoft.com/office/powerpoint/2010/main" val="3813508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Materialien der Arbeitsblätter werden hier gezeigt, um einen Einblick zu gewährleisten. Es wird aber darauf hingewiesen, dass ein detailliertes Lesen der Arbeitsmaterialien hier nicht vorgesehen ist. Die Materialien bitte zu Hause in Ruhe selbst anschauen und ggf. für den eigenen Unterricht adaptieren.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ggf. kurz wesentliche Inhalte schildern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64</a:t>
            </a:fld>
            <a:endParaRPr lang="de-DE"/>
          </a:p>
        </p:txBody>
      </p:sp>
    </p:spTree>
    <p:extLst>
      <p:ext uri="{BB962C8B-B14F-4D97-AF65-F5344CB8AC3E}">
        <p14:creationId xmlns:p14="http://schemas.microsoft.com/office/powerpoint/2010/main" val="347308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Gliederung der Unterrichtseinheit: diese kurz vorstellen und dann folgende Hinweise geben:</a:t>
            </a:r>
          </a:p>
          <a:p>
            <a:endParaRPr lang="de-DE" dirty="0"/>
          </a:p>
          <a:p>
            <a:pPr marL="171450" indent="-171450">
              <a:buFont typeface="Arial" panose="020B0604020202020204" pitchFamily="34" charset="0"/>
              <a:buChar char="•"/>
            </a:pPr>
            <a:r>
              <a:rPr lang="de-DE" dirty="0"/>
              <a:t>Fokus in dieser Einheit auf „analogen Medien“, da die Einheit Stadt schon sehr „</a:t>
            </a:r>
            <a:r>
              <a:rPr lang="de-DE" dirty="0" err="1"/>
              <a:t>digitallastig</a:t>
            </a:r>
            <a:r>
              <a:rPr lang="de-DE" dirty="0"/>
              <a:t>“ ist und wir nicht den Eindruck vermitteln sollten, dass nur noch Unterricht mit digitalen Medien zu gestalten ist.</a:t>
            </a:r>
          </a:p>
          <a:p>
            <a:endParaRPr lang="de-DE" dirty="0"/>
          </a:p>
          <a:p>
            <a:pPr marL="171450" indent="-171450">
              <a:buFont typeface="Arial" panose="020B0604020202020204" pitchFamily="34" charset="0"/>
              <a:buChar char="•"/>
            </a:pPr>
            <a:r>
              <a:rPr lang="de-DE" dirty="0"/>
              <a:t>Ab DS 2 sind Apple und das Silicon Valley in der Regel die Raum- bzw. Fallbeispiele. Begründung: Obwohl Apple und das Silicon Valley sicherlich schon oft - auch in Schulbüchern – als Raumbeispiele verwendet wurden, habe ich mich dafür entscheiden, weil</a:t>
            </a:r>
          </a:p>
          <a:p>
            <a:pPr marL="628650" lvl="1" indent="-171450">
              <a:buFontTx/>
              <a:buChar char="-"/>
            </a:pPr>
            <a:r>
              <a:rPr lang="de-DE" dirty="0"/>
              <a:t>hier weiterhin aktuelle, interessante Entwicklungen zu erkennen sind, die Region weiterhin dynamisch ist</a:t>
            </a:r>
          </a:p>
          <a:p>
            <a:pPr marL="628650" lvl="1" indent="-171450">
              <a:buFontTx/>
              <a:buChar char="-"/>
            </a:pPr>
            <a:r>
              <a:rPr lang="de-DE" dirty="0"/>
              <a:t>sich der Großteil der Arbeitsbegriffe anwenden lässt</a:t>
            </a:r>
          </a:p>
          <a:p>
            <a:pPr marL="628650" lvl="1" indent="-171450">
              <a:buFontTx/>
              <a:buChar char="-"/>
            </a:pPr>
            <a:r>
              <a:rPr lang="de-DE" dirty="0"/>
              <a:t>die Materiallage gut ist</a:t>
            </a:r>
          </a:p>
          <a:p>
            <a:pPr marL="628650" lvl="1" indent="-171450">
              <a:buFontTx/>
              <a:buChar char="-"/>
            </a:pPr>
            <a:r>
              <a:rPr lang="de-DE" dirty="0"/>
              <a:t>für SuS ist das Thema interessant (betrifft auch ein Stück weit ihre eigene Lebenswelt)</a:t>
            </a:r>
          </a:p>
          <a:p>
            <a:pPr marL="628650" lvl="1" indent="-171450">
              <a:buFontTx/>
              <a:buChar char="-"/>
            </a:pPr>
            <a:r>
              <a:rPr lang="de-DE" dirty="0"/>
              <a:t>und nicht zuletzt der Hauptgrund: die tatsächliche aktuellste Entwicklung im Silicon Valley gegenläufig zu dem ist, was bisher bekannt war bzw. publiziert wurde</a:t>
            </a:r>
          </a:p>
          <a:p>
            <a:pPr marL="171450" indent="-171450">
              <a:buFontTx/>
              <a:buChar char="-"/>
            </a:pPr>
            <a:endParaRPr lang="de-DE" dirty="0"/>
          </a:p>
          <a:p>
            <a:pPr marL="171450" indent="-171450">
              <a:buFont typeface="Arial" panose="020B0604020202020204" pitchFamily="34" charset="0"/>
              <a:buChar char="•"/>
            </a:pPr>
            <a:r>
              <a:rPr lang="de-DE" dirty="0"/>
              <a:t>Die Arbeitsbegriffe der Unterrichtseinheit werden in der Regel über „</a:t>
            </a:r>
            <a:r>
              <a:rPr lang="de-DE" cap="all" baseline="0" dirty="0"/>
              <a:t>Infoboxen</a:t>
            </a:r>
            <a:r>
              <a:rPr lang="de-DE" dirty="0"/>
              <a:t>“ im Arbeitsmaterial eingeführt. Dies ist pragmatisch und bietet die Möglichkeit, schnell die Arbeitsbegriffe nachzulesen. Die Infoboxen sind immer gleich formatiert (graue Kästen)</a:t>
            </a:r>
          </a:p>
          <a:p>
            <a:endParaRPr lang="de-DE" dirty="0"/>
          </a:p>
          <a:p>
            <a:pPr marL="171450" indent="-171450">
              <a:buFont typeface="Arial" panose="020B0604020202020204" pitchFamily="34" charset="0"/>
              <a:buChar char="•"/>
            </a:pPr>
            <a:r>
              <a:rPr lang="de-DE" dirty="0">
                <a:sym typeface="Wingdings" pitchFamily="2" charset="2"/>
              </a:rPr>
              <a:t>Einige Stunden sind vollständig, inklusive Material, ausgearbeitet. Diese sind an dem Stempel „Gestaltungsvorschlag“ zu erkennen. Andere Stunden sind nicht vollständig ausgearbeitet, sie bieten mögliche Unterrichtsgänge und Materialvorschläge. Diese sind an dem Stempel „Stundenimpuls“ zu erkennen</a:t>
            </a:r>
          </a:p>
        </p:txBody>
      </p:sp>
      <p:sp>
        <p:nvSpPr>
          <p:cNvPr id="4" name="Foliennummernplatzhalter 3"/>
          <p:cNvSpPr>
            <a:spLocks noGrp="1"/>
          </p:cNvSpPr>
          <p:nvPr>
            <p:ph type="sldNum" sz="quarter" idx="5"/>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449823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65</a:t>
            </a:fld>
            <a:endParaRPr lang="de-DE"/>
          </a:p>
        </p:txBody>
      </p:sp>
    </p:spTree>
    <p:extLst>
      <p:ext uri="{BB962C8B-B14F-4D97-AF65-F5344CB8AC3E}">
        <p14:creationId xmlns:p14="http://schemas.microsoft.com/office/powerpoint/2010/main" val="3698128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66</a:t>
            </a:fld>
            <a:endParaRPr lang="de-DE"/>
          </a:p>
        </p:txBody>
      </p:sp>
    </p:spTree>
    <p:extLst>
      <p:ext uri="{BB962C8B-B14F-4D97-AF65-F5344CB8AC3E}">
        <p14:creationId xmlns:p14="http://schemas.microsoft.com/office/powerpoint/2010/main" val="2978229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highlight>
                  <a:srgbClr val="FFFF00"/>
                </a:highlight>
                <a:latin typeface="Arial" panose="020B0604020202020204" pitchFamily="34" charset="0"/>
                <a:ea typeface="Times New Roman" panose="02020603050405020304" pitchFamily="18" charset="0"/>
              </a:rPr>
              <a:t>Textquellen: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highlight>
                  <a:srgbClr val="FFFF00"/>
                </a:highlight>
                <a:latin typeface="Arial" panose="020B0604020202020204" pitchFamily="34" charset="0"/>
                <a:ea typeface="Times New Roman" panose="02020603050405020304" pitchFamily="18" charset="0"/>
              </a:rPr>
              <a:t>https://</a:t>
            </a:r>
            <a:r>
              <a:rPr lang="de-DE" sz="1200" dirty="0" err="1">
                <a:highlight>
                  <a:srgbClr val="FFFF00"/>
                </a:highlight>
                <a:latin typeface="Arial" panose="020B0604020202020204" pitchFamily="34" charset="0"/>
                <a:ea typeface="Times New Roman" panose="02020603050405020304" pitchFamily="18" charset="0"/>
              </a:rPr>
              <a:t>www.handelsblatt.com</a:t>
            </a:r>
            <a:r>
              <a:rPr lang="de-DE" sz="1200" dirty="0">
                <a:highlight>
                  <a:srgbClr val="FFFF00"/>
                </a:highlight>
                <a:latin typeface="Arial" panose="020B0604020202020204" pitchFamily="34" charset="0"/>
                <a:ea typeface="Times New Roman" panose="02020603050405020304" pitchFamily="18" charset="0"/>
              </a:rPr>
              <a:t>/unternehmen/</a:t>
            </a:r>
            <a:r>
              <a:rPr lang="de-DE" sz="1200" dirty="0" err="1">
                <a:highlight>
                  <a:srgbClr val="FFFF00"/>
                </a:highlight>
                <a:latin typeface="Arial" panose="020B0604020202020204" pitchFamily="34" charset="0"/>
                <a:ea typeface="Times New Roman" panose="02020603050405020304" pitchFamily="18" charset="0"/>
              </a:rPr>
              <a:t>management</a:t>
            </a:r>
            <a:r>
              <a:rPr lang="de-DE" sz="1200" dirty="0">
                <a:highlight>
                  <a:srgbClr val="FFFF00"/>
                </a:highlight>
                <a:latin typeface="Arial" panose="020B0604020202020204" pitchFamily="34" charset="0"/>
                <a:ea typeface="Times New Roman" panose="02020603050405020304" pitchFamily="18" charset="0"/>
              </a:rPr>
              <a:t>/techbranche-tesla-chef-musk-bricht-mit-dem-silicon-valley-sie-denken-sie-haben-den-erfolg-gepachtet/26701156.html?ticket=ST-23458290-1lGkUzOHgYraV92cTnie-ap6, 02.01.2021</a:t>
            </a:r>
            <a:endParaRPr lang="de-DE" sz="1200" dirty="0">
              <a:latin typeface="Arial" panose="020B0604020202020204" pitchFamily="34" charset="0"/>
              <a:ea typeface="Times New Roman" panose="02020603050405020304" pitchFamily="18" charset="0"/>
            </a:endParaRPr>
          </a:p>
          <a:p>
            <a:r>
              <a:rPr lang="de-DE" sz="1200" dirty="0"/>
              <a:t>https://</a:t>
            </a:r>
            <a:r>
              <a:rPr lang="de-DE" sz="1200" dirty="0" err="1"/>
              <a:t>www.tagesschau.de</a:t>
            </a:r>
            <a:r>
              <a:rPr lang="de-DE" sz="1200" dirty="0"/>
              <a:t>/</a:t>
            </a:r>
            <a:r>
              <a:rPr lang="de-DE" sz="1200" dirty="0" err="1"/>
              <a:t>wirtschaft</a:t>
            </a:r>
            <a:r>
              <a:rPr lang="de-DE" sz="1200" dirty="0"/>
              <a:t>/</a:t>
            </a:r>
            <a:r>
              <a:rPr lang="de-DE" sz="1200" dirty="0" err="1"/>
              <a:t>technologie</a:t>
            </a:r>
            <a:r>
              <a:rPr lang="de-DE" sz="1200" dirty="0"/>
              <a:t>/tesla-elon-musk-umzug-texas-101.html, 02.01.2021</a:t>
            </a:r>
          </a:p>
          <a:p>
            <a:endParaRPr lang="de-DE" sz="1200" dirty="0"/>
          </a:p>
          <a:p>
            <a:endParaRPr lang="de-DE" sz="1200" dirty="0"/>
          </a:p>
          <a:p>
            <a:r>
              <a:rPr lang="de-DE" sz="1200" dirty="0"/>
              <a:t>Bildquelle:</a:t>
            </a:r>
          </a:p>
          <a:p>
            <a:r>
              <a:rPr lang="de-DE" sz="1200" dirty="0"/>
              <a:t>Von </a:t>
            </a:r>
            <a:r>
              <a:rPr lang="de-DE" sz="1200" dirty="0" err="1"/>
              <a:t>Duncan.Hull</a:t>
            </a:r>
            <a:r>
              <a:rPr lang="de-DE" sz="1200" dirty="0"/>
              <a:t> - Eigenes Werk, CC BY-SA 4.0, </a:t>
            </a:r>
            <a:r>
              <a:rPr lang="de-DE" sz="1200" dirty="0">
                <a:hlinkClick r:id="rId3"/>
              </a:rPr>
              <a:t>https://commons.wikimedia.org/w/index.php?curid=76353307</a:t>
            </a:r>
            <a:r>
              <a:rPr lang="de-DE" sz="1200" dirty="0"/>
              <a:t>, 30.12.2020</a:t>
            </a:r>
          </a:p>
          <a:p>
            <a:endParaRPr lang="de-DE" sz="1200" dirty="0"/>
          </a:p>
          <a:p>
            <a:endParaRPr lang="de-DE" sz="1200" dirty="0"/>
          </a:p>
        </p:txBody>
      </p:sp>
      <p:sp>
        <p:nvSpPr>
          <p:cNvPr id="4" name="Foliennummernplatzhalter 3"/>
          <p:cNvSpPr>
            <a:spLocks noGrp="1"/>
          </p:cNvSpPr>
          <p:nvPr>
            <p:ph type="sldNum" sz="quarter" idx="5"/>
          </p:nvPr>
        </p:nvSpPr>
        <p:spPr/>
        <p:txBody>
          <a:bodyPr/>
          <a:lstStyle/>
          <a:p>
            <a:fld id="{1C1A4888-C593-A34D-9E36-30B431A0D71D}" type="slidenum">
              <a:rPr lang="de-DE" smtClean="0"/>
              <a:t>68</a:t>
            </a:fld>
            <a:endParaRPr lang="de-DE"/>
          </a:p>
        </p:txBody>
      </p:sp>
    </p:spTree>
    <p:extLst>
      <p:ext uri="{BB962C8B-B14F-4D97-AF65-F5344CB8AC3E}">
        <p14:creationId xmlns:p14="http://schemas.microsoft.com/office/powerpoint/2010/main" val="2495791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Verortung des Umzug vom Silicon Valley nach Austin, Texas</a:t>
            </a:r>
          </a:p>
        </p:txBody>
      </p:sp>
      <p:sp>
        <p:nvSpPr>
          <p:cNvPr id="4" name="Foliennummernplatzhalter 3"/>
          <p:cNvSpPr>
            <a:spLocks noGrp="1"/>
          </p:cNvSpPr>
          <p:nvPr>
            <p:ph type="sldNum" sz="quarter" idx="5"/>
          </p:nvPr>
        </p:nvSpPr>
        <p:spPr/>
        <p:txBody>
          <a:bodyPr/>
          <a:lstStyle/>
          <a:p>
            <a:fld id="{1C1A4888-C593-A34D-9E36-30B431A0D71D}" type="slidenum">
              <a:rPr lang="de-DE" smtClean="0"/>
              <a:t>69</a:t>
            </a:fld>
            <a:endParaRPr lang="de-DE"/>
          </a:p>
        </p:txBody>
      </p:sp>
    </p:spTree>
    <p:extLst>
      <p:ext uri="{BB962C8B-B14F-4D97-AF65-F5344CB8AC3E}">
        <p14:creationId xmlns:p14="http://schemas.microsoft.com/office/powerpoint/2010/main" val="6907216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71</a:t>
            </a:fld>
            <a:endParaRPr lang="de-DE"/>
          </a:p>
        </p:txBody>
      </p:sp>
    </p:spTree>
    <p:extLst>
      <p:ext uri="{BB962C8B-B14F-4D97-AF65-F5344CB8AC3E}">
        <p14:creationId xmlns:p14="http://schemas.microsoft.com/office/powerpoint/2010/main" val="930481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besseren Lesbarkeit halber hier die Arbeitsaufträge des Arbeitsblattes. Die Materialien folgen auf den nächsten Folien.</a:t>
            </a:r>
          </a:p>
        </p:txBody>
      </p:sp>
      <p:sp>
        <p:nvSpPr>
          <p:cNvPr id="4" name="Foliennummernplatzhalter 3"/>
          <p:cNvSpPr>
            <a:spLocks noGrp="1"/>
          </p:cNvSpPr>
          <p:nvPr>
            <p:ph type="sldNum" sz="quarter" idx="5"/>
          </p:nvPr>
        </p:nvSpPr>
        <p:spPr/>
        <p:txBody>
          <a:bodyPr/>
          <a:lstStyle/>
          <a:p>
            <a:fld id="{9411CA67-D061-429F-B186-15D98BBFE45D}" type="slidenum">
              <a:rPr lang="de-DE" smtClean="0"/>
              <a:t>72</a:t>
            </a:fld>
            <a:endParaRPr lang="de-DE"/>
          </a:p>
        </p:txBody>
      </p:sp>
    </p:spTree>
    <p:extLst>
      <p:ext uri="{BB962C8B-B14F-4D97-AF65-F5344CB8AC3E}">
        <p14:creationId xmlns:p14="http://schemas.microsoft.com/office/powerpoint/2010/main" val="3865885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Materialien der Arbeitsblätter werden hier gezeigt, um einen Einblick zu gewährleisten. Es wird aber darauf hingewiesen, dass ein detailliertes Lesen der Arbeitsmaterialien hier nicht vorgesehen ist. Die Materialien bitte zu Hause in Ruhe selbst anschauen und ggf. für den eigenen Unterricht adaptieren.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ggf. kurz wesentliche Inhalte schildern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73</a:t>
            </a:fld>
            <a:endParaRPr lang="de-DE"/>
          </a:p>
        </p:txBody>
      </p:sp>
    </p:spTree>
    <p:extLst>
      <p:ext uri="{BB962C8B-B14F-4D97-AF65-F5344CB8AC3E}">
        <p14:creationId xmlns:p14="http://schemas.microsoft.com/office/powerpoint/2010/main" val="3840682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Materialien der Arbeitsblätter werden hier gezeigt, um einen Einblick zu gewährleisten. Es wird aber darauf hingewiesen, dass ein detailliertes Lesen der Arbeitsmaterialien hier nicht vorgesehen ist. Die Materialien bitte zu Hause in Ruhe selbst anschauen und ggf. für den eigenen Unterricht adaptieren.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ggf. kurz wesentliche Inhalte schildern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74</a:t>
            </a:fld>
            <a:endParaRPr lang="de-DE"/>
          </a:p>
        </p:txBody>
      </p:sp>
    </p:spTree>
    <p:extLst>
      <p:ext uri="{BB962C8B-B14F-4D97-AF65-F5344CB8AC3E}">
        <p14:creationId xmlns:p14="http://schemas.microsoft.com/office/powerpoint/2010/main" val="697324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75</a:t>
            </a:fld>
            <a:endParaRPr lang="de-DE"/>
          </a:p>
        </p:txBody>
      </p:sp>
    </p:spTree>
    <p:extLst>
      <p:ext uri="{BB962C8B-B14F-4D97-AF65-F5344CB8AC3E}">
        <p14:creationId xmlns:p14="http://schemas.microsoft.com/office/powerpoint/2010/main" val="1397939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76</a:t>
            </a:fld>
            <a:endParaRPr lang="de-DE"/>
          </a:p>
        </p:txBody>
      </p:sp>
    </p:spTree>
    <p:extLst>
      <p:ext uri="{BB962C8B-B14F-4D97-AF65-F5344CB8AC3E}">
        <p14:creationId xmlns:p14="http://schemas.microsoft.com/office/powerpoint/2010/main" val="64745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Bpb</a:t>
            </a:r>
            <a:r>
              <a:rPr lang="de-DE" dirty="0"/>
              <a:t> = Bundeszentrale für politische Bildung (</a:t>
            </a:r>
            <a:r>
              <a:rPr lang="de-DE" dirty="0" err="1"/>
              <a:t>www.bpb.de</a:t>
            </a:r>
            <a:r>
              <a:rPr lang="de-DE" dirty="0"/>
              <a:t>)</a:t>
            </a:r>
          </a:p>
          <a:p>
            <a:endParaRPr lang="de-DE" dirty="0"/>
          </a:p>
          <a:p>
            <a:r>
              <a:rPr lang="de-DE" dirty="0"/>
              <a:t>Fokus in dieser Einheit auf „analogen Medien“, da die Einheit Stadt schon sehr „</a:t>
            </a:r>
            <a:r>
              <a:rPr lang="de-DE" dirty="0" err="1"/>
              <a:t>digitallastig</a:t>
            </a:r>
            <a:r>
              <a:rPr lang="de-DE" dirty="0"/>
              <a:t>“ ist und wir nicht den Eindruck vermitteln sollten, dass nur noch Unterricht mit digitalen Medien zu gestalten ist.</a:t>
            </a:r>
          </a:p>
          <a:p>
            <a:endParaRPr lang="de-DE" dirty="0"/>
          </a:p>
          <a:p>
            <a:r>
              <a:rPr lang="de-DE" dirty="0"/>
              <a:t>Ab DS 2 ist Apple “Hauptfallbeispiel“</a:t>
            </a:r>
          </a:p>
          <a:p>
            <a:endParaRPr lang="de-DE" dirty="0"/>
          </a:p>
          <a:p>
            <a:r>
              <a:rPr lang="de-DE" dirty="0"/>
              <a:t>Die Arbeitsbegriffe der Unterrichtseinheit werden in der Regel über „Infoboxen“ im Arbeitsmaterial eingeführt. “schwarze Arbeitsbegriffe“ </a:t>
            </a:r>
            <a:r>
              <a:rPr lang="de-DE" dirty="0">
                <a:sym typeface="Wingdings" pitchFamily="2" charset="2"/>
              </a:rPr>
              <a:t>= werden in dieser Stunde einführt; „graue Arbeitsbegriffe = wurden bereits eingeführt</a:t>
            </a:r>
          </a:p>
          <a:p>
            <a:endParaRPr lang="de-DE" dirty="0">
              <a:sym typeface="Wingdings" pitchFamily="2" charset="2"/>
            </a:endParaRPr>
          </a:p>
          <a:p>
            <a:r>
              <a:rPr lang="de-DE" dirty="0">
                <a:sym typeface="Wingdings" pitchFamily="2" charset="2"/>
              </a:rPr>
              <a:t>rot markierte Stunden liegen ganz oder teilweise ausgearbeitet vor und werden im Verlauf dieser Präsentation näher vorgestellt</a:t>
            </a:r>
            <a:endParaRPr lang="de-DE" dirty="0"/>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487036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besseren Lesbarkeit halber hier die Arbeitsaufträge des Arbeitsblattes. Die Materialien folgen auf den nächsten Folien.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77</a:t>
            </a:fld>
            <a:endParaRPr lang="de-DE"/>
          </a:p>
        </p:txBody>
      </p:sp>
    </p:spTree>
    <p:extLst>
      <p:ext uri="{BB962C8B-B14F-4D97-AF65-F5344CB8AC3E}">
        <p14:creationId xmlns:p14="http://schemas.microsoft.com/office/powerpoint/2010/main" val="2357480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Materialien der Arbeitsblätter werden hier gezeigt, um einen Einblick zu gewährleisten. Es wird aber darauf hingewiesen, dass ein detailliertes Lesen der Arbeitsmaterialien hier nicht vorgesehen ist. Die Materialien bitte zu Hause in Ruhe selbst anschauen und ggf. für den eigenen Unterricht adaptieren.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ggf. kurz wesentliche Inhalte schildern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78</a:t>
            </a:fld>
            <a:endParaRPr lang="de-DE"/>
          </a:p>
        </p:txBody>
      </p:sp>
    </p:spTree>
    <p:extLst>
      <p:ext uri="{BB962C8B-B14F-4D97-AF65-F5344CB8AC3E}">
        <p14:creationId xmlns:p14="http://schemas.microsoft.com/office/powerpoint/2010/main" val="13796862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79</a:t>
            </a:fld>
            <a:endParaRPr lang="de-DE"/>
          </a:p>
        </p:txBody>
      </p:sp>
    </p:spTree>
    <p:extLst>
      <p:ext uri="{BB962C8B-B14F-4D97-AF65-F5344CB8AC3E}">
        <p14:creationId xmlns:p14="http://schemas.microsoft.com/office/powerpoint/2010/main" val="4078593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80</a:t>
            </a:fld>
            <a:endParaRPr lang="de-DE"/>
          </a:p>
        </p:txBody>
      </p:sp>
    </p:spTree>
    <p:extLst>
      <p:ext uri="{BB962C8B-B14F-4D97-AF65-F5344CB8AC3E}">
        <p14:creationId xmlns:p14="http://schemas.microsoft.com/office/powerpoint/2010/main" val="4139967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81</a:t>
            </a:fld>
            <a:endParaRPr lang="de-DE"/>
          </a:p>
        </p:txBody>
      </p:sp>
    </p:spTree>
    <p:extLst>
      <p:ext uri="{BB962C8B-B14F-4D97-AF65-F5344CB8AC3E}">
        <p14:creationId xmlns:p14="http://schemas.microsoft.com/office/powerpoint/2010/main" val="4191040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 kurzer Einblick in die vorgeschlagenen digitalen Materialien --&gt; weiter mit der nächsten Folie</a:t>
            </a:r>
          </a:p>
        </p:txBody>
      </p:sp>
      <p:sp>
        <p:nvSpPr>
          <p:cNvPr id="4" name="Foliennummernplatzhalter 3"/>
          <p:cNvSpPr>
            <a:spLocks noGrp="1"/>
          </p:cNvSpPr>
          <p:nvPr>
            <p:ph type="sldNum" sz="quarter" idx="5"/>
          </p:nvPr>
        </p:nvSpPr>
        <p:spPr/>
        <p:txBody>
          <a:bodyPr/>
          <a:lstStyle/>
          <a:p>
            <a:fld id="{9411CA67-D061-429F-B186-15D98BBFE45D}" type="slidenum">
              <a:rPr lang="de-DE" smtClean="0"/>
              <a:t>82</a:t>
            </a:fld>
            <a:endParaRPr lang="de-DE"/>
          </a:p>
        </p:txBody>
      </p:sp>
    </p:spTree>
    <p:extLst>
      <p:ext uri="{BB962C8B-B14F-4D97-AF65-F5344CB8AC3E}">
        <p14:creationId xmlns:p14="http://schemas.microsoft.com/office/powerpoint/2010/main" val="3338183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Screenshot von „</a:t>
            </a:r>
            <a:r>
              <a:rPr lang="de-DE" dirty="0" err="1"/>
              <a:t>teacheconomy</a:t>
            </a:r>
            <a:r>
              <a:rPr lang="de-DE" dirty="0"/>
              <a:t>“ (Materialempfehlung); Grafik ist verlinkt. Hier auf ggf. Website gehen und zeigen</a:t>
            </a:r>
          </a:p>
        </p:txBody>
      </p:sp>
      <p:sp>
        <p:nvSpPr>
          <p:cNvPr id="4" name="Foliennummernplatzhalter 3"/>
          <p:cNvSpPr>
            <a:spLocks noGrp="1"/>
          </p:cNvSpPr>
          <p:nvPr>
            <p:ph type="sldNum" sz="quarter" idx="5"/>
          </p:nvPr>
        </p:nvSpPr>
        <p:spPr/>
        <p:txBody>
          <a:bodyPr/>
          <a:lstStyle/>
          <a:p>
            <a:fld id="{9411CA67-D061-429F-B186-15D98BBFE45D}" type="slidenum">
              <a:rPr lang="de-DE" smtClean="0"/>
              <a:t>83</a:t>
            </a:fld>
            <a:endParaRPr lang="de-DE"/>
          </a:p>
        </p:txBody>
      </p:sp>
    </p:spTree>
    <p:extLst>
      <p:ext uri="{BB962C8B-B14F-4D97-AF65-F5344CB8AC3E}">
        <p14:creationId xmlns:p14="http://schemas.microsoft.com/office/powerpoint/2010/main" val="2016999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Artikel „Die Welt der Lieferketten“, aus dem diese Grafik entnommen ist, ist an sich auch eine gute Quelle zur Erarbeitung des Aspekts „internationalen Arbeitsteilung am Beispiel Apple“. Er zeigt das Thema am Beispiel Apple auf und beinhaltet weitere zum Thema passende Grafiken.</a:t>
            </a:r>
          </a:p>
        </p:txBody>
      </p:sp>
      <p:sp>
        <p:nvSpPr>
          <p:cNvPr id="4" name="Foliennummernplatzhalter 3"/>
          <p:cNvSpPr>
            <a:spLocks noGrp="1"/>
          </p:cNvSpPr>
          <p:nvPr>
            <p:ph type="sldNum" sz="quarter" idx="5"/>
          </p:nvPr>
        </p:nvSpPr>
        <p:spPr/>
        <p:txBody>
          <a:bodyPr/>
          <a:lstStyle/>
          <a:p>
            <a:fld id="{9411CA67-D061-429F-B186-15D98BBFE45D}" type="slidenum">
              <a:rPr lang="de-DE" smtClean="0"/>
              <a:t>84</a:t>
            </a:fld>
            <a:endParaRPr lang="de-DE"/>
          </a:p>
        </p:txBody>
      </p:sp>
    </p:spTree>
    <p:extLst>
      <p:ext uri="{BB962C8B-B14F-4D97-AF65-F5344CB8AC3E}">
        <p14:creationId xmlns:p14="http://schemas.microsoft.com/office/powerpoint/2010/main" val="2734712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neueste Entwicklung, die Ende November 2020 bekannt wurde. Hier einige Links dazu.</a:t>
            </a:r>
          </a:p>
        </p:txBody>
      </p:sp>
      <p:sp>
        <p:nvSpPr>
          <p:cNvPr id="4" name="Foliennummernplatzhalter 3"/>
          <p:cNvSpPr>
            <a:spLocks noGrp="1"/>
          </p:cNvSpPr>
          <p:nvPr>
            <p:ph type="sldNum" sz="quarter" idx="5"/>
          </p:nvPr>
        </p:nvSpPr>
        <p:spPr/>
        <p:txBody>
          <a:bodyPr/>
          <a:lstStyle/>
          <a:p>
            <a:fld id="{9411CA67-D061-429F-B186-15D98BBFE45D}" type="slidenum">
              <a:rPr lang="de-DE" smtClean="0"/>
              <a:t>85</a:t>
            </a:fld>
            <a:endParaRPr lang="de-DE"/>
          </a:p>
        </p:txBody>
      </p:sp>
    </p:spTree>
    <p:extLst>
      <p:ext uri="{BB962C8B-B14F-4D97-AF65-F5344CB8AC3E}">
        <p14:creationId xmlns:p14="http://schemas.microsoft.com/office/powerpoint/2010/main" val="1349074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86</a:t>
            </a:fld>
            <a:endParaRPr lang="de-DE"/>
          </a:p>
        </p:txBody>
      </p:sp>
    </p:spTree>
    <p:extLst>
      <p:ext uri="{BB962C8B-B14F-4D97-AF65-F5344CB8AC3E}">
        <p14:creationId xmlns:p14="http://schemas.microsoft.com/office/powerpoint/2010/main" val="2016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845699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Arial" panose="020B0604020202020204" pitchFamily="34" charset="0"/>
                <a:cs typeface="Arial" panose="020B0604020202020204" pitchFamily="34" charset="0"/>
              </a:rPr>
              <a:t>Grund / Rechtfertigung für Chicago: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Arial" panose="020B0604020202020204" pitchFamily="34" charset="0"/>
                <a:cs typeface="Arial" panose="020B0604020202020204" pitchFamily="34" charset="0"/>
              </a:rPr>
              <a:t>es muss eine Global City sein und darüber hinaus muss eine starke Veränderung am Raum erkennbar sein - dies ist bei Chicago gegeben (siehe Leitfrage)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Arial" panose="020B0604020202020204" pitchFamily="34" charset="0"/>
                <a:cs typeface="Arial" panose="020B0604020202020204" pitchFamily="34" charset="0"/>
              </a:rPr>
              <a:t>roter Faden USA wäre gegeben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Arial" panose="020B0604020202020204" pitchFamily="34" charset="0"/>
                <a:cs typeface="Arial" panose="020B0604020202020204" pitchFamily="34" charset="0"/>
              </a:rPr>
              <a:t>laut BP müssen in dieser Einheit mindestens 2 Wirtschaftsregionen beinhaltet sein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FF0000"/>
                </a:solidFill>
                <a:latin typeface="Arial" panose="020B0604020202020204" pitchFamily="34" charset="0"/>
                <a:cs typeface="Arial" panose="020B0604020202020204" pitchFamily="34" charset="0"/>
              </a:rPr>
              <a:t>Chicago auch Fallbeispiel bei Thema Stadt im </a:t>
            </a:r>
            <a:r>
              <a:rPr lang="de-DE" sz="1200" dirty="0" err="1">
                <a:solidFill>
                  <a:srgbClr val="FF0000"/>
                </a:solidFill>
                <a:latin typeface="Arial" panose="020B0604020202020204" pitchFamily="34" charset="0"/>
                <a:cs typeface="Arial" panose="020B0604020202020204" pitchFamily="34" charset="0"/>
              </a:rPr>
              <a:t>Diercke</a:t>
            </a:r>
            <a:r>
              <a:rPr lang="de-DE" sz="1200" dirty="0">
                <a:solidFill>
                  <a:srgbClr val="FF0000"/>
                </a:solidFill>
                <a:latin typeface="Arial" panose="020B0604020202020204" pitchFamily="34" charset="0"/>
                <a:cs typeface="Arial" panose="020B0604020202020204" pitchFamily="34" charset="0"/>
              </a:rPr>
              <a:t> Basisband für die Kursstufe</a:t>
            </a:r>
            <a:endParaRPr lang="de-DE" sz="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9411CA67-D061-429F-B186-15D98BBFE45D}" type="slidenum">
              <a:rPr lang="de-DE" smtClean="0"/>
              <a:t>87</a:t>
            </a:fld>
            <a:endParaRPr lang="de-DE"/>
          </a:p>
        </p:txBody>
      </p:sp>
    </p:spTree>
    <p:extLst>
      <p:ext uri="{BB962C8B-B14F-4D97-AF65-F5344CB8AC3E}">
        <p14:creationId xmlns:p14="http://schemas.microsoft.com/office/powerpoint/2010/main" val="18416664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88</a:t>
            </a:fld>
            <a:endParaRPr lang="de-DE"/>
          </a:p>
        </p:txBody>
      </p:sp>
    </p:spTree>
    <p:extLst>
      <p:ext uri="{BB962C8B-B14F-4D97-AF65-F5344CB8AC3E}">
        <p14:creationId xmlns:p14="http://schemas.microsoft.com/office/powerpoint/2010/main" val="4240047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DS 8 liegt der Fokus auf</a:t>
            </a:r>
          </a:p>
          <a:p>
            <a:endParaRPr lang="de-DE" dirty="0"/>
          </a:p>
          <a:p>
            <a:pPr marL="171450" indent="-171450">
              <a:buFontTx/>
              <a:buChar char="-"/>
            </a:pPr>
            <a:r>
              <a:rPr lang="de-DE" dirty="0"/>
              <a:t>der Methodenkompetenz, genauer gesagt auf dem Erstellen von Präsentationen und dem Präsentieren von Sachverhalten in freier Rede</a:t>
            </a:r>
            <a:br>
              <a:rPr lang="de-DE" dirty="0"/>
            </a:br>
            <a:endParaRPr lang="de-DE" dirty="0"/>
          </a:p>
          <a:p>
            <a:pPr marL="171450" indent="-171450">
              <a:buFontTx/>
              <a:buChar char="-"/>
            </a:pPr>
            <a:r>
              <a:rPr lang="de-DE" dirty="0"/>
              <a:t>und dem Aufgreifen bereits erarbeiteter Sachverhalte (Freihandelszonen, Protektionismus, Apple und seine Zulieferer, vgl. Stunden 2 und 5) an einer aktuellen Entwicklung</a:t>
            </a:r>
          </a:p>
        </p:txBody>
      </p:sp>
      <p:sp>
        <p:nvSpPr>
          <p:cNvPr id="4" name="Foliennummernplatzhalter 3"/>
          <p:cNvSpPr>
            <a:spLocks noGrp="1"/>
          </p:cNvSpPr>
          <p:nvPr>
            <p:ph type="sldNum" sz="quarter" idx="5"/>
          </p:nvPr>
        </p:nvSpPr>
        <p:spPr/>
        <p:txBody>
          <a:bodyPr/>
          <a:lstStyle/>
          <a:p>
            <a:fld id="{9411CA67-D061-429F-B186-15D98BBFE45D}" type="slidenum">
              <a:rPr lang="de-DE" smtClean="0"/>
              <a:t>89</a:t>
            </a:fld>
            <a:endParaRPr lang="de-DE"/>
          </a:p>
        </p:txBody>
      </p:sp>
    </p:spTree>
    <p:extLst>
      <p:ext uri="{BB962C8B-B14F-4D97-AF65-F5344CB8AC3E}">
        <p14:creationId xmlns:p14="http://schemas.microsoft.com/office/powerpoint/2010/main" val="5622015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90</a:t>
            </a:fld>
            <a:endParaRPr lang="de-DE"/>
          </a:p>
        </p:txBody>
      </p:sp>
    </p:spTree>
    <p:extLst>
      <p:ext uri="{BB962C8B-B14F-4D97-AF65-F5344CB8AC3E}">
        <p14:creationId xmlns:p14="http://schemas.microsoft.com/office/powerpoint/2010/main" val="9650799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besseren Lesbarkeit halber hier die Arbeitsaufträge des Arbeitsblattes.</a:t>
            </a:r>
          </a:p>
        </p:txBody>
      </p:sp>
      <p:sp>
        <p:nvSpPr>
          <p:cNvPr id="4" name="Foliennummernplatzhalter 3"/>
          <p:cNvSpPr>
            <a:spLocks noGrp="1"/>
          </p:cNvSpPr>
          <p:nvPr>
            <p:ph type="sldNum" sz="quarter" idx="5"/>
          </p:nvPr>
        </p:nvSpPr>
        <p:spPr/>
        <p:txBody>
          <a:bodyPr/>
          <a:lstStyle/>
          <a:p>
            <a:fld id="{9411CA67-D061-429F-B186-15D98BBFE45D}" type="slidenum">
              <a:rPr lang="de-DE" smtClean="0"/>
              <a:t>91</a:t>
            </a:fld>
            <a:endParaRPr lang="de-DE"/>
          </a:p>
        </p:txBody>
      </p:sp>
    </p:spTree>
    <p:extLst>
      <p:ext uri="{BB962C8B-B14F-4D97-AF65-F5344CB8AC3E}">
        <p14:creationId xmlns:p14="http://schemas.microsoft.com/office/powerpoint/2010/main" val="4151804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dient einer detaillierteren Vorstellung der Methode „</a:t>
            </a:r>
            <a:r>
              <a:rPr lang="de-DE" dirty="0" err="1"/>
              <a:t>one</a:t>
            </a:r>
            <a:r>
              <a:rPr lang="de-DE" dirty="0"/>
              <a:t>-minute-</a:t>
            </a:r>
            <a:r>
              <a:rPr lang="de-DE" dirty="0" err="1"/>
              <a:t>presentation</a:t>
            </a:r>
            <a:r>
              <a:rPr lang="de-DE" dirty="0"/>
              <a:t>“. Kennt das Publikum die Methode schon, kann diese Folie übersprungen oder ausgeblendet werden (einfach kurz bei den Teilnehmerinnen und Teilnehmern abfragen).</a:t>
            </a:r>
          </a:p>
        </p:txBody>
      </p:sp>
      <p:sp>
        <p:nvSpPr>
          <p:cNvPr id="4" name="Foliennummernplatzhalter 3"/>
          <p:cNvSpPr>
            <a:spLocks noGrp="1"/>
          </p:cNvSpPr>
          <p:nvPr>
            <p:ph type="sldNum" sz="quarter" idx="5"/>
          </p:nvPr>
        </p:nvSpPr>
        <p:spPr/>
        <p:txBody>
          <a:bodyPr/>
          <a:lstStyle/>
          <a:p>
            <a:fld id="{9411CA67-D061-429F-B186-15D98BBFE45D}" type="slidenum">
              <a:rPr lang="de-DE" smtClean="0"/>
              <a:t>92</a:t>
            </a:fld>
            <a:endParaRPr lang="de-DE"/>
          </a:p>
        </p:txBody>
      </p:sp>
    </p:spTree>
    <p:extLst>
      <p:ext uri="{BB962C8B-B14F-4D97-AF65-F5344CB8AC3E}">
        <p14:creationId xmlns:p14="http://schemas.microsoft.com/office/powerpoint/2010/main" val="3297763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Näheres zur Präsentationstechnik </a:t>
            </a:r>
            <a:r>
              <a:rPr lang="de-DE" dirty="0" err="1"/>
              <a:t>Pecha</a:t>
            </a:r>
            <a:r>
              <a:rPr lang="de-DE" dirty="0"/>
              <a:t> </a:t>
            </a:r>
            <a:r>
              <a:rPr lang="de-DE" dirty="0" err="1"/>
              <a:t>Kucha</a:t>
            </a:r>
            <a:r>
              <a:rPr lang="de-DE" dirty="0"/>
              <a:t> auf den </a:t>
            </a:r>
            <a:r>
              <a:rPr lang="de-DE"/>
              <a:t>nächsten Folien</a:t>
            </a:r>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93</a:t>
            </a:fld>
            <a:endParaRPr lang="de-DE"/>
          </a:p>
        </p:txBody>
      </p:sp>
    </p:spTree>
    <p:extLst>
      <p:ext uri="{BB962C8B-B14F-4D97-AF65-F5344CB8AC3E}">
        <p14:creationId xmlns:p14="http://schemas.microsoft.com/office/powerpoint/2010/main" val="1794295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94</a:t>
            </a:fld>
            <a:endParaRPr lang="de-DE"/>
          </a:p>
        </p:txBody>
      </p:sp>
    </p:spTree>
    <p:extLst>
      <p:ext uri="{BB962C8B-B14F-4D97-AF65-F5344CB8AC3E}">
        <p14:creationId xmlns:p14="http://schemas.microsoft.com/office/powerpoint/2010/main" val="30395807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besseren Lesbarkeit halber hier die Arbeitsaufträge des Arbeitsblattes.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Methode “</a:t>
            </a:r>
            <a:r>
              <a:rPr lang="de-DE" dirty="0" err="1"/>
              <a:t>Pecha</a:t>
            </a:r>
            <a:r>
              <a:rPr lang="de-DE" dirty="0"/>
              <a:t> </a:t>
            </a:r>
            <a:r>
              <a:rPr lang="de-DE" dirty="0" err="1"/>
              <a:t>Kucha</a:t>
            </a:r>
            <a:r>
              <a:rPr lang="de-DE" dirty="0"/>
              <a:t>“ wird auf der nächsten Folie näher erklärt. Ich gehe davon aus, dass diese Methode noch nicht so weit verbreitet ist und man sie vorstellen muss (auch das einfach kurz bei den Teilnehmerinnen und Teilnehmern abfragen)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95</a:t>
            </a:fld>
            <a:endParaRPr lang="de-DE"/>
          </a:p>
        </p:txBody>
      </p:sp>
    </p:spTree>
    <p:extLst>
      <p:ext uri="{BB962C8B-B14F-4D97-AF65-F5344CB8AC3E}">
        <p14:creationId xmlns:p14="http://schemas.microsoft.com/office/powerpoint/2010/main" val="27796388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spricht „</a:t>
            </a:r>
            <a:r>
              <a:rPr lang="de-DE" dirty="0" err="1"/>
              <a:t>Petscha</a:t>
            </a:r>
            <a:r>
              <a:rPr lang="de-DE" dirty="0"/>
              <a:t> </a:t>
            </a:r>
            <a:r>
              <a:rPr lang="de-DE" dirty="0" err="1"/>
              <a:t>Kutscha</a:t>
            </a:r>
            <a:r>
              <a:rPr lang="de-DE" dirty="0"/>
              <a:t>“; Die Methode wurde erstmals 2003 in Tokio von zwei Architekten verwendet und wird mittlerweile auch in der Wirtschaft und an Universitäten angewandt. Sie verfolgt das KISS-Prinzip (Keep </a:t>
            </a:r>
            <a:r>
              <a:rPr lang="de-DE" dirty="0" err="1"/>
              <a:t>it</a:t>
            </a:r>
            <a:r>
              <a:rPr lang="de-DE" dirty="0"/>
              <a:t> simple </a:t>
            </a:r>
            <a:r>
              <a:rPr lang="de-DE" dirty="0" err="1"/>
              <a:t>and</a:t>
            </a:r>
            <a:r>
              <a:rPr lang="de-DE" dirty="0"/>
              <a:t> stupid). </a:t>
            </a:r>
          </a:p>
          <a:p>
            <a:endParaRPr lang="de-DE" dirty="0"/>
          </a:p>
          <a:p>
            <a:r>
              <a:rPr lang="de-DE" dirty="0"/>
              <a:t>Vorteile dieser Methode:</a:t>
            </a:r>
          </a:p>
          <a:p>
            <a:pPr marL="171450" indent="-171450">
              <a:buFontTx/>
              <a:buChar char="-"/>
            </a:pPr>
            <a:r>
              <a:rPr lang="de-DE" dirty="0"/>
              <a:t>zwingt Vortragenden zu klaren Aussagen</a:t>
            </a:r>
          </a:p>
          <a:p>
            <a:pPr marL="171450" indent="-171450">
              <a:buFontTx/>
              <a:buChar char="-"/>
            </a:pPr>
            <a:r>
              <a:rPr lang="de-DE" dirty="0"/>
              <a:t>Unwichtiges fällt raus, denn das Timing muss stimmen</a:t>
            </a:r>
          </a:p>
          <a:p>
            <a:pPr marL="171450" indent="-171450">
              <a:buFontTx/>
              <a:buChar char="-"/>
            </a:pPr>
            <a:r>
              <a:rPr lang="de-DE" dirty="0"/>
              <a:t>keine langen Text in kleiner Schriftgröße</a:t>
            </a:r>
          </a:p>
          <a:p>
            <a:pPr marL="171450" indent="-171450">
              <a:buFontTx/>
              <a:buChar char="-"/>
            </a:pPr>
            <a:r>
              <a:rPr lang="de-DE" dirty="0"/>
              <a:t>keine Animationen, die vom Wesentlichen ablenken</a:t>
            </a:r>
          </a:p>
          <a:p>
            <a:pPr marL="171450" indent="-171450">
              <a:buFontTx/>
              <a:buChar char="-"/>
            </a:pPr>
            <a:r>
              <a:rPr lang="de-DE" dirty="0"/>
              <a:t>kein reines Ablesen von Folien möglich</a:t>
            </a:r>
          </a:p>
          <a:p>
            <a:pPr marL="171450" indent="-171450">
              <a:buFontTx/>
              <a:buChar char="-"/>
            </a:pPr>
            <a:r>
              <a:rPr lang="de-DE" dirty="0"/>
              <a:t>der Präsentierende steht im Fokus, nicht die Präsentationsfolie</a:t>
            </a:r>
          </a:p>
          <a:p>
            <a:pPr marL="171450" indent="-171450">
              <a:buFontTx/>
              <a:buChar char="-"/>
            </a:pPr>
            <a:r>
              <a:rPr lang="de-DE" dirty="0"/>
              <a:t>kurzweilig</a:t>
            </a:r>
          </a:p>
          <a:p>
            <a:pPr marL="171450" indent="-171450">
              <a:buFontTx/>
              <a:buChar cha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Präsentationstechnik „</a:t>
            </a:r>
            <a:r>
              <a:rPr lang="de-DE" dirty="0" err="1"/>
              <a:t>Pecha</a:t>
            </a:r>
            <a:r>
              <a:rPr lang="de-DE" dirty="0"/>
              <a:t> </a:t>
            </a:r>
            <a:r>
              <a:rPr lang="de-DE" dirty="0" err="1"/>
              <a:t>Kucha</a:t>
            </a:r>
            <a:r>
              <a:rPr lang="de-DE" dirty="0"/>
              <a:t>“ eignet sich nur bedingt für die Erarbeitungsphase dieser Doppelstunde, da es mit hoher Wahrscheinlichkeit schwierig ist, die Leitfrage nur mit Bildern beantworten zu können. Natürlich können sie die Methode aber auch abwandeln, um sie hier einsetzen zu können, oder Sie lassen die SuS in herkömmlicher Weise präsentieren.. Einen Versuch mit leistungsstarken SuS in der Originalform ist es aber wert.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cap="all" baseline="0" dirty="0"/>
              <a:t>Hinweis für die Arbeitsgruppen: Bitte prüfen Sie / prüft, ob Sie / Ihr diese Methode einarbeiten können / könnt!</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96</a:t>
            </a:fld>
            <a:endParaRPr lang="de-DE"/>
          </a:p>
        </p:txBody>
      </p:sp>
    </p:spTree>
    <p:extLst>
      <p:ext uri="{BB962C8B-B14F-4D97-AF65-F5344CB8AC3E}">
        <p14:creationId xmlns:p14="http://schemas.microsoft.com/office/powerpoint/2010/main" val="26242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0000"/>
                </a:solidFill>
                <a:latin typeface="Arial" panose="020B0604020202020204" pitchFamily="34" charset="0"/>
                <a:cs typeface="Arial" panose="020B0604020202020204" pitchFamily="34" charset="0"/>
              </a:rPr>
              <a:t>Alternatives Fallbeispiel: Los Angeles oder San Francisco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0000"/>
                </a:solidFill>
                <a:latin typeface="Arial" panose="020B0604020202020204" pitchFamily="34" charset="0"/>
                <a:cs typeface="Arial" panose="020B0604020202020204" pitchFamily="34" charset="0"/>
              </a:rPr>
              <a:t>Vorteil: Chicago auch Fallbeispiel bei Thema Stadt im </a:t>
            </a:r>
            <a:r>
              <a:rPr lang="de-DE" sz="1200" dirty="0" err="1">
                <a:solidFill>
                  <a:srgbClr val="FF0000"/>
                </a:solidFill>
                <a:latin typeface="Arial" panose="020B0604020202020204" pitchFamily="34" charset="0"/>
                <a:cs typeface="Arial" panose="020B0604020202020204" pitchFamily="34" charset="0"/>
              </a:rPr>
              <a:t>Diercke</a:t>
            </a:r>
            <a:r>
              <a:rPr lang="de-DE" sz="1200" dirty="0">
                <a:solidFill>
                  <a:srgbClr val="FF0000"/>
                </a:solidFill>
                <a:latin typeface="Arial" panose="020B0604020202020204" pitchFamily="34" charset="0"/>
                <a:cs typeface="Arial" panose="020B0604020202020204" pitchFamily="34" charset="0"/>
              </a:rPr>
              <a:t> Basisband für die Kursstufe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aseline="0" dirty="0">
              <a:latin typeface="Arial" panose="020B0604020202020204" pitchFamily="34" charset="0"/>
              <a:cs typeface="Arial" panose="020B0604020202020204" pitchFamily="34" charset="0"/>
            </a:endParaRPr>
          </a:p>
          <a:p>
            <a:r>
              <a:rPr lang="de-DE" sz="1200" dirty="0">
                <a:effectLst/>
                <a:latin typeface="Arial" panose="020B0604020202020204" pitchFamily="34" charset="0"/>
                <a:cs typeface="Arial" panose="020B0604020202020204" pitchFamily="34" charset="0"/>
              </a:rPr>
              <a:t>Grund / Rechtfertigung für Chicago: muss Global City sein und eine starke Veränderung am Raum muss erkennbar sein, roter Faden USA; laut BP mindestens 2 Wirtschaftsregionen</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0485027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guter Letzt noch einige weitere nützliche Links für einige Doppelstunden</a:t>
            </a:r>
          </a:p>
        </p:txBody>
      </p:sp>
      <p:sp>
        <p:nvSpPr>
          <p:cNvPr id="4" name="Foliennummernplatzhalter 3"/>
          <p:cNvSpPr>
            <a:spLocks noGrp="1"/>
          </p:cNvSpPr>
          <p:nvPr>
            <p:ph type="sldNum" sz="quarter" idx="5"/>
          </p:nvPr>
        </p:nvSpPr>
        <p:spPr/>
        <p:txBody>
          <a:bodyPr/>
          <a:lstStyle/>
          <a:p>
            <a:fld id="{9411CA67-D061-429F-B186-15D98BBFE45D}" type="slidenum">
              <a:rPr lang="de-DE" smtClean="0"/>
              <a:t>97</a:t>
            </a:fld>
            <a:endParaRPr lang="de-DE"/>
          </a:p>
        </p:txBody>
      </p:sp>
    </p:spTree>
    <p:extLst>
      <p:ext uri="{BB962C8B-B14F-4D97-AF65-F5344CB8AC3E}">
        <p14:creationId xmlns:p14="http://schemas.microsoft.com/office/powerpoint/2010/main" val="40701570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99</a:t>
            </a:fld>
            <a:endParaRPr lang="de-DE"/>
          </a:p>
        </p:txBody>
      </p:sp>
    </p:spTree>
    <p:extLst>
      <p:ext uri="{BB962C8B-B14F-4D97-AF65-F5344CB8AC3E}">
        <p14:creationId xmlns:p14="http://schemas.microsoft.com/office/powerpoint/2010/main" val="5405126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100</a:t>
            </a:fld>
            <a:endParaRPr lang="de-DE"/>
          </a:p>
        </p:txBody>
      </p:sp>
    </p:spTree>
    <p:extLst>
      <p:ext uri="{BB962C8B-B14F-4D97-AF65-F5344CB8AC3E}">
        <p14:creationId xmlns:p14="http://schemas.microsoft.com/office/powerpoint/2010/main" val="19107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101</a:t>
            </a:fld>
            <a:endParaRPr lang="de-DE"/>
          </a:p>
        </p:txBody>
      </p:sp>
    </p:spTree>
    <p:extLst>
      <p:ext uri="{BB962C8B-B14F-4D97-AF65-F5344CB8AC3E}">
        <p14:creationId xmlns:p14="http://schemas.microsoft.com/office/powerpoint/2010/main" val="24177162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102</a:t>
            </a:fld>
            <a:endParaRPr lang="de-DE"/>
          </a:p>
        </p:txBody>
      </p:sp>
    </p:spTree>
    <p:extLst>
      <p:ext uri="{BB962C8B-B14F-4D97-AF65-F5344CB8AC3E}">
        <p14:creationId xmlns:p14="http://schemas.microsoft.com/office/powerpoint/2010/main" val="7539502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103</a:t>
            </a:fld>
            <a:endParaRPr lang="de-DE"/>
          </a:p>
        </p:txBody>
      </p:sp>
    </p:spTree>
    <p:extLst>
      <p:ext uri="{BB962C8B-B14F-4D97-AF65-F5344CB8AC3E}">
        <p14:creationId xmlns:p14="http://schemas.microsoft.com/office/powerpoint/2010/main" val="36312083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104</a:t>
            </a:fld>
            <a:endParaRPr lang="de-DE"/>
          </a:p>
        </p:txBody>
      </p:sp>
    </p:spTree>
    <p:extLst>
      <p:ext uri="{BB962C8B-B14F-4D97-AF65-F5344CB8AC3E}">
        <p14:creationId xmlns:p14="http://schemas.microsoft.com/office/powerpoint/2010/main" val="409963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2967432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hteck 9"/>
          <p:cNvSpPr/>
          <p:nvPr userDrawn="1"/>
        </p:nvSpPr>
        <p:spPr>
          <a:xfrm>
            <a:off x="1" y="3650400"/>
            <a:ext cx="12192001" cy="244800"/>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el 7"/>
          <p:cNvSpPr>
            <a:spLocks noGrp="1"/>
          </p:cNvSpPr>
          <p:nvPr>
            <p:ph type="ctrTitle" hasCustomPrompt="1"/>
          </p:nvPr>
        </p:nvSpPr>
        <p:spPr>
          <a:xfrm>
            <a:off x="609601" y="2132857"/>
            <a:ext cx="11111409" cy="1470025"/>
          </a:xfrm>
        </p:spPr>
        <p:txBody>
          <a:bodyPr anchor="b">
            <a:noAutofit/>
          </a:bodyPr>
          <a:lstStyle>
            <a:lvl1pPr algn="l">
              <a:defRPr sz="4800" baseline="0">
                <a:solidFill>
                  <a:schemeClr val="tx1">
                    <a:lumMod val="75000"/>
                    <a:lumOff val="25000"/>
                  </a:schemeClr>
                </a:solidFill>
                <a:latin typeface="Arial" panose="020B0604020202020204" pitchFamily="34" charset="0"/>
              </a:defRPr>
            </a:lvl1pPr>
          </a:lstStyle>
          <a:p>
            <a:r>
              <a:rPr kumimoji="0" lang="de-DE" dirty="0"/>
              <a:t>Titel der gesamten Präsentation</a:t>
            </a:r>
            <a:endParaRPr kumimoji="0" lang="en-US" dirty="0"/>
          </a:p>
        </p:txBody>
      </p:sp>
      <p:sp>
        <p:nvSpPr>
          <p:cNvPr id="9" name="Untertitel 8"/>
          <p:cNvSpPr>
            <a:spLocks noGrp="1"/>
          </p:cNvSpPr>
          <p:nvPr>
            <p:ph type="subTitle" idx="1" hasCustomPrompt="1"/>
          </p:nvPr>
        </p:nvSpPr>
        <p:spPr>
          <a:xfrm>
            <a:off x="638085" y="3901087"/>
            <a:ext cx="6575492"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des/der Vortragenden </a:t>
            </a:r>
            <a:endParaRPr kumimoji="0" lang="en-US" dirty="0"/>
          </a:p>
        </p:txBody>
      </p:sp>
      <p:sp>
        <p:nvSpPr>
          <p:cNvPr id="21" name="Datumsplatzhalter 13"/>
          <p:cNvSpPr>
            <a:spLocks noGrp="1"/>
          </p:cNvSpPr>
          <p:nvPr>
            <p:ph type="dt" sz="half" idx="2"/>
          </p:nvPr>
        </p:nvSpPr>
        <p:spPr>
          <a:xfrm>
            <a:off x="10530308" y="6117273"/>
            <a:ext cx="1182316"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endParaRPr lang="de-DE" dirty="0"/>
          </a:p>
        </p:txBody>
      </p:sp>
      <p:sp>
        <p:nvSpPr>
          <p:cNvPr id="11" name="Fußzeilenplatzhalter 2">
            <a:extLst>
              <a:ext uri="{FF2B5EF4-FFF2-40B4-BE49-F238E27FC236}">
                <a16:creationId xmlns:a16="http://schemas.microsoft.com/office/drawing/2014/main" id="{BA06910F-1C0C-AF45-9E31-259F101F2B94}"/>
              </a:ext>
            </a:extLst>
          </p:cNvPr>
          <p:cNvSpPr>
            <a:spLocks noGrp="1"/>
          </p:cNvSpPr>
          <p:nvPr>
            <p:ph type="ftr" sz="quarter" idx="3"/>
          </p:nvPr>
        </p:nvSpPr>
        <p:spPr>
          <a:xfrm>
            <a:off x="4296000" y="6129280"/>
            <a:ext cx="3600000" cy="360000"/>
          </a:xfrm>
          <a:prstGeom prst="rect">
            <a:avLst/>
          </a:prstGeom>
        </p:spPr>
        <p:txBody>
          <a:bodyPr vert="horz"/>
          <a:lstStyle>
            <a:lvl1pPr algn="ctr" eaLnBrk="1" latinLnBrk="0" hangingPunct="1">
              <a:defRPr kumimoji="0" sz="800" b="1">
                <a:solidFill>
                  <a:schemeClr val="accent5">
                    <a:lumMod val="50000"/>
                  </a:schemeClr>
                </a:solidFill>
                <a:latin typeface="Arial" panose="020B0604020202020204" pitchFamily="34" charset="0"/>
                <a:cs typeface="Arial" panose="020B0604020202020204" pitchFamily="34" charset="0"/>
              </a:defRPr>
            </a:lvl1pPr>
          </a:lstStyle>
          <a:p>
            <a:r>
              <a:rPr lang="de-DE" dirty="0"/>
              <a:t>ZSL-Konzeptionsgruppe Geographie</a:t>
            </a:r>
          </a:p>
        </p:txBody>
      </p:sp>
      <p:pic>
        <p:nvPicPr>
          <p:cNvPr id="12" name="Grafik 7">
            <a:extLst>
              <a:ext uri="{FF2B5EF4-FFF2-40B4-BE49-F238E27FC236}">
                <a16:creationId xmlns:a16="http://schemas.microsoft.com/office/drawing/2014/main" id="{F0659010-3031-3246-969C-F1371C2970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2472" y="450000"/>
            <a:ext cx="437235" cy="5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47711045-AEF9-6243-BDC5-C907F0144E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1416" y="323898"/>
            <a:ext cx="2111208" cy="927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628800"/>
            <a:ext cx="10972800" cy="4032448"/>
          </a:xfrm>
        </p:spPr>
        <p:txBody>
          <a:bodyPr/>
          <a:lstStyle/>
          <a:p>
            <a:pPr lvl="0" eaLnBrk="1" latinLnBrk="0" hangingPunct="1"/>
            <a:r>
              <a:rPr lang="de-DE"/>
              <a:t>Mastertextformat bearbeiten</a:t>
            </a:r>
          </a:p>
        </p:txBody>
      </p:sp>
      <p:sp>
        <p:nvSpPr>
          <p:cNvPr id="20" name="Titel 1"/>
          <p:cNvSpPr>
            <a:spLocks noGrp="1"/>
          </p:cNvSpPr>
          <p:nvPr>
            <p:ph type="title"/>
          </p:nvPr>
        </p:nvSpPr>
        <p:spPr>
          <a:xfrm>
            <a:off x="609600" y="332656"/>
            <a:ext cx="10972800" cy="1066800"/>
          </a:xfrm>
        </p:spPr>
        <p:txBody>
          <a:bodyPr/>
          <a:lstStyle>
            <a:lvl1pPr algn="l">
              <a:defRPr sz="3000" baseline="0">
                <a:latin typeface="Arial" panose="020B0604020202020204" pitchFamily="34" charset="0"/>
              </a:defRPr>
            </a:lvl1pPr>
          </a:lstStyle>
          <a:p>
            <a:r>
              <a:rPr kumimoji="0" lang="de-DE"/>
              <a:t>Mastertitelformat bearbeiten</a:t>
            </a:r>
            <a:endParaRPr kumimoji="0" lang="en-US" dirty="0"/>
          </a:p>
        </p:txBody>
      </p:sp>
      <p:sp>
        <p:nvSpPr>
          <p:cNvPr id="5" name="Fußzeilenplatzhalter 2">
            <a:extLst>
              <a:ext uri="{FF2B5EF4-FFF2-40B4-BE49-F238E27FC236}">
                <a16:creationId xmlns:a16="http://schemas.microsoft.com/office/drawing/2014/main" id="{33BDCB04-9FD1-7B4B-A8D5-02638769B09D}"/>
              </a:ext>
            </a:extLst>
          </p:cNvPr>
          <p:cNvSpPr>
            <a:spLocks noGrp="1"/>
          </p:cNvSpPr>
          <p:nvPr>
            <p:ph type="ftr" sz="quarter" idx="3"/>
          </p:nvPr>
        </p:nvSpPr>
        <p:spPr>
          <a:xfrm>
            <a:off x="4296000" y="6165344"/>
            <a:ext cx="3600000" cy="360000"/>
          </a:xfrm>
          <a:prstGeom prst="rect">
            <a:avLst/>
          </a:prstGeom>
        </p:spPr>
        <p:txBody>
          <a:bodyPr vert="horz"/>
          <a:lstStyle>
            <a:lvl1pPr algn="ctr" eaLnBrk="1" latinLnBrk="0" hangingPunct="1">
              <a:defRPr kumimoji="0" sz="800" b="1">
                <a:solidFill>
                  <a:schemeClr val="accent5">
                    <a:lumMod val="50000"/>
                  </a:schemeClr>
                </a:solidFill>
                <a:latin typeface="Arial" panose="020B0604020202020204" pitchFamily="34" charset="0"/>
                <a:cs typeface="Arial" panose="020B0604020202020204" pitchFamily="34" charset="0"/>
              </a:defRPr>
            </a:lvl1pPr>
          </a:lstStyle>
          <a:p>
            <a:r>
              <a:rPr lang="de-DE" dirty="0"/>
              <a:t>ZSL-Konzeptionsgruppe Geographie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ECE50-8D41-FE4C-927F-D155AA20063B}"/>
              </a:ext>
            </a:extLst>
          </p:cNvPr>
          <p:cNvSpPr>
            <a:spLocks noGrp="1"/>
          </p:cNvSpPr>
          <p:nvPr>
            <p:ph type="title"/>
          </p:nvPr>
        </p:nvSpPr>
        <p:spPr>
          <a:xfrm>
            <a:off x="609600" y="332656"/>
            <a:ext cx="10972800" cy="1066800"/>
          </a:xfrm>
        </p:spPr>
        <p:txBody>
          <a:bodyPr/>
          <a:lstStyle>
            <a:lvl1pPr>
              <a:defRPr sz="3000" baseline="0">
                <a:latin typeface="Arial" panose="020B0604020202020204" pitchFamily="34" charset="0"/>
              </a:defRPr>
            </a:lvl1pPr>
          </a:lstStyle>
          <a:p>
            <a:r>
              <a:rPr lang="de-DE"/>
              <a:t>Mastertitelformat bearbeiten</a:t>
            </a:r>
            <a:endParaRPr lang="de-DE" dirty="0"/>
          </a:p>
        </p:txBody>
      </p:sp>
      <p:sp>
        <p:nvSpPr>
          <p:cNvPr id="3" name="Fußzeilenplatzhalter 2">
            <a:extLst>
              <a:ext uri="{FF2B5EF4-FFF2-40B4-BE49-F238E27FC236}">
                <a16:creationId xmlns:a16="http://schemas.microsoft.com/office/drawing/2014/main" id="{4FCA173D-0281-7F4B-A142-3581ACFBB54D}"/>
              </a:ext>
            </a:extLst>
          </p:cNvPr>
          <p:cNvSpPr>
            <a:spLocks noGrp="1"/>
          </p:cNvSpPr>
          <p:nvPr>
            <p:ph type="ftr" sz="quarter" idx="10"/>
          </p:nvPr>
        </p:nvSpPr>
        <p:spPr>
          <a:xfrm>
            <a:off x="4296000" y="6165344"/>
            <a:ext cx="3600000" cy="360000"/>
          </a:xfrm>
        </p:spPr>
        <p:txBody>
          <a:bodyPr/>
          <a:lstStyle>
            <a:lvl1pPr algn="ctr">
              <a:defRPr/>
            </a:lvl1pPr>
          </a:lstStyle>
          <a:p>
            <a:r>
              <a:rPr lang="de-DE"/>
              <a:t>ZSL-Konzeptionsgruppe Geographie</a:t>
            </a:r>
            <a:endParaRPr lang="de-DE" dirty="0"/>
          </a:p>
        </p:txBody>
      </p:sp>
    </p:spTree>
    <p:extLst>
      <p:ext uri="{BB962C8B-B14F-4D97-AF65-F5344CB8AC3E}">
        <p14:creationId xmlns:p14="http://schemas.microsoft.com/office/powerpoint/2010/main" val="125331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B5787CD-464D-FB49-A103-DFEE287E20E0}"/>
              </a:ext>
            </a:extLst>
          </p:cNvPr>
          <p:cNvSpPr>
            <a:spLocks noGrp="1"/>
          </p:cNvSpPr>
          <p:nvPr>
            <p:ph type="ftr" sz="quarter" idx="10"/>
          </p:nvPr>
        </p:nvSpPr>
        <p:spPr>
          <a:xfrm>
            <a:off x="4296000" y="6237312"/>
            <a:ext cx="3600000" cy="360000"/>
          </a:xfrm>
        </p:spPr>
        <p:txBody>
          <a:bodyPr/>
          <a:lstStyle/>
          <a:p>
            <a:r>
              <a:rPr lang="de-DE"/>
              <a:t>ZSL-Konzeptionsgruppe Geographie</a:t>
            </a:r>
            <a:endParaRPr lang="de-DE" dirty="0"/>
          </a:p>
        </p:txBody>
      </p:sp>
    </p:spTree>
    <p:extLst>
      <p:ext uri="{BB962C8B-B14F-4D97-AF65-F5344CB8AC3E}">
        <p14:creationId xmlns:p14="http://schemas.microsoft.com/office/powerpoint/2010/main" val="2944654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userDrawn="1"/>
        </p:nvSpPr>
        <p:spPr>
          <a:xfrm>
            <a:off x="0" y="-1"/>
            <a:ext cx="12192000" cy="310663"/>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elplatzhalter 21"/>
          <p:cNvSpPr>
            <a:spLocks noGrp="1"/>
          </p:cNvSpPr>
          <p:nvPr>
            <p:ph type="title"/>
          </p:nvPr>
        </p:nvSpPr>
        <p:spPr>
          <a:xfrm>
            <a:off x="609600" y="323620"/>
            <a:ext cx="109728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609600" y="1700808"/>
            <a:ext cx="109728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p:txBody>
      </p:sp>
      <p:sp>
        <p:nvSpPr>
          <p:cNvPr id="8" name="Fußzeilenplatzhalter 2">
            <a:extLst>
              <a:ext uri="{FF2B5EF4-FFF2-40B4-BE49-F238E27FC236}">
                <a16:creationId xmlns:a16="http://schemas.microsoft.com/office/drawing/2014/main" id="{457F0DEF-E349-1345-AE7A-D6AA17569248}"/>
              </a:ext>
            </a:extLst>
          </p:cNvPr>
          <p:cNvSpPr>
            <a:spLocks noGrp="1"/>
          </p:cNvSpPr>
          <p:nvPr>
            <p:ph type="ftr" sz="quarter" idx="3"/>
          </p:nvPr>
        </p:nvSpPr>
        <p:spPr>
          <a:xfrm>
            <a:off x="4296000" y="6192239"/>
            <a:ext cx="3600000" cy="360000"/>
          </a:xfrm>
          <a:prstGeom prst="rect">
            <a:avLst/>
          </a:prstGeom>
        </p:spPr>
        <p:txBody>
          <a:bodyPr vert="horz"/>
          <a:lstStyle>
            <a:lvl1pPr algn="ctr" eaLnBrk="1" latinLnBrk="0" hangingPunct="1">
              <a:defRPr kumimoji="0" sz="800" b="1">
                <a:solidFill>
                  <a:schemeClr val="accent5">
                    <a:lumMod val="50000"/>
                  </a:schemeClr>
                </a:solidFill>
                <a:latin typeface="Arial" panose="020B0604020202020204" pitchFamily="34" charset="0"/>
                <a:cs typeface="Arial" panose="020B0604020202020204" pitchFamily="34" charset="0"/>
              </a:defRPr>
            </a:lvl1pPr>
          </a:lstStyle>
          <a:p>
            <a:r>
              <a:rPr lang="de-DE" dirty="0"/>
              <a:t>ZSL-Konzeptionsgruppe Geographie</a:t>
            </a:r>
          </a:p>
        </p:txBody>
      </p:sp>
      <p:pic>
        <p:nvPicPr>
          <p:cNvPr id="4" name="Grafik 3">
            <a:extLst>
              <a:ext uri="{FF2B5EF4-FFF2-40B4-BE49-F238E27FC236}">
                <a16:creationId xmlns:a16="http://schemas.microsoft.com/office/drawing/2014/main" id="{D5B4E38C-118A-D24C-B9B5-3CB0412B9B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97056" y="5877272"/>
            <a:ext cx="1043560" cy="665014"/>
          </a:xfrm>
          <a:prstGeom prst="rect">
            <a:avLst/>
          </a:prstGeom>
        </p:spPr>
      </p:pic>
      <p:pic>
        <p:nvPicPr>
          <p:cNvPr id="10" name="Grafik 7">
            <a:extLst>
              <a:ext uri="{FF2B5EF4-FFF2-40B4-BE49-F238E27FC236}">
                <a16:creationId xmlns:a16="http://schemas.microsoft.com/office/drawing/2014/main" id="{C72C014B-C58F-504A-8DBA-5F3A6DFEA39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609600" y="5973336"/>
            <a:ext cx="351193"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88" r:id="rId3"/>
    <p:sldLayoutId id="2147483687" r:id="rId4"/>
  </p:sldLayoutIdLst>
  <p:hf hdr="0"/>
  <p:txStyles>
    <p:title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bpb.de/nachschlagen/zahlen-und-fakten/globalisierung/52511/tourismu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bpb.de/nachschlagen/zahlen-und-fakten/globalisierung/52780/fernsehunterhaltun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bpb.de/nachschlagen/zahlen-und-fakten/globalisierung/52783/musik"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bpb.de/nachschlagen/zahlen-und-fakten/globalisierung/52789/mod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bpb.de/nachschlagen/zahlen-und-fakten/globalisierung/52774/fast-food"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bpb.de/nachschlagen/zahlen-und-fakten/globalisierung/52543/entwicklung-des-warenhandel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bpb.de/nachschlagen/zahlen-und-fakten/3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bpb.de/nachschlagen/zahlen-und-fakten/3d/"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creativecommons.org/licenses/by-nd/4.0/deed.de" TargetMode="Externa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reativecommons.org/licenses/by-nd/4.0/deed.de" TargetMode="Externa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hyperlink" Target="https://de.wikipedia.org/wiki/George_Town_(Penang)#/media/Datei:Georgetown_Penang_1.jp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dokbuamalaysia.blogspot.com/2018/01/weltkulturerbe-george-town-die.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creativecommons.org/licenses/by-nd/4.0/deed.d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creativecommons.org/licenses/by-nd/4.0/deed.de" TargetMode="Externa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bpb.de/politik/wirtschaft/freihandel/315307/erklaerfilme"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goo.gl/maps/33VEzbSX3qLzSt3ZA"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digitalcollections.ucsc.edu/digital/collection/p16019coll5/id/282/rec/1"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goo.gl/maps/33VEzbSX3qLzSt3ZA"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digitalcollections.ucsc.edu/digital/collection/p16019coll5/id/282/rec/1"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goo.gl/maps/33VEzbSX3qLzSt3ZA"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digitalcollections.ucsc.edu/digital/collection/p16019coll5/id/282/rec/1"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upload.wikimedia.org/wikipedia/commons/a/ae/Map_silicon_valley_cities.png"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macerkopf.de/2017/05/31/apple-park-neues-drohnen-video/"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goo.gl/maps/33VEzbSX3qLzSt3ZA"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svg"/><Relationship Id="rId9" Type="http://schemas.microsoft.com/office/2007/relationships/diagramDrawing" Target="../diagrams/drawing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cupertino.org/online-services/open-government-data/city-maps"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hyperlink" Target="https://siliconvalleymap.org/" TargetMode="External"/><Relationship Id="rId5" Type="http://schemas.openxmlformats.org/officeDocument/2006/relationships/hyperlink" Target="https://www.cupertino.org/online-services/open-government-data/city-maps/web-maps-and-applications" TargetMode="External"/><Relationship Id="rId4" Type="http://schemas.openxmlformats.org/officeDocument/2006/relationships/hyperlink" Target="https://www.cupertino.org/home/showdocument?id=13148"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www.teacheconomy.de/media/unterrichtsmaterial/iphone-produktionsprozess/interaktiv/index.html"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hyperlink" Target="https://www.teacheconomy.de/unterrichtsmaterial/wirtschaftliche-globalisierung/iphone-produktionsprozess/"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www.teacheconomy.de/unterrichtsmaterial/wirtschaftliche-globalisierung/internationale-arbeitsteilung/"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www.welt-sichten.org/artikel/37356/die-welt-der-lieferketten"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hyperlink" Target="https://www.maclife.de/news/ipads-kommen-kuendigt-teilweise-vietnam-100118090.html" TargetMode="External"/><Relationship Id="rId3" Type="http://schemas.openxmlformats.org/officeDocument/2006/relationships/hyperlink" Target="https://www.apple.com/supplier-responsibility/pdf/Apple-Supplier-List.pdf" TargetMode="External"/><Relationship Id="rId7" Type="http://schemas.openxmlformats.org/officeDocument/2006/relationships/hyperlink" Target="https://www.reuters.com/article/uk-foxconn-vietnam-apple-exclusive/exclusive-foxconn-to-shift-some-apple-production-to-vietnam-to-minimise-china-risk-idUKKBN2860XN"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hyperlink" Target="https://e.vnexpress.net/news/business/companies/foxconn-says-vietnam-is-biggest-manufacturing-hub-in-southeast-asia-4120700.html" TargetMode="External"/><Relationship Id="rId5" Type="http://schemas.openxmlformats.org/officeDocument/2006/relationships/hyperlink" Target="https://www.heise.de/news/Apple-verlagert-angeblich-weitere-Teile-der-Fertigung-von-China-nach-Vietnam-4971932.html" TargetMode="External"/><Relationship Id="rId4" Type="http://schemas.openxmlformats.org/officeDocument/2006/relationships/hyperlink" Target="https://www.japantimes.co.jp/news/2020/10/25/business/apple-supply-chain-vietnam/" TargetMode="Externa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7.xml.rels><?xml version="1.0" encoding="UTF-8" standalone="yes"?>
<Relationships xmlns="http://schemas.openxmlformats.org/package/2006/relationships"><Relationship Id="rId3" Type="http://schemas.openxmlformats.org/officeDocument/2006/relationships/hyperlink" Target="https://www.kearney.com/global-cities/2020"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hyperlink" Target="https://www.thechicagocouncil.org/research/center-global-cities" TargetMode="External"/><Relationship Id="rId4" Type="http://schemas.openxmlformats.org/officeDocument/2006/relationships/hyperlink" Target="https://bibliothek.wzb.eu/artikel/2007/f-13748.pdf" TargetMode="Externa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de.statista.com/infografik/23526/ausgewaehlte-freihandelszonen-und-ihr-anteil-am-weltweiten-bruttoinlandsprodukt/"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8" Type="http://schemas.openxmlformats.org/officeDocument/2006/relationships/hyperlink" Target="https://www.apple.com/newsroom/2018/12/apple-to-build-new-campus-in-austin-and-add-jobs-across-the-us/" TargetMode="External"/><Relationship Id="rId3" Type="http://schemas.openxmlformats.org/officeDocument/2006/relationships/hyperlink" Target="https://www.kiknet-dhl.org/unterrichtsmaterial/3-zyklus/" TargetMode="External"/><Relationship Id="rId7" Type="http://schemas.openxmlformats.org/officeDocument/2006/relationships/hyperlink" Target="https://www.apple.com/newsroom/2019/11/apple-expands-in-austin/"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hyperlink" Target="https://www.meinunterricht.de/blog/globalisierung/" TargetMode="External"/><Relationship Id="rId11" Type="http://schemas.openxmlformats.org/officeDocument/2006/relationships/hyperlink" Target="https://siliconvalleyindicators.org/data/economy/innovation-entrepreneurship/patent-registrations/patent-registrations-by-technology-area/" TargetMode="External"/><Relationship Id="rId5" Type="http://schemas.openxmlformats.org/officeDocument/2006/relationships/hyperlink" Target="https://www.dadalos-d.org/globalisierung/einstiege.htm" TargetMode="External"/><Relationship Id="rId10" Type="http://schemas.openxmlformats.org/officeDocument/2006/relationships/hyperlink" Target="https://www.heise.de/news/Arbeitsbedingungen-Apple-laesst-sich-bei-Fertigungsausbau-in-Vietnam-wohl-Zeit-4872525.html" TargetMode="External"/><Relationship Id="rId4" Type="http://schemas.openxmlformats.org/officeDocument/2006/relationships/hyperlink" Target="https://media.diercke.net/omeda/1_2008_gy_globalisierung.pdf" TargetMode="External"/><Relationship Id="rId9" Type="http://schemas.openxmlformats.org/officeDocument/2006/relationships/hyperlink" Target="https://www.apple.com/de/supplier-responsibility/pdf/Apple_SR_2020_Progress_Report_DE.pdf"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gtai.de/gtai-de/trade/zoll/zollbericht/asien/rcep-aendert-wettbewerbssituation-in-asien-582792" TargetMode="External"/><Relationship Id="rId7" Type="http://schemas.openxmlformats.org/officeDocument/2006/relationships/hyperlink" Target="https://www.apple.com/de/supplier-responsibility/pdf/Apple-Supplier-List.pdf" TargetMode="External"/><Relationship Id="rId2" Type="http://schemas.openxmlformats.org/officeDocument/2006/relationships/hyperlink" Target="https://www.wirtschaftsdienst.eu/inhalt/jahr/2020/heft/12/beitrag/rcep-abkommen-versteckte-auswirkungen.html" TargetMode="External"/><Relationship Id="rId1" Type="http://schemas.openxmlformats.org/officeDocument/2006/relationships/slideLayout" Target="../slideLayouts/slideLayout3.xml"/><Relationship Id="rId6" Type="http://schemas.openxmlformats.org/officeDocument/2006/relationships/hyperlink" Target="https://www.apple.com/de/supplier-responsibility/" TargetMode="External"/><Relationship Id="rId5" Type="http://schemas.openxmlformats.org/officeDocument/2006/relationships/hyperlink" Target="https://www.dw.com/de/freihandel-die-usa-haben-an-einfluss-verloren/a-55619692" TargetMode="External"/><Relationship Id="rId4" Type="http://schemas.openxmlformats.org/officeDocument/2006/relationships/hyperlink" Target="https://www.tagesschau.de/ausland/china-rcep-101.html" TargetMode="Externa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F2A6-84C1-E74A-B153-1F5E86BF4FC6}"/>
              </a:ext>
            </a:extLst>
          </p:cNvPr>
          <p:cNvSpPr>
            <a:spLocks noGrp="1"/>
          </p:cNvSpPr>
          <p:nvPr>
            <p:ph type="ctrTitle"/>
          </p:nvPr>
        </p:nvSpPr>
        <p:spPr>
          <a:xfrm>
            <a:off x="609601" y="1772817"/>
            <a:ext cx="11111409" cy="1830066"/>
          </a:xfrm>
        </p:spPr>
        <p:txBody>
          <a:bodyPr/>
          <a:lstStyle/>
          <a:p>
            <a:r>
              <a:rPr lang="de-DE" sz="3600" dirty="0"/>
              <a:t>Veränderung der Raumstrukturen in ausgewählten Wirtschaftsregionen als Ergebnis wirtschaftlichen Handelns im Globalisierungsprozess</a:t>
            </a:r>
          </a:p>
        </p:txBody>
      </p:sp>
      <p:sp>
        <p:nvSpPr>
          <p:cNvPr id="3" name="Untertitel 2">
            <a:extLst>
              <a:ext uri="{FF2B5EF4-FFF2-40B4-BE49-F238E27FC236}">
                <a16:creationId xmlns:a16="http://schemas.microsoft.com/office/drawing/2014/main" id="{640E0E69-26C4-1C46-BF17-8EBAC65FC617}"/>
              </a:ext>
            </a:extLst>
          </p:cNvPr>
          <p:cNvSpPr>
            <a:spLocks noGrp="1"/>
          </p:cNvSpPr>
          <p:nvPr>
            <p:ph type="subTitle" idx="1"/>
          </p:nvPr>
        </p:nvSpPr>
        <p:spPr>
          <a:xfrm>
            <a:off x="638084" y="3901087"/>
            <a:ext cx="7402131" cy="1690138"/>
          </a:xfrm>
        </p:spPr>
        <p:txBody>
          <a:bodyPr/>
          <a:lstStyle/>
          <a:p>
            <a:endParaRPr lang="de-DE" dirty="0"/>
          </a:p>
          <a:p>
            <a:r>
              <a:rPr lang="de-DE" dirty="0"/>
              <a:t>Geographie – neue Schwerpunktthemen im Abitur</a:t>
            </a:r>
          </a:p>
          <a:p>
            <a:r>
              <a:rPr lang="de-DE" dirty="0"/>
              <a:t>25. – 27.01.2021</a:t>
            </a:r>
          </a:p>
        </p:txBody>
      </p:sp>
    </p:spTree>
    <p:extLst>
      <p:ext uri="{BB962C8B-B14F-4D97-AF65-F5344CB8AC3E}">
        <p14:creationId xmlns:p14="http://schemas.microsoft.com/office/powerpoint/2010/main" val="11556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3151986883"/>
              </p:ext>
            </p:extLst>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706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6" name="Grafik 5">
            <a:extLst>
              <a:ext uri="{FF2B5EF4-FFF2-40B4-BE49-F238E27FC236}">
                <a16:creationId xmlns:a16="http://schemas.microsoft.com/office/drawing/2014/main" id="{873144E9-66F1-9C41-BEC0-45F5E2816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820" y="980728"/>
            <a:ext cx="9336360" cy="4516193"/>
          </a:xfrm>
          <a:prstGeom prst="rect">
            <a:avLst/>
          </a:prstGeom>
        </p:spPr>
      </p:pic>
    </p:spTree>
    <p:extLst>
      <p:ext uri="{BB962C8B-B14F-4D97-AF65-F5344CB8AC3E}">
        <p14:creationId xmlns:p14="http://schemas.microsoft.com/office/powerpoint/2010/main" val="11431168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3" name="Grafik 2">
            <a:extLst>
              <a:ext uri="{FF2B5EF4-FFF2-40B4-BE49-F238E27FC236}">
                <a16:creationId xmlns:a16="http://schemas.microsoft.com/office/drawing/2014/main" id="{98F9942D-A60B-1F48-B9DC-5BC84DDF7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25708"/>
            <a:ext cx="7226539" cy="6071644"/>
          </a:xfrm>
          <a:prstGeom prst="rect">
            <a:avLst/>
          </a:prstGeom>
        </p:spPr>
      </p:pic>
      <p:sp>
        <p:nvSpPr>
          <p:cNvPr id="2" name="Textfeld 1">
            <a:extLst>
              <a:ext uri="{FF2B5EF4-FFF2-40B4-BE49-F238E27FC236}">
                <a16:creationId xmlns:a16="http://schemas.microsoft.com/office/drawing/2014/main" id="{D5887161-1761-624D-B401-BF9ADF1B7C69}"/>
              </a:ext>
            </a:extLst>
          </p:cNvPr>
          <p:cNvSpPr txBox="1"/>
          <p:nvPr/>
        </p:nvSpPr>
        <p:spPr>
          <a:xfrm>
            <a:off x="7248128" y="350068"/>
            <a:ext cx="4921668" cy="6463308"/>
          </a:xfrm>
          <a:prstGeom prst="rect">
            <a:avLst/>
          </a:prstGeom>
          <a:noFill/>
          <a:ln>
            <a:solidFill>
              <a:schemeClr val="tx1"/>
            </a:solidFill>
          </a:ln>
        </p:spPr>
        <p:txBody>
          <a:bodyPr wrap="square" rtlCol="0">
            <a:spAutoFit/>
          </a:bodyPr>
          <a:lstStyle/>
          <a:p>
            <a:r>
              <a:rPr lang="de-DE" dirty="0"/>
              <a:t>Karte: </a:t>
            </a:r>
            <a:r>
              <a:rPr lang="de-DE" dirty="0" err="1"/>
              <a:t>Diercke</a:t>
            </a:r>
            <a:r>
              <a:rPr lang="de-DE" dirty="0"/>
              <a:t> Atlas 2015, S. 189, Karte 4</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8398831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3" name="Grafik 2">
            <a:extLst>
              <a:ext uri="{FF2B5EF4-FFF2-40B4-BE49-F238E27FC236}">
                <a16:creationId xmlns:a16="http://schemas.microsoft.com/office/drawing/2014/main" id="{124681B3-BE29-E946-A885-8D57BE7B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476672"/>
            <a:ext cx="5779601" cy="6165304"/>
          </a:xfrm>
          <a:prstGeom prst="rect">
            <a:avLst/>
          </a:prstGeom>
        </p:spPr>
      </p:pic>
    </p:spTree>
    <p:extLst>
      <p:ext uri="{BB962C8B-B14F-4D97-AF65-F5344CB8AC3E}">
        <p14:creationId xmlns:p14="http://schemas.microsoft.com/office/powerpoint/2010/main" val="26021104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5" name="Grafik 4">
            <a:extLst>
              <a:ext uri="{FF2B5EF4-FFF2-40B4-BE49-F238E27FC236}">
                <a16:creationId xmlns:a16="http://schemas.microsoft.com/office/drawing/2014/main" id="{AA8AC2F9-865B-CA42-9759-53E679857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036" y="2204864"/>
            <a:ext cx="9336360" cy="2294229"/>
          </a:xfrm>
          <a:prstGeom prst="rect">
            <a:avLst/>
          </a:prstGeom>
        </p:spPr>
      </p:pic>
    </p:spTree>
    <p:extLst>
      <p:ext uri="{BB962C8B-B14F-4D97-AF65-F5344CB8AC3E}">
        <p14:creationId xmlns:p14="http://schemas.microsoft.com/office/powerpoint/2010/main" val="2558381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nvGraphicFramePr>
        <p:xfrm>
          <a:off x="1631504" y="2348880"/>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63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547425" y="794745"/>
            <a:ext cx="10972800" cy="649772"/>
          </a:xfrm>
          <a:prstGeom prst="rect">
            <a:avLst/>
          </a:prstGeom>
        </p:spPr>
        <p:txBody>
          <a:bodyPr anchor="ctr">
            <a:normAutofit fontScale="92500" lnSpcReduction="1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800" dirty="0"/>
              <a:t>DS 1: Globalisierung – Chance oder Risiko</a:t>
            </a:r>
            <a:r>
              <a:rPr lang="de-DE" dirty="0"/>
              <a:t>?</a:t>
            </a:r>
          </a:p>
          <a:p>
            <a:pPr lvl="0">
              <a:spcBef>
                <a:spcPts val="0"/>
              </a:spcBef>
              <a:defRPr/>
            </a:pPr>
            <a:r>
              <a:rPr lang="de-DE" sz="1200" dirty="0">
                <a:solidFill>
                  <a:srgbClr val="000000"/>
                </a:solidFill>
                <a:ea typeface="+mn-ea"/>
                <a:cs typeface="Arial" panose="020B0604020202020204" pitchFamily="34" charset="0"/>
              </a:rPr>
              <a:t>(</a:t>
            </a:r>
            <a:r>
              <a:rPr lang="de-DE" sz="1200" dirty="0">
                <a:solidFill>
                  <a:srgbClr val="000000"/>
                </a:solidFill>
                <a:latin typeface="Arial" panose="020B0604020202020204"/>
                <a:ea typeface="+mn-ea"/>
                <a:cs typeface="+mn-cs"/>
              </a:rPr>
              <a:t>Globalisierung, Welthandel, internationale Arbeitsteilung, Kommunikationstechnologie)</a:t>
            </a:r>
          </a:p>
          <a:p>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3924424893"/>
              </p:ext>
            </p:extLst>
          </p:nvPr>
        </p:nvGraphicFramePr>
        <p:xfrm>
          <a:off x="644743" y="1398323"/>
          <a:ext cx="10771831" cy="406135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kern="1200" dirty="0">
                          <a:solidFill>
                            <a:schemeClr val="tx1"/>
                          </a:solidFill>
                          <a:effectLst/>
                          <a:latin typeface="+mn-lt"/>
                          <a:ea typeface="+mn-ea"/>
                          <a:cs typeface="+mn-cs"/>
                        </a:rPr>
                        <a:t>3.5.2.6(2)</a:t>
                      </a:r>
                      <a:br>
                        <a:rPr kumimoji="0" lang="de-DE" sz="1000" kern="1200" dirty="0">
                          <a:solidFill>
                            <a:schemeClr val="tx1"/>
                          </a:solidFill>
                          <a:effectLst/>
                          <a:latin typeface="+mn-lt"/>
                          <a:ea typeface="+mn-ea"/>
                          <a:cs typeface="+mn-cs"/>
                        </a:rPr>
                      </a:br>
                      <a:r>
                        <a:rPr kumimoji="0" lang="de-DE" sz="1000" kern="1200" dirty="0">
                          <a:solidFill>
                            <a:schemeClr val="tx1"/>
                          </a:solidFill>
                          <a:effectLst/>
                          <a:latin typeface="+mn-lt"/>
                          <a:ea typeface="+mn-ea"/>
                          <a:cs typeface="+mn-cs"/>
                        </a:rPr>
                        <a:t>die </a:t>
                      </a:r>
                      <a:r>
                        <a:rPr kumimoji="0" lang="de-DE" sz="1000" kern="1200" dirty="0" err="1">
                          <a:solidFill>
                            <a:schemeClr val="tx1"/>
                          </a:solidFill>
                          <a:effectLst/>
                          <a:latin typeface="+mn-lt"/>
                          <a:ea typeface="+mn-ea"/>
                          <a:cs typeface="+mn-cs"/>
                        </a:rPr>
                        <a:t>Verän-derung</a:t>
                      </a:r>
                      <a:r>
                        <a:rPr kumimoji="0" lang="de-DE" sz="1000" kern="1200" dirty="0">
                          <a:solidFill>
                            <a:schemeClr val="tx1"/>
                          </a:solidFill>
                          <a:effectLst/>
                          <a:latin typeface="+mn-lt"/>
                          <a:ea typeface="+mn-ea"/>
                          <a:cs typeface="+mn-cs"/>
                        </a:rPr>
                        <a:t> der Raumstrukturen in </a:t>
                      </a:r>
                      <a:r>
                        <a:rPr kumimoji="0" lang="de-DE" sz="1000" kern="1200" dirty="0" err="1">
                          <a:solidFill>
                            <a:schemeClr val="tx1"/>
                          </a:solidFill>
                          <a:effectLst/>
                          <a:latin typeface="+mn-lt"/>
                          <a:ea typeface="+mn-ea"/>
                          <a:cs typeface="+mn-cs"/>
                        </a:rPr>
                        <a:t>ausge-wählten</a:t>
                      </a:r>
                      <a:r>
                        <a:rPr kumimoji="0" lang="de-DE" sz="1000" kern="1200" dirty="0">
                          <a:solidFill>
                            <a:schemeClr val="tx1"/>
                          </a:solidFill>
                          <a:effectLst/>
                          <a:latin typeface="+mn-lt"/>
                          <a:ea typeface="+mn-ea"/>
                          <a:cs typeface="+mn-cs"/>
                        </a:rPr>
                        <a:t> Wirtschafts-regionen als Ergebnis </a:t>
                      </a:r>
                      <a:r>
                        <a:rPr kumimoji="0" lang="de-DE" sz="1000" kern="1200" dirty="0" err="1">
                          <a:solidFill>
                            <a:schemeClr val="tx1"/>
                          </a:solidFill>
                          <a:effectLst/>
                          <a:latin typeface="+mn-lt"/>
                          <a:ea typeface="+mn-ea"/>
                          <a:cs typeface="+mn-cs"/>
                        </a:rPr>
                        <a:t>wirtschaft-lichen</a:t>
                      </a:r>
                      <a:r>
                        <a:rPr kumimoji="0" lang="de-DE" sz="1000" kern="1200" dirty="0">
                          <a:solidFill>
                            <a:schemeClr val="tx1"/>
                          </a:solidFill>
                          <a:effectLst/>
                          <a:latin typeface="+mn-lt"/>
                          <a:ea typeface="+mn-ea"/>
                          <a:cs typeface="+mn-cs"/>
                        </a:rPr>
                        <a:t> Handelns im </a:t>
                      </a:r>
                      <a:r>
                        <a:rPr kumimoji="0" lang="de-DE" sz="1000" kern="1200" dirty="0" err="1">
                          <a:solidFill>
                            <a:schemeClr val="tx1"/>
                          </a:solidFill>
                          <a:effectLst/>
                          <a:latin typeface="+mn-lt"/>
                          <a:ea typeface="+mn-ea"/>
                          <a:cs typeface="+mn-cs"/>
                        </a:rPr>
                        <a:t>Globali-sierungspro-zess</a:t>
                      </a:r>
                      <a:r>
                        <a:rPr kumimoji="0" lang="de-DE" sz="1000" kern="1200" dirty="0">
                          <a:solidFill>
                            <a:schemeClr val="tx1"/>
                          </a:solidFill>
                          <a:effectLst/>
                          <a:latin typeface="+mn-lt"/>
                          <a:ea typeface="+mn-ea"/>
                          <a:cs typeface="+mn-cs"/>
                        </a:rPr>
                        <a:t> erklären</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effectLst/>
                      </a:endParaRPr>
                    </a:p>
                    <a:p>
                      <a:endParaRPr lang="de-DE" sz="10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tabLst/>
                      </a:pPr>
                      <a:r>
                        <a:rPr lang="de-DE" sz="1400" u="sng" dirty="0">
                          <a:solidFill>
                            <a:schemeClr val="tx1"/>
                          </a:solidFill>
                          <a:effectLst/>
                          <a:latin typeface="Arial" panose="020B0604020202020204" pitchFamily="34" charset="0"/>
                          <a:cs typeface="Arial" panose="020B0604020202020204" pitchFamily="34" charset="0"/>
                        </a:rPr>
                        <a:t>Einstieg:</a:t>
                      </a:r>
                    </a:p>
                    <a:p>
                      <a:pPr marL="285750" indent="-28575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arbeitsteilige GA: Beschreiben verschiedener Grafiken zur Globalisierung</a:t>
                      </a:r>
                    </a:p>
                    <a:p>
                      <a:pPr marL="285750" indent="-28575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Vorstellung der Grafiken im Plenum</a:t>
                      </a:r>
                    </a:p>
                    <a:p>
                      <a:pPr marL="285750" indent="-28575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Gemeinsamkeit finden: Globalisierung</a:t>
                      </a:r>
                    </a:p>
                    <a:p>
                      <a:pPr marL="0" indent="0">
                        <a:buFontTx/>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a:t>
                      </a:r>
                    </a:p>
                    <a:p>
                      <a:pPr marL="342900" indent="-34290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Klärung der Arbeitsbegriffe „Globalisierung“, „Welthandel“, “Internationale Arbeitsteilung“</a:t>
                      </a:r>
                    </a:p>
                    <a:p>
                      <a:pPr marL="342900" indent="-34290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Überprüfung des Vorwissens der SuS:</a:t>
                      </a:r>
                      <a:br>
                        <a:rPr lang="de-DE" sz="1400" dirty="0">
                          <a:solidFill>
                            <a:schemeClr val="accent5">
                              <a:lumMod val="75000"/>
                            </a:schemeClr>
                          </a:solidFill>
                          <a:effectLst/>
                          <a:latin typeface="Arial" panose="020B0604020202020204" pitchFamily="34" charset="0"/>
                          <a:cs typeface="Arial" panose="020B0604020202020204" pitchFamily="34" charset="0"/>
                        </a:rPr>
                      </a:br>
                      <a:r>
                        <a:rPr lang="de-DE" sz="1400" dirty="0">
                          <a:solidFill>
                            <a:schemeClr val="accent5">
                              <a:lumMod val="75000"/>
                            </a:schemeClr>
                          </a:solidFill>
                          <a:effectLst/>
                          <a:latin typeface="Arial" panose="020B0604020202020204" pitchFamily="34" charset="0"/>
                          <a:cs typeface="Arial" panose="020B0604020202020204" pitchFamily="34" charset="0"/>
                        </a:rPr>
                        <a:t>AB “</a:t>
                      </a:r>
                      <a:r>
                        <a:rPr lang="de-DE" sz="1400" dirty="0">
                          <a:solidFill>
                            <a:schemeClr val="accent5">
                              <a:lumMod val="75000"/>
                            </a:schemeClr>
                          </a:solidFill>
                          <a:latin typeface="Arial" panose="020B0604020202020204" pitchFamily="34" charset="0"/>
                          <a:cs typeface="Arial" panose="020B0604020202020204" pitchFamily="34" charset="0"/>
                        </a:rPr>
                        <a:t>Raumstrukturen_DS1_AB1_Erarbeitung</a:t>
                      </a:r>
                      <a:r>
                        <a:rPr lang="de-DE" sz="1400" dirty="0">
                          <a:solidFill>
                            <a:schemeClr val="accent5">
                              <a:lumMod val="75000"/>
                            </a:schemeClr>
                          </a:solidFill>
                          <a:effectLst/>
                          <a:latin typeface="Arial" panose="020B0604020202020204" pitchFamily="34" charset="0"/>
                          <a:cs typeface="Arial" panose="020B0604020202020204" pitchFamily="34" charset="0"/>
                        </a:rPr>
                        <a:t>?“</a:t>
                      </a:r>
                    </a:p>
                    <a:p>
                      <a:pPr marL="0" indent="0">
                        <a:buFont typeface="Symbol" pitchFamily="2" charset="2"/>
                        <a:buNone/>
                        <a:tabLst/>
                      </a:pPr>
                      <a:endParaRPr lang="de-DE" sz="1400" u="none" dirty="0">
                        <a:solidFill>
                          <a:schemeClr val="accent5">
                            <a:lumMod val="75000"/>
                          </a:schemeClr>
                        </a:solidFill>
                        <a:effectLst/>
                        <a:latin typeface="Arial" panose="020B0604020202020204" pitchFamily="34" charset="0"/>
                        <a:cs typeface="Arial" panose="020B0604020202020204" pitchFamily="34" charset="0"/>
                      </a:endParaRPr>
                    </a:p>
                    <a:p>
                      <a:pPr marL="0" indent="0">
                        <a:buFont typeface="Symbol" pitchFamily="2" charset="2"/>
                        <a:buNone/>
                        <a:tabLst/>
                      </a:pPr>
                      <a:r>
                        <a:rPr lang="de-DE" sz="1400" u="sng" dirty="0">
                          <a:solidFill>
                            <a:schemeClr val="accent5">
                              <a:lumMod val="75000"/>
                            </a:schemeClr>
                          </a:solidFill>
                          <a:effectLst/>
                          <a:latin typeface="Arial" panose="020B0604020202020204" pitchFamily="34" charset="0"/>
                          <a:cs typeface="Arial" panose="020B0604020202020204" pitchFamily="34" charset="0"/>
                        </a:rPr>
                        <a:t>Vertiefung:</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Veränderung der Raumstrukturen als Folge der Globalisierung am Bsp. Malaysia („Die zwei Gesichter Malaysias“)</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effectLst/>
                          <a:latin typeface="Arial" panose="020B0604020202020204" pitchFamily="34" charset="0"/>
                          <a:cs typeface="Arial" panose="020B0604020202020204" pitchFamily="34" charset="0"/>
                        </a:rPr>
                        <a:t>Material dazu: </a:t>
                      </a:r>
                      <a:r>
                        <a:rPr lang="de-DE" sz="1400" dirty="0">
                          <a:effectLst/>
                          <a:highlight>
                            <a:srgbClr val="FFFF00"/>
                          </a:highlight>
                          <a:latin typeface="Arial" panose="020B0604020202020204" pitchFamily="34" charset="0"/>
                          <a:cs typeface="Arial" panose="020B0604020202020204" pitchFamily="34" charset="0"/>
                        </a:rPr>
                        <a:t>„Raumstrukturen_DS1_P1_Einstieg“</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solidFill>
                            <a:schemeClr val="accent5">
                              <a:lumMod val="75000"/>
                            </a:schemeClr>
                          </a:solidFill>
                          <a:latin typeface="Arial" panose="020B0604020202020204" pitchFamily="34" charset="0"/>
                          <a:cs typeface="Arial" panose="020B0604020202020204" pitchFamily="34" charset="0"/>
                        </a:rPr>
                        <a:t>Material dazu:</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highlight>
                            <a:srgbClr val="FFFF00"/>
                          </a:highlight>
                          <a:latin typeface="Arial" panose="020B0604020202020204" pitchFamily="34" charset="0"/>
                          <a:cs typeface="Arial" panose="020B0604020202020204" pitchFamily="34" charset="0"/>
                        </a:rPr>
                        <a:t>„Raumstrukturen_DS1_AB1_Erarbeitung“</a:t>
                      </a:r>
                      <a:br>
                        <a:rPr lang="de-DE" sz="1400" dirty="0">
                          <a:solidFill>
                            <a:schemeClr val="accent5">
                              <a:lumMod val="75000"/>
                            </a:schemeClr>
                          </a:solidFill>
                          <a:latin typeface="Arial" panose="020B0604020202020204" pitchFamily="34" charset="0"/>
                          <a:cs typeface="Arial" panose="020B0604020202020204" pitchFamily="34" charset="0"/>
                        </a:rPr>
                      </a:br>
                      <a:endParaRPr lang="de-DE" sz="1400" dirty="0">
                        <a:solidFill>
                          <a:schemeClr val="accent5">
                            <a:lumMod val="75000"/>
                          </a:schemeClr>
                        </a:solidFill>
                        <a:latin typeface="Arial" panose="020B0604020202020204" pitchFamily="34" charset="0"/>
                        <a:cs typeface="Arial" panose="020B0604020202020204" pitchFamily="34" charset="0"/>
                      </a:endParaRPr>
                    </a:p>
                    <a:p>
                      <a:pPr marL="0" indent="0">
                        <a:buFontTx/>
                        <a:buNone/>
                      </a:pPr>
                      <a:endParaRPr lang="de-DE" sz="1400" dirty="0">
                        <a:solidFill>
                          <a:schemeClr val="accent5">
                            <a:lumMod val="75000"/>
                          </a:schemeClr>
                        </a:solidFill>
                        <a:latin typeface="Arial" panose="020B0604020202020204" pitchFamily="34" charset="0"/>
                        <a:cs typeface="Arial" panose="020B0604020202020204" pitchFamily="34" charset="0"/>
                      </a:endParaRPr>
                    </a:p>
                    <a:p>
                      <a:pPr marL="0" indent="0">
                        <a:buFontTx/>
                        <a:buNone/>
                      </a:pPr>
                      <a:endParaRPr lang="de-DE" sz="1400" dirty="0">
                        <a:solidFill>
                          <a:schemeClr val="accent5">
                            <a:lumMod val="75000"/>
                          </a:schemeClr>
                        </a:solidFill>
                        <a:latin typeface="Arial" panose="020B0604020202020204" pitchFamily="34" charset="0"/>
                        <a:cs typeface="Arial" panose="020B0604020202020204" pitchFamily="34" charset="0"/>
                      </a:endParaRPr>
                    </a:p>
                    <a:p>
                      <a:pPr marL="0" indent="0">
                        <a:buFontTx/>
                        <a:buNone/>
                      </a:pPr>
                      <a:endParaRPr lang="de-DE" sz="1400" dirty="0">
                        <a:solidFill>
                          <a:schemeClr val="accent5">
                            <a:lumMod val="75000"/>
                          </a:schemeClr>
                        </a:solidFill>
                        <a:highlight>
                          <a:srgbClr val="FFFF00"/>
                        </a:highlight>
                        <a:latin typeface="Arial" panose="020B0604020202020204" pitchFamily="34" charset="0"/>
                        <a:cs typeface="Arial" panose="020B0604020202020204" pitchFamily="34" charset="0"/>
                      </a:endParaRPr>
                    </a:p>
                    <a:p>
                      <a:pPr marL="0" indent="0">
                        <a:buFontTx/>
                        <a:buNone/>
                      </a:pPr>
                      <a:endParaRPr lang="de-DE" sz="1400" dirty="0">
                        <a:solidFill>
                          <a:schemeClr val="accent5">
                            <a:lumMod val="75000"/>
                          </a:schemeClr>
                        </a:solidFill>
                        <a:highlight>
                          <a:srgbClr val="FFFF00"/>
                        </a:highligh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latin typeface="Arial" panose="020B0604020202020204" pitchFamily="34" charset="0"/>
                          <a:cs typeface="Arial" panose="020B0604020202020204" pitchFamily="34" charset="0"/>
                        </a:rPr>
                        <a:t>Bildmaterial dazu:</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highlight>
                            <a:srgbClr val="FFFF00"/>
                          </a:highlight>
                          <a:latin typeface="Arial" panose="020B0604020202020204" pitchFamily="34" charset="0"/>
                          <a:cs typeface="Arial" panose="020B0604020202020204" pitchFamily="34" charset="0"/>
                        </a:rPr>
                        <a:t>„Raumstrukturen_DS1_P2_Vertiefung“</a:t>
                      </a:r>
                      <a:br>
                        <a:rPr lang="de-DE" sz="1400" dirty="0">
                          <a:solidFill>
                            <a:schemeClr val="accent5">
                              <a:lumMod val="75000"/>
                            </a:schemeClr>
                          </a:solidFill>
                          <a:latin typeface="Arial" panose="020B0604020202020204" pitchFamily="34" charset="0"/>
                          <a:cs typeface="Arial" panose="020B0604020202020204" pitchFamily="34" charset="0"/>
                        </a:rPr>
                      </a:br>
                      <a:endParaRPr lang="de-DE" sz="1400" dirty="0">
                        <a:solidFill>
                          <a:schemeClr val="accent5">
                            <a:lumMod val="75000"/>
                          </a:schemeClr>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4F5418AD-018B-7745-B082-4F40E577B4B5}"/>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54AB02DB-C4C6-5D44-938D-FEA26F1392B3}"/>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Tree>
    <p:extLst>
      <p:ext uri="{BB962C8B-B14F-4D97-AF65-F5344CB8AC3E}">
        <p14:creationId xmlns:p14="http://schemas.microsoft.com/office/powerpoint/2010/main" val="57677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055440" y="2588462"/>
            <a:ext cx="100811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Auszug aus Material „Raumstrukturen_DS1_P1_Einstieg“</a:t>
            </a:r>
          </a:p>
        </p:txBody>
      </p:sp>
      <p:sp>
        <p:nvSpPr>
          <p:cNvPr id="4" name="Titel 1">
            <a:extLst>
              <a:ext uri="{FF2B5EF4-FFF2-40B4-BE49-F238E27FC236}">
                <a16:creationId xmlns:a16="http://schemas.microsoft.com/office/drawing/2014/main" id="{02164E27-847D-AC4B-8ED2-313A73F10AE9}"/>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425813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F2A6-84C1-E74A-B153-1F5E86BF4FC6}"/>
              </a:ext>
            </a:extLst>
          </p:cNvPr>
          <p:cNvSpPr>
            <a:spLocks noGrp="1"/>
          </p:cNvSpPr>
          <p:nvPr>
            <p:ph type="ctrTitle"/>
          </p:nvPr>
        </p:nvSpPr>
        <p:spPr>
          <a:xfrm>
            <a:off x="609601" y="1772817"/>
            <a:ext cx="11111409" cy="1830066"/>
          </a:xfrm>
        </p:spPr>
        <p:txBody>
          <a:bodyPr/>
          <a:lstStyle/>
          <a:p>
            <a:r>
              <a:rPr lang="de-DE" sz="3600" dirty="0"/>
              <a:t>Veränderung der Raumstrukturen in ausgewählten Wirtschaftsregionen als Ergebnis wirtschaftlichen Handelns im Globalisierungsprozess</a:t>
            </a:r>
          </a:p>
        </p:txBody>
      </p:sp>
      <p:sp>
        <p:nvSpPr>
          <p:cNvPr id="3" name="Untertitel 2">
            <a:extLst>
              <a:ext uri="{FF2B5EF4-FFF2-40B4-BE49-F238E27FC236}">
                <a16:creationId xmlns:a16="http://schemas.microsoft.com/office/drawing/2014/main" id="{640E0E69-26C4-1C46-BF17-8EBAC65FC617}"/>
              </a:ext>
            </a:extLst>
          </p:cNvPr>
          <p:cNvSpPr>
            <a:spLocks noGrp="1"/>
          </p:cNvSpPr>
          <p:nvPr>
            <p:ph type="subTitle" idx="1"/>
          </p:nvPr>
        </p:nvSpPr>
        <p:spPr>
          <a:xfrm>
            <a:off x="638084" y="3901087"/>
            <a:ext cx="10817037" cy="1690138"/>
          </a:xfrm>
        </p:spPr>
        <p:txBody>
          <a:bodyPr>
            <a:normAutofit lnSpcReduction="10000"/>
          </a:bodyPr>
          <a:lstStyle/>
          <a:p>
            <a:endParaRPr lang="de-DE" dirty="0"/>
          </a:p>
          <a:p>
            <a:r>
              <a:rPr lang="de-DE" sz="2800" dirty="0"/>
              <a:t>Eine Auswahl an Grafiken zum Einstieg in die Doppelstunde 1 „Globalisierung – Chance oder Risiko?“</a:t>
            </a:r>
          </a:p>
          <a:p>
            <a:r>
              <a:rPr lang="de-DE" sz="2800" dirty="0"/>
              <a:t>(siehe Unterrichtsentwurf)</a:t>
            </a:r>
          </a:p>
        </p:txBody>
      </p:sp>
    </p:spTree>
    <p:extLst>
      <p:ext uri="{BB962C8B-B14F-4D97-AF65-F5344CB8AC3E}">
        <p14:creationId xmlns:p14="http://schemas.microsoft.com/office/powerpoint/2010/main" val="267083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60C51B-E909-B64C-833B-EBD4F669FA0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a:ln>
                  <a:noFill/>
                </a:ln>
                <a:solidFill>
                  <a:srgbClr val="C9C9C9">
                    <a:lumMod val="50000"/>
                  </a:srgbClr>
                </a:solidFill>
                <a:effectLst/>
                <a:uLnTx/>
                <a:uFillTx/>
                <a:latin typeface="Arial" panose="020B0604020202020204" pitchFamily="34" charset="0"/>
                <a:ea typeface="+mn-ea"/>
                <a:cs typeface="Arial" panose="020B0604020202020204" pitchFamily="34" charset="0"/>
              </a:rPr>
              <a:t>ZSL-Konzeptionsgruppe Geographie</a:t>
            </a:r>
            <a:endParaRPr kumimoji="0" lang="de-DE" sz="800" b="1" i="0" u="none" strike="noStrike" kern="1200" cap="none" spc="0" normalizeH="0" baseline="0" noProof="0" dirty="0">
              <a:ln>
                <a:noFill/>
              </a:ln>
              <a:solidFill>
                <a:srgbClr val="C9C9C9">
                  <a:lumMod val="50000"/>
                </a:srgbClr>
              </a:solidFill>
              <a:effectLst/>
              <a:uLnTx/>
              <a:uFillTx/>
              <a:latin typeface="Arial" panose="020B0604020202020204" pitchFamily="34" charset="0"/>
              <a:ea typeface="+mn-ea"/>
              <a:cs typeface="Arial" panose="020B0604020202020204" pitchFamily="34" charset="0"/>
            </a:endParaRPr>
          </a:p>
        </p:txBody>
      </p:sp>
      <p:sp>
        <p:nvSpPr>
          <p:cNvPr id="5" name="Rechteck 4">
            <a:extLst>
              <a:ext uri="{FF2B5EF4-FFF2-40B4-BE49-F238E27FC236}">
                <a16:creationId xmlns:a16="http://schemas.microsoft.com/office/drawing/2014/main" id="{6DD16FA6-7E29-9243-8C22-4B66A12FDF04}"/>
              </a:ext>
            </a:extLst>
          </p:cNvPr>
          <p:cNvSpPr/>
          <p:nvPr/>
        </p:nvSpPr>
        <p:spPr>
          <a:xfrm>
            <a:off x="2691355" y="5596932"/>
            <a:ext cx="6922375" cy="276999"/>
          </a:xfrm>
          <a:prstGeom prst="rect">
            <a:avLst/>
          </a:prstGeom>
        </p:spPr>
        <p:txBody>
          <a:bodyPr wrap="square">
            <a:spAutoFit/>
          </a:bodyPr>
          <a:lstStyle/>
          <a:p>
            <a:r>
              <a:rPr lang="de-DE" sz="1200" dirty="0"/>
              <a:t>(</a:t>
            </a:r>
            <a:r>
              <a:rPr lang="de-DE" sz="1200" dirty="0">
                <a:hlinkClick r:id="rId2"/>
              </a:rPr>
              <a:t>https://www.bpb.de/nachschlagen/zahlen-und-fakten/globalisierung/52511/tourismus</a:t>
            </a:r>
            <a:r>
              <a:rPr lang="de-DE" sz="1200" dirty="0"/>
              <a:t> [29.11.2020])</a:t>
            </a:r>
          </a:p>
        </p:txBody>
      </p:sp>
      <p:sp>
        <p:nvSpPr>
          <p:cNvPr id="6" name="Textfeld 5">
            <a:extLst>
              <a:ext uri="{FF2B5EF4-FFF2-40B4-BE49-F238E27FC236}">
                <a16:creationId xmlns:a16="http://schemas.microsoft.com/office/drawing/2014/main" id="{82B7CC81-D278-5945-862F-612DE0A7CD27}"/>
              </a:ext>
            </a:extLst>
          </p:cNvPr>
          <p:cNvSpPr txBox="1"/>
          <p:nvPr/>
        </p:nvSpPr>
        <p:spPr>
          <a:xfrm>
            <a:off x="2254915" y="436792"/>
            <a:ext cx="7682170" cy="4801314"/>
          </a:xfrm>
          <a:prstGeom prst="rect">
            <a:avLst/>
          </a:prstGeom>
          <a:noFill/>
          <a:ln>
            <a:solidFill>
              <a:schemeClr val="tx1"/>
            </a:solidFill>
          </a:ln>
        </p:spPr>
        <p:txBody>
          <a:bodyPr wrap="square" rtlCol="0">
            <a:spAutoFit/>
          </a:bodyPr>
          <a:lstStyle/>
          <a:p>
            <a:r>
              <a:rPr lang="de-DE" dirty="0"/>
              <a:t>Diagramm „Internationaler Tourismusverkehr“</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468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1408C76-0A16-5946-8E88-EE8D3F72C0A5}"/>
              </a:ext>
            </a:extLst>
          </p:cNvPr>
          <p:cNvSpPr>
            <a:spLocks noGrp="1"/>
          </p:cNvSpPr>
          <p:nvPr>
            <p:ph type="ftr" sz="quarter" idx="10"/>
          </p:nvPr>
        </p:nvSpPr>
        <p:spPr/>
        <p:txBody>
          <a:bodyPr/>
          <a:lstStyle/>
          <a:p>
            <a:r>
              <a:rPr lang="de-DE"/>
              <a:t>ZSL-Konzeptionsgruppe Geographie</a:t>
            </a:r>
            <a:endParaRPr lang="de-DE" dirty="0"/>
          </a:p>
        </p:txBody>
      </p:sp>
      <p:sp>
        <p:nvSpPr>
          <p:cNvPr id="4" name="Rechteck 3">
            <a:extLst>
              <a:ext uri="{FF2B5EF4-FFF2-40B4-BE49-F238E27FC236}">
                <a16:creationId xmlns:a16="http://schemas.microsoft.com/office/drawing/2014/main" id="{34FB9CAA-C8B7-784E-BDD5-CEA3833B51E5}"/>
              </a:ext>
            </a:extLst>
          </p:cNvPr>
          <p:cNvSpPr/>
          <p:nvPr/>
        </p:nvSpPr>
        <p:spPr>
          <a:xfrm>
            <a:off x="2104869" y="5878286"/>
            <a:ext cx="7781294" cy="276999"/>
          </a:xfrm>
          <a:prstGeom prst="rect">
            <a:avLst/>
          </a:prstGeom>
        </p:spPr>
        <p:txBody>
          <a:bodyPr wrap="square">
            <a:spAutoFit/>
          </a:bodyPr>
          <a:lstStyle/>
          <a:p>
            <a:r>
              <a:rPr lang="de-DE" sz="1200" dirty="0"/>
              <a:t>(</a:t>
            </a:r>
            <a:r>
              <a:rPr lang="de-DE" sz="1200" dirty="0">
                <a:hlinkClick r:id="rId2"/>
              </a:rPr>
              <a:t>https://www.bpb.de/nachschlagen/zahlen-und-fakten/globalisierung/52780/fernsehunterhaltung</a:t>
            </a:r>
            <a:r>
              <a:rPr lang="de-DE" sz="1200" dirty="0"/>
              <a:t> [29.11.2020])</a:t>
            </a:r>
          </a:p>
        </p:txBody>
      </p:sp>
      <p:sp>
        <p:nvSpPr>
          <p:cNvPr id="5" name="Textfeld 4">
            <a:extLst>
              <a:ext uri="{FF2B5EF4-FFF2-40B4-BE49-F238E27FC236}">
                <a16:creationId xmlns:a16="http://schemas.microsoft.com/office/drawing/2014/main" id="{A144E463-40C3-A645-9075-326E4EF68B99}"/>
              </a:ext>
            </a:extLst>
          </p:cNvPr>
          <p:cNvSpPr txBox="1"/>
          <p:nvPr/>
        </p:nvSpPr>
        <p:spPr>
          <a:xfrm>
            <a:off x="2254915" y="436792"/>
            <a:ext cx="7682170" cy="4801314"/>
          </a:xfrm>
          <a:prstGeom prst="rect">
            <a:avLst/>
          </a:prstGeom>
          <a:noFill/>
          <a:ln>
            <a:solidFill>
              <a:schemeClr val="tx1"/>
            </a:solidFill>
          </a:ln>
        </p:spPr>
        <p:txBody>
          <a:bodyPr wrap="square" rtlCol="0">
            <a:spAutoFit/>
          </a:bodyPr>
          <a:lstStyle/>
          <a:p>
            <a:r>
              <a:rPr lang="de-DE" dirty="0"/>
              <a:t>Diagramm „Fernsehunterhaltung – Verfügbarkeit von </a:t>
            </a:r>
            <a:r>
              <a:rPr lang="de-DE" dirty="0" err="1"/>
              <a:t>Netflix</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85828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F02B6D7-17AE-3445-BF07-3CED7D78D85A}"/>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1055C741-F04C-B840-99F6-D33070E96CD9}"/>
              </a:ext>
            </a:extLst>
          </p:cNvPr>
          <p:cNvSpPr/>
          <p:nvPr/>
        </p:nvSpPr>
        <p:spPr>
          <a:xfrm>
            <a:off x="2205353" y="5878286"/>
            <a:ext cx="7781294" cy="276999"/>
          </a:xfrm>
          <a:prstGeom prst="rect">
            <a:avLst/>
          </a:prstGeom>
        </p:spPr>
        <p:txBody>
          <a:bodyPr wrap="square">
            <a:spAutoFit/>
          </a:bodyPr>
          <a:lstStyle/>
          <a:p>
            <a:r>
              <a:rPr lang="de-DE" sz="1200" dirty="0"/>
              <a:t>(</a:t>
            </a:r>
            <a:r>
              <a:rPr lang="de-DE" sz="1200" dirty="0">
                <a:hlinkClick r:id="rId2"/>
              </a:rPr>
              <a:t>https://www.bpb.de/nachschlagen/zahlen-und-fakten/globalisierung/52783/musik</a:t>
            </a:r>
            <a:r>
              <a:rPr lang="de-DE" sz="1200" dirty="0"/>
              <a:t> [29.11.2020])</a:t>
            </a:r>
          </a:p>
        </p:txBody>
      </p:sp>
      <p:sp>
        <p:nvSpPr>
          <p:cNvPr id="4" name="Textfeld 3">
            <a:extLst>
              <a:ext uri="{FF2B5EF4-FFF2-40B4-BE49-F238E27FC236}">
                <a16:creationId xmlns:a16="http://schemas.microsoft.com/office/drawing/2014/main" id="{5B4E0F5C-C40D-5A4F-A748-2E0818E04F11}"/>
              </a:ext>
            </a:extLst>
          </p:cNvPr>
          <p:cNvSpPr txBox="1"/>
          <p:nvPr/>
        </p:nvSpPr>
        <p:spPr>
          <a:xfrm>
            <a:off x="2254915" y="436792"/>
            <a:ext cx="7682170" cy="4801314"/>
          </a:xfrm>
          <a:prstGeom prst="rect">
            <a:avLst/>
          </a:prstGeom>
          <a:noFill/>
          <a:ln>
            <a:solidFill>
              <a:schemeClr val="tx1"/>
            </a:solidFill>
          </a:ln>
        </p:spPr>
        <p:txBody>
          <a:bodyPr wrap="square" rtlCol="0">
            <a:spAutoFit/>
          </a:bodyPr>
          <a:lstStyle/>
          <a:p>
            <a:r>
              <a:rPr lang="de-DE" dirty="0"/>
              <a:t>Diagramm „Musik – Konzerte der Band </a:t>
            </a:r>
            <a:r>
              <a:rPr lang="de-DE" dirty="0" err="1"/>
              <a:t>Metallica</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73787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6D752A-2919-A94B-B8F2-975B3B81A4B8}"/>
              </a:ext>
            </a:extLst>
          </p:cNvPr>
          <p:cNvSpPr>
            <a:spLocks noGrp="1"/>
          </p:cNvSpPr>
          <p:nvPr>
            <p:ph type="ftr" sz="quarter" idx="10"/>
          </p:nvPr>
        </p:nvSpPr>
        <p:spPr/>
        <p:txBody>
          <a:bodyPr/>
          <a:lstStyle/>
          <a:p>
            <a:r>
              <a:rPr lang="de-DE"/>
              <a:t>ZSL-Konzeptionsgruppe Geographie</a:t>
            </a:r>
            <a:endParaRPr lang="de-DE" dirty="0"/>
          </a:p>
        </p:txBody>
      </p:sp>
      <p:sp>
        <p:nvSpPr>
          <p:cNvPr id="4" name="Rechteck 3">
            <a:extLst>
              <a:ext uri="{FF2B5EF4-FFF2-40B4-BE49-F238E27FC236}">
                <a16:creationId xmlns:a16="http://schemas.microsoft.com/office/drawing/2014/main" id="{A3795F9F-1173-5444-BA4C-EF6E2DBB00FA}"/>
              </a:ext>
            </a:extLst>
          </p:cNvPr>
          <p:cNvSpPr/>
          <p:nvPr/>
        </p:nvSpPr>
        <p:spPr>
          <a:xfrm>
            <a:off x="2024482" y="5878286"/>
            <a:ext cx="7781294" cy="276999"/>
          </a:xfrm>
          <a:prstGeom prst="rect">
            <a:avLst/>
          </a:prstGeom>
        </p:spPr>
        <p:txBody>
          <a:bodyPr wrap="square">
            <a:spAutoFit/>
          </a:bodyPr>
          <a:lstStyle/>
          <a:p>
            <a:r>
              <a:rPr lang="de-DE" sz="1200" dirty="0"/>
              <a:t>(</a:t>
            </a:r>
            <a:r>
              <a:rPr lang="de-DE" sz="1200" dirty="0">
                <a:hlinkClick r:id="rId2"/>
              </a:rPr>
              <a:t>https://www.bpb.de/nachschlagen/zahlen-und-fakten/globalisierung/52789/mode</a:t>
            </a:r>
            <a:r>
              <a:rPr lang="de-DE" sz="1200" dirty="0"/>
              <a:t> [29.11.2020])</a:t>
            </a:r>
          </a:p>
        </p:txBody>
      </p:sp>
      <p:sp>
        <p:nvSpPr>
          <p:cNvPr id="5" name="Textfeld 4">
            <a:extLst>
              <a:ext uri="{FF2B5EF4-FFF2-40B4-BE49-F238E27FC236}">
                <a16:creationId xmlns:a16="http://schemas.microsoft.com/office/drawing/2014/main" id="{02FFAF03-DE4C-714D-9853-0591ACE69A42}"/>
              </a:ext>
            </a:extLst>
          </p:cNvPr>
          <p:cNvSpPr txBox="1"/>
          <p:nvPr/>
        </p:nvSpPr>
        <p:spPr>
          <a:xfrm>
            <a:off x="2254915" y="436792"/>
            <a:ext cx="7682170" cy="4801314"/>
          </a:xfrm>
          <a:prstGeom prst="rect">
            <a:avLst/>
          </a:prstGeom>
          <a:noFill/>
          <a:ln>
            <a:solidFill>
              <a:schemeClr val="tx1"/>
            </a:solidFill>
          </a:ln>
        </p:spPr>
        <p:txBody>
          <a:bodyPr wrap="square" rtlCol="0">
            <a:spAutoFit/>
          </a:bodyPr>
          <a:lstStyle/>
          <a:p>
            <a:r>
              <a:rPr lang="de-DE" dirty="0"/>
              <a:t>Diagramm „Mode – H&amp;M-Filialen“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56996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59610BE-2371-6D4D-966C-D858EEF8CD8B}"/>
              </a:ext>
            </a:extLst>
          </p:cNvPr>
          <p:cNvSpPr>
            <a:spLocks noGrp="1"/>
          </p:cNvSpPr>
          <p:nvPr>
            <p:ph type="ftr" sz="quarter" idx="10"/>
          </p:nvPr>
        </p:nvSpPr>
        <p:spPr/>
        <p:txBody>
          <a:bodyPr/>
          <a:lstStyle/>
          <a:p>
            <a:r>
              <a:rPr lang="de-DE"/>
              <a:t>ZSL-Konzeptionsgruppe Geographie</a:t>
            </a:r>
            <a:endParaRPr lang="de-DE" dirty="0"/>
          </a:p>
        </p:txBody>
      </p:sp>
      <p:sp>
        <p:nvSpPr>
          <p:cNvPr id="5" name="Rechteck 4">
            <a:extLst>
              <a:ext uri="{FF2B5EF4-FFF2-40B4-BE49-F238E27FC236}">
                <a16:creationId xmlns:a16="http://schemas.microsoft.com/office/drawing/2014/main" id="{C7776BC6-3511-694D-8C7F-0A74B8C9EB12}"/>
              </a:ext>
            </a:extLst>
          </p:cNvPr>
          <p:cNvSpPr/>
          <p:nvPr/>
        </p:nvSpPr>
        <p:spPr>
          <a:xfrm>
            <a:off x="2175962" y="5927121"/>
            <a:ext cx="7300839" cy="246221"/>
          </a:xfrm>
          <a:prstGeom prst="rect">
            <a:avLst/>
          </a:prstGeom>
        </p:spPr>
        <p:txBody>
          <a:bodyPr wrap="square">
            <a:spAutoFit/>
          </a:bodyPr>
          <a:lstStyle/>
          <a:p>
            <a:r>
              <a:rPr lang="de-DE" sz="1000" dirty="0"/>
              <a:t>(</a:t>
            </a:r>
            <a:r>
              <a:rPr lang="de-DE" sz="1000" dirty="0">
                <a:hlinkClick r:id="rId2"/>
              </a:rPr>
              <a:t>https://www.bpb.de/nachschlagen/zahlen-und-fakten/globalisierung/52774/fast-food</a:t>
            </a:r>
            <a:r>
              <a:rPr lang="de-DE" sz="1000" dirty="0"/>
              <a:t> [29.11.2020])</a:t>
            </a:r>
          </a:p>
        </p:txBody>
      </p:sp>
      <p:sp>
        <p:nvSpPr>
          <p:cNvPr id="4" name="Textfeld 3">
            <a:extLst>
              <a:ext uri="{FF2B5EF4-FFF2-40B4-BE49-F238E27FC236}">
                <a16:creationId xmlns:a16="http://schemas.microsoft.com/office/drawing/2014/main" id="{16FAF726-9745-D54F-B866-8513CB408D93}"/>
              </a:ext>
            </a:extLst>
          </p:cNvPr>
          <p:cNvSpPr txBox="1"/>
          <p:nvPr/>
        </p:nvSpPr>
        <p:spPr>
          <a:xfrm>
            <a:off x="2254915" y="764704"/>
            <a:ext cx="7682170" cy="4801314"/>
          </a:xfrm>
          <a:prstGeom prst="rect">
            <a:avLst/>
          </a:prstGeom>
          <a:noFill/>
          <a:ln>
            <a:solidFill>
              <a:schemeClr val="tx1"/>
            </a:solidFill>
          </a:ln>
        </p:spPr>
        <p:txBody>
          <a:bodyPr wrap="square" rtlCol="0">
            <a:spAutoFit/>
          </a:bodyPr>
          <a:lstStyle/>
          <a:p>
            <a:r>
              <a:rPr lang="de-DE" dirty="0"/>
              <a:t>Diagramm „Fast Food – McDonald‘s-Filialen“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77159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CCCB01C-001A-C74F-A698-8BBE49E45B43}"/>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7F5FAEB1-73BA-FC48-8D0A-198CD9629BBB}"/>
              </a:ext>
            </a:extLst>
          </p:cNvPr>
          <p:cNvSpPr/>
          <p:nvPr/>
        </p:nvSpPr>
        <p:spPr>
          <a:xfrm>
            <a:off x="2150347" y="5878286"/>
            <a:ext cx="8288476" cy="246221"/>
          </a:xfrm>
          <a:prstGeom prst="rect">
            <a:avLst/>
          </a:prstGeom>
        </p:spPr>
        <p:txBody>
          <a:bodyPr wrap="square">
            <a:spAutoFit/>
          </a:bodyPr>
          <a:lstStyle/>
          <a:p>
            <a:r>
              <a:rPr lang="de-DE" sz="1000" dirty="0"/>
              <a:t>(</a:t>
            </a:r>
            <a:r>
              <a:rPr lang="de-DE" sz="1000" dirty="0">
                <a:hlinkClick r:id="rId3"/>
              </a:rPr>
              <a:t>https://www.bpb.de/nachschlagen/zahlen-und-fakten/globalisierung/52543/entwicklung-des-warenhandels</a:t>
            </a:r>
            <a:r>
              <a:rPr lang="de-DE" sz="1000" dirty="0"/>
              <a:t> [29.11.2020])</a:t>
            </a:r>
          </a:p>
        </p:txBody>
      </p:sp>
      <p:sp>
        <p:nvSpPr>
          <p:cNvPr id="4" name="Textfeld 3">
            <a:extLst>
              <a:ext uri="{FF2B5EF4-FFF2-40B4-BE49-F238E27FC236}">
                <a16:creationId xmlns:a16="http://schemas.microsoft.com/office/drawing/2014/main" id="{C2FD9CFF-CBAA-1A44-91FA-987DEC033318}"/>
              </a:ext>
            </a:extLst>
          </p:cNvPr>
          <p:cNvSpPr txBox="1"/>
          <p:nvPr/>
        </p:nvSpPr>
        <p:spPr>
          <a:xfrm>
            <a:off x="2254915" y="764160"/>
            <a:ext cx="7682170" cy="4801314"/>
          </a:xfrm>
          <a:prstGeom prst="rect">
            <a:avLst/>
          </a:prstGeom>
          <a:noFill/>
          <a:ln>
            <a:solidFill>
              <a:schemeClr val="tx1"/>
            </a:solidFill>
          </a:ln>
        </p:spPr>
        <p:txBody>
          <a:bodyPr wrap="square" rtlCol="0">
            <a:spAutoFit/>
          </a:bodyPr>
          <a:lstStyle/>
          <a:p>
            <a:r>
              <a:rPr lang="de-DE" dirty="0"/>
              <a:t>Diagramm „Entwicklung des grenzüberschreitenden Warenhandels“</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88778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39587D9-9C26-4A46-8C42-AAB16B22E64F}"/>
              </a:ext>
            </a:extLst>
          </p:cNvPr>
          <p:cNvSpPr>
            <a:spLocks noGrp="1"/>
          </p:cNvSpPr>
          <p:nvPr>
            <p:ph type="ftr" sz="quarter" idx="10"/>
          </p:nvPr>
        </p:nvSpPr>
        <p:spPr/>
        <p:txBody>
          <a:bodyPr/>
          <a:lstStyle/>
          <a:p>
            <a:r>
              <a:rPr lang="de-DE"/>
              <a:t>ZSL-Konzeptionsgruppe Geographie</a:t>
            </a:r>
            <a:endParaRPr lang="de-DE" dirty="0"/>
          </a:p>
        </p:txBody>
      </p:sp>
      <p:pic>
        <p:nvPicPr>
          <p:cNvPr id="4" name="Grafik 3">
            <a:extLst>
              <a:ext uri="{FF2B5EF4-FFF2-40B4-BE49-F238E27FC236}">
                <a16:creationId xmlns:a16="http://schemas.microsoft.com/office/drawing/2014/main" id="{4C86F538-D0C9-C748-BF10-5B9E21DAE1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1" t="192" r="568" b="1262"/>
          <a:stretch/>
        </p:blipFill>
        <p:spPr>
          <a:xfrm>
            <a:off x="2911648" y="474004"/>
            <a:ext cx="6120680" cy="5832648"/>
          </a:xfrm>
          <a:prstGeom prst="rect">
            <a:avLst/>
          </a:prstGeom>
        </p:spPr>
      </p:pic>
      <p:sp>
        <p:nvSpPr>
          <p:cNvPr id="7" name="Oval 6">
            <a:extLst>
              <a:ext uri="{FF2B5EF4-FFF2-40B4-BE49-F238E27FC236}">
                <a16:creationId xmlns:a16="http://schemas.microsoft.com/office/drawing/2014/main" id="{A8829D30-0E0E-4344-9385-733C5F1CE302}"/>
              </a:ext>
            </a:extLst>
          </p:cNvPr>
          <p:cNvSpPr/>
          <p:nvPr/>
        </p:nvSpPr>
        <p:spPr>
          <a:xfrm>
            <a:off x="2649247" y="3878280"/>
            <a:ext cx="6950861" cy="1215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2DC5CD16-2421-2042-8D3C-E228588CC584}"/>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57998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F6DF9F0-39A6-2244-8CF7-DB8BF1E4874D}"/>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7AA45FEB-E279-934C-A0D0-2BC3E0BA8D79}"/>
              </a:ext>
            </a:extLst>
          </p:cNvPr>
          <p:cNvSpPr/>
          <p:nvPr/>
        </p:nvSpPr>
        <p:spPr>
          <a:xfrm>
            <a:off x="589372" y="3822526"/>
            <a:ext cx="11593288" cy="954107"/>
          </a:xfrm>
          <a:prstGeom prst="rect">
            <a:avLst/>
          </a:prstGeom>
        </p:spPr>
        <p:txBody>
          <a:bodyPr wrap="square">
            <a:spAutoFit/>
          </a:bodyPr>
          <a:lstStyle/>
          <a:p>
            <a:pPr algn="ctr"/>
            <a:r>
              <a:rPr lang="de-DE" sz="2800" dirty="0"/>
              <a:t>interaktiver Einstieg über „Zahlen und Fakten 3D“</a:t>
            </a:r>
            <a:br>
              <a:rPr lang="de-DE" sz="2800" dirty="0"/>
            </a:br>
            <a:r>
              <a:rPr lang="de-DE" sz="2800" dirty="0"/>
              <a:t>(</a:t>
            </a:r>
            <a:r>
              <a:rPr lang="de-DE" sz="2800" dirty="0">
                <a:hlinkClick r:id="rId3"/>
              </a:rPr>
              <a:t>https://www.bpb.de/nachschlagen/zahlen-und-fakten/3d/</a:t>
            </a:r>
            <a:r>
              <a:rPr lang="de-DE" sz="2800" dirty="0"/>
              <a:t>)</a:t>
            </a:r>
          </a:p>
        </p:txBody>
      </p:sp>
      <p:sp>
        <p:nvSpPr>
          <p:cNvPr id="4" name="Legende mit Pfeil nach unten 3">
            <a:extLst>
              <a:ext uri="{FF2B5EF4-FFF2-40B4-BE49-F238E27FC236}">
                <a16:creationId xmlns:a16="http://schemas.microsoft.com/office/drawing/2014/main" id="{6875807B-5D16-BD4E-92E6-3EBD7B74967C}"/>
              </a:ext>
            </a:extLst>
          </p:cNvPr>
          <p:cNvSpPr/>
          <p:nvPr/>
        </p:nvSpPr>
        <p:spPr>
          <a:xfrm>
            <a:off x="3048000" y="961088"/>
            <a:ext cx="6096000" cy="235486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Alternativer Einstieg:</a:t>
            </a:r>
          </a:p>
        </p:txBody>
      </p:sp>
    </p:spTree>
    <p:extLst>
      <p:ext uri="{BB962C8B-B14F-4D97-AF65-F5344CB8AC3E}">
        <p14:creationId xmlns:p14="http://schemas.microsoft.com/office/powerpoint/2010/main" val="141438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36A612E-BCC0-CB4E-AF3C-724C871F6C9A}"/>
              </a:ext>
            </a:extLst>
          </p:cNvPr>
          <p:cNvSpPr>
            <a:spLocks noGrp="1"/>
          </p:cNvSpPr>
          <p:nvPr>
            <p:ph type="ftr" sz="quarter" idx="10"/>
          </p:nvPr>
        </p:nvSpPr>
        <p:spPr/>
        <p:txBody>
          <a:bodyPr/>
          <a:lstStyle/>
          <a:p>
            <a:r>
              <a:rPr lang="de-DE"/>
              <a:t>ZSL-Konzeptionsgruppe Geographie</a:t>
            </a:r>
            <a:endParaRPr lang="de-DE" dirty="0"/>
          </a:p>
        </p:txBody>
      </p:sp>
      <p:sp>
        <p:nvSpPr>
          <p:cNvPr id="4" name="Rechteck 3">
            <a:extLst>
              <a:ext uri="{FF2B5EF4-FFF2-40B4-BE49-F238E27FC236}">
                <a16:creationId xmlns:a16="http://schemas.microsoft.com/office/drawing/2014/main" id="{9A6B772A-137E-6F47-B924-E93C47AEEF74}"/>
              </a:ext>
            </a:extLst>
          </p:cNvPr>
          <p:cNvSpPr/>
          <p:nvPr/>
        </p:nvSpPr>
        <p:spPr>
          <a:xfrm>
            <a:off x="2619270" y="5906945"/>
            <a:ext cx="6096000" cy="246221"/>
          </a:xfrm>
          <a:prstGeom prst="rect">
            <a:avLst/>
          </a:prstGeom>
        </p:spPr>
        <p:txBody>
          <a:bodyPr>
            <a:spAutoFit/>
          </a:bodyPr>
          <a:lstStyle/>
          <a:p>
            <a:r>
              <a:rPr lang="de-DE" sz="1000" dirty="0"/>
              <a:t>(</a:t>
            </a:r>
            <a:r>
              <a:rPr lang="de-DE" sz="1000" dirty="0">
                <a:hlinkClick r:id="rId3"/>
              </a:rPr>
              <a:t>https://www.bpb.de/nachschlagen/zahlen-und-fakten/3d/</a:t>
            </a:r>
            <a:r>
              <a:rPr lang="de-DE" sz="1000" dirty="0"/>
              <a:t>, 29.11.2020)</a:t>
            </a:r>
          </a:p>
        </p:txBody>
      </p:sp>
      <p:sp>
        <p:nvSpPr>
          <p:cNvPr id="5" name="Textfeld 4">
            <a:extLst>
              <a:ext uri="{FF2B5EF4-FFF2-40B4-BE49-F238E27FC236}">
                <a16:creationId xmlns:a16="http://schemas.microsoft.com/office/drawing/2014/main" id="{6ADA4273-AAB2-E449-B979-25B89978AF59}"/>
              </a:ext>
            </a:extLst>
          </p:cNvPr>
          <p:cNvSpPr txBox="1"/>
          <p:nvPr/>
        </p:nvSpPr>
        <p:spPr>
          <a:xfrm>
            <a:off x="2254915" y="704834"/>
            <a:ext cx="7682170" cy="5078313"/>
          </a:xfrm>
          <a:prstGeom prst="rect">
            <a:avLst/>
          </a:prstGeom>
          <a:noFill/>
          <a:ln>
            <a:solidFill>
              <a:schemeClr val="tx1"/>
            </a:solidFill>
          </a:ln>
        </p:spPr>
        <p:txBody>
          <a:bodyPr wrap="square" rtlCol="0">
            <a:spAutoFit/>
          </a:bodyPr>
          <a:lstStyle/>
          <a:p>
            <a:r>
              <a:rPr lang="de-DE" dirty="0"/>
              <a:t>Screenshot von Zahlen und Fakten 3D - Warenimport pro Kopf ausgewählter Staaten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92025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544258" y="608330"/>
            <a:ext cx="10972800" cy="649772"/>
          </a:xfrm>
          <a:prstGeom prst="rect">
            <a:avLst/>
          </a:prstGeom>
        </p:spPr>
        <p:txBody>
          <a:bodyPr anchor="ctr">
            <a:normAutofit fontScale="92500" lnSpcReduction="1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800" dirty="0"/>
              <a:t>DS 1: Globalisierung – Chance oder Risiko</a:t>
            </a:r>
            <a:r>
              <a:rPr lang="de-DE" dirty="0"/>
              <a:t>?</a:t>
            </a:r>
          </a:p>
          <a:p>
            <a:pPr lvl="0">
              <a:spcBef>
                <a:spcPts val="0"/>
              </a:spcBef>
              <a:defRPr/>
            </a:pPr>
            <a:r>
              <a:rPr lang="de-DE" sz="1200" dirty="0">
                <a:solidFill>
                  <a:srgbClr val="000000"/>
                </a:solidFill>
                <a:ea typeface="+mn-ea"/>
                <a:cs typeface="Arial" panose="020B0604020202020204" pitchFamily="34" charset="0"/>
              </a:rPr>
              <a:t>(</a:t>
            </a:r>
            <a:r>
              <a:rPr lang="de-DE" sz="1200" dirty="0">
                <a:solidFill>
                  <a:srgbClr val="000000"/>
                </a:solidFill>
                <a:latin typeface="Arial" panose="020B0604020202020204"/>
                <a:ea typeface="+mn-ea"/>
                <a:cs typeface="+mn-cs"/>
              </a:rPr>
              <a:t>Globalisierung, Welthandel, internationale Arbeitsteilung, Kommunikationstechnologie)</a:t>
            </a:r>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1291458685"/>
              </p:ext>
            </p:extLst>
          </p:nvPr>
        </p:nvGraphicFramePr>
        <p:xfrm>
          <a:off x="644743" y="1398323"/>
          <a:ext cx="10771831" cy="406135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kern="1200" dirty="0">
                          <a:solidFill>
                            <a:schemeClr val="tx1"/>
                          </a:solidFill>
                          <a:effectLst/>
                          <a:latin typeface="+mn-lt"/>
                          <a:ea typeface="+mn-ea"/>
                          <a:cs typeface="+mn-cs"/>
                        </a:rPr>
                        <a:t>3.5.2.6(2)</a:t>
                      </a:r>
                      <a:br>
                        <a:rPr kumimoji="0" lang="de-DE" sz="1000" kern="1200" dirty="0">
                          <a:solidFill>
                            <a:schemeClr val="tx1"/>
                          </a:solidFill>
                          <a:effectLst/>
                          <a:latin typeface="+mn-lt"/>
                          <a:ea typeface="+mn-ea"/>
                          <a:cs typeface="+mn-cs"/>
                        </a:rPr>
                      </a:br>
                      <a:r>
                        <a:rPr kumimoji="0" lang="de-DE" sz="1000" kern="1200" dirty="0">
                          <a:solidFill>
                            <a:schemeClr val="tx1"/>
                          </a:solidFill>
                          <a:effectLst/>
                          <a:latin typeface="+mn-lt"/>
                          <a:ea typeface="+mn-ea"/>
                          <a:cs typeface="+mn-cs"/>
                        </a:rPr>
                        <a:t>die </a:t>
                      </a:r>
                      <a:r>
                        <a:rPr kumimoji="0" lang="de-DE" sz="1000" kern="1200" dirty="0" err="1">
                          <a:solidFill>
                            <a:schemeClr val="tx1"/>
                          </a:solidFill>
                          <a:effectLst/>
                          <a:latin typeface="+mn-lt"/>
                          <a:ea typeface="+mn-ea"/>
                          <a:cs typeface="+mn-cs"/>
                        </a:rPr>
                        <a:t>Verän-derung</a:t>
                      </a:r>
                      <a:r>
                        <a:rPr kumimoji="0" lang="de-DE" sz="1000" kern="1200" dirty="0">
                          <a:solidFill>
                            <a:schemeClr val="tx1"/>
                          </a:solidFill>
                          <a:effectLst/>
                          <a:latin typeface="+mn-lt"/>
                          <a:ea typeface="+mn-ea"/>
                          <a:cs typeface="+mn-cs"/>
                        </a:rPr>
                        <a:t> der Raumstrukturen in </a:t>
                      </a:r>
                      <a:r>
                        <a:rPr kumimoji="0" lang="de-DE" sz="1000" kern="1200" dirty="0" err="1">
                          <a:solidFill>
                            <a:schemeClr val="tx1"/>
                          </a:solidFill>
                          <a:effectLst/>
                          <a:latin typeface="+mn-lt"/>
                          <a:ea typeface="+mn-ea"/>
                          <a:cs typeface="+mn-cs"/>
                        </a:rPr>
                        <a:t>ausge-wählten</a:t>
                      </a:r>
                      <a:r>
                        <a:rPr kumimoji="0" lang="de-DE" sz="1000" kern="1200" dirty="0">
                          <a:solidFill>
                            <a:schemeClr val="tx1"/>
                          </a:solidFill>
                          <a:effectLst/>
                          <a:latin typeface="+mn-lt"/>
                          <a:ea typeface="+mn-ea"/>
                          <a:cs typeface="+mn-cs"/>
                        </a:rPr>
                        <a:t> Wirtschafts-regionen als Ergebnis </a:t>
                      </a:r>
                      <a:r>
                        <a:rPr kumimoji="0" lang="de-DE" sz="1000" kern="1200" dirty="0" err="1">
                          <a:solidFill>
                            <a:schemeClr val="tx1"/>
                          </a:solidFill>
                          <a:effectLst/>
                          <a:latin typeface="+mn-lt"/>
                          <a:ea typeface="+mn-ea"/>
                          <a:cs typeface="+mn-cs"/>
                        </a:rPr>
                        <a:t>wirtschaft-lichen</a:t>
                      </a:r>
                      <a:r>
                        <a:rPr kumimoji="0" lang="de-DE" sz="1000" kern="1200" dirty="0">
                          <a:solidFill>
                            <a:schemeClr val="tx1"/>
                          </a:solidFill>
                          <a:effectLst/>
                          <a:latin typeface="+mn-lt"/>
                          <a:ea typeface="+mn-ea"/>
                          <a:cs typeface="+mn-cs"/>
                        </a:rPr>
                        <a:t> Handelns im </a:t>
                      </a:r>
                      <a:r>
                        <a:rPr kumimoji="0" lang="de-DE" sz="1000" kern="1200" dirty="0" err="1">
                          <a:solidFill>
                            <a:schemeClr val="tx1"/>
                          </a:solidFill>
                          <a:effectLst/>
                          <a:latin typeface="+mn-lt"/>
                          <a:ea typeface="+mn-ea"/>
                          <a:cs typeface="+mn-cs"/>
                        </a:rPr>
                        <a:t>Globali-sierungspro-zess</a:t>
                      </a:r>
                      <a:r>
                        <a:rPr kumimoji="0" lang="de-DE" sz="1000" kern="1200" dirty="0">
                          <a:solidFill>
                            <a:schemeClr val="tx1"/>
                          </a:solidFill>
                          <a:effectLst/>
                          <a:latin typeface="+mn-lt"/>
                          <a:ea typeface="+mn-ea"/>
                          <a:cs typeface="+mn-cs"/>
                        </a:rPr>
                        <a:t> erklären</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effectLst/>
                      </a:endParaRPr>
                    </a:p>
                    <a:p>
                      <a:endParaRPr lang="de-DE" sz="10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tabLst/>
                      </a:pPr>
                      <a:r>
                        <a:rPr lang="de-DE" sz="1400" u="sng" dirty="0">
                          <a:solidFill>
                            <a:schemeClr val="accent5">
                              <a:lumMod val="75000"/>
                            </a:schemeClr>
                          </a:solidFill>
                          <a:effectLst/>
                          <a:latin typeface="Arial" panose="020B0604020202020204" pitchFamily="34" charset="0"/>
                          <a:cs typeface="Arial" panose="020B0604020202020204" pitchFamily="34" charset="0"/>
                        </a:rPr>
                        <a:t>Einstieg:</a:t>
                      </a:r>
                    </a:p>
                    <a:p>
                      <a:pPr marL="285750" indent="-28575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arbeitsteilige GA: Beschreiben verschiedener Grafiken zur Globalisierung</a:t>
                      </a:r>
                    </a:p>
                    <a:p>
                      <a:pPr marL="285750" indent="-28575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Vorstellung der Grafiken im Plenum</a:t>
                      </a:r>
                    </a:p>
                    <a:p>
                      <a:pPr marL="285750" indent="-28575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Gemeinsamkeit finden: Globalisierung</a:t>
                      </a:r>
                    </a:p>
                    <a:p>
                      <a:pPr marL="0" indent="0">
                        <a:buFontTx/>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r>
                        <a:rPr lang="de-DE" sz="1400" u="sng" dirty="0">
                          <a:solidFill>
                            <a:schemeClr val="tx1"/>
                          </a:solidFill>
                          <a:effectLst/>
                          <a:latin typeface="Arial" panose="020B0604020202020204" pitchFamily="34" charset="0"/>
                          <a:cs typeface="Arial" panose="020B0604020202020204" pitchFamily="34" charset="0"/>
                        </a:rPr>
                        <a:t>Erarbeitung / Sicherung:</a:t>
                      </a:r>
                    </a:p>
                    <a:p>
                      <a:pPr marL="342900" indent="-34290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Klärung der Arbeitsbegriffe „Globalisierung“, „Welthandel“, “Internationale Arbeitsteilung“</a:t>
                      </a:r>
                    </a:p>
                    <a:p>
                      <a:pPr marL="342900" indent="-34290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Überprüfung des Vorwissens der SuS:</a:t>
                      </a:r>
                      <a:br>
                        <a:rPr lang="de-DE" sz="1400" dirty="0">
                          <a:solidFill>
                            <a:schemeClr val="tx1"/>
                          </a:solidFill>
                          <a:effectLst/>
                          <a:latin typeface="Arial" panose="020B0604020202020204" pitchFamily="34" charset="0"/>
                          <a:cs typeface="Arial" panose="020B0604020202020204" pitchFamily="34" charset="0"/>
                        </a:rPr>
                      </a:br>
                      <a:r>
                        <a:rPr lang="de-DE" sz="1400" dirty="0">
                          <a:solidFill>
                            <a:schemeClr val="tx1"/>
                          </a:solidFill>
                          <a:effectLst/>
                          <a:latin typeface="Arial" panose="020B0604020202020204" pitchFamily="34" charset="0"/>
                          <a:cs typeface="Arial" panose="020B0604020202020204" pitchFamily="34" charset="0"/>
                        </a:rPr>
                        <a:t>AB “</a:t>
                      </a:r>
                      <a:r>
                        <a:rPr lang="de-DE" sz="1400" dirty="0">
                          <a:latin typeface="Arial" panose="020B0604020202020204" pitchFamily="34" charset="0"/>
                          <a:cs typeface="Arial" panose="020B0604020202020204" pitchFamily="34" charset="0"/>
                        </a:rPr>
                        <a:t>Raumstrukturen_DS1_AB1_Erarbeitung</a:t>
                      </a:r>
                      <a:r>
                        <a:rPr lang="de-DE" sz="1400" dirty="0">
                          <a:solidFill>
                            <a:schemeClr val="tx1"/>
                          </a:solidFill>
                          <a:effectLst/>
                          <a:latin typeface="Arial" panose="020B0604020202020204" pitchFamily="34" charset="0"/>
                          <a:cs typeface="Arial" panose="020B0604020202020204" pitchFamily="34" charset="0"/>
                        </a:rPr>
                        <a:t>“</a:t>
                      </a:r>
                    </a:p>
                    <a:p>
                      <a:pPr marL="0" indent="0">
                        <a:buFont typeface="Symbol" pitchFamily="2" charset="2"/>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 typeface="Symbol" pitchFamily="2" charset="2"/>
                        <a:buNone/>
                        <a:tabLst/>
                      </a:pPr>
                      <a:r>
                        <a:rPr lang="de-DE" sz="1400" u="sng" dirty="0">
                          <a:solidFill>
                            <a:schemeClr val="accent5">
                              <a:lumMod val="75000"/>
                            </a:schemeClr>
                          </a:solidFill>
                          <a:effectLst/>
                          <a:latin typeface="Arial" panose="020B0604020202020204" pitchFamily="34" charset="0"/>
                          <a:cs typeface="Arial" panose="020B0604020202020204" pitchFamily="34" charset="0"/>
                        </a:rPr>
                        <a:t>Vertiefung:</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Veränderung der Raumstrukturen als Folge der Globalisierung am Bsp. Malaysia („Die zwei </a:t>
                      </a:r>
                      <a:r>
                        <a:rPr lang="de-DE" sz="1400" dirty="0" err="1">
                          <a:solidFill>
                            <a:schemeClr val="accent5">
                              <a:lumMod val="75000"/>
                            </a:schemeClr>
                          </a:solidFill>
                          <a:effectLst/>
                          <a:latin typeface="Arial" panose="020B0604020202020204" pitchFamily="34" charset="0"/>
                          <a:cs typeface="Arial" panose="020B0604020202020204" pitchFamily="34" charset="0"/>
                        </a:rPr>
                        <a:t>Gesicher</a:t>
                      </a:r>
                      <a:r>
                        <a:rPr lang="de-DE" sz="1400" dirty="0">
                          <a:solidFill>
                            <a:schemeClr val="accent5">
                              <a:lumMod val="75000"/>
                            </a:schemeClr>
                          </a:solidFill>
                          <a:effectLst/>
                          <a:latin typeface="Arial" panose="020B0604020202020204" pitchFamily="34" charset="0"/>
                          <a:cs typeface="Arial" panose="020B0604020202020204" pitchFamily="34" charset="0"/>
                        </a:rPr>
                        <a:t> Malaysias“)</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Material dazu: </a:t>
                      </a:r>
                      <a:r>
                        <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rPr>
                        <a:t>„Raumstrukturen_DS1_P1_Einstieg“</a:t>
                      </a:r>
                      <a:br>
                        <a:rPr lang="de-DE" sz="1400" dirty="0">
                          <a:solidFill>
                            <a:schemeClr val="accent5">
                              <a:lumMod val="75000"/>
                            </a:schemeClr>
                          </a:solidFill>
                          <a:effectLst/>
                          <a:latin typeface="Arial" panose="020B0604020202020204" pitchFamily="34" charset="0"/>
                          <a:cs typeface="Arial" panose="020B0604020202020204" pitchFamily="34" charset="0"/>
                        </a:rPr>
                      </a:br>
                      <a:endParaRPr lang="de-DE" sz="1400" dirty="0">
                        <a:solidFill>
                          <a:schemeClr val="accent5">
                            <a:lumMod val="75000"/>
                          </a:schemeClr>
                        </a:solidFill>
                        <a:effectLst/>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lang="de-DE" sz="1400" dirty="0">
                          <a:highlight>
                            <a:srgbClr val="FFFF00"/>
                          </a:highlight>
                          <a:latin typeface="Arial" panose="020B0604020202020204" pitchFamily="34" charset="0"/>
                          <a:cs typeface="Arial" panose="020B0604020202020204" pitchFamily="34" charset="0"/>
                        </a:rPr>
                        <a:t>„Raumstrukturen_DS1_AB1_Erarbeitung“</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pPr marL="0" indent="0">
                        <a:buFontTx/>
                        <a:buNone/>
                      </a:pPr>
                      <a:endParaRPr lang="de-DE" sz="1400" dirty="0">
                        <a:latin typeface="Arial" panose="020B0604020202020204" pitchFamily="34" charset="0"/>
                        <a:cs typeface="Arial" panose="020B0604020202020204" pitchFamily="34" charset="0"/>
                      </a:endParaRPr>
                    </a:p>
                    <a:p>
                      <a:pPr marL="0" indent="0">
                        <a:buFontTx/>
                        <a:buNone/>
                      </a:pPr>
                      <a:endParaRPr lang="de-DE" sz="1400" dirty="0">
                        <a:latin typeface="Arial" panose="020B0604020202020204" pitchFamily="34" charset="0"/>
                        <a:cs typeface="Arial" panose="020B0604020202020204" pitchFamily="34" charset="0"/>
                      </a:endParaRPr>
                    </a:p>
                    <a:p>
                      <a:pPr marL="0" indent="0">
                        <a:buFontTx/>
                        <a:buNone/>
                      </a:pPr>
                      <a:endParaRPr lang="de-DE" sz="1400" dirty="0">
                        <a:highlight>
                          <a:srgbClr val="FFFF00"/>
                        </a:highlight>
                        <a:latin typeface="Arial" panose="020B0604020202020204" pitchFamily="34" charset="0"/>
                        <a:cs typeface="Arial" panose="020B0604020202020204" pitchFamily="34" charset="0"/>
                      </a:endParaRPr>
                    </a:p>
                    <a:p>
                      <a:pPr marL="0" indent="0">
                        <a:buFontTx/>
                        <a:buNone/>
                      </a:pPr>
                      <a:endParaRPr lang="de-DE" sz="1400" dirty="0">
                        <a:highlight>
                          <a:srgbClr val="FFFF00"/>
                        </a:highligh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latin typeface="Arial" panose="020B0604020202020204" pitchFamily="34" charset="0"/>
                          <a:cs typeface="Arial" panose="020B0604020202020204" pitchFamily="34" charset="0"/>
                        </a:rPr>
                        <a:t>Bildmaterial dazu:</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highlight>
                            <a:srgbClr val="FFFF00"/>
                          </a:highlight>
                          <a:latin typeface="Arial" panose="020B0604020202020204" pitchFamily="34" charset="0"/>
                          <a:cs typeface="Arial" panose="020B0604020202020204" pitchFamily="34" charset="0"/>
                        </a:rPr>
                        <a:t>„Raumstrukturen_DS1_P2_Vertiefung“</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4F5418AD-018B-7745-B082-4F40E577B4B5}"/>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15B53C1F-72B2-F343-B145-5E4ABB42F936}"/>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Tree>
    <p:extLst>
      <p:ext uri="{BB962C8B-B14F-4D97-AF65-F5344CB8AC3E}">
        <p14:creationId xmlns:p14="http://schemas.microsoft.com/office/powerpoint/2010/main" val="308549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4" name="Titel 1">
            <a:extLst>
              <a:ext uri="{FF2B5EF4-FFF2-40B4-BE49-F238E27FC236}">
                <a16:creationId xmlns:a16="http://schemas.microsoft.com/office/drawing/2014/main" id="{5C34C3F6-820C-F342-A12D-E4D2F4BA5A64}"/>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5" name="Rechteck 4">
            <a:extLst>
              <a:ext uri="{FF2B5EF4-FFF2-40B4-BE49-F238E27FC236}">
                <a16:creationId xmlns:a16="http://schemas.microsoft.com/office/drawing/2014/main" id="{728B52F0-F9B6-4648-9065-DC1DCB7250D8}"/>
              </a:ext>
            </a:extLst>
          </p:cNvPr>
          <p:cNvSpPr/>
          <p:nvPr/>
        </p:nvSpPr>
        <p:spPr>
          <a:xfrm>
            <a:off x="1055440" y="2588462"/>
            <a:ext cx="100811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 „Raumstrukturen_DS1_AB1_Erarbeitung“</a:t>
            </a:r>
          </a:p>
        </p:txBody>
      </p:sp>
    </p:spTree>
    <p:extLst>
      <p:ext uri="{BB962C8B-B14F-4D97-AF65-F5344CB8AC3E}">
        <p14:creationId xmlns:p14="http://schemas.microsoft.com/office/powerpoint/2010/main" val="126681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3439A63C-AF0C-5B4C-9B60-404BAFF4372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4" name="Rechteck 3">
            <a:extLst>
              <a:ext uri="{FF2B5EF4-FFF2-40B4-BE49-F238E27FC236}">
                <a16:creationId xmlns:a16="http://schemas.microsoft.com/office/drawing/2014/main" id="{505CEB22-49E1-E944-86EE-86918F97E27C}"/>
              </a:ext>
            </a:extLst>
          </p:cNvPr>
          <p:cNvSpPr/>
          <p:nvPr/>
        </p:nvSpPr>
        <p:spPr>
          <a:xfrm>
            <a:off x="767408" y="1340768"/>
            <a:ext cx="10369152" cy="1846659"/>
          </a:xfrm>
          <a:prstGeom prst="rect">
            <a:avLst/>
          </a:prstGeom>
        </p:spPr>
        <p:txBody>
          <a:bodyPr wrap="square">
            <a:spAutoFit/>
          </a:bodyPr>
          <a:lstStyle/>
          <a:p>
            <a:pPr algn="ctr"/>
            <a:r>
              <a:rPr lang="de-DE" sz="2400" dirty="0">
                <a:latin typeface="Arial" panose="020B0604020202020204" pitchFamily="34" charset="0"/>
                <a:ea typeface="Times New Roman" panose="02020603050405020304" pitchFamily="18" charset="0"/>
              </a:rPr>
              <a:t>Globalisierung – Chance oder Risiko?</a:t>
            </a:r>
            <a:endParaRPr lang="de-DE" dirty="0">
              <a:latin typeface="Arial" panose="020B0604020202020204" pitchFamily="34" charset="0"/>
              <a:ea typeface="Times New Roman" panose="02020603050405020304" pitchFamily="18" charset="0"/>
            </a:endParaRPr>
          </a:p>
          <a:p>
            <a:r>
              <a:rPr lang="de-DE" dirty="0">
                <a:latin typeface="Arial" panose="020B0604020202020204" pitchFamily="34" charset="0"/>
                <a:ea typeface="Times New Roman" panose="02020603050405020304" pitchFamily="18" charset="0"/>
              </a:rPr>
              <a:t> </a:t>
            </a:r>
          </a:p>
          <a:p>
            <a:r>
              <a:rPr lang="de-DE" dirty="0">
                <a:latin typeface="Arial" panose="020B0604020202020204" pitchFamily="34" charset="0"/>
                <a:ea typeface="Times New Roman" panose="02020603050405020304" pitchFamily="18" charset="0"/>
              </a:rPr>
              <a:t> </a:t>
            </a:r>
          </a:p>
          <a:p>
            <a:r>
              <a:rPr lang="de-DE" dirty="0">
                <a:latin typeface="Arial" panose="020B0604020202020204" pitchFamily="34" charset="0"/>
                <a:ea typeface="Times New Roman" panose="02020603050405020304" pitchFamily="18" charset="0"/>
              </a:rPr>
              <a:t> </a:t>
            </a:r>
          </a:p>
          <a:p>
            <a:pPr marL="342900" indent="-342900">
              <a:buFont typeface="+mj-lt"/>
              <a:buAutoNum type="arabicPeriod"/>
              <a:tabLst>
                <a:tab pos="270510" algn="l"/>
              </a:tabLst>
            </a:pPr>
            <a:r>
              <a:rPr lang="de-DE" dirty="0"/>
              <a:t>Erörtern Sie mit Hilfe der Materialien M1 bis M5 und Ihres Vorwissens Chancen</a:t>
            </a:r>
            <a:br>
              <a:rPr lang="de-DE" dirty="0"/>
            </a:br>
            <a:r>
              <a:rPr lang="de-DE" dirty="0"/>
              <a:t>und Risiken der Globalisierung</a:t>
            </a:r>
            <a:endParaRPr lang="de-DE"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1392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081B023-8213-394F-829A-2BC28E66143E}"/>
              </a:ext>
            </a:extLst>
          </p:cNvPr>
          <p:cNvSpPr>
            <a:spLocks noGrp="1"/>
          </p:cNvSpPr>
          <p:nvPr>
            <p:ph type="ftr" sz="quarter" idx="10"/>
          </p:nvPr>
        </p:nvSpPr>
        <p:spPr/>
        <p:txBody>
          <a:bodyPr/>
          <a:lstStyle/>
          <a:p>
            <a:r>
              <a:rPr lang="de-DE"/>
              <a:t>ZSL-Konzeptionsgruppe Geographie</a:t>
            </a:r>
            <a:endParaRPr lang="de-DE" dirty="0"/>
          </a:p>
        </p:txBody>
      </p:sp>
      <p:sp>
        <p:nvSpPr>
          <p:cNvPr id="7" name="Titel 1">
            <a:extLst>
              <a:ext uri="{FF2B5EF4-FFF2-40B4-BE49-F238E27FC236}">
                <a16:creationId xmlns:a16="http://schemas.microsoft.com/office/drawing/2014/main" id="{30DB802E-8388-374C-888C-AACA401576A0}"/>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8" name="Grafik 7">
            <a:extLst>
              <a:ext uri="{FF2B5EF4-FFF2-40B4-BE49-F238E27FC236}">
                <a16:creationId xmlns:a16="http://schemas.microsoft.com/office/drawing/2014/main" id="{37501F0D-AFE6-2A43-BD10-1659712284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1" t="16101" b="1701"/>
          <a:stretch/>
        </p:blipFill>
        <p:spPr>
          <a:xfrm>
            <a:off x="1437390" y="548680"/>
            <a:ext cx="9141108" cy="5400600"/>
          </a:xfrm>
          <a:prstGeom prst="rect">
            <a:avLst/>
          </a:prstGeom>
        </p:spPr>
      </p:pic>
    </p:spTree>
    <p:extLst>
      <p:ext uri="{BB962C8B-B14F-4D97-AF65-F5344CB8AC3E}">
        <p14:creationId xmlns:p14="http://schemas.microsoft.com/office/powerpoint/2010/main" val="400744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04144A1-5B71-6B42-8CA7-46F7B2A4156F}"/>
              </a:ext>
            </a:extLst>
          </p:cNvPr>
          <p:cNvSpPr>
            <a:spLocks noGrp="1"/>
          </p:cNvSpPr>
          <p:nvPr>
            <p:ph type="ftr" sz="quarter" idx="10"/>
          </p:nvPr>
        </p:nvSpPr>
        <p:spPr/>
        <p:txBody>
          <a:bodyPr/>
          <a:lstStyle/>
          <a:p>
            <a:r>
              <a:rPr lang="de-DE"/>
              <a:t>ZSL-Konzeptionsgruppe Geographie</a:t>
            </a:r>
            <a:endParaRPr lang="de-DE" dirty="0"/>
          </a:p>
        </p:txBody>
      </p:sp>
      <p:sp>
        <p:nvSpPr>
          <p:cNvPr id="5" name="Titel 1">
            <a:extLst>
              <a:ext uri="{FF2B5EF4-FFF2-40B4-BE49-F238E27FC236}">
                <a16:creationId xmlns:a16="http://schemas.microsoft.com/office/drawing/2014/main" id="{08B112F5-0827-6E47-8634-06E469C7E821}"/>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3" name="Textfeld 2">
            <a:extLst>
              <a:ext uri="{FF2B5EF4-FFF2-40B4-BE49-F238E27FC236}">
                <a16:creationId xmlns:a16="http://schemas.microsoft.com/office/drawing/2014/main" id="{54E514F9-B385-904C-88D8-CFC4E5835382}"/>
              </a:ext>
            </a:extLst>
          </p:cNvPr>
          <p:cNvSpPr txBox="1"/>
          <p:nvPr/>
        </p:nvSpPr>
        <p:spPr>
          <a:xfrm>
            <a:off x="2254915" y="436792"/>
            <a:ext cx="7682170" cy="5632311"/>
          </a:xfrm>
          <a:prstGeom prst="rect">
            <a:avLst/>
          </a:prstGeom>
          <a:noFill/>
          <a:ln>
            <a:solidFill>
              <a:schemeClr val="tx1"/>
            </a:solidFill>
          </a:ln>
        </p:spPr>
        <p:txBody>
          <a:bodyPr wrap="square" rtlCol="0">
            <a:spAutoFit/>
          </a:bodyPr>
          <a:lstStyle/>
          <a:p>
            <a:r>
              <a:rPr lang="de-DE" dirty="0"/>
              <a:t>Screenshot von M2 – M4 des Arbeitsblattes „Raumstrukturen_DS1_AB1_Erarbeitung.docx“</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80766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18FB33D-50D5-FD40-B4A0-E3B184E508B9}"/>
              </a:ext>
            </a:extLst>
          </p:cNvPr>
          <p:cNvSpPr>
            <a:spLocks noGrp="1"/>
          </p:cNvSpPr>
          <p:nvPr>
            <p:ph type="ftr" sz="quarter" idx="10"/>
          </p:nvPr>
        </p:nvSpPr>
        <p:spPr/>
        <p:txBody>
          <a:bodyPr/>
          <a:lstStyle/>
          <a:p>
            <a:r>
              <a:rPr lang="de-DE"/>
              <a:t>ZSL-Konzeptionsgruppe Geographie</a:t>
            </a:r>
            <a:endParaRPr lang="de-DE" dirty="0"/>
          </a:p>
        </p:txBody>
      </p:sp>
      <p:sp>
        <p:nvSpPr>
          <p:cNvPr id="5" name="Titel 1">
            <a:extLst>
              <a:ext uri="{FF2B5EF4-FFF2-40B4-BE49-F238E27FC236}">
                <a16:creationId xmlns:a16="http://schemas.microsoft.com/office/drawing/2014/main" id="{04B1D86C-5A0D-1645-87BF-B046DD06E0FC}"/>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7" name="Grafik 6">
            <a:extLst>
              <a:ext uri="{FF2B5EF4-FFF2-40B4-BE49-F238E27FC236}">
                <a16:creationId xmlns:a16="http://schemas.microsoft.com/office/drawing/2014/main" id="{EEC36B1A-E965-3C43-9827-05D476EFB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354239"/>
            <a:ext cx="8626559" cy="6243073"/>
          </a:xfrm>
          <a:prstGeom prst="rect">
            <a:avLst/>
          </a:prstGeom>
        </p:spPr>
      </p:pic>
    </p:spTree>
    <p:extLst>
      <p:ext uri="{BB962C8B-B14F-4D97-AF65-F5344CB8AC3E}">
        <p14:creationId xmlns:p14="http://schemas.microsoft.com/office/powerpoint/2010/main" val="349289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544258" y="591881"/>
            <a:ext cx="10972800" cy="649772"/>
          </a:xfrm>
          <a:prstGeom prst="rect">
            <a:avLst/>
          </a:prstGeom>
        </p:spPr>
        <p:txBody>
          <a:bodyPr anchor="ctr">
            <a:normAutofit fontScale="92500" lnSpcReduction="1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800" dirty="0"/>
              <a:t>DS 1: Globalisierung – Chance oder Risiko</a:t>
            </a:r>
            <a:r>
              <a:rPr lang="de-DE" dirty="0"/>
              <a:t>?</a:t>
            </a:r>
          </a:p>
          <a:p>
            <a:pPr lvl="0">
              <a:spcBef>
                <a:spcPts val="0"/>
              </a:spcBef>
              <a:defRPr/>
            </a:pPr>
            <a:r>
              <a:rPr lang="de-DE" sz="1200" dirty="0">
                <a:solidFill>
                  <a:srgbClr val="000000"/>
                </a:solidFill>
                <a:ea typeface="+mn-ea"/>
                <a:cs typeface="Arial" panose="020B0604020202020204" pitchFamily="34" charset="0"/>
              </a:rPr>
              <a:t>(</a:t>
            </a:r>
            <a:r>
              <a:rPr lang="de-DE" sz="1200" dirty="0">
                <a:solidFill>
                  <a:srgbClr val="000000"/>
                </a:solidFill>
                <a:latin typeface="Arial" panose="020B0604020202020204"/>
                <a:ea typeface="+mn-ea"/>
                <a:cs typeface="+mn-cs"/>
              </a:rPr>
              <a:t>Globalisierung, Welthandel, internationale Arbeitsteilung, Kommunikationstechnologie)</a:t>
            </a:r>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1401169872"/>
              </p:ext>
            </p:extLst>
          </p:nvPr>
        </p:nvGraphicFramePr>
        <p:xfrm>
          <a:off x="644743" y="1398323"/>
          <a:ext cx="10771831" cy="406135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kern="1200" dirty="0">
                          <a:solidFill>
                            <a:schemeClr val="tx1"/>
                          </a:solidFill>
                          <a:effectLst/>
                          <a:latin typeface="+mn-lt"/>
                          <a:ea typeface="+mn-ea"/>
                          <a:cs typeface="+mn-cs"/>
                        </a:rPr>
                        <a:t>3.5.2.6(2)</a:t>
                      </a:r>
                      <a:br>
                        <a:rPr kumimoji="0" lang="de-DE" sz="1000" kern="1200" dirty="0">
                          <a:solidFill>
                            <a:schemeClr val="tx1"/>
                          </a:solidFill>
                          <a:effectLst/>
                          <a:latin typeface="+mn-lt"/>
                          <a:ea typeface="+mn-ea"/>
                          <a:cs typeface="+mn-cs"/>
                        </a:rPr>
                      </a:br>
                      <a:r>
                        <a:rPr kumimoji="0" lang="de-DE" sz="1000" kern="1200" dirty="0">
                          <a:solidFill>
                            <a:schemeClr val="tx1"/>
                          </a:solidFill>
                          <a:effectLst/>
                          <a:latin typeface="+mn-lt"/>
                          <a:ea typeface="+mn-ea"/>
                          <a:cs typeface="+mn-cs"/>
                        </a:rPr>
                        <a:t>die </a:t>
                      </a:r>
                      <a:r>
                        <a:rPr kumimoji="0" lang="de-DE" sz="1000" kern="1200" dirty="0" err="1">
                          <a:solidFill>
                            <a:schemeClr val="tx1"/>
                          </a:solidFill>
                          <a:effectLst/>
                          <a:latin typeface="+mn-lt"/>
                          <a:ea typeface="+mn-ea"/>
                          <a:cs typeface="+mn-cs"/>
                        </a:rPr>
                        <a:t>Verän-derung</a:t>
                      </a:r>
                      <a:r>
                        <a:rPr kumimoji="0" lang="de-DE" sz="1000" kern="1200" dirty="0">
                          <a:solidFill>
                            <a:schemeClr val="tx1"/>
                          </a:solidFill>
                          <a:effectLst/>
                          <a:latin typeface="+mn-lt"/>
                          <a:ea typeface="+mn-ea"/>
                          <a:cs typeface="+mn-cs"/>
                        </a:rPr>
                        <a:t> der Raumstrukturen in </a:t>
                      </a:r>
                      <a:r>
                        <a:rPr kumimoji="0" lang="de-DE" sz="1000" kern="1200" dirty="0" err="1">
                          <a:solidFill>
                            <a:schemeClr val="tx1"/>
                          </a:solidFill>
                          <a:effectLst/>
                          <a:latin typeface="+mn-lt"/>
                          <a:ea typeface="+mn-ea"/>
                          <a:cs typeface="+mn-cs"/>
                        </a:rPr>
                        <a:t>ausge-wählten</a:t>
                      </a:r>
                      <a:r>
                        <a:rPr kumimoji="0" lang="de-DE" sz="1000" kern="1200" dirty="0">
                          <a:solidFill>
                            <a:schemeClr val="tx1"/>
                          </a:solidFill>
                          <a:effectLst/>
                          <a:latin typeface="+mn-lt"/>
                          <a:ea typeface="+mn-ea"/>
                          <a:cs typeface="+mn-cs"/>
                        </a:rPr>
                        <a:t> Wirtschafts-regionen als Ergebnis </a:t>
                      </a:r>
                      <a:r>
                        <a:rPr kumimoji="0" lang="de-DE" sz="1000" kern="1200" dirty="0" err="1">
                          <a:solidFill>
                            <a:schemeClr val="tx1"/>
                          </a:solidFill>
                          <a:effectLst/>
                          <a:latin typeface="+mn-lt"/>
                          <a:ea typeface="+mn-ea"/>
                          <a:cs typeface="+mn-cs"/>
                        </a:rPr>
                        <a:t>wirtschaft-lichen</a:t>
                      </a:r>
                      <a:r>
                        <a:rPr kumimoji="0" lang="de-DE" sz="1000" kern="1200" dirty="0">
                          <a:solidFill>
                            <a:schemeClr val="tx1"/>
                          </a:solidFill>
                          <a:effectLst/>
                          <a:latin typeface="+mn-lt"/>
                          <a:ea typeface="+mn-ea"/>
                          <a:cs typeface="+mn-cs"/>
                        </a:rPr>
                        <a:t> Handelns im </a:t>
                      </a:r>
                      <a:r>
                        <a:rPr kumimoji="0" lang="de-DE" sz="1000" kern="1200" dirty="0" err="1">
                          <a:solidFill>
                            <a:schemeClr val="tx1"/>
                          </a:solidFill>
                          <a:effectLst/>
                          <a:latin typeface="+mn-lt"/>
                          <a:ea typeface="+mn-ea"/>
                          <a:cs typeface="+mn-cs"/>
                        </a:rPr>
                        <a:t>Globali-sierungspro-zess</a:t>
                      </a:r>
                      <a:r>
                        <a:rPr kumimoji="0" lang="de-DE" sz="1000" kern="1200" dirty="0">
                          <a:solidFill>
                            <a:schemeClr val="tx1"/>
                          </a:solidFill>
                          <a:effectLst/>
                          <a:latin typeface="+mn-lt"/>
                          <a:ea typeface="+mn-ea"/>
                          <a:cs typeface="+mn-cs"/>
                        </a:rPr>
                        <a:t> erklären</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effectLst/>
                      </a:endParaRPr>
                    </a:p>
                    <a:p>
                      <a:endParaRPr lang="de-DE" sz="10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tabLst/>
                      </a:pPr>
                      <a:r>
                        <a:rPr lang="de-DE" sz="1400" u="sng" dirty="0">
                          <a:solidFill>
                            <a:schemeClr val="accent5">
                              <a:lumMod val="75000"/>
                            </a:schemeClr>
                          </a:solidFill>
                          <a:effectLst/>
                          <a:latin typeface="Arial" panose="020B0604020202020204" pitchFamily="34" charset="0"/>
                          <a:cs typeface="Arial" panose="020B0604020202020204" pitchFamily="34" charset="0"/>
                        </a:rPr>
                        <a:t>Einstieg:</a:t>
                      </a:r>
                    </a:p>
                    <a:p>
                      <a:pPr marL="285750" indent="-28575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arbeitsteilige GA: Beschreiben verschiedener Grafiken zur Globalisierung</a:t>
                      </a:r>
                    </a:p>
                    <a:p>
                      <a:pPr marL="285750" indent="-28575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Vorstellung der Grafiken im Plenum</a:t>
                      </a:r>
                    </a:p>
                    <a:p>
                      <a:pPr marL="285750" indent="-28575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Gemeinsamkeit finden: Globalisierung</a:t>
                      </a:r>
                    </a:p>
                    <a:p>
                      <a:pPr marL="0" indent="0">
                        <a:buFontTx/>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a:t>
                      </a:r>
                    </a:p>
                    <a:p>
                      <a:pPr marL="342900" indent="-34290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Klärung der Arbeitsbegriffe „Globalisierung“, „Welthandel“, “Internationale Arbeitsteilung“</a:t>
                      </a:r>
                    </a:p>
                    <a:p>
                      <a:pPr marL="342900" indent="-342900">
                        <a:buFont typeface="Symbol" pitchFamily="2" charset="2"/>
                        <a:buChar char="-"/>
                        <a:tabLst/>
                      </a:pPr>
                      <a:r>
                        <a:rPr lang="de-DE" sz="1400" dirty="0">
                          <a:solidFill>
                            <a:schemeClr val="accent5">
                              <a:lumMod val="75000"/>
                            </a:schemeClr>
                          </a:solidFill>
                          <a:effectLst/>
                          <a:latin typeface="Arial" panose="020B0604020202020204" pitchFamily="34" charset="0"/>
                          <a:cs typeface="Arial" panose="020B0604020202020204" pitchFamily="34" charset="0"/>
                        </a:rPr>
                        <a:t>Überprüfung des Vorwissens der SuS:</a:t>
                      </a:r>
                      <a:br>
                        <a:rPr lang="de-DE" sz="1400" dirty="0">
                          <a:solidFill>
                            <a:schemeClr val="accent5">
                              <a:lumMod val="75000"/>
                            </a:schemeClr>
                          </a:solidFill>
                          <a:effectLst/>
                          <a:latin typeface="Arial" panose="020B0604020202020204" pitchFamily="34" charset="0"/>
                          <a:cs typeface="Arial" panose="020B0604020202020204" pitchFamily="34" charset="0"/>
                        </a:rPr>
                      </a:br>
                      <a:r>
                        <a:rPr lang="de-DE" sz="1400" dirty="0">
                          <a:solidFill>
                            <a:schemeClr val="accent5">
                              <a:lumMod val="75000"/>
                            </a:schemeClr>
                          </a:solidFill>
                          <a:effectLst/>
                          <a:latin typeface="Arial" panose="020B0604020202020204" pitchFamily="34" charset="0"/>
                          <a:cs typeface="Arial" panose="020B0604020202020204" pitchFamily="34" charset="0"/>
                        </a:rPr>
                        <a:t>AB “</a:t>
                      </a:r>
                      <a:r>
                        <a:rPr lang="de-DE" sz="1400" dirty="0">
                          <a:solidFill>
                            <a:schemeClr val="accent5">
                              <a:lumMod val="75000"/>
                            </a:schemeClr>
                          </a:solidFill>
                          <a:latin typeface="Arial" panose="020B0604020202020204" pitchFamily="34" charset="0"/>
                          <a:cs typeface="Arial" panose="020B0604020202020204" pitchFamily="34" charset="0"/>
                        </a:rPr>
                        <a:t>Raumstrukturen_DS1_AB1_Erarbeitung</a:t>
                      </a:r>
                      <a:r>
                        <a:rPr lang="de-DE" sz="1400" dirty="0">
                          <a:solidFill>
                            <a:schemeClr val="accent5">
                              <a:lumMod val="75000"/>
                            </a:schemeClr>
                          </a:solidFill>
                          <a:effectLst/>
                          <a:latin typeface="Arial" panose="020B0604020202020204" pitchFamily="34" charset="0"/>
                          <a:cs typeface="Arial" panose="020B0604020202020204" pitchFamily="34" charset="0"/>
                        </a:rPr>
                        <a:t>“</a:t>
                      </a:r>
                    </a:p>
                    <a:p>
                      <a:pPr marL="0" indent="0">
                        <a:buFont typeface="Symbol" pitchFamily="2" charset="2"/>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 typeface="Symbol" pitchFamily="2" charset="2"/>
                        <a:buNone/>
                        <a:tabLst/>
                      </a:pPr>
                      <a:r>
                        <a:rPr lang="de-DE" sz="1400" u="sng" dirty="0">
                          <a:solidFill>
                            <a:schemeClr val="tx1"/>
                          </a:solidFill>
                          <a:effectLst/>
                          <a:latin typeface="Arial" panose="020B0604020202020204" pitchFamily="34" charset="0"/>
                          <a:cs typeface="Arial" panose="020B0604020202020204" pitchFamily="34" charset="0"/>
                        </a:rPr>
                        <a:t>Vertiefung:</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tx1"/>
                          </a:solidFill>
                          <a:effectLst/>
                          <a:latin typeface="Arial" panose="020B0604020202020204" pitchFamily="34" charset="0"/>
                          <a:cs typeface="Arial" panose="020B0604020202020204" pitchFamily="34" charset="0"/>
                        </a:rPr>
                        <a:t>Veränderung der Raumstrukturen als Folge der Globalisierung am Bsp. Malaysia („Die zwei </a:t>
                      </a:r>
                      <a:r>
                        <a:rPr lang="de-DE" sz="1400" dirty="0" err="1">
                          <a:solidFill>
                            <a:schemeClr val="tx1"/>
                          </a:solidFill>
                          <a:effectLst/>
                          <a:latin typeface="Arial" panose="020B0604020202020204" pitchFamily="34" charset="0"/>
                          <a:cs typeface="Arial" panose="020B0604020202020204" pitchFamily="34" charset="0"/>
                        </a:rPr>
                        <a:t>Gesicher</a:t>
                      </a:r>
                      <a:r>
                        <a:rPr lang="de-DE" sz="1400" dirty="0">
                          <a:solidFill>
                            <a:schemeClr val="tx1"/>
                          </a:solidFill>
                          <a:effectLst/>
                          <a:latin typeface="Arial" panose="020B0604020202020204" pitchFamily="34" charset="0"/>
                          <a:cs typeface="Arial" panose="020B0604020202020204" pitchFamily="34" charset="0"/>
                        </a:rPr>
                        <a:t> Malaysias“)</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Material dazu: </a:t>
                      </a:r>
                      <a:r>
                        <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rPr>
                        <a:t>„Raumstrukturen_DS1_P1_Einstieg“</a:t>
                      </a:r>
                      <a:br>
                        <a:rPr lang="de-DE" sz="1400" dirty="0">
                          <a:solidFill>
                            <a:schemeClr val="accent5">
                              <a:lumMod val="75000"/>
                            </a:schemeClr>
                          </a:solidFill>
                          <a:effectLst/>
                          <a:latin typeface="Arial" panose="020B0604020202020204" pitchFamily="34" charset="0"/>
                          <a:cs typeface="Arial" panose="020B0604020202020204" pitchFamily="34" charset="0"/>
                        </a:rPr>
                      </a:br>
                      <a:endParaRPr lang="de-DE" sz="1400" dirty="0">
                        <a:solidFill>
                          <a:schemeClr val="accent5">
                            <a:lumMod val="75000"/>
                          </a:schemeClr>
                        </a:solidFill>
                        <a:effectLst/>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solidFill>
                            <a:schemeClr val="accent5">
                              <a:lumMod val="75000"/>
                            </a:schemeClr>
                          </a:solidFill>
                          <a:latin typeface="Arial" panose="020B0604020202020204" pitchFamily="34" charset="0"/>
                          <a:cs typeface="Arial" panose="020B0604020202020204" pitchFamily="34" charset="0"/>
                        </a:rPr>
                        <a:t>Material dazu:</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highlight>
                            <a:srgbClr val="FFFF00"/>
                          </a:highlight>
                          <a:latin typeface="Arial" panose="020B0604020202020204" pitchFamily="34" charset="0"/>
                          <a:cs typeface="Arial" panose="020B0604020202020204" pitchFamily="34" charset="0"/>
                        </a:rPr>
                        <a:t>„Raumstrukturen_DS1_AB1_Erarbeitung“</a:t>
                      </a:r>
                      <a:br>
                        <a:rPr lang="de-DE" sz="1400" dirty="0">
                          <a:solidFill>
                            <a:schemeClr val="accent5">
                              <a:lumMod val="75000"/>
                            </a:schemeClr>
                          </a:solidFill>
                          <a:latin typeface="Arial" panose="020B0604020202020204" pitchFamily="34" charset="0"/>
                          <a:cs typeface="Arial" panose="020B0604020202020204" pitchFamily="34" charset="0"/>
                        </a:rPr>
                      </a:br>
                      <a:endParaRPr lang="de-DE" sz="1400" dirty="0">
                        <a:solidFill>
                          <a:schemeClr val="accent5">
                            <a:lumMod val="75000"/>
                          </a:schemeClr>
                        </a:solidFill>
                        <a:latin typeface="Arial" panose="020B0604020202020204" pitchFamily="34" charset="0"/>
                        <a:cs typeface="Arial" panose="020B0604020202020204" pitchFamily="34" charset="0"/>
                      </a:endParaRPr>
                    </a:p>
                    <a:p>
                      <a:pPr marL="0" indent="0">
                        <a:buFontTx/>
                        <a:buNone/>
                      </a:pPr>
                      <a:endParaRPr lang="de-DE" sz="1400" dirty="0">
                        <a:latin typeface="Arial" panose="020B0604020202020204" pitchFamily="34" charset="0"/>
                        <a:cs typeface="Arial" panose="020B0604020202020204" pitchFamily="34" charset="0"/>
                      </a:endParaRPr>
                    </a:p>
                    <a:p>
                      <a:pPr marL="0" indent="0">
                        <a:buFontTx/>
                        <a:buNone/>
                      </a:pPr>
                      <a:endParaRPr lang="de-DE" sz="1400" dirty="0">
                        <a:latin typeface="Arial" panose="020B0604020202020204" pitchFamily="34" charset="0"/>
                        <a:cs typeface="Arial" panose="020B0604020202020204" pitchFamily="34" charset="0"/>
                      </a:endParaRPr>
                    </a:p>
                    <a:p>
                      <a:pPr marL="0" indent="0">
                        <a:buFontTx/>
                        <a:buNone/>
                      </a:pPr>
                      <a:endParaRPr lang="de-DE" sz="1400" dirty="0">
                        <a:highlight>
                          <a:srgbClr val="FFFF00"/>
                        </a:highlight>
                        <a:latin typeface="Arial" panose="020B0604020202020204" pitchFamily="34" charset="0"/>
                        <a:cs typeface="Arial" panose="020B0604020202020204" pitchFamily="34" charset="0"/>
                      </a:endParaRPr>
                    </a:p>
                    <a:p>
                      <a:pPr marL="0" indent="0">
                        <a:buFontTx/>
                        <a:buNone/>
                      </a:pPr>
                      <a:endParaRPr lang="de-DE" sz="1400" dirty="0">
                        <a:highlight>
                          <a:srgbClr val="FFFF00"/>
                        </a:highligh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tx1"/>
                          </a:solidFill>
                          <a:latin typeface="Arial" panose="020B0604020202020204" pitchFamily="34" charset="0"/>
                          <a:cs typeface="Arial" panose="020B0604020202020204" pitchFamily="34" charset="0"/>
                        </a:rPr>
                        <a:t>Bildmaterial dazu:</a:t>
                      </a:r>
                      <a:br>
                        <a:rPr lang="de-DE" sz="1400" dirty="0">
                          <a:solidFill>
                            <a:schemeClr val="tx1"/>
                          </a:solidFill>
                          <a:latin typeface="Arial" panose="020B0604020202020204" pitchFamily="34" charset="0"/>
                          <a:cs typeface="Arial" panose="020B0604020202020204" pitchFamily="34" charset="0"/>
                        </a:rPr>
                      </a:br>
                      <a:r>
                        <a:rPr lang="de-DE" sz="1400" dirty="0">
                          <a:solidFill>
                            <a:schemeClr val="tx1"/>
                          </a:solidFill>
                          <a:highlight>
                            <a:srgbClr val="FFFF00"/>
                          </a:highlight>
                          <a:latin typeface="Arial" panose="020B0604020202020204" pitchFamily="34" charset="0"/>
                          <a:cs typeface="Arial" panose="020B0604020202020204" pitchFamily="34" charset="0"/>
                        </a:rPr>
                        <a:t>„Raumstrukturen_DS1_P2_Vertiefung“</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4F5418AD-018B-7745-B082-4F40E577B4B5}"/>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15B53C1F-72B2-F343-B145-5E4ABB42F936}"/>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Tree>
    <p:extLst>
      <p:ext uri="{BB962C8B-B14F-4D97-AF65-F5344CB8AC3E}">
        <p14:creationId xmlns:p14="http://schemas.microsoft.com/office/powerpoint/2010/main" val="49668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055440" y="2588462"/>
            <a:ext cx="100811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a:t>
            </a:r>
          </a:p>
          <a:p>
            <a:pPr algn="ctr"/>
            <a:r>
              <a:rPr lang="de-DE" sz="3600" dirty="0"/>
              <a:t>„Raumstrukturen_DS1_P2_Vertiefung“</a:t>
            </a:r>
          </a:p>
        </p:txBody>
      </p:sp>
      <p:sp>
        <p:nvSpPr>
          <p:cNvPr id="4" name="Titel 1">
            <a:extLst>
              <a:ext uri="{FF2B5EF4-FFF2-40B4-BE49-F238E27FC236}">
                <a16:creationId xmlns:a16="http://schemas.microsoft.com/office/drawing/2014/main" id="{02164E27-847D-AC4B-8ED2-313A73F10AE9}"/>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256325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F86216D-A21B-2549-8D3F-4271C3826EEE}"/>
              </a:ext>
            </a:extLst>
          </p:cNvPr>
          <p:cNvSpPr>
            <a:spLocks noGrp="1"/>
          </p:cNvSpPr>
          <p:nvPr>
            <p:ph type="ftr" sz="quarter" idx="10"/>
          </p:nvPr>
        </p:nvSpPr>
        <p:spPr/>
        <p:txBody>
          <a:bodyPr/>
          <a:lstStyle/>
          <a:p>
            <a:r>
              <a:rPr lang="de-DE"/>
              <a:t>ZSL-Konzeptionsgruppe Geographie</a:t>
            </a:r>
            <a:endParaRPr lang="de-DE" dirty="0"/>
          </a:p>
        </p:txBody>
      </p:sp>
      <p:sp>
        <p:nvSpPr>
          <p:cNvPr id="3" name="Textfeld 2">
            <a:extLst>
              <a:ext uri="{FF2B5EF4-FFF2-40B4-BE49-F238E27FC236}">
                <a16:creationId xmlns:a16="http://schemas.microsoft.com/office/drawing/2014/main" id="{F6AD7C12-66CD-0C44-9598-51E4D2DB03B5}"/>
              </a:ext>
            </a:extLst>
          </p:cNvPr>
          <p:cNvSpPr txBox="1"/>
          <p:nvPr/>
        </p:nvSpPr>
        <p:spPr>
          <a:xfrm>
            <a:off x="4007768" y="5065326"/>
            <a:ext cx="5688632" cy="646331"/>
          </a:xfrm>
          <a:prstGeom prst="rect">
            <a:avLst/>
          </a:prstGeom>
          <a:noFill/>
        </p:spPr>
        <p:txBody>
          <a:bodyPr wrap="square" rtlCol="0">
            <a:spAutoFit/>
          </a:bodyPr>
          <a:lstStyle/>
          <a:p>
            <a:pPr algn="l"/>
            <a:r>
              <a:rPr lang="de-DE" dirty="0"/>
              <a:t>Industrie, Standort, Arbeitskräfte, Flächenbedarf, Verkehrsweg, Rohstoff</a:t>
            </a:r>
          </a:p>
        </p:txBody>
      </p:sp>
      <p:sp>
        <p:nvSpPr>
          <p:cNvPr id="4" name="Textfeld 3">
            <a:extLst>
              <a:ext uri="{FF2B5EF4-FFF2-40B4-BE49-F238E27FC236}">
                <a16:creationId xmlns:a16="http://schemas.microsoft.com/office/drawing/2014/main" id="{C912571D-F0B6-0A4C-AA8B-95475A33DBE7}"/>
              </a:ext>
            </a:extLst>
          </p:cNvPr>
          <p:cNvSpPr txBox="1"/>
          <p:nvPr/>
        </p:nvSpPr>
        <p:spPr>
          <a:xfrm>
            <a:off x="731404" y="941696"/>
            <a:ext cx="1072919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2800" dirty="0"/>
              <a:t>Spiralcurricularer Aufbau BP 2016 am Beispiel der Arbeitsbegriffe</a:t>
            </a:r>
          </a:p>
        </p:txBody>
      </p:sp>
      <p:sp>
        <p:nvSpPr>
          <p:cNvPr id="6" name="Textfeld 5">
            <a:extLst>
              <a:ext uri="{FF2B5EF4-FFF2-40B4-BE49-F238E27FC236}">
                <a16:creationId xmlns:a16="http://schemas.microsoft.com/office/drawing/2014/main" id="{85BF7B04-B926-BF46-8711-BE5CCBA702EC}"/>
              </a:ext>
            </a:extLst>
          </p:cNvPr>
          <p:cNvSpPr txBox="1"/>
          <p:nvPr/>
        </p:nvSpPr>
        <p:spPr>
          <a:xfrm>
            <a:off x="4367808" y="4548634"/>
            <a:ext cx="5688632" cy="369332"/>
          </a:xfrm>
          <a:prstGeom prst="rect">
            <a:avLst/>
          </a:prstGeom>
          <a:noFill/>
        </p:spPr>
        <p:txBody>
          <a:bodyPr wrap="square" rtlCol="0">
            <a:spAutoFit/>
          </a:bodyPr>
          <a:lstStyle/>
          <a:p>
            <a:pPr algn="l"/>
            <a:r>
              <a:rPr lang="de-DE" dirty="0"/>
              <a:t>Globale Warenströme, Verstädterung, </a:t>
            </a:r>
            <a:r>
              <a:rPr lang="de-DE" dirty="0" err="1"/>
              <a:t>Megacity</a:t>
            </a:r>
            <a:endParaRPr lang="de-DE" dirty="0"/>
          </a:p>
        </p:txBody>
      </p:sp>
      <p:sp>
        <p:nvSpPr>
          <p:cNvPr id="7" name="Textfeld 6">
            <a:extLst>
              <a:ext uri="{FF2B5EF4-FFF2-40B4-BE49-F238E27FC236}">
                <a16:creationId xmlns:a16="http://schemas.microsoft.com/office/drawing/2014/main" id="{E594623B-3E7B-874D-B85D-00988CA9E738}"/>
              </a:ext>
            </a:extLst>
          </p:cNvPr>
          <p:cNvSpPr txBox="1"/>
          <p:nvPr/>
        </p:nvSpPr>
        <p:spPr>
          <a:xfrm>
            <a:off x="4871864" y="3796223"/>
            <a:ext cx="5688632" cy="369332"/>
          </a:xfrm>
          <a:prstGeom prst="rect">
            <a:avLst/>
          </a:prstGeom>
          <a:noFill/>
        </p:spPr>
        <p:txBody>
          <a:bodyPr wrap="square" rtlCol="0">
            <a:spAutoFit/>
          </a:bodyPr>
          <a:lstStyle/>
          <a:p>
            <a:pPr algn="l"/>
            <a:r>
              <a:rPr lang="de-DE" dirty="0"/>
              <a:t>Welthandel, Globalisierung, Export, Import</a:t>
            </a:r>
          </a:p>
        </p:txBody>
      </p:sp>
      <p:sp>
        <p:nvSpPr>
          <p:cNvPr id="8" name="Textfeld 7">
            <a:extLst>
              <a:ext uri="{FF2B5EF4-FFF2-40B4-BE49-F238E27FC236}">
                <a16:creationId xmlns:a16="http://schemas.microsoft.com/office/drawing/2014/main" id="{C857F3A0-46DE-534D-B95B-8FF6A22D1014}"/>
              </a:ext>
            </a:extLst>
          </p:cNvPr>
          <p:cNvSpPr txBox="1"/>
          <p:nvPr/>
        </p:nvSpPr>
        <p:spPr>
          <a:xfrm>
            <a:off x="5375920" y="1803125"/>
            <a:ext cx="6479950" cy="1477328"/>
          </a:xfrm>
          <a:prstGeom prst="rect">
            <a:avLst/>
          </a:prstGeom>
          <a:noFill/>
        </p:spPr>
        <p:txBody>
          <a:bodyPr wrap="square" rtlCol="0">
            <a:spAutoFit/>
          </a:bodyPr>
          <a:lstStyle/>
          <a:p>
            <a:r>
              <a:rPr lang="de-DE" dirty="0"/>
              <a:t>3.5.2.6(2): Standortfaktor, Global Player, Global City, Freihandelszone, Globalisierung, Welthandel, Protektionismus, Freihandel, internationale Arbeitsteilung, Kommunikationstechnologie </a:t>
            </a:r>
          </a:p>
          <a:p>
            <a:pPr algn="l"/>
            <a:r>
              <a:rPr lang="de-DE" dirty="0"/>
              <a:t>3.5.3.3: Global City</a:t>
            </a:r>
          </a:p>
        </p:txBody>
      </p:sp>
      <p:sp>
        <p:nvSpPr>
          <p:cNvPr id="9" name="Titel 1">
            <a:extLst>
              <a:ext uri="{FF2B5EF4-FFF2-40B4-BE49-F238E27FC236}">
                <a16:creationId xmlns:a16="http://schemas.microsoft.com/office/drawing/2014/main" id="{DD6BA4D7-9E6E-4446-B55A-E0A59987A27C}"/>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1028" name="Picture 4">
            <a:extLst>
              <a:ext uri="{FF2B5EF4-FFF2-40B4-BE49-F238E27FC236}">
                <a16:creationId xmlns:a16="http://schemas.microsoft.com/office/drawing/2014/main" id="{7F154323-8BC2-5842-A12C-0A2CEC096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04" y="2032661"/>
            <a:ext cx="4536504" cy="362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37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F2A6-84C1-E74A-B153-1F5E86BF4FC6}"/>
              </a:ext>
            </a:extLst>
          </p:cNvPr>
          <p:cNvSpPr>
            <a:spLocks noGrp="1"/>
          </p:cNvSpPr>
          <p:nvPr>
            <p:ph type="ctrTitle"/>
          </p:nvPr>
        </p:nvSpPr>
        <p:spPr>
          <a:xfrm>
            <a:off x="609601" y="1772817"/>
            <a:ext cx="11111409" cy="1830066"/>
          </a:xfrm>
        </p:spPr>
        <p:txBody>
          <a:bodyPr/>
          <a:lstStyle/>
          <a:p>
            <a:r>
              <a:rPr lang="de-DE" sz="3600" dirty="0"/>
              <a:t>Veränderung der Raumstrukturen in ausgewählten Wirtschaftsregionen als Ergebnis wirtschaftlichen Handelns im Globalisierungsprozess</a:t>
            </a:r>
          </a:p>
        </p:txBody>
      </p:sp>
      <p:sp>
        <p:nvSpPr>
          <p:cNvPr id="3" name="Untertitel 2">
            <a:extLst>
              <a:ext uri="{FF2B5EF4-FFF2-40B4-BE49-F238E27FC236}">
                <a16:creationId xmlns:a16="http://schemas.microsoft.com/office/drawing/2014/main" id="{640E0E69-26C4-1C46-BF17-8EBAC65FC617}"/>
              </a:ext>
            </a:extLst>
          </p:cNvPr>
          <p:cNvSpPr>
            <a:spLocks noGrp="1"/>
          </p:cNvSpPr>
          <p:nvPr>
            <p:ph type="subTitle" idx="1"/>
          </p:nvPr>
        </p:nvSpPr>
        <p:spPr>
          <a:xfrm>
            <a:off x="638084" y="3901087"/>
            <a:ext cx="10817037" cy="1690138"/>
          </a:xfrm>
        </p:spPr>
        <p:txBody>
          <a:bodyPr>
            <a:normAutofit lnSpcReduction="10000"/>
          </a:bodyPr>
          <a:lstStyle/>
          <a:p>
            <a:endParaRPr lang="de-DE" dirty="0"/>
          </a:p>
          <a:p>
            <a:r>
              <a:rPr lang="de-DE" sz="2800" dirty="0"/>
              <a:t>Bildmaterial zur Vertiefung in der Doppelstunde 1</a:t>
            </a:r>
          </a:p>
          <a:p>
            <a:r>
              <a:rPr lang="de-DE" sz="2800" dirty="0"/>
              <a:t>„Globalisierung – Chance oder Risiko?“</a:t>
            </a:r>
          </a:p>
          <a:p>
            <a:r>
              <a:rPr lang="de-DE" sz="2800" dirty="0"/>
              <a:t>(siehe Unterrichtsentwurf)</a:t>
            </a:r>
          </a:p>
        </p:txBody>
      </p:sp>
    </p:spTree>
    <p:extLst>
      <p:ext uri="{BB962C8B-B14F-4D97-AF65-F5344CB8AC3E}">
        <p14:creationId xmlns:p14="http://schemas.microsoft.com/office/powerpoint/2010/main" val="408218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055440" y="2492936"/>
            <a:ext cx="100811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Die zwei Gesichter Malaysias: Veränderung der Raumstrukturen als Folge der Globalisierung</a:t>
            </a:r>
          </a:p>
        </p:txBody>
      </p:sp>
      <p:sp>
        <p:nvSpPr>
          <p:cNvPr id="4" name="Titel 1">
            <a:extLst>
              <a:ext uri="{FF2B5EF4-FFF2-40B4-BE49-F238E27FC236}">
                <a16:creationId xmlns:a16="http://schemas.microsoft.com/office/drawing/2014/main" id="{B2ECA5D2-E195-1E44-B9F8-12662D60F782}"/>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74209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D5A7755-332B-374B-80D0-8553DAF12549}"/>
              </a:ext>
            </a:extLst>
          </p:cNvPr>
          <p:cNvSpPr>
            <a:spLocks noGrp="1"/>
          </p:cNvSpPr>
          <p:nvPr>
            <p:ph type="ftr" sz="quarter" idx="10"/>
          </p:nvPr>
        </p:nvSpPr>
        <p:spPr/>
        <p:txBody>
          <a:bodyPr/>
          <a:lstStyle/>
          <a:p>
            <a:r>
              <a:rPr lang="de-DE"/>
              <a:t>ZSL-Konzeptionsgruppe Geographie</a:t>
            </a:r>
            <a:endParaRPr lang="de-DE" dirty="0"/>
          </a:p>
        </p:txBody>
      </p:sp>
      <p:pic>
        <p:nvPicPr>
          <p:cNvPr id="6" name="Grafik 5">
            <a:extLst>
              <a:ext uri="{FF2B5EF4-FFF2-40B4-BE49-F238E27FC236}">
                <a16:creationId xmlns:a16="http://schemas.microsoft.com/office/drawing/2014/main" id="{AFA8AE82-F268-194C-B011-E3B48BF3F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31" y="1160747"/>
            <a:ext cx="5978369" cy="4483777"/>
          </a:xfrm>
          <a:prstGeom prst="rect">
            <a:avLst/>
          </a:prstGeom>
        </p:spPr>
      </p:pic>
      <p:pic>
        <p:nvPicPr>
          <p:cNvPr id="4" name="Grafik 3">
            <a:extLst>
              <a:ext uri="{FF2B5EF4-FFF2-40B4-BE49-F238E27FC236}">
                <a16:creationId xmlns:a16="http://schemas.microsoft.com/office/drawing/2014/main" id="{9FC86075-A53C-5A46-91F6-D4EAD7473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477523"/>
            <a:ext cx="6010768" cy="4508076"/>
          </a:xfrm>
          <a:prstGeom prst="rect">
            <a:avLst/>
          </a:prstGeom>
        </p:spPr>
      </p:pic>
      <p:sp>
        <p:nvSpPr>
          <p:cNvPr id="5" name="Titel 1">
            <a:extLst>
              <a:ext uri="{FF2B5EF4-FFF2-40B4-BE49-F238E27FC236}">
                <a16:creationId xmlns:a16="http://schemas.microsoft.com/office/drawing/2014/main" id="{128911A9-CF85-B944-9B14-4BE6E985F5AA}"/>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3" name="Rechteck 2">
            <a:extLst>
              <a:ext uri="{FF2B5EF4-FFF2-40B4-BE49-F238E27FC236}">
                <a16:creationId xmlns:a16="http://schemas.microsoft.com/office/drawing/2014/main" id="{B3365EA5-6A2E-D642-868B-D210CC3329BA}"/>
              </a:ext>
            </a:extLst>
          </p:cNvPr>
          <p:cNvSpPr/>
          <p:nvPr/>
        </p:nvSpPr>
        <p:spPr>
          <a:xfrm>
            <a:off x="-312" y="5661248"/>
            <a:ext cx="6240328" cy="246221"/>
          </a:xfrm>
          <a:prstGeom prst="rect">
            <a:avLst/>
          </a:prstGeom>
        </p:spPr>
        <p:txBody>
          <a:bodyPr wrap="square">
            <a:spAutoFit/>
          </a:bodyPr>
          <a:lstStyle/>
          <a:p>
            <a:r>
              <a:rPr lang="de-DE" sz="1000" dirty="0">
                <a:latin typeface="+mj-lt"/>
              </a:rPr>
              <a:t>(Mirjam Schäfer, IT-Produktionsstätte südlich von George Town, </a:t>
            </a:r>
            <a:r>
              <a:rPr lang="de-DE" sz="1000" dirty="0" err="1">
                <a:latin typeface="+mj-lt"/>
              </a:rPr>
              <a:t>Penang</a:t>
            </a:r>
            <a:r>
              <a:rPr lang="de-DE" sz="1000" dirty="0">
                <a:latin typeface="+mj-lt"/>
              </a:rPr>
              <a:t>, Malaysia, Lizenz: </a:t>
            </a:r>
            <a:r>
              <a:rPr lang="de-DE" sz="1000" dirty="0">
                <a:latin typeface="+mj-lt"/>
                <a:hlinkClick r:id="rId5"/>
              </a:rPr>
              <a:t>CC BY-ND 4.0</a:t>
            </a:r>
            <a:r>
              <a:rPr lang="de-DE" sz="1000" dirty="0">
                <a:latin typeface="+mj-lt"/>
              </a:rPr>
              <a:t>)</a:t>
            </a:r>
          </a:p>
        </p:txBody>
      </p:sp>
      <p:sp>
        <p:nvSpPr>
          <p:cNvPr id="7" name="Rechteck 6">
            <a:extLst>
              <a:ext uri="{FF2B5EF4-FFF2-40B4-BE49-F238E27FC236}">
                <a16:creationId xmlns:a16="http://schemas.microsoft.com/office/drawing/2014/main" id="{BC5392A9-8C63-744F-92F6-5B02C22ADCF7}"/>
              </a:ext>
            </a:extLst>
          </p:cNvPr>
          <p:cNvSpPr/>
          <p:nvPr/>
        </p:nvSpPr>
        <p:spPr>
          <a:xfrm>
            <a:off x="6023992" y="4982979"/>
            <a:ext cx="6192688" cy="246221"/>
          </a:xfrm>
          <a:prstGeom prst="rect">
            <a:avLst/>
          </a:prstGeom>
        </p:spPr>
        <p:txBody>
          <a:bodyPr wrap="square">
            <a:spAutoFit/>
          </a:bodyPr>
          <a:lstStyle/>
          <a:p>
            <a:r>
              <a:rPr lang="de-DE" sz="1000" dirty="0">
                <a:latin typeface="+mj-lt"/>
              </a:rPr>
              <a:t>(Mirjam Schäfer, IT-Produktionsstätte südlich von George Town, </a:t>
            </a:r>
            <a:r>
              <a:rPr lang="de-DE" sz="1000" dirty="0" err="1">
                <a:latin typeface="+mj-lt"/>
              </a:rPr>
              <a:t>Penang</a:t>
            </a:r>
            <a:r>
              <a:rPr lang="de-DE" sz="1000" dirty="0">
                <a:latin typeface="+mj-lt"/>
              </a:rPr>
              <a:t>, Malaysia, Lizenz: </a:t>
            </a:r>
            <a:r>
              <a:rPr lang="de-DE" sz="1000" dirty="0">
                <a:latin typeface="+mj-lt"/>
                <a:hlinkClick r:id="rId5"/>
              </a:rPr>
              <a:t>CC BY-ND 4.0</a:t>
            </a:r>
            <a:r>
              <a:rPr lang="de-DE" sz="1000" dirty="0">
                <a:latin typeface="+mj-lt"/>
              </a:rPr>
              <a:t>)</a:t>
            </a:r>
          </a:p>
        </p:txBody>
      </p:sp>
    </p:spTree>
    <p:extLst>
      <p:ext uri="{BB962C8B-B14F-4D97-AF65-F5344CB8AC3E}">
        <p14:creationId xmlns:p14="http://schemas.microsoft.com/office/powerpoint/2010/main" val="160541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0405D86-8BAA-5D45-98A5-77E2875EC504}"/>
              </a:ext>
            </a:extLst>
          </p:cNvPr>
          <p:cNvSpPr>
            <a:spLocks noGrp="1"/>
          </p:cNvSpPr>
          <p:nvPr>
            <p:ph type="ftr" sz="quarter" idx="10"/>
          </p:nvPr>
        </p:nvSpPr>
        <p:spPr/>
        <p:txBody>
          <a:bodyPr/>
          <a:lstStyle/>
          <a:p>
            <a:r>
              <a:rPr lang="de-DE"/>
              <a:t>ZSL-Konzeptionsgruppe Geographie</a:t>
            </a:r>
            <a:endParaRPr lang="de-DE" dirty="0"/>
          </a:p>
        </p:txBody>
      </p:sp>
      <p:pic>
        <p:nvPicPr>
          <p:cNvPr id="4" name="Grafik 3">
            <a:extLst>
              <a:ext uri="{FF2B5EF4-FFF2-40B4-BE49-F238E27FC236}">
                <a16:creationId xmlns:a16="http://schemas.microsoft.com/office/drawing/2014/main" id="{A5D27FA2-74E3-204A-9C3D-420FEA73C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628896"/>
            <a:ext cx="6048672" cy="4536504"/>
          </a:xfrm>
          <a:prstGeom prst="rect">
            <a:avLst/>
          </a:prstGeom>
        </p:spPr>
      </p:pic>
      <p:pic>
        <p:nvPicPr>
          <p:cNvPr id="6" name="Grafik 5">
            <a:extLst>
              <a:ext uri="{FF2B5EF4-FFF2-40B4-BE49-F238E27FC236}">
                <a16:creationId xmlns:a16="http://schemas.microsoft.com/office/drawing/2014/main" id="{F1FAD510-CB4B-2645-9AB2-BEB8A7ACF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641" y="1232705"/>
            <a:ext cx="6001031" cy="4500773"/>
          </a:xfrm>
          <a:prstGeom prst="rect">
            <a:avLst/>
          </a:prstGeom>
        </p:spPr>
      </p:pic>
      <p:sp>
        <p:nvSpPr>
          <p:cNvPr id="5" name="Titel 1">
            <a:extLst>
              <a:ext uri="{FF2B5EF4-FFF2-40B4-BE49-F238E27FC236}">
                <a16:creationId xmlns:a16="http://schemas.microsoft.com/office/drawing/2014/main" id="{D90F8136-181E-7A4A-985E-B7CCA5685EC2}"/>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9" name="Rechteck 8">
            <a:extLst>
              <a:ext uri="{FF2B5EF4-FFF2-40B4-BE49-F238E27FC236}">
                <a16:creationId xmlns:a16="http://schemas.microsoft.com/office/drawing/2014/main" id="{6A907D6C-B207-E44C-B3FE-E9ECED279806}"/>
              </a:ext>
            </a:extLst>
          </p:cNvPr>
          <p:cNvSpPr/>
          <p:nvPr/>
        </p:nvSpPr>
        <p:spPr>
          <a:xfrm>
            <a:off x="-24680" y="5157192"/>
            <a:ext cx="6240328" cy="246221"/>
          </a:xfrm>
          <a:prstGeom prst="rect">
            <a:avLst/>
          </a:prstGeom>
        </p:spPr>
        <p:txBody>
          <a:bodyPr wrap="square">
            <a:spAutoFit/>
          </a:bodyPr>
          <a:lstStyle/>
          <a:p>
            <a:r>
              <a:rPr lang="de-DE" sz="1000" dirty="0">
                <a:latin typeface="+mj-lt"/>
              </a:rPr>
              <a:t>(Mirjam Schäfer, IT-Produktionsstätte südlich von George Town, </a:t>
            </a:r>
            <a:r>
              <a:rPr lang="de-DE" sz="1000" dirty="0" err="1">
                <a:latin typeface="+mj-lt"/>
              </a:rPr>
              <a:t>Penang</a:t>
            </a:r>
            <a:r>
              <a:rPr lang="de-DE" sz="1000" dirty="0">
                <a:latin typeface="+mj-lt"/>
              </a:rPr>
              <a:t>, Malaysia, Lizenz: </a:t>
            </a:r>
            <a:r>
              <a:rPr lang="de-DE" sz="1000" dirty="0">
                <a:latin typeface="+mj-lt"/>
                <a:hlinkClick r:id="rId5"/>
              </a:rPr>
              <a:t>CC BY-ND 4.0</a:t>
            </a:r>
            <a:r>
              <a:rPr lang="de-DE" sz="1000" dirty="0">
                <a:latin typeface="+mj-lt"/>
              </a:rPr>
              <a:t>)</a:t>
            </a:r>
          </a:p>
        </p:txBody>
      </p:sp>
      <p:sp>
        <p:nvSpPr>
          <p:cNvPr id="10" name="Rechteck 9">
            <a:extLst>
              <a:ext uri="{FF2B5EF4-FFF2-40B4-BE49-F238E27FC236}">
                <a16:creationId xmlns:a16="http://schemas.microsoft.com/office/drawing/2014/main" id="{D7102424-9604-054B-B383-9AC686AB6D98}"/>
              </a:ext>
            </a:extLst>
          </p:cNvPr>
          <p:cNvSpPr/>
          <p:nvPr/>
        </p:nvSpPr>
        <p:spPr>
          <a:xfrm>
            <a:off x="6048360" y="5714956"/>
            <a:ext cx="6240328" cy="246221"/>
          </a:xfrm>
          <a:prstGeom prst="rect">
            <a:avLst/>
          </a:prstGeom>
        </p:spPr>
        <p:txBody>
          <a:bodyPr wrap="square">
            <a:spAutoFit/>
          </a:bodyPr>
          <a:lstStyle/>
          <a:p>
            <a:r>
              <a:rPr lang="de-DE" sz="1000" dirty="0">
                <a:latin typeface="+mj-lt"/>
              </a:rPr>
              <a:t>(Mirjam Schäfer, IT-Produktionsstätte südlich von George Town, </a:t>
            </a:r>
            <a:r>
              <a:rPr lang="de-DE" sz="1000" dirty="0" err="1">
                <a:latin typeface="+mj-lt"/>
              </a:rPr>
              <a:t>Penang</a:t>
            </a:r>
            <a:r>
              <a:rPr lang="de-DE" sz="1000" dirty="0">
                <a:latin typeface="+mj-lt"/>
              </a:rPr>
              <a:t>, Malaysia, Lizenz: </a:t>
            </a:r>
            <a:r>
              <a:rPr lang="de-DE" sz="1000" dirty="0">
                <a:latin typeface="+mj-lt"/>
                <a:hlinkClick r:id="rId5"/>
              </a:rPr>
              <a:t>CC BY-ND 4.0</a:t>
            </a:r>
            <a:r>
              <a:rPr lang="de-DE" sz="1000" dirty="0">
                <a:latin typeface="+mj-lt"/>
              </a:rPr>
              <a:t>)</a:t>
            </a:r>
          </a:p>
        </p:txBody>
      </p:sp>
    </p:spTree>
    <p:extLst>
      <p:ext uri="{BB962C8B-B14F-4D97-AF65-F5344CB8AC3E}">
        <p14:creationId xmlns:p14="http://schemas.microsoft.com/office/powerpoint/2010/main" val="2105556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2F415BB-64D2-CE4F-87F2-21E5B4159849}"/>
              </a:ext>
            </a:extLst>
          </p:cNvPr>
          <p:cNvSpPr>
            <a:spLocks noGrp="1"/>
          </p:cNvSpPr>
          <p:nvPr>
            <p:ph type="ftr" sz="quarter" idx="10"/>
          </p:nvPr>
        </p:nvSpPr>
        <p:spPr/>
        <p:txBody>
          <a:bodyPr/>
          <a:lstStyle/>
          <a:p>
            <a:r>
              <a:rPr lang="de-DE"/>
              <a:t>ZSL-Konzeptionsgruppe Geographie</a:t>
            </a:r>
            <a:endParaRPr lang="de-DE" dirty="0"/>
          </a:p>
        </p:txBody>
      </p:sp>
      <p:sp>
        <p:nvSpPr>
          <p:cNvPr id="4" name="Rechteck 3">
            <a:extLst>
              <a:ext uri="{FF2B5EF4-FFF2-40B4-BE49-F238E27FC236}">
                <a16:creationId xmlns:a16="http://schemas.microsoft.com/office/drawing/2014/main" id="{471F162C-4CE6-224F-B740-388AB082E1FE}"/>
              </a:ext>
            </a:extLst>
          </p:cNvPr>
          <p:cNvSpPr/>
          <p:nvPr/>
        </p:nvSpPr>
        <p:spPr>
          <a:xfrm>
            <a:off x="479376" y="5625348"/>
            <a:ext cx="6804127" cy="246221"/>
          </a:xfrm>
          <a:prstGeom prst="rect">
            <a:avLst/>
          </a:prstGeom>
        </p:spPr>
        <p:txBody>
          <a:bodyPr wrap="square">
            <a:spAutoFit/>
          </a:bodyPr>
          <a:lstStyle/>
          <a:p>
            <a:r>
              <a:rPr lang="de-DE" sz="1000" dirty="0"/>
              <a:t>(</a:t>
            </a:r>
            <a:r>
              <a:rPr lang="de-DE" sz="1000" dirty="0">
                <a:hlinkClick r:id="rId3"/>
              </a:rPr>
              <a:t>https://de.wikipedia.org/wiki/George_Town_(Penang)#/media/Datei:Georgetown_Penang_1.jpg</a:t>
            </a:r>
            <a:r>
              <a:rPr lang="de-DE" sz="1000" dirty="0"/>
              <a:t>, 02.12.2020])</a:t>
            </a:r>
          </a:p>
        </p:txBody>
      </p:sp>
      <p:sp>
        <p:nvSpPr>
          <p:cNvPr id="5" name="Rechteck 4">
            <a:extLst>
              <a:ext uri="{FF2B5EF4-FFF2-40B4-BE49-F238E27FC236}">
                <a16:creationId xmlns:a16="http://schemas.microsoft.com/office/drawing/2014/main" id="{5EB2E694-EF92-404F-94ED-C85DFE9124D0}"/>
              </a:ext>
            </a:extLst>
          </p:cNvPr>
          <p:cNvSpPr/>
          <p:nvPr/>
        </p:nvSpPr>
        <p:spPr>
          <a:xfrm>
            <a:off x="7114012" y="4173550"/>
            <a:ext cx="4941664" cy="400110"/>
          </a:xfrm>
          <a:prstGeom prst="rect">
            <a:avLst/>
          </a:prstGeom>
        </p:spPr>
        <p:txBody>
          <a:bodyPr wrap="square">
            <a:spAutoFit/>
          </a:bodyPr>
          <a:lstStyle/>
          <a:p>
            <a:r>
              <a:rPr lang="de-DE" sz="1000" dirty="0"/>
              <a:t>(</a:t>
            </a:r>
            <a:r>
              <a:rPr lang="de-DE" sz="1000" dirty="0">
                <a:hlinkClick r:id="rId4"/>
              </a:rPr>
              <a:t>https://dokbuamalaysia.blogspot.com/2018/01/weltkulturerbe-george-town-die.html</a:t>
            </a:r>
            <a:r>
              <a:rPr lang="de-DE" sz="1000" dirty="0"/>
              <a:t>, 02.12.2020])</a:t>
            </a:r>
          </a:p>
        </p:txBody>
      </p:sp>
      <p:sp>
        <p:nvSpPr>
          <p:cNvPr id="7" name="Titel 1">
            <a:extLst>
              <a:ext uri="{FF2B5EF4-FFF2-40B4-BE49-F238E27FC236}">
                <a16:creationId xmlns:a16="http://schemas.microsoft.com/office/drawing/2014/main" id="{03062FC8-724B-6147-BFBE-475AD808545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Textfeld 5">
            <a:extLst>
              <a:ext uri="{FF2B5EF4-FFF2-40B4-BE49-F238E27FC236}">
                <a16:creationId xmlns:a16="http://schemas.microsoft.com/office/drawing/2014/main" id="{D8C43398-55CE-9E47-B29E-A7A6B295E67E}"/>
              </a:ext>
            </a:extLst>
          </p:cNvPr>
          <p:cNvSpPr txBox="1"/>
          <p:nvPr/>
        </p:nvSpPr>
        <p:spPr>
          <a:xfrm>
            <a:off x="7121170" y="476672"/>
            <a:ext cx="4663462" cy="3416320"/>
          </a:xfrm>
          <a:prstGeom prst="rect">
            <a:avLst/>
          </a:prstGeom>
          <a:noFill/>
          <a:ln>
            <a:solidFill>
              <a:schemeClr val="tx1"/>
            </a:solidFill>
          </a:ln>
        </p:spPr>
        <p:txBody>
          <a:bodyPr wrap="square" rtlCol="0">
            <a:spAutoFit/>
          </a:bodyPr>
          <a:lstStyle/>
          <a:p>
            <a:r>
              <a:rPr lang="de-DE" dirty="0"/>
              <a:t>Foto „traditionelles </a:t>
            </a:r>
            <a:r>
              <a:rPr lang="de-DE" dirty="0" err="1"/>
              <a:t>Penang</a:t>
            </a:r>
            <a:r>
              <a:rPr lang="de-DE" dirty="0"/>
              <a:t>“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8" name="Textfeld 7">
            <a:extLst>
              <a:ext uri="{FF2B5EF4-FFF2-40B4-BE49-F238E27FC236}">
                <a16:creationId xmlns:a16="http://schemas.microsoft.com/office/drawing/2014/main" id="{A013087E-F4BB-BD40-BC5B-FA1594E190D7}"/>
              </a:ext>
            </a:extLst>
          </p:cNvPr>
          <p:cNvSpPr txBox="1"/>
          <p:nvPr/>
        </p:nvSpPr>
        <p:spPr>
          <a:xfrm>
            <a:off x="551384" y="2174691"/>
            <a:ext cx="6120680" cy="3416320"/>
          </a:xfrm>
          <a:prstGeom prst="rect">
            <a:avLst/>
          </a:prstGeom>
          <a:noFill/>
          <a:ln>
            <a:solidFill>
              <a:schemeClr val="tx1"/>
            </a:solidFill>
          </a:ln>
        </p:spPr>
        <p:txBody>
          <a:bodyPr wrap="square" rtlCol="0">
            <a:spAutoFit/>
          </a:bodyPr>
          <a:lstStyle/>
          <a:p>
            <a:r>
              <a:rPr lang="de-DE" dirty="0"/>
              <a:t>Foto „modernes </a:t>
            </a:r>
            <a:r>
              <a:rPr lang="de-DE" dirty="0" err="1"/>
              <a:t>Penang</a:t>
            </a:r>
            <a:r>
              <a:rPr lang="de-DE" dirty="0"/>
              <a:t>“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40283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2171904-2361-5A4D-8B94-5B68437F00DE}"/>
              </a:ext>
            </a:extLst>
          </p:cNvPr>
          <p:cNvSpPr>
            <a:spLocks noGrp="1"/>
          </p:cNvSpPr>
          <p:nvPr>
            <p:ph type="ftr" sz="quarter" idx="10"/>
          </p:nvPr>
        </p:nvSpPr>
        <p:spPr/>
        <p:txBody>
          <a:bodyPr/>
          <a:lstStyle/>
          <a:p>
            <a:r>
              <a:rPr lang="de-DE"/>
              <a:t>ZSL-Konzeptionsgruppe Geographie</a:t>
            </a:r>
            <a:endParaRPr lang="de-DE" dirty="0"/>
          </a:p>
        </p:txBody>
      </p:sp>
      <p:pic>
        <p:nvPicPr>
          <p:cNvPr id="4" name="Grafik 3">
            <a:extLst>
              <a:ext uri="{FF2B5EF4-FFF2-40B4-BE49-F238E27FC236}">
                <a16:creationId xmlns:a16="http://schemas.microsoft.com/office/drawing/2014/main" id="{F6070A3A-6D94-1A49-B1FC-2C95654A4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58" y="332657"/>
            <a:ext cx="9903485" cy="5544616"/>
          </a:xfrm>
          <a:prstGeom prst="rect">
            <a:avLst/>
          </a:prstGeom>
        </p:spPr>
      </p:pic>
      <p:sp>
        <p:nvSpPr>
          <p:cNvPr id="5" name="Titel 1">
            <a:extLst>
              <a:ext uri="{FF2B5EF4-FFF2-40B4-BE49-F238E27FC236}">
                <a16:creationId xmlns:a16="http://schemas.microsoft.com/office/drawing/2014/main" id="{1DD8D006-5A7F-F443-A369-4972EE08D72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7034585D-9F9C-D243-8674-44854A4EE1D2}"/>
              </a:ext>
            </a:extLst>
          </p:cNvPr>
          <p:cNvSpPr/>
          <p:nvPr/>
        </p:nvSpPr>
        <p:spPr>
          <a:xfrm>
            <a:off x="983432" y="5877273"/>
            <a:ext cx="6240328" cy="246221"/>
          </a:xfrm>
          <a:prstGeom prst="rect">
            <a:avLst/>
          </a:prstGeom>
        </p:spPr>
        <p:txBody>
          <a:bodyPr wrap="square">
            <a:spAutoFit/>
          </a:bodyPr>
          <a:lstStyle/>
          <a:p>
            <a:r>
              <a:rPr lang="de-DE" sz="1000" dirty="0">
                <a:latin typeface="+mj-lt"/>
              </a:rPr>
              <a:t>(Mirjam Schäfer, Downtown Kuala Lumpur, Lizenz: </a:t>
            </a:r>
            <a:r>
              <a:rPr lang="de-DE" sz="1000" dirty="0">
                <a:latin typeface="+mj-lt"/>
                <a:hlinkClick r:id="rId4"/>
              </a:rPr>
              <a:t>CC BY-ND 4.0</a:t>
            </a:r>
            <a:r>
              <a:rPr lang="de-DE" sz="1000" dirty="0">
                <a:latin typeface="+mj-lt"/>
              </a:rPr>
              <a:t>)</a:t>
            </a:r>
          </a:p>
        </p:txBody>
      </p:sp>
    </p:spTree>
    <p:extLst>
      <p:ext uri="{BB962C8B-B14F-4D97-AF65-F5344CB8AC3E}">
        <p14:creationId xmlns:p14="http://schemas.microsoft.com/office/powerpoint/2010/main" val="377374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D7A0F2B-CD4E-BF46-A159-648F2C1BCE12}"/>
              </a:ext>
            </a:extLst>
          </p:cNvPr>
          <p:cNvSpPr>
            <a:spLocks noGrp="1"/>
          </p:cNvSpPr>
          <p:nvPr>
            <p:ph type="ftr" sz="quarter" idx="10"/>
          </p:nvPr>
        </p:nvSpPr>
        <p:spPr/>
        <p:txBody>
          <a:bodyPr/>
          <a:lstStyle/>
          <a:p>
            <a:r>
              <a:rPr lang="de-DE"/>
              <a:t>ZSL-Konzeptionsgruppe Geographie</a:t>
            </a:r>
            <a:endParaRPr lang="de-DE" dirty="0"/>
          </a:p>
        </p:txBody>
      </p:sp>
      <p:pic>
        <p:nvPicPr>
          <p:cNvPr id="6" name="Grafik 5">
            <a:extLst>
              <a:ext uri="{FF2B5EF4-FFF2-40B4-BE49-F238E27FC236}">
                <a16:creationId xmlns:a16="http://schemas.microsoft.com/office/drawing/2014/main" id="{42F1FF80-56DB-DA4F-97C3-311965D47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942" y="476672"/>
            <a:ext cx="4050450" cy="5400600"/>
          </a:xfrm>
          <a:prstGeom prst="rect">
            <a:avLst/>
          </a:prstGeom>
        </p:spPr>
      </p:pic>
      <p:pic>
        <p:nvPicPr>
          <p:cNvPr id="8" name="Grafik 7">
            <a:extLst>
              <a:ext uri="{FF2B5EF4-FFF2-40B4-BE49-F238E27FC236}">
                <a16:creationId xmlns:a16="http://schemas.microsoft.com/office/drawing/2014/main" id="{BC2729A8-3FFC-3E43-BF5A-3F9863B85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456738"/>
            <a:ext cx="4050450" cy="5400600"/>
          </a:xfrm>
          <a:prstGeom prst="rect">
            <a:avLst/>
          </a:prstGeom>
        </p:spPr>
      </p:pic>
      <p:sp>
        <p:nvSpPr>
          <p:cNvPr id="5" name="Titel 1">
            <a:extLst>
              <a:ext uri="{FF2B5EF4-FFF2-40B4-BE49-F238E27FC236}">
                <a16:creationId xmlns:a16="http://schemas.microsoft.com/office/drawing/2014/main" id="{6C04C1CD-858A-B243-8ADD-760F49884954}"/>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925DE301-EA50-DA43-8A26-C7221FB6F434}"/>
              </a:ext>
            </a:extLst>
          </p:cNvPr>
          <p:cNvSpPr/>
          <p:nvPr/>
        </p:nvSpPr>
        <p:spPr>
          <a:xfrm>
            <a:off x="1127448" y="5888837"/>
            <a:ext cx="4680520" cy="246221"/>
          </a:xfrm>
          <a:prstGeom prst="rect">
            <a:avLst/>
          </a:prstGeom>
        </p:spPr>
        <p:txBody>
          <a:bodyPr wrap="square">
            <a:spAutoFit/>
          </a:bodyPr>
          <a:lstStyle/>
          <a:p>
            <a:r>
              <a:rPr lang="de-DE" sz="1000" dirty="0">
                <a:latin typeface="+mj-lt"/>
              </a:rPr>
              <a:t>(Mirjam Schäfer, </a:t>
            </a:r>
            <a:r>
              <a:rPr lang="de-DE" sz="1000" dirty="0" err="1">
                <a:latin typeface="+mj-lt"/>
              </a:rPr>
              <a:t>Petaling</a:t>
            </a:r>
            <a:r>
              <a:rPr lang="de-DE" sz="1000" dirty="0">
                <a:latin typeface="+mj-lt"/>
              </a:rPr>
              <a:t> Street Market, Kuala Lumpur, Lizenz: </a:t>
            </a:r>
            <a:r>
              <a:rPr lang="de-DE" sz="1000" dirty="0">
                <a:latin typeface="+mj-lt"/>
                <a:hlinkClick r:id="rId5"/>
              </a:rPr>
              <a:t>CC BY-ND 4.0</a:t>
            </a:r>
            <a:r>
              <a:rPr lang="de-DE" sz="1000" dirty="0">
                <a:latin typeface="+mj-lt"/>
              </a:rPr>
              <a:t>)</a:t>
            </a:r>
          </a:p>
        </p:txBody>
      </p:sp>
      <p:sp>
        <p:nvSpPr>
          <p:cNvPr id="9" name="Rechteck 8">
            <a:extLst>
              <a:ext uri="{FF2B5EF4-FFF2-40B4-BE49-F238E27FC236}">
                <a16:creationId xmlns:a16="http://schemas.microsoft.com/office/drawing/2014/main" id="{1826BFF9-E45B-324A-AE6E-FC50FB3E7A1E}"/>
              </a:ext>
            </a:extLst>
          </p:cNvPr>
          <p:cNvSpPr/>
          <p:nvPr/>
        </p:nvSpPr>
        <p:spPr>
          <a:xfrm>
            <a:off x="5951672" y="5877272"/>
            <a:ext cx="4104720" cy="246221"/>
          </a:xfrm>
          <a:prstGeom prst="rect">
            <a:avLst/>
          </a:prstGeom>
        </p:spPr>
        <p:txBody>
          <a:bodyPr wrap="square">
            <a:spAutoFit/>
          </a:bodyPr>
          <a:lstStyle/>
          <a:p>
            <a:r>
              <a:rPr lang="de-DE" sz="1000" dirty="0">
                <a:latin typeface="+mj-lt"/>
              </a:rPr>
              <a:t>(Mirjam Schäfer, </a:t>
            </a:r>
            <a:r>
              <a:rPr lang="de-DE" sz="1000" dirty="0" err="1">
                <a:latin typeface="+mj-lt"/>
              </a:rPr>
              <a:t>Batu</a:t>
            </a:r>
            <a:r>
              <a:rPr lang="de-DE" sz="1000" dirty="0">
                <a:latin typeface="+mj-lt"/>
              </a:rPr>
              <a:t> Caves, Kuala Lumpur, Lizenz: </a:t>
            </a:r>
            <a:r>
              <a:rPr lang="de-DE" sz="1000" dirty="0">
                <a:latin typeface="+mj-lt"/>
                <a:hlinkClick r:id="rId5"/>
              </a:rPr>
              <a:t>CC BY-ND 4.0</a:t>
            </a:r>
            <a:r>
              <a:rPr lang="de-DE" sz="1000" dirty="0">
                <a:latin typeface="+mj-lt"/>
              </a:rPr>
              <a:t>)</a:t>
            </a:r>
          </a:p>
        </p:txBody>
      </p:sp>
    </p:spTree>
    <p:extLst>
      <p:ext uri="{BB962C8B-B14F-4D97-AF65-F5344CB8AC3E}">
        <p14:creationId xmlns:p14="http://schemas.microsoft.com/office/powerpoint/2010/main" val="4286715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1348869627"/>
              </p:ext>
            </p:extLst>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303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551384" y="789680"/>
            <a:ext cx="11354192" cy="839120"/>
          </a:xfrm>
          <a:prstGeom prst="rect">
            <a:avLst/>
          </a:prstGeom>
        </p:spPr>
        <p:txBody>
          <a:bodyPr anchor="ctr">
            <a:normAutofit fontScale="85000" lnSpcReduction="2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800" dirty="0"/>
              <a:t>DS 2: </a:t>
            </a:r>
            <a:r>
              <a:rPr lang="de-DE" sz="2800" dirty="0">
                <a:cs typeface="Arial" panose="020B0604020202020204" pitchFamily="34" charset="0"/>
              </a:rPr>
              <a:t>Freier Handel weltweit – Vorteil oder Hemmschuh für globales</a:t>
            </a:r>
          </a:p>
          <a:p>
            <a:r>
              <a:rPr lang="de-DE" sz="2800" dirty="0">
                <a:cs typeface="Arial" panose="020B0604020202020204" pitchFamily="34" charset="0"/>
              </a:rPr>
              <a:t>          wirtschaftliches Handeln?</a:t>
            </a:r>
          </a:p>
          <a:p>
            <a:pPr lvl="0">
              <a:spcBef>
                <a:spcPts val="0"/>
              </a:spcBef>
              <a:defRPr/>
            </a:pPr>
            <a:r>
              <a:rPr lang="de-DE" sz="1400" dirty="0">
                <a:solidFill>
                  <a:srgbClr val="000000"/>
                </a:solidFill>
                <a:ea typeface="+mn-ea"/>
                <a:cs typeface="Arial" panose="020B0604020202020204" pitchFamily="34" charset="0"/>
              </a:rPr>
              <a:t>                   (</a:t>
            </a:r>
            <a:r>
              <a:rPr lang="de-DE" sz="1400" dirty="0">
                <a:solidFill>
                  <a:srgbClr val="000000"/>
                </a:solidFill>
                <a:latin typeface="Arial" panose="020B0604020202020204"/>
                <a:ea typeface="+mn-ea"/>
                <a:cs typeface="+mn-cs"/>
              </a:rPr>
              <a:t>Protektionismus, Freihandel, Freihandelszone</a:t>
            </a:r>
            <a:r>
              <a:rPr lang="de-DE" sz="1400" dirty="0">
                <a:solidFill>
                  <a:srgbClr val="000000"/>
                </a:solidFill>
                <a:ea typeface="+mn-ea"/>
                <a:cs typeface="Arial" panose="020B0604020202020204" pitchFamily="34" charset="0"/>
              </a:rPr>
              <a:t>)</a:t>
            </a:r>
          </a:p>
          <a:p>
            <a:endParaRPr lang="de-DE" dirty="0">
              <a:cs typeface="Arial" panose="020B0604020202020204" pitchFamily="34" charset="0"/>
            </a:endParaRPr>
          </a:p>
          <a:p>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2318925727"/>
              </p:ext>
            </p:extLst>
          </p:nvPr>
        </p:nvGraphicFramePr>
        <p:xfrm>
          <a:off x="644743" y="1398323"/>
          <a:ext cx="10771831" cy="446527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kern="1200" dirty="0">
                          <a:solidFill>
                            <a:schemeClr val="tx1"/>
                          </a:solidFill>
                          <a:effectLst/>
                          <a:latin typeface="+mn-lt"/>
                          <a:ea typeface="+mn-ea"/>
                          <a:cs typeface="+mn-cs"/>
                        </a:rPr>
                        <a:t>3.5.2.6(2)</a:t>
                      </a:r>
                      <a:br>
                        <a:rPr kumimoji="0" lang="de-DE" sz="1000" kern="1200" dirty="0">
                          <a:solidFill>
                            <a:schemeClr val="tx1"/>
                          </a:solidFill>
                          <a:effectLst/>
                          <a:latin typeface="+mn-lt"/>
                          <a:ea typeface="+mn-ea"/>
                          <a:cs typeface="+mn-cs"/>
                        </a:rPr>
                      </a:br>
                      <a:r>
                        <a:rPr kumimoji="0" lang="de-DE" sz="1000" kern="1200" dirty="0">
                          <a:solidFill>
                            <a:schemeClr val="tx1"/>
                          </a:solidFill>
                          <a:effectLst/>
                          <a:latin typeface="+mn-lt"/>
                          <a:ea typeface="+mn-ea"/>
                          <a:cs typeface="+mn-cs"/>
                        </a:rPr>
                        <a:t>die </a:t>
                      </a:r>
                      <a:r>
                        <a:rPr kumimoji="0" lang="de-DE" sz="1000" kern="1200" dirty="0" err="1">
                          <a:solidFill>
                            <a:schemeClr val="tx1"/>
                          </a:solidFill>
                          <a:effectLst/>
                          <a:latin typeface="+mn-lt"/>
                          <a:ea typeface="+mn-ea"/>
                          <a:cs typeface="+mn-cs"/>
                        </a:rPr>
                        <a:t>Verän-derung</a:t>
                      </a:r>
                      <a:r>
                        <a:rPr kumimoji="0" lang="de-DE" sz="1000" kern="1200" dirty="0">
                          <a:solidFill>
                            <a:schemeClr val="tx1"/>
                          </a:solidFill>
                          <a:effectLst/>
                          <a:latin typeface="+mn-lt"/>
                          <a:ea typeface="+mn-ea"/>
                          <a:cs typeface="+mn-cs"/>
                        </a:rPr>
                        <a:t> der Raumstrukturen in </a:t>
                      </a:r>
                      <a:r>
                        <a:rPr kumimoji="0" lang="de-DE" sz="1000" kern="1200" dirty="0" err="1">
                          <a:solidFill>
                            <a:schemeClr val="tx1"/>
                          </a:solidFill>
                          <a:effectLst/>
                          <a:latin typeface="+mn-lt"/>
                          <a:ea typeface="+mn-ea"/>
                          <a:cs typeface="+mn-cs"/>
                        </a:rPr>
                        <a:t>ausge-wählten</a:t>
                      </a:r>
                      <a:r>
                        <a:rPr kumimoji="0" lang="de-DE" sz="1000" kern="1200" dirty="0">
                          <a:solidFill>
                            <a:schemeClr val="tx1"/>
                          </a:solidFill>
                          <a:effectLst/>
                          <a:latin typeface="+mn-lt"/>
                          <a:ea typeface="+mn-ea"/>
                          <a:cs typeface="+mn-cs"/>
                        </a:rPr>
                        <a:t> Wirtschafts-regionen als Ergebnis </a:t>
                      </a:r>
                      <a:r>
                        <a:rPr kumimoji="0" lang="de-DE" sz="1000" kern="1200" dirty="0" err="1">
                          <a:solidFill>
                            <a:schemeClr val="tx1"/>
                          </a:solidFill>
                          <a:effectLst/>
                          <a:latin typeface="+mn-lt"/>
                          <a:ea typeface="+mn-ea"/>
                          <a:cs typeface="+mn-cs"/>
                        </a:rPr>
                        <a:t>wirtschaft-lichen</a:t>
                      </a:r>
                      <a:r>
                        <a:rPr kumimoji="0" lang="de-DE" sz="1000" kern="1200" dirty="0">
                          <a:solidFill>
                            <a:schemeClr val="tx1"/>
                          </a:solidFill>
                          <a:effectLst/>
                          <a:latin typeface="+mn-lt"/>
                          <a:ea typeface="+mn-ea"/>
                          <a:cs typeface="+mn-cs"/>
                        </a:rPr>
                        <a:t> Handelns im </a:t>
                      </a:r>
                      <a:r>
                        <a:rPr kumimoji="0" lang="de-DE" sz="1000" kern="1200" dirty="0" err="1">
                          <a:solidFill>
                            <a:schemeClr val="tx1"/>
                          </a:solidFill>
                          <a:effectLst/>
                          <a:latin typeface="+mn-lt"/>
                          <a:ea typeface="+mn-ea"/>
                          <a:cs typeface="+mn-cs"/>
                        </a:rPr>
                        <a:t>Globali-sierungspro-zess</a:t>
                      </a:r>
                      <a:r>
                        <a:rPr kumimoji="0" lang="de-DE" sz="1000" kern="1200" dirty="0">
                          <a:solidFill>
                            <a:schemeClr val="tx1"/>
                          </a:solidFill>
                          <a:effectLst/>
                          <a:latin typeface="+mn-lt"/>
                          <a:ea typeface="+mn-ea"/>
                          <a:cs typeface="+mn-cs"/>
                        </a:rPr>
                        <a:t> erklären</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tabLst/>
                      </a:pPr>
                      <a:r>
                        <a:rPr lang="de-DE" sz="1400" u="sng" dirty="0">
                          <a:solidFill>
                            <a:schemeClr val="tx1"/>
                          </a:solidFill>
                          <a:effectLst/>
                          <a:latin typeface="Arial" panose="020B0604020202020204" pitchFamily="34" charset="0"/>
                          <a:cs typeface="Arial" panose="020B0604020202020204" pitchFamily="34" charset="0"/>
                        </a:rPr>
                        <a:t>Einstieg:</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latin typeface="Arial" panose="020B0604020202020204" pitchFamily="34" charset="0"/>
                          <a:cs typeface="Arial" panose="020B0604020202020204" pitchFamily="34" charset="0"/>
                        </a:rPr>
                        <a:t>SuS sollen Definition von „Freihandel“, „Freihandelszonen“ und „Protektionismus“ aus Erklärvideo herausarbeiten</a:t>
                      </a:r>
                      <a:br>
                        <a:rPr lang="de-DE" sz="1400" dirty="0">
                          <a:latin typeface="Arial" panose="020B0604020202020204" pitchFamily="34" charset="0"/>
                          <a:cs typeface="Arial" panose="020B0604020202020204" pitchFamily="34" charset="0"/>
                        </a:rPr>
                      </a:b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r>
                        <a:rPr lang="de-DE" sz="1400" u="sng" dirty="0">
                          <a:solidFill>
                            <a:schemeClr val="tx1"/>
                          </a:solidFill>
                          <a:effectLst/>
                          <a:latin typeface="Arial" panose="020B0604020202020204" pitchFamily="34" charset="0"/>
                          <a:cs typeface="Arial" panose="020B0604020202020204" pitchFamily="34" charset="0"/>
                        </a:rPr>
                        <a:t>Erarbeitung / Sicherung 1:</a:t>
                      </a:r>
                    </a:p>
                    <a:p>
                      <a:pPr marL="342900" indent="-34290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Klärung der Arbeitsbegriffe „Freihandel“, “Freihandelszonen“ und „Protektionismus“ aus Arbeitsauftrag des Einstiegs heraus</a:t>
                      </a:r>
                    </a:p>
                    <a:p>
                      <a:pPr marL="342900" indent="-342900">
                        <a:buFont typeface="Symbol" pitchFamily="2" charset="2"/>
                        <a:buChar char="-"/>
                        <a:tabLst/>
                      </a:pPr>
                      <a:r>
                        <a:rPr lang="de-DE" sz="1400" dirty="0">
                          <a:solidFill>
                            <a:schemeClr val="tx1"/>
                          </a:solidFill>
                          <a:effectLst/>
                          <a:latin typeface="Arial" panose="020B0604020202020204" pitchFamily="34" charset="0"/>
                          <a:cs typeface="Arial" panose="020B0604020202020204" pitchFamily="34" charset="0"/>
                        </a:rPr>
                        <a:t>Freihandelszonen weltweit</a:t>
                      </a:r>
                    </a:p>
                    <a:p>
                      <a:pPr marL="0" indent="0">
                        <a:buFontTx/>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Tx/>
                        <a:buNone/>
                        <a:tabLst/>
                      </a:pPr>
                      <a:r>
                        <a:rPr lang="de-DE" sz="1400" u="sng" dirty="0">
                          <a:solidFill>
                            <a:schemeClr val="tx1"/>
                          </a:solidFill>
                          <a:effectLst/>
                          <a:latin typeface="Arial" panose="020B0604020202020204" pitchFamily="34" charset="0"/>
                          <a:cs typeface="Arial" panose="020B0604020202020204" pitchFamily="34" charset="0"/>
                        </a:rPr>
                        <a:t>Erarbeitung / Sicherung 2:</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tx1"/>
                          </a:solidFill>
                          <a:latin typeface="Arial" panose="020B0604020202020204" pitchFamily="34" charset="0"/>
                          <a:cs typeface="Arial" panose="020B0604020202020204" pitchFamily="34" charset="0"/>
                        </a:rPr>
                        <a:t>Freihandel und Protektionismus am Bsp. USA und Apple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6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effectLst/>
                          <a:latin typeface="Arial" panose="020B0604020202020204" pitchFamily="34" charset="0"/>
                          <a:cs typeface="Arial" panose="020B0604020202020204" pitchFamily="34" charset="0"/>
                        </a:rPr>
                        <a:t>Material dazu:</a:t>
                      </a:r>
                      <a:br>
                        <a:rPr lang="de-DE" sz="1400" dirty="0">
                          <a:effectLst/>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hlinkClick r:id="rId3"/>
                        </a:rPr>
                        <a:t>https://www.bpb.de/politik/wirtschaft/freihandel/315307/erklaerfilme</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z. B. Arbeitsblatt, Karten mit den FHZ</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tx1"/>
                          </a:solidFill>
                          <a:latin typeface="Arial" panose="020B0604020202020204" pitchFamily="34" charset="0"/>
                          <a:cs typeface="Arial" panose="020B0604020202020204" pitchFamily="34" charset="0"/>
                        </a:rPr>
                        <a:t>„Veränderung der Raumstruktur als Ergebnis wirtschaftlichen Handelns im Globalisierungsprozess“ einbinden; ggf. Entwicklung innerhalb einer Freihandelszone erarbeiten</a:t>
                      </a:r>
                      <a:endParaRPr lang="de-DE"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z. B. </a:t>
                      </a:r>
                      <a:r>
                        <a:rPr lang="de-DE" sz="1400" dirty="0">
                          <a:solidFill>
                            <a:schemeClr val="tx1"/>
                          </a:solidFill>
                          <a:latin typeface="Arial" panose="020B0604020202020204" pitchFamily="34" charset="0"/>
                          <a:cs typeface="Arial" panose="020B0604020202020204" pitchFamily="34" charset="0"/>
                        </a:rPr>
                        <a:t>Klett Fundamente Oberstufe S. 372 ff., S. 349 ff.</a:t>
                      </a:r>
                    </a:p>
                    <a:p>
                      <a:endParaRPr lang="de-DE" sz="160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6" name="Titel 1">
            <a:extLst>
              <a:ext uri="{FF2B5EF4-FFF2-40B4-BE49-F238E27FC236}">
                <a16:creationId xmlns:a16="http://schemas.microsoft.com/office/drawing/2014/main" id="{5E6468D6-387C-BA48-B185-77C66E93D928}"/>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C10E4F63-69B8-004E-ABB3-6F1B53DB3BDE}"/>
              </a:ext>
            </a:extLst>
          </p:cNvPr>
          <p:cNvSpPr/>
          <p:nvPr/>
        </p:nvSpPr>
        <p:spPr>
          <a:xfrm>
            <a:off x="10481275" y="6488668"/>
            <a:ext cx="1710725" cy="369332"/>
          </a:xfrm>
          <a:prstGeom prst="rect">
            <a:avLst/>
          </a:prstGeom>
          <a:solidFill>
            <a:schemeClr val="accent5"/>
          </a:solidFill>
        </p:spPr>
        <p:txBody>
          <a:bodyPr wrap="none">
            <a:spAutoFit/>
          </a:bodyPr>
          <a:lstStyle/>
          <a:p>
            <a:r>
              <a:rPr lang="de-DE" dirty="0"/>
              <a:t>Stundenimpuls</a:t>
            </a:r>
          </a:p>
        </p:txBody>
      </p:sp>
    </p:spTree>
    <p:extLst>
      <p:ext uri="{BB962C8B-B14F-4D97-AF65-F5344CB8AC3E}">
        <p14:creationId xmlns:p14="http://schemas.microsoft.com/office/powerpoint/2010/main" val="2494252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499905969"/>
              </p:ext>
            </p:extLst>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05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8589362-5DF1-A240-BDD7-0486B27D0C8C}"/>
              </a:ext>
            </a:extLst>
          </p:cNvPr>
          <p:cNvSpPr>
            <a:spLocks noGrp="1"/>
          </p:cNvSpPr>
          <p:nvPr>
            <p:ph type="ftr" sz="quarter" idx="10"/>
          </p:nvPr>
        </p:nvSpPr>
        <p:spPr/>
        <p:txBody>
          <a:bodyPr/>
          <a:lstStyle/>
          <a:p>
            <a:r>
              <a:rPr lang="de-DE"/>
              <a:t>ZSL-Konzeptionsgruppe Geographie</a:t>
            </a:r>
            <a:endParaRPr lang="de-DE" dirty="0"/>
          </a:p>
        </p:txBody>
      </p:sp>
      <p:graphicFrame>
        <p:nvGraphicFramePr>
          <p:cNvPr id="3" name="Diagramm 2">
            <a:extLst>
              <a:ext uri="{FF2B5EF4-FFF2-40B4-BE49-F238E27FC236}">
                <a16:creationId xmlns:a16="http://schemas.microsoft.com/office/drawing/2014/main" id="{CC057D51-EDC1-1E4E-84A1-44B29079E156}"/>
              </a:ext>
            </a:extLst>
          </p:cNvPr>
          <p:cNvGraphicFramePr/>
          <p:nvPr>
            <p:extLst>
              <p:ext uri="{D42A27DB-BD31-4B8C-83A1-F6EECF244321}">
                <p14:modId xmlns:p14="http://schemas.microsoft.com/office/powerpoint/2010/main" val="446901788"/>
              </p:ext>
            </p:extLst>
          </p:nvPr>
        </p:nvGraphicFramePr>
        <p:xfrm>
          <a:off x="1415480" y="1151602"/>
          <a:ext cx="964907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05942B2A-2EF3-9544-B9A0-669B2D9F628E}"/>
              </a:ext>
            </a:extLst>
          </p:cNvPr>
          <p:cNvSpPr txBox="1"/>
          <p:nvPr/>
        </p:nvSpPr>
        <p:spPr>
          <a:xfrm>
            <a:off x="623392" y="764704"/>
            <a:ext cx="561662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2800" dirty="0"/>
              <a:t>Herausforderungen dieser Einheit:</a:t>
            </a:r>
          </a:p>
        </p:txBody>
      </p:sp>
      <p:sp>
        <p:nvSpPr>
          <p:cNvPr id="5" name="Titel 1">
            <a:extLst>
              <a:ext uri="{FF2B5EF4-FFF2-40B4-BE49-F238E27FC236}">
                <a16:creationId xmlns:a16="http://schemas.microsoft.com/office/drawing/2014/main" id="{3C824CEA-6BC9-1844-B5D4-3216A3B7B0E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4068146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551384" y="546980"/>
            <a:ext cx="11377264" cy="649772"/>
          </a:xfrm>
          <a:prstGeom prst="rect">
            <a:avLst/>
          </a:prstGeom>
        </p:spPr>
        <p:txBody>
          <a:bodyPr anchor="ctr">
            <a:noAutofit/>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600" dirty="0"/>
              <a:t>DS 3 + 4: </a:t>
            </a:r>
            <a:r>
              <a:rPr lang="de-DE" sz="2600" dirty="0">
                <a:cs typeface="Arial" panose="020B0604020202020204" pitchFamily="34" charset="0"/>
              </a:rPr>
              <a:t>Unternehmerische Standortwahl in Zeiten der Globalisierung</a:t>
            </a:r>
          </a:p>
          <a:p>
            <a:pPr lvl="0">
              <a:spcBef>
                <a:spcPts val="0"/>
              </a:spcBef>
              <a:defRPr/>
            </a:pPr>
            <a:r>
              <a:rPr lang="de-DE" sz="1100" dirty="0">
                <a:solidFill>
                  <a:srgbClr val="000000"/>
                </a:solidFill>
                <a:ea typeface="+mn-ea"/>
                <a:cs typeface="Arial" panose="020B0604020202020204" pitchFamily="34" charset="0"/>
              </a:rPr>
              <a:t>(</a:t>
            </a:r>
            <a:r>
              <a:rPr lang="de-DE" sz="1100" dirty="0">
                <a:solidFill>
                  <a:srgbClr val="000000"/>
                </a:solidFill>
                <a:latin typeface="Arial" panose="020B0604020202020204"/>
                <a:ea typeface="+mn-ea"/>
                <a:cs typeface="+mn-cs"/>
              </a:rPr>
              <a:t>Standortfaktor)</a:t>
            </a:r>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1179904790"/>
              </p:ext>
            </p:extLst>
          </p:nvPr>
        </p:nvGraphicFramePr>
        <p:xfrm>
          <a:off x="644743" y="1342654"/>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effectLst/>
                          <a:latin typeface="Arial" panose="020B0604020202020204" pitchFamily="34" charset="0"/>
                          <a:cs typeface="Arial" panose="020B0604020202020204" pitchFamily="34" charset="0"/>
                        </a:rPr>
                        <a:t>Einstieg:</a:t>
                      </a:r>
                    </a:p>
                    <a:p>
                      <a:r>
                        <a:rPr lang="de-DE" sz="1400" dirty="0">
                          <a:effectLst/>
                          <a:latin typeface="Arial" panose="020B0604020202020204" pitchFamily="34" charset="0"/>
                          <a:cs typeface="Arial" panose="020B0604020202020204" pitchFamily="34" charset="0"/>
                        </a:rPr>
                        <a:t>Luftbilder von Cupertino im Wandel der Zeit:</a:t>
                      </a:r>
                    </a:p>
                    <a:p>
                      <a:endParaRPr lang="de-DE" sz="1400" dirty="0">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Überleitung 1 durch </a:t>
                      </a:r>
                      <a:r>
                        <a:rPr lang="de-DE" sz="1400" u="sng" dirty="0" err="1">
                          <a:solidFill>
                            <a:schemeClr val="accent5">
                              <a:lumMod val="75000"/>
                            </a:schemeClr>
                          </a:solidFill>
                          <a:effectLst/>
                          <a:latin typeface="Arial" panose="020B0604020202020204" pitchFamily="34" charset="0"/>
                          <a:cs typeface="Arial" panose="020B0604020202020204" pitchFamily="34" charset="0"/>
                        </a:rPr>
                        <a:t>LuL</a:t>
                      </a:r>
                      <a:r>
                        <a:rPr lang="de-DE" sz="1400" u="sng" dirty="0">
                          <a:solidFill>
                            <a:schemeClr val="accent5">
                              <a:lumMod val="75000"/>
                            </a:schemeClr>
                          </a:solidFill>
                          <a:effectLst/>
                          <a:latin typeface="Arial" panose="020B0604020202020204" pitchFamily="34" charset="0"/>
                          <a:cs typeface="Arial" panose="020B0604020202020204" pitchFamily="34" charset="0"/>
                        </a:rPr>
                        <a:t>:</a:t>
                      </a:r>
                    </a:p>
                    <a:p>
                      <a:r>
                        <a:rPr lang="de-DE" sz="1400" dirty="0">
                          <a:solidFill>
                            <a:schemeClr val="accent5">
                              <a:lumMod val="75000"/>
                            </a:schemeClr>
                          </a:solidFill>
                          <a:effectLst/>
                          <a:latin typeface="Arial" panose="020B0604020202020204" pitchFamily="34" charset="0"/>
                          <a:cs typeface="Arial" panose="020B0604020202020204" pitchFamily="34" charset="0"/>
                        </a:rPr>
                        <a:t>„Ursache für Veränderung der Raumstrukturen?“</a:t>
                      </a:r>
                    </a:p>
                    <a:p>
                      <a:r>
                        <a:rPr lang="de-DE" sz="1400" dirty="0">
                          <a:solidFill>
                            <a:schemeClr val="accent5">
                              <a:lumMod val="75000"/>
                            </a:schemeClr>
                          </a:solidFill>
                          <a:effectLst/>
                          <a:latin typeface="Arial" panose="020B0604020202020204" pitchFamily="34" charset="0"/>
                          <a:cs typeface="Arial" panose="020B0604020202020204" pitchFamily="34" charset="0"/>
                        </a:rPr>
                        <a:t>„Nach welchen Faktoren Unternehmen ihre Standorte wählen, wollen wir heute näher betrachten.“</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 1:</a:t>
                      </a:r>
                    </a:p>
                    <a:p>
                      <a:r>
                        <a:rPr lang="de-DE" sz="1400" dirty="0">
                          <a:solidFill>
                            <a:schemeClr val="accent5">
                              <a:lumMod val="75000"/>
                            </a:schemeClr>
                          </a:solidFill>
                          <a:effectLst/>
                          <a:latin typeface="Arial" panose="020B0604020202020204" pitchFamily="34" charset="0"/>
                          <a:cs typeface="Arial" panose="020B0604020202020204" pitchFamily="34" charset="0"/>
                        </a:rPr>
                        <a:t>Standortfaktoren und Standortentscheidungen am Beispiel Apple, Cupertino</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Überleitung 2 durch </a:t>
                      </a:r>
                      <a:r>
                        <a:rPr lang="de-DE" sz="1400" u="sng" dirty="0" err="1">
                          <a:solidFill>
                            <a:schemeClr val="accent5">
                              <a:lumMod val="75000"/>
                            </a:schemeClr>
                          </a:solidFill>
                          <a:effectLst/>
                          <a:latin typeface="Arial" panose="020B0604020202020204" pitchFamily="34" charset="0"/>
                          <a:cs typeface="Arial" panose="020B0604020202020204" pitchFamily="34" charset="0"/>
                        </a:rPr>
                        <a:t>LuL</a:t>
                      </a:r>
                      <a:r>
                        <a:rPr lang="de-DE" sz="1400" u="sng" dirty="0">
                          <a:solidFill>
                            <a:schemeClr val="accent5">
                              <a:lumMod val="75000"/>
                            </a:schemeClr>
                          </a:solidFill>
                          <a:effectLst/>
                          <a:latin typeface="Arial" panose="020B0604020202020204" pitchFamily="34" charset="0"/>
                          <a:cs typeface="Arial" panose="020B0604020202020204" pitchFamily="34" charset="0"/>
                        </a:rPr>
                        <a:t>:</a:t>
                      </a:r>
                    </a:p>
                    <a:p>
                      <a:r>
                        <a:rPr lang="de-DE" sz="1400" u="none" dirty="0">
                          <a:solidFill>
                            <a:schemeClr val="accent5">
                              <a:lumMod val="75000"/>
                            </a:schemeClr>
                          </a:solidFill>
                          <a:effectLst/>
                          <a:latin typeface="Arial" panose="020B0604020202020204" pitchFamily="34" charset="0"/>
                          <a:cs typeface="Arial" panose="020B0604020202020204" pitchFamily="34" charset="0"/>
                        </a:rPr>
                        <a:t>Aktuelle Entwicklungen am Standort Cupertino</a:t>
                      </a:r>
                    </a:p>
                    <a:p>
                      <a:r>
                        <a:rPr lang="de-DE" sz="1400" u="none" dirty="0">
                          <a:solidFill>
                            <a:schemeClr val="accent5">
                              <a:lumMod val="75000"/>
                            </a:schemeClr>
                          </a:solidFill>
                          <a:effectLst/>
                          <a:latin typeface="Arial" panose="020B0604020202020204" pitchFamily="34" charset="0"/>
                          <a:cs typeface="Arial" panose="020B0604020202020204" pitchFamily="34" charset="0"/>
                        </a:rPr>
                        <a:t>(Zitate von </a:t>
                      </a:r>
                      <a:r>
                        <a:rPr lang="de-DE" sz="1400" u="none" dirty="0" err="1">
                          <a:solidFill>
                            <a:schemeClr val="accent5">
                              <a:lumMod val="75000"/>
                            </a:schemeClr>
                          </a:solidFill>
                          <a:effectLst/>
                          <a:latin typeface="Arial" panose="020B0604020202020204" pitchFamily="34" charset="0"/>
                          <a:cs typeface="Arial" panose="020B0604020202020204" pitchFamily="34" charset="0"/>
                        </a:rPr>
                        <a:t>Elon</a:t>
                      </a:r>
                      <a:r>
                        <a:rPr lang="de-DE" sz="1400" u="none" dirty="0">
                          <a:solidFill>
                            <a:schemeClr val="accent5">
                              <a:lumMod val="75000"/>
                            </a:schemeClr>
                          </a:solidFill>
                          <a:effectLst/>
                          <a:latin typeface="Arial" panose="020B0604020202020204" pitchFamily="34" charset="0"/>
                          <a:cs typeface="Arial" panose="020B0604020202020204" pitchFamily="34" charset="0"/>
                        </a:rPr>
                        <a:t> </a:t>
                      </a:r>
                      <a:r>
                        <a:rPr lang="de-DE" sz="1400" u="none" dirty="0" err="1">
                          <a:solidFill>
                            <a:schemeClr val="accent5">
                              <a:lumMod val="75000"/>
                            </a:schemeClr>
                          </a:solidFill>
                          <a:effectLst/>
                          <a:latin typeface="Arial" panose="020B0604020202020204" pitchFamily="34" charset="0"/>
                          <a:cs typeface="Arial" panose="020B0604020202020204" pitchFamily="34" charset="0"/>
                        </a:rPr>
                        <a:t>Musk</a:t>
                      </a:r>
                      <a:r>
                        <a:rPr lang="de-DE" sz="1400" u="none" dirty="0">
                          <a:solidFill>
                            <a:schemeClr val="accent5">
                              <a:lumMod val="75000"/>
                            </a:schemeClr>
                          </a:solidFill>
                          <a:effectLst/>
                          <a:latin typeface="Arial" panose="020B0604020202020204" pitchFamily="34" charset="0"/>
                          <a:cs typeface="Arial" panose="020B0604020202020204" pitchFamily="34" charset="0"/>
                        </a:rPr>
                        <a:t> zum Standort Cupertino)</a:t>
                      </a:r>
                    </a:p>
                    <a:p>
                      <a:endParaRPr lang="de-DE" sz="1400" u="none"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 2:</a:t>
                      </a:r>
                    </a:p>
                    <a:p>
                      <a:r>
                        <a:rPr lang="de-DE" sz="1400" dirty="0">
                          <a:solidFill>
                            <a:schemeClr val="accent5">
                              <a:lumMod val="75000"/>
                            </a:schemeClr>
                          </a:solidFill>
                          <a:effectLst/>
                          <a:latin typeface="Arial" panose="020B0604020202020204" pitchFamily="34" charset="0"/>
                          <a:cs typeface="Arial" panose="020B0604020202020204" pitchFamily="34" charset="0"/>
                        </a:rPr>
                        <a:t>Theorie der Kreativen Klasse nach Florida</a:t>
                      </a:r>
                    </a:p>
                    <a:p>
                      <a:endParaRPr lang="de-DE" sz="14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Symbol" pitchFamily="2" charset="2"/>
                        <a:buChar char="-"/>
                      </a:pPr>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kumimoji="0" lang="de-DE" sz="1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„Raumstrukturen_DS3_P1_Einstieg“</a:t>
                      </a:r>
                      <a:endParaRPr lang="de-DE" sz="1400" dirty="0">
                        <a:highlight>
                          <a:srgbClr val="FFFF00"/>
                        </a:highlight>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latin typeface="Arial" panose="020B0604020202020204" pitchFamily="34" charset="0"/>
                          <a:cs typeface="Arial" panose="020B0604020202020204" pitchFamily="34" charset="0"/>
                        </a:rPr>
                        <a:t>SuS spekulieren über die Ursachen: Veränderung von Raumstrukturen durch Unternehmensansiedlungen</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solidFill>
                          <a:schemeClr val="accent5">
                            <a:lumMod val="75000"/>
                          </a:schemeClr>
                        </a:solidFill>
                        <a:latin typeface="Arial" panose="020B0604020202020204" pitchFamily="34" charset="0"/>
                        <a:cs typeface="Arial" panose="020B0604020202020204" pitchFamily="34" charset="0"/>
                      </a:endParaRPr>
                    </a:p>
                    <a:p>
                      <a:endParaRPr lang="de-DE" sz="1400" dirty="0">
                        <a:solidFill>
                          <a:schemeClr val="accent5">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Material dazu:</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„Raumstrukturen_DS3_AB1_Erarbeitung1“</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a:t>
                      </a: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Raumstrukturen_DS3_P2_Earbeitung1</a:t>
                      </a: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endPar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Material dazu:</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„Raumstrukturen_DS3_P3_Earbeitung2“</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kumimoji="0" lang="de-DE"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latin typeface="Arial" panose="020B0604020202020204" pitchFamily="34" charset="0"/>
                          <a:cs typeface="Arial" panose="020B0604020202020204" pitchFamily="34" charset="0"/>
                        </a:rPr>
                        <a:t>Material dazu:</a:t>
                      </a:r>
                      <a:br>
                        <a:rPr lang="de-DE" sz="1400" dirty="0">
                          <a:solidFill>
                            <a:schemeClr val="accent5">
                              <a:lumMod val="75000"/>
                            </a:schemeClr>
                          </a:solidFill>
                          <a:latin typeface="Arial" panose="020B0604020202020204" pitchFamily="34" charset="0"/>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„Raumstrukturen_DS3_AB2_Erarbeitung2“</a:t>
                      </a:r>
                      <a:endPar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6" name="Titel 1">
            <a:extLst>
              <a:ext uri="{FF2B5EF4-FFF2-40B4-BE49-F238E27FC236}">
                <a16:creationId xmlns:a16="http://schemas.microsoft.com/office/drawing/2014/main" id="{520F6EC7-37A3-B141-A2A0-89273A8A4D8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87EF378E-3F7E-024B-9408-C82C92689F7C}"/>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Tree>
    <p:extLst>
      <p:ext uri="{BB962C8B-B14F-4D97-AF65-F5344CB8AC3E}">
        <p14:creationId xmlns:p14="http://schemas.microsoft.com/office/powerpoint/2010/main" val="1778051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055440" y="2672916"/>
            <a:ext cx="1008112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a:t>
            </a:r>
          </a:p>
          <a:p>
            <a:pPr algn="ctr"/>
            <a:r>
              <a:rPr lang="de-DE" sz="3600" dirty="0"/>
              <a:t>„Raumstrukturen_DS3_P1_Einstieg“</a:t>
            </a:r>
          </a:p>
        </p:txBody>
      </p:sp>
      <p:sp>
        <p:nvSpPr>
          <p:cNvPr id="4" name="Titel 1">
            <a:extLst>
              <a:ext uri="{FF2B5EF4-FFF2-40B4-BE49-F238E27FC236}">
                <a16:creationId xmlns:a16="http://schemas.microsoft.com/office/drawing/2014/main" id="{30805C05-B04C-304C-8108-CF5E54D9BAB7}"/>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756283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F2A6-84C1-E74A-B153-1F5E86BF4FC6}"/>
              </a:ext>
            </a:extLst>
          </p:cNvPr>
          <p:cNvSpPr>
            <a:spLocks noGrp="1"/>
          </p:cNvSpPr>
          <p:nvPr>
            <p:ph type="ctrTitle"/>
          </p:nvPr>
        </p:nvSpPr>
        <p:spPr>
          <a:xfrm>
            <a:off x="609601" y="1772817"/>
            <a:ext cx="11111409" cy="1830066"/>
          </a:xfrm>
        </p:spPr>
        <p:txBody>
          <a:bodyPr/>
          <a:lstStyle/>
          <a:p>
            <a:r>
              <a:rPr lang="de-DE" sz="3600" dirty="0"/>
              <a:t>Veränderung der Raumstrukturen in ausgewählten Wirtschaftsregionen als Ergebnis wirtschaftlichen Handelns im Globalisierungsprozess</a:t>
            </a:r>
          </a:p>
        </p:txBody>
      </p:sp>
      <p:sp>
        <p:nvSpPr>
          <p:cNvPr id="3" name="Untertitel 2">
            <a:extLst>
              <a:ext uri="{FF2B5EF4-FFF2-40B4-BE49-F238E27FC236}">
                <a16:creationId xmlns:a16="http://schemas.microsoft.com/office/drawing/2014/main" id="{640E0E69-26C4-1C46-BF17-8EBAC65FC617}"/>
              </a:ext>
            </a:extLst>
          </p:cNvPr>
          <p:cNvSpPr>
            <a:spLocks noGrp="1"/>
          </p:cNvSpPr>
          <p:nvPr>
            <p:ph type="subTitle" idx="1"/>
          </p:nvPr>
        </p:nvSpPr>
        <p:spPr>
          <a:xfrm>
            <a:off x="638084" y="3901087"/>
            <a:ext cx="10817037" cy="1690138"/>
          </a:xfrm>
        </p:spPr>
        <p:txBody>
          <a:bodyPr>
            <a:normAutofit lnSpcReduction="10000"/>
          </a:bodyPr>
          <a:lstStyle/>
          <a:p>
            <a:endParaRPr lang="de-DE" dirty="0"/>
          </a:p>
          <a:p>
            <a:r>
              <a:rPr lang="de-DE" sz="2800" dirty="0"/>
              <a:t>Einstieg in die Doppelstunde 3</a:t>
            </a:r>
          </a:p>
          <a:p>
            <a:r>
              <a:rPr lang="de-DE" sz="2800" dirty="0"/>
              <a:t>„Unternehmerische Standortwahl in Zeiten der Globalisierung“</a:t>
            </a:r>
          </a:p>
          <a:p>
            <a:r>
              <a:rPr lang="de-DE" sz="2800" dirty="0"/>
              <a:t>(siehe Unterrichtsentwurf)</a:t>
            </a:r>
          </a:p>
        </p:txBody>
      </p:sp>
    </p:spTree>
    <p:extLst>
      <p:ext uri="{BB962C8B-B14F-4D97-AF65-F5344CB8AC3E}">
        <p14:creationId xmlns:p14="http://schemas.microsoft.com/office/powerpoint/2010/main" val="1015564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60C51B-E909-B64C-833B-EBD4F669FA0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a:ln>
                  <a:noFill/>
                </a:ln>
                <a:solidFill>
                  <a:srgbClr val="C9C9C9">
                    <a:lumMod val="50000"/>
                  </a:srgbClr>
                </a:solidFill>
                <a:effectLst/>
                <a:uLnTx/>
                <a:uFillTx/>
                <a:latin typeface="Arial" panose="020B0604020202020204" pitchFamily="34" charset="0"/>
                <a:ea typeface="+mn-ea"/>
                <a:cs typeface="Arial" panose="020B0604020202020204" pitchFamily="34" charset="0"/>
              </a:rPr>
              <a:t>ZSL-Konzeptionsgruppe Geographie</a:t>
            </a:r>
            <a:endParaRPr kumimoji="0" lang="de-DE" sz="800" b="1" i="0" u="none" strike="noStrike" kern="1200" cap="none" spc="0" normalizeH="0" baseline="0" noProof="0" dirty="0">
              <a:ln>
                <a:noFill/>
              </a:ln>
              <a:solidFill>
                <a:srgbClr val="C9C9C9">
                  <a:lumMod val="50000"/>
                </a:srgbClr>
              </a:solidFill>
              <a:effectLst/>
              <a:uLnTx/>
              <a:uFillTx/>
              <a:latin typeface="Arial" panose="020B0604020202020204" pitchFamily="34" charset="0"/>
              <a:ea typeface="+mn-ea"/>
              <a:cs typeface="Arial" panose="020B0604020202020204" pitchFamily="34" charset="0"/>
            </a:endParaRPr>
          </a:p>
        </p:txBody>
      </p:sp>
      <p:sp>
        <p:nvSpPr>
          <p:cNvPr id="6" name="Untertitel 2">
            <a:extLst>
              <a:ext uri="{FF2B5EF4-FFF2-40B4-BE49-F238E27FC236}">
                <a16:creationId xmlns:a16="http://schemas.microsoft.com/office/drawing/2014/main" id="{A17E44DD-E2D5-4241-BA6C-7E94422FE60D}"/>
              </a:ext>
            </a:extLst>
          </p:cNvPr>
          <p:cNvSpPr txBox="1">
            <a:spLocks/>
          </p:cNvSpPr>
          <p:nvPr/>
        </p:nvSpPr>
        <p:spPr>
          <a:xfrm>
            <a:off x="1043608" y="1833791"/>
            <a:ext cx="9848806" cy="3648254"/>
          </a:xfrm>
          <a:prstGeom prst="rect">
            <a:avLst/>
          </a:prstGeom>
        </p:spPr>
        <p:txBody>
          <a:bodyP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Arbeitet paarweise zusammen.</a:t>
            </a:r>
          </a:p>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Jeweils ein Partner dreht sich mit dem Rücken zur Projektionsfläche.</a:t>
            </a:r>
          </a:p>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Nun wird ein (kontrastives) Bild, etc. gezeigt.</a:t>
            </a:r>
          </a:p>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Schülerin / Der Schüler mit dem Blick zur Projektionsfläche beschreibt seinem Partner das Bild (Zeit: 1 Minute)</a:t>
            </a:r>
          </a:p>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Nun werden die Positionen getauscht und im Anschluss ein neues Bild, etc. gezeigt, das wiederum von dem Partner beschrieben wird (Zeit: 1 Minute)</a:t>
            </a:r>
          </a:p>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Nun ist nichts mehr zu sehen. Die Teams versuchen nun, den Bildern ein gemeinsames Thema zuzuordnen.</a:t>
            </a:r>
          </a:p>
          <a:p>
            <a:pPr marL="457200" marR="0" lvl="0" indent="-457200" algn="l" defTabSz="914400" rtl="0" eaLnBrk="1" fontAlgn="auto" latinLnBrk="0" hangingPunct="1">
              <a:lnSpc>
                <a:spcPct val="100000"/>
              </a:lnSpc>
              <a:spcBef>
                <a:spcPts val="300"/>
              </a:spcBef>
              <a:spcAft>
                <a:spcPts val="0"/>
              </a:spcAft>
              <a:buClr>
                <a:srgbClr val="000000"/>
              </a:buClr>
              <a:buSzTx/>
              <a:buFont typeface="Arial" pitchFamily="34" charset="0"/>
              <a:buAutoNum type="arabicPeriod"/>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Nun werden allen beide Bilder, etc. gezeigt.</a:t>
            </a:r>
          </a:p>
          <a:p>
            <a:pPr marL="457200" marR="0" lvl="0" indent="-457200" algn="l" defTabSz="914400" rtl="0" eaLnBrk="1" fontAlgn="auto" latinLnBrk="0" hangingPunct="1">
              <a:lnSpc>
                <a:spcPct val="100000"/>
              </a:lnSpc>
              <a:spcBef>
                <a:spcPts val="300"/>
              </a:spcBef>
              <a:spcAft>
                <a:spcPts val="0"/>
              </a:spcAft>
              <a:buClr>
                <a:srgbClr val="000000">
                  <a:lumMod val="65000"/>
                  <a:lumOff val="35000"/>
                </a:srgbClr>
              </a:buClr>
              <a:buSzTx/>
              <a:buFont typeface="Arial" pitchFamily="34" charset="0"/>
              <a:buAutoNum type="arabicPeriod"/>
              <a:tabLst/>
              <a:defRPr/>
            </a:pPr>
            <a:endParaRPr kumimoji="0" lang="de-DE" sz="2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300"/>
              </a:spcBef>
              <a:spcAft>
                <a:spcPts val="0"/>
              </a:spcAft>
              <a:buClr>
                <a:srgbClr val="000000">
                  <a:lumMod val="65000"/>
                  <a:lumOff val="35000"/>
                </a:srgbClr>
              </a:buClr>
              <a:buSzTx/>
              <a:buFont typeface="Arial" pitchFamily="34" charset="0"/>
              <a:buAutoNum type="arabicPeriod"/>
              <a:tabLst/>
              <a:defRPr/>
            </a:pPr>
            <a:endParaRPr kumimoji="0" lang="de-DE" sz="2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9" name="Rechteck 8">
            <a:extLst>
              <a:ext uri="{FF2B5EF4-FFF2-40B4-BE49-F238E27FC236}">
                <a16:creationId xmlns:a16="http://schemas.microsoft.com/office/drawing/2014/main" id="{89C83CA0-4463-3448-A519-8363049C5260}"/>
              </a:ext>
            </a:extLst>
          </p:cNvPr>
          <p:cNvSpPr/>
          <p:nvPr/>
        </p:nvSpPr>
        <p:spPr>
          <a:xfrm>
            <a:off x="1055440" y="832586"/>
            <a:ext cx="9836974" cy="65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err="1">
                <a:ln>
                  <a:noFill/>
                </a:ln>
                <a:solidFill>
                  <a:srgbClr val="FFFFC1"/>
                </a:solidFill>
                <a:effectLst/>
                <a:uLnTx/>
                <a:uFillTx/>
                <a:latin typeface="Arial" panose="020B0604020202020204"/>
                <a:ea typeface="+mn-ea"/>
                <a:cs typeface="+mn-cs"/>
              </a:rPr>
              <a:t>Lend</a:t>
            </a:r>
            <a:r>
              <a:rPr kumimoji="0" lang="de-DE" sz="3600" b="0" i="0" u="none" strike="noStrike" kern="1200" cap="none" spc="0" normalizeH="0" baseline="0" noProof="0" dirty="0">
                <a:ln>
                  <a:noFill/>
                </a:ln>
                <a:solidFill>
                  <a:srgbClr val="FFFFC1"/>
                </a:solidFill>
                <a:effectLst/>
                <a:uLnTx/>
                <a:uFillTx/>
                <a:latin typeface="Arial" panose="020B0604020202020204"/>
                <a:ea typeface="+mn-ea"/>
                <a:cs typeface="+mn-cs"/>
              </a:rPr>
              <a:t> </a:t>
            </a:r>
            <a:r>
              <a:rPr kumimoji="0" lang="de-DE" sz="3600" b="0" i="0" u="none" strike="noStrike" kern="1200" cap="none" spc="0" normalizeH="0" baseline="0" noProof="0" dirty="0" err="1">
                <a:ln>
                  <a:noFill/>
                </a:ln>
                <a:solidFill>
                  <a:srgbClr val="FFFFC1"/>
                </a:solidFill>
                <a:effectLst/>
                <a:uLnTx/>
                <a:uFillTx/>
                <a:latin typeface="Arial" panose="020B0604020202020204"/>
                <a:ea typeface="+mn-ea"/>
                <a:cs typeface="+mn-cs"/>
              </a:rPr>
              <a:t>me</a:t>
            </a:r>
            <a:r>
              <a:rPr kumimoji="0" lang="de-DE" sz="3600" b="0" i="0" u="none" strike="noStrike" kern="1200" cap="none" spc="0" normalizeH="0" baseline="0" noProof="0" dirty="0">
                <a:ln>
                  <a:noFill/>
                </a:ln>
                <a:solidFill>
                  <a:srgbClr val="FFFFC1"/>
                </a:solidFill>
                <a:effectLst/>
                <a:uLnTx/>
                <a:uFillTx/>
                <a:latin typeface="Arial" panose="020B0604020202020204"/>
                <a:ea typeface="+mn-ea"/>
                <a:cs typeface="+mn-cs"/>
              </a:rPr>
              <a:t> </a:t>
            </a:r>
            <a:r>
              <a:rPr kumimoji="0" lang="de-DE" sz="3600" b="0" i="0" u="none" strike="noStrike" kern="1200" cap="none" spc="0" normalizeH="0" baseline="0" noProof="0" dirty="0" err="1">
                <a:ln>
                  <a:noFill/>
                </a:ln>
                <a:solidFill>
                  <a:srgbClr val="FFFFC1"/>
                </a:solidFill>
                <a:effectLst/>
                <a:uLnTx/>
                <a:uFillTx/>
                <a:latin typeface="Arial" panose="020B0604020202020204"/>
                <a:ea typeface="+mn-ea"/>
                <a:cs typeface="+mn-cs"/>
              </a:rPr>
              <a:t>your</a:t>
            </a:r>
            <a:r>
              <a:rPr kumimoji="0" lang="de-DE" sz="3600" b="0" i="0" u="none" strike="noStrike" kern="1200" cap="none" spc="0" normalizeH="0" baseline="0" noProof="0" dirty="0">
                <a:ln>
                  <a:noFill/>
                </a:ln>
                <a:solidFill>
                  <a:srgbClr val="FFFFC1"/>
                </a:solidFill>
                <a:effectLst/>
                <a:uLnTx/>
                <a:uFillTx/>
                <a:latin typeface="Arial" panose="020B0604020202020204"/>
                <a:ea typeface="+mn-ea"/>
                <a:cs typeface="+mn-cs"/>
              </a:rPr>
              <a:t> </a:t>
            </a:r>
            <a:r>
              <a:rPr kumimoji="0" lang="de-DE" sz="3600" b="0" i="0" u="none" strike="noStrike" kern="1200" cap="none" spc="0" normalizeH="0" baseline="0" noProof="0" dirty="0" err="1">
                <a:ln>
                  <a:noFill/>
                </a:ln>
                <a:solidFill>
                  <a:srgbClr val="FFFFC1"/>
                </a:solidFill>
                <a:effectLst/>
                <a:uLnTx/>
                <a:uFillTx/>
                <a:latin typeface="Arial" panose="020B0604020202020204"/>
                <a:ea typeface="+mn-ea"/>
                <a:cs typeface="+mn-cs"/>
              </a:rPr>
              <a:t>eyes</a:t>
            </a:r>
            <a:r>
              <a:rPr kumimoji="0" lang="de-DE" sz="3600" b="0" i="0" u="none" strike="noStrike" kern="1200" cap="none" spc="0" normalizeH="0" baseline="0" noProof="0" dirty="0">
                <a:ln>
                  <a:noFill/>
                </a:ln>
                <a:solidFill>
                  <a:srgbClr val="FFFFC1"/>
                </a:solidFill>
                <a:effectLst/>
                <a:uLnTx/>
                <a:uFillTx/>
                <a:latin typeface="Arial" panose="020B0604020202020204"/>
                <a:ea typeface="+mn-ea"/>
                <a:cs typeface="+mn-cs"/>
              </a:rPr>
              <a:t>!</a:t>
            </a:r>
          </a:p>
        </p:txBody>
      </p:sp>
      <p:sp>
        <p:nvSpPr>
          <p:cNvPr id="5" name="Titel 1">
            <a:extLst>
              <a:ext uri="{FF2B5EF4-FFF2-40B4-BE49-F238E27FC236}">
                <a16:creationId xmlns:a16="http://schemas.microsoft.com/office/drawing/2014/main" id="{11F9B604-24D7-A241-9366-A245CC64DCA0}"/>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148947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D470E49-6952-994D-9E5A-6F181E045817}"/>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48D3E15B-E930-0A4B-B69C-BF8DCD007EDF}"/>
              </a:ext>
            </a:extLst>
          </p:cNvPr>
          <p:cNvSpPr/>
          <p:nvPr/>
        </p:nvSpPr>
        <p:spPr>
          <a:xfrm>
            <a:off x="516193" y="5529489"/>
            <a:ext cx="8853949" cy="276999"/>
          </a:xfrm>
          <a:prstGeom prst="rect">
            <a:avLst/>
          </a:prstGeom>
        </p:spPr>
        <p:txBody>
          <a:bodyPr wrap="square">
            <a:spAutoFit/>
          </a:bodyPr>
          <a:lstStyle/>
          <a:p>
            <a:pPr>
              <a:defRPr/>
            </a:pPr>
            <a:r>
              <a:rPr lang="de-DE" sz="1200" dirty="0"/>
              <a:t>(</a:t>
            </a:r>
            <a:r>
              <a:rPr lang="de-DE" sz="1200" dirty="0">
                <a:solidFill>
                  <a:srgbClr val="FF0000"/>
                </a:solidFill>
                <a:hlinkClick r:id="rId3"/>
              </a:rPr>
              <a:t>https://goo.gl/maps/33VEzbSX3qLzSt3ZA</a:t>
            </a:r>
            <a:r>
              <a:rPr lang="de-DE" sz="1200" dirty="0">
                <a:solidFill>
                  <a:srgbClr val="FF0000"/>
                </a:solidFill>
              </a:rPr>
              <a:t> </a:t>
            </a:r>
            <a:r>
              <a:rPr lang="de-DE" sz="1200" dirty="0"/>
              <a:t>[03.12.2020])</a:t>
            </a:r>
          </a:p>
        </p:txBody>
      </p:sp>
      <p:sp>
        <p:nvSpPr>
          <p:cNvPr id="6" name="Textfeld 5">
            <a:extLst>
              <a:ext uri="{FF2B5EF4-FFF2-40B4-BE49-F238E27FC236}">
                <a16:creationId xmlns:a16="http://schemas.microsoft.com/office/drawing/2014/main" id="{E3973211-D713-C545-ABAA-56A52D0587A2}"/>
              </a:ext>
            </a:extLst>
          </p:cNvPr>
          <p:cNvSpPr txBox="1"/>
          <p:nvPr/>
        </p:nvSpPr>
        <p:spPr>
          <a:xfrm>
            <a:off x="609599" y="683298"/>
            <a:ext cx="11356259" cy="4801314"/>
          </a:xfrm>
          <a:prstGeom prst="rect">
            <a:avLst/>
          </a:prstGeom>
          <a:noFill/>
          <a:ln>
            <a:solidFill>
              <a:schemeClr val="tx1"/>
            </a:solidFill>
          </a:ln>
        </p:spPr>
        <p:txBody>
          <a:bodyPr wrap="square" rtlCol="0">
            <a:spAutoFit/>
          </a:bodyPr>
          <a:lstStyle/>
          <a:p>
            <a:r>
              <a:rPr lang="de-DE" dirty="0"/>
              <a:t>Karte von Apple Park und näherer Umgebung, </a:t>
            </a:r>
            <a:r>
              <a:rPr lang="de-DE" dirty="0" err="1"/>
              <a:t>Cupertino</a:t>
            </a:r>
            <a:r>
              <a:rPr lang="de-DE" dirty="0"/>
              <a:t>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167255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7ABD60D-C8E4-F141-9DB5-0387194D46E9}"/>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Diagramm 3">
            <a:extLst>
              <a:ext uri="{FF2B5EF4-FFF2-40B4-BE49-F238E27FC236}">
                <a16:creationId xmlns:a16="http://schemas.microsoft.com/office/drawing/2014/main" id="{9A5CAC56-99A5-E14C-8E80-AF5CAAED4091}"/>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88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48ABAE-CA81-2C41-A0E0-A12BE9BB8446}"/>
              </a:ext>
            </a:extLst>
          </p:cNvPr>
          <p:cNvSpPr txBox="1"/>
          <p:nvPr/>
        </p:nvSpPr>
        <p:spPr>
          <a:xfrm>
            <a:off x="88488" y="432461"/>
            <a:ext cx="7570839" cy="5078313"/>
          </a:xfrm>
          <a:prstGeom prst="rect">
            <a:avLst/>
          </a:prstGeom>
          <a:noFill/>
          <a:ln>
            <a:solidFill>
              <a:schemeClr val="tx1"/>
            </a:solidFill>
          </a:ln>
        </p:spPr>
        <p:txBody>
          <a:bodyPr wrap="square" rtlCol="0">
            <a:spAutoFit/>
          </a:bodyPr>
          <a:lstStyle/>
          <a:p>
            <a:r>
              <a:rPr lang="de-DE" dirty="0"/>
              <a:t>Karte von </a:t>
            </a:r>
            <a:r>
              <a:rPr lang="de-DE" dirty="0" err="1"/>
              <a:t>Cupertino</a:t>
            </a:r>
            <a:r>
              <a:rPr lang="de-DE" dirty="0"/>
              <a:t> im Jahr 1948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 name="Fußzeilenplatzhalter 1">
            <a:extLst>
              <a:ext uri="{FF2B5EF4-FFF2-40B4-BE49-F238E27FC236}">
                <a16:creationId xmlns:a16="http://schemas.microsoft.com/office/drawing/2014/main" id="{F263E9BB-8454-7942-9D01-1E9BB1CE50D7}"/>
              </a:ext>
            </a:extLst>
          </p:cNvPr>
          <p:cNvSpPr>
            <a:spLocks noGrp="1"/>
          </p:cNvSpPr>
          <p:nvPr>
            <p:ph type="ftr" sz="quarter" idx="10"/>
          </p:nvPr>
        </p:nvSpPr>
        <p:spPr/>
        <p:txBody>
          <a:bodyPr/>
          <a:lstStyle/>
          <a:p>
            <a:r>
              <a:rPr lang="de-DE" dirty="0"/>
              <a:t>ZSL-Konzeptionsgruppe Geographie</a:t>
            </a:r>
          </a:p>
        </p:txBody>
      </p:sp>
      <p:sp>
        <p:nvSpPr>
          <p:cNvPr id="3" name="Rechteck 2">
            <a:extLst>
              <a:ext uri="{FF2B5EF4-FFF2-40B4-BE49-F238E27FC236}">
                <a16:creationId xmlns:a16="http://schemas.microsoft.com/office/drawing/2014/main" id="{7DB14F4C-CE33-4B40-9727-3C8E5ACA1EDC}"/>
              </a:ext>
            </a:extLst>
          </p:cNvPr>
          <p:cNvSpPr/>
          <p:nvPr/>
        </p:nvSpPr>
        <p:spPr>
          <a:xfrm>
            <a:off x="-1" y="5545469"/>
            <a:ext cx="7197213" cy="276999"/>
          </a:xfrm>
          <a:prstGeom prst="rect">
            <a:avLst/>
          </a:prstGeom>
        </p:spPr>
        <p:txBody>
          <a:bodyPr wrap="square">
            <a:spAutoFit/>
          </a:bodyPr>
          <a:lstStyle/>
          <a:p>
            <a:pPr lvl="0">
              <a:defRPr/>
            </a:pPr>
            <a:r>
              <a:rPr lang="de-DE" sz="1200" dirty="0"/>
              <a:t>(</a:t>
            </a:r>
            <a:r>
              <a:rPr lang="de-DE" sz="1200" dirty="0">
                <a:hlinkClick r:id="rId3"/>
              </a:rPr>
              <a:t>http://digitalcollections.ucsc.edu/digital/collection/p16019coll5/id/282/rec/1</a:t>
            </a:r>
            <a:r>
              <a:rPr lang="de-DE" sz="1200" dirty="0"/>
              <a:t>, 03.12.2020)</a:t>
            </a:r>
          </a:p>
        </p:txBody>
      </p:sp>
      <p:sp>
        <p:nvSpPr>
          <p:cNvPr id="4" name="Textfeld 3">
            <a:extLst>
              <a:ext uri="{FF2B5EF4-FFF2-40B4-BE49-F238E27FC236}">
                <a16:creationId xmlns:a16="http://schemas.microsoft.com/office/drawing/2014/main" id="{DA8A6336-04FF-F24C-B319-0DD3E6C3392E}"/>
              </a:ext>
            </a:extLst>
          </p:cNvPr>
          <p:cNvSpPr txBox="1"/>
          <p:nvPr/>
        </p:nvSpPr>
        <p:spPr>
          <a:xfrm>
            <a:off x="3883742" y="6278812"/>
            <a:ext cx="184731" cy="369332"/>
          </a:xfrm>
          <a:prstGeom prst="rect">
            <a:avLst/>
          </a:prstGeom>
          <a:noFill/>
        </p:spPr>
        <p:txBody>
          <a:bodyPr wrap="none" rtlCol="0">
            <a:spAutoFit/>
          </a:bodyPr>
          <a:lstStyle/>
          <a:p>
            <a:endParaRPr lang="de-DE" dirty="0"/>
          </a:p>
        </p:txBody>
      </p:sp>
      <p:sp>
        <p:nvSpPr>
          <p:cNvPr id="6" name="Rechteck 5">
            <a:extLst>
              <a:ext uri="{FF2B5EF4-FFF2-40B4-BE49-F238E27FC236}">
                <a16:creationId xmlns:a16="http://schemas.microsoft.com/office/drawing/2014/main" id="{DB67DA66-3F70-BC49-9E5C-3169D1C8D1A2}"/>
              </a:ext>
            </a:extLst>
          </p:cNvPr>
          <p:cNvSpPr/>
          <p:nvPr/>
        </p:nvSpPr>
        <p:spPr>
          <a:xfrm>
            <a:off x="7624370" y="3848781"/>
            <a:ext cx="4252998" cy="461665"/>
          </a:xfrm>
          <a:prstGeom prst="rect">
            <a:avLst/>
          </a:prstGeom>
        </p:spPr>
        <p:txBody>
          <a:bodyPr wrap="square">
            <a:spAutoFit/>
          </a:bodyPr>
          <a:lstStyle/>
          <a:p>
            <a:pPr lvl="0">
              <a:defRPr/>
            </a:pPr>
            <a:r>
              <a:rPr lang="de-DE" sz="1200" dirty="0"/>
              <a:t>(https://</a:t>
            </a:r>
            <a:r>
              <a:rPr lang="de-DE" sz="1200" dirty="0" err="1"/>
              <a:t>www.mercurynews.com</a:t>
            </a:r>
            <a:r>
              <a:rPr lang="de-DE" sz="1200" dirty="0"/>
              <a:t>/2014/12/26/apple-</a:t>
            </a:r>
            <a:r>
              <a:rPr lang="de-DE" sz="1200" dirty="0" err="1"/>
              <a:t>to</a:t>
            </a:r>
            <a:r>
              <a:rPr lang="de-DE" sz="1200" dirty="0"/>
              <a:t>-save-</a:t>
            </a:r>
            <a:r>
              <a:rPr lang="de-DE" sz="1200" dirty="0" err="1"/>
              <a:t>historic</a:t>
            </a:r>
            <a:r>
              <a:rPr lang="de-DE" sz="1200" dirty="0"/>
              <a:t>-</a:t>
            </a:r>
            <a:r>
              <a:rPr lang="de-DE" sz="1200" dirty="0" err="1"/>
              <a:t>barn</a:t>
            </a:r>
            <a:r>
              <a:rPr lang="de-DE" sz="1200" dirty="0"/>
              <a:t>-on-site-</a:t>
            </a:r>
            <a:r>
              <a:rPr lang="de-DE" sz="1200" dirty="0" err="1"/>
              <a:t>of</a:t>
            </a:r>
            <a:r>
              <a:rPr lang="de-DE" sz="1200" dirty="0"/>
              <a:t>-</a:t>
            </a:r>
            <a:r>
              <a:rPr lang="de-DE" sz="1200" dirty="0" err="1"/>
              <a:t>new</a:t>
            </a:r>
            <a:r>
              <a:rPr lang="de-DE" sz="1200" dirty="0"/>
              <a:t>-</a:t>
            </a:r>
            <a:r>
              <a:rPr lang="de-DE" sz="1200" dirty="0" err="1"/>
              <a:t>cupertino</a:t>
            </a:r>
            <a:r>
              <a:rPr lang="de-DE" sz="1200" dirty="0"/>
              <a:t>-campus/, 03.12.2020)</a:t>
            </a:r>
          </a:p>
        </p:txBody>
      </p:sp>
      <p:sp>
        <p:nvSpPr>
          <p:cNvPr id="8" name="Textfeld 7">
            <a:extLst>
              <a:ext uri="{FF2B5EF4-FFF2-40B4-BE49-F238E27FC236}">
                <a16:creationId xmlns:a16="http://schemas.microsoft.com/office/drawing/2014/main" id="{E0B1075F-B631-9F47-9326-744B5ACEB3BD}"/>
              </a:ext>
            </a:extLst>
          </p:cNvPr>
          <p:cNvSpPr txBox="1"/>
          <p:nvPr/>
        </p:nvSpPr>
        <p:spPr>
          <a:xfrm>
            <a:off x="7712860" y="432461"/>
            <a:ext cx="4479140" cy="3416320"/>
          </a:xfrm>
          <a:prstGeom prst="rect">
            <a:avLst/>
          </a:prstGeom>
          <a:noFill/>
          <a:ln>
            <a:solidFill>
              <a:schemeClr val="tx1"/>
            </a:solidFill>
          </a:ln>
        </p:spPr>
        <p:txBody>
          <a:bodyPr wrap="square" rtlCol="0">
            <a:spAutoFit/>
          </a:bodyPr>
          <a:lstStyle/>
          <a:p>
            <a:r>
              <a:rPr lang="de-DE" dirty="0"/>
              <a:t>Luftbild der </a:t>
            </a:r>
            <a:r>
              <a:rPr lang="de-DE" dirty="0" err="1"/>
              <a:t>Glendenning</a:t>
            </a:r>
            <a:r>
              <a:rPr lang="de-DE" dirty="0"/>
              <a:t> Barn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532949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CBAD5D8-C133-A049-930E-C6911AF7DA7B}"/>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B22D14A8-6DDA-054E-8D8D-47267A041288}"/>
              </a:ext>
            </a:extLst>
          </p:cNvPr>
          <p:cNvSpPr/>
          <p:nvPr/>
        </p:nvSpPr>
        <p:spPr>
          <a:xfrm>
            <a:off x="1271464" y="2852936"/>
            <a:ext cx="10081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Hier das Bild Ihres Partners:</a:t>
            </a:r>
          </a:p>
        </p:txBody>
      </p:sp>
    </p:spTree>
    <p:extLst>
      <p:ext uri="{BB962C8B-B14F-4D97-AF65-F5344CB8AC3E}">
        <p14:creationId xmlns:p14="http://schemas.microsoft.com/office/powerpoint/2010/main" val="2968573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D470E49-6952-994D-9E5A-6F181E045817}"/>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48D3E15B-E930-0A4B-B69C-BF8DCD007EDF}"/>
              </a:ext>
            </a:extLst>
          </p:cNvPr>
          <p:cNvSpPr/>
          <p:nvPr/>
        </p:nvSpPr>
        <p:spPr>
          <a:xfrm>
            <a:off x="516193" y="5529489"/>
            <a:ext cx="8853949" cy="276999"/>
          </a:xfrm>
          <a:prstGeom prst="rect">
            <a:avLst/>
          </a:prstGeom>
        </p:spPr>
        <p:txBody>
          <a:bodyPr wrap="square">
            <a:spAutoFit/>
          </a:bodyPr>
          <a:lstStyle/>
          <a:p>
            <a:pPr>
              <a:defRPr/>
            </a:pPr>
            <a:r>
              <a:rPr lang="de-DE" sz="1200" dirty="0"/>
              <a:t>(</a:t>
            </a:r>
            <a:r>
              <a:rPr lang="de-DE" sz="1200" dirty="0">
                <a:solidFill>
                  <a:srgbClr val="FF0000"/>
                </a:solidFill>
                <a:hlinkClick r:id="rId3"/>
              </a:rPr>
              <a:t>https://goo.gl/maps/33VEzbSX3qLzSt3ZA</a:t>
            </a:r>
            <a:r>
              <a:rPr lang="de-DE" sz="1200" dirty="0">
                <a:solidFill>
                  <a:srgbClr val="FF0000"/>
                </a:solidFill>
              </a:rPr>
              <a:t> </a:t>
            </a:r>
            <a:r>
              <a:rPr lang="de-DE" sz="1200" dirty="0"/>
              <a:t>[03.12.2020])</a:t>
            </a:r>
          </a:p>
        </p:txBody>
      </p:sp>
      <p:sp>
        <p:nvSpPr>
          <p:cNvPr id="6" name="Textfeld 5">
            <a:extLst>
              <a:ext uri="{FF2B5EF4-FFF2-40B4-BE49-F238E27FC236}">
                <a16:creationId xmlns:a16="http://schemas.microsoft.com/office/drawing/2014/main" id="{E3973211-D713-C545-ABAA-56A52D0587A2}"/>
              </a:ext>
            </a:extLst>
          </p:cNvPr>
          <p:cNvSpPr txBox="1"/>
          <p:nvPr/>
        </p:nvSpPr>
        <p:spPr>
          <a:xfrm>
            <a:off x="609599" y="683298"/>
            <a:ext cx="11356259" cy="4801314"/>
          </a:xfrm>
          <a:prstGeom prst="rect">
            <a:avLst/>
          </a:prstGeom>
          <a:noFill/>
          <a:ln>
            <a:solidFill>
              <a:schemeClr val="tx1"/>
            </a:solidFill>
          </a:ln>
        </p:spPr>
        <p:txBody>
          <a:bodyPr wrap="square" rtlCol="0">
            <a:spAutoFit/>
          </a:bodyPr>
          <a:lstStyle/>
          <a:p>
            <a:r>
              <a:rPr lang="de-DE" dirty="0"/>
              <a:t>Karte von Apple Park und näherer Umgebung, </a:t>
            </a:r>
            <a:r>
              <a:rPr lang="de-DE" dirty="0" err="1"/>
              <a:t>Cupertino</a:t>
            </a:r>
            <a:r>
              <a:rPr lang="de-DE" dirty="0"/>
              <a:t>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947572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48ABAE-CA81-2C41-A0E0-A12BE9BB8446}"/>
              </a:ext>
            </a:extLst>
          </p:cNvPr>
          <p:cNvSpPr txBox="1"/>
          <p:nvPr/>
        </p:nvSpPr>
        <p:spPr>
          <a:xfrm>
            <a:off x="88488" y="432461"/>
            <a:ext cx="7570839" cy="5078313"/>
          </a:xfrm>
          <a:prstGeom prst="rect">
            <a:avLst/>
          </a:prstGeom>
          <a:noFill/>
          <a:ln>
            <a:solidFill>
              <a:schemeClr val="tx1"/>
            </a:solidFill>
          </a:ln>
        </p:spPr>
        <p:txBody>
          <a:bodyPr wrap="square" rtlCol="0">
            <a:spAutoFit/>
          </a:bodyPr>
          <a:lstStyle/>
          <a:p>
            <a:r>
              <a:rPr lang="de-DE" dirty="0"/>
              <a:t>Karte von </a:t>
            </a:r>
            <a:r>
              <a:rPr lang="de-DE" dirty="0" err="1"/>
              <a:t>Cupertino</a:t>
            </a:r>
            <a:r>
              <a:rPr lang="de-DE" dirty="0"/>
              <a:t> im Jahr 1948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 name="Fußzeilenplatzhalter 1">
            <a:extLst>
              <a:ext uri="{FF2B5EF4-FFF2-40B4-BE49-F238E27FC236}">
                <a16:creationId xmlns:a16="http://schemas.microsoft.com/office/drawing/2014/main" id="{F263E9BB-8454-7942-9D01-1E9BB1CE50D7}"/>
              </a:ext>
            </a:extLst>
          </p:cNvPr>
          <p:cNvSpPr>
            <a:spLocks noGrp="1"/>
          </p:cNvSpPr>
          <p:nvPr>
            <p:ph type="ftr" sz="quarter" idx="10"/>
          </p:nvPr>
        </p:nvSpPr>
        <p:spPr/>
        <p:txBody>
          <a:bodyPr/>
          <a:lstStyle/>
          <a:p>
            <a:r>
              <a:rPr lang="de-DE" dirty="0"/>
              <a:t>ZSL-Konzeptionsgruppe Geographie</a:t>
            </a:r>
          </a:p>
        </p:txBody>
      </p:sp>
      <p:sp>
        <p:nvSpPr>
          <p:cNvPr id="3" name="Rechteck 2">
            <a:extLst>
              <a:ext uri="{FF2B5EF4-FFF2-40B4-BE49-F238E27FC236}">
                <a16:creationId xmlns:a16="http://schemas.microsoft.com/office/drawing/2014/main" id="{7DB14F4C-CE33-4B40-9727-3C8E5ACA1EDC}"/>
              </a:ext>
            </a:extLst>
          </p:cNvPr>
          <p:cNvSpPr/>
          <p:nvPr/>
        </p:nvSpPr>
        <p:spPr>
          <a:xfrm>
            <a:off x="-1" y="5545469"/>
            <a:ext cx="7197213" cy="276999"/>
          </a:xfrm>
          <a:prstGeom prst="rect">
            <a:avLst/>
          </a:prstGeom>
        </p:spPr>
        <p:txBody>
          <a:bodyPr wrap="square">
            <a:spAutoFit/>
          </a:bodyPr>
          <a:lstStyle/>
          <a:p>
            <a:pPr lvl="0">
              <a:defRPr/>
            </a:pPr>
            <a:r>
              <a:rPr lang="de-DE" sz="1200" dirty="0"/>
              <a:t>(</a:t>
            </a:r>
            <a:r>
              <a:rPr lang="de-DE" sz="1200" dirty="0">
                <a:hlinkClick r:id="rId3"/>
              </a:rPr>
              <a:t>http://digitalcollections.ucsc.edu/digital/collection/p16019coll5/id/282/rec/1</a:t>
            </a:r>
            <a:r>
              <a:rPr lang="de-DE" sz="1200" dirty="0"/>
              <a:t>, 03.12.2020)</a:t>
            </a:r>
          </a:p>
        </p:txBody>
      </p:sp>
      <p:sp>
        <p:nvSpPr>
          <p:cNvPr id="4" name="Textfeld 3">
            <a:extLst>
              <a:ext uri="{FF2B5EF4-FFF2-40B4-BE49-F238E27FC236}">
                <a16:creationId xmlns:a16="http://schemas.microsoft.com/office/drawing/2014/main" id="{DA8A6336-04FF-F24C-B319-0DD3E6C3392E}"/>
              </a:ext>
            </a:extLst>
          </p:cNvPr>
          <p:cNvSpPr txBox="1"/>
          <p:nvPr/>
        </p:nvSpPr>
        <p:spPr>
          <a:xfrm>
            <a:off x="3883742" y="6278812"/>
            <a:ext cx="184731" cy="369332"/>
          </a:xfrm>
          <a:prstGeom prst="rect">
            <a:avLst/>
          </a:prstGeom>
          <a:noFill/>
        </p:spPr>
        <p:txBody>
          <a:bodyPr wrap="none" rtlCol="0">
            <a:spAutoFit/>
          </a:bodyPr>
          <a:lstStyle/>
          <a:p>
            <a:endParaRPr lang="de-DE" dirty="0"/>
          </a:p>
        </p:txBody>
      </p:sp>
      <p:sp>
        <p:nvSpPr>
          <p:cNvPr id="6" name="Rechteck 5">
            <a:extLst>
              <a:ext uri="{FF2B5EF4-FFF2-40B4-BE49-F238E27FC236}">
                <a16:creationId xmlns:a16="http://schemas.microsoft.com/office/drawing/2014/main" id="{DB67DA66-3F70-BC49-9E5C-3169D1C8D1A2}"/>
              </a:ext>
            </a:extLst>
          </p:cNvPr>
          <p:cNvSpPr/>
          <p:nvPr/>
        </p:nvSpPr>
        <p:spPr>
          <a:xfrm>
            <a:off x="7624370" y="3848781"/>
            <a:ext cx="4252998" cy="461665"/>
          </a:xfrm>
          <a:prstGeom prst="rect">
            <a:avLst/>
          </a:prstGeom>
        </p:spPr>
        <p:txBody>
          <a:bodyPr wrap="square">
            <a:spAutoFit/>
          </a:bodyPr>
          <a:lstStyle/>
          <a:p>
            <a:pPr lvl="0">
              <a:defRPr/>
            </a:pPr>
            <a:r>
              <a:rPr lang="de-DE" sz="1200" dirty="0"/>
              <a:t>(https://</a:t>
            </a:r>
            <a:r>
              <a:rPr lang="de-DE" sz="1200" dirty="0" err="1"/>
              <a:t>www.mercurynews.com</a:t>
            </a:r>
            <a:r>
              <a:rPr lang="de-DE" sz="1200" dirty="0"/>
              <a:t>/2014/12/26/apple-</a:t>
            </a:r>
            <a:r>
              <a:rPr lang="de-DE" sz="1200" dirty="0" err="1"/>
              <a:t>to</a:t>
            </a:r>
            <a:r>
              <a:rPr lang="de-DE" sz="1200" dirty="0"/>
              <a:t>-save-</a:t>
            </a:r>
            <a:r>
              <a:rPr lang="de-DE" sz="1200" dirty="0" err="1"/>
              <a:t>historic</a:t>
            </a:r>
            <a:r>
              <a:rPr lang="de-DE" sz="1200" dirty="0"/>
              <a:t>-</a:t>
            </a:r>
            <a:r>
              <a:rPr lang="de-DE" sz="1200" dirty="0" err="1"/>
              <a:t>barn</a:t>
            </a:r>
            <a:r>
              <a:rPr lang="de-DE" sz="1200" dirty="0"/>
              <a:t>-on-site-</a:t>
            </a:r>
            <a:r>
              <a:rPr lang="de-DE" sz="1200" dirty="0" err="1"/>
              <a:t>of</a:t>
            </a:r>
            <a:r>
              <a:rPr lang="de-DE" sz="1200" dirty="0"/>
              <a:t>-</a:t>
            </a:r>
            <a:r>
              <a:rPr lang="de-DE" sz="1200" dirty="0" err="1"/>
              <a:t>new</a:t>
            </a:r>
            <a:r>
              <a:rPr lang="de-DE" sz="1200" dirty="0"/>
              <a:t>-</a:t>
            </a:r>
            <a:r>
              <a:rPr lang="de-DE" sz="1200" dirty="0" err="1"/>
              <a:t>cupertino</a:t>
            </a:r>
            <a:r>
              <a:rPr lang="de-DE" sz="1200" dirty="0"/>
              <a:t>-campus/, 03.12.2020)</a:t>
            </a:r>
          </a:p>
        </p:txBody>
      </p:sp>
      <p:sp>
        <p:nvSpPr>
          <p:cNvPr id="8" name="Textfeld 7">
            <a:extLst>
              <a:ext uri="{FF2B5EF4-FFF2-40B4-BE49-F238E27FC236}">
                <a16:creationId xmlns:a16="http://schemas.microsoft.com/office/drawing/2014/main" id="{E0B1075F-B631-9F47-9326-744B5ACEB3BD}"/>
              </a:ext>
            </a:extLst>
          </p:cNvPr>
          <p:cNvSpPr txBox="1"/>
          <p:nvPr/>
        </p:nvSpPr>
        <p:spPr>
          <a:xfrm>
            <a:off x="7712860" y="432461"/>
            <a:ext cx="4479140" cy="3416320"/>
          </a:xfrm>
          <a:prstGeom prst="rect">
            <a:avLst/>
          </a:prstGeom>
          <a:noFill/>
          <a:ln>
            <a:solidFill>
              <a:schemeClr val="tx1"/>
            </a:solidFill>
          </a:ln>
        </p:spPr>
        <p:txBody>
          <a:bodyPr wrap="square" rtlCol="0">
            <a:spAutoFit/>
          </a:bodyPr>
          <a:lstStyle/>
          <a:p>
            <a:r>
              <a:rPr lang="de-DE" dirty="0"/>
              <a:t>Luftbild der </a:t>
            </a:r>
            <a:r>
              <a:rPr lang="de-DE" dirty="0" err="1"/>
              <a:t>Glendenning</a:t>
            </a:r>
            <a:r>
              <a:rPr lang="de-DE" dirty="0"/>
              <a:t> Barn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34162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5" name="Legende mit Pfeil nach unten 4">
            <a:extLst>
              <a:ext uri="{FF2B5EF4-FFF2-40B4-BE49-F238E27FC236}">
                <a16:creationId xmlns:a16="http://schemas.microsoft.com/office/drawing/2014/main" id="{791F28C9-B69C-2744-ACC6-A3F32B41CCBA}"/>
              </a:ext>
            </a:extLst>
          </p:cNvPr>
          <p:cNvSpPr/>
          <p:nvPr/>
        </p:nvSpPr>
        <p:spPr>
          <a:xfrm>
            <a:off x="1127448" y="2012191"/>
            <a:ext cx="9937104" cy="283361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t>Vorschlag für eine Unterrichtseinheit</a:t>
            </a:r>
          </a:p>
        </p:txBody>
      </p:sp>
      <p:sp>
        <p:nvSpPr>
          <p:cNvPr id="4" name="Titel 1">
            <a:extLst>
              <a:ext uri="{FF2B5EF4-FFF2-40B4-BE49-F238E27FC236}">
                <a16:creationId xmlns:a16="http://schemas.microsoft.com/office/drawing/2014/main" id="{C9B77A92-E90E-0F48-92AD-FC1F64D1391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545596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60C51B-E909-B64C-833B-EBD4F669FA0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a:ln>
                  <a:noFill/>
                </a:ln>
                <a:solidFill>
                  <a:srgbClr val="C9C9C9">
                    <a:lumMod val="50000"/>
                  </a:srgbClr>
                </a:solidFill>
                <a:effectLst/>
                <a:uLnTx/>
                <a:uFillTx/>
                <a:latin typeface="Arial" panose="020B0604020202020204" pitchFamily="34" charset="0"/>
                <a:ea typeface="+mn-ea"/>
                <a:cs typeface="Arial" panose="020B0604020202020204" pitchFamily="34" charset="0"/>
              </a:rPr>
              <a:t>ZSL-Konzeptionsgruppe Geographie</a:t>
            </a:r>
            <a:endParaRPr kumimoji="0" lang="de-DE" sz="800" b="1" i="0" u="none" strike="noStrike" kern="1200" cap="none" spc="0" normalizeH="0" baseline="0" noProof="0" dirty="0">
              <a:ln>
                <a:noFill/>
              </a:ln>
              <a:solidFill>
                <a:srgbClr val="C9C9C9">
                  <a:lumMod val="50000"/>
                </a:srgbClr>
              </a:solidFill>
              <a:effectLst/>
              <a:uLnTx/>
              <a:uFillTx/>
              <a:latin typeface="Arial" panose="020B0604020202020204" pitchFamily="34" charset="0"/>
              <a:ea typeface="+mn-ea"/>
              <a:cs typeface="Arial" panose="020B0604020202020204" pitchFamily="34" charset="0"/>
            </a:endParaRPr>
          </a:p>
        </p:txBody>
      </p:sp>
      <p:sp>
        <p:nvSpPr>
          <p:cNvPr id="6" name="Untertitel 2">
            <a:extLst>
              <a:ext uri="{FF2B5EF4-FFF2-40B4-BE49-F238E27FC236}">
                <a16:creationId xmlns:a16="http://schemas.microsoft.com/office/drawing/2014/main" id="{A17E44DD-E2D5-4241-BA6C-7E94422FE60D}"/>
              </a:ext>
            </a:extLst>
          </p:cNvPr>
          <p:cNvSpPr txBox="1">
            <a:spLocks/>
          </p:cNvSpPr>
          <p:nvPr/>
        </p:nvSpPr>
        <p:spPr>
          <a:xfrm>
            <a:off x="4296001" y="3038122"/>
            <a:ext cx="3599999" cy="1110131"/>
          </a:xfrm>
          <a:prstGeom prst="rect">
            <a:avLst/>
          </a:prstGeom>
        </p:spPr>
        <p:txBody>
          <a:bodyPr>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Clr>
                <a:schemeClr val="tx1"/>
              </a:buClr>
              <a:buNone/>
            </a:pPr>
            <a:r>
              <a:rPr lang="de-DE" sz="6600" dirty="0">
                <a:solidFill>
                  <a:schemeClr val="tx1"/>
                </a:solidFill>
              </a:rPr>
              <a:t>Thema?</a:t>
            </a:r>
          </a:p>
          <a:p>
            <a:pPr marL="457200" indent="-457200">
              <a:buFont typeface="Arial" pitchFamily="34" charset="0"/>
              <a:buAutoNum type="arabicPeriod"/>
            </a:pPr>
            <a:endParaRPr lang="de-DE" sz="6600" dirty="0"/>
          </a:p>
          <a:p>
            <a:pPr marL="457200" indent="-457200">
              <a:buFont typeface="Arial" pitchFamily="34" charset="0"/>
              <a:buAutoNum type="arabicPeriod"/>
            </a:pPr>
            <a:endParaRPr lang="de-DE" sz="6600" dirty="0"/>
          </a:p>
        </p:txBody>
      </p:sp>
      <p:sp>
        <p:nvSpPr>
          <p:cNvPr id="9" name="Rechteck 8">
            <a:extLst>
              <a:ext uri="{FF2B5EF4-FFF2-40B4-BE49-F238E27FC236}">
                <a16:creationId xmlns:a16="http://schemas.microsoft.com/office/drawing/2014/main" id="{89C83CA0-4463-3448-A519-8363049C5260}"/>
              </a:ext>
            </a:extLst>
          </p:cNvPr>
          <p:cNvSpPr/>
          <p:nvPr/>
        </p:nvSpPr>
        <p:spPr>
          <a:xfrm>
            <a:off x="1055440" y="832586"/>
            <a:ext cx="9836974" cy="65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err="1"/>
              <a:t>Lend</a:t>
            </a:r>
            <a:r>
              <a:rPr lang="de-DE" sz="3600" dirty="0"/>
              <a:t> </a:t>
            </a:r>
            <a:r>
              <a:rPr lang="de-DE" sz="3600" dirty="0" err="1"/>
              <a:t>me</a:t>
            </a:r>
            <a:r>
              <a:rPr lang="de-DE" sz="3600" dirty="0"/>
              <a:t> </a:t>
            </a:r>
            <a:r>
              <a:rPr lang="de-DE" sz="3600" dirty="0" err="1"/>
              <a:t>your</a:t>
            </a:r>
            <a:r>
              <a:rPr lang="de-DE" sz="3600" dirty="0"/>
              <a:t> </a:t>
            </a:r>
            <a:r>
              <a:rPr lang="de-DE" sz="3600" dirty="0" err="1"/>
              <a:t>eyes</a:t>
            </a:r>
            <a:r>
              <a:rPr lang="de-DE" sz="3600" dirty="0"/>
              <a:t>!</a:t>
            </a:r>
          </a:p>
        </p:txBody>
      </p:sp>
    </p:spTree>
    <p:extLst>
      <p:ext uri="{BB962C8B-B14F-4D97-AF65-F5344CB8AC3E}">
        <p14:creationId xmlns:p14="http://schemas.microsoft.com/office/powerpoint/2010/main" val="3314973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E3926C0-86B5-AD46-AD78-8B8774711C1F}"/>
              </a:ext>
            </a:extLst>
          </p:cNvPr>
          <p:cNvSpPr>
            <a:spLocks noGrp="1"/>
          </p:cNvSpPr>
          <p:nvPr>
            <p:ph type="ftr" sz="quarter" idx="10"/>
          </p:nvPr>
        </p:nvSpPr>
        <p:spPr/>
        <p:txBody>
          <a:bodyPr/>
          <a:lstStyle/>
          <a:p>
            <a:r>
              <a:rPr lang="de-DE"/>
              <a:t>ZSL-Konzeptionsgruppe Geographie</a:t>
            </a:r>
            <a:endParaRPr lang="de-DE" dirty="0"/>
          </a:p>
        </p:txBody>
      </p:sp>
      <p:sp>
        <p:nvSpPr>
          <p:cNvPr id="4" name="Gestreifter Pfeil nach rechts 3">
            <a:extLst>
              <a:ext uri="{FF2B5EF4-FFF2-40B4-BE49-F238E27FC236}">
                <a16:creationId xmlns:a16="http://schemas.microsoft.com/office/drawing/2014/main" id="{727C725B-BE27-0748-AF25-9473B88BE50D}"/>
              </a:ext>
            </a:extLst>
          </p:cNvPr>
          <p:cNvSpPr/>
          <p:nvPr/>
        </p:nvSpPr>
        <p:spPr>
          <a:xfrm rot="5400000">
            <a:off x="4708072" y="1751187"/>
            <a:ext cx="2775856" cy="15273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1DA7067-9092-DE48-AEC1-75BA9F35F238}"/>
              </a:ext>
            </a:extLst>
          </p:cNvPr>
          <p:cNvSpPr txBox="1"/>
          <p:nvPr/>
        </p:nvSpPr>
        <p:spPr>
          <a:xfrm>
            <a:off x="263912" y="4216998"/>
            <a:ext cx="11664176" cy="1200329"/>
          </a:xfrm>
          <a:prstGeom prst="rect">
            <a:avLst/>
          </a:prstGeom>
          <a:noFill/>
        </p:spPr>
        <p:txBody>
          <a:bodyPr wrap="square" rtlCol="0">
            <a:spAutoFit/>
          </a:bodyPr>
          <a:lstStyle/>
          <a:p>
            <a:pPr algn="ctr"/>
            <a:r>
              <a:rPr lang="de-DE" sz="3600" dirty="0">
                <a:latin typeface="Arial" panose="020B0604020202020204" pitchFamily="34" charset="0"/>
                <a:cs typeface="Arial" panose="020B0604020202020204" pitchFamily="34" charset="0"/>
              </a:rPr>
              <a:t>Thema:</a:t>
            </a:r>
          </a:p>
          <a:p>
            <a:pPr algn="ctr"/>
            <a:r>
              <a:rPr lang="de-DE" sz="3600" dirty="0">
                <a:latin typeface="Arial" panose="020B0604020202020204" pitchFamily="34" charset="0"/>
                <a:cs typeface="Arial" panose="020B0604020202020204" pitchFamily="34" charset="0"/>
              </a:rPr>
              <a:t>Unternehmensansiedlungen verändern Raumstrukturen</a:t>
            </a:r>
            <a:endParaRPr lang="de-DE" sz="3600" dirty="0"/>
          </a:p>
        </p:txBody>
      </p:sp>
    </p:spTree>
    <p:extLst>
      <p:ext uri="{BB962C8B-B14F-4D97-AF65-F5344CB8AC3E}">
        <p14:creationId xmlns:p14="http://schemas.microsoft.com/office/powerpoint/2010/main" val="3423920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CBAD5D8-C133-A049-930E-C6911AF7DA7B}"/>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B22D14A8-6DDA-054E-8D8D-47267A041288}"/>
              </a:ext>
            </a:extLst>
          </p:cNvPr>
          <p:cNvSpPr/>
          <p:nvPr/>
        </p:nvSpPr>
        <p:spPr>
          <a:xfrm>
            <a:off x="1271464" y="2852936"/>
            <a:ext cx="10081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Verortung</a:t>
            </a:r>
          </a:p>
        </p:txBody>
      </p:sp>
    </p:spTree>
    <p:extLst>
      <p:ext uri="{BB962C8B-B14F-4D97-AF65-F5344CB8AC3E}">
        <p14:creationId xmlns:p14="http://schemas.microsoft.com/office/powerpoint/2010/main" val="1374562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D470E49-6952-994D-9E5A-6F181E045817}"/>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48D3E15B-E930-0A4B-B69C-BF8DCD007EDF}"/>
              </a:ext>
            </a:extLst>
          </p:cNvPr>
          <p:cNvSpPr/>
          <p:nvPr/>
        </p:nvSpPr>
        <p:spPr>
          <a:xfrm>
            <a:off x="516193" y="5529489"/>
            <a:ext cx="8853949" cy="276999"/>
          </a:xfrm>
          <a:prstGeom prst="rect">
            <a:avLst/>
          </a:prstGeom>
        </p:spPr>
        <p:txBody>
          <a:bodyPr wrap="square">
            <a:spAutoFit/>
          </a:bodyPr>
          <a:lstStyle/>
          <a:p>
            <a:pPr>
              <a:defRPr/>
            </a:pPr>
            <a:r>
              <a:rPr lang="de-DE" sz="1200" dirty="0"/>
              <a:t>(</a:t>
            </a:r>
            <a:r>
              <a:rPr lang="de-DE" sz="1200" dirty="0">
                <a:solidFill>
                  <a:srgbClr val="FF0000"/>
                </a:solidFill>
                <a:hlinkClick r:id="rId3"/>
              </a:rPr>
              <a:t>https://goo.gl/maps/33VEzbSX3qLzSt3ZA</a:t>
            </a:r>
            <a:r>
              <a:rPr lang="de-DE" sz="1200" dirty="0">
                <a:solidFill>
                  <a:srgbClr val="FF0000"/>
                </a:solidFill>
              </a:rPr>
              <a:t> </a:t>
            </a:r>
            <a:r>
              <a:rPr lang="de-DE" sz="1200" dirty="0"/>
              <a:t>[03.12.2020])</a:t>
            </a:r>
          </a:p>
        </p:txBody>
      </p:sp>
      <p:sp>
        <p:nvSpPr>
          <p:cNvPr id="6" name="Textfeld 5">
            <a:extLst>
              <a:ext uri="{FF2B5EF4-FFF2-40B4-BE49-F238E27FC236}">
                <a16:creationId xmlns:a16="http://schemas.microsoft.com/office/drawing/2014/main" id="{E3973211-D713-C545-ABAA-56A52D0587A2}"/>
              </a:ext>
            </a:extLst>
          </p:cNvPr>
          <p:cNvSpPr txBox="1"/>
          <p:nvPr/>
        </p:nvSpPr>
        <p:spPr>
          <a:xfrm>
            <a:off x="609599" y="683298"/>
            <a:ext cx="11356259" cy="4801314"/>
          </a:xfrm>
          <a:prstGeom prst="rect">
            <a:avLst/>
          </a:prstGeom>
          <a:noFill/>
          <a:ln>
            <a:solidFill>
              <a:schemeClr val="tx1"/>
            </a:solidFill>
          </a:ln>
        </p:spPr>
        <p:txBody>
          <a:bodyPr wrap="square" rtlCol="0">
            <a:spAutoFit/>
          </a:bodyPr>
          <a:lstStyle/>
          <a:p>
            <a:r>
              <a:rPr lang="de-DE" dirty="0"/>
              <a:t>Karte von Apple Park und näherer Umgebung, </a:t>
            </a:r>
            <a:r>
              <a:rPr lang="de-DE" dirty="0" err="1"/>
              <a:t>Cupertino</a:t>
            </a:r>
            <a:r>
              <a:rPr lang="de-DE" dirty="0"/>
              <a:t>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5" name="Rechteck 4">
            <a:extLst>
              <a:ext uri="{FF2B5EF4-FFF2-40B4-BE49-F238E27FC236}">
                <a16:creationId xmlns:a16="http://schemas.microsoft.com/office/drawing/2014/main" id="{04E315D9-0410-5A4E-B4A6-14A1C507AE79}"/>
              </a:ext>
            </a:extLst>
          </p:cNvPr>
          <p:cNvSpPr/>
          <p:nvPr/>
        </p:nvSpPr>
        <p:spPr>
          <a:xfrm>
            <a:off x="5854990" y="4592651"/>
            <a:ext cx="61108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„Apple Park“, </a:t>
            </a:r>
            <a:r>
              <a:rPr lang="de-DE" sz="2000" dirty="0" err="1"/>
              <a:t>Cupertino</a:t>
            </a:r>
            <a:r>
              <a:rPr lang="de-DE" sz="2000" dirty="0"/>
              <a:t> (Kalifornien, USA), 2020</a:t>
            </a:r>
          </a:p>
        </p:txBody>
      </p:sp>
    </p:spTree>
    <p:extLst>
      <p:ext uri="{BB962C8B-B14F-4D97-AF65-F5344CB8AC3E}">
        <p14:creationId xmlns:p14="http://schemas.microsoft.com/office/powerpoint/2010/main" val="3129072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48ABAE-CA81-2C41-A0E0-A12BE9BB8446}"/>
              </a:ext>
            </a:extLst>
          </p:cNvPr>
          <p:cNvSpPr txBox="1"/>
          <p:nvPr/>
        </p:nvSpPr>
        <p:spPr>
          <a:xfrm>
            <a:off x="88488" y="432461"/>
            <a:ext cx="7570839" cy="5078313"/>
          </a:xfrm>
          <a:prstGeom prst="rect">
            <a:avLst/>
          </a:prstGeom>
          <a:noFill/>
          <a:ln>
            <a:solidFill>
              <a:schemeClr val="tx1"/>
            </a:solidFill>
          </a:ln>
        </p:spPr>
        <p:txBody>
          <a:bodyPr wrap="square" rtlCol="0">
            <a:spAutoFit/>
          </a:bodyPr>
          <a:lstStyle/>
          <a:p>
            <a:r>
              <a:rPr lang="de-DE" dirty="0"/>
              <a:t>Karte von </a:t>
            </a:r>
            <a:r>
              <a:rPr lang="de-DE" dirty="0" err="1"/>
              <a:t>Cupertino</a:t>
            </a:r>
            <a:r>
              <a:rPr lang="de-DE" dirty="0"/>
              <a:t> im Jahr 1948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 name="Fußzeilenplatzhalter 1">
            <a:extLst>
              <a:ext uri="{FF2B5EF4-FFF2-40B4-BE49-F238E27FC236}">
                <a16:creationId xmlns:a16="http://schemas.microsoft.com/office/drawing/2014/main" id="{F263E9BB-8454-7942-9D01-1E9BB1CE50D7}"/>
              </a:ext>
            </a:extLst>
          </p:cNvPr>
          <p:cNvSpPr>
            <a:spLocks noGrp="1"/>
          </p:cNvSpPr>
          <p:nvPr>
            <p:ph type="ftr" sz="quarter" idx="10"/>
          </p:nvPr>
        </p:nvSpPr>
        <p:spPr/>
        <p:txBody>
          <a:bodyPr/>
          <a:lstStyle/>
          <a:p>
            <a:r>
              <a:rPr lang="de-DE" dirty="0"/>
              <a:t>ZSL-Konzeptionsgruppe Geographie</a:t>
            </a:r>
          </a:p>
        </p:txBody>
      </p:sp>
      <p:sp>
        <p:nvSpPr>
          <p:cNvPr id="3" name="Rechteck 2">
            <a:extLst>
              <a:ext uri="{FF2B5EF4-FFF2-40B4-BE49-F238E27FC236}">
                <a16:creationId xmlns:a16="http://schemas.microsoft.com/office/drawing/2014/main" id="{7DB14F4C-CE33-4B40-9727-3C8E5ACA1EDC}"/>
              </a:ext>
            </a:extLst>
          </p:cNvPr>
          <p:cNvSpPr/>
          <p:nvPr/>
        </p:nvSpPr>
        <p:spPr>
          <a:xfrm>
            <a:off x="-1" y="5545469"/>
            <a:ext cx="7197213" cy="276999"/>
          </a:xfrm>
          <a:prstGeom prst="rect">
            <a:avLst/>
          </a:prstGeom>
        </p:spPr>
        <p:txBody>
          <a:bodyPr wrap="square">
            <a:spAutoFit/>
          </a:bodyPr>
          <a:lstStyle/>
          <a:p>
            <a:pPr lvl="0">
              <a:defRPr/>
            </a:pPr>
            <a:r>
              <a:rPr lang="de-DE" sz="1200" dirty="0"/>
              <a:t>(</a:t>
            </a:r>
            <a:r>
              <a:rPr lang="de-DE" sz="1200" dirty="0">
                <a:hlinkClick r:id="rId3"/>
              </a:rPr>
              <a:t>http://digitalcollections.ucsc.edu/digital/collection/p16019coll5/id/282/rec/1</a:t>
            </a:r>
            <a:r>
              <a:rPr lang="de-DE" sz="1200" dirty="0"/>
              <a:t>, 03.12.2020)</a:t>
            </a:r>
          </a:p>
        </p:txBody>
      </p:sp>
      <p:sp>
        <p:nvSpPr>
          <p:cNvPr id="4" name="Textfeld 3">
            <a:extLst>
              <a:ext uri="{FF2B5EF4-FFF2-40B4-BE49-F238E27FC236}">
                <a16:creationId xmlns:a16="http://schemas.microsoft.com/office/drawing/2014/main" id="{DA8A6336-04FF-F24C-B319-0DD3E6C3392E}"/>
              </a:ext>
            </a:extLst>
          </p:cNvPr>
          <p:cNvSpPr txBox="1"/>
          <p:nvPr/>
        </p:nvSpPr>
        <p:spPr>
          <a:xfrm>
            <a:off x="3883742" y="6278812"/>
            <a:ext cx="184731" cy="369332"/>
          </a:xfrm>
          <a:prstGeom prst="rect">
            <a:avLst/>
          </a:prstGeom>
          <a:noFill/>
        </p:spPr>
        <p:txBody>
          <a:bodyPr wrap="none" rtlCol="0">
            <a:spAutoFit/>
          </a:bodyPr>
          <a:lstStyle/>
          <a:p>
            <a:endParaRPr lang="de-DE" dirty="0"/>
          </a:p>
        </p:txBody>
      </p:sp>
      <p:sp>
        <p:nvSpPr>
          <p:cNvPr id="6" name="Rechteck 5">
            <a:extLst>
              <a:ext uri="{FF2B5EF4-FFF2-40B4-BE49-F238E27FC236}">
                <a16:creationId xmlns:a16="http://schemas.microsoft.com/office/drawing/2014/main" id="{DB67DA66-3F70-BC49-9E5C-3169D1C8D1A2}"/>
              </a:ext>
            </a:extLst>
          </p:cNvPr>
          <p:cNvSpPr/>
          <p:nvPr/>
        </p:nvSpPr>
        <p:spPr>
          <a:xfrm>
            <a:off x="7624370" y="3848781"/>
            <a:ext cx="4252998" cy="461665"/>
          </a:xfrm>
          <a:prstGeom prst="rect">
            <a:avLst/>
          </a:prstGeom>
        </p:spPr>
        <p:txBody>
          <a:bodyPr wrap="square">
            <a:spAutoFit/>
          </a:bodyPr>
          <a:lstStyle/>
          <a:p>
            <a:pPr lvl="0">
              <a:defRPr/>
            </a:pPr>
            <a:r>
              <a:rPr lang="de-DE" sz="1200" dirty="0"/>
              <a:t>(https://</a:t>
            </a:r>
            <a:r>
              <a:rPr lang="de-DE" sz="1200" dirty="0" err="1"/>
              <a:t>www.mercurynews.com</a:t>
            </a:r>
            <a:r>
              <a:rPr lang="de-DE" sz="1200" dirty="0"/>
              <a:t>/2014/12/26/apple-</a:t>
            </a:r>
            <a:r>
              <a:rPr lang="de-DE" sz="1200" dirty="0" err="1"/>
              <a:t>to</a:t>
            </a:r>
            <a:r>
              <a:rPr lang="de-DE" sz="1200" dirty="0"/>
              <a:t>-save-</a:t>
            </a:r>
            <a:r>
              <a:rPr lang="de-DE" sz="1200" dirty="0" err="1"/>
              <a:t>historic</a:t>
            </a:r>
            <a:r>
              <a:rPr lang="de-DE" sz="1200" dirty="0"/>
              <a:t>-</a:t>
            </a:r>
            <a:r>
              <a:rPr lang="de-DE" sz="1200" dirty="0" err="1"/>
              <a:t>barn</a:t>
            </a:r>
            <a:r>
              <a:rPr lang="de-DE" sz="1200" dirty="0"/>
              <a:t>-on-site-</a:t>
            </a:r>
            <a:r>
              <a:rPr lang="de-DE" sz="1200" dirty="0" err="1"/>
              <a:t>of</a:t>
            </a:r>
            <a:r>
              <a:rPr lang="de-DE" sz="1200" dirty="0"/>
              <a:t>-</a:t>
            </a:r>
            <a:r>
              <a:rPr lang="de-DE" sz="1200" dirty="0" err="1"/>
              <a:t>new</a:t>
            </a:r>
            <a:r>
              <a:rPr lang="de-DE" sz="1200" dirty="0"/>
              <a:t>-</a:t>
            </a:r>
            <a:r>
              <a:rPr lang="de-DE" sz="1200" dirty="0" err="1"/>
              <a:t>cupertino</a:t>
            </a:r>
            <a:r>
              <a:rPr lang="de-DE" sz="1200" dirty="0"/>
              <a:t>-campus/, 03.12.2020)</a:t>
            </a:r>
          </a:p>
        </p:txBody>
      </p:sp>
      <p:sp>
        <p:nvSpPr>
          <p:cNvPr id="8" name="Textfeld 7">
            <a:extLst>
              <a:ext uri="{FF2B5EF4-FFF2-40B4-BE49-F238E27FC236}">
                <a16:creationId xmlns:a16="http://schemas.microsoft.com/office/drawing/2014/main" id="{E0B1075F-B631-9F47-9326-744B5ACEB3BD}"/>
              </a:ext>
            </a:extLst>
          </p:cNvPr>
          <p:cNvSpPr txBox="1"/>
          <p:nvPr/>
        </p:nvSpPr>
        <p:spPr>
          <a:xfrm>
            <a:off x="7712860" y="432461"/>
            <a:ext cx="4479140" cy="3416320"/>
          </a:xfrm>
          <a:prstGeom prst="rect">
            <a:avLst/>
          </a:prstGeom>
          <a:noFill/>
          <a:ln>
            <a:solidFill>
              <a:schemeClr val="tx1"/>
            </a:solidFill>
          </a:ln>
        </p:spPr>
        <p:txBody>
          <a:bodyPr wrap="square" rtlCol="0">
            <a:spAutoFit/>
          </a:bodyPr>
          <a:lstStyle/>
          <a:p>
            <a:r>
              <a:rPr lang="de-DE" dirty="0"/>
              <a:t>Luftbild der </a:t>
            </a:r>
            <a:r>
              <a:rPr lang="de-DE" dirty="0" err="1"/>
              <a:t>Glendenning</a:t>
            </a:r>
            <a:r>
              <a:rPr lang="de-DE" dirty="0"/>
              <a:t> Barn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9" name="Rechteck 8">
            <a:extLst>
              <a:ext uri="{FF2B5EF4-FFF2-40B4-BE49-F238E27FC236}">
                <a16:creationId xmlns:a16="http://schemas.microsoft.com/office/drawing/2014/main" id="{C900F5CD-A688-6946-8037-88563DD19D8D}"/>
              </a:ext>
            </a:extLst>
          </p:cNvPr>
          <p:cNvSpPr/>
          <p:nvPr/>
        </p:nvSpPr>
        <p:spPr>
          <a:xfrm>
            <a:off x="88488" y="4596374"/>
            <a:ext cx="45162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t>Cupertino</a:t>
            </a:r>
            <a:r>
              <a:rPr lang="de-DE" sz="2000" dirty="0"/>
              <a:t> (Kalifornien, USA), 1948</a:t>
            </a:r>
          </a:p>
        </p:txBody>
      </p:sp>
      <p:sp>
        <p:nvSpPr>
          <p:cNvPr id="10" name="Rechteck 9">
            <a:extLst>
              <a:ext uri="{FF2B5EF4-FFF2-40B4-BE49-F238E27FC236}">
                <a16:creationId xmlns:a16="http://schemas.microsoft.com/office/drawing/2014/main" id="{CBFE8C89-95E8-EC4C-9E89-B6D92D100ECD}"/>
              </a:ext>
            </a:extLst>
          </p:cNvPr>
          <p:cNvSpPr/>
          <p:nvPr/>
        </p:nvSpPr>
        <p:spPr>
          <a:xfrm>
            <a:off x="6439301" y="2934381"/>
            <a:ext cx="57526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t>Glendenning</a:t>
            </a:r>
            <a:r>
              <a:rPr lang="de-DE" sz="2000" dirty="0"/>
              <a:t> Barn, </a:t>
            </a:r>
            <a:r>
              <a:rPr lang="de-DE" sz="2000" dirty="0" err="1"/>
              <a:t>Cupertino</a:t>
            </a:r>
            <a:r>
              <a:rPr lang="de-DE" sz="2000" dirty="0"/>
              <a:t> (Kalifornien, USA)</a:t>
            </a:r>
          </a:p>
        </p:txBody>
      </p:sp>
    </p:spTree>
    <p:extLst>
      <p:ext uri="{BB962C8B-B14F-4D97-AF65-F5344CB8AC3E}">
        <p14:creationId xmlns:p14="http://schemas.microsoft.com/office/powerpoint/2010/main" val="4163070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CBAD5D8-C133-A049-930E-C6911AF7DA7B}"/>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B22D14A8-6DDA-054E-8D8D-47267A041288}"/>
              </a:ext>
            </a:extLst>
          </p:cNvPr>
          <p:cNvSpPr/>
          <p:nvPr/>
        </p:nvSpPr>
        <p:spPr>
          <a:xfrm>
            <a:off x="1271464" y="2852936"/>
            <a:ext cx="10081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Verortung </a:t>
            </a:r>
            <a:r>
              <a:rPr lang="de-DE" sz="3600" dirty="0" err="1"/>
              <a:t>Cupertino</a:t>
            </a:r>
            <a:endParaRPr lang="de-DE" sz="3600" dirty="0"/>
          </a:p>
        </p:txBody>
      </p:sp>
    </p:spTree>
    <p:extLst>
      <p:ext uri="{BB962C8B-B14F-4D97-AF65-F5344CB8AC3E}">
        <p14:creationId xmlns:p14="http://schemas.microsoft.com/office/powerpoint/2010/main" val="3057685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9097E65-A8E9-8348-94BF-853BA03B7792}"/>
              </a:ext>
            </a:extLst>
          </p:cNvPr>
          <p:cNvSpPr/>
          <p:nvPr/>
        </p:nvSpPr>
        <p:spPr>
          <a:xfrm>
            <a:off x="373625" y="6459793"/>
            <a:ext cx="7424052" cy="430887"/>
          </a:xfrm>
          <a:prstGeom prst="rect">
            <a:avLst/>
          </a:prstGeom>
        </p:spPr>
        <p:txBody>
          <a:bodyPr wrap="square">
            <a:spAutoFit/>
          </a:bodyPr>
          <a:lstStyle/>
          <a:p>
            <a:r>
              <a:rPr lang="de-DE" sz="1000" dirty="0"/>
              <a:t>(</a:t>
            </a:r>
            <a:r>
              <a:rPr lang="de-DE" sz="1000" dirty="0">
                <a:hlinkClick r:id="rId3"/>
              </a:rPr>
              <a:t>https://upload.wikimedia.org/wikipedia/commons/a/ae/Map_silicon_valley_cities.png</a:t>
            </a:r>
            <a:r>
              <a:rPr lang="de-DE" sz="1000" dirty="0"/>
              <a:t> [03.12.2020])</a:t>
            </a:r>
          </a:p>
          <a:p>
            <a:r>
              <a:rPr lang="de-DE" sz="1200" dirty="0"/>
              <a:t> </a:t>
            </a:r>
          </a:p>
        </p:txBody>
      </p:sp>
      <p:cxnSp>
        <p:nvCxnSpPr>
          <p:cNvPr id="8" name="Gerade Verbindung mit Pfeil 7">
            <a:extLst>
              <a:ext uri="{FF2B5EF4-FFF2-40B4-BE49-F238E27FC236}">
                <a16:creationId xmlns:a16="http://schemas.microsoft.com/office/drawing/2014/main" id="{65C566AF-6598-DA4B-84F3-452A7D5189B0}"/>
              </a:ext>
            </a:extLst>
          </p:cNvPr>
          <p:cNvCxnSpPr/>
          <p:nvPr/>
        </p:nvCxnSpPr>
        <p:spPr>
          <a:xfrm flipH="1">
            <a:off x="4851133" y="2069432"/>
            <a:ext cx="1876926" cy="10780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3E7F3620-82FC-6244-B8F6-7EE34BDEE987}"/>
              </a:ext>
            </a:extLst>
          </p:cNvPr>
          <p:cNvSpPr/>
          <p:nvPr/>
        </p:nvSpPr>
        <p:spPr>
          <a:xfrm>
            <a:off x="6274867" y="3525296"/>
            <a:ext cx="4127663" cy="430887"/>
          </a:xfrm>
          <a:prstGeom prst="rect">
            <a:avLst/>
          </a:prstGeom>
        </p:spPr>
        <p:txBody>
          <a:bodyPr wrap="square">
            <a:spAutoFit/>
          </a:bodyPr>
          <a:lstStyle/>
          <a:p>
            <a:r>
              <a:rPr lang="de-DE" sz="1000" dirty="0"/>
              <a:t>(Google </a:t>
            </a:r>
            <a:r>
              <a:rPr lang="de-DE" sz="1000" dirty="0" err="1"/>
              <a:t>Maps</a:t>
            </a:r>
            <a:r>
              <a:rPr lang="de-DE" sz="1000" dirty="0"/>
              <a:t>, alternativ: Apple </a:t>
            </a:r>
            <a:r>
              <a:rPr lang="de-DE" sz="1000" dirty="0" err="1"/>
              <a:t>Maps</a:t>
            </a:r>
            <a:r>
              <a:rPr lang="de-DE" sz="1000" dirty="0"/>
              <a:t>)</a:t>
            </a:r>
          </a:p>
          <a:p>
            <a:r>
              <a:rPr lang="de-DE" sz="1200" dirty="0"/>
              <a:t> </a:t>
            </a:r>
          </a:p>
        </p:txBody>
      </p:sp>
      <p:sp>
        <p:nvSpPr>
          <p:cNvPr id="9" name="Textfeld 8">
            <a:extLst>
              <a:ext uri="{FF2B5EF4-FFF2-40B4-BE49-F238E27FC236}">
                <a16:creationId xmlns:a16="http://schemas.microsoft.com/office/drawing/2014/main" id="{09295182-0D6E-AD47-9C4D-F1D91E4D1183}"/>
              </a:ext>
            </a:extLst>
          </p:cNvPr>
          <p:cNvSpPr txBox="1"/>
          <p:nvPr/>
        </p:nvSpPr>
        <p:spPr>
          <a:xfrm>
            <a:off x="471947" y="432461"/>
            <a:ext cx="5694766" cy="5909310"/>
          </a:xfrm>
          <a:prstGeom prst="rect">
            <a:avLst/>
          </a:prstGeom>
          <a:noFill/>
          <a:ln>
            <a:solidFill>
              <a:schemeClr val="tx1"/>
            </a:solidFill>
          </a:ln>
        </p:spPr>
        <p:txBody>
          <a:bodyPr wrap="square" rtlCol="0">
            <a:spAutoFit/>
          </a:bodyPr>
          <a:lstStyle/>
          <a:p>
            <a:r>
              <a:rPr lang="de-DE" dirty="0"/>
              <a:t>Karte vom Silicon Valley</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Textfeld 9">
            <a:extLst>
              <a:ext uri="{FF2B5EF4-FFF2-40B4-BE49-F238E27FC236}">
                <a16:creationId xmlns:a16="http://schemas.microsoft.com/office/drawing/2014/main" id="{18553BEC-12C7-7F47-A8DD-3E7E38EB0F4C}"/>
              </a:ext>
            </a:extLst>
          </p:cNvPr>
          <p:cNvSpPr txBox="1"/>
          <p:nvPr/>
        </p:nvSpPr>
        <p:spPr>
          <a:xfrm>
            <a:off x="6368933" y="435920"/>
            <a:ext cx="5694766" cy="3139321"/>
          </a:xfrm>
          <a:prstGeom prst="rect">
            <a:avLst/>
          </a:prstGeom>
          <a:noFill/>
          <a:ln>
            <a:solidFill>
              <a:schemeClr val="tx1"/>
            </a:solidFill>
          </a:ln>
        </p:spPr>
        <p:txBody>
          <a:bodyPr wrap="square" rtlCol="0">
            <a:spAutoFit/>
          </a:bodyPr>
          <a:lstStyle/>
          <a:p>
            <a:r>
              <a:rPr lang="de-DE" dirty="0"/>
              <a:t>Karte USA</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388924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055440" y="2852936"/>
            <a:ext cx="10081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Hintergrundinformation zur </a:t>
            </a:r>
            <a:r>
              <a:rPr lang="de-DE" sz="3600" dirty="0" err="1"/>
              <a:t>Glendenning</a:t>
            </a:r>
            <a:r>
              <a:rPr lang="de-DE" sz="3600" dirty="0"/>
              <a:t> Barn</a:t>
            </a:r>
          </a:p>
        </p:txBody>
      </p:sp>
    </p:spTree>
    <p:extLst>
      <p:ext uri="{BB962C8B-B14F-4D97-AF65-F5344CB8AC3E}">
        <p14:creationId xmlns:p14="http://schemas.microsoft.com/office/powerpoint/2010/main" val="3428447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263E9BB-8454-7942-9D01-1E9BB1CE50D7}"/>
              </a:ext>
            </a:extLst>
          </p:cNvPr>
          <p:cNvSpPr>
            <a:spLocks noGrp="1"/>
          </p:cNvSpPr>
          <p:nvPr>
            <p:ph type="ftr" sz="quarter" idx="10"/>
          </p:nvPr>
        </p:nvSpPr>
        <p:spPr/>
        <p:txBody>
          <a:bodyPr/>
          <a:lstStyle/>
          <a:p>
            <a:r>
              <a:rPr lang="de-DE"/>
              <a:t>ZSL-Konzeptionsgruppe Geographie</a:t>
            </a:r>
            <a:endParaRPr lang="de-DE" dirty="0"/>
          </a:p>
        </p:txBody>
      </p:sp>
      <p:sp>
        <p:nvSpPr>
          <p:cNvPr id="4" name="Rechteck 3">
            <a:extLst>
              <a:ext uri="{FF2B5EF4-FFF2-40B4-BE49-F238E27FC236}">
                <a16:creationId xmlns:a16="http://schemas.microsoft.com/office/drawing/2014/main" id="{B293D621-AF26-AD43-BE1D-C06160C82BD4}"/>
              </a:ext>
            </a:extLst>
          </p:cNvPr>
          <p:cNvSpPr/>
          <p:nvPr/>
        </p:nvSpPr>
        <p:spPr>
          <a:xfrm>
            <a:off x="1451719" y="5394734"/>
            <a:ext cx="7347321" cy="246221"/>
          </a:xfrm>
          <a:prstGeom prst="rect">
            <a:avLst/>
          </a:prstGeom>
        </p:spPr>
        <p:txBody>
          <a:bodyPr wrap="square">
            <a:spAutoFit/>
          </a:bodyPr>
          <a:lstStyle/>
          <a:p>
            <a:r>
              <a:rPr lang="de-DE" sz="1000" dirty="0"/>
              <a:t>(</a:t>
            </a:r>
            <a:r>
              <a:rPr lang="de-DE" sz="1000" dirty="0">
                <a:hlinkClick r:id="rId3"/>
              </a:rPr>
              <a:t>https://www.macerkopf.de/2017/05/31/apple-park-neues-drohnen-video/</a:t>
            </a:r>
            <a:r>
              <a:rPr lang="de-DE" sz="1000" dirty="0"/>
              <a:t>, 03.12.2020)</a:t>
            </a:r>
          </a:p>
        </p:txBody>
      </p:sp>
      <p:sp>
        <p:nvSpPr>
          <p:cNvPr id="5" name="Textfeld 4">
            <a:extLst>
              <a:ext uri="{FF2B5EF4-FFF2-40B4-BE49-F238E27FC236}">
                <a16:creationId xmlns:a16="http://schemas.microsoft.com/office/drawing/2014/main" id="{C480F70A-3596-A644-9E07-DFA763883252}"/>
              </a:ext>
            </a:extLst>
          </p:cNvPr>
          <p:cNvSpPr txBox="1"/>
          <p:nvPr/>
        </p:nvSpPr>
        <p:spPr>
          <a:xfrm>
            <a:off x="1569707" y="821715"/>
            <a:ext cx="9052587" cy="4524315"/>
          </a:xfrm>
          <a:prstGeom prst="rect">
            <a:avLst/>
          </a:prstGeom>
          <a:noFill/>
          <a:ln>
            <a:solidFill>
              <a:schemeClr val="tx1"/>
            </a:solidFill>
          </a:ln>
        </p:spPr>
        <p:txBody>
          <a:bodyPr wrap="square" rtlCol="0">
            <a:spAutoFit/>
          </a:bodyPr>
          <a:lstStyle/>
          <a:p>
            <a:r>
              <a:rPr lang="de-DE" dirty="0"/>
              <a:t>Luftbild </a:t>
            </a:r>
            <a:r>
              <a:rPr lang="de-DE" dirty="0" err="1"/>
              <a:t>Glendenning</a:t>
            </a:r>
            <a:r>
              <a:rPr lang="de-DE" dirty="0"/>
              <a:t> Barn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420892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D470E49-6952-994D-9E5A-6F181E045817}"/>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48D3E15B-E930-0A4B-B69C-BF8DCD007EDF}"/>
              </a:ext>
            </a:extLst>
          </p:cNvPr>
          <p:cNvSpPr/>
          <p:nvPr/>
        </p:nvSpPr>
        <p:spPr>
          <a:xfrm>
            <a:off x="516193" y="5529489"/>
            <a:ext cx="8853949" cy="276999"/>
          </a:xfrm>
          <a:prstGeom prst="rect">
            <a:avLst/>
          </a:prstGeom>
        </p:spPr>
        <p:txBody>
          <a:bodyPr wrap="square">
            <a:spAutoFit/>
          </a:bodyPr>
          <a:lstStyle/>
          <a:p>
            <a:pPr>
              <a:defRPr/>
            </a:pPr>
            <a:r>
              <a:rPr lang="de-DE" sz="1200" dirty="0"/>
              <a:t>(</a:t>
            </a:r>
            <a:r>
              <a:rPr lang="de-DE" sz="1200" dirty="0">
                <a:solidFill>
                  <a:srgbClr val="FF0000"/>
                </a:solidFill>
                <a:hlinkClick r:id="rId3"/>
              </a:rPr>
              <a:t>https://goo.gl/maps/33VEzbSX3qLzSt3ZA</a:t>
            </a:r>
            <a:r>
              <a:rPr lang="de-DE" sz="1200" dirty="0">
                <a:solidFill>
                  <a:srgbClr val="FF0000"/>
                </a:solidFill>
              </a:rPr>
              <a:t> </a:t>
            </a:r>
            <a:r>
              <a:rPr lang="de-DE" sz="1200" dirty="0"/>
              <a:t>[03.12.2020])</a:t>
            </a:r>
          </a:p>
        </p:txBody>
      </p:sp>
      <p:sp>
        <p:nvSpPr>
          <p:cNvPr id="6" name="Textfeld 5">
            <a:extLst>
              <a:ext uri="{FF2B5EF4-FFF2-40B4-BE49-F238E27FC236}">
                <a16:creationId xmlns:a16="http://schemas.microsoft.com/office/drawing/2014/main" id="{E3973211-D713-C545-ABAA-56A52D0587A2}"/>
              </a:ext>
            </a:extLst>
          </p:cNvPr>
          <p:cNvSpPr txBox="1"/>
          <p:nvPr/>
        </p:nvSpPr>
        <p:spPr>
          <a:xfrm>
            <a:off x="609599" y="683298"/>
            <a:ext cx="11356259" cy="4801314"/>
          </a:xfrm>
          <a:prstGeom prst="rect">
            <a:avLst/>
          </a:prstGeom>
          <a:noFill/>
          <a:ln>
            <a:solidFill>
              <a:schemeClr val="tx1"/>
            </a:solidFill>
          </a:ln>
        </p:spPr>
        <p:txBody>
          <a:bodyPr wrap="square" rtlCol="0">
            <a:spAutoFit/>
          </a:bodyPr>
          <a:lstStyle/>
          <a:p>
            <a:r>
              <a:rPr lang="de-DE" dirty="0"/>
              <a:t>Schrägluftbild von Apple Park und näherer Umgebung, inklusive Verortung der </a:t>
            </a:r>
            <a:r>
              <a:rPr lang="de-DE" dirty="0" err="1"/>
              <a:t>Glendenning</a:t>
            </a:r>
            <a:r>
              <a:rPr lang="de-DE" dirty="0"/>
              <a:t> Barn (Satellit)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5" name="Oval 4">
            <a:extLst>
              <a:ext uri="{FF2B5EF4-FFF2-40B4-BE49-F238E27FC236}">
                <a16:creationId xmlns:a16="http://schemas.microsoft.com/office/drawing/2014/main" id="{77C88C98-4ABB-CB43-9301-C444B172B82F}"/>
              </a:ext>
            </a:extLst>
          </p:cNvPr>
          <p:cNvSpPr/>
          <p:nvPr/>
        </p:nvSpPr>
        <p:spPr>
          <a:xfrm>
            <a:off x="2303273" y="1555621"/>
            <a:ext cx="648072" cy="576064"/>
          </a:xfrm>
          <a:prstGeom prst="ellipse">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233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95B7D660-1D12-0347-B95F-8C043012A8AD}"/>
              </a:ext>
            </a:extLst>
          </p:cNvPr>
          <p:cNvSpPr txBox="1"/>
          <p:nvPr/>
        </p:nvSpPr>
        <p:spPr>
          <a:xfrm>
            <a:off x="1487488" y="5924019"/>
            <a:ext cx="1408014" cy="338554"/>
          </a:xfrm>
          <a:prstGeom prst="rect">
            <a:avLst/>
          </a:prstGeom>
          <a:noFill/>
        </p:spPr>
        <p:txBody>
          <a:bodyPr wrap="square" rtlCol="0">
            <a:spAutoFit/>
          </a:bodyPr>
          <a:lstStyle/>
          <a:p>
            <a:r>
              <a:rPr lang="de-DE" sz="1600" b="1" dirty="0">
                <a:latin typeface="Calibri" panose="020F0502020204030204" pitchFamily="34" charset="0"/>
                <a:cs typeface="Calibri" panose="020F0502020204030204" pitchFamily="34" charset="0"/>
              </a:rPr>
              <a:t>3.5.2.6(2)</a:t>
            </a:r>
          </a:p>
        </p:txBody>
      </p:sp>
      <p:pic>
        <p:nvPicPr>
          <p:cNvPr id="12" name="Grafik 11" descr="Häkchen">
            <a:extLst>
              <a:ext uri="{FF2B5EF4-FFF2-40B4-BE49-F238E27FC236}">
                <a16:creationId xmlns:a16="http://schemas.microsoft.com/office/drawing/2014/main" id="{FC00C579-241B-8446-9E75-173849AC3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5600" y="5577185"/>
            <a:ext cx="503847" cy="745232"/>
          </a:xfrm>
          <a:prstGeom prst="rect">
            <a:avLst/>
          </a:prstGeom>
        </p:spPr>
      </p:pic>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2029029857"/>
              </p:ext>
            </p:extLst>
          </p:nvPr>
        </p:nvGraphicFramePr>
        <p:xfrm>
          <a:off x="1631504" y="688830"/>
          <a:ext cx="8856984" cy="50950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8225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2939210773"/>
              </p:ext>
            </p:extLst>
          </p:nvPr>
        </p:nvGraphicFramePr>
        <p:xfrm>
          <a:off x="644743" y="1340768"/>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solidFill>
                            <a:schemeClr val="accent5">
                              <a:lumMod val="75000"/>
                            </a:schemeClr>
                          </a:solidFill>
                          <a:effectLst/>
                          <a:latin typeface="Arial" panose="020B0604020202020204" pitchFamily="34" charset="0"/>
                          <a:cs typeface="Arial" panose="020B0604020202020204" pitchFamily="34" charset="0"/>
                        </a:rPr>
                        <a:t>Einstieg:</a:t>
                      </a:r>
                    </a:p>
                    <a:p>
                      <a:r>
                        <a:rPr lang="de-DE" sz="1400" dirty="0">
                          <a:solidFill>
                            <a:schemeClr val="accent5">
                              <a:lumMod val="75000"/>
                            </a:schemeClr>
                          </a:solidFill>
                          <a:effectLst/>
                          <a:latin typeface="Arial" panose="020B0604020202020204" pitchFamily="34" charset="0"/>
                          <a:cs typeface="Arial" panose="020B0604020202020204" pitchFamily="34" charset="0"/>
                        </a:rPr>
                        <a:t>Luftbilder von Cupertino im Wandel der Zeit:</a:t>
                      </a:r>
                    </a:p>
                    <a:p>
                      <a:endParaRPr lang="de-DE" sz="1400"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Überleitung 1 durch </a:t>
                      </a:r>
                      <a:r>
                        <a:rPr lang="de-DE" sz="1400" u="sng" dirty="0" err="1">
                          <a:effectLst/>
                          <a:latin typeface="Arial" panose="020B0604020202020204" pitchFamily="34" charset="0"/>
                          <a:cs typeface="Arial" panose="020B0604020202020204" pitchFamily="34" charset="0"/>
                        </a:rPr>
                        <a:t>LuL</a:t>
                      </a:r>
                      <a:r>
                        <a:rPr lang="de-DE" sz="1400" u="sng" dirty="0">
                          <a:effectLst/>
                          <a:latin typeface="Arial" panose="020B0604020202020204" pitchFamily="34" charset="0"/>
                          <a:cs typeface="Arial" panose="020B0604020202020204" pitchFamily="34" charset="0"/>
                        </a:rPr>
                        <a:t>:</a:t>
                      </a:r>
                    </a:p>
                    <a:p>
                      <a:r>
                        <a:rPr lang="de-DE" sz="1400" dirty="0">
                          <a:solidFill>
                            <a:schemeClr val="tx1"/>
                          </a:solidFill>
                          <a:effectLst/>
                          <a:latin typeface="Arial" panose="020B0604020202020204" pitchFamily="34" charset="0"/>
                          <a:cs typeface="Arial" panose="020B0604020202020204" pitchFamily="34" charset="0"/>
                        </a:rPr>
                        <a:t>„Ursache für Veränderung der Raumstrukturen?“</a:t>
                      </a:r>
                    </a:p>
                    <a:p>
                      <a:r>
                        <a:rPr lang="de-DE" sz="1400" dirty="0">
                          <a:solidFill>
                            <a:schemeClr val="tx1"/>
                          </a:solidFill>
                          <a:effectLst/>
                          <a:latin typeface="Arial" panose="020B0604020202020204" pitchFamily="34" charset="0"/>
                          <a:cs typeface="Arial" panose="020B0604020202020204" pitchFamily="34" charset="0"/>
                        </a:rPr>
                        <a:t>„Nach welchen Faktoren Unternehmen ihre Standorte wählen, wollen wir heute näher betrachten.“</a:t>
                      </a:r>
                      <a:endParaRPr lang="de-DE" sz="1400" dirty="0">
                        <a:effectLst/>
                        <a:latin typeface="Arial" panose="020B0604020202020204" pitchFamily="34" charset="0"/>
                        <a:cs typeface="Arial" panose="020B0604020202020204" pitchFamily="34" charset="0"/>
                      </a:endParaRPr>
                    </a:p>
                    <a:p>
                      <a:endParaRPr lang="de-DE" sz="1400"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Erarbeitung / Sicherung 1:</a:t>
                      </a:r>
                    </a:p>
                    <a:p>
                      <a:r>
                        <a:rPr lang="de-DE" sz="1400" dirty="0">
                          <a:effectLst/>
                          <a:latin typeface="Arial" panose="020B0604020202020204" pitchFamily="34" charset="0"/>
                          <a:cs typeface="Arial" panose="020B0604020202020204" pitchFamily="34" charset="0"/>
                        </a:rPr>
                        <a:t>Standortfaktoren und Standortentscheidungen am Beispiel Apple, Cupertino</a:t>
                      </a:r>
                    </a:p>
                    <a:p>
                      <a:endParaRPr lang="de-DE" sz="1400" dirty="0">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Überleitung 2 durch </a:t>
                      </a:r>
                      <a:r>
                        <a:rPr lang="de-DE" sz="1400" u="sng" dirty="0" err="1">
                          <a:solidFill>
                            <a:schemeClr val="accent5">
                              <a:lumMod val="75000"/>
                            </a:schemeClr>
                          </a:solidFill>
                          <a:effectLst/>
                          <a:latin typeface="Arial" panose="020B0604020202020204" pitchFamily="34" charset="0"/>
                          <a:cs typeface="Arial" panose="020B0604020202020204" pitchFamily="34" charset="0"/>
                        </a:rPr>
                        <a:t>LuL</a:t>
                      </a:r>
                      <a:r>
                        <a:rPr lang="de-DE" sz="1400" u="sng" dirty="0">
                          <a:solidFill>
                            <a:schemeClr val="accent5">
                              <a:lumMod val="75000"/>
                            </a:schemeClr>
                          </a:solidFill>
                          <a:effectLst/>
                          <a:latin typeface="Arial" panose="020B0604020202020204" pitchFamily="34" charset="0"/>
                          <a:cs typeface="Arial" panose="020B0604020202020204" pitchFamily="34" charset="0"/>
                        </a:rPr>
                        <a:t>:</a:t>
                      </a:r>
                    </a:p>
                    <a:p>
                      <a:r>
                        <a:rPr lang="de-DE" sz="1400" u="none" dirty="0">
                          <a:solidFill>
                            <a:schemeClr val="accent5">
                              <a:lumMod val="75000"/>
                            </a:schemeClr>
                          </a:solidFill>
                          <a:effectLst/>
                          <a:latin typeface="Arial" panose="020B0604020202020204" pitchFamily="34" charset="0"/>
                          <a:cs typeface="Arial" panose="020B0604020202020204" pitchFamily="34" charset="0"/>
                        </a:rPr>
                        <a:t>Aktuelle Entwicklungen am Standort Cupertino</a:t>
                      </a:r>
                    </a:p>
                    <a:p>
                      <a:r>
                        <a:rPr lang="de-DE" sz="1400" u="none" dirty="0">
                          <a:solidFill>
                            <a:schemeClr val="accent5">
                              <a:lumMod val="75000"/>
                            </a:schemeClr>
                          </a:solidFill>
                          <a:effectLst/>
                          <a:latin typeface="Arial" panose="020B0604020202020204" pitchFamily="34" charset="0"/>
                          <a:cs typeface="Arial" panose="020B0604020202020204" pitchFamily="34" charset="0"/>
                        </a:rPr>
                        <a:t>(Zitate von </a:t>
                      </a:r>
                      <a:r>
                        <a:rPr lang="de-DE" sz="1400" u="none" dirty="0" err="1">
                          <a:solidFill>
                            <a:schemeClr val="accent5">
                              <a:lumMod val="75000"/>
                            </a:schemeClr>
                          </a:solidFill>
                          <a:effectLst/>
                          <a:latin typeface="Arial" panose="020B0604020202020204" pitchFamily="34" charset="0"/>
                          <a:cs typeface="Arial" panose="020B0604020202020204" pitchFamily="34" charset="0"/>
                        </a:rPr>
                        <a:t>Elon</a:t>
                      </a:r>
                      <a:r>
                        <a:rPr lang="de-DE" sz="1400" u="none" dirty="0">
                          <a:solidFill>
                            <a:schemeClr val="accent5">
                              <a:lumMod val="75000"/>
                            </a:schemeClr>
                          </a:solidFill>
                          <a:effectLst/>
                          <a:latin typeface="Arial" panose="020B0604020202020204" pitchFamily="34" charset="0"/>
                          <a:cs typeface="Arial" panose="020B0604020202020204" pitchFamily="34" charset="0"/>
                        </a:rPr>
                        <a:t> </a:t>
                      </a:r>
                      <a:r>
                        <a:rPr lang="de-DE" sz="1400" u="none" dirty="0" err="1">
                          <a:solidFill>
                            <a:schemeClr val="accent5">
                              <a:lumMod val="75000"/>
                            </a:schemeClr>
                          </a:solidFill>
                          <a:effectLst/>
                          <a:latin typeface="Arial" panose="020B0604020202020204" pitchFamily="34" charset="0"/>
                          <a:cs typeface="Arial" panose="020B0604020202020204" pitchFamily="34" charset="0"/>
                        </a:rPr>
                        <a:t>Musk</a:t>
                      </a:r>
                      <a:r>
                        <a:rPr lang="de-DE" sz="1400" u="none" dirty="0">
                          <a:solidFill>
                            <a:schemeClr val="accent5">
                              <a:lumMod val="75000"/>
                            </a:schemeClr>
                          </a:solidFill>
                          <a:effectLst/>
                          <a:latin typeface="Arial" panose="020B0604020202020204" pitchFamily="34" charset="0"/>
                          <a:cs typeface="Arial" panose="020B0604020202020204" pitchFamily="34" charset="0"/>
                        </a:rPr>
                        <a:t> zum Standort Cupertino)</a:t>
                      </a:r>
                    </a:p>
                    <a:p>
                      <a:endParaRPr lang="de-DE" sz="1400" u="none"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 2:</a:t>
                      </a:r>
                    </a:p>
                    <a:p>
                      <a:r>
                        <a:rPr lang="de-DE" sz="1400" dirty="0">
                          <a:solidFill>
                            <a:schemeClr val="accent5">
                              <a:lumMod val="75000"/>
                            </a:schemeClr>
                          </a:solidFill>
                          <a:effectLst/>
                          <a:latin typeface="Arial" panose="020B0604020202020204" pitchFamily="34" charset="0"/>
                          <a:cs typeface="Arial" panose="020B0604020202020204" pitchFamily="34" charset="0"/>
                        </a:rPr>
                        <a:t>Theorie der Kreativen Klasse nach Florida</a:t>
                      </a:r>
                    </a:p>
                    <a:p>
                      <a:endParaRPr lang="de-DE" sz="14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Symbol" pitchFamily="2" charset="2"/>
                        <a:buChar char="-"/>
                      </a:pPr>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kumimoji="0" lang="de-DE" sz="1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„Raumstrukturen_DS3_P1_Einstieg“</a:t>
                      </a:r>
                      <a:endParaRPr lang="de-DE" sz="1400" dirty="0">
                        <a:highlight>
                          <a:srgbClr val="FFFF00"/>
                        </a:highlight>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latin typeface="Arial" panose="020B0604020202020204" pitchFamily="34" charset="0"/>
                          <a:cs typeface="Arial" panose="020B0604020202020204" pitchFamily="34" charset="0"/>
                        </a:rPr>
                        <a:t>SuS spekulieren über die Ursachen: Veränderung von Raumstrukturen durch Unternehmensansiedlungen</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Material dazu:</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„Raumstrukturen_DS3_AB1_Erarbeitung1“</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de-DE" sz="1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Raumstrukturen_DS3_P2_Earbeitung1</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Material dazu:</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„Raumstrukturen_DS3_P3_Earbeitung2“</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kumimoji="0" lang="de-DE"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latin typeface="Arial" panose="020B0604020202020204" pitchFamily="34" charset="0"/>
                          <a:cs typeface="Arial" panose="020B0604020202020204" pitchFamily="34" charset="0"/>
                        </a:rPr>
                        <a:t>Material dazu:</a:t>
                      </a:r>
                      <a:br>
                        <a:rPr lang="de-DE" sz="1400" dirty="0">
                          <a:solidFill>
                            <a:schemeClr val="accent5">
                              <a:lumMod val="75000"/>
                            </a:schemeClr>
                          </a:solidFill>
                          <a:latin typeface="Arial" panose="020B0604020202020204" pitchFamily="34" charset="0"/>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„Raumstrukturen_DS3_AB2_Erarbeitung2“</a:t>
                      </a:r>
                      <a:endPar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6" name="Titel 1">
            <a:extLst>
              <a:ext uri="{FF2B5EF4-FFF2-40B4-BE49-F238E27FC236}">
                <a16:creationId xmlns:a16="http://schemas.microsoft.com/office/drawing/2014/main" id="{520F6EC7-37A3-B141-A2A0-89273A8A4D8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CB5831DE-05CF-764F-919F-10C4BC967149}"/>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
        <p:nvSpPr>
          <p:cNvPr id="9" name="Titel 2">
            <a:extLst>
              <a:ext uri="{FF2B5EF4-FFF2-40B4-BE49-F238E27FC236}">
                <a16:creationId xmlns:a16="http://schemas.microsoft.com/office/drawing/2014/main" id="{9052FF92-3697-7740-9248-6349D6C861CF}"/>
              </a:ext>
            </a:extLst>
          </p:cNvPr>
          <p:cNvSpPr txBox="1">
            <a:spLocks/>
          </p:cNvSpPr>
          <p:nvPr/>
        </p:nvSpPr>
        <p:spPr>
          <a:xfrm>
            <a:off x="551384" y="546980"/>
            <a:ext cx="11737304" cy="649772"/>
          </a:xfrm>
          <a:prstGeom prst="rect">
            <a:avLst/>
          </a:prstGeom>
        </p:spPr>
        <p:txBody>
          <a:bodyPr anchor="ctr">
            <a:noAutofit/>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600" dirty="0"/>
              <a:t>DS 3 + 4: </a:t>
            </a:r>
            <a:r>
              <a:rPr lang="de-DE" sz="2600" dirty="0">
                <a:cs typeface="Arial" panose="020B0604020202020204" pitchFamily="34" charset="0"/>
              </a:rPr>
              <a:t>Unternehmerische Standortwahl in Zeiten der Globalisierung</a:t>
            </a:r>
          </a:p>
          <a:p>
            <a:pPr lvl="0">
              <a:spcBef>
                <a:spcPts val="0"/>
              </a:spcBef>
              <a:defRPr/>
            </a:pPr>
            <a:r>
              <a:rPr lang="de-DE" sz="1100" dirty="0">
                <a:solidFill>
                  <a:srgbClr val="000000"/>
                </a:solidFill>
                <a:ea typeface="+mn-ea"/>
                <a:cs typeface="Arial" panose="020B0604020202020204" pitchFamily="34" charset="0"/>
              </a:rPr>
              <a:t>(</a:t>
            </a:r>
            <a:r>
              <a:rPr lang="de-DE" sz="1100" dirty="0">
                <a:solidFill>
                  <a:srgbClr val="000000"/>
                </a:solidFill>
                <a:latin typeface="Arial" panose="020B0604020202020204"/>
                <a:ea typeface="+mn-ea"/>
                <a:cs typeface="+mn-cs"/>
              </a:rPr>
              <a:t>Standortfaktor)</a:t>
            </a:r>
          </a:p>
        </p:txBody>
      </p:sp>
    </p:spTree>
    <p:extLst>
      <p:ext uri="{BB962C8B-B14F-4D97-AF65-F5344CB8AC3E}">
        <p14:creationId xmlns:p14="http://schemas.microsoft.com/office/powerpoint/2010/main" val="2133352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271464" y="2852936"/>
            <a:ext cx="100811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 „Raumstrukturen_DS3_AB1_Erarbeitung1“</a:t>
            </a:r>
          </a:p>
        </p:txBody>
      </p:sp>
      <p:sp>
        <p:nvSpPr>
          <p:cNvPr id="4" name="Titel 1">
            <a:extLst>
              <a:ext uri="{FF2B5EF4-FFF2-40B4-BE49-F238E27FC236}">
                <a16:creationId xmlns:a16="http://schemas.microsoft.com/office/drawing/2014/main" id="{2CAC3733-89C2-474D-BD06-5E22E68EF84A}"/>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699918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3439A63C-AF0C-5B4C-9B60-404BAFF4372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4" name="Rechteck 3">
            <a:extLst>
              <a:ext uri="{FF2B5EF4-FFF2-40B4-BE49-F238E27FC236}">
                <a16:creationId xmlns:a16="http://schemas.microsoft.com/office/drawing/2014/main" id="{505CEB22-49E1-E944-86EE-86918F97E27C}"/>
              </a:ext>
            </a:extLst>
          </p:cNvPr>
          <p:cNvSpPr/>
          <p:nvPr/>
        </p:nvSpPr>
        <p:spPr>
          <a:xfrm>
            <a:off x="767408" y="1340768"/>
            <a:ext cx="10369152" cy="3600986"/>
          </a:xfrm>
          <a:prstGeom prst="rect">
            <a:avLst/>
          </a:prstGeom>
        </p:spPr>
        <p:txBody>
          <a:bodyPr wrap="square">
            <a:spAutoFit/>
          </a:bodyPr>
          <a:lstStyle/>
          <a:p>
            <a:pPr algn="ctr"/>
            <a:r>
              <a:rPr lang="de-DE" sz="2400" dirty="0">
                <a:latin typeface="Arial" panose="020B0604020202020204" pitchFamily="34" charset="0"/>
                <a:ea typeface="Times New Roman" panose="02020603050405020304" pitchFamily="18" charset="0"/>
              </a:rPr>
              <a:t>Standortfaktoren und Standortentscheidungen</a:t>
            </a:r>
            <a:endParaRPr lang="de-DE" dirty="0">
              <a:latin typeface="Arial" panose="020B0604020202020204" pitchFamily="34" charset="0"/>
              <a:ea typeface="Times New Roman" panose="02020603050405020304" pitchFamily="18" charset="0"/>
            </a:endParaRPr>
          </a:p>
          <a:p>
            <a:pPr algn="ctr"/>
            <a:r>
              <a:rPr lang="de-DE" sz="2400" dirty="0">
                <a:latin typeface="Arial" panose="020B0604020202020204" pitchFamily="34" charset="0"/>
                <a:ea typeface="Times New Roman" panose="02020603050405020304" pitchFamily="18" charset="0"/>
              </a:rPr>
              <a:t>am Beispiel Apple, Cupertino</a:t>
            </a:r>
            <a:endParaRPr lang="de-DE" dirty="0">
              <a:latin typeface="Arial" panose="020B0604020202020204" pitchFamily="34" charset="0"/>
              <a:ea typeface="Times New Roman" panose="02020603050405020304" pitchFamily="18" charset="0"/>
            </a:endParaRPr>
          </a:p>
          <a:p>
            <a:r>
              <a:rPr lang="de-DE" dirty="0">
                <a:latin typeface="Arial" panose="020B0604020202020204" pitchFamily="34" charset="0"/>
                <a:ea typeface="Times New Roman" panose="02020603050405020304" pitchFamily="18" charset="0"/>
              </a:rPr>
              <a:t> </a:t>
            </a:r>
          </a:p>
          <a:p>
            <a:r>
              <a:rPr lang="de-DE" dirty="0">
                <a:latin typeface="Arial" panose="020B0604020202020204" pitchFamily="34" charset="0"/>
                <a:ea typeface="Times New Roman" panose="02020603050405020304" pitchFamily="18" charset="0"/>
              </a:rPr>
              <a:t> </a:t>
            </a:r>
          </a:p>
          <a:p>
            <a:r>
              <a:rPr lang="de-DE" dirty="0">
                <a:latin typeface="Arial" panose="020B0604020202020204" pitchFamily="34" charset="0"/>
                <a:ea typeface="Times New Roman" panose="02020603050405020304" pitchFamily="18" charset="0"/>
              </a:rPr>
              <a:t> </a:t>
            </a:r>
          </a:p>
          <a:p>
            <a:pPr marL="342900" indent="-342900">
              <a:buFont typeface="+mj-lt"/>
              <a:buAutoNum type="arabicPeriod"/>
              <a:tabLst>
                <a:tab pos="270510" algn="l"/>
              </a:tabLst>
            </a:pPr>
            <a:r>
              <a:rPr lang="de-DE" dirty="0"/>
              <a:t>Apple wurde 1976 als Garagenfirma in Los Altos gegründet und verlagerte 1977 seinen Standort nach </a:t>
            </a:r>
            <a:r>
              <a:rPr lang="de-DE" dirty="0" err="1"/>
              <a:t>Cupertino</a:t>
            </a:r>
            <a:r>
              <a:rPr lang="de-DE" dirty="0"/>
              <a:t>. Beurteilen Sie mit Hilfe von M1 bis M3 und geeigneter Atlaskarten, ob dies im eine sinnvolle Entscheidung war.</a:t>
            </a:r>
            <a:br>
              <a:rPr lang="de-DE" dirty="0"/>
            </a:br>
            <a:endParaRPr lang="de-DE" dirty="0"/>
          </a:p>
          <a:p>
            <a:pPr marL="342900" indent="-342900">
              <a:buFont typeface="+mj-lt"/>
              <a:buAutoNum type="arabicPeriod"/>
              <a:tabLst>
                <a:tab pos="270510" algn="l"/>
              </a:tabLst>
            </a:pPr>
            <a:r>
              <a:rPr lang="de-DE" dirty="0">
                <a:latin typeface="Arial" panose="020B0604020202020204" pitchFamily="34" charset="0"/>
                <a:ea typeface="Times New Roman" panose="02020603050405020304" pitchFamily="18" charset="0"/>
              </a:rPr>
              <a:t>Vergleichen Sie anhand der von Ihnen mit fünf geeigneten Indikatoren aus M4 ergänzten Analysespinne (M5) die Eignung des Standortes Cupertino mit dem Standort Austin aus der Sicht eines Unternehmens der IT-Branche.</a:t>
            </a:r>
          </a:p>
        </p:txBody>
      </p:sp>
    </p:spTree>
    <p:extLst>
      <p:ext uri="{BB962C8B-B14F-4D97-AF65-F5344CB8AC3E}">
        <p14:creationId xmlns:p14="http://schemas.microsoft.com/office/powerpoint/2010/main" val="3454267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3439A63C-AF0C-5B4C-9B60-404BAFF4372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6" name="Grafik 5">
            <a:extLst>
              <a:ext uri="{FF2B5EF4-FFF2-40B4-BE49-F238E27FC236}">
                <a16:creationId xmlns:a16="http://schemas.microsoft.com/office/drawing/2014/main" id="{DA4BE8F8-D5BA-A747-A667-C50C2D98FF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5" t="2340" r="750" b="2340"/>
          <a:stretch/>
        </p:blipFill>
        <p:spPr>
          <a:xfrm>
            <a:off x="391971" y="620689"/>
            <a:ext cx="5776037" cy="2106982"/>
          </a:xfrm>
          <a:prstGeom prst="rect">
            <a:avLst/>
          </a:prstGeom>
        </p:spPr>
      </p:pic>
      <p:sp>
        <p:nvSpPr>
          <p:cNvPr id="7" name="Textfeld 6">
            <a:extLst>
              <a:ext uri="{FF2B5EF4-FFF2-40B4-BE49-F238E27FC236}">
                <a16:creationId xmlns:a16="http://schemas.microsoft.com/office/drawing/2014/main" id="{B1F08D44-4927-3B4C-81D5-B6CD1249DAFF}"/>
              </a:ext>
            </a:extLst>
          </p:cNvPr>
          <p:cNvSpPr txBox="1"/>
          <p:nvPr/>
        </p:nvSpPr>
        <p:spPr>
          <a:xfrm>
            <a:off x="6340478" y="1916832"/>
            <a:ext cx="5431096" cy="3416320"/>
          </a:xfrm>
          <a:prstGeom prst="rect">
            <a:avLst/>
          </a:prstGeom>
          <a:noFill/>
          <a:ln>
            <a:solidFill>
              <a:schemeClr val="tx1"/>
            </a:solidFill>
          </a:ln>
        </p:spPr>
        <p:txBody>
          <a:bodyPr wrap="square" rtlCol="0">
            <a:spAutoFit/>
          </a:bodyPr>
          <a:lstStyle/>
          <a:p>
            <a:r>
              <a:rPr lang="de-DE" dirty="0"/>
              <a:t>Screenshot von M2 des Arbeitsblattes „Raumstrukturen_DS3_AB1_Erarbeitung1“</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443331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3439A63C-AF0C-5B4C-9B60-404BAFF4372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9" name="Grafik 8">
            <a:extLst>
              <a:ext uri="{FF2B5EF4-FFF2-40B4-BE49-F238E27FC236}">
                <a16:creationId xmlns:a16="http://schemas.microsoft.com/office/drawing/2014/main" id="{B3DFF4A0-057C-B948-9A8B-58222FA9A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1628800"/>
            <a:ext cx="6192688" cy="3899100"/>
          </a:xfrm>
          <a:prstGeom prst="rect">
            <a:avLst/>
          </a:prstGeom>
        </p:spPr>
      </p:pic>
      <p:sp>
        <p:nvSpPr>
          <p:cNvPr id="6" name="Textfeld 5">
            <a:extLst>
              <a:ext uri="{FF2B5EF4-FFF2-40B4-BE49-F238E27FC236}">
                <a16:creationId xmlns:a16="http://schemas.microsoft.com/office/drawing/2014/main" id="{241C49F7-1F9A-A345-8368-82FF7B1FCFE0}"/>
              </a:ext>
            </a:extLst>
          </p:cNvPr>
          <p:cNvSpPr txBox="1"/>
          <p:nvPr/>
        </p:nvSpPr>
        <p:spPr>
          <a:xfrm>
            <a:off x="767408" y="478151"/>
            <a:ext cx="4536504" cy="5355312"/>
          </a:xfrm>
          <a:prstGeom prst="rect">
            <a:avLst/>
          </a:prstGeom>
          <a:noFill/>
          <a:ln>
            <a:solidFill>
              <a:schemeClr val="tx1"/>
            </a:solidFill>
          </a:ln>
        </p:spPr>
        <p:txBody>
          <a:bodyPr wrap="square" rtlCol="0">
            <a:spAutoFit/>
          </a:bodyPr>
          <a:lstStyle/>
          <a:p>
            <a:r>
              <a:rPr lang="de-DE" dirty="0"/>
              <a:t>Screenshot von M3 des Arbeitsblattes „Raumstrukturen_DS3_AB1_Erarbeitung1“</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329341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3568096965"/>
              </p:ext>
            </p:extLst>
          </p:nvPr>
        </p:nvGraphicFramePr>
        <p:xfrm>
          <a:off x="644743" y="1342654"/>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solidFill>
                            <a:schemeClr val="accent5">
                              <a:lumMod val="75000"/>
                            </a:schemeClr>
                          </a:solidFill>
                          <a:effectLst/>
                          <a:latin typeface="Arial" panose="020B0604020202020204" pitchFamily="34" charset="0"/>
                          <a:cs typeface="Arial" panose="020B0604020202020204" pitchFamily="34" charset="0"/>
                        </a:rPr>
                        <a:t>Einstieg:</a:t>
                      </a:r>
                    </a:p>
                    <a:p>
                      <a:r>
                        <a:rPr lang="de-DE" sz="1400" dirty="0">
                          <a:solidFill>
                            <a:schemeClr val="accent5">
                              <a:lumMod val="75000"/>
                            </a:schemeClr>
                          </a:solidFill>
                          <a:effectLst/>
                          <a:latin typeface="Arial" panose="020B0604020202020204" pitchFamily="34" charset="0"/>
                          <a:cs typeface="Arial" panose="020B0604020202020204" pitchFamily="34" charset="0"/>
                        </a:rPr>
                        <a:t>Luftbilder von Cupertino im Wandel der Zeit:</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Überleitung 1 durch </a:t>
                      </a:r>
                      <a:r>
                        <a:rPr lang="de-DE" sz="1400" u="sng" dirty="0" err="1">
                          <a:solidFill>
                            <a:schemeClr val="accent5">
                              <a:lumMod val="75000"/>
                            </a:schemeClr>
                          </a:solidFill>
                          <a:effectLst/>
                          <a:latin typeface="Arial" panose="020B0604020202020204" pitchFamily="34" charset="0"/>
                          <a:cs typeface="Arial" panose="020B0604020202020204" pitchFamily="34" charset="0"/>
                        </a:rPr>
                        <a:t>LuL</a:t>
                      </a:r>
                      <a:r>
                        <a:rPr lang="de-DE" sz="1400" u="sng" dirty="0">
                          <a:solidFill>
                            <a:schemeClr val="accent5">
                              <a:lumMod val="75000"/>
                            </a:schemeClr>
                          </a:solidFill>
                          <a:effectLst/>
                          <a:latin typeface="Arial" panose="020B0604020202020204" pitchFamily="34" charset="0"/>
                          <a:cs typeface="Arial" panose="020B0604020202020204" pitchFamily="34" charset="0"/>
                        </a:rPr>
                        <a:t>:</a:t>
                      </a:r>
                    </a:p>
                    <a:p>
                      <a:r>
                        <a:rPr lang="de-DE" sz="1400" dirty="0">
                          <a:solidFill>
                            <a:schemeClr val="accent5">
                              <a:lumMod val="75000"/>
                            </a:schemeClr>
                          </a:solidFill>
                          <a:effectLst/>
                          <a:latin typeface="Arial" panose="020B0604020202020204" pitchFamily="34" charset="0"/>
                          <a:cs typeface="Arial" panose="020B0604020202020204" pitchFamily="34" charset="0"/>
                        </a:rPr>
                        <a:t>„Ursache für Veränderung der Raumstrukturen?“</a:t>
                      </a:r>
                    </a:p>
                    <a:p>
                      <a:r>
                        <a:rPr lang="de-DE" sz="1400" dirty="0">
                          <a:solidFill>
                            <a:schemeClr val="accent5">
                              <a:lumMod val="75000"/>
                            </a:schemeClr>
                          </a:solidFill>
                          <a:effectLst/>
                          <a:latin typeface="Arial" panose="020B0604020202020204" pitchFamily="34" charset="0"/>
                          <a:cs typeface="Arial" panose="020B0604020202020204" pitchFamily="34" charset="0"/>
                        </a:rPr>
                        <a:t>„Nach welchen Faktoren Unternehmen ihre Standorte wählen, wollen wir heute näher betrachten.“</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 1:</a:t>
                      </a:r>
                    </a:p>
                    <a:p>
                      <a:r>
                        <a:rPr lang="de-DE" sz="1400" dirty="0">
                          <a:solidFill>
                            <a:schemeClr val="accent5">
                              <a:lumMod val="75000"/>
                            </a:schemeClr>
                          </a:solidFill>
                          <a:effectLst/>
                          <a:latin typeface="Arial" panose="020B0604020202020204" pitchFamily="34" charset="0"/>
                          <a:cs typeface="Arial" panose="020B0604020202020204" pitchFamily="34" charset="0"/>
                        </a:rPr>
                        <a:t>Standortfaktoren und Standortentscheidungen am Beispiel Apple, Cupertino</a:t>
                      </a:r>
                    </a:p>
                    <a:p>
                      <a:endParaRPr lang="de-DE" sz="1400"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Überleitung 2 durch </a:t>
                      </a:r>
                      <a:r>
                        <a:rPr lang="de-DE" sz="1400" u="sng" dirty="0" err="1">
                          <a:effectLst/>
                          <a:latin typeface="Arial" panose="020B0604020202020204" pitchFamily="34" charset="0"/>
                          <a:cs typeface="Arial" panose="020B0604020202020204" pitchFamily="34" charset="0"/>
                        </a:rPr>
                        <a:t>LuL</a:t>
                      </a:r>
                      <a:r>
                        <a:rPr lang="de-DE" sz="1400" u="sng" dirty="0">
                          <a:effectLst/>
                          <a:latin typeface="Arial" panose="020B0604020202020204" pitchFamily="34" charset="0"/>
                          <a:cs typeface="Arial" panose="020B0604020202020204" pitchFamily="34" charset="0"/>
                        </a:rPr>
                        <a:t>:</a:t>
                      </a:r>
                    </a:p>
                    <a:p>
                      <a:r>
                        <a:rPr lang="de-DE" sz="1400" u="none" dirty="0">
                          <a:effectLst/>
                          <a:latin typeface="Arial" panose="020B0604020202020204" pitchFamily="34" charset="0"/>
                          <a:cs typeface="Arial" panose="020B0604020202020204" pitchFamily="34" charset="0"/>
                        </a:rPr>
                        <a:t>Aktuelle Entwicklungen am Standort Cupertino</a:t>
                      </a:r>
                    </a:p>
                    <a:p>
                      <a:r>
                        <a:rPr lang="de-DE" sz="1400" u="none" dirty="0">
                          <a:effectLst/>
                          <a:latin typeface="Arial" panose="020B0604020202020204" pitchFamily="34" charset="0"/>
                          <a:cs typeface="Arial" panose="020B0604020202020204" pitchFamily="34" charset="0"/>
                        </a:rPr>
                        <a:t>(Zitate von </a:t>
                      </a:r>
                      <a:r>
                        <a:rPr lang="de-DE" sz="1400" u="none" dirty="0" err="1">
                          <a:effectLst/>
                          <a:latin typeface="Arial" panose="020B0604020202020204" pitchFamily="34" charset="0"/>
                          <a:cs typeface="Arial" panose="020B0604020202020204" pitchFamily="34" charset="0"/>
                        </a:rPr>
                        <a:t>Elon</a:t>
                      </a:r>
                      <a:r>
                        <a:rPr lang="de-DE" sz="1400" u="none" dirty="0">
                          <a:effectLst/>
                          <a:latin typeface="Arial" panose="020B0604020202020204" pitchFamily="34" charset="0"/>
                          <a:cs typeface="Arial" panose="020B0604020202020204" pitchFamily="34" charset="0"/>
                        </a:rPr>
                        <a:t> </a:t>
                      </a:r>
                      <a:r>
                        <a:rPr lang="de-DE" sz="1400" u="none" dirty="0" err="1">
                          <a:effectLst/>
                          <a:latin typeface="Arial" panose="020B0604020202020204" pitchFamily="34" charset="0"/>
                          <a:cs typeface="Arial" panose="020B0604020202020204" pitchFamily="34" charset="0"/>
                        </a:rPr>
                        <a:t>Musk</a:t>
                      </a:r>
                      <a:r>
                        <a:rPr lang="de-DE" sz="1400" u="none" dirty="0">
                          <a:effectLst/>
                          <a:latin typeface="Arial" panose="020B0604020202020204" pitchFamily="34" charset="0"/>
                          <a:cs typeface="Arial" panose="020B0604020202020204" pitchFamily="34" charset="0"/>
                        </a:rPr>
                        <a:t> zum Standort Cupertino)</a:t>
                      </a:r>
                    </a:p>
                    <a:p>
                      <a:endParaRPr lang="de-DE" sz="1400" u="none"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Erarbeitung / Sicherung 2:</a:t>
                      </a:r>
                    </a:p>
                    <a:p>
                      <a:r>
                        <a:rPr lang="de-DE" sz="1400" dirty="0">
                          <a:effectLst/>
                          <a:latin typeface="Arial" panose="020B0604020202020204" pitchFamily="34" charset="0"/>
                          <a:cs typeface="Arial" panose="020B0604020202020204" pitchFamily="34" charset="0"/>
                        </a:rPr>
                        <a:t>Theorie der Kreativen Klasse nach Florida</a:t>
                      </a:r>
                    </a:p>
                    <a:p>
                      <a:endParaRPr lang="de-DE" sz="14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Symbol" pitchFamily="2" charset="2"/>
                        <a:buChar char="-"/>
                      </a:pPr>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solidFill>
                            <a:schemeClr val="accent5">
                              <a:lumMod val="75000"/>
                            </a:schemeClr>
                          </a:solidFill>
                          <a:latin typeface="Arial" panose="020B0604020202020204" pitchFamily="34" charset="0"/>
                          <a:cs typeface="Arial" panose="020B0604020202020204" pitchFamily="34" charset="0"/>
                        </a:rPr>
                        <a:t>Material dazu:</a:t>
                      </a:r>
                      <a:br>
                        <a:rPr lang="de-DE" sz="1400" dirty="0">
                          <a:solidFill>
                            <a:schemeClr val="accent5">
                              <a:lumMod val="75000"/>
                            </a:schemeClr>
                          </a:solidFill>
                          <a:latin typeface="Arial" panose="020B0604020202020204" pitchFamily="34" charset="0"/>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„Raumstrukturen_DS3_P1_Einstieg“</a:t>
                      </a:r>
                      <a:endParaRPr lang="de-DE" sz="1400" dirty="0">
                        <a:solidFill>
                          <a:schemeClr val="accent5">
                            <a:lumMod val="75000"/>
                          </a:schemeClr>
                        </a:solidFill>
                        <a:highlight>
                          <a:srgbClr val="FFFF00"/>
                        </a:highlight>
                        <a:latin typeface="Arial" panose="020B0604020202020204" pitchFamily="34" charset="0"/>
                        <a:cs typeface="Arial" panose="020B0604020202020204" pitchFamily="34" charset="0"/>
                      </a:endParaRPr>
                    </a:p>
                    <a:p>
                      <a:endParaRPr lang="de-DE" sz="1400" dirty="0">
                        <a:solidFill>
                          <a:schemeClr val="accent5">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latin typeface="Arial" panose="020B0604020202020204" pitchFamily="34" charset="0"/>
                          <a:cs typeface="Arial" panose="020B0604020202020204" pitchFamily="34" charset="0"/>
                        </a:rPr>
                        <a:t>SuS spekulieren über die Ursachen: Veränderung von Raumstrukturen durch Unternehmensansiedlungen</a:t>
                      </a:r>
                    </a:p>
                    <a:p>
                      <a:endParaRPr lang="de-DE" sz="1400" dirty="0">
                        <a:solidFill>
                          <a:schemeClr val="accent5">
                            <a:lumMod val="75000"/>
                          </a:schemeClr>
                        </a:solidFill>
                        <a:latin typeface="Arial" panose="020B0604020202020204" pitchFamily="34" charset="0"/>
                        <a:cs typeface="Arial" panose="020B0604020202020204" pitchFamily="34" charset="0"/>
                      </a:endParaRPr>
                    </a:p>
                    <a:p>
                      <a:endParaRPr lang="de-DE" sz="1400" dirty="0">
                        <a:solidFill>
                          <a:schemeClr val="accent5">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Material dazu:</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„Raumstrukturen_DS3_AB1_Erarbeitung1“</a:t>
                      </a:r>
                      <a:b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a:t>
                      </a:r>
                      <a:r>
                        <a:rPr kumimoji="0" lang="de-DE" sz="1400" b="0" i="0" u="none" strike="noStrike" kern="1200" cap="none" spc="0" normalizeH="0" baseline="0" noProof="0" dirty="0">
                          <a:ln>
                            <a:noFill/>
                          </a:ln>
                          <a:solidFill>
                            <a:schemeClr val="accent5">
                              <a:lumMod val="75000"/>
                            </a:schemeClr>
                          </a:solidFill>
                          <a:effectLst/>
                          <a:highlight>
                            <a:srgbClr val="FFFF00"/>
                          </a:highlight>
                          <a:uLnTx/>
                          <a:uFillTx/>
                          <a:latin typeface="Arial" panose="020B0604020202020204" pitchFamily="34" charset="0"/>
                          <a:ea typeface="+mn-ea"/>
                          <a:cs typeface="Arial" panose="020B0604020202020204" pitchFamily="34" charset="0"/>
                        </a:rPr>
                        <a:t>Raumstrukturen_DS3_P2_Earbeitung1</a:t>
                      </a:r>
                      <a:r>
                        <a:rPr kumimoji="0" lang="de-DE" sz="1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Material dazu:</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„Raumstrukturen_DS3_P3_Earbeitung2“</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kumimoji="0" 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kumimoji="0" lang="de-DE" sz="1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„Raumstrukturen_DS3_AB2_Erarbeitung2“</a:t>
                      </a:r>
                      <a:endParaRPr lang="de-DE" sz="1400" dirty="0">
                        <a:effectLst/>
                        <a:highlight>
                          <a:srgbClr val="FFFF00"/>
                        </a:highligh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6" name="Titel 1">
            <a:extLst>
              <a:ext uri="{FF2B5EF4-FFF2-40B4-BE49-F238E27FC236}">
                <a16:creationId xmlns:a16="http://schemas.microsoft.com/office/drawing/2014/main" id="{520F6EC7-37A3-B141-A2A0-89273A8A4D8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AF2AAA1D-DF0F-5148-B66A-EFF7EC96B023}"/>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
        <p:nvSpPr>
          <p:cNvPr id="8" name="Titel 2">
            <a:extLst>
              <a:ext uri="{FF2B5EF4-FFF2-40B4-BE49-F238E27FC236}">
                <a16:creationId xmlns:a16="http://schemas.microsoft.com/office/drawing/2014/main" id="{93C85B8C-F9CA-CB4D-9721-AC03B0965F24}"/>
              </a:ext>
            </a:extLst>
          </p:cNvPr>
          <p:cNvSpPr txBox="1">
            <a:spLocks/>
          </p:cNvSpPr>
          <p:nvPr/>
        </p:nvSpPr>
        <p:spPr>
          <a:xfrm>
            <a:off x="551384" y="546980"/>
            <a:ext cx="11737304" cy="649772"/>
          </a:xfrm>
          <a:prstGeom prst="rect">
            <a:avLst/>
          </a:prstGeom>
        </p:spPr>
        <p:txBody>
          <a:bodyPr anchor="ctr">
            <a:noAutofit/>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600" dirty="0"/>
              <a:t>DS 3 + 4: </a:t>
            </a:r>
            <a:r>
              <a:rPr lang="de-DE" sz="2600" dirty="0">
                <a:cs typeface="Arial" panose="020B0604020202020204" pitchFamily="34" charset="0"/>
              </a:rPr>
              <a:t>Unternehmerische Standortwahl in Zeiten der Globalisierung</a:t>
            </a:r>
          </a:p>
          <a:p>
            <a:pPr lvl="0">
              <a:spcBef>
                <a:spcPts val="0"/>
              </a:spcBef>
              <a:defRPr/>
            </a:pPr>
            <a:r>
              <a:rPr lang="de-DE" sz="1100" dirty="0">
                <a:solidFill>
                  <a:srgbClr val="000000"/>
                </a:solidFill>
                <a:ea typeface="+mn-ea"/>
                <a:cs typeface="Arial" panose="020B0604020202020204" pitchFamily="34" charset="0"/>
              </a:rPr>
              <a:t>(</a:t>
            </a:r>
            <a:r>
              <a:rPr lang="de-DE" sz="1100" dirty="0">
                <a:solidFill>
                  <a:srgbClr val="000000"/>
                </a:solidFill>
                <a:latin typeface="Arial" panose="020B0604020202020204"/>
                <a:ea typeface="+mn-ea"/>
                <a:cs typeface="+mn-cs"/>
              </a:rPr>
              <a:t>Standortfaktor)</a:t>
            </a:r>
          </a:p>
        </p:txBody>
      </p:sp>
    </p:spTree>
    <p:extLst>
      <p:ext uri="{BB962C8B-B14F-4D97-AF65-F5344CB8AC3E}">
        <p14:creationId xmlns:p14="http://schemas.microsoft.com/office/powerpoint/2010/main" val="4029132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271464" y="2852936"/>
            <a:ext cx="100811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 „Raumstrukturen_DS3_P3_Erarbeitung2“</a:t>
            </a:r>
          </a:p>
        </p:txBody>
      </p:sp>
      <p:sp>
        <p:nvSpPr>
          <p:cNvPr id="4" name="Titel 1">
            <a:extLst>
              <a:ext uri="{FF2B5EF4-FFF2-40B4-BE49-F238E27FC236}">
                <a16:creationId xmlns:a16="http://schemas.microsoft.com/office/drawing/2014/main" id="{26B45F8E-40D1-104D-B54F-FB678DB1704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1748836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F2A6-84C1-E74A-B153-1F5E86BF4FC6}"/>
              </a:ext>
            </a:extLst>
          </p:cNvPr>
          <p:cNvSpPr>
            <a:spLocks noGrp="1"/>
          </p:cNvSpPr>
          <p:nvPr>
            <p:ph type="ctrTitle"/>
          </p:nvPr>
        </p:nvSpPr>
        <p:spPr>
          <a:xfrm>
            <a:off x="609601" y="1772817"/>
            <a:ext cx="11111409" cy="1830066"/>
          </a:xfrm>
        </p:spPr>
        <p:txBody>
          <a:bodyPr/>
          <a:lstStyle/>
          <a:p>
            <a:r>
              <a:rPr lang="de-DE" sz="3600" dirty="0"/>
              <a:t>Veränderung der Raumstrukturen in ausgewählten Wirtschaftsregionen als Ergebnis wirtschaftlichen Handelns im Globalisierungsprozess</a:t>
            </a:r>
          </a:p>
        </p:txBody>
      </p:sp>
      <p:sp>
        <p:nvSpPr>
          <p:cNvPr id="3" name="Untertitel 2">
            <a:extLst>
              <a:ext uri="{FF2B5EF4-FFF2-40B4-BE49-F238E27FC236}">
                <a16:creationId xmlns:a16="http://schemas.microsoft.com/office/drawing/2014/main" id="{640E0E69-26C4-1C46-BF17-8EBAC65FC617}"/>
              </a:ext>
            </a:extLst>
          </p:cNvPr>
          <p:cNvSpPr>
            <a:spLocks noGrp="1"/>
          </p:cNvSpPr>
          <p:nvPr>
            <p:ph type="subTitle" idx="1"/>
          </p:nvPr>
        </p:nvSpPr>
        <p:spPr>
          <a:xfrm>
            <a:off x="638084" y="3901087"/>
            <a:ext cx="10817037" cy="1690138"/>
          </a:xfrm>
        </p:spPr>
        <p:txBody>
          <a:bodyPr>
            <a:normAutofit lnSpcReduction="10000"/>
          </a:bodyPr>
          <a:lstStyle/>
          <a:p>
            <a:endParaRPr lang="de-DE" dirty="0"/>
          </a:p>
          <a:p>
            <a:r>
              <a:rPr lang="de-DE" sz="2800" dirty="0"/>
              <a:t>Material zur Erarbeitung 2, Doppelstunde 3</a:t>
            </a:r>
          </a:p>
          <a:p>
            <a:r>
              <a:rPr lang="de-DE" sz="2800" dirty="0"/>
              <a:t>„Unternehmerische Standortwahl in Zeiten der Globalisierung“</a:t>
            </a:r>
          </a:p>
          <a:p>
            <a:r>
              <a:rPr lang="de-DE" sz="2800" dirty="0"/>
              <a:t>(siehe Unterrichtsentwurf)</a:t>
            </a:r>
          </a:p>
        </p:txBody>
      </p:sp>
    </p:spTree>
    <p:extLst>
      <p:ext uri="{BB962C8B-B14F-4D97-AF65-F5344CB8AC3E}">
        <p14:creationId xmlns:p14="http://schemas.microsoft.com/office/powerpoint/2010/main" val="2652540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263E9BB-8454-7942-9D01-1E9BB1CE50D7}"/>
              </a:ext>
            </a:extLst>
          </p:cNvPr>
          <p:cNvSpPr>
            <a:spLocks noGrp="1"/>
          </p:cNvSpPr>
          <p:nvPr>
            <p:ph type="ftr" sz="quarter" idx="10"/>
          </p:nvPr>
        </p:nvSpPr>
        <p:spPr/>
        <p:txBody>
          <a:bodyPr/>
          <a:lstStyle/>
          <a:p>
            <a:r>
              <a:rPr lang="de-DE"/>
              <a:t>ZSL-Konzeptionsgruppe Geographie</a:t>
            </a:r>
            <a:endParaRPr lang="de-DE" dirty="0"/>
          </a:p>
        </p:txBody>
      </p:sp>
      <p:sp>
        <p:nvSpPr>
          <p:cNvPr id="4" name="Rechteck 3">
            <a:extLst>
              <a:ext uri="{FF2B5EF4-FFF2-40B4-BE49-F238E27FC236}">
                <a16:creationId xmlns:a16="http://schemas.microsoft.com/office/drawing/2014/main" id="{B293D621-AF26-AD43-BE1D-C06160C82BD4}"/>
              </a:ext>
            </a:extLst>
          </p:cNvPr>
          <p:cNvSpPr/>
          <p:nvPr/>
        </p:nvSpPr>
        <p:spPr>
          <a:xfrm>
            <a:off x="1758462" y="5871578"/>
            <a:ext cx="8196708" cy="276999"/>
          </a:xfrm>
          <a:prstGeom prst="rect">
            <a:avLst/>
          </a:prstGeom>
        </p:spPr>
        <p:txBody>
          <a:bodyPr wrap="square">
            <a:spAutoFit/>
          </a:bodyPr>
          <a:lstStyle/>
          <a:p>
            <a:endParaRPr lang="de-DE" sz="1200" dirty="0"/>
          </a:p>
        </p:txBody>
      </p:sp>
      <p:sp>
        <p:nvSpPr>
          <p:cNvPr id="6" name="Rechteck 5">
            <a:extLst>
              <a:ext uri="{FF2B5EF4-FFF2-40B4-BE49-F238E27FC236}">
                <a16:creationId xmlns:a16="http://schemas.microsoft.com/office/drawing/2014/main" id="{43840F3A-9C71-0947-869C-5C441473750D}"/>
              </a:ext>
            </a:extLst>
          </p:cNvPr>
          <p:cNvSpPr/>
          <p:nvPr/>
        </p:nvSpPr>
        <p:spPr>
          <a:xfrm>
            <a:off x="285297" y="1686586"/>
            <a:ext cx="4152947" cy="369332"/>
          </a:xfrm>
          <a:prstGeom prst="rect">
            <a:avLst/>
          </a:prstGeom>
        </p:spPr>
        <p:txBody>
          <a:bodyPr wrap="square">
            <a:spAutoFit/>
          </a:bodyPr>
          <a:lstStyle/>
          <a:p>
            <a:r>
              <a:rPr lang="de-DE" i="1" dirty="0"/>
              <a:t>"Ja, ich bin nach Texas umgezogen.“ </a:t>
            </a:r>
            <a:endParaRPr lang="de-DE" dirty="0"/>
          </a:p>
        </p:txBody>
      </p:sp>
      <p:sp>
        <p:nvSpPr>
          <p:cNvPr id="9" name="Rechteck 8">
            <a:extLst>
              <a:ext uri="{FF2B5EF4-FFF2-40B4-BE49-F238E27FC236}">
                <a16:creationId xmlns:a16="http://schemas.microsoft.com/office/drawing/2014/main" id="{3715F73F-C16D-8444-9361-065A46129C49}"/>
              </a:ext>
            </a:extLst>
          </p:cNvPr>
          <p:cNvSpPr/>
          <p:nvPr/>
        </p:nvSpPr>
        <p:spPr>
          <a:xfrm>
            <a:off x="7896000" y="3078504"/>
            <a:ext cx="3916544" cy="1200329"/>
          </a:xfrm>
          <a:prstGeom prst="rect">
            <a:avLst/>
          </a:prstGeom>
        </p:spPr>
        <p:txBody>
          <a:bodyPr wrap="square">
            <a:spAutoFit/>
          </a:bodyPr>
          <a:lstStyle/>
          <a:p>
            <a:r>
              <a:rPr lang="de-DE" i="1" dirty="0"/>
              <a:t>“Kalifornien ist großartig aber das Silicon Valley und die Gegend</a:t>
            </a:r>
          </a:p>
          <a:p>
            <a:r>
              <a:rPr lang="de-DE" i="1" dirty="0"/>
              <a:t>um die Bucht von San Francisco haben zu viel Einfluss auf die Welt."</a:t>
            </a:r>
            <a:endParaRPr lang="de-DE" dirty="0"/>
          </a:p>
        </p:txBody>
      </p:sp>
      <p:sp>
        <p:nvSpPr>
          <p:cNvPr id="10" name="Rechteck 9">
            <a:extLst>
              <a:ext uri="{FF2B5EF4-FFF2-40B4-BE49-F238E27FC236}">
                <a16:creationId xmlns:a16="http://schemas.microsoft.com/office/drawing/2014/main" id="{3181CB91-FAA3-4142-9D02-1EF70E38C630}"/>
              </a:ext>
            </a:extLst>
          </p:cNvPr>
          <p:cNvSpPr/>
          <p:nvPr/>
        </p:nvSpPr>
        <p:spPr>
          <a:xfrm>
            <a:off x="521699" y="3078504"/>
            <a:ext cx="3774301" cy="2031325"/>
          </a:xfrm>
          <a:prstGeom prst="rect">
            <a:avLst/>
          </a:prstGeom>
        </p:spPr>
        <p:txBody>
          <a:bodyPr wrap="square">
            <a:spAutoFit/>
          </a:bodyPr>
          <a:lstStyle/>
          <a:p>
            <a:r>
              <a:rPr lang="de-DE" i="1" dirty="0"/>
              <a:t>„Neben den geschäftlichen Gründen hat auch das Votum der Mitarbeiter den Ausschlag gegeben: Auf die Frage, wo sie am liebsten Leben würden, habe Austin auf der Liste ganz oben gestanden. Also wurde es Austin.“</a:t>
            </a:r>
          </a:p>
        </p:txBody>
      </p:sp>
      <p:sp>
        <p:nvSpPr>
          <p:cNvPr id="12" name="Rechteck 11">
            <a:extLst>
              <a:ext uri="{FF2B5EF4-FFF2-40B4-BE49-F238E27FC236}">
                <a16:creationId xmlns:a16="http://schemas.microsoft.com/office/drawing/2014/main" id="{7E47DE83-57DA-E44E-B148-64144983EA1A}"/>
              </a:ext>
            </a:extLst>
          </p:cNvPr>
          <p:cNvSpPr/>
          <p:nvPr/>
        </p:nvSpPr>
        <p:spPr>
          <a:xfrm>
            <a:off x="8593612" y="1832815"/>
            <a:ext cx="2999687" cy="646331"/>
          </a:xfrm>
          <a:prstGeom prst="rect">
            <a:avLst/>
          </a:prstGeom>
        </p:spPr>
        <p:txBody>
          <a:bodyPr wrap="square">
            <a:spAutoFit/>
          </a:bodyPr>
          <a:lstStyle/>
          <a:p>
            <a:pPr algn="ctr"/>
            <a:r>
              <a:rPr lang="de-DE" i="1" dirty="0">
                <a:solidFill>
                  <a:srgbClr val="1E1E1E"/>
                </a:solidFill>
                <a:latin typeface="+mj-lt"/>
              </a:rPr>
              <a:t>„Sie denken, sie haben den Erfolg gepachtet.“</a:t>
            </a:r>
            <a:endParaRPr lang="de-DE" i="1" dirty="0">
              <a:latin typeface="+mj-lt"/>
            </a:endParaRPr>
          </a:p>
        </p:txBody>
      </p:sp>
      <p:sp>
        <p:nvSpPr>
          <p:cNvPr id="13" name="Textfeld 12">
            <a:extLst>
              <a:ext uri="{FF2B5EF4-FFF2-40B4-BE49-F238E27FC236}">
                <a16:creationId xmlns:a16="http://schemas.microsoft.com/office/drawing/2014/main" id="{A2A1CB37-D1B2-B34F-B84E-88BF4D067404}"/>
              </a:ext>
            </a:extLst>
          </p:cNvPr>
          <p:cNvSpPr txBox="1"/>
          <p:nvPr/>
        </p:nvSpPr>
        <p:spPr>
          <a:xfrm>
            <a:off x="831949" y="529389"/>
            <a:ext cx="10528103" cy="523220"/>
          </a:xfrm>
          <a:prstGeom prst="rect">
            <a:avLst/>
          </a:prstGeom>
          <a:noFill/>
        </p:spPr>
        <p:txBody>
          <a:bodyPr wrap="square" rtlCol="0">
            <a:spAutoFit/>
          </a:bodyPr>
          <a:lstStyle/>
          <a:p>
            <a:r>
              <a:rPr lang="de-DE" sz="2800" dirty="0" err="1"/>
              <a:t>Elon</a:t>
            </a:r>
            <a:r>
              <a:rPr lang="de-DE" sz="2800" dirty="0"/>
              <a:t> </a:t>
            </a:r>
            <a:r>
              <a:rPr lang="de-DE" sz="2800" dirty="0" err="1"/>
              <a:t>Musk</a:t>
            </a:r>
            <a:r>
              <a:rPr lang="de-DE" sz="2800" dirty="0"/>
              <a:t> über den Standort Silicon Valley, Dezember 2020</a:t>
            </a:r>
          </a:p>
        </p:txBody>
      </p:sp>
      <p:sp>
        <p:nvSpPr>
          <p:cNvPr id="14" name="Rechteck 13">
            <a:extLst>
              <a:ext uri="{FF2B5EF4-FFF2-40B4-BE49-F238E27FC236}">
                <a16:creationId xmlns:a16="http://schemas.microsoft.com/office/drawing/2014/main" id="{7B89C775-27D0-C243-BF7A-4084AE4116A6}"/>
              </a:ext>
            </a:extLst>
          </p:cNvPr>
          <p:cNvSpPr/>
          <p:nvPr/>
        </p:nvSpPr>
        <p:spPr>
          <a:xfrm>
            <a:off x="8369726" y="4994414"/>
            <a:ext cx="3809212" cy="646331"/>
          </a:xfrm>
          <a:prstGeom prst="rect">
            <a:avLst/>
          </a:prstGeom>
        </p:spPr>
        <p:txBody>
          <a:bodyPr wrap="square">
            <a:spAutoFit/>
          </a:bodyPr>
          <a:lstStyle/>
          <a:p>
            <a:r>
              <a:rPr lang="de-DE" i="1" dirty="0">
                <a:solidFill>
                  <a:srgbClr val="1E1E1E"/>
                </a:solidFill>
                <a:latin typeface="+mj-lt"/>
              </a:rPr>
              <a:t>„Staatliche Vorschriften behindern den Schaffensgeist.“</a:t>
            </a:r>
            <a:endParaRPr lang="de-DE" i="1" dirty="0">
              <a:latin typeface="+mj-lt"/>
            </a:endParaRPr>
          </a:p>
        </p:txBody>
      </p:sp>
      <p:sp>
        <p:nvSpPr>
          <p:cNvPr id="8" name="Textfeld 7">
            <a:extLst>
              <a:ext uri="{FF2B5EF4-FFF2-40B4-BE49-F238E27FC236}">
                <a16:creationId xmlns:a16="http://schemas.microsoft.com/office/drawing/2014/main" id="{82934D77-326A-814A-85E5-F49E385D7E44}"/>
              </a:ext>
            </a:extLst>
          </p:cNvPr>
          <p:cNvSpPr txBox="1"/>
          <p:nvPr/>
        </p:nvSpPr>
        <p:spPr>
          <a:xfrm>
            <a:off x="4686387" y="1556089"/>
            <a:ext cx="2677189" cy="3693319"/>
          </a:xfrm>
          <a:prstGeom prst="rect">
            <a:avLst/>
          </a:prstGeom>
          <a:noFill/>
          <a:ln>
            <a:solidFill>
              <a:schemeClr val="tx1"/>
            </a:solidFill>
          </a:ln>
        </p:spPr>
        <p:txBody>
          <a:bodyPr wrap="square" rtlCol="0">
            <a:spAutoFit/>
          </a:bodyPr>
          <a:lstStyle/>
          <a:p>
            <a:r>
              <a:rPr lang="de-DE" dirty="0"/>
              <a:t>Foto von </a:t>
            </a:r>
            <a:r>
              <a:rPr lang="de-DE" dirty="0" err="1"/>
              <a:t>Elon</a:t>
            </a:r>
            <a:r>
              <a:rPr lang="de-DE" dirty="0"/>
              <a:t> </a:t>
            </a:r>
            <a:r>
              <a:rPr lang="de-DE" dirty="0" err="1"/>
              <a:t>Musk</a:t>
            </a: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090456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9316A28-652A-9A4B-8E6B-C2BD51D2E63E}"/>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5AB97C96-146A-7A43-812E-502C2FFF1812}"/>
              </a:ext>
            </a:extLst>
          </p:cNvPr>
          <p:cNvSpPr/>
          <p:nvPr/>
        </p:nvSpPr>
        <p:spPr>
          <a:xfrm>
            <a:off x="1448505" y="5800357"/>
            <a:ext cx="8939200" cy="276999"/>
          </a:xfrm>
          <a:prstGeom prst="rect">
            <a:avLst/>
          </a:prstGeom>
        </p:spPr>
        <p:txBody>
          <a:bodyPr wrap="square">
            <a:spAutoFit/>
          </a:bodyPr>
          <a:lstStyle/>
          <a:p>
            <a:r>
              <a:rPr lang="de-DE" sz="1200" dirty="0"/>
              <a:t>(https://</a:t>
            </a:r>
            <a:r>
              <a:rPr lang="de-DE" sz="1200" dirty="0" err="1"/>
              <a:t>upload.wikimedia.org</a:t>
            </a:r>
            <a:r>
              <a:rPr lang="de-DE" sz="1200" dirty="0"/>
              <a:t>/</a:t>
            </a:r>
            <a:r>
              <a:rPr lang="de-DE" sz="1200" dirty="0" err="1"/>
              <a:t>wikipedia</a:t>
            </a:r>
            <a:r>
              <a:rPr lang="de-DE" sz="1200" dirty="0"/>
              <a:t>/</a:t>
            </a:r>
            <a:r>
              <a:rPr lang="de-DE" sz="1200" dirty="0" err="1"/>
              <a:t>commons</a:t>
            </a:r>
            <a:r>
              <a:rPr lang="de-DE" sz="1200" dirty="0"/>
              <a:t>/9/92/Map_of_USA_with_state_names_2.svg, 02.01.2021)</a:t>
            </a:r>
          </a:p>
        </p:txBody>
      </p:sp>
      <p:sp>
        <p:nvSpPr>
          <p:cNvPr id="5" name="Oval 4">
            <a:extLst>
              <a:ext uri="{FF2B5EF4-FFF2-40B4-BE49-F238E27FC236}">
                <a16:creationId xmlns:a16="http://schemas.microsoft.com/office/drawing/2014/main" id="{D4B91C6B-45FA-BF4D-9EA1-62F3881E1447}"/>
              </a:ext>
            </a:extLst>
          </p:cNvPr>
          <p:cNvSpPr/>
          <p:nvPr/>
        </p:nvSpPr>
        <p:spPr>
          <a:xfrm>
            <a:off x="5303521" y="4851131"/>
            <a:ext cx="115503" cy="125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206812D6-0B6A-DF47-BFDD-9B389DDF0D7A}"/>
              </a:ext>
            </a:extLst>
          </p:cNvPr>
          <p:cNvSpPr/>
          <p:nvPr/>
        </p:nvSpPr>
        <p:spPr>
          <a:xfrm>
            <a:off x="1850373" y="2784109"/>
            <a:ext cx="115503" cy="125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a:extLst>
              <a:ext uri="{FF2B5EF4-FFF2-40B4-BE49-F238E27FC236}">
                <a16:creationId xmlns:a16="http://schemas.microsoft.com/office/drawing/2014/main" id="{A90786F6-E95B-CA40-AF7A-F911BEF06440}"/>
              </a:ext>
            </a:extLst>
          </p:cNvPr>
          <p:cNvCxnSpPr>
            <a:cxnSpLocks/>
          </p:cNvCxnSpPr>
          <p:nvPr/>
        </p:nvCxnSpPr>
        <p:spPr>
          <a:xfrm>
            <a:off x="1975501" y="2909238"/>
            <a:ext cx="3328020" cy="19359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420D6EAD-0E97-9940-B061-936CCF46BCAD}"/>
              </a:ext>
            </a:extLst>
          </p:cNvPr>
          <p:cNvSpPr txBox="1"/>
          <p:nvPr/>
        </p:nvSpPr>
        <p:spPr>
          <a:xfrm>
            <a:off x="1552336" y="445045"/>
            <a:ext cx="8731538" cy="5355312"/>
          </a:xfrm>
          <a:prstGeom prst="rect">
            <a:avLst/>
          </a:prstGeom>
          <a:noFill/>
          <a:ln>
            <a:solidFill>
              <a:schemeClr val="tx1"/>
            </a:solidFill>
          </a:ln>
        </p:spPr>
        <p:txBody>
          <a:bodyPr wrap="square" rtlCol="0">
            <a:spAutoFit/>
          </a:bodyPr>
          <a:lstStyle/>
          <a:p>
            <a:r>
              <a:rPr lang="de-DE" dirty="0"/>
              <a:t>Karte USA</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33326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5DA78DC-3649-2A4C-8786-08273AA2D948}"/>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6BDB6A54-0EF8-A84F-8A25-543B79D83888}"/>
              </a:ext>
            </a:extLst>
          </p:cNvPr>
          <p:cNvGraphicFramePr>
            <a:graphicFrameLocks/>
          </p:cNvGraphicFramePr>
          <p:nvPr>
            <p:extLst>
              <p:ext uri="{D42A27DB-BD31-4B8C-83A1-F6EECF244321}">
                <p14:modId xmlns:p14="http://schemas.microsoft.com/office/powerpoint/2010/main" val="1845085988"/>
              </p:ext>
            </p:extLst>
          </p:nvPr>
        </p:nvGraphicFramePr>
        <p:xfrm>
          <a:off x="624618" y="692696"/>
          <a:ext cx="10942763" cy="3852000"/>
        </p:xfrm>
        <a:graphic>
          <a:graphicData uri="http://schemas.openxmlformats.org/drawingml/2006/table">
            <a:tbl>
              <a:tblPr firstRow="1" bandRow="1">
                <a:tableStyleId>{F2DE63D5-997A-4646-A377-4702673A728D}</a:tableStyleId>
              </a:tblPr>
              <a:tblGrid>
                <a:gridCol w="646845">
                  <a:extLst>
                    <a:ext uri="{9D8B030D-6E8A-4147-A177-3AD203B41FA5}">
                      <a16:colId xmlns:a16="http://schemas.microsoft.com/office/drawing/2014/main" val="1945162128"/>
                    </a:ext>
                  </a:extLst>
                </a:gridCol>
                <a:gridCol w="5256584">
                  <a:extLst>
                    <a:ext uri="{9D8B030D-6E8A-4147-A177-3AD203B41FA5}">
                      <a16:colId xmlns:a16="http://schemas.microsoft.com/office/drawing/2014/main" val="2504284977"/>
                    </a:ext>
                  </a:extLst>
                </a:gridCol>
                <a:gridCol w="5039334">
                  <a:extLst>
                    <a:ext uri="{9D8B030D-6E8A-4147-A177-3AD203B41FA5}">
                      <a16:colId xmlns:a16="http://schemas.microsoft.com/office/drawing/2014/main" val="3516930280"/>
                    </a:ext>
                  </a:extLst>
                </a:gridCol>
              </a:tblGrid>
              <a:tr h="468866">
                <a:tc>
                  <a:txBody>
                    <a:bodyPr/>
                    <a:lstStyle/>
                    <a:p>
                      <a:pPr algn="ctr"/>
                      <a:r>
                        <a:rPr lang="de-DE" b="0" i="0" baseline="0" dirty="0">
                          <a:latin typeface="Arial" panose="020B0604020202020204" pitchFamily="34" charset="0"/>
                          <a:cs typeface="Arial" panose="020B0604020202020204" pitchFamily="34" charset="0"/>
                        </a:rPr>
                        <a:t>DS</a:t>
                      </a:r>
                    </a:p>
                  </a:txBody>
                  <a:tcPr marL="121920" marR="121920">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Fragestellung </a:t>
                      </a:r>
                      <a:r>
                        <a:rPr lang="de-DE" sz="1200" b="0" i="0" baseline="0" dirty="0">
                          <a:latin typeface="Arial" panose="020B0604020202020204" pitchFamily="34" charset="0"/>
                          <a:cs typeface="Arial" panose="020B0604020202020204" pitchFamily="34" charset="0"/>
                        </a:rPr>
                        <a:t>(Arbeitsbegriffe)</a:t>
                      </a:r>
                    </a:p>
                  </a:txBody>
                  <a:tcPr marL="121920" marR="121920">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Vorgehensweise</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1426222">
                <a:tc>
                  <a:txBody>
                    <a:bodyPr/>
                    <a:lstStyle/>
                    <a:p>
                      <a:pPr algn="ctr"/>
                      <a:r>
                        <a:rPr lang="de-DE" sz="1400" dirty="0">
                          <a:solidFill>
                            <a:schemeClr val="tx1"/>
                          </a:solidFill>
                          <a:latin typeface="Arial" panose="020B0604020202020204" pitchFamily="34" charset="0"/>
                          <a:cs typeface="Arial" panose="020B0604020202020204" pitchFamily="34"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tx1"/>
                          </a:solidFill>
                          <a:effectLst/>
                          <a:latin typeface="Arial" panose="020B0604020202020204" pitchFamily="34" charset="0"/>
                          <a:cs typeface="Arial" panose="020B0604020202020204" pitchFamily="34" charset="0"/>
                        </a:rPr>
                        <a:t>Globalisierung – </a:t>
                      </a:r>
                      <a:r>
                        <a:rPr lang="de-DE" sz="1800" u="none" baseline="0" dirty="0">
                          <a:solidFill>
                            <a:schemeClr val="tx1"/>
                          </a:solidFill>
                          <a:effectLst/>
                          <a:latin typeface="Arial" panose="020B0604020202020204" pitchFamily="34" charset="0"/>
                          <a:cs typeface="Arial" panose="020B0604020202020204" pitchFamily="34" charset="0"/>
                        </a:rPr>
                        <a:t>Chance oder Risiko?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de-DE" sz="1200" b="0" i="0" u="none" strike="noStrike" kern="1200" cap="none" spc="0" normalizeH="0" baseline="0" noProof="0" dirty="0">
                          <a:ln>
                            <a:noFill/>
                          </a:ln>
                          <a:solidFill>
                            <a:schemeClr val="tx1"/>
                          </a:solidFill>
                          <a:effectLst/>
                          <a:uLnTx/>
                          <a:uFillTx/>
                          <a:latin typeface="+mn-lt"/>
                          <a:ea typeface="+mn-ea"/>
                          <a:cs typeface="+mn-cs"/>
                        </a:rPr>
                        <a:t>Globalisierung, Welthandel, internationale Arbeitsteilung, Kommunikationstechnologie</a:t>
                      </a:r>
                      <a:r>
                        <a:rPr kumimoji="0" lang="de-DE" sz="12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solidFill>
                          <a:schemeClr val="tx1"/>
                        </a:solidFill>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effectLst/>
                          <a:latin typeface="Arial" panose="020B0604020202020204" pitchFamily="34" charset="0"/>
                          <a:cs typeface="Arial" panose="020B0604020202020204" pitchFamily="34" charset="0"/>
                        </a:rPr>
                        <a:t>Hinführung zum Thema über Grafiken der </a:t>
                      </a:r>
                      <a:r>
                        <a:rPr lang="de-DE" sz="1600" dirty="0" err="1">
                          <a:effectLst/>
                          <a:latin typeface="Arial" panose="020B0604020202020204" pitchFamily="34" charset="0"/>
                          <a:cs typeface="Arial" panose="020B0604020202020204" pitchFamily="34" charset="0"/>
                        </a:rPr>
                        <a:t>bpb</a:t>
                      </a:r>
                      <a:endParaRPr lang="de-DE" sz="16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effectLst/>
                          <a:latin typeface="Arial" panose="020B0604020202020204" pitchFamily="34" charset="0"/>
                          <a:cs typeface="Arial" panose="020B0604020202020204" pitchFamily="34" charset="0"/>
                        </a:rPr>
                        <a:t>Einführung der Arbeitsbegriffe</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effectLst/>
                          <a:latin typeface="Arial" panose="020B0604020202020204" pitchFamily="34" charset="0"/>
                          <a:cs typeface="Arial" panose="020B0604020202020204" pitchFamily="34" charset="0"/>
                        </a:rPr>
                        <a:t>Prüfen Vorwissen SuS</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effectLst/>
                          <a:latin typeface="Arial" panose="020B0604020202020204" pitchFamily="34" charset="0"/>
                          <a:cs typeface="Arial" panose="020B0604020202020204" pitchFamily="34" charset="0"/>
                        </a:rPr>
                        <a:t>Vertiefung: Veränderung der Raumstrukturen als Folge der Globalisierung am Bsp. Malaysia</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210114"/>
                  </a:ext>
                </a:extLst>
              </a:tr>
              <a:tr h="1956912">
                <a:tc>
                  <a:txBody>
                    <a:bodyPr/>
                    <a:lstStyle/>
                    <a:p>
                      <a:pPr algn="ctr"/>
                      <a:r>
                        <a:rPr lang="de-DE" sz="1400" dirty="0">
                          <a:latin typeface="Arial" panose="020B0604020202020204" pitchFamily="34" charset="0"/>
                          <a:cs typeface="Arial" panose="020B0604020202020204" pitchFamily="34" charset="0"/>
                        </a:rPr>
                        <a:t>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aseline="0" dirty="0">
                          <a:latin typeface="Arial" panose="020B0604020202020204" pitchFamily="34" charset="0"/>
                          <a:cs typeface="Arial" panose="020B0604020202020204" pitchFamily="34" charset="0"/>
                        </a:rPr>
                        <a:t>Freier Handel weltweit – Vorteil oder Hemmschuh für globales wirtschaftliches Handeln?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latin typeface="Arial" panose="020B0604020202020204" pitchFamily="34" charset="0"/>
                          <a:cs typeface="Arial" panose="020B0604020202020204" pitchFamily="34" charset="0"/>
                        </a:rPr>
                        <a:t>(</a:t>
                      </a:r>
                      <a:r>
                        <a:rPr kumimoji="0" lang="de-DE" sz="1200" kern="1200" dirty="0">
                          <a:solidFill>
                            <a:schemeClr val="tx1"/>
                          </a:solidFill>
                          <a:effectLst/>
                          <a:latin typeface="+mn-lt"/>
                          <a:ea typeface="+mn-ea"/>
                          <a:cs typeface="+mn-cs"/>
                        </a:rPr>
                        <a:t>Protektionismus, Freihandel, Freihandelszone</a:t>
                      </a:r>
                      <a:r>
                        <a:rPr lang="de-DE" sz="1200"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aseline="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latin typeface="Arial" panose="020B0604020202020204" pitchFamily="34" charset="0"/>
                          <a:cs typeface="Arial" panose="020B0604020202020204" pitchFamily="34" charset="0"/>
                        </a:rPr>
                        <a:t>Einstieg: Erklärvideo der </a:t>
                      </a:r>
                      <a:r>
                        <a:rPr lang="de-DE" sz="1600" dirty="0" err="1">
                          <a:latin typeface="Arial" panose="020B0604020202020204" pitchFamily="34" charset="0"/>
                          <a:cs typeface="Arial" panose="020B0604020202020204" pitchFamily="34" charset="0"/>
                        </a:rPr>
                        <a:t>bpb</a:t>
                      </a:r>
                      <a:r>
                        <a:rPr lang="de-DE" sz="1600" dirty="0">
                          <a:latin typeface="Arial" panose="020B0604020202020204" pitchFamily="34" charset="0"/>
                          <a:cs typeface="Arial" panose="020B0604020202020204" pitchFamily="34" charset="0"/>
                        </a:rPr>
                        <a:t>; Herausarbeiten einer Definition der Arbeitsbegriffe</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latin typeface="Arial" panose="020B0604020202020204" pitchFamily="34" charset="0"/>
                          <a:cs typeface="Arial" panose="020B0604020202020204" pitchFamily="34" charset="0"/>
                        </a:rPr>
                        <a:t>Freihandelszonen weltweit</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latin typeface="Arial" panose="020B0604020202020204" pitchFamily="34" charset="0"/>
                          <a:cs typeface="Arial" panose="020B0604020202020204" pitchFamily="34" charset="0"/>
                        </a:rPr>
                        <a:t>Fallbeispiele Protektionismus</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latin typeface="Arial" panose="020B0604020202020204" pitchFamily="34" charset="0"/>
                          <a:cs typeface="Arial" panose="020B0604020202020204" pitchFamily="34" charset="0"/>
                        </a:rPr>
                        <a:t>Vertiefung: Freihandel am Beispiel der USA und Apple (z. B. Klett Fundamente Oberstufe S. 372 ff., S. 349 ff.)</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34F549C1-970F-3442-8C9B-94EB6B7BE36C}"/>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127121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8D7DF4F-6244-9B43-B589-939BC272F5BE}"/>
              </a:ext>
            </a:extLst>
          </p:cNvPr>
          <p:cNvSpPr>
            <a:spLocks noGrp="1"/>
          </p:cNvSpPr>
          <p:nvPr>
            <p:ph type="ftr" sz="quarter" idx="10"/>
          </p:nvPr>
        </p:nvSpPr>
        <p:spPr/>
        <p:txBody>
          <a:bodyPr/>
          <a:lstStyle/>
          <a:p>
            <a:r>
              <a:rPr lang="de-DE"/>
              <a:t>ZSL-Konzeptionsgruppe Geographie</a:t>
            </a:r>
            <a:endParaRPr lang="de-DE" dirty="0"/>
          </a:p>
        </p:txBody>
      </p:sp>
      <p:sp>
        <p:nvSpPr>
          <p:cNvPr id="9" name="Textfeld 8">
            <a:extLst>
              <a:ext uri="{FF2B5EF4-FFF2-40B4-BE49-F238E27FC236}">
                <a16:creationId xmlns:a16="http://schemas.microsoft.com/office/drawing/2014/main" id="{0BD31F84-1CFB-1F45-92D9-860ED4F83FE0}"/>
              </a:ext>
            </a:extLst>
          </p:cNvPr>
          <p:cNvSpPr txBox="1"/>
          <p:nvPr/>
        </p:nvSpPr>
        <p:spPr>
          <a:xfrm>
            <a:off x="1040524" y="2674845"/>
            <a:ext cx="10334237" cy="584775"/>
          </a:xfrm>
          <a:prstGeom prst="rect">
            <a:avLst/>
          </a:prstGeom>
          <a:noFill/>
        </p:spPr>
        <p:txBody>
          <a:bodyPr wrap="square" rtlCol="0">
            <a:spAutoFit/>
          </a:bodyPr>
          <a:lstStyle/>
          <a:p>
            <a:r>
              <a:rPr lang="de-DE" sz="3200" dirty="0"/>
              <a:t>Ursachen / Gründe für </a:t>
            </a:r>
            <a:r>
              <a:rPr lang="de-DE" sz="3200" dirty="0" err="1"/>
              <a:t>Musks</a:t>
            </a:r>
            <a:r>
              <a:rPr lang="de-DE" sz="3200" dirty="0"/>
              <a:t> Kritik und Entscheidung?</a:t>
            </a:r>
          </a:p>
        </p:txBody>
      </p:sp>
    </p:spTree>
    <p:extLst>
      <p:ext uri="{BB962C8B-B14F-4D97-AF65-F5344CB8AC3E}">
        <p14:creationId xmlns:p14="http://schemas.microsoft.com/office/powerpoint/2010/main" val="1541970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271464" y="2852936"/>
            <a:ext cx="100811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 „Raumstrukturen_DS3_AB2_Erarbeitung2“</a:t>
            </a:r>
          </a:p>
        </p:txBody>
      </p:sp>
      <p:sp>
        <p:nvSpPr>
          <p:cNvPr id="4" name="Titel 1">
            <a:extLst>
              <a:ext uri="{FF2B5EF4-FFF2-40B4-BE49-F238E27FC236}">
                <a16:creationId xmlns:a16="http://schemas.microsoft.com/office/drawing/2014/main" id="{26B45F8E-40D1-104D-B54F-FB678DB1704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1646929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F269F770-F71F-F04F-A17C-75A8588F9FB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4" name="Rechteck 3">
            <a:extLst>
              <a:ext uri="{FF2B5EF4-FFF2-40B4-BE49-F238E27FC236}">
                <a16:creationId xmlns:a16="http://schemas.microsoft.com/office/drawing/2014/main" id="{E69308BA-EE84-BB4E-B49D-21028D887231}"/>
              </a:ext>
            </a:extLst>
          </p:cNvPr>
          <p:cNvSpPr/>
          <p:nvPr/>
        </p:nvSpPr>
        <p:spPr>
          <a:xfrm>
            <a:off x="983432" y="1412776"/>
            <a:ext cx="10225136" cy="3508653"/>
          </a:xfrm>
          <a:prstGeom prst="rect">
            <a:avLst/>
          </a:prstGeom>
        </p:spPr>
        <p:txBody>
          <a:bodyPr wrap="square">
            <a:spAutoFit/>
          </a:bodyPr>
          <a:lstStyle/>
          <a:p>
            <a:pPr algn="ctr"/>
            <a:r>
              <a:rPr lang="de-DE" sz="2400" dirty="0">
                <a:latin typeface="Arial" panose="020B0604020202020204" pitchFamily="34" charset="0"/>
                <a:ea typeface="Times New Roman" panose="02020603050405020304" pitchFamily="18" charset="0"/>
              </a:rPr>
              <a:t>Die Theorie der Kreativen Klasse nach Richard Florida</a:t>
            </a:r>
            <a:endParaRPr lang="de-DE" dirty="0">
              <a:latin typeface="Arial" panose="020B0604020202020204" pitchFamily="34" charset="0"/>
              <a:ea typeface="Times New Roman" panose="02020603050405020304" pitchFamily="18" charset="0"/>
            </a:endParaRPr>
          </a:p>
          <a:p>
            <a:r>
              <a:rPr lang="de-DE" dirty="0">
                <a:latin typeface="Arial" panose="020B0604020202020204" pitchFamily="34" charset="0"/>
                <a:ea typeface="Times New Roman" panose="02020603050405020304" pitchFamily="18" charset="0"/>
              </a:rPr>
              <a:t> </a:t>
            </a:r>
          </a:p>
          <a:p>
            <a:r>
              <a:rPr lang="de-DE" dirty="0">
                <a:latin typeface="Arial" panose="020B0604020202020204" pitchFamily="34" charset="0"/>
                <a:ea typeface="Times New Roman" panose="02020603050405020304" pitchFamily="18" charset="0"/>
              </a:rPr>
              <a:t> </a:t>
            </a:r>
          </a:p>
          <a:p>
            <a:r>
              <a:rPr lang="de-DE" dirty="0">
                <a:latin typeface="Arial" panose="020B0604020202020204" pitchFamily="34" charset="0"/>
                <a:ea typeface="Times New Roman" panose="02020603050405020304" pitchFamily="18" charset="0"/>
              </a:rPr>
              <a:t> </a:t>
            </a:r>
          </a:p>
          <a:p>
            <a:pPr marL="342900" indent="-342900">
              <a:buFont typeface="+mj-lt"/>
              <a:buAutoNum type="arabicPeriod"/>
              <a:tabLst>
                <a:tab pos="270510" algn="l"/>
              </a:tabLst>
            </a:pPr>
            <a:r>
              <a:rPr lang="de-DE" dirty="0">
                <a:latin typeface="Arial" panose="020B0604020202020204" pitchFamily="34" charset="0"/>
                <a:ea typeface="Times New Roman" panose="02020603050405020304" pitchFamily="18" charset="0"/>
              </a:rPr>
              <a:t>„</a:t>
            </a:r>
            <a:r>
              <a:rPr lang="de-DE" i="1" dirty="0">
                <a:latin typeface="Arial" panose="020B0604020202020204" pitchFamily="34" charset="0"/>
                <a:ea typeface="Times New Roman" panose="02020603050405020304" pitchFamily="18" charset="0"/>
              </a:rPr>
              <a:t>Der Schlüssel zu wirtschaftlichem Wachstum liegt nicht nur darin begründet, die Kreative Klasse anzulocken, sondern die zugrunde liegenden Vorteile in kreative wirtschaftliche Resultate in Form von neuen Ideen, neues Hightech-Business und regionales Wachstum umzuwandeln.“ (Richard Florida)</a:t>
            </a:r>
            <a:br>
              <a:rPr lang="de-DE" i="1" dirty="0">
                <a:latin typeface="Arial" panose="020B0604020202020204" pitchFamily="34" charset="0"/>
                <a:ea typeface="Times New Roman" panose="02020603050405020304" pitchFamily="18" charset="0"/>
              </a:rPr>
            </a:br>
            <a:br>
              <a:rPr lang="de-DE" i="1" dirty="0">
                <a:latin typeface="Arial" panose="020B0604020202020204" pitchFamily="34" charset="0"/>
                <a:ea typeface="Times New Roman" panose="02020603050405020304" pitchFamily="18" charset="0"/>
              </a:rPr>
            </a:br>
            <a:endParaRPr lang="de-DE" dirty="0">
              <a:latin typeface="Arial" panose="020B0604020202020204" pitchFamily="34" charset="0"/>
              <a:ea typeface="Times New Roman" panose="02020603050405020304" pitchFamily="18" charset="0"/>
            </a:endParaRPr>
          </a:p>
          <a:p>
            <a:pPr>
              <a:tabLst>
                <a:tab pos="270510" algn="l"/>
              </a:tabLst>
            </a:pPr>
            <a:r>
              <a:rPr lang="de-DE" dirty="0">
                <a:latin typeface="Arial" panose="020B0604020202020204" pitchFamily="34" charset="0"/>
                <a:ea typeface="Times New Roman" panose="02020603050405020304" pitchFamily="18" charset="0"/>
              </a:rPr>
              <a:t>	Überprüfen Sie mit Hilfe von M1 – M4 den Einfluss der Kreativen Klasse auf die wirtschaftliche	Entwicklung der Standorte „Silicon Valley“ und „Silicon Hills.“</a:t>
            </a:r>
          </a:p>
        </p:txBody>
      </p:sp>
    </p:spTree>
    <p:extLst>
      <p:ext uri="{BB962C8B-B14F-4D97-AF65-F5344CB8AC3E}">
        <p14:creationId xmlns:p14="http://schemas.microsoft.com/office/powerpoint/2010/main" val="2441380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F269F770-F71F-F04F-A17C-75A8588F9FB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7" name="Grafik 6">
            <a:extLst>
              <a:ext uri="{FF2B5EF4-FFF2-40B4-BE49-F238E27FC236}">
                <a16:creationId xmlns:a16="http://schemas.microsoft.com/office/drawing/2014/main" id="{FF82E774-CF08-D946-9F90-C04780FC6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268760"/>
            <a:ext cx="5386586" cy="3901868"/>
          </a:xfrm>
          <a:prstGeom prst="rect">
            <a:avLst/>
          </a:prstGeom>
        </p:spPr>
      </p:pic>
      <p:pic>
        <p:nvPicPr>
          <p:cNvPr id="6" name="Grafik 5">
            <a:extLst>
              <a:ext uri="{FF2B5EF4-FFF2-40B4-BE49-F238E27FC236}">
                <a16:creationId xmlns:a16="http://schemas.microsoft.com/office/drawing/2014/main" id="{BEA36449-C688-5844-AA88-0702BC57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854" y="508063"/>
            <a:ext cx="5054442" cy="5369209"/>
          </a:xfrm>
          <a:prstGeom prst="rect">
            <a:avLst/>
          </a:prstGeom>
        </p:spPr>
      </p:pic>
    </p:spTree>
    <p:extLst>
      <p:ext uri="{BB962C8B-B14F-4D97-AF65-F5344CB8AC3E}">
        <p14:creationId xmlns:p14="http://schemas.microsoft.com/office/powerpoint/2010/main" val="8892617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F269F770-F71F-F04F-A17C-75A8588F9FB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pic>
        <p:nvPicPr>
          <p:cNvPr id="7" name="Grafik 6">
            <a:extLst>
              <a:ext uri="{FF2B5EF4-FFF2-40B4-BE49-F238E27FC236}">
                <a16:creationId xmlns:a16="http://schemas.microsoft.com/office/drawing/2014/main" id="{16C72154-CE0C-2146-9BB8-D15BB063FE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42"/>
          <a:stretch/>
        </p:blipFill>
        <p:spPr>
          <a:xfrm>
            <a:off x="767408" y="1389916"/>
            <a:ext cx="5617958" cy="3845517"/>
          </a:xfrm>
          <a:prstGeom prst="rect">
            <a:avLst/>
          </a:prstGeom>
        </p:spPr>
      </p:pic>
      <p:pic>
        <p:nvPicPr>
          <p:cNvPr id="8" name="Grafik 7">
            <a:extLst>
              <a:ext uri="{FF2B5EF4-FFF2-40B4-BE49-F238E27FC236}">
                <a16:creationId xmlns:a16="http://schemas.microsoft.com/office/drawing/2014/main" id="{4441925E-CBF6-E441-83A2-E24848657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476672"/>
            <a:ext cx="4637101" cy="5457607"/>
          </a:xfrm>
          <a:prstGeom prst="rect">
            <a:avLst/>
          </a:prstGeom>
        </p:spPr>
      </p:pic>
    </p:spTree>
    <p:extLst>
      <p:ext uri="{BB962C8B-B14F-4D97-AF65-F5344CB8AC3E}">
        <p14:creationId xmlns:p14="http://schemas.microsoft.com/office/powerpoint/2010/main" val="2431550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3762724172"/>
              </p:ext>
            </p:extLst>
          </p:nvPr>
        </p:nvGraphicFramePr>
        <p:xfrm>
          <a:off x="644743" y="1414662"/>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effectLst/>
                          <a:latin typeface="Arial" panose="020B0604020202020204" pitchFamily="34" charset="0"/>
                          <a:cs typeface="Arial" panose="020B0604020202020204" pitchFamily="34" charset="0"/>
                        </a:rPr>
                        <a:t>ggf. Vertiefung 1:</a:t>
                      </a:r>
                    </a:p>
                    <a:p>
                      <a:pPr marL="0" indent="0">
                        <a:buFontTx/>
                        <a:buNone/>
                      </a:pPr>
                      <a:r>
                        <a:rPr lang="de-DE" sz="1400" dirty="0">
                          <a:effectLst/>
                          <a:latin typeface="Arial" panose="020B0604020202020204" pitchFamily="34" charset="0"/>
                          <a:cs typeface="Arial" panose="020B0604020202020204" pitchFamily="34" charset="0"/>
                        </a:rPr>
                        <a:t>Weber, Christaller, etc. (falls im Schulbuch beinhaltet) und Frage nach deren heutiger Relevanz / Gültigkeit</a:t>
                      </a:r>
                    </a:p>
                    <a:p>
                      <a:pPr marL="285750" indent="-285750">
                        <a:buFont typeface="Symbol" pitchFamily="2" charset="2"/>
                        <a:buChar char="-"/>
                      </a:pPr>
                      <a:endParaRPr lang="de-DE" sz="1400" dirty="0">
                        <a:effectLst/>
                        <a:latin typeface="Arial" panose="020B0604020202020204" pitchFamily="34" charset="0"/>
                        <a:cs typeface="Arial" panose="020B0604020202020204" pitchFamily="34" charset="0"/>
                      </a:endParaRPr>
                    </a:p>
                    <a:p>
                      <a:r>
                        <a:rPr lang="de-DE" sz="1400" u="sng" dirty="0">
                          <a:solidFill>
                            <a:schemeClr val="tx1"/>
                          </a:solidFill>
                          <a:effectLst/>
                          <a:latin typeface="Arial" panose="020B0604020202020204" pitchFamily="34" charset="0"/>
                          <a:cs typeface="Arial" panose="020B0604020202020204" pitchFamily="34" charset="0"/>
                        </a:rPr>
                        <a:t>Überleitung 3 durch </a:t>
                      </a:r>
                      <a:r>
                        <a:rPr lang="de-DE" sz="1400" u="sng" dirty="0" err="1">
                          <a:solidFill>
                            <a:schemeClr val="tx1"/>
                          </a:solidFill>
                          <a:effectLst/>
                          <a:latin typeface="Arial" panose="020B0604020202020204" pitchFamily="34" charset="0"/>
                          <a:cs typeface="Arial" panose="020B0604020202020204" pitchFamily="34" charset="0"/>
                        </a:rPr>
                        <a:t>LuL</a:t>
                      </a:r>
                      <a:r>
                        <a:rPr lang="de-DE" sz="1400" dirty="0">
                          <a:solidFill>
                            <a:schemeClr val="tx1"/>
                          </a:solidFill>
                          <a:effectLst/>
                          <a:latin typeface="Arial" panose="020B0604020202020204" pitchFamily="34" charset="0"/>
                          <a:cs typeface="Arial" panose="020B0604020202020204" pitchFamily="34" charset="0"/>
                        </a:rPr>
                        <a:t>:</a:t>
                      </a:r>
                    </a:p>
                    <a:p>
                      <a:r>
                        <a:rPr lang="de-DE" sz="1400" dirty="0">
                          <a:solidFill>
                            <a:schemeClr val="tx1"/>
                          </a:solidFill>
                          <a:effectLst/>
                          <a:latin typeface="Arial" panose="020B0604020202020204" pitchFamily="34" charset="0"/>
                          <a:cs typeface="Arial" panose="020B0604020202020204" pitchFamily="34" charset="0"/>
                        </a:rPr>
                        <a:t>„Wir haben erarbeitet, dass Raum und unternehmerische Standortwahl sich gegenseitig beeinflussen. Den Einfluss von Apple und anderen Unternehmen auf den Standort Cupertino wollen wir heute nochmals näher betrachten.“</a:t>
                      </a:r>
                    </a:p>
                    <a:p>
                      <a:endParaRPr lang="de-DE" sz="1400" dirty="0">
                        <a:solidFill>
                          <a:schemeClr val="tx1"/>
                        </a:solidFill>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Vertiefung 2</a:t>
                      </a:r>
                      <a:r>
                        <a:rPr lang="de-DE" sz="1400" dirty="0">
                          <a:effectLst/>
                          <a:latin typeface="Arial" panose="020B0604020202020204" pitchFamily="34" charset="0"/>
                          <a:cs typeface="Arial" panose="020B0604020202020204" pitchFamily="34" charset="0"/>
                        </a:rPr>
                        <a:t>:</a:t>
                      </a:r>
                    </a:p>
                    <a:p>
                      <a:r>
                        <a:rPr lang="de-DE" sz="1400" dirty="0">
                          <a:effectLst/>
                          <a:latin typeface="Arial" panose="020B0604020202020204" pitchFamily="34" charset="0"/>
                          <a:cs typeface="Arial" panose="020B0604020202020204" pitchFamily="34" charset="0"/>
                        </a:rPr>
                        <a:t>Veränderung der Raumstrukturen aufgrund von Unternehmensansiedlungen (Bsp. Apple, Cupertino)</a:t>
                      </a:r>
                    </a:p>
                    <a:p>
                      <a:endParaRPr lang="de-DE" sz="14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u="sng" dirty="0">
                          <a:solidFill>
                            <a:schemeClr val="accent5">
                              <a:lumMod val="75000"/>
                            </a:schemeClr>
                          </a:solidFill>
                          <a:effectLst/>
                          <a:latin typeface="Arial" panose="020B0604020202020204" pitchFamily="34" charset="0"/>
                          <a:cs typeface="Arial" panose="020B0604020202020204" pitchFamily="34" charset="0"/>
                        </a:rPr>
                        <a:t>Vertiefung 3 / Überleitung zur Doppelstunde 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„In einer globalisierten Welt ist der Standort eines Unternehmens nicht mehr von Bedeutung.“</a:t>
                      </a:r>
                    </a:p>
                    <a:p>
                      <a:pPr marL="285750" indent="-285750">
                        <a:buFont typeface="Symbol" pitchFamily="2" charset="2"/>
                        <a:buChar char="-"/>
                      </a:pPr>
                      <a:endParaRPr lang="de-DE" sz="14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effectLst/>
                          <a:latin typeface="Arial" panose="020B0604020202020204" pitchFamily="34" charset="0"/>
                          <a:cs typeface="Arial" panose="020B0604020202020204" pitchFamily="34" charset="0"/>
                        </a:rPr>
                        <a:t>Material dazu:</a:t>
                      </a:r>
                      <a:br>
                        <a:rPr lang="de-DE" sz="14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siehe Schulbücher</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effectLst/>
                          <a:latin typeface="Arial" panose="020B0604020202020204" pitchFamily="34" charset="0"/>
                          <a:cs typeface="Arial" panose="020B0604020202020204" pitchFamily="34" charset="0"/>
                        </a:rPr>
                        <a:t>Material dazu:</a:t>
                      </a:r>
                      <a:br>
                        <a:rPr lang="de-DE" sz="1400" dirty="0">
                          <a:effectLst/>
                          <a:latin typeface="Arial" panose="020B0604020202020204" pitchFamily="34" charset="0"/>
                          <a:cs typeface="Arial" panose="020B0604020202020204" pitchFamily="34" charset="0"/>
                        </a:rPr>
                      </a:br>
                      <a:r>
                        <a:rPr lang="de-DE" sz="1400" dirty="0">
                          <a:solidFill>
                            <a:schemeClr val="tx1"/>
                          </a:solidFill>
                          <a:effectLst/>
                          <a:highlight>
                            <a:srgbClr val="FFFF00"/>
                          </a:highlight>
                          <a:latin typeface="Arial" panose="020B0604020202020204" pitchFamily="34" charset="0"/>
                          <a:cs typeface="Arial" panose="020B0604020202020204" pitchFamily="34" charset="0"/>
                        </a:rPr>
                        <a:t>„Raumstrukturen_DS3_AB2_Vertiefung2“</a:t>
                      </a:r>
                      <a:br>
                        <a:rPr lang="de-DE" sz="1400" dirty="0">
                          <a:solidFill>
                            <a:schemeClr val="tx1"/>
                          </a:solidFill>
                          <a:effectLst/>
                          <a:latin typeface="Arial" panose="020B0604020202020204" pitchFamily="34" charset="0"/>
                          <a:cs typeface="Arial" panose="020B0604020202020204" pitchFamily="34" charset="0"/>
                        </a:rPr>
                      </a:br>
                      <a:endParaRPr lang="de-DE" sz="14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SuS erörtern diese Aussage in einer Hausaufgabe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041DDA32-4BA0-EE4F-B0B6-9E7616D20874}"/>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C29DFDCA-2F57-6541-A5DF-C6A849AF5642}"/>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
        <p:nvSpPr>
          <p:cNvPr id="7" name="Titel 2">
            <a:extLst>
              <a:ext uri="{FF2B5EF4-FFF2-40B4-BE49-F238E27FC236}">
                <a16:creationId xmlns:a16="http://schemas.microsoft.com/office/drawing/2014/main" id="{961356F6-40DA-CC4F-A5F0-5C5E9BE13ABA}"/>
              </a:ext>
            </a:extLst>
          </p:cNvPr>
          <p:cNvSpPr txBox="1">
            <a:spLocks/>
          </p:cNvSpPr>
          <p:nvPr/>
        </p:nvSpPr>
        <p:spPr>
          <a:xfrm>
            <a:off x="551384" y="618988"/>
            <a:ext cx="11737304" cy="649772"/>
          </a:xfrm>
          <a:prstGeom prst="rect">
            <a:avLst/>
          </a:prstGeom>
        </p:spPr>
        <p:txBody>
          <a:bodyPr anchor="ctr">
            <a:noAutofit/>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600" dirty="0"/>
              <a:t>DS 3 + 4: </a:t>
            </a:r>
            <a:r>
              <a:rPr lang="de-DE" sz="2600" dirty="0">
                <a:cs typeface="Arial" panose="020B0604020202020204" pitchFamily="34" charset="0"/>
              </a:rPr>
              <a:t>Unternehmerische Standortwahl in Zeiten der Globalisierung</a:t>
            </a:r>
          </a:p>
          <a:p>
            <a:pPr lvl="0">
              <a:spcBef>
                <a:spcPts val="0"/>
              </a:spcBef>
              <a:defRPr/>
            </a:pPr>
            <a:r>
              <a:rPr lang="de-DE" sz="1100" dirty="0">
                <a:solidFill>
                  <a:srgbClr val="000000"/>
                </a:solidFill>
                <a:ea typeface="+mn-ea"/>
                <a:cs typeface="Arial" panose="020B0604020202020204" pitchFamily="34" charset="0"/>
              </a:rPr>
              <a:t>(</a:t>
            </a:r>
            <a:r>
              <a:rPr lang="de-DE" sz="1100" dirty="0">
                <a:solidFill>
                  <a:srgbClr val="000000"/>
                </a:solidFill>
                <a:latin typeface="Arial" panose="020B0604020202020204"/>
                <a:ea typeface="+mn-ea"/>
                <a:cs typeface="+mn-cs"/>
              </a:rPr>
              <a:t>Standortfaktor)</a:t>
            </a:r>
          </a:p>
        </p:txBody>
      </p:sp>
    </p:spTree>
    <p:extLst>
      <p:ext uri="{BB962C8B-B14F-4D97-AF65-F5344CB8AC3E}">
        <p14:creationId xmlns:p14="http://schemas.microsoft.com/office/powerpoint/2010/main" val="1930809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271464" y="2852936"/>
            <a:ext cx="100811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 „Raumstrukturen_DS3_AB3_Vertiefung2“</a:t>
            </a:r>
          </a:p>
        </p:txBody>
      </p:sp>
      <p:sp>
        <p:nvSpPr>
          <p:cNvPr id="4" name="Titel 1">
            <a:extLst>
              <a:ext uri="{FF2B5EF4-FFF2-40B4-BE49-F238E27FC236}">
                <a16:creationId xmlns:a16="http://schemas.microsoft.com/office/drawing/2014/main" id="{26B45F8E-40D1-104D-B54F-FB678DB1704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50285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162E909-910B-C146-9F77-01828F738DA2}"/>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DDF8C4D3-4475-1E4D-BD8E-09A1D0934912}"/>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4" name="Rechteck 3">
            <a:extLst>
              <a:ext uri="{FF2B5EF4-FFF2-40B4-BE49-F238E27FC236}">
                <a16:creationId xmlns:a16="http://schemas.microsoft.com/office/drawing/2014/main" id="{8C359C0E-8AEB-5848-BB67-1F7E6F490B4A}"/>
              </a:ext>
            </a:extLst>
          </p:cNvPr>
          <p:cNvSpPr/>
          <p:nvPr/>
        </p:nvSpPr>
        <p:spPr>
          <a:xfrm>
            <a:off x="1271464" y="908720"/>
            <a:ext cx="9649072" cy="4401205"/>
          </a:xfrm>
          <a:prstGeom prst="rect">
            <a:avLst/>
          </a:prstGeom>
        </p:spPr>
        <p:txBody>
          <a:bodyPr wrap="square">
            <a:spAutoFit/>
          </a:bodyPr>
          <a:lstStyle/>
          <a:p>
            <a:pPr algn="ctr"/>
            <a:r>
              <a:rPr lang="de-DE" sz="2400" dirty="0">
                <a:latin typeface="Arial" panose="020B0604020202020204" pitchFamily="34" charset="0"/>
                <a:ea typeface="Calibri" panose="020F0502020204030204" pitchFamily="34" charset="0"/>
              </a:rPr>
              <a:t>Raumstrukturen Cupert</a:t>
            </a:r>
            <a:r>
              <a:rPr lang="de-DE" sz="2800" dirty="0">
                <a:latin typeface="Arial" panose="020B0604020202020204" pitchFamily="34" charset="0"/>
                <a:ea typeface="Calibri" panose="020F0502020204030204" pitchFamily="34" charset="0"/>
              </a:rPr>
              <a:t>ino</a:t>
            </a:r>
            <a:endParaRPr lang="de-DE" dirty="0">
              <a:latin typeface="Arial" panose="020B0604020202020204" pitchFamily="34" charset="0"/>
              <a:ea typeface="Calibri" panose="020F0502020204030204" pitchFamily="34" charset="0"/>
            </a:endParaRPr>
          </a:p>
          <a:p>
            <a:r>
              <a:rPr lang="de-DE" dirty="0">
                <a:latin typeface="Arial" panose="020B0604020202020204" pitchFamily="34" charset="0"/>
                <a:ea typeface="Calibri" panose="020F0502020204030204" pitchFamily="34" charset="0"/>
              </a:rPr>
              <a:t> </a:t>
            </a:r>
          </a:p>
          <a:p>
            <a:r>
              <a:rPr lang="de-DE" dirty="0">
                <a:latin typeface="Arial" panose="020B0604020202020204" pitchFamily="34" charset="0"/>
                <a:ea typeface="Calibri" panose="020F0502020204030204" pitchFamily="34" charset="0"/>
              </a:rPr>
              <a:t> </a:t>
            </a:r>
          </a:p>
          <a:p>
            <a:pPr>
              <a:tabLst>
                <a:tab pos="270510" algn="l"/>
              </a:tabLst>
            </a:pPr>
            <a:r>
              <a:rPr lang="de-DE" dirty="0">
                <a:latin typeface="Arial" panose="020B0604020202020204" pitchFamily="34" charset="0"/>
                <a:ea typeface="Calibri" panose="020F0502020204030204" pitchFamily="34" charset="0"/>
              </a:rPr>
              <a:t>1.	Arbeiten Sie mit Hilfe des GIS der Stadt Cupertino, den weiteren Links und M1 aktuelle</a:t>
            </a:r>
          </a:p>
          <a:p>
            <a:pPr>
              <a:tabLst>
                <a:tab pos="270510" algn="l"/>
              </a:tabLst>
            </a:pPr>
            <a:r>
              <a:rPr lang="de-DE" dirty="0">
                <a:latin typeface="Arial" panose="020B0604020202020204" pitchFamily="34" charset="0"/>
                <a:ea typeface="Calibri" panose="020F0502020204030204" pitchFamily="34" charset="0"/>
              </a:rPr>
              <a:t>	Raumstrukturen und den Strukturwandel der Stadt Cupertino heraus.</a:t>
            </a:r>
          </a:p>
          <a:p>
            <a:pPr>
              <a:tabLst>
                <a:tab pos="270510" algn="l"/>
              </a:tabLst>
            </a:pPr>
            <a:r>
              <a:rPr lang="de-DE" dirty="0">
                <a:latin typeface="Arial" panose="020B0604020202020204" pitchFamily="34" charset="0"/>
                <a:ea typeface="Calibri" panose="020F0502020204030204" pitchFamily="34" charset="0"/>
              </a:rPr>
              <a:t> </a:t>
            </a:r>
          </a:p>
          <a:p>
            <a:pPr marL="582613" lvl="1" indent="-282575">
              <a:buFont typeface="Symbol" pitchFamily="2" charset="2"/>
              <a:buChar char="-"/>
            </a:pPr>
            <a:r>
              <a:rPr lang="en-US" dirty="0">
                <a:latin typeface="Arial" panose="020B0604020202020204" pitchFamily="34" charset="0"/>
                <a:ea typeface="Calibri" panose="020F0502020204030204" pitchFamily="34" charset="0"/>
              </a:rPr>
              <a:t>Startseite GIS Cupertino:</a:t>
            </a:r>
            <a:br>
              <a:rPr lang="en-US" dirty="0">
                <a:latin typeface="Arial" panose="020B0604020202020204" pitchFamily="34" charset="0"/>
                <a:ea typeface="Calibri" panose="020F0502020204030204" pitchFamily="34" charset="0"/>
              </a:rPr>
            </a:br>
            <a:r>
              <a:rPr lang="en-US" u="sng" dirty="0">
                <a:solidFill>
                  <a:srgbClr val="0000FF"/>
                </a:solidFill>
                <a:latin typeface="Arial" panose="020B0604020202020204" pitchFamily="34" charset="0"/>
                <a:ea typeface="Calibri" panose="020F0502020204030204" pitchFamily="34" charset="0"/>
                <a:hlinkClick r:id="rId3"/>
              </a:rPr>
              <a:t>https://www.cupertino.org/online-services/open-government-data/city-maps</a:t>
            </a:r>
            <a:endParaRPr lang="de-DE" dirty="0">
              <a:latin typeface="Arial" panose="020B0604020202020204" pitchFamily="34" charset="0"/>
              <a:ea typeface="Calibri" panose="020F0502020204030204" pitchFamily="34" charset="0"/>
            </a:endParaRPr>
          </a:p>
          <a:p>
            <a:pPr marL="582613" lvl="2" indent="-282575">
              <a:buFont typeface="Symbol" pitchFamily="2" charset="2"/>
              <a:buChar char="-"/>
            </a:pPr>
            <a:r>
              <a:rPr lang="de-DE" dirty="0">
                <a:latin typeface="Arial" panose="020B0604020202020204" pitchFamily="34" charset="0"/>
                <a:ea typeface="Calibri" panose="020F0502020204030204" pitchFamily="34" charset="0"/>
              </a:rPr>
              <a:t>Karte Landnutzung GIS Cupertino:</a:t>
            </a:r>
            <a:br>
              <a:rPr lang="de-DE" dirty="0">
                <a:latin typeface="Arial" panose="020B0604020202020204" pitchFamily="34" charset="0"/>
                <a:ea typeface="Calibri" panose="020F0502020204030204" pitchFamily="34" charset="0"/>
              </a:rPr>
            </a:br>
            <a:r>
              <a:rPr lang="de-DE" u="sng" dirty="0">
                <a:solidFill>
                  <a:srgbClr val="0000FF"/>
                </a:solidFill>
                <a:latin typeface="Arial" panose="020B0604020202020204" pitchFamily="34" charset="0"/>
                <a:ea typeface="Calibri" panose="020F0502020204030204" pitchFamily="34" charset="0"/>
                <a:hlinkClick r:id="rId4"/>
              </a:rPr>
              <a:t>https://www.cupertino.org/home/showdocument?id=13148</a:t>
            </a:r>
            <a:endParaRPr lang="de-DE" dirty="0">
              <a:latin typeface="Arial" panose="020B0604020202020204" pitchFamily="34" charset="0"/>
              <a:ea typeface="Calibri" panose="020F0502020204030204" pitchFamily="34" charset="0"/>
            </a:endParaRPr>
          </a:p>
          <a:p>
            <a:pPr marL="582613" lvl="2" indent="-282575">
              <a:buFont typeface="Symbol" pitchFamily="2" charset="2"/>
              <a:buChar char="-"/>
            </a:pPr>
            <a:r>
              <a:rPr lang="de-DE" dirty="0">
                <a:latin typeface="Arial" panose="020B0604020202020204" pitchFamily="34" charset="0"/>
                <a:ea typeface="Calibri" panose="020F0502020204030204" pitchFamily="34" charset="0"/>
              </a:rPr>
              <a:t>weitere nützliche Karten GIS Cupertino:</a:t>
            </a:r>
            <a:br>
              <a:rPr lang="de-DE" dirty="0">
                <a:latin typeface="Arial" panose="020B0604020202020204" pitchFamily="34" charset="0"/>
                <a:ea typeface="Calibri" panose="020F0502020204030204" pitchFamily="34" charset="0"/>
              </a:rPr>
            </a:br>
            <a:r>
              <a:rPr lang="de-DE" u="sng" dirty="0">
                <a:solidFill>
                  <a:srgbClr val="0000FF"/>
                </a:solidFill>
                <a:latin typeface="Arial" panose="020B0604020202020204" pitchFamily="34" charset="0"/>
                <a:ea typeface="Calibri" panose="020F0502020204030204" pitchFamily="34" charset="0"/>
                <a:hlinkClick r:id="rId5"/>
              </a:rPr>
              <a:t>https://www.cupertino.org/online-services/open-government-data/city-maps/web-maps-and-applications</a:t>
            </a:r>
            <a:endParaRPr lang="de-DE" dirty="0">
              <a:latin typeface="Arial" panose="020B0604020202020204" pitchFamily="34" charset="0"/>
              <a:ea typeface="Calibri" panose="020F0502020204030204" pitchFamily="34" charset="0"/>
            </a:endParaRPr>
          </a:p>
          <a:p>
            <a:pPr marL="582613" lvl="2" indent="-282575">
              <a:buFont typeface="Symbol" pitchFamily="2" charset="2"/>
              <a:buChar char="-"/>
            </a:pPr>
            <a:r>
              <a:rPr lang="de-DE" dirty="0">
                <a:latin typeface="Arial" panose="020B0604020202020204" pitchFamily="34" charset="0"/>
                <a:ea typeface="Calibri" panose="020F0502020204030204" pitchFamily="34" charset="0"/>
              </a:rPr>
              <a:t>Interaktive Karte des Silicon Valley:</a:t>
            </a:r>
            <a:br>
              <a:rPr lang="de-DE" dirty="0">
                <a:latin typeface="Arial" panose="020B0604020202020204" pitchFamily="34" charset="0"/>
                <a:ea typeface="Calibri" panose="020F0502020204030204" pitchFamily="34" charset="0"/>
              </a:rPr>
            </a:br>
            <a:r>
              <a:rPr lang="de-DE" u="sng" dirty="0">
                <a:solidFill>
                  <a:srgbClr val="0000FF"/>
                </a:solidFill>
                <a:latin typeface="Arial" panose="020B0604020202020204" pitchFamily="34" charset="0"/>
                <a:ea typeface="Calibri" panose="020F0502020204030204" pitchFamily="34" charset="0"/>
                <a:hlinkClick r:id="rId6"/>
              </a:rPr>
              <a:t>https://siliconvalleymap.org</a:t>
            </a:r>
            <a:endParaRPr lang="de-DE"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927524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3B90E3-E1DD-FA41-B5F0-DF691D8F9309}"/>
              </a:ext>
            </a:extLst>
          </p:cNvPr>
          <p:cNvSpPr>
            <a:spLocks noGrp="1"/>
          </p:cNvSpPr>
          <p:nvPr>
            <p:ph type="ftr" sz="quarter" idx="10"/>
          </p:nvPr>
        </p:nvSpPr>
        <p:spPr/>
        <p:txBody>
          <a:bodyPr/>
          <a:lstStyle/>
          <a:p>
            <a:r>
              <a:rPr lang="de-DE"/>
              <a:t>ZSL-Konzeptionsgruppe Geographie</a:t>
            </a:r>
            <a:endParaRPr lang="de-DE" dirty="0"/>
          </a:p>
        </p:txBody>
      </p:sp>
      <p:pic>
        <p:nvPicPr>
          <p:cNvPr id="4" name="Grafik 3">
            <a:extLst>
              <a:ext uri="{FF2B5EF4-FFF2-40B4-BE49-F238E27FC236}">
                <a16:creationId xmlns:a16="http://schemas.microsoft.com/office/drawing/2014/main" id="{E4C2ABC6-2948-ED47-A6A7-ECCFB0946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1058332"/>
            <a:ext cx="7570688" cy="4741336"/>
          </a:xfrm>
          <a:prstGeom prst="rect">
            <a:avLst/>
          </a:prstGeom>
        </p:spPr>
      </p:pic>
      <p:sp>
        <p:nvSpPr>
          <p:cNvPr id="5" name="Titel 1">
            <a:extLst>
              <a:ext uri="{FF2B5EF4-FFF2-40B4-BE49-F238E27FC236}">
                <a16:creationId xmlns:a16="http://schemas.microsoft.com/office/drawing/2014/main" id="{5573C07E-925B-F844-A4D9-2C1C468C49C4}"/>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4013044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3489457656"/>
              </p:ext>
            </p:extLst>
          </p:nvPr>
        </p:nvGraphicFramePr>
        <p:xfrm>
          <a:off x="644743" y="1414662"/>
          <a:ext cx="10771831" cy="446527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solidFill>
                            <a:schemeClr val="accent5">
                              <a:lumMod val="75000"/>
                            </a:schemeClr>
                          </a:solidFill>
                          <a:effectLst/>
                          <a:latin typeface="Arial" panose="020B0604020202020204" pitchFamily="34" charset="0"/>
                          <a:cs typeface="Arial" panose="020B0604020202020204" pitchFamily="34" charset="0"/>
                        </a:rPr>
                        <a:t>ggf. Vertiefung 1:</a:t>
                      </a:r>
                    </a:p>
                    <a:p>
                      <a:pPr marL="0" indent="0">
                        <a:buFontTx/>
                        <a:buNone/>
                      </a:pPr>
                      <a:r>
                        <a:rPr lang="de-DE" sz="1400" dirty="0">
                          <a:solidFill>
                            <a:schemeClr val="accent5">
                              <a:lumMod val="75000"/>
                            </a:schemeClr>
                          </a:solidFill>
                          <a:effectLst/>
                          <a:latin typeface="Arial" panose="020B0604020202020204" pitchFamily="34" charset="0"/>
                          <a:cs typeface="Arial" panose="020B0604020202020204" pitchFamily="34" charset="0"/>
                        </a:rPr>
                        <a:t>Weber, Christaller, etc. (falls im Schulbuch beinhaltet) und Frage nach deren heutiger Relevanz / Gültigkeit</a:t>
                      </a:r>
                    </a:p>
                    <a:p>
                      <a:pPr marL="285750" indent="-285750">
                        <a:buFont typeface="Symbol" pitchFamily="2" charset="2"/>
                        <a:buChar char="-"/>
                      </a:pPr>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Überleitung 3 durch </a:t>
                      </a:r>
                      <a:r>
                        <a:rPr lang="de-DE" sz="1400" u="sng" dirty="0" err="1">
                          <a:solidFill>
                            <a:schemeClr val="accent5">
                              <a:lumMod val="75000"/>
                            </a:schemeClr>
                          </a:solidFill>
                          <a:effectLst/>
                          <a:latin typeface="Arial" panose="020B0604020202020204" pitchFamily="34" charset="0"/>
                          <a:cs typeface="Arial" panose="020B0604020202020204" pitchFamily="34" charset="0"/>
                        </a:rPr>
                        <a:t>LuL</a:t>
                      </a:r>
                      <a:r>
                        <a:rPr lang="de-DE" sz="1400" dirty="0">
                          <a:solidFill>
                            <a:schemeClr val="accent5">
                              <a:lumMod val="75000"/>
                            </a:schemeClr>
                          </a:solidFill>
                          <a:effectLst/>
                          <a:latin typeface="Arial" panose="020B0604020202020204" pitchFamily="34" charset="0"/>
                          <a:cs typeface="Arial" panose="020B0604020202020204" pitchFamily="34" charset="0"/>
                        </a:rPr>
                        <a:t>:</a:t>
                      </a:r>
                    </a:p>
                    <a:p>
                      <a:r>
                        <a:rPr lang="de-DE" sz="1400" dirty="0">
                          <a:solidFill>
                            <a:schemeClr val="accent5">
                              <a:lumMod val="75000"/>
                            </a:schemeClr>
                          </a:solidFill>
                          <a:effectLst/>
                          <a:latin typeface="Arial" panose="020B0604020202020204" pitchFamily="34" charset="0"/>
                          <a:cs typeface="Arial" panose="020B0604020202020204" pitchFamily="34" charset="0"/>
                        </a:rPr>
                        <a:t>„Wir haben erarbeitet, dass Raum und unternehmerische Standortwahl sich gegenseitig beeinflussen. Den Einfluss von Apple und anderen Unternehmen auf den Standort Cupertino wollen wir heute nochmals näher betrachten.“</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Vertiefung 2</a:t>
                      </a:r>
                      <a:r>
                        <a:rPr lang="de-DE" sz="1400" dirty="0">
                          <a:solidFill>
                            <a:schemeClr val="accent5">
                              <a:lumMod val="75000"/>
                            </a:schemeClr>
                          </a:solidFill>
                          <a:effectLst/>
                          <a:latin typeface="Arial" panose="020B0604020202020204" pitchFamily="34" charset="0"/>
                          <a:cs typeface="Arial" panose="020B0604020202020204" pitchFamily="34" charset="0"/>
                        </a:rPr>
                        <a:t>:</a:t>
                      </a:r>
                    </a:p>
                    <a:p>
                      <a:r>
                        <a:rPr lang="de-DE" sz="1400" dirty="0">
                          <a:solidFill>
                            <a:schemeClr val="accent5">
                              <a:lumMod val="75000"/>
                            </a:schemeClr>
                          </a:solidFill>
                          <a:effectLst/>
                          <a:latin typeface="Arial" panose="020B0604020202020204" pitchFamily="34" charset="0"/>
                          <a:cs typeface="Arial" panose="020B0604020202020204" pitchFamily="34" charset="0"/>
                        </a:rPr>
                        <a:t>Veränderung der Raumstrukturen aufgrund von Unternehmensansiedlungen (Bsp. Apple, Cupertino)</a:t>
                      </a:r>
                    </a:p>
                    <a:p>
                      <a:endParaRPr lang="de-DE" sz="14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u="sng" dirty="0">
                          <a:effectLst/>
                          <a:latin typeface="Arial" panose="020B0604020202020204" pitchFamily="34" charset="0"/>
                          <a:cs typeface="Arial" panose="020B0604020202020204" pitchFamily="34" charset="0"/>
                        </a:rPr>
                        <a:t>Vertiefung 3 / Überleitung zur Doppelstunde 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latin typeface="Arial" panose="020B0604020202020204" pitchFamily="34" charset="0"/>
                          <a:cs typeface="Arial" panose="020B0604020202020204" pitchFamily="34" charset="0"/>
                        </a:rPr>
                        <a:t>„In einer globalisierten Welt ist der Standort eines Unternehmens nicht mehr von Bedeutung.“</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Material dazu:</a:t>
                      </a:r>
                      <a:br>
                        <a:rPr lang="de-DE" sz="1400" dirty="0">
                          <a:solidFill>
                            <a:schemeClr val="accent5">
                              <a:lumMod val="75000"/>
                            </a:schemeClr>
                          </a:solidFill>
                          <a:effectLst/>
                          <a:latin typeface="Arial" panose="020B0604020202020204" pitchFamily="34" charset="0"/>
                          <a:cs typeface="Arial" panose="020B0604020202020204" pitchFamily="34" charset="0"/>
                        </a:rPr>
                      </a:br>
                      <a:r>
                        <a:rPr lang="de-DE" sz="1400" dirty="0">
                          <a:solidFill>
                            <a:schemeClr val="accent5">
                              <a:lumMod val="75000"/>
                            </a:schemeClr>
                          </a:solidFill>
                          <a:effectLst/>
                          <a:latin typeface="Arial" panose="020B0604020202020204" pitchFamily="34" charset="0"/>
                          <a:cs typeface="Arial" panose="020B0604020202020204" pitchFamily="34" charset="0"/>
                        </a:rPr>
                        <a:t>siehe Schulbücher</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solidFill>
                            <a:schemeClr val="accent5">
                              <a:lumMod val="75000"/>
                            </a:schemeClr>
                          </a:solidFill>
                          <a:effectLst/>
                          <a:latin typeface="Arial" panose="020B0604020202020204" pitchFamily="34" charset="0"/>
                          <a:cs typeface="Arial" panose="020B0604020202020204" pitchFamily="34" charset="0"/>
                        </a:rPr>
                        <a:t>Material dazu:</a:t>
                      </a:r>
                      <a:br>
                        <a:rPr lang="de-DE" sz="1400" dirty="0">
                          <a:solidFill>
                            <a:schemeClr val="accent5">
                              <a:lumMod val="75000"/>
                            </a:schemeClr>
                          </a:solidFill>
                          <a:effectLst/>
                          <a:latin typeface="Arial" panose="020B0604020202020204" pitchFamily="34" charset="0"/>
                          <a:cs typeface="Arial" panose="020B0604020202020204" pitchFamily="34" charset="0"/>
                        </a:rPr>
                      </a:br>
                      <a:r>
                        <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rPr>
                        <a:t>„Raumstrukturen_DS3_AB2_Vertiefung2“</a:t>
                      </a:r>
                      <a:br>
                        <a:rPr lang="de-DE" sz="1400" dirty="0">
                          <a:solidFill>
                            <a:schemeClr val="tx1"/>
                          </a:solidFill>
                          <a:effectLst/>
                          <a:latin typeface="Arial" panose="020B0604020202020204" pitchFamily="34" charset="0"/>
                          <a:cs typeface="Arial" panose="020B0604020202020204" pitchFamily="34" charset="0"/>
                        </a:rPr>
                      </a:br>
                      <a:endParaRPr lang="de-DE" sz="14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4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effectLst/>
                          <a:latin typeface="Arial" panose="020B0604020202020204" pitchFamily="34" charset="0"/>
                          <a:cs typeface="Arial" panose="020B0604020202020204" pitchFamily="34" charset="0"/>
                        </a:rPr>
                        <a:t>SuS erörtern diese Aussage in einer Hausaufgabe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041DDA32-4BA0-EE4F-B0B6-9E7616D20874}"/>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1E4E18E3-ECF6-804C-BEF9-60E0683AC5B3}"/>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
        <p:nvSpPr>
          <p:cNvPr id="7" name="Titel 2">
            <a:extLst>
              <a:ext uri="{FF2B5EF4-FFF2-40B4-BE49-F238E27FC236}">
                <a16:creationId xmlns:a16="http://schemas.microsoft.com/office/drawing/2014/main" id="{9E03B1CE-861F-5842-9EFB-5D0B73B9E156}"/>
              </a:ext>
            </a:extLst>
          </p:cNvPr>
          <p:cNvSpPr txBox="1">
            <a:spLocks/>
          </p:cNvSpPr>
          <p:nvPr/>
        </p:nvSpPr>
        <p:spPr>
          <a:xfrm>
            <a:off x="551384" y="618988"/>
            <a:ext cx="11737304" cy="649772"/>
          </a:xfrm>
          <a:prstGeom prst="rect">
            <a:avLst/>
          </a:prstGeom>
        </p:spPr>
        <p:txBody>
          <a:bodyPr anchor="ctr">
            <a:noAutofit/>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600" dirty="0"/>
              <a:t>DS 3 + 4: </a:t>
            </a:r>
            <a:r>
              <a:rPr lang="de-DE" sz="2600" dirty="0">
                <a:cs typeface="Arial" panose="020B0604020202020204" pitchFamily="34" charset="0"/>
              </a:rPr>
              <a:t>Unternehmerische Standortwahl in Zeiten der Globalisierung</a:t>
            </a:r>
          </a:p>
          <a:p>
            <a:pPr lvl="0">
              <a:spcBef>
                <a:spcPts val="0"/>
              </a:spcBef>
              <a:defRPr/>
            </a:pPr>
            <a:r>
              <a:rPr lang="de-DE" sz="1100" dirty="0">
                <a:solidFill>
                  <a:srgbClr val="000000"/>
                </a:solidFill>
                <a:ea typeface="+mn-ea"/>
                <a:cs typeface="Arial" panose="020B0604020202020204" pitchFamily="34" charset="0"/>
              </a:rPr>
              <a:t>(</a:t>
            </a:r>
            <a:r>
              <a:rPr lang="de-DE" sz="1100" dirty="0">
                <a:solidFill>
                  <a:srgbClr val="000000"/>
                </a:solidFill>
                <a:latin typeface="Arial" panose="020B0604020202020204"/>
                <a:ea typeface="+mn-ea"/>
                <a:cs typeface="+mn-cs"/>
              </a:rPr>
              <a:t>Standortfaktor)</a:t>
            </a:r>
          </a:p>
        </p:txBody>
      </p:sp>
    </p:spTree>
    <p:extLst>
      <p:ext uri="{BB962C8B-B14F-4D97-AF65-F5344CB8AC3E}">
        <p14:creationId xmlns:p14="http://schemas.microsoft.com/office/powerpoint/2010/main" val="261234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5DA78DC-3649-2A4C-8786-08273AA2D948}"/>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6BDB6A54-0EF8-A84F-8A25-543B79D83888}"/>
              </a:ext>
            </a:extLst>
          </p:cNvPr>
          <p:cNvGraphicFramePr>
            <a:graphicFrameLocks/>
          </p:cNvGraphicFramePr>
          <p:nvPr>
            <p:extLst>
              <p:ext uri="{D42A27DB-BD31-4B8C-83A1-F6EECF244321}">
                <p14:modId xmlns:p14="http://schemas.microsoft.com/office/powerpoint/2010/main" val="2367686167"/>
              </p:ext>
            </p:extLst>
          </p:nvPr>
        </p:nvGraphicFramePr>
        <p:xfrm>
          <a:off x="624618" y="692696"/>
          <a:ext cx="10942763" cy="5220000"/>
        </p:xfrm>
        <a:graphic>
          <a:graphicData uri="http://schemas.openxmlformats.org/drawingml/2006/table">
            <a:tbl>
              <a:tblPr firstRow="1" bandRow="1">
                <a:tableStyleId>{F2DE63D5-997A-4646-A377-4702673A728D}</a:tableStyleId>
              </a:tblPr>
              <a:tblGrid>
                <a:gridCol w="646845">
                  <a:extLst>
                    <a:ext uri="{9D8B030D-6E8A-4147-A177-3AD203B41FA5}">
                      <a16:colId xmlns:a16="http://schemas.microsoft.com/office/drawing/2014/main" val="1945162128"/>
                    </a:ext>
                  </a:extLst>
                </a:gridCol>
                <a:gridCol w="5256584">
                  <a:extLst>
                    <a:ext uri="{9D8B030D-6E8A-4147-A177-3AD203B41FA5}">
                      <a16:colId xmlns:a16="http://schemas.microsoft.com/office/drawing/2014/main" val="2504284977"/>
                    </a:ext>
                  </a:extLst>
                </a:gridCol>
                <a:gridCol w="5039334">
                  <a:extLst>
                    <a:ext uri="{9D8B030D-6E8A-4147-A177-3AD203B41FA5}">
                      <a16:colId xmlns:a16="http://schemas.microsoft.com/office/drawing/2014/main" val="3516930280"/>
                    </a:ext>
                  </a:extLst>
                </a:gridCol>
              </a:tblGrid>
              <a:tr h="449565">
                <a:tc>
                  <a:txBody>
                    <a:bodyPr/>
                    <a:lstStyle/>
                    <a:p>
                      <a:pPr algn="ctr"/>
                      <a:r>
                        <a:rPr lang="de-DE" b="0" i="0" baseline="0" dirty="0">
                          <a:latin typeface="Arial" panose="020B0604020202020204" pitchFamily="34" charset="0"/>
                          <a:cs typeface="Arial" panose="020B0604020202020204" pitchFamily="34" charset="0"/>
                        </a:rPr>
                        <a:t>DS</a:t>
                      </a:r>
                    </a:p>
                  </a:txBody>
                  <a:tcPr marL="121920" marR="121920">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Fragestellung </a:t>
                      </a:r>
                      <a:r>
                        <a:rPr lang="de-DE" sz="1200" b="0" i="0" baseline="0" dirty="0">
                          <a:latin typeface="Arial" panose="020B0604020202020204" pitchFamily="34" charset="0"/>
                          <a:cs typeface="Arial" panose="020B0604020202020204" pitchFamily="34" charset="0"/>
                        </a:rPr>
                        <a:t>(Arbeitsbegriffe)</a:t>
                      </a:r>
                    </a:p>
                  </a:txBody>
                  <a:tcPr marL="121920" marR="121920">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Vorgehensweise</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402912">
                <a:tc>
                  <a:txBody>
                    <a:bodyPr/>
                    <a:lstStyle/>
                    <a:p>
                      <a:pPr algn="ctr"/>
                      <a:r>
                        <a:rPr lang="de-DE" sz="1400" dirty="0">
                          <a:solidFill>
                            <a:schemeClr val="tx1"/>
                          </a:solidFill>
                          <a:latin typeface="Arial" panose="020B0604020202020204" pitchFamily="34" charset="0"/>
                          <a:cs typeface="Arial" panose="020B0604020202020204" pitchFamily="34" charset="0"/>
                        </a:rPr>
                        <a:t>3 + 4</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aseline="0" dirty="0">
                          <a:latin typeface="Arial" panose="020B0604020202020204" pitchFamily="34" charset="0"/>
                          <a:cs typeface="Arial" panose="020B0604020202020204" pitchFamily="34" charset="0"/>
                        </a:rPr>
                        <a:t>Unternehmerische Standortwahl in Zeiten der Globalisierung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latin typeface="Arial" panose="020B0604020202020204" pitchFamily="34" charset="0"/>
                          <a:cs typeface="Arial" panose="020B0604020202020204" pitchFamily="34" charset="0"/>
                        </a:rPr>
                        <a:t>(</a:t>
                      </a:r>
                      <a:r>
                        <a:rPr kumimoji="0" lang="de-DE" sz="1200" kern="1200" dirty="0">
                          <a:solidFill>
                            <a:schemeClr val="tx1"/>
                          </a:solidFill>
                          <a:effectLst/>
                          <a:latin typeface="+mn-lt"/>
                          <a:ea typeface="+mn-ea"/>
                          <a:cs typeface="+mn-cs"/>
                        </a:rPr>
                        <a:t>Standortfaktor)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Symbol" pitchFamily="2" charset="2"/>
                        <a:buChar char="-"/>
                      </a:pPr>
                      <a:r>
                        <a:rPr lang="de-DE" sz="1600" dirty="0">
                          <a:latin typeface="Arial" panose="020B0604020202020204" pitchFamily="34" charset="0"/>
                          <a:cs typeface="Arial" panose="020B0604020202020204" pitchFamily="34" charset="0"/>
                        </a:rPr>
                        <a:t>Einstieg: Luftbilder von Apple, Cupertino</a:t>
                      </a:r>
                    </a:p>
                    <a:p>
                      <a:pPr marL="314325" lvl="1" indent="0">
                        <a:buFont typeface="Symbol" pitchFamily="2" charset="2"/>
                        <a:buNone/>
                        <a:tabLst/>
                      </a:pPr>
                      <a:r>
                        <a:rPr lang="de-DE" sz="1600" dirty="0">
                          <a:latin typeface="Arial" panose="020B0604020202020204" pitchFamily="34" charset="0"/>
                          <a:cs typeface="Arial" panose="020B0604020202020204" pitchFamily="34" charset="0"/>
                        </a:rPr>
                        <a:t>(Veränderung des Raums im Laufe der Zeit)</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effectLst/>
                          <a:latin typeface="Arial" panose="020B0604020202020204" pitchFamily="34" charset="0"/>
                          <a:cs typeface="Arial" panose="020B0604020202020204" pitchFamily="34" charset="0"/>
                        </a:rPr>
                        <a:t>Erarbeitung 1: Standortfaktoren und Standortentscheidungen am Beispiel Apple (inkl. Einführung des Arbeitsbegriffs „Standortfaktor“)</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effectLst/>
                          <a:latin typeface="Arial" panose="020B0604020202020204" pitchFamily="34" charset="0"/>
                          <a:cs typeface="Arial" panose="020B0604020202020204" pitchFamily="34" charset="0"/>
                        </a:rPr>
                        <a:t>Erarbeitung 2: Die Theorie der Kreativen Klasse</a:t>
                      </a:r>
                      <a:endParaRPr lang="de-DE" sz="1600" dirty="0">
                        <a:solidFill>
                          <a:srgbClr val="FF0000"/>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effectLst/>
                          <a:latin typeface="Arial" panose="020B0604020202020204" pitchFamily="34" charset="0"/>
                          <a:cs typeface="Arial" panose="020B0604020202020204" pitchFamily="34" charset="0"/>
                        </a:rPr>
                        <a:t>ggf. Vertiefung 1 (falls im Schulbuch beinhaltet):</a:t>
                      </a:r>
                      <a:br>
                        <a:rPr lang="de-DE" sz="1600" dirty="0">
                          <a:solidFill>
                            <a:schemeClr val="tx1"/>
                          </a:solidFill>
                          <a:effectLst/>
                          <a:latin typeface="Arial" panose="020B0604020202020204" pitchFamily="34" charset="0"/>
                          <a:cs typeface="Arial" panose="020B0604020202020204" pitchFamily="34" charset="0"/>
                        </a:rPr>
                      </a:br>
                      <a:r>
                        <a:rPr lang="de-DE" sz="1600" dirty="0">
                          <a:solidFill>
                            <a:schemeClr val="tx1"/>
                          </a:solidFill>
                          <a:effectLst/>
                          <a:latin typeface="Arial" panose="020B0604020202020204" pitchFamily="34" charset="0"/>
                          <a:cs typeface="Arial" panose="020B0604020202020204" pitchFamily="34" charset="0"/>
                        </a:rPr>
                        <a:t>Weber, Christaller, etc.</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effectLst/>
                          <a:latin typeface="Arial" panose="020B0604020202020204" pitchFamily="34" charset="0"/>
                          <a:cs typeface="Arial" panose="020B0604020202020204" pitchFamily="34" charset="0"/>
                        </a:rPr>
                        <a:t>Vertiefung 2: Veränderung von Raumstrukturen in Cupertino (GIS-Anwendung)</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effectLst/>
                          <a:latin typeface="Arial" panose="020B0604020202020204" pitchFamily="34" charset="0"/>
                          <a:cs typeface="Arial" panose="020B0604020202020204" pitchFamily="34" charset="0"/>
                        </a:rPr>
                        <a:t>Vertiefung 3: Erörterung der Aussage „In einer globalisierten Welt ist der Standort eines Unternehmens nicht mehr von Bedeutung.“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r h="1367523">
                <a:tc>
                  <a:txBody>
                    <a:bodyPr/>
                    <a:lstStyle/>
                    <a:p>
                      <a:pPr algn="ctr"/>
                      <a:r>
                        <a:rPr lang="de-DE" sz="1400" dirty="0">
                          <a:latin typeface="Arial" panose="020B0604020202020204" pitchFamily="34" charset="0"/>
                          <a:cs typeface="Arial" panose="020B0604020202020204" pitchFamily="34" charset="0"/>
                        </a:rPr>
                        <a:t>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aseline="0" dirty="0">
                          <a:latin typeface="Arial" panose="020B0604020202020204" pitchFamily="34" charset="0"/>
                          <a:cs typeface="Arial" panose="020B0604020202020204" pitchFamily="34" charset="0"/>
                        </a:rPr>
                        <a:t>Global Player Apple im Prozess der Globalisierung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latin typeface="Arial" panose="020B0604020202020204" pitchFamily="34" charset="0"/>
                          <a:cs typeface="Arial" panose="020B0604020202020204" pitchFamily="34" charset="0"/>
                        </a:rPr>
                        <a:t>(</a:t>
                      </a:r>
                      <a:r>
                        <a:rPr lang="de-DE" sz="1200" baseline="0" dirty="0">
                          <a:effectLst/>
                          <a:latin typeface="Arial" panose="020B0604020202020204" pitchFamily="34" charset="0"/>
                          <a:cs typeface="Arial" panose="020B0604020202020204" pitchFamily="34" charset="0"/>
                        </a:rPr>
                        <a:t>Global Player, </a:t>
                      </a:r>
                      <a:r>
                        <a:rPr lang="de-DE" sz="1200" baseline="0" dirty="0">
                          <a:solidFill>
                            <a:schemeClr val="accent5">
                              <a:lumMod val="75000"/>
                            </a:schemeClr>
                          </a:solidFill>
                          <a:effectLst/>
                          <a:latin typeface="Arial" panose="020B0604020202020204" pitchFamily="34" charset="0"/>
                          <a:cs typeface="Arial" panose="020B0604020202020204" pitchFamily="34" charset="0"/>
                        </a:rPr>
                        <a:t>internationale Arbeitsteilung, </a:t>
                      </a:r>
                      <a:r>
                        <a:rPr kumimoji="0" lang="de-DE" sz="1200" kern="1200" dirty="0">
                          <a:solidFill>
                            <a:schemeClr val="accent5">
                              <a:lumMod val="75000"/>
                            </a:schemeClr>
                          </a:solidFill>
                          <a:effectLst/>
                          <a:latin typeface="+mn-lt"/>
                          <a:ea typeface="+mn-ea"/>
                          <a:cs typeface="+mn-cs"/>
                        </a:rPr>
                        <a:t>Kommunikationstechnologie</a:t>
                      </a:r>
                      <a:r>
                        <a:rPr lang="de-DE" sz="1200"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aseline="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Symbol" pitchFamily="2" charset="2"/>
                        <a:buChar char="-"/>
                      </a:pPr>
                      <a:r>
                        <a:rPr lang="de-DE" sz="1600" dirty="0">
                          <a:effectLst/>
                          <a:latin typeface="Arial" panose="020B0604020202020204" pitchFamily="34" charset="0"/>
                          <a:cs typeface="Arial" panose="020B0604020202020204" pitchFamily="34" charset="0"/>
                        </a:rPr>
                        <a:t>Verortung des iPhone-Produktionsprozesses</a:t>
                      </a:r>
                    </a:p>
                    <a:p>
                      <a:pPr marL="285750" indent="-285750">
                        <a:buFont typeface="Symbol" pitchFamily="2" charset="2"/>
                        <a:buChar char="-"/>
                      </a:pPr>
                      <a:r>
                        <a:rPr lang="de-DE" sz="1600" dirty="0">
                          <a:effectLst/>
                          <a:latin typeface="Arial" panose="020B0604020202020204" pitchFamily="34" charset="0"/>
                          <a:cs typeface="Arial" panose="020B0604020202020204" pitchFamily="34" charset="0"/>
                        </a:rPr>
                        <a:t>Einführung des Arbeitsbegriffs „Global Player“</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solidFill>
                            <a:schemeClr val="tx1"/>
                          </a:solidFill>
                          <a:effectLst/>
                          <a:latin typeface="Arial" panose="020B0604020202020204" pitchFamily="34" charset="0"/>
                          <a:cs typeface="Arial" panose="020B0604020202020204" pitchFamily="34" charset="0"/>
                        </a:rPr>
                        <a:t>Veränderung der Raumstrukturen durch internationale Arbeitsteilung am Bsp. Apple</a:t>
                      </a:r>
                    </a:p>
                    <a:p>
                      <a:pPr marL="285750" indent="-285750">
                        <a:buFont typeface="Symbol" pitchFamily="2" charset="2"/>
                        <a:buChar char="-"/>
                      </a:pPr>
                      <a:r>
                        <a:rPr lang="de-DE" sz="1600" dirty="0">
                          <a:solidFill>
                            <a:schemeClr val="tx1"/>
                          </a:solidFill>
                          <a:effectLst/>
                          <a:latin typeface="Arial" panose="020B0604020202020204" pitchFamily="34" charset="0"/>
                          <a:cs typeface="Arial" panose="020B0604020202020204" pitchFamily="34" charset="0"/>
                        </a:rPr>
                        <a:t>Vertiefung: „responsible sourcing“ am Bsp. Apple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738020"/>
                  </a:ext>
                </a:extLst>
              </a:tr>
            </a:tbl>
          </a:graphicData>
        </a:graphic>
      </p:graphicFrame>
      <p:sp>
        <p:nvSpPr>
          <p:cNvPr id="5" name="Titel 1">
            <a:extLst>
              <a:ext uri="{FF2B5EF4-FFF2-40B4-BE49-F238E27FC236}">
                <a16:creationId xmlns:a16="http://schemas.microsoft.com/office/drawing/2014/main" id="{BEDC04F8-F199-4541-9FD4-154B55F53109}"/>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1187630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2235413506"/>
              </p:ext>
            </p:extLst>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137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609600" y="618988"/>
            <a:ext cx="10972800" cy="649772"/>
          </a:xfrm>
          <a:prstGeom prst="rect">
            <a:avLst/>
          </a:prstGeom>
        </p:spPr>
        <p:txBody>
          <a:bodyPr>
            <a:normAutofit lnSpcReduction="1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600" dirty="0"/>
              <a:t>DS 5 – </a:t>
            </a:r>
            <a:r>
              <a:rPr lang="de-DE" sz="2600" dirty="0">
                <a:cs typeface="Arial" panose="020B0604020202020204" pitchFamily="34" charset="0"/>
              </a:rPr>
              <a:t>Global Player Apple im Prozess der Globalisierung</a:t>
            </a:r>
          </a:p>
          <a:p>
            <a:pPr lvl="0">
              <a:spcBef>
                <a:spcPts val="0"/>
              </a:spcBef>
              <a:defRPr/>
            </a:pPr>
            <a:r>
              <a:rPr lang="de-DE" sz="1100" dirty="0">
                <a:solidFill>
                  <a:srgbClr val="000000"/>
                </a:solidFill>
                <a:ea typeface="+mn-ea"/>
                <a:cs typeface="Arial" panose="020B0604020202020204" pitchFamily="34" charset="0"/>
              </a:rPr>
              <a:t>(Global Player, </a:t>
            </a:r>
            <a:r>
              <a:rPr lang="de-DE" sz="1100" dirty="0">
                <a:solidFill>
                  <a:srgbClr val="C9C9C9">
                    <a:lumMod val="75000"/>
                  </a:srgbClr>
                </a:solidFill>
                <a:ea typeface="+mn-ea"/>
                <a:cs typeface="Arial" panose="020B0604020202020204" pitchFamily="34" charset="0"/>
              </a:rPr>
              <a:t>internationale Arbeitsteilung, </a:t>
            </a:r>
            <a:r>
              <a:rPr lang="de-DE" sz="1100" dirty="0">
                <a:solidFill>
                  <a:srgbClr val="C9C9C9">
                    <a:lumMod val="75000"/>
                  </a:srgbClr>
                </a:solidFill>
                <a:latin typeface="Arial" panose="020B0604020202020204"/>
                <a:ea typeface="+mn-ea"/>
                <a:cs typeface="+mn-cs"/>
              </a:rPr>
              <a:t>Kommunikationstechnologie</a:t>
            </a:r>
            <a:r>
              <a:rPr lang="de-DE" sz="1100" dirty="0">
                <a:solidFill>
                  <a:srgbClr val="000000"/>
                </a:solidFill>
                <a:ea typeface="+mn-ea"/>
                <a:cs typeface="Arial" panose="020B0604020202020204" pitchFamily="34" charset="0"/>
              </a:rPr>
              <a:t>)</a:t>
            </a:r>
          </a:p>
          <a:p>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1249817231"/>
              </p:ext>
            </p:extLst>
          </p:nvPr>
        </p:nvGraphicFramePr>
        <p:xfrm>
          <a:off x="644743" y="1398323"/>
          <a:ext cx="10771831" cy="406135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effectLst/>
                          <a:latin typeface="Arial" panose="020B0604020202020204" pitchFamily="34" charset="0"/>
                          <a:cs typeface="Arial" panose="020B0604020202020204" pitchFamily="34" charset="0"/>
                        </a:rPr>
                        <a:t>Einstieg:</a:t>
                      </a:r>
                    </a:p>
                    <a:p>
                      <a:r>
                        <a:rPr lang="de-DE" sz="1400" dirty="0">
                          <a:effectLst/>
                          <a:latin typeface="Arial" panose="020B0604020202020204" pitchFamily="34" charset="0"/>
                          <a:cs typeface="Arial" panose="020B0604020202020204" pitchFamily="34" charset="0"/>
                        </a:rPr>
                        <a:t>Verortung des iPhone-Produktionsprozesses </a:t>
                      </a:r>
                    </a:p>
                    <a:p>
                      <a:endParaRPr lang="de-DE" sz="1400" dirty="0">
                        <a:effectLst/>
                        <a:latin typeface="Arial" panose="020B0604020202020204" pitchFamily="34" charset="0"/>
                        <a:cs typeface="Arial" panose="020B0604020202020204" pitchFamily="34" charset="0"/>
                      </a:endParaRPr>
                    </a:p>
                    <a:p>
                      <a:endParaRPr lang="de-DE" sz="1400" dirty="0">
                        <a:effectLst/>
                        <a:latin typeface="Arial" panose="020B0604020202020204" pitchFamily="34" charset="0"/>
                        <a:cs typeface="Arial" panose="020B0604020202020204" pitchFamily="34" charset="0"/>
                      </a:endParaRPr>
                    </a:p>
                    <a:p>
                      <a:endParaRPr lang="de-DE" sz="1400" dirty="0">
                        <a:effectLst/>
                        <a:latin typeface="Arial" panose="020B0604020202020204" pitchFamily="34" charset="0"/>
                        <a:cs typeface="Arial" panose="020B0604020202020204" pitchFamily="34" charset="0"/>
                      </a:endParaRPr>
                    </a:p>
                    <a:p>
                      <a:pPr marL="0" indent="0">
                        <a:buFontTx/>
                        <a:buNone/>
                        <a:tabLst/>
                      </a:pPr>
                      <a:r>
                        <a:rPr lang="de-DE" sz="1400" u="sng" dirty="0">
                          <a:solidFill>
                            <a:schemeClr val="tx1"/>
                          </a:solidFill>
                          <a:effectLst/>
                          <a:latin typeface="Arial" panose="020B0604020202020204" pitchFamily="34" charset="0"/>
                          <a:cs typeface="Arial" panose="020B0604020202020204" pitchFamily="34" charset="0"/>
                        </a:rPr>
                        <a:t>Erarbeitung / Sicherung: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effectLst/>
                          <a:latin typeface="Arial" panose="020B0604020202020204" pitchFamily="34" charset="0"/>
                          <a:cs typeface="Arial" panose="020B0604020202020204" pitchFamily="34" charset="0"/>
                        </a:rPr>
                        <a:t>Veränderung der Raumstrukturen durch internationale Arbeitsteilung am Bsp. Apple</a:t>
                      </a:r>
                    </a:p>
                    <a:p>
                      <a:pPr marL="0" indent="0">
                        <a:buFontTx/>
                        <a:buNone/>
                        <a:tabLst/>
                      </a:pPr>
                      <a:endParaRPr lang="de-DE" sz="1400" u="sng" dirty="0">
                        <a:solidFill>
                          <a:schemeClr val="tx1"/>
                        </a:solidFill>
                        <a:effectLst/>
                        <a:latin typeface="Arial" panose="020B0604020202020204" pitchFamily="34" charset="0"/>
                        <a:cs typeface="Arial" panose="020B0604020202020204" pitchFamily="34" charset="0"/>
                      </a:endParaRPr>
                    </a:p>
                    <a:p>
                      <a:pPr marL="0" indent="0">
                        <a:buFont typeface="Symbol" pitchFamily="2" charset="2"/>
                        <a:buNone/>
                        <a:tabLst/>
                      </a:pPr>
                      <a:endParaRPr lang="de-DE" sz="1400" u="none" dirty="0">
                        <a:solidFill>
                          <a:schemeClr val="tx1"/>
                        </a:solidFill>
                        <a:effectLst/>
                        <a:latin typeface="Arial" panose="020B0604020202020204" pitchFamily="34" charset="0"/>
                        <a:cs typeface="Arial" panose="020B0604020202020204" pitchFamily="34" charset="0"/>
                      </a:endParaRPr>
                    </a:p>
                    <a:p>
                      <a:pPr marL="0" indent="0">
                        <a:buFont typeface="Symbol" pitchFamily="2" charset="2"/>
                        <a:buNone/>
                        <a:tabLst/>
                      </a:pPr>
                      <a:r>
                        <a:rPr lang="de-DE" sz="1400" u="sng" dirty="0">
                          <a:solidFill>
                            <a:schemeClr val="tx1"/>
                          </a:solidFill>
                          <a:effectLst/>
                          <a:latin typeface="Arial" panose="020B0604020202020204" pitchFamily="34" charset="0"/>
                          <a:cs typeface="Arial" panose="020B0604020202020204" pitchFamily="34" charset="0"/>
                        </a:rPr>
                        <a:t>Vertiefung:</a:t>
                      </a:r>
                    </a:p>
                    <a:p>
                      <a:pPr marL="0" indent="0">
                        <a:buFont typeface="Symbol" pitchFamily="2" charset="2"/>
                        <a:buNone/>
                      </a:pPr>
                      <a:r>
                        <a:rPr lang="de-DE" sz="1400" dirty="0">
                          <a:effectLst/>
                          <a:latin typeface="Arial" panose="020B0604020202020204" pitchFamily="34" charset="0"/>
                          <a:cs typeface="Arial" panose="020B0604020202020204" pitchFamily="34" charset="0"/>
                        </a:rPr>
                        <a:t>responsible </a:t>
                      </a:r>
                      <a:r>
                        <a:rPr lang="de-DE" sz="1400" dirty="0" err="1">
                          <a:effectLst/>
                          <a:latin typeface="Arial" panose="020B0604020202020204" pitchFamily="34" charset="0"/>
                          <a:cs typeface="Arial" panose="020B0604020202020204" pitchFamily="34" charset="0"/>
                        </a:rPr>
                        <a:t>souring</a:t>
                      </a:r>
                      <a:r>
                        <a:rPr lang="de-DE" sz="1400" dirty="0">
                          <a:effectLst/>
                          <a:latin typeface="Arial" panose="020B0604020202020204" pitchFamily="34" charset="0"/>
                          <a:cs typeface="Arial" panose="020B0604020202020204" pitchFamily="34" charset="0"/>
                        </a:rPr>
                        <a:t>, Zulieferer</a:t>
                      </a:r>
                    </a:p>
                    <a:p>
                      <a:endParaRPr lang="de-DE" sz="14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dirty="0">
                          <a:latin typeface="Arial" panose="020B0604020202020204" pitchFamily="34" charset="0"/>
                          <a:cs typeface="Arial" panose="020B0604020202020204" pitchFamily="34" charset="0"/>
                        </a:rPr>
                        <a:t>interaktive Karte:</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hlinkClick r:id="rId3"/>
                        </a:rPr>
                        <a:t>https://www.teacheconomy.de/media/unterrichtsmaterial/iphone-produktionsprozess/interaktiv/index.html</a:t>
                      </a:r>
                      <a:r>
                        <a:rPr lang="de-DE" sz="1400" dirty="0">
                          <a:latin typeface="Arial" panose="020B0604020202020204" pitchFamily="34" charset="0"/>
                          <a:cs typeface="Arial" panose="020B0604020202020204" pitchFamily="34" charset="0"/>
                        </a:rPr>
                        <a:t> </a:t>
                      </a:r>
                      <a:endParaRPr lang="de-DE" sz="1400" u="none" dirty="0">
                        <a:solidFill>
                          <a:schemeClr val="tx1"/>
                        </a:solidFill>
                        <a:latin typeface="Arial" panose="020B0604020202020204" pitchFamily="34" charset="0"/>
                        <a:cs typeface="Arial" panose="020B0604020202020204" pitchFamily="34" charset="0"/>
                      </a:endParaRPr>
                    </a:p>
                    <a:p>
                      <a:pPr marL="285750" indent="-285750">
                        <a:buFont typeface="Symbol" pitchFamily="2" charset="2"/>
                        <a:buChar char="-"/>
                      </a:pPr>
                      <a:endParaRPr lang="de-DE" sz="1400" u="none" dirty="0">
                        <a:solidFill>
                          <a:schemeClr val="tx1"/>
                        </a:solidFill>
                        <a:latin typeface="Arial" panose="020B0604020202020204" pitchFamily="34" charset="0"/>
                        <a:cs typeface="Arial" panose="020B0604020202020204" pitchFamily="34" charset="0"/>
                      </a:endParaRPr>
                    </a:p>
                    <a:p>
                      <a:pPr marL="285750" indent="-285750">
                        <a:buFont typeface="Symbol" pitchFamily="2" charset="2"/>
                        <a:buChar char="-"/>
                      </a:pPr>
                      <a:r>
                        <a:rPr lang="de-DE" sz="1400" u="none" dirty="0">
                          <a:solidFill>
                            <a:schemeClr val="tx1"/>
                          </a:solidFill>
                          <a:latin typeface="Arial" panose="020B0604020202020204" pitchFamily="34" charset="0"/>
                          <a:cs typeface="Arial" panose="020B0604020202020204" pitchFamily="34" charset="0"/>
                        </a:rPr>
                        <a:t>Material dazu:</a:t>
                      </a:r>
                      <a:br>
                        <a:rPr lang="de-DE" sz="1400" u="none" dirty="0">
                          <a:solidFill>
                            <a:schemeClr val="tx1"/>
                          </a:solidFill>
                          <a:latin typeface="Arial" panose="020B0604020202020204" pitchFamily="34" charset="0"/>
                          <a:cs typeface="Arial" panose="020B0604020202020204" pitchFamily="34" charset="0"/>
                        </a:rPr>
                      </a:br>
                      <a:r>
                        <a:rPr lang="de-DE" sz="140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https://www.teacheconomy.de/unterrichtsmaterial/wirtschaftliche-globalisierung/iphone-produktionsprozess/</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12D472F8-0705-164E-B571-6F454C6B9FCC}"/>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B2489B5D-8D35-9941-8069-F32C8AF78B1F}"/>
              </a:ext>
            </a:extLst>
          </p:cNvPr>
          <p:cNvSpPr/>
          <p:nvPr/>
        </p:nvSpPr>
        <p:spPr>
          <a:xfrm>
            <a:off x="10481275" y="6488668"/>
            <a:ext cx="1710725" cy="369332"/>
          </a:xfrm>
          <a:prstGeom prst="rect">
            <a:avLst/>
          </a:prstGeom>
          <a:solidFill>
            <a:schemeClr val="accent5"/>
          </a:solidFill>
        </p:spPr>
        <p:txBody>
          <a:bodyPr wrap="none">
            <a:spAutoFit/>
          </a:bodyPr>
          <a:lstStyle/>
          <a:p>
            <a:r>
              <a:rPr lang="de-DE" dirty="0"/>
              <a:t>Stundenimpuls</a:t>
            </a:r>
          </a:p>
        </p:txBody>
      </p:sp>
    </p:spTree>
    <p:extLst>
      <p:ext uri="{BB962C8B-B14F-4D97-AF65-F5344CB8AC3E}">
        <p14:creationId xmlns:p14="http://schemas.microsoft.com/office/powerpoint/2010/main" val="3639432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055440" y="2492936"/>
            <a:ext cx="100811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Ideen zur Umsetzung der Vertiefung „internationale Arbeitsteilung am Bespiel Apple“</a:t>
            </a:r>
          </a:p>
        </p:txBody>
      </p:sp>
      <p:sp>
        <p:nvSpPr>
          <p:cNvPr id="5" name="Titel 1">
            <a:extLst>
              <a:ext uri="{FF2B5EF4-FFF2-40B4-BE49-F238E27FC236}">
                <a16:creationId xmlns:a16="http://schemas.microsoft.com/office/drawing/2014/main" id="{68EBA091-09FA-4947-8CFC-5ADD39295906}"/>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959184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8E3BDE7-7112-004A-87CE-534FB32974ED}"/>
              </a:ext>
            </a:extLst>
          </p:cNvPr>
          <p:cNvSpPr>
            <a:spLocks noGrp="1"/>
          </p:cNvSpPr>
          <p:nvPr>
            <p:ph type="ftr" sz="quarter" idx="10"/>
          </p:nvPr>
        </p:nvSpPr>
        <p:spPr/>
        <p:txBody>
          <a:bodyPr/>
          <a:lstStyle/>
          <a:p>
            <a:r>
              <a:rPr lang="de-DE"/>
              <a:t>ZSL-Konzeptionsgruppe Geographie</a:t>
            </a:r>
            <a:endParaRPr lang="de-DE" dirty="0"/>
          </a:p>
        </p:txBody>
      </p:sp>
      <p:sp>
        <p:nvSpPr>
          <p:cNvPr id="5" name="Rechteck 4">
            <a:extLst>
              <a:ext uri="{FF2B5EF4-FFF2-40B4-BE49-F238E27FC236}">
                <a16:creationId xmlns:a16="http://schemas.microsoft.com/office/drawing/2014/main" id="{774B93ED-3AA1-1348-BC28-8AD9CDA42832}"/>
              </a:ext>
            </a:extLst>
          </p:cNvPr>
          <p:cNvSpPr/>
          <p:nvPr/>
        </p:nvSpPr>
        <p:spPr>
          <a:xfrm>
            <a:off x="3431704" y="5837202"/>
            <a:ext cx="4990072" cy="400110"/>
          </a:xfrm>
          <a:prstGeom prst="rect">
            <a:avLst/>
          </a:prstGeom>
        </p:spPr>
        <p:txBody>
          <a:bodyPr wrap="square">
            <a:spAutoFit/>
          </a:bodyPr>
          <a:lstStyle/>
          <a:p>
            <a:r>
              <a:rPr lang="de-DE" sz="1000" dirty="0"/>
              <a:t>(</a:t>
            </a:r>
            <a:r>
              <a:rPr lang="de-DE" sz="1000" dirty="0">
                <a:hlinkClick r:id="rId3"/>
              </a:rPr>
              <a:t>https://www.teacheconomy.de/unterrichtsmaterial/wirtschaftliche-globalisierung/</a:t>
            </a:r>
            <a:br>
              <a:rPr lang="de-DE" sz="1000" dirty="0">
                <a:hlinkClick r:id="rId3"/>
              </a:rPr>
            </a:br>
            <a:r>
              <a:rPr lang="de-DE" sz="1000" dirty="0">
                <a:hlinkClick r:id="rId3"/>
              </a:rPr>
              <a:t>internationale-arbeitsteilung/</a:t>
            </a:r>
            <a:r>
              <a:rPr lang="de-DE" sz="1000" dirty="0"/>
              <a:t>, 02.12.2020)</a:t>
            </a:r>
          </a:p>
        </p:txBody>
      </p:sp>
      <p:sp>
        <p:nvSpPr>
          <p:cNvPr id="6" name="Titel 1">
            <a:extLst>
              <a:ext uri="{FF2B5EF4-FFF2-40B4-BE49-F238E27FC236}">
                <a16:creationId xmlns:a16="http://schemas.microsoft.com/office/drawing/2014/main" id="{74D77F98-EE09-6C45-A30B-EA2117A3605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Textfeld 6">
            <a:extLst>
              <a:ext uri="{FF2B5EF4-FFF2-40B4-BE49-F238E27FC236}">
                <a16:creationId xmlns:a16="http://schemas.microsoft.com/office/drawing/2014/main" id="{16DA89BB-2C32-094C-B255-DBE83BB42998}"/>
              </a:ext>
            </a:extLst>
          </p:cNvPr>
          <p:cNvSpPr txBox="1"/>
          <p:nvPr/>
        </p:nvSpPr>
        <p:spPr>
          <a:xfrm>
            <a:off x="3503712" y="432115"/>
            <a:ext cx="4608512" cy="5355312"/>
          </a:xfrm>
          <a:prstGeom prst="rect">
            <a:avLst/>
          </a:prstGeom>
          <a:noFill/>
          <a:ln>
            <a:solidFill>
              <a:schemeClr val="tx1"/>
            </a:solidFill>
          </a:ln>
        </p:spPr>
        <p:txBody>
          <a:bodyPr wrap="square" rtlCol="0">
            <a:spAutoFit/>
          </a:bodyPr>
          <a:lstStyle/>
          <a:p>
            <a:r>
              <a:rPr lang="de-DE" dirty="0"/>
              <a:t>Screenshot „</a:t>
            </a:r>
            <a:r>
              <a:rPr lang="de-DE" dirty="0" err="1"/>
              <a:t>teacheconomy</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744799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AE64FE6-5BC4-AE4C-84A9-C8044BEE921A}"/>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D4862A2A-8627-1A4B-A041-C58B026D3B6A}"/>
              </a:ext>
            </a:extLst>
          </p:cNvPr>
          <p:cNvSpPr/>
          <p:nvPr/>
        </p:nvSpPr>
        <p:spPr>
          <a:xfrm>
            <a:off x="2279576" y="5549972"/>
            <a:ext cx="6096000" cy="246221"/>
          </a:xfrm>
          <a:prstGeom prst="rect">
            <a:avLst/>
          </a:prstGeom>
        </p:spPr>
        <p:txBody>
          <a:bodyPr>
            <a:spAutoFit/>
          </a:bodyPr>
          <a:lstStyle/>
          <a:p>
            <a:r>
              <a:rPr lang="de-DE" sz="1000" dirty="0"/>
              <a:t>(</a:t>
            </a:r>
            <a:r>
              <a:rPr lang="de-DE" sz="1000" dirty="0">
                <a:hlinkClick r:id="rId3"/>
              </a:rPr>
              <a:t>https://www.welt-sichten.org/artikel/37356/die-welt-der-lieferketten</a:t>
            </a:r>
            <a:r>
              <a:rPr lang="de-DE" sz="1000" dirty="0"/>
              <a:t>, 02.12.2020)</a:t>
            </a:r>
          </a:p>
        </p:txBody>
      </p:sp>
      <p:sp>
        <p:nvSpPr>
          <p:cNvPr id="6" name="Titel 1">
            <a:extLst>
              <a:ext uri="{FF2B5EF4-FFF2-40B4-BE49-F238E27FC236}">
                <a16:creationId xmlns:a16="http://schemas.microsoft.com/office/drawing/2014/main" id="{2B005631-BA73-734C-9487-75B88D3BA78C}"/>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Textfeld 6">
            <a:extLst>
              <a:ext uri="{FF2B5EF4-FFF2-40B4-BE49-F238E27FC236}">
                <a16:creationId xmlns:a16="http://schemas.microsoft.com/office/drawing/2014/main" id="{D36E3B7F-E66B-DF41-8123-AD1B336A6826}"/>
              </a:ext>
            </a:extLst>
          </p:cNvPr>
          <p:cNvSpPr txBox="1"/>
          <p:nvPr/>
        </p:nvSpPr>
        <p:spPr>
          <a:xfrm>
            <a:off x="2351584" y="406827"/>
            <a:ext cx="6674736" cy="5078313"/>
          </a:xfrm>
          <a:prstGeom prst="rect">
            <a:avLst/>
          </a:prstGeom>
          <a:noFill/>
          <a:ln>
            <a:solidFill>
              <a:schemeClr val="tx1"/>
            </a:solidFill>
          </a:ln>
        </p:spPr>
        <p:txBody>
          <a:bodyPr wrap="square" rtlCol="0">
            <a:spAutoFit/>
          </a:bodyPr>
          <a:lstStyle/>
          <a:p>
            <a:r>
              <a:rPr lang="de-DE" dirty="0"/>
              <a:t>Karte „Wertschöpfungsketten“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4761972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C21F246-AF87-D04D-BE8D-60195013D3FC}"/>
              </a:ext>
            </a:extLst>
          </p:cNvPr>
          <p:cNvSpPr>
            <a:spLocks noGrp="1"/>
          </p:cNvSpPr>
          <p:nvPr>
            <p:ph type="ftr" sz="quarter" idx="10"/>
          </p:nvPr>
        </p:nvSpPr>
        <p:spPr/>
        <p:txBody>
          <a:bodyPr/>
          <a:lstStyle/>
          <a:p>
            <a:r>
              <a:rPr lang="de-DE"/>
              <a:t>ZSL-Konzeptionsgruppe Geographie</a:t>
            </a:r>
            <a:endParaRPr lang="de-DE" dirty="0"/>
          </a:p>
        </p:txBody>
      </p:sp>
      <p:sp>
        <p:nvSpPr>
          <p:cNvPr id="3" name="Rechteck 2">
            <a:extLst>
              <a:ext uri="{FF2B5EF4-FFF2-40B4-BE49-F238E27FC236}">
                <a16:creationId xmlns:a16="http://schemas.microsoft.com/office/drawing/2014/main" id="{6349FF85-B995-C341-80B6-8734EF9F53AE}"/>
              </a:ext>
            </a:extLst>
          </p:cNvPr>
          <p:cNvSpPr/>
          <p:nvPr/>
        </p:nvSpPr>
        <p:spPr>
          <a:xfrm>
            <a:off x="812032" y="1988840"/>
            <a:ext cx="10090960" cy="3277820"/>
          </a:xfrm>
          <a:prstGeom prst="rect">
            <a:avLst/>
          </a:prstGeom>
        </p:spPr>
        <p:txBody>
          <a:bodyPr wrap="square">
            <a:spAutoFit/>
          </a:bodyPr>
          <a:lstStyle/>
          <a:p>
            <a:pPr marL="285750" indent="-285750">
              <a:lnSpc>
                <a:spcPct val="150000"/>
              </a:lnSpc>
              <a:buFont typeface="Symbol" pitchFamily="2" charset="2"/>
              <a:buChar char="-"/>
            </a:pPr>
            <a:r>
              <a:rPr lang="de-DE" sz="1400" dirty="0">
                <a:hlinkClick r:id="rId3"/>
              </a:rPr>
              <a:t>https://www.apple.com/supplier-responsibility/pdf/Apple-Supplier-List.pdf</a:t>
            </a:r>
            <a:endParaRPr lang="de-DE" sz="1400" dirty="0"/>
          </a:p>
          <a:p>
            <a:pPr marL="285750" indent="-285750">
              <a:lnSpc>
                <a:spcPct val="150000"/>
              </a:lnSpc>
              <a:buFont typeface="Symbol" pitchFamily="2" charset="2"/>
              <a:buChar char="-"/>
            </a:pPr>
            <a:r>
              <a:rPr lang="de-DE" sz="1400" dirty="0">
                <a:hlinkClick r:id="rId4"/>
              </a:rPr>
              <a:t>https://www.japantimes.co.jp/news/2020/10/25/business/apple-supply-chain-vietnam/</a:t>
            </a:r>
            <a:endParaRPr lang="de-DE" sz="1400" dirty="0"/>
          </a:p>
          <a:p>
            <a:pPr marL="285750" indent="-285750">
              <a:lnSpc>
                <a:spcPct val="150000"/>
              </a:lnSpc>
              <a:buFont typeface="Symbol" pitchFamily="2" charset="2"/>
              <a:buChar char="-"/>
            </a:pPr>
            <a:r>
              <a:rPr lang="de-DE" sz="1400" dirty="0">
                <a:hlinkClick r:id="rId5"/>
              </a:rPr>
              <a:t>https://www.heise.de/news/Apple-verlagert-angeblich-weitere-Teile-der-Fertigung</a:t>
            </a:r>
            <a:br>
              <a:rPr lang="de-DE" sz="1400" dirty="0">
                <a:hlinkClick r:id="rId5"/>
              </a:rPr>
            </a:br>
            <a:r>
              <a:rPr lang="de-DE" sz="1400" dirty="0">
                <a:hlinkClick r:id="rId5"/>
              </a:rPr>
              <a:t>-von-China-nach-Vietnam-4971932.html</a:t>
            </a:r>
            <a:endParaRPr lang="de-DE" sz="1400" dirty="0"/>
          </a:p>
          <a:p>
            <a:pPr marL="285750" indent="-285750">
              <a:lnSpc>
                <a:spcPct val="150000"/>
              </a:lnSpc>
              <a:buFont typeface="Symbol" pitchFamily="2" charset="2"/>
              <a:buChar char="-"/>
            </a:pPr>
            <a:r>
              <a:rPr lang="de-DE" sz="1400" dirty="0">
                <a:hlinkClick r:id="rId6"/>
              </a:rPr>
              <a:t>https://e.vnexpress.net/news/business/companies/foxconn-says-vietnam-is-biggest-manufacturing-hub-in-southeast-asia-4120700.html</a:t>
            </a:r>
            <a:endParaRPr lang="de-DE" sz="1400" dirty="0"/>
          </a:p>
          <a:p>
            <a:pPr marL="285750" indent="-285750">
              <a:lnSpc>
                <a:spcPct val="150000"/>
              </a:lnSpc>
              <a:buFont typeface="Symbol" pitchFamily="2" charset="2"/>
              <a:buChar char="-"/>
            </a:pPr>
            <a:r>
              <a:rPr lang="de-DE" sz="1400" dirty="0">
                <a:hlinkClick r:id="rId7"/>
              </a:rPr>
              <a:t>https://www.reuters.com/article/uk-foxconn-vietnam-apple-exclusive/exclusive-foxconn-to-shift-some-apple-production-to-vietnam-to-minimise-china-risk-idUKKBN2860XN</a:t>
            </a:r>
            <a:endParaRPr lang="de-DE" sz="1400" dirty="0"/>
          </a:p>
          <a:p>
            <a:pPr marL="285750" indent="-285750">
              <a:lnSpc>
                <a:spcPct val="150000"/>
              </a:lnSpc>
              <a:buFont typeface="Symbol" pitchFamily="2" charset="2"/>
              <a:buChar char="-"/>
            </a:pPr>
            <a:r>
              <a:rPr lang="de-DE" sz="1400" dirty="0">
                <a:hlinkClick r:id="rId8"/>
              </a:rPr>
              <a:t>https://www.maclife.de/news/ipads-kommen-kuendigt-teilweise-vietnam-100118090.html</a:t>
            </a:r>
            <a:r>
              <a:rPr lang="de-DE" sz="1400" dirty="0"/>
              <a:t> </a:t>
            </a:r>
            <a:endParaRPr lang="de-DE" sz="2000" dirty="0"/>
          </a:p>
          <a:p>
            <a:pPr marL="285750" indent="-285750">
              <a:buFont typeface="Symbol" pitchFamily="2" charset="2"/>
              <a:buChar char="-"/>
            </a:pPr>
            <a:endParaRPr lang="de-DE" dirty="0"/>
          </a:p>
        </p:txBody>
      </p:sp>
      <p:sp>
        <p:nvSpPr>
          <p:cNvPr id="4" name="Rechteck 3">
            <a:extLst>
              <a:ext uri="{FF2B5EF4-FFF2-40B4-BE49-F238E27FC236}">
                <a16:creationId xmlns:a16="http://schemas.microsoft.com/office/drawing/2014/main" id="{4E2B43A0-DE7F-664C-9ECD-C021667C2764}"/>
              </a:ext>
            </a:extLst>
          </p:cNvPr>
          <p:cNvSpPr/>
          <p:nvPr/>
        </p:nvSpPr>
        <p:spPr>
          <a:xfrm>
            <a:off x="849256" y="764704"/>
            <a:ext cx="1008112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a:t>Apple bzw. sein Zulieferer </a:t>
            </a:r>
            <a:r>
              <a:rPr lang="de-DE" sz="3600" dirty="0" err="1"/>
              <a:t>Foxconn</a:t>
            </a:r>
            <a:r>
              <a:rPr lang="de-DE" sz="3600" dirty="0"/>
              <a:t> will die Produktion in Vietnam ausweiten:</a:t>
            </a:r>
          </a:p>
        </p:txBody>
      </p:sp>
      <p:sp>
        <p:nvSpPr>
          <p:cNvPr id="5" name="Titel 1">
            <a:extLst>
              <a:ext uri="{FF2B5EF4-FFF2-40B4-BE49-F238E27FC236}">
                <a16:creationId xmlns:a16="http://schemas.microsoft.com/office/drawing/2014/main" id="{30DD424C-071F-1C44-9BD6-CDDFDA431AAA}"/>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21474592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1095412860"/>
              </p:ext>
            </p:extLst>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1030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598712" y="719632"/>
            <a:ext cx="11593288" cy="572651"/>
          </a:xfrm>
          <a:prstGeom prst="rect">
            <a:avLst/>
          </a:prstGeom>
        </p:spPr>
        <p:txBody>
          <a:bodyPr>
            <a:normAutofit fontScale="92500" lnSpcReduction="2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2800" dirty="0"/>
              <a:t>DS 6 + 7: </a:t>
            </a:r>
            <a:r>
              <a:rPr lang="de-DE" sz="2800" dirty="0">
                <a:cs typeface="Arial" panose="020B0604020202020204" pitchFamily="34" charset="0"/>
              </a:rPr>
              <a:t>Wirtschaftsregion und Global City Chicago im Wandel der Zeit</a:t>
            </a:r>
          </a:p>
          <a:p>
            <a:pPr lvl="0">
              <a:spcBef>
                <a:spcPts val="0"/>
              </a:spcBef>
              <a:defRPr/>
            </a:pPr>
            <a:r>
              <a:rPr lang="de-DE" sz="1200" dirty="0">
                <a:solidFill>
                  <a:srgbClr val="000000"/>
                </a:solidFill>
                <a:ea typeface="+mn-ea"/>
                <a:cs typeface="Arial" panose="020B0604020202020204" pitchFamily="34" charset="0"/>
              </a:rPr>
              <a:t>(Global City)</a:t>
            </a:r>
          </a:p>
          <a:p>
            <a:endParaRPr lang="de-DE" sz="2800" dirty="0">
              <a:cs typeface="Arial" panose="020B0604020202020204" pitchFamily="34" charset="0"/>
            </a:endParaRPr>
          </a:p>
          <a:p>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960693364"/>
              </p:ext>
            </p:extLst>
          </p:nvPr>
        </p:nvGraphicFramePr>
        <p:xfrm>
          <a:off x="644743" y="1398323"/>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u="sng" dirty="0">
                          <a:latin typeface="Arial" panose="020B0604020202020204" pitchFamily="34" charset="0"/>
                          <a:cs typeface="Arial" panose="020B0604020202020204" pitchFamily="34" charset="0"/>
                        </a:rPr>
                        <a:t>Mögliche Leitfrage:</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dirty="0">
                          <a:latin typeface="Arial" panose="020B0604020202020204" pitchFamily="34" charset="0"/>
                          <a:cs typeface="Arial" panose="020B0604020202020204" pitchFamily="34" charset="0"/>
                        </a:rPr>
                        <a:t>Wirtschaftsregion Chicago: Vom „Manufacturing Belt“ zum „Rust Belt“ und schließlich zur „Global City“?</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u="sng" dirty="0">
                          <a:latin typeface="Arial" panose="020B0604020202020204" pitchFamily="34" charset="0"/>
                          <a:cs typeface="Arial" panose="020B0604020202020204" pitchFamily="34" charset="0"/>
                        </a:rPr>
                        <a:t>Impulse zur Erarbeitung:</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dirty="0">
                          <a:latin typeface="Arial" panose="020B0604020202020204" pitchFamily="34" charset="0"/>
                          <a:cs typeface="Arial" panose="020B0604020202020204" pitchFamily="34" charset="0"/>
                        </a:rPr>
                        <a:t>Einführung </a:t>
                      </a:r>
                      <a:r>
                        <a:rPr lang="de-DE" sz="1400">
                          <a:latin typeface="Arial" panose="020B0604020202020204" pitchFamily="34" charset="0"/>
                          <a:cs typeface="Arial" panose="020B0604020202020204" pitchFamily="34" charset="0"/>
                        </a:rPr>
                        <a:t>des Arbeitsbegriffs </a:t>
                      </a:r>
                      <a:r>
                        <a:rPr lang="de-DE" sz="1400" dirty="0">
                          <a:latin typeface="Arial" panose="020B0604020202020204" pitchFamily="34" charset="0"/>
                          <a:cs typeface="Arial" panose="020B0604020202020204" pitchFamily="34" charset="0"/>
                        </a:rPr>
                        <a:t>„Global City“ mit Hilfe einer Infobox (siehe andere UEs)</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u="sng" dirty="0">
                          <a:effectLst/>
                          <a:latin typeface="Arial" panose="020B0604020202020204" pitchFamily="34" charset="0"/>
                          <a:cs typeface="Arial" panose="020B0604020202020204" pitchFamily="34" charset="0"/>
                        </a:rPr>
                        <a:t>Vertiefung:</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dirty="0">
                          <a:latin typeface="Arial" panose="020B0604020202020204" pitchFamily="34" charset="0"/>
                          <a:cs typeface="Arial" panose="020B0604020202020204" pitchFamily="34" charset="0"/>
                        </a:rPr>
                        <a:t>GA mit 5 Gruppen und 5 verschiedenen Städten:</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400" dirty="0">
                          <a:latin typeface="Arial" panose="020B0604020202020204" pitchFamily="34" charset="0"/>
                          <a:cs typeface="Arial" panose="020B0604020202020204" pitchFamily="34" charset="0"/>
                        </a:rPr>
                        <a:t>Überprüfen Sie, ob die Stadt x eine Global City ist.</a:t>
                      </a:r>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latin typeface="Arial" panose="020B0604020202020204" pitchFamily="34" charset="0"/>
                          <a:cs typeface="Arial" panose="020B0604020202020204" pitchFamily="34" charset="0"/>
                        </a:rPr>
                        <a:t>Infobox zum Arbeitsbegriff „Global City“</a:t>
                      </a:r>
                    </a:p>
                    <a:p>
                      <a:pPr marL="285750" indent="-285750">
                        <a:buFont typeface="Symbol" pitchFamily="2" charset="2"/>
                        <a:buChar char="-"/>
                      </a:pPr>
                      <a:r>
                        <a:rPr lang="de-DE" sz="1400" u="none" dirty="0">
                          <a:solidFill>
                            <a:schemeClr val="tx1"/>
                          </a:solidFill>
                          <a:latin typeface="Arial" panose="020B0604020202020204" pitchFamily="34" charset="0"/>
                          <a:cs typeface="Arial" panose="020B0604020202020204" pitchFamily="34" charset="0"/>
                        </a:rPr>
                        <a:t>Material dazu:</a:t>
                      </a:r>
                    </a:p>
                    <a:p>
                      <a:pPr marL="493713" lvl="1" indent="-222250">
                        <a:buFont typeface="Arial" panose="020B0604020202020204" pitchFamily="34" charset="0"/>
                        <a:buChar char="•"/>
                        <a:tabLst/>
                      </a:pPr>
                      <a:r>
                        <a:rPr lang="de-DE" sz="1400" u="none" dirty="0">
                          <a:solidFill>
                            <a:schemeClr val="tx1"/>
                          </a:solidFill>
                          <a:latin typeface="Arial" panose="020B0604020202020204" pitchFamily="34" charset="0"/>
                          <a:cs typeface="Arial" panose="020B0604020202020204" pitchFamily="34" charset="0"/>
                        </a:rPr>
                        <a:t>jährlicher Global </a:t>
                      </a:r>
                      <a:r>
                        <a:rPr lang="de-DE" sz="1400" u="none" dirty="0" err="1">
                          <a:solidFill>
                            <a:schemeClr val="tx1"/>
                          </a:solidFill>
                          <a:latin typeface="Arial" panose="020B0604020202020204" pitchFamily="34" charset="0"/>
                          <a:cs typeface="Arial" panose="020B0604020202020204" pitchFamily="34" charset="0"/>
                        </a:rPr>
                        <a:t>Citiets</a:t>
                      </a:r>
                      <a:r>
                        <a:rPr lang="de-DE" sz="1400" u="none" dirty="0">
                          <a:solidFill>
                            <a:schemeClr val="tx1"/>
                          </a:solidFill>
                          <a:latin typeface="Arial" panose="020B0604020202020204" pitchFamily="34" charset="0"/>
                          <a:cs typeface="Arial" panose="020B0604020202020204" pitchFamily="34" charset="0"/>
                        </a:rPr>
                        <a:t> Report von </a:t>
                      </a:r>
                      <a:r>
                        <a:rPr lang="de-DE" sz="1400" u="none" dirty="0" err="1">
                          <a:solidFill>
                            <a:schemeClr val="tx1"/>
                          </a:solidFill>
                          <a:latin typeface="Arial" panose="020B0604020202020204" pitchFamily="34" charset="0"/>
                          <a:cs typeface="Arial" panose="020B0604020202020204" pitchFamily="34" charset="0"/>
                        </a:rPr>
                        <a:t>Kearney</a:t>
                      </a:r>
                      <a:r>
                        <a:rPr lang="de-DE" sz="1400" u="none" dirty="0">
                          <a:solidFill>
                            <a:schemeClr val="tx1"/>
                          </a:solidFill>
                          <a:latin typeface="Arial" panose="020B0604020202020204" pitchFamily="34" charset="0"/>
                          <a:cs typeface="Arial" panose="020B0604020202020204" pitchFamily="34" charset="0"/>
                        </a:rPr>
                        <a:t>: </a:t>
                      </a:r>
                      <a:r>
                        <a:rPr lang="de-DE" sz="1400" u="none" dirty="0">
                          <a:solidFill>
                            <a:schemeClr val="tx1"/>
                          </a:solidFill>
                          <a:latin typeface="Arial" panose="020B0604020202020204" pitchFamily="34" charset="0"/>
                          <a:cs typeface="Arial" panose="020B0604020202020204" pitchFamily="34" charset="0"/>
                          <a:hlinkClick r:id="rId3"/>
                        </a:rPr>
                        <a:t>https://www.kearney.com/global-cities/2020</a:t>
                      </a:r>
                      <a:endParaRPr lang="de-DE" sz="1400" u="none" dirty="0">
                        <a:solidFill>
                          <a:schemeClr val="tx1"/>
                        </a:solidFill>
                        <a:latin typeface="Arial" panose="020B0604020202020204" pitchFamily="34" charset="0"/>
                        <a:cs typeface="Arial" panose="020B0604020202020204" pitchFamily="34" charset="0"/>
                      </a:endParaRPr>
                    </a:p>
                    <a:p>
                      <a:pPr marL="493713" lvl="1" indent="-222250">
                        <a:buFont typeface="Arial" panose="020B0604020202020204" pitchFamily="34" charset="0"/>
                        <a:buChar char="•"/>
                        <a:tabLst/>
                      </a:pPr>
                      <a:r>
                        <a:rPr lang="de-DE" sz="1400" u="none" dirty="0">
                          <a:solidFill>
                            <a:schemeClr val="tx1"/>
                          </a:solidFill>
                          <a:latin typeface="Arial" panose="020B0604020202020204" pitchFamily="34" charset="0"/>
                          <a:cs typeface="Arial" panose="020B0604020202020204" pitchFamily="34" charset="0"/>
                          <a:hlinkClick r:id="rId4"/>
                        </a:rPr>
                        <a:t>https://bibliothek.wzb.eu/artikel/2007/f-13748.pdf</a:t>
                      </a:r>
                      <a:endParaRPr lang="de-DE" sz="1400" u="none" dirty="0">
                        <a:solidFill>
                          <a:schemeClr val="tx1"/>
                        </a:solidFill>
                        <a:latin typeface="Arial" panose="020B0604020202020204" pitchFamily="34" charset="0"/>
                        <a:cs typeface="Arial" panose="020B0604020202020204" pitchFamily="34" charset="0"/>
                      </a:endParaRPr>
                    </a:p>
                    <a:p>
                      <a:pPr marL="493713" lvl="1" indent="-222250">
                        <a:buFont typeface="Arial" panose="020B0604020202020204" pitchFamily="34" charset="0"/>
                        <a:buChar char="•"/>
                        <a:tabLst/>
                      </a:pPr>
                      <a:r>
                        <a:rPr lang="de-DE" sz="1400" u="none" dirty="0">
                          <a:solidFill>
                            <a:schemeClr val="tx1"/>
                          </a:solidFill>
                          <a:latin typeface="Arial" panose="020B0604020202020204" pitchFamily="34" charset="0"/>
                          <a:cs typeface="Arial" panose="020B0604020202020204" pitchFamily="34" charset="0"/>
                          <a:hlinkClick r:id="rId5"/>
                        </a:rPr>
                        <a:t>https://www.thechicagocouncil.org/research/center-global-cities</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u="none" dirty="0">
                          <a:solidFill>
                            <a:schemeClr val="tx1"/>
                          </a:solidFill>
                          <a:latin typeface="Arial" panose="020B0604020202020204" pitchFamily="34" charset="0"/>
                          <a:cs typeface="Arial" panose="020B0604020202020204" pitchFamily="34" charset="0"/>
                        </a:rPr>
                        <a:t>Überprüfung </a:t>
                      </a:r>
                      <a:r>
                        <a:rPr lang="de-DE" sz="1400" dirty="0">
                          <a:latin typeface="Arial" panose="020B0604020202020204" pitchFamily="34" charset="0"/>
                          <a:cs typeface="Arial" panose="020B0604020202020204" pitchFamily="34" charset="0"/>
                        </a:rPr>
                        <a:t>mit Hilfe der Definition des Arbeitsbegriffs in der Infobox (s. o.) und entsprechendem Material</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542FB1B5-C845-124D-BCBF-C01387ADD8C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8" name="Rechteck 7">
            <a:extLst>
              <a:ext uri="{FF2B5EF4-FFF2-40B4-BE49-F238E27FC236}">
                <a16:creationId xmlns:a16="http://schemas.microsoft.com/office/drawing/2014/main" id="{FBCA81B6-4309-694F-A0AE-50D7458B941A}"/>
              </a:ext>
            </a:extLst>
          </p:cNvPr>
          <p:cNvSpPr/>
          <p:nvPr/>
        </p:nvSpPr>
        <p:spPr>
          <a:xfrm>
            <a:off x="10481275" y="6488668"/>
            <a:ext cx="1710725" cy="369332"/>
          </a:xfrm>
          <a:prstGeom prst="rect">
            <a:avLst/>
          </a:prstGeom>
          <a:solidFill>
            <a:schemeClr val="accent5"/>
          </a:solidFill>
        </p:spPr>
        <p:txBody>
          <a:bodyPr wrap="none">
            <a:spAutoFit/>
          </a:bodyPr>
          <a:lstStyle/>
          <a:p>
            <a:r>
              <a:rPr lang="de-DE" dirty="0"/>
              <a:t>Stundenimpuls</a:t>
            </a:r>
          </a:p>
        </p:txBody>
      </p:sp>
    </p:spTree>
    <p:extLst>
      <p:ext uri="{BB962C8B-B14F-4D97-AF65-F5344CB8AC3E}">
        <p14:creationId xmlns:p14="http://schemas.microsoft.com/office/powerpoint/2010/main" val="1692549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extLst>
              <p:ext uri="{D42A27DB-BD31-4B8C-83A1-F6EECF244321}">
                <p14:modId xmlns:p14="http://schemas.microsoft.com/office/powerpoint/2010/main" val="1609257219"/>
              </p:ext>
            </p:extLst>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59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407368" y="549250"/>
            <a:ext cx="11643945" cy="851343"/>
          </a:xfrm>
          <a:prstGeom prst="rect">
            <a:avLst/>
          </a:prstGeom>
        </p:spPr>
        <p:txBody>
          <a:bodyPr>
            <a:normAutofit/>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endParaRPr lang="de-DE" sz="2800" dirty="0">
              <a:cs typeface="Arial" panose="020B0604020202020204" pitchFamily="34" charset="0"/>
            </a:endParaRPr>
          </a:p>
          <a:p>
            <a:endParaRPr lang="de-DE" sz="2800" dirty="0">
              <a:cs typeface="Arial" panose="020B0604020202020204" pitchFamily="34" charset="0"/>
            </a:endParaRPr>
          </a:p>
          <a:p>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3398287910"/>
              </p:ext>
            </p:extLst>
          </p:nvPr>
        </p:nvGraphicFramePr>
        <p:xfrm>
          <a:off x="644743" y="1486670"/>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effectLst/>
                          <a:latin typeface="Arial" panose="020B0604020202020204" pitchFamily="34" charset="0"/>
                          <a:cs typeface="Arial" panose="020B0604020202020204" pitchFamily="34" charset="0"/>
                        </a:rPr>
                        <a:t>Einstieg:</a:t>
                      </a:r>
                    </a:p>
                    <a:p>
                      <a:r>
                        <a:rPr lang="de-DE" sz="1400" dirty="0">
                          <a:effectLst/>
                          <a:latin typeface="Arial" panose="020B0604020202020204" pitchFamily="34" charset="0"/>
                          <a:cs typeface="Arial" panose="020B0604020202020204" pitchFamily="34" charset="0"/>
                        </a:rPr>
                        <a:t>SuS erstellen eine “</a:t>
                      </a:r>
                      <a:r>
                        <a:rPr lang="de-DE" sz="1400" dirty="0" err="1">
                          <a:effectLst/>
                          <a:latin typeface="Arial" panose="020B0604020202020204" pitchFamily="34" charset="0"/>
                          <a:cs typeface="Arial" panose="020B0604020202020204" pitchFamily="34" charset="0"/>
                        </a:rPr>
                        <a:t>One</a:t>
                      </a:r>
                      <a:r>
                        <a:rPr lang="de-DE" sz="1400" dirty="0">
                          <a:effectLst/>
                          <a:latin typeface="Arial" panose="020B0604020202020204" pitchFamily="34" charset="0"/>
                          <a:cs typeface="Arial" panose="020B0604020202020204" pitchFamily="34" charset="0"/>
                        </a:rPr>
                        <a:t>-minute-</a:t>
                      </a:r>
                      <a:r>
                        <a:rPr lang="de-DE" sz="1400" dirty="0" err="1">
                          <a:effectLst/>
                          <a:latin typeface="Arial" panose="020B0604020202020204" pitchFamily="34" charset="0"/>
                          <a:cs typeface="Arial" panose="020B0604020202020204" pitchFamily="34" charset="0"/>
                        </a:rPr>
                        <a:t>Presentation</a:t>
                      </a:r>
                      <a:r>
                        <a:rPr lang="de-DE" sz="1400" dirty="0">
                          <a:effectLst/>
                          <a:latin typeface="Arial" panose="020B0604020202020204" pitchFamily="34" charset="0"/>
                          <a:cs typeface="Arial" panose="020B0604020202020204" pitchFamily="34" charset="0"/>
                        </a:rPr>
                        <a:t>“ zur „Regional </a:t>
                      </a:r>
                      <a:r>
                        <a:rPr lang="de-DE" sz="1400" dirty="0" err="1">
                          <a:effectLst/>
                          <a:latin typeface="Arial" panose="020B0604020202020204" pitchFamily="34" charset="0"/>
                          <a:cs typeface="Arial" panose="020B0604020202020204" pitchFamily="34" charset="0"/>
                        </a:rPr>
                        <a:t>Comprehensive</a:t>
                      </a:r>
                      <a:r>
                        <a:rPr lang="de-DE" sz="1400" dirty="0">
                          <a:effectLst/>
                          <a:latin typeface="Arial" panose="020B0604020202020204" pitchFamily="34" charset="0"/>
                          <a:cs typeface="Arial" panose="020B0604020202020204" pitchFamily="34" charset="0"/>
                        </a:rPr>
                        <a:t> </a:t>
                      </a:r>
                      <a:r>
                        <a:rPr lang="de-DE" sz="1400" dirty="0" err="1">
                          <a:effectLst/>
                          <a:latin typeface="Arial" panose="020B0604020202020204" pitchFamily="34" charset="0"/>
                          <a:cs typeface="Arial" panose="020B0604020202020204" pitchFamily="34" charset="0"/>
                        </a:rPr>
                        <a:t>Economic</a:t>
                      </a:r>
                      <a:r>
                        <a:rPr lang="de-DE" sz="1400" dirty="0">
                          <a:effectLst/>
                          <a:latin typeface="Arial" panose="020B0604020202020204" pitchFamily="34" charset="0"/>
                          <a:cs typeface="Arial" panose="020B0604020202020204" pitchFamily="34" charset="0"/>
                        </a:rPr>
                        <a:t> </a:t>
                      </a:r>
                      <a:r>
                        <a:rPr lang="de-DE" sz="1400" dirty="0" err="1">
                          <a:effectLst/>
                          <a:latin typeface="Arial" panose="020B0604020202020204" pitchFamily="34" charset="0"/>
                          <a:cs typeface="Arial" panose="020B0604020202020204" pitchFamily="34" charset="0"/>
                        </a:rPr>
                        <a:t>Partnership</a:t>
                      </a:r>
                      <a:r>
                        <a:rPr lang="de-DE" sz="1400" dirty="0">
                          <a:effectLst/>
                          <a:latin typeface="Arial" panose="020B0604020202020204" pitchFamily="34" charset="0"/>
                          <a:cs typeface="Arial" panose="020B0604020202020204" pitchFamily="34" charset="0"/>
                        </a:rPr>
                        <a:t>“</a:t>
                      </a:r>
                    </a:p>
                    <a:p>
                      <a:endParaRPr lang="de-DE" sz="1400"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Überleitung:</a:t>
                      </a:r>
                    </a:p>
                    <a:p>
                      <a:r>
                        <a:rPr lang="de-DE" sz="1400" dirty="0">
                          <a:effectLst/>
                          <a:latin typeface="Arial" panose="020B0604020202020204" pitchFamily="34" charset="0"/>
                          <a:cs typeface="Arial" panose="020B0604020202020204" pitchFamily="34" charset="0"/>
                        </a:rPr>
                        <a:t>L nennt Leitfrage </a:t>
                      </a:r>
                      <a:r>
                        <a:rPr lang="de-DE" sz="1400" i="1" dirty="0">
                          <a:effectLst/>
                          <a:latin typeface="Arial" panose="020B0604020202020204" pitchFamily="34" charset="0"/>
                          <a:cs typeface="Arial" panose="020B0604020202020204" pitchFamily="34" charset="0"/>
                        </a:rPr>
                        <a:t>„Das neue Asien-Pazifik-Abkommen RCEP – gefährdet das größte Freihandelsabkommen der Welt den Standort Silicon Valley?“</a:t>
                      </a:r>
                    </a:p>
                    <a:p>
                      <a:endParaRPr lang="de-DE" sz="1400" dirty="0">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Erarbeitung / Sicherung:</a:t>
                      </a:r>
                    </a:p>
                    <a:p>
                      <a:r>
                        <a:rPr lang="de-DE" sz="1400" dirty="0">
                          <a:solidFill>
                            <a:schemeClr val="accent5">
                              <a:lumMod val="75000"/>
                            </a:schemeClr>
                          </a:solidFill>
                          <a:effectLst/>
                          <a:latin typeface="Arial" panose="020B0604020202020204" pitchFamily="34" charset="0"/>
                          <a:cs typeface="Arial" panose="020B0604020202020204" pitchFamily="34" charset="0"/>
                        </a:rPr>
                        <a:t>GA und freie Internetrecherche zur Leitfrage; SuS beantworten Leitfrage mit Hilfe </a:t>
                      </a:r>
                      <a:r>
                        <a:rPr lang="de-DE" sz="1400">
                          <a:solidFill>
                            <a:schemeClr val="accent5">
                              <a:lumMod val="75000"/>
                            </a:schemeClr>
                          </a:solidFill>
                          <a:effectLst/>
                          <a:latin typeface="Arial" panose="020B0604020202020204" pitchFamily="34" charset="0"/>
                          <a:cs typeface="Arial" panose="020B0604020202020204" pitchFamily="34" charset="0"/>
                        </a:rPr>
                        <a:t>einer kurzen </a:t>
                      </a:r>
                      <a:r>
                        <a:rPr lang="de-DE" sz="1400" dirty="0">
                          <a:solidFill>
                            <a:schemeClr val="accent5">
                              <a:lumMod val="75000"/>
                            </a:schemeClr>
                          </a:solidFill>
                          <a:effectLst/>
                          <a:latin typeface="Arial" panose="020B0604020202020204" pitchFamily="34" charset="0"/>
                          <a:cs typeface="Arial" panose="020B0604020202020204" pitchFamily="34" charset="0"/>
                        </a:rPr>
                        <a:t>Präsentation</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Vertiefung:</a:t>
                      </a:r>
                    </a:p>
                    <a:p>
                      <a:r>
                        <a:rPr lang="de-DE" sz="1400" dirty="0">
                          <a:solidFill>
                            <a:schemeClr val="accent5">
                              <a:lumMod val="75000"/>
                            </a:schemeClr>
                          </a:solidFill>
                          <a:effectLst/>
                          <a:latin typeface="Arial" panose="020B0604020202020204" pitchFamily="34" charset="0"/>
                          <a:cs typeface="Arial" panose="020B0604020202020204" pitchFamily="34" charset="0"/>
                        </a:rPr>
                        <a:t>L zeigt Auszug Zuliefererliste von Apple. </a:t>
                      </a:r>
                      <a:r>
                        <a:rPr lang="de-DE" sz="1400" i="1" dirty="0">
                          <a:solidFill>
                            <a:schemeClr val="accent5">
                              <a:lumMod val="75000"/>
                            </a:schemeClr>
                          </a:solidFill>
                          <a:effectLst/>
                          <a:latin typeface="Arial" panose="020B0604020202020204" pitchFamily="34" charset="0"/>
                          <a:cs typeface="Arial" panose="020B0604020202020204" pitchFamily="34" charset="0"/>
                        </a:rPr>
                        <a:t>„Viele Zulieferer von Apple und anderen IT-Riesen kommen aus dem Asien-Pazifik-Raum.“</a:t>
                      </a:r>
                      <a:r>
                        <a:rPr lang="de-DE" sz="1400" dirty="0">
                          <a:solidFill>
                            <a:schemeClr val="accent5">
                              <a:lumMod val="75000"/>
                            </a:schemeClr>
                          </a:solidFill>
                          <a:effectLst/>
                          <a:latin typeface="Arial" panose="020B0604020202020204" pitchFamily="34" charset="0"/>
                          <a:cs typeface="Arial" panose="020B0604020202020204" pitchFamily="34" charset="0"/>
                        </a:rPr>
                        <a:t> SuS spekulieren über die Konsequenzen für Apple.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latin typeface="Arial" panose="020B0604020202020204" pitchFamily="34" charset="0"/>
                          <a:cs typeface="Arial" panose="020B0604020202020204" pitchFamily="34" charset="0"/>
                        </a:rPr>
                        <a:t>Material dazu:</a:t>
                      </a:r>
                      <a:br>
                        <a:rPr lang="de-DE" sz="1400" dirty="0">
                          <a:latin typeface="Arial" panose="020B0604020202020204" pitchFamily="34" charset="0"/>
                          <a:cs typeface="Arial" panose="020B0604020202020204" pitchFamily="34" charset="0"/>
                        </a:rPr>
                      </a:br>
                      <a:r>
                        <a:rPr lang="de-DE" sz="1400" dirty="0">
                          <a:solidFill>
                            <a:schemeClr val="tx1"/>
                          </a:solidFill>
                          <a:effectLst/>
                          <a:highlight>
                            <a:srgbClr val="FFFF00"/>
                          </a:highlight>
                          <a:latin typeface="Arial" panose="020B0604020202020204" pitchFamily="34" charset="0"/>
                          <a:cs typeface="Arial" panose="020B0604020202020204" pitchFamily="34" charset="0"/>
                        </a:rPr>
                        <a:t>„Raumstrukturen_DS8_AB1_Einstieg“</a:t>
                      </a:r>
                      <a:br>
                        <a:rPr lang="de-DE" sz="1400" dirty="0">
                          <a:solidFill>
                            <a:schemeClr val="tx1"/>
                          </a:solidFill>
                          <a:effectLst/>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solidFill>
                            <a:schemeClr val="accent5">
                              <a:lumMod val="75000"/>
                            </a:schemeClr>
                          </a:solidFill>
                          <a:latin typeface="Arial" panose="020B0604020202020204" pitchFamily="34" charset="0"/>
                          <a:cs typeface="Arial" panose="020B0604020202020204" pitchFamily="34" charset="0"/>
                        </a:rPr>
                        <a:t>Präsentationstechnik:</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latin typeface="Arial" panose="020B0604020202020204" pitchFamily="34" charset="0"/>
                          <a:cs typeface="Arial" panose="020B0604020202020204" pitchFamily="34" charset="0"/>
                        </a:rPr>
                        <a:t>materialgestützte Präsentation</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latin typeface="Arial" panose="020B0604020202020204" pitchFamily="34" charset="0"/>
                          <a:cs typeface="Arial" panose="020B0604020202020204" pitchFamily="34" charset="0"/>
                        </a:rPr>
                        <a:t>alternative Präsentationstechnik:</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err="1">
                          <a:solidFill>
                            <a:schemeClr val="accent5">
                              <a:lumMod val="75000"/>
                            </a:schemeClr>
                          </a:solidFill>
                          <a:latin typeface="Arial" panose="020B0604020202020204" pitchFamily="34" charset="0"/>
                          <a:cs typeface="Arial" panose="020B0604020202020204" pitchFamily="34" charset="0"/>
                        </a:rPr>
                        <a:t>Pecha</a:t>
                      </a:r>
                      <a:r>
                        <a:rPr lang="de-DE" sz="1400" dirty="0">
                          <a:solidFill>
                            <a:schemeClr val="accent5">
                              <a:lumMod val="75000"/>
                            </a:schemeClr>
                          </a:solidFill>
                          <a:latin typeface="Arial" panose="020B0604020202020204" pitchFamily="34" charset="0"/>
                          <a:cs typeface="Arial" panose="020B0604020202020204" pitchFamily="34" charset="0"/>
                        </a:rPr>
                        <a:t> </a:t>
                      </a:r>
                      <a:r>
                        <a:rPr lang="de-DE" sz="1400" dirty="0" err="1">
                          <a:solidFill>
                            <a:schemeClr val="accent5">
                              <a:lumMod val="75000"/>
                            </a:schemeClr>
                          </a:solidFill>
                          <a:latin typeface="Arial" panose="020B0604020202020204" pitchFamily="34" charset="0"/>
                          <a:cs typeface="Arial" panose="020B0604020202020204" pitchFamily="34" charset="0"/>
                        </a:rPr>
                        <a:t>Kucha</a:t>
                      </a:r>
                      <a:r>
                        <a:rPr lang="de-DE" sz="1400" dirty="0">
                          <a:solidFill>
                            <a:schemeClr val="accent5">
                              <a:lumMod val="75000"/>
                            </a:schemeClr>
                          </a:solidFill>
                          <a:latin typeface="Arial" panose="020B0604020202020204" pitchFamily="34" charset="0"/>
                          <a:cs typeface="Arial" panose="020B0604020202020204" pitchFamily="34" charset="0"/>
                        </a:rPr>
                        <a:t> (nur bei leistungsstarken SuS)</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rPr>
                        <a:t>„Raumstrukturen_DS8_AB2_Erarbeitung“</a:t>
                      </a:r>
                      <a:endParaRPr lang="de-DE" sz="1400" dirty="0">
                        <a:solidFill>
                          <a:schemeClr val="accent5">
                            <a:lumMod val="75000"/>
                          </a:schemeClr>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3DAF961A-66FB-6D4C-82A2-8D979E87BDE0}"/>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4A441E1A-4BAC-EF46-A506-3F5CF4C59187}"/>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
        <p:nvSpPr>
          <p:cNvPr id="8" name="Titel 2">
            <a:extLst>
              <a:ext uri="{FF2B5EF4-FFF2-40B4-BE49-F238E27FC236}">
                <a16:creationId xmlns:a16="http://schemas.microsoft.com/office/drawing/2014/main" id="{395A349D-B706-3E45-80ED-3FD4F4740A6D}"/>
              </a:ext>
            </a:extLst>
          </p:cNvPr>
          <p:cNvSpPr txBox="1">
            <a:spLocks/>
          </p:cNvSpPr>
          <p:nvPr/>
        </p:nvSpPr>
        <p:spPr>
          <a:xfrm>
            <a:off x="548055" y="519798"/>
            <a:ext cx="11643945" cy="851343"/>
          </a:xfrm>
          <a:prstGeom prst="rect">
            <a:avLst/>
          </a:prstGeom>
        </p:spPr>
        <p:txBody>
          <a:bodyPr>
            <a:normAutofit fontScale="25000" lnSpcReduction="2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pPr lvl="0"/>
            <a:r>
              <a:rPr lang="de-DE" sz="10400" dirty="0">
                <a:solidFill>
                  <a:schemeClr val="tx1"/>
                </a:solidFill>
              </a:rPr>
              <a:t>DS 8: </a:t>
            </a:r>
            <a:r>
              <a:rPr lang="de-DE" sz="10400" dirty="0">
                <a:solidFill>
                  <a:schemeClr val="tx1"/>
                </a:solidFill>
                <a:cs typeface="Arial" panose="020B0604020202020204" pitchFamily="34" charset="0"/>
              </a:rPr>
              <a:t>Das neue Asien-Pazifik-Abkommen RCEP – gefährdet das größte</a:t>
            </a:r>
          </a:p>
          <a:p>
            <a:pPr lvl="0"/>
            <a:r>
              <a:rPr lang="de-DE" sz="10400" dirty="0">
                <a:solidFill>
                  <a:schemeClr val="tx1"/>
                </a:solidFill>
                <a:cs typeface="Arial" panose="020B0604020202020204" pitchFamily="34" charset="0"/>
              </a:rPr>
              <a:t>          Freihandelsabkommen der Welt den Standort Silicon Valley?</a:t>
            </a:r>
          </a:p>
          <a:p>
            <a:pPr lvl="0">
              <a:spcBef>
                <a:spcPts val="0"/>
              </a:spcBef>
              <a:defRPr/>
            </a:pPr>
            <a:r>
              <a:rPr lang="de-DE" sz="4400" dirty="0">
                <a:solidFill>
                  <a:srgbClr val="000000"/>
                </a:solidFill>
                <a:ea typeface="+mn-ea"/>
                <a:cs typeface="Arial" panose="020B0604020202020204" pitchFamily="34" charset="0"/>
              </a:rPr>
              <a:t>                        (</a:t>
            </a:r>
            <a:r>
              <a:rPr lang="de-DE" sz="4400" dirty="0">
                <a:solidFill>
                  <a:srgbClr val="C9C9C9">
                    <a:lumMod val="75000"/>
                  </a:srgbClr>
                </a:solidFill>
                <a:latin typeface="Arial" panose="020B0604020202020204"/>
                <a:ea typeface="+mn-ea"/>
                <a:cs typeface="+mn-cs"/>
              </a:rPr>
              <a:t>Protektionismus, Freihandel, Freihandelszone</a:t>
            </a:r>
            <a:r>
              <a:rPr lang="de-DE" sz="4400" dirty="0">
                <a:solidFill>
                  <a:srgbClr val="000000"/>
                </a:solidFill>
                <a:ea typeface="+mn-ea"/>
                <a:cs typeface="Arial" panose="020B0604020202020204" pitchFamily="34" charset="0"/>
              </a:rPr>
              <a:t>)</a:t>
            </a:r>
          </a:p>
          <a:p>
            <a:pPr lvl="0"/>
            <a:endParaRPr lang="de-DE" sz="9600" dirty="0">
              <a:solidFill>
                <a:schemeClr val="tx1"/>
              </a:solidFill>
            </a:endParaRPr>
          </a:p>
          <a:p>
            <a:endParaRPr lang="de-DE" sz="2800" dirty="0">
              <a:cs typeface="Arial" panose="020B0604020202020204" pitchFamily="34" charset="0"/>
            </a:endParaRPr>
          </a:p>
          <a:p>
            <a:endParaRPr lang="de-DE" sz="2800" dirty="0">
              <a:cs typeface="Arial" panose="020B0604020202020204" pitchFamily="34" charset="0"/>
            </a:endParaRPr>
          </a:p>
          <a:p>
            <a:endParaRPr lang="de-DE" dirty="0"/>
          </a:p>
        </p:txBody>
      </p:sp>
    </p:spTree>
    <p:extLst>
      <p:ext uri="{BB962C8B-B14F-4D97-AF65-F5344CB8AC3E}">
        <p14:creationId xmlns:p14="http://schemas.microsoft.com/office/powerpoint/2010/main" val="420375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5DA78DC-3649-2A4C-8786-08273AA2D948}"/>
              </a:ext>
            </a:extLst>
          </p:cNvPr>
          <p:cNvSpPr>
            <a:spLocks noGrp="1"/>
          </p:cNvSpPr>
          <p:nvPr>
            <p:ph type="ftr" sz="quarter" idx="10"/>
          </p:nvPr>
        </p:nvSpPr>
        <p:spPr/>
        <p:txBody>
          <a:bodyPr/>
          <a:lstStyle/>
          <a:p>
            <a:r>
              <a:rPr lang="de-DE"/>
              <a:t>ZSL-Konzeptionsgruppe Geographie</a:t>
            </a:r>
            <a:endParaRPr lang="de-DE" dirty="0"/>
          </a:p>
        </p:txBody>
      </p:sp>
      <p:graphicFrame>
        <p:nvGraphicFramePr>
          <p:cNvPr id="4" name="Inhaltsplatzhalter 3">
            <a:extLst>
              <a:ext uri="{FF2B5EF4-FFF2-40B4-BE49-F238E27FC236}">
                <a16:creationId xmlns:a16="http://schemas.microsoft.com/office/drawing/2014/main" id="{6BDB6A54-0EF8-A84F-8A25-543B79D83888}"/>
              </a:ext>
            </a:extLst>
          </p:cNvPr>
          <p:cNvGraphicFramePr>
            <a:graphicFrameLocks/>
          </p:cNvGraphicFramePr>
          <p:nvPr>
            <p:extLst>
              <p:ext uri="{D42A27DB-BD31-4B8C-83A1-F6EECF244321}">
                <p14:modId xmlns:p14="http://schemas.microsoft.com/office/powerpoint/2010/main" val="1929942636"/>
              </p:ext>
            </p:extLst>
          </p:nvPr>
        </p:nvGraphicFramePr>
        <p:xfrm>
          <a:off x="624618" y="528825"/>
          <a:ext cx="10942763" cy="3744000"/>
        </p:xfrm>
        <a:graphic>
          <a:graphicData uri="http://schemas.openxmlformats.org/drawingml/2006/table">
            <a:tbl>
              <a:tblPr firstRow="1" bandRow="1">
                <a:tableStyleId>{F2DE63D5-997A-4646-A377-4702673A728D}</a:tableStyleId>
              </a:tblPr>
              <a:tblGrid>
                <a:gridCol w="646845">
                  <a:extLst>
                    <a:ext uri="{9D8B030D-6E8A-4147-A177-3AD203B41FA5}">
                      <a16:colId xmlns:a16="http://schemas.microsoft.com/office/drawing/2014/main" val="1945162128"/>
                    </a:ext>
                  </a:extLst>
                </a:gridCol>
                <a:gridCol w="5256584">
                  <a:extLst>
                    <a:ext uri="{9D8B030D-6E8A-4147-A177-3AD203B41FA5}">
                      <a16:colId xmlns:a16="http://schemas.microsoft.com/office/drawing/2014/main" val="2504284977"/>
                    </a:ext>
                  </a:extLst>
                </a:gridCol>
                <a:gridCol w="5039334">
                  <a:extLst>
                    <a:ext uri="{9D8B030D-6E8A-4147-A177-3AD203B41FA5}">
                      <a16:colId xmlns:a16="http://schemas.microsoft.com/office/drawing/2014/main" val="3516930280"/>
                    </a:ext>
                  </a:extLst>
                </a:gridCol>
              </a:tblGrid>
              <a:tr h="442973">
                <a:tc>
                  <a:txBody>
                    <a:bodyPr/>
                    <a:lstStyle/>
                    <a:p>
                      <a:pPr algn="ctr"/>
                      <a:r>
                        <a:rPr lang="de-DE" b="0" i="0" baseline="0" dirty="0">
                          <a:latin typeface="Arial" panose="020B0604020202020204" pitchFamily="34" charset="0"/>
                          <a:cs typeface="Arial" panose="020B0604020202020204" pitchFamily="34" charset="0"/>
                        </a:rPr>
                        <a:t>DS</a:t>
                      </a:r>
                    </a:p>
                  </a:txBody>
                  <a:tcPr marL="121920" marR="121920">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Fragestellung</a:t>
                      </a:r>
                    </a:p>
                  </a:txBody>
                  <a:tcPr marL="121920" marR="121920">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Vorgehensweise</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1201489">
                <a:tc>
                  <a:txBody>
                    <a:bodyPr/>
                    <a:lstStyle/>
                    <a:p>
                      <a:pPr algn="ctr"/>
                      <a:r>
                        <a:rPr lang="de-DE" sz="1400" dirty="0">
                          <a:latin typeface="Arial" panose="020B0604020202020204" pitchFamily="34" charset="0"/>
                          <a:cs typeface="Arial" panose="020B0604020202020204" pitchFamily="34" charset="0"/>
                        </a:rPr>
                        <a:t>6 + 7</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aseline="0" dirty="0">
                          <a:latin typeface="Arial" panose="020B0604020202020204" pitchFamily="34" charset="0"/>
                          <a:cs typeface="Arial" panose="020B0604020202020204" pitchFamily="34" charset="0"/>
                        </a:rPr>
                        <a:t>Wirtschaftsregion und Global City Chicago im Wandel der Zeit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latin typeface="Arial" panose="020B0604020202020204" pitchFamily="34" charset="0"/>
                          <a:cs typeface="Arial" panose="020B0604020202020204" pitchFamily="34" charset="0"/>
                        </a:rPr>
                        <a:t>(</a:t>
                      </a:r>
                      <a:r>
                        <a:rPr lang="de-DE" sz="1200" baseline="0" dirty="0">
                          <a:effectLst/>
                          <a:latin typeface="Arial" panose="020B0604020202020204" pitchFamily="34" charset="0"/>
                          <a:cs typeface="Arial" panose="020B0604020202020204" pitchFamily="34" charset="0"/>
                        </a:rPr>
                        <a:t>Global City</a:t>
                      </a:r>
                      <a:r>
                        <a:rPr lang="de-DE" sz="1200"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aseline="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latin typeface="Arial" panose="020B0604020202020204" pitchFamily="34" charset="0"/>
                          <a:cs typeface="Arial" panose="020B0604020202020204" pitchFamily="34" charset="0"/>
                        </a:rPr>
                        <a:t>Wirtschaftsregion Chicago: vom „Manufacturing Belt“ zum „Rust Belt“ und schließlich zur „Global City“</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600" dirty="0">
                          <a:latin typeface="Arial" panose="020B0604020202020204" pitchFamily="34" charset="0"/>
                          <a:cs typeface="Arial" panose="020B0604020202020204" pitchFamily="34" charset="0"/>
                        </a:rPr>
                        <a:t>Einführung des Arbeitsbegriffs „Global City"</a:t>
                      </a:r>
                      <a:endParaRPr lang="de-DE"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960149"/>
                  </a:ext>
                </a:extLst>
              </a:tr>
              <a:tr h="2099538">
                <a:tc>
                  <a:txBody>
                    <a:bodyPr/>
                    <a:lstStyle/>
                    <a:p>
                      <a:pPr algn="ctr"/>
                      <a:r>
                        <a:rPr lang="de-DE" sz="1400" dirty="0">
                          <a:solidFill>
                            <a:schemeClr val="tx1"/>
                          </a:solidFill>
                          <a:latin typeface="Arial" panose="020B0604020202020204" pitchFamily="34" charset="0"/>
                          <a:cs typeface="Arial" panose="020B0604020202020204" pitchFamily="34" charset="0"/>
                        </a:rPr>
                        <a:t>8</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ClrTx/>
                        <a:buSzTx/>
                        <a:buFontTx/>
                        <a:buNone/>
                      </a:pPr>
                      <a:r>
                        <a:rPr lang="de-DE" sz="1800" baseline="0" dirty="0">
                          <a:solidFill>
                            <a:schemeClr val="tx1"/>
                          </a:solidFill>
                          <a:latin typeface="Arial" panose="020B0604020202020204" pitchFamily="34" charset="0"/>
                          <a:cs typeface="Arial" panose="020B0604020202020204" pitchFamily="34" charset="0"/>
                        </a:rPr>
                        <a:t>Das neue Asien-Pazifik-Abkommen RCEP – gefährdet das größte Freihandelsabkommen der Welt den Standort Silicon Valley?</a:t>
                      </a:r>
                      <a:endParaRPr lang="de-DE"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latin typeface="Arial" panose="020B0604020202020204" pitchFamily="34" charset="0"/>
                          <a:cs typeface="Arial" panose="020B0604020202020204" pitchFamily="34" charset="0"/>
                        </a:rPr>
                        <a:t>(</a:t>
                      </a:r>
                      <a:r>
                        <a:rPr kumimoji="0" lang="de-DE" sz="1200" kern="1200" dirty="0">
                          <a:solidFill>
                            <a:schemeClr val="accent5">
                              <a:lumMod val="75000"/>
                            </a:schemeClr>
                          </a:solidFill>
                          <a:effectLst/>
                          <a:latin typeface="+mn-lt"/>
                          <a:ea typeface="+mn-ea"/>
                          <a:cs typeface="+mn-cs"/>
                        </a:rPr>
                        <a:t>Protektionismus, Freihandel, Freihandelszone</a:t>
                      </a:r>
                      <a:r>
                        <a:rPr lang="de-DE" sz="1200" baseline="0" dirty="0">
                          <a:latin typeface="Arial" panose="020B0604020202020204" pitchFamily="34" charset="0"/>
                          <a:cs typeface="Arial" panose="020B0604020202020204" pitchFamily="34" charset="0"/>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Symbol" pitchFamily="2" charset="2"/>
                        <a:buChar char="-"/>
                      </a:pPr>
                      <a:r>
                        <a:rPr lang="de-DE" sz="1600" dirty="0">
                          <a:solidFill>
                            <a:schemeClr val="tx1"/>
                          </a:solidFill>
                          <a:latin typeface="Arial" panose="020B0604020202020204" pitchFamily="34" charset="0"/>
                          <a:cs typeface="Arial" panose="020B0604020202020204" pitchFamily="34" charset="0"/>
                        </a:rPr>
                        <a:t>Auswirkungen für das Silicon Valley durch die neue Freihandelszone im Asien-Pazifik-Raum</a:t>
                      </a:r>
                    </a:p>
                    <a:p>
                      <a:pPr marL="285750" indent="-285750">
                        <a:buFont typeface="Symbol" pitchFamily="2" charset="2"/>
                        <a:buChar char="-"/>
                      </a:pPr>
                      <a:r>
                        <a:rPr lang="de-DE" sz="1600" u="none" dirty="0">
                          <a:solidFill>
                            <a:schemeClr val="tx1"/>
                          </a:solidFill>
                          <a:latin typeface="Arial" panose="020B0604020202020204" pitchFamily="34" charset="0"/>
                          <a:cs typeface="Arial" panose="020B0604020202020204" pitchFamily="34" charset="0"/>
                        </a:rPr>
                        <a:t>Bezug zu Apple und seinen Standorten und Zulieferern in Vietnam und Malaysia wieder gegeben bzw. erneut herstellen</a:t>
                      </a:r>
                    </a:p>
                    <a:p>
                      <a:pPr marL="285750" indent="-285750">
                        <a:buFont typeface="Symbol" pitchFamily="2" charset="2"/>
                        <a:buChar char="-"/>
                      </a:pPr>
                      <a:r>
                        <a:rPr lang="de-DE" sz="1600" u="none" dirty="0">
                          <a:solidFill>
                            <a:schemeClr val="tx1"/>
                          </a:solidFill>
                          <a:latin typeface="Arial" panose="020B0604020202020204" pitchFamily="34" charset="0"/>
                          <a:cs typeface="Arial" panose="020B0604020202020204" pitchFamily="34" charset="0"/>
                        </a:rPr>
                        <a:t>SuS über mögliche Veränderungen der Raumstruktur als Ergebnis der neuen Freihandelszone spekulieren lassen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178805"/>
                  </a:ext>
                </a:extLst>
              </a:tr>
            </a:tbl>
          </a:graphicData>
        </a:graphic>
      </p:graphicFrame>
      <p:sp>
        <p:nvSpPr>
          <p:cNvPr id="6" name="Titel 1">
            <a:extLst>
              <a:ext uri="{FF2B5EF4-FFF2-40B4-BE49-F238E27FC236}">
                <a16:creationId xmlns:a16="http://schemas.microsoft.com/office/drawing/2014/main" id="{34117230-33B6-B045-B478-9FB0D6E22E2F}"/>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19232792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271464" y="2852936"/>
            <a:ext cx="100811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a:t>
            </a:r>
          </a:p>
          <a:p>
            <a:pPr algn="ctr"/>
            <a:r>
              <a:rPr lang="de-DE" sz="3600" dirty="0"/>
              <a:t>„Raumstrukturen_DS8_AB1_Einstieg“</a:t>
            </a:r>
          </a:p>
        </p:txBody>
      </p:sp>
      <p:sp>
        <p:nvSpPr>
          <p:cNvPr id="4" name="Titel 1">
            <a:extLst>
              <a:ext uri="{FF2B5EF4-FFF2-40B4-BE49-F238E27FC236}">
                <a16:creationId xmlns:a16="http://schemas.microsoft.com/office/drawing/2014/main" id="{26B45F8E-40D1-104D-B54F-FB678DB1704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2995781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F269F770-F71F-F04F-A17C-75A8588F9FB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4" name="Rechteck 3">
            <a:extLst>
              <a:ext uri="{FF2B5EF4-FFF2-40B4-BE49-F238E27FC236}">
                <a16:creationId xmlns:a16="http://schemas.microsoft.com/office/drawing/2014/main" id="{E69308BA-EE84-BB4E-B49D-21028D887231}"/>
              </a:ext>
            </a:extLst>
          </p:cNvPr>
          <p:cNvSpPr/>
          <p:nvPr/>
        </p:nvSpPr>
        <p:spPr>
          <a:xfrm>
            <a:off x="1271464" y="692696"/>
            <a:ext cx="9793088" cy="1661993"/>
          </a:xfrm>
          <a:prstGeom prst="rect">
            <a:avLst/>
          </a:prstGeom>
        </p:spPr>
        <p:txBody>
          <a:bodyPr wrap="square">
            <a:spAutoFit/>
          </a:bodyPr>
          <a:lstStyle/>
          <a:p>
            <a:pPr algn="ctr"/>
            <a:r>
              <a:rPr lang="en-US" sz="2400" dirty="0">
                <a:latin typeface="Arial" panose="020B0604020202020204" pitchFamily="34" charset="0"/>
                <a:ea typeface="Calibri" panose="020F0502020204030204" pitchFamily="34" charset="0"/>
              </a:rPr>
              <a:t>Regional Comprehensive Economic Partnership (RCEP)</a:t>
            </a:r>
            <a:endParaRPr lang="de-DE" sz="2400" dirty="0">
              <a:latin typeface="Arial" panose="020B0604020202020204" pitchFamily="34" charset="0"/>
              <a:ea typeface="Calibri" panose="020F0502020204030204" pitchFamily="34" charset="0"/>
            </a:endParaRPr>
          </a:p>
          <a:p>
            <a:r>
              <a:rPr lang="en-US" sz="2400" dirty="0">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  </a:t>
            </a:r>
            <a:endParaRPr lang="de-DE" dirty="0">
              <a:latin typeface="Arial" panose="020B0604020202020204" pitchFamily="34" charset="0"/>
              <a:ea typeface="Calibri" panose="020F0502020204030204" pitchFamily="34" charset="0"/>
            </a:endParaRPr>
          </a:p>
          <a:p>
            <a:pPr marL="342900" lvl="0" indent="-342900">
              <a:buFont typeface="+mj-lt"/>
              <a:buAutoNum type="arabicPeriod"/>
              <a:tabLst>
                <a:tab pos="270510" algn="l"/>
              </a:tabLst>
            </a:pPr>
            <a:r>
              <a:rPr lang="de-DE" dirty="0">
                <a:latin typeface="Arial" panose="020B0604020202020204" pitchFamily="34" charset="0"/>
                <a:ea typeface="Calibri" panose="020F0502020204030204" pitchFamily="34" charset="0"/>
              </a:rPr>
              <a:t>Erstellen Sie mit Hilfe der Links und M1 eine „</a:t>
            </a:r>
            <a:r>
              <a:rPr lang="de-DE" dirty="0" err="1">
                <a:latin typeface="Arial" panose="020B0604020202020204" pitchFamily="34" charset="0"/>
                <a:ea typeface="Calibri" panose="020F0502020204030204" pitchFamily="34" charset="0"/>
              </a:rPr>
              <a:t>One</a:t>
            </a:r>
            <a:r>
              <a:rPr lang="de-DE" dirty="0">
                <a:latin typeface="Arial" panose="020B0604020202020204" pitchFamily="34" charset="0"/>
                <a:ea typeface="Calibri" panose="020F0502020204030204" pitchFamily="34" charset="0"/>
              </a:rPr>
              <a:t>-minute-</a:t>
            </a:r>
            <a:r>
              <a:rPr lang="de-DE" dirty="0" err="1">
                <a:latin typeface="Arial" panose="020B0604020202020204" pitchFamily="34" charset="0"/>
                <a:ea typeface="Calibri" panose="020F0502020204030204" pitchFamily="34" charset="0"/>
              </a:rPr>
              <a:t>Presentation</a:t>
            </a:r>
            <a:r>
              <a:rPr lang="de-DE" dirty="0">
                <a:latin typeface="Arial" panose="020B0604020202020204" pitchFamily="34" charset="0"/>
                <a:ea typeface="Calibri" panose="020F0502020204030204" pitchFamily="34" charset="0"/>
              </a:rPr>
              <a:t>“ zur „Regional </a:t>
            </a:r>
            <a:r>
              <a:rPr lang="de-DE" dirty="0" err="1">
                <a:latin typeface="Arial" panose="020B0604020202020204" pitchFamily="34" charset="0"/>
                <a:ea typeface="Calibri" panose="020F0502020204030204" pitchFamily="34" charset="0"/>
              </a:rPr>
              <a:t>Comprehensive</a:t>
            </a:r>
            <a:r>
              <a:rPr lang="de-DE" dirty="0">
                <a:latin typeface="Arial" panose="020B0604020202020204" pitchFamily="34" charset="0"/>
                <a:ea typeface="Calibri" panose="020F0502020204030204" pitchFamily="34" charset="0"/>
              </a:rPr>
              <a:t> </a:t>
            </a:r>
            <a:r>
              <a:rPr lang="de-DE" dirty="0" err="1">
                <a:latin typeface="Arial" panose="020B0604020202020204" pitchFamily="34" charset="0"/>
                <a:ea typeface="Calibri" panose="020F0502020204030204" pitchFamily="34" charset="0"/>
              </a:rPr>
              <a:t>Economic</a:t>
            </a:r>
            <a:r>
              <a:rPr lang="de-DE" dirty="0">
                <a:latin typeface="Arial" panose="020B0604020202020204" pitchFamily="34" charset="0"/>
                <a:ea typeface="Calibri" panose="020F0502020204030204" pitchFamily="34" charset="0"/>
              </a:rPr>
              <a:t> </a:t>
            </a:r>
            <a:r>
              <a:rPr lang="de-DE" dirty="0" err="1">
                <a:latin typeface="Arial" panose="020B0604020202020204" pitchFamily="34" charset="0"/>
                <a:ea typeface="Calibri" panose="020F0502020204030204" pitchFamily="34" charset="0"/>
              </a:rPr>
              <a:t>Partnership</a:t>
            </a:r>
            <a:r>
              <a:rPr lang="de-DE" dirty="0">
                <a:latin typeface="Arial" panose="020B0604020202020204" pitchFamily="34" charset="0"/>
                <a:ea typeface="Calibri" panose="020F0502020204030204" pitchFamily="34" charset="0"/>
              </a:rPr>
              <a:t> (RCEP).</a:t>
            </a:r>
            <a:br>
              <a:rPr lang="de-DE" dirty="0">
                <a:latin typeface="Arial" panose="020B0604020202020204" pitchFamily="34" charset="0"/>
                <a:ea typeface="Calibri" panose="020F0502020204030204" pitchFamily="34" charset="0"/>
              </a:rPr>
            </a:br>
            <a:endParaRPr lang="de-DE" dirty="0">
              <a:latin typeface="Arial" panose="020B0604020202020204" pitchFamily="34" charset="0"/>
              <a:ea typeface="Calibri" panose="020F0502020204030204" pitchFamily="34" charset="0"/>
            </a:endParaRPr>
          </a:p>
        </p:txBody>
      </p:sp>
      <p:sp>
        <p:nvSpPr>
          <p:cNvPr id="5" name="Textfeld 4">
            <a:extLst>
              <a:ext uri="{FF2B5EF4-FFF2-40B4-BE49-F238E27FC236}">
                <a16:creationId xmlns:a16="http://schemas.microsoft.com/office/drawing/2014/main" id="{ECBC2473-A81C-5A43-9EB6-4B7CC63E1B7A}"/>
              </a:ext>
            </a:extLst>
          </p:cNvPr>
          <p:cNvSpPr txBox="1"/>
          <p:nvPr/>
        </p:nvSpPr>
        <p:spPr>
          <a:xfrm>
            <a:off x="1703512" y="5833355"/>
            <a:ext cx="3622890" cy="553998"/>
          </a:xfrm>
          <a:prstGeom prst="rect">
            <a:avLst/>
          </a:prstGeom>
          <a:noFill/>
        </p:spPr>
        <p:txBody>
          <a:bodyPr wrap="square" rtlCol="0">
            <a:spAutoFit/>
          </a:bodyPr>
          <a:lstStyle/>
          <a:p>
            <a:r>
              <a:rPr lang="de-DE" sz="1000" dirty="0">
                <a:latin typeface="Arial" panose="020B0604020202020204" pitchFamily="34" charset="0"/>
                <a:ea typeface="Calibri" panose="020F0502020204030204" pitchFamily="34" charset="0"/>
              </a:rPr>
              <a:t>(</a:t>
            </a:r>
            <a:r>
              <a:rPr lang="de-DE" sz="1000" dirty="0">
                <a:latin typeface="Arial" panose="020B0604020202020204" pitchFamily="34" charset="0"/>
                <a:ea typeface="Calibri" panose="020F0502020204030204" pitchFamily="34" charset="0"/>
                <a:hlinkClick r:id="rId3"/>
              </a:rPr>
              <a:t>https://de.statista.com/infografik/23526/ausgewaehlte-freihandelszonen-und-ihr-anteil-am-weltweiten-bruttoinlandsprodukt/</a:t>
            </a:r>
            <a:r>
              <a:rPr lang="de-DE" sz="1000" dirty="0">
                <a:latin typeface="Arial" panose="020B0604020202020204" pitchFamily="34" charset="0"/>
                <a:ea typeface="Calibri" panose="020F0502020204030204" pitchFamily="34" charset="0"/>
              </a:rPr>
              <a:t>, 20.01.2021)</a:t>
            </a:r>
            <a:endParaRPr lang="de-DE" sz="1600" dirty="0"/>
          </a:p>
        </p:txBody>
      </p:sp>
      <p:pic>
        <p:nvPicPr>
          <p:cNvPr id="7" name="Grafik 6">
            <a:extLst>
              <a:ext uri="{FF2B5EF4-FFF2-40B4-BE49-F238E27FC236}">
                <a16:creationId xmlns:a16="http://schemas.microsoft.com/office/drawing/2014/main" id="{FB521902-BCAF-9345-B9C8-528F2531CFD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9177" y="3115288"/>
            <a:ext cx="4835584" cy="2015372"/>
          </a:xfrm>
          <a:prstGeom prst="rect">
            <a:avLst/>
          </a:prstGeom>
        </p:spPr>
      </p:pic>
      <p:sp>
        <p:nvSpPr>
          <p:cNvPr id="8" name="Textfeld 7">
            <a:extLst>
              <a:ext uri="{FF2B5EF4-FFF2-40B4-BE49-F238E27FC236}">
                <a16:creationId xmlns:a16="http://schemas.microsoft.com/office/drawing/2014/main" id="{80BD46B0-A0D6-064E-8EAB-ABC9D47614FF}"/>
              </a:ext>
            </a:extLst>
          </p:cNvPr>
          <p:cNvSpPr txBox="1"/>
          <p:nvPr/>
        </p:nvSpPr>
        <p:spPr>
          <a:xfrm>
            <a:off x="1775520" y="2385862"/>
            <a:ext cx="3274013" cy="3416320"/>
          </a:xfrm>
          <a:prstGeom prst="rect">
            <a:avLst/>
          </a:prstGeom>
          <a:noFill/>
          <a:ln>
            <a:solidFill>
              <a:schemeClr val="tx1"/>
            </a:solidFill>
          </a:ln>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727189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2" name="Textfeld 1">
            <a:extLst>
              <a:ext uri="{FF2B5EF4-FFF2-40B4-BE49-F238E27FC236}">
                <a16:creationId xmlns:a16="http://schemas.microsoft.com/office/drawing/2014/main" id="{AEAF828A-29E9-9144-BC42-5ED38ACBDD41}"/>
              </a:ext>
            </a:extLst>
          </p:cNvPr>
          <p:cNvSpPr txBox="1"/>
          <p:nvPr/>
        </p:nvSpPr>
        <p:spPr>
          <a:xfrm>
            <a:off x="2279576" y="1268760"/>
            <a:ext cx="7318413" cy="3785652"/>
          </a:xfrm>
          <a:prstGeom prst="rect">
            <a:avLst/>
          </a:prstGeom>
          <a:noFill/>
        </p:spPr>
        <p:txBody>
          <a:bodyPr wrap="square" rtlCol="0">
            <a:spAutoFit/>
          </a:bodyPr>
          <a:lstStyle/>
          <a:p>
            <a:r>
              <a:rPr lang="de-DE" sz="2400" dirty="0"/>
              <a:t>Methode: </a:t>
            </a:r>
            <a:r>
              <a:rPr lang="de-DE" sz="2400" dirty="0" err="1"/>
              <a:t>One</a:t>
            </a:r>
            <a:r>
              <a:rPr lang="de-DE" sz="2400" dirty="0"/>
              <a:t>-minute-</a:t>
            </a:r>
            <a:r>
              <a:rPr lang="de-DE" sz="2400" dirty="0" err="1"/>
              <a:t>Presentation</a:t>
            </a:r>
            <a:endParaRPr lang="de-DE" sz="2400" dirty="0"/>
          </a:p>
          <a:p>
            <a:endParaRPr lang="de-DE" dirty="0"/>
          </a:p>
          <a:p>
            <a:r>
              <a:rPr lang="de-DE" dirty="0"/>
              <a:t>SuS präsentieren in einen zusammenhängen, freien Vortrag von einer Minute ein vorgegebenes Thema. In der Regel erfolgt die Präsentation ohne Verwendung weiterer Hilfsmittel. </a:t>
            </a:r>
          </a:p>
          <a:p>
            <a:endParaRPr lang="de-DE" dirty="0"/>
          </a:p>
          <a:p>
            <a:r>
              <a:rPr lang="de-DE" dirty="0"/>
              <a:t>Vorbereitung der Präsentation:</a:t>
            </a:r>
          </a:p>
          <a:p>
            <a:pPr marL="285750" indent="-285750">
              <a:buFont typeface="Symbol" pitchFamily="2" charset="2"/>
              <a:buChar char="-"/>
            </a:pPr>
            <a:r>
              <a:rPr lang="de-DE" dirty="0"/>
              <a:t>Brainstorming mit Mindmap zum Thema</a:t>
            </a:r>
          </a:p>
          <a:p>
            <a:pPr marL="285750" indent="-285750">
              <a:buFont typeface="Symbol" pitchFamily="2" charset="2"/>
              <a:buChar char="-"/>
            </a:pPr>
            <a:r>
              <a:rPr lang="de-DE" dirty="0"/>
              <a:t>ggf. Recherche zum Thema mit Hilfe vorgebebener Materialien, Links, etc.</a:t>
            </a:r>
          </a:p>
          <a:p>
            <a:pPr marL="285750" indent="-285750">
              <a:buFont typeface="Symbol" pitchFamily="2" charset="2"/>
              <a:buChar char="-"/>
            </a:pPr>
            <a:r>
              <a:rPr lang="de-DE" dirty="0"/>
              <a:t>Ergänzung der Mindmap</a:t>
            </a:r>
          </a:p>
          <a:p>
            <a:pPr marL="285750" indent="-285750">
              <a:buFont typeface="Symbol" pitchFamily="2" charset="2"/>
              <a:buChar char="-"/>
            </a:pPr>
            <a:r>
              <a:rPr lang="de-DE" dirty="0"/>
              <a:t>Vorbereitung des Vortragstexts</a:t>
            </a:r>
          </a:p>
          <a:p>
            <a:pPr marL="285750" indent="-285750">
              <a:buFont typeface="Symbol" pitchFamily="2" charset="2"/>
              <a:buChar char="-"/>
            </a:pPr>
            <a:r>
              <a:rPr lang="de-DE" dirty="0"/>
              <a:t>ggf. Üben des Vortrags</a:t>
            </a:r>
          </a:p>
        </p:txBody>
      </p:sp>
    </p:spTree>
    <p:extLst>
      <p:ext uri="{BB962C8B-B14F-4D97-AF65-F5344CB8AC3E}">
        <p14:creationId xmlns:p14="http://schemas.microsoft.com/office/powerpoint/2010/main" val="5808204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6D85275-A609-1249-84EC-B91C7C3437F6}"/>
              </a:ext>
            </a:extLst>
          </p:cNvPr>
          <p:cNvSpPr>
            <a:spLocks noGrp="1"/>
          </p:cNvSpPr>
          <p:nvPr>
            <p:ph type="ftr" sz="quarter" idx="10"/>
          </p:nvPr>
        </p:nvSpPr>
        <p:spPr/>
        <p:txBody>
          <a:bodyPr/>
          <a:lstStyle/>
          <a:p>
            <a:r>
              <a:rPr lang="de-DE"/>
              <a:t>ZSL-Konzeptionsgruppe Geographie</a:t>
            </a:r>
            <a:endParaRPr lang="de-DE" dirty="0"/>
          </a:p>
        </p:txBody>
      </p:sp>
      <p:sp>
        <p:nvSpPr>
          <p:cNvPr id="3" name="Titel 2">
            <a:extLst>
              <a:ext uri="{FF2B5EF4-FFF2-40B4-BE49-F238E27FC236}">
                <a16:creationId xmlns:a16="http://schemas.microsoft.com/office/drawing/2014/main" id="{76D31E5F-CFE1-5E4E-83FC-999FB250BC07}"/>
              </a:ext>
            </a:extLst>
          </p:cNvPr>
          <p:cNvSpPr txBox="1">
            <a:spLocks/>
          </p:cNvSpPr>
          <p:nvPr/>
        </p:nvSpPr>
        <p:spPr>
          <a:xfrm>
            <a:off x="407368" y="549250"/>
            <a:ext cx="11643945" cy="851343"/>
          </a:xfrm>
          <a:prstGeom prst="rect">
            <a:avLst/>
          </a:prstGeom>
        </p:spPr>
        <p:txBody>
          <a:bodyPr>
            <a:normAutofit fontScale="25000" lnSpcReduction="20000"/>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pPr lvl="0"/>
            <a:r>
              <a:rPr lang="de-DE" sz="10400" dirty="0">
                <a:solidFill>
                  <a:schemeClr val="tx1"/>
                </a:solidFill>
              </a:rPr>
              <a:t>DS 8: </a:t>
            </a:r>
            <a:r>
              <a:rPr lang="de-DE" sz="10400" dirty="0">
                <a:solidFill>
                  <a:schemeClr val="tx1"/>
                </a:solidFill>
                <a:cs typeface="Arial" panose="020B0604020202020204" pitchFamily="34" charset="0"/>
              </a:rPr>
              <a:t>Das neue Asien-Pazifik-Abkommen RCEP – gefährdet das größte</a:t>
            </a:r>
          </a:p>
          <a:p>
            <a:pPr lvl="0"/>
            <a:r>
              <a:rPr lang="de-DE" sz="10400" dirty="0">
                <a:solidFill>
                  <a:schemeClr val="tx1"/>
                </a:solidFill>
                <a:cs typeface="Arial" panose="020B0604020202020204" pitchFamily="34" charset="0"/>
              </a:rPr>
              <a:t>          Freihandelsabkommen der Welt den Standort Silicon Valley?</a:t>
            </a:r>
          </a:p>
          <a:p>
            <a:pPr lvl="0">
              <a:spcBef>
                <a:spcPts val="0"/>
              </a:spcBef>
              <a:defRPr/>
            </a:pPr>
            <a:r>
              <a:rPr lang="de-DE" sz="4400" dirty="0">
                <a:solidFill>
                  <a:srgbClr val="000000"/>
                </a:solidFill>
                <a:ea typeface="+mn-ea"/>
                <a:cs typeface="Arial" panose="020B0604020202020204" pitchFamily="34" charset="0"/>
              </a:rPr>
              <a:t>                        (</a:t>
            </a:r>
            <a:r>
              <a:rPr lang="de-DE" sz="4400" dirty="0">
                <a:solidFill>
                  <a:srgbClr val="C9C9C9">
                    <a:lumMod val="75000"/>
                  </a:srgbClr>
                </a:solidFill>
                <a:latin typeface="Arial" panose="020B0604020202020204"/>
                <a:ea typeface="+mn-ea"/>
                <a:cs typeface="+mn-cs"/>
              </a:rPr>
              <a:t>Protektionismus, Freihandel, Freihandelszone</a:t>
            </a:r>
            <a:r>
              <a:rPr lang="de-DE" sz="4400" dirty="0">
                <a:solidFill>
                  <a:srgbClr val="000000"/>
                </a:solidFill>
                <a:ea typeface="+mn-ea"/>
                <a:cs typeface="Arial" panose="020B0604020202020204" pitchFamily="34" charset="0"/>
              </a:rPr>
              <a:t>)</a:t>
            </a:r>
          </a:p>
          <a:p>
            <a:pPr lvl="0"/>
            <a:endParaRPr lang="de-DE" sz="9600" dirty="0">
              <a:solidFill>
                <a:schemeClr val="tx1"/>
              </a:solidFill>
            </a:endParaRPr>
          </a:p>
          <a:p>
            <a:endParaRPr lang="de-DE" sz="2800" dirty="0">
              <a:cs typeface="Arial" panose="020B0604020202020204" pitchFamily="34" charset="0"/>
            </a:endParaRPr>
          </a:p>
          <a:p>
            <a:endParaRPr lang="de-DE" sz="2800" dirty="0">
              <a:cs typeface="Arial" panose="020B0604020202020204" pitchFamily="34" charset="0"/>
            </a:endParaRPr>
          </a:p>
          <a:p>
            <a:endParaRPr lang="de-DE" dirty="0"/>
          </a:p>
        </p:txBody>
      </p:sp>
      <p:graphicFrame>
        <p:nvGraphicFramePr>
          <p:cNvPr id="4" name="Inhaltsplatzhalter 3">
            <a:extLst>
              <a:ext uri="{FF2B5EF4-FFF2-40B4-BE49-F238E27FC236}">
                <a16:creationId xmlns:a16="http://schemas.microsoft.com/office/drawing/2014/main" id="{53F29BF8-4C6E-6C4E-9FD6-BB6D141E9AB6}"/>
              </a:ext>
            </a:extLst>
          </p:cNvPr>
          <p:cNvGraphicFramePr>
            <a:graphicFrameLocks/>
          </p:cNvGraphicFramePr>
          <p:nvPr>
            <p:extLst>
              <p:ext uri="{D42A27DB-BD31-4B8C-83A1-F6EECF244321}">
                <p14:modId xmlns:p14="http://schemas.microsoft.com/office/powerpoint/2010/main" val="4189489455"/>
              </p:ext>
            </p:extLst>
          </p:nvPr>
        </p:nvGraphicFramePr>
        <p:xfrm>
          <a:off x="644743" y="1486670"/>
          <a:ext cx="10771831" cy="4678634"/>
        </p:xfrm>
        <a:graphic>
          <a:graphicData uri="http://schemas.openxmlformats.org/drawingml/2006/table">
            <a:tbl>
              <a:tblPr firstRow="1" bandRow="1">
                <a:tableStyleId>{F2DE63D5-997A-4646-A377-4702673A728D}</a:tableStyleId>
              </a:tblPr>
              <a:tblGrid>
                <a:gridCol w="1040508">
                  <a:extLst>
                    <a:ext uri="{9D8B030D-6E8A-4147-A177-3AD203B41FA5}">
                      <a16:colId xmlns:a16="http://schemas.microsoft.com/office/drawing/2014/main" val="418785194"/>
                    </a:ext>
                  </a:extLst>
                </a:gridCol>
                <a:gridCol w="1040508">
                  <a:extLst>
                    <a:ext uri="{9D8B030D-6E8A-4147-A177-3AD203B41FA5}">
                      <a16:colId xmlns:a16="http://schemas.microsoft.com/office/drawing/2014/main" val="3076982727"/>
                    </a:ext>
                  </a:extLst>
                </a:gridCol>
                <a:gridCol w="4549928">
                  <a:extLst>
                    <a:ext uri="{9D8B030D-6E8A-4147-A177-3AD203B41FA5}">
                      <a16:colId xmlns:a16="http://schemas.microsoft.com/office/drawing/2014/main" val="2504284977"/>
                    </a:ext>
                  </a:extLst>
                </a:gridCol>
                <a:gridCol w="4140887">
                  <a:extLst>
                    <a:ext uri="{9D8B030D-6E8A-4147-A177-3AD203B41FA5}">
                      <a16:colId xmlns:a16="http://schemas.microsoft.com/office/drawing/2014/main" val="3516930280"/>
                    </a:ext>
                  </a:extLst>
                </a:gridCol>
              </a:tblGrid>
              <a:tr h="533354">
                <a:tc>
                  <a:txBody>
                    <a:bodyPr/>
                    <a:lstStyle/>
                    <a:p>
                      <a:r>
                        <a:rPr lang="de-DE" b="0" i="0" baseline="0" dirty="0" err="1">
                          <a:latin typeface="Arial" panose="020B0604020202020204" pitchFamily="34" charset="0"/>
                          <a:cs typeface="Arial" panose="020B0604020202020204" pitchFamily="34" charset="0"/>
                        </a:rPr>
                        <a:t>ibK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err="1">
                          <a:latin typeface="Arial" panose="020B0604020202020204" pitchFamily="34" charset="0"/>
                          <a:cs typeface="Arial" panose="020B0604020202020204" pitchFamily="34" charset="0"/>
                        </a:rPr>
                        <a:t>pbK</a:t>
                      </a:r>
                      <a:endParaRPr lang="de-DE" b="0" i="0" baseline="0" dirty="0">
                        <a:latin typeface="Arial" panose="020B0604020202020204" pitchFamily="34" charset="0"/>
                        <a:cs typeface="Arial" panose="020B060402020202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Ideen zur Umsetzung</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b="0" i="0" baseline="0" dirty="0">
                          <a:latin typeface="Arial" panose="020B0604020202020204" pitchFamily="34" charset="0"/>
                          <a:cs typeface="Arial" panose="020B0604020202020204" pitchFamily="34" charset="0"/>
                        </a:rPr>
                        <a:t>Material, Hinweise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1158"/>
                  </a:ext>
                </a:extLst>
              </a:tr>
              <a:tr h="3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3.5.2.6(2)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die </a:t>
                      </a:r>
                      <a:r>
                        <a:rPr kumimoji="0" lang="de-DE" sz="1000" b="0" i="0" u="none" strike="noStrike" kern="1200" cap="none" spc="0" normalizeH="0" baseline="0" noProof="0" dirty="0" err="1">
                          <a:ln>
                            <a:noFill/>
                          </a:ln>
                          <a:solidFill>
                            <a:srgbClr val="000000"/>
                          </a:solidFill>
                          <a:effectLst/>
                          <a:uLnTx/>
                          <a:uFillTx/>
                          <a:latin typeface="+mn-lt"/>
                          <a:ea typeface="+mn-ea"/>
                          <a:cs typeface="+mn-cs"/>
                        </a:rPr>
                        <a:t>Verän-derung</a:t>
                      </a:r>
                      <a:r>
                        <a:rPr kumimoji="0" lang="de-DE" sz="1000" b="0" i="0" u="none" strike="noStrike" kern="1200" cap="none" spc="0" normalizeH="0" baseline="0" noProof="0" dirty="0">
                          <a:ln>
                            <a:noFill/>
                          </a:ln>
                          <a:solidFill>
                            <a:srgbClr val="000000"/>
                          </a:solidFill>
                          <a:effectLst/>
                          <a:uLnTx/>
                          <a:uFillTx/>
                          <a:latin typeface="+mn-lt"/>
                          <a:ea typeface="+mn-ea"/>
                          <a:cs typeface="+mn-cs"/>
                        </a:rPr>
                        <a:t> der Raumstrukturen in </a:t>
                      </a:r>
                      <a:r>
                        <a:rPr kumimoji="0" lang="de-DE" sz="1000" b="0" i="0" u="none" strike="noStrike" kern="1200" cap="none" spc="0" normalizeH="0" baseline="0" noProof="0" dirty="0" err="1">
                          <a:ln>
                            <a:noFill/>
                          </a:ln>
                          <a:solidFill>
                            <a:srgbClr val="000000"/>
                          </a:solidFill>
                          <a:effectLst/>
                          <a:uLnTx/>
                          <a:uFillTx/>
                          <a:latin typeface="+mn-lt"/>
                          <a:ea typeface="+mn-ea"/>
                          <a:cs typeface="+mn-cs"/>
                        </a:rPr>
                        <a:t>ausge-wählten</a:t>
                      </a:r>
                      <a:r>
                        <a:rPr kumimoji="0" lang="de-DE" sz="1000" b="0" i="0" u="none" strike="noStrike" kern="1200" cap="none" spc="0" normalizeH="0" baseline="0" noProof="0" dirty="0">
                          <a:ln>
                            <a:noFill/>
                          </a:ln>
                          <a:solidFill>
                            <a:srgbClr val="000000"/>
                          </a:solidFill>
                          <a:effectLst/>
                          <a:uLnTx/>
                          <a:uFillTx/>
                          <a:latin typeface="+mn-lt"/>
                          <a:ea typeface="+mn-ea"/>
                          <a:cs typeface="+mn-cs"/>
                        </a:rPr>
                        <a:t> Wirtschafts-regionen als Ergebnis </a:t>
                      </a:r>
                      <a:r>
                        <a:rPr kumimoji="0" lang="de-DE" sz="1000" b="0" i="0" u="none" strike="noStrike" kern="1200" cap="none" spc="0" normalizeH="0" baseline="0" noProof="0" dirty="0" err="1">
                          <a:ln>
                            <a:noFill/>
                          </a:ln>
                          <a:solidFill>
                            <a:srgbClr val="000000"/>
                          </a:solidFill>
                          <a:effectLst/>
                          <a:uLnTx/>
                          <a:uFillTx/>
                          <a:latin typeface="+mn-lt"/>
                          <a:ea typeface="+mn-ea"/>
                          <a:cs typeface="+mn-cs"/>
                        </a:rPr>
                        <a:t>wirtschaft-lichen</a:t>
                      </a:r>
                      <a:r>
                        <a:rPr kumimoji="0" lang="de-DE" sz="1000" b="0" i="0" u="none" strike="noStrike" kern="1200" cap="none" spc="0" normalizeH="0" baseline="0" noProof="0" dirty="0">
                          <a:ln>
                            <a:noFill/>
                          </a:ln>
                          <a:solidFill>
                            <a:srgbClr val="000000"/>
                          </a:solidFill>
                          <a:effectLst/>
                          <a:uLnTx/>
                          <a:uFillTx/>
                          <a:latin typeface="+mn-lt"/>
                          <a:ea typeface="+mn-ea"/>
                          <a:cs typeface="+mn-cs"/>
                        </a:rPr>
                        <a:t> Handelns im </a:t>
                      </a:r>
                      <a:r>
                        <a:rPr kumimoji="0" lang="de-DE" sz="1000" b="0" i="0" u="none" strike="noStrike" kern="1200" cap="none" spc="0" normalizeH="0" baseline="0" noProof="0" dirty="0" err="1">
                          <a:ln>
                            <a:noFill/>
                          </a:ln>
                          <a:solidFill>
                            <a:srgbClr val="000000"/>
                          </a:solidFill>
                          <a:effectLst/>
                          <a:uLnTx/>
                          <a:uFillTx/>
                          <a:latin typeface="+mn-lt"/>
                          <a:ea typeface="+mn-ea"/>
                          <a:cs typeface="+mn-cs"/>
                        </a:rPr>
                        <a:t>Globali-sierungspro-zess</a:t>
                      </a:r>
                      <a:r>
                        <a:rPr kumimoji="0" lang="de-DE" sz="1000" b="0" i="0" u="none" strike="noStrike" kern="1200" cap="none" spc="0" normalizeH="0" baseline="0" noProof="0" dirty="0">
                          <a:ln>
                            <a:noFill/>
                          </a:ln>
                          <a:solidFill>
                            <a:srgbClr val="000000"/>
                          </a:solidFill>
                          <a:effectLst/>
                          <a:uLnTx/>
                          <a:uFillTx/>
                          <a:latin typeface="+mn-lt"/>
                          <a:ea typeface="+mn-ea"/>
                          <a:cs typeface="+mn-cs"/>
                        </a:rPr>
                        <a:t> erklären</a:t>
                      </a:r>
                    </a:p>
                    <a:p>
                      <a:endParaRPr lang="de-DE" sz="1600" dirty="0">
                        <a:effectLst/>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Orientie-rungskom-petenz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2.2</a:t>
                      </a:r>
                      <a:br>
                        <a:rPr kumimoji="0" lang="de-DE" sz="1000" b="0" i="0" u="none" strike="noStrike" kern="1200" cap="none" spc="0" normalizeH="0" baseline="0" noProof="0" dirty="0">
                          <a:ln>
                            <a:noFill/>
                          </a:ln>
                          <a:solidFill>
                            <a:srgbClr val="000000"/>
                          </a:solidFill>
                          <a:effectLst/>
                          <a:uLnTx/>
                          <a:uFillTx/>
                          <a:latin typeface="+mn-lt"/>
                          <a:ea typeface="+mn-ea"/>
                          <a:cs typeface="+mn-cs"/>
                        </a:rPr>
                      </a:br>
                      <a:r>
                        <a:rPr kumimoji="0" lang="de-DE" sz="1000" b="0" i="0" u="none" strike="noStrike" kern="1200" cap="none" spc="0" normalizeH="0" baseline="0" noProof="0" dirty="0">
                          <a:ln>
                            <a:noFill/>
                          </a:ln>
                          <a:solidFill>
                            <a:srgbClr val="000000"/>
                          </a:solidFill>
                          <a:effectLst/>
                          <a:uLnTx/>
                          <a:uFillTx/>
                          <a:latin typeface="+mn-lt"/>
                          <a:ea typeface="+mn-ea"/>
                          <a:cs typeface="+mn-cs"/>
                        </a:rPr>
                        <a:t>Analyse-kompetenz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mn-cs"/>
                        </a:rPr>
                        <a:t>Urteilskom-petenz</a:t>
                      </a:r>
                      <a:endParaRPr kumimoji="0" lang="de-DE"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Methoden-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Kompetenz</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u="sng" dirty="0">
                          <a:solidFill>
                            <a:schemeClr val="accent5">
                              <a:lumMod val="75000"/>
                            </a:schemeClr>
                          </a:solidFill>
                          <a:effectLst/>
                          <a:latin typeface="Arial" panose="020B0604020202020204" pitchFamily="34" charset="0"/>
                          <a:cs typeface="Arial" panose="020B0604020202020204" pitchFamily="34" charset="0"/>
                        </a:rPr>
                        <a:t>Einstieg:</a:t>
                      </a:r>
                    </a:p>
                    <a:p>
                      <a:r>
                        <a:rPr lang="de-DE" sz="1400" dirty="0">
                          <a:solidFill>
                            <a:schemeClr val="accent5">
                              <a:lumMod val="75000"/>
                            </a:schemeClr>
                          </a:solidFill>
                          <a:effectLst/>
                          <a:latin typeface="Arial" panose="020B0604020202020204" pitchFamily="34" charset="0"/>
                          <a:cs typeface="Arial" panose="020B0604020202020204" pitchFamily="34" charset="0"/>
                        </a:rPr>
                        <a:t>SuS erstellen eine “</a:t>
                      </a:r>
                      <a:r>
                        <a:rPr lang="de-DE" sz="1400" dirty="0" err="1">
                          <a:solidFill>
                            <a:schemeClr val="accent5">
                              <a:lumMod val="75000"/>
                            </a:schemeClr>
                          </a:solidFill>
                          <a:effectLst/>
                          <a:latin typeface="Arial" panose="020B0604020202020204" pitchFamily="34" charset="0"/>
                          <a:cs typeface="Arial" panose="020B0604020202020204" pitchFamily="34" charset="0"/>
                        </a:rPr>
                        <a:t>One</a:t>
                      </a:r>
                      <a:r>
                        <a:rPr lang="de-DE" sz="1400" dirty="0">
                          <a:solidFill>
                            <a:schemeClr val="accent5">
                              <a:lumMod val="75000"/>
                            </a:schemeClr>
                          </a:solidFill>
                          <a:effectLst/>
                          <a:latin typeface="Arial" panose="020B0604020202020204" pitchFamily="34" charset="0"/>
                          <a:cs typeface="Arial" panose="020B0604020202020204" pitchFamily="34" charset="0"/>
                        </a:rPr>
                        <a:t>-minute-</a:t>
                      </a:r>
                      <a:r>
                        <a:rPr lang="de-DE" sz="1400" dirty="0" err="1">
                          <a:solidFill>
                            <a:schemeClr val="accent5">
                              <a:lumMod val="75000"/>
                            </a:schemeClr>
                          </a:solidFill>
                          <a:effectLst/>
                          <a:latin typeface="Arial" panose="020B0604020202020204" pitchFamily="34" charset="0"/>
                          <a:cs typeface="Arial" panose="020B0604020202020204" pitchFamily="34" charset="0"/>
                        </a:rPr>
                        <a:t>Presentation</a:t>
                      </a:r>
                      <a:r>
                        <a:rPr lang="de-DE" sz="1400" dirty="0">
                          <a:solidFill>
                            <a:schemeClr val="accent5">
                              <a:lumMod val="75000"/>
                            </a:schemeClr>
                          </a:solidFill>
                          <a:effectLst/>
                          <a:latin typeface="Arial" panose="020B0604020202020204" pitchFamily="34" charset="0"/>
                          <a:cs typeface="Arial" panose="020B0604020202020204" pitchFamily="34" charset="0"/>
                        </a:rPr>
                        <a:t>“ zur „Regional </a:t>
                      </a:r>
                      <a:r>
                        <a:rPr lang="de-DE" sz="1400" dirty="0" err="1">
                          <a:solidFill>
                            <a:schemeClr val="accent5">
                              <a:lumMod val="75000"/>
                            </a:schemeClr>
                          </a:solidFill>
                          <a:effectLst/>
                          <a:latin typeface="Arial" panose="020B0604020202020204" pitchFamily="34" charset="0"/>
                          <a:cs typeface="Arial" panose="020B0604020202020204" pitchFamily="34" charset="0"/>
                        </a:rPr>
                        <a:t>Comprehensive</a:t>
                      </a:r>
                      <a:r>
                        <a:rPr lang="de-DE" sz="1400" dirty="0">
                          <a:solidFill>
                            <a:schemeClr val="accent5">
                              <a:lumMod val="75000"/>
                            </a:schemeClr>
                          </a:solidFill>
                          <a:effectLst/>
                          <a:latin typeface="Arial" panose="020B0604020202020204" pitchFamily="34" charset="0"/>
                          <a:cs typeface="Arial" panose="020B0604020202020204" pitchFamily="34" charset="0"/>
                        </a:rPr>
                        <a:t> </a:t>
                      </a:r>
                      <a:r>
                        <a:rPr lang="de-DE" sz="1400" dirty="0" err="1">
                          <a:solidFill>
                            <a:schemeClr val="accent5">
                              <a:lumMod val="75000"/>
                            </a:schemeClr>
                          </a:solidFill>
                          <a:effectLst/>
                          <a:latin typeface="Arial" panose="020B0604020202020204" pitchFamily="34" charset="0"/>
                          <a:cs typeface="Arial" panose="020B0604020202020204" pitchFamily="34" charset="0"/>
                        </a:rPr>
                        <a:t>Economic</a:t>
                      </a:r>
                      <a:r>
                        <a:rPr lang="de-DE" sz="1400" dirty="0">
                          <a:solidFill>
                            <a:schemeClr val="accent5">
                              <a:lumMod val="75000"/>
                            </a:schemeClr>
                          </a:solidFill>
                          <a:effectLst/>
                          <a:latin typeface="Arial" panose="020B0604020202020204" pitchFamily="34" charset="0"/>
                          <a:cs typeface="Arial" panose="020B0604020202020204" pitchFamily="34" charset="0"/>
                        </a:rPr>
                        <a:t> </a:t>
                      </a:r>
                      <a:r>
                        <a:rPr lang="de-DE" sz="1400" dirty="0" err="1">
                          <a:solidFill>
                            <a:schemeClr val="accent5">
                              <a:lumMod val="75000"/>
                            </a:schemeClr>
                          </a:solidFill>
                          <a:effectLst/>
                          <a:latin typeface="Arial" panose="020B0604020202020204" pitchFamily="34" charset="0"/>
                          <a:cs typeface="Arial" panose="020B0604020202020204" pitchFamily="34" charset="0"/>
                        </a:rPr>
                        <a:t>Partnership</a:t>
                      </a:r>
                      <a:r>
                        <a:rPr lang="de-DE" sz="1400" dirty="0">
                          <a:solidFill>
                            <a:schemeClr val="accent5">
                              <a:lumMod val="75000"/>
                            </a:schemeClr>
                          </a:solidFill>
                          <a:effectLst/>
                          <a:latin typeface="Arial" panose="020B0604020202020204" pitchFamily="34" charset="0"/>
                          <a:cs typeface="Arial" panose="020B0604020202020204" pitchFamily="34" charset="0"/>
                        </a:rPr>
                        <a:t>“</a:t>
                      </a:r>
                    </a:p>
                    <a:p>
                      <a:endParaRPr lang="de-DE" sz="1400" dirty="0">
                        <a:solidFill>
                          <a:schemeClr val="accent5">
                            <a:lumMod val="75000"/>
                          </a:schemeClr>
                        </a:solidFill>
                        <a:effectLst/>
                        <a:latin typeface="Arial" panose="020B0604020202020204" pitchFamily="34" charset="0"/>
                        <a:cs typeface="Arial" panose="020B0604020202020204" pitchFamily="34" charset="0"/>
                      </a:endParaRPr>
                    </a:p>
                    <a:p>
                      <a:r>
                        <a:rPr lang="de-DE" sz="1400" u="sng" dirty="0">
                          <a:solidFill>
                            <a:schemeClr val="accent5">
                              <a:lumMod val="75000"/>
                            </a:schemeClr>
                          </a:solidFill>
                          <a:effectLst/>
                          <a:latin typeface="Arial" panose="020B0604020202020204" pitchFamily="34" charset="0"/>
                          <a:cs typeface="Arial" panose="020B0604020202020204" pitchFamily="34" charset="0"/>
                        </a:rPr>
                        <a:t>Überleitung:</a:t>
                      </a:r>
                    </a:p>
                    <a:p>
                      <a:r>
                        <a:rPr lang="de-DE" sz="1400" dirty="0">
                          <a:solidFill>
                            <a:schemeClr val="accent5">
                              <a:lumMod val="75000"/>
                            </a:schemeClr>
                          </a:solidFill>
                          <a:effectLst/>
                          <a:latin typeface="Arial" panose="020B0604020202020204" pitchFamily="34" charset="0"/>
                          <a:cs typeface="Arial" panose="020B0604020202020204" pitchFamily="34" charset="0"/>
                        </a:rPr>
                        <a:t>L nennt Leitfrage </a:t>
                      </a:r>
                      <a:r>
                        <a:rPr lang="de-DE" sz="1400" i="1" dirty="0">
                          <a:solidFill>
                            <a:schemeClr val="accent5">
                              <a:lumMod val="75000"/>
                            </a:schemeClr>
                          </a:solidFill>
                          <a:effectLst/>
                          <a:latin typeface="Arial" panose="020B0604020202020204" pitchFamily="34" charset="0"/>
                          <a:cs typeface="Arial" panose="020B0604020202020204" pitchFamily="34" charset="0"/>
                        </a:rPr>
                        <a:t>„Das neue Asien-Pazifik-Abkommen RCEP – gefährdet das größte Freihandelsabkommen der Welt den Standort Silicon Valley?“</a:t>
                      </a:r>
                    </a:p>
                    <a:p>
                      <a:endParaRPr lang="de-DE" sz="1400"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Erarbeitung / Sicherung:</a:t>
                      </a:r>
                    </a:p>
                    <a:p>
                      <a:r>
                        <a:rPr lang="de-DE" sz="1400" dirty="0">
                          <a:effectLst/>
                          <a:latin typeface="Arial" panose="020B0604020202020204" pitchFamily="34" charset="0"/>
                          <a:cs typeface="Arial" panose="020B0604020202020204" pitchFamily="34" charset="0"/>
                        </a:rPr>
                        <a:t>GA und freie Internetrecherche zur Leitfrage; SuS beantworten Leitfrage mit Hilfe einer kurzen Präsentation</a:t>
                      </a:r>
                    </a:p>
                    <a:p>
                      <a:endParaRPr lang="de-DE" sz="1400" dirty="0">
                        <a:effectLst/>
                        <a:latin typeface="Arial" panose="020B0604020202020204" pitchFamily="34" charset="0"/>
                        <a:cs typeface="Arial" panose="020B0604020202020204" pitchFamily="34" charset="0"/>
                      </a:endParaRPr>
                    </a:p>
                    <a:p>
                      <a:r>
                        <a:rPr lang="de-DE" sz="1400" u="sng" dirty="0">
                          <a:effectLst/>
                          <a:latin typeface="Arial" panose="020B0604020202020204" pitchFamily="34" charset="0"/>
                          <a:cs typeface="Arial" panose="020B0604020202020204" pitchFamily="34" charset="0"/>
                        </a:rPr>
                        <a:t>Vertiefung:</a:t>
                      </a:r>
                    </a:p>
                    <a:p>
                      <a:r>
                        <a:rPr lang="de-DE" sz="1400" dirty="0">
                          <a:effectLst/>
                          <a:latin typeface="Arial" panose="020B0604020202020204" pitchFamily="34" charset="0"/>
                          <a:cs typeface="Arial" panose="020B0604020202020204" pitchFamily="34" charset="0"/>
                        </a:rPr>
                        <a:t>L zeigt Auszug Zuliefererliste von Apple. </a:t>
                      </a:r>
                      <a:r>
                        <a:rPr lang="de-DE" sz="1400" i="1" dirty="0">
                          <a:effectLst/>
                          <a:latin typeface="Arial" panose="020B0604020202020204" pitchFamily="34" charset="0"/>
                          <a:cs typeface="Arial" panose="020B0604020202020204" pitchFamily="34" charset="0"/>
                        </a:rPr>
                        <a:t>„Viele Zulieferer von Apple und anderen IT-Riesen kommen aus dem Asien-Pazifik-Raum.“</a:t>
                      </a:r>
                      <a:r>
                        <a:rPr lang="de-DE" sz="1400" dirty="0">
                          <a:effectLst/>
                          <a:latin typeface="Arial" panose="020B0604020202020204" pitchFamily="34" charset="0"/>
                          <a:cs typeface="Arial" panose="020B0604020202020204" pitchFamily="34" charset="0"/>
                        </a:rPr>
                        <a:t> SuS spekulieren über die Konsequenzen für Apple.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solidFill>
                            <a:schemeClr val="accent5">
                              <a:lumMod val="75000"/>
                            </a:schemeClr>
                          </a:solidFill>
                          <a:latin typeface="Arial" panose="020B0604020202020204" pitchFamily="34" charset="0"/>
                          <a:cs typeface="Arial" panose="020B0604020202020204" pitchFamily="34" charset="0"/>
                        </a:rPr>
                        <a:t>Material dazu:</a:t>
                      </a:r>
                      <a:br>
                        <a:rPr lang="de-DE" sz="1400" dirty="0">
                          <a:solidFill>
                            <a:schemeClr val="accent5">
                              <a:lumMod val="75000"/>
                            </a:schemeClr>
                          </a:solidFill>
                          <a:latin typeface="Arial" panose="020B0604020202020204" pitchFamily="34" charset="0"/>
                          <a:cs typeface="Arial" panose="020B0604020202020204" pitchFamily="34" charset="0"/>
                        </a:rPr>
                      </a:br>
                      <a:r>
                        <a:rPr lang="de-DE" sz="1400" dirty="0">
                          <a:solidFill>
                            <a:schemeClr val="accent5">
                              <a:lumMod val="75000"/>
                            </a:schemeClr>
                          </a:solidFill>
                          <a:effectLst/>
                          <a:highlight>
                            <a:srgbClr val="FFFF00"/>
                          </a:highlight>
                          <a:latin typeface="Arial" panose="020B0604020202020204" pitchFamily="34" charset="0"/>
                          <a:cs typeface="Arial" panose="020B0604020202020204" pitchFamily="34" charset="0"/>
                        </a:rPr>
                        <a:t>„Raumstrukturen_DS8_AB1_Einstieg“</a:t>
                      </a:r>
                      <a:br>
                        <a:rPr lang="de-DE" sz="1400" dirty="0">
                          <a:solidFill>
                            <a:schemeClr val="tx1"/>
                          </a:solidFill>
                          <a:effectLst/>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Symbol" pitchFamily="2" charset="2"/>
                        <a:buChar char="-"/>
                      </a:pPr>
                      <a:r>
                        <a:rPr lang="de-DE" sz="1400" dirty="0">
                          <a:latin typeface="Arial" panose="020B0604020202020204" pitchFamily="34" charset="0"/>
                          <a:cs typeface="Arial" panose="020B0604020202020204" pitchFamily="34" charset="0"/>
                        </a:rPr>
                        <a:t>Präsentationstechnik:</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materialgestützte Präsentation</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alternative Präsentationstechnik:</a:t>
                      </a:r>
                      <a:br>
                        <a:rPr lang="de-DE" sz="1400" dirty="0">
                          <a:latin typeface="Arial" panose="020B0604020202020204" pitchFamily="34" charset="0"/>
                          <a:cs typeface="Arial" panose="020B0604020202020204" pitchFamily="34" charset="0"/>
                        </a:rPr>
                      </a:br>
                      <a:r>
                        <a:rPr lang="de-DE" sz="1400" dirty="0" err="1">
                          <a:latin typeface="Arial" panose="020B0604020202020204" pitchFamily="34" charset="0"/>
                          <a:cs typeface="Arial" panose="020B0604020202020204" pitchFamily="34" charset="0"/>
                        </a:rPr>
                        <a:t>Pecha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Kucha</a:t>
                      </a:r>
                      <a:r>
                        <a:rPr lang="de-DE" sz="1400" dirty="0">
                          <a:latin typeface="Arial" panose="020B0604020202020204" pitchFamily="34" charset="0"/>
                          <a:cs typeface="Arial" panose="020B0604020202020204" pitchFamily="34" charset="0"/>
                        </a:rPr>
                        <a:t> (nur bei leistungsstarken SuS)</a:t>
                      </a:r>
                      <a:br>
                        <a:rPr lang="de-DE" sz="1400" dirty="0">
                          <a:latin typeface="Arial" panose="020B0604020202020204" pitchFamily="34" charset="0"/>
                          <a:cs typeface="Arial" panose="020B0604020202020204" pitchFamily="34" charset="0"/>
                        </a:rPr>
                      </a:br>
                      <a:r>
                        <a:rPr lang="de-DE" sz="1400" dirty="0">
                          <a:solidFill>
                            <a:schemeClr val="tx1"/>
                          </a:solidFill>
                          <a:effectLst/>
                          <a:highlight>
                            <a:srgbClr val="FFFF00"/>
                          </a:highlight>
                          <a:latin typeface="Arial" panose="020B0604020202020204" pitchFamily="34" charset="0"/>
                          <a:cs typeface="Arial" panose="020B0604020202020204" pitchFamily="34" charset="0"/>
                        </a:rPr>
                        <a:t>„Raumstrukturen_DS8_AB2_Erarbeitung“</a:t>
                      </a:r>
                      <a:endParaRPr lang="de-DE" sz="1400" dirty="0">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34242"/>
                  </a:ext>
                </a:extLst>
              </a:tr>
            </a:tbl>
          </a:graphicData>
        </a:graphic>
      </p:graphicFrame>
      <p:sp>
        <p:nvSpPr>
          <p:cNvPr id="5" name="Titel 1">
            <a:extLst>
              <a:ext uri="{FF2B5EF4-FFF2-40B4-BE49-F238E27FC236}">
                <a16:creationId xmlns:a16="http://schemas.microsoft.com/office/drawing/2014/main" id="{3DAF961A-66FB-6D4C-82A2-8D979E87BDE0}"/>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6" name="Rechteck 5">
            <a:extLst>
              <a:ext uri="{FF2B5EF4-FFF2-40B4-BE49-F238E27FC236}">
                <a16:creationId xmlns:a16="http://schemas.microsoft.com/office/drawing/2014/main" id="{5EE1BE1F-C17C-7743-B074-1F131E44859A}"/>
              </a:ext>
            </a:extLst>
          </p:cNvPr>
          <p:cNvSpPr/>
          <p:nvPr/>
        </p:nvSpPr>
        <p:spPr>
          <a:xfrm>
            <a:off x="9788778" y="6488668"/>
            <a:ext cx="2403222" cy="369332"/>
          </a:xfrm>
          <a:prstGeom prst="rect">
            <a:avLst/>
          </a:prstGeom>
          <a:solidFill>
            <a:schemeClr val="accent5"/>
          </a:solidFill>
        </p:spPr>
        <p:txBody>
          <a:bodyPr wrap="none">
            <a:spAutoFit/>
          </a:bodyPr>
          <a:lstStyle/>
          <a:p>
            <a:r>
              <a:rPr lang="de-DE" dirty="0"/>
              <a:t>Gestaltungsvorschlag</a:t>
            </a:r>
          </a:p>
        </p:txBody>
      </p:sp>
    </p:spTree>
    <p:extLst>
      <p:ext uri="{BB962C8B-B14F-4D97-AF65-F5344CB8AC3E}">
        <p14:creationId xmlns:p14="http://schemas.microsoft.com/office/powerpoint/2010/main" val="31190168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2" name="Rechteck 1">
            <a:extLst>
              <a:ext uri="{FF2B5EF4-FFF2-40B4-BE49-F238E27FC236}">
                <a16:creationId xmlns:a16="http://schemas.microsoft.com/office/drawing/2014/main" id="{60773411-A873-4E45-BC0D-B6DFFF2E3311}"/>
              </a:ext>
            </a:extLst>
          </p:cNvPr>
          <p:cNvSpPr/>
          <p:nvPr/>
        </p:nvSpPr>
        <p:spPr>
          <a:xfrm>
            <a:off x="1271464" y="2852936"/>
            <a:ext cx="100811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Material „Raumstrukturen_DS8_AB2</a:t>
            </a:r>
            <a:r>
              <a:rPr lang="de-DE" sz="3600"/>
              <a:t>_Erarbeitung“</a:t>
            </a:r>
            <a:endParaRPr lang="de-DE" sz="3600" dirty="0"/>
          </a:p>
        </p:txBody>
      </p:sp>
      <p:sp>
        <p:nvSpPr>
          <p:cNvPr id="4" name="Titel 1">
            <a:extLst>
              <a:ext uri="{FF2B5EF4-FFF2-40B4-BE49-F238E27FC236}">
                <a16:creationId xmlns:a16="http://schemas.microsoft.com/office/drawing/2014/main" id="{26B45F8E-40D1-104D-B54F-FB678DB1704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Tree>
    <p:extLst>
      <p:ext uri="{BB962C8B-B14F-4D97-AF65-F5344CB8AC3E}">
        <p14:creationId xmlns:p14="http://schemas.microsoft.com/office/powerpoint/2010/main" val="30315499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532AF8-CAC4-9240-9A9E-98B32C4D4953}"/>
              </a:ext>
            </a:extLst>
          </p:cNvPr>
          <p:cNvSpPr>
            <a:spLocks noGrp="1"/>
          </p:cNvSpPr>
          <p:nvPr>
            <p:ph type="ftr" sz="quarter" idx="10"/>
          </p:nvPr>
        </p:nvSpPr>
        <p:spPr/>
        <p:txBody>
          <a:bodyPr/>
          <a:lstStyle/>
          <a:p>
            <a:r>
              <a:rPr lang="de-DE"/>
              <a:t>ZSL-Konzeptionsgruppe Geographie</a:t>
            </a:r>
            <a:endParaRPr lang="de-DE" dirty="0"/>
          </a:p>
        </p:txBody>
      </p:sp>
      <p:sp>
        <p:nvSpPr>
          <p:cNvPr id="3" name="Titel 1">
            <a:extLst>
              <a:ext uri="{FF2B5EF4-FFF2-40B4-BE49-F238E27FC236}">
                <a16:creationId xmlns:a16="http://schemas.microsoft.com/office/drawing/2014/main" id="{F269F770-F71F-F04F-A17C-75A8588F9FB3}"/>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4" name="Rechteck 3">
            <a:extLst>
              <a:ext uri="{FF2B5EF4-FFF2-40B4-BE49-F238E27FC236}">
                <a16:creationId xmlns:a16="http://schemas.microsoft.com/office/drawing/2014/main" id="{E69308BA-EE84-BB4E-B49D-21028D887231}"/>
              </a:ext>
            </a:extLst>
          </p:cNvPr>
          <p:cNvSpPr/>
          <p:nvPr/>
        </p:nvSpPr>
        <p:spPr>
          <a:xfrm>
            <a:off x="1343472" y="908720"/>
            <a:ext cx="9793088" cy="2954655"/>
          </a:xfrm>
          <a:prstGeom prst="rect">
            <a:avLst/>
          </a:prstGeom>
        </p:spPr>
        <p:txBody>
          <a:bodyPr wrap="square">
            <a:spAutoFit/>
          </a:bodyPr>
          <a:lstStyle/>
          <a:p>
            <a:pPr algn="ctr"/>
            <a:r>
              <a:rPr lang="de-DE" sz="2400" dirty="0">
                <a:latin typeface="Arial" panose="020B0604020202020204" pitchFamily="34" charset="0"/>
                <a:ea typeface="Calibri" panose="020F0502020204030204" pitchFamily="34" charset="0"/>
              </a:rPr>
              <a:t>Das neue Asien-Pazifik-Abkommen RCEP – gefährdet das größte Freihandelsabkommen der Welt den Standort Silicon Valley?</a:t>
            </a:r>
          </a:p>
          <a:p>
            <a:r>
              <a:rPr lang="de-DE" sz="2400" dirty="0">
                <a:latin typeface="Arial" panose="020B0604020202020204" pitchFamily="34" charset="0"/>
                <a:ea typeface="Calibri" panose="020F0502020204030204" pitchFamily="34" charset="0"/>
              </a:rPr>
              <a:t> </a:t>
            </a:r>
          </a:p>
          <a:p>
            <a:r>
              <a:rPr lang="de-DE" sz="2400" dirty="0">
                <a:latin typeface="Arial" panose="020B0604020202020204" pitchFamily="34" charset="0"/>
                <a:ea typeface="Calibri" panose="020F0502020204030204" pitchFamily="34" charset="0"/>
              </a:rPr>
              <a:t> </a:t>
            </a:r>
          </a:p>
          <a:p>
            <a:pPr marL="342900" lvl="0" indent="-342900">
              <a:buFont typeface="+mj-lt"/>
              <a:buAutoNum type="arabicPeriod"/>
              <a:tabLst>
                <a:tab pos="270510" algn="l"/>
              </a:tabLst>
            </a:pPr>
            <a:r>
              <a:rPr lang="de-DE" dirty="0">
                <a:latin typeface="Arial" panose="020B0604020202020204" pitchFamily="34" charset="0"/>
                <a:ea typeface="Calibri" panose="020F0502020204030204" pitchFamily="34" charset="0"/>
              </a:rPr>
              <a:t>Gruppenarbeit:</a:t>
            </a:r>
            <a:br>
              <a:rPr lang="de-DE" dirty="0">
                <a:latin typeface="Arial" panose="020B0604020202020204" pitchFamily="34" charset="0"/>
                <a:ea typeface="Calibri" panose="020F0502020204030204" pitchFamily="34" charset="0"/>
              </a:rPr>
            </a:br>
            <a:br>
              <a:rPr lang="de-DE" dirty="0">
                <a:latin typeface="Arial" panose="020B0604020202020204" pitchFamily="34" charset="0"/>
                <a:ea typeface="Calibri" panose="020F0502020204030204" pitchFamily="34" charset="0"/>
              </a:rPr>
            </a:br>
            <a:r>
              <a:rPr lang="de-DE" dirty="0">
                <a:latin typeface="Arial" panose="020B0604020202020204" pitchFamily="34" charset="0"/>
                <a:ea typeface="Calibri" panose="020F0502020204030204" pitchFamily="34" charset="0"/>
              </a:rPr>
              <a:t>Erstellen Sie zu der in der Überschrift formulierten Leitfrage und in freier Internetrecherche eine kurze Präsentation entsprechend der Regeln der Präsentationstechnik „</a:t>
            </a:r>
            <a:r>
              <a:rPr lang="de-DE" dirty="0" err="1">
                <a:latin typeface="Arial" panose="020B0604020202020204" pitchFamily="34" charset="0"/>
                <a:ea typeface="Calibri" panose="020F0502020204030204" pitchFamily="34" charset="0"/>
              </a:rPr>
              <a:t>Pecha</a:t>
            </a:r>
            <a:r>
              <a:rPr lang="de-DE" dirty="0">
                <a:latin typeface="Arial" panose="020B0604020202020204" pitchFamily="34" charset="0"/>
                <a:ea typeface="Calibri" panose="020F0502020204030204" pitchFamily="34" charset="0"/>
              </a:rPr>
              <a:t> </a:t>
            </a:r>
            <a:r>
              <a:rPr lang="de-DE" dirty="0" err="1">
                <a:latin typeface="Arial" panose="020B0604020202020204" pitchFamily="34" charset="0"/>
                <a:ea typeface="Calibri" panose="020F0502020204030204" pitchFamily="34" charset="0"/>
              </a:rPr>
              <a:t>Kucha</a:t>
            </a:r>
            <a:r>
              <a:rPr lang="de-DE" dirty="0">
                <a:latin typeface="Arial" panose="020B0604020202020204" pitchFamily="34" charset="0"/>
                <a:ea typeface="Calibri" panose="020F0502020204030204" pitchFamily="34" charset="0"/>
              </a:rPr>
              <a:t>“ (M1).</a:t>
            </a:r>
          </a:p>
        </p:txBody>
      </p:sp>
      <p:pic>
        <p:nvPicPr>
          <p:cNvPr id="6" name="Grafik 5">
            <a:extLst>
              <a:ext uri="{FF2B5EF4-FFF2-40B4-BE49-F238E27FC236}">
                <a16:creationId xmlns:a16="http://schemas.microsoft.com/office/drawing/2014/main" id="{C4043D03-1CFB-E24F-ABCC-62E850999F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1" t="3469" r="1121" b="1746"/>
          <a:stretch/>
        </p:blipFill>
        <p:spPr>
          <a:xfrm>
            <a:off x="6456040" y="3717032"/>
            <a:ext cx="4595420" cy="1944216"/>
          </a:xfrm>
          <a:prstGeom prst="rect">
            <a:avLst/>
          </a:prstGeom>
        </p:spPr>
      </p:pic>
    </p:spTree>
    <p:extLst>
      <p:ext uri="{BB962C8B-B14F-4D97-AF65-F5344CB8AC3E}">
        <p14:creationId xmlns:p14="http://schemas.microsoft.com/office/powerpoint/2010/main" val="27009273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2" name="Textfeld 1">
            <a:extLst>
              <a:ext uri="{FF2B5EF4-FFF2-40B4-BE49-F238E27FC236}">
                <a16:creationId xmlns:a16="http://schemas.microsoft.com/office/drawing/2014/main" id="{AEAF828A-29E9-9144-BC42-5ED38ACBDD41}"/>
              </a:ext>
            </a:extLst>
          </p:cNvPr>
          <p:cNvSpPr txBox="1"/>
          <p:nvPr/>
        </p:nvSpPr>
        <p:spPr>
          <a:xfrm>
            <a:off x="3071664" y="908720"/>
            <a:ext cx="6336704" cy="4801314"/>
          </a:xfrm>
          <a:prstGeom prst="rect">
            <a:avLst/>
          </a:prstGeom>
          <a:noFill/>
        </p:spPr>
        <p:txBody>
          <a:bodyPr wrap="square" rtlCol="0">
            <a:spAutoFit/>
          </a:bodyPr>
          <a:lstStyle/>
          <a:p>
            <a:r>
              <a:rPr lang="de-DE" dirty="0"/>
              <a:t>Methode: Präsentationstechnik </a:t>
            </a:r>
            <a:r>
              <a:rPr lang="de-DE" dirty="0" err="1"/>
              <a:t>Pecha</a:t>
            </a:r>
            <a:r>
              <a:rPr lang="de-DE" dirty="0"/>
              <a:t> </a:t>
            </a:r>
            <a:r>
              <a:rPr lang="de-DE" dirty="0" err="1"/>
              <a:t>Kucha</a:t>
            </a:r>
            <a:endParaRPr lang="de-DE" dirty="0"/>
          </a:p>
          <a:p>
            <a:endParaRPr lang="de-DE" dirty="0"/>
          </a:p>
          <a:p>
            <a:r>
              <a:rPr lang="de-DE" dirty="0" err="1"/>
              <a:t>Pecha</a:t>
            </a:r>
            <a:r>
              <a:rPr lang="de-DE" dirty="0"/>
              <a:t> </a:t>
            </a:r>
            <a:r>
              <a:rPr lang="de-DE" dirty="0" err="1"/>
              <a:t>Kucha</a:t>
            </a:r>
            <a:r>
              <a:rPr lang="de-DE" dirty="0"/>
              <a:t> ist japanisch und bedeutet so viel wie „plaudern“, „andauernd redend“ oder “schwatzen“. </a:t>
            </a:r>
            <a:r>
              <a:rPr lang="de-DE" dirty="0" err="1"/>
              <a:t>Pecha</a:t>
            </a:r>
            <a:r>
              <a:rPr lang="de-DE" dirty="0"/>
              <a:t> </a:t>
            </a:r>
            <a:r>
              <a:rPr lang="de-DE" dirty="0" err="1"/>
              <a:t>Kucha</a:t>
            </a:r>
            <a:r>
              <a:rPr lang="de-DE" dirty="0"/>
              <a:t> ist eine Präsentationstechnik, die den SuS hilft, sich auf das Wesentliche zu konzentrieren, denn sie präsentieren den Inhalt ausschließlich über Bilder und ihren Vortrag.</a:t>
            </a:r>
          </a:p>
          <a:p>
            <a:endParaRPr lang="de-DE" dirty="0"/>
          </a:p>
          <a:p>
            <a:r>
              <a:rPr lang="de-DE" dirty="0"/>
              <a:t>Präsentationsregeln:</a:t>
            </a:r>
          </a:p>
          <a:p>
            <a:pPr marL="285750" indent="-285750">
              <a:buFont typeface="Symbol" pitchFamily="2" charset="2"/>
              <a:buChar char="-"/>
            </a:pPr>
            <a:r>
              <a:rPr lang="de-DE" dirty="0"/>
              <a:t>20 Folien</a:t>
            </a:r>
          </a:p>
          <a:p>
            <a:pPr marL="285750" indent="-285750">
              <a:buFont typeface="Symbol" pitchFamily="2" charset="2"/>
              <a:buChar char="-"/>
            </a:pPr>
            <a:r>
              <a:rPr lang="de-DE" dirty="0"/>
              <a:t>1 Bild pro Folie (wenn möglich keine Graphen)</a:t>
            </a:r>
          </a:p>
          <a:p>
            <a:pPr marL="285750" indent="-285750">
              <a:buFont typeface="Symbol" pitchFamily="2" charset="2"/>
              <a:buChar char="-"/>
            </a:pPr>
            <a:r>
              <a:rPr lang="de-DE" dirty="0"/>
              <a:t>20 Sekunden pro Folie (Folien sollten automatisch nach 20 Sekunden wechseln)</a:t>
            </a:r>
          </a:p>
          <a:p>
            <a:pPr marL="285750" indent="-285750">
              <a:buFont typeface="Symbol" pitchFamily="2" charset="2"/>
              <a:buChar char="-"/>
            </a:pPr>
            <a:r>
              <a:rPr lang="de-DE" dirty="0"/>
              <a:t>kein Text auf den Folien</a:t>
            </a:r>
          </a:p>
          <a:p>
            <a:pPr marL="285750" indent="-285750">
              <a:buFont typeface="Symbol" pitchFamily="2" charset="2"/>
              <a:buChar char="-"/>
            </a:pPr>
            <a:r>
              <a:rPr lang="de-DE" dirty="0"/>
              <a:t>keine Animation der Folien</a:t>
            </a:r>
          </a:p>
          <a:p>
            <a:pPr marL="285750" indent="-285750">
              <a:buFont typeface="Symbol" pitchFamily="2" charset="2"/>
              <a:buChar char="-"/>
            </a:pPr>
            <a:r>
              <a:rPr lang="de-DE" dirty="0"/>
              <a:t>Dauer des Vortrags ist somit vorgegeben:</a:t>
            </a:r>
            <a:br>
              <a:rPr lang="de-DE" dirty="0"/>
            </a:br>
            <a:r>
              <a:rPr lang="de-DE" dirty="0"/>
              <a:t>6 Minuten und 40 Sekunden</a:t>
            </a:r>
          </a:p>
        </p:txBody>
      </p:sp>
    </p:spTree>
    <p:extLst>
      <p:ext uri="{BB962C8B-B14F-4D97-AF65-F5344CB8AC3E}">
        <p14:creationId xmlns:p14="http://schemas.microsoft.com/office/powerpoint/2010/main" val="4176912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5" name="Rechteck 4">
            <a:extLst>
              <a:ext uri="{FF2B5EF4-FFF2-40B4-BE49-F238E27FC236}">
                <a16:creationId xmlns:a16="http://schemas.microsoft.com/office/drawing/2014/main" id="{A49F98BB-E01F-EF4E-9053-B6608F59600E}"/>
              </a:ext>
            </a:extLst>
          </p:cNvPr>
          <p:cNvSpPr/>
          <p:nvPr/>
        </p:nvSpPr>
        <p:spPr>
          <a:xfrm>
            <a:off x="886768" y="1700808"/>
            <a:ext cx="10753848" cy="4708981"/>
          </a:xfrm>
          <a:prstGeom prst="rect">
            <a:avLst/>
          </a:prstGeom>
        </p:spPr>
        <p:txBody>
          <a:bodyPr wrap="square">
            <a:spAutoFit/>
          </a:bodyPr>
          <a:lstStyle/>
          <a:p>
            <a:pPr>
              <a:lnSpc>
                <a:spcPct val="150000"/>
              </a:lnSpc>
              <a:defRPr/>
            </a:pPr>
            <a:r>
              <a:rPr lang="de-DE" sz="1400" dirty="0">
                <a:latin typeface="Arial" panose="020B0604020202020204" pitchFamily="34" charset="0"/>
                <a:cs typeface="Arial" panose="020B0604020202020204" pitchFamily="34" charset="0"/>
              </a:rPr>
              <a:t>Doppelstunde 1:</a:t>
            </a:r>
          </a:p>
          <a:p>
            <a:pPr marL="285750" lvl="0" indent="-285750">
              <a:lnSpc>
                <a:spcPct val="150000"/>
              </a:lnSpc>
              <a:buFont typeface="Symbol" pitchFamily="2" charset="2"/>
              <a:buChar char="-"/>
              <a:defRPr/>
            </a:pPr>
            <a:r>
              <a:rPr lang="de-DE" sz="1400" dirty="0">
                <a:latin typeface="Arial" panose="020B0604020202020204" pitchFamily="34" charset="0"/>
                <a:cs typeface="Arial" panose="020B0604020202020204" pitchFamily="34" charset="0"/>
                <a:hlinkClick r:id="rId3"/>
              </a:rPr>
              <a:t>https://www.kiknet-dhl.org/unterrichtsmaterial/3-zyklus/</a:t>
            </a:r>
            <a:endParaRPr lang="de-DE" sz="1400" dirty="0">
              <a:latin typeface="Arial" panose="020B0604020202020204" pitchFamily="34" charset="0"/>
              <a:cs typeface="Arial" panose="020B0604020202020204" pitchFamily="34" charset="0"/>
            </a:endParaRPr>
          </a:p>
          <a:p>
            <a:pPr marL="285750" lvl="0" indent="-285750">
              <a:lnSpc>
                <a:spcPct val="150000"/>
              </a:lnSpc>
              <a:buFont typeface="Symbol" pitchFamily="2" charset="2"/>
              <a:buChar char="-"/>
              <a:defRPr/>
            </a:pPr>
            <a:r>
              <a:rPr lang="de-DE" sz="1400" dirty="0">
                <a:latin typeface="Arial" panose="020B0604020202020204" pitchFamily="34" charset="0"/>
                <a:cs typeface="Arial" panose="020B0604020202020204" pitchFamily="34" charset="0"/>
                <a:hlinkClick r:id="rId4"/>
              </a:rPr>
              <a:t>https://media.diercke.net/omeda/1_2008_gy_globalisierung.pdf</a:t>
            </a:r>
            <a:endParaRPr lang="de-DE" sz="1400" dirty="0">
              <a:latin typeface="Arial" panose="020B0604020202020204" pitchFamily="34" charset="0"/>
              <a:cs typeface="Arial" panose="020B0604020202020204" pitchFamily="34" charset="0"/>
            </a:endParaRPr>
          </a:p>
          <a:p>
            <a:pPr marL="285750" lvl="0" indent="-285750">
              <a:lnSpc>
                <a:spcPct val="150000"/>
              </a:lnSpc>
              <a:buFont typeface="Symbol" pitchFamily="2" charset="2"/>
              <a:buChar char="-"/>
              <a:defRPr/>
            </a:pPr>
            <a:r>
              <a:rPr lang="de-DE" sz="1400" dirty="0">
                <a:latin typeface="Arial" panose="020B0604020202020204" pitchFamily="34" charset="0"/>
                <a:cs typeface="Arial" panose="020B0604020202020204" pitchFamily="34" charset="0"/>
                <a:hlinkClick r:id="rId5"/>
              </a:rPr>
              <a:t>https://www.dadalos-d.org/globalisierung/einstiege.htm</a:t>
            </a:r>
            <a:endParaRPr lang="de-DE" sz="1400" dirty="0">
              <a:latin typeface="Arial" panose="020B0604020202020204" pitchFamily="34" charset="0"/>
              <a:cs typeface="Arial" panose="020B0604020202020204" pitchFamily="34" charset="0"/>
            </a:endParaRPr>
          </a:p>
          <a:p>
            <a:pPr marL="285750" lvl="0" indent="-285750">
              <a:lnSpc>
                <a:spcPct val="150000"/>
              </a:lnSpc>
              <a:buFont typeface="Symbol" pitchFamily="2" charset="2"/>
              <a:buChar char="-"/>
              <a:defRPr/>
            </a:pPr>
            <a:r>
              <a:rPr lang="de-DE" sz="1400" dirty="0">
                <a:latin typeface="Arial" panose="020B0604020202020204" pitchFamily="34" charset="0"/>
                <a:cs typeface="Arial" panose="020B0604020202020204" pitchFamily="34" charset="0"/>
                <a:hlinkClick r:id="rId6"/>
              </a:rPr>
              <a:t>https://www.meinunterricht.de/blog/globalisierung/</a:t>
            </a:r>
            <a:endParaRPr lang="de-DE" sz="1400" dirty="0">
              <a:latin typeface="Arial" panose="020B0604020202020204" pitchFamily="34" charset="0"/>
              <a:cs typeface="Arial" panose="020B0604020202020204" pitchFamily="34" charset="0"/>
            </a:endParaRPr>
          </a:p>
          <a:p>
            <a:pPr marL="285750" lvl="0" indent="-285750">
              <a:buFont typeface="Symbol" pitchFamily="2" charset="2"/>
              <a:buChar char="-"/>
              <a:defRPr/>
            </a:pPr>
            <a:endParaRPr lang="de-DE" sz="1400" dirty="0">
              <a:latin typeface="Arial" panose="020B0604020202020204" pitchFamily="34" charset="0"/>
              <a:cs typeface="Arial" panose="020B0604020202020204" pitchFamily="34" charset="0"/>
            </a:endParaRPr>
          </a:p>
          <a:p>
            <a:pPr lvl="0">
              <a:defRPr/>
            </a:pPr>
            <a:r>
              <a:rPr lang="de-DE" sz="1400" dirty="0">
                <a:latin typeface="Arial" panose="020B0604020202020204" pitchFamily="34" charset="0"/>
                <a:cs typeface="Arial" panose="020B0604020202020204" pitchFamily="34" charset="0"/>
              </a:rPr>
              <a:t>Doppelstunde 3 – 5:</a:t>
            </a: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7"/>
              </a:rPr>
              <a:t>https://www.apple.com/newsroom/2019/11/apple-expands-in-austin/</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8"/>
              </a:rPr>
              <a:t>https://www.apple.com/newsroom/2018/12/apple-to-build-new-campus-in-austin-and-add-jobs-across-the-us/</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9"/>
              </a:rPr>
              <a:t>https://www.apple.com/de/supplier-responsibility/pdf/Apple_SR_2020_Progress_Report_DE.pdf</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hlinkClick r:id="rId10"/>
              </a:rPr>
              <a:t>https://www.heise.de/news/Arbeitsbedingungen-Apple-laesst-sich-bei-Fertigungsausbau-in-Vietnam-wohl-Zeit-4872525.html</a:t>
            </a:r>
            <a:endParaRPr lang="de-DE" sz="1400" dirty="0"/>
          </a:p>
          <a:p>
            <a:pPr marL="285750" indent="-285750">
              <a:lnSpc>
                <a:spcPct val="150000"/>
              </a:lnSpc>
              <a:buFont typeface="Symbol" pitchFamily="2" charset="2"/>
              <a:buChar char="-"/>
            </a:pPr>
            <a:r>
              <a:rPr lang="de-DE" sz="1400" dirty="0">
                <a:hlinkClick r:id="rId11"/>
              </a:rPr>
              <a:t>https://siliconvalleyindicators.org/data/economy/innovation-entrepreneurship/patent-registrations/patent-registrations-by-technology-area/</a:t>
            </a:r>
            <a:endParaRPr lang="de-DE" sz="1400" dirty="0"/>
          </a:p>
          <a:p>
            <a:pPr>
              <a:lnSpc>
                <a:spcPct val="150000"/>
              </a:lnSpc>
            </a:pPr>
            <a:endParaRPr lang="de-DE" sz="1400" dirty="0"/>
          </a:p>
          <a:p>
            <a:pPr lvl="0">
              <a:defRPr/>
            </a:pPr>
            <a:endParaRPr lang="de-DE" sz="2000"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D2585608-6235-D848-B4C9-0C95FEEBC779}"/>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00E18D5F-2ACC-0A44-8B06-FF2F6F76F8BE}"/>
              </a:ext>
            </a:extLst>
          </p:cNvPr>
          <p:cNvSpPr/>
          <p:nvPr/>
        </p:nvSpPr>
        <p:spPr>
          <a:xfrm>
            <a:off x="886768" y="670992"/>
            <a:ext cx="104879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a:t>Nützliche Links:</a:t>
            </a:r>
          </a:p>
        </p:txBody>
      </p:sp>
    </p:spTree>
    <p:extLst>
      <p:ext uri="{BB962C8B-B14F-4D97-AF65-F5344CB8AC3E}">
        <p14:creationId xmlns:p14="http://schemas.microsoft.com/office/powerpoint/2010/main" val="1071373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350900-B730-8941-8198-BADC2E76217A}"/>
              </a:ext>
            </a:extLst>
          </p:cNvPr>
          <p:cNvSpPr>
            <a:spLocks noGrp="1"/>
          </p:cNvSpPr>
          <p:nvPr>
            <p:ph type="ftr" sz="quarter" idx="10"/>
          </p:nvPr>
        </p:nvSpPr>
        <p:spPr/>
        <p:txBody>
          <a:bodyPr/>
          <a:lstStyle/>
          <a:p>
            <a:r>
              <a:rPr lang="de-DE"/>
              <a:t>ZSL-Konzeptionsgruppe Geographie</a:t>
            </a:r>
            <a:endParaRPr lang="de-DE" dirty="0"/>
          </a:p>
        </p:txBody>
      </p:sp>
      <p:sp>
        <p:nvSpPr>
          <p:cNvPr id="5" name="Rechteck 4">
            <a:extLst>
              <a:ext uri="{FF2B5EF4-FFF2-40B4-BE49-F238E27FC236}">
                <a16:creationId xmlns:a16="http://schemas.microsoft.com/office/drawing/2014/main" id="{A49F98BB-E01F-EF4E-9053-B6608F59600E}"/>
              </a:ext>
            </a:extLst>
          </p:cNvPr>
          <p:cNvSpPr/>
          <p:nvPr/>
        </p:nvSpPr>
        <p:spPr>
          <a:xfrm>
            <a:off x="886768" y="1700808"/>
            <a:ext cx="10753848" cy="4278094"/>
          </a:xfrm>
          <a:prstGeom prst="rect">
            <a:avLst/>
          </a:prstGeom>
        </p:spPr>
        <p:txBody>
          <a:bodyPr wrap="square">
            <a:spAutoFit/>
          </a:bodyPr>
          <a:lstStyle/>
          <a:p>
            <a:pPr>
              <a:lnSpc>
                <a:spcPct val="150000"/>
              </a:lnSpc>
              <a:defRPr/>
            </a:pPr>
            <a:r>
              <a:rPr lang="de-DE" sz="1400" dirty="0">
                <a:latin typeface="Arial" panose="020B0604020202020204" pitchFamily="34" charset="0"/>
                <a:cs typeface="Arial" panose="020B0604020202020204" pitchFamily="34" charset="0"/>
              </a:rPr>
              <a:t>Doppelstunde 8:</a:t>
            </a: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2"/>
              </a:rPr>
              <a:t>https://www.wirtschaftsdienst.eu/inhalt/jahr/2020/heft/12/beitrag/rcep-abkommen-versteckte-auswirkungen.html</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3"/>
              </a:rPr>
              <a:t>https://www.gtai.de/gtai-de/trade/zoll/zollbericht/asien/rcep-aendert-wettbewerbssituation-in-asien-582792</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4"/>
              </a:rPr>
              <a:t>https://www.tagesschau.de/ausland/china-rcep-101.html</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5"/>
              </a:rPr>
              <a:t>https://www.dw.com/de/freihandel-die-usa-haben-an-einfluss-verloren/a-55619692</a:t>
            </a: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r>
              <a:rPr lang="de-DE" sz="1400" dirty="0">
                <a:latin typeface="Arial" panose="020B0604020202020204" pitchFamily="34" charset="0"/>
                <a:cs typeface="Arial" panose="020B0604020202020204" pitchFamily="34" charset="0"/>
                <a:hlinkClick r:id="rId6"/>
              </a:rPr>
              <a:t>https://www.apple.com/de/supplier-responsibility/</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hlinkClick r:id="rId7"/>
              </a:rPr>
              <a:t>https://www.apple.com/de/supplier-responsibility/pdf/Apple-Supplier-List.pdf</a:t>
            </a:r>
            <a:endParaRPr lang="de-DE" sz="1400" dirty="0">
              <a:latin typeface="Arial" panose="020B0604020202020204" pitchFamily="34" charset="0"/>
              <a:cs typeface="Arial" panose="020B0604020202020204" pitchFamily="34" charset="0"/>
            </a:endParaRPr>
          </a:p>
          <a:p>
            <a:pPr>
              <a:lnSpc>
                <a:spcPct val="150000"/>
              </a:lnSpc>
            </a:pPr>
            <a:endParaRPr lang="de-DE" sz="1400" dirty="0">
              <a:latin typeface="Arial" panose="020B0604020202020204" pitchFamily="34" charset="0"/>
              <a:cs typeface="Arial" panose="020B0604020202020204" pitchFamily="34" charset="0"/>
            </a:endParaRPr>
          </a:p>
          <a:p>
            <a:pPr>
              <a:lnSpc>
                <a:spcPct val="150000"/>
              </a:lnSpc>
            </a:pP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endParaRPr lang="de-DE" sz="1400" dirty="0">
              <a:latin typeface="Arial" panose="020B0604020202020204" pitchFamily="34" charset="0"/>
              <a:cs typeface="Arial" panose="020B0604020202020204" pitchFamily="34" charset="0"/>
            </a:endParaRPr>
          </a:p>
          <a:p>
            <a:pPr marL="285750" indent="-285750">
              <a:lnSpc>
                <a:spcPct val="150000"/>
              </a:lnSpc>
              <a:buFont typeface="Symbol" pitchFamily="2" charset="2"/>
              <a:buChar char="-"/>
            </a:pPr>
            <a:endParaRPr lang="de-DE" sz="1400" dirty="0"/>
          </a:p>
          <a:p>
            <a:pPr lvl="0">
              <a:defRPr/>
            </a:pPr>
            <a:endParaRPr lang="de-DE" sz="2000"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D2585608-6235-D848-B4C9-0C95FEEBC779}"/>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sp>
        <p:nvSpPr>
          <p:cNvPr id="7" name="Rechteck 6">
            <a:extLst>
              <a:ext uri="{FF2B5EF4-FFF2-40B4-BE49-F238E27FC236}">
                <a16:creationId xmlns:a16="http://schemas.microsoft.com/office/drawing/2014/main" id="{00E18D5F-2ACC-0A44-8B06-FF2F6F76F8BE}"/>
              </a:ext>
            </a:extLst>
          </p:cNvPr>
          <p:cNvSpPr/>
          <p:nvPr/>
        </p:nvSpPr>
        <p:spPr>
          <a:xfrm>
            <a:off x="886768" y="670992"/>
            <a:ext cx="104879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a:t>Nützliche Links:</a:t>
            </a:r>
          </a:p>
        </p:txBody>
      </p:sp>
    </p:spTree>
    <p:extLst>
      <p:ext uri="{BB962C8B-B14F-4D97-AF65-F5344CB8AC3E}">
        <p14:creationId xmlns:p14="http://schemas.microsoft.com/office/powerpoint/2010/main" val="4190916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55C80D-EEFD-B944-921B-D557349E7D6E}"/>
              </a:ext>
            </a:extLst>
          </p:cNvPr>
          <p:cNvSpPr txBox="1">
            <a:spLocks/>
          </p:cNvSpPr>
          <p:nvPr/>
        </p:nvSpPr>
        <p:spPr>
          <a:xfrm>
            <a:off x="263352" y="24692"/>
            <a:ext cx="11111409" cy="317304"/>
          </a:xfrm>
          <a:prstGeom prst="rect">
            <a:avLst/>
          </a:prstGeom>
        </p:spPr>
        <p:txBody>
          <a:bodyPr/>
          <a:lstStyle>
            <a:lvl1pPr algn="l" rtl="0" eaLnBrk="1" latinLnBrk="0" hangingPunct="1">
              <a:spcBef>
                <a:spcPct val="0"/>
              </a:spcBef>
              <a:buNone/>
              <a:defRPr kumimoji="0" sz="3000" kern="1200" baseline="0">
                <a:solidFill>
                  <a:schemeClr val="tx1">
                    <a:lumMod val="75000"/>
                    <a:lumOff val="25000"/>
                  </a:schemeClr>
                </a:solidFill>
                <a:latin typeface="Arial" panose="020B0604020202020204" pitchFamily="34" charset="0"/>
                <a:ea typeface="+mj-ea"/>
                <a:cs typeface="+mj-cs"/>
              </a:defRPr>
            </a:lvl1pPr>
          </a:lstStyle>
          <a:p>
            <a:r>
              <a:rPr lang="de-DE" sz="1200" dirty="0">
                <a:solidFill>
                  <a:srgbClr val="FFFFCC"/>
                </a:solidFill>
              </a:rPr>
              <a:t>3.5.2.6(2) Die Veränderung der Raumstrukturen in ausgewählten Wirtschaftsregionen als Ergebnis wirtschaftlichen Handelns im Globalisierungsprozess erklären</a:t>
            </a:r>
          </a:p>
        </p:txBody>
      </p:sp>
      <p:graphicFrame>
        <p:nvGraphicFramePr>
          <p:cNvPr id="4" name="Diagramm 3">
            <a:extLst>
              <a:ext uri="{FF2B5EF4-FFF2-40B4-BE49-F238E27FC236}">
                <a16:creationId xmlns:a16="http://schemas.microsoft.com/office/drawing/2014/main" id="{D12D8C55-A0D8-EB4B-B3BC-400473991DAF}"/>
              </a:ext>
            </a:extLst>
          </p:cNvPr>
          <p:cNvGraphicFramePr/>
          <p:nvPr/>
        </p:nvGraphicFramePr>
        <p:xfrm>
          <a:off x="1667508" y="2132856"/>
          <a:ext cx="9397044" cy="238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2359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KM-Rot ZSL-Logo">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emplate PPT Fobi Kursstufe 2023" id="{F69DBC65-2751-B247-B80F-AB991F2AEAAC}" vid="{90E7595C-8072-1E4F-86CB-1D54549B425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Formatvorlage_KM-Rot ZSL-Logo</Template>
  <TotalTime>0</TotalTime>
  <Words>9393</Words>
  <Application>Microsoft Office PowerPoint</Application>
  <PresentationFormat>Breitbild</PresentationFormat>
  <Paragraphs>1640</Paragraphs>
  <Slides>104</Slides>
  <Notes>86</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104</vt:i4>
      </vt:variant>
    </vt:vector>
  </HeadingPairs>
  <TitlesOfParts>
    <vt:vector size="111" baseType="lpstr">
      <vt:lpstr>Arial</vt:lpstr>
      <vt:lpstr>Calibri</vt:lpstr>
      <vt:lpstr>Georgia</vt:lpstr>
      <vt:lpstr>Symbol</vt:lpstr>
      <vt:lpstr>Times New Roman</vt:lpstr>
      <vt:lpstr>Wingdings</vt:lpstr>
      <vt:lpstr>Formatvorlage_KM-Rot ZSL-Logo</vt:lpstr>
      <vt:lpstr>Veränderung der Raumstrukturen in ausgewählten Wirtschaftsregionen als Ergebnis wirtschaftlichen Handelns im Globalisierungsprozess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Veränderung der Raumstrukturen in ausgewählten Wirtschaftsregionen als Ergebnis wirtschaftlichen Handelns im Globalisierungsprozess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Veränderung der Raumstrukturen in ausgewählten Wirtschaftsregionen als Ergebnis wirtschaftlichen Handelns im Globalisierungsprozess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Veränderung der Raumstrukturen in ausgewählten Wirtschaftsregionen als Ergebnis wirtschaftlichen Handelns im Globalisierungsprozess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Veränderung der Raumstrukturen in ausgewählten Wirtschaftsregionen als Ergebnis wirtschaftlichen Handelns im Globalisierungsprozess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Mirjam Schäfer</dc:creator>
  <cp:lastModifiedBy>zwakh</cp:lastModifiedBy>
  <cp:revision>461</cp:revision>
  <cp:lastPrinted>2021-01-02T10:42:02Z</cp:lastPrinted>
  <dcterms:created xsi:type="dcterms:W3CDTF">2020-10-20T17:14:07Z</dcterms:created>
  <dcterms:modified xsi:type="dcterms:W3CDTF">2023-05-10T08:39:27Z</dcterms:modified>
</cp:coreProperties>
</file>