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304" r:id="rId2"/>
    <p:sldId id="314" r:id="rId3"/>
    <p:sldId id="315" r:id="rId4"/>
    <p:sldId id="313" r:id="rId5"/>
    <p:sldId id="306" r:id="rId6"/>
    <p:sldId id="320" r:id="rId7"/>
    <p:sldId id="321" r:id="rId8"/>
    <p:sldId id="322" r:id="rId9"/>
    <p:sldId id="316" r:id="rId10"/>
    <p:sldId id="317" r:id="rId11"/>
    <p:sldId id="318" r:id="rId12"/>
    <p:sldId id="319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z" initials="M" lastIdx="4" clrIdx="0">
    <p:extLst>
      <p:ext uri="{19B8F6BF-5375-455C-9EA6-DF929625EA0E}">
        <p15:presenceInfo xmlns:p15="http://schemas.microsoft.com/office/powerpoint/2012/main" userId="S::Lehrer02@hebel-intern.de::7a13e94b-911a-4277-a65e-728acf3060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C7F"/>
    <a:srgbClr val="0000FF"/>
    <a:srgbClr val="0066FF"/>
    <a:srgbClr val="777777"/>
    <a:srgbClr val="4D4D4D"/>
    <a:srgbClr val="FF66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49" autoAdjust="0"/>
  </p:normalViewPr>
  <p:slideViewPr>
    <p:cSldViewPr snapToGrid="0">
      <p:cViewPr varScale="1">
        <p:scale>
          <a:sx n="99" d="100"/>
          <a:sy n="99" d="100"/>
        </p:scale>
        <p:origin x="15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39:02.7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58:28.6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3:12:24.458"/>
    </inkml:context>
    <inkml:brush xml:id="br0">
      <inkml:brushProperty name="width" value="0.05" units="cm"/>
      <inkml:brushProperty name="height" value="0.3" units="cm"/>
      <inkml:brushProperty name="color" value="#1D0880"/>
      <inkml:brushProperty name="inkEffects" value="pencil"/>
    </inkml:brush>
  </inkml:definitions>
  <inkml:trace contextRef="#ctx0" brushRef="#br0">0 11 16383,'6'0'0,"1"0"0,-2 0 0,1-3 0,1 2 0,-3-2 0,3 3 0,-3 0 0,3 0 0,-4 0 0,2 0 0,-1 0 0,-1-1 0,2 0 0,-1 0 0,1 1 0,-1 0 0,-1 0 0,0 0 0,1 0 0,-1 0 0,1 0 0,-1 0 0,0 0 0,1 0 0,-1 0 0,0 0 0,1 0 0,-1 0 0,-1 1 0,0 1 0,-2 1 0,0 1 0,1-1 0,-1 1 0,3-1 0,-2 0 0,2 1 0,-3-1 0,2 0 0,-2 1 0,0-1 0,0 1 0,0-1 0,0 0 0,0 1 0,0-1 0,0 0 0,0 1 0,0-1 0,0 1 0,0-1 0,0 0 0,0 1 0,0-1 0,0 0 0,0 1 0,0-1 0,0 1 0,0-1 0,0 0 0,0 1 0,-2 1 0,2-1 0,-4 1 0,4 0 0,-1-1 0,-1 1 0,2-2 0,-2 1 0,1-1 0,0 0 0,0 1 0,1-1 0,-2 0 0,2 1 0,-3-1 0,2 1 0,-2-1 0,3 2 0,-3 1 0,1 1 0,-2 0 0,2-1 0,-1-1 0,2-2 0,-2 1 0,3-1 0,-1 0 0,1 1 0,0-1 0,0 1 0,-2-1 0,2 0 0,-2 1 0,0 1 0,2 0 0,-2 1 0,1 1 0,0-2 0,0 1 0,1-1 0,0-2 0,0 1 0,0-1 0,0 1 0,0-1 0,0 0 0,0 1 0,0-1 0,1 2 0,0-1 0,2 3 0,-1-3 0,0 1 0,1-2 0,-3 1 0,3-1 0,-1 0 0,2-1 0,-1 1 0,0-1 0,1 1 0,-1-1 0,0 1 0,1-2 0,-2 2 0,1-3 0,-1 2 0,1-1 0,0-1 0,1 2 0,-1-2 0,0 0 0,1 0 0,-1 0 0,1 0 0,-1 0 0,0 0 0,1 0 0,-1 0 0,0 0 0,1 0 0,-1 0 0,1 0 0,-1 0 0,0 0 0,1-2 0,1 0 0,-1-1 0,1 1 0,-2-1 0,0 1 0,1-1 0,1-1 0,-1-1 0,1 1 0,0-1 0,-1-1 0,1 2 0,-1-1 0,-1 2 0,1-1 0,-1 1 0,0 0 0,1-1 0,-1 1 0,1-1 0,-1 1 0,0 0 0,1-1 0,-1 1 0,0-1 0,1 1 0,1-1 0,-1 1 0,1-1 0,-2 1 0,1 1 0,-2-1 0,1 1 0,-3-1 0,3 1 0,-3-1 0,3 1 0,-1 0 0,2-3 0,-1 3 0,2-3 0,1-1 0,1 2 0,1-1 0,-3 0 0,0 1 0,-1 0 0,-1 1 0,1 3 0,-1-4 0,0 4 0,1-1 0,-1 1 0,0 0 0,1 0 0,-1 0 0,1 0 0,1 0 0,-1-2 0,2 2 0,-2-2 0,1 2 0,-1 0 0,-1 0 0,1 0 0,-1 0 0,0 0 0,1 0 0,-1 2 0,0-2 0,1 3 0,-1-1 0,1 0 0,-1 1 0,0-3 0,1 3 0,-2-1 0,1 0 0,-2 1 0,1-1 0,1 0 0,-2 1 0,0-1 0,1 1 0,-2 0 0,2 1 0,-2-1 0,0 0 0,0 1 0,0-1 0,0 1 0,0-1 0,0 2 0,0-1 0,0 3 0,0-3 0,0 1 0,0 0 0,0-1 0,0 1 0,0-2 0,0 0 0,0 1 0,0-1 0,0 1 0,0-1 0,0 2 0,0 1 0,0-1 0,0 2 0,0-3 0,0 1 0,0-2 0,0 1 0,0-1 0,0 1 0,0-1 0,0 0 0,0 1 0,0 1 0,0-1 0,0 3 0,0-2 0,0 2 0,-2 1 0,1-1 0,0 0 0,1 1 0,0-3 0,0 0 0,0 1 0,0-1 0,0 1 0,0 1 0,0-4 0,-2 2 0,2 1 0,-2-3 0,2 3 0,0-1 0,0-2 0,0 3 0,0-3 0,0 0 0,0 1 0,0-1 0,0 0 0,0 1 0,0-1 0,0 1 0,0-1 0,0 0 0,2 1 0,0-1 0,1 0 0,1 3 0,-1-3 0,1 3 0,-3-3 0,2 0 0,-1 1 0,2-1 0,-1 0 0,-1 1 0,1-2 0,-1 1 0,1-1 0,1-1 0,-1 2 0,0-1 0,1 2 0,-1-2 0,0-1 0,1 1 0,-1-2 0,1 1 0,-1 1 0,0-2 0,1 2 0,-1-2 0,0 0 0,1 0 0,-1 0 0,1 0 0,-1 0 0,0 0 0,1 0 0,-1 0 0,0 0 0,1 0 0,-1 0 0,1 0 0,-1 0 0,0 0 0,1 0 0,-1 0 0,0 0 0,1 0 0,-1-2 0,1 2 0,-1-3 0,0 1 0,1-1 0,-1 1 0,0-1 0,1 1 0,-1 0 0,1-1 0,-1 1 0,0-2 0,1 3 0,-1-2 0,0 1 0,1-2 0,-1 1 0,1-1 0,-1 1 0,0 0 0,1-3 0,-1 3 0,1-3 0,-1 1 0,1 1 0,-1-1 0,1 2 0,-1-2 0,0 1 0,1-1 0,-1 1 0,-1 1 0,1-1 0,-1 1 0,0-1 0,1 1 0,-1 1 0,1-3 0,1 3 0,-1-3 0,1 1 0,-1 1 0,0 0 0,1-1 0,-1 1 0,0-1 0,1 2 0,-1-1 0,1 2 0,1-3 0,-1 1 0,1 1 0,-2-1 0,0 2 0,1 0 0,-1-1 0,2 2 0,-1-2 0,1 1 0,-1 0 0,1 0 0,-1 1 0,1 0 0,0 0 0,-1 0 0,1 0 0,-2 0 0,0 0 0,1 0 0,-1 0 0,1 0 0,-1 0 0,0 0 0,1 0 0,-1 0 0,0 0 0,1 0 0,-1 0 0,1 0 0,-1 0 0,0 0 0,1 0 0,-1 0 0,-1 1 0,1 0 0,-1 2 0,1-1 0,1-1 0,-3 2 0,1-1 0,-1 0 0,0 1 0,0-1 0,-1 1 0,2 1 0,0-1 0,1 1 0,0-1 0,1 0 0,-2 1 0,1-1 0,-3 0 0,3-1 0,-3 1 0,2-2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3:12:36.008"/>
    </inkml:context>
    <inkml:brush xml:id="br0">
      <inkml:brushProperty name="width" value="0.05" units="cm"/>
      <inkml:brushProperty name="height" value="0.3" units="cm"/>
      <inkml:brushProperty name="color" value="#1D0880"/>
      <inkml:brushProperty name="inkEffects" value="pencil"/>
    </inkml:brush>
  </inkml:definitions>
  <inkml:trace contextRef="#ctx0" brushRef="#br0">1033 184 16383,'0'-5'0,"0"-2"0,0 3 0,0-1 0,-2 2 0,2-1 0,-3 1 0,3-1 0,-3 1 0,2 0 0,-2-1 0,1 1 0,-1-1 0,-1-1 0,1 1 0,1-1 0,-1 2 0,1-1 0,-2-1 0,1 1 0,-1-3 0,2 3 0,-1-1 0,1 2 0,-1-1 0,1 1 0,-1 0 0,1-1 0,-1 1 0,-1-1 0,2 1 0,-1 0 0,1-1 0,-1 1 0,0-1 0,1 1 0,-1-1 0,1 1 0,-2 0 0,1-1 0,0 1 0,-1-1 0,1 2 0,-1-1 0,1 2 0,-1-3 0,1 2 0,0-1 0,-1 1 0,1 0 0,-1 1 0,1 1 0,0 0 0,-1 0 0,1 0 0,-2 0 0,1 0 0,-2 0 0,3 0 0,0 0 0,-3 0 0,3 0 0,-3 0 0,3 0 0,0 0 0,-1 0 0,-1 0 0,1 0 0,-1 0 0,2 1 0,-1 1 0,1 2 0,-1-1 0,1 0 0,0 1 0,1-1 0,-1 1 0,2-1 0,0 0 0,-1-1 0,2 1 0,-2-1 0,2 1 0,0 1 0,0-1 0,0 1 0,0-1 0,0 0 0,0 1 0,0-1 0,0 0 0,0 1 0,0-1 0,0 1 0,0-1 0,0 0 0,0 2 0,0-1 0,0 3 0,0-1 0,0 1 0,0-1 0,0-1 0,0-2 0,0 0 0,0 1 0,0-1 0,0 1 0,0-1 0,0 0 0,0 1 0,0-1 0,0 0 0,0 1 0,0 1 0,-1-1 0,-1 3 0,-3-2 0,0 3 0,2-1 0,0-2 0,1 1 0,0-3 0,-1 0 0,2 1 0,-2-2 0,1-1 0,-1-1 0,0 0 0,-1 0 0,1 0 0,-1 0 0,-1 0 0,1 0 0,-3 0 0,2 0 0,-3 0 0,1 0 0,0 0 0,-1 0 0,1 0 0,0 0 0,1 0 0,-1 0 0,3 0 0,-1 0 0,0-2 0,1 2 0,-1-3 0,1 1 0,-1-2 0,1 1 0,-1-1 0,2 1 0,-1 0 0,1-1 0,0 1 0,-1-1 0,1 1 0,-1-2 0,1 1 0,-1-1 0,1 1 0,-1 1 0,1-1 0,0 1 0,-1 0 0,1-1 0,-1 1 0,1-1 0,0 1 0,-1 0 0,1 1 0,-1-1 0,1 1 0,-1 0 0,-1-1 0,1 2 0,-1-2 0,2 3 0,-2-3 0,1 2 0,-3-1 0,3 1 0,-3 1 0,3-2 0,-3 2 0,2 0 0,-1 0 0,-1 0 0,2 0 0,-3 0 0,1 0 0,1 0 0,-1 0 0,4 0 0,-4 0 0,3 0 0,-1 0 0,1 2 0,1-2 0,-1 3 0,1-1 0,-1 1 0,1 1 0,1-1 0,-1 0 0,3 1 0,-2-1 0,2 0 0,0 1 0,0-1 0,0 1 0,0-1 0,0 0 0,0 1 0,0-1 0,0 0 0,0 1 0,0 1 0,0 0 0,0 3 0,0-1 0,0 0 0,-2 3 0,2-2 0,-3 1 0,2-3 0,0-1 0,1-2 0,0 0 0,0 1 0,0-1 0,0 1 0,0-1 0,0 0 0,0 1 0,0-1 0,0 0 0,0 1 0,0 1 0,0 0 0,-2 5 0,1 0 0,-2 2 0,-1-3 0,0 3 0,-2-4 0,4 1 0,-1-4 0,1 1 0,0-3 0,-1 0 0,1-1 0,-1 0 0,-1-2 0,1 0 0,-2 0 0,-1 0 0,-3 0 0,-1 0 0,-4 0 0,1 0 0,-3 2 0,3-2 0,-1 2 0,2-2 0,0 0 0,2 0 0,1 0 0,2 0 0,-1 0 0,1-2 0,1 0 0,-1-1 0,4-1 0,-4 1 0,3-1 0,-1 1 0,-1-1 0,3 1 0,-4-1 0,3 1 0,-3-1 0,3 0 0,-3 1 0,3-1 0,-1 2 0,2 1 0,-1-1 0,1 2 0,-1-2 0,1 2 0,0 0 0,-1 0 0,1 0 0,-1 0 0,-1 0 0,0 0 0,-1 0 0,-1 2 0,1 0 0,-1 2 0,0-1 0,1 1 0,1-2 0,2 1 0,-1-1 0,1 0 0,-1-1 0,2 1 0,1-1 0,1 3 0,0-1 0,0-1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3:12:43.341"/>
    </inkml:context>
    <inkml:brush xml:id="br0">
      <inkml:brushProperty name="width" value="0.05" units="cm"/>
      <inkml:brushProperty name="height" value="0.3" units="cm"/>
      <inkml:brushProperty name="color" value="#1D0880"/>
      <inkml:brushProperty name="inkEffects" value="pencil"/>
    </inkml:brush>
  </inkml:definitions>
  <inkml:trace contextRef="#ctx0" brushRef="#br0">481 1 16383,'-7'0'0,"1"0"0,-1 0 0,2 0 0,-3 0 0,1 0 0,-1 0 0,1 0 0,2 0 0,-2 0 0,1 0 0,-1 0 0,-1 0 0,3 0 0,-2 0 0,3 0 0,-1 0 0,1 0 0,1 0 0,-1 0 0,1 0 0,0 0 0,-1 1 0,1-1 0,-1 3 0,1-2 0,0 2 0,-1-3 0,1 3 0,-1-1 0,2 1 0,-1 1 0,1-1 0,-1 1 0,0-1 0,1 0 0,-1 1 0,2-1 0,-2 0 0,3 1 0,-2-1 0,2 1 0,0-1 0,0 0 0,0 1 0,0-1 0,0 0 0,0 1 0,0-1 0,0 1 0,0-1 0,0 0 0,0 1 0,0-1 0,2-1 0,0-1 0,1 1 0,1-2 0,-1 3 0,0-2 0,1 2 0,-1-3 0,0 3 0,1-3 0,-2 3 0,1-2 0,-1 0 0,-1 1 0,2-2 0,-1 3 0,2-2 0,-2 2 0,1-3 0,-3 3 0,3-1 0,-1 1 0,0 1 0,1-1 0,-1 0 0,-1 1 0,2-1 0,-2 0 0,2 1 0,-3-1 0,2 1 0,-1-1 0,0 0 0,2 1 0,-3-1 0,3-1 0,-3 1 0,3-1 0,-2 1 0,2 1 0,-3 1 0,3-1 0,-3 2 0,3-2 0,-1 3 0,0-3 0,1 1 0,-2 0 0,2-1 0,-3 1 0,3-1 0,-2-1 0,2 0 0,-3 1 0,3-1 0,-3 0 0,2 1 0,-2-1 0,0 1 0,1-1 0,0 0 0,0 1 0,-1-1 0,0 0 0,0 1 0,0 1 0,0-1 0,0 1 0,0-2 0,0 1 0,0-1 0,0 0 0,0 1 0,0-1 0,-1-1 0,-1-1 0,-2-1 0,1 0 0,0 0 0,-1 0 0,1 0 0,-1 0 0,-1 0 0,1 0 0,-1 0 0,0 0 0,1 0 0,-1 0 0,1 0 0,1 0 0,0 0 0,-1 0 0,1 0 0,-1 0 0,1 0 0,0 0 0,-3 0 0,3 0 0,-4 0 0,3 0 0,-3 0 0,1 0 0,1 0 0,-1 0 0,1 0 0,1 0 0,-1 0 0,2 0 0,-1 0 0,1 0 0,0 0 0,-1 0 0,-1 0 0,1 0 0,-1 0 0,2 0 0,-3 0 0,3 0 0,-3 0 0,3 0 0,-2 0 0,1 0 0,-1 0 0,0 0 0,1 0 0,-1 0 0,1 0 0,1 0 0,-2 0 0,1 0 0,-1 0 0,1 0 0,1 0 0,-1 0 0,1 0 0,0 0 0,-1 2 0,1 0 0,-1 1 0,1 1 0,-1-1 0,1 0 0,0 1 0,-1-1 0,1 0 0,-1 1 0,1-1 0,0 1 0,-1 1 0,2-1 0,-1 1 0,3-2 0,-2 0 0,2 1 0,0-1 0,0 1 0,0-1 0,0 0 0,0 1 0,0-1 0,0 0 0,0 1 0,0-1 0,0 1 0,0-1 0,0 0 0,0 1 0,1-2 0,1-1 0,2-1 0,-1 0 0,0 0 0,1 2 0,-1-2 0,1 3 0,-1-1 0,0 1 0,1 1 0,-1-3 0,0 2 0,1-1 0,-1 0 0,1 1 0,-1-1 0,0 1 0,1-1 0,-1 1 0,0-1 0,1 2 0,-1-3 0,1 2 0,1-1 0,-1 2 0,1-1 0,-2-1 0,0 1 0,3-1 0,-3 2 0,3-2 0,-3 1 0,0-2 0,1 1 0,-1 1 0,0-1 0,1 0 0,-1 1 0,1-3 0,-3 3 0,2-1 0,-1 2 0,2-2 0,-2 1 0,1-2 0,-2 3 0,3-1 0,-1-1 0,-1 1 0,1-1 0,-3 1 0,3 1 0,-2-1 0,2 0 0,-3 1 0,2-1 0,-1 1 0,0-1 0,0 0 0,-1 1 0,0-1 0,0 0 0,0 1 0,0-1 0,0 1 0,0-1 0,0 0 0,0 1 0,0-1 0,0 0 0,0 1 0,-2-2 0,1-1 0,-3 1 0,-1 0 0,1 0 0,-3 1 0,2-1 0,-5 2 0,2-1 0,-1 1 0,2 0 0,-1 0 0,3-1 0,-2 1 0,3-2 0,-1-1 0,1 1 0,1-2 0,-1 2 0,1-1 0,0 1 0,-3 1 0,1 1 0,-2 0 0,-1 1 0,-1 1 0,1 1 0,-1 1 0,1-2 0,1 0 0,1-2 0,1 2 0,2-3 0,-1-1 0,1-1 0,-1-1 0,1 0 0,0 0 0,-1 0 0,1 0 0,-2 0 0,1 2 0,-3 0 0,1 3 0,-3-1 0,1 3 0,-1-1 0,1 1 0,1-1 0,1-1 0,1-1 0,2-1 0,1 0 0,-1-1 0,2 0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58:33.6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FF987-EB14-4911-B6A6-CE92082F9D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24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FF987-EB14-4911-B6A6-CE92082F9D6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34" y="643844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 cap="sm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402872" y="2066311"/>
            <a:ext cx="8229600" cy="4121579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42913" y="2155825"/>
            <a:ext cx="8269174" cy="4135444"/>
          </a:xfrm>
          <a:prstGeom prst="rect">
            <a:avLst/>
          </a:prstGeom>
        </p:spPr>
        <p:txBody>
          <a:bodyPr vert="horz"/>
          <a:lstStyle>
            <a:lvl1pPr>
              <a:defRPr sz="31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914306" indent="-457200">
              <a:buFont typeface="Wingdings" charset="2"/>
              <a:buChar char="Ø"/>
              <a:defRPr baseline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00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95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 cap="sm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73075" y="2066925"/>
            <a:ext cx="3882969" cy="4091430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695667" y="2066925"/>
            <a:ext cx="3972122" cy="4120966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19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Unser</a:t>
              </a:r>
              <a:r>
                <a:rPr lang="de-DE" sz="2200" b="1" cap="small" baseline="0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Sonnensystem</a:t>
              </a:r>
              <a:endParaRPr lang="de-DE" sz="2200" b="1" cap="small" dirty="0">
                <a:solidFill>
                  <a:srgbClr val="FFFFFF"/>
                </a:solidFill>
                <a:latin typeface="Arial" pitchFamily="34" charset="0"/>
                <a:ea typeface="MS Gothic" pitchFamily="2"/>
                <a:cs typeface="Arial" pitchFamily="34" charset="0"/>
              </a:endParaRPr>
            </a:p>
          </p:txBody>
        </p:sp>
      </p:grpSp>
      <p:sp>
        <p:nvSpPr>
          <p:cNvPr id="47" name="Titel 1"/>
          <p:cNvSpPr txBox="1">
            <a:spLocks/>
          </p:cNvSpPr>
          <p:nvPr userDrawn="1"/>
        </p:nvSpPr>
        <p:spPr>
          <a:xfrm>
            <a:off x="4865915" y="0"/>
            <a:ext cx="4278086" cy="404580"/>
          </a:xfrm>
          <a:prstGeom prst="rect">
            <a:avLst/>
          </a:prstGeom>
        </p:spPr>
        <p:txBody>
          <a:bodyPr lIns="82936" tIns="41469" rIns="82936" bIns="41469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0" hangingPunct="0">
              <a:defRPr/>
            </a:pP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Beobachtungstandort Erde</a:t>
            </a: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 bwMode="auto">
          <a:xfrm flipH="1">
            <a:off x="5094890" y="90000"/>
            <a:ext cx="200164" cy="276654"/>
            <a:chOff x="2594" y="1944"/>
            <a:chExt cx="4024" cy="4274"/>
          </a:xfrm>
          <a:solidFill>
            <a:schemeClr val="bg1"/>
          </a:solidFill>
        </p:grpSpPr>
        <p:sp>
          <p:nvSpPr>
            <p:cNvPr id="49" name="Oval 4"/>
            <p:cNvSpPr>
              <a:spLocks noChangeAspect="1" noChangeArrowheads="1"/>
            </p:cNvSpPr>
            <p:nvPr userDrawn="1"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AutoShape 5"/>
            <p:cNvSpPr>
              <a:spLocks noChangeAspect="1" noChangeArrowheads="1"/>
            </p:cNvSpPr>
            <p:nvPr userDrawn="1"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Rectangle 6"/>
            <p:cNvSpPr>
              <a:spLocks noChangeAspect="1" noChangeArrowheads="1"/>
            </p:cNvSpPr>
            <p:nvPr userDrawn="1"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AutoShape 7"/>
            <p:cNvSpPr>
              <a:spLocks noChangeAspect="1" noChangeArrowheads="1"/>
            </p:cNvSpPr>
            <p:nvPr userDrawn="1"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" name="AutoShape 8"/>
            <p:cNvSpPr>
              <a:spLocks noChangeAspect="1" noChangeArrowheads="1"/>
            </p:cNvSpPr>
            <p:nvPr userDrawn="1"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 userDrawn="1"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  <a:grpFill/>
          </p:grpSpPr>
          <p:sp>
            <p:nvSpPr>
              <p:cNvPr id="67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utoShape 11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utoShape 12"/>
              <p:cNvSpPr>
                <a:spLocks noChangeAspect="1" noChangeArrowheads="1"/>
              </p:cNvSpPr>
              <p:nvPr userDrawn="1"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utoShape 13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14"/>
              <p:cNvSpPr>
                <a:spLocks noChangeAspect="1" noChangeArrowheads="1"/>
              </p:cNvSpPr>
              <p:nvPr userDrawn="1"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6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8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21"/>
              <p:cNvSpPr>
                <a:spLocks noChangeAspect="1" noChangeArrowheads="1"/>
              </p:cNvSpPr>
              <p:nvPr userDrawn="1"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22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23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24"/>
            <p:cNvSpPr>
              <a:spLocks noChangeAspect="1" noChangeArrowheads="1"/>
            </p:cNvSpPr>
            <p:nvPr userDrawn="1"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" name="Rectangle 25"/>
            <p:cNvSpPr>
              <a:spLocks noChangeAspect="1" noChangeArrowheads="1"/>
            </p:cNvSpPr>
            <p:nvPr userDrawn="1"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AutoShape 26"/>
            <p:cNvSpPr>
              <a:spLocks noChangeAspect="1" noChangeArrowheads="1"/>
            </p:cNvSpPr>
            <p:nvPr userDrawn="1"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Oval 27"/>
            <p:cNvSpPr>
              <a:spLocks noChangeAspect="1" noChangeArrowheads="1"/>
            </p:cNvSpPr>
            <p:nvPr userDrawn="1"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AutoShape 28"/>
            <p:cNvSpPr>
              <a:spLocks noChangeAspect="1" noChangeArrowheads="1"/>
            </p:cNvSpPr>
            <p:nvPr userDrawn="1"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Rectangle 29"/>
            <p:cNvSpPr>
              <a:spLocks noChangeAspect="1" noChangeArrowheads="1"/>
            </p:cNvSpPr>
            <p:nvPr userDrawn="1"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7" name="Rechteck 36"/>
          <p:cNvSpPr/>
          <p:nvPr userDrawn="1"/>
        </p:nvSpPr>
        <p:spPr>
          <a:xfrm>
            <a:off x="7515497" y="6580699"/>
            <a:ext cx="1604352" cy="243385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1631" tIns="40816" rIns="81631" bIns="408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de-DE" sz="1300" dirty="0">
                <a:solidFill>
                  <a:srgbClr val="FFFFFF"/>
                </a:solidFill>
                <a:latin typeface="Arial" pitchFamily="18"/>
                <a:ea typeface="MS Gothic" pitchFamily="2"/>
                <a:cs typeface="Tahoma" pitchFamily="2"/>
              </a:rPr>
              <a:t>ZPG </a:t>
            </a:r>
            <a:r>
              <a:rPr lang="de-DE" sz="1300" dirty="0">
                <a:solidFill>
                  <a:srgbClr val="CCCCFF"/>
                </a:solidFill>
                <a:latin typeface="Arial" pitchFamily="18"/>
                <a:ea typeface="MS Gothic" pitchFamily="2"/>
                <a:cs typeface="Tahoma" pitchFamily="2"/>
              </a:rPr>
              <a:t>Astronomie</a:t>
            </a:r>
          </a:p>
        </p:txBody>
      </p:sp>
      <p:sp>
        <p:nvSpPr>
          <p:cNvPr id="38" name="Textfeld 37"/>
          <p:cNvSpPr txBox="1"/>
          <p:nvPr userDrawn="1"/>
        </p:nvSpPr>
        <p:spPr>
          <a:xfrm>
            <a:off x="864365" y="6550871"/>
            <a:ext cx="3501109" cy="32108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FFFF"/>
                </a:solidFill>
                <a:latin typeface="Arial"/>
              </a:rPr>
              <a:t>D. Bednarski</a:t>
            </a:r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65310" y="6597027"/>
            <a:ext cx="601250" cy="2119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customXml" Target="../ink/ink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tzer.caltech.edu/images/1493-ssc2005-20a1-Andromeda-in-the-Infrare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D. Bednarski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Unser Sonnensystem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381125" y="5109083"/>
            <a:ext cx="638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cap="small" dirty="0">
                <a:solidFill>
                  <a:srgbClr val="000000"/>
                </a:solidFill>
              </a:rPr>
              <a:t>Beobachtungsstandort Erde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6159-1D4E-2A4C-9F02-E6A4DB66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Einfluss der Erdatmosphäre auf das sichtbare Licht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724F0-0538-474D-9AC5-1AA0A006D9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Je kürzer die Wellenlänge des Lichtes ist, umso stärker wird es in der Atmosphäre gestreut → blaues Licht wird stärker gestreut als rotes Licht</a:t>
            </a:r>
          </a:p>
          <a:p>
            <a:r>
              <a:rPr lang="de-DE" dirty="0"/>
              <a:t>Das Licht der Sterne kommt „verfärbt“ bei uns an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0CADE7-71AA-1E4C-925F-0FA1B4757E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BD65EEA-BE69-B141-ADBE-08505AC82C28}"/>
              </a:ext>
            </a:extLst>
          </p:cNvPr>
          <p:cNvGrpSpPr/>
          <p:nvPr/>
        </p:nvGrpSpPr>
        <p:grpSpPr>
          <a:xfrm>
            <a:off x="4921377" y="2984500"/>
            <a:ext cx="3520702" cy="3203391"/>
            <a:chOff x="4875518" y="2984500"/>
            <a:chExt cx="3520702" cy="3203391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F7377D4D-663D-EC4A-A56D-6A543DEBCCFC}"/>
                </a:ext>
              </a:extLst>
            </p:cNvPr>
            <p:cNvGrpSpPr/>
            <p:nvPr/>
          </p:nvGrpSpPr>
          <p:grpSpPr>
            <a:xfrm>
              <a:off x="4875518" y="2984500"/>
              <a:ext cx="3520702" cy="3203391"/>
              <a:chOff x="4839892" y="2984500"/>
              <a:chExt cx="3520702" cy="3203391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65930980-8486-B54C-A37D-C642A9098765}"/>
                  </a:ext>
                </a:extLst>
              </p:cNvPr>
              <p:cNvGrpSpPr/>
              <p:nvPr/>
            </p:nvGrpSpPr>
            <p:grpSpPr>
              <a:xfrm>
                <a:off x="4839892" y="3725962"/>
                <a:ext cx="3520702" cy="2461929"/>
                <a:chOff x="4921377" y="4222435"/>
                <a:chExt cx="3520702" cy="2461929"/>
              </a:xfrm>
            </p:grpSpPr>
            <p:grpSp>
              <p:nvGrpSpPr>
                <p:cNvPr id="6" name="Gruppieren 5">
                  <a:extLst>
                    <a:ext uri="{FF2B5EF4-FFF2-40B4-BE49-F238E27FC236}">
                      <a16:creationId xmlns:a16="http://schemas.microsoft.com/office/drawing/2014/main" id="{CAA4028A-9EBF-FA4F-8443-6F184A71BB56}"/>
                    </a:ext>
                  </a:extLst>
                </p:cNvPr>
                <p:cNvGrpSpPr/>
                <p:nvPr/>
              </p:nvGrpSpPr>
              <p:grpSpPr>
                <a:xfrm>
                  <a:off x="4921377" y="4222435"/>
                  <a:ext cx="3520702" cy="2461929"/>
                  <a:chOff x="4921377" y="4222435"/>
                  <a:chExt cx="3520702" cy="2461929"/>
                </a:xfrm>
              </p:grpSpPr>
              <p:grpSp>
                <p:nvGrpSpPr>
                  <p:cNvPr id="8" name="Gruppieren 7">
                    <a:extLst>
                      <a:ext uri="{FF2B5EF4-FFF2-40B4-BE49-F238E27FC236}">
                        <a16:creationId xmlns:a16="http://schemas.microsoft.com/office/drawing/2014/main" id="{4117BB75-AD6C-2B4D-92F7-B6B042F58BBF}"/>
                      </a:ext>
                    </a:extLst>
                  </p:cNvPr>
                  <p:cNvGrpSpPr/>
                  <p:nvPr/>
                </p:nvGrpSpPr>
                <p:grpSpPr>
                  <a:xfrm>
                    <a:off x="4921377" y="4222435"/>
                    <a:ext cx="3520702" cy="2461929"/>
                    <a:chOff x="4937086" y="4178892"/>
                    <a:chExt cx="3520702" cy="2461929"/>
                  </a:xfrm>
                </p:grpSpPr>
                <p:sp>
                  <p:nvSpPr>
                    <p:cNvPr id="10" name="Kreis 9">
                      <a:extLst>
                        <a:ext uri="{FF2B5EF4-FFF2-40B4-BE49-F238E27FC236}">
                          <a16:creationId xmlns:a16="http://schemas.microsoft.com/office/drawing/2014/main" id="{365926FC-CC8E-1A41-93AA-1F289F729E9D}"/>
                        </a:ext>
                      </a:extLst>
                    </p:cNvPr>
                    <p:cNvSpPr/>
                    <p:nvPr/>
                  </p:nvSpPr>
                  <p:spPr bwMode="auto">
                    <a:xfrm rot="188790">
                      <a:off x="4937086" y="4257445"/>
                      <a:ext cx="3520702" cy="2383376"/>
                    </a:xfrm>
                    <a:prstGeom prst="pie">
                      <a:avLst>
                        <a:gd name="adj1" fmla="val 10584300"/>
                        <a:gd name="adj2" fmla="val 21488834"/>
                      </a:avLst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11" name="Gruppieren 10">
                      <a:extLst>
                        <a:ext uri="{FF2B5EF4-FFF2-40B4-BE49-F238E27FC236}">
                          <a16:creationId xmlns:a16="http://schemas.microsoft.com/office/drawing/2014/main" id="{A03ABF06-BBF4-F941-B2CC-FAEA63336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53642" y="4178892"/>
                      <a:ext cx="2856169" cy="2128822"/>
                      <a:chOff x="5253642" y="4178892"/>
                      <a:chExt cx="2856169" cy="2128822"/>
                    </a:xfrm>
                  </p:grpSpPr>
                  <p:sp>
                    <p:nvSpPr>
                      <p:cNvPr id="12" name="Kreis 11">
                        <a:extLst>
                          <a:ext uri="{FF2B5EF4-FFF2-40B4-BE49-F238E27FC236}">
                            <a16:creationId xmlns:a16="http://schemas.microsoft.com/office/drawing/2014/main" id="{BBC3D5C6-44AF-214A-9F86-EA9227272A5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5253642" y="4580682"/>
                        <a:ext cx="2856169" cy="1727032"/>
                      </a:xfrm>
                      <a:prstGeom prst="pie">
                        <a:avLst>
                          <a:gd name="adj1" fmla="val 10751003"/>
                          <a:gd name="adj2" fmla="val 87163"/>
                        </a:avLst>
                      </a:prstGeom>
                      <a:solidFill>
                        <a:srgbClr val="0000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" name="Pfeil nach rechts 12">
                        <a:extLst>
                          <a:ext uri="{FF2B5EF4-FFF2-40B4-BE49-F238E27FC236}">
                            <a16:creationId xmlns:a16="http://schemas.microsoft.com/office/drawing/2014/main" id="{F1F2AF6D-D70A-6B48-9B5D-7F865F08218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1717506">
                        <a:off x="5375827" y="4178892"/>
                        <a:ext cx="847646" cy="385515"/>
                      </a:xfrm>
                      <a:prstGeom prst="rightArrow">
                        <a:avLst>
                          <a:gd name="adj1" fmla="val 55594"/>
                          <a:gd name="adj2" fmla="val 50000"/>
                        </a:avLst>
                      </a:prstGeom>
                      <a:solidFill>
                        <a:srgbClr val="FFC00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">
                    <p14:nvContentPartPr>
                      <p14:cNvPr id="9" name="Freihand 8">
                        <a:extLst>
                          <a:ext uri="{FF2B5EF4-FFF2-40B4-BE49-F238E27FC236}">
                            <a16:creationId xmlns:a16="http://schemas.microsoft.com/office/drawing/2014/main" id="{078D8D2D-B187-EB4D-848D-5A0CA6912DD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00399" y="4660310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9" name="Freihand 8">
                        <a:extLst>
                          <a:ext uri="{FF2B5EF4-FFF2-40B4-BE49-F238E27FC236}">
                            <a16:creationId xmlns:a16="http://schemas.microsoft.com/office/drawing/2014/main" xmlns="" xmlns:p14="http://schemas.microsoft.com/office/powerpoint/2010/main" id="{078D8D2D-B187-EB4D-848D-5A0CA6912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82399" y="4642670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CB71F2E5-BDEE-EE46-B779-6194661BD7AF}"/>
                    </a:ext>
                  </a:extLst>
                </p:cNvPr>
                <p:cNvSpPr txBox="1"/>
                <p:nvPr/>
              </p:nvSpPr>
              <p:spPr>
                <a:xfrm rot="1703797">
                  <a:off x="5325769" y="4297149"/>
                  <a:ext cx="931001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dirty="0"/>
                    <a:t>Beobachter</a:t>
                  </a:r>
                </a:p>
              </p:txBody>
            </p:sp>
          </p:grpSp>
          <p:cxnSp>
            <p:nvCxnSpPr>
              <p:cNvPr id="15" name="Gekrümmte Verbindung 14">
                <a:extLst>
                  <a:ext uri="{FF2B5EF4-FFF2-40B4-BE49-F238E27FC236}">
                    <a16:creationId xmlns:a16="http://schemas.microsoft.com/office/drawing/2014/main" id="{EC60781D-0911-404D-BB71-CD351F358908}"/>
                  </a:ext>
                </a:extLst>
              </p:cNvPr>
              <p:cNvCxnSpPr>
                <a:endCxn id="10" idx="3"/>
              </p:cNvCxnSpPr>
              <p:nvPr/>
            </p:nvCxnSpPr>
            <p:spPr bwMode="auto">
              <a:xfrm flipV="1">
                <a:off x="6127750" y="3806312"/>
                <a:ext cx="537904" cy="346588"/>
              </a:xfrm>
              <a:prstGeom prst="curvedConnector4">
                <a:avLst>
                  <a:gd name="adj1" fmla="val 32616"/>
                  <a:gd name="adj2" fmla="val 82198"/>
                </a:avLst>
              </a:prstGeom>
              <a:solidFill>
                <a:srgbClr val="000000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CD601DC4-B954-D648-8DE2-B2B22513A20C}"/>
                  </a:ext>
                </a:extLst>
              </p:cNvPr>
              <p:cNvCxnSpPr/>
              <p:nvPr/>
            </p:nvCxnSpPr>
            <p:spPr bwMode="auto">
              <a:xfrm flipV="1">
                <a:off x="6665654" y="2984500"/>
                <a:ext cx="986096" cy="821812"/>
              </a:xfrm>
              <a:prstGeom prst="line">
                <a:avLst/>
              </a:prstGeom>
              <a:solidFill>
                <a:srgbClr val="000000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49CA37-E1C8-1048-92E1-FC6E815FB866}"/>
                    </a:ext>
                  </a:extLst>
                </p14:cNvPr>
                <p14:cNvContentPartPr/>
                <p14:nvPr/>
              </p14:nvContentPartPr>
              <p14:xfrm>
                <a:off x="6722534" y="3831214"/>
                <a:ext cx="351360" cy="217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149CA37-E1C8-1048-92E1-FC6E815FB8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3534" y="3777574"/>
                  <a:ext cx="369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AD0F631-A9EE-1A48-9560-C0F13E3B392B}"/>
                    </a:ext>
                  </a:extLst>
                </p14:cNvPr>
                <p14:cNvContentPartPr/>
                <p14:nvPr/>
              </p14:nvContentPartPr>
              <p14:xfrm>
                <a:off x="6241214" y="3765694"/>
                <a:ext cx="371880" cy="138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AD0F631-A9EE-1A48-9560-C0F13E3B39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2574" y="3712054"/>
                  <a:ext cx="389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2CF4F5-7C49-0C4A-A936-9B086D17E322}"/>
                    </a:ext>
                  </a:extLst>
                </p14:cNvPr>
                <p14:cNvContentPartPr/>
                <p14:nvPr/>
              </p14:nvContentPartPr>
              <p14:xfrm>
                <a:off x="6473414" y="3902494"/>
                <a:ext cx="173160" cy="28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62CF4F5-7C49-0C4A-A936-9B086D17E3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4774" y="3848854"/>
                  <a:ext cx="190800" cy="39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45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6159-1D4E-2A4C-9F02-E6A4DB66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Einfluss der Erdatmosphäre auf das sichtbare Licht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724F0-0538-474D-9AC5-1AA0A006D9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5" y="2066925"/>
            <a:ext cx="3882969" cy="4215794"/>
          </a:xfrm>
        </p:spPr>
        <p:txBody>
          <a:bodyPr/>
          <a:lstStyle/>
          <a:p>
            <a:r>
              <a:rPr lang="de-DE" dirty="0"/>
              <a:t>Das Licht wird umso stärker gebrochen, je flacher es in die Erdatmosphäre eintritt</a:t>
            </a:r>
          </a:p>
          <a:p>
            <a:r>
              <a:rPr lang="de-DE" dirty="0"/>
              <a:t>Da die Luftdicht in Bodennähe zunimmt, verläuft der Lichtstrahl in Bodennähe gekrümmt</a:t>
            </a:r>
          </a:p>
          <a:p>
            <a:r>
              <a:rPr lang="de-DE" dirty="0"/>
              <a:t>Die Richtung des Sternlichts wird somit verändert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0CADE7-71AA-1E4C-925F-0FA1B4757E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>
            <a:noFill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5CF41D0-DABD-E64E-8FF3-EA950E2DF15A}"/>
              </a:ext>
            </a:extLst>
          </p:cNvPr>
          <p:cNvGrpSpPr/>
          <p:nvPr/>
        </p:nvGrpSpPr>
        <p:grpSpPr>
          <a:xfrm>
            <a:off x="4830609" y="2795108"/>
            <a:ext cx="3520702" cy="3463352"/>
            <a:chOff x="4839892" y="2724539"/>
            <a:chExt cx="3520702" cy="346335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3628C802-F223-AE40-B8F6-747CB2A58FFC}"/>
                </a:ext>
              </a:extLst>
            </p:cNvPr>
            <p:cNvGrpSpPr/>
            <p:nvPr/>
          </p:nvGrpSpPr>
          <p:grpSpPr>
            <a:xfrm>
              <a:off x="4839892" y="3725962"/>
              <a:ext cx="3520702" cy="2461929"/>
              <a:chOff x="4921377" y="4222435"/>
              <a:chExt cx="3520702" cy="2461929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F25EB3D7-1245-4D43-9933-40A82653EC21}"/>
                  </a:ext>
                </a:extLst>
              </p:cNvPr>
              <p:cNvGrpSpPr/>
              <p:nvPr/>
            </p:nvGrpSpPr>
            <p:grpSpPr>
              <a:xfrm>
                <a:off x="4921377" y="4222435"/>
                <a:ext cx="3520702" cy="2461929"/>
                <a:chOff x="4921377" y="4222435"/>
                <a:chExt cx="3520702" cy="2461929"/>
              </a:xfrm>
            </p:grpSpPr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6E216146-91BA-404F-91FE-0D536DE29447}"/>
                    </a:ext>
                  </a:extLst>
                </p:cNvPr>
                <p:cNvGrpSpPr/>
                <p:nvPr/>
              </p:nvGrpSpPr>
              <p:grpSpPr>
                <a:xfrm>
                  <a:off x="4921377" y="4222435"/>
                  <a:ext cx="3520702" cy="2461929"/>
                  <a:chOff x="4937086" y="4178892"/>
                  <a:chExt cx="3520702" cy="2461929"/>
                </a:xfrm>
              </p:grpSpPr>
              <p:sp>
                <p:nvSpPr>
                  <p:cNvPr id="10" name="Kreis 9">
                    <a:extLst>
                      <a:ext uri="{FF2B5EF4-FFF2-40B4-BE49-F238E27FC236}">
                        <a16:creationId xmlns:a16="http://schemas.microsoft.com/office/drawing/2014/main" id="{560D8A25-897B-2D4C-B8F2-CDF7261F220C}"/>
                      </a:ext>
                    </a:extLst>
                  </p:cNvPr>
                  <p:cNvSpPr/>
                  <p:nvPr/>
                </p:nvSpPr>
                <p:spPr bwMode="auto">
                  <a:xfrm rot="188790">
                    <a:off x="4937086" y="4257445"/>
                    <a:ext cx="3520702" cy="2383376"/>
                  </a:xfrm>
                  <a:prstGeom prst="pie">
                    <a:avLst>
                      <a:gd name="adj1" fmla="val 10584300"/>
                      <a:gd name="adj2" fmla="val 21488834"/>
                    </a:avLst>
                  </a:prstGeom>
                  <a:solidFill>
                    <a:srgbClr val="00B0F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1" name="Gruppieren 10">
                    <a:extLst>
                      <a:ext uri="{FF2B5EF4-FFF2-40B4-BE49-F238E27FC236}">
                        <a16:creationId xmlns:a16="http://schemas.microsoft.com/office/drawing/2014/main" id="{89786363-47B4-E84D-9000-40FEB1B092D6}"/>
                      </a:ext>
                    </a:extLst>
                  </p:cNvPr>
                  <p:cNvGrpSpPr/>
                  <p:nvPr/>
                </p:nvGrpSpPr>
                <p:grpSpPr>
                  <a:xfrm>
                    <a:off x="5253642" y="4178892"/>
                    <a:ext cx="2856169" cy="2128822"/>
                    <a:chOff x="5253642" y="4178892"/>
                    <a:chExt cx="2856169" cy="2128822"/>
                  </a:xfrm>
                </p:grpSpPr>
                <p:sp>
                  <p:nvSpPr>
                    <p:cNvPr id="12" name="Kreis 11">
                      <a:extLst>
                        <a:ext uri="{FF2B5EF4-FFF2-40B4-BE49-F238E27FC236}">
                          <a16:creationId xmlns:a16="http://schemas.microsoft.com/office/drawing/2014/main" id="{983D2597-E1CE-6946-B7EE-30E387F9921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53642" y="4580682"/>
                      <a:ext cx="2856169" cy="1727032"/>
                    </a:xfrm>
                    <a:prstGeom prst="pie">
                      <a:avLst>
                        <a:gd name="adj1" fmla="val 10751003"/>
                        <a:gd name="adj2" fmla="val 87163"/>
                      </a:avLst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" name="Pfeil nach rechts 12">
                      <a:extLst>
                        <a:ext uri="{FF2B5EF4-FFF2-40B4-BE49-F238E27FC236}">
                          <a16:creationId xmlns:a16="http://schemas.microsoft.com/office/drawing/2014/main" id="{231A7F59-2B27-EA42-A984-C193E7C82702}"/>
                        </a:ext>
                      </a:extLst>
                    </p:cNvPr>
                    <p:cNvSpPr/>
                    <p:nvPr/>
                  </p:nvSpPr>
                  <p:spPr bwMode="auto">
                    <a:xfrm rot="1717506">
                      <a:off x="5375827" y="4178892"/>
                      <a:ext cx="847646" cy="385515"/>
                    </a:xfrm>
                    <a:prstGeom prst="rightArrow">
                      <a:avLst>
                        <a:gd name="adj1" fmla="val 55594"/>
                        <a:gd name="adj2" fmla="val 50000"/>
                      </a:avLst>
                    </a:prstGeom>
                    <a:solidFill>
                      <a:srgbClr val="FFC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9" name="Freihand 8">
                      <a:extLst>
                        <a:ext uri="{FF2B5EF4-FFF2-40B4-BE49-F238E27FC236}">
                          <a16:creationId xmlns:a16="http://schemas.microsoft.com/office/drawing/2014/main" id="{D4CF851E-31C3-0F41-9298-53FF666B3E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00399" y="4660310"/>
                    <a:ext cx="360" cy="360"/>
                  </p14:xfrm>
                </p:contentPart>
              </mc:Choice>
              <mc:Fallback xmlns="">
                <p:pic>
                  <p:nvPicPr>
                    <p:cNvPr id="9" name="Freihand 8">
                      <a:extLst>
                        <a:ext uri="{FF2B5EF4-FFF2-40B4-BE49-F238E27FC236}">
                          <a16:creationId xmlns:a16="http://schemas.microsoft.com/office/drawing/2014/main" xmlns="" xmlns:p14="http://schemas.microsoft.com/office/powerpoint/2010/main" id="{D4CF851E-31C3-0F41-9298-53FF666B3EB2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182399" y="464267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1966028-50D8-384C-9064-A49D25CD88C1}"/>
                  </a:ext>
                </a:extLst>
              </p:cNvPr>
              <p:cNvSpPr txBox="1"/>
              <p:nvPr/>
            </p:nvSpPr>
            <p:spPr>
              <a:xfrm rot="1703797">
                <a:off x="5325769" y="4297149"/>
                <a:ext cx="9310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/>
                  <a:t>Beobachter</a:t>
                </a:r>
              </a:p>
            </p:txBody>
          </p:sp>
        </p:grp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CDF8E755-0692-E04F-A302-7E37C9500728}"/>
                </a:ext>
              </a:extLst>
            </p:cNvPr>
            <p:cNvCxnSpPr/>
            <p:nvPr/>
          </p:nvCxnSpPr>
          <p:spPr bwMode="auto">
            <a:xfrm flipV="1">
              <a:off x="6118914" y="2724539"/>
              <a:ext cx="1019004" cy="1439298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D53346E9-81F1-D14A-9385-61F1350D8D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18914" y="4002505"/>
              <a:ext cx="177612" cy="160973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BBB31218-CB3D-A941-8748-4BC1DF3AD3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96526" y="3878179"/>
              <a:ext cx="180474" cy="124327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283D0623-8826-F84A-AA73-ACDAECDAFAE3}"/>
                </a:ext>
              </a:extLst>
            </p:cNvPr>
            <p:cNvCxnSpPr>
              <a:endCxn id="10" idx="3"/>
            </p:cNvCxnSpPr>
            <p:nvPr/>
          </p:nvCxnSpPr>
          <p:spPr bwMode="auto">
            <a:xfrm flipV="1">
              <a:off x="6477000" y="3806312"/>
              <a:ext cx="188654" cy="71867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27C1DED7-46A6-F343-8215-7C8F75F26AED}"/>
                </a:ext>
              </a:extLst>
            </p:cNvPr>
            <p:cNvCxnSpPr>
              <a:cxnSpLocks/>
              <a:stCxn id="10" idx="3"/>
            </p:cNvCxnSpPr>
            <p:nvPr/>
          </p:nvCxnSpPr>
          <p:spPr bwMode="auto">
            <a:xfrm flipV="1">
              <a:off x="6665654" y="3489158"/>
              <a:ext cx="1146851" cy="317154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7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41DAE-A4FB-5440-B943-B1FC3EC4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Lichtverschmutzung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39B181-6C0C-4340-AD94-E3A86E979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5" y="1742540"/>
            <a:ext cx="3882969" cy="4415815"/>
          </a:xfrm>
        </p:spPr>
        <p:txBody>
          <a:bodyPr/>
          <a:lstStyle/>
          <a:p>
            <a:r>
              <a:rPr lang="de-DE" dirty="0"/>
              <a:t>Aufhellung des Nachthimmels durch künstliche Lichtquellen</a:t>
            </a:r>
          </a:p>
          <a:p>
            <a:r>
              <a:rPr lang="de-DE" dirty="0"/>
              <a:t>Abwesenheit völliger Dunkelheit</a:t>
            </a:r>
          </a:p>
          <a:p>
            <a:r>
              <a:rPr lang="de-DE" dirty="0"/>
              <a:t>Zahlreiche störende Einflüsse für Menschen und Tiere</a:t>
            </a:r>
          </a:p>
          <a:p>
            <a:r>
              <a:rPr lang="de-DE" dirty="0"/>
              <a:t>Schwierigkeiten bei astronomischen Beobachtungen</a:t>
            </a: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5535FFC-FAE4-004C-A87D-91CF4971A74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72" y="1238884"/>
            <a:ext cx="3365960" cy="448794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E847F93-8EA6-3E40-BAF3-9EEE9862E834}"/>
              </a:ext>
            </a:extLst>
          </p:cNvPr>
          <p:cNvSpPr txBox="1"/>
          <p:nvPr/>
        </p:nvSpPr>
        <p:spPr>
          <a:xfrm>
            <a:off x="4297680" y="5750004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en-US" sz="1200" dirty="0">
                <a:solidFill>
                  <a:schemeClr val="bg1"/>
                </a:solidFill>
              </a:rPr>
              <a:t>Light pollution country versus city” </a:t>
            </a:r>
            <a:r>
              <a:rPr lang="de-DE" sz="1200" dirty="0">
                <a:solidFill>
                  <a:schemeClr val="bg1"/>
                </a:solidFill>
              </a:rPr>
              <a:t>von Jeremy Stanley (https://www.flickr.com/photos/79297308@N00) [CC BY 2.0] via https://de.wikipedia.org/wiki/Lichtverschmutzung#/media/Datei:Light_pollution_country_versus_city.png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6F07-D495-3945-B3B7-C523DDFD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cap="small" dirty="0">
                <a:latin typeface="Arial" panose="020B0604020202020204" pitchFamily="34" charset="0"/>
              </a:rPr>
              <a:t>Erdmagnetfeld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17FF13-4CED-4241-A0A0-88F26B9A04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Hauptursache: Geodynamo</a:t>
            </a:r>
          </a:p>
          <a:p>
            <a:r>
              <a:rPr lang="de-DE" dirty="0"/>
              <a:t>Beschreibbar mit Dipolfeld</a:t>
            </a:r>
          </a:p>
          <a:p>
            <a:r>
              <a:rPr lang="de-DE" dirty="0"/>
              <a:t>Deklination</a:t>
            </a:r>
          </a:p>
          <a:p>
            <a:r>
              <a:rPr lang="de-DE" dirty="0"/>
              <a:t>Inklination</a:t>
            </a:r>
          </a:p>
          <a:p>
            <a:r>
              <a:rPr lang="de-DE" dirty="0"/>
              <a:t>Paläomagnetismus und Umkehrung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148B5B9-63E2-0A48-B2A3-CC76391D8D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6925"/>
            <a:ext cx="4182392" cy="2793707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1A493C-FB47-E44F-A015-A359D0060B44}"/>
              </a:ext>
            </a:extLst>
          </p:cNvPr>
          <p:cNvSpPr txBox="1"/>
          <p:nvPr/>
        </p:nvSpPr>
        <p:spPr>
          <a:xfrm>
            <a:off x="4356044" y="5036234"/>
            <a:ext cx="457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„Geomagnetismus“- unverändert von Hubi [CC BY-SA 3.0] via https://de.wikipedia.org/wiki/Datei:Geomagnetismus.png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15E3B-954E-4E4A-9081-CA3FC37E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Einfluss des Sonnenwinds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B707DAE-9B21-B74C-899A-94D24E6968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0" y="2066925"/>
            <a:ext cx="4337241" cy="2364398"/>
          </a:xfr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64B857C-AD9A-554B-BE56-7D98EE511C1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81" y="2066925"/>
            <a:ext cx="3488929" cy="236439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0545772-19B7-DC4F-94C0-462767C45463}"/>
              </a:ext>
            </a:extLst>
          </p:cNvPr>
          <p:cNvSpPr txBox="1"/>
          <p:nvPr/>
        </p:nvSpPr>
        <p:spPr>
          <a:xfrm>
            <a:off x="457200" y="4543865"/>
            <a:ext cx="407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Bildquelle: „</a:t>
            </a:r>
            <a:r>
              <a:rPr lang="de-DE" sz="1200" dirty="0" err="1">
                <a:solidFill>
                  <a:schemeClr val="bg1"/>
                </a:solidFill>
              </a:rPr>
              <a:t>Magnetosphere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rendition</a:t>
            </a:r>
            <a:r>
              <a:rPr lang="de-DE" sz="1200" dirty="0">
                <a:solidFill>
                  <a:schemeClr val="bg1"/>
                </a:solidFill>
              </a:rPr>
              <a:t>“ von der NASA</a:t>
            </a:r>
          </a:p>
          <a:p>
            <a:r>
              <a:rPr lang="de-DE" sz="1200" dirty="0">
                <a:solidFill>
                  <a:schemeClr val="bg1"/>
                </a:solidFill>
              </a:rPr>
              <a:t>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 http://sec.gsfc.nasa.gov/popscise.jpg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3B4D0A-8D5C-164A-9E34-EFF0884A5513}"/>
              </a:ext>
            </a:extLst>
          </p:cNvPr>
          <p:cNvSpPr txBox="1"/>
          <p:nvPr/>
        </p:nvSpPr>
        <p:spPr>
          <a:xfrm>
            <a:off x="5149081" y="4561113"/>
            <a:ext cx="337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Bildquell: „Polarlicht gerade“ von  U.S Air Force (Senior </a:t>
            </a:r>
            <a:r>
              <a:rPr lang="de-DE" sz="1200" dirty="0" err="1">
                <a:solidFill>
                  <a:schemeClr val="bg1"/>
                </a:solidFill>
              </a:rPr>
              <a:t>Airman</a:t>
            </a:r>
            <a:r>
              <a:rPr lang="de-DE" sz="1200" dirty="0">
                <a:solidFill>
                  <a:schemeClr val="bg1"/>
                </a:solidFill>
              </a:rPr>
              <a:t> Joshua Strang)</a:t>
            </a:r>
          </a:p>
          <a:p>
            <a:r>
              <a:rPr lang="de-DE" sz="1200" dirty="0">
                <a:solidFill>
                  <a:schemeClr val="bg1"/>
                </a:solidFill>
              </a:rPr>
              <a:t>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 via https://de.wikipedia.org/wiki/Datei:Polarlicht_gerade.jpg</a:t>
            </a:r>
          </a:p>
        </p:txBody>
      </p:sp>
    </p:spTree>
    <p:extLst>
      <p:ext uri="{BB962C8B-B14F-4D97-AF65-F5344CB8AC3E}">
        <p14:creationId xmlns:p14="http://schemas.microsoft.com/office/powerpoint/2010/main" val="19590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15084-7EC9-B048-A790-1D86C092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cap="small" dirty="0"/>
              <a:t>Elektromagnetisches Spektrum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A2E8E73-05AE-2242-ACF5-4455B19B02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9" y="1786844"/>
            <a:ext cx="8269287" cy="2532469"/>
          </a:xfrm>
          <a:solidFill>
            <a:srgbClr val="FFFFFF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2DCFA7-FA29-EA43-985D-DDC088962F89}"/>
              </a:ext>
            </a:extLst>
          </p:cNvPr>
          <p:cNvSpPr txBox="1"/>
          <p:nvPr/>
        </p:nvSpPr>
        <p:spPr>
          <a:xfrm>
            <a:off x="432279" y="4586068"/>
            <a:ext cx="826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Bildquelle: „</a:t>
            </a:r>
            <a:r>
              <a:rPr lang="de-DE" sz="1200" dirty="0" err="1">
                <a:solidFill>
                  <a:schemeClr val="bg1"/>
                </a:solidFill>
              </a:rPr>
              <a:t>Electromagnetic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spectrum</a:t>
            </a:r>
            <a:r>
              <a:rPr lang="de-DE" sz="1200" dirty="0">
                <a:solidFill>
                  <a:schemeClr val="bg1"/>
                </a:solidFill>
              </a:rPr>
              <a:t> -de c“ von Horst Frank / </a:t>
            </a:r>
            <a:r>
              <a:rPr lang="de-DE" sz="1200" dirty="0" err="1">
                <a:solidFill>
                  <a:schemeClr val="bg1"/>
                </a:solidFill>
              </a:rPr>
              <a:t>Phrood</a:t>
            </a:r>
            <a:r>
              <a:rPr lang="de-DE" sz="1200" dirty="0">
                <a:solidFill>
                  <a:schemeClr val="bg1"/>
                </a:solidFill>
              </a:rPr>
              <a:t> / </a:t>
            </a:r>
            <a:r>
              <a:rPr lang="de-DE" sz="1200" dirty="0" err="1">
                <a:solidFill>
                  <a:schemeClr val="bg1"/>
                </a:solidFill>
              </a:rPr>
              <a:t>Anony</a:t>
            </a:r>
            <a:r>
              <a:rPr lang="de-DE" sz="1200" dirty="0">
                <a:solidFill>
                  <a:schemeClr val="bg1"/>
                </a:solidFill>
              </a:rPr>
              <a:t> [CC BY-SA 3.0] via</a:t>
            </a:r>
          </a:p>
          <a:p>
            <a:r>
              <a:rPr lang="de-DE" sz="1200" dirty="0">
                <a:solidFill>
                  <a:schemeClr val="bg1"/>
                </a:solidFill>
              </a:rPr>
              <a:t>https://</a:t>
            </a:r>
            <a:r>
              <a:rPr lang="de-DE" sz="1200" dirty="0" err="1">
                <a:solidFill>
                  <a:schemeClr val="bg1"/>
                </a:solidFill>
              </a:rPr>
              <a:t>de.wikipedia.org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wiki</a:t>
            </a:r>
            <a:r>
              <a:rPr lang="de-DE" sz="1200" dirty="0">
                <a:solidFill>
                  <a:schemeClr val="bg1"/>
                </a:solidFill>
              </a:rPr>
              <a:t>/Wellenlänge#/</a:t>
            </a:r>
            <a:r>
              <a:rPr lang="de-DE" sz="1200" dirty="0" err="1">
                <a:solidFill>
                  <a:schemeClr val="bg1"/>
                </a:solidFill>
              </a:rPr>
              <a:t>media</a:t>
            </a:r>
            <a:r>
              <a:rPr lang="de-DE" sz="1200" dirty="0">
                <a:solidFill>
                  <a:schemeClr val="bg1"/>
                </a:solidFill>
              </a:rPr>
              <a:t>/Datei:Electromagnetic_</a:t>
            </a:r>
            <a:r>
              <a:rPr lang="de-DE" sz="1200" dirty="0" err="1">
                <a:solidFill>
                  <a:schemeClr val="bg1"/>
                </a:solidFill>
              </a:rPr>
              <a:t>spectrum</a:t>
            </a:r>
            <a:r>
              <a:rPr lang="de-DE" sz="1200" dirty="0">
                <a:solidFill>
                  <a:schemeClr val="bg1"/>
                </a:solidFill>
              </a:rPr>
              <a:t>_-</a:t>
            </a:r>
            <a:r>
              <a:rPr lang="de-DE" sz="1200" dirty="0" err="1">
                <a:solidFill>
                  <a:schemeClr val="bg1"/>
                </a:solidFill>
              </a:rPr>
              <a:t>de_c.svg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5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Absorption der Erdatmosphäre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016A988-F156-C844-A06C-B02ED4DBDE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510"/>
            <a:ext cx="8266007" cy="39069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DD7CF2-3110-A948-A9DD-B74B16A14D67}"/>
              </a:ext>
            </a:extLst>
          </p:cNvPr>
          <p:cNvSpPr txBox="1"/>
          <p:nvPr/>
        </p:nvSpPr>
        <p:spPr>
          <a:xfrm>
            <a:off x="442434" y="4840324"/>
            <a:ext cx="81336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de-DE" sz="1200" dirty="0" err="1">
                <a:solidFill>
                  <a:schemeClr val="bg1"/>
                </a:solidFill>
              </a:rPr>
              <a:t>Atmospheric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electromagnetic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opacity</a:t>
            </a:r>
            <a:r>
              <a:rPr lang="de-DE" sz="1200" dirty="0">
                <a:solidFill>
                  <a:schemeClr val="bg1"/>
                </a:solidFill>
              </a:rPr>
              <a:t>-de“ von der </a:t>
            </a:r>
            <a:r>
              <a:rPr lang="en-US" sz="1200" dirty="0">
                <a:solidFill>
                  <a:schemeClr val="bg1"/>
                </a:solidFill>
              </a:rPr>
              <a:t>NASA (original), SVG von Mysid </a:t>
            </a:r>
            <a:r>
              <a:rPr lang="de-DE" sz="1200" dirty="0">
                <a:solidFill>
                  <a:schemeClr val="bg1"/>
                </a:solidFill>
              </a:rPr>
              <a:t>[Public Domain (PD-</a:t>
            </a:r>
            <a:r>
              <a:rPr lang="de-DE" sz="1200" dirty="0" err="1">
                <a:solidFill>
                  <a:schemeClr val="bg1"/>
                </a:solidFill>
              </a:rPr>
              <a:t>USGov</a:t>
            </a:r>
            <a:r>
              <a:rPr lang="de-DE" sz="1200" dirty="0">
                <a:solidFill>
                  <a:schemeClr val="bg1"/>
                </a:solidFill>
              </a:rPr>
              <a:t>)]</a:t>
            </a:r>
            <a:r>
              <a:rPr lang="en-US" sz="1200" dirty="0">
                <a:solidFill>
                  <a:schemeClr val="bg1"/>
                </a:solidFill>
              </a:rPr>
              <a:t> via </a:t>
            </a:r>
            <a:r>
              <a:rPr lang="de-DE" sz="1200" dirty="0">
                <a:solidFill>
                  <a:schemeClr val="bg1"/>
                </a:solidFill>
              </a:rPr>
              <a:t>https://de.wikipedia.org/wiki/Datei:Atmospheric_electromagnetic_opacity-de.svg</a:t>
            </a:r>
          </a:p>
        </p:txBody>
      </p:sp>
    </p:spTree>
    <p:extLst>
      <p:ext uri="{BB962C8B-B14F-4D97-AF65-F5344CB8AC3E}">
        <p14:creationId xmlns:p14="http://schemas.microsoft.com/office/powerpoint/2010/main" val="24548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C37FD-0A0D-4648-9F3F-9E45D79E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Radio-Astronomie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8D2EB-D4F5-DF4F-94BC-F3EB68C88C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Bereich von 10MHz bis 100GHz (3 m bis 3 mm)</a:t>
            </a:r>
          </a:p>
          <a:p>
            <a:r>
              <a:rPr lang="de-DE" dirty="0"/>
              <a:t>Geringe Intensität → große Antennen notwendig</a:t>
            </a:r>
          </a:p>
          <a:p>
            <a:r>
              <a:rPr lang="de-DE" dirty="0"/>
              <a:t>Schwarzes Loch in M87, Aufgenommen vom Event </a:t>
            </a:r>
            <a:r>
              <a:rPr lang="de-DE" dirty="0" err="1"/>
              <a:t>Horizon</a:t>
            </a:r>
            <a:r>
              <a:rPr lang="de-DE" dirty="0"/>
              <a:t> Teleskop im Radiowellen-Bereich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05F47CA-5EAF-584E-B60E-BBF57BB68FB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66925"/>
            <a:ext cx="3658937" cy="3658937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8C5E8C-64A3-2D40-96C1-C13F6D6F4EFD}"/>
              </a:ext>
            </a:extLst>
          </p:cNvPr>
          <p:cNvSpPr txBox="1"/>
          <p:nvPr/>
        </p:nvSpPr>
        <p:spPr>
          <a:xfrm>
            <a:off x="5005136" y="5871411"/>
            <a:ext cx="388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</a:t>
            </a:r>
            <a:r>
              <a:rPr lang="en-US" sz="1200" dirty="0">
                <a:solidFill>
                  <a:schemeClr val="bg1"/>
                </a:solidFill>
              </a:rPr>
              <a:t>First Image of a Black Hole” von </a:t>
            </a:r>
            <a:r>
              <a:rPr lang="de-DE" sz="1200" dirty="0">
                <a:solidFill>
                  <a:schemeClr val="bg1"/>
                </a:solidFill>
              </a:rPr>
              <a:t>ESO/EHT </a:t>
            </a:r>
            <a:r>
              <a:rPr lang="de-DE" sz="1200" dirty="0" err="1">
                <a:solidFill>
                  <a:schemeClr val="bg1"/>
                </a:solidFill>
              </a:rPr>
              <a:t>Collaboration</a:t>
            </a:r>
            <a:r>
              <a:rPr lang="de-DE" sz="1200" dirty="0">
                <a:solidFill>
                  <a:schemeClr val="bg1"/>
                </a:solidFill>
              </a:rPr>
              <a:t> [CC BY 4.0] via https://www.eso.org/public/images/eso1907a/</a:t>
            </a:r>
          </a:p>
        </p:txBody>
      </p:sp>
    </p:spTree>
    <p:extLst>
      <p:ext uri="{BB962C8B-B14F-4D97-AF65-F5344CB8AC3E}">
        <p14:creationId xmlns:p14="http://schemas.microsoft.com/office/powerpoint/2010/main" val="34064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E027D-A717-E943-AC48-3F6AAD6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Röntgen-Astronomie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851D1B-5E9D-8E40-B6CA-58147A1B6E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5" y="1742540"/>
            <a:ext cx="3882969" cy="4415815"/>
          </a:xfrm>
        </p:spPr>
        <p:txBody>
          <a:bodyPr/>
          <a:lstStyle/>
          <a:p>
            <a:r>
              <a:rPr lang="de-DE" dirty="0"/>
              <a:t>Wellenlängenbereich zwischen 12 </a:t>
            </a:r>
            <a:r>
              <a:rPr lang="de-DE" dirty="0" err="1"/>
              <a:t>nm</a:t>
            </a:r>
            <a:r>
              <a:rPr lang="de-DE" dirty="0"/>
              <a:t> und 2,5 </a:t>
            </a:r>
            <a:r>
              <a:rPr lang="de-DE" dirty="0" err="1"/>
              <a:t>pm</a:t>
            </a:r>
            <a:endParaRPr lang="de-DE" dirty="0"/>
          </a:p>
          <a:p>
            <a:r>
              <a:rPr lang="de-DE" dirty="0"/>
              <a:t>Zahlreiche Weltraumteleskope</a:t>
            </a:r>
          </a:p>
          <a:p>
            <a:r>
              <a:rPr lang="de-DE" dirty="0"/>
              <a:t>Beobachtungsobjekte sind bspw. aktive Galaxienkerne oder Röntgendoppelsterne</a:t>
            </a:r>
          </a:p>
          <a:p>
            <a:r>
              <a:rPr lang="de-DE" dirty="0"/>
              <a:t>Sonne im Röntgenlicht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D577D9-F2D3-494B-B4F7-E8DDEA287D6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66925"/>
            <a:ext cx="3971925" cy="287820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E6674EB-EDB6-C94F-9A24-BC587CA7F8E1}"/>
              </a:ext>
            </a:extLst>
          </p:cNvPr>
          <p:cNvSpPr txBox="1"/>
          <p:nvPr/>
        </p:nvSpPr>
        <p:spPr>
          <a:xfrm>
            <a:off x="4787955" y="5293895"/>
            <a:ext cx="388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„Sun in X-Ray “ von </a:t>
            </a:r>
            <a:r>
              <a:rPr lang="en-US" sz="1200" dirty="0">
                <a:solidFill>
                  <a:schemeClr val="bg1"/>
                </a:solidFill>
              </a:rPr>
              <a:t>NASA Goddard Laboratory for Atmospheres and </a:t>
            </a:r>
            <a:r>
              <a:rPr lang="en-US" sz="1200" dirty="0" err="1">
                <a:solidFill>
                  <a:schemeClr val="bg1"/>
                </a:solidFill>
              </a:rPr>
              <a:t>Yohkoh</a:t>
            </a:r>
            <a:r>
              <a:rPr lang="en-US" sz="1200" dirty="0">
                <a:solidFill>
                  <a:schemeClr val="bg1"/>
                </a:solidFill>
              </a:rPr>
              <a:t> Legacy data Archive</a:t>
            </a:r>
            <a:r>
              <a:rPr lang="de-DE" sz="1200" dirty="0">
                <a:solidFill>
                  <a:schemeClr val="bg1"/>
                </a:solidFill>
              </a:rPr>
              <a:t> [Public Domain] via https://de.wikipedia.org/</a:t>
            </a:r>
            <a:r>
              <a:rPr lang="de-DE" sz="1200" dirty="0" err="1">
                <a:solidFill>
                  <a:schemeClr val="bg1"/>
                </a:solidFill>
              </a:rPr>
              <a:t>wiki</a:t>
            </a:r>
            <a:r>
              <a:rPr lang="de-DE" sz="1200" dirty="0">
                <a:solidFill>
                  <a:schemeClr val="bg1"/>
                </a:solidFill>
              </a:rPr>
              <a:t>/Sternoberfläche#/</a:t>
            </a:r>
            <a:r>
              <a:rPr lang="de-DE" sz="1200" dirty="0" err="1">
                <a:solidFill>
                  <a:schemeClr val="bg1"/>
                </a:solidFill>
              </a:rPr>
              <a:t>media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Datei:Sun_in_X-Ray.png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76C27-ECE3-4D45-AF85-28E031AA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Infrarot-Astronomie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FD05AD-E123-E64C-ABDF-E39F6C5C5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860884"/>
            <a:ext cx="3681830" cy="4297471"/>
          </a:xfrm>
        </p:spPr>
        <p:txBody>
          <a:bodyPr/>
          <a:lstStyle/>
          <a:p>
            <a:r>
              <a:rPr lang="de-DE" sz="2200" dirty="0"/>
              <a:t>700 </a:t>
            </a:r>
            <a:r>
              <a:rPr lang="de-DE" sz="2200" dirty="0" err="1"/>
              <a:t>nm</a:t>
            </a:r>
            <a:r>
              <a:rPr lang="de-DE" sz="2200" dirty="0"/>
              <a:t>–300 </a:t>
            </a:r>
            <a:r>
              <a:rPr lang="el-GR" sz="2200" dirty="0"/>
              <a:t>μ</a:t>
            </a:r>
            <a:r>
              <a:rPr lang="de-DE" sz="2200" dirty="0"/>
              <a:t>m</a:t>
            </a:r>
          </a:p>
          <a:p>
            <a:r>
              <a:rPr lang="de-DE" sz="2200" dirty="0"/>
              <a:t>wenige erdgebundene Teleskope (trockene Standorte)</a:t>
            </a:r>
          </a:p>
          <a:p>
            <a:r>
              <a:rPr lang="de-DE" sz="2200" dirty="0"/>
              <a:t>Hoch fliegende Flugzeuge oder Weltraumteleskope</a:t>
            </a:r>
          </a:p>
          <a:p>
            <a:r>
              <a:rPr lang="de-DE" sz="2200" dirty="0"/>
              <a:t>Objekte des Sonnensystems, Infrarotgalaxien, galaktisches Zentrum der Milchstraße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4D03B09-0882-9F47-8E5D-00A727BC90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2558715"/>
            <a:ext cx="4636855" cy="136207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7B40BED-CD13-CE46-9767-46D8A9F58D2B}"/>
              </a:ext>
            </a:extLst>
          </p:cNvPr>
          <p:cNvSpPr txBox="1"/>
          <p:nvPr/>
        </p:nvSpPr>
        <p:spPr>
          <a:xfrm>
            <a:off x="4100363" y="4078097"/>
            <a:ext cx="504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„Andromeda </a:t>
            </a:r>
            <a:r>
              <a:rPr lang="de-DE" sz="1200" dirty="0" err="1">
                <a:solidFill>
                  <a:schemeClr val="bg1"/>
                </a:solidFill>
              </a:rPr>
              <a:t>galaxy</a:t>
            </a:r>
            <a:r>
              <a:rPr lang="de-DE" sz="1200" dirty="0">
                <a:solidFill>
                  <a:schemeClr val="bg1"/>
                </a:solidFill>
              </a:rPr>
              <a:t> Ssc2005-20a1“ von  NASA/JPL-Caltech/K. Gordon (University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Arizona)</a:t>
            </a:r>
          </a:p>
          <a:p>
            <a:r>
              <a:rPr lang="de-DE" sz="1200" dirty="0">
                <a:solidFill>
                  <a:schemeClr val="bg1"/>
                </a:solidFill>
              </a:rPr>
              <a:t>[Public Domain (PD-US-</a:t>
            </a:r>
            <a:r>
              <a:rPr lang="de-DE" sz="1200" dirty="0" err="1">
                <a:solidFill>
                  <a:schemeClr val="bg1"/>
                </a:solidFill>
              </a:rPr>
              <a:t>Gov</a:t>
            </a:r>
            <a:r>
              <a:rPr lang="de-DE" sz="1200" dirty="0">
                <a:solidFill>
                  <a:schemeClr val="bg1"/>
                </a:solidFill>
              </a:rPr>
              <a:t>)] via https://en.wikipedia.org/wiki/File:Andromeda_galaxy_Ssc2005-20a1.jpg, </a:t>
            </a:r>
          </a:p>
          <a:p>
            <a:r>
              <a:rPr lang="de-DE" sz="1200" dirty="0">
                <a:solidFill>
                  <a:schemeClr val="bg1"/>
                </a:solidFill>
              </a:rPr>
              <a:t>Quelle: </a:t>
            </a:r>
            <a:r>
              <a:rPr lang="de-DE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http://www.spitzer.caltech.edu/images/1493-ssc2005-20a1-Andromeda-in-the-Infrared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3B004F-D327-3040-8249-9890A71F25C2}"/>
              </a:ext>
            </a:extLst>
          </p:cNvPr>
          <p:cNvSpPr txBox="1"/>
          <p:nvPr/>
        </p:nvSpPr>
        <p:spPr>
          <a:xfrm>
            <a:off x="4379495" y="1860883"/>
            <a:ext cx="430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Andromeda-Galaxie im Infrarotlicht:</a:t>
            </a:r>
          </a:p>
        </p:txBody>
      </p:sp>
    </p:spTree>
    <p:extLst>
      <p:ext uri="{BB962C8B-B14F-4D97-AF65-F5344CB8AC3E}">
        <p14:creationId xmlns:p14="http://schemas.microsoft.com/office/powerpoint/2010/main" val="20655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6159-1D4E-2A4C-9F02-E6A4DB66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Einfluss der Erdatmosphäre auf das sichtbare Licht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724F0-0538-474D-9AC5-1AA0A006D9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Licht wird umso stärker geschwächt, je länger sein Weg durch die Erdatmosphäre ist</a:t>
            </a:r>
          </a:p>
          <a:p>
            <a:r>
              <a:rPr lang="de-DE" dirty="0"/>
              <a:t>Das Licht tief stehender Sterne wird stärker geschwächt als das höher stehender Sterne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0CADE7-71AA-1E4C-925F-0FA1B4757E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>
            <a:noFill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C51DF18-32C3-F347-AE50-2BBB0CC350CE}"/>
              </a:ext>
            </a:extLst>
          </p:cNvPr>
          <p:cNvGrpSpPr/>
          <p:nvPr/>
        </p:nvGrpSpPr>
        <p:grpSpPr>
          <a:xfrm>
            <a:off x="4921377" y="2620212"/>
            <a:ext cx="3520702" cy="3567679"/>
            <a:chOff x="4839892" y="2620212"/>
            <a:chExt cx="3520702" cy="356767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1A542FF-FBCF-514C-80FE-E9495C1611C3}"/>
                </a:ext>
              </a:extLst>
            </p:cNvPr>
            <p:cNvGrpSpPr/>
            <p:nvPr/>
          </p:nvGrpSpPr>
          <p:grpSpPr>
            <a:xfrm>
              <a:off x="4839892" y="3725962"/>
              <a:ext cx="3520702" cy="2461929"/>
              <a:chOff x="4921377" y="4222435"/>
              <a:chExt cx="3520702" cy="2461929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54F9838A-B6C9-9146-A688-F2B377FCA760}"/>
                  </a:ext>
                </a:extLst>
              </p:cNvPr>
              <p:cNvGrpSpPr/>
              <p:nvPr/>
            </p:nvGrpSpPr>
            <p:grpSpPr>
              <a:xfrm>
                <a:off x="4921377" y="4222435"/>
                <a:ext cx="3520702" cy="2461929"/>
                <a:chOff x="4921377" y="4222435"/>
                <a:chExt cx="3520702" cy="2461929"/>
              </a:xfrm>
            </p:grpSpPr>
            <p:grpSp>
              <p:nvGrpSpPr>
                <p:cNvPr id="9" name="Gruppieren 8">
                  <a:extLst>
                    <a:ext uri="{FF2B5EF4-FFF2-40B4-BE49-F238E27FC236}">
                      <a16:creationId xmlns:a16="http://schemas.microsoft.com/office/drawing/2014/main" id="{892175BA-9BD0-734F-9C66-1DE34376A50E}"/>
                    </a:ext>
                  </a:extLst>
                </p:cNvPr>
                <p:cNvGrpSpPr/>
                <p:nvPr/>
              </p:nvGrpSpPr>
              <p:grpSpPr>
                <a:xfrm>
                  <a:off x="4921377" y="4222435"/>
                  <a:ext cx="3520702" cy="2461929"/>
                  <a:chOff x="4937086" y="4178892"/>
                  <a:chExt cx="3520702" cy="2461929"/>
                </a:xfrm>
              </p:grpSpPr>
              <p:sp>
                <p:nvSpPr>
                  <p:cNvPr id="6" name="Kreis 5">
                    <a:extLst>
                      <a:ext uri="{FF2B5EF4-FFF2-40B4-BE49-F238E27FC236}">
                        <a16:creationId xmlns:a16="http://schemas.microsoft.com/office/drawing/2014/main" id="{D86FB76D-274A-9144-839B-69B4D565F03D}"/>
                      </a:ext>
                    </a:extLst>
                  </p:cNvPr>
                  <p:cNvSpPr/>
                  <p:nvPr/>
                </p:nvSpPr>
                <p:spPr bwMode="auto">
                  <a:xfrm rot="188790">
                    <a:off x="4937086" y="4257445"/>
                    <a:ext cx="3520702" cy="2383376"/>
                  </a:xfrm>
                  <a:prstGeom prst="pie">
                    <a:avLst>
                      <a:gd name="adj1" fmla="val 10584300"/>
                      <a:gd name="adj2" fmla="val 21488834"/>
                    </a:avLst>
                  </a:prstGeom>
                  <a:solidFill>
                    <a:srgbClr val="00B0F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8" name="Gruppieren 7">
                    <a:extLst>
                      <a:ext uri="{FF2B5EF4-FFF2-40B4-BE49-F238E27FC236}">
                        <a16:creationId xmlns:a16="http://schemas.microsoft.com/office/drawing/2014/main" id="{1138449C-460E-7242-9AD6-F7E95C522687}"/>
                      </a:ext>
                    </a:extLst>
                  </p:cNvPr>
                  <p:cNvGrpSpPr/>
                  <p:nvPr/>
                </p:nvGrpSpPr>
                <p:grpSpPr>
                  <a:xfrm>
                    <a:off x="5253642" y="4178892"/>
                    <a:ext cx="2856169" cy="2128822"/>
                    <a:chOff x="5253642" y="4178892"/>
                    <a:chExt cx="2856169" cy="2128822"/>
                  </a:xfrm>
                </p:grpSpPr>
                <p:sp>
                  <p:nvSpPr>
                    <p:cNvPr id="5" name="Kreis 4">
                      <a:extLst>
                        <a:ext uri="{FF2B5EF4-FFF2-40B4-BE49-F238E27FC236}">
                          <a16:creationId xmlns:a16="http://schemas.microsoft.com/office/drawing/2014/main" id="{3D82754B-3912-2942-BEE6-B0BDD70B79A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53642" y="4580682"/>
                      <a:ext cx="2856169" cy="1727032"/>
                    </a:xfrm>
                    <a:prstGeom prst="pie">
                      <a:avLst>
                        <a:gd name="adj1" fmla="val 10751003"/>
                        <a:gd name="adj2" fmla="val 87163"/>
                      </a:avLst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7" name="Pfeil nach rechts 6">
                      <a:extLst>
                        <a:ext uri="{FF2B5EF4-FFF2-40B4-BE49-F238E27FC236}">
                          <a16:creationId xmlns:a16="http://schemas.microsoft.com/office/drawing/2014/main" id="{A0A65956-1BAD-0C47-AB16-94A72CCC0367}"/>
                        </a:ext>
                      </a:extLst>
                    </p:cNvPr>
                    <p:cNvSpPr/>
                    <p:nvPr/>
                  </p:nvSpPr>
                  <p:spPr bwMode="auto">
                    <a:xfrm rot="1717506">
                      <a:off x="5375827" y="4178892"/>
                      <a:ext cx="847646" cy="385515"/>
                    </a:xfrm>
                    <a:prstGeom prst="rightArrow">
                      <a:avLst>
                        <a:gd name="adj1" fmla="val 55594"/>
                        <a:gd name="adj2" fmla="val 50000"/>
                      </a:avLst>
                    </a:prstGeom>
                    <a:solidFill>
                      <a:srgbClr val="FFC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0" name="Freihand 9">
                      <a:extLst>
                        <a:ext uri="{FF2B5EF4-FFF2-40B4-BE49-F238E27FC236}">
                          <a16:creationId xmlns:a16="http://schemas.microsoft.com/office/drawing/2014/main" id="{B7853C7E-E694-D348-B2C2-9AC43B267C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00399" y="4660310"/>
                    <a:ext cx="360" cy="360"/>
                  </p14:xfrm>
                </p:contentPart>
              </mc:Choice>
              <mc:Fallback xmlns="">
                <p:pic>
                  <p:nvPicPr>
                    <p:cNvPr id="10" name="Freihand 9">
                      <a:extLst>
                        <a:ext uri="{FF2B5EF4-FFF2-40B4-BE49-F238E27FC236}">
                          <a16:creationId xmlns:a16="http://schemas.microsoft.com/office/drawing/2014/main" xmlns="" xmlns:p14="http://schemas.microsoft.com/office/powerpoint/2010/main" id="{B7853C7E-E694-D348-B2C2-9AC43B267C10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182399" y="464267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44E71C2-ED44-F94F-B704-639EAA2BA72A}"/>
                  </a:ext>
                </a:extLst>
              </p:cNvPr>
              <p:cNvSpPr txBox="1"/>
              <p:nvPr/>
            </p:nvSpPr>
            <p:spPr>
              <a:xfrm rot="1703797">
                <a:off x="5325769" y="4297149"/>
                <a:ext cx="9310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/>
                  <a:t>Beobachter</a:t>
                </a:r>
              </a:p>
            </p:txBody>
          </p:sp>
        </p:grp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45FA5692-B90F-3C46-AC05-C0CC72D433A4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H="1" flipV="1">
              <a:off x="6037180" y="2620212"/>
              <a:ext cx="82094" cy="1532648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5344180-F12D-3246-A3E3-0BAFA33B5C8E}"/>
                </a:ext>
              </a:extLst>
            </p:cNvPr>
            <p:cNvCxnSpPr/>
            <p:nvPr/>
          </p:nvCxnSpPr>
          <p:spPr bwMode="auto">
            <a:xfrm flipV="1">
              <a:off x="6118914" y="3546478"/>
              <a:ext cx="1798765" cy="606382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74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02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</Words>
  <Application>Microsoft Office PowerPoint</Application>
  <PresentationFormat>Bildschirmpräsentation (4:3)</PresentationFormat>
  <Paragraphs>64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MS Gothic</vt:lpstr>
      <vt:lpstr>Arial</vt:lpstr>
      <vt:lpstr>StarSymbol</vt:lpstr>
      <vt:lpstr>Tahoma</vt:lpstr>
      <vt:lpstr>Wingdings</vt:lpstr>
      <vt:lpstr>9_Standarddesign</vt:lpstr>
      <vt:lpstr>PowerPoint-Präsentation</vt:lpstr>
      <vt:lpstr>Erdmagnetfeld</vt:lpstr>
      <vt:lpstr>Einfluss des Sonnenwinds</vt:lpstr>
      <vt:lpstr>Elektromagnetisches Spektrum</vt:lpstr>
      <vt:lpstr>Absorption der Erdatmosphäre</vt:lpstr>
      <vt:lpstr>Radio-Astronomie</vt:lpstr>
      <vt:lpstr>Röntgen-Astronomie</vt:lpstr>
      <vt:lpstr>Infrarot-Astronomie</vt:lpstr>
      <vt:lpstr>Einfluss der Erdatmosphäre auf das sichtbare Licht</vt:lpstr>
      <vt:lpstr>Einfluss der Erdatmosphäre auf das sichtbare Licht</vt:lpstr>
      <vt:lpstr>Einfluss der Erdatmosphäre auf das sichtbare Licht</vt:lpstr>
      <vt:lpstr>Lichtverschmutzung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Keplergesetze</dc:title>
  <dc:creator>Sven Hanssen</dc:creator>
  <cp:lastModifiedBy>zwakh</cp:lastModifiedBy>
  <cp:revision>187</cp:revision>
  <cp:lastPrinted>2020-09-26T20:48:24Z</cp:lastPrinted>
  <dcterms:created xsi:type="dcterms:W3CDTF">2006-03-28T19:47:41Z</dcterms:created>
  <dcterms:modified xsi:type="dcterms:W3CDTF">2021-09-23T17:38:00Z</dcterms:modified>
</cp:coreProperties>
</file>