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16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de-DE" sz="1800" spc="-1" strike="noStrike">
                <a:latin typeface="Arial"/>
              </a:rPr>
              <a:t>Format des </a:t>
            </a:r>
            <a:r>
              <a:rPr b="0" lang="de-DE" sz="1800" spc="-1" strike="noStrike">
                <a:latin typeface="Arial"/>
              </a:rPr>
              <a:t>Titeltextes </a:t>
            </a:r>
            <a:r>
              <a:rPr b="0" lang="de-DE" sz="1800" spc="-1" strike="noStrike">
                <a:latin typeface="Arial"/>
              </a:rPr>
              <a:t>durch </a:t>
            </a:r>
            <a:r>
              <a:rPr b="0" lang="de-DE" sz="1800" spc="-1" strike="noStrike">
                <a:latin typeface="Arial"/>
              </a:rPr>
              <a:t>Klicken </a:t>
            </a:r>
            <a:r>
              <a:rPr b="0" lang="de-DE" sz="1800" spc="-1" strike="noStrike">
                <a:latin typeface="Arial"/>
              </a:rPr>
              <a:t>bearbeiten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hyperlink" Target="https://www.deutschlandfunkkultur.de/gene-drives-darf-der-mensch-die-malaria-muecke-ausrotten.1008.de.html?dram:article_id=398976" TargetMode="External"/><Relationship Id="rId4" Type="http://schemas.openxmlformats.org/officeDocument/2006/relationships/image" Target="../media/image11.png"/><Relationship Id="rId5" Type="http://schemas.openxmlformats.org/officeDocument/2006/relationships/hyperlink" Target="https://www.geo.de/natur/tierwelt/50-rtkl-muecken-warum-rotten-wir-moskitos-nicht-einfach-aus" TargetMode="External"/><Relationship Id="rId6" Type="http://schemas.openxmlformats.org/officeDocument/2006/relationships/image" Target="../media/image12.png"/><Relationship Id="rId7" Type="http://schemas.openxmlformats.org/officeDocument/2006/relationships/hyperlink" Target="https://www.schule-bw.de/faecher-und-schularten/gesellschaftswissenschaftliche-und-philosophische-faecher/ethik/methodik-didaktik/methodik-ethik/methoden_prozessbezogene-kompetenzen/werte_normen" TargetMode="External"/><Relationship Id="rId8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hyperlink" Target="https://www.deutschlandfunkkultur.de/gene-drives-darf-der-mensch-die-malaria-muecke-ausrotten.1008.de.html?dram:article_id=398976" TargetMode="External"/><Relationship Id="rId4" Type="http://schemas.openxmlformats.org/officeDocument/2006/relationships/image" Target="../media/image15.png"/><Relationship Id="rId5" Type="http://schemas.openxmlformats.org/officeDocument/2006/relationships/hyperlink" Target="https://www.geo.de/natur/tierwelt/50-rtkl-muecken-warum-rotten-wir-moskitos-nicht-einfach-aus" TargetMode="External"/><Relationship Id="rId6" Type="http://schemas.openxmlformats.org/officeDocument/2006/relationships/image" Target="../media/image16.png"/><Relationship Id="rId7" Type="http://schemas.openxmlformats.org/officeDocument/2006/relationships/hyperlink" Target="https://www.schule-bw.de/faecher-und-schularten/gesellschaftswissenschaftliche-und-philosophische-faecher/ethik/methodik-didaktik/methodik-ethik/methoden_prozessbezogene-kompetenzen/werte_normen" TargetMode="External"/><Relationship Id="rId8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720000" y="82440"/>
            <a:ext cx="3498120" cy="637200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504000" y="5311800"/>
            <a:ext cx="9143640" cy="23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40202_p_dilemmadiskussion_schueler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ZPG Biologie 2020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Folie 1/8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40" name="Line 2"/>
          <p:cNvSpPr/>
          <p:nvPr/>
        </p:nvSpPr>
        <p:spPr>
          <a:xfrm>
            <a:off x="216000" y="5256000"/>
            <a:ext cx="9648000" cy="36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grpSp>
        <p:nvGrpSpPr>
          <p:cNvPr id="41" name="Group 3"/>
          <p:cNvGrpSpPr/>
          <p:nvPr/>
        </p:nvGrpSpPr>
        <p:grpSpPr>
          <a:xfrm>
            <a:off x="720000" y="1008000"/>
            <a:ext cx="7775640" cy="3571920"/>
            <a:chOff x="720000" y="1008000"/>
            <a:chExt cx="7775640" cy="3571920"/>
          </a:xfrm>
        </p:grpSpPr>
        <p:sp>
          <p:nvSpPr>
            <p:cNvPr id="42" name="CustomShape 4"/>
            <p:cNvSpPr/>
            <p:nvPr/>
          </p:nvSpPr>
          <p:spPr>
            <a:xfrm>
              <a:off x="720000" y="1008000"/>
              <a:ext cx="7775640" cy="503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1" lang="de-DE" sz="2200" spc="-1" strike="noStrike">
                  <a:latin typeface="Arial"/>
                </a:rPr>
                <a:t>CRISPR-Cas gegen Malaria - ein bioethisches Dilemma</a:t>
              </a:r>
              <a:endParaRPr b="0" lang="de-DE" sz="2200" spc="-1" strike="noStrike">
                <a:latin typeface="Arial"/>
              </a:endParaRPr>
            </a:p>
          </p:txBody>
        </p:sp>
        <p:pic>
          <p:nvPicPr>
            <p:cNvPr id="43" name="" descr=""/>
            <p:cNvPicPr/>
            <p:nvPr/>
          </p:nvPicPr>
          <p:blipFill>
            <a:blip r:embed="rId2"/>
            <a:stretch/>
          </p:blipFill>
          <p:spPr>
            <a:xfrm>
              <a:off x="5780520" y="1584000"/>
              <a:ext cx="2283120" cy="2995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4" name="CustomShape 5"/>
            <p:cNvSpPr/>
            <p:nvPr/>
          </p:nvSpPr>
          <p:spPr>
            <a:xfrm>
              <a:off x="792000" y="1548000"/>
              <a:ext cx="4247640" cy="1764000"/>
            </a:xfrm>
            <a:prstGeom prst="rect">
              <a:avLst/>
            </a:prstGeom>
            <a:noFill/>
            <a:ln w="18000">
              <a:solidFill>
                <a:srgbClr val="2b511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8000" rIns="108000" tIns="108000" bIns="108000"/>
            <a:p>
              <a:pPr>
                <a:lnSpc>
                  <a:spcPct val="100000"/>
                </a:lnSpc>
                <a:spcBef>
                  <a:spcPts val="850"/>
                </a:spcBef>
                <a:spcAft>
                  <a:spcPts val="850"/>
                </a:spcAft>
              </a:pPr>
              <a:r>
                <a:rPr b="1" lang="de-DE" sz="1400" spc="-1" strike="noStrike" cap="small">
                  <a:solidFill>
                    <a:srgbClr val="006c3b"/>
                  </a:solidFill>
                  <a:latin typeface="Arial"/>
                  <a:ea typeface="Noto Sans CJK SC"/>
                </a:rPr>
                <a:t>Aufgabe 1</a:t>
              </a:r>
              <a:endParaRPr b="0" lang="de-DE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850"/>
                </a:spcBef>
                <a:spcAft>
                  <a:spcPts val="850"/>
                </a:spcAft>
              </a:pPr>
              <a:r>
                <a:rPr b="0" lang="de-DE" sz="1800" spc="-1" strike="noStrike">
                  <a:solidFill>
                    <a:srgbClr val="006c3b"/>
                  </a:solidFill>
                  <a:latin typeface="Arial"/>
                  <a:ea typeface="Noto Sans CJK SC"/>
                </a:rPr>
                <a:t>Diskutieren Sie Ihre Position zum Einsatz von CRISPR-Cas und Gene drive zur Bekämpfung der Malaria in einer Kleingruppe.</a:t>
              </a:r>
              <a:endParaRPr b="0" lang="de-DE" sz="1800" spc="-1" strike="noStrike">
                <a:latin typeface="Arial"/>
              </a:endParaRPr>
            </a:p>
          </p:txBody>
        </p:sp>
      </p:grp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720000" y="82440"/>
            <a:ext cx="3498120" cy="63720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504000" y="5311800"/>
            <a:ext cx="9143640" cy="23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40202_p_dilemmadiskussion_schueler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ZPG Biologie 2020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Folie 2/8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47" name="Line 2"/>
          <p:cNvSpPr/>
          <p:nvPr/>
        </p:nvSpPr>
        <p:spPr>
          <a:xfrm>
            <a:off x="216000" y="5256000"/>
            <a:ext cx="9648000" cy="36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grpSp>
        <p:nvGrpSpPr>
          <p:cNvPr id="48" name="Group 3"/>
          <p:cNvGrpSpPr/>
          <p:nvPr/>
        </p:nvGrpSpPr>
        <p:grpSpPr>
          <a:xfrm>
            <a:off x="720000" y="1008000"/>
            <a:ext cx="9109080" cy="4175640"/>
            <a:chOff x="720000" y="1008000"/>
            <a:chExt cx="9109080" cy="4175640"/>
          </a:xfrm>
        </p:grpSpPr>
        <p:sp>
          <p:nvSpPr>
            <p:cNvPr id="49" name="CustomShape 4"/>
            <p:cNvSpPr/>
            <p:nvPr/>
          </p:nvSpPr>
          <p:spPr>
            <a:xfrm>
              <a:off x="720000" y="1008000"/>
              <a:ext cx="7775640" cy="503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1" lang="de-DE" sz="2200" spc="-1" strike="noStrike">
                  <a:latin typeface="Arial"/>
                </a:rPr>
                <a:t>Das Dilemma</a:t>
              </a:r>
              <a:endParaRPr b="0" lang="de-DE" sz="2200" spc="-1" strike="noStrike">
                <a:latin typeface="Arial"/>
              </a:endParaRPr>
            </a:p>
          </p:txBody>
        </p:sp>
        <p:sp>
          <p:nvSpPr>
            <p:cNvPr id="50" name="CustomShape 5"/>
            <p:cNvSpPr/>
            <p:nvPr/>
          </p:nvSpPr>
          <p:spPr>
            <a:xfrm>
              <a:off x="792000" y="1548000"/>
              <a:ext cx="2159640" cy="1836000"/>
            </a:xfrm>
            <a:prstGeom prst="rect">
              <a:avLst/>
            </a:prstGeom>
            <a:noFill/>
            <a:ln w="18000">
              <a:solidFill>
                <a:srgbClr val="2b511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8000" rIns="108000" tIns="108000" bIns="108000"/>
            <a:p>
              <a:pPr>
                <a:lnSpc>
                  <a:spcPct val="100000"/>
                </a:lnSpc>
                <a:spcBef>
                  <a:spcPts val="850"/>
                </a:spcBef>
                <a:spcAft>
                  <a:spcPts val="850"/>
                </a:spcAft>
              </a:pPr>
              <a:r>
                <a:rPr b="1" lang="de-DE" sz="1400" spc="-1" strike="noStrike" cap="small">
                  <a:solidFill>
                    <a:srgbClr val="006c3b"/>
                  </a:solidFill>
                  <a:latin typeface="Arial"/>
                  <a:ea typeface="Noto Sans CJK SC"/>
                </a:rPr>
                <a:t>Aufgabe 2</a:t>
              </a:r>
              <a:endParaRPr b="0" lang="de-DE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850"/>
                </a:spcBef>
                <a:spcAft>
                  <a:spcPts val="850"/>
                </a:spcAft>
              </a:pPr>
              <a:r>
                <a:rPr b="0" lang="de-DE" sz="1800" spc="-1" strike="noStrike">
                  <a:solidFill>
                    <a:srgbClr val="006c3b"/>
                  </a:solidFill>
                  <a:latin typeface="Arial"/>
                  <a:ea typeface="Noto Sans CJK SC"/>
                </a:rPr>
                <a:t>Definieren Sie das hier vorliegende Dilemma mit Hilfe der Abbildung.</a:t>
              </a:r>
              <a:endParaRPr b="0" lang="de-DE" sz="1800" spc="-1" strike="noStrike">
                <a:latin typeface="Arial"/>
              </a:endParaRPr>
            </a:p>
          </p:txBody>
        </p:sp>
        <p:pic>
          <p:nvPicPr>
            <p:cNvPr id="51" name="" descr=""/>
            <p:cNvPicPr/>
            <p:nvPr/>
          </p:nvPicPr>
          <p:blipFill>
            <a:blip r:embed="rId2"/>
            <a:stretch/>
          </p:blipFill>
          <p:spPr>
            <a:xfrm>
              <a:off x="3744000" y="1080000"/>
              <a:ext cx="6085080" cy="4103640"/>
            </a:xfrm>
            <a:prstGeom prst="rect">
              <a:avLst/>
            </a:prstGeom>
            <a:ln w="18000">
              <a:noFill/>
            </a:ln>
          </p:spPr>
        </p:pic>
      </p:grp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720000" y="82440"/>
            <a:ext cx="3498120" cy="637200"/>
          </a:xfrm>
          <a:prstGeom prst="rect">
            <a:avLst/>
          </a:prstGeom>
          <a:ln>
            <a:noFill/>
          </a:ln>
        </p:spPr>
      </p:pic>
      <p:sp>
        <p:nvSpPr>
          <p:cNvPr id="53" name="CustomShape 1"/>
          <p:cNvSpPr/>
          <p:nvPr/>
        </p:nvSpPr>
        <p:spPr>
          <a:xfrm>
            <a:off x="504000" y="5311800"/>
            <a:ext cx="9143640" cy="23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40202_p_dilemmadiskussion_schueler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ZPG Biologie 2020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Folie 3/8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54" name="Line 2"/>
          <p:cNvSpPr/>
          <p:nvPr/>
        </p:nvSpPr>
        <p:spPr>
          <a:xfrm>
            <a:off x="216000" y="5256000"/>
            <a:ext cx="9648000" cy="36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grpSp>
        <p:nvGrpSpPr>
          <p:cNvPr id="55" name="Group 3"/>
          <p:cNvGrpSpPr/>
          <p:nvPr/>
        </p:nvGrpSpPr>
        <p:grpSpPr>
          <a:xfrm>
            <a:off x="720000" y="1008000"/>
            <a:ext cx="7775640" cy="3571920"/>
            <a:chOff x="720000" y="1008000"/>
            <a:chExt cx="7775640" cy="3571920"/>
          </a:xfrm>
        </p:grpSpPr>
        <p:sp>
          <p:nvSpPr>
            <p:cNvPr id="56" name="CustomShape 4"/>
            <p:cNvSpPr/>
            <p:nvPr/>
          </p:nvSpPr>
          <p:spPr>
            <a:xfrm>
              <a:off x="720000" y="1008000"/>
              <a:ext cx="7775640" cy="503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1" lang="de-DE" sz="2200" spc="-1" strike="noStrike">
                  <a:latin typeface="Arial"/>
                </a:rPr>
                <a:t>Das Dilemma</a:t>
              </a:r>
              <a:endParaRPr b="0" lang="de-DE" sz="2200" spc="-1" strike="noStrike">
                <a:latin typeface="Arial"/>
              </a:endParaRPr>
            </a:p>
          </p:txBody>
        </p:sp>
        <p:sp>
          <p:nvSpPr>
            <p:cNvPr id="57" name="CustomShape 5"/>
            <p:cNvSpPr/>
            <p:nvPr/>
          </p:nvSpPr>
          <p:spPr>
            <a:xfrm>
              <a:off x="792000" y="1548000"/>
              <a:ext cx="4247640" cy="1476000"/>
            </a:xfrm>
            <a:prstGeom prst="rect">
              <a:avLst/>
            </a:prstGeom>
            <a:noFill/>
            <a:ln w="18000">
              <a:solidFill>
                <a:srgbClr val="2b511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8000" rIns="108000" tIns="108000" bIns="108000"/>
            <a:p>
              <a:pPr>
                <a:lnSpc>
                  <a:spcPct val="100000"/>
                </a:lnSpc>
                <a:spcBef>
                  <a:spcPts val="850"/>
                </a:spcBef>
                <a:spcAft>
                  <a:spcPts val="850"/>
                </a:spcAft>
              </a:pPr>
              <a:r>
                <a:rPr b="1" lang="de-DE" sz="1400" spc="-1" strike="noStrike" cap="small">
                  <a:solidFill>
                    <a:srgbClr val="006c3b"/>
                  </a:solidFill>
                  <a:latin typeface="Arial"/>
                  <a:ea typeface="Noto Sans CJK SC"/>
                </a:rPr>
                <a:t>Aufgabe 3</a:t>
              </a:r>
              <a:endParaRPr b="0" lang="de-DE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850"/>
                </a:spcBef>
                <a:spcAft>
                  <a:spcPts val="850"/>
                </a:spcAft>
              </a:pPr>
              <a:r>
                <a:rPr b="0" lang="de-DE" sz="1800" spc="-1" strike="noStrike">
                  <a:solidFill>
                    <a:srgbClr val="006c3b"/>
                  </a:solidFill>
                  <a:latin typeface="Arial"/>
                  <a:ea typeface="Noto Sans CJK SC"/>
                </a:rPr>
                <a:t>Stellen Sie zwei Handlungsoptionen dar, die sich in dieser Dilemmasituation bieten.</a:t>
              </a:r>
              <a:endParaRPr b="0" lang="de-DE" sz="1800" spc="-1" strike="noStrike">
                <a:latin typeface="Arial"/>
              </a:endParaRPr>
            </a:p>
          </p:txBody>
        </p:sp>
        <p:pic>
          <p:nvPicPr>
            <p:cNvPr id="58" name="" descr=""/>
            <p:cNvPicPr/>
            <p:nvPr/>
          </p:nvPicPr>
          <p:blipFill>
            <a:blip r:embed="rId2"/>
            <a:stretch/>
          </p:blipFill>
          <p:spPr>
            <a:xfrm>
              <a:off x="5780520" y="1584000"/>
              <a:ext cx="2283120" cy="2995920"/>
            </a:xfrm>
            <a:prstGeom prst="rect">
              <a:avLst/>
            </a:prstGeom>
            <a:ln>
              <a:noFill/>
            </a:ln>
          </p:spPr>
        </p:pic>
      </p:grp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720000" y="82440"/>
            <a:ext cx="3498120" cy="637200"/>
          </a:xfrm>
          <a:prstGeom prst="rect">
            <a:avLst/>
          </a:prstGeom>
          <a:ln>
            <a:noFill/>
          </a:ln>
        </p:spPr>
      </p:pic>
      <p:sp>
        <p:nvSpPr>
          <p:cNvPr id="60" name="CustomShape 1"/>
          <p:cNvSpPr/>
          <p:nvPr/>
        </p:nvSpPr>
        <p:spPr>
          <a:xfrm>
            <a:off x="504000" y="5311800"/>
            <a:ext cx="9143640" cy="23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40202_p_dilemmadiskussion_schueler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ZPG Biologie 2020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Folie 4/8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61" name="Line 2"/>
          <p:cNvSpPr/>
          <p:nvPr/>
        </p:nvSpPr>
        <p:spPr>
          <a:xfrm>
            <a:off x="216000" y="5256000"/>
            <a:ext cx="9648000" cy="36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grpSp>
        <p:nvGrpSpPr>
          <p:cNvPr id="62" name="Group 3"/>
          <p:cNvGrpSpPr/>
          <p:nvPr/>
        </p:nvGrpSpPr>
        <p:grpSpPr>
          <a:xfrm>
            <a:off x="720000" y="1008000"/>
            <a:ext cx="9143640" cy="3455640"/>
            <a:chOff x="720000" y="1008000"/>
            <a:chExt cx="9143640" cy="3455640"/>
          </a:xfrm>
        </p:grpSpPr>
        <p:sp>
          <p:nvSpPr>
            <p:cNvPr id="63" name="CustomShape 4"/>
            <p:cNvSpPr/>
            <p:nvPr/>
          </p:nvSpPr>
          <p:spPr>
            <a:xfrm>
              <a:off x="720000" y="1008000"/>
              <a:ext cx="7775640" cy="503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1" lang="de-DE" sz="2200" spc="-1" strike="noStrike">
                  <a:latin typeface="Arial"/>
                </a:rPr>
                <a:t>Interessengruppen</a:t>
              </a:r>
              <a:endParaRPr b="0" lang="de-DE" sz="2200" spc="-1" strike="noStrike">
                <a:latin typeface="Arial"/>
              </a:endParaRPr>
            </a:p>
          </p:txBody>
        </p:sp>
        <p:sp>
          <p:nvSpPr>
            <p:cNvPr id="64" name="CustomShape 5"/>
            <p:cNvSpPr/>
            <p:nvPr/>
          </p:nvSpPr>
          <p:spPr>
            <a:xfrm>
              <a:off x="792000" y="1548000"/>
              <a:ext cx="4247640" cy="1764000"/>
            </a:xfrm>
            <a:prstGeom prst="rect">
              <a:avLst/>
            </a:prstGeom>
            <a:noFill/>
            <a:ln w="18000">
              <a:solidFill>
                <a:srgbClr val="2b511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8000" rIns="108000" tIns="108000" bIns="108000"/>
            <a:p>
              <a:pPr>
                <a:lnSpc>
                  <a:spcPct val="100000"/>
                </a:lnSpc>
                <a:spcBef>
                  <a:spcPts val="850"/>
                </a:spcBef>
                <a:spcAft>
                  <a:spcPts val="850"/>
                </a:spcAft>
              </a:pPr>
              <a:r>
                <a:rPr b="1" lang="de-DE" sz="1400" spc="-1" strike="noStrike" cap="small">
                  <a:solidFill>
                    <a:srgbClr val="006c3b"/>
                  </a:solidFill>
                  <a:latin typeface="Arial"/>
                  <a:ea typeface="Noto Sans CJK SC"/>
                </a:rPr>
                <a:t>Aufgabe 4</a:t>
              </a:r>
              <a:endParaRPr b="0" lang="de-DE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850"/>
                </a:spcBef>
                <a:spcAft>
                  <a:spcPts val="850"/>
                </a:spcAft>
              </a:pPr>
              <a:r>
                <a:rPr b="0" lang="de-DE" sz="1800" spc="-1" strike="noStrike">
                  <a:solidFill>
                    <a:srgbClr val="006c3b"/>
                  </a:solidFill>
                  <a:latin typeface="Arial"/>
                  <a:ea typeface="Noto Sans CJK SC"/>
                </a:rPr>
                <a:t>Nennen Sie Personen oder Gruppen, die von einer Entscheidung für eine der beiden Handlungsoptionen betroffen wären.</a:t>
              </a:r>
              <a:endParaRPr b="0" lang="de-DE" sz="1800" spc="-1" strike="noStrike">
                <a:latin typeface="Arial"/>
              </a:endParaRPr>
            </a:p>
          </p:txBody>
        </p:sp>
        <p:pic>
          <p:nvPicPr>
            <p:cNvPr id="65" name="" descr=""/>
            <p:cNvPicPr/>
            <p:nvPr/>
          </p:nvPicPr>
          <p:blipFill>
            <a:blip r:embed="rId2"/>
            <a:stretch/>
          </p:blipFill>
          <p:spPr>
            <a:xfrm>
              <a:off x="5699520" y="1099440"/>
              <a:ext cx="4164120" cy="3364200"/>
            </a:xfrm>
            <a:prstGeom prst="rect">
              <a:avLst/>
            </a:prstGeom>
            <a:ln>
              <a:noFill/>
            </a:ln>
          </p:spPr>
        </p:pic>
      </p:grp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720000" y="82440"/>
            <a:ext cx="3498120" cy="637200"/>
          </a:xfrm>
          <a:prstGeom prst="rect">
            <a:avLst/>
          </a:prstGeom>
          <a:ln>
            <a:noFill/>
          </a:ln>
        </p:spPr>
      </p:pic>
      <p:sp>
        <p:nvSpPr>
          <p:cNvPr id="67" name="CustomShape 1"/>
          <p:cNvSpPr/>
          <p:nvPr/>
        </p:nvSpPr>
        <p:spPr>
          <a:xfrm>
            <a:off x="504000" y="5311800"/>
            <a:ext cx="9143640" cy="23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40202_p_dilemmadiskussion_schueler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ZPG Biologie 2020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Folie 5/8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68" name="Line 2"/>
          <p:cNvSpPr/>
          <p:nvPr/>
        </p:nvSpPr>
        <p:spPr>
          <a:xfrm>
            <a:off x="216000" y="5256000"/>
            <a:ext cx="9648000" cy="36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grpSp>
        <p:nvGrpSpPr>
          <p:cNvPr id="69" name="Group 3"/>
          <p:cNvGrpSpPr/>
          <p:nvPr/>
        </p:nvGrpSpPr>
        <p:grpSpPr>
          <a:xfrm>
            <a:off x="720000" y="992520"/>
            <a:ext cx="8855640" cy="4011120"/>
            <a:chOff x="720000" y="992520"/>
            <a:chExt cx="8855640" cy="4011120"/>
          </a:xfrm>
        </p:grpSpPr>
        <p:sp>
          <p:nvSpPr>
            <p:cNvPr id="70" name="CustomShape 4"/>
            <p:cNvSpPr/>
            <p:nvPr/>
          </p:nvSpPr>
          <p:spPr>
            <a:xfrm>
              <a:off x="720000" y="1008000"/>
              <a:ext cx="7775640" cy="503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1" lang="de-DE" sz="2200" spc="-1" strike="noStrike">
                  <a:latin typeface="Arial"/>
                </a:rPr>
                <a:t>Handlungsoptionen, Konsequenzen und Argumente</a:t>
              </a:r>
              <a:endParaRPr b="0" lang="de-DE" sz="2200" spc="-1" strike="noStrike">
                <a:latin typeface="Arial"/>
              </a:endParaRPr>
            </a:p>
          </p:txBody>
        </p:sp>
        <p:pic>
          <p:nvPicPr>
            <p:cNvPr id="71" name="" descr=""/>
            <p:cNvPicPr/>
            <p:nvPr/>
          </p:nvPicPr>
          <p:blipFill>
            <a:blip r:embed="rId2"/>
            <a:stretch/>
          </p:blipFill>
          <p:spPr>
            <a:xfrm>
              <a:off x="2235600" y="1440000"/>
              <a:ext cx="1508040" cy="1557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72" name="CustomShape 5"/>
            <p:cNvSpPr/>
            <p:nvPr/>
          </p:nvSpPr>
          <p:spPr>
            <a:xfrm>
              <a:off x="720000" y="1512000"/>
              <a:ext cx="1655640" cy="489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de-DE" sz="1400" spc="-1" strike="noStrike">
                  <a:latin typeface="Arial"/>
                </a:rPr>
                <a:t>Text 1:</a:t>
              </a:r>
              <a:r>
                <a:rPr b="0" lang="de-DE" sz="1400" spc="-1" strike="noStrike" u="sng">
                  <a:solidFill>
                    <a:srgbClr val="0000ff"/>
                  </a:solidFill>
                  <a:uFillTx/>
                  <a:latin typeface="Arial"/>
                  <a:hlinkClick r:id="rId3"/>
                </a:rPr>
                <a:t>Experteninterview</a:t>
              </a:r>
              <a:endParaRPr b="0" lang="de-DE" sz="1400" spc="-1" strike="noStrike">
                <a:latin typeface="Arial"/>
              </a:endParaRPr>
            </a:p>
          </p:txBody>
        </p:sp>
        <p:pic>
          <p:nvPicPr>
            <p:cNvPr id="73" name="" descr=""/>
            <p:cNvPicPr/>
            <p:nvPr/>
          </p:nvPicPr>
          <p:blipFill>
            <a:blip r:embed="rId4"/>
            <a:stretch/>
          </p:blipFill>
          <p:spPr>
            <a:xfrm>
              <a:off x="5475600" y="1371600"/>
              <a:ext cx="1724040" cy="1724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74" name="CustomShape 6"/>
            <p:cNvSpPr/>
            <p:nvPr/>
          </p:nvSpPr>
          <p:spPr>
            <a:xfrm>
              <a:off x="3960000" y="1512000"/>
              <a:ext cx="1803240" cy="489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de-DE" sz="1400" spc="-1" strike="noStrike">
                  <a:latin typeface="Arial"/>
                </a:rPr>
                <a:t>Text 2:</a:t>
              </a:r>
              <a:r>
                <a:rPr b="0" lang="de-DE" sz="1400" spc="-1" strike="noStrike" u="sng">
                  <a:solidFill>
                    <a:srgbClr val="0000ff"/>
                  </a:solidFill>
                  <a:uFillTx/>
                  <a:latin typeface="Arial"/>
                  <a:hlinkClick r:id="rId5"/>
                </a:rPr>
                <a:t>Expertenkommentar</a:t>
              </a:r>
              <a:endParaRPr b="0" lang="de-DE" sz="1400" spc="-1" strike="noStrike">
                <a:latin typeface="Arial"/>
              </a:endParaRPr>
            </a:p>
          </p:txBody>
        </p:sp>
        <p:pic>
          <p:nvPicPr>
            <p:cNvPr id="75" name="" descr=""/>
            <p:cNvPicPr/>
            <p:nvPr/>
          </p:nvPicPr>
          <p:blipFill>
            <a:blip r:embed="rId6"/>
            <a:stretch/>
          </p:blipFill>
          <p:spPr>
            <a:xfrm>
              <a:off x="7848000" y="1512000"/>
              <a:ext cx="1439640" cy="1439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76" name="CustomShape 7"/>
            <p:cNvSpPr/>
            <p:nvPr/>
          </p:nvSpPr>
          <p:spPr>
            <a:xfrm rot="16200000">
              <a:off x="8452080" y="1828440"/>
              <a:ext cx="1959480" cy="287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de-DE" sz="1200" spc="-1" strike="noStrike" u="sng">
                  <a:solidFill>
                    <a:srgbClr val="0000ff"/>
                  </a:solidFill>
                  <a:uFillTx/>
                  <a:latin typeface="Arial"/>
                  <a:hlinkClick r:id="rId7"/>
                </a:rPr>
                <a:t>Werte und Normen (Hilfe)</a:t>
              </a:r>
              <a:endParaRPr b="0" lang="de-DE" sz="1200" spc="-1" strike="noStrike">
                <a:latin typeface="Arial"/>
              </a:endParaRPr>
            </a:p>
          </p:txBody>
        </p:sp>
        <p:sp>
          <p:nvSpPr>
            <p:cNvPr id="77" name="CustomShape 8"/>
            <p:cNvSpPr/>
            <p:nvPr/>
          </p:nvSpPr>
          <p:spPr>
            <a:xfrm>
              <a:off x="792000" y="2957040"/>
              <a:ext cx="8783640" cy="2046600"/>
            </a:xfrm>
            <a:prstGeom prst="rect">
              <a:avLst/>
            </a:prstGeom>
            <a:noFill/>
            <a:ln w="18000">
              <a:solidFill>
                <a:srgbClr val="2b511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8000" rIns="108000" tIns="108000" bIns="108000"/>
            <a:p>
              <a:pPr>
                <a:lnSpc>
                  <a:spcPct val="100000"/>
                </a:lnSpc>
                <a:spcBef>
                  <a:spcPts val="283"/>
                </a:spcBef>
                <a:spcAft>
                  <a:spcPts val="283"/>
                </a:spcAft>
              </a:pPr>
              <a:r>
                <a:rPr b="0" lang="de-DE" sz="1400" spc="-1" strike="noStrike">
                  <a:solidFill>
                    <a:srgbClr val="006c3b"/>
                  </a:solidFill>
                  <a:latin typeface="Arial"/>
                  <a:ea typeface="Noto Sans CJK SC"/>
                </a:rPr>
                <a:t>Lesen Sie die beiden Texte. Benutzen Sie ggf. die Hilfe zu den Begriffen „Werte“ und „Normen“.</a:t>
              </a:r>
              <a:endParaRPr b="0" lang="de-DE" sz="1400" spc="-1" strike="noStrike">
                <a:latin typeface="Arial"/>
                <a:ea typeface="Noto Sans CJK SC"/>
              </a:endParaRPr>
            </a:p>
            <a:p>
              <a:pPr>
                <a:lnSpc>
                  <a:spcPct val="100000"/>
                </a:lnSpc>
                <a:spcBef>
                  <a:spcPts val="283"/>
                </a:spcBef>
                <a:spcAft>
                  <a:spcPts val="283"/>
                </a:spcAft>
              </a:pPr>
              <a:r>
                <a:rPr b="1" lang="de-DE" sz="1400" spc="-1" strike="noStrike" cap="small">
                  <a:solidFill>
                    <a:srgbClr val="006c3b"/>
                  </a:solidFill>
                  <a:latin typeface="Arial"/>
                  <a:ea typeface="Noto Sans CJK SC"/>
                </a:rPr>
                <a:t>Aufgabe 5</a:t>
              </a:r>
              <a:endParaRPr b="0" lang="de-DE" sz="1400" spc="-1" strike="noStrike">
                <a:latin typeface="Arial"/>
                <a:ea typeface="Noto Sans CJK SC"/>
              </a:endParaRPr>
            </a:p>
            <a:p>
              <a:pPr>
                <a:lnSpc>
                  <a:spcPct val="100000"/>
                </a:lnSpc>
                <a:spcBef>
                  <a:spcPts val="283"/>
                </a:spcBef>
                <a:spcAft>
                  <a:spcPts val="283"/>
                </a:spcAft>
              </a:pPr>
              <a:r>
                <a:rPr b="0" lang="de-DE" sz="1400" spc="-1" strike="noStrike">
                  <a:solidFill>
                    <a:srgbClr val="006c3b"/>
                  </a:solidFill>
                  <a:latin typeface="Arial"/>
                  <a:ea typeface="Noto Sans CJK SC"/>
                </a:rPr>
                <a:t>Beschreiben Sie für jede Ihrer Handlungsoptionen, welche Konsequenzen sich jeweils daraus ergeben könnten.</a:t>
              </a:r>
              <a:endParaRPr b="0" lang="de-DE" sz="1400" spc="-1" strike="noStrike">
                <a:latin typeface="Arial"/>
                <a:ea typeface="Noto Sans CJK SC"/>
              </a:endParaRPr>
            </a:p>
            <a:p>
              <a:pPr>
                <a:lnSpc>
                  <a:spcPct val="100000"/>
                </a:lnSpc>
                <a:spcBef>
                  <a:spcPts val="283"/>
                </a:spcBef>
                <a:spcAft>
                  <a:spcPts val="283"/>
                </a:spcAft>
              </a:pPr>
              <a:r>
                <a:rPr b="1" lang="de-DE" sz="1400" spc="-1" strike="noStrike" cap="small">
                  <a:solidFill>
                    <a:srgbClr val="006c3b"/>
                  </a:solidFill>
                  <a:latin typeface="Arial"/>
                  <a:ea typeface="Noto Sans CJK SC"/>
                </a:rPr>
                <a:t>Aufgabe 6</a:t>
              </a:r>
              <a:endParaRPr b="0" lang="de-DE" sz="1400" spc="-1" strike="noStrike">
                <a:latin typeface="Arial"/>
                <a:ea typeface="Noto Sans CJK SC"/>
              </a:endParaRPr>
            </a:p>
            <a:p>
              <a:pPr>
                <a:lnSpc>
                  <a:spcPct val="100000"/>
                </a:lnSpc>
                <a:spcBef>
                  <a:spcPts val="283"/>
                </a:spcBef>
                <a:spcAft>
                  <a:spcPts val="283"/>
                </a:spcAft>
              </a:pPr>
              <a:r>
                <a:rPr b="0" lang="de-DE" sz="1400" spc="-1" strike="noStrike">
                  <a:solidFill>
                    <a:srgbClr val="006c3b"/>
                  </a:solidFill>
                  <a:latin typeface="Arial"/>
                  <a:ea typeface="Noto Sans CJK SC"/>
                </a:rPr>
                <a:t>Nennen Sie für jede Ihrer Handlungsoptionen bzw. deren Konsequenzen jeweils Werte und Normen, die davon berührt sind.</a:t>
              </a:r>
              <a:endParaRPr b="0" lang="de-DE" sz="1400" spc="-1" strike="noStrike">
                <a:latin typeface="Arial"/>
                <a:ea typeface="Noto Sans CJK SC"/>
              </a:endParaRPr>
            </a:p>
          </p:txBody>
        </p:sp>
      </p:grp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720000" y="82440"/>
            <a:ext cx="3498120" cy="63720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504000" y="5311800"/>
            <a:ext cx="9143640" cy="23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40202_p_dilemmadiskussion_schueler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ZPG Biologie 2020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Folie 6/8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80" name="Line 2"/>
          <p:cNvSpPr/>
          <p:nvPr/>
        </p:nvSpPr>
        <p:spPr>
          <a:xfrm>
            <a:off x="216000" y="5256000"/>
            <a:ext cx="9648000" cy="36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grpSp>
        <p:nvGrpSpPr>
          <p:cNvPr id="81" name="Group 3"/>
          <p:cNvGrpSpPr/>
          <p:nvPr/>
        </p:nvGrpSpPr>
        <p:grpSpPr>
          <a:xfrm>
            <a:off x="720000" y="992520"/>
            <a:ext cx="8855640" cy="3806280"/>
            <a:chOff x="720000" y="992520"/>
            <a:chExt cx="8855640" cy="3806280"/>
          </a:xfrm>
        </p:grpSpPr>
        <p:sp>
          <p:nvSpPr>
            <p:cNvPr id="82" name="CustomShape 4"/>
            <p:cNvSpPr/>
            <p:nvPr/>
          </p:nvSpPr>
          <p:spPr>
            <a:xfrm>
              <a:off x="720000" y="1008000"/>
              <a:ext cx="7775640" cy="503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1" lang="de-DE" sz="2200" spc="-1" strike="noStrike">
                  <a:latin typeface="Arial"/>
                </a:rPr>
                <a:t>Handlungsoptionen, Konsequenzen und Argumente</a:t>
              </a:r>
              <a:endParaRPr b="0" lang="de-DE" sz="2200" spc="-1" strike="noStrike">
                <a:latin typeface="Arial"/>
              </a:endParaRPr>
            </a:p>
          </p:txBody>
        </p:sp>
        <p:pic>
          <p:nvPicPr>
            <p:cNvPr id="83" name="" descr=""/>
            <p:cNvPicPr/>
            <p:nvPr/>
          </p:nvPicPr>
          <p:blipFill>
            <a:blip r:embed="rId2"/>
            <a:stretch/>
          </p:blipFill>
          <p:spPr>
            <a:xfrm>
              <a:off x="2235600" y="1440000"/>
              <a:ext cx="1508040" cy="1557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84" name="CustomShape 5"/>
            <p:cNvSpPr/>
            <p:nvPr/>
          </p:nvSpPr>
          <p:spPr>
            <a:xfrm>
              <a:off x="720000" y="1512000"/>
              <a:ext cx="1655640" cy="489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de-DE" sz="1400" spc="-1" strike="noStrike">
                  <a:latin typeface="Arial"/>
                </a:rPr>
                <a:t>Text 1:</a:t>
              </a:r>
              <a:r>
                <a:rPr b="0" lang="de-DE" sz="1400" spc="-1" strike="noStrike" u="sng">
                  <a:solidFill>
                    <a:srgbClr val="0000ff"/>
                  </a:solidFill>
                  <a:uFillTx/>
                  <a:latin typeface="Arial"/>
                  <a:hlinkClick r:id="rId3"/>
                </a:rPr>
                <a:t>Experteninterview</a:t>
              </a:r>
              <a:endParaRPr b="0" lang="de-DE" sz="1400" spc="-1" strike="noStrike">
                <a:latin typeface="Arial"/>
              </a:endParaRPr>
            </a:p>
          </p:txBody>
        </p:sp>
        <p:pic>
          <p:nvPicPr>
            <p:cNvPr id="85" name="" descr=""/>
            <p:cNvPicPr/>
            <p:nvPr/>
          </p:nvPicPr>
          <p:blipFill>
            <a:blip r:embed="rId4"/>
            <a:stretch/>
          </p:blipFill>
          <p:spPr>
            <a:xfrm>
              <a:off x="5475600" y="1371600"/>
              <a:ext cx="1724040" cy="1724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86" name="CustomShape 6"/>
            <p:cNvSpPr/>
            <p:nvPr/>
          </p:nvSpPr>
          <p:spPr>
            <a:xfrm>
              <a:off x="3960000" y="1512000"/>
              <a:ext cx="1803240" cy="489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de-DE" sz="1400" spc="-1" strike="noStrike">
                  <a:latin typeface="Arial"/>
                </a:rPr>
                <a:t>Text 2:</a:t>
              </a:r>
              <a:r>
                <a:rPr b="0" lang="de-DE" sz="1400" spc="-1" strike="noStrike" u="sng">
                  <a:solidFill>
                    <a:srgbClr val="0000ff"/>
                  </a:solidFill>
                  <a:uFillTx/>
                  <a:latin typeface="Arial"/>
                  <a:hlinkClick r:id="rId5"/>
                </a:rPr>
                <a:t>Expertenkommentar</a:t>
              </a:r>
              <a:endParaRPr b="0" lang="de-DE" sz="1400" spc="-1" strike="noStrike">
                <a:latin typeface="Arial"/>
              </a:endParaRPr>
            </a:p>
          </p:txBody>
        </p:sp>
        <p:pic>
          <p:nvPicPr>
            <p:cNvPr id="87" name="" descr=""/>
            <p:cNvPicPr/>
            <p:nvPr/>
          </p:nvPicPr>
          <p:blipFill>
            <a:blip r:embed="rId6"/>
            <a:stretch/>
          </p:blipFill>
          <p:spPr>
            <a:xfrm>
              <a:off x="7848000" y="1512000"/>
              <a:ext cx="1439640" cy="1439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88" name="CustomShape 7"/>
            <p:cNvSpPr/>
            <p:nvPr/>
          </p:nvSpPr>
          <p:spPr>
            <a:xfrm rot="16200000">
              <a:off x="8452080" y="1828440"/>
              <a:ext cx="1959480" cy="287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de-DE" sz="1200" spc="-1" strike="noStrike" u="sng">
                  <a:solidFill>
                    <a:srgbClr val="0000ff"/>
                  </a:solidFill>
                  <a:uFillTx/>
                  <a:latin typeface="Arial"/>
                  <a:hlinkClick r:id="rId7"/>
                </a:rPr>
                <a:t>Werte und Normen (Hilfe)</a:t>
              </a:r>
              <a:endParaRPr b="0" lang="de-DE" sz="1200" spc="-1" strike="noStrike">
                <a:latin typeface="Arial"/>
              </a:endParaRPr>
            </a:p>
          </p:txBody>
        </p:sp>
        <p:sp>
          <p:nvSpPr>
            <p:cNvPr id="89" name="CustomShape 8"/>
            <p:cNvSpPr/>
            <p:nvPr/>
          </p:nvSpPr>
          <p:spPr>
            <a:xfrm>
              <a:off x="792000" y="2952000"/>
              <a:ext cx="8783640" cy="1846800"/>
            </a:xfrm>
            <a:prstGeom prst="rect">
              <a:avLst/>
            </a:prstGeom>
            <a:noFill/>
            <a:ln w="18000">
              <a:solidFill>
                <a:srgbClr val="2b511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8000" rIns="108000" tIns="108000" bIns="108000"/>
            <a:p>
              <a:pPr>
                <a:lnSpc>
                  <a:spcPct val="100000"/>
                </a:lnSpc>
                <a:spcBef>
                  <a:spcPts val="283"/>
                </a:spcBef>
                <a:spcAft>
                  <a:spcPts val="283"/>
                </a:spcAft>
              </a:pPr>
              <a:r>
                <a:rPr b="0" lang="de-DE" sz="1400" spc="-1" strike="noStrike">
                  <a:solidFill>
                    <a:srgbClr val="006c3b"/>
                  </a:solidFill>
                  <a:latin typeface="Arial"/>
                  <a:ea typeface="Noto Sans CJK SC"/>
                </a:rPr>
                <a:t>Lesen Sie die beiden Texte. Benutzen Sie ggf. die Hilfe zu den Begriffen „Werte“ und „Normen“.</a:t>
              </a:r>
              <a:endParaRPr b="0" lang="de-DE" sz="1400" spc="-1" strike="noStrike">
                <a:latin typeface="Arial"/>
                <a:ea typeface="Noto Sans CJK SC"/>
              </a:endParaRPr>
            </a:p>
            <a:p>
              <a:pPr>
                <a:lnSpc>
                  <a:spcPct val="100000"/>
                </a:lnSpc>
                <a:spcBef>
                  <a:spcPts val="283"/>
                </a:spcBef>
                <a:spcAft>
                  <a:spcPts val="283"/>
                </a:spcAft>
              </a:pPr>
              <a:r>
                <a:rPr b="1" lang="de-DE" sz="1400" spc="-1" strike="noStrike" cap="small">
                  <a:solidFill>
                    <a:srgbClr val="006c3b"/>
                  </a:solidFill>
                  <a:latin typeface="Arial"/>
                  <a:ea typeface="Noto Sans CJK SC"/>
                </a:rPr>
                <a:t>Aufgabe 7</a:t>
              </a:r>
              <a:endParaRPr b="0" lang="de-DE" sz="1400" spc="-1" strike="noStrike">
                <a:latin typeface="Arial"/>
                <a:ea typeface="Noto Sans CJK SC"/>
              </a:endParaRPr>
            </a:p>
            <a:p>
              <a:pPr>
                <a:lnSpc>
                  <a:spcPct val="100000"/>
                </a:lnSpc>
                <a:spcBef>
                  <a:spcPts val="283"/>
                </a:spcBef>
                <a:spcAft>
                  <a:spcPts val="283"/>
                </a:spcAft>
              </a:pPr>
              <a:r>
                <a:rPr b="0" lang="de-DE" sz="1400" spc="-1" strike="noStrike">
                  <a:solidFill>
                    <a:srgbClr val="006c3b"/>
                  </a:solidFill>
                  <a:latin typeface="Arial"/>
                  <a:ea typeface="Noto Sans CJK SC"/>
                </a:rPr>
                <a:t>Sammeln Sie Argumente für und wider jede Ihrer Handlungsoptionen. Gewichten Sie Ihre Argumente.</a:t>
              </a:r>
              <a:endParaRPr b="0" lang="de-DE" sz="1400" spc="-1" strike="noStrike">
                <a:latin typeface="Arial"/>
                <a:ea typeface="Noto Sans CJK SC"/>
              </a:endParaRPr>
            </a:p>
            <a:p>
              <a:pPr>
                <a:lnSpc>
                  <a:spcPct val="100000"/>
                </a:lnSpc>
                <a:spcBef>
                  <a:spcPts val="283"/>
                </a:spcBef>
                <a:spcAft>
                  <a:spcPts val="283"/>
                </a:spcAft>
              </a:pPr>
              <a:r>
                <a:rPr b="1" lang="de-DE" sz="1400" spc="-1" strike="noStrike" cap="small">
                  <a:solidFill>
                    <a:srgbClr val="006c3b"/>
                  </a:solidFill>
                  <a:latin typeface="Arial"/>
                  <a:ea typeface="Noto Sans CJK SC"/>
                </a:rPr>
                <a:t>Aufgabe 8</a:t>
              </a:r>
              <a:endParaRPr b="0" lang="de-DE" sz="1400" spc="-1" strike="noStrike">
                <a:latin typeface="Arial"/>
                <a:ea typeface="Noto Sans CJK SC"/>
              </a:endParaRPr>
            </a:p>
            <a:p>
              <a:pPr>
                <a:lnSpc>
                  <a:spcPct val="100000"/>
                </a:lnSpc>
                <a:spcBef>
                  <a:spcPts val="283"/>
                </a:spcBef>
                <a:spcAft>
                  <a:spcPts val="283"/>
                </a:spcAft>
              </a:pPr>
              <a:r>
                <a:rPr b="0" lang="de-DE" sz="1400" spc="-1" strike="noStrike">
                  <a:solidFill>
                    <a:srgbClr val="006c3b"/>
                  </a:solidFill>
                  <a:latin typeface="Arial"/>
                  <a:ea typeface="Noto Sans CJK SC"/>
                </a:rPr>
                <a:t>Erläutern Sie die Gewichtung Ihrer Argumente unter Bezugnahme auf die Werte und Normen, die Sie in Aufgabe 6 genannt haben.</a:t>
              </a:r>
              <a:endParaRPr b="0" lang="de-DE" sz="1400" spc="-1" strike="noStrike">
                <a:latin typeface="Arial"/>
                <a:ea typeface="Noto Sans CJK SC"/>
              </a:endParaRPr>
            </a:p>
          </p:txBody>
        </p:sp>
      </p:grp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720000" y="82440"/>
            <a:ext cx="3498120" cy="63720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504000" y="5311800"/>
            <a:ext cx="9143640" cy="23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40202_p_dilemmadiskussion_schueler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ZPG Biologie 2020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Folie 7/8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92" name="Line 2"/>
          <p:cNvSpPr/>
          <p:nvPr/>
        </p:nvSpPr>
        <p:spPr>
          <a:xfrm>
            <a:off x="216000" y="5256000"/>
            <a:ext cx="9648000" cy="36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grpSp>
        <p:nvGrpSpPr>
          <p:cNvPr id="93" name="Group 3"/>
          <p:cNvGrpSpPr/>
          <p:nvPr/>
        </p:nvGrpSpPr>
        <p:grpSpPr>
          <a:xfrm>
            <a:off x="720000" y="1008000"/>
            <a:ext cx="7775640" cy="3571920"/>
            <a:chOff x="720000" y="1008000"/>
            <a:chExt cx="7775640" cy="3571920"/>
          </a:xfrm>
        </p:grpSpPr>
        <p:sp>
          <p:nvSpPr>
            <p:cNvPr id="94" name="CustomShape 4"/>
            <p:cNvSpPr/>
            <p:nvPr/>
          </p:nvSpPr>
          <p:spPr>
            <a:xfrm>
              <a:off x="720000" y="1008000"/>
              <a:ext cx="7775640" cy="503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1" lang="de-DE" sz="2200" spc="-1" strike="noStrike">
                  <a:latin typeface="Arial"/>
                </a:rPr>
                <a:t>Der persönliche Standpunkt</a:t>
              </a:r>
              <a:endParaRPr b="0" lang="de-DE" sz="2200" spc="-1" strike="noStrike">
                <a:latin typeface="Arial"/>
              </a:endParaRPr>
            </a:p>
          </p:txBody>
        </p:sp>
        <p:sp>
          <p:nvSpPr>
            <p:cNvPr id="95" name="CustomShape 5"/>
            <p:cNvSpPr/>
            <p:nvPr/>
          </p:nvSpPr>
          <p:spPr>
            <a:xfrm>
              <a:off x="792000" y="1548000"/>
              <a:ext cx="4247640" cy="1980000"/>
            </a:xfrm>
            <a:prstGeom prst="rect">
              <a:avLst/>
            </a:prstGeom>
            <a:noFill/>
            <a:ln w="18000">
              <a:solidFill>
                <a:srgbClr val="2b511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8000" rIns="108000" tIns="108000" bIns="108000"/>
            <a:p>
              <a:pPr>
                <a:lnSpc>
                  <a:spcPct val="100000"/>
                </a:lnSpc>
                <a:spcBef>
                  <a:spcPts val="850"/>
                </a:spcBef>
                <a:spcAft>
                  <a:spcPts val="850"/>
                </a:spcAft>
              </a:pPr>
              <a:r>
                <a:rPr b="1" lang="de-DE" sz="1400" spc="-1" strike="noStrike" cap="small">
                  <a:solidFill>
                    <a:srgbClr val="006c3b"/>
                  </a:solidFill>
                  <a:latin typeface="Arial"/>
                  <a:ea typeface="Noto Sans CJK SC"/>
                </a:rPr>
                <a:t>Aufgabe 9</a:t>
              </a:r>
              <a:endParaRPr b="0" lang="de-DE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850"/>
                </a:spcBef>
                <a:spcAft>
                  <a:spcPts val="850"/>
                </a:spcAft>
              </a:pPr>
              <a:r>
                <a:rPr b="0" lang="de-DE" sz="1800" spc="-1" strike="noStrike">
                  <a:solidFill>
                    <a:srgbClr val="006c3b"/>
                  </a:solidFill>
                  <a:latin typeface="Arial"/>
                  <a:ea typeface="Noto Sans CJK SC"/>
                </a:rPr>
                <a:t>Bewerten Sie den Einsatz der CRISPR-Cas- und Gene drive-Technologie zur Bekämpfung der Malaria durch die Ausrottung der die Krankheit übertragenden Anopheles-Mücken. </a:t>
              </a:r>
              <a:endParaRPr b="0" lang="de-DE" sz="1800" spc="-1" strike="noStrike">
                <a:latin typeface="Arial"/>
              </a:endParaRPr>
            </a:p>
          </p:txBody>
        </p:sp>
        <p:pic>
          <p:nvPicPr>
            <p:cNvPr id="96" name="" descr=""/>
            <p:cNvPicPr/>
            <p:nvPr/>
          </p:nvPicPr>
          <p:blipFill>
            <a:blip r:embed="rId2"/>
            <a:stretch/>
          </p:blipFill>
          <p:spPr>
            <a:xfrm>
              <a:off x="5780520" y="1584000"/>
              <a:ext cx="2283120" cy="2995920"/>
            </a:xfrm>
            <a:prstGeom prst="rect">
              <a:avLst/>
            </a:prstGeom>
            <a:ln>
              <a:noFill/>
            </a:ln>
          </p:spPr>
        </p:pic>
      </p:grp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720000" y="82440"/>
            <a:ext cx="3498120" cy="63720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504000" y="5311800"/>
            <a:ext cx="9143640" cy="23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40202_p_dilemmadiskussion_schueler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ZPG Biologie 2020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</a:rPr>
              <a:t>Folie 8/8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99" name="Line 2"/>
          <p:cNvSpPr/>
          <p:nvPr/>
        </p:nvSpPr>
        <p:spPr>
          <a:xfrm>
            <a:off x="216000" y="5256000"/>
            <a:ext cx="9648000" cy="36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0" name="Group 3"/>
          <p:cNvGrpSpPr/>
          <p:nvPr/>
        </p:nvGrpSpPr>
        <p:grpSpPr>
          <a:xfrm>
            <a:off x="720000" y="1008000"/>
            <a:ext cx="7775640" cy="3571920"/>
            <a:chOff x="720000" y="1008000"/>
            <a:chExt cx="7775640" cy="3571920"/>
          </a:xfrm>
        </p:grpSpPr>
        <p:sp>
          <p:nvSpPr>
            <p:cNvPr id="101" name="CustomShape 4"/>
            <p:cNvSpPr/>
            <p:nvPr/>
          </p:nvSpPr>
          <p:spPr>
            <a:xfrm>
              <a:off x="720000" y="1008000"/>
              <a:ext cx="7775640" cy="503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1" lang="de-DE" sz="2200" spc="-1" strike="noStrike">
                  <a:latin typeface="Arial"/>
                </a:rPr>
                <a:t>Feedback zur Bewertungsaufgabe</a:t>
              </a:r>
              <a:endParaRPr b="0" lang="de-DE" sz="2200" spc="-1" strike="noStrike">
                <a:latin typeface="Arial"/>
              </a:endParaRPr>
            </a:p>
          </p:txBody>
        </p:sp>
        <p:sp>
          <p:nvSpPr>
            <p:cNvPr id="102" name="CustomShape 5"/>
            <p:cNvSpPr/>
            <p:nvPr/>
          </p:nvSpPr>
          <p:spPr>
            <a:xfrm>
              <a:off x="792000" y="1548000"/>
              <a:ext cx="4247640" cy="2772000"/>
            </a:xfrm>
            <a:prstGeom prst="rect">
              <a:avLst/>
            </a:prstGeom>
            <a:noFill/>
            <a:ln w="18000">
              <a:solidFill>
                <a:srgbClr val="2b511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8000" rIns="108000" tIns="108000" bIns="108000"/>
            <a:p>
              <a:pPr>
                <a:lnSpc>
                  <a:spcPct val="100000"/>
                </a:lnSpc>
              </a:pPr>
              <a:r>
                <a:rPr b="1" lang="de-DE" sz="1400" spc="-1" strike="noStrike">
                  <a:solidFill>
                    <a:srgbClr val="006c3b"/>
                  </a:solidFill>
                  <a:latin typeface="Arial"/>
                  <a:ea typeface="Noto Sans CJK SC"/>
                </a:rPr>
                <a:t>Überprüfen Sie gegenseitig Ihre Lösungen zu Aufgabe 9 hinsichtlich der folgenden Kriterien:</a:t>
              </a:r>
              <a:endParaRPr b="0" lang="de-DE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de-DE" sz="1400" spc="-1" strike="noStrike">
                <a:latin typeface="Arial"/>
              </a:endParaRPr>
            </a:p>
            <a:p>
              <a:pPr marL="216000" indent="-215640">
                <a:lnSpc>
                  <a:spcPct val="100000"/>
                </a:lnSpc>
                <a:spcBef>
                  <a:spcPts val="567"/>
                </a:spcBef>
                <a:spcAft>
                  <a:spcPts val="567"/>
                </a:spcAft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1" lang="de-DE" sz="1400" spc="-1" strike="noStrike">
                  <a:solidFill>
                    <a:srgbClr val="006c3b"/>
                  </a:solidFill>
                  <a:latin typeface="Arial"/>
                  <a:ea typeface="Noto Sans CJK SC"/>
                </a:rPr>
                <a:t>Der Sachverhalt ist fachlich richtig dargestellt.</a:t>
              </a:r>
              <a:endParaRPr b="0" lang="de-DE" sz="1400" spc="-1" strike="noStrike">
                <a:latin typeface="Arial"/>
              </a:endParaRPr>
            </a:p>
            <a:p>
              <a:pPr marL="216000" indent="-215640">
                <a:lnSpc>
                  <a:spcPct val="100000"/>
                </a:lnSpc>
                <a:spcBef>
                  <a:spcPts val="567"/>
                </a:spcBef>
                <a:spcAft>
                  <a:spcPts val="567"/>
                </a:spcAft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1" lang="de-DE" sz="1400" spc="-1" strike="noStrike">
                  <a:solidFill>
                    <a:srgbClr val="006c3b"/>
                  </a:solidFill>
                  <a:latin typeface="Arial"/>
                  <a:ea typeface="Noto Sans CJK SC"/>
                </a:rPr>
                <a:t>Argumente (pro und contra) werden genannt und gewichtet.</a:t>
              </a:r>
              <a:endParaRPr b="0" lang="de-DE" sz="1400" spc="-1" strike="noStrike">
                <a:latin typeface="Arial"/>
              </a:endParaRPr>
            </a:p>
            <a:p>
              <a:pPr marL="216000" indent="-215640">
                <a:lnSpc>
                  <a:spcPct val="100000"/>
                </a:lnSpc>
                <a:spcBef>
                  <a:spcPts val="567"/>
                </a:spcBef>
                <a:spcAft>
                  <a:spcPts val="567"/>
                </a:spcAft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1" lang="de-DE" sz="1400" spc="-1" strike="noStrike">
                  <a:solidFill>
                    <a:srgbClr val="006c3b"/>
                  </a:solidFill>
                  <a:latin typeface="Arial"/>
                  <a:ea typeface="Noto Sans CJK SC"/>
                </a:rPr>
                <a:t>Die vertretene Position wird mit Bezug zu persönlichen und/oder gesellschaftlichen Werten und Normen begründet.</a:t>
              </a:r>
              <a:endParaRPr b="0" lang="de-DE" sz="1400" spc="-1" strike="noStrike">
                <a:latin typeface="Arial"/>
              </a:endParaRPr>
            </a:p>
          </p:txBody>
        </p:sp>
        <p:pic>
          <p:nvPicPr>
            <p:cNvPr id="103" name="" descr=""/>
            <p:cNvPicPr/>
            <p:nvPr/>
          </p:nvPicPr>
          <p:blipFill>
            <a:blip r:embed="rId2"/>
            <a:stretch/>
          </p:blipFill>
          <p:spPr>
            <a:xfrm>
              <a:off x="5780520" y="1584000"/>
              <a:ext cx="2283120" cy="2995920"/>
            </a:xfrm>
            <a:prstGeom prst="rect">
              <a:avLst/>
            </a:prstGeom>
            <a:ln>
              <a:noFill/>
            </a:ln>
          </p:spPr>
        </p:pic>
      </p:grp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2020-08-11T14:48:10Z</dcterms:created>
  <dc:creator/>
  <dc:description/>
  <dc:language>de-DE</dc:language>
  <cp:lastModifiedBy/>
  <dcterms:modified xsi:type="dcterms:W3CDTF">2020-09-08T21:57:59Z</dcterms:modified>
  <cp:revision>60</cp:revision>
  <dc:subject/>
  <dc:title/>
</cp:coreProperties>
</file>