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46" r:id="rId2"/>
    <p:sldId id="399" r:id="rId3"/>
    <p:sldId id="412" r:id="rId4"/>
    <p:sldId id="400" r:id="rId5"/>
    <p:sldId id="407" r:id="rId6"/>
    <p:sldId id="401" r:id="rId7"/>
    <p:sldId id="402" r:id="rId8"/>
    <p:sldId id="403" r:id="rId9"/>
    <p:sldId id="404" r:id="rId10"/>
    <p:sldId id="405" r:id="rId11"/>
    <p:sldId id="415" r:id="rId12"/>
    <p:sldId id="427" r:id="rId13"/>
    <p:sldId id="406" r:id="rId14"/>
    <p:sldId id="408" r:id="rId15"/>
    <p:sldId id="409" r:id="rId16"/>
    <p:sldId id="410" r:id="rId17"/>
    <p:sldId id="411" r:id="rId18"/>
    <p:sldId id="413" r:id="rId19"/>
    <p:sldId id="416" r:id="rId20"/>
    <p:sldId id="417" r:id="rId21"/>
    <p:sldId id="424" r:id="rId22"/>
    <p:sldId id="423" r:id="rId23"/>
    <p:sldId id="428" r:id="rId24"/>
    <p:sldId id="425" r:id="rId25"/>
    <p:sldId id="426" r:id="rId26"/>
    <p:sldId id="414" r:id="rId27"/>
  </p:sldIdLst>
  <p:sldSz cx="9144000" cy="6858000" type="screen4x3"/>
  <p:notesSz cx="6735763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B3"/>
    <a:srgbClr val="FF6600"/>
    <a:srgbClr val="FFCB97"/>
    <a:srgbClr val="FFDE75"/>
    <a:srgbClr val="FF9933"/>
    <a:srgbClr val="F5A401"/>
    <a:srgbClr val="FFAFAF"/>
    <a:srgbClr val="FF9999"/>
    <a:srgbClr val="FF8B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7044" autoAdjust="0"/>
  </p:normalViewPr>
  <p:slideViewPr>
    <p:cSldViewPr>
      <p:cViewPr varScale="1">
        <p:scale>
          <a:sx n="76" d="100"/>
          <a:sy n="76" d="100"/>
        </p:scale>
        <p:origin x="141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66" y="-8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0" cy="495029"/>
          </a:xfrm>
          <a:prstGeom prst="rect">
            <a:avLst/>
          </a:prstGeom>
        </p:spPr>
        <p:txBody>
          <a:bodyPr vert="horz" lIns="94828" tIns="47414" rIns="94828" bIns="474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4828" tIns="47414" rIns="94828" bIns="47414" rtlCol="0"/>
          <a:lstStyle>
            <a:lvl1pPr algn="r">
              <a:defRPr sz="1200"/>
            </a:lvl1pPr>
          </a:lstStyle>
          <a:p>
            <a:fld id="{8FF56C64-0EF7-4505-B7A7-22C4F51F7771}" type="datetimeFigureOut">
              <a:rPr lang="de-DE" smtClean="0"/>
              <a:t>10.10.2021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6550" y="282575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8" tIns="47414" rIns="94828" bIns="4741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293452" y="3058904"/>
            <a:ext cx="6080538" cy="3884860"/>
          </a:xfrm>
          <a:prstGeom prst="rect">
            <a:avLst/>
          </a:prstGeom>
        </p:spPr>
        <p:txBody>
          <a:bodyPr vert="horz" lIns="94828" tIns="47414" rIns="94828" bIns="47414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371287"/>
            <a:ext cx="2918830" cy="495028"/>
          </a:xfrm>
          <a:prstGeom prst="rect">
            <a:avLst/>
          </a:prstGeom>
        </p:spPr>
        <p:txBody>
          <a:bodyPr vert="horz" lIns="94828" tIns="47414" rIns="94828" bIns="474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5" y="9371287"/>
            <a:ext cx="2918830" cy="495028"/>
          </a:xfrm>
          <a:prstGeom prst="rect">
            <a:avLst/>
          </a:prstGeom>
        </p:spPr>
        <p:txBody>
          <a:bodyPr vert="horz" lIns="94828" tIns="47414" rIns="94828" bIns="47414" rtlCol="0" anchor="b"/>
          <a:lstStyle>
            <a:lvl1pPr algn="r">
              <a:defRPr sz="1200"/>
            </a:lvl1pPr>
          </a:lstStyle>
          <a:p>
            <a:fld id="{B60CD0FA-85F9-4704-9617-456D40F8AC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12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629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dann auch verschiedene Bezeichnungen: </a:t>
            </a:r>
            <a:r>
              <a:rPr lang="de-DE" dirty="0">
                <a:sym typeface="Symbol" panose="05050102010706020507" pitchFamily="18" charset="2"/>
              </a:rPr>
              <a:t>Subjunktion vs. Implikation; objektsprachliche vs. metasprachliche Implikation; materiale Implikation vs. formale Implikation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729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Natürlich darf man auch Klammern zur Verdeutlichung setzen. Sinnvoll ist m.E. zu schreiben:  (</a:t>
            </a:r>
            <a:r>
              <a:rPr lang="de-DE" altLang="de-DE" sz="1200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A  B) → (B  A)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275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Diese Begriffe stehen nicht im Bildungsplan, sind jedoch für die Logik grundlegend,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5899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21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Wie notieren? Hier als </a:t>
            </a:r>
            <a:r>
              <a:rPr lang="de-DE" dirty="0">
                <a:sym typeface="Symbol" panose="05050102010706020507" pitchFamily="18" charset="2"/>
              </a:rPr>
              <a:t>„…  …“ ist eine Tautologie</a:t>
            </a:r>
            <a:r>
              <a:rPr lang="de-DE" dirty="0"/>
              <a:t> </a:t>
            </a:r>
            <a:r>
              <a:rPr lang="de-DE" dirty="0">
                <a:sym typeface="Symbol" panose="05050102010706020507" pitchFamily="18" charset="2"/>
              </a:rPr>
              <a:t>oder</a:t>
            </a:r>
            <a:r>
              <a:rPr lang="de-DE" dirty="0"/>
              <a:t> mit </a:t>
            </a:r>
            <a:r>
              <a:rPr lang="de-DE" dirty="0">
                <a:sym typeface="Symbol" panose="05050102010706020507" pitchFamily="18" charset="2"/>
              </a:rPr>
              <a:t>, oder als „… ist logisch äquivalent zu …“.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Bei KG, AG und DG: Analogie zum Rechnen mit Zahlen deutlich, aber: es gelten beide Distributivgesetze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026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Als Grundlage für die Beweisverfahren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657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152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18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665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Foto urheberrechtlich geschützt.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939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261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4835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7893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Logikrätsel aus Zertifikatsklausur 2019 und 2018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843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Wiederholung ist sicherlich nötig, aber: in IMP Thema in Kl. 9 und 10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719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AB parallel zum Unterricht mit den anderen </a:t>
            </a:r>
            <a:r>
              <a:rPr lang="de-DE" dirty="0" err="1"/>
              <a:t>SuS</a:t>
            </a:r>
            <a:r>
              <a:rPr lang="de-DE" dirty="0"/>
              <a:t>, falls Mehrheit aus IMP kommt: </a:t>
            </a:r>
            <a:r>
              <a:rPr lang="de-DE"/>
              <a:t>AB für die anderen.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0442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1200" dirty="0">
                <a:sym typeface="Symbol" panose="05050102010706020507" pitchFamily="18" charset="2"/>
              </a:rPr>
              <a:t>grundlegend: für die Mathematik, für die nächste Einheit „Beweisverfahren“, für den Einstieg in den Kurs</a:t>
            </a:r>
          </a:p>
          <a:p>
            <a:pPr marL="171450" indent="-1714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1200" dirty="0">
                <a:sym typeface="Symbol" panose="05050102010706020507" pitchFamily="18" charset="2"/>
              </a:rPr>
              <a:t>Kalkül (Wahrheitstabellen), Verständnis (Definition von Wörtern wie „oder“, Tautologien, Interpretation von De </a:t>
            </a:r>
            <a:r>
              <a:rPr lang="de-DE" altLang="de-DE" sz="1200">
                <a:sym typeface="Symbol" panose="05050102010706020507" pitchFamily="18" charset="2"/>
              </a:rPr>
              <a:t>Morgen u.a.)</a:t>
            </a:r>
            <a:endParaRPr lang="de-DE" altLang="de-DE" sz="1200" dirty="0">
              <a:sym typeface="Symbol" panose="05050102010706020507" pitchFamily="18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969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327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58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hier Begriffe „Subjunktion“ und „Äquivalenz“, aber Empfehlung der ZPG IMP: „Implikation“ und „Äquivalenz“ verwenden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45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fachwissenschaftlich: keine Definition, was eine Aussage „ist“; es interessiert: Wie ist der Wahrheitswert von zusammengesetzten Aussagen ausgehend von den Wahrheitswerten der Teilaussagen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ausgeschlossenes Drittes: Eine Aussage ist wahr oder falsch. </a:t>
            </a:r>
            <a:r>
              <a:rPr lang="de-DE" dirty="0">
                <a:sym typeface="Wingdings" panose="05000000000000000000" pitchFamily="2" charset="2"/>
              </a:rPr>
              <a:t> Ich muss aber nicht entscheiden können, ob sie wahr oder falsch ist (z.B. </a:t>
            </a:r>
            <a:r>
              <a:rPr lang="de-DE" dirty="0" err="1">
                <a:sym typeface="Wingdings" panose="05000000000000000000" pitchFamily="2" charset="2"/>
              </a:rPr>
              <a:t>Riemann‘sche</a:t>
            </a:r>
            <a:r>
              <a:rPr lang="de-DE" dirty="0">
                <a:sym typeface="Wingdings" panose="05000000000000000000" pitchFamily="2" charset="2"/>
              </a:rPr>
              <a:t> Vermutung).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ausgeschlossener Widerspruch: Eine Aussage ist nicht sowohl wahr als auch falsch.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499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geht tief in die Semantik </a:t>
            </a:r>
            <a:r>
              <a:rPr lang="de-DE" dirty="0">
                <a:sym typeface="Wingdings" panose="05000000000000000000" pitchFamily="2" charset="2"/>
              </a:rPr>
              <a:t> führt zu weit</a:t>
            </a: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90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Einführung der Quantoren entweder zusammen mit anderen mathematischen Schreibweisen (Mengenschreibweise, Summenzeichen …) oder wenn man deutlich machen kann, dass man so viel Schreibarbeit spart (z.B. bei den Beweisverfahren)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583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1200" dirty="0">
                <a:sym typeface="Symbol" panose="05050102010706020507" pitchFamily="18" charset="2"/>
              </a:rPr>
              <a:t>nicht: „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Nix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gnaus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woiß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it.“</a:t>
            </a:r>
            <a:endParaRPr lang="de-DE" altLang="de-DE" sz="1200" dirty="0">
              <a:sym typeface="Symbol" panose="05050102010706020507" pitchFamily="18" charset="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1200" dirty="0">
                <a:sym typeface="Symbol" panose="05050102010706020507" pitchFamily="18" charset="2"/>
              </a:rPr>
              <a:t>„ex </a:t>
            </a:r>
            <a:r>
              <a:rPr lang="de-DE" altLang="de-DE" sz="1200" dirty="0" err="1">
                <a:sym typeface="Symbol" panose="05050102010706020507" pitchFamily="18" charset="2"/>
              </a:rPr>
              <a:t>falso</a:t>
            </a:r>
            <a:r>
              <a:rPr lang="de-DE" altLang="de-DE" sz="1200" dirty="0">
                <a:sym typeface="Symbol" panose="05050102010706020507" pitchFamily="18" charset="2"/>
              </a:rPr>
              <a:t> </a:t>
            </a:r>
            <a:r>
              <a:rPr lang="de-DE" altLang="de-DE" sz="1200" dirty="0" err="1">
                <a:sym typeface="Symbol" panose="05050102010706020507" pitchFamily="18" charset="2"/>
              </a:rPr>
              <a:t>quodlibet</a:t>
            </a:r>
            <a:r>
              <a:rPr lang="de-DE" altLang="de-DE" sz="1200" dirty="0">
                <a:sym typeface="Symbol" panose="05050102010706020507" pitchFamily="18" charset="2"/>
              </a:rPr>
              <a:t>“: Wenn A falsch ist, ist A  B immer wahr (egal welchen WW B hat).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99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19B94-E857-4078-8C70-1CAF4BA43F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04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37174-2BD9-4813-A288-E9DF99DE88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26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22A2-1D3B-40EA-B029-56C080087B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11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C752-75F4-4E85-98C4-B39334E57F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11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CACB0-B08C-4066-AA6C-7E83BECED3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86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EBBD2-284B-477A-9BD7-8329FB6E55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47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93BC6-6556-4457-8B07-71ED929772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8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0DF48-7556-4B09-8B99-965B41F97C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8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D951F-63CA-4C74-9AEF-E0951E80C1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275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7BD44-D4C3-4317-8511-C32DB7CA7D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01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50DED-B887-44A7-A506-EE55E3B330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90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3D07B6-6594-4079-BA71-AA0B4969C0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5305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12" name="Textfeld 16"/>
          <p:cNvSpPr txBox="1">
            <a:spLocks noChangeArrowheads="1"/>
          </p:cNvSpPr>
          <p:nvPr/>
        </p:nvSpPr>
        <p:spPr bwMode="auto">
          <a:xfrm>
            <a:off x="8263480" y="6446501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1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E8DD23C-E6AB-4297-AE0D-A35980620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62408"/>
            <a:ext cx="2895600" cy="305631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64" name="Zeichenbereich 37909">
            <a:extLst>
              <a:ext uri="{FF2B5EF4-FFF2-40B4-BE49-F238E27FC236}">
                <a16:creationId xmlns:a16="http://schemas.microsoft.com/office/drawing/2014/main" id="{6BCD1715-A2F7-4232-A140-1B1FE5B788B3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65" name="Rechteck 64">
              <a:extLst>
                <a:ext uri="{FF2B5EF4-FFF2-40B4-BE49-F238E27FC236}">
                  <a16:creationId xmlns:a16="http://schemas.microsoft.com/office/drawing/2014/main" id="{A6DA8A35-B6FD-4649-9EDA-5B6EB2E86486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66" name="Rectangle 5">
              <a:extLst>
                <a:ext uri="{FF2B5EF4-FFF2-40B4-BE49-F238E27FC236}">
                  <a16:creationId xmlns:a16="http://schemas.microsoft.com/office/drawing/2014/main" id="{47AA0C22-37F4-4224-BC59-14A924B44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6">
              <a:extLst>
                <a:ext uri="{FF2B5EF4-FFF2-40B4-BE49-F238E27FC236}">
                  <a16:creationId xmlns:a16="http://schemas.microsoft.com/office/drawing/2014/main" id="{60D4E0A3-4E39-4C90-B7D4-4ADB2DA3C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7">
              <a:extLst>
                <a:ext uri="{FF2B5EF4-FFF2-40B4-BE49-F238E27FC236}">
                  <a16:creationId xmlns:a16="http://schemas.microsoft.com/office/drawing/2014/main" id="{05F45359-6CCE-4A77-AD08-DCE6D3C1A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8">
              <a:extLst>
                <a:ext uri="{FF2B5EF4-FFF2-40B4-BE49-F238E27FC236}">
                  <a16:creationId xmlns:a16="http://schemas.microsoft.com/office/drawing/2014/main" id="{57188D26-7578-4A2E-B48B-41434F9A4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9">
              <a:extLst>
                <a:ext uri="{FF2B5EF4-FFF2-40B4-BE49-F238E27FC236}">
                  <a16:creationId xmlns:a16="http://schemas.microsoft.com/office/drawing/2014/main" id="{8693C9EF-DFDC-4D9F-BE1C-CA829FBF8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10">
              <a:extLst>
                <a:ext uri="{FF2B5EF4-FFF2-40B4-BE49-F238E27FC236}">
                  <a16:creationId xmlns:a16="http://schemas.microsoft.com/office/drawing/2014/main" id="{B77AC261-A01C-4C8C-AB64-40D44ACDF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11">
              <a:extLst>
                <a:ext uri="{FF2B5EF4-FFF2-40B4-BE49-F238E27FC236}">
                  <a16:creationId xmlns:a16="http://schemas.microsoft.com/office/drawing/2014/main" id="{FD52BE42-B86A-47BB-AD49-B6474FD83D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ectangle 12">
              <a:extLst>
                <a:ext uri="{FF2B5EF4-FFF2-40B4-BE49-F238E27FC236}">
                  <a16:creationId xmlns:a16="http://schemas.microsoft.com/office/drawing/2014/main" id="{63FA04D7-16D8-4C10-9A66-18C9F5F33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Rectangle 13">
              <a:extLst>
                <a:ext uri="{FF2B5EF4-FFF2-40B4-BE49-F238E27FC236}">
                  <a16:creationId xmlns:a16="http://schemas.microsoft.com/office/drawing/2014/main" id="{CF14685E-9634-4CEE-9FDA-2CC6A7E39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15">
              <a:extLst>
                <a:ext uri="{FF2B5EF4-FFF2-40B4-BE49-F238E27FC236}">
                  <a16:creationId xmlns:a16="http://schemas.microsoft.com/office/drawing/2014/main" id="{7E7D55F7-9901-4C30-B7FF-9C6014788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Rectangle 16">
              <a:extLst>
                <a:ext uri="{FF2B5EF4-FFF2-40B4-BE49-F238E27FC236}">
                  <a16:creationId xmlns:a16="http://schemas.microsoft.com/office/drawing/2014/main" id="{59D4A53B-F173-4BA7-BB6D-A1B8181A5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18">
              <a:extLst>
                <a:ext uri="{FF2B5EF4-FFF2-40B4-BE49-F238E27FC236}">
                  <a16:creationId xmlns:a16="http://schemas.microsoft.com/office/drawing/2014/main" id="{7568CCB0-3F56-4B69-9C97-D9232447F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Rectangle 19">
              <a:extLst>
                <a:ext uri="{FF2B5EF4-FFF2-40B4-BE49-F238E27FC236}">
                  <a16:creationId xmlns:a16="http://schemas.microsoft.com/office/drawing/2014/main" id="{640AE4C0-AEAB-4590-83E9-AAD9C741A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20">
              <a:extLst>
                <a:ext uri="{FF2B5EF4-FFF2-40B4-BE49-F238E27FC236}">
                  <a16:creationId xmlns:a16="http://schemas.microsoft.com/office/drawing/2014/main" id="{D6D3ADB5-C548-4F15-B3C5-AB0DAC4D8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Rectangle 21">
              <a:extLst>
                <a:ext uri="{FF2B5EF4-FFF2-40B4-BE49-F238E27FC236}">
                  <a16:creationId xmlns:a16="http://schemas.microsoft.com/office/drawing/2014/main" id="{D3C2B272-2748-49D1-9226-5B31C0C21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Rectangle 22">
              <a:extLst>
                <a:ext uri="{FF2B5EF4-FFF2-40B4-BE49-F238E27FC236}">
                  <a16:creationId xmlns:a16="http://schemas.microsoft.com/office/drawing/2014/main" id="{464C511B-3AF6-4339-AB61-CFB14D355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Rectangle 23">
              <a:extLst>
                <a:ext uri="{FF2B5EF4-FFF2-40B4-BE49-F238E27FC236}">
                  <a16:creationId xmlns:a16="http://schemas.microsoft.com/office/drawing/2014/main" id="{A26B3769-B10F-4939-B2F9-15EBD785B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3" name="Line 24">
              <a:extLst>
                <a:ext uri="{FF2B5EF4-FFF2-40B4-BE49-F238E27FC236}">
                  <a16:creationId xmlns:a16="http://schemas.microsoft.com/office/drawing/2014/main" id="{AF1A485D-08D1-4E4B-8E1D-F25FFE698B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Rectangle 25">
              <a:extLst>
                <a:ext uri="{FF2B5EF4-FFF2-40B4-BE49-F238E27FC236}">
                  <a16:creationId xmlns:a16="http://schemas.microsoft.com/office/drawing/2014/main" id="{4510E70D-4FA7-49D9-9D88-38A48783C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85" name="Line 26">
              <a:extLst>
                <a:ext uri="{FF2B5EF4-FFF2-40B4-BE49-F238E27FC236}">
                  <a16:creationId xmlns:a16="http://schemas.microsoft.com/office/drawing/2014/main" id="{7337A555-4646-47F1-A4EE-996B56D4CD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" name="Rectangle 27">
              <a:extLst>
                <a:ext uri="{FF2B5EF4-FFF2-40B4-BE49-F238E27FC236}">
                  <a16:creationId xmlns:a16="http://schemas.microsoft.com/office/drawing/2014/main" id="{D5B3577D-34C3-49CA-963A-7E91EBC5B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87" name="Line 28">
              <a:extLst>
                <a:ext uri="{FF2B5EF4-FFF2-40B4-BE49-F238E27FC236}">
                  <a16:creationId xmlns:a16="http://schemas.microsoft.com/office/drawing/2014/main" id="{8D37655C-65B5-484C-ABAA-FFD8831B4B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Rectangle 29">
              <a:extLst>
                <a:ext uri="{FF2B5EF4-FFF2-40B4-BE49-F238E27FC236}">
                  <a16:creationId xmlns:a16="http://schemas.microsoft.com/office/drawing/2014/main" id="{0D90B735-84FA-47F9-A6C7-B618446F5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89" name="Line 30">
              <a:extLst>
                <a:ext uri="{FF2B5EF4-FFF2-40B4-BE49-F238E27FC236}">
                  <a16:creationId xmlns:a16="http://schemas.microsoft.com/office/drawing/2014/main" id="{67E4F7BB-B696-44BA-8B7A-74DE2C089D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" name="Rectangle 31">
              <a:extLst>
                <a:ext uri="{FF2B5EF4-FFF2-40B4-BE49-F238E27FC236}">
                  <a16:creationId xmlns:a16="http://schemas.microsoft.com/office/drawing/2014/main" id="{357D2975-23F7-4251-B4B9-2D8594B2E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91" name="Line 32">
              <a:extLst>
                <a:ext uri="{FF2B5EF4-FFF2-40B4-BE49-F238E27FC236}">
                  <a16:creationId xmlns:a16="http://schemas.microsoft.com/office/drawing/2014/main" id="{DF1C95A8-2050-4900-8120-137B8B54BB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" name="Rectangle 33">
              <a:extLst>
                <a:ext uri="{FF2B5EF4-FFF2-40B4-BE49-F238E27FC236}">
                  <a16:creationId xmlns:a16="http://schemas.microsoft.com/office/drawing/2014/main" id="{8AAE3B4D-6A33-481C-8958-AA0F8F74C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93" name="Line 34">
              <a:extLst>
                <a:ext uri="{FF2B5EF4-FFF2-40B4-BE49-F238E27FC236}">
                  <a16:creationId xmlns:a16="http://schemas.microsoft.com/office/drawing/2014/main" id="{0A4D0E86-74AF-4534-8081-48DCF0EF0E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" name="Rectangle 35">
              <a:extLst>
                <a:ext uri="{FF2B5EF4-FFF2-40B4-BE49-F238E27FC236}">
                  <a16:creationId xmlns:a16="http://schemas.microsoft.com/office/drawing/2014/main" id="{9F54B237-E76E-4B7B-930D-B5271553F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95" name="Line 36">
              <a:extLst>
                <a:ext uri="{FF2B5EF4-FFF2-40B4-BE49-F238E27FC236}">
                  <a16:creationId xmlns:a16="http://schemas.microsoft.com/office/drawing/2014/main" id="{0F5D290F-DC76-460D-A48B-565A36A7C1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6" name="Rectangle 37">
              <a:extLst>
                <a:ext uri="{FF2B5EF4-FFF2-40B4-BE49-F238E27FC236}">
                  <a16:creationId xmlns:a16="http://schemas.microsoft.com/office/drawing/2014/main" id="{46228CA9-C9F7-49FE-A1BA-B54E66C8F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97" name="Line 38">
              <a:extLst>
                <a:ext uri="{FF2B5EF4-FFF2-40B4-BE49-F238E27FC236}">
                  <a16:creationId xmlns:a16="http://schemas.microsoft.com/office/drawing/2014/main" id="{FC77BEF4-66DB-4CD5-8EDE-A1E7E6D049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Rectangle 39">
              <a:extLst>
                <a:ext uri="{FF2B5EF4-FFF2-40B4-BE49-F238E27FC236}">
                  <a16:creationId xmlns:a16="http://schemas.microsoft.com/office/drawing/2014/main" id="{97DFA184-352B-4AFC-A507-6BD45F707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99" name="Line 40">
              <a:extLst>
                <a:ext uri="{FF2B5EF4-FFF2-40B4-BE49-F238E27FC236}">
                  <a16:creationId xmlns:a16="http://schemas.microsoft.com/office/drawing/2014/main" id="{C1BAE5ED-6DC7-427E-A190-0ED6F2BA73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Rectangle 41">
              <a:extLst>
                <a:ext uri="{FF2B5EF4-FFF2-40B4-BE49-F238E27FC236}">
                  <a16:creationId xmlns:a16="http://schemas.microsoft.com/office/drawing/2014/main" id="{016789D0-E8B8-46C6-89FB-E90589865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01" name="Line 42">
              <a:extLst>
                <a:ext uri="{FF2B5EF4-FFF2-40B4-BE49-F238E27FC236}">
                  <a16:creationId xmlns:a16="http://schemas.microsoft.com/office/drawing/2014/main" id="{DA3DE62B-D69F-4AF8-A807-D34ABBA121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" name="Rectangle 43">
              <a:extLst>
                <a:ext uri="{FF2B5EF4-FFF2-40B4-BE49-F238E27FC236}">
                  <a16:creationId xmlns:a16="http://schemas.microsoft.com/office/drawing/2014/main" id="{7072C49E-0F82-471B-A2EA-44547B921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03" name="Line 44">
              <a:extLst>
                <a:ext uri="{FF2B5EF4-FFF2-40B4-BE49-F238E27FC236}">
                  <a16:creationId xmlns:a16="http://schemas.microsoft.com/office/drawing/2014/main" id="{B92BFFC7-F2B6-4352-B134-CBD9028713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" name="Rectangle 45">
              <a:extLst>
                <a:ext uri="{FF2B5EF4-FFF2-40B4-BE49-F238E27FC236}">
                  <a16:creationId xmlns:a16="http://schemas.microsoft.com/office/drawing/2014/main" id="{873BBEA0-BBBD-4585-B514-0E33DBD73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05" name="Line 46">
              <a:extLst>
                <a:ext uri="{FF2B5EF4-FFF2-40B4-BE49-F238E27FC236}">
                  <a16:creationId xmlns:a16="http://schemas.microsoft.com/office/drawing/2014/main" id="{E60FFC0A-E4F5-43B6-9167-250F727152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" name="Rectangle 47">
              <a:extLst>
                <a:ext uri="{FF2B5EF4-FFF2-40B4-BE49-F238E27FC236}">
                  <a16:creationId xmlns:a16="http://schemas.microsoft.com/office/drawing/2014/main" id="{281D0438-CA56-42A0-836E-38C9E7D81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07" name="Line 48">
              <a:extLst>
                <a:ext uri="{FF2B5EF4-FFF2-40B4-BE49-F238E27FC236}">
                  <a16:creationId xmlns:a16="http://schemas.microsoft.com/office/drawing/2014/main" id="{A168788F-EEE4-4384-B88F-DA8D798CD7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8" name="Rectangle 49">
              <a:extLst>
                <a:ext uri="{FF2B5EF4-FFF2-40B4-BE49-F238E27FC236}">
                  <a16:creationId xmlns:a16="http://schemas.microsoft.com/office/drawing/2014/main" id="{C308B337-EDC6-4E7E-8D6B-DCBD2D37E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09" name="Line 50">
              <a:extLst>
                <a:ext uri="{FF2B5EF4-FFF2-40B4-BE49-F238E27FC236}">
                  <a16:creationId xmlns:a16="http://schemas.microsoft.com/office/drawing/2014/main" id="{85D18F75-8C0B-414F-9F5B-B17919D8A5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" name="Rectangle 51">
              <a:extLst>
                <a:ext uri="{FF2B5EF4-FFF2-40B4-BE49-F238E27FC236}">
                  <a16:creationId xmlns:a16="http://schemas.microsoft.com/office/drawing/2014/main" id="{DD0D79BA-3213-4F3A-B0E2-4DAAEB08F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1" name="Line 52">
              <a:extLst>
                <a:ext uri="{FF2B5EF4-FFF2-40B4-BE49-F238E27FC236}">
                  <a16:creationId xmlns:a16="http://schemas.microsoft.com/office/drawing/2014/main" id="{E0B30C33-0211-4878-95D4-C62BBD8364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Rectangle 53">
              <a:extLst>
                <a:ext uri="{FF2B5EF4-FFF2-40B4-BE49-F238E27FC236}">
                  <a16:creationId xmlns:a16="http://schemas.microsoft.com/office/drawing/2014/main" id="{13BA6CDE-9F06-41D6-A5A8-7165CF90F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3" name="Line 54">
              <a:extLst>
                <a:ext uri="{FF2B5EF4-FFF2-40B4-BE49-F238E27FC236}">
                  <a16:creationId xmlns:a16="http://schemas.microsoft.com/office/drawing/2014/main" id="{BE6C20BC-C183-4885-8328-598F6F9B1F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4" name="Rectangle 55">
              <a:extLst>
                <a:ext uri="{FF2B5EF4-FFF2-40B4-BE49-F238E27FC236}">
                  <a16:creationId xmlns:a16="http://schemas.microsoft.com/office/drawing/2014/main" id="{70B7E216-574F-41D4-8A08-242EE2383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60" name="Rectangle 19">
            <a:extLst>
              <a:ext uri="{FF2B5EF4-FFF2-40B4-BE49-F238E27FC236}">
                <a16:creationId xmlns:a16="http://schemas.microsoft.com/office/drawing/2014/main" id="{F24D2661-E025-47C2-9A7F-1634FCF61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1444625"/>
            <a:ext cx="8456613" cy="4176713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Aussagenlogik</a:t>
            </a:r>
            <a:endParaRPr lang="de-DE" altLang="de-DE" sz="48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1" hangingPunct="1"/>
            <a:endParaRPr lang="de-DE" altLang="de-DE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1" hangingPunct="1"/>
            <a:r>
              <a:rPr lang="de-DE" altLang="de-DE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Jahrgangsstufe 11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17DC45F3-9E12-4525-BFCB-81296354BBC5}"/>
              </a:ext>
            </a:extLst>
          </p:cNvPr>
          <p:cNvSpPr txBox="1"/>
          <p:nvPr/>
        </p:nvSpPr>
        <p:spPr>
          <a:xfrm>
            <a:off x="3275856" y="5042298"/>
            <a:ext cx="2341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>
                <a:latin typeface="Segoe Script" panose="020B0504020000000003" pitchFamily="34" charset="0"/>
              </a:rPr>
              <a:t>Torsten Schatz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DE" altLang="de-DE" sz="2800" b="1" dirty="0">
                <a:sym typeface="Symbol" panose="05050102010706020507" pitchFamily="18" charset="2"/>
              </a:rPr>
              <a:t>Unterscheidung Metasprache - Objektsprache?</a:t>
            </a:r>
            <a:endParaRPr lang="de-DE" altLang="de-DE" sz="2800" b="1" dirty="0"/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„“ gehört zur formalen Sprache der Logik</a:t>
            </a:r>
            <a:br>
              <a:rPr lang="de-DE" altLang="de-DE" sz="2400" dirty="0">
                <a:sym typeface="Symbol" panose="05050102010706020507" pitchFamily="18" charset="2"/>
              </a:rPr>
            </a:br>
            <a:r>
              <a:rPr lang="de-DE" altLang="de-DE" sz="2400" dirty="0">
                <a:sym typeface="Symbol" panose="05050102010706020507" pitchFamily="18" charset="2"/>
              </a:rPr>
              <a:t>(Objektsprache), wird definiert durch Wahrheitstabelle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„“ gehört zur Metasprache, </a:t>
            </a:r>
            <a:br>
              <a:rPr lang="de-DE" altLang="de-DE" sz="2400" dirty="0">
                <a:sym typeface="Symbol" panose="05050102010706020507" pitchFamily="18" charset="2"/>
              </a:rPr>
            </a:br>
            <a:r>
              <a:rPr lang="de-DE" altLang="de-DE" sz="2400" dirty="0">
                <a:sym typeface="Symbol" panose="05050102010706020507" pitchFamily="18" charset="2"/>
              </a:rPr>
              <a:t>A  B, wenn A  B eine Tautologie ist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Unterscheidung im Unterricht?</a:t>
            </a:r>
          </a:p>
          <a:p>
            <a:pPr marL="1314450" lvl="1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nicht notwendig</a:t>
            </a:r>
          </a:p>
          <a:p>
            <a:pPr marL="1314450" lvl="1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Vertiefungsmöglichkeit</a:t>
            </a:r>
          </a:p>
          <a:p>
            <a:pPr marL="1314450" lvl="1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000" dirty="0"/>
              <a:t>SuS aus IMP kennen die Unterscheidung ggf.</a:t>
            </a: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10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Aussagenlogik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284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de-DE" altLang="de-DE" sz="2800" b="1" dirty="0"/>
              <a:t>Klammerregel</a:t>
            </a:r>
          </a:p>
          <a:p>
            <a:pPr eaLnBrk="1" hangingPunct="1">
              <a:spcAft>
                <a:spcPts val="600"/>
              </a:spcAft>
            </a:pPr>
            <a:r>
              <a:rPr lang="de-DE" altLang="de-DE" sz="2400" dirty="0"/>
              <a:t>um Klammern zu sparen, vereinbart man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 bindet am stärksten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 und  binden stärker als → und 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äußere Klammern lässt man weg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Symbol" panose="05050102010706020507" pitchFamily="18" charset="2"/>
            </a:endParaRPr>
          </a:p>
          <a:p>
            <a:pPr defTabSz="777875" eaLnBrk="1" hangingPunct="1">
              <a:spcAft>
                <a:spcPts val="600"/>
              </a:spcAft>
            </a:pPr>
            <a:r>
              <a:rPr lang="de-DE" altLang="de-DE" sz="2400" dirty="0">
                <a:sym typeface="Symbol" panose="05050102010706020507" pitchFamily="18" charset="2"/>
              </a:rPr>
              <a:t>Damit wird aus	</a:t>
            </a:r>
            <a:r>
              <a:rPr lang="de-DE" altLang="de-DE" sz="2400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((A  (B)) → (((B)  (A)))</a:t>
            </a:r>
          </a:p>
          <a:p>
            <a:pPr defTabSz="777875" eaLnBrk="1" hangingPunct="1">
              <a:spcAft>
                <a:spcPts val="600"/>
              </a:spcAft>
            </a:pPr>
            <a:r>
              <a:rPr lang="de-DE" altLang="de-DE" sz="2400" dirty="0">
                <a:sym typeface="Symbol" panose="05050102010706020507" pitchFamily="18" charset="2"/>
              </a:rPr>
              <a:t>kurz			</a:t>
            </a:r>
            <a:r>
              <a:rPr lang="de-DE" altLang="de-DE" sz="2400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A  B → B  A</a:t>
            </a:r>
            <a:endParaRPr lang="de-DE" altLang="de-DE" sz="24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11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Aussagenlogik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2497D081-379D-4791-86E1-2C006D8479FF}"/>
              </a:ext>
            </a:extLst>
          </p:cNvPr>
          <p:cNvSpPr txBox="1"/>
          <p:nvPr/>
        </p:nvSpPr>
        <p:spPr>
          <a:xfrm rot="19500386">
            <a:off x="5342937" y="2657964"/>
            <a:ext cx="3600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800" dirty="0">
                <a:sym typeface="Symbol" panose="05050102010706020507" pitchFamily="18" charset="2"/>
              </a:rPr>
              <a:t> vor ,  vor →,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060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de-DE" altLang="de-DE" sz="2800" b="1" dirty="0"/>
              <a:t>Tautologie und Kontradiktion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/>
              <a:t>Tautologie: Aussage, deren Wahrheitswert stets</a:t>
            </a:r>
            <a:br>
              <a:rPr lang="de-DE" altLang="de-DE" sz="2400" dirty="0"/>
            </a:br>
            <a:r>
              <a:rPr lang="de-DE" altLang="de-DE" sz="2400" dirty="0"/>
              <a:t>wahr ist, unabhängig von den Wahrheitswerten der </a:t>
            </a:r>
            <a:br>
              <a:rPr lang="de-DE" altLang="de-DE" sz="2400" dirty="0"/>
            </a:br>
            <a:r>
              <a:rPr lang="de-DE" altLang="de-DE" sz="2400" dirty="0"/>
              <a:t>Teilaussagen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/>
              <a:t>Kontradiktion: Aussage, deren Wahrheitswert stets</a:t>
            </a:r>
            <a:br>
              <a:rPr lang="de-DE" altLang="de-DE" sz="2400" dirty="0"/>
            </a:br>
            <a:r>
              <a:rPr lang="de-DE" altLang="de-DE" sz="2400" dirty="0"/>
              <a:t>falsch ist, unabhängig von den Wahrheitswerten der </a:t>
            </a:r>
            <a:br>
              <a:rPr lang="de-DE" altLang="de-DE" sz="2400" dirty="0"/>
            </a:br>
            <a:r>
              <a:rPr lang="de-DE" altLang="de-DE" sz="2400" dirty="0"/>
              <a:t>Teilaussagen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/>
              <a:t>Begriffe stehen nicht im Bildungsplan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/>
              <a:t>Thematisierung trotzdem empfehlenswert</a:t>
            </a: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12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Aussagenlogik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272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DE" altLang="de-DE" sz="2800" b="1" dirty="0"/>
              <a:t>Aussagenlogische Gesetze</a:t>
            </a:r>
          </a:p>
          <a:p>
            <a:pPr eaLnBrk="1" hangingPunct="1">
              <a:spcAft>
                <a:spcPts val="600"/>
              </a:spcAft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13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Aussagenlogik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73B9626D-ADFA-444A-A9D8-6AD928F33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889231"/>
              </p:ext>
            </p:extLst>
          </p:nvPr>
        </p:nvGraphicFramePr>
        <p:xfrm>
          <a:off x="557887" y="2112824"/>
          <a:ext cx="8064508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4">
                  <a:extLst>
                    <a:ext uri="{9D8B030D-6E8A-4147-A177-3AD203B41FA5}">
                      <a16:colId xmlns:a16="http://schemas.microsoft.com/office/drawing/2014/main" val="1817784744"/>
                    </a:ext>
                  </a:extLst>
                </a:gridCol>
                <a:gridCol w="4032254">
                  <a:extLst>
                    <a:ext uri="{9D8B030D-6E8A-4147-A177-3AD203B41FA5}">
                      <a16:colId xmlns:a16="http://schemas.microsoft.com/office/drawing/2014/main" val="986255969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marL="571500" indent="-571500" eaLnBrk="1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alt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Assoziativgesetze</a:t>
                      </a:r>
                    </a:p>
                    <a:p>
                      <a:pPr marL="571500" indent="-571500" eaLnBrk="1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Kommutativgesetze</a:t>
                      </a:r>
                    </a:p>
                    <a:p>
                      <a:pPr marL="571500" indent="-571500" eaLnBrk="1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dirty="0" err="1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Distibutivgesetze</a:t>
                      </a:r>
                      <a:endParaRPr lang="de-DE" sz="2000" b="0" dirty="0">
                        <a:solidFill>
                          <a:schemeClr val="tx1"/>
                        </a:solidFill>
                        <a:sym typeface="Symbol" panose="05050102010706020507" pitchFamily="18" charset="2"/>
                      </a:endParaRPr>
                    </a:p>
                    <a:p>
                      <a:pPr marL="571500" indent="-571500" eaLnBrk="1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Verschmelzungsgesetze</a:t>
                      </a:r>
                    </a:p>
                    <a:p>
                      <a:pPr marL="571500" indent="-571500" eaLnBrk="1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dirty="0" err="1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Idempotenzgesetze</a:t>
                      </a:r>
                      <a:endParaRPr lang="de-DE" sz="2000" b="0" dirty="0">
                        <a:solidFill>
                          <a:schemeClr val="tx1"/>
                        </a:solidFill>
                        <a:sym typeface="Symbol" panose="05050102010706020507" pitchFamily="18" charset="2"/>
                      </a:endParaRPr>
                    </a:p>
                    <a:p>
                      <a:pPr marL="571500" indent="-571500" eaLnBrk="1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Doppelte Verneinung</a:t>
                      </a:r>
                    </a:p>
                    <a:p>
                      <a:pPr marL="571500" indent="-571500" eaLnBrk="1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De-</a:t>
                      </a:r>
                      <a:r>
                        <a:rPr lang="de-DE" sz="2000" b="0" dirty="0" err="1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Morgan‘sche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-Gesetze</a:t>
                      </a:r>
                    </a:p>
                    <a:p>
                      <a:pPr marL="571500" indent="-571500" eaLnBrk="1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Satz vom ausgeschlossenen Dritten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Satz vom Widerspruch</a:t>
                      </a:r>
                    </a:p>
                    <a:p>
                      <a:pPr marL="571500" marR="0" lvl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Darstellung der Implikation und der Äquivalenz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571500" indent="-571500" eaLnBrk="1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Negation der Implikation und der Äquivalenz</a:t>
                      </a:r>
                    </a:p>
                    <a:p>
                      <a:pPr marL="571500" indent="-571500" eaLnBrk="1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Prinzip der Kontraposition </a:t>
                      </a:r>
                    </a:p>
                    <a:p>
                      <a:pPr marL="571500" indent="-571500" eaLnBrk="1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Beweis durch Widerspruch</a:t>
                      </a:r>
                    </a:p>
                    <a:p>
                      <a:pPr marL="571500" indent="-571500" eaLnBrk="1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Gesetze von Wahr und Falsch</a:t>
                      </a:r>
                    </a:p>
                    <a:p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358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250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DE" altLang="de-DE" sz="2800" b="1" dirty="0"/>
              <a:t>Aussagenlogische Gesetze</a:t>
            </a:r>
          </a:p>
          <a:p>
            <a:pPr eaLnBrk="1" hangingPunct="1">
              <a:spcAft>
                <a:spcPts val="600"/>
              </a:spcAft>
            </a:pPr>
            <a:r>
              <a:rPr lang="de-DE" altLang="de-DE" sz="2000" dirty="0"/>
              <a:t>explizit als Gesetze formulieren:</a:t>
            </a:r>
          </a:p>
          <a:p>
            <a:pPr eaLnBrk="1" hangingPunct="1">
              <a:spcAft>
                <a:spcPts val="600"/>
              </a:spcAft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14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Aussagenlogik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graphicFrame>
        <p:nvGraphicFramePr>
          <p:cNvPr id="72" name="Tabelle 5">
            <a:extLst>
              <a:ext uri="{FF2B5EF4-FFF2-40B4-BE49-F238E27FC236}">
                <a16:creationId xmlns:a16="http://schemas.microsoft.com/office/drawing/2014/main" id="{9EB8A53C-4773-46EA-91B4-C43DF574A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971571"/>
              </p:ext>
            </p:extLst>
          </p:nvPr>
        </p:nvGraphicFramePr>
        <p:xfrm>
          <a:off x="482021" y="2348880"/>
          <a:ext cx="8064508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915">
                  <a:extLst>
                    <a:ext uri="{9D8B030D-6E8A-4147-A177-3AD203B41FA5}">
                      <a16:colId xmlns:a16="http://schemas.microsoft.com/office/drawing/2014/main" val="1817784744"/>
                    </a:ext>
                  </a:extLst>
                </a:gridCol>
                <a:gridCol w="4550593">
                  <a:extLst>
                    <a:ext uri="{9D8B030D-6E8A-4147-A177-3AD203B41FA5}">
                      <a16:colId xmlns:a16="http://schemas.microsoft.com/office/drawing/2014/main" val="986255969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marL="0" indent="0" eaLnBrk="1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Kommutativgesetze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</a:rPr>
                        <a:t>(A 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 B )  (B  A)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(A  B)  (B  A)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358949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indent="0" eaLnBrk="1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Assoziativgesetze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</a:rPr>
                        <a:t>((A 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 B)  C)  (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 (B  C))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</a:rPr>
                        <a:t>((A 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 B)  C )  (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 (B  C))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634777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indent="0" eaLnBrk="1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Distributivgesetze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</a:rPr>
                        <a:t>(A 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 (B  C))  ((A  B)  (A  C))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</a:rPr>
                        <a:t>(A 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 (B  C))  ((A  B)  (A  C))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21155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De-</a:t>
                      </a:r>
                      <a:r>
                        <a:rPr lang="de-DE" sz="2000" b="0" dirty="0" err="1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Morgan‘sche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-Gesetze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(A  B)  (A  B)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(A  B)  (A  B)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975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686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DE" altLang="de-DE" sz="2800" b="1" dirty="0"/>
              <a:t>Aussagenlogische Gesetze</a:t>
            </a:r>
          </a:p>
          <a:p>
            <a:pPr eaLnBrk="1" hangingPunct="1">
              <a:spcAft>
                <a:spcPts val="600"/>
              </a:spcAft>
            </a:pPr>
            <a:r>
              <a:rPr lang="de-DE" altLang="de-DE" sz="2000" dirty="0"/>
              <a:t>explizit als Gesetze formulieren:</a:t>
            </a:r>
          </a:p>
          <a:p>
            <a:pPr eaLnBrk="1" hangingPunct="1">
              <a:spcAft>
                <a:spcPts val="600"/>
              </a:spcAft>
            </a:pPr>
            <a:endParaRPr lang="de-DE" altLang="de-DE" sz="2000" dirty="0"/>
          </a:p>
          <a:p>
            <a:pPr eaLnBrk="1" hangingPunct="1">
              <a:spcAft>
                <a:spcPts val="600"/>
              </a:spcAft>
            </a:pPr>
            <a:endParaRPr lang="de-DE" altLang="de-DE" sz="2000" dirty="0"/>
          </a:p>
          <a:p>
            <a:pPr eaLnBrk="1" hangingPunct="1">
              <a:spcAft>
                <a:spcPts val="600"/>
              </a:spcAft>
            </a:pPr>
            <a:endParaRPr lang="de-DE" altLang="de-DE" sz="2000" dirty="0"/>
          </a:p>
          <a:p>
            <a:pPr eaLnBrk="1" hangingPunct="1">
              <a:spcAft>
                <a:spcPts val="600"/>
              </a:spcAft>
            </a:pPr>
            <a:endParaRPr lang="de-DE" altLang="de-DE" sz="2000" dirty="0"/>
          </a:p>
          <a:p>
            <a:pPr eaLnBrk="1" hangingPunct="1">
              <a:spcAft>
                <a:spcPts val="600"/>
              </a:spcAft>
            </a:pPr>
            <a:endParaRPr lang="de-DE" altLang="de-DE" sz="2000" dirty="0"/>
          </a:p>
          <a:p>
            <a:pPr eaLnBrk="1" hangingPunct="1">
              <a:spcAft>
                <a:spcPts val="600"/>
              </a:spcAft>
            </a:pPr>
            <a:endParaRPr lang="de-DE" altLang="de-DE" sz="2000" dirty="0"/>
          </a:p>
          <a:p>
            <a:pPr eaLnBrk="1" hangingPunct="1">
              <a:spcAft>
                <a:spcPts val="600"/>
              </a:spcAft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15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Aussagenlogik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graphicFrame>
        <p:nvGraphicFramePr>
          <p:cNvPr id="72" name="Tabelle 5">
            <a:extLst>
              <a:ext uri="{FF2B5EF4-FFF2-40B4-BE49-F238E27FC236}">
                <a16:creationId xmlns:a16="http://schemas.microsoft.com/office/drawing/2014/main" id="{9EB8A53C-4773-46EA-91B4-C43DF574A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770426"/>
              </p:ext>
            </p:extLst>
          </p:nvPr>
        </p:nvGraphicFramePr>
        <p:xfrm>
          <a:off x="482021" y="2348880"/>
          <a:ext cx="8064508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915">
                  <a:extLst>
                    <a:ext uri="{9D8B030D-6E8A-4147-A177-3AD203B41FA5}">
                      <a16:colId xmlns:a16="http://schemas.microsoft.com/office/drawing/2014/main" val="1817784744"/>
                    </a:ext>
                  </a:extLst>
                </a:gridCol>
                <a:gridCol w="4550593">
                  <a:extLst>
                    <a:ext uri="{9D8B030D-6E8A-4147-A177-3AD203B41FA5}">
                      <a16:colId xmlns:a16="http://schemas.microsoft.com/office/drawing/2014/main" val="986255969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marL="0" indent="0" eaLnBrk="1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Prinzip der Kontraposition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</a:rPr>
                        <a:t>(A 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 B)  (B  A)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358949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indent="0" eaLnBrk="1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Beweis durch Widerspruch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((A  B))  (A  B)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634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094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DE" altLang="de-DE" sz="2800" b="1" dirty="0"/>
              <a:t>Aussagenlogische Gesetze</a:t>
            </a:r>
          </a:p>
          <a:p>
            <a:pPr eaLnBrk="1" hangingPunct="1">
              <a:spcAft>
                <a:spcPts val="600"/>
              </a:spcAft>
            </a:pPr>
            <a:r>
              <a:rPr lang="de-DE" altLang="de-DE" sz="2000" dirty="0"/>
              <a:t>als Gesetze formulieren oder als Fundus für Aufgaben:</a:t>
            </a: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16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Aussagenlogik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graphicFrame>
        <p:nvGraphicFramePr>
          <p:cNvPr id="72" name="Tabelle 5">
            <a:extLst>
              <a:ext uri="{FF2B5EF4-FFF2-40B4-BE49-F238E27FC236}">
                <a16:creationId xmlns:a16="http://schemas.microsoft.com/office/drawing/2014/main" id="{9EB8A53C-4773-46EA-91B4-C43DF574A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75074"/>
              </p:ext>
            </p:extLst>
          </p:nvPr>
        </p:nvGraphicFramePr>
        <p:xfrm>
          <a:off x="482021" y="2348880"/>
          <a:ext cx="8064508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915">
                  <a:extLst>
                    <a:ext uri="{9D8B030D-6E8A-4147-A177-3AD203B41FA5}">
                      <a16:colId xmlns:a16="http://schemas.microsoft.com/office/drawing/2014/main" val="1817784744"/>
                    </a:ext>
                  </a:extLst>
                </a:gridCol>
                <a:gridCol w="4550593">
                  <a:extLst>
                    <a:ext uri="{9D8B030D-6E8A-4147-A177-3AD203B41FA5}">
                      <a16:colId xmlns:a16="http://schemas.microsoft.com/office/drawing/2014/main" val="986255969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2000" b="0" baseline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Verschmelzungsgesetze</a:t>
                      </a:r>
                    </a:p>
                  </a:txBody>
                  <a:tcPr marT="36000" marB="3600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0" baseline="0" dirty="0">
                          <a:solidFill>
                            <a:schemeClr val="tx1"/>
                          </a:solidFill>
                        </a:rPr>
                        <a:t>(A </a:t>
                      </a:r>
                      <a:r>
                        <a:rPr lang="de-DE" sz="2000" b="0" baseline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 (A  B)) 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baseline="0" dirty="0">
                          <a:solidFill>
                            <a:schemeClr val="tx1"/>
                          </a:solidFill>
                        </a:rPr>
                        <a:t>(A </a:t>
                      </a:r>
                      <a:r>
                        <a:rPr lang="de-DE" sz="2000" b="0" baseline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 (A  B))  A</a:t>
                      </a:r>
                      <a:endParaRPr lang="de-DE" sz="2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358949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2000" b="0" baseline="0" dirty="0" err="1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Idempotenzgesetze</a:t>
                      </a:r>
                      <a:endParaRPr lang="de-DE" sz="2000" b="0" baseline="0" dirty="0">
                        <a:solidFill>
                          <a:schemeClr val="tx1"/>
                        </a:solidFill>
                        <a:sym typeface="Symbol" panose="05050102010706020507" pitchFamily="18" charset="2"/>
                      </a:endParaRPr>
                    </a:p>
                  </a:txBody>
                  <a:tcPr marT="36000" marB="3600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0" baseline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(A  A) 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baseline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(A  A)  A</a:t>
                      </a:r>
                    </a:p>
                  </a:txBody>
                  <a:tcPr marT="36000" marB="3600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634777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2000" b="0" baseline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Doppelte Verneinung</a:t>
                      </a:r>
                    </a:p>
                  </a:txBody>
                  <a:tcPr marT="36000" marB="3600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baseline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(A)  A</a:t>
                      </a:r>
                    </a:p>
                  </a:txBody>
                  <a:tcPr marT="36000" marB="3600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916019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000" b="0" baseline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Satz vom ausgeschlossenen Dritten</a:t>
                      </a:r>
                    </a:p>
                  </a:txBody>
                  <a:tcPr marT="36000" marB="3600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baseline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A  A</a:t>
                      </a:r>
                    </a:p>
                  </a:txBody>
                  <a:tcPr marT="36000" marB="3600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514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60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DE" altLang="de-DE" sz="2800" b="1" dirty="0"/>
              <a:t>Aussagenlogische Gesetze</a:t>
            </a:r>
          </a:p>
          <a:p>
            <a:pPr eaLnBrk="1" hangingPunct="1">
              <a:spcAft>
                <a:spcPts val="600"/>
              </a:spcAft>
            </a:pPr>
            <a:r>
              <a:rPr lang="de-DE" altLang="de-DE" sz="2000" dirty="0"/>
              <a:t>als Gesetze formulieren oder als Fundus für Aufgaben:</a:t>
            </a: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17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Aussagenlogik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graphicFrame>
        <p:nvGraphicFramePr>
          <p:cNvPr id="72" name="Tabelle 5">
            <a:extLst>
              <a:ext uri="{FF2B5EF4-FFF2-40B4-BE49-F238E27FC236}">
                <a16:creationId xmlns:a16="http://schemas.microsoft.com/office/drawing/2014/main" id="{9EB8A53C-4773-46EA-91B4-C43DF574A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66958"/>
              </p:ext>
            </p:extLst>
          </p:nvPr>
        </p:nvGraphicFramePr>
        <p:xfrm>
          <a:off x="482021" y="2348880"/>
          <a:ext cx="8064508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915">
                  <a:extLst>
                    <a:ext uri="{9D8B030D-6E8A-4147-A177-3AD203B41FA5}">
                      <a16:colId xmlns:a16="http://schemas.microsoft.com/office/drawing/2014/main" val="1817784744"/>
                    </a:ext>
                  </a:extLst>
                </a:gridCol>
                <a:gridCol w="4550593">
                  <a:extLst>
                    <a:ext uri="{9D8B030D-6E8A-4147-A177-3AD203B41FA5}">
                      <a16:colId xmlns:a16="http://schemas.microsoft.com/office/drawing/2014/main" val="986255969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Satz vom Widerspruch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(A  A)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43645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Darstellung der Implikation und der Äquivalenz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(A  B)  (A  B)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(A  B)  ((A  B)  (B  A))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991428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Negation der Implikation und der Äquivalenz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(A  B)  (A  B)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(A  B)  (A  B)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850064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Gesetze von Wahr und Falsch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(A  W) 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(A  F)  A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021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606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2800" b="1" dirty="0">
                <a:sym typeface="Symbol" panose="05050102010706020507" pitchFamily="18" charset="2"/>
              </a:rPr>
              <a:t>Unterrichtsgang</a:t>
            </a:r>
            <a:endParaRPr lang="de-DE" altLang="de-DE" sz="2800" b="1" dirty="0"/>
          </a:p>
          <a:p>
            <a:pPr lvl="1" eaLnBrk="1" hangingPunct="1">
              <a:spcAft>
                <a:spcPts val="600"/>
              </a:spcAft>
            </a:pPr>
            <a:r>
              <a:rPr lang="de-DE" altLang="de-DE" sz="2400" dirty="0">
                <a:sym typeface="Symbol" panose="05050102010706020507" pitchFamily="18" charset="2"/>
              </a:rPr>
              <a:t>4 – 5 Doppelstunden</a:t>
            </a:r>
          </a:p>
          <a:p>
            <a:pPr eaLnBrk="1" hangingPunct="1">
              <a:spcAft>
                <a:spcPts val="600"/>
              </a:spcAft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18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Aussagenlogik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AF304012-6BD9-4781-9E88-836072F84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86276"/>
              </p:ext>
            </p:extLst>
          </p:nvPr>
        </p:nvGraphicFramePr>
        <p:xfrm>
          <a:off x="852264" y="2852936"/>
          <a:ext cx="6744072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99856">
                  <a:extLst>
                    <a:ext uri="{9D8B030D-6E8A-4147-A177-3AD203B41FA5}">
                      <a16:colId xmlns:a16="http://schemas.microsoft.com/office/drawing/2014/main" val="2922009884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436293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>
                          <a:solidFill>
                            <a:schemeClr val="tx1"/>
                          </a:solidFill>
                        </a:rPr>
                        <a:t>Einführung: Aussagen, Negation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>
                          <a:solidFill>
                            <a:schemeClr val="tx1"/>
                          </a:solidFill>
                        </a:rPr>
                        <a:t>1 DS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13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>
                          <a:solidFill>
                            <a:schemeClr val="tx1"/>
                          </a:solidFill>
                        </a:rPr>
                        <a:t>Konjunktion und Disjunktion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>
                          <a:solidFill>
                            <a:schemeClr val="tx1"/>
                          </a:solidFill>
                        </a:rPr>
                        <a:t>1 – 2 DS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609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>
                          <a:solidFill>
                            <a:schemeClr val="tx1"/>
                          </a:solidFill>
                        </a:rPr>
                        <a:t>Implikation und Äquivalenz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>
                          <a:solidFill>
                            <a:schemeClr val="tx1"/>
                          </a:solidFill>
                        </a:rPr>
                        <a:t>1 DS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564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>
                          <a:solidFill>
                            <a:schemeClr val="tx1"/>
                          </a:solidFill>
                        </a:rPr>
                        <a:t>Tautologie und Kontradiktion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>
                          <a:solidFill>
                            <a:schemeClr val="tx1"/>
                          </a:solidFill>
                        </a:rPr>
                        <a:t>1 DS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576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1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2800" b="1" dirty="0">
                <a:sym typeface="Symbol" panose="05050102010706020507" pitchFamily="18" charset="2"/>
              </a:rPr>
              <a:t>Einführung: Aussagen, Negation</a:t>
            </a:r>
            <a:endParaRPr lang="de-DE" altLang="de-DE" sz="2800" b="1" dirty="0"/>
          </a:p>
          <a:p>
            <a:pPr marL="5715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Einstieg: Nicht-Eindeutigkeit der natürlichen Sprache</a:t>
            </a:r>
          </a:p>
          <a:p>
            <a:pPr marL="5715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Symbol" panose="05050102010706020507" pitchFamily="18" charset="2"/>
            </a:endParaRPr>
          </a:p>
          <a:p>
            <a:pPr eaLnBrk="1" hangingPunct="1">
              <a:spcAft>
                <a:spcPts val="600"/>
              </a:spcAft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19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Aussagenlogik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id="{66695560-BD63-431D-BDDD-83B40B77ECEC}"/>
              </a:ext>
            </a:extLst>
          </p:cNvPr>
          <p:cNvSpPr txBox="1"/>
          <p:nvPr/>
        </p:nvSpPr>
        <p:spPr>
          <a:xfrm>
            <a:off x="574563" y="2828835"/>
            <a:ext cx="3565153" cy="1200329"/>
          </a:xfrm>
          <a:prstGeom prst="rect">
            <a:avLst/>
          </a:prstGeom>
          <a:solidFill>
            <a:srgbClr val="FFEDB3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Kinder, die mindestens 12 Jahre alt oder größer als 150 cm groß sind, dürfen im Auto ohne Kindersitz fahren.</a:t>
            </a:r>
          </a:p>
        </p:txBody>
      </p:sp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2425F041-3D4B-45C3-95EE-BC92E0FFDBC3}"/>
              </a:ext>
            </a:extLst>
          </p:cNvPr>
          <p:cNvSpPr/>
          <p:nvPr/>
        </p:nvSpPr>
        <p:spPr>
          <a:xfrm>
            <a:off x="1179037" y="4585989"/>
            <a:ext cx="3888432" cy="1480328"/>
          </a:xfrm>
          <a:prstGeom prst="wedgeEllipseCallout">
            <a:avLst>
              <a:gd name="adj1" fmla="val -38664"/>
              <a:gd name="adj2" fmla="val -88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>
                <a:solidFill>
                  <a:schemeClr val="tx1"/>
                </a:solidFill>
              </a:rPr>
              <a:t>Du bist 14 </a:t>
            </a:r>
            <a:r>
              <a:rPr lang="de-DE" i="1">
                <a:solidFill>
                  <a:schemeClr val="tx1"/>
                </a:solidFill>
              </a:rPr>
              <a:t>Jahre alt </a:t>
            </a:r>
            <a:br>
              <a:rPr lang="de-DE" i="1">
                <a:solidFill>
                  <a:schemeClr val="tx1"/>
                </a:solidFill>
              </a:rPr>
            </a:br>
            <a:r>
              <a:rPr lang="de-DE" b="1" i="1">
                <a:solidFill>
                  <a:schemeClr val="tx1"/>
                </a:solidFill>
              </a:rPr>
              <a:t>UND</a:t>
            </a:r>
            <a:r>
              <a:rPr lang="de-DE" i="1">
                <a:solidFill>
                  <a:schemeClr val="tx1"/>
                </a:solidFill>
              </a:rPr>
              <a:t> </a:t>
            </a:r>
            <a:r>
              <a:rPr lang="de-DE" i="1" dirty="0">
                <a:solidFill>
                  <a:schemeClr val="tx1"/>
                </a:solidFill>
              </a:rPr>
              <a:t>175 groß. Also musst du im Kindersitz fahren.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D6E66A29-F24F-41EE-9FB5-EB1E0268DDE6}"/>
              </a:ext>
            </a:extLst>
          </p:cNvPr>
          <p:cNvSpPr txBox="1"/>
          <p:nvPr/>
        </p:nvSpPr>
        <p:spPr>
          <a:xfrm>
            <a:off x="4452791" y="3344484"/>
            <a:ext cx="426870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/>
              <a:t>https://www.mittelhessen.de/lokales/limburg-weilburg/limburg/limburg-mehr-uberwachung-ist-moglich_21406470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440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506405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Aussagenlogik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74" name="Rectangle 19">
            <a:extLst>
              <a:ext uri="{FF2B5EF4-FFF2-40B4-BE49-F238E27FC236}">
                <a16:creationId xmlns:a16="http://schemas.microsoft.com/office/drawing/2014/main" id="{AAD4D115-DDBC-40EE-B280-7FE494991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3200" b="1" dirty="0"/>
              <a:t>Gliederung</a:t>
            </a:r>
            <a:endParaRPr lang="de-DE" altLang="de-DE" sz="2800" b="1" dirty="0"/>
          </a:p>
          <a:p>
            <a:pPr marL="571500" indent="-5715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altLang="de-DE" sz="3200" dirty="0">
                <a:sym typeface="Symbol" panose="05050102010706020507" pitchFamily="18" charset="2"/>
              </a:rPr>
              <a:t>Bildungsplan</a:t>
            </a:r>
          </a:p>
          <a:p>
            <a:pPr marL="571500" indent="-5715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altLang="de-DE" sz="3200" dirty="0">
                <a:sym typeface="Symbol" panose="05050102010706020507" pitchFamily="18" charset="2"/>
              </a:rPr>
              <a:t>Fachlicher Hintergrund</a:t>
            </a:r>
          </a:p>
          <a:p>
            <a:pPr marL="571500" indent="-5715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altLang="de-DE" sz="3200" dirty="0">
                <a:sym typeface="Symbol" panose="05050102010706020507" pitchFamily="18" charset="2"/>
              </a:rPr>
              <a:t>Unterrichtsgang</a:t>
            </a:r>
          </a:p>
          <a:p>
            <a:pPr marL="571500" indent="-5715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altLang="de-DE" sz="3200" dirty="0">
                <a:sym typeface="Symbol" panose="05050102010706020507" pitchFamily="18" charset="2"/>
              </a:rPr>
              <a:t>Fazit</a:t>
            </a: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2800" b="1" dirty="0">
                <a:sym typeface="Symbol" panose="05050102010706020507" pitchFamily="18" charset="2"/>
              </a:rPr>
              <a:t>Einführung: Aussagen, Negation</a:t>
            </a:r>
            <a:endParaRPr lang="de-DE" altLang="de-DE" sz="2800" b="1" dirty="0"/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Einstieg: Nicht-Eindeutigkeit der natürlichen Sprache </a:t>
            </a:r>
            <a:br>
              <a:rPr lang="de-DE" altLang="de-DE" sz="2400" dirty="0">
                <a:sym typeface="Symbol" panose="05050102010706020507" pitchFamily="18" charset="2"/>
              </a:rPr>
            </a:br>
            <a:r>
              <a:rPr lang="de-DE" altLang="de-DE" sz="2400" dirty="0">
                <a:sym typeface="Symbol" panose="05050102010706020507" pitchFamily="18" charset="2"/>
              </a:rPr>
              <a:t>und/oder Logikrätsel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Aussage: ausgeschlossenes Drittes &amp; </a:t>
            </a:r>
            <a:br>
              <a:rPr lang="de-DE" altLang="de-DE" sz="2400" dirty="0">
                <a:sym typeface="Symbol" panose="05050102010706020507" pitchFamily="18" charset="2"/>
              </a:rPr>
            </a:br>
            <a:r>
              <a:rPr lang="de-DE" altLang="de-DE" sz="2400" dirty="0">
                <a:sym typeface="Symbol" panose="05050102010706020507" pitchFamily="18" charset="2"/>
              </a:rPr>
              <a:t>ausgeschlossener Widerspruch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Vertiefungsmöglichkeit: Aussageform und Aussage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Junktor 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ausgehend von natürlicher Sprache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Wahrheitstabelle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evtl. doppelte Verneinung in Umgangssprache und Dialekt</a:t>
            </a:r>
          </a:p>
          <a:p>
            <a:pPr marL="5715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Symbol" panose="05050102010706020507" pitchFamily="18" charset="2"/>
            </a:endParaRPr>
          </a:p>
          <a:p>
            <a:pPr eaLnBrk="1" hangingPunct="1">
              <a:spcAft>
                <a:spcPts val="600"/>
              </a:spcAft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20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Aussagenlogik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pic>
        <p:nvPicPr>
          <p:cNvPr id="72" name="Grafik 71">
            <a:extLst>
              <a:ext uri="{FF2B5EF4-FFF2-40B4-BE49-F238E27FC236}">
                <a16:creationId xmlns:a16="http://schemas.microsoft.com/office/drawing/2014/main" id="{2DA94A3F-19C9-4A41-9B06-E7F3925C6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195" y="1893357"/>
            <a:ext cx="4491589" cy="423606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095B820-D045-43D9-9050-3FBF72DBD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2409" y="1435851"/>
            <a:ext cx="4791489" cy="482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5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2800" b="1" dirty="0"/>
              <a:t>Konjunktion und Disjunktion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Junktoren  und 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ausgehend von natürlicher Sprache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Hinweis: ausschließendes und nicht-ausschließendes </a:t>
            </a:r>
            <a:br>
              <a:rPr lang="de-DE" altLang="de-DE" sz="2400" dirty="0">
                <a:sym typeface="Symbol" panose="05050102010706020507" pitchFamily="18" charset="2"/>
              </a:rPr>
            </a:br>
            <a:r>
              <a:rPr lang="de-DE" altLang="de-DE" sz="2400" i="1" dirty="0">
                <a:sym typeface="Symbol" panose="05050102010706020507" pitchFamily="18" charset="2"/>
              </a:rPr>
              <a:t>oder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Wahrheitstabellen zusammengesetzter Aussagen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Gesetze der Aussagenlogik (KG, AG, DG, De Morgan)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evtl. Begriff </a:t>
            </a:r>
            <a:r>
              <a:rPr lang="de-DE" altLang="de-DE" sz="2400" i="1" dirty="0">
                <a:sym typeface="Symbol" panose="05050102010706020507" pitchFamily="18" charset="2"/>
              </a:rPr>
              <a:t>logisch äquivalent</a:t>
            </a:r>
            <a:r>
              <a:rPr lang="de-DE" altLang="de-DE" sz="2400" dirty="0">
                <a:sym typeface="Symbol" panose="05050102010706020507" pitchFamily="18" charset="2"/>
              </a:rPr>
              <a:t> (übereinstimmende </a:t>
            </a:r>
            <a:br>
              <a:rPr lang="de-DE" altLang="de-DE" sz="2400" dirty="0">
                <a:sym typeface="Symbol" panose="05050102010706020507" pitchFamily="18" charset="2"/>
              </a:rPr>
            </a:br>
            <a:r>
              <a:rPr lang="de-DE" altLang="de-DE" sz="2400" dirty="0">
                <a:sym typeface="Symbol" panose="05050102010706020507" pitchFamily="18" charset="2"/>
              </a:rPr>
              <a:t>Wahrheitstabellen)</a:t>
            </a:r>
          </a:p>
          <a:p>
            <a:pPr marL="5715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Symbol" panose="05050102010706020507" pitchFamily="18" charset="2"/>
            </a:endParaRPr>
          </a:p>
          <a:p>
            <a:pPr eaLnBrk="1" hangingPunct="1">
              <a:spcAft>
                <a:spcPts val="600"/>
              </a:spcAft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21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Aussagenlogik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F07965A4-098C-4086-8366-7C9F9055A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005" y="704076"/>
            <a:ext cx="4046571" cy="5730737"/>
          </a:xfrm>
          <a:prstGeom prst="rect">
            <a:avLst/>
          </a:prstGeom>
        </p:spPr>
      </p:pic>
      <p:sp>
        <p:nvSpPr>
          <p:cNvPr id="72" name="Textfeld 71">
            <a:extLst>
              <a:ext uri="{FF2B5EF4-FFF2-40B4-BE49-F238E27FC236}">
                <a16:creationId xmlns:a16="http://schemas.microsoft.com/office/drawing/2014/main" id="{343FB15B-45C0-4DEB-B955-2767080CE6C4}"/>
              </a:ext>
            </a:extLst>
          </p:cNvPr>
          <p:cNvSpPr txBox="1"/>
          <p:nvPr/>
        </p:nvSpPr>
        <p:spPr>
          <a:xfrm rot="20514672">
            <a:off x="4057782" y="3929354"/>
            <a:ext cx="3565153" cy="1200329"/>
          </a:xfrm>
          <a:prstGeom prst="rect">
            <a:avLst/>
          </a:prstGeom>
          <a:solidFill>
            <a:srgbClr val="FFEDB3"/>
          </a:solidFill>
        </p:spPr>
        <p:txBody>
          <a:bodyPr wrap="square" rtlCol="0">
            <a:spAutoFit/>
          </a:bodyPr>
          <a:lstStyle/>
          <a:p>
            <a:r>
              <a:rPr lang="de-DE" sz="2400" b="1" dirty="0"/>
              <a:t>Eselsbrücke: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ym typeface="Symbol" panose="05050102010706020507" pitchFamily="18" charset="2"/>
              </a:rPr>
              <a:t>: </a:t>
            </a:r>
            <a:r>
              <a:rPr lang="de-DE" sz="2400" i="1" dirty="0">
                <a:sym typeface="Symbol" panose="05050102010706020507" pitchFamily="18" charset="2"/>
              </a:rPr>
              <a:t>und</a:t>
            </a:r>
            <a:r>
              <a:rPr lang="de-DE" sz="2400" dirty="0">
                <a:sym typeface="Symbol" panose="05050102010706020507" pitchFamily="18" charset="2"/>
              </a:rPr>
              <a:t> ist </a:t>
            </a:r>
            <a:r>
              <a:rPr lang="de-DE" sz="2400" b="1" dirty="0">
                <a:sym typeface="Symbol" panose="05050102010706020507" pitchFamily="18" charset="2"/>
              </a:rPr>
              <a:t>u</a:t>
            </a:r>
            <a:r>
              <a:rPr lang="de-DE" sz="2400" dirty="0">
                <a:sym typeface="Symbol" panose="05050102010706020507" pitchFamily="18" charset="2"/>
              </a:rPr>
              <a:t>nten offen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ym typeface="Symbol" panose="05050102010706020507" pitchFamily="18" charset="2"/>
              </a:rPr>
              <a:t>: </a:t>
            </a:r>
            <a:r>
              <a:rPr lang="de-DE" sz="2400" i="1" dirty="0">
                <a:sym typeface="Symbol" panose="05050102010706020507" pitchFamily="18" charset="2"/>
              </a:rPr>
              <a:t>oder </a:t>
            </a:r>
            <a:r>
              <a:rPr lang="de-DE" sz="2400" dirty="0">
                <a:sym typeface="Symbol" panose="05050102010706020507" pitchFamily="18" charset="2"/>
              </a:rPr>
              <a:t>ist </a:t>
            </a:r>
            <a:r>
              <a:rPr lang="de-DE" sz="2400" b="1" dirty="0">
                <a:sym typeface="Symbol" panose="05050102010706020507" pitchFamily="18" charset="2"/>
              </a:rPr>
              <a:t>o</a:t>
            </a:r>
            <a:r>
              <a:rPr lang="de-DE" sz="2400" dirty="0">
                <a:sym typeface="Symbol" panose="05050102010706020507" pitchFamily="18" charset="2"/>
              </a:rPr>
              <a:t>ben offen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3795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2800" b="1" dirty="0">
                <a:sym typeface="Symbol" panose="05050102010706020507" pitchFamily="18" charset="2"/>
              </a:rPr>
              <a:t>Implikation und Äquivalenz</a:t>
            </a:r>
            <a:endParaRPr lang="de-DE" altLang="de-DE" sz="2800" b="1" dirty="0"/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Junktoren  und 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ausgehend von Vorwissen aus MU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Hinweis: </a:t>
            </a:r>
            <a:r>
              <a:rPr lang="de-DE" altLang="de-DE" sz="2400" i="1" dirty="0">
                <a:sym typeface="Symbol" panose="05050102010706020507" pitchFamily="18" charset="2"/>
              </a:rPr>
              <a:t>ex </a:t>
            </a:r>
            <a:r>
              <a:rPr lang="de-DE" altLang="de-DE" sz="2400" i="1" dirty="0" err="1">
                <a:sym typeface="Symbol" panose="05050102010706020507" pitchFamily="18" charset="2"/>
              </a:rPr>
              <a:t>falso</a:t>
            </a:r>
            <a:r>
              <a:rPr lang="de-DE" altLang="de-DE" sz="2400" i="1" dirty="0">
                <a:sym typeface="Symbol" panose="05050102010706020507" pitchFamily="18" charset="2"/>
              </a:rPr>
              <a:t> </a:t>
            </a:r>
            <a:r>
              <a:rPr lang="de-DE" altLang="de-DE" sz="2400" i="1" dirty="0" err="1">
                <a:sym typeface="Symbol" panose="05050102010706020507" pitchFamily="18" charset="2"/>
              </a:rPr>
              <a:t>quodlibet</a:t>
            </a:r>
            <a:endParaRPr lang="de-DE" altLang="de-DE" sz="2400" i="1" dirty="0">
              <a:sym typeface="Symbol" panose="05050102010706020507" pitchFamily="18" charset="2"/>
            </a:endParaRP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Vertiefungsmöglichkeit: Unterscheidung Implikation und</a:t>
            </a:r>
            <a:br>
              <a:rPr lang="de-DE" altLang="de-DE" sz="2400" dirty="0">
                <a:sym typeface="Symbol" panose="05050102010706020507" pitchFamily="18" charset="2"/>
              </a:rPr>
            </a:br>
            <a:r>
              <a:rPr lang="de-DE" altLang="de-DE" sz="2400" dirty="0">
                <a:sym typeface="Symbol" panose="05050102010706020507" pitchFamily="18" charset="2"/>
              </a:rPr>
              <a:t>Subjunktion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Symbol" panose="05050102010706020507" pitchFamily="18" charset="2"/>
            </a:endParaRPr>
          </a:p>
          <a:p>
            <a:pPr marL="5715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Symbol" panose="05050102010706020507" pitchFamily="18" charset="2"/>
            </a:endParaRPr>
          </a:p>
          <a:p>
            <a:pPr eaLnBrk="1" hangingPunct="1">
              <a:spcAft>
                <a:spcPts val="600"/>
              </a:spcAft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22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Aussagenlogik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6A575D11-4C38-4AAA-89DF-44123E985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077" y="706571"/>
            <a:ext cx="3901778" cy="55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6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2800" b="1" dirty="0">
                <a:sym typeface="Symbol" panose="05050102010706020507" pitchFamily="18" charset="2"/>
              </a:rPr>
              <a:t>Tautologie und Kontradiktion</a:t>
            </a:r>
            <a:endParaRPr lang="de-DE" altLang="de-DE" sz="2800" b="1" dirty="0"/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Begriffe und Beispiele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Überblick: Gesetze der Aussagenlogik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Vertiefungsmöglichkeit </a:t>
            </a:r>
            <a:r>
              <a:rPr lang="de-DE" altLang="de-DE" sz="2400" dirty="0" err="1">
                <a:sym typeface="Symbol" panose="05050102010706020507" pitchFamily="18" charset="2"/>
              </a:rPr>
              <a:t>Sheffer‘scher</a:t>
            </a:r>
            <a:r>
              <a:rPr lang="de-DE" altLang="de-DE" sz="2400" dirty="0">
                <a:sym typeface="Symbol" panose="05050102010706020507" pitchFamily="18" charset="2"/>
              </a:rPr>
              <a:t> Strich |	 (NAND):</a:t>
            </a:r>
            <a:br>
              <a:rPr lang="de-DE" altLang="de-DE" sz="2400" dirty="0">
                <a:sym typeface="Symbol" panose="05050102010706020507" pitchFamily="18" charset="2"/>
              </a:rPr>
            </a:br>
            <a:r>
              <a:rPr lang="de-DE" altLang="de-DE" sz="2400" dirty="0">
                <a:sym typeface="Symbol" panose="05050102010706020507" pitchFamily="18" charset="2"/>
              </a:rPr>
              <a:t>Jeder Junktor kann allein mithilfe von | ausgedrückt werden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spätestens hier: Logikrätsel</a:t>
            </a:r>
            <a:br>
              <a:rPr lang="de-DE" altLang="de-DE" sz="2400" dirty="0">
                <a:sym typeface="Symbol" panose="05050102010706020507" pitchFamily="18" charset="2"/>
              </a:rPr>
            </a:br>
            <a:r>
              <a:rPr lang="de-DE" altLang="de-DE" sz="2400" dirty="0">
                <a:sym typeface="Symbol" panose="05050102010706020507" pitchFamily="18" charset="2"/>
              </a:rPr>
              <a:t>auch im Hinblick auf die Zertifikatsklausur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Symbol" panose="05050102010706020507" pitchFamily="18" charset="2"/>
            </a:endParaRPr>
          </a:p>
          <a:p>
            <a:pPr marL="5715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Symbol" panose="05050102010706020507" pitchFamily="18" charset="2"/>
            </a:endParaRPr>
          </a:p>
          <a:p>
            <a:pPr eaLnBrk="1" hangingPunct="1">
              <a:spcAft>
                <a:spcPts val="600"/>
              </a:spcAft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23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Aussagenlogik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3964899A-7FC7-45E8-947A-31ED61EB7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921" y="2553035"/>
            <a:ext cx="6732240" cy="236559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9381CCB-F86E-486F-982D-99B21D585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127" y="2207259"/>
            <a:ext cx="6898396" cy="320126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0A11710-3499-4D2B-AA64-8DC12E957D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1325" y="971451"/>
            <a:ext cx="4151923" cy="530120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358AED7-41E5-4D40-AD5C-1E5656501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6028" y="2349400"/>
            <a:ext cx="5719265" cy="282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6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2800" b="1" dirty="0">
                <a:sym typeface="Symbol" panose="05050102010706020507" pitchFamily="18" charset="2"/>
              </a:rPr>
              <a:t>Überschneidungen mit IMP</a:t>
            </a:r>
            <a:endParaRPr lang="de-DE" altLang="de-DE" sz="2800" b="1" dirty="0"/>
          </a:p>
          <a:p>
            <a:pPr eaLnBrk="1" hangingPunct="1">
              <a:spcAft>
                <a:spcPts val="600"/>
              </a:spcAft>
            </a:pPr>
            <a:r>
              <a:rPr lang="de-DE" altLang="de-DE" sz="2400" dirty="0" err="1">
                <a:sym typeface="Symbol" panose="05050102010706020507" pitchFamily="18" charset="2"/>
              </a:rPr>
              <a:t>SuS</a:t>
            </a:r>
            <a:r>
              <a:rPr lang="de-DE" altLang="de-DE" sz="2400" dirty="0">
                <a:sym typeface="Symbol" panose="05050102010706020507" pitchFamily="18" charset="2"/>
              </a:rPr>
              <a:t> aus dem IMP-Zug haben bereits kennengelernt: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Junktoren , , ,  und  und ihre Wahrheitstabellen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Verknüpfungen mithilfe dieser Junktoren 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De </a:t>
            </a:r>
            <a:r>
              <a:rPr lang="de-DE" altLang="de-DE" sz="2400" dirty="0" err="1">
                <a:sym typeface="Symbol" panose="05050102010706020507" pitchFamily="18" charset="2"/>
              </a:rPr>
              <a:t>Morgan‘sche</a:t>
            </a:r>
            <a:r>
              <a:rPr lang="de-DE" altLang="de-DE" sz="2400" dirty="0">
                <a:sym typeface="Symbol" panose="05050102010706020507" pitchFamily="18" charset="2"/>
              </a:rPr>
              <a:t> Regeln</a:t>
            </a:r>
          </a:p>
          <a:p>
            <a:pPr eaLnBrk="1" hangingPunct="1">
              <a:spcAft>
                <a:spcPts val="600"/>
              </a:spcAft>
            </a:pPr>
            <a:endParaRPr lang="de-DE" altLang="de-DE" sz="2400" dirty="0">
              <a:sym typeface="Symbol" panose="05050102010706020507" pitchFamily="18" charset="2"/>
            </a:endParaRPr>
          </a:p>
          <a:p>
            <a:pPr eaLnBrk="1" hangingPunct="1">
              <a:spcAft>
                <a:spcPts val="600"/>
              </a:spcAft>
            </a:pPr>
            <a:r>
              <a:rPr lang="de-DE" altLang="de-DE" sz="2400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Potential für Vertiefung</a:t>
            </a:r>
          </a:p>
          <a:p>
            <a:pPr marL="5715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Symbol" panose="05050102010706020507" pitchFamily="18" charset="2"/>
            </a:endParaRPr>
          </a:p>
          <a:p>
            <a:pPr eaLnBrk="1" hangingPunct="1">
              <a:spcAft>
                <a:spcPts val="600"/>
              </a:spcAft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24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Aussagenlogik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4455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2800" b="1" dirty="0">
                <a:sym typeface="Symbol" panose="05050102010706020507" pitchFamily="18" charset="2"/>
              </a:rPr>
              <a:t>Überschneidungen mit IMP</a:t>
            </a:r>
            <a:endParaRPr lang="de-DE" altLang="de-DE" sz="2800" b="1" dirty="0"/>
          </a:p>
          <a:p>
            <a:pPr eaLnBrk="1" hangingPunct="1">
              <a:spcAft>
                <a:spcPts val="600"/>
              </a:spcAft>
            </a:pPr>
            <a:r>
              <a:rPr lang="de-DE" altLang="de-DE" sz="2400" dirty="0">
                <a:sym typeface="Symbol" panose="05050102010706020507" pitchFamily="18" charset="2"/>
              </a:rPr>
              <a:t>Vorschlag: AB zur Selbsterarbeitung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Aussagen und Aussageformen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Unterscheidung Implikation und Subjunktion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Übersicht über alle ein- und zweistelligen Junktoren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Disjunktive Normalform und konjunktive Normalform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Adäquate Mengen von Junktoren</a:t>
            </a:r>
          </a:p>
          <a:p>
            <a:pPr eaLnBrk="1" hangingPunct="1">
              <a:spcAft>
                <a:spcPts val="600"/>
              </a:spcAft>
            </a:pPr>
            <a:endParaRPr lang="de-DE" altLang="de-DE" sz="2400" dirty="0">
              <a:sym typeface="Symbol" panose="05050102010706020507" pitchFamily="18" charset="2"/>
            </a:endParaRP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Symbol" panose="05050102010706020507" pitchFamily="18" charset="2"/>
            </a:endParaRP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Symbol" panose="05050102010706020507" pitchFamily="18" charset="2"/>
            </a:endParaRPr>
          </a:p>
          <a:p>
            <a:pPr marL="5715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Symbol" panose="05050102010706020507" pitchFamily="18" charset="2"/>
            </a:endParaRPr>
          </a:p>
          <a:p>
            <a:pPr eaLnBrk="1" hangingPunct="1">
              <a:spcAft>
                <a:spcPts val="600"/>
              </a:spcAft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25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Aussagenlogik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3375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DE" altLang="de-DE" sz="2800" b="1" dirty="0">
                <a:sym typeface="Symbol" panose="05050102010706020507" pitchFamily="18" charset="2"/>
              </a:rPr>
              <a:t>Fazit</a:t>
            </a:r>
            <a:endParaRPr lang="de-DE" altLang="de-DE" sz="2800" b="1" dirty="0"/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unterrichtlich sehr angenehm, macht </a:t>
            </a:r>
            <a:r>
              <a:rPr lang="de-DE" altLang="de-DE" sz="2400" dirty="0" err="1">
                <a:sym typeface="Symbol" panose="05050102010706020507" pitchFamily="18" charset="2"/>
              </a:rPr>
              <a:t>SuS</a:t>
            </a:r>
            <a:r>
              <a:rPr lang="de-DE" altLang="de-DE" sz="2400" dirty="0">
                <a:sym typeface="Symbol" panose="05050102010706020507" pitchFamily="18" charset="2"/>
              </a:rPr>
              <a:t> Spaß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i="1" dirty="0">
                <a:sym typeface="Symbol" panose="05050102010706020507" pitchFamily="18" charset="2"/>
              </a:rPr>
              <a:t>grundlegend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sowohl Kalkül als auch Verständnis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Aufgabe in Zertifikatsklausur dankbar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 err="1">
                <a:sym typeface="Symbol" panose="05050102010706020507" pitchFamily="18" charset="2"/>
              </a:rPr>
              <a:t>SuS</a:t>
            </a:r>
            <a:r>
              <a:rPr lang="de-DE" altLang="de-DE" sz="2400" dirty="0">
                <a:sym typeface="Symbol" panose="05050102010706020507" pitchFamily="18" charset="2"/>
              </a:rPr>
              <a:t> mit IMP: </a:t>
            </a:r>
            <a:r>
              <a:rPr lang="de-DE" altLang="de-DE" sz="2400" dirty="0">
                <a:sym typeface="Wingdings" panose="05000000000000000000" pitchFamily="2" charset="2"/>
              </a:rPr>
              <a:t>Überschneidungen, </a:t>
            </a:r>
            <a:br>
              <a:rPr lang="de-DE" altLang="de-DE" sz="2400" dirty="0">
                <a:sym typeface="Wingdings" panose="05000000000000000000" pitchFamily="2" charset="2"/>
              </a:rPr>
            </a:br>
            <a:r>
              <a:rPr lang="de-DE" altLang="de-DE" sz="2400" dirty="0">
                <a:sym typeface="Wingdings" panose="05000000000000000000" pitchFamily="2" charset="2"/>
              </a:rPr>
              <a:t>Vertiefungsmöglichkeiten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26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Aussagenlogik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951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506405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3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Aussagenlogik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149" name="Rectangle 19">
            <a:extLst>
              <a:ext uri="{FF2B5EF4-FFF2-40B4-BE49-F238E27FC236}">
                <a16:creationId xmlns:a16="http://schemas.microsoft.com/office/drawing/2014/main" id="{EBA03417-4705-48B5-8884-04FD071C7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55" y="1506405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dirty="0"/>
          </a:p>
        </p:txBody>
      </p:sp>
      <p:pic>
        <p:nvPicPr>
          <p:cNvPr id="150" name="Grafik 149">
            <a:extLst>
              <a:ext uri="{FF2B5EF4-FFF2-40B4-BE49-F238E27FC236}">
                <a16:creationId xmlns:a16="http://schemas.microsoft.com/office/drawing/2014/main" id="{9240516C-4EA9-4A9D-97C5-B74F30F3B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650621"/>
            <a:ext cx="6075230" cy="4447227"/>
          </a:xfrm>
          <a:prstGeom prst="rect">
            <a:avLst/>
          </a:prstGeom>
        </p:spPr>
      </p:pic>
      <p:sp>
        <p:nvSpPr>
          <p:cNvPr id="151" name="Ellipse 150">
            <a:extLst>
              <a:ext uri="{FF2B5EF4-FFF2-40B4-BE49-F238E27FC236}">
                <a16:creationId xmlns:a16="http://schemas.microsoft.com/office/drawing/2014/main" id="{0143600A-AC4F-4894-8D9A-DBF9E32B71A5}"/>
              </a:ext>
            </a:extLst>
          </p:cNvPr>
          <p:cNvSpPr/>
          <p:nvPr/>
        </p:nvSpPr>
        <p:spPr>
          <a:xfrm>
            <a:off x="899592" y="4472855"/>
            <a:ext cx="6627338" cy="878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0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altLang="de-DE" sz="2400" dirty="0"/>
              <a:t>Aussage</a:t>
            </a:r>
          </a:p>
          <a:p>
            <a:pPr marL="1314450" lvl="1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dirty="0"/>
              <a:t>Begriffsbildung? </a:t>
            </a:r>
            <a:endParaRPr lang="de-DE" altLang="de-DE" sz="2400" dirty="0"/>
          </a:p>
          <a:p>
            <a:pPr marL="1314450" lvl="1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dirty="0"/>
              <a:t>Unterscheidung Aussageform und Aussage?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Existenz- und Allquantor</a:t>
            </a:r>
          </a:p>
          <a:p>
            <a:pPr marL="1314450" lvl="1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dirty="0">
                <a:sym typeface="Symbol" panose="05050102010706020507" pitchFamily="18" charset="2"/>
              </a:rPr>
              <a:t>auch: Prädikatenlogik?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/>
              <a:t>Junktoren </a:t>
            </a:r>
            <a:r>
              <a:rPr lang="de-DE" altLang="de-DE" sz="2400" dirty="0">
                <a:sym typeface="Symbol" panose="05050102010706020507" pitchFamily="18" charset="2"/>
              </a:rPr>
              <a:t>, , , , </a:t>
            </a:r>
          </a:p>
          <a:p>
            <a:pPr marL="1314450" lvl="1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dirty="0">
                <a:sym typeface="Symbol" panose="05050102010706020507" pitchFamily="18" charset="2"/>
              </a:rPr>
              <a:t>Unterscheidung Metasprache und Objektsprache?</a:t>
            </a:r>
            <a:br>
              <a:rPr lang="de-DE" altLang="de-DE" dirty="0">
                <a:sym typeface="Symbol" panose="05050102010706020507" pitchFamily="18" charset="2"/>
              </a:rPr>
            </a:br>
            <a:r>
              <a:rPr lang="de-DE" altLang="de-DE" dirty="0">
                <a:sym typeface="Symbol" panose="05050102010706020507" pitchFamily="18" charset="2"/>
              </a:rPr>
              <a:t>„“: Implikation; „“ Subjunktion</a:t>
            </a:r>
            <a:br>
              <a:rPr lang="de-DE" altLang="de-DE" dirty="0">
                <a:sym typeface="Symbol" panose="05050102010706020507" pitchFamily="18" charset="2"/>
              </a:rPr>
            </a:br>
            <a:r>
              <a:rPr lang="de-DE" altLang="de-DE" dirty="0">
                <a:sym typeface="Symbol" panose="05050102010706020507" pitchFamily="18" charset="2"/>
              </a:rPr>
              <a:t>„“: Äquivalenz; „“ </a:t>
            </a:r>
            <a:r>
              <a:rPr lang="de-DE" altLang="de-DE" dirty="0" err="1">
                <a:sym typeface="Symbol" panose="05050102010706020507" pitchFamily="18" charset="2"/>
              </a:rPr>
              <a:t>Bijunktion</a:t>
            </a:r>
            <a:endParaRPr lang="de-DE" altLang="de-DE" dirty="0">
              <a:sym typeface="Symbol" panose="05050102010706020507" pitchFamily="18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Wahrheitstabelle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Aussagenlogische Gesetze</a:t>
            </a:r>
          </a:p>
          <a:p>
            <a:pPr marL="1314450" lvl="1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dirty="0">
                <a:sym typeface="Symbol" panose="05050102010706020507" pitchFamily="18" charset="2"/>
              </a:rPr>
              <a:t>welche?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4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Aussagenlogik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5741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DE" altLang="de-DE" sz="2400" b="1" dirty="0"/>
              <a:t>Bildungsplan IMP - Aussagenlogik und Graphen</a:t>
            </a:r>
          </a:p>
          <a:p>
            <a:pPr eaLnBrk="1" hangingPunct="1">
              <a:spcAft>
                <a:spcPts val="600"/>
              </a:spcAft>
            </a:pPr>
            <a:r>
              <a:rPr lang="de-DE" altLang="de-DE" dirty="0"/>
              <a:t>Klasse 9</a:t>
            </a:r>
          </a:p>
          <a:p>
            <a:pPr eaLnBrk="1" hangingPunct="1">
              <a:spcAft>
                <a:spcPts val="600"/>
              </a:spcAft>
            </a:pPr>
            <a:endParaRPr lang="de-DE" altLang="de-DE" dirty="0"/>
          </a:p>
          <a:p>
            <a:pPr eaLnBrk="1" hangingPunct="1">
              <a:spcAft>
                <a:spcPts val="600"/>
              </a:spcAft>
            </a:pPr>
            <a:endParaRPr lang="de-DE" altLang="de-DE" dirty="0"/>
          </a:p>
          <a:p>
            <a:pPr eaLnBrk="1" hangingPunct="1">
              <a:spcAft>
                <a:spcPts val="600"/>
              </a:spcAft>
            </a:pPr>
            <a:endParaRPr lang="de-DE" altLang="de-DE" dirty="0"/>
          </a:p>
          <a:p>
            <a:pPr eaLnBrk="1" hangingPunct="1">
              <a:spcAft>
                <a:spcPts val="1200"/>
              </a:spcAft>
            </a:pPr>
            <a:endParaRPr lang="de-DE" altLang="de-DE" dirty="0"/>
          </a:p>
          <a:p>
            <a:pPr eaLnBrk="1" hangingPunct="1">
              <a:spcAft>
                <a:spcPts val="600"/>
              </a:spcAft>
            </a:pPr>
            <a:r>
              <a:rPr lang="de-DE" altLang="de-DE" dirty="0"/>
              <a:t>Klasse 10</a:t>
            </a:r>
          </a:p>
          <a:p>
            <a:pPr eaLnBrk="1" hangingPunct="1">
              <a:spcAft>
                <a:spcPts val="600"/>
              </a:spcAft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5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Aussagenlogik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EED7A535-1858-4B96-B4CF-4F83EB687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319" y="1896344"/>
            <a:ext cx="4793789" cy="183746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DEBCA1A-A8BD-4AD0-89CB-CEC378AD1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7319" y="3775445"/>
            <a:ext cx="4793788" cy="229202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45E2C6E-F474-44B7-BEE1-9DF1F2094AD5}"/>
              </a:ext>
            </a:extLst>
          </p:cNvPr>
          <p:cNvSpPr txBox="1"/>
          <p:nvPr/>
        </p:nvSpPr>
        <p:spPr>
          <a:xfrm rot="20336290">
            <a:off x="2398206" y="3207120"/>
            <a:ext cx="515201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größere Überschneidungen</a:t>
            </a:r>
          </a:p>
          <a:p>
            <a:pPr algn="ctr"/>
            <a:r>
              <a:rPr lang="de-DE" sz="2800" dirty="0"/>
              <a:t>Potential für Vertiefung</a:t>
            </a:r>
          </a:p>
        </p:txBody>
      </p:sp>
    </p:spTree>
    <p:extLst>
      <p:ext uri="{BB962C8B-B14F-4D97-AF65-F5344CB8AC3E}">
        <p14:creationId xmlns:p14="http://schemas.microsoft.com/office/powerpoint/2010/main" val="49779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DE" altLang="de-DE" sz="2800" b="1" dirty="0"/>
              <a:t>Aussage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fachwissenschaftlich axiomatische Theorie:</a:t>
            </a:r>
            <a:br>
              <a:rPr lang="de-DE" altLang="de-DE" sz="2400" dirty="0">
                <a:sym typeface="Symbol" panose="05050102010706020507" pitchFamily="18" charset="2"/>
              </a:rPr>
            </a:br>
            <a:r>
              <a:rPr lang="de-DE" altLang="de-DE" sz="2400" dirty="0">
                <a:sym typeface="Symbol" panose="05050102010706020507" pitchFamily="18" charset="2"/>
              </a:rPr>
              <a:t>formale Sprache mit Aussagenvariablen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für uns: Grundvorstellung</a:t>
            </a:r>
          </a:p>
          <a:p>
            <a:pPr marL="1314450" lvl="1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ausgehend von natürlicher Sprache</a:t>
            </a:r>
          </a:p>
          <a:p>
            <a:pPr marL="1314450" lvl="1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Präzisierung</a:t>
            </a:r>
          </a:p>
          <a:p>
            <a:pPr marL="1714500" lvl="2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i="1" dirty="0"/>
              <a:t>Satz vom ausgeschlossenen Dritten („</a:t>
            </a:r>
            <a:r>
              <a:rPr lang="la-Latn" i="1" dirty="0"/>
              <a:t>tertium non datur</a:t>
            </a:r>
            <a:r>
              <a:rPr lang="de-DE" i="1" dirty="0"/>
              <a:t>“)</a:t>
            </a:r>
          </a:p>
          <a:p>
            <a:pPr marL="1714500" lvl="2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i="1" dirty="0"/>
              <a:t>Satz vom ausgeschlossenen Widerspruch</a:t>
            </a:r>
          </a:p>
          <a:p>
            <a:pPr marL="1314450" lvl="1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6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Aussagenlogik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6220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DE" altLang="de-DE" sz="2800" b="1" dirty="0"/>
              <a:t>Aussage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Aussageform und Aussage</a:t>
            </a:r>
          </a:p>
          <a:p>
            <a:pPr marL="1314450" lvl="1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000" dirty="0">
                <a:sym typeface="Symbol" panose="05050102010706020507" pitchFamily="18" charset="2"/>
              </a:rPr>
              <a:t>A(x): „x+1 = 2“ wird durch Belegung „A(17)“ oder</a:t>
            </a:r>
            <a:br>
              <a:rPr lang="de-DE" altLang="de-DE" sz="2000" dirty="0">
                <a:sym typeface="Symbol" panose="05050102010706020507" pitchFamily="18" charset="2"/>
              </a:rPr>
            </a:br>
            <a:r>
              <a:rPr lang="de-DE" altLang="de-DE" sz="2000" dirty="0">
                <a:sym typeface="Symbol" panose="05050102010706020507" pitchFamily="18" charset="2"/>
              </a:rPr>
              <a:t>durch Quantor „x: A(x)“ zur Aussage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Unterscheidung im Unterricht?</a:t>
            </a:r>
          </a:p>
          <a:p>
            <a:pPr marL="1314450" lvl="1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nicht notwendig, da keine Prädikatenlogik</a:t>
            </a:r>
          </a:p>
          <a:p>
            <a:pPr marL="1314450" lvl="1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Vertiefungsmöglichkeit</a:t>
            </a:r>
            <a:endParaRPr lang="de-DE" dirty="0"/>
          </a:p>
          <a:p>
            <a:pPr marL="1314450" lvl="1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7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Aussagenlogik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5483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DE" altLang="de-DE" sz="2800" b="1" dirty="0"/>
              <a:t>Existenz- und Allquantor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keine Prädikatenlogik, also:</a:t>
            </a:r>
          </a:p>
          <a:p>
            <a:pPr marL="1314450" lvl="1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000" dirty="0">
                <a:sym typeface="Symbol" panose="05050102010706020507" pitchFamily="18" charset="2"/>
              </a:rPr>
              <a:t> und  nur als abkürzende Schreibweise</a:t>
            </a:r>
          </a:p>
          <a:p>
            <a:pPr marL="1314450" lvl="1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000" dirty="0">
                <a:sym typeface="Symbol" panose="05050102010706020507" pitchFamily="18" charset="2"/>
              </a:rPr>
              <a:t>Einführung bei Gelegenheit</a:t>
            </a:r>
          </a:p>
          <a:p>
            <a:pPr marL="1314450" lvl="1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Alternative: Vertiefung durch Unterscheidung </a:t>
            </a:r>
            <a:br>
              <a:rPr lang="de-DE" sz="2000" dirty="0"/>
            </a:br>
            <a:r>
              <a:rPr lang="de-DE" sz="2000" dirty="0"/>
              <a:t>von Aussagen und Aussageformen</a:t>
            </a:r>
            <a:endParaRPr lang="de-DE" dirty="0"/>
          </a:p>
          <a:p>
            <a:pPr marL="1314450" lvl="1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8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Aussagenlogik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2209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DE" altLang="de-DE" sz="2800" b="1" dirty="0"/>
              <a:t>Junktoren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 err="1">
                <a:sym typeface="Symbol" panose="05050102010706020507" pitchFamily="18" charset="2"/>
              </a:rPr>
              <a:t>Extensionalitätsprinzip</a:t>
            </a:r>
            <a:r>
              <a:rPr lang="de-DE" altLang="de-DE" sz="2400" dirty="0">
                <a:sym typeface="Symbol" panose="05050102010706020507" pitchFamily="18" charset="2"/>
              </a:rPr>
              <a:t>: Wahrheitswert der</a:t>
            </a:r>
            <a:br>
              <a:rPr lang="de-DE" altLang="de-DE" sz="2400" dirty="0">
                <a:sym typeface="Symbol" panose="05050102010706020507" pitchFamily="18" charset="2"/>
              </a:rPr>
            </a:br>
            <a:r>
              <a:rPr lang="de-DE" altLang="de-DE" sz="2400" dirty="0">
                <a:sym typeface="Symbol" panose="05050102010706020507" pitchFamily="18" charset="2"/>
              </a:rPr>
              <a:t>verknüpften Aussage hängt nur von Wahrheits-</a:t>
            </a:r>
            <a:br>
              <a:rPr lang="de-DE" altLang="de-DE" sz="2400" dirty="0">
                <a:sym typeface="Symbol" panose="05050102010706020507" pitchFamily="18" charset="2"/>
              </a:rPr>
            </a:br>
            <a:r>
              <a:rPr lang="de-DE" altLang="de-DE" sz="2400" dirty="0">
                <a:sym typeface="Symbol" panose="05050102010706020507" pitchFamily="18" charset="2"/>
              </a:rPr>
              <a:t>werten der Teilaussagen ab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, , , ,  definiert durch Wahrheitstabellen </a:t>
            </a:r>
            <a:br>
              <a:rPr lang="de-DE" altLang="de-DE" sz="2400" dirty="0">
                <a:sym typeface="Symbol" panose="05050102010706020507" pitchFamily="18" charset="2"/>
              </a:rPr>
            </a:br>
            <a:r>
              <a:rPr lang="de-DE" altLang="de-DE" sz="2400" dirty="0">
                <a:sym typeface="Symbol" panose="05050102010706020507" pitchFamily="18" charset="2"/>
              </a:rPr>
              <a:t>(Wahrheitstafeln, Wahrheitswerttafeln)</a:t>
            </a:r>
          </a:p>
          <a:p>
            <a:pPr marL="571500" indent="-571500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sym typeface="Symbol" panose="05050102010706020507" pitchFamily="18" charset="2"/>
              </a:rPr>
              <a:t>Definition weitgehend in Übereinstimmung mit </a:t>
            </a:r>
            <a:br>
              <a:rPr lang="de-DE" altLang="de-DE" sz="2400" dirty="0">
                <a:sym typeface="Symbol" panose="05050102010706020507" pitchFamily="18" charset="2"/>
              </a:rPr>
            </a:br>
            <a:r>
              <a:rPr lang="de-DE" altLang="de-DE" sz="2400" dirty="0">
                <a:sym typeface="Symbol" panose="05050102010706020507" pitchFamily="18" charset="2"/>
              </a:rPr>
              <a:t>natürlicher Sprache</a:t>
            </a:r>
          </a:p>
          <a:p>
            <a:pPr marL="1314450" lvl="1" indent="-571500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altLang="de-DE" sz="2000" i="1" dirty="0">
                <a:sym typeface="Symbol" panose="05050102010706020507" pitchFamily="18" charset="2"/>
              </a:rPr>
              <a:t>nicht</a:t>
            </a:r>
            <a:r>
              <a:rPr lang="de-DE" altLang="de-DE" sz="2000" dirty="0">
                <a:sym typeface="Symbol" panose="05050102010706020507" pitchFamily="18" charset="2"/>
              </a:rPr>
              <a:t>: doppelte Verneinung (A)  A</a:t>
            </a:r>
            <a:endParaRPr lang="de-DE" altLang="de-DE" sz="2000" i="1" dirty="0">
              <a:sym typeface="Symbol" panose="05050102010706020507" pitchFamily="18" charset="2"/>
            </a:endParaRPr>
          </a:p>
          <a:p>
            <a:pPr marL="1314450" lvl="1" indent="-571500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altLang="de-DE" sz="2000" i="1" dirty="0">
                <a:sym typeface="Symbol" panose="05050102010706020507" pitchFamily="18" charset="2"/>
              </a:rPr>
              <a:t>oder</a:t>
            </a:r>
            <a:r>
              <a:rPr lang="de-DE" altLang="de-DE" sz="2000" dirty="0">
                <a:sym typeface="Symbol" panose="05050102010706020507" pitchFamily="18" charset="2"/>
              </a:rPr>
              <a:t>: nicht-ausschließend („</a:t>
            </a:r>
            <a:r>
              <a:rPr lang="de-DE" altLang="de-DE" sz="2000" dirty="0" err="1">
                <a:sym typeface="Symbol" panose="05050102010706020507" pitchFamily="18" charset="2"/>
              </a:rPr>
              <a:t>vel</a:t>
            </a:r>
            <a:r>
              <a:rPr lang="de-DE" altLang="de-DE" sz="2000" dirty="0">
                <a:sym typeface="Symbol" panose="05050102010706020507" pitchFamily="18" charset="2"/>
              </a:rPr>
              <a:t>“)</a:t>
            </a:r>
          </a:p>
          <a:p>
            <a:pPr marL="1314450" lvl="1" indent="-571500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altLang="de-DE" sz="2000" i="1" dirty="0">
                <a:sym typeface="Symbol" panose="05050102010706020507" pitchFamily="18" charset="2"/>
              </a:rPr>
              <a:t>wenn – dann</a:t>
            </a:r>
            <a:r>
              <a:rPr lang="de-DE" altLang="de-DE" sz="2000" dirty="0">
                <a:sym typeface="Symbol" panose="05050102010706020507" pitchFamily="18" charset="2"/>
              </a:rPr>
              <a:t>: „ex </a:t>
            </a:r>
            <a:r>
              <a:rPr lang="de-DE" altLang="de-DE" sz="2000" dirty="0" err="1">
                <a:sym typeface="Symbol" panose="05050102010706020507" pitchFamily="18" charset="2"/>
              </a:rPr>
              <a:t>falso</a:t>
            </a:r>
            <a:r>
              <a:rPr lang="de-DE" altLang="de-DE" sz="2000" dirty="0">
                <a:sym typeface="Symbol" panose="05050102010706020507" pitchFamily="18" charset="2"/>
              </a:rPr>
              <a:t> </a:t>
            </a:r>
            <a:r>
              <a:rPr lang="de-DE" altLang="de-DE" sz="2000" dirty="0" err="1">
                <a:sym typeface="Symbol" panose="05050102010706020507" pitchFamily="18" charset="2"/>
              </a:rPr>
              <a:t>quodlibet</a:t>
            </a:r>
            <a:r>
              <a:rPr lang="de-DE" altLang="de-DE" sz="2000" dirty="0">
                <a:sym typeface="Symbol" panose="05050102010706020507" pitchFamily="18" charset="2"/>
              </a:rPr>
              <a:t>“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9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Aussagenlogik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0897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2380</Words>
  <Application>Microsoft Office PowerPoint</Application>
  <PresentationFormat>Bildschirmpräsentation (4:3)</PresentationFormat>
  <Paragraphs>1043</Paragraphs>
  <Slides>26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Arial</vt:lpstr>
      <vt:lpstr>Calibri</vt:lpstr>
      <vt:lpstr>Segoe Script</vt:lpstr>
      <vt:lpstr>Symbol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Brain-Club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/>
  <cp:lastModifiedBy>ToScha</cp:lastModifiedBy>
  <cp:revision>443</cp:revision>
  <cp:lastPrinted>2018-03-03T10:37:02Z</cp:lastPrinted>
  <dcterms:created xsi:type="dcterms:W3CDTF">2014-11-14T21:49:37Z</dcterms:created>
  <dcterms:modified xsi:type="dcterms:W3CDTF">2021-10-10T11:12:07Z</dcterms:modified>
</cp:coreProperties>
</file>