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46" r:id="rId2"/>
    <p:sldId id="399" r:id="rId3"/>
    <p:sldId id="412" r:id="rId4"/>
    <p:sldId id="400" r:id="rId5"/>
    <p:sldId id="401" r:id="rId6"/>
    <p:sldId id="418" r:id="rId7"/>
    <p:sldId id="419" r:id="rId8"/>
    <p:sldId id="420" r:id="rId9"/>
    <p:sldId id="421" r:id="rId10"/>
    <p:sldId id="422" r:id="rId11"/>
    <p:sldId id="417" r:id="rId12"/>
    <p:sldId id="423" r:id="rId13"/>
    <p:sldId id="424" r:id="rId14"/>
    <p:sldId id="425" r:id="rId15"/>
    <p:sldId id="426" r:id="rId16"/>
    <p:sldId id="427" r:id="rId17"/>
    <p:sldId id="414" r:id="rId18"/>
  </p:sldIdLst>
  <p:sldSz cx="9144000" cy="6858000" type="screen4x3"/>
  <p:notesSz cx="6735763" cy="98663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DB3"/>
    <a:srgbClr val="FF6600"/>
    <a:srgbClr val="FFCB97"/>
    <a:srgbClr val="FFDE75"/>
    <a:srgbClr val="FF9933"/>
    <a:srgbClr val="F5A401"/>
    <a:srgbClr val="FFAFAF"/>
    <a:srgbClr val="FF9999"/>
    <a:srgbClr val="FF8B8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2" autoAdjust="0"/>
    <p:restoredTop sz="87044" autoAdjust="0"/>
  </p:normalViewPr>
  <p:slideViewPr>
    <p:cSldViewPr>
      <p:cViewPr varScale="1">
        <p:scale>
          <a:sx n="76" d="100"/>
          <a:sy n="76" d="100"/>
        </p:scale>
        <p:origin x="1416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966" y="-84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18830" cy="495029"/>
          </a:xfrm>
          <a:prstGeom prst="rect">
            <a:avLst/>
          </a:prstGeom>
        </p:spPr>
        <p:txBody>
          <a:bodyPr vert="horz" lIns="94828" tIns="47414" rIns="94828" bIns="47414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4828" tIns="47414" rIns="94828" bIns="47414" rtlCol="0"/>
          <a:lstStyle>
            <a:lvl1pPr algn="r">
              <a:defRPr sz="1200"/>
            </a:lvl1pPr>
          </a:lstStyle>
          <a:p>
            <a:fld id="{8FF56C64-0EF7-4505-B7A7-22C4F51F7771}" type="datetimeFigureOut">
              <a:rPr lang="de-DE" smtClean="0"/>
              <a:t>10.10.2021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36550" y="282575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28" tIns="47414" rIns="94828" bIns="4741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293452" y="3058904"/>
            <a:ext cx="6080538" cy="3884860"/>
          </a:xfrm>
          <a:prstGeom prst="rect">
            <a:avLst/>
          </a:prstGeom>
        </p:spPr>
        <p:txBody>
          <a:bodyPr vert="horz" lIns="94828" tIns="47414" rIns="94828" bIns="47414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" y="9371287"/>
            <a:ext cx="2918830" cy="495028"/>
          </a:xfrm>
          <a:prstGeom prst="rect">
            <a:avLst/>
          </a:prstGeom>
        </p:spPr>
        <p:txBody>
          <a:bodyPr vert="horz" lIns="94828" tIns="47414" rIns="94828" bIns="47414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5" y="9371287"/>
            <a:ext cx="2918830" cy="495028"/>
          </a:xfrm>
          <a:prstGeom prst="rect">
            <a:avLst/>
          </a:prstGeom>
        </p:spPr>
        <p:txBody>
          <a:bodyPr vert="horz" lIns="94828" tIns="47414" rIns="94828" bIns="47414" rtlCol="0" anchor="b"/>
          <a:lstStyle>
            <a:lvl1pPr algn="r">
              <a:defRPr sz="1200"/>
            </a:lvl1pPr>
          </a:lstStyle>
          <a:p>
            <a:fld id="{B60CD0FA-85F9-4704-9617-456D40F8AC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4129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1629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71215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4261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66968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98282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altLang="de-DE" sz="1200" dirty="0">
                <a:ea typeface="Cambria Math" panose="02040503050406030204" pitchFamily="18" charset="0"/>
                <a:sym typeface="Symbol" panose="05050102010706020507" pitchFamily="18" charset="2"/>
              </a:rPr>
              <a:t>Vorstellungen zum Grenzwertbegriff: Anknüpfung an Vorwissen (naiver GW-Begriff)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99225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81939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42092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4969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8685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sehr ähnlich dem BP </a:t>
            </a:r>
            <a:r>
              <a:rPr lang="de-DE"/>
              <a:t>1994 („alter Lk“)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327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5588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8499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395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1374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hangingPunct="0"/>
            <a:r>
              <a:rPr lang="de-DE" dirty="0"/>
              <a:t>Fehlvorstellungen:</a:t>
            </a:r>
          </a:p>
          <a:p>
            <a:pPr hangingPunct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„Folgenglieder kommen immer näher“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Ja, aber 2 + 1/n erfüllt das auch.</a:t>
            </a:r>
          </a:p>
          <a:p>
            <a:pPr hangingPunct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„Zu jedem Abstand gibt es Folgenglieder, die höchstens soweit von g weg sind.“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Ja, aber </a:t>
            </a:r>
          </a:p>
          <a:p>
            <a:pPr hangingPunct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Folge mit 1/n für n gerade und n für n ungerade erfüllt das auch.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8969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1194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ZPG VKM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19B94-E857-4078-8C70-1CAF4BA43F4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9047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ZPG VKM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37174-2BD9-4813-A288-E9DF99DE88B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8268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ZPG VKM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C22A2-1D3B-40EA-B029-56C080087BE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4114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ZPG VKM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7C752-75F4-4E85-98C4-B39334E57FB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2110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ZPG VKM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CACB0-B08C-4066-AA6C-7E83BECED38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2866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ZPG VKM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EBBD2-284B-477A-9BD7-8329FB6E553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6472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ZPG VKM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93BC6-6556-4457-8B07-71ED929772C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78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ZPG VKM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0DF48-7556-4B09-8B99-965B41F97C5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488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ZPG VKM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D951F-63CA-4C74-9AEF-E0951E80C1F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2754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ZPG VKM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7BD44-D4C3-4317-8511-C32DB7CA7D0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1013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ZPG VKM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50DED-B887-44A7-A506-EE55E3B3307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3909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de-DE"/>
              <a:t>ZPG VKM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63D07B6-6594-4079-BA71-AA0B4969C04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5305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312" name="Textfeld 16"/>
          <p:cNvSpPr txBox="1">
            <a:spLocks noChangeArrowheads="1"/>
          </p:cNvSpPr>
          <p:nvPr/>
        </p:nvSpPr>
        <p:spPr bwMode="auto">
          <a:xfrm>
            <a:off x="8263480" y="6446501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98CC8DC1-F19D-4D11-A977-ADD460703550}" type="slidenum">
              <a:rPr lang="de-DE" altLang="de-DE" sz="1100">
                <a:latin typeface="Calibri" pitchFamily="34" charset="0"/>
              </a:rPr>
              <a:pPr eaLnBrk="1" hangingPunct="1"/>
              <a:t>1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E8DD23C-E6AB-4297-AE0D-A35980620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62408"/>
            <a:ext cx="2895600" cy="305631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64" name="Zeichenbereich 37909">
            <a:extLst>
              <a:ext uri="{FF2B5EF4-FFF2-40B4-BE49-F238E27FC236}">
                <a16:creationId xmlns:a16="http://schemas.microsoft.com/office/drawing/2014/main" id="{6BCD1715-A2F7-4232-A140-1B1FE5B788B3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65" name="Rechteck 64">
              <a:extLst>
                <a:ext uri="{FF2B5EF4-FFF2-40B4-BE49-F238E27FC236}">
                  <a16:creationId xmlns:a16="http://schemas.microsoft.com/office/drawing/2014/main" id="{A6DA8A35-B6FD-4649-9EDA-5B6EB2E86486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66" name="Rectangle 5">
              <a:extLst>
                <a:ext uri="{FF2B5EF4-FFF2-40B4-BE49-F238E27FC236}">
                  <a16:creationId xmlns:a16="http://schemas.microsoft.com/office/drawing/2014/main" id="{47AA0C22-37F4-4224-BC59-14A924B44D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Rectangle 6">
              <a:extLst>
                <a:ext uri="{FF2B5EF4-FFF2-40B4-BE49-F238E27FC236}">
                  <a16:creationId xmlns:a16="http://schemas.microsoft.com/office/drawing/2014/main" id="{60D4E0A3-4E39-4C90-B7D4-4ADB2DA3CC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Rectangle 7">
              <a:extLst>
                <a:ext uri="{FF2B5EF4-FFF2-40B4-BE49-F238E27FC236}">
                  <a16:creationId xmlns:a16="http://schemas.microsoft.com/office/drawing/2014/main" id="{05F45359-6CCE-4A77-AD08-DCE6D3C1A5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Rectangle 8">
              <a:extLst>
                <a:ext uri="{FF2B5EF4-FFF2-40B4-BE49-F238E27FC236}">
                  <a16:creationId xmlns:a16="http://schemas.microsoft.com/office/drawing/2014/main" id="{57188D26-7578-4A2E-B48B-41434F9A40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Rectangle 9">
              <a:extLst>
                <a:ext uri="{FF2B5EF4-FFF2-40B4-BE49-F238E27FC236}">
                  <a16:creationId xmlns:a16="http://schemas.microsoft.com/office/drawing/2014/main" id="{8693C9EF-DFDC-4D9F-BE1C-CA829FBF85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Rectangle 10">
              <a:extLst>
                <a:ext uri="{FF2B5EF4-FFF2-40B4-BE49-F238E27FC236}">
                  <a16:creationId xmlns:a16="http://schemas.microsoft.com/office/drawing/2014/main" id="{B77AC261-A01C-4C8C-AB64-40D44ACDFD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Rectangle 11">
              <a:extLst>
                <a:ext uri="{FF2B5EF4-FFF2-40B4-BE49-F238E27FC236}">
                  <a16:creationId xmlns:a16="http://schemas.microsoft.com/office/drawing/2014/main" id="{FD52BE42-B86A-47BB-AD49-B6474FD83D1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Rectangle 12">
              <a:extLst>
                <a:ext uri="{FF2B5EF4-FFF2-40B4-BE49-F238E27FC236}">
                  <a16:creationId xmlns:a16="http://schemas.microsoft.com/office/drawing/2014/main" id="{63FA04D7-16D8-4C10-9A66-18C9F5F33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Rectangle 13">
              <a:extLst>
                <a:ext uri="{FF2B5EF4-FFF2-40B4-BE49-F238E27FC236}">
                  <a16:creationId xmlns:a16="http://schemas.microsoft.com/office/drawing/2014/main" id="{CF14685E-9634-4CEE-9FDA-2CC6A7E39A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Rectangle 15">
              <a:extLst>
                <a:ext uri="{FF2B5EF4-FFF2-40B4-BE49-F238E27FC236}">
                  <a16:creationId xmlns:a16="http://schemas.microsoft.com/office/drawing/2014/main" id="{7E7D55F7-9901-4C30-B7FF-9C6014788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Rectangle 16">
              <a:extLst>
                <a:ext uri="{FF2B5EF4-FFF2-40B4-BE49-F238E27FC236}">
                  <a16:creationId xmlns:a16="http://schemas.microsoft.com/office/drawing/2014/main" id="{59D4A53B-F173-4BA7-BB6D-A1B8181A5B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Rectangle 18">
              <a:extLst>
                <a:ext uri="{FF2B5EF4-FFF2-40B4-BE49-F238E27FC236}">
                  <a16:creationId xmlns:a16="http://schemas.microsoft.com/office/drawing/2014/main" id="{7568CCB0-3F56-4B69-9C97-D9232447F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Rectangle 19">
              <a:extLst>
                <a:ext uri="{FF2B5EF4-FFF2-40B4-BE49-F238E27FC236}">
                  <a16:creationId xmlns:a16="http://schemas.microsoft.com/office/drawing/2014/main" id="{640AE4C0-AEAB-4590-83E9-AAD9C741A9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Rectangle 20">
              <a:extLst>
                <a:ext uri="{FF2B5EF4-FFF2-40B4-BE49-F238E27FC236}">
                  <a16:creationId xmlns:a16="http://schemas.microsoft.com/office/drawing/2014/main" id="{D6D3ADB5-C548-4F15-B3C5-AB0DAC4D8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Rectangle 21">
              <a:extLst>
                <a:ext uri="{FF2B5EF4-FFF2-40B4-BE49-F238E27FC236}">
                  <a16:creationId xmlns:a16="http://schemas.microsoft.com/office/drawing/2014/main" id="{D3C2B272-2748-49D1-9226-5B31C0C21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Rectangle 22">
              <a:extLst>
                <a:ext uri="{FF2B5EF4-FFF2-40B4-BE49-F238E27FC236}">
                  <a16:creationId xmlns:a16="http://schemas.microsoft.com/office/drawing/2014/main" id="{464C511B-3AF6-4339-AB61-CFB14D355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Rectangle 23">
              <a:extLst>
                <a:ext uri="{FF2B5EF4-FFF2-40B4-BE49-F238E27FC236}">
                  <a16:creationId xmlns:a16="http://schemas.microsoft.com/office/drawing/2014/main" id="{A26B3769-B10F-4939-B2F9-15EBD785B9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3" name="Line 24">
              <a:extLst>
                <a:ext uri="{FF2B5EF4-FFF2-40B4-BE49-F238E27FC236}">
                  <a16:creationId xmlns:a16="http://schemas.microsoft.com/office/drawing/2014/main" id="{AF1A485D-08D1-4E4B-8E1D-F25FFE698BE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4" name="Rectangle 25">
              <a:extLst>
                <a:ext uri="{FF2B5EF4-FFF2-40B4-BE49-F238E27FC236}">
                  <a16:creationId xmlns:a16="http://schemas.microsoft.com/office/drawing/2014/main" id="{4510E70D-4FA7-49D9-9D88-38A48783CF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85" name="Line 26">
              <a:extLst>
                <a:ext uri="{FF2B5EF4-FFF2-40B4-BE49-F238E27FC236}">
                  <a16:creationId xmlns:a16="http://schemas.microsoft.com/office/drawing/2014/main" id="{7337A555-4646-47F1-A4EE-996B56D4CDC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6" name="Rectangle 27">
              <a:extLst>
                <a:ext uri="{FF2B5EF4-FFF2-40B4-BE49-F238E27FC236}">
                  <a16:creationId xmlns:a16="http://schemas.microsoft.com/office/drawing/2014/main" id="{D5B3577D-34C3-49CA-963A-7E91EBC5B2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87" name="Line 28">
              <a:extLst>
                <a:ext uri="{FF2B5EF4-FFF2-40B4-BE49-F238E27FC236}">
                  <a16:creationId xmlns:a16="http://schemas.microsoft.com/office/drawing/2014/main" id="{8D37655C-65B5-484C-ABAA-FFD8831B4B8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8" name="Rectangle 29">
              <a:extLst>
                <a:ext uri="{FF2B5EF4-FFF2-40B4-BE49-F238E27FC236}">
                  <a16:creationId xmlns:a16="http://schemas.microsoft.com/office/drawing/2014/main" id="{0D90B735-84FA-47F9-A6C7-B618446F5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89" name="Line 30">
              <a:extLst>
                <a:ext uri="{FF2B5EF4-FFF2-40B4-BE49-F238E27FC236}">
                  <a16:creationId xmlns:a16="http://schemas.microsoft.com/office/drawing/2014/main" id="{67E4F7BB-B696-44BA-8B7A-74DE2C089DF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0" name="Rectangle 31">
              <a:extLst>
                <a:ext uri="{FF2B5EF4-FFF2-40B4-BE49-F238E27FC236}">
                  <a16:creationId xmlns:a16="http://schemas.microsoft.com/office/drawing/2014/main" id="{357D2975-23F7-4251-B4B9-2D8594B2E6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91" name="Line 32">
              <a:extLst>
                <a:ext uri="{FF2B5EF4-FFF2-40B4-BE49-F238E27FC236}">
                  <a16:creationId xmlns:a16="http://schemas.microsoft.com/office/drawing/2014/main" id="{DF1C95A8-2050-4900-8120-137B8B54BBD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" name="Rectangle 33">
              <a:extLst>
                <a:ext uri="{FF2B5EF4-FFF2-40B4-BE49-F238E27FC236}">
                  <a16:creationId xmlns:a16="http://schemas.microsoft.com/office/drawing/2014/main" id="{8AAE3B4D-6A33-481C-8958-AA0F8F74C1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93" name="Line 34">
              <a:extLst>
                <a:ext uri="{FF2B5EF4-FFF2-40B4-BE49-F238E27FC236}">
                  <a16:creationId xmlns:a16="http://schemas.microsoft.com/office/drawing/2014/main" id="{0A4D0E86-74AF-4534-8081-48DCF0EF0E9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4" name="Rectangle 35">
              <a:extLst>
                <a:ext uri="{FF2B5EF4-FFF2-40B4-BE49-F238E27FC236}">
                  <a16:creationId xmlns:a16="http://schemas.microsoft.com/office/drawing/2014/main" id="{9F54B237-E76E-4B7B-930D-B5271553F2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95" name="Line 36">
              <a:extLst>
                <a:ext uri="{FF2B5EF4-FFF2-40B4-BE49-F238E27FC236}">
                  <a16:creationId xmlns:a16="http://schemas.microsoft.com/office/drawing/2014/main" id="{0F5D290F-DC76-460D-A48B-565A36A7C16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6" name="Rectangle 37">
              <a:extLst>
                <a:ext uri="{FF2B5EF4-FFF2-40B4-BE49-F238E27FC236}">
                  <a16:creationId xmlns:a16="http://schemas.microsoft.com/office/drawing/2014/main" id="{46228CA9-C9F7-49FE-A1BA-B54E66C8F5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97" name="Line 38">
              <a:extLst>
                <a:ext uri="{FF2B5EF4-FFF2-40B4-BE49-F238E27FC236}">
                  <a16:creationId xmlns:a16="http://schemas.microsoft.com/office/drawing/2014/main" id="{FC77BEF4-66DB-4CD5-8EDE-A1E7E6D049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" name="Rectangle 39">
              <a:extLst>
                <a:ext uri="{FF2B5EF4-FFF2-40B4-BE49-F238E27FC236}">
                  <a16:creationId xmlns:a16="http://schemas.microsoft.com/office/drawing/2014/main" id="{97DFA184-352B-4AFC-A507-6BD45F7072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99" name="Line 40">
              <a:extLst>
                <a:ext uri="{FF2B5EF4-FFF2-40B4-BE49-F238E27FC236}">
                  <a16:creationId xmlns:a16="http://schemas.microsoft.com/office/drawing/2014/main" id="{C1BAE5ED-6DC7-427E-A190-0ED6F2BA739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0" name="Rectangle 41">
              <a:extLst>
                <a:ext uri="{FF2B5EF4-FFF2-40B4-BE49-F238E27FC236}">
                  <a16:creationId xmlns:a16="http://schemas.microsoft.com/office/drawing/2014/main" id="{016789D0-E8B8-46C6-89FB-E905898652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01" name="Line 42">
              <a:extLst>
                <a:ext uri="{FF2B5EF4-FFF2-40B4-BE49-F238E27FC236}">
                  <a16:creationId xmlns:a16="http://schemas.microsoft.com/office/drawing/2014/main" id="{DA3DE62B-D69F-4AF8-A807-D34ABBA121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" name="Rectangle 43">
              <a:extLst>
                <a:ext uri="{FF2B5EF4-FFF2-40B4-BE49-F238E27FC236}">
                  <a16:creationId xmlns:a16="http://schemas.microsoft.com/office/drawing/2014/main" id="{7072C49E-0F82-471B-A2EA-44547B9218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03" name="Line 44">
              <a:extLst>
                <a:ext uri="{FF2B5EF4-FFF2-40B4-BE49-F238E27FC236}">
                  <a16:creationId xmlns:a16="http://schemas.microsoft.com/office/drawing/2014/main" id="{B92BFFC7-F2B6-4352-B134-CBD9028713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4" name="Rectangle 45">
              <a:extLst>
                <a:ext uri="{FF2B5EF4-FFF2-40B4-BE49-F238E27FC236}">
                  <a16:creationId xmlns:a16="http://schemas.microsoft.com/office/drawing/2014/main" id="{873BBEA0-BBBD-4585-B514-0E33DBD734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05" name="Line 46">
              <a:extLst>
                <a:ext uri="{FF2B5EF4-FFF2-40B4-BE49-F238E27FC236}">
                  <a16:creationId xmlns:a16="http://schemas.microsoft.com/office/drawing/2014/main" id="{E60FFC0A-E4F5-43B6-9167-250F7271520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6" name="Rectangle 47">
              <a:extLst>
                <a:ext uri="{FF2B5EF4-FFF2-40B4-BE49-F238E27FC236}">
                  <a16:creationId xmlns:a16="http://schemas.microsoft.com/office/drawing/2014/main" id="{281D0438-CA56-42A0-836E-38C9E7D81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07" name="Line 48">
              <a:extLst>
                <a:ext uri="{FF2B5EF4-FFF2-40B4-BE49-F238E27FC236}">
                  <a16:creationId xmlns:a16="http://schemas.microsoft.com/office/drawing/2014/main" id="{A168788F-EEE4-4384-B88F-DA8D798CD7E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8" name="Rectangle 49">
              <a:extLst>
                <a:ext uri="{FF2B5EF4-FFF2-40B4-BE49-F238E27FC236}">
                  <a16:creationId xmlns:a16="http://schemas.microsoft.com/office/drawing/2014/main" id="{C308B337-EDC6-4E7E-8D6B-DCBD2D37E3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09" name="Line 50">
              <a:extLst>
                <a:ext uri="{FF2B5EF4-FFF2-40B4-BE49-F238E27FC236}">
                  <a16:creationId xmlns:a16="http://schemas.microsoft.com/office/drawing/2014/main" id="{85D18F75-8C0B-414F-9F5B-B17919D8A51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0" name="Rectangle 51">
              <a:extLst>
                <a:ext uri="{FF2B5EF4-FFF2-40B4-BE49-F238E27FC236}">
                  <a16:creationId xmlns:a16="http://schemas.microsoft.com/office/drawing/2014/main" id="{DD0D79BA-3213-4F3A-B0E2-4DAAEB08F1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1" name="Line 52">
              <a:extLst>
                <a:ext uri="{FF2B5EF4-FFF2-40B4-BE49-F238E27FC236}">
                  <a16:creationId xmlns:a16="http://schemas.microsoft.com/office/drawing/2014/main" id="{E0B30C33-0211-4878-95D4-C62BBD83646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2" name="Rectangle 53">
              <a:extLst>
                <a:ext uri="{FF2B5EF4-FFF2-40B4-BE49-F238E27FC236}">
                  <a16:creationId xmlns:a16="http://schemas.microsoft.com/office/drawing/2014/main" id="{13BA6CDE-9F06-41D6-A5A8-7165CF90FB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3" name="Line 54">
              <a:extLst>
                <a:ext uri="{FF2B5EF4-FFF2-40B4-BE49-F238E27FC236}">
                  <a16:creationId xmlns:a16="http://schemas.microsoft.com/office/drawing/2014/main" id="{BE6C20BC-C183-4885-8328-598F6F9B1FA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4" name="Rectangle 55">
              <a:extLst>
                <a:ext uri="{FF2B5EF4-FFF2-40B4-BE49-F238E27FC236}">
                  <a16:creationId xmlns:a16="http://schemas.microsoft.com/office/drawing/2014/main" id="{70B7E216-574F-41D4-8A08-242EE23835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  <p:sp>
        <p:nvSpPr>
          <p:cNvPr id="60" name="Rectangle 19">
            <a:extLst>
              <a:ext uri="{FF2B5EF4-FFF2-40B4-BE49-F238E27FC236}">
                <a16:creationId xmlns:a16="http://schemas.microsoft.com/office/drawing/2014/main" id="{1022A8E6-C72B-4B10-B01B-C38F0728F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75" y="1444625"/>
            <a:ext cx="8456613" cy="4176713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6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Folgen</a:t>
            </a:r>
            <a:endParaRPr lang="de-DE" altLang="de-DE" sz="4800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 eaLnBrk="1" hangingPunct="1"/>
            <a:endParaRPr lang="de-DE" altLang="de-DE" sz="2400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 eaLnBrk="1" hangingPunct="1"/>
            <a:r>
              <a:rPr lang="de-DE" altLang="de-DE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Jahrgangsstufe 11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7CF938B7-8A58-469E-9587-936FA0117555}"/>
              </a:ext>
            </a:extLst>
          </p:cNvPr>
          <p:cNvSpPr txBox="1"/>
          <p:nvPr/>
        </p:nvSpPr>
        <p:spPr>
          <a:xfrm>
            <a:off x="3275856" y="5042298"/>
            <a:ext cx="2341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de-DE" sz="2000" dirty="0">
                <a:latin typeface="Segoe Script" panose="020B0504020000000003" pitchFamily="34" charset="0"/>
              </a:rPr>
              <a:t>Torsten Schatz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48255" y="1429434"/>
            <a:ext cx="8482012" cy="4756921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t" anchorCtr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de-DE" altLang="de-DE" sz="2800" b="1" dirty="0"/>
              <a:t>Konvergenzsätze</a:t>
            </a: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dirty="0">
                <a:sym typeface="Symbol" panose="05050102010706020507" pitchFamily="18" charset="2"/>
              </a:rPr>
              <a:t>Grenzwertsätze („Rechenregeln für Grenzwerte“):</a:t>
            </a:r>
          </a:p>
          <a:p>
            <a:pPr marL="1314450" lvl="1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dirty="0">
                <a:sym typeface="Symbol" panose="05050102010706020507" pitchFamily="18" charset="2"/>
              </a:rPr>
              <a:t>Summen-, Differenz-, Produkt- und </a:t>
            </a:r>
            <a:r>
              <a:rPr lang="de-DE" altLang="de-DE" sz="2400" dirty="0" err="1">
                <a:sym typeface="Symbol" panose="05050102010706020507" pitchFamily="18" charset="2"/>
              </a:rPr>
              <a:t>Quotientenfolge</a:t>
            </a:r>
            <a:br>
              <a:rPr lang="de-DE" altLang="de-DE" sz="2400" dirty="0">
                <a:sym typeface="Symbol" panose="05050102010706020507" pitchFamily="18" charset="2"/>
              </a:rPr>
            </a:br>
            <a:r>
              <a:rPr lang="de-DE" altLang="de-DE" sz="2400" dirty="0">
                <a:sym typeface="Symbol" panose="05050102010706020507" pitchFamily="18" charset="2"/>
              </a:rPr>
              <a:t>konvergenter Folgen</a:t>
            </a:r>
          </a:p>
          <a:p>
            <a:pPr marL="1346200" lvl="2" indent="0" eaLnBrk="1" hangingPunct="1">
              <a:spcAft>
                <a:spcPts val="600"/>
              </a:spcAft>
            </a:pPr>
            <a:r>
              <a:rPr lang="de-DE" altLang="de-DE" sz="2000" dirty="0">
                <a:sym typeface="Symbol" panose="05050102010706020507" pitchFamily="18" charset="2"/>
              </a:rPr>
              <a:t>Beweise für </a:t>
            </a:r>
          </a:p>
          <a:p>
            <a:pPr marL="1689100" lvl="3" indent="-342900" eaLnBrk="1" hangingPunct="1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altLang="de-DE" sz="2000" dirty="0">
                <a:sym typeface="Symbol" panose="05050102010706020507" pitchFamily="18" charset="2"/>
              </a:rPr>
              <a:t>Summe und Differenz relativ einfach</a:t>
            </a:r>
          </a:p>
          <a:p>
            <a:pPr marL="1689100" lvl="3" indent="-342900" eaLnBrk="1" hangingPunct="1"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de-DE" altLang="de-DE" sz="2000" dirty="0">
                <a:sym typeface="Symbol" panose="05050102010706020507" pitchFamily="18" charset="2"/>
              </a:rPr>
              <a:t>Produkt und Quotient deutlich komplexer, aber möglich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de-DE" altLang="de-DE" sz="2800" dirty="0">
              <a:sym typeface="Symbol" panose="05050102010706020507" pitchFamily="18" charset="2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de-DE" altLang="de-DE" sz="2800" dirty="0"/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de-DE" altLang="de-DE" sz="2800" dirty="0"/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10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/>
              <a:t>Folgen</a:t>
            </a:r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41" name="Gruppierung 11">
            <a:extLst>
              <a:ext uri="{FF2B5EF4-FFF2-40B4-BE49-F238E27FC236}">
                <a16:creationId xmlns:a16="http://schemas.microsoft.com/office/drawing/2014/main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98" name="Zeichenbereich 37909">
            <a:extLst>
              <a:ext uri="{FF2B5EF4-FFF2-40B4-BE49-F238E27FC236}">
                <a16:creationId xmlns:a16="http://schemas.microsoft.com/office/drawing/2014/main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80073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11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/>
              <a:t>Folgen</a:t>
            </a:r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41" name="Gruppierung 11">
            <a:extLst>
              <a:ext uri="{FF2B5EF4-FFF2-40B4-BE49-F238E27FC236}">
                <a16:creationId xmlns:a16="http://schemas.microsoft.com/office/drawing/2014/main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98" name="Zeichenbereich 37909">
            <a:extLst>
              <a:ext uri="{FF2B5EF4-FFF2-40B4-BE49-F238E27FC236}">
                <a16:creationId xmlns:a16="http://schemas.microsoft.com/office/drawing/2014/main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  <p:sp>
        <p:nvSpPr>
          <p:cNvPr id="71" name="Rectangle 19">
            <a:extLst>
              <a:ext uri="{FF2B5EF4-FFF2-40B4-BE49-F238E27FC236}">
                <a16:creationId xmlns:a16="http://schemas.microsoft.com/office/drawing/2014/main" id="{CC427AEC-20B2-4928-8D3A-245A409CF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255" y="1429434"/>
            <a:ext cx="8482012" cy="4756921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t" anchorCtr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1800"/>
              </a:spcAft>
            </a:pPr>
            <a:r>
              <a:rPr lang="de-DE" altLang="de-DE" sz="2800" b="1" dirty="0">
                <a:sym typeface="Symbol" panose="05050102010706020507" pitchFamily="18" charset="2"/>
              </a:rPr>
              <a:t>Unterrichtsgang</a:t>
            </a:r>
            <a:endParaRPr lang="de-DE" altLang="de-DE" sz="2800" b="1" dirty="0"/>
          </a:p>
          <a:p>
            <a:pPr lvl="1" eaLnBrk="1" hangingPunct="1">
              <a:spcAft>
                <a:spcPts val="600"/>
              </a:spcAft>
            </a:pPr>
            <a:r>
              <a:rPr lang="de-DE" altLang="de-DE" sz="2400" dirty="0">
                <a:sym typeface="Symbol" panose="05050102010706020507" pitchFamily="18" charset="2"/>
              </a:rPr>
              <a:t>6 – 7 Doppelstunden</a:t>
            </a:r>
          </a:p>
          <a:p>
            <a:pPr lvl="1" eaLnBrk="1" hangingPunct="1">
              <a:spcAft>
                <a:spcPts val="600"/>
              </a:spcAft>
            </a:pPr>
            <a:endParaRPr lang="de-DE" altLang="de-DE" sz="2400" dirty="0">
              <a:sym typeface="Symbol" panose="05050102010706020507" pitchFamily="18" charset="2"/>
            </a:endParaRPr>
          </a:p>
          <a:p>
            <a:pPr lvl="1" eaLnBrk="1" hangingPunct="1">
              <a:spcAft>
                <a:spcPts val="600"/>
              </a:spcAft>
            </a:pPr>
            <a:endParaRPr lang="de-DE" altLang="de-DE" sz="2400" dirty="0">
              <a:sym typeface="Symbol" panose="05050102010706020507" pitchFamily="18" charset="2"/>
            </a:endParaRPr>
          </a:p>
          <a:p>
            <a:pPr lvl="1" eaLnBrk="1" hangingPunct="1">
              <a:spcAft>
                <a:spcPts val="600"/>
              </a:spcAft>
            </a:pPr>
            <a:endParaRPr lang="de-DE" altLang="de-DE" sz="2400" dirty="0">
              <a:sym typeface="Symbol" panose="05050102010706020507" pitchFamily="18" charset="2"/>
            </a:endParaRPr>
          </a:p>
          <a:p>
            <a:pPr eaLnBrk="1" hangingPunct="1">
              <a:spcAft>
                <a:spcPts val="600"/>
              </a:spcAft>
            </a:pPr>
            <a:endParaRPr lang="de-DE" altLang="de-DE" sz="2800" dirty="0">
              <a:sym typeface="Symbol" panose="05050102010706020507" pitchFamily="18" charset="2"/>
            </a:endParaRP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de-DE" sz="2800" dirty="0">
              <a:sym typeface="Wingdings" panose="05000000000000000000" pitchFamily="2" charset="2"/>
            </a:endParaRP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de-DE" sz="2400" dirty="0">
              <a:sym typeface="Wingdings" panose="05000000000000000000" pitchFamily="2" charset="2"/>
            </a:endParaRP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de-DE" sz="2800" dirty="0"/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de-DE" altLang="de-DE" sz="2800" dirty="0"/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DBE6997F-0852-4CEB-A7A4-B4A05C45D2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307696"/>
              </p:ext>
            </p:extLst>
          </p:nvPr>
        </p:nvGraphicFramePr>
        <p:xfrm>
          <a:off x="533837" y="2749633"/>
          <a:ext cx="8214627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1955">
                  <a:extLst>
                    <a:ext uri="{9D8B030D-6E8A-4147-A177-3AD203B41FA5}">
                      <a16:colId xmlns:a16="http://schemas.microsoft.com/office/drawing/2014/main" val="1092389559"/>
                    </a:ext>
                  </a:extLst>
                </a:gridCol>
                <a:gridCol w="1512672">
                  <a:extLst>
                    <a:ext uri="{9D8B030D-6E8A-4147-A177-3AD203B41FA5}">
                      <a16:colId xmlns:a16="http://schemas.microsoft.com/office/drawing/2014/main" val="40625728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Definition, rekursive und explizite Beschreibung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0" dirty="0">
                          <a:solidFill>
                            <a:schemeClr val="tx1"/>
                          </a:solidFill>
                        </a:rPr>
                        <a:t>1 DS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504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Monotonie und Beschränktheit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0" dirty="0">
                          <a:solidFill>
                            <a:schemeClr val="tx1"/>
                          </a:solidFill>
                        </a:rPr>
                        <a:t>2 DS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224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Grenzwert einer Folge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0" dirty="0">
                          <a:solidFill>
                            <a:schemeClr val="tx1"/>
                          </a:solidFill>
                        </a:rPr>
                        <a:t>1 DS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44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Sätze zur Konvergenz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0" dirty="0">
                          <a:solidFill>
                            <a:schemeClr val="tx1"/>
                          </a:solidFill>
                        </a:rPr>
                        <a:t>1 - 2 DS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31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Grenzwertsätze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0" dirty="0">
                          <a:solidFill>
                            <a:schemeClr val="tx1"/>
                          </a:solidFill>
                        </a:rPr>
                        <a:t>1 DS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799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125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48255" y="1429434"/>
            <a:ext cx="8482012" cy="4756921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t" anchorCtr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1800"/>
              </a:spcAft>
            </a:pPr>
            <a:r>
              <a:rPr lang="de-DE" altLang="de-DE" sz="2800" b="1" dirty="0">
                <a:sym typeface="Symbol" panose="05050102010706020507" pitchFamily="18" charset="2"/>
              </a:rPr>
              <a:t>Definition Folgen / Rekursive und explizite </a:t>
            </a:r>
            <a:br>
              <a:rPr lang="de-DE" altLang="de-DE" sz="2800" b="1" dirty="0">
                <a:sym typeface="Symbol" panose="05050102010706020507" pitchFamily="18" charset="2"/>
              </a:rPr>
            </a:br>
            <a:r>
              <a:rPr lang="de-DE" altLang="de-DE" sz="2800" b="1" dirty="0">
                <a:sym typeface="Symbol" panose="05050102010706020507" pitchFamily="18" charset="2"/>
              </a:rPr>
              <a:t>Beschreibung</a:t>
            </a:r>
            <a:endParaRPr lang="de-DE" altLang="de-DE" sz="2800" b="1" dirty="0"/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dirty="0">
                <a:sym typeface="Symbol" panose="05050102010706020507" pitchFamily="18" charset="2"/>
              </a:rPr>
              <a:t>Einstieg: Turm von Hanoi</a:t>
            </a:r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dirty="0">
                <a:latin typeface="+mn-lt"/>
                <a:ea typeface="Cambria Math" panose="02040503050406030204" pitchFamily="18" charset="0"/>
                <a:sym typeface="Symbol" panose="05050102010706020507" pitchFamily="18" charset="2"/>
              </a:rPr>
              <a:t>→ rekursive und explizite Beschreibung</a:t>
            </a:r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dirty="0">
                <a:latin typeface="+mn-lt"/>
                <a:ea typeface="Cambria Math" panose="02040503050406030204" pitchFamily="18" charset="0"/>
                <a:sym typeface="Symbol" panose="05050102010706020507" pitchFamily="18" charset="2"/>
              </a:rPr>
              <a:t>Definition: Folge</a:t>
            </a:r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dirty="0">
                <a:latin typeface="+mn-lt"/>
                <a:ea typeface="Cambria Math" panose="02040503050406030204" pitchFamily="18" charset="0"/>
                <a:sym typeface="Symbol" panose="05050102010706020507" pitchFamily="18" charset="2"/>
              </a:rPr>
              <a:t>Bestimmung und Umwandlung explizit und rekursiv</a:t>
            </a:r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dirty="0">
                <a:latin typeface="+mn-lt"/>
                <a:ea typeface="Cambria Math" panose="02040503050406030204" pitchFamily="18" charset="0"/>
                <a:sym typeface="Symbol" panose="05050102010706020507" pitchFamily="18" charset="2"/>
              </a:rPr>
              <a:t>arithmetische und geometrische Folge</a:t>
            </a:r>
            <a:endParaRPr lang="de-DE" altLang="de-DE" sz="2400" dirty="0">
              <a:latin typeface="+mn-lt"/>
              <a:sym typeface="Symbol" panose="05050102010706020507" pitchFamily="18" charset="2"/>
            </a:endParaRPr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de-DE" sz="2400" dirty="0">
              <a:sym typeface="Symbol" panose="05050102010706020507" pitchFamily="18" charset="2"/>
            </a:endParaRPr>
          </a:p>
          <a:p>
            <a:pPr marL="5715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de-DE" sz="2400" dirty="0">
              <a:sym typeface="Symbol" panose="05050102010706020507" pitchFamily="18" charset="2"/>
            </a:endParaRPr>
          </a:p>
          <a:p>
            <a:pPr eaLnBrk="1" hangingPunct="1">
              <a:spcAft>
                <a:spcPts val="600"/>
              </a:spcAft>
            </a:pPr>
            <a:endParaRPr lang="de-DE" altLang="de-DE" sz="2800" dirty="0">
              <a:sym typeface="Symbol" panose="05050102010706020507" pitchFamily="18" charset="2"/>
            </a:endParaRP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de-DE" sz="2800" dirty="0">
              <a:sym typeface="Wingdings" panose="05000000000000000000" pitchFamily="2" charset="2"/>
            </a:endParaRP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de-DE" sz="2400" dirty="0">
              <a:sym typeface="Wingdings" panose="05000000000000000000" pitchFamily="2" charset="2"/>
            </a:endParaRP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de-DE" sz="2800" dirty="0"/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de-DE" altLang="de-DE" sz="2800" dirty="0"/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12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/>
              <a:t>Folgen</a:t>
            </a:r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41" name="Gruppierung 11">
            <a:extLst>
              <a:ext uri="{FF2B5EF4-FFF2-40B4-BE49-F238E27FC236}">
                <a16:creationId xmlns:a16="http://schemas.microsoft.com/office/drawing/2014/main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98" name="Zeichenbereich 37909">
            <a:extLst>
              <a:ext uri="{FF2B5EF4-FFF2-40B4-BE49-F238E27FC236}">
                <a16:creationId xmlns:a16="http://schemas.microsoft.com/office/drawing/2014/main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  <p:pic>
        <p:nvPicPr>
          <p:cNvPr id="3" name="Grafik 2">
            <a:extLst>
              <a:ext uri="{FF2B5EF4-FFF2-40B4-BE49-F238E27FC236}">
                <a16:creationId xmlns:a16="http://schemas.microsoft.com/office/drawing/2014/main" id="{17C00E09-ED7F-4630-ABF0-FA47871856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4036" y="739957"/>
            <a:ext cx="3953643" cy="564588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0EFA664-7F21-415E-A53D-CCB901CFFA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2515" y="721323"/>
            <a:ext cx="4013105" cy="545523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9D3DA64-6F18-4311-AD90-C110CB6F03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6278" y="2396284"/>
            <a:ext cx="5269331" cy="332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18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48255" y="1429434"/>
            <a:ext cx="8482012" cy="4756921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t" anchorCtr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1800"/>
              </a:spcAft>
            </a:pPr>
            <a:r>
              <a:rPr lang="de-DE" altLang="de-DE" sz="2800" b="1" dirty="0">
                <a:sym typeface="Symbol" panose="05050102010706020507" pitchFamily="18" charset="2"/>
              </a:rPr>
              <a:t>Eigenschaften: Monotonie und Beschränktheit</a:t>
            </a:r>
            <a:endParaRPr lang="de-DE" altLang="de-DE" sz="2400" dirty="0">
              <a:sym typeface="Symbol" panose="05050102010706020507" pitchFamily="18" charset="2"/>
            </a:endParaRPr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dirty="0">
                <a:latin typeface="+mn-lt"/>
                <a:ea typeface="Cambria Math" panose="02040503050406030204" pitchFamily="18" charset="0"/>
                <a:sym typeface="Symbol" panose="05050102010706020507" pitchFamily="18" charset="2"/>
              </a:rPr>
              <a:t>Übersicht über Eigenschaften von Folgen</a:t>
            </a:r>
          </a:p>
          <a:p>
            <a:pPr marL="342900" indent="-342900" eaLnBrk="1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altLang="de-DE" sz="2400" dirty="0">
                <a:latin typeface="+mn-lt"/>
                <a:ea typeface="Cambria Math" panose="02040503050406030204" pitchFamily="18" charset="0"/>
                <a:sym typeface="Symbol" panose="05050102010706020507" pitchFamily="18" charset="2"/>
              </a:rPr>
              <a:t>Monotonie und Beschränktheit: </a:t>
            </a:r>
            <a:r>
              <a:rPr lang="de-DE" altLang="de-DE" sz="2400" dirty="0" err="1">
                <a:latin typeface="+mn-lt"/>
                <a:ea typeface="Cambria Math" panose="02040503050406030204" pitchFamily="18" charset="0"/>
                <a:sym typeface="Symbol" panose="05050102010706020507" pitchFamily="18" charset="2"/>
              </a:rPr>
              <a:t>Stationenlauf</a:t>
            </a:r>
            <a:r>
              <a:rPr lang="de-DE" altLang="de-DE" sz="2400" dirty="0">
                <a:latin typeface="+mn-lt"/>
                <a:ea typeface="Cambria Math" panose="02040503050406030204" pitchFamily="18" charset="0"/>
                <a:sym typeface="Symbol" panose="05050102010706020507" pitchFamily="18" charset="2"/>
              </a:rPr>
              <a:t> </a:t>
            </a:r>
            <a:br>
              <a:rPr lang="de-DE" altLang="de-DE" sz="2400" dirty="0">
                <a:latin typeface="+mn-lt"/>
                <a:ea typeface="Cambria Math" panose="02040503050406030204" pitchFamily="18" charset="0"/>
                <a:sym typeface="Symbol" panose="05050102010706020507" pitchFamily="18" charset="2"/>
              </a:rPr>
            </a:br>
            <a:r>
              <a:rPr lang="de-DE" altLang="de-DE" sz="2400" dirty="0">
                <a:latin typeface="+mn-lt"/>
                <a:ea typeface="Cambria Math" panose="02040503050406030204" pitchFamily="18" charset="0"/>
                <a:sym typeface="Symbol" panose="05050102010706020507" pitchFamily="18" charset="2"/>
              </a:rPr>
              <a:t>(von Dr. Thilo Höfer)</a:t>
            </a:r>
          </a:p>
          <a:p>
            <a:pPr eaLnBrk="1" hangingPunct="1">
              <a:spcAft>
                <a:spcPts val="0"/>
              </a:spcAft>
            </a:pPr>
            <a:endParaRPr lang="de-DE" altLang="de-DE" sz="2800" b="1" dirty="0">
              <a:sym typeface="Symbol" panose="05050102010706020507" pitchFamily="18" charset="2"/>
            </a:endParaRPr>
          </a:p>
          <a:p>
            <a:pPr eaLnBrk="1" hangingPunct="1">
              <a:spcAft>
                <a:spcPts val="600"/>
              </a:spcAft>
            </a:pPr>
            <a:endParaRPr lang="de-DE" altLang="de-DE" sz="2400" dirty="0">
              <a:sym typeface="Symbol" panose="05050102010706020507" pitchFamily="18" charset="2"/>
            </a:endParaRPr>
          </a:p>
          <a:p>
            <a:pPr marL="5715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de-DE" sz="2400" dirty="0">
              <a:sym typeface="Symbol" panose="05050102010706020507" pitchFamily="18" charset="2"/>
            </a:endParaRPr>
          </a:p>
          <a:p>
            <a:pPr eaLnBrk="1" hangingPunct="1">
              <a:spcAft>
                <a:spcPts val="600"/>
              </a:spcAft>
            </a:pPr>
            <a:endParaRPr lang="de-DE" altLang="de-DE" sz="2800" dirty="0">
              <a:sym typeface="Symbol" panose="05050102010706020507" pitchFamily="18" charset="2"/>
            </a:endParaRP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de-DE" sz="2800" dirty="0">
              <a:sym typeface="Wingdings" panose="05000000000000000000" pitchFamily="2" charset="2"/>
            </a:endParaRP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de-DE" sz="2400" dirty="0">
              <a:sym typeface="Wingdings" panose="05000000000000000000" pitchFamily="2" charset="2"/>
            </a:endParaRP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de-DE" sz="2800" dirty="0"/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de-DE" altLang="de-DE" sz="2800" dirty="0"/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13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/>
              <a:t>Folgen</a:t>
            </a:r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41" name="Gruppierung 11">
            <a:extLst>
              <a:ext uri="{FF2B5EF4-FFF2-40B4-BE49-F238E27FC236}">
                <a16:creationId xmlns:a16="http://schemas.microsoft.com/office/drawing/2014/main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98" name="Zeichenbereich 37909">
            <a:extLst>
              <a:ext uri="{FF2B5EF4-FFF2-40B4-BE49-F238E27FC236}">
                <a16:creationId xmlns:a16="http://schemas.microsoft.com/office/drawing/2014/main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  <p:pic>
        <p:nvPicPr>
          <p:cNvPr id="5" name="Grafik 4">
            <a:extLst>
              <a:ext uri="{FF2B5EF4-FFF2-40B4-BE49-F238E27FC236}">
                <a16:creationId xmlns:a16="http://schemas.microsoft.com/office/drawing/2014/main" id="{612292F6-BDFD-45F5-AD6A-AA30D5D18C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1105" y="1989088"/>
            <a:ext cx="5837470" cy="190343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FBBF1CDA-2379-4BF6-BCA3-1A7A67A478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105" y="2066642"/>
            <a:ext cx="6549819" cy="429235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8784C00-DB71-433F-88FB-4DE23EC9F2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713" y="1166125"/>
            <a:ext cx="3937103" cy="571172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289CD4B-1613-442D-8358-A70B3A7672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9231" y="3004847"/>
            <a:ext cx="4522464" cy="275226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1337F709-1CAA-4956-B10E-3A117D80C6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7347" y="1479098"/>
            <a:ext cx="4108398" cy="508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86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48255" y="1429434"/>
            <a:ext cx="8482012" cy="4756921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t" anchorCtr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de-DE" altLang="de-DE" sz="2800" b="1" dirty="0">
                <a:sym typeface="Symbol" panose="05050102010706020507" pitchFamily="18" charset="2"/>
              </a:rPr>
              <a:t>Grenzwert einer Folge</a:t>
            </a:r>
            <a:endParaRPr lang="de-DE" altLang="de-DE" sz="2400" dirty="0">
              <a:sym typeface="Symbol" panose="05050102010706020507" pitchFamily="18" charset="2"/>
            </a:endParaRPr>
          </a:p>
          <a:p>
            <a:pPr marL="342900" indent="-342900" eaLnBrk="1" hangingPunct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altLang="de-DE" sz="2400" dirty="0">
                <a:ea typeface="Cambria Math" panose="02040503050406030204" pitchFamily="18" charset="0"/>
                <a:sym typeface="Symbol" panose="05050102010706020507" pitchFamily="18" charset="2"/>
              </a:rPr>
              <a:t>Vorstellungen zum Grenzwertbegriff</a:t>
            </a:r>
          </a:p>
          <a:p>
            <a:pPr marL="342900" indent="-342900" eaLnBrk="1" hangingPunct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altLang="de-DE" sz="2400" dirty="0">
                <a:ea typeface="Cambria Math" panose="02040503050406030204" pitchFamily="18" charset="0"/>
                <a:sym typeface="Symbol" panose="05050102010706020507" pitchFamily="18" charset="2"/>
              </a:rPr>
              <a:t>-n</a:t>
            </a:r>
            <a:r>
              <a:rPr lang="de-DE" altLang="de-DE" sz="2400" baseline="-25000" dirty="0">
                <a:ea typeface="Cambria Math" panose="02040503050406030204" pitchFamily="18" charset="0"/>
                <a:sym typeface="Symbol" panose="05050102010706020507" pitchFamily="18" charset="2"/>
              </a:rPr>
              <a:t>0</a:t>
            </a:r>
            <a:r>
              <a:rPr lang="de-DE" altLang="de-DE" sz="2400" dirty="0">
                <a:ea typeface="Cambria Math" panose="02040503050406030204" pitchFamily="18" charset="0"/>
                <a:sym typeface="Symbol" panose="05050102010706020507" pitchFamily="18" charset="2"/>
              </a:rPr>
              <a:t>-Definition des Grenzwertbegriffs</a:t>
            </a:r>
          </a:p>
          <a:p>
            <a:pPr marL="342900" indent="-342900" eaLnBrk="1" hangingPunct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altLang="de-DE" sz="2400" dirty="0">
                <a:ea typeface="Cambria Math" panose="02040503050406030204" pitchFamily="18" charset="0"/>
                <a:sym typeface="Symbol" panose="05050102010706020507" pitchFamily="18" charset="2"/>
              </a:rPr>
              <a:t>Einübung des Kalküls</a:t>
            </a:r>
          </a:p>
          <a:p>
            <a:pPr marL="342900" indent="-342900" eaLnBrk="1" hangingPunct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altLang="de-DE" sz="2400" dirty="0">
                <a:ea typeface="Cambria Math" panose="02040503050406030204" pitchFamily="18" charset="0"/>
                <a:sym typeface="Symbol" panose="05050102010706020507" pitchFamily="18" charset="2"/>
              </a:rPr>
              <a:t>Probleme:</a:t>
            </a:r>
          </a:p>
          <a:p>
            <a:pPr marL="1085850" lvl="1" indent="-342900" eaLnBrk="1" hangingPunct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altLang="de-DE" sz="2000" dirty="0">
                <a:ea typeface="Cambria Math" panose="02040503050406030204" pitchFamily="18" charset="0"/>
                <a:sym typeface="Symbol" panose="05050102010706020507" pitchFamily="18" charset="2"/>
              </a:rPr>
              <a:t>oft algebraisch für </a:t>
            </a:r>
            <a:r>
              <a:rPr lang="de-DE" altLang="de-DE" sz="2000" dirty="0" err="1">
                <a:ea typeface="Cambria Math" panose="02040503050406030204" pitchFamily="18" charset="0"/>
                <a:sym typeface="Symbol" panose="05050102010706020507" pitchFamily="18" charset="2"/>
              </a:rPr>
              <a:t>SuS</a:t>
            </a:r>
            <a:r>
              <a:rPr lang="de-DE" altLang="de-DE" sz="2000" dirty="0">
                <a:ea typeface="Cambria Math" panose="02040503050406030204" pitchFamily="18" charset="0"/>
                <a:sym typeface="Symbol" panose="05050102010706020507" pitchFamily="18" charset="2"/>
              </a:rPr>
              <a:t> anspruchsvoll</a:t>
            </a:r>
          </a:p>
          <a:p>
            <a:pPr marL="1085850" lvl="1" indent="-342900" eaLnBrk="1" hangingPunct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altLang="de-DE" sz="2000" dirty="0">
                <a:ea typeface="Cambria Math" panose="02040503050406030204" pitchFamily="18" charset="0"/>
                <a:sym typeface="Symbol" panose="05050102010706020507" pitchFamily="18" charset="2"/>
              </a:rPr>
              <a:t>wenig anschaulich</a:t>
            </a:r>
          </a:p>
          <a:p>
            <a:pPr marL="1085850" lvl="1" indent="-342900" eaLnBrk="1" hangingPunct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altLang="de-DE" sz="2000" dirty="0">
                <a:ea typeface="Cambria Math" panose="02040503050406030204" pitchFamily="18" charset="0"/>
                <a:sym typeface="Symbol" panose="05050102010706020507" pitchFamily="18" charset="2"/>
              </a:rPr>
              <a:t>hilft nicht, den GW zu finden</a:t>
            </a:r>
          </a:p>
          <a:p>
            <a:pPr marL="342900" indent="-342900" eaLnBrk="1" hangingPunct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altLang="de-DE" sz="2400" dirty="0">
                <a:ea typeface="Cambria Math" panose="02040503050406030204" pitchFamily="18" charset="0"/>
                <a:sym typeface="Symbol" panose="05050102010706020507" pitchFamily="18" charset="2"/>
              </a:rPr>
              <a:t>wichtig: Grundvorstellung („-Schlauch“)</a:t>
            </a:r>
          </a:p>
          <a:p>
            <a:pPr marL="342900" indent="-342900" eaLnBrk="1" hangingPunct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altLang="de-DE" sz="2400" dirty="0">
                <a:ea typeface="Cambria Math" panose="02040503050406030204" pitchFamily="18" charset="0"/>
                <a:sym typeface="Symbol" panose="05050102010706020507" pitchFamily="18" charset="2"/>
              </a:rPr>
              <a:t>Begriffe konvergent und divergent, Nullfolge</a:t>
            </a:r>
          </a:p>
          <a:p>
            <a:pPr marL="342900" indent="-342900" eaLnBrk="1" hangingPunct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altLang="de-DE" sz="2400" dirty="0">
                <a:ea typeface="Cambria Math" panose="02040503050406030204" pitchFamily="18" charset="0"/>
                <a:sym typeface="Symbol" panose="05050102010706020507" pitchFamily="18" charset="2"/>
              </a:rPr>
              <a:t>Satz: Eine Folge kann höchstens einen Grenzwert haben.</a:t>
            </a:r>
            <a:br>
              <a:rPr lang="de-DE" altLang="de-DE" sz="2400" dirty="0">
                <a:ea typeface="Cambria Math" panose="02040503050406030204" pitchFamily="18" charset="0"/>
                <a:sym typeface="Symbol" panose="05050102010706020507" pitchFamily="18" charset="2"/>
              </a:rPr>
            </a:br>
            <a:r>
              <a:rPr lang="de-DE" altLang="de-DE" dirty="0">
                <a:ea typeface="Cambria Math" panose="02040503050406030204" pitchFamily="18" charset="0"/>
                <a:sym typeface="Symbol" panose="05050102010706020507" pitchFamily="18" charset="2"/>
              </a:rPr>
              <a:t>(anschauliche Begründung oder Beweis)</a:t>
            </a:r>
          </a:p>
          <a:p>
            <a:pPr eaLnBrk="1" hangingPunct="1">
              <a:spcAft>
                <a:spcPts val="300"/>
              </a:spcAft>
            </a:pPr>
            <a:endParaRPr lang="de-DE" altLang="de-DE" sz="2400" dirty="0">
              <a:ea typeface="Cambria Math" panose="02040503050406030204" pitchFamily="18" charset="0"/>
              <a:sym typeface="Symbol" panose="05050102010706020507" pitchFamily="18" charset="2"/>
            </a:endParaRPr>
          </a:p>
          <a:p>
            <a:pPr marL="57150" indent="-342900" eaLnBrk="1" hangingPunct="1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de-DE" altLang="de-DE" sz="2400" dirty="0">
              <a:sym typeface="Symbol" panose="05050102010706020507" pitchFamily="18" charset="2"/>
            </a:endParaRPr>
          </a:p>
          <a:p>
            <a:pPr eaLnBrk="1" hangingPunct="1">
              <a:spcAft>
                <a:spcPts val="600"/>
              </a:spcAft>
            </a:pPr>
            <a:endParaRPr lang="de-DE" altLang="de-DE" sz="2800" dirty="0">
              <a:sym typeface="Symbol" panose="05050102010706020507" pitchFamily="18" charset="2"/>
            </a:endParaRP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de-DE" sz="2800" dirty="0">
              <a:sym typeface="Wingdings" panose="05000000000000000000" pitchFamily="2" charset="2"/>
            </a:endParaRP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de-DE" sz="2400" dirty="0">
              <a:sym typeface="Wingdings" panose="05000000000000000000" pitchFamily="2" charset="2"/>
            </a:endParaRP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de-DE" sz="2800" dirty="0"/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de-DE" altLang="de-DE" sz="2800" dirty="0"/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14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/>
              <a:t>Folgen</a:t>
            </a:r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41" name="Gruppierung 11">
            <a:extLst>
              <a:ext uri="{FF2B5EF4-FFF2-40B4-BE49-F238E27FC236}">
                <a16:creationId xmlns:a16="http://schemas.microsoft.com/office/drawing/2014/main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98" name="Zeichenbereich 37909">
            <a:extLst>
              <a:ext uri="{FF2B5EF4-FFF2-40B4-BE49-F238E27FC236}">
                <a16:creationId xmlns:a16="http://schemas.microsoft.com/office/drawing/2014/main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  <p:pic>
        <p:nvPicPr>
          <p:cNvPr id="3" name="Grafik 2">
            <a:extLst>
              <a:ext uri="{FF2B5EF4-FFF2-40B4-BE49-F238E27FC236}">
                <a16:creationId xmlns:a16="http://schemas.microsoft.com/office/drawing/2014/main" id="{5E7A5F67-10EF-4870-B746-87F000F24C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7186" y="1499244"/>
            <a:ext cx="4378883" cy="280632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86BB2D7-D418-4F26-8F8D-1772EF1A05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0316" y="3200567"/>
            <a:ext cx="4979603" cy="27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90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19"/>
              <p:cNvSpPr>
                <a:spLocks noChangeArrowheads="1"/>
              </p:cNvSpPr>
              <p:nvPr/>
            </p:nvSpPr>
            <p:spPr bwMode="auto">
              <a:xfrm>
                <a:off x="348255" y="1429434"/>
                <a:ext cx="8482012" cy="475692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t" anchorCtr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Aft>
                    <a:spcPts val="1200"/>
                  </a:spcAft>
                </a:pPr>
                <a:r>
                  <a:rPr lang="de-DE" altLang="de-DE" sz="2800" b="1" dirty="0">
                    <a:sym typeface="Symbol" panose="05050102010706020507" pitchFamily="18" charset="2"/>
                  </a:rPr>
                  <a:t>Sätze zur Konvergenz</a:t>
                </a:r>
                <a:endParaRPr lang="de-DE" altLang="de-DE" sz="2400" dirty="0">
                  <a:sym typeface="Symbol" panose="05050102010706020507" pitchFamily="18" charset="2"/>
                </a:endParaRPr>
              </a:p>
              <a:p>
                <a:pPr marL="342900" lvl="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de-DE" sz="2400" dirty="0"/>
                  <a:t>Satz: (a</a:t>
                </a:r>
                <a:r>
                  <a:rPr lang="de-DE" sz="2400" baseline="-25000" dirty="0"/>
                  <a:t>n</a:t>
                </a:r>
                <a:r>
                  <a:rPr lang="de-DE" sz="2400" dirty="0"/>
                  <a:t>) konvergent </a:t>
                </a:r>
                <a:r>
                  <a:rPr lang="de-DE" sz="2400" dirty="0">
                    <a:sym typeface="Symbol" panose="05050102010706020507" pitchFamily="18" charset="2"/>
                  </a:rPr>
                  <a:t></a:t>
                </a:r>
                <a:r>
                  <a:rPr lang="de-DE" sz="2400" dirty="0"/>
                  <a:t> (a</a:t>
                </a:r>
                <a:r>
                  <a:rPr lang="de-DE" sz="2400" baseline="-25000" dirty="0"/>
                  <a:t>n</a:t>
                </a:r>
                <a:r>
                  <a:rPr lang="de-DE" sz="2400" dirty="0"/>
                  <a:t>) beschränkt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de-DE" sz="2400" dirty="0"/>
                  <a:t>Satz: (a</a:t>
                </a:r>
                <a:r>
                  <a:rPr lang="de-DE" sz="2400" baseline="-25000" dirty="0"/>
                  <a:t>n</a:t>
                </a:r>
                <a:r>
                  <a:rPr lang="de-DE" sz="2400" dirty="0"/>
                  <a:t>) monoton und beschränkt </a:t>
                </a:r>
                <a:r>
                  <a:rPr lang="de-DE" sz="2400" dirty="0">
                    <a:sym typeface="Symbol" panose="05050102010706020507" pitchFamily="18" charset="2"/>
                  </a:rPr>
                  <a:t></a:t>
                </a:r>
                <a:r>
                  <a:rPr lang="de-DE" sz="2400" dirty="0"/>
                  <a:t> (a</a:t>
                </a:r>
                <a:r>
                  <a:rPr lang="de-DE" sz="2400" baseline="-25000" dirty="0"/>
                  <a:t>n</a:t>
                </a:r>
                <a:r>
                  <a:rPr lang="de-DE" sz="2400" dirty="0"/>
                  <a:t>) konvergent</a:t>
                </a:r>
                <a:br>
                  <a:rPr lang="de-DE" sz="2400" dirty="0"/>
                </a:br>
                <a:r>
                  <a:rPr lang="de-DE" sz="2400" dirty="0"/>
                  <a:t>(anschauliche Begründung oder Beweis – </a:t>
                </a:r>
                <a:br>
                  <a:rPr lang="de-DE" sz="2400" dirty="0"/>
                </a:br>
                <a:r>
                  <a:rPr lang="de-DE" sz="2400" dirty="0"/>
                  <a:t>Vertiefungsmöglichkeit: Vollständigkeit der reellen Zahlen)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de-DE" altLang="de-DE" sz="2400" dirty="0">
                    <a:sym typeface="Symbol" panose="05050102010706020507" pitchFamily="18" charset="2"/>
                  </a:rPr>
                  <a:t>(a</a:t>
                </a:r>
                <a:r>
                  <a:rPr lang="de-DE" altLang="de-DE" sz="2400" baseline="-25000" dirty="0">
                    <a:sym typeface="Symbol" panose="05050102010706020507" pitchFamily="18" charset="2"/>
                  </a:rPr>
                  <a:t>n</a:t>
                </a:r>
                <a:r>
                  <a:rPr lang="de-DE" altLang="de-DE" sz="2400" dirty="0">
                    <a:sym typeface="Symbol" panose="05050102010706020507" pitchFamily="18" charset="2"/>
                  </a:rPr>
                  <a:t>) konvergent </a:t>
                </a:r>
                <a:r>
                  <a:rPr lang="de-DE" altLang="de-DE" sz="2400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⟺</a:t>
                </a:r>
                <a:r>
                  <a:rPr lang="de-DE" altLang="de-DE" sz="2400" dirty="0">
                    <a:sym typeface="Symbol" panose="05050102010706020507" pitchFamily="18" charset="2"/>
                  </a:rPr>
                  <a:t> (a</a:t>
                </a:r>
                <a:r>
                  <a:rPr lang="de-DE" altLang="de-DE" sz="2400" baseline="-25000" dirty="0">
                    <a:sym typeface="Symbol" panose="05050102010706020507" pitchFamily="18" charset="2"/>
                  </a:rPr>
                  <a:t>n</a:t>
                </a:r>
                <a:r>
                  <a:rPr lang="de-DE" altLang="de-DE" sz="2400" dirty="0">
                    <a:sym typeface="Symbol" panose="05050102010706020507" pitchFamily="18" charset="2"/>
                  </a:rPr>
                  <a:t> – g) Nullfolge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de-DE" sz="2400" dirty="0">
                    <a:sym typeface="Symbol" panose="05050102010706020507" pitchFamily="18" charset="2"/>
                  </a:rPr>
                  <a:t>Beispiele </a:t>
                </a:r>
                <a:endParaRPr lang="de-DE" sz="2400" dirty="0"/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de-DE" altLang="de-DE" sz="2400" dirty="0">
                    <a:ea typeface="Cambria Math" panose="02040503050406030204" pitchFamily="18" charset="0"/>
                    <a:sym typeface="Symbol" panose="05050102010706020507" pitchFamily="18" charset="2"/>
                  </a:rPr>
                  <a:t>Vertiefungsmöglichkeit: e als GW von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altLang="de-D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altLang="de-DE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de-DE" altLang="de-D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de-DE" altLang="de-DE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fPr>
                              <m:num>
                                <m:r>
                                  <a:rPr lang="de-DE" altLang="de-DE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de-DE" altLang="de-DE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de-DE" altLang="de-D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</m:sup>
                    </m:sSup>
                  </m:oMath>
                </a14:m>
                <a:endParaRPr lang="de-DE" altLang="de-DE" sz="3200" dirty="0"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marL="57150" indent="-342900" eaLnBrk="1" hangingPunct="1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de-DE" altLang="de-DE" sz="3200" dirty="0">
                  <a:sym typeface="Symbol" panose="05050102010706020507" pitchFamily="18" charset="2"/>
                </a:endParaRPr>
              </a:p>
              <a:p>
                <a:pPr eaLnBrk="1" hangingPunct="1">
                  <a:spcAft>
                    <a:spcPts val="600"/>
                  </a:spcAft>
                </a:pPr>
                <a:endParaRPr lang="de-DE" altLang="de-DE" sz="2800" dirty="0">
                  <a:sym typeface="Symbol" panose="05050102010706020507" pitchFamily="18" charset="2"/>
                </a:endParaRPr>
              </a:p>
              <a:p>
                <a:pPr marL="571500" indent="-571500" eaLnBrk="1" hangingPunct="1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de-DE" altLang="de-DE" sz="2800" dirty="0">
                  <a:sym typeface="Wingdings" panose="05000000000000000000" pitchFamily="2" charset="2"/>
                </a:endParaRPr>
              </a:p>
              <a:p>
                <a:pPr marL="571500" indent="-571500" eaLnBrk="1" hangingPunct="1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de-DE" altLang="de-DE" sz="2400" dirty="0">
                  <a:sym typeface="Wingdings" panose="05000000000000000000" pitchFamily="2" charset="2"/>
                </a:endParaRPr>
              </a:p>
              <a:p>
                <a:pPr marL="571500" indent="-571500" eaLnBrk="1" hangingPunct="1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de-DE" altLang="de-DE" sz="2800" dirty="0"/>
              </a:p>
              <a:p>
                <a:pPr marL="571500" indent="-571500" eaLnBrk="1" hangingPunct="1">
                  <a:buFont typeface="Arial" panose="020B0604020202020204" pitchFamily="34" charset="0"/>
                  <a:buChar char="•"/>
                </a:pPr>
                <a:endParaRPr lang="de-DE" altLang="de-DE" sz="2800" dirty="0"/>
              </a:p>
            </p:txBody>
          </p:sp>
        </mc:Choice>
        <mc:Fallback xmlns="">
          <p:sp>
            <p:nvSpPr>
              <p:cNvPr id="37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8255" y="1429434"/>
                <a:ext cx="8482012" cy="4756921"/>
              </a:xfrm>
              <a:prstGeom prst="rect">
                <a:avLst/>
              </a:prstGeom>
              <a:blipFill>
                <a:blip r:embed="rId3"/>
                <a:stretch>
                  <a:fillRect l="-283" t="-504"/>
                </a:stretch>
              </a:blipFill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15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/>
              <a:t>Folgen</a:t>
            </a:r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41" name="Gruppierung 11">
            <a:extLst>
              <a:ext uri="{FF2B5EF4-FFF2-40B4-BE49-F238E27FC236}">
                <a16:creationId xmlns:a16="http://schemas.microsoft.com/office/drawing/2014/main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98" name="Zeichenbereich 37909">
            <a:extLst>
              <a:ext uri="{FF2B5EF4-FFF2-40B4-BE49-F238E27FC236}">
                <a16:creationId xmlns:a16="http://schemas.microsoft.com/office/drawing/2014/main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  <p:pic>
        <p:nvPicPr>
          <p:cNvPr id="3" name="Grafik 2">
            <a:extLst>
              <a:ext uri="{FF2B5EF4-FFF2-40B4-BE49-F238E27FC236}">
                <a16:creationId xmlns:a16="http://schemas.microsoft.com/office/drawing/2014/main" id="{14DF8146-4702-4C4C-A104-64A00C9462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1772" y="1772018"/>
            <a:ext cx="4567919" cy="396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75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19"/>
              <p:cNvSpPr>
                <a:spLocks noChangeArrowheads="1"/>
              </p:cNvSpPr>
              <p:nvPr/>
            </p:nvSpPr>
            <p:spPr bwMode="auto">
              <a:xfrm>
                <a:off x="348255" y="1429434"/>
                <a:ext cx="8482012" cy="475692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t" anchorCtr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Aft>
                    <a:spcPts val="1200"/>
                  </a:spcAft>
                </a:pPr>
                <a:r>
                  <a:rPr lang="de-DE" altLang="de-DE" sz="2800" b="1" dirty="0">
                    <a:sym typeface="Symbol" panose="05050102010706020507" pitchFamily="18" charset="2"/>
                  </a:rPr>
                  <a:t>Grenzwertsätze</a:t>
                </a:r>
                <a:endParaRPr lang="de-DE" altLang="de-DE" sz="2400" dirty="0">
                  <a:sym typeface="Symbol" panose="05050102010706020507" pitchFamily="18" charset="2"/>
                </a:endParaRPr>
              </a:p>
              <a:p>
                <a:pPr marL="342900" lvl="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de-DE" sz="2400" dirty="0"/>
                  <a:t>Konvergenz der Summen-, der Differenz-, </a:t>
                </a:r>
                <a:br>
                  <a:rPr lang="de-DE" sz="2400" dirty="0"/>
                </a:br>
                <a:r>
                  <a:rPr lang="de-DE" sz="2400" dirty="0"/>
                  <a:t>der Produkt und der </a:t>
                </a:r>
                <a:r>
                  <a:rPr lang="de-DE" sz="2400" dirty="0" err="1"/>
                  <a:t>Quotientenfolge</a:t>
                </a:r>
                <a:endParaRPr lang="de-DE" sz="2400" dirty="0"/>
              </a:p>
              <a:p>
                <a:pPr marL="1085850" lvl="1" indent="-342900">
                  <a:spcAft>
                    <a:spcPts val="600"/>
                  </a:spcAft>
                  <a:buFont typeface="Symbol" panose="05050102010706020507" pitchFamily="18" charset="2"/>
                  <a:buChar char="-"/>
                </a:pPr>
                <a:r>
                  <a:rPr lang="de-DE" sz="2000" dirty="0"/>
                  <a:t>Beweis für Summenfolge, evtl. Beweis für Produktfolge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de-DE" altLang="de-DE" sz="2400" dirty="0">
                    <a:sym typeface="Symbol" panose="05050102010706020507" pitchFamily="18" charset="2"/>
                  </a:rPr>
                  <a:t>notwendige Umformungen, um Grenzwertsätze anwenden </a:t>
                </a:r>
                <a:br>
                  <a:rPr lang="de-DE" altLang="de-DE" sz="2400" dirty="0">
                    <a:sym typeface="Symbol" panose="05050102010706020507" pitchFamily="18" charset="2"/>
                  </a:rPr>
                </a:br>
                <a:r>
                  <a:rPr lang="de-DE" altLang="de-DE" sz="2400" dirty="0">
                    <a:sym typeface="Symbol" panose="05050102010706020507" pitchFamily="18" charset="2"/>
                  </a:rPr>
                  <a:t>zu können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de-DE" altLang="de-DE" sz="2400" dirty="0">
                    <a:sym typeface="Symbol" panose="05050102010706020507" pitchFamily="18" charset="2"/>
                  </a:rPr>
                  <a:t>Anwendung: Quotienten (z.B.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de-DE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de-DE" altLang="de-DE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3</m:t>
                        </m:r>
                        <m:sSup>
                          <m:sSupPr>
                            <m:ctrlPr>
                              <a:rPr lang="de-DE" altLang="de-DE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de-DE" altLang="de-DE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𝑛</m:t>
                            </m:r>
                          </m:e>
                          <m:sup>
                            <m:r>
                              <a:rPr lang="de-DE" altLang="de-DE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p>
                        <m:r>
                          <a:rPr lang="de-DE" altLang="de-DE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−5</m:t>
                        </m:r>
                        <m:r>
                          <a:rPr lang="de-DE" altLang="de-DE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  <m:r>
                          <a:rPr lang="de-DE" altLang="de-DE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+2</m:t>
                        </m:r>
                      </m:num>
                      <m:den>
                        <m:r>
                          <a:rPr lang="de-DE" altLang="de-DE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  <m:sSup>
                          <m:sSupPr>
                            <m:ctrlPr>
                              <a:rPr lang="de-DE" altLang="de-DE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de-DE" altLang="de-DE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𝑛</m:t>
                            </m:r>
                          </m:e>
                          <m:sup>
                            <m:r>
                              <a:rPr lang="de-DE" altLang="de-DE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p>
                        <m:r>
                          <a:rPr lang="de-DE" altLang="de-DE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−7</m:t>
                        </m:r>
                      </m:den>
                    </m:f>
                  </m:oMath>
                </a14:m>
                <a:r>
                  <a:rPr lang="de-DE" altLang="de-DE" sz="2400" dirty="0">
                    <a:sym typeface="Symbol" panose="05050102010706020507" pitchFamily="18" charset="2"/>
                  </a:rPr>
                  <a:t>), </a:t>
                </a:r>
                <a:br>
                  <a:rPr lang="de-DE" altLang="de-DE" sz="2400" dirty="0">
                    <a:sym typeface="Symbol" panose="05050102010706020507" pitchFamily="18" charset="2"/>
                  </a:rPr>
                </a:br>
                <a:r>
                  <a:rPr lang="de-DE" altLang="de-DE" sz="2400" dirty="0">
                    <a:sym typeface="Symbol" panose="05050102010706020507" pitchFamily="18" charset="2"/>
                  </a:rPr>
                  <a:t>Differenzen von Wurzeln (z.B.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de-DE" altLang="de-DE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radPr>
                      <m:deg/>
                      <m:e>
                        <m:r>
                          <a:rPr lang="de-DE" altLang="de-DE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  <m:r>
                          <a:rPr lang="de-DE" altLang="de-DE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+1</m:t>
                        </m:r>
                      </m:e>
                    </m:rad>
                    <m:r>
                      <a:rPr lang="de-DE" altLang="de-DE" sz="24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de-DE" altLang="de-DE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radPr>
                      <m:deg/>
                      <m:e>
                        <m:r>
                          <a:rPr lang="de-DE" altLang="de-DE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</m:e>
                    </m:rad>
                  </m:oMath>
                </a14:m>
                <a:r>
                  <a:rPr lang="de-DE" altLang="de-DE" sz="2400" dirty="0">
                    <a:sym typeface="Symbol" panose="05050102010706020507" pitchFamily="18" charset="2"/>
                  </a:rPr>
                  <a:t>)</a:t>
                </a:r>
                <a:endParaRPr lang="de-DE" sz="2400" dirty="0"/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de-DE" sz="2400" dirty="0"/>
                  <a:t>Bestimmung des Grenzwerts einer konvergenten Folge </a:t>
                </a:r>
                <a:br>
                  <a:rPr lang="de-DE" sz="2400" dirty="0"/>
                </a:br>
                <a:r>
                  <a:rPr lang="de-DE" sz="2400" dirty="0"/>
                  <a:t>aus der rekursiven Beschreibung</a:t>
                </a:r>
                <a:endParaRPr lang="de-DE" altLang="de-DE" sz="4000" dirty="0"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marL="57150" indent="-342900" eaLnBrk="1" hangingPunct="1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de-DE" altLang="de-DE" sz="4000" dirty="0">
                  <a:sym typeface="Symbol" panose="05050102010706020507" pitchFamily="18" charset="2"/>
                </a:endParaRPr>
              </a:p>
              <a:p>
                <a:pPr marL="571500" indent="-571500" eaLnBrk="1" hangingPunct="1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de-DE" altLang="de-DE" sz="3600" dirty="0">
                  <a:sym typeface="Symbol" panose="05050102010706020507" pitchFamily="18" charset="2"/>
                </a:endParaRPr>
              </a:p>
              <a:p>
                <a:pPr marL="571500" indent="-571500" eaLnBrk="1" hangingPunct="1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de-DE" altLang="de-DE" sz="3600" dirty="0">
                  <a:sym typeface="Wingdings" panose="05000000000000000000" pitchFamily="2" charset="2"/>
                </a:endParaRPr>
              </a:p>
              <a:p>
                <a:pPr marL="571500" indent="-571500" eaLnBrk="1" hangingPunct="1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de-DE" altLang="de-DE" sz="3200" dirty="0">
                  <a:sym typeface="Wingdings" panose="05000000000000000000" pitchFamily="2" charset="2"/>
                </a:endParaRPr>
              </a:p>
              <a:p>
                <a:pPr marL="571500" indent="-571500" eaLnBrk="1" hangingPunct="1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de-DE" altLang="de-DE" sz="2800" dirty="0"/>
              </a:p>
              <a:p>
                <a:pPr marL="571500" indent="-571500" eaLnBrk="1" hangingPunct="1">
                  <a:buFont typeface="Arial" panose="020B0604020202020204" pitchFamily="34" charset="0"/>
                  <a:buChar char="•"/>
                </a:pPr>
                <a:endParaRPr lang="de-DE" altLang="de-DE" sz="2800" dirty="0"/>
              </a:p>
            </p:txBody>
          </p:sp>
        </mc:Choice>
        <mc:Fallback xmlns="">
          <p:sp>
            <p:nvSpPr>
              <p:cNvPr id="37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8255" y="1429434"/>
                <a:ext cx="8482012" cy="4756921"/>
              </a:xfrm>
              <a:prstGeom prst="rect">
                <a:avLst/>
              </a:prstGeom>
              <a:blipFill>
                <a:blip r:embed="rId3"/>
                <a:stretch>
                  <a:fillRect l="-280" t="-504"/>
                </a:stretch>
              </a:blipFill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16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/>
              <a:t>Folgen</a:t>
            </a:r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41" name="Gruppierung 11">
            <a:extLst>
              <a:ext uri="{FF2B5EF4-FFF2-40B4-BE49-F238E27FC236}">
                <a16:creationId xmlns:a16="http://schemas.microsoft.com/office/drawing/2014/main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98" name="Zeichenbereich 37909">
            <a:extLst>
              <a:ext uri="{FF2B5EF4-FFF2-40B4-BE49-F238E27FC236}">
                <a16:creationId xmlns:a16="http://schemas.microsoft.com/office/drawing/2014/main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  <p:pic>
        <p:nvPicPr>
          <p:cNvPr id="4" name="Grafik 3">
            <a:extLst>
              <a:ext uri="{FF2B5EF4-FFF2-40B4-BE49-F238E27FC236}">
                <a16:creationId xmlns:a16="http://schemas.microsoft.com/office/drawing/2014/main" id="{86548444-0530-4909-A1B2-707BC40DC1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1978" y="1279493"/>
            <a:ext cx="4170587" cy="503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1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48255" y="1429434"/>
            <a:ext cx="8482012" cy="4756921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t" anchorCtr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de-DE" altLang="de-DE" sz="2800" b="1" dirty="0">
                <a:sym typeface="Symbol" panose="05050102010706020507" pitchFamily="18" charset="2"/>
              </a:rPr>
              <a:t>Fazit</a:t>
            </a:r>
            <a:endParaRPr lang="de-DE" altLang="de-DE" sz="2800" b="1" dirty="0"/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dirty="0">
                <a:sym typeface="Symbol" panose="05050102010706020507" pitchFamily="18" charset="2"/>
              </a:rPr>
              <a:t>für </a:t>
            </a:r>
            <a:r>
              <a:rPr lang="de-DE" altLang="de-DE" sz="2400" dirty="0" err="1">
                <a:sym typeface="Symbol" panose="05050102010706020507" pitchFamily="18" charset="2"/>
              </a:rPr>
              <a:t>SuS</a:t>
            </a:r>
            <a:r>
              <a:rPr lang="de-DE" altLang="de-DE" sz="2400" dirty="0">
                <a:sym typeface="Symbol" panose="05050102010706020507" pitchFamily="18" charset="2"/>
              </a:rPr>
              <a:t> sehr abstrakt und anspruchsvoll</a:t>
            </a: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dirty="0">
                <a:sym typeface="Wingdings" panose="05000000000000000000" pitchFamily="2" charset="2"/>
              </a:rPr>
              <a:t>Kalkül &amp; Verständnis thematisieren</a:t>
            </a: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dirty="0">
                <a:sym typeface="Wingdings" panose="05000000000000000000" pitchFamily="2" charset="2"/>
              </a:rPr>
              <a:t>Aufgabe in Zertifikatsklausur</a:t>
            </a:r>
          </a:p>
          <a:p>
            <a:pPr marL="1314450" lvl="1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dirty="0">
                <a:sym typeface="Wingdings" panose="05000000000000000000" pitchFamily="2" charset="2"/>
              </a:rPr>
              <a:t>Nachweise, Beispiele, Grenzwertsätze</a:t>
            </a:r>
            <a:br>
              <a:rPr lang="de-DE" altLang="de-DE" sz="2400" dirty="0">
                <a:sym typeface="Wingdings" panose="05000000000000000000" pitchFamily="2" charset="2"/>
              </a:rPr>
            </a:br>
            <a:r>
              <a:rPr lang="de-DE" altLang="de-DE" sz="2400" dirty="0">
                <a:sym typeface="Wingdings" panose="05000000000000000000" pitchFamily="2" charset="2"/>
              </a:rPr>
              <a:t>auch Definitionen (Beschränktheit, Konvergenz)</a:t>
            </a: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dirty="0">
                <a:sym typeface="Wingdings" panose="05000000000000000000" pitchFamily="2" charset="2"/>
              </a:rPr>
              <a:t>wichtig als Studienvorbereitung </a:t>
            </a: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de-DE" sz="2400" dirty="0">
              <a:sym typeface="Wingdings" panose="05000000000000000000" pitchFamily="2" charset="2"/>
            </a:endParaRP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de-DE" sz="2400" dirty="0">
              <a:sym typeface="Wingdings" panose="05000000000000000000" pitchFamily="2" charset="2"/>
            </a:endParaRP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de-DE" sz="2400" dirty="0">
              <a:sym typeface="Wingdings" panose="05000000000000000000" pitchFamily="2" charset="2"/>
            </a:endParaRP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de-DE" sz="2800" dirty="0"/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de-DE" altLang="de-DE" sz="2800" dirty="0"/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17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/>
              <a:t>Folgen</a:t>
            </a:r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41" name="Gruppierung 11">
            <a:extLst>
              <a:ext uri="{FF2B5EF4-FFF2-40B4-BE49-F238E27FC236}">
                <a16:creationId xmlns:a16="http://schemas.microsoft.com/office/drawing/2014/main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98" name="Zeichenbereich 37909">
            <a:extLst>
              <a:ext uri="{FF2B5EF4-FFF2-40B4-BE49-F238E27FC236}">
                <a16:creationId xmlns:a16="http://schemas.microsoft.com/office/drawing/2014/main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8951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48255" y="1506405"/>
            <a:ext cx="8482012" cy="467995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3600" dirty="0"/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2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/>
              <a:t>Folgen</a:t>
            </a:r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41" name="Gruppierung 11">
            <a:extLst>
              <a:ext uri="{FF2B5EF4-FFF2-40B4-BE49-F238E27FC236}">
                <a16:creationId xmlns:a16="http://schemas.microsoft.com/office/drawing/2014/main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98" name="Zeichenbereich 37909">
            <a:extLst>
              <a:ext uri="{FF2B5EF4-FFF2-40B4-BE49-F238E27FC236}">
                <a16:creationId xmlns:a16="http://schemas.microsoft.com/office/drawing/2014/main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  <p:sp>
        <p:nvSpPr>
          <p:cNvPr id="74" name="Rectangle 19">
            <a:extLst>
              <a:ext uri="{FF2B5EF4-FFF2-40B4-BE49-F238E27FC236}">
                <a16:creationId xmlns:a16="http://schemas.microsoft.com/office/drawing/2014/main" id="{AAD4D115-DDBC-40EE-B280-7FE494991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255" y="1429434"/>
            <a:ext cx="8482012" cy="4756921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t" anchorCtr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1800"/>
              </a:spcAft>
            </a:pPr>
            <a:r>
              <a:rPr lang="de-DE" altLang="de-DE" sz="3200" b="1" dirty="0"/>
              <a:t>Gliederung</a:t>
            </a:r>
            <a:endParaRPr lang="de-DE" altLang="de-DE" sz="2800" b="1" dirty="0"/>
          </a:p>
          <a:p>
            <a:pPr marL="571500" indent="-571500" eaLnBrk="1" hangingPunct="1">
              <a:spcAft>
                <a:spcPts val="600"/>
              </a:spcAft>
              <a:buFont typeface="+mj-lt"/>
              <a:buAutoNum type="arabicPeriod"/>
            </a:pPr>
            <a:r>
              <a:rPr lang="de-DE" altLang="de-DE" sz="3200" dirty="0">
                <a:sym typeface="Symbol" panose="05050102010706020507" pitchFamily="18" charset="2"/>
              </a:rPr>
              <a:t>Bildungsplan</a:t>
            </a:r>
          </a:p>
          <a:p>
            <a:pPr marL="571500" indent="-571500" eaLnBrk="1" hangingPunct="1">
              <a:spcAft>
                <a:spcPts val="600"/>
              </a:spcAft>
              <a:buFont typeface="+mj-lt"/>
              <a:buAutoNum type="arabicPeriod"/>
            </a:pPr>
            <a:r>
              <a:rPr lang="de-DE" altLang="de-DE" sz="3200" dirty="0">
                <a:sym typeface="Symbol" panose="05050102010706020507" pitchFamily="18" charset="2"/>
              </a:rPr>
              <a:t>Fachlicher Hintergrund</a:t>
            </a:r>
          </a:p>
          <a:p>
            <a:pPr marL="571500" indent="-571500" eaLnBrk="1" hangingPunct="1">
              <a:spcAft>
                <a:spcPts val="600"/>
              </a:spcAft>
              <a:buFont typeface="+mj-lt"/>
              <a:buAutoNum type="arabicPeriod"/>
            </a:pPr>
            <a:r>
              <a:rPr lang="de-DE" altLang="de-DE" sz="3200" dirty="0">
                <a:sym typeface="Symbol" panose="05050102010706020507" pitchFamily="18" charset="2"/>
              </a:rPr>
              <a:t>Unterrichtsgang</a:t>
            </a:r>
          </a:p>
          <a:p>
            <a:pPr marL="571500" indent="-571500" eaLnBrk="1" hangingPunct="1">
              <a:spcAft>
                <a:spcPts val="600"/>
              </a:spcAft>
              <a:buFont typeface="+mj-lt"/>
              <a:buAutoNum type="arabicPeriod"/>
            </a:pPr>
            <a:r>
              <a:rPr lang="de-DE" altLang="de-DE" sz="3200" dirty="0">
                <a:sym typeface="Symbol" panose="05050102010706020507" pitchFamily="18" charset="2"/>
              </a:rPr>
              <a:t>Fazit</a:t>
            </a:r>
            <a:endParaRPr lang="de-DE" altLang="de-DE" sz="2800" dirty="0">
              <a:sym typeface="Symbol" panose="05050102010706020507" pitchFamily="18" charset="2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de-DE" altLang="de-DE" sz="2800" dirty="0">
              <a:sym typeface="Symbol" panose="05050102010706020507" pitchFamily="18" charset="2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de-DE" altLang="de-DE" sz="2800" dirty="0">
              <a:sym typeface="Symbol" panose="05050102010706020507" pitchFamily="18" charset="2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de-DE" altLang="de-DE" sz="2800" dirty="0"/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de-DE" altLang="de-DE" sz="2800" dirty="0"/>
          </a:p>
        </p:txBody>
      </p:sp>
    </p:spTree>
    <p:extLst>
      <p:ext uri="{BB962C8B-B14F-4D97-AF65-F5344CB8AC3E}">
        <p14:creationId xmlns:p14="http://schemas.microsoft.com/office/powerpoint/2010/main" val="3974056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48255" y="1506405"/>
            <a:ext cx="8482012" cy="467995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3600" dirty="0"/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3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/>
              <a:t>Folgen</a:t>
            </a:r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41" name="Gruppierung 11">
            <a:extLst>
              <a:ext uri="{FF2B5EF4-FFF2-40B4-BE49-F238E27FC236}">
                <a16:creationId xmlns:a16="http://schemas.microsoft.com/office/drawing/2014/main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98" name="Zeichenbereich 37909">
            <a:extLst>
              <a:ext uri="{FF2B5EF4-FFF2-40B4-BE49-F238E27FC236}">
                <a16:creationId xmlns:a16="http://schemas.microsoft.com/office/drawing/2014/main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  <p:sp>
        <p:nvSpPr>
          <p:cNvPr id="149" name="Rectangle 19">
            <a:extLst>
              <a:ext uri="{FF2B5EF4-FFF2-40B4-BE49-F238E27FC236}">
                <a16:creationId xmlns:a16="http://schemas.microsoft.com/office/drawing/2014/main" id="{EBA03417-4705-48B5-8884-04FD071C7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255" y="1506405"/>
            <a:ext cx="8482012" cy="467995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36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11930B5-6F07-4AEA-8FAA-762C618A09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760" y="4350512"/>
            <a:ext cx="7164288" cy="158754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8C7B2CB-70E0-4604-AB39-593BB50EF3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4736" y="1776153"/>
            <a:ext cx="5253376" cy="244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66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48255" y="1429434"/>
            <a:ext cx="8482012" cy="4756921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t" anchorCtr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de-DE" sz="2800" b="1" dirty="0"/>
              <a:t>Vorschlag</a:t>
            </a:r>
            <a:endParaRPr lang="de-DE" sz="2400" b="1" dirty="0"/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/>
              <a:t>Unterrichtseinheit </a:t>
            </a:r>
            <a:r>
              <a:rPr lang="de-DE" sz="2400" i="1" dirty="0"/>
              <a:t>Folgen </a:t>
            </a:r>
            <a:r>
              <a:rPr lang="de-DE" sz="2400" dirty="0"/>
              <a:t>in J 11:</a:t>
            </a:r>
          </a:p>
          <a:p>
            <a:pPr marL="885825" lvl="1" indent="-342900" eaLnBrk="1" hangingPunct="1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2400" dirty="0"/>
              <a:t>explizite und rekursive Folgen</a:t>
            </a:r>
          </a:p>
          <a:p>
            <a:pPr marL="885825" lvl="1" indent="-342900" eaLnBrk="1" hangingPunct="1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2400" dirty="0"/>
              <a:t>arithmetische und geometrische Folgen</a:t>
            </a:r>
          </a:p>
          <a:p>
            <a:pPr marL="885825" lvl="1" indent="-342900" eaLnBrk="1" hangingPunct="1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2400" dirty="0"/>
              <a:t>Monotonie, Beschränktheit, Konvergenz, </a:t>
            </a:r>
            <a:br>
              <a:rPr lang="de-DE" sz="2400" dirty="0"/>
            </a:br>
            <a:r>
              <a:rPr lang="de-DE" sz="2400" dirty="0"/>
              <a:t>Konvergenzsätze </a:t>
            </a:r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/>
              <a:t>Reihen beim Thema Taylorreihen in J 12, </a:t>
            </a:r>
            <a:br>
              <a:rPr lang="de-DE" sz="2400" dirty="0"/>
            </a:br>
            <a:r>
              <a:rPr lang="de-DE" sz="2400" dirty="0"/>
              <a:t>diese sind kein Inhalt der Zertifikatsklausur</a:t>
            </a:r>
            <a:br>
              <a:rPr lang="de-DE" sz="2400" dirty="0"/>
            </a:br>
            <a:endParaRPr lang="de-DE" altLang="de-DE" sz="2400" dirty="0">
              <a:sym typeface="Symbol" panose="05050102010706020507" pitchFamily="18" charset="2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de-DE" altLang="de-DE" sz="2400" dirty="0">
              <a:sym typeface="Symbol" panose="05050102010706020507" pitchFamily="18" charset="2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de-DE" altLang="de-DE" sz="2800" dirty="0"/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de-DE" altLang="de-DE" sz="2800" dirty="0"/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4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/>
              <a:t>Folgen</a:t>
            </a:r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41" name="Gruppierung 11">
            <a:extLst>
              <a:ext uri="{FF2B5EF4-FFF2-40B4-BE49-F238E27FC236}">
                <a16:creationId xmlns:a16="http://schemas.microsoft.com/office/drawing/2014/main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98" name="Zeichenbereich 37909">
            <a:extLst>
              <a:ext uri="{FF2B5EF4-FFF2-40B4-BE49-F238E27FC236}">
                <a16:creationId xmlns:a16="http://schemas.microsoft.com/office/drawing/2014/main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75741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48255" y="1429434"/>
            <a:ext cx="8482012" cy="4756921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t" anchorCtr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de-DE" altLang="de-DE" sz="2800" b="1" dirty="0"/>
              <a:t>Folge</a:t>
            </a: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dirty="0">
                <a:sym typeface="Symbol" panose="05050102010706020507" pitchFamily="18" charset="2"/>
              </a:rPr>
              <a:t>Definition als Funktion f mit </a:t>
            </a:r>
            <a:r>
              <a:rPr lang="de-DE" altLang="de-DE" sz="2400" dirty="0" err="1">
                <a:sym typeface="Symbol" panose="05050102010706020507" pitchFamily="18" charset="2"/>
              </a:rPr>
              <a:t>D</a:t>
            </a:r>
            <a:r>
              <a:rPr lang="de-DE" altLang="de-DE" sz="2400" baseline="-25000" dirty="0" err="1">
                <a:sym typeface="Symbol" panose="05050102010706020507" pitchFamily="18" charset="2"/>
              </a:rPr>
              <a:t>f</a:t>
            </a:r>
            <a:r>
              <a:rPr lang="de-DE" altLang="de-DE" sz="2400" dirty="0">
                <a:sym typeface="Symbol" panose="05050102010706020507" pitchFamily="18" charset="2"/>
              </a:rPr>
              <a:t>  </a:t>
            </a:r>
            <a:r>
              <a:rPr lang="de-DE" altLang="de-DE" sz="2400" spc="-130" dirty="0">
                <a:sym typeface="Symbol" panose="05050102010706020507" pitchFamily="18" charset="2"/>
              </a:rPr>
              <a:t>IN</a:t>
            </a: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/>
              <a:t>meist „=“</a:t>
            </a: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/>
              <a:t>Schreibweise: (a</a:t>
            </a:r>
            <a:r>
              <a:rPr lang="de-DE" sz="2400" baseline="-25000" dirty="0"/>
              <a:t>n</a:t>
            </a:r>
            <a:r>
              <a:rPr lang="de-DE" sz="2400" dirty="0"/>
              <a:t>)</a:t>
            </a:r>
            <a:r>
              <a:rPr lang="de-DE" sz="2400" baseline="-25000" dirty="0" err="1"/>
              <a:t>n</a:t>
            </a:r>
            <a:r>
              <a:rPr lang="de-DE" sz="2400" baseline="-25000" dirty="0" err="1">
                <a:sym typeface="Symbol" panose="05050102010706020507" pitchFamily="18" charset="2"/>
              </a:rPr>
              <a:t>IN</a:t>
            </a:r>
            <a:r>
              <a:rPr lang="de-DE" sz="2400" dirty="0">
                <a:sym typeface="Symbol" panose="05050102010706020507" pitchFamily="18" charset="2"/>
              </a:rPr>
              <a:t> bzw. </a:t>
            </a:r>
            <a:r>
              <a:rPr lang="de-DE" sz="2400" dirty="0"/>
              <a:t>(a</a:t>
            </a:r>
            <a:r>
              <a:rPr lang="de-DE" sz="2400" baseline="-25000" dirty="0"/>
              <a:t>n</a:t>
            </a:r>
            <a:r>
              <a:rPr lang="de-DE" sz="2400" dirty="0"/>
              <a:t>)</a:t>
            </a:r>
            <a:endParaRPr lang="de-DE" sz="2400" baseline="-25000" dirty="0"/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/>
              <a:t>Welches ist die kleinste Zahl von </a:t>
            </a:r>
            <a:r>
              <a:rPr lang="de-DE" altLang="de-DE" sz="2400" spc="-130" dirty="0">
                <a:sym typeface="Symbol" panose="05050102010706020507" pitchFamily="18" charset="2"/>
              </a:rPr>
              <a:t>IN</a:t>
            </a:r>
            <a:r>
              <a:rPr lang="de-DE" sz="2400" dirty="0"/>
              <a:t>?</a:t>
            </a:r>
          </a:p>
          <a:p>
            <a:pPr marL="1314450" lvl="1" indent="-571500" eaLnBrk="1" hangingPunct="1">
              <a:spcAft>
                <a:spcPts val="600"/>
              </a:spcAft>
              <a:buFont typeface="Arial" panose="020B0604020202020204" pitchFamily="34" charset="0"/>
              <a:buChar char="→"/>
            </a:pPr>
            <a:r>
              <a:rPr lang="de-DE" sz="2400" dirty="0"/>
              <a:t>in der Schule üblich: 0 </a:t>
            </a:r>
            <a:r>
              <a:rPr lang="de-DE" sz="2400" dirty="0">
                <a:sym typeface="Symbol" panose="05050102010706020507" pitchFamily="18" charset="2"/>
              </a:rPr>
              <a:t> </a:t>
            </a:r>
            <a:r>
              <a:rPr lang="de-DE" altLang="de-DE" sz="2400" spc="-130" dirty="0">
                <a:sym typeface="Symbol" panose="05050102010706020507" pitchFamily="18" charset="2"/>
              </a:rPr>
              <a:t>IN</a:t>
            </a:r>
            <a:endParaRPr lang="de-DE" sz="2400" dirty="0">
              <a:sym typeface="Symbol" panose="05050102010706020507" pitchFamily="18" charset="2"/>
            </a:endParaRP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1314450" lvl="1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de-DE" sz="2800" dirty="0">
              <a:sym typeface="Symbol" panose="05050102010706020507" pitchFamily="18" charset="2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de-DE" altLang="de-DE" sz="2800" dirty="0">
              <a:sym typeface="Symbol" panose="05050102010706020507" pitchFamily="18" charset="2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de-DE" altLang="de-DE" sz="2800" dirty="0"/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de-DE" altLang="de-DE" sz="2800" dirty="0"/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5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/>
              <a:t>Folgen</a:t>
            </a:r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41" name="Gruppierung 11">
            <a:extLst>
              <a:ext uri="{FF2B5EF4-FFF2-40B4-BE49-F238E27FC236}">
                <a16:creationId xmlns:a16="http://schemas.microsoft.com/office/drawing/2014/main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98" name="Zeichenbereich 37909">
            <a:extLst>
              <a:ext uri="{FF2B5EF4-FFF2-40B4-BE49-F238E27FC236}">
                <a16:creationId xmlns:a16="http://schemas.microsoft.com/office/drawing/2014/main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6220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48255" y="1429434"/>
            <a:ext cx="8482012" cy="4756921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t" anchorCtr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de-DE" altLang="de-DE" sz="2800" b="1" dirty="0"/>
              <a:t>Explizite und rekursive Beschreibung</a:t>
            </a: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dirty="0">
                <a:sym typeface="Symbol" panose="05050102010706020507" pitchFamily="18" charset="2"/>
              </a:rPr>
              <a:t>finden solcher Beschreibungen</a:t>
            </a: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dirty="0">
                <a:sym typeface="Symbol" panose="05050102010706020507" pitchFamily="18" charset="2"/>
              </a:rPr>
              <a:t>auch Umrechnen</a:t>
            </a: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/>
              <a:t>es existieren Folgen, für die weder eine explizite noch </a:t>
            </a:r>
            <a:br>
              <a:rPr lang="de-DE" sz="2400" dirty="0"/>
            </a:br>
            <a:r>
              <a:rPr lang="de-DE" sz="2400" dirty="0"/>
              <a:t>eine rekursive Beschreibung bekannt ist, </a:t>
            </a:r>
            <a:br>
              <a:rPr lang="de-DE" sz="2400" dirty="0"/>
            </a:br>
            <a:r>
              <a:rPr lang="de-DE" sz="2400" dirty="0"/>
              <a:t>z.B. Primzahlfolge</a:t>
            </a:r>
          </a:p>
          <a:p>
            <a:pPr marL="1314450" lvl="1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de-DE" sz="2800" dirty="0">
              <a:sym typeface="Symbol" panose="05050102010706020507" pitchFamily="18" charset="2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de-DE" altLang="de-DE" sz="2800" dirty="0">
              <a:sym typeface="Symbol" panose="05050102010706020507" pitchFamily="18" charset="2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de-DE" altLang="de-DE" sz="2800" dirty="0"/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de-DE" altLang="de-DE" sz="2800" dirty="0"/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6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/>
              <a:t>Folgen</a:t>
            </a:r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41" name="Gruppierung 11">
            <a:extLst>
              <a:ext uri="{FF2B5EF4-FFF2-40B4-BE49-F238E27FC236}">
                <a16:creationId xmlns:a16="http://schemas.microsoft.com/office/drawing/2014/main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98" name="Zeichenbereich 37909">
            <a:extLst>
              <a:ext uri="{FF2B5EF4-FFF2-40B4-BE49-F238E27FC236}">
                <a16:creationId xmlns:a16="http://schemas.microsoft.com/office/drawing/2014/main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96353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48255" y="1429434"/>
            <a:ext cx="8482012" cy="4756921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t" anchorCtr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de-DE" altLang="de-DE" sz="2800" b="1" dirty="0"/>
              <a:t>arithmetische und geometrische Folgen</a:t>
            </a: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dirty="0">
                <a:sym typeface="Symbol" panose="05050102010706020507" pitchFamily="18" charset="2"/>
              </a:rPr>
              <a:t>wichtige Folgentypen</a:t>
            </a: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dirty="0">
                <a:sym typeface="Symbol" panose="05050102010706020507" pitchFamily="18" charset="2"/>
              </a:rPr>
              <a:t>arithmetische Folge: a</a:t>
            </a:r>
            <a:r>
              <a:rPr lang="de-DE" altLang="de-DE" sz="2400" baseline="-25000" dirty="0">
                <a:sym typeface="Symbol" panose="05050102010706020507" pitchFamily="18" charset="2"/>
              </a:rPr>
              <a:t>n+1 </a:t>
            </a:r>
            <a:r>
              <a:rPr lang="de-DE" altLang="de-DE" sz="2400" dirty="0">
                <a:sym typeface="Symbol" panose="05050102010706020507" pitchFamily="18" charset="2"/>
              </a:rPr>
              <a:t>– a</a:t>
            </a:r>
            <a:r>
              <a:rPr lang="de-DE" altLang="de-DE" sz="2400" baseline="-25000" dirty="0">
                <a:sym typeface="Symbol" panose="05050102010706020507" pitchFamily="18" charset="2"/>
              </a:rPr>
              <a:t>n</a:t>
            </a:r>
            <a:r>
              <a:rPr lang="de-DE" altLang="de-DE" sz="2400" dirty="0">
                <a:sym typeface="Symbol" panose="05050102010706020507" pitchFamily="18" charset="2"/>
              </a:rPr>
              <a:t> konstant</a:t>
            </a:r>
            <a:br>
              <a:rPr lang="de-DE" altLang="de-DE" sz="2400" dirty="0">
                <a:sym typeface="Symbol" panose="05050102010706020507" pitchFamily="18" charset="2"/>
              </a:rPr>
            </a:br>
            <a:r>
              <a:rPr lang="de-DE" altLang="de-DE" sz="2000" dirty="0">
                <a:sym typeface="Symbol" panose="05050102010706020507" pitchFamily="18" charset="2"/>
              </a:rPr>
              <a:t>(Begriff: jedes Glied ist arithmetisches Mittel seiner Nachbarn)</a:t>
            </a: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/>
              <a:t>geometrische Folge: </a:t>
            </a:r>
            <a:r>
              <a:rPr lang="de-DE" altLang="de-DE" sz="2400" dirty="0">
                <a:sym typeface="Symbol" panose="05050102010706020507" pitchFamily="18" charset="2"/>
              </a:rPr>
              <a:t>a</a:t>
            </a:r>
            <a:r>
              <a:rPr lang="de-DE" altLang="de-DE" sz="2400" baseline="-25000" dirty="0">
                <a:sym typeface="Symbol" panose="05050102010706020507" pitchFamily="18" charset="2"/>
              </a:rPr>
              <a:t>n+1 </a:t>
            </a:r>
            <a:r>
              <a:rPr lang="de-DE" altLang="de-DE" sz="2400" dirty="0">
                <a:sym typeface="Symbol" panose="05050102010706020507" pitchFamily="18" charset="2"/>
              </a:rPr>
              <a:t>/ a</a:t>
            </a:r>
            <a:r>
              <a:rPr lang="de-DE" altLang="de-DE" sz="2400" baseline="-25000" dirty="0">
                <a:sym typeface="Symbol" panose="05050102010706020507" pitchFamily="18" charset="2"/>
              </a:rPr>
              <a:t>n</a:t>
            </a:r>
            <a:r>
              <a:rPr lang="de-DE" altLang="de-DE" sz="2400" dirty="0">
                <a:sym typeface="Symbol" panose="05050102010706020507" pitchFamily="18" charset="2"/>
              </a:rPr>
              <a:t> konstant</a:t>
            </a:r>
            <a:br>
              <a:rPr lang="de-DE" altLang="de-DE" sz="2400" dirty="0">
                <a:sym typeface="Symbol" panose="05050102010706020507" pitchFamily="18" charset="2"/>
              </a:rPr>
            </a:br>
            <a:r>
              <a:rPr lang="de-DE" altLang="de-DE" sz="2000" dirty="0">
                <a:sym typeface="Symbol" panose="05050102010706020507" pitchFamily="18" charset="2"/>
              </a:rPr>
              <a:t>(Begriff: jedes Glied ist geometrisches Mittel seiner Nachbarn)</a:t>
            </a: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dirty="0">
                <a:sym typeface="Symbol" panose="05050102010706020507" pitchFamily="18" charset="2"/>
              </a:rPr>
              <a:t>Anknüpfung an Vorwissen über lineare Funktionen und</a:t>
            </a:r>
            <a:br>
              <a:rPr lang="de-DE" altLang="de-DE" sz="2400" dirty="0">
                <a:sym typeface="Symbol" panose="05050102010706020507" pitchFamily="18" charset="2"/>
              </a:rPr>
            </a:br>
            <a:r>
              <a:rPr lang="de-DE" altLang="de-DE" sz="2400" dirty="0">
                <a:sym typeface="Symbol" panose="05050102010706020507" pitchFamily="18" charset="2"/>
              </a:rPr>
              <a:t>Exponentialfunktionen</a:t>
            </a: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de-DE" sz="2400" dirty="0">
              <a:sym typeface="Symbol" panose="05050102010706020507" pitchFamily="18" charset="2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de-DE" altLang="de-DE" sz="2800" dirty="0">
              <a:sym typeface="Symbol" panose="05050102010706020507" pitchFamily="18" charset="2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de-DE" altLang="de-DE" sz="2800" dirty="0"/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de-DE" altLang="de-DE" sz="2800" dirty="0"/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7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/>
              <a:t>Folgen</a:t>
            </a:r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41" name="Gruppierung 11">
            <a:extLst>
              <a:ext uri="{FF2B5EF4-FFF2-40B4-BE49-F238E27FC236}">
                <a16:creationId xmlns:a16="http://schemas.microsoft.com/office/drawing/2014/main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98" name="Zeichenbereich 37909">
            <a:extLst>
              <a:ext uri="{FF2B5EF4-FFF2-40B4-BE49-F238E27FC236}">
                <a16:creationId xmlns:a16="http://schemas.microsoft.com/office/drawing/2014/main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7318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48255" y="1429434"/>
            <a:ext cx="8482012" cy="4756921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t" anchorCtr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de-DE" altLang="de-DE" sz="2800" b="1" dirty="0"/>
              <a:t>Monotonie, Beschränktheit</a:t>
            </a: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dirty="0">
                <a:sym typeface="Symbol" panose="05050102010706020507" pitchFamily="18" charset="2"/>
              </a:rPr>
              <a:t>Definition, veranschaulichen, Anknüpfung an Funktionen</a:t>
            </a:r>
          </a:p>
          <a:p>
            <a:pPr marL="571500" indent="-571500" eaLnBrk="1" hangingPunct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DE" altLang="de-DE" sz="2400" dirty="0">
                <a:sym typeface="Symbol" panose="05050102010706020507" pitchFamily="18" charset="2"/>
              </a:rPr>
              <a:t>Nachweis: verschiedene Ansätze, </a:t>
            </a:r>
            <a:br>
              <a:rPr lang="de-DE" altLang="de-DE" sz="2400" dirty="0">
                <a:sym typeface="Symbol" panose="05050102010706020507" pitchFamily="18" charset="2"/>
              </a:rPr>
            </a:br>
            <a:r>
              <a:rPr lang="de-DE" altLang="de-DE" sz="2400" dirty="0">
                <a:sym typeface="Symbol" panose="05050102010706020507" pitchFamily="18" charset="2"/>
              </a:rPr>
              <a:t>Förderung des Problemlösens</a:t>
            </a:r>
            <a:endParaRPr lang="de-DE" altLang="de-DE" sz="2400" b="1" dirty="0"/>
          </a:p>
          <a:p>
            <a:pPr eaLnBrk="1" hangingPunct="1">
              <a:spcAft>
                <a:spcPts val="600"/>
              </a:spcAft>
            </a:pPr>
            <a:r>
              <a:rPr lang="de-DE" altLang="de-DE" sz="2800" b="1" dirty="0"/>
              <a:t>Konvergenz</a:t>
            </a: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altLang="de-DE" sz="2400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ε</a:t>
            </a:r>
            <a:r>
              <a:rPr lang="de-DE" altLang="de-DE" sz="2400" dirty="0">
                <a:latin typeface="+mn-lt"/>
                <a:ea typeface="Cambria Math" panose="02040503050406030204" pitchFamily="18" charset="0"/>
                <a:sym typeface="Symbol" panose="05050102010706020507" pitchFamily="18" charset="2"/>
              </a:rPr>
              <a:t>-n</a:t>
            </a:r>
            <a:r>
              <a:rPr lang="de-DE" altLang="de-DE" sz="2400" baseline="-25000" dirty="0">
                <a:latin typeface="+mn-lt"/>
                <a:ea typeface="Cambria Math" panose="02040503050406030204" pitchFamily="18" charset="0"/>
                <a:sym typeface="Symbol" panose="05050102010706020507" pitchFamily="18" charset="2"/>
              </a:rPr>
              <a:t>0</a:t>
            </a:r>
            <a:r>
              <a:rPr lang="de-DE" altLang="de-DE" sz="2400" dirty="0">
                <a:latin typeface="+mn-lt"/>
                <a:ea typeface="Cambria Math" panose="02040503050406030204" pitchFamily="18" charset="0"/>
                <a:sym typeface="Symbol" panose="05050102010706020507" pitchFamily="18" charset="2"/>
              </a:rPr>
              <a:t>-Definition</a:t>
            </a: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dirty="0">
                <a:latin typeface="+mn-lt"/>
                <a:ea typeface="Cambria Math" panose="02040503050406030204" pitchFamily="18" charset="0"/>
                <a:sym typeface="Symbol" panose="05050102010706020507" pitchFamily="18" charset="2"/>
              </a:rPr>
              <a:t>mathematikgeschichtlich ziemlich neu (19. Jh.)</a:t>
            </a: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dirty="0">
                <a:ea typeface="Cambria Math" panose="02040503050406030204" pitchFamily="18" charset="0"/>
                <a:sym typeface="Symbol" panose="05050102010706020507" pitchFamily="18" charset="2"/>
              </a:rPr>
              <a:t>Nachweis </a:t>
            </a:r>
            <a:r>
              <a:rPr lang="de-DE" altLang="de-DE" sz="2400" dirty="0" err="1">
                <a:ea typeface="Cambria Math" panose="02040503050406030204" pitchFamily="18" charset="0"/>
                <a:sym typeface="Symbol" panose="05050102010706020507" pitchFamily="18" charset="2"/>
              </a:rPr>
              <a:t>kalkülorientiert</a:t>
            </a:r>
            <a:endParaRPr lang="de-DE" altLang="de-DE" sz="2400" dirty="0">
              <a:ea typeface="Cambria Math" panose="02040503050406030204" pitchFamily="18" charset="0"/>
              <a:sym typeface="Symbol" panose="05050102010706020507" pitchFamily="18" charset="2"/>
            </a:endParaRP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dirty="0">
                <a:latin typeface="+mn-lt"/>
                <a:ea typeface="Cambria Math" panose="02040503050406030204" pitchFamily="18" charset="0"/>
                <a:sym typeface="Symbol" panose="05050102010706020507" pitchFamily="18" charset="2"/>
              </a:rPr>
              <a:t>wichtig: Grundvorstellung („-Schlauch“),</a:t>
            </a:r>
            <a:br>
              <a:rPr lang="de-DE" altLang="de-DE" sz="2400" dirty="0">
                <a:latin typeface="+mn-lt"/>
                <a:ea typeface="Cambria Math" panose="02040503050406030204" pitchFamily="18" charset="0"/>
                <a:sym typeface="Symbol" panose="05050102010706020507" pitchFamily="18" charset="2"/>
              </a:rPr>
            </a:br>
            <a:r>
              <a:rPr lang="de-DE" altLang="de-DE" sz="2400" dirty="0">
                <a:latin typeface="+mn-lt"/>
                <a:ea typeface="Cambria Math" panose="02040503050406030204" pitchFamily="18" charset="0"/>
                <a:sym typeface="Symbol" panose="05050102010706020507" pitchFamily="18" charset="2"/>
              </a:rPr>
              <a:t>Thematisierung von Fehlvorstellungen</a:t>
            </a:r>
            <a:endParaRPr lang="de-DE" altLang="de-DE" sz="2400" dirty="0">
              <a:sym typeface="Symbol" panose="05050102010706020507" pitchFamily="18" charset="2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de-DE" altLang="de-DE" sz="2800" dirty="0">
              <a:sym typeface="Symbol" panose="05050102010706020507" pitchFamily="18" charset="2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de-DE" altLang="de-DE" sz="2800" dirty="0"/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de-DE" altLang="de-DE" sz="2800" dirty="0"/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8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/>
              <a:t>Folgen</a:t>
            </a:r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41" name="Gruppierung 11">
            <a:extLst>
              <a:ext uri="{FF2B5EF4-FFF2-40B4-BE49-F238E27FC236}">
                <a16:creationId xmlns:a16="http://schemas.microsoft.com/office/drawing/2014/main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98" name="Zeichenbereich 37909">
            <a:extLst>
              <a:ext uri="{FF2B5EF4-FFF2-40B4-BE49-F238E27FC236}">
                <a16:creationId xmlns:a16="http://schemas.microsoft.com/office/drawing/2014/main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76731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48255" y="1429434"/>
            <a:ext cx="8482012" cy="4756921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t" anchorCtr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de-DE" altLang="de-DE" sz="2800" b="1" dirty="0"/>
              <a:t>Konvergenzsätze</a:t>
            </a: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dirty="0">
                <a:sym typeface="Symbol" panose="05050102010706020507" pitchFamily="18" charset="2"/>
              </a:rPr>
              <a:t>Satz: Wenn eine Folge monoton und beschränkt ist, </a:t>
            </a:r>
            <a:br>
              <a:rPr lang="de-DE" altLang="de-DE" sz="2400" dirty="0">
                <a:sym typeface="Symbol" panose="05050102010706020507" pitchFamily="18" charset="2"/>
              </a:rPr>
            </a:br>
            <a:r>
              <a:rPr lang="de-DE" altLang="de-DE" sz="2400" dirty="0">
                <a:sym typeface="Symbol" panose="05050102010706020507" pitchFamily="18" charset="2"/>
              </a:rPr>
              <a:t>dann ist sie konvergent.</a:t>
            </a:r>
          </a:p>
          <a:p>
            <a:pPr lvl="1" indent="60325" eaLnBrk="1" hangingPunct="1">
              <a:spcAft>
                <a:spcPts val="600"/>
              </a:spcAft>
            </a:pPr>
            <a:r>
              <a:rPr lang="de-DE" altLang="de-DE" sz="2000" dirty="0">
                <a:sym typeface="Symbol" panose="05050102010706020507" pitchFamily="18" charset="2"/>
              </a:rPr>
              <a:t>Beweis benutzt die Vollständigkeit von </a:t>
            </a:r>
            <a:r>
              <a:rPr lang="de-DE" altLang="de-DE" sz="2000" spc="-130" dirty="0">
                <a:sym typeface="Symbol" panose="05050102010706020507" pitchFamily="18" charset="2"/>
              </a:rPr>
              <a:t>IR </a:t>
            </a:r>
            <a:r>
              <a:rPr lang="de-DE" altLang="de-DE" sz="2000" dirty="0">
                <a:sym typeface="Symbol" panose="05050102010706020507" pitchFamily="18" charset="2"/>
              </a:rPr>
              <a:t>(</a:t>
            </a:r>
            <a:r>
              <a:rPr lang="de-DE" altLang="de-DE" sz="2000" dirty="0" err="1">
                <a:sym typeface="Symbol" panose="05050102010706020507" pitchFamily="18" charset="2"/>
              </a:rPr>
              <a:t>Supremumseigenschaft</a:t>
            </a:r>
            <a:r>
              <a:rPr lang="de-DE" altLang="de-DE" sz="2000" dirty="0">
                <a:sym typeface="Symbol" panose="05050102010706020507" pitchFamily="18" charset="2"/>
              </a:rPr>
              <a:t>)</a:t>
            </a:r>
            <a:endParaRPr lang="de-DE" altLang="de-DE" sz="2000" spc="-130" dirty="0">
              <a:sym typeface="Symbol" panose="05050102010706020507" pitchFamily="18" charset="2"/>
            </a:endParaRP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dirty="0">
                <a:sym typeface="Symbol" panose="05050102010706020507" pitchFamily="18" charset="2"/>
              </a:rPr>
              <a:t>Satz: Wenn eine Folge konvergent ist, </a:t>
            </a:r>
            <a:br>
              <a:rPr lang="de-DE" altLang="de-DE" sz="2400" dirty="0">
                <a:sym typeface="Symbol" panose="05050102010706020507" pitchFamily="18" charset="2"/>
              </a:rPr>
            </a:br>
            <a:r>
              <a:rPr lang="de-DE" altLang="de-DE" sz="2400" dirty="0">
                <a:sym typeface="Symbol" panose="05050102010706020507" pitchFamily="18" charset="2"/>
              </a:rPr>
              <a:t>dann ist sie beschränkt. (Zertifikatsklausur 2019)</a:t>
            </a: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dirty="0">
                <a:sym typeface="Symbol" panose="05050102010706020507" pitchFamily="18" charset="2"/>
              </a:rPr>
              <a:t>auch weitere: </a:t>
            </a:r>
          </a:p>
          <a:p>
            <a:pPr marL="1314450" lvl="1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dirty="0">
                <a:sym typeface="Symbol" panose="05050102010706020507" pitchFamily="18" charset="2"/>
              </a:rPr>
              <a:t>Eindeutigkeit des Grenzwerts</a:t>
            </a:r>
          </a:p>
          <a:p>
            <a:pPr marL="1314450" lvl="1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dirty="0">
                <a:sym typeface="Symbol" panose="05050102010706020507" pitchFamily="18" charset="2"/>
              </a:rPr>
              <a:t>Die Folge (a</a:t>
            </a:r>
            <a:r>
              <a:rPr lang="de-DE" altLang="de-DE" sz="2400" baseline="-25000" dirty="0">
                <a:sym typeface="Symbol" panose="05050102010706020507" pitchFamily="18" charset="2"/>
              </a:rPr>
              <a:t>n</a:t>
            </a:r>
            <a:r>
              <a:rPr lang="de-DE" altLang="de-DE" sz="2400" dirty="0">
                <a:sym typeface="Symbol" panose="05050102010706020507" pitchFamily="18" charset="2"/>
              </a:rPr>
              <a:t>) hat genau dann den Grenzwert g, </a:t>
            </a:r>
            <a:br>
              <a:rPr lang="de-DE" altLang="de-DE" sz="2400" dirty="0">
                <a:sym typeface="Symbol" panose="05050102010706020507" pitchFamily="18" charset="2"/>
              </a:rPr>
            </a:br>
            <a:r>
              <a:rPr lang="de-DE" altLang="de-DE" sz="2400" dirty="0">
                <a:sym typeface="Symbol" panose="05050102010706020507" pitchFamily="18" charset="2"/>
              </a:rPr>
              <a:t>wenn (a</a:t>
            </a:r>
            <a:r>
              <a:rPr lang="de-DE" altLang="de-DE" sz="2400" baseline="-25000" dirty="0">
                <a:sym typeface="Symbol" panose="05050102010706020507" pitchFamily="18" charset="2"/>
              </a:rPr>
              <a:t>n</a:t>
            </a:r>
            <a:r>
              <a:rPr lang="de-DE" altLang="de-DE" sz="2400" dirty="0">
                <a:sym typeface="Symbol" panose="05050102010706020507" pitchFamily="18" charset="2"/>
              </a:rPr>
              <a:t> – g) eine Nullfolge ist.</a:t>
            </a:r>
          </a:p>
          <a:p>
            <a:pPr marL="1314450" lvl="1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de-DE" sz="2400" dirty="0">
              <a:sym typeface="Symbol" panose="05050102010706020507" pitchFamily="18" charset="2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de-DE" altLang="de-DE" sz="2800" dirty="0">
              <a:sym typeface="Symbol" panose="05050102010706020507" pitchFamily="18" charset="2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de-DE" altLang="de-DE" sz="2800" dirty="0"/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de-DE" altLang="de-DE" sz="2800" dirty="0"/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9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/>
              <a:t>Folgen</a:t>
            </a:r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41" name="Gruppierung 11">
            <a:extLst>
              <a:ext uri="{FF2B5EF4-FFF2-40B4-BE49-F238E27FC236}">
                <a16:creationId xmlns:a16="http://schemas.microsoft.com/office/drawing/2014/main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98" name="Zeichenbereich 37909">
            <a:extLst>
              <a:ext uri="{FF2B5EF4-FFF2-40B4-BE49-F238E27FC236}">
                <a16:creationId xmlns:a16="http://schemas.microsoft.com/office/drawing/2014/main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40527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1246</Words>
  <Application>Microsoft Office PowerPoint</Application>
  <PresentationFormat>Bildschirmpräsentation (4:3)</PresentationFormat>
  <Paragraphs>655</Paragraphs>
  <Slides>17</Slides>
  <Notes>17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3" baseType="lpstr">
      <vt:lpstr>Arial</vt:lpstr>
      <vt:lpstr>Calibri</vt:lpstr>
      <vt:lpstr>Cambria Math</vt:lpstr>
      <vt:lpstr>Segoe Script</vt:lpstr>
      <vt:lpstr>Symbol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Brain-Club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/>
  <cp:lastModifiedBy>ToScha</cp:lastModifiedBy>
  <cp:revision>470</cp:revision>
  <cp:lastPrinted>2018-03-03T10:37:02Z</cp:lastPrinted>
  <dcterms:created xsi:type="dcterms:W3CDTF">2014-11-14T21:49:37Z</dcterms:created>
  <dcterms:modified xsi:type="dcterms:W3CDTF">2021-10-10T11:20:02Z</dcterms:modified>
</cp:coreProperties>
</file>