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96" r:id="rId2"/>
    <p:sldId id="357" r:id="rId3"/>
    <p:sldId id="359" r:id="rId4"/>
    <p:sldId id="351" r:id="rId5"/>
    <p:sldId id="352" r:id="rId6"/>
    <p:sldId id="353" r:id="rId7"/>
    <p:sldId id="354" r:id="rId8"/>
    <p:sldId id="355" r:id="rId9"/>
    <p:sldId id="356" r:id="rId10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1" autoAdjust="0"/>
    <p:restoredTop sz="94048" autoAdjust="0"/>
  </p:normalViewPr>
  <p:slideViewPr>
    <p:cSldViewPr snapToGrid="0">
      <p:cViewPr varScale="1">
        <p:scale>
          <a:sx n="94" d="100"/>
          <a:sy n="94" d="100"/>
        </p:scale>
        <p:origin x="1866" y="90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3294" y="-108"/>
      </p:cViewPr>
      <p:guideLst>
        <p:guide orient="horz" pos="3367"/>
        <p:guide pos="23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DF6575D-088F-4ADF-B1DF-C9E9AA424371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‹Nr.›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069F6EF-14E3-4B0B-80A5-114BAEA2BF52}" type="slidenum">
              <a:rPr/>
              <a:pPr lvl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C6A28-4A99-4080-A3B7-67F86335328F}" type="slidenum">
              <a:rPr lang="de-DE"/>
              <a:pPr/>
              <a:t>2</a:t>
            </a:fld>
            <a:endParaRPr 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0100"/>
            <a:ext cx="5346700" cy="401002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968" y="5078611"/>
            <a:ext cx="6047740" cy="4813173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C6A28-4A99-4080-A3B7-67F86335328F}" type="slidenum">
              <a:rPr lang="de-DE"/>
              <a:pPr/>
              <a:t>3</a:t>
            </a:fld>
            <a:endParaRPr 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0100"/>
            <a:ext cx="5346700" cy="401002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968" y="5078611"/>
            <a:ext cx="6047740" cy="4813173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C6A28-4A99-4080-A3B7-67F86335328F}" type="slidenum">
              <a:rPr lang="de-DE"/>
              <a:pPr/>
              <a:t>4</a:t>
            </a:fld>
            <a:endParaRPr 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0100"/>
            <a:ext cx="5346700" cy="401002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968" y="5078611"/>
            <a:ext cx="6047740" cy="4813173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C6A28-4A99-4080-A3B7-67F86335328F}" type="slidenum">
              <a:rPr lang="de-DE"/>
              <a:pPr/>
              <a:t>5</a:t>
            </a:fld>
            <a:endParaRPr 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0100"/>
            <a:ext cx="5346700" cy="401002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968" y="5078611"/>
            <a:ext cx="6047740" cy="4813173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6047" y="2348402"/>
            <a:ext cx="8568531" cy="162043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 algn="ctr">
              <a:buNone/>
              <a:defRPr/>
            </a:lvl1pPr>
            <a:lvl2pPr marL="503868" indent="0" algn="ctr">
              <a:buNone/>
              <a:defRPr/>
            </a:lvl2pPr>
            <a:lvl3pPr marL="1007734" indent="0" algn="ctr">
              <a:buNone/>
              <a:defRPr/>
            </a:lvl3pPr>
            <a:lvl4pPr marL="1511602" indent="0" algn="ctr">
              <a:buNone/>
              <a:defRPr/>
            </a:lvl4pPr>
            <a:lvl5pPr marL="2015468" indent="0" algn="ctr">
              <a:buNone/>
              <a:defRPr/>
            </a:lvl5pPr>
            <a:lvl6pPr marL="2519335" indent="0" algn="ctr">
              <a:buNone/>
              <a:defRPr/>
            </a:lvl6pPr>
            <a:lvl7pPr marL="3023201" indent="0" algn="ctr">
              <a:buNone/>
              <a:defRPr/>
            </a:lvl7pPr>
            <a:lvl8pPr marL="3527069" indent="0" algn="ctr">
              <a:buNone/>
              <a:defRPr/>
            </a:lvl8pPr>
            <a:lvl9pPr marL="4030936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207BD8-F3AF-48B8-A7C4-DB3553FC27EC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71AF6E-282C-49BC-8050-302B2B8945C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454" y="302740"/>
            <a:ext cx="2268141" cy="6450223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302740"/>
            <a:ext cx="6636411" cy="6450223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6FD8B5C-C241-4413-A85E-0CF08C6E8113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04031" y="302740"/>
            <a:ext cx="9072563" cy="6450223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C6AA5F-DDD2-46FD-BE67-FADDD7F3B0F4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lIns="100772" tIns="50387" rIns="100772" bIns="50387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BE9B3F-B558-4940-AE3D-81B131373F84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521" y="251991"/>
            <a:ext cx="9382332" cy="1461188"/>
          </a:xfrm>
          <a:prstGeom prst="rect">
            <a:avLst/>
          </a:prstGeom>
        </p:spPr>
        <p:txBody>
          <a:bodyPr lIns="100794" tIns="50397" rIns="100794" bIns="50397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2521" y="1847921"/>
            <a:ext cx="9415584" cy="4875290"/>
          </a:xfrm>
          <a:prstGeom prst="rect">
            <a:avLst/>
          </a:prstGeom>
        </p:spPr>
        <p:txBody>
          <a:bodyPr lIns="100794" tIns="50397" rIns="100794" bIns="50397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21" y="6884204"/>
            <a:ext cx="2520156" cy="524977"/>
          </a:xfrm>
          <a:prstGeom prst="rect">
            <a:avLst/>
          </a:prstGeom>
          <a:ln/>
        </p:spPr>
        <p:txBody>
          <a:bodyPr lIns="100794" tIns="50397" rIns="100794" bIns="50397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100794" tIns="50397" rIns="100794" bIns="50397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520156" cy="524977"/>
          </a:xfrm>
          <a:prstGeom prst="rect">
            <a:avLst/>
          </a:prstGeom>
          <a:ln/>
        </p:spPr>
        <p:txBody>
          <a:bodyPr lIns="100794" tIns="50397" rIns="100794" bIns="50397"/>
          <a:lstStyle>
            <a:lvl1pPr>
              <a:defRPr/>
            </a:lvl1pPr>
          </a:lstStyle>
          <a:p>
            <a:pPr>
              <a:defRPr/>
            </a:pPr>
            <a:fld id="{3E2CAF1A-A5A1-442F-B2A6-3C515F6BE5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9A7DD8-5831-4507-B9CF-4E5270B7BD0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300" y="4857794"/>
            <a:ext cx="8568531" cy="1501435"/>
          </a:xfrm>
          <a:prstGeom prst="rect">
            <a:avLst/>
          </a:prstGeom>
        </p:spPr>
        <p:txBody>
          <a:bodyPr lIns="91420" tIns="45711" rIns="91420" bIns="45711" anchor="t"/>
          <a:lstStyle>
            <a:lvl1pPr algn="l">
              <a:defRPr sz="44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300" y="3204116"/>
            <a:ext cx="8568531" cy="1653678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200"/>
            </a:lvl1pPr>
            <a:lvl2pPr marL="503868" indent="0">
              <a:buNone/>
              <a:defRPr sz="2000"/>
            </a:lvl2pPr>
            <a:lvl3pPr marL="1007734" indent="0">
              <a:buNone/>
              <a:defRPr sz="1800"/>
            </a:lvl3pPr>
            <a:lvl4pPr marL="1511602" indent="0">
              <a:buNone/>
              <a:defRPr sz="1500"/>
            </a:lvl4pPr>
            <a:lvl5pPr marL="2015468" indent="0">
              <a:buNone/>
              <a:defRPr sz="1500"/>
            </a:lvl5pPr>
            <a:lvl6pPr marL="2519335" indent="0">
              <a:buNone/>
              <a:defRPr sz="1500"/>
            </a:lvl6pPr>
            <a:lvl7pPr marL="3023201" indent="0">
              <a:buNone/>
              <a:defRPr sz="1500"/>
            </a:lvl7pPr>
            <a:lvl8pPr marL="3527069" indent="0">
              <a:buNone/>
              <a:defRPr sz="1500"/>
            </a:lvl8pPr>
            <a:lvl9pPr marL="4030936" indent="0">
              <a:buNone/>
              <a:defRPr sz="15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D4E5DB-4F2A-4BE2-A377-118AE9CC5E5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031" y="1763927"/>
            <a:ext cx="4452276" cy="498903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4318" y="1763927"/>
            <a:ext cx="4452276" cy="498903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B6DD8A-9C2B-4C14-8ED5-8EBDE3CE74C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BDEFE6-13E9-47FD-8FD1-7297F181BB9A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AE8CB4B-1BFD-408D-9CC0-CB34BE8D666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3A041A-C1A6-437C-9197-74CCDCD3A68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247" y="300990"/>
            <a:ext cx="5635349" cy="645197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034" y="1581935"/>
            <a:ext cx="3316456" cy="5171028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F3380C-02E4-4F5E-955D-564CAE7D3023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3500"/>
            </a:lvl1pPr>
            <a:lvl2pPr marL="503868" indent="0">
              <a:buNone/>
              <a:defRPr sz="3100"/>
            </a:lvl2pPr>
            <a:lvl3pPr marL="1007734" indent="0">
              <a:buNone/>
              <a:defRPr sz="2600"/>
            </a:lvl3pPr>
            <a:lvl4pPr marL="1511602" indent="0">
              <a:buNone/>
              <a:defRPr sz="2200"/>
            </a:lvl4pPr>
            <a:lvl5pPr marL="2015468" indent="0">
              <a:buNone/>
              <a:defRPr sz="2200"/>
            </a:lvl5pPr>
            <a:lvl6pPr marL="2519335" indent="0">
              <a:buNone/>
              <a:defRPr sz="2200"/>
            </a:lvl6pPr>
            <a:lvl7pPr marL="3023201" indent="0">
              <a:buNone/>
              <a:defRPr sz="2200"/>
            </a:lvl7pPr>
            <a:lvl8pPr marL="3527069" indent="0">
              <a:buNone/>
              <a:defRPr sz="2200"/>
            </a:lvl8pPr>
            <a:lvl9pPr marL="4030936" indent="0">
              <a:buNone/>
              <a:defRPr sz="22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9F8417-8CBF-4E90-B936-2C91406CDAD0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ieren 36"/>
          <p:cNvGrpSpPr/>
          <p:nvPr userDrawn="1"/>
        </p:nvGrpSpPr>
        <p:grpSpPr>
          <a:xfrm>
            <a:off x="0" y="0"/>
            <a:ext cx="10080625" cy="7575057"/>
            <a:chOff x="0" y="0"/>
            <a:chExt cx="10080625" cy="7575057"/>
          </a:xfrm>
        </p:grpSpPr>
        <p:grpSp>
          <p:nvGrpSpPr>
            <p:cNvPr id="2" name="Gruppieren 60"/>
            <p:cNvGrpSpPr/>
            <p:nvPr/>
          </p:nvGrpSpPr>
          <p:grpSpPr>
            <a:xfrm>
              <a:off x="0" y="0"/>
              <a:ext cx="10080625" cy="7575057"/>
              <a:chOff x="0" y="0"/>
              <a:chExt cx="9144000" cy="6871954"/>
            </a:xfrm>
          </p:grpSpPr>
          <p:pic>
            <p:nvPicPr>
              <p:cNvPr id="58" name="Grafik 57" descr="Rahmen Astronomie unten.png"/>
              <p:cNvPicPr>
                <a:picLocks/>
              </p:cNvPicPr>
              <p:nvPr userDrawn="1"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53" name="Grafik 52" descr="Rahmen Astronomie oben.png"/>
              <p:cNvPicPr>
                <a:picLocks/>
              </p:cNvPicPr>
              <p:nvPr userDrawn="1"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55" name="Textfeld 54"/>
              <p:cNvSpPr txBox="1"/>
              <p:nvPr userDrawn="1"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defTabSz="914210">
                  <a:defRPr/>
                </a:pPr>
                <a:r>
                  <a:rPr lang="de-DE" sz="1700" kern="0" dirty="0">
                    <a:solidFill>
                      <a:srgbClr val="FFFFFF"/>
                    </a:solidFill>
                  </a:rPr>
                  <a:t>S. Hanssen</a:t>
                </a:r>
              </a:p>
            </p:txBody>
          </p:sp>
          <p:sp>
            <p:nvSpPr>
              <p:cNvPr id="56" name="Rechteck 55"/>
              <p:cNvSpPr/>
              <p:nvPr userDrawn="1"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algn="ctr" defTabSz="914210" hangingPunct="0">
                  <a:buFont typeface="StarSymbol"/>
                  <a:buNone/>
                </a:pPr>
                <a:r>
                  <a:rPr lang="de-DE" sz="1400" dirty="0">
                    <a:solidFill>
                      <a:srgbClr val="FFFFFF"/>
                    </a:solidFill>
                    <a:ea typeface="MS Gothic" pitchFamily="2"/>
                    <a:cs typeface="Tahoma" pitchFamily="2"/>
                  </a:rPr>
                  <a:t>ZPG </a:t>
                </a:r>
                <a:r>
                  <a:rPr lang="de-DE" sz="1400" dirty="0">
                    <a:solidFill>
                      <a:srgbClr val="CCCCFF"/>
                    </a:solidFill>
                    <a:ea typeface="MS Gothic" pitchFamily="2"/>
                    <a:cs typeface="Tahoma" pitchFamily="2"/>
                  </a:rPr>
                  <a:t>Astronomie</a:t>
                </a:r>
              </a:p>
            </p:txBody>
          </p:sp>
          <p:pic>
            <p:nvPicPr>
              <p:cNvPr id="57" name="Grafik 56"/>
              <p:cNvPicPr>
                <a:picLocks noChangeAspect="1"/>
              </p:cNvPicPr>
              <p:nvPr userDrawn="1"/>
            </p:nvPicPr>
            <p:blipFill>
              <a:blip r:embed="rId19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9" name="Titel 1"/>
              <p:cNvSpPr txBox="1">
                <a:spLocks/>
              </p:cNvSpPr>
              <p:nvPr userDrawn="1"/>
            </p:nvSpPr>
            <p:spPr>
              <a:xfrm>
                <a:off x="1" y="2"/>
                <a:ext cx="6188797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defTabSz="914210" hangingPunct="0"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rgbClr val="FFFFFF"/>
                    </a:solidFill>
                    <a:ea typeface="MS Gothic" pitchFamily="2"/>
                    <a:cs typeface="Arial" pitchFamily="34" charset="0"/>
                  </a:rPr>
                  <a:t>Physik mit Astrophysik</a:t>
                </a:r>
              </a:p>
            </p:txBody>
          </p:sp>
        </p:grpSp>
        <p:sp>
          <p:nvSpPr>
            <p:cNvPr id="9" name="Titel 1"/>
            <p:cNvSpPr txBox="1">
              <a:spLocks/>
            </p:cNvSpPr>
            <p:nvPr userDrawn="1"/>
          </p:nvSpPr>
          <p:spPr>
            <a:xfrm>
              <a:off x="7200528" y="0"/>
              <a:ext cx="2775049" cy="433136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914210" hangingPunct="0">
                <a:defRPr/>
              </a:pPr>
              <a:r>
                <a:rPr lang="de-DE" sz="2200" b="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Die Sonne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503868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0773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1160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15468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7900" indent="-377900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8784" indent="-314916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9669" indent="-251934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63534" indent="-251934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67402" indent="-251934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71269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75136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9003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82870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68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734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602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468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335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201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069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936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0"/>
            <a:ext cx="10080625" cy="755967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8DB3E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5" name="Ellipse 64"/>
          <p:cNvSpPr/>
          <p:nvPr/>
        </p:nvSpPr>
        <p:spPr bwMode="auto">
          <a:xfrm>
            <a:off x="6027372" y="1847921"/>
            <a:ext cx="3770313" cy="3769338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83" tIns="50392" rIns="100783" bIns="50392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3" name="Gruppieren 10"/>
          <p:cNvGrpSpPr/>
          <p:nvPr/>
        </p:nvGrpSpPr>
        <p:grpSpPr>
          <a:xfrm>
            <a:off x="0" y="1"/>
            <a:ext cx="10080625" cy="7575057"/>
            <a:chOff x="0" y="0"/>
            <a:chExt cx="9144000" cy="6871954"/>
          </a:xfrm>
        </p:grpSpPr>
        <p:pic>
          <p:nvPicPr>
            <p:cNvPr id="12" name="Grafik 11" descr="Rahmen Astronomie unten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14" name="Grafik 13" descr="Rahmen Astronomie oben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864365" y="6550871"/>
              <a:ext cx="3501109" cy="321083"/>
            </a:xfrm>
            <a:prstGeom prst="rect">
              <a:avLst/>
            </a:prstGeom>
            <a:noFill/>
          </p:spPr>
          <p:txBody>
            <a:bodyPr wrap="square" lIns="82936" tIns="41469" rIns="82936" bIns="41469" rtlCol="0">
              <a:spAutoFit/>
            </a:bodyPr>
            <a:lstStyle/>
            <a:p>
              <a:pPr defTabSz="914115">
                <a:defRPr/>
              </a:pPr>
              <a:r>
                <a:rPr lang="de-DE" sz="1700" kern="0" dirty="0">
                  <a:solidFill>
                    <a:srgbClr val="FFFFFF"/>
                  </a:solidFill>
                </a:rPr>
                <a:t>S. Hanssen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81631" tIns="40816" rIns="81631" bIns="40816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defTabSz="914115" hangingPunct="0">
                <a:buNone/>
              </a:pPr>
              <a:r>
                <a:rPr lang="de-DE" sz="1400" dirty="0">
                  <a:solidFill>
                    <a:srgbClr val="FFFFFF"/>
                  </a:solidFill>
                  <a:ea typeface="MS Gothic" pitchFamily="2"/>
                  <a:cs typeface="Tahoma" pitchFamily="2"/>
                </a:rPr>
                <a:t>ZPG </a:t>
              </a:r>
              <a:r>
                <a:rPr lang="de-DE" sz="1400" dirty="0">
                  <a:solidFill>
                    <a:srgbClr val="CCCCFF"/>
                  </a:solidFill>
                  <a:ea typeface="MS Gothic" pitchFamily="2"/>
                  <a:cs typeface="Tahoma" pitchFamily="2"/>
                </a:rPr>
                <a:t>Astrophysik</a:t>
              </a: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itel 1"/>
            <p:cNvSpPr txBox="1">
              <a:spLocks/>
            </p:cNvSpPr>
            <p:nvPr/>
          </p:nvSpPr>
          <p:spPr>
            <a:xfrm>
              <a:off x="1" y="2"/>
              <a:ext cx="6188797" cy="392933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defTabSz="914115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1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Physik mit Astrophysik</a:t>
              </a:r>
            </a:p>
          </p:txBody>
        </p:sp>
      </p:grpSp>
      <p:grpSp>
        <p:nvGrpSpPr>
          <p:cNvPr id="4" name="Group 3"/>
          <p:cNvGrpSpPr>
            <a:grpSpLocks noChangeAspect="1"/>
          </p:cNvGrpSpPr>
          <p:nvPr/>
        </p:nvGrpSpPr>
        <p:grpSpPr bwMode="auto">
          <a:xfrm flipH="1">
            <a:off x="7577970" y="4199821"/>
            <a:ext cx="929308" cy="1284445"/>
            <a:chOff x="2594" y="1944"/>
            <a:chExt cx="4024" cy="4274"/>
          </a:xfrm>
        </p:grpSpPr>
        <p:sp>
          <p:nvSpPr>
            <p:cNvPr id="1028" name="Oval 4"/>
            <p:cNvSpPr>
              <a:spLocks noChangeAspect="1" noChangeArrowheads="1"/>
            </p:cNvSpPr>
            <p:nvPr/>
          </p:nvSpPr>
          <p:spPr bwMode="auto">
            <a:xfrm>
              <a:off x="4718" y="3030"/>
              <a:ext cx="360" cy="248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29" name="AutoShape 5"/>
            <p:cNvSpPr>
              <a:spLocks noChangeAspect="1" noChangeArrowheads="1"/>
            </p:cNvSpPr>
            <p:nvPr/>
          </p:nvSpPr>
          <p:spPr bwMode="auto">
            <a:xfrm>
              <a:off x="4679" y="3347"/>
              <a:ext cx="443" cy="1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30" name="Rectangle 6"/>
            <p:cNvSpPr>
              <a:spLocks noChangeAspect="1" noChangeArrowheads="1"/>
            </p:cNvSpPr>
            <p:nvPr/>
          </p:nvSpPr>
          <p:spPr bwMode="auto">
            <a:xfrm>
              <a:off x="4762" y="3234"/>
              <a:ext cx="270" cy="127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31" name="AutoShape 7"/>
            <p:cNvSpPr>
              <a:spLocks noChangeAspect="1" noChangeArrowheads="1"/>
            </p:cNvSpPr>
            <p:nvPr/>
          </p:nvSpPr>
          <p:spPr bwMode="auto">
            <a:xfrm rot="1325226">
              <a:off x="4201" y="3323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32" name="AutoShape 8"/>
            <p:cNvSpPr>
              <a:spLocks noChangeAspect="1" noChangeArrowheads="1"/>
            </p:cNvSpPr>
            <p:nvPr/>
          </p:nvSpPr>
          <p:spPr bwMode="auto">
            <a:xfrm rot="-1404692">
              <a:off x="5438" y="3294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grpSp>
          <p:nvGrpSpPr>
            <p:cNvPr id="5" name="Group 9"/>
            <p:cNvGrpSpPr>
              <a:grpSpLocks noChangeAspect="1"/>
            </p:cNvGrpSpPr>
            <p:nvPr/>
          </p:nvGrpSpPr>
          <p:grpSpPr bwMode="auto">
            <a:xfrm rot="-1899001">
              <a:off x="2594" y="1944"/>
              <a:ext cx="4024" cy="755"/>
              <a:chOff x="1609" y="2901"/>
              <a:chExt cx="4024" cy="755"/>
            </a:xfrm>
          </p:grpSpPr>
          <p:sp>
            <p:nvSpPr>
              <p:cNvPr id="1034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853" y="3074"/>
                <a:ext cx="780" cy="51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35" name="AutoShape 11"/>
              <p:cNvSpPr>
                <a:spLocks noChangeAspect="1" noChangeArrowheads="1"/>
              </p:cNvSpPr>
              <p:nvPr/>
            </p:nvSpPr>
            <p:spPr bwMode="auto">
              <a:xfrm rot="5400000">
                <a:off x="3300" y="1980"/>
                <a:ext cx="420" cy="268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3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005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240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38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4785" y="3015"/>
                <a:ext cx="143" cy="6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822" y="3248"/>
                <a:ext cx="345" cy="14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AutoShape 16"/>
              <p:cNvSpPr>
                <a:spLocks noChangeAspect="1" noChangeArrowheads="1"/>
              </p:cNvSpPr>
              <p:nvPr/>
            </p:nvSpPr>
            <p:spPr bwMode="auto">
              <a:xfrm rot="16200000">
                <a:off x="1628" y="3188"/>
                <a:ext cx="210" cy="248"/>
              </a:xfrm>
              <a:prstGeom prst="flowChartPunchedCard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664" y="2985"/>
                <a:ext cx="150" cy="26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AutoShape 18"/>
              <p:cNvSpPr>
                <a:spLocks noChangeAspect="1" noChangeArrowheads="1"/>
              </p:cNvSpPr>
              <p:nvPr/>
            </p:nvSpPr>
            <p:spPr bwMode="auto">
              <a:xfrm rot="5400000">
                <a:off x="1668" y="2868"/>
                <a:ext cx="143" cy="2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3240" y="3585"/>
                <a:ext cx="908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468" y="2963"/>
                <a:ext cx="353" cy="15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326" y="2997"/>
                <a:ext cx="203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6" name="Rectangle 22"/>
              <p:cNvSpPr>
                <a:spLocks noChangeAspect="1" noChangeArrowheads="1"/>
              </p:cNvSpPr>
              <p:nvPr/>
            </p:nvSpPr>
            <p:spPr bwMode="auto">
              <a:xfrm rot="16200000">
                <a:off x="2425" y="313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7" name="Rectangle 23"/>
              <p:cNvSpPr>
                <a:spLocks noChangeAspect="1" noChangeArrowheads="1"/>
              </p:cNvSpPr>
              <p:nvPr/>
            </p:nvSpPr>
            <p:spPr bwMode="auto">
              <a:xfrm rot="16200000">
                <a:off x="2582" y="316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8" name="Rectangle 24"/>
            <p:cNvSpPr>
              <a:spLocks noChangeAspect="1" noChangeArrowheads="1"/>
            </p:cNvSpPr>
            <p:nvPr/>
          </p:nvSpPr>
          <p:spPr bwMode="auto">
            <a:xfrm rot="-1899001">
              <a:off x="5164" y="2437"/>
              <a:ext cx="83" cy="1433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49" name="Rectangle 25"/>
            <p:cNvSpPr>
              <a:spLocks noChangeAspect="1" noChangeArrowheads="1"/>
            </p:cNvSpPr>
            <p:nvPr/>
          </p:nvSpPr>
          <p:spPr bwMode="auto">
            <a:xfrm rot="-1899001">
              <a:off x="5179" y="3422"/>
              <a:ext cx="510" cy="19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50" name="AutoShape 26"/>
            <p:cNvSpPr>
              <a:spLocks noChangeAspect="1" noChangeArrowheads="1"/>
            </p:cNvSpPr>
            <p:nvPr/>
          </p:nvSpPr>
          <p:spPr bwMode="auto">
            <a:xfrm rot="14300999">
              <a:off x="4657" y="2493"/>
              <a:ext cx="457" cy="3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spect="1" noChangeArrowheads="1"/>
            </p:cNvSpPr>
            <p:nvPr/>
          </p:nvSpPr>
          <p:spPr bwMode="auto">
            <a:xfrm rot="-1899001">
              <a:off x="4698" y="2759"/>
              <a:ext cx="383" cy="367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52" name="AutoShape 28"/>
            <p:cNvSpPr>
              <a:spLocks noChangeAspect="1" noChangeArrowheads="1"/>
            </p:cNvSpPr>
            <p:nvPr/>
          </p:nvSpPr>
          <p:spPr bwMode="auto">
            <a:xfrm rot="3500999">
              <a:off x="4589" y="2975"/>
              <a:ext cx="232" cy="1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53" name="Rectangle 29"/>
            <p:cNvSpPr>
              <a:spLocks noChangeAspect="1" noChangeArrowheads="1"/>
            </p:cNvSpPr>
            <p:nvPr/>
          </p:nvSpPr>
          <p:spPr bwMode="auto">
            <a:xfrm>
              <a:off x="4500" y="4275"/>
              <a:ext cx="833" cy="7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8740044" y="887214"/>
            <a:ext cx="325520" cy="288737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1030914" y="1238514"/>
            <a:ext cx="185512" cy="169743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7" name="Group 40"/>
          <p:cNvGrpSpPr>
            <a:grpSpLocks noChangeAspect="1"/>
          </p:cNvGrpSpPr>
          <p:nvPr/>
        </p:nvGrpSpPr>
        <p:grpSpPr bwMode="auto">
          <a:xfrm rot="19840433">
            <a:off x="4076633" y="1076571"/>
            <a:ext cx="787549" cy="1487436"/>
            <a:chOff x="4612" y="6685"/>
            <a:chExt cx="1529" cy="2916"/>
          </a:xfrm>
        </p:grpSpPr>
        <p:sp>
          <p:nvSpPr>
            <p:cNvPr id="1065" name="Oval 41"/>
            <p:cNvSpPr>
              <a:spLocks noChangeAspect="1" noChangeArrowheads="1"/>
            </p:cNvSpPr>
            <p:nvPr/>
          </p:nvSpPr>
          <p:spPr bwMode="auto">
            <a:xfrm>
              <a:off x="4612" y="6975"/>
              <a:ext cx="171" cy="170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66" name="Oval 42"/>
            <p:cNvSpPr>
              <a:spLocks noChangeAspect="1" noChangeArrowheads="1"/>
            </p:cNvSpPr>
            <p:nvPr/>
          </p:nvSpPr>
          <p:spPr bwMode="auto">
            <a:xfrm>
              <a:off x="5684" y="7193"/>
              <a:ext cx="146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67" name="Oval 43"/>
            <p:cNvSpPr>
              <a:spLocks noChangeAspect="1" noChangeArrowheads="1"/>
            </p:cNvSpPr>
            <p:nvPr/>
          </p:nvSpPr>
          <p:spPr bwMode="auto">
            <a:xfrm>
              <a:off x="5250" y="826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68" name="Oval 44"/>
            <p:cNvSpPr>
              <a:spLocks noChangeAspect="1" noChangeArrowheads="1"/>
            </p:cNvSpPr>
            <p:nvPr/>
          </p:nvSpPr>
          <p:spPr bwMode="auto">
            <a:xfrm>
              <a:off x="5079" y="835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69" name="Oval 45"/>
            <p:cNvSpPr>
              <a:spLocks noChangeAspect="1" noChangeArrowheads="1"/>
            </p:cNvSpPr>
            <p:nvPr/>
          </p:nvSpPr>
          <p:spPr bwMode="auto">
            <a:xfrm>
              <a:off x="4787" y="9464"/>
              <a:ext cx="137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0" name="Oval 46"/>
            <p:cNvSpPr>
              <a:spLocks noChangeAspect="1" noChangeArrowheads="1"/>
            </p:cNvSpPr>
            <p:nvPr/>
          </p:nvSpPr>
          <p:spPr bwMode="auto">
            <a:xfrm>
              <a:off x="5408" y="8142"/>
              <a:ext cx="135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1" name="Oval 47"/>
            <p:cNvSpPr>
              <a:spLocks noChangeAspect="1" noChangeArrowheads="1"/>
            </p:cNvSpPr>
            <p:nvPr/>
          </p:nvSpPr>
          <p:spPr bwMode="auto">
            <a:xfrm>
              <a:off x="5953" y="9272"/>
              <a:ext cx="188" cy="18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2" name="Oval 48"/>
            <p:cNvSpPr>
              <a:spLocks noChangeAspect="1" noChangeArrowheads="1"/>
            </p:cNvSpPr>
            <p:nvPr/>
          </p:nvSpPr>
          <p:spPr bwMode="auto">
            <a:xfrm>
              <a:off x="5385" y="6685"/>
              <a:ext cx="94" cy="9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3" name="Oval 49"/>
            <p:cNvSpPr>
              <a:spLocks noChangeAspect="1" noChangeArrowheads="1"/>
            </p:cNvSpPr>
            <p:nvPr/>
          </p:nvSpPr>
          <p:spPr bwMode="auto">
            <a:xfrm>
              <a:off x="5257" y="8945"/>
              <a:ext cx="120" cy="11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4" name="Oval 50"/>
            <p:cNvSpPr>
              <a:spLocks noChangeAspect="1" noChangeArrowheads="1"/>
            </p:cNvSpPr>
            <p:nvPr/>
          </p:nvSpPr>
          <p:spPr bwMode="auto">
            <a:xfrm>
              <a:off x="5680" y="8464"/>
              <a:ext cx="103" cy="101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5" name="Oval 51"/>
            <p:cNvSpPr>
              <a:spLocks noChangeAspect="1" noChangeArrowheads="1"/>
            </p:cNvSpPr>
            <p:nvPr/>
          </p:nvSpPr>
          <p:spPr bwMode="auto">
            <a:xfrm>
              <a:off x="5321" y="6776"/>
              <a:ext cx="94" cy="93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6" name="Oval 52"/>
            <p:cNvSpPr>
              <a:spLocks noChangeAspect="1" noChangeArrowheads="1"/>
            </p:cNvSpPr>
            <p:nvPr/>
          </p:nvSpPr>
          <p:spPr bwMode="auto">
            <a:xfrm>
              <a:off x="5395" y="6753"/>
              <a:ext cx="84" cy="8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7" name="Oval 53"/>
            <p:cNvSpPr>
              <a:spLocks noChangeAspect="1" noChangeArrowheads="1"/>
            </p:cNvSpPr>
            <p:nvPr/>
          </p:nvSpPr>
          <p:spPr bwMode="auto">
            <a:xfrm>
              <a:off x="5291" y="8808"/>
              <a:ext cx="77" cy="7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8" name="Oval 54"/>
            <p:cNvSpPr>
              <a:spLocks noChangeAspect="1" noChangeArrowheads="1"/>
            </p:cNvSpPr>
            <p:nvPr/>
          </p:nvSpPr>
          <p:spPr bwMode="auto">
            <a:xfrm>
              <a:off x="5291" y="8979"/>
              <a:ext cx="77" cy="7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9" name="Oval 55"/>
            <p:cNvSpPr>
              <a:spLocks noChangeAspect="1" noChangeArrowheads="1"/>
            </p:cNvSpPr>
            <p:nvPr/>
          </p:nvSpPr>
          <p:spPr bwMode="auto">
            <a:xfrm>
              <a:off x="5291" y="8894"/>
              <a:ext cx="69" cy="6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5701854" y="1924919"/>
            <a:ext cx="3937744" cy="276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endParaRPr lang="de-DE" b="1" dirty="0">
              <a:solidFill>
                <a:srgbClr val="333333"/>
              </a:solidFill>
              <a:latin typeface="Tahoma" pitchFamily="34" charset="0"/>
              <a:cs typeface="Arial" pitchFamily="34" charset="0"/>
            </a:endParaRPr>
          </a:p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r>
              <a:rPr lang="de-DE" sz="4000" b="1" cap="small" dirty="0">
                <a:solidFill>
                  <a:srgbClr val="000000"/>
                </a:solidFill>
                <a:cs typeface="Arial" pitchFamily="34" charset="0"/>
              </a:rPr>
              <a:t>Physik mit</a:t>
            </a:r>
          </a:p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r>
              <a:rPr lang="de-DE" sz="4000" b="1" cap="small" dirty="0">
                <a:solidFill>
                  <a:srgbClr val="000000"/>
                </a:solidFill>
                <a:cs typeface="Arial" pitchFamily="34" charset="0"/>
              </a:rPr>
              <a:t>Astrophysik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1585600" y="5921747"/>
            <a:ext cx="7035436" cy="780313"/>
          </a:xfrm>
          <a:prstGeom prst="rect">
            <a:avLst/>
          </a:prstGeom>
          <a:noFill/>
        </p:spPr>
        <p:txBody>
          <a:bodyPr wrap="square" lIns="100783" tIns="50392" rIns="100783" bIns="50392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4400" b="1" cap="small" dirty="0">
                <a:solidFill>
                  <a:srgbClr val="000000"/>
                </a:solidFill>
              </a:rPr>
              <a:t>Die Sonne</a:t>
            </a:r>
          </a:p>
        </p:txBody>
      </p:sp>
      <p:grpSp>
        <p:nvGrpSpPr>
          <p:cNvPr id="1102" name="Group 78"/>
          <p:cNvGrpSpPr>
            <a:grpSpLocks noChangeAspect="1"/>
          </p:cNvGrpSpPr>
          <p:nvPr/>
        </p:nvGrpSpPr>
        <p:grpSpPr bwMode="auto">
          <a:xfrm>
            <a:off x="874685" y="4136848"/>
            <a:ext cx="1173162" cy="1173162"/>
            <a:chOff x="3066" y="1522"/>
            <a:chExt cx="4625" cy="4625"/>
          </a:xfrm>
        </p:grpSpPr>
        <p:sp>
          <p:nvSpPr>
            <p:cNvPr id="1103" name="Oval 79"/>
            <p:cNvSpPr>
              <a:spLocks noChangeAspect="1" noChangeArrowheads="1"/>
            </p:cNvSpPr>
            <p:nvPr/>
          </p:nvSpPr>
          <p:spPr bwMode="auto">
            <a:xfrm rot="-1791744">
              <a:off x="3066" y="3227"/>
              <a:ext cx="4625" cy="13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4" name="Oval 80"/>
            <p:cNvSpPr>
              <a:spLocks noChangeAspect="1" noChangeArrowheads="1"/>
            </p:cNvSpPr>
            <p:nvPr/>
          </p:nvSpPr>
          <p:spPr bwMode="auto">
            <a:xfrm rot="1830612">
              <a:off x="3066" y="3197"/>
              <a:ext cx="4625" cy="13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5" name="Oval 81"/>
            <p:cNvSpPr>
              <a:spLocks noChangeAspect="1" noChangeArrowheads="1"/>
            </p:cNvSpPr>
            <p:nvPr/>
          </p:nvSpPr>
          <p:spPr bwMode="auto">
            <a:xfrm rot="16200000">
              <a:off x="3096" y="3182"/>
              <a:ext cx="4625" cy="13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6" name="Oval 82"/>
            <p:cNvSpPr>
              <a:spLocks noChangeAspect="1" noChangeArrowheads="1"/>
            </p:cNvSpPr>
            <p:nvPr/>
          </p:nvSpPr>
          <p:spPr bwMode="auto">
            <a:xfrm>
              <a:off x="6180" y="2463"/>
              <a:ext cx="435" cy="43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7" name="Oval 83"/>
            <p:cNvSpPr>
              <a:spLocks noChangeAspect="1" noChangeArrowheads="1"/>
            </p:cNvSpPr>
            <p:nvPr/>
          </p:nvSpPr>
          <p:spPr bwMode="auto">
            <a:xfrm>
              <a:off x="3660" y="3318"/>
              <a:ext cx="435" cy="43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8" name="Oval 84"/>
            <p:cNvSpPr>
              <a:spLocks noChangeAspect="1" noChangeArrowheads="1"/>
            </p:cNvSpPr>
            <p:nvPr/>
          </p:nvSpPr>
          <p:spPr bwMode="auto">
            <a:xfrm>
              <a:off x="5700" y="5058"/>
              <a:ext cx="435" cy="43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109" name="Group 85"/>
            <p:cNvGrpSpPr>
              <a:grpSpLocks noChangeAspect="1"/>
            </p:cNvGrpSpPr>
            <p:nvPr/>
          </p:nvGrpSpPr>
          <p:grpSpPr bwMode="auto">
            <a:xfrm>
              <a:off x="4912" y="3303"/>
              <a:ext cx="990" cy="1037"/>
              <a:chOff x="4612" y="7548"/>
              <a:chExt cx="990" cy="1037"/>
            </a:xfrm>
          </p:grpSpPr>
          <p:sp>
            <p:nvSpPr>
              <p:cNvPr id="1110" name="Oval 86"/>
              <p:cNvSpPr>
                <a:spLocks noChangeAspect="1" noChangeArrowheads="1"/>
              </p:cNvSpPr>
              <p:nvPr/>
            </p:nvSpPr>
            <p:spPr bwMode="auto">
              <a:xfrm>
                <a:off x="4612" y="7735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1" name="Oval 87"/>
              <p:cNvSpPr>
                <a:spLocks noChangeAspect="1" noChangeArrowheads="1"/>
              </p:cNvSpPr>
              <p:nvPr/>
            </p:nvSpPr>
            <p:spPr bwMode="auto">
              <a:xfrm>
                <a:off x="5167" y="7706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2" name="Oval 88"/>
              <p:cNvSpPr>
                <a:spLocks noChangeAspect="1" noChangeArrowheads="1"/>
              </p:cNvSpPr>
              <p:nvPr/>
            </p:nvSpPr>
            <p:spPr bwMode="auto">
              <a:xfrm>
                <a:off x="4883" y="7548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3" name="Oval 89"/>
              <p:cNvSpPr>
                <a:spLocks noChangeAspect="1" noChangeArrowheads="1"/>
              </p:cNvSpPr>
              <p:nvPr/>
            </p:nvSpPr>
            <p:spPr bwMode="auto">
              <a:xfrm>
                <a:off x="5161" y="8042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4" name="Oval 90"/>
              <p:cNvSpPr>
                <a:spLocks noChangeAspect="1" noChangeArrowheads="1"/>
              </p:cNvSpPr>
              <p:nvPr/>
            </p:nvSpPr>
            <p:spPr bwMode="auto">
              <a:xfrm>
                <a:off x="4891" y="8148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5" name="Oval 91"/>
              <p:cNvSpPr>
                <a:spLocks noChangeAspect="1" noChangeArrowheads="1"/>
              </p:cNvSpPr>
              <p:nvPr/>
            </p:nvSpPr>
            <p:spPr bwMode="auto">
              <a:xfrm>
                <a:off x="4635" y="8043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6" name="Oval 92"/>
              <p:cNvSpPr>
                <a:spLocks noChangeAspect="1" noChangeArrowheads="1"/>
              </p:cNvSpPr>
              <p:nvPr/>
            </p:nvSpPr>
            <p:spPr bwMode="auto">
              <a:xfrm>
                <a:off x="4890" y="7803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pic>
        <p:nvPicPr>
          <p:cNvPr id="218" name="Grafik 9" descr="K640_IMG_6477.JPG"/>
          <p:cNvPicPr/>
          <p:nvPr/>
        </p:nvPicPr>
        <p:blipFill>
          <a:blip r:embed="rId5" cstate="print"/>
          <a:srcRect t="42578" b="41016"/>
          <a:stretch>
            <a:fillRect/>
          </a:stretch>
        </p:blipFill>
        <p:spPr>
          <a:xfrm rot="2049229">
            <a:off x="2146136" y="3570776"/>
            <a:ext cx="2561913" cy="291732"/>
          </a:xfrm>
          <a:prstGeom prst="rect">
            <a:avLst/>
          </a:prstGeom>
        </p:spPr>
      </p:pic>
      <p:sp>
        <p:nvSpPr>
          <p:cNvPr id="74" name="Rechteck 73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-535533" y="0"/>
            <a:ext cx="10616158" cy="7559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grpSp>
        <p:nvGrpSpPr>
          <p:cNvPr id="15" name="Gruppieren 75"/>
          <p:cNvGrpSpPr/>
          <p:nvPr/>
        </p:nvGrpSpPr>
        <p:grpSpPr>
          <a:xfrm>
            <a:off x="0" y="0"/>
            <a:ext cx="10080625" cy="7575057"/>
            <a:chOff x="0" y="0"/>
            <a:chExt cx="10080625" cy="7575057"/>
          </a:xfrm>
        </p:grpSpPr>
        <p:grpSp>
          <p:nvGrpSpPr>
            <p:cNvPr id="16" name="Gruppieren 60"/>
            <p:cNvGrpSpPr/>
            <p:nvPr/>
          </p:nvGrpSpPr>
          <p:grpSpPr>
            <a:xfrm>
              <a:off x="0" y="0"/>
              <a:ext cx="10080625" cy="7575057"/>
              <a:chOff x="0" y="0"/>
              <a:chExt cx="9144000" cy="6871954"/>
            </a:xfrm>
          </p:grpSpPr>
          <p:pic>
            <p:nvPicPr>
              <p:cNvPr id="79" name="Grafik 78" descr="Rahmen Astronomie unten.pn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80" name="Grafik 79" descr="Rahmen Astronomie oben.png"/>
              <p:cNvPicPr>
                <a:picLocks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81" name="Textfeld 80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defTabSz="914210">
                  <a:defRPr/>
                </a:pPr>
                <a:r>
                  <a:rPr lang="de-DE" sz="1700" kern="0" dirty="0">
                    <a:solidFill>
                      <a:srgbClr val="FFFFFF"/>
                    </a:solidFill>
                  </a:rPr>
                  <a:t>S. Hanssen</a:t>
                </a:r>
              </a:p>
            </p:txBody>
          </p:sp>
          <p:sp>
            <p:nvSpPr>
              <p:cNvPr id="82" name="Rechteck 81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algn="ctr" defTabSz="914210" hangingPunct="0">
                  <a:buFont typeface="StarSymbol"/>
                  <a:buNone/>
                </a:pPr>
                <a:r>
                  <a:rPr lang="de-DE" sz="1400" dirty="0">
                    <a:solidFill>
                      <a:srgbClr val="FFFFFF"/>
                    </a:solidFill>
                    <a:ea typeface="MS Gothic" pitchFamily="2"/>
                    <a:cs typeface="Tahoma" pitchFamily="2"/>
                  </a:rPr>
                  <a:t>ZPG </a:t>
                </a:r>
                <a:r>
                  <a:rPr lang="de-DE" sz="1400" dirty="0">
                    <a:solidFill>
                      <a:srgbClr val="CCCCFF"/>
                    </a:solidFill>
                    <a:ea typeface="MS Gothic" pitchFamily="2"/>
                    <a:cs typeface="Tahoma" pitchFamily="2"/>
                  </a:rPr>
                  <a:t>Astrophysik</a:t>
                </a:r>
              </a:p>
            </p:txBody>
          </p:sp>
          <p:pic>
            <p:nvPicPr>
              <p:cNvPr id="83" name="Grafik 82"/>
              <p:cNvPicPr>
                <a:picLocks noChangeAspect="1"/>
              </p:cNvPicPr>
              <p:nvPr/>
            </p:nvPicPr>
            <p:blipFill>
              <a:blip r:embed="rId5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4" name="Titel 1"/>
              <p:cNvSpPr txBox="1">
                <a:spLocks/>
              </p:cNvSpPr>
              <p:nvPr/>
            </p:nvSpPr>
            <p:spPr>
              <a:xfrm>
                <a:off x="1" y="2"/>
                <a:ext cx="6188797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defTabSz="914210" hangingPunct="0"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rgbClr val="FFFFFF"/>
                    </a:solidFill>
                    <a:ea typeface="MS Gothic" pitchFamily="2"/>
                    <a:cs typeface="Arial" pitchFamily="34" charset="0"/>
                  </a:rPr>
                  <a:t>Physik mit Astrophysik</a:t>
                </a:r>
              </a:p>
            </p:txBody>
          </p:sp>
        </p:grpSp>
        <p:sp>
          <p:nvSpPr>
            <p:cNvPr id="78" name="Titel 1"/>
            <p:cNvSpPr txBox="1">
              <a:spLocks/>
            </p:cNvSpPr>
            <p:nvPr/>
          </p:nvSpPr>
          <p:spPr>
            <a:xfrm>
              <a:off x="7200528" y="0"/>
              <a:ext cx="2775049" cy="433136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914210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Die Sonne</a:t>
              </a:r>
            </a:p>
          </p:txBody>
        </p:sp>
      </p:grpSp>
      <p:sp>
        <p:nvSpPr>
          <p:cNvPr id="88" name="Rectangle 2"/>
          <p:cNvSpPr>
            <a:spLocks noGrp="1" noChangeArrowheads="1"/>
          </p:cNvSpPr>
          <p:nvPr>
            <p:ph type="title"/>
          </p:nvPr>
        </p:nvSpPr>
        <p:spPr>
          <a:xfrm>
            <a:off x="-41571" y="581894"/>
            <a:ext cx="1163781" cy="374070"/>
          </a:xfrm>
        </p:spPr>
        <p:txBody>
          <a:bodyPr/>
          <a:lstStyle/>
          <a:p>
            <a:pPr algn="l"/>
            <a:r>
              <a:rPr lang="de-DE" sz="2000" b="1" dirty="0">
                <a:solidFill>
                  <a:schemeClr val="tx1"/>
                </a:solidFill>
              </a:rPr>
              <a:t>Daten:</a:t>
            </a:r>
          </a:p>
        </p:txBody>
      </p:sp>
      <p:sp>
        <p:nvSpPr>
          <p:cNvPr id="89" name="Text Box 3"/>
          <p:cNvSpPr txBox="1">
            <a:spLocks noChangeArrowheads="1"/>
          </p:cNvSpPr>
          <p:nvPr/>
        </p:nvSpPr>
        <p:spPr bwMode="auto">
          <a:xfrm>
            <a:off x="914400" y="1589807"/>
            <a:ext cx="706796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1063625">
              <a:tabLst>
                <a:tab pos="2327275" algn="l"/>
                <a:tab pos="2690813" algn="l"/>
                <a:tab pos="2960688" algn="l"/>
              </a:tabLst>
            </a:pPr>
            <a:r>
              <a:rPr lang="de-DE" dirty="0"/>
              <a:t>Radius: 	R</a:t>
            </a:r>
            <a:r>
              <a:rPr lang="de-DE" baseline="-25000" dirty="0">
                <a:sym typeface="Wingdings 2"/>
              </a:rPr>
              <a:t>	</a:t>
            </a:r>
            <a:r>
              <a:rPr lang="de-DE" dirty="0"/>
              <a:t>= 	695 000 km = 109 · R</a:t>
            </a:r>
            <a:r>
              <a:rPr lang="de-DE" baseline="-25000" dirty="0"/>
              <a:t>Erde</a:t>
            </a:r>
            <a:endParaRPr lang="de-DE" dirty="0"/>
          </a:p>
          <a:p>
            <a:pPr defTabSz="1063625">
              <a:tabLst>
                <a:tab pos="2327275" algn="l"/>
                <a:tab pos="2690813" algn="l"/>
                <a:tab pos="2960688" algn="l"/>
                <a:tab pos="3854450" algn="l"/>
              </a:tabLst>
            </a:pPr>
            <a:r>
              <a:rPr lang="de-DE" dirty="0"/>
              <a:t>Oberfläche:	O</a:t>
            </a:r>
            <a:r>
              <a:rPr lang="de-DE" baseline="-25000" dirty="0">
                <a:sym typeface="Wingdings 2"/>
              </a:rPr>
              <a:t>	</a:t>
            </a:r>
            <a:r>
              <a:rPr lang="de-DE" dirty="0"/>
              <a:t>= 	12 000	· O</a:t>
            </a:r>
            <a:r>
              <a:rPr lang="de-DE" baseline="-25000" dirty="0"/>
              <a:t>Erde</a:t>
            </a:r>
          </a:p>
          <a:p>
            <a:pPr defTabSz="1063625">
              <a:tabLst>
                <a:tab pos="2327275" algn="l"/>
                <a:tab pos="2690813" algn="l"/>
                <a:tab pos="2960688" algn="l"/>
                <a:tab pos="3854450" algn="l"/>
              </a:tabLst>
            </a:pPr>
            <a:r>
              <a:rPr lang="de-DE" dirty="0"/>
              <a:t>Volumen:	V</a:t>
            </a:r>
            <a:r>
              <a:rPr lang="de-DE" baseline="-25000" dirty="0">
                <a:sym typeface="Wingdings 2"/>
              </a:rPr>
              <a:t>	</a:t>
            </a:r>
            <a:r>
              <a:rPr lang="de-DE" dirty="0"/>
              <a:t>= 	1,3 Mio.	· V</a:t>
            </a:r>
            <a:r>
              <a:rPr lang="de-DE" baseline="-25000" dirty="0"/>
              <a:t>Erde</a:t>
            </a:r>
            <a:endParaRPr lang="de-DE" dirty="0"/>
          </a:p>
          <a:p>
            <a:pPr defTabSz="1063625">
              <a:tabLst>
                <a:tab pos="2327275" algn="l"/>
                <a:tab pos="2690813" algn="l"/>
                <a:tab pos="2960688" algn="l"/>
              </a:tabLst>
            </a:pPr>
            <a:r>
              <a:rPr lang="de-DE" dirty="0"/>
              <a:t>Masse:       	M</a:t>
            </a:r>
            <a:r>
              <a:rPr lang="de-DE" baseline="-25000" dirty="0">
                <a:sym typeface="Wingdings 2"/>
              </a:rPr>
              <a:t>	</a:t>
            </a:r>
            <a:r>
              <a:rPr lang="de-DE" dirty="0"/>
              <a:t>= 	1,9889 · 10</a:t>
            </a:r>
            <a:r>
              <a:rPr lang="de-DE" baseline="30000" dirty="0"/>
              <a:t>30</a:t>
            </a:r>
            <a:r>
              <a:rPr lang="de-DE" dirty="0"/>
              <a:t> kg = 300 000 · M</a:t>
            </a:r>
            <a:r>
              <a:rPr lang="de-DE" baseline="-25000" dirty="0"/>
              <a:t>Erde</a:t>
            </a:r>
            <a:endParaRPr lang="de-DE" dirty="0"/>
          </a:p>
          <a:p>
            <a:pPr defTabSz="1063625">
              <a:tabLst>
                <a:tab pos="2327275" algn="l"/>
                <a:tab pos="2960688" algn="l"/>
              </a:tabLst>
            </a:pPr>
            <a:r>
              <a:rPr lang="de-DE" dirty="0"/>
              <a:t>Temperatur: 	5 780 K (Oberfläche)    15 600 000 K (Kern)</a:t>
            </a:r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914400" y="900548"/>
            <a:ext cx="803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Größter Körper im Sonnensystem: Enthält 99,8% der Masse (0,2 %: Jupiter!)</a:t>
            </a:r>
          </a:p>
        </p:txBody>
      </p:sp>
      <p:sp>
        <p:nvSpPr>
          <p:cNvPr id="91" name="Text Box 5"/>
          <p:cNvSpPr txBox="1">
            <a:spLocks noChangeArrowheads="1"/>
          </p:cNvSpPr>
          <p:nvPr/>
        </p:nvSpPr>
        <p:spPr bwMode="auto">
          <a:xfrm>
            <a:off x="914400" y="1184566"/>
            <a:ext cx="61093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Selbstleuchtende Plasmakugel. Energiequelle: Kernfusion</a:t>
            </a:r>
          </a:p>
        </p:txBody>
      </p:sp>
      <p:sp>
        <p:nvSpPr>
          <p:cNvPr id="93" name="Text Box 7"/>
          <p:cNvSpPr txBox="1">
            <a:spLocks noChangeArrowheads="1"/>
          </p:cNvSpPr>
          <p:nvPr/>
        </p:nvSpPr>
        <p:spPr bwMode="auto">
          <a:xfrm>
            <a:off x="914399" y="3193474"/>
            <a:ext cx="916622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2327275" algn="l"/>
              </a:tabLst>
            </a:pPr>
            <a:r>
              <a:rPr lang="de-DE" dirty="0"/>
              <a:t>Zusammensetzung:	75% Wasserstoff, 25% Helium (zur Zeit), andere Elemente 0,1%</a:t>
            </a:r>
          </a:p>
          <a:p>
            <a:pPr>
              <a:tabLst>
                <a:tab pos="2327275" algn="l"/>
              </a:tabLst>
            </a:pPr>
            <a:r>
              <a:rPr lang="de-DE" dirty="0"/>
              <a:t>Alter:	4,2 Mrd. a</a:t>
            </a:r>
          </a:p>
          <a:p>
            <a:pPr>
              <a:tabLst>
                <a:tab pos="2327275" algn="l"/>
                <a:tab pos="2690813" algn="l"/>
                <a:tab pos="2960688" algn="l"/>
              </a:tabLst>
            </a:pPr>
            <a:r>
              <a:rPr lang="de-DE" dirty="0"/>
              <a:t>Mittlere Dichte:	</a:t>
            </a:r>
            <a:r>
              <a:rPr lang="el-GR" dirty="0"/>
              <a:t>ρ</a:t>
            </a:r>
            <a:r>
              <a:rPr lang="de-DE" dirty="0"/>
              <a:t> 	= 	1,41 g/cm</a:t>
            </a:r>
            <a:r>
              <a:rPr lang="de-DE" baseline="30000" dirty="0"/>
              <a:t>3</a:t>
            </a:r>
          </a:p>
          <a:p>
            <a:pPr>
              <a:tabLst>
                <a:tab pos="2327275" algn="l"/>
                <a:tab pos="2690813" algn="l"/>
                <a:tab pos="2960688" algn="l"/>
              </a:tabLst>
            </a:pPr>
            <a:r>
              <a:rPr lang="de-DE" dirty="0"/>
              <a:t>Dichte im Zentrum:	</a:t>
            </a:r>
            <a:r>
              <a:rPr lang="el-GR" dirty="0"/>
              <a:t>ρ</a:t>
            </a:r>
            <a:r>
              <a:rPr lang="de-DE" dirty="0"/>
              <a:t> 	= 	134  g/cm</a:t>
            </a:r>
            <a:r>
              <a:rPr lang="de-DE" baseline="30000" dirty="0"/>
              <a:t>3</a:t>
            </a:r>
          </a:p>
          <a:p>
            <a:pPr>
              <a:tabLst>
                <a:tab pos="2327275" algn="l"/>
                <a:tab pos="2690813" algn="l"/>
                <a:tab pos="2960688" algn="l"/>
              </a:tabLst>
            </a:pPr>
            <a:r>
              <a:rPr lang="de-DE" dirty="0"/>
              <a:t>Fallbeschleunigung:	g 	= 	274  m/s²</a:t>
            </a:r>
          </a:p>
          <a:p>
            <a:pPr>
              <a:tabLst>
                <a:tab pos="2327275" algn="l"/>
                <a:tab pos="2690813" algn="l"/>
                <a:tab pos="2960688" algn="l"/>
              </a:tabLst>
            </a:pPr>
            <a:r>
              <a:rPr lang="de-DE" dirty="0"/>
              <a:t>Fluchtgeschwindigkeit:	v</a:t>
            </a:r>
            <a:r>
              <a:rPr lang="de-DE" baseline="-25000" dirty="0"/>
              <a:t>F</a:t>
            </a:r>
            <a:r>
              <a:rPr lang="de-DE" dirty="0"/>
              <a:t>	= 	617,3 km/s  (Erde: 11,2 km/s)</a:t>
            </a:r>
            <a:endParaRPr lang="de-DE" baseline="30000" dirty="0"/>
          </a:p>
        </p:txBody>
      </p:sp>
      <p:sp>
        <p:nvSpPr>
          <p:cNvPr id="94" name="Text Box 8"/>
          <p:cNvSpPr txBox="1">
            <a:spLocks noChangeArrowheads="1"/>
          </p:cNvSpPr>
          <p:nvPr/>
        </p:nvSpPr>
        <p:spPr bwMode="auto">
          <a:xfrm>
            <a:off x="914400" y="5084622"/>
            <a:ext cx="9037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327275" algn="l"/>
                <a:tab pos="2690813" algn="l"/>
                <a:tab pos="2960688" algn="l"/>
              </a:tabLst>
            </a:pPr>
            <a:r>
              <a:rPr lang="de-DE" dirty="0"/>
              <a:t>Abstand Erde-Sonne:	d 	= 	149 598 000 km ( = 1 AE)  (Variation: 147 bis152 Mio. km)</a:t>
            </a:r>
            <a:endParaRPr lang="de-DE" dirty="0">
              <a:latin typeface="Times New Roman" pitchFamily="18" charset="0"/>
            </a:endParaRPr>
          </a:p>
        </p:txBody>
      </p: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914400" y="5559141"/>
            <a:ext cx="786599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327275" algn="l"/>
              </a:tabLst>
            </a:pPr>
            <a:r>
              <a:rPr lang="de-DE" dirty="0"/>
              <a:t>Spektralklasse:	G2</a:t>
            </a:r>
          </a:p>
          <a:p>
            <a:pPr>
              <a:tabLst>
                <a:tab pos="2327275" algn="l"/>
                <a:tab pos="2690813" algn="l"/>
                <a:tab pos="2960688" algn="l"/>
              </a:tabLst>
            </a:pPr>
            <a:r>
              <a:rPr lang="de-DE" dirty="0"/>
              <a:t>Scheinbare Helligkeit:	m</a:t>
            </a:r>
            <a:r>
              <a:rPr lang="de-DE" baseline="-25000" dirty="0"/>
              <a:t>	</a:t>
            </a:r>
            <a:r>
              <a:rPr lang="de-DE" dirty="0"/>
              <a:t>= -26</a:t>
            </a:r>
            <a:r>
              <a:rPr lang="de-DE" baseline="30000" dirty="0"/>
              <a:t>m</a:t>
            </a:r>
            <a:r>
              <a:rPr lang="de-DE" dirty="0"/>
              <a:t>,7	</a:t>
            </a:r>
          </a:p>
          <a:p>
            <a:pPr>
              <a:tabLst>
                <a:tab pos="2327275" algn="l"/>
                <a:tab pos="2690813" algn="l"/>
                <a:tab pos="2960688" algn="l"/>
              </a:tabLst>
            </a:pPr>
            <a:r>
              <a:rPr lang="de-DE" dirty="0"/>
              <a:t>Absolute Helligkeit:	M</a:t>
            </a:r>
            <a:r>
              <a:rPr lang="de-DE" baseline="-25000" dirty="0"/>
              <a:t>	</a:t>
            </a:r>
            <a:r>
              <a:rPr lang="de-DE" dirty="0"/>
              <a:t>= 	4</a:t>
            </a:r>
            <a:r>
              <a:rPr lang="de-DE" baseline="30000" dirty="0"/>
              <a:t>m</a:t>
            </a:r>
            <a:r>
              <a:rPr lang="de-DE" dirty="0"/>
              <a:t>,83</a:t>
            </a:r>
          </a:p>
          <a:p>
            <a:pPr>
              <a:tabLst>
                <a:tab pos="2327275" algn="l"/>
                <a:tab pos="2690813" algn="l"/>
                <a:tab pos="2960688" algn="l"/>
              </a:tabLst>
            </a:pPr>
            <a:r>
              <a:rPr lang="de-DE" dirty="0"/>
              <a:t>Leuchtkraft:	L 	= 	3,8 · 10</a:t>
            </a:r>
            <a:r>
              <a:rPr lang="de-DE" baseline="30000" dirty="0"/>
              <a:t>26</a:t>
            </a:r>
            <a:r>
              <a:rPr lang="de-DE" dirty="0"/>
              <a:t> Watt (Schwarzer Strahler mit 5800K)</a:t>
            </a:r>
          </a:p>
          <a:p>
            <a:pPr>
              <a:tabLst>
                <a:tab pos="2327275" algn="l"/>
                <a:tab pos="2690813" algn="l"/>
                <a:tab pos="2960688" algn="l"/>
              </a:tabLst>
            </a:pPr>
            <a:r>
              <a:rPr lang="de-DE" dirty="0"/>
              <a:t>Solarkonstante:	S 	=	1367 Watt/m</a:t>
            </a:r>
            <a:r>
              <a:rPr lang="de-DE" baseline="30000" dirty="0"/>
              <a:t>2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92ADB93-B317-4F03-A795-130C4082C509}"/>
              </a:ext>
            </a:extLst>
          </p:cNvPr>
          <p:cNvPicPr>
            <a:picLocks/>
          </p:cNvPicPr>
          <p:nvPr/>
        </p:nvPicPr>
        <p:blipFill>
          <a:blip r:embed="rId6" cstate="print"/>
          <a:srcRect t="42578" b="41016"/>
          <a:stretch>
            <a:fillRect/>
          </a:stretch>
        </p:blipFill>
        <p:spPr>
          <a:xfrm rot="2049229">
            <a:off x="8021945" y="180000"/>
            <a:ext cx="401492" cy="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utoUpdateAnimBg="0"/>
      <p:bldP spid="91" grpId="0" autoUpdateAnimBg="0"/>
      <p:bldP spid="93" grpId="0" autoUpdateAnimBg="0"/>
      <p:bldP spid="94" grpId="0" autoUpdateAnimBg="0"/>
      <p:bldP spid="9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-535533" y="0"/>
            <a:ext cx="10616158" cy="7559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1984387" y="761224"/>
            <a:ext cx="5760000" cy="57600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Ellipse 17"/>
          <p:cNvSpPr>
            <a:spLocks noChangeAspect="1"/>
          </p:cNvSpPr>
          <p:nvPr/>
        </p:nvSpPr>
        <p:spPr bwMode="auto">
          <a:xfrm>
            <a:off x="4473722" y="3387414"/>
            <a:ext cx="590400" cy="5904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Ellipse 18"/>
          <p:cNvSpPr>
            <a:spLocks noChangeAspect="1"/>
          </p:cNvSpPr>
          <p:nvPr/>
        </p:nvSpPr>
        <p:spPr bwMode="auto">
          <a:xfrm>
            <a:off x="5431203" y="3433767"/>
            <a:ext cx="504000" cy="5040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Ellipse 19"/>
          <p:cNvSpPr>
            <a:spLocks noChangeAspect="1"/>
          </p:cNvSpPr>
          <p:nvPr/>
        </p:nvSpPr>
        <p:spPr bwMode="auto">
          <a:xfrm>
            <a:off x="6344523" y="3579022"/>
            <a:ext cx="212400" cy="2124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Ellipse 20"/>
          <p:cNvSpPr>
            <a:spLocks noChangeAspect="1"/>
          </p:cNvSpPr>
          <p:nvPr/>
        </p:nvSpPr>
        <p:spPr bwMode="auto">
          <a:xfrm>
            <a:off x="6998714" y="3579023"/>
            <a:ext cx="205200" cy="2052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Ellipse 21"/>
          <p:cNvSpPr>
            <a:spLocks noChangeAspect="1"/>
          </p:cNvSpPr>
          <p:nvPr/>
        </p:nvSpPr>
        <p:spPr bwMode="auto">
          <a:xfrm>
            <a:off x="3068127" y="3658877"/>
            <a:ext cx="50400" cy="504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Ellipse 22"/>
          <p:cNvSpPr>
            <a:spLocks noChangeAspect="1"/>
          </p:cNvSpPr>
          <p:nvPr/>
        </p:nvSpPr>
        <p:spPr bwMode="auto">
          <a:xfrm>
            <a:off x="3488303" y="3656495"/>
            <a:ext cx="54000" cy="540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Ellipse 23"/>
          <p:cNvSpPr>
            <a:spLocks noChangeAspect="1"/>
          </p:cNvSpPr>
          <p:nvPr/>
        </p:nvSpPr>
        <p:spPr bwMode="auto">
          <a:xfrm>
            <a:off x="2644868" y="3673170"/>
            <a:ext cx="21600" cy="216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Ellipse 24"/>
          <p:cNvSpPr>
            <a:spLocks noChangeAspect="1"/>
          </p:cNvSpPr>
          <p:nvPr/>
        </p:nvSpPr>
        <p:spPr bwMode="auto">
          <a:xfrm>
            <a:off x="3943140" y="3670787"/>
            <a:ext cx="28800" cy="288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"/>
          <p:cNvSpPr>
            <a:spLocks noGrp="1" noChangeArrowheads="1"/>
          </p:cNvSpPr>
          <p:nvPr>
            <p:ph type="title"/>
          </p:nvPr>
        </p:nvSpPr>
        <p:spPr>
          <a:xfrm>
            <a:off x="-3" y="581893"/>
            <a:ext cx="2504209" cy="706580"/>
          </a:xfrm>
        </p:spPr>
        <p:txBody>
          <a:bodyPr/>
          <a:lstStyle/>
          <a:p>
            <a:pPr algn="l"/>
            <a:r>
              <a:rPr lang="de-DE" sz="2000" b="1" dirty="0">
                <a:solidFill>
                  <a:schemeClr val="tx1"/>
                </a:solidFill>
              </a:rPr>
              <a:t>Die Planeten im Größenvergleich: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2397262" y="3945081"/>
            <a:ext cx="5191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Merkur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2844928" y="3949839"/>
            <a:ext cx="4862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Venus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3302130" y="3949840"/>
            <a:ext cx="429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Erde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3754578" y="3949842"/>
            <a:ext cx="414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Mars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4514405" y="3948095"/>
            <a:ext cx="5195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Jupiter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5421017" y="3948094"/>
            <a:ext cx="5195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Saturn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6195569" y="3948096"/>
            <a:ext cx="5195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Uranus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848018" y="3943335"/>
            <a:ext cx="5195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Neptun</a:t>
            </a:r>
          </a:p>
        </p:txBody>
      </p:sp>
      <p:sp>
        <p:nvSpPr>
          <p:cNvPr id="40" name="Rad 39"/>
          <p:cNvSpPr/>
          <p:nvPr/>
        </p:nvSpPr>
        <p:spPr bwMode="auto">
          <a:xfrm>
            <a:off x="5122717" y="3553690"/>
            <a:ext cx="1130400" cy="270165"/>
          </a:xfrm>
          <a:prstGeom prst="donut">
            <a:avLst>
              <a:gd name="adj" fmla="val 35163"/>
            </a:avLst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/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S. Hanssen</a:t>
            </a:r>
          </a:p>
        </p:txBody>
      </p:sp>
      <p:grpSp>
        <p:nvGrpSpPr>
          <p:cNvPr id="39" name="Gruppieren 75"/>
          <p:cNvGrpSpPr/>
          <p:nvPr/>
        </p:nvGrpSpPr>
        <p:grpSpPr>
          <a:xfrm>
            <a:off x="0" y="0"/>
            <a:ext cx="10080625" cy="7575057"/>
            <a:chOff x="0" y="0"/>
            <a:chExt cx="10080625" cy="7575057"/>
          </a:xfrm>
        </p:grpSpPr>
        <p:grpSp>
          <p:nvGrpSpPr>
            <p:cNvPr id="41" name="Gruppieren 60"/>
            <p:cNvGrpSpPr/>
            <p:nvPr/>
          </p:nvGrpSpPr>
          <p:grpSpPr>
            <a:xfrm>
              <a:off x="0" y="0"/>
              <a:ext cx="10080625" cy="7575057"/>
              <a:chOff x="0" y="0"/>
              <a:chExt cx="9144000" cy="6871954"/>
            </a:xfrm>
          </p:grpSpPr>
          <p:pic>
            <p:nvPicPr>
              <p:cNvPr id="43" name="Grafik 42" descr="Rahmen Astronomie unten.pn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44" name="Grafik 43" descr="Rahmen Astronomie oben.png"/>
              <p:cNvPicPr>
                <a:picLocks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45" name="Textfeld 44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defTabSz="914210">
                  <a:defRPr/>
                </a:pPr>
                <a:r>
                  <a:rPr lang="de-DE" sz="1700" kern="0" dirty="0">
                    <a:solidFill>
                      <a:srgbClr val="FFFFFF"/>
                    </a:solidFill>
                  </a:rPr>
                  <a:t>S. Hanssen</a:t>
                </a:r>
              </a:p>
            </p:txBody>
          </p:sp>
          <p:sp>
            <p:nvSpPr>
              <p:cNvPr id="46" name="Rechteck 45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algn="ctr" defTabSz="914210" hangingPunct="0">
                  <a:buFont typeface="StarSymbol"/>
                  <a:buNone/>
                </a:pPr>
                <a:r>
                  <a:rPr lang="de-DE" sz="1400" dirty="0">
                    <a:solidFill>
                      <a:srgbClr val="FFFFFF"/>
                    </a:solidFill>
                    <a:ea typeface="MS Gothic" pitchFamily="2"/>
                    <a:cs typeface="Tahoma" pitchFamily="2"/>
                  </a:rPr>
                  <a:t>ZPG </a:t>
                </a:r>
                <a:r>
                  <a:rPr lang="de-DE" sz="1400" dirty="0">
                    <a:solidFill>
                      <a:srgbClr val="CCCCFF"/>
                    </a:solidFill>
                    <a:ea typeface="MS Gothic" pitchFamily="2"/>
                    <a:cs typeface="Tahoma" pitchFamily="2"/>
                  </a:rPr>
                  <a:t>Astrophysik</a:t>
                </a:r>
              </a:p>
            </p:txBody>
          </p:sp>
          <p:pic>
            <p:nvPicPr>
              <p:cNvPr id="47" name="Grafik 46"/>
              <p:cNvPicPr>
                <a:picLocks noChangeAspect="1"/>
              </p:cNvPicPr>
              <p:nvPr/>
            </p:nvPicPr>
            <p:blipFill>
              <a:blip r:embed="rId5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8" name="Titel 1"/>
              <p:cNvSpPr txBox="1">
                <a:spLocks/>
              </p:cNvSpPr>
              <p:nvPr/>
            </p:nvSpPr>
            <p:spPr>
              <a:xfrm>
                <a:off x="1" y="2"/>
                <a:ext cx="6188797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defTabSz="914210" hangingPunct="0"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rgbClr val="FFFFFF"/>
                    </a:solidFill>
                    <a:ea typeface="MS Gothic" pitchFamily="2"/>
                    <a:cs typeface="Arial" pitchFamily="34" charset="0"/>
                  </a:rPr>
                  <a:t>Physik mit Astrophysik</a:t>
                </a:r>
              </a:p>
            </p:txBody>
          </p:sp>
        </p:grpSp>
        <p:sp>
          <p:nvSpPr>
            <p:cNvPr id="42" name="Titel 1"/>
            <p:cNvSpPr txBox="1">
              <a:spLocks/>
            </p:cNvSpPr>
            <p:nvPr/>
          </p:nvSpPr>
          <p:spPr>
            <a:xfrm>
              <a:off x="7200528" y="0"/>
              <a:ext cx="2775049" cy="433136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914210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Die Sonne</a:t>
              </a:r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F4BDB04A-8A18-4EC3-82C1-016B5C0A2C88}"/>
              </a:ext>
            </a:extLst>
          </p:cNvPr>
          <p:cNvPicPr>
            <a:picLocks/>
          </p:cNvPicPr>
          <p:nvPr/>
        </p:nvPicPr>
        <p:blipFill>
          <a:blip r:embed="rId6" cstate="print"/>
          <a:srcRect t="42578" b="41016"/>
          <a:stretch>
            <a:fillRect/>
          </a:stretch>
        </p:blipFill>
        <p:spPr>
          <a:xfrm rot="2049229">
            <a:off x="8021945" y="180000"/>
            <a:ext cx="401492" cy="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-535533" y="0"/>
            <a:ext cx="10616158" cy="7559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sp>
        <p:nvSpPr>
          <p:cNvPr id="85" name="Freihandform 84"/>
          <p:cNvSpPr/>
          <p:nvPr/>
        </p:nvSpPr>
        <p:spPr bwMode="auto">
          <a:xfrm>
            <a:off x="1141269" y="516082"/>
            <a:ext cx="7611342" cy="6650181"/>
          </a:xfrm>
          <a:custGeom>
            <a:avLst/>
            <a:gdLst>
              <a:gd name="connsiteX0" fmla="*/ 261505 w 7611342"/>
              <a:gd name="connsiteY0" fmla="*/ 2341418 h 6650181"/>
              <a:gd name="connsiteX1" fmla="*/ 209551 w 7611342"/>
              <a:gd name="connsiteY1" fmla="*/ 3224645 h 6650181"/>
              <a:gd name="connsiteX2" fmla="*/ 12123 w 7611342"/>
              <a:gd name="connsiteY2" fmla="*/ 3619500 h 6650181"/>
              <a:gd name="connsiteX3" fmla="*/ 136814 w 7611342"/>
              <a:gd name="connsiteY3" fmla="*/ 4201391 h 6650181"/>
              <a:gd name="connsiteX4" fmla="*/ 375805 w 7611342"/>
              <a:gd name="connsiteY4" fmla="*/ 4533900 h 6650181"/>
              <a:gd name="connsiteX5" fmla="*/ 448541 w 7611342"/>
              <a:gd name="connsiteY5" fmla="*/ 5209309 h 6650181"/>
              <a:gd name="connsiteX6" fmla="*/ 645969 w 7611342"/>
              <a:gd name="connsiteY6" fmla="*/ 5749636 h 6650181"/>
              <a:gd name="connsiteX7" fmla="*/ 1082387 w 7611342"/>
              <a:gd name="connsiteY7" fmla="*/ 5926282 h 6650181"/>
              <a:gd name="connsiteX8" fmla="*/ 1549978 w 7611342"/>
              <a:gd name="connsiteY8" fmla="*/ 6175663 h 6650181"/>
              <a:gd name="connsiteX9" fmla="*/ 1913660 w 7611342"/>
              <a:gd name="connsiteY9" fmla="*/ 6248400 h 6650181"/>
              <a:gd name="connsiteX10" fmla="*/ 2391641 w 7611342"/>
              <a:gd name="connsiteY10" fmla="*/ 6373091 h 6650181"/>
              <a:gd name="connsiteX11" fmla="*/ 2890405 w 7611342"/>
              <a:gd name="connsiteY11" fmla="*/ 6477000 h 6650181"/>
              <a:gd name="connsiteX12" fmla="*/ 3908714 w 7611342"/>
              <a:gd name="connsiteY12" fmla="*/ 6632863 h 6650181"/>
              <a:gd name="connsiteX13" fmla="*/ 4802332 w 7611342"/>
              <a:gd name="connsiteY13" fmla="*/ 6580909 h 6650181"/>
              <a:gd name="connsiteX14" fmla="*/ 5467351 w 7611342"/>
              <a:gd name="connsiteY14" fmla="*/ 6632863 h 6650181"/>
              <a:gd name="connsiteX15" fmla="*/ 6433705 w 7611342"/>
              <a:gd name="connsiteY15" fmla="*/ 6549736 h 6650181"/>
              <a:gd name="connsiteX16" fmla="*/ 6340187 w 7611342"/>
              <a:gd name="connsiteY16" fmla="*/ 6186054 h 6650181"/>
              <a:gd name="connsiteX17" fmla="*/ 6838951 w 7611342"/>
              <a:gd name="connsiteY17" fmla="*/ 5572991 h 6650181"/>
              <a:gd name="connsiteX18" fmla="*/ 7254587 w 7611342"/>
              <a:gd name="connsiteY18" fmla="*/ 4689763 h 6650181"/>
              <a:gd name="connsiteX19" fmla="*/ 7244196 w 7611342"/>
              <a:gd name="connsiteY19" fmla="*/ 4066309 h 6650181"/>
              <a:gd name="connsiteX20" fmla="*/ 7587096 w 7611342"/>
              <a:gd name="connsiteY20" fmla="*/ 2996045 h 6650181"/>
              <a:gd name="connsiteX21" fmla="*/ 7389669 w 7611342"/>
              <a:gd name="connsiteY21" fmla="*/ 2414154 h 6650181"/>
              <a:gd name="connsiteX22" fmla="*/ 7452014 w 7611342"/>
              <a:gd name="connsiteY22" fmla="*/ 1749136 h 6650181"/>
              <a:gd name="connsiteX23" fmla="*/ 7254587 w 7611342"/>
              <a:gd name="connsiteY23" fmla="*/ 1582882 h 6650181"/>
              <a:gd name="connsiteX24" fmla="*/ 6901296 w 7611342"/>
              <a:gd name="connsiteY24" fmla="*/ 917863 h 6650181"/>
              <a:gd name="connsiteX25" fmla="*/ 6392141 w 7611342"/>
              <a:gd name="connsiteY25" fmla="*/ 751609 h 6650181"/>
              <a:gd name="connsiteX26" fmla="*/ 6028460 w 7611342"/>
              <a:gd name="connsiteY26" fmla="*/ 346363 h 6650181"/>
              <a:gd name="connsiteX27" fmla="*/ 5456960 w 7611342"/>
              <a:gd name="connsiteY27" fmla="*/ 304800 h 6650181"/>
              <a:gd name="connsiteX28" fmla="*/ 4397087 w 7611342"/>
              <a:gd name="connsiteY28" fmla="*/ 169718 h 6650181"/>
              <a:gd name="connsiteX29" fmla="*/ 3856760 w 7611342"/>
              <a:gd name="connsiteY29" fmla="*/ 13854 h 6650181"/>
              <a:gd name="connsiteX30" fmla="*/ 3202132 w 7611342"/>
              <a:gd name="connsiteY30" fmla="*/ 86591 h 6650181"/>
              <a:gd name="connsiteX31" fmla="*/ 2942360 w 7611342"/>
              <a:gd name="connsiteY31" fmla="*/ 284018 h 6650181"/>
              <a:gd name="connsiteX32" fmla="*/ 2641023 w 7611342"/>
              <a:gd name="connsiteY32" fmla="*/ 294409 h 6650181"/>
              <a:gd name="connsiteX33" fmla="*/ 1996787 w 7611342"/>
              <a:gd name="connsiteY33" fmla="*/ 242454 h 6650181"/>
              <a:gd name="connsiteX34" fmla="*/ 1498023 w 7611342"/>
              <a:gd name="connsiteY34" fmla="*/ 585354 h 6650181"/>
              <a:gd name="connsiteX35" fmla="*/ 1020041 w 7611342"/>
              <a:gd name="connsiteY35" fmla="*/ 855518 h 6650181"/>
              <a:gd name="connsiteX36" fmla="*/ 760269 w 7611342"/>
              <a:gd name="connsiteY36" fmla="*/ 1447800 h 6650181"/>
              <a:gd name="connsiteX37" fmla="*/ 573232 w 7611342"/>
              <a:gd name="connsiteY37" fmla="*/ 2102427 h 6650181"/>
              <a:gd name="connsiteX38" fmla="*/ 334241 w 7611342"/>
              <a:gd name="connsiteY38" fmla="*/ 2258291 h 6650181"/>
              <a:gd name="connsiteX0" fmla="*/ 261505 w 7611342"/>
              <a:gd name="connsiteY0" fmla="*/ 2341418 h 6650181"/>
              <a:gd name="connsiteX1" fmla="*/ 209551 w 7611342"/>
              <a:gd name="connsiteY1" fmla="*/ 3224645 h 6650181"/>
              <a:gd name="connsiteX2" fmla="*/ 12123 w 7611342"/>
              <a:gd name="connsiteY2" fmla="*/ 3619500 h 6650181"/>
              <a:gd name="connsiteX3" fmla="*/ 136814 w 7611342"/>
              <a:gd name="connsiteY3" fmla="*/ 4201391 h 6650181"/>
              <a:gd name="connsiteX4" fmla="*/ 375805 w 7611342"/>
              <a:gd name="connsiteY4" fmla="*/ 4533900 h 6650181"/>
              <a:gd name="connsiteX5" fmla="*/ 448541 w 7611342"/>
              <a:gd name="connsiteY5" fmla="*/ 5209309 h 6650181"/>
              <a:gd name="connsiteX6" fmla="*/ 645969 w 7611342"/>
              <a:gd name="connsiteY6" fmla="*/ 5749636 h 6650181"/>
              <a:gd name="connsiteX7" fmla="*/ 1082387 w 7611342"/>
              <a:gd name="connsiteY7" fmla="*/ 5926282 h 6650181"/>
              <a:gd name="connsiteX8" fmla="*/ 1549978 w 7611342"/>
              <a:gd name="connsiteY8" fmla="*/ 6175663 h 6650181"/>
              <a:gd name="connsiteX9" fmla="*/ 1913660 w 7611342"/>
              <a:gd name="connsiteY9" fmla="*/ 6248400 h 6650181"/>
              <a:gd name="connsiteX10" fmla="*/ 2391641 w 7611342"/>
              <a:gd name="connsiteY10" fmla="*/ 6373091 h 6650181"/>
              <a:gd name="connsiteX11" fmla="*/ 2890405 w 7611342"/>
              <a:gd name="connsiteY11" fmla="*/ 6477000 h 6650181"/>
              <a:gd name="connsiteX12" fmla="*/ 3908714 w 7611342"/>
              <a:gd name="connsiteY12" fmla="*/ 6632863 h 6650181"/>
              <a:gd name="connsiteX13" fmla="*/ 4802332 w 7611342"/>
              <a:gd name="connsiteY13" fmla="*/ 6580909 h 6650181"/>
              <a:gd name="connsiteX14" fmla="*/ 5467351 w 7611342"/>
              <a:gd name="connsiteY14" fmla="*/ 6632863 h 6650181"/>
              <a:gd name="connsiteX15" fmla="*/ 6433705 w 7611342"/>
              <a:gd name="connsiteY15" fmla="*/ 6549736 h 6650181"/>
              <a:gd name="connsiteX16" fmla="*/ 6340187 w 7611342"/>
              <a:gd name="connsiteY16" fmla="*/ 6186054 h 6650181"/>
              <a:gd name="connsiteX17" fmla="*/ 6838951 w 7611342"/>
              <a:gd name="connsiteY17" fmla="*/ 5572991 h 6650181"/>
              <a:gd name="connsiteX18" fmla="*/ 7254587 w 7611342"/>
              <a:gd name="connsiteY18" fmla="*/ 4689763 h 6650181"/>
              <a:gd name="connsiteX19" fmla="*/ 7244196 w 7611342"/>
              <a:gd name="connsiteY19" fmla="*/ 4066309 h 6650181"/>
              <a:gd name="connsiteX20" fmla="*/ 7587096 w 7611342"/>
              <a:gd name="connsiteY20" fmla="*/ 2996045 h 6650181"/>
              <a:gd name="connsiteX21" fmla="*/ 7389669 w 7611342"/>
              <a:gd name="connsiteY21" fmla="*/ 2414154 h 6650181"/>
              <a:gd name="connsiteX22" fmla="*/ 7452014 w 7611342"/>
              <a:gd name="connsiteY22" fmla="*/ 1749136 h 6650181"/>
              <a:gd name="connsiteX23" fmla="*/ 7254587 w 7611342"/>
              <a:gd name="connsiteY23" fmla="*/ 1582882 h 6650181"/>
              <a:gd name="connsiteX24" fmla="*/ 6901296 w 7611342"/>
              <a:gd name="connsiteY24" fmla="*/ 917863 h 6650181"/>
              <a:gd name="connsiteX25" fmla="*/ 6392141 w 7611342"/>
              <a:gd name="connsiteY25" fmla="*/ 751609 h 6650181"/>
              <a:gd name="connsiteX26" fmla="*/ 6028460 w 7611342"/>
              <a:gd name="connsiteY26" fmla="*/ 346363 h 6650181"/>
              <a:gd name="connsiteX27" fmla="*/ 5456960 w 7611342"/>
              <a:gd name="connsiteY27" fmla="*/ 304800 h 6650181"/>
              <a:gd name="connsiteX28" fmla="*/ 4397087 w 7611342"/>
              <a:gd name="connsiteY28" fmla="*/ 169718 h 6650181"/>
              <a:gd name="connsiteX29" fmla="*/ 3856760 w 7611342"/>
              <a:gd name="connsiteY29" fmla="*/ 13854 h 6650181"/>
              <a:gd name="connsiteX30" fmla="*/ 3202132 w 7611342"/>
              <a:gd name="connsiteY30" fmla="*/ 86591 h 6650181"/>
              <a:gd name="connsiteX31" fmla="*/ 2942360 w 7611342"/>
              <a:gd name="connsiteY31" fmla="*/ 284018 h 6650181"/>
              <a:gd name="connsiteX32" fmla="*/ 2641023 w 7611342"/>
              <a:gd name="connsiteY32" fmla="*/ 294409 h 6650181"/>
              <a:gd name="connsiteX33" fmla="*/ 1996787 w 7611342"/>
              <a:gd name="connsiteY33" fmla="*/ 242454 h 6650181"/>
              <a:gd name="connsiteX34" fmla="*/ 1498023 w 7611342"/>
              <a:gd name="connsiteY34" fmla="*/ 585354 h 6650181"/>
              <a:gd name="connsiteX35" fmla="*/ 1020041 w 7611342"/>
              <a:gd name="connsiteY35" fmla="*/ 855518 h 6650181"/>
              <a:gd name="connsiteX36" fmla="*/ 760269 w 7611342"/>
              <a:gd name="connsiteY36" fmla="*/ 1447800 h 6650181"/>
              <a:gd name="connsiteX37" fmla="*/ 573232 w 7611342"/>
              <a:gd name="connsiteY37" fmla="*/ 2102427 h 6650181"/>
              <a:gd name="connsiteX38" fmla="*/ 334241 w 7611342"/>
              <a:gd name="connsiteY38" fmla="*/ 2258291 h 6650181"/>
              <a:gd name="connsiteX39" fmla="*/ 261505 w 7611342"/>
              <a:gd name="connsiteY39" fmla="*/ 2341418 h 6650181"/>
              <a:gd name="connsiteX0" fmla="*/ 334241 w 7611342"/>
              <a:gd name="connsiteY0" fmla="*/ 2258291 h 6650181"/>
              <a:gd name="connsiteX1" fmla="*/ 209551 w 7611342"/>
              <a:gd name="connsiteY1" fmla="*/ 3224645 h 6650181"/>
              <a:gd name="connsiteX2" fmla="*/ 12123 w 7611342"/>
              <a:gd name="connsiteY2" fmla="*/ 3619500 h 6650181"/>
              <a:gd name="connsiteX3" fmla="*/ 136814 w 7611342"/>
              <a:gd name="connsiteY3" fmla="*/ 4201391 h 6650181"/>
              <a:gd name="connsiteX4" fmla="*/ 375805 w 7611342"/>
              <a:gd name="connsiteY4" fmla="*/ 4533900 h 6650181"/>
              <a:gd name="connsiteX5" fmla="*/ 448541 w 7611342"/>
              <a:gd name="connsiteY5" fmla="*/ 5209309 h 6650181"/>
              <a:gd name="connsiteX6" fmla="*/ 645969 w 7611342"/>
              <a:gd name="connsiteY6" fmla="*/ 5749636 h 6650181"/>
              <a:gd name="connsiteX7" fmla="*/ 1082387 w 7611342"/>
              <a:gd name="connsiteY7" fmla="*/ 5926282 h 6650181"/>
              <a:gd name="connsiteX8" fmla="*/ 1549978 w 7611342"/>
              <a:gd name="connsiteY8" fmla="*/ 6175663 h 6650181"/>
              <a:gd name="connsiteX9" fmla="*/ 1913660 w 7611342"/>
              <a:gd name="connsiteY9" fmla="*/ 6248400 h 6650181"/>
              <a:gd name="connsiteX10" fmla="*/ 2391641 w 7611342"/>
              <a:gd name="connsiteY10" fmla="*/ 6373091 h 6650181"/>
              <a:gd name="connsiteX11" fmla="*/ 2890405 w 7611342"/>
              <a:gd name="connsiteY11" fmla="*/ 6477000 h 6650181"/>
              <a:gd name="connsiteX12" fmla="*/ 3908714 w 7611342"/>
              <a:gd name="connsiteY12" fmla="*/ 6632863 h 6650181"/>
              <a:gd name="connsiteX13" fmla="*/ 4802332 w 7611342"/>
              <a:gd name="connsiteY13" fmla="*/ 6580909 h 6650181"/>
              <a:gd name="connsiteX14" fmla="*/ 5467351 w 7611342"/>
              <a:gd name="connsiteY14" fmla="*/ 6632863 h 6650181"/>
              <a:gd name="connsiteX15" fmla="*/ 6433705 w 7611342"/>
              <a:gd name="connsiteY15" fmla="*/ 6549736 h 6650181"/>
              <a:gd name="connsiteX16" fmla="*/ 6340187 w 7611342"/>
              <a:gd name="connsiteY16" fmla="*/ 6186054 h 6650181"/>
              <a:gd name="connsiteX17" fmla="*/ 6838951 w 7611342"/>
              <a:gd name="connsiteY17" fmla="*/ 5572991 h 6650181"/>
              <a:gd name="connsiteX18" fmla="*/ 7254587 w 7611342"/>
              <a:gd name="connsiteY18" fmla="*/ 4689763 h 6650181"/>
              <a:gd name="connsiteX19" fmla="*/ 7244196 w 7611342"/>
              <a:gd name="connsiteY19" fmla="*/ 4066309 h 6650181"/>
              <a:gd name="connsiteX20" fmla="*/ 7587096 w 7611342"/>
              <a:gd name="connsiteY20" fmla="*/ 2996045 h 6650181"/>
              <a:gd name="connsiteX21" fmla="*/ 7389669 w 7611342"/>
              <a:gd name="connsiteY21" fmla="*/ 2414154 h 6650181"/>
              <a:gd name="connsiteX22" fmla="*/ 7452014 w 7611342"/>
              <a:gd name="connsiteY22" fmla="*/ 1749136 h 6650181"/>
              <a:gd name="connsiteX23" fmla="*/ 7254587 w 7611342"/>
              <a:gd name="connsiteY23" fmla="*/ 1582882 h 6650181"/>
              <a:gd name="connsiteX24" fmla="*/ 6901296 w 7611342"/>
              <a:gd name="connsiteY24" fmla="*/ 917863 h 6650181"/>
              <a:gd name="connsiteX25" fmla="*/ 6392141 w 7611342"/>
              <a:gd name="connsiteY25" fmla="*/ 751609 h 6650181"/>
              <a:gd name="connsiteX26" fmla="*/ 6028460 w 7611342"/>
              <a:gd name="connsiteY26" fmla="*/ 346363 h 6650181"/>
              <a:gd name="connsiteX27" fmla="*/ 5456960 w 7611342"/>
              <a:gd name="connsiteY27" fmla="*/ 304800 h 6650181"/>
              <a:gd name="connsiteX28" fmla="*/ 4397087 w 7611342"/>
              <a:gd name="connsiteY28" fmla="*/ 169718 h 6650181"/>
              <a:gd name="connsiteX29" fmla="*/ 3856760 w 7611342"/>
              <a:gd name="connsiteY29" fmla="*/ 13854 h 6650181"/>
              <a:gd name="connsiteX30" fmla="*/ 3202132 w 7611342"/>
              <a:gd name="connsiteY30" fmla="*/ 86591 h 6650181"/>
              <a:gd name="connsiteX31" fmla="*/ 2942360 w 7611342"/>
              <a:gd name="connsiteY31" fmla="*/ 284018 h 6650181"/>
              <a:gd name="connsiteX32" fmla="*/ 2641023 w 7611342"/>
              <a:gd name="connsiteY32" fmla="*/ 294409 h 6650181"/>
              <a:gd name="connsiteX33" fmla="*/ 1996787 w 7611342"/>
              <a:gd name="connsiteY33" fmla="*/ 242454 h 6650181"/>
              <a:gd name="connsiteX34" fmla="*/ 1498023 w 7611342"/>
              <a:gd name="connsiteY34" fmla="*/ 585354 h 6650181"/>
              <a:gd name="connsiteX35" fmla="*/ 1020041 w 7611342"/>
              <a:gd name="connsiteY35" fmla="*/ 855518 h 6650181"/>
              <a:gd name="connsiteX36" fmla="*/ 760269 w 7611342"/>
              <a:gd name="connsiteY36" fmla="*/ 1447800 h 6650181"/>
              <a:gd name="connsiteX37" fmla="*/ 573232 w 7611342"/>
              <a:gd name="connsiteY37" fmla="*/ 2102427 h 6650181"/>
              <a:gd name="connsiteX38" fmla="*/ 334241 w 7611342"/>
              <a:gd name="connsiteY38" fmla="*/ 2258291 h 6650181"/>
              <a:gd name="connsiteX0" fmla="*/ 573232 w 7611342"/>
              <a:gd name="connsiteY0" fmla="*/ 2102427 h 6650181"/>
              <a:gd name="connsiteX1" fmla="*/ 209551 w 7611342"/>
              <a:gd name="connsiteY1" fmla="*/ 3224645 h 6650181"/>
              <a:gd name="connsiteX2" fmla="*/ 12123 w 7611342"/>
              <a:gd name="connsiteY2" fmla="*/ 3619500 h 6650181"/>
              <a:gd name="connsiteX3" fmla="*/ 136814 w 7611342"/>
              <a:gd name="connsiteY3" fmla="*/ 4201391 h 6650181"/>
              <a:gd name="connsiteX4" fmla="*/ 375805 w 7611342"/>
              <a:gd name="connsiteY4" fmla="*/ 4533900 h 6650181"/>
              <a:gd name="connsiteX5" fmla="*/ 448541 w 7611342"/>
              <a:gd name="connsiteY5" fmla="*/ 5209309 h 6650181"/>
              <a:gd name="connsiteX6" fmla="*/ 645969 w 7611342"/>
              <a:gd name="connsiteY6" fmla="*/ 5749636 h 6650181"/>
              <a:gd name="connsiteX7" fmla="*/ 1082387 w 7611342"/>
              <a:gd name="connsiteY7" fmla="*/ 5926282 h 6650181"/>
              <a:gd name="connsiteX8" fmla="*/ 1549978 w 7611342"/>
              <a:gd name="connsiteY8" fmla="*/ 6175663 h 6650181"/>
              <a:gd name="connsiteX9" fmla="*/ 1913660 w 7611342"/>
              <a:gd name="connsiteY9" fmla="*/ 6248400 h 6650181"/>
              <a:gd name="connsiteX10" fmla="*/ 2391641 w 7611342"/>
              <a:gd name="connsiteY10" fmla="*/ 6373091 h 6650181"/>
              <a:gd name="connsiteX11" fmla="*/ 2890405 w 7611342"/>
              <a:gd name="connsiteY11" fmla="*/ 6477000 h 6650181"/>
              <a:gd name="connsiteX12" fmla="*/ 3908714 w 7611342"/>
              <a:gd name="connsiteY12" fmla="*/ 6632863 h 6650181"/>
              <a:gd name="connsiteX13" fmla="*/ 4802332 w 7611342"/>
              <a:gd name="connsiteY13" fmla="*/ 6580909 h 6650181"/>
              <a:gd name="connsiteX14" fmla="*/ 5467351 w 7611342"/>
              <a:gd name="connsiteY14" fmla="*/ 6632863 h 6650181"/>
              <a:gd name="connsiteX15" fmla="*/ 6433705 w 7611342"/>
              <a:gd name="connsiteY15" fmla="*/ 6549736 h 6650181"/>
              <a:gd name="connsiteX16" fmla="*/ 6340187 w 7611342"/>
              <a:gd name="connsiteY16" fmla="*/ 6186054 h 6650181"/>
              <a:gd name="connsiteX17" fmla="*/ 6838951 w 7611342"/>
              <a:gd name="connsiteY17" fmla="*/ 5572991 h 6650181"/>
              <a:gd name="connsiteX18" fmla="*/ 7254587 w 7611342"/>
              <a:gd name="connsiteY18" fmla="*/ 4689763 h 6650181"/>
              <a:gd name="connsiteX19" fmla="*/ 7244196 w 7611342"/>
              <a:gd name="connsiteY19" fmla="*/ 4066309 h 6650181"/>
              <a:gd name="connsiteX20" fmla="*/ 7587096 w 7611342"/>
              <a:gd name="connsiteY20" fmla="*/ 2996045 h 6650181"/>
              <a:gd name="connsiteX21" fmla="*/ 7389669 w 7611342"/>
              <a:gd name="connsiteY21" fmla="*/ 2414154 h 6650181"/>
              <a:gd name="connsiteX22" fmla="*/ 7452014 w 7611342"/>
              <a:gd name="connsiteY22" fmla="*/ 1749136 h 6650181"/>
              <a:gd name="connsiteX23" fmla="*/ 7254587 w 7611342"/>
              <a:gd name="connsiteY23" fmla="*/ 1582882 h 6650181"/>
              <a:gd name="connsiteX24" fmla="*/ 6901296 w 7611342"/>
              <a:gd name="connsiteY24" fmla="*/ 917863 h 6650181"/>
              <a:gd name="connsiteX25" fmla="*/ 6392141 w 7611342"/>
              <a:gd name="connsiteY25" fmla="*/ 751609 h 6650181"/>
              <a:gd name="connsiteX26" fmla="*/ 6028460 w 7611342"/>
              <a:gd name="connsiteY26" fmla="*/ 346363 h 6650181"/>
              <a:gd name="connsiteX27" fmla="*/ 5456960 w 7611342"/>
              <a:gd name="connsiteY27" fmla="*/ 304800 h 6650181"/>
              <a:gd name="connsiteX28" fmla="*/ 4397087 w 7611342"/>
              <a:gd name="connsiteY28" fmla="*/ 169718 h 6650181"/>
              <a:gd name="connsiteX29" fmla="*/ 3856760 w 7611342"/>
              <a:gd name="connsiteY29" fmla="*/ 13854 h 6650181"/>
              <a:gd name="connsiteX30" fmla="*/ 3202132 w 7611342"/>
              <a:gd name="connsiteY30" fmla="*/ 86591 h 6650181"/>
              <a:gd name="connsiteX31" fmla="*/ 2942360 w 7611342"/>
              <a:gd name="connsiteY31" fmla="*/ 284018 h 6650181"/>
              <a:gd name="connsiteX32" fmla="*/ 2641023 w 7611342"/>
              <a:gd name="connsiteY32" fmla="*/ 294409 h 6650181"/>
              <a:gd name="connsiteX33" fmla="*/ 1996787 w 7611342"/>
              <a:gd name="connsiteY33" fmla="*/ 242454 h 6650181"/>
              <a:gd name="connsiteX34" fmla="*/ 1498023 w 7611342"/>
              <a:gd name="connsiteY34" fmla="*/ 585354 h 6650181"/>
              <a:gd name="connsiteX35" fmla="*/ 1020041 w 7611342"/>
              <a:gd name="connsiteY35" fmla="*/ 855518 h 6650181"/>
              <a:gd name="connsiteX36" fmla="*/ 760269 w 7611342"/>
              <a:gd name="connsiteY36" fmla="*/ 1447800 h 6650181"/>
              <a:gd name="connsiteX37" fmla="*/ 573232 w 7611342"/>
              <a:gd name="connsiteY37" fmla="*/ 2102427 h 665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611342" h="6650181">
                <a:moveTo>
                  <a:pt x="573232" y="2102427"/>
                </a:moveTo>
                <a:cubicBezTo>
                  <a:pt x="481446" y="2398568"/>
                  <a:pt x="303069" y="2971800"/>
                  <a:pt x="209551" y="3224645"/>
                </a:cubicBezTo>
                <a:cubicBezTo>
                  <a:pt x="116033" y="3477490"/>
                  <a:pt x="24246" y="3456709"/>
                  <a:pt x="12123" y="3619500"/>
                </a:cubicBezTo>
                <a:cubicBezTo>
                  <a:pt x="0" y="3782291"/>
                  <a:pt x="76200" y="4048991"/>
                  <a:pt x="136814" y="4201391"/>
                </a:cubicBezTo>
                <a:cubicBezTo>
                  <a:pt x="197428" y="4353791"/>
                  <a:pt x="323851" y="4365914"/>
                  <a:pt x="375805" y="4533900"/>
                </a:cubicBezTo>
                <a:cubicBezTo>
                  <a:pt x="427759" y="4701886"/>
                  <a:pt x="403514" y="5006686"/>
                  <a:pt x="448541" y="5209309"/>
                </a:cubicBezTo>
                <a:cubicBezTo>
                  <a:pt x="493568" y="5411932"/>
                  <a:pt x="540328" y="5630140"/>
                  <a:pt x="645969" y="5749636"/>
                </a:cubicBezTo>
                <a:cubicBezTo>
                  <a:pt x="751610" y="5869132"/>
                  <a:pt x="931719" y="5855278"/>
                  <a:pt x="1082387" y="5926282"/>
                </a:cubicBezTo>
                <a:cubicBezTo>
                  <a:pt x="1233055" y="5997286"/>
                  <a:pt x="1411433" y="6121977"/>
                  <a:pt x="1549978" y="6175663"/>
                </a:cubicBezTo>
                <a:cubicBezTo>
                  <a:pt x="1688524" y="6229349"/>
                  <a:pt x="1773383" y="6215495"/>
                  <a:pt x="1913660" y="6248400"/>
                </a:cubicBezTo>
                <a:cubicBezTo>
                  <a:pt x="2053937" y="6281305"/>
                  <a:pt x="2228850" y="6334991"/>
                  <a:pt x="2391641" y="6373091"/>
                </a:cubicBezTo>
                <a:cubicBezTo>
                  <a:pt x="2554432" y="6411191"/>
                  <a:pt x="2637560" y="6433705"/>
                  <a:pt x="2890405" y="6477000"/>
                </a:cubicBezTo>
                <a:cubicBezTo>
                  <a:pt x="3143250" y="6520295"/>
                  <a:pt x="3590060" y="6615545"/>
                  <a:pt x="3908714" y="6632863"/>
                </a:cubicBezTo>
                <a:cubicBezTo>
                  <a:pt x="4227368" y="6650181"/>
                  <a:pt x="4542559" y="6580909"/>
                  <a:pt x="4802332" y="6580909"/>
                </a:cubicBezTo>
                <a:cubicBezTo>
                  <a:pt x="5062105" y="6580909"/>
                  <a:pt x="5195456" y="6638059"/>
                  <a:pt x="5467351" y="6632863"/>
                </a:cubicBezTo>
                <a:cubicBezTo>
                  <a:pt x="5739247" y="6627668"/>
                  <a:pt x="6288232" y="6624204"/>
                  <a:pt x="6433705" y="6549736"/>
                </a:cubicBezTo>
                <a:cubicBezTo>
                  <a:pt x="6579178" y="6475268"/>
                  <a:pt x="6272646" y="6348845"/>
                  <a:pt x="6340187" y="6186054"/>
                </a:cubicBezTo>
                <a:cubicBezTo>
                  <a:pt x="6407728" y="6023263"/>
                  <a:pt x="6686551" y="5822373"/>
                  <a:pt x="6838951" y="5572991"/>
                </a:cubicBezTo>
                <a:cubicBezTo>
                  <a:pt x="6991351" y="5323609"/>
                  <a:pt x="7187046" y="4940877"/>
                  <a:pt x="7254587" y="4689763"/>
                </a:cubicBezTo>
                <a:cubicBezTo>
                  <a:pt x="7322128" y="4438649"/>
                  <a:pt x="7188778" y="4348595"/>
                  <a:pt x="7244196" y="4066309"/>
                </a:cubicBezTo>
                <a:cubicBezTo>
                  <a:pt x="7299614" y="3784023"/>
                  <a:pt x="7562850" y="3271404"/>
                  <a:pt x="7587096" y="2996045"/>
                </a:cubicBezTo>
                <a:cubicBezTo>
                  <a:pt x="7611342" y="2720686"/>
                  <a:pt x="7412183" y="2621972"/>
                  <a:pt x="7389669" y="2414154"/>
                </a:cubicBezTo>
                <a:cubicBezTo>
                  <a:pt x="7367155" y="2206336"/>
                  <a:pt x="7474528" y="1887681"/>
                  <a:pt x="7452014" y="1749136"/>
                </a:cubicBezTo>
                <a:cubicBezTo>
                  <a:pt x="7429500" y="1610591"/>
                  <a:pt x="7346373" y="1721427"/>
                  <a:pt x="7254587" y="1582882"/>
                </a:cubicBezTo>
                <a:cubicBezTo>
                  <a:pt x="7162801" y="1444337"/>
                  <a:pt x="7045037" y="1056408"/>
                  <a:pt x="6901296" y="917863"/>
                </a:cubicBezTo>
                <a:cubicBezTo>
                  <a:pt x="6757555" y="779318"/>
                  <a:pt x="6537614" y="846859"/>
                  <a:pt x="6392141" y="751609"/>
                </a:cubicBezTo>
                <a:cubicBezTo>
                  <a:pt x="6246668" y="656359"/>
                  <a:pt x="6184324" y="420831"/>
                  <a:pt x="6028460" y="346363"/>
                </a:cubicBezTo>
                <a:cubicBezTo>
                  <a:pt x="5872597" y="271895"/>
                  <a:pt x="5728856" y="334241"/>
                  <a:pt x="5456960" y="304800"/>
                </a:cubicBezTo>
                <a:cubicBezTo>
                  <a:pt x="5185065" y="275359"/>
                  <a:pt x="4663787" y="218209"/>
                  <a:pt x="4397087" y="169718"/>
                </a:cubicBezTo>
                <a:cubicBezTo>
                  <a:pt x="4130387" y="121227"/>
                  <a:pt x="4055919" y="27708"/>
                  <a:pt x="3856760" y="13854"/>
                </a:cubicBezTo>
                <a:cubicBezTo>
                  <a:pt x="3657601" y="0"/>
                  <a:pt x="3354532" y="41564"/>
                  <a:pt x="3202132" y="86591"/>
                </a:cubicBezTo>
                <a:cubicBezTo>
                  <a:pt x="3049732" y="131618"/>
                  <a:pt x="3035878" y="249382"/>
                  <a:pt x="2942360" y="284018"/>
                </a:cubicBezTo>
                <a:cubicBezTo>
                  <a:pt x="2848842" y="318654"/>
                  <a:pt x="2798618" y="301336"/>
                  <a:pt x="2641023" y="294409"/>
                </a:cubicBezTo>
                <a:cubicBezTo>
                  <a:pt x="2483428" y="287482"/>
                  <a:pt x="2187287" y="193963"/>
                  <a:pt x="1996787" y="242454"/>
                </a:cubicBezTo>
                <a:cubicBezTo>
                  <a:pt x="1806287" y="290945"/>
                  <a:pt x="1660814" y="483177"/>
                  <a:pt x="1498023" y="585354"/>
                </a:cubicBezTo>
                <a:cubicBezTo>
                  <a:pt x="1335232" y="687531"/>
                  <a:pt x="1143000" y="711777"/>
                  <a:pt x="1020041" y="855518"/>
                </a:cubicBezTo>
                <a:cubicBezTo>
                  <a:pt x="897082" y="999259"/>
                  <a:pt x="834737" y="1239982"/>
                  <a:pt x="760269" y="1447800"/>
                </a:cubicBezTo>
                <a:cubicBezTo>
                  <a:pt x="685801" y="1655618"/>
                  <a:pt x="665018" y="1806286"/>
                  <a:pt x="573232" y="2102427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uppieren 10"/>
          <p:cNvGrpSpPr>
            <a:grpSpLocks noChangeAspect="1"/>
          </p:cNvGrpSpPr>
          <p:nvPr/>
        </p:nvGrpSpPr>
        <p:grpSpPr>
          <a:xfrm>
            <a:off x="2284545" y="1029506"/>
            <a:ext cx="5491936" cy="5491360"/>
            <a:chOff x="2459662" y="1526366"/>
            <a:chExt cx="3609975" cy="3609975"/>
          </a:xfrm>
        </p:grpSpPr>
        <p:sp>
          <p:nvSpPr>
            <p:cNvPr id="25" name="AutoShape 3"/>
            <p:cNvSpPr>
              <a:spLocks noChangeAspect="1" noChangeArrowheads="1"/>
            </p:cNvSpPr>
            <p:nvPr/>
          </p:nvSpPr>
          <p:spPr bwMode="auto">
            <a:xfrm>
              <a:off x="2913687" y="1993091"/>
              <a:ext cx="2693988" cy="2693987"/>
            </a:xfrm>
            <a:custGeom>
              <a:avLst/>
              <a:gdLst>
                <a:gd name="G0" fmla="+- 8469 0 0"/>
                <a:gd name="G1" fmla="+- 21600 0 8469"/>
                <a:gd name="G2" fmla="+- 21600 0 8469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8469" y="10800"/>
                  </a:moveTo>
                  <a:cubicBezTo>
                    <a:pt x="8469" y="12087"/>
                    <a:pt x="9513" y="13131"/>
                    <a:pt x="10800" y="13131"/>
                  </a:cubicBezTo>
                  <a:cubicBezTo>
                    <a:pt x="12087" y="13131"/>
                    <a:pt x="13131" y="12087"/>
                    <a:pt x="13131" y="10800"/>
                  </a:cubicBezTo>
                  <a:cubicBezTo>
                    <a:pt x="13131" y="9513"/>
                    <a:pt x="12087" y="8469"/>
                    <a:pt x="10800" y="8469"/>
                  </a:cubicBezTo>
                  <a:cubicBezTo>
                    <a:pt x="9513" y="8469"/>
                    <a:pt x="8469" y="9513"/>
                    <a:pt x="8469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000"/>
                </a:gs>
                <a:gs pos="100000">
                  <a:srgbClr val="F4E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AutoShape 2"/>
            <p:cNvSpPr>
              <a:spLocks noChangeAspect="1" noChangeArrowheads="1"/>
            </p:cNvSpPr>
            <p:nvPr/>
          </p:nvSpPr>
          <p:spPr bwMode="auto">
            <a:xfrm>
              <a:off x="2459662" y="1526366"/>
              <a:ext cx="3609975" cy="3609975"/>
            </a:xfrm>
            <a:custGeom>
              <a:avLst/>
              <a:gdLst>
                <a:gd name="G0" fmla="+- 3704 0 0"/>
                <a:gd name="G1" fmla="+- 21600 0 3704"/>
                <a:gd name="G2" fmla="+- 21600 0 3704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704" y="10800"/>
                  </a:moveTo>
                  <a:cubicBezTo>
                    <a:pt x="3704" y="14719"/>
                    <a:pt x="6881" y="17896"/>
                    <a:pt x="10800" y="17896"/>
                  </a:cubicBezTo>
                  <a:cubicBezTo>
                    <a:pt x="14719" y="17896"/>
                    <a:pt x="17896" y="14719"/>
                    <a:pt x="17896" y="10800"/>
                  </a:cubicBezTo>
                  <a:cubicBezTo>
                    <a:pt x="17896" y="6881"/>
                    <a:pt x="14719" y="3704"/>
                    <a:pt x="10800" y="3704"/>
                  </a:cubicBezTo>
                  <a:cubicBezTo>
                    <a:pt x="6881" y="3704"/>
                    <a:pt x="3704" y="6881"/>
                    <a:pt x="3704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FAB406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Oval 4"/>
            <p:cNvSpPr>
              <a:spLocks noChangeAspect="1" noChangeArrowheads="1"/>
            </p:cNvSpPr>
            <p:nvPr/>
          </p:nvSpPr>
          <p:spPr bwMode="auto">
            <a:xfrm>
              <a:off x="3905875" y="2975753"/>
              <a:ext cx="720725" cy="7191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cxnSp>
        <p:nvCxnSpPr>
          <p:cNvPr id="28" name="Gerade Verbindung mit Pfeil 27"/>
          <p:cNvCxnSpPr/>
          <p:nvPr/>
        </p:nvCxnSpPr>
        <p:spPr>
          <a:xfrm>
            <a:off x="5832361" y="3774696"/>
            <a:ext cx="802336" cy="1"/>
          </a:xfrm>
          <a:prstGeom prst="straightConnector1">
            <a:avLst/>
          </a:prstGeom>
          <a:ln w="57150">
            <a:solidFill>
              <a:srgbClr val="FF33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rot="5400000">
            <a:off x="4632329" y="4971218"/>
            <a:ext cx="802251" cy="1"/>
          </a:xfrm>
          <a:prstGeom prst="straightConnector1">
            <a:avLst/>
          </a:prstGeom>
          <a:ln w="57150">
            <a:solidFill>
              <a:srgbClr val="FF33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rot="-5400000">
            <a:off x="4625474" y="2578175"/>
            <a:ext cx="802251" cy="1"/>
          </a:xfrm>
          <a:prstGeom prst="straightConnector1">
            <a:avLst/>
          </a:prstGeom>
          <a:ln w="57150">
            <a:solidFill>
              <a:srgbClr val="FF33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rot="2700000">
            <a:off x="5451810" y="4618088"/>
            <a:ext cx="802251" cy="1"/>
          </a:xfrm>
          <a:prstGeom prst="straightConnector1">
            <a:avLst/>
          </a:prstGeom>
          <a:ln w="57150">
            <a:solidFill>
              <a:srgbClr val="FF33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rot="-2700000">
            <a:off x="5496333" y="2914162"/>
            <a:ext cx="802336" cy="1"/>
          </a:xfrm>
          <a:prstGeom prst="straightConnector1">
            <a:avLst/>
          </a:prstGeom>
          <a:ln w="57150">
            <a:solidFill>
              <a:srgbClr val="FF33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rot="10800000">
            <a:off x="3442499" y="3781553"/>
            <a:ext cx="802336" cy="1"/>
          </a:xfrm>
          <a:prstGeom prst="straightConnector1">
            <a:avLst/>
          </a:prstGeom>
          <a:ln w="57150">
            <a:solidFill>
              <a:srgbClr val="FF33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rot="13500000">
            <a:off x="3771698" y="2917588"/>
            <a:ext cx="802251" cy="1"/>
          </a:xfrm>
          <a:prstGeom prst="straightConnector1">
            <a:avLst/>
          </a:prstGeom>
          <a:ln w="57150">
            <a:solidFill>
              <a:srgbClr val="FF33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rot="-2700000">
            <a:off x="3775083" y="4628374"/>
            <a:ext cx="802336" cy="1"/>
          </a:xfrm>
          <a:prstGeom prst="straightConnector1">
            <a:avLst/>
          </a:prstGeom>
          <a:ln w="5715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46"/>
          <p:cNvGrpSpPr/>
          <p:nvPr/>
        </p:nvGrpSpPr>
        <p:grpSpPr>
          <a:xfrm>
            <a:off x="4886019" y="1223950"/>
            <a:ext cx="298303" cy="565690"/>
            <a:chOff x="4357396" y="1073020"/>
            <a:chExt cx="410547" cy="531845"/>
          </a:xfrm>
        </p:grpSpPr>
        <p:sp>
          <p:nvSpPr>
            <p:cNvPr id="41" name="Ellipse 40"/>
            <p:cNvSpPr/>
            <p:nvPr/>
          </p:nvSpPr>
          <p:spPr>
            <a:xfrm>
              <a:off x="4357396" y="1073020"/>
              <a:ext cx="410547" cy="53184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4764881" y="1297781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mit Pfeil 45"/>
            <p:cNvCxnSpPr/>
            <p:nvPr/>
          </p:nvCxnSpPr>
          <p:spPr>
            <a:xfrm rot="10800000">
              <a:off x="4357687" y="1293019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47"/>
          <p:cNvGrpSpPr/>
          <p:nvPr/>
        </p:nvGrpSpPr>
        <p:grpSpPr>
          <a:xfrm>
            <a:off x="4879161" y="5763181"/>
            <a:ext cx="298303" cy="565690"/>
            <a:chOff x="4357396" y="1073020"/>
            <a:chExt cx="410547" cy="531845"/>
          </a:xfrm>
        </p:grpSpPr>
        <p:sp>
          <p:nvSpPr>
            <p:cNvPr id="49" name="Ellipse 48"/>
            <p:cNvSpPr/>
            <p:nvPr/>
          </p:nvSpPr>
          <p:spPr>
            <a:xfrm>
              <a:off x="4357396" y="1073020"/>
              <a:ext cx="410547" cy="53184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0" name="Gerade Verbindung mit Pfeil 49"/>
            <p:cNvCxnSpPr/>
            <p:nvPr/>
          </p:nvCxnSpPr>
          <p:spPr>
            <a:xfrm>
              <a:off x="4764881" y="1297781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mit Pfeil 50"/>
            <p:cNvCxnSpPr/>
            <p:nvPr/>
          </p:nvCxnSpPr>
          <p:spPr>
            <a:xfrm rot="10800000">
              <a:off x="4357687" y="1293019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51"/>
          <p:cNvGrpSpPr/>
          <p:nvPr/>
        </p:nvGrpSpPr>
        <p:grpSpPr>
          <a:xfrm rot="-3600000">
            <a:off x="2924771" y="2369016"/>
            <a:ext cx="298272" cy="565750"/>
            <a:chOff x="4357396" y="1073020"/>
            <a:chExt cx="410547" cy="531845"/>
          </a:xfrm>
        </p:grpSpPr>
        <p:sp>
          <p:nvSpPr>
            <p:cNvPr id="53" name="Ellipse 52"/>
            <p:cNvSpPr/>
            <p:nvPr/>
          </p:nvSpPr>
          <p:spPr>
            <a:xfrm>
              <a:off x="4357396" y="1073020"/>
              <a:ext cx="410547" cy="53184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4" name="Gerade Verbindung mit Pfeil 53"/>
            <p:cNvCxnSpPr/>
            <p:nvPr/>
          </p:nvCxnSpPr>
          <p:spPr>
            <a:xfrm>
              <a:off x="4764881" y="1297781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mit Pfeil 54"/>
            <p:cNvCxnSpPr/>
            <p:nvPr/>
          </p:nvCxnSpPr>
          <p:spPr>
            <a:xfrm rot="10800000">
              <a:off x="4357687" y="1293019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ieren 55"/>
          <p:cNvGrpSpPr/>
          <p:nvPr/>
        </p:nvGrpSpPr>
        <p:grpSpPr>
          <a:xfrm rot="5400000">
            <a:off x="2599036" y="3503821"/>
            <a:ext cx="298272" cy="565750"/>
            <a:chOff x="4357396" y="1073020"/>
            <a:chExt cx="410547" cy="531845"/>
          </a:xfrm>
        </p:grpSpPr>
        <p:sp>
          <p:nvSpPr>
            <p:cNvPr id="57" name="Ellipse 56"/>
            <p:cNvSpPr/>
            <p:nvPr/>
          </p:nvSpPr>
          <p:spPr>
            <a:xfrm>
              <a:off x="4357396" y="1073020"/>
              <a:ext cx="410547" cy="53184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8" name="Gerade Verbindung mit Pfeil 57"/>
            <p:cNvCxnSpPr/>
            <p:nvPr/>
          </p:nvCxnSpPr>
          <p:spPr>
            <a:xfrm>
              <a:off x="4764881" y="1297781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mit Pfeil 58"/>
            <p:cNvCxnSpPr/>
            <p:nvPr/>
          </p:nvCxnSpPr>
          <p:spPr>
            <a:xfrm rot="10800000">
              <a:off x="4357687" y="1293019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ieren 59"/>
          <p:cNvGrpSpPr/>
          <p:nvPr/>
        </p:nvGrpSpPr>
        <p:grpSpPr>
          <a:xfrm rot="3600000">
            <a:off x="6861014" y="2365585"/>
            <a:ext cx="298272" cy="565750"/>
            <a:chOff x="4357396" y="1073020"/>
            <a:chExt cx="410547" cy="531845"/>
          </a:xfrm>
        </p:grpSpPr>
        <p:sp>
          <p:nvSpPr>
            <p:cNvPr id="61" name="Ellipse 60"/>
            <p:cNvSpPr/>
            <p:nvPr/>
          </p:nvSpPr>
          <p:spPr>
            <a:xfrm>
              <a:off x="4357396" y="1073020"/>
              <a:ext cx="410547" cy="53184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2" name="Gerade Verbindung mit Pfeil 61"/>
            <p:cNvCxnSpPr/>
            <p:nvPr/>
          </p:nvCxnSpPr>
          <p:spPr>
            <a:xfrm>
              <a:off x="4764881" y="1297781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/>
            <p:cNvCxnSpPr/>
            <p:nvPr/>
          </p:nvCxnSpPr>
          <p:spPr>
            <a:xfrm rot="10800000">
              <a:off x="4357687" y="1293019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63"/>
          <p:cNvGrpSpPr/>
          <p:nvPr/>
        </p:nvGrpSpPr>
        <p:grpSpPr>
          <a:xfrm rot="5400000">
            <a:off x="7152462" y="3490107"/>
            <a:ext cx="298272" cy="565750"/>
            <a:chOff x="4357396" y="1073020"/>
            <a:chExt cx="410547" cy="531845"/>
          </a:xfrm>
        </p:grpSpPr>
        <p:sp>
          <p:nvSpPr>
            <p:cNvPr id="65" name="Ellipse 64"/>
            <p:cNvSpPr/>
            <p:nvPr/>
          </p:nvSpPr>
          <p:spPr>
            <a:xfrm>
              <a:off x="4357396" y="1073020"/>
              <a:ext cx="410547" cy="53184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6" name="Gerade Verbindung mit Pfeil 65"/>
            <p:cNvCxnSpPr/>
            <p:nvPr/>
          </p:nvCxnSpPr>
          <p:spPr>
            <a:xfrm>
              <a:off x="4764881" y="1297781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mit Pfeil 66"/>
            <p:cNvCxnSpPr/>
            <p:nvPr/>
          </p:nvCxnSpPr>
          <p:spPr>
            <a:xfrm rot="10800000">
              <a:off x="4357687" y="1293019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67"/>
          <p:cNvGrpSpPr/>
          <p:nvPr/>
        </p:nvGrpSpPr>
        <p:grpSpPr>
          <a:xfrm rot="-1800000">
            <a:off x="3757948" y="1535935"/>
            <a:ext cx="298303" cy="565690"/>
            <a:chOff x="4357396" y="1073020"/>
            <a:chExt cx="410547" cy="531845"/>
          </a:xfrm>
        </p:grpSpPr>
        <p:sp>
          <p:nvSpPr>
            <p:cNvPr id="69" name="Ellipse 68"/>
            <p:cNvSpPr/>
            <p:nvPr/>
          </p:nvSpPr>
          <p:spPr>
            <a:xfrm>
              <a:off x="4357396" y="1073020"/>
              <a:ext cx="410547" cy="53184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0" name="Gerade Verbindung mit Pfeil 69"/>
            <p:cNvCxnSpPr/>
            <p:nvPr/>
          </p:nvCxnSpPr>
          <p:spPr>
            <a:xfrm>
              <a:off x="4764881" y="1297781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mit Pfeil 70"/>
            <p:cNvCxnSpPr/>
            <p:nvPr/>
          </p:nvCxnSpPr>
          <p:spPr>
            <a:xfrm rot="10800000">
              <a:off x="4357687" y="1293019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71"/>
          <p:cNvGrpSpPr/>
          <p:nvPr/>
        </p:nvGrpSpPr>
        <p:grpSpPr>
          <a:xfrm rot="1800000">
            <a:off x="6031230" y="1525648"/>
            <a:ext cx="298303" cy="565690"/>
            <a:chOff x="4357396" y="1073020"/>
            <a:chExt cx="410547" cy="531845"/>
          </a:xfrm>
        </p:grpSpPr>
        <p:sp>
          <p:nvSpPr>
            <p:cNvPr id="73" name="Ellipse 72"/>
            <p:cNvSpPr/>
            <p:nvPr/>
          </p:nvSpPr>
          <p:spPr>
            <a:xfrm>
              <a:off x="4357396" y="1073020"/>
              <a:ext cx="410547" cy="53184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4" name="Gerade Verbindung mit Pfeil 73"/>
            <p:cNvCxnSpPr/>
            <p:nvPr/>
          </p:nvCxnSpPr>
          <p:spPr>
            <a:xfrm>
              <a:off x="4764881" y="1297781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mit Pfeil 74"/>
            <p:cNvCxnSpPr/>
            <p:nvPr/>
          </p:nvCxnSpPr>
          <p:spPr>
            <a:xfrm rot="10800000">
              <a:off x="4357687" y="1293019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ieren 94"/>
          <p:cNvGrpSpPr/>
          <p:nvPr/>
        </p:nvGrpSpPr>
        <p:grpSpPr>
          <a:xfrm rot="3600000">
            <a:off x="2935057" y="4652345"/>
            <a:ext cx="298272" cy="565750"/>
            <a:chOff x="4357396" y="1073020"/>
            <a:chExt cx="410547" cy="531845"/>
          </a:xfrm>
        </p:grpSpPr>
        <p:sp>
          <p:nvSpPr>
            <p:cNvPr id="96" name="Ellipse 95"/>
            <p:cNvSpPr/>
            <p:nvPr/>
          </p:nvSpPr>
          <p:spPr>
            <a:xfrm>
              <a:off x="4357396" y="1073020"/>
              <a:ext cx="410547" cy="53184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7" name="Gerade Verbindung mit Pfeil 96"/>
            <p:cNvCxnSpPr/>
            <p:nvPr/>
          </p:nvCxnSpPr>
          <p:spPr>
            <a:xfrm>
              <a:off x="4764881" y="1297781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mit Pfeil 97"/>
            <p:cNvCxnSpPr/>
            <p:nvPr/>
          </p:nvCxnSpPr>
          <p:spPr>
            <a:xfrm rot="10800000">
              <a:off x="4357687" y="1293019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ieren 98"/>
          <p:cNvGrpSpPr/>
          <p:nvPr/>
        </p:nvGrpSpPr>
        <p:grpSpPr>
          <a:xfrm rot="1800000">
            <a:off x="3751089" y="5458051"/>
            <a:ext cx="298303" cy="565690"/>
            <a:chOff x="4357396" y="1073020"/>
            <a:chExt cx="410547" cy="531845"/>
          </a:xfrm>
        </p:grpSpPr>
        <p:sp>
          <p:nvSpPr>
            <p:cNvPr id="100" name="Ellipse 99"/>
            <p:cNvSpPr/>
            <p:nvPr/>
          </p:nvSpPr>
          <p:spPr>
            <a:xfrm>
              <a:off x="4357396" y="1073020"/>
              <a:ext cx="410547" cy="53184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1" name="Gerade Verbindung mit Pfeil 100"/>
            <p:cNvCxnSpPr/>
            <p:nvPr/>
          </p:nvCxnSpPr>
          <p:spPr>
            <a:xfrm>
              <a:off x="4764881" y="1297781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mit Pfeil 101"/>
            <p:cNvCxnSpPr/>
            <p:nvPr/>
          </p:nvCxnSpPr>
          <p:spPr>
            <a:xfrm rot="10800000">
              <a:off x="4357687" y="1293019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102"/>
          <p:cNvGrpSpPr/>
          <p:nvPr/>
        </p:nvGrpSpPr>
        <p:grpSpPr>
          <a:xfrm rot="-3600000">
            <a:off x="6857585" y="4645487"/>
            <a:ext cx="298272" cy="565750"/>
            <a:chOff x="4357396" y="1073020"/>
            <a:chExt cx="410547" cy="531845"/>
          </a:xfrm>
        </p:grpSpPr>
        <p:sp>
          <p:nvSpPr>
            <p:cNvPr id="104" name="Ellipse 103"/>
            <p:cNvSpPr/>
            <p:nvPr/>
          </p:nvSpPr>
          <p:spPr>
            <a:xfrm>
              <a:off x="4357396" y="1073020"/>
              <a:ext cx="410547" cy="53184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5" name="Gerade Verbindung mit Pfeil 104"/>
            <p:cNvCxnSpPr/>
            <p:nvPr/>
          </p:nvCxnSpPr>
          <p:spPr>
            <a:xfrm>
              <a:off x="4764881" y="1297781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 Verbindung mit Pfeil 105"/>
            <p:cNvCxnSpPr/>
            <p:nvPr/>
          </p:nvCxnSpPr>
          <p:spPr>
            <a:xfrm rot="10800000">
              <a:off x="4357687" y="1293019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06"/>
          <p:cNvGrpSpPr/>
          <p:nvPr/>
        </p:nvGrpSpPr>
        <p:grpSpPr>
          <a:xfrm rot="-1800000">
            <a:off x="6024376" y="5458052"/>
            <a:ext cx="298303" cy="565690"/>
            <a:chOff x="4357396" y="1073020"/>
            <a:chExt cx="410547" cy="531845"/>
          </a:xfrm>
        </p:grpSpPr>
        <p:sp>
          <p:nvSpPr>
            <p:cNvPr id="108" name="Ellipse 107"/>
            <p:cNvSpPr/>
            <p:nvPr/>
          </p:nvSpPr>
          <p:spPr>
            <a:xfrm>
              <a:off x="4357396" y="1073020"/>
              <a:ext cx="410547" cy="53184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9" name="Gerade Verbindung mit Pfeil 108"/>
            <p:cNvCxnSpPr/>
            <p:nvPr/>
          </p:nvCxnSpPr>
          <p:spPr>
            <a:xfrm>
              <a:off x="4764881" y="1297781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 Verbindung mit Pfeil 109"/>
            <p:cNvCxnSpPr/>
            <p:nvPr/>
          </p:nvCxnSpPr>
          <p:spPr>
            <a:xfrm rot="10800000">
              <a:off x="4357687" y="1293019"/>
              <a:ext cx="0" cy="7620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feld 110"/>
          <p:cNvSpPr txBox="1"/>
          <p:nvPr/>
        </p:nvSpPr>
        <p:spPr>
          <a:xfrm>
            <a:off x="4680292" y="3579275"/>
            <a:ext cx="781762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de-DE" dirty="0"/>
              <a:t>Kern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4150189" y="4665407"/>
            <a:ext cx="1814193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de-DE" dirty="0"/>
              <a:t>Strahlungszone</a:t>
            </a:r>
          </a:p>
        </p:txBody>
      </p:sp>
      <p:sp>
        <p:nvSpPr>
          <p:cNvPr id="113" name="Textfeld 112"/>
          <p:cNvSpPr txBox="1"/>
          <p:nvPr/>
        </p:nvSpPr>
        <p:spPr>
          <a:xfrm>
            <a:off x="4060413" y="5767032"/>
            <a:ext cx="1945532" cy="378777"/>
          </a:xfrm>
          <a:prstGeom prst="rect">
            <a:avLst/>
          </a:prstGeom>
          <a:solidFill>
            <a:srgbClr val="FFCC00">
              <a:alpha val="36000"/>
            </a:srgbClr>
          </a:solidFill>
        </p:spPr>
        <p:txBody>
          <a:bodyPr wrap="square" lIns="100794" tIns="50397" rIns="100794" bIns="50397" rtlCol="0">
            <a:spAutoFit/>
          </a:bodyPr>
          <a:lstStyle/>
          <a:p>
            <a:r>
              <a:rPr lang="de-DE" dirty="0"/>
              <a:t>Konvektionszone</a:t>
            </a:r>
          </a:p>
        </p:txBody>
      </p:sp>
      <p:sp>
        <p:nvSpPr>
          <p:cNvPr id="114" name="Textfeld 113"/>
          <p:cNvSpPr txBox="1"/>
          <p:nvPr/>
        </p:nvSpPr>
        <p:spPr>
          <a:xfrm>
            <a:off x="8069812" y="1119663"/>
            <a:ext cx="1745250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de-DE" dirty="0"/>
              <a:t>Photosphäre</a:t>
            </a:r>
          </a:p>
        </p:txBody>
      </p:sp>
      <p:sp>
        <p:nvSpPr>
          <p:cNvPr id="116" name="Textfeld 115"/>
          <p:cNvSpPr txBox="1"/>
          <p:nvPr/>
        </p:nvSpPr>
        <p:spPr>
          <a:xfrm>
            <a:off x="6172671" y="6567909"/>
            <a:ext cx="1104068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de-DE" dirty="0"/>
              <a:t>Korona</a:t>
            </a:r>
          </a:p>
        </p:txBody>
      </p:sp>
      <p:sp>
        <p:nvSpPr>
          <p:cNvPr id="117" name="Ellipse 116"/>
          <p:cNvSpPr/>
          <p:nvPr/>
        </p:nvSpPr>
        <p:spPr>
          <a:xfrm>
            <a:off x="2180706" y="915389"/>
            <a:ext cx="5715000" cy="5714400"/>
          </a:xfrm>
          <a:prstGeom prst="ellipse">
            <a:avLst/>
          </a:prstGeom>
          <a:noFill/>
          <a:ln w="76200" cmpd="tri">
            <a:solidFill>
              <a:srgbClr val="FF000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de-DE"/>
          </a:p>
        </p:txBody>
      </p:sp>
      <p:sp>
        <p:nvSpPr>
          <p:cNvPr id="118" name="Textfeld 117"/>
          <p:cNvSpPr txBox="1"/>
          <p:nvPr/>
        </p:nvSpPr>
        <p:spPr>
          <a:xfrm>
            <a:off x="7989279" y="6109087"/>
            <a:ext cx="1906403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Chromosphäre</a:t>
            </a:r>
          </a:p>
        </p:txBody>
      </p:sp>
      <p:cxnSp>
        <p:nvCxnSpPr>
          <p:cNvPr id="120" name="Gerade Verbindung mit Pfeil 119"/>
          <p:cNvCxnSpPr/>
          <p:nvPr/>
        </p:nvCxnSpPr>
        <p:spPr>
          <a:xfrm flipH="1" flipV="1">
            <a:off x="7303311" y="5595189"/>
            <a:ext cx="676907" cy="628966"/>
          </a:xfrm>
          <a:prstGeom prst="straightConnector1">
            <a:avLst/>
          </a:prstGeom>
          <a:ln w="28575">
            <a:solidFill>
              <a:srgbClr val="FF33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120"/>
          <p:cNvCxnSpPr/>
          <p:nvPr/>
        </p:nvCxnSpPr>
        <p:spPr>
          <a:xfrm flipH="1">
            <a:off x="7293025" y="1423555"/>
            <a:ext cx="843057" cy="8186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2"/>
          <p:cNvSpPr>
            <a:spLocks noGrp="1" noChangeArrowheads="1"/>
          </p:cNvSpPr>
          <p:nvPr>
            <p:ph type="title"/>
          </p:nvPr>
        </p:nvSpPr>
        <p:spPr>
          <a:xfrm>
            <a:off x="-41571" y="581894"/>
            <a:ext cx="1163781" cy="374070"/>
          </a:xfrm>
        </p:spPr>
        <p:txBody>
          <a:bodyPr/>
          <a:lstStyle/>
          <a:p>
            <a:pPr algn="l"/>
            <a:r>
              <a:rPr lang="de-DE" sz="2000" b="1" dirty="0">
                <a:solidFill>
                  <a:schemeClr val="tx1"/>
                </a:solidFill>
              </a:rPr>
              <a:t>Aufbau:</a:t>
            </a:r>
          </a:p>
        </p:txBody>
      </p:sp>
      <p:sp>
        <p:nvSpPr>
          <p:cNvPr id="87" name="Rechteck 86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/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S. Hanssen</a:t>
            </a:r>
          </a:p>
        </p:txBody>
      </p:sp>
      <p:grpSp>
        <p:nvGrpSpPr>
          <p:cNvPr id="88" name="Gruppieren 75"/>
          <p:cNvGrpSpPr/>
          <p:nvPr/>
        </p:nvGrpSpPr>
        <p:grpSpPr>
          <a:xfrm>
            <a:off x="0" y="0"/>
            <a:ext cx="10080625" cy="7575057"/>
            <a:chOff x="0" y="0"/>
            <a:chExt cx="10080625" cy="7575057"/>
          </a:xfrm>
        </p:grpSpPr>
        <p:grpSp>
          <p:nvGrpSpPr>
            <p:cNvPr id="89" name="Gruppieren 60"/>
            <p:cNvGrpSpPr/>
            <p:nvPr/>
          </p:nvGrpSpPr>
          <p:grpSpPr>
            <a:xfrm>
              <a:off x="0" y="0"/>
              <a:ext cx="10080625" cy="7575057"/>
              <a:chOff x="0" y="0"/>
              <a:chExt cx="9144000" cy="6871954"/>
            </a:xfrm>
          </p:grpSpPr>
          <p:pic>
            <p:nvPicPr>
              <p:cNvPr id="91" name="Grafik 90" descr="Rahmen Astronomie unten.pn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92" name="Grafik 91" descr="Rahmen Astronomie oben.png"/>
              <p:cNvPicPr>
                <a:picLocks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93" name="Textfeld 92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defTabSz="914210">
                  <a:defRPr/>
                </a:pPr>
                <a:r>
                  <a:rPr lang="de-DE" sz="1700" kern="0" dirty="0">
                    <a:solidFill>
                      <a:srgbClr val="FFFFFF"/>
                    </a:solidFill>
                  </a:rPr>
                  <a:t>S. Hanssen</a:t>
                </a:r>
              </a:p>
            </p:txBody>
          </p:sp>
          <p:sp>
            <p:nvSpPr>
              <p:cNvPr id="94" name="Rechteck 93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algn="ctr" defTabSz="914210" hangingPunct="0">
                  <a:buFont typeface="StarSymbol"/>
                  <a:buNone/>
                </a:pPr>
                <a:r>
                  <a:rPr lang="de-DE" sz="1400" dirty="0">
                    <a:solidFill>
                      <a:srgbClr val="FFFFFF"/>
                    </a:solidFill>
                    <a:ea typeface="MS Gothic" pitchFamily="2"/>
                    <a:cs typeface="Tahoma" pitchFamily="2"/>
                  </a:rPr>
                  <a:t>ZPG </a:t>
                </a:r>
                <a:r>
                  <a:rPr lang="de-DE" sz="1400" dirty="0">
                    <a:solidFill>
                      <a:srgbClr val="CCCCFF"/>
                    </a:solidFill>
                    <a:ea typeface="MS Gothic" pitchFamily="2"/>
                    <a:cs typeface="Tahoma" pitchFamily="2"/>
                  </a:rPr>
                  <a:t>Astrophysik</a:t>
                </a:r>
              </a:p>
            </p:txBody>
          </p:sp>
          <p:pic>
            <p:nvPicPr>
              <p:cNvPr id="95" name="Grafik 94"/>
              <p:cNvPicPr>
                <a:picLocks noChangeAspect="1"/>
              </p:cNvPicPr>
              <p:nvPr/>
            </p:nvPicPr>
            <p:blipFill>
              <a:blip r:embed="rId5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9" name="Titel 1"/>
              <p:cNvSpPr txBox="1">
                <a:spLocks/>
              </p:cNvSpPr>
              <p:nvPr/>
            </p:nvSpPr>
            <p:spPr>
              <a:xfrm>
                <a:off x="1" y="2"/>
                <a:ext cx="6188797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defTabSz="914210" hangingPunct="0"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rgbClr val="FFFFFF"/>
                    </a:solidFill>
                    <a:ea typeface="MS Gothic" pitchFamily="2"/>
                    <a:cs typeface="Arial" pitchFamily="34" charset="0"/>
                  </a:rPr>
                  <a:t>Physik mit Astrophysik</a:t>
                </a:r>
              </a:p>
            </p:txBody>
          </p:sp>
        </p:grpSp>
        <p:sp>
          <p:nvSpPr>
            <p:cNvPr id="90" name="Titel 1"/>
            <p:cNvSpPr txBox="1">
              <a:spLocks/>
            </p:cNvSpPr>
            <p:nvPr/>
          </p:nvSpPr>
          <p:spPr>
            <a:xfrm>
              <a:off x="7200528" y="0"/>
              <a:ext cx="2775049" cy="433136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914210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Die Sonne</a:t>
              </a:r>
            </a:p>
          </p:txBody>
        </p:sp>
      </p:grpSp>
      <p:pic>
        <p:nvPicPr>
          <p:cNvPr id="12" name="Grafik 11">
            <a:extLst>
              <a:ext uri="{FF2B5EF4-FFF2-40B4-BE49-F238E27FC236}">
                <a16:creationId xmlns:a16="http://schemas.microsoft.com/office/drawing/2014/main" id="{21180FB1-9FEE-4D10-A9F1-4A05A0DD2244}"/>
              </a:ext>
            </a:extLst>
          </p:cNvPr>
          <p:cNvPicPr>
            <a:picLocks/>
          </p:cNvPicPr>
          <p:nvPr/>
        </p:nvPicPr>
        <p:blipFill>
          <a:blip r:embed="rId6" cstate="print"/>
          <a:srcRect t="42578" b="41016"/>
          <a:stretch>
            <a:fillRect/>
          </a:stretch>
        </p:blipFill>
        <p:spPr>
          <a:xfrm rot="2049229">
            <a:off x="8021945" y="180000"/>
            <a:ext cx="401492" cy="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13" grpId="0" animBg="1"/>
      <p:bldP spid="114" grpId="0"/>
      <p:bldP spid="116" grpId="0"/>
      <p:bldP spid="117" grpId="0" animBg="1"/>
      <p:bldP spid="1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-535533" y="0"/>
            <a:ext cx="10616158" cy="7559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grpSp>
        <p:nvGrpSpPr>
          <p:cNvPr id="2" name="Gruppieren 10"/>
          <p:cNvGrpSpPr>
            <a:grpSpLocks noChangeAspect="1"/>
          </p:cNvGrpSpPr>
          <p:nvPr/>
        </p:nvGrpSpPr>
        <p:grpSpPr>
          <a:xfrm>
            <a:off x="2284545" y="1029506"/>
            <a:ext cx="5491936" cy="5491360"/>
            <a:chOff x="2459662" y="1526366"/>
            <a:chExt cx="3609975" cy="3609975"/>
          </a:xfrm>
        </p:grpSpPr>
        <p:sp>
          <p:nvSpPr>
            <p:cNvPr id="35842" name="AutoShape 2"/>
            <p:cNvSpPr>
              <a:spLocks noChangeAspect="1" noChangeArrowheads="1"/>
            </p:cNvSpPr>
            <p:nvPr/>
          </p:nvSpPr>
          <p:spPr bwMode="auto">
            <a:xfrm>
              <a:off x="2459662" y="1526366"/>
              <a:ext cx="3609975" cy="3609975"/>
            </a:xfrm>
            <a:custGeom>
              <a:avLst/>
              <a:gdLst>
                <a:gd name="G0" fmla="+- 3704 0 0"/>
                <a:gd name="G1" fmla="+- 21600 0 3704"/>
                <a:gd name="G2" fmla="+- 21600 0 3704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704" y="10800"/>
                  </a:moveTo>
                  <a:cubicBezTo>
                    <a:pt x="3704" y="14719"/>
                    <a:pt x="6881" y="17896"/>
                    <a:pt x="10800" y="17896"/>
                  </a:cubicBezTo>
                  <a:cubicBezTo>
                    <a:pt x="14719" y="17896"/>
                    <a:pt x="17896" y="14719"/>
                    <a:pt x="17896" y="10800"/>
                  </a:cubicBezTo>
                  <a:cubicBezTo>
                    <a:pt x="17896" y="6881"/>
                    <a:pt x="14719" y="3704"/>
                    <a:pt x="10800" y="3704"/>
                  </a:cubicBezTo>
                  <a:cubicBezTo>
                    <a:pt x="6881" y="3704"/>
                    <a:pt x="3704" y="6881"/>
                    <a:pt x="3704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FAB406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F4EE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843" name="AutoShape 3"/>
            <p:cNvSpPr>
              <a:spLocks noChangeAspect="1" noChangeArrowheads="1"/>
            </p:cNvSpPr>
            <p:nvPr/>
          </p:nvSpPr>
          <p:spPr bwMode="auto">
            <a:xfrm>
              <a:off x="2913687" y="1993091"/>
              <a:ext cx="2693988" cy="2693987"/>
            </a:xfrm>
            <a:custGeom>
              <a:avLst/>
              <a:gdLst>
                <a:gd name="G0" fmla="+- 8469 0 0"/>
                <a:gd name="G1" fmla="+- 21600 0 8469"/>
                <a:gd name="G2" fmla="+- 21600 0 8469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8469" y="10800"/>
                  </a:moveTo>
                  <a:cubicBezTo>
                    <a:pt x="8469" y="12087"/>
                    <a:pt x="9513" y="13131"/>
                    <a:pt x="10800" y="13131"/>
                  </a:cubicBezTo>
                  <a:cubicBezTo>
                    <a:pt x="12087" y="13131"/>
                    <a:pt x="13131" y="12087"/>
                    <a:pt x="13131" y="10800"/>
                  </a:cubicBezTo>
                  <a:cubicBezTo>
                    <a:pt x="13131" y="9513"/>
                    <a:pt x="12087" y="8469"/>
                    <a:pt x="10800" y="8469"/>
                  </a:cubicBezTo>
                  <a:cubicBezTo>
                    <a:pt x="9513" y="8469"/>
                    <a:pt x="8469" y="9513"/>
                    <a:pt x="8469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000"/>
                </a:gs>
                <a:gs pos="100000">
                  <a:srgbClr val="F4E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FFFF3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844" name="Oval 4"/>
            <p:cNvSpPr>
              <a:spLocks noChangeAspect="1" noChangeArrowheads="1"/>
            </p:cNvSpPr>
            <p:nvPr/>
          </p:nvSpPr>
          <p:spPr bwMode="auto">
            <a:xfrm>
              <a:off x="3905875" y="2975753"/>
              <a:ext cx="720725" cy="7191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C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51040" y="2894376"/>
            <a:ext cx="8568531" cy="162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algn="ctr"/>
            <a:r>
              <a:rPr lang="de-DE" sz="7900" b="1" dirty="0">
                <a:solidFill>
                  <a:srgbClr val="FF9933"/>
                </a:solidFill>
              </a:rPr>
              <a:t>Die</a:t>
            </a:r>
            <a:br>
              <a:rPr lang="de-DE" sz="7900" b="1" dirty="0">
                <a:solidFill>
                  <a:srgbClr val="FF9933"/>
                </a:solidFill>
              </a:rPr>
            </a:br>
            <a:r>
              <a:rPr lang="de-DE" sz="7900" b="1" dirty="0">
                <a:solidFill>
                  <a:srgbClr val="FF9933"/>
                </a:solidFill>
              </a:rPr>
              <a:t>PP - Kette</a:t>
            </a:r>
          </a:p>
        </p:txBody>
      </p:sp>
      <p:sp>
        <p:nvSpPr>
          <p:cNvPr id="17" name="Rechteck 16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/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S. Hanssen</a:t>
            </a:r>
          </a:p>
        </p:txBody>
      </p:sp>
      <p:grpSp>
        <p:nvGrpSpPr>
          <p:cNvPr id="18" name="Gruppieren 75"/>
          <p:cNvGrpSpPr/>
          <p:nvPr/>
        </p:nvGrpSpPr>
        <p:grpSpPr>
          <a:xfrm>
            <a:off x="0" y="0"/>
            <a:ext cx="10080625" cy="7575057"/>
            <a:chOff x="0" y="0"/>
            <a:chExt cx="10080625" cy="7575057"/>
          </a:xfrm>
        </p:grpSpPr>
        <p:grpSp>
          <p:nvGrpSpPr>
            <p:cNvPr id="19" name="Gruppieren 60"/>
            <p:cNvGrpSpPr/>
            <p:nvPr/>
          </p:nvGrpSpPr>
          <p:grpSpPr>
            <a:xfrm>
              <a:off x="0" y="0"/>
              <a:ext cx="10080625" cy="7575057"/>
              <a:chOff x="0" y="0"/>
              <a:chExt cx="9144000" cy="6871954"/>
            </a:xfrm>
          </p:grpSpPr>
          <p:pic>
            <p:nvPicPr>
              <p:cNvPr id="21" name="Grafik 20" descr="Rahmen Astronomie unten.pn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22" name="Grafik 21" descr="Rahmen Astronomie oben.png"/>
              <p:cNvPicPr>
                <a:picLocks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23" name="Textfeld 22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defTabSz="914210">
                  <a:defRPr/>
                </a:pPr>
                <a:r>
                  <a:rPr lang="de-DE" sz="1700" kern="0" dirty="0">
                    <a:solidFill>
                      <a:srgbClr val="FFFFFF"/>
                    </a:solidFill>
                  </a:rPr>
                  <a:t>S. Hanssen</a:t>
                </a:r>
              </a:p>
            </p:txBody>
          </p:sp>
          <p:sp>
            <p:nvSpPr>
              <p:cNvPr id="24" name="Rechteck 23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algn="ctr" defTabSz="914210" hangingPunct="0">
                  <a:buFont typeface="StarSymbol"/>
                  <a:buNone/>
                </a:pPr>
                <a:r>
                  <a:rPr lang="de-DE" sz="1400" dirty="0">
                    <a:solidFill>
                      <a:srgbClr val="FFFFFF"/>
                    </a:solidFill>
                    <a:ea typeface="MS Gothic" pitchFamily="2"/>
                    <a:cs typeface="Tahoma" pitchFamily="2"/>
                  </a:rPr>
                  <a:t>ZPG </a:t>
                </a:r>
                <a:r>
                  <a:rPr lang="de-DE" sz="1400" dirty="0">
                    <a:solidFill>
                      <a:srgbClr val="CCCCFF"/>
                    </a:solidFill>
                    <a:ea typeface="MS Gothic" pitchFamily="2"/>
                    <a:cs typeface="Tahoma" pitchFamily="2"/>
                  </a:rPr>
                  <a:t>Astrophysik</a:t>
                </a:r>
              </a:p>
            </p:txBody>
          </p:sp>
          <p:pic>
            <p:nvPicPr>
              <p:cNvPr id="25" name="Grafik 24"/>
              <p:cNvPicPr>
                <a:picLocks noChangeAspect="1"/>
              </p:cNvPicPr>
              <p:nvPr/>
            </p:nvPicPr>
            <p:blipFill>
              <a:blip r:embed="rId5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6" name="Titel 1"/>
              <p:cNvSpPr txBox="1">
                <a:spLocks/>
              </p:cNvSpPr>
              <p:nvPr/>
            </p:nvSpPr>
            <p:spPr>
              <a:xfrm>
                <a:off x="1" y="2"/>
                <a:ext cx="6188797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defTabSz="914210" hangingPunct="0"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rgbClr val="FFFFFF"/>
                    </a:solidFill>
                    <a:ea typeface="MS Gothic" pitchFamily="2"/>
                    <a:cs typeface="Arial" pitchFamily="34" charset="0"/>
                  </a:rPr>
                  <a:t>Physik mit Astrophysik</a:t>
                </a:r>
              </a:p>
            </p:txBody>
          </p:sp>
        </p:grpSp>
        <p:sp>
          <p:nvSpPr>
            <p:cNvPr id="20" name="Titel 1"/>
            <p:cNvSpPr txBox="1">
              <a:spLocks/>
            </p:cNvSpPr>
            <p:nvPr/>
          </p:nvSpPr>
          <p:spPr>
            <a:xfrm>
              <a:off x="7200528" y="0"/>
              <a:ext cx="2775049" cy="433136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914210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Die Sonne</a:t>
              </a:r>
            </a:p>
          </p:txBody>
        </p:sp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1231AD93-319B-4DB6-92F0-E905DD4A9214}"/>
              </a:ext>
            </a:extLst>
          </p:cNvPr>
          <p:cNvPicPr>
            <a:picLocks/>
          </p:cNvPicPr>
          <p:nvPr/>
        </p:nvPicPr>
        <p:blipFill>
          <a:blip r:embed="rId6" cstate="print"/>
          <a:srcRect t="42578" b="41016"/>
          <a:stretch>
            <a:fillRect/>
          </a:stretch>
        </p:blipFill>
        <p:spPr>
          <a:xfrm rot="2049229">
            <a:off x="8021945" y="180000"/>
            <a:ext cx="401492" cy="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00" y="25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5"/>
          <p:cNvSpPr>
            <a:spLocks noChangeArrowheads="1"/>
          </p:cNvSpPr>
          <p:nvPr/>
        </p:nvSpPr>
        <p:spPr bwMode="auto">
          <a:xfrm>
            <a:off x="-535533" y="0"/>
            <a:ext cx="10616158" cy="7559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1981123" y="2792880"/>
            <a:ext cx="318520" cy="316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 rot="1392830">
            <a:off x="4287766" y="3447352"/>
            <a:ext cx="385024" cy="229241"/>
            <a:chOff x="2336" y="11975"/>
            <a:chExt cx="8204" cy="553"/>
          </a:xfrm>
        </p:grpSpPr>
        <p:sp>
          <p:nvSpPr>
            <p:cNvPr id="5149" name="Freeform 23"/>
            <p:cNvSpPr>
              <a:spLocks/>
            </p:cNvSpPr>
            <p:nvPr/>
          </p:nvSpPr>
          <p:spPr bwMode="auto">
            <a:xfrm flipH="1">
              <a:off x="7805" y="11982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150" name="Freeform 24"/>
            <p:cNvSpPr>
              <a:spLocks/>
            </p:cNvSpPr>
            <p:nvPr/>
          </p:nvSpPr>
          <p:spPr bwMode="auto">
            <a:xfrm flipH="1">
              <a:off x="5074" y="11975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151" name="Freeform 25"/>
            <p:cNvSpPr>
              <a:spLocks/>
            </p:cNvSpPr>
            <p:nvPr/>
          </p:nvSpPr>
          <p:spPr bwMode="auto">
            <a:xfrm flipH="1">
              <a:off x="2336" y="11976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2091381" y="4698549"/>
            <a:ext cx="318520" cy="31673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300018" y="3298610"/>
            <a:ext cx="332521" cy="570475"/>
            <a:chOff x="2861" y="1293"/>
            <a:chExt cx="190" cy="326"/>
          </a:xfrm>
        </p:grpSpPr>
        <p:sp>
          <p:nvSpPr>
            <p:cNvPr id="5147" name="Oval 14"/>
            <p:cNvSpPr>
              <a:spLocks noChangeArrowheads="1"/>
            </p:cNvSpPr>
            <p:nvPr/>
          </p:nvSpPr>
          <p:spPr bwMode="auto">
            <a:xfrm>
              <a:off x="2869" y="1293"/>
              <a:ext cx="182" cy="1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48" name="Oval 15"/>
            <p:cNvSpPr>
              <a:spLocks noChangeArrowheads="1"/>
            </p:cNvSpPr>
            <p:nvPr/>
          </p:nvSpPr>
          <p:spPr bwMode="auto">
            <a:xfrm>
              <a:off x="2861" y="1438"/>
              <a:ext cx="182" cy="1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426025" y="3611845"/>
            <a:ext cx="173260" cy="173243"/>
            <a:chOff x="2841" y="2040"/>
            <a:chExt cx="99" cy="99"/>
          </a:xfrm>
        </p:grpSpPr>
        <p:sp>
          <p:nvSpPr>
            <p:cNvPr id="5143" name="Oval 17"/>
            <p:cNvSpPr>
              <a:spLocks noChangeArrowheads="1"/>
            </p:cNvSpPr>
            <p:nvPr/>
          </p:nvSpPr>
          <p:spPr bwMode="auto">
            <a:xfrm>
              <a:off x="2841" y="2040"/>
              <a:ext cx="99" cy="9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2871" y="2067"/>
              <a:ext cx="42" cy="45"/>
              <a:chOff x="4149" y="1323"/>
              <a:chExt cx="144" cy="153"/>
            </a:xfrm>
          </p:grpSpPr>
          <p:sp>
            <p:nvSpPr>
              <p:cNvPr id="5145" name="Line 18"/>
              <p:cNvSpPr>
                <a:spLocks noChangeShapeType="1"/>
              </p:cNvSpPr>
              <p:nvPr/>
            </p:nvSpPr>
            <p:spPr bwMode="auto">
              <a:xfrm>
                <a:off x="4221" y="1323"/>
                <a:ext cx="0" cy="1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146" name="Line 19"/>
              <p:cNvSpPr>
                <a:spLocks noChangeShapeType="1"/>
              </p:cNvSpPr>
              <p:nvPr/>
            </p:nvSpPr>
            <p:spPr bwMode="auto">
              <a:xfrm>
                <a:off x="4149" y="1395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4300018" y="3545348"/>
            <a:ext cx="318520" cy="3167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4125006" y="4110574"/>
            <a:ext cx="574036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FF3300"/>
                </a:solidFill>
              </a:rPr>
              <a:t>1</a:t>
            </a:r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1846365" y="3114869"/>
            <a:ext cx="1113069" cy="605474"/>
            <a:chOff x="1055" y="1780"/>
            <a:chExt cx="636" cy="346"/>
          </a:xfrm>
        </p:grpSpPr>
        <p:sp>
          <p:nvSpPr>
            <p:cNvPr id="5140" name="Text Box 39"/>
            <p:cNvSpPr txBox="1">
              <a:spLocks noChangeArrowheads="1"/>
            </p:cNvSpPr>
            <p:nvPr/>
          </p:nvSpPr>
          <p:spPr bwMode="auto">
            <a:xfrm>
              <a:off x="1131" y="1808"/>
              <a:ext cx="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600" dirty="0"/>
                <a:t>H</a:t>
              </a:r>
            </a:p>
          </p:txBody>
        </p:sp>
        <p:sp>
          <p:nvSpPr>
            <p:cNvPr id="5141" name="Text Box 40"/>
            <p:cNvSpPr txBox="1">
              <a:spLocks noChangeArrowheads="1"/>
            </p:cNvSpPr>
            <p:nvPr/>
          </p:nvSpPr>
          <p:spPr bwMode="auto">
            <a:xfrm>
              <a:off x="1055" y="1780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1</a:t>
              </a:r>
            </a:p>
          </p:txBody>
        </p:sp>
        <p:sp>
          <p:nvSpPr>
            <p:cNvPr id="5142" name="Text Box 47"/>
            <p:cNvSpPr txBox="1">
              <a:spLocks noChangeArrowheads="1"/>
            </p:cNvSpPr>
            <p:nvPr/>
          </p:nvSpPr>
          <p:spPr bwMode="auto">
            <a:xfrm>
              <a:off x="1059" y="1915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4128506" y="3874334"/>
            <a:ext cx="574036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2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4135507" y="4110574"/>
            <a:ext cx="574036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4272015" y="3923331"/>
            <a:ext cx="980061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600" dirty="0"/>
              <a:t>D</a:t>
            </a:r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905869" y="5043286"/>
            <a:ext cx="1113069" cy="605474"/>
            <a:chOff x="1055" y="1780"/>
            <a:chExt cx="636" cy="346"/>
          </a:xfrm>
        </p:grpSpPr>
        <p:sp>
          <p:nvSpPr>
            <p:cNvPr id="5137" name="Text Box 58"/>
            <p:cNvSpPr txBox="1">
              <a:spLocks noChangeArrowheads="1"/>
            </p:cNvSpPr>
            <p:nvPr/>
          </p:nvSpPr>
          <p:spPr bwMode="auto">
            <a:xfrm>
              <a:off x="1131" y="1808"/>
              <a:ext cx="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600" dirty="0"/>
                <a:t>H</a:t>
              </a:r>
            </a:p>
          </p:txBody>
        </p:sp>
        <p:sp>
          <p:nvSpPr>
            <p:cNvPr id="5138" name="Text Box 59"/>
            <p:cNvSpPr txBox="1">
              <a:spLocks noChangeArrowheads="1"/>
            </p:cNvSpPr>
            <p:nvPr/>
          </p:nvSpPr>
          <p:spPr bwMode="auto">
            <a:xfrm>
              <a:off x="1055" y="1780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1</a:t>
              </a:r>
            </a:p>
          </p:txBody>
        </p:sp>
        <p:sp>
          <p:nvSpPr>
            <p:cNvPr id="5139" name="Text Box 60"/>
            <p:cNvSpPr txBox="1">
              <a:spLocks noChangeArrowheads="1"/>
            </p:cNvSpPr>
            <p:nvPr/>
          </p:nvSpPr>
          <p:spPr bwMode="auto">
            <a:xfrm>
              <a:off x="1059" y="1915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7805484" y="5330271"/>
            <a:ext cx="1751859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600" dirty="0"/>
              <a:t>1,19 </a:t>
            </a:r>
            <a:r>
              <a:rPr lang="de-DE" sz="2600" dirty="0" err="1"/>
              <a:t>MeV</a:t>
            </a:r>
            <a:endParaRPr lang="de-DE" sz="2600" dirty="0"/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6751919" y="6355727"/>
            <a:ext cx="854053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600" dirty="0"/>
              <a:t>e</a:t>
            </a:r>
            <a:r>
              <a:rPr lang="de-DE" sz="2600" baseline="30000" dirty="0"/>
              <a:t>+</a:t>
            </a:r>
          </a:p>
        </p:txBody>
      </p:sp>
      <p:sp>
        <p:nvSpPr>
          <p:cNvPr id="41" name="Rechteck 40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/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S. Hanssen</a:t>
            </a:r>
          </a:p>
        </p:txBody>
      </p:sp>
      <p:grpSp>
        <p:nvGrpSpPr>
          <p:cNvPr id="42" name="Gruppieren 75"/>
          <p:cNvGrpSpPr/>
          <p:nvPr/>
        </p:nvGrpSpPr>
        <p:grpSpPr>
          <a:xfrm>
            <a:off x="0" y="0"/>
            <a:ext cx="10080625" cy="7575057"/>
            <a:chOff x="0" y="0"/>
            <a:chExt cx="10080625" cy="7575057"/>
          </a:xfrm>
        </p:grpSpPr>
        <p:grpSp>
          <p:nvGrpSpPr>
            <p:cNvPr id="43" name="Gruppieren 60"/>
            <p:cNvGrpSpPr/>
            <p:nvPr/>
          </p:nvGrpSpPr>
          <p:grpSpPr>
            <a:xfrm>
              <a:off x="0" y="0"/>
              <a:ext cx="10080625" cy="7575057"/>
              <a:chOff x="0" y="0"/>
              <a:chExt cx="9144000" cy="6871954"/>
            </a:xfrm>
          </p:grpSpPr>
          <p:pic>
            <p:nvPicPr>
              <p:cNvPr id="45" name="Grafik 44" descr="Rahmen Astronomie unten.png"/>
              <p:cNvPicPr>
                <a:picLocks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46" name="Grafik 45" descr="Rahmen Astronomie oben.pn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47" name="Textfeld 46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defTabSz="914210">
                  <a:defRPr/>
                </a:pPr>
                <a:r>
                  <a:rPr lang="de-DE" sz="1700" kern="0" dirty="0">
                    <a:solidFill>
                      <a:srgbClr val="FFFFFF"/>
                    </a:solidFill>
                  </a:rPr>
                  <a:t>S. Hanssen</a:t>
                </a:r>
              </a:p>
            </p:txBody>
          </p:sp>
          <p:sp>
            <p:nvSpPr>
              <p:cNvPr id="48" name="Rechteck 47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algn="ctr" defTabSz="914210" hangingPunct="0">
                  <a:buFont typeface="StarSymbol"/>
                  <a:buNone/>
                </a:pPr>
                <a:r>
                  <a:rPr lang="de-DE" sz="1400" dirty="0">
                    <a:solidFill>
                      <a:srgbClr val="FFFFFF"/>
                    </a:solidFill>
                    <a:ea typeface="MS Gothic" pitchFamily="2"/>
                    <a:cs typeface="Tahoma" pitchFamily="2"/>
                  </a:rPr>
                  <a:t>ZPG </a:t>
                </a:r>
                <a:r>
                  <a:rPr lang="de-DE" sz="1400" dirty="0">
                    <a:solidFill>
                      <a:srgbClr val="CCCCFF"/>
                    </a:solidFill>
                    <a:ea typeface="MS Gothic" pitchFamily="2"/>
                    <a:cs typeface="Tahoma" pitchFamily="2"/>
                  </a:rPr>
                  <a:t>Astrophysik</a:t>
                </a:r>
              </a:p>
            </p:txBody>
          </p:sp>
          <p:pic>
            <p:nvPicPr>
              <p:cNvPr id="49" name="Grafik 48"/>
              <p:cNvPicPr>
                <a:picLocks noChangeAspect="1"/>
              </p:cNvPicPr>
              <p:nvPr/>
            </p:nvPicPr>
            <p:blipFill>
              <a:blip r:embed="rId4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0" name="Titel 1"/>
              <p:cNvSpPr txBox="1">
                <a:spLocks/>
              </p:cNvSpPr>
              <p:nvPr/>
            </p:nvSpPr>
            <p:spPr>
              <a:xfrm>
                <a:off x="1" y="2"/>
                <a:ext cx="6188797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defTabSz="914210" hangingPunct="0"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rgbClr val="FFFFFF"/>
                    </a:solidFill>
                    <a:ea typeface="MS Gothic" pitchFamily="2"/>
                    <a:cs typeface="Arial" pitchFamily="34" charset="0"/>
                  </a:rPr>
                  <a:t>Physik mit Astrophysik</a:t>
                </a:r>
              </a:p>
            </p:txBody>
          </p:sp>
        </p:grpSp>
        <p:sp>
          <p:nvSpPr>
            <p:cNvPr id="44" name="Titel 1"/>
            <p:cNvSpPr txBox="1">
              <a:spLocks/>
            </p:cNvSpPr>
            <p:nvPr/>
          </p:nvSpPr>
          <p:spPr>
            <a:xfrm>
              <a:off x="7200528" y="0"/>
              <a:ext cx="2775049" cy="433136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914210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Die Sonne</a:t>
              </a:r>
            </a:p>
          </p:txBody>
        </p:sp>
      </p:grpSp>
      <p:pic>
        <p:nvPicPr>
          <p:cNvPr id="8" name="Grafik 7">
            <a:extLst>
              <a:ext uri="{FF2B5EF4-FFF2-40B4-BE49-F238E27FC236}">
                <a16:creationId xmlns:a16="http://schemas.microsoft.com/office/drawing/2014/main" id="{FCFB8F9C-E255-44BA-B67E-B881A3F21242}"/>
              </a:ext>
            </a:extLst>
          </p:cNvPr>
          <p:cNvPicPr>
            <a:picLocks/>
          </p:cNvPicPr>
          <p:nvPr/>
        </p:nvPicPr>
        <p:blipFill>
          <a:blip r:embed="rId5" cstate="print"/>
          <a:srcRect t="42578" b="41016"/>
          <a:stretch>
            <a:fillRect/>
          </a:stretch>
        </p:blipFill>
        <p:spPr>
          <a:xfrm rot="2049229">
            <a:off x="8021945" y="180000"/>
            <a:ext cx="401492" cy="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0.23125 0.0687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0" y="34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21597 -0.1527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0" y="-76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9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33333  E" pathEditMode="relative" ptsTypes="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41649 0.2011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7" grpId="1" animBg="1"/>
      <p:bldP spid="4107" grpId="2" animBg="1"/>
      <p:bldP spid="4106" grpId="0" animBg="1"/>
      <p:bldP spid="4106" grpId="1" animBg="1"/>
      <p:bldP spid="4106" grpId="2" animBg="1"/>
      <p:bldP spid="4105" grpId="0" animBg="1"/>
      <p:bldP spid="4139" grpId="0"/>
      <p:bldP spid="4147" grpId="0"/>
      <p:bldP spid="4148" grpId="0"/>
      <p:bldP spid="4148" grpId="1"/>
      <p:bldP spid="4149" grpId="0"/>
      <p:bldP spid="4167" grpId="0"/>
      <p:bldP spid="4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8"/>
          <p:cNvSpPr>
            <a:spLocks noChangeArrowheads="1"/>
          </p:cNvSpPr>
          <p:nvPr/>
        </p:nvSpPr>
        <p:spPr bwMode="auto">
          <a:xfrm>
            <a:off x="-535533" y="0"/>
            <a:ext cx="10616158" cy="7559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 rot="1392830">
            <a:off x="4287766" y="3447352"/>
            <a:ext cx="385024" cy="229241"/>
            <a:chOff x="2336" y="11975"/>
            <a:chExt cx="8204" cy="553"/>
          </a:xfrm>
        </p:grpSpPr>
        <p:sp>
          <p:nvSpPr>
            <p:cNvPr id="6170" name="Freeform 35"/>
            <p:cNvSpPr>
              <a:spLocks/>
            </p:cNvSpPr>
            <p:nvPr/>
          </p:nvSpPr>
          <p:spPr bwMode="auto">
            <a:xfrm flipH="1">
              <a:off x="7805" y="11982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Freeform 36"/>
            <p:cNvSpPr>
              <a:spLocks/>
            </p:cNvSpPr>
            <p:nvPr/>
          </p:nvSpPr>
          <p:spPr bwMode="auto">
            <a:xfrm flipH="1">
              <a:off x="5074" y="11975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72" name="Freeform 37"/>
            <p:cNvSpPr>
              <a:spLocks/>
            </p:cNvSpPr>
            <p:nvPr/>
          </p:nvSpPr>
          <p:spPr bwMode="auto">
            <a:xfrm flipH="1">
              <a:off x="2336" y="11976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5880284">
            <a:off x="4357782" y="3450838"/>
            <a:ext cx="230990" cy="259016"/>
            <a:chOff x="2336" y="11975"/>
            <a:chExt cx="8204" cy="553"/>
          </a:xfrm>
        </p:grpSpPr>
        <p:sp>
          <p:nvSpPr>
            <p:cNvPr id="6167" name="Freeform 10"/>
            <p:cNvSpPr>
              <a:spLocks/>
            </p:cNvSpPr>
            <p:nvPr/>
          </p:nvSpPr>
          <p:spPr bwMode="auto">
            <a:xfrm flipH="1">
              <a:off x="7805" y="11982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 flipH="1">
              <a:off x="5074" y="11975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 flipH="1">
              <a:off x="2336" y="11976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300018" y="3298610"/>
            <a:ext cx="332521" cy="570475"/>
            <a:chOff x="2861" y="1293"/>
            <a:chExt cx="190" cy="326"/>
          </a:xfrm>
        </p:grpSpPr>
        <p:sp>
          <p:nvSpPr>
            <p:cNvPr id="6165" name="Oval 5"/>
            <p:cNvSpPr>
              <a:spLocks noChangeArrowheads="1"/>
            </p:cNvSpPr>
            <p:nvPr/>
          </p:nvSpPr>
          <p:spPr bwMode="auto">
            <a:xfrm>
              <a:off x="2869" y="1293"/>
              <a:ext cx="182" cy="1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66" name="Oval 6"/>
            <p:cNvSpPr>
              <a:spLocks noChangeArrowheads="1"/>
            </p:cNvSpPr>
            <p:nvPr/>
          </p:nvSpPr>
          <p:spPr bwMode="auto">
            <a:xfrm>
              <a:off x="2861" y="1438"/>
              <a:ext cx="182" cy="1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150" name="Oval 7"/>
          <p:cNvSpPr>
            <a:spLocks noChangeArrowheads="1"/>
          </p:cNvSpPr>
          <p:nvPr/>
        </p:nvSpPr>
        <p:spPr bwMode="auto">
          <a:xfrm>
            <a:off x="4300018" y="3545348"/>
            <a:ext cx="318520" cy="3167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7229699" y="2514643"/>
            <a:ext cx="318520" cy="31673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075690" y="2967874"/>
            <a:ext cx="1123570" cy="605474"/>
            <a:chOff x="3505" y="870"/>
            <a:chExt cx="642" cy="346"/>
          </a:xfrm>
        </p:grpSpPr>
        <p:sp>
          <p:nvSpPr>
            <p:cNvPr id="6162" name="Text Box 14"/>
            <p:cNvSpPr txBox="1">
              <a:spLocks noChangeArrowheads="1"/>
            </p:cNvSpPr>
            <p:nvPr/>
          </p:nvSpPr>
          <p:spPr bwMode="auto">
            <a:xfrm>
              <a:off x="3505" y="870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1</a:t>
              </a:r>
            </a:p>
          </p:txBody>
        </p:sp>
        <p:sp>
          <p:nvSpPr>
            <p:cNvPr id="6163" name="Text Box 15"/>
            <p:cNvSpPr txBox="1">
              <a:spLocks noChangeArrowheads="1"/>
            </p:cNvSpPr>
            <p:nvPr/>
          </p:nvSpPr>
          <p:spPr bwMode="auto">
            <a:xfrm>
              <a:off x="3509" y="1005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164" name="Text Box 16"/>
            <p:cNvSpPr txBox="1">
              <a:spLocks noChangeArrowheads="1"/>
            </p:cNvSpPr>
            <p:nvPr/>
          </p:nvSpPr>
          <p:spPr bwMode="auto">
            <a:xfrm>
              <a:off x="3587" y="898"/>
              <a:ext cx="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600" dirty="0"/>
                <a:t>H</a:t>
              </a:r>
            </a:p>
          </p:txBody>
        </p:sp>
      </p:grp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125006" y="4110574"/>
            <a:ext cx="574036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4128506" y="3874334"/>
            <a:ext cx="574036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2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272015" y="3923331"/>
            <a:ext cx="980061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600" dirty="0"/>
              <a:t>D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4130256" y="3874338"/>
            <a:ext cx="1123570" cy="605474"/>
            <a:chOff x="3593" y="2773"/>
            <a:chExt cx="642" cy="346"/>
          </a:xfrm>
        </p:grpSpPr>
        <p:sp>
          <p:nvSpPr>
            <p:cNvPr id="6159" name="Text Box 29"/>
            <p:cNvSpPr txBox="1">
              <a:spLocks noChangeArrowheads="1"/>
            </p:cNvSpPr>
            <p:nvPr/>
          </p:nvSpPr>
          <p:spPr bwMode="auto">
            <a:xfrm>
              <a:off x="3593" y="2773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3</a:t>
              </a:r>
            </a:p>
          </p:txBody>
        </p:sp>
        <p:sp>
          <p:nvSpPr>
            <p:cNvPr id="6160" name="Text Box 31"/>
            <p:cNvSpPr txBox="1">
              <a:spLocks noChangeArrowheads="1"/>
            </p:cNvSpPr>
            <p:nvPr/>
          </p:nvSpPr>
          <p:spPr bwMode="auto">
            <a:xfrm>
              <a:off x="3675" y="2801"/>
              <a:ext cx="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600" dirty="0"/>
                <a:t>He</a:t>
              </a:r>
            </a:p>
          </p:txBody>
        </p:sp>
        <p:sp>
          <p:nvSpPr>
            <p:cNvPr id="6161" name="Text Box 32"/>
            <p:cNvSpPr txBox="1">
              <a:spLocks noChangeArrowheads="1"/>
            </p:cNvSpPr>
            <p:nvPr/>
          </p:nvSpPr>
          <p:spPr bwMode="auto">
            <a:xfrm>
              <a:off x="3597" y="2908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805484" y="5330271"/>
            <a:ext cx="1751859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600" dirty="0"/>
              <a:t>5,49 </a:t>
            </a:r>
            <a:r>
              <a:rPr lang="de-DE" sz="2600" dirty="0" err="1"/>
              <a:t>MeV</a:t>
            </a:r>
            <a:endParaRPr lang="de-DE" sz="2600" dirty="0"/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4956307" y="465481"/>
            <a:ext cx="1751859" cy="57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100" dirty="0">
                <a:solidFill>
                  <a:srgbClr val="000000"/>
                </a:solidFill>
                <a:cs typeface="Times New Roman" pitchFamily="18" charset="0"/>
              </a:rPr>
              <a:t>γ</a:t>
            </a:r>
            <a:r>
              <a:rPr lang="de-DE" sz="2600" dirty="0"/>
              <a:t> -Quant</a:t>
            </a:r>
          </a:p>
        </p:txBody>
      </p:sp>
      <p:sp>
        <p:nvSpPr>
          <p:cNvPr id="38" name="Rechteck 37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/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S. Hanssen</a:t>
            </a:r>
          </a:p>
        </p:txBody>
      </p:sp>
      <p:grpSp>
        <p:nvGrpSpPr>
          <p:cNvPr id="39" name="Gruppieren 75"/>
          <p:cNvGrpSpPr/>
          <p:nvPr/>
        </p:nvGrpSpPr>
        <p:grpSpPr>
          <a:xfrm>
            <a:off x="0" y="0"/>
            <a:ext cx="10080625" cy="7575057"/>
            <a:chOff x="0" y="0"/>
            <a:chExt cx="10080625" cy="7575057"/>
          </a:xfrm>
        </p:grpSpPr>
        <p:grpSp>
          <p:nvGrpSpPr>
            <p:cNvPr id="40" name="Gruppieren 60"/>
            <p:cNvGrpSpPr/>
            <p:nvPr/>
          </p:nvGrpSpPr>
          <p:grpSpPr>
            <a:xfrm>
              <a:off x="0" y="0"/>
              <a:ext cx="10080625" cy="7575057"/>
              <a:chOff x="0" y="0"/>
              <a:chExt cx="9144000" cy="6871954"/>
            </a:xfrm>
          </p:grpSpPr>
          <p:pic>
            <p:nvPicPr>
              <p:cNvPr id="42" name="Grafik 41" descr="Rahmen Astronomie unten.png"/>
              <p:cNvPicPr>
                <a:picLocks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43" name="Grafik 42" descr="Rahmen Astronomie oben.pn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44" name="Textfeld 43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defTabSz="914210">
                  <a:defRPr/>
                </a:pPr>
                <a:r>
                  <a:rPr lang="de-DE" sz="1700" kern="0" dirty="0">
                    <a:solidFill>
                      <a:srgbClr val="FFFFFF"/>
                    </a:solidFill>
                  </a:rPr>
                  <a:t>S. Hanssen</a:t>
                </a:r>
              </a:p>
            </p:txBody>
          </p:sp>
          <p:sp>
            <p:nvSpPr>
              <p:cNvPr id="45" name="Rechteck 44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algn="ctr" defTabSz="914210" hangingPunct="0">
                  <a:buFont typeface="StarSymbol"/>
                  <a:buNone/>
                </a:pPr>
                <a:r>
                  <a:rPr lang="de-DE" sz="1400" dirty="0">
                    <a:solidFill>
                      <a:srgbClr val="FFFFFF"/>
                    </a:solidFill>
                    <a:ea typeface="MS Gothic" pitchFamily="2"/>
                    <a:cs typeface="Tahoma" pitchFamily="2"/>
                  </a:rPr>
                  <a:t>ZPG </a:t>
                </a:r>
                <a:r>
                  <a:rPr lang="de-DE" sz="1400" dirty="0">
                    <a:solidFill>
                      <a:srgbClr val="CCCCFF"/>
                    </a:solidFill>
                    <a:ea typeface="MS Gothic" pitchFamily="2"/>
                    <a:cs typeface="Tahoma" pitchFamily="2"/>
                  </a:rPr>
                  <a:t>Astrophysik</a:t>
                </a:r>
              </a:p>
            </p:txBody>
          </p:sp>
          <p:pic>
            <p:nvPicPr>
              <p:cNvPr id="46" name="Grafik 45"/>
              <p:cNvPicPr>
                <a:picLocks noChangeAspect="1"/>
              </p:cNvPicPr>
              <p:nvPr/>
            </p:nvPicPr>
            <p:blipFill>
              <a:blip r:embed="rId4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7" name="Titel 1"/>
              <p:cNvSpPr txBox="1">
                <a:spLocks/>
              </p:cNvSpPr>
              <p:nvPr/>
            </p:nvSpPr>
            <p:spPr>
              <a:xfrm>
                <a:off x="1" y="2"/>
                <a:ext cx="6188797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defTabSz="914210" hangingPunct="0"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rgbClr val="FFFFFF"/>
                    </a:solidFill>
                    <a:ea typeface="MS Gothic" pitchFamily="2"/>
                    <a:cs typeface="Arial" pitchFamily="34" charset="0"/>
                  </a:rPr>
                  <a:t>Physik mit Astrophysik</a:t>
                </a:r>
              </a:p>
            </p:txBody>
          </p:sp>
        </p:grpSp>
        <p:sp>
          <p:nvSpPr>
            <p:cNvPr id="41" name="Titel 1"/>
            <p:cNvSpPr txBox="1">
              <a:spLocks/>
            </p:cNvSpPr>
            <p:nvPr/>
          </p:nvSpPr>
          <p:spPr>
            <a:xfrm>
              <a:off x="7200528" y="0"/>
              <a:ext cx="2775049" cy="433136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914210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Die Sonne</a:t>
              </a:r>
            </a:p>
          </p:txBody>
        </p:sp>
      </p:grpSp>
      <p:pic>
        <p:nvPicPr>
          <p:cNvPr id="10" name="Grafik 9">
            <a:extLst>
              <a:ext uri="{FF2B5EF4-FFF2-40B4-BE49-F238E27FC236}">
                <a16:creationId xmlns:a16="http://schemas.microsoft.com/office/drawing/2014/main" id="{AEAB5AC3-3F48-4079-B1AB-974C73A78CE6}"/>
              </a:ext>
            </a:extLst>
          </p:cNvPr>
          <p:cNvPicPr>
            <a:picLocks/>
          </p:cNvPicPr>
          <p:nvPr/>
        </p:nvPicPr>
        <p:blipFill>
          <a:blip r:embed="rId5" cstate="print"/>
          <a:srcRect t="42578" b="41016"/>
          <a:stretch>
            <a:fillRect/>
          </a:stretch>
        </p:blipFill>
        <p:spPr>
          <a:xfrm rot="2049229">
            <a:off x="8021945" y="180000"/>
            <a:ext cx="401492" cy="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3.7037E-7 L -0.27778 0.12222 " pathEditMode="relative" ptsTypes="AA">
                                      <p:cBhvr>
                                        <p:cTn id="20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02674 -0.34907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-175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41649 0.2011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52" grpId="1" animBg="1"/>
      <p:bldP spid="6168" grpId="0"/>
      <p:bldP spid="6169" grpId="0"/>
      <p:bldP spid="6171" grpId="0"/>
      <p:bldP spid="6183" grpId="0"/>
      <p:bldP spid="61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0"/>
          <p:cNvSpPr>
            <a:spLocks noChangeArrowheads="1"/>
          </p:cNvSpPr>
          <p:nvPr/>
        </p:nvSpPr>
        <p:spPr bwMode="auto">
          <a:xfrm>
            <a:off x="-535533" y="0"/>
            <a:ext cx="10616158" cy="7559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212512" y="3687093"/>
            <a:ext cx="385024" cy="325486"/>
            <a:chOff x="2336" y="11975"/>
            <a:chExt cx="8204" cy="553"/>
          </a:xfrm>
        </p:grpSpPr>
        <p:sp>
          <p:nvSpPr>
            <p:cNvPr id="7207" name="Freeform 23"/>
            <p:cNvSpPr>
              <a:spLocks/>
            </p:cNvSpPr>
            <p:nvPr/>
          </p:nvSpPr>
          <p:spPr bwMode="auto">
            <a:xfrm flipH="1">
              <a:off x="7805" y="11982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208" name="Freeform 24"/>
            <p:cNvSpPr>
              <a:spLocks/>
            </p:cNvSpPr>
            <p:nvPr/>
          </p:nvSpPr>
          <p:spPr bwMode="auto">
            <a:xfrm flipH="1">
              <a:off x="5074" y="11975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209" name="Freeform 25"/>
            <p:cNvSpPr>
              <a:spLocks/>
            </p:cNvSpPr>
            <p:nvPr/>
          </p:nvSpPr>
          <p:spPr bwMode="auto">
            <a:xfrm flipH="1">
              <a:off x="2336" y="11976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4314018" y="3298609"/>
            <a:ext cx="318520" cy="31673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sp>
        <p:nvSpPr>
          <p:cNvPr id="7173" name="Oval 8"/>
          <p:cNvSpPr>
            <a:spLocks noChangeArrowheads="1"/>
          </p:cNvSpPr>
          <p:nvPr/>
        </p:nvSpPr>
        <p:spPr bwMode="auto">
          <a:xfrm>
            <a:off x="4300018" y="3552347"/>
            <a:ext cx="318520" cy="316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435089" y="859214"/>
            <a:ext cx="441027" cy="570475"/>
            <a:chOff x="820" y="491"/>
            <a:chExt cx="252" cy="326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 rot="5880284">
              <a:off x="853" y="578"/>
              <a:ext cx="132" cy="148"/>
              <a:chOff x="2336" y="11975"/>
              <a:chExt cx="8204" cy="553"/>
            </a:xfrm>
          </p:grpSpPr>
          <p:sp>
            <p:nvSpPr>
              <p:cNvPr id="7204" name="Freeform 12"/>
              <p:cNvSpPr>
                <a:spLocks/>
              </p:cNvSpPr>
              <p:nvPr/>
            </p:nvSpPr>
            <p:spPr bwMode="auto">
              <a:xfrm flipH="1">
                <a:off x="7805" y="11982"/>
                <a:ext cx="2735" cy="546"/>
              </a:xfrm>
              <a:custGeom>
                <a:avLst/>
                <a:gdLst>
                  <a:gd name="T0" fmla="*/ 0 w 6812"/>
                  <a:gd name="T1" fmla="*/ 1197 h 2337"/>
                  <a:gd name="T2" fmla="*/ 568 w 6812"/>
                  <a:gd name="T3" fmla="*/ 627 h 2337"/>
                  <a:gd name="T4" fmla="*/ 1131 w 6812"/>
                  <a:gd name="T5" fmla="*/ 150 h 2337"/>
                  <a:gd name="T6" fmla="*/ 1704 w 6812"/>
                  <a:gd name="T7" fmla="*/ 0 h 2337"/>
                  <a:gd name="T8" fmla="*/ 2276 w 6812"/>
                  <a:gd name="T9" fmla="*/ 150 h 2337"/>
                  <a:gd name="T10" fmla="*/ 2840 w 6812"/>
                  <a:gd name="T11" fmla="*/ 627 h 2337"/>
                  <a:gd name="T12" fmla="*/ 3408 w 6812"/>
                  <a:gd name="T13" fmla="*/ 1197 h 2337"/>
                  <a:gd name="T14" fmla="*/ 3976 w 6812"/>
                  <a:gd name="T15" fmla="*/ 1767 h 2337"/>
                  <a:gd name="T16" fmla="*/ 4567 w 6812"/>
                  <a:gd name="T17" fmla="*/ 2203 h 2337"/>
                  <a:gd name="T18" fmla="*/ 5112 w 6812"/>
                  <a:gd name="T19" fmla="*/ 2337 h 2337"/>
                  <a:gd name="T20" fmla="*/ 5678 w 6812"/>
                  <a:gd name="T21" fmla="*/ 2203 h 2337"/>
                  <a:gd name="T22" fmla="*/ 6256 w 6812"/>
                  <a:gd name="T23" fmla="*/ 1783 h 2337"/>
                  <a:gd name="T24" fmla="*/ 6812 w 6812"/>
                  <a:gd name="T25" fmla="*/ 1194 h 23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12"/>
                  <a:gd name="T40" fmla="*/ 0 h 2337"/>
                  <a:gd name="T41" fmla="*/ 6812 w 6812"/>
                  <a:gd name="T42" fmla="*/ 2337 h 23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12" h="2337">
                    <a:moveTo>
                      <a:pt x="0" y="1197"/>
                    </a:moveTo>
                    <a:cubicBezTo>
                      <a:pt x="189" y="997"/>
                      <a:pt x="380" y="801"/>
                      <a:pt x="568" y="627"/>
                    </a:cubicBezTo>
                    <a:cubicBezTo>
                      <a:pt x="756" y="453"/>
                      <a:pt x="942" y="254"/>
                      <a:pt x="1131" y="150"/>
                    </a:cubicBezTo>
                    <a:cubicBezTo>
                      <a:pt x="1320" y="46"/>
                      <a:pt x="1513" y="0"/>
                      <a:pt x="1704" y="0"/>
                    </a:cubicBezTo>
                    <a:cubicBezTo>
                      <a:pt x="1895" y="0"/>
                      <a:pt x="2087" y="46"/>
                      <a:pt x="2276" y="150"/>
                    </a:cubicBezTo>
                    <a:cubicBezTo>
                      <a:pt x="2465" y="254"/>
                      <a:pt x="2651" y="453"/>
                      <a:pt x="2840" y="627"/>
                    </a:cubicBezTo>
                    <a:cubicBezTo>
                      <a:pt x="3029" y="801"/>
                      <a:pt x="3219" y="1007"/>
                      <a:pt x="3408" y="1197"/>
                    </a:cubicBezTo>
                    <a:cubicBezTo>
                      <a:pt x="3597" y="1387"/>
                      <a:pt x="3783" y="1599"/>
                      <a:pt x="3976" y="1767"/>
                    </a:cubicBezTo>
                    <a:cubicBezTo>
                      <a:pt x="4169" y="1935"/>
                      <a:pt x="4378" y="2108"/>
                      <a:pt x="4567" y="2203"/>
                    </a:cubicBezTo>
                    <a:cubicBezTo>
                      <a:pt x="4756" y="2298"/>
                      <a:pt x="4927" y="2337"/>
                      <a:pt x="5112" y="2337"/>
                    </a:cubicBezTo>
                    <a:cubicBezTo>
                      <a:pt x="5297" y="2337"/>
                      <a:pt x="5487" y="2295"/>
                      <a:pt x="5678" y="2203"/>
                    </a:cubicBezTo>
                    <a:cubicBezTo>
                      <a:pt x="5869" y="2111"/>
                      <a:pt x="6067" y="1951"/>
                      <a:pt x="6256" y="1783"/>
                    </a:cubicBezTo>
                    <a:cubicBezTo>
                      <a:pt x="6445" y="1615"/>
                      <a:pt x="6696" y="1317"/>
                      <a:pt x="6812" y="1194"/>
                    </a:cubicBezTo>
                  </a:path>
                </a:pathLst>
              </a:custGeom>
              <a:noFill/>
              <a:ln w="28575" cmpd="sng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05" name="Freeform 13"/>
              <p:cNvSpPr>
                <a:spLocks/>
              </p:cNvSpPr>
              <p:nvPr/>
            </p:nvSpPr>
            <p:spPr bwMode="auto">
              <a:xfrm flipH="1">
                <a:off x="5074" y="11975"/>
                <a:ext cx="2735" cy="546"/>
              </a:xfrm>
              <a:custGeom>
                <a:avLst/>
                <a:gdLst>
                  <a:gd name="T0" fmla="*/ 0 w 6812"/>
                  <a:gd name="T1" fmla="*/ 1197 h 2337"/>
                  <a:gd name="T2" fmla="*/ 568 w 6812"/>
                  <a:gd name="T3" fmla="*/ 627 h 2337"/>
                  <a:gd name="T4" fmla="*/ 1131 w 6812"/>
                  <a:gd name="T5" fmla="*/ 150 h 2337"/>
                  <a:gd name="T6" fmla="*/ 1704 w 6812"/>
                  <a:gd name="T7" fmla="*/ 0 h 2337"/>
                  <a:gd name="T8" fmla="*/ 2276 w 6812"/>
                  <a:gd name="T9" fmla="*/ 150 h 2337"/>
                  <a:gd name="T10" fmla="*/ 2840 w 6812"/>
                  <a:gd name="T11" fmla="*/ 627 h 2337"/>
                  <a:gd name="T12" fmla="*/ 3408 w 6812"/>
                  <a:gd name="T13" fmla="*/ 1197 h 2337"/>
                  <a:gd name="T14" fmla="*/ 3976 w 6812"/>
                  <a:gd name="T15" fmla="*/ 1767 h 2337"/>
                  <a:gd name="T16" fmla="*/ 4567 w 6812"/>
                  <a:gd name="T17" fmla="*/ 2203 h 2337"/>
                  <a:gd name="T18" fmla="*/ 5112 w 6812"/>
                  <a:gd name="T19" fmla="*/ 2337 h 2337"/>
                  <a:gd name="T20" fmla="*/ 5678 w 6812"/>
                  <a:gd name="T21" fmla="*/ 2203 h 2337"/>
                  <a:gd name="T22" fmla="*/ 6256 w 6812"/>
                  <a:gd name="T23" fmla="*/ 1783 h 2337"/>
                  <a:gd name="T24" fmla="*/ 6812 w 6812"/>
                  <a:gd name="T25" fmla="*/ 1194 h 23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12"/>
                  <a:gd name="T40" fmla="*/ 0 h 2337"/>
                  <a:gd name="T41" fmla="*/ 6812 w 6812"/>
                  <a:gd name="T42" fmla="*/ 2337 h 23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12" h="2337">
                    <a:moveTo>
                      <a:pt x="0" y="1197"/>
                    </a:moveTo>
                    <a:cubicBezTo>
                      <a:pt x="189" y="997"/>
                      <a:pt x="380" y="801"/>
                      <a:pt x="568" y="627"/>
                    </a:cubicBezTo>
                    <a:cubicBezTo>
                      <a:pt x="756" y="453"/>
                      <a:pt x="942" y="254"/>
                      <a:pt x="1131" y="150"/>
                    </a:cubicBezTo>
                    <a:cubicBezTo>
                      <a:pt x="1320" y="46"/>
                      <a:pt x="1513" y="0"/>
                      <a:pt x="1704" y="0"/>
                    </a:cubicBezTo>
                    <a:cubicBezTo>
                      <a:pt x="1895" y="0"/>
                      <a:pt x="2087" y="46"/>
                      <a:pt x="2276" y="150"/>
                    </a:cubicBezTo>
                    <a:cubicBezTo>
                      <a:pt x="2465" y="254"/>
                      <a:pt x="2651" y="453"/>
                      <a:pt x="2840" y="627"/>
                    </a:cubicBezTo>
                    <a:cubicBezTo>
                      <a:pt x="3029" y="801"/>
                      <a:pt x="3219" y="1007"/>
                      <a:pt x="3408" y="1197"/>
                    </a:cubicBezTo>
                    <a:cubicBezTo>
                      <a:pt x="3597" y="1387"/>
                      <a:pt x="3783" y="1599"/>
                      <a:pt x="3976" y="1767"/>
                    </a:cubicBezTo>
                    <a:cubicBezTo>
                      <a:pt x="4169" y="1935"/>
                      <a:pt x="4378" y="2108"/>
                      <a:pt x="4567" y="2203"/>
                    </a:cubicBezTo>
                    <a:cubicBezTo>
                      <a:pt x="4756" y="2298"/>
                      <a:pt x="4927" y="2337"/>
                      <a:pt x="5112" y="2337"/>
                    </a:cubicBezTo>
                    <a:cubicBezTo>
                      <a:pt x="5297" y="2337"/>
                      <a:pt x="5487" y="2295"/>
                      <a:pt x="5678" y="2203"/>
                    </a:cubicBezTo>
                    <a:cubicBezTo>
                      <a:pt x="5869" y="2111"/>
                      <a:pt x="6067" y="1951"/>
                      <a:pt x="6256" y="1783"/>
                    </a:cubicBezTo>
                    <a:cubicBezTo>
                      <a:pt x="6445" y="1615"/>
                      <a:pt x="6696" y="1317"/>
                      <a:pt x="6812" y="1194"/>
                    </a:cubicBezTo>
                  </a:path>
                </a:pathLst>
              </a:custGeom>
              <a:noFill/>
              <a:ln w="28575" cmpd="sng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06" name="Freeform 14"/>
              <p:cNvSpPr>
                <a:spLocks/>
              </p:cNvSpPr>
              <p:nvPr/>
            </p:nvSpPr>
            <p:spPr bwMode="auto">
              <a:xfrm flipH="1">
                <a:off x="2336" y="11976"/>
                <a:ext cx="2735" cy="546"/>
              </a:xfrm>
              <a:custGeom>
                <a:avLst/>
                <a:gdLst>
                  <a:gd name="T0" fmla="*/ 0 w 6812"/>
                  <a:gd name="T1" fmla="*/ 1197 h 2337"/>
                  <a:gd name="T2" fmla="*/ 568 w 6812"/>
                  <a:gd name="T3" fmla="*/ 627 h 2337"/>
                  <a:gd name="T4" fmla="*/ 1131 w 6812"/>
                  <a:gd name="T5" fmla="*/ 150 h 2337"/>
                  <a:gd name="T6" fmla="*/ 1704 w 6812"/>
                  <a:gd name="T7" fmla="*/ 0 h 2337"/>
                  <a:gd name="T8" fmla="*/ 2276 w 6812"/>
                  <a:gd name="T9" fmla="*/ 150 h 2337"/>
                  <a:gd name="T10" fmla="*/ 2840 w 6812"/>
                  <a:gd name="T11" fmla="*/ 627 h 2337"/>
                  <a:gd name="T12" fmla="*/ 3408 w 6812"/>
                  <a:gd name="T13" fmla="*/ 1197 h 2337"/>
                  <a:gd name="T14" fmla="*/ 3976 w 6812"/>
                  <a:gd name="T15" fmla="*/ 1767 h 2337"/>
                  <a:gd name="T16" fmla="*/ 4567 w 6812"/>
                  <a:gd name="T17" fmla="*/ 2203 h 2337"/>
                  <a:gd name="T18" fmla="*/ 5112 w 6812"/>
                  <a:gd name="T19" fmla="*/ 2337 h 2337"/>
                  <a:gd name="T20" fmla="*/ 5678 w 6812"/>
                  <a:gd name="T21" fmla="*/ 2203 h 2337"/>
                  <a:gd name="T22" fmla="*/ 6256 w 6812"/>
                  <a:gd name="T23" fmla="*/ 1783 h 2337"/>
                  <a:gd name="T24" fmla="*/ 6812 w 6812"/>
                  <a:gd name="T25" fmla="*/ 1194 h 23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12"/>
                  <a:gd name="T40" fmla="*/ 0 h 2337"/>
                  <a:gd name="T41" fmla="*/ 6812 w 6812"/>
                  <a:gd name="T42" fmla="*/ 2337 h 23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12" h="2337">
                    <a:moveTo>
                      <a:pt x="0" y="1197"/>
                    </a:moveTo>
                    <a:cubicBezTo>
                      <a:pt x="189" y="997"/>
                      <a:pt x="380" y="801"/>
                      <a:pt x="568" y="627"/>
                    </a:cubicBezTo>
                    <a:cubicBezTo>
                      <a:pt x="756" y="453"/>
                      <a:pt x="942" y="254"/>
                      <a:pt x="1131" y="150"/>
                    </a:cubicBezTo>
                    <a:cubicBezTo>
                      <a:pt x="1320" y="46"/>
                      <a:pt x="1513" y="0"/>
                      <a:pt x="1704" y="0"/>
                    </a:cubicBezTo>
                    <a:cubicBezTo>
                      <a:pt x="1895" y="0"/>
                      <a:pt x="2087" y="46"/>
                      <a:pt x="2276" y="150"/>
                    </a:cubicBezTo>
                    <a:cubicBezTo>
                      <a:pt x="2465" y="254"/>
                      <a:pt x="2651" y="453"/>
                      <a:pt x="2840" y="627"/>
                    </a:cubicBezTo>
                    <a:cubicBezTo>
                      <a:pt x="3029" y="801"/>
                      <a:pt x="3219" y="1007"/>
                      <a:pt x="3408" y="1197"/>
                    </a:cubicBezTo>
                    <a:cubicBezTo>
                      <a:pt x="3597" y="1387"/>
                      <a:pt x="3783" y="1599"/>
                      <a:pt x="3976" y="1767"/>
                    </a:cubicBezTo>
                    <a:cubicBezTo>
                      <a:pt x="4169" y="1935"/>
                      <a:pt x="4378" y="2108"/>
                      <a:pt x="4567" y="2203"/>
                    </a:cubicBezTo>
                    <a:cubicBezTo>
                      <a:pt x="4756" y="2298"/>
                      <a:pt x="4927" y="2337"/>
                      <a:pt x="5112" y="2337"/>
                    </a:cubicBezTo>
                    <a:cubicBezTo>
                      <a:pt x="5297" y="2337"/>
                      <a:pt x="5487" y="2295"/>
                      <a:pt x="5678" y="2203"/>
                    </a:cubicBezTo>
                    <a:cubicBezTo>
                      <a:pt x="5869" y="2111"/>
                      <a:pt x="6067" y="1951"/>
                      <a:pt x="6256" y="1783"/>
                    </a:cubicBezTo>
                    <a:cubicBezTo>
                      <a:pt x="6445" y="1615"/>
                      <a:pt x="6696" y="1317"/>
                      <a:pt x="6812" y="1194"/>
                    </a:cubicBezTo>
                  </a:path>
                </a:pathLst>
              </a:custGeom>
              <a:noFill/>
              <a:ln w="28575" cmpd="sng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820" y="491"/>
              <a:ext cx="190" cy="326"/>
              <a:chOff x="2861" y="1293"/>
              <a:chExt cx="190" cy="326"/>
            </a:xfrm>
          </p:grpSpPr>
          <p:sp>
            <p:nvSpPr>
              <p:cNvPr id="7202" name="Oval 16"/>
              <p:cNvSpPr>
                <a:spLocks noChangeArrowheads="1"/>
              </p:cNvSpPr>
              <p:nvPr/>
            </p:nvSpPr>
            <p:spPr bwMode="auto">
              <a:xfrm>
                <a:off x="2869" y="1293"/>
                <a:ext cx="182" cy="18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203" name="Oval 17"/>
              <p:cNvSpPr>
                <a:spLocks noChangeArrowheads="1"/>
              </p:cNvSpPr>
              <p:nvPr/>
            </p:nvSpPr>
            <p:spPr bwMode="auto">
              <a:xfrm>
                <a:off x="2861" y="1438"/>
                <a:ext cx="182" cy="18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7200" name="Oval 18"/>
            <p:cNvSpPr>
              <a:spLocks noChangeArrowheads="1"/>
            </p:cNvSpPr>
            <p:nvPr/>
          </p:nvSpPr>
          <p:spPr bwMode="auto">
            <a:xfrm>
              <a:off x="820" y="632"/>
              <a:ext cx="182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201" name="Oval 19"/>
            <p:cNvSpPr>
              <a:spLocks noChangeArrowheads="1"/>
            </p:cNvSpPr>
            <p:nvPr/>
          </p:nvSpPr>
          <p:spPr bwMode="auto">
            <a:xfrm>
              <a:off x="890" y="567"/>
              <a:ext cx="182" cy="1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7175" name="Oval 9"/>
          <p:cNvSpPr>
            <a:spLocks noChangeArrowheads="1"/>
          </p:cNvSpPr>
          <p:nvPr/>
        </p:nvSpPr>
        <p:spPr bwMode="auto">
          <a:xfrm>
            <a:off x="4300018" y="3545348"/>
            <a:ext cx="318520" cy="3167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4422525" y="3431603"/>
            <a:ext cx="318520" cy="31673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4130256" y="3874338"/>
            <a:ext cx="1123570" cy="605474"/>
            <a:chOff x="3593" y="2773"/>
            <a:chExt cx="642" cy="346"/>
          </a:xfrm>
        </p:grpSpPr>
        <p:sp>
          <p:nvSpPr>
            <p:cNvPr id="7195" name="Text Box 41"/>
            <p:cNvSpPr txBox="1">
              <a:spLocks noChangeArrowheads="1"/>
            </p:cNvSpPr>
            <p:nvPr/>
          </p:nvSpPr>
          <p:spPr bwMode="auto">
            <a:xfrm>
              <a:off x="3593" y="2773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3</a:t>
              </a:r>
            </a:p>
          </p:txBody>
        </p:sp>
        <p:sp>
          <p:nvSpPr>
            <p:cNvPr id="7196" name="Text Box 42"/>
            <p:cNvSpPr txBox="1">
              <a:spLocks noChangeArrowheads="1"/>
            </p:cNvSpPr>
            <p:nvPr/>
          </p:nvSpPr>
          <p:spPr bwMode="auto">
            <a:xfrm>
              <a:off x="3675" y="2801"/>
              <a:ext cx="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600" dirty="0"/>
                <a:t>He</a:t>
              </a:r>
            </a:p>
          </p:txBody>
        </p:sp>
        <p:sp>
          <p:nvSpPr>
            <p:cNvPr id="7197" name="Text Box 43"/>
            <p:cNvSpPr txBox="1">
              <a:spLocks noChangeArrowheads="1"/>
            </p:cNvSpPr>
            <p:nvPr/>
          </p:nvSpPr>
          <p:spPr bwMode="auto">
            <a:xfrm>
              <a:off x="3597" y="2908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1265329" y="1529439"/>
            <a:ext cx="1123570" cy="605474"/>
            <a:chOff x="3593" y="2773"/>
            <a:chExt cx="642" cy="346"/>
          </a:xfrm>
        </p:grpSpPr>
        <p:sp>
          <p:nvSpPr>
            <p:cNvPr id="7192" name="Text Box 45"/>
            <p:cNvSpPr txBox="1">
              <a:spLocks noChangeArrowheads="1"/>
            </p:cNvSpPr>
            <p:nvPr/>
          </p:nvSpPr>
          <p:spPr bwMode="auto">
            <a:xfrm>
              <a:off x="3593" y="2773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3</a:t>
              </a:r>
            </a:p>
          </p:txBody>
        </p:sp>
        <p:sp>
          <p:nvSpPr>
            <p:cNvPr id="7193" name="Text Box 46"/>
            <p:cNvSpPr txBox="1">
              <a:spLocks noChangeArrowheads="1"/>
            </p:cNvSpPr>
            <p:nvPr/>
          </p:nvSpPr>
          <p:spPr bwMode="auto">
            <a:xfrm>
              <a:off x="3675" y="2801"/>
              <a:ext cx="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600" dirty="0"/>
                <a:t>He</a:t>
              </a:r>
            </a:p>
          </p:txBody>
        </p:sp>
        <p:sp>
          <p:nvSpPr>
            <p:cNvPr id="7194" name="Text Box 47"/>
            <p:cNvSpPr txBox="1">
              <a:spLocks noChangeArrowheads="1"/>
            </p:cNvSpPr>
            <p:nvPr/>
          </p:nvSpPr>
          <p:spPr bwMode="auto">
            <a:xfrm>
              <a:off x="3597" y="2908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944745" y="4334569"/>
            <a:ext cx="1123570" cy="605474"/>
            <a:chOff x="3593" y="2773"/>
            <a:chExt cx="642" cy="346"/>
          </a:xfrm>
        </p:grpSpPr>
        <p:sp>
          <p:nvSpPr>
            <p:cNvPr id="7189" name="Text Box 49"/>
            <p:cNvSpPr txBox="1">
              <a:spLocks noChangeArrowheads="1"/>
            </p:cNvSpPr>
            <p:nvPr/>
          </p:nvSpPr>
          <p:spPr bwMode="auto">
            <a:xfrm>
              <a:off x="3593" y="2773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4</a:t>
              </a:r>
            </a:p>
          </p:txBody>
        </p:sp>
        <p:sp>
          <p:nvSpPr>
            <p:cNvPr id="7190" name="Text Box 50"/>
            <p:cNvSpPr txBox="1">
              <a:spLocks noChangeArrowheads="1"/>
            </p:cNvSpPr>
            <p:nvPr/>
          </p:nvSpPr>
          <p:spPr bwMode="auto">
            <a:xfrm>
              <a:off x="3675" y="2801"/>
              <a:ext cx="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600" dirty="0"/>
                <a:t>He</a:t>
              </a:r>
            </a:p>
          </p:txBody>
        </p:sp>
        <p:sp>
          <p:nvSpPr>
            <p:cNvPr id="7191" name="Text Box 51"/>
            <p:cNvSpPr txBox="1">
              <a:spLocks noChangeArrowheads="1"/>
            </p:cNvSpPr>
            <p:nvPr/>
          </p:nvSpPr>
          <p:spPr bwMode="auto">
            <a:xfrm>
              <a:off x="3597" y="2908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7359207" y="1807676"/>
            <a:ext cx="1113069" cy="605474"/>
            <a:chOff x="1055" y="1780"/>
            <a:chExt cx="636" cy="346"/>
          </a:xfrm>
        </p:grpSpPr>
        <p:sp>
          <p:nvSpPr>
            <p:cNvPr id="7186" name="Text Box 53"/>
            <p:cNvSpPr txBox="1">
              <a:spLocks noChangeArrowheads="1"/>
            </p:cNvSpPr>
            <p:nvPr/>
          </p:nvSpPr>
          <p:spPr bwMode="auto">
            <a:xfrm>
              <a:off x="1131" y="1808"/>
              <a:ext cx="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600" dirty="0"/>
                <a:t>H</a:t>
              </a:r>
            </a:p>
          </p:txBody>
        </p:sp>
        <p:sp>
          <p:nvSpPr>
            <p:cNvPr id="7187" name="Text Box 54"/>
            <p:cNvSpPr txBox="1">
              <a:spLocks noChangeArrowheads="1"/>
            </p:cNvSpPr>
            <p:nvPr/>
          </p:nvSpPr>
          <p:spPr bwMode="auto">
            <a:xfrm>
              <a:off x="1055" y="1780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1</a:t>
              </a:r>
            </a:p>
          </p:txBody>
        </p:sp>
        <p:sp>
          <p:nvSpPr>
            <p:cNvPr id="7188" name="Text Box 55"/>
            <p:cNvSpPr txBox="1">
              <a:spLocks noChangeArrowheads="1"/>
            </p:cNvSpPr>
            <p:nvPr/>
          </p:nvSpPr>
          <p:spPr bwMode="auto">
            <a:xfrm>
              <a:off x="1059" y="1915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7926242" y="5776505"/>
            <a:ext cx="1113069" cy="605474"/>
            <a:chOff x="1055" y="1780"/>
            <a:chExt cx="636" cy="346"/>
          </a:xfrm>
        </p:grpSpPr>
        <p:sp>
          <p:nvSpPr>
            <p:cNvPr id="7183" name="Text Box 57"/>
            <p:cNvSpPr txBox="1">
              <a:spLocks noChangeArrowheads="1"/>
            </p:cNvSpPr>
            <p:nvPr/>
          </p:nvSpPr>
          <p:spPr bwMode="auto">
            <a:xfrm>
              <a:off x="1131" y="1808"/>
              <a:ext cx="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600" dirty="0"/>
                <a:t>H</a:t>
              </a:r>
            </a:p>
          </p:txBody>
        </p:sp>
        <p:sp>
          <p:nvSpPr>
            <p:cNvPr id="7184" name="Text Box 58"/>
            <p:cNvSpPr txBox="1">
              <a:spLocks noChangeArrowheads="1"/>
            </p:cNvSpPr>
            <p:nvPr/>
          </p:nvSpPr>
          <p:spPr bwMode="auto">
            <a:xfrm>
              <a:off x="1055" y="1780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1</a:t>
              </a:r>
            </a:p>
          </p:txBody>
        </p:sp>
        <p:sp>
          <p:nvSpPr>
            <p:cNvPr id="7185" name="Text Box 59"/>
            <p:cNvSpPr txBox="1">
              <a:spLocks noChangeArrowheads="1"/>
            </p:cNvSpPr>
            <p:nvPr/>
          </p:nvSpPr>
          <p:spPr bwMode="auto">
            <a:xfrm>
              <a:off x="1059" y="1915"/>
              <a:ext cx="32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7821236" y="4180571"/>
            <a:ext cx="1956621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600" dirty="0"/>
              <a:t>12,85 </a:t>
            </a:r>
            <a:r>
              <a:rPr lang="de-DE" sz="2600" dirty="0" err="1"/>
              <a:t>MeV</a:t>
            </a:r>
            <a:endParaRPr lang="de-DE" sz="2600" dirty="0"/>
          </a:p>
        </p:txBody>
      </p:sp>
      <p:sp>
        <p:nvSpPr>
          <p:cNvPr id="51" name="Rechteck 50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/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S. Hanssen</a:t>
            </a:r>
          </a:p>
        </p:txBody>
      </p:sp>
      <p:grpSp>
        <p:nvGrpSpPr>
          <p:cNvPr id="52" name="Gruppieren 75"/>
          <p:cNvGrpSpPr/>
          <p:nvPr/>
        </p:nvGrpSpPr>
        <p:grpSpPr>
          <a:xfrm>
            <a:off x="0" y="0"/>
            <a:ext cx="10080625" cy="7575057"/>
            <a:chOff x="0" y="0"/>
            <a:chExt cx="10080625" cy="7575057"/>
          </a:xfrm>
        </p:grpSpPr>
        <p:grpSp>
          <p:nvGrpSpPr>
            <p:cNvPr id="53" name="Gruppieren 60"/>
            <p:cNvGrpSpPr/>
            <p:nvPr/>
          </p:nvGrpSpPr>
          <p:grpSpPr>
            <a:xfrm>
              <a:off x="0" y="0"/>
              <a:ext cx="10080625" cy="7575057"/>
              <a:chOff x="0" y="0"/>
              <a:chExt cx="9144000" cy="6871954"/>
            </a:xfrm>
          </p:grpSpPr>
          <p:pic>
            <p:nvPicPr>
              <p:cNvPr id="55" name="Grafik 54" descr="Rahmen Astronomie unten.png"/>
              <p:cNvPicPr>
                <a:picLocks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56" name="Grafik 55" descr="Rahmen Astronomie oben.pn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57" name="Textfeld 56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defTabSz="914210">
                  <a:defRPr/>
                </a:pPr>
                <a:r>
                  <a:rPr lang="de-DE" sz="1700" kern="0" dirty="0">
                    <a:solidFill>
                      <a:srgbClr val="FFFFFF"/>
                    </a:solidFill>
                  </a:rPr>
                  <a:t>S. Hanssen</a:t>
                </a:r>
              </a:p>
            </p:txBody>
          </p:sp>
          <p:sp>
            <p:nvSpPr>
              <p:cNvPr id="58" name="Rechteck 57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algn="ctr" defTabSz="914210" hangingPunct="0">
                  <a:buFont typeface="StarSymbol"/>
                  <a:buNone/>
                </a:pPr>
                <a:r>
                  <a:rPr lang="de-DE" sz="1400" dirty="0">
                    <a:solidFill>
                      <a:srgbClr val="FFFFFF"/>
                    </a:solidFill>
                    <a:ea typeface="MS Gothic" pitchFamily="2"/>
                    <a:cs typeface="Tahoma" pitchFamily="2"/>
                  </a:rPr>
                  <a:t>ZPG </a:t>
                </a:r>
                <a:r>
                  <a:rPr lang="de-DE" sz="1400" dirty="0">
                    <a:solidFill>
                      <a:srgbClr val="CCCCFF"/>
                    </a:solidFill>
                    <a:ea typeface="MS Gothic" pitchFamily="2"/>
                    <a:cs typeface="Tahoma" pitchFamily="2"/>
                  </a:rPr>
                  <a:t>Astrophysik</a:t>
                </a:r>
              </a:p>
            </p:txBody>
          </p:sp>
          <p:pic>
            <p:nvPicPr>
              <p:cNvPr id="59" name="Grafik 58"/>
              <p:cNvPicPr>
                <a:picLocks noChangeAspect="1"/>
              </p:cNvPicPr>
              <p:nvPr/>
            </p:nvPicPr>
            <p:blipFill>
              <a:blip r:embed="rId4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0" name="Titel 1"/>
              <p:cNvSpPr txBox="1">
                <a:spLocks/>
              </p:cNvSpPr>
              <p:nvPr/>
            </p:nvSpPr>
            <p:spPr>
              <a:xfrm>
                <a:off x="1" y="2"/>
                <a:ext cx="6188797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defTabSz="914210" hangingPunct="0"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rgbClr val="FFFFFF"/>
                    </a:solidFill>
                    <a:ea typeface="MS Gothic" pitchFamily="2"/>
                    <a:cs typeface="Arial" pitchFamily="34" charset="0"/>
                  </a:rPr>
                  <a:t>Physik mit Astrophysik</a:t>
                </a:r>
              </a:p>
            </p:txBody>
          </p:sp>
        </p:grpSp>
        <p:sp>
          <p:nvSpPr>
            <p:cNvPr id="54" name="Titel 1"/>
            <p:cNvSpPr txBox="1">
              <a:spLocks/>
            </p:cNvSpPr>
            <p:nvPr/>
          </p:nvSpPr>
          <p:spPr>
            <a:xfrm>
              <a:off x="7200528" y="0"/>
              <a:ext cx="2775049" cy="433136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914210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Die Sonne</a:t>
              </a:r>
            </a:p>
          </p:txBody>
        </p:sp>
      </p:grpSp>
      <p:pic>
        <p:nvPicPr>
          <p:cNvPr id="11" name="Grafik 10">
            <a:extLst>
              <a:ext uri="{FF2B5EF4-FFF2-40B4-BE49-F238E27FC236}">
                <a16:creationId xmlns:a16="http://schemas.microsoft.com/office/drawing/2014/main" id="{8E5A6495-84B8-4800-B0A8-A7D27F43542A}"/>
              </a:ext>
            </a:extLst>
          </p:cNvPr>
          <p:cNvPicPr>
            <a:picLocks/>
          </p:cNvPicPr>
          <p:nvPr/>
        </p:nvPicPr>
        <p:blipFill>
          <a:blip r:embed="rId5" cstate="print"/>
          <a:srcRect t="42578" b="41016"/>
          <a:stretch>
            <a:fillRect/>
          </a:stretch>
        </p:blipFill>
        <p:spPr>
          <a:xfrm rot="2049229">
            <a:off x="8021945" y="180000"/>
            <a:ext cx="401492" cy="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0.26718 0.368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18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4.07407E-6 L 0.31719 -0.26042 " pathEditMode="relative" ptsTypes="AA">
                                      <p:cBhvr>
                                        <p:cTn id="26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85185E-6 L 0.35626 0.25625 " pathEditMode="relative" ptsTypes="AA">
                                      <p:cBhvr>
                                        <p:cTn id="28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4165 0.0219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13" grpId="0" animBg="1"/>
      <p:bldP spid="82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-535533" y="0"/>
            <a:ext cx="10616158" cy="7559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740670" y="2236404"/>
            <a:ext cx="5292328" cy="498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/>
          <a:lstStyle/>
          <a:p>
            <a:pPr marL="377979" indent="-377979">
              <a:spcBef>
                <a:spcPct val="20000"/>
              </a:spcBef>
              <a:buFontTx/>
              <a:buChar char="•"/>
            </a:pPr>
            <a:r>
              <a:rPr lang="de-DE" sz="3100" dirty="0"/>
              <a:t>~ 10 000 Jahre bis zum Rand des Sonnenkerns</a:t>
            </a:r>
          </a:p>
          <a:p>
            <a:pPr marL="377979" indent="-377979">
              <a:spcBef>
                <a:spcPct val="20000"/>
              </a:spcBef>
              <a:buFontTx/>
              <a:buChar char="•"/>
            </a:pPr>
            <a:r>
              <a:rPr lang="de-DE" sz="3100" dirty="0"/>
              <a:t>~ 170 000 Jahre bis zum Rand der Sonne</a:t>
            </a:r>
          </a:p>
          <a:p>
            <a:pPr marL="377979" indent="-377979">
              <a:spcBef>
                <a:spcPct val="20000"/>
              </a:spcBef>
              <a:buFontTx/>
              <a:buChar char="•"/>
            </a:pPr>
            <a:r>
              <a:rPr lang="de-DE" sz="3100" dirty="0"/>
              <a:t>von der Sonne zur Erde:</a:t>
            </a:r>
          </a:p>
          <a:p>
            <a:pPr marL="377979" indent="-377979">
              <a:spcBef>
                <a:spcPct val="20000"/>
              </a:spcBef>
            </a:pPr>
            <a:r>
              <a:rPr lang="de-DE" sz="3100" dirty="0"/>
              <a:t>	8 Minuten</a:t>
            </a:r>
          </a:p>
          <a:p>
            <a:pPr marL="377979" indent="-377979">
              <a:spcBef>
                <a:spcPct val="20000"/>
              </a:spcBef>
              <a:buFontTx/>
              <a:buChar char="•"/>
            </a:pPr>
            <a:endParaRPr lang="el-GR" sz="35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709168" y="923961"/>
            <a:ext cx="6363395" cy="57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100" dirty="0"/>
              <a:t>Ein </a:t>
            </a:r>
            <a:r>
              <a:rPr lang="el-GR" sz="3100" dirty="0"/>
              <a:t>γ</a:t>
            </a:r>
            <a:r>
              <a:rPr lang="de-DE" sz="3100" dirty="0"/>
              <a:t>-Quant braucht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3509823">
            <a:off x="511044" y="1042942"/>
            <a:ext cx="230990" cy="259016"/>
            <a:chOff x="2336" y="11975"/>
            <a:chExt cx="8204" cy="553"/>
          </a:xfrm>
        </p:grpSpPr>
        <p:sp>
          <p:nvSpPr>
            <p:cNvPr id="8208" name="Freeform 9"/>
            <p:cNvSpPr>
              <a:spLocks/>
            </p:cNvSpPr>
            <p:nvPr/>
          </p:nvSpPr>
          <p:spPr bwMode="auto">
            <a:xfrm flipH="1">
              <a:off x="7805" y="11982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9" name="Freeform 10"/>
            <p:cNvSpPr>
              <a:spLocks/>
            </p:cNvSpPr>
            <p:nvPr/>
          </p:nvSpPr>
          <p:spPr bwMode="auto">
            <a:xfrm flipH="1">
              <a:off x="5074" y="11975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10" name="Freeform 11"/>
            <p:cNvSpPr>
              <a:spLocks/>
            </p:cNvSpPr>
            <p:nvPr/>
          </p:nvSpPr>
          <p:spPr bwMode="auto">
            <a:xfrm flipH="1">
              <a:off x="2336" y="11976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 rot="3509823">
            <a:off x="1200587" y="2521629"/>
            <a:ext cx="230990" cy="259016"/>
            <a:chOff x="2336" y="11975"/>
            <a:chExt cx="8204" cy="553"/>
          </a:xfrm>
        </p:grpSpPr>
        <p:sp>
          <p:nvSpPr>
            <p:cNvPr id="8205" name="Freeform 13"/>
            <p:cNvSpPr>
              <a:spLocks/>
            </p:cNvSpPr>
            <p:nvPr/>
          </p:nvSpPr>
          <p:spPr bwMode="auto">
            <a:xfrm flipH="1">
              <a:off x="7805" y="11982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 flipH="1">
              <a:off x="5074" y="11975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 flipH="1">
              <a:off x="2336" y="11976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 rot="3509823">
            <a:off x="1510356" y="5125517"/>
            <a:ext cx="230990" cy="259016"/>
            <a:chOff x="2336" y="11975"/>
            <a:chExt cx="8204" cy="553"/>
          </a:xfrm>
        </p:grpSpPr>
        <p:sp>
          <p:nvSpPr>
            <p:cNvPr id="8202" name="Freeform 17"/>
            <p:cNvSpPr>
              <a:spLocks/>
            </p:cNvSpPr>
            <p:nvPr/>
          </p:nvSpPr>
          <p:spPr bwMode="auto">
            <a:xfrm flipH="1">
              <a:off x="7805" y="11982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3" name="Freeform 18"/>
            <p:cNvSpPr>
              <a:spLocks/>
            </p:cNvSpPr>
            <p:nvPr/>
          </p:nvSpPr>
          <p:spPr bwMode="auto">
            <a:xfrm flipH="1">
              <a:off x="5074" y="11975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4" name="Freeform 19"/>
            <p:cNvSpPr>
              <a:spLocks/>
            </p:cNvSpPr>
            <p:nvPr/>
          </p:nvSpPr>
          <p:spPr bwMode="auto">
            <a:xfrm flipH="1">
              <a:off x="2336" y="11976"/>
              <a:ext cx="2735" cy="546"/>
            </a:xfrm>
            <a:custGeom>
              <a:avLst/>
              <a:gdLst>
                <a:gd name="T0" fmla="*/ 0 w 6812"/>
                <a:gd name="T1" fmla="*/ 1197 h 2337"/>
                <a:gd name="T2" fmla="*/ 568 w 6812"/>
                <a:gd name="T3" fmla="*/ 627 h 2337"/>
                <a:gd name="T4" fmla="*/ 1131 w 6812"/>
                <a:gd name="T5" fmla="*/ 150 h 2337"/>
                <a:gd name="T6" fmla="*/ 1704 w 6812"/>
                <a:gd name="T7" fmla="*/ 0 h 2337"/>
                <a:gd name="T8" fmla="*/ 2276 w 6812"/>
                <a:gd name="T9" fmla="*/ 150 h 2337"/>
                <a:gd name="T10" fmla="*/ 2840 w 6812"/>
                <a:gd name="T11" fmla="*/ 627 h 2337"/>
                <a:gd name="T12" fmla="*/ 3408 w 6812"/>
                <a:gd name="T13" fmla="*/ 1197 h 2337"/>
                <a:gd name="T14" fmla="*/ 3976 w 6812"/>
                <a:gd name="T15" fmla="*/ 1767 h 2337"/>
                <a:gd name="T16" fmla="*/ 4567 w 6812"/>
                <a:gd name="T17" fmla="*/ 2203 h 2337"/>
                <a:gd name="T18" fmla="*/ 5112 w 6812"/>
                <a:gd name="T19" fmla="*/ 2337 h 2337"/>
                <a:gd name="T20" fmla="*/ 5678 w 6812"/>
                <a:gd name="T21" fmla="*/ 2203 h 2337"/>
                <a:gd name="T22" fmla="*/ 6256 w 6812"/>
                <a:gd name="T23" fmla="*/ 1783 h 2337"/>
                <a:gd name="T24" fmla="*/ 6812 w 6812"/>
                <a:gd name="T25" fmla="*/ 1194 h 23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2"/>
                <a:gd name="T40" fmla="*/ 0 h 2337"/>
                <a:gd name="T41" fmla="*/ 6812 w 6812"/>
                <a:gd name="T42" fmla="*/ 2337 h 23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2" h="2337">
                  <a:moveTo>
                    <a:pt x="0" y="1197"/>
                  </a:moveTo>
                  <a:cubicBezTo>
                    <a:pt x="189" y="997"/>
                    <a:pt x="380" y="801"/>
                    <a:pt x="568" y="627"/>
                  </a:cubicBezTo>
                  <a:cubicBezTo>
                    <a:pt x="756" y="453"/>
                    <a:pt x="942" y="254"/>
                    <a:pt x="1131" y="150"/>
                  </a:cubicBezTo>
                  <a:cubicBezTo>
                    <a:pt x="1320" y="46"/>
                    <a:pt x="1513" y="0"/>
                    <a:pt x="1704" y="0"/>
                  </a:cubicBezTo>
                  <a:cubicBezTo>
                    <a:pt x="1895" y="0"/>
                    <a:pt x="2087" y="46"/>
                    <a:pt x="2276" y="150"/>
                  </a:cubicBezTo>
                  <a:cubicBezTo>
                    <a:pt x="2465" y="254"/>
                    <a:pt x="2651" y="453"/>
                    <a:pt x="2840" y="627"/>
                  </a:cubicBezTo>
                  <a:cubicBezTo>
                    <a:pt x="3029" y="801"/>
                    <a:pt x="3219" y="1007"/>
                    <a:pt x="3408" y="1197"/>
                  </a:cubicBezTo>
                  <a:cubicBezTo>
                    <a:pt x="3597" y="1387"/>
                    <a:pt x="3783" y="1599"/>
                    <a:pt x="3976" y="1767"/>
                  </a:cubicBezTo>
                  <a:cubicBezTo>
                    <a:pt x="4169" y="1935"/>
                    <a:pt x="4378" y="2108"/>
                    <a:pt x="4567" y="2203"/>
                  </a:cubicBezTo>
                  <a:cubicBezTo>
                    <a:pt x="4756" y="2298"/>
                    <a:pt x="4927" y="2337"/>
                    <a:pt x="5112" y="2337"/>
                  </a:cubicBezTo>
                  <a:cubicBezTo>
                    <a:pt x="5297" y="2337"/>
                    <a:pt x="5487" y="2295"/>
                    <a:pt x="5678" y="2203"/>
                  </a:cubicBezTo>
                  <a:cubicBezTo>
                    <a:pt x="5869" y="2111"/>
                    <a:pt x="6067" y="1951"/>
                    <a:pt x="6256" y="1783"/>
                  </a:cubicBezTo>
                  <a:cubicBezTo>
                    <a:pt x="6445" y="1615"/>
                    <a:pt x="6696" y="1317"/>
                    <a:pt x="6812" y="1194"/>
                  </a:cubicBezTo>
                </a:path>
              </a:pathLst>
            </a:custGeom>
            <a:noFill/>
            <a:ln w="28575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8" name="Rechteck 27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/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S. Hanssen</a:t>
            </a:r>
          </a:p>
        </p:txBody>
      </p:sp>
      <p:grpSp>
        <p:nvGrpSpPr>
          <p:cNvPr id="29" name="Gruppieren 75"/>
          <p:cNvGrpSpPr/>
          <p:nvPr/>
        </p:nvGrpSpPr>
        <p:grpSpPr>
          <a:xfrm>
            <a:off x="0" y="0"/>
            <a:ext cx="10080625" cy="7575057"/>
            <a:chOff x="0" y="0"/>
            <a:chExt cx="10080625" cy="7575057"/>
          </a:xfrm>
        </p:grpSpPr>
        <p:grpSp>
          <p:nvGrpSpPr>
            <p:cNvPr id="30" name="Gruppieren 60"/>
            <p:cNvGrpSpPr/>
            <p:nvPr/>
          </p:nvGrpSpPr>
          <p:grpSpPr>
            <a:xfrm>
              <a:off x="0" y="0"/>
              <a:ext cx="10080625" cy="7575057"/>
              <a:chOff x="0" y="0"/>
              <a:chExt cx="9144000" cy="6871954"/>
            </a:xfrm>
          </p:grpSpPr>
          <p:pic>
            <p:nvPicPr>
              <p:cNvPr id="32" name="Grafik 31" descr="Rahmen Astronomie unten.png"/>
              <p:cNvPicPr>
                <a:picLocks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33" name="Grafik 32" descr="Rahmen Astronomie oben.pn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34" name="Textfeld 33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defTabSz="914210">
                  <a:defRPr/>
                </a:pPr>
                <a:r>
                  <a:rPr lang="de-DE" sz="1700" kern="0" dirty="0">
                    <a:solidFill>
                      <a:srgbClr val="FFFFFF"/>
                    </a:solidFill>
                  </a:rPr>
                  <a:t>S. Hanssen</a:t>
                </a:r>
              </a:p>
            </p:txBody>
          </p:sp>
          <p:sp>
            <p:nvSpPr>
              <p:cNvPr id="35" name="Rechteck 34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algn="ctr" defTabSz="914210" hangingPunct="0">
                  <a:buFont typeface="StarSymbol"/>
                  <a:buNone/>
                </a:pPr>
                <a:r>
                  <a:rPr lang="de-DE" sz="1400" dirty="0">
                    <a:solidFill>
                      <a:srgbClr val="FFFFFF"/>
                    </a:solidFill>
                    <a:ea typeface="MS Gothic" pitchFamily="2"/>
                    <a:cs typeface="Tahoma" pitchFamily="2"/>
                  </a:rPr>
                  <a:t>ZPG </a:t>
                </a:r>
                <a:r>
                  <a:rPr lang="de-DE" sz="1400" dirty="0">
                    <a:solidFill>
                      <a:srgbClr val="CCCCFF"/>
                    </a:solidFill>
                    <a:ea typeface="MS Gothic" pitchFamily="2"/>
                    <a:cs typeface="Tahoma" pitchFamily="2"/>
                  </a:rPr>
                  <a:t>Astrophysik</a:t>
                </a:r>
              </a:p>
            </p:txBody>
          </p:sp>
          <p:pic>
            <p:nvPicPr>
              <p:cNvPr id="36" name="Grafik 35"/>
              <p:cNvPicPr>
                <a:picLocks noChangeAspect="1"/>
              </p:cNvPicPr>
              <p:nvPr/>
            </p:nvPicPr>
            <p:blipFill>
              <a:blip r:embed="rId4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7" name="Titel 1"/>
              <p:cNvSpPr txBox="1">
                <a:spLocks/>
              </p:cNvSpPr>
              <p:nvPr/>
            </p:nvSpPr>
            <p:spPr>
              <a:xfrm>
                <a:off x="1" y="2"/>
                <a:ext cx="6188797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defTabSz="914210" hangingPunct="0"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rgbClr val="FFFFFF"/>
                    </a:solidFill>
                    <a:ea typeface="MS Gothic" pitchFamily="2"/>
                    <a:cs typeface="Arial" pitchFamily="34" charset="0"/>
                  </a:rPr>
                  <a:t>Physik mit Astrophysik</a:t>
                </a:r>
              </a:p>
            </p:txBody>
          </p:sp>
        </p:grpSp>
        <p:sp>
          <p:nvSpPr>
            <p:cNvPr id="31" name="Titel 1"/>
            <p:cNvSpPr txBox="1">
              <a:spLocks/>
            </p:cNvSpPr>
            <p:nvPr/>
          </p:nvSpPr>
          <p:spPr>
            <a:xfrm>
              <a:off x="7200528" y="0"/>
              <a:ext cx="2775049" cy="433136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914210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Die Sonne</a:t>
              </a:r>
            </a:p>
          </p:txBody>
        </p:sp>
      </p:grpSp>
      <p:pic>
        <p:nvPicPr>
          <p:cNvPr id="5" name="Grafik 4">
            <a:extLst>
              <a:ext uri="{FF2B5EF4-FFF2-40B4-BE49-F238E27FC236}">
                <a16:creationId xmlns:a16="http://schemas.microsoft.com/office/drawing/2014/main" id="{656A532B-7515-4B0D-97C4-58AC4F88943E}"/>
              </a:ext>
            </a:extLst>
          </p:cNvPr>
          <p:cNvPicPr>
            <a:picLocks/>
          </p:cNvPicPr>
          <p:nvPr/>
        </p:nvPicPr>
        <p:blipFill>
          <a:blip r:embed="rId5" cstate="print"/>
          <a:srcRect t="42578" b="41016"/>
          <a:stretch>
            <a:fillRect/>
          </a:stretch>
        </p:blipFill>
        <p:spPr>
          <a:xfrm rot="2049229">
            <a:off x="8021945" y="180000"/>
            <a:ext cx="401492" cy="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7.40741E-7 L 0.01945 0.05069 L 0.05643 -0.05116 L 0.06268 0.09722 L -0.04688 0.0787 L 0.02761 0.00139 L 0.11181 0.07268 L 0.12813 -0.05718 L 0.05851 -0.02639 L 0.09948 0.0912 L 0.0665 0.13287 L -0.02917 0.03866 L 0.13976 0.03704 L 0.0882 0.16528 L 0.0257 0.12361 L 0.13334 0.13287 L 0.0257 0.15903 L 0.07084 0.18866 " pathEditMode="relative" rAng="0" ptsTypes="AAAAAAAAAAAAAAAA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L 0.00277 0.07894 L -0.03612 0.07037 L -0.02014 0.14306 L 0.04097 0.07894 L -0.01112 0.05533 L 0.10902 0.04051 L 0.03263 0.15139 L 0.01319 0.08727 L 0.08611 0.00394 L 0.09583 0.14977 L 0.02152 0.17732 L -0.0132 0.18797 L 0.00694 0.11528 L 0.04791 0.13241 L 0.05416 0.22014 L -0.03889 0.24144 C 0.01562 0.22454 0.04218 0.21597 0.0875 0.21597 L 0.11319 0.20324 L 0.11597 0.07894 L 0.06111 0.17963 L -0.0132 0.25672 L -0.04445 0.16875 L -0.02778 0.06597 L 0.03194 0.20324 L 0.03402 0.28866 L -0.05834 0.30162 L -0.07848 0.18403 L 0.05833 0.22222 L 0.04097 0.32709 L 0.1118 0.30162 L 0.02708 0.32477 L 0.03333 0.34676 " pathEditMode="relative" rAng="0" ptsTypes="AAAAAAAAAAAAAAAAfAAAAAAAAAAAAAA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232 L 1.07153 0.20139 " pathEditMode="relative" rAng="0" ptsTypes="AA">
                                      <p:cBhvr>
                                        <p:cTn id="4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uiExpand="1" build="p"/>
      <p:bldP spid="7175" grpId="0"/>
    </p:bldLst>
  </p:timing>
</p:sld>
</file>

<file path=ppt/theme/theme1.xml><?xml version="1.0" encoding="utf-8"?>
<a:theme xmlns:a="http://schemas.openxmlformats.org/drawingml/2006/main" name="9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../../../../../ITG/AppData/Roaming/OpenOffice.org/3/user/template/muster-internet-praes.otp</Template>
  <TotalTime>0</TotalTime>
  <Words>515</Words>
  <Application>Microsoft Office PowerPoint</Application>
  <PresentationFormat>Benutzerdefiniert</PresentationFormat>
  <Paragraphs>132</Paragraphs>
  <Slides>9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StarSymbol</vt:lpstr>
      <vt:lpstr>Tahoma</vt:lpstr>
      <vt:lpstr>Times New Roman</vt:lpstr>
      <vt:lpstr>9_Standarddesign</vt:lpstr>
      <vt:lpstr>PowerPoint-Präsentation</vt:lpstr>
      <vt:lpstr>Daten:</vt:lpstr>
      <vt:lpstr>Die Planeten im Größenvergleich:</vt:lpstr>
      <vt:lpstr>Aufbau: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muster-internet-praes</dc:title>
  <dc:creator>Sven Hanssen</dc:creator>
  <cp:lastModifiedBy>Sven Hanssen</cp:lastModifiedBy>
  <cp:revision>376</cp:revision>
  <dcterms:created xsi:type="dcterms:W3CDTF">2009-09-16T16:16:24Z</dcterms:created>
  <dcterms:modified xsi:type="dcterms:W3CDTF">2020-09-27T08:26:03Z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