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4"/>
  </p:notesMasterIdLst>
  <p:sldIdLst>
    <p:sldId id="260" r:id="rId2"/>
    <p:sldId id="262" r:id="rId3"/>
    <p:sldId id="263" r:id="rId4"/>
    <p:sldId id="264" r:id="rId5"/>
    <p:sldId id="265" r:id="rId6"/>
    <p:sldId id="266" r:id="rId7"/>
    <p:sldId id="267" r:id="rId8"/>
    <p:sldId id="268" r:id="rId9"/>
    <p:sldId id="269" r:id="rId10"/>
    <p:sldId id="270" r:id="rId11"/>
    <p:sldId id="271" r:id="rId12"/>
    <p:sldId id="258"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18.01.2021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zwischen der Aufgabe, den – kooperierenden – Personen, den Kooperationsregeln und den Besonderheiten der handelnden Individuen unterschieden.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3</a:t>
            </a:fld>
            <a:endParaRPr lang="de-DE"/>
          </a:p>
        </p:txBody>
      </p:sp>
    </p:spTree>
    <p:extLst>
      <p:ext uri="{BB962C8B-B14F-4D97-AF65-F5344CB8AC3E}">
        <p14:creationId xmlns:p14="http://schemas.microsoft.com/office/powerpoint/2010/main" val="1799721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smtClean="0"/>
              <a:t>s.a. Begleittext</a:t>
            </a:r>
            <a:r>
              <a:rPr lang="de-DE" baseline="0" dirty="0" smtClean="0"/>
              <a:t> zur nächsten Folie.</a:t>
            </a:r>
            <a:endParaRPr lang="de-DE" dirty="0" smtClean="0"/>
          </a:p>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4</a:t>
            </a:fld>
            <a:endParaRPr lang="de-DE"/>
          </a:p>
        </p:txBody>
      </p:sp>
    </p:spTree>
    <p:extLst>
      <p:ext uri="{BB962C8B-B14F-4D97-AF65-F5344CB8AC3E}">
        <p14:creationId xmlns:p14="http://schemas.microsoft.com/office/powerpoint/2010/main" val="2674115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smtClean="0"/>
              <a:t>Ruth Cohn betont die Interdependenz zwischen allen Faktoren. Sie meint, dass ICH,</a:t>
            </a:r>
            <a:r>
              <a:rPr lang="de-DE" baseline="0" dirty="0" smtClean="0"/>
              <a:t> WIR und THEMA gleich wichtig seien und also z.B. das THEMA „unsere Kinder gut und inklusiv unterrichten“ nicht im Zentrum steht gegenüber einer Beschäftigung mit dem ICH der Einzelnen. </a:t>
            </a:r>
            <a:r>
              <a:rPr lang="de-DE" dirty="0" smtClean="0"/>
              <a:t>Das eigentliche „Thema“ der Gruppe entsteht so erst im Miteinander aller vier Ebenen.</a:t>
            </a:r>
            <a:r>
              <a:rPr lang="de-DE" baseline="0" dirty="0" smtClean="0"/>
              <a:t> Es wird deshalb von manchen TZI-Vertretern nicht mit dem ES, der Sache, gleichgesetzt, sondern entsteht in der Auseinandersetzung und dem Miteinander zwischen und in den vier Ebenen. ICH und WIR sind die Basis einer erfolgreichen Arbeit, die Basis für die erfolgreiche Arbeit mit dem Thema, dem „ES“. </a:t>
            </a:r>
          </a:p>
          <a:p>
            <a:pPr defTabSz="947684" eaLnBrk="1" fontAlgn="auto" hangingPunct="1">
              <a:spcBef>
                <a:spcPts val="0"/>
              </a:spcBef>
              <a:spcAft>
                <a:spcPts val="0"/>
              </a:spcAft>
              <a:defRPr/>
            </a:pPr>
            <a:r>
              <a:rPr lang="de-DE" baseline="0" dirty="0" smtClean="0"/>
              <a:t>In der folgenden vertieften Auseinandersetzungen mit den eigenen und fremden individuellen Vorstellungen und den Gemeinsamkeiten und Unterschieden in der Gruppe kann also das Ziel sein: Was ist eigentlich „unser Thema“? Was ist uns wichtig? Wo wollen wir ran? </a:t>
            </a:r>
          </a:p>
          <a:p>
            <a:pPr defTabSz="947684" eaLnBrk="1" fontAlgn="auto" hangingPunct="1">
              <a:spcBef>
                <a:spcPts val="0"/>
              </a:spcBef>
              <a:spcAft>
                <a:spcPts val="0"/>
              </a:spcAft>
              <a:defRPr/>
            </a:pPr>
            <a:r>
              <a:rPr lang="de-DE" baseline="0" dirty="0" smtClean="0"/>
              <a:t>GLOBE: Gelingen entsteht nur in einer stützenden Umgebung. Zu dieser Umgebung gehören zuallererst die gesellschaftlichen Bedingungen, die öffentliche Diskussion und Erwartung, die Gesetzgebung, die Verordnungen. </a:t>
            </a:r>
            <a:br>
              <a:rPr lang="de-DE" baseline="0" dirty="0" smtClean="0"/>
            </a:br>
            <a:r>
              <a:rPr lang="de-DE" baseline="0" dirty="0" smtClean="0"/>
              <a:t>Zur genaueren Befassung können den Begriffen unterschiedliche Ebenen zugeordnet werden: Auf einer ersten Ebene ist das ICH die einzelne Person, das WIR das Team, das ES der inklusive Unterricht. Kollegium, Schulleitung(en) etc. wären dann dem GLOBE zuzuordnen.  Auf einer zweiten Ebene könnte der Kreis die Schule bezeichnen, das WIR die Schulleitung und das Kollegium einschließen, das ES eventuell über den Unterricht hinaus das inklusive Miteinander bezeichnen. Der GLOBE stellte dann alles dar, was wirklich extern ist und zur Schulverwaltung, Träger, Gesellschaft etc. zugehört.</a:t>
            </a:r>
            <a:endParaRPr lang="de-DE" dirty="0" smtClean="0"/>
          </a:p>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5</a:t>
            </a:fld>
            <a:endParaRPr lang="de-DE"/>
          </a:p>
        </p:txBody>
      </p:sp>
    </p:spTree>
    <p:extLst>
      <p:ext uri="{BB962C8B-B14F-4D97-AF65-F5344CB8AC3E}">
        <p14:creationId xmlns:p14="http://schemas.microsoft.com/office/powerpoint/2010/main" val="3387849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a:t>Bei der Arbeit im Team geht es um den Einzelnen, seine Werte und Haltungen und seine Vorstellungen vom Handeln. Ohne dieses Selbst-bewusst-Sein kann die Zusammenarbeit im Team und die Arbeit mit den Lernenden nicht gestaltet werden. </a:t>
            </a:r>
            <a:br>
              <a:rPr lang="de-DE" dirty="0"/>
            </a:br>
            <a:r>
              <a:rPr lang="de-DE" dirty="0"/>
              <a:t>Zugleich sind die Einzelnen aber immer abhängig von den anderen Einzelnen und von ihrer Umwelt, von der Eingebundenheit im Team. Die Einzelnen sind so zugleich autonom und abhängig. Autonomie entsteht dabei vor allem durch das Bewusstwerden der Interdependenz, nicht in der Loslösung von der Gruppe. Die Einzelnen und die Gruppe werden so gemeinsam  verantwortlich für das Handeln der Einzelnen und des Teams.</a:t>
            </a:r>
          </a:p>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6</a:t>
            </a:fld>
            <a:endParaRPr lang="de-DE"/>
          </a:p>
        </p:txBody>
      </p:sp>
    </p:spTree>
    <p:extLst>
      <p:ext uri="{BB962C8B-B14F-4D97-AF65-F5344CB8AC3E}">
        <p14:creationId xmlns:p14="http://schemas.microsoft.com/office/powerpoint/2010/main" val="2220174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Zum erfolgreichen</a:t>
            </a:r>
            <a:r>
              <a:rPr lang="de-DE" baseline="0" dirty="0" smtClean="0"/>
              <a:t> Arbeiten gehört auch der „GLOBE“. In diesem Modul stehen aber das ICH und die ICHS im WIR im Fokus.</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7</a:t>
            </a:fld>
            <a:endParaRPr lang="de-DE"/>
          </a:p>
        </p:txBody>
      </p:sp>
    </p:spTree>
    <p:extLst>
      <p:ext uri="{BB962C8B-B14F-4D97-AF65-F5344CB8AC3E}">
        <p14:creationId xmlns:p14="http://schemas.microsoft.com/office/powerpoint/2010/main" val="545808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TN vor zu hohen Erwartungen und daraus folgenden Enttäuschungen schützen. Die Erfolgsfaktoren gelten vor allem für außerschulische, eng kooperierende Teams. Die Anmerkungen auf der Folie können dementsprechend</a:t>
            </a:r>
            <a:r>
              <a:rPr lang="de-DE" baseline="0" dirty="0" smtClean="0"/>
              <a:t> </a:t>
            </a:r>
            <a:r>
              <a:rPr lang="de-DE" dirty="0" smtClean="0"/>
              <a:t>auch mündlich statt schriftlich erfolgen. Gerade in inklusiven Setting gibt es immer wieder kooperierende Personen,</a:t>
            </a:r>
            <a:r>
              <a:rPr lang="de-DE" baseline="0" dirty="0" smtClean="0"/>
              <a:t> die nur wenig gemeinsame Zeit haben. Diese Personen müssen vor zu hohen Erwartungen an einen „Team-Erfolg“ geschützt werden.</a:t>
            </a:r>
            <a:endParaRPr lang="de-DE" dirty="0" smtClean="0"/>
          </a:p>
          <a:p>
            <a:r>
              <a:rPr lang="de-DE" dirty="0" smtClean="0"/>
              <a:t>Wir empfehlen prozessorientierte</a:t>
            </a:r>
            <a:r>
              <a:rPr lang="de-DE" baseline="0" dirty="0" smtClean="0"/>
              <a:t> Fortbildungen, bei denen zwischen den Terminen „Aufgaben“ gegeben werden. Bei einem späteren Termin könnte der Teamdiagnose-Bogen zur Überprüfung einer Weiterentwicklung verwendet werden. Dazu müssen natürlich die Inhalte entsprechend bearbeitet werden.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9</a:t>
            </a:fld>
            <a:endParaRPr lang="de-DE"/>
          </a:p>
        </p:txBody>
      </p:sp>
    </p:spTree>
    <p:extLst>
      <p:ext uri="{BB962C8B-B14F-4D97-AF65-F5344CB8AC3E}">
        <p14:creationId xmlns:p14="http://schemas.microsoft.com/office/powerpoint/2010/main" val="38111922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18.01.2021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18.01.2021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Reflexion der Teamarbeit</a:t>
            </a:r>
          </a:p>
        </p:txBody>
      </p:sp>
      <p:sp>
        <p:nvSpPr>
          <p:cNvPr id="3" name="Untertitel 2"/>
          <p:cNvSpPr>
            <a:spLocks noGrp="1"/>
          </p:cNvSpPr>
          <p:nvPr>
            <p:ph type="subTitle" idx="1"/>
          </p:nvPr>
        </p:nvSpPr>
        <p:spPr/>
        <p:txBody>
          <a:bodyPr/>
          <a:lstStyle/>
          <a:p>
            <a:r>
              <a:rPr lang="de-DE" dirty="0">
                <a:solidFill>
                  <a:schemeClr val="tx1"/>
                </a:solidFill>
              </a:rPr>
              <a:t>TZI „WIR“: Blick auf uns als Team</a:t>
            </a:r>
          </a:p>
          <a:p>
            <a:endParaRPr lang="de-DE" sz="1050" dirty="0">
              <a:solidFill>
                <a:schemeClr val="tx1"/>
              </a:solidFill>
            </a:endParaRPr>
          </a:p>
          <a:p>
            <a:r>
              <a:rPr lang="de-DE" dirty="0">
                <a:solidFill>
                  <a:schemeClr val="tx1"/>
                </a:solidFill>
              </a:rPr>
              <a:t>Das ICH und WIR als Basis guter fachlicher Arbeit</a:t>
            </a:r>
          </a:p>
          <a:p>
            <a:endParaRPr lang="de-DE" dirty="0"/>
          </a:p>
        </p:txBody>
      </p:sp>
      <p:sp>
        <p:nvSpPr>
          <p:cNvPr id="4" name="Fußzeilenplatzhalter 3"/>
          <p:cNvSpPr>
            <a:spLocks noGrp="1"/>
          </p:cNvSpPr>
          <p:nvPr>
            <p:ph type="ftr" sz="quarter" idx="3"/>
          </p:nvPr>
        </p:nvSpPr>
        <p:spPr/>
        <p:txBody>
          <a:bodyPr/>
          <a:lstStyle/>
          <a:p>
            <a:r>
              <a:rPr lang="de-DE" dirty="0" smtClean="0"/>
              <a:t>www.zsl-bw.de</a:t>
            </a:r>
          </a:p>
        </p:txBody>
      </p:sp>
      <p:sp>
        <p:nvSpPr>
          <p:cNvPr id="5" name="Datumsplatzhalter 4"/>
          <p:cNvSpPr>
            <a:spLocks noGrp="1"/>
          </p:cNvSpPr>
          <p:nvPr>
            <p:ph type="dt" sz="half" idx="2"/>
          </p:nvPr>
        </p:nvSpPr>
        <p:spPr/>
        <p:txBody>
          <a:bodyPr/>
          <a:lstStyle/>
          <a:p>
            <a:fld id="{F6217CD7-B80F-41AC-80A1-96685E759953}" type="datetime1">
              <a:rPr lang="de-DE" smtClean="0"/>
              <a:t>18.01.2021</a:t>
            </a:fld>
            <a:endParaRPr lang="de-DE" dirty="0"/>
          </a:p>
        </p:txBody>
      </p:sp>
      <p:sp>
        <p:nvSpPr>
          <p:cNvPr id="6" name="Textfeld 5"/>
          <p:cNvSpPr txBox="1"/>
          <p:nvPr/>
        </p:nvSpPr>
        <p:spPr>
          <a:xfrm>
            <a:off x="5004048" y="5518252"/>
            <a:ext cx="3498677" cy="369332"/>
          </a:xfrm>
          <a:prstGeom prst="rect">
            <a:avLst/>
          </a:prstGeom>
          <a:noFill/>
        </p:spPr>
        <p:txBody>
          <a:bodyPr wrap="square" rtlCol="0">
            <a:spAutoFit/>
          </a:bodyPr>
          <a:lstStyle/>
          <a:p>
            <a:pPr algn="r"/>
            <a:r>
              <a:rPr lang="de-DE"/>
              <a:t>Junker-Imm, Koderisch,. Solf</a:t>
            </a:r>
            <a:endParaRPr lang="de-DE" dirty="0"/>
          </a:p>
        </p:txBody>
      </p:sp>
    </p:spTree>
    <p:extLst>
      <p:ext uri="{BB962C8B-B14F-4D97-AF65-F5344CB8AC3E}">
        <p14:creationId xmlns:p14="http://schemas.microsoft.com/office/powerpoint/2010/main" val="3850176356"/>
      </p:ext>
    </p:extLst>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4664"/>
            <a:ext cx="8229600" cy="720080"/>
          </a:xfrm>
        </p:spPr>
        <p:txBody>
          <a:bodyPr>
            <a:normAutofit/>
          </a:bodyPr>
          <a:lstStyle/>
          <a:p>
            <a:r>
              <a:rPr lang="de-DE" sz="3600" dirty="0"/>
              <a:t>Ebene </a:t>
            </a:r>
            <a:r>
              <a:rPr lang="de-DE" sz="3600" b="1" dirty="0"/>
              <a:t>WIR</a:t>
            </a:r>
            <a:r>
              <a:rPr lang="de-DE" sz="3600" dirty="0"/>
              <a:t>: </a:t>
            </a:r>
            <a:r>
              <a:rPr lang="de-DE" sz="3600" dirty="0" smtClean="0"/>
              <a:t>Teamdiagnose (AB)</a:t>
            </a:r>
            <a:endParaRPr lang="de-DE" sz="3600" dirty="0"/>
          </a:p>
        </p:txBody>
      </p:sp>
      <p:sp>
        <p:nvSpPr>
          <p:cNvPr id="3" name="Inhaltsplatzhalter 2"/>
          <p:cNvSpPr>
            <a:spLocks noGrp="1"/>
          </p:cNvSpPr>
          <p:nvPr>
            <p:ph idx="1"/>
          </p:nvPr>
        </p:nvSpPr>
        <p:spPr>
          <a:xfrm>
            <a:off x="215516" y="1268760"/>
            <a:ext cx="8712968" cy="4968552"/>
          </a:xfrm>
        </p:spPr>
        <p:txBody>
          <a:bodyPr>
            <a:noAutofit/>
          </a:bodyPr>
          <a:lstStyle/>
          <a:p>
            <a:pPr marL="0" indent="0">
              <a:spcBef>
                <a:spcPts val="600"/>
              </a:spcBef>
              <a:buNone/>
            </a:pPr>
            <a:r>
              <a:rPr lang="de-DE" sz="2200" b="1" dirty="0" smtClean="0"/>
              <a:t>a) Einzelarbeit</a:t>
            </a:r>
            <a:r>
              <a:rPr lang="de-DE" sz="2200" b="1" dirty="0"/>
              <a:t>: Füllen Sie für sich </a:t>
            </a:r>
            <a:r>
              <a:rPr lang="de-DE" sz="2200" b="1" dirty="0" smtClean="0"/>
              <a:t>die </a:t>
            </a:r>
            <a:r>
              <a:rPr lang="de-DE" sz="2200" b="1" dirty="0"/>
              <a:t>Z</a:t>
            </a:r>
            <a:r>
              <a:rPr lang="de-DE" sz="2200" b="1" dirty="0" smtClean="0"/>
              <a:t>ielscheibe aus </a:t>
            </a:r>
            <a:r>
              <a:rPr lang="de-DE" sz="2200" b="1" dirty="0"/>
              <a:t> </a:t>
            </a:r>
            <a:r>
              <a:rPr lang="de-DE" sz="2200" b="1" dirty="0" smtClean="0"/>
              <a:t> </a:t>
            </a:r>
            <a:r>
              <a:rPr lang="de-DE" sz="2200" dirty="0" smtClean="0"/>
              <a:t>(</a:t>
            </a:r>
            <a:r>
              <a:rPr lang="de-DE" sz="2200" dirty="0"/>
              <a:t>10 </a:t>
            </a:r>
            <a:r>
              <a:rPr lang="de-DE" sz="2200" dirty="0" smtClean="0"/>
              <a:t>Min.)</a:t>
            </a:r>
            <a:endParaRPr lang="de-DE" sz="2200" dirty="0"/>
          </a:p>
          <a:p>
            <a:pPr>
              <a:spcBef>
                <a:spcPts val="600"/>
              </a:spcBef>
              <a:buFont typeface="Wingdings" panose="05000000000000000000" pitchFamily="2" charset="2"/>
              <a:buChar char="§"/>
            </a:pPr>
            <a:r>
              <a:rPr lang="de-DE" sz="2200" dirty="0"/>
              <a:t>12 Aussagen sind 12 Radien in einer Zielscheibe zugeordnet. Kreuzen Sie zu den Aussagen </a:t>
            </a:r>
            <a:r>
              <a:rPr lang="de-DE" sz="2200" dirty="0" smtClean="0"/>
              <a:t>an</a:t>
            </a:r>
            <a:r>
              <a:rPr lang="de-DE" sz="2200" dirty="0"/>
              <a:t>, wie stark die jeweilige Aussage für Sie zutrifft. </a:t>
            </a:r>
            <a:endParaRPr lang="de-DE" sz="2200" dirty="0" smtClean="0"/>
          </a:p>
          <a:p>
            <a:pPr>
              <a:spcBef>
                <a:spcPts val="600"/>
              </a:spcBef>
              <a:buFont typeface="Wingdings" panose="05000000000000000000" pitchFamily="2" charset="2"/>
              <a:buChar char="§"/>
            </a:pPr>
            <a:r>
              <a:rPr lang="de-DE" sz="2200" dirty="0" smtClean="0"/>
              <a:t>Verbinden </a:t>
            </a:r>
            <a:r>
              <a:rPr lang="de-DE" sz="2200" dirty="0"/>
              <a:t>Sie anschließend die markierten Kreuze, so dass ein vielzackiger Stern entsteht. </a:t>
            </a:r>
            <a:endParaRPr lang="de-DE" sz="2200" dirty="0" smtClean="0"/>
          </a:p>
          <a:p>
            <a:pPr marL="0" indent="0">
              <a:spcBef>
                <a:spcPts val="600"/>
              </a:spcBef>
              <a:buNone/>
            </a:pPr>
            <a:r>
              <a:rPr lang="de-DE" sz="2200" b="1" dirty="0"/>
              <a:t>b) Austausch im Team </a:t>
            </a:r>
            <a:r>
              <a:rPr lang="de-DE" sz="2200" b="1" dirty="0" smtClean="0"/>
              <a:t>  </a:t>
            </a:r>
            <a:r>
              <a:rPr lang="de-DE" sz="2200" dirty="0" smtClean="0"/>
              <a:t>(</a:t>
            </a:r>
            <a:r>
              <a:rPr lang="de-DE" sz="2200" dirty="0"/>
              <a:t>30 </a:t>
            </a:r>
            <a:r>
              <a:rPr lang="de-DE" sz="2200" dirty="0" smtClean="0"/>
              <a:t>Min.)</a:t>
            </a:r>
            <a:endParaRPr lang="de-DE" sz="2200" dirty="0"/>
          </a:p>
          <a:p>
            <a:pPr>
              <a:spcBef>
                <a:spcPts val="600"/>
              </a:spcBef>
              <a:buFont typeface="Wingdings" panose="05000000000000000000" pitchFamily="2" charset="2"/>
              <a:buChar char="§"/>
            </a:pPr>
            <a:r>
              <a:rPr lang="de-DE" sz="2200" dirty="0" smtClean="0"/>
              <a:t>Tauschen </a:t>
            </a:r>
            <a:r>
              <a:rPr lang="de-DE" sz="2200" dirty="0"/>
              <a:t>Sie sich in Ihrem Team über Ihre Einschätzungen aus. </a:t>
            </a:r>
            <a:r>
              <a:rPr lang="de-DE" sz="2200" dirty="0" smtClean="0"/>
              <a:t/>
            </a:r>
            <a:br>
              <a:rPr lang="de-DE" sz="2200" dirty="0" smtClean="0"/>
            </a:br>
            <a:r>
              <a:rPr lang="de-DE" sz="2200" dirty="0" smtClean="0"/>
              <a:t>Gibt </a:t>
            </a:r>
            <a:r>
              <a:rPr lang="de-DE" sz="2200" dirty="0"/>
              <a:t>es Gemeinsamkeiten und </a:t>
            </a:r>
            <a:r>
              <a:rPr lang="de-DE" sz="2200" dirty="0" smtClean="0"/>
              <a:t>Unterschiede?</a:t>
            </a:r>
          </a:p>
          <a:p>
            <a:pPr>
              <a:spcBef>
                <a:spcPts val="600"/>
              </a:spcBef>
              <a:buFont typeface="Wingdings" panose="05000000000000000000" pitchFamily="2" charset="2"/>
              <a:buChar char="§"/>
            </a:pPr>
            <a:r>
              <a:rPr lang="de-DE" sz="2200" dirty="0" smtClean="0"/>
              <a:t>Bei welchen Aussagen würde </a:t>
            </a:r>
            <a:r>
              <a:rPr lang="de-DE" sz="2200" dirty="0"/>
              <a:t>eine </a:t>
            </a:r>
            <a:r>
              <a:rPr lang="de-DE" sz="2200" dirty="0" smtClean="0"/>
              <a:t>Weiterentwicklung </a:t>
            </a:r>
            <a:r>
              <a:rPr lang="de-DE" sz="2200" dirty="0"/>
              <a:t>Ihren Alltag besonders unterstützen? </a:t>
            </a:r>
            <a:r>
              <a:rPr lang="de-DE" sz="2200" dirty="0" smtClean="0"/>
              <a:t> </a:t>
            </a:r>
            <a:br>
              <a:rPr lang="de-DE" sz="2200" dirty="0" smtClean="0"/>
            </a:br>
            <a:r>
              <a:rPr lang="de-DE" sz="2200" dirty="0" smtClean="0"/>
              <a:t>Notieren </a:t>
            </a:r>
            <a:r>
              <a:rPr lang="de-DE" sz="2200" dirty="0"/>
              <a:t>Sie diese Entwicklungswünsche</a:t>
            </a:r>
            <a:r>
              <a:rPr lang="de-DE" sz="2200" dirty="0" smtClean="0"/>
              <a:t>.</a:t>
            </a:r>
            <a:endParaRPr lang="de-DE" sz="2200" dirty="0"/>
          </a:p>
        </p:txBody>
      </p:sp>
    </p:spTree>
    <p:extLst>
      <p:ext uri="{BB962C8B-B14F-4D97-AF65-F5344CB8AC3E}">
        <p14:creationId xmlns:p14="http://schemas.microsoft.com/office/powerpoint/2010/main" val="3599542894"/>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Literaturverzeichnis</a:t>
            </a:r>
            <a:endParaRPr lang="de-DE" sz="3600" dirty="0"/>
          </a:p>
        </p:txBody>
      </p:sp>
      <p:sp>
        <p:nvSpPr>
          <p:cNvPr id="3" name="Inhaltsplatzhalter 2"/>
          <p:cNvSpPr>
            <a:spLocks noGrp="1"/>
          </p:cNvSpPr>
          <p:nvPr>
            <p:ph idx="1"/>
          </p:nvPr>
        </p:nvSpPr>
        <p:spPr/>
        <p:txBody>
          <a:bodyPr>
            <a:normAutofit fontScale="92500" lnSpcReduction="10000"/>
          </a:bodyPr>
          <a:lstStyle/>
          <a:p>
            <a:pPr lvl="0"/>
            <a:r>
              <a:rPr lang="de-DE" dirty="0">
                <a:latin typeface="+mn-lt"/>
              </a:rPr>
              <a:t>Cohn, R. C. und </a:t>
            </a:r>
            <a:r>
              <a:rPr lang="de-DE" dirty="0" err="1">
                <a:latin typeface="+mn-lt"/>
              </a:rPr>
              <a:t>Farau</a:t>
            </a:r>
            <a:r>
              <a:rPr lang="de-DE" dirty="0">
                <a:latin typeface="+mn-lt"/>
              </a:rPr>
              <a:t>, A. (1984). Gelebte Geschichte der Psychotherapie</a:t>
            </a:r>
            <a:r>
              <a:rPr lang="de-DE" i="1" dirty="0">
                <a:latin typeface="+mn-lt"/>
              </a:rPr>
              <a:t>.</a:t>
            </a:r>
            <a:r>
              <a:rPr lang="de-DE" dirty="0">
                <a:latin typeface="+mn-lt"/>
              </a:rPr>
              <a:t> Stuttgart: Klett-Cotta</a:t>
            </a:r>
            <a:r>
              <a:rPr lang="de-DE" dirty="0" smtClean="0">
                <a:latin typeface="+mn-lt"/>
              </a:rPr>
              <a:t>.</a:t>
            </a:r>
          </a:p>
          <a:p>
            <a:pPr marL="0" lvl="0" indent="0">
              <a:buNone/>
            </a:pPr>
            <a:endParaRPr lang="de-DE" sz="1000" dirty="0">
              <a:latin typeface="+mn-lt"/>
            </a:endParaRPr>
          </a:p>
          <a:p>
            <a:r>
              <a:rPr lang="de-DE" dirty="0" smtClean="0">
                <a:latin typeface="+mn-lt"/>
              </a:rPr>
              <a:t>Gellert, M. u. Nowak, C. (2014). Ein Praxisbuch für die Arbeit in und mit Teams. </a:t>
            </a:r>
            <a:r>
              <a:rPr lang="de-DE" dirty="0" err="1" smtClean="0">
                <a:latin typeface="+mn-lt"/>
              </a:rPr>
              <a:t>Meezen</a:t>
            </a:r>
            <a:r>
              <a:rPr lang="de-DE" dirty="0" smtClean="0">
                <a:latin typeface="+mn-lt"/>
              </a:rPr>
              <a:t>: Limmer.</a:t>
            </a:r>
          </a:p>
          <a:p>
            <a:pPr marL="0" indent="0">
              <a:buNone/>
            </a:pPr>
            <a:endParaRPr lang="de-DE" sz="1000" dirty="0" smtClean="0">
              <a:latin typeface="+mn-lt"/>
            </a:endParaRPr>
          </a:p>
          <a:p>
            <a:r>
              <a:rPr lang="de-DE" dirty="0">
                <a:latin typeface="+mn-lt"/>
                <a:ea typeface="Calibri"/>
              </a:rPr>
              <a:t>Ministerium für Kultus, Jugend und Sport Baden-Württemberg (2016): Leitlinien für die Ausgestaltung inklusiver Bildungsangebote. Stuttgart</a:t>
            </a:r>
            <a:r>
              <a:rPr lang="de-DE" dirty="0" smtClean="0">
                <a:latin typeface="+mn-lt"/>
                <a:ea typeface="Calibri"/>
              </a:rPr>
              <a:t>.</a:t>
            </a:r>
          </a:p>
          <a:p>
            <a:pPr marL="0" indent="0">
              <a:buNone/>
            </a:pPr>
            <a:endParaRPr lang="de-DE" sz="1000" dirty="0">
              <a:latin typeface="+mn-lt"/>
              <a:ea typeface="Calibri"/>
            </a:endParaRPr>
          </a:p>
          <a:p>
            <a:pPr lvl="0"/>
            <a:r>
              <a:rPr lang="de-DE" dirty="0" smtClean="0">
                <a:latin typeface="+mn-lt"/>
              </a:rPr>
              <a:t>Philipp</a:t>
            </a:r>
            <a:r>
              <a:rPr lang="de-DE" dirty="0">
                <a:latin typeface="+mn-lt"/>
              </a:rPr>
              <a:t>, E. (2014). Multiprofessionelle Teamentwicklung. </a:t>
            </a:r>
            <a:r>
              <a:rPr lang="de-DE" i="1" dirty="0">
                <a:latin typeface="+mn-lt"/>
              </a:rPr>
              <a:t>Erfolgsfaktoren für die Zusammenarbeit in der Schule.</a:t>
            </a:r>
            <a:r>
              <a:rPr lang="de-DE" dirty="0">
                <a:latin typeface="+mn-lt"/>
              </a:rPr>
              <a:t> Weinheim und </a:t>
            </a:r>
            <a:r>
              <a:rPr lang="de-DE" dirty="0" smtClean="0">
                <a:latin typeface="+mn-lt"/>
              </a:rPr>
              <a:t>Basel: </a:t>
            </a:r>
            <a:r>
              <a:rPr lang="de-DE" dirty="0">
                <a:latin typeface="+mn-lt"/>
              </a:rPr>
              <a:t>Beltz-Verlag</a:t>
            </a:r>
            <a:r>
              <a:rPr lang="de-DE" dirty="0" smtClean="0">
                <a:latin typeface="+mn-lt"/>
              </a:rPr>
              <a:t>.</a:t>
            </a:r>
          </a:p>
          <a:p>
            <a:pPr lvl="0"/>
            <a:endParaRPr lang="de-DE" sz="2800" dirty="0"/>
          </a:p>
          <a:p>
            <a:endParaRPr lang="de-DE" sz="2800" dirty="0" smtClean="0"/>
          </a:p>
        </p:txBody>
      </p:sp>
    </p:spTree>
    <p:extLst>
      <p:ext uri="{BB962C8B-B14F-4D97-AF65-F5344CB8AC3E}">
        <p14:creationId xmlns:p14="http://schemas.microsoft.com/office/powerpoint/2010/main" val="788352551"/>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smtClean="0"/>
              <a:t>Max/Erika </a:t>
            </a:r>
            <a:r>
              <a:rPr lang="de-DE" dirty="0"/>
              <a:t>Mustermann</a:t>
            </a:r>
          </a:p>
          <a:p>
            <a:pPr marL="109728" indent="0">
              <a:buNone/>
            </a:pPr>
            <a:r>
              <a:rPr lang="de-DE" dirty="0"/>
              <a:t>Telefon 0711 </a:t>
            </a:r>
            <a:r>
              <a:rPr lang="de-DE" dirty="0" smtClean="0"/>
              <a:t>XXXX – XXXX</a:t>
            </a:r>
            <a:endParaRPr lang="de-DE" dirty="0"/>
          </a:p>
          <a:p>
            <a:pPr marL="109728" indent="0">
              <a:buNone/>
            </a:pPr>
            <a:r>
              <a:rPr lang="de-DE" dirty="0"/>
              <a:t>E-Mail </a:t>
            </a:r>
            <a:r>
              <a:rPr lang="de-DE" dirty="0">
                <a:solidFill>
                  <a:srgbClr val="007AC9"/>
                </a:solidFill>
              </a:rPr>
              <a:t>max/erika.mustermann@zsl.kv.bwl.de</a:t>
            </a:r>
          </a:p>
          <a:p>
            <a:pPr marL="109728" indent="0">
              <a:buNone/>
            </a:pPr>
            <a:r>
              <a:rPr lang="de-DE" dirty="0"/>
              <a:t>Internet </a:t>
            </a:r>
            <a:r>
              <a:rPr lang="de-DE" dirty="0" smtClean="0">
                <a:solidFill>
                  <a:srgbClr val="007AC9"/>
                </a:solidFill>
              </a:rPr>
              <a:t>www.zsl-bw.de</a:t>
            </a:r>
            <a:endParaRPr lang="de-DE" dirty="0">
              <a:solidFill>
                <a:srgbClr val="007AC9"/>
              </a:solidFill>
            </a:endParaRPr>
          </a:p>
        </p:txBody>
      </p:sp>
      <p:sp>
        <p:nvSpPr>
          <p:cNvPr id="3" name="Titel 2"/>
          <p:cNvSpPr>
            <a:spLocks noGrp="1"/>
          </p:cNvSpPr>
          <p:nvPr>
            <p:ph type="title"/>
          </p:nvPr>
        </p:nvSpPr>
        <p:spPr/>
        <p:txBody>
          <a:bodyPr/>
          <a:lstStyle/>
          <a:p>
            <a:r>
              <a:rPr lang="de-DE" dirty="0" smtClean="0"/>
              <a:t>Kontaktperson</a:t>
            </a:r>
            <a:endParaRPr lang="de-DE" dirty="0"/>
          </a:p>
        </p:txBody>
      </p:sp>
    </p:spTree>
    <p:extLst>
      <p:ext uri="{BB962C8B-B14F-4D97-AF65-F5344CB8AC3E}">
        <p14:creationId xmlns:p14="http://schemas.microsoft.com/office/powerpoint/2010/main" val="3426076523"/>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Inhaltsverzeichnis</a:t>
            </a:r>
            <a:endParaRPr lang="de-DE" sz="4800" dirty="0"/>
          </a:p>
        </p:txBody>
      </p:sp>
      <p:sp>
        <p:nvSpPr>
          <p:cNvPr id="3" name="Inhaltsplatzhalter 2"/>
          <p:cNvSpPr>
            <a:spLocks noGrp="1"/>
          </p:cNvSpPr>
          <p:nvPr>
            <p:ph idx="1"/>
          </p:nvPr>
        </p:nvSpPr>
        <p:spPr>
          <a:xfrm>
            <a:off x="395288" y="1628353"/>
            <a:ext cx="8353425" cy="4752975"/>
          </a:xfrm>
        </p:spPr>
        <p:txBody>
          <a:bodyPr>
            <a:normAutofit/>
          </a:bodyPr>
          <a:lstStyle/>
          <a:p>
            <a:pPr>
              <a:buFont typeface="Wingdings" panose="05000000000000000000" pitchFamily="2" charset="2"/>
              <a:buChar char="§"/>
            </a:pPr>
            <a:r>
              <a:rPr lang="de-DE" sz="2800" dirty="0" smtClean="0"/>
              <a:t>Teamarbeit</a:t>
            </a:r>
          </a:p>
          <a:p>
            <a:pPr>
              <a:buFont typeface="Wingdings" panose="05000000000000000000" pitchFamily="2" charset="2"/>
              <a:buChar char="§"/>
            </a:pPr>
            <a:r>
              <a:rPr lang="de-DE" sz="2800" dirty="0" smtClean="0"/>
              <a:t>Modell der Themenzentrierten Interaktion (Ruth Cohn)</a:t>
            </a:r>
          </a:p>
          <a:p>
            <a:pPr>
              <a:buFont typeface="Wingdings" panose="05000000000000000000" pitchFamily="2" charset="2"/>
              <a:buChar char="§"/>
            </a:pPr>
            <a:r>
              <a:rPr lang="de-DE" sz="2800" dirty="0" smtClean="0"/>
              <a:t>Erfolgsfaktoren für Teams</a:t>
            </a:r>
          </a:p>
          <a:p>
            <a:pPr>
              <a:buFont typeface="Wingdings" panose="05000000000000000000" pitchFamily="2" charset="2"/>
              <a:buChar char="§"/>
            </a:pPr>
            <a:r>
              <a:rPr lang="de-DE" sz="2800" dirty="0" smtClean="0"/>
              <a:t>Arbeitsphase: </a:t>
            </a:r>
            <a:br>
              <a:rPr lang="de-DE" sz="2800" dirty="0" smtClean="0"/>
            </a:br>
            <a:r>
              <a:rPr lang="de-DE" sz="2800" dirty="0"/>
              <a:t>Reflexion </a:t>
            </a:r>
            <a:r>
              <a:rPr lang="de-DE" sz="2800" dirty="0" smtClean="0"/>
              <a:t>der Umsetzung von Teamerfolgsfaktoren, </a:t>
            </a:r>
            <a:r>
              <a:rPr lang="de-DE" sz="2800" dirty="0"/>
              <a:t>individuell, mit </a:t>
            </a:r>
            <a:r>
              <a:rPr lang="de-DE" sz="2800" dirty="0" smtClean="0"/>
              <a:t>Kolleginnen und Kollegen </a:t>
            </a:r>
            <a:r>
              <a:rPr lang="de-DE" sz="2800" dirty="0"/>
              <a:t>und im Team</a:t>
            </a:r>
            <a:endParaRPr lang="de-DE" sz="2800" dirty="0" smtClean="0"/>
          </a:p>
          <a:p>
            <a:endParaRPr lang="de-DE" sz="2800" dirty="0" smtClean="0"/>
          </a:p>
        </p:txBody>
      </p:sp>
    </p:spTree>
    <p:extLst>
      <p:ext uri="{BB962C8B-B14F-4D97-AF65-F5344CB8AC3E}">
        <p14:creationId xmlns:p14="http://schemas.microsoft.com/office/powerpoint/2010/main" val="300484346"/>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935657"/>
          </a:xfrm>
        </p:spPr>
        <p:txBody>
          <a:bodyPr>
            <a:noAutofit/>
          </a:bodyPr>
          <a:lstStyle/>
          <a:p>
            <a:r>
              <a:rPr lang="de-DE" sz="3600" dirty="0" smtClean="0"/>
              <a:t>Teamarbeit</a:t>
            </a:r>
            <a:endParaRPr lang="de-DE" sz="3600" dirty="0"/>
          </a:p>
        </p:txBody>
      </p:sp>
      <p:sp>
        <p:nvSpPr>
          <p:cNvPr id="3" name="Inhaltsplatzhalter 2"/>
          <p:cNvSpPr>
            <a:spLocks noGrp="1"/>
          </p:cNvSpPr>
          <p:nvPr>
            <p:ph idx="1"/>
          </p:nvPr>
        </p:nvSpPr>
        <p:spPr>
          <a:xfrm>
            <a:off x="395288" y="1628353"/>
            <a:ext cx="8353425" cy="4752975"/>
          </a:xfrm>
        </p:spPr>
        <p:txBody>
          <a:bodyPr>
            <a:normAutofit/>
          </a:bodyPr>
          <a:lstStyle/>
          <a:p>
            <a:pPr marL="0" indent="0">
              <a:buNone/>
            </a:pPr>
            <a:r>
              <a:rPr lang="de-DE" sz="2400" dirty="0" smtClean="0"/>
              <a:t>„</a:t>
            </a:r>
            <a:r>
              <a:rPr lang="de-DE" sz="2800" dirty="0" smtClean="0"/>
              <a:t>Teamarbeit ist</a:t>
            </a:r>
          </a:p>
          <a:p>
            <a:pPr marL="0" indent="0">
              <a:buNone/>
            </a:pPr>
            <a:r>
              <a:rPr lang="de-DE" sz="2800" dirty="0" smtClean="0"/>
              <a:t>die </a:t>
            </a:r>
            <a:r>
              <a:rPr lang="de-DE" sz="2800" b="1" dirty="0" smtClean="0"/>
              <a:t>kooperative, zielorientierte Arbeit </a:t>
            </a:r>
            <a:r>
              <a:rPr lang="de-DE" sz="2800" dirty="0" smtClean="0"/>
              <a:t>von 2-8 Fachleuten, die gemeinsam an einer </a:t>
            </a:r>
            <a:r>
              <a:rPr lang="de-DE" sz="2800" b="1" dirty="0" smtClean="0"/>
              <a:t>definierten komplexen Aufgabe</a:t>
            </a:r>
            <a:r>
              <a:rPr lang="de-DE" sz="2800" dirty="0" smtClean="0"/>
              <a:t>, in einem Projekt oder eine Problem arbeiten, bei </a:t>
            </a:r>
            <a:r>
              <a:rPr lang="de-DE" sz="2800" b="1" dirty="0" smtClean="0"/>
              <a:t>Integration unterschiedlichen Fachwissens</a:t>
            </a:r>
            <a:r>
              <a:rPr lang="de-DE" sz="2800" dirty="0" smtClean="0"/>
              <a:t> und nach bestimmten, gemeinsam </a:t>
            </a:r>
            <a:r>
              <a:rPr lang="de-DE" sz="2800" b="1" dirty="0" smtClean="0"/>
              <a:t>festgelegten Regeln</a:t>
            </a:r>
            <a:r>
              <a:rPr lang="de-DE" sz="2800" dirty="0" smtClean="0"/>
              <a:t>.“ </a:t>
            </a:r>
          </a:p>
          <a:p>
            <a:pPr marL="0" indent="0">
              <a:buNone/>
            </a:pPr>
            <a:endParaRPr lang="de-DE" sz="1000" dirty="0"/>
          </a:p>
          <a:p>
            <a:pPr marL="0" indent="0" algn="r">
              <a:buNone/>
            </a:pPr>
            <a:r>
              <a:rPr lang="de-DE" sz="1400" dirty="0"/>
              <a:t>(Gellert, M. u. Nowak, C. (2014). Ein Praxisbuch für die Arbeit in und mit Teams. </a:t>
            </a:r>
            <a:r>
              <a:rPr lang="de-DE" sz="1400" dirty="0" err="1"/>
              <a:t>Meezen</a:t>
            </a:r>
            <a:r>
              <a:rPr lang="de-DE" sz="1400" dirty="0"/>
              <a:t>: Limmer)</a:t>
            </a:r>
            <a:endParaRPr lang="de-DE" sz="1400" dirty="0" smtClean="0"/>
          </a:p>
          <a:p>
            <a:pPr marL="0" indent="0">
              <a:buNone/>
            </a:pPr>
            <a:endParaRPr lang="de-DE" sz="2800" dirty="0"/>
          </a:p>
          <a:p>
            <a:pPr marL="0" indent="0">
              <a:buNone/>
            </a:pPr>
            <a:endParaRPr lang="de-DE" sz="2800" dirty="0"/>
          </a:p>
        </p:txBody>
      </p:sp>
    </p:spTree>
    <p:extLst>
      <p:ext uri="{BB962C8B-B14F-4D97-AF65-F5344CB8AC3E}">
        <p14:creationId xmlns:p14="http://schemas.microsoft.com/office/powerpoint/2010/main" val="707929624"/>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7858" y="764704"/>
            <a:ext cx="8676456" cy="850106"/>
          </a:xfrm>
        </p:spPr>
        <p:txBody>
          <a:bodyPr>
            <a:normAutofit fontScale="90000"/>
          </a:bodyPr>
          <a:lstStyle/>
          <a:p>
            <a:r>
              <a:rPr lang="de-DE" dirty="0"/>
              <a:t>Ruth Cohn: </a:t>
            </a:r>
            <a:br>
              <a:rPr lang="de-DE" dirty="0"/>
            </a:br>
            <a:r>
              <a:rPr lang="de-DE" dirty="0"/>
              <a:t>Themenzentrierte Interaktion (TZI</a:t>
            </a:r>
            <a:r>
              <a:rPr lang="de-DE" dirty="0" smtClean="0"/>
              <a:t>)</a:t>
            </a:r>
            <a:endParaRPr lang="de-DE" dirty="0"/>
          </a:p>
        </p:txBody>
      </p:sp>
      <p:sp>
        <p:nvSpPr>
          <p:cNvPr id="11" name="Inhaltsplatzhalter 2"/>
          <p:cNvSpPr>
            <a:spLocks noGrp="1"/>
          </p:cNvSpPr>
          <p:nvPr>
            <p:ph idx="1"/>
          </p:nvPr>
        </p:nvSpPr>
        <p:spPr>
          <a:xfrm>
            <a:off x="467544" y="1811401"/>
            <a:ext cx="8352928" cy="1368152"/>
          </a:xfrm>
        </p:spPr>
        <p:txBody>
          <a:bodyPr>
            <a:noAutofit/>
          </a:bodyPr>
          <a:lstStyle/>
          <a:p>
            <a:pPr marL="0" indent="0">
              <a:spcBef>
                <a:spcPts val="0"/>
              </a:spcBef>
              <a:buNone/>
            </a:pPr>
            <a:r>
              <a:rPr lang="de-DE" sz="2000" dirty="0" smtClean="0"/>
              <a:t>Ruth Cohn: </a:t>
            </a:r>
          </a:p>
          <a:p>
            <a:pPr marL="0" indent="0">
              <a:spcBef>
                <a:spcPts val="0"/>
              </a:spcBef>
              <a:buNone/>
            </a:pPr>
            <a:r>
              <a:rPr lang="de-DE" sz="2000" b="1" dirty="0" smtClean="0"/>
              <a:t>„Jeder </a:t>
            </a:r>
            <a:r>
              <a:rPr lang="de-DE" sz="2000" b="1" dirty="0"/>
              <a:t>Mensch verwirklicht sich in der Beziehung zu den anderen und in der Zuwendung zur Aufgabe</a:t>
            </a:r>
            <a:r>
              <a:rPr lang="de-DE" sz="2000" b="1" dirty="0" smtClean="0"/>
              <a:t>.“     </a:t>
            </a:r>
          </a:p>
          <a:p>
            <a:pPr marL="0" indent="0" algn="r">
              <a:spcBef>
                <a:spcPts val="0"/>
              </a:spcBef>
              <a:buNone/>
            </a:pPr>
            <a:r>
              <a:rPr lang="de-DE" sz="1200" dirty="0"/>
              <a:t>(Cohn, R. C. und </a:t>
            </a:r>
            <a:r>
              <a:rPr lang="de-DE" sz="1200" dirty="0" err="1"/>
              <a:t>Farau</a:t>
            </a:r>
            <a:r>
              <a:rPr lang="de-DE" sz="1200" dirty="0"/>
              <a:t>, A. (1984). Gelebte Geschichte der Psychotherapie. Stuttgart: Klett-Cotta, </a:t>
            </a:r>
            <a:r>
              <a:rPr lang="de-DE" sz="1200" dirty="0" smtClean="0"/>
              <a:t>S. 354)</a:t>
            </a:r>
          </a:p>
        </p:txBody>
      </p:sp>
      <p:sp>
        <p:nvSpPr>
          <p:cNvPr id="12" name="Inhaltsplatzhalter 2"/>
          <p:cNvSpPr txBox="1">
            <a:spLocks/>
          </p:cNvSpPr>
          <p:nvPr/>
        </p:nvSpPr>
        <p:spPr>
          <a:xfrm>
            <a:off x="629308" y="3292358"/>
            <a:ext cx="8352928" cy="27363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de-DE" sz="1800" dirty="0" smtClean="0"/>
              <a:t>Ruth Cohns Ansatz der TZI ist besonders gut für die Reflexion der Arbeit von Teams geeignet:</a:t>
            </a:r>
          </a:p>
          <a:p>
            <a:pPr marL="0" indent="0">
              <a:spcBef>
                <a:spcPts val="0"/>
              </a:spcBef>
              <a:buFont typeface="Arial" panose="020B0604020202020204" pitchFamily="34" charset="0"/>
              <a:buNone/>
            </a:pPr>
            <a:endParaRPr lang="de-DE" sz="1000" dirty="0" smtClean="0"/>
          </a:p>
          <a:p>
            <a:pPr>
              <a:spcBef>
                <a:spcPts val="0"/>
              </a:spcBef>
              <a:buClr>
                <a:srgbClr val="DD3A43"/>
              </a:buClr>
              <a:buFont typeface="Wingdings" panose="05000000000000000000" pitchFamily="2" charset="2"/>
              <a:buChar char="§"/>
            </a:pPr>
            <a:r>
              <a:rPr lang="de-DE" sz="1800" dirty="0" smtClean="0"/>
              <a:t>Die Einzelperson, das Team und ihr gemeinsamer Auftrag sind gleich wichtig. Das, was die Person für sich und in der Beziehung zu den anderen einbringt, wird als wesentlich wertgeschätzt.</a:t>
            </a:r>
          </a:p>
          <a:p>
            <a:pPr>
              <a:spcBef>
                <a:spcPts val="0"/>
              </a:spcBef>
              <a:buClr>
                <a:srgbClr val="DD3A43"/>
              </a:buClr>
              <a:buFont typeface="Wingdings" panose="05000000000000000000" pitchFamily="2" charset="2"/>
              <a:buChar char="§"/>
            </a:pPr>
            <a:r>
              <a:rPr lang="de-DE" sz="1800" dirty="0" smtClean="0"/>
              <a:t>Die Basis guter Arbeit sind die einzelne handelnde Person, ihre Vorstellungen und ihre Beziehungen zu den Mitgliedern des Teams und natürlich zu den Lernenden. Eine bloße Fokussierung auf den inklusiven Unterricht selbst greift zu kurz.</a:t>
            </a:r>
          </a:p>
        </p:txBody>
      </p:sp>
    </p:spTree>
    <p:extLst>
      <p:ext uri="{BB962C8B-B14F-4D97-AF65-F5344CB8AC3E}">
        <p14:creationId xmlns:p14="http://schemas.microsoft.com/office/powerpoint/2010/main" val="2912936915"/>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850702"/>
            <a:ext cx="8460432" cy="1066130"/>
          </a:xfrm>
        </p:spPr>
        <p:txBody>
          <a:bodyPr>
            <a:normAutofit fontScale="90000"/>
          </a:bodyPr>
          <a:lstStyle/>
          <a:p>
            <a:r>
              <a:rPr lang="de-DE" dirty="0"/>
              <a:t>Ruth Cohn: </a:t>
            </a:r>
            <a:br>
              <a:rPr lang="de-DE" dirty="0"/>
            </a:br>
            <a:r>
              <a:rPr lang="de-DE" dirty="0"/>
              <a:t>Themenzentrierte Interaktion (TZI</a:t>
            </a:r>
            <a:r>
              <a:rPr lang="de-DE" dirty="0" smtClean="0"/>
              <a:t>)</a:t>
            </a:r>
            <a:endParaRPr lang="de-DE" dirty="0"/>
          </a:p>
        </p:txBody>
      </p:sp>
      <p:grpSp>
        <p:nvGrpSpPr>
          <p:cNvPr id="3" name="Gruppieren 2"/>
          <p:cNvGrpSpPr/>
          <p:nvPr/>
        </p:nvGrpSpPr>
        <p:grpSpPr>
          <a:xfrm>
            <a:off x="2483768" y="2321005"/>
            <a:ext cx="4104456" cy="3412251"/>
            <a:chOff x="2411760" y="1836113"/>
            <a:chExt cx="4104456" cy="3412251"/>
          </a:xfrm>
        </p:grpSpPr>
        <p:sp>
          <p:nvSpPr>
            <p:cNvPr id="5" name="Ellipse 4"/>
            <p:cNvSpPr/>
            <p:nvPr/>
          </p:nvSpPr>
          <p:spPr>
            <a:xfrm>
              <a:off x="3059832" y="2492897"/>
              <a:ext cx="2664296" cy="25202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2411760" y="4725144"/>
              <a:ext cx="936104" cy="523220"/>
            </a:xfrm>
            <a:prstGeom prst="rect">
              <a:avLst/>
            </a:prstGeom>
            <a:noFill/>
          </p:spPr>
          <p:txBody>
            <a:bodyPr wrap="square" rtlCol="0">
              <a:spAutoFit/>
            </a:bodyPr>
            <a:lstStyle/>
            <a:p>
              <a:pPr algn="ctr"/>
              <a:r>
                <a:rPr lang="de-DE" b="1" dirty="0" smtClean="0">
                  <a:solidFill>
                    <a:schemeClr val="tx1"/>
                  </a:solidFill>
                  <a:latin typeface="+mn-lt"/>
                </a:rPr>
                <a:t>ICH</a:t>
              </a:r>
              <a:endParaRPr lang="de-DE" b="1" dirty="0">
                <a:solidFill>
                  <a:schemeClr val="tx1"/>
                </a:solidFill>
                <a:latin typeface="+mn-lt"/>
              </a:endParaRPr>
            </a:p>
          </p:txBody>
        </p:sp>
        <p:sp>
          <p:nvSpPr>
            <p:cNvPr id="7" name="Textfeld 6"/>
            <p:cNvSpPr txBox="1"/>
            <p:nvPr/>
          </p:nvSpPr>
          <p:spPr>
            <a:xfrm>
              <a:off x="2987824" y="1836113"/>
              <a:ext cx="2736304" cy="523220"/>
            </a:xfrm>
            <a:prstGeom prst="rect">
              <a:avLst/>
            </a:prstGeom>
            <a:noFill/>
          </p:spPr>
          <p:txBody>
            <a:bodyPr wrap="square" rtlCol="0">
              <a:spAutoFit/>
            </a:bodyPr>
            <a:lstStyle/>
            <a:p>
              <a:pPr algn="ctr"/>
              <a:r>
                <a:rPr lang="de-DE" b="1" dirty="0" smtClean="0">
                  <a:solidFill>
                    <a:schemeClr val="tx1"/>
                  </a:solidFill>
                  <a:latin typeface="+mn-lt"/>
                </a:rPr>
                <a:t>ES / </a:t>
              </a:r>
              <a:r>
                <a:rPr lang="de-DE" b="1" dirty="0">
                  <a:solidFill>
                    <a:schemeClr val="tx1"/>
                  </a:solidFill>
                  <a:latin typeface="+mn-lt"/>
                </a:rPr>
                <a:t>T</a:t>
              </a:r>
              <a:r>
                <a:rPr lang="de-DE" b="1" dirty="0" smtClean="0">
                  <a:solidFill>
                    <a:schemeClr val="tx1"/>
                  </a:solidFill>
                  <a:latin typeface="+mn-lt"/>
                </a:rPr>
                <a:t>hema</a:t>
              </a:r>
              <a:endParaRPr lang="de-DE" b="1" dirty="0">
                <a:solidFill>
                  <a:schemeClr val="tx1"/>
                </a:solidFill>
                <a:latin typeface="+mn-lt"/>
              </a:endParaRPr>
            </a:p>
          </p:txBody>
        </p:sp>
        <p:sp>
          <p:nvSpPr>
            <p:cNvPr id="8" name="Textfeld 7"/>
            <p:cNvSpPr txBox="1"/>
            <p:nvPr/>
          </p:nvSpPr>
          <p:spPr>
            <a:xfrm>
              <a:off x="5580112" y="4725144"/>
              <a:ext cx="936104" cy="523220"/>
            </a:xfrm>
            <a:prstGeom prst="rect">
              <a:avLst/>
            </a:prstGeom>
            <a:noFill/>
          </p:spPr>
          <p:txBody>
            <a:bodyPr wrap="square" rtlCol="0">
              <a:spAutoFit/>
            </a:bodyPr>
            <a:lstStyle/>
            <a:p>
              <a:pPr algn="ctr"/>
              <a:r>
                <a:rPr lang="de-DE" b="1" dirty="0" smtClean="0">
                  <a:solidFill>
                    <a:schemeClr val="tx1"/>
                  </a:solidFill>
                  <a:latin typeface="+mn-lt"/>
                </a:rPr>
                <a:t>WIR</a:t>
              </a:r>
              <a:endParaRPr lang="de-DE" b="1" dirty="0">
                <a:solidFill>
                  <a:schemeClr val="tx1"/>
                </a:solidFill>
                <a:latin typeface="+mn-lt"/>
              </a:endParaRPr>
            </a:p>
          </p:txBody>
        </p:sp>
        <p:sp>
          <p:nvSpPr>
            <p:cNvPr id="9" name="Gleichschenkliges Dreieck 8"/>
            <p:cNvSpPr/>
            <p:nvPr/>
          </p:nvSpPr>
          <p:spPr>
            <a:xfrm>
              <a:off x="3317421" y="2492896"/>
              <a:ext cx="2160240" cy="20162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Textfeld 9"/>
          <p:cNvSpPr txBox="1"/>
          <p:nvPr/>
        </p:nvSpPr>
        <p:spPr>
          <a:xfrm>
            <a:off x="6732240" y="3717032"/>
            <a:ext cx="1872207" cy="584775"/>
          </a:xfrm>
          <a:prstGeom prst="rect">
            <a:avLst/>
          </a:prstGeom>
          <a:noFill/>
        </p:spPr>
        <p:txBody>
          <a:bodyPr wrap="square" rtlCol="0">
            <a:spAutoFit/>
          </a:bodyPr>
          <a:lstStyle/>
          <a:p>
            <a:pPr algn="ctr"/>
            <a:r>
              <a:rPr lang="de-DE" sz="3200" b="1" i="1" dirty="0" smtClean="0">
                <a:solidFill>
                  <a:srgbClr val="DD3A43"/>
                </a:solidFill>
              </a:rPr>
              <a:t>GLOBE</a:t>
            </a:r>
            <a:endParaRPr lang="de-DE" sz="3200" b="1" i="1" dirty="0">
              <a:solidFill>
                <a:srgbClr val="DD3A43"/>
              </a:solidFill>
            </a:endParaRPr>
          </a:p>
        </p:txBody>
      </p:sp>
    </p:spTree>
    <p:extLst>
      <p:ext uri="{BB962C8B-B14F-4D97-AF65-F5344CB8AC3E}">
        <p14:creationId xmlns:p14="http://schemas.microsoft.com/office/powerpoint/2010/main" val="6643597"/>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476673"/>
            <a:ext cx="8820472" cy="936103"/>
          </a:xfrm>
        </p:spPr>
        <p:txBody>
          <a:bodyPr>
            <a:noAutofit/>
          </a:bodyPr>
          <a:lstStyle/>
          <a:p>
            <a:r>
              <a:rPr lang="de-DE" sz="3600" dirty="0" smtClean="0"/>
              <a:t>TZI: Die Einzelperson im Zusammenspiel mit der Gruppe</a:t>
            </a:r>
            <a:endParaRPr lang="de-DE" sz="3600" dirty="0"/>
          </a:p>
        </p:txBody>
      </p:sp>
      <p:sp>
        <p:nvSpPr>
          <p:cNvPr id="3" name="Inhaltsplatzhalter 2"/>
          <p:cNvSpPr>
            <a:spLocks noGrp="1"/>
          </p:cNvSpPr>
          <p:nvPr>
            <p:ph idx="1"/>
          </p:nvPr>
        </p:nvSpPr>
        <p:spPr>
          <a:xfrm>
            <a:off x="323528" y="1523925"/>
            <a:ext cx="8496944" cy="4857403"/>
          </a:xfrm>
        </p:spPr>
        <p:txBody>
          <a:bodyPr>
            <a:noAutofit/>
          </a:bodyPr>
          <a:lstStyle/>
          <a:p>
            <a:pPr marL="0" indent="0">
              <a:buNone/>
            </a:pPr>
            <a:r>
              <a:rPr lang="de-DE" sz="1800" dirty="0" smtClean="0"/>
              <a:t>Ruth </a:t>
            </a:r>
            <a:r>
              <a:rPr lang="de-DE" sz="1800" dirty="0"/>
              <a:t>Cohn: </a:t>
            </a:r>
            <a:r>
              <a:rPr lang="de-DE" sz="1800" dirty="0" smtClean="0"/>
              <a:t> </a:t>
            </a:r>
            <a:r>
              <a:rPr lang="de-DE" sz="1800" b="1" dirty="0" smtClean="0"/>
              <a:t/>
            </a:r>
            <a:br>
              <a:rPr lang="de-DE" sz="1800" b="1" dirty="0" smtClean="0"/>
            </a:br>
            <a:r>
              <a:rPr lang="de-DE" sz="1800" b="1" dirty="0" smtClean="0"/>
              <a:t>„Der </a:t>
            </a:r>
            <a:r>
              <a:rPr lang="de-DE" sz="1800" b="1" dirty="0"/>
              <a:t>Mensch ist eine psycho-biologische Einheit und ein Teil des Universums. Er ist darum gleicherweise autonom und interdependent. Die Autonomie des Einzelnen ist um so größer, je mehr er sich seiner Interdependenz mit allem und allen bewusst </a:t>
            </a:r>
            <a:r>
              <a:rPr lang="de-DE" sz="1800" b="1" dirty="0" smtClean="0"/>
              <a:t>wird.“</a:t>
            </a:r>
          </a:p>
          <a:p>
            <a:pPr marL="0" indent="0" algn="r">
              <a:buNone/>
            </a:pPr>
            <a:r>
              <a:rPr lang="de-DE" sz="1400" i="1" dirty="0"/>
              <a:t>(Cohn, R. C. und </a:t>
            </a:r>
            <a:r>
              <a:rPr lang="de-DE" sz="1400" i="1" dirty="0" err="1"/>
              <a:t>Farau</a:t>
            </a:r>
            <a:r>
              <a:rPr lang="de-DE" sz="1400" i="1" dirty="0"/>
              <a:t>, A. (1984). Gelebte Geschichte der Psychotherapie. Stuttgart: Klett-Cotta, </a:t>
            </a:r>
            <a:r>
              <a:rPr lang="de-DE" sz="1400" i="1" dirty="0" smtClean="0"/>
              <a:t>S. 357)</a:t>
            </a:r>
          </a:p>
          <a:p>
            <a:pPr marL="0" indent="0" algn="r">
              <a:buNone/>
            </a:pPr>
            <a:endParaRPr lang="de-DE" sz="1050" dirty="0"/>
          </a:p>
          <a:p>
            <a:r>
              <a:rPr lang="de-DE" sz="1800" dirty="0" smtClean="0"/>
              <a:t>ICH: Das Selbst-bewusst-Sein von den eigenen Werten, Haltungen und Vorstellungen vom Handeln ist Basis für gemeinsamen Erfolg.</a:t>
            </a:r>
          </a:p>
          <a:p>
            <a:r>
              <a:rPr lang="de-DE" sz="1800" dirty="0" smtClean="0"/>
              <a:t>WIR: Die autonomen Einzelnen sind immer abhängig von anderen Einzelnen.  Autonomie und Abhängigkeit bilden keinen Gegensatz; sie ergeben in ihrer Verbindung Gestaltungsmöglichkeiten für das Miteinander als stabiler und dynamischer Basis für die gemeinsame Aufgabe.</a:t>
            </a:r>
          </a:p>
          <a:p>
            <a:r>
              <a:rPr lang="de-DE" sz="1800" dirty="0" smtClean="0"/>
              <a:t>Autonomie entsteht durch das Bewusstwerden der Interdependenz und der Gestaltungsmöglichkeiten.</a:t>
            </a:r>
          </a:p>
          <a:p>
            <a:r>
              <a:rPr lang="de-DE" sz="1800" dirty="0" smtClean="0"/>
              <a:t>Der Einzelne übernimmt für sich Verantwortung und für das Gemeinsame.</a:t>
            </a:r>
          </a:p>
        </p:txBody>
      </p:sp>
    </p:spTree>
    <p:extLst>
      <p:ext uri="{BB962C8B-B14F-4D97-AF65-F5344CB8AC3E}">
        <p14:creationId xmlns:p14="http://schemas.microsoft.com/office/powerpoint/2010/main" val="3492186776"/>
      </p:ext>
    </p:extLst>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76672"/>
            <a:ext cx="8748464" cy="936104"/>
          </a:xfrm>
        </p:spPr>
        <p:txBody>
          <a:bodyPr>
            <a:normAutofit fontScale="90000"/>
          </a:bodyPr>
          <a:lstStyle/>
          <a:p>
            <a:r>
              <a:rPr lang="de-DE" dirty="0" smtClean="0"/>
              <a:t> </a:t>
            </a:r>
            <a:br>
              <a:rPr lang="de-DE" dirty="0" smtClean="0"/>
            </a:br>
            <a:r>
              <a:rPr lang="de-DE" dirty="0" smtClean="0"/>
              <a:t>TZI als Basis für Team-Reflexion</a:t>
            </a:r>
            <a:br>
              <a:rPr lang="de-DE" dirty="0" smtClean="0"/>
            </a:br>
            <a:endParaRPr lang="de-DE" dirty="0"/>
          </a:p>
        </p:txBody>
      </p:sp>
      <p:sp>
        <p:nvSpPr>
          <p:cNvPr id="3" name="Inhaltsplatzhalter 2"/>
          <p:cNvSpPr>
            <a:spLocks noGrp="1"/>
          </p:cNvSpPr>
          <p:nvPr>
            <p:ph idx="1"/>
          </p:nvPr>
        </p:nvSpPr>
        <p:spPr>
          <a:xfrm>
            <a:off x="395536" y="1484784"/>
            <a:ext cx="8229600" cy="4536504"/>
          </a:xfrm>
        </p:spPr>
        <p:txBody>
          <a:bodyPr>
            <a:normAutofit fontScale="92500" lnSpcReduction="20000"/>
          </a:bodyPr>
          <a:lstStyle/>
          <a:p>
            <a:pPr marL="0" indent="0">
              <a:buNone/>
            </a:pPr>
            <a:r>
              <a:rPr lang="de-DE" b="1" dirty="0" smtClean="0"/>
              <a:t>Erfolgreiche Teamarbeit in der Inklusion hat mehrere Bedingungen:</a:t>
            </a:r>
          </a:p>
          <a:p>
            <a:pPr marL="0" indent="0">
              <a:buNone/>
            </a:pPr>
            <a:endParaRPr lang="de-DE" dirty="0" smtClean="0"/>
          </a:p>
          <a:p>
            <a:pPr>
              <a:buFont typeface="Wingdings" panose="05000000000000000000" pitchFamily="2" charset="2"/>
              <a:buChar char="§"/>
            </a:pPr>
            <a:r>
              <a:rPr lang="de-DE" dirty="0" smtClean="0"/>
              <a:t>ICH und die Beziehung zum und im WIR bilden die stabile Basis für gelingende Interaktion im Unterricht.</a:t>
            </a:r>
          </a:p>
          <a:p>
            <a:pPr marL="0" indent="0">
              <a:buNone/>
            </a:pPr>
            <a:endParaRPr lang="de-DE" sz="900" dirty="0" smtClean="0"/>
          </a:p>
          <a:p>
            <a:pPr>
              <a:buFont typeface="Wingdings" panose="05000000000000000000" pitchFamily="2" charset="2"/>
              <a:buChar char="§"/>
            </a:pPr>
            <a:r>
              <a:rPr lang="de-DE" dirty="0" smtClean="0"/>
              <a:t>Dazu gehören die personalen und sozialen und fachlichen Kompetenzen der Einzelperson und das verlässliche und wertschätzende Miteinander im Team.</a:t>
            </a:r>
          </a:p>
          <a:p>
            <a:pPr marL="0" indent="0">
              <a:buNone/>
            </a:pPr>
            <a:endParaRPr lang="de-DE" sz="900" dirty="0" smtClean="0"/>
          </a:p>
          <a:p>
            <a:pPr>
              <a:buFont typeface="Wingdings" panose="05000000000000000000" pitchFamily="2" charset="2"/>
              <a:buChar char="§"/>
            </a:pPr>
            <a:r>
              <a:rPr lang="de-DE" dirty="0" smtClean="0"/>
              <a:t>Dazu gehört auch die geklärte Interdependenz mit der Aufgabe,  dem „Thema“, sowohl des Einzelnen als auch des Teams.</a:t>
            </a:r>
          </a:p>
          <a:p>
            <a:pPr marL="0" indent="0">
              <a:buNone/>
            </a:pPr>
            <a:endParaRPr lang="de-DE" sz="900" dirty="0" smtClean="0"/>
          </a:p>
          <a:p>
            <a:pPr>
              <a:buFont typeface="Wingdings" panose="05000000000000000000" pitchFamily="2" charset="2"/>
              <a:buChar char="§"/>
            </a:pPr>
            <a:r>
              <a:rPr lang="de-DE" dirty="0" smtClean="0"/>
              <a:t>Teams können auf Dauer nur dann erfolgreich arbeiten, wenn Sie sich vom „GLOBE“, von der Umgebung und ihren relevanten Menschen und Institutionen unterstützt fühlen.</a:t>
            </a:r>
          </a:p>
          <a:p>
            <a:pPr>
              <a:buFont typeface="Wingdings" panose="05000000000000000000" pitchFamily="2" charset="2"/>
              <a:buChar char="§"/>
            </a:pPr>
            <a:endParaRPr lang="de-DE" sz="2800" dirty="0"/>
          </a:p>
        </p:txBody>
      </p:sp>
    </p:spTree>
    <p:extLst>
      <p:ext uri="{BB962C8B-B14F-4D97-AF65-F5344CB8AC3E}">
        <p14:creationId xmlns:p14="http://schemas.microsoft.com/office/powerpoint/2010/main" val="1120278547"/>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548681"/>
            <a:ext cx="8172400" cy="576064"/>
          </a:xfrm>
        </p:spPr>
        <p:txBody>
          <a:bodyPr>
            <a:noAutofit/>
          </a:bodyPr>
          <a:lstStyle/>
          <a:p>
            <a:r>
              <a:rPr lang="de-DE" sz="3600" dirty="0" smtClean="0"/>
              <a:t>Erfolgsfaktoren für Teams</a:t>
            </a:r>
            <a:r>
              <a:rPr lang="de-DE" sz="2500" dirty="0" smtClean="0"/>
              <a:t/>
            </a:r>
            <a:br>
              <a:rPr lang="de-DE" sz="2500" dirty="0" smtClean="0"/>
            </a:br>
            <a:r>
              <a:rPr lang="de-DE" sz="1200" dirty="0"/>
              <a:t>(</a:t>
            </a:r>
            <a:r>
              <a:rPr lang="de-DE" sz="1200" dirty="0" smtClean="0"/>
              <a:t>nach Philipp</a:t>
            </a:r>
            <a:r>
              <a:rPr lang="de-DE" sz="1200" dirty="0"/>
              <a:t>, E. (2014). Multiprofessionelle Teamentwicklung. Erfolgsfaktoren für die Zusammenarbeit in der Schule. Weinheim und Basel: Beltz-Verlag, </a:t>
            </a:r>
            <a:r>
              <a:rPr lang="de-DE" sz="1200" dirty="0" smtClean="0"/>
              <a:t>S. 45 </a:t>
            </a:r>
            <a:r>
              <a:rPr lang="de-DE" sz="1200" dirty="0" smtClean="0"/>
              <a:t>– 46)</a:t>
            </a:r>
            <a:endParaRPr lang="de-DE" sz="1200" dirty="0"/>
          </a:p>
        </p:txBody>
      </p:sp>
      <p:sp>
        <p:nvSpPr>
          <p:cNvPr id="3" name="Inhaltsplatzhalter 2"/>
          <p:cNvSpPr>
            <a:spLocks noGrp="1"/>
          </p:cNvSpPr>
          <p:nvPr>
            <p:ph idx="1"/>
          </p:nvPr>
        </p:nvSpPr>
        <p:spPr>
          <a:xfrm>
            <a:off x="971600" y="1484784"/>
            <a:ext cx="7849369" cy="4752975"/>
          </a:xfrm>
        </p:spPr>
        <p:txBody>
          <a:bodyPr>
            <a:normAutofit fontScale="62500" lnSpcReduction="20000"/>
          </a:bodyPr>
          <a:lstStyle/>
          <a:p>
            <a:pPr>
              <a:lnSpc>
                <a:spcPct val="160000"/>
              </a:lnSpc>
              <a:buFont typeface="Wingdings" panose="05000000000000000000" pitchFamily="2" charset="2"/>
              <a:buChar char="§"/>
            </a:pPr>
            <a:r>
              <a:rPr lang="de-DE" sz="2600" dirty="0" smtClean="0"/>
              <a:t>Unterstützender Beziehungsrahmen </a:t>
            </a:r>
          </a:p>
          <a:p>
            <a:pPr>
              <a:lnSpc>
                <a:spcPct val="160000"/>
              </a:lnSpc>
              <a:buFont typeface="Wingdings" panose="05000000000000000000" pitchFamily="2" charset="2"/>
              <a:buChar char="§"/>
            </a:pPr>
            <a:r>
              <a:rPr lang="de-DE" sz="2600" dirty="0" smtClean="0"/>
              <a:t>Klare Zielorientierung</a:t>
            </a:r>
          </a:p>
          <a:p>
            <a:pPr>
              <a:lnSpc>
                <a:spcPct val="160000"/>
              </a:lnSpc>
              <a:buFont typeface="Wingdings" panose="05000000000000000000" pitchFamily="2" charset="2"/>
              <a:buChar char="§"/>
            </a:pPr>
            <a:r>
              <a:rPr lang="de-DE" sz="2600" dirty="0" smtClean="0"/>
              <a:t>Klare Aufgaben- und Rollenverteilung</a:t>
            </a:r>
          </a:p>
          <a:p>
            <a:pPr>
              <a:lnSpc>
                <a:spcPct val="160000"/>
              </a:lnSpc>
              <a:buFont typeface="Wingdings" panose="05000000000000000000" pitchFamily="2" charset="2"/>
              <a:buChar char="§"/>
            </a:pPr>
            <a:r>
              <a:rPr lang="de-DE" sz="2600" dirty="0" smtClean="0"/>
              <a:t>Kommunikation und Feedback</a:t>
            </a:r>
          </a:p>
          <a:p>
            <a:pPr>
              <a:lnSpc>
                <a:spcPct val="160000"/>
              </a:lnSpc>
              <a:buFont typeface="Wingdings" panose="05000000000000000000" pitchFamily="2" charset="2"/>
              <a:buChar char="§"/>
            </a:pPr>
            <a:r>
              <a:rPr lang="de-DE" sz="2600" dirty="0" smtClean="0"/>
              <a:t>Team braucht Leitung</a:t>
            </a:r>
          </a:p>
          <a:p>
            <a:pPr>
              <a:lnSpc>
                <a:spcPct val="160000"/>
              </a:lnSpc>
              <a:buFont typeface="Wingdings" panose="05000000000000000000" pitchFamily="2" charset="2"/>
              <a:buChar char="§"/>
            </a:pPr>
            <a:r>
              <a:rPr lang="de-DE" sz="2600" dirty="0" smtClean="0"/>
              <a:t>Rahmen und Teil-Autonomie</a:t>
            </a:r>
          </a:p>
          <a:p>
            <a:pPr>
              <a:lnSpc>
                <a:spcPct val="160000"/>
              </a:lnSpc>
              <a:buFont typeface="Wingdings" panose="05000000000000000000" pitchFamily="2" charset="2"/>
              <a:buChar char="§"/>
            </a:pPr>
            <a:r>
              <a:rPr lang="de-DE" sz="2600" dirty="0" smtClean="0"/>
              <a:t>Klare Absprachen für Besprechungen und Planungen</a:t>
            </a:r>
          </a:p>
          <a:p>
            <a:pPr>
              <a:lnSpc>
                <a:spcPct val="160000"/>
              </a:lnSpc>
              <a:buFont typeface="Wingdings" panose="05000000000000000000" pitchFamily="2" charset="2"/>
              <a:buChar char="§"/>
            </a:pPr>
            <a:r>
              <a:rPr lang="de-DE" sz="2600" dirty="0" smtClean="0"/>
              <a:t>Unterstützung, materiell und immateriell</a:t>
            </a:r>
          </a:p>
          <a:p>
            <a:pPr>
              <a:lnSpc>
                <a:spcPct val="160000"/>
              </a:lnSpc>
              <a:buFont typeface="Wingdings" panose="05000000000000000000" pitchFamily="2" charset="2"/>
              <a:buChar char="§"/>
            </a:pPr>
            <a:r>
              <a:rPr lang="de-DE" sz="2600" dirty="0" smtClean="0"/>
              <a:t>Erfolgserlebnisse</a:t>
            </a:r>
          </a:p>
          <a:p>
            <a:pPr>
              <a:lnSpc>
                <a:spcPct val="160000"/>
              </a:lnSpc>
              <a:buFont typeface="Wingdings" panose="05000000000000000000" pitchFamily="2" charset="2"/>
              <a:buChar char="§"/>
            </a:pPr>
            <a:r>
              <a:rPr lang="de-DE" sz="2600" dirty="0" smtClean="0"/>
              <a:t>Planung und Handlungskonsequenzen</a:t>
            </a:r>
          </a:p>
          <a:p>
            <a:pPr>
              <a:lnSpc>
                <a:spcPct val="160000"/>
              </a:lnSpc>
              <a:buFont typeface="Wingdings" panose="05000000000000000000" pitchFamily="2" charset="2"/>
              <a:buChar char="§"/>
            </a:pPr>
            <a:r>
              <a:rPr lang="de-DE" sz="2600" dirty="0" smtClean="0"/>
              <a:t>Balance zwischen Aufgaben- und Beziehungsorientierung</a:t>
            </a:r>
          </a:p>
          <a:p>
            <a:pPr>
              <a:lnSpc>
                <a:spcPct val="160000"/>
              </a:lnSpc>
              <a:buFont typeface="Wingdings" panose="05000000000000000000" pitchFamily="2" charset="2"/>
              <a:buChar char="§"/>
            </a:pPr>
            <a:r>
              <a:rPr lang="de-DE" sz="2600" dirty="0" smtClean="0"/>
              <a:t>Systematische Reflexion der Team-Arbeit</a:t>
            </a:r>
          </a:p>
          <a:p>
            <a:pPr>
              <a:buFont typeface="Wingdings" panose="05000000000000000000" pitchFamily="2" charset="2"/>
              <a:buChar char="§"/>
            </a:pPr>
            <a:endParaRPr lang="de-DE" sz="2800" dirty="0" smtClean="0"/>
          </a:p>
          <a:p>
            <a:pPr>
              <a:buFont typeface="Wingdings" panose="05000000000000000000" pitchFamily="2" charset="2"/>
              <a:buChar char="§"/>
            </a:pPr>
            <a:endParaRPr lang="de-DE" sz="2800" dirty="0" smtClean="0"/>
          </a:p>
          <a:p>
            <a:pPr>
              <a:buFont typeface="Wingdings" panose="05000000000000000000" pitchFamily="2" charset="2"/>
              <a:buChar char="§"/>
            </a:pPr>
            <a:endParaRPr lang="de-DE" dirty="0"/>
          </a:p>
        </p:txBody>
      </p:sp>
    </p:spTree>
    <p:extLst>
      <p:ext uri="{BB962C8B-B14F-4D97-AF65-F5344CB8AC3E}">
        <p14:creationId xmlns:p14="http://schemas.microsoft.com/office/powerpoint/2010/main" val="3937625398"/>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850702"/>
            <a:ext cx="8820472" cy="490066"/>
          </a:xfrm>
        </p:spPr>
        <p:txBody>
          <a:bodyPr>
            <a:noAutofit/>
          </a:bodyPr>
          <a:lstStyle/>
          <a:p>
            <a:r>
              <a:rPr lang="de-DE" dirty="0" smtClean="0"/>
              <a:t>Teamdiagnose-Bogen</a:t>
            </a:r>
            <a:endParaRPr lang="de-DE" sz="2000" dirty="0"/>
          </a:p>
        </p:txBody>
      </p:sp>
      <p:sp>
        <p:nvSpPr>
          <p:cNvPr id="3" name="Inhaltsplatzhalter 2"/>
          <p:cNvSpPr>
            <a:spLocks noGrp="1"/>
          </p:cNvSpPr>
          <p:nvPr>
            <p:ph idx="1"/>
          </p:nvPr>
        </p:nvSpPr>
        <p:spPr>
          <a:xfrm>
            <a:off x="323528" y="1484784"/>
            <a:ext cx="8640960" cy="4968552"/>
          </a:xfrm>
        </p:spPr>
        <p:txBody>
          <a:bodyPr>
            <a:normAutofit fontScale="92500" lnSpcReduction="20000"/>
          </a:bodyPr>
          <a:lstStyle/>
          <a:p>
            <a:pPr marL="0" indent="0">
              <a:buNone/>
            </a:pPr>
            <a:r>
              <a:rPr lang="de-DE" sz="2400" dirty="0" smtClean="0"/>
              <a:t>Zu ausgewählten Team-Erfolgsfaktoren von Phillip wurden Items für einen Teamdiagnose-Bogen entwickelt. </a:t>
            </a:r>
          </a:p>
          <a:p>
            <a:pPr marL="0" indent="0">
              <a:buNone/>
            </a:pPr>
            <a:endParaRPr lang="de-DE" sz="1600" dirty="0" smtClean="0"/>
          </a:p>
          <a:p>
            <a:pPr marL="0" indent="0">
              <a:buNone/>
            </a:pPr>
            <a:r>
              <a:rPr lang="de-DE" sz="2400" dirty="0" smtClean="0"/>
              <a:t>Vorbemerkungen</a:t>
            </a:r>
          </a:p>
          <a:p>
            <a:pPr>
              <a:buFont typeface="Wingdings" panose="05000000000000000000" pitchFamily="2" charset="2"/>
              <a:buChar char="§"/>
            </a:pPr>
            <a:r>
              <a:rPr lang="de-DE" sz="2200" dirty="0" smtClean="0"/>
              <a:t>Der Anspruch an erfolgreiche und eng kooperierende Teams in der Wirtschaft ist hoch. Situationsangemessen können diese Erfolgsfaktoren in der Schule nur zur Orientierung dienen.</a:t>
            </a:r>
          </a:p>
          <a:p>
            <a:pPr>
              <a:buFont typeface="Wingdings" panose="05000000000000000000" pitchFamily="2" charset="2"/>
              <a:buChar char="§"/>
            </a:pPr>
            <a:r>
              <a:rPr lang="de-DE" sz="2200" dirty="0" smtClean="0"/>
              <a:t>Bei der Einschätzung der eigenen Arbeit sind deshalb keine hohen Werte zu erwarten. </a:t>
            </a:r>
          </a:p>
          <a:p>
            <a:pPr>
              <a:buFont typeface="Wingdings" panose="05000000000000000000" pitchFamily="2" charset="2"/>
              <a:buChar char="§"/>
            </a:pPr>
            <a:r>
              <a:rPr lang="de-DE" sz="2200" dirty="0" smtClean="0"/>
              <a:t>Diese </a:t>
            </a:r>
            <a:r>
              <a:rPr lang="de-DE" sz="2200" dirty="0"/>
              <a:t>Fortbildung bietet </a:t>
            </a:r>
            <a:r>
              <a:rPr lang="de-DE" sz="2200" dirty="0" smtClean="0"/>
              <a:t>die </a:t>
            </a:r>
            <a:r>
              <a:rPr lang="de-DE" sz="2200" dirty="0"/>
              <a:t>Chance ein Stück weiter zu kommen. </a:t>
            </a:r>
            <a:r>
              <a:rPr lang="de-DE" sz="2200" dirty="0" smtClean="0"/>
              <a:t>Sie können mit etwas zeitlichem Abstand die </a:t>
            </a:r>
            <a:r>
              <a:rPr lang="de-DE" sz="2200" dirty="0"/>
              <a:t>gleiche </a:t>
            </a:r>
            <a:r>
              <a:rPr lang="de-DE" sz="2200" dirty="0" smtClean="0"/>
              <a:t>Zielscheibe ein zweites Mal nutzen und schauen, wo </a:t>
            </a:r>
            <a:r>
              <a:rPr lang="de-DE" sz="2200" dirty="0"/>
              <a:t>sich das Team weiterentwickelt hat. </a:t>
            </a:r>
            <a:endParaRPr lang="de-DE" sz="2200" dirty="0" smtClean="0"/>
          </a:p>
          <a:p>
            <a:pPr>
              <a:buFont typeface="Wingdings" panose="05000000000000000000" pitchFamily="2" charset="2"/>
              <a:buChar char="§"/>
            </a:pPr>
            <a:r>
              <a:rPr lang="de-DE" sz="2200" dirty="0" smtClean="0"/>
              <a:t>Ziel sollte ein erfolgreiches TEAM sein. Aber nicht immer gibt es dafür geeignete Rahmenbedingungen. </a:t>
            </a:r>
            <a:br>
              <a:rPr lang="de-DE" sz="2200" dirty="0" smtClean="0"/>
            </a:br>
            <a:r>
              <a:rPr lang="de-DE" sz="2200" dirty="0" smtClean="0"/>
              <a:t>Eine </a:t>
            </a:r>
            <a:r>
              <a:rPr lang="de-DE" sz="2200" dirty="0"/>
              <a:t>gut arbeitende Gruppe </a:t>
            </a:r>
            <a:r>
              <a:rPr lang="de-DE" sz="2200" dirty="0" smtClean="0"/>
              <a:t>kann erfolgreicher sein als </a:t>
            </a:r>
            <a:r>
              <a:rPr lang="de-DE" sz="2200" dirty="0"/>
              <a:t>ein verkrachtes Team</a:t>
            </a:r>
            <a:r>
              <a:rPr lang="de-DE" sz="2200" dirty="0" smtClean="0"/>
              <a:t>.</a:t>
            </a:r>
            <a:endParaRPr lang="de-DE" sz="2200" dirty="0"/>
          </a:p>
          <a:p>
            <a:pPr>
              <a:buFont typeface="Wingdings" panose="05000000000000000000" pitchFamily="2" charset="2"/>
              <a:buChar char="§"/>
            </a:pPr>
            <a:endParaRPr lang="de-DE" sz="2800" dirty="0" smtClean="0"/>
          </a:p>
          <a:p>
            <a:pPr>
              <a:buFont typeface="Wingdings" panose="05000000000000000000" pitchFamily="2" charset="2"/>
              <a:buChar char="§"/>
            </a:pPr>
            <a:endParaRPr lang="de-DE" sz="2800" dirty="0" smtClean="0"/>
          </a:p>
          <a:p>
            <a:pPr>
              <a:buFont typeface="Wingdings" panose="05000000000000000000" pitchFamily="2" charset="2"/>
              <a:buChar char="§"/>
            </a:pPr>
            <a:endParaRPr lang="de-DE" sz="2800" dirty="0" smtClean="0"/>
          </a:p>
          <a:p>
            <a:pPr>
              <a:buFont typeface="Wingdings" panose="05000000000000000000" pitchFamily="2" charset="2"/>
              <a:buChar char="§"/>
            </a:pPr>
            <a:endParaRPr lang="de-DE" dirty="0"/>
          </a:p>
        </p:txBody>
      </p:sp>
    </p:spTree>
    <p:extLst>
      <p:ext uri="{BB962C8B-B14F-4D97-AF65-F5344CB8AC3E}">
        <p14:creationId xmlns:p14="http://schemas.microsoft.com/office/powerpoint/2010/main" val="2486310330"/>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1537</Words>
  <Application>Microsoft Office PowerPoint</Application>
  <PresentationFormat>Bildschirmpräsentation (4:3)</PresentationFormat>
  <Paragraphs>107</Paragraphs>
  <Slides>12</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Garamond</vt:lpstr>
      <vt:lpstr>Georgia</vt:lpstr>
      <vt:lpstr>Wingdings</vt:lpstr>
      <vt:lpstr>Formatvorlage_KM-Rot ZSL-Logo</vt:lpstr>
      <vt:lpstr>Reflexion der Teamarbeit</vt:lpstr>
      <vt:lpstr>Inhaltsverzeichnis</vt:lpstr>
      <vt:lpstr>Teamarbeit</vt:lpstr>
      <vt:lpstr>Ruth Cohn:  Themenzentrierte Interaktion (TZI)</vt:lpstr>
      <vt:lpstr>Ruth Cohn:  Themenzentrierte Interaktion (TZI)</vt:lpstr>
      <vt:lpstr>TZI: Die Einzelperson im Zusammenspiel mit der Gruppe</vt:lpstr>
      <vt:lpstr>  TZI als Basis für Team-Reflexion </vt:lpstr>
      <vt:lpstr>Erfolgsfaktoren für Teams (nach Philipp, E. (2014). Multiprofessionelle Teamentwicklung. Erfolgsfaktoren für die Zusammenarbeit in der Schule. Weinheim und Basel: Beltz-Verlag, S. 45 – 46)</vt:lpstr>
      <vt:lpstr>Teamdiagnose-Bogen</vt:lpstr>
      <vt:lpstr>Ebene WIR: Teamdiagnose (AB)</vt:lpstr>
      <vt:lpstr>Literaturverzeichnis</vt:lpstr>
      <vt:lpstr>Kontaktperson</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59</cp:revision>
  <dcterms:created xsi:type="dcterms:W3CDTF">2014-03-18T09:41:04Z</dcterms:created>
  <dcterms:modified xsi:type="dcterms:W3CDTF">2021-01-18T11:30:45Z</dcterms:modified>
</cp:coreProperties>
</file>