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7"/>
  </p:notesMasterIdLst>
  <p:sldIdLst>
    <p:sldId id="260" r:id="rId2"/>
    <p:sldId id="262" r:id="rId3"/>
    <p:sldId id="263" r:id="rId4"/>
    <p:sldId id="264" r:id="rId5"/>
    <p:sldId id="265" r:id="rId6"/>
    <p:sldId id="266" r:id="rId7"/>
    <p:sldId id="267" r:id="rId8"/>
    <p:sldId id="269" r:id="rId9"/>
    <p:sldId id="270" r:id="rId10"/>
    <p:sldId id="271" r:id="rId11"/>
    <p:sldId id="272" r:id="rId12"/>
    <p:sldId id="273" r:id="rId13"/>
    <p:sldId id="274" r:id="rId14"/>
    <p:sldId id="275" r:id="rId15"/>
    <p:sldId id="258"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01.03.2021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zwischen der Aufgabe, den – kooperierenden – Personen, den Kooperationsregeln und den Besonderheiten der handelnden Individuen unterschieden.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3</a:t>
            </a:fld>
            <a:endParaRPr lang="de-DE"/>
          </a:p>
        </p:txBody>
      </p:sp>
    </p:spTree>
    <p:extLst>
      <p:ext uri="{BB962C8B-B14F-4D97-AF65-F5344CB8AC3E}">
        <p14:creationId xmlns:p14="http://schemas.microsoft.com/office/powerpoint/2010/main" val="55393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smtClean="0"/>
              <a:t>s.a. Begleittext</a:t>
            </a:r>
            <a:r>
              <a:rPr lang="de-DE" baseline="0" dirty="0" smtClean="0"/>
              <a:t> zur nächsten Folie.</a:t>
            </a:r>
            <a:endParaRPr lang="de-DE" dirty="0" smtClean="0"/>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4</a:t>
            </a:fld>
            <a:endParaRPr lang="de-DE"/>
          </a:p>
        </p:txBody>
      </p:sp>
    </p:spTree>
    <p:extLst>
      <p:ext uri="{BB962C8B-B14F-4D97-AF65-F5344CB8AC3E}">
        <p14:creationId xmlns:p14="http://schemas.microsoft.com/office/powerpoint/2010/main" val="3422366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smtClean="0"/>
              <a:t>Ruth Cohn betont die Interdependenz zwischen allen Faktoren. Sie meint, dass ICH,</a:t>
            </a:r>
            <a:r>
              <a:rPr lang="de-DE" baseline="0" dirty="0" smtClean="0"/>
              <a:t> WIR und THEMA gleich wichtig seien und also z.B. das THEMA „unsere Kinder gut und inklusiv unterrichten“ nicht im Zentrum steht gegenüber einer Beschäftigung mit dem ICH der Einzelnen. </a:t>
            </a:r>
            <a:r>
              <a:rPr lang="de-DE" dirty="0" smtClean="0"/>
              <a:t>Das eigentliche „Thema“ der Gruppe entsteht so erst im Miteinander aller vier Ebenen.</a:t>
            </a:r>
            <a:r>
              <a:rPr lang="de-DE" baseline="0" dirty="0" smtClean="0"/>
              <a:t> Es wird deshalb von manchen TZI-Vertretern nicht mit dem ES, der Sache, gleichgesetzt, sondern entsteht in der Auseinandersetzung und dem Miteinander zwischen und in den vier Ebenen. ICH und WIR sind die Basis einer erfolgreichen Arbeit, die Basis für die erfolgreiche Arbeit mit dem Thema, dem „ES“. </a:t>
            </a:r>
          </a:p>
          <a:p>
            <a:pPr defTabSz="947684" eaLnBrk="1" fontAlgn="auto" hangingPunct="1">
              <a:spcBef>
                <a:spcPts val="0"/>
              </a:spcBef>
              <a:spcAft>
                <a:spcPts val="0"/>
              </a:spcAft>
              <a:defRPr/>
            </a:pPr>
            <a:r>
              <a:rPr lang="de-DE" baseline="0" dirty="0" smtClean="0"/>
              <a:t>In der folgenden vertieften Auseinandersetzungen mit den eigenen und fremden individuellen Vorstellungen und den Gemeinsamkeiten und Unterschieden in der Gruppe kann also das Ziel sein: Was ist eigentlich „unser Thema“? Was ist uns wichtig? Wo wollen wir ran? </a:t>
            </a:r>
          </a:p>
          <a:p>
            <a:pPr defTabSz="947684" eaLnBrk="1" fontAlgn="auto" hangingPunct="1">
              <a:spcBef>
                <a:spcPts val="0"/>
              </a:spcBef>
              <a:spcAft>
                <a:spcPts val="0"/>
              </a:spcAft>
              <a:defRPr/>
            </a:pPr>
            <a:r>
              <a:rPr lang="de-DE" baseline="0" dirty="0" smtClean="0"/>
              <a:t>GLOBE: Gelingen entsteht nur in einer stützenden Umgebung. Zu dieser Umgebung gehören zuallererst die gesellschaftlichen Bedingungen, die öffentliche Diskussion und Erwartung, die Gesetzgebung, die Verordnungen. </a:t>
            </a:r>
            <a:br>
              <a:rPr lang="de-DE" baseline="0" dirty="0" smtClean="0"/>
            </a:br>
            <a:r>
              <a:rPr lang="de-DE" baseline="0" dirty="0" smtClean="0"/>
              <a:t>Zur genaueren Befassung können den Begriffen unterschiedliche Ebenen zugeordnet werden: Auf einer ersten Ebene ist das ICH die einzelne Person, das WIR das Team, das ES der inklusive Unterricht. Kollegium, Schulleitung(en) etc. wären dann dem GLOBE zuzuordnen.  Auf einer zweiten Ebene könnte der Kreis die Schule bezeichnen, das WIR die Schulleitung und das Kollegium einschließen, das ES eventuell über den Unterricht hinaus das inklusive Miteinander bezeichnen. Der GLOBE stellte dann alles dar, was wirklich extern ist und zur Schulverwaltung, Träger, Gesellschaft etc. zugehört.</a:t>
            </a:r>
            <a:endParaRPr lang="de-DE" dirty="0" smtClean="0"/>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5</a:t>
            </a:fld>
            <a:endParaRPr lang="de-DE"/>
          </a:p>
        </p:txBody>
      </p:sp>
    </p:spTree>
    <p:extLst>
      <p:ext uri="{BB962C8B-B14F-4D97-AF65-F5344CB8AC3E}">
        <p14:creationId xmlns:p14="http://schemas.microsoft.com/office/powerpoint/2010/main" val="2596694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a:t>Bei der Arbeit im Team geht es um den Einzelnen, seine Werte und Haltungen und seine Vorstellungen vom Handeln. Ohne dieses Selbst-bewusst-Sein kann die Zusammenarbeit im Team und die Arbeit mit den Lernenden nicht gestaltet werden. </a:t>
            </a:r>
            <a:br>
              <a:rPr lang="de-DE" dirty="0"/>
            </a:br>
            <a:r>
              <a:rPr lang="de-DE" dirty="0"/>
              <a:t>Zugleich sind die Einzelnen aber immer abhängig von den anderen Einzelnen und von ihrer Umwelt, von der Eingebundenheit im Team. Die Einzelnen sind so zugleich autonom und abhängig. Autonomie entsteht dabei vor allem durch das Bewusstwerden der Interdependenz, nicht in der Loslösung von der Gruppe. Die Einzelnen und die Gruppe werden so gemeinsam  verantwortlich für das Handeln der Einzelnen und des Teams.</a:t>
            </a:r>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6</a:t>
            </a:fld>
            <a:endParaRPr lang="de-DE"/>
          </a:p>
        </p:txBody>
      </p:sp>
    </p:spTree>
    <p:extLst>
      <p:ext uri="{BB962C8B-B14F-4D97-AF65-F5344CB8AC3E}">
        <p14:creationId xmlns:p14="http://schemas.microsoft.com/office/powerpoint/2010/main" val="3566254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smtClean="0"/>
              <a:t>Der GLOBE ist bedingender Faktor für das Handeln der Akteure, des Einzelnen und der Gruppe. des ICH und des WIR. Die Lehrperson und das Team agieren in einer Umgebung, die nicht von ihnen gestaltet wurden: Gesetzgebung, öffentliche Diskussion und Erwartungen, Entscheidungen der Schulverwaltung  und der Schulleitung. Auch aber auch das Verhalten der Eltern  und der Kollegien setzt Rahmenbedingungen.</a:t>
            </a:r>
            <a:br>
              <a:rPr lang="de-DE" dirty="0" smtClean="0"/>
            </a:br>
            <a:r>
              <a:rPr lang="de-DE" dirty="0" smtClean="0"/>
              <a:t>So wie sich die Akteure der Interdependenz mit den anderen bewusst sein müssen, so müssen sie sich auch der Grenzen bewusst sein, die durch die Umgebungsbedingungen gesetzt sind. Dieses Bewusstsein kann helfen, die Grenzen der eigenen Verantwortung zu erkennen.</a:t>
            </a:r>
            <a:br>
              <a:rPr lang="de-DE" dirty="0" smtClean="0"/>
            </a:br>
            <a:r>
              <a:rPr lang="de-DE" dirty="0" smtClean="0"/>
              <a:t>Mit der zweiten Aussage weist Ruth Cohn aber darauf hin, dass diese Grenzen zwar existent sind, aber in Teilen dehnbar, erweiterbar, beeinflussbar sind. Die Akteure sollen sich also nicht nur der Begrenzung ihres Handelns bewusst werden, sondern auch der Möglichkeiten, direkt oder indirekt auf die Umgebung Einfluss zu nehmen, um die Entwicklung unterstützende Bedingungen zu fördern.</a:t>
            </a:r>
          </a:p>
        </p:txBody>
      </p:sp>
      <p:sp>
        <p:nvSpPr>
          <p:cNvPr id="4" name="Foliennummernplatzhalter 3"/>
          <p:cNvSpPr>
            <a:spLocks noGrp="1"/>
          </p:cNvSpPr>
          <p:nvPr>
            <p:ph type="sldNum" sz="quarter" idx="10"/>
          </p:nvPr>
        </p:nvSpPr>
        <p:spPr/>
        <p:txBody>
          <a:bodyPr/>
          <a:lstStyle/>
          <a:p>
            <a:fld id="{CC3707DE-A44F-43C3-90A3-F2C4BEFF31ED}" type="slidenum">
              <a:rPr lang="de-DE" smtClean="0"/>
              <a:pPr/>
              <a:t>7</a:t>
            </a:fld>
            <a:endParaRPr lang="de-DE"/>
          </a:p>
        </p:txBody>
      </p:sp>
    </p:spTree>
    <p:extLst>
      <p:ext uri="{BB962C8B-B14F-4D97-AF65-F5344CB8AC3E}">
        <p14:creationId xmlns:p14="http://schemas.microsoft.com/office/powerpoint/2010/main" val="393178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8</a:t>
            </a:fld>
            <a:endParaRPr lang="de-DE"/>
          </a:p>
        </p:txBody>
      </p:sp>
    </p:spTree>
    <p:extLst>
      <p:ext uri="{BB962C8B-B14F-4D97-AF65-F5344CB8AC3E}">
        <p14:creationId xmlns:p14="http://schemas.microsoft.com/office/powerpoint/2010/main" val="2790063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10</a:t>
            </a:fld>
            <a:endParaRPr lang="de-DE"/>
          </a:p>
        </p:txBody>
      </p:sp>
    </p:spTree>
    <p:extLst>
      <p:ext uri="{BB962C8B-B14F-4D97-AF65-F5344CB8AC3E}">
        <p14:creationId xmlns:p14="http://schemas.microsoft.com/office/powerpoint/2010/main" val="757385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geht es nicht darum, die</a:t>
            </a:r>
            <a:r>
              <a:rPr lang="de-DE" baseline="0" dirty="0" smtClean="0"/>
              <a:t> Beispiele zu würdigen, sondern die Vielfalt an Möglichkeiten zu zeigen und dabei die Kreativität der Beteiligten anzuregen. Dazu kann allerdings eine erste Interpretation einzelner Aspekte der Beispiele helfen.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11</a:t>
            </a:fld>
            <a:endParaRPr lang="de-DE"/>
          </a:p>
        </p:txBody>
      </p:sp>
    </p:spTree>
    <p:extLst>
      <p:ext uri="{BB962C8B-B14F-4D97-AF65-F5344CB8AC3E}">
        <p14:creationId xmlns:p14="http://schemas.microsoft.com/office/powerpoint/2010/main" val="516311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01.03.2021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01.03.2021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Reflexion der Teamarbeit</a:t>
            </a:r>
          </a:p>
        </p:txBody>
      </p:sp>
      <p:sp>
        <p:nvSpPr>
          <p:cNvPr id="3" name="Untertitel 2"/>
          <p:cNvSpPr>
            <a:spLocks noGrp="1"/>
          </p:cNvSpPr>
          <p:nvPr>
            <p:ph type="subTitle" idx="1"/>
          </p:nvPr>
        </p:nvSpPr>
        <p:spPr/>
        <p:txBody>
          <a:bodyPr/>
          <a:lstStyle/>
          <a:p>
            <a:r>
              <a:rPr lang="de-DE" dirty="0">
                <a:solidFill>
                  <a:schemeClr val="tx1"/>
                </a:solidFill>
              </a:rPr>
              <a:t>TZI „GLOBE“: </a:t>
            </a:r>
          </a:p>
          <a:p>
            <a:r>
              <a:rPr lang="de-DE" dirty="0">
                <a:solidFill>
                  <a:schemeClr val="tx1"/>
                </a:solidFill>
              </a:rPr>
              <a:t>Blick auf das System und die Umgebungsbedingungen</a:t>
            </a:r>
          </a:p>
          <a:p>
            <a:endParaRPr lang="de-DE" dirty="0"/>
          </a:p>
        </p:txBody>
      </p:sp>
      <p:sp>
        <p:nvSpPr>
          <p:cNvPr id="4" name="Fußzeilenplatzhalter 3"/>
          <p:cNvSpPr>
            <a:spLocks noGrp="1"/>
          </p:cNvSpPr>
          <p:nvPr>
            <p:ph type="ftr" sz="quarter" idx="3"/>
          </p:nvPr>
        </p:nvSpPr>
        <p:spPr/>
        <p:txBody>
          <a:bodyPr/>
          <a:lstStyle/>
          <a:p>
            <a:r>
              <a:rPr lang="de-DE" dirty="0" smtClean="0"/>
              <a:t>www.zsl-bw.de</a:t>
            </a:r>
          </a:p>
        </p:txBody>
      </p:sp>
      <p:sp>
        <p:nvSpPr>
          <p:cNvPr id="5" name="Datumsplatzhalter 4"/>
          <p:cNvSpPr>
            <a:spLocks noGrp="1"/>
          </p:cNvSpPr>
          <p:nvPr>
            <p:ph type="dt" sz="half" idx="2"/>
          </p:nvPr>
        </p:nvSpPr>
        <p:spPr/>
        <p:txBody>
          <a:bodyPr/>
          <a:lstStyle/>
          <a:p>
            <a:fld id="{F6217CD7-B80F-41AC-80A1-96685E759953}" type="datetime1">
              <a:rPr lang="de-DE" smtClean="0"/>
              <a:t>01.03.2021</a:t>
            </a:fld>
            <a:endParaRPr lang="de-DE" dirty="0"/>
          </a:p>
        </p:txBody>
      </p:sp>
      <p:sp>
        <p:nvSpPr>
          <p:cNvPr id="6" name="Untertitel 2"/>
          <p:cNvSpPr txBox="1">
            <a:spLocks/>
          </p:cNvSpPr>
          <p:nvPr/>
        </p:nvSpPr>
        <p:spPr>
          <a:xfrm>
            <a:off x="5796136" y="5158977"/>
            <a:ext cx="2664296" cy="432248"/>
          </a:xfrm>
          <a:prstGeom prst="rect">
            <a:avLst/>
          </a:prstGeom>
        </p:spPr>
        <p:txBody>
          <a:bodyPr vert="horz">
            <a:normAutofit fontScale="92500" lnSpcReduction="20000"/>
          </a:bodyPr>
          <a:lstStyle>
            <a:lvl1pPr marL="64008" indent="0" algn="l" rtl="0" eaLnBrk="1" latinLnBrk="0" hangingPunct="1">
              <a:spcBef>
                <a:spcPts val="300"/>
              </a:spcBef>
              <a:buClr>
                <a:schemeClr val="tx1">
                  <a:lumMod val="65000"/>
                  <a:lumOff val="35000"/>
                </a:schemeClr>
              </a:buClr>
              <a:buFont typeface="Arial" pitchFamily="34" charset="0"/>
              <a:buNone/>
              <a:defRPr kumimoji="0" sz="2400" kern="1200" baseline="0">
                <a:solidFill>
                  <a:schemeClr val="tx2"/>
                </a:solidFill>
                <a:latin typeface="Arial" panose="020B0604020202020204" pitchFamily="34" charset="0"/>
                <a:ea typeface="+mn-ea"/>
                <a:cs typeface="Arial" panose="020B0604020202020204" pitchFamily="34" charset="0"/>
              </a:defRPr>
            </a:lvl1pPr>
            <a:lvl2pPr marL="457200" indent="0" algn="ctr" rtl="0" eaLnBrk="1" latinLnBrk="0" hangingPunct="1">
              <a:spcBef>
                <a:spcPts val="300"/>
              </a:spcBef>
              <a:buClr>
                <a:schemeClr val="tx1">
                  <a:lumMod val="65000"/>
                  <a:lumOff val="35000"/>
                </a:schemeClr>
              </a:buClr>
              <a:buFont typeface="Arial" pitchFamily="34" charset="0"/>
              <a:buNone/>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14400" indent="0" algn="ctr" rtl="0" eaLnBrk="1" latinLnBrk="0" hangingPunct="1">
              <a:spcBef>
                <a:spcPts val="300"/>
              </a:spcBef>
              <a:buClr>
                <a:schemeClr val="tx1">
                  <a:lumMod val="65000"/>
                  <a:lumOff val="35000"/>
                </a:schemeClr>
              </a:buClr>
              <a:buFont typeface="Arial" pitchFamily="34" charset="0"/>
              <a:buNone/>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371600" indent="0" algn="ctr" rtl="0" eaLnBrk="1" latinLnBrk="0" hangingPunct="1">
              <a:spcBef>
                <a:spcPts val="300"/>
              </a:spcBef>
              <a:buClr>
                <a:schemeClr val="tx1">
                  <a:lumMod val="65000"/>
                  <a:lumOff val="35000"/>
                </a:schemeClr>
              </a:buClr>
              <a:buFont typeface="Arial" pitchFamily="34" charset="0"/>
              <a:buNone/>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828800" indent="0" algn="ctr" rtl="0" eaLnBrk="1" latinLnBrk="0" hangingPunct="1">
              <a:spcBef>
                <a:spcPts val="300"/>
              </a:spcBef>
              <a:buClr>
                <a:schemeClr val="tx1">
                  <a:lumMod val="65000"/>
                  <a:lumOff val="35000"/>
                </a:schemeClr>
              </a:buClr>
              <a:buFont typeface="Arial" pitchFamily="34" charset="0"/>
              <a:buNone/>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endParaRPr lang="de-DE" sz="1050" dirty="0" smtClean="0">
              <a:solidFill>
                <a:schemeClr val="tx1"/>
              </a:solidFill>
            </a:endParaRPr>
          </a:p>
          <a:p>
            <a:pPr algn="r"/>
            <a:r>
              <a:rPr lang="de-DE" sz="1400" dirty="0" smtClean="0"/>
              <a:t>Junker-</a:t>
            </a:r>
            <a:r>
              <a:rPr lang="de-DE" sz="1400" dirty="0" err="1" smtClean="0"/>
              <a:t>Imm</a:t>
            </a:r>
            <a:r>
              <a:rPr lang="de-DE" sz="1400" dirty="0" smtClean="0"/>
              <a:t>, </a:t>
            </a:r>
            <a:r>
              <a:rPr lang="de-DE" sz="1400" dirty="0" err="1" smtClean="0"/>
              <a:t>Koderisch</a:t>
            </a:r>
            <a:r>
              <a:rPr lang="de-DE" sz="1400" dirty="0" smtClean="0"/>
              <a:t>, </a:t>
            </a:r>
            <a:r>
              <a:rPr lang="de-DE" sz="1400" dirty="0" err="1" smtClean="0"/>
              <a:t>Solf</a:t>
            </a:r>
            <a:endParaRPr lang="de-DE" sz="1400" dirty="0">
              <a:solidFill>
                <a:schemeClr val="tx1"/>
              </a:solidFill>
            </a:endParaRPr>
          </a:p>
        </p:txBody>
      </p:sp>
    </p:spTree>
    <p:extLst>
      <p:ext uri="{BB962C8B-B14F-4D97-AF65-F5344CB8AC3E}">
        <p14:creationId xmlns:p14="http://schemas.microsoft.com/office/powerpoint/2010/main" val="3850176356"/>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65106"/>
            <a:ext cx="8686800" cy="778098"/>
          </a:xfrm>
        </p:spPr>
        <p:txBody>
          <a:bodyPr>
            <a:normAutofit fontScale="90000"/>
          </a:bodyPr>
          <a:lstStyle/>
          <a:p>
            <a:r>
              <a:rPr lang="de-DE" dirty="0" smtClean="0"/>
              <a:t>Systemvisualisierung:</a:t>
            </a:r>
            <a:br>
              <a:rPr lang="de-DE" dirty="0" smtClean="0"/>
            </a:br>
            <a:r>
              <a:rPr lang="de-DE" dirty="0" smtClean="0"/>
              <a:t>Akteure im Umfeld des Teams</a:t>
            </a:r>
            <a:endParaRPr lang="de-DE" sz="2000" dirty="0"/>
          </a:p>
        </p:txBody>
      </p:sp>
      <p:sp>
        <p:nvSpPr>
          <p:cNvPr id="3" name="Inhaltsplatzhalter 2"/>
          <p:cNvSpPr>
            <a:spLocks noGrp="1"/>
          </p:cNvSpPr>
          <p:nvPr>
            <p:ph idx="1"/>
          </p:nvPr>
        </p:nvSpPr>
        <p:spPr>
          <a:xfrm>
            <a:off x="517396" y="1667526"/>
            <a:ext cx="8229600" cy="1425311"/>
          </a:xfrm>
        </p:spPr>
        <p:txBody>
          <a:bodyPr>
            <a:normAutofit/>
          </a:bodyPr>
          <a:lstStyle/>
          <a:p>
            <a:pPr marL="457200" indent="-457200">
              <a:buFont typeface="+mj-lt"/>
              <a:buAutoNum type="arabicPeriod"/>
            </a:pPr>
            <a:r>
              <a:rPr lang="de-DE" sz="2000" dirty="0" smtClean="0"/>
              <a:t>Welche Akteure wollen wir darstellen?  </a:t>
            </a:r>
          </a:p>
          <a:p>
            <a:pPr marL="457200" indent="-457200">
              <a:buFont typeface="+mj-lt"/>
              <a:buAutoNum type="arabicPeriod"/>
            </a:pPr>
            <a:r>
              <a:rPr lang="de-DE" sz="2000" dirty="0" smtClean="0"/>
              <a:t>Wie wollen wir die Beziehungen zwischen den Akteuren und unserem Team darstellen?</a:t>
            </a:r>
          </a:p>
          <a:p>
            <a:pPr marL="457200" indent="-457200">
              <a:buFont typeface="+mj-lt"/>
              <a:buAutoNum type="arabicPeriod"/>
            </a:pPr>
            <a:r>
              <a:rPr lang="de-DE" sz="2000" dirty="0" smtClean="0"/>
              <a:t>Mögliche Symbole (und viele mehr, die Ihnen noch einfallen):</a:t>
            </a:r>
            <a:endParaRPr lang="de-DE" sz="2400" dirty="0"/>
          </a:p>
          <a:p>
            <a:pPr marL="109728" indent="0">
              <a:buNone/>
            </a:pPr>
            <a:endParaRPr lang="de-DE" sz="2800" dirty="0" smtClean="0"/>
          </a:p>
          <a:p>
            <a:pPr>
              <a:buFont typeface="Wingdings" panose="05000000000000000000" pitchFamily="2" charset="2"/>
              <a:buChar char="§"/>
            </a:pPr>
            <a:endParaRPr lang="de-DE" sz="2800" dirty="0" smtClean="0"/>
          </a:p>
          <a:p>
            <a:pPr>
              <a:buFont typeface="Wingdings" panose="05000000000000000000" pitchFamily="2" charset="2"/>
              <a:buChar char="§"/>
            </a:pPr>
            <a:endParaRPr lang="de-DE" dirty="0"/>
          </a:p>
        </p:txBody>
      </p:sp>
      <p:grpSp>
        <p:nvGrpSpPr>
          <p:cNvPr id="19" name="Gruppieren 18"/>
          <p:cNvGrpSpPr/>
          <p:nvPr/>
        </p:nvGrpSpPr>
        <p:grpSpPr>
          <a:xfrm>
            <a:off x="1979712" y="3287371"/>
            <a:ext cx="4536504" cy="1566174"/>
            <a:chOff x="1115616" y="3050958"/>
            <a:chExt cx="6408712" cy="2538282"/>
          </a:xfrm>
        </p:grpSpPr>
        <p:grpSp>
          <p:nvGrpSpPr>
            <p:cNvPr id="18" name="Gruppieren 17"/>
            <p:cNvGrpSpPr/>
            <p:nvPr/>
          </p:nvGrpSpPr>
          <p:grpSpPr>
            <a:xfrm>
              <a:off x="1115616" y="4293096"/>
              <a:ext cx="3159879" cy="1296144"/>
              <a:chOff x="1115616" y="4293096"/>
              <a:chExt cx="3159879" cy="1296144"/>
            </a:xfrm>
          </p:grpSpPr>
          <p:cxnSp>
            <p:nvCxnSpPr>
              <p:cNvPr id="11" name="Gerade Verbindung mit Pfeil 10"/>
              <p:cNvCxnSpPr/>
              <p:nvPr/>
            </p:nvCxnSpPr>
            <p:spPr bwMode="auto">
              <a:xfrm flipV="1">
                <a:off x="1115616" y="4293096"/>
                <a:ext cx="2043755" cy="1152128"/>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a:xfrm>
                <a:off x="3203848" y="4869160"/>
                <a:ext cx="1071647" cy="720080"/>
              </a:xfrm>
              <a:prstGeom prst="straightConnector1">
                <a:avLst/>
              </a:prstGeom>
              <a:ln w="25400" cmpd="sng">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grpSp>
        <p:grpSp>
          <p:nvGrpSpPr>
            <p:cNvPr id="13" name="Gruppieren 12"/>
            <p:cNvGrpSpPr/>
            <p:nvPr/>
          </p:nvGrpSpPr>
          <p:grpSpPr>
            <a:xfrm>
              <a:off x="1327385" y="3050958"/>
              <a:ext cx="6196943" cy="2250250"/>
              <a:chOff x="1327385" y="3050958"/>
              <a:chExt cx="6196943" cy="2250250"/>
            </a:xfrm>
          </p:grpSpPr>
          <p:grpSp>
            <p:nvGrpSpPr>
              <p:cNvPr id="6" name="Gruppieren 5"/>
              <p:cNvGrpSpPr/>
              <p:nvPr/>
            </p:nvGrpSpPr>
            <p:grpSpPr>
              <a:xfrm>
                <a:off x="1327385" y="3050958"/>
                <a:ext cx="6196943" cy="1224136"/>
                <a:chOff x="1327385" y="3050958"/>
                <a:chExt cx="6196943" cy="1224136"/>
              </a:xfrm>
            </p:grpSpPr>
            <p:sp>
              <p:nvSpPr>
                <p:cNvPr id="5" name="Sonne 4"/>
                <p:cNvSpPr/>
                <p:nvPr/>
              </p:nvSpPr>
              <p:spPr bwMode="auto">
                <a:xfrm>
                  <a:off x="1327385" y="3050958"/>
                  <a:ext cx="1296144" cy="1224136"/>
                </a:xfrm>
                <a:prstGeom prst="sun">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1800" b="1" i="0" u="none" strike="noStrike" cap="none" normalizeH="0" baseline="0" dirty="0" smtClean="0">
                    <a:ln>
                      <a:noFill/>
                    </a:ln>
                    <a:solidFill>
                      <a:schemeClr val="tx1"/>
                    </a:solidFill>
                    <a:effectLst/>
                  </a:endParaRPr>
                </a:p>
              </p:txBody>
            </p:sp>
            <p:sp>
              <p:nvSpPr>
                <p:cNvPr id="7" name="Wolke 6"/>
                <p:cNvSpPr/>
                <p:nvPr/>
              </p:nvSpPr>
              <p:spPr bwMode="auto">
                <a:xfrm>
                  <a:off x="2860754" y="3212976"/>
                  <a:ext cx="991166" cy="900100"/>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800" b="1" i="0" u="none" strike="noStrike" cap="none" normalizeH="0" baseline="0" dirty="0" smtClean="0">
                    <a:ln>
                      <a:noFill/>
                    </a:ln>
                    <a:solidFill>
                      <a:schemeClr val="tx1"/>
                    </a:solidFill>
                    <a:effectLst/>
                  </a:endParaRPr>
                </a:p>
              </p:txBody>
            </p:sp>
            <p:sp>
              <p:nvSpPr>
                <p:cNvPr id="8" name="Smiley 7"/>
                <p:cNvSpPr/>
                <p:nvPr/>
              </p:nvSpPr>
              <p:spPr bwMode="auto">
                <a:xfrm>
                  <a:off x="4264643" y="3185973"/>
                  <a:ext cx="1008112" cy="954106"/>
                </a:xfrm>
                <a:prstGeom prst="smileyFace">
                  <a:avLst/>
                </a:prstGeom>
                <a:solidFill>
                  <a:srgbClr val="FF66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1800" b="1" i="0" u="none" strike="noStrike" cap="none" normalizeH="0" baseline="0" dirty="0" smtClean="0">
                    <a:ln>
                      <a:noFill/>
                    </a:ln>
                    <a:solidFill>
                      <a:schemeClr val="tx1"/>
                    </a:solidFill>
                    <a:effectLst/>
                  </a:endParaRPr>
                </a:p>
              </p:txBody>
            </p:sp>
            <p:sp>
              <p:nvSpPr>
                <p:cNvPr id="9" name="Gewitterblitz 8"/>
                <p:cNvSpPr/>
                <p:nvPr/>
              </p:nvSpPr>
              <p:spPr bwMode="auto">
                <a:xfrm>
                  <a:off x="5508104" y="3194974"/>
                  <a:ext cx="720080" cy="936104"/>
                </a:xfrm>
                <a:prstGeom prst="lightningBol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0" name="Herz 9"/>
                <p:cNvSpPr/>
                <p:nvPr/>
              </p:nvSpPr>
              <p:spPr>
                <a:xfrm>
                  <a:off x="6660232" y="3212976"/>
                  <a:ext cx="864096" cy="9001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 name="Gruppieren 11"/>
              <p:cNvGrpSpPr/>
              <p:nvPr/>
            </p:nvGrpSpPr>
            <p:grpSpPr>
              <a:xfrm>
                <a:off x="4644008" y="4653136"/>
                <a:ext cx="2448272" cy="648072"/>
                <a:chOff x="4644008" y="4653136"/>
                <a:chExt cx="2448272" cy="648072"/>
              </a:xfrm>
            </p:grpSpPr>
            <p:sp>
              <p:nvSpPr>
                <p:cNvPr id="15" name="Pfeil nach rechts 14"/>
                <p:cNvSpPr/>
                <p:nvPr/>
              </p:nvSpPr>
              <p:spPr>
                <a:xfrm>
                  <a:off x="4644008" y="4653136"/>
                  <a:ext cx="628747"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links und rechts 15"/>
                <p:cNvSpPr/>
                <p:nvPr/>
              </p:nvSpPr>
              <p:spPr>
                <a:xfrm>
                  <a:off x="6228184" y="4725144"/>
                  <a:ext cx="864096" cy="57606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sp>
        <p:nvSpPr>
          <p:cNvPr id="17" name="Textfeld 16"/>
          <p:cNvSpPr txBox="1"/>
          <p:nvPr/>
        </p:nvSpPr>
        <p:spPr>
          <a:xfrm>
            <a:off x="538084" y="5039141"/>
            <a:ext cx="8208912" cy="707886"/>
          </a:xfrm>
          <a:prstGeom prst="rect">
            <a:avLst/>
          </a:prstGeom>
          <a:noFill/>
        </p:spPr>
        <p:txBody>
          <a:bodyPr wrap="square" rtlCol="0">
            <a:spAutoFit/>
          </a:bodyPr>
          <a:lstStyle/>
          <a:p>
            <a:r>
              <a:rPr lang="de-DE" sz="2000" dirty="0" smtClean="0">
                <a:solidFill>
                  <a:schemeClr val="tx1"/>
                </a:solidFill>
              </a:rPr>
              <a:t>Varianten: Strichart, Strichstärke, Größe der Schrift oder des Symbols, Platzierung (nah, entfernt) etc.</a:t>
            </a:r>
            <a:endParaRPr lang="de-DE" sz="2000" dirty="0">
              <a:solidFill>
                <a:schemeClr val="tx1"/>
              </a:solidFill>
            </a:endParaRPr>
          </a:p>
        </p:txBody>
      </p:sp>
    </p:spTree>
    <p:extLst>
      <p:ext uri="{BB962C8B-B14F-4D97-AF65-F5344CB8AC3E}">
        <p14:creationId xmlns:p14="http://schemas.microsoft.com/office/powerpoint/2010/main" val="1455411771"/>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p:cNvGrpSpPr/>
          <p:nvPr/>
        </p:nvGrpSpPr>
        <p:grpSpPr>
          <a:xfrm>
            <a:off x="848595" y="980728"/>
            <a:ext cx="7467821" cy="4925070"/>
            <a:chOff x="857856" y="1270972"/>
            <a:chExt cx="7467821" cy="492507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856" y="1270972"/>
              <a:ext cx="3525082" cy="4925070"/>
            </a:xfrm>
            <a:prstGeom prst="rect">
              <a:avLst/>
            </a:prstGeom>
          </p:spPr>
        </p:pic>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65030" y="1305870"/>
              <a:ext cx="3360647" cy="4890172"/>
            </a:xfrm>
            <a:prstGeom prst="rect">
              <a:avLst/>
            </a:prstGeom>
          </p:spPr>
        </p:pic>
      </p:grpSp>
      <p:sp>
        <p:nvSpPr>
          <p:cNvPr id="7" name="Titel 1"/>
          <p:cNvSpPr txBox="1">
            <a:spLocks/>
          </p:cNvSpPr>
          <p:nvPr/>
        </p:nvSpPr>
        <p:spPr>
          <a:xfrm>
            <a:off x="-9261" y="404664"/>
            <a:ext cx="9144000" cy="455168"/>
          </a:xfrm>
          <a:prstGeom prst="rect">
            <a:avLst/>
          </a:prstGeom>
          <a:solidFill>
            <a:srgbClr val="DD3A43"/>
          </a:solidFill>
        </p:spPr>
        <p:txBody>
          <a:bodyPr>
            <a:normAutofit fontScale="97500" lnSpcReduction="10000"/>
          </a:bodyPr>
          <a:lstStyle>
            <a:lvl1pPr algn="ctr" rtl="0" eaLnBrk="0" fontAlgn="base" hangingPunct="0">
              <a:spcBef>
                <a:spcPct val="0"/>
              </a:spcBef>
              <a:spcAft>
                <a:spcPct val="0"/>
              </a:spcAft>
              <a:defRPr sz="2800">
                <a:solidFill>
                  <a:schemeClr val="bg1"/>
                </a:solidFill>
                <a:latin typeface="+mn-lt"/>
                <a:ea typeface="+mj-ea"/>
                <a:cs typeface="+mj-cs"/>
              </a:defRPr>
            </a:lvl1pPr>
            <a:lvl2pPr algn="ctr" rtl="0" eaLnBrk="0" fontAlgn="base" hangingPunct="0">
              <a:spcBef>
                <a:spcPct val="0"/>
              </a:spcBef>
              <a:spcAft>
                <a:spcPct val="0"/>
              </a:spcAft>
              <a:defRPr sz="2800">
                <a:solidFill>
                  <a:schemeClr val="bg1"/>
                </a:solidFill>
                <a:latin typeface="Arial" charset="0"/>
              </a:defRPr>
            </a:lvl2pPr>
            <a:lvl3pPr algn="ctr" rtl="0" eaLnBrk="0" fontAlgn="base" hangingPunct="0">
              <a:spcBef>
                <a:spcPct val="0"/>
              </a:spcBef>
              <a:spcAft>
                <a:spcPct val="0"/>
              </a:spcAft>
              <a:defRPr sz="2800">
                <a:solidFill>
                  <a:schemeClr val="bg1"/>
                </a:solidFill>
                <a:latin typeface="Arial" charset="0"/>
              </a:defRPr>
            </a:lvl3pPr>
            <a:lvl4pPr algn="ctr" rtl="0" eaLnBrk="0" fontAlgn="base" hangingPunct="0">
              <a:spcBef>
                <a:spcPct val="0"/>
              </a:spcBef>
              <a:spcAft>
                <a:spcPct val="0"/>
              </a:spcAft>
              <a:defRPr sz="2800">
                <a:solidFill>
                  <a:schemeClr val="bg1"/>
                </a:solidFill>
                <a:latin typeface="Arial" charset="0"/>
              </a:defRPr>
            </a:lvl4pPr>
            <a:lvl5pPr algn="ctr"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Narrow" pitchFamily="34" charset="0"/>
              </a:defRPr>
            </a:lvl6pPr>
            <a:lvl7pPr marL="914400" algn="l" rtl="0" fontAlgn="base">
              <a:spcBef>
                <a:spcPct val="0"/>
              </a:spcBef>
              <a:spcAft>
                <a:spcPct val="0"/>
              </a:spcAft>
              <a:defRPr sz="2800">
                <a:solidFill>
                  <a:schemeClr val="bg1"/>
                </a:solidFill>
                <a:latin typeface="Arial Narrow" pitchFamily="34" charset="0"/>
              </a:defRPr>
            </a:lvl7pPr>
            <a:lvl8pPr marL="1371600" algn="l" rtl="0" fontAlgn="base">
              <a:spcBef>
                <a:spcPct val="0"/>
              </a:spcBef>
              <a:spcAft>
                <a:spcPct val="0"/>
              </a:spcAft>
              <a:defRPr sz="2800">
                <a:solidFill>
                  <a:schemeClr val="bg1"/>
                </a:solidFill>
                <a:latin typeface="Arial Narrow" pitchFamily="34" charset="0"/>
              </a:defRPr>
            </a:lvl8pPr>
            <a:lvl9pPr marL="1828800" algn="l" rtl="0" fontAlgn="base">
              <a:spcBef>
                <a:spcPct val="0"/>
              </a:spcBef>
              <a:spcAft>
                <a:spcPct val="0"/>
              </a:spcAft>
              <a:defRPr sz="2800">
                <a:solidFill>
                  <a:schemeClr val="bg1"/>
                </a:solidFill>
                <a:latin typeface="Arial Narrow" pitchFamily="34" charset="0"/>
              </a:defRPr>
            </a:lvl9pPr>
          </a:lstStyle>
          <a:p>
            <a:r>
              <a:rPr lang="de-DE" sz="2500" kern="0" dirty="0" smtClean="0"/>
              <a:t>Systemvisualisierung: Beispiele</a:t>
            </a:r>
            <a:endParaRPr lang="de-DE" sz="2500" kern="0" dirty="0"/>
          </a:p>
        </p:txBody>
      </p:sp>
    </p:spTree>
    <p:extLst>
      <p:ext uri="{BB962C8B-B14F-4D97-AF65-F5344CB8AC3E}">
        <p14:creationId xmlns:p14="http://schemas.microsoft.com/office/powerpoint/2010/main" val="1257687289"/>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2291" y="620688"/>
            <a:ext cx="8604448" cy="872703"/>
          </a:xfrm>
        </p:spPr>
        <p:txBody>
          <a:bodyPr>
            <a:noAutofit/>
          </a:bodyPr>
          <a:lstStyle/>
          <a:p>
            <a:pPr eaLnBrk="1" hangingPunct="1"/>
            <a:r>
              <a:rPr lang="de-DE" altLang="de-DE" sz="3600" dirty="0" smtClean="0"/>
              <a:t>Systemvisualisierung </a:t>
            </a:r>
            <a:br>
              <a:rPr lang="de-DE" altLang="de-DE" sz="3600" dirty="0" smtClean="0"/>
            </a:br>
            <a:r>
              <a:rPr lang="de-DE" altLang="de-DE" sz="3600" dirty="0" smtClean="0"/>
              <a:t>des Umfeldes Ihres Teams</a:t>
            </a:r>
          </a:p>
        </p:txBody>
      </p:sp>
      <p:sp>
        <p:nvSpPr>
          <p:cNvPr id="27651" name="Rechteck 4"/>
          <p:cNvSpPr>
            <a:spLocks noChangeArrowheads="1"/>
          </p:cNvSpPr>
          <p:nvPr/>
        </p:nvSpPr>
        <p:spPr bwMode="auto">
          <a:xfrm>
            <a:off x="395536" y="1772816"/>
            <a:ext cx="8424936"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Clr>
                <a:srgbClr val="DD3A43"/>
              </a:buClr>
              <a:buFont typeface="Wingdings" panose="05000000000000000000" pitchFamily="2" charset="2"/>
              <a:buChar char="§"/>
            </a:pPr>
            <a:r>
              <a:rPr lang="de-DE" altLang="de-DE" sz="2400" dirty="0" smtClean="0">
                <a:latin typeface="+mn-lt"/>
              </a:rPr>
              <a:t>Nutzen Sie die gemeinsam erstellte Übersicht über die Akteure.</a:t>
            </a:r>
          </a:p>
          <a:p>
            <a:pPr marL="342900" indent="-342900" eaLnBrk="1" hangingPunct="1">
              <a:buClr>
                <a:srgbClr val="DD3A43"/>
              </a:buClr>
              <a:buFont typeface="Wingdings" panose="05000000000000000000" pitchFamily="2" charset="2"/>
              <a:buChar char="§"/>
            </a:pPr>
            <a:r>
              <a:rPr lang="de-DE" altLang="de-DE" sz="2400" dirty="0" smtClean="0">
                <a:latin typeface="+mn-lt"/>
              </a:rPr>
              <a:t>Tauschen Sie sich aus, wie Sie die Akteure und ihre Verbindung zu Ihrem Team einschätzen.</a:t>
            </a:r>
          </a:p>
          <a:p>
            <a:pPr marL="342900" indent="-342900" eaLnBrk="1" hangingPunct="1">
              <a:buClr>
                <a:srgbClr val="DD3A43"/>
              </a:buClr>
              <a:buFont typeface="Wingdings" panose="05000000000000000000" pitchFamily="2" charset="2"/>
              <a:buChar char="§"/>
            </a:pPr>
            <a:r>
              <a:rPr lang="de-DE" altLang="de-DE" sz="2400" dirty="0" smtClean="0">
                <a:latin typeface="+mn-lt"/>
              </a:rPr>
              <a:t>Gestalten Sie ein für Sie stimmiges Systembild, indem Sie mit unterschiedlichen Formen / Farben / Größen die Akteure in Bezug zu Ihrem Team stellen und beschriften Sie die Bezüge mit zusätzlichen Symbolen. </a:t>
            </a:r>
          </a:p>
          <a:p>
            <a:pPr marL="342900" indent="-342900" eaLnBrk="1" hangingPunct="1">
              <a:buClr>
                <a:srgbClr val="DD3A43"/>
              </a:buClr>
              <a:buFont typeface="Wingdings" panose="05000000000000000000" pitchFamily="2" charset="2"/>
              <a:buChar char="§"/>
            </a:pPr>
            <a:r>
              <a:rPr lang="de-DE" altLang="de-DE" sz="2400" dirty="0" smtClean="0">
                <a:latin typeface="+mn-lt"/>
              </a:rPr>
              <a:t>Fixieren Sie am Ende Ihre Darstellung. </a:t>
            </a:r>
          </a:p>
          <a:p>
            <a:pPr algn="r" eaLnBrk="1" hangingPunct="1"/>
            <a:endParaRPr lang="de-DE" altLang="de-DE" sz="2400" dirty="0" smtClean="0">
              <a:latin typeface="+mn-lt"/>
            </a:endParaRPr>
          </a:p>
          <a:p>
            <a:pPr algn="r" eaLnBrk="1" hangingPunct="1"/>
            <a:r>
              <a:rPr lang="de-DE" altLang="de-DE" sz="2400" dirty="0" smtClean="0">
                <a:latin typeface="+mn-lt"/>
              </a:rPr>
              <a:t>Gesamtzeit: 45 Min.</a:t>
            </a:r>
          </a:p>
        </p:txBody>
      </p:sp>
    </p:spTree>
    <p:extLst>
      <p:ext uri="{BB962C8B-B14F-4D97-AF65-F5344CB8AC3E}">
        <p14:creationId xmlns:p14="http://schemas.microsoft.com/office/powerpoint/2010/main" val="4131731262"/>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167" y="332656"/>
            <a:ext cx="8229600" cy="1066800"/>
          </a:xfrm>
        </p:spPr>
        <p:txBody>
          <a:bodyPr>
            <a:noAutofit/>
          </a:bodyPr>
          <a:lstStyle/>
          <a:p>
            <a:r>
              <a:rPr lang="de-DE" sz="3600" dirty="0" smtClean="0"/>
              <a:t>Außenblick einholen / Schritte planen</a:t>
            </a:r>
            <a:endParaRPr lang="de-DE" sz="3600" dirty="0"/>
          </a:p>
        </p:txBody>
      </p:sp>
      <p:sp>
        <p:nvSpPr>
          <p:cNvPr id="3" name="Inhaltsplatzhalter 2"/>
          <p:cNvSpPr>
            <a:spLocks noGrp="1"/>
          </p:cNvSpPr>
          <p:nvPr>
            <p:ph idx="1"/>
          </p:nvPr>
        </p:nvSpPr>
        <p:spPr>
          <a:xfrm>
            <a:off x="323528" y="1268760"/>
            <a:ext cx="8540878" cy="4963690"/>
          </a:xfrm>
        </p:spPr>
        <p:txBody>
          <a:bodyPr>
            <a:noAutofit/>
          </a:bodyPr>
          <a:lstStyle/>
          <a:p>
            <a:pPr>
              <a:buFont typeface="Wingdings" panose="05000000000000000000" pitchFamily="2" charset="2"/>
              <a:buChar char="§"/>
            </a:pPr>
            <a:r>
              <a:rPr lang="de-DE" dirty="0" smtClean="0">
                <a:latin typeface="+mn-lt"/>
              </a:rPr>
              <a:t>Gehen Sie mit zwei anderen Teams zusammen.</a:t>
            </a:r>
          </a:p>
          <a:p>
            <a:pPr marL="0" indent="0">
              <a:buNone/>
            </a:pPr>
            <a:endParaRPr lang="de-DE" sz="800" dirty="0" smtClean="0">
              <a:latin typeface="+mn-lt"/>
            </a:endParaRPr>
          </a:p>
          <a:p>
            <a:pPr>
              <a:buFont typeface="Wingdings" panose="05000000000000000000" pitchFamily="2" charset="2"/>
              <a:buChar char="§"/>
            </a:pPr>
            <a:r>
              <a:rPr lang="de-DE" dirty="0" smtClean="0">
                <a:latin typeface="+mn-lt"/>
              </a:rPr>
              <a:t>Ein Team zeigt ohne weitere Erklärung sein Systembild. Die anderen stellen ihre Hypothesen / ihren Blick auf die Darstellung zur Verfügung.                   </a:t>
            </a:r>
            <a:br>
              <a:rPr lang="de-DE" dirty="0" smtClean="0">
                <a:latin typeface="+mn-lt"/>
              </a:rPr>
            </a:br>
            <a:r>
              <a:rPr lang="de-DE" dirty="0" smtClean="0">
                <a:latin typeface="+mn-lt"/>
                <a:sym typeface="Wingdings" panose="05000000000000000000" pitchFamily="2" charset="2"/>
              </a:rPr>
              <a:t> </a:t>
            </a:r>
            <a:r>
              <a:rPr lang="de-DE" dirty="0" smtClean="0">
                <a:latin typeface="+mn-lt"/>
              </a:rPr>
              <a:t>5 Minuten je Bild</a:t>
            </a:r>
          </a:p>
          <a:p>
            <a:pPr marL="0" indent="0">
              <a:buNone/>
            </a:pPr>
            <a:endParaRPr lang="de-DE" sz="800" dirty="0" smtClean="0">
              <a:latin typeface="+mn-lt"/>
            </a:endParaRPr>
          </a:p>
          <a:p>
            <a:pPr>
              <a:buFont typeface="Wingdings" panose="05000000000000000000" pitchFamily="2" charset="2"/>
              <a:buChar char="§"/>
            </a:pPr>
            <a:r>
              <a:rPr lang="de-DE" dirty="0" smtClean="0">
                <a:latin typeface="+mn-lt"/>
              </a:rPr>
              <a:t>Anschließend diskutieren die Teams intern die gehörten Hypothesen. </a:t>
            </a:r>
            <a:br>
              <a:rPr lang="de-DE" dirty="0" smtClean="0">
                <a:latin typeface="+mn-lt"/>
              </a:rPr>
            </a:br>
            <a:r>
              <a:rPr lang="de-DE" dirty="0" smtClean="0">
                <a:latin typeface="+mn-lt"/>
              </a:rPr>
              <a:t>Sie überlegen, welche Schlussfolgerungen sie ziehen können bzw. welche weiteren Schritte möglich sind. </a:t>
            </a:r>
            <a:r>
              <a:rPr lang="de-DE" dirty="0">
                <a:latin typeface="+mn-lt"/>
              </a:rPr>
              <a:t/>
            </a:r>
            <a:br>
              <a:rPr lang="de-DE" dirty="0">
                <a:latin typeface="+mn-lt"/>
              </a:rPr>
            </a:br>
            <a:r>
              <a:rPr lang="de-DE" dirty="0" smtClean="0">
                <a:latin typeface="+mn-lt"/>
                <a:sym typeface="Wingdings" panose="05000000000000000000" pitchFamily="2" charset="2"/>
              </a:rPr>
              <a:t> </a:t>
            </a:r>
            <a:r>
              <a:rPr lang="de-DE" dirty="0" smtClean="0">
                <a:latin typeface="+mn-lt"/>
                <a:sym typeface="Wingdings"/>
              </a:rPr>
              <a:t>15 Minuten Zeit</a:t>
            </a:r>
          </a:p>
          <a:p>
            <a:pPr marL="0" indent="0">
              <a:buNone/>
            </a:pPr>
            <a:endParaRPr lang="de-DE" sz="800" dirty="0" smtClean="0">
              <a:latin typeface="+mn-lt"/>
              <a:sym typeface="Wingdings"/>
            </a:endParaRPr>
          </a:p>
          <a:p>
            <a:pPr>
              <a:buFont typeface="Wingdings" panose="05000000000000000000" pitchFamily="2" charset="2"/>
              <a:buChar char="§"/>
            </a:pPr>
            <a:r>
              <a:rPr lang="de-DE" dirty="0" smtClean="0">
                <a:latin typeface="+mn-lt"/>
                <a:sym typeface="Wingdings"/>
              </a:rPr>
              <a:t>Austausch im Plenum</a:t>
            </a:r>
            <a:endParaRPr lang="de-DE" dirty="0" smtClean="0">
              <a:latin typeface="+mn-lt"/>
            </a:endParaRPr>
          </a:p>
        </p:txBody>
      </p:sp>
    </p:spTree>
    <p:extLst>
      <p:ext uri="{BB962C8B-B14F-4D97-AF65-F5344CB8AC3E}">
        <p14:creationId xmlns:p14="http://schemas.microsoft.com/office/powerpoint/2010/main" val="3947332349"/>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Literaturverzeichnis</a:t>
            </a:r>
            <a:endParaRPr lang="de-DE" sz="3600" dirty="0"/>
          </a:p>
        </p:txBody>
      </p:sp>
      <p:sp>
        <p:nvSpPr>
          <p:cNvPr id="3" name="Inhaltsplatzhalter 2"/>
          <p:cNvSpPr>
            <a:spLocks noGrp="1"/>
          </p:cNvSpPr>
          <p:nvPr>
            <p:ph idx="1"/>
          </p:nvPr>
        </p:nvSpPr>
        <p:spPr/>
        <p:txBody>
          <a:bodyPr>
            <a:normAutofit lnSpcReduction="10000"/>
          </a:bodyPr>
          <a:lstStyle/>
          <a:p>
            <a:pPr lvl="0">
              <a:buFont typeface="Wingdings" panose="05000000000000000000" pitchFamily="2" charset="2"/>
              <a:buChar char="§"/>
            </a:pPr>
            <a:r>
              <a:rPr lang="de-DE" dirty="0" smtClean="0">
                <a:latin typeface="+mn-lt"/>
              </a:rPr>
              <a:t>Cohn</a:t>
            </a:r>
            <a:r>
              <a:rPr lang="de-DE" dirty="0">
                <a:latin typeface="+mn-lt"/>
              </a:rPr>
              <a:t>, R. C. </a:t>
            </a:r>
            <a:r>
              <a:rPr lang="de-DE" dirty="0" smtClean="0">
                <a:latin typeface="+mn-lt"/>
              </a:rPr>
              <a:t>u. </a:t>
            </a:r>
            <a:r>
              <a:rPr lang="de-DE" dirty="0" err="1">
                <a:latin typeface="+mn-lt"/>
              </a:rPr>
              <a:t>Farau</a:t>
            </a:r>
            <a:r>
              <a:rPr lang="de-DE" dirty="0">
                <a:latin typeface="+mn-lt"/>
              </a:rPr>
              <a:t>, A. (1984</a:t>
            </a:r>
            <a:r>
              <a:rPr lang="de-DE" dirty="0" smtClean="0">
                <a:latin typeface="+mn-lt"/>
              </a:rPr>
              <a:t>). </a:t>
            </a:r>
            <a:r>
              <a:rPr lang="de-DE" dirty="0">
                <a:latin typeface="+mn-lt"/>
              </a:rPr>
              <a:t>Gelebte Geschichte der Psychotherapie</a:t>
            </a:r>
            <a:r>
              <a:rPr lang="de-DE" i="1" dirty="0">
                <a:latin typeface="+mn-lt"/>
              </a:rPr>
              <a:t>.</a:t>
            </a:r>
            <a:r>
              <a:rPr lang="de-DE" dirty="0">
                <a:latin typeface="+mn-lt"/>
              </a:rPr>
              <a:t> </a:t>
            </a:r>
            <a:r>
              <a:rPr lang="de-DE" dirty="0" smtClean="0">
                <a:latin typeface="+mn-lt"/>
              </a:rPr>
              <a:t>Stuttgart</a:t>
            </a:r>
            <a:r>
              <a:rPr lang="de-DE" dirty="0">
                <a:latin typeface="+mn-lt"/>
              </a:rPr>
              <a:t>: Klett-Cotta</a:t>
            </a:r>
            <a:r>
              <a:rPr lang="de-DE" dirty="0" smtClean="0">
                <a:latin typeface="+mn-lt"/>
              </a:rPr>
              <a:t>.</a:t>
            </a:r>
          </a:p>
          <a:p>
            <a:pPr marL="0" lvl="0" indent="0">
              <a:buNone/>
            </a:pPr>
            <a:endParaRPr lang="de-DE" sz="1000" dirty="0" smtClean="0">
              <a:latin typeface="+mn-lt"/>
            </a:endParaRPr>
          </a:p>
          <a:p>
            <a:pPr>
              <a:buFont typeface="Wingdings" panose="05000000000000000000" pitchFamily="2" charset="2"/>
              <a:buChar char="§"/>
            </a:pPr>
            <a:r>
              <a:rPr lang="de-DE" dirty="0">
                <a:latin typeface="+mn-lt"/>
              </a:rPr>
              <a:t>Gellert, M. u. Nowak, C. (2014). Ein Praxisbuch für die Arbeit in und mit Teams. </a:t>
            </a:r>
            <a:r>
              <a:rPr lang="de-DE" dirty="0" err="1">
                <a:latin typeface="+mn-lt"/>
              </a:rPr>
              <a:t>Meezen</a:t>
            </a:r>
            <a:r>
              <a:rPr lang="de-DE" dirty="0">
                <a:latin typeface="+mn-lt"/>
              </a:rPr>
              <a:t>: Limmer</a:t>
            </a:r>
            <a:r>
              <a:rPr lang="de-DE" dirty="0" smtClean="0">
                <a:latin typeface="+mn-lt"/>
              </a:rPr>
              <a:t>.</a:t>
            </a:r>
          </a:p>
          <a:p>
            <a:pPr marL="0" indent="0">
              <a:buNone/>
            </a:pPr>
            <a:endParaRPr lang="de-DE" sz="1000" dirty="0" smtClean="0">
              <a:latin typeface="+mn-lt"/>
            </a:endParaRPr>
          </a:p>
          <a:p>
            <a:pPr>
              <a:buFont typeface="Wingdings" panose="05000000000000000000" pitchFamily="2" charset="2"/>
              <a:buChar char="§"/>
            </a:pPr>
            <a:r>
              <a:rPr lang="de-DE" dirty="0">
                <a:latin typeface="+mn-lt"/>
              </a:rPr>
              <a:t>Philipp, E. (2014). Multiprofessionelle Teamentwicklung. </a:t>
            </a:r>
            <a:r>
              <a:rPr lang="de-DE" i="1" dirty="0">
                <a:latin typeface="+mn-lt"/>
              </a:rPr>
              <a:t>Erfolgsfaktoren für die Zusammenarbeit in der Schule.</a:t>
            </a:r>
            <a:r>
              <a:rPr lang="de-DE" dirty="0">
                <a:latin typeface="+mn-lt"/>
              </a:rPr>
              <a:t> Weinheim und Basel: Beltz-Verlag</a:t>
            </a:r>
            <a:r>
              <a:rPr lang="de-DE" dirty="0" smtClean="0">
                <a:latin typeface="+mn-lt"/>
              </a:rPr>
              <a:t>.</a:t>
            </a:r>
          </a:p>
          <a:p>
            <a:pPr marL="0" indent="0">
              <a:buNone/>
            </a:pPr>
            <a:endParaRPr lang="de-DE" sz="1000" dirty="0" smtClean="0">
              <a:latin typeface="+mn-lt"/>
            </a:endParaRPr>
          </a:p>
          <a:p>
            <a:pPr>
              <a:buFont typeface="Wingdings" panose="05000000000000000000" pitchFamily="2" charset="2"/>
              <a:buChar char="§"/>
            </a:pPr>
            <a:r>
              <a:rPr lang="de-DE" dirty="0">
                <a:latin typeface="+mn-lt"/>
              </a:rPr>
              <a:t>W. </a:t>
            </a:r>
            <a:r>
              <a:rPr lang="de-DE" dirty="0" smtClean="0">
                <a:latin typeface="+mn-lt"/>
              </a:rPr>
              <a:t>Preißing, W. (2008). Visual </a:t>
            </a:r>
            <a:r>
              <a:rPr lang="de-DE" dirty="0" err="1" smtClean="0">
                <a:latin typeface="+mn-lt"/>
              </a:rPr>
              <a:t>Thinking</a:t>
            </a:r>
            <a:r>
              <a:rPr lang="de-DE" dirty="0" smtClean="0">
                <a:latin typeface="+mn-lt"/>
              </a:rPr>
              <a:t>. München: Haufe Verlag</a:t>
            </a:r>
            <a:endParaRPr lang="de-DE" dirty="0">
              <a:latin typeface="+mn-lt"/>
            </a:endParaRPr>
          </a:p>
          <a:p>
            <a:pPr lvl="0"/>
            <a:endParaRPr lang="de-DE" sz="2800" dirty="0"/>
          </a:p>
          <a:p>
            <a:endParaRPr lang="de-DE" sz="2800" dirty="0" smtClean="0"/>
          </a:p>
        </p:txBody>
      </p:sp>
    </p:spTree>
    <p:extLst>
      <p:ext uri="{BB962C8B-B14F-4D97-AF65-F5344CB8AC3E}">
        <p14:creationId xmlns:p14="http://schemas.microsoft.com/office/powerpoint/2010/main" val="554587654"/>
      </p:ext>
    </p:extLst>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smtClean="0"/>
              <a:t>Max/Erika </a:t>
            </a:r>
            <a:r>
              <a:rPr lang="de-DE" dirty="0"/>
              <a:t>Mustermann</a:t>
            </a:r>
          </a:p>
          <a:p>
            <a:pPr marL="109728" indent="0">
              <a:buNone/>
            </a:pPr>
            <a:r>
              <a:rPr lang="de-DE" dirty="0"/>
              <a:t>Telefon 0711 </a:t>
            </a:r>
            <a:r>
              <a:rPr lang="de-DE" dirty="0" smtClean="0"/>
              <a:t>XXXX – XXXX</a:t>
            </a:r>
            <a:endParaRPr lang="de-DE" dirty="0"/>
          </a:p>
          <a:p>
            <a:pPr marL="109728" indent="0">
              <a:buNone/>
            </a:pPr>
            <a:r>
              <a:rPr lang="de-DE" dirty="0"/>
              <a:t>E-Mail </a:t>
            </a:r>
            <a:r>
              <a:rPr lang="de-DE" dirty="0">
                <a:solidFill>
                  <a:srgbClr val="007AC9"/>
                </a:solidFill>
              </a:rPr>
              <a:t>max/erika.mustermann@zsl.kv.bwl.de</a:t>
            </a:r>
          </a:p>
          <a:p>
            <a:pPr marL="109728" indent="0">
              <a:buNone/>
            </a:pPr>
            <a:r>
              <a:rPr lang="de-DE" dirty="0"/>
              <a:t>Internet </a:t>
            </a:r>
            <a:r>
              <a:rPr lang="de-DE" dirty="0" smtClean="0">
                <a:solidFill>
                  <a:srgbClr val="007AC9"/>
                </a:solidFill>
              </a:rPr>
              <a:t>www.zsl-bw.de</a:t>
            </a:r>
            <a:endParaRPr lang="de-DE" dirty="0">
              <a:solidFill>
                <a:srgbClr val="007AC9"/>
              </a:solidFill>
            </a:endParaRPr>
          </a:p>
        </p:txBody>
      </p:sp>
      <p:sp>
        <p:nvSpPr>
          <p:cNvPr id="3" name="Titel 2"/>
          <p:cNvSpPr>
            <a:spLocks noGrp="1"/>
          </p:cNvSpPr>
          <p:nvPr>
            <p:ph type="title"/>
          </p:nvPr>
        </p:nvSpPr>
        <p:spPr/>
        <p:txBody>
          <a:bodyPr/>
          <a:lstStyle/>
          <a:p>
            <a:r>
              <a:rPr lang="de-DE" dirty="0" smtClean="0"/>
              <a:t>Kontaktperson</a:t>
            </a:r>
            <a:endParaRPr lang="de-DE" dirty="0"/>
          </a:p>
        </p:txBody>
      </p:sp>
    </p:spTree>
    <p:extLst>
      <p:ext uri="{BB962C8B-B14F-4D97-AF65-F5344CB8AC3E}">
        <p14:creationId xmlns:p14="http://schemas.microsoft.com/office/powerpoint/2010/main" val="3426076523"/>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smtClean="0"/>
              <a:t>Inhaltsverzeichnis</a:t>
            </a:r>
            <a:endParaRPr lang="de-DE" sz="3600" dirty="0"/>
          </a:p>
        </p:txBody>
      </p:sp>
      <p:sp>
        <p:nvSpPr>
          <p:cNvPr id="3" name="Inhaltsplatzhalter 2"/>
          <p:cNvSpPr>
            <a:spLocks noGrp="1"/>
          </p:cNvSpPr>
          <p:nvPr>
            <p:ph idx="1"/>
          </p:nvPr>
        </p:nvSpPr>
        <p:spPr>
          <a:xfrm>
            <a:off x="395288" y="1556345"/>
            <a:ext cx="8353425" cy="4752975"/>
          </a:xfrm>
        </p:spPr>
        <p:txBody>
          <a:bodyPr>
            <a:normAutofit/>
          </a:bodyPr>
          <a:lstStyle/>
          <a:p>
            <a:pPr>
              <a:buFont typeface="Wingdings" panose="05000000000000000000" pitchFamily="2" charset="2"/>
              <a:buChar char="§"/>
            </a:pPr>
            <a:r>
              <a:rPr lang="de-DE" sz="2800" dirty="0" smtClean="0"/>
              <a:t>Teamarbeit</a:t>
            </a:r>
          </a:p>
          <a:p>
            <a:pPr>
              <a:buFont typeface="Wingdings" panose="05000000000000000000" pitchFamily="2" charset="2"/>
              <a:buChar char="§"/>
            </a:pPr>
            <a:r>
              <a:rPr lang="de-DE" sz="2800" dirty="0" smtClean="0"/>
              <a:t>Modell der Themenzentrierten Interaktion (Ruth Cohn)</a:t>
            </a:r>
          </a:p>
          <a:p>
            <a:pPr>
              <a:buFont typeface="Wingdings" panose="05000000000000000000" pitchFamily="2" charset="2"/>
              <a:buChar char="§"/>
            </a:pPr>
            <a:r>
              <a:rPr lang="de-DE" sz="2800" dirty="0" smtClean="0"/>
              <a:t>Erfolgsfaktoren für Teams</a:t>
            </a:r>
          </a:p>
          <a:p>
            <a:pPr>
              <a:buFont typeface="Wingdings" panose="05000000000000000000" pitchFamily="2" charset="2"/>
              <a:buChar char="§"/>
            </a:pPr>
            <a:r>
              <a:rPr lang="de-DE" sz="2800" dirty="0" smtClean="0"/>
              <a:t>Arbeitsphase: </a:t>
            </a:r>
            <a:br>
              <a:rPr lang="de-DE" sz="2800" dirty="0" smtClean="0"/>
            </a:br>
            <a:r>
              <a:rPr lang="de-DE" sz="2800" dirty="0" smtClean="0"/>
              <a:t>Analyse der Umgebungsbedingungen, </a:t>
            </a:r>
            <a:r>
              <a:rPr lang="de-DE" sz="2800" dirty="0"/>
              <a:t>individuell, mit </a:t>
            </a:r>
            <a:r>
              <a:rPr lang="de-DE" sz="2800" dirty="0" smtClean="0"/>
              <a:t>Kolleginnen und Kollegen und </a:t>
            </a:r>
            <a:r>
              <a:rPr lang="de-DE" sz="2800" dirty="0"/>
              <a:t>im Team</a:t>
            </a:r>
            <a:endParaRPr lang="de-DE" sz="2800" dirty="0" smtClean="0"/>
          </a:p>
          <a:p>
            <a:endParaRPr lang="de-DE" sz="2800" dirty="0" smtClean="0"/>
          </a:p>
        </p:txBody>
      </p:sp>
    </p:spTree>
    <p:extLst>
      <p:ext uri="{BB962C8B-B14F-4D97-AF65-F5344CB8AC3E}">
        <p14:creationId xmlns:p14="http://schemas.microsoft.com/office/powerpoint/2010/main" val="3620755707"/>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smtClean="0"/>
              <a:t>Teamarbeit</a:t>
            </a:r>
            <a:endParaRPr lang="de-DE" sz="3600" dirty="0"/>
          </a:p>
        </p:txBody>
      </p:sp>
      <p:sp>
        <p:nvSpPr>
          <p:cNvPr id="3" name="Inhaltsplatzhalter 2"/>
          <p:cNvSpPr>
            <a:spLocks noGrp="1"/>
          </p:cNvSpPr>
          <p:nvPr>
            <p:ph idx="1"/>
          </p:nvPr>
        </p:nvSpPr>
        <p:spPr>
          <a:xfrm>
            <a:off x="395288" y="1628353"/>
            <a:ext cx="8353425" cy="4752975"/>
          </a:xfrm>
        </p:spPr>
        <p:txBody>
          <a:bodyPr>
            <a:normAutofit/>
          </a:bodyPr>
          <a:lstStyle/>
          <a:p>
            <a:pPr marL="0" indent="0">
              <a:buNone/>
            </a:pPr>
            <a:r>
              <a:rPr lang="de-DE" sz="2400" dirty="0" smtClean="0"/>
              <a:t>„</a:t>
            </a:r>
            <a:r>
              <a:rPr lang="de-DE" sz="2800" dirty="0" smtClean="0"/>
              <a:t>Teamarbeit ist</a:t>
            </a:r>
          </a:p>
          <a:p>
            <a:pPr marL="0" indent="0">
              <a:buNone/>
            </a:pPr>
            <a:r>
              <a:rPr lang="de-DE" sz="2800" dirty="0" smtClean="0"/>
              <a:t>die </a:t>
            </a:r>
            <a:r>
              <a:rPr lang="de-DE" sz="2800" b="1" dirty="0" smtClean="0"/>
              <a:t>kooperative, zielorientierte Arbeit </a:t>
            </a:r>
            <a:r>
              <a:rPr lang="de-DE" sz="2800" dirty="0" smtClean="0"/>
              <a:t>von 2-8 Fachleuten, die gemeinsam an einer </a:t>
            </a:r>
            <a:r>
              <a:rPr lang="de-DE" sz="2800" b="1" dirty="0" smtClean="0"/>
              <a:t>definierten komplexen Aufgabe</a:t>
            </a:r>
            <a:r>
              <a:rPr lang="de-DE" sz="2800" dirty="0" smtClean="0"/>
              <a:t>, in einem Projekt oder einem</a:t>
            </a:r>
            <a:r>
              <a:rPr lang="de-DE" sz="2800" dirty="0" smtClean="0">
                <a:solidFill>
                  <a:srgbClr val="FF0000"/>
                </a:solidFill>
              </a:rPr>
              <a:t> </a:t>
            </a:r>
            <a:r>
              <a:rPr lang="de-DE" sz="2800" dirty="0" smtClean="0"/>
              <a:t>Problem arbeiten, bei </a:t>
            </a:r>
            <a:r>
              <a:rPr lang="de-DE" sz="2800" b="1" dirty="0" smtClean="0"/>
              <a:t>Integration unterschiedlichen Fachwissens</a:t>
            </a:r>
            <a:r>
              <a:rPr lang="de-DE" sz="2800" dirty="0" smtClean="0"/>
              <a:t> und nach bestimmten, gemeinsam </a:t>
            </a:r>
            <a:r>
              <a:rPr lang="de-DE" sz="2800" b="1" dirty="0" smtClean="0"/>
              <a:t>festgelegten Regeln</a:t>
            </a:r>
            <a:r>
              <a:rPr lang="de-DE" sz="2800" dirty="0" smtClean="0"/>
              <a:t>.“ </a:t>
            </a:r>
          </a:p>
          <a:p>
            <a:pPr marL="0" indent="0" algn="r">
              <a:buNone/>
            </a:pPr>
            <a:endParaRPr lang="de-DE" sz="1000" dirty="0" smtClean="0"/>
          </a:p>
          <a:p>
            <a:pPr marL="0" indent="0" algn="r">
              <a:buNone/>
            </a:pPr>
            <a:r>
              <a:rPr lang="de-DE" sz="1200" dirty="0"/>
              <a:t>(Gellert, M. u. Nowak, C. (2014). Ein Praxisbuch für die Arbeit in und mit Teams. </a:t>
            </a:r>
            <a:r>
              <a:rPr lang="de-DE" sz="1200" dirty="0" err="1"/>
              <a:t>Meezen</a:t>
            </a:r>
            <a:r>
              <a:rPr lang="de-DE" sz="1200" dirty="0"/>
              <a:t>: Limmer, S</a:t>
            </a:r>
            <a:r>
              <a:rPr lang="de-DE" sz="1200" dirty="0" smtClean="0"/>
              <a:t>. 21</a:t>
            </a:r>
            <a:r>
              <a:rPr lang="de-DE" sz="1200" dirty="0"/>
              <a:t>)</a:t>
            </a:r>
            <a:endParaRPr lang="de-DE" sz="1200" dirty="0" smtClean="0"/>
          </a:p>
          <a:p>
            <a:pPr marL="0" indent="0">
              <a:buNone/>
            </a:pPr>
            <a:endParaRPr lang="de-DE" sz="1200" dirty="0"/>
          </a:p>
          <a:p>
            <a:pPr marL="0" indent="0">
              <a:buNone/>
            </a:pPr>
            <a:endParaRPr lang="de-DE" sz="2800" dirty="0"/>
          </a:p>
        </p:txBody>
      </p:sp>
    </p:spTree>
    <p:extLst>
      <p:ext uri="{BB962C8B-B14F-4D97-AF65-F5344CB8AC3E}">
        <p14:creationId xmlns:p14="http://schemas.microsoft.com/office/powerpoint/2010/main" val="3779685713"/>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35907"/>
            <a:ext cx="8676456" cy="850106"/>
          </a:xfrm>
        </p:spPr>
        <p:txBody>
          <a:bodyPr>
            <a:normAutofit fontScale="90000"/>
          </a:bodyPr>
          <a:lstStyle/>
          <a:p>
            <a:r>
              <a:rPr lang="de-DE" dirty="0"/>
              <a:t>Ruth Cohn: </a:t>
            </a:r>
            <a:br>
              <a:rPr lang="de-DE" dirty="0"/>
            </a:br>
            <a:r>
              <a:rPr lang="de-DE" dirty="0"/>
              <a:t>Themenzentrierte Interaktion (TZI</a:t>
            </a:r>
            <a:r>
              <a:rPr lang="de-DE" dirty="0" smtClean="0"/>
              <a:t>)</a:t>
            </a:r>
            <a:endParaRPr lang="de-DE" dirty="0"/>
          </a:p>
        </p:txBody>
      </p:sp>
      <p:sp>
        <p:nvSpPr>
          <p:cNvPr id="11" name="Inhaltsplatzhalter 2"/>
          <p:cNvSpPr>
            <a:spLocks noGrp="1"/>
          </p:cNvSpPr>
          <p:nvPr>
            <p:ph idx="1"/>
          </p:nvPr>
        </p:nvSpPr>
        <p:spPr>
          <a:xfrm>
            <a:off x="473258" y="1736226"/>
            <a:ext cx="8352928" cy="1368152"/>
          </a:xfrm>
        </p:spPr>
        <p:txBody>
          <a:bodyPr>
            <a:noAutofit/>
          </a:bodyPr>
          <a:lstStyle/>
          <a:p>
            <a:pPr marL="0" indent="0">
              <a:spcBef>
                <a:spcPts val="0"/>
              </a:spcBef>
              <a:buNone/>
            </a:pPr>
            <a:r>
              <a:rPr lang="de-DE" sz="2000" dirty="0" smtClean="0"/>
              <a:t>Ruth Cohn: </a:t>
            </a:r>
          </a:p>
          <a:p>
            <a:pPr marL="0" indent="0">
              <a:spcBef>
                <a:spcPts val="0"/>
              </a:spcBef>
              <a:buNone/>
            </a:pPr>
            <a:r>
              <a:rPr lang="de-DE" sz="2000" b="1" dirty="0" smtClean="0"/>
              <a:t>„Jeder </a:t>
            </a:r>
            <a:r>
              <a:rPr lang="de-DE" sz="2000" b="1" dirty="0"/>
              <a:t>Mensch verwirklicht sich in der Beziehung zu den anderen und in der Zuwendung zur Aufgabe</a:t>
            </a:r>
            <a:r>
              <a:rPr lang="de-DE" sz="2000" b="1" dirty="0" smtClean="0"/>
              <a:t>.“     </a:t>
            </a:r>
          </a:p>
          <a:p>
            <a:pPr marL="0" indent="0" algn="r">
              <a:spcBef>
                <a:spcPts val="0"/>
              </a:spcBef>
              <a:buNone/>
            </a:pPr>
            <a:r>
              <a:rPr lang="de-DE" sz="1400" dirty="0"/>
              <a:t>(Cohn, R. C. u. </a:t>
            </a:r>
            <a:r>
              <a:rPr lang="de-DE" sz="1400" dirty="0" err="1"/>
              <a:t>Farau</a:t>
            </a:r>
            <a:r>
              <a:rPr lang="de-DE" sz="1400" dirty="0"/>
              <a:t>, A. (1984). Gelebte Geschichte der Psychotherapie. Stuttgart: Klett-Cotta, </a:t>
            </a:r>
            <a:r>
              <a:rPr lang="de-DE" sz="1400" dirty="0" smtClean="0"/>
              <a:t>S. 354)</a:t>
            </a:r>
          </a:p>
        </p:txBody>
      </p:sp>
      <p:sp>
        <p:nvSpPr>
          <p:cNvPr id="12" name="Inhaltsplatzhalter 2"/>
          <p:cNvSpPr txBox="1">
            <a:spLocks/>
          </p:cNvSpPr>
          <p:nvPr/>
        </p:nvSpPr>
        <p:spPr>
          <a:xfrm>
            <a:off x="470401" y="3296516"/>
            <a:ext cx="8352928" cy="27363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de-DE" sz="1800" dirty="0" smtClean="0"/>
              <a:t>Ruth Cohns Ansatz der TZI ist besonders gut für die Reflexion der Arbeit von Teams geeignet:</a:t>
            </a:r>
          </a:p>
          <a:p>
            <a:pPr marL="0" indent="0">
              <a:spcBef>
                <a:spcPts val="0"/>
              </a:spcBef>
              <a:buFont typeface="Arial" panose="020B0604020202020204" pitchFamily="34" charset="0"/>
              <a:buNone/>
            </a:pPr>
            <a:endParaRPr lang="de-DE" sz="1000" dirty="0" smtClean="0"/>
          </a:p>
          <a:p>
            <a:pPr>
              <a:spcBef>
                <a:spcPts val="0"/>
              </a:spcBef>
              <a:buClr>
                <a:srgbClr val="DD3A43"/>
              </a:buClr>
              <a:buFont typeface="Wingdings" panose="05000000000000000000" pitchFamily="2" charset="2"/>
              <a:buChar char="§"/>
            </a:pPr>
            <a:r>
              <a:rPr lang="de-DE" sz="1800" dirty="0" smtClean="0"/>
              <a:t>Die Einzelperson, das Team und ihr gemeinsamer Auftrag sind gleich wichtig. Das, was die Person für sich und in der Beziehung zu den anderen einbringt, wird als wesentlich wertgeschätzt.</a:t>
            </a:r>
          </a:p>
          <a:p>
            <a:pPr>
              <a:spcBef>
                <a:spcPts val="0"/>
              </a:spcBef>
              <a:buClr>
                <a:srgbClr val="DD3A43"/>
              </a:buClr>
              <a:buFont typeface="Wingdings" panose="05000000000000000000" pitchFamily="2" charset="2"/>
              <a:buChar char="§"/>
            </a:pPr>
            <a:r>
              <a:rPr lang="de-DE" sz="1800" dirty="0" smtClean="0"/>
              <a:t>Die Basis guter Arbeit sind die einzelne handelnde Person, ihre Vorstellungen und ihre Beziehungen zu den Mitgliedern des Teams und natürlich zu den Lernenden. Eine bloße Fokussierung auf den inklusiven Unterricht selbst greift zu kurz.</a:t>
            </a:r>
          </a:p>
        </p:txBody>
      </p:sp>
    </p:spTree>
    <p:extLst>
      <p:ext uri="{BB962C8B-B14F-4D97-AF65-F5344CB8AC3E}">
        <p14:creationId xmlns:p14="http://schemas.microsoft.com/office/powerpoint/2010/main" val="3215186396"/>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850702"/>
            <a:ext cx="8388424" cy="1066130"/>
          </a:xfrm>
        </p:spPr>
        <p:txBody>
          <a:bodyPr>
            <a:normAutofit fontScale="90000"/>
          </a:bodyPr>
          <a:lstStyle/>
          <a:p>
            <a:r>
              <a:rPr lang="de-DE" dirty="0"/>
              <a:t>Ruth Cohn: </a:t>
            </a:r>
            <a:br>
              <a:rPr lang="de-DE" dirty="0"/>
            </a:br>
            <a:r>
              <a:rPr lang="de-DE" dirty="0"/>
              <a:t>Themenzentrierte Interaktion (TZI</a:t>
            </a:r>
            <a:r>
              <a:rPr lang="de-DE" dirty="0" smtClean="0"/>
              <a:t>)</a:t>
            </a:r>
            <a:endParaRPr lang="de-DE" dirty="0"/>
          </a:p>
        </p:txBody>
      </p:sp>
      <p:grpSp>
        <p:nvGrpSpPr>
          <p:cNvPr id="3" name="Gruppieren 2"/>
          <p:cNvGrpSpPr/>
          <p:nvPr/>
        </p:nvGrpSpPr>
        <p:grpSpPr>
          <a:xfrm>
            <a:off x="2483768" y="2321005"/>
            <a:ext cx="4104456" cy="3412251"/>
            <a:chOff x="2411760" y="1836113"/>
            <a:chExt cx="4104456" cy="3412251"/>
          </a:xfrm>
        </p:grpSpPr>
        <p:sp>
          <p:nvSpPr>
            <p:cNvPr id="5" name="Ellipse 4"/>
            <p:cNvSpPr/>
            <p:nvPr/>
          </p:nvSpPr>
          <p:spPr>
            <a:xfrm>
              <a:off x="3059832" y="2492897"/>
              <a:ext cx="2664296" cy="25202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2411760" y="4725144"/>
              <a:ext cx="936104" cy="523220"/>
            </a:xfrm>
            <a:prstGeom prst="rect">
              <a:avLst/>
            </a:prstGeom>
            <a:noFill/>
          </p:spPr>
          <p:txBody>
            <a:bodyPr wrap="square" rtlCol="0">
              <a:spAutoFit/>
            </a:bodyPr>
            <a:lstStyle/>
            <a:p>
              <a:pPr algn="ctr"/>
              <a:r>
                <a:rPr lang="de-DE" b="1" dirty="0" smtClean="0">
                  <a:solidFill>
                    <a:schemeClr val="tx1"/>
                  </a:solidFill>
                  <a:latin typeface="+mn-lt"/>
                </a:rPr>
                <a:t>ICH</a:t>
              </a:r>
              <a:endParaRPr lang="de-DE" b="1" dirty="0">
                <a:solidFill>
                  <a:schemeClr val="tx1"/>
                </a:solidFill>
                <a:latin typeface="+mn-lt"/>
              </a:endParaRPr>
            </a:p>
          </p:txBody>
        </p:sp>
        <p:sp>
          <p:nvSpPr>
            <p:cNvPr id="7" name="Textfeld 6"/>
            <p:cNvSpPr txBox="1"/>
            <p:nvPr/>
          </p:nvSpPr>
          <p:spPr>
            <a:xfrm>
              <a:off x="2987824" y="1836113"/>
              <a:ext cx="2736304" cy="523220"/>
            </a:xfrm>
            <a:prstGeom prst="rect">
              <a:avLst/>
            </a:prstGeom>
            <a:noFill/>
          </p:spPr>
          <p:txBody>
            <a:bodyPr wrap="square" rtlCol="0">
              <a:spAutoFit/>
            </a:bodyPr>
            <a:lstStyle/>
            <a:p>
              <a:pPr algn="ctr"/>
              <a:r>
                <a:rPr lang="de-DE" b="1" dirty="0" smtClean="0">
                  <a:solidFill>
                    <a:schemeClr val="tx1"/>
                  </a:solidFill>
                  <a:latin typeface="+mn-lt"/>
                </a:rPr>
                <a:t>ES / </a:t>
              </a:r>
              <a:r>
                <a:rPr lang="de-DE" b="1" dirty="0">
                  <a:solidFill>
                    <a:schemeClr val="tx1"/>
                  </a:solidFill>
                  <a:latin typeface="+mn-lt"/>
                </a:rPr>
                <a:t>T</a:t>
              </a:r>
              <a:r>
                <a:rPr lang="de-DE" b="1" dirty="0" smtClean="0">
                  <a:solidFill>
                    <a:schemeClr val="tx1"/>
                  </a:solidFill>
                  <a:latin typeface="+mn-lt"/>
                </a:rPr>
                <a:t>hema</a:t>
              </a:r>
              <a:endParaRPr lang="de-DE" b="1" dirty="0">
                <a:solidFill>
                  <a:schemeClr val="tx1"/>
                </a:solidFill>
                <a:latin typeface="+mn-lt"/>
              </a:endParaRPr>
            </a:p>
          </p:txBody>
        </p:sp>
        <p:sp>
          <p:nvSpPr>
            <p:cNvPr id="8" name="Textfeld 7"/>
            <p:cNvSpPr txBox="1"/>
            <p:nvPr/>
          </p:nvSpPr>
          <p:spPr>
            <a:xfrm>
              <a:off x="5580112" y="4725144"/>
              <a:ext cx="936104" cy="523220"/>
            </a:xfrm>
            <a:prstGeom prst="rect">
              <a:avLst/>
            </a:prstGeom>
            <a:noFill/>
          </p:spPr>
          <p:txBody>
            <a:bodyPr wrap="square" rtlCol="0">
              <a:spAutoFit/>
            </a:bodyPr>
            <a:lstStyle/>
            <a:p>
              <a:pPr algn="ctr"/>
              <a:r>
                <a:rPr lang="de-DE" b="1" dirty="0" smtClean="0">
                  <a:solidFill>
                    <a:schemeClr val="tx1"/>
                  </a:solidFill>
                  <a:latin typeface="+mn-lt"/>
                </a:rPr>
                <a:t>WIR</a:t>
              </a:r>
              <a:endParaRPr lang="de-DE" b="1" dirty="0">
                <a:solidFill>
                  <a:schemeClr val="tx1"/>
                </a:solidFill>
                <a:latin typeface="+mn-lt"/>
              </a:endParaRPr>
            </a:p>
          </p:txBody>
        </p:sp>
        <p:sp>
          <p:nvSpPr>
            <p:cNvPr id="9" name="Gleichschenkliges Dreieck 8"/>
            <p:cNvSpPr/>
            <p:nvPr/>
          </p:nvSpPr>
          <p:spPr>
            <a:xfrm>
              <a:off x="3317421" y="2492896"/>
              <a:ext cx="2160240" cy="20162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Textfeld 9"/>
          <p:cNvSpPr txBox="1"/>
          <p:nvPr/>
        </p:nvSpPr>
        <p:spPr>
          <a:xfrm>
            <a:off x="6588224" y="3717032"/>
            <a:ext cx="2016223" cy="584775"/>
          </a:xfrm>
          <a:prstGeom prst="rect">
            <a:avLst/>
          </a:prstGeom>
          <a:noFill/>
        </p:spPr>
        <p:txBody>
          <a:bodyPr wrap="square" rtlCol="0">
            <a:spAutoFit/>
          </a:bodyPr>
          <a:lstStyle/>
          <a:p>
            <a:pPr algn="ctr"/>
            <a:r>
              <a:rPr lang="de-DE" sz="3200" b="1" i="1" dirty="0" smtClean="0">
                <a:solidFill>
                  <a:srgbClr val="DD3A43"/>
                </a:solidFill>
              </a:rPr>
              <a:t>GLOBE</a:t>
            </a:r>
            <a:endParaRPr lang="de-DE" sz="3200" b="1" i="1" dirty="0">
              <a:solidFill>
                <a:srgbClr val="DD3A43"/>
              </a:solidFill>
            </a:endParaRPr>
          </a:p>
        </p:txBody>
      </p:sp>
      <p:sp>
        <p:nvSpPr>
          <p:cNvPr id="4" name="Rechteck 3"/>
          <p:cNvSpPr/>
          <p:nvPr/>
        </p:nvSpPr>
        <p:spPr>
          <a:xfrm>
            <a:off x="4463988" y="5731005"/>
            <a:ext cx="2315057" cy="291042"/>
          </a:xfrm>
          <a:prstGeom prst="rect">
            <a:avLst/>
          </a:prstGeom>
        </p:spPr>
        <p:txBody>
          <a:bodyPr wrap="none">
            <a:spAutoFit/>
          </a:bodyPr>
          <a:lstStyle/>
          <a:p>
            <a:pPr algn="ctr">
              <a:lnSpc>
                <a:spcPct val="115000"/>
              </a:lnSpc>
              <a:spcAft>
                <a:spcPts val="1000"/>
              </a:spcAft>
            </a:pPr>
            <a:r>
              <a:rPr lang="de-DE" sz="1200" dirty="0">
                <a:latin typeface="Arial" panose="020B0604020202020204" pitchFamily="34" charset="0"/>
                <a:ea typeface="Calibri" panose="020F0502020204030204" pitchFamily="34" charset="0"/>
                <a:cs typeface="Times New Roman" panose="02020603050405020304" pitchFamily="18" charset="0"/>
              </a:rPr>
              <a:t>© </a:t>
            </a:r>
            <a:r>
              <a:rPr lang="de-DE" sz="1200" dirty="0" err="1">
                <a:latin typeface="Arial" panose="020B0604020202020204" pitchFamily="34" charset="0"/>
                <a:ea typeface="Calibri" panose="020F0502020204030204" pitchFamily="34" charset="0"/>
                <a:cs typeface="Times New Roman" panose="02020603050405020304" pitchFamily="18" charset="0"/>
              </a:rPr>
              <a:t>Solf</a:t>
            </a:r>
            <a:r>
              <a:rPr lang="de-DE" sz="1200" dirty="0">
                <a:latin typeface="Arial" panose="020B0604020202020204" pitchFamily="34" charset="0"/>
                <a:ea typeface="Calibri" panose="020F0502020204030204" pitchFamily="34" charset="0"/>
                <a:cs typeface="Times New Roman" panose="02020603050405020304" pitchFamily="18" charset="0"/>
              </a:rPr>
              <a:t>, Junker-</a:t>
            </a:r>
            <a:r>
              <a:rPr lang="de-DE" sz="1200" dirty="0" err="1">
                <a:latin typeface="Arial" panose="020B0604020202020204" pitchFamily="34" charset="0"/>
                <a:ea typeface="Calibri" panose="020F0502020204030204" pitchFamily="34" charset="0"/>
                <a:cs typeface="Times New Roman" panose="02020603050405020304" pitchFamily="18" charset="0"/>
              </a:rPr>
              <a:t>Imm</a:t>
            </a:r>
            <a:r>
              <a:rPr lang="de-DE" sz="1200" dirty="0">
                <a:latin typeface="Arial" panose="020B0604020202020204" pitchFamily="34" charset="0"/>
                <a:ea typeface="Calibri" panose="020F0502020204030204" pitchFamily="34" charset="0"/>
                <a:cs typeface="Times New Roman" panose="02020603050405020304" pitchFamily="18" charset="0"/>
              </a:rPr>
              <a:t>, </a:t>
            </a:r>
            <a:r>
              <a:rPr lang="de-DE" sz="1200" dirty="0" err="1">
                <a:latin typeface="Arial" panose="020B0604020202020204" pitchFamily="34" charset="0"/>
                <a:ea typeface="Calibri" panose="020F0502020204030204" pitchFamily="34" charset="0"/>
                <a:cs typeface="Times New Roman" panose="02020603050405020304" pitchFamily="18" charset="0"/>
              </a:rPr>
              <a:t>Koderisch</a:t>
            </a:r>
            <a:r>
              <a:rPr lang="de-DE" sz="1200" dirty="0">
                <a:latin typeface="Arial" panose="020B0604020202020204" pitchFamily="34" charset="0"/>
                <a:ea typeface="Calibri" panose="020F0502020204030204" pitchFamily="34" charset="0"/>
                <a:cs typeface="Times New Roman" panose="02020603050405020304" pitchFamily="18" charset="0"/>
              </a:rPr>
              <a:t> </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3305019"/>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692696"/>
            <a:ext cx="8820472" cy="512663"/>
          </a:xfrm>
        </p:spPr>
        <p:txBody>
          <a:bodyPr>
            <a:noAutofit/>
          </a:bodyPr>
          <a:lstStyle/>
          <a:p>
            <a:r>
              <a:rPr lang="de-DE" sz="3600" dirty="0" smtClean="0"/>
              <a:t>TZI: Die Einzelperson im Zusammenspiel mit der Gruppe</a:t>
            </a:r>
            <a:endParaRPr lang="de-DE" sz="3600" dirty="0"/>
          </a:p>
        </p:txBody>
      </p:sp>
      <p:sp>
        <p:nvSpPr>
          <p:cNvPr id="3" name="Inhaltsplatzhalter 2"/>
          <p:cNvSpPr>
            <a:spLocks noGrp="1"/>
          </p:cNvSpPr>
          <p:nvPr>
            <p:ph idx="1"/>
          </p:nvPr>
        </p:nvSpPr>
        <p:spPr>
          <a:xfrm>
            <a:off x="323528" y="1523925"/>
            <a:ext cx="8496944" cy="4857403"/>
          </a:xfrm>
        </p:spPr>
        <p:txBody>
          <a:bodyPr>
            <a:noAutofit/>
          </a:bodyPr>
          <a:lstStyle/>
          <a:p>
            <a:pPr marL="0" indent="0">
              <a:buNone/>
            </a:pPr>
            <a:r>
              <a:rPr lang="de-DE" sz="1800" dirty="0" smtClean="0"/>
              <a:t>Ruth </a:t>
            </a:r>
            <a:r>
              <a:rPr lang="de-DE" sz="1800" dirty="0"/>
              <a:t>Cohn: </a:t>
            </a:r>
            <a:r>
              <a:rPr lang="de-DE" sz="1800" dirty="0" smtClean="0"/>
              <a:t> </a:t>
            </a:r>
            <a:r>
              <a:rPr lang="de-DE" sz="1800" b="1" dirty="0" smtClean="0"/>
              <a:t/>
            </a:r>
            <a:br>
              <a:rPr lang="de-DE" sz="1800" b="1" dirty="0" smtClean="0"/>
            </a:br>
            <a:r>
              <a:rPr lang="de-DE" sz="1800" b="1" dirty="0" smtClean="0"/>
              <a:t>„Der </a:t>
            </a:r>
            <a:r>
              <a:rPr lang="de-DE" sz="1800" b="1" dirty="0"/>
              <a:t>Mensch ist eine psycho-biologische Einheit und ein Teil des Universums. Er ist darum gleicherweise autonom und interdependent. Die Autonomie des Einzelnen ist um so größer, je mehr er sich seiner Interdependenz mit allem und allen bewusst </a:t>
            </a:r>
            <a:r>
              <a:rPr lang="de-DE" sz="1800" b="1" dirty="0" smtClean="0"/>
              <a:t>wird.“</a:t>
            </a:r>
          </a:p>
          <a:p>
            <a:pPr marL="0" indent="0" algn="r">
              <a:buNone/>
            </a:pPr>
            <a:r>
              <a:rPr lang="de-DE" sz="1400" i="1" dirty="0"/>
              <a:t>(Cohn, R. C. u. </a:t>
            </a:r>
            <a:r>
              <a:rPr lang="de-DE" sz="1400" i="1" dirty="0" err="1"/>
              <a:t>Farau</a:t>
            </a:r>
            <a:r>
              <a:rPr lang="de-DE" sz="1400" i="1" dirty="0"/>
              <a:t>, A. (1984). Gelebte Geschichte der Psychotherapie. Stuttgart: Klett-Cotta, </a:t>
            </a:r>
            <a:r>
              <a:rPr lang="de-DE" sz="1400" i="1" dirty="0" smtClean="0"/>
              <a:t>S. 357)</a:t>
            </a:r>
          </a:p>
          <a:p>
            <a:pPr marL="0" indent="0" algn="r">
              <a:buNone/>
            </a:pPr>
            <a:endParaRPr lang="de-DE" sz="800" dirty="0"/>
          </a:p>
          <a:p>
            <a:r>
              <a:rPr lang="de-DE" sz="1800" dirty="0" smtClean="0"/>
              <a:t>ICH: Das Selbst-bewusst-Sein von den eigenen Werten, Haltungen und Vorstellungen vom Handeln ist Basis für gemeinsamen Erfolg.</a:t>
            </a:r>
          </a:p>
          <a:p>
            <a:r>
              <a:rPr lang="de-DE" sz="1800" dirty="0" smtClean="0"/>
              <a:t>WIR: Die autonomen Einzelnen sind immer abhängig von anderen Einzelnen.  Autonomie und Abhängigkeit bilden keinen Gegensatz; sie ergeben in ihrer Verbindung Gestaltungsmöglichkeiten für das Miteinander als stabiler und dynamischer Basis für die gemeinsame Aufgabe.</a:t>
            </a:r>
          </a:p>
          <a:p>
            <a:r>
              <a:rPr lang="de-DE" sz="1800" dirty="0" smtClean="0"/>
              <a:t>Autonomie entsteht durch das Bewusstwerden der Interdependenz und der Gestaltungsmöglichkeiten.</a:t>
            </a:r>
          </a:p>
          <a:p>
            <a:r>
              <a:rPr lang="de-DE" sz="1800" dirty="0" smtClean="0"/>
              <a:t>Der Einzelne übernimmt für sich Verantwortung und für das Gemeinsame.</a:t>
            </a:r>
          </a:p>
        </p:txBody>
      </p:sp>
    </p:spTree>
    <p:extLst>
      <p:ext uri="{BB962C8B-B14F-4D97-AF65-F5344CB8AC3E}">
        <p14:creationId xmlns:p14="http://schemas.microsoft.com/office/powerpoint/2010/main" val="3700253333"/>
      </p:ext>
    </p:extLst>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02840" y="1556792"/>
            <a:ext cx="8517632" cy="4896544"/>
          </a:xfrm>
        </p:spPr>
        <p:txBody>
          <a:bodyPr>
            <a:noAutofit/>
          </a:bodyPr>
          <a:lstStyle/>
          <a:p>
            <a:pPr marL="0" indent="0">
              <a:buNone/>
            </a:pPr>
            <a:r>
              <a:rPr lang="de-DE" sz="1800" dirty="0"/>
              <a:t>Ruth Cohn: </a:t>
            </a:r>
            <a:r>
              <a:rPr lang="de-DE" sz="1800" b="1" dirty="0"/>
              <a:t/>
            </a:r>
            <a:br>
              <a:rPr lang="de-DE" sz="1800" b="1" dirty="0"/>
            </a:br>
            <a:r>
              <a:rPr lang="de-DE" sz="1800" b="1" dirty="0"/>
              <a:t>„Freie Entscheidung geschieht innerhalb bedingender innerer und äußerer Grenzen; Erweiterung dieser Grenzen ist möglich</a:t>
            </a:r>
            <a:r>
              <a:rPr lang="de-DE" sz="1800" b="1" dirty="0" smtClean="0"/>
              <a:t>.“</a:t>
            </a:r>
          </a:p>
          <a:p>
            <a:pPr marL="0" indent="0" algn="r">
              <a:buNone/>
            </a:pPr>
            <a:r>
              <a:rPr lang="de-DE" sz="1200" i="1" dirty="0"/>
              <a:t>(Cohn, R. C. u. </a:t>
            </a:r>
            <a:r>
              <a:rPr lang="de-DE" sz="1200" i="1" dirty="0" err="1"/>
              <a:t>Farau</a:t>
            </a:r>
            <a:r>
              <a:rPr lang="de-DE" sz="1200" i="1" dirty="0"/>
              <a:t>, A. (1984). Gelebte Geschichte der Psychotherapie. Stuttgart: Klett-Cotta, 1984, </a:t>
            </a:r>
            <a:r>
              <a:rPr lang="de-DE" sz="1200" i="1" dirty="0" smtClean="0"/>
              <a:t>S. 358)</a:t>
            </a:r>
            <a:endParaRPr lang="de-DE" sz="1400" i="1" dirty="0" smtClean="0"/>
          </a:p>
          <a:p>
            <a:pPr marL="0" indent="0" algn="r">
              <a:buNone/>
            </a:pPr>
            <a:endParaRPr lang="de-DE" sz="1200" dirty="0"/>
          </a:p>
          <a:p>
            <a:pPr>
              <a:buFont typeface="Wingdings" panose="05000000000000000000" pitchFamily="2" charset="2"/>
              <a:buChar char="§"/>
            </a:pPr>
            <a:r>
              <a:rPr lang="de-DE" sz="1800" dirty="0" smtClean="0"/>
              <a:t>GLOBE: bedingender </a:t>
            </a:r>
            <a:r>
              <a:rPr lang="de-DE" sz="1800" dirty="0"/>
              <a:t>Faktor für das Handeln </a:t>
            </a:r>
            <a:r>
              <a:rPr lang="de-DE" sz="1800" dirty="0" smtClean="0"/>
              <a:t>aller Akteure</a:t>
            </a:r>
          </a:p>
          <a:p>
            <a:pPr>
              <a:buFont typeface="Wingdings" panose="05000000000000000000" pitchFamily="2" charset="2"/>
              <a:buChar char="§"/>
            </a:pPr>
            <a:r>
              <a:rPr lang="de-DE" sz="1800" dirty="0" smtClean="0"/>
              <a:t>ICH </a:t>
            </a:r>
            <a:r>
              <a:rPr lang="de-DE" sz="1800" dirty="0"/>
              <a:t>und </a:t>
            </a:r>
            <a:r>
              <a:rPr lang="de-DE" sz="1800" dirty="0" smtClean="0"/>
              <a:t>WIR  </a:t>
            </a:r>
            <a:r>
              <a:rPr lang="de-DE" sz="1800" dirty="0"/>
              <a:t>agieren in einer Umgebung, die nicht von ihnen gestaltet </a:t>
            </a:r>
            <a:r>
              <a:rPr lang="de-DE" sz="1800" dirty="0" smtClean="0"/>
              <a:t>wurde:</a:t>
            </a:r>
          </a:p>
          <a:p>
            <a:pPr lvl="1">
              <a:buFont typeface="Symbol" panose="05050102010706020507" pitchFamily="18" charset="2"/>
              <a:buChar char="-"/>
            </a:pPr>
            <a:r>
              <a:rPr lang="de-DE" sz="1800" dirty="0" smtClean="0"/>
              <a:t>Gesetzgebung, Politik, öffentliche Erwartungen,</a:t>
            </a:r>
          </a:p>
          <a:p>
            <a:pPr lvl="1">
              <a:buFont typeface="Symbol" panose="05050102010706020507" pitchFamily="18" charset="2"/>
              <a:buChar char="-"/>
            </a:pPr>
            <a:r>
              <a:rPr lang="de-DE" sz="1800" dirty="0" smtClean="0"/>
              <a:t>Entscheidungen </a:t>
            </a:r>
            <a:r>
              <a:rPr lang="de-DE" sz="1800" dirty="0"/>
              <a:t>der </a:t>
            </a:r>
            <a:r>
              <a:rPr lang="de-DE" sz="1800" dirty="0" smtClean="0"/>
              <a:t>Schulverwaltung,</a:t>
            </a:r>
          </a:p>
          <a:p>
            <a:pPr lvl="1">
              <a:buFont typeface="Symbol" panose="05050102010706020507" pitchFamily="18" charset="2"/>
              <a:buChar char="-"/>
            </a:pPr>
            <a:r>
              <a:rPr lang="de-DE" sz="1800" dirty="0" smtClean="0"/>
              <a:t>Schulleitung,</a:t>
            </a:r>
          </a:p>
          <a:p>
            <a:pPr lvl="1">
              <a:buFont typeface="Symbol" panose="05050102010706020507" pitchFamily="18" charset="2"/>
              <a:buChar char="-"/>
            </a:pPr>
            <a:r>
              <a:rPr lang="de-DE" sz="1800" dirty="0" smtClean="0"/>
              <a:t>Verhalten </a:t>
            </a:r>
            <a:r>
              <a:rPr lang="de-DE" sz="1800" dirty="0"/>
              <a:t>der </a:t>
            </a:r>
            <a:r>
              <a:rPr lang="de-DE" sz="1800" dirty="0" smtClean="0"/>
              <a:t>Eltern, der Kollegien und der Kooperationspartner.</a:t>
            </a:r>
          </a:p>
          <a:p>
            <a:pPr>
              <a:buFont typeface="Wingdings" panose="05000000000000000000" pitchFamily="2" charset="2"/>
              <a:buChar char="§"/>
            </a:pPr>
            <a:r>
              <a:rPr lang="de-DE" sz="1800" dirty="0" smtClean="0"/>
              <a:t>Der GLOBE setzt Grenzen, die den Akteuren bewusst sein müssen. </a:t>
            </a:r>
            <a:br>
              <a:rPr lang="de-DE" sz="1800" dirty="0" smtClean="0"/>
            </a:br>
            <a:r>
              <a:rPr lang="de-DE" sz="1800" dirty="0" smtClean="0"/>
              <a:t>Ihre Verantwortung ist eingeschränkt.</a:t>
            </a:r>
          </a:p>
          <a:p>
            <a:pPr>
              <a:buFont typeface="Wingdings" panose="05000000000000000000" pitchFamily="2" charset="2"/>
              <a:buChar char="§"/>
            </a:pPr>
            <a:r>
              <a:rPr lang="de-DE" sz="1800" dirty="0" smtClean="0"/>
              <a:t>Grenzen sind aber dehnbar. Akteure sollten sich bewusst werden, wo und wie sie Umgebungsbedingungen förderlich beeinflussen können.</a:t>
            </a:r>
            <a:endParaRPr lang="de-DE" sz="1800" dirty="0"/>
          </a:p>
        </p:txBody>
      </p:sp>
      <p:sp>
        <p:nvSpPr>
          <p:cNvPr id="5" name="Titel 1"/>
          <p:cNvSpPr>
            <a:spLocks noGrp="1"/>
          </p:cNvSpPr>
          <p:nvPr>
            <p:ph type="title"/>
          </p:nvPr>
        </p:nvSpPr>
        <p:spPr>
          <a:xfrm>
            <a:off x="302840" y="548680"/>
            <a:ext cx="8841160" cy="800695"/>
          </a:xfrm>
        </p:spPr>
        <p:txBody>
          <a:bodyPr>
            <a:noAutofit/>
          </a:bodyPr>
          <a:lstStyle/>
          <a:p>
            <a:r>
              <a:rPr lang="de-DE" sz="3600" dirty="0" smtClean="0"/>
              <a:t>TZI: Umgebungsbedingungen für das Handeln von ICH und WIR</a:t>
            </a:r>
            <a:endParaRPr lang="de-DE" sz="3600" dirty="0"/>
          </a:p>
        </p:txBody>
      </p:sp>
    </p:spTree>
    <p:extLst>
      <p:ext uri="{BB962C8B-B14F-4D97-AF65-F5344CB8AC3E}">
        <p14:creationId xmlns:p14="http://schemas.microsoft.com/office/powerpoint/2010/main" val="3263492673"/>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850702"/>
            <a:ext cx="8820472" cy="562074"/>
          </a:xfrm>
        </p:spPr>
        <p:txBody>
          <a:bodyPr>
            <a:normAutofit fontScale="90000"/>
          </a:bodyPr>
          <a:lstStyle/>
          <a:p>
            <a:r>
              <a:rPr lang="de-DE" dirty="0" smtClean="0"/>
              <a:t>Systemvisualisierung</a:t>
            </a:r>
            <a:endParaRPr lang="de-DE" sz="2000" dirty="0"/>
          </a:p>
        </p:txBody>
      </p:sp>
      <p:sp>
        <p:nvSpPr>
          <p:cNvPr id="3" name="Inhaltsplatzhalter 2"/>
          <p:cNvSpPr>
            <a:spLocks noGrp="1"/>
          </p:cNvSpPr>
          <p:nvPr>
            <p:ph idx="1"/>
          </p:nvPr>
        </p:nvSpPr>
        <p:spPr>
          <a:xfrm>
            <a:off x="323528" y="1667941"/>
            <a:ext cx="8568952" cy="5001419"/>
          </a:xfrm>
        </p:spPr>
        <p:txBody>
          <a:bodyPr>
            <a:normAutofit/>
          </a:bodyPr>
          <a:lstStyle/>
          <a:p>
            <a:pPr marL="0" indent="0">
              <a:buNone/>
            </a:pPr>
            <a:r>
              <a:rPr lang="de-DE" sz="2000" dirty="0" smtClean="0"/>
              <a:t>„Der Ansatz der Systemvisualisierung liegt in einer übersprachlichen Visualisierung von Denkinhalten in Bildern. </a:t>
            </a:r>
          </a:p>
          <a:p>
            <a:pPr marL="0" indent="0">
              <a:buNone/>
            </a:pPr>
            <a:r>
              <a:rPr lang="de-DE" sz="2000" dirty="0" smtClean="0"/>
              <a:t>Bei der Systemvisualisierung werden Begriffe nur spärlich zur Ergänzung von Systembildern verwendet. [...] In </a:t>
            </a:r>
            <a:r>
              <a:rPr lang="de-DE" sz="2000" dirty="0"/>
              <a:t>den Systembildern werden </a:t>
            </a:r>
            <a:r>
              <a:rPr lang="de-DE" sz="2000" dirty="0" smtClean="0"/>
              <a:t> essenzielle Erkenntnisse in einer Symbolsprache abgebildet. [...]  </a:t>
            </a:r>
          </a:p>
          <a:p>
            <a:pPr marL="0" indent="0">
              <a:buNone/>
            </a:pPr>
            <a:r>
              <a:rPr lang="de-DE" sz="2000" dirty="0" smtClean="0"/>
              <a:t/>
            </a:r>
            <a:br>
              <a:rPr lang="de-DE" sz="2000" dirty="0" smtClean="0"/>
            </a:br>
            <a:r>
              <a:rPr lang="de-DE" sz="2000" dirty="0" smtClean="0"/>
              <a:t>Die Vorteile der Systemvisualisierung sind:</a:t>
            </a:r>
          </a:p>
          <a:p>
            <a:pPr>
              <a:buFont typeface="Wingdings" panose="05000000000000000000" pitchFamily="2" charset="2"/>
              <a:buChar char="§"/>
            </a:pPr>
            <a:r>
              <a:rPr lang="de-DE" sz="2000" dirty="0" smtClean="0"/>
              <a:t>Gute Systembilder stellen die Essenz eines Sachverhaltes dar und reduzieren damit die Komplexität des Sachverhalts.</a:t>
            </a:r>
          </a:p>
          <a:p>
            <a:pPr>
              <a:buFont typeface="Wingdings" panose="05000000000000000000" pitchFamily="2" charset="2"/>
              <a:buChar char="§"/>
            </a:pPr>
            <a:r>
              <a:rPr lang="de-DE" sz="2000" dirty="0" smtClean="0"/>
              <a:t>Eine gute Systemskizze ist prägnant und ersetzt bzw. ergänzt weitgehend schriftliche oder verbale Erläuterungen.</a:t>
            </a:r>
          </a:p>
          <a:p>
            <a:pPr>
              <a:buFont typeface="Wingdings" panose="05000000000000000000" pitchFamily="2" charset="2"/>
              <a:buChar char="§"/>
            </a:pPr>
            <a:r>
              <a:rPr lang="de-DE" sz="2000" dirty="0" smtClean="0"/>
              <a:t>Das Sprachrepertoire [...] kann um weitere Symbole erweitert werden.“</a:t>
            </a:r>
          </a:p>
          <a:p>
            <a:pPr marL="0" indent="0" algn="r">
              <a:buNone/>
            </a:pPr>
            <a:r>
              <a:rPr lang="de-DE" sz="1514" dirty="0" smtClean="0"/>
              <a:t>(Preißing</a:t>
            </a:r>
            <a:r>
              <a:rPr lang="de-DE" sz="1514" dirty="0"/>
              <a:t>, W. (2008). Visual </a:t>
            </a:r>
            <a:r>
              <a:rPr lang="de-DE" sz="1514" dirty="0" err="1"/>
              <a:t>Thinking</a:t>
            </a:r>
            <a:r>
              <a:rPr lang="de-DE" sz="1514" dirty="0"/>
              <a:t>. München: </a:t>
            </a:r>
            <a:r>
              <a:rPr lang="de-DE" sz="1514"/>
              <a:t>Haufe </a:t>
            </a:r>
            <a:r>
              <a:rPr lang="de-DE" sz="1514" smtClean="0"/>
              <a:t>Verlag S</a:t>
            </a:r>
            <a:r>
              <a:rPr lang="de-DE" sz="1514" dirty="0" smtClean="0"/>
              <a:t>. 42)</a:t>
            </a:r>
            <a:endParaRPr lang="de-DE" sz="2800" dirty="0" smtClean="0"/>
          </a:p>
          <a:p>
            <a:pPr>
              <a:buFont typeface="Wingdings" panose="05000000000000000000" pitchFamily="2" charset="2"/>
              <a:buChar char="§"/>
            </a:pPr>
            <a:endParaRPr lang="de-DE" sz="2800" dirty="0" smtClean="0"/>
          </a:p>
          <a:p>
            <a:pPr>
              <a:buFont typeface="Wingdings" panose="05000000000000000000" pitchFamily="2" charset="2"/>
              <a:buChar char="§"/>
            </a:pPr>
            <a:endParaRPr lang="de-DE" dirty="0"/>
          </a:p>
        </p:txBody>
      </p:sp>
    </p:spTree>
    <p:extLst>
      <p:ext uri="{BB962C8B-B14F-4D97-AF65-F5344CB8AC3E}">
        <p14:creationId xmlns:p14="http://schemas.microsoft.com/office/powerpoint/2010/main" val="3033220553"/>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26766" y="1628801"/>
            <a:ext cx="3045634" cy="4047488"/>
          </a:xfrm>
        </p:spPr>
      </p:pic>
      <p:sp>
        <p:nvSpPr>
          <p:cNvPr id="5" name="Rectangle 2"/>
          <p:cNvSpPr txBox="1">
            <a:spLocks noChangeArrowheads="1"/>
          </p:cNvSpPr>
          <p:nvPr/>
        </p:nvSpPr>
        <p:spPr>
          <a:xfrm>
            <a:off x="395536" y="1484784"/>
            <a:ext cx="4320480" cy="42871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altLang="de-DE" sz="2000" dirty="0" smtClean="0">
                <a:latin typeface="+mn-lt"/>
              </a:rPr>
              <a:t>Erstellen Sie in der Großgruppe eine Liste der beteiligten Akteure:</a:t>
            </a:r>
          </a:p>
          <a:p>
            <a:pPr algn="l"/>
            <a:endParaRPr lang="de-DE" altLang="de-DE" sz="1800" dirty="0" smtClean="0">
              <a:latin typeface="+mn-lt"/>
            </a:endParaRPr>
          </a:p>
          <a:p>
            <a:pPr marL="457200" indent="-457200" algn="l">
              <a:buClr>
                <a:srgbClr val="DD3A43"/>
              </a:buClr>
              <a:buFont typeface="Wingdings" panose="05000000000000000000" pitchFamily="2" charset="2"/>
              <a:buChar char="§"/>
            </a:pPr>
            <a:r>
              <a:rPr lang="de-DE" altLang="de-DE" sz="2000" dirty="0" smtClean="0">
                <a:latin typeface="+mn-lt"/>
              </a:rPr>
              <a:t>Wer agiert im direkten Umfeld von Unterricht und Klasse?</a:t>
            </a:r>
          </a:p>
          <a:p>
            <a:pPr algn="l">
              <a:buClr>
                <a:srgbClr val="DD3A43"/>
              </a:buClr>
            </a:pPr>
            <a:endParaRPr lang="de-DE" altLang="de-DE" sz="1000" dirty="0" smtClean="0">
              <a:latin typeface="+mn-lt"/>
            </a:endParaRPr>
          </a:p>
          <a:p>
            <a:pPr marL="457200" indent="-457200" algn="l">
              <a:buClr>
                <a:srgbClr val="DD3A43"/>
              </a:buClr>
              <a:buFont typeface="Wingdings" panose="05000000000000000000" pitchFamily="2" charset="2"/>
              <a:buChar char="§"/>
            </a:pPr>
            <a:r>
              <a:rPr lang="de-DE" altLang="de-DE" sz="2000" dirty="0" smtClean="0">
                <a:latin typeface="+mn-lt"/>
              </a:rPr>
              <a:t>Wer agiert außerhalb der Klasse im schulischen Umfeld?</a:t>
            </a:r>
          </a:p>
          <a:p>
            <a:pPr algn="l">
              <a:buClr>
                <a:srgbClr val="DD3A43"/>
              </a:buClr>
            </a:pPr>
            <a:endParaRPr lang="de-DE" altLang="de-DE" sz="1000" dirty="0" smtClean="0">
              <a:latin typeface="+mn-lt"/>
            </a:endParaRPr>
          </a:p>
          <a:p>
            <a:pPr marL="457200" indent="-457200" algn="l">
              <a:buClr>
                <a:srgbClr val="DD3A43"/>
              </a:buClr>
              <a:buFont typeface="Wingdings" panose="05000000000000000000" pitchFamily="2" charset="2"/>
              <a:buChar char="§"/>
            </a:pPr>
            <a:r>
              <a:rPr lang="de-DE" altLang="de-DE" sz="2000" dirty="0" smtClean="0">
                <a:latin typeface="+mn-lt"/>
              </a:rPr>
              <a:t>Wer agiert und kooperiert mit Ihnen außerhalb der Schule?</a:t>
            </a:r>
          </a:p>
        </p:txBody>
      </p:sp>
      <p:sp>
        <p:nvSpPr>
          <p:cNvPr id="6" name="Titel 5"/>
          <p:cNvSpPr>
            <a:spLocks noGrp="1"/>
          </p:cNvSpPr>
          <p:nvPr>
            <p:ph type="title"/>
          </p:nvPr>
        </p:nvSpPr>
        <p:spPr>
          <a:xfrm>
            <a:off x="179512" y="429860"/>
            <a:ext cx="8964488" cy="720080"/>
          </a:xfrm>
        </p:spPr>
        <p:txBody>
          <a:bodyPr>
            <a:noAutofit/>
          </a:bodyPr>
          <a:lstStyle/>
          <a:p>
            <a:r>
              <a:rPr lang="de-DE" altLang="de-DE" sz="3600" dirty="0" smtClean="0"/>
              <a:t>Systemvisualisierung</a:t>
            </a:r>
            <a:r>
              <a:rPr lang="de-DE" altLang="de-DE" sz="3600" dirty="0"/>
              <a:t>:</a:t>
            </a:r>
            <a:br>
              <a:rPr lang="de-DE" altLang="de-DE" sz="3600" dirty="0"/>
            </a:br>
            <a:r>
              <a:rPr lang="de-DE" altLang="de-DE" sz="3600" dirty="0"/>
              <a:t>Wer </a:t>
            </a:r>
            <a:r>
              <a:rPr lang="de-DE" altLang="de-DE" sz="3600" dirty="0" smtClean="0"/>
              <a:t>sind die </a:t>
            </a:r>
            <a:r>
              <a:rPr lang="de-DE" altLang="de-DE" sz="3600" dirty="0"/>
              <a:t>Akteure (</a:t>
            </a:r>
            <a:r>
              <a:rPr lang="de-DE" altLang="de-DE" sz="3600" dirty="0" smtClean="0"/>
              <a:t>Personen / Institutionen)?</a:t>
            </a:r>
            <a:endParaRPr lang="de-DE" sz="3600" dirty="0"/>
          </a:p>
        </p:txBody>
      </p:sp>
      <p:sp>
        <p:nvSpPr>
          <p:cNvPr id="8" name="Rectangle 2"/>
          <p:cNvSpPr txBox="1">
            <a:spLocks noChangeArrowheads="1"/>
          </p:cNvSpPr>
          <p:nvPr/>
        </p:nvSpPr>
        <p:spPr>
          <a:xfrm>
            <a:off x="5146185" y="5745562"/>
            <a:ext cx="3312368" cy="2880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de-DE" altLang="de-DE" sz="1400" dirty="0" smtClean="0">
                <a:latin typeface="+mn-lt"/>
              </a:rPr>
              <a:t>Beispiel aus einem Workshop</a:t>
            </a:r>
          </a:p>
        </p:txBody>
      </p:sp>
    </p:spTree>
    <p:extLst>
      <p:ext uri="{BB962C8B-B14F-4D97-AF65-F5344CB8AC3E}">
        <p14:creationId xmlns:p14="http://schemas.microsoft.com/office/powerpoint/2010/main" val="1060788142"/>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1748</Words>
  <Application>Microsoft Office PowerPoint</Application>
  <PresentationFormat>Bildschirmpräsentation (4:3)</PresentationFormat>
  <Paragraphs>119</Paragraphs>
  <Slides>15</Slides>
  <Notes>8</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Arial</vt:lpstr>
      <vt:lpstr>Calibri</vt:lpstr>
      <vt:lpstr>Garamond</vt:lpstr>
      <vt:lpstr>Georgia</vt:lpstr>
      <vt:lpstr>Symbol</vt:lpstr>
      <vt:lpstr>Times New Roman</vt:lpstr>
      <vt:lpstr>Wingdings</vt:lpstr>
      <vt:lpstr>Formatvorlage_KM-Rot ZSL-Logo</vt:lpstr>
      <vt:lpstr>Reflexion der Teamarbeit</vt:lpstr>
      <vt:lpstr>Inhaltsverzeichnis</vt:lpstr>
      <vt:lpstr>Teamarbeit</vt:lpstr>
      <vt:lpstr>Ruth Cohn:  Themenzentrierte Interaktion (TZI)</vt:lpstr>
      <vt:lpstr>Ruth Cohn:  Themenzentrierte Interaktion (TZI)</vt:lpstr>
      <vt:lpstr>TZI: Die Einzelperson im Zusammenspiel mit der Gruppe</vt:lpstr>
      <vt:lpstr>TZI: Umgebungsbedingungen für das Handeln von ICH und WIR</vt:lpstr>
      <vt:lpstr>Systemvisualisierung</vt:lpstr>
      <vt:lpstr>Systemvisualisierung: Wer sind die Akteure (Personen / Institutionen)?</vt:lpstr>
      <vt:lpstr>Systemvisualisierung: Akteure im Umfeld des Teams</vt:lpstr>
      <vt:lpstr>PowerPoint-Präsentation</vt:lpstr>
      <vt:lpstr>Systemvisualisierung  des Umfeldes Ihres Teams</vt:lpstr>
      <vt:lpstr>Außenblick einholen / Schritte planen</vt:lpstr>
      <vt:lpstr>Literaturverzeichnis</vt:lpstr>
      <vt:lpstr>Kontaktperson</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61</cp:revision>
  <dcterms:created xsi:type="dcterms:W3CDTF">2014-03-18T09:41:04Z</dcterms:created>
  <dcterms:modified xsi:type="dcterms:W3CDTF">2021-03-01T09:10:40Z</dcterms:modified>
</cp:coreProperties>
</file>