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74" r:id="rId2"/>
  </p:sldMasterIdLst>
  <p:notesMasterIdLst>
    <p:notesMasterId r:id="rId34"/>
  </p:notesMasterIdLst>
  <p:handoutMasterIdLst>
    <p:handoutMasterId r:id="rId35"/>
  </p:handoutMasterIdLst>
  <p:sldIdLst>
    <p:sldId id="256" r:id="rId3"/>
    <p:sldId id="436" r:id="rId4"/>
    <p:sldId id="437" r:id="rId5"/>
    <p:sldId id="438" r:id="rId6"/>
    <p:sldId id="439" r:id="rId7"/>
    <p:sldId id="441" r:id="rId8"/>
    <p:sldId id="440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60" r:id="rId27"/>
    <p:sldId id="463" r:id="rId28"/>
    <p:sldId id="461" r:id="rId29"/>
    <p:sldId id="464" r:id="rId30"/>
    <p:sldId id="465" r:id="rId31"/>
    <p:sldId id="466" r:id="rId32"/>
    <p:sldId id="467" r:id="rId33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51" autoAdjust="0"/>
    <p:restoredTop sz="77895" autoAdjust="0"/>
  </p:normalViewPr>
  <p:slideViewPr>
    <p:cSldViewPr>
      <p:cViewPr>
        <p:scale>
          <a:sx n="87" d="100"/>
          <a:sy n="87" d="100"/>
        </p:scale>
        <p:origin x="-3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3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8529387-4908-449D-A9CB-7DF5D1E3FBAC}" type="datetimeFigureOut">
              <a:rPr lang="de-DE"/>
              <a:pPr/>
              <a:t>14.07.2016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F8773A15-F6A8-4DC8-A7F7-CD5E37452D6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45774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67D4B5A-E63E-4DB4-AB84-6D32F9BD5DE3}" type="datetimeFigureOut">
              <a:rPr lang="de-DE"/>
              <a:pPr/>
              <a:t>14.07.2016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0" rIns="91421" bIns="4571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1" y="4714875"/>
            <a:ext cx="5438775" cy="4467225"/>
          </a:xfrm>
          <a:prstGeom prst="rect">
            <a:avLst/>
          </a:prstGeom>
        </p:spPr>
        <p:txBody>
          <a:bodyPr vert="horz" lIns="91421" tIns="45710" rIns="91421" bIns="4571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C4AEECA-2F8D-4454-817A-55D3990CF5C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2257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7336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9539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39695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57788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61339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0808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8160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2363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9715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7437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59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3192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0534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4012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6612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1240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743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7711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7634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2424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5949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3520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21193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3425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082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696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19149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2303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1347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81949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C074-A2F3-4815-8BBB-89423F2FFF73}" type="slidenum">
              <a:rPr lang="de-DE" altLang="de-DE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25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53188"/>
            <a:ext cx="0" cy="142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/>
                <a:cs typeface="ＭＳ Ｐゴシック"/>
              </a:defRPr>
            </a:lvl1pPr>
          </a:lstStyle>
          <a:p>
            <a:endParaRPr lang="de-DE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477000"/>
            <a:ext cx="577850" cy="142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/>
                <a:cs typeface="ＭＳ Ｐゴシック"/>
              </a:defRPr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Differenzierung im Unterricht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lvl="0"/>
            <a:r>
              <a:rPr lang="de-DE" noProof="0" smtClean="0"/>
              <a:t>SmartArt-Grafik durch Klicken auf Symbol hinzuzufügen</a:t>
            </a:r>
            <a:endParaRPr lang="de-D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477000"/>
            <a:ext cx="577850" cy="142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/>
                <a:cs typeface="ＭＳ Ｐゴシック"/>
              </a:defRPr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Differenzierung im Unterricht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lvl="0"/>
            <a:r>
              <a:rPr lang="de-DE" noProof="0" smtClean="0"/>
              <a:t>Diagramm durch Klicken auf Symbol hinzufügen</a:t>
            </a:r>
            <a:endParaRPr lang="de-D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477000"/>
            <a:ext cx="577850" cy="142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/>
                <a:cs typeface="ＭＳ Ｐゴシック"/>
              </a:defRPr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Differenzierung im Unterricht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562725"/>
            <a:ext cx="1947863" cy="169863"/>
          </a:xfrm>
        </p:spPr>
        <p:txBody>
          <a:bodyPr/>
          <a:lstStyle>
            <a:lvl1pPr algn="l">
              <a:defRPr sz="1100" smtClean="0"/>
            </a:lvl1pPr>
          </a:lstStyle>
          <a:p>
            <a:pPr>
              <a:defRPr/>
            </a:pPr>
            <a:r>
              <a:rPr lang="de-DE"/>
              <a:t>Differenzierung im Unterricht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13DFDB3-5640-43FC-B985-EB92D4D12CF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_ls_farbig_vektor_S-korrigie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177800"/>
            <a:ext cx="21161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9"/>
          <p:cNvSpPr txBox="1">
            <a:spLocks noChangeArrowheads="1"/>
          </p:cNvSpPr>
          <p:nvPr/>
        </p:nvSpPr>
        <p:spPr bwMode="auto">
          <a:xfrm>
            <a:off x="223838" y="1012825"/>
            <a:ext cx="8696325" cy="431800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endParaRPr lang="de-DE" sz="2800" b="1">
              <a:solidFill>
                <a:srgbClr val="000000"/>
              </a:solidFill>
              <a:ea typeface="ＭＳ Ｐゴシック"/>
              <a:cs typeface="Arial" pitchFamily="34" charset="0"/>
            </a:endParaRPr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82550"/>
            <a:ext cx="1873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7" descr="Bildungdieallengerechtwird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6105525"/>
            <a:ext cx="1023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8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17488" y="6021388"/>
            <a:ext cx="8712200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_ls_farbig_vektor_S-korrigie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177800"/>
            <a:ext cx="21161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9"/>
          <p:cNvSpPr txBox="1">
            <a:spLocks noChangeArrowheads="1"/>
          </p:cNvSpPr>
          <p:nvPr/>
        </p:nvSpPr>
        <p:spPr bwMode="auto">
          <a:xfrm>
            <a:off x="223838" y="1012825"/>
            <a:ext cx="8696325" cy="431800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endParaRPr lang="de-DE" sz="2800" b="1">
              <a:solidFill>
                <a:srgbClr val="000000"/>
              </a:solidFill>
              <a:ea typeface="ＭＳ Ｐゴシック"/>
              <a:cs typeface="Arial" pitchFamily="34" charset="0"/>
            </a:endParaRPr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82550"/>
            <a:ext cx="1873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12" descr="Bildungdieallengerechtwird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6105525"/>
            <a:ext cx="1023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17488" y="6021388"/>
            <a:ext cx="8712200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ßzeilenplatzhalter 4"/>
          <p:cNvSpPr txBox="1">
            <a:spLocks/>
          </p:cNvSpPr>
          <p:nvPr/>
        </p:nvSpPr>
        <p:spPr>
          <a:xfrm>
            <a:off x="252413" y="6453188"/>
            <a:ext cx="719137" cy="365125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de-DE" sz="10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ogo_ls_farbig_vektor_S-korrigie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177800"/>
            <a:ext cx="21161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9"/>
          <p:cNvSpPr txBox="1">
            <a:spLocks noChangeArrowheads="1"/>
          </p:cNvSpPr>
          <p:nvPr/>
        </p:nvSpPr>
        <p:spPr bwMode="auto">
          <a:xfrm>
            <a:off x="223838" y="1012825"/>
            <a:ext cx="8696325" cy="431800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endParaRPr lang="de-DE" sz="2800" b="1">
              <a:solidFill>
                <a:srgbClr val="000000"/>
              </a:solidFill>
              <a:ea typeface="ＭＳ Ｐゴシック"/>
              <a:cs typeface="Arial" pitchFamily="34" charset="0"/>
            </a:endParaRPr>
          </a:p>
        </p:txBody>
      </p:sp>
      <p:pic>
        <p:nvPicPr>
          <p:cNvPr id="4" name="Grafik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82550"/>
            <a:ext cx="1873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7" descr="Bildungdieallengerechtwird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6105525"/>
            <a:ext cx="1023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8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17488" y="6021388"/>
            <a:ext cx="8712200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4"/>
          <p:cNvSpPr txBox="1">
            <a:spLocks/>
          </p:cNvSpPr>
          <p:nvPr/>
        </p:nvSpPr>
        <p:spPr>
          <a:xfrm>
            <a:off x="252413" y="6453188"/>
            <a:ext cx="719137" cy="365125"/>
          </a:xfrm>
          <a:prstGeom prst="rect">
            <a:avLst/>
          </a:prstGeom>
        </p:spPr>
        <p:txBody>
          <a:bodyPr anchor="ctr"/>
          <a:lstStyle/>
          <a:p>
            <a:pPr algn="ctr"/>
            <a:fld id="{58E47F24-B328-4170-B689-0CF3FDCF8CA2}" type="slidenum">
              <a:rPr lang="de-DE" altLang="de-DE" sz="1000">
                <a:solidFill>
                  <a:srgbClr val="898989"/>
                </a:solidFill>
                <a:ea typeface="ＭＳ Ｐゴシック"/>
                <a:cs typeface="ＭＳ Ｐゴシック"/>
              </a:rPr>
              <a:pPr algn="ctr"/>
              <a:t>‹Nr.›</a:t>
            </a:fld>
            <a:endParaRPr lang="de-DE" altLang="de-DE" sz="1000">
              <a:solidFill>
                <a:srgbClr val="898989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ogo_ls_farbig_vektor_S-korrigie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177800"/>
            <a:ext cx="21161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9"/>
          <p:cNvSpPr txBox="1">
            <a:spLocks noChangeArrowheads="1"/>
          </p:cNvSpPr>
          <p:nvPr/>
        </p:nvSpPr>
        <p:spPr bwMode="auto">
          <a:xfrm>
            <a:off x="223838" y="1012825"/>
            <a:ext cx="8696325" cy="431800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endParaRPr lang="de-DE" sz="2800" b="1">
              <a:solidFill>
                <a:srgbClr val="000000"/>
              </a:solidFill>
              <a:ea typeface="ＭＳ Ｐゴシック"/>
              <a:cs typeface="Arial" pitchFamily="34" charset="0"/>
            </a:endParaRPr>
          </a:p>
        </p:txBody>
      </p:sp>
      <p:pic>
        <p:nvPicPr>
          <p:cNvPr id="4" name="Grafik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82550"/>
            <a:ext cx="1873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7" descr="Bildungdieallengerechtwird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6105525"/>
            <a:ext cx="1023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8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17488" y="6021388"/>
            <a:ext cx="8712200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1" hangingPunct="1">
              <a:defRPr b="1" smtClean="0">
                <a:ea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Differenzierung im Unterricht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2061F8DB-498E-4AA3-86FE-5BE53B05F60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_ls_farbig_vektor_S-korrigie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177800"/>
            <a:ext cx="21161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9"/>
          <p:cNvSpPr txBox="1">
            <a:spLocks noChangeArrowheads="1"/>
          </p:cNvSpPr>
          <p:nvPr/>
        </p:nvSpPr>
        <p:spPr bwMode="auto">
          <a:xfrm>
            <a:off x="223838" y="1012825"/>
            <a:ext cx="8696325" cy="431800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endParaRPr lang="de-DE" sz="2800" b="1">
              <a:solidFill>
                <a:srgbClr val="000000"/>
              </a:solidFill>
              <a:ea typeface="ＭＳ Ｐゴシック"/>
              <a:cs typeface="Arial" pitchFamily="34" charset="0"/>
            </a:endParaRPr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82550"/>
            <a:ext cx="1873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7" descr="Bildungdieallengerechtwird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6105525"/>
            <a:ext cx="1023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8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17488" y="6021388"/>
            <a:ext cx="8712200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862" cy="4752975"/>
          </a:xfrm>
        </p:spPr>
        <p:txBody>
          <a:bodyPr/>
          <a:lstStyle>
            <a:lvl1pPr marL="271463" indent="-271463">
              <a:buClr>
                <a:srgbClr val="FC854A"/>
              </a:buClr>
              <a:buFont typeface="Wingdings" pitchFamily="2" charset="2"/>
              <a:buChar char="§"/>
              <a:defRPr baseline="0">
                <a:latin typeface="Arial" pitchFamily="34" charset="0"/>
              </a:defRPr>
            </a:lvl1pPr>
            <a:lvl2pPr marL="719138" indent="-268288">
              <a:buClr>
                <a:srgbClr val="FC854A"/>
              </a:buClr>
              <a:buFont typeface="Wingdings" pitchFamily="2" charset="2"/>
              <a:buChar char="§"/>
              <a:defRPr sz="2000" baseline="0">
                <a:latin typeface="Arial" pitchFamily="34" charset="0"/>
              </a:defRPr>
            </a:lvl2pPr>
            <a:lvl3pPr marL="1165225" indent="-266700">
              <a:buClr>
                <a:srgbClr val="FC854A"/>
              </a:buClr>
              <a:buFont typeface="Wingdings" pitchFamily="2" charset="2"/>
              <a:buChar char="§"/>
              <a:defRPr sz="1800" baseline="0">
                <a:latin typeface="Arial" pitchFamily="34" charset="0"/>
              </a:defRPr>
            </a:lvl3pPr>
            <a:lvl4pPr marL="1611313" indent="-261938">
              <a:buClr>
                <a:srgbClr val="873E50"/>
              </a:buClr>
              <a:buFont typeface="Wingdings" pitchFamily="2" charset="2"/>
              <a:buChar char="§"/>
              <a:defRPr sz="1600" baseline="0">
                <a:latin typeface="Arial" pitchFamily="34" charset="0"/>
              </a:defRPr>
            </a:lvl4pPr>
            <a:lvl5pPr marL="2057400" indent="-261938">
              <a:buClr>
                <a:srgbClr val="873E50"/>
              </a:buClr>
              <a:buFont typeface="Wingdings" pitchFamily="2" charset="2"/>
              <a:buChar char="§"/>
              <a:defRPr sz="1400" baseline="0">
                <a:latin typeface="Arial" pitchFamily="34" charset="0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fld id="{F4E0E9DB-6D88-4386-AECE-A1E782099FB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477000"/>
            <a:ext cx="577850" cy="142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/>
                <a:cs typeface="ＭＳ Ｐゴシック"/>
              </a:defRPr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Differenzierung im Unterricht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477000"/>
            <a:ext cx="577850" cy="142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/>
                <a:cs typeface="ＭＳ Ｐゴシック"/>
              </a:defRPr>
            </a:lvl1pPr>
          </a:lstStyle>
          <a:p>
            <a:endParaRPr lang="de-DE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477000"/>
            <a:ext cx="577850" cy="142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/>
                <a:cs typeface="ＭＳ Ｐゴシック"/>
              </a:defRPr>
            </a:lvl1pPr>
          </a:lstStyle>
          <a:p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Differenzierung im Unterricht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477000"/>
            <a:ext cx="577850" cy="142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/>
                <a:cs typeface="ＭＳ Ｐゴシック"/>
              </a:defRPr>
            </a:lvl1pPr>
          </a:lstStyle>
          <a:p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Differenzierung im Unterricht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477000"/>
            <a:ext cx="577850" cy="142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/>
                <a:cs typeface="ＭＳ Ｐゴシック"/>
              </a:defRPr>
            </a:lvl1pPr>
          </a:lstStyle>
          <a:p>
            <a:endParaRPr lang="de-DE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477000"/>
            <a:ext cx="577850" cy="142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/>
                <a:cs typeface="ＭＳ Ｐゴシック"/>
              </a:defRPr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Differenzierung im Unterricht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477000"/>
            <a:ext cx="577850" cy="142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/>
                <a:cs typeface="ＭＳ Ｐゴシック"/>
              </a:defRPr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Differenzierung im Unterricht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477000"/>
            <a:ext cx="577850" cy="142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/>
                <a:cs typeface="ＭＳ Ｐゴシック"/>
              </a:defRPr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Differenzierung im Unterricht</a:t>
            </a:r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zum Bearbeiten.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Textformatierung des Masters zu bearbeiten.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92363" y="381000"/>
            <a:ext cx="60658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 b="1" smtClean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Differenzierung im Unterricht</a:t>
            </a:r>
          </a:p>
        </p:txBody>
      </p:sp>
      <p:pic>
        <p:nvPicPr>
          <p:cNvPr id="55301" name="Picture 8" descr="R:\Gestaltungsrichtlinien\Logo RP mit Hintergrund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85038" y="6053138"/>
            <a:ext cx="1173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/>
          <p:cNvSpPr txBox="1">
            <a:spLocks/>
          </p:cNvSpPr>
          <p:nvPr/>
        </p:nvSpPr>
        <p:spPr bwMode="auto">
          <a:xfrm>
            <a:off x="684213" y="6381750"/>
            <a:ext cx="37147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defTabSz="449263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49263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49263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49263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49263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de-DE" sz="1100">
                <a:latin typeface="Arial" charset="0"/>
              </a:rPr>
              <a:t>ZPG Geographie: Bildungsplan 2016 – Klassenstufe 5/6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ransition>
    <p:pull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  <a:ea typeface="ＭＳ Ｐゴシック" charset="0"/>
          <a:cs typeface="ＭＳ Ｐゴシック" charset="0"/>
        </a:defRPr>
      </a:lvl5pPr>
      <a:lvl6pPr marL="457153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6pPr>
      <a:lvl7pPr marL="914305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7pPr>
      <a:lvl8pPr marL="137145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8pPr>
      <a:lvl9pPr marL="182861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9pPr>
    </p:titleStyle>
    <p:bodyStyle>
      <a:lvl1pPr marL="279400" indent="-279400" algn="l" rtl="0" fontAlgn="base">
        <a:spcBef>
          <a:spcPct val="30000"/>
        </a:spcBef>
        <a:spcAft>
          <a:spcPct val="0"/>
        </a:spcAft>
        <a:buSzPct val="90000"/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55650" indent="-284163" algn="l" rtl="0" fontAlgn="base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74750" indent="-227013" algn="l" rtl="0" fontAlgn="base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593850" indent="-227013" algn="l" rtl="0" fontAlgn="base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12950" indent="-227013" algn="l" rtl="0" fontAlgn="base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471482" indent="-228577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6pPr>
      <a:lvl7pPr marL="2928634" indent="-228577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7pPr>
      <a:lvl8pPr marL="3385787" indent="-228577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8pPr>
      <a:lvl9pPr marL="3842939" indent="-228577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7950" y="645318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Differenzierung im Unterricht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88125" y="64722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767769C-9989-41A9-898C-DAF512CCFD8F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56325" name="Picture 5" descr="logo_ls_farbig_vektor_S-korrigie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177800"/>
            <a:ext cx="21161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feld 9"/>
          <p:cNvSpPr txBox="1">
            <a:spLocks noChangeArrowheads="1"/>
          </p:cNvSpPr>
          <p:nvPr/>
        </p:nvSpPr>
        <p:spPr bwMode="auto">
          <a:xfrm>
            <a:off x="223838" y="1012825"/>
            <a:ext cx="8696325" cy="431800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endParaRPr lang="de-DE" sz="2800" b="1">
              <a:solidFill>
                <a:srgbClr val="000000"/>
              </a:solidFill>
              <a:ea typeface="ＭＳ Ｐゴシック"/>
              <a:cs typeface="Arial" pitchFamily="34" charset="0"/>
            </a:endParaRPr>
          </a:p>
        </p:txBody>
      </p:sp>
      <p:pic>
        <p:nvPicPr>
          <p:cNvPr id="56327" name="Grafik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300" y="82550"/>
            <a:ext cx="1873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Bild 7" descr="Bildungdieallengerechtwird.t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550" y="6105525"/>
            <a:ext cx="1023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Bild 8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V="1">
            <a:off x="217488" y="6021388"/>
            <a:ext cx="8712200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rgbClr val="7F7F7F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692696"/>
            <a:ext cx="64802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Differenzierung</a:t>
            </a:r>
            <a:br>
              <a:rPr lang="de-DE" sz="3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de-DE" sz="3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im Geographie-Unterricht</a:t>
            </a: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476672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Diagnose</a:t>
            </a:r>
            <a:endParaRPr lang="de-DE" sz="3200" dirty="0">
              <a:solidFill>
                <a:srgbClr val="C9C9C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 bwMode="auto">
          <a:xfrm>
            <a:off x="395536" y="1615779"/>
            <a:ext cx="8064500" cy="43926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eaLnBrk="1" fontAlgn="auto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de-DE" sz="2000" kern="0" dirty="0">
                <a:ea typeface="+mn-ea"/>
                <a:cs typeface="Arial" pitchFamily="34" charset="0"/>
              </a:rPr>
              <a:t>Einteilung von Lernenden nach Lernständen oder Kompetenzen zu Lerngruppen nach Diagnose:</a:t>
            </a:r>
          </a:p>
          <a:p>
            <a:pPr marL="266700" indent="-266700" eaLnBrk="1" fontAlgn="auto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kern="0" dirty="0">
                <a:ea typeface="+mn-ea"/>
                <a:cs typeface="Arial" pitchFamily="34" charset="0"/>
              </a:rPr>
              <a:t>Will Lernprozesse verstehen und ist somit nicht Selbstzweck, sondern Basis für die individuelle Förderung</a:t>
            </a:r>
          </a:p>
          <a:p>
            <a:pPr marL="266700" indent="-2667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kern="0" dirty="0">
                <a:ea typeface="+mn-ea"/>
                <a:cs typeface="Arial" pitchFamily="34" charset="0"/>
              </a:rPr>
              <a:t>Alltägliche, begleitende Diagnostik der Lernprozesse i. d. R. durch Beobachtung oder mit Fragebogen</a:t>
            </a:r>
          </a:p>
          <a:p>
            <a:pPr eaLnBrk="1" fontAlgn="auto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kern="0" dirty="0">
                <a:ea typeface="+mn-ea"/>
                <a:cs typeface="Arial" pitchFamily="34" charset="0"/>
              </a:rPr>
              <a:t>Gegenstände prozessorientierter Diagnose i. S. des erweiterten</a:t>
            </a:r>
            <a:br>
              <a:rPr lang="de-DE" sz="2000" kern="0" dirty="0">
                <a:ea typeface="+mn-ea"/>
                <a:cs typeface="Arial" pitchFamily="34" charset="0"/>
              </a:rPr>
            </a:br>
            <a:r>
              <a:rPr lang="de-DE" sz="2000" kern="0" dirty="0">
                <a:ea typeface="+mn-ea"/>
                <a:cs typeface="Arial" pitchFamily="34" charset="0"/>
              </a:rPr>
              <a:t>Lern- und Leistungsbegriffs:</a:t>
            </a:r>
          </a:p>
          <a:p>
            <a:pPr marL="266700" indent="-2667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kern="0" dirty="0">
                <a:ea typeface="+mn-ea"/>
                <a:cs typeface="Arial" pitchFamily="34" charset="0"/>
              </a:rPr>
              <a:t>fachliche, methodische, personale und soziale Kompetenzen</a:t>
            </a:r>
          </a:p>
        </p:txBody>
      </p:sp>
    </p:spTree>
    <p:extLst>
      <p:ext uri="{BB962C8B-B14F-4D97-AF65-F5344CB8AC3E}">
        <p14:creationId xmlns:p14="http://schemas.microsoft.com/office/powerpoint/2010/main" val="356841300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476672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Übersicht möglicher </a:t>
            </a:r>
            <a:r>
              <a:rPr lang="de-DE" alt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Diagnoseinstrumente</a:t>
            </a:r>
            <a:endParaRPr lang="de-DE" sz="3200" dirty="0">
              <a:solidFill>
                <a:srgbClr val="C9C9C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6" name="Rechteck 5"/>
          <p:cNvSpPr/>
          <p:nvPr/>
        </p:nvSpPr>
        <p:spPr>
          <a:xfrm>
            <a:off x="388611" y="1688011"/>
            <a:ext cx="8716963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/>
              <a:t>Diagnose kann durch den Lehrer oder Schüler erfolgen, kurz- oder längerfristig angelegt sein, auf Äußerungen oder Handlungsprodukte bezogen sein usw.: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lautes Denken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mündliche Beteiligung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Hausaufgaben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Beobachtung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Diagnoseaufgabe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Selbsteinschätzung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Klausur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Lerntagebuch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Projektarbeit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…</a:t>
            </a:r>
          </a:p>
        </p:txBody>
      </p:sp>
      <p:sp>
        <p:nvSpPr>
          <p:cNvPr id="8" name="Fußzeilenplatzhalter 1"/>
          <p:cNvSpPr txBox="1">
            <a:spLocks/>
          </p:cNvSpPr>
          <p:nvPr/>
        </p:nvSpPr>
        <p:spPr bwMode="auto">
          <a:xfrm>
            <a:off x="473075" y="5936161"/>
            <a:ext cx="21605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100" dirty="0">
                <a:ea typeface="+mn-ea"/>
              </a:rPr>
              <a:t>Nach: Fischer u. a. (2014), S. 149.</a:t>
            </a:r>
          </a:p>
        </p:txBody>
      </p:sp>
    </p:spTree>
    <p:extLst>
      <p:ext uri="{BB962C8B-B14F-4D97-AF65-F5344CB8AC3E}">
        <p14:creationId xmlns:p14="http://schemas.microsoft.com/office/powerpoint/2010/main" val="263222706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476672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Formatives und </a:t>
            </a:r>
            <a:r>
              <a:rPr lang="de-DE" sz="3200" dirty="0" err="1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summatives</a:t>
            </a:r>
            <a:r>
              <a:rPr 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Assessment</a:t>
            </a:r>
            <a:endParaRPr lang="de-DE" sz="3200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395536" y="1284801"/>
            <a:ext cx="8820150" cy="448151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de-DE" sz="2000" b="1" dirty="0">
                <a:ea typeface="ＭＳ Ｐゴシック" charset="0"/>
                <a:cs typeface="Arial" pitchFamily="34" charset="0"/>
              </a:rPr>
              <a:t>Klausuren und Tests </a:t>
            </a:r>
            <a:r>
              <a:rPr lang="de-DE" sz="2000" dirty="0">
                <a:ea typeface="ＭＳ Ｐゴシック" charset="0"/>
                <a:cs typeface="Arial" pitchFamily="34" charset="0"/>
              </a:rPr>
              <a:t>zeigen deutlich, was </a:t>
            </a:r>
            <a:r>
              <a:rPr lang="de-DE" sz="2000" dirty="0" err="1">
                <a:ea typeface="ＭＳ Ｐゴシック" charset="0"/>
                <a:cs typeface="Arial" pitchFamily="34" charset="0"/>
              </a:rPr>
              <a:t>SuS</a:t>
            </a:r>
            <a:r>
              <a:rPr lang="de-DE" sz="2000" dirty="0">
                <a:ea typeface="ＭＳ Ｐゴシック" charset="0"/>
                <a:cs typeface="Arial" pitchFamily="34" charset="0"/>
              </a:rPr>
              <a:t> gelernt haben und können: </a:t>
            </a:r>
          </a:p>
          <a:p>
            <a:pPr marL="365125" indent="-365125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de-DE" sz="2000" dirty="0">
                <a:ea typeface="ＭＳ Ｐゴシック" charset="0"/>
                <a:cs typeface="Arial" pitchFamily="34" charset="0"/>
                <a:sym typeface="Wingdings" pitchFamily="2" charset="2"/>
              </a:rPr>
              <a:t>bewährte Leistungsbewertung</a:t>
            </a:r>
          </a:p>
          <a:p>
            <a:pPr marL="365125" indent="-365125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de-DE" sz="2000" dirty="0">
                <a:ea typeface="ＭＳ Ｐゴシック" charset="0"/>
                <a:cs typeface="Arial" pitchFamily="34" charset="0"/>
                <a:sym typeface="Wingdings" pitchFamily="2" charset="2"/>
              </a:rPr>
              <a:t>breites Notenspektrum</a:t>
            </a: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de-DE" sz="2000" b="1" dirty="0" smtClean="0">
                <a:ea typeface="ＭＳ Ｐゴシック" charset="0"/>
                <a:cs typeface="Arial" pitchFamily="34" charset="0"/>
                <a:sym typeface="Wingdings" pitchFamily="2" charset="2"/>
              </a:rPr>
              <a:t>Diagnose </a:t>
            </a:r>
            <a:r>
              <a:rPr lang="de-DE" sz="2000" b="1" u="sng" dirty="0" smtClean="0">
                <a:ea typeface="ＭＳ Ｐゴシック" charset="0"/>
                <a:cs typeface="Arial" pitchFamily="34" charset="0"/>
                <a:sym typeface="Wingdings" pitchFamily="2" charset="2"/>
              </a:rPr>
              <a:t>nach</a:t>
            </a:r>
            <a:r>
              <a:rPr lang="de-DE" sz="2000" b="1" dirty="0" smtClean="0">
                <a:ea typeface="ＭＳ Ｐゴシック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b="1" dirty="0">
                <a:ea typeface="ＭＳ Ｐゴシック" charset="0"/>
                <a:cs typeface="Arial" pitchFamily="34" charset="0"/>
                <a:sym typeface="Wingdings" pitchFamily="2" charset="2"/>
              </a:rPr>
              <a:t>Lernprozess: </a:t>
            </a:r>
            <a:r>
              <a:rPr lang="de-DE" sz="2000" b="1" dirty="0" err="1">
                <a:ea typeface="ＭＳ Ｐゴシック" charset="0"/>
                <a:cs typeface="Arial" pitchFamily="34" charset="0"/>
                <a:sym typeface="Wingdings" pitchFamily="2" charset="2"/>
              </a:rPr>
              <a:t>summatives</a:t>
            </a:r>
            <a:r>
              <a:rPr lang="de-DE" sz="2000" b="1" dirty="0">
                <a:ea typeface="ＭＳ Ｐゴシック" charset="0"/>
                <a:cs typeface="Arial" pitchFamily="34" charset="0"/>
                <a:sym typeface="Wingdings" pitchFamily="2" charset="2"/>
              </a:rPr>
              <a:t> Assessment </a:t>
            </a:r>
          </a:p>
          <a:p>
            <a:pPr>
              <a:spcBef>
                <a:spcPts val="1800"/>
              </a:spcBef>
              <a:buFont typeface="Arial" pitchFamily="34" charset="0"/>
              <a:buNone/>
              <a:defRPr/>
            </a:pPr>
            <a:r>
              <a:rPr lang="de-DE" sz="2000" b="1" dirty="0">
                <a:ea typeface="ＭＳ Ｐゴシック" charset="0"/>
                <a:cs typeface="Arial" pitchFamily="34" charset="0"/>
                <a:sym typeface="Wingdings" pitchFamily="2" charset="2"/>
              </a:rPr>
              <a:t>Realität:</a:t>
            </a:r>
          </a:p>
          <a:p>
            <a:pPr marL="361950" indent="-3619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de-DE" sz="2000" dirty="0" smtClean="0">
                <a:ea typeface="ＭＳ Ｐゴシック" charset="0"/>
                <a:cs typeface="Arial" pitchFamily="34" charset="0"/>
                <a:sym typeface="Wingdings" pitchFamily="2" charset="2"/>
              </a:rPr>
              <a:t>Werden Defizite überhaupt erkannt</a:t>
            </a:r>
            <a:r>
              <a:rPr lang="de-DE" sz="2000" dirty="0">
                <a:ea typeface="ＭＳ Ｐゴシック" charset="0"/>
                <a:cs typeface="Arial" pitchFamily="34" charset="0"/>
                <a:sym typeface="Wingdings" pitchFamily="2" charset="2"/>
              </a:rPr>
              <a:t>?</a:t>
            </a:r>
          </a:p>
          <a:p>
            <a:pPr marL="361950" indent="-3619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de-DE" sz="2000" dirty="0" smtClean="0">
                <a:ea typeface="ＭＳ Ｐゴシック" charset="0"/>
                <a:cs typeface="Arial" pitchFamily="34" charset="0"/>
                <a:sym typeface="Wingdings" pitchFamily="2" charset="2"/>
              </a:rPr>
              <a:t>Wird an erkannten Defiziten systematisch gearbeitet?</a:t>
            </a:r>
            <a:endParaRPr lang="de-DE" sz="2000" dirty="0">
              <a:ea typeface="ＭＳ Ｐゴシック" charset="0"/>
              <a:cs typeface="Arial" pitchFamily="34" charset="0"/>
              <a:sym typeface="Wingdings" pitchFamily="2" charset="2"/>
            </a:endParaRPr>
          </a:p>
          <a:p>
            <a:pPr marL="361950" indent="-3619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de-DE" sz="2000" dirty="0" smtClean="0">
                <a:ea typeface="ＭＳ Ｐゴシック" charset="0"/>
                <a:cs typeface="Arial" pitchFamily="34" charset="0"/>
                <a:sym typeface="Wingdings" pitchFamily="2" charset="2"/>
              </a:rPr>
              <a:t>Motivationsproblem </a:t>
            </a:r>
            <a:r>
              <a:rPr lang="de-DE" sz="2000" dirty="0">
                <a:ea typeface="ＭＳ Ｐゴシック" charset="0"/>
                <a:cs typeface="Arial" pitchFamily="34" charset="0"/>
                <a:sym typeface="Wingdings" pitchFamily="2" charset="2"/>
              </a:rPr>
              <a:t>für „alten“ Stoff</a:t>
            </a:r>
          </a:p>
          <a:p>
            <a:pPr marL="361950" indent="-3619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de-DE" sz="2000" dirty="0">
                <a:ea typeface="ＭＳ Ｐゴシック" charset="0"/>
                <a:cs typeface="Arial" pitchFamily="34" charset="0"/>
                <a:sym typeface="Wingdings" pitchFamily="2" charset="2"/>
              </a:rPr>
              <a:t>Überlagerung mit „Neuem“</a:t>
            </a:r>
          </a:p>
          <a:p>
            <a:pPr>
              <a:spcBef>
                <a:spcPts val="1800"/>
              </a:spcBef>
              <a:buFont typeface="Arial" pitchFamily="34" charset="0"/>
              <a:buNone/>
              <a:defRPr/>
            </a:pPr>
            <a:r>
              <a:rPr lang="de-DE" sz="2000" b="1" dirty="0">
                <a:ea typeface="ＭＳ Ｐゴシック" charset="0"/>
                <a:cs typeface="Arial" pitchFamily="34" charset="0"/>
                <a:sym typeface="Wingdings" pitchFamily="2" charset="2"/>
              </a:rPr>
              <a:t>Lösungsansatz</a:t>
            </a:r>
            <a:r>
              <a:rPr lang="de-DE" sz="2000" dirty="0">
                <a:ea typeface="ＭＳ Ｐゴシック" charset="0"/>
                <a:cs typeface="Arial" pitchFamily="34" charset="0"/>
                <a:sym typeface="Wingdings" pitchFamily="2" charset="2"/>
              </a:rPr>
              <a:t>:</a:t>
            </a: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de-DE" sz="2000" b="1" dirty="0" smtClean="0">
                <a:ea typeface="ＭＳ Ｐゴシック" charset="0"/>
                <a:cs typeface="Arial" pitchFamily="34" charset="0"/>
                <a:sym typeface="Wingdings" pitchFamily="2" charset="2"/>
              </a:rPr>
              <a:t>Diagnose </a:t>
            </a:r>
            <a:r>
              <a:rPr lang="de-DE" sz="2000" b="1" u="sng" dirty="0" smtClean="0">
                <a:ea typeface="ＭＳ Ｐゴシック" charset="0"/>
                <a:cs typeface="Arial" pitchFamily="34" charset="0"/>
                <a:sym typeface="Wingdings" pitchFamily="2" charset="2"/>
              </a:rPr>
              <a:t>während</a:t>
            </a:r>
            <a:r>
              <a:rPr lang="de-DE" sz="2000" b="1" dirty="0" smtClean="0">
                <a:ea typeface="ＭＳ Ｐゴシック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b="1" dirty="0">
                <a:ea typeface="ＭＳ Ｐゴシック" charset="0"/>
                <a:cs typeface="Arial" pitchFamily="34" charset="0"/>
                <a:sym typeface="Wingdings" pitchFamily="2" charset="2"/>
              </a:rPr>
              <a:t>Lernprozess: formatives Assessment</a:t>
            </a:r>
          </a:p>
        </p:txBody>
      </p:sp>
      <p:sp>
        <p:nvSpPr>
          <p:cNvPr id="10" name="Fußzeilenplatzhalter 1"/>
          <p:cNvSpPr txBox="1">
            <a:spLocks/>
          </p:cNvSpPr>
          <p:nvPr/>
        </p:nvSpPr>
        <p:spPr bwMode="auto">
          <a:xfrm>
            <a:off x="467544" y="5904736"/>
            <a:ext cx="63611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100" dirty="0">
                <a:ea typeface="+mn-ea"/>
              </a:rPr>
              <a:t>Nach: http://lehrerfortbildung-bw.de/faecher/bio/gym/fb7/1_hetero/3_assessment/0_vor/; 07.11.2015</a:t>
            </a:r>
          </a:p>
        </p:txBody>
      </p:sp>
    </p:spTree>
    <p:extLst>
      <p:ext uri="{BB962C8B-B14F-4D97-AF65-F5344CB8AC3E}">
        <p14:creationId xmlns:p14="http://schemas.microsoft.com/office/powerpoint/2010/main" val="127139220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476672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Diagnose mit </a:t>
            </a:r>
            <a:r>
              <a:rPr 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Diagnosebögen</a:t>
            </a:r>
            <a:endParaRPr lang="de-DE" sz="3200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pic>
        <p:nvPicPr>
          <p:cNvPr id="6" name="Grafik 19" descr="Tobias Metzger Klimadiagramm 2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43" y="1268760"/>
            <a:ext cx="5545138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21"/>
          <p:cNvSpPr>
            <a:spLocks noChangeArrowheads="1"/>
          </p:cNvSpPr>
          <p:nvPr/>
        </p:nvSpPr>
        <p:spPr bwMode="auto">
          <a:xfrm>
            <a:off x="1835696" y="5057145"/>
            <a:ext cx="38163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Quelle: Metzger in Praxis Geographie, Heft 6/2013, S. 23. </a:t>
            </a:r>
          </a:p>
        </p:txBody>
      </p:sp>
      <p:sp>
        <p:nvSpPr>
          <p:cNvPr id="11" name="Untertitel 2"/>
          <p:cNvSpPr txBox="1">
            <a:spLocks/>
          </p:cNvSpPr>
          <p:nvPr/>
        </p:nvSpPr>
        <p:spPr bwMode="auto">
          <a:xfrm>
            <a:off x="395536" y="5482002"/>
            <a:ext cx="6769248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marL="266400" indent="-342900" eaLnBrk="1" hangingPunct="1">
              <a:lnSpc>
                <a:spcPct val="120000"/>
              </a:lnSpc>
              <a:spcBef>
                <a:spcPts val="1800"/>
              </a:spcBef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Diskussion: Vorteile und Nachteile von </a:t>
            </a:r>
            <a:r>
              <a:rPr lang="de-DE" sz="2000" kern="0" dirty="0" smtClean="0">
                <a:ea typeface="ＭＳ Ｐゴシック"/>
                <a:cs typeface="Arial" pitchFamily="34" charset="0"/>
              </a:rPr>
              <a:t>Diagnosebögen?</a:t>
            </a:r>
            <a:endParaRPr lang="de-DE" sz="2000" kern="0" dirty="0">
              <a:latin typeface="+mn-lt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9167610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476672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Diagnose mit „</a:t>
            </a:r>
            <a:r>
              <a:rPr lang="de-DE" sz="3200" dirty="0" err="1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Clicker</a:t>
            </a:r>
            <a:r>
              <a:rPr 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-Fragen“</a:t>
            </a:r>
            <a:endParaRPr lang="de-DE" sz="3200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pic>
        <p:nvPicPr>
          <p:cNvPr id="9" name="Grafik 9" descr="clicker zpg b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87" y="1412776"/>
            <a:ext cx="61912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15"/>
          <p:cNvSpPr>
            <a:spLocks noChangeArrowheads="1"/>
          </p:cNvSpPr>
          <p:nvPr/>
        </p:nvSpPr>
        <p:spPr bwMode="auto">
          <a:xfrm>
            <a:off x="1475656" y="5461392"/>
            <a:ext cx="66976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Quelle: http://lehrerfortbildung-bw.de/faecher/bio/gym/fb7/1_hetero/3_assessment/3_clicker/; 07.11.2015 </a:t>
            </a:r>
          </a:p>
        </p:txBody>
      </p:sp>
    </p:spTree>
    <p:extLst>
      <p:ext uri="{BB962C8B-B14F-4D97-AF65-F5344CB8AC3E}">
        <p14:creationId xmlns:p14="http://schemas.microsoft.com/office/powerpoint/2010/main" val="64164661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476672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Diagnose mit „</a:t>
            </a:r>
            <a:r>
              <a:rPr lang="de-DE" sz="3200" dirty="0" err="1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Clicker</a:t>
            </a:r>
            <a:r>
              <a:rPr 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-Fragen“</a:t>
            </a:r>
            <a:endParaRPr lang="de-DE" sz="3200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6" name="Rechteck 11"/>
          <p:cNvSpPr>
            <a:spLocks noChangeArrowheads="1"/>
          </p:cNvSpPr>
          <p:nvPr/>
        </p:nvSpPr>
        <p:spPr bwMode="auto">
          <a:xfrm>
            <a:off x="395536" y="1268760"/>
            <a:ext cx="82089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Multiple-Choice-Fragen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de-DE" altLang="de-DE" sz="2000" dirty="0">
                <a:latin typeface="Arial" panose="020B0604020202020204" pitchFamily="34" charset="0"/>
              </a:rPr>
              <a:t>Einsatz im Unterricht immer nach ritualisierten „Spielregeln“ für optimale Wirkung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de-DE" altLang="de-DE" sz="2000" b="1" dirty="0">
                <a:latin typeface="Arial" panose="020B0604020202020204" pitchFamily="34" charset="0"/>
              </a:rPr>
              <a:t>Beispiel „Grundlagen von Wetter und Klima“ Geographie Klasse 5</a:t>
            </a:r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539552" y="3369324"/>
            <a:ext cx="7056437" cy="2092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600" dirty="0">
                <a:latin typeface="Arial" panose="020B0604020202020204" pitchFamily="34" charset="0"/>
              </a:rPr>
              <a:t>Die Jahresdurchschnittstemperatur in Pforzheim beträgt: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600" dirty="0">
                <a:latin typeface="Arial" panose="020B0604020202020204" pitchFamily="34" charset="0"/>
              </a:rPr>
              <a:t>	A) 10,2 Grad Celsius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600" dirty="0">
                <a:latin typeface="Arial" panose="020B0604020202020204" pitchFamily="34" charset="0"/>
              </a:rPr>
              <a:t>	B) 7,9 Grad Celsius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600" dirty="0">
                <a:latin typeface="Arial" panose="020B0604020202020204" pitchFamily="34" charset="0"/>
              </a:rPr>
              <a:t>	C) 9,7 Grad Celsius</a:t>
            </a:r>
          </a:p>
        </p:txBody>
      </p:sp>
      <p:cxnSp>
        <p:nvCxnSpPr>
          <p:cNvPr id="11" name="Gerade Verbindung 16"/>
          <p:cNvCxnSpPr/>
          <p:nvPr/>
        </p:nvCxnSpPr>
        <p:spPr>
          <a:xfrm>
            <a:off x="545737" y="3369324"/>
            <a:ext cx="3960812" cy="20875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7"/>
          <p:cNvCxnSpPr/>
          <p:nvPr/>
        </p:nvCxnSpPr>
        <p:spPr>
          <a:xfrm flipH="1">
            <a:off x="539552" y="3385198"/>
            <a:ext cx="4090988" cy="20558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433983" y="5617525"/>
            <a:ext cx="36337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b="1" dirty="0">
                <a:solidFill>
                  <a:srgbClr val="FF0000"/>
                </a:solidFill>
                <a:ea typeface="ＭＳ Ｐゴシック" charset="0"/>
                <a:cs typeface="Arial" panose="020B0604020202020204" pitchFamily="34" charset="0"/>
              </a:rPr>
              <a:t>Ratefrage ≠ </a:t>
            </a:r>
            <a:r>
              <a:rPr lang="de-DE" b="1" dirty="0" err="1">
                <a:solidFill>
                  <a:srgbClr val="FF0000"/>
                </a:solidFill>
                <a:ea typeface="ＭＳ Ｐゴシック" charset="0"/>
                <a:cs typeface="Arial" panose="020B0604020202020204" pitchFamily="34" charset="0"/>
              </a:rPr>
              <a:t>Clicker</a:t>
            </a:r>
            <a:r>
              <a:rPr lang="de-DE" b="1" dirty="0">
                <a:solidFill>
                  <a:srgbClr val="FF0000"/>
                </a:solidFill>
                <a:ea typeface="ＭＳ Ｐゴシック" charset="0"/>
                <a:cs typeface="Arial" panose="020B0604020202020204" pitchFamily="34" charset="0"/>
              </a:rPr>
              <a:t>-Frage !</a:t>
            </a:r>
          </a:p>
        </p:txBody>
      </p:sp>
      <p:sp>
        <p:nvSpPr>
          <p:cNvPr id="14" name="Rechteck 15"/>
          <p:cNvSpPr>
            <a:spLocks noChangeArrowheads="1"/>
          </p:cNvSpPr>
          <p:nvPr/>
        </p:nvSpPr>
        <p:spPr bwMode="auto">
          <a:xfrm>
            <a:off x="3851524" y="5617525"/>
            <a:ext cx="47529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Nach: http://lehrerfortbildung-bw.de/faecher/bio/gym/fb7/1_hetero/3_assessment/3_clicker/; 07.11.2015 </a:t>
            </a:r>
          </a:p>
        </p:txBody>
      </p:sp>
    </p:spTree>
    <p:extLst>
      <p:ext uri="{BB962C8B-B14F-4D97-AF65-F5344CB8AC3E}">
        <p14:creationId xmlns:p14="http://schemas.microsoft.com/office/powerpoint/2010/main" val="600003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476672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Diagnose mit „</a:t>
            </a:r>
            <a:r>
              <a:rPr lang="de-DE" sz="3200" dirty="0" err="1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Clicker</a:t>
            </a:r>
            <a:r>
              <a:rPr 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-Fragen“</a:t>
            </a:r>
            <a:endParaRPr lang="de-DE" sz="3200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10" name="Textfeld 19"/>
          <p:cNvSpPr txBox="1">
            <a:spLocks noChangeArrowheads="1"/>
          </p:cNvSpPr>
          <p:nvPr/>
        </p:nvSpPr>
        <p:spPr bwMode="auto">
          <a:xfrm>
            <a:off x="395536" y="1340768"/>
            <a:ext cx="828516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de-DE" alt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Vorkenntnisse</a:t>
            </a: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Klima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Karlsruhe liegt im oberrheinischen Tiefland (auf ca. 110 m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üNN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 und hat mit 10,2 Grad Celsius eine vgl. hohe Jahresdurchschnittstemperatur.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Freudenstadt liegt im Schwarzwald (auf ca. 800 m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üNN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 und hat mit ca. 7,9 Grad Celsius eine vgl. niedrige Jahresdurchschnittstemperatur.</a:t>
            </a:r>
          </a:p>
        </p:txBody>
      </p:sp>
      <p:sp>
        <p:nvSpPr>
          <p:cNvPr id="15" name="Textfeld 20"/>
          <p:cNvSpPr txBox="1">
            <a:spLocks noChangeArrowheads="1"/>
          </p:cNvSpPr>
          <p:nvPr/>
        </p:nvSpPr>
        <p:spPr bwMode="auto">
          <a:xfrm>
            <a:off x="467544" y="3482227"/>
            <a:ext cx="7129463" cy="16303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Pforzheim liegt auf 300 – 400 m </a:t>
            </a:r>
            <a:r>
              <a:rPr lang="de-DE" altLang="de-DE" sz="2000" dirty="0" err="1">
                <a:latin typeface="Arial" panose="020B0604020202020204" pitchFamily="34" charset="0"/>
              </a:rPr>
              <a:t>üNN</a:t>
            </a:r>
            <a:r>
              <a:rPr lang="de-DE" altLang="de-DE" sz="2000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Wie hoch ist seine Jahresdurchschnittstemperatur?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	A) 10,2 Grad Celsius oder wärmer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	B) 7,9 Grad Celsius oder kälter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	C) zwischen 7,9 und 10,2 Grad Celsius</a:t>
            </a:r>
          </a:p>
        </p:txBody>
      </p:sp>
    </p:spTree>
    <p:extLst>
      <p:ext uri="{BB962C8B-B14F-4D97-AF65-F5344CB8AC3E}">
        <p14:creationId xmlns:p14="http://schemas.microsoft.com/office/powerpoint/2010/main" val="132425261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476672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Differenzierung</a:t>
            </a:r>
            <a:endParaRPr lang="de-DE" sz="3200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8" name="Untertitel 2"/>
          <p:cNvSpPr txBox="1">
            <a:spLocks/>
          </p:cNvSpPr>
          <p:nvPr/>
        </p:nvSpPr>
        <p:spPr bwMode="auto">
          <a:xfrm>
            <a:off x="413161" y="1412776"/>
            <a:ext cx="7848600" cy="38877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marL="342900" indent="-342900" eaLnBrk="1" hangingPunct="1">
              <a:lnSpc>
                <a:spcPct val="120000"/>
              </a:lnSpc>
              <a:spcBef>
                <a:spcPts val="1800"/>
              </a:spcBef>
              <a:defRPr/>
            </a:pPr>
            <a:r>
              <a:rPr lang="de-DE" sz="2000" b="1" kern="0" dirty="0">
                <a:ea typeface="ＭＳ Ｐゴシック"/>
                <a:cs typeface="Arial" pitchFamily="34" charset="0"/>
              </a:rPr>
              <a:t>Innere Differenzierung</a:t>
            </a:r>
            <a:endParaRPr lang="de-DE" sz="2000" kern="0" dirty="0">
              <a:ea typeface="ＭＳ Ｐゴシック"/>
              <a:cs typeface="Arial" pitchFamily="34" charset="0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de-DE" sz="2000" b="1" kern="0" dirty="0">
                <a:ea typeface="ＭＳ Ｐゴシック"/>
                <a:cs typeface="Arial" pitchFamily="34" charset="0"/>
              </a:rPr>
              <a:t>Innerhalb der Schulklasse bzw. Lerngruppe:</a:t>
            </a:r>
            <a:endParaRPr lang="de-DE" sz="2000" kern="0" dirty="0">
              <a:ea typeface="ＭＳ Ｐゴシック"/>
              <a:cs typeface="Arial" pitchFamily="34" charset="0"/>
            </a:endParaRPr>
          </a:p>
          <a:p>
            <a:pPr marL="266700" indent="-266700" eaLnBrk="1" hangingPunct="1">
              <a:lnSpc>
                <a:spcPct val="12000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didaktisch-methodisch (Lernziele und Lerninhalte: Quantität, Qualität, Lernvoraussetzungen, Methoden und Arbeitstechniken, Medien, Aufgabenstellungen, Zeitpunkt, ...)</a:t>
            </a:r>
          </a:p>
          <a:p>
            <a:pPr marL="266700" indent="-266700" eaLnBrk="1" hangingPunct="1">
              <a:lnSpc>
                <a:spcPct val="12000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Interessendifferenzierung: Lerngruppen-bezogen (Lernstile, -Tempo, -Bereitschaft und –Interesse).</a:t>
            </a:r>
          </a:p>
          <a:p>
            <a:pPr marL="266700" indent="-266700" eaLnBrk="1" hangingPunct="1">
              <a:lnSpc>
                <a:spcPct val="12000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Leistungsdifferenzierung (allgemeine Schulleistung, fachspezifische Leistung)</a:t>
            </a:r>
          </a:p>
        </p:txBody>
      </p:sp>
    </p:spTree>
    <p:extLst>
      <p:ext uri="{BB962C8B-B14F-4D97-AF65-F5344CB8AC3E}">
        <p14:creationId xmlns:p14="http://schemas.microsoft.com/office/powerpoint/2010/main" val="70511482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3161" y="476672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Voraussetzungen der </a:t>
            </a:r>
            <a:r>
              <a:rPr 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Differenzierung</a:t>
            </a:r>
            <a:endParaRPr lang="de-DE" sz="3200" dirty="0">
              <a:solidFill>
                <a:srgbClr val="C9C9C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 bwMode="auto">
          <a:xfrm>
            <a:off x="428651" y="1484784"/>
            <a:ext cx="7848600" cy="30241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marL="266700" indent="-26670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kern="0" dirty="0">
                <a:ea typeface="+mn-ea"/>
                <a:cs typeface="Arial" pitchFamily="34" charset="0"/>
              </a:rPr>
              <a:t>Akzeptanz der </a:t>
            </a:r>
            <a:r>
              <a:rPr lang="de-DE" sz="2000" kern="0" dirty="0" smtClean="0">
                <a:ea typeface="+mn-ea"/>
                <a:cs typeface="Arial" pitchFamily="34" charset="0"/>
              </a:rPr>
              <a:t>(</a:t>
            </a:r>
            <a:r>
              <a:rPr lang="de-DE" sz="2000" kern="0" dirty="0" err="1" smtClean="0">
                <a:ea typeface="+mn-ea"/>
                <a:cs typeface="Arial" pitchFamily="34" charset="0"/>
              </a:rPr>
              <a:t>Leistungs</a:t>
            </a:r>
            <a:r>
              <a:rPr lang="de-DE" sz="2000" kern="0" dirty="0" smtClean="0">
                <a:ea typeface="+mn-ea"/>
                <a:cs typeface="Arial" pitchFamily="34" charset="0"/>
              </a:rPr>
              <a:t>)unterschiede </a:t>
            </a:r>
            <a:r>
              <a:rPr lang="de-DE" sz="2000" kern="0" dirty="0">
                <a:ea typeface="+mn-ea"/>
                <a:cs typeface="Arial" pitchFamily="34" charset="0"/>
              </a:rPr>
              <a:t>innerhalb der Klasse bzw</a:t>
            </a:r>
            <a:r>
              <a:rPr lang="de-DE" sz="2000" kern="0" dirty="0" smtClean="0">
                <a:ea typeface="+mn-ea"/>
                <a:cs typeface="Arial" pitchFamily="34" charset="0"/>
              </a:rPr>
              <a:t>. der Kleingruppe</a:t>
            </a:r>
            <a:endParaRPr lang="de-DE" sz="2000" kern="0" dirty="0">
              <a:ea typeface="+mn-ea"/>
              <a:cs typeface="Arial" pitchFamily="34" charset="0"/>
            </a:endParaRPr>
          </a:p>
          <a:p>
            <a:pPr marL="266700" indent="-26670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kern="0" dirty="0">
                <a:ea typeface="+mn-ea"/>
                <a:cs typeface="Arial" pitchFamily="34" charset="0"/>
              </a:rPr>
              <a:t>Entwicklung von Regeln und Ritualen zur Stabilisierung der Gruppe</a:t>
            </a:r>
          </a:p>
          <a:p>
            <a:pPr marL="266700" indent="-26670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kern="0" dirty="0">
                <a:ea typeface="+mn-ea"/>
                <a:cs typeface="Arial" pitchFamily="34" charset="0"/>
              </a:rPr>
              <a:t>Selbsteinschätzung der Schülerinnen und Schüler</a:t>
            </a:r>
          </a:p>
          <a:p>
            <a:pPr marL="266700" indent="-26670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kern="0" dirty="0">
                <a:ea typeface="+mn-ea"/>
                <a:cs typeface="Arial" pitchFamily="34" charset="0"/>
              </a:rPr>
              <a:t>Feedbackkultur</a:t>
            </a:r>
          </a:p>
        </p:txBody>
      </p:sp>
    </p:spTree>
    <p:extLst>
      <p:ext uri="{BB962C8B-B14F-4D97-AF65-F5344CB8AC3E}">
        <p14:creationId xmlns:p14="http://schemas.microsoft.com/office/powerpoint/2010/main" val="109048939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3161" y="476672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Ziele der </a:t>
            </a:r>
            <a:r>
              <a:rPr 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Binnendifferenzierung</a:t>
            </a:r>
            <a:endParaRPr lang="de-DE" sz="3200" dirty="0">
              <a:solidFill>
                <a:srgbClr val="C9C9C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6" name="Untertitel 2"/>
          <p:cNvSpPr txBox="1">
            <a:spLocks/>
          </p:cNvSpPr>
          <p:nvPr/>
        </p:nvSpPr>
        <p:spPr bwMode="auto">
          <a:xfrm>
            <a:off x="413161" y="1484784"/>
            <a:ext cx="7848600" cy="432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eaLnBrk="1" hangingPunct="1">
              <a:spcBef>
                <a:spcPts val="3000"/>
              </a:spcBef>
              <a:defRPr/>
            </a:pPr>
            <a:r>
              <a:rPr lang="de-DE" sz="2000" b="1" kern="0" dirty="0">
                <a:ea typeface="ＭＳ Ｐゴシック"/>
                <a:cs typeface="Arial" pitchFamily="34" charset="0"/>
              </a:rPr>
              <a:t>Jedem Schüler im Geographie-Unterricht optimale Lernchancen bieten:</a:t>
            </a:r>
          </a:p>
          <a:p>
            <a:pPr marL="266700" indent="-266700" eaLnBrk="1" hangingPunct="1">
              <a:spcBef>
                <a:spcPts val="1200"/>
              </a:spcBef>
              <a:buFontTx/>
              <a:buChar char="•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Schülern mit Schwächen</a:t>
            </a:r>
          </a:p>
          <a:p>
            <a:pPr marL="266700" indent="-266700" eaLnBrk="1" hangingPunct="1">
              <a:spcBef>
                <a:spcPts val="1200"/>
              </a:spcBef>
              <a:buFontTx/>
              <a:buChar char="•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Schnell-Lernern bzw. überdurchschnittlich Begabten</a:t>
            </a:r>
          </a:p>
          <a:p>
            <a:pPr marL="266700" indent="-266700" eaLnBrk="1" hangingPunct="1">
              <a:spcBef>
                <a:spcPts val="1200"/>
              </a:spcBef>
              <a:buFontTx/>
              <a:buChar char="•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individuellen Lernstilen</a:t>
            </a:r>
            <a:endParaRPr lang="de-DE" sz="2000" kern="0" dirty="0">
              <a:solidFill>
                <a:srgbClr val="00B050"/>
              </a:solidFill>
              <a:ea typeface="ＭＳ Ｐゴシック"/>
              <a:cs typeface="Arial" pitchFamily="34" charset="0"/>
            </a:endParaRPr>
          </a:p>
          <a:p>
            <a:pPr marL="342900" indent="-342900" eaLnBrk="1" hangingPunct="1">
              <a:spcBef>
                <a:spcPts val="2400"/>
              </a:spcBef>
              <a:defRPr/>
            </a:pPr>
            <a:r>
              <a:rPr lang="de-DE" sz="2000" b="1" kern="0" dirty="0">
                <a:ea typeface="ＭＳ Ｐゴシック"/>
                <a:cs typeface="Arial" pitchFamily="34" charset="0"/>
              </a:rPr>
              <a:t>Förderung von</a:t>
            </a:r>
          </a:p>
          <a:p>
            <a:pPr marL="266700" indent="-266700" eaLnBrk="1" hangingPunct="1">
              <a:spcBef>
                <a:spcPts val="1200"/>
              </a:spcBef>
              <a:buFontTx/>
              <a:buChar char="•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Lernbereitschaft</a:t>
            </a:r>
          </a:p>
          <a:p>
            <a:pPr marL="266700" indent="-266700" eaLnBrk="1" hangingPunct="1">
              <a:spcBef>
                <a:spcPts val="1200"/>
              </a:spcBef>
              <a:buFontTx/>
              <a:buChar char="•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Selbstständigkeit</a:t>
            </a:r>
          </a:p>
          <a:p>
            <a:pPr marL="266700" indent="-266700" eaLnBrk="1" hangingPunct="1">
              <a:spcBef>
                <a:spcPts val="1200"/>
              </a:spcBef>
              <a:buFontTx/>
              <a:buChar char="•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Sozialkompetenz</a:t>
            </a:r>
          </a:p>
        </p:txBody>
      </p:sp>
    </p:spTree>
    <p:extLst>
      <p:ext uri="{BB962C8B-B14F-4D97-AF65-F5344CB8AC3E}">
        <p14:creationId xmlns:p14="http://schemas.microsoft.com/office/powerpoint/2010/main" val="383927992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345440"/>
            <a:ext cx="64802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Grundlagen</a:t>
            </a:r>
            <a:endParaRPr lang="de-DE" sz="32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4" name="Untertitel 2"/>
          <p:cNvSpPr txBox="1">
            <a:spLocks/>
          </p:cNvSpPr>
          <p:nvPr/>
        </p:nvSpPr>
        <p:spPr bwMode="auto">
          <a:xfrm>
            <a:off x="421508" y="1340768"/>
            <a:ext cx="8640960" cy="45370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defRPr/>
            </a:pPr>
            <a:r>
              <a:rPr lang="de-DE" sz="1800" kern="0" dirty="0">
                <a:ea typeface="ＭＳ Ｐゴシック"/>
                <a:cs typeface="Arial" panose="020B0604020202020204" pitchFamily="34" charset="0"/>
              </a:rPr>
              <a:t>„Ziel der </a:t>
            </a:r>
            <a:r>
              <a:rPr lang="de-DE" sz="1800" b="1" kern="0" dirty="0">
                <a:ea typeface="ＭＳ Ｐゴシック"/>
                <a:cs typeface="Arial" panose="020B0604020202020204" pitchFamily="34" charset="0"/>
              </a:rPr>
              <a:t>Bildungsplanreform 2016</a:t>
            </a:r>
            <a:r>
              <a:rPr lang="de-DE" sz="1800" kern="0" dirty="0">
                <a:ea typeface="ＭＳ Ｐゴシック"/>
                <a:cs typeface="Arial" panose="020B0604020202020204" pitchFamily="34" charset="0"/>
              </a:rPr>
              <a:t> ist die Stärkung der Bildungsgerechtigkeit in Baden-Württemberg.</a:t>
            </a:r>
            <a:br>
              <a:rPr lang="de-DE" sz="1800" kern="0" dirty="0">
                <a:ea typeface="ＭＳ Ｐゴシック"/>
                <a:cs typeface="Arial" panose="020B0604020202020204" pitchFamily="34" charset="0"/>
              </a:rPr>
            </a:br>
            <a:r>
              <a:rPr lang="de-DE" sz="1800" kern="0" dirty="0">
                <a:ea typeface="ＭＳ Ｐゴシック"/>
                <a:cs typeface="Arial" panose="020B0604020202020204" pitchFamily="34" charset="0"/>
              </a:rPr>
              <a:t>Durch mehr Klarheit in den Anforderungen und den Abbau von Bildungshürden wird die Durchlässigkeit im baden-württembergischen Bildungssystem erhöht und damit die Grundlage für eine </a:t>
            </a:r>
            <a:r>
              <a:rPr lang="de-DE" sz="1800" b="1" kern="0" dirty="0">
                <a:ea typeface="ＭＳ Ｐゴシック"/>
                <a:cs typeface="Arial" panose="020B0604020202020204" pitchFamily="34" charset="0"/>
              </a:rPr>
              <a:t>systematische individuelle Förderung</a:t>
            </a:r>
            <a:r>
              <a:rPr lang="de-DE" sz="1800" kern="0" dirty="0">
                <a:ea typeface="ＭＳ Ｐゴシック"/>
                <a:cs typeface="Arial" panose="020B0604020202020204" pitchFamily="34" charset="0"/>
              </a:rPr>
              <a:t> und den </a:t>
            </a:r>
            <a:r>
              <a:rPr lang="de-DE" sz="1800" b="1" kern="0" dirty="0">
                <a:ea typeface="ＭＳ Ｐゴシック"/>
                <a:cs typeface="Arial" panose="020B0604020202020204" pitchFamily="34" charset="0"/>
              </a:rPr>
              <a:t>Umgang mit Heterogenität</a:t>
            </a:r>
            <a:r>
              <a:rPr lang="de-DE" sz="1800" kern="0" dirty="0">
                <a:ea typeface="ＭＳ Ｐゴシック"/>
                <a:cs typeface="Arial" panose="020B0604020202020204" pitchFamily="34" charset="0"/>
              </a:rPr>
              <a:t> geschaffen“.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1100" kern="0" dirty="0">
                <a:ea typeface="ＭＳ Ｐゴシック"/>
                <a:cs typeface="Arial" panose="020B0604020202020204" pitchFamily="34" charset="0"/>
              </a:rPr>
              <a:t>Quelle: http://www.kultusportal-bw.de/,Lde/Startseite/schulebw/Anlass+und+Bestandteile; 07.11.2015</a:t>
            </a:r>
          </a:p>
          <a:p>
            <a:pPr eaLnBrk="1" hangingPunct="1">
              <a:lnSpc>
                <a:spcPct val="120000"/>
              </a:lnSpc>
              <a:spcBef>
                <a:spcPts val="2400"/>
              </a:spcBef>
              <a:defRPr/>
            </a:pPr>
            <a:r>
              <a:rPr lang="de-DE" sz="1800" b="1" kern="0" dirty="0">
                <a:ea typeface="ＭＳ Ｐゴシック"/>
                <a:cs typeface="Arial" panose="020B0604020202020204" pitchFamily="34" charset="0"/>
              </a:rPr>
              <a:t>Schulgesetz für Baden-Württemberg (</a:t>
            </a:r>
            <a:r>
              <a:rPr lang="de-DE" sz="1800" b="1" kern="0" dirty="0" err="1">
                <a:ea typeface="ＭＳ Ｐゴシック"/>
                <a:cs typeface="Arial" panose="020B0604020202020204" pitchFamily="34" charset="0"/>
              </a:rPr>
              <a:t>SchG</a:t>
            </a:r>
            <a:r>
              <a:rPr lang="de-DE" sz="1800" b="1" kern="0" dirty="0">
                <a:ea typeface="ＭＳ Ｐゴシック"/>
                <a:cs typeface="Arial" panose="020B0604020202020204" pitchFamily="34" charset="0"/>
              </a:rPr>
              <a:t>) (1983)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de-DE" sz="1800" kern="0" dirty="0">
                <a:ea typeface="ＭＳ Ｐゴシック"/>
                <a:cs typeface="Arial" panose="020B0604020202020204" pitchFamily="34" charset="0"/>
              </a:rPr>
              <a:t>§1  Erziehungs- und Bildungsauftrag der Schule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de-DE" sz="1800" kern="0" dirty="0">
                <a:ea typeface="ＭＳ Ｐゴシック"/>
                <a:cs typeface="Arial" panose="020B0604020202020204" pitchFamily="34" charset="0"/>
              </a:rPr>
              <a:t>Der Auftrag der Schule (...) dass jeder junge Mensch ohne Rücksicht auf Herkunft oder wirtschaftliche Lage das </a:t>
            </a:r>
            <a:r>
              <a:rPr lang="de-DE" sz="1800" b="1" kern="0" dirty="0">
                <a:ea typeface="ＭＳ Ｐゴシック"/>
                <a:cs typeface="Arial" panose="020B0604020202020204" pitchFamily="34" charset="0"/>
              </a:rPr>
              <a:t>Recht auf eine seiner Begabung entsprechende Erziehung und Ausbildung</a:t>
            </a:r>
            <a:r>
              <a:rPr lang="de-DE" sz="1800" kern="0" dirty="0">
                <a:ea typeface="ＭＳ Ｐゴシック"/>
                <a:cs typeface="Arial" panose="020B0604020202020204" pitchFamily="34" charset="0"/>
              </a:rPr>
              <a:t> hat (...).</a:t>
            </a: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defRPr/>
            </a:pPr>
            <a:endParaRPr lang="de-DE" sz="1400" kern="0" dirty="0">
              <a:ea typeface="ＭＳ Ｐゴシック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defRPr/>
            </a:pPr>
            <a:endParaRPr lang="de-DE" sz="1400" kern="0" dirty="0"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3334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3161" y="476672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Phasen lehrergesteuerter </a:t>
            </a:r>
            <a:r>
              <a:rPr 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Differenzierung</a:t>
            </a:r>
            <a:endParaRPr lang="de-DE" sz="3200" dirty="0">
              <a:solidFill>
                <a:srgbClr val="C9C9C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 bwMode="auto">
          <a:xfrm>
            <a:off x="441514" y="1412776"/>
            <a:ext cx="8172450" cy="39608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marL="266700" indent="-266700" eaLnBrk="1" hangingPunct="1">
              <a:lnSpc>
                <a:spcPct val="120000"/>
              </a:lnSpc>
              <a:spcBef>
                <a:spcPts val="1200"/>
              </a:spcBef>
              <a:buFont typeface="Times"/>
              <a:buAutoNum type="arabicPeriod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Festlegung von Zielen: </a:t>
            </a:r>
          </a:p>
          <a:p>
            <a:pPr marL="540000" indent="-266700" eaLnBrk="1" hangingPunct="1">
              <a:spcBef>
                <a:spcPts val="600"/>
              </a:spcBef>
              <a:buFontTx/>
              <a:buChar char="•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mit 6-Schritt-Schema: inhaltliche, methodische</a:t>
            </a:r>
            <a:br>
              <a:rPr lang="de-DE" sz="2000" kern="0" dirty="0">
                <a:ea typeface="ＭＳ Ｐゴシック"/>
                <a:cs typeface="Arial" pitchFamily="34" charset="0"/>
              </a:rPr>
            </a:br>
            <a:r>
              <a:rPr lang="de-DE" sz="2000" kern="0" dirty="0">
                <a:ea typeface="ＭＳ Ｐゴシック"/>
                <a:cs typeface="Arial" pitchFamily="34" charset="0"/>
              </a:rPr>
              <a:t>und soziale Kompetenzen</a:t>
            </a:r>
          </a:p>
          <a:p>
            <a:pPr marL="540000" indent="-266700" eaLnBrk="1" hangingPunct="1">
              <a:spcBef>
                <a:spcPts val="600"/>
              </a:spcBef>
              <a:buFontTx/>
              <a:buChar char="•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Förderung von Defiziten und Hochbegabungen</a:t>
            </a:r>
          </a:p>
          <a:p>
            <a:pPr marL="540000" indent="-266700" eaLnBrk="1" hangingPunct="1">
              <a:spcBef>
                <a:spcPts val="600"/>
              </a:spcBef>
              <a:buFontTx/>
              <a:buChar char="•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Arbeit an Haltungen, Einstellungen</a:t>
            </a:r>
          </a:p>
          <a:p>
            <a:pPr marL="540000" indent="-266700" eaLnBrk="1" hangingPunct="1">
              <a:spcBef>
                <a:spcPts val="600"/>
              </a:spcBef>
              <a:buFontTx/>
              <a:buChar char="•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Förderung der Lernmotivation</a:t>
            </a:r>
          </a:p>
          <a:p>
            <a:pPr marL="540000" indent="-266700" eaLnBrk="1" hangingPunct="1">
              <a:spcBef>
                <a:spcPts val="600"/>
              </a:spcBef>
              <a:buFontTx/>
              <a:buChar char="•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...</a:t>
            </a:r>
          </a:p>
          <a:p>
            <a:pPr marL="266700" indent="-266700" eaLnBrk="1" hangingPunct="1">
              <a:lnSpc>
                <a:spcPct val="120000"/>
              </a:lnSpc>
              <a:spcBef>
                <a:spcPts val="600"/>
              </a:spcBef>
              <a:buFont typeface="Times"/>
              <a:buAutoNum type="arabicPeriod" startAt="2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Diagnose der Lernvoraussetzungen</a:t>
            </a:r>
          </a:p>
          <a:p>
            <a:pPr marL="266700" indent="-266700" eaLnBrk="1" hangingPunct="1">
              <a:lnSpc>
                <a:spcPct val="120000"/>
              </a:lnSpc>
              <a:spcBef>
                <a:spcPts val="600"/>
              </a:spcBef>
              <a:buFont typeface="Times"/>
              <a:buAutoNum type="arabicPeriod" startAt="2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Bereitstellung passender Lernangebote</a:t>
            </a:r>
          </a:p>
          <a:p>
            <a:pPr marL="266700" indent="-266700" eaLnBrk="1" hangingPunct="1">
              <a:lnSpc>
                <a:spcPct val="120000"/>
              </a:lnSpc>
              <a:spcBef>
                <a:spcPts val="600"/>
              </a:spcBef>
              <a:buFont typeface="Times"/>
              <a:buAutoNum type="arabicPeriod" startAt="2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Prozess- und / oder Ergebnisdiagnose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762" y="1412776"/>
            <a:ext cx="1731414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2965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3161" y="476672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Phasen lehrergesteuerter </a:t>
            </a:r>
            <a:r>
              <a:rPr 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Differenzierung</a:t>
            </a:r>
            <a:endParaRPr lang="de-DE" sz="3200" dirty="0">
              <a:solidFill>
                <a:srgbClr val="C9C9C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6" name="Untertitel 2"/>
          <p:cNvSpPr txBox="1">
            <a:spLocks/>
          </p:cNvSpPr>
          <p:nvPr/>
        </p:nvSpPr>
        <p:spPr bwMode="auto">
          <a:xfrm>
            <a:off x="445811" y="1412776"/>
            <a:ext cx="8172450" cy="30972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b="1" kern="0" dirty="0">
                <a:ea typeface="+mn-ea"/>
                <a:cs typeface="Arial" pitchFamily="34" charset="0"/>
              </a:rPr>
              <a:t>Nur eingeschränkt oder nicht möglich im einstündigen Fachunterricht: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kern="0" dirty="0">
                <a:ea typeface="+mn-ea"/>
                <a:cs typeface="Arial" pitchFamily="34" charset="0"/>
              </a:rPr>
              <a:t>Erstellen individueller Förderpläne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kern="0" dirty="0">
                <a:ea typeface="+mn-ea"/>
                <a:cs typeface="Arial" pitchFamily="34" charset="0"/>
              </a:rPr>
              <a:t>Individuelle Begleitung während des Lernens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kern="0" dirty="0">
                <a:ea typeface="+mn-ea"/>
                <a:cs typeface="Arial" pitchFamily="34" charset="0"/>
              </a:rPr>
              <a:t>Überprüfung der individuellen Ergebnisse</a:t>
            </a:r>
          </a:p>
        </p:txBody>
      </p:sp>
    </p:spTree>
    <p:extLst>
      <p:ext uri="{BB962C8B-B14F-4D97-AF65-F5344CB8AC3E}">
        <p14:creationId xmlns:p14="http://schemas.microsoft.com/office/powerpoint/2010/main" val="214422336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3161" y="476672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Binnendifferenzierung – </a:t>
            </a:r>
            <a:r>
              <a:rPr lang="de-DE" alt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Beispiele</a:t>
            </a:r>
            <a:endParaRPr lang="de-DE" sz="3200" dirty="0">
              <a:solidFill>
                <a:srgbClr val="C9C9C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 bwMode="auto">
          <a:xfrm>
            <a:off x="435794" y="1688011"/>
            <a:ext cx="7848600" cy="42481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marL="457200" indent="-457200" eaLnBrk="1" hangingPunct="1">
              <a:spcBef>
                <a:spcPts val="1800"/>
              </a:spcBef>
              <a:buFont typeface="Times"/>
              <a:buAutoNum type="arabicPeriod"/>
              <a:defRPr/>
            </a:pPr>
            <a:r>
              <a:rPr lang="de-DE" sz="2000" b="1" kern="0" dirty="0">
                <a:ea typeface="ＭＳ Ｐゴシック"/>
                <a:cs typeface="Arial" pitchFamily="34" charset="0"/>
              </a:rPr>
              <a:t>Unterschiedlicher Umfang der Hilfen</a:t>
            </a:r>
            <a:r>
              <a:rPr lang="de-DE" sz="2000" kern="0" dirty="0">
                <a:ea typeface="ＭＳ Ｐゴシック"/>
                <a:cs typeface="Arial" pitchFamily="34" charset="0"/>
              </a:rPr>
              <a:t/>
            </a:r>
            <a:br>
              <a:rPr lang="de-DE" sz="2000" kern="0" dirty="0">
                <a:ea typeface="ＭＳ Ｐゴシック"/>
                <a:cs typeface="Arial" pitchFamily="34" charset="0"/>
              </a:rPr>
            </a:br>
            <a:r>
              <a:rPr lang="de-DE" sz="2000" kern="0" dirty="0">
                <a:ea typeface="ＭＳ Ｐゴシック"/>
                <a:cs typeface="Arial" pitchFamily="34" charset="0"/>
              </a:rPr>
              <a:t>Beispiel „Höhenlinien“ (Klasse 5)</a:t>
            </a:r>
          </a:p>
          <a:p>
            <a:pPr marL="457200" indent="-457200" eaLnBrk="1" hangingPunct="1">
              <a:spcBef>
                <a:spcPts val="1200"/>
              </a:spcBef>
              <a:buFont typeface="Times"/>
              <a:buAutoNum type="arabicPeriod"/>
              <a:defRPr/>
            </a:pPr>
            <a:r>
              <a:rPr lang="de-DE" sz="2000" b="1" kern="0" dirty="0">
                <a:ea typeface="ＭＳ Ｐゴシック"/>
                <a:cs typeface="Arial" pitchFamily="34" charset="0"/>
              </a:rPr>
              <a:t>Unterschiedliche Quantität der Aufgaben</a:t>
            </a:r>
            <a:r>
              <a:rPr lang="de-DE" sz="2000" kern="0" dirty="0">
                <a:ea typeface="ＭＳ Ｐゴシック"/>
                <a:cs typeface="Arial" pitchFamily="34" charset="0"/>
              </a:rPr>
              <a:t/>
            </a:r>
            <a:br>
              <a:rPr lang="de-DE" sz="2000" kern="0" dirty="0">
                <a:ea typeface="ＭＳ Ｐゴシック"/>
                <a:cs typeface="Arial" pitchFamily="34" charset="0"/>
              </a:rPr>
            </a:br>
            <a:r>
              <a:rPr lang="de-DE" sz="2000" kern="0" dirty="0">
                <a:ea typeface="ＭＳ Ｐゴシック"/>
                <a:cs typeface="Arial" pitchFamily="34" charset="0"/>
              </a:rPr>
              <a:t>Beispiel „Klimadiagramme“ (Klasse 6)</a:t>
            </a:r>
          </a:p>
          <a:p>
            <a:pPr marL="457200" indent="-457200" eaLnBrk="1" hangingPunct="1">
              <a:spcBef>
                <a:spcPts val="1200"/>
              </a:spcBef>
              <a:buFont typeface="Times"/>
              <a:buAutoNum type="arabicPeriod"/>
              <a:defRPr/>
            </a:pPr>
            <a:r>
              <a:rPr lang="de-DE" sz="2000" b="1" kern="0" dirty="0">
                <a:ea typeface="ＭＳ Ｐゴシック"/>
                <a:cs typeface="Arial" pitchFamily="34" charset="0"/>
              </a:rPr>
              <a:t>Unterschiedliches Niveau der Aufgaben</a:t>
            </a:r>
            <a:r>
              <a:rPr lang="de-DE" sz="2000" kern="0" dirty="0">
                <a:ea typeface="ＭＳ Ｐゴシック"/>
                <a:cs typeface="Arial" pitchFamily="34" charset="0"/>
              </a:rPr>
              <a:t/>
            </a:r>
            <a:br>
              <a:rPr lang="de-DE" sz="2000" kern="0" dirty="0">
                <a:ea typeface="ＭＳ Ｐゴシック"/>
                <a:cs typeface="Arial" pitchFamily="34" charset="0"/>
              </a:rPr>
            </a:br>
            <a:endParaRPr lang="de-DE" sz="2000" kern="0" dirty="0">
              <a:ea typeface="ＭＳ Ｐゴシック"/>
              <a:cs typeface="Arial" pitchFamily="34" charset="0"/>
            </a:endParaRPr>
          </a:p>
          <a:p>
            <a:pPr marL="457200" indent="-457200" eaLnBrk="1" hangingPunct="1">
              <a:spcBef>
                <a:spcPts val="1200"/>
              </a:spcBef>
              <a:buFont typeface="Times"/>
              <a:buAutoNum type="arabicPeriod"/>
              <a:defRPr/>
            </a:pPr>
            <a:r>
              <a:rPr lang="de-DE" sz="2000" b="1" kern="0" dirty="0">
                <a:ea typeface="ＭＳ Ｐゴシック"/>
                <a:cs typeface="Arial" pitchFamily="34" charset="0"/>
              </a:rPr>
              <a:t>Zusätzliche Aufgaben</a:t>
            </a:r>
            <a:r>
              <a:rPr lang="de-DE" sz="2000" kern="0" dirty="0">
                <a:ea typeface="ＭＳ Ｐゴシック"/>
                <a:cs typeface="Arial" pitchFamily="34" charset="0"/>
              </a:rPr>
              <a:t/>
            </a:r>
            <a:br>
              <a:rPr lang="de-DE" sz="2000" kern="0" dirty="0">
                <a:ea typeface="ＭＳ Ｐゴシック"/>
                <a:cs typeface="Arial" pitchFamily="34" charset="0"/>
              </a:rPr>
            </a:br>
            <a:endParaRPr lang="de-DE" sz="2000" kern="0" dirty="0">
              <a:ea typeface="ＭＳ Ｐゴシック"/>
              <a:cs typeface="Arial" pitchFamily="34" charset="0"/>
            </a:endParaRPr>
          </a:p>
          <a:p>
            <a:pPr marL="457200" indent="-457200" eaLnBrk="1" hangingPunct="1">
              <a:spcBef>
                <a:spcPts val="1200"/>
              </a:spcBef>
              <a:buFont typeface="Times"/>
              <a:buAutoNum type="arabicPeriod"/>
              <a:defRPr/>
            </a:pPr>
            <a:r>
              <a:rPr lang="de-DE" sz="2000" b="1" kern="0" dirty="0">
                <a:ea typeface="ＭＳ Ｐゴシック"/>
                <a:cs typeface="Arial" pitchFamily="34" charset="0"/>
              </a:rPr>
              <a:t>Unterschiedliche Methoden</a:t>
            </a:r>
            <a:r>
              <a:rPr lang="de-DE" sz="2000" kern="0" dirty="0">
                <a:ea typeface="ＭＳ Ｐゴシック"/>
                <a:cs typeface="Arial" pitchFamily="34" charset="0"/>
              </a:rPr>
              <a:t/>
            </a:r>
            <a:br>
              <a:rPr lang="de-DE" sz="2000" kern="0" dirty="0">
                <a:ea typeface="ＭＳ Ｐゴシック"/>
                <a:cs typeface="Arial" pitchFamily="34" charset="0"/>
              </a:rPr>
            </a:br>
            <a:endParaRPr lang="de-DE" sz="2000" kern="0" dirty="0">
              <a:ea typeface="ＭＳ Ｐゴシック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688012"/>
            <a:ext cx="2180050" cy="4248150"/>
          </a:xfrm>
          <a:prstGeom prst="rect">
            <a:avLst/>
          </a:prstGeom>
        </p:spPr>
      </p:pic>
      <p:sp>
        <p:nvSpPr>
          <p:cNvPr id="8" name="Rechteck 15"/>
          <p:cNvSpPr>
            <a:spLocks noChangeArrowheads="1"/>
          </p:cNvSpPr>
          <p:nvPr/>
        </p:nvSpPr>
        <p:spPr bwMode="auto">
          <a:xfrm>
            <a:off x="435794" y="5229200"/>
            <a:ext cx="25193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Quelle: RPK Fachberater Geographie</a:t>
            </a:r>
          </a:p>
        </p:txBody>
      </p:sp>
    </p:spTree>
    <p:extLst>
      <p:ext uri="{BB962C8B-B14F-4D97-AF65-F5344CB8AC3E}">
        <p14:creationId xmlns:p14="http://schemas.microsoft.com/office/powerpoint/2010/main" val="12995912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3160" y="476672"/>
            <a:ext cx="8730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Höhenlinien und Höhenprofile - Klassenstufe: </a:t>
            </a:r>
            <a:r>
              <a:rPr lang="de-DE" alt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5</a:t>
            </a:r>
            <a:endParaRPr lang="de-DE" sz="3200" dirty="0">
              <a:solidFill>
                <a:srgbClr val="C9C9C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6" name="Rechteck 4"/>
          <p:cNvSpPr>
            <a:spLocks noChangeArrowheads="1"/>
          </p:cNvSpPr>
          <p:nvPr/>
        </p:nvSpPr>
        <p:spPr bwMode="auto">
          <a:xfrm>
            <a:off x="413160" y="1484784"/>
            <a:ext cx="669766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Voraussetzungen:	</a:t>
            </a:r>
            <a:b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Kenntnisse über Höhenlinien und das Anfertigen von Profilen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Einsatzmöglichkeit:	</a:t>
            </a:r>
            <a:br>
              <a:rPr lang="de-DE" altLang="de-DE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nach der Einführung von </a:t>
            </a:r>
            <a:b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Höhenlinien und Höhenprofilen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6"/>
          <p:cNvSpPr>
            <a:spLocks noChangeArrowheads="1"/>
          </p:cNvSpPr>
          <p:nvPr/>
        </p:nvSpPr>
        <p:spPr bwMode="auto">
          <a:xfrm>
            <a:off x="413160" y="4105103"/>
            <a:ext cx="35893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Prinzip: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Schüler greift selbstständig Hilfe auf</a:t>
            </a:r>
          </a:p>
        </p:txBody>
      </p:sp>
      <p:pic>
        <p:nvPicPr>
          <p:cNvPr id="9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54" y="2792884"/>
            <a:ext cx="359886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54" y="4089228"/>
            <a:ext cx="35988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5"/>
          <p:cNvSpPr>
            <a:spLocks noChangeArrowheads="1"/>
          </p:cNvSpPr>
          <p:nvPr/>
        </p:nvSpPr>
        <p:spPr bwMode="auto">
          <a:xfrm>
            <a:off x="400050" y="5137294"/>
            <a:ext cx="25193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Quelle: RPK Fachberater Geographie</a:t>
            </a:r>
          </a:p>
        </p:txBody>
      </p:sp>
    </p:spTree>
    <p:extLst>
      <p:ext uri="{BB962C8B-B14F-4D97-AF65-F5344CB8AC3E}">
        <p14:creationId xmlns:p14="http://schemas.microsoft.com/office/powerpoint/2010/main" val="312588744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3160" y="476672"/>
            <a:ext cx="8730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Höhenlinien und Höhenprofile - Klassenstufe: </a:t>
            </a:r>
            <a:r>
              <a:rPr lang="de-DE" alt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5</a:t>
            </a:r>
            <a:endParaRPr lang="de-DE" sz="3200" dirty="0">
              <a:solidFill>
                <a:srgbClr val="C9C9C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11" name="Rechteck 15"/>
          <p:cNvSpPr>
            <a:spLocks noChangeArrowheads="1"/>
          </p:cNvSpPr>
          <p:nvPr/>
        </p:nvSpPr>
        <p:spPr bwMode="auto">
          <a:xfrm>
            <a:off x="497792" y="5709213"/>
            <a:ext cx="25193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Quelle: RPK Fachberater Geographie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16" y="1373982"/>
            <a:ext cx="85439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16" y="2851943"/>
            <a:ext cx="5667375" cy="1017588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3" y="4185444"/>
            <a:ext cx="5684838" cy="1316038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95" y="2851943"/>
            <a:ext cx="1609725" cy="2087562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26706"/>
            <a:ext cx="1609725" cy="1868487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95635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7504" y="476672"/>
            <a:ext cx="903649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30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Auswertung von Klimadiagrammen - Klassenstufe: </a:t>
            </a:r>
            <a:r>
              <a:rPr lang="de-DE" altLang="de-DE" sz="30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6</a:t>
            </a:r>
            <a:endParaRPr lang="de-DE" sz="3000" dirty="0">
              <a:solidFill>
                <a:srgbClr val="C9C9C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11" name="Rechteck 15"/>
          <p:cNvSpPr>
            <a:spLocks noChangeArrowheads="1"/>
          </p:cNvSpPr>
          <p:nvPr/>
        </p:nvSpPr>
        <p:spPr bwMode="auto">
          <a:xfrm>
            <a:off x="684213" y="5706943"/>
            <a:ext cx="25193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Quelle: RPK Fachberater Geographie</a:t>
            </a:r>
          </a:p>
        </p:txBody>
      </p:sp>
      <p:sp>
        <p:nvSpPr>
          <p:cNvPr id="10" name="Rechteck 4"/>
          <p:cNvSpPr>
            <a:spLocks noChangeArrowheads="1"/>
          </p:cNvSpPr>
          <p:nvPr/>
        </p:nvSpPr>
        <p:spPr bwMode="auto">
          <a:xfrm>
            <a:off x="684213" y="1379748"/>
            <a:ext cx="44497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Voraussetzungen:	</a:t>
            </a:r>
            <a:b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Fachkenntnis über Klimazonen in Europa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Methode Klimadiagramme auswerten</a:t>
            </a: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Einsatzmöglichkeit:	</a:t>
            </a:r>
            <a:br>
              <a:rPr lang="de-DE" altLang="de-DE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am Ende einer Einheit zu </a:t>
            </a:r>
            <a:b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Klimazonen in Europa</a:t>
            </a:r>
          </a:p>
        </p:txBody>
      </p:sp>
      <p:sp>
        <p:nvSpPr>
          <p:cNvPr id="17" name="Rechteck 6"/>
          <p:cNvSpPr>
            <a:spLocks noChangeArrowheads="1"/>
          </p:cNvSpPr>
          <p:nvPr/>
        </p:nvSpPr>
        <p:spPr bwMode="auto">
          <a:xfrm>
            <a:off x="684213" y="4159637"/>
            <a:ext cx="36718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Prinzip: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Nach Eingangsdiagnose Zuordnung zu individueller Aufgabe A, B oder C</a:t>
            </a:r>
          </a:p>
        </p:txBody>
      </p:sp>
      <p:pic>
        <p:nvPicPr>
          <p:cNvPr id="18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637" y="1487679"/>
            <a:ext cx="360045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637" y="2615638"/>
            <a:ext cx="359886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637" y="3786574"/>
            <a:ext cx="35988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636" y="4970210"/>
            <a:ext cx="3598863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27807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7"/>
          <p:cNvGrpSpPr>
            <a:grpSpLocks/>
          </p:cNvGrpSpPr>
          <p:nvPr/>
        </p:nvGrpSpPr>
        <p:grpSpPr bwMode="auto">
          <a:xfrm>
            <a:off x="3244470" y="4699660"/>
            <a:ext cx="5578381" cy="1514584"/>
            <a:chOff x="1102690" y="4438717"/>
            <a:chExt cx="6991211" cy="1514401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690" y="4507080"/>
              <a:ext cx="3520250" cy="14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feld 19"/>
            <p:cNvSpPr txBox="1">
              <a:spLocks noChangeArrowheads="1"/>
            </p:cNvSpPr>
            <p:nvPr/>
          </p:nvSpPr>
          <p:spPr bwMode="auto">
            <a:xfrm>
              <a:off x="4678049" y="4438717"/>
              <a:ext cx="3415852" cy="4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DE" altLang="de-DE" sz="2000" b="1" dirty="0">
                  <a:ea typeface="ＭＳ Ｐゴシック" charset="0"/>
                  <a:cs typeface="Arial" panose="020B0604020202020204" pitchFamily="34" charset="0"/>
                </a:rPr>
                <a:t>Lösungen für A, B, C</a:t>
              </a:r>
            </a:p>
          </p:txBody>
        </p:sp>
      </p:grp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7504" y="476672"/>
            <a:ext cx="903649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30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Auswertung von Klimadiagrammen - Klassenstufe: </a:t>
            </a:r>
            <a:r>
              <a:rPr lang="de-DE" altLang="de-DE" sz="30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6</a:t>
            </a:r>
            <a:endParaRPr lang="de-DE" sz="3000" dirty="0">
              <a:solidFill>
                <a:srgbClr val="C9C9C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11" name="Rechteck 15"/>
          <p:cNvSpPr>
            <a:spLocks noChangeArrowheads="1"/>
          </p:cNvSpPr>
          <p:nvPr/>
        </p:nvSpPr>
        <p:spPr bwMode="auto">
          <a:xfrm>
            <a:off x="368157" y="5833685"/>
            <a:ext cx="25193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Quelle: RPK Fachberater Geographie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21225" y="1462653"/>
            <a:ext cx="8701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altLang="de-DE" sz="2000" b="1" dirty="0">
                <a:ea typeface="ＭＳ Ｐゴシック" charset="0"/>
                <a:cs typeface="Arial" panose="020B0604020202020204" pitchFamily="34" charset="0"/>
              </a:rPr>
              <a:t>Aufgabe 1 = Diagnose zur Differenzierung nach Kenntnisstand A, B, C</a:t>
            </a:r>
          </a:p>
        </p:txBody>
      </p:sp>
      <p:pic>
        <p:nvPicPr>
          <p:cNvPr id="6" name="Grafik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FDFDE"/>
              </a:clrFrom>
              <a:clrTo>
                <a:srgbClr val="DFDF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3" y="2267744"/>
            <a:ext cx="1671637" cy="1482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585" y="2254351"/>
            <a:ext cx="4608513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ieren 7"/>
          <p:cNvGrpSpPr>
            <a:grpSpLocks/>
          </p:cNvGrpSpPr>
          <p:nvPr/>
        </p:nvGrpSpPr>
        <p:grpSpPr bwMode="auto">
          <a:xfrm>
            <a:off x="362219" y="4342044"/>
            <a:ext cx="3192737" cy="1384300"/>
            <a:chOff x="585386" y="4076181"/>
            <a:chExt cx="3671070" cy="1591543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64" y="4076495"/>
              <a:ext cx="3402717" cy="159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feld 13"/>
            <p:cNvSpPr txBox="1">
              <a:spLocks noChangeArrowheads="1"/>
            </p:cNvSpPr>
            <p:nvPr/>
          </p:nvSpPr>
          <p:spPr bwMode="auto">
            <a:xfrm>
              <a:off x="585386" y="4076181"/>
              <a:ext cx="1407335" cy="389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de-DE" altLang="de-DE" sz="1600" b="1" dirty="0">
                  <a:ea typeface="ＭＳ Ｐゴシック" charset="0"/>
                  <a:cs typeface="Arial" panose="020B0604020202020204" pitchFamily="34" charset="0"/>
                </a:rPr>
                <a:t>Aufgabe A</a:t>
              </a:r>
            </a:p>
          </p:txBody>
        </p:sp>
        <p:sp>
          <p:nvSpPr>
            <p:cNvPr id="13" name="Textfeld 14"/>
            <p:cNvSpPr txBox="1">
              <a:spLocks noChangeArrowheads="1"/>
            </p:cNvSpPr>
            <p:nvPr/>
          </p:nvSpPr>
          <p:spPr bwMode="auto">
            <a:xfrm>
              <a:off x="1711619" y="4590877"/>
              <a:ext cx="1390114" cy="389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DE" altLang="de-DE" sz="1600" b="1" dirty="0">
                  <a:ea typeface="ＭＳ Ｐゴシック" charset="0"/>
                  <a:cs typeface="Arial" panose="020B0604020202020204" pitchFamily="34" charset="0"/>
                </a:rPr>
                <a:t>Aufgabe B</a:t>
              </a:r>
            </a:p>
          </p:txBody>
        </p:sp>
        <p:sp>
          <p:nvSpPr>
            <p:cNvPr id="14" name="Textfeld 15"/>
            <p:cNvSpPr txBox="1">
              <a:spLocks noChangeArrowheads="1"/>
            </p:cNvSpPr>
            <p:nvPr/>
          </p:nvSpPr>
          <p:spPr bwMode="auto">
            <a:xfrm>
              <a:off x="2866342" y="5152522"/>
              <a:ext cx="1390114" cy="389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DE" altLang="de-DE" sz="1600" b="1" dirty="0">
                  <a:ea typeface="ＭＳ Ｐゴシック" charset="0"/>
                  <a:cs typeface="Arial" panose="020B0604020202020204" pitchFamily="34" charset="0"/>
                </a:rPr>
                <a:t>Aufgabe C</a:t>
              </a:r>
            </a:p>
          </p:txBody>
        </p:sp>
      </p:grpSp>
      <p:sp>
        <p:nvSpPr>
          <p:cNvPr id="18" name="Textfeld 8"/>
          <p:cNvSpPr txBox="1">
            <a:spLocks noChangeArrowheads="1"/>
          </p:cNvSpPr>
          <p:nvPr/>
        </p:nvSpPr>
        <p:spPr bwMode="auto">
          <a:xfrm>
            <a:off x="4211960" y="4073891"/>
            <a:ext cx="45913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altLang="de-DE" sz="2000" b="1" dirty="0">
                <a:ea typeface="ＭＳ Ｐゴシック" charset="0"/>
                <a:cs typeface="Arial" panose="020B0604020202020204" pitchFamily="34" charset="0"/>
              </a:rPr>
              <a:t>Aufgaben 2 - 4 = Übung differenziert</a:t>
            </a:r>
          </a:p>
        </p:txBody>
      </p:sp>
    </p:spTree>
    <p:extLst>
      <p:ext uri="{BB962C8B-B14F-4D97-AF65-F5344CB8AC3E}">
        <p14:creationId xmlns:p14="http://schemas.microsoft.com/office/powerpoint/2010/main" val="7310522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3160" y="476672"/>
            <a:ext cx="8730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Fragen zur </a:t>
            </a:r>
            <a:r>
              <a:rPr lang="de-DE" alt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Orientierung</a:t>
            </a:r>
            <a:endParaRPr lang="de-DE" sz="3200" dirty="0">
              <a:solidFill>
                <a:srgbClr val="C9C9C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10" name="Rechteck 4"/>
          <p:cNvSpPr>
            <a:spLocks noChangeArrowheads="1"/>
          </p:cNvSpPr>
          <p:nvPr/>
        </p:nvSpPr>
        <p:spPr bwMode="auto">
          <a:xfrm>
            <a:off x="413160" y="1196752"/>
            <a:ext cx="811876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de-DE" sz="2000" b="1" dirty="0">
              <a:latin typeface="Times"/>
              <a:ea typeface="ＭＳ Ｐゴシック" charset="0"/>
              <a:cs typeface="ＭＳ Ｐゴシック" charset="0"/>
            </a:endParaRPr>
          </a:p>
          <a:p>
            <a:pPr marL="266700" indent="-2667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de-DE" sz="2000" dirty="0">
                <a:ea typeface="ＭＳ Ｐゴシック" charset="0"/>
                <a:cs typeface="Arial" pitchFamily="34" charset="0"/>
              </a:rPr>
              <a:t>Einsatz des differenzierenden Unterrichtsbausteins </a:t>
            </a:r>
            <a:r>
              <a:rPr lang="de-DE" sz="2000" dirty="0" smtClean="0">
                <a:ea typeface="ＭＳ Ｐゴシック" charset="0"/>
                <a:cs typeface="Arial" pitchFamily="34" charset="0"/>
              </a:rPr>
              <a:t>zu </a:t>
            </a:r>
            <a:r>
              <a:rPr lang="de-DE" sz="2000" dirty="0">
                <a:ea typeface="ＭＳ Ｐゴシック" charset="0"/>
                <a:cs typeface="Arial" pitchFamily="34" charset="0"/>
              </a:rPr>
              <a:t>Beginn der Unterrichtseinheit – während der Erarbeitungsphase – zur Nachbereitung bzw. als Hausaufgabe?</a:t>
            </a:r>
          </a:p>
          <a:p>
            <a:pPr marL="266700" indent="-26670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de-DE" sz="2000" dirty="0">
                <a:ea typeface="ＭＳ Ｐゴシック" charset="0"/>
                <a:cs typeface="Arial" pitchFamily="34" charset="0"/>
              </a:rPr>
              <a:t>Integration des eingeführten Lehrbuches sinnvoll und möglich?</a:t>
            </a:r>
          </a:p>
          <a:p>
            <a:pPr marL="266700" indent="-26670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de-DE" sz="2000" dirty="0">
                <a:ea typeface="ＭＳ Ｐゴシック" charset="0"/>
                <a:cs typeface="Arial" pitchFamily="34" charset="0"/>
              </a:rPr>
              <a:t>Wird ausreichend Rücksicht auf besonders gute Schüler genommen (Deckeneffekt)?</a:t>
            </a:r>
          </a:p>
          <a:p>
            <a:pPr marL="266700" indent="-26670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de-DE" sz="2000" dirty="0">
                <a:ea typeface="ＭＳ Ｐゴシック" charset="0"/>
                <a:cs typeface="Arial" pitchFamily="34" charset="0"/>
              </a:rPr>
              <a:t>Besteht ein angemessenes Verhältnis zwischen Lehrersteuerung und Schüleraktivität?</a:t>
            </a:r>
          </a:p>
          <a:p>
            <a:pPr marL="266700" indent="-26670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de-DE" sz="2000" dirty="0">
                <a:ea typeface="ＭＳ Ｐゴシック" charset="0"/>
                <a:cs typeface="Arial" pitchFamily="34" charset="0"/>
              </a:rPr>
              <a:t>Verhältnismäßigkeit von Vorbereitungs-, Arbeits- und Materialaufwand?</a:t>
            </a:r>
          </a:p>
          <a:p>
            <a:pPr marL="266700" indent="-26670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de-DE" sz="2000" dirty="0">
                <a:ea typeface="ＭＳ Ｐゴシック" charset="0"/>
                <a:cs typeface="Arial" pitchFamily="34" charset="0"/>
              </a:rPr>
              <a:t>Leistungskontrolle in Form einer konventionellen Klausur möglich?</a:t>
            </a:r>
          </a:p>
        </p:txBody>
      </p:sp>
    </p:spTree>
    <p:extLst>
      <p:ext uri="{BB962C8B-B14F-4D97-AF65-F5344CB8AC3E}">
        <p14:creationId xmlns:p14="http://schemas.microsoft.com/office/powerpoint/2010/main" val="277005154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3160" y="476672"/>
            <a:ext cx="8730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Leistungsmessung </a:t>
            </a:r>
            <a:r>
              <a:rPr lang="de-DE" alt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konventionell</a:t>
            </a:r>
            <a:endParaRPr lang="de-DE" sz="3200" dirty="0">
              <a:solidFill>
                <a:srgbClr val="C9C9C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 bwMode="auto">
          <a:xfrm>
            <a:off x="410039" y="1412776"/>
            <a:ext cx="8496300" cy="19415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lang="de-DE" altLang="de-DE" sz="2000" kern="0" dirty="0">
                <a:ea typeface="ＭＳ Ｐゴシック"/>
                <a:cs typeface="Arial" pitchFamily="34" charset="0"/>
              </a:rPr>
              <a:t>Nutzen von </a:t>
            </a:r>
            <a:r>
              <a:rPr lang="de-DE" altLang="de-DE" sz="2000" b="1" kern="0" dirty="0" err="1">
                <a:ea typeface="ＭＳ Ｐゴシック"/>
                <a:cs typeface="Arial" pitchFamily="34" charset="0"/>
              </a:rPr>
              <a:t>Fundamentum</a:t>
            </a:r>
            <a:r>
              <a:rPr lang="de-DE" altLang="de-DE" sz="2000" kern="0" dirty="0">
                <a:ea typeface="ＭＳ Ｐゴシック"/>
                <a:cs typeface="Arial" pitchFamily="34" charset="0"/>
              </a:rPr>
              <a:t> (Klassenunterricht) und </a:t>
            </a:r>
            <a:r>
              <a:rPr lang="de-DE" altLang="de-DE" sz="2000" b="1" kern="0" dirty="0" err="1">
                <a:ea typeface="ＭＳ Ｐゴシック"/>
                <a:cs typeface="Arial" pitchFamily="34" charset="0"/>
              </a:rPr>
              <a:t>Additum</a:t>
            </a:r>
            <a:r>
              <a:rPr lang="de-DE" altLang="de-DE" sz="2000" kern="0" dirty="0">
                <a:ea typeface="ＭＳ Ｐゴシック"/>
                <a:cs typeface="Arial" pitchFamily="34" charset="0"/>
              </a:rPr>
              <a:t> (Differenzierung) eröffnet die Möglichkeit </a:t>
            </a:r>
            <a:r>
              <a:rPr lang="de-DE" altLang="de-DE" sz="2000" b="1" kern="0" dirty="0">
                <a:ea typeface="ＭＳ Ｐゴシック"/>
                <a:cs typeface="Arial" pitchFamily="34" charset="0"/>
              </a:rPr>
              <a:t>konventioneller Leistungsüberprüfung</a:t>
            </a:r>
            <a:r>
              <a:rPr lang="de-DE" altLang="de-DE" sz="2000" kern="0" dirty="0">
                <a:ea typeface="ＭＳ Ｐゴシック"/>
                <a:cs typeface="Arial" pitchFamily="34" charset="0"/>
              </a:rPr>
              <a:t> durch </a:t>
            </a:r>
            <a:r>
              <a:rPr lang="de-DE" altLang="de-DE" sz="2000" b="1" kern="0" dirty="0">
                <a:ea typeface="ＭＳ Ｐゴシック"/>
                <a:cs typeface="Arial" pitchFamily="34" charset="0"/>
              </a:rPr>
              <a:t>Überprüfung des </a:t>
            </a:r>
            <a:r>
              <a:rPr lang="de-DE" altLang="de-DE" sz="2000" b="1" kern="0" dirty="0" err="1">
                <a:ea typeface="ＭＳ Ｐゴシック"/>
                <a:cs typeface="Arial" pitchFamily="34" charset="0"/>
              </a:rPr>
              <a:t>Fundamentums</a:t>
            </a:r>
            <a:r>
              <a:rPr lang="de-DE" altLang="de-DE" sz="2000" kern="0" dirty="0">
                <a:ea typeface="ＭＳ Ｐゴシック"/>
                <a:cs typeface="Arial" pitchFamily="34" charset="0"/>
              </a:rPr>
              <a:t> </a:t>
            </a:r>
            <a:r>
              <a:rPr lang="de-DE" altLang="de-DE" sz="2000" kern="0" dirty="0" smtClean="0">
                <a:ea typeface="ＭＳ Ｐゴシック"/>
                <a:cs typeface="Arial" pitchFamily="34" charset="0"/>
              </a:rPr>
              <a:t>bei </a:t>
            </a:r>
            <a:r>
              <a:rPr lang="de-DE" altLang="de-DE" sz="2000" kern="0" dirty="0">
                <a:ea typeface="ＭＳ Ｐゴシック"/>
                <a:cs typeface="Arial" pitchFamily="34" charset="0"/>
              </a:rPr>
              <a:t>allen Schülerinnen und Schülern.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defRPr/>
            </a:pPr>
            <a:endParaRPr lang="de-DE" altLang="de-DE" sz="2000" kern="0" dirty="0">
              <a:ea typeface="ＭＳ Ｐゴシック"/>
              <a:cs typeface="Arial" pitchFamily="34" charset="0"/>
            </a:endParaRPr>
          </a:p>
          <a:p>
            <a:pPr marL="342900" indent="-342900" eaLnBrk="1" hangingPunct="1">
              <a:spcBef>
                <a:spcPts val="4200"/>
              </a:spcBef>
              <a:spcAft>
                <a:spcPts val="1200"/>
              </a:spcAft>
              <a:defRPr/>
            </a:pPr>
            <a:endParaRPr lang="de-DE" altLang="de-DE" sz="2000" b="1" kern="0" dirty="0"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3822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3160" y="476672"/>
            <a:ext cx="87308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30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Formen kompetenzorientierter </a:t>
            </a:r>
            <a:r>
              <a:rPr lang="de-DE" altLang="de-DE" sz="30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Leistungsmessung</a:t>
            </a:r>
            <a:endParaRPr lang="de-DE" sz="3000" dirty="0">
              <a:solidFill>
                <a:srgbClr val="C9C9C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6" name="Rechteck 5"/>
          <p:cNvSpPr/>
          <p:nvPr/>
        </p:nvSpPr>
        <p:spPr>
          <a:xfrm>
            <a:off x="413160" y="1340768"/>
            <a:ext cx="8064500" cy="4324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>
              <a:lnSpc>
                <a:spcPct val="150000"/>
              </a:lnSpc>
              <a:spcBef>
                <a:spcPts val="2400"/>
              </a:spcBef>
              <a:buFontTx/>
              <a:buChar char="•"/>
              <a:defRPr/>
            </a:pPr>
            <a:r>
              <a:rPr lang="de-DE" altLang="de-DE" sz="2000" dirty="0">
                <a:ea typeface="ＭＳ Ｐゴシック"/>
                <a:cs typeface="Arial" pitchFamily="34" charset="0"/>
              </a:rPr>
              <a:t>Lerntagebuch</a:t>
            </a:r>
          </a:p>
          <a:p>
            <a:pPr marL="266700" indent="-266700">
              <a:lnSpc>
                <a:spcPct val="15000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2000" dirty="0">
                <a:ea typeface="ＭＳ Ｐゴシック"/>
                <a:cs typeface="Arial" pitchFamily="34" charset="0"/>
              </a:rPr>
              <a:t>Beobachtungsbögen</a:t>
            </a:r>
          </a:p>
          <a:p>
            <a:pPr marL="266700" indent="-266700">
              <a:lnSpc>
                <a:spcPct val="15000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2000" dirty="0">
                <a:ea typeface="ＭＳ Ｐゴシック"/>
                <a:cs typeface="Arial" pitchFamily="34" charset="0"/>
              </a:rPr>
              <a:t>Portfolio:</a:t>
            </a:r>
          </a:p>
          <a:p>
            <a:pPr marL="540000" indent="-266700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de-DE" altLang="de-DE" sz="2000" dirty="0">
                <a:ea typeface="ＭＳ Ｐゴシック"/>
                <a:cs typeface="Arial" pitchFamily="34" charset="0"/>
              </a:rPr>
              <a:t>selbst geschriebene Sachtexte</a:t>
            </a:r>
          </a:p>
          <a:p>
            <a:pPr marL="540000" indent="-266700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de-DE" altLang="de-DE" sz="2000" dirty="0">
                <a:ea typeface="ＭＳ Ｐゴシック"/>
                <a:cs typeface="Arial" pitchFamily="34" charset="0"/>
              </a:rPr>
              <a:t>Arbeits- und Projektpläne</a:t>
            </a:r>
          </a:p>
          <a:p>
            <a:pPr marL="540000" indent="-266700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de-DE" altLang="de-DE" sz="2000" dirty="0">
                <a:ea typeface="ＭＳ Ｐゴシック"/>
                <a:cs typeface="Arial" pitchFamily="34" charset="0"/>
              </a:rPr>
              <a:t>Protokolle und Arbeitsberichte</a:t>
            </a:r>
          </a:p>
          <a:p>
            <a:pPr marL="540000" indent="-266700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de-DE" altLang="de-DE" sz="2000" dirty="0">
                <a:ea typeface="ＭＳ Ｐゴシック"/>
                <a:cs typeface="Arial" pitchFamily="34" charset="0"/>
              </a:rPr>
              <a:t>handwerklich-künstlerische Produkte</a:t>
            </a:r>
          </a:p>
          <a:p>
            <a:pPr marL="540000" indent="-266700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de-DE" altLang="de-DE" sz="2000" dirty="0">
                <a:ea typeface="ＭＳ Ｐゴシック"/>
                <a:cs typeface="Arial" pitchFamily="34" charset="0"/>
              </a:rPr>
              <a:t>Rechercheergebnisse</a:t>
            </a:r>
          </a:p>
          <a:p>
            <a:pPr marL="540000" indent="-266700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de-DE" altLang="de-DE" sz="2000" dirty="0">
                <a:ea typeface="ＭＳ Ｐゴシック"/>
                <a:cs typeface="Arial" pitchFamily="34" charset="0"/>
              </a:rPr>
              <a:t>eigene Zeichnungen, Grafiken</a:t>
            </a:r>
          </a:p>
          <a:p>
            <a:pPr marL="540000" indent="-266700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de-DE" altLang="de-DE" sz="2000" dirty="0">
                <a:ea typeface="ＭＳ Ｐゴシック"/>
                <a:cs typeface="Arial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9379202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476672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Überlappungen</a:t>
            </a:r>
            <a:r>
              <a:rPr lang="de-DE" sz="32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der </a:t>
            </a:r>
            <a:r>
              <a:rPr 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Lesekompetenz</a:t>
            </a:r>
            <a:endParaRPr lang="de-DE" sz="3200" dirty="0">
              <a:solidFill>
                <a:srgbClr val="C9C9C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51" y="1340768"/>
            <a:ext cx="5649913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ußzeilenplatzhalter 1"/>
          <p:cNvSpPr txBox="1">
            <a:spLocks/>
          </p:cNvSpPr>
          <p:nvPr/>
        </p:nvSpPr>
        <p:spPr bwMode="auto">
          <a:xfrm>
            <a:off x="1819051" y="5750328"/>
            <a:ext cx="59055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100" dirty="0">
                <a:ea typeface="+mn-ea"/>
              </a:rPr>
              <a:t>Quelle: http://www.ptz-stuttgart.de/uploads/media/2009-03-Prof.Bohl.pdf (Folie 13); 07.11.2015</a:t>
            </a:r>
          </a:p>
        </p:txBody>
      </p:sp>
    </p:spTree>
    <p:extLst>
      <p:ext uri="{BB962C8B-B14F-4D97-AF65-F5344CB8AC3E}">
        <p14:creationId xmlns:p14="http://schemas.microsoft.com/office/powerpoint/2010/main" val="243019229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3161" y="476672"/>
            <a:ext cx="8496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Fazit</a:t>
            </a:r>
            <a:endParaRPr lang="de-DE" sz="3200" dirty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5" name="Rechteck 4"/>
          <p:cNvSpPr/>
          <p:nvPr/>
        </p:nvSpPr>
        <p:spPr>
          <a:xfrm>
            <a:off x="413160" y="1412776"/>
            <a:ext cx="8496300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Arial" charset="0"/>
                <a:ea typeface="ＭＳ Ｐゴシック"/>
                <a:cs typeface="ＭＳ Ｐゴシック"/>
              </a:rPr>
              <a:t>Differenzierung im künftigen einstündigen Fachunterricht: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de-DE" sz="2000" dirty="0">
                <a:latin typeface="Arial" charset="0"/>
                <a:ea typeface="ＭＳ Ｐゴシック"/>
                <a:cs typeface="ＭＳ Ｐゴシック"/>
              </a:rPr>
              <a:t>pragmatische Diagnose, primär zur Erfassung von Vorwissen und methodischen </a:t>
            </a:r>
            <a:r>
              <a:rPr lang="de-DE" sz="2000" dirty="0" smtClean="0">
                <a:latin typeface="Arial" charset="0"/>
                <a:ea typeface="ＭＳ Ｐゴシック"/>
                <a:cs typeface="ＭＳ Ｐゴシック"/>
              </a:rPr>
              <a:t>Fertigkeiten; </a:t>
            </a:r>
            <a:r>
              <a:rPr lang="de-DE" sz="2000" dirty="0">
                <a:latin typeface="Arial" charset="0"/>
                <a:ea typeface="ＭＳ Ｐゴシック"/>
                <a:cs typeface="ＭＳ Ｐゴシック"/>
              </a:rPr>
              <a:t>durch Lehrer oder Schüler </a:t>
            </a:r>
            <a:r>
              <a:rPr lang="de-DE" sz="2000" dirty="0" smtClean="0">
                <a:latin typeface="Arial" charset="0"/>
                <a:ea typeface="ＭＳ Ｐゴシック"/>
                <a:cs typeface="ＭＳ Ｐゴシック"/>
              </a:rPr>
              <a:t>möglich</a:t>
            </a:r>
            <a:endParaRPr lang="de-DE" sz="2000" dirty="0">
              <a:latin typeface="Arial" charset="0"/>
              <a:ea typeface="ＭＳ Ｐゴシック"/>
              <a:cs typeface="ＭＳ Ｐゴシック"/>
            </a:endParaRP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de-DE" sz="2000" dirty="0">
                <a:latin typeface="Arial" charset="0"/>
                <a:ea typeface="ＭＳ Ｐゴシック"/>
                <a:cs typeface="ＭＳ Ｐゴシック"/>
              </a:rPr>
              <a:t>Differenzierungsmaßnahmen orientiert an ein-, maximal zweistündigem Fachunterricht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de-DE" sz="2000" dirty="0">
                <a:latin typeface="Arial" charset="0"/>
                <a:ea typeface="ＭＳ Ｐゴシック"/>
                <a:cs typeface="ＭＳ Ｐゴシック"/>
              </a:rPr>
              <a:t>leistungsschwache und leistungsstarke Schüler berücksichtigen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de-DE" sz="2000" dirty="0">
                <a:latin typeface="Arial" charset="0"/>
                <a:ea typeface="ＭＳ Ｐゴシック"/>
                <a:cs typeface="ＭＳ Ｐゴシック"/>
              </a:rPr>
              <a:t>Akzeptanz erreichen durch:</a:t>
            </a:r>
          </a:p>
          <a:p>
            <a:pPr marL="533400" indent="-2667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de-DE" sz="2000" dirty="0">
                <a:latin typeface="Arial" charset="0"/>
                <a:ea typeface="ＭＳ Ｐゴシック"/>
                <a:cs typeface="ＭＳ Ｐゴシック"/>
              </a:rPr>
              <a:t>Unterrichts-Setting basierend auf </a:t>
            </a:r>
            <a:r>
              <a:rPr lang="de-DE" sz="2000" dirty="0" err="1">
                <a:latin typeface="Arial" charset="0"/>
                <a:ea typeface="ＭＳ Ｐゴシック"/>
                <a:cs typeface="ＭＳ Ｐゴシック"/>
              </a:rPr>
              <a:t>Fundamentum</a:t>
            </a:r>
            <a:r>
              <a:rPr lang="de-DE" sz="2000" dirty="0">
                <a:latin typeface="Arial" charset="0"/>
                <a:ea typeface="ＭＳ Ｐゴシック"/>
                <a:cs typeface="ＭＳ Ｐゴシック"/>
              </a:rPr>
              <a:t> (Klassenunterricht) und </a:t>
            </a:r>
            <a:r>
              <a:rPr lang="de-DE" sz="2000" dirty="0" err="1">
                <a:latin typeface="Arial" charset="0"/>
                <a:ea typeface="ＭＳ Ｐゴシック"/>
                <a:cs typeface="ＭＳ Ｐゴシック"/>
              </a:rPr>
              <a:t>Additum</a:t>
            </a:r>
            <a:r>
              <a:rPr lang="de-DE" sz="2000" dirty="0">
                <a:latin typeface="Arial" charset="0"/>
                <a:ea typeface="ＭＳ Ｐゴシック"/>
                <a:cs typeface="ＭＳ Ｐゴシック"/>
              </a:rPr>
              <a:t> (Differenzierung): ermöglicht konventionelle Leistungsüberprüfung</a:t>
            </a:r>
          </a:p>
          <a:p>
            <a:pPr marL="533400" indent="-2667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de-DE" sz="2000" dirty="0">
                <a:latin typeface="Arial" charset="0"/>
                <a:ea typeface="ＭＳ Ｐゴシック"/>
                <a:cs typeface="ＭＳ Ｐゴシック"/>
              </a:rPr>
              <a:t>Ergänzung bereits existierender </a:t>
            </a:r>
            <a:r>
              <a:rPr lang="de-DE" sz="2000" dirty="0" smtClean="0">
                <a:latin typeface="Arial" charset="0"/>
                <a:ea typeface="ＭＳ Ｐゴシック"/>
                <a:cs typeface="ＭＳ Ｐゴシック"/>
              </a:rPr>
              <a:t>Materialien für die Differenzierung</a:t>
            </a:r>
            <a:endParaRPr lang="de-DE" sz="2000" dirty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1830088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3161" y="476672"/>
            <a:ext cx="8496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Zitierte </a:t>
            </a:r>
            <a:r>
              <a:rPr 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Quellen</a:t>
            </a:r>
            <a:endParaRPr lang="de-DE" sz="3200" dirty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6" name="Rechteck 10"/>
          <p:cNvSpPr>
            <a:spLocks noChangeArrowheads="1"/>
          </p:cNvSpPr>
          <p:nvPr/>
        </p:nvSpPr>
        <p:spPr bwMode="auto">
          <a:xfrm>
            <a:off x="413161" y="1556792"/>
            <a:ext cx="84963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de-DE" altLang="de-DE" sz="1400" dirty="0" smtClean="0">
                <a:latin typeface="Arial" panose="020B0604020202020204" pitchFamily="34" charset="0"/>
              </a:rPr>
              <a:t>Bohl</a:t>
            </a:r>
            <a:r>
              <a:rPr lang="de-DE" altLang="de-DE" sz="1400" dirty="0">
                <a:latin typeface="Arial" panose="020B0604020202020204" pitchFamily="34" charset="0"/>
              </a:rPr>
              <a:t>, Thorsten (2009): „Umgang mit Heterogenität im Schulsystem und im Unterricht – Herausforderungen und Befunde“.</a:t>
            </a:r>
            <a:br>
              <a:rPr lang="de-DE" altLang="de-DE" sz="1400" dirty="0">
                <a:latin typeface="Arial" panose="020B0604020202020204" pitchFamily="34" charset="0"/>
              </a:rPr>
            </a:br>
            <a:r>
              <a:rPr lang="de-DE" altLang="de-DE" sz="1400" dirty="0">
                <a:latin typeface="Arial" panose="020B0604020202020204" pitchFamily="34" charset="0"/>
              </a:rPr>
              <a:t>http://www.ptz-stuttgart.de/uploads/media/2009-03-Prof.Bohl.pdf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de-DE" altLang="de-DE" sz="1400" dirty="0">
                <a:latin typeface="Arial" panose="020B0604020202020204" pitchFamily="34" charset="0"/>
              </a:rPr>
              <a:t>Fachportal Biologie des </a:t>
            </a:r>
            <a:r>
              <a:rPr lang="de-DE" altLang="de-DE" sz="1400" dirty="0" err="1">
                <a:latin typeface="Arial" panose="020B0604020202020204" pitchFamily="34" charset="0"/>
              </a:rPr>
              <a:t>LehrerInnen</a:t>
            </a:r>
            <a:r>
              <a:rPr lang="de-DE" altLang="de-DE" sz="1400" dirty="0">
                <a:latin typeface="Arial" panose="020B0604020202020204" pitchFamily="34" charset="0"/>
              </a:rPr>
              <a:t>-Fortbildungs-Servers Baden-Württemberg: http://lehrerfortbildung-bw.de/faecher/bio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de-DE" altLang="de-DE" sz="1400" dirty="0">
                <a:latin typeface="Arial" panose="020B0604020202020204" pitchFamily="34" charset="0"/>
              </a:rPr>
              <a:t>Fischer, Astrid u. a. (Hrsg.) (2014): „Diagnostik für lernwirksamen Unterricht“. Schneider Verlag </a:t>
            </a:r>
            <a:r>
              <a:rPr lang="de-DE" altLang="de-DE" sz="1400" dirty="0" err="1">
                <a:latin typeface="Arial" panose="020B0604020202020204" pitchFamily="34" charset="0"/>
              </a:rPr>
              <a:t>Hohengeren</a:t>
            </a:r>
            <a:r>
              <a:rPr lang="de-DE" altLang="de-DE" sz="1400" dirty="0">
                <a:latin typeface="Arial" panose="020B0604020202020204" pitchFamily="34" charset="0"/>
              </a:rPr>
              <a:t>, </a:t>
            </a:r>
            <a:r>
              <a:rPr lang="de-DE" altLang="de-DE" sz="1400" dirty="0" err="1">
                <a:latin typeface="Arial" panose="020B0604020202020204" pitchFamily="34" charset="0"/>
              </a:rPr>
              <a:t>Baltmannsweiler</a:t>
            </a:r>
            <a:r>
              <a:rPr lang="de-DE" altLang="de-DE" sz="1400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de-DE" altLang="de-DE" sz="1400" dirty="0" err="1">
                <a:latin typeface="Arial" panose="020B0604020202020204" pitchFamily="34" charset="0"/>
              </a:rPr>
              <a:t>Höhnle</a:t>
            </a:r>
            <a:r>
              <a:rPr lang="de-DE" altLang="de-DE" sz="1400" dirty="0">
                <a:latin typeface="Arial" panose="020B0604020202020204" pitchFamily="34" charset="0"/>
              </a:rPr>
              <a:t>, Steffen u. a. (2011): „Differenzierung im Geographieunterricht“. In: Eisenmann, Maria und Grimm, Thomas (Hrsg.) (2011): „Heterogene Klassen – Differenzierung in Schule und Unterricht“. Schneider Verlag </a:t>
            </a:r>
            <a:r>
              <a:rPr lang="de-DE" altLang="de-DE" sz="1400" dirty="0" err="1">
                <a:latin typeface="Arial" panose="020B0604020202020204" pitchFamily="34" charset="0"/>
              </a:rPr>
              <a:t>Hohengeren</a:t>
            </a:r>
            <a:r>
              <a:rPr lang="de-DE" altLang="de-DE" sz="1400" dirty="0">
                <a:latin typeface="Arial" panose="020B0604020202020204" pitchFamily="34" charset="0"/>
              </a:rPr>
              <a:t>, </a:t>
            </a:r>
            <a:r>
              <a:rPr lang="de-DE" altLang="de-DE" sz="1400" dirty="0" err="1">
                <a:latin typeface="Arial" panose="020B0604020202020204" pitchFamily="34" charset="0"/>
              </a:rPr>
              <a:t>Baltmannsweiler</a:t>
            </a:r>
            <a:r>
              <a:rPr lang="de-DE" altLang="de-DE" sz="1400" dirty="0">
                <a:latin typeface="Arial" panose="020B0604020202020204" pitchFamily="34" charset="0"/>
              </a:rPr>
              <a:t>, S. 155-172.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de-DE" altLang="de-DE" sz="1400" dirty="0">
                <a:latin typeface="Arial" panose="020B0604020202020204" pitchFamily="34" charset="0"/>
              </a:rPr>
              <a:t>Metzger, Tobias (2013): „Das Klimadiagramm. Binnendifferenzierung im Bereich Methodenkompetenz</a:t>
            </a:r>
            <a:r>
              <a:rPr lang="de-DE" altLang="de-DE" sz="1400" dirty="0" smtClean="0">
                <a:latin typeface="Arial" panose="020B0604020202020204" pitchFamily="34" charset="0"/>
              </a:rPr>
              <a:t>.</a:t>
            </a:r>
            <a:br>
              <a:rPr lang="de-DE" altLang="de-DE" sz="1400" dirty="0" smtClean="0">
                <a:latin typeface="Arial" panose="020B0604020202020204" pitchFamily="34" charset="0"/>
              </a:rPr>
            </a:br>
            <a:r>
              <a:rPr lang="de-DE" altLang="de-DE" sz="1400" dirty="0" smtClean="0">
                <a:latin typeface="Arial" panose="020B0604020202020204" pitchFamily="34" charset="0"/>
              </a:rPr>
              <a:t>In </a:t>
            </a:r>
            <a:r>
              <a:rPr lang="de-DE" altLang="de-DE" sz="1400" dirty="0">
                <a:latin typeface="Arial" panose="020B0604020202020204" pitchFamily="34" charset="0"/>
              </a:rPr>
              <a:t>Praxis Geographie 6/2013, S. 22-27.</a:t>
            </a:r>
          </a:p>
        </p:txBody>
      </p:sp>
    </p:spTree>
    <p:extLst>
      <p:ext uri="{BB962C8B-B14F-4D97-AF65-F5344CB8AC3E}">
        <p14:creationId xmlns:p14="http://schemas.microsoft.com/office/powerpoint/2010/main" val="16595982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476672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Gegliederte Schulsysteme und </a:t>
            </a:r>
            <a:r>
              <a:rPr 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Heterogenität</a:t>
            </a:r>
            <a:endParaRPr lang="de-DE" sz="3200" dirty="0">
              <a:solidFill>
                <a:srgbClr val="C9C9C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6" name="Fußzeilenplatzhalter 1"/>
          <p:cNvSpPr txBox="1">
            <a:spLocks/>
          </p:cNvSpPr>
          <p:nvPr/>
        </p:nvSpPr>
        <p:spPr bwMode="auto">
          <a:xfrm>
            <a:off x="467544" y="3852661"/>
            <a:ext cx="59055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100" dirty="0">
                <a:ea typeface="+mn-ea"/>
              </a:rPr>
              <a:t>Quelle: http://www.ptz-stuttgart.de/uploads/media/2009-03-Prof.Bohl.pdf (Folie 13); 07.11.2015</a:t>
            </a:r>
          </a:p>
        </p:txBody>
      </p:sp>
      <p:sp>
        <p:nvSpPr>
          <p:cNvPr id="8" name="Untertitel 2"/>
          <p:cNvSpPr txBox="1">
            <a:spLocks/>
          </p:cNvSpPr>
          <p:nvPr/>
        </p:nvSpPr>
        <p:spPr bwMode="auto">
          <a:xfrm>
            <a:off x="395536" y="1703981"/>
            <a:ext cx="817245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1938" indent="-261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800"/>
              </a:spcBef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mit der Aufteilung ursprünglich gewünschte Homogenisierung nach Leistung gelingt nicht</a:t>
            </a:r>
          </a:p>
          <a:p>
            <a:pPr eaLnBrk="1" hangingPunct="1">
              <a:lnSpc>
                <a:spcPct val="120000"/>
              </a:lnSpc>
              <a:spcBef>
                <a:spcPts val="1800"/>
              </a:spcBef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allen Schularten ist Heterogenität Alltag</a:t>
            </a:r>
          </a:p>
          <a:p>
            <a:pPr eaLnBrk="1" hangingPunct="1">
              <a:lnSpc>
                <a:spcPct val="120000"/>
              </a:lnSpc>
              <a:spcBef>
                <a:spcPts val="1800"/>
              </a:spcBef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Heterogenität wird sich weiter erhöhen</a:t>
            </a:r>
          </a:p>
        </p:txBody>
      </p:sp>
    </p:spTree>
    <p:extLst>
      <p:ext uri="{BB962C8B-B14F-4D97-AF65-F5344CB8AC3E}">
        <p14:creationId xmlns:p14="http://schemas.microsoft.com/office/powerpoint/2010/main" val="172805970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476672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Erscheinungsformen von </a:t>
            </a:r>
            <a:r>
              <a:rPr 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Heterogenität</a:t>
            </a:r>
            <a:endParaRPr lang="de-DE" sz="3200" dirty="0">
              <a:solidFill>
                <a:srgbClr val="C9C9C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9" name="Untertitel 2"/>
          <p:cNvSpPr txBox="1">
            <a:spLocks/>
          </p:cNvSpPr>
          <p:nvPr/>
        </p:nvSpPr>
        <p:spPr bwMode="auto">
          <a:xfrm>
            <a:off x="395536" y="1544342"/>
            <a:ext cx="8713788" cy="45354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marL="266400" indent="-342900" eaLnBrk="1" hangingPunct="1">
              <a:lnSpc>
                <a:spcPct val="120000"/>
              </a:lnSpc>
              <a:spcBef>
                <a:spcPts val="1800"/>
              </a:spcBef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Ausgangs- und Anknüpfungspunkt für Differenzierungsmaßnahmen:</a:t>
            </a:r>
          </a:p>
          <a:p>
            <a:pPr marL="266700" indent="-266700" eaLnBrk="1" hangingPunct="1">
              <a:lnSpc>
                <a:spcPct val="12000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allg. Fähigkeiten und Begabungen (Konzentrationsvermögen, Intelligenz, abstraktes und logisches Denken, musische oder </a:t>
            </a:r>
            <a:r>
              <a:rPr lang="de-DE" sz="2000" kern="0" dirty="0" err="1">
                <a:ea typeface="ＭＳ Ｐゴシック"/>
                <a:cs typeface="Arial" pitchFamily="34" charset="0"/>
              </a:rPr>
              <a:t>sportl</a:t>
            </a:r>
            <a:r>
              <a:rPr lang="de-DE" sz="2000" kern="0" dirty="0">
                <a:ea typeface="ＭＳ Ｐゴシック"/>
                <a:cs typeface="Arial" pitchFamily="34" charset="0"/>
              </a:rPr>
              <a:t>. Fähigkeiten, ...)</a:t>
            </a:r>
          </a:p>
          <a:p>
            <a:pPr marL="266700" indent="-266700" eaLnBrk="1" hangingPunct="1">
              <a:lnSpc>
                <a:spcPct val="12000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Kenntnisse und Vorerfahrungen, </a:t>
            </a:r>
            <a:r>
              <a:rPr lang="de-DE" sz="2000" kern="0" dirty="0" smtClean="0">
                <a:ea typeface="ＭＳ Ｐゴシック"/>
                <a:cs typeface="Arial" pitchFamily="34" charset="0"/>
              </a:rPr>
              <a:t>Leseverhalten</a:t>
            </a:r>
          </a:p>
          <a:p>
            <a:pPr marL="266700" indent="-266700" eaLnBrk="1" hangingPunct="1">
              <a:lnSpc>
                <a:spcPct val="12000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sz="2000" kern="0" dirty="0" smtClean="0">
                <a:ea typeface="ＭＳ Ｐゴシック"/>
                <a:cs typeface="Arial" pitchFamily="34" charset="0"/>
              </a:rPr>
              <a:t>Arbeitshaltung (Durchhaltevermögen, Frustrationstoleranz, Ehrgeiz, ...)</a:t>
            </a:r>
          </a:p>
          <a:p>
            <a:pPr marL="266700" indent="-266700" eaLnBrk="1" hangingPunct="1">
              <a:lnSpc>
                <a:spcPct val="12000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sz="2000" kern="0" dirty="0" smtClean="0">
                <a:ea typeface="ＭＳ Ｐゴシック"/>
                <a:cs typeface="Arial" pitchFamily="34" charset="0"/>
              </a:rPr>
              <a:t>Arbeitstechniken </a:t>
            </a:r>
            <a:r>
              <a:rPr lang="de-DE" sz="2000" kern="0" dirty="0">
                <a:ea typeface="ＭＳ Ｐゴシック"/>
                <a:cs typeface="Arial" pitchFamily="34" charset="0"/>
              </a:rPr>
              <a:t>im Umgang mit den angebotenen Materialien</a:t>
            </a:r>
          </a:p>
          <a:p>
            <a:pPr marL="266700" indent="-266700" eaLnBrk="1" hangingPunct="1">
              <a:lnSpc>
                <a:spcPct val="12000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Motivation und Einstellungen zu bestimmten Fächern</a:t>
            </a:r>
          </a:p>
          <a:p>
            <a:pPr marL="266700" indent="-266700" eaLnBrk="1" hangingPunct="1">
              <a:lnSpc>
                <a:spcPct val="12000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Arbeits- und Lerntempo, Ausdauer, Lernorganisation</a:t>
            </a:r>
          </a:p>
          <a:p>
            <a:pPr marL="266700" indent="-266700" eaLnBrk="1" hangingPunct="1">
              <a:lnSpc>
                <a:spcPct val="12000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sz="2000" kern="0" dirty="0">
                <a:ea typeface="ＭＳ Ｐゴシック"/>
                <a:cs typeface="Arial" pitchFamily="34" charset="0"/>
              </a:rPr>
              <a:t>Erfahrungshintergrund (soziale, kulturelle, nationale </a:t>
            </a:r>
            <a:r>
              <a:rPr lang="de-DE" sz="2000" kern="0" dirty="0" smtClean="0">
                <a:ea typeface="ＭＳ Ｐゴシック"/>
                <a:cs typeface="Arial" pitchFamily="34" charset="0"/>
              </a:rPr>
              <a:t>Identität; </a:t>
            </a:r>
            <a:r>
              <a:rPr lang="de-DE" sz="2000" kern="0" dirty="0">
                <a:ea typeface="ＭＳ Ｐゴシック"/>
                <a:cs typeface="Arial" pitchFamily="34" charset="0"/>
              </a:rPr>
              <a:t>Erziehungsstile der Eltern, ...)</a:t>
            </a:r>
          </a:p>
          <a:p>
            <a:pPr marL="342900" indent="-342900" eaLnBrk="1" hangingPunct="1">
              <a:lnSpc>
                <a:spcPct val="120000"/>
              </a:lnSpc>
              <a:spcBef>
                <a:spcPts val="600"/>
              </a:spcBef>
              <a:buFontTx/>
              <a:buChar char="•"/>
              <a:defRPr/>
            </a:pPr>
            <a:endParaRPr lang="de-DE" sz="2000" kern="0" dirty="0">
              <a:latin typeface="+mn-lt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2664638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476672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Erscheinungsformen von </a:t>
            </a:r>
            <a:r>
              <a:rPr 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Heterogenität</a:t>
            </a:r>
            <a:endParaRPr lang="de-DE" sz="3200" dirty="0">
              <a:solidFill>
                <a:srgbClr val="C9C9C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5" name="Rechteck 11"/>
          <p:cNvSpPr>
            <a:spLocks noChangeArrowheads="1"/>
          </p:cNvSpPr>
          <p:nvPr/>
        </p:nvSpPr>
        <p:spPr bwMode="auto">
          <a:xfrm>
            <a:off x="374878" y="1627193"/>
            <a:ext cx="85693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de-DE" altLang="de-DE" sz="2000" dirty="0" smtClean="0">
                <a:latin typeface="Arial" panose="020B0604020202020204" pitchFamily="34" charset="0"/>
              </a:rPr>
              <a:t>Leistungen</a:t>
            </a:r>
          </a:p>
          <a:p>
            <a:pPr>
              <a:spcBef>
                <a:spcPts val="1200"/>
              </a:spcBef>
              <a:defRPr/>
            </a:pPr>
            <a:r>
              <a:rPr lang="de-DE" altLang="de-DE" sz="2000" dirty="0" smtClean="0">
                <a:latin typeface="Arial" panose="020B0604020202020204" pitchFamily="34" charset="0"/>
              </a:rPr>
              <a:t>Persönlichkeitsmerkmale wie Schüchternheit, Offenheit, Lernstile etc.</a:t>
            </a:r>
          </a:p>
          <a:p>
            <a:pPr>
              <a:spcBef>
                <a:spcPts val="1200"/>
              </a:spcBef>
              <a:defRPr/>
            </a:pPr>
            <a:r>
              <a:rPr lang="de-DE" altLang="de-DE" sz="2000" dirty="0" smtClean="0">
                <a:latin typeface="Arial" panose="020B0604020202020204" pitchFamily="34" charset="0"/>
              </a:rPr>
              <a:t>Geschlecht – z. B. Interesse von Mädchen und Jungen an verschiedenen geographischen Themen:</a:t>
            </a:r>
          </a:p>
          <a:p>
            <a:pPr>
              <a:spcBef>
                <a:spcPts val="1200"/>
              </a:spcBef>
              <a:defRPr/>
            </a:pPr>
            <a:endParaRPr lang="de-DE" altLang="de-DE" sz="2000" dirty="0" smtClean="0">
              <a:latin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de-DE" altLang="de-DE" sz="2000" dirty="0" smtClean="0"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35" y="3312983"/>
            <a:ext cx="6651312" cy="1737511"/>
          </a:xfrm>
          <a:prstGeom prst="rect">
            <a:avLst/>
          </a:prstGeom>
        </p:spPr>
      </p:pic>
      <p:sp>
        <p:nvSpPr>
          <p:cNvPr id="8" name="Fußzeilenplatzhalter 1"/>
          <p:cNvSpPr txBox="1">
            <a:spLocks/>
          </p:cNvSpPr>
          <p:nvPr/>
        </p:nvSpPr>
        <p:spPr bwMode="auto">
          <a:xfrm>
            <a:off x="755650" y="5165725"/>
            <a:ext cx="217527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de-DE" sz="1100" dirty="0" smtClean="0">
                <a:ea typeface="+mn-ea"/>
              </a:rPr>
              <a:t>Nach: </a:t>
            </a:r>
            <a:r>
              <a:rPr lang="de-DE" sz="1100" dirty="0" err="1">
                <a:ea typeface="+mn-ea"/>
              </a:rPr>
              <a:t>Höhnle</a:t>
            </a:r>
            <a:r>
              <a:rPr lang="de-DE" sz="1100" dirty="0">
                <a:ea typeface="+mn-ea"/>
              </a:rPr>
              <a:t> u. a. (2011), S. 160.</a:t>
            </a:r>
          </a:p>
        </p:txBody>
      </p:sp>
    </p:spTree>
    <p:extLst>
      <p:ext uri="{BB962C8B-B14F-4D97-AF65-F5344CB8AC3E}">
        <p14:creationId xmlns:p14="http://schemas.microsoft.com/office/powerpoint/2010/main" val="27086865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476672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Befunde der </a:t>
            </a:r>
            <a:r>
              <a:rPr 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Unterrichtsforschung</a:t>
            </a:r>
            <a:endParaRPr lang="de-DE" sz="3200" dirty="0">
              <a:solidFill>
                <a:srgbClr val="C9C9C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11" name="Rechteck 10"/>
          <p:cNvSpPr/>
          <p:nvPr/>
        </p:nvSpPr>
        <p:spPr>
          <a:xfrm>
            <a:off x="395536" y="1484784"/>
            <a:ext cx="8135938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de-DE" sz="2000" b="1" dirty="0">
                <a:ea typeface="ＭＳ Ｐゴシック" charset="0"/>
                <a:cs typeface="Arial" pitchFamily="34" charset="0"/>
              </a:rPr>
              <a:t>Leistungsschwache Lernende </a:t>
            </a:r>
          </a:p>
          <a:p>
            <a:pPr marL="268288" indent="-268288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de-DE" sz="2000" dirty="0">
                <a:ea typeface="ＭＳ Ｐゴシック" charset="0"/>
                <a:cs typeface="Arial" pitchFamily="34" charset="0"/>
              </a:rPr>
              <a:t>Gefahr der Überforderung mit Freiheit und Wahlmöglichkeiten </a:t>
            </a:r>
          </a:p>
          <a:p>
            <a:pPr marL="268288" indent="-268288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de-DE" sz="2000" dirty="0">
                <a:ea typeface="ＭＳ Ｐゴシック" charset="0"/>
                <a:cs typeface="Arial" pitchFamily="34" charset="0"/>
              </a:rPr>
              <a:t>gezielte Unterstützung und Strukturierung erforderlich</a:t>
            </a: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defRPr/>
            </a:pPr>
            <a:r>
              <a:rPr lang="de-DE" sz="2000" b="1" dirty="0">
                <a:ea typeface="ＭＳ Ｐゴシック" charset="0"/>
                <a:cs typeface="Arial" pitchFamily="34" charset="0"/>
              </a:rPr>
              <a:t>Leistungsstarke Lernende </a:t>
            </a:r>
          </a:p>
          <a:p>
            <a:pPr marL="268288" indent="-268288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de-DE" sz="2000" dirty="0">
                <a:ea typeface="ＭＳ Ｐゴシック" charset="0"/>
                <a:cs typeface="Arial" pitchFamily="34" charset="0"/>
              </a:rPr>
              <a:t>grundsätzlich: können flexibler lernen </a:t>
            </a:r>
          </a:p>
          <a:p>
            <a:pPr marL="268288" indent="-268288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de-DE" sz="2000" dirty="0">
                <a:ea typeface="ＭＳ Ｐゴシック" charset="0"/>
                <a:cs typeface="Arial" pitchFamily="34" charset="0"/>
              </a:rPr>
              <a:t>aber: kognitive Herausforderung wichtig, sonst droht Egalisierung auf Kosten der Leistungsstarken</a:t>
            </a: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defRPr/>
            </a:pPr>
            <a:r>
              <a:rPr lang="de-DE" sz="2000" b="1" dirty="0">
                <a:ea typeface="ＭＳ Ｐゴシック" charset="0"/>
                <a:cs typeface="Arial" pitchFamily="34" charset="0"/>
              </a:rPr>
              <a:t>Verringerung von Leistungsunterschieden durch Differenzierung? </a:t>
            </a:r>
          </a:p>
          <a:p>
            <a:pPr marL="268288" indent="-268288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de-DE" sz="2000" dirty="0" smtClean="0">
                <a:ea typeface="ＭＳ Ｐゴシック" charset="0"/>
                <a:cs typeface="Arial" pitchFamily="34" charset="0"/>
              </a:rPr>
              <a:t>eher nein; bei </a:t>
            </a:r>
            <a:r>
              <a:rPr lang="de-DE" sz="2000" dirty="0">
                <a:ea typeface="ＭＳ Ｐゴシック" charset="0"/>
                <a:cs typeface="Arial" pitchFamily="34" charset="0"/>
              </a:rPr>
              <a:t>konsequenter Individualisierung ist „Scheren“-Effekt </a:t>
            </a:r>
            <a:r>
              <a:rPr lang="de-DE" sz="2000" dirty="0" err="1">
                <a:ea typeface="ＭＳ Ｐゴシック" charset="0"/>
                <a:cs typeface="Arial" pitchFamily="34" charset="0"/>
              </a:rPr>
              <a:t>erwartbar</a:t>
            </a:r>
            <a:endParaRPr lang="de-DE" sz="2000" dirty="0"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8591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476672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Umgang mit Heterogenität im </a:t>
            </a:r>
            <a:r>
              <a:rPr 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Unterricht</a:t>
            </a:r>
            <a:endParaRPr lang="de-DE" sz="3200" dirty="0">
              <a:solidFill>
                <a:srgbClr val="C9C9C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 bwMode="auto">
          <a:xfrm>
            <a:off x="395536" y="1412776"/>
            <a:ext cx="8569325" cy="381642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marL="266700" indent="-2667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b="1" kern="0" dirty="0">
                <a:ea typeface="+mn-ea"/>
                <a:cs typeface="Arial" pitchFamily="34" charset="0"/>
              </a:rPr>
              <a:t>Problem</a:t>
            </a:r>
          </a:p>
          <a:p>
            <a:pPr marL="266700" indent="-2667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kern="0" dirty="0">
                <a:ea typeface="+mn-ea"/>
                <a:cs typeface="Arial" pitchFamily="34" charset="0"/>
              </a:rPr>
              <a:t>Heterogenität wird von vielen Kollegen als belastend  empfunden, sie  assoziieren mit dem Begriff „individuelle Förderung“ Überforderung, Belastung und Zumutung</a:t>
            </a:r>
          </a:p>
          <a:p>
            <a:pPr marL="266700" indent="-266700" eaLnBrk="1" fontAlgn="auto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b="1" kern="0" dirty="0">
                <a:ea typeface="+mn-ea"/>
                <a:cs typeface="Arial" pitchFamily="34" charset="0"/>
              </a:rPr>
              <a:t>Lösungsansatz</a:t>
            </a:r>
          </a:p>
          <a:p>
            <a:pPr marL="266700" indent="-2667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kern="0" dirty="0">
                <a:ea typeface="+mn-ea"/>
                <a:cs typeface="Arial" pitchFamily="34" charset="0"/>
              </a:rPr>
              <a:t>bereits bei der Planung des Unterrichts von Verschiedenheit ausgehen: variable, offenere Unterrichtsstrukturen</a:t>
            </a:r>
          </a:p>
          <a:p>
            <a:pPr marL="266700" indent="-2667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kern="0" dirty="0" smtClean="0">
                <a:ea typeface="+mn-ea"/>
                <a:cs typeface="Arial" pitchFamily="34" charset="0"/>
              </a:rPr>
              <a:t>graduelle Veränderung </a:t>
            </a:r>
            <a:r>
              <a:rPr lang="de-DE" sz="2000" kern="0" dirty="0">
                <a:ea typeface="+mn-ea"/>
                <a:cs typeface="Arial" pitchFamily="34" charset="0"/>
              </a:rPr>
              <a:t>der Lehrerrolle: Lernbegleiter, Diagnostiker, Berater, ...</a:t>
            </a:r>
          </a:p>
        </p:txBody>
      </p:sp>
    </p:spTree>
    <p:extLst>
      <p:ext uri="{BB962C8B-B14F-4D97-AF65-F5344CB8AC3E}">
        <p14:creationId xmlns:p14="http://schemas.microsoft.com/office/powerpoint/2010/main" val="174374699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476672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Umgang mit Heterogenität im </a:t>
            </a:r>
            <a:r>
              <a:rPr lang="de-DE" sz="3200" dirty="0" smtClean="0">
                <a:solidFill>
                  <a:srgbClr val="C9C9C9">
                    <a:lumMod val="75000"/>
                  </a:srgbClr>
                </a:solidFill>
                <a:cs typeface="Arial" panose="020B0604020202020204" pitchFamily="34" charset="0"/>
              </a:rPr>
              <a:t>Unterricht</a:t>
            </a:r>
            <a:endParaRPr lang="de-DE" sz="3200" dirty="0">
              <a:solidFill>
                <a:srgbClr val="C9C9C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Differenzierung im Unterricht</a:t>
            </a:r>
          </a:p>
        </p:txBody>
      </p:sp>
      <p:sp>
        <p:nvSpPr>
          <p:cNvPr id="6" name="Untertitel 2"/>
          <p:cNvSpPr txBox="1">
            <a:spLocks/>
          </p:cNvSpPr>
          <p:nvPr/>
        </p:nvSpPr>
        <p:spPr bwMode="auto">
          <a:xfrm>
            <a:off x="418881" y="1412776"/>
            <a:ext cx="8713787" cy="38877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marL="266700" indent="-2667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b="1" kern="0" dirty="0">
                <a:ea typeface="+mn-ea"/>
                <a:cs typeface="Arial" pitchFamily="34" charset="0"/>
              </a:rPr>
              <a:t>Ausgangsfrage: Welches unterrichtliche Ziel wird verfolgt?</a:t>
            </a:r>
          </a:p>
          <a:p>
            <a:pPr marL="266700" indent="-2667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kern="0" dirty="0">
                <a:ea typeface="+mn-ea"/>
                <a:cs typeface="Arial" pitchFamily="34" charset="0"/>
              </a:rPr>
              <a:t>Mit variablen Materialien, Sozialformen, Handlungsprodukten usw. Motivation fördern?</a:t>
            </a:r>
          </a:p>
          <a:p>
            <a:pPr marL="266700" indent="-2667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kern="0" dirty="0">
                <a:ea typeface="+mn-ea"/>
                <a:cs typeface="Arial" pitchFamily="34" charset="0"/>
              </a:rPr>
              <a:t>Dadurch störungspräventiven Unterricht erreichen …</a:t>
            </a:r>
          </a:p>
          <a:p>
            <a:pPr marL="342900" indent="-3429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kern="0" dirty="0">
                <a:ea typeface="+mn-ea"/>
                <a:cs typeface="Arial" pitchFamily="34" charset="0"/>
              </a:rPr>
              <a:t>Ist zwar hilfreich, aber nicht Differenzierung i. e. S.!</a:t>
            </a:r>
          </a:p>
          <a:p>
            <a:pPr marL="266700" indent="-2667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2000" kern="0" dirty="0"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2000" kern="0" dirty="0">
                <a:ea typeface="+mn-ea"/>
                <a:cs typeface="Arial" pitchFamily="34" charset="0"/>
              </a:rPr>
              <a:t>Differenzierung </a:t>
            </a:r>
            <a:r>
              <a:rPr lang="de-DE" sz="2000" kern="0" dirty="0" smtClean="0">
                <a:ea typeface="+mn-ea"/>
                <a:cs typeface="Arial" pitchFamily="34" charset="0"/>
              </a:rPr>
              <a:t>will </a:t>
            </a:r>
            <a:r>
              <a:rPr lang="de-DE" sz="2000" kern="0" dirty="0">
                <a:ea typeface="+mn-ea"/>
                <a:cs typeface="Arial" pitchFamily="34" charset="0"/>
              </a:rPr>
              <a:t>Lernausgangslagen positiv beeinflussen: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2000" kern="0" dirty="0">
                <a:ea typeface="+mn-ea"/>
                <a:cs typeface="Arial" pitchFamily="34" charset="0"/>
              </a:rPr>
              <a:t>Damit dies nicht zufällig bleibt, sondern gezielt geschieht, ist nötig …</a:t>
            </a:r>
          </a:p>
        </p:txBody>
      </p:sp>
    </p:spTree>
    <p:extLst>
      <p:ext uri="{BB962C8B-B14F-4D97-AF65-F5344CB8AC3E}">
        <p14:creationId xmlns:p14="http://schemas.microsoft.com/office/powerpoint/2010/main" val="346885171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ZPG">
  <a:themeElements>
    <a:clrScheme name="RPF-PowerpointVorlage 1">
      <a:dk1>
        <a:srgbClr val="000000"/>
      </a:dk1>
      <a:lt1>
        <a:srgbClr val="FFFFC1"/>
      </a:lt1>
      <a:dk2>
        <a:srgbClr val="000000"/>
      </a:dk2>
      <a:lt2>
        <a:srgbClr val="C0C0C0"/>
      </a:lt2>
      <a:accent1>
        <a:srgbClr val="969696"/>
      </a:accent1>
      <a:accent2>
        <a:srgbClr val="0000FF"/>
      </a:accent2>
      <a:accent3>
        <a:srgbClr val="FFFFDD"/>
      </a:accent3>
      <a:accent4>
        <a:srgbClr val="000000"/>
      </a:accent4>
      <a:accent5>
        <a:srgbClr val="C9C9C9"/>
      </a:accent5>
      <a:accent6>
        <a:srgbClr val="0000E7"/>
      </a:accent6>
      <a:hlink>
        <a:srgbClr val="FF0000"/>
      </a:hlink>
      <a:folHlink>
        <a:srgbClr val="5F5F5F"/>
      </a:folHlink>
    </a:clrScheme>
    <a:fontScheme name="RPF-PowerpointVorlag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RPF-PowerpointVorlage 1">
        <a:dk1>
          <a:srgbClr val="000000"/>
        </a:dk1>
        <a:lt1>
          <a:srgbClr val="FFFFC1"/>
        </a:lt1>
        <a:dk2>
          <a:srgbClr val="000000"/>
        </a:dk2>
        <a:lt2>
          <a:srgbClr val="C0C0C0"/>
        </a:lt2>
        <a:accent1>
          <a:srgbClr val="969696"/>
        </a:accent1>
        <a:accent2>
          <a:srgbClr val="0000FF"/>
        </a:accent2>
        <a:accent3>
          <a:srgbClr val="FFFFDD"/>
        </a:accent3>
        <a:accent4>
          <a:srgbClr val="000000"/>
        </a:accent4>
        <a:accent5>
          <a:srgbClr val="C9C9C9"/>
        </a:accent5>
        <a:accent6>
          <a:srgbClr val="0000E7"/>
        </a:accent6>
        <a:hlink>
          <a:srgbClr val="FF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Design ZPG" id="{15B13EAE-C724-5245-8A4E-E5C52FD1225E}" vid="{FB44E5A3-4564-6B4E-B2AC-06F86E728D7B}"/>
    </a:ext>
  </a:extLst>
</a:theme>
</file>

<file path=ppt/theme/theme2.xml><?xml version="1.0" encoding="utf-8"?>
<a:theme xmlns:a="http://schemas.openxmlformats.org/drawingml/2006/main" name="Design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ZPG</Template>
  <TotalTime>0</TotalTime>
  <Words>1283</Words>
  <Application>Microsoft Office PowerPoint</Application>
  <PresentationFormat>Bildschirmpräsentation (4:3)</PresentationFormat>
  <Paragraphs>270</Paragraphs>
  <Slides>31</Slides>
  <Notes>31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3" baseType="lpstr">
      <vt:lpstr>Design ZPG</vt:lpstr>
      <vt:lpstr>Design1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2015-11-18T19:17:12Z</dcterms:created>
  <dcterms:modified xsi:type="dcterms:W3CDTF">2016-07-14T14:44:08Z</dcterms:modified>
</cp:coreProperties>
</file>