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8" r:id="rId3"/>
    <p:sldId id="269" r:id="rId4"/>
    <p:sldId id="271" r:id="rId5"/>
    <p:sldId id="273" r:id="rId6"/>
    <p:sldId id="259" r:id="rId7"/>
    <p:sldId id="261" r:id="rId8"/>
    <p:sldId id="274" r:id="rId9"/>
    <p:sldId id="275" r:id="rId10"/>
    <p:sldId id="262" r:id="rId11"/>
    <p:sldId id="263" r:id="rId12"/>
    <p:sldId id="264" r:id="rId13"/>
    <p:sldId id="265" r:id="rId14"/>
    <p:sldId id="266" r:id="rId15"/>
    <p:sldId id="270" r:id="rId16"/>
  </p:sldIdLst>
  <p:sldSz cx="9144000" cy="6858000" type="screen4x3"/>
  <p:notesSz cx="6884988" cy="10018713"/>
  <p:custDataLst>
    <p:tags r:id="rId19"/>
  </p:custData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7" autoAdjust="0"/>
    <p:restoredTop sz="93103" autoAdjust="0"/>
  </p:normalViewPr>
  <p:slideViewPr>
    <p:cSldViewPr>
      <p:cViewPr varScale="1">
        <p:scale>
          <a:sx n="72" d="100"/>
          <a:sy n="72" d="100"/>
        </p:scale>
        <p:origin x="-21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245" cy="501497"/>
          </a:xfrm>
          <a:prstGeom prst="rect">
            <a:avLst/>
          </a:prstGeom>
        </p:spPr>
        <p:txBody>
          <a:bodyPr vert="horz" wrap="square" lIns="92409" tIns="46204" rIns="92409" bIns="4620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99136" y="0"/>
            <a:ext cx="2984245" cy="501497"/>
          </a:xfrm>
          <a:prstGeom prst="rect">
            <a:avLst/>
          </a:prstGeom>
        </p:spPr>
        <p:txBody>
          <a:bodyPr vert="horz" wrap="square" lIns="92409" tIns="46204" rIns="92409" bIns="462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68529387-4908-449D-A9CB-7DF5D1E3FBAC}" type="datetimeFigureOut">
              <a:rPr lang="de-DE"/>
              <a:pPr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515615"/>
            <a:ext cx="2984245" cy="501496"/>
          </a:xfrm>
          <a:prstGeom prst="rect">
            <a:avLst/>
          </a:prstGeom>
        </p:spPr>
        <p:txBody>
          <a:bodyPr vert="horz" wrap="square" lIns="92409" tIns="46204" rIns="92409" bIns="4620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99136" y="9515615"/>
            <a:ext cx="2984245" cy="501496"/>
          </a:xfrm>
          <a:prstGeom prst="rect">
            <a:avLst/>
          </a:prstGeom>
        </p:spPr>
        <p:txBody>
          <a:bodyPr vert="horz" wrap="square" lIns="92409" tIns="46204" rIns="92409" bIns="462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F8773A15-F6A8-4DC8-A7F7-CD5E37452D6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17985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245" cy="501497"/>
          </a:xfrm>
          <a:prstGeom prst="rect">
            <a:avLst/>
          </a:prstGeom>
        </p:spPr>
        <p:txBody>
          <a:bodyPr vert="horz" wrap="square" lIns="92409" tIns="46204" rIns="92409" bIns="4620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99136" y="0"/>
            <a:ext cx="2984245" cy="501497"/>
          </a:xfrm>
          <a:prstGeom prst="rect">
            <a:avLst/>
          </a:prstGeom>
        </p:spPr>
        <p:txBody>
          <a:bodyPr vert="horz" wrap="square" lIns="92409" tIns="46204" rIns="92409" bIns="462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567D4B5A-E63E-4DB4-AB84-6D32F9BD5DE3}" type="datetimeFigureOut">
              <a:rPr lang="de-DE"/>
              <a:pPr/>
              <a:t>11.11.2019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50888"/>
            <a:ext cx="5011738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09" tIns="46204" rIns="92409" bIns="46204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178" y="4758609"/>
            <a:ext cx="5508634" cy="4508661"/>
          </a:xfrm>
          <a:prstGeom prst="rect">
            <a:avLst/>
          </a:prstGeom>
        </p:spPr>
        <p:txBody>
          <a:bodyPr vert="horz" lIns="92409" tIns="46204" rIns="92409" bIns="46204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5615"/>
            <a:ext cx="2984245" cy="501496"/>
          </a:xfrm>
          <a:prstGeom prst="rect">
            <a:avLst/>
          </a:prstGeom>
        </p:spPr>
        <p:txBody>
          <a:bodyPr vert="horz" wrap="square" lIns="92409" tIns="46204" rIns="92409" bIns="4620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99136" y="9515615"/>
            <a:ext cx="2984245" cy="501496"/>
          </a:xfrm>
          <a:prstGeom prst="rect">
            <a:avLst/>
          </a:prstGeom>
        </p:spPr>
        <p:txBody>
          <a:bodyPr vert="horz" wrap="square" lIns="92409" tIns="46204" rIns="92409" bIns="462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2C4AEECA-2F8D-4454-817A-55D3990CF5C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41225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0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8FC074-A2F3-4815-8BBB-89423F2FFF73}" type="slidenum">
              <a:rPr lang="de-DE" altLang="de-DE"/>
              <a:pPr/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11549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0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8FC074-A2F3-4815-8BBB-89423F2FFF73}" type="slidenum">
              <a:rPr lang="de-DE" altLang="de-DE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0199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0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8FC074-A2F3-4815-8BBB-89423F2FFF73}" type="slidenum">
              <a:rPr lang="de-DE" altLang="de-DE"/>
              <a:pPr/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29508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40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8FC074-A2F3-4815-8BBB-89423F2FFF73}" type="slidenum">
              <a:rPr lang="de-DE" altLang="de-DE"/>
              <a:pPr/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10313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0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8FC074-A2F3-4815-8BBB-89423F2FFF73}" type="slidenum">
              <a:rPr lang="de-DE" altLang="de-DE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24556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0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8FC074-A2F3-4815-8BBB-89423F2FFF73}" type="slidenum">
              <a:rPr lang="de-DE" altLang="de-DE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3362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0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8FC074-A2F3-4815-8BBB-89423F2FFF73}" type="slidenum">
              <a:rPr lang="de-DE" altLang="de-DE"/>
              <a:pPr/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0804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0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8FC074-A2F3-4815-8BBB-89423F2FFF73}" type="slidenum">
              <a:rPr lang="de-DE" altLang="de-DE"/>
              <a:pPr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71764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0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8FC074-A2F3-4815-8BBB-89423F2FFF73}" type="slidenum">
              <a:rPr lang="de-DE" altLang="de-DE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94743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0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8FC074-A2F3-4815-8BBB-89423F2FFF73}" type="slidenum">
              <a:rPr lang="de-DE" altLang="de-DE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0960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0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8FC074-A2F3-4815-8BBB-89423F2FFF73}" type="slidenum">
              <a:rPr lang="de-DE" altLang="de-DE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2627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0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8FC074-A2F3-4815-8BBB-89423F2FFF73}" type="slidenum">
              <a:rPr lang="de-DE" altLang="de-DE"/>
              <a:pPr/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06220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0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8FC074-A2F3-4815-8BBB-89423F2FFF73}" type="slidenum">
              <a:rPr lang="de-DE" altLang="de-DE"/>
              <a:pPr/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657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0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8FC074-A2F3-4815-8BBB-89423F2FFF73}" type="slidenum">
              <a:rPr lang="de-DE" altLang="de-DE"/>
              <a:pPr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12542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0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8FC074-A2F3-4815-8BBB-89423F2FFF73}" type="slidenum">
              <a:rPr lang="de-DE" altLang="de-DE"/>
              <a:pPr/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85418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  <p:transition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219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</p:spTree>
  </p:cSld>
  <p:clrMapOvr>
    <a:masterClrMapping/>
  </p:clrMapOvr>
  <p:transition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381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381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  <p:transition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  <p:transition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</p:cSld>
  <p:clrMapOvr>
    <a:masterClrMapping/>
  </p:clrMapOvr>
  <p:transition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</p:cSld>
  <p:clrMapOvr>
    <a:masterClrMapping/>
  </p:clrMapOvr>
  <p:transition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  <p:transition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219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pPr lvl="0"/>
            <a:r>
              <a:rPr lang="de-DE" noProof="0"/>
              <a:t>Klicken Sie auf das Symbol, um die SmartArt-Grafik hinzuzufügen</a:t>
            </a:r>
            <a:endParaRPr lang="de-DE" noProof="0" dirty="0"/>
          </a:p>
        </p:txBody>
      </p:sp>
    </p:spTree>
  </p:cSld>
  <p:clrMapOvr>
    <a:masterClrMapping/>
  </p:clrMapOvr>
  <p:transition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D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zum Bearbeiten.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33600"/>
            <a:ext cx="7772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Klicken Sie, um die Textformatierung des Masters zu bearbeiten.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7" name="Fußzeilenplatzhalter 3"/>
          <p:cNvSpPr txBox="1">
            <a:spLocks/>
          </p:cNvSpPr>
          <p:nvPr/>
        </p:nvSpPr>
        <p:spPr bwMode="auto">
          <a:xfrm>
            <a:off x="251520" y="6511945"/>
            <a:ext cx="3791102" cy="15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lvl1pPr defTabSz="449263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449263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449263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449263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449263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de-DE" sz="1100" dirty="0">
                <a:latin typeface="Arial" charset="0"/>
              </a:rPr>
              <a:t>ZPG Geographie: Bildungsplan 2016 – Klassenstufe 9/10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8" r:id="rId9"/>
    <p:sldLayoutId id="2147483709" r:id="rId10"/>
    <p:sldLayoutId id="2147483710" r:id="rId11"/>
  </p:sldLayoutIdLst>
  <p:transition>
    <p:pull dir="r"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"/>
          <a:ea typeface="ＭＳ Ｐゴシック" charset="0"/>
          <a:cs typeface="ＭＳ Ｐゴシック" charset="0"/>
        </a:defRPr>
      </a:lvl5pPr>
      <a:lvl6pPr marL="457153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"/>
        </a:defRPr>
      </a:lvl6pPr>
      <a:lvl7pPr marL="914305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"/>
        </a:defRPr>
      </a:lvl7pPr>
      <a:lvl8pPr marL="1371458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"/>
        </a:defRPr>
      </a:lvl8pPr>
      <a:lvl9pPr marL="182861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"/>
        </a:defRPr>
      </a:lvl9pPr>
    </p:titleStyle>
    <p:bodyStyle>
      <a:lvl1pPr marL="279400" indent="-279400" algn="l" rtl="0" eaLnBrk="1" fontAlgn="base" hangingPunct="1">
        <a:spcBef>
          <a:spcPct val="30000"/>
        </a:spcBef>
        <a:spcAft>
          <a:spcPct val="0"/>
        </a:spcAft>
        <a:buSzPct val="9000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55650" indent="-284163" algn="l" rtl="0" eaLnBrk="1" fontAlgn="base" hangingPunct="1"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74750" indent="-227013" algn="l" rtl="0" eaLnBrk="1" fontAlgn="base" hangingPunct="1">
        <a:spcBef>
          <a:spcPct val="3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593850" indent="-227013" algn="l" rtl="0" eaLnBrk="1" fontAlgn="base" hangingPunct="1">
        <a:spcBef>
          <a:spcPct val="3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12950" indent="-227013" algn="l" rtl="0" eaLnBrk="1" fontAlgn="base" hangingPunct="1">
        <a:spcBef>
          <a:spcPct val="3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471482" indent="-228577" algn="l" rtl="0" eaLnBrk="1" fontAlgn="base" hangingPunct="1">
        <a:spcBef>
          <a:spcPct val="3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28634" indent="-228577" algn="l" rtl="0" eaLnBrk="1" fontAlgn="base" hangingPunct="1">
        <a:spcBef>
          <a:spcPct val="3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385787" indent="-228577" algn="l" rtl="0" eaLnBrk="1" fontAlgn="base" hangingPunct="1">
        <a:spcBef>
          <a:spcPct val="3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42939" indent="-228577" algn="l" rtl="0" eaLnBrk="1" fontAlgn="base" hangingPunct="1">
        <a:spcBef>
          <a:spcPct val="30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 rot="20015630">
            <a:off x="5941636" y="3554058"/>
            <a:ext cx="2733336" cy="971753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800" b="1" dirty="0">
                <a:cs typeface="Arial" panose="020B0604020202020204" pitchFamily="34" charset="0"/>
              </a:rPr>
              <a:t>m</a:t>
            </a:r>
            <a:r>
              <a:rPr kumimoji="0" 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it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Erklärvideos</a:t>
            </a:r>
            <a:endParaRPr kumimoji="0" lang="de-DE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>
          <a:xfrm>
            <a:off x="683568" y="1628800"/>
            <a:ext cx="7776220" cy="3884464"/>
          </a:xfrm>
        </p:spPr>
        <p:txBody>
          <a:bodyPr>
            <a:noAutofit/>
          </a:bodyPr>
          <a:lstStyle/>
          <a:p>
            <a:endParaRPr lang="de-DE" sz="3600" b="1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de-DE" sz="3600" b="1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Teilsystem Erdoberfläche</a:t>
            </a:r>
          </a:p>
          <a:p>
            <a:r>
              <a:rPr lang="de-DE" sz="3600" b="1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endogene und exogene Prozesse</a:t>
            </a:r>
          </a:p>
          <a:p>
            <a:pPr algn="l"/>
            <a:endParaRPr lang="de-DE" sz="2000" b="1" dirty="0">
              <a:ea typeface="ＭＳ Ｐゴシック"/>
              <a:cs typeface="ＭＳ Ｐゴシック"/>
            </a:endParaRPr>
          </a:p>
          <a:p>
            <a:pPr algn="l"/>
            <a:endParaRPr lang="de-DE" sz="2000" b="1" dirty="0">
              <a:ea typeface="ＭＳ Ｐゴシック"/>
              <a:cs typeface="ＭＳ Ｐゴシック"/>
            </a:endParaRPr>
          </a:p>
          <a:p>
            <a:pPr algn="l"/>
            <a:endParaRPr lang="de-DE" sz="2000" b="1" dirty="0">
              <a:ea typeface="ＭＳ Ｐゴシック"/>
              <a:cs typeface="ＭＳ Ｐゴシック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8680"/>
            <a:ext cx="9151939" cy="685800"/>
          </a:xfrm>
          <a:prstGeom prst="rect">
            <a:avLst/>
          </a:prstGeom>
          <a:solidFill>
            <a:srgbClr val="9E0E04"/>
          </a:solidFill>
          <a:ln w="9525">
            <a:noFill/>
            <a:miter lim="800000"/>
            <a:headEnd/>
            <a:tailEnd/>
          </a:ln>
          <a:effectLst>
            <a:outerShdw blurRad="63500" dist="38086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5pPr>
            <a:lvl6pPr marL="457153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305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458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61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pPr marL="361950" algn="ctr">
              <a:defRPr/>
            </a:pPr>
            <a:r>
              <a:rPr lang="de-DE" sz="3200" kern="0" dirty="0">
                <a:solidFill>
                  <a:schemeClr val="bg1"/>
                </a:solidFill>
                <a:latin typeface="Verdana"/>
                <a:cs typeface="Verdana"/>
              </a:rPr>
              <a:t>Modul 2</a:t>
            </a:r>
          </a:p>
        </p:txBody>
      </p:sp>
    </p:spTree>
    <p:extLst>
      <p:ext uri="{BB962C8B-B14F-4D97-AF65-F5344CB8AC3E}">
        <p14:creationId xmlns:p14="http://schemas.microsoft.com/office/powerpoint/2010/main" val="2112343707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8680"/>
            <a:ext cx="9151939" cy="685800"/>
          </a:xfrm>
          <a:prstGeom prst="rect">
            <a:avLst/>
          </a:prstGeom>
          <a:solidFill>
            <a:srgbClr val="9E0E04"/>
          </a:solidFill>
          <a:ln w="9525">
            <a:noFill/>
            <a:miter lim="800000"/>
            <a:headEnd/>
            <a:tailEnd/>
          </a:ln>
          <a:effectLst>
            <a:outerShdw blurRad="63500" dist="38086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5pPr>
            <a:lvl6pPr marL="457153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305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458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61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pPr marL="361950" algn="ctr">
              <a:defRPr/>
            </a:pPr>
            <a:r>
              <a:rPr lang="de-DE" sz="3200" kern="0" dirty="0">
                <a:solidFill>
                  <a:schemeClr val="bg1"/>
                </a:solidFill>
                <a:latin typeface="Verdana"/>
                <a:cs typeface="Verdana"/>
              </a:rPr>
              <a:t>Unterrichtsmaterial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842636"/>
            <a:ext cx="5820216" cy="3493081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 bwMode="auto">
          <a:xfrm>
            <a:off x="7367880" y="4797152"/>
            <a:ext cx="1296144" cy="1296144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kumimoji="0" lang="de-DE" sz="1600" i="0" u="none" strike="noStrike" cap="none" normalizeH="0" dirty="0">
                <a:ln>
                  <a:noFill/>
                </a:ln>
                <a:effectLst/>
                <a:latin typeface="Arial" charset="0"/>
                <a:ea typeface="ＭＳ Ｐゴシック" charset="0"/>
                <a:cs typeface="ＭＳ Ｐゴシック" charset="0"/>
              </a:rPr>
              <a:t> Minuten Zeit</a:t>
            </a:r>
          </a:p>
        </p:txBody>
      </p:sp>
    </p:spTree>
    <p:extLst>
      <p:ext uri="{BB962C8B-B14F-4D97-AF65-F5344CB8AC3E}">
        <p14:creationId xmlns:p14="http://schemas.microsoft.com/office/powerpoint/2010/main" val="1687924048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8680"/>
            <a:ext cx="9151939" cy="685800"/>
          </a:xfrm>
          <a:prstGeom prst="rect">
            <a:avLst/>
          </a:prstGeom>
          <a:solidFill>
            <a:srgbClr val="9E0E04"/>
          </a:solidFill>
          <a:ln w="9525">
            <a:noFill/>
            <a:miter lim="800000"/>
            <a:headEnd/>
            <a:tailEnd/>
          </a:ln>
          <a:effectLst>
            <a:outerShdw blurRad="63500" dist="38086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5pPr>
            <a:lvl6pPr marL="457153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305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458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61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pPr marL="361950" algn="ctr">
              <a:defRPr/>
            </a:pPr>
            <a:r>
              <a:rPr lang="de-DE" sz="3200" kern="0" dirty="0">
                <a:solidFill>
                  <a:schemeClr val="bg1"/>
                </a:solidFill>
                <a:latin typeface="Verdana"/>
                <a:cs typeface="Verdana"/>
              </a:rPr>
              <a:t>Schwierigkeiten und Lösungsansätze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37505" y="1251545"/>
            <a:ext cx="8930993" cy="752089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de-DE" b="1" dirty="0">
                <a:sym typeface="Wingdings" panose="05000000000000000000" pitchFamily="2" charset="2"/>
              </a:rPr>
              <a:t></a:t>
            </a:r>
            <a:r>
              <a:rPr lang="de-DE" sz="2400" b="1" dirty="0">
                <a:sym typeface="Wingdings" panose="05000000000000000000" pitchFamily="2" charset="2"/>
              </a:rPr>
              <a:t>	</a:t>
            </a:r>
            <a:r>
              <a:rPr lang="de-DE" b="1" dirty="0">
                <a:sym typeface="Wingdings" panose="05000000000000000000" pitchFamily="2" charset="2"/>
              </a:rPr>
              <a:t>Das dauert ewig!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de-DE" dirty="0">
                <a:sym typeface="Wingdings" panose="05000000000000000000" pitchFamily="2" charset="2"/>
              </a:rPr>
              <a:t>Material für das Video vorgeben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de-DE" dirty="0">
                <a:sym typeface="Wingdings" panose="05000000000000000000" pitchFamily="2" charset="2"/>
              </a:rPr>
              <a:t>kurze Videos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de-DE" dirty="0">
                <a:sym typeface="Wingdings" panose="05000000000000000000" pitchFamily="2" charset="2"/>
              </a:rPr>
              <a:t>einfaches „Vorbildvideo“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de-DE" dirty="0">
                <a:sym typeface="Wingdings" panose="05000000000000000000" pitchFamily="2" charset="2"/>
              </a:rPr>
              <a:t>ohne Nachbearbeitung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b="1" dirty="0">
                <a:sym typeface="Wingdings" panose="05000000000000000000" pitchFamily="2" charset="2"/>
              </a:rPr>
              <a:t>	Inhaltliche Fehler im Video!</a:t>
            </a:r>
          </a:p>
          <a:p>
            <a:pPr>
              <a:tabLst>
                <a:tab pos="896938" algn="l"/>
                <a:tab pos="1166813" algn="l"/>
              </a:tabLst>
            </a:pPr>
            <a:r>
              <a:rPr lang="de-DE" dirty="0">
                <a:sym typeface="Wingdings" panose="05000000000000000000" pitchFamily="2" charset="2"/>
              </a:rPr>
              <a:t>	 	Drehbuch korrigieren</a:t>
            </a:r>
          </a:p>
          <a:p>
            <a:pPr>
              <a:tabLst>
                <a:tab pos="896938" algn="l"/>
                <a:tab pos="1166813" algn="l"/>
              </a:tabLst>
            </a:pPr>
            <a:r>
              <a:rPr lang="de-DE" dirty="0">
                <a:sym typeface="Wingdings" panose="05000000000000000000" pitchFamily="2" charset="2"/>
              </a:rPr>
              <a:t>		</a:t>
            </a:r>
          </a:p>
          <a:p>
            <a:pPr>
              <a:spcBef>
                <a:spcPts val="600"/>
              </a:spcBef>
            </a:pPr>
            <a:r>
              <a:rPr lang="de-DE" b="1" dirty="0">
                <a:sym typeface="Wingdings" panose="05000000000000000000" pitchFamily="2" charset="2"/>
              </a:rPr>
              <a:t></a:t>
            </a:r>
            <a:r>
              <a:rPr lang="de-DE" dirty="0">
                <a:sym typeface="Wingdings" panose="05000000000000000000" pitchFamily="2" charset="2"/>
              </a:rPr>
              <a:t>	</a:t>
            </a:r>
            <a:r>
              <a:rPr lang="de-DE" b="1" dirty="0">
                <a:sym typeface="Wingdings" panose="05000000000000000000" pitchFamily="2" charset="2"/>
              </a:rPr>
              <a:t>Urheberrechtliche Probleme!</a:t>
            </a:r>
          </a:p>
          <a:p>
            <a:pPr lvl="2">
              <a:tabLst>
                <a:tab pos="1166813" algn="l"/>
              </a:tabLst>
            </a:pPr>
            <a:r>
              <a:rPr lang="de-DE" dirty="0">
                <a:sym typeface="Wingdings" panose="05000000000000000000" pitchFamily="2" charset="2"/>
              </a:rPr>
              <a:t>	Eigene Zeichnungen</a:t>
            </a:r>
          </a:p>
          <a:p>
            <a:pPr lvl="2" defTabSz="584200"/>
            <a:r>
              <a:rPr lang="de-DE" dirty="0">
                <a:sym typeface="Wingdings" panose="05000000000000000000" pitchFamily="2" charset="2"/>
              </a:rPr>
              <a:t>	keine Veröffentlichung im Netz gestatten</a:t>
            </a:r>
          </a:p>
          <a:p>
            <a:pPr marL="1200150" lvl="2" indent="-285750" defTabSz="584200">
              <a:buFont typeface="Wingdings" panose="05000000000000000000" pitchFamily="2" charset="2"/>
              <a:buChar char="Ø"/>
            </a:pP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b="1" dirty="0">
                <a:sym typeface="Wingdings" panose="05000000000000000000" pitchFamily="2" charset="2"/>
              </a:rPr>
              <a:t>	Video ist verwackelt!</a:t>
            </a:r>
          </a:p>
          <a:p>
            <a:pPr marL="1200150" lvl="2" indent="-285750" defTabSz="584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dirty="0">
                <a:sym typeface="Wingdings" panose="05000000000000000000" pitchFamily="2" charset="2"/>
              </a:rPr>
              <a:t>Stativ mit Schulstuhl nutzen</a:t>
            </a:r>
          </a:p>
          <a:p>
            <a:pPr marL="1200150" lvl="2" indent="-285750" defTabSz="584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dirty="0">
                <a:sym typeface="Wingdings" panose="05000000000000000000" pitchFamily="2" charset="2"/>
              </a:rPr>
              <a:t>zwei Tische nutzen</a:t>
            </a:r>
          </a:p>
          <a:p>
            <a:pPr marL="1200150" lvl="2" indent="-285750" defTabSz="584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pPr lvl="2" defTabSz="584200">
              <a:spcBef>
                <a:spcPts val="600"/>
              </a:spcBef>
            </a:pPr>
            <a:r>
              <a:rPr lang="de-DE" sz="1600" dirty="0">
                <a:sym typeface="Wingdings" panose="05000000000000000000" pitchFamily="2" charset="2"/>
              </a:rPr>
              <a:t>	</a:t>
            </a:r>
          </a:p>
          <a:p>
            <a:pPr>
              <a:spcBef>
                <a:spcPts val="600"/>
              </a:spcBef>
            </a:pPr>
            <a:r>
              <a:rPr lang="de-DE" sz="1600" b="1" dirty="0">
                <a:sym typeface="Wingdings" panose="05000000000000000000" pitchFamily="2" charset="2"/>
              </a:rPr>
              <a:t>	</a:t>
            </a:r>
          </a:p>
          <a:p>
            <a:pPr marL="342900" indent="-342900">
              <a:buFont typeface="Wingdings" panose="05000000000000000000" pitchFamily="2" charset="2"/>
              <a:buChar char=""/>
            </a:pPr>
            <a:endParaRPr lang="de-DE" sz="2000" dirty="0">
              <a:sym typeface="Wingdings" panose="05000000000000000000" pitchFamily="2" charset="2"/>
            </a:endParaRPr>
          </a:p>
          <a:p>
            <a:pPr marL="1257300" lvl="2" indent="-342900">
              <a:buFont typeface="Wingdings" panose="05000000000000000000" pitchFamily="2" charset="2"/>
              <a:buChar char=""/>
            </a:pPr>
            <a:endParaRPr lang="de-DE" sz="2000" dirty="0">
              <a:sym typeface="Wingdings" panose="05000000000000000000" pitchFamily="2" charset="2"/>
            </a:endParaRPr>
          </a:p>
          <a:p>
            <a:pPr marL="1257300" lvl="2" indent="-342900">
              <a:buFont typeface="Wingdings" panose="05000000000000000000" pitchFamily="2" charset="2"/>
              <a:buChar char=""/>
            </a:pPr>
            <a:endParaRPr lang="de-DE" sz="2000" dirty="0">
              <a:sym typeface="Wingdings" panose="05000000000000000000" pitchFamily="2" charset="2"/>
            </a:endParaRPr>
          </a:p>
          <a:p>
            <a:pPr marL="1714500" lvl="3" indent="-342900">
              <a:buFont typeface="Wingdings" panose="05000000000000000000" pitchFamily="2" charset="2"/>
              <a:buChar char=""/>
            </a:pPr>
            <a:endParaRPr lang="de-DE" sz="2000" dirty="0"/>
          </a:p>
          <a:p>
            <a:pPr algn="ctr"/>
            <a:endParaRPr lang="de-DE" sz="2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2060848"/>
            <a:ext cx="435248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64843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29272" t="33987" r="45317" b="58318"/>
          <a:stretch/>
        </p:blipFill>
        <p:spPr>
          <a:xfrm>
            <a:off x="-108520" y="-3538"/>
            <a:ext cx="5254967" cy="895118"/>
          </a:xfrm>
          <a:prstGeom prst="rect">
            <a:avLst/>
          </a:prstGeom>
          <a:effectLst>
            <a:softEdge rad="39370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19000"/>
                    </a14:imgEffect>
                  </a14:imgLayer>
                </a14:imgProps>
              </a:ext>
            </a:extLst>
          </a:blip>
          <a:srcRect l="8262" t="9401" r="62989" b="73333"/>
          <a:stretch/>
        </p:blipFill>
        <p:spPr>
          <a:xfrm>
            <a:off x="6184" y="1234480"/>
            <a:ext cx="7686251" cy="2596592"/>
          </a:xfrm>
          <a:prstGeom prst="rect">
            <a:avLst/>
          </a:prstGeom>
          <a:effectLst>
            <a:softEdge rad="787400"/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8680"/>
            <a:ext cx="9151939" cy="685800"/>
          </a:xfrm>
          <a:prstGeom prst="rect">
            <a:avLst/>
          </a:prstGeom>
          <a:solidFill>
            <a:srgbClr val="9E0E04"/>
          </a:solidFill>
          <a:ln w="9525">
            <a:noFill/>
            <a:miter lim="800000"/>
            <a:headEnd/>
            <a:tailEnd/>
          </a:ln>
          <a:effectLst>
            <a:outerShdw blurRad="63500" dist="38086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5pPr>
            <a:lvl6pPr marL="457153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305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458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61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pPr marL="361950" algn="ctr">
              <a:defRPr/>
            </a:pPr>
            <a:r>
              <a:rPr lang="de-DE" sz="3200" kern="0" dirty="0">
                <a:solidFill>
                  <a:schemeClr val="bg1"/>
                </a:solidFill>
                <a:latin typeface="Verdana"/>
                <a:cs typeface="Verdana"/>
              </a:rPr>
              <a:t>Anbindung an den Bildungsplan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59042" y="2177335"/>
            <a:ext cx="2038846" cy="355057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</a:rPr>
              <a:t>Leitperspektive</a:t>
            </a:r>
          </a:p>
          <a:p>
            <a:pPr algn="ctr"/>
            <a:endParaRPr lang="de-DE" sz="2000" dirty="0">
              <a:sym typeface="Wingdings" panose="05000000000000000000" pitchFamily="2" charset="2"/>
            </a:endParaRPr>
          </a:p>
          <a:p>
            <a:pPr algn="ctr"/>
            <a:endParaRPr lang="de-DE" sz="2000" dirty="0">
              <a:sym typeface="Wingdings" panose="05000000000000000000" pitchFamily="2" charset="2"/>
            </a:endParaRPr>
          </a:p>
          <a:p>
            <a:pPr algn="ctr"/>
            <a:r>
              <a:rPr lang="de-DE" sz="6600" b="1" dirty="0">
                <a:sym typeface="Wingdings" panose="05000000000000000000" pitchFamily="2" charset="2"/>
              </a:rPr>
              <a:t></a:t>
            </a:r>
          </a:p>
          <a:p>
            <a:pPr algn="ctr"/>
            <a:r>
              <a:rPr lang="de-DE" sz="2000" dirty="0"/>
              <a:t> </a:t>
            </a:r>
          </a:p>
          <a:p>
            <a:pPr algn="ctr"/>
            <a:endParaRPr lang="de-DE" sz="2000" dirty="0"/>
          </a:p>
          <a:p>
            <a:pPr algn="ctr"/>
            <a:r>
              <a:rPr lang="de-DE" sz="2000" b="1" dirty="0">
                <a:sym typeface="Wingdings" panose="05000000000000000000" pitchFamily="2" charset="2"/>
              </a:rPr>
              <a:t>Produktion und </a:t>
            </a:r>
          </a:p>
          <a:p>
            <a:pPr algn="ctr"/>
            <a:r>
              <a:rPr lang="de-DE" sz="2000" b="1" dirty="0">
                <a:sym typeface="Wingdings" panose="05000000000000000000" pitchFamily="2" charset="2"/>
              </a:rPr>
              <a:t>Präsentation</a:t>
            </a:r>
            <a:endParaRPr lang="de-DE" sz="2000" b="1" dirty="0"/>
          </a:p>
          <a:p>
            <a:endParaRPr lang="de-DE" sz="2000" dirty="0"/>
          </a:p>
        </p:txBody>
      </p:sp>
      <p:sp>
        <p:nvSpPr>
          <p:cNvPr id="11" name="Rechteck 10"/>
          <p:cNvSpPr/>
          <p:nvPr/>
        </p:nvSpPr>
        <p:spPr>
          <a:xfrm>
            <a:off x="1818546" y="42210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059832" y="2198410"/>
            <a:ext cx="2399642" cy="32428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de-DE" sz="2000" b="1" dirty="0" err="1">
                <a:solidFill>
                  <a:srgbClr val="C00000"/>
                </a:solidFill>
              </a:rPr>
              <a:t>ibK</a:t>
            </a:r>
            <a:r>
              <a:rPr lang="de-DE" sz="2000" dirty="0"/>
              <a:t> </a:t>
            </a:r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lvl="0" algn="ctr"/>
            <a:r>
              <a:rPr lang="de-DE" sz="6600" b="1" dirty="0">
                <a:solidFill>
                  <a:srgbClr val="000000"/>
                </a:solidFill>
                <a:sym typeface="Wingdings" panose="05000000000000000000" pitchFamily="2" charset="2"/>
              </a:rPr>
              <a:t></a:t>
            </a:r>
          </a:p>
          <a:p>
            <a:pPr algn="ctr"/>
            <a:endParaRPr lang="de-DE" sz="2000" b="1" kern="0" dirty="0">
              <a:solidFill>
                <a:srgbClr val="000000"/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  <a:p>
            <a:pPr algn="ctr"/>
            <a:endParaRPr lang="de-DE" sz="2000" b="1" kern="0" dirty="0">
              <a:solidFill>
                <a:srgbClr val="000000"/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  <a:p>
            <a:pPr algn="ctr"/>
            <a:r>
              <a:rPr lang="de-DE" sz="2000" b="1" kern="0" dirty="0">
                <a:solidFill>
                  <a:srgbClr val="000000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plattentektonische Prozesse </a:t>
            </a:r>
            <a:endParaRPr lang="de-DE" sz="20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6228184" y="2150018"/>
            <a:ext cx="2448272" cy="385835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de-DE" sz="2000" b="1" dirty="0" err="1">
                <a:solidFill>
                  <a:srgbClr val="C00000"/>
                </a:solidFill>
              </a:rPr>
              <a:t>pbK</a:t>
            </a:r>
            <a:endParaRPr lang="de-DE" sz="2000" b="1" dirty="0">
              <a:solidFill>
                <a:srgbClr val="C00000"/>
              </a:solidFill>
            </a:endParaRPr>
          </a:p>
          <a:p>
            <a:pPr algn="ctr"/>
            <a:endParaRPr lang="de-DE" sz="2000" b="1" dirty="0">
              <a:solidFill>
                <a:srgbClr val="C00000"/>
              </a:solidFill>
            </a:endParaRPr>
          </a:p>
          <a:p>
            <a:pPr algn="ctr"/>
            <a:endParaRPr lang="de-DE" sz="2000" b="1" dirty="0">
              <a:solidFill>
                <a:srgbClr val="C00000"/>
              </a:solidFill>
            </a:endParaRPr>
          </a:p>
          <a:p>
            <a:pPr lvl="0" algn="ctr"/>
            <a:r>
              <a:rPr lang="de-DE" sz="6600" b="1" dirty="0">
                <a:solidFill>
                  <a:srgbClr val="000000"/>
                </a:solidFill>
                <a:sym typeface="Wingdings" panose="05000000000000000000" pitchFamily="2" charset="2"/>
              </a:rPr>
              <a:t></a:t>
            </a:r>
          </a:p>
          <a:p>
            <a:pPr algn="ctr"/>
            <a:endParaRPr lang="de-DE" sz="2000" b="1" dirty="0">
              <a:sym typeface="Wingdings" panose="05000000000000000000" pitchFamily="2" charset="2"/>
            </a:endParaRPr>
          </a:p>
          <a:p>
            <a:pPr algn="ctr"/>
            <a:endParaRPr lang="de-DE" sz="2000" b="1" dirty="0">
              <a:sym typeface="Wingdings" panose="05000000000000000000" pitchFamily="2" charset="2"/>
            </a:endParaRPr>
          </a:p>
          <a:p>
            <a:pPr algn="ctr"/>
            <a:r>
              <a:rPr lang="de-DE" sz="2000" b="1" dirty="0">
                <a:sym typeface="Wingdings" panose="05000000000000000000" pitchFamily="2" charset="2"/>
              </a:rPr>
              <a:t>zielgerechte Kommunikation (Video)</a:t>
            </a:r>
            <a:endParaRPr lang="de-DE" sz="2000" b="1" dirty="0"/>
          </a:p>
          <a:p>
            <a:endParaRPr lang="de-DE" sz="20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/>
          <a:srcRect l="12988" t="15001" r="60400" b="79084"/>
          <a:stretch/>
        </p:blipFill>
        <p:spPr>
          <a:xfrm>
            <a:off x="5459474" y="320030"/>
            <a:ext cx="3684526" cy="457526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927721762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8680"/>
            <a:ext cx="9151939" cy="685800"/>
          </a:xfrm>
          <a:prstGeom prst="rect">
            <a:avLst/>
          </a:prstGeom>
          <a:solidFill>
            <a:srgbClr val="9E0E04"/>
          </a:solidFill>
          <a:ln w="9525">
            <a:noFill/>
            <a:miter lim="800000"/>
            <a:headEnd/>
            <a:tailEnd/>
          </a:ln>
          <a:effectLst>
            <a:outerShdw blurRad="63500" dist="38086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5pPr>
            <a:lvl6pPr marL="457153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305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458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61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pPr marL="361950" algn="ctr">
              <a:defRPr/>
            </a:pPr>
            <a:r>
              <a:rPr lang="de-DE" sz="3200" kern="0" dirty="0">
                <a:solidFill>
                  <a:schemeClr val="bg1"/>
                </a:solidFill>
                <a:latin typeface="Verdana"/>
                <a:cs typeface="Verdana"/>
              </a:rPr>
              <a:t>Arbeitsphase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23528" y="1340768"/>
            <a:ext cx="8568952" cy="58896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endParaRPr lang="de-DE" dirty="0"/>
          </a:p>
          <a:p>
            <a:pPr algn="ctr"/>
            <a:r>
              <a:rPr lang="de-DE" sz="2000" dirty="0"/>
              <a:t>Erstellen Sie gruppenweise in den RPs </a:t>
            </a:r>
          </a:p>
          <a:p>
            <a:pPr algn="ctr"/>
            <a:r>
              <a:rPr lang="de-DE" sz="2000" dirty="0"/>
              <a:t>für den </a:t>
            </a:r>
            <a:r>
              <a:rPr lang="de-DE" sz="2000" b="1" dirty="0"/>
              <a:t>Fortbildungstag</a:t>
            </a:r>
            <a:r>
              <a:rPr lang="de-DE" sz="2000" dirty="0"/>
              <a:t> </a:t>
            </a:r>
          </a:p>
          <a:p>
            <a:pPr algn="ctr"/>
            <a:r>
              <a:rPr lang="de-DE" sz="2000" dirty="0"/>
              <a:t>ein dreiminütiges Erklärvideo zu dem Thema:</a:t>
            </a:r>
          </a:p>
          <a:p>
            <a:pPr algn="ctr"/>
            <a:endParaRPr lang="de-DE" sz="2000" dirty="0"/>
          </a:p>
          <a:p>
            <a:pPr algn="ctr"/>
            <a:r>
              <a:rPr lang="de-DE" sz="2000" b="1" dirty="0"/>
              <a:t>„Schüler erstellen im Geographieunterricht</a:t>
            </a:r>
          </a:p>
          <a:p>
            <a:pPr algn="ctr"/>
            <a:r>
              <a:rPr lang="de-DE" sz="2000" b="1" dirty="0"/>
              <a:t>zum Teilsystem Erdoberfläche </a:t>
            </a:r>
          </a:p>
          <a:p>
            <a:pPr algn="ctr"/>
            <a:r>
              <a:rPr lang="de-DE" sz="2000" b="1" dirty="0"/>
              <a:t>in der Klasse 9 eigene </a:t>
            </a:r>
            <a:r>
              <a:rPr lang="de-DE" sz="2000" b="1" dirty="0" err="1"/>
              <a:t>Erklärvideos</a:t>
            </a:r>
            <a:r>
              <a:rPr lang="de-DE" sz="2000" b="1" dirty="0"/>
              <a:t>.“</a:t>
            </a:r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r>
              <a:rPr lang="de-DE" sz="2000" dirty="0"/>
              <a:t>Ihr Video soll folgende Fragen beantworten:</a:t>
            </a:r>
          </a:p>
          <a:p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Was ist ein Erklärvideo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Wie erstellen Schüler ein Video im Geographieunterricht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Welchen Mehrwert bietet die Erstellung eines </a:t>
            </a:r>
            <a:r>
              <a:rPr lang="de-DE" sz="2000" dirty="0" err="1"/>
              <a:t>Erklärvideos</a:t>
            </a:r>
            <a:r>
              <a:rPr lang="de-DE" sz="2000" dirty="0"/>
              <a:t> ?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5" name="Ellipse 4"/>
          <p:cNvSpPr/>
          <p:nvPr/>
        </p:nvSpPr>
        <p:spPr bwMode="auto">
          <a:xfrm>
            <a:off x="7308304" y="3861048"/>
            <a:ext cx="1296144" cy="1296144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latin typeface="Arial" charset="0"/>
                <a:ea typeface="ＭＳ Ｐゴシック" charset="0"/>
                <a:cs typeface="ＭＳ Ｐゴシック" charset="0"/>
              </a:rPr>
              <a:t>9</a:t>
            </a:r>
            <a:r>
              <a:rPr kumimoji="0" lang="de-DE" sz="1600" i="0" u="none" strike="noStrike" cap="none" normalizeH="0" dirty="0">
                <a:ln>
                  <a:noFill/>
                </a:ln>
                <a:effectLst/>
                <a:latin typeface="Arial" charset="0"/>
                <a:ea typeface="ＭＳ Ｐゴシック" charset="0"/>
                <a:cs typeface="ＭＳ Ｐゴシック" charset="0"/>
              </a:rPr>
              <a:t>0 Minuten Zeit</a:t>
            </a:r>
          </a:p>
        </p:txBody>
      </p:sp>
    </p:spTree>
    <p:extLst>
      <p:ext uri="{BB962C8B-B14F-4D97-AF65-F5344CB8AC3E}">
        <p14:creationId xmlns:p14="http://schemas.microsoft.com/office/powerpoint/2010/main" val="4264541026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8680"/>
            <a:ext cx="9151939" cy="685800"/>
          </a:xfrm>
          <a:prstGeom prst="rect">
            <a:avLst/>
          </a:prstGeom>
          <a:solidFill>
            <a:srgbClr val="9E0E04"/>
          </a:solidFill>
          <a:ln w="9525">
            <a:noFill/>
            <a:miter lim="800000"/>
            <a:headEnd/>
            <a:tailEnd/>
          </a:ln>
          <a:effectLst>
            <a:outerShdw blurRad="63500" dist="38086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5pPr>
            <a:lvl6pPr marL="457153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305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458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61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pPr marL="361950" algn="ctr">
              <a:defRPr/>
            </a:pPr>
            <a:r>
              <a:rPr lang="de-DE" sz="3200" kern="0" dirty="0">
                <a:solidFill>
                  <a:schemeClr val="bg1"/>
                </a:solidFill>
                <a:latin typeface="Verdana"/>
                <a:cs typeface="Verdana"/>
              </a:rPr>
              <a:t>Fortbildungstag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116394"/>
              </p:ext>
            </p:extLst>
          </p:nvPr>
        </p:nvGraphicFramePr>
        <p:xfrm>
          <a:off x="395536" y="1397000"/>
          <a:ext cx="8280920" cy="462428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20080">
                  <a:extLst>
                    <a:ext uri="{9D8B030D-6E8A-4147-A177-3AD203B41FA5}">
                      <a16:colId xmlns="" xmlns:a16="http://schemas.microsoft.com/office/drawing/2014/main" val="3456453468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508409133"/>
                    </a:ext>
                  </a:extLst>
                </a:gridCol>
                <a:gridCol w="4104456">
                  <a:extLst>
                    <a:ext uri="{9D8B030D-6E8A-4147-A177-3AD203B41FA5}">
                      <a16:colId xmlns="" xmlns:a16="http://schemas.microsoft.com/office/drawing/2014/main" val="1464868476"/>
                    </a:ext>
                  </a:extLst>
                </a:gridCol>
                <a:gridCol w="2304256">
                  <a:extLst>
                    <a:ext uri="{9D8B030D-6E8A-4147-A177-3AD203B41FA5}">
                      <a16:colId xmlns="" xmlns:a16="http://schemas.microsoft.com/office/drawing/2014/main" val="2225690566"/>
                    </a:ext>
                  </a:extLst>
                </a:gridCol>
              </a:tblGrid>
              <a:tr h="81873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427753097"/>
                  </a:ext>
                </a:extLst>
              </a:tr>
              <a:tr h="1132008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„Schüler erstellen im Geographieunterricht in der Klasse 9 </a:t>
                      </a:r>
                    </a:p>
                    <a:p>
                      <a:pPr algn="l"/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zum Teilsystem Erdoberfläche </a:t>
                      </a:r>
                    </a:p>
                    <a:p>
                      <a:pPr algn="l"/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eigene </a:t>
                      </a:r>
                      <a:r>
                        <a:rPr lang="de-DE" sz="16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Erklärvideos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Erstelltes Video </a:t>
                      </a:r>
                    </a:p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 PPP (ZPG)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59138515"/>
                  </a:ext>
                </a:extLst>
              </a:tr>
              <a:tr h="81873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Meinungs-</a:t>
                      </a:r>
                    </a:p>
                    <a:p>
                      <a:pPr algn="l"/>
                      <a:r>
                        <a:rPr lang="de-DE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bild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Punkteabfrage und Stichwortsammlung auf Karteikarten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Plakat, Karteikarten, Punkte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03138662"/>
                  </a:ext>
                </a:extLst>
              </a:tr>
              <a:tr h="818735">
                <a:tc>
                  <a:txBody>
                    <a:bodyPr/>
                    <a:lstStyle/>
                    <a:p>
                      <a:pPr algn="ctr"/>
                      <a:r>
                        <a:rPr lang="de-DE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75´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Arbeits-phase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Kollegen erstellen zweiminütiges Video </a:t>
                      </a:r>
                    </a:p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zum Thema „Erklärvideo“ für ihre Schüler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 (ZPG), </a:t>
                      </a:r>
                    </a:p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eigene Smartphones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678192919"/>
                  </a:ext>
                </a:extLst>
              </a:tr>
              <a:tr h="103607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Austausch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Präsentation der erstellten Videos</a:t>
                      </a:r>
                    </a:p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Auswertung</a:t>
                      </a:r>
                    </a:p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Offene Fragen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von Kollegen erstellte Videos, </a:t>
                      </a:r>
                    </a:p>
                    <a:p>
                      <a:pPr algn="l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Karteikarten von oben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80688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50312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8680"/>
            <a:ext cx="9151939" cy="685800"/>
          </a:xfrm>
          <a:prstGeom prst="rect">
            <a:avLst/>
          </a:prstGeom>
          <a:solidFill>
            <a:srgbClr val="9E0E04"/>
          </a:solidFill>
          <a:ln w="9525">
            <a:noFill/>
            <a:miter lim="800000"/>
            <a:headEnd/>
            <a:tailEnd/>
          </a:ln>
          <a:effectLst>
            <a:outerShdw blurRad="63500" dist="38086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5pPr>
            <a:lvl6pPr marL="457153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305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458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61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pPr marL="361950" algn="ctr">
              <a:defRPr/>
            </a:pPr>
            <a:r>
              <a:rPr lang="de-DE" sz="3200" kern="0" dirty="0">
                <a:solidFill>
                  <a:schemeClr val="bg1"/>
                </a:solidFill>
                <a:latin typeface="Verdana"/>
                <a:cs typeface="Verdana"/>
              </a:rPr>
              <a:t>Handout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35509" y="1507140"/>
            <a:ext cx="82809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Folienübersicht?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AB: Konstruktive Plattengrenze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Materialvorlage: Konstruktive Plattengrenze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AB: Destruktive Plattengrenze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Materialvorlage: Destruktive Plattengrenze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AB: Übersichtstabelle für die Sicherungsphase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Methodenblatt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Materialvorlage: Video für den Fortbildungstag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Quellen und weiterführende Literatur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4316453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8680"/>
            <a:ext cx="9151939" cy="685800"/>
          </a:xfrm>
          <a:prstGeom prst="rect">
            <a:avLst/>
          </a:prstGeom>
          <a:solidFill>
            <a:srgbClr val="9E0E04"/>
          </a:solidFill>
          <a:ln w="9525">
            <a:noFill/>
            <a:miter lim="800000"/>
            <a:headEnd/>
            <a:tailEnd/>
          </a:ln>
          <a:effectLst>
            <a:outerShdw blurRad="63500" dist="38086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5pPr>
            <a:lvl6pPr marL="457153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305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458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61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pPr marL="361950" algn="ctr">
              <a:defRPr/>
            </a:pPr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ist ein </a:t>
            </a:r>
            <a:r>
              <a:rPr lang="de-DE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Erklärvideo</a:t>
            </a:r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32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20170117_1946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963" y="1412777"/>
            <a:ext cx="8381501" cy="471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4804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8680"/>
            <a:ext cx="9151939" cy="685800"/>
          </a:xfrm>
          <a:prstGeom prst="rect">
            <a:avLst/>
          </a:prstGeom>
          <a:solidFill>
            <a:srgbClr val="9E0E04"/>
          </a:solidFill>
          <a:ln w="9525">
            <a:noFill/>
            <a:miter lim="800000"/>
            <a:headEnd/>
            <a:tailEnd/>
          </a:ln>
          <a:effectLst>
            <a:outerShdw blurRad="63500" dist="38086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5pPr>
            <a:lvl6pPr marL="457153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305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458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61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pPr marL="361950" algn="ctr">
              <a:defRPr/>
            </a:pPr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ist ein </a:t>
            </a:r>
            <a:r>
              <a:rPr lang="de-DE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Erklärvideo</a:t>
            </a:r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32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3970" y="510952"/>
            <a:ext cx="9151939" cy="685800"/>
          </a:xfrm>
          <a:prstGeom prst="rect">
            <a:avLst/>
          </a:prstGeom>
          <a:solidFill>
            <a:srgbClr val="9E0E04"/>
          </a:solidFill>
          <a:ln w="9525">
            <a:noFill/>
            <a:miter lim="800000"/>
            <a:headEnd/>
            <a:tailEnd/>
          </a:ln>
          <a:effectLst>
            <a:outerShdw blurRad="63500" dist="38086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5pPr>
            <a:lvl6pPr marL="457153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305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458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61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pPr marL="361950" algn="ctr">
              <a:defRPr/>
            </a:pPr>
            <a:r>
              <a:rPr lang="de-DE" sz="3200" kern="0" dirty="0">
                <a:solidFill>
                  <a:schemeClr val="bg1"/>
                </a:solidFill>
                <a:latin typeface="Verdana"/>
                <a:cs typeface="Verdana"/>
              </a:rPr>
              <a:t>Meinungsbild der Fachberater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-3970" y="476672"/>
            <a:ext cx="9151939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>
            <a:outerShdw blurRad="63500" dist="38099" dir="2700000" algn="ctr" rotWithShape="0">
              <a:schemeClr val="bg1">
                <a:lumMod val="65000"/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971600" y="1723025"/>
            <a:ext cx="7349009" cy="44203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de-DE" dirty="0"/>
              <a:t>„Schüler erstellen </a:t>
            </a:r>
            <a:r>
              <a:rPr lang="de-DE" dirty="0" err="1"/>
              <a:t>Erklärvideos</a:t>
            </a:r>
            <a:r>
              <a:rPr lang="de-DE" dirty="0"/>
              <a:t>“</a:t>
            </a:r>
          </a:p>
        </p:txBody>
      </p:sp>
      <p:cxnSp>
        <p:nvCxnSpPr>
          <p:cNvPr id="16" name="Gerade Verbindung mit Pfeil 15"/>
          <p:cNvCxnSpPr/>
          <p:nvPr/>
        </p:nvCxnSpPr>
        <p:spPr bwMode="auto">
          <a:xfrm>
            <a:off x="5940152" y="3755538"/>
            <a:ext cx="129614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Gerade Verbindung mit Pfeil 16"/>
          <p:cNvCxnSpPr/>
          <p:nvPr/>
        </p:nvCxnSpPr>
        <p:spPr bwMode="auto">
          <a:xfrm>
            <a:off x="6586129" y="3145973"/>
            <a:ext cx="0" cy="12191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Rechteck: abgerundete Ecken 17"/>
          <p:cNvSpPr/>
          <p:nvPr/>
        </p:nvSpPr>
        <p:spPr bwMode="auto">
          <a:xfrm>
            <a:off x="5866049" y="2562065"/>
            <a:ext cx="1440160" cy="43204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geringer </a:t>
            </a:r>
            <a:r>
              <a:rPr kumimoji="0" lang="de-DE" sz="120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Aufwand</a:t>
            </a:r>
          </a:p>
        </p:txBody>
      </p:sp>
      <p:sp>
        <p:nvSpPr>
          <p:cNvPr id="19" name="Rechteck: abgerundete Ecken 18"/>
          <p:cNvSpPr/>
          <p:nvPr/>
        </p:nvSpPr>
        <p:spPr bwMode="auto">
          <a:xfrm>
            <a:off x="5866049" y="4516964"/>
            <a:ext cx="1440160" cy="43204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hoher </a:t>
            </a:r>
            <a:r>
              <a:rPr kumimoji="0" lang="de-DE" sz="120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Aufwand</a:t>
            </a:r>
          </a:p>
        </p:txBody>
      </p:sp>
      <p:sp>
        <p:nvSpPr>
          <p:cNvPr id="20" name="Rechteck: abgerundete Ecken 19"/>
          <p:cNvSpPr/>
          <p:nvPr/>
        </p:nvSpPr>
        <p:spPr bwMode="auto">
          <a:xfrm>
            <a:off x="7456513" y="3539514"/>
            <a:ext cx="1440160" cy="43204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hoher Nutzen</a:t>
            </a:r>
            <a:endParaRPr kumimoji="0" lang="de-DE" sz="1200" i="0" u="none" strike="noStrike" cap="none" normalizeH="0" dirty="0">
              <a:ln>
                <a:noFill/>
              </a:ln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1" name="Rechteck: abgerundete Ecken 20"/>
          <p:cNvSpPr/>
          <p:nvPr/>
        </p:nvSpPr>
        <p:spPr bwMode="auto">
          <a:xfrm>
            <a:off x="4314159" y="3539514"/>
            <a:ext cx="1440160" cy="43204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geringer Nutzen</a:t>
            </a:r>
            <a:endParaRPr kumimoji="0" lang="de-DE" sz="1200" i="0" u="none" strike="noStrike" cap="none" normalizeH="0" dirty="0">
              <a:ln>
                <a:noFill/>
              </a:ln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642799" y="2561308"/>
            <a:ext cx="1296144" cy="1298983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i="0" u="none" strike="noStrike" cap="none" normalizeH="0" dirty="0">
                <a:ln>
                  <a:noFill/>
                </a:ln>
                <a:effectLst/>
                <a:latin typeface="Arial" charset="0"/>
                <a:ea typeface="ＭＳ Ｐゴシック" charset="0"/>
                <a:cs typeface="ＭＳ Ｐゴシック" charset="0"/>
              </a:rPr>
              <a:t>Eigene Erfahrung</a:t>
            </a:r>
          </a:p>
        </p:txBody>
      </p:sp>
      <p:sp>
        <p:nvSpPr>
          <p:cNvPr id="23" name="Ellipse 22"/>
          <p:cNvSpPr/>
          <p:nvPr/>
        </p:nvSpPr>
        <p:spPr bwMode="auto">
          <a:xfrm>
            <a:off x="2144285" y="2561308"/>
            <a:ext cx="1296144" cy="1298983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i="0" u="none" strike="noStrike" cap="none" normalizeH="0" dirty="0">
                <a:ln>
                  <a:noFill/>
                </a:ln>
                <a:effectLst/>
                <a:latin typeface="Arial" charset="0"/>
                <a:ea typeface="ＭＳ Ｐゴシック" charset="0"/>
                <a:cs typeface="ＭＳ Ｐゴシック" charset="0"/>
              </a:rPr>
              <a:t>Noch keine Erfahrung</a:t>
            </a:r>
          </a:p>
        </p:txBody>
      </p:sp>
      <p:sp>
        <p:nvSpPr>
          <p:cNvPr id="24" name="Ellipse 23"/>
          <p:cNvSpPr/>
          <p:nvPr/>
        </p:nvSpPr>
        <p:spPr bwMode="auto">
          <a:xfrm>
            <a:off x="1430243" y="3440602"/>
            <a:ext cx="108000" cy="108000"/>
          </a:xfrm>
          <a:prstGeom prst="ellips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vert270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200" i="0" u="none" strike="noStrike" cap="none" normalizeH="0" dirty="0">
              <a:ln>
                <a:noFill/>
              </a:ln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1582643" y="3593002"/>
            <a:ext cx="108000" cy="108000"/>
          </a:xfrm>
          <a:prstGeom prst="ellips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vert270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200" i="0" u="none" strike="noStrike" cap="none" normalizeH="0" dirty="0">
              <a:ln>
                <a:noFill/>
              </a:ln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2716753" y="3552192"/>
            <a:ext cx="108000" cy="108000"/>
          </a:xfrm>
          <a:prstGeom prst="ellips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vert270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200" i="0" u="none" strike="noStrike" cap="none" normalizeH="0" dirty="0">
              <a:ln>
                <a:noFill/>
              </a:ln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6269229" y="3853399"/>
            <a:ext cx="108000" cy="108000"/>
          </a:xfrm>
          <a:prstGeom prst="ellips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vert270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200" i="0" u="none" strike="noStrike" cap="none" normalizeH="0" dirty="0">
              <a:ln>
                <a:noFill/>
              </a:ln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6991880" y="4202602"/>
            <a:ext cx="108000" cy="108000"/>
          </a:xfrm>
          <a:prstGeom prst="ellips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vert270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200" i="0" u="none" strike="noStrike" cap="none" normalizeH="0" dirty="0">
              <a:ln>
                <a:noFill/>
              </a:ln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95592" y="4628910"/>
            <a:ext cx="2377301" cy="6882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de-DE" sz="2000" dirty="0"/>
              <a:t>Schwierigkeiten / Chancen</a:t>
            </a:r>
          </a:p>
        </p:txBody>
      </p:sp>
    </p:spTree>
    <p:extLst>
      <p:ext uri="{BB962C8B-B14F-4D97-AF65-F5344CB8AC3E}">
        <p14:creationId xmlns:p14="http://schemas.microsoft.com/office/powerpoint/2010/main" val="2867336857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8680"/>
            <a:ext cx="9151939" cy="685800"/>
          </a:xfrm>
          <a:prstGeom prst="rect">
            <a:avLst/>
          </a:prstGeom>
          <a:solidFill>
            <a:srgbClr val="9E0E04"/>
          </a:solidFill>
          <a:ln w="9525">
            <a:noFill/>
            <a:miter lim="800000"/>
            <a:headEnd/>
            <a:tailEnd/>
          </a:ln>
          <a:effectLst>
            <a:outerShdw blurRad="63500" dist="38086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5pPr>
            <a:lvl6pPr marL="457153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305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458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61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pPr marL="361950" algn="ctr">
              <a:defRPr/>
            </a:pPr>
            <a:r>
              <a:rPr lang="de-DE" sz="1800" kern="0" dirty="0">
                <a:solidFill>
                  <a:schemeClr val="bg1"/>
                </a:solidFill>
                <a:latin typeface="Verdana"/>
                <a:cs typeface="Verdana"/>
              </a:rPr>
              <a:t>Teilsystem Erdoberfläche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3357" r="2680"/>
          <a:stretch/>
        </p:blipFill>
        <p:spPr>
          <a:xfrm>
            <a:off x="1691680" y="1340768"/>
            <a:ext cx="6048672" cy="51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3350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8680"/>
            <a:ext cx="9151939" cy="685800"/>
          </a:xfrm>
          <a:prstGeom prst="rect">
            <a:avLst/>
          </a:prstGeom>
          <a:solidFill>
            <a:srgbClr val="9E0E04"/>
          </a:solidFill>
          <a:ln w="9525">
            <a:noFill/>
            <a:miter lim="800000"/>
            <a:headEnd/>
            <a:tailEnd/>
          </a:ln>
          <a:effectLst>
            <a:outerShdw blurRad="63500" dist="38086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5pPr>
            <a:lvl6pPr marL="457153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305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458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61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pPr marL="361950" algn="ctr">
              <a:defRPr/>
            </a:pPr>
            <a:r>
              <a:rPr lang="de-DE" sz="1800" kern="0" dirty="0">
                <a:solidFill>
                  <a:schemeClr val="bg1"/>
                </a:solidFill>
                <a:latin typeface="Verdana"/>
                <a:cs typeface="Verdana"/>
              </a:rPr>
              <a:t>Vorgehen im Unterricht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357" r="2680"/>
          <a:stretch/>
        </p:blipFill>
        <p:spPr>
          <a:xfrm>
            <a:off x="323528" y="1340768"/>
            <a:ext cx="6048672" cy="5126984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 bwMode="auto">
          <a:xfrm>
            <a:off x="1687716" y="1611671"/>
            <a:ext cx="7236295" cy="7200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2000" b="1" dirty="0">
                <a:cs typeface="Arial" panose="020B0604020202020204" pitchFamily="34" charset="0"/>
              </a:rPr>
              <a:t>Erdbebenwellen als Schlüssel zum  Erdinnern 	</a:t>
            </a:r>
            <a:r>
              <a:rPr lang="de-DE" sz="2000" b="1" dirty="0">
                <a:cs typeface="Arial" panose="020B0604020202020204" pitchFamily="34" charset="0"/>
                <a:sym typeface="Wingdings" panose="05000000000000000000" pitchFamily="2" charset="2"/>
              </a:rPr>
              <a:t> 1h</a:t>
            </a:r>
            <a:r>
              <a:rPr lang="de-DE" sz="20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Rechteck 13"/>
          <p:cNvSpPr/>
          <p:nvPr/>
        </p:nvSpPr>
        <p:spPr bwMode="auto">
          <a:xfrm>
            <a:off x="1687713" y="2461884"/>
            <a:ext cx="7236295" cy="7200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de-DE" sz="2000" b="1" dirty="0">
                <a:cs typeface="Arial" panose="020B0604020202020204" pitchFamily="34" charset="0"/>
              </a:rPr>
              <a:t>Schalenbau der Erde					</a:t>
            </a:r>
            <a:r>
              <a:rPr lang="de-DE" sz="2000" b="1" dirty="0">
                <a:cs typeface="Arial" panose="020B0604020202020204" pitchFamily="34" charset="0"/>
                <a:sym typeface="Wingdings" panose="05000000000000000000" pitchFamily="2" charset="2"/>
              </a:rPr>
              <a:t> 1h</a:t>
            </a:r>
            <a:r>
              <a:rPr lang="de-DE" sz="20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hteck 15"/>
          <p:cNvSpPr/>
          <p:nvPr/>
        </p:nvSpPr>
        <p:spPr bwMode="auto">
          <a:xfrm>
            <a:off x="1687712" y="4166528"/>
            <a:ext cx="7236295" cy="7200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de-DE" sz="2000" b="1" dirty="0">
                <a:cs typeface="Arial" panose="020B0604020202020204" pitchFamily="34" charset="0"/>
              </a:rPr>
              <a:t>Auswirkungen der plattentektonischen Prozesse	</a:t>
            </a:r>
            <a:r>
              <a:rPr lang="de-DE" sz="2000" b="1" dirty="0">
                <a:cs typeface="Arial" panose="020B0604020202020204" pitchFamily="34" charset="0"/>
                <a:sym typeface="Wingdings" panose="05000000000000000000" pitchFamily="2" charset="2"/>
              </a:rPr>
              <a:t> 3h</a:t>
            </a:r>
            <a:r>
              <a:rPr lang="de-DE" sz="20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1687712" y="5020917"/>
            <a:ext cx="7236295" cy="7200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de-DE" sz="2000" b="1" dirty="0">
                <a:cs typeface="Arial" panose="020B0604020202020204" pitchFamily="34" charset="0"/>
              </a:rPr>
              <a:t>Gesteinskreislauf					</a:t>
            </a:r>
            <a:r>
              <a:rPr lang="de-DE" sz="2000" b="1" dirty="0">
                <a:cs typeface="Arial" panose="020B0604020202020204" pitchFamily="34" charset="0"/>
                <a:sym typeface="Wingdings" panose="05000000000000000000" pitchFamily="2" charset="2"/>
              </a:rPr>
              <a:t> 2h</a:t>
            </a:r>
            <a:r>
              <a:rPr lang="de-DE" sz="20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hteck 8"/>
          <p:cNvSpPr/>
          <p:nvPr/>
        </p:nvSpPr>
        <p:spPr bwMode="auto">
          <a:xfrm rot="20893891">
            <a:off x="6061576" y="3400510"/>
            <a:ext cx="1963210" cy="682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mit Erklärvideo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+1h </a:t>
            </a:r>
            <a:r>
              <a:rPr lang="de-DE" sz="1200" b="1" dirty="0">
                <a:cs typeface="Arial" panose="020B0604020202020204" pitchFamily="34" charset="0"/>
              </a:rPr>
              <a:t>Schulcurriculum</a:t>
            </a:r>
            <a:endParaRPr kumimoji="0" lang="de-DE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1687714" y="3312139"/>
            <a:ext cx="7236295" cy="72000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de-DE" sz="2000" b="1" dirty="0">
                <a:cs typeface="Arial" panose="020B0604020202020204" pitchFamily="34" charset="0"/>
              </a:rPr>
              <a:t>Vorgänge an den Plattengrenzen	</a:t>
            </a:r>
            <a:r>
              <a:rPr lang="de-DE" sz="2000" b="1" dirty="0">
                <a:solidFill>
                  <a:srgbClr val="C00000"/>
                </a:solidFill>
                <a:cs typeface="Arial" panose="020B0604020202020204" pitchFamily="34" charset="0"/>
              </a:rPr>
              <a:t>	</a:t>
            </a:r>
            <a:r>
              <a:rPr lang="de-DE" sz="2000" b="1" dirty="0">
                <a:cs typeface="Arial" panose="020B0604020202020204" pitchFamily="34" charset="0"/>
              </a:rPr>
              <a:t>	</a:t>
            </a:r>
            <a:r>
              <a:rPr lang="de-DE" sz="2000" b="1" dirty="0">
                <a:cs typeface="Arial" panose="020B0604020202020204" pitchFamily="34" charset="0"/>
                <a:sym typeface="Wingdings" panose="05000000000000000000" pitchFamily="2" charset="2"/>
              </a:rPr>
              <a:t> 3h</a:t>
            </a:r>
            <a:r>
              <a:rPr lang="de-DE" sz="2000" b="1" dirty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8079865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17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8680"/>
            <a:ext cx="9151939" cy="685800"/>
          </a:xfrm>
          <a:prstGeom prst="rect">
            <a:avLst/>
          </a:prstGeom>
          <a:solidFill>
            <a:srgbClr val="9E0E04"/>
          </a:solidFill>
          <a:ln w="9525">
            <a:noFill/>
            <a:miter lim="800000"/>
            <a:headEnd/>
            <a:tailEnd/>
          </a:ln>
          <a:effectLst>
            <a:outerShdw blurRad="63500" dist="38086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5pPr>
            <a:lvl6pPr marL="457153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305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458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61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pPr marL="361950" algn="ctr">
              <a:defRPr/>
            </a:pPr>
            <a:r>
              <a:rPr lang="de-DE" sz="3200" kern="0" dirty="0">
                <a:solidFill>
                  <a:schemeClr val="bg1"/>
                </a:solidFill>
                <a:latin typeface="Verdana"/>
                <a:cs typeface="Verdana"/>
              </a:rPr>
              <a:t>Didaktischer Hintergrund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879" y="1412776"/>
            <a:ext cx="8802180" cy="468935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"/>
            </a:pPr>
            <a:r>
              <a:rPr lang="de-DE" sz="2400" b="1" dirty="0">
                <a:solidFill>
                  <a:srgbClr val="000000"/>
                </a:solidFill>
                <a:cs typeface="Arial" panose="020B0604020202020204" pitchFamily="34" charset="0"/>
              </a:rPr>
              <a:t>	Schülerzentrierung  </a:t>
            </a:r>
          </a:p>
          <a:p>
            <a:r>
              <a:rPr lang="de-DE" sz="2000" dirty="0">
                <a:solidFill>
                  <a:srgbClr val="000000"/>
                </a:solidFill>
                <a:cs typeface="Arial" panose="020B0604020202020204" pitchFamily="34" charset="0"/>
              </a:rPr>
              <a:t>	Videoclips gehören zur Lebenswelt der Schüler</a:t>
            </a:r>
          </a:p>
          <a:p>
            <a:endParaRPr lang="de-DE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"/>
            </a:pPr>
            <a:r>
              <a:rPr lang="de-DE" sz="2400" b="1" dirty="0">
                <a:solidFill>
                  <a:srgbClr val="000000"/>
                </a:solidFill>
                <a:cs typeface="Arial" panose="020B0604020202020204" pitchFamily="34" charset="0"/>
              </a:rPr>
              <a:t>	Lernproduktorientierung	</a:t>
            </a:r>
          </a:p>
          <a:p>
            <a:r>
              <a:rPr lang="de-DE" sz="2000" dirty="0">
                <a:solidFill>
                  <a:srgbClr val="000000"/>
                </a:solidFill>
                <a:cs typeface="Arial" panose="020B0604020202020204" pitchFamily="34" charset="0"/>
              </a:rPr>
              <a:t>	Klares Ziel motiviert Schüler</a:t>
            </a:r>
          </a:p>
          <a:p>
            <a:endParaRPr lang="de-DE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"/>
            </a:pPr>
            <a:r>
              <a:rPr lang="de-DE" sz="2400" b="1" dirty="0">
                <a:cs typeface="Arial" panose="020B0604020202020204" pitchFamily="34" charset="0"/>
                <a:sym typeface="Symbol" panose="05050102010706020507" pitchFamily="18" charset="2"/>
              </a:rPr>
              <a:t>	Lernen durch Erklären		</a:t>
            </a:r>
          </a:p>
          <a:p>
            <a:r>
              <a:rPr lang="de-DE" sz="200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Wissen wird kollektiv konstruiert</a:t>
            </a:r>
          </a:p>
          <a:p>
            <a:endParaRPr lang="de-DE" sz="2000" dirty="0">
              <a:solidFill>
                <a:srgbClr val="000000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342900" indent="-342900">
              <a:buFont typeface="Symbol" panose="05050102010706020507" pitchFamily="18" charset="2"/>
              <a:buChar char=""/>
            </a:pPr>
            <a:r>
              <a:rPr lang="de-DE" sz="2400" b="1" dirty="0">
                <a:solidFill>
                  <a:srgbClr val="000000"/>
                </a:solidFill>
                <a:cs typeface="Arial" panose="020B0604020202020204" pitchFamily="34" charset="0"/>
              </a:rPr>
              <a:t>	Binnendifferenzierung		</a:t>
            </a:r>
          </a:p>
          <a:p>
            <a:r>
              <a:rPr lang="de-DE" sz="2000" dirty="0">
                <a:solidFill>
                  <a:srgbClr val="000000"/>
                </a:solidFill>
                <a:cs typeface="Arial" panose="020B0604020202020204" pitchFamily="34" charset="0"/>
              </a:rPr>
              <a:t>	Einbringen individueller Stärken</a:t>
            </a:r>
          </a:p>
          <a:p>
            <a:endParaRPr lang="de-DE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"/>
            </a:pPr>
            <a:r>
              <a:rPr lang="de-DE" sz="2400" b="1" dirty="0">
                <a:cs typeface="Arial" panose="020B0604020202020204" pitchFamily="34" charset="0"/>
                <a:sym typeface="Symbol" panose="05050102010706020507" pitchFamily="18" charset="2"/>
              </a:rPr>
              <a:t>	Medienkompetenz		</a:t>
            </a:r>
          </a:p>
          <a:p>
            <a:r>
              <a:rPr lang="de-DE" sz="2000" dirty="0">
                <a:solidFill>
                  <a:srgbClr val="000000"/>
                </a:solidFill>
                <a:cs typeface="Arial" panose="020B0604020202020204" pitchFamily="34" charset="0"/>
              </a:rPr>
              <a:t>	aktives Gestalten befähigt zum kritischeren Umgang</a:t>
            </a:r>
          </a:p>
        </p:txBody>
      </p:sp>
    </p:spTree>
    <p:extLst>
      <p:ext uri="{BB962C8B-B14F-4D97-AF65-F5344CB8AC3E}">
        <p14:creationId xmlns:p14="http://schemas.microsoft.com/office/powerpoint/2010/main" val="1902698947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094706"/>
              </p:ext>
            </p:extLst>
          </p:nvPr>
        </p:nvGraphicFramePr>
        <p:xfrm>
          <a:off x="255489" y="1340768"/>
          <a:ext cx="8640960" cy="4981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207">
                  <a:extLst>
                    <a:ext uri="{9D8B030D-6E8A-4147-A177-3AD203B41FA5}">
                      <a16:colId xmlns="" xmlns:a16="http://schemas.microsoft.com/office/drawing/2014/main" val="2166745842"/>
                    </a:ext>
                  </a:extLst>
                </a:gridCol>
                <a:gridCol w="5400600">
                  <a:extLst>
                    <a:ext uri="{9D8B030D-6E8A-4147-A177-3AD203B41FA5}">
                      <a16:colId xmlns="" xmlns:a16="http://schemas.microsoft.com/office/drawing/2014/main" val="3558041506"/>
                    </a:ext>
                  </a:extLst>
                </a:gridCol>
                <a:gridCol w="1660153">
                  <a:extLst>
                    <a:ext uri="{9D8B030D-6E8A-4147-A177-3AD203B41FA5}">
                      <a16:colId xmlns="" xmlns:a16="http://schemas.microsoft.com/office/drawing/2014/main" val="2754343883"/>
                    </a:ext>
                  </a:extLst>
                </a:gridCol>
              </a:tblGrid>
              <a:tr h="403028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67575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de-DE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96556563"/>
                  </a:ext>
                </a:extLst>
              </a:tr>
              <a:tr h="403028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Vorgänge an einer konservativen Plattengrenze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eigenes Erklärvideo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39993609"/>
                  </a:ext>
                </a:extLst>
              </a:tr>
              <a:tr h="403028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Sicherung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entsprechend  Spalte der tabellarischen  Zusammenfassung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70990796"/>
                  </a:ext>
                </a:extLst>
              </a:tr>
              <a:tr h="403028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Erarbeitung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„So erstellen wir ein </a:t>
                      </a:r>
                      <a:r>
                        <a:rPr lang="de-DE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Erklärvideo</a:t>
                      </a: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Tafel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47083279"/>
                  </a:ext>
                </a:extLst>
              </a:tr>
              <a:tr h="814801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Erarbeitung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Schüler erstellen gruppenweise ein </a:t>
                      </a:r>
                      <a:r>
                        <a:rPr lang="de-DE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Erklärvideo</a:t>
                      </a: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zu den Vorgänge an destruktiven / an konstruktiven Plattengrenzen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Smartphones, AB 2 und 3, Materialbögen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24292044"/>
                  </a:ext>
                </a:extLst>
              </a:tr>
              <a:tr h="403028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Vorgänge an destruktiven und konstruktiven Plattengrenzen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erstellte </a:t>
                      </a:r>
                      <a:r>
                        <a:rPr lang="de-DE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Erklävideos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176293849"/>
                  </a:ext>
                </a:extLst>
              </a:tr>
              <a:tr h="403028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Sicherung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entsprechende Spalten der tabellarischen Zusammenfassung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114498083"/>
                  </a:ext>
                </a:extLst>
              </a:tr>
              <a:tr h="403028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Erarbeitung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Methodische Auswertung der Videos.</a:t>
                      </a:r>
                    </a:p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Ergänzung des Tafelbildes: </a:t>
                      </a:r>
                    </a:p>
                    <a:p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„So erstellen wir ein Erklärvideo!“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052471387"/>
                  </a:ext>
                </a:extLst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8680"/>
            <a:ext cx="9151939" cy="685800"/>
          </a:xfrm>
          <a:prstGeom prst="rect">
            <a:avLst/>
          </a:prstGeom>
          <a:solidFill>
            <a:srgbClr val="9E0E04"/>
          </a:solidFill>
          <a:ln w="9525">
            <a:noFill/>
            <a:miter lim="800000"/>
            <a:headEnd/>
            <a:tailEnd/>
          </a:ln>
          <a:effectLst>
            <a:outerShdw blurRad="63500" dist="38086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5pPr>
            <a:lvl6pPr marL="457153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305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458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61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pPr marL="361950" algn="ctr">
              <a:defRPr/>
            </a:pPr>
            <a:r>
              <a:rPr lang="de-DE" sz="3200" kern="0" dirty="0">
                <a:solidFill>
                  <a:schemeClr val="bg1"/>
                </a:solidFill>
                <a:latin typeface="Verdana"/>
                <a:cs typeface="Verdana"/>
              </a:rPr>
              <a:t>Unterrichtsskizze</a:t>
            </a:r>
          </a:p>
        </p:txBody>
      </p:sp>
    </p:spTree>
    <p:extLst>
      <p:ext uri="{BB962C8B-B14F-4D97-AF65-F5344CB8AC3E}">
        <p14:creationId xmlns:p14="http://schemas.microsoft.com/office/powerpoint/2010/main" val="3992751867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8680"/>
            <a:ext cx="9151939" cy="685800"/>
          </a:xfrm>
          <a:prstGeom prst="rect">
            <a:avLst/>
          </a:prstGeom>
          <a:solidFill>
            <a:srgbClr val="9E0E04"/>
          </a:solidFill>
          <a:ln w="9525">
            <a:noFill/>
            <a:miter lim="800000"/>
            <a:headEnd/>
            <a:tailEnd/>
          </a:ln>
          <a:effectLst>
            <a:outerShdw blurRad="63500" dist="38086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5pPr>
            <a:lvl6pPr marL="457153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305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458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61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pPr marL="361950" algn="ctr">
              <a:defRPr/>
            </a:pPr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Konservative Plattengrenze</a:t>
            </a:r>
            <a:endParaRPr lang="de-DE" sz="32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326224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8680"/>
            <a:ext cx="9151939" cy="685800"/>
          </a:xfrm>
          <a:prstGeom prst="rect">
            <a:avLst/>
          </a:prstGeom>
          <a:solidFill>
            <a:srgbClr val="9E0E04"/>
          </a:solidFill>
          <a:ln w="9525">
            <a:noFill/>
            <a:miter lim="800000"/>
            <a:headEnd/>
            <a:tailEnd/>
          </a:ln>
          <a:effectLst>
            <a:outerShdw blurRad="63500" dist="38086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  <a:ea typeface="ＭＳ Ｐゴシック" charset="0"/>
                <a:cs typeface="ＭＳ Ｐゴシック" charset="0"/>
              </a:defRPr>
            </a:lvl5pPr>
            <a:lvl6pPr marL="457153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6pPr>
            <a:lvl7pPr marL="914305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7pPr>
            <a:lvl8pPr marL="1371458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8pPr>
            <a:lvl9pPr marL="182861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"/>
              </a:defRPr>
            </a:lvl9pPr>
          </a:lstStyle>
          <a:p>
            <a:pPr marL="361950" algn="ctr">
              <a:defRPr/>
            </a:pPr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Tafelanschrieb</a:t>
            </a:r>
            <a:endParaRPr lang="de-DE" sz="32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3" t="3485" r="11171" b="10762"/>
          <a:stretch/>
        </p:blipFill>
        <p:spPr>
          <a:xfrm rot="-60000">
            <a:off x="509016" y="1408834"/>
            <a:ext cx="7842322" cy="482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70202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CACDB6B7-59D2-4B44-81CF-EC8D81C1339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dirk\Desktop"/>
  <p:tag name="ISPRING_PRESENTATION_TITLE" val="praesentation_endogene_und_exogene_prozesse_mit_erklaervideos"/>
</p:tagLst>
</file>

<file path=ppt/theme/theme1.xml><?xml version="1.0" encoding="utf-8"?>
<a:theme xmlns:a="http://schemas.openxmlformats.org/drawingml/2006/main" name="Design ZPG">
  <a:themeElements>
    <a:clrScheme name="RPF-PowerpointVorlage 1">
      <a:dk1>
        <a:srgbClr val="000000"/>
      </a:dk1>
      <a:lt1>
        <a:srgbClr val="FFFFC1"/>
      </a:lt1>
      <a:dk2>
        <a:srgbClr val="000000"/>
      </a:dk2>
      <a:lt2>
        <a:srgbClr val="C0C0C0"/>
      </a:lt2>
      <a:accent1>
        <a:srgbClr val="969696"/>
      </a:accent1>
      <a:accent2>
        <a:srgbClr val="0000FF"/>
      </a:accent2>
      <a:accent3>
        <a:srgbClr val="FFFFDD"/>
      </a:accent3>
      <a:accent4>
        <a:srgbClr val="000000"/>
      </a:accent4>
      <a:accent5>
        <a:srgbClr val="C9C9C9"/>
      </a:accent5>
      <a:accent6>
        <a:srgbClr val="0000E7"/>
      </a:accent6>
      <a:hlink>
        <a:srgbClr val="FF0000"/>
      </a:hlink>
      <a:folHlink>
        <a:srgbClr val="5F5F5F"/>
      </a:folHlink>
    </a:clrScheme>
    <a:fontScheme name="RPF-PowerpointVorlag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RPF-PowerpointVorlage 1">
        <a:dk1>
          <a:srgbClr val="000000"/>
        </a:dk1>
        <a:lt1>
          <a:srgbClr val="FFFFC1"/>
        </a:lt1>
        <a:dk2>
          <a:srgbClr val="000000"/>
        </a:dk2>
        <a:lt2>
          <a:srgbClr val="C0C0C0"/>
        </a:lt2>
        <a:accent1>
          <a:srgbClr val="969696"/>
        </a:accent1>
        <a:accent2>
          <a:srgbClr val="0000FF"/>
        </a:accent2>
        <a:accent3>
          <a:srgbClr val="FFFFDD"/>
        </a:accent3>
        <a:accent4>
          <a:srgbClr val="000000"/>
        </a:accent4>
        <a:accent5>
          <a:srgbClr val="C9C9C9"/>
        </a:accent5>
        <a:accent6>
          <a:srgbClr val="0000E7"/>
        </a:accent6>
        <a:hlink>
          <a:srgbClr val="FF000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Workshop Bevölkerung 03.07.2016" id="{F832FF37-D644-7A40-A6A8-13555E27405B}" vid="{59E944DD-3A7E-9047-ADC7-A47772B7A3F7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Vorlage_Präsentationen</Template>
  <TotalTime>0</TotalTime>
  <Words>390</Words>
  <Application>Microsoft Office PowerPoint</Application>
  <PresentationFormat>Bildschirmpräsentation (4:3)</PresentationFormat>
  <Paragraphs>194</Paragraphs>
  <Slides>15</Slides>
  <Notes>15</Notes>
  <HiddenSlides>1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Design ZPG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praesentation_endogene_und_exogene_prozesse_mit_erklaervideos</dc:title>
  <dc:creator/>
  <cp:lastModifiedBy/>
  <cp:revision>1</cp:revision>
  <dcterms:created xsi:type="dcterms:W3CDTF">2017-01-14T18:24:05Z</dcterms:created>
  <dcterms:modified xsi:type="dcterms:W3CDTF">2019-11-11T15:15:03Z</dcterms:modified>
</cp:coreProperties>
</file>