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3.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4.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 id="2147483913" r:id="rId2"/>
  </p:sldMasterIdLst>
  <p:notesMasterIdLst>
    <p:notesMasterId r:id="rId50"/>
  </p:notesMasterIdLst>
  <p:handoutMasterIdLst>
    <p:handoutMasterId r:id="rId51"/>
  </p:handoutMasterIdLst>
  <p:sldIdLst>
    <p:sldId id="368" r:id="rId3"/>
    <p:sldId id="371" r:id="rId4"/>
    <p:sldId id="478" r:id="rId5"/>
    <p:sldId id="414" r:id="rId6"/>
    <p:sldId id="443" r:id="rId7"/>
    <p:sldId id="497" r:id="rId8"/>
    <p:sldId id="415" r:id="rId9"/>
    <p:sldId id="499" r:id="rId10"/>
    <p:sldId id="479" r:id="rId11"/>
    <p:sldId id="498" r:id="rId12"/>
    <p:sldId id="487" r:id="rId13"/>
    <p:sldId id="480" r:id="rId14"/>
    <p:sldId id="462" r:id="rId15"/>
    <p:sldId id="463" r:id="rId16"/>
    <p:sldId id="464" r:id="rId17"/>
    <p:sldId id="465" r:id="rId18"/>
    <p:sldId id="481" r:id="rId19"/>
    <p:sldId id="449" r:id="rId20"/>
    <p:sldId id="420" r:id="rId21"/>
    <p:sldId id="500" r:id="rId22"/>
    <p:sldId id="473" r:id="rId23"/>
    <p:sldId id="475" r:id="rId24"/>
    <p:sldId id="474" r:id="rId25"/>
    <p:sldId id="477" r:id="rId26"/>
    <p:sldId id="422" r:id="rId27"/>
    <p:sldId id="485" r:id="rId28"/>
    <p:sldId id="450" r:id="rId29"/>
    <p:sldId id="502" r:id="rId30"/>
    <p:sldId id="476" r:id="rId31"/>
    <p:sldId id="452" r:id="rId32"/>
    <p:sldId id="453" r:id="rId33"/>
    <p:sldId id="486" r:id="rId34"/>
    <p:sldId id="454" r:id="rId35"/>
    <p:sldId id="455" r:id="rId36"/>
    <p:sldId id="489" r:id="rId37"/>
    <p:sldId id="491" r:id="rId38"/>
    <p:sldId id="458" r:id="rId39"/>
    <p:sldId id="492" r:id="rId40"/>
    <p:sldId id="493" r:id="rId41"/>
    <p:sldId id="467" r:id="rId42"/>
    <p:sldId id="471" r:id="rId43"/>
    <p:sldId id="494" r:id="rId44"/>
    <p:sldId id="483" r:id="rId45"/>
    <p:sldId id="482" r:id="rId46"/>
    <p:sldId id="490" r:id="rId47"/>
    <p:sldId id="466" r:id="rId48"/>
    <p:sldId id="495" r:id="rId49"/>
  </p:sldIdLst>
  <p:sldSz cx="9144000" cy="6858000" type="screen4x3"/>
  <p:notesSz cx="9874250" cy="6858000"/>
  <p:custDataLst>
    <p:tags r:id="rId52"/>
  </p:custData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31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ias Scholliers" initials="MS" lastIdx="1" clrIdx="0">
    <p:extLst/>
  </p:cmAuthor>
  <p:cmAuthor id="2" name="Matthias Scholliers" initials="MS [2]" lastIdx="1" clrIdx="1">
    <p:extLst/>
  </p:cmAuthor>
  <p:cmAuthor id="3" name="Matthias Scholliers" initials="MS [3]" lastIdx="1" clrIdx="2">
    <p:extLst/>
  </p:cmAuthor>
  <p:cmAuthor id="4" name="Matthias Scholliers" initials="MS [4]" lastIdx="1" clrIdx="3">
    <p:extLst/>
  </p:cmAuthor>
  <p:cmAuthor id="5" name="Matthias Scholliers" initials="MS [5]" lastIdx="2" clrIdx="4">
    <p:extLst/>
  </p:cmAuthor>
  <p:cmAuthor id="6" name="Matthias Scholliers" initials="MS [6]" lastIdx="2" clrIdx="5">
    <p:extLst/>
  </p:cmAuthor>
  <p:cmAuthor id="7" name="Matthias Scholliers" initials="MS [7]" lastIdx="2" clrIdx="6">
    <p:extLst/>
  </p:cmAuthor>
  <p:cmAuthor id="8" name="Matthias Scholliers" initials="MS [8]" lastIdx="1" clrIdx="7">
    <p:extLst/>
  </p:cmAuthor>
  <p:cmAuthor id="9" name="Matthias Scholliers" initials="MS [9]" lastIdx="1" clrIdx="8">
    <p:extLst/>
  </p:cmAuthor>
  <p:cmAuthor id="10" name="Matthias Scholliers" initials="MS [10]" lastIdx="1" clrIdx="9">
    <p:extLst/>
  </p:cmAuthor>
  <p:cmAuthor id="11" name="Matthias Scholliers" initials="MS [11]" lastIdx="1" clrIdx="10">
    <p:extLst/>
  </p:cmAuthor>
  <p:cmAuthor id="12" name="Matthias Scholliers" initials="MS [12]" lastIdx="1" clrIdx="11">
    <p:extLst/>
  </p:cmAuthor>
  <p:cmAuthor id="13" name="Matthias Scholliers" initials="MS [13]" lastIdx="1" clrIdx="12">
    <p:extLst/>
  </p:cmAuthor>
  <p:cmAuthor id="14" name="Matthias Scholliers" initials="MS [14]" lastIdx="1" clrIdx="13">
    <p:extLst/>
  </p:cmAuthor>
  <p:cmAuthor id="15" name="Matthias Scholliers" initials="MS [15]" lastIdx="1" clrIdx="14">
    <p:extLst/>
  </p:cmAuthor>
  <p:cmAuthor id="16" name="Matthias Scholliers" initials="MS [16]" lastIdx="1" clrIdx="15">
    <p:extLst/>
  </p:cmAuthor>
  <p:cmAuthor id="17" name="Matthias Scholliers" initials="MS [17]" lastIdx="2" clrIdx="16">
    <p:extLst/>
  </p:cmAuthor>
  <p:cmAuthor id="18" name="Matthias Scholliers" initials="MS [18]" lastIdx="2" clrIdx="17">
    <p:extLst/>
  </p:cmAuthor>
  <p:cmAuthor id="19" name="Matthias Scholliers" initials="MS [19]" lastIdx="2" clrIdx="18">
    <p:extLst/>
  </p:cmAuthor>
  <p:cmAuthor id="20" name="Matthias Scholliers" initials="MS [20]" lastIdx="2" clrIdx="19">
    <p:extLst/>
  </p:cmAuthor>
  <p:cmAuthor id="21" name="Matthias Scholliers" initials="MS [21]" lastIdx="1" clrIdx="20">
    <p:extLst/>
  </p:cmAuthor>
  <p:cmAuthor id="22" name="Matthias Scholliers" initials="MS [22]" lastIdx="1" clrIdx="21">
    <p:extLst/>
  </p:cmAuthor>
  <p:cmAuthor id="23" name="Matthias Scholliers" initials="MS [23]" lastIdx="1" clrIdx="22">
    <p:extLst/>
  </p:cmAuthor>
  <p:cmAuthor id="24" name="Matthias Scholliers" initials="MS [24]" lastIdx="1" clrIdx="23">
    <p:extLst/>
  </p:cmAuthor>
  <p:cmAuthor id="25" name="Matthias Scholliers" initials="MS [25]" lastIdx="1" clrIdx="24">
    <p:extLst/>
  </p:cmAuthor>
  <p:cmAuthor id="26" name="Matthias Scholliers" initials="MS [26]" lastIdx="1" clrIdx="25">
    <p:extLst/>
  </p:cmAuthor>
  <p:cmAuthor id="27" name="Matthias Scholliers" initials="MS [27]" lastIdx="2" clrIdx="26">
    <p:extLst/>
  </p:cmAuthor>
  <p:cmAuthor id="28" name="Matthias Scholliers" initials="MS [28]" lastIdx="1" clrIdx="27">
    <p:extLst/>
  </p:cmAuthor>
  <p:cmAuthor id="29" name="Matthias Scholliers" initials="MS [29]" lastIdx="1" clrIdx="28">
    <p:extLst/>
  </p:cmAuthor>
  <p:cmAuthor id="30" name="Matthias Scholliers" initials="MS [30]" lastIdx="1" clrIdx="29">
    <p:extLst/>
  </p:cmAuthor>
  <p:cmAuthor id="31" name="Matthias Scholliers" initials="MS [31]" lastIdx="1" clrIdx="30">
    <p:extLst/>
  </p:cmAuthor>
  <p:cmAuthor id="32" name="Matthias Scholliers" initials="MS [32]" lastIdx="1" clrIdx="31">
    <p:extLst/>
  </p:cmAuthor>
  <p:cmAuthor id="33" name="Matthias Scholliers" initials="MS [33]" lastIdx="1" clrIdx="32">
    <p:extLst/>
  </p:cmAuthor>
  <p:cmAuthor id="34" name="Matthias Scholliers" initials="MS [34]" lastIdx="2" clrIdx="33">
    <p:extLst/>
  </p:cmAuthor>
  <p:cmAuthor id="35" name="Matthias Scholliers" initials="MS [35]" lastIdx="1" clrIdx="34">
    <p:extLst/>
  </p:cmAuthor>
  <p:cmAuthor id="36" name="Matthias Scholliers" initials="MS [36]" lastIdx="1" clrIdx="35">
    <p:extLst/>
  </p:cmAuthor>
  <p:cmAuthor id="37" name="Matthias Scholliers" initials="MS [37]" lastIdx="1" clrIdx="36">
    <p:extLst/>
  </p:cmAuthor>
  <p:cmAuthor id="38" name="Matthias Scholliers" initials="MS [38]" lastIdx="1" clrIdx="37">
    <p:extLst/>
  </p:cmAuthor>
  <p:cmAuthor id="39" name="Matthias Scholliers" initials="MS [39]" lastIdx="1" clrIdx="38">
    <p:extLst/>
  </p:cmAuthor>
  <p:cmAuthor id="40" name="Matthias Scholliers" initials="MS [40]" lastIdx="1" clrIdx="39">
    <p:extLst/>
  </p:cmAuthor>
  <p:cmAuthor id="41" name="Matthias Scholliers" initials="MS [41]" lastIdx="1" clrIdx="4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DB01"/>
    <a:srgbClr val="CC0000"/>
    <a:srgbClr val="FF9933"/>
    <a:srgbClr val="99FF99"/>
    <a:srgbClr val="FFFF66"/>
    <a:srgbClr val="FF00FF"/>
    <a:srgbClr val="FF6600"/>
    <a:srgbClr val="0033C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0" autoAdjust="0"/>
    <p:restoredTop sz="93103" autoAdjust="0"/>
  </p:normalViewPr>
  <p:slideViewPr>
    <p:cSldViewPr>
      <p:cViewPr>
        <p:scale>
          <a:sx n="100" d="100"/>
          <a:sy n="100" d="100"/>
        </p:scale>
        <p:origin x="-1194" y="90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18" d="100"/>
          <a:sy n="118" d="100"/>
        </p:scale>
        <p:origin x="-2040" y="-66"/>
      </p:cViewPr>
      <p:guideLst>
        <p:guide orient="horz" pos="2160"/>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300CF01-988F-4AE7-9D90-0F4A74A3B95A}"/>
    <pc:docChg chg="modSld">
      <pc:chgData name="" userId="" providerId="" clId="Web-{1300CF01-988F-4AE7-9D90-0F4A74A3B95A}" dt="2018-09-12T15:42:59.363" v="26" actId="1076"/>
      <pc:docMkLst>
        <pc:docMk/>
      </pc:docMkLst>
      <pc:sldChg chg="delSp modSp">
        <pc:chgData name="" userId="" providerId="" clId="Web-{1300CF01-988F-4AE7-9D90-0F4A74A3B95A}" dt="2018-09-12T15:38:27.267" v="3" actId="1076"/>
        <pc:sldMkLst>
          <pc:docMk/>
          <pc:sldMk cId="0" sldId="368"/>
        </pc:sldMkLst>
        <pc:spChg chg="del">
          <ac:chgData name="" userId="" providerId="" clId="Web-{1300CF01-988F-4AE7-9D90-0F4A74A3B95A}" dt="2018-09-12T15:38:17.110" v="1"/>
          <ac:spMkLst>
            <pc:docMk/>
            <pc:sldMk cId="0" sldId="368"/>
            <ac:spMk id="12" creationId="{00000000-0000-0000-0000-000000000000}"/>
          </ac:spMkLst>
        </pc:spChg>
        <pc:spChg chg="mod">
          <ac:chgData name="" userId="" providerId="" clId="Web-{1300CF01-988F-4AE7-9D90-0F4A74A3B95A}" dt="2018-09-12T15:38:27.267" v="3" actId="1076"/>
          <ac:spMkLst>
            <pc:docMk/>
            <pc:sldMk cId="0" sldId="368"/>
            <ac:spMk id="15" creationId="{00000000-0000-0000-0000-000000000000}"/>
          </ac:spMkLst>
        </pc:spChg>
        <pc:picChg chg="mod">
          <ac:chgData name="" userId="" providerId="" clId="Web-{1300CF01-988F-4AE7-9D90-0F4A74A3B95A}" dt="2018-09-12T15:38:21.454" v="2" actId="1076"/>
          <ac:picMkLst>
            <pc:docMk/>
            <pc:sldMk cId="0" sldId="368"/>
            <ac:picMk id="2050" creationId="{00000000-0000-0000-0000-000000000000}"/>
          </ac:picMkLst>
        </pc:picChg>
        <pc:picChg chg="del">
          <ac:chgData name="" userId="" providerId="" clId="Web-{1300CF01-988F-4AE7-9D90-0F4A74A3B95A}" dt="2018-09-12T15:38:13.907" v="0"/>
          <ac:picMkLst>
            <pc:docMk/>
            <pc:sldMk cId="0" sldId="368"/>
            <ac:picMk id="2056" creationId="{00000000-0000-0000-0000-000000000000}"/>
          </ac:picMkLst>
        </pc:picChg>
      </pc:sldChg>
      <pc:sldChg chg="addSp delSp modSp">
        <pc:chgData name="" userId="" providerId="" clId="Web-{1300CF01-988F-4AE7-9D90-0F4A74A3B95A}" dt="2018-09-12T15:41:32.253" v="15" actId="1076"/>
        <pc:sldMkLst>
          <pc:docMk/>
          <pc:sldMk cId="3467742685" sldId="420"/>
        </pc:sldMkLst>
        <pc:spChg chg="add mod">
          <ac:chgData name="" userId="" providerId="" clId="Web-{1300CF01-988F-4AE7-9D90-0F4A74A3B95A}" dt="2018-09-12T15:41:32.253" v="15" actId="1076"/>
          <ac:spMkLst>
            <pc:docMk/>
            <pc:sldMk cId="3467742685" sldId="420"/>
            <ac:spMk id="3" creationId="{B73C4736-894F-4E27-8B26-F86817769DCF}"/>
          </ac:spMkLst>
        </pc:spChg>
        <pc:spChg chg="add del mod">
          <ac:chgData name="" userId="" providerId="" clId="Web-{1300CF01-988F-4AE7-9D90-0F4A74A3B95A}" dt="2018-09-12T15:41:09.800" v="10"/>
          <ac:spMkLst>
            <pc:docMk/>
            <pc:sldMk cId="3467742685" sldId="420"/>
            <ac:spMk id="5" creationId="{900F5E21-9DAF-4066-860C-BADF97FCF68F}"/>
          </ac:spMkLst>
        </pc:spChg>
      </pc:sldChg>
      <pc:sldChg chg="delSp modSp delAnim">
        <pc:chgData name="" userId="" providerId="" clId="Web-{1300CF01-988F-4AE7-9D90-0F4A74A3B95A}" dt="2018-09-12T15:42:59.363" v="26" actId="1076"/>
        <pc:sldMkLst>
          <pc:docMk/>
          <pc:sldMk cId="1469935150" sldId="422"/>
        </pc:sldMkLst>
        <pc:spChg chg="mod">
          <ac:chgData name="" userId="" providerId="" clId="Web-{1300CF01-988F-4AE7-9D90-0F4A74A3B95A}" dt="2018-09-12T15:42:55.535" v="25" actId="1076"/>
          <ac:spMkLst>
            <pc:docMk/>
            <pc:sldMk cId="1469935150" sldId="422"/>
            <ac:spMk id="4" creationId="{00000000-0000-0000-0000-000000000000}"/>
          </ac:spMkLst>
        </pc:spChg>
        <pc:spChg chg="mod">
          <ac:chgData name="" userId="" providerId="" clId="Web-{1300CF01-988F-4AE7-9D90-0F4A74A3B95A}" dt="2018-09-12T15:42:59.363" v="26" actId="1076"/>
          <ac:spMkLst>
            <pc:docMk/>
            <pc:sldMk cId="1469935150" sldId="422"/>
            <ac:spMk id="16" creationId="{00000000-0000-0000-0000-000000000000}"/>
          </ac:spMkLst>
        </pc:spChg>
        <pc:picChg chg="del">
          <ac:chgData name="" userId="" providerId="" clId="Web-{1300CF01-988F-4AE7-9D90-0F4A74A3B95A}" dt="2018-09-12T15:42:49.332" v="23"/>
          <ac:picMkLst>
            <pc:docMk/>
            <pc:sldMk cId="1469935150" sldId="422"/>
            <ac:picMk id="11270" creationId="{00000000-0000-0000-0000-000000000000}"/>
          </ac:picMkLst>
        </pc:picChg>
        <pc:picChg chg="del">
          <ac:chgData name="" userId="" providerId="" clId="Web-{1300CF01-988F-4AE7-9D90-0F4A74A3B95A}" dt="2018-09-12T15:42:50.628" v="24"/>
          <ac:picMkLst>
            <pc:docMk/>
            <pc:sldMk cId="1469935150" sldId="422"/>
            <ac:picMk id="11271" creationId="{00000000-0000-0000-0000-000000000000}"/>
          </ac:picMkLst>
        </pc:picChg>
      </pc:sldChg>
      <pc:sldChg chg="delSp delAnim">
        <pc:chgData name="" userId="" providerId="" clId="Web-{1300CF01-988F-4AE7-9D90-0F4A74A3B95A}" dt="2018-09-12T15:41:59.472" v="16"/>
        <pc:sldMkLst>
          <pc:docMk/>
          <pc:sldMk cId="2383706610" sldId="473"/>
        </pc:sldMkLst>
        <pc:picChg chg="del">
          <ac:chgData name="" userId="" providerId="" clId="Web-{1300CF01-988F-4AE7-9D90-0F4A74A3B95A}" dt="2018-09-12T15:41:59.472" v="16"/>
          <ac:picMkLst>
            <pc:docMk/>
            <pc:sldMk cId="2383706610" sldId="473"/>
            <ac:picMk id="3074" creationId="{00000000-0000-0000-0000-000000000000}"/>
          </ac:picMkLst>
        </pc:picChg>
      </pc:sldChg>
      <pc:sldChg chg="delSp">
        <pc:chgData name="" userId="" providerId="" clId="Web-{1300CF01-988F-4AE7-9D90-0F4A74A3B95A}" dt="2018-09-12T15:42:30.410" v="21"/>
        <pc:sldMkLst>
          <pc:docMk/>
          <pc:sldMk cId="4105065615" sldId="474"/>
        </pc:sldMkLst>
        <pc:picChg chg="del">
          <ac:chgData name="" userId="" providerId="" clId="Web-{1300CF01-988F-4AE7-9D90-0F4A74A3B95A}" dt="2018-09-12T15:42:30.410" v="21"/>
          <ac:picMkLst>
            <pc:docMk/>
            <pc:sldMk cId="4105065615" sldId="474"/>
            <ac:picMk id="16" creationId="{00000000-0000-0000-0000-000000000000}"/>
          </ac:picMkLst>
        </pc:picChg>
      </pc:sldChg>
      <pc:sldChg chg="delSp modSp">
        <pc:chgData name="" userId="" providerId="" clId="Web-{1300CF01-988F-4AE7-9D90-0F4A74A3B95A}" dt="2018-09-12T15:42:25.753" v="20" actId="1076"/>
        <pc:sldMkLst>
          <pc:docMk/>
          <pc:sldMk cId="2511806814" sldId="475"/>
        </pc:sldMkLst>
        <pc:spChg chg="mod">
          <ac:chgData name="" userId="" providerId="" clId="Web-{1300CF01-988F-4AE7-9D90-0F4A74A3B95A}" dt="2018-09-12T15:42:25.753" v="20" actId="1076"/>
          <ac:spMkLst>
            <pc:docMk/>
            <pc:sldMk cId="2511806814" sldId="475"/>
            <ac:spMk id="12" creationId="{00000000-0000-0000-0000-000000000000}"/>
          </ac:spMkLst>
        </pc:spChg>
        <pc:picChg chg="del">
          <ac:chgData name="" userId="" providerId="" clId="Web-{1300CF01-988F-4AE7-9D90-0F4A74A3B95A}" dt="2018-09-12T15:42:05.378" v="17"/>
          <ac:picMkLst>
            <pc:docMk/>
            <pc:sldMk cId="2511806814" sldId="475"/>
            <ac:picMk id="4098" creationId="{00000000-0000-0000-0000-000000000000}"/>
          </ac:picMkLst>
        </pc:picChg>
      </pc:sldChg>
      <pc:sldChg chg="delSp">
        <pc:chgData name="" userId="" providerId="" clId="Web-{1300CF01-988F-4AE7-9D90-0F4A74A3B95A}" dt="2018-09-12T15:42:38.988" v="22"/>
        <pc:sldMkLst>
          <pc:docMk/>
          <pc:sldMk cId="2579046986" sldId="477"/>
        </pc:sldMkLst>
        <pc:picChg chg="del">
          <ac:chgData name="" userId="" providerId="" clId="Web-{1300CF01-988F-4AE7-9D90-0F4A74A3B95A}" dt="2018-09-12T15:42:38.988" v="22"/>
          <ac:picMkLst>
            <pc:docMk/>
            <pc:sldMk cId="2579046986" sldId="477"/>
            <ac:picMk id="1026" creationId="{00000000-0000-0000-0000-000000000000}"/>
          </ac:picMkLst>
        </pc:picChg>
      </pc:sldChg>
    </pc:docChg>
  </pc:docChgLst>
  <pc:docChgLst>
    <pc:chgData clId="Web-{862BFF96-F815-4A6A-B2AF-BBD682FD7E2C}"/>
    <pc:docChg chg="modSld">
      <pc:chgData name="" userId="" providerId="" clId="Web-{862BFF96-F815-4A6A-B2AF-BBD682FD7E2C}" dt="2018-09-12T15:47:57.944" v="32" actId="20577"/>
      <pc:docMkLst>
        <pc:docMk/>
      </pc:docMkLst>
      <pc:sldChg chg="addSp delSp modSp">
        <pc:chgData name="" userId="" providerId="" clId="Web-{862BFF96-F815-4A6A-B2AF-BBD682FD7E2C}" dt="2018-09-12T15:47:54.725" v="30" actId="20577"/>
        <pc:sldMkLst>
          <pc:docMk/>
          <pc:sldMk cId="4081016797" sldId="500"/>
        </pc:sldMkLst>
        <pc:spChg chg="mod">
          <ac:chgData name="" userId="" providerId="" clId="Web-{862BFF96-F815-4A6A-B2AF-BBD682FD7E2C}" dt="2018-09-12T15:46:35.211" v="0" actId="1076"/>
          <ac:spMkLst>
            <pc:docMk/>
            <pc:sldMk cId="4081016797" sldId="500"/>
            <ac:spMk id="3" creationId="{00000000-0000-0000-0000-000000000000}"/>
          </ac:spMkLst>
        </pc:spChg>
        <pc:spChg chg="add del mod">
          <ac:chgData name="" userId="" providerId="" clId="Web-{862BFF96-F815-4A6A-B2AF-BBD682FD7E2C}" dt="2018-09-12T15:47:19.585" v="16"/>
          <ac:spMkLst>
            <pc:docMk/>
            <pc:sldMk cId="4081016797" sldId="500"/>
            <ac:spMk id="5" creationId="{28DAA572-9C8A-4852-9477-0723B2F59C74}"/>
          </ac:spMkLst>
        </pc:spChg>
        <pc:spChg chg="add mod">
          <ac:chgData name="" userId="" providerId="" clId="Web-{862BFF96-F815-4A6A-B2AF-BBD682FD7E2C}" dt="2018-09-12T15:47:13.257" v="12" actId="14100"/>
          <ac:spMkLst>
            <pc:docMk/>
            <pc:sldMk cId="4081016797" sldId="500"/>
            <ac:spMk id="7" creationId="{D38C8111-566C-4E65-B680-A3E21A2422CB}"/>
          </ac:spMkLst>
        </pc:spChg>
        <pc:spChg chg="add del">
          <ac:chgData name="" userId="" providerId="" clId="Web-{862BFF96-F815-4A6A-B2AF-BBD682FD7E2C}" dt="2018-09-12T15:47:24.866" v="18"/>
          <ac:spMkLst>
            <pc:docMk/>
            <pc:sldMk cId="4081016797" sldId="500"/>
            <ac:spMk id="9" creationId="{FEE59215-A914-40D5-BF6F-9B9774D4C772}"/>
          </ac:spMkLst>
        </pc:spChg>
        <pc:spChg chg="add del">
          <ac:chgData name="" userId="" providerId="" clId="Web-{862BFF96-F815-4A6A-B2AF-BBD682FD7E2C}" dt="2018-09-12T15:47:21.897" v="17"/>
          <ac:spMkLst>
            <pc:docMk/>
            <pc:sldMk cId="4081016797" sldId="500"/>
            <ac:spMk id="10" creationId="{63E60B28-BF9D-43E0-97F3-4609073899E4}"/>
          </ac:spMkLst>
        </pc:spChg>
        <pc:spChg chg="add del">
          <ac:chgData name="" userId="" providerId="" clId="Web-{862BFF96-F815-4A6A-B2AF-BBD682FD7E2C}" dt="2018-09-12T15:47:42.850" v="23"/>
          <ac:spMkLst>
            <pc:docMk/>
            <pc:sldMk cId="4081016797" sldId="500"/>
            <ac:spMk id="11" creationId="{4E3D6591-6EBE-4E01-9997-31C6CBECCB29}"/>
          </ac:spMkLst>
        </pc:spChg>
        <pc:spChg chg="add del">
          <ac:chgData name="" userId="" providerId="" clId="Web-{862BFF96-F815-4A6A-B2AF-BBD682FD7E2C}" dt="2018-09-12T15:47:38.397" v="22"/>
          <ac:spMkLst>
            <pc:docMk/>
            <pc:sldMk cId="4081016797" sldId="500"/>
            <ac:spMk id="13" creationId="{06111942-E70C-41C0-8D1F-12CCF345D7D2}"/>
          </ac:spMkLst>
        </pc:spChg>
        <pc:spChg chg="add del">
          <ac:chgData name="" userId="" providerId="" clId="Web-{862BFF96-F815-4A6A-B2AF-BBD682FD7E2C}" dt="2018-09-12T15:47:35.069" v="21"/>
          <ac:spMkLst>
            <pc:docMk/>
            <pc:sldMk cId="4081016797" sldId="500"/>
            <ac:spMk id="14" creationId="{6DBDF1C2-3EEC-4789-B108-76C26A5C2465}"/>
          </ac:spMkLst>
        </pc:spChg>
        <pc:spChg chg="add del">
          <ac:chgData name="" userId="" providerId="" clId="Web-{862BFF96-F815-4A6A-B2AF-BBD682FD7E2C}" dt="2018-09-12T15:47:29.631" v="19"/>
          <ac:spMkLst>
            <pc:docMk/>
            <pc:sldMk cId="4081016797" sldId="500"/>
            <ac:spMk id="15" creationId="{1D24CA8D-8D6F-40C3-BF3E-52432EF6E435}"/>
          </ac:spMkLst>
        </pc:spChg>
        <pc:spChg chg="add del">
          <ac:chgData name="" userId="" providerId="" clId="Web-{862BFF96-F815-4A6A-B2AF-BBD682FD7E2C}" dt="2018-09-12T15:47:31.850" v="20"/>
          <ac:spMkLst>
            <pc:docMk/>
            <pc:sldMk cId="4081016797" sldId="500"/>
            <ac:spMk id="16" creationId="{276C7E14-3386-483A-9953-34BBB19AFDB2}"/>
          </ac:spMkLst>
        </pc:spChg>
        <pc:spChg chg="mod">
          <ac:chgData name="" userId="" providerId="" clId="Web-{862BFF96-F815-4A6A-B2AF-BBD682FD7E2C}" dt="2018-09-12T15:47:54.725" v="30" actId="20577"/>
          <ac:spMkLst>
            <pc:docMk/>
            <pc:sldMk cId="4081016797" sldId="500"/>
            <ac:spMk id="36" creationId="{00000000-0000-0000-0000-000000000000}"/>
          </ac:spMkLst>
        </pc:spChg>
        <pc:cxnChg chg="mod">
          <ac:chgData name="" userId="" providerId="" clId="Web-{862BFF96-F815-4A6A-B2AF-BBD682FD7E2C}" dt="2018-09-12T15:46:38.337" v="1" actId="1076"/>
          <ac:cxnSpMkLst>
            <pc:docMk/>
            <pc:sldMk cId="4081016797" sldId="500"/>
            <ac:cxnSpMk id="12" creationId="{00000000-0000-0000-0000-000000000000}"/>
          </ac:cxnSpMkLst>
        </pc:cxn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0" dt="2017-01-31T14:46:40.257" idx="1">
    <p:pos x="5514" y="414"/>
    <p:text>Könnte es zur Feststellung führen, dass wir auch im alltäglichen Bereich so global vernetzt sind?</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1" dt="2017-01-31T14:50:07.396" idx="1">
    <p:pos x="4990" y="1864"/>
    <p:text>Was sind die Ergebnisse </p:text>
    <p:extLst mod="1">
      <p:ext uri="{C676402C-5697-4E1C-873F-D02D1690AC5C}">
        <p15:threadingInfo xmlns:p15="http://schemas.microsoft.com/office/powerpoint/2012/main" timeZoneBias="-60"/>
      </p:ext>
    </p:extLst>
  </p:cm>
  <p:cm authorId="22" dt="2017-01-31T14:51:39.366" idx="1">
    <p:pos x="4520" y="1852"/>
    <p:text>Fragestellung: OPERATOR:: beschreibe die räumliche Verflechtung .......</p:text>
    <p:extLst mod="1">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6" dt="2017-01-31T15:00:29.260" idx="1">
    <p:pos x="10" y="10"/>
    <p:text>Hochkomplex - das wird für die Fachberater in der Multiplikation zu schwierig. Sollen die Schüler einen advance organizer erstellen? Oder ist die Folie nur Hintergrund die Kolleginnen und Kollegen - wir werden nicht ganz schlau</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3" dt="2017-01-31T16:25:14.618" idx="1">
    <p:pos x="244" y="1636"/>
    <p:text>Soll das Ranking über die Größe der Buchstaben dargestellt werden? Oder wie sonst?</p:text>
    <p:extLst mod="1">
      <p:ext uri="{C676402C-5697-4E1C-873F-D02D1690AC5C}">
        <p15:threadingInfo xmlns:p15="http://schemas.microsoft.com/office/powerpoint/2012/main" timeZoneBias="-60"/>
      </p:ext>
    </p:extLst>
  </p:cm>
  <p:cm authorId="41" dt="2017-01-31T17:00:42.431" idx="1">
    <p:pos x="4793" y="1434"/>
    <p:text>Hinweis darauf, dass Vergleich nicht gefordert ist.</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78842" cy="3429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3123" y="0"/>
            <a:ext cx="4278842" cy="342900"/>
          </a:xfrm>
          <a:prstGeom prst="rect">
            <a:avLst/>
          </a:prstGeom>
        </p:spPr>
        <p:txBody>
          <a:bodyPr vert="horz" lIns="91440" tIns="45720" rIns="91440" bIns="45720" rtlCol="0"/>
          <a:lstStyle>
            <a:lvl1pPr algn="r">
              <a:defRPr sz="1200"/>
            </a:lvl1pPr>
          </a:lstStyle>
          <a:p>
            <a:endParaRPr lang="de-DE"/>
          </a:p>
        </p:txBody>
      </p:sp>
      <p:sp>
        <p:nvSpPr>
          <p:cNvPr id="4" name="Fußzeilenplatzhalter 3"/>
          <p:cNvSpPr>
            <a:spLocks noGrp="1"/>
          </p:cNvSpPr>
          <p:nvPr>
            <p:ph type="ftr" sz="quarter" idx="2"/>
          </p:nvPr>
        </p:nvSpPr>
        <p:spPr>
          <a:xfrm>
            <a:off x="0" y="6513910"/>
            <a:ext cx="4278842" cy="3429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3123" y="6513910"/>
            <a:ext cx="4278842" cy="342900"/>
          </a:xfrm>
          <a:prstGeom prst="rect">
            <a:avLst/>
          </a:prstGeom>
        </p:spPr>
        <p:txBody>
          <a:bodyPr vert="horz" lIns="91440" tIns="45720" rIns="91440" bIns="45720" rtlCol="0" anchor="b"/>
          <a:lstStyle>
            <a:lvl1pPr algn="r">
              <a:defRPr sz="1200"/>
            </a:lvl1pPr>
          </a:lstStyle>
          <a:p>
            <a:fld id="{EA12493F-9E80-4E9C-8645-27F0BDD92397}" type="slidenum">
              <a:rPr lang="de-DE" smtClean="0"/>
              <a:t>‹Nr.›</a:t>
            </a:fld>
            <a:endParaRPr lang="de-DE"/>
          </a:p>
        </p:txBody>
      </p:sp>
    </p:spTree>
    <p:extLst>
      <p:ext uri="{BB962C8B-B14F-4D97-AF65-F5344CB8AC3E}">
        <p14:creationId xmlns:p14="http://schemas.microsoft.com/office/powerpoint/2010/main" val="9689157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78842"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5593123" y="0"/>
            <a:ext cx="4278842"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endParaRPr lang="de-DE"/>
          </a:p>
        </p:txBody>
      </p:sp>
      <p:sp>
        <p:nvSpPr>
          <p:cNvPr id="4" name="Folienbildplatzhalter 3"/>
          <p:cNvSpPr>
            <a:spLocks noGrp="1" noRot="1" noChangeAspect="1"/>
          </p:cNvSpPr>
          <p:nvPr>
            <p:ph type="sldImg" idx="2"/>
          </p:nvPr>
        </p:nvSpPr>
        <p:spPr>
          <a:xfrm>
            <a:off x="3222625" y="514350"/>
            <a:ext cx="3429000" cy="257175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987425" y="3257550"/>
            <a:ext cx="7899400" cy="30861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6513910"/>
            <a:ext cx="4278842"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5593123" y="6513910"/>
            <a:ext cx="4278842"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E19FF6-4093-4B73-90A5-94AEF2DA3357}" type="slidenum">
              <a:rPr lang="de-DE"/>
              <a:pPr>
                <a:defRPr/>
              </a:pPr>
              <a:t>‹Nr.›</a:t>
            </a:fld>
            <a:endParaRPr lang="de-DE"/>
          </a:p>
        </p:txBody>
      </p:sp>
    </p:spTree>
    <p:extLst>
      <p:ext uri="{BB962C8B-B14F-4D97-AF65-F5344CB8AC3E}">
        <p14:creationId xmlns:p14="http://schemas.microsoft.com/office/powerpoint/2010/main" val="1479844339"/>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10</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173061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11</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12</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13</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14</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15</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16</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17</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18</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ltLang="de-DE" dirty="0">
                <a:ea typeface="MS PGothic"/>
                <a:cs typeface="MS PGothic"/>
              </a:rPr>
              <a:t>- Nutella-Produktion 120 km nördlich von Frankfurt: Stadtallendorf/</a:t>
            </a:r>
            <a:r>
              <a:rPr lang="de-DE" altLang="de-DE" dirty="0" err="1">
                <a:ea typeface="MS PGothic"/>
                <a:cs typeface="MS PGothic"/>
              </a:rPr>
              <a:t>Lkr</a:t>
            </a:r>
            <a:r>
              <a:rPr lang="de-DE" altLang="de-DE" dirty="0">
                <a:ea typeface="MS PGothic"/>
                <a:cs typeface="MS PGothic"/>
              </a:rPr>
              <a:t>. Marburg-Biedenkopf  </a:t>
            </a:r>
            <a:r>
              <a:rPr lang="de-DE" altLang="de-DE" dirty="0">
                <a:ea typeface="MS PGothic"/>
                <a:cs typeface="MS PGothic"/>
                <a:sym typeface="Wingdings" panose="05000000000000000000" pitchFamily="2" charset="2"/>
              </a:rPr>
              <a:t> Produktion von einem Glas Nutella: ca. 54 500km</a:t>
            </a: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19</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xfrm>
            <a:off x="976685" y="3140968"/>
            <a:ext cx="7899400" cy="3086100"/>
          </a:xfrm>
          <a:noFill/>
        </p:spPr>
        <p:txBody>
          <a:bodyPr wrap="square" numCol="1" anchor="t" anchorCtr="0" compatLnSpc="1">
            <a:prstTxWarp prst="textNoShape">
              <a:avLst/>
            </a:prstTxWarp>
          </a:bodyPr>
          <a:lstStyle/>
          <a:p>
            <a:pPr marL="171450" indent="-171450">
              <a:spcBef>
                <a:spcPct val="0"/>
              </a:spcBef>
              <a:buFontTx/>
              <a:buChar char="-"/>
            </a:pPr>
            <a:r>
              <a:rPr lang="de-DE" altLang="de-DE" dirty="0">
                <a:ea typeface="MS PGothic"/>
                <a:cs typeface="MS PGothic"/>
              </a:rPr>
              <a:t>Nutella-Produktion 120 km nördlich von Frankfurt: Stadtallendorf/</a:t>
            </a:r>
            <a:r>
              <a:rPr lang="de-DE" altLang="de-DE" dirty="0" err="1">
                <a:ea typeface="MS PGothic"/>
                <a:cs typeface="MS PGothic"/>
              </a:rPr>
              <a:t>Lkr</a:t>
            </a:r>
            <a:r>
              <a:rPr lang="de-DE" altLang="de-DE" dirty="0">
                <a:ea typeface="MS PGothic"/>
                <a:cs typeface="MS PGothic"/>
              </a:rPr>
              <a:t>. Marburg-Biedenkopf  </a:t>
            </a:r>
            <a:r>
              <a:rPr lang="de-DE" altLang="de-DE" dirty="0">
                <a:ea typeface="MS PGothic"/>
                <a:cs typeface="MS PGothic"/>
                <a:sym typeface="Wingdings" panose="05000000000000000000" pitchFamily="2" charset="2"/>
              </a:rPr>
              <a:t> Produktion von einem Glas Nutella: ca. 55 000km</a:t>
            </a:r>
          </a:p>
          <a:p>
            <a:pPr marL="171450" indent="-171450">
              <a:spcBef>
                <a:spcPct val="0"/>
              </a:spcBef>
              <a:buFontTx/>
              <a:buChar char="-"/>
            </a:pPr>
            <a:r>
              <a:rPr lang="de-DE" altLang="de-DE" dirty="0">
                <a:ea typeface="MS PGothic"/>
                <a:cs typeface="MS PGothic"/>
                <a:sym typeface="Wingdings" panose="05000000000000000000" pitchFamily="2" charset="2"/>
              </a:rPr>
              <a:t>Globaler Brotaufstrich: </a:t>
            </a:r>
          </a:p>
          <a:p>
            <a:pPr marL="171450" indent="-171450">
              <a:spcBef>
                <a:spcPct val="0"/>
              </a:spcBef>
              <a:buFontTx/>
              <a:buChar char="-"/>
            </a:pPr>
            <a:r>
              <a:rPr lang="de-DE" dirty="0"/>
              <a:t>Unter </a:t>
            </a:r>
            <a:r>
              <a:rPr lang="de-DE" b="1" dirty="0"/>
              <a:t>Wertschöpfungsketten</a:t>
            </a:r>
            <a:r>
              <a:rPr lang="de-DE" dirty="0"/>
              <a:t> werden alle Aktivitäten verstanden, die ein Unternehmen setzen muss, bis ein Produkt oder eine Dienstleistung beim Endverbraucher ankommt. Neben den notwendigen Rohstoffen fallen auch Verpackung, Finanzierung, Maschinen, Strom und Transport hinein.</a:t>
            </a:r>
            <a:endParaRPr lang="de-DE" altLang="de-DE" dirty="0">
              <a:ea typeface="MS PGothic"/>
              <a:cs typeface="MS PGothic"/>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Herkunft - Inhaltsstoffe: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Rübenzucke</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 z.B.  Deutschland, </a:t>
            </a:r>
            <a:r>
              <a:rPr kumimoji="0" lang="de-DE"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Frankreich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Rohrzucke</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 z.B. </a:t>
            </a:r>
            <a:r>
              <a:rPr kumimoji="0" lang="de-DE"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Brasilien</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Kuba, </a:t>
            </a:r>
            <a:r>
              <a:rPr kumimoji="0" lang="de-DE"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Australien, </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Südafrika, Philippinen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Palmöl: </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 </a:t>
            </a:r>
            <a:r>
              <a:rPr kumimoji="0" lang="de-DE"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Malaysia</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Indonesien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Haselnüsse: </a:t>
            </a:r>
            <a:r>
              <a:rPr kumimoji="0" lang="de-DE"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Türkei</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Italien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Kakao: </a:t>
            </a:r>
            <a:r>
              <a:rPr kumimoji="0" lang="de-DE"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Côte d‘Ivoire</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Ghana, Nigeria, Ecuador, Kamerun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Milch </a:t>
            </a:r>
            <a:r>
              <a:rPr kumimoji="0" lang="de-DE"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 Magermilchpulver</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lokale Lieferanten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Soja: </a:t>
            </a:r>
            <a:r>
              <a:rPr kumimoji="0" lang="de-DE"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Brasilien</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Indien, Italien</a:t>
            </a:r>
          </a:p>
          <a:p>
            <a:pPr marR="0" lvl="0" algn="l" defTabSz="914400" rtl="0" eaLnBrk="1" fontAlgn="base" latinLnBrk="0" hangingPunct="1">
              <a:lnSpc>
                <a:spcPct val="100000"/>
              </a:lnSpc>
              <a:spcBef>
                <a:spcPct val="0"/>
              </a:spcBef>
              <a:spcAft>
                <a:spcPct val="0"/>
              </a:spcAft>
              <a:buClrTx/>
              <a:buSzTx/>
              <a:tabLst/>
              <a:defRPr/>
            </a:pPr>
            <a:r>
              <a:rPr kumimoji="0" lang="de-DE"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Vanillin: </a:t>
            </a:r>
            <a:r>
              <a:rPr kumimoji="0" lang="de-DE"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China, </a:t>
            </a:r>
            <a:r>
              <a:rPr kumimoji="0" lang="de-DE"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Deutschland</a:t>
            </a:r>
          </a:p>
          <a:p>
            <a:pPr lvl="0">
              <a:spcBef>
                <a:spcPct val="0"/>
              </a:spcBef>
              <a:defRPr/>
            </a:pPr>
            <a:r>
              <a:rPr lang="de-DE" b="1" dirty="0">
                <a:solidFill>
                  <a:prstClr val="black"/>
                </a:solidFill>
                <a:latin typeface="Calibri" panose="020F0502020204030204" pitchFamily="34" charset="0"/>
                <a:cs typeface="Calibri" panose="020F0502020204030204" pitchFamily="34" charset="0"/>
              </a:rPr>
              <a:t>Herkunft - Verpackung:</a:t>
            </a:r>
            <a:endParaRPr kumimoji="0" lang="de-DE"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Kunststoffdeckel:</a:t>
            </a:r>
            <a:r>
              <a:rPr kumimoji="0" lang="de-DE"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Deutschland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Aluminiumdeckel:</a:t>
            </a:r>
            <a:r>
              <a:rPr kumimoji="0" lang="de-DE"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z.B. </a:t>
            </a:r>
            <a:r>
              <a:rPr kumimoji="0" lang="de-DE"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China</a:t>
            </a:r>
            <a:r>
              <a:rPr kumimoji="0" lang="de-DE"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Australien, Island, Deutschland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de-DE"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Glas: </a:t>
            </a:r>
            <a:r>
              <a:rPr kumimoji="0" lang="de-DE"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Deutschland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Papieretikett: z.B. </a:t>
            </a:r>
            <a:r>
              <a:rPr kumimoji="0" lang="de-DE"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Finnland, Deutschland</a:t>
            </a:r>
          </a:p>
          <a:p>
            <a:pPr marL="171450" indent="-171450">
              <a:spcBef>
                <a:spcPct val="0"/>
              </a:spcBef>
              <a:buFontTx/>
              <a:buChar char="-"/>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20</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21</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z="1200" dirty="0"/>
              <a:t>u.a.</a:t>
            </a:r>
            <a:r>
              <a:rPr lang="de-DE" sz="1200" baseline="0" dirty="0"/>
              <a:t> </a:t>
            </a:r>
            <a:r>
              <a:rPr lang="de-DE" sz="1200" dirty="0"/>
              <a:t>Schulbuch: Strukturen des Welthandels</a:t>
            </a:r>
          </a:p>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22</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23</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24</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ltLang="de-DE" dirty="0">
                <a:ea typeface="MS PGothic"/>
                <a:cs typeface="MS PGothic"/>
              </a:rPr>
              <a:t>- Als Vertiefung: raum-zeitliche Veränderung</a:t>
            </a: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25</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ltLang="de-DE" dirty="0">
                <a:ea typeface="MS PGothic"/>
                <a:cs typeface="MS PGothic"/>
              </a:rPr>
              <a:t>- Entwicklung der Leitfrage und der zu untersuchenden Aspekte </a:t>
            </a:r>
            <a:r>
              <a:rPr lang="de-DE" altLang="de-DE" dirty="0">
                <a:ea typeface="MS PGothic"/>
                <a:cs typeface="MS PGothic"/>
                <a:sym typeface="Wingdings" panose="05000000000000000000" pitchFamily="2" charset="2"/>
              </a:rPr>
              <a:t> </a:t>
            </a:r>
            <a:r>
              <a:rPr lang="de-DE" altLang="de-DE" dirty="0" err="1">
                <a:ea typeface="MS PGothic"/>
                <a:cs typeface="MS PGothic"/>
                <a:sym typeface="Wingdings" panose="05000000000000000000" pitchFamily="2" charset="2"/>
              </a:rPr>
              <a:t>SuS</a:t>
            </a:r>
            <a:r>
              <a:rPr lang="de-DE" altLang="de-DE" dirty="0">
                <a:ea typeface="MS PGothic"/>
                <a:cs typeface="MS PGothic"/>
                <a:sym typeface="Wingdings" panose="05000000000000000000" pitchFamily="2" charset="2"/>
              </a:rPr>
              <a:t> nennen Aspekte, die den Ressourcenkategorien zugeordnet werden können</a:t>
            </a: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26</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27</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28</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29</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30</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31</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32</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33</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34</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35</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36</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37</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ltLang="de-DE" dirty="0">
                <a:ea typeface="MS PGothic"/>
                <a:cs typeface="MS PGothic"/>
              </a:rPr>
              <a:t>- Hinweis: ein Vergleich der Weltwirtschaftsregionen ist </a:t>
            </a:r>
            <a:r>
              <a:rPr lang="de-DE" altLang="de-DE" b="1" u="sng" dirty="0">
                <a:ea typeface="MS PGothic"/>
                <a:cs typeface="MS PGothic"/>
              </a:rPr>
              <a:t>nicht </a:t>
            </a:r>
            <a:r>
              <a:rPr lang="de-DE" altLang="de-DE" dirty="0">
                <a:ea typeface="MS PGothic"/>
                <a:cs typeface="MS PGothic"/>
              </a:rPr>
              <a:t>gefordert</a:t>
            </a: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38</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39</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4</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DE" altLang="de-DE" dirty="0">
                <a:latin typeface="Arial" pitchFamily="34" charset="0"/>
              </a:rPr>
              <a:t>Berücksichtigung der Heterogenität durch Diagnose</a:t>
            </a:r>
          </a:p>
          <a:p>
            <a:pPr marL="171450" indent="-171450">
              <a:buFontTx/>
              <a:buChar char="-"/>
            </a:pPr>
            <a:r>
              <a:rPr lang="de-DE" altLang="de-DE" dirty="0">
                <a:latin typeface="Arial" pitchFamily="34" charset="0"/>
              </a:rPr>
              <a:t>Überfachliches berücksichtigt PH,</a:t>
            </a:r>
            <a:r>
              <a:rPr lang="de-DE" altLang="de-DE" baseline="0" dirty="0">
                <a:latin typeface="Arial" pitchFamily="34" charset="0"/>
              </a:rPr>
              <a:t> ETH</a:t>
            </a:r>
          </a:p>
          <a:p>
            <a:pPr marL="171450" indent="-171450">
              <a:buFontTx/>
              <a:buChar char="-"/>
            </a:pPr>
            <a:r>
              <a:rPr lang="de-DE" altLang="de-DE" baseline="0" dirty="0">
                <a:latin typeface="Arial" pitchFamily="34" charset="0"/>
              </a:rPr>
              <a:t>OK 3. </a:t>
            </a:r>
            <a:r>
              <a:rPr lang="de-DE" sz="1200" b="0" i="0" u="none" strike="noStrike" kern="1200" baseline="0" dirty="0">
                <a:solidFill>
                  <a:schemeClr val="tx1"/>
                </a:solidFill>
                <a:latin typeface="+mn-lt"/>
                <a:ea typeface="+mn-ea"/>
                <a:cs typeface="+mn-cs"/>
              </a:rPr>
              <a:t>geographische Sachverhalte in das Mensch-Umwelt-System einordnen</a:t>
            </a:r>
          </a:p>
          <a:p>
            <a:pPr marL="171450" indent="-171450">
              <a:buFontTx/>
              <a:buChar char="-"/>
            </a:pPr>
            <a:r>
              <a:rPr lang="de-DE" altLang="de-DE" sz="1200" b="0" i="0" u="none" strike="noStrike" kern="1200" baseline="0" dirty="0">
                <a:solidFill>
                  <a:schemeClr val="tx1"/>
                </a:solidFill>
                <a:latin typeface="+mn-lt"/>
                <a:ea typeface="+mn-ea"/>
                <a:cs typeface="+mn-cs"/>
              </a:rPr>
              <a:t>AK 2. </a:t>
            </a:r>
            <a:r>
              <a:rPr lang="de-DE" sz="1200" b="0" i="0" u="none" strike="noStrike" kern="1200" baseline="0" dirty="0">
                <a:solidFill>
                  <a:schemeClr val="tx1"/>
                </a:solidFill>
                <a:latin typeface="+mn-lt"/>
                <a:ea typeface="+mn-ea"/>
                <a:cs typeface="+mn-cs"/>
              </a:rPr>
              <a:t>systemische Zusammenhänge darstellen und daraus resultierende zukünftige Entwicklungen erörtern</a:t>
            </a:r>
          </a:p>
          <a:p>
            <a:r>
              <a:rPr lang="de-DE" altLang="de-DE" sz="1200" b="0" i="0" u="none" strike="noStrike" kern="1200" baseline="0" dirty="0">
                <a:solidFill>
                  <a:schemeClr val="tx1"/>
                </a:solidFill>
                <a:latin typeface="+mn-lt"/>
                <a:ea typeface="+mn-ea"/>
                <a:cs typeface="+mn-cs"/>
              </a:rPr>
              <a:t>-   HK </a:t>
            </a:r>
            <a:r>
              <a:rPr lang="de-DE" sz="1200" b="0" i="0" u="none" strike="noStrike" kern="1200" baseline="0" dirty="0">
                <a:solidFill>
                  <a:schemeClr val="tx1"/>
                </a:solidFill>
                <a:latin typeface="+mn-lt"/>
                <a:ea typeface="+mn-ea"/>
                <a:cs typeface="+mn-cs"/>
              </a:rPr>
              <a:t>1. lösungsorientierte, nachhaltige Handlungsmöglichkeiten erläutern; 2. eigene Handlungsmöglichkeiten gemäß nachhaltiger Lösungsansätze gestalten; 3. auf der Grundlage inhaltlicher Auseinandersetzung ihre individuelle  </a:t>
            </a:r>
          </a:p>
          <a:p>
            <a:r>
              <a:rPr lang="de-DE" sz="1200" b="0" i="0" u="none" strike="noStrike" kern="1200" baseline="0" dirty="0">
                <a:solidFill>
                  <a:schemeClr val="tx1"/>
                </a:solidFill>
                <a:latin typeface="+mn-lt"/>
                <a:ea typeface="+mn-ea"/>
                <a:cs typeface="+mn-cs"/>
              </a:rPr>
              <a:t>             Bereitschaft zum Handeln überprüfen</a:t>
            </a:r>
          </a:p>
          <a:p>
            <a:pPr marL="171450" indent="-171450">
              <a:buFontTx/>
              <a:buChar char="-"/>
            </a:pPr>
            <a:r>
              <a:rPr lang="de-DE" sz="1200" b="0" i="0" u="none" strike="noStrike" kern="1200" baseline="0" dirty="0">
                <a:solidFill>
                  <a:schemeClr val="tx1"/>
                </a:solidFill>
                <a:latin typeface="+mn-lt"/>
                <a:ea typeface="+mn-ea"/>
                <a:cs typeface="+mn-cs"/>
              </a:rPr>
              <a:t>BNE    Bedeutung und Gefährdungen einer nachhaltigen Entwicklung, Kriterien für nachhaltigkeitsfördernde und-hemmende Handlungen</a:t>
            </a:r>
          </a:p>
          <a:p>
            <a:pPr marL="171450" indent="-171450">
              <a:buFontTx/>
              <a:buChar char="-"/>
            </a:pPr>
            <a:r>
              <a:rPr lang="de-DE" sz="1200" b="0" i="0" u="none" strike="noStrike" kern="1200" baseline="0" dirty="0">
                <a:solidFill>
                  <a:schemeClr val="tx1"/>
                </a:solidFill>
                <a:latin typeface="+mn-lt"/>
                <a:ea typeface="+mn-ea"/>
                <a:cs typeface="+mn-cs"/>
              </a:rPr>
              <a:t>MB     Information u. Wissen, Produktion u. Präsentation</a:t>
            </a:r>
          </a:p>
          <a:p>
            <a:pPr marL="171450" indent="-171450">
              <a:buFontTx/>
              <a:buChar char="-"/>
            </a:pPr>
            <a:r>
              <a:rPr lang="de-DE" sz="1200" b="0" i="0" u="none" strike="noStrike" kern="1200" baseline="0">
                <a:solidFill>
                  <a:schemeClr val="tx1"/>
                </a:solidFill>
                <a:latin typeface="+mn-lt"/>
                <a:ea typeface="+mn-ea"/>
                <a:cs typeface="+mn-cs"/>
              </a:rPr>
              <a:t>VB      Alltagskonsum</a:t>
            </a:r>
            <a:endParaRPr lang="de-DE" sz="1200" b="0" i="0" u="none" strike="noStrike" kern="1200" baseline="0" dirty="0">
              <a:solidFill>
                <a:schemeClr val="tx1"/>
              </a:solidFill>
              <a:latin typeface="+mn-lt"/>
              <a:ea typeface="+mn-ea"/>
              <a:cs typeface="+mn-cs"/>
            </a:endParaRPr>
          </a:p>
          <a:p>
            <a:endParaRPr lang="de-DE" altLang="de-DE" dirty="0">
              <a:latin typeface="Arial" pitchFamily="34" charset="0"/>
            </a:endParaRPr>
          </a:p>
        </p:txBody>
      </p:sp>
      <p:sp>
        <p:nvSpPr>
          <p:cNvPr id="880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0" hangingPunct="0">
              <a:spcBef>
                <a:spcPct val="0"/>
              </a:spcBef>
            </a:pPr>
            <a:fld id="{0FCC0E01-D440-4DF0-BC70-E57DBE8D562B}" type="slidenum">
              <a:rPr lang="de-DE" altLang="de-DE" smtClean="0">
                <a:latin typeface="Arial" pitchFamily="34" charset="0"/>
              </a:rPr>
              <a:pPr eaLnBrk="0" hangingPunct="0">
                <a:spcBef>
                  <a:spcPct val="0"/>
                </a:spcBef>
              </a:pPr>
              <a:t>40</a:t>
            </a:fld>
            <a:endParaRPr lang="de-DE" altLang="de-DE">
              <a:latin typeface="Arial" pitchFamily="34" charset="0"/>
            </a:endParaRPr>
          </a:p>
        </p:txBody>
      </p:sp>
      <p:sp>
        <p:nvSpPr>
          <p:cNvPr id="2" name="Datumsplatzhalter 1"/>
          <p:cNvSpPr>
            <a:spLocks noGrp="1"/>
          </p:cNvSpPr>
          <p:nvPr>
            <p:ph type="dt" idx="10"/>
          </p:nvPr>
        </p:nvSpPr>
        <p:spPr/>
        <p:txBody>
          <a:bodyPr/>
          <a:lstStyle/>
          <a:p>
            <a:pPr>
              <a:defRPr/>
            </a:pPr>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itchFamily="34" charset="0"/>
            </a:endParaRPr>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0" hangingPunct="0">
              <a:spcBef>
                <a:spcPct val="0"/>
              </a:spcBef>
            </a:pPr>
            <a:fld id="{CCE3CBFC-C066-4E4F-A21E-0D8E04A8DF94}" type="slidenum">
              <a:rPr lang="de-DE" altLang="de-DE" smtClean="0">
                <a:latin typeface="Arial" pitchFamily="34" charset="0"/>
              </a:rPr>
              <a:pPr eaLnBrk="0" hangingPunct="0">
                <a:spcBef>
                  <a:spcPct val="0"/>
                </a:spcBef>
              </a:pPr>
              <a:t>41</a:t>
            </a:fld>
            <a:endParaRPr lang="de-DE" altLang="de-DE">
              <a:latin typeface="Arial" pitchFamily="34" charset="0"/>
            </a:endParaRPr>
          </a:p>
        </p:txBody>
      </p:sp>
      <p:sp>
        <p:nvSpPr>
          <p:cNvPr id="2" name="Datumsplatzhalter 1"/>
          <p:cNvSpPr>
            <a:spLocks noGrp="1"/>
          </p:cNvSpPr>
          <p:nvPr>
            <p:ph type="dt" idx="10"/>
          </p:nvPr>
        </p:nvSpPr>
        <p:spPr/>
        <p:txBody>
          <a:bodyPr/>
          <a:lstStyle/>
          <a:p>
            <a:pPr>
              <a:defRPr/>
            </a:pPr>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42</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43</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44</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45</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DE" altLang="de-DE" dirty="0">
                <a:latin typeface="Arial" pitchFamily="34" charset="0"/>
              </a:rPr>
              <a:t>Berücksichtigung der Heterogenität durch Diagnose</a:t>
            </a:r>
          </a:p>
          <a:p>
            <a:pPr marL="171450" indent="-171450">
              <a:buFontTx/>
              <a:buChar char="-"/>
            </a:pPr>
            <a:r>
              <a:rPr lang="de-DE" altLang="de-DE" dirty="0">
                <a:latin typeface="Arial" pitchFamily="34" charset="0"/>
              </a:rPr>
              <a:t>Überfachliches berücksichtigt PH,</a:t>
            </a:r>
            <a:r>
              <a:rPr lang="de-DE" altLang="de-DE" baseline="0" dirty="0">
                <a:latin typeface="Arial" pitchFamily="34" charset="0"/>
              </a:rPr>
              <a:t> ETH</a:t>
            </a:r>
          </a:p>
          <a:p>
            <a:pPr marL="171450" indent="-171450">
              <a:buFontTx/>
              <a:buChar char="-"/>
            </a:pPr>
            <a:r>
              <a:rPr lang="de-DE" altLang="de-DE" baseline="0" dirty="0">
                <a:latin typeface="Arial" pitchFamily="34" charset="0"/>
              </a:rPr>
              <a:t>OK 3. </a:t>
            </a:r>
            <a:r>
              <a:rPr lang="de-DE" sz="1200" b="0" i="0" u="none" strike="noStrike" kern="1200" baseline="0" dirty="0">
                <a:solidFill>
                  <a:schemeClr val="tx1"/>
                </a:solidFill>
                <a:latin typeface="+mn-lt"/>
                <a:ea typeface="+mn-ea"/>
                <a:cs typeface="+mn-cs"/>
              </a:rPr>
              <a:t>geographische Sachverhalte in das Mensch-Umwelt-System einordnen</a:t>
            </a:r>
          </a:p>
          <a:p>
            <a:pPr marL="171450" indent="-171450">
              <a:buFontTx/>
              <a:buChar char="-"/>
            </a:pPr>
            <a:r>
              <a:rPr lang="de-DE" altLang="de-DE" sz="1200" b="0" i="0" u="none" strike="noStrike" kern="1200" baseline="0" dirty="0">
                <a:solidFill>
                  <a:schemeClr val="tx1"/>
                </a:solidFill>
                <a:latin typeface="+mn-lt"/>
                <a:ea typeface="+mn-ea"/>
                <a:cs typeface="+mn-cs"/>
              </a:rPr>
              <a:t>AK 2. </a:t>
            </a:r>
            <a:r>
              <a:rPr lang="de-DE" sz="1200" b="0" i="0" u="none" strike="noStrike" kern="1200" baseline="0" dirty="0">
                <a:solidFill>
                  <a:schemeClr val="tx1"/>
                </a:solidFill>
                <a:latin typeface="+mn-lt"/>
                <a:ea typeface="+mn-ea"/>
                <a:cs typeface="+mn-cs"/>
              </a:rPr>
              <a:t>systemische Zusammenhänge darstellen und daraus resultierende zukünftige Entwicklungen erörtern</a:t>
            </a:r>
          </a:p>
          <a:p>
            <a:r>
              <a:rPr lang="de-DE" altLang="de-DE" sz="1200" b="0" i="0" u="none" strike="noStrike" kern="1200" baseline="0" dirty="0">
                <a:solidFill>
                  <a:schemeClr val="tx1"/>
                </a:solidFill>
                <a:latin typeface="+mn-lt"/>
                <a:ea typeface="+mn-ea"/>
                <a:cs typeface="+mn-cs"/>
              </a:rPr>
              <a:t>-   HK </a:t>
            </a:r>
            <a:r>
              <a:rPr lang="de-DE" sz="1200" b="0" i="0" u="none" strike="noStrike" kern="1200" baseline="0" dirty="0">
                <a:solidFill>
                  <a:schemeClr val="tx1"/>
                </a:solidFill>
                <a:latin typeface="+mn-lt"/>
                <a:ea typeface="+mn-ea"/>
                <a:cs typeface="+mn-cs"/>
              </a:rPr>
              <a:t>1. lösungsorientierte, nachhaltige Handlungsmöglichkeiten erläutern; 2. eigene Handlungsmöglichkeiten gemäß nachhaltiger Lösungsansätze gestalten; 3. auf der Grundlage inhaltlicher Auseinandersetzung ihre individuelle  </a:t>
            </a:r>
          </a:p>
          <a:p>
            <a:r>
              <a:rPr lang="de-DE" sz="1200" b="0" i="0" u="none" strike="noStrike" kern="1200" baseline="0" dirty="0">
                <a:solidFill>
                  <a:schemeClr val="tx1"/>
                </a:solidFill>
                <a:latin typeface="+mn-lt"/>
                <a:ea typeface="+mn-ea"/>
                <a:cs typeface="+mn-cs"/>
              </a:rPr>
              <a:t>             Bereitschaft zum Handeln überprüfen</a:t>
            </a:r>
          </a:p>
          <a:p>
            <a:pPr marL="171450" indent="-171450">
              <a:buFontTx/>
              <a:buChar char="-"/>
            </a:pPr>
            <a:r>
              <a:rPr lang="de-DE" sz="1200" b="0" i="0" u="none" strike="noStrike" kern="1200" baseline="0" dirty="0">
                <a:solidFill>
                  <a:schemeClr val="tx1"/>
                </a:solidFill>
                <a:latin typeface="+mn-lt"/>
                <a:ea typeface="+mn-ea"/>
                <a:cs typeface="+mn-cs"/>
              </a:rPr>
              <a:t>BNE    Bedeutung und Gefährdungen einer nachhaltigen Entwicklung, Kriterien für nachhaltigkeitsfördernde und-hemmende Handlungen</a:t>
            </a:r>
          </a:p>
          <a:p>
            <a:pPr marL="171450" indent="-171450">
              <a:buFontTx/>
              <a:buChar char="-"/>
            </a:pPr>
            <a:r>
              <a:rPr lang="de-DE" sz="1200" b="0" i="0" u="none" strike="noStrike" kern="1200" baseline="0" dirty="0">
                <a:solidFill>
                  <a:schemeClr val="tx1"/>
                </a:solidFill>
                <a:latin typeface="+mn-lt"/>
                <a:ea typeface="+mn-ea"/>
                <a:cs typeface="+mn-cs"/>
              </a:rPr>
              <a:t>MB     Information u. Wissen, Produktion u. Präsentation</a:t>
            </a:r>
          </a:p>
          <a:p>
            <a:pPr marL="171450" indent="-171450">
              <a:buFontTx/>
              <a:buChar char="-"/>
            </a:pPr>
            <a:r>
              <a:rPr lang="de-DE" sz="1200" b="0" i="0" u="none" strike="noStrike" kern="1200" baseline="0">
                <a:solidFill>
                  <a:schemeClr val="tx1"/>
                </a:solidFill>
                <a:latin typeface="+mn-lt"/>
                <a:ea typeface="+mn-ea"/>
                <a:cs typeface="+mn-cs"/>
              </a:rPr>
              <a:t>VB      Alltagskonsum</a:t>
            </a:r>
            <a:endParaRPr lang="de-DE" sz="1200" b="0" i="0" u="none" strike="noStrike" kern="1200" baseline="0" dirty="0">
              <a:solidFill>
                <a:schemeClr val="tx1"/>
              </a:solidFill>
              <a:latin typeface="+mn-lt"/>
              <a:ea typeface="+mn-ea"/>
              <a:cs typeface="+mn-cs"/>
            </a:endParaRPr>
          </a:p>
          <a:p>
            <a:endParaRPr lang="de-DE" altLang="de-DE" dirty="0">
              <a:latin typeface="Arial" pitchFamily="34" charset="0"/>
            </a:endParaRPr>
          </a:p>
        </p:txBody>
      </p:sp>
      <p:sp>
        <p:nvSpPr>
          <p:cNvPr id="880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0" hangingPunct="0">
              <a:spcBef>
                <a:spcPct val="0"/>
              </a:spcBef>
            </a:pPr>
            <a:fld id="{0FCC0E01-D440-4DF0-BC70-E57DBE8D562B}" type="slidenum">
              <a:rPr lang="de-DE" altLang="de-DE" smtClean="0">
                <a:latin typeface="Arial" pitchFamily="34" charset="0"/>
              </a:rPr>
              <a:pPr eaLnBrk="0" hangingPunct="0">
                <a:spcBef>
                  <a:spcPct val="0"/>
                </a:spcBef>
              </a:pPr>
              <a:t>46</a:t>
            </a:fld>
            <a:endParaRPr lang="de-DE" altLang="de-DE">
              <a:latin typeface="Arial" pitchFamily="34" charset="0"/>
            </a:endParaRPr>
          </a:p>
        </p:txBody>
      </p:sp>
      <p:sp>
        <p:nvSpPr>
          <p:cNvPr id="2" name="Datumsplatzhalter 1"/>
          <p:cNvSpPr>
            <a:spLocks noGrp="1"/>
          </p:cNvSpPr>
          <p:nvPr>
            <p:ph type="dt" idx="10"/>
          </p:nvPr>
        </p:nvSpPr>
        <p:spPr/>
        <p:txBody>
          <a:bodyPr/>
          <a:lstStyle/>
          <a:p>
            <a:pPr>
              <a:defRPr/>
            </a:pPr>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itchFamily="34" charset="0"/>
            </a:endParaRPr>
          </a:p>
        </p:txBody>
      </p:sp>
      <p:sp>
        <p:nvSpPr>
          <p:cNvPr id="880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0" hangingPunct="0">
              <a:spcBef>
                <a:spcPct val="0"/>
              </a:spcBef>
            </a:pPr>
            <a:fld id="{0FCC0E01-D440-4DF0-BC70-E57DBE8D562B}" type="slidenum">
              <a:rPr lang="de-DE" altLang="de-DE" smtClean="0">
                <a:latin typeface="Arial" pitchFamily="34" charset="0"/>
              </a:rPr>
              <a:pPr eaLnBrk="0" hangingPunct="0">
                <a:spcBef>
                  <a:spcPct val="0"/>
                </a:spcBef>
              </a:pPr>
              <a:t>47</a:t>
            </a:fld>
            <a:endParaRPr lang="de-DE" altLang="de-DE">
              <a:latin typeface="Arial" pitchFamily="34" charset="0"/>
            </a:endParaRPr>
          </a:p>
        </p:txBody>
      </p:sp>
      <p:sp>
        <p:nvSpPr>
          <p:cNvPr id="2" name="Datumsplatzhalter 1"/>
          <p:cNvSpPr>
            <a:spLocks noGrp="1"/>
          </p:cNvSpPr>
          <p:nvPr>
            <p:ph type="dt" idx="10"/>
          </p:nvPr>
        </p:nvSpPr>
        <p:spPr/>
        <p:txBody>
          <a:bodyPr/>
          <a:lstStyle/>
          <a:p>
            <a:pPr>
              <a:defRPr/>
            </a:pPr>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5</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itchFamily="34" charset="0"/>
            </a:endParaRPr>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0" hangingPunct="0">
              <a:spcBef>
                <a:spcPct val="0"/>
              </a:spcBef>
            </a:pPr>
            <a:fld id="{CCE3CBFC-C066-4E4F-A21E-0D8E04A8DF94}" type="slidenum">
              <a:rPr lang="de-DE" altLang="de-DE" smtClean="0">
                <a:latin typeface="Arial" pitchFamily="34" charset="0"/>
              </a:rPr>
              <a:pPr eaLnBrk="0" hangingPunct="0">
                <a:spcBef>
                  <a:spcPct val="0"/>
                </a:spcBef>
              </a:pPr>
              <a:t>6</a:t>
            </a:fld>
            <a:endParaRPr lang="de-DE" altLang="de-DE">
              <a:latin typeface="Arial" pitchFamily="34" charset="0"/>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172002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7</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8</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bwMode="auto">
          <a:noFill/>
          <a:ln>
            <a:solidFill>
              <a:srgbClr val="000000"/>
            </a:solidFill>
            <a:miter lim="800000"/>
            <a:headEnd/>
            <a:tailEnd/>
          </a:ln>
        </p:spPr>
      </p:sp>
      <p:sp>
        <p:nvSpPr>
          <p:cNvPr id="532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ltLang="de-DE" dirty="0">
              <a:ea typeface="MS PGothic"/>
              <a:cs typeface="MS PGothic"/>
            </a:endParaRPr>
          </a:p>
        </p:txBody>
      </p:sp>
      <p:sp>
        <p:nvSpPr>
          <p:cNvPr id="532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6AC65-D700-47D3-B062-556ADB181533}" type="slidenum">
              <a:rPr lang="de-DE" altLang="de-DE">
                <a:latin typeface="Times New Roman" pitchFamily="18" charset="0"/>
                <a:ea typeface="MS PGothic"/>
                <a:cs typeface="MS PGothic"/>
              </a:rPr>
              <a:pPr fontAlgn="base">
                <a:spcBef>
                  <a:spcPct val="0"/>
                </a:spcBef>
                <a:spcAft>
                  <a:spcPct val="0"/>
                </a:spcAft>
              </a:pPr>
              <a:t>9</a:t>
            </a:fld>
            <a:endParaRPr lang="de-DE" altLang="de-DE">
              <a:latin typeface="Times New Roman" pitchFamily="18" charset="0"/>
              <a:ea typeface="MS PGothic"/>
              <a:cs typeface="MS PGothic"/>
            </a:endParaRPr>
          </a:p>
        </p:txBody>
      </p:sp>
      <p:sp>
        <p:nvSpPr>
          <p:cNvPr id="2" name="Datumsplatzhalter 1"/>
          <p:cNvSpPr>
            <a:spLocks noGrp="1"/>
          </p:cNvSpPr>
          <p:nvPr>
            <p:ph type="dt" idx="10"/>
          </p:nvPr>
        </p:nvSpPr>
        <p:spPr/>
        <p:txBody>
          <a:bodyPr/>
          <a:lstStyle/>
          <a:p>
            <a:pPr>
              <a:defRPr/>
            </a:pPr>
            <a:endParaRPr lang="de-DE"/>
          </a:p>
        </p:txBody>
      </p:sp>
    </p:spTree>
    <p:extLst>
      <p:ext uri="{BB962C8B-B14F-4D97-AF65-F5344CB8AC3E}">
        <p14:creationId xmlns:p14="http://schemas.microsoft.com/office/powerpoint/2010/main" val="31835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charset="0"/>
                <a:ea typeface="Calibri" charset="0"/>
                <a:cs typeface="Calibri" charset="0"/>
              </a:defRPr>
            </a:lvl1pPr>
          </a:lstStyle>
          <a:p>
            <a:r>
              <a:rPr lang="de-DE" dirty="0"/>
              <a:t>Mastertitelformat bearbeiten</a:t>
            </a:r>
          </a:p>
        </p:txBody>
      </p:sp>
      <p:sp>
        <p:nvSpPr>
          <p:cNvPr id="3" name="Inhaltsplatzhalter 2"/>
          <p:cNvSpPr>
            <a:spLocks noGrp="1"/>
          </p:cNvSpPr>
          <p:nvPr>
            <p:ph idx="1"/>
          </p:nvPr>
        </p:nvSpPr>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533400"/>
            <a:ext cx="1943100" cy="5562600"/>
          </a:xfrm>
        </p:spPr>
        <p:txBody>
          <a:bodyPr vert="eaVert"/>
          <a:lstStyle/>
          <a:p>
            <a:r>
              <a:rPr lang="de-DE"/>
              <a:t>Mastertitelformat bearbeiten</a:t>
            </a:r>
          </a:p>
        </p:txBody>
      </p:sp>
      <p:sp>
        <p:nvSpPr>
          <p:cNvPr id="3" name="Vertikaler Textplatzhalter 2"/>
          <p:cNvSpPr>
            <a:spLocks noGrp="1"/>
          </p:cNvSpPr>
          <p:nvPr>
            <p:ph type="body" orient="vert" idx="1"/>
          </p:nvPr>
        </p:nvSpPr>
        <p:spPr>
          <a:xfrm>
            <a:off x="685800" y="533400"/>
            <a:ext cx="5676900" cy="55626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219200"/>
          </a:xfrm>
        </p:spPr>
        <p:txBody>
          <a:bodyPr/>
          <a:lstStyle/>
          <a:p>
            <a:r>
              <a:rPr lang="de-DE"/>
              <a:t>Mastertitelformat bearbeiten</a:t>
            </a:r>
          </a:p>
        </p:txBody>
      </p:sp>
      <p:sp>
        <p:nvSpPr>
          <p:cNvPr id="3" name="SmartArt-Platzhalter 2"/>
          <p:cNvSpPr>
            <a:spLocks noGrp="1"/>
          </p:cNvSpPr>
          <p:nvPr>
            <p:ph type="dgm" idx="1"/>
          </p:nvPr>
        </p:nvSpPr>
        <p:spPr>
          <a:xfrm>
            <a:off x="685800" y="2133600"/>
            <a:ext cx="7772400" cy="3962400"/>
          </a:xfrm>
        </p:spPr>
        <p:txBody>
          <a:bodyPr/>
          <a:lstStyle/>
          <a:p>
            <a:pPr lvl="0"/>
            <a:r>
              <a:rPr lang="de-DE" noProof="0"/>
              <a:t>SmartArt-Grafik durch Klicken auf Symbol hinzuzufügen</a:t>
            </a:r>
            <a:endParaRPr lang="de-DE" noProof="0" dirty="0"/>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Tree>
  </p:cSld>
  <p:clrMapOvr>
    <a:masterClrMapping/>
  </p:clrMapOvr>
  <p:transition>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219200"/>
          </a:xfrm>
        </p:spPr>
        <p:txBody>
          <a:bodyPr/>
          <a:lstStyle/>
          <a:p>
            <a:r>
              <a:rPr lang="de-DE"/>
              <a:t>Mastertitelformat bearbeiten</a:t>
            </a:r>
          </a:p>
        </p:txBody>
      </p:sp>
      <p:sp>
        <p:nvSpPr>
          <p:cNvPr id="3" name="Diagrammplatzhalter 2"/>
          <p:cNvSpPr>
            <a:spLocks noGrp="1"/>
          </p:cNvSpPr>
          <p:nvPr>
            <p:ph type="chart" idx="1"/>
          </p:nvPr>
        </p:nvSpPr>
        <p:spPr>
          <a:xfrm>
            <a:off x="685800" y="2133600"/>
            <a:ext cx="7772400" cy="3962400"/>
          </a:xfrm>
        </p:spPr>
        <p:txBody>
          <a:bodyPr/>
          <a:lstStyle/>
          <a:p>
            <a:pPr lvl="0"/>
            <a:r>
              <a:rPr lang="de-DE" noProof="0"/>
              <a:t>Diagramm durch Klicken auf Symbol hinzufügen</a:t>
            </a:r>
            <a:endParaRPr lang="de-DE" noProof="0" dirty="0"/>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Tree>
  </p:cSld>
  <p:clrMapOvr>
    <a:masterClrMapping/>
  </p:clrMapOvr>
  <p:transition>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de-DE"/>
              <a:t>Master-Untertitelformat bearbeiten</a:t>
            </a:r>
          </a:p>
        </p:txBody>
      </p:sp>
      <p:sp>
        <p:nvSpPr>
          <p:cNvPr id="4" name="Rectangle 5"/>
          <p:cNvSpPr>
            <a:spLocks noGrp="1" noChangeArrowheads="1"/>
          </p:cNvSpPr>
          <p:nvPr>
            <p:ph type="ftr" sz="quarter" idx="10"/>
          </p:nvPr>
        </p:nvSpPr>
        <p:spPr/>
        <p:txBody>
          <a:bodyPr/>
          <a:lstStyle>
            <a:lvl1pPr>
              <a:defRPr/>
            </a:lvl1pPr>
          </a:lstStyle>
          <a:p>
            <a:pPr>
              <a:defRPr/>
            </a:pPr>
            <a:endParaRPr lang="de-DE"/>
          </a:p>
        </p:txBody>
      </p:sp>
      <p:sp>
        <p:nvSpPr>
          <p:cNvPr id="5" name="Rectangle 6"/>
          <p:cNvSpPr>
            <a:spLocks noGrp="1" noChangeArrowheads="1"/>
          </p:cNvSpPr>
          <p:nvPr>
            <p:ph type="sldNum" sz="quarter" idx="11"/>
          </p:nvPr>
        </p:nvSpPr>
        <p:spPr>
          <a:xfrm>
            <a:off x="7239000" y="6553200"/>
            <a:ext cx="1905000" cy="304800"/>
          </a:xfrm>
          <a:prstGeom prst="rect">
            <a:avLst/>
          </a:prstGeom>
        </p:spPr>
        <p:txBody>
          <a:bodyPr vert="horz" wrap="square" lIns="82945" tIns="41473" rIns="82945" bIns="41473" numCol="1" anchor="t" anchorCtr="0" compatLnSpc="1">
            <a:prstTxWarp prst="textNoShape">
              <a:avLst/>
            </a:prstTxWarp>
          </a:bodyPr>
          <a:lstStyle>
            <a:lvl1pPr fontAlgn="auto">
              <a:spcBef>
                <a:spcPts val="0"/>
              </a:spcBef>
              <a:spcAft>
                <a:spcPts val="0"/>
              </a:spcAft>
              <a:defRPr smtClean="0">
                <a:latin typeface="+mn-lt"/>
              </a:defRPr>
            </a:lvl1pPr>
          </a:lstStyle>
          <a:p>
            <a:pPr>
              <a:defRPr/>
            </a:pPr>
            <a:fld id="{910EEB48-5253-4850-A6F7-B3A0219CCA03}"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B631A9D-5312-48FA-A8A6-57BE4DA8CE6B}" type="datetimeFigureOut">
              <a:rPr lang="de-DE" smtClean="0"/>
              <a:t>10.11.2019</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910EEB48-5253-4850-A6F7-B3A0219CCA03}" type="slidenum">
              <a:rPr lang="de-DE" smtClean="0"/>
              <a:pPr>
                <a:defRPr/>
              </a:pPr>
              <a:t>‹Nr.›</a:t>
            </a:fld>
            <a:endParaRPr lang="de-DE"/>
          </a:p>
        </p:txBody>
      </p:sp>
    </p:spTree>
    <p:extLst>
      <p:ext uri="{BB962C8B-B14F-4D97-AF65-F5344CB8AC3E}">
        <p14:creationId xmlns:p14="http://schemas.microsoft.com/office/powerpoint/2010/main" val="10868712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B631A9D-5312-48FA-A8A6-57BE4DA8CE6B}" type="datetimeFigureOut">
              <a:rPr lang="de-DE" smtClean="0"/>
              <a:t>10.11.2019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75DE23B-2B4F-4A5C-8F03-8F44A893BC3D}" type="slidenum">
              <a:rPr lang="de-DE" smtClean="0"/>
              <a:t>‹Nr.›</a:t>
            </a:fld>
            <a:endParaRPr lang="de-DE"/>
          </a:p>
        </p:txBody>
      </p:sp>
    </p:spTree>
    <p:extLst>
      <p:ext uri="{BB962C8B-B14F-4D97-AF65-F5344CB8AC3E}">
        <p14:creationId xmlns:p14="http://schemas.microsoft.com/office/powerpoint/2010/main" val="930828096"/>
      </p:ext>
    </p:extLst>
  </p:cSld>
  <p:clrMapOvr>
    <a:masterClrMapping/>
  </p:clrMapOvr>
  <p:transition>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B631A9D-5312-48FA-A8A6-57BE4DA8CE6B}" type="datetimeFigureOut">
              <a:rPr lang="de-DE" smtClean="0"/>
              <a:t>10.11.2019</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575DE23B-2B4F-4A5C-8F03-8F44A893BC3D}" type="slidenum">
              <a:rPr lang="de-DE" smtClean="0"/>
              <a:t>‹Nr.›</a:t>
            </a:fld>
            <a:endParaRPr lang="de-DE"/>
          </a:p>
        </p:txBody>
      </p:sp>
    </p:spTree>
    <p:extLst>
      <p:ext uri="{BB962C8B-B14F-4D97-AF65-F5344CB8AC3E}">
        <p14:creationId xmlns:p14="http://schemas.microsoft.com/office/powerpoint/2010/main" val="12426889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B631A9D-5312-48FA-A8A6-57BE4DA8CE6B}" type="datetimeFigureOut">
              <a:rPr lang="de-DE" smtClean="0"/>
              <a:t>10.11.2019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75DE23B-2B4F-4A5C-8F03-8F44A893BC3D}" type="slidenum">
              <a:rPr lang="de-DE" smtClean="0"/>
              <a:t>‹Nr.›</a:t>
            </a:fld>
            <a:endParaRPr lang="de-DE"/>
          </a:p>
        </p:txBody>
      </p:sp>
    </p:spTree>
    <p:extLst>
      <p:ext uri="{BB962C8B-B14F-4D97-AF65-F5344CB8AC3E}">
        <p14:creationId xmlns:p14="http://schemas.microsoft.com/office/powerpoint/2010/main" val="62282227"/>
      </p:ext>
    </p:extLst>
  </p:cSld>
  <p:clrMapOvr>
    <a:masterClrMapping/>
  </p:clrMapOvr>
  <p:transition>
    <p:pull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B631A9D-5312-48FA-A8A6-57BE4DA8CE6B}" type="datetimeFigureOut">
              <a:rPr lang="de-DE" smtClean="0"/>
              <a:t>10.11.2019</a:t>
            </a:fld>
            <a:endParaRPr lang="de-DE"/>
          </a:p>
        </p:txBody>
      </p:sp>
      <p:sp>
        <p:nvSpPr>
          <p:cNvPr id="8" name="Fußzeilenplatzhalter 7"/>
          <p:cNvSpPr>
            <a:spLocks noGrp="1"/>
          </p:cNvSpPr>
          <p:nvPr>
            <p:ph type="ftr" sz="quarter" idx="11"/>
          </p:nvPr>
        </p:nvSpPr>
        <p:spPr/>
        <p:txBody>
          <a:bodyPr/>
          <a:lstStyle/>
          <a:p>
            <a:pPr>
              <a:defRPr/>
            </a:pPr>
            <a:endParaRPr lang="de-DE"/>
          </a:p>
        </p:txBody>
      </p:sp>
      <p:sp>
        <p:nvSpPr>
          <p:cNvPr id="9" name="Foliennummernplatzhalter 8"/>
          <p:cNvSpPr>
            <a:spLocks noGrp="1"/>
          </p:cNvSpPr>
          <p:nvPr>
            <p:ph type="sldNum" sz="quarter" idx="12"/>
          </p:nvPr>
        </p:nvSpPr>
        <p:spPr/>
        <p:txBody>
          <a:bodyPr/>
          <a:lstStyle/>
          <a:p>
            <a:fld id="{575DE23B-2B4F-4A5C-8F03-8F44A893BC3D}" type="slidenum">
              <a:rPr lang="de-DE" smtClean="0"/>
              <a:t>‹Nr.›</a:t>
            </a:fld>
            <a:endParaRPr lang="de-DE"/>
          </a:p>
        </p:txBody>
      </p:sp>
    </p:spTree>
    <p:extLst>
      <p:ext uri="{BB962C8B-B14F-4D97-AF65-F5344CB8AC3E}">
        <p14:creationId xmlns:p14="http://schemas.microsoft.com/office/powerpoint/2010/main" val="2352438254"/>
      </p:ext>
    </p:extLst>
  </p:cSld>
  <p:clrMapOvr>
    <a:masterClrMapping/>
  </p:clrMapOvr>
  <p:transition>
    <p:pull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B631A9D-5312-48FA-A8A6-57BE4DA8CE6B}" type="datetimeFigureOut">
              <a:rPr lang="de-DE" smtClean="0"/>
              <a:t>10.11.2019</a:t>
            </a:fld>
            <a:endParaRPr lang="de-DE"/>
          </a:p>
        </p:txBody>
      </p:sp>
      <p:sp>
        <p:nvSpPr>
          <p:cNvPr id="4" name="Fußzeilenplatzhalter 3"/>
          <p:cNvSpPr>
            <a:spLocks noGrp="1"/>
          </p:cNvSpPr>
          <p:nvPr>
            <p:ph type="ftr" sz="quarter" idx="11"/>
          </p:nvPr>
        </p:nvSpPr>
        <p:spPr/>
        <p:txBody>
          <a:bodyPr/>
          <a:lstStyle/>
          <a:p>
            <a:pPr>
              <a:defRPr/>
            </a:pPr>
            <a:endParaRPr lang="de-DE"/>
          </a:p>
        </p:txBody>
      </p:sp>
      <p:sp>
        <p:nvSpPr>
          <p:cNvPr id="5" name="Foliennummernplatzhalter 4"/>
          <p:cNvSpPr>
            <a:spLocks noGrp="1"/>
          </p:cNvSpPr>
          <p:nvPr>
            <p:ph type="sldNum" sz="quarter" idx="12"/>
          </p:nvPr>
        </p:nvSpPr>
        <p:spPr/>
        <p:txBody>
          <a:bodyPr/>
          <a:lstStyle/>
          <a:p>
            <a:fld id="{575DE23B-2B4F-4A5C-8F03-8F44A893BC3D}" type="slidenum">
              <a:rPr lang="de-DE" smtClean="0"/>
              <a:t>‹Nr.›</a:t>
            </a:fld>
            <a:endParaRPr lang="de-DE"/>
          </a:p>
        </p:txBody>
      </p:sp>
    </p:spTree>
    <p:extLst>
      <p:ext uri="{BB962C8B-B14F-4D97-AF65-F5344CB8AC3E}">
        <p14:creationId xmlns:p14="http://schemas.microsoft.com/office/powerpoint/2010/main" val="3231277802"/>
      </p:ext>
    </p:extLst>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de-DE"/>
              <a:t>Mastertextformat bearbeiten</a:t>
            </a:r>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Tree>
  </p:cSld>
  <p:clrMapOvr>
    <a:masterClrMapping/>
  </p:clrMapOvr>
  <p:transition>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B631A9D-5312-48FA-A8A6-57BE4DA8CE6B}" type="datetimeFigureOut">
              <a:rPr lang="de-DE" smtClean="0"/>
              <a:t>10.11.2019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75DE23B-2B4F-4A5C-8F03-8F44A893BC3D}" type="slidenum">
              <a:rPr lang="de-DE" smtClean="0"/>
              <a:t>‹Nr.›</a:t>
            </a:fld>
            <a:endParaRPr lang="de-DE"/>
          </a:p>
        </p:txBody>
      </p:sp>
    </p:spTree>
    <p:extLst>
      <p:ext uri="{BB962C8B-B14F-4D97-AF65-F5344CB8AC3E}">
        <p14:creationId xmlns:p14="http://schemas.microsoft.com/office/powerpoint/2010/main" val="3538954113"/>
      </p:ext>
    </p:extLst>
  </p:cSld>
  <p:clrMapOvr>
    <a:masterClrMapping/>
  </p:clrMapOvr>
  <p:transition>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B631A9D-5312-48FA-A8A6-57BE4DA8CE6B}" type="datetimeFigureOut">
              <a:rPr lang="de-DE" smtClean="0"/>
              <a:t>10.11.2019</a:t>
            </a:fld>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575DE23B-2B4F-4A5C-8F03-8F44A893BC3D}" type="slidenum">
              <a:rPr lang="de-DE" smtClean="0"/>
              <a:t>‹Nr.›</a:t>
            </a:fld>
            <a:endParaRPr lang="de-DE"/>
          </a:p>
        </p:txBody>
      </p:sp>
    </p:spTree>
    <p:extLst>
      <p:ext uri="{BB962C8B-B14F-4D97-AF65-F5344CB8AC3E}">
        <p14:creationId xmlns:p14="http://schemas.microsoft.com/office/powerpoint/2010/main" val="1452416764"/>
      </p:ext>
    </p:extLst>
  </p:cSld>
  <p:clrMapOvr>
    <a:masterClrMapping/>
  </p:clrMapOvr>
  <p:transition>
    <p:pull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B631A9D-5312-48FA-A8A6-57BE4DA8CE6B}" type="datetimeFigureOut">
              <a:rPr lang="de-DE" smtClean="0"/>
              <a:t>10.11.2019</a:t>
            </a:fld>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fld id="{575DE23B-2B4F-4A5C-8F03-8F44A893BC3D}" type="slidenum">
              <a:rPr lang="de-DE" smtClean="0"/>
              <a:t>‹Nr.›</a:t>
            </a:fld>
            <a:endParaRPr lang="de-DE"/>
          </a:p>
        </p:txBody>
      </p:sp>
    </p:spTree>
    <p:extLst>
      <p:ext uri="{BB962C8B-B14F-4D97-AF65-F5344CB8AC3E}">
        <p14:creationId xmlns:p14="http://schemas.microsoft.com/office/powerpoint/2010/main" val="3580934162"/>
      </p:ext>
    </p:extLst>
  </p:cSld>
  <p:clrMapOvr>
    <a:masterClrMapping/>
  </p:clrMapOvr>
  <p:transition>
    <p:pull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B631A9D-5312-48FA-A8A6-57BE4DA8CE6B}" type="datetimeFigureOut">
              <a:rPr lang="de-DE" smtClean="0"/>
              <a:t>10.11.2019</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575DE23B-2B4F-4A5C-8F03-8F44A893BC3D}" type="slidenum">
              <a:rPr lang="de-DE" smtClean="0"/>
              <a:t>‹Nr.›</a:t>
            </a:fld>
            <a:endParaRPr lang="de-DE"/>
          </a:p>
        </p:txBody>
      </p:sp>
    </p:spTree>
    <p:extLst>
      <p:ext uri="{BB962C8B-B14F-4D97-AF65-F5344CB8AC3E}">
        <p14:creationId xmlns:p14="http://schemas.microsoft.com/office/powerpoint/2010/main" val="3639374813"/>
      </p:ext>
    </p:extLst>
  </p:cSld>
  <p:clrMapOvr>
    <a:masterClrMapping/>
  </p:clrMapOvr>
  <p:transition>
    <p:pull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B631A9D-5312-48FA-A8A6-57BE4DA8CE6B}" type="datetimeFigureOut">
              <a:rPr lang="de-DE" smtClean="0"/>
              <a:t>10.11.2019</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575DE23B-2B4F-4A5C-8F03-8F44A893BC3D}" type="slidenum">
              <a:rPr lang="de-DE" smtClean="0"/>
              <a:t>‹Nr.›</a:t>
            </a:fld>
            <a:endParaRPr lang="de-DE"/>
          </a:p>
        </p:txBody>
      </p:sp>
    </p:spTree>
    <p:extLst>
      <p:ext uri="{BB962C8B-B14F-4D97-AF65-F5344CB8AC3E}">
        <p14:creationId xmlns:p14="http://schemas.microsoft.com/office/powerpoint/2010/main" val="418151530"/>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5"/>
          <p:cNvSpPr>
            <a:spLocks noGrp="1" noChangeArrowheads="1"/>
          </p:cNvSpPr>
          <p:nvPr>
            <p:ph type="ftr" sz="quarter" idx="11"/>
          </p:nvPr>
        </p:nvSpPr>
        <p:spPr/>
        <p:txBody>
          <a:bodyPr/>
          <a:lstStyle>
            <a:lvl1pPr>
              <a:defRPr/>
            </a:lvl1pPr>
          </a:lstStyle>
          <a:p>
            <a:pPr>
              <a:defRPr/>
            </a:pPr>
            <a:endParaRPr lang="de-DE"/>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4" name="Rectangle 5"/>
          <p:cNvSpPr>
            <a:spLocks noGrp="1" noChangeArrowheads="1"/>
          </p:cNvSpPr>
          <p:nvPr>
            <p:ph type="ftr" sz="quarter" idx="11"/>
          </p:nvPr>
        </p:nvSpPr>
        <p:spPr/>
        <p:txBody>
          <a:bodyPr/>
          <a:lstStyle>
            <a:lvl1pPr>
              <a:defRPr/>
            </a:lvl1pPr>
          </a:lstStyle>
          <a:p>
            <a:pPr>
              <a:defRPr/>
            </a:pPr>
            <a:endParaRPr lang="de-DE"/>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Mastertitelformat bearbeiten</a:t>
            </a:r>
          </a:p>
        </p:txBody>
      </p:sp>
      <p:sp>
        <p:nvSpPr>
          <p:cNvPr id="3" name="Inhaltsplatzhalt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de-DE"/>
              <a:t>Mastertextformat bearbeiten</a:t>
            </a:r>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de-DE" noProof="0"/>
              <a:t>Bild auf Platzhalter ziehen oder durch Klicken auf Symbol hinzufügen</a:t>
            </a:r>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de-DE"/>
              <a:t>Mastertextformat bearbeiten</a:t>
            </a:r>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533400"/>
            <a:ext cx="7772400" cy="1219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ltLang="de-DE"/>
              <a:t>Klicken Sie, zum Bearbeiten.</a:t>
            </a:r>
          </a:p>
        </p:txBody>
      </p:sp>
      <p:sp>
        <p:nvSpPr>
          <p:cNvPr id="27651"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5"/>
          <p:cNvSpPr>
            <a:spLocks noGrp="1" noChangeArrowheads="1"/>
          </p:cNvSpPr>
          <p:nvPr>
            <p:ph type="ftr" sz="quarter" idx="3"/>
          </p:nvPr>
        </p:nvSpPr>
        <p:spPr bwMode="auto">
          <a:xfrm>
            <a:off x="2392363" y="381000"/>
            <a:ext cx="6065837" cy="142875"/>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fontAlgn="auto">
              <a:spcBef>
                <a:spcPts val="0"/>
              </a:spcBef>
              <a:spcAft>
                <a:spcPts val="0"/>
              </a:spcAft>
              <a:defRPr sz="1000" b="1">
                <a:latin typeface="+mn-lt"/>
                <a:ea typeface="+mn-ea"/>
                <a:cs typeface="+mn-cs"/>
              </a:defRPr>
            </a:lvl1pPr>
          </a:lstStyle>
          <a:p>
            <a:pPr>
              <a:defRPr/>
            </a:pPr>
            <a:endParaRPr lang="de-DE"/>
          </a:p>
        </p:txBody>
      </p:sp>
      <p:pic>
        <p:nvPicPr>
          <p:cNvPr id="27653" name="Picture 8" descr="R:\Gestaltungsrichtlinien\Logo RP mit Hintergrund.jpg"/>
          <p:cNvPicPr>
            <a:picLocks noChangeAspect="1" noChangeArrowheads="1"/>
          </p:cNvPicPr>
          <p:nvPr/>
        </p:nvPicPr>
        <p:blipFill>
          <a:blip r:embed="rId15" cstate="print"/>
          <a:srcRect/>
          <a:stretch>
            <a:fillRect/>
          </a:stretch>
        </p:blipFill>
        <p:spPr bwMode="auto">
          <a:xfrm>
            <a:off x="7285038" y="6053138"/>
            <a:ext cx="1173162" cy="576262"/>
          </a:xfrm>
          <a:prstGeom prst="rect">
            <a:avLst/>
          </a:prstGeom>
          <a:noFill/>
          <a:ln w="9525">
            <a:noFill/>
            <a:miter lim="800000"/>
            <a:headEnd/>
            <a:tailEnd/>
          </a:ln>
        </p:spPr>
      </p:pic>
      <p:sp>
        <p:nvSpPr>
          <p:cNvPr id="7" name="Fußzeilenplatzhalter 3"/>
          <p:cNvSpPr txBox="1">
            <a:spLocks/>
          </p:cNvSpPr>
          <p:nvPr/>
        </p:nvSpPr>
        <p:spPr bwMode="auto">
          <a:xfrm>
            <a:off x="686897" y="6397625"/>
            <a:ext cx="3712556" cy="157415"/>
          </a:xfrm>
          <a:prstGeom prst="rect">
            <a:avLst/>
          </a:prstGeom>
          <a:noFill/>
          <a:ln w="9525">
            <a:noFill/>
            <a:miter lim="800000"/>
            <a:headEnd/>
            <a:tailEnd/>
          </a:ln>
          <a:effectLst/>
        </p:spPr>
        <p:txBody>
          <a:bodyPr wrap="none" lIns="0" tIns="0" rIns="0" bIns="0">
            <a:spAutoFit/>
          </a:bodyPr>
          <a:lstStyle>
            <a:lvl1pPr defTabSz="449263" eaLnBrk="0" hangingPunct="0">
              <a:defRPr sz="2400" b="1">
                <a:solidFill>
                  <a:schemeClr val="tx1"/>
                </a:solidFill>
                <a:latin typeface="Times New Roman" charset="0"/>
                <a:ea typeface="ＭＳ Ｐゴシック" charset="-128"/>
              </a:defRPr>
            </a:lvl1pPr>
            <a:lvl2pPr marL="742950" indent="-285750" defTabSz="449263" eaLnBrk="0" hangingPunct="0">
              <a:defRPr sz="2400" b="1">
                <a:solidFill>
                  <a:schemeClr val="tx1"/>
                </a:solidFill>
                <a:latin typeface="Times New Roman" charset="0"/>
                <a:ea typeface="ＭＳ Ｐゴシック" charset="-128"/>
              </a:defRPr>
            </a:lvl2pPr>
            <a:lvl3pPr marL="1143000" indent="-228600" defTabSz="449263" eaLnBrk="0" hangingPunct="0">
              <a:defRPr sz="2400" b="1">
                <a:solidFill>
                  <a:schemeClr val="tx1"/>
                </a:solidFill>
                <a:latin typeface="Times New Roman" charset="0"/>
                <a:ea typeface="ＭＳ Ｐゴシック" charset="-128"/>
              </a:defRPr>
            </a:lvl3pPr>
            <a:lvl4pPr marL="1600200" indent="-228600" defTabSz="449263" eaLnBrk="0" hangingPunct="0">
              <a:defRPr sz="2400" b="1">
                <a:solidFill>
                  <a:schemeClr val="tx1"/>
                </a:solidFill>
                <a:latin typeface="Times New Roman" charset="0"/>
                <a:ea typeface="ＭＳ Ｐゴシック" charset="-128"/>
              </a:defRPr>
            </a:lvl4pPr>
            <a:lvl5pPr marL="2057400" indent="-228600" defTabSz="449263" eaLnBrk="0" hangingPunct="0">
              <a:defRPr sz="2400" b="1">
                <a:solidFill>
                  <a:schemeClr val="tx1"/>
                </a:solidFill>
                <a:latin typeface="Times New Roman" charset="0"/>
                <a:ea typeface="ＭＳ Ｐゴシック" charset="-128"/>
              </a:defRPr>
            </a:lvl5pPr>
            <a:lvl6pPr marL="25146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6pPr>
            <a:lvl7pPr marL="29718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7pPr>
            <a:lvl8pPr marL="34290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8pPr>
            <a:lvl9pPr marL="3886200" indent="-228600" algn="r" defTabSz="449263"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fontAlgn="auto">
              <a:lnSpc>
                <a:spcPct val="93000"/>
              </a:lnSpc>
              <a:spcBef>
                <a:spcPts val="0"/>
              </a:spcBef>
              <a:spcAft>
                <a:spcPts val="0"/>
              </a:spcAft>
              <a:buClr>
                <a:srgbClr val="000000"/>
              </a:buClr>
              <a:buSzPct val="100000"/>
              <a:buFont typeface="Times New Roman" charset="0"/>
              <a:buNone/>
              <a:defRPr/>
            </a:pPr>
            <a:r>
              <a:rPr lang="de-DE" altLang="de-DE" sz="1100" dirty="0">
                <a:latin typeface="Arial" charset="0"/>
              </a:rPr>
              <a:t>ZPG Geographie: Bildungsplan 2016 – Klassenstufe 7/8</a:t>
            </a: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transition>
    <p:pull dir="r"/>
  </p:transition>
  <p:txStyles>
    <p:titleStyle>
      <a:lvl1pPr algn="l" rtl="0" fontAlgn="base">
        <a:spcBef>
          <a:spcPct val="0"/>
        </a:spcBef>
        <a:spcAft>
          <a:spcPct val="0"/>
        </a:spcAft>
        <a:defRPr sz="4000">
          <a:solidFill>
            <a:schemeClr val="tx2"/>
          </a:solidFill>
          <a:latin typeface="Calibri" charset="0"/>
          <a:ea typeface="Calibri" charset="0"/>
          <a:cs typeface="Calibri" charset="0"/>
        </a:defRPr>
      </a:lvl1pPr>
      <a:lvl2pPr algn="l" rtl="0" fontAlgn="base">
        <a:spcBef>
          <a:spcPct val="0"/>
        </a:spcBef>
        <a:spcAft>
          <a:spcPct val="0"/>
        </a:spcAft>
        <a:defRPr sz="4000">
          <a:solidFill>
            <a:schemeClr val="tx2"/>
          </a:solidFill>
          <a:latin typeface="Calibri" pitchFamily="34" charset="0"/>
          <a:ea typeface="ＭＳ Ｐゴシック" charset="0"/>
          <a:cs typeface="ＭＳ Ｐゴシック" charset="0"/>
        </a:defRPr>
      </a:lvl2pPr>
      <a:lvl3pPr algn="l" rtl="0" fontAlgn="base">
        <a:spcBef>
          <a:spcPct val="0"/>
        </a:spcBef>
        <a:spcAft>
          <a:spcPct val="0"/>
        </a:spcAft>
        <a:defRPr sz="4000">
          <a:solidFill>
            <a:schemeClr val="tx2"/>
          </a:solidFill>
          <a:latin typeface="Calibri" pitchFamily="34" charset="0"/>
          <a:ea typeface="ＭＳ Ｐゴシック" charset="0"/>
          <a:cs typeface="ＭＳ Ｐゴシック" charset="0"/>
        </a:defRPr>
      </a:lvl3pPr>
      <a:lvl4pPr algn="l" rtl="0" fontAlgn="base">
        <a:spcBef>
          <a:spcPct val="0"/>
        </a:spcBef>
        <a:spcAft>
          <a:spcPct val="0"/>
        </a:spcAft>
        <a:defRPr sz="4000">
          <a:solidFill>
            <a:schemeClr val="tx2"/>
          </a:solidFill>
          <a:latin typeface="Calibri" pitchFamily="34" charset="0"/>
          <a:ea typeface="ＭＳ Ｐゴシック" charset="0"/>
          <a:cs typeface="ＭＳ Ｐゴシック" charset="0"/>
        </a:defRPr>
      </a:lvl4pPr>
      <a:lvl5pPr algn="l" rtl="0" fontAlgn="base">
        <a:spcBef>
          <a:spcPct val="0"/>
        </a:spcBef>
        <a:spcAft>
          <a:spcPct val="0"/>
        </a:spcAft>
        <a:defRPr sz="4000">
          <a:solidFill>
            <a:schemeClr val="tx2"/>
          </a:solidFill>
          <a:latin typeface="Calibri" pitchFamily="34" charset="0"/>
          <a:ea typeface="ＭＳ Ｐゴシック" charset="0"/>
          <a:cs typeface="ＭＳ Ｐゴシック" charset="0"/>
        </a:defRPr>
      </a:lvl5pPr>
      <a:lvl6pPr marL="457153" algn="l" rtl="0" eaLnBrk="1" fontAlgn="base" hangingPunct="1">
        <a:spcBef>
          <a:spcPct val="0"/>
        </a:spcBef>
        <a:spcAft>
          <a:spcPct val="0"/>
        </a:spcAft>
        <a:defRPr sz="4000">
          <a:solidFill>
            <a:schemeClr val="tx2"/>
          </a:solidFill>
          <a:latin typeface="Times"/>
        </a:defRPr>
      </a:lvl6pPr>
      <a:lvl7pPr marL="914305" algn="l" rtl="0" eaLnBrk="1" fontAlgn="base" hangingPunct="1">
        <a:spcBef>
          <a:spcPct val="0"/>
        </a:spcBef>
        <a:spcAft>
          <a:spcPct val="0"/>
        </a:spcAft>
        <a:defRPr sz="4000">
          <a:solidFill>
            <a:schemeClr val="tx2"/>
          </a:solidFill>
          <a:latin typeface="Times"/>
        </a:defRPr>
      </a:lvl7pPr>
      <a:lvl8pPr marL="1371458" algn="l" rtl="0" eaLnBrk="1" fontAlgn="base" hangingPunct="1">
        <a:spcBef>
          <a:spcPct val="0"/>
        </a:spcBef>
        <a:spcAft>
          <a:spcPct val="0"/>
        </a:spcAft>
        <a:defRPr sz="4000">
          <a:solidFill>
            <a:schemeClr val="tx2"/>
          </a:solidFill>
          <a:latin typeface="Times"/>
        </a:defRPr>
      </a:lvl8pPr>
      <a:lvl9pPr marL="1828610" algn="l" rtl="0" eaLnBrk="1" fontAlgn="base" hangingPunct="1">
        <a:spcBef>
          <a:spcPct val="0"/>
        </a:spcBef>
        <a:spcAft>
          <a:spcPct val="0"/>
        </a:spcAft>
        <a:defRPr sz="4000">
          <a:solidFill>
            <a:schemeClr val="tx2"/>
          </a:solidFill>
          <a:latin typeface="Times"/>
        </a:defRPr>
      </a:lvl9pPr>
    </p:titleStyle>
    <p:bodyStyle>
      <a:lvl1pPr marL="279400" indent="-279400" algn="l" rtl="0" fontAlgn="base">
        <a:spcBef>
          <a:spcPct val="30000"/>
        </a:spcBef>
        <a:spcAft>
          <a:spcPct val="0"/>
        </a:spcAft>
        <a:buSzPct val="90000"/>
        <a:buChar char="•"/>
        <a:defRPr sz="2400">
          <a:solidFill>
            <a:schemeClr val="tx1"/>
          </a:solidFill>
          <a:latin typeface="Calibri" charset="0"/>
          <a:ea typeface="Calibri" charset="0"/>
          <a:cs typeface="Calibri" charset="0"/>
        </a:defRPr>
      </a:lvl1pPr>
      <a:lvl2pPr marL="755650" indent="-284163" algn="l" rtl="0" fontAlgn="base">
        <a:spcBef>
          <a:spcPct val="0"/>
        </a:spcBef>
        <a:spcAft>
          <a:spcPct val="0"/>
        </a:spcAft>
        <a:buChar char="–"/>
        <a:defRPr sz="2400">
          <a:solidFill>
            <a:schemeClr val="tx1"/>
          </a:solidFill>
          <a:latin typeface="Calibri" charset="0"/>
          <a:ea typeface="Calibri" charset="0"/>
          <a:cs typeface="Calibri" charset="0"/>
        </a:defRPr>
      </a:lvl2pPr>
      <a:lvl3pPr marL="1174750" indent="-227013" algn="l" rtl="0" fontAlgn="base">
        <a:spcBef>
          <a:spcPct val="30000"/>
        </a:spcBef>
        <a:spcAft>
          <a:spcPct val="0"/>
        </a:spcAft>
        <a:buSzPct val="90000"/>
        <a:buChar char="•"/>
        <a:defRPr sz="2000">
          <a:solidFill>
            <a:schemeClr val="tx1"/>
          </a:solidFill>
          <a:latin typeface="Calibri" charset="0"/>
          <a:ea typeface="Calibri" charset="0"/>
          <a:cs typeface="Calibri" charset="0"/>
        </a:defRPr>
      </a:lvl3pPr>
      <a:lvl4pPr marL="1593850" indent="-227013" algn="l" rtl="0" fontAlgn="base">
        <a:spcBef>
          <a:spcPct val="30000"/>
        </a:spcBef>
        <a:spcAft>
          <a:spcPct val="0"/>
        </a:spcAft>
        <a:buSzPct val="90000"/>
        <a:buChar char="•"/>
        <a:defRPr sz="2000">
          <a:solidFill>
            <a:schemeClr val="tx1"/>
          </a:solidFill>
          <a:latin typeface="Calibri" charset="0"/>
          <a:ea typeface="Calibri" charset="0"/>
          <a:cs typeface="Calibri" charset="0"/>
        </a:defRPr>
      </a:lvl4pPr>
      <a:lvl5pPr marL="2012950" indent="-227013" algn="l" rtl="0" fontAlgn="base">
        <a:spcBef>
          <a:spcPct val="30000"/>
        </a:spcBef>
        <a:spcAft>
          <a:spcPct val="0"/>
        </a:spcAft>
        <a:buSzPct val="90000"/>
        <a:buChar char="•"/>
        <a:defRPr sz="2000">
          <a:solidFill>
            <a:schemeClr val="tx1"/>
          </a:solidFill>
          <a:latin typeface="Calibri" charset="0"/>
          <a:ea typeface="Calibri" charset="0"/>
          <a:cs typeface="Calibri" charset="0"/>
        </a:defRPr>
      </a:lvl5pPr>
      <a:lvl6pPr marL="2471482" indent="-228577" algn="l" rtl="0" eaLnBrk="1" fontAlgn="base" hangingPunct="1">
        <a:spcBef>
          <a:spcPct val="30000"/>
        </a:spcBef>
        <a:spcAft>
          <a:spcPct val="0"/>
        </a:spcAft>
        <a:buSzPct val="90000"/>
        <a:buChar char="•"/>
        <a:defRPr sz="2000">
          <a:solidFill>
            <a:schemeClr val="tx1"/>
          </a:solidFill>
          <a:latin typeface="+mn-lt"/>
        </a:defRPr>
      </a:lvl6pPr>
      <a:lvl7pPr marL="2928634" indent="-228577" algn="l" rtl="0" eaLnBrk="1" fontAlgn="base" hangingPunct="1">
        <a:spcBef>
          <a:spcPct val="30000"/>
        </a:spcBef>
        <a:spcAft>
          <a:spcPct val="0"/>
        </a:spcAft>
        <a:buSzPct val="90000"/>
        <a:buChar char="•"/>
        <a:defRPr sz="2000">
          <a:solidFill>
            <a:schemeClr val="tx1"/>
          </a:solidFill>
          <a:latin typeface="+mn-lt"/>
        </a:defRPr>
      </a:lvl7pPr>
      <a:lvl8pPr marL="3385787" indent="-228577" algn="l" rtl="0" eaLnBrk="1" fontAlgn="base" hangingPunct="1">
        <a:spcBef>
          <a:spcPct val="30000"/>
        </a:spcBef>
        <a:spcAft>
          <a:spcPct val="0"/>
        </a:spcAft>
        <a:buSzPct val="90000"/>
        <a:buChar char="•"/>
        <a:defRPr sz="2000">
          <a:solidFill>
            <a:schemeClr val="tx1"/>
          </a:solidFill>
          <a:latin typeface="+mn-lt"/>
        </a:defRPr>
      </a:lvl8pPr>
      <a:lvl9pPr marL="3842939" indent="-228577" algn="l" rtl="0" eaLnBrk="1" fontAlgn="base" hangingPunct="1">
        <a:spcBef>
          <a:spcPct val="30000"/>
        </a:spcBef>
        <a:spcAft>
          <a:spcPct val="0"/>
        </a:spcAft>
        <a:buSzPct val="90000"/>
        <a:buChar char="•"/>
        <a:defRPr sz="2000">
          <a:solidFill>
            <a:schemeClr val="tx1"/>
          </a:solidFill>
          <a:latin typeface="+mn-lt"/>
        </a:defRPr>
      </a:lvl9pPr>
    </p:bodyStyle>
    <p:otherStyle>
      <a:defPPr>
        <a:defRPr lang="de-DE"/>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31A9D-5312-48FA-A8A6-57BE4DA8CE6B}" type="datetimeFigureOut">
              <a:rPr lang="de-DE" smtClean="0"/>
              <a:t>10.11.2019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E23B-2B4F-4A5C-8F03-8F44A893BC3D}" type="slidenum">
              <a:rPr lang="de-DE" smtClean="0"/>
              <a:t>‹Nr.›</a:t>
            </a:fld>
            <a:endParaRPr lang="de-DE"/>
          </a:p>
        </p:txBody>
      </p:sp>
    </p:spTree>
    <p:extLst>
      <p:ext uri="{BB962C8B-B14F-4D97-AF65-F5344CB8AC3E}">
        <p14:creationId xmlns:p14="http://schemas.microsoft.com/office/powerpoint/2010/main" val="5012118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ransition>
    <p:pull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comments" Target="../comments/commen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orf.at/static/images/site/news/20131251/globalisierung_nutella_grafik_gal_n.4533520.png"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orf.at/stories/2210922/2210745" TargetMode="External"/><Relationship Id="rId5" Type="http://schemas.openxmlformats.org/officeDocument/2006/relationships/image" Target="../media/image13.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comments" Target="../comments/commen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comments" Target="../comments/commen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20.jpe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comments" Target="../comments/comment4.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2" name="Titel 1"/>
          <p:cNvSpPr>
            <a:spLocks noGrp="1"/>
          </p:cNvSpPr>
          <p:nvPr>
            <p:ph type="title"/>
          </p:nvPr>
        </p:nvSpPr>
        <p:spPr>
          <a:xfrm>
            <a:off x="35496" y="692697"/>
            <a:ext cx="9108504" cy="720080"/>
          </a:xfrm>
        </p:spPr>
        <p:txBody>
          <a:bodyPr/>
          <a:lstStyle/>
          <a:p>
            <a:pPr algn="ctr"/>
            <a:r>
              <a:rPr lang="de-DE" sz="3600" dirty="0"/>
              <a:t>3.3.4.2 Natur- und Kulturräume</a:t>
            </a:r>
          </a:p>
        </p:txBody>
      </p:sp>
      <p:sp>
        <p:nvSpPr>
          <p:cNvPr id="10" name="Rectangle 2"/>
          <p:cNvSpPr txBox="1">
            <a:spLocks noChangeArrowheads="1"/>
          </p:cNvSpPr>
          <p:nvPr/>
        </p:nvSpPr>
        <p:spPr bwMode="auto">
          <a:xfrm>
            <a:off x="270330" y="1628800"/>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6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9908" y="2543448"/>
            <a:ext cx="4196904" cy="314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4" descr="Bildergebnis für USA+Wirtscha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6" descr="Bildergebnis für USA+Wirtschaf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Textfeld 14"/>
          <p:cNvSpPr txBox="1"/>
          <p:nvPr/>
        </p:nvSpPr>
        <p:spPr>
          <a:xfrm>
            <a:off x="5330949" y="5690964"/>
            <a:ext cx="4248472" cy="230832"/>
          </a:xfrm>
          <a:prstGeom prst="rect">
            <a:avLst/>
          </a:prstGeom>
          <a:noFill/>
        </p:spPr>
        <p:txBody>
          <a:bodyPr wrap="square" rtlCol="0">
            <a:spAutoFit/>
          </a:bodyPr>
          <a:lstStyle/>
          <a:p>
            <a:r>
              <a:rPr lang="de-DE" sz="900" dirty="0"/>
              <a:t>(Quelle: Schmidt, M.)</a:t>
            </a:r>
          </a:p>
        </p:txBody>
      </p:sp>
      <p:grpSp>
        <p:nvGrpSpPr>
          <p:cNvPr id="14" name="Gruppierung 13"/>
          <p:cNvGrpSpPr/>
          <p:nvPr/>
        </p:nvGrpSpPr>
        <p:grpSpPr>
          <a:xfrm>
            <a:off x="331169" y="151780"/>
            <a:ext cx="8384537" cy="523220"/>
            <a:chOff x="331169" y="151780"/>
            <a:chExt cx="8384537" cy="523220"/>
          </a:xfrm>
        </p:grpSpPr>
        <p:sp>
          <p:nvSpPr>
            <p:cNvPr id="16" name="Textfeld 15"/>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Bildungsplan Klassen 9/10</a:t>
              </a:r>
            </a:p>
          </p:txBody>
        </p:sp>
        <p:cxnSp>
          <p:nvCxnSpPr>
            <p:cNvPr id="17" name="Gerade Verbindung 16"/>
            <p:cNvCxnSpPr/>
            <p:nvPr/>
          </p:nvCxnSpPr>
          <p:spPr>
            <a:xfrm>
              <a:off x="331169" y="675000"/>
              <a:ext cx="8384537" cy="0"/>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60115" y="4797152"/>
            <a:ext cx="2779837"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marL="514350" lvl="0" indent="-514350" eaLnBrk="1" fontAlgn="auto" hangingPunct="1">
              <a:spcBef>
                <a:spcPct val="20000"/>
              </a:spcBef>
              <a:spcAft>
                <a:spcPts val="0"/>
              </a:spcAft>
              <a:tabLst/>
            </a:pPr>
            <a:endParaRPr lang="de-DE" sz="1200" b="0" dirty="0">
              <a:solidFill>
                <a:prstClr val="black"/>
              </a:solidFill>
              <a:latin typeface="Calibri" pitchFamily="34" charset="0"/>
              <a:ea typeface="+mn-ea"/>
            </a:endParaRPr>
          </a:p>
          <a:p>
            <a:pPr marL="514350" lvl="0" indent="-514350" eaLnBrk="1" fontAlgn="auto" hangingPunct="1">
              <a:spcBef>
                <a:spcPct val="20000"/>
              </a:spcBef>
              <a:spcAft>
                <a:spcPts val="0"/>
              </a:spcAft>
              <a:buFont typeface="Arial" panose="020B0604020202020204" pitchFamily="34" charset="0"/>
              <a:buAutoNum type="arabicPeriod"/>
              <a:tabLst/>
            </a:pPr>
            <a:endParaRPr lang="de-DE" sz="2000" b="0" dirty="0">
              <a:solidFill>
                <a:prstClr val="black"/>
              </a:solidFill>
              <a:latin typeface="Calibri" pitchFamily="34" charset="0"/>
              <a:ea typeface="+mn-ea"/>
            </a:endParaRPr>
          </a:p>
        </p:txBody>
      </p:sp>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6" name="Textfeld 5"/>
          <p:cNvSpPr txBox="1"/>
          <p:nvPr/>
        </p:nvSpPr>
        <p:spPr>
          <a:xfrm>
            <a:off x="4970571" y="724821"/>
            <a:ext cx="3745135" cy="5847755"/>
          </a:xfrm>
          <a:prstGeom prst="rect">
            <a:avLst/>
          </a:prstGeom>
          <a:solidFill>
            <a:srgbClr val="FFFF66">
              <a:alpha val="60000"/>
            </a:srgbClr>
          </a:solidFill>
        </p:spPr>
        <p:txBody>
          <a:bodyPr wrap="square" rtlCol="0">
            <a:spAutoFit/>
          </a:bodyPr>
          <a:lstStyle/>
          <a:p>
            <a:r>
              <a:rPr lang="de-DE" sz="1700" b="1" dirty="0">
                <a:latin typeface="+mn-lt"/>
              </a:rPr>
              <a:t>Struktur der Unterrichtseinheit:</a:t>
            </a:r>
          </a:p>
          <a:p>
            <a:endParaRPr lang="de-DE" sz="1700" b="1" dirty="0">
              <a:latin typeface="+mn-lt"/>
            </a:endParaRPr>
          </a:p>
          <a:p>
            <a:pPr algn="ctr"/>
            <a:r>
              <a:rPr lang="de-DE" sz="1700" b="1" dirty="0">
                <a:latin typeface="+mn-lt"/>
              </a:rPr>
              <a:t>Einstieg: </a:t>
            </a:r>
            <a:r>
              <a:rPr lang="de-DE" sz="1700" dirty="0">
                <a:latin typeface="+mn-lt"/>
              </a:rPr>
              <a:t>räumliche Verflechtung der Weltwirtschaftsregionen</a:t>
            </a:r>
          </a:p>
          <a:p>
            <a:endParaRPr lang="de-DE" sz="1700" b="1" dirty="0">
              <a:latin typeface="+mn-lt"/>
            </a:endParaRPr>
          </a:p>
          <a:p>
            <a:pPr algn="ctr"/>
            <a:r>
              <a:rPr lang="de-DE" sz="1700" dirty="0">
                <a:latin typeface="+mn-lt"/>
              </a:rPr>
              <a:t>Warum sind die USA und China die führenden Weltwirtschaftsregionen?</a:t>
            </a:r>
          </a:p>
          <a:p>
            <a:pPr algn="ctr"/>
            <a:endParaRPr lang="de-DE" sz="1700" dirty="0">
              <a:latin typeface="+mn-lt"/>
            </a:endParaRPr>
          </a:p>
          <a:p>
            <a:pPr algn="ctr"/>
            <a:r>
              <a:rPr lang="de-DE" sz="1700" b="1" dirty="0">
                <a:latin typeface="+mn-lt"/>
              </a:rPr>
              <a:t>Hypothesen:</a:t>
            </a:r>
            <a:r>
              <a:rPr lang="de-DE" sz="1700" dirty="0">
                <a:latin typeface="+mn-lt"/>
              </a:rPr>
              <a:t> Ressourcenausstattung </a:t>
            </a:r>
          </a:p>
          <a:p>
            <a:pPr algn="ctr"/>
            <a:endParaRPr lang="de-DE" sz="1700" dirty="0">
              <a:latin typeface="+mn-lt"/>
            </a:endParaRPr>
          </a:p>
          <a:p>
            <a:pPr algn="ctr"/>
            <a:r>
              <a:rPr lang="de-DE" sz="1700" b="1" dirty="0">
                <a:solidFill>
                  <a:srgbClr val="FF0000"/>
                </a:solidFill>
                <a:latin typeface="+mn-lt"/>
              </a:rPr>
              <a:t>Inwiefern ist die Ressourcenausstattung für den Erfolg der Weltwirtschaftsregionen  USA und China von Bedeutung?</a:t>
            </a:r>
          </a:p>
          <a:p>
            <a:pPr marL="342900" indent="-342900" algn="ctr">
              <a:buFontTx/>
              <a:buChar char="-"/>
            </a:pPr>
            <a:endParaRPr lang="de-DE" sz="1700" b="1" dirty="0">
              <a:latin typeface="+mn-lt"/>
            </a:endParaRPr>
          </a:p>
          <a:p>
            <a:pPr algn="ctr"/>
            <a:r>
              <a:rPr lang="de-DE" sz="1700" b="1" dirty="0">
                <a:latin typeface="+mn-lt"/>
              </a:rPr>
              <a:t>Analyse: </a:t>
            </a:r>
            <a:r>
              <a:rPr lang="de-DE" sz="1700" dirty="0">
                <a:latin typeface="+mn-lt"/>
              </a:rPr>
              <a:t>Naturressourcen, Humanressourcen, </a:t>
            </a:r>
          </a:p>
          <a:p>
            <a:pPr algn="ctr"/>
            <a:r>
              <a:rPr lang="de-DE" sz="1700" dirty="0">
                <a:latin typeface="+mn-lt"/>
              </a:rPr>
              <a:t>ökonomische Ressourcen</a:t>
            </a:r>
          </a:p>
          <a:p>
            <a:pPr algn="ctr"/>
            <a:endParaRPr lang="de-DE" sz="1700" dirty="0">
              <a:latin typeface="+mn-lt"/>
            </a:endParaRPr>
          </a:p>
          <a:p>
            <a:pPr algn="ctr"/>
            <a:r>
              <a:rPr lang="de-DE" sz="1700" dirty="0">
                <a:latin typeface="+mn-lt"/>
              </a:rPr>
              <a:t>Thematische Karte</a:t>
            </a:r>
          </a:p>
          <a:p>
            <a:pPr algn="ctr"/>
            <a:endParaRPr lang="de-DE" sz="1700" dirty="0">
              <a:latin typeface="+mn-lt"/>
            </a:endParaRPr>
          </a:p>
          <a:p>
            <a:pPr algn="ctr"/>
            <a:r>
              <a:rPr lang="de-DE" sz="1700" dirty="0">
                <a:latin typeface="+mn-lt"/>
              </a:rPr>
              <a:t>Präsentation/Fazit/Ausblick</a:t>
            </a:r>
          </a:p>
        </p:txBody>
      </p:sp>
      <p:cxnSp>
        <p:nvCxnSpPr>
          <p:cNvPr id="11" name="Gerade Verbindung mit Pfeil 10"/>
          <p:cNvCxnSpPr/>
          <p:nvPr/>
        </p:nvCxnSpPr>
        <p:spPr>
          <a:xfrm>
            <a:off x="6755752" y="1772816"/>
            <a:ext cx="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6755752" y="2564904"/>
            <a:ext cx="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6741915" y="3099056"/>
            <a:ext cx="9225"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6784772" y="4408140"/>
            <a:ext cx="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6784772" y="5463480"/>
            <a:ext cx="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Gerade Verbindung mit Pfeil 2"/>
          <p:cNvCxnSpPr/>
          <p:nvPr/>
        </p:nvCxnSpPr>
        <p:spPr>
          <a:xfrm>
            <a:off x="4572000" y="1628800"/>
            <a:ext cx="673874" cy="0"/>
          </a:xfrm>
          <a:prstGeom prst="straightConnector1">
            <a:avLst/>
          </a:prstGeom>
          <a:ln w="38100">
            <a:solidFill>
              <a:srgbClr val="3366CC"/>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4523437" y="3717032"/>
            <a:ext cx="696635" cy="1"/>
          </a:xfrm>
          <a:prstGeom prst="straightConnector1">
            <a:avLst/>
          </a:prstGeom>
          <a:ln w="38100">
            <a:solidFill>
              <a:srgbClr val="3366CC"/>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Tabelle 1"/>
          <p:cNvGraphicFramePr>
            <a:graphicFrameLocks noGrp="1"/>
          </p:cNvGraphicFramePr>
          <p:nvPr>
            <p:extLst>
              <p:ext uri="{D42A27DB-BD31-4B8C-83A1-F6EECF244321}">
                <p14:modId xmlns:p14="http://schemas.microsoft.com/office/powerpoint/2010/main" val="2783155802"/>
              </p:ext>
            </p:extLst>
          </p:nvPr>
        </p:nvGraphicFramePr>
        <p:xfrm>
          <a:off x="181406" y="724821"/>
          <a:ext cx="4789164" cy="5302458"/>
        </p:xfrm>
        <a:graphic>
          <a:graphicData uri="http://schemas.openxmlformats.org/drawingml/2006/table">
            <a:tbl>
              <a:tblPr firstRow="1" bandRow="1">
                <a:tableStyleId>{5940675A-B579-460E-94D1-54222C63F5DA}</a:tableStyleId>
              </a:tblPr>
              <a:tblGrid>
                <a:gridCol w="2700932">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tblGrid>
              <a:tr h="376903">
                <a:tc>
                  <a:txBody>
                    <a:bodyPr/>
                    <a:lstStyle/>
                    <a:p>
                      <a:pPr algn="ctr"/>
                      <a:r>
                        <a:rPr lang="de-DE" b="1" dirty="0"/>
                        <a:t>Kompetenzformulierung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dirty="0">
                          <a:solidFill>
                            <a:prstClr val="black"/>
                          </a:solidFill>
                          <a:latin typeface="Calibri" pitchFamily="34" charset="0"/>
                          <a:ea typeface="+mn-ea"/>
                        </a:rPr>
                        <a:t>Mögliche Leitfragen</a:t>
                      </a:r>
                    </a:p>
                  </a:txBody>
                  <a:tcPr/>
                </a:tc>
                <a:extLst>
                  <a:ext uri="{0D108BD9-81ED-4DB2-BD59-A6C34878D82A}">
                    <a16:rowId xmlns:a16="http://schemas.microsoft.com/office/drawing/2014/main" xmlns="" val="10000"/>
                  </a:ext>
                </a:extLst>
              </a:tr>
              <a:tr h="2044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(1) die räumliche Verflechtung der Weltwirtschaftsregionen durch den Welthandel beschreiben (Welthandel, Globalisierung, Export, Import)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solidFill>
                            <a:prstClr val="black"/>
                          </a:solidFill>
                          <a:latin typeface="Calibri" pitchFamily="34" charset="0"/>
                          <a:ea typeface="+mn-ea"/>
                        </a:rPr>
                        <a:t>Wie sieht die räumliche Verflechtung der Weltwirtschafts-regionen durch den Welthandel aus?</a:t>
                      </a:r>
                    </a:p>
                    <a:p>
                      <a:endParaRPr lang="de-DE" dirty="0"/>
                    </a:p>
                  </a:txBody>
                  <a:tcPr/>
                </a:tc>
                <a:extLst>
                  <a:ext uri="{0D108BD9-81ED-4DB2-BD59-A6C34878D82A}">
                    <a16:rowId xmlns:a16="http://schemas.microsoft.com/office/drawing/2014/main" xmlns="" val="10001"/>
                  </a:ext>
                </a:extLst>
              </a:tr>
              <a:tr h="2880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(2) die Bedeutung der Ressourcenausstattung für zwei Weltwirtschafts-regionen (USA, ein BRICS-Staat) analysieren</a:t>
                      </a:r>
                      <a:br>
                        <a:rPr lang="de-DE" dirty="0"/>
                      </a:br>
                      <a:r>
                        <a:rPr lang="de-DE" dirty="0"/>
                        <a:t>(Ressourcen, zum Beispiel Klima, Boden, Rohstoffe, Infrastruktur, Kapital, Bildung) </a:t>
                      </a:r>
                    </a:p>
                    <a:p>
                      <a:endParaRPr lang="de-DE" dirty="0"/>
                    </a:p>
                  </a:txBody>
                  <a:tcPr/>
                </a:tc>
                <a:tc>
                  <a:txBody>
                    <a:bodyPr/>
                    <a:lstStyle/>
                    <a:p>
                      <a:r>
                        <a:rPr lang="de-DE" sz="1800" b="0" dirty="0">
                          <a:solidFill>
                            <a:prstClr val="black"/>
                          </a:solidFill>
                          <a:latin typeface="Calibri" pitchFamily="34" charset="0"/>
                          <a:ea typeface="+mn-ea"/>
                        </a:rPr>
                        <a:t>Inwiefern ist die Ressourcen-ausstattung für den Erfolg einer Weltwirtschafts-region (z.B. USA, BRICS-Staat) von Bedeutung?</a:t>
                      </a:r>
                      <a:endParaRPr lang="de-DE" dirty="0"/>
                    </a:p>
                  </a:txBody>
                  <a:tcPr/>
                </a:tc>
                <a:extLst>
                  <a:ext uri="{0D108BD9-81ED-4DB2-BD59-A6C34878D82A}">
                    <a16:rowId xmlns:a16="http://schemas.microsoft.com/office/drawing/2014/main" xmlns="" val="10002"/>
                  </a:ext>
                </a:extLst>
              </a:tr>
            </a:tbl>
          </a:graphicData>
        </a:graphic>
      </p:graphicFrame>
      <p:grpSp>
        <p:nvGrpSpPr>
          <p:cNvPr id="17" name="Gruppierung 13"/>
          <p:cNvGrpSpPr/>
          <p:nvPr/>
        </p:nvGrpSpPr>
        <p:grpSpPr>
          <a:xfrm>
            <a:off x="331169" y="94630"/>
            <a:ext cx="8384537" cy="523220"/>
            <a:chOff x="331169" y="151780"/>
            <a:chExt cx="8384537" cy="523220"/>
          </a:xfrm>
        </p:grpSpPr>
        <p:sp>
          <p:nvSpPr>
            <p:cNvPr id="18" name="Textfeld 17"/>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II. Didaktische Umsetzung</a:t>
              </a:r>
            </a:p>
          </p:txBody>
        </p:sp>
        <p:cxnSp>
          <p:nvCxnSpPr>
            <p:cNvPr id="19" name="Gerade Verbindung 18"/>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23" name="Textfeld 22"/>
          <p:cNvSpPr txBox="1"/>
          <p:nvPr/>
        </p:nvSpPr>
        <p:spPr>
          <a:xfrm>
            <a:off x="8624888" y="724821"/>
            <a:ext cx="519112" cy="6017032"/>
          </a:xfrm>
          <a:prstGeom prst="rect">
            <a:avLst/>
          </a:prstGeom>
          <a:solidFill>
            <a:schemeClr val="bg1"/>
          </a:solidFill>
        </p:spPr>
        <p:txBody>
          <a:bodyPr wrap="square" rtlCol="0">
            <a:spAutoFit/>
          </a:bodyPr>
          <a:lstStyle/>
          <a:p>
            <a:r>
              <a:rPr lang="de-DE" sz="1600" b="1" dirty="0">
                <a:latin typeface="+mn-lt"/>
              </a:rPr>
              <a:t>Std.</a:t>
            </a:r>
          </a:p>
          <a:p>
            <a:endParaRPr lang="de-DE" sz="1600" b="1" dirty="0">
              <a:latin typeface="+mn-lt"/>
            </a:endParaRPr>
          </a:p>
          <a:p>
            <a:pPr algn="ctr"/>
            <a:r>
              <a:rPr lang="de-DE" sz="1600" b="1" dirty="0">
                <a:latin typeface="+mn-lt"/>
              </a:rPr>
              <a:t>1</a:t>
            </a:r>
          </a:p>
          <a:p>
            <a:pPr algn="ctr"/>
            <a:endParaRPr lang="de-DE" sz="1600" b="1" dirty="0">
              <a:latin typeface="+mn-lt"/>
            </a:endParaRPr>
          </a:p>
          <a:p>
            <a:pPr algn="ctr"/>
            <a:endParaRPr lang="de-DE" sz="1600" b="1" dirty="0">
              <a:latin typeface="+mn-lt"/>
            </a:endParaRPr>
          </a:p>
          <a:p>
            <a:pPr algn="ctr"/>
            <a:endParaRPr lang="de-DE" sz="1600" b="1" dirty="0">
              <a:latin typeface="+mn-lt"/>
            </a:endParaRPr>
          </a:p>
          <a:p>
            <a:pPr algn="ctr"/>
            <a:endParaRPr lang="de-DE" sz="1600" b="1" dirty="0">
              <a:latin typeface="+mn-lt"/>
            </a:endParaRPr>
          </a:p>
          <a:p>
            <a:pPr algn="ctr"/>
            <a:endParaRPr lang="de-DE" sz="1600" b="1" dirty="0">
              <a:latin typeface="+mn-lt"/>
            </a:endParaRPr>
          </a:p>
          <a:p>
            <a:pPr algn="ctr"/>
            <a:endParaRPr lang="de-DE" sz="1600" b="1" dirty="0">
              <a:latin typeface="+mn-lt"/>
            </a:endParaRPr>
          </a:p>
          <a:p>
            <a:pPr algn="ctr"/>
            <a:endParaRPr lang="de-DE" sz="1600" b="1" dirty="0">
              <a:latin typeface="+mn-lt"/>
            </a:endParaRPr>
          </a:p>
          <a:p>
            <a:pPr algn="ctr"/>
            <a:endParaRPr lang="de-DE" sz="1600" b="1" dirty="0">
              <a:latin typeface="+mn-lt"/>
            </a:endParaRPr>
          </a:p>
          <a:p>
            <a:pPr algn="ctr"/>
            <a:endParaRPr lang="de-DE" sz="1600" b="1" dirty="0">
              <a:latin typeface="+mn-lt"/>
            </a:endParaRPr>
          </a:p>
          <a:p>
            <a:pPr algn="ctr"/>
            <a:endParaRPr lang="de-DE" sz="1600" b="1" dirty="0">
              <a:latin typeface="+mn-lt"/>
            </a:endParaRPr>
          </a:p>
          <a:p>
            <a:pPr algn="ctr"/>
            <a:endParaRPr lang="de-DE" sz="1600" b="1" dirty="0">
              <a:latin typeface="+mn-lt"/>
            </a:endParaRPr>
          </a:p>
          <a:p>
            <a:pPr algn="ctr"/>
            <a:endParaRPr lang="de-DE" sz="1600" b="1" dirty="0">
              <a:latin typeface="+mn-lt"/>
            </a:endParaRPr>
          </a:p>
          <a:p>
            <a:pPr algn="ctr"/>
            <a:r>
              <a:rPr lang="de-DE" sz="1600" b="1" dirty="0">
                <a:latin typeface="+mn-lt"/>
              </a:rPr>
              <a:t>2</a:t>
            </a:r>
          </a:p>
          <a:p>
            <a:pPr algn="ctr"/>
            <a:endParaRPr lang="de-DE" sz="1600" b="1" dirty="0">
              <a:latin typeface="+mn-lt"/>
            </a:endParaRPr>
          </a:p>
          <a:p>
            <a:pPr algn="ctr"/>
            <a:r>
              <a:rPr lang="de-DE" sz="1600" b="1" dirty="0">
                <a:latin typeface="+mn-lt"/>
              </a:rPr>
              <a:t>5</a:t>
            </a:r>
          </a:p>
          <a:p>
            <a:pPr algn="ctr"/>
            <a:endParaRPr lang="de-DE" sz="1600" b="1" dirty="0">
              <a:latin typeface="+mn-lt"/>
            </a:endParaRPr>
          </a:p>
          <a:p>
            <a:pPr algn="ctr"/>
            <a:endParaRPr lang="de-DE" sz="1600" b="1" dirty="0">
              <a:latin typeface="+mn-lt"/>
            </a:endParaRPr>
          </a:p>
          <a:p>
            <a:pPr algn="ctr"/>
            <a:r>
              <a:rPr lang="de-DE" sz="1600" b="1" dirty="0">
                <a:latin typeface="+mn-lt"/>
              </a:rPr>
              <a:t>2</a:t>
            </a:r>
          </a:p>
          <a:p>
            <a:pPr algn="ctr"/>
            <a:endParaRPr lang="de-DE" sz="1600" b="1" dirty="0">
              <a:latin typeface="+mn-lt"/>
            </a:endParaRPr>
          </a:p>
          <a:p>
            <a:pPr algn="ctr"/>
            <a:r>
              <a:rPr lang="de-DE" sz="1600" b="1" u="sng" dirty="0">
                <a:latin typeface="+mn-lt"/>
              </a:rPr>
              <a:t>2</a:t>
            </a:r>
          </a:p>
          <a:p>
            <a:pPr algn="ctr"/>
            <a:r>
              <a:rPr lang="de-DE" sz="1600" b="1" dirty="0">
                <a:solidFill>
                  <a:srgbClr val="FF0000"/>
                </a:solidFill>
                <a:latin typeface="+mn-lt"/>
              </a:rPr>
              <a:t>12</a:t>
            </a:r>
            <a:endParaRPr lang="de-DE" sz="1700" dirty="0">
              <a:solidFill>
                <a:srgbClr val="FF0000"/>
              </a:solidFill>
              <a:latin typeface="+mn-lt"/>
            </a:endParaRPr>
          </a:p>
        </p:txBody>
      </p:sp>
      <p:cxnSp>
        <p:nvCxnSpPr>
          <p:cNvPr id="28" name="Gerade Verbindung mit Pfeil 27"/>
          <p:cNvCxnSpPr/>
          <p:nvPr/>
        </p:nvCxnSpPr>
        <p:spPr>
          <a:xfrm>
            <a:off x="6784772" y="5903912"/>
            <a:ext cx="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7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xEl>
                                              <p:pRg st="2" end="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xEl>
                                              <p:pRg st="15" end="15"/>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
                                            <p:txEl>
                                              <p:pRg st="17" end="1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
                                            <p:txEl>
                                              <p:pRg st="20" end="2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xEl>
                                              <p:pRg st="22" end="2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2425" y="1184552"/>
            <a:ext cx="4114800" cy="492219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marL="514350" lvl="0" indent="-514350" eaLnBrk="1" fontAlgn="auto" hangingPunct="1">
              <a:spcBef>
                <a:spcPct val="20000"/>
              </a:spcBef>
              <a:spcAft>
                <a:spcPts val="0"/>
              </a:spcAft>
              <a:tabLst/>
            </a:pPr>
            <a:r>
              <a:rPr lang="de-DE" sz="1800" dirty="0">
                <a:solidFill>
                  <a:prstClr val="black"/>
                </a:solidFill>
                <a:latin typeface="Calibri" pitchFamily="34" charset="0"/>
                <a:ea typeface="+mn-ea"/>
              </a:rPr>
              <a:t>Methoden (Std) </a:t>
            </a:r>
          </a:p>
          <a:p>
            <a:pPr marL="514350" lvl="0" indent="-514350" eaLnBrk="1" fontAlgn="auto" hangingPunct="1">
              <a:spcBef>
                <a:spcPct val="20000"/>
              </a:spcBef>
              <a:spcAft>
                <a:spcPts val="0"/>
              </a:spcAft>
              <a:tabLst/>
            </a:pPr>
            <a:endParaRPr lang="de-DE" sz="1200" b="0" dirty="0">
              <a:solidFill>
                <a:prstClr val="black"/>
              </a:solidFill>
              <a:latin typeface="Calibri" pitchFamily="34" charset="0"/>
              <a:ea typeface="+mn-ea"/>
            </a:endParaRPr>
          </a:p>
        </p:txBody>
      </p:sp>
      <p:sp>
        <p:nvSpPr>
          <p:cNvPr id="6" name="Textfeld 5"/>
          <p:cNvSpPr txBox="1"/>
          <p:nvPr/>
        </p:nvSpPr>
        <p:spPr>
          <a:xfrm>
            <a:off x="4895528" y="1201837"/>
            <a:ext cx="4248472" cy="5539978"/>
          </a:xfrm>
          <a:prstGeom prst="rect">
            <a:avLst/>
          </a:prstGeom>
          <a:solidFill>
            <a:srgbClr val="FFFF66">
              <a:alpha val="60000"/>
            </a:srgbClr>
          </a:solidFill>
          <a:ln w="28575">
            <a:solidFill>
              <a:srgbClr val="3366CC"/>
            </a:solidFill>
          </a:ln>
        </p:spPr>
        <p:txBody>
          <a:bodyPr wrap="square" rtlCol="0">
            <a:spAutoFit/>
          </a:bodyPr>
          <a:lstStyle/>
          <a:p>
            <a:r>
              <a:rPr lang="de-DE" b="1" dirty="0">
                <a:latin typeface="+mn-lt"/>
              </a:rPr>
              <a:t>Struktur der Unterrichtseinheit:</a:t>
            </a:r>
          </a:p>
          <a:p>
            <a:endParaRPr lang="de-DE" sz="600" b="1" dirty="0">
              <a:latin typeface="+mn-lt"/>
            </a:endParaRPr>
          </a:p>
          <a:p>
            <a:pPr algn="ctr"/>
            <a:r>
              <a:rPr lang="de-DE" b="1" dirty="0">
                <a:latin typeface="+mn-lt"/>
              </a:rPr>
              <a:t>Einstieg: </a:t>
            </a:r>
            <a:r>
              <a:rPr lang="de-DE" dirty="0">
                <a:latin typeface="+mn-lt"/>
              </a:rPr>
              <a:t>räumliche Verflechtung der Weltwirtschaftsregionen (WWR)</a:t>
            </a:r>
          </a:p>
          <a:p>
            <a:endParaRPr lang="de-DE" sz="600" b="1" dirty="0">
              <a:latin typeface="+mn-lt"/>
            </a:endParaRPr>
          </a:p>
          <a:p>
            <a:pPr algn="ctr"/>
            <a:r>
              <a:rPr lang="de-DE" dirty="0">
                <a:latin typeface="+mn-lt"/>
              </a:rPr>
              <a:t>Warum sind die USA und China die führenden Weltwirtschaftsregionen?</a:t>
            </a:r>
          </a:p>
          <a:p>
            <a:pPr algn="ctr"/>
            <a:endParaRPr lang="de-DE" sz="600" dirty="0">
              <a:latin typeface="+mn-lt"/>
            </a:endParaRPr>
          </a:p>
          <a:p>
            <a:pPr algn="ctr"/>
            <a:r>
              <a:rPr lang="de-DE" b="1" dirty="0">
                <a:latin typeface="+mn-lt"/>
              </a:rPr>
              <a:t>Hypothesen:</a:t>
            </a:r>
            <a:r>
              <a:rPr lang="de-DE" dirty="0">
                <a:latin typeface="+mn-lt"/>
              </a:rPr>
              <a:t> Ressourcenausstattung </a:t>
            </a:r>
          </a:p>
          <a:p>
            <a:pPr algn="ctr"/>
            <a:endParaRPr lang="de-DE" sz="600" dirty="0">
              <a:latin typeface="+mn-lt"/>
            </a:endParaRPr>
          </a:p>
          <a:p>
            <a:pPr algn="ctr"/>
            <a:endParaRPr lang="de-DE" sz="600" dirty="0">
              <a:latin typeface="+mn-lt"/>
            </a:endParaRPr>
          </a:p>
          <a:p>
            <a:pPr algn="ctr"/>
            <a:endParaRPr lang="de-DE" sz="600" dirty="0">
              <a:latin typeface="+mn-lt"/>
            </a:endParaRPr>
          </a:p>
          <a:p>
            <a:pPr algn="ctr"/>
            <a:r>
              <a:rPr lang="de-DE" b="1" dirty="0">
                <a:solidFill>
                  <a:srgbClr val="FF0000"/>
                </a:solidFill>
                <a:latin typeface="+mn-lt"/>
              </a:rPr>
              <a:t>Inwiefern ist die Ressourcenausstattung für den Erfolg der Weltwirtschaftsregionen  USA und China von Bedeutung?</a:t>
            </a:r>
          </a:p>
          <a:p>
            <a:pPr marL="342900" indent="-342900" algn="ctr">
              <a:buFontTx/>
              <a:buChar char="-"/>
            </a:pPr>
            <a:endParaRPr lang="de-DE" sz="600" b="1" dirty="0">
              <a:latin typeface="+mn-lt"/>
            </a:endParaRPr>
          </a:p>
          <a:p>
            <a:pPr algn="ctr"/>
            <a:endParaRPr lang="de-DE" sz="600" b="1" dirty="0">
              <a:latin typeface="+mn-lt"/>
            </a:endParaRPr>
          </a:p>
          <a:p>
            <a:r>
              <a:rPr lang="de-DE" sz="600" b="1" dirty="0">
                <a:latin typeface="+mn-lt"/>
              </a:rPr>
              <a:t>         </a:t>
            </a:r>
            <a:r>
              <a:rPr lang="de-DE" b="1" dirty="0">
                <a:latin typeface="+mn-lt"/>
              </a:rPr>
              <a:t>Analyse: </a:t>
            </a:r>
            <a:r>
              <a:rPr lang="de-DE" dirty="0">
                <a:latin typeface="+mn-lt"/>
              </a:rPr>
              <a:t>Gruppe 1: Naturressourcen     </a:t>
            </a:r>
          </a:p>
          <a:p>
            <a:r>
              <a:rPr lang="de-DE" dirty="0">
                <a:latin typeface="+mn-lt"/>
              </a:rPr>
              <a:t>                   Gruppe 2: Humanressourcen </a:t>
            </a:r>
          </a:p>
          <a:p>
            <a:pPr algn="ctr"/>
            <a:r>
              <a:rPr lang="de-DE" dirty="0">
                <a:latin typeface="+mn-lt"/>
              </a:rPr>
              <a:t>                 Gruppe 3: </a:t>
            </a:r>
            <a:r>
              <a:rPr lang="de-DE" dirty="0" err="1">
                <a:latin typeface="+mn-lt"/>
              </a:rPr>
              <a:t>ökonom</a:t>
            </a:r>
            <a:r>
              <a:rPr lang="de-DE" dirty="0">
                <a:latin typeface="+mn-lt"/>
              </a:rPr>
              <a:t>. Ressourcen</a:t>
            </a:r>
          </a:p>
          <a:p>
            <a:pPr algn="ctr"/>
            <a:r>
              <a:rPr lang="de-DE" dirty="0">
                <a:latin typeface="+mn-lt"/>
              </a:rPr>
              <a:t>Unterrichtsziel: thematische Experten-Karte</a:t>
            </a:r>
          </a:p>
          <a:p>
            <a:pPr algn="ctr"/>
            <a:endParaRPr lang="de-DE" dirty="0">
              <a:latin typeface="+mn-lt"/>
            </a:endParaRPr>
          </a:p>
          <a:p>
            <a:pPr algn="ctr"/>
            <a:r>
              <a:rPr lang="de-DE" dirty="0">
                <a:latin typeface="+mn-lt"/>
              </a:rPr>
              <a:t>Unterrichtsziel: thematische Gruppen-Karte</a:t>
            </a:r>
          </a:p>
          <a:p>
            <a:pPr algn="ctr"/>
            <a:endParaRPr lang="de-DE" dirty="0">
              <a:latin typeface="+mn-lt"/>
            </a:endParaRPr>
          </a:p>
          <a:p>
            <a:pPr algn="ctr"/>
            <a:r>
              <a:rPr lang="de-DE" dirty="0">
                <a:latin typeface="+mn-lt"/>
              </a:rPr>
              <a:t>Präsentation/Fazit/Ausblick</a:t>
            </a:r>
          </a:p>
        </p:txBody>
      </p:sp>
      <p:cxnSp>
        <p:nvCxnSpPr>
          <p:cNvPr id="11" name="Gerade Verbindung mit Pfeil 10"/>
          <p:cNvCxnSpPr/>
          <p:nvPr/>
        </p:nvCxnSpPr>
        <p:spPr>
          <a:xfrm>
            <a:off x="6755752" y="2114935"/>
            <a:ext cx="4613" cy="1593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6763192" y="2792016"/>
            <a:ext cx="0"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auto">
          <a:xfrm>
            <a:off x="395536" y="662087"/>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cxnSp>
        <p:nvCxnSpPr>
          <p:cNvPr id="27" name="Gerade Verbindung mit Pfeil 26"/>
          <p:cNvCxnSpPr/>
          <p:nvPr/>
        </p:nvCxnSpPr>
        <p:spPr>
          <a:xfrm>
            <a:off x="6784772" y="4224360"/>
            <a:ext cx="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1775268" y="4368376"/>
            <a:ext cx="3013475" cy="571873"/>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fragengeleitete Kartenanalyse </a:t>
            </a:r>
          </a:p>
          <a:p>
            <a:pPr algn="ctr"/>
            <a:r>
              <a:rPr lang="de-DE" sz="1600" dirty="0">
                <a:solidFill>
                  <a:schemeClr val="tx1"/>
                </a:solidFill>
              </a:rPr>
              <a:t>zu einer WWR</a:t>
            </a:r>
          </a:p>
        </p:txBody>
      </p:sp>
      <p:sp>
        <p:nvSpPr>
          <p:cNvPr id="20" name="Rechteck 19"/>
          <p:cNvSpPr/>
          <p:nvPr/>
        </p:nvSpPr>
        <p:spPr>
          <a:xfrm>
            <a:off x="1775265" y="1707332"/>
            <a:ext cx="3000775" cy="504056"/>
          </a:xfrm>
          <a:prstGeom prst="rect">
            <a:avLst/>
          </a:prstGeom>
          <a:solidFill>
            <a:srgbClr val="FF9933">
              <a:alpha val="54902"/>
            </a:srgbClr>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Analyse von Karten des Welthandels</a:t>
            </a:r>
          </a:p>
        </p:txBody>
      </p:sp>
      <p:sp>
        <p:nvSpPr>
          <p:cNvPr id="21" name="Rechteck 20"/>
          <p:cNvSpPr/>
          <p:nvPr/>
        </p:nvSpPr>
        <p:spPr>
          <a:xfrm>
            <a:off x="1766387" y="4956191"/>
            <a:ext cx="3031235" cy="651305"/>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Erstellen einer thematischen Karte zu </a:t>
            </a:r>
            <a:r>
              <a:rPr lang="de-DE" sz="1600" b="1" dirty="0">
                <a:solidFill>
                  <a:schemeClr val="tx1"/>
                </a:solidFill>
              </a:rPr>
              <a:t>einer </a:t>
            </a:r>
            <a:r>
              <a:rPr lang="de-DE" sz="1600" dirty="0">
                <a:solidFill>
                  <a:schemeClr val="tx1"/>
                </a:solidFill>
              </a:rPr>
              <a:t>WWR</a:t>
            </a:r>
          </a:p>
        </p:txBody>
      </p:sp>
      <p:sp>
        <p:nvSpPr>
          <p:cNvPr id="22" name="Rechteck 21"/>
          <p:cNvSpPr/>
          <p:nvPr/>
        </p:nvSpPr>
        <p:spPr>
          <a:xfrm>
            <a:off x="1781617" y="3270324"/>
            <a:ext cx="3000775" cy="907529"/>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Erstellen einer Basiskarte zu </a:t>
            </a:r>
            <a:r>
              <a:rPr lang="de-DE" sz="1600" b="1" dirty="0">
                <a:solidFill>
                  <a:schemeClr val="tx1"/>
                </a:solidFill>
              </a:rPr>
              <a:t>einer</a:t>
            </a:r>
            <a:r>
              <a:rPr lang="de-DE" sz="1600" dirty="0">
                <a:solidFill>
                  <a:schemeClr val="tx1"/>
                </a:solidFill>
              </a:rPr>
              <a:t> Weltwirtschaftsregion (WWR) z.B. mittels ‚Karte im Kopf‘ </a:t>
            </a:r>
          </a:p>
          <a:p>
            <a:pPr algn="ctr"/>
            <a:r>
              <a:rPr lang="de-DE" sz="1600" dirty="0">
                <a:solidFill>
                  <a:schemeClr val="tx1"/>
                </a:solidFill>
              </a:rPr>
              <a:t>und Methodeninput</a:t>
            </a:r>
          </a:p>
        </p:txBody>
      </p:sp>
      <p:sp>
        <p:nvSpPr>
          <p:cNvPr id="23" name="Rechteck 22"/>
          <p:cNvSpPr/>
          <p:nvPr/>
        </p:nvSpPr>
        <p:spPr>
          <a:xfrm>
            <a:off x="232225" y="1436961"/>
            <a:ext cx="1397370" cy="1674688"/>
          </a:xfrm>
          <a:prstGeom prst="rect">
            <a:avLst/>
          </a:prstGeom>
          <a:solidFill>
            <a:srgbClr val="99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Plenum (1)</a:t>
            </a:r>
          </a:p>
        </p:txBody>
      </p:sp>
      <p:sp>
        <p:nvSpPr>
          <p:cNvPr id="24" name="Rechteck 23"/>
          <p:cNvSpPr/>
          <p:nvPr/>
        </p:nvSpPr>
        <p:spPr>
          <a:xfrm>
            <a:off x="232225" y="3270324"/>
            <a:ext cx="1397370" cy="914760"/>
          </a:xfrm>
          <a:prstGeom prst="rect">
            <a:avLst/>
          </a:prstGeom>
          <a:solidFill>
            <a:srgbClr val="99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Stamm- Gruppen (2) (USA/China)</a:t>
            </a:r>
          </a:p>
        </p:txBody>
      </p:sp>
      <p:sp>
        <p:nvSpPr>
          <p:cNvPr id="25" name="Rechteck 24"/>
          <p:cNvSpPr/>
          <p:nvPr/>
        </p:nvSpPr>
        <p:spPr>
          <a:xfrm>
            <a:off x="222303" y="4364215"/>
            <a:ext cx="1397370" cy="1243281"/>
          </a:xfrm>
          <a:prstGeom prst="rect">
            <a:avLst/>
          </a:prstGeom>
          <a:solidFill>
            <a:srgbClr val="99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Experten-Gruppen (5)</a:t>
            </a:r>
          </a:p>
          <a:p>
            <a:pPr algn="ctr"/>
            <a:r>
              <a:rPr lang="de-DE" sz="1600" dirty="0">
                <a:solidFill>
                  <a:schemeClr val="tx1"/>
                </a:solidFill>
              </a:rPr>
              <a:t> zu </a:t>
            </a:r>
            <a:r>
              <a:rPr lang="de-DE" sz="1600" b="1" dirty="0">
                <a:solidFill>
                  <a:schemeClr val="tx1"/>
                </a:solidFill>
              </a:rPr>
              <a:t>je einer WWR</a:t>
            </a:r>
            <a:endParaRPr lang="de-DE" sz="1600" dirty="0">
              <a:solidFill>
                <a:schemeClr val="tx1"/>
              </a:solidFill>
            </a:endParaRPr>
          </a:p>
        </p:txBody>
      </p:sp>
      <p:sp>
        <p:nvSpPr>
          <p:cNvPr id="28" name="Rechteck 27"/>
          <p:cNvSpPr/>
          <p:nvPr/>
        </p:nvSpPr>
        <p:spPr>
          <a:xfrm>
            <a:off x="213069" y="6302232"/>
            <a:ext cx="1397370" cy="411288"/>
          </a:xfrm>
          <a:prstGeom prst="rect">
            <a:avLst/>
          </a:prstGeom>
          <a:solidFill>
            <a:srgbClr val="99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Plenum (2)</a:t>
            </a:r>
          </a:p>
        </p:txBody>
      </p:sp>
      <p:sp>
        <p:nvSpPr>
          <p:cNvPr id="30" name="Pfeil nach rechts 29"/>
          <p:cNvSpPr/>
          <p:nvPr/>
        </p:nvSpPr>
        <p:spPr>
          <a:xfrm rot="10800000">
            <a:off x="4669413" y="1869491"/>
            <a:ext cx="256418" cy="17973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Pfeil nach rechts 32"/>
          <p:cNvSpPr/>
          <p:nvPr/>
        </p:nvSpPr>
        <p:spPr>
          <a:xfrm rot="10800000">
            <a:off x="1619673" y="6385154"/>
            <a:ext cx="3425488" cy="245443"/>
          </a:xfrm>
          <a:prstGeom prst="rightArrow">
            <a:avLst/>
          </a:prstGeom>
          <a:solidFill>
            <a:srgbClr val="FFFF66">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mit Pfeil 36"/>
          <p:cNvCxnSpPr/>
          <p:nvPr/>
        </p:nvCxnSpPr>
        <p:spPr>
          <a:xfrm>
            <a:off x="6763192" y="3111649"/>
            <a:ext cx="0" cy="3173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hteck 43"/>
          <p:cNvSpPr/>
          <p:nvPr/>
        </p:nvSpPr>
        <p:spPr>
          <a:xfrm>
            <a:off x="232225" y="5689883"/>
            <a:ext cx="1397370" cy="497933"/>
          </a:xfrm>
          <a:prstGeom prst="rect">
            <a:avLst/>
          </a:prstGeom>
          <a:solidFill>
            <a:srgbClr val="99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Stamm-Gruppen (2)</a:t>
            </a:r>
          </a:p>
        </p:txBody>
      </p:sp>
      <p:sp>
        <p:nvSpPr>
          <p:cNvPr id="46" name="Rechteck 45"/>
          <p:cNvSpPr/>
          <p:nvPr/>
        </p:nvSpPr>
        <p:spPr>
          <a:xfrm>
            <a:off x="1791664" y="5615944"/>
            <a:ext cx="3013475" cy="571873"/>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Vergleichen der Karten-Ergebnisse </a:t>
            </a:r>
          </a:p>
          <a:p>
            <a:pPr algn="ctr"/>
            <a:r>
              <a:rPr lang="de-DE" sz="1600" b="1" dirty="0">
                <a:solidFill>
                  <a:schemeClr val="tx1"/>
                </a:solidFill>
              </a:rPr>
              <a:t>einer</a:t>
            </a:r>
            <a:r>
              <a:rPr lang="de-DE" sz="1600" dirty="0">
                <a:solidFill>
                  <a:schemeClr val="tx1"/>
                </a:solidFill>
              </a:rPr>
              <a:t> WWR</a:t>
            </a:r>
          </a:p>
        </p:txBody>
      </p:sp>
      <p:cxnSp>
        <p:nvCxnSpPr>
          <p:cNvPr id="47" name="Gerade Verbindung mit Pfeil 46"/>
          <p:cNvCxnSpPr/>
          <p:nvPr/>
        </p:nvCxnSpPr>
        <p:spPr>
          <a:xfrm>
            <a:off x="6806794" y="5516275"/>
            <a:ext cx="0" cy="2957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a:off x="6806794" y="6097122"/>
            <a:ext cx="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Gruppierung 13"/>
          <p:cNvGrpSpPr/>
          <p:nvPr/>
        </p:nvGrpSpPr>
        <p:grpSpPr>
          <a:xfrm>
            <a:off x="331169" y="94630"/>
            <a:ext cx="8384537" cy="523220"/>
            <a:chOff x="331169" y="151780"/>
            <a:chExt cx="8384537" cy="523220"/>
          </a:xfrm>
        </p:grpSpPr>
        <p:sp>
          <p:nvSpPr>
            <p:cNvPr id="41" name="Textfeld 40"/>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II. Methodisch-didaktische Umsetzung</a:t>
              </a:r>
            </a:p>
          </p:txBody>
        </p:sp>
        <p:cxnSp>
          <p:nvCxnSpPr>
            <p:cNvPr id="42" name="Gerade Verbindung 41"/>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43" name="Pfeil nach rechts 42"/>
          <p:cNvSpPr/>
          <p:nvPr/>
        </p:nvSpPr>
        <p:spPr>
          <a:xfrm rot="10800000">
            <a:off x="4679562" y="3573065"/>
            <a:ext cx="256418" cy="17973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Pfeil nach rechts 47"/>
          <p:cNvSpPr/>
          <p:nvPr/>
        </p:nvSpPr>
        <p:spPr>
          <a:xfrm rot="10800000">
            <a:off x="4678547" y="4564444"/>
            <a:ext cx="256418" cy="17973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Pfeil nach rechts 48"/>
          <p:cNvSpPr/>
          <p:nvPr/>
        </p:nvSpPr>
        <p:spPr>
          <a:xfrm rot="10800000">
            <a:off x="4678547" y="5190996"/>
            <a:ext cx="256418" cy="17973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Pfeil nach rechts 49"/>
          <p:cNvSpPr/>
          <p:nvPr/>
        </p:nvSpPr>
        <p:spPr>
          <a:xfrm rot="10800000">
            <a:off x="4678547" y="5812012"/>
            <a:ext cx="256418" cy="17973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Pfeil nach rechts 50"/>
          <p:cNvSpPr/>
          <p:nvPr/>
        </p:nvSpPr>
        <p:spPr>
          <a:xfrm rot="10800000">
            <a:off x="1535246" y="1880368"/>
            <a:ext cx="256418" cy="179736"/>
          </a:xfrm>
          <a:prstGeom prst="rightArrow">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Pfeil nach rechts 51"/>
          <p:cNvSpPr/>
          <p:nvPr/>
        </p:nvSpPr>
        <p:spPr>
          <a:xfrm rot="10800000">
            <a:off x="1525199" y="3634220"/>
            <a:ext cx="256418" cy="179736"/>
          </a:xfrm>
          <a:prstGeom prst="rightArrow">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Pfeil nach rechts 52"/>
          <p:cNvSpPr/>
          <p:nvPr/>
        </p:nvSpPr>
        <p:spPr>
          <a:xfrm rot="10800000">
            <a:off x="1535246" y="4564444"/>
            <a:ext cx="256418" cy="179736"/>
          </a:xfrm>
          <a:prstGeom prst="rightArrow">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Pfeil nach rechts 53"/>
          <p:cNvSpPr/>
          <p:nvPr/>
        </p:nvSpPr>
        <p:spPr>
          <a:xfrm rot="10800000">
            <a:off x="1525199" y="5190996"/>
            <a:ext cx="256418" cy="179736"/>
          </a:xfrm>
          <a:prstGeom prst="rightArrow">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Pfeil nach rechts 54"/>
          <p:cNvSpPr/>
          <p:nvPr/>
        </p:nvSpPr>
        <p:spPr>
          <a:xfrm rot="10800000">
            <a:off x="1535246" y="5813365"/>
            <a:ext cx="256418" cy="179736"/>
          </a:xfrm>
          <a:prstGeom prst="rightArrow">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129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8" grpId="0" animBg="1"/>
      <p:bldP spid="30" grpId="0" animBg="1"/>
      <p:bldP spid="33" grpId="0" animBg="1"/>
      <p:bldP spid="44" grpId="0" animBg="1"/>
      <p:bldP spid="46" grpId="0" animBg="1"/>
      <p:bldP spid="43"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1700" y="2162870"/>
            <a:ext cx="8229600"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Calibri" pitchFamily="34" charset="0"/>
            </a:endParaRPr>
          </a:p>
        </p:txBody>
      </p:sp>
      <p:sp>
        <p:nvSpPr>
          <p:cNvPr id="5" name="Textplatzhalter 4"/>
          <p:cNvSpPr>
            <a:spLocks noGrp="1"/>
          </p:cNvSpPr>
          <p:nvPr>
            <p:ph type="body" idx="1"/>
          </p:nvPr>
        </p:nvSpPr>
        <p:spPr>
          <a:xfrm>
            <a:off x="274669" y="5938738"/>
            <a:ext cx="8594662" cy="1500187"/>
          </a:xfrm>
        </p:spPr>
        <p:txBody>
          <a:bodyPr>
            <a:noAutofit/>
          </a:bodyPr>
          <a:lstStyle/>
          <a:p>
            <a:pPr marL="514350" indent="-514350"/>
            <a:r>
              <a:rPr lang="de-DE" sz="2800" b="1" dirty="0">
                <a:solidFill>
                  <a:schemeClr val="tx1"/>
                </a:solidFill>
                <a:latin typeface="Calibri" pitchFamily="34" charset="0"/>
              </a:rPr>
              <a:t>Gliederung: </a:t>
            </a:r>
          </a:p>
          <a:p>
            <a:pPr marL="514350" indent="-514350"/>
            <a:endParaRPr lang="de-DE" sz="2800" dirty="0">
              <a:solidFill>
                <a:schemeClr val="tx1"/>
              </a:solidFill>
              <a:latin typeface="Calibri" pitchFamily="34" charset="0"/>
            </a:endParaRPr>
          </a:p>
          <a:p>
            <a:pPr marL="571500" indent="-571500">
              <a:buAutoNum type="romanUcPeriod"/>
            </a:pPr>
            <a:r>
              <a:rPr lang="de-DE" sz="2800" dirty="0">
                <a:solidFill>
                  <a:schemeClr val="tx1"/>
                </a:solidFill>
                <a:latin typeface="Calibri" pitchFamily="34" charset="0"/>
              </a:rPr>
              <a:t>Kompetenzen</a:t>
            </a:r>
          </a:p>
          <a:p>
            <a:pPr marL="571500" indent="-571500">
              <a:buAutoNum type="romanUcPeriod"/>
            </a:pPr>
            <a:r>
              <a:rPr lang="de-DE" sz="2800" dirty="0">
                <a:solidFill>
                  <a:schemeClr val="tx1"/>
                </a:solidFill>
                <a:latin typeface="Calibri" pitchFamily="34" charset="0"/>
              </a:rPr>
              <a:t>Verlaufsskizze der Unterrichtseinheit</a:t>
            </a:r>
          </a:p>
          <a:p>
            <a:pPr marL="571500" indent="-571500">
              <a:buAutoNum type="romanUcPeriod"/>
            </a:pPr>
            <a:r>
              <a:rPr lang="de-DE" sz="2800" b="1" dirty="0">
                <a:solidFill>
                  <a:srgbClr val="0033CC"/>
                </a:solidFill>
                <a:latin typeface="Calibri" pitchFamily="34" charset="0"/>
              </a:rPr>
              <a:t>Möglichkeiten der methodischen Umsetzung</a:t>
            </a:r>
          </a:p>
          <a:p>
            <a:pPr marL="571500" indent="-571500">
              <a:buAutoNum type="romanUcPeriod"/>
            </a:pPr>
            <a:r>
              <a:rPr lang="de-DE" sz="2800" dirty="0">
                <a:solidFill>
                  <a:schemeClr val="tx1"/>
                </a:solidFill>
                <a:latin typeface="Calibri" pitchFamily="34" charset="0"/>
              </a:rPr>
              <a:t>Didaktische Umsetzung</a:t>
            </a:r>
          </a:p>
          <a:p>
            <a:pPr marL="571500" indent="-571500">
              <a:buAutoNum type="romanUcPeriod"/>
            </a:pPr>
            <a:r>
              <a:rPr lang="de-DE" sz="2800" dirty="0">
                <a:solidFill>
                  <a:schemeClr val="tx1"/>
                </a:solidFill>
                <a:latin typeface="Calibri" pitchFamily="34" charset="0"/>
              </a:rPr>
              <a:t>Fazit</a:t>
            </a:r>
          </a:p>
          <a:p>
            <a:pPr marL="571500" indent="-571500">
              <a:buAutoNum type="romanUcPeriod"/>
            </a:pPr>
            <a:r>
              <a:rPr lang="de-DE" sz="2800" dirty="0">
                <a:solidFill>
                  <a:schemeClr val="tx1"/>
                </a:solidFill>
                <a:latin typeface="Calibri" pitchFamily="34" charset="0"/>
              </a:rPr>
              <a:t>Konzeption Fortbildungstag</a:t>
            </a:r>
          </a:p>
          <a:p>
            <a:pPr marL="571500" indent="-571500">
              <a:buAutoNum type="romanUcPeriod"/>
            </a:pPr>
            <a:r>
              <a:rPr lang="de-DE" sz="2800" dirty="0">
                <a:solidFill>
                  <a:schemeClr val="tx1"/>
                </a:solidFill>
                <a:latin typeface="Calibri" pitchFamily="34" charset="0"/>
              </a:rPr>
              <a:t>Workshop</a:t>
            </a: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Rectangle 2"/>
          <p:cNvSpPr txBox="1">
            <a:spLocks noChangeArrowheads="1"/>
          </p:cNvSpPr>
          <p:nvPr/>
        </p:nvSpPr>
        <p:spPr bwMode="auto">
          <a:xfrm>
            <a:off x="389000" y="69269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6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grpSp>
        <p:nvGrpSpPr>
          <p:cNvPr id="11" name="Gruppierung 13"/>
          <p:cNvGrpSpPr/>
          <p:nvPr/>
        </p:nvGrpSpPr>
        <p:grpSpPr>
          <a:xfrm>
            <a:off x="331169" y="94630"/>
            <a:ext cx="8384537" cy="523220"/>
            <a:chOff x="331169" y="151780"/>
            <a:chExt cx="8384537" cy="523220"/>
          </a:xfrm>
        </p:grpSpPr>
        <p:sp>
          <p:nvSpPr>
            <p:cNvPr id="12" name="Textfeld 11"/>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Vortrag</a:t>
              </a:r>
            </a:p>
          </p:txBody>
        </p:sp>
        <p:cxnSp>
          <p:nvCxnSpPr>
            <p:cNvPr id="13" name="Gerade Verbindung 12"/>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3167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1" name="Textfeld 10"/>
          <p:cNvSpPr txBox="1"/>
          <p:nvPr/>
        </p:nvSpPr>
        <p:spPr>
          <a:xfrm>
            <a:off x="0" y="620688"/>
            <a:ext cx="9144000" cy="1077218"/>
          </a:xfrm>
          <a:prstGeom prst="rect">
            <a:avLst/>
          </a:prstGeom>
          <a:noFill/>
        </p:spPr>
        <p:txBody>
          <a:bodyPr wrap="square" rtlCol="0">
            <a:spAutoFit/>
          </a:bodyPr>
          <a:lstStyle/>
          <a:p>
            <a:pPr algn="ctr"/>
            <a:r>
              <a:rPr lang="de-DE" sz="3200" b="1" dirty="0">
                <a:solidFill>
                  <a:srgbClr val="0033CC"/>
                </a:solidFill>
                <a:latin typeface="+mj-lt"/>
              </a:rPr>
              <a:t>‚Analyse von Weltwirtschaftsregionen‘</a:t>
            </a:r>
          </a:p>
          <a:p>
            <a:pPr algn="ctr"/>
            <a:r>
              <a:rPr lang="de-DE" sz="3200" b="1" dirty="0">
                <a:solidFill>
                  <a:srgbClr val="0033CC"/>
                </a:solidFill>
                <a:latin typeface="+mj-lt"/>
              </a:rPr>
              <a:t>mithilfe von Kartenkompetenz?</a:t>
            </a:r>
          </a:p>
        </p:txBody>
      </p:sp>
      <p:sp>
        <p:nvSpPr>
          <p:cNvPr id="9" name="Textfeld 8"/>
          <p:cNvSpPr txBox="1"/>
          <p:nvPr/>
        </p:nvSpPr>
        <p:spPr>
          <a:xfrm>
            <a:off x="107504" y="1709888"/>
            <a:ext cx="8712968" cy="1200329"/>
          </a:xfrm>
          <a:prstGeom prst="rect">
            <a:avLst/>
          </a:prstGeom>
          <a:noFill/>
        </p:spPr>
        <p:txBody>
          <a:bodyPr wrap="square" rtlCol="0">
            <a:spAutoFit/>
          </a:bodyPr>
          <a:lstStyle/>
          <a:p>
            <a:r>
              <a:rPr lang="de-DE" sz="2400" b="1" dirty="0">
                <a:latin typeface="+mn-lt"/>
              </a:rPr>
              <a:t>Operator ‚analysieren‘: </a:t>
            </a:r>
            <a:r>
              <a:rPr lang="de-DE" sz="2400" dirty="0">
                <a:latin typeface="+mn-lt"/>
              </a:rPr>
              <a:t>Materialien oder Sachverhalte systematisch untersuchen und auswerten.</a:t>
            </a:r>
          </a:p>
          <a:p>
            <a:endParaRPr lang="de-DE" sz="2400" b="1" dirty="0">
              <a:latin typeface="+mn-lt"/>
            </a:endParaRPr>
          </a:p>
        </p:txBody>
      </p:sp>
      <p:sp>
        <p:nvSpPr>
          <p:cNvPr id="2" name="Rechteck 1"/>
          <p:cNvSpPr/>
          <p:nvPr/>
        </p:nvSpPr>
        <p:spPr>
          <a:xfrm>
            <a:off x="279917" y="2611035"/>
            <a:ext cx="4508107" cy="504056"/>
          </a:xfrm>
          <a:prstGeom prst="rect">
            <a:avLst/>
          </a:prstGeom>
          <a:solidFill>
            <a:srgbClr val="FF993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Fragengeleitete Kartenanalyse</a:t>
            </a:r>
          </a:p>
        </p:txBody>
      </p:sp>
      <p:sp>
        <p:nvSpPr>
          <p:cNvPr id="19" name="Rechteck 18"/>
          <p:cNvSpPr/>
          <p:nvPr/>
        </p:nvSpPr>
        <p:spPr>
          <a:xfrm>
            <a:off x="279917" y="3571667"/>
            <a:ext cx="1440159" cy="504056"/>
          </a:xfrm>
          <a:prstGeom prst="rect">
            <a:avLst/>
          </a:prstGeom>
          <a:solidFill>
            <a:srgbClr val="FF993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Karten </a:t>
            </a:r>
          </a:p>
          <a:p>
            <a:pPr algn="ctr"/>
            <a:r>
              <a:rPr lang="de-DE" dirty="0">
                <a:solidFill>
                  <a:schemeClr val="tx1"/>
                </a:solidFill>
              </a:rPr>
              <a:t>lesen</a:t>
            </a:r>
          </a:p>
        </p:txBody>
      </p:sp>
      <p:sp>
        <p:nvSpPr>
          <p:cNvPr id="20" name="Rechteck 19"/>
          <p:cNvSpPr/>
          <p:nvPr/>
        </p:nvSpPr>
        <p:spPr>
          <a:xfrm>
            <a:off x="2579082" y="3571667"/>
            <a:ext cx="2208942" cy="504056"/>
          </a:xfrm>
          <a:prstGeom prst="rect">
            <a:avLst/>
          </a:prstGeom>
          <a:solidFill>
            <a:srgbClr val="FF993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Karten</a:t>
            </a:r>
          </a:p>
          <a:p>
            <a:pPr algn="ctr"/>
            <a:r>
              <a:rPr lang="de-DE" dirty="0">
                <a:solidFill>
                  <a:schemeClr val="tx1"/>
                </a:solidFill>
              </a:rPr>
              <a:t>erklären u. beurteilen</a:t>
            </a:r>
          </a:p>
        </p:txBody>
      </p:sp>
      <p:sp>
        <p:nvSpPr>
          <p:cNvPr id="21" name="Rechteck 20"/>
          <p:cNvSpPr/>
          <p:nvPr/>
        </p:nvSpPr>
        <p:spPr>
          <a:xfrm>
            <a:off x="5508104" y="2611035"/>
            <a:ext cx="2240085" cy="504056"/>
          </a:xfrm>
          <a:prstGeom prst="rect">
            <a:avLst/>
          </a:prstGeom>
          <a:solidFill>
            <a:srgbClr val="FF993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Kartenerstellung</a:t>
            </a:r>
          </a:p>
        </p:txBody>
      </p:sp>
      <p:sp>
        <p:nvSpPr>
          <p:cNvPr id="24" name="Rechteck 23"/>
          <p:cNvSpPr/>
          <p:nvPr/>
        </p:nvSpPr>
        <p:spPr>
          <a:xfrm>
            <a:off x="5522937" y="3571667"/>
            <a:ext cx="2264334" cy="504056"/>
          </a:xfrm>
          <a:prstGeom prst="rect">
            <a:avLst/>
          </a:prstGeom>
          <a:solidFill>
            <a:srgbClr val="FF993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thematische Karte</a:t>
            </a:r>
          </a:p>
          <a:p>
            <a:pPr algn="ctr"/>
            <a:r>
              <a:rPr lang="de-DE" dirty="0">
                <a:solidFill>
                  <a:schemeClr val="tx1"/>
                </a:solidFill>
              </a:rPr>
              <a:t>zeichnen</a:t>
            </a:r>
          </a:p>
        </p:txBody>
      </p:sp>
      <p:cxnSp>
        <p:nvCxnSpPr>
          <p:cNvPr id="4" name="Gerade Verbindung mit Pfeil 3"/>
          <p:cNvCxnSpPr/>
          <p:nvPr/>
        </p:nvCxnSpPr>
        <p:spPr>
          <a:xfrm>
            <a:off x="6656375" y="3115091"/>
            <a:ext cx="0" cy="4565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a:stCxn id="2" idx="2"/>
            <a:endCxn id="19" idx="0"/>
          </p:cNvCxnSpPr>
          <p:nvPr/>
        </p:nvCxnSpPr>
        <p:spPr>
          <a:xfrm flipH="1">
            <a:off x="999997" y="3115091"/>
            <a:ext cx="1533974" cy="4565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endCxn id="20" idx="0"/>
          </p:cNvCxnSpPr>
          <p:nvPr/>
        </p:nvCxnSpPr>
        <p:spPr>
          <a:xfrm>
            <a:off x="2662743" y="3115091"/>
            <a:ext cx="1020810" cy="4565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hteck 40"/>
          <p:cNvSpPr/>
          <p:nvPr/>
        </p:nvSpPr>
        <p:spPr>
          <a:xfrm>
            <a:off x="279917" y="4293096"/>
            <a:ext cx="1440159" cy="2160240"/>
          </a:xfrm>
          <a:prstGeom prst="rect">
            <a:avLst/>
          </a:prstGeom>
          <a:solidFill>
            <a:srgbClr val="FF993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solidFill>
                  <a:schemeClr val="tx1"/>
                </a:solidFill>
              </a:rPr>
              <a:t>Lupen-Methode</a:t>
            </a:r>
          </a:p>
          <a:p>
            <a:pPr marL="285750" indent="-285750" algn="ctr">
              <a:buFont typeface="Arial" panose="020B0604020202020204" pitchFamily="34" charset="0"/>
              <a:buChar char="•"/>
            </a:pPr>
            <a:r>
              <a:rPr lang="de-DE" dirty="0">
                <a:solidFill>
                  <a:schemeClr val="tx1"/>
                </a:solidFill>
              </a:rPr>
              <a:t>Schichten-Methode</a:t>
            </a:r>
          </a:p>
          <a:p>
            <a:pPr marL="285750" indent="-285750">
              <a:buFont typeface="Arial" panose="020B0604020202020204" pitchFamily="34" charset="0"/>
              <a:buChar char="•"/>
            </a:pPr>
            <a:r>
              <a:rPr lang="de-DE" dirty="0">
                <a:solidFill>
                  <a:schemeClr val="tx1"/>
                </a:solidFill>
              </a:rPr>
              <a:t>Fenster-Methode</a:t>
            </a:r>
          </a:p>
          <a:p>
            <a:pPr marL="285750" indent="-285750">
              <a:buFont typeface="Arial" panose="020B0604020202020204" pitchFamily="34" charset="0"/>
              <a:buChar char="•"/>
            </a:pPr>
            <a:r>
              <a:rPr lang="de-DE" dirty="0">
                <a:solidFill>
                  <a:schemeClr val="tx1"/>
                </a:solidFill>
              </a:rPr>
              <a:t>Zoom-Methode</a:t>
            </a:r>
          </a:p>
        </p:txBody>
      </p:sp>
      <p:sp>
        <p:nvSpPr>
          <p:cNvPr id="42" name="Rechteck 41"/>
          <p:cNvSpPr/>
          <p:nvPr/>
        </p:nvSpPr>
        <p:spPr>
          <a:xfrm>
            <a:off x="2579082" y="4325838"/>
            <a:ext cx="2208942" cy="2160240"/>
          </a:xfrm>
          <a:prstGeom prst="rect">
            <a:avLst/>
          </a:prstGeom>
          <a:solidFill>
            <a:srgbClr val="FF993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SWOT-Analyse</a:t>
            </a:r>
          </a:p>
          <a:p>
            <a:pPr marL="285750" indent="-285750">
              <a:buFont typeface="Arial" panose="020B0604020202020204" pitchFamily="34" charset="0"/>
              <a:buChar char="•"/>
            </a:pPr>
            <a:r>
              <a:rPr lang="de-DE" dirty="0">
                <a:solidFill>
                  <a:schemeClr val="tx1"/>
                </a:solidFill>
              </a:rPr>
              <a:t>karten-interne Informationen</a:t>
            </a:r>
          </a:p>
          <a:p>
            <a:pPr marL="285750" indent="-285750">
              <a:buFont typeface="Arial" panose="020B0604020202020204" pitchFamily="34" charset="0"/>
              <a:buChar char="•"/>
            </a:pPr>
            <a:r>
              <a:rPr lang="de-DE" dirty="0">
                <a:solidFill>
                  <a:schemeClr val="tx1"/>
                </a:solidFill>
              </a:rPr>
              <a:t>karten- externe</a:t>
            </a:r>
          </a:p>
          <a:p>
            <a:r>
              <a:rPr lang="de-DE" dirty="0">
                <a:solidFill>
                  <a:schemeClr val="tx1"/>
                </a:solidFill>
              </a:rPr>
              <a:t>      Informationen</a:t>
            </a:r>
          </a:p>
        </p:txBody>
      </p:sp>
      <p:cxnSp>
        <p:nvCxnSpPr>
          <p:cNvPr id="44" name="Gerade Verbindung mit Pfeil 43"/>
          <p:cNvCxnSpPr>
            <a:stCxn id="19" idx="2"/>
            <a:endCxn id="41" idx="0"/>
          </p:cNvCxnSpPr>
          <p:nvPr/>
        </p:nvCxnSpPr>
        <p:spPr>
          <a:xfrm>
            <a:off x="999997" y="4075723"/>
            <a:ext cx="0" cy="2173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a:stCxn id="20" idx="2"/>
            <a:endCxn id="42" idx="0"/>
          </p:cNvCxnSpPr>
          <p:nvPr/>
        </p:nvCxnSpPr>
        <p:spPr>
          <a:xfrm>
            <a:off x="3683553" y="4075723"/>
            <a:ext cx="0" cy="2501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Richtungspfeil 79"/>
          <p:cNvSpPr/>
          <p:nvPr/>
        </p:nvSpPr>
        <p:spPr>
          <a:xfrm>
            <a:off x="1979712" y="3708605"/>
            <a:ext cx="360040" cy="1813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299" y="6197946"/>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ierung 13"/>
          <p:cNvGrpSpPr/>
          <p:nvPr/>
        </p:nvGrpSpPr>
        <p:grpSpPr>
          <a:xfrm>
            <a:off x="331169" y="94630"/>
            <a:ext cx="8384537" cy="523220"/>
            <a:chOff x="331169" y="151780"/>
            <a:chExt cx="8384537" cy="523220"/>
          </a:xfrm>
        </p:grpSpPr>
        <p:sp>
          <p:nvSpPr>
            <p:cNvPr id="25" name="Textfeld 24"/>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III. Methodische Umsetzung</a:t>
              </a:r>
            </a:p>
          </p:txBody>
        </p:sp>
        <p:cxnSp>
          <p:nvCxnSpPr>
            <p:cNvPr id="26" name="Gerade Verbindung 25"/>
            <p:cNvCxnSpPr/>
            <p:nvPr/>
          </p:nvCxnSpPr>
          <p:spPr>
            <a:xfrm>
              <a:off x="331169" y="675000"/>
              <a:ext cx="8384537"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4655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4" grpId="0" animBg="1"/>
      <p:bldP spid="41" grpId="0" animBg="1"/>
      <p:bldP spid="42"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3" name="Textfeld 2"/>
          <p:cNvSpPr txBox="1"/>
          <p:nvPr/>
        </p:nvSpPr>
        <p:spPr>
          <a:xfrm>
            <a:off x="251520" y="1340768"/>
            <a:ext cx="5976664" cy="5078313"/>
          </a:xfrm>
          <a:prstGeom prst="rect">
            <a:avLst/>
          </a:prstGeom>
          <a:noFill/>
        </p:spPr>
        <p:txBody>
          <a:bodyPr wrap="square" rtlCol="0">
            <a:spAutoFit/>
          </a:bodyPr>
          <a:lstStyle/>
          <a:p>
            <a:r>
              <a:rPr lang="de-DE" b="1" dirty="0"/>
              <a:t>a) Lupenmethode: </a:t>
            </a:r>
            <a:endParaRPr lang="de-DE" dirty="0"/>
          </a:p>
          <a:p>
            <a:pPr lvl="0"/>
            <a:r>
              <a:rPr lang="de-DE" dirty="0"/>
              <a:t>Konzentration auf einen Einzelinhalt bei Arbeit mit der Legende:</a:t>
            </a:r>
          </a:p>
          <a:p>
            <a:pPr lvl="0"/>
            <a:r>
              <a:rPr lang="de-DE" dirty="0"/>
              <a:t>Betrachtung einzelner Signaturen</a:t>
            </a:r>
          </a:p>
          <a:p>
            <a:r>
              <a:rPr lang="de-DE" dirty="0"/>
              <a:t> </a:t>
            </a:r>
          </a:p>
          <a:p>
            <a:r>
              <a:rPr lang="de-DE" b="1" dirty="0"/>
              <a:t>b) Schichtenmethode</a:t>
            </a:r>
            <a:endParaRPr lang="de-DE" dirty="0"/>
          </a:p>
          <a:p>
            <a:pPr lvl="0"/>
            <a:r>
              <a:rPr lang="de-DE" dirty="0"/>
              <a:t>Konzentration auf ein Themenfeld:</a:t>
            </a:r>
          </a:p>
          <a:p>
            <a:pPr lvl="0"/>
            <a:r>
              <a:rPr lang="de-DE" dirty="0"/>
              <a:t>Betrachtung eines </a:t>
            </a:r>
            <a:r>
              <a:rPr lang="de-DE" dirty="0" err="1"/>
              <a:t>Layers</a:t>
            </a:r>
            <a:r>
              <a:rPr lang="de-DE" dirty="0"/>
              <a:t> oder die Kombination von einzelnen, ausgewählten thematischen Schichten</a:t>
            </a:r>
          </a:p>
          <a:p>
            <a:r>
              <a:rPr lang="de-DE" dirty="0"/>
              <a:t> </a:t>
            </a:r>
          </a:p>
          <a:p>
            <a:r>
              <a:rPr lang="de-DE" b="1" dirty="0"/>
              <a:t>c) Fenstermethode</a:t>
            </a:r>
            <a:endParaRPr lang="de-DE" dirty="0"/>
          </a:p>
          <a:p>
            <a:pPr lvl="0"/>
            <a:r>
              <a:rPr lang="de-DE" dirty="0"/>
              <a:t>Konzentration auf einen Raumausschnitt:</a:t>
            </a:r>
          </a:p>
          <a:p>
            <a:pPr lvl="0"/>
            <a:r>
              <a:rPr lang="de-DE" dirty="0"/>
              <a:t>Betrachtung eines Kartenausschnitts durch Auflegen eines Blatt Papiers mit einem "Fenster" </a:t>
            </a:r>
          </a:p>
          <a:p>
            <a:r>
              <a:rPr lang="de-DE" dirty="0"/>
              <a:t> </a:t>
            </a:r>
          </a:p>
          <a:p>
            <a:r>
              <a:rPr lang="de-DE" b="1" dirty="0"/>
              <a:t>d) Zoommethode:</a:t>
            </a:r>
            <a:endParaRPr lang="de-DE" dirty="0"/>
          </a:p>
          <a:p>
            <a:pPr lvl="0"/>
            <a:r>
              <a:rPr lang="de-DE" dirty="0"/>
              <a:t>Konzentration auf ein Fallbeispiel</a:t>
            </a:r>
          </a:p>
          <a:p>
            <a:pPr lvl="0"/>
            <a:r>
              <a:rPr lang="de-DE" dirty="0"/>
              <a:t>Betrachtung  eines vergrößerten Kartenausschnitts</a:t>
            </a:r>
            <a:endParaRPr lang="de-DE" dirty="0">
              <a:effectLst/>
            </a:endParaRPr>
          </a:p>
        </p:txBody>
      </p:sp>
      <p:sp>
        <p:nvSpPr>
          <p:cNvPr id="10" name="Rechteck 9"/>
          <p:cNvSpPr/>
          <p:nvPr/>
        </p:nvSpPr>
        <p:spPr>
          <a:xfrm>
            <a:off x="1979712" y="764704"/>
            <a:ext cx="5386402" cy="576064"/>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latin typeface="+mj-lt"/>
              </a:rPr>
              <a:t>Methoden: Karten lesen</a:t>
            </a:r>
          </a:p>
        </p:txBody>
      </p:sp>
      <p:pic>
        <p:nvPicPr>
          <p:cNvPr id="12" name="Grafik 11"/>
          <p:cNvPicPr/>
          <p:nvPr/>
        </p:nvPicPr>
        <p:blipFill>
          <a:blip r:embed="rId4">
            <a:extLst>
              <a:ext uri="{28A0092B-C50C-407E-A947-70E740481C1C}">
                <a14:useLocalDpi xmlns:a14="http://schemas.microsoft.com/office/drawing/2010/main" val="0"/>
              </a:ext>
            </a:extLst>
          </a:blip>
          <a:stretch>
            <a:fillRect/>
          </a:stretch>
        </p:blipFill>
        <p:spPr>
          <a:xfrm>
            <a:off x="6210994" y="1525434"/>
            <a:ext cx="2537470" cy="1039470"/>
          </a:xfrm>
          <a:prstGeom prst="rect">
            <a:avLst/>
          </a:prstGeom>
        </p:spPr>
      </p:pic>
      <p:pic>
        <p:nvPicPr>
          <p:cNvPr id="13" name="Grafik 12"/>
          <p:cNvPicPr/>
          <p:nvPr/>
        </p:nvPicPr>
        <p:blipFill>
          <a:blip r:embed="rId5">
            <a:extLst>
              <a:ext uri="{28A0092B-C50C-407E-A947-70E740481C1C}">
                <a14:useLocalDpi xmlns:a14="http://schemas.microsoft.com/office/drawing/2010/main" val="0"/>
              </a:ext>
            </a:extLst>
          </a:blip>
          <a:stretch>
            <a:fillRect/>
          </a:stretch>
        </p:blipFill>
        <p:spPr>
          <a:xfrm>
            <a:off x="5861164" y="2848372"/>
            <a:ext cx="3009900" cy="935990"/>
          </a:xfrm>
          <a:prstGeom prst="rect">
            <a:avLst/>
          </a:prstGeom>
        </p:spPr>
      </p:pic>
      <p:pic>
        <p:nvPicPr>
          <p:cNvPr id="14" name="Grafik 13"/>
          <p:cNvPicPr/>
          <p:nvPr/>
        </p:nvPicPr>
        <p:blipFill>
          <a:blip r:embed="rId6"/>
          <a:stretch>
            <a:fillRect/>
          </a:stretch>
        </p:blipFill>
        <p:spPr>
          <a:xfrm>
            <a:off x="5728816" y="4221088"/>
            <a:ext cx="3121660" cy="1105535"/>
          </a:xfrm>
          <a:prstGeom prst="rect">
            <a:avLst/>
          </a:prstGeom>
        </p:spPr>
      </p:pic>
      <p:sp>
        <p:nvSpPr>
          <p:cNvPr id="4" name="Rechteck 3"/>
          <p:cNvSpPr/>
          <p:nvPr/>
        </p:nvSpPr>
        <p:spPr>
          <a:xfrm>
            <a:off x="5788972" y="5733256"/>
            <a:ext cx="2710999" cy="369332"/>
          </a:xfrm>
          <a:prstGeom prst="rect">
            <a:avLst/>
          </a:prstGeom>
        </p:spPr>
        <p:txBody>
          <a:bodyPr wrap="none">
            <a:spAutoFit/>
          </a:bodyPr>
          <a:lstStyle/>
          <a:p>
            <a:r>
              <a:rPr lang="de-DE" dirty="0"/>
              <a:t>z.B. Karte: Perlflussdelta</a:t>
            </a:r>
          </a:p>
        </p:txBody>
      </p:sp>
      <p:grpSp>
        <p:nvGrpSpPr>
          <p:cNvPr id="11" name="Gruppierung 13"/>
          <p:cNvGrpSpPr/>
          <p:nvPr/>
        </p:nvGrpSpPr>
        <p:grpSpPr>
          <a:xfrm>
            <a:off x="331169" y="94630"/>
            <a:ext cx="8384537" cy="523220"/>
            <a:chOff x="331169" y="151780"/>
            <a:chExt cx="8384537" cy="523220"/>
          </a:xfrm>
        </p:grpSpPr>
        <p:sp>
          <p:nvSpPr>
            <p:cNvPr id="15" name="Textfeld 14"/>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III. Methodische Umsetzung</a:t>
              </a:r>
            </a:p>
          </p:txBody>
        </p:sp>
        <p:cxnSp>
          <p:nvCxnSpPr>
            <p:cNvPr id="16" name="Gerade Verbindung 15"/>
            <p:cNvCxnSpPr/>
            <p:nvPr/>
          </p:nvCxnSpPr>
          <p:spPr>
            <a:xfrm>
              <a:off x="331169" y="675000"/>
              <a:ext cx="8384537"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8475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9" name="Textfeld 8"/>
          <p:cNvSpPr txBox="1"/>
          <p:nvPr/>
        </p:nvSpPr>
        <p:spPr>
          <a:xfrm>
            <a:off x="179512" y="1268760"/>
            <a:ext cx="8856984" cy="923330"/>
          </a:xfrm>
          <a:prstGeom prst="rect">
            <a:avLst/>
          </a:prstGeom>
          <a:noFill/>
        </p:spPr>
        <p:txBody>
          <a:bodyPr wrap="square" rtlCol="0">
            <a:spAutoFit/>
          </a:bodyPr>
          <a:lstStyle/>
          <a:p>
            <a:pPr marL="285750" indent="-285750">
              <a:buFont typeface="Wingdings" panose="05000000000000000000" pitchFamily="2" charset="2"/>
              <a:buChar char="Ø"/>
            </a:pPr>
            <a:r>
              <a:rPr lang="de-DE" dirty="0"/>
              <a:t>Ursprünglich: Planungsinstrument zur Strategieplanung im Bereich der Wirtschaft </a:t>
            </a:r>
          </a:p>
          <a:p>
            <a:pPr marL="285750" indent="-285750">
              <a:buFont typeface="Wingdings" panose="05000000000000000000" pitchFamily="2" charset="2"/>
              <a:buChar char="Ø"/>
            </a:pPr>
            <a:r>
              <a:rPr lang="de-DE" b="1" dirty="0"/>
              <a:t>In der Geographie: Methode zur Analyse und Beurteilung geographischer  </a:t>
            </a:r>
          </a:p>
          <a:p>
            <a:r>
              <a:rPr lang="de-DE" b="1" dirty="0"/>
              <a:t>                                      Sachverhalte und Fragestellungen.</a:t>
            </a:r>
          </a:p>
        </p:txBody>
      </p:sp>
      <p:sp>
        <p:nvSpPr>
          <p:cNvPr id="10" name="Rechteck 9"/>
          <p:cNvSpPr/>
          <p:nvPr/>
        </p:nvSpPr>
        <p:spPr>
          <a:xfrm>
            <a:off x="1979712" y="692696"/>
            <a:ext cx="5386402" cy="576064"/>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latin typeface="+mj-lt"/>
              </a:rPr>
              <a:t>Methode: SWOT- Analyse</a:t>
            </a:r>
          </a:p>
        </p:txBody>
      </p:sp>
      <p:grpSp>
        <p:nvGrpSpPr>
          <p:cNvPr id="11" name="Gruppierung 13"/>
          <p:cNvGrpSpPr/>
          <p:nvPr/>
        </p:nvGrpSpPr>
        <p:grpSpPr>
          <a:xfrm>
            <a:off x="331169" y="94630"/>
            <a:ext cx="8384537" cy="523220"/>
            <a:chOff x="331169" y="151780"/>
            <a:chExt cx="8384537" cy="523220"/>
          </a:xfrm>
        </p:grpSpPr>
        <p:sp>
          <p:nvSpPr>
            <p:cNvPr id="13" name="Textfeld 12"/>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III. Methodische Umsetzung</a:t>
              </a:r>
            </a:p>
          </p:txBody>
        </p:sp>
        <p:cxnSp>
          <p:nvCxnSpPr>
            <p:cNvPr id="14" name="Gerade Verbindung 13"/>
            <p:cNvCxnSpPr/>
            <p:nvPr/>
          </p:nvCxnSpPr>
          <p:spPr>
            <a:xfrm>
              <a:off x="331169" y="675000"/>
              <a:ext cx="8384537"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gr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516" y="2234406"/>
            <a:ext cx="399097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636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p:nvSpPr>
        <p:spPr>
          <a:xfrm>
            <a:off x="1878798" y="764704"/>
            <a:ext cx="5386402" cy="936104"/>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latin typeface="+mj-lt"/>
              </a:rPr>
              <a:t>Methode: SWOT- Analyse</a:t>
            </a:r>
          </a:p>
          <a:p>
            <a:pPr algn="ctr"/>
            <a:r>
              <a:rPr lang="de-DE" sz="3200" b="1" dirty="0">
                <a:solidFill>
                  <a:schemeClr val="tx1"/>
                </a:solidFill>
                <a:latin typeface="+mj-lt"/>
              </a:rPr>
              <a:t>einer Weltwirtschaftsregion</a:t>
            </a:r>
          </a:p>
        </p:txBody>
      </p:sp>
      <p:grpSp>
        <p:nvGrpSpPr>
          <p:cNvPr id="10" name="Gruppierung 13"/>
          <p:cNvGrpSpPr/>
          <p:nvPr/>
        </p:nvGrpSpPr>
        <p:grpSpPr>
          <a:xfrm>
            <a:off x="331169" y="94630"/>
            <a:ext cx="8384537" cy="523220"/>
            <a:chOff x="331169" y="151780"/>
            <a:chExt cx="8384537" cy="523220"/>
          </a:xfrm>
        </p:grpSpPr>
        <p:sp>
          <p:nvSpPr>
            <p:cNvPr id="11" name="Textfeld 10"/>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III. Methodische Umsetzung</a:t>
              </a:r>
            </a:p>
          </p:txBody>
        </p:sp>
        <p:cxnSp>
          <p:nvCxnSpPr>
            <p:cNvPr id="13" name="Gerade Verbindung 12"/>
            <p:cNvCxnSpPr/>
            <p:nvPr/>
          </p:nvCxnSpPr>
          <p:spPr>
            <a:xfrm>
              <a:off x="331169" y="675000"/>
              <a:ext cx="8384537"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858165"/>
            <a:ext cx="4724746" cy="497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Tree>
    <p:extLst>
      <p:ext uri="{BB962C8B-B14F-4D97-AF65-F5344CB8AC3E}">
        <p14:creationId xmlns:p14="http://schemas.microsoft.com/office/powerpoint/2010/main" val="10978557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6888" y="2042319"/>
            <a:ext cx="8229600"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Calibri" pitchFamily="34" charset="0"/>
            </a:endParaRPr>
          </a:p>
        </p:txBody>
      </p:sp>
      <p:sp>
        <p:nvSpPr>
          <p:cNvPr id="5" name="Textplatzhalter 4"/>
          <p:cNvSpPr>
            <a:spLocks noGrp="1"/>
          </p:cNvSpPr>
          <p:nvPr>
            <p:ph type="body" idx="1"/>
          </p:nvPr>
        </p:nvSpPr>
        <p:spPr>
          <a:xfrm>
            <a:off x="314357" y="5955506"/>
            <a:ext cx="8594662" cy="1500187"/>
          </a:xfrm>
        </p:spPr>
        <p:txBody>
          <a:bodyPr>
            <a:noAutofit/>
          </a:bodyPr>
          <a:lstStyle/>
          <a:p>
            <a:pPr marL="514350" indent="-514350"/>
            <a:r>
              <a:rPr lang="de-DE" sz="2800" b="1" dirty="0">
                <a:solidFill>
                  <a:schemeClr val="tx1"/>
                </a:solidFill>
                <a:latin typeface="Calibri" pitchFamily="34" charset="0"/>
              </a:rPr>
              <a:t>Gliederung: </a:t>
            </a:r>
          </a:p>
          <a:p>
            <a:pPr marL="514350" indent="-514350"/>
            <a:endParaRPr lang="de-DE" sz="2800" dirty="0">
              <a:solidFill>
                <a:schemeClr val="tx1"/>
              </a:solidFill>
              <a:latin typeface="Calibri" pitchFamily="34" charset="0"/>
            </a:endParaRPr>
          </a:p>
          <a:p>
            <a:pPr marL="571500" indent="-571500">
              <a:buAutoNum type="romanUcPeriod"/>
            </a:pPr>
            <a:r>
              <a:rPr lang="de-DE" sz="2800" dirty="0">
                <a:solidFill>
                  <a:schemeClr val="tx1"/>
                </a:solidFill>
                <a:latin typeface="Calibri" pitchFamily="34" charset="0"/>
              </a:rPr>
              <a:t>Kompetenzen</a:t>
            </a:r>
          </a:p>
          <a:p>
            <a:pPr marL="571500" indent="-571500">
              <a:buAutoNum type="romanUcPeriod"/>
            </a:pPr>
            <a:r>
              <a:rPr lang="de-DE" sz="2800" dirty="0">
                <a:solidFill>
                  <a:schemeClr val="tx1"/>
                </a:solidFill>
                <a:latin typeface="Calibri" pitchFamily="34" charset="0"/>
              </a:rPr>
              <a:t>Verlaufsskizze der Unterrichtseinheit</a:t>
            </a:r>
          </a:p>
          <a:p>
            <a:pPr marL="571500" indent="-571500">
              <a:buAutoNum type="romanUcPeriod"/>
            </a:pPr>
            <a:r>
              <a:rPr lang="de-DE" sz="2800" dirty="0">
                <a:solidFill>
                  <a:schemeClr val="tx1"/>
                </a:solidFill>
                <a:latin typeface="Calibri" pitchFamily="34" charset="0"/>
              </a:rPr>
              <a:t>Möglichkeiten der methodischen Umsetzung</a:t>
            </a:r>
          </a:p>
          <a:p>
            <a:pPr marL="571500" indent="-571500">
              <a:buAutoNum type="romanUcPeriod"/>
            </a:pPr>
            <a:r>
              <a:rPr lang="de-DE" sz="2800" b="1" dirty="0">
                <a:solidFill>
                  <a:srgbClr val="0033CC"/>
                </a:solidFill>
                <a:latin typeface="Calibri" pitchFamily="34" charset="0"/>
              </a:rPr>
              <a:t>Didaktische Umsetzung</a:t>
            </a:r>
          </a:p>
          <a:p>
            <a:pPr marL="571500" indent="-571500">
              <a:buAutoNum type="romanUcPeriod"/>
            </a:pPr>
            <a:r>
              <a:rPr lang="de-DE" sz="2800" dirty="0">
                <a:solidFill>
                  <a:schemeClr val="tx1"/>
                </a:solidFill>
                <a:latin typeface="Calibri" pitchFamily="34" charset="0"/>
              </a:rPr>
              <a:t>Fazit</a:t>
            </a:r>
          </a:p>
          <a:p>
            <a:pPr marL="571500" indent="-571500">
              <a:buAutoNum type="romanUcPeriod"/>
            </a:pPr>
            <a:r>
              <a:rPr lang="de-DE" sz="2800" dirty="0">
                <a:solidFill>
                  <a:schemeClr val="tx1"/>
                </a:solidFill>
                <a:latin typeface="Calibri" pitchFamily="34" charset="0"/>
              </a:rPr>
              <a:t>Konzeption Fortbildungstag</a:t>
            </a:r>
          </a:p>
          <a:p>
            <a:pPr marL="571500" indent="-571500">
              <a:buAutoNum type="romanUcPeriod"/>
            </a:pPr>
            <a:r>
              <a:rPr lang="de-DE" sz="2800" dirty="0">
                <a:solidFill>
                  <a:schemeClr val="tx1"/>
                </a:solidFill>
                <a:latin typeface="Calibri" pitchFamily="34" charset="0"/>
              </a:rPr>
              <a:t>Workshop</a:t>
            </a: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Rectangle 2"/>
          <p:cNvSpPr txBox="1">
            <a:spLocks noChangeArrowheads="1"/>
          </p:cNvSpPr>
          <p:nvPr/>
        </p:nvSpPr>
        <p:spPr bwMode="auto">
          <a:xfrm>
            <a:off x="389000" y="69269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6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grpSp>
        <p:nvGrpSpPr>
          <p:cNvPr id="11" name="Gruppierung 13"/>
          <p:cNvGrpSpPr/>
          <p:nvPr/>
        </p:nvGrpSpPr>
        <p:grpSpPr>
          <a:xfrm>
            <a:off x="331169" y="94630"/>
            <a:ext cx="8384537" cy="523220"/>
            <a:chOff x="331169" y="151780"/>
            <a:chExt cx="8384537" cy="523220"/>
          </a:xfrm>
        </p:grpSpPr>
        <p:sp>
          <p:nvSpPr>
            <p:cNvPr id="12" name="Textfeld 11"/>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Vortrag</a:t>
              </a:r>
            </a:p>
          </p:txBody>
        </p:sp>
        <p:cxnSp>
          <p:nvCxnSpPr>
            <p:cNvPr id="13" name="Gerade Verbindung 12"/>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931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1" name="Textfeld 10"/>
          <p:cNvSpPr txBox="1"/>
          <p:nvPr/>
        </p:nvSpPr>
        <p:spPr>
          <a:xfrm>
            <a:off x="0" y="620688"/>
            <a:ext cx="9144000" cy="954107"/>
          </a:xfrm>
          <a:prstGeom prst="rect">
            <a:avLst/>
          </a:prstGeom>
          <a:noFill/>
        </p:spPr>
        <p:txBody>
          <a:bodyPr wrap="square" rtlCol="0">
            <a:spAutoFit/>
          </a:bodyPr>
          <a:lstStyle/>
          <a:p>
            <a:pPr algn="ctr"/>
            <a:r>
              <a:rPr lang="de-DE" sz="2800" b="1" dirty="0">
                <a:solidFill>
                  <a:srgbClr val="0033CC"/>
                </a:solidFill>
                <a:latin typeface="+mj-lt"/>
              </a:rPr>
              <a:t>Was lernt ein Schüler bei der </a:t>
            </a:r>
          </a:p>
          <a:p>
            <a:pPr algn="ctr"/>
            <a:r>
              <a:rPr lang="de-DE" sz="2800" b="1" dirty="0">
                <a:solidFill>
                  <a:srgbClr val="0033CC"/>
                </a:solidFill>
                <a:latin typeface="+mj-lt"/>
              </a:rPr>
              <a:t>‚räumlichen Verflechtung der Weltwirtschaftsregionen‘?</a:t>
            </a:r>
          </a:p>
        </p:txBody>
      </p:sp>
      <p:sp>
        <p:nvSpPr>
          <p:cNvPr id="9" name="Textfeld 8"/>
          <p:cNvSpPr txBox="1"/>
          <p:nvPr/>
        </p:nvSpPr>
        <p:spPr>
          <a:xfrm>
            <a:off x="496888" y="1697403"/>
            <a:ext cx="7786786" cy="1569660"/>
          </a:xfrm>
          <a:prstGeom prst="rect">
            <a:avLst/>
          </a:prstGeom>
          <a:noFill/>
        </p:spPr>
        <p:txBody>
          <a:bodyPr wrap="square" rtlCol="0">
            <a:spAutoFit/>
          </a:bodyPr>
          <a:lstStyle/>
          <a:p>
            <a:r>
              <a:rPr lang="de-DE" sz="2400" b="1" dirty="0">
                <a:latin typeface="+mn-lt"/>
              </a:rPr>
              <a:t>Operator ‚beschreiben‘:</a:t>
            </a:r>
          </a:p>
          <a:p>
            <a:r>
              <a:rPr lang="de-DE" sz="2400" dirty="0">
                <a:latin typeface="+mn-lt"/>
              </a:rPr>
              <a:t>Sachverhalte schlüssig wiedergeben .</a:t>
            </a:r>
          </a:p>
          <a:p>
            <a:r>
              <a:rPr lang="de-DE" sz="2400" dirty="0">
                <a:latin typeface="+mn-lt"/>
              </a:rPr>
              <a:t> </a:t>
            </a:r>
          </a:p>
          <a:p>
            <a:endParaRPr lang="de-DE" sz="2400" b="1" dirty="0">
              <a:latin typeface="+mn-lt"/>
            </a:endParaRPr>
          </a:p>
        </p:txBody>
      </p:sp>
      <p:sp>
        <p:nvSpPr>
          <p:cNvPr id="10" name="Rechteck 9"/>
          <p:cNvSpPr/>
          <p:nvPr/>
        </p:nvSpPr>
        <p:spPr>
          <a:xfrm>
            <a:off x="496888" y="2127589"/>
            <a:ext cx="1698848" cy="303284"/>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419872" y="2175684"/>
            <a:ext cx="1646448" cy="288032"/>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692" y="3102722"/>
            <a:ext cx="8624888" cy="148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hteck 11"/>
          <p:cNvSpPr/>
          <p:nvPr/>
        </p:nvSpPr>
        <p:spPr>
          <a:xfrm>
            <a:off x="3272544" y="3620998"/>
            <a:ext cx="2118940" cy="22442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317282" y="3633618"/>
            <a:ext cx="1071142" cy="211802"/>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899592" y="3623677"/>
            <a:ext cx="2016224" cy="221743"/>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6271666" y="3643475"/>
            <a:ext cx="1008112" cy="201945"/>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ung 13"/>
          <p:cNvGrpSpPr/>
          <p:nvPr/>
        </p:nvGrpSpPr>
        <p:grpSpPr>
          <a:xfrm>
            <a:off x="331169" y="94630"/>
            <a:ext cx="8469411" cy="523220"/>
            <a:chOff x="331169" y="151780"/>
            <a:chExt cx="8469411" cy="523220"/>
          </a:xfrm>
        </p:grpSpPr>
        <p:sp>
          <p:nvSpPr>
            <p:cNvPr id="21" name="Textfeld 20"/>
            <p:cNvSpPr txBox="1"/>
            <p:nvPr/>
          </p:nvSpPr>
          <p:spPr>
            <a:xfrm>
              <a:off x="331169" y="151780"/>
              <a:ext cx="8469411" cy="523220"/>
            </a:xfrm>
            <a:prstGeom prst="rect">
              <a:avLst/>
            </a:prstGeom>
            <a:noFill/>
          </p:spPr>
          <p:txBody>
            <a:bodyPr wrap="square" rtlCol="0">
              <a:spAutoFit/>
            </a:bodyPr>
            <a:lstStyle/>
            <a:p>
              <a:r>
                <a:rPr lang="de-DE" sz="2800" dirty="0">
                  <a:latin typeface="Calibri" charset="0"/>
                  <a:ea typeface="Calibri" charset="0"/>
                  <a:cs typeface="Calibri" charset="0"/>
                </a:rPr>
                <a:t>IV. Didaktische Umsetzung: 1. Stunde </a:t>
              </a:r>
              <a:r>
                <a:rPr lang="de-DE" sz="2800" dirty="0">
                  <a:latin typeface="Calibri" charset="0"/>
                  <a:ea typeface="Calibri" charset="0"/>
                  <a:cs typeface="Calibri" charset="0"/>
                  <a:sym typeface="Wingdings" panose="05000000000000000000" pitchFamily="2" charset="2"/>
                </a:rPr>
                <a:t> Kompetenzen</a:t>
              </a:r>
              <a:endParaRPr lang="de-DE" sz="2800" dirty="0">
                <a:latin typeface="Calibri" charset="0"/>
                <a:ea typeface="Calibri" charset="0"/>
                <a:cs typeface="Calibri" charset="0"/>
              </a:endParaRPr>
            </a:p>
          </p:txBody>
        </p:sp>
        <p:cxnSp>
          <p:nvCxnSpPr>
            <p:cNvPr id="22" name="Gerade Verbindung 21"/>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18" name="Rechteck 17"/>
          <p:cNvSpPr/>
          <p:nvPr/>
        </p:nvSpPr>
        <p:spPr>
          <a:xfrm>
            <a:off x="496888" y="4653136"/>
            <a:ext cx="3168352" cy="1200329"/>
          </a:xfrm>
          <a:prstGeom prst="rect">
            <a:avLst/>
          </a:prstGeom>
          <a:solidFill>
            <a:schemeClr val="bg1">
              <a:alpha val="65098"/>
            </a:schemeClr>
          </a:solidFill>
          <a:ln>
            <a:solidFill>
              <a:schemeClr val="tx1"/>
            </a:solidFill>
          </a:ln>
        </p:spPr>
        <p:txBody>
          <a:bodyPr wrap="square">
            <a:spAutoFit/>
          </a:bodyPr>
          <a:lstStyle/>
          <a:p>
            <a:r>
              <a:rPr lang="de-DE" b="1" dirty="0">
                <a:latin typeface="+mn-lt"/>
              </a:rPr>
              <a:t>2.1 Orientierungskompetenz 4: </a:t>
            </a:r>
            <a:r>
              <a:rPr lang="de-DE" dirty="0">
                <a:latin typeface="+mn-lt"/>
              </a:rPr>
              <a:t>ihre Orientierungsraster zunehmend differenziert entwickeln</a:t>
            </a:r>
          </a:p>
        </p:txBody>
      </p:sp>
      <p:cxnSp>
        <p:nvCxnSpPr>
          <p:cNvPr id="23" name="Gerade Verbindung 22"/>
          <p:cNvCxnSpPr/>
          <p:nvPr/>
        </p:nvCxnSpPr>
        <p:spPr>
          <a:xfrm>
            <a:off x="604900" y="4941168"/>
            <a:ext cx="2952328"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459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2" grpId="0" animBg="1"/>
      <p:bldP spid="16" grpId="0" animBg="1"/>
      <p:bldP spid="15" grpId="0" animBg="1"/>
      <p:bldP spid="20"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6" name="Textfeld 5"/>
          <p:cNvSpPr txBox="1"/>
          <p:nvPr/>
        </p:nvSpPr>
        <p:spPr>
          <a:xfrm>
            <a:off x="53752" y="1196752"/>
            <a:ext cx="9036496" cy="523220"/>
          </a:xfrm>
          <a:prstGeom prst="rect">
            <a:avLst/>
          </a:prstGeom>
          <a:solidFill>
            <a:srgbClr val="FFFF66"/>
          </a:solidFill>
        </p:spPr>
        <p:txBody>
          <a:bodyPr wrap="square" rtlCol="0">
            <a:spAutoFit/>
          </a:bodyPr>
          <a:lstStyle/>
          <a:p>
            <a:pPr algn="ctr"/>
            <a:r>
              <a:rPr lang="de-DE" sz="2800" b="1" dirty="0">
                <a:latin typeface="+mn-lt"/>
              </a:rPr>
              <a:t>Einstieg: </a:t>
            </a:r>
            <a:r>
              <a:rPr lang="de-DE" sz="2800" b="1" dirty="0" err="1">
                <a:latin typeface="+mn-lt"/>
              </a:rPr>
              <a:t>n</a:t>
            </a:r>
            <a:r>
              <a:rPr lang="de-DE" sz="2800" b="1" dirty="0" err="1">
                <a:solidFill>
                  <a:srgbClr val="FF0000"/>
                </a:solidFill>
                <a:latin typeface="+mn-lt"/>
              </a:rPr>
              <a:t>utella</a:t>
            </a:r>
            <a:r>
              <a:rPr lang="de-DE" sz="2800" b="1" dirty="0">
                <a:solidFill>
                  <a:srgbClr val="FF0000"/>
                </a:solidFill>
                <a:latin typeface="+mn-lt"/>
              </a:rPr>
              <a:t> – </a:t>
            </a:r>
            <a:r>
              <a:rPr lang="de-DE" sz="2800" b="1" dirty="0">
                <a:latin typeface="+mn-lt"/>
              </a:rPr>
              <a:t>ein</a:t>
            </a:r>
            <a:r>
              <a:rPr lang="de-DE" sz="2800" b="1" dirty="0">
                <a:solidFill>
                  <a:srgbClr val="FF0000"/>
                </a:solidFill>
                <a:latin typeface="+mn-lt"/>
              </a:rPr>
              <a:t> einfacher </a:t>
            </a:r>
            <a:r>
              <a:rPr lang="de-DE" sz="2800" b="1" dirty="0">
                <a:latin typeface="+mn-lt"/>
              </a:rPr>
              <a:t>Brotaufstrich?</a:t>
            </a:r>
            <a:endParaRPr lang="de-DE" sz="2400" dirty="0">
              <a:latin typeface="+mn-lt"/>
            </a:endParaRPr>
          </a:p>
        </p:txBody>
      </p:sp>
      <p:sp>
        <p:nvSpPr>
          <p:cNvPr id="10" name="Textfeld 9"/>
          <p:cNvSpPr txBox="1"/>
          <p:nvPr/>
        </p:nvSpPr>
        <p:spPr>
          <a:xfrm>
            <a:off x="2051720" y="5504863"/>
            <a:ext cx="2160240" cy="246221"/>
          </a:xfrm>
          <a:prstGeom prst="rect">
            <a:avLst/>
          </a:prstGeom>
          <a:noFill/>
        </p:spPr>
        <p:txBody>
          <a:bodyPr wrap="square" rtlCol="0">
            <a:spAutoFit/>
          </a:bodyPr>
          <a:lstStyle/>
          <a:p>
            <a:r>
              <a:rPr lang="de-DE" sz="1000" dirty="0"/>
              <a:t>(Quelle: Schmidt, M.)</a:t>
            </a:r>
          </a:p>
        </p:txBody>
      </p:sp>
      <p:sp>
        <p:nvSpPr>
          <p:cNvPr id="2" name="AutoShape 2" descr="Bildergebnis für Nutella+Inhaltsstof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4" descr="Bildergebnis für Nutella+Inhaltsstof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4317" y="2369882"/>
            <a:ext cx="2916369" cy="3126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
          <p:cNvSpPr txBox="1">
            <a:spLocks noChangeArrowheads="1"/>
          </p:cNvSpPr>
          <p:nvPr/>
        </p:nvSpPr>
        <p:spPr bwMode="auto">
          <a:xfrm>
            <a:off x="293944"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074" y="2982406"/>
            <a:ext cx="2489232" cy="190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uppierung 13"/>
          <p:cNvGrpSpPr/>
          <p:nvPr/>
        </p:nvGrpSpPr>
        <p:grpSpPr>
          <a:xfrm>
            <a:off x="331169" y="94630"/>
            <a:ext cx="8384537" cy="523220"/>
            <a:chOff x="331169" y="151780"/>
            <a:chExt cx="8384537" cy="523220"/>
          </a:xfrm>
        </p:grpSpPr>
        <p:sp>
          <p:nvSpPr>
            <p:cNvPr id="33" name="Textfeld 32"/>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IV./1. Stunde: Problematisierung</a:t>
              </a:r>
            </a:p>
          </p:txBody>
        </p:sp>
        <p:cxnSp>
          <p:nvCxnSpPr>
            <p:cNvPr id="34" name="Gerade Verbindung 33"/>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11" name="Pfeil nach rechts 10"/>
          <p:cNvSpPr/>
          <p:nvPr/>
        </p:nvSpPr>
        <p:spPr>
          <a:xfrm>
            <a:off x="4716016" y="3731577"/>
            <a:ext cx="660323" cy="43204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xmlns="" id="{B73C4736-894F-4E27-8B26-F86817769DCF}"/>
              </a:ext>
            </a:extLst>
          </p:cNvPr>
          <p:cNvSpPr txBox="1"/>
          <p:nvPr/>
        </p:nvSpPr>
        <p:spPr>
          <a:xfrm>
            <a:off x="6153150" y="4924425"/>
            <a:ext cx="4572000"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000" dirty="0"/>
              <a:t>(Quelle: Schmidt, M.)</a:t>
            </a:r>
            <a:endParaRPr lang="de-DE" sz="1000" dirty="0">
              <a:cs typeface="Arial"/>
            </a:endParaRPr>
          </a:p>
        </p:txBody>
      </p:sp>
    </p:spTree>
    <p:extLst>
      <p:ext uri="{BB962C8B-B14F-4D97-AF65-F5344CB8AC3E}">
        <p14:creationId xmlns:p14="http://schemas.microsoft.com/office/powerpoint/2010/main" val="346774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6888" y="2042319"/>
            <a:ext cx="8229600"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Calibri" pitchFamily="34" charset="0"/>
            </a:endParaRPr>
          </a:p>
        </p:txBody>
      </p:sp>
      <p:sp>
        <p:nvSpPr>
          <p:cNvPr id="5" name="Textplatzhalter 4"/>
          <p:cNvSpPr>
            <a:spLocks noGrp="1"/>
          </p:cNvSpPr>
          <p:nvPr>
            <p:ph type="body" idx="1"/>
          </p:nvPr>
        </p:nvSpPr>
        <p:spPr>
          <a:xfrm>
            <a:off x="301875" y="5955506"/>
            <a:ext cx="8594662" cy="1500187"/>
          </a:xfrm>
        </p:spPr>
        <p:txBody>
          <a:bodyPr>
            <a:noAutofit/>
          </a:bodyPr>
          <a:lstStyle/>
          <a:p>
            <a:pPr marL="514350" indent="-514350"/>
            <a:r>
              <a:rPr lang="de-DE" sz="2800" b="1" dirty="0">
                <a:solidFill>
                  <a:schemeClr val="tx1"/>
                </a:solidFill>
                <a:latin typeface="Calibri" pitchFamily="34" charset="0"/>
              </a:rPr>
              <a:t>Gliederung: </a:t>
            </a:r>
          </a:p>
          <a:p>
            <a:pPr marL="514350" indent="-514350"/>
            <a:endParaRPr lang="de-DE" sz="2800" dirty="0">
              <a:solidFill>
                <a:schemeClr val="tx1"/>
              </a:solidFill>
              <a:latin typeface="Calibri" pitchFamily="34" charset="0"/>
            </a:endParaRPr>
          </a:p>
          <a:p>
            <a:pPr marL="571500" indent="-571500">
              <a:buAutoNum type="romanUcPeriod"/>
            </a:pPr>
            <a:r>
              <a:rPr lang="de-DE" sz="2800" dirty="0">
                <a:solidFill>
                  <a:schemeClr val="tx1"/>
                </a:solidFill>
                <a:latin typeface="Calibri" pitchFamily="34" charset="0"/>
              </a:rPr>
              <a:t>Kompetenzen</a:t>
            </a:r>
          </a:p>
          <a:p>
            <a:pPr marL="571500" indent="-571500">
              <a:buAutoNum type="romanUcPeriod"/>
            </a:pPr>
            <a:r>
              <a:rPr lang="de-DE" sz="2800" dirty="0">
                <a:solidFill>
                  <a:schemeClr val="tx1"/>
                </a:solidFill>
                <a:latin typeface="Calibri" pitchFamily="34" charset="0"/>
              </a:rPr>
              <a:t>Verlaufsskizze der Unterrichtseinheit</a:t>
            </a:r>
          </a:p>
          <a:p>
            <a:pPr marL="571500" indent="-571500">
              <a:buAutoNum type="romanUcPeriod"/>
            </a:pPr>
            <a:r>
              <a:rPr lang="de-DE" sz="2800" dirty="0">
                <a:solidFill>
                  <a:schemeClr val="tx1"/>
                </a:solidFill>
                <a:latin typeface="Calibri" pitchFamily="34" charset="0"/>
              </a:rPr>
              <a:t>Möglichkeiten der methodischen Umsetzung</a:t>
            </a:r>
          </a:p>
          <a:p>
            <a:pPr marL="571500" indent="-571500">
              <a:buAutoNum type="romanUcPeriod"/>
            </a:pPr>
            <a:r>
              <a:rPr lang="de-DE" sz="2800" dirty="0">
                <a:solidFill>
                  <a:schemeClr val="tx1"/>
                </a:solidFill>
                <a:latin typeface="Calibri" pitchFamily="34" charset="0"/>
              </a:rPr>
              <a:t>Didaktische Umsetzung</a:t>
            </a:r>
          </a:p>
          <a:p>
            <a:pPr marL="571500" indent="-571500">
              <a:buAutoNum type="romanUcPeriod"/>
            </a:pPr>
            <a:r>
              <a:rPr lang="de-DE" sz="2800" dirty="0">
                <a:solidFill>
                  <a:schemeClr val="tx1"/>
                </a:solidFill>
                <a:latin typeface="Calibri" pitchFamily="34" charset="0"/>
              </a:rPr>
              <a:t>Fazit</a:t>
            </a:r>
          </a:p>
          <a:p>
            <a:pPr marL="571500" indent="-571500">
              <a:buAutoNum type="romanUcPeriod"/>
            </a:pPr>
            <a:r>
              <a:rPr lang="de-DE" sz="2800" dirty="0">
                <a:solidFill>
                  <a:schemeClr val="tx1"/>
                </a:solidFill>
                <a:latin typeface="Calibri" pitchFamily="34" charset="0"/>
              </a:rPr>
              <a:t>Konzeption Fortbildungstag</a:t>
            </a:r>
          </a:p>
          <a:p>
            <a:pPr marL="571500" indent="-571500">
              <a:buAutoNum type="romanUcPeriod"/>
            </a:pPr>
            <a:r>
              <a:rPr lang="de-DE" sz="2800" dirty="0">
                <a:solidFill>
                  <a:schemeClr val="tx1"/>
                </a:solidFill>
                <a:latin typeface="Calibri" pitchFamily="34" charset="0"/>
              </a:rPr>
              <a:t>Workshop</a:t>
            </a: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Rectangle 2"/>
          <p:cNvSpPr txBox="1">
            <a:spLocks noChangeArrowheads="1"/>
          </p:cNvSpPr>
          <p:nvPr/>
        </p:nvSpPr>
        <p:spPr bwMode="auto">
          <a:xfrm>
            <a:off x="389000" y="69269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6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grpSp>
        <p:nvGrpSpPr>
          <p:cNvPr id="11" name="Gruppierung 13"/>
          <p:cNvGrpSpPr/>
          <p:nvPr/>
        </p:nvGrpSpPr>
        <p:grpSpPr>
          <a:xfrm>
            <a:off x="331169" y="94630"/>
            <a:ext cx="8384537" cy="523220"/>
            <a:chOff x="331169" y="151780"/>
            <a:chExt cx="8384537" cy="523220"/>
          </a:xfrm>
        </p:grpSpPr>
        <p:sp>
          <p:nvSpPr>
            <p:cNvPr id="12" name="Textfeld 11"/>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Vortrag</a:t>
              </a:r>
            </a:p>
          </p:txBody>
        </p:sp>
        <p:cxnSp>
          <p:nvCxnSpPr>
            <p:cNvPr id="13" name="Gerade Verbindung 12"/>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hlinkClick r:id="rId3"/>
          </p:cNvPr>
          <p:cNvSpPr/>
          <p:nvPr/>
        </p:nvSpPr>
        <p:spPr>
          <a:xfrm>
            <a:off x="265716" y="1988840"/>
            <a:ext cx="5962468" cy="40143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3"/>
              </a:rPr>
              <a:t>https</a:t>
            </a:r>
            <a:r>
              <a:rPr lang="de-DE">
                <a:hlinkClick r:id="rId3"/>
              </a:rPr>
              <a:t>://</a:t>
            </a:r>
            <a:r>
              <a:rPr lang="de-DE" smtClean="0">
                <a:hlinkClick r:id="rId3"/>
              </a:rPr>
              <a:t>orf.at/static/images/site/news/20131251/globalisierung_nutella_grafik_gal_n.4533520.png</a:t>
            </a:r>
            <a:r>
              <a:rPr lang="de-DE" smtClean="0"/>
              <a:t> </a:t>
            </a:r>
            <a:endParaRPr lang="de-DE"/>
          </a:p>
        </p:txBody>
      </p:sp>
      <p:pic>
        <p:nvPicPr>
          <p:cNvPr id="103" name="Picture 8" descr="R:\Gestaltungsrichtlinien\Logo RP mit Hintergr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6" name="Textfeld 5"/>
          <p:cNvSpPr txBox="1"/>
          <p:nvPr/>
        </p:nvSpPr>
        <p:spPr>
          <a:xfrm>
            <a:off x="53752" y="1196752"/>
            <a:ext cx="9036496" cy="523220"/>
          </a:xfrm>
          <a:prstGeom prst="rect">
            <a:avLst/>
          </a:prstGeom>
          <a:solidFill>
            <a:srgbClr val="FFFF66"/>
          </a:solidFill>
        </p:spPr>
        <p:txBody>
          <a:bodyPr wrap="square" rtlCol="0">
            <a:spAutoFit/>
          </a:bodyPr>
          <a:lstStyle/>
          <a:p>
            <a:pPr algn="ctr"/>
            <a:r>
              <a:rPr lang="de-DE" sz="2800" b="1" dirty="0">
                <a:latin typeface="+mn-lt"/>
              </a:rPr>
              <a:t>Einstieg: </a:t>
            </a:r>
            <a:r>
              <a:rPr lang="de-DE" sz="2400" b="1" dirty="0">
                <a:latin typeface="+mn-lt"/>
                <a:sym typeface="Wingdings" panose="05000000000000000000" pitchFamily="2" charset="2"/>
              </a:rPr>
              <a:t></a:t>
            </a:r>
            <a:r>
              <a:rPr lang="de-DE" sz="2800" b="1" dirty="0">
                <a:latin typeface="+mn-lt"/>
                <a:sym typeface="Wingdings" panose="05000000000000000000" pitchFamily="2" charset="2"/>
              </a:rPr>
              <a:t> </a:t>
            </a:r>
            <a:r>
              <a:rPr lang="de-DE" sz="2400" dirty="0">
                <a:latin typeface="+mn-lt"/>
              </a:rPr>
              <a:t>räumliche Verflechtung der Weltwirtschaftsregionen</a:t>
            </a:r>
          </a:p>
        </p:txBody>
      </p:sp>
      <p:sp>
        <p:nvSpPr>
          <p:cNvPr id="2" name="AutoShape 2" descr="Bildergebnis für Nutella+Inhaltsstof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4" descr="Bildergebnis für Nutella+Inhaltsstof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3782" y="1916832"/>
            <a:ext cx="1080120" cy="115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
          <p:cNvSpPr txBox="1">
            <a:spLocks noChangeArrowheads="1"/>
          </p:cNvSpPr>
          <p:nvPr/>
        </p:nvSpPr>
        <p:spPr bwMode="auto">
          <a:xfrm>
            <a:off x="265716" y="64047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3" name="Textfeld 2"/>
          <p:cNvSpPr txBox="1"/>
          <p:nvPr/>
        </p:nvSpPr>
        <p:spPr>
          <a:xfrm>
            <a:off x="6464705" y="4249828"/>
            <a:ext cx="2675446" cy="1754326"/>
          </a:xfrm>
          <a:prstGeom prst="rect">
            <a:avLst/>
          </a:prstGeom>
          <a:solidFill>
            <a:srgbClr val="FFFF66"/>
          </a:solidFill>
        </p:spPr>
        <p:txBody>
          <a:bodyPr wrap="square" rtlCol="0">
            <a:spAutoFit/>
          </a:bodyPr>
          <a:lstStyle/>
          <a:p>
            <a:pPr algn="ctr"/>
            <a:r>
              <a:rPr lang="de-DE" dirty="0"/>
              <a:t>Inhalt + Verpackung</a:t>
            </a:r>
          </a:p>
          <a:p>
            <a:endParaRPr lang="de-DE" b="1" dirty="0"/>
          </a:p>
          <a:p>
            <a:r>
              <a:rPr lang="de-DE" dirty="0"/>
              <a:t>   Transportaufwand bei   </a:t>
            </a:r>
          </a:p>
          <a:p>
            <a:r>
              <a:rPr lang="de-DE" dirty="0"/>
              <a:t>   deutscher Produktion: </a:t>
            </a:r>
          </a:p>
          <a:p>
            <a:r>
              <a:rPr lang="de-DE" dirty="0"/>
              <a:t> ca. 55 000 km pro Glas</a:t>
            </a:r>
          </a:p>
          <a:p>
            <a:r>
              <a:rPr lang="de-DE" dirty="0"/>
              <a:t> (Berechnung evtl. HA)</a:t>
            </a:r>
          </a:p>
        </p:txBody>
      </p:sp>
      <p:grpSp>
        <p:nvGrpSpPr>
          <p:cNvPr id="31" name="Gruppierung 13"/>
          <p:cNvGrpSpPr/>
          <p:nvPr/>
        </p:nvGrpSpPr>
        <p:grpSpPr>
          <a:xfrm>
            <a:off x="331169" y="94630"/>
            <a:ext cx="8384537" cy="523220"/>
            <a:chOff x="331169" y="151780"/>
            <a:chExt cx="8384537" cy="523220"/>
          </a:xfrm>
        </p:grpSpPr>
        <p:sp>
          <p:nvSpPr>
            <p:cNvPr id="33" name="Textfeld 32"/>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IV./1. Stunde: Problematisierung</a:t>
              </a:r>
            </a:p>
          </p:txBody>
        </p:sp>
        <p:cxnSp>
          <p:nvCxnSpPr>
            <p:cNvPr id="34" name="Gerade Verbindung 33"/>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36" name="Textfeld 35"/>
          <p:cNvSpPr txBox="1"/>
          <p:nvPr/>
        </p:nvSpPr>
        <p:spPr>
          <a:xfrm>
            <a:off x="265716" y="6003151"/>
            <a:ext cx="5608984" cy="276999"/>
          </a:xfrm>
          <a:prstGeom prst="rect">
            <a:avLst/>
          </a:prstGeom>
          <a:noFill/>
        </p:spPr>
        <p:txBody>
          <a:bodyPr wrap="square" rtlCol="0" anchor="t">
            <a:spAutoFit/>
          </a:bodyPr>
          <a:lstStyle/>
          <a:p>
            <a:r>
              <a:rPr lang="de-DE" sz="1200" dirty="0"/>
              <a:t>(Quelle: </a:t>
            </a:r>
            <a:r>
              <a:rPr lang="de-DE" sz="1200" dirty="0">
                <a:hlinkClick r:id="rId6"/>
              </a:rPr>
              <a:t>http://orf.at/stories/2210922/2210745</a:t>
            </a:r>
            <a:r>
              <a:rPr lang="de-DE" sz="1200" dirty="0"/>
              <a:t>)</a:t>
            </a:r>
          </a:p>
        </p:txBody>
      </p:sp>
      <p:cxnSp>
        <p:nvCxnSpPr>
          <p:cNvPr id="12" name="Gerade Verbindung mit Pfeil 11"/>
          <p:cNvCxnSpPr/>
          <p:nvPr/>
        </p:nvCxnSpPr>
        <p:spPr>
          <a:xfrm>
            <a:off x="7811953" y="3826768"/>
            <a:ext cx="0" cy="2275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rot="20078785">
            <a:off x="29917" y="3279088"/>
            <a:ext cx="6797018" cy="523220"/>
          </a:xfrm>
          <a:prstGeom prst="rect">
            <a:avLst/>
          </a:prstGeom>
          <a:solidFill>
            <a:srgbClr val="FFFF66"/>
          </a:solidFill>
        </p:spPr>
        <p:txBody>
          <a:bodyPr wrap="square" rtlCol="0">
            <a:spAutoFit/>
          </a:bodyPr>
          <a:lstStyle/>
          <a:p>
            <a:pPr algn="ctr"/>
            <a:r>
              <a:rPr lang="de-DE" sz="2800" b="1" dirty="0" err="1"/>
              <a:t>n</a:t>
            </a:r>
            <a:r>
              <a:rPr lang="de-DE" sz="2800" b="1" dirty="0" err="1">
                <a:solidFill>
                  <a:srgbClr val="FF0000"/>
                </a:solidFill>
              </a:rPr>
              <a:t>utella</a:t>
            </a:r>
            <a:r>
              <a:rPr lang="de-DE" sz="2800" b="1" dirty="0">
                <a:solidFill>
                  <a:srgbClr val="FF0000"/>
                </a:solidFill>
              </a:rPr>
              <a:t> – </a:t>
            </a:r>
            <a:r>
              <a:rPr lang="de-DE" sz="2800" b="1" dirty="0"/>
              <a:t>der</a:t>
            </a:r>
            <a:r>
              <a:rPr lang="de-DE" sz="2800" b="1" dirty="0">
                <a:solidFill>
                  <a:srgbClr val="FF0000"/>
                </a:solidFill>
              </a:rPr>
              <a:t> globale </a:t>
            </a:r>
            <a:r>
              <a:rPr lang="de-DE" sz="2800" b="1" dirty="0"/>
              <a:t>Brotaufstrich!</a:t>
            </a:r>
          </a:p>
        </p:txBody>
      </p:sp>
      <p:sp>
        <p:nvSpPr>
          <p:cNvPr id="7" name="Textfeld 6">
            <a:extLst>
              <a:ext uri="{FF2B5EF4-FFF2-40B4-BE49-F238E27FC236}">
                <a16:creationId xmlns:a16="http://schemas.microsoft.com/office/drawing/2014/main" xmlns="" id="{D38C8111-566C-4E65-B680-A3E21A2422CB}"/>
              </a:ext>
            </a:extLst>
          </p:cNvPr>
          <p:cNvSpPr txBox="1"/>
          <p:nvPr/>
        </p:nvSpPr>
        <p:spPr>
          <a:xfrm>
            <a:off x="7181849" y="3114674"/>
            <a:ext cx="1685925"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000" dirty="0"/>
              <a:t>(Quelle: Schmidt, M.)</a:t>
            </a:r>
            <a:endParaRPr lang="de-DE" sz="1000" dirty="0">
              <a:cs typeface="Arial"/>
            </a:endParaRPr>
          </a:p>
        </p:txBody>
      </p:sp>
    </p:spTree>
    <p:extLst>
      <p:ext uri="{BB962C8B-B14F-4D97-AF65-F5344CB8AC3E}">
        <p14:creationId xmlns:p14="http://schemas.microsoft.com/office/powerpoint/2010/main" val="408101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6" name="Textfeld 5"/>
          <p:cNvSpPr txBox="1"/>
          <p:nvPr/>
        </p:nvSpPr>
        <p:spPr>
          <a:xfrm>
            <a:off x="53752" y="1196752"/>
            <a:ext cx="9036496" cy="1169551"/>
          </a:xfrm>
          <a:prstGeom prst="rect">
            <a:avLst/>
          </a:prstGeom>
          <a:solidFill>
            <a:srgbClr val="FFFF66"/>
          </a:solidFill>
        </p:spPr>
        <p:txBody>
          <a:bodyPr wrap="square" rtlCol="0">
            <a:spAutoFit/>
          </a:bodyPr>
          <a:lstStyle/>
          <a:p>
            <a:r>
              <a:rPr lang="de-DE" sz="2800" b="1" dirty="0">
                <a:latin typeface="+mn-lt"/>
              </a:rPr>
              <a:t>Erarbeitung 1:          </a:t>
            </a:r>
            <a:r>
              <a:rPr lang="de-DE" sz="2400" dirty="0">
                <a:latin typeface="+mn-lt"/>
              </a:rPr>
              <a:t>Wie sieht die räumliche Verflechtung der  </a:t>
            </a:r>
          </a:p>
          <a:p>
            <a:r>
              <a:rPr lang="de-DE" sz="2400" dirty="0">
                <a:latin typeface="+mn-lt"/>
              </a:rPr>
              <a:t>                          Weltwirtschaftsregionen durch den Welthandel aus?</a:t>
            </a:r>
          </a:p>
          <a:p>
            <a:r>
              <a:rPr lang="de-DE" b="1" dirty="0">
                <a:latin typeface="+mn-lt"/>
              </a:rPr>
              <a:t>Operator: ‚</a:t>
            </a:r>
            <a:r>
              <a:rPr lang="de-DE" dirty="0">
                <a:latin typeface="+mn-lt"/>
              </a:rPr>
              <a:t>beschreiben‘  </a:t>
            </a:r>
            <a:r>
              <a:rPr lang="de-DE" b="1" dirty="0">
                <a:latin typeface="+mn-lt"/>
              </a:rPr>
              <a:t>Arbeitsbegriffe: </a:t>
            </a:r>
            <a:r>
              <a:rPr lang="de-DE" dirty="0">
                <a:latin typeface="+mn-lt"/>
              </a:rPr>
              <a:t>Welthandel, Globalisierung, Import, Export</a:t>
            </a:r>
            <a:endParaRPr lang="de-DE" b="1" dirty="0">
              <a:latin typeface="+mn-lt"/>
            </a:endParaRPr>
          </a:p>
        </p:txBody>
      </p:sp>
      <p:sp>
        <p:nvSpPr>
          <p:cNvPr id="10" name="Textfeld 9"/>
          <p:cNvSpPr txBox="1"/>
          <p:nvPr/>
        </p:nvSpPr>
        <p:spPr>
          <a:xfrm>
            <a:off x="124544" y="6219453"/>
            <a:ext cx="3677345" cy="338554"/>
          </a:xfrm>
          <a:prstGeom prst="rect">
            <a:avLst/>
          </a:prstGeom>
          <a:noFill/>
        </p:spPr>
        <p:txBody>
          <a:bodyPr wrap="square" rtlCol="0">
            <a:spAutoFit/>
          </a:bodyPr>
          <a:lstStyle/>
          <a:p>
            <a:r>
              <a:rPr lang="de-DE" sz="1600" dirty="0"/>
              <a:t>(Quelle: Haack-Weltatlas, S. 246 </a:t>
            </a:r>
            <a:r>
              <a:rPr lang="de-DE" sz="1600" dirty="0">
                <a:sym typeface="Wingdings"/>
              </a:rPr>
              <a:t></a:t>
            </a:r>
            <a:r>
              <a:rPr lang="de-DE" sz="1600" dirty="0"/>
              <a:t>)</a:t>
            </a:r>
          </a:p>
        </p:txBody>
      </p:sp>
      <p:sp>
        <p:nvSpPr>
          <p:cNvPr id="2" name="AutoShape 2" descr="Bildergebnis für Nutella+Inhaltsstof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4" descr="Bildergebnis für Nutella+Inhaltsstof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Rectangle 2"/>
          <p:cNvSpPr txBox="1">
            <a:spLocks noChangeArrowheads="1"/>
          </p:cNvSpPr>
          <p:nvPr/>
        </p:nvSpPr>
        <p:spPr bwMode="auto">
          <a:xfrm>
            <a:off x="307975"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r>
              <a:rPr lang="de-DE" sz="4000" dirty="0">
                <a:latin typeface="Calibri"/>
                <a:ea typeface="Calibri"/>
                <a:cs typeface="Times New Roman"/>
              </a:rPr>
              <a:t> </a:t>
            </a:r>
            <a:endParaRPr lang="de-DE" sz="4000" dirty="0">
              <a:latin typeface="+mj-lt"/>
              <a:ea typeface="+mj-ea"/>
              <a:cs typeface="+mj-cs"/>
            </a:endParaRPr>
          </a:p>
        </p:txBody>
      </p:sp>
      <p:sp>
        <p:nvSpPr>
          <p:cNvPr id="3" name="Textfeld 2"/>
          <p:cNvSpPr txBox="1"/>
          <p:nvPr/>
        </p:nvSpPr>
        <p:spPr>
          <a:xfrm>
            <a:off x="5868144" y="2403455"/>
            <a:ext cx="1656184" cy="369332"/>
          </a:xfrm>
          <a:prstGeom prst="rect">
            <a:avLst/>
          </a:prstGeom>
          <a:noFill/>
        </p:spPr>
        <p:txBody>
          <a:bodyPr wrap="square" rtlCol="0">
            <a:spAutoFit/>
          </a:bodyPr>
          <a:lstStyle/>
          <a:p>
            <a:r>
              <a:rPr lang="de-DE" b="1" dirty="0"/>
              <a:t>Welthandel </a:t>
            </a:r>
          </a:p>
        </p:txBody>
      </p:sp>
      <p:sp>
        <p:nvSpPr>
          <p:cNvPr id="20" name="Rechteck 19"/>
          <p:cNvSpPr/>
          <p:nvPr/>
        </p:nvSpPr>
        <p:spPr>
          <a:xfrm>
            <a:off x="6248718" y="3284984"/>
            <a:ext cx="2785827" cy="2308324"/>
          </a:xfrm>
          <a:prstGeom prst="rect">
            <a:avLst/>
          </a:prstGeom>
        </p:spPr>
        <p:txBody>
          <a:bodyPr wrap="none">
            <a:spAutoFit/>
          </a:bodyPr>
          <a:lstStyle/>
          <a:p>
            <a:pPr marL="285750" indent="-285750">
              <a:buFont typeface="Wingdings"/>
              <a:buChar char="à"/>
            </a:pPr>
            <a:r>
              <a:rPr lang="de-DE" sz="1600" dirty="0"/>
              <a:t>führende Weltwirtschafts-</a:t>
            </a:r>
          </a:p>
          <a:p>
            <a:r>
              <a:rPr lang="de-DE" sz="1600" dirty="0"/>
              <a:t>     </a:t>
            </a:r>
            <a:r>
              <a:rPr lang="de-DE" sz="1600" dirty="0" err="1"/>
              <a:t>regionen</a:t>
            </a:r>
            <a:r>
              <a:rPr lang="de-DE" sz="1600" dirty="0"/>
              <a:t>:</a:t>
            </a:r>
          </a:p>
          <a:p>
            <a:r>
              <a:rPr lang="de-DE" sz="1600" dirty="0"/>
              <a:t>     1. Europa</a:t>
            </a:r>
          </a:p>
          <a:p>
            <a:r>
              <a:rPr lang="de-DE" sz="1600" dirty="0"/>
              <a:t>     2. Asien</a:t>
            </a:r>
          </a:p>
          <a:p>
            <a:r>
              <a:rPr lang="de-DE" sz="1600" dirty="0"/>
              <a:t>     3. Nordamerika</a:t>
            </a:r>
          </a:p>
          <a:p>
            <a:endParaRPr lang="de-DE" sz="1600" dirty="0"/>
          </a:p>
          <a:p>
            <a:endParaRPr lang="de-DE" sz="1600" dirty="0"/>
          </a:p>
          <a:p>
            <a:pPr marL="285750" indent="-285750">
              <a:buFont typeface="Wingdings"/>
              <a:buChar char="à"/>
            </a:pPr>
            <a:r>
              <a:rPr lang="de-DE" sz="1600" b="1" dirty="0"/>
              <a:t>+ evtl. Schulbuch</a:t>
            </a:r>
            <a:endParaRPr lang="de-DE" sz="1600" dirty="0"/>
          </a:p>
          <a:p>
            <a:r>
              <a:rPr lang="de-DE" sz="1600" dirty="0"/>
              <a:t>         </a:t>
            </a:r>
          </a:p>
        </p:txBody>
      </p:sp>
      <p:grpSp>
        <p:nvGrpSpPr>
          <p:cNvPr id="13" name="Gruppierung 13"/>
          <p:cNvGrpSpPr/>
          <p:nvPr/>
        </p:nvGrpSpPr>
        <p:grpSpPr>
          <a:xfrm>
            <a:off x="331169" y="94630"/>
            <a:ext cx="8384537" cy="523220"/>
            <a:chOff x="331169" y="151780"/>
            <a:chExt cx="8384537" cy="523220"/>
          </a:xfrm>
        </p:grpSpPr>
        <p:sp>
          <p:nvSpPr>
            <p:cNvPr id="15" name="Textfeld 14"/>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IV./1. Stunde: </a:t>
              </a:r>
            </a:p>
          </p:txBody>
        </p:sp>
        <p:cxnSp>
          <p:nvCxnSpPr>
            <p:cNvPr id="16" name="Gerade Verbindung 15"/>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37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6" name="Textfeld 5"/>
          <p:cNvSpPr txBox="1"/>
          <p:nvPr/>
        </p:nvSpPr>
        <p:spPr>
          <a:xfrm>
            <a:off x="53752" y="1196752"/>
            <a:ext cx="9036496" cy="1169551"/>
          </a:xfrm>
          <a:prstGeom prst="rect">
            <a:avLst/>
          </a:prstGeom>
          <a:solidFill>
            <a:srgbClr val="FFFF66"/>
          </a:solidFill>
        </p:spPr>
        <p:txBody>
          <a:bodyPr wrap="square" rtlCol="0">
            <a:spAutoFit/>
          </a:bodyPr>
          <a:lstStyle/>
          <a:p>
            <a:r>
              <a:rPr lang="de-DE" sz="2800" b="1" dirty="0">
                <a:latin typeface="+mn-lt"/>
              </a:rPr>
              <a:t>Erarbeitung1:          </a:t>
            </a:r>
            <a:r>
              <a:rPr lang="de-DE" sz="2400" dirty="0">
                <a:latin typeface="+mn-lt"/>
              </a:rPr>
              <a:t>Wie sieht die räumliche Verflechtung der  </a:t>
            </a:r>
          </a:p>
          <a:p>
            <a:r>
              <a:rPr lang="de-DE" sz="2400" dirty="0">
                <a:latin typeface="+mn-lt"/>
              </a:rPr>
              <a:t>                          Weltwirtschaftsregionen durch den Welthandel aus?</a:t>
            </a:r>
          </a:p>
          <a:p>
            <a:r>
              <a:rPr lang="de-DE" b="1" dirty="0">
                <a:latin typeface="+mn-lt"/>
              </a:rPr>
              <a:t>Operator: ‚</a:t>
            </a:r>
            <a:r>
              <a:rPr lang="de-DE" dirty="0">
                <a:latin typeface="+mn-lt"/>
              </a:rPr>
              <a:t>beschreiben‘  </a:t>
            </a:r>
            <a:r>
              <a:rPr lang="de-DE" b="1" dirty="0">
                <a:latin typeface="+mn-lt"/>
              </a:rPr>
              <a:t>Arbeitsbegriffe: </a:t>
            </a:r>
            <a:r>
              <a:rPr lang="de-DE" dirty="0">
                <a:latin typeface="+mn-lt"/>
              </a:rPr>
              <a:t>Welthandel, Globalisierung, Import, Export</a:t>
            </a:r>
            <a:endParaRPr lang="de-DE" b="1" dirty="0">
              <a:latin typeface="+mn-lt"/>
            </a:endParaRPr>
          </a:p>
        </p:txBody>
      </p:sp>
      <p:sp>
        <p:nvSpPr>
          <p:cNvPr id="10" name="Textfeld 9"/>
          <p:cNvSpPr txBox="1"/>
          <p:nvPr/>
        </p:nvSpPr>
        <p:spPr>
          <a:xfrm>
            <a:off x="5018310" y="5733256"/>
            <a:ext cx="3727376" cy="338554"/>
          </a:xfrm>
          <a:prstGeom prst="rect">
            <a:avLst/>
          </a:prstGeom>
          <a:noFill/>
        </p:spPr>
        <p:txBody>
          <a:bodyPr wrap="square" rtlCol="0">
            <a:spAutoFit/>
          </a:bodyPr>
          <a:lstStyle/>
          <a:p>
            <a:pPr lvl="0">
              <a:spcAft>
                <a:spcPts val="0"/>
              </a:spcAft>
            </a:pPr>
            <a:r>
              <a:rPr lang="de-DE" sz="1600" dirty="0"/>
              <a:t>(Quelle: </a:t>
            </a:r>
            <a:r>
              <a:rPr lang="de-DE" sz="1600" dirty="0" err="1"/>
              <a:t>Seydlitz</a:t>
            </a:r>
            <a:r>
              <a:rPr lang="de-DE" sz="1600" dirty="0"/>
              <a:t>-Weltatlas, S. 264 </a:t>
            </a:r>
            <a:r>
              <a:rPr lang="en-US" sz="1600" dirty="0">
                <a:solidFill>
                  <a:prstClr val="black"/>
                </a:solidFill>
                <a:latin typeface="Arial"/>
                <a:ea typeface="Calibri"/>
                <a:cs typeface="Times New Roman"/>
                <a:sym typeface="Wingdings 2"/>
              </a:rPr>
              <a:t></a:t>
            </a:r>
            <a:r>
              <a:rPr lang="de-DE" sz="1600" dirty="0"/>
              <a:t>)</a:t>
            </a:r>
          </a:p>
        </p:txBody>
      </p:sp>
      <p:sp>
        <p:nvSpPr>
          <p:cNvPr id="2" name="AutoShape 2" descr="Bildergebnis für Nutella+Inhaltsstof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4" descr="Bildergebnis für Nutella+Inhaltsstof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Rectangle 2"/>
          <p:cNvSpPr txBox="1">
            <a:spLocks noChangeArrowheads="1"/>
          </p:cNvSpPr>
          <p:nvPr/>
        </p:nvSpPr>
        <p:spPr bwMode="auto">
          <a:xfrm>
            <a:off x="307975"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12" name="Pfeil nach links 11"/>
          <p:cNvSpPr/>
          <p:nvPr/>
        </p:nvSpPr>
        <p:spPr>
          <a:xfrm rot="18300000">
            <a:off x="966353" y="2958527"/>
            <a:ext cx="1450082" cy="648072"/>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alternativ</a:t>
            </a:r>
          </a:p>
        </p:txBody>
      </p:sp>
      <p:grpSp>
        <p:nvGrpSpPr>
          <p:cNvPr id="13" name="Gruppierung 13"/>
          <p:cNvGrpSpPr/>
          <p:nvPr/>
        </p:nvGrpSpPr>
        <p:grpSpPr>
          <a:xfrm>
            <a:off x="331169" y="94630"/>
            <a:ext cx="8384537" cy="523220"/>
            <a:chOff x="331169" y="151780"/>
            <a:chExt cx="8384537" cy="523220"/>
          </a:xfrm>
        </p:grpSpPr>
        <p:sp>
          <p:nvSpPr>
            <p:cNvPr id="15" name="Textfeld 14"/>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IV./1. Stunde: </a:t>
              </a:r>
            </a:p>
          </p:txBody>
        </p:sp>
        <p:cxnSp>
          <p:nvCxnSpPr>
            <p:cNvPr id="16" name="Gerade Verbindung 15"/>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17" name="Rechteck 16"/>
          <p:cNvSpPr/>
          <p:nvPr/>
        </p:nvSpPr>
        <p:spPr>
          <a:xfrm>
            <a:off x="6248718" y="3284984"/>
            <a:ext cx="2785827" cy="2308324"/>
          </a:xfrm>
          <a:prstGeom prst="rect">
            <a:avLst/>
          </a:prstGeom>
        </p:spPr>
        <p:txBody>
          <a:bodyPr wrap="none">
            <a:spAutoFit/>
          </a:bodyPr>
          <a:lstStyle/>
          <a:p>
            <a:pPr marL="285750" indent="-285750">
              <a:buFont typeface="Wingdings"/>
              <a:buChar char="à"/>
            </a:pPr>
            <a:r>
              <a:rPr lang="de-DE" sz="1600" dirty="0"/>
              <a:t>führende Weltwirtschafts-</a:t>
            </a:r>
          </a:p>
          <a:p>
            <a:r>
              <a:rPr lang="de-DE" sz="1600" dirty="0"/>
              <a:t>     </a:t>
            </a:r>
            <a:r>
              <a:rPr lang="de-DE" sz="1600" dirty="0" err="1"/>
              <a:t>regionen</a:t>
            </a:r>
            <a:r>
              <a:rPr lang="de-DE" sz="1600" dirty="0"/>
              <a:t>:</a:t>
            </a:r>
          </a:p>
          <a:p>
            <a:r>
              <a:rPr lang="de-DE" sz="1600" dirty="0"/>
              <a:t>     1. Europa</a:t>
            </a:r>
          </a:p>
          <a:p>
            <a:r>
              <a:rPr lang="de-DE" sz="1600" dirty="0"/>
              <a:t>     2. Asien</a:t>
            </a:r>
          </a:p>
          <a:p>
            <a:r>
              <a:rPr lang="de-DE" sz="1600" dirty="0"/>
              <a:t>     3. Nordamerika</a:t>
            </a:r>
          </a:p>
          <a:p>
            <a:endParaRPr lang="de-DE" sz="1600" dirty="0"/>
          </a:p>
          <a:p>
            <a:endParaRPr lang="de-DE" sz="1600" dirty="0"/>
          </a:p>
          <a:p>
            <a:pPr marL="285750" indent="-285750">
              <a:buFont typeface="Wingdings"/>
              <a:buChar char="à"/>
            </a:pPr>
            <a:r>
              <a:rPr lang="de-DE" sz="1600" b="1" dirty="0"/>
              <a:t>+ evtl. Schulbuch</a:t>
            </a:r>
            <a:endParaRPr lang="de-DE" sz="1600" dirty="0"/>
          </a:p>
          <a:p>
            <a:r>
              <a:rPr lang="de-DE" sz="1600" dirty="0"/>
              <a:t>         </a:t>
            </a:r>
          </a:p>
        </p:txBody>
      </p:sp>
    </p:spTree>
    <p:extLst>
      <p:ext uri="{BB962C8B-B14F-4D97-AF65-F5344CB8AC3E}">
        <p14:creationId xmlns:p14="http://schemas.microsoft.com/office/powerpoint/2010/main" val="2511806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6" name="Textfeld 5"/>
          <p:cNvSpPr txBox="1"/>
          <p:nvPr/>
        </p:nvSpPr>
        <p:spPr>
          <a:xfrm>
            <a:off x="53752" y="1196752"/>
            <a:ext cx="9036496" cy="1169551"/>
          </a:xfrm>
          <a:prstGeom prst="rect">
            <a:avLst/>
          </a:prstGeom>
          <a:solidFill>
            <a:srgbClr val="FFFF66"/>
          </a:solidFill>
        </p:spPr>
        <p:txBody>
          <a:bodyPr wrap="square" rtlCol="0">
            <a:spAutoFit/>
          </a:bodyPr>
          <a:lstStyle/>
          <a:p>
            <a:r>
              <a:rPr lang="de-DE" sz="2800" b="1" dirty="0">
                <a:latin typeface="+mn-lt"/>
              </a:rPr>
              <a:t>Erarbeitung1:          </a:t>
            </a:r>
            <a:r>
              <a:rPr lang="de-DE" sz="2400" dirty="0">
                <a:latin typeface="+mn-lt"/>
              </a:rPr>
              <a:t>Wie sieht die räumliche Verflechtung der  </a:t>
            </a:r>
          </a:p>
          <a:p>
            <a:r>
              <a:rPr lang="de-DE" sz="2400" dirty="0">
                <a:latin typeface="+mn-lt"/>
              </a:rPr>
              <a:t>                          Weltwirtschaftsregionen durch den Welthandel aus?</a:t>
            </a:r>
          </a:p>
          <a:p>
            <a:r>
              <a:rPr lang="de-DE" b="1" dirty="0">
                <a:latin typeface="+mn-lt"/>
              </a:rPr>
              <a:t>Operator: ‚</a:t>
            </a:r>
            <a:r>
              <a:rPr lang="de-DE" dirty="0">
                <a:latin typeface="+mn-lt"/>
              </a:rPr>
              <a:t>beschreiben‘  </a:t>
            </a:r>
            <a:r>
              <a:rPr lang="de-DE" b="1" dirty="0">
                <a:latin typeface="+mn-lt"/>
              </a:rPr>
              <a:t>Arbeitsbegriffe: </a:t>
            </a:r>
            <a:r>
              <a:rPr lang="de-DE" dirty="0">
                <a:latin typeface="+mn-lt"/>
              </a:rPr>
              <a:t>Welthandel, Globalisierung, Import, Export</a:t>
            </a:r>
            <a:endParaRPr lang="de-DE" b="1" dirty="0">
              <a:latin typeface="+mn-lt"/>
            </a:endParaRPr>
          </a:p>
        </p:txBody>
      </p:sp>
      <p:sp>
        <p:nvSpPr>
          <p:cNvPr id="10" name="Textfeld 9"/>
          <p:cNvSpPr txBox="1"/>
          <p:nvPr/>
        </p:nvSpPr>
        <p:spPr>
          <a:xfrm>
            <a:off x="124544" y="6219453"/>
            <a:ext cx="3677345" cy="338554"/>
          </a:xfrm>
          <a:prstGeom prst="rect">
            <a:avLst/>
          </a:prstGeom>
          <a:noFill/>
        </p:spPr>
        <p:txBody>
          <a:bodyPr wrap="square" rtlCol="0">
            <a:spAutoFit/>
          </a:bodyPr>
          <a:lstStyle/>
          <a:p>
            <a:r>
              <a:rPr lang="de-DE" sz="1600" dirty="0"/>
              <a:t>(Quelle: Diercke-Weltatlas, S. 266 </a:t>
            </a:r>
            <a:r>
              <a:rPr lang="de-DE" sz="1600" dirty="0">
                <a:sym typeface="Wingdings"/>
              </a:rPr>
              <a:t></a:t>
            </a:r>
            <a:r>
              <a:rPr lang="de-DE" sz="1600" dirty="0"/>
              <a:t>)</a:t>
            </a:r>
          </a:p>
        </p:txBody>
      </p:sp>
      <p:sp>
        <p:nvSpPr>
          <p:cNvPr id="2" name="AutoShape 2" descr="Bildergebnis für Nutella+Inhaltsstof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4" descr="Bildergebnis für Nutella+Inhaltsstof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Rectangle 2"/>
          <p:cNvSpPr txBox="1">
            <a:spLocks noChangeArrowheads="1"/>
          </p:cNvSpPr>
          <p:nvPr/>
        </p:nvSpPr>
        <p:spPr bwMode="auto">
          <a:xfrm>
            <a:off x="307975"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3" name="Textfeld 2"/>
          <p:cNvSpPr txBox="1"/>
          <p:nvPr/>
        </p:nvSpPr>
        <p:spPr>
          <a:xfrm>
            <a:off x="7063562" y="3258040"/>
            <a:ext cx="4968552" cy="1200329"/>
          </a:xfrm>
          <a:prstGeom prst="rect">
            <a:avLst/>
          </a:prstGeom>
          <a:noFill/>
        </p:spPr>
        <p:txBody>
          <a:bodyPr wrap="square" rtlCol="0">
            <a:spAutoFit/>
          </a:bodyPr>
          <a:lstStyle/>
          <a:p>
            <a:r>
              <a:rPr lang="de-DE" b="1" dirty="0"/>
              <a:t>Welthandel </a:t>
            </a:r>
          </a:p>
          <a:p>
            <a:r>
              <a:rPr lang="de-DE" b="1" dirty="0"/>
              <a:t>nach </a:t>
            </a:r>
          </a:p>
          <a:p>
            <a:r>
              <a:rPr lang="de-DE" b="1" dirty="0"/>
              <a:t>Warengruppen</a:t>
            </a:r>
          </a:p>
          <a:p>
            <a:r>
              <a:rPr lang="de-DE" b="1" dirty="0"/>
              <a:t> - Erde</a:t>
            </a:r>
          </a:p>
        </p:txBody>
      </p:sp>
      <p:sp>
        <p:nvSpPr>
          <p:cNvPr id="13" name="Pfeil nach links 12"/>
          <p:cNvSpPr/>
          <p:nvPr/>
        </p:nvSpPr>
        <p:spPr>
          <a:xfrm rot="20046830">
            <a:off x="7313264" y="2510604"/>
            <a:ext cx="1450082" cy="648072"/>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alternativ</a:t>
            </a:r>
          </a:p>
        </p:txBody>
      </p:sp>
      <p:sp>
        <p:nvSpPr>
          <p:cNvPr id="15" name="Rechteck 14"/>
          <p:cNvSpPr/>
          <p:nvPr/>
        </p:nvSpPr>
        <p:spPr>
          <a:xfrm>
            <a:off x="7078923" y="4367165"/>
            <a:ext cx="2011325" cy="2062103"/>
          </a:xfrm>
          <a:prstGeom prst="rect">
            <a:avLst/>
          </a:prstGeom>
        </p:spPr>
        <p:txBody>
          <a:bodyPr wrap="square">
            <a:spAutoFit/>
          </a:bodyPr>
          <a:lstStyle/>
          <a:p>
            <a:r>
              <a:rPr lang="de-DE" sz="1400" dirty="0">
                <a:sym typeface="Wingdings" panose="05000000000000000000" pitchFamily="2" charset="2"/>
              </a:rPr>
              <a:t> </a:t>
            </a:r>
            <a:r>
              <a:rPr lang="de-DE" sz="1400" dirty="0"/>
              <a:t>Führende</a:t>
            </a:r>
          </a:p>
          <a:p>
            <a:r>
              <a:rPr lang="de-DE" sz="1400" dirty="0"/>
              <a:t>     Weltwirtschafts-</a:t>
            </a:r>
          </a:p>
          <a:p>
            <a:r>
              <a:rPr lang="de-DE" sz="1400" dirty="0"/>
              <a:t>     </a:t>
            </a:r>
            <a:r>
              <a:rPr lang="de-DE" sz="1400" dirty="0" err="1"/>
              <a:t>regionen</a:t>
            </a:r>
            <a:r>
              <a:rPr lang="de-DE" sz="1400" dirty="0"/>
              <a:t>:</a:t>
            </a:r>
          </a:p>
          <a:p>
            <a:r>
              <a:rPr lang="de-DE" sz="1400" dirty="0"/>
              <a:t>     1. EU-Staaten</a:t>
            </a:r>
          </a:p>
          <a:p>
            <a:r>
              <a:rPr lang="de-DE" sz="1400" dirty="0"/>
              <a:t>     2. China (Export)</a:t>
            </a:r>
          </a:p>
          <a:p>
            <a:r>
              <a:rPr lang="de-DE" sz="1400" dirty="0"/>
              <a:t>     2. USA (Import)</a:t>
            </a:r>
          </a:p>
          <a:p>
            <a:endParaRPr lang="de-DE" sz="1400" dirty="0"/>
          </a:p>
          <a:p>
            <a:pPr marL="285750" indent="-285750">
              <a:buFont typeface="Wingdings"/>
              <a:buChar char="à"/>
            </a:pPr>
            <a:r>
              <a:rPr lang="de-DE" sz="1400" b="1" dirty="0"/>
              <a:t>+ evtl. Schulbuch</a:t>
            </a:r>
            <a:endParaRPr lang="de-DE" sz="1400" dirty="0"/>
          </a:p>
          <a:p>
            <a:r>
              <a:rPr lang="de-DE" sz="1600" dirty="0"/>
              <a:t>         </a:t>
            </a:r>
          </a:p>
        </p:txBody>
      </p:sp>
      <p:grpSp>
        <p:nvGrpSpPr>
          <p:cNvPr id="17" name="Gruppierung 13"/>
          <p:cNvGrpSpPr/>
          <p:nvPr/>
        </p:nvGrpSpPr>
        <p:grpSpPr>
          <a:xfrm>
            <a:off x="331169" y="94630"/>
            <a:ext cx="8384537" cy="523220"/>
            <a:chOff x="331169" y="151780"/>
            <a:chExt cx="8384537" cy="523220"/>
          </a:xfrm>
        </p:grpSpPr>
        <p:sp>
          <p:nvSpPr>
            <p:cNvPr id="18" name="Textfeld 17"/>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IV./1. Stunde: </a:t>
              </a:r>
            </a:p>
          </p:txBody>
        </p:sp>
        <p:cxnSp>
          <p:nvCxnSpPr>
            <p:cNvPr id="19" name="Gerade Verbindung 18"/>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506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6" name="Textfeld 5"/>
          <p:cNvSpPr txBox="1"/>
          <p:nvPr/>
        </p:nvSpPr>
        <p:spPr>
          <a:xfrm>
            <a:off x="53752" y="1196752"/>
            <a:ext cx="9036496" cy="1169551"/>
          </a:xfrm>
          <a:prstGeom prst="rect">
            <a:avLst/>
          </a:prstGeom>
          <a:solidFill>
            <a:srgbClr val="FFFF66"/>
          </a:solidFill>
        </p:spPr>
        <p:txBody>
          <a:bodyPr wrap="square" rtlCol="0">
            <a:spAutoFit/>
          </a:bodyPr>
          <a:lstStyle/>
          <a:p>
            <a:r>
              <a:rPr lang="de-DE" sz="2800" b="1" dirty="0">
                <a:latin typeface="+mn-lt"/>
              </a:rPr>
              <a:t>Erarbeitung1:          </a:t>
            </a:r>
            <a:r>
              <a:rPr lang="de-DE" sz="2400" dirty="0">
                <a:latin typeface="+mn-lt"/>
              </a:rPr>
              <a:t>Wie sieht die räumliche Verflechtung der  </a:t>
            </a:r>
          </a:p>
          <a:p>
            <a:r>
              <a:rPr lang="de-DE" sz="2400" dirty="0">
                <a:latin typeface="+mn-lt"/>
              </a:rPr>
              <a:t>                          Weltwirtschaftsregionen durch den Welthandel aus?</a:t>
            </a:r>
          </a:p>
          <a:p>
            <a:r>
              <a:rPr lang="de-DE" b="1" dirty="0">
                <a:latin typeface="+mn-lt"/>
              </a:rPr>
              <a:t>Operator: ‚</a:t>
            </a:r>
            <a:r>
              <a:rPr lang="de-DE" dirty="0">
                <a:latin typeface="+mn-lt"/>
              </a:rPr>
              <a:t>beschreiben‘  </a:t>
            </a:r>
            <a:r>
              <a:rPr lang="de-DE" b="1" dirty="0">
                <a:latin typeface="+mn-lt"/>
              </a:rPr>
              <a:t>Arbeitsbegriffe: </a:t>
            </a:r>
            <a:r>
              <a:rPr lang="de-DE" dirty="0">
                <a:latin typeface="+mn-lt"/>
              </a:rPr>
              <a:t>Welthandel, Globalisierung, Import, Export</a:t>
            </a:r>
            <a:endParaRPr lang="de-DE" b="1" dirty="0">
              <a:latin typeface="+mn-lt"/>
            </a:endParaRPr>
          </a:p>
        </p:txBody>
      </p:sp>
      <p:sp>
        <p:nvSpPr>
          <p:cNvPr id="10" name="Textfeld 9"/>
          <p:cNvSpPr txBox="1"/>
          <p:nvPr/>
        </p:nvSpPr>
        <p:spPr>
          <a:xfrm>
            <a:off x="124544" y="6219453"/>
            <a:ext cx="3677345" cy="338554"/>
          </a:xfrm>
          <a:prstGeom prst="rect">
            <a:avLst/>
          </a:prstGeom>
          <a:noFill/>
        </p:spPr>
        <p:txBody>
          <a:bodyPr wrap="square" rtlCol="0">
            <a:spAutoFit/>
          </a:bodyPr>
          <a:lstStyle/>
          <a:p>
            <a:r>
              <a:rPr lang="de-DE" sz="1600" dirty="0"/>
              <a:t>(Quelle: </a:t>
            </a:r>
            <a:r>
              <a:rPr lang="de-DE" sz="1600" dirty="0" err="1"/>
              <a:t>Direcke</a:t>
            </a:r>
            <a:r>
              <a:rPr lang="de-DE" sz="1600" dirty="0"/>
              <a:t>-Weltatlas, S. 268 </a:t>
            </a:r>
            <a:r>
              <a:rPr lang="de-DE" sz="1600" dirty="0">
                <a:sym typeface="Wingdings"/>
              </a:rPr>
              <a:t></a:t>
            </a:r>
            <a:r>
              <a:rPr lang="de-DE" sz="1600" dirty="0"/>
              <a:t>)</a:t>
            </a:r>
          </a:p>
        </p:txBody>
      </p:sp>
      <p:sp>
        <p:nvSpPr>
          <p:cNvPr id="2" name="AutoShape 2" descr="Bildergebnis für Nutella+Inhaltsstof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4" descr="Bildergebnis für Nutella+Inhaltsstof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Rectangle 2"/>
          <p:cNvSpPr txBox="1">
            <a:spLocks noChangeArrowheads="1"/>
          </p:cNvSpPr>
          <p:nvPr/>
        </p:nvSpPr>
        <p:spPr bwMode="auto">
          <a:xfrm>
            <a:off x="307975"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3" name="Textfeld 2"/>
          <p:cNvSpPr txBox="1"/>
          <p:nvPr/>
        </p:nvSpPr>
        <p:spPr>
          <a:xfrm>
            <a:off x="124544" y="2649975"/>
            <a:ext cx="4968552" cy="369332"/>
          </a:xfrm>
          <a:prstGeom prst="rect">
            <a:avLst/>
          </a:prstGeom>
          <a:noFill/>
        </p:spPr>
        <p:txBody>
          <a:bodyPr wrap="square" rtlCol="0">
            <a:spAutoFit/>
          </a:bodyPr>
          <a:lstStyle/>
          <a:p>
            <a:r>
              <a:rPr lang="de-DE" b="1" dirty="0"/>
              <a:t>Globalisierte Wirtschaft - Erde</a:t>
            </a:r>
          </a:p>
        </p:txBody>
      </p:sp>
      <p:sp>
        <p:nvSpPr>
          <p:cNvPr id="17" name="Pfeil nach links 16"/>
          <p:cNvSpPr/>
          <p:nvPr/>
        </p:nvSpPr>
        <p:spPr>
          <a:xfrm rot="20046830">
            <a:off x="7622491" y="2510606"/>
            <a:ext cx="1450082" cy="648072"/>
          </a:xfrm>
          <a:prstGeom prst="lef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alternativ</a:t>
            </a:r>
          </a:p>
        </p:txBody>
      </p:sp>
      <p:sp>
        <p:nvSpPr>
          <p:cNvPr id="5" name="Textfeld 4"/>
          <p:cNvSpPr txBox="1"/>
          <p:nvPr/>
        </p:nvSpPr>
        <p:spPr>
          <a:xfrm>
            <a:off x="7884368" y="3442707"/>
            <a:ext cx="1205880" cy="1600438"/>
          </a:xfrm>
          <a:prstGeom prst="rect">
            <a:avLst/>
          </a:prstGeom>
          <a:noFill/>
        </p:spPr>
        <p:txBody>
          <a:bodyPr wrap="square" rtlCol="0">
            <a:spAutoFit/>
          </a:bodyPr>
          <a:lstStyle/>
          <a:p>
            <a:r>
              <a:rPr lang="de-DE" sz="1400" dirty="0"/>
              <a:t>Handels-beziehungen über Luftfracht- und Container-verkehr</a:t>
            </a:r>
          </a:p>
        </p:txBody>
      </p:sp>
      <p:grpSp>
        <p:nvGrpSpPr>
          <p:cNvPr id="15" name="Gruppierung 13"/>
          <p:cNvGrpSpPr/>
          <p:nvPr/>
        </p:nvGrpSpPr>
        <p:grpSpPr>
          <a:xfrm>
            <a:off x="331169" y="94630"/>
            <a:ext cx="8384537" cy="523220"/>
            <a:chOff x="331169" y="151780"/>
            <a:chExt cx="8384537" cy="523220"/>
          </a:xfrm>
        </p:grpSpPr>
        <p:sp>
          <p:nvSpPr>
            <p:cNvPr id="16" name="Textfeld 15"/>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IV./1. Stunde: </a:t>
              </a:r>
            </a:p>
          </p:txBody>
        </p:sp>
        <p:cxnSp>
          <p:nvCxnSpPr>
            <p:cNvPr id="18" name="Gerade Verbindung 17"/>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9046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1" name="Rectangle 2"/>
          <p:cNvSpPr txBox="1">
            <a:spLocks noChangeArrowheads="1"/>
          </p:cNvSpPr>
          <p:nvPr/>
        </p:nvSpPr>
        <p:spPr bwMode="auto">
          <a:xfrm>
            <a:off x="379747"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12" name="Textfeld 11"/>
          <p:cNvSpPr txBox="1"/>
          <p:nvPr/>
        </p:nvSpPr>
        <p:spPr>
          <a:xfrm>
            <a:off x="53752" y="1193354"/>
            <a:ext cx="9036496" cy="892552"/>
          </a:xfrm>
          <a:prstGeom prst="rect">
            <a:avLst/>
          </a:prstGeom>
          <a:solidFill>
            <a:srgbClr val="FFFF66"/>
          </a:solidFill>
        </p:spPr>
        <p:txBody>
          <a:bodyPr wrap="square" rtlCol="0">
            <a:spAutoFit/>
          </a:bodyPr>
          <a:lstStyle/>
          <a:p>
            <a:pPr lvl="0">
              <a:spcAft>
                <a:spcPts val="0"/>
              </a:spcAft>
            </a:pPr>
            <a:r>
              <a:rPr lang="de-DE" sz="2800" b="1" dirty="0">
                <a:latin typeface="+mn-lt"/>
              </a:rPr>
              <a:t>Erarbeitung2:    </a:t>
            </a:r>
            <a:r>
              <a:rPr lang="de-DE" sz="2400" dirty="0">
                <a:latin typeface="+mn-lt"/>
                <a:ea typeface="Calibri"/>
                <a:cs typeface="Times New Roman"/>
              </a:rPr>
              <a:t>Welche bedeutenden Akteure im Welthandel </a:t>
            </a:r>
          </a:p>
          <a:p>
            <a:pPr lvl="0">
              <a:spcAft>
                <a:spcPts val="0"/>
              </a:spcAft>
            </a:pPr>
            <a:r>
              <a:rPr lang="de-DE" sz="2400" dirty="0">
                <a:latin typeface="+mn-lt"/>
                <a:ea typeface="Calibri"/>
                <a:cs typeface="Times New Roman"/>
              </a:rPr>
              <a:t>                                  haben sich im Laufe der Zeit herausgebildet?</a:t>
            </a:r>
          </a:p>
        </p:txBody>
      </p:sp>
      <p:sp>
        <p:nvSpPr>
          <p:cNvPr id="13" name="Rechteck 12"/>
          <p:cNvSpPr/>
          <p:nvPr/>
        </p:nvSpPr>
        <p:spPr>
          <a:xfrm>
            <a:off x="3707904" y="5908871"/>
            <a:ext cx="3031599" cy="369332"/>
          </a:xfrm>
          <a:prstGeom prst="rect">
            <a:avLst/>
          </a:prstGeom>
        </p:spPr>
        <p:txBody>
          <a:bodyPr wrap="none">
            <a:spAutoFit/>
          </a:bodyPr>
          <a:lstStyle/>
          <a:p>
            <a:r>
              <a:rPr lang="de-DE" dirty="0"/>
              <a:t>Zeitreihe von 1950 bis 2050</a:t>
            </a:r>
          </a:p>
        </p:txBody>
      </p:sp>
      <p:sp>
        <p:nvSpPr>
          <p:cNvPr id="20" name="Textfeld 19"/>
          <p:cNvSpPr txBox="1"/>
          <p:nvPr/>
        </p:nvSpPr>
        <p:spPr>
          <a:xfrm>
            <a:off x="314635" y="6280149"/>
            <a:ext cx="5688632" cy="246221"/>
          </a:xfrm>
          <a:prstGeom prst="rect">
            <a:avLst/>
          </a:prstGeom>
          <a:noFill/>
        </p:spPr>
        <p:txBody>
          <a:bodyPr wrap="square" rtlCol="0">
            <a:spAutoFit/>
          </a:bodyPr>
          <a:lstStyle/>
          <a:p>
            <a:r>
              <a:rPr lang="de-DE" sz="1000" dirty="0"/>
              <a:t>(Quelle: </a:t>
            </a:r>
            <a:r>
              <a:rPr lang="de-DE" sz="1000" dirty="0" err="1"/>
              <a:t>geographie</a:t>
            </a:r>
            <a:r>
              <a:rPr lang="de-DE" sz="1000" dirty="0"/>
              <a:t> heute 298, 2/2012)</a:t>
            </a:r>
          </a:p>
        </p:txBody>
      </p:sp>
      <p:sp>
        <p:nvSpPr>
          <p:cNvPr id="4" name="Ovale Legende 3"/>
          <p:cNvSpPr/>
          <p:nvPr/>
        </p:nvSpPr>
        <p:spPr>
          <a:xfrm flipH="1">
            <a:off x="3662175" y="3665650"/>
            <a:ext cx="1221494" cy="578410"/>
          </a:xfrm>
          <a:prstGeom prst="wedgeEllipseCallout">
            <a:avLst>
              <a:gd name="adj1" fmla="val -43113"/>
              <a:gd name="adj2" fmla="val 87765"/>
            </a:avLst>
          </a:prstGeom>
          <a:solidFill>
            <a:srgbClr val="CC0000">
              <a:alpha val="76078"/>
            </a:srgbClr>
          </a:solidFill>
          <a:ln>
            <a:solidFill>
              <a:srgbClr val="CC0000">
                <a:alpha val="7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USA</a:t>
            </a:r>
          </a:p>
        </p:txBody>
      </p:sp>
      <p:sp>
        <p:nvSpPr>
          <p:cNvPr id="16" name="Ovale Legende 15"/>
          <p:cNvSpPr/>
          <p:nvPr/>
        </p:nvSpPr>
        <p:spPr>
          <a:xfrm>
            <a:off x="6186108" y="3667979"/>
            <a:ext cx="1173163" cy="520840"/>
          </a:xfrm>
          <a:prstGeom prst="wedgeEllipseCallout">
            <a:avLst>
              <a:gd name="adj1" fmla="val -66641"/>
              <a:gd name="adj2" fmla="val 219594"/>
            </a:avLst>
          </a:prstGeom>
          <a:solidFill>
            <a:srgbClr val="FFC000">
              <a:alpha val="76078"/>
            </a:srgbClr>
          </a:solidFill>
          <a:ln>
            <a:solidFill>
              <a:srgbClr val="FFC000">
                <a:alpha val="7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China</a:t>
            </a:r>
          </a:p>
        </p:txBody>
      </p:sp>
      <p:grpSp>
        <p:nvGrpSpPr>
          <p:cNvPr id="15" name="Gruppierung 13"/>
          <p:cNvGrpSpPr/>
          <p:nvPr/>
        </p:nvGrpSpPr>
        <p:grpSpPr>
          <a:xfrm>
            <a:off x="331169" y="94630"/>
            <a:ext cx="8384537" cy="523220"/>
            <a:chOff x="331169" y="151780"/>
            <a:chExt cx="8384537" cy="523220"/>
          </a:xfrm>
        </p:grpSpPr>
        <p:sp>
          <p:nvSpPr>
            <p:cNvPr id="17" name="Textfeld 16"/>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IV./1. Stunde: </a:t>
              </a:r>
            </a:p>
          </p:txBody>
        </p:sp>
        <p:cxnSp>
          <p:nvCxnSpPr>
            <p:cNvPr id="18" name="Gerade Verbindung 17"/>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99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1" name="Rectangle 2"/>
          <p:cNvSpPr txBox="1">
            <a:spLocks noChangeArrowheads="1"/>
          </p:cNvSpPr>
          <p:nvPr/>
        </p:nvSpPr>
        <p:spPr bwMode="auto">
          <a:xfrm>
            <a:off x="379747" y="67302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12" name="Textfeld 11"/>
          <p:cNvSpPr txBox="1"/>
          <p:nvPr/>
        </p:nvSpPr>
        <p:spPr>
          <a:xfrm>
            <a:off x="53752" y="1196752"/>
            <a:ext cx="9036496" cy="1261884"/>
          </a:xfrm>
          <a:prstGeom prst="rect">
            <a:avLst/>
          </a:prstGeom>
          <a:solidFill>
            <a:srgbClr val="FFFF66"/>
          </a:solidFill>
        </p:spPr>
        <p:txBody>
          <a:bodyPr wrap="square" rtlCol="0">
            <a:spAutoFit/>
          </a:bodyPr>
          <a:lstStyle/>
          <a:p>
            <a:pPr lvl="0">
              <a:spcAft>
                <a:spcPts val="0"/>
              </a:spcAft>
            </a:pPr>
            <a:r>
              <a:rPr lang="de-DE" sz="2800" b="1" dirty="0">
                <a:latin typeface="+mn-lt"/>
              </a:rPr>
              <a:t>                             </a:t>
            </a:r>
            <a:r>
              <a:rPr lang="de-DE" sz="2400" i="1" dirty="0">
                <a:latin typeface="+mn-lt"/>
                <a:ea typeface="Calibri"/>
                <a:cs typeface="Times New Roman"/>
              </a:rPr>
              <a:t>Warum sind die USA und China </a:t>
            </a:r>
          </a:p>
          <a:p>
            <a:pPr lvl="0">
              <a:spcAft>
                <a:spcPts val="0"/>
              </a:spcAft>
            </a:pPr>
            <a:r>
              <a:rPr lang="de-DE" sz="2400" i="1" dirty="0">
                <a:latin typeface="+mn-lt"/>
                <a:ea typeface="Calibri"/>
                <a:cs typeface="Times New Roman"/>
              </a:rPr>
              <a:t>                          die führenden Weltwirtschaftsregionen?</a:t>
            </a:r>
          </a:p>
          <a:p>
            <a:pPr lvl="0">
              <a:spcAft>
                <a:spcPts val="0"/>
              </a:spcAft>
            </a:pPr>
            <a:r>
              <a:rPr lang="de-DE" sz="2400" i="1" dirty="0">
                <a:latin typeface="+mn-lt"/>
                <a:ea typeface="Calibri"/>
                <a:cs typeface="Times New Roman"/>
              </a:rPr>
              <a:t>                   Welche Ursachen können dafür verantwortlich sein?</a:t>
            </a:r>
            <a:endParaRPr lang="de-DE" sz="2400" dirty="0">
              <a:latin typeface="+mn-lt"/>
              <a:ea typeface="Calibri"/>
              <a:cs typeface="Times New Roman"/>
            </a:endParaRPr>
          </a:p>
        </p:txBody>
      </p:sp>
      <p:sp>
        <p:nvSpPr>
          <p:cNvPr id="2" name="Textfeld 1"/>
          <p:cNvSpPr txBox="1"/>
          <p:nvPr/>
        </p:nvSpPr>
        <p:spPr>
          <a:xfrm>
            <a:off x="53752" y="2446965"/>
            <a:ext cx="4919894" cy="461665"/>
          </a:xfrm>
          <a:prstGeom prst="rect">
            <a:avLst/>
          </a:prstGeom>
          <a:noFill/>
        </p:spPr>
        <p:txBody>
          <a:bodyPr wrap="square" rtlCol="0">
            <a:spAutoFit/>
          </a:bodyPr>
          <a:lstStyle/>
          <a:p>
            <a:r>
              <a:rPr lang="de-DE" sz="2400" b="1" dirty="0">
                <a:latin typeface="+mn-lt"/>
              </a:rPr>
              <a:t>Hypothesenbildung zu den Aspekten:</a:t>
            </a:r>
            <a:endParaRPr lang="de-DE" dirty="0"/>
          </a:p>
        </p:txBody>
      </p:sp>
      <p:sp>
        <p:nvSpPr>
          <p:cNvPr id="14" name="Textfeld 13"/>
          <p:cNvSpPr txBox="1"/>
          <p:nvPr/>
        </p:nvSpPr>
        <p:spPr>
          <a:xfrm>
            <a:off x="6158297" y="2491609"/>
            <a:ext cx="2586855" cy="461665"/>
          </a:xfrm>
          <a:prstGeom prst="rect">
            <a:avLst/>
          </a:prstGeom>
          <a:noFill/>
        </p:spPr>
        <p:txBody>
          <a:bodyPr wrap="square" rtlCol="0">
            <a:spAutoFit/>
          </a:bodyPr>
          <a:lstStyle/>
          <a:p>
            <a:r>
              <a:rPr lang="de-DE" sz="2400" b="1" dirty="0">
                <a:latin typeface="+mn-lt"/>
              </a:rPr>
              <a:t>Arbeitsbegriffe:</a:t>
            </a:r>
            <a:endParaRPr lang="de-DE"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3407" y="2953274"/>
            <a:ext cx="3775240" cy="263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bgerundetes Rechteck 17"/>
          <p:cNvSpPr/>
          <p:nvPr/>
        </p:nvSpPr>
        <p:spPr>
          <a:xfrm>
            <a:off x="1115616" y="2908630"/>
            <a:ext cx="1512255" cy="821752"/>
          </a:xfrm>
          <a:prstGeom prst="roundRect">
            <a:avLst/>
          </a:prstGeom>
          <a:gradFill flip="none" rotWithShape="1">
            <a:gsLst>
              <a:gs pos="70000">
                <a:srgbClr val="FF0000">
                  <a:alpha val="70000"/>
                </a:srgbClr>
              </a:gs>
              <a:gs pos="30000">
                <a:srgbClr val="3399FF">
                  <a:alpha val="69020"/>
                </a:srgbClr>
              </a:gs>
            </a:gsLst>
            <a:lin ang="2700000" scaled="1"/>
            <a:tileRect/>
          </a:gra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solidFill>
              </a:rPr>
              <a:t>Natur-Ressourcen</a:t>
            </a:r>
          </a:p>
        </p:txBody>
      </p:sp>
      <p:sp>
        <p:nvSpPr>
          <p:cNvPr id="19" name="Abgerundetes Rechteck 18"/>
          <p:cNvSpPr/>
          <p:nvPr/>
        </p:nvSpPr>
        <p:spPr>
          <a:xfrm>
            <a:off x="312378" y="3821890"/>
            <a:ext cx="1512255" cy="810904"/>
          </a:xfrm>
          <a:prstGeom prst="roundRect">
            <a:avLst/>
          </a:prstGeom>
          <a:solidFill>
            <a:srgbClr val="FFFF00">
              <a:alpha val="69804"/>
            </a:srgb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solidFill>
              </a:rPr>
              <a:t>Ökonomische</a:t>
            </a:r>
          </a:p>
          <a:p>
            <a:pPr algn="ctr">
              <a:defRPr/>
            </a:pPr>
            <a:r>
              <a:rPr lang="de-DE" sz="1600" b="1" dirty="0">
                <a:solidFill>
                  <a:schemeClr val="tx1"/>
                </a:solidFill>
              </a:rPr>
              <a:t>Ressourcen</a:t>
            </a:r>
          </a:p>
        </p:txBody>
      </p:sp>
      <p:sp>
        <p:nvSpPr>
          <p:cNvPr id="21" name="Abgerundetes Rechteck 20"/>
          <p:cNvSpPr/>
          <p:nvPr/>
        </p:nvSpPr>
        <p:spPr>
          <a:xfrm>
            <a:off x="2000721" y="3801047"/>
            <a:ext cx="1522202" cy="831747"/>
          </a:xfrm>
          <a:prstGeom prst="roundRect">
            <a:avLst/>
          </a:prstGeom>
          <a:solidFill>
            <a:srgbClr val="92D050">
              <a:alpha val="69804"/>
            </a:srgb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solidFill>
              </a:rPr>
              <a:t>Human-</a:t>
            </a:r>
          </a:p>
          <a:p>
            <a:pPr algn="ctr">
              <a:defRPr/>
            </a:pPr>
            <a:r>
              <a:rPr lang="de-DE" sz="1600" b="1" dirty="0">
                <a:solidFill>
                  <a:schemeClr val="tx1"/>
                </a:solidFill>
              </a:rPr>
              <a:t>Ressourcen</a:t>
            </a:r>
          </a:p>
        </p:txBody>
      </p:sp>
      <p:cxnSp>
        <p:nvCxnSpPr>
          <p:cNvPr id="5" name="Gerade Verbindung mit Pfeil 4"/>
          <p:cNvCxnSpPr/>
          <p:nvPr/>
        </p:nvCxnSpPr>
        <p:spPr>
          <a:xfrm>
            <a:off x="1871743" y="4713334"/>
            <a:ext cx="0" cy="3834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53752" y="5016202"/>
            <a:ext cx="6336704" cy="1446550"/>
          </a:xfrm>
          <a:prstGeom prst="rect">
            <a:avLst/>
          </a:prstGeom>
        </p:spPr>
        <p:txBody>
          <a:bodyPr wrap="square">
            <a:spAutoFit/>
          </a:bodyPr>
          <a:lstStyle/>
          <a:p>
            <a:r>
              <a:rPr lang="de-DE" sz="2200" b="1" u="sng" dirty="0">
                <a:solidFill>
                  <a:srgbClr val="FF0000"/>
                </a:solidFill>
              </a:rPr>
              <a:t>Leitfrage:</a:t>
            </a:r>
            <a:endParaRPr lang="de-DE" sz="2200" dirty="0">
              <a:solidFill>
                <a:srgbClr val="FF0000"/>
              </a:solidFill>
            </a:endParaRPr>
          </a:p>
          <a:p>
            <a:r>
              <a:rPr lang="de-DE" sz="2200" b="1" i="1" dirty="0">
                <a:solidFill>
                  <a:srgbClr val="FF0000"/>
                </a:solidFill>
              </a:rPr>
              <a:t>Inwiefern ist die Ressourcenausstattung </a:t>
            </a:r>
          </a:p>
          <a:p>
            <a:r>
              <a:rPr lang="de-DE" sz="2200" b="1" i="1" dirty="0">
                <a:solidFill>
                  <a:srgbClr val="FF0000"/>
                </a:solidFill>
              </a:rPr>
              <a:t>für den Erfolg der Weltwirtschaftsregionen  </a:t>
            </a:r>
          </a:p>
          <a:p>
            <a:r>
              <a:rPr lang="de-DE" sz="2200" b="1" i="1" dirty="0">
                <a:solidFill>
                  <a:srgbClr val="FF0000"/>
                </a:solidFill>
              </a:rPr>
              <a:t>USA und China von Bedeutung?</a:t>
            </a:r>
            <a:endParaRPr lang="de-DE" sz="2200" dirty="0">
              <a:solidFill>
                <a:srgbClr val="FF0000"/>
              </a:solidFill>
            </a:endParaRPr>
          </a:p>
        </p:txBody>
      </p:sp>
      <p:cxnSp>
        <p:nvCxnSpPr>
          <p:cNvPr id="22" name="Gerade Verbindung mit Pfeil 21"/>
          <p:cNvCxnSpPr/>
          <p:nvPr/>
        </p:nvCxnSpPr>
        <p:spPr>
          <a:xfrm>
            <a:off x="4336662" y="3730382"/>
            <a:ext cx="4513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uppierung 13"/>
          <p:cNvGrpSpPr/>
          <p:nvPr/>
        </p:nvGrpSpPr>
        <p:grpSpPr>
          <a:xfrm>
            <a:off x="331169" y="94630"/>
            <a:ext cx="8705327" cy="523220"/>
            <a:chOff x="331169" y="151780"/>
            <a:chExt cx="8705327" cy="523220"/>
          </a:xfrm>
        </p:grpSpPr>
        <p:sp>
          <p:nvSpPr>
            <p:cNvPr id="17" name="Textfeld 16"/>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IV./1. Stunde: </a:t>
              </a:r>
              <a:r>
                <a:rPr lang="de-DE" sz="2800" dirty="0" err="1">
                  <a:latin typeface="Calibri" charset="0"/>
                  <a:ea typeface="Calibri" charset="0"/>
                  <a:cs typeface="Calibri" charset="0"/>
                </a:rPr>
                <a:t>Advance</a:t>
              </a:r>
              <a:r>
                <a:rPr lang="de-DE" sz="2800" dirty="0">
                  <a:latin typeface="Calibri" charset="0"/>
                  <a:ea typeface="Calibri" charset="0"/>
                  <a:cs typeface="Calibri" charset="0"/>
                </a:rPr>
                <a:t> Organizer</a:t>
              </a:r>
            </a:p>
          </p:txBody>
        </p:sp>
        <p:cxnSp>
          <p:nvCxnSpPr>
            <p:cNvPr id="20" name="Gerade Verbindung 19"/>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713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1" name="Textfeld 10"/>
          <p:cNvSpPr txBox="1"/>
          <p:nvPr/>
        </p:nvSpPr>
        <p:spPr>
          <a:xfrm>
            <a:off x="0" y="620688"/>
            <a:ext cx="9144000" cy="1077218"/>
          </a:xfrm>
          <a:prstGeom prst="rect">
            <a:avLst/>
          </a:prstGeom>
          <a:noFill/>
        </p:spPr>
        <p:txBody>
          <a:bodyPr wrap="square" rtlCol="0">
            <a:spAutoFit/>
          </a:bodyPr>
          <a:lstStyle/>
          <a:p>
            <a:pPr algn="ctr"/>
            <a:r>
              <a:rPr lang="de-DE" sz="3200" b="1" dirty="0">
                <a:solidFill>
                  <a:srgbClr val="0033CC"/>
                </a:solidFill>
                <a:latin typeface="+mj-lt"/>
              </a:rPr>
              <a:t>Was lernt ein Schüler bei der </a:t>
            </a:r>
          </a:p>
          <a:p>
            <a:pPr algn="ctr"/>
            <a:r>
              <a:rPr lang="de-DE" sz="3200" b="1" dirty="0">
                <a:solidFill>
                  <a:srgbClr val="0033CC"/>
                </a:solidFill>
                <a:latin typeface="+mj-lt"/>
              </a:rPr>
              <a:t>‚Analyse von Weltwirtschaftsregionen‘?</a:t>
            </a:r>
          </a:p>
        </p:txBody>
      </p:sp>
      <p:sp>
        <p:nvSpPr>
          <p:cNvPr id="9" name="Textfeld 8"/>
          <p:cNvSpPr txBox="1"/>
          <p:nvPr/>
        </p:nvSpPr>
        <p:spPr>
          <a:xfrm>
            <a:off x="496888" y="1697403"/>
            <a:ext cx="7786786" cy="1569660"/>
          </a:xfrm>
          <a:prstGeom prst="rect">
            <a:avLst/>
          </a:prstGeom>
          <a:noFill/>
        </p:spPr>
        <p:txBody>
          <a:bodyPr wrap="square" rtlCol="0">
            <a:spAutoFit/>
          </a:bodyPr>
          <a:lstStyle/>
          <a:p>
            <a:r>
              <a:rPr lang="de-DE" sz="2400" b="1" dirty="0">
                <a:latin typeface="+mn-lt"/>
              </a:rPr>
              <a:t>Operator ‚analysieren‘:</a:t>
            </a:r>
          </a:p>
          <a:p>
            <a:r>
              <a:rPr lang="de-DE" sz="2400" dirty="0">
                <a:latin typeface="+mn-lt"/>
              </a:rPr>
              <a:t>Materialien oder Sachverhalte systematisch untersuchen </a:t>
            </a:r>
          </a:p>
          <a:p>
            <a:r>
              <a:rPr lang="de-DE" sz="2400" dirty="0">
                <a:latin typeface="+mn-lt"/>
              </a:rPr>
              <a:t>und auswerten.</a:t>
            </a:r>
          </a:p>
          <a:p>
            <a:endParaRPr lang="de-DE" sz="2400" b="1" dirty="0">
              <a:latin typeface="+mn-lt"/>
            </a:endParaRPr>
          </a:p>
        </p:txBody>
      </p:sp>
      <p:sp>
        <p:nvSpPr>
          <p:cNvPr id="10" name="Rechteck 9"/>
          <p:cNvSpPr/>
          <p:nvPr/>
        </p:nvSpPr>
        <p:spPr>
          <a:xfrm>
            <a:off x="496888" y="2127589"/>
            <a:ext cx="1554832" cy="303284"/>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2699791" y="2148915"/>
            <a:ext cx="1632223" cy="303284"/>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4389512" y="2164167"/>
            <a:ext cx="3292896" cy="288032"/>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1115615" y="2540931"/>
            <a:ext cx="1347477" cy="290404"/>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06" y="2856106"/>
            <a:ext cx="7884368" cy="213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hteck 14"/>
          <p:cNvSpPr/>
          <p:nvPr/>
        </p:nvSpPr>
        <p:spPr>
          <a:xfrm>
            <a:off x="2267744" y="3022061"/>
            <a:ext cx="1872208" cy="231685"/>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4390281" y="3032783"/>
            <a:ext cx="2341959" cy="22442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2381472" y="3267063"/>
            <a:ext cx="966392" cy="218396"/>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52797" y="3253027"/>
            <a:ext cx="1828675" cy="20541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ung 13"/>
          <p:cNvGrpSpPr/>
          <p:nvPr/>
        </p:nvGrpSpPr>
        <p:grpSpPr>
          <a:xfrm>
            <a:off x="331169" y="94630"/>
            <a:ext cx="8705327" cy="523220"/>
            <a:chOff x="331169" y="151780"/>
            <a:chExt cx="8705327" cy="523220"/>
          </a:xfrm>
        </p:grpSpPr>
        <p:sp>
          <p:nvSpPr>
            <p:cNvPr id="21" name="Textfeld 20"/>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 Didaktische Umsetzung: 2.-12. Stunde </a:t>
              </a:r>
              <a:r>
                <a:rPr lang="de-DE" sz="2800" dirty="0">
                  <a:latin typeface="Calibri" charset="0"/>
                  <a:ea typeface="Calibri" charset="0"/>
                  <a:cs typeface="Calibri" charset="0"/>
                  <a:sym typeface="Wingdings" panose="05000000000000000000" pitchFamily="2" charset="2"/>
                </a:rPr>
                <a:t> Kompetenzen</a:t>
              </a:r>
              <a:endParaRPr lang="de-DE" sz="2800" dirty="0">
                <a:latin typeface="Calibri" charset="0"/>
                <a:ea typeface="Calibri" charset="0"/>
                <a:cs typeface="Calibri" charset="0"/>
              </a:endParaRPr>
            </a:p>
          </p:txBody>
        </p:sp>
        <p:cxnSp>
          <p:nvCxnSpPr>
            <p:cNvPr id="22" name="Gerade Verbindung 21"/>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23" name="Rechteck 22"/>
          <p:cNvSpPr/>
          <p:nvPr/>
        </p:nvSpPr>
        <p:spPr>
          <a:xfrm>
            <a:off x="462979" y="5035830"/>
            <a:ext cx="7421389" cy="1477328"/>
          </a:xfrm>
          <a:prstGeom prst="rect">
            <a:avLst/>
          </a:prstGeom>
          <a:solidFill>
            <a:schemeClr val="bg1">
              <a:alpha val="65098"/>
            </a:schemeClr>
          </a:solidFill>
          <a:ln>
            <a:solidFill>
              <a:schemeClr val="tx1"/>
            </a:solidFill>
          </a:ln>
        </p:spPr>
        <p:txBody>
          <a:bodyPr wrap="square">
            <a:spAutoFit/>
          </a:bodyPr>
          <a:lstStyle/>
          <a:p>
            <a:r>
              <a:rPr lang="de-DE" b="1" dirty="0">
                <a:latin typeface="+mn-lt"/>
              </a:rPr>
              <a:t>2.5 Methodenkompetenz 1:</a:t>
            </a:r>
          </a:p>
          <a:p>
            <a:r>
              <a:rPr lang="de-DE" dirty="0">
                <a:latin typeface="+mn-lt"/>
              </a:rPr>
              <a:t>fragengeleitete Raumanalysen durchführen</a:t>
            </a:r>
          </a:p>
          <a:p>
            <a:pPr lvl="0"/>
            <a:r>
              <a:rPr lang="de-DE" b="1" dirty="0">
                <a:solidFill>
                  <a:prstClr val="black"/>
                </a:solidFill>
                <a:latin typeface="Calibri"/>
              </a:rPr>
              <a:t>2.5 Methodenkompetenz 5:</a:t>
            </a:r>
            <a:endParaRPr lang="de-DE" b="1" dirty="0">
              <a:latin typeface="+mn-lt"/>
            </a:endParaRPr>
          </a:p>
          <a:p>
            <a:r>
              <a:rPr lang="de-DE" dirty="0">
                <a:latin typeface="+mn-lt"/>
              </a:rPr>
              <a:t>geographische Informationen zur Verdeutlichung von Strukturen und Prozessen als Karte […] darstellen.</a:t>
            </a:r>
          </a:p>
        </p:txBody>
      </p:sp>
      <p:cxnSp>
        <p:nvCxnSpPr>
          <p:cNvPr id="24" name="Gerade Verbindung 23"/>
          <p:cNvCxnSpPr/>
          <p:nvPr/>
        </p:nvCxnSpPr>
        <p:spPr>
          <a:xfrm>
            <a:off x="552797" y="5373216"/>
            <a:ext cx="2579043"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563116" y="5949280"/>
            <a:ext cx="2579043"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452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18" grpId="0" animBg="1"/>
      <p:bldP spid="15" grpId="0" animBg="1"/>
      <p:bldP spid="12" grpId="0" animBg="1"/>
      <p:bldP spid="19"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2425" y="1184552"/>
            <a:ext cx="4114800" cy="492219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marL="514350" lvl="0" indent="-514350" eaLnBrk="1" fontAlgn="auto" hangingPunct="1">
              <a:spcBef>
                <a:spcPct val="20000"/>
              </a:spcBef>
              <a:spcAft>
                <a:spcPts val="0"/>
              </a:spcAft>
              <a:tabLst/>
            </a:pPr>
            <a:r>
              <a:rPr lang="de-DE" sz="1800" dirty="0">
                <a:solidFill>
                  <a:prstClr val="black"/>
                </a:solidFill>
                <a:latin typeface="Calibri" pitchFamily="34" charset="0"/>
                <a:ea typeface="+mn-ea"/>
              </a:rPr>
              <a:t>Methoden (Std) </a:t>
            </a:r>
          </a:p>
          <a:p>
            <a:pPr marL="514350" lvl="0" indent="-514350" eaLnBrk="1" fontAlgn="auto" hangingPunct="1">
              <a:spcBef>
                <a:spcPct val="20000"/>
              </a:spcBef>
              <a:spcAft>
                <a:spcPts val="0"/>
              </a:spcAft>
              <a:tabLst/>
            </a:pPr>
            <a:endParaRPr lang="de-DE" sz="1200" b="0" dirty="0">
              <a:solidFill>
                <a:prstClr val="black"/>
              </a:solidFill>
              <a:latin typeface="Calibri" pitchFamily="34" charset="0"/>
              <a:ea typeface="+mn-ea"/>
            </a:endParaRPr>
          </a:p>
        </p:txBody>
      </p:sp>
      <p:sp>
        <p:nvSpPr>
          <p:cNvPr id="6" name="Textfeld 5"/>
          <p:cNvSpPr txBox="1"/>
          <p:nvPr/>
        </p:nvSpPr>
        <p:spPr>
          <a:xfrm>
            <a:off x="4895528" y="1201837"/>
            <a:ext cx="4248472" cy="5478423"/>
          </a:xfrm>
          <a:prstGeom prst="rect">
            <a:avLst/>
          </a:prstGeom>
          <a:solidFill>
            <a:srgbClr val="FFFF66">
              <a:alpha val="60000"/>
            </a:srgbClr>
          </a:solidFill>
          <a:ln w="28575">
            <a:solidFill>
              <a:srgbClr val="3366CC"/>
            </a:solidFill>
          </a:ln>
        </p:spPr>
        <p:txBody>
          <a:bodyPr wrap="square" rtlCol="0">
            <a:spAutoFit/>
          </a:bodyPr>
          <a:lstStyle/>
          <a:p>
            <a:r>
              <a:rPr lang="de-DE" b="1" dirty="0">
                <a:latin typeface="+mn-lt"/>
              </a:rPr>
              <a:t>Struktur der Unterrichtseinheit:</a:t>
            </a:r>
          </a:p>
          <a:p>
            <a:endParaRPr lang="de-DE" sz="600" b="1" dirty="0">
              <a:latin typeface="+mn-lt"/>
            </a:endParaRPr>
          </a:p>
          <a:p>
            <a:pPr algn="ctr"/>
            <a:r>
              <a:rPr lang="de-DE" b="1" dirty="0">
                <a:solidFill>
                  <a:srgbClr val="FF0000"/>
                </a:solidFill>
                <a:latin typeface="+mn-lt"/>
              </a:rPr>
              <a:t>Inwiefern ist die Ressourcenausstattung für den Erfolg der Weltwirtschaftsregionen  USA und China von Bedeutung?</a:t>
            </a:r>
          </a:p>
          <a:p>
            <a:pPr marL="342900" indent="-342900" algn="ctr">
              <a:buFontTx/>
              <a:buChar char="-"/>
            </a:pPr>
            <a:endParaRPr lang="de-DE" sz="600" b="1" dirty="0">
              <a:latin typeface="+mn-lt"/>
            </a:endParaRPr>
          </a:p>
          <a:p>
            <a:pPr algn="ctr"/>
            <a:endParaRPr lang="de-DE" sz="600" b="1" dirty="0">
              <a:latin typeface="+mn-lt"/>
            </a:endParaRPr>
          </a:p>
          <a:p>
            <a:r>
              <a:rPr lang="de-DE" sz="600" b="1" dirty="0">
                <a:latin typeface="+mn-lt"/>
              </a:rPr>
              <a:t>         </a:t>
            </a:r>
          </a:p>
          <a:p>
            <a:endParaRPr lang="de-DE" sz="600" b="1" dirty="0">
              <a:latin typeface="+mn-lt"/>
            </a:endParaRPr>
          </a:p>
          <a:p>
            <a:endParaRPr lang="de-DE" sz="600" b="1" dirty="0">
              <a:latin typeface="+mn-lt"/>
            </a:endParaRPr>
          </a:p>
          <a:p>
            <a:endParaRPr lang="de-DE" sz="600" b="1" dirty="0">
              <a:latin typeface="+mn-lt"/>
            </a:endParaRPr>
          </a:p>
          <a:p>
            <a:endParaRPr lang="de-DE" sz="600" b="1" dirty="0">
              <a:latin typeface="+mn-lt"/>
            </a:endParaRPr>
          </a:p>
          <a:p>
            <a:endParaRPr lang="de-DE" sz="600" b="1" dirty="0">
              <a:latin typeface="+mn-lt"/>
            </a:endParaRPr>
          </a:p>
          <a:p>
            <a:endParaRPr lang="de-DE" sz="1400" b="1" dirty="0">
              <a:latin typeface="+mn-lt"/>
            </a:endParaRPr>
          </a:p>
          <a:p>
            <a:endParaRPr lang="de-DE" sz="600" b="1" dirty="0">
              <a:latin typeface="+mn-lt"/>
            </a:endParaRPr>
          </a:p>
          <a:p>
            <a:r>
              <a:rPr lang="de-DE" dirty="0">
                <a:latin typeface="+mn-lt"/>
              </a:rPr>
              <a:t>  Unterrichtsziel: Physische Karte</a:t>
            </a:r>
          </a:p>
          <a:p>
            <a:endParaRPr lang="de-DE" sz="600" b="1" dirty="0">
              <a:latin typeface="+mn-lt"/>
            </a:endParaRPr>
          </a:p>
          <a:p>
            <a:endParaRPr lang="de-DE" sz="600" b="1" dirty="0">
              <a:latin typeface="+mn-lt"/>
            </a:endParaRPr>
          </a:p>
          <a:p>
            <a:endParaRPr lang="de-DE" sz="600" b="1" dirty="0">
              <a:latin typeface="+mn-lt"/>
            </a:endParaRPr>
          </a:p>
          <a:p>
            <a:endParaRPr lang="de-DE" sz="600" b="1" dirty="0">
              <a:latin typeface="+mn-lt"/>
            </a:endParaRPr>
          </a:p>
          <a:p>
            <a:endParaRPr lang="de-DE" sz="600" b="1" dirty="0">
              <a:latin typeface="+mn-lt"/>
            </a:endParaRPr>
          </a:p>
          <a:p>
            <a:endParaRPr lang="de-DE" sz="600" b="1" dirty="0">
              <a:latin typeface="+mn-lt"/>
            </a:endParaRPr>
          </a:p>
          <a:p>
            <a:r>
              <a:rPr lang="de-DE" sz="600" b="1" dirty="0">
                <a:latin typeface="+mn-lt"/>
              </a:rPr>
              <a:t>       </a:t>
            </a:r>
            <a:r>
              <a:rPr lang="de-DE" b="1" dirty="0">
                <a:latin typeface="+mn-lt"/>
              </a:rPr>
              <a:t>Analyse: </a:t>
            </a:r>
            <a:r>
              <a:rPr lang="de-DE" dirty="0">
                <a:latin typeface="+mn-lt"/>
              </a:rPr>
              <a:t>Gruppe 1: Naturressourcen    </a:t>
            </a:r>
          </a:p>
          <a:p>
            <a:r>
              <a:rPr lang="de-DE" dirty="0">
                <a:latin typeface="+mn-lt"/>
              </a:rPr>
              <a:t>                   Gruppe 2: Humanressourcen </a:t>
            </a:r>
          </a:p>
          <a:p>
            <a:pPr algn="ctr"/>
            <a:r>
              <a:rPr lang="de-DE" dirty="0">
                <a:latin typeface="+mn-lt"/>
              </a:rPr>
              <a:t>                Gruppe 3: </a:t>
            </a:r>
            <a:r>
              <a:rPr lang="de-DE" dirty="0" err="1">
                <a:latin typeface="+mn-lt"/>
              </a:rPr>
              <a:t>ökonom</a:t>
            </a:r>
            <a:r>
              <a:rPr lang="de-DE" dirty="0">
                <a:latin typeface="+mn-lt"/>
              </a:rPr>
              <a:t>. Ressourcen</a:t>
            </a:r>
          </a:p>
          <a:p>
            <a:r>
              <a:rPr lang="de-DE" dirty="0">
                <a:latin typeface="+mn-lt"/>
                <a:sym typeface="Wingdings" panose="05000000000000000000" pitchFamily="2" charset="2"/>
              </a:rPr>
              <a:t>Unterrichtsziel: thematische Experten-Karte</a:t>
            </a:r>
            <a:endParaRPr lang="de-DE" dirty="0">
              <a:latin typeface="+mn-lt"/>
            </a:endParaRPr>
          </a:p>
          <a:p>
            <a:pPr algn="ctr"/>
            <a:endParaRPr lang="de-DE" dirty="0">
              <a:latin typeface="+mn-lt"/>
            </a:endParaRPr>
          </a:p>
          <a:p>
            <a:pPr algn="ctr"/>
            <a:endParaRPr lang="de-DE" sz="600" dirty="0">
              <a:latin typeface="+mn-lt"/>
            </a:endParaRPr>
          </a:p>
          <a:p>
            <a:pPr algn="ctr"/>
            <a:r>
              <a:rPr lang="de-DE" dirty="0">
                <a:latin typeface="+mn-lt"/>
              </a:rPr>
              <a:t>Unterrichtsziel: thematische Gruppen-Karte</a:t>
            </a:r>
          </a:p>
          <a:p>
            <a:pPr algn="ctr"/>
            <a:endParaRPr lang="de-DE" dirty="0">
              <a:latin typeface="+mn-lt"/>
            </a:endParaRPr>
          </a:p>
          <a:p>
            <a:pPr algn="ctr"/>
            <a:r>
              <a:rPr lang="de-DE" dirty="0">
                <a:latin typeface="+mn-lt"/>
              </a:rPr>
              <a:t>Präsentation/Fazit/Ausblick</a:t>
            </a:r>
          </a:p>
        </p:txBody>
      </p:sp>
      <p:sp>
        <p:nvSpPr>
          <p:cNvPr id="14" name="Rectangle 2"/>
          <p:cNvSpPr txBox="1">
            <a:spLocks noChangeArrowheads="1"/>
          </p:cNvSpPr>
          <p:nvPr/>
        </p:nvSpPr>
        <p:spPr bwMode="auto">
          <a:xfrm>
            <a:off x="395536" y="662087"/>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cxnSp>
        <p:nvCxnSpPr>
          <p:cNvPr id="27" name="Gerade Verbindung mit Pfeil 26"/>
          <p:cNvCxnSpPr/>
          <p:nvPr/>
        </p:nvCxnSpPr>
        <p:spPr>
          <a:xfrm>
            <a:off x="6773159" y="3813956"/>
            <a:ext cx="0" cy="5502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1775268" y="4368376"/>
            <a:ext cx="3013475" cy="571873"/>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fragengeleitete Kartenanalyse </a:t>
            </a:r>
          </a:p>
          <a:p>
            <a:pPr algn="ctr"/>
            <a:r>
              <a:rPr lang="de-DE" sz="1600" dirty="0">
                <a:solidFill>
                  <a:schemeClr val="tx1"/>
                </a:solidFill>
              </a:rPr>
              <a:t>zu einer WWR</a:t>
            </a:r>
          </a:p>
        </p:txBody>
      </p:sp>
      <p:sp>
        <p:nvSpPr>
          <p:cNvPr id="21" name="Rechteck 20"/>
          <p:cNvSpPr/>
          <p:nvPr/>
        </p:nvSpPr>
        <p:spPr>
          <a:xfrm>
            <a:off x="1766387" y="4956191"/>
            <a:ext cx="3031235" cy="651305"/>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Erstellen einer thematischen Karte zu </a:t>
            </a:r>
            <a:r>
              <a:rPr lang="de-DE" sz="1600" b="1" dirty="0">
                <a:solidFill>
                  <a:schemeClr val="tx1"/>
                </a:solidFill>
              </a:rPr>
              <a:t>einer </a:t>
            </a:r>
            <a:r>
              <a:rPr lang="de-DE" sz="1600" dirty="0">
                <a:solidFill>
                  <a:schemeClr val="tx1"/>
                </a:solidFill>
              </a:rPr>
              <a:t>WWR</a:t>
            </a:r>
          </a:p>
        </p:txBody>
      </p:sp>
      <p:sp>
        <p:nvSpPr>
          <p:cNvPr id="22" name="Rechteck 21"/>
          <p:cNvSpPr/>
          <p:nvPr/>
        </p:nvSpPr>
        <p:spPr>
          <a:xfrm>
            <a:off x="1781617" y="3270324"/>
            <a:ext cx="3000775" cy="907529"/>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Erstellen einer Basiskarte zu </a:t>
            </a:r>
            <a:r>
              <a:rPr lang="de-DE" sz="1600" b="1" dirty="0">
                <a:solidFill>
                  <a:schemeClr val="tx1"/>
                </a:solidFill>
              </a:rPr>
              <a:t>einer</a:t>
            </a:r>
            <a:r>
              <a:rPr lang="de-DE" sz="1600" dirty="0">
                <a:solidFill>
                  <a:schemeClr val="tx1"/>
                </a:solidFill>
              </a:rPr>
              <a:t> Weltwirtschaftsregion (WWR) z.B. mittels ‚Karte im Kopf‘ </a:t>
            </a:r>
          </a:p>
          <a:p>
            <a:pPr algn="ctr"/>
            <a:r>
              <a:rPr lang="de-DE" sz="1600" dirty="0">
                <a:solidFill>
                  <a:schemeClr val="tx1"/>
                </a:solidFill>
              </a:rPr>
              <a:t>und Methodeninput</a:t>
            </a:r>
          </a:p>
        </p:txBody>
      </p:sp>
      <p:sp>
        <p:nvSpPr>
          <p:cNvPr id="24" name="Rechteck 23"/>
          <p:cNvSpPr/>
          <p:nvPr/>
        </p:nvSpPr>
        <p:spPr>
          <a:xfrm>
            <a:off x="232225" y="3270324"/>
            <a:ext cx="1397370" cy="914760"/>
          </a:xfrm>
          <a:prstGeom prst="rect">
            <a:avLst/>
          </a:prstGeom>
          <a:solidFill>
            <a:srgbClr val="99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Stamm- Gruppen (2) (USA/China)</a:t>
            </a:r>
          </a:p>
        </p:txBody>
      </p:sp>
      <p:sp>
        <p:nvSpPr>
          <p:cNvPr id="25" name="Rechteck 24"/>
          <p:cNvSpPr/>
          <p:nvPr/>
        </p:nvSpPr>
        <p:spPr>
          <a:xfrm>
            <a:off x="222303" y="4364215"/>
            <a:ext cx="1397370" cy="1243281"/>
          </a:xfrm>
          <a:prstGeom prst="rect">
            <a:avLst/>
          </a:prstGeom>
          <a:solidFill>
            <a:srgbClr val="99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Experten-Gruppen (5)</a:t>
            </a:r>
          </a:p>
          <a:p>
            <a:pPr algn="ctr"/>
            <a:r>
              <a:rPr lang="de-DE" sz="1600" dirty="0">
                <a:solidFill>
                  <a:schemeClr val="tx1"/>
                </a:solidFill>
              </a:rPr>
              <a:t> zu </a:t>
            </a:r>
            <a:r>
              <a:rPr lang="de-DE" sz="1600" b="1" dirty="0">
                <a:solidFill>
                  <a:schemeClr val="tx1"/>
                </a:solidFill>
              </a:rPr>
              <a:t>je einer WWR</a:t>
            </a:r>
            <a:endParaRPr lang="de-DE" sz="1600" dirty="0">
              <a:solidFill>
                <a:schemeClr val="tx1"/>
              </a:solidFill>
            </a:endParaRPr>
          </a:p>
        </p:txBody>
      </p:sp>
      <p:sp>
        <p:nvSpPr>
          <p:cNvPr id="28" name="Rechteck 27"/>
          <p:cNvSpPr/>
          <p:nvPr/>
        </p:nvSpPr>
        <p:spPr>
          <a:xfrm>
            <a:off x="213069" y="6302232"/>
            <a:ext cx="1397370" cy="411288"/>
          </a:xfrm>
          <a:prstGeom prst="rect">
            <a:avLst/>
          </a:prstGeom>
          <a:solidFill>
            <a:srgbClr val="99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Plenum (2)</a:t>
            </a:r>
          </a:p>
        </p:txBody>
      </p:sp>
      <p:sp>
        <p:nvSpPr>
          <p:cNvPr id="33" name="Pfeil nach rechts 32"/>
          <p:cNvSpPr/>
          <p:nvPr/>
        </p:nvSpPr>
        <p:spPr>
          <a:xfrm rot="10800000">
            <a:off x="1619673" y="6385154"/>
            <a:ext cx="3425488" cy="245443"/>
          </a:xfrm>
          <a:prstGeom prst="rightArrow">
            <a:avLst/>
          </a:prstGeom>
          <a:solidFill>
            <a:srgbClr val="FFFF66">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mit Pfeil 36"/>
          <p:cNvCxnSpPr/>
          <p:nvPr/>
        </p:nvCxnSpPr>
        <p:spPr>
          <a:xfrm>
            <a:off x="6763192" y="2492896"/>
            <a:ext cx="0"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hteck 43"/>
          <p:cNvSpPr/>
          <p:nvPr/>
        </p:nvSpPr>
        <p:spPr>
          <a:xfrm>
            <a:off x="232225" y="5689884"/>
            <a:ext cx="1397370" cy="411288"/>
          </a:xfrm>
          <a:prstGeom prst="rect">
            <a:avLst/>
          </a:prstGeom>
          <a:solidFill>
            <a:srgbClr val="99FF99">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Stamm-Gruppen (2)</a:t>
            </a:r>
          </a:p>
        </p:txBody>
      </p:sp>
      <p:sp>
        <p:nvSpPr>
          <p:cNvPr id="46" name="Rechteck 45"/>
          <p:cNvSpPr/>
          <p:nvPr/>
        </p:nvSpPr>
        <p:spPr>
          <a:xfrm>
            <a:off x="1791664" y="5615944"/>
            <a:ext cx="3013475" cy="571873"/>
          </a:xfrm>
          <a:prstGeom prst="rect">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Vergleichen der Karten-Ergebnisse </a:t>
            </a:r>
          </a:p>
          <a:p>
            <a:pPr algn="ctr"/>
            <a:r>
              <a:rPr lang="de-DE" sz="1600" b="1" dirty="0">
                <a:solidFill>
                  <a:schemeClr val="tx1"/>
                </a:solidFill>
              </a:rPr>
              <a:t>einer</a:t>
            </a:r>
            <a:r>
              <a:rPr lang="de-DE" sz="1600" dirty="0">
                <a:solidFill>
                  <a:schemeClr val="tx1"/>
                </a:solidFill>
              </a:rPr>
              <a:t> WWR</a:t>
            </a:r>
          </a:p>
        </p:txBody>
      </p:sp>
      <p:cxnSp>
        <p:nvCxnSpPr>
          <p:cNvPr id="47" name="Gerade Verbindung mit Pfeil 46"/>
          <p:cNvCxnSpPr/>
          <p:nvPr/>
        </p:nvCxnSpPr>
        <p:spPr>
          <a:xfrm>
            <a:off x="6822263" y="5380620"/>
            <a:ext cx="0" cy="3092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a:off x="6806794" y="6097122"/>
            <a:ext cx="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Gruppierung 13"/>
          <p:cNvGrpSpPr/>
          <p:nvPr/>
        </p:nvGrpSpPr>
        <p:grpSpPr>
          <a:xfrm>
            <a:off x="331169" y="94630"/>
            <a:ext cx="8384537" cy="523220"/>
            <a:chOff x="331169" y="151780"/>
            <a:chExt cx="8384537" cy="523220"/>
          </a:xfrm>
        </p:grpSpPr>
        <p:sp>
          <p:nvSpPr>
            <p:cNvPr id="41" name="Textfeld 40"/>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IV./2. Stunde: Überblick - Methodeninput</a:t>
              </a:r>
            </a:p>
          </p:txBody>
        </p:sp>
        <p:cxnSp>
          <p:nvCxnSpPr>
            <p:cNvPr id="42" name="Gerade Verbindung 41"/>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43" name="Pfeil nach rechts 42"/>
          <p:cNvSpPr/>
          <p:nvPr/>
        </p:nvSpPr>
        <p:spPr>
          <a:xfrm rot="10800000">
            <a:off x="4710859" y="3573065"/>
            <a:ext cx="256418" cy="17973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Pfeil nach rechts 47"/>
          <p:cNvSpPr/>
          <p:nvPr/>
        </p:nvSpPr>
        <p:spPr>
          <a:xfrm rot="10800000">
            <a:off x="4710859" y="4564444"/>
            <a:ext cx="256418" cy="17973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Pfeil nach rechts 48"/>
          <p:cNvSpPr/>
          <p:nvPr/>
        </p:nvSpPr>
        <p:spPr>
          <a:xfrm rot="10800000">
            <a:off x="4710858" y="5200884"/>
            <a:ext cx="256418" cy="17973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Pfeil nach rechts 49"/>
          <p:cNvSpPr/>
          <p:nvPr/>
        </p:nvSpPr>
        <p:spPr>
          <a:xfrm rot="10800000">
            <a:off x="4725133" y="5805660"/>
            <a:ext cx="256418" cy="179736"/>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Pfeil nach rechts 51"/>
          <p:cNvSpPr/>
          <p:nvPr/>
        </p:nvSpPr>
        <p:spPr>
          <a:xfrm rot="10800000">
            <a:off x="1525199" y="3634220"/>
            <a:ext cx="256418" cy="179736"/>
          </a:xfrm>
          <a:prstGeom prst="rightArrow">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Pfeil nach rechts 52"/>
          <p:cNvSpPr/>
          <p:nvPr/>
        </p:nvSpPr>
        <p:spPr>
          <a:xfrm rot="10800000">
            <a:off x="1535246" y="4564444"/>
            <a:ext cx="256418" cy="179736"/>
          </a:xfrm>
          <a:prstGeom prst="rightArrow">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Pfeil nach rechts 53"/>
          <p:cNvSpPr/>
          <p:nvPr/>
        </p:nvSpPr>
        <p:spPr>
          <a:xfrm rot="10800000">
            <a:off x="1525199" y="5190996"/>
            <a:ext cx="256418" cy="179736"/>
          </a:xfrm>
          <a:prstGeom prst="rightArrow">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Pfeil nach rechts 54"/>
          <p:cNvSpPr/>
          <p:nvPr/>
        </p:nvSpPr>
        <p:spPr>
          <a:xfrm rot="10800000">
            <a:off x="1535246" y="5813365"/>
            <a:ext cx="256418" cy="179736"/>
          </a:xfrm>
          <a:prstGeom prst="rightArrow">
            <a:avLst/>
          </a:prstGeom>
          <a:solidFill>
            <a:srgbClr val="FF9933">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5260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20" name="Textfeld 19"/>
          <p:cNvSpPr txBox="1"/>
          <p:nvPr/>
        </p:nvSpPr>
        <p:spPr>
          <a:xfrm>
            <a:off x="314635" y="5827488"/>
            <a:ext cx="5688632" cy="246221"/>
          </a:xfrm>
          <a:prstGeom prst="rect">
            <a:avLst/>
          </a:prstGeom>
          <a:noFill/>
        </p:spPr>
        <p:txBody>
          <a:bodyPr wrap="square" rtlCol="0">
            <a:spAutoFit/>
          </a:bodyPr>
          <a:lstStyle/>
          <a:p>
            <a:r>
              <a:rPr lang="de-DE" sz="1000" dirty="0"/>
              <a:t>(Quelle: Schmidt, M.)</a:t>
            </a:r>
          </a:p>
        </p:txBody>
      </p:sp>
      <p:sp>
        <p:nvSpPr>
          <p:cNvPr id="11" name="Rectangle 2"/>
          <p:cNvSpPr txBox="1">
            <a:spLocks noChangeArrowheads="1"/>
          </p:cNvSpPr>
          <p:nvPr/>
        </p:nvSpPr>
        <p:spPr bwMode="auto">
          <a:xfrm>
            <a:off x="280330"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3400" dirty="0">
                <a:latin typeface="Calibri"/>
                <a:ea typeface="Calibri"/>
                <a:cs typeface="Times New Roman"/>
              </a:rPr>
              <a:t/>
            </a:r>
            <a:br>
              <a:rPr lang="de-DE" sz="3400" dirty="0">
                <a:latin typeface="Calibri"/>
                <a:ea typeface="Calibri"/>
                <a:cs typeface="Times New Roman"/>
              </a:rPr>
            </a:br>
            <a:endParaRPr lang="de-DE" sz="3400" dirty="0">
              <a:latin typeface="+mj-lt"/>
              <a:ea typeface="+mj-ea"/>
              <a:cs typeface="+mj-cs"/>
            </a:endParaRPr>
          </a:p>
        </p:txBody>
      </p:sp>
      <p:sp>
        <p:nvSpPr>
          <p:cNvPr id="12" name="Textfeld 11"/>
          <p:cNvSpPr txBox="1"/>
          <p:nvPr/>
        </p:nvSpPr>
        <p:spPr>
          <a:xfrm>
            <a:off x="53752" y="1196752"/>
            <a:ext cx="9036496" cy="1184940"/>
          </a:xfrm>
          <a:prstGeom prst="rect">
            <a:avLst/>
          </a:prstGeom>
          <a:solidFill>
            <a:srgbClr val="FF9933">
              <a:alpha val="54902"/>
            </a:srgbClr>
          </a:solidFill>
        </p:spPr>
        <p:txBody>
          <a:bodyPr wrap="square" rtlCol="0">
            <a:spAutoFit/>
          </a:bodyPr>
          <a:lstStyle/>
          <a:p>
            <a:pPr lvl="0" algn="ctr">
              <a:spcAft>
                <a:spcPts val="0"/>
              </a:spcAft>
            </a:pPr>
            <a:r>
              <a:rPr lang="de-DE" sz="2400" b="1" dirty="0">
                <a:solidFill>
                  <a:prstClr val="black"/>
                </a:solidFill>
                <a:latin typeface="Calibri"/>
                <a:ea typeface="Calibri"/>
                <a:cs typeface="Times New Roman"/>
              </a:rPr>
              <a:t>Methodeninformation 1:</a:t>
            </a:r>
            <a:endParaRPr lang="de-DE" sz="2400" dirty="0">
              <a:latin typeface="+mn-lt"/>
              <a:ea typeface="Calibri"/>
              <a:cs typeface="Times New Roman"/>
            </a:endParaRPr>
          </a:p>
          <a:p>
            <a:pPr lvl="0" algn="ctr">
              <a:spcAft>
                <a:spcPts val="0"/>
              </a:spcAft>
            </a:pPr>
            <a:r>
              <a:rPr lang="de-DE" sz="2400" dirty="0">
                <a:latin typeface="+mn-lt"/>
                <a:ea typeface="Calibri"/>
                <a:cs typeface="Times New Roman"/>
              </a:rPr>
              <a:t>Überblicksorientierung in den Untersuchungsräumen</a:t>
            </a:r>
          </a:p>
          <a:p>
            <a:pPr lvl="0" algn="ctr">
              <a:spcAft>
                <a:spcPts val="0"/>
              </a:spcAft>
            </a:pPr>
            <a:r>
              <a:rPr lang="de-DE" sz="2300" b="1" dirty="0">
                <a:latin typeface="+mn-lt"/>
                <a:ea typeface="Calibri"/>
                <a:cs typeface="Times New Roman"/>
                <a:sym typeface="Wingdings" panose="05000000000000000000" pitchFamily="2" charset="2"/>
              </a:rPr>
              <a:t> </a:t>
            </a:r>
            <a:r>
              <a:rPr lang="de-DE" sz="2300" b="1" dirty="0">
                <a:latin typeface="+mn-lt"/>
                <a:ea typeface="Calibri"/>
                <a:cs typeface="Times New Roman"/>
              </a:rPr>
              <a:t>Erstellen einer ‚physischen Karte im Kopf‘ zu USA </a:t>
            </a:r>
            <a:r>
              <a:rPr lang="de-DE" sz="2300" b="1" u="sng" dirty="0">
                <a:latin typeface="+mn-lt"/>
                <a:ea typeface="Calibri"/>
                <a:cs typeface="Times New Roman"/>
              </a:rPr>
              <a:t>oder</a:t>
            </a:r>
            <a:r>
              <a:rPr lang="de-DE" sz="2300" b="1" dirty="0">
                <a:latin typeface="+mn-lt"/>
                <a:ea typeface="Calibri"/>
                <a:cs typeface="Times New Roman"/>
              </a:rPr>
              <a:t> China </a:t>
            </a:r>
          </a:p>
        </p:txBody>
      </p:sp>
      <p:sp>
        <p:nvSpPr>
          <p:cNvPr id="5" name="Textfeld 4"/>
          <p:cNvSpPr txBox="1"/>
          <p:nvPr/>
        </p:nvSpPr>
        <p:spPr>
          <a:xfrm>
            <a:off x="3971528" y="2418357"/>
            <a:ext cx="5118720" cy="4278094"/>
          </a:xfrm>
          <a:prstGeom prst="rect">
            <a:avLst/>
          </a:prstGeom>
          <a:noFill/>
        </p:spPr>
        <p:txBody>
          <a:bodyPr wrap="square" rtlCol="0">
            <a:spAutoFit/>
          </a:bodyPr>
          <a:lstStyle/>
          <a:p>
            <a:r>
              <a:rPr lang="de-DE" sz="1600" dirty="0">
                <a:solidFill>
                  <a:srgbClr val="FF0000"/>
                </a:solidFill>
              </a:rPr>
              <a:t>Erstellt mithilfe der </a:t>
            </a:r>
            <a:r>
              <a:rPr lang="de-DE" sz="1600" u="sng" dirty="0">
                <a:solidFill>
                  <a:srgbClr val="FF0000"/>
                </a:solidFill>
              </a:rPr>
              <a:t>physischen Karten </a:t>
            </a:r>
            <a:r>
              <a:rPr lang="de-DE" sz="1600" dirty="0">
                <a:solidFill>
                  <a:srgbClr val="FF0000"/>
                </a:solidFill>
              </a:rPr>
              <a:t>der USA bzw. China eine möglichst genaue Kartenskizze. </a:t>
            </a:r>
            <a:endParaRPr lang="de-DE" sz="1600" b="1" dirty="0">
              <a:solidFill>
                <a:srgbClr val="FF0000"/>
              </a:solidFill>
            </a:endParaRPr>
          </a:p>
          <a:p>
            <a:r>
              <a:rPr lang="de-DE" sz="1600" b="1" dirty="0"/>
              <a:t>Material: </a:t>
            </a:r>
            <a:endParaRPr lang="de-DE" sz="1600" dirty="0"/>
          </a:p>
          <a:p>
            <a:r>
              <a:rPr lang="de-DE" sz="1600" dirty="0"/>
              <a:t>● Jede 4er Gruppe erhält ein weißes  </a:t>
            </a:r>
          </a:p>
          <a:p>
            <a:r>
              <a:rPr lang="de-DE" sz="1600" dirty="0"/>
              <a:t>    DIN- A4-Papier und verwendet 5 Farbstifte.</a:t>
            </a:r>
          </a:p>
          <a:p>
            <a:r>
              <a:rPr lang="de-DE" sz="1600" dirty="0"/>
              <a:t>● 1 Atlas pro 4er Gruppe</a:t>
            </a:r>
          </a:p>
          <a:p>
            <a:r>
              <a:rPr lang="de-DE" sz="1600" dirty="0"/>
              <a:t>● Lehrer als Zeitnehmer.</a:t>
            </a:r>
          </a:p>
          <a:p>
            <a:r>
              <a:rPr lang="de-DE" sz="1600" b="1" dirty="0"/>
              <a:t>Durchführung:</a:t>
            </a:r>
            <a:endParaRPr lang="de-DE" sz="1600" dirty="0"/>
          </a:p>
          <a:p>
            <a:pPr marL="285750" indent="-285750">
              <a:buFontTx/>
              <a:buChar char="-"/>
            </a:pPr>
            <a:r>
              <a:rPr lang="de-DE" sz="1600" dirty="0"/>
              <a:t>Nach Verkünden der Aufgabenstellung 1 Min.  </a:t>
            </a:r>
          </a:p>
          <a:p>
            <a:r>
              <a:rPr lang="de-DE" sz="1600" dirty="0"/>
              <a:t>     Strategiebesprechung in den Gruppen.</a:t>
            </a:r>
          </a:p>
          <a:p>
            <a:pPr marL="285750" indent="-285750">
              <a:buFontTx/>
              <a:buChar char="-"/>
            </a:pPr>
            <a:r>
              <a:rPr lang="de-DE" sz="1600" dirty="0"/>
              <a:t>Runden 1-4:  Nacheinander betrachtet jeder   </a:t>
            </a:r>
          </a:p>
          <a:p>
            <a:r>
              <a:rPr lang="de-DE" sz="1600" dirty="0"/>
              <a:t>     Teilnehmer 20 Sek. die Atlaskarte und   </a:t>
            </a:r>
          </a:p>
          <a:p>
            <a:r>
              <a:rPr lang="de-DE" sz="1600" dirty="0"/>
              <a:t>     zeichnet dann für 1 Min. das Gesehene auf  </a:t>
            </a:r>
          </a:p>
          <a:p>
            <a:r>
              <a:rPr lang="de-DE" sz="1600" dirty="0"/>
              <a:t>     das Gruppen-Arbeitsblatt.</a:t>
            </a:r>
          </a:p>
          <a:p>
            <a:r>
              <a:rPr lang="de-DE" sz="1600" dirty="0"/>
              <a:t>-   1 Min. Strategiebesprechung in der Gruppe.</a:t>
            </a:r>
          </a:p>
          <a:p>
            <a:pPr marL="285750" indent="-285750">
              <a:buFontTx/>
              <a:buChar char="-"/>
            </a:pPr>
            <a:r>
              <a:rPr lang="de-DE" sz="1600" dirty="0"/>
              <a:t>Runden 5-8, Strategiebesprechung, Runden  </a:t>
            </a:r>
          </a:p>
          <a:p>
            <a:r>
              <a:rPr lang="de-DE" sz="1600" dirty="0"/>
              <a:t>     9-12 wie oben.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2996952"/>
            <a:ext cx="384464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uppierung 13"/>
          <p:cNvGrpSpPr/>
          <p:nvPr/>
        </p:nvGrpSpPr>
        <p:grpSpPr>
          <a:xfrm>
            <a:off x="331169" y="94630"/>
            <a:ext cx="8705327" cy="523220"/>
            <a:chOff x="331169" y="151780"/>
            <a:chExt cx="8705327" cy="523220"/>
          </a:xfrm>
        </p:grpSpPr>
        <p:sp>
          <p:nvSpPr>
            <p:cNvPr id="13" name="Textfeld 12"/>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IV./2.-3. Stunde: Stammgruppen USA/China</a:t>
              </a:r>
            </a:p>
          </p:txBody>
        </p:sp>
        <p:cxnSp>
          <p:nvCxnSpPr>
            <p:cNvPr id="14" name="Gerade Verbindung 13"/>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6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6888" y="2042319"/>
            <a:ext cx="8229600"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Calibri" pitchFamily="34" charset="0"/>
            </a:endParaRPr>
          </a:p>
        </p:txBody>
      </p:sp>
      <p:sp>
        <p:nvSpPr>
          <p:cNvPr id="5" name="Textplatzhalter 4"/>
          <p:cNvSpPr>
            <a:spLocks noGrp="1"/>
          </p:cNvSpPr>
          <p:nvPr>
            <p:ph type="body" idx="1"/>
          </p:nvPr>
        </p:nvSpPr>
        <p:spPr>
          <a:xfrm>
            <a:off x="314357" y="5955506"/>
            <a:ext cx="8594662" cy="1500187"/>
          </a:xfrm>
        </p:spPr>
        <p:txBody>
          <a:bodyPr>
            <a:noAutofit/>
          </a:bodyPr>
          <a:lstStyle/>
          <a:p>
            <a:pPr marL="514350" indent="-514350"/>
            <a:r>
              <a:rPr lang="de-DE" sz="2800" b="1" dirty="0">
                <a:solidFill>
                  <a:schemeClr val="tx1"/>
                </a:solidFill>
                <a:latin typeface="Calibri" pitchFamily="34" charset="0"/>
              </a:rPr>
              <a:t>Gliederung: </a:t>
            </a:r>
          </a:p>
          <a:p>
            <a:pPr marL="514350" indent="-514350"/>
            <a:endParaRPr lang="de-DE" sz="2800" dirty="0">
              <a:solidFill>
                <a:schemeClr val="tx1"/>
              </a:solidFill>
              <a:latin typeface="Calibri" pitchFamily="34" charset="0"/>
            </a:endParaRPr>
          </a:p>
          <a:p>
            <a:pPr marL="571500" indent="-571500">
              <a:buAutoNum type="romanUcPeriod"/>
            </a:pPr>
            <a:r>
              <a:rPr lang="de-DE" sz="2800" b="1" dirty="0">
                <a:solidFill>
                  <a:srgbClr val="0033CC"/>
                </a:solidFill>
                <a:latin typeface="Calibri" pitchFamily="34" charset="0"/>
              </a:rPr>
              <a:t>Kompetenzen</a:t>
            </a:r>
          </a:p>
          <a:p>
            <a:pPr marL="571500" indent="-571500">
              <a:buAutoNum type="romanUcPeriod"/>
            </a:pPr>
            <a:r>
              <a:rPr lang="de-DE" sz="2800" dirty="0">
                <a:solidFill>
                  <a:schemeClr val="tx1"/>
                </a:solidFill>
                <a:latin typeface="Calibri" pitchFamily="34" charset="0"/>
              </a:rPr>
              <a:t>Verlaufsskizze der Unterrichtseinheit</a:t>
            </a:r>
          </a:p>
          <a:p>
            <a:pPr marL="571500" indent="-571500">
              <a:buAutoNum type="romanUcPeriod"/>
            </a:pPr>
            <a:r>
              <a:rPr lang="de-DE" sz="2800" dirty="0">
                <a:solidFill>
                  <a:schemeClr val="tx1"/>
                </a:solidFill>
                <a:latin typeface="Calibri" pitchFamily="34" charset="0"/>
              </a:rPr>
              <a:t>Möglichkeiten der methodischen Umsetzung</a:t>
            </a:r>
          </a:p>
          <a:p>
            <a:pPr marL="571500" indent="-571500">
              <a:buAutoNum type="romanUcPeriod"/>
            </a:pPr>
            <a:r>
              <a:rPr lang="de-DE" sz="2800" dirty="0">
                <a:solidFill>
                  <a:schemeClr val="tx1"/>
                </a:solidFill>
                <a:latin typeface="Calibri" pitchFamily="34" charset="0"/>
              </a:rPr>
              <a:t>Didaktische Umsetzung</a:t>
            </a:r>
          </a:p>
          <a:p>
            <a:pPr marL="571500" indent="-571500">
              <a:buAutoNum type="romanUcPeriod"/>
            </a:pPr>
            <a:r>
              <a:rPr lang="de-DE" sz="2800" dirty="0">
                <a:solidFill>
                  <a:schemeClr val="tx1"/>
                </a:solidFill>
                <a:latin typeface="Calibri" pitchFamily="34" charset="0"/>
              </a:rPr>
              <a:t>Fazit</a:t>
            </a:r>
          </a:p>
          <a:p>
            <a:pPr marL="571500" indent="-571500">
              <a:buAutoNum type="romanUcPeriod"/>
            </a:pPr>
            <a:r>
              <a:rPr lang="de-DE" sz="2800" dirty="0">
                <a:solidFill>
                  <a:schemeClr val="tx1"/>
                </a:solidFill>
                <a:latin typeface="Calibri" pitchFamily="34" charset="0"/>
              </a:rPr>
              <a:t>Konzeption Fortbildungstag</a:t>
            </a:r>
          </a:p>
          <a:p>
            <a:pPr marL="571500" indent="-571500">
              <a:buAutoNum type="romanUcPeriod"/>
            </a:pPr>
            <a:r>
              <a:rPr lang="de-DE" sz="2800" dirty="0">
                <a:solidFill>
                  <a:schemeClr val="tx1"/>
                </a:solidFill>
                <a:latin typeface="Calibri" pitchFamily="34" charset="0"/>
              </a:rPr>
              <a:t>Workshop</a:t>
            </a: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Rectangle 2"/>
          <p:cNvSpPr txBox="1">
            <a:spLocks noChangeArrowheads="1"/>
          </p:cNvSpPr>
          <p:nvPr/>
        </p:nvSpPr>
        <p:spPr bwMode="auto">
          <a:xfrm>
            <a:off x="389000" y="69269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6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grpSp>
        <p:nvGrpSpPr>
          <p:cNvPr id="11" name="Gruppierung 13"/>
          <p:cNvGrpSpPr/>
          <p:nvPr/>
        </p:nvGrpSpPr>
        <p:grpSpPr>
          <a:xfrm>
            <a:off x="331169" y="94630"/>
            <a:ext cx="8384537" cy="523220"/>
            <a:chOff x="331169" y="151780"/>
            <a:chExt cx="8384537" cy="523220"/>
          </a:xfrm>
        </p:grpSpPr>
        <p:sp>
          <p:nvSpPr>
            <p:cNvPr id="12" name="Textfeld 11"/>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Vortrag</a:t>
              </a:r>
            </a:p>
          </p:txBody>
        </p:sp>
        <p:cxnSp>
          <p:nvCxnSpPr>
            <p:cNvPr id="13" name="Gerade Verbindung 12"/>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1031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20" name="Textfeld 19"/>
          <p:cNvSpPr txBox="1"/>
          <p:nvPr/>
        </p:nvSpPr>
        <p:spPr>
          <a:xfrm>
            <a:off x="314635" y="6280149"/>
            <a:ext cx="5688632" cy="246221"/>
          </a:xfrm>
          <a:prstGeom prst="rect">
            <a:avLst/>
          </a:prstGeom>
          <a:noFill/>
        </p:spPr>
        <p:txBody>
          <a:bodyPr wrap="square" rtlCol="0">
            <a:spAutoFit/>
          </a:bodyPr>
          <a:lstStyle/>
          <a:p>
            <a:r>
              <a:rPr lang="de-DE" sz="1000" dirty="0"/>
              <a:t>(Quelle: Schmidt, M.)</a:t>
            </a:r>
          </a:p>
        </p:txBody>
      </p:sp>
      <p:sp>
        <p:nvSpPr>
          <p:cNvPr id="11" name="Rectangle 2"/>
          <p:cNvSpPr txBox="1">
            <a:spLocks noChangeArrowheads="1"/>
          </p:cNvSpPr>
          <p:nvPr/>
        </p:nvSpPr>
        <p:spPr bwMode="auto">
          <a:xfrm>
            <a:off x="390575"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12" name="Textfeld 11"/>
          <p:cNvSpPr txBox="1"/>
          <p:nvPr/>
        </p:nvSpPr>
        <p:spPr>
          <a:xfrm>
            <a:off x="53752" y="1196752"/>
            <a:ext cx="9036496" cy="830997"/>
          </a:xfrm>
          <a:prstGeom prst="rect">
            <a:avLst/>
          </a:prstGeom>
          <a:solidFill>
            <a:srgbClr val="FF9933">
              <a:alpha val="54902"/>
            </a:srgbClr>
          </a:solidFill>
        </p:spPr>
        <p:txBody>
          <a:bodyPr wrap="square" rtlCol="0">
            <a:spAutoFit/>
          </a:bodyPr>
          <a:lstStyle/>
          <a:p>
            <a:pPr lvl="0" algn="ctr">
              <a:spcAft>
                <a:spcPts val="0"/>
              </a:spcAft>
            </a:pPr>
            <a:r>
              <a:rPr lang="de-DE" sz="2400" dirty="0">
                <a:latin typeface="+mn-lt"/>
                <a:ea typeface="Calibri"/>
                <a:cs typeface="Times New Roman"/>
              </a:rPr>
              <a:t>Überblicksorientierung in den Untersuchungsräumen</a:t>
            </a:r>
          </a:p>
          <a:p>
            <a:pPr lvl="0" algn="ctr">
              <a:spcAft>
                <a:spcPts val="0"/>
              </a:spcAft>
            </a:pPr>
            <a:r>
              <a:rPr lang="de-DE" sz="2400" b="1" dirty="0">
                <a:latin typeface="+mn-lt"/>
                <a:ea typeface="Calibri"/>
                <a:cs typeface="Times New Roman"/>
                <a:sym typeface="Wingdings" panose="05000000000000000000" pitchFamily="2" charset="2"/>
              </a:rPr>
              <a:t> </a:t>
            </a:r>
            <a:r>
              <a:rPr lang="de-DE" sz="2300" b="1" dirty="0">
                <a:latin typeface="+mn-lt"/>
                <a:ea typeface="Calibri"/>
                <a:cs typeface="Times New Roman"/>
              </a:rPr>
              <a:t>Erstellen einer ‚physischen Karte im Kopf‘ zu USA oder China </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051" y="2348879"/>
            <a:ext cx="4401430" cy="3112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D:\Eigene Dokumente\ZPG-AG\ZPG 7_BP2016_9_10\Marianne\Bilder Scan 25.01.2017\sc0002.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446649"/>
            <a:ext cx="4294184" cy="3037489"/>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475657" y="5661248"/>
            <a:ext cx="1080120"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2. Runde</a:t>
            </a:r>
          </a:p>
        </p:txBody>
      </p:sp>
      <p:sp>
        <p:nvSpPr>
          <p:cNvPr id="13" name="Textfeld 12"/>
          <p:cNvSpPr txBox="1"/>
          <p:nvPr/>
        </p:nvSpPr>
        <p:spPr>
          <a:xfrm>
            <a:off x="5796136" y="5669979"/>
            <a:ext cx="1080120"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4. Runde</a:t>
            </a:r>
          </a:p>
        </p:txBody>
      </p:sp>
      <p:grpSp>
        <p:nvGrpSpPr>
          <p:cNvPr id="14" name="Gruppierung 13"/>
          <p:cNvGrpSpPr/>
          <p:nvPr/>
        </p:nvGrpSpPr>
        <p:grpSpPr>
          <a:xfrm>
            <a:off x="331169" y="94630"/>
            <a:ext cx="8705327" cy="523220"/>
            <a:chOff x="331169" y="151780"/>
            <a:chExt cx="8705327" cy="523220"/>
          </a:xfrm>
        </p:grpSpPr>
        <p:sp>
          <p:nvSpPr>
            <p:cNvPr id="15" name="Textfeld 14"/>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IV./2.-3. Stunde: Stammgruppen USA/China</a:t>
              </a:r>
            </a:p>
          </p:txBody>
        </p:sp>
        <p:cxnSp>
          <p:nvCxnSpPr>
            <p:cNvPr id="16" name="Gerade Verbindung 15"/>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13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20" name="Textfeld 19"/>
          <p:cNvSpPr txBox="1"/>
          <p:nvPr/>
        </p:nvSpPr>
        <p:spPr>
          <a:xfrm>
            <a:off x="314635" y="6280149"/>
            <a:ext cx="5688632" cy="246221"/>
          </a:xfrm>
          <a:prstGeom prst="rect">
            <a:avLst/>
          </a:prstGeom>
          <a:noFill/>
        </p:spPr>
        <p:txBody>
          <a:bodyPr wrap="square" rtlCol="0">
            <a:spAutoFit/>
          </a:bodyPr>
          <a:lstStyle/>
          <a:p>
            <a:r>
              <a:rPr lang="de-DE" sz="1000" dirty="0"/>
              <a:t>(Quelle: Schmidt, M.)</a:t>
            </a:r>
          </a:p>
        </p:txBody>
      </p:sp>
      <p:sp>
        <p:nvSpPr>
          <p:cNvPr id="11" name="Rectangle 2"/>
          <p:cNvSpPr txBox="1">
            <a:spLocks noChangeArrowheads="1"/>
          </p:cNvSpPr>
          <p:nvPr/>
        </p:nvSpPr>
        <p:spPr bwMode="auto">
          <a:xfrm>
            <a:off x="390575"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12" name="Textfeld 11"/>
          <p:cNvSpPr txBox="1"/>
          <p:nvPr/>
        </p:nvSpPr>
        <p:spPr>
          <a:xfrm>
            <a:off x="53752" y="1196752"/>
            <a:ext cx="9036496" cy="1184940"/>
          </a:xfrm>
          <a:prstGeom prst="rect">
            <a:avLst/>
          </a:prstGeom>
          <a:solidFill>
            <a:srgbClr val="FF9933">
              <a:alpha val="54902"/>
            </a:srgbClr>
          </a:solidFill>
        </p:spPr>
        <p:txBody>
          <a:bodyPr wrap="square" rtlCol="0">
            <a:spAutoFit/>
          </a:bodyPr>
          <a:lstStyle/>
          <a:p>
            <a:pPr lvl="0" algn="ctr">
              <a:spcAft>
                <a:spcPts val="0"/>
              </a:spcAft>
            </a:pPr>
            <a:r>
              <a:rPr lang="de-DE" sz="2400" dirty="0">
                <a:latin typeface="+mn-lt"/>
                <a:ea typeface="Calibri"/>
                <a:cs typeface="Times New Roman"/>
              </a:rPr>
              <a:t>Überblicksorientierung in den Untersuchungsräumen</a:t>
            </a:r>
          </a:p>
          <a:p>
            <a:pPr lvl="0" algn="ctr">
              <a:spcAft>
                <a:spcPts val="0"/>
              </a:spcAft>
            </a:pPr>
            <a:endParaRPr lang="de-DE" sz="2400" dirty="0">
              <a:latin typeface="+mn-lt"/>
              <a:ea typeface="Calibri"/>
              <a:cs typeface="Times New Roman"/>
            </a:endParaRPr>
          </a:p>
          <a:p>
            <a:pPr lvl="0" algn="ctr">
              <a:spcAft>
                <a:spcPts val="0"/>
              </a:spcAft>
            </a:pPr>
            <a:r>
              <a:rPr lang="de-DE" sz="2300" b="1" dirty="0">
                <a:latin typeface="+mn-lt"/>
                <a:ea typeface="Calibri"/>
                <a:cs typeface="Times New Roman"/>
                <a:sym typeface="Wingdings" panose="05000000000000000000" pitchFamily="2" charset="2"/>
              </a:rPr>
              <a:t> </a:t>
            </a:r>
            <a:r>
              <a:rPr lang="de-DE" sz="2300" b="1" dirty="0">
                <a:latin typeface="+mn-lt"/>
                <a:ea typeface="Calibri"/>
                <a:cs typeface="Times New Roman"/>
              </a:rPr>
              <a:t>Erstellen einer ‚physischen Karte im Kopf‘ zu USA oder China </a:t>
            </a:r>
          </a:p>
        </p:txBody>
      </p:sp>
      <p:pic>
        <p:nvPicPr>
          <p:cNvPr id="2051" name="Picture 3" descr="D:\Eigene Dokumente\ZPG-AG\ZPG 7_BP2016_9_10\Marianne\Bilder Scan 25.01.2017\sc0006.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805" y="2575335"/>
            <a:ext cx="4276824" cy="30252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D:\Eigene Dokumente\ZPG-AG\ZPG 7_BP2016_9_10\Marianne\Bilder Scan 25.01.2017\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4978" y="2582181"/>
            <a:ext cx="4267146" cy="30183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475657" y="5661248"/>
            <a:ext cx="1080120"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8. Runde</a:t>
            </a:r>
          </a:p>
        </p:txBody>
      </p:sp>
      <p:sp>
        <p:nvSpPr>
          <p:cNvPr id="14" name="Textfeld 13"/>
          <p:cNvSpPr txBox="1"/>
          <p:nvPr/>
        </p:nvSpPr>
        <p:spPr>
          <a:xfrm>
            <a:off x="6156176" y="5661248"/>
            <a:ext cx="1152128"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12. Runde</a:t>
            </a:r>
          </a:p>
        </p:txBody>
      </p:sp>
      <p:grpSp>
        <p:nvGrpSpPr>
          <p:cNvPr id="15" name="Gruppierung 13"/>
          <p:cNvGrpSpPr/>
          <p:nvPr/>
        </p:nvGrpSpPr>
        <p:grpSpPr>
          <a:xfrm>
            <a:off x="331169" y="94630"/>
            <a:ext cx="8705327" cy="523220"/>
            <a:chOff x="331169" y="151780"/>
            <a:chExt cx="8705327" cy="523220"/>
          </a:xfrm>
        </p:grpSpPr>
        <p:sp>
          <p:nvSpPr>
            <p:cNvPr id="17" name="Textfeld 16"/>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IV./2.-3. Stunde: Stammgruppen USA/China</a:t>
              </a:r>
            </a:p>
          </p:txBody>
        </p:sp>
        <p:cxnSp>
          <p:nvCxnSpPr>
            <p:cNvPr id="18" name="Gerade Verbindung 17"/>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555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065" y="1549506"/>
            <a:ext cx="6768752" cy="474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pic>
        <p:nvPicPr>
          <p:cNvPr id="41" name="Picture 8" descr="R:\Gestaltungsrichtlinien\Logo RP mit Hintergr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0" y="1210517"/>
            <a:ext cx="9144000" cy="461665"/>
          </a:xfrm>
          <a:prstGeom prst="rect">
            <a:avLst/>
          </a:prstGeom>
          <a:solidFill>
            <a:srgbClr val="FF9933">
              <a:alpha val="54902"/>
            </a:srgbClr>
          </a:solidFill>
        </p:spPr>
        <p:txBody>
          <a:bodyPr wrap="square" rtlCol="0">
            <a:spAutoFit/>
          </a:bodyPr>
          <a:lstStyle/>
          <a:p>
            <a:pPr algn="ctr"/>
            <a:r>
              <a:rPr lang="de-DE" sz="2400" b="1" dirty="0">
                <a:latin typeface="Calibri" panose="020F0502020204030204" pitchFamily="34" charset="0"/>
                <a:cs typeface="Calibri" panose="020F0502020204030204" pitchFamily="34" charset="0"/>
              </a:rPr>
              <a:t>Methodeninformation 2:</a:t>
            </a:r>
          </a:p>
        </p:txBody>
      </p:sp>
      <p:sp>
        <p:nvSpPr>
          <p:cNvPr id="8" name="Rectangle 2"/>
          <p:cNvSpPr txBox="1">
            <a:spLocks noChangeArrowheads="1"/>
          </p:cNvSpPr>
          <p:nvPr/>
        </p:nvSpPr>
        <p:spPr bwMode="auto">
          <a:xfrm>
            <a:off x="331169" y="672717"/>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grpSp>
        <p:nvGrpSpPr>
          <p:cNvPr id="10" name="Gruppierung 13"/>
          <p:cNvGrpSpPr/>
          <p:nvPr/>
        </p:nvGrpSpPr>
        <p:grpSpPr>
          <a:xfrm>
            <a:off x="331169" y="94630"/>
            <a:ext cx="8705327" cy="523220"/>
            <a:chOff x="331169" y="151780"/>
            <a:chExt cx="8705327" cy="523220"/>
          </a:xfrm>
        </p:grpSpPr>
        <p:sp>
          <p:nvSpPr>
            <p:cNvPr id="11" name="Textfeld 10"/>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IV./3. Stunde: Methodeninput</a:t>
              </a:r>
            </a:p>
          </p:txBody>
        </p:sp>
        <p:cxnSp>
          <p:nvCxnSpPr>
            <p:cNvPr id="12" name="Gerade Verbindung 11"/>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6410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19"/>
          <p:cNvSpPr txBox="1"/>
          <p:nvPr/>
        </p:nvSpPr>
        <p:spPr>
          <a:xfrm>
            <a:off x="1727684" y="6280147"/>
            <a:ext cx="5688632" cy="246221"/>
          </a:xfrm>
          <a:prstGeom prst="rect">
            <a:avLst/>
          </a:prstGeom>
          <a:noFill/>
        </p:spPr>
        <p:txBody>
          <a:bodyPr wrap="square" rtlCol="0">
            <a:spAutoFit/>
          </a:bodyPr>
          <a:lstStyle/>
          <a:p>
            <a:r>
              <a:rPr lang="de-DE" sz="1000" dirty="0"/>
              <a:t>(Quelle: Schmidt, M.)</a:t>
            </a:r>
          </a:p>
        </p:txBody>
      </p:sp>
      <p:sp>
        <p:nvSpPr>
          <p:cNvPr id="11" name="Rectangle 2"/>
          <p:cNvSpPr txBox="1">
            <a:spLocks noChangeArrowheads="1"/>
          </p:cNvSpPr>
          <p:nvPr/>
        </p:nvSpPr>
        <p:spPr bwMode="auto">
          <a:xfrm>
            <a:off x="390575"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12" name="Textfeld 11"/>
          <p:cNvSpPr txBox="1"/>
          <p:nvPr/>
        </p:nvSpPr>
        <p:spPr>
          <a:xfrm>
            <a:off x="53752" y="1196752"/>
            <a:ext cx="9090248" cy="461665"/>
          </a:xfrm>
          <a:prstGeom prst="rect">
            <a:avLst/>
          </a:prstGeom>
          <a:solidFill>
            <a:srgbClr val="FF9933">
              <a:alpha val="54902"/>
            </a:srgbClr>
          </a:solidFill>
        </p:spPr>
        <p:txBody>
          <a:bodyPr wrap="square" rtlCol="0">
            <a:spAutoFit/>
          </a:bodyPr>
          <a:lstStyle/>
          <a:p>
            <a:pPr lvl="0" algn="ctr">
              <a:spcAft>
                <a:spcPts val="0"/>
              </a:spcAft>
            </a:pPr>
            <a:r>
              <a:rPr lang="de-DE" sz="2400" b="1" dirty="0">
                <a:latin typeface="+mn-lt"/>
                <a:ea typeface="Calibri"/>
                <a:cs typeface="Times New Roman"/>
              </a:rPr>
              <a:t>Methodeninformation 2: Methodenblatt – Seite 1</a:t>
            </a:r>
          </a:p>
        </p:txBody>
      </p:sp>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2" name="Textfeld 1"/>
          <p:cNvSpPr txBox="1"/>
          <p:nvPr/>
        </p:nvSpPr>
        <p:spPr>
          <a:xfrm>
            <a:off x="683568" y="4293096"/>
            <a:ext cx="1296144" cy="369332"/>
          </a:xfrm>
          <a:prstGeom prst="rect">
            <a:avLst/>
          </a:prstGeom>
          <a:noFill/>
        </p:spPr>
        <p:txBody>
          <a:bodyPr wrap="square" rtlCol="0">
            <a:spAutoFit/>
          </a:bodyPr>
          <a:lstStyle/>
          <a:p>
            <a:r>
              <a:rPr lang="de-DE" dirty="0">
                <a:solidFill>
                  <a:srgbClr val="FF0000"/>
                </a:solidFill>
              </a:rPr>
              <a:t>Skript S. 5</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827" y="1678140"/>
            <a:ext cx="3806477" cy="5156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pierung 13"/>
          <p:cNvGrpSpPr/>
          <p:nvPr/>
        </p:nvGrpSpPr>
        <p:grpSpPr>
          <a:xfrm>
            <a:off x="331169" y="94630"/>
            <a:ext cx="8705327" cy="523220"/>
            <a:chOff x="331169" y="151780"/>
            <a:chExt cx="8705327" cy="523220"/>
          </a:xfrm>
        </p:grpSpPr>
        <p:sp>
          <p:nvSpPr>
            <p:cNvPr id="14" name="Textfeld 13"/>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IV./3. Stunde: Methodeninput</a:t>
              </a:r>
            </a:p>
          </p:txBody>
        </p:sp>
        <p:cxnSp>
          <p:nvCxnSpPr>
            <p:cNvPr id="15" name="Gerade Verbindung 14"/>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560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20" name="Textfeld 19"/>
          <p:cNvSpPr txBox="1"/>
          <p:nvPr/>
        </p:nvSpPr>
        <p:spPr>
          <a:xfrm>
            <a:off x="2006315" y="6280148"/>
            <a:ext cx="1377045" cy="246221"/>
          </a:xfrm>
          <a:prstGeom prst="rect">
            <a:avLst/>
          </a:prstGeom>
          <a:noFill/>
        </p:spPr>
        <p:txBody>
          <a:bodyPr wrap="square" rtlCol="0">
            <a:spAutoFit/>
          </a:bodyPr>
          <a:lstStyle/>
          <a:p>
            <a:r>
              <a:rPr lang="de-DE" sz="1000" dirty="0"/>
              <a:t>(Quelle: Schmidt, M.)</a:t>
            </a:r>
          </a:p>
        </p:txBody>
      </p:sp>
      <p:sp>
        <p:nvSpPr>
          <p:cNvPr id="11" name="Rectangle 2"/>
          <p:cNvSpPr txBox="1">
            <a:spLocks noChangeArrowheads="1"/>
          </p:cNvSpPr>
          <p:nvPr/>
        </p:nvSpPr>
        <p:spPr bwMode="auto">
          <a:xfrm>
            <a:off x="349312"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12" name="Textfeld 11"/>
          <p:cNvSpPr txBox="1"/>
          <p:nvPr/>
        </p:nvSpPr>
        <p:spPr>
          <a:xfrm>
            <a:off x="0" y="1196752"/>
            <a:ext cx="9144000" cy="461665"/>
          </a:xfrm>
          <a:prstGeom prst="rect">
            <a:avLst/>
          </a:prstGeom>
          <a:solidFill>
            <a:srgbClr val="FF9933">
              <a:alpha val="54902"/>
            </a:srgbClr>
          </a:solidFill>
        </p:spPr>
        <p:txBody>
          <a:bodyPr wrap="square" rtlCol="0">
            <a:spAutoFit/>
          </a:bodyPr>
          <a:lstStyle/>
          <a:p>
            <a:pPr lvl="0" algn="ctr">
              <a:spcAft>
                <a:spcPts val="0"/>
              </a:spcAft>
            </a:pPr>
            <a:r>
              <a:rPr lang="de-DE" sz="2400" b="1" dirty="0">
                <a:latin typeface="+mn-lt"/>
                <a:ea typeface="Calibri"/>
                <a:cs typeface="Times New Roman"/>
              </a:rPr>
              <a:t>Methodeninformation 3: Fragengeleitete Kartenanalyse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964" y="1670894"/>
            <a:ext cx="3886009" cy="516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683568" y="4293096"/>
            <a:ext cx="1296144" cy="369332"/>
          </a:xfrm>
          <a:prstGeom prst="rect">
            <a:avLst/>
          </a:prstGeom>
          <a:noFill/>
        </p:spPr>
        <p:txBody>
          <a:bodyPr wrap="square" rtlCol="0">
            <a:spAutoFit/>
          </a:bodyPr>
          <a:lstStyle/>
          <a:p>
            <a:r>
              <a:rPr lang="de-DE" dirty="0">
                <a:solidFill>
                  <a:srgbClr val="FF0000"/>
                </a:solidFill>
              </a:rPr>
              <a:t>Skript S. 6</a:t>
            </a:r>
          </a:p>
        </p:txBody>
      </p:sp>
      <p:grpSp>
        <p:nvGrpSpPr>
          <p:cNvPr id="13" name="Gruppierung 13"/>
          <p:cNvGrpSpPr/>
          <p:nvPr/>
        </p:nvGrpSpPr>
        <p:grpSpPr>
          <a:xfrm>
            <a:off x="331169" y="94630"/>
            <a:ext cx="8705327" cy="523220"/>
            <a:chOff x="331169" y="151780"/>
            <a:chExt cx="8705327" cy="523220"/>
          </a:xfrm>
        </p:grpSpPr>
        <p:sp>
          <p:nvSpPr>
            <p:cNvPr id="14" name="Textfeld 13"/>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IV./3. Stunde: Methodeninput</a:t>
              </a:r>
            </a:p>
          </p:txBody>
        </p:sp>
        <p:cxnSp>
          <p:nvCxnSpPr>
            <p:cNvPr id="15" name="Gerade Verbindung 14"/>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1856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19"/>
          <p:cNvSpPr txBox="1"/>
          <p:nvPr/>
        </p:nvSpPr>
        <p:spPr>
          <a:xfrm>
            <a:off x="1762435" y="6280147"/>
            <a:ext cx="1377045" cy="246221"/>
          </a:xfrm>
          <a:prstGeom prst="rect">
            <a:avLst/>
          </a:prstGeom>
          <a:noFill/>
        </p:spPr>
        <p:txBody>
          <a:bodyPr wrap="square" rtlCol="0">
            <a:spAutoFit/>
          </a:bodyPr>
          <a:lstStyle/>
          <a:p>
            <a:r>
              <a:rPr lang="de-DE" sz="1000" dirty="0"/>
              <a:t>(Quelle: Schmidt, M.)</a:t>
            </a:r>
          </a:p>
        </p:txBody>
      </p:sp>
      <p:sp>
        <p:nvSpPr>
          <p:cNvPr id="11" name="Rectangle 2"/>
          <p:cNvSpPr txBox="1">
            <a:spLocks noChangeArrowheads="1"/>
          </p:cNvSpPr>
          <p:nvPr/>
        </p:nvSpPr>
        <p:spPr bwMode="auto">
          <a:xfrm>
            <a:off x="349312"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12" name="Textfeld 11"/>
          <p:cNvSpPr txBox="1"/>
          <p:nvPr/>
        </p:nvSpPr>
        <p:spPr>
          <a:xfrm>
            <a:off x="0" y="1196752"/>
            <a:ext cx="9144000" cy="461665"/>
          </a:xfrm>
          <a:prstGeom prst="rect">
            <a:avLst/>
          </a:prstGeom>
          <a:solidFill>
            <a:srgbClr val="FF9933">
              <a:alpha val="54902"/>
            </a:srgbClr>
          </a:solidFill>
        </p:spPr>
        <p:txBody>
          <a:bodyPr wrap="square" rtlCol="0">
            <a:spAutoFit/>
          </a:bodyPr>
          <a:lstStyle/>
          <a:p>
            <a:pPr lvl="0" algn="ctr">
              <a:spcAft>
                <a:spcPts val="0"/>
              </a:spcAft>
            </a:pPr>
            <a:r>
              <a:rPr lang="de-DE" sz="2400" b="1" dirty="0">
                <a:latin typeface="+mn-lt"/>
                <a:ea typeface="Calibri"/>
                <a:cs typeface="Times New Roman"/>
              </a:rPr>
              <a:t>Methodeninformation 4: Erstellung einer thematischen Karte </a:t>
            </a:r>
          </a:p>
        </p:txBody>
      </p:sp>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Textfeld 9"/>
          <p:cNvSpPr txBox="1"/>
          <p:nvPr/>
        </p:nvSpPr>
        <p:spPr>
          <a:xfrm>
            <a:off x="683568" y="4293096"/>
            <a:ext cx="1296144" cy="369332"/>
          </a:xfrm>
          <a:prstGeom prst="rect">
            <a:avLst/>
          </a:prstGeom>
          <a:noFill/>
        </p:spPr>
        <p:txBody>
          <a:bodyPr wrap="square" rtlCol="0">
            <a:spAutoFit/>
          </a:bodyPr>
          <a:lstStyle/>
          <a:p>
            <a:r>
              <a:rPr lang="de-DE" dirty="0">
                <a:solidFill>
                  <a:srgbClr val="FF0000"/>
                </a:solidFill>
              </a:rPr>
              <a:t>Skript S. 7</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658417"/>
            <a:ext cx="3834944" cy="517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pierung 13"/>
          <p:cNvGrpSpPr/>
          <p:nvPr/>
        </p:nvGrpSpPr>
        <p:grpSpPr>
          <a:xfrm>
            <a:off x="331169" y="94630"/>
            <a:ext cx="8705327" cy="523220"/>
            <a:chOff x="331169" y="151780"/>
            <a:chExt cx="8705327" cy="523220"/>
          </a:xfrm>
        </p:grpSpPr>
        <p:sp>
          <p:nvSpPr>
            <p:cNvPr id="14" name="Textfeld 13"/>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IV./3. Stunde: Methodeninput</a:t>
              </a:r>
            </a:p>
          </p:txBody>
        </p:sp>
        <p:cxnSp>
          <p:nvCxnSpPr>
            <p:cNvPr id="15" name="Gerade Verbindung 14"/>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0600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20" name="Textfeld 19"/>
          <p:cNvSpPr txBox="1"/>
          <p:nvPr/>
        </p:nvSpPr>
        <p:spPr>
          <a:xfrm>
            <a:off x="314635" y="6280149"/>
            <a:ext cx="5688632" cy="246221"/>
          </a:xfrm>
          <a:prstGeom prst="rect">
            <a:avLst/>
          </a:prstGeom>
          <a:noFill/>
        </p:spPr>
        <p:txBody>
          <a:bodyPr wrap="square" rtlCol="0">
            <a:spAutoFit/>
          </a:bodyPr>
          <a:lstStyle/>
          <a:p>
            <a:r>
              <a:rPr lang="de-DE" sz="1000" dirty="0"/>
              <a:t>(Quelle: Schmidt, M.)</a:t>
            </a:r>
          </a:p>
        </p:txBody>
      </p:sp>
      <p:sp>
        <p:nvSpPr>
          <p:cNvPr id="11" name="Rectangle 2"/>
          <p:cNvSpPr txBox="1">
            <a:spLocks noChangeArrowheads="1"/>
          </p:cNvSpPr>
          <p:nvPr/>
        </p:nvSpPr>
        <p:spPr bwMode="auto">
          <a:xfrm>
            <a:off x="279189"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3400" dirty="0">
                <a:latin typeface="Calibri"/>
                <a:ea typeface="Calibri"/>
                <a:cs typeface="Times New Roman"/>
              </a:rPr>
              <a:t/>
            </a:r>
            <a:br>
              <a:rPr lang="de-DE" sz="3400" dirty="0">
                <a:latin typeface="Calibri"/>
                <a:ea typeface="Calibri"/>
                <a:cs typeface="Times New Roman"/>
              </a:rPr>
            </a:br>
            <a:endParaRPr lang="de-DE" sz="3400" dirty="0">
              <a:latin typeface="+mj-lt"/>
              <a:ea typeface="+mj-ea"/>
              <a:cs typeface="+mj-cs"/>
            </a:endParaRPr>
          </a:p>
        </p:txBody>
      </p:sp>
      <p:sp>
        <p:nvSpPr>
          <p:cNvPr id="12" name="Textfeld 11"/>
          <p:cNvSpPr txBox="1"/>
          <p:nvPr/>
        </p:nvSpPr>
        <p:spPr>
          <a:xfrm>
            <a:off x="179512" y="1196752"/>
            <a:ext cx="8712968" cy="461665"/>
          </a:xfrm>
          <a:prstGeom prst="rect">
            <a:avLst/>
          </a:prstGeom>
          <a:solidFill>
            <a:srgbClr val="FFFF66"/>
          </a:solidFill>
        </p:spPr>
        <p:txBody>
          <a:bodyPr wrap="square" rtlCol="0">
            <a:spAutoFit/>
          </a:bodyPr>
          <a:lstStyle/>
          <a:p>
            <a:pPr algn="ctr"/>
            <a:r>
              <a:rPr lang="de-DE" sz="2400" b="1" dirty="0">
                <a:latin typeface="+mn-lt"/>
              </a:rPr>
              <a:t>Arbeitsblatt zur SWOT-Analyse: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35" y="1826125"/>
            <a:ext cx="3912477" cy="434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736502"/>
            <a:ext cx="3584514" cy="2262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621" y="3974232"/>
            <a:ext cx="3606869" cy="228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3"/>
          <p:cNvSpPr txBox="1"/>
          <p:nvPr/>
        </p:nvSpPr>
        <p:spPr>
          <a:xfrm>
            <a:off x="4707123" y="6341704"/>
            <a:ext cx="1593070" cy="369332"/>
          </a:xfrm>
          <a:prstGeom prst="rect">
            <a:avLst/>
          </a:prstGeom>
          <a:noFill/>
        </p:spPr>
        <p:txBody>
          <a:bodyPr wrap="square" rtlCol="0">
            <a:spAutoFit/>
          </a:bodyPr>
          <a:lstStyle/>
          <a:p>
            <a:r>
              <a:rPr lang="de-DE" dirty="0">
                <a:solidFill>
                  <a:srgbClr val="FF0000"/>
                </a:solidFill>
              </a:rPr>
              <a:t>Skript S. 8-10</a:t>
            </a:r>
          </a:p>
        </p:txBody>
      </p:sp>
      <p:grpSp>
        <p:nvGrpSpPr>
          <p:cNvPr id="15" name="Gruppierung 13"/>
          <p:cNvGrpSpPr/>
          <p:nvPr/>
        </p:nvGrpSpPr>
        <p:grpSpPr>
          <a:xfrm>
            <a:off x="331169" y="94630"/>
            <a:ext cx="8705327" cy="523220"/>
            <a:chOff x="331169" y="151780"/>
            <a:chExt cx="8705327" cy="523220"/>
          </a:xfrm>
        </p:grpSpPr>
        <p:sp>
          <p:nvSpPr>
            <p:cNvPr id="16" name="Textfeld 15"/>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IV./4.-8. Stunde: Expertengruppen</a:t>
              </a:r>
            </a:p>
          </p:txBody>
        </p:sp>
        <p:cxnSp>
          <p:nvCxnSpPr>
            <p:cNvPr id="17" name="Gerade Verbindung 16"/>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3131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20" name="Textfeld 19"/>
          <p:cNvSpPr txBox="1"/>
          <p:nvPr/>
        </p:nvSpPr>
        <p:spPr>
          <a:xfrm>
            <a:off x="314635" y="6280149"/>
            <a:ext cx="5688632" cy="246221"/>
          </a:xfrm>
          <a:prstGeom prst="rect">
            <a:avLst/>
          </a:prstGeom>
          <a:noFill/>
        </p:spPr>
        <p:txBody>
          <a:bodyPr wrap="square" rtlCol="0">
            <a:spAutoFit/>
          </a:bodyPr>
          <a:lstStyle/>
          <a:p>
            <a:r>
              <a:rPr lang="de-DE" sz="1000" dirty="0"/>
              <a:t>(Quelle: Schmidt, M.)</a:t>
            </a:r>
          </a:p>
        </p:txBody>
      </p:sp>
      <p:sp>
        <p:nvSpPr>
          <p:cNvPr id="11" name="Rectangle 2"/>
          <p:cNvSpPr txBox="1">
            <a:spLocks noChangeArrowheads="1"/>
          </p:cNvSpPr>
          <p:nvPr/>
        </p:nvSpPr>
        <p:spPr bwMode="auto">
          <a:xfrm>
            <a:off x="285638"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12" name="Textfeld 11"/>
          <p:cNvSpPr txBox="1"/>
          <p:nvPr/>
        </p:nvSpPr>
        <p:spPr>
          <a:xfrm>
            <a:off x="179512" y="1196752"/>
            <a:ext cx="8712968" cy="1200329"/>
          </a:xfrm>
          <a:prstGeom prst="rect">
            <a:avLst/>
          </a:prstGeom>
          <a:solidFill>
            <a:srgbClr val="FFFF66"/>
          </a:solidFill>
        </p:spPr>
        <p:txBody>
          <a:bodyPr wrap="square" rtlCol="0">
            <a:spAutoFit/>
          </a:bodyPr>
          <a:lstStyle/>
          <a:p>
            <a:pPr algn="ctr"/>
            <a:r>
              <a:rPr lang="de-DE" sz="2400" b="1" dirty="0">
                <a:latin typeface="+mn-lt"/>
              </a:rPr>
              <a:t>Austausch der Experten-Ergebnisse: </a:t>
            </a:r>
          </a:p>
          <a:p>
            <a:pPr marL="0" lvl="2" algn="ctr"/>
            <a:r>
              <a:rPr lang="de-DE" sz="2400" dirty="0">
                <a:latin typeface="+mn-lt"/>
              </a:rPr>
              <a:t>In jeder Großgruppe werden die Ergebnisse der SWOT-Analysen und der thematischen Karten verglichen und ergänzt.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67" y="2564904"/>
            <a:ext cx="2471669" cy="169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107" y="2579160"/>
            <a:ext cx="2441785" cy="167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3267" y="2561260"/>
            <a:ext cx="2419151" cy="168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1619969" y="5756930"/>
            <a:ext cx="5904359" cy="523220"/>
          </a:xfrm>
          <a:prstGeom prst="rect">
            <a:avLst/>
          </a:prstGeom>
          <a:noFill/>
          <a:ln>
            <a:solidFill>
              <a:schemeClr val="tx1"/>
            </a:solidFill>
          </a:ln>
        </p:spPr>
        <p:txBody>
          <a:bodyPr wrap="square" rtlCol="0">
            <a:spAutoFit/>
          </a:bodyPr>
          <a:lstStyle/>
          <a:p>
            <a:pPr algn="ctr"/>
            <a:r>
              <a:rPr lang="de-DE" sz="2800" dirty="0">
                <a:latin typeface="+mn-lt"/>
              </a:rPr>
              <a:t>Thematische Gruppen-Karte</a:t>
            </a:r>
          </a:p>
        </p:txBody>
      </p:sp>
      <p:grpSp>
        <p:nvGrpSpPr>
          <p:cNvPr id="17" name="Gruppierung 13"/>
          <p:cNvGrpSpPr/>
          <p:nvPr/>
        </p:nvGrpSpPr>
        <p:grpSpPr>
          <a:xfrm>
            <a:off x="331169" y="94630"/>
            <a:ext cx="8705327" cy="523220"/>
            <a:chOff x="331169" y="151780"/>
            <a:chExt cx="8705327" cy="523220"/>
          </a:xfrm>
        </p:grpSpPr>
        <p:sp>
          <p:nvSpPr>
            <p:cNvPr id="18" name="Textfeld 17"/>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IV./9.-10. Stunde: Stammgruppen</a:t>
              </a:r>
            </a:p>
          </p:txBody>
        </p:sp>
        <p:cxnSp>
          <p:nvCxnSpPr>
            <p:cNvPr id="19" name="Gerade Verbindung 18"/>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21" name="Textfeld 20"/>
          <p:cNvSpPr txBox="1"/>
          <p:nvPr/>
        </p:nvSpPr>
        <p:spPr>
          <a:xfrm>
            <a:off x="1042963" y="4725738"/>
            <a:ext cx="1726075" cy="646331"/>
          </a:xfrm>
          <a:prstGeom prst="rect">
            <a:avLst/>
          </a:prstGeom>
          <a:noFill/>
          <a:ln>
            <a:solidFill>
              <a:schemeClr val="tx1"/>
            </a:solidFill>
          </a:ln>
        </p:spPr>
        <p:txBody>
          <a:bodyPr wrap="square" rtlCol="0">
            <a:spAutoFit/>
          </a:bodyPr>
          <a:lstStyle/>
          <a:p>
            <a:pPr algn="ctr"/>
            <a:r>
              <a:rPr lang="de-DE" dirty="0">
                <a:latin typeface="+mn-lt"/>
              </a:rPr>
              <a:t>Thematische </a:t>
            </a:r>
          </a:p>
          <a:p>
            <a:pPr algn="ctr"/>
            <a:r>
              <a:rPr lang="de-DE" dirty="0">
                <a:latin typeface="+mn-lt"/>
              </a:rPr>
              <a:t>Experten-Karte</a:t>
            </a:r>
          </a:p>
        </p:txBody>
      </p:sp>
      <p:cxnSp>
        <p:nvCxnSpPr>
          <p:cNvPr id="6" name="Gerade Verbindung mit Pfeil 5"/>
          <p:cNvCxnSpPr/>
          <p:nvPr/>
        </p:nvCxnSpPr>
        <p:spPr>
          <a:xfrm>
            <a:off x="1906001" y="4263777"/>
            <a:ext cx="5524" cy="3893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4557014" y="4263777"/>
            <a:ext cx="5524" cy="3893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7223368" y="4249520"/>
            <a:ext cx="5524" cy="3893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3708961" y="4725738"/>
            <a:ext cx="1726075" cy="646331"/>
          </a:xfrm>
          <a:prstGeom prst="rect">
            <a:avLst/>
          </a:prstGeom>
          <a:noFill/>
          <a:ln>
            <a:solidFill>
              <a:schemeClr val="tx1"/>
            </a:solidFill>
          </a:ln>
        </p:spPr>
        <p:txBody>
          <a:bodyPr wrap="square" rtlCol="0">
            <a:spAutoFit/>
          </a:bodyPr>
          <a:lstStyle/>
          <a:p>
            <a:pPr algn="ctr"/>
            <a:r>
              <a:rPr lang="de-DE" dirty="0">
                <a:latin typeface="+mn-lt"/>
              </a:rPr>
              <a:t>Thematische </a:t>
            </a:r>
          </a:p>
          <a:p>
            <a:pPr algn="ctr"/>
            <a:r>
              <a:rPr lang="de-DE" dirty="0">
                <a:latin typeface="+mn-lt"/>
              </a:rPr>
              <a:t>Experten-Karte</a:t>
            </a:r>
          </a:p>
        </p:txBody>
      </p:sp>
      <p:sp>
        <p:nvSpPr>
          <p:cNvPr id="28" name="Textfeld 27"/>
          <p:cNvSpPr txBox="1"/>
          <p:nvPr/>
        </p:nvSpPr>
        <p:spPr>
          <a:xfrm>
            <a:off x="6349804" y="4725738"/>
            <a:ext cx="1726075" cy="646331"/>
          </a:xfrm>
          <a:prstGeom prst="rect">
            <a:avLst/>
          </a:prstGeom>
          <a:noFill/>
          <a:ln>
            <a:solidFill>
              <a:schemeClr val="tx1"/>
            </a:solidFill>
          </a:ln>
        </p:spPr>
        <p:txBody>
          <a:bodyPr wrap="square" rtlCol="0">
            <a:spAutoFit/>
          </a:bodyPr>
          <a:lstStyle/>
          <a:p>
            <a:pPr algn="ctr"/>
            <a:r>
              <a:rPr lang="de-DE" dirty="0">
                <a:latin typeface="+mn-lt"/>
              </a:rPr>
              <a:t>Thematische </a:t>
            </a:r>
          </a:p>
          <a:p>
            <a:pPr algn="ctr"/>
            <a:r>
              <a:rPr lang="de-DE" dirty="0">
                <a:latin typeface="+mn-lt"/>
              </a:rPr>
              <a:t>Experten-Karte</a:t>
            </a:r>
          </a:p>
        </p:txBody>
      </p:sp>
      <p:cxnSp>
        <p:nvCxnSpPr>
          <p:cNvPr id="29" name="Gerade Verbindung mit Pfeil 28"/>
          <p:cNvCxnSpPr/>
          <p:nvPr/>
        </p:nvCxnSpPr>
        <p:spPr>
          <a:xfrm>
            <a:off x="1900476" y="5367571"/>
            <a:ext cx="5524" cy="3893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4557014" y="5372069"/>
            <a:ext cx="5524" cy="3893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7228892" y="5372069"/>
            <a:ext cx="5524" cy="3893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1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20" name="Textfeld 19"/>
          <p:cNvSpPr txBox="1"/>
          <p:nvPr/>
        </p:nvSpPr>
        <p:spPr>
          <a:xfrm>
            <a:off x="314635" y="6280149"/>
            <a:ext cx="5688632" cy="246221"/>
          </a:xfrm>
          <a:prstGeom prst="rect">
            <a:avLst/>
          </a:prstGeom>
          <a:noFill/>
        </p:spPr>
        <p:txBody>
          <a:bodyPr wrap="square" rtlCol="0">
            <a:spAutoFit/>
          </a:bodyPr>
          <a:lstStyle/>
          <a:p>
            <a:r>
              <a:rPr lang="de-DE" sz="1000" dirty="0"/>
              <a:t>(Quelle: Schmidt, M.)</a:t>
            </a:r>
          </a:p>
        </p:txBody>
      </p:sp>
      <p:sp>
        <p:nvSpPr>
          <p:cNvPr id="11" name="Rectangle 2"/>
          <p:cNvSpPr txBox="1">
            <a:spLocks noChangeArrowheads="1"/>
          </p:cNvSpPr>
          <p:nvPr/>
        </p:nvSpPr>
        <p:spPr bwMode="auto">
          <a:xfrm>
            <a:off x="279189" y="657002"/>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sp>
        <p:nvSpPr>
          <p:cNvPr id="12" name="Textfeld 11"/>
          <p:cNvSpPr txBox="1"/>
          <p:nvPr/>
        </p:nvSpPr>
        <p:spPr>
          <a:xfrm>
            <a:off x="179512" y="1196752"/>
            <a:ext cx="8712968" cy="830997"/>
          </a:xfrm>
          <a:prstGeom prst="rect">
            <a:avLst/>
          </a:prstGeom>
          <a:solidFill>
            <a:srgbClr val="FFFF66"/>
          </a:solidFill>
        </p:spPr>
        <p:txBody>
          <a:bodyPr wrap="square" rtlCol="0">
            <a:spAutoFit/>
          </a:bodyPr>
          <a:lstStyle/>
          <a:p>
            <a:pPr algn="ctr"/>
            <a:r>
              <a:rPr lang="de-DE" sz="2400" b="1" dirty="0">
                <a:latin typeface="+mn-lt"/>
              </a:rPr>
              <a:t>Beantwortung der Leitfrage: </a:t>
            </a:r>
          </a:p>
          <a:p>
            <a:pPr algn="ctr"/>
            <a:r>
              <a:rPr lang="de-DE" sz="2400" dirty="0">
                <a:latin typeface="+mn-lt"/>
              </a:rPr>
              <a:t>Ranking gemäß der Relevanz der Ressourcen </a:t>
            </a:r>
          </a:p>
        </p:txBody>
      </p:sp>
      <p:pic>
        <p:nvPicPr>
          <p:cNvPr id="2050" name="Picture 2" descr="D:\Eigene Dokumente\ZPG-AG\ZPG 7_BP2016_9_10\Marianne\China_Karten\ende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9946" y="2276872"/>
            <a:ext cx="5659545" cy="4003277"/>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923928" y="2267744"/>
            <a:ext cx="2574900" cy="461665"/>
          </a:xfrm>
          <a:prstGeom prst="rect">
            <a:avLst/>
          </a:prstGeom>
          <a:noFill/>
        </p:spPr>
        <p:txBody>
          <a:bodyPr wrap="square" rtlCol="0">
            <a:spAutoFit/>
          </a:bodyPr>
          <a:lstStyle/>
          <a:p>
            <a:pPr marL="171450" indent="-171450">
              <a:buFontTx/>
              <a:buChar char="-"/>
            </a:pPr>
            <a:r>
              <a:rPr lang="de-DE" sz="1200" dirty="0">
                <a:solidFill>
                  <a:srgbClr val="FF0000"/>
                </a:solidFill>
              </a:rPr>
              <a:t>wirtschaftlich bedeutende   </a:t>
            </a:r>
          </a:p>
          <a:p>
            <a:pPr marL="171450" indent="-171450">
              <a:buFontTx/>
              <a:buChar char="-"/>
            </a:pPr>
            <a:r>
              <a:rPr lang="de-DE" sz="1200" dirty="0">
                <a:solidFill>
                  <a:srgbClr val="FF0000"/>
                </a:solidFill>
              </a:rPr>
              <a:t>   Ressourcenausstattung</a:t>
            </a:r>
          </a:p>
        </p:txBody>
      </p:sp>
      <p:sp>
        <p:nvSpPr>
          <p:cNvPr id="3" name="Textfeld 2"/>
          <p:cNvSpPr txBox="1"/>
          <p:nvPr/>
        </p:nvSpPr>
        <p:spPr>
          <a:xfrm>
            <a:off x="1586558" y="2245295"/>
            <a:ext cx="1440162" cy="2277547"/>
          </a:xfrm>
          <a:prstGeom prst="rect">
            <a:avLst/>
          </a:prstGeom>
          <a:noFill/>
        </p:spPr>
        <p:txBody>
          <a:bodyPr wrap="square" rtlCol="0">
            <a:spAutoFit/>
          </a:bodyPr>
          <a:lstStyle/>
          <a:p>
            <a:r>
              <a:rPr lang="de-DE" sz="1200" dirty="0">
                <a:solidFill>
                  <a:srgbClr val="FF0000"/>
                </a:solidFill>
              </a:rPr>
              <a:t>Ressourcen:</a:t>
            </a:r>
          </a:p>
          <a:p>
            <a:r>
              <a:rPr lang="de-DE" dirty="0">
                <a:solidFill>
                  <a:srgbClr val="FF0000"/>
                </a:solidFill>
              </a:rPr>
              <a:t>K</a:t>
            </a:r>
            <a:r>
              <a:rPr lang="de-DE" sz="1200" dirty="0">
                <a:solidFill>
                  <a:srgbClr val="FF0000"/>
                </a:solidFill>
              </a:rPr>
              <a:t>  = Kapital </a:t>
            </a:r>
          </a:p>
          <a:p>
            <a:r>
              <a:rPr lang="de-DE" sz="1200" dirty="0">
                <a:solidFill>
                  <a:srgbClr val="FF0000"/>
                </a:solidFill>
              </a:rPr>
              <a:t>        (z.B. ADI in Sonderwirtschaftszonen)</a:t>
            </a:r>
          </a:p>
          <a:p>
            <a:r>
              <a:rPr lang="de-DE" sz="1600" dirty="0">
                <a:solidFill>
                  <a:srgbClr val="FF0000"/>
                </a:solidFill>
              </a:rPr>
              <a:t>Bi</a:t>
            </a:r>
            <a:r>
              <a:rPr lang="de-DE" sz="1200" dirty="0">
                <a:solidFill>
                  <a:srgbClr val="FF0000"/>
                </a:solidFill>
              </a:rPr>
              <a:t> = Bildung</a:t>
            </a:r>
          </a:p>
          <a:p>
            <a:r>
              <a:rPr lang="de-DE" sz="1200" dirty="0">
                <a:solidFill>
                  <a:srgbClr val="FF0000"/>
                </a:solidFill>
              </a:rPr>
              <a:t>I   = Infrastruktur</a:t>
            </a:r>
          </a:p>
          <a:p>
            <a:r>
              <a:rPr lang="de-DE" sz="1200" dirty="0">
                <a:solidFill>
                  <a:srgbClr val="FF0000"/>
                </a:solidFill>
              </a:rPr>
              <a:t>      (Flughäfen, Häfen, Kanal, Pipelines, schiffbare Flüsse)</a:t>
            </a:r>
          </a:p>
        </p:txBody>
      </p:sp>
      <p:sp>
        <p:nvSpPr>
          <p:cNvPr id="4" name="Textfeld 3"/>
          <p:cNvSpPr txBox="1"/>
          <p:nvPr/>
        </p:nvSpPr>
        <p:spPr>
          <a:xfrm>
            <a:off x="107504" y="3124348"/>
            <a:ext cx="1512168" cy="2308324"/>
          </a:xfrm>
          <a:prstGeom prst="rect">
            <a:avLst/>
          </a:prstGeom>
          <a:noFill/>
        </p:spPr>
        <p:txBody>
          <a:bodyPr wrap="square" rtlCol="0">
            <a:spAutoFit/>
          </a:bodyPr>
          <a:lstStyle/>
          <a:p>
            <a:r>
              <a:rPr lang="de-DE" dirty="0">
                <a:solidFill>
                  <a:srgbClr val="3366CC"/>
                </a:solidFill>
              </a:rPr>
              <a:t>Karte wird noch </a:t>
            </a:r>
            <a:r>
              <a:rPr lang="de-DE" dirty="0" err="1">
                <a:solidFill>
                  <a:srgbClr val="3366CC"/>
                </a:solidFill>
              </a:rPr>
              <a:t>fertiggestellt!Ressourcen</a:t>
            </a:r>
            <a:r>
              <a:rPr lang="de-DE" dirty="0">
                <a:solidFill>
                  <a:srgbClr val="3366CC"/>
                </a:solidFill>
              </a:rPr>
              <a:t> müssen noch verortet werden!</a:t>
            </a:r>
          </a:p>
        </p:txBody>
      </p:sp>
      <p:grpSp>
        <p:nvGrpSpPr>
          <p:cNvPr id="13" name="Gruppierung 13"/>
          <p:cNvGrpSpPr/>
          <p:nvPr/>
        </p:nvGrpSpPr>
        <p:grpSpPr>
          <a:xfrm>
            <a:off x="331169" y="94630"/>
            <a:ext cx="8705327" cy="523220"/>
            <a:chOff x="331169" y="151780"/>
            <a:chExt cx="8705327" cy="523220"/>
          </a:xfrm>
        </p:grpSpPr>
        <p:sp>
          <p:nvSpPr>
            <p:cNvPr id="14" name="Textfeld 13"/>
            <p:cNvSpPr txBox="1"/>
            <p:nvPr/>
          </p:nvSpPr>
          <p:spPr>
            <a:xfrm>
              <a:off x="331169" y="151780"/>
              <a:ext cx="8705327" cy="523220"/>
            </a:xfrm>
            <a:prstGeom prst="rect">
              <a:avLst/>
            </a:prstGeom>
            <a:noFill/>
          </p:spPr>
          <p:txBody>
            <a:bodyPr wrap="square" rtlCol="0">
              <a:spAutoFit/>
            </a:bodyPr>
            <a:lstStyle/>
            <a:p>
              <a:r>
                <a:rPr lang="de-DE" sz="2800" dirty="0">
                  <a:latin typeface="Calibri" charset="0"/>
                  <a:ea typeface="Calibri" charset="0"/>
                  <a:cs typeface="Calibri" charset="0"/>
                </a:rPr>
                <a:t>IV./11.-12. Stunde: Plenum - Präsentation</a:t>
              </a:r>
            </a:p>
          </p:txBody>
        </p:sp>
        <p:cxnSp>
          <p:nvCxnSpPr>
            <p:cNvPr id="15" name="Gerade Verbindung 14"/>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791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6888" y="2042319"/>
            <a:ext cx="8229600"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Calibri" pitchFamily="34" charset="0"/>
            </a:endParaRPr>
          </a:p>
        </p:txBody>
      </p:sp>
      <p:sp>
        <p:nvSpPr>
          <p:cNvPr id="5" name="Textplatzhalter 4"/>
          <p:cNvSpPr>
            <a:spLocks noGrp="1"/>
          </p:cNvSpPr>
          <p:nvPr>
            <p:ph type="body" idx="1"/>
          </p:nvPr>
        </p:nvSpPr>
        <p:spPr>
          <a:xfrm>
            <a:off x="314357" y="5955506"/>
            <a:ext cx="8594662" cy="1500187"/>
          </a:xfrm>
        </p:spPr>
        <p:txBody>
          <a:bodyPr>
            <a:noAutofit/>
          </a:bodyPr>
          <a:lstStyle/>
          <a:p>
            <a:pPr marL="514350" indent="-514350"/>
            <a:r>
              <a:rPr lang="de-DE" sz="2800" b="1" dirty="0">
                <a:solidFill>
                  <a:schemeClr val="tx1"/>
                </a:solidFill>
                <a:latin typeface="Calibri" pitchFamily="34" charset="0"/>
              </a:rPr>
              <a:t>Gliederung: </a:t>
            </a:r>
          </a:p>
          <a:p>
            <a:pPr marL="514350" indent="-514350"/>
            <a:endParaRPr lang="de-DE" sz="2800" dirty="0">
              <a:solidFill>
                <a:schemeClr val="tx1"/>
              </a:solidFill>
              <a:latin typeface="Calibri" pitchFamily="34" charset="0"/>
            </a:endParaRPr>
          </a:p>
          <a:p>
            <a:pPr marL="571500" indent="-571500">
              <a:buAutoNum type="romanUcPeriod"/>
            </a:pPr>
            <a:r>
              <a:rPr lang="de-DE" sz="2800" dirty="0">
                <a:solidFill>
                  <a:schemeClr val="tx1"/>
                </a:solidFill>
                <a:latin typeface="Calibri" pitchFamily="34" charset="0"/>
              </a:rPr>
              <a:t>Kompetenzen</a:t>
            </a:r>
          </a:p>
          <a:p>
            <a:pPr marL="571500" indent="-571500">
              <a:buAutoNum type="romanUcPeriod"/>
            </a:pPr>
            <a:r>
              <a:rPr lang="de-DE" sz="2800" dirty="0">
                <a:solidFill>
                  <a:schemeClr val="tx1"/>
                </a:solidFill>
                <a:latin typeface="Calibri" pitchFamily="34" charset="0"/>
              </a:rPr>
              <a:t>Verlaufsskizze der Unterrichtseinheit</a:t>
            </a:r>
          </a:p>
          <a:p>
            <a:pPr marL="571500" indent="-571500">
              <a:buAutoNum type="romanUcPeriod"/>
            </a:pPr>
            <a:r>
              <a:rPr lang="de-DE" sz="2800" dirty="0">
                <a:solidFill>
                  <a:schemeClr val="tx1"/>
                </a:solidFill>
                <a:latin typeface="Calibri" pitchFamily="34" charset="0"/>
              </a:rPr>
              <a:t>Möglichkeiten der methodischen Umsetzung</a:t>
            </a:r>
          </a:p>
          <a:p>
            <a:pPr marL="571500" indent="-571500">
              <a:buAutoNum type="romanUcPeriod"/>
            </a:pPr>
            <a:r>
              <a:rPr lang="de-DE" sz="2800" dirty="0">
                <a:solidFill>
                  <a:schemeClr val="tx1"/>
                </a:solidFill>
                <a:latin typeface="Calibri" pitchFamily="34" charset="0"/>
              </a:rPr>
              <a:t>Didaktische Umsetzung</a:t>
            </a:r>
          </a:p>
          <a:p>
            <a:pPr marL="571500" indent="-571500">
              <a:buAutoNum type="romanUcPeriod"/>
            </a:pPr>
            <a:r>
              <a:rPr lang="de-DE" sz="2800" b="1" dirty="0">
                <a:solidFill>
                  <a:srgbClr val="0033CC"/>
                </a:solidFill>
                <a:latin typeface="Calibri" pitchFamily="34" charset="0"/>
              </a:rPr>
              <a:t>Fazit</a:t>
            </a:r>
          </a:p>
          <a:p>
            <a:pPr marL="571500" indent="-571500">
              <a:buAutoNum type="romanUcPeriod"/>
            </a:pPr>
            <a:r>
              <a:rPr lang="de-DE" sz="2800" dirty="0">
                <a:solidFill>
                  <a:schemeClr val="tx1"/>
                </a:solidFill>
                <a:latin typeface="Calibri" pitchFamily="34" charset="0"/>
              </a:rPr>
              <a:t>Konzeption Fortbildungstag</a:t>
            </a:r>
          </a:p>
          <a:p>
            <a:pPr marL="571500" indent="-571500">
              <a:buAutoNum type="romanUcPeriod"/>
            </a:pPr>
            <a:r>
              <a:rPr lang="de-DE" sz="2800" dirty="0">
                <a:solidFill>
                  <a:schemeClr val="tx1"/>
                </a:solidFill>
                <a:latin typeface="Calibri" pitchFamily="34" charset="0"/>
              </a:rPr>
              <a:t>Workshop</a:t>
            </a: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Rectangle 2"/>
          <p:cNvSpPr txBox="1">
            <a:spLocks noChangeArrowheads="1"/>
          </p:cNvSpPr>
          <p:nvPr/>
        </p:nvSpPr>
        <p:spPr bwMode="auto">
          <a:xfrm>
            <a:off x="389000" y="69269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6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a:t>
            </a:r>
            <a:r>
              <a:rPr lang="de-DE" sz="3600" b="1" dirty="0">
                <a:latin typeface="Arial" pitchFamily="34" charset="0"/>
                <a:ea typeface="+mj-ea"/>
                <a:cs typeface="Arial" pitchFamily="34" charset="0"/>
              </a:rPr>
              <a:t>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grpSp>
        <p:nvGrpSpPr>
          <p:cNvPr id="11" name="Gruppierung 13"/>
          <p:cNvGrpSpPr/>
          <p:nvPr/>
        </p:nvGrpSpPr>
        <p:grpSpPr>
          <a:xfrm>
            <a:off x="331169" y="94630"/>
            <a:ext cx="8384537" cy="523220"/>
            <a:chOff x="331169" y="151780"/>
            <a:chExt cx="8384537" cy="523220"/>
          </a:xfrm>
        </p:grpSpPr>
        <p:sp>
          <p:nvSpPr>
            <p:cNvPr id="12" name="Textfeld 11"/>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Vortrag</a:t>
              </a:r>
            </a:p>
          </p:txBody>
        </p:sp>
        <p:cxnSp>
          <p:nvCxnSpPr>
            <p:cNvPr id="13" name="Gerade Verbindung 12"/>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3074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75656" y="2276871"/>
            <a:ext cx="7365132" cy="3809603"/>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Arial"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34" y="908720"/>
            <a:ext cx="8546182" cy="508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pierung 8"/>
          <p:cNvGrpSpPr/>
          <p:nvPr/>
        </p:nvGrpSpPr>
        <p:grpSpPr>
          <a:xfrm>
            <a:off x="331169" y="151780"/>
            <a:ext cx="8384537" cy="523220"/>
            <a:chOff x="331169" y="151780"/>
            <a:chExt cx="8384537" cy="523220"/>
          </a:xfrm>
        </p:grpSpPr>
        <p:sp>
          <p:nvSpPr>
            <p:cNvPr id="10" name="Textfeld 9"/>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 Bildungsplan</a:t>
              </a:r>
            </a:p>
          </p:txBody>
        </p:sp>
        <p:cxnSp>
          <p:nvCxnSpPr>
            <p:cNvPr id="11" name="Gerade Verbindung 10"/>
            <p:cNvCxnSpPr/>
            <p:nvPr/>
          </p:nvCxnSpPr>
          <p:spPr>
            <a:xfrm>
              <a:off x="331169" y="675000"/>
              <a:ext cx="8384537" cy="0"/>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2621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pic>
        <p:nvPicPr>
          <p:cNvPr id="18"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ierung 13"/>
          <p:cNvGrpSpPr/>
          <p:nvPr/>
        </p:nvGrpSpPr>
        <p:grpSpPr>
          <a:xfrm>
            <a:off x="331169" y="94630"/>
            <a:ext cx="8384537" cy="523220"/>
            <a:chOff x="331169" y="151780"/>
            <a:chExt cx="8384537" cy="523220"/>
          </a:xfrm>
        </p:grpSpPr>
        <p:sp>
          <p:nvSpPr>
            <p:cNvPr id="7" name="Textfeld 6"/>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 Fazit</a:t>
              </a:r>
            </a:p>
          </p:txBody>
        </p:sp>
        <p:cxnSp>
          <p:nvCxnSpPr>
            <p:cNvPr id="9" name="Gerade Verbindung 8"/>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38188"/>
            <a:ext cx="9143999"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68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10"/>
          <p:cNvSpPr>
            <a:spLocks noChangeShapeType="1"/>
          </p:cNvSpPr>
          <p:nvPr/>
        </p:nvSpPr>
        <p:spPr bwMode="auto">
          <a:xfrm flipH="1">
            <a:off x="2172593" y="3918744"/>
            <a:ext cx="1021358" cy="45720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23" name="Line 12"/>
          <p:cNvSpPr>
            <a:spLocks noChangeShapeType="1"/>
          </p:cNvSpPr>
          <p:nvPr/>
        </p:nvSpPr>
        <p:spPr bwMode="auto">
          <a:xfrm>
            <a:off x="6136308" y="3925889"/>
            <a:ext cx="1099988" cy="450056"/>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24" name="Line 13"/>
          <p:cNvSpPr>
            <a:spLocks noChangeShapeType="1"/>
          </p:cNvSpPr>
          <p:nvPr/>
        </p:nvSpPr>
        <p:spPr bwMode="auto">
          <a:xfrm flipH="1" flipV="1">
            <a:off x="3603775" y="2442171"/>
            <a:ext cx="193525" cy="575742"/>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25" name="Line 14"/>
          <p:cNvSpPr>
            <a:spLocks noChangeShapeType="1"/>
          </p:cNvSpPr>
          <p:nvPr/>
        </p:nvSpPr>
        <p:spPr bwMode="auto">
          <a:xfrm flipV="1">
            <a:off x="5603577" y="2420888"/>
            <a:ext cx="192559" cy="597025"/>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27"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5128" name="Line 10"/>
          <p:cNvSpPr>
            <a:spLocks noChangeShapeType="1"/>
          </p:cNvSpPr>
          <p:nvPr/>
        </p:nvSpPr>
        <p:spPr bwMode="auto">
          <a:xfrm flipH="1">
            <a:off x="4765675" y="4040189"/>
            <a:ext cx="0" cy="1109662"/>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 name="Abgerundetes Rechteck 2"/>
          <p:cNvSpPr/>
          <p:nvPr/>
        </p:nvSpPr>
        <p:spPr>
          <a:xfrm>
            <a:off x="3181350" y="3024188"/>
            <a:ext cx="3013075" cy="936625"/>
          </a:xfrm>
          <a:prstGeom prst="roundRect">
            <a:avLst/>
          </a:prstGeom>
          <a:solidFill>
            <a:schemeClr val="bg1">
              <a:alpha val="65098"/>
            </a:schemeClr>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b="1" dirty="0">
                <a:solidFill>
                  <a:prstClr val="black"/>
                </a:solidFill>
                <a:latin typeface="Arial" charset="0"/>
                <a:ea typeface="ＭＳ Ｐゴシック" pitchFamily="64" charset="-128"/>
              </a:rPr>
              <a:t>Bildungsplananalyse</a:t>
            </a:r>
            <a:endParaRPr lang="de-DE" dirty="0"/>
          </a:p>
        </p:txBody>
      </p:sp>
      <p:sp>
        <p:nvSpPr>
          <p:cNvPr id="4" name="Abgerundetes Rechteck 3"/>
          <p:cNvSpPr/>
          <p:nvPr/>
        </p:nvSpPr>
        <p:spPr>
          <a:xfrm>
            <a:off x="4857204" y="2060526"/>
            <a:ext cx="2606675" cy="360362"/>
          </a:xfrm>
          <a:prstGeom prst="roundRect">
            <a:avLst/>
          </a:prstGeom>
          <a:solidFill>
            <a:schemeClr val="bg1">
              <a:alpha val="65098"/>
            </a:schemeClr>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b="1" dirty="0">
                <a:solidFill>
                  <a:prstClr val="black"/>
                </a:solidFill>
                <a:effectLst>
                  <a:outerShdw blurRad="38100" dist="38100" dir="2700000" algn="tl">
                    <a:srgbClr val="FFFFFF"/>
                  </a:outerShdw>
                </a:effectLst>
                <a:latin typeface="Arial" charset="0"/>
                <a:ea typeface="ＭＳ Ｐゴシック" pitchFamily="64" charset="-128"/>
              </a:rPr>
              <a:t> </a:t>
            </a:r>
            <a:r>
              <a:rPr lang="de-DE" sz="2000" b="1" dirty="0" err="1">
                <a:solidFill>
                  <a:prstClr val="black"/>
                </a:solidFill>
                <a:latin typeface="Arial" charset="0"/>
                <a:ea typeface="ＭＳ Ｐゴシック" pitchFamily="64" charset="-128"/>
              </a:rPr>
              <a:t>pbK</a:t>
            </a:r>
            <a:endParaRPr lang="de-DE" dirty="0"/>
          </a:p>
        </p:txBody>
      </p:sp>
      <p:sp>
        <p:nvSpPr>
          <p:cNvPr id="29" name="Abgerundetes Rechteck 28"/>
          <p:cNvSpPr/>
          <p:nvPr/>
        </p:nvSpPr>
        <p:spPr>
          <a:xfrm>
            <a:off x="6254712" y="4375945"/>
            <a:ext cx="2606675" cy="358775"/>
          </a:xfrm>
          <a:prstGeom prst="roundRect">
            <a:avLst/>
          </a:prstGeom>
          <a:solidFill>
            <a:schemeClr val="bg1">
              <a:alpha val="65098"/>
            </a:schemeClr>
          </a:solidFill>
          <a:ln w="28575">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b="1" dirty="0">
                <a:solidFill>
                  <a:prstClr val="black"/>
                </a:solidFill>
                <a:latin typeface="Arial" charset="0"/>
                <a:ea typeface="ＭＳ Ｐゴシック" pitchFamily="64" charset="-128"/>
              </a:rPr>
              <a:t>Heterogenität</a:t>
            </a:r>
          </a:p>
        </p:txBody>
      </p:sp>
      <p:sp>
        <p:nvSpPr>
          <p:cNvPr id="31" name="Abgerundetes Rechteck 30"/>
          <p:cNvSpPr/>
          <p:nvPr/>
        </p:nvSpPr>
        <p:spPr>
          <a:xfrm>
            <a:off x="1566341" y="2054008"/>
            <a:ext cx="2606675" cy="360362"/>
          </a:xfrm>
          <a:prstGeom prst="roundRect">
            <a:avLst/>
          </a:prstGeom>
          <a:solidFill>
            <a:schemeClr val="bg1">
              <a:alpha val="65098"/>
            </a:schemeClr>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b="1" dirty="0">
                <a:solidFill>
                  <a:prstClr val="black"/>
                </a:solidFill>
                <a:latin typeface="Arial" charset="0"/>
                <a:ea typeface="ＭＳ Ｐゴシック" pitchFamily="64" charset="-128"/>
              </a:rPr>
              <a:t> </a:t>
            </a:r>
            <a:r>
              <a:rPr lang="de-DE" sz="2000" b="1" dirty="0" err="1">
                <a:solidFill>
                  <a:prstClr val="black"/>
                </a:solidFill>
                <a:latin typeface="Arial" charset="0"/>
                <a:ea typeface="ＭＳ Ｐゴシック" pitchFamily="64" charset="-128"/>
              </a:rPr>
              <a:t>ibK</a:t>
            </a:r>
            <a:endParaRPr lang="de-DE" dirty="0"/>
          </a:p>
        </p:txBody>
      </p:sp>
      <p:sp>
        <p:nvSpPr>
          <p:cNvPr id="32" name="Abgerundetes Rechteck 31"/>
          <p:cNvSpPr/>
          <p:nvPr/>
        </p:nvSpPr>
        <p:spPr>
          <a:xfrm>
            <a:off x="3462337" y="5159376"/>
            <a:ext cx="2606675" cy="360363"/>
          </a:xfrm>
          <a:prstGeom prst="roundRect">
            <a:avLst/>
          </a:prstGeom>
          <a:solidFill>
            <a:schemeClr val="bg1">
              <a:alpha val="65098"/>
            </a:schemeClr>
          </a:solidFill>
          <a:ln w="28575">
            <a:solidFill>
              <a:srgbClr val="00DB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b="1" dirty="0">
                <a:solidFill>
                  <a:prstClr val="black"/>
                </a:solidFill>
                <a:latin typeface="Arial" charset="0"/>
                <a:ea typeface="ＭＳ Ｐゴシック" pitchFamily="64" charset="-128"/>
              </a:rPr>
              <a:t>Leitperspektiven</a:t>
            </a:r>
          </a:p>
        </p:txBody>
      </p:sp>
      <p:sp>
        <p:nvSpPr>
          <p:cNvPr id="33" name="Abgerundetes Rechteck 32"/>
          <p:cNvSpPr/>
          <p:nvPr/>
        </p:nvSpPr>
        <p:spPr>
          <a:xfrm>
            <a:off x="460373" y="4375945"/>
            <a:ext cx="2606675" cy="360362"/>
          </a:xfrm>
          <a:prstGeom prst="roundRect">
            <a:avLst/>
          </a:prstGeom>
          <a:solidFill>
            <a:schemeClr val="bg1">
              <a:alpha val="65098"/>
            </a:schemeClr>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b="1" dirty="0">
                <a:solidFill>
                  <a:prstClr val="black"/>
                </a:solidFill>
                <a:latin typeface="Arial" charset="0"/>
                <a:ea typeface="ＭＳ Ｐゴシック" pitchFamily="64" charset="-128"/>
              </a:rPr>
              <a:t>I 3.3.3.1</a:t>
            </a:r>
          </a:p>
        </p:txBody>
      </p:sp>
      <p:sp>
        <p:nvSpPr>
          <p:cNvPr id="35" name="Rectangle 2"/>
          <p:cNvSpPr txBox="1">
            <a:spLocks noChangeArrowheads="1"/>
          </p:cNvSpPr>
          <p:nvPr/>
        </p:nvSpPr>
        <p:spPr bwMode="auto">
          <a:xfrm>
            <a:off x="220624" y="620688"/>
            <a:ext cx="8640763"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200" b="1" dirty="0">
                <a:solidFill>
                  <a:srgbClr val="0070C0"/>
                </a:solidFill>
                <a:latin typeface="Arial" pitchFamily="34" charset="0"/>
                <a:ea typeface="+mj-ea"/>
                <a:cs typeface="Arial" pitchFamily="34" charset="0"/>
              </a:rPr>
              <a:t> </a:t>
            </a:r>
            <a:r>
              <a:rPr lang="de-DE" sz="3200" b="1" dirty="0">
                <a:solidFill>
                  <a:srgbClr val="003399"/>
                </a:solidFill>
                <a:latin typeface="Arial" pitchFamily="34" charset="0"/>
                <a:ea typeface="+mj-ea"/>
                <a:cs typeface="Arial" pitchFamily="34" charset="0"/>
              </a:rPr>
              <a:t>Kompetenzorientierung  </a:t>
            </a:r>
            <a:r>
              <a:rPr lang="de-DE" sz="3600" dirty="0">
                <a:latin typeface="Calibri"/>
                <a:ea typeface="Calibri"/>
                <a:cs typeface="Times New Roman"/>
              </a:rPr>
              <a:t/>
            </a:r>
            <a:br>
              <a:rPr lang="de-DE" sz="3600" dirty="0">
                <a:latin typeface="Calibri"/>
                <a:ea typeface="Calibri"/>
                <a:cs typeface="Times New Roman"/>
              </a:rPr>
            </a:br>
            <a:endParaRPr lang="de-DE" sz="3600" dirty="0">
              <a:latin typeface="+mj-lt"/>
              <a:ea typeface="+mj-ea"/>
              <a:cs typeface="+mj-cs"/>
            </a:endParaRPr>
          </a:p>
        </p:txBody>
      </p:sp>
      <p:pic>
        <p:nvPicPr>
          <p:cNvPr id="16"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a:spLocks noChangeArrowheads="1"/>
          </p:cNvSpPr>
          <p:nvPr/>
        </p:nvSpPr>
        <p:spPr bwMode="auto">
          <a:xfrm>
            <a:off x="2159992" y="5543373"/>
            <a:ext cx="5303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 typeface="Wingdings" pitchFamily="2" charset="2"/>
              <a:buChar char="§"/>
            </a:pPr>
            <a:r>
              <a:rPr lang="de-DE" altLang="de-DE" sz="1200" dirty="0">
                <a:latin typeface="Arial" pitchFamily="34" charset="0"/>
                <a:cs typeface="Arial" pitchFamily="34" charset="0"/>
              </a:rPr>
              <a:t>BNE: Bedeutung u. Gefährdungen einer nachhaltigen Entwicklung</a:t>
            </a:r>
          </a:p>
          <a:p>
            <a:pPr>
              <a:spcBef>
                <a:spcPct val="0"/>
              </a:spcBef>
              <a:buFont typeface="Wingdings" pitchFamily="2" charset="2"/>
              <a:buChar char="§"/>
            </a:pPr>
            <a:r>
              <a:rPr lang="de-DE" altLang="de-DE" sz="1200" dirty="0">
                <a:latin typeface="Arial" pitchFamily="34" charset="0"/>
                <a:cs typeface="Arial" pitchFamily="34" charset="0"/>
              </a:rPr>
              <a:t>BTV: Konfliktbewältigung u. Interessenausgleich; </a:t>
            </a:r>
          </a:p>
          <a:p>
            <a:pPr marL="0" indent="0">
              <a:spcBef>
                <a:spcPct val="0"/>
              </a:spcBef>
              <a:buNone/>
            </a:pPr>
            <a:r>
              <a:rPr lang="de-DE" altLang="de-DE" sz="1200" dirty="0">
                <a:latin typeface="Arial" pitchFamily="34" charset="0"/>
                <a:cs typeface="Arial" pitchFamily="34" charset="0"/>
              </a:rPr>
              <a:t>                 Personale u. gesellschaftliche Vielfalt</a:t>
            </a:r>
          </a:p>
          <a:p>
            <a:pPr>
              <a:spcBef>
                <a:spcPct val="0"/>
              </a:spcBef>
              <a:buFont typeface="Wingdings" pitchFamily="2" charset="2"/>
              <a:buChar char="§"/>
            </a:pPr>
            <a:r>
              <a:rPr lang="de-DE" altLang="de-DE" sz="1200" dirty="0">
                <a:latin typeface="Arial" pitchFamily="34" charset="0"/>
                <a:cs typeface="Arial" pitchFamily="34" charset="0"/>
              </a:rPr>
              <a:t>MB:   Produktion und Präsentation</a:t>
            </a:r>
          </a:p>
        </p:txBody>
      </p:sp>
      <p:sp>
        <p:nvSpPr>
          <p:cNvPr id="18" name="Textfeld 17"/>
          <p:cNvSpPr txBox="1">
            <a:spLocks noChangeArrowheads="1"/>
          </p:cNvSpPr>
          <p:nvPr/>
        </p:nvSpPr>
        <p:spPr bwMode="auto">
          <a:xfrm>
            <a:off x="460372" y="4737499"/>
            <a:ext cx="28874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a:spcBef>
                <a:spcPct val="0"/>
              </a:spcBef>
              <a:buNone/>
            </a:pPr>
            <a:r>
              <a:rPr lang="de-DE" altLang="de-DE" sz="1200" dirty="0">
                <a:latin typeface="Arial" pitchFamily="34" charset="0"/>
                <a:cs typeface="Arial" pitchFamily="34" charset="0"/>
              </a:rPr>
              <a:t>3.3.3.1 Globale Herausforderungen:</a:t>
            </a:r>
          </a:p>
          <a:p>
            <a:pPr marL="0" indent="0">
              <a:spcBef>
                <a:spcPct val="0"/>
              </a:spcBef>
              <a:buNone/>
            </a:pPr>
            <a:r>
              <a:rPr lang="de-DE" altLang="de-DE" sz="1200" dirty="0">
                <a:latin typeface="Arial" pitchFamily="34" charset="0"/>
                <a:cs typeface="Arial" pitchFamily="34" charset="0"/>
              </a:rPr>
              <a:t>            Ressourcenverfügbarkeit u. </a:t>
            </a:r>
          </a:p>
          <a:p>
            <a:pPr marL="0" indent="0">
              <a:spcBef>
                <a:spcPct val="0"/>
              </a:spcBef>
              <a:buNone/>
            </a:pPr>
            <a:r>
              <a:rPr lang="de-DE" altLang="de-DE" sz="1200" dirty="0">
                <a:latin typeface="Arial" pitchFamily="34" charset="0"/>
                <a:cs typeface="Arial" pitchFamily="34" charset="0"/>
              </a:rPr>
              <a:t>            Ressourcenmanagement</a:t>
            </a:r>
          </a:p>
        </p:txBody>
      </p:sp>
      <p:sp>
        <p:nvSpPr>
          <p:cNvPr id="19" name="Textfeld 18"/>
          <p:cNvSpPr txBox="1">
            <a:spLocks noChangeArrowheads="1"/>
          </p:cNvSpPr>
          <p:nvPr/>
        </p:nvSpPr>
        <p:spPr bwMode="auto">
          <a:xfrm>
            <a:off x="6232227" y="1044744"/>
            <a:ext cx="30300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a:spcBef>
                <a:spcPct val="0"/>
              </a:spcBef>
              <a:buNone/>
            </a:pPr>
            <a:r>
              <a:rPr lang="de-DE" altLang="de-DE" sz="1200" dirty="0">
                <a:latin typeface="Arial" pitchFamily="34" charset="0"/>
                <a:cs typeface="Arial" pitchFamily="34" charset="0"/>
              </a:rPr>
              <a:t>2.1 Orientierungskompetenz 4:</a:t>
            </a:r>
          </a:p>
          <a:p>
            <a:pPr marL="0" indent="0">
              <a:spcBef>
                <a:spcPct val="0"/>
              </a:spcBef>
              <a:buNone/>
            </a:pPr>
            <a:r>
              <a:rPr lang="de-DE" altLang="de-DE" sz="1200" dirty="0">
                <a:latin typeface="Arial" pitchFamily="34" charset="0"/>
                <a:cs typeface="Arial" pitchFamily="34" charset="0"/>
              </a:rPr>
              <a:t>      raumrelevante systemische    </a:t>
            </a:r>
          </a:p>
          <a:p>
            <a:pPr marL="0" indent="0">
              <a:spcBef>
                <a:spcPct val="0"/>
              </a:spcBef>
              <a:buNone/>
            </a:pPr>
            <a:r>
              <a:rPr lang="de-DE" altLang="de-DE" sz="1200" dirty="0">
                <a:latin typeface="Arial" pitchFamily="34" charset="0"/>
                <a:cs typeface="Arial" pitchFamily="34" charset="0"/>
              </a:rPr>
              <a:t>      Strukturen u. Prozesse auch    </a:t>
            </a:r>
          </a:p>
          <a:p>
            <a:pPr marL="0" indent="0">
              <a:spcBef>
                <a:spcPct val="0"/>
              </a:spcBef>
              <a:buNone/>
            </a:pPr>
            <a:r>
              <a:rPr lang="de-DE" altLang="de-DE" sz="1200" dirty="0">
                <a:latin typeface="Arial" pitchFamily="34" charset="0"/>
                <a:cs typeface="Arial" pitchFamily="34" charset="0"/>
              </a:rPr>
              <a:t>      hinsichtlich ihrer zukünftigen  </a:t>
            </a:r>
          </a:p>
          <a:p>
            <a:pPr marL="0" indent="0">
              <a:spcBef>
                <a:spcPct val="0"/>
              </a:spcBef>
              <a:buNone/>
            </a:pPr>
            <a:r>
              <a:rPr lang="de-DE" altLang="de-DE" sz="1200" dirty="0">
                <a:latin typeface="Arial" pitchFamily="34" charset="0"/>
                <a:cs typeface="Arial" pitchFamily="34" charset="0"/>
              </a:rPr>
              <a:t>      Entwicklung bewerten</a:t>
            </a:r>
          </a:p>
        </p:txBody>
      </p:sp>
      <p:sp>
        <p:nvSpPr>
          <p:cNvPr id="20" name="Textfeld 19"/>
          <p:cNvSpPr txBox="1">
            <a:spLocks noChangeArrowheads="1"/>
          </p:cNvSpPr>
          <p:nvPr/>
        </p:nvSpPr>
        <p:spPr bwMode="auto">
          <a:xfrm>
            <a:off x="6263034" y="2420769"/>
            <a:ext cx="30300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a:spcBef>
                <a:spcPct val="0"/>
              </a:spcBef>
              <a:buNone/>
            </a:pPr>
            <a:r>
              <a:rPr lang="de-DE" altLang="de-DE" sz="1200" dirty="0">
                <a:latin typeface="Arial" pitchFamily="34" charset="0"/>
                <a:cs typeface="Arial" pitchFamily="34" charset="0"/>
              </a:rPr>
              <a:t>2.5 Methodenkompetenz 1:</a:t>
            </a:r>
          </a:p>
          <a:p>
            <a:pPr marL="0" indent="0">
              <a:spcBef>
                <a:spcPct val="0"/>
              </a:spcBef>
              <a:buNone/>
            </a:pPr>
            <a:r>
              <a:rPr lang="de-DE" altLang="de-DE" sz="1200" dirty="0">
                <a:latin typeface="Arial" pitchFamily="34" charset="0"/>
                <a:cs typeface="Arial" pitchFamily="34" charset="0"/>
              </a:rPr>
              <a:t>      fragengeleitete Raumanalysen  </a:t>
            </a:r>
          </a:p>
          <a:p>
            <a:pPr marL="0" indent="0">
              <a:spcBef>
                <a:spcPct val="0"/>
              </a:spcBef>
              <a:buNone/>
            </a:pPr>
            <a:r>
              <a:rPr lang="de-DE" altLang="de-DE" sz="1200" dirty="0">
                <a:latin typeface="Arial" pitchFamily="34" charset="0"/>
                <a:cs typeface="Arial" pitchFamily="34" charset="0"/>
              </a:rPr>
              <a:t>      durchführen</a:t>
            </a:r>
          </a:p>
          <a:p>
            <a:pPr marL="0" indent="0">
              <a:spcBef>
                <a:spcPct val="0"/>
              </a:spcBef>
              <a:buNone/>
            </a:pPr>
            <a:r>
              <a:rPr lang="de-DE" altLang="de-DE" sz="1200" dirty="0">
                <a:latin typeface="Arial" pitchFamily="34" charset="0"/>
                <a:cs typeface="Arial" pitchFamily="34" charset="0"/>
              </a:rPr>
              <a:t>2.5 Methodenkompetenz 5:</a:t>
            </a:r>
          </a:p>
          <a:p>
            <a:pPr marL="0" indent="0">
              <a:spcBef>
                <a:spcPct val="0"/>
              </a:spcBef>
              <a:buNone/>
            </a:pPr>
            <a:r>
              <a:rPr lang="de-DE" altLang="de-DE" sz="1200" dirty="0">
                <a:latin typeface="Arial" pitchFamily="34" charset="0"/>
                <a:cs typeface="Arial" pitchFamily="34" charset="0"/>
              </a:rPr>
              <a:t>      geographische Informationen zur   </a:t>
            </a:r>
          </a:p>
          <a:p>
            <a:pPr marL="0" indent="0">
              <a:spcBef>
                <a:spcPct val="0"/>
              </a:spcBef>
              <a:buNone/>
            </a:pPr>
            <a:r>
              <a:rPr lang="de-DE" altLang="de-DE" sz="1200" dirty="0">
                <a:latin typeface="Arial" pitchFamily="34" charset="0"/>
                <a:cs typeface="Arial" pitchFamily="34" charset="0"/>
              </a:rPr>
              <a:t>      Verdeutlichung von Strukturen u.  </a:t>
            </a:r>
          </a:p>
          <a:p>
            <a:pPr marL="0" indent="0">
              <a:spcBef>
                <a:spcPct val="0"/>
              </a:spcBef>
              <a:buNone/>
            </a:pPr>
            <a:r>
              <a:rPr lang="de-DE" altLang="de-DE" sz="1200" dirty="0">
                <a:latin typeface="Arial" pitchFamily="34" charset="0"/>
                <a:cs typeface="Arial" pitchFamily="34" charset="0"/>
              </a:rPr>
              <a:t>      Prozessen als …z.B. Karte …  </a:t>
            </a:r>
          </a:p>
          <a:p>
            <a:pPr marL="0" indent="0">
              <a:spcBef>
                <a:spcPct val="0"/>
              </a:spcBef>
              <a:buNone/>
            </a:pPr>
            <a:r>
              <a:rPr lang="de-DE" altLang="de-DE" sz="1200" dirty="0">
                <a:latin typeface="Arial" pitchFamily="34" charset="0"/>
                <a:cs typeface="Arial" pitchFamily="34" charset="0"/>
              </a:rPr>
              <a:t>      darstellen</a:t>
            </a:r>
          </a:p>
        </p:txBody>
      </p:sp>
      <p:sp>
        <p:nvSpPr>
          <p:cNvPr id="2" name="Rechteck 1"/>
          <p:cNvSpPr/>
          <p:nvPr/>
        </p:nvSpPr>
        <p:spPr>
          <a:xfrm>
            <a:off x="1469398" y="3897081"/>
            <a:ext cx="588623" cy="707886"/>
          </a:xfrm>
          <a:prstGeom prst="rect">
            <a:avLst/>
          </a:prstGeom>
        </p:spPr>
        <p:txBody>
          <a:bodyPr wrap="none">
            <a:spAutoFit/>
          </a:bodyPr>
          <a:lstStyle/>
          <a:p>
            <a:pPr lvl="0" algn="ctr">
              <a:defRPr/>
            </a:pPr>
            <a:r>
              <a:rPr lang="de-DE" sz="4000" b="1" dirty="0">
                <a:solidFill>
                  <a:srgbClr val="FF0000"/>
                </a:solidFill>
                <a:effectLst>
                  <a:outerShdw blurRad="38100" dist="38100" dir="2700000" algn="tl">
                    <a:srgbClr val="FFFFFF"/>
                  </a:outerShdw>
                </a:effectLst>
                <a:ea typeface="ＭＳ Ｐゴシック" pitchFamily="64" charset="-128"/>
                <a:sym typeface="Wingdings" panose="05000000000000000000" pitchFamily="2" charset="2"/>
              </a:rPr>
              <a:t></a:t>
            </a:r>
            <a:endParaRPr lang="de-DE" sz="4000" dirty="0">
              <a:solidFill>
                <a:srgbClr val="FF0000"/>
              </a:solidFill>
              <a:latin typeface="Calibri"/>
            </a:endParaRPr>
          </a:p>
        </p:txBody>
      </p:sp>
      <p:sp>
        <p:nvSpPr>
          <p:cNvPr id="23" name="Rechteck 22"/>
          <p:cNvSpPr/>
          <p:nvPr/>
        </p:nvSpPr>
        <p:spPr>
          <a:xfrm>
            <a:off x="2668984" y="1589088"/>
            <a:ext cx="588623" cy="707886"/>
          </a:xfrm>
          <a:prstGeom prst="rect">
            <a:avLst/>
          </a:prstGeom>
        </p:spPr>
        <p:txBody>
          <a:bodyPr wrap="none">
            <a:spAutoFit/>
          </a:bodyPr>
          <a:lstStyle/>
          <a:p>
            <a:pPr lvl="0" algn="ctr">
              <a:defRPr/>
            </a:pPr>
            <a:r>
              <a:rPr lang="de-DE" sz="4000" b="1" dirty="0">
                <a:solidFill>
                  <a:srgbClr val="FF0000"/>
                </a:solidFill>
                <a:effectLst>
                  <a:outerShdw blurRad="38100" dist="38100" dir="2700000" algn="tl">
                    <a:srgbClr val="FFFFFF"/>
                  </a:outerShdw>
                </a:effectLst>
                <a:ea typeface="ＭＳ Ｐゴシック" pitchFamily="64" charset="-128"/>
                <a:sym typeface="Wingdings" panose="05000000000000000000" pitchFamily="2" charset="2"/>
              </a:rPr>
              <a:t></a:t>
            </a:r>
            <a:endParaRPr lang="de-DE" sz="4000" dirty="0">
              <a:solidFill>
                <a:srgbClr val="FF0000"/>
              </a:solidFill>
              <a:latin typeface="Calibri"/>
            </a:endParaRPr>
          </a:p>
        </p:txBody>
      </p:sp>
      <p:sp>
        <p:nvSpPr>
          <p:cNvPr id="24" name="Rechteck 23"/>
          <p:cNvSpPr/>
          <p:nvPr/>
        </p:nvSpPr>
        <p:spPr>
          <a:xfrm>
            <a:off x="5900113" y="1598613"/>
            <a:ext cx="588623" cy="707886"/>
          </a:xfrm>
          <a:prstGeom prst="rect">
            <a:avLst/>
          </a:prstGeom>
        </p:spPr>
        <p:txBody>
          <a:bodyPr wrap="none">
            <a:spAutoFit/>
          </a:bodyPr>
          <a:lstStyle/>
          <a:p>
            <a:pPr lvl="0" algn="ctr">
              <a:defRPr/>
            </a:pPr>
            <a:r>
              <a:rPr lang="de-DE" sz="4000" b="1" dirty="0">
                <a:solidFill>
                  <a:srgbClr val="FF0000"/>
                </a:solidFill>
                <a:effectLst>
                  <a:outerShdw blurRad="38100" dist="38100" dir="2700000" algn="tl">
                    <a:srgbClr val="FFFFFF"/>
                  </a:outerShdw>
                </a:effectLst>
                <a:ea typeface="ＭＳ Ｐゴシック" pitchFamily="64" charset="-128"/>
                <a:sym typeface="Wingdings" panose="05000000000000000000" pitchFamily="2" charset="2"/>
              </a:rPr>
              <a:t></a:t>
            </a:r>
            <a:endParaRPr lang="de-DE" sz="4000" dirty="0">
              <a:solidFill>
                <a:srgbClr val="FF0000"/>
              </a:solidFill>
              <a:latin typeface="Calibri"/>
            </a:endParaRPr>
          </a:p>
        </p:txBody>
      </p:sp>
      <p:sp>
        <p:nvSpPr>
          <p:cNvPr id="25" name="Rechteck 24"/>
          <p:cNvSpPr/>
          <p:nvPr/>
        </p:nvSpPr>
        <p:spPr>
          <a:xfrm>
            <a:off x="4762896" y="4706721"/>
            <a:ext cx="588623" cy="707886"/>
          </a:xfrm>
          <a:prstGeom prst="rect">
            <a:avLst/>
          </a:prstGeom>
        </p:spPr>
        <p:txBody>
          <a:bodyPr wrap="none">
            <a:spAutoFit/>
          </a:bodyPr>
          <a:lstStyle/>
          <a:p>
            <a:pPr lvl="0" algn="ctr">
              <a:defRPr/>
            </a:pPr>
            <a:r>
              <a:rPr lang="de-DE" sz="4000" b="1" dirty="0">
                <a:solidFill>
                  <a:srgbClr val="FF0000"/>
                </a:solidFill>
                <a:effectLst>
                  <a:outerShdw blurRad="38100" dist="38100" dir="2700000" algn="tl">
                    <a:srgbClr val="FFFFFF"/>
                  </a:outerShdw>
                </a:effectLst>
                <a:ea typeface="ＭＳ Ｐゴシック" pitchFamily="64" charset="-128"/>
                <a:sym typeface="Wingdings" panose="05000000000000000000" pitchFamily="2" charset="2"/>
              </a:rPr>
              <a:t></a:t>
            </a:r>
            <a:endParaRPr lang="de-DE" sz="4000" dirty="0">
              <a:solidFill>
                <a:srgbClr val="FF0000"/>
              </a:solidFill>
              <a:latin typeface="Calibri"/>
            </a:endParaRPr>
          </a:p>
        </p:txBody>
      </p:sp>
      <p:sp>
        <p:nvSpPr>
          <p:cNvPr id="26" name="Rechteck 25"/>
          <p:cNvSpPr/>
          <p:nvPr/>
        </p:nvSpPr>
        <p:spPr>
          <a:xfrm>
            <a:off x="7236296" y="3925889"/>
            <a:ext cx="588623" cy="707886"/>
          </a:xfrm>
          <a:prstGeom prst="rect">
            <a:avLst/>
          </a:prstGeom>
        </p:spPr>
        <p:txBody>
          <a:bodyPr wrap="none">
            <a:spAutoFit/>
          </a:bodyPr>
          <a:lstStyle/>
          <a:p>
            <a:pPr lvl="0" algn="ctr">
              <a:defRPr/>
            </a:pPr>
            <a:r>
              <a:rPr lang="de-DE" sz="4000" b="1" dirty="0">
                <a:solidFill>
                  <a:srgbClr val="FF0000"/>
                </a:solidFill>
                <a:effectLst>
                  <a:outerShdw blurRad="38100" dist="38100" dir="2700000" algn="tl">
                    <a:srgbClr val="FFFFFF"/>
                  </a:outerShdw>
                </a:effectLst>
                <a:ea typeface="ＭＳ Ｐゴシック" pitchFamily="64" charset="-128"/>
                <a:sym typeface="Wingdings" panose="05000000000000000000" pitchFamily="2" charset="2"/>
              </a:rPr>
              <a:t></a:t>
            </a:r>
            <a:endParaRPr lang="de-DE" sz="4000" dirty="0">
              <a:solidFill>
                <a:srgbClr val="FF0000"/>
              </a:solidFill>
              <a:latin typeface="Calibri"/>
            </a:endParaRPr>
          </a:p>
        </p:txBody>
      </p:sp>
      <p:grpSp>
        <p:nvGrpSpPr>
          <p:cNvPr id="27" name="Gruppierung 8"/>
          <p:cNvGrpSpPr/>
          <p:nvPr/>
        </p:nvGrpSpPr>
        <p:grpSpPr>
          <a:xfrm>
            <a:off x="331169" y="151780"/>
            <a:ext cx="8384537" cy="523220"/>
            <a:chOff x="331169" y="151780"/>
            <a:chExt cx="8384537" cy="523220"/>
          </a:xfrm>
        </p:grpSpPr>
        <p:sp>
          <p:nvSpPr>
            <p:cNvPr id="28" name="Textfeld 27"/>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 Bildungsplan</a:t>
              </a:r>
            </a:p>
          </p:txBody>
        </p:sp>
        <p:cxnSp>
          <p:nvCxnSpPr>
            <p:cNvPr id="30" name="Gerade Verbindung 29"/>
            <p:cNvCxnSpPr/>
            <p:nvPr/>
          </p:nvCxnSpPr>
          <p:spPr>
            <a:xfrm>
              <a:off x="331169" y="675000"/>
              <a:ext cx="8384537" cy="0"/>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0955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6888" y="2042319"/>
            <a:ext cx="8229600"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Calibri" pitchFamily="34" charset="0"/>
            </a:endParaRPr>
          </a:p>
        </p:txBody>
      </p:sp>
      <p:sp>
        <p:nvSpPr>
          <p:cNvPr id="5" name="Textplatzhalter 4"/>
          <p:cNvSpPr>
            <a:spLocks noGrp="1"/>
          </p:cNvSpPr>
          <p:nvPr>
            <p:ph type="body" idx="1"/>
          </p:nvPr>
        </p:nvSpPr>
        <p:spPr>
          <a:xfrm>
            <a:off x="314357" y="5955506"/>
            <a:ext cx="8594662" cy="1500187"/>
          </a:xfrm>
        </p:spPr>
        <p:txBody>
          <a:bodyPr>
            <a:noAutofit/>
          </a:bodyPr>
          <a:lstStyle/>
          <a:p>
            <a:pPr marL="514350" indent="-514350"/>
            <a:r>
              <a:rPr lang="de-DE" sz="2800" b="1" dirty="0">
                <a:solidFill>
                  <a:schemeClr val="tx1"/>
                </a:solidFill>
                <a:latin typeface="Calibri" pitchFamily="34" charset="0"/>
              </a:rPr>
              <a:t>Gliederung: </a:t>
            </a:r>
          </a:p>
          <a:p>
            <a:pPr marL="514350" indent="-514350"/>
            <a:endParaRPr lang="de-DE" sz="2800" dirty="0">
              <a:solidFill>
                <a:schemeClr val="tx1"/>
              </a:solidFill>
              <a:latin typeface="Calibri" pitchFamily="34" charset="0"/>
            </a:endParaRPr>
          </a:p>
          <a:p>
            <a:pPr marL="571500" indent="-571500">
              <a:buAutoNum type="romanUcPeriod"/>
            </a:pPr>
            <a:r>
              <a:rPr lang="de-DE" sz="2800" dirty="0">
                <a:solidFill>
                  <a:schemeClr val="tx1"/>
                </a:solidFill>
                <a:latin typeface="Calibri" pitchFamily="34" charset="0"/>
              </a:rPr>
              <a:t>Kompetenzen</a:t>
            </a:r>
          </a:p>
          <a:p>
            <a:pPr marL="571500" indent="-571500">
              <a:buAutoNum type="romanUcPeriod"/>
            </a:pPr>
            <a:r>
              <a:rPr lang="de-DE" sz="2800" dirty="0">
                <a:solidFill>
                  <a:schemeClr val="tx1"/>
                </a:solidFill>
                <a:latin typeface="Calibri" pitchFamily="34" charset="0"/>
              </a:rPr>
              <a:t>Verlaufsskizze der Unterrichtseinheit</a:t>
            </a:r>
          </a:p>
          <a:p>
            <a:pPr marL="571500" indent="-571500">
              <a:buAutoNum type="romanUcPeriod"/>
            </a:pPr>
            <a:r>
              <a:rPr lang="de-DE" sz="2800" dirty="0">
                <a:solidFill>
                  <a:schemeClr val="tx1"/>
                </a:solidFill>
                <a:latin typeface="Calibri" pitchFamily="34" charset="0"/>
              </a:rPr>
              <a:t>Möglichkeiten der methodischen Umsetzung</a:t>
            </a:r>
          </a:p>
          <a:p>
            <a:pPr marL="571500" indent="-571500">
              <a:buAutoNum type="romanUcPeriod"/>
            </a:pPr>
            <a:r>
              <a:rPr lang="de-DE" sz="2800" dirty="0">
                <a:solidFill>
                  <a:schemeClr val="tx1"/>
                </a:solidFill>
                <a:latin typeface="Calibri" pitchFamily="34" charset="0"/>
              </a:rPr>
              <a:t>Didaktische Umsetzung</a:t>
            </a:r>
          </a:p>
          <a:p>
            <a:pPr marL="571500" indent="-571500">
              <a:buAutoNum type="romanUcPeriod"/>
            </a:pPr>
            <a:r>
              <a:rPr lang="de-DE" sz="2800" dirty="0">
                <a:solidFill>
                  <a:schemeClr val="tx1"/>
                </a:solidFill>
                <a:latin typeface="Calibri" pitchFamily="34" charset="0"/>
              </a:rPr>
              <a:t>Fazit</a:t>
            </a:r>
          </a:p>
          <a:p>
            <a:pPr marL="571500" indent="-571500">
              <a:buAutoNum type="romanUcPeriod"/>
            </a:pPr>
            <a:r>
              <a:rPr lang="de-DE" sz="2800" b="1" dirty="0">
                <a:solidFill>
                  <a:srgbClr val="3366CC"/>
                </a:solidFill>
                <a:latin typeface="Calibri" pitchFamily="34" charset="0"/>
              </a:rPr>
              <a:t>Konzeption Fortbildungstag</a:t>
            </a:r>
          </a:p>
          <a:p>
            <a:pPr marL="571500" indent="-571500">
              <a:buAutoNum type="romanUcPeriod"/>
            </a:pPr>
            <a:r>
              <a:rPr lang="de-DE" sz="2800" dirty="0">
                <a:solidFill>
                  <a:schemeClr val="tx1"/>
                </a:solidFill>
                <a:latin typeface="Calibri" pitchFamily="34" charset="0"/>
              </a:rPr>
              <a:t>Workshop</a:t>
            </a: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Rectangle 2"/>
          <p:cNvSpPr txBox="1">
            <a:spLocks noChangeArrowheads="1"/>
          </p:cNvSpPr>
          <p:nvPr/>
        </p:nvSpPr>
        <p:spPr bwMode="auto">
          <a:xfrm>
            <a:off x="389000" y="69269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6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3400" dirty="0">
                <a:latin typeface="Calibri"/>
                <a:ea typeface="Calibri"/>
                <a:cs typeface="Times New Roman"/>
              </a:rPr>
              <a:t/>
            </a:r>
            <a:br>
              <a:rPr lang="de-DE" sz="3400" dirty="0">
                <a:latin typeface="Calibri"/>
                <a:ea typeface="Calibri"/>
                <a:cs typeface="Times New Roman"/>
              </a:rPr>
            </a:br>
            <a:endParaRPr lang="de-DE" sz="3400" dirty="0">
              <a:latin typeface="+mj-lt"/>
              <a:ea typeface="+mj-ea"/>
              <a:cs typeface="+mj-cs"/>
            </a:endParaRPr>
          </a:p>
        </p:txBody>
      </p:sp>
      <p:grpSp>
        <p:nvGrpSpPr>
          <p:cNvPr id="11" name="Gruppierung 13"/>
          <p:cNvGrpSpPr/>
          <p:nvPr/>
        </p:nvGrpSpPr>
        <p:grpSpPr>
          <a:xfrm>
            <a:off x="331169" y="94630"/>
            <a:ext cx="8384537" cy="523220"/>
            <a:chOff x="331169" y="151780"/>
            <a:chExt cx="8384537" cy="523220"/>
          </a:xfrm>
        </p:grpSpPr>
        <p:sp>
          <p:nvSpPr>
            <p:cNvPr id="12" name="Textfeld 11"/>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Vortrag</a:t>
              </a:r>
            </a:p>
          </p:txBody>
        </p:sp>
        <p:cxnSp>
          <p:nvCxnSpPr>
            <p:cNvPr id="13" name="Gerade Verbindung 12"/>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7719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6888" y="2042319"/>
            <a:ext cx="8229600"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Calibri" pitchFamily="34" charset="0"/>
            </a:endParaRPr>
          </a:p>
        </p:txBody>
      </p:sp>
      <p:sp>
        <p:nvSpPr>
          <p:cNvPr id="5" name="Textplatzhalter 4"/>
          <p:cNvSpPr>
            <a:spLocks noGrp="1"/>
          </p:cNvSpPr>
          <p:nvPr>
            <p:ph type="body" idx="1"/>
          </p:nvPr>
        </p:nvSpPr>
        <p:spPr>
          <a:xfrm>
            <a:off x="314357" y="1484784"/>
            <a:ext cx="8594662" cy="1500187"/>
          </a:xfrm>
        </p:spPr>
        <p:txBody>
          <a:bodyPr>
            <a:noAutofit/>
          </a:bodyPr>
          <a:lstStyle/>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Rectangle 2"/>
          <p:cNvSpPr txBox="1">
            <a:spLocks noChangeArrowheads="1"/>
          </p:cNvSpPr>
          <p:nvPr/>
        </p:nvSpPr>
        <p:spPr bwMode="auto">
          <a:xfrm>
            <a:off x="389000" y="69269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600" b="1" dirty="0">
                <a:solidFill>
                  <a:srgbClr val="0070C0"/>
                </a:solidFill>
                <a:latin typeface="Arial" pitchFamily="34" charset="0"/>
                <a:ea typeface="+mj-ea"/>
                <a:cs typeface="Arial" pitchFamily="34" charset="0"/>
              </a:rPr>
              <a:t> </a:t>
            </a:r>
            <a:r>
              <a:rPr lang="de-DE" sz="36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graphicFrame>
        <p:nvGraphicFramePr>
          <p:cNvPr id="11" name="Tabelle 10"/>
          <p:cNvGraphicFramePr>
            <a:graphicFrameLocks noGrp="1"/>
          </p:cNvGraphicFramePr>
          <p:nvPr>
            <p:extLst>
              <p:ext uri="{D42A27DB-BD31-4B8C-83A1-F6EECF244321}">
                <p14:modId xmlns:p14="http://schemas.microsoft.com/office/powerpoint/2010/main" val="3682486198"/>
              </p:ext>
            </p:extLst>
          </p:nvPr>
        </p:nvGraphicFramePr>
        <p:xfrm>
          <a:off x="611560" y="1556792"/>
          <a:ext cx="7920879" cy="3202320"/>
        </p:xfrm>
        <a:graphic>
          <a:graphicData uri="http://schemas.openxmlformats.org/drawingml/2006/table">
            <a:tbl>
              <a:tblPr firstRow="1" firstCol="1" bandRow="1"/>
              <a:tblGrid>
                <a:gridCol w="806621">
                  <a:extLst>
                    <a:ext uri="{9D8B030D-6E8A-4147-A177-3AD203B41FA5}">
                      <a16:colId xmlns:a16="http://schemas.microsoft.com/office/drawing/2014/main" xmlns="" val="20000"/>
                    </a:ext>
                  </a:extLst>
                </a:gridCol>
                <a:gridCol w="7114258">
                  <a:extLst>
                    <a:ext uri="{9D8B030D-6E8A-4147-A177-3AD203B41FA5}">
                      <a16:colId xmlns:a16="http://schemas.microsoft.com/office/drawing/2014/main" xmlns="" val="20001"/>
                    </a:ext>
                  </a:extLst>
                </a:gridCol>
              </a:tblGrid>
              <a:tr h="396000">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spcAft>
                          <a:spcPts val="0"/>
                        </a:spcAft>
                        <a:tabLst>
                          <a:tab pos="270510" algn="l"/>
                        </a:tabLst>
                      </a:pPr>
                      <a:r>
                        <a:rPr lang="de-DE" sz="1800" dirty="0">
                          <a:effectLst/>
                          <a:latin typeface="+mn-lt"/>
                          <a:cs typeface="Arial" panose="020B0604020202020204" pitchFamily="34" charset="0"/>
                        </a:rPr>
                        <a:t>ZEIT</a:t>
                      </a:r>
                      <a:endParaRPr lang="de-DE" sz="1800" dirty="0">
                        <a:effectLst/>
                        <a:latin typeface="+mn-lt"/>
                        <a:ea typeface="Calibri"/>
                        <a:cs typeface="Arial" panose="020B0604020202020204" pitchFamily="34" charset="0"/>
                      </a:endParaRPr>
                    </a:p>
                  </a:txBody>
                  <a:tcPr marL="60616" marR="60616" marT="0" marB="0" anchor="ctr">
                    <a:lnL w="12700" cmpd="sng">
                      <a:solidFill>
                        <a:srgbClr val="FFFFC1"/>
                      </a:solidFill>
                    </a:lnL>
                    <a:lnR w="12700" cmpd="sng">
                      <a:solidFill>
                        <a:srgbClr val="FFFFC1"/>
                      </a:solidFill>
                    </a:lnR>
                    <a:lnT w="12700" cmpd="sng">
                      <a:solidFill>
                        <a:srgbClr val="FFFFC1"/>
                      </a:solidFill>
                    </a:lnT>
                    <a:lnB w="38100" cmpd="sng">
                      <a:solidFill>
                        <a:srgbClr val="FFFFC1"/>
                      </a:solidFill>
                    </a:lnB>
                    <a:lnTlToBr w="12700" cmpd="sng">
                      <a:noFill/>
                      <a:prstDash val="solid"/>
                    </a:lnTlToBr>
                    <a:lnBlToTr w="12700" cmpd="sng">
                      <a:noFill/>
                      <a:prstDash val="solid"/>
                    </a:lnBlToTr>
                    <a:solidFill>
                      <a:srgbClr val="969696"/>
                    </a:solidFill>
                  </a:tcP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spcAft>
                          <a:spcPts val="0"/>
                        </a:spcAft>
                        <a:tabLst>
                          <a:tab pos="270510" algn="l"/>
                        </a:tabLst>
                      </a:pPr>
                      <a:r>
                        <a:rPr lang="de-DE" sz="2000" cap="small" dirty="0">
                          <a:effectLst/>
                          <a:latin typeface="+mn-lt"/>
                          <a:cs typeface="Arial" panose="020B0604020202020204" pitchFamily="34" charset="0"/>
                        </a:rPr>
                        <a:t>Ablauf</a:t>
                      </a:r>
                      <a:endParaRPr lang="de-DE" sz="2000" dirty="0">
                        <a:effectLst/>
                        <a:latin typeface="+mn-lt"/>
                        <a:ea typeface="Calibri"/>
                        <a:cs typeface="Arial" panose="020B0604020202020204" pitchFamily="34" charset="0"/>
                      </a:endParaRPr>
                    </a:p>
                  </a:txBody>
                  <a:tcPr marL="60616" marR="60616" marT="0" marB="0" anchor="ctr">
                    <a:lnL w="12700" cmpd="sng">
                      <a:solidFill>
                        <a:srgbClr val="FFFFC1"/>
                      </a:solidFill>
                    </a:lnL>
                    <a:lnR w="12700" cmpd="sng">
                      <a:solidFill>
                        <a:srgbClr val="FFFFC1"/>
                      </a:solidFill>
                    </a:lnR>
                    <a:lnT w="12700" cmpd="sng">
                      <a:solidFill>
                        <a:srgbClr val="FFFFC1"/>
                      </a:solidFill>
                    </a:lnT>
                    <a:lnB w="38100" cmpd="sng">
                      <a:solidFill>
                        <a:srgbClr val="FFFFC1"/>
                      </a:solidFill>
                    </a:lnB>
                    <a:lnTlToBr w="12700" cmpd="sng">
                      <a:noFill/>
                      <a:prstDash val="solid"/>
                    </a:lnTlToBr>
                    <a:lnBlToTr w="12700" cmpd="sng">
                      <a:noFill/>
                      <a:prstDash val="solid"/>
                    </a:lnBlToTr>
                    <a:solidFill>
                      <a:srgbClr val="969696"/>
                    </a:solidFill>
                  </a:tcPr>
                </a:tc>
                <a:extLst>
                  <a:ext uri="{0D108BD9-81ED-4DB2-BD59-A6C34878D82A}">
                    <a16:rowId xmlns:a16="http://schemas.microsoft.com/office/drawing/2014/main" xmlns="" val="10000"/>
                  </a:ext>
                </a:extLst>
              </a:tr>
              <a:tr h="540000">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spcAft>
                          <a:spcPts val="0"/>
                        </a:spcAft>
                        <a:tabLst>
                          <a:tab pos="270510" algn="l"/>
                        </a:tabLst>
                      </a:pPr>
                      <a:r>
                        <a:rPr lang="de-DE" sz="1800" dirty="0">
                          <a:effectLst/>
                          <a:latin typeface="+mn-lt"/>
                          <a:cs typeface="Arial" panose="020B0604020202020204" pitchFamily="34" charset="0"/>
                        </a:rPr>
                        <a:t>35‘</a:t>
                      </a:r>
                      <a:endParaRPr lang="de-DE" sz="1800" dirty="0">
                        <a:effectLst/>
                        <a:latin typeface="+mn-lt"/>
                        <a:ea typeface="Calibri"/>
                        <a:cs typeface="Arial" panose="020B0604020202020204" pitchFamily="34" charset="0"/>
                      </a:endParaRPr>
                    </a:p>
                  </a:txBody>
                  <a:tcPr marL="60616" marR="60616" marT="0" marB="0" anchor="ctr">
                    <a:lnL w="12700" cmpd="sng">
                      <a:solidFill>
                        <a:srgbClr val="FFFFC1"/>
                      </a:solidFill>
                    </a:lnL>
                    <a:lnR w="12700" cmpd="sng">
                      <a:solidFill>
                        <a:srgbClr val="FFFFC1"/>
                      </a:solidFill>
                    </a:lnR>
                    <a:lnT w="38100" cmpd="sng">
                      <a:solidFill>
                        <a:srgbClr val="FFFFC1"/>
                      </a:solidFill>
                    </a:lnT>
                    <a:lnB w="12700" cmpd="sng">
                      <a:solidFill>
                        <a:srgbClr val="FFFFC1"/>
                      </a:solidFill>
                    </a:lnB>
                    <a:lnTlToBr w="12700" cmpd="sng">
                      <a:noFill/>
                      <a:prstDash val="solid"/>
                    </a:lnTlToBr>
                    <a:lnBlToTr w="12700" cmpd="sng">
                      <a:noFill/>
                      <a:prstDash val="solid"/>
                    </a:lnBlToTr>
                    <a:solidFill>
                      <a:srgbClr val="969696"/>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spcAft>
                          <a:spcPts val="0"/>
                        </a:spcAft>
                        <a:tabLst>
                          <a:tab pos="270510" algn="l"/>
                        </a:tabLst>
                      </a:pPr>
                      <a:r>
                        <a:rPr lang="de-DE" sz="1400" dirty="0">
                          <a:effectLst/>
                          <a:latin typeface="Arial" panose="020B0604020202020204" pitchFamily="34" charset="0"/>
                          <a:cs typeface="Arial" panose="020B0604020202020204" pitchFamily="34" charset="0"/>
                        </a:rPr>
                        <a:t> </a:t>
                      </a:r>
                    </a:p>
                    <a:p>
                      <a:pPr>
                        <a:spcAft>
                          <a:spcPts val="0"/>
                        </a:spcAft>
                        <a:tabLst>
                          <a:tab pos="270510" algn="l"/>
                        </a:tabLst>
                      </a:pPr>
                      <a:r>
                        <a:rPr lang="de-DE" sz="1800" dirty="0">
                          <a:effectLst/>
                          <a:latin typeface="+mn-lt"/>
                          <a:cs typeface="Arial" panose="020B0604020202020204" pitchFamily="34" charset="0"/>
                        </a:rPr>
                        <a:t>Vortrag zur Unterrichtsskizze  </a:t>
                      </a:r>
                    </a:p>
                    <a:p>
                      <a:pPr>
                        <a:spcAft>
                          <a:spcPts val="0"/>
                        </a:spcAft>
                        <a:tabLst>
                          <a:tab pos="270510" algn="l"/>
                        </a:tabLst>
                      </a:pPr>
                      <a:r>
                        <a:rPr lang="de-DE" sz="1800" dirty="0">
                          <a:effectLst/>
                          <a:latin typeface="+mn-lt"/>
                          <a:cs typeface="Arial" panose="020B0604020202020204" pitchFamily="34" charset="0"/>
                        </a:rPr>
                        <a:t>3.3.4.2 ‚Analyse von Weltwirtschaftsregionen‘</a:t>
                      </a:r>
                    </a:p>
                    <a:p>
                      <a:pPr>
                        <a:spcAft>
                          <a:spcPts val="0"/>
                        </a:spcAft>
                        <a:tabLst>
                          <a:tab pos="270510" algn="l"/>
                        </a:tabLst>
                      </a:pPr>
                      <a:endParaRPr lang="de-DE" sz="1800" baseline="0" dirty="0">
                        <a:effectLst/>
                        <a:latin typeface="+mn-lt"/>
                        <a:cs typeface="Arial" panose="020B0604020202020204" pitchFamily="34" charset="0"/>
                      </a:endParaRPr>
                    </a:p>
                  </a:txBody>
                  <a:tcPr marL="60616" marR="60616" marT="0" marB="0">
                    <a:lnL w="12700" cmpd="sng">
                      <a:solidFill>
                        <a:srgbClr val="FFFFC1"/>
                      </a:solidFill>
                    </a:lnL>
                    <a:lnR w="12700" cmpd="sng">
                      <a:solidFill>
                        <a:srgbClr val="FFFFC1"/>
                      </a:solidFill>
                    </a:lnR>
                    <a:lnT w="38100" cmpd="sng">
                      <a:solidFill>
                        <a:srgbClr val="FFFFC1"/>
                      </a:solidFill>
                    </a:lnT>
                    <a:lnB w="12700" cmpd="sng">
                      <a:solidFill>
                        <a:srgbClr val="FFFFC1"/>
                      </a:solidFill>
                    </a:lnB>
                    <a:lnTlToBr w="12700" cmpd="sng">
                      <a:noFill/>
                      <a:prstDash val="solid"/>
                    </a:lnTlToBr>
                    <a:lnBlToTr w="12700" cmpd="sng">
                      <a:noFill/>
                      <a:prstDash val="solid"/>
                    </a:lnBlToTr>
                    <a:solidFill>
                      <a:srgbClr val="969696">
                        <a:tint val="40000"/>
                      </a:srgbClr>
                    </a:solidFill>
                  </a:tcPr>
                </a:tc>
                <a:extLst>
                  <a:ext uri="{0D108BD9-81ED-4DB2-BD59-A6C34878D82A}">
                    <a16:rowId xmlns:a16="http://schemas.microsoft.com/office/drawing/2014/main" xmlns="" val="10001"/>
                  </a:ext>
                </a:extLst>
              </a:tr>
              <a:tr h="540000">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spcAft>
                          <a:spcPts val="0"/>
                        </a:spcAft>
                        <a:tabLst>
                          <a:tab pos="270510" algn="l"/>
                        </a:tabLst>
                      </a:pPr>
                      <a:r>
                        <a:rPr lang="de-DE" sz="1800" dirty="0">
                          <a:effectLst/>
                          <a:latin typeface="+mn-lt"/>
                          <a:cs typeface="Arial" panose="020B0604020202020204" pitchFamily="34" charset="0"/>
                        </a:rPr>
                        <a:t>45‘</a:t>
                      </a:r>
                      <a:endParaRPr lang="de-DE" sz="1800" dirty="0">
                        <a:effectLst/>
                        <a:latin typeface="+mn-lt"/>
                        <a:ea typeface="Calibri"/>
                        <a:cs typeface="Arial" panose="020B0604020202020204" pitchFamily="34" charset="0"/>
                      </a:endParaRPr>
                    </a:p>
                  </a:txBody>
                  <a:tcPr marL="60616" marR="60616" marT="0" marB="0" anchor="ctr">
                    <a:lnL w="12700" cmpd="sng">
                      <a:solidFill>
                        <a:srgbClr val="FFFFC1"/>
                      </a:solidFill>
                    </a:lnL>
                    <a:lnR w="12700" cmpd="sng">
                      <a:solidFill>
                        <a:srgbClr val="FFFFC1"/>
                      </a:solidFill>
                    </a:lnR>
                    <a:lnT w="12700" cmpd="sng">
                      <a:solidFill>
                        <a:srgbClr val="FFFFC1"/>
                      </a:solidFill>
                    </a:lnT>
                    <a:lnB w="12700" cmpd="sng">
                      <a:solidFill>
                        <a:srgbClr val="FFFFC1"/>
                      </a:solidFill>
                    </a:lnB>
                    <a:lnTlToBr w="12700" cmpd="sng">
                      <a:noFill/>
                      <a:prstDash val="solid"/>
                    </a:lnTlToBr>
                    <a:lnBlToTr w="12700" cmpd="sng">
                      <a:noFill/>
                      <a:prstDash val="solid"/>
                    </a:lnBlToTr>
                    <a:solidFill>
                      <a:srgbClr val="969696"/>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514350" indent="-514350"/>
                      <a:endParaRPr lang="de-DE" sz="1800" dirty="0">
                        <a:solidFill>
                          <a:schemeClr val="tx1"/>
                        </a:solidFill>
                        <a:latin typeface="Calibri" pitchFamily="34" charset="0"/>
                      </a:endParaRPr>
                    </a:p>
                    <a:p>
                      <a:pPr marL="514350" indent="-514350"/>
                      <a:r>
                        <a:rPr lang="de-DE" sz="1800" dirty="0">
                          <a:solidFill>
                            <a:schemeClr val="tx1"/>
                          </a:solidFill>
                          <a:latin typeface="Calibri" pitchFamily="34" charset="0"/>
                        </a:rPr>
                        <a:t>Workshop</a:t>
                      </a:r>
                    </a:p>
                    <a:p>
                      <a:pPr marL="514350" indent="-514350"/>
                      <a:endParaRPr lang="de-DE" sz="1400" dirty="0">
                        <a:effectLst/>
                        <a:latin typeface="Arial" panose="020B0604020202020204" pitchFamily="34" charset="0"/>
                        <a:cs typeface="Arial" panose="020B0604020202020204" pitchFamily="34" charset="0"/>
                      </a:endParaRPr>
                    </a:p>
                  </a:txBody>
                  <a:tcPr marL="60616" marR="60616" marT="0" marB="0" anchor="ctr">
                    <a:lnL w="12700" cmpd="sng">
                      <a:solidFill>
                        <a:srgbClr val="FFFFC1"/>
                      </a:solidFill>
                    </a:lnL>
                    <a:lnR w="12700" cmpd="sng">
                      <a:solidFill>
                        <a:srgbClr val="FFFFC1"/>
                      </a:solidFill>
                    </a:lnR>
                    <a:lnT w="12700" cmpd="sng">
                      <a:solidFill>
                        <a:srgbClr val="FFFFC1"/>
                      </a:solidFill>
                    </a:lnT>
                    <a:lnB w="12700" cmpd="sng">
                      <a:solidFill>
                        <a:srgbClr val="FFFFC1"/>
                      </a:solidFill>
                    </a:lnB>
                    <a:lnTlToBr w="12700" cmpd="sng">
                      <a:noFill/>
                      <a:prstDash val="solid"/>
                    </a:lnTlToBr>
                    <a:lnBlToTr w="12700" cmpd="sng">
                      <a:noFill/>
                      <a:prstDash val="solid"/>
                    </a:lnBlToTr>
                    <a:solidFill>
                      <a:srgbClr val="969696">
                        <a:tint val="20000"/>
                      </a:srgbClr>
                    </a:solidFill>
                  </a:tcPr>
                </a:tc>
                <a:extLst>
                  <a:ext uri="{0D108BD9-81ED-4DB2-BD59-A6C34878D82A}">
                    <a16:rowId xmlns:a16="http://schemas.microsoft.com/office/drawing/2014/main" xmlns="" val="10002"/>
                  </a:ext>
                </a:extLst>
              </a:tr>
              <a:tr h="1008000">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spcAft>
                          <a:spcPts val="0"/>
                        </a:spcAft>
                        <a:tabLst>
                          <a:tab pos="270510" algn="l"/>
                        </a:tabLst>
                      </a:pPr>
                      <a:r>
                        <a:rPr lang="de-DE" sz="1800" dirty="0">
                          <a:effectLst/>
                          <a:latin typeface="+mn-lt"/>
                          <a:cs typeface="Arial" panose="020B0604020202020204" pitchFamily="34" charset="0"/>
                        </a:rPr>
                        <a:t>10‘</a:t>
                      </a:r>
                      <a:endParaRPr lang="de-DE" sz="1800" dirty="0">
                        <a:effectLst/>
                        <a:latin typeface="+mn-lt"/>
                        <a:ea typeface="Calibri"/>
                        <a:cs typeface="Arial" panose="020B0604020202020204" pitchFamily="34" charset="0"/>
                      </a:endParaRPr>
                    </a:p>
                  </a:txBody>
                  <a:tcPr marL="60616" marR="60616" marT="0" marB="0" anchor="ctr">
                    <a:lnL w="12700" cmpd="sng">
                      <a:solidFill>
                        <a:srgbClr val="FFFFC1"/>
                      </a:solidFill>
                    </a:lnL>
                    <a:lnR w="12700" cmpd="sng">
                      <a:solidFill>
                        <a:srgbClr val="FFFFC1"/>
                      </a:solidFill>
                    </a:lnR>
                    <a:lnT w="12700" cmpd="sng">
                      <a:solidFill>
                        <a:srgbClr val="FFFFC1"/>
                      </a:solidFill>
                    </a:lnT>
                    <a:lnB w="12700" cmpd="sng">
                      <a:solidFill>
                        <a:srgbClr val="FFFFC1"/>
                      </a:solidFill>
                    </a:lnB>
                    <a:lnTlToBr w="12700" cmpd="sng">
                      <a:noFill/>
                      <a:prstDash val="solid"/>
                    </a:lnTlToBr>
                    <a:lnBlToTr w="12700" cmpd="sng">
                      <a:noFill/>
                      <a:prstDash val="solid"/>
                    </a:lnBlToTr>
                    <a:solidFill>
                      <a:srgbClr val="969696"/>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spcAft>
                          <a:spcPts val="0"/>
                        </a:spcAft>
                        <a:tabLst>
                          <a:tab pos="270510" algn="l"/>
                        </a:tabLst>
                      </a:pPr>
                      <a:r>
                        <a:rPr lang="de-DE" sz="1800" dirty="0">
                          <a:effectLst/>
                          <a:latin typeface="+mn-lt"/>
                          <a:ea typeface="Calibri"/>
                          <a:cs typeface="Arial" panose="020B0604020202020204" pitchFamily="34" charset="0"/>
                        </a:rPr>
                        <a:t>Präsentation ausgewählter Arbeitsergebnisse und</a:t>
                      </a:r>
                      <a:r>
                        <a:rPr lang="de-DE" sz="1800" baseline="0" dirty="0">
                          <a:effectLst/>
                          <a:latin typeface="+mn-lt"/>
                          <a:ea typeface="Calibri"/>
                          <a:cs typeface="Arial" panose="020B0604020202020204" pitchFamily="34" charset="0"/>
                        </a:rPr>
                        <a:t> Reflexion</a:t>
                      </a:r>
                      <a:endParaRPr lang="de-DE" sz="1800" dirty="0">
                        <a:effectLst/>
                        <a:latin typeface="+mn-lt"/>
                        <a:ea typeface="Calibri"/>
                        <a:cs typeface="Arial" panose="020B0604020202020204" pitchFamily="34" charset="0"/>
                      </a:endParaRPr>
                    </a:p>
                  </a:txBody>
                  <a:tcPr marL="60616" marR="60616" marT="0" marB="0" anchor="ctr">
                    <a:lnL w="12700" cmpd="sng">
                      <a:solidFill>
                        <a:srgbClr val="FFFFC1"/>
                      </a:solidFill>
                    </a:lnL>
                    <a:lnR w="12700" cmpd="sng">
                      <a:solidFill>
                        <a:srgbClr val="FFFFC1"/>
                      </a:solidFill>
                    </a:lnR>
                    <a:lnT w="12700" cmpd="sng">
                      <a:solidFill>
                        <a:srgbClr val="FFFFC1"/>
                      </a:solidFill>
                    </a:lnT>
                    <a:lnB w="12700" cmpd="sng">
                      <a:solidFill>
                        <a:srgbClr val="FFFFC1"/>
                      </a:solidFill>
                    </a:lnB>
                    <a:lnTlToBr w="12700" cmpd="sng">
                      <a:noFill/>
                      <a:prstDash val="solid"/>
                    </a:lnTlToBr>
                    <a:lnBlToTr w="12700" cmpd="sng">
                      <a:noFill/>
                      <a:prstDash val="solid"/>
                    </a:lnBlToTr>
                    <a:solidFill>
                      <a:srgbClr val="969696">
                        <a:tint val="40000"/>
                      </a:srgbClr>
                    </a:solidFill>
                  </a:tcPr>
                </a:tc>
                <a:extLst>
                  <a:ext uri="{0D108BD9-81ED-4DB2-BD59-A6C34878D82A}">
                    <a16:rowId xmlns:a16="http://schemas.microsoft.com/office/drawing/2014/main" xmlns="" val="10003"/>
                  </a:ext>
                </a:extLst>
              </a:tr>
            </a:tbl>
          </a:graphicData>
        </a:graphic>
      </p:graphicFrame>
      <p:grpSp>
        <p:nvGrpSpPr>
          <p:cNvPr id="12" name="Gruppierung 13"/>
          <p:cNvGrpSpPr/>
          <p:nvPr/>
        </p:nvGrpSpPr>
        <p:grpSpPr>
          <a:xfrm>
            <a:off x="331169" y="94630"/>
            <a:ext cx="8384537" cy="523220"/>
            <a:chOff x="331169" y="151780"/>
            <a:chExt cx="8384537" cy="523220"/>
          </a:xfrm>
        </p:grpSpPr>
        <p:sp>
          <p:nvSpPr>
            <p:cNvPr id="13" name="Textfeld 12"/>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VI. Konzeption Fortbildungstag</a:t>
              </a:r>
            </a:p>
          </p:txBody>
        </p:sp>
        <p:cxnSp>
          <p:nvCxnSpPr>
            <p:cNvPr id="14" name="Gerade Verbindung 13"/>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638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6888" y="2042319"/>
            <a:ext cx="8229600"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Calibri" pitchFamily="34" charset="0"/>
            </a:endParaRPr>
          </a:p>
        </p:txBody>
      </p:sp>
      <p:sp>
        <p:nvSpPr>
          <p:cNvPr id="5" name="Textplatzhalter 4"/>
          <p:cNvSpPr>
            <a:spLocks noGrp="1"/>
          </p:cNvSpPr>
          <p:nvPr>
            <p:ph type="body" idx="1"/>
          </p:nvPr>
        </p:nvSpPr>
        <p:spPr>
          <a:xfrm>
            <a:off x="314357" y="5955506"/>
            <a:ext cx="8594662" cy="1500187"/>
          </a:xfrm>
        </p:spPr>
        <p:txBody>
          <a:bodyPr>
            <a:noAutofit/>
          </a:bodyPr>
          <a:lstStyle/>
          <a:p>
            <a:pPr marL="514350" indent="-514350"/>
            <a:r>
              <a:rPr lang="de-DE" sz="2800" b="1" dirty="0">
                <a:solidFill>
                  <a:schemeClr val="tx1"/>
                </a:solidFill>
                <a:latin typeface="Calibri" pitchFamily="34" charset="0"/>
              </a:rPr>
              <a:t>Gliederung: </a:t>
            </a:r>
          </a:p>
          <a:p>
            <a:pPr marL="514350" indent="-514350"/>
            <a:endParaRPr lang="de-DE" sz="2800" dirty="0">
              <a:solidFill>
                <a:schemeClr val="tx1"/>
              </a:solidFill>
              <a:latin typeface="Calibri" pitchFamily="34" charset="0"/>
            </a:endParaRPr>
          </a:p>
          <a:p>
            <a:pPr marL="571500" indent="-571500">
              <a:buAutoNum type="romanUcPeriod"/>
            </a:pPr>
            <a:r>
              <a:rPr lang="de-DE" sz="2800" dirty="0">
                <a:solidFill>
                  <a:schemeClr val="tx1"/>
                </a:solidFill>
                <a:latin typeface="Calibri" pitchFamily="34" charset="0"/>
              </a:rPr>
              <a:t>Kompetenzen</a:t>
            </a:r>
          </a:p>
          <a:p>
            <a:pPr marL="571500" indent="-571500">
              <a:buAutoNum type="romanUcPeriod"/>
            </a:pPr>
            <a:r>
              <a:rPr lang="de-DE" sz="2800" dirty="0">
                <a:solidFill>
                  <a:schemeClr val="tx1"/>
                </a:solidFill>
                <a:latin typeface="Calibri" pitchFamily="34" charset="0"/>
              </a:rPr>
              <a:t>Verlaufsskizze der Unterrichtseinheit</a:t>
            </a:r>
          </a:p>
          <a:p>
            <a:pPr marL="571500" indent="-571500">
              <a:buAutoNum type="romanUcPeriod"/>
            </a:pPr>
            <a:r>
              <a:rPr lang="de-DE" sz="2800" dirty="0">
                <a:solidFill>
                  <a:schemeClr val="tx1"/>
                </a:solidFill>
                <a:latin typeface="Calibri" pitchFamily="34" charset="0"/>
              </a:rPr>
              <a:t>Möglichkeiten der methodischen Umsetzung</a:t>
            </a:r>
          </a:p>
          <a:p>
            <a:pPr marL="571500" indent="-571500">
              <a:buAutoNum type="romanUcPeriod"/>
            </a:pPr>
            <a:r>
              <a:rPr lang="de-DE" sz="2800" dirty="0">
                <a:solidFill>
                  <a:schemeClr val="tx1"/>
                </a:solidFill>
                <a:latin typeface="Calibri" pitchFamily="34" charset="0"/>
              </a:rPr>
              <a:t>Didaktische Umsetzung</a:t>
            </a:r>
          </a:p>
          <a:p>
            <a:pPr marL="571500" indent="-571500">
              <a:buAutoNum type="romanUcPeriod"/>
            </a:pPr>
            <a:r>
              <a:rPr lang="de-DE" sz="2800" dirty="0">
                <a:solidFill>
                  <a:schemeClr val="tx1"/>
                </a:solidFill>
                <a:latin typeface="Calibri" pitchFamily="34" charset="0"/>
              </a:rPr>
              <a:t>Fazit</a:t>
            </a:r>
          </a:p>
          <a:p>
            <a:pPr marL="571500" indent="-571500">
              <a:buAutoNum type="romanUcPeriod"/>
            </a:pPr>
            <a:r>
              <a:rPr lang="de-DE" sz="2800" dirty="0">
                <a:solidFill>
                  <a:schemeClr val="tx1"/>
                </a:solidFill>
                <a:latin typeface="Calibri" pitchFamily="34" charset="0"/>
              </a:rPr>
              <a:t>Konzeption Fortbildungstag</a:t>
            </a:r>
          </a:p>
          <a:p>
            <a:pPr marL="571500" indent="-571500">
              <a:buAutoNum type="romanUcPeriod"/>
            </a:pPr>
            <a:r>
              <a:rPr lang="de-DE" sz="2800" b="1" dirty="0">
                <a:solidFill>
                  <a:srgbClr val="0033CC"/>
                </a:solidFill>
                <a:latin typeface="Calibri" pitchFamily="34" charset="0"/>
              </a:rPr>
              <a:t>Workshop</a:t>
            </a: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Rectangle 2"/>
          <p:cNvSpPr txBox="1">
            <a:spLocks noChangeArrowheads="1"/>
          </p:cNvSpPr>
          <p:nvPr/>
        </p:nvSpPr>
        <p:spPr bwMode="auto">
          <a:xfrm>
            <a:off x="389000" y="69269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6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grpSp>
        <p:nvGrpSpPr>
          <p:cNvPr id="11" name="Gruppierung 13"/>
          <p:cNvGrpSpPr/>
          <p:nvPr/>
        </p:nvGrpSpPr>
        <p:grpSpPr>
          <a:xfrm>
            <a:off x="331169" y="94630"/>
            <a:ext cx="8384537" cy="523220"/>
            <a:chOff x="331169" y="151780"/>
            <a:chExt cx="8384537" cy="523220"/>
          </a:xfrm>
        </p:grpSpPr>
        <p:sp>
          <p:nvSpPr>
            <p:cNvPr id="12" name="Textfeld 11"/>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Vortrag</a:t>
              </a:r>
            </a:p>
          </p:txBody>
        </p:sp>
        <p:cxnSp>
          <p:nvCxnSpPr>
            <p:cNvPr id="13" name="Gerade Verbindung 12"/>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2689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6888" y="2042319"/>
            <a:ext cx="8229600"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Calibri" pitchFamily="34" charset="0"/>
            </a:endParaRPr>
          </a:p>
        </p:txBody>
      </p:sp>
      <p:sp>
        <p:nvSpPr>
          <p:cNvPr id="5" name="Textplatzhalter 4"/>
          <p:cNvSpPr>
            <a:spLocks noGrp="1"/>
          </p:cNvSpPr>
          <p:nvPr>
            <p:ph type="body" idx="1"/>
          </p:nvPr>
        </p:nvSpPr>
        <p:spPr>
          <a:xfrm>
            <a:off x="226106" y="6381328"/>
            <a:ext cx="8594662" cy="1500187"/>
          </a:xfrm>
        </p:spPr>
        <p:txBody>
          <a:bodyPr>
            <a:noAutofit/>
          </a:bodyPr>
          <a:lstStyle/>
          <a:p>
            <a:pPr marL="514350" indent="-514350"/>
            <a:endParaRPr lang="de-DE" sz="2400" b="1" dirty="0">
              <a:solidFill>
                <a:schemeClr val="tx1"/>
              </a:solidFill>
              <a:latin typeface="Calibri" pitchFamily="34" charset="0"/>
            </a:endParaRPr>
          </a:p>
          <a:p>
            <a:pPr marL="514350" indent="-514350"/>
            <a:endParaRPr lang="de-DE" sz="2400" b="1" dirty="0">
              <a:solidFill>
                <a:schemeClr val="tx1"/>
              </a:solidFill>
              <a:latin typeface="Calibri" pitchFamily="34" charset="0"/>
            </a:endParaRPr>
          </a:p>
          <a:p>
            <a:pPr marL="514350" indent="-514350"/>
            <a:endParaRPr lang="de-DE" sz="2400" b="1" dirty="0">
              <a:solidFill>
                <a:schemeClr val="tx1"/>
              </a:solidFill>
              <a:latin typeface="Calibri" pitchFamily="34" charset="0"/>
            </a:endParaRPr>
          </a:p>
          <a:p>
            <a:pPr marL="514350" indent="-514350"/>
            <a:endParaRPr lang="de-DE" sz="2400" b="1" dirty="0">
              <a:solidFill>
                <a:schemeClr val="tx1"/>
              </a:solidFill>
              <a:latin typeface="Calibri" pitchFamily="34" charset="0"/>
            </a:endParaRPr>
          </a:p>
          <a:p>
            <a:pPr marL="514350" indent="-514350"/>
            <a:endParaRPr lang="de-DE" sz="2400" b="1" dirty="0">
              <a:solidFill>
                <a:schemeClr val="tx1"/>
              </a:solidFill>
              <a:latin typeface="Calibri" pitchFamily="34" charset="0"/>
            </a:endParaRPr>
          </a:p>
          <a:p>
            <a:pPr marL="514350" indent="-514350"/>
            <a:endParaRPr lang="de-DE" sz="2400" b="1" dirty="0">
              <a:solidFill>
                <a:schemeClr val="tx1"/>
              </a:solidFill>
              <a:latin typeface="Calibri" pitchFamily="34" charset="0"/>
            </a:endParaRPr>
          </a:p>
          <a:p>
            <a:pPr marL="514350" indent="-514350"/>
            <a:r>
              <a:rPr lang="de-DE" sz="2400" b="1" dirty="0">
                <a:solidFill>
                  <a:schemeClr val="tx1"/>
                </a:solidFill>
                <a:latin typeface="Calibri" pitchFamily="34" charset="0"/>
              </a:rPr>
              <a:t>Aufgabe:</a:t>
            </a:r>
          </a:p>
          <a:p>
            <a:pPr marL="514350" indent="-514350"/>
            <a:r>
              <a:rPr lang="de-DE" sz="2200" dirty="0">
                <a:solidFill>
                  <a:schemeClr val="tx1"/>
                </a:solidFill>
                <a:latin typeface="Calibri" pitchFamily="34" charset="0"/>
              </a:rPr>
              <a:t>Analysieren Sie in RP-Gruppen die </a:t>
            </a:r>
            <a:r>
              <a:rPr lang="de-DE" sz="2200" b="1" dirty="0">
                <a:solidFill>
                  <a:schemeClr val="tx1"/>
                </a:solidFill>
                <a:latin typeface="Calibri" pitchFamily="34" charset="0"/>
              </a:rPr>
              <a:t>Weltwirtschaftsregion USA</a:t>
            </a:r>
          </a:p>
          <a:p>
            <a:pPr marL="514350" indent="-514350"/>
            <a:r>
              <a:rPr lang="de-DE" sz="2200" dirty="0">
                <a:solidFill>
                  <a:schemeClr val="tx1"/>
                </a:solidFill>
                <a:latin typeface="Calibri" pitchFamily="34" charset="0"/>
              </a:rPr>
              <a:t>in folgenden Schritten. </a:t>
            </a:r>
          </a:p>
          <a:p>
            <a:pPr marL="457200" indent="-457200">
              <a:buFont typeface="+mj-lt"/>
              <a:buAutoNum type="arabicPeriod"/>
            </a:pPr>
            <a:r>
              <a:rPr lang="de-DE" sz="2200" dirty="0">
                <a:solidFill>
                  <a:schemeClr val="tx1"/>
                </a:solidFill>
                <a:latin typeface="Calibri" pitchFamily="34" charset="0"/>
              </a:rPr>
              <a:t>A</a:t>
            </a:r>
            <a:r>
              <a:rPr lang="de-DE" sz="2200" dirty="0">
                <a:solidFill>
                  <a:schemeClr val="tx1"/>
                </a:solidFill>
              </a:rPr>
              <a:t>nalysieren Sie Atlaskarten zum Thema Naturressourcen </a:t>
            </a:r>
            <a:r>
              <a:rPr lang="de-DE" sz="2200" u="sng" dirty="0">
                <a:solidFill>
                  <a:schemeClr val="tx1"/>
                </a:solidFill>
              </a:rPr>
              <a:t>oder</a:t>
            </a:r>
          </a:p>
          <a:p>
            <a:r>
              <a:rPr lang="de-DE" sz="2200" dirty="0">
                <a:solidFill>
                  <a:schemeClr val="tx1"/>
                </a:solidFill>
              </a:rPr>
              <a:t>       Humanressourcen </a:t>
            </a:r>
            <a:r>
              <a:rPr lang="de-DE" sz="2200" u="sng" dirty="0">
                <a:solidFill>
                  <a:schemeClr val="tx1"/>
                </a:solidFill>
              </a:rPr>
              <a:t>oder</a:t>
            </a:r>
            <a:r>
              <a:rPr lang="de-DE" sz="2200" dirty="0">
                <a:solidFill>
                  <a:schemeClr val="tx1"/>
                </a:solidFill>
              </a:rPr>
              <a:t> ökonomische Ressourcen mithilfe einer  </a:t>
            </a:r>
          </a:p>
          <a:p>
            <a:r>
              <a:rPr lang="de-DE" sz="2200" dirty="0">
                <a:solidFill>
                  <a:schemeClr val="tx1"/>
                </a:solidFill>
              </a:rPr>
              <a:t>       </a:t>
            </a:r>
            <a:r>
              <a:rPr lang="de-DE" sz="2200" u="sng" dirty="0">
                <a:solidFill>
                  <a:schemeClr val="tx1"/>
                </a:solidFill>
              </a:rPr>
              <a:t>fragengeleiteten Kartenanalyse </a:t>
            </a:r>
            <a:r>
              <a:rPr lang="de-DE" sz="2200" dirty="0">
                <a:solidFill>
                  <a:schemeClr val="tx1"/>
                </a:solidFill>
              </a:rPr>
              <a:t>(vgl. Skript S. 6, 8-10 u. 13).</a:t>
            </a:r>
          </a:p>
          <a:p>
            <a:endParaRPr lang="de-DE" sz="1000" dirty="0">
              <a:solidFill>
                <a:schemeClr val="tx1"/>
              </a:solidFill>
            </a:endParaRPr>
          </a:p>
          <a:p>
            <a:r>
              <a:rPr lang="de-DE" sz="2200" dirty="0">
                <a:solidFill>
                  <a:schemeClr val="tx1"/>
                </a:solidFill>
              </a:rPr>
              <a:t>2.    Erstellen Sie auf der Grundlage der physischen Basiskarte eine  </a:t>
            </a:r>
          </a:p>
          <a:p>
            <a:r>
              <a:rPr lang="de-DE" sz="2200" dirty="0">
                <a:solidFill>
                  <a:schemeClr val="tx1"/>
                </a:solidFill>
              </a:rPr>
              <a:t>        </a:t>
            </a:r>
            <a:r>
              <a:rPr lang="de-DE" sz="2200" u="sng" dirty="0">
                <a:solidFill>
                  <a:schemeClr val="tx1"/>
                </a:solidFill>
              </a:rPr>
              <a:t>thematische Experten-Karte</a:t>
            </a:r>
            <a:r>
              <a:rPr lang="de-DE" sz="2200" dirty="0">
                <a:solidFill>
                  <a:schemeClr val="tx1"/>
                </a:solidFill>
              </a:rPr>
              <a:t>. </a:t>
            </a:r>
          </a:p>
          <a:p>
            <a:r>
              <a:rPr lang="de-DE" sz="2200" dirty="0">
                <a:solidFill>
                  <a:schemeClr val="tx1"/>
                </a:solidFill>
              </a:rPr>
              <a:t>       Dabei sollen die für die Beantwortung der Fragestellung wesentlichen  </a:t>
            </a:r>
          </a:p>
          <a:p>
            <a:r>
              <a:rPr lang="de-DE" sz="2200" dirty="0">
                <a:solidFill>
                  <a:schemeClr val="tx1"/>
                </a:solidFill>
              </a:rPr>
              <a:t>       Ressourcen in der Basiskarte verortet werden und durch ein Ranking  </a:t>
            </a:r>
          </a:p>
          <a:p>
            <a:r>
              <a:rPr lang="de-DE" sz="2200" dirty="0">
                <a:solidFill>
                  <a:schemeClr val="tx1"/>
                </a:solidFill>
              </a:rPr>
              <a:t>       gemäß ihrer Bedeutung dargestellt werden (vgl. Skript S. 7).      </a:t>
            </a:r>
            <a:endParaRPr lang="de-DE" sz="2200" b="1" dirty="0">
              <a:solidFill>
                <a:schemeClr val="tx1"/>
              </a:solidFill>
              <a:latin typeface="Calibri" pitchFamily="34" charset="0"/>
            </a:endParaRPr>
          </a:p>
          <a:p>
            <a:r>
              <a:rPr lang="de-DE" sz="2200" b="1" dirty="0">
                <a:solidFill>
                  <a:schemeClr val="tx1"/>
                </a:solidFill>
                <a:latin typeface="Calibri" pitchFamily="34" charset="0"/>
              </a:rPr>
              <a:t>Material: </a:t>
            </a:r>
            <a:r>
              <a:rPr lang="de-DE" sz="2200" dirty="0">
                <a:solidFill>
                  <a:schemeClr val="tx1"/>
                </a:solidFill>
                <a:latin typeface="Calibri" pitchFamily="34" charset="0"/>
              </a:rPr>
              <a:t>Atlas, physische </a:t>
            </a:r>
            <a:r>
              <a:rPr lang="de-DE" sz="2200" dirty="0">
                <a:solidFill>
                  <a:prstClr val="black"/>
                </a:solidFill>
                <a:latin typeface="Calibri" pitchFamily="34" charset="0"/>
              </a:rPr>
              <a:t>Basiskarte USA, Skript </a:t>
            </a:r>
            <a:r>
              <a:rPr lang="de-DE" sz="2200" dirty="0">
                <a:solidFill>
                  <a:schemeClr val="tx1"/>
                </a:solidFill>
                <a:latin typeface="Calibri" pitchFamily="34" charset="0"/>
              </a:rPr>
              <a:t>(evtl. Schulbücher)</a:t>
            </a: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Rectangle 2"/>
          <p:cNvSpPr txBox="1">
            <a:spLocks noChangeArrowheads="1"/>
          </p:cNvSpPr>
          <p:nvPr/>
        </p:nvSpPr>
        <p:spPr bwMode="auto">
          <a:xfrm>
            <a:off x="389000" y="69269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6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grpSp>
        <p:nvGrpSpPr>
          <p:cNvPr id="11" name="Gruppierung 13"/>
          <p:cNvGrpSpPr/>
          <p:nvPr/>
        </p:nvGrpSpPr>
        <p:grpSpPr>
          <a:xfrm>
            <a:off x="331169" y="94630"/>
            <a:ext cx="8384537" cy="523220"/>
            <a:chOff x="331169" y="151780"/>
            <a:chExt cx="8384537" cy="523220"/>
          </a:xfrm>
        </p:grpSpPr>
        <p:sp>
          <p:nvSpPr>
            <p:cNvPr id="12" name="Textfeld 11"/>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VII. Workshop</a:t>
              </a:r>
            </a:p>
          </p:txBody>
        </p:sp>
        <p:cxnSp>
          <p:nvCxnSpPr>
            <p:cNvPr id="13" name="Gerade Verbindung 12"/>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2" name="Textfeld 1"/>
          <p:cNvSpPr txBox="1"/>
          <p:nvPr/>
        </p:nvSpPr>
        <p:spPr>
          <a:xfrm>
            <a:off x="7097713" y="1232446"/>
            <a:ext cx="1736663" cy="461665"/>
          </a:xfrm>
          <a:prstGeom prst="rect">
            <a:avLst/>
          </a:prstGeom>
          <a:noFill/>
        </p:spPr>
        <p:txBody>
          <a:bodyPr wrap="square" rtlCol="0">
            <a:spAutoFit/>
          </a:bodyPr>
          <a:lstStyle/>
          <a:p>
            <a:r>
              <a:rPr lang="de-DE" sz="2400" b="1" dirty="0">
                <a:solidFill>
                  <a:srgbClr val="FF0000"/>
                </a:solidFill>
                <a:sym typeface="Wingdings 2"/>
              </a:rPr>
              <a:t></a:t>
            </a:r>
            <a:r>
              <a:rPr lang="de-DE" sz="2400" dirty="0">
                <a:solidFill>
                  <a:srgbClr val="FF0000"/>
                </a:solidFill>
                <a:sym typeface="Wingdings 2"/>
              </a:rPr>
              <a:t> </a:t>
            </a:r>
            <a:r>
              <a:rPr lang="de-DE" sz="2400" dirty="0">
                <a:solidFill>
                  <a:srgbClr val="FF0000"/>
                </a:solidFill>
              </a:rPr>
              <a:t>60 Min.</a:t>
            </a:r>
          </a:p>
        </p:txBody>
      </p:sp>
    </p:spTree>
    <p:extLst>
      <p:ext uri="{BB962C8B-B14F-4D97-AF65-F5344CB8AC3E}">
        <p14:creationId xmlns:p14="http://schemas.microsoft.com/office/powerpoint/2010/main" val="246873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feld 13"/>
          <p:cNvSpPr txBox="1">
            <a:spLocks noChangeArrowheads="1"/>
          </p:cNvSpPr>
          <p:nvPr/>
        </p:nvSpPr>
        <p:spPr bwMode="auto">
          <a:xfrm>
            <a:off x="0" y="0"/>
            <a:ext cx="9169400" cy="492125"/>
          </a:xfrm>
          <a:prstGeom prst="rect">
            <a:avLst/>
          </a:prstGeom>
          <a:solidFill>
            <a:schemeClr val="bg1">
              <a:lumMod val="75000"/>
            </a:schemeClr>
          </a:solidFill>
          <a:ln>
            <a:noFill/>
          </a:ln>
        </p:spPr>
        <p:txBody>
          <a:bodyPr>
            <a:spAutoFit/>
          </a:bodyPr>
          <a:ls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eaLnBrk="1" hangingPunct="1">
              <a:defRPr/>
            </a:pPr>
            <a:r>
              <a:rPr lang="de-DE" altLang="de-DE" sz="2600" dirty="0">
                <a:latin typeface="Arial" charset="0"/>
                <a:ea typeface="+mn-ea"/>
                <a:cs typeface="Arial" charset="0"/>
              </a:rPr>
              <a:t>Zusatzmaterialen</a:t>
            </a:r>
          </a:p>
        </p:txBody>
      </p:sp>
      <p:sp>
        <p:nvSpPr>
          <p:cNvPr id="41991"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pic>
        <p:nvPicPr>
          <p:cNvPr id="18"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4" y="492125"/>
            <a:ext cx="8820472" cy="573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11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feld 13"/>
          <p:cNvSpPr txBox="1">
            <a:spLocks noChangeArrowheads="1"/>
          </p:cNvSpPr>
          <p:nvPr/>
        </p:nvSpPr>
        <p:spPr bwMode="auto">
          <a:xfrm>
            <a:off x="0" y="0"/>
            <a:ext cx="9169400" cy="492125"/>
          </a:xfrm>
          <a:prstGeom prst="rect">
            <a:avLst/>
          </a:prstGeom>
          <a:solidFill>
            <a:schemeClr val="bg1">
              <a:lumMod val="75000"/>
            </a:schemeClr>
          </a:solidFill>
          <a:ln>
            <a:noFill/>
          </a:ln>
        </p:spPr>
        <p:txBody>
          <a:bodyPr>
            <a:spAutoFit/>
          </a:bodyPr>
          <a:ls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eaLnBrk="1" hangingPunct="1">
              <a:defRPr/>
            </a:pPr>
            <a:r>
              <a:rPr lang="de-DE" altLang="de-DE" sz="2600" dirty="0">
                <a:latin typeface="Arial" charset="0"/>
                <a:ea typeface="+mn-ea"/>
                <a:cs typeface="Arial" charset="0"/>
              </a:rPr>
              <a:t>Literatur</a:t>
            </a:r>
          </a:p>
        </p:txBody>
      </p:sp>
      <p:sp>
        <p:nvSpPr>
          <p:cNvPr id="41991"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pic>
        <p:nvPicPr>
          <p:cNvPr id="18"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79512" y="908720"/>
            <a:ext cx="8856984" cy="4524315"/>
          </a:xfrm>
          <a:prstGeom prst="rect">
            <a:avLst/>
          </a:prstGeom>
          <a:noFill/>
        </p:spPr>
        <p:txBody>
          <a:bodyPr wrap="square" rtlCol="0">
            <a:spAutoFit/>
          </a:bodyPr>
          <a:lstStyle/>
          <a:p>
            <a:pPr marL="171450" indent="-171450">
              <a:buFontTx/>
              <a:buChar char="-"/>
            </a:pPr>
            <a:r>
              <a:rPr lang="de-DE" sz="1200" dirty="0" err="1">
                <a:latin typeface="+mn-lt"/>
              </a:rPr>
              <a:t>Diercke</a:t>
            </a:r>
            <a:r>
              <a:rPr lang="de-DE" sz="1200" dirty="0">
                <a:latin typeface="+mn-lt"/>
              </a:rPr>
              <a:t>: Regionalatlas Angloamerika, Bildungshaus Schulbuchverlage, Braunschweig 2014</a:t>
            </a:r>
          </a:p>
          <a:p>
            <a:pPr marL="171450" indent="-171450">
              <a:buFontTx/>
              <a:buChar char="-"/>
            </a:pPr>
            <a:r>
              <a:rPr lang="de-DE" sz="1200" dirty="0" err="1">
                <a:latin typeface="+mn-lt"/>
              </a:rPr>
              <a:t>Diercke</a:t>
            </a:r>
            <a:r>
              <a:rPr lang="de-DE" sz="1200" dirty="0">
                <a:latin typeface="+mn-lt"/>
              </a:rPr>
              <a:t>: Regionalatlas Ostasien, Bildungshaus Schulbuchverlage, Braunschweig 2012</a:t>
            </a:r>
          </a:p>
          <a:p>
            <a:pPr marL="171450" indent="-171450">
              <a:buFontTx/>
              <a:buChar char="-"/>
            </a:pPr>
            <a:r>
              <a:rPr lang="de-DE" sz="1200" dirty="0">
                <a:latin typeface="+mn-lt"/>
              </a:rPr>
              <a:t>Frank, Silke u.a.: Ostasien Themenband Oberstufe – Terra, Klett-Verlag, Stuttgart 2014</a:t>
            </a:r>
          </a:p>
          <a:p>
            <a:pPr marL="171450" lvl="0" indent="-171450">
              <a:buFontTx/>
              <a:buChar char="-"/>
            </a:pPr>
            <a:r>
              <a:rPr lang="de-DE" sz="1200" dirty="0" err="1">
                <a:solidFill>
                  <a:prstClr val="black"/>
                </a:solidFill>
                <a:latin typeface="Calibri"/>
              </a:rPr>
              <a:t>geographie</a:t>
            </a:r>
            <a:r>
              <a:rPr lang="de-DE" sz="1200" dirty="0">
                <a:solidFill>
                  <a:prstClr val="black"/>
                </a:solidFill>
                <a:latin typeface="Calibri"/>
              </a:rPr>
              <a:t> heute: Asiens Riesen – Indien &amp; China, Friedrich-Verlag, Seelze Heft 297/2012</a:t>
            </a:r>
            <a:endParaRPr lang="de-DE" sz="1200" dirty="0">
              <a:latin typeface="+mn-lt"/>
            </a:endParaRPr>
          </a:p>
          <a:p>
            <a:pPr marL="171450" indent="-171450">
              <a:buFontTx/>
              <a:buChar char="-"/>
            </a:pPr>
            <a:r>
              <a:rPr lang="de-DE" sz="1200" dirty="0" err="1">
                <a:latin typeface="+mn-lt"/>
              </a:rPr>
              <a:t>geographie</a:t>
            </a:r>
            <a:r>
              <a:rPr lang="de-DE" sz="1200" dirty="0">
                <a:latin typeface="+mn-lt"/>
              </a:rPr>
              <a:t> heute: Nordamerika, Friedrich-Verlag, Seelze Heft 305/2012</a:t>
            </a:r>
          </a:p>
          <a:p>
            <a:r>
              <a:rPr lang="de-DE" sz="1200" dirty="0">
                <a:latin typeface="+mn-lt"/>
              </a:rPr>
              <a:t>-    </a:t>
            </a:r>
            <a:r>
              <a:rPr lang="de-DE" sz="1200" dirty="0" err="1">
                <a:latin typeface="+mn-lt"/>
              </a:rPr>
              <a:t>Haberlag</a:t>
            </a:r>
            <a:r>
              <a:rPr lang="de-DE" sz="1200" dirty="0">
                <a:latin typeface="+mn-lt"/>
              </a:rPr>
              <a:t>, Bernd u.a.: Angloamerika Themenband Oberstufe - Terra, Klett-Verlag, Stuttgart 2016</a:t>
            </a:r>
          </a:p>
          <a:p>
            <a:pPr marL="171450" indent="-171450">
              <a:buFontTx/>
              <a:buChar char="-"/>
            </a:pPr>
            <a:r>
              <a:rPr lang="de-DE" sz="1200" dirty="0">
                <a:latin typeface="+mn-lt"/>
              </a:rPr>
              <a:t>Hägele, Michael u.a.: </a:t>
            </a:r>
            <a:r>
              <a:rPr lang="de-DE" sz="1200" dirty="0" err="1">
                <a:latin typeface="+mn-lt"/>
              </a:rPr>
              <a:t>Diercke</a:t>
            </a:r>
            <a:r>
              <a:rPr lang="de-DE" sz="1200" dirty="0">
                <a:latin typeface="+mn-lt"/>
              </a:rPr>
              <a:t> – Denken lernen mit Karten: Problemorientierte Kartenarbeit, Westermann-Verlag, Braunschweig 2016</a:t>
            </a:r>
          </a:p>
          <a:p>
            <a:pPr marL="171450" lvl="0" indent="-171450">
              <a:buFontTx/>
              <a:buChar char="-"/>
            </a:pPr>
            <a:r>
              <a:rPr lang="de-DE" sz="1200" dirty="0">
                <a:latin typeface="+mn-lt"/>
              </a:rPr>
              <a:t>Hoffmann, Thomas: Asiens Riesen – Indien und China, in </a:t>
            </a:r>
            <a:r>
              <a:rPr lang="de-DE" sz="1200" dirty="0" err="1">
                <a:latin typeface="+mn-lt"/>
              </a:rPr>
              <a:t>geographie</a:t>
            </a:r>
            <a:r>
              <a:rPr lang="de-DE" sz="1200" dirty="0">
                <a:latin typeface="+mn-lt"/>
              </a:rPr>
              <a:t> heute, </a:t>
            </a:r>
            <a:r>
              <a:rPr lang="de-DE" sz="1200" dirty="0">
                <a:solidFill>
                  <a:prstClr val="black"/>
                </a:solidFill>
                <a:latin typeface="Calibri"/>
              </a:rPr>
              <a:t>Friedrich-Verlag, Seelze Heft 297/2012</a:t>
            </a:r>
            <a:endParaRPr lang="de-DE" sz="1200" dirty="0">
              <a:latin typeface="+mn-lt"/>
            </a:endParaRPr>
          </a:p>
          <a:p>
            <a:pPr marL="171450" indent="-171450">
              <a:buFontTx/>
              <a:buChar char="-"/>
            </a:pPr>
            <a:r>
              <a:rPr lang="de-DE" sz="1200" dirty="0">
                <a:latin typeface="+mn-lt"/>
              </a:rPr>
              <a:t>Dr. </a:t>
            </a:r>
            <a:r>
              <a:rPr lang="de-DE" sz="1200" dirty="0" err="1">
                <a:latin typeface="+mn-lt"/>
              </a:rPr>
              <a:t>Kiegel</a:t>
            </a:r>
            <a:r>
              <a:rPr lang="de-DE" sz="1200" dirty="0">
                <a:latin typeface="+mn-lt"/>
              </a:rPr>
              <a:t>, Heidrun: Brasilien: Ein Schwellenland der besonderen Art, in Stark-Unterrichtsmaterialien Erdkunde N8, Stark-Verlag,  </a:t>
            </a:r>
          </a:p>
          <a:p>
            <a:r>
              <a:rPr lang="de-DE" sz="1200" dirty="0">
                <a:latin typeface="+mn-lt"/>
              </a:rPr>
              <a:t>                 Freising</a:t>
            </a:r>
          </a:p>
          <a:p>
            <a:r>
              <a:rPr lang="de-DE" sz="1200" dirty="0">
                <a:latin typeface="+mn-lt"/>
              </a:rPr>
              <a:t>-    Koch, Rainer: Die USA – eine industrielle Großmacht, in Unterrichtsmaterialien Erdkunde (L1), Stark-Verlag, Freising</a:t>
            </a:r>
          </a:p>
          <a:p>
            <a:r>
              <a:rPr lang="de-DE" sz="1200" dirty="0">
                <a:latin typeface="+mn-lt"/>
              </a:rPr>
              <a:t>-    Dr. </a:t>
            </a:r>
            <a:r>
              <a:rPr lang="de-DE" sz="1200" dirty="0" err="1">
                <a:latin typeface="+mn-lt"/>
              </a:rPr>
              <a:t>Korby</a:t>
            </a:r>
            <a:r>
              <a:rPr lang="de-DE" sz="1200" dirty="0">
                <a:latin typeface="+mn-lt"/>
              </a:rPr>
              <a:t>, Wilfried u.a.: Fundamente Geographie Oberstufe, Klett-Verlag, Stuttgart 2014</a:t>
            </a:r>
          </a:p>
          <a:p>
            <a:r>
              <a:rPr lang="de-DE" sz="1200" dirty="0">
                <a:latin typeface="+mn-lt"/>
              </a:rPr>
              <a:t>-    Kreuzberger, Christine und Norma: Die amerikanische Automobilindustrie. Auswertung einer komplexen Karte mithilfe der Lupen-,  </a:t>
            </a:r>
          </a:p>
          <a:p>
            <a:r>
              <a:rPr lang="de-DE" sz="1200" dirty="0">
                <a:latin typeface="+mn-lt"/>
              </a:rPr>
              <a:t>                 Schichten-, Fenster- und Zoommethode, in Praxis Geographie, </a:t>
            </a:r>
            <a:r>
              <a:rPr lang="de-DE" sz="1200" dirty="0">
                <a:solidFill>
                  <a:prstClr val="black"/>
                </a:solidFill>
                <a:latin typeface="Calibri"/>
              </a:rPr>
              <a:t>Westermann-Verlag, Braunschweig </a:t>
            </a:r>
            <a:r>
              <a:rPr lang="de-DE" sz="1200" dirty="0">
                <a:latin typeface="+mn-lt"/>
              </a:rPr>
              <a:t>6/2014</a:t>
            </a:r>
          </a:p>
          <a:p>
            <a:pPr lvl="0"/>
            <a:r>
              <a:rPr lang="de-DE" sz="1200" dirty="0">
                <a:latin typeface="+mn-lt"/>
              </a:rPr>
              <a:t>-    Koch, Rainer: Die USA – eine industrielle Großmacht, </a:t>
            </a:r>
            <a:r>
              <a:rPr lang="de-DE" sz="1200" dirty="0">
                <a:solidFill>
                  <a:prstClr val="black"/>
                </a:solidFill>
                <a:latin typeface="Calibri"/>
              </a:rPr>
              <a:t>in Stark- Unterrichtsmaterialien Erdkunde N8, Stark-Verlag, Freising</a:t>
            </a:r>
            <a:endParaRPr lang="de-DE" sz="1200" dirty="0">
              <a:latin typeface="+mn-lt"/>
            </a:endParaRPr>
          </a:p>
          <a:p>
            <a:r>
              <a:rPr lang="de-DE" sz="1200" dirty="0">
                <a:latin typeface="+mn-lt"/>
              </a:rPr>
              <a:t>-    Marschall, Tim: Die Macht der Geographie: Wie sich die Weltpolitik anhand von 10 Karten erklären lässt, </a:t>
            </a:r>
            <a:r>
              <a:rPr lang="de-DE" sz="1200" dirty="0" err="1">
                <a:latin typeface="+mn-lt"/>
              </a:rPr>
              <a:t>dtv</a:t>
            </a:r>
            <a:r>
              <a:rPr lang="de-DE" sz="1200" dirty="0">
                <a:latin typeface="+mn-lt"/>
              </a:rPr>
              <a:t>-Verlag, München 2015</a:t>
            </a:r>
          </a:p>
          <a:p>
            <a:r>
              <a:rPr lang="de-DE" sz="1200" dirty="0">
                <a:latin typeface="+mn-lt"/>
              </a:rPr>
              <a:t>-    Praxis Geographie: Brasilien – Zwischen Rohstoffboom und Eventkultur, Westermann-Verlag, Braunschweig 3/2014</a:t>
            </a:r>
          </a:p>
          <a:p>
            <a:pPr marL="171450" lvl="0" indent="-171450">
              <a:buFontTx/>
              <a:buChar char="-"/>
            </a:pPr>
            <a:r>
              <a:rPr lang="de-DE" sz="1200" dirty="0">
                <a:solidFill>
                  <a:prstClr val="black"/>
                </a:solidFill>
                <a:latin typeface="Calibri"/>
              </a:rPr>
              <a:t>Praxis Geographie: China – Wachstum im globalen Netz, Westermann-Verlag, Braunschweig 3/2012</a:t>
            </a:r>
          </a:p>
          <a:p>
            <a:pPr marL="171450" lvl="0" indent="-171450">
              <a:buFontTx/>
              <a:buChar char="-"/>
            </a:pPr>
            <a:r>
              <a:rPr lang="de-DE" sz="1200" dirty="0">
                <a:solidFill>
                  <a:prstClr val="black"/>
                </a:solidFill>
                <a:latin typeface="Calibri"/>
              </a:rPr>
              <a:t>Praxis Geographie: Südasien – Gleichzeitigkeit des Ungleichzeitigen, Westermann-Verlag, Braunschweig 9/2012</a:t>
            </a:r>
          </a:p>
          <a:p>
            <a:pPr marL="171450" lvl="0" indent="-171450">
              <a:buFontTx/>
              <a:buChar char="-"/>
            </a:pPr>
            <a:r>
              <a:rPr lang="de-DE" sz="1200" dirty="0">
                <a:solidFill>
                  <a:prstClr val="black"/>
                </a:solidFill>
                <a:latin typeface="Calibri"/>
              </a:rPr>
              <a:t>Praxis Geographie: USA aktuell, Westermann-Verlag, Braunschweig 11/2010</a:t>
            </a:r>
            <a:endParaRPr lang="de-DE" sz="1200" dirty="0">
              <a:latin typeface="+mn-lt"/>
            </a:endParaRPr>
          </a:p>
          <a:p>
            <a:r>
              <a:rPr lang="de-DE" sz="1200" dirty="0">
                <a:latin typeface="+mn-lt"/>
              </a:rPr>
              <a:t>-    Rotermann, Guido: Hier ist die Zukunft?! Der Wirtschaftsraum Sachsen-Anhalt im Spiegel einer SWOT-Analyse, in Praxis Geographie  </a:t>
            </a:r>
          </a:p>
          <a:p>
            <a:r>
              <a:rPr lang="de-DE" sz="1200" dirty="0">
                <a:latin typeface="+mn-lt"/>
              </a:rPr>
              <a:t>                   10/2013</a:t>
            </a:r>
          </a:p>
          <a:p>
            <a:pPr lvl="0"/>
            <a:r>
              <a:rPr lang="de-DE" sz="1200" dirty="0">
                <a:solidFill>
                  <a:prstClr val="black"/>
                </a:solidFill>
                <a:latin typeface="Calibri"/>
              </a:rPr>
              <a:t>-    </a:t>
            </a:r>
            <a:r>
              <a:rPr lang="de-DE" sz="1200" dirty="0" err="1">
                <a:solidFill>
                  <a:prstClr val="black"/>
                </a:solidFill>
                <a:latin typeface="Calibri"/>
              </a:rPr>
              <a:t>taz.genossenschaft</a:t>
            </a:r>
            <a:r>
              <a:rPr lang="de-DE" sz="1200" dirty="0">
                <a:solidFill>
                  <a:prstClr val="black"/>
                </a:solidFill>
                <a:latin typeface="Calibri"/>
              </a:rPr>
              <a:t>: Atlas der Globalisierung, taz-Verlag, Berlin 2015</a:t>
            </a:r>
            <a:endParaRPr lang="de-DE" sz="1200" dirty="0">
              <a:latin typeface="+mn-lt"/>
            </a:endParaRPr>
          </a:p>
          <a:p>
            <a:r>
              <a:rPr lang="de-DE" sz="1200" dirty="0">
                <a:latin typeface="+mn-lt"/>
              </a:rPr>
              <a:t>-    Waldeck, Winfried: Angloamerika Rote Reihe, Bildungshaus Schulbuchverlage, Braunschweig 2016</a:t>
            </a:r>
          </a:p>
        </p:txBody>
      </p:sp>
    </p:spTree>
    <p:extLst>
      <p:ext uri="{BB962C8B-B14F-4D97-AF65-F5344CB8AC3E}">
        <p14:creationId xmlns:p14="http://schemas.microsoft.com/office/powerpoint/2010/main" val="1309592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1" name="Textfeld 10"/>
          <p:cNvSpPr txBox="1"/>
          <p:nvPr/>
        </p:nvSpPr>
        <p:spPr>
          <a:xfrm>
            <a:off x="0" y="620688"/>
            <a:ext cx="9144000" cy="1077218"/>
          </a:xfrm>
          <a:prstGeom prst="rect">
            <a:avLst/>
          </a:prstGeom>
          <a:noFill/>
        </p:spPr>
        <p:txBody>
          <a:bodyPr wrap="square" rtlCol="0">
            <a:spAutoFit/>
          </a:bodyPr>
          <a:lstStyle/>
          <a:p>
            <a:pPr algn="ctr"/>
            <a:r>
              <a:rPr lang="de-DE" sz="3200" b="1" dirty="0">
                <a:solidFill>
                  <a:srgbClr val="0033CC"/>
                </a:solidFill>
                <a:latin typeface="+mj-lt"/>
              </a:rPr>
              <a:t>Was lernt ein Schüler bei der </a:t>
            </a:r>
          </a:p>
          <a:p>
            <a:pPr algn="ctr"/>
            <a:r>
              <a:rPr lang="de-DE" sz="3200" b="1" dirty="0">
                <a:solidFill>
                  <a:srgbClr val="0033CC"/>
                </a:solidFill>
                <a:latin typeface="+mj-lt"/>
              </a:rPr>
              <a:t>‚Analyse von Weltwirtschaftsregionen‘?</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617" y="1916832"/>
            <a:ext cx="532954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251520" y="1709888"/>
            <a:ext cx="4149136" cy="2308324"/>
          </a:xfrm>
          <a:prstGeom prst="rect">
            <a:avLst/>
          </a:prstGeom>
          <a:noFill/>
        </p:spPr>
        <p:txBody>
          <a:bodyPr wrap="square" rtlCol="0">
            <a:spAutoFit/>
          </a:bodyPr>
          <a:lstStyle/>
          <a:p>
            <a:r>
              <a:rPr lang="de-DE" sz="2400" b="1" dirty="0">
                <a:latin typeface="+mn-lt"/>
              </a:rPr>
              <a:t>Operator ‚analysieren‘:</a:t>
            </a:r>
          </a:p>
          <a:p>
            <a:r>
              <a:rPr lang="de-DE" sz="2400" dirty="0">
                <a:latin typeface="+mn-lt"/>
              </a:rPr>
              <a:t>Materialien oder </a:t>
            </a:r>
          </a:p>
          <a:p>
            <a:r>
              <a:rPr lang="de-DE" sz="2400" dirty="0">
                <a:latin typeface="+mn-lt"/>
              </a:rPr>
              <a:t>Sachverhalte </a:t>
            </a:r>
          </a:p>
          <a:p>
            <a:r>
              <a:rPr lang="de-DE" sz="2400" dirty="0">
                <a:latin typeface="+mn-lt"/>
              </a:rPr>
              <a:t>systematisch untersuchen </a:t>
            </a:r>
          </a:p>
          <a:p>
            <a:r>
              <a:rPr lang="de-DE" sz="2400" dirty="0">
                <a:latin typeface="+mn-lt"/>
              </a:rPr>
              <a:t>und auswerten.</a:t>
            </a:r>
          </a:p>
          <a:p>
            <a:endParaRPr lang="de-DE" sz="2400" b="1" dirty="0">
              <a:latin typeface="+mn-lt"/>
            </a:endParaRPr>
          </a:p>
        </p:txBody>
      </p:sp>
      <p:sp>
        <p:nvSpPr>
          <p:cNvPr id="10" name="Rechteck 9"/>
          <p:cNvSpPr/>
          <p:nvPr/>
        </p:nvSpPr>
        <p:spPr>
          <a:xfrm>
            <a:off x="168524" y="2178949"/>
            <a:ext cx="1699220" cy="303284"/>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4211960" y="2380867"/>
            <a:ext cx="1235571" cy="20273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261467" y="2560766"/>
            <a:ext cx="1699220" cy="303284"/>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6084168" y="2189203"/>
            <a:ext cx="1367557" cy="231685"/>
          </a:xfrm>
          <a:prstGeom prst="rect">
            <a:avLst/>
          </a:prstGeom>
          <a:solidFill>
            <a:schemeClr val="accent1">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447531" y="2373035"/>
            <a:ext cx="636637" cy="218396"/>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270992" y="2924944"/>
            <a:ext cx="3292896" cy="288032"/>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863514" y="3282612"/>
            <a:ext cx="1404230" cy="290404"/>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ung 18"/>
          <p:cNvGrpSpPr/>
          <p:nvPr/>
        </p:nvGrpSpPr>
        <p:grpSpPr>
          <a:xfrm>
            <a:off x="331169" y="151780"/>
            <a:ext cx="8384537" cy="523220"/>
            <a:chOff x="331169" y="151780"/>
            <a:chExt cx="8384537" cy="523220"/>
          </a:xfrm>
        </p:grpSpPr>
        <p:sp>
          <p:nvSpPr>
            <p:cNvPr id="20" name="Textfeld 19"/>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 Grundüberlegungen</a:t>
              </a:r>
            </a:p>
          </p:txBody>
        </p:sp>
        <p:cxnSp>
          <p:nvCxnSpPr>
            <p:cNvPr id="21" name="Gerade Verbindung 20"/>
            <p:cNvCxnSpPr/>
            <p:nvPr/>
          </p:nvCxnSpPr>
          <p:spPr>
            <a:xfrm>
              <a:off x="331169" y="675000"/>
              <a:ext cx="8384537" cy="0"/>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7682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34437" y="1154775"/>
            <a:ext cx="5833707" cy="3429513"/>
          </a:xfrm>
          <a:prstGeom prst="rect">
            <a:avLst/>
          </a:prstGeom>
        </p:spPr>
      </p:pic>
      <p:sp>
        <p:nvSpPr>
          <p:cNvPr id="5125" name="Line 14"/>
          <p:cNvSpPr>
            <a:spLocks noChangeShapeType="1"/>
          </p:cNvSpPr>
          <p:nvPr/>
        </p:nvSpPr>
        <p:spPr bwMode="auto">
          <a:xfrm flipV="1">
            <a:off x="1868672" y="1978856"/>
            <a:ext cx="3999471" cy="890674"/>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27"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5128" name="Line 10"/>
          <p:cNvSpPr>
            <a:spLocks noChangeShapeType="1"/>
          </p:cNvSpPr>
          <p:nvPr/>
        </p:nvSpPr>
        <p:spPr bwMode="auto">
          <a:xfrm flipH="1">
            <a:off x="2123728" y="4365104"/>
            <a:ext cx="0" cy="416962"/>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pic>
        <p:nvPicPr>
          <p:cNvPr id="16" name="Picture 8" descr="R:\Gestaltungsrichtlinien\Logo RP mit Hintergr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ierung 22"/>
          <p:cNvGrpSpPr/>
          <p:nvPr/>
        </p:nvGrpSpPr>
        <p:grpSpPr>
          <a:xfrm>
            <a:off x="331169" y="151780"/>
            <a:ext cx="8384537" cy="523220"/>
            <a:chOff x="331169" y="151780"/>
            <a:chExt cx="8384537" cy="523220"/>
          </a:xfrm>
        </p:grpSpPr>
        <p:sp>
          <p:nvSpPr>
            <p:cNvPr id="24" name="Textfeld 23"/>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 Kompetenzanalyse</a:t>
              </a:r>
            </a:p>
          </p:txBody>
        </p:sp>
        <p:cxnSp>
          <p:nvCxnSpPr>
            <p:cNvPr id="25" name="Gerade Verbindung 24"/>
            <p:cNvCxnSpPr/>
            <p:nvPr/>
          </p:nvCxnSpPr>
          <p:spPr>
            <a:xfrm>
              <a:off x="331169" y="675000"/>
              <a:ext cx="8384537" cy="0"/>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a:xfrm>
            <a:off x="5868144" y="1378695"/>
            <a:ext cx="3168352" cy="1200329"/>
          </a:xfrm>
          <a:prstGeom prst="rect">
            <a:avLst/>
          </a:prstGeom>
          <a:solidFill>
            <a:schemeClr val="bg1">
              <a:alpha val="65098"/>
            </a:schemeClr>
          </a:solidFill>
          <a:ln>
            <a:solidFill>
              <a:schemeClr val="tx1"/>
            </a:solidFill>
          </a:ln>
        </p:spPr>
        <p:txBody>
          <a:bodyPr wrap="square">
            <a:spAutoFit/>
          </a:bodyPr>
          <a:lstStyle/>
          <a:p>
            <a:r>
              <a:rPr lang="de-DE" b="1" dirty="0">
                <a:latin typeface="+mn-lt"/>
              </a:rPr>
              <a:t>2.1 Orientierungskompetenz 4: </a:t>
            </a:r>
            <a:r>
              <a:rPr lang="de-DE" dirty="0">
                <a:latin typeface="+mn-lt"/>
              </a:rPr>
              <a:t>ihre Orientierungsraster zunehmend differenziert entwickeln</a:t>
            </a:r>
          </a:p>
        </p:txBody>
      </p:sp>
      <p:sp>
        <p:nvSpPr>
          <p:cNvPr id="15" name="Rechteck 14"/>
          <p:cNvSpPr/>
          <p:nvPr/>
        </p:nvSpPr>
        <p:spPr>
          <a:xfrm>
            <a:off x="5859015" y="2735353"/>
            <a:ext cx="3177481" cy="2308324"/>
          </a:xfrm>
          <a:prstGeom prst="rect">
            <a:avLst/>
          </a:prstGeom>
          <a:solidFill>
            <a:schemeClr val="bg1">
              <a:alpha val="65098"/>
            </a:schemeClr>
          </a:solidFill>
          <a:ln>
            <a:solidFill>
              <a:schemeClr val="tx1"/>
            </a:solidFill>
          </a:ln>
        </p:spPr>
        <p:txBody>
          <a:bodyPr wrap="square">
            <a:spAutoFit/>
          </a:bodyPr>
          <a:lstStyle/>
          <a:p>
            <a:r>
              <a:rPr lang="de-DE" b="1" dirty="0">
                <a:latin typeface="+mn-lt"/>
              </a:rPr>
              <a:t>2.5 Methodenkompetenz 1:</a:t>
            </a:r>
          </a:p>
          <a:p>
            <a:r>
              <a:rPr lang="de-DE" dirty="0">
                <a:latin typeface="+mn-lt"/>
              </a:rPr>
              <a:t>fragengeleitete Raumanalysen durchführen</a:t>
            </a:r>
          </a:p>
          <a:p>
            <a:pPr lvl="0"/>
            <a:r>
              <a:rPr lang="de-DE" b="1" dirty="0">
                <a:solidFill>
                  <a:prstClr val="black"/>
                </a:solidFill>
                <a:latin typeface="Calibri"/>
              </a:rPr>
              <a:t>2.5 Methodenkompetenz 5:</a:t>
            </a:r>
            <a:endParaRPr lang="de-DE" b="1" dirty="0">
              <a:latin typeface="+mn-lt"/>
            </a:endParaRPr>
          </a:p>
          <a:p>
            <a:r>
              <a:rPr lang="de-DE" dirty="0">
                <a:latin typeface="+mn-lt"/>
              </a:rPr>
              <a:t>geographische Informationen zur Verdeutlichung von Strukturen und Prozessen als Karte […] darstellen.</a:t>
            </a:r>
          </a:p>
        </p:txBody>
      </p:sp>
      <p:sp>
        <p:nvSpPr>
          <p:cNvPr id="21" name="Line 14"/>
          <p:cNvSpPr>
            <a:spLocks noChangeShapeType="1"/>
          </p:cNvSpPr>
          <p:nvPr/>
        </p:nvSpPr>
        <p:spPr bwMode="auto">
          <a:xfrm flipV="1">
            <a:off x="1868674" y="3760205"/>
            <a:ext cx="3990342"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7" name="Rechteck 26"/>
          <p:cNvSpPr/>
          <p:nvPr/>
        </p:nvSpPr>
        <p:spPr>
          <a:xfrm>
            <a:off x="109761" y="4782066"/>
            <a:ext cx="5379171" cy="1723549"/>
          </a:xfrm>
          <a:prstGeom prst="rect">
            <a:avLst/>
          </a:prstGeom>
          <a:solidFill>
            <a:schemeClr val="bg1">
              <a:alpha val="40000"/>
            </a:schemeClr>
          </a:solidFill>
          <a:ln>
            <a:solidFill>
              <a:schemeClr val="tx1"/>
            </a:solidFill>
          </a:ln>
        </p:spPr>
        <p:txBody>
          <a:bodyPr wrap="square">
            <a:spAutoFit/>
          </a:bodyPr>
          <a:lstStyle/>
          <a:p>
            <a:r>
              <a:rPr lang="de-DE" b="1" dirty="0">
                <a:latin typeface="+mn-lt"/>
              </a:rPr>
              <a:t>Leitperspektiven</a:t>
            </a:r>
          </a:p>
          <a:p>
            <a:pPr marL="285750" indent="-285750">
              <a:buFont typeface="Wingdings" panose="05000000000000000000" pitchFamily="2" charset="2"/>
              <a:buChar char="§"/>
            </a:pPr>
            <a:r>
              <a:rPr lang="de-DE" altLang="de-DE" dirty="0">
                <a:latin typeface="+mn-lt"/>
                <a:cs typeface="Arial" pitchFamily="34" charset="0"/>
              </a:rPr>
              <a:t>BNE: Bedeutung u. Gefährdungen einer   </a:t>
            </a:r>
          </a:p>
          <a:p>
            <a:r>
              <a:rPr lang="de-DE" altLang="de-DE" dirty="0">
                <a:latin typeface="+mn-lt"/>
                <a:cs typeface="Arial" pitchFamily="34" charset="0"/>
              </a:rPr>
              <a:t>               nachhaltigen Entwicklung</a:t>
            </a:r>
          </a:p>
          <a:p>
            <a:pPr>
              <a:buFont typeface="Wingdings" pitchFamily="2" charset="2"/>
              <a:buChar char="§"/>
            </a:pPr>
            <a:r>
              <a:rPr lang="de-DE" altLang="de-DE" dirty="0">
                <a:latin typeface="+mn-lt"/>
                <a:cs typeface="Arial" pitchFamily="34" charset="0"/>
              </a:rPr>
              <a:t>    BTV: Konfliktbewältigung u. Interessenausgleich; </a:t>
            </a:r>
          </a:p>
          <a:p>
            <a:r>
              <a:rPr lang="de-DE" altLang="de-DE" dirty="0">
                <a:latin typeface="+mn-lt"/>
                <a:cs typeface="Arial" pitchFamily="34" charset="0"/>
              </a:rPr>
              <a:t>                Personale u. gesellschaftliche Vielfalt</a:t>
            </a:r>
          </a:p>
          <a:p>
            <a:pPr marL="285750" indent="-285750">
              <a:buFont typeface="Wingdings" panose="05000000000000000000" pitchFamily="2" charset="2"/>
              <a:buChar char="§"/>
            </a:pPr>
            <a:r>
              <a:rPr lang="de-DE" altLang="de-DE" sz="1600" dirty="0">
                <a:latin typeface="Arial" pitchFamily="34" charset="0"/>
                <a:cs typeface="Arial" pitchFamily="34" charset="0"/>
              </a:rPr>
              <a:t>MB:   Produktion und Präsentation</a:t>
            </a:r>
            <a:endParaRPr lang="de-DE" sz="1600" dirty="0">
              <a:latin typeface="+mn-lt"/>
            </a:endParaRPr>
          </a:p>
        </p:txBody>
      </p:sp>
      <p:sp>
        <p:nvSpPr>
          <p:cNvPr id="28" name="Rechteck 27"/>
          <p:cNvSpPr/>
          <p:nvPr/>
        </p:nvSpPr>
        <p:spPr>
          <a:xfrm>
            <a:off x="5544616" y="5157192"/>
            <a:ext cx="3491880" cy="907941"/>
          </a:xfrm>
          <a:prstGeom prst="rect">
            <a:avLst/>
          </a:prstGeom>
          <a:solidFill>
            <a:schemeClr val="bg1">
              <a:alpha val="65098"/>
            </a:schemeClr>
          </a:solidFill>
          <a:ln>
            <a:solidFill>
              <a:schemeClr val="tx1"/>
            </a:solidFill>
          </a:ln>
        </p:spPr>
        <p:txBody>
          <a:bodyPr wrap="square">
            <a:spAutoFit/>
          </a:bodyPr>
          <a:lstStyle/>
          <a:p>
            <a:r>
              <a:rPr lang="de-DE" sz="1700" b="1" dirty="0">
                <a:latin typeface="+mn-lt"/>
              </a:rPr>
              <a:t>3.3.3.1 Globale Herausforderungen</a:t>
            </a:r>
          </a:p>
          <a:p>
            <a:r>
              <a:rPr lang="de-DE" altLang="de-DE" dirty="0">
                <a:latin typeface="+mn-lt"/>
                <a:cs typeface="Arial" pitchFamily="34" charset="0"/>
              </a:rPr>
              <a:t>Ressourcenverfügbarkeit und </a:t>
            </a:r>
          </a:p>
          <a:p>
            <a:r>
              <a:rPr lang="de-DE" altLang="de-DE" dirty="0">
                <a:latin typeface="+mn-lt"/>
                <a:cs typeface="Arial" pitchFamily="34" charset="0"/>
              </a:rPr>
              <a:t>Ressourcenmanagement</a:t>
            </a:r>
            <a:endParaRPr lang="de-DE" dirty="0">
              <a:latin typeface="+mn-lt"/>
            </a:endParaRPr>
          </a:p>
        </p:txBody>
      </p:sp>
      <p:cxnSp>
        <p:nvCxnSpPr>
          <p:cNvPr id="4" name="Gerade Verbindung 3"/>
          <p:cNvCxnSpPr/>
          <p:nvPr/>
        </p:nvCxnSpPr>
        <p:spPr>
          <a:xfrm>
            <a:off x="109763" y="5133569"/>
            <a:ext cx="1758911" cy="0"/>
          </a:xfrm>
          <a:prstGeom prst="line">
            <a:avLst/>
          </a:prstGeom>
          <a:ln w="38100">
            <a:solidFill>
              <a:srgbClr val="00DB0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5940152" y="1700808"/>
            <a:ext cx="2952328"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5940152" y="3068960"/>
            <a:ext cx="2592288"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5940152" y="3891425"/>
            <a:ext cx="2592288"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5610708" y="5445224"/>
            <a:ext cx="3209764"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33" name="Line 14"/>
          <p:cNvSpPr>
            <a:spLocks noChangeShapeType="1"/>
          </p:cNvSpPr>
          <p:nvPr/>
        </p:nvSpPr>
        <p:spPr bwMode="auto">
          <a:xfrm>
            <a:off x="4523436" y="3912605"/>
            <a:ext cx="1128683" cy="1220964"/>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Tree>
    <p:extLst>
      <p:ext uri="{BB962C8B-B14F-4D97-AF65-F5344CB8AC3E}">
        <p14:creationId xmlns:p14="http://schemas.microsoft.com/office/powerpoint/2010/main" val="15130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8" grpId="0" animBg="1"/>
      <p:bldP spid="14" grpId="0" animBg="1"/>
      <p:bldP spid="15" grpId="0" animBg="1"/>
      <p:bldP spid="21" grpId="0" animBg="1"/>
      <p:bldP spid="27" grpId="0" animBg="1"/>
      <p:bldP spid="28"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1" name="Textfeld 10"/>
          <p:cNvSpPr txBox="1"/>
          <p:nvPr/>
        </p:nvSpPr>
        <p:spPr>
          <a:xfrm>
            <a:off x="0" y="620688"/>
            <a:ext cx="9144000" cy="1077218"/>
          </a:xfrm>
          <a:prstGeom prst="rect">
            <a:avLst/>
          </a:prstGeom>
          <a:noFill/>
        </p:spPr>
        <p:txBody>
          <a:bodyPr wrap="square" rtlCol="0">
            <a:spAutoFit/>
          </a:bodyPr>
          <a:lstStyle/>
          <a:p>
            <a:pPr algn="ctr"/>
            <a:r>
              <a:rPr lang="de-DE" sz="3200" b="1" dirty="0">
                <a:solidFill>
                  <a:srgbClr val="0033CC"/>
                </a:solidFill>
                <a:latin typeface="+mj-lt"/>
              </a:rPr>
              <a:t>Welche Kompetenzen bringt ein Schüler in Klasse 10 </a:t>
            </a:r>
          </a:p>
          <a:p>
            <a:pPr algn="ctr"/>
            <a:r>
              <a:rPr lang="de-DE" sz="3200" b="1" dirty="0">
                <a:solidFill>
                  <a:srgbClr val="0033CC"/>
                </a:solidFill>
                <a:latin typeface="+mj-lt"/>
              </a:rPr>
              <a:t>bereits aus den Klassen 5-9 mit?</a:t>
            </a:r>
          </a:p>
        </p:txBody>
      </p:sp>
      <p:sp>
        <p:nvSpPr>
          <p:cNvPr id="9" name="Abgerundetes Rechteck 8"/>
          <p:cNvSpPr/>
          <p:nvPr/>
        </p:nvSpPr>
        <p:spPr>
          <a:xfrm>
            <a:off x="179512" y="1827734"/>
            <a:ext cx="3031455" cy="93610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b="1" dirty="0">
                <a:solidFill>
                  <a:prstClr val="black"/>
                </a:solidFill>
                <a:effectLst>
                  <a:outerShdw blurRad="38100" dist="38100" dir="2700000" algn="tl">
                    <a:srgbClr val="FFFFFF"/>
                  </a:outerShdw>
                </a:effectLst>
                <a:latin typeface="Arial" charset="0"/>
                <a:ea typeface="ＭＳ Ｐゴシック" pitchFamily="64" charset="-128"/>
              </a:rPr>
              <a:t> </a:t>
            </a:r>
            <a:r>
              <a:rPr lang="de-DE" sz="2000" b="1" dirty="0" err="1">
                <a:solidFill>
                  <a:prstClr val="black"/>
                </a:solidFill>
                <a:effectLst>
                  <a:outerShdw blurRad="38100" dist="38100" dir="2700000" algn="tl">
                    <a:srgbClr val="FFFFFF"/>
                  </a:outerShdw>
                </a:effectLst>
                <a:latin typeface="Arial" charset="0"/>
                <a:ea typeface="ＭＳ Ｐゴシック" pitchFamily="64" charset="-128"/>
              </a:rPr>
              <a:t>pbK</a:t>
            </a:r>
            <a:r>
              <a:rPr lang="de-DE" altLang="de-DE" sz="1200" dirty="0">
                <a:solidFill>
                  <a:prstClr val="black"/>
                </a:solidFill>
                <a:latin typeface="Arial" pitchFamily="34" charset="0"/>
                <a:cs typeface="Arial" pitchFamily="34" charset="0"/>
              </a:rPr>
              <a:t> </a:t>
            </a:r>
            <a:r>
              <a:rPr lang="de-DE" altLang="de-DE" sz="1600" b="1" dirty="0">
                <a:solidFill>
                  <a:prstClr val="black"/>
                </a:solidFill>
                <a:latin typeface="Arial" pitchFamily="34" charset="0"/>
                <a:cs typeface="Arial" pitchFamily="34" charset="0"/>
              </a:rPr>
              <a:t>Orientierungskompetenz </a:t>
            </a:r>
            <a:endParaRPr lang="de-DE" b="1" dirty="0"/>
          </a:p>
        </p:txBody>
      </p:sp>
      <p:sp>
        <p:nvSpPr>
          <p:cNvPr id="10" name="Abgerundetes Rechteck 9"/>
          <p:cNvSpPr/>
          <p:nvPr/>
        </p:nvSpPr>
        <p:spPr>
          <a:xfrm>
            <a:off x="246385" y="4222601"/>
            <a:ext cx="2897708" cy="1728192"/>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b="1" dirty="0">
                <a:solidFill>
                  <a:prstClr val="black"/>
                </a:solidFill>
                <a:effectLst>
                  <a:outerShdw blurRad="38100" dist="38100" dir="2700000" algn="tl">
                    <a:srgbClr val="FFFFFF"/>
                  </a:outerShdw>
                </a:effectLst>
                <a:latin typeface="Arial" charset="0"/>
                <a:ea typeface="ＭＳ Ｐゴシック" pitchFamily="64" charset="-128"/>
              </a:rPr>
              <a:t> </a:t>
            </a:r>
            <a:r>
              <a:rPr lang="de-DE" sz="2000" b="1" dirty="0" err="1">
                <a:solidFill>
                  <a:prstClr val="black"/>
                </a:solidFill>
                <a:effectLst>
                  <a:outerShdw blurRad="38100" dist="38100" dir="2700000" algn="tl">
                    <a:srgbClr val="FFFFFF"/>
                  </a:outerShdw>
                </a:effectLst>
                <a:latin typeface="Arial" charset="0"/>
                <a:ea typeface="ＭＳ Ｐゴシック" pitchFamily="64" charset="-128"/>
              </a:rPr>
              <a:t>pbK</a:t>
            </a:r>
            <a:r>
              <a:rPr lang="de-DE" altLang="de-DE" sz="1200" dirty="0">
                <a:solidFill>
                  <a:prstClr val="black"/>
                </a:solidFill>
                <a:latin typeface="Arial" pitchFamily="34" charset="0"/>
                <a:cs typeface="Arial" pitchFamily="34" charset="0"/>
              </a:rPr>
              <a:t> </a:t>
            </a:r>
          </a:p>
          <a:p>
            <a:pPr algn="ctr" eaLnBrk="1" hangingPunct="1">
              <a:defRPr/>
            </a:pPr>
            <a:r>
              <a:rPr lang="de-DE" altLang="de-DE" sz="1600" b="1" dirty="0">
                <a:solidFill>
                  <a:prstClr val="black"/>
                </a:solidFill>
                <a:latin typeface="Arial" pitchFamily="34" charset="0"/>
                <a:cs typeface="Arial" pitchFamily="34" charset="0"/>
              </a:rPr>
              <a:t>Methodenkompetenz</a:t>
            </a:r>
          </a:p>
          <a:p>
            <a:pPr eaLnBrk="1" hangingPunct="1">
              <a:defRPr/>
            </a:pPr>
            <a:r>
              <a:rPr lang="de-DE" sz="1600" dirty="0">
                <a:solidFill>
                  <a:prstClr val="black"/>
                </a:solidFill>
                <a:latin typeface="Arial" pitchFamily="34" charset="0"/>
                <a:cs typeface="Arial" pitchFamily="34" charset="0"/>
              </a:rPr>
              <a:t>1: fragengeleitete  </a:t>
            </a:r>
          </a:p>
          <a:p>
            <a:pPr eaLnBrk="1" hangingPunct="1">
              <a:defRPr/>
            </a:pPr>
            <a:r>
              <a:rPr lang="de-DE" sz="1600" dirty="0">
                <a:solidFill>
                  <a:prstClr val="black"/>
                </a:solidFill>
                <a:latin typeface="Arial" pitchFamily="34" charset="0"/>
                <a:cs typeface="Arial" pitchFamily="34" charset="0"/>
              </a:rPr>
              <a:t>    Raumanalysen …</a:t>
            </a:r>
          </a:p>
          <a:p>
            <a:pPr eaLnBrk="1" hangingPunct="1">
              <a:defRPr/>
            </a:pPr>
            <a:r>
              <a:rPr lang="de-DE" sz="1600" dirty="0">
                <a:solidFill>
                  <a:prstClr val="black"/>
                </a:solidFill>
                <a:latin typeface="Arial" pitchFamily="34" charset="0"/>
                <a:cs typeface="Arial" pitchFamily="34" charset="0"/>
              </a:rPr>
              <a:t>5: einfache Karten   </a:t>
            </a:r>
          </a:p>
          <a:p>
            <a:pPr eaLnBrk="1" hangingPunct="1">
              <a:defRPr/>
            </a:pPr>
            <a:r>
              <a:rPr lang="de-DE" sz="1600" dirty="0">
                <a:solidFill>
                  <a:prstClr val="black"/>
                </a:solidFill>
                <a:latin typeface="Arial" pitchFamily="34" charset="0"/>
                <a:cs typeface="Arial" pitchFamily="34" charset="0"/>
              </a:rPr>
              <a:t>    darstellen</a:t>
            </a:r>
            <a:endParaRPr lang="de-DE" dirty="0"/>
          </a:p>
        </p:txBody>
      </p:sp>
      <p:grpSp>
        <p:nvGrpSpPr>
          <p:cNvPr id="14" name="Gruppierung 22"/>
          <p:cNvGrpSpPr/>
          <p:nvPr/>
        </p:nvGrpSpPr>
        <p:grpSpPr>
          <a:xfrm>
            <a:off x="331169" y="151780"/>
            <a:ext cx="8384537" cy="523220"/>
            <a:chOff x="331169" y="151780"/>
            <a:chExt cx="8384537" cy="523220"/>
          </a:xfrm>
        </p:grpSpPr>
        <p:sp>
          <p:nvSpPr>
            <p:cNvPr id="15" name="Textfeld 14"/>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 Kompetenzen</a:t>
              </a:r>
            </a:p>
          </p:txBody>
        </p:sp>
        <p:cxnSp>
          <p:nvCxnSpPr>
            <p:cNvPr id="16" name="Gerade Verbindung 15"/>
            <p:cNvCxnSpPr/>
            <p:nvPr/>
          </p:nvCxnSpPr>
          <p:spPr>
            <a:xfrm>
              <a:off x="331169" y="675000"/>
              <a:ext cx="8384537" cy="0"/>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grpSp>
      <p:sp>
        <p:nvSpPr>
          <p:cNvPr id="2" name="Textfeld 1"/>
          <p:cNvSpPr txBox="1"/>
          <p:nvPr/>
        </p:nvSpPr>
        <p:spPr>
          <a:xfrm>
            <a:off x="3275856" y="1628800"/>
            <a:ext cx="5717926" cy="2693045"/>
          </a:xfrm>
          <a:prstGeom prst="rect">
            <a:avLst/>
          </a:prstGeom>
          <a:solidFill>
            <a:schemeClr val="bg1"/>
          </a:solidFill>
          <a:ln>
            <a:solidFill>
              <a:schemeClr val="tx1"/>
            </a:solidFill>
          </a:ln>
        </p:spPr>
        <p:txBody>
          <a:bodyPr wrap="square" rtlCol="0">
            <a:spAutoFit/>
          </a:bodyPr>
          <a:lstStyle/>
          <a:p>
            <a:r>
              <a:rPr lang="de-DE" sz="1300" b="1" dirty="0"/>
              <a:t>Klassen 5/6</a:t>
            </a:r>
          </a:p>
          <a:p>
            <a:r>
              <a:rPr lang="de-DE" sz="1300" dirty="0"/>
              <a:t>3.1.1.1 Grundlagen der Orientierung</a:t>
            </a:r>
          </a:p>
          <a:p>
            <a:r>
              <a:rPr lang="de-DE" sz="1300" dirty="0"/>
              <a:t>3.1.1.2 Gestaltung der Erdoberfläche durch naturräumliche  </a:t>
            </a:r>
          </a:p>
          <a:p>
            <a:r>
              <a:rPr lang="de-DE" sz="1300" dirty="0"/>
              <a:t>            Prozesse in Deutschland und Europa</a:t>
            </a:r>
          </a:p>
          <a:p>
            <a:r>
              <a:rPr lang="de-DE" sz="1300" dirty="0"/>
              <a:t>3.1.5.1 Analyse ausgewählter Räume in Deutschland und Europa</a:t>
            </a:r>
          </a:p>
          <a:p>
            <a:r>
              <a:rPr lang="de-DE" sz="1300" b="1" dirty="0"/>
              <a:t>Klassen 7/8</a:t>
            </a:r>
          </a:p>
          <a:p>
            <a:r>
              <a:rPr lang="de-DE" sz="1300" dirty="0"/>
              <a:t>3.2.2.2 Klimazonen der Erde</a:t>
            </a:r>
          </a:p>
          <a:p>
            <a:r>
              <a:rPr lang="de-DE" sz="1300" dirty="0"/>
              <a:t>3.2.3.1 Phänomene der globalen Verstädterung</a:t>
            </a:r>
          </a:p>
          <a:p>
            <a:r>
              <a:rPr lang="de-DE" sz="1300" dirty="0"/>
              <a:t>3.2.3.2 Phänomene globaler Disparitäten</a:t>
            </a:r>
          </a:p>
          <a:p>
            <a:r>
              <a:rPr lang="de-DE" sz="1300" dirty="0"/>
              <a:t>3.2.4.1 Raumwirksamkeit wirtschaftlichen Handelns</a:t>
            </a:r>
          </a:p>
          <a:p>
            <a:r>
              <a:rPr lang="de-DE" sz="1300" b="1" dirty="0"/>
              <a:t>Klasse 9</a:t>
            </a:r>
          </a:p>
          <a:p>
            <a:r>
              <a:rPr lang="de-DE" sz="1300" dirty="0"/>
              <a:t>3.3.1.1 Digitale Orientierung</a:t>
            </a:r>
          </a:p>
          <a:p>
            <a:r>
              <a:rPr lang="de-DE" sz="1300" dirty="0"/>
              <a:t>3.3.4.1 Analyse ausgewählter Meeresräume</a:t>
            </a:r>
            <a:endParaRPr lang="de-DE" sz="1400" b="1" dirty="0"/>
          </a:p>
        </p:txBody>
      </p:sp>
      <p:sp>
        <p:nvSpPr>
          <p:cNvPr id="17" name="Textfeld 16"/>
          <p:cNvSpPr txBox="1"/>
          <p:nvPr/>
        </p:nvSpPr>
        <p:spPr>
          <a:xfrm>
            <a:off x="3275856" y="4437112"/>
            <a:ext cx="5717926" cy="1692771"/>
          </a:xfrm>
          <a:prstGeom prst="rect">
            <a:avLst/>
          </a:prstGeom>
          <a:noFill/>
          <a:ln>
            <a:solidFill>
              <a:schemeClr val="tx1"/>
            </a:solidFill>
          </a:ln>
        </p:spPr>
        <p:txBody>
          <a:bodyPr wrap="square" rtlCol="0">
            <a:spAutoFit/>
          </a:bodyPr>
          <a:lstStyle/>
          <a:p>
            <a:r>
              <a:rPr lang="de-DE" sz="1300" b="1" dirty="0"/>
              <a:t>Klassen 5/6</a:t>
            </a:r>
          </a:p>
          <a:p>
            <a:r>
              <a:rPr lang="de-DE" sz="1300" dirty="0"/>
              <a:t>3.1.5.1 Analyse ausgewählter Räume in Deutschland und Europa</a:t>
            </a:r>
          </a:p>
          <a:p>
            <a:r>
              <a:rPr lang="de-DE" sz="1300" b="1" dirty="0"/>
              <a:t>Klassen 7/8</a:t>
            </a:r>
          </a:p>
          <a:p>
            <a:r>
              <a:rPr lang="de-DE" sz="1300" dirty="0"/>
              <a:t>3.2.3.1 Phänomene der globalen Verstädterung</a:t>
            </a:r>
          </a:p>
          <a:p>
            <a:r>
              <a:rPr lang="de-DE" sz="1300" dirty="0">
                <a:latin typeface="GaramontAmstSH-Med"/>
              </a:rPr>
              <a:t>3.2.5.1 Analyse ausgewählter Räume in unterschiedlichen Geozonen</a:t>
            </a:r>
          </a:p>
          <a:p>
            <a:r>
              <a:rPr lang="de-DE" sz="1300" b="1" dirty="0">
                <a:latin typeface="GaramontAmstSH-Med"/>
              </a:rPr>
              <a:t>Klasse 9</a:t>
            </a:r>
          </a:p>
          <a:p>
            <a:r>
              <a:rPr lang="de-DE" sz="1300" dirty="0"/>
              <a:t>3.3.2.1 Zukunftsfähige Gestaltung von Räumen</a:t>
            </a:r>
            <a:endParaRPr lang="de-DE" sz="1300" b="1" dirty="0">
              <a:latin typeface="GaramontAmstSH-Med"/>
            </a:endParaRPr>
          </a:p>
          <a:p>
            <a:r>
              <a:rPr lang="de-DE" sz="1300" dirty="0"/>
              <a:t>3.3.4.1 Analyse ausgewählter Meeresräume</a:t>
            </a:r>
            <a:endParaRPr lang="de-DE" sz="1400" b="1" dirty="0"/>
          </a:p>
        </p:txBody>
      </p:sp>
      <p:sp>
        <p:nvSpPr>
          <p:cNvPr id="3" name="Textfeld 2"/>
          <p:cNvSpPr txBox="1"/>
          <p:nvPr/>
        </p:nvSpPr>
        <p:spPr>
          <a:xfrm>
            <a:off x="248692" y="6236786"/>
            <a:ext cx="2862089" cy="307777"/>
          </a:xfrm>
          <a:prstGeom prst="rect">
            <a:avLst/>
          </a:prstGeom>
          <a:noFill/>
          <a:ln>
            <a:solidFill>
              <a:schemeClr val="tx1"/>
            </a:solidFill>
          </a:ln>
        </p:spPr>
        <p:txBody>
          <a:bodyPr wrap="square" rtlCol="0">
            <a:spAutoFit/>
          </a:bodyPr>
          <a:lstStyle/>
          <a:p>
            <a:r>
              <a:rPr lang="de-DE" sz="1400" b="1" dirty="0"/>
              <a:t>Klasse 5 </a:t>
            </a:r>
            <a:r>
              <a:rPr lang="de-DE" sz="1400" dirty="0"/>
              <a:t>z.B</a:t>
            </a:r>
            <a:r>
              <a:rPr lang="de-DE" sz="1400" b="1" dirty="0"/>
              <a:t>. </a:t>
            </a:r>
            <a:r>
              <a:rPr lang="de-DE" sz="1400" dirty="0"/>
              <a:t>Schulwegskizze</a:t>
            </a:r>
          </a:p>
        </p:txBody>
      </p:sp>
      <p:sp>
        <p:nvSpPr>
          <p:cNvPr id="18" name="Line 10"/>
          <p:cNvSpPr>
            <a:spLocks noChangeShapeType="1"/>
          </p:cNvSpPr>
          <p:nvPr/>
        </p:nvSpPr>
        <p:spPr bwMode="auto">
          <a:xfrm flipH="1">
            <a:off x="1403648" y="5863188"/>
            <a:ext cx="0" cy="373598"/>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9" name="Line 10"/>
          <p:cNvSpPr>
            <a:spLocks noChangeShapeType="1"/>
          </p:cNvSpPr>
          <p:nvPr/>
        </p:nvSpPr>
        <p:spPr bwMode="auto">
          <a:xfrm>
            <a:off x="2928069" y="5077519"/>
            <a:ext cx="432048"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0" name="Line 10"/>
          <p:cNvSpPr>
            <a:spLocks noChangeShapeType="1"/>
          </p:cNvSpPr>
          <p:nvPr/>
        </p:nvSpPr>
        <p:spPr bwMode="auto">
          <a:xfrm>
            <a:off x="3059832" y="2348880"/>
            <a:ext cx="432048" cy="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cxnSp>
        <p:nvCxnSpPr>
          <p:cNvPr id="21" name="Gerade Verbindung 20"/>
          <p:cNvCxnSpPr/>
          <p:nvPr/>
        </p:nvCxnSpPr>
        <p:spPr>
          <a:xfrm>
            <a:off x="496888" y="2564904"/>
            <a:ext cx="2431181"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683568" y="4869160"/>
            <a:ext cx="2016224"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194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P spid="17" grpId="0" animBg="1"/>
      <p:bldP spid="3"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1" name="Textfeld 10"/>
          <p:cNvSpPr txBox="1"/>
          <p:nvPr/>
        </p:nvSpPr>
        <p:spPr>
          <a:xfrm>
            <a:off x="0" y="620688"/>
            <a:ext cx="9144000" cy="1077218"/>
          </a:xfrm>
          <a:prstGeom prst="rect">
            <a:avLst/>
          </a:prstGeom>
          <a:noFill/>
        </p:spPr>
        <p:txBody>
          <a:bodyPr wrap="square" rtlCol="0">
            <a:spAutoFit/>
          </a:bodyPr>
          <a:lstStyle/>
          <a:p>
            <a:pPr algn="ctr"/>
            <a:r>
              <a:rPr lang="de-DE" sz="3200" b="1" dirty="0">
                <a:solidFill>
                  <a:srgbClr val="0033CC"/>
                </a:solidFill>
                <a:latin typeface="+mj-lt"/>
              </a:rPr>
              <a:t>Welche Kompetenzen bringt ein Schüler in Klasse 10 </a:t>
            </a:r>
          </a:p>
          <a:p>
            <a:pPr algn="ctr"/>
            <a:r>
              <a:rPr lang="de-DE" sz="3200" b="1" dirty="0">
                <a:solidFill>
                  <a:srgbClr val="0033CC"/>
                </a:solidFill>
                <a:latin typeface="+mj-lt"/>
              </a:rPr>
              <a:t>bereits aus den Klassen 5-9 mit?</a:t>
            </a:r>
          </a:p>
        </p:txBody>
      </p:sp>
      <p:sp>
        <p:nvSpPr>
          <p:cNvPr id="9" name="Abgerundetes Rechteck 8"/>
          <p:cNvSpPr/>
          <p:nvPr/>
        </p:nvSpPr>
        <p:spPr>
          <a:xfrm>
            <a:off x="2483768" y="1826668"/>
            <a:ext cx="4032449" cy="93610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2000" b="1" dirty="0">
                <a:solidFill>
                  <a:prstClr val="black"/>
                </a:solidFill>
                <a:effectLst>
                  <a:outerShdw blurRad="38100" dist="38100" dir="2700000" algn="tl">
                    <a:srgbClr val="FFFFFF"/>
                  </a:outerShdw>
                </a:effectLst>
                <a:latin typeface="Arial" charset="0"/>
                <a:ea typeface="ＭＳ Ｐゴシック" pitchFamily="64" charset="-128"/>
              </a:rPr>
              <a:t> </a:t>
            </a:r>
            <a:r>
              <a:rPr lang="de-DE" sz="2000" b="1" dirty="0" err="1">
                <a:solidFill>
                  <a:prstClr val="black"/>
                </a:solidFill>
                <a:effectLst>
                  <a:outerShdw blurRad="38100" dist="38100" dir="2700000" algn="tl">
                    <a:srgbClr val="FFFFFF"/>
                  </a:outerShdw>
                </a:effectLst>
                <a:latin typeface="Arial" charset="0"/>
                <a:ea typeface="ＭＳ Ｐゴシック" pitchFamily="64" charset="-128"/>
              </a:rPr>
              <a:t>ibK</a:t>
            </a:r>
            <a:r>
              <a:rPr lang="de-DE" altLang="de-DE" sz="1200" dirty="0">
                <a:solidFill>
                  <a:prstClr val="black"/>
                </a:solidFill>
                <a:latin typeface="Arial" pitchFamily="34" charset="0"/>
                <a:cs typeface="Arial" pitchFamily="34" charset="0"/>
              </a:rPr>
              <a:t> </a:t>
            </a:r>
          </a:p>
          <a:p>
            <a:pPr algn="ctr" eaLnBrk="1" hangingPunct="1">
              <a:defRPr/>
            </a:pPr>
            <a:r>
              <a:rPr lang="de-DE" altLang="de-DE" b="1" dirty="0">
                <a:solidFill>
                  <a:prstClr val="black"/>
                </a:solidFill>
                <a:latin typeface="Arial" pitchFamily="34" charset="0"/>
                <a:cs typeface="Arial" pitchFamily="34" charset="0"/>
              </a:rPr>
              <a:t>Analyse ausgewählter Räume </a:t>
            </a:r>
            <a:endParaRPr lang="de-DE" b="1" dirty="0"/>
          </a:p>
        </p:txBody>
      </p:sp>
      <p:grpSp>
        <p:nvGrpSpPr>
          <p:cNvPr id="14" name="Gruppierung 22"/>
          <p:cNvGrpSpPr/>
          <p:nvPr/>
        </p:nvGrpSpPr>
        <p:grpSpPr>
          <a:xfrm>
            <a:off x="331169" y="151780"/>
            <a:ext cx="8384537" cy="523220"/>
            <a:chOff x="331169" y="151780"/>
            <a:chExt cx="8384537" cy="523220"/>
          </a:xfrm>
        </p:grpSpPr>
        <p:sp>
          <p:nvSpPr>
            <p:cNvPr id="15" name="Textfeld 14"/>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I. Kompetenzen</a:t>
              </a:r>
            </a:p>
          </p:txBody>
        </p:sp>
        <p:cxnSp>
          <p:nvCxnSpPr>
            <p:cNvPr id="16" name="Gerade Verbindung 15"/>
            <p:cNvCxnSpPr/>
            <p:nvPr/>
          </p:nvCxnSpPr>
          <p:spPr>
            <a:xfrm>
              <a:off x="331169" y="675000"/>
              <a:ext cx="8384537" cy="0"/>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grpSp>
      <p:sp>
        <p:nvSpPr>
          <p:cNvPr id="17" name="Textfeld 16"/>
          <p:cNvSpPr txBox="1"/>
          <p:nvPr/>
        </p:nvSpPr>
        <p:spPr>
          <a:xfrm>
            <a:off x="827584" y="3277094"/>
            <a:ext cx="7488831" cy="2031325"/>
          </a:xfrm>
          <a:prstGeom prst="rect">
            <a:avLst/>
          </a:prstGeom>
          <a:noFill/>
          <a:ln>
            <a:solidFill>
              <a:schemeClr val="tx1"/>
            </a:solidFill>
          </a:ln>
        </p:spPr>
        <p:txBody>
          <a:bodyPr wrap="square" rtlCol="0">
            <a:spAutoFit/>
          </a:bodyPr>
          <a:lstStyle/>
          <a:p>
            <a:r>
              <a:rPr lang="de-DE" b="1" dirty="0"/>
              <a:t>Klassen 5/6</a:t>
            </a:r>
          </a:p>
          <a:p>
            <a:r>
              <a:rPr lang="de-DE" dirty="0"/>
              <a:t>3.1.5.1 Analyse ausgewählter Räume in Deutschland und Europa</a:t>
            </a:r>
          </a:p>
          <a:p>
            <a:r>
              <a:rPr lang="de-DE" b="1" dirty="0"/>
              <a:t>Klassen 7/8</a:t>
            </a:r>
            <a:endParaRPr lang="de-DE" dirty="0"/>
          </a:p>
          <a:p>
            <a:r>
              <a:rPr lang="de-DE" dirty="0"/>
              <a:t>3.2.5.1 Analyse ausgewählter Räume in unterschiedlichen Geozonen</a:t>
            </a:r>
          </a:p>
          <a:p>
            <a:r>
              <a:rPr lang="de-DE" b="1" dirty="0"/>
              <a:t>Klasse 9</a:t>
            </a:r>
          </a:p>
          <a:p>
            <a:r>
              <a:rPr lang="de-DE" dirty="0"/>
              <a:t>3.3.2.1 Zukunftsfähige Gestaltung von Räumen</a:t>
            </a:r>
            <a:endParaRPr lang="de-DE" b="1" dirty="0">
              <a:latin typeface="GaramontAmstSH-Med"/>
            </a:endParaRPr>
          </a:p>
          <a:p>
            <a:r>
              <a:rPr lang="de-DE" dirty="0"/>
              <a:t>3.3.4.1 Analyse ausgewählter Meeresräume</a:t>
            </a:r>
            <a:endParaRPr lang="de-DE" b="1" dirty="0"/>
          </a:p>
        </p:txBody>
      </p:sp>
      <p:sp>
        <p:nvSpPr>
          <p:cNvPr id="18" name="Line 10"/>
          <p:cNvSpPr>
            <a:spLocks noChangeShapeType="1"/>
          </p:cNvSpPr>
          <p:nvPr/>
        </p:nvSpPr>
        <p:spPr bwMode="auto">
          <a:xfrm flipH="1">
            <a:off x="4523437" y="2762771"/>
            <a:ext cx="0" cy="504551"/>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cxnSp>
        <p:nvCxnSpPr>
          <p:cNvPr id="12" name="Gerade Verbindung 11"/>
          <p:cNvCxnSpPr/>
          <p:nvPr/>
        </p:nvCxnSpPr>
        <p:spPr>
          <a:xfrm>
            <a:off x="2889908" y="2636912"/>
            <a:ext cx="3266268"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76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6888" y="2042319"/>
            <a:ext cx="8229600" cy="4525962"/>
          </a:xfrm>
          <a:prstGeom prst="rect">
            <a:avLst/>
          </a:prstGeom>
          <a:noFill/>
          <a:ln>
            <a:noFill/>
          </a:ln>
          <a:extLst/>
        </p:spPr>
        <p:txBody>
          <a:bodyPr lIns="0" tIns="0" rIns="0" bIns="0"/>
          <a:lstStyle>
            <a:lvl1pPr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1pPr>
            <a:lvl2pPr marL="800100" indent="-3429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2pPr>
            <a:lvl3pPr marL="11430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3pPr>
            <a:lvl4pPr marL="16002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4pPr>
            <a:lvl5pPr marL="2057400" indent="-228600" eaLnBrk="0" hangingPunct="0">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5pPr>
            <a:lvl6pPr marL="25146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6pPr>
            <a:lvl7pPr marL="29718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7pPr>
            <a:lvl8pPr marL="34290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8pPr>
            <a:lvl9pPr marL="3886200" indent="-228600" algn="r" eaLnBrk="0" fontAlgn="base" hangingPunct="0">
              <a:spcBef>
                <a:spcPct val="0"/>
              </a:spcBef>
              <a:spcAft>
                <a:spcPct val="0"/>
              </a:spcAft>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sz="2400" b="1">
                <a:solidFill>
                  <a:schemeClr val="tx1"/>
                </a:solidFill>
                <a:latin typeface="Times New Roman" charset="0"/>
                <a:ea typeface="ＭＳ Ｐゴシック" charset="-128"/>
              </a:defRPr>
            </a:lvl9pPr>
          </a:lstStyle>
          <a:p>
            <a:pPr lvl="1" eaLnBrk="1" fontAlgn="auto" hangingPunct="1">
              <a:lnSpc>
                <a:spcPct val="90000"/>
              </a:lnSpc>
              <a:spcBef>
                <a:spcPts val="600"/>
              </a:spcBef>
              <a:spcAft>
                <a:spcPts val="0"/>
              </a:spcAft>
              <a:buClr>
                <a:schemeClr val="tx1"/>
              </a:buClr>
              <a:buSzPct val="70000"/>
              <a:buFont typeface="Symbol" charset="2"/>
              <a:buChar char="-"/>
              <a:defRPr/>
            </a:pPr>
            <a:endParaRPr lang="de-DE" altLang="de-DE" b="0" dirty="0">
              <a:latin typeface="Calibri" pitchFamily="34" charset="0"/>
            </a:endParaRPr>
          </a:p>
        </p:txBody>
      </p:sp>
      <p:sp>
        <p:nvSpPr>
          <p:cNvPr id="5" name="Textplatzhalter 4"/>
          <p:cNvSpPr>
            <a:spLocks noGrp="1"/>
          </p:cNvSpPr>
          <p:nvPr>
            <p:ph type="body" idx="1"/>
          </p:nvPr>
        </p:nvSpPr>
        <p:spPr>
          <a:xfrm>
            <a:off x="274669" y="5955506"/>
            <a:ext cx="8594662" cy="1500187"/>
          </a:xfrm>
        </p:spPr>
        <p:txBody>
          <a:bodyPr>
            <a:noAutofit/>
          </a:bodyPr>
          <a:lstStyle/>
          <a:p>
            <a:pPr marL="514350" indent="-514350"/>
            <a:r>
              <a:rPr lang="de-DE" sz="2800" b="1" dirty="0">
                <a:solidFill>
                  <a:schemeClr val="tx1"/>
                </a:solidFill>
                <a:latin typeface="Calibri" pitchFamily="34" charset="0"/>
              </a:rPr>
              <a:t>Gliederung: </a:t>
            </a:r>
          </a:p>
          <a:p>
            <a:pPr marL="514350" indent="-514350"/>
            <a:endParaRPr lang="de-DE" sz="2800" dirty="0">
              <a:solidFill>
                <a:schemeClr val="tx1"/>
              </a:solidFill>
              <a:latin typeface="Calibri" pitchFamily="34" charset="0"/>
            </a:endParaRPr>
          </a:p>
          <a:p>
            <a:pPr marL="571500" indent="-571500">
              <a:buAutoNum type="romanUcPeriod"/>
            </a:pPr>
            <a:r>
              <a:rPr lang="de-DE" sz="2800" dirty="0">
                <a:solidFill>
                  <a:schemeClr val="tx1"/>
                </a:solidFill>
                <a:latin typeface="Calibri" pitchFamily="34" charset="0"/>
              </a:rPr>
              <a:t>Kompetenzen</a:t>
            </a:r>
          </a:p>
          <a:p>
            <a:pPr marL="571500" indent="-571500">
              <a:buAutoNum type="romanUcPeriod"/>
            </a:pPr>
            <a:r>
              <a:rPr lang="de-DE" sz="2800" b="1" dirty="0">
                <a:solidFill>
                  <a:srgbClr val="0033CC"/>
                </a:solidFill>
                <a:latin typeface="Calibri" pitchFamily="34" charset="0"/>
              </a:rPr>
              <a:t>Verlaufsskizze der Unterrichtseinheit</a:t>
            </a:r>
          </a:p>
          <a:p>
            <a:pPr marL="571500" indent="-571500">
              <a:buAutoNum type="romanUcPeriod"/>
            </a:pPr>
            <a:r>
              <a:rPr lang="de-DE" sz="2800" dirty="0">
                <a:solidFill>
                  <a:schemeClr val="tx1"/>
                </a:solidFill>
                <a:latin typeface="Calibri" pitchFamily="34" charset="0"/>
              </a:rPr>
              <a:t>Möglichkeiten der methodischen Umsetzung</a:t>
            </a:r>
          </a:p>
          <a:p>
            <a:pPr marL="571500" indent="-571500">
              <a:buAutoNum type="romanUcPeriod"/>
            </a:pPr>
            <a:r>
              <a:rPr lang="de-DE" sz="2800" dirty="0">
                <a:solidFill>
                  <a:schemeClr val="tx1"/>
                </a:solidFill>
                <a:latin typeface="Calibri" pitchFamily="34" charset="0"/>
              </a:rPr>
              <a:t>Didaktische Umsetzung</a:t>
            </a:r>
          </a:p>
          <a:p>
            <a:pPr marL="571500" indent="-571500">
              <a:buAutoNum type="romanUcPeriod"/>
            </a:pPr>
            <a:r>
              <a:rPr lang="de-DE" sz="2800" dirty="0">
                <a:solidFill>
                  <a:schemeClr val="tx1"/>
                </a:solidFill>
                <a:latin typeface="Calibri" pitchFamily="34" charset="0"/>
              </a:rPr>
              <a:t>Fazit</a:t>
            </a:r>
          </a:p>
          <a:p>
            <a:pPr marL="571500" indent="-571500">
              <a:buAutoNum type="romanUcPeriod"/>
            </a:pPr>
            <a:r>
              <a:rPr lang="de-DE" sz="2800" dirty="0">
                <a:solidFill>
                  <a:schemeClr val="tx1"/>
                </a:solidFill>
                <a:latin typeface="Calibri" pitchFamily="34" charset="0"/>
              </a:rPr>
              <a:t>Konzeption Fortbildungstag</a:t>
            </a:r>
          </a:p>
          <a:p>
            <a:pPr marL="571500" indent="-571500">
              <a:buAutoNum type="romanUcPeriod"/>
            </a:pPr>
            <a:r>
              <a:rPr lang="de-DE" sz="2800" dirty="0">
                <a:solidFill>
                  <a:schemeClr val="tx1"/>
                </a:solidFill>
                <a:latin typeface="Calibri" pitchFamily="34" charset="0"/>
              </a:rPr>
              <a:t>Workshop</a:t>
            </a: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a:p>
            <a:pPr marL="571500" indent="-571500">
              <a:buAutoNum type="romanUcPeriod"/>
            </a:pPr>
            <a:endParaRPr lang="de-DE" sz="2800" dirty="0">
              <a:solidFill>
                <a:schemeClr val="tx1"/>
              </a:solidFill>
              <a:latin typeface="Calibri" pitchFamily="34" charset="0"/>
            </a:endParaRPr>
          </a:p>
        </p:txBody>
      </p:sp>
      <p:pic>
        <p:nvPicPr>
          <p:cNvPr id="7" name="Picture 8" descr="R:\Gestaltungsrichtlinien\Logo RP mit Hintergr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6280150"/>
            <a:ext cx="1173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3"/>
          <p:cNvSpPr txBox="1">
            <a:spLocks/>
          </p:cNvSpPr>
          <p:nvPr/>
        </p:nvSpPr>
        <p:spPr bwMode="auto">
          <a:xfrm>
            <a:off x="496888" y="6577013"/>
            <a:ext cx="66008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49263">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49263">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49263">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49263">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4926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a:lnSpc>
                <a:spcPct val="93000"/>
              </a:lnSpc>
              <a:spcBef>
                <a:spcPct val="0"/>
              </a:spcBef>
              <a:buClr>
                <a:srgbClr val="000000"/>
              </a:buClr>
              <a:buFont typeface="Times New Roman" pitchFamily="18" charset="0"/>
              <a:buNone/>
            </a:pPr>
            <a:r>
              <a:rPr lang="de-DE" altLang="de-DE" sz="900" b="1" dirty="0">
                <a:latin typeface="Arial" pitchFamily="34" charset="0"/>
                <a:cs typeface="Arial" pitchFamily="34" charset="0"/>
              </a:rPr>
              <a:t>ZPG Geographie: Bildungsplan 2016 – Klassen 9/10</a:t>
            </a:r>
          </a:p>
          <a:p>
            <a:pPr eaLnBrk="1">
              <a:lnSpc>
                <a:spcPct val="93000"/>
              </a:lnSpc>
              <a:spcBef>
                <a:spcPct val="0"/>
              </a:spcBef>
              <a:buClr>
                <a:srgbClr val="000000"/>
              </a:buClr>
              <a:buFont typeface="Times New Roman" pitchFamily="18" charset="0"/>
              <a:buNone/>
            </a:pPr>
            <a:endParaRPr lang="de-DE" altLang="de-DE" sz="900" b="1" dirty="0">
              <a:latin typeface="Arial" pitchFamily="34" charset="0"/>
              <a:cs typeface="Arial" pitchFamily="34" charset="0"/>
            </a:endParaRPr>
          </a:p>
        </p:txBody>
      </p:sp>
      <p:sp>
        <p:nvSpPr>
          <p:cNvPr id="10" name="Rectangle 2"/>
          <p:cNvSpPr txBox="1">
            <a:spLocks noChangeArrowheads="1"/>
          </p:cNvSpPr>
          <p:nvPr/>
        </p:nvSpPr>
        <p:spPr bwMode="auto">
          <a:xfrm>
            <a:off x="389000" y="692696"/>
            <a:ext cx="8445376" cy="1079500"/>
          </a:xfrm>
          <a:prstGeom prst="rect">
            <a:avLst/>
          </a:prstGeom>
          <a:noFill/>
          <a:ln w="9525">
            <a:noFill/>
            <a:miter lim="800000"/>
            <a:headEnd/>
            <a:tailEnd/>
          </a:ln>
        </p:spPr>
        <p:txBody>
          <a:bodyPr lIns="0" tIns="0" rIns="0" bIns="0" anchor="b"/>
          <a:lstStyle/>
          <a:p>
            <a:pPr algn="ctr" eaLnBrk="1" hangingPunct="1">
              <a:defRPr/>
            </a:pPr>
            <a:r>
              <a:rPr lang="de-DE" sz="3600" dirty="0">
                <a:latin typeface="Arial" pitchFamily="34" charset="0"/>
                <a:ea typeface="+mj-ea"/>
                <a:cs typeface="Arial" pitchFamily="34" charset="0"/>
              </a:rPr>
              <a:t/>
            </a:r>
            <a:br>
              <a:rPr lang="de-DE" sz="3600" dirty="0">
                <a:latin typeface="Arial" pitchFamily="34" charset="0"/>
                <a:ea typeface="+mj-ea"/>
                <a:cs typeface="Arial" pitchFamily="34" charset="0"/>
              </a:rPr>
            </a:br>
            <a:r>
              <a:rPr lang="de-DE" sz="3600" b="1" dirty="0">
                <a:solidFill>
                  <a:srgbClr val="0070C0"/>
                </a:solidFill>
                <a:latin typeface="Arial" pitchFamily="34" charset="0"/>
                <a:ea typeface="+mj-ea"/>
                <a:cs typeface="Arial" pitchFamily="34" charset="0"/>
              </a:rPr>
              <a:t> </a:t>
            </a:r>
            <a:r>
              <a:rPr lang="de-DE" sz="3400" b="1" dirty="0">
                <a:latin typeface="Arial" pitchFamily="34" charset="0"/>
                <a:ea typeface="+mj-ea"/>
                <a:cs typeface="Arial" pitchFamily="34" charset="0"/>
              </a:rPr>
              <a:t>Analyse von Weltwirtschaftsregionen  </a:t>
            </a:r>
            <a:r>
              <a:rPr lang="de-DE" sz="4000" dirty="0">
                <a:latin typeface="Calibri"/>
                <a:ea typeface="Calibri"/>
                <a:cs typeface="Times New Roman"/>
              </a:rPr>
              <a:t/>
            </a:r>
            <a:br>
              <a:rPr lang="de-DE" sz="4000" dirty="0">
                <a:latin typeface="Calibri"/>
                <a:ea typeface="Calibri"/>
                <a:cs typeface="Times New Roman"/>
              </a:rPr>
            </a:br>
            <a:endParaRPr lang="de-DE" sz="4000" dirty="0">
              <a:latin typeface="+mj-lt"/>
              <a:ea typeface="+mj-ea"/>
              <a:cs typeface="+mj-cs"/>
            </a:endParaRPr>
          </a:p>
        </p:txBody>
      </p:sp>
      <p:grpSp>
        <p:nvGrpSpPr>
          <p:cNvPr id="11" name="Gruppierung 13"/>
          <p:cNvGrpSpPr/>
          <p:nvPr/>
        </p:nvGrpSpPr>
        <p:grpSpPr>
          <a:xfrm>
            <a:off x="331169" y="94630"/>
            <a:ext cx="8384537" cy="523220"/>
            <a:chOff x="331169" y="151780"/>
            <a:chExt cx="8384537" cy="523220"/>
          </a:xfrm>
        </p:grpSpPr>
        <p:sp>
          <p:nvSpPr>
            <p:cNvPr id="12" name="Textfeld 11"/>
            <p:cNvSpPr txBox="1"/>
            <p:nvPr/>
          </p:nvSpPr>
          <p:spPr>
            <a:xfrm>
              <a:off x="331169" y="151780"/>
              <a:ext cx="8012113" cy="523220"/>
            </a:xfrm>
            <a:prstGeom prst="rect">
              <a:avLst/>
            </a:prstGeom>
            <a:noFill/>
          </p:spPr>
          <p:txBody>
            <a:bodyPr wrap="square" rtlCol="0">
              <a:spAutoFit/>
            </a:bodyPr>
            <a:lstStyle/>
            <a:p>
              <a:r>
                <a:rPr lang="de-DE" sz="2800" dirty="0">
                  <a:latin typeface="Calibri" charset="0"/>
                  <a:ea typeface="Calibri" charset="0"/>
                  <a:cs typeface="Calibri" charset="0"/>
                </a:rPr>
                <a:t>Vortrag</a:t>
              </a:r>
            </a:p>
          </p:txBody>
        </p:sp>
        <p:cxnSp>
          <p:nvCxnSpPr>
            <p:cNvPr id="13" name="Gerade Verbindung 12"/>
            <p:cNvCxnSpPr/>
            <p:nvPr/>
          </p:nvCxnSpPr>
          <p:spPr>
            <a:xfrm>
              <a:off x="331169" y="675000"/>
              <a:ext cx="83845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54089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
  <p:tag name="ISPRING_ULTRA_SCORM_COURSE_ID" val="1FF503B1-5180-4DC8-B99F-C01F3EB9FCFE"/>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dirk\Desktop"/>
  <p:tag name="ISPRING_PRESENTATION_TITLE" val="praesentation_analyse_von_weltwirtschaftsregionen_"/>
</p:tagLst>
</file>

<file path=ppt/theme/theme1.xml><?xml version="1.0" encoding="utf-8"?>
<a:theme xmlns:a="http://schemas.openxmlformats.org/drawingml/2006/main" name="Design ZPG">
  <a:themeElements>
    <a:clrScheme name="RPF-PowerpointVorlage 1">
      <a:dk1>
        <a:srgbClr val="000000"/>
      </a:dk1>
      <a:lt1>
        <a:srgbClr val="FFFFC1"/>
      </a:lt1>
      <a:dk2>
        <a:srgbClr val="000000"/>
      </a:dk2>
      <a:lt2>
        <a:srgbClr val="C0C0C0"/>
      </a:lt2>
      <a:accent1>
        <a:srgbClr val="969696"/>
      </a:accent1>
      <a:accent2>
        <a:srgbClr val="0000FF"/>
      </a:accent2>
      <a:accent3>
        <a:srgbClr val="FFFFDD"/>
      </a:accent3>
      <a:accent4>
        <a:srgbClr val="000000"/>
      </a:accent4>
      <a:accent5>
        <a:srgbClr val="C9C9C9"/>
      </a:accent5>
      <a:accent6>
        <a:srgbClr val="0000E7"/>
      </a:accent6>
      <a:hlink>
        <a:srgbClr val="FF0000"/>
      </a:hlink>
      <a:folHlink>
        <a:srgbClr val="5F5F5F"/>
      </a:folHlink>
    </a:clrScheme>
    <a:fontScheme name="RPF-PowerpointVorlage">
      <a:majorFont>
        <a:latin typeface="Times"/>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a:defRPr>
        </a:defPPr>
      </a:lstStyle>
    </a:lnDef>
  </a:objectDefaults>
  <a:extraClrSchemeLst>
    <a:extraClrScheme>
      <a:clrScheme name="RPF-PowerpointVorlage 1">
        <a:dk1>
          <a:srgbClr val="000000"/>
        </a:dk1>
        <a:lt1>
          <a:srgbClr val="FFFFC1"/>
        </a:lt1>
        <a:dk2>
          <a:srgbClr val="000000"/>
        </a:dk2>
        <a:lt2>
          <a:srgbClr val="C0C0C0"/>
        </a:lt2>
        <a:accent1>
          <a:srgbClr val="969696"/>
        </a:accent1>
        <a:accent2>
          <a:srgbClr val="0000FF"/>
        </a:accent2>
        <a:accent3>
          <a:srgbClr val="FFFFDD"/>
        </a:accent3>
        <a:accent4>
          <a:srgbClr val="000000"/>
        </a:accent4>
        <a:accent5>
          <a:srgbClr val="C9C9C9"/>
        </a:accent5>
        <a:accent6>
          <a:srgbClr val="0000E7"/>
        </a:accent6>
        <a:hlink>
          <a:srgbClr val="FF0000"/>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Design ZPG" id="{15B13EAE-C724-5245-8A4E-E5C52FD1225E}" vid="{FB44E5A3-4564-6B4E-B2AC-06F86E728D7B}"/>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3387</Words>
  <Application>Microsoft Office PowerPoint</Application>
  <PresentationFormat>Bildschirmpräsentation (4:3)</PresentationFormat>
  <Paragraphs>778</Paragraphs>
  <Slides>47</Slides>
  <Notes>47</Notes>
  <HiddenSlides>0</HiddenSlides>
  <MMClips>0</MMClips>
  <ScaleCrop>false</ScaleCrop>
  <HeadingPairs>
    <vt:vector size="4" baseType="variant">
      <vt:variant>
        <vt:lpstr>Design</vt:lpstr>
      </vt:variant>
      <vt:variant>
        <vt:i4>2</vt:i4>
      </vt:variant>
      <vt:variant>
        <vt:lpstr>Folientitel</vt:lpstr>
      </vt:variant>
      <vt:variant>
        <vt:i4>47</vt:i4>
      </vt:variant>
    </vt:vector>
  </HeadingPairs>
  <TitlesOfParts>
    <vt:vector size="49" baseType="lpstr">
      <vt:lpstr>Design ZPG</vt:lpstr>
      <vt:lpstr>Larissa</vt:lpstr>
      <vt:lpstr>3.3.4.2 Natur- und Kulturräume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praesentation_analyse_von_weltwirtschaftsregionen_</dc:title>
  <dc:creator>Dr. Hoffmann</dc:creator>
  <cp:lastModifiedBy>dirk</cp:lastModifiedBy>
  <cp:revision>568</cp:revision>
  <cp:lastPrinted>2017-02-01T20:41:55Z</cp:lastPrinted>
  <dcterms:created xsi:type="dcterms:W3CDTF">2015-02-01T04:17:13Z</dcterms:created>
  <dcterms:modified xsi:type="dcterms:W3CDTF">2019-11-10T08:50:34Z</dcterms:modified>
</cp:coreProperties>
</file>