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1"/>
  </p:sldMasterIdLst>
  <p:notesMasterIdLst>
    <p:notesMasterId r:id="rId57"/>
  </p:notesMasterIdLst>
  <p:handoutMasterIdLst>
    <p:handoutMasterId r:id="rId58"/>
  </p:handoutMasterIdLst>
  <p:sldIdLst>
    <p:sldId id="318" r:id="rId2"/>
    <p:sldId id="317" r:id="rId3"/>
    <p:sldId id="304" r:id="rId4"/>
    <p:sldId id="273" r:id="rId5"/>
    <p:sldId id="262" r:id="rId6"/>
    <p:sldId id="265" r:id="rId7"/>
    <p:sldId id="291" r:id="rId8"/>
    <p:sldId id="276" r:id="rId9"/>
    <p:sldId id="266" r:id="rId10"/>
    <p:sldId id="277" r:id="rId11"/>
    <p:sldId id="258" r:id="rId12"/>
    <p:sldId id="278" r:id="rId13"/>
    <p:sldId id="279" r:id="rId14"/>
    <p:sldId id="305" r:id="rId15"/>
    <p:sldId id="280" r:id="rId16"/>
    <p:sldId id="306" r:id="rId17"/>
    <p:sldId id="263" r:id="rId18"/>
    <p:sldId id="281" r:id="rId19"/>
    <p:sldId id="282" r:id="rId20"/>
    <p:sldId id="267" r:id="rId21"/>
    <p:sldId id="283" r:id="rId22"/>
    <p:sldId id="292" r:id="rId23"/>
    <p:sldId id="307" r:id="rId24"/>
    <p:sldId id="310" r:id="rId25"/>
    <p:sldId id="311" r:id="rId26"/>
    <p:sldId id="312" r:id="rId27"/>
    <p:sldId id="313" r:id="rId28"/>
    <p:sldId id="309" r:id="rId29"/>
    <p:sldId id="259" r:id="rId30"/>
    <p:sldId id="323" r:id="rId31"/>
    <p:sldId id="264" r:id="rId32"/>
    <p:sldId id="270" r:id="rId33"/>
    <p:sldId id="320" r:id="rId34"/>
    <p:sldId id="269" r:id="rId35"/>
    <p:sldId id="290" r:id="rId36"/>
    <p:sldId id="315" r:id="rId37"/>
    <p:sldId id="319" r:id="rId38"/>
    <p:sldId id="260" r:id="rId39"/>
    <p:sldId id="285" r:id="rId40"/>
    <p:sldId id="299" r:id="rId41"/>
    <p:sldId id="324" r:id="rId42"/>
    <p:sldId id="322" r:id="rId43"/>
    <p:sldId id="301" r:id="rId44"/>
    <p:sldId id="284" r:id="rId45"/>
    <p:sldId id="321" r:id="rId46"/>
    <p:sldId id="316" r:id="rId47"/>
    <p:sldId id="261" r:id="rId48"/>
    <p:sldId id="302" r:id="rId49"/>
    <p:sldId id="295" r:id="rId50"/>
    <p:sldId id="296" r:id="rId51"/>
    <p:sldId id="297" r:id="rId52"/>
    <p:sldId id="298" r:id="rId53"/>
    <p:sldId id="286" r:id="rId54"/>
    <p:sldId id="287" r:id="rId55"/>
    <p:sldId id="293" r:id="rId56"/>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2833802-FEF1-4C79-8D5D-14CF1EAF98D9}" styleName="Helle Formatvorlage 2 - Akz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5DA37D80-6434-44D0-A028-1B22A696006F}" styleName="Helle Formatvorlage 3 - Akz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616DA210-FB5B-4158-B5E0-FEB733F419BA}" styleName="Helle Formatvorlag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Keine Formatvorlage, Tabellenras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0368" autoAdjust="0"/>
    <p:restoredTop sz="86357" autoAdjust="0"/>
  </p:normalViewPr>
  <p:slideViewPr>
    <p:cSldViewPr snapToGrid="0">
      <p:cViewPr varScale="1">
        <p:scale>
          <a:sx n="64" d="100"/>
          <a:sy n="64" d="100"/>
        </p:scale>
        <p:origin x="354" y="60"/>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186"/>
    </p:cViewPr>
  </p:sorterViewPr>
  <p:notesViewPr>
    <p:cSldViewPr snapToGrid="0">
      <p:cViewPr varScale="1">
        <p:scale>
          <a:sx n="70" d="100"/>
          <a:sy n="70" d="100"/>
        </p:scale>
        <p:origin x="3240"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notesMaster" Target="notesMasters/notesMaster1.xml"/><Relationship Id="rId61"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AA4B9FC-47B0-4E75-8DE6-1E3D979EAE70}" type="datetimeFigureOut">
              <a:rPr lang="de-DE" smtClean="0"/>
              <a:t>21.07.2016</a:t>
            </a:fld>
            <a:endParaRPr lang="de-DE"/>
          </a:p>
        </p:txBody>
      </p:sp>
      <p:sp>
        <p:nvSpPr>
          <p:cNvPr id="4" name="Fußzeilenplatzhalt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8FBFC7D-D1A9-4861-B8EC-119628774EDB}" type="slidenum">
              <a:rPr lang="de-DE" smtClean="0"/>
              <a:t>‹Nr.›</a:t>
            </a:fld>
            <a:endParaRPr lang="de-DE"/>
          </a:p>
        </p:txBody>
      </p:sp>
    </p:spTree>
    <p:extLst>
      <p:ext uri="{BB962C8B-B14F-4D97-AF65-F5344CB8AC3E}">
        <p14:creationId xmlns:p14="http://schemas.microsoft.com/office/powerpoint/2010/main" val="7226613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B470ED-97F8-4C1F-9534-1EB9FB048C98}" type="datetimeFigureOut">
              <a:rPr lang="de-DE" smtClean="0"/>
              <a:t>21.07.2016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F9F5A6-694D-436F-8BA3-36ECCA1993D7}" type="slidenum">
              <a:rPr lang="de-DE" smtClean="0"/>
              <a:t>‹Nr.›</a:t>
            </a:fld>
            <a:endParaRPr lang="de-DE"/>
          </a:p>
        </p:txBody>
      </p:sp>
    </p:spTree>
    <p:extLst>
      <p:ext uri="{BB962C8B-B14F-4D97-AF65-F5344CB8AC3E}">
        <p14:creationId xmlns:p14="http://schemas.microsoft.com/office/powerpoint/2010/main" val="24677282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commons.wikimedia.org/wiki/File:%C3%96sterreich-Ungarns_Ende.png#/media/File:%C3%96sterreich-Ungarns_Ende.png"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2</a:t>
            </a:fld>
            <a:endParaRPr lang="de-DE"/>
          </a:p>
        </p:txBody>
      </p:sp>
    </p:spTree>
    <p:extLst>
      <p:ext uri="{BB962C8B-B14F-4D97-AF65-F5344CB8AC3E}">
        <p14:creationId xmlns:p14="http://schemas.microsoft.com/office/powerpoint/2010/main" val="402975057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8F9F5A6-694D-436F-8BA3-36ECCA1993D7}" type="slidenum">
              <a:rPr lang="de-DE" smtClean="0"/>
              <a:t>34</a:t>
            </a:fld>
            <a:endParaRPr lang="de-DE"/>
          </a:p>
        </p:txBody>
      </p:sp>
    </p:spTree>
    <p:extLst>
      <p:ext uri="{BB962C8B-B14F-4D97-AF65-F5344CB8AC3E}">
        <p14:creationId xmlns:p14="http://schemas.microsoft.com/office/powerpoint/2010/main" val="18884046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8F9F5A6-694D-436F-8BA3-36ECCA1993D7}" type="slidenum">
              <a:rPr lang="de-DE" smtClean="0"/>
              <a:t>35</a:t>
            </a:fld>
            <a:endParaRPr lang="de-DE"/>
          </a:p>
        </p:txBody>
      </p:sp>
    </p:spTree>
    <p:extLst>
      <p:ext uri="{BB962C8B-B14F-4D97-AF65-F5344CB8AC3E}">
        <p14:creationId xmlns:p14="http://schemas.microsoft.com/office/powerpoint/2010/main" val="3270889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i="1" kern="1200" dirty="0" smtClean="0">
                <a:solidFill>
                  <a:schemeClr val="tx1"/>
                </a:solidFill>
                <a:effectLst/>
                <a:latin typeface="+mn-lt"/>
                <a:ea typeface="+mn-ea"/>
                <a:cs typeface="+mn-cs"/>
              </a:rPr>
              <a:t>Karte: „Österreich-Ungarns Ende“ von </a:t>
            </a:r>
            <a:r>
              <a:rPr lang="de-DE" sz="1200" i="1" kern="1200" dirty="0" err="1" smtClean="0">
                <a:solidFill>
                  <a:schemeClr val="tx1"/>
                </a:solidFill>
                <a:effectLst/>
                <a:latin typeface="+mn-lt"/>
                <a:ea typeface="+mn-ea"/>
                <a:cs typeface="+mn-cs"/>
              </a:rPr>
              <a:t>AlphaCentauri</a:t>
            </a:r>
            <a:r>
              <a:rPr lang="de-DE" sz="1200" i="1" kern="1200" dirty="0" smtClean="0">
                <a:solidFill>
                  <a:schemeClr val="tx1"/>
                </a:solidFill>
                <a:effectLst/>
                <a:latin typeface="+mn-lt"/>
                <a:ea typeface="+mn-ea"/>
                <a:cs typeface="+mn-cs"/>
              </a:rPr>
              <a:t> - Eigenes Werk. Lizenziert unter CC BY-SA 3.0 über Wikimedia </a:t>
            </a:r>
            <a:r>
              <a:rPr lang="de-DE" sz="1200" i="1" kern="1200" dirty="0" err="1" smtClean="0">
                <a:solidFill>
                  <a:schemeClr val="tx1"/>
                </a:solidFill>
                <a:effectLst/>
                <a:latin typeface="+mn-lt"/>
                <a:ea typeface="+mn-ea"/>
                <a:cs typeface="+mn-cs"/>
              </a:rPr>
              <a:t>Commons</a:t>
            </a:r>
            <a:r>
              <a:rPr lang="de-DE" sz="1200" i="1" kern="1200" dirty="0" smtClean="0">
                <a:solidFill>
                  <a:schemeClr val="tx1"/>
                </a:solidFill>
                <a:effectLst/>
                <a:latin typeface="+mn-lt"/>
                <a:ea typeface="+mn-ea"/>
                <a:cs typeface="+mn-cs"/>
              </a:rPr>
              <a:t> - </a:t>
            </a:r>
            <a:r>
              <a:rPr lang="de-DE" sz="1200" i="1" u="sng" kern="1200" dirty="0" smtClean="0">
                <a:solidFill>
                  <a:schemeClr val="tx1"/>
                </a:solidFill>
                <a:effectLst/>
                <a:latin typeface="+mn-lt"/>
                <a:ea typeface="+mn-ea"/>
                <a:cs typeface="+mn-cs"/>
                <a:hlinkClick r:id="rId3"/>
              </a:rPr>
              <a:t>https://commons.wikimedia.org/wiki/File:%C3%96sterreich-Ungarns_Ende.png#/media/File:%C3%96sterreich-Ungarns_Ende.png</a:t>
            </a:r>
            <a:r>
              <a:rPr lang="de-DE" sz="1200" i="1" kern="1200" dirty="0" smtClean="0">
                <a:solidFill>
                  <a:schemeClr val="tx1"/>
                </a:solidFill>
                <a:effectLst/>
                <a:latin typeface="+mn-lt"/>
                <a:ea typeface="+mn-ea"/>
                <a:cs typeface="+mn-cs"/>
              </a:rPr>
              <a:t> </a:t>
            </a:r>
            <a:endParaRPr lang="de-DE" sz="1200" kern="1200" dirty="0" smtClean="0">
              <a:solidFill>
                <a:schemeClr val="tx1"/>
              </a:solidFill>
              <a:effectLst/>
              <a:latin typeface="+mn-lt"/>
              <a:ea typeface="+mn-ea"/>
              <a:cs typeface="+mn-cs"/>
            </a:endParaRPr>
          </a:p>
          <a:p>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40</a:t>
            </a:fld>
            <a:endParaRPr lang="de-DE"/>
          </a:p>
        </p:txBody>
      </p:sp>
    </p:spTree>
    <p:extLst>
      <p:ext uri="{BB962C8B-B14F-4D97-AF65-F5344CB8AC3E}">
        <p14:creationId xmlns:p14="http://schemas.microsoft.com/office/powerpoint/2010/main" val="16603638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pl-PL" dirty="0" smtClean="0"/>
              <a:t>By Mariusz Paździora - Own work1. Eugenjusz Romer POWSZECHNY ATLAS GEOGRAFICZNY, Książnica-Atlas, Lwów-Warszawa 1928 (mapa 48 ludność)2. ATLAS HISTORYCZNY POLSKI, PPWK Warszawa-Wrocław 1998 (mapa na str. 46 narodowości)., CC BY 3.0, https://commons.wikimedia.org/w/index.php?curid=3835545</a:t>
            </a:r>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41</a:t>
            </a:fld>
            <a:endParaRPr lang="de-DE"/>
          </a:p>
        </p:txBody>
      </p:sp>
    </p:spTree>
    <p:extLst>
      <p:ext uri="{BB962C8B-B14F-4D97-AF65-F5344CB8AC3E}">
        <p14:creationId xmlns:p14="http://schemas.microsoft.com/office/powerpoint/2010/main" val="25650128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kern="1200" dirty="0" smtClean="0">
                <a:solidFill>
                  <a:schemeClr val="tx1"/>
                </a:solidFill>
                <a:effectLst/>
                <a:latin typeface="+mn-lt"/>
                <a:ea typeface="+mn-ea"/>
                <a:cs typeface="+mn-cs"/>
              </a:rPr>
              <a:t>Klett-</a:t>
            </a:r>
            <a:r>
              <a:rPr lang="de-DE" sz="1200" kern="1200" dirty="0" err="1" smtClean="0">
                <a:solidFill>
                  <a:schemeClr val="tx1"/>
                </a:solidFill>
                <a:effectLst/>
                <a:latin typeface="+mn-lt"/>
                <a:ea typeface="+mn-ea"/>
                <a:cs typeface="+mn-cs"/>
              </a:rPr>
              <a:t>Perthes</a:t>
            </a:r>
            <a:r>
              <a:rPr lang="de-DE" sz="1200" kern="1200" dirty="0" smtClean="0">
                <a:solidFill>
                  <a:schemeClr val="tx1"/>
                </a:solidFill>
                <a:effectLst/>
                <a:latin typeface="+mn-lt"/>
                <a:ea typeface="+mn-ea"/>
                <a:cs typeface="+mn-cs"/>
              </a:rPr>
              <a:t> Atlas zur Weltgeschichte 2012, mit freundlicher Genehmigung des Ernst Klett Verlages, Stuttgart 2016.</a:t>
            </a:r>
          </a:p>
        </p:txBody>
      </p:sp>
      <p:sp>
        <p:nvSpPr>
          <p:cNvPr id="4" name="Foliennummernplatzhalter 3"/>
          <p:cNvSpPr>
            <a:spLocks noGrp="1"/>
          </p:cNvSpPr>
          <p:nvPr>
            <p:ph type="sldNum" sz="quarter" idx="10"/>
          </p:nvPr>
        </p:nvSpPr>
        <p:spPr/>
        <p:txBody>
          <a:bodyPr/>
          <a:lstStyle/>
          <a:p>
            <a:fld id="{E8F9F5A6-694D-436F-8BA3-36ECCA1993D7}" type="slidenum">
              <a:rPr lang="de-DE" smtClean="0"/>
              <a:t>42</a:t>
            </a:fld>
            <a:endParaRPr lang="de-DE"/>
          </a:p>
        </p:txBody>
      </p:sp>
    </p:spTree>
    <p:extLst>
      <p:ext uri="{BB962C8B-B14F-4D97-AF65-F5344CB8AC3E}">
        <p14:creationId xmlns:p14="http://schemas.microsoft.com/office/powerpoint/2010/main" val="1783677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de-DE" sz="1200" i="1" kern="1200" smtClean="0">
                <a:solidFill>
                  <a:schemeClr val="tx1"/>
                </a:solidFill>
                <a:effectLst/>
                <a:latin typeface="+mn-lt"/>
                <a:ea typeface="+mn-ea"/>
                <a:cs typeface="+mn-cs"/>
              </a:rPr>
              <a:t>Quelle: Geschichte und Geschehen Oberstufe-Online, www.klett.de, mit freundlicher Genehmigung des Ernst Klett Verlages, Stuttgart 2016.</a:t>
            </a:r>
            <a:endParaRPr lang="de-DE" sz="1200" kern="1200" smtClean="0">
              <a:solidFill>
                <a:schemeClr val="tx1"/>
              </a:solidFill>
              <a:effectLst/>
              <a:latin typeface="+mn-lt"/>
              <a:ea typeface="+mn-ea"/>
              <a:cs typeface="+mn-cs"/>
            </a:endParaRPr>
          </a:p>
        </p:txBody>
      </p:sp>
      <p:sp>
        <p:nvSpPr>
          <p:cNvPr id="4" name="Foliennummernplatzhalter 3"/>
          <p:cNvSpPr>
            <a:spLocks noGrp="1"/>
          </p:cNvSpPr>
          <p:nvPr>
            <p:ph type="sldNum" sz="quarter" idx="10"/>
          </p:nvPr>
        </p:nvSpPr>
        <p:spPr/>
        <p:txBody>
          <a:bodyPr/>
          <a:lstStyle/>
          <a:p>
            <a:fld id="{E8F9F5A6-694D-436F-8BA3-36ECCA1993D7}" type="slidenum">
              <a:rPr lang="de-DE" smtClean="0"/>
              <a:t>43</a:t>
            </a:fld>
            <a:endParaRPr lang="de-DE"/>
          </a:p>
        </p:txBody>
      </p:sp>
    </p:spTree>
    <p:extLst>
      <p:ext uri="{BB962C8B-B14F-4D97-AF65-F5344CB8AC3E}">
        <p14:creationId xmlns:p14="http://schemas.microsoft.com/office/powerpoint/2010/main" val="19141026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50</a:t>
            </a:fld>
            <a:endParaRPr lang="de-DE"/>
          </a:p>
        </p:txBody>
      </p:sp>
    </p:spTree>
    <p:extLst>
      <p:ext uri="{BB962C8B-B14F-4D97-AF65-F5344CB8AC3E}">
        <p14:creationId xmlns:p14="http://schemas.microsoft.com/office/powerpoint/2010/main" val="36290336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18</a:t>
            </a:fld>
            <a:endParaRPr lang="de-DE"/>
          </a:p>
        </p:txBody>
      </p:sp>
    </p:spTree>
    <p:extLst>
      <p:ext uri="{BB962C8B-B14F-4D97-AF65-F5344CB8AC3E}">
        <p14:creationId xmlns:p14="http://schemas.microsoft.com/office/powerpoint/2010/main" val="22445712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19</a:t>
            </a:fld>
            <a:endParaRPr lang="de-DE"/>
          </a:p>
        </p:txBody>
      </p:sp>
    </p:spTree>
    <p:extLst>
      <p:ext uri="{BB962C8B-B14F-4D97-AF65-F5344CB8AC3E}">
        <p14:creationId xmlns:p14="http://schemas.microsoft.com/office/powerpoint/2010/main" val="11593116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24</a:t>
            </a:fld>
            <a:endParaRPr lang="de-DE"/>
          </a:p>
        </p:txBody>
      </p:sp>
    </p:spTree>
    <p:extLst>
      <p:ext uri="{BB962C8B-B14F-4D97-AF65-F5344CB8AC3E}">
        <p14:creationId xmlns:p14="http://schemas.microsoft.com/office/powerpoint/2010/main" val="34082371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25</a:t>
            </a:fld>
            <a:endParaRPr lang="de-DE"/>
          </a:p>
        </p:txBody>
      </p:sp>
    </p:spTree>
    <p:extLst>
      <p:ext uri="{BB962C8B-B14F-4D97-AF65-F5344CB8AC3E}">
        <p14:creationId xmlns:p14="http://schemas.microsoft.com/office/powerpoint/2010/main" val="26717211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26</a:t>
            </a:fld>
            <a:endParaRPr lang="de-DE"/>
          </a:p>
        </p:txBody>
      </p:sp>
    </p:spTree>
    <p:extLst>
      <p:ext uri="{BB962C8B-B14F-4D97-AF65-F5344CB8AC3E}">
        <p14:creationId xmlns:p14="http://schemas.microsoft.com/office/powerpoint/2010/main" val="7277140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27</a:t>
            </a:fld>
            <a:endParaRPr lang="de-DE"/>
          </a:p>
        </p:txBody>
      </p:sp>
    </p:spTree>
    <p:extLst>
      <p:ext uri="{BB962C8B-B14F-4D97-AF65-F5344CB8AC3E}">
        <p14:creationId xmlns:p14="http://schemas.microsoft.com/office/powerpoint/2010/main" val="33322314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10"/>
          </p:nvPr>
        </p:nvSpPr>
        <p:spPr/>
        <p:txBody>
          <a:bodyPr/>
          <a:lstStyle/>
          <a:p>
            <a:fld id="{E8F9F5A6-694D-436F-8BA3-36ECCA1993D7}" type="slidenum">
              <a:rPr lang="de-DE" smtClean="0"/>
              <a:t>29</a:t>
            </a:fld>
            <a:endParaRPr lang="de-DE"/>
          </a:p>
        </p:txBody>
      </p:sp>
    </p:spTree>
    <p:extLst>
      <p:ext uri="{BB962C8B-B14F-4D97-AF65-F5344CB8AC3E}">
        <p14:creationId xmlns:p14="http://schemas.microsoft.com/office/powerpoint/2010/main" val="21942857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10"/>
          </p:nvPr>
        </p:nvSpPr>
        <p:spPr/>
        <p:txBody>
          <a:bodyPr/>
          <a:lstStyle/>
          <a:p>
            <a:fld id="{E8F9F5A6-694D-436F-8BA3-36ECCA1993D7}" type="slidenum">
              <a:rPr lang="de-DE" smtClean="0"/>
              <a:t>30</a:t>
            </a:fld>
            <a:endParaRPr lang="de-DE"/>
          </a:p>
        </p:txBody>
      </p:sp>
    </p:spTree>
    <p:extLst>
      <p:ext uri="{BB962C8B-B14F-4D97-AF65-F5344CB8AC3E}">
        <p14:creationId xmlns:p14="http://schemas.microsoft.com/office/powerpoint/2010/main" val="31085740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p:cNvSpPr>
            <a:spLocks noGrp="1"/>
          </p:cNvSpPr>
          <p:nvPr>
            <p:ph type="ctrTitle"/>
          </p:nvPr>
        </p:nvSpPr>
        <p:spPr>
          <a:xfrm>
            <a:off x="1524000" y="1122363"/>
            <a:ext cx="9144000" cy="2387600"/>
          </a:xfrm>
        </p:spPr>
        <p:txBody>
          <a:bodyPr anchor="b"/>
          <a:lstStyle>
            <a:lvl1pPr algn="ctr">
              <a:defRPr sz="6000"/>
            </a:lvl1pPr>
          </a:lstStyle>
          <a:p>
            <a:r>
              <a:rPr lang="de-DE" smtClean="0"/>
              <a:t>Titelmasterformat durch Klicken bearbeiten</a:t>
            </a:r>
            <a:endParaRPr lang="de-DE"/>
          </a:p>
        </p:txBody>
      </p:sp>
      <p:sp>
        <p:nvSpPr>
          <p:cNvPr id="3" name="Untertitel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smtClean="0"/>
              <a:t>Formatvorlage des Untertitelmasters durch Klicken bearbeiten</a:t>
            </a:r>
            <a:endParaRPr lang="de-DE"/>
          </a:p>
        </p:txBody>
      </p:sp>
      <p:sp>
        <p:nvSpPr>
          <p:cNvPr id="4" name="Datumsplatzhalter 3"/>
          <p:cNvSpPr>
            <a:spLocks noGrp="1"/>
          </p:cNvSpPr>
          <p:nvPr>
            <p:ph type="dt" sz="half" idx="10"/>
          </p:nvPr>
        </p:nvSpPr>
        <p:spPr/>
        <p:txBody>
          <a:bodyPr/>
          <a:lstStyle/>
          <a:p>
            <a:fld id="{76D7BFEE-561E-4B3C-BBB2-DCDF7CCC7517}" type="datetimeFigureOut">
              <a:rPr lang="de-DE" smtClean="0"/>
              <a:t>21.07.2016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414650163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6D7BFEE-561E-4B3C-BBB2-DCDF7CCC7517}" type="datetimeFigureOut">
              <a:rPr lang="de-DE" smtClean="0"/>
              <a:t>21.07.2016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33323768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724900" y="365125"/>
            <a:ext cx="2628900" cy="5811838"/>
          </a:xfrm>
        </p:spPr>
        <p:txBody>
          <a:bodyPr vert="eaVert"/>
          <a:lstStyle/>
          <a:p>
            <a:r>
              <a:rPr lang="de-DE" smtClean="0"/>
              <a:t>Titelmasterformat durch Klicken bearbeiten</a:t>
            </a:r>
            <a:endParaRPr lang="de-DE"/>
          </a:p>
        </p:txBody>
      </p:sp>
      <p:sp>
        <p:nvSpPr>
          <p:cNvPr id="3" name="Vertikaler Textplatzhalter 2"/>
          <p:cNvSpPr>
            <a:spLocks noGrp="1"/>
          </p:cNvSpPr>
          <p:nvPr>
            <p:ph type="body" orient="vert" idx="1"/>
          </p:nvPr>
        </p:nvSpPr>
        <p:spPr>
          <a:xfrm>
            <a:off x="838200" y="365125"/>
            <a:ext cx="7734300" cy="5811838"/>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6D7BFEE-561E-4B3C-BBB2-DCDF7CCC7517}" type="datetimeFigureOut">
              <a:rPr lang="de-DE" smtClean="0"/>
              <a:t>21.07.2016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2132739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10"/>
          </p:nvPr>
        </p:nvSpPr>
        <p:spPr/>
        <p:txBody>
          <a:bodyPr/>
          <a:lstStyle/>
          <a:p>
            <a:fld id="{76D7BFEE-561E-4B3C-BBB2-DCDF7CCC7517}" type="datetimeFigureOut">
              <a:rPr lang="de-DE" smtClean="0"/>
              <a:t>21.07.2016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33228460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1850" y="1709738"/>
            <a:ext cx="10515600" cy="2852737"/>
          </a:xfrm>
        </p:spPr>
        <p:txBody>
          <a:bodyPr anchor="b"/>
          <a:lstStyle>
            <a:lvl1pPr>
              <a:defRPr sz="6000"/>
            </a:lvl1pPr>
          </a:lstStyle>
          <a:p>
            <a:r>
              <a:rPr lang="de-DE" smtClean="0"/>
              <a:t>Titelmasterformat durch Klicken bearbeiten</a:t>
            </a:r>
            <a:endParaRPr lang="de-DE"/>
          </a:p>
        </p:txBody>
      </p:sp>
      <p:sp>
        <p:nvSpPr>
          <p:cNvPr id="3" name="Textplatzhalt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smtClean="0"/>
              <a:t>Textmasterformat bearbeiten</a:t>
            </a:r>
          </a:p>
        </p:txBody>
      </p:sp>
      <p:sp>
        <p:nvSpPr>
          <p:cNvPr id="4" name="Datumsplatzhalter 3"/>
          <p:cNvSpPr>
            <a:spLocks noGrp="1"/>
          </p:cNvSpPr>
          <p:nvPr>
            <p:ph type="dt" sz="half" idx="10"/>
          </p:nvPr>
        </p:nvSpPr>
        <p:spPr/>
        <p:txBody>
          <a:bodyPr/>
          <a:lstStyle/>
          <a:p>
            <a:fld id="{76D7BFEE-561E-4B3C-BBB2-DCDF7CCC7517}" type="datetimeFigureOut">
              <a:rPr lang="de-DE" smtClean="0"/>
              <a:t>21.07.2016</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125487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Inhaltsplatzhalter 2"/>
          <p:cNvSpPr>
            <a:spLocks noGrp="1"/>
          </p:cNvSpPr>
          <p:nvPr>
            <p:ph sz="half" idx="1"/>
          </p:nvPr>
        </p:nvSpPr>
        <p:spPr>
          <a:xfrm>
            <a:off x="838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Inhaltsplatzhalter 3"/>
          <p:cNvSpPr>
            <a:spLocks noGrp="1"/>
          </p:cNvSpPr>
          <p:nvPr>
            <p:ph sz="half" idx="2"/>
          </p:nvPr>
        </p:nvSpPr>
        <p:spPr>
          <a:xfrm>
            <a:off x="6172200" y="1825625"/>
            <a:ext cx="5181600" cy="435133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Datumsplatzhalter 4"/>
          <p:cNvSpPr>
            <a:spLocks noGrp="1"/>
          </p:cNvSpPr>
          <p:nvPr>
            <p:ph type="dt" sz="half" idx="10"/>
          </p:nvPr>
        </p:nvSpPr>
        <p:spPr/>
        <p:txBody>
          <a:bodyPr/>
          <a:lstStyle/>
          <a:p>
            <a:fld id="{76D7BFEE-561E-4B3C-BBB2-DCDF7CCC7517}" type="datetimeFigureOut">
              <a:rPr lang="de-DE" smtClean="0"/>
              <a:t>21.07.2016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3751958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839788" y="365125"/>
            <a:ext cx="10515600" cy="1325563"/>
          </a:xfrm>
        </p:spPr>
        <p:txBody>
          <a:bodyPr/>
          <a:lstStyle/>
          <a:p>
            <a:r>
              <a:rPr lang="de-DE" smtClean="0"/>
              <a:t>Titelmasterformat durch Klicken bearbeiten</a:t>
            </a:r>
            <a:endParaRPr lang="de-DE"/>
          </a:p>
        </p:txBody>
      </p:sp>
      <p:sp>
        <p:nvSpPr>
          <p:cNvPr id="3" name="Textplatzhalt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839788" y="2505075"/>
            <a:ext cx="5157787"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5" name="Textplatzhalt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6172200" y="2505075"/>
            <a:ext cx="5183188" cy="3684588"/>
          </a:xfrm>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7" name="Datumsplatzhalter 6"/>
          <p:cNvSpPr>
            <a:spLocks noGrp="1"/>
          </p:cNvSpPr>
          <p:nvPr>
            <p:ph type="dt" sz="half" idx="10"/>
          </p:nvPr>
        </p:nvSpPr>
        <p:spPr/>
        <p:txBody>
          <a:bodyPr/>
          <a:lstStyle/>
          <a:p>
            <a:fld id="{76D7BFEE-561E-4B3C-BBB2-DCDF7CCC7517}" type="datetimeFigureOut">
              <a:rPr lang="de-DE" smtClean="0"/>
              <a:t>21.07.2016</a:t>
            </a:fld>
            <a:endParaRPr lang="de-DE"/>
          </a:p>
        </p:txBody>
      </p:sp>
      <p:sp>
        <p:nvSpPr>
          <p:cNvPr id="8" name="Fußzeilenplatzhalter 7"/>
          <p:cNvSpPr>
            <a:spLocks noGrp="1"/>
          </p:cNvSpPr>
          <p:nvPr>
            <p:ph type="ftr" sz="quarter" idx="11"/>
          </p:nvPr>
        </p:nvSpPr>
        <p:spPr/>
        <p:txBody>
          <a:bodyPr/>
          <a:lstStyle/>
          <a:p>
            <a:endParaRPr lang="de-DE"/>
          </a:p>
        </p:txBody>
      </p:sp>
      <p:sp>
        <p:nvSpPr>
          <p:cNvPr id="9" name="Foliennummernplatzhalter 8"/>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11781012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DE"/>
          </a:p>
        </p:txBody>
      </p:sp>
      <p:sp>
        <p:nvSpPr>
          <p:cNvPr id="3" name="Datumsplatzhalter 2"/>
          <p:cNvSpPr>
            <a:spLocks noGrp="1"/>
          </p:cNvSpPr>
          <p:nvPr>
            <p:ph type="dt" sz="half" idx="10"/>
          </p:nvPr>
        </p:nvSpPr>
        <p:spPr/>
        <p:txBody>
          <a:bodyPr/>
          <a:lstStyle/>
          <a:p>
            <a:fld id="{76D7BFEE-561E-4B3C-BBB2-DCDF7CCC7517}" type="datetimeFigureOut">
              <a:rPr lang="de-DE" smtClean="0"/>
              <a:t>21.07.2016</a:t>
            </a:fld>
            <a:endParaRPr lang="de-DE"/>
          </a:p>
        </p:txBody>
      </p:sp>
      <p:sp>
        <p:nvSpPr>
          <p:cNvPr id="4" name="Fußzeilenplatzhalter 3"/>
          <p:cNvSpPr>
            <a:spLocks noGrp="1"/>
          </p:cNvSpPr>
          <p:nvPr>
            <p:ph type="ftr" sz="quarter" idx="11"/>
          </p:nvPr>
        </p:nvSpPr>
        <p:spPr/>
        <p:txBody>
          <a:bodyPr/>
          <a:lstStyle/>
          <a:p>
            <a:endParaRPr lang="de-DE"/>
          </a:p>
        </p:txBody>
      </p:sp>
      <p:sp>
        <p:nvSpPr>
          <p:cNvPr id="5" name="Foliennummernplatzhalter 4"/>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61478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p>
            <a:fld id="{76D7BFEE-561E-4B3C-BBB2-DCDF7CCC7517}" type="datetimeFigureOut">
              <a:rPr lang="de-DE" smtClean="0"/>
              <a:t>21.07.2016</a:t>
            </a:fld>
            <a:endParaRPr lang="de-DE"/>
          </a:p>
        </p:txBody>
      </p:sp>
      <p:sp>
        <p:nvSpPr>
          <p:cNvPr id="3" name="Fußzeilenplatzhalter 2"/>
          <p:cNvSpPr>
            <a:spLocks noGrp="1"/>
          </p:cNvSpPr>
          <p:nvPr>
            <p:ph type="ftr" sz="quarter" idx="11"/>
          </p:nvPr>
        </p:nvSpPr>
        <p:spPr/>
        <p:txBody>
          <a:bodyPr/>
          <a:lstStyle/>
          <a:p>
            <a:endParaRPr lang="de-DE"/>
          </a:p>
        </p:txBody>
      </p:sp>
      <p:sp>
        <p:nvSpPr>
          <p:cNvPr id="4" name="Foliennummernplatzhalter 3"/>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159393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Inhaltsplatzhalt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6D7BFEE-561E-4B3C-BBB2-DCDF7CCC7517}" type="datetimeFigureOut">
              <a:rPr lang="de-DE" smtClean="0"/>
              <a:t>21.07.2016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32515339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de-DE" smtClean="0"/>
              <a:t>Titelmasterformat durch Klicken bearbeiten</a:t>
            </a:r>
            <a:endParaRPr lang="de-DE"/>
          </a:p>
        </p:txBody>
      </p:sp>
      <p:sp>
        <p:nvSpPr>
          <p:cNvPr id="3" name="Bildplatzhalt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smtClean="0"/>
              <a:t>Textmasterformat bearbeiten</a:t>
            </a:r>
          </a:p>
        </p:txBody>
      </p:sp>
      <p:sp>
        <p:nvSpPr>
          <p:cNvPr id="5" name="Datumsplatzhalter 4"/>
          <p:cNvSpPr>
            <a:spLocks noGrp="1"/>
          </p:cNvSpPr>
          <p:nvPr>
            <p:ph type="dt" sz="half" idx="10"/>
          </p:nvPr>
        </p:nvSpPr>
        <p:spPr/>
        <p:txBody>
          <a:bodyPr/>
          <a:lstStyle/>
          <a:p>
            <a:fld id="{76D7BFEE-561E-4B3C-BBB2-DCDF7CCC7517}" type="datetimeFigureOut">
              <a:rPr lang="de-DE" smtClean="0"/>
              <a:t>21.07.2016</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C7A1A631-E5E1-4AE5-8540-AED55026A636}" type="slidenum">
              <a:rPr lang="de-DE" smtClean="0"/>
              <a:t>‹Nr.›</a:t>
            </a:fld>
            <a:endParaRPr lang="de-DE"/>
          </a:p>
        </p:txBody>
      </p:sp>
    </p:spTree>
    <p:extLst>
      <p:ext uri="{BB962C8B-B14F-4D97-AF65-F5344CB8AC3E}">
        <p14:creationId xmlns:p14="http://schemas.microsoft.com/office/powerpoint/2010/main" val="17045538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CC"/>
        </a:solid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smtClean="0"/>
              <a:t>Titelmasterformat durch Klicken bearbeiten</a:t>
            </a:r>
            <a:endParaRPr lang="de-DE"/>
          </a:p>
        </p:txBody>
      </p:sp>
      <p:sp>
        <p:nvSpPr>
          <p:cNvPr id="3" name="Textplatzhalt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DE"/>
          </a:p>
        </p:txBody>
      </p:sp>
      <p:sp>
        <p:nvSpPr>
          <p:cNvPr id="4" name="Datumsplatzhalt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6D7BFEE-561E-4B3C-BBB2-DCDF7CCC7517}" type="datetimeFigureOut">
              <a:rPr lang="de-DE" smtClean="0"/>
              <a:t>21.07.2016</a:t>
            </a:fld>
            <a:endParaRPr lang="de-DE"/>
          </a:p>
        </p:txBody>
      </p:sp>
      <p:sp>
        <p:nvSpPr>
          <p:cNvPr id="5" name="Fußzeilenplatzhalt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A1A631-E5E1-4AE5-8540-AED55026A636}" type="slidenum">
              <a:rPr lang="de-DE" smtClean="0"/>
              <a:t>‹Nr.›</a:t>
            </a:fld>
            <a:endParaRPr lang="de-DE"/>
          </a:p>
        </p:txBody>
      </p:sp>
    </p:spTree>
    <p:extLst>
      <p:ext uri="{BB962C8B-B14F-4D97-AF65-F5344CB8AC3E}">
        <p14:creationId xmlns:p14="http://schemas.microsoft.com/office/powerpoint/2010/main" val="1046422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hyperlink" Target="https://commons.wikimedia.org/w/index.php?curid=10234708" TargetMode="Externa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commons.wikimedia.org/w/index.php?curid=319339" TargetMode="External"/><Relationship Id="rId7" Type="http://schemas.openxmlformats.org/officeDocument/2006/relationships/image" Target="../media/image10.png"/><Relationship Id="rId2" Type="http://schemas.openxmlformats.org/officeDocument/2006/relationships/hyperlink" Target="https://commons.wikimedia.org/w/index.php?curid=34982049" TargetMode="External"/><Relationship Id="rId1" Type="http://schemas.openxmlformats.org/officeDocument/2006/relationships/slideLayout" Target="../slideLayouts/slideLayout1.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hyperlink" Target="https://commons.wikimedia.org/w/index.php?curid=623737"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commons.wikimedia.org/wiki/File:Europa_1818.sv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commons.wikimedia.org/w/index.php?curid=238075" TargetMode="External"/></Relationships>
</file>

<file path=ppt/slides/_rels/slide20.xml.rels><?xml version="1.0" encoding="UTF-8" standalone="yes"?>
<Relationships xmlns="http://schemas.openxmlformats.org/package/2006/relationships"><Relationship Id="rId3" Type="http://schemas.openxmlformats.org/officeDocument/2006/relationships/hyperlink" Target="https://commons.wikimedia.org/w/index.php?curid=7190636" TargetMode="External"/><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hyperlink" Target="http://www.histoire-image.org/site/etude_comp/etude_comp_detail.php?i=546"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4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4" Type="http://schemas.openxmlformats.org/officeDocument/2006/relationships/image" Target="../media/image29.jpe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histmag.org/grafika/rocznice2015/napoleon/napoleon1.jpg" TargetMode="Externa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hyperlink" Target="https://commons.wikimedia.org/w/index.php?curid=26383539" TargetMode="Externa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64303" y="884420"/>
            <a:ext cx="9863527" cy="4616648"/>
          </a:xfrm>
          <a:prstGeom prst="rect">
            <a:avLst/>
          </a:prstGeom>
          <a:noFill/>
        </p:spPr>
        <p:txBody>
          <a:bodyPr wrap="square" rtlCol="0">
            <a:spAutoFit/>
          </a:bodyPr>
          <a:lstStyle/>
          <a:p>
            <a:pPr algn="ctr"/>
            <a:r>
              <a:rPr lang="de-DE" sz="2800" b="1" dirty="0" smtClean="0"/>
              <a:t>Langes </a:t>
            </a:r>
            <a:r>
              <a:rPr lang="de-DE" sz="2800" b="1" dirty="0"/>
              <a:t>19. Jahrhundert und Zwischenkriegszeit in europäischer Perspektive </a:t>
            </a:r>
            <a:r>
              <a:rPr lang="de-DE" sz="2800" b="1" dirty="0" smtClean="0"/>
              <a:t/>
            </a:r>
            <a:br>
              <a:rPr lang="de-DE" sz="2800" b="1" dirty="0" smtClean="0"/>
            </a:br>
            <a:r>
              <a:rPr lang="de-DE" sz="2800" b="1" dirty="0" smtClean="0"/>
              <a:t>– didaktische und methodische Aspekte</a:t>
            </a:r>
          </a:p>
          <a:p>
            <a:endParaRPr lang="de-DE" sz="2400" b="1" dirty="0"/>
          </a:p>
          <a:p>
            <a:r>
              <a:rPr lang="de-DE" sz="2400" b="1" dirty="0" smtClean="0"/>
              <a:t>Unterrichtsentwürfe zu Standards der Bildungsplaneinheiten:</a:t>
            </a:r>
          </a:p>
          <a:p>
            <a:endParaRPr lang="de-DE" sz="800" b="1" dirty="0"/>
          </a:p>
          <a:p>
            <a:r>
              <a:rPr lang="de-DE" sz="2400" b="1" dirty="0" smtClean="0"/>
              <a:t>3.2.4 </a:t>
            </a:r>
            <a:r>
              <a:rPr lang="de-DE" sz="2400" b="1" dirty="0"/>
              <a:t>Europa nach der Französischen Revolution – Bürgertum, Nationalstaat, </a:t>
            </a:r>
            <a:r>
              <a:rPr lang="de-DE" sz="2400" b="1" dirty="0" smtClean="0"/>
              <a:t/>
            </a:r>
            <a:br>
              <a:rPr lang="de-DE" sz="2400" b="1" dirty="0" smtClean="0"/>
            </a:br>
            <a:r>
              <a:rPr lang="de-DE" sz="2400" b="1" dirty="0" smtClean="0"/>
              <a:t>          Verfassung</a:t>
            </a:r>
            <a:endParaRPr lang="de-DE" sz="2400" b="1" dirty="0"/>
          </a:p>
          <a:p>
            <a:endParaRPr lang="de-DE" sz="800" b="1" dirty="0" smtClean="0"/>
          </a:p>
          <a:p>
            <a:pPr marL="0" lvl="2"/>
            <a:r>
              <a:rPr lang="de-DE" sz="2400" b="1" dirty="0"/>
              <a:t>3.2.5 Der industrialisierte Nationalstaat – Durchbruch der Moderne</a:t>
            </a:r>
          </a:p>
          <a:p>
            <a:endParaRPr lang="de-DE" sz="800" b="1" dirty="0"/>
          </a:p>
          <a:p>
            <a:pPr marL="0" lvl="2"/>
            <a:r>
              <a:rPr lang="de-DE" sz="2400" b="1" dirty="0"/>
              <a:t>3.2.7 Europa in der Zwischenkriegszeit – Durchbruch und Scheitern des </a:t>
            </a:r>
            <a:r>
              <a:rPr lang="de-DE" sz="2400" b="1" dirty="0" smtClean="0"/>
              <a:t/>
            </a:r>
            <a:br>
              <a:rPr lang="de-DE" sz="2400" b="1" dirty="0" smtClean="0"/>
            </a:br>
            <a:r>
              <a:rPr lang="de-DE" sz="2400" b="1" dirty="0" smtClean="0"/>
              <a:t>          demokratischen </a:t>
            </a:r>
            <a:r>
              <a:rPr lang="de-DE" sz="2400" b="1" dirty="0"/>
              <a:t>Verfassungsstaates</a:t>
            </a:r>
          </a:p>
          <a:p>
            <a:endParaRPr lang="de-DE" dirty="0"/>
          </a:p>
        </p:txBody>
      </p:sp>
    </p:spTree>
    <p:extLst>
      <p:ext uri="{BB962C8B-B14F-4D97-AF65-F5344CB8AC3E}">
        <p14:creationId xmlns:p14="http://schemas.microsoft.com/office/powerpoint/2010/main" val="26006823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20539" y="1159983"/>
            <a:ext cx="8076296" cy="5816977"/>
          </a:xfrm>
          <a:prstGeom prst="rect">
            <a:avLst/>
          </a:prstGeom>
          <a:noFill/>
        </p:spPr>
        <p:txBody>
          <a:bodyPr wrap="square" rtlCol="0">
            <a:spAutoFit/>
          </a:bodyPr>
          <a:lstStyle/>
          <a:p>
            <a:r>
              <a:rPr lang="de-DE" sz="2400" b="1" dirty="0" smtClean="0"/>
              <a:t>Polenbegeisterung 1830 in Europa</a:t>
            </a:r>
          </a:p>
          <a:p>
            <a:r>
              <a:rPr lang="de-DE" sz="2400" dirty="0" smtClean="0"/>
              <a:t>„kosmopolitische Sympathie“</a:t>
            </a:r>
          </a:p>
          <a:p>
            <a:r>
              <a:rPr lang="de-DE" sz="2400" dirty="0"/>
              <a:t>Polenlieder, </a:t>
            </a:r>
            <a:r>
              <a:rPr lang="de-DE" sz="2400" dirty="0" smtClean="0"/>
              <a:t>Polenvereine, Polenklubs, </a:t>
            </a:r>
          </a:p>
          <a:p>
            <a:r>
              <a:rPr lang="de-DE" sz="2400" dirty="0" smtClean="0"/>
              <a:t>Polenhochs, Polenhumpen, Polenpfeifen</a:t>
            </a:r>
            <a:endParaRPr lang="de-DE" sz="2400" dirty="0"/>
          </a:p>
          <a:p>
            <a:endParaRPr lang="de-DE" sz="2400" dirty="0" smtClean="0"/>
          </a:p>
          <a:p>
            <a:r>
              <a:rPr lang="de-DE" sz="2400" b="1" dirty="0" smtClean="0"/>
              <a:t>Fazit:</a:t>
            </a:r>
          </a:p>
          <a:p>
            <a:r>
              <a:rPr lang="de-DE" sz="2400" dirty="0" smtClean="0"/>
              <a:t>Projektion der eigenen Hoffnung auf </a:t>
            </a:r>
          </a:p>
          <a:p>
            <a:r>
              <a:rPr lang="de-DE" sz="2400" dirty="0" smtClean="0"/>
              <a:t>„Einheit und Freiheit“ auf die Polen</a:t>
            </a:r>
          </a:p>
          <a:p>
            <a:r>
              <a:rPr lang="de-DE" sz="2400" dirty="0" smtClean="0"/>
              <a:t>Vor dem Hintergrund zunehmender </a:t>
            </a:r>
          </a:p>
          <a:p>
            <a:r>
              <a:rPr lang="de-DE" sz="2400" dirty="0" smtClean="0"/>
              <a:t>Restriktion (Zensur) passt sich das Bürgertum immer stärker an. </a:t>
            </a:r>
            <a:endParaRPr lang="de-DE" sz="2400" dirty="0"/>
          </a:p>
          <a:p>
            <a:endParaRPr lang="de-DE" sz="2400" dirty="0" smtClean="0"/>
          </a:p>
          <a:p>
            <a:r>
              <a:rPr lang="de-DE" sz="2400" b="1" dirty="0" smtClean="0"/>
              <a:t>Weiterführende Frage:</a:t>
            </a:r>
            <a:br>
              <a:rPr lang="de-DE" sz="2400" b="1" dirty="0" smtClean="0"/>
            </a:br>
            <a:r>
              <a:rPr lang="de-DE" sz="2400" dirty="0" smtClean="0"/>
              <a:t>Wie wird sich das Bürgertum verhalten, wenn die Revolution dann doch eintritt?</a:t>
            </a:r>
            <a:endParaRPr lang="de-DE" sz="2400" dirty="0"/>
          </a:p>
          <a:p>
            <a:r>
              <a:rPr lang="de-DE" sz="1200" dirty="0" smtClean="0"/>
              <a:t>Bild: </a:t>
            </a:r>
            <a:r>
              <a:rPr lang="en-US" sz="1200" dirty="0"/>
              <a:t>By Unknown - [][from]=1820-01-01 Demokratiegeschichte.eu], Public Domain, </a:t>
            </a:r>
            <a:r>
              <a:rPr lang="en-US" sz="1200" u="sng" dirty="0">
                <a:hlinkClick r:id="rId2"/>
              </a:rPr>
              <a:t>https://commons.wikimedia.org/w/index.php?curid=10234708</a:t>
            </a:r>
            <a:endParaRPr lang="de-DE" sz="1200" dirty="0"/>
          </a:p>
          <a:p>
            <a:endParaRPr lang="de-DE" sz="1200" dirty="0"/>
          </a:p>
        </p:txBody>
      </p:sp>
      <p:sp>
        <p:nvSpPr>
          <p:cNvPr id="2" name="Textfeld 1"/>
          <p:cNvSpPr txBox="1"/>
          <p:nvPr/>
        </p:nvSpPr>
        <p:spPr>
          <a:xfrm>
            <a:off x="220540" y="359764"/>
            <a:ext cx="11561729" cy="738664"/>
          </a:xfrm>
          <a:prstGeom prst="rect">
            <a:avLst/>
          </a:prstGeom>
          <a:noFill/>
        </p:spPr>
        <p:txBody>
          <a:bodyPr wrap="square" rtlCol="0">
            <a:spAutoFit/>
          </a:bodyPr>
          <a:lstStyle/>
          <a:p>
            <a:pPr algn="ctr"/>
            <a:r>
              <a:rPr lang="de-DE" sz="2400" b="1" dirty="0"/>
              <a:t>Bürgertum in Europa – rebellisch oder angepasst? (Einzelstunde)</a:t>
            </a:r>
          </a:p>
          <a:p>
            <a:endParaRPr lang="de-DE" dirty="0"/>
          </a:p>
        </p:txBody>
      </p:sp>
      <p:pic>
        <p:nvPicPr>
          <p:cNvPr id="6" name="Picture 2" descr="https://upload.wikimedia.org/wikipedia/commons/thumb/4/41/LosFrauenverein_zu_Gunsten_Polen.jpg/1024px-LosFrauenverein_zu_Gunsten_Polen.jpg"/>
          <p:cNvPicPr/>
          <p:nvPr/>
        </p:nvPicPr>
        <p:blipFill>
          <a:blip r:embed="rId3"/>
          <a:srcRect/>
          <a:stretch>
            <a:fillRect/>
          </a:stretch>
        </p:blipFill>
        <p:spPr>
          <a:xfrm>
            <a:off x="5378825" y="954742"/>
            <a:ext cx="5540188" cy="3536576"/>
          </a:xfrm>
          <a:prstGeom prst="rect">
            <a:avLst/>
          </a:prstGeom>
          <a:noFill/>
          <a:ln>
            <a:noFill/>
            <a:prstDash/>
          </a:ln>
        </p:spPr>
      </p:pic>
    </p:spTree>
    <p:extLst>
      <p:ext uri="{BB962C8B-B14F-4D97-AF65-F5344CB8AC3E}">
        <p14:creationId xmlns:p14="http://schemas.microsoft.com/office/powerpoint/2010/main" val="1921104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44454" y="1293464"/>
            <a:ext cx="5383764" cy="6309420"/>
          </a:xfrm>
          <a:prstGeom prst="rect">
            <a:avLst/>
          </a:prstGeom>
          <a:noFill/>
        </p:spPr>
        <p:txBody>
          <a:bodyPr wrap="square" rtlCol="0">
            <a:spAutoFit/>
          </a:bodyPr>
          <a:lstStyle/>
          <a:p>
            <a:r>
              <a:rPr lang="de-DE" sz="2200" dirty="0" smtClean="0"/>
              <a:t>…</a:t>
            </a:r>
            <a:r>
              <a:rPr lang="de-DE" sz="2200" dirty="0"/>
              <a:t>die Revolutionen von 1848/49 als europäisches Phänomen charakterisieren und den Sieg der Gegenrevolution erklären</a:t>
            </a:r>
            <a:br>
              <a:rPr lang="de-DE" sz="2200" dirty="0"/>
            </a:br>
            <a:r>
              <a:rPr lang="de-DE" sz="2200" dirty="0"/>
              <a:t>(</a:t>
            </a:r>
            <a:r>
              <a:rPr lang="de-DE" sz="2200" b="1" dirty="0"/>
              <a:t>Nationalversammlung, Nationalstaat; Verfassung: Wahlrecht, Menschen- und Bürgerrechte</a:t>
            </a:r>
            <a:r>
              <a:rPr lang="de-DE" sz="2200" dirty="0"/>
              <a:t>; Gegenrevolution</a:t>
            </a:r>
            <a:r>
              <a:rPr lang="de-DE" sz="2200" dirty="0" smtClean="0"/>
              <a:t>)</a:t>
            </a:r>
            <a:endParaRPr lang="de-DE" sz="2200" dirty="0"/>
          </a:p>
          <a:p>
            <a:endParaRPr lang="de-DE" sz="2200" b="1" dirty="0" smtClean="0"/>
          </a:p>
          <a:p>
            <a:r>
              <a:rPr lang="de-DE" sz="2200" b="1" dirty="0"/>
              <a:t>Fragekompetenz 4</a:t>
            </a:r>
            <a:r>
              <a:rPr lang="de-DE" sz="2200" dirty="0"/>
              <a:t/>
            </a:r>
            <a:br>
              <a:rPr lang="de-DE" sz="2200" dirty="0"/>
            </a:br>
            <a:r>
              <a:rPr lang="de-DE" sz="2200" dirty="0" smtClean="0"/>
              <a:t>…Untersuchungsschritte </a:t>
            </a:r>
            <a:r>
              <a:rPr lang="de-DE" sz="2200" dirty="0"/>
              <a:t>zur Beantwortung historischer Fragen </a:t>
            </a:r>
            <a:r>
              <a:rPr lang="de-DE" sz="2200" dirty="0" smtClean="0"/>
              <a:t>planen</a:t>
            </a:r>
          </a:p>
          <a:p>
            <a:endParaRPr lang="de-DE" sz="2200" dirty="0" smtClean="0"/>
          </a:p>
          <a:p>
            <a:r>
              <a:rPr lang="de-DE" sz="2200" dirty="0"/>
              <a:t>Kooperativ (z.B. Gruppenpuzzle</a:t>
            </a:r>
            <a:r>
              <a:rPr lang="de-DE" sz="2200" dirty="0" smtClean="0"/>
              <a:t>)</a:t>
            </a:r>
          </a:p>
          <a:p>
            <a:r>
              <a:rPr lang="de-DE" sz="1400" dirty="0" smtClean="0"/>
              <a:t>Bilder:</a:t>
            </a:r>
          </a:p>
          <a:p>
            <a:r>
              <a:rPr lang="en-US" sz="1400" dirty="0"/>
              <a:t>By Unknown - unknown, CC0, </a:t>
            </a:r>
            <a:r>
              <a:rPr lang="en-US" sz="1400" u="sng" dirty="0">
                <a:hlinkClick r:id="rId2"/>
              </a:rPr>
              <a:t>https://</a:t>
            </a:r>
            <a:r>
              <a:rPr lang="en-US" sz="1400" u="sng" dirty="0" smtClean="0">
                <a:hlinkClick r:id="rId2"/>
              </a:rPr>
              <a:t>commons.wikimedia.org/w/index.php?curid=34982049</a:t>
            </a:r>
            <a:endParaRPr lang="en-US" sz="1400" u="sng" dirty="0" smtClean="0"/>
          </a:p>
          <a:p>
            <a:r>
              <a:rPr lang="en-US" sz="1400" dirty="0"/>
              <a:t>Public Domain, </a:t>
            </a:r>
            <a:r>
              <a:rPr lang="en-US" sz="1400" u="sng" dirty="0">
                <a:hlinkClick r:id="rId3"/>
              </a:rPr>
              <a:t>https://</a:t>
            </a:r>
            <a:r>
              <a:rPr lang="en-US" sz="1400" u="sng" dirty="0" smtClean="0">
                <a:hlinkClick r:id="rId3"/>
              </a:rPr>
              <a:t>commons.wikimedia.org/w/index.php?curid=319339</a:t>
            </a:r>
            <a:endParaRPr lang="en-US" sz="1400" u="sng" dirty="0" smtClean="0"/>
          </a:p>
          <a:p>
            <a:r>
              <a:rPr lang="en-US" sz="1400" dirty="0"/>
              <a:t>Public Domain, </a:t>
            </a:r>
            <a:r>
              <a:rPr lang="en-US" sz="1400" u="sng" dirty="0">
                <a:hlinkClick r:id="rId4"/>
              </a:rPr>
              <a:t>https://commons.wikimedia.org/w/index.php?curid=623737</a:t>
            </a:r>
            <a:endParaRPr lang="de-DE" sz="1400" dirty="0"/>
          </a:p>
          <a:p>
            <a:endParaRPr lang="de-DE" sz="1400" dirty="0"/>
          </a:p>
          <a:p>
            <a:endParaRPr lang="de-DE" sz="1400" dirty="0"/>
          </a:p>
          <a:p>
            <a:endParaRPr lang="de-DE" sz="1400" dirty="0"/>
          </a:p>
        </p:txBody>
      </p:sp>
      <p:pic>
        <p:nvPicPr>
          <p:cNvPr id="9" name="Grafik 8" descr="http://www.kulturzentrum-ostpreussen.de/timeline/images/12_gross.jp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9280154" y="2733818"/>
            <a:ext cx="2911846" cy="2635849"/>
          </a:xfrm>
          <a:prstGeom prst="rect">
            <a:avLst/>
          </a:prstGeom>
          <a:noFill/>
          <a:ln>
            <a:noFill/>
          </a:ln>
        </p:spPr>
      </p:pic>
      <p:pic>
        <p:nvPicPr>
          <p:cNvPr id="7" name="Grafik 6" descr="http://www.bpb.de/cache/images/8/39188-3x2-original.jpg?8E1F6"/>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1060" y="4235824"/>
            <a:ext cx="3000229" cy="2320619"/>
          </a:xfrm>
          <a:prstGeom prst="rect">
            <a:avLst/>
          </a:prstGeom>
          <a:noFill/>
          <a:ln>
            <a:noFill/>
          </a:ln>
        </p:spPr>
      </p:pic>
      <p:sp>
        <p:nvSpPr>
          <p:cNvPr id="2" name="Textfeld 1"/>
          <p:cNvSpPr txBox="1"/>
          <p:nvPr/>
        </p:nvSpPr>
        <p:spPr>
          <a:xfrm>
            <a:off x="344454" y="306786"/>
            <a:ext cx="10920176" cy="523220"/>
          </a:xfrm>
          <a:prstGeom prst="rect">
            <a:avLst/>
          </a:prstGeom>
          <a:noFill/>
        </p:spPr>
        <p:txBody>
          <a:bodyPr wrap="square" rtlCol="0">
            <a:spAutoFit/>
          </a:bodyPr>
          <a:lstStyle/>
          <a:p>
            <a:pPr algn="ctr"/>
            <a:r>
              <a:rPr lang="de-DE" sz="2800" b="1" dirty="0"/>
              <a:t>1848 in Europa: </a:t>
            </a:r>
            <a:r>
              <a:rPr lang="de-DE" sz="2800" b="1" u="sng" dirty="0"/>
              <a:t>eine</a:t>
            </a:r>
            <a:r>
              <a:rPr lang="de-DE" sz="2800" b="1" dirty="0"/>
              <a:t> Revolution oder mehrere? (Einzelstunde</a:t>
            </a:r>
            <a:r>
              <a:rPr lang="de-DE" sz="2800" b="1" dirty="0" smtClean="0"/>
              <a:t>)</a:t>
            </a:r>
            <a:endParaRPr lang="de-DE" sz="2800" dirty="0"/>
          </a:p>
        </p:txBody>
      </p:sp>
      <p:pic>
        <p:nvPicPr>
          <p:cNvPr id="10" name="Grafik 9"/>
          <p:cNvPicPr>
            <a:picLocks noChangeAspect="1"/>
          </p:cNvPicPr>
          <p:nvPr/>
        </p:nvPicPr>
        <p:blipFill>
          <a:blip r:embed="rId7"/>
          <a:stretch>
            <a:fillRect/>
          </a:stretch>
        </p:blipFill>
        <p:spPr>
          <a:xfrm>
            <a:off x="5728218" y="2043780"/>
            <a:ext cx="3437122" cy="2057574"/>
          </a:xfrm>
          <a:prstGeom prst="rect">
            <a:avLst/>
          </a:prstGeom>
        </p:spPr>
      </p:pic>
    </p:spTree>
    <p:extLst>
      <p:ext uri="{BB962C8B-B14F-4D97-AF65-F5344CB8AC3E}">
        <p14:creationId xmlns:p14="http://schemas.microsoft.com/office/powerpoint/2010/main" val="29226986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79251" y="939977"/>
            <a:ext cx="10783990" cy="6124754"/>
          </a:xfrm>
          <a:prstGeom prst="rect">
            <a:avLst/>
          </a:prstGeom>
          <a:noFill/>
        </p:spPr>
        <p:txBody>
          <a:bodyPr wrap="square" rtlCol="0">
            <a:spAutoFit/>
          </a:bodyPr>
          <a:lstStyle/>
          <a:p>
            <a:r>
              <a:rPr lang="de-DE" sz="2400" b="1" dirty="0" smtClean="0"/>
              <a:t>Fragekompetenz </a:t>
            </a:r>
            <a:r>
              <a:rPr lang="de-DE" sz="2400" b="1" dirty="0"/>
              <a:t>4</a:t>
            </a:r>
            <a:r>
              <a:rPr lang="de-DE" sz="2400" dirty="0"/>
              <a:t/>
            </a:r>
            <a:br>
              <a:rPr lang="de-DE" sz="2400" dirty="0"/>
            </a:br>
            <a:r>
              <a:rPr lang="de-DE" sz="2400" dirty="0" smtClean="0"/>
              <a:t>…Untersuchungsschritte </a:t>
            </a:r>
            <a:r>
              <a:rPr lang="de-DE" sz="2400" dirty="0"/>
              <a:t>zur Beantwortung historischer Fragen </a:t>
            </a:r>
            <a:r>
              <a:rPr lang="de-DE" sz="2400" dirty="0" smtClean="0"/>
              <a:t>planen</a:t>
            </a:r>
          </a:p>
          <a:p>
            <a:endParaRPr lang="de-DE" sz="2400" dirty="0"/>
          </a:p>
          <a:p>
            <a:r>
              <a:rPr lang="de-DE" sz="2400" dirty="0" smtClean="0"/>
              <a:t>Zur Beantwortung der Leitfrage müsste man analysieren und </a:t>
            </a:r>
            <a:br>
              <a:rPr lang="de-DE" sz="2400" dirty="0" smtClean="0"/>
            </a:br>
            <a:r>
              <a:rPr lang="de-DE" sz="2400" dirty="0" smtClean="0"/>
              <a:t>vergleichen</a:t>
            </a:r>
            <a:br>
              <a:rPr lang="de-DE" sz="2400" dirty="0" smtClean="0"/>
            </a:br>
            <a:r>
              <a:rPr lang="de-DE" sz="800" dirty="0" smtClean="0"/>
              <a:t/>
            </a:r>
            <a:br>
              <a:rPr lang="de-DE" sz="800" dirty="0" smtClean="0"/>
            </a:br>
            <a:r>
              <a:rPr lang="de-DE" sz="2400" dirty="0" smtClean="0"/>
              <a:t>- die jeweiligen Mittel der Revolutionäre</a:t>
            </a:r>
            <a:br>
              <a:rPr lang="de-DE" sz="2400" dirty="0" smtClean="0"/>
            </a:br>
            <a:r>
              <a:rPr lang="de-DE" sz="2400" dirty="0" smtClean="0"/>
              <a:t>- die jeweiligen Ursachen</a:t>
            </a:r>
            <a:br>
              <a:rPr lang="de-DE" sz="2400" dirty="0" smtClean="0"/>
            </a:br>
            <a:r>
              <a:rPr lang="de-DE" sz="2400" dirty="0" smtClean="0"/>
              <a:t>- die jeweiligen Forderungen und Ziele</a:t>
            </a:r>
            <a:br>
              <a:rPr lang="de-DE" sz="2400" dirty="0" smtClean="0"/>
            </a:br>
            <a:r>
              <a:rPr lang="de-DE" sz="2400" dirty="0" smtClean="0"/>
              <a:t>- die Formen von Zusammenarbeit und Solidarität</a:t>
            </a:r>
            <a:br>
              <a:rPr lang="de-DE" sz="2400" dirty="0" smtClean="0"/>
            </a:br>
            <a:r>
              <a:rPr lang="de-DE" sz="2400" dirty="0" smtClean="0"/>
              <a:t>- den jeweiligen Ausgang, das Ende</a:t>
            </a:r>
            <a:br>
              <a:rPr lang="de-DE" sz="2400" dirty="0" smtClean="0"/>
            </a:br>
            <a:r>
              <a:rPr lang="de-DE" sz="2400" dirty="0" smtClean="0"/>
              <a:t>- …</a:t>
            </a:r>
            <a:br>
              <a:rPr lang="de-DE" sz="2400" dirty="0" smtClean="0"/>
            </a:br>
            <a:endParaRPr lang="de-DE" sz="2400" dirty="0" smtClean="0"/>
          </a:p>
          <a:p>
            <a:r>
              <a:rPr lang="de-DE" sz="2400" dirty="0" smtClean="0"/>
              <a:t>Die Stunde beschränkt sich darauf, Mittel, Forderungen, Ziele sowie Formen der Zusammenarbeit zu untersuchen. (Ursachen vgl. Restaurationsstunde, Gegenrevolution eigene Stunde)</a:t>
            </a:r>
          </a:p>
          <a:p>
            <a:endParaRPr lang="de-DE" sz="2400" dirty="0"/>
          </a:p>
        </p:txBody>
      </p:sp>
      <p:pic>
        <p:nvPicPr>
          <p:cNvPr id="9" name="Grafik 8" descr="http://www.kulturzentrum-ostpreussen.de/timeline/images/12_gros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046604" y="1077921"/>
            <a:ext cx="2599498" cy="2280890"/>
          </a:xfrm>
          <a:prstGeom prst="rect">
            <a:avLst/>
          </a:prstGeom>
          <a:noFill/>
          <a:ln>
            <a:noFill/>
          </a:ln>
        </p:spPr>
      </p:pic>
      <p:pic>
        <p:nvPicPr>
          <p:cNvPr id="7" name="Grafik 6" descr="http://www.bpb.de/cache/images/8/39188-3x2-original.jpg?8E1F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24150" y="3341653"/>
            <a:ext cx="3195518" cy="2077512"/>
          </a:xfrm>
          <a:prstGeom prst="rect">
            <a:avLst/>
          </a:prstGeom>
          <a:noFill/>
          <a:ln>
            <a:noFill/>
          </a:ln>
        </p:spPr>
      </p:pic>
      <p:sp>
        <p:nvSpPr>
          <p:cNvPr id="2" name="Textfeld 1"/>
          <p:cNvSpPr txBox="1"/>
          <p:nvPr/>
        </p:nvSpPr>
        <p:spPr>
          <a:xfrm>
            <a:off x="344454" y="306786"/>
            <a:ext cx="10920176" cy="461665"/>
          </a:xfrm>
          <a:prstGeom prst="rect">
            <a:avLst/>
          </a:prstGeom>
          <a:noFill/>
        </p:spPr>
        <p:txBody>
          <a:bodyPr wrap="square" rtlCol="0">
            <a:spAutoFit/>
          </a:bodyPr>
          <a:lstStyle/>
          <a:p>
            <a:pPr algn="ctr"/>
            <a:r>
              <a:rPr lang="de-DE" sz="2400" b="1" dirty="0"/>
              <a:t>1848 in Europa: </a:t>
            </a:r>
            <a:r>
              <a:rPr lang="de-DE" sz="2400" b="1" u="sng" dirty="0"/>
              <a:t>eine</a:t>
            </a:r>
            <a:r>
              <a:rPr lang="de-DE" sz="2400" b="1" dirty="0"/>
              <a:t> Revolution oder mehrere? (Einzelstunde</a:t>
            </a:r>
            <a:r>
              <a:rPr lang="de-DE" sz="2400" b="1" dirty="0" smtClean="0"/>
              <a:t>)</a:t>
            </a:r>
            <a:endParaRPr lang="de-DE" sz="2400" dirty="0"/>
          </a:p>
        </p:txBody>
      </p:sp>
      <p:pic>
        <p:nvPicPr>
          <p:cNvPr id="6" name="Grafik 5"/>
          <p:cNvPicPr>
            <a:picLocks noChangeAspect="1"/>
          </p:cNvPicPr>
          <p:nvPr/>
        </p:nvPicPr>
        <p:blipFill>
          <a:blip r:embed="rId4"/>
          <a:stretch>
            <a:fillRect/>
          </a:stretch>
        </p:blipFill>
        <p:spPr>
          <a:xfrm>
            <a:off x="6316146" y="2395732"/>
            <a:ext cx="2849194" cy="1705621"/>
          </a:xfrm>
          <a:prstGeom prst="rect">
            <a:avLst/>
          </a:prstGeom>
        </p:spPr>
      </p:pic>
    </p:spTree>
    <p:extLst>
      <p:ext uri="{BB962C8B-B14F-4D97-AF65-F5344CB8AC3E}">
        <p14:creationId xmlns:p14="http://schemas.microsoft.com/office/powerpoint/2010/main" val="428942752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90493" y="1503824"/>
            <a:ext cx="10783990" cy="3416320"/>
          </a:xfrm>
          <a:prstGeom prst="rect">
            <a:avLst/>
          </a:prstGeom>
          <a:noFill/>
        </p:spPr>
        <p:txBody>
          <a:bodyPr wrap="square" rtlCol="0">
            <a:spAutoFit/>
          </a:bodyPr>
          <a:lstStyle/>
          <a:p>
            <a:r>
              <a:rPr lang="de-DE" sz="2400" b="1" dirty="0" smtClean="0"/>
              <a:t>Fazit:</a:t>
            </a:r>
            <a:br>
              <a:rPr lang="de-DE" sz="2400" b="1" dirty="0" smtClean="0"/>
            </a:br>
            <a:r>
              <a:rPr lang="de-DE" sz="2400" dirty="0" smtClean="0"/>
              <a:t>Mehr Ähnlichkeiten als Unterschiede</a:t>
            </a:r>
            <a:br>
              <a:rPr lang="de-DE" sz="2400" dirty="0" smtClean="0"/>
            </a:br>
            <a:r>
              <a:rPr lang="de-DE" sz="2400" dirty="0" smtClean="0"/>
              <a:t>Es gab Zusammenarbeit zwischen den Revolutionären </a:t>
            </a:r>
            <a:br>
              <a:rPr lang="de-DE" sz="2400" dirty="0" smtClean="0"/>
            </a:br>
            <a:r>
              <a:rPr lang="de-DE" sz="2400" dirty="0" smtClean="0"/>
              <a:t>(Lerngruppe 2: Fallbeispiel </a:t>
            </a:r>
            <a:r>
              <a:rPr lang="de-DE" sz="2400" dirty="0" err="1" smtClean="0"/>
              <a:t>Mierosławski</a:t>
            </a:r>
            <a:r>
              <a:rPr lang="de-DE" sz="2400" dirty="0" smtClean="0"/>
              <a:t>)</a:t>
            </a:r>
          </a:p>
          <a:p>
            <a:r>
              <a:rPr lang="de-DE" sz="2400" dirty="0" smtClean="0"/>
              <a:t>Man kann also von </a:t>
            </a:r>
            <a:r>
              <a:rPr lang="de-DE" sz="2400" u="sng" dirty="0" smtClean="0"/>
              <a:t>einer</a:t>
            </a:r>
            <a:r>
              <a:rPr lang="de-DE" sz="2400" dirty="0" smtClean="0"/>
              <a:t> europäischen Revolution sprechen.</a:t>
            </a:r>
          </a:p>
          <a:p>
            <a:endParaRPr lang="de-DE" sz="2400" b="1" dirty="0"/>
          </a:p>
          <a:p>
            <a:endParaRPr lang="de-DE" sz="2400" b="1" dirty="0" smtClean="0"/>
          </a:p>
          <a:p>
            <a:r>
              <a:rPr lang="de-DE" sz="2400" b="1" dirty="0" smtClean="0"/>
              <a:t>Weiterführende Frage:</a:t>
            </a:r>
          </a:p>
          <a:p>
            <a:r>
              <a:rPr lang="de-DE" sz="2400" dirty="0" smtClean="0"/>
              <a:t>Wie kann das vorläufige Ergebnis weiter untermauert werden?</a:t>
            </a:r>
            <a:endParaRPr lang="de-DE" sz="2400" dirty="0"/>
          </a:p>
        </p:txBody>
      </p:sp>
      <p:pic>
        <p:nvPicPr>
          <p:cNvPr id="9" name="Grafik 8" descr="http://www.kulturzentrum-ostpreussen.de/timeline/images/12_gross.jpg"/>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60860" y="1762336"/>
            <a:ext cx="2050796" cy="1856413"/>
          </a:xfrm>
          <a:prstGeom prst="rect">
            <a:avLst/>
          </a:prstGeom>
          <a:noFill/>
          <a:ln>
            <a:noFill/>
          </a:ln>
        </p:spPr>
      </p:pic>
      <p:pic>
        <p:nvPicPr>
          <p:cNvPr id="7" name="Grafik 6" descr="http://www.bpb.de/cache/images/8/39188-3x2-original.jpg?8E1F6"/>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18812" y="3523851"/>
            <a:ext cx="2168277" cy="1677120"/>
          </a:xfrm>
          <a:prstGeom prst="rect">
            <a:avLst/>
          </a:prstGeom>
          <a:noFill/>
          <a:ln>
            <a:noFill/>
          </a:ln>
        </p:spPr>
      </p:pic>
      <p:sp>
        <p:nvSpPr>
          <p:cNvPr id="2" name="Textfeld 1"/>
          <p:cNvSpPr txBox="1"/>
          <p:nvPr/>
        </p:nvSpPr>
        <p:spPr>
          <a:xfrm>
            <a:off x="422274" y="695892"/>
            <a:ext cx="10920176" cy="461665"/>
          </a:xfrm>
          <a:prstGeom prst="rect">
            <a:avLst/>
          </a:prstGeom>
          <a:noFill/>
        </p:spPr>
        <p:txBody>
          <a:bodyPr wrap="square" rtlCol="0">
            <a:spAutoFit/>
          </a:bodyPr>
          <a:lstStyle/>
          <a:p>
            <a:pPr algn="ctr"/>
            <a:r>
              <a:rPr lang="de-DE" sz="2400" b="1" dirty="0"/>
              <a:t>1848 in Europa: </a:t>
            </a:r>
            <a:r>
              <a:rPr lang="de-DE" sz="2400" b="1" u="sng" dirty="0"/>
              <a:t>eine</a:t>
            </a:r>
            <a:r>
              <a:rPr lang="de-DE" sz="2400" b="1" dirty="0"/>
              <a:t> Revolution oder mehrere? (Einzelstunde</a:t>
            </a:r>
            <a:r>
              <a:rPr lang="de-DE" sz="2400" b="1" dirty="0" smtClean="0"/>
              <a:t>)</a:t>
            </a:r>
            <a:endParaRPr lang="de-DE" sz="2400" dirty="0"/>
          </a:p>
        </p:txBody>
      </p:sp>
      <p:pic>
        <p:nvPicPr>
          <p:cNvPr id="10" name="Grafik 9"/>
          <p:cNvPicPr>
            <a:picLocks noChangeAspect="1"/>
          </p:cNvPicPr>
          <p:nvPr/>
        </p:nvPicPr>
        <p:blipFill>
          <a:blip r:embed="rId4"/>
          <a:stretch>
            <a:fillRect/>
          </a:stretch>
        </p:blipFill>
        <p:spPr>
          <a:xfrm rot="10800000" flipV="1">
            <a:off x="7031357" y="1161724"/>
            <a:ext cx="2690866" cy="1610840"/>
          </a:xfrm>
          <a:prstGeom prst="rect">
            <a:avLst/>
          </a:prstGeom>
        </p:spPr>
      </p:pic>
    </p:spTree>
    <p:extLst>
      <p:ext uri="{BB962C8B-B14F-4D97-AF65-F5344CB8AC3E}">
        <p14:creationId xmlns:p14="http://schemas.microsoft.com/office/powerpoint/2010/main" val="521475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45232" y="1251985"/>
            <a:ext cx="6540760" cy="5693866"/>
          </a:xfrm>
          <a:prstGeom prst="rect">
            <a:avLst/>
          </a:prstGeom>
          <a:noFill/>
        </p:spPr>
        <p:txBody>
          <a:bodyPr wrap="square" rtlCol="0">
            <a:spAutoFit/>
          </a:bodyPr>
          <a:lstStyle/>
          <a:p>
            <a:r>
              <a:rPr lang="de-DE" sz="2200" dirty="0" smtClean="0"/>
              <a:t>…</a:t>
            </a:r>
            <a:r>
              <a:rPr lang="de-DE" sz="2200" dirty="0"/>
              <a:t>die Revolutionen von 1848/49 als europäisches Phänomen charakterisieren und den Sieg der Gegenrevolution erklären</a:t>
            </a:r>
            <a:br>
              <a:rPr lang="de-DE" sz="2200" dirty="0"/>
            </a:br>
            <a:r>
              <a:rPr lang="de-DE" sz="2200" dirty="0"/>
              <a:t>(</a:t>
            </a:r>
            <a:r>
              <a:rPr lang="de-DE" sz="2200" b="1" dirty="0"/>
              <a:t>Nationalversammlung</a:t>
            </a:r>
            <a:r>
              <a:rPr lang="de-DE" sz="2200" dirty="0"/>
              <a:t>, </a:t>
            </a:r>
            <a:r>
              <a:rPr lang="de-DE" sz="2200" b="1" dirty="0"/>
              <a:t>Nationalstaat</a:t>
            </a:r>
            <a:r>
              <a:rPr lang="de-DE" sz="2200" dirty="0"/>
              <a:t>; Verfassung: Wahlrecht, Menschen- und Bürgerrechte; Gegenrevolution</a:t>
            </a:r>
            <a:r>
              <a:rPr lang="de-DE" sz="2200" dirty="0" smtClean="0"/>
              <a:t>)</a:t>
            </a:r>
            <a:endParaRPr lang="de-DE" sz="2200" dirty="0"/>
          </a:p>
          <a:p>
            <a:endParaRPr lang="de-DE" sz="2200" b="1" dirty="0" smtClean="0"/>
          </a:p>
          <a:p>
            <a:r>
              <a:rPr lang="de-DE" sz="2200" b="1" dirty="0" smtClean="0"/>
              <a:t>Reflexionskompetenz 4</a:t>
            </a:r>
          </a:p>
          <a:p>
            <a:r>
              <a:rPr lang="de-DE" sz="2200" dirty="0" smtClean="0"/>
              <a:t>…</a:t>
            </a:r>
            <a:r>
              <a:rPr lang="de-DE" sz="2200" dirty="0"/>
              <a:t>Sach- und Werturteile analysieren, selbst formulieren und </a:t>
            </a:r>
            <a:r>
              <a:rPr lang="de-DE" sz="2200" dirty="0" smtClean="0"/>
              <a:t>begründen</a:t>
            </a:r>
          </a:p>
          <a:p>
            <a:endParaRPr lang="de-DE" sz="2200" dirty="0" smtClean="0"/>
          </a:p>
          <a:p>
            <a:r>
              <a:rPr lang="de-DE" sz="2200" dirty="0" smtClean="0"/>
              <a:t>Niveaudifferenziert </a:t>
            </a:r>
            <a:r>
              <a:rPr lang="de-DE" sz="2200" dirty="0"/>
              <a:t>(</a:t>
            </a:r>
            <a:r>
              <a:rPr lang="de-DE" sz="2200" dirty="0" smtClean="0"/>
              <a:t>A/B, jeweils </a:t>
            </a:r>
            <a:r>
              <a:rPr lang="de-DE" sz="2200" dirty="0"/>
              <a:t>eine Musterlösung für Teilschritte als optionale </a:t>
            </a:r>
            <a:r>
              <a:rPr lang="de-DE" sz="2200" dirty="0" smtClean="0"/>
              <a:t>Hilfe, Zusatzinfoblatt Überblick Polen) </a:t>
            </a:r>
          </a:p>
          <a:p>
            <a:endParaRPr lang="de-DE" sz="1400" dirty="0" smtClean="0"/>
          </a:p>
          <a:p>
            <a:r>
              <a:rPr lang="de-DE" sz="1400" dirty="0" smtClean="0"/>
              <a:t>Karte:</a:t>
            </a:r>
          </a:p>
          <a:p>
            <a:r>
              <a:rPr lang="de-DE" sz="1400" i="1" u="sng" dirty="0">
                <a:hlinkClick r:id="rId2"/>
              </a:rPr>
              <a:t>https://commons.wikimedia.org/wiki/File:Europa_1818.svg</a:t>
            </a:r>
            <a:r>
              <a:rPr lang="de-DE" sz="1400" i="1" dirty="0"/>
              <a:t> </a:t>
            </a:r>
            <a:endParaRPr lang="de-DE" sz="1400" dirty="0"/>
          </a:p>
          <a:p>
            <a:endParaRPr lang="de-DE" sz="1400" dirty="0"/>
          </a:p>
        </p:txBody>
      </p:sp>
      <p:sp>
        <p:nvSpPr>
          <p:cNvPr id="2" name="Textfeld 1"/>
          <p:cNvSpPr txBox="1"/>
          <p:nvPr/>
        </p:nvSpPr>
        <p:spPr>
          <a:xfrm>
            <a:off x="345232" y="374755"/>
            <a:ext cx="11721849" cy="523220"/>
          </a:xfrm>
          <a:prstGeom prst="rect">
            <a:avLst/>
          </a:prstGeom>
          <a:noFill/>
        </p:spPr>
        <p:txBody>
          <a:bodyPr wrap="square" rtlCol="0">
            <a:spAutoFit/>
          </a:bodyPr>
          <a:lstStyle/>
          <a:p>
            <a:r>
              <a:rPr lang="de-DE" sz="2800" b="1" dirty="0"/>
              <a:t>1848 – eine Revolution im Geiste europäischer Brüderlichkeit? (</a:t>
            </a:r>
            <a:r>
              <a:rPr lang="de-DE" sz="2800" b="1" dirty="0" smtClean="0"/>
              <a:t>Einzelstunde)</a:t>
            </a:r>
            <a:endParaRPr lang="de-DE" sz="2800" dirty="0"/>
          </a:p>
        </p:txBody>
      </p:sp>
      <p:pic>
        <p:nvPicPr>
          <p:cNvPr id="8" name="Grafik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85992" y="1066004"/>
            <a:ext cx="8699911" cy="4893647"/>
          </a:xfrm>
          <a:prstGeom prst="rect">
            <a:avLst/>
          </a:prstGeom>
        </p:spPr>
      </p:pic>
    </p:spTree>
    <p:extLst>
      <p:ext uri="{BB962C8B-B14F-4D97-AF65-F5344CB8AC3E}">
        <p14:creationId xmlns:p14="http://schemas.microsoft.com/office/powerpoint/2010/main" val="42598038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afik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9528" y="879724"/>
            <a:ext cx="10333219" cy="5812578"/>
          </a:xfrm>
          <a:prstGeom prst="rect">
            <a:avLst/>
          </a:prstGeom>
        </p:spPr>
      </p:pic>
      <p:sp>
        <p:nvSpPr>
          <p:cNvPr id="4" name="Textfeld 3"/>
          <p:cNvSpPr txBox="1"/>
          <p:nvPr/>
        </p:nvSpPr>
        <p:spPr>
          <a:xfrm>
            <a:off x="1154243" y="141060"/>
            <a:ext cx="8604354" cy="738664"/>
          </a:xfrm>
          <a:prstGeom prst="rect">
            <a:avLst/>
          </a:prstGeom>
          <a:noFill/>
        </p:spPr>
        <p:txBody>
          <a:bodyPr wrap="square" rtlCol="0">
            <a:spAutoFit/>
          </a:bodyPr>
          <a:lstStyle/>
          <a:p>
            <a:r>
              <a:rPr lang="de-DE" sz="2400" b="1" dirty="0"/>
              <a:t>1848 – eine Revolution im Geiste europäischer Brüderlichkeit?</a:t>
            </a:r>
            <a:r>
              <a:rPr lang="de-DE" b="1" dirty="0"/>
              <a:t> </a:t>
            </a:r>
            <a:endParaRPr lang="de-DE" dirty="0"/>
          </a:p>
          <a:p>
            <a:endParaRPr lang="de-DE" dirty="0"/>
          </a:p>
        </p:txBody>
      </p:sp>
    </p:spTree>
    <p:extLst>
      <p:ext uri="{BB962C8B-B14F-4D97-AF65-F5344CB8AC3E}">
        <p14:creationId xmlns:p14="http://schemas.microsoft.com/office/powerpoint/2010/main" val="205805031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45232" y="382555"/>
            <a:ext cx="11567726" cy="5632311"/>
          </a:xfrm>
          <a:prstGeom prst="rect">
            <a:avLst/>
          </a:prstGeom>
          <a:noFill/>
        </p:spPr>
        <p:txBody>
          <a:bodyPr wrap="square" rtlCol="0">
            <a:spAutoFit/>
          </a:bodyPr>
          <a:lstStyle/>
          <a:p>
            <a:r>
              <a:rPr lang="de-DE" sz="2400" b="1" dirty="0" smtClean="0"/>
              <a:t>1848 </a:t>
            </a:r>
            <a:r>
              <a:rPr lang="de-DE" sz="2400" b="1" dirty="0"/>
              <a:t>– eine Revolution im Geiste europäischer Brüderlichkeit? </a:t>
            </a:r>
            <a:endParaRPr lang="de-DE" sz="2400" dirty="0"/>
          </a:p>
          <a:p>
            <a:endParaRPr lang="de-DE" sz="2400" dirty="0" smtClean="0"/>
          </a:p>
          <a:p>
            <a:r>
              <a:rPr lang="de-DE" sz="2400" b="1" dirty="0" smtClean="0"/>
              <a:t>Fallbeispiel:</a:t>
            </a:r>
            <a:r>
              <a:rPr lang="de-DE" sz="2400" dirty="0" smtClean="0"/>
              <a:t/>
            </a:r>
            <a:br>
              <a:rPr lang="de-DE" sz="2400" dirty="0" smtClean="0"/>
            </a:br>
            <a:r>
              <a:rPr lang="de-DE" sz="2400" dirty="0" smtClean="0"/>
              <a:t>Die Nationalversammlung in der Paulskirche debattiert und entscheidet die Frage, ob Posen zum Deutschen Reich gehören solle oder nicht.</a:t>
            </a:r>
            <a:br>
              <a:rPr lang="de-DE" sz="2400" dirty="0" smtClean="0"/>
            </a:br>
            <a:r>
              <a:rPr lang="de-DE" sz="2400" dirty="0" smtClean="0"/>
              <a:t>Damit verbunden die Frage: Soll Polen wiedergegründet werden?</a:t>
            </a:r>
            <a:br>
              <a:rPr lang="de-DE" sz="2400" dirty="0" smtClean="0"/>
            </a:br>
            <a:r>
              <a:rPr lang="de-DE" sz="2400" dirty="0" smtClean="0"/>
              <a:t/>
            </a:r>
            <a:br>
              <a:rPr lang="de-DE" sz="2400" dirty="0" smtClean="0"/>
            </a:br>
            <a:r>
              <a:rPr lang="de-DE" sz="2400" dirty="0" smtClean="0"/>
              <a:t>Ergebnis in der Paulskirche: Entscheidung für die Aufnahme </a:t>
            </a:r>
            <a:r>
              <a:rPr lang="de-DE" sz="2400" dirty="0" err="1" smtClean="0"/>
              <a:t>Posens</a:t>
            </a:r>
            <a:r>
              <a:rPr lang="de-DE" sz="2400" dirty="0" smtClean="0"/>
              <a:t> ins Deutsche Reich.</a:t>
            </a:r>
          </a:p>
          <a:p>
            <a:endParaRPr lang="de-DE" sz="2400" dirty="0"/>
          </a:p>
          <a:p>
            <a:r>
              <a:rPr lang="de-DE" sz="2400" b="1" dirty="0"/>
              <a:t>Fazit:</a:t>
            </a:r>
            <a:br>
              <a:rPr lang="de-DE" sz="2400" b="1" dirty="0"/>
            </a:br>
            <a:r>
              <a:rPr lang="de-DE" sz="2400" dirty="0" smtClean="0"/>
              <a:t>Große Teile des Bürgertums setzen stärker auf Nationalismus als auf eine europäische Brüderlichkeit.</a:t>
            </a:r>
          </a:p>
          <a:p>
            <a:endParaRPr lang="de-DE" sz="2400" dirty="0"/>
          </a:p>
          <a:p>
            <a:r>
              <a:rPr lang="de-DE" sz="2400" b="1" dirty="0" smtClean="0"/>
              <a:t>Weiterführende Frage:</a:t>
            </a:r>
          </a:p>
          <a:p>
            <a:r>
              <a:rPr lang="de-DE" sz="2400" dirty="0" smtClean="0"/>
              <a:t>Rückt für die Liberalen auch der Gedanke der Freiheit (zunächst) in den Hintergrund? </a:t>
            </a:r>
            <a:endParaRPr lang="de-DE" dirty="0"/>
          </a:p>
        </p:txBody>
      </p:sp>
    </p:spTree>
    <p:extLst>
      <p:ext uri="{BB962C8B-B14F-4D97-AF65-F5344CB8AC3E}">
        <p14:creationId xmlns:p14="http://schemas.microsoft.com/office/powerpoint/2010/main" val="202054561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24852" y="623376"/>
            <a:ext cx="11790085" cy="5372690"/>
          </a:xfrm>
          <a:prstGeom prst="rect">
            <a:avLst/>
          </a:prstGeom>
          <a:noFill/>
        </p:spPr>
        <p:txBody>
          <a:bodyPr wrap="square" rtlCol="0">
            <a:spAutoFit/>
          </a:bodyPr>
          <a:lstStyle/>
          <a:p>
            <a:r>
              <a:rPr lang="de-DE" sz="2000" b="1" dirty="0" smtClean="0"/>
              <a:t>Carl </a:t>
            </a:r>
            <a:r>
              <a:rPr lang="de-DE" sz="2000" b="1" dirty="0"/>
              <a:t>Friedrich Wilhelm Jordan im Juli 1848 in der Paulskirche in Frankfurt am Main:</a:t>
            </a:r>
            <a:endParaRPr lang="de-DE" sz="2000" dirty="0"/>
          </a:p>
          <a:p>
            <a:r>
              <a:rPr lang="de-DE" sz="2000" dirty="0"/>
              <a:t> „Soll eine halbe Million Deutscher unter deutscher Regierung, unter deutschen Beamten leben und zum großen deutschen Vaterlande gehören – oder sollen sie in der sekundären Rolle naturalisierter Ausländer in die Untertänigkeit einer anderen Nationalität, die nicht so viel humanen Inhalt hat wie das Deutschtum, gegeben und hinausgestoßen werden in die Fremde? – Wer die letztere Frage mit Ja beantwortet; wer da sagt, wir sollen diese deutschen Bewohner von Posen den Polen hingeben und unter polnische Regierung stellen, den halte ich mindestens für einen unbewussten Volksverräter. (Bravo!)</a:t>
            </a:r>
          </a:p>
          <a:p>
            <a:r>
              <a:rPr lang="de-DE" sz="2000" dirty="0"/>
              <a:t>(…) Polen bloß deswegen herstellen zu wollen, weil sein Untergang uns mit gerechter Trauer erfüllt, das nenne ich eine schwachsinnige Sentimentalität. (Bravo von der Rechten, Zischen von der Linken.)</a:t>
            </a:r>
          </a:p>
          <a:p>
            <a:r>
              <a:rPr lang="de-DE" sz="2000" dirty="0"/>
              <a:t>(…) Ich sage, die Politik, die uns zuruft: gebt Polen frei, es koste, was es wolle, ist eine kurzsichtige, eine selbstvergessene Politik, eine Politik der Schwäche, eine Politik der Furcht, eine Politik der Feigheit. Es ist hohe Zeit für uns, endlich einmal zu erwachen aus jener träumerischen Selbstvergessenheit, in der wir schwärmten für alle möglichen Nationalitäten (…), zu erwachen zu einem gesunden </a:t>
            </a:r>
            <a:r>
              <a:rPr lang="de-DE" sz="2000" i="1" dirty="0"/>
              <a:t>Volksegoismus</a:t>
            </a:r>
            <a:r>
              <a:rPr lang="de-DE" sz="2000" dirty="0"/>
              <a:t>, um das Wort einmal gerade heraus zu sagen, welcher die Wohlfahrt und Ehre des Vaterlandes in allen Fragen oben anstellt. (…) Egoismus, ohne den ein Volk niemals eine Nation werden kann.</a:t>
            </a:r>
          </a:p>
          <a:p>
            <a:r>
              <a:rPr lang="de-DE" sz="2000" dirty="0"/>
              <a:t> (…) Nein, ich gebe es ohne Winkelzüge zu: Unser Recht ist kein anderes, als das Recht des Stärkeren, das Recht der Eroberung. </a:t>
            </a:r>
            <a:r>
              <a:rPr lang="de-DE" sz="2000" dirty="0" smtClean="0"/>
              <a:t>(…)“</a:t>
            </a:r>
            <a:endParaRPr lang="de-DE" sz="2000" dirty="0"/>
          </a:p>
        </p:txBody>
      </p:sp>
      <p:sp>
        <p:nvSpPr>
          <p:cNvPr id="3" name="Textfeld 2"/>
          <p:cNvSpPr txBox="1"/>
          <p:nvPr/>
        </p:nvSpPr>
        <p:spPr>
          <a:xfrm>
            <a:off x="2344523" y="2394125"/>
            <a:ext cx="8940997" cy="4154984"/>
          </a:xfrm>
          <a:prstGeom prst="rect">
            <a:avLst/>
          </a:prstGeom>
          <a:solidFill>
            <a:schemeClr val="accent5">
              <a:lumMod val="40000"/>
              <a:lumOff val="60000"/>
            </a:schemeClr>
          </a:solidFill>
          <a:ln w="38100">
            <a:solidFill>
              <a:schemeClr val="accent1"/>
            </a:solidFill>
          </a:ln>
        </p:spPr>
        <p:txBody>
          <a:bodyPr wrap="square" rtlCol="0">
            <a:spAutoFit/>
          </a:bodyPr>
          <a:lstStyle/>
          <a:p>
            <a:r>
              <a:rPr lang="de-DE" sz="2400" dirty="0"/>
              <a:t>1a. Markiere im Text in blauer Farbe, wie sich Jordan über die Polen </a:t>
            </a:r>
            <a:r>
              <a:rPr lang="de-DE" sz="2400" dirty="0" smtClean="0"/>
              <a:t/>
            </a:r>
            <a:br>
              <a:rPr lang="de-DE" sz="2400" dirty="0" smtClean="0"/>
            </a:br>
            <a:r>
              <a:rPr lang="de-DE" sz="2400" dirty="0" smtClean="0"/>
              <a:t>       äußert</a:t>
            </a:r>
            <a:r>
              <a:rPr lang="de-DE" sz="2400" dirty="0"/>
              <a:t>.</a:t>
            </a:r>
            <a:br>
              <a:rPr lang="de-DE" sz="2400" dirty="0"/>
            </a:br>
            <a:r>
              <a:rPr lang="de-DE" sz="2400" dirty="0"/>
              <a:t>1b. Markiere im Text in roter Farbe, wie er eine Entscheidung für die </a:t>
            </a:r>
            <a:r>
              <a:rPr lang="de-DE" sz="2400" dirty="0" smtClean="0"/>
              <a:t/>
            </a:r>
            <a:br>
              <a:rPr lang="de-DE" sz="2400" dirty="0" smtClean="0"/>
            </a:br>
            <a:r>
              <a:rPr lang="de-DE" sz="2400" dirty="0" smtClean="0"/>
              <a:t>       Wiedergründung </a:t>
            </a:r>
            <a:r>
              <a:rPr lang="de-DE" sz="2400" dirty="0"/>
              <a:t>Polens bewerten würde. </a:t>
            </a:r>
            <a:br>
              <a:rPr lang="de-DE" sz="2400" dirty="0"/>
            </a:br>
            <a:r>
              <a:rPr lang="de-DE" sz="2400" dirty="0"/>
              <a:t>1c. Markiere im Text in grüner Farbe, welche Werte ihm wichtig sind.</a:t>
            </a:r>
            <a:br>
              <a:rPr lang="de-DE" sz="2400" dirty="0"/>
            </a:br>
            <a:r>
              <a:rPr lang="de-DE" sz="2400" dirty="0"/>
              <a:t>1d. Im Text spricht Jordan über eine Änderung seiner Meinung: früher </a:t>
            </a:r>
            <a:r>
              <a:rPr lang="de-DE" sz="2400" dirty="0" smtClean="0"/>
              <a:t/>
            </a:r>
            <a:br>
              <a:rPr lang="de-DE" sz="2400" dirty="0" smtClean="0"/>
            </a:br>
            <a:r>
              <a:rPr lang="de-DE" sz="2400" dirty="0" smtClean="0"/>
              <a:t>       – </a:t>
            </a:r>
            <a:r>
              <a:rPr lang="de-DE" sz="2400" dirty="0"/>
              <a:t>heute. Markiere am Rande des Textes die richtige Stelle</a:t>
            </a:r>
            <a:r>
              <a:rPr lang="de-DE" sz="2400" dirty="0" smtClean="0"/>
              <a:t>.</a:t>
            </a:r>
            <a:endParaRPr lang="de-DE" sz="2400" dirty="0"/>
          </a:p>
          <a:p>
            <a:endParaRPr lang="de-DE" sz="2400" dirty="0" smtClean="0"/>
          </a:p>
          <a:p>
            <a:r>
              <a:rPr lang="de-DE" sz="2400" i="1" dirty="0"/>
              <a:t>Bist du unsicher? Dann schau dir bei deiner Lehrerin eine Musterlösung für Aufgabe 1 an, bevor du zu Aufgabe 2 kommst.</a:t>
            </a:r>
            <a:endParaRPr lang="de-DE" sz="2400" dirty="0"/>
          </a:p>
          <a:p>
            <a:endParaRPr lang="de-DE" sz="2400" dirty="0"/>
          </a:p>
        </p:txBody>
      </p:sp>
    </p:spTree>
    <p:extLst>
      <p:ext uri="{BB962C8B-B14F-4D97-AF65-F5344CB8AC3E}">
        <p14:creationId xmlns:p14="http://schemas.microsoft.com/office/powerpoint/2010/main" val="152083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739301" y="447473"/>
            <a:ext cx="10732851" cy="5940088"/>
          </a:xfrm>
          <a:prstGeom prst="rect">
            <a:avLst/>
          </a:prstGeom>
          <a:noFill/>
        </p:spPr>
        <p:txBody>
          <a:bodyPr wrap="square" rtlCol="0">
            <a:spAutoFit/>
          </a:bodyPr>
          <a:lstStyle/>
          <a:p>
            <a:r>
              <a:rPr lang="de-DE" sz="2000" b="1" dirty="0" smtClean="0"/>
              <a:t>Carl Friedrich Wilhelm Jordan im Juli 1848 in der Paulskirche in Frankfurt am Main:</a:t>
            </a:r>
            <a:endParaRPr lang="de-DE" sz="2000" dirty="0" smtClean="0"/>
          </a:p>
          <a:p>
            <a:r>
              <a:rPr lang="de-DE" sz="2000" dirty="0" smtClean="0"/>
              <a:t> „Soll eine </a:t>
            </a:r>
            <a:r>
              <a:rPr lang="de-DE" sz="2000" dirty="0" smtClean="0">
                <a:solidFill>
                  <a:srgbClr val="00B050"/>
                </a:solidFill>
              </a:rPr>
              <a:t>halbe Million Deutscher unter deutscher Regierung, unter deutschen Beamten leben und zum großen deutschen Vaterlande gehören</a:t>
            </a:r>
            <a:r>
              <a:rPr lang="de-DE" sz="2000" dirty="0" smtClean="0"/>
              <a:t> – oder sollen sie in der sekundären Rolle naturalisierter Ausländer in die Untertänigkeit einer anderen </a:t>
            </a:r>
            <a:r>
              <a:rPr lang="de-DE" sz="2000" dirty="0" smtClean="0">
                <a:solidFill>
                  <a:srgbClr val="00B0F0"/>
                </a:solidFill>
              </a:rPr>
              <a:t>Nationalität, die nicht so viel humanen Inhalt hat wie das Deutschtum</a:t>
            </a:r>
            <a:r>
              <a:rPr lang="de-DE" sz="2000" dirty="0" smtClean="0"/>
              <a:t>, gegeben und hinausgestoßen werden in die Fremde? – Wer die letztere Frage mit Ja beantwortet; wer da sagt, wir sollen diese deutschen Bewohner von Posen den Polen hingeben und unter polnische Regierung stellen, den halte ich mindestens für einen unbewussten </a:t>
            </a:r>
            <a:r>
              <a:rPr lang="de-DE" sz="2000" dirty="0" smtClean="0">
                <a:solidFill>
                  <a:srgbClr val="FF0000"/>
                </a:solidFill>
              </a:rPr>
              <a:t>Volksverräter</a:t>
            </a:r>
            <a:r>
              <a:rPr lang="de-DE" sz="2000" dirty="0" smtClean="0"/>
              <a:t>. (Bravo!)</a:t>
            </a:r>
          </a:p>
          <a:p>
            <a:r>
              <a:rPr lang="de-DE" sz="2000" dirty="0" smtClean="0"/>
              <a:t>(…) </a:t>
            </a:r>
            <a:r>
              <a:rPr lang="de-DE" sz="2000" dirty="0"/>
              <a:t>Polen bloß deswegen herstellen zu wollen, weil sein Untergang uns mit gerechter Trauer erfüllt, das nenne ich eine </a:t>
            </a:r>
            <a:r>
              <a:rPr lang="de-DE" sz="2000" dirty="0">
                <a:solidFill>
                  <a:srgbClr val="FF0000"/>
                </a:solidFill>
              </a:rPr>
              <a:t>schwachsinnige Sentimentalität</a:t>
            </a:r>
            <a:r>
              <a:rPr lang="de-DE" sz="2000" dirty="0"/>
              <a:t>. (Bravo von der Rechten, Zischen von der Linken.)</a:t>
            </a:r>
          </a:p>
          <a:p>
            <a:r>
              <a:rPr lang="de-DE" sz="2000" dirty="0"/>
              <a:t>(…) Ich sage, die Politik, die uns zuruft: gebt Polen frei, es koste, was es wolle, ist eine </a:t>
            </a:r>
            <a:r>
              <a:rPr lang="de-DE" sz="2000" dirty="0">
                <a:solidFill>
                  <a:srgbClr val="FF0000"/>
                </a:solidFill>
              </a:rPr>
              <a:t>kurzsichtige, eine selbstvergessene Politik, eine Politik der Schwäche, eine Politik der Furcht, eine Politik der Feigheit</a:t>
            </a:r>
            <a:r>
              <a:rPr lang="de-DE" sz="2000" dirty="0"/>
              <a:t>. Es ist hohe Zeit für uns, endlich einmal zu erwachen aus jener träumerischen Selbstvergessenheit, in der wir schwärmten für alle möglichen Nationalitäten (…), zu erwachen zu einem </a:t>
            </a:r>
            <a:r>
              <a:rPr lang="de-DE" sz="2000" dirty="0">
                <a:solidFill>
                  <a:srgbClr val="00B050"/>
                </a:solidFill>
              </a:rPr>
              <a:t>gesunden </a:t>
            </a:r>
            <a:r>
              <a:rPr lang="de-DE" sz="2000" i="1" dirty="0">
                <a:solidFill>
                  <a:srgbClr val="00B050"/>
                </a:solidFill>
              </a:rPr>
              <a:t>Volksegoismus</a:t>
            </a:r>
            <a:r>
              <a:rPr lang="de-DE" sz="2000" dirty="0"/>
              <a:t>, um das Wort einmal gerade heraus zu sagen, welcher die Wohlfahrt und Ehre des Vaterlandes in allen Fragen oben anstellt. (…) Egoismus, ohne den ein Volk niemals eine Nation werden kann.</a:t>
            </a:r>
          </a:p>
          <a:p>
            <a:r>
              <a:rPr lang="de-DE" sz="2000" dirty="0"/>
              <a:t> (…) Nein, ich gebe es ohne Winkelzüge zu: Unser Recht ist kein anderes, als das </a:t>
            </a:r>
            <a:r>
              <a:rPr lang="de-DE" sz="2000" dirty="0">
                <a:solidFill>
                  <a:srgbClr val="00B050"/>
                </a:solidFill>
              </a:rPr>
              <a:t>Recht des Stärkeren, das Recht der Eroberung</a:t>
            </a:r>
            <a:r>
              <a:rPr lang="de-DE" sz="2000" dirty="0"/>
              <a:t>. </a:t>
            </a:r>
            <a:r>
              <a:rPr lang="de-DE" sz="2000" dirty="0" smtClean="0"/>
              <a:t>(…)“</a:t>
            </a:r>
            <a:endParaRPr lang="de-DE" sz="2000" dirty="0"/>
          </a:p>
        </p:txBody>
      </p:sp>
    </p:spTree>
    <p:extLst>
      <p:ext uri="{BB962C8B-B14F-4D97-AF65-F5344CB8AC3E}">
        <p14:creationId xmlns:p14="http://schemas.microsoft.com/office/powerpoint/2010/main" val="338050960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214009" y="350196"/>
            <a:ext cx="11977991" cy="6001643"/>
          </a:xfrm>
          <a:prstGeom prst="rect">
            <a:avLst/>
          </a:prstGeom>
          <a:noFill/>
        </p:spPr>
        <p:txBody>
          <a:bodyPr wrap="square" rtlCol="0">
            <a:spAutoFit/>
          </a:bodyPr>
          <a:lstStyle/>
          <a:p>
            <a:r>
              <a:rPr lang="de-DE" sz="2400" dirty="0"/>
              <a:t>2. Formuliere nun einen zusammenfassenden Satz:</a:t>
            </a:r>
            <a:br>
              <a:rPr lang="de-DE" sz="2400" dirty="0"/>
            </a:br>
            <a:r>
              <a:rPr lang="de-DE" sz="2400" dirty="0"/>
              <a:t/>
            </a:r>
            <a:br>
              <a:rPr lang="de-DE" sz="2400" dirty="0"/>
            </a:br>
            <a:r>
              <a:rPr lang="de-DE" sz="2400" dirty="0" smtClean="0"/>
              <a:t>Jordan </a:t>
            </a:r>
            <a:r>
              <a:rPr lang="de-DE" sz="2400" dirty="0"/>
              <a:t>ist 	</a:t>
            </a:r>
            <a:r>
              <a:rPr lang="de-DE" sz="2400" dirty="0">
                <a:sym typeface="Wingdings 2" panose="05020102010507070707" pitchFamily="18" charset="2"/>
              </a:rPr>
              <a:t></a:t>
            </a:r>
            <a:r>
              <a:rPr lang="de-DE" sz="2400" dirty="0"/>
              <a:t>  für die Eingliederung </a:t>
            </a:r>
            <a:r>
              <a:rPr lang="de-DE" sz="2400" dirty="0" err="1"/>
              <a:t>Posens</a:t>
            </a:r>
            <a:r>
              <a:rPr lang="de-DE" sz="2400" dirty="0"/>
              <a:t> in den künftigen deutschen </a:t>
            </a:r>
            <a:r>
              <a:rPr lang="de-DE" sz="2400" dirty="0" smtClean="0"/>
              <a:t>Nationalstaat </a:t>
            </a:r>
            <a:br>
              <a:rPr lang="de-DE" sz="2400" dirty="0" smtClean="0"/>
            </a:br>
            <a:r>
              <a:rPr lang="de-DE" sz="2400" dirty="0" smtClean="0"/>
              <a:t>                                (und damit </a:t>
            </a:r>
            <a:r>
              <a:rPr lang="de-DE" sz="2400" dirty="0"/>
              <a:t>gegen </a:t>
            </a:r>
            <a:r>
              <a:rPr lang="de-DE" sz="2400" dirty="0" smtClean="0"/>
              <a:t>die </a:t>
            </a:r>
            <a:r>
              <a:rPr lang="de-DE" sz="2400" dirty="0"/>
              <a:t>Wiedergründung Polens) </a:t>
            </a:r>
            <a:br>
              <a:rPr lang="de-DE" sz="2400" dirty="0"/>
            </a:br>
            <a:r>
              <a:rPr lang="de-DE" sz="2400" dirty="0"/>
              <a:t>                   	</a:t>
            </a:r>
            <a:r>
              <a:rPr lang="de-DE" sz="2400" dirty="0">
                <a:sym typeface="Wingdings 2" panose="05020102010507070707" pitchFamily="18" charset="2"/>
              </a:rPr>
              <a:t></a:t>
            </a:r>
            <a:r>
              <a:rPr lang="de-DE" sz="2400" dirty="0"/>
              <a:t>  gegen die Eingliederung </a:t>
            </a:r>
            <a:r>
              <a:rPr lang="de-DE" sz="2400" dirty="0" err="1"/>
              <a:t>Posens</a:t>
            </a:r>
            <a:r>
              <a:rPr lang="de-DE" sz="2400" dirty="0"/>
              <a:t> in den künftigen deutschen Nationalstaat </a:t>
            </a:r>
            <a:r>
              <a:rPr lang="de-DE" sz="2400" dirty="0" smtClean="0"/>
              <a:t/>
            </a:r>
            <a:br>
              <a:rPr lang="de-DE" sz="2400" dirty="0" smtClean="0"/>
            </a:br>
            <a:r>
              <a:rPr lang="de-DE" sz="2400" dirty="0" smtClean="0"/>
              <a:t>                                (</a:t>
            </a:r>
            <a:r>
              <a:rPr lang="de-DE" sz="2400" dirty="0"/>
              <a:t>und damit für </a:t>
            </a:r>
            <a:r>
              <a:rPr lang="de-DE" sz="2400" dirty="0" smtClean="0"/>
              <a:t>die </a:t>
            </a:r>
            <a:r>
              <a:rPr lang="de-DE" sz="2400" dirty="0"/>
              <a:t>Wiedergründung Polens)</a:t>
            </a:r>
            <a:br>
              <a:rPr lang="de-DE" sz="2400" dirty="0"/>
            </a:br>
            <a:r>
              <a:rPr lang="de-DE" sz="2400" dirty="0" smtClean="0"/>
              <a:t>weil</a:t>
            </a:r>
            <a:endParaRPr lang="de-DE" sz="2400" dirty="0"/>
          </a:p>
          <a:p>
            <a:r>
              <a:rPr lang="de-DE" sz="2400" dirty="0" smtClean="0"/>
              <a:t>_____________________________________________________________________________</a:t>
            </a:r>
            <a:br>
              <a:rPr lang="de-DE" sz="2400" dirty="0" smtClean="0"/>
            </a:br>
            <a:r>
              <a:rPr lang="de-DE" sz="2400" dirty="0" smtClean="0"/>
              <a:t/>
            </a:r>
            <a:br>
              <a:rPr lang="de-DE" sz="2400" dirty="0" smtClean="0"/>
            </a:br>
            <a:r>
              <a:rPr lang="de-DE" sz="2400" dirty="0" smtClean="0"/>
              <a:t>___________________________________________________________________________.</a:t>
            </a:r>
            <a:endParaRPr lang="de-DE" sz="2400" dirty="0"/>
          </a:p>
          <a:p>
            <a:endParaRPr lang="de-DE" sz="2400" dirty="0" smtClean="0"/>
          </a:p>
          <a:p>
            <a:r>
              <a:rPr lang="de-DE" sz="2400" dirty="0" smtClean="0"/>
              <a:t>Gib </a:t>
            </a:r>
            <a:r>
              <a:rPr lang="de-DE" sz="2400" dirty="0"/>
              <a:t>einen Tipp ab: Wird Wilhelm Jordan bei der Abstimmung in der Paulskirche die Mehrheit bekommen? </a:t>
            </a:r>
            <a:br>
              <a:rPr lang="de-DE" sz="2400" dirty="0"/>
            </a:br>
            <a:r>
              <a:rPr lang="de-DE" sz="2400" dirty="0"/>
              <a:t>Begründe deine Meinung.</a:t>
            </a:r>
          </a:p>
          <a:p>
            <a:r>
              <a:rPr lang="de-DE" sz="2400" dirty="0"/>
              <a:t> </a:t>
            </a:r>
          </a:p>
          <a:p>
            <a:r>
              <a:rPr lang="de-DE" sz="2400" i="1" dirty="0"/>
              <a:t>Schon fertig? Dann wirf mal einen Blick auf Arbeitsblatt B</a:t>
            </a:r>
            <a:r>
              <a:rPr lang="de-DE" sz="2400" i="1" dirty="0" smtClean="0"/>
              <a:t>.</a:t>
            </a:r>
            <a:endParaRPr lang="de-DE" sz="2000" dirty="0"/>
          </a:p>
        </p:txBody>
      </p:sp>
    </p:spTree>
    <p:extLst>
      <p:ext uri="{BB962C8B-B14F-4D97-AF65-F5344CB8AC3E}">
        <p14:creationId xmlns:p14="http://schemas.microsoft.com/office/powerpoint/2010/main" val="176875759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ritishmuseum.org/collectionimages/AN00046/AN00046894_001_l.jpg"/>
          <p:cNvPicPr/>
          <p:nvPr/>
        </p:nvPicPr>
        <p:blipFill>
          <a:blip r:embed="rId3"/>
          <a:srcRect/>
          <a:stretch>
            <a:fillRect/>
          </a:stretch>
        </p:blipFill>
        <p:spPr>
          <a:xfrm>
            <a:off x="5924424" y="1700268"/>
            <a:ext cx="5760720" cy="3924300"/>
          </a:xfrm>
          <a:prstGeom prst="rect">
            <a:avLst/>
          </a:prstGeom>
          <a:noFill/>
          <a:ln>
            <a:noFill/>
            <a:prstDash/>
          </a:ln>
        </p:spPr>
      </p:pic>
      <p:sp>
        <p:nvSpPr>
          <p:cNvPr id="5" name="Textfeld 4"/>
          <p:cNvSpPr txBox="1"/>
          <p:nvPr/>
        </p:nvSpPr>
        <p:spPr>
          <a:xfrm>
            <a:off x="330243" y="1446426"/>
            <a:ext cx="4879910" cy="5919569"/>
          </a:xfrm>
          <a:prstGeom prst="rect">
            <a:avLst/>
          </a:prstGeom>
          <a:noFill/>
        </p:spPr>
        <p:txBody>
          <a:bodyPr wrap="square" rtlCol="0">
            <a:spAutoFit/>
          </a:bodyPr>
          <a:lstStyle/>
          <a:p>
            <a:r>
              <a:rPr lang="de-DE" sz="2400" dirty="0" smtClean="0"/>
              <a:t>…die </a:t>
            </a:r>
            <a:r>
              <a:rPr lang="de-DE" sz="2400" dirty="0"/>
              <a:t>territoriale Umgestaltung des deutschen Südwestens durch Napoleon beschreiben (</a:t>
            </a:r>
            <a:r>
              <a:rPr lang="de-DE" sz="2400" b="1" dirty="0"/>
              <a:t>Säkularisation, Mediatisierung</a:t>
            </a:r>
            <a:r>
              <a:rPr lang="de-DE" sz="2400" dirty="0"/>
              <a:t>)</a:t>
            </a:r>
          </a:p>
          <a:p>
            <a:endParaRPr lang="de-DE" sz="2400" b="1" dirty="0" smtClean="0"/>
          </a:p>
          <a:p>
            <a:r>
              <a:rPr lang="de-DE" sz="2400" b="1" dirty="0" smtClean="0"/>
              <a:t>Sachkompetenz 7</a:t>
            </a:r>
          </a:p>
          <a:p>
            <a:r>
              <a:rPr lang="de-DE" sz="2400" dirty="0" smtClean="0"/>
              <a:t>…regionalgeschichtliche </a:t>
            </a:r>
            <a:r>
              <a:rPr lang="de-DE" sz="2400" dirty="0"/>
              <a:t>Beispiele in übergeordnete historische Zusammenhänge </a:t>
            </a:r>
            <a:r>
              <a:rPr lang="de-DE" sz="2400" dirty="0" smtClean="0"/>
              <a:t>einordnen</a:t>
            </a:r>
          </a:p>
          <a:p>
            <a:endParaRPr lang="de-DE" sz="2400" dirty="0"/>
          </a:p>
          <a:p>
            <a:r>
              <a:rPr lang="de-DE" sz="2400" dirty="0" smtClean="0"/>
              <a:t>Kooperativ, Partnerarbeit </a:t>
            </a:r>
            <a:endParaRPr lang="de-DE" sz="2400" dirty="0"/>
          </a:p>
          <a:p>
            <a:endParaRPr lang="de-DE" dirty="0" smtClean="0"/>
          </a:p>
          <a:p>
            <a:endParaRPr lang="de-DE" dirty="0"/>
          </a:p>
          <a:p>
            <a:pPr>
              <a:spcAft>
                <a:spcPts val="800"/>
              </a:spcAft>
            </a:pPr>
            <a:r>
              <a:rPr lang="en-US" dirty="0" err="1" smtClean="0">
                <a:latin typeface="Calibri" panose="020F0502020204030204" pitchFamily="34" charset="0"/>
                <a:ea typeface="Calibri" panose="020F0502020204030204" pitchFamily="34" charset="0"/>
                <a:cs typeface="Times New Roman" panose="02020603050405020304" pitchFamily="18" charset="0"/>
              </a:rPr>
              <a:t>Bild</a:t>
            </a:r>
            <a:r>
              <a:rPr lang="en-US" dirty="0" smtClean="0">
                <a:latin typeface="Calibri" panose="020F0502020204030204" pitchFamily="34" charset="0"/>
                <a:ea typeface="Calibri" panose="020F0502020204030204" pitchFamily="34" charset="0"/>
                <a:cs typeface="Times New Roman" panose="02020603050405020304" pitchFamily="18" charset="0"/>
              </a:rPr>
              <a:t>: By </a:t>
            </a:r>
            <a:r>
              <a:rPr lang="en-US" dirty="0">
                <a:latin typeface="Calibri" panose="020F0502020204030204" pitchFamily="34" charset="0"/>
                <a:ea typeface="Calibri" panose="020F0502020204030204" pitchFamily="34" charset="0"/>
                <a:cs typeface="Times New Roman" panose="02020603050405020304" pitchFamily="18" charset="0"/>
              </a:rPr>
              <a:t>James </a:t>
            </a:r>
            <a:r>
              <a:rPr lang="en-US" dirty="0" err="1">
                <a:latin typeface="Calibri" panose="020F0502020204030204" pitchFamily="34" charset="0"/>
                <a:ea typeface="Calibri" panose="020F0502020204030204" pitchFamily="34" charset="0"/>
                <a:cs typeface="Times New Roman" panose="02020603050405020304" pitchFamily="18" charset="0"/>
              </a:rPr>
              <a:t>Gillray</a:t>
            </a:r>
            <a:r>
              <a:rPr lang="en-US" dirty="0">
                <a:latin typeface="Calibri" panose="020F0502020204030204" pitchFamily="34" charset="0"/>
                <a:ea typeface="Calibri" panose="020F0502020204030204" pitchFamily="34" charset="0"/>
                <a:cs typeface="Times New Roman" panose="02020603050405020304" pitchFamily="18" charset="0"/>
              </a:rPr>
              <a:t>, Public Domain, </a:t>
            </a:r>
            <a:r>
              <a:rPr lang="en-US" u="sng" dirty="0">
                <a:solidFill>
                  <a:srgbClr val="0563C1"/>
                </a:solidFill>
                <a:uFill>
                  <a:solidFill>
                    <a:srgbClr val="000000"/>
                  </a:solidFill>
                </a:uFill>
                <a:latin typeface="Calibri" panose="020F0502020204030204" pitchFamily="34" charset="0"/>
                <a:ea typeface="Calibri" panose="020F0502020204030204" pitchFamily="34" charset="0"/>
                <a:cs typeface="Times New Roman" panose="02020603050405020304" pitchFamily="18" charset="0"/>
                <a:hlinkClick r:id="rId4"/>
              </a:rPr>
              <a:t>https://commons.wikimedia.org/w/index.php?curid=238075</a:t>
            </a:r>
            <a:endParaRPr lang="de-DE" dirty="0">
              <a:latin typeface="Calibri" panose="020F0502020204030204" pitchFamily="34" charset="0"/>
              <a:ea typeface="Calibri" panose="020F0502020204030204" pitchFamily="34" charset="0"/>
              <a:cs typeface="Times New Roman" panose="02020603050405020304" pitchFamily="18" charset="0"/>
            </a:endParaRPr>
          </a:p>
          <a:p>
            <a:endParaRPr lang="de-DE" dirty="0"/>
          </a:p>
        </p:txBody>
      </p:sp>
      <p:sp>
        <p:nvSpPr>
          <p:cNvPr id="2" name="Textfeld 1"/>
          <p:cNvSpPr txBox="1"/>
          <p:nvPr/>
        </p:nvSpPr>
        <p:spPr>
          <a:xfrm>
            <a:off x="149902" y="374754"/>
            <a:ext cx="11842229" cy="800219"/>
          </a:xfrm>
          <a:prstGeom prst="rect">
            <a:avLst/>
          </a:prstGeom>
          <a:noFill/>
        </p:spPr>
        <p:txBody>
          <a:bodyPr wrap="square" rtlCol="0">
            <a:spAutoFit/>
          </a:bodyPr>
          <a:lstStyle/>
          <a:p>
            <a:pPr algn="ctr"/>
            <a:r>
              <a:rPr lang="de-DE" sz="2800" b="1" dirty="0"/>
              <a:t>Napoleon – Hoffnungsträger oder Tyrann? (Einzelstunde)</a:t>
            </a:r>
            <a:endParaRPr lang="de-DE" sz="2800" dirty="0"/>
          </a:p>
          <a:p>
            <a:endParaRPr lang="de-DE" dirty="0"/>
          </a:p>
        </p:txBody>
      </p:sp>
    </p:spTree>
    <p:extLst>
      <p:ext uri="{BB962C8B-B14F-4D97-AF65-F5344CB8AC3E}">
        <p14:creationId xmlns:p14="http://schemas.microsoft.com/office/powerpoint/2010/main" val="145865788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88672" y="1192212"/>
            <a:ext cx="6688455" cy="3762375"/>
          </a:xfrm>
          <a:prstGeom prst="rect">
            <a:avLst/>
          </a:prstGeom>
        </p:spPr>
      </p:pic>
      <p:sp>
        <p:nvSpPr>
          <p:cNvPr id="2" name="Textfeld 1"/>
          <p:cNvSpPr txBox="1"/>
          <p:nvPr/>
        </p:nvSpPr>
        <p:spPr>
          <a:xfrm>
            <a:off x="194553" y="233464"/>
            <a:ext cx="11997447" cy="800219"/>
          </a:xfrm>
          <a:prstGeom prst="rect">
            <a:avLst/>
          </a:prstGeom>
          <a:noFill/>
        </p:spPr>
        <p:txBody>
          <a:bodyPr wrap="square" rtlCol="0">
            <a:spAutoFit/>
          </a:bodyPr>
          <a:lstStyle/>
          <a:p>
            <a:pPr algn="ctr"/>
            <a:r>
              <a:rPr lang="de-DE" sz="2800" b="1" dirty="0"/>
              <a:t>1848 in Europa: Warum siegt die Gegenrevolution</a:t>
            </a:r>
            <a:r>
              <a:rPr lang="de-DE" sz="2800" b="1" dirty="0" smtClean="0"/>
              <a:t>? (</a:t>
            </a:r>
            <a:r>
              <a:rPr lang="de-DE" sz="2800" b="1" dirty="0"/>
              <a:t>Einzelstunde)</a:t>
            </a:r>
            <a:endParaRPr lang="de-DE" sz="2800" dirty="0"/>
          </a:p>
          <a:p>
            <a:endParaRPr lang="de-DE" dirty="0"/>
          </a:p>
        </p:txBody>
      </p:sp>
      <p:sp>
        <p:nvSpPr>
          <p:cNvPr id="5" name="Textfeld 4"/>
          <p:cNvSpPr txBox="1"/>
          <p:nvPr/>
        </p:nvSpPr>
        <p:spPr>
          <a:xfrm>
            <a:off x="364686" y="1033684"/>
            <a:ext cx="6230986" cy="5786199"/>
          </a:xfrm>
          <a:prstGeom prst="rect">
            <a:avLst/>
          </a:prstGeom>
          <a:noFill/>
        </p:spPr>
        <p:txBody>
          <a:bodyPr wrap="square" rtlCol="0">
            <a:spAutoFit/>
          </a:bodyPr>
          <a:lstStyle/>
          <a:p>
            <a:r>
              <a:rPr lang="de-DE" sz="2200" dirty="0" smtClean="0"/>
              <a:t>…</a:t>
            </a:r>
            <a:r>
              <a:rPr lang="de-DE" sz="2200" dirty="0"/>
              <a:t>die Revolutionen von 1848 / 49 als europäisches Phänomen charakterisieren und den Sieg der Gegenrevolution erklären</a:t>
            </a:r>
          </a:p>
          <a:p>
            <a:r>
              <a:rPr lang="de-DE" sz="2200" dirty="0"/>
              <a:t>(Nationalversammlung, Nationalstaat; Verfassung: Wahlrecht, Menschen- und Bürgerrechte; </a:t>
            </a:r>
            <a:r>
              <a:rPr lang="de-DE" sz="2200" b="1" dirty="0"/>
              <a:t>Gegenrevolution</a:t>
            </a:r>
            <a:r>
              <a:rPr lang="de-DE" sz="2200" dirty="0" smtClean="0"/>
              <a:t>)</a:t>
            </a:r>
          </a:p>
          <a:p>
            <a:endParaRPr lang="de-DE" sz="2200" b="1" dirty="0" smtClean="0"/>
          </a:p>
          <a:p>
            <a:r>
              <a:rPr lang="de-DE" sz="2200" b="1" dirty="0"/>
              <a:t>Fragekompetenz 4</a:t>
            </a:r>
            <a:r>
              <a:rPr lang="de-DE" sz="2200" dirty="0"/>
              <a:t/>
            </a:r>
            <a:br>
              <a:rPr lang="de-DE" sz="2200" dirty="0"/>
            </a:br>
            <a:r>
              <a:rPr lang="de-DE" sz="2200" dirty="0" smtClean="0"/>
              <a:t>…Möglichkeiten und Grenzen individuellen Handelns in historischen Situationen erkennen und alternative Handlungsmöglichkeiten erörtern</a:t>
            </a:r>
          </a:p>
          <a:p>
            <a:endParaRPr lang="de-DE" sz="2200" dirty="0"/>
          </a:p>
          <a:p>
            <a:r>
              <a:rPr lang="de-DE" sz="2200" dirty="0" smtClean="0"/>
              <a:t>Fiktive Schlagzeilen</a:t>
            </a:r>
          </a:p>
          <a:p>
            <a:endParaRPr lang="de-DE" sz="1400" dirty="0" smtClean="0"/>
          </a:p>
          <a:p>
            <a:r>
              <a:rPr lang="de-DE" sz="1400" dirty="0" smtClean="0"/>
              <a:t>Bild:</a:t>
            </a:r>
          </a:p>
          <a:p>
            <a:r>
              <a:rPr lang="de-DE" sz="1400" dirty="0" err="1"/>
              <a:t>By</a:t>
            </a:r>
            <a:r>
              <a:rPr lang="de-DE" sz="1400" dirty="0"/>
              <a:t> Ferdinand Schröder - Düsseldorfer Monatshefte (Verleger/Drucker: </a:t>
            </a:r>
            <a:r>
              <a:rPr lang="de-DE" sz="1400" dirty="0" err="1"/>
              <a:t>Arnz</a:t>
            </a:r>
            <a:r>
              <a:rPr lang="de-DE" sz="1400" dirty="0"/>
              <a:t> &amp; Co. Düsseldorf), Düsseldorf, Public Domain, </a:t>
            </a:r>
            <a:r>
              <a:rPr lang="de-DE" sz="1400" u="sng" dirty="0">
                <a:hlinkClick r:id="rId3"/>
              </a:rPr>
              <a:t>https://commons.wikimedia.org/w/index.php?curid=7190636</a:t>
            </a:r>
            <a:endParaRPr lang="de-DE" sz="1400" dirty="0"/>
          </a:p>
          <a:p>
            <a:endParaRPr lang="de-DE" sz="1400" dirty="0"/>
          </a:p>
        </p:txBody>
      </p:sp>
    </p:spTree>
    <p:extLst>
      <p:ext uri="{BB962C8B-B14F-4D97-AF65-F5344CB8AC3E}">
        <p14:creationId xmlns:p14="http://schemas.microsoft.com/office/powerpoint/2010/main" val="391808317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0" y="972128"/>
            <a:ext cx="12366885" cy="5078313"/>
          </a:xfrm>
          <a:prstGeom prst="rect">
            <a:avLst/>
          </a:prstGeom>
          <a:noFill/>
        </p:spPr>
        <p:txBody>
          <a:bodyPr wrap="square" rtlCol="0">
            <a:spAutoFit/>
          </a:bodyPr>
          <a:lstStyle/>
          <a:p>
            <a:r>
              <a:rPr lang="de-DE" sz="2400" dirty="0">
                <a:latin typeface="Baskerville Old Face" panose="02020602080505020303" pitchFamily="18" charset="0"/>
              </a:rPr>
              <a:t>Doch kein Ende der polnischen Teilung: Preußische Truppen besiegen in blutigen Kämpfen </a:t>
            </a:r>
            <a:r>
              <a:rPr lang="de-DE" sz="2400" dirty="0" err="1" smtClean="0">
                <a:latin typeface="Baskerville Old Face" panose="02020602080505020303" pitchFamily="18" charset="0"/>
              </a:rPr>
              <a:t>Mieros</a:t>
            </a:r>
            <a:r>
              <a:rPr lang="de-DE" sz="2400" dirty="0" err="1" smtClean="0">
                <a:latin typeface="Calibri" panose="020F0502020204030204" pitchFamily="34" charset="0"/>
                <a:cs typeface="Calibri" panose="020F0502020204030204" pitchFamily="34" charset="0"/>
              </a:rPr>
              <a:t>ł</a:t>
            </a:r>
            <a:r>
              <a:rPr lang="de-DE" sz="2400" dirty="0" err="1" smtClean="0">
                <a:latin typeface="Baskerville Old Face" panose="02020602080505020303" pitchFamily="18" charset="0"/>
              </a:rPr>
              <a:t>awskis</a:t>
            </a:r>
            <a:r>
              <a:rPr lang="de-DE" sz="2400" dirty="0" smtClean="0">
                <a:latin typeface="Baskerville Old Face" panose="02020602080505020303" pitchFamily="18" charset="0"/>
              </a:rPr>
              <a:t> </a:t>
            </a:r>
            <a:r>
              <a:rPr lang="de-DE" sz="2400" dirty="0">
                <a:latin typeface="Baskerville Old Face" panose="02020602080505020303" pitchFamily="18" charset="0"/>
              </a:rPr>
              <a:t>polnische Freiwilligenarmee (Mai 1848</a:t>
            </a:r>
            <a:r>
              <a:rPr lang="de-DE" sz="2400" dirty="0" smtClean="0">
                <a:latin typeface="Baskerville Old Face" panose="02020602080505020303" pitchFamily="18" charset="0"/>
              </a:rPr>
              <a:t>)</a:t>
            </a:r>
          </a:p>
          <a:p>
            <a:endParaRPr lang="de-DE" sz="2400" dirty="0" smtClean="0"/>
          </a:p>
          <a:p>
            <a:r>
              <a:rPr lang="de-DE" sz="3200" dirty="0">
                <a:solidFill>
                  <a:srgbClr val="FF0000"/>
                </a:solidFill>
                <a:latin typeface="Arabic Typesetting" panose="03020402040406030203" pitchFamily="66" charset="-78"/>
                <a:cs typeface="Arabic Typesetting" panose="03020402040406030203" pitchFamily="66" charset="-78"/>
              </a:rPr>
              <a:t>Arbeiterdemonstrationen in Paris von der bürgerlichen Regierung mit Waffengewalt aufgelöst </a:t>
            </a:r>
            <a:r>
              <a:rPr lang="de-DE" sz="3200" dirty="0" smtClean="0">
                <a:solidFill>
                  <a:srgbClr val="FF0000"/>
                </a:solidFill>
                <a:latin typeface="Arabic Typesetting" panose="03020402040406030203" pitchFamily="66" charset="-78"/>
                <a:cs typeface="Arabic Typesetting" panose="03020402040406030203" pitchFamily="66" charset="-78"/>
              </a:rPr>
              <a:t>(Juni </a:t>
            </a:r>
            <a:r>
              <a:rPr lang="de-DE" sz="3200" dirty="0">
                <a:solidFill>
                  <a:srgbClr val="FF0000"/>
                </a:solidFill>
                <a:latin typeface="Arabic Typesetting" panose="03020402040406030203" pitchFamily="66" charset="-78"/>
                <a:cs typeface="Arabic Typesetting" panose="03020402040406030203" pitchFamily="66" charset="-78"/>
              </a:rPr>
              <a:t>1848)</a:t>
            </a:r>
          </a:p>
          <a:p>
            <a:r>
              <a:rPr lang="de-DE" sz="2000" i="1" dirty="0">
                <a:latin typeface="Cooper Black" panose="0208090404030B020404" pitchFamily="18" charset="0"/>
              </a:rPr>
              <a:t>Österreich-Ungarn vor dem Zerfall? Deutsche und polnische Freiwillige im ungarischen Unabhängigkeitskrieg Seite an Seite mit den aufständischen Ungarn kämpfend (April 1849</a:t>
            </a:r>
            <a:r>
              <a:rPr lang="de-DE" sz="2000" i="1" dirty="0" smtClean="0">
                <a:latin typeface="Cooper Black" panose="0208090404030B020404" pitchFamily="18" charset="0"/>
              </a:rPr>
              <a:t>)</a:t>
            </a:r>
          </a:p>
          <a:p>
            <a:endParaRPr lang="de-DE" sz="2400" dirty="0" smtClean="0"/>
          </a:p>
          <a:p>
            <a:r>
              <a:rPr lang="de-DE" sz="2400" dirty="0" smtClean="0">
                <a:effectLst>
                  <a:outerShdw blurRad="38100" dist="38100" dir="2700000" algn="tl">
                    <a:srgbClr val="000000">
                      <a:alpha val="43137"/>
                    </a:srgbClr>
                  </a:outerShdw>
                </a:effectLst>
              </a:rPr>
              <a:t>Posen-Problem </a:t>
            </a:r>
            <a:r>
              <a:rPr lang="de-DE" sz="2400" dirty="0">
                <a:effectLst>
                  <a:outerShdw blurRad="38100" dist="38100" dir="2700000" algn="tl">
                    <a:srgbClr val="000000">
                      <a:alpha val="43137"/>
                    </a:srgbClr>
                  </a:outerShdw>
                </a:effectLst>
              </a:rPr>
              <a:t>gelöst! Das Großherzogtum Posen wird preußische Provinz – Polen bleibt geteilt! (November 1849)</a:t>
            </a:r>
          </a:p>
          <a:p>
            <a:endParaRPr lang="de-DE" sz="2400" dirty="0"/>
          </a:p>
          <a:p>
            <a:r>
              <a:rPr lang="de-DE" sz="2000" dirty="0">
                <a:latin typeface="Felix Titling" panose="04060505060202020A04" pitchFamily="82" charset="0"/>
              </a:rPr>
              <a:t>Kapitulation in Rastatt – Preußische Truppen zerschlagen die badische Revolution! Politisches Asyl für die verfolgten deutschen und polnischen Revolutionäre in der Schweiz? (Juli 1849)</a:t>
            </a:r>
          </a:p>
          <a:p>
            <a:endParaRPr lang="de-DE" sz="2400" dirty="0"/>
          </a:p>
        </p:txBody>
      </p:sp>
      <p:sp>
        <p:nvSpPr>
          <p:cNvPr id="2" name="Textfeld 1"/>
          <p:cNvSpPr txBox="1"/>
          <p:nvPr/>
        </p:nvSpPr>
        <p:spPr>
          <a:xfrm>
            <a:off x="194553" y="233464"/>
            <a:ext cx="11997447" cy="738664"/>
          </a:xfrm>
          <a:prstGeom prst="rect">
            <a:avLst/>
          </a:prstGeom>
          <a:noFill/>
        </p:spPr>
        <p:txBody>
          <a:bodyPr wrap="square" rtlCol="0">
            <a:spAutoFit/>
          </a:bodyPr>
          <a:lstStyle/>
          <a:p>
            <a:pPr algn="ctr"/>
            <a:r>
              <a:rPr lang="de-DE" sz="2400" b="1" dirty="0"/>
              <a:t>1848 in Europa: Warum siegt die Gegenrevolution</a:t>
            </a:r>
            <a:r>
              <a:rPr lang="de-DE" sz="2400" b="1" dirty="0" smtClean="0"/>
              <a:t>? (</a:t>
            </a:r>
            <a:r>
              <a:rPr lang="de-DE" sz="2400" b="1" dirty="0"/>
              <a:t>Einzelstunde)</a:t>
            </a:r>
            <a:endParaRPr lang="de-DE" sz="2400" dirty="0"/>
          </a:p>
          <a:p>
            <a:endParaRPr lang="de-DE" dirty="0"/>
          </a:p>
        </p:txBody>
      </p:sp>
    </p:spTree>
    <p:extLst>
      <p:ext uri="{BB962C8B-B14F-4D97-AF65-F5344CB8AC3E}">
        <p14:creationId xmlns:p14="http://schemas.microsoft.com/office/powerpoint/2010/main" val="4252588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14818" y="1228556"/>
            <a:ext cx="4942388" cy="2780181"/>
          </a:xfrm>
          <a:prstGeom prst="rect">
            <a:avLst/>
          </a:prstGeom>
        </p:spPr>
      </p:pic>
      <p:sp>
        <p:nvSpPr>
          <p:cNvPr id="2" name="Textfeld 1"/>
          <p:cNvSpPr txBox="1"/>
          <p:nvPr/>
        </p:nvSpPr>
        <p:spPr>
          <a:xfrm>
            <a:off x="194553" y="572019"/>
            <a:ext cx="11997447" cy="461665"/>
          </a:xfrm>
          <a:prstGeom prst="rect">
            <a:avLst/>
          </a:prstGeom>
          <a:noFill/>
        </p:spPr>
        <p:txBody>
          <a:bodyPr wrap="square" rtlCol="0">
            <a:spAutoFit/>
          </a:bodyPr>
          <a:lstStyle/>
          <a:p>
            <a:pPr algn="ctr"/>
            <a:r>
              <a:rPr lang="de-DE" sz="2400" b="1" dirty="0"/>
              <a:t>1848 in Europa: Warum siegt die Gegenrevolution</a:t>
            </a:r>
            <a:r>
              <a:rPr lang="de-DE" sz="2400" b="1" dirty="0" smtClean="0"/>
              <a:t>? (</a:t>
            </a:r>
            <a:r>
              <a:rPr lang="de-DE" sz="2400" b="1" dirty="0"/>
              <a:t>Einzelstunde</a:t>
            </a:r>
            <a:r>
              <a:rPr lang="de-DE" sz="2400" b="1" dirty="0" smtClean="0"/>
              <a:t>)</a:t>
            </a:r>
            <a:endParaRPr lang="de-DE" dirty="0"/>
          </a:p>
        </p:txBody>
      </p:sp>
      <p:sp>
        <p:nvSpPr>
          <p:cNvPr id="5" name="Textfeld 4"/>
          <p:cNvSpPr txBox="1"/>
          <p:nvPr/>
        </p:nvSpPr>
        <p:spPr>
          <a:xfrm>
            <a:off x="484607" y="1495349"/>
            <a:ext cx="11177741" cy="3416320"/>
          </a:xfrm>
          <a:prstGeom prst="rect">
            <a:avLst/>
          </a:prstGeom>
          <a:noFill/>
        </p:spPr>
        <p:txBody>
          <a:bodyPr wrap="square" rtlCol="0">
            <a:spAutoFit/>
          </a:bodyPr>
          <a:lstStyle/>
          <a:p>
            <a:r>
              <a:rPr lang="de-DE" sz="2400" b="1" dirty="0" smtClean="0"/>
              <a:t>Fazit:</a:t>
            </a:r>
            <a:r>
              <a:rPr lang="de-DE" sz="2400" dirty="0" smtClean="0"/>
              <a:t> </a:t>
            </a:r>
          </a:p>
          <a:p>
            <a:r>
              <a:rPr lang="de-DE" sz="2400" dirty="0" smtClean="0"/>
              <a:t>Gründe </a:t>
            </a:r>
            <a:r>
              <a:rPr lang="de-DE" sz="2400" dirty="0"/>
              <a:t>für den Sieg der Gegenrevolution:</a:t>
            </a:r>
          </a:p>
          <a:p>
            <a:r>
              <a:rPr lang="de-DE" sz="2400" dirty="0"/>
              <a:t>1. Rolle der Gewalt</a:t>
            </a:r>
          </a:p>
          <a:p>
            <a:r>
              <a:rPr lang="de-DE" sz="2400" dirty="0"/>
              <a:t>2. Verhalten des </a:t>
            </a:r>
            <a:r>
              <a:rPr lang="de-DE" sz="2400" dirty="0" smtClean="0"/>
              <a:t>Bürgertums</a:t>
            </a:r>
          </a:p>
          <a:p>
            <a:endParaRPr lang="de-DE" sz="2400" b="1" dirty="0"/>
          </a:p>
          <a:p>
            <a:r>
              <a:rPr lang="de-DE" sz="2400" b="1" dirty="0"/>
              <a:t>1848/49 findet in Europa nicht nur </a:t>
            </a:r>
            <a:r>
              <a:rPr lang="de-DE" sz="2400" b="1" u="sng" dirty="0"/>
              <a:t>eine</a:t>
            </a:r>
            <a:r>
              <a:rPr lang="de-DE" sz="2400" b="1" dirty="0"/>
              <a:t> Revolution, </a:t>
            </a:r>
            <a:r>
              <a:rPr lang="de-DE" sz="2400" b="1" dirty="0" smtClean="0"/>
              <a:t/>
            </a:r>
            <a:br>
              <a:rPr lang="de-DE" sz="2400" b="1" dirty="0" smtClean="0"/>
            </a:br>
            <a:r>
              <a:rPr lang="de-DE" sz="2400" b="1" dirty="0" smtClean="0"/>
              <a:t>sondern </a:t>
            </a:r>
            <a:r>
              <a:rPr lang="de-DE" sz="2400" b="1" dirty="0"/>
              <a:t>auch </a:t>
            </a:r>
            <a:r>
              <a:rPr lang="de-DE" sz="2400" b="1" u="sng" dirty="0"/>
              <a:t>eine</a:t>
            </a:r>
            <a:r>
              <a:rPr lang="de-DE" sz="2400" b="1" dirty="0"/>
              <a:t> Gegenrevolution statt.</a:t>
            </a:r>
          </a:p>
          <a:p>
            <a:r>
              <a:rPr lang="de-DE" sz="2400" dirty="0"/>
              <a:t> </a:t>
            </a:r>
          </a:p>
          <a:p>
            <a:r>
              <a:rPr lang="de-DE" sz="2400" dirty="0" smtClean="0"/>
              <a:t>Weiterführende </a:t>
            </a:r>
            <a:r>
              <a:rPr lang="de-DE" sz="2400" dirty="0"/>
              <a:t>Frage nach alternativen </a:t>
            </a:r>
            <a:r>
              <a:rPr lang="de-DE" sz="2400" dirty="0" smtClean="0"/>
              <a:t>Handlungsmöglichkeiten des Bürgertums.</a:t>
            </a:r>
            <a:endParaRPr lang="de-DE" sz="2400" dirty="0"/>
          </a:p>
        </p:txBody>
      </p:sp>
    </p:spTree>
    <p:extLst>
      <p:ext uri="{BB962C8B-B14F-4D97-AF65-F5344CB8AC3E}">
        <p14:creationId xmlns:p14="http://schemas.microsoft.com/office/powerpoint/2010/main" val="384886036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629268" y="1966104"/>
            <a:ext cx="9129329" cy="830997"/>
          </a:xfrm>
          <a:prstGeom prst="rect">
            <a:avLst/>
          </a:prstGeom>
          <a:noFill/>
        </p:spPr>
        <p:txBody>
          <a:bodyPr wrap="square" rtlCol="0">
            <a:spAutoFit/>
          </a:bodyPr>
          <a:lstStyle/>
          <a:p>
            <a:r>
              <a:rPr lang="de-DE" sz="2400" b="1" dirty="0" smtClean="0"/>
              <a:t>Fenster zur Welt:</a:t>
            </a:r>
            <a:br>
              <a:rPr lang="de-DE" sz="2400" b="1" dirty="0" smtClean="0"/>
            </a:br>
            <a:r>
              <a:rPr lang="de-DE" sz="2400" b="1" dirty="0" smtClean="0"/>
              <a:t>Die Auswanderung nach Amerika (kein Unterrichtsentwurf)</a:t>
            </a:r>
            <a:endParaRPr lang="de-DE" dirty="0"/>
          </a:p>
        </p:txBody>
      </p:sp>
    </p:spTree>
    <p:extLst>
      <p:ext uri="{BB962C8B-B14F-4D97-AF65-F5344CB8AC3E}">
        <p14:creationId xmlns:p14="http://schemas.microsoft.com/office/powerpoint/2010/main" val="298786468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59871" y="1501929"/>
            <a:ext cx="6588968" cy="5601533"/>
          </a:xfrm>
          <a:prstGeom prst="rect">
            <a:avLst/>
          </a:prstGeom>
          <a:noFill/>
        </p:spPr>
        <p:txBody>
          <a:bodyPr wrap="square" rtlCol="0">
            <a:spAutoFit/>
          </a:bodyPr>
          <a:lstStyle/>
          <a:p>
            <a:r>
              <a:rPr lang="de-DE" sz="2400" dirty="0" smtClean="0"/>
              <a:t>…</a:t>
            </a:r>
            <a:r>
              <a:rPr lang="de-DE" sz="2400" dirty="0"/>
              <a:t>die Gründung des Deutschen Kaiserreichs 1870/71 analysieren und im Vergleich zu Frankreich und Polen als späte, aber vollzogene Nationalstaatsgründung beschreiben</a:t>
            </a:r>
            <a:br>
              <a:rPr lang="de-DE" sz="2400" dirty="0"/>
            </a:br>
            <a:r>
              <a:rPr lang="de-DE" sz="2400" dirty="0"/>
              <a:t>(</a:t>
            </a:r>
            <a:r>
              <a:rPr lang="de-DE" sz="2400" b="1" dirty="0"/>
              <a:t>Reichsgründung „von oben</a:t>
            </a:r>
            <a:r>
              <a:rPr lang="de-DE" sz="2400" b="1" dirty="0" smtClean="0"/>
              <a:t>“,</a:t>
            </a:r>
            <a:r>
              <a:rPr lang="de-DE" sz="2400" dirty="0" smtClean="0"/>
              <a:t> </a:t>
            </a:r>
            <a:r>
              <a:rPr lang="de-DE" sz="2400" b="1" dirty="0"/>
              <a:t>alter Nationalstaat / junger </a:t>
            </a:r>
            <a:r>
              <a:rPr lang="de-DE" sz="2400" b="1" dirty="0" smtClean="0"/>
              <a:t>Nationalstaat</a:t>
            </a:r>
            <a:r>
              <a:rPr lang="de-DE" sz="2400" dirty="0" smtClean="0"/>
              <a:t>)</a:t>
            </a:r>
          </a:p>
          <a:p>
            <a:endParaRPr lang="de-DE" sz="2400" b="1" dirty="0" smtClean="0"/>
          </a:p>
          <a:p>
            <a:r>
              <a:rPr lang="de-DE" sz="2400" b="1" dirty="0" smtClean="0"/>
              <a:t>Sachkompetenz </a:t>
            </a:r>
            <a:r>
              <a:rPr lang="de-DE" sz="2400" b="1" dirty="0"/>
              <a:t>6</a:t>
            </a:r>
            <a:r>
              <a:rPr lang="de-DE" sz="2400" dirty="0"/>
              <a:t/>
            </a:r>
            <a:br>
              <a:rPr lang="de-DE" sz="2400" dirty="0"/>
            </a:br>
            <a:r>
              <a:rPr lang="de-DE" sz="2400" dirty="0" smtClean="0"/>
              <a:t>…</a:t>
            </a:r>
            <a:r>
              <a:rPr lang="de-DE" sz="2400" dirty="0"/>
              <a:t>historische Sachverhalte in Zusammenhängen darstellen (</a:t>
            </a:r>
            <a:r>
              <a:rPr lang="de-DE" sz="2400" dirty="0" smtClean="0"/>
              <a:t>Narration)</a:t>
            </a:r>
          </a:p>
          <a:p>
            <a:endParaRPr lang="de-DE" sz="2400" dirty="0"/>
          </a:p>
          <a:p>
            <a:r>
              <a:rPr lang="de-DE" sz="2400" dirty="0" smtClean="0"/>
              <a:t>Konstruktivistischer Zugang, Einzelarbeit </a:t>
            </a:r>
          </a:p>
          <a:p>
            <a:endParaRPr lang="de-DE" sz="1400" dirty="0" smtClean="0"/>
          </a:p>
          <a:p>
            <a:r>
              <a:rPr lang="de-DE" sz="1400" dirty="0" smtClean="0"/>
              <a:t>Statue:</a:t>
            </a:r>
          </a:p>
          <a:p>
            <a:r>
              <a:rPr lang="de-DE" sz="1400" dirty="0"/>
              <a:t>Deutschland, um 1900, Terrakotta, Bronze, 35 x 18 x 16 cm</a:t>
            </a:r>
            <a:br>
              <a:rPr lang="de-DE" sz="1400" dirty="0"/>
            </a:br>
            <a:r>
              <a:rPr lang="de-DE" sz="1400" dirty="0"/>
              <a:t>© Deutsches Historisches Museum, Berlin, </a:t>
            </a:r>
            <a:r>
              <a:rPr lang="de-DE" sz="1400" dirty="0" err="1"/>
              <a:t>Inv</a:t>
            </a:r>
            <a:r>
              <a:rPr lang="de-DE" sz="1400" dirty="0"/>
              <a:t>. Nr.: </a:t>
            </a:r>
            <a:r>
              <a:rPr lang="de-DE" sz="1400" dirty="0" err="1"/>
              <a:t>Pl</a:t>
            </a:r>
            <a:r>
              <a:rPr lang="de-DE" sz="1400" dirty="0"/>
              <a:t> 2009/3</a:t>
            </a:r>
          </a:p>
          <a:p>
            <a:endParaRPr lang="de-DE" sz="1400"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22385" y="1501929"/>
            <a:ext cx="3540160" cy="5486195"/>
          </a:xfrm>
          <a:prstGeom prst="rect">
            <a:avLst/>
          </a:prstGeom>
        </p:spPr>
      </p:pic>
      <p:sp>
        <p:nvSpPr>
          <p:cNvPr id="2" name="Textfeld 1"/>
          <p:cNvSpPr txBox="1"/>
          <p:nvPr/>
        </p:nvSpPr>
        <p:spPr>
          <a:xfrm>
            <a:off x="259871" y="344774"/>
            <a:ext cx="11402477" cy="954107"/>
          </a:xfrm>
          <a:prstGeom prst="rect">
            <a:avLst/>
          </a:prstGeom>
          <a:noFill/>
        </p:spPr>
        <p:txBody>
          <a:bodyPr wrap="square" rtlCol="0">
            <a:spAutoFit/>
          </a:bodyPr>
          <a:lstStyle/>
          <a:p>
            <a:pPr algn="ctr"/>
            <a:r>
              <a:rPr lang="de-DE" sz="2800" b="1" dirty="0"/>
              <a:t>„Bismarck hat Deutschland größer, die Deutschen kleiner gemacht.“ –  Stimmt das? (Doppelstunde</a:t>
            </a:r>
            <a:r>
              <a:rPr lang="de-DE" sz="2800" b="1" dirty="0" smtClean="0"/>
              <a:t>)</a:t>
            </a:r>
            <a:endParaRPr lang="de-DE" dirty="0"/>
          </a:p>
        </p:txBody>
      </p:sp>
    </p:spTree>
    <p:extLst>
      <p:ext uri="{BB962C8B-B14F-4D97-AF65-F5344CB8AC3E}">
        <p14:creationId xmlns:p14="http://schemas.microsoft.com/office/powerpoint/2010/main" val="17922547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59870" y="1501929"/>
            <a:ext cx="9093991" cy="5262979"/>
          </a:xfrm>
          <a:prstGeom prst="rect">
            <a:avLst/>
          </a:prstGeom>
          <a:noFill/>
        </p:spPr>
        <p:txBody>
          <a:bodyPr wrap="square" rtlCol="0">
            <a:spAutoFit/>
          </a:bodyPr>
          <a:lstStyle/>
          <a:p>
            <a:r>
              <a:rPr lang="de-DE" sz="2400" b="1" dirty="0" smtClean="0"/>
              <a:t>Arbeitsauftrag:</a:t>
            </a:r>
          </a:p>
          <a:p>
            <a:r>
              <a:rPr lang="de-DE" sz="2400" dirty="0" smtClean="0"/>
              <a:t>In einer Ausstellung über Frankreich, Deutschland und Polen als Nationalstaaten wird auch die Darstellung Bismarcks als Schmied des Deutschen Reichs gezeigt. Schreibe mithilfe von M1 bis M4 einen Beitrag für den Ausstellungskatalog.</a:t>
            </a:r>
            <a:r>
              <a:rPr lang="de-DE" sz="2400" dirty="0"/>
              <a:t> </a:t>
            </a:r>
            <a:r>
              <a:rPr lang="de-DE" sz="2400" dirty="0" smtClean="0"/>
              <a:t/>
            </a:r>
            <a:br>
              <a:rPr lang="de-DE" sz="2400" dirty="0" smtClean="0"/>
            </a:br>
            <a:r>
              <a:rPr lang="de-DE" sz="2400" dirty="0" smtClean="0"/>
              <a:t>Dein </a:t>
            </a:r>
            <a:r>
              <a:rPr lang="de-DE" sz="2400" dirty="0"/>
              <a:t>Beitrag heißt:  </a:t>
            </a:r>
            <a:r>
              <a:rPr lang="de-DE" sz="2400" b="1" dirty="0"/>
              <a:t>Hat</a:t>
            </a:r>
            <a:r>
              <a:rPr lang="de-DE" sz="2400" dirty="0"/>
              <a:t> </a:t>
            </a:r>
            <a:r>
              <a:rPr lang="de-DE" sz="2400" b="1" dirty="0"/>
              <a:t>Bismarck Deutschland größer und die Deutschen kleiner gemacht?</a:t>
            </a:r>
            <a:r>
              <a:rPr lang="de-DE" sz="2400" dirty="0"/>
              <a:t> </a:t>
            </a:r>
          </a:p>
          <a:p>
            <a:endParaRPr lang="de-DE" sz="2400" dirty="0"/>
          </a:p>
          <a:p>
            <a:r>
              <a:rPr lang="de-DE" sz="2400" dirty="0" smtClean="0"/>
              <a:t>M1:      Zeittafel</a:t>
            </a:r>
            <a:br>
              <a:rPr lang="de-DE" sz="2400" dirty="0" smtClean="0"/>
            </a:br>
            <a:r>
              <a:rPr lang="de-DE" sz="2400" dirty="0" smtClean="0"/>
              <a:t>M2:      </a:t>
            </a:r>
            <a:r>
              <a:rPr lang="de-DE" sz="2400" dirty="0" err="1" smtClean="0"/>
              <a:t>Jhering</a:t>
            </a:r>
            <a:r>
              <a:rPr lang="de-DE" sz="2400" dirty="0" smtClean="0"/>
              <a:t> vs. </a:t>
            </a:r>
            <a:r>
              <a:rPr lang="de-DE" sz="2400" dirty="0" err="1" smtClean="0"/>
              <a:t>Jhering</a:t>
            </a:r>
            <a:r>
              <a:rPr lang="de-DE" sz="2400" dirty="0" smtClean="0"/>
              <a:t/>
            </a:r>
            <a:br>
              <a:rPr lang="de-DE" sz="2400" dirty="0" smtClean="0"/>
            </a:br>
            <a:r>
              <a:rPr lang="de-DE" sz="2400" dirty="0" smtClean="0"/>
              <a:t>M3:      Memoiren Rudolf Eucken</a:t>
            </a:r>
            <a:br>
              <a:rPr lang="de-DE" sz="2400" dirty="0" smtClean="0"/>
            </a:br>
            <a:r>
              <a:rPr lang="de-DE" sz="2400" dirty="0" smtClean="0"/>
              <a:t>M4a-c: Karten </a:t>
            </a:r>
            <a:br>
              <a:rPr lang="de-DE" sz="2400" dirty="0" smtClean="0"/>
            </a:br>
            <a:r>
              <a:rPr lang="de-DE" sz="2400" dirty="0" smtClean="0"/>
              <a:t/>
            </a:r>
            <a:br>
              <a:rPr lang="de-DE" sz="2400" dirty="0" smtClean="0"/>
            </a:br>
            <a:endParaRPr lang="de-DE" sz="2400"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43999" y="1396997"/>
            <a:ext cx="2848132" cy="4413758"/>
          </a:xfrm>
          <a:prstGeom prst="rect">
            <a:avLst/>
          </a:prstGeom>
        </p:spPr>
      </p:pic>
      <p:sp>
        <p:nvSpPr>
          <p:cNvPr id="2" name="Textfeld 1"/>
          <p:cNvSpPr txBox="1"/>
          <p:nvPr/>
        </p:nvSpPr>
        <p:spPr>
          <a:xfrm>
            <a:off x="259871" y="344774"/>
            <a:ext cx="11402477" cy="830997"/>
          </a:xfrm>
          <a:prstGeom prst="rect">
            <a:avLst/>
          </a:prstGeom>
          <a:noFill/>
        </p:spPr>
        <p:txBody>
          <a:bodyPr wrap="square" rtlCol="0">
            <a:spAutoFit/>
          </a:bodyPr>
          <a:lstStyle/>
          <a:p>
            <a:pPr algn="ctr"/>
            <a:r>
              <a:rPr lang="de-DE" sz="2400" b="1" dirty="0"/>
              <a:t>„Bismarck hat Deutschland größer, die Deutschen kleiner gemacht.“ –  Stimmt das? (Doppelstunde</a:t>
            </a:r>
            <a:r>
              <a:rPr lang="de-DE" sz="2400" b="1" dirty="0" smtClean="0"/>
              <a:t>)</a:t>
            </a:r>
            <a:endParaRPr lang="de-DE" sz="2400" dirty="0"/>
          </a:p>
        </p:txBody>
      </p:sp>
    </p:spTree>
    <p:extLst>
      <p:ext uri="{BB962C8B-B14F-4D97-AF65-F5344CB8AC3E}">
        <p14:creationId xmlns:p14="http://schemas.microsoft.com/office/powerpoint/2010/main" val="101882420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89916" y="554637"/>
            <a:ext cx="11717271" cy="5386090"/>
          </a:xfrm>
          <a:prstGeom prst="rect">
            <a:avLst/>
          </a:prstGeom>
          <a:noFill/>
        </p:spPr>
        <p:txBody>
          <a:bodyPr wrap="square" rtlCol="0">
            <a:spAutoFit/>
          </a:bodyPr>
          <a:lstStyle/>
          <a:p>
            <a:r>
              <a:rPr lang="de-DE" sz="2400" b="1" dirty="0"/>
              <a:t>M1 </a:t>
            </a:r>
            <a:r>
              <a:rPr lang="de-DE" sz="2400" b="1" dirty="0" smtClean="0"/>
              <a:t>Zeittafel (Auszug)</a:t>
            </a:r>
          </a:p>
          <a:p>
            <a:endParaRPr lang="de-DE" sz="800" dirty="0"/>
          </a:p>
          <a:p>
            <a:r>
              <a:rPr lang="de-DE" sz="2400" dirty="0"/>
              <a:t>1715	</a:t>
            </a:r>
            <a:r>
              <a:rPr lang="de-DE" sz="2400" dirty="0" smtClean="0"/>
              <a:t>            Tod </a:t>
            </a:r>
            <a:r>
              <a:rPr lang="de-DE" sz="2400" dirty="0"/>
              <a:t>Ludwigs XIV., der Frankreich endgültig zum zentralistischen Territorialstaat </a:t>
            </a:r>
            <a:r>
              <a:rPr lang="de-DE" sz="2400" dirty="0" smtClean="0"/>
              <a:t/>
            </a:r>
            <a:br>
              <a:rPr lang="de-DE" sz="2400" dirty="0" smtClean="0"/>
            </a:br>
            <a:r>
              <a:rPr lang="de-DE" sz="2400" dirty="0" smtClean="0"/>
              <a:t>                          gemacht </a:t>
            </a:r>
            <a:r>
              <a:rPr lang="de-DE" sz="2400" dirty="0"/>
              <a:t>hat</a:t>
            </a:r>
          </a:p>
          <a:p>
            <a:r>
              <a:rPr lang="de-DE" sz="2400" dirty="0" smtClean="0"/>
              <a:t>1792-1795      Drei </a:t>
            </a:r>
            <a:r>
              <a:rPr lang="de-DE" sz="2400" dirty="0"/>
              <a:t>Teilungen Polens, nach denen Polen bis 1918 von der Landkarte </a:t>
            </a:r>
            <a:r>
              <a:rPr lang="de-DE" sz="2400" dirty="0" smtClean="0"/>
              <a:t/>
            </a:r>
            <a:br>
              <a:rPr lang="de-DE" sz="2400" dirty="0" smtClean="0"/>
            </a:br>
            <a:r>
              <a:rPr lang="de-DE" sz="2400" dirty="0" smtClean="0"/>
              <a:t>                          verschwindet</a:t>
            </a:r>
            <a:endParaRPr lang="de-DE" sz="2400" dirty="0"/>
          </a:p>
          <a:p>
            <a:r>
              <a:rPr lang="de-DE" sz="2400" dirty="0"/>
              <a:t>1815	</a:t>
            </a:r>
            <a:r>
              <a:rPr lang="de-DE" sz="2400" dirty="0" smtClean="0"/>
              <a:t>             Wiener </a:t>
            </a:r>
            <a:r>
              <a:rPr lang="de-DE" sz="2400" dirty="0"/>
              <a:t>Kongress und Gründung des Deutschen Bundes</a:t>
            </a:r>
          </a:p>
          <a:p>
            <a:r>
              <a:rPr lang="de-DE" sz="2400" dirty="0"/>
              <a:t>1848/49	Europäische Revolution</a:t>
            </a:r>
          </a:p>
          <a:p>
            <a:r>
              <a:rPr lang="de-DE" sz="2400" dirty="0"/>
              <a:t>1861	</a:t>
            </a:r>
            <a:r>
              <a:rPr lang="de-DE" sz="2400" dirty="0" smtClean="0"/>
              <a:t>             Erster </a:t>
            </a:r>
            <a:r>
              <a:rPr lang="de-DE" sz="2400" dirty="0"/>
              <a:t>Schritt der Einigung Italiens („Königreich Italien“)</a:t>
            </a:r>
          </a:p>
          <a:p>
            <a:r>
              <a:rPr lang="de-DE" sz="2400" dirty="0"/>
              <a:t> </a:t>
            </a:r>
            <a:r>
              <a:rPr lang="de-DE" sz="2400" dirty="0" smtClean="0"/>
              <a:t/>
            </a:r>
            <a:br>
              <a:rPr lang="de-DE" sz="2400" dirty="0" smtClean="0"/>
            </a:br>
            <a:r>
              <a:rPr lang="de-DE" sz="2400" i="1" dirty="0" smtClean="0"/>
              <a:t>(…                      Einigungskriege)</a:t>
            </a:r>
          </a:p>
          <a:p>
            <a:r>
              <a:rPr lang="de-DE" sz="2400" dirty="0" smtClean="0"/>
              <a:t/>
            </a:r>
            <a:br>
              <a:rPr lang="de-DE" sz="2400" dirty="0" smtClean="0"/>
            </a:br>
            <a:r>
              <a:rPr lang="de-DE" sz="2400" dirty="0" smtClean="0"/>
              <a:t>Jan</a:t>
            </a:r>
            <a:r>
              <a:rPr lang="de-DE" sz="2400" dirty="0"/>
              <a:t>. 1871	Gründung des Deutschen Kaiserreichs in Versailles: „Reichsgründung“</a:t>
            </a:r>
            <a:br>
              <a:rPr lang="de-DE" sz="2400" dirty="0"/>
            </a:br>
            <a:r>
              <a:rPr lang="de-DE" sz="2400" dirty="0" smtClean="0"/>
              <a:t>1918</a:t>
            </a:r>
            <a:r>
              <a:rPr lang="de-DE" sz="2400" dirty="0"/>
              <a:t>	</a:t>
            </a:r>
            <a:r>
              <a:rPr lang="de-DE" sz="2400" dirty="0" smtClean="0"/>
              <a:t>             (</a:t>
            </a:r>
            <a:r>
              <a:rPr lang="de-DE" sz="2400" dirty="0"/>
              <a:t>Wieder-) Gründung Polens </a:t>
            </a:r>
            <a:r>
              <a:rPr lang="de-DE" sz="2400" dirty="0" smtClean="0"/>
              <a:t/>
            </a:r>
            <a:br>
              <a:rPr lang="de-DE" sz="2400" dirty="0" smtClean="0"/>
            </a:br>
            <a:endParaRPr lang="de-DE" sz="2400" dirty="0"/>
          </a:p>
        </p:txBody>
      </p:sp>
    </p:spTree>
    <p:extLst>
      <p:ext uri="{BB962C8B-B14F-4D97-AF65-F5344CB8AC3E}">
        <p14:creationId xmlns:p14="http://schemas.microsoft.com/office/powerpoint/2010/main" val="108215147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59871" y="1741772"/>
            <a:ext cx="9093991" cy="4154984"/>
          </a:xfrm>
          <a:prstGeom prst="rect">
            <a:avLst/>
          </a:prstGeom>
          <a:noFill/>
        </p:spPr>
        <p:txBody>
          <a:bodyPr wrap="square" rtlCol="0">
            <a:spAutoFit/>
          </a:bodyPr>
          <a:lstStyle/>
          <a:p>
            <a:r>
              <a:rPr lang="de-DE" sz="2400" b="1" dirty="0" smtClean="0"/>
              <a:t>Fazit:</a:t>
            </a:r>
            <a:r>
              <a:rPr lang="de-DE" sz="2400" dirty="0" smtClean="0"/>
              <a:t> Vermutlich war das neue Reich nicht freiheitlich</a:t>
            </a:r>
          </a:p>
          <a:p>
            <a:endParaRPr lang="de-DE" sz="2400" dirty="0" smtClean="0"/>
          </a:p>
          <a:p>
            <a:r>
              <a:rPr lang="de-DE" sz="2400" b="1" dirty="0" smtClean="0"/>
              <a:t>Weiterführende Frage:</a:t>
            </a:r>
            <a:br>
              <a:rPr lang="de-DE" sz="2400" b="1" dirty="0" smtClean="0"/>
            </a:br>
            <a:r>
              <a:rPr lang="de-DE" sz="2400" dirty="0" smtClean="0"/>
              <a:t>Wie (freiheitlich) wurde das neue Reich organisiert? Stützt die Ausgestaltung der Reichsverfassung die These der Stunde oder widerlegt es sie?</a:t>
            </a:r>
          </a:p>
          <a:p>
            <a:endParaRPr lang="de-DE" sz="2400" dirty="0"/>
          </a:p>
          <a:p>
            <a:r>
              <a:rPr lang="de-DE" sz="2400" b="1" dirty="0" smtClean="0"/>
              <a:t>Zum Vergleich:</a:t>
            </a:r>
            <a:br>
              <a:rPr lang="de-DE" sz="2400" b="1" dirty="0" smtClean="0"/>
            </a:br>
            <a:r>
              <a:rPr lang="de-DE" sz="2400" dirty="0" smtClean="0"/>
              <a:t>Frankreich      = „alter Nationalstaat“</a:t>
            </a:r>
            <a:br>
              <a:rPr lang="de-DE" sz="2400" dirty="0" smtClean="0"/>
            </a:br>
            <a:r>
              <a:rPr lang="de-DE" sz="2400" dirty="0" smtClean="0"/>
              <a:t>Deutschland  = „junger Nationalstaat“</a:t>
            </a:r>
            <a:br>
              <a:rPr lang="de-DE" sz="2400" dirty="0" smtClean="0"/>
            </a:br>
            <a:r>
              <a:rPr lang="de-DE" sz="2400" dirty="0" smtClean="0"/>
              <a:t>Polen wurde im 19. Jahrhundert noch nicht wieder Nationalstaat</a:t>
            </a:r>
            <a:endParaRPr lang="de-DE" sz="2400" dirty="0"/>
          </a:p>
        </p:txBody>
      </p:sp>
      <p:pic>
        <p:nvPicPr>
          <p:cNvPr id="10" name="Grafik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19148" y="1400623"/>
            <a:ext cx="2765685" cy="4285989"/>
          </a:xfrm>
          <a:prstGeom prst="rect">
            <a:avLst/>
          </a:prstGeom>
        </p:spPr>
      </p:pic>
      <p:sp>
        <p:nvSpPr>
          <p:cNvPr id="2" name="Textfeld 1"/>
          <p:cNvSpPr txBox="1"/>
          <p:nvPr/>
        </p:nvSpPr>
        <p:spPr>
          <a:xfrm>
            <a:off x="259871" y="344774"/>
            <a:ext cx="11402477" cy="830997"/>
          </a:xfrm>
          <a:prstGeom prst="rect">
            <a:avLst/>
          </a:prstGeom>
          <a:noFill/>
        </p:spPr>
        <p:txBody>
          <a:bodyPr wrap="square" rtlCol="0">
            <a:spAutoFit/>
          </a:bodyPr>
          <a:lstStyle/>
          <a:p>
            <a:pPr algn="ctr"/>
            <a:r>
              <a:rPr lang="de-DE" sz="2400" b="1" dirty="0"/>
              <a:t>„Bismarck hat Deutschland größer, die Deutschen kleiner gemacht.“ –  Stimmt das? (Doppelstunde</a:t>
            </a:r>
            <a:r>
              <a:rPr lang="de-DE" sz="2400" b="1" dirty="0" smtClean="0"/>
              <a:t>)</a:t>
            </a:r>
            <a:endParaRPr lang="de-DE" sz="2400" dirty="0"/>
          </a:p>
        </p:txBody>
      </p:sp>
    </p:spTree>
    <p:extLst>
      <p:ext uri="{BB962C8B-B14F-4D97-AF65-F5344CB8AC3E}">
        <p14:creationId xmlns:p14="http://schemas.microsoft.com/office/powerpoint/2010/main" val="359619126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273845" y="1726263"/>
            <a:ext cx="10253592" cy="2585323"/>
          </a:xfrm>
          <a:prstGeom prst="rect">
            <a:avLst/>
          </a:prstGeom>
          <a:noFill/>
        </p:spPr>
        <p:txBody>
          <a:bodyPr wrap="square" rtlCol="0">
            <a:spAutoFit/>
          </a:bodyPr>
          <a:lstStyle/>
          <a:p>
            <a:r>
              <a:rPr lang="de-DE" sz="2400" b="1" dirty="0"/>
              <a:t>3.2.5 Der industrialisierte Nationalstaat – Durchbruch der </a:t>
            </a:r>
            <a:r>
              <a:rPr lang="de-DE" sz="2400" b="1" dirty="0" smtClean="0"/>
              <a:t>Moderne</a:t>
            </a:r>
          </a:p>
          <a:p>
            <a:endParaRPr lang="de-DE" sz="2400" b="1" dirty="0" smtClean="0"/>
          </a:p>
          <a:p>
            <a:r>
              <a:rPr lang="de-DE" sz="2400" b="1" dirty="0" smtClean="0"/>
              <a:t>Kein Unterrichtsentwurf zu:</a:t>
            </a:r>
          </a:p>
          <a:p>
            <a:r>
              <a:rPr lang="de-DE" sz="2400" b="1" dirty="0" smtClean="0"/>
              <a:t>(1) Hochindustrialisierung</a:t>
            </a:r>
            <a:br>
              <a:rPr lang="de-DE" sz="2400" b="1" dirty="0" smtClean="0"/>
            </a:br>
            <a:r>
              <a:rPr lang="de-DE" sz="2400" b="1" dirty="0" smtClean="0"/>
              <a:t>(2) Arbeiteralltag, Arbeiterbewegung</a:t>
            </a:r>
            <a:br>
              <a:rPr lang="de-DE" sz="2400" b="1" dirty="0" smtClean="0"/>
            </a:br>
            <a:r>
              <a:rPr lang="de-DE" sz="2400" b="1" dirty="0" smtClean="0"/>
              <a:t>(3) Moderne Lebenswelten um 1900</a:t>
            </a:r>
          </a:p>
          <a:p>
            <a:pPr algn="ctr"/>
            <a:endParaRPr lang="de-DE" dirty="0"/>
          </a:p>
        </p:txBody>
      </p:sp>
    </p:spTree>
    <p:extLst>
      <p:ext uri="{BB962C8B-B14F-4D97-AF65-F5344CB8AC3E}">
        <p14:creationId xmlns:p14="http://schemas.microsoft.com/office/powerpoint/2010/main" val="184177576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12309" y="1534810"/>
            <a:ext cx="11569960" cy="5170646"/>
          </a:xfrm>
          <a:prstGeom prst="rect">
            <a:avLst/>
          </a:prstGeom>
          <a:noFill/>
        </p:spPr>
        <p:txBody>
          <a:bodyPr wrap="square" rtlCol="0">
            <a:spAutoFit/>
          </a:bodyPr>
          <a:lstStyle/>
          <a:p>
            <a:r>
              <a:rPr lang="de-DE" sz="2200" dirty="0" smtClean="0"/>
              <a:t>…</a:t>
            </a:r>
            <a:r>
              <a:rPr lang="de-DE" sz="2200" dirty="0"/>
              <a:t>die Erinnerungskultur im monarchischen Deutschland </a:t>
            </a:r>
            <a:r>
              <a:rPr lang="de-DE" sz="2200" dirty="0" smtClean="0"/>
              <a:t/>
            </a:r>
            <a:br>
              <a:rPr lang="de-DE" sz="2200" dirty="0" smtClean="0"/>
            </a:br>
            <a:r>
              <a:rPr lang="de-DE" sz="2200" dirty="0" smtClean="0"/>
              <a:t>und </a:t>
            </a:r>
            <a:r>
              <a:rPr lang="de-DE" sz="2200" dirty="0"/>
              <a:t>im republikanischen Frankreich vergleichen und </a:t>
            </a:r>
            <a:r>
              <a:rPr lang="de-DE" sz="2200" dirty="0" smtClean="0"/>
              <a:t/>
            </a:r>
            <a:br>
              <a:rPr lang="de-DE" sz="2200" dirty="0" smtClean="0"/>
            </a:br>
            <a:r>
              <a:rPr lang="de-DE" sz="2200" dirty="0" smtClean="0"/>
              <a:t>ihre </a:t>
            </a:r>
            <a:r>
              <a:rPr lang="de-DE" sz="2200" dirty="0"/>
              <a:t>Bedeutung für das nationale Selbstverständnis der </a:t>
            </a:r>
            <a:r>
              <a:rPr lang="de-DE" sz="2200" dirty="0" smtClean="0"/>
              <a:t/>
            </a:r>
            <a:br>
              <a:rPr lang="de-DE" sz="2200" dirty="0" smtClean="0"/>
            </a:br>
            <a:r>
              <a:rPr lang="de-DE" sz="2200" dirty="0" smtClean="0"/>
              <a:t>beiden </a:t>
            </a:r>
            <a:r>
              <a:rPr lang="de-DE" sz="2200" dirty="0"/>
              <a:t>Länder charakterisieren</a:t>
            </a:r>
            <a:br>
              <a:rPr lang="de-DE" sz="2200" dirty="0"/>
            </a:br>
            <a:r>
              <a:rPr lang="de-DE" sz="2200" dirty="0" smtClean="0"/>
              <a:t>(</a:t>
            </a:r>
            <a:r>
              <a:rPr lang="de-DE" sz="2200" b="1" i="1" dirty="0"/>
              <a:t>Obrigkeitsstaat / </a:t>
            </a:r>
            <a:r>
              <a:rPr lang="de-DE" sz="2200" b="1" i="1" dirty="0" smtClean="0"/>
              <a:t>Demokratie: z.B. </a:t>
            </a:r>
            <a:r>
              <a:rPr lang="de-DE" sz="2200" b="1" i="1" dirty="0" err="1" smtClean="0"/>
              <a:t>Sedantag</a:t>
            </a:r>
            <a:r>
              <a:rPr lang="de-DE" sz="2200" b="1" i="1" dirty="0" smtClean="0"/>
              <a:t>, </a:t>
            </a:r>
            <a:br>
              <a:rPr lang="de-DE" sz="2200" b="1" i="1" dirty="0" smtClean="0"/>
            </a:br>
            <a:r>
              <a:rPr lang="de-DE" sz="2200" i="1" dirty="0" smtClean="0"/>
              <a:t>Kaisergeburtstag  </a:t>
            </a:r>
            <a:r>
              <a:rPr lang="de-DE" sz="2200" b="1" i="1" dirty="0"/>
              <a:t>/ 14 </a:t>
            </a:r>
            <a:r>
              <a:rPr lang="de-DE" sz="2200" b="1" i="1" dirty="0" smtClean="0"/>
              <a:t>. Juli</a:t>
            </a:r>
            <a:r>
              <a:rPr lang="de-DE" sz="2200" dirty="0" smtClean="0"/>
              <a:t>)</a:t>
            </a:r>
            <a:endParaRPr lang="de-DE" sz="2200" dirty="0" smtClean="0"/>
          </a:p>
          <a:p>
            <a:endParaRPr lang="de-DE" sz="2200" b="1" dirty="0" smtClean="0"/>
          </a:p>
          <a:p>
            <a:r>
              <a:rPr lang="de-DE" sz="2200" b="1" dirty="0" smtClean="0"/>
              <a:t>Methodenkompetenz 1</a:t>
            </a:r>
          </a:p>
          <a:p>
            <a:r>
              <a:rPr lang="de-DE" sz="2200" dirty="0" smtClean="0"/>
              <a:t>…unterschiedliche </a:t>
            </a:r>
            <a:r>
              <a:rPr lang="de-DE" sz="2200" dirty="0"/>
              <a:t>Materialien kritisch analysieren</a:t>
            </a:r>
          </a:p>
          <a:p>
            <a:r>
              <a:rPr lang="de-DE" sz="800" dirty="0" smtClean="0"/>
              <a:t/>
            </a:r>
            <a:br>
              <a:rPr lang="de-DE" sz="800" dirty="0" smtClean="0"/>
            </a:br>
            <a:r>
              <a:rPr lang="de-DE" sz="2200" b="1" dirty="0" smtClean="0"/>
              <a:t>+ Orientierungskompetenz 3</a:t>
            </a:r>
            <a:br>
              <a:rPr lang="de-DE" sz="2200" b="1" dirty="0" smtClean="0"/>
            </a:br>
            <a:r>
              <a:rPr lang="de-DE" sz="2200" dirty="0" smtClean="0"/>
              <a:t>…die eigene Kultur mit anderen vergleichen</a:t>
            </a:r>
            <a:br>
              <a:rPr lang="de-DE" sz="2200" dirty="0" smtClean="0"/>
            </a:br>
            <a:endParaRPr lang="de-DE" sz="2200" dirty="0" smtClean="0"/>
          </a:p>
          <a:p>
            <a:r>
              <a:rPr lang="de-DE" sz="2200" dirty="0" smtClean="0"/>
              <a:t>Niveaudifferenziert (gestaffelte Hilfen</a:t>
            </a:r>
            <a:r>
              <a:rPr lang="de-DE" sz="2200" dirty="0" smtClean="0"/>
              <a:t>)</a:t>
            </a:r>
            <a:br>
              <a:rPr lang="de-DE" sz="2200" dirty="0" smtClean="0"/>
            </a:br>
            <a:endParaRPr lang="de-DE" sz="800" dirty="0" smtClean="0"/>
          </a:p>
          <a:p>
            <a:r>
              <a:rPr lang="de-DE" sz="1400" dirty="0" smtClean="0"/>
              <a:t>Bild: </a:t>
            </a:r>
            <a:r>
              <a:rPr lang="fr-FR" sz="1400" u="sng" dirty="0" smtClean="0">
                <a:hlinkClick r:id="rId3"/>
              </a:rPr>
              <a:t>http</a:t>
            </a:r>
            <a:r>
              <a:rPr lang="fr-FR" sz="1400" u="sng" dirty="0">
                <a:hlinkClick r:id="rId3"/>
              </a:rPr>
              <a:t>://www.histoire-image.org/site/etude_comp/etude_comp_detail.php?i=546</a:t>
            </a:r>
            <a:r>
              <a:rPr lang="fr-FR" sz="1400" u="sng" dirty="0"/>
              <a:t>, document conservé aux Archives nationales, Pierrefitte-sur-Seine, cliché Atelier photographique des Archives nationales. Cote : AE/II/3524</a:t>
            </a:r>
            <a:r>
              <a:rPr lang="fr-FR" sz="1400" u="sng" dirty="0" smtClean="0"/>
              <a:t>.</a:t>
            </a:r>
            <a:endParaRPr lang="de-DE" sz="1400" dirty="0"/>
          </a:p>
        </p:txBody>
      </p:sp>
      <p:pic>
        <p:nvPicPr>
          <p:cNvPr id="4" name="Picture 2"/>
          <p:cNvPicPr>
            <a:picLocks noChangeAspect="1"/>
          </p:cNvPicPr>
          <p:nvPr/>
        </p:nvPicPr>
        <p:blipFill>
          <a:blip r:embed="rId4" cstate="print"/>
          <a:srcRect/>
          <a:stretch>
            <a:fillRect/>
          </a:stretch>
        </p:blipFill>
        <p:spPr bwMode="auto">
          <a:xfrm>
            <a:off x="7527509" y="1609760"/>
            <a:ext cx="4254760" cy="3600326"/>
          </a:xfrm>
          <a:prstGeom prst="rect">
            <a:avLst/>
          </a:prstGeom>
          <a:noFill/>
          <a:ln w="9525">
            <a:noFill/>
            <a:miter lim="800000"/>
            <a:headEnd/>
            <a:tailEnd/>
          </a:ln>
        </p:spPr>
      </p:pic>
      <p:sp>
        <p:nvSpPr>
          <p:cNvPr id="2" name="Textfeld 1"/>
          <p:cNvSpPr txBox="1"/>
          <p:nvPr/>
        </p:nvSpPr>
        <p:spPr>
          <a:xfrm>
            <a:off x="134911" y="389744"/>
            <a:ext cx="11647358" cy="954107"/>
          </a:xfrm>
          <a:prstGeom prst="rect">
            <a:avLst/>
          </a:prstGeom>
          <a:noFill/>
        </p:spPr>
        <p:txBody>
          <a:bodyPr wrap="square" rtlCol="0">
            <a:spAutoFit/>
          </a:bodyPr>
          <a:lstStyle/>
          <a:p>
            <a:pPr algn="ctr"/>
            <a:r>
              <a:rPr lang="de-DE" sz="2800" b="1" dirty="0"/>
              <a:t>Wie sehen sich </a:t>
            </a:r>
            <a:r>
              <a:rPr lang="de-DE" sz="2800" b="1" dirty="0" smtClean="0"/>
              <a:t>Frankreich </a:t>
            </a:r>
            <a:r>
              <a:rPr lang="de-DE" sz="2800" b="1" dirty="0"/>
              <a:t>und </a:t>
            </a:r>
            <a:r>
              <a:rPr lang="de-DE" sz="2800" b="1" dirty="0" smtClean="0"/>
              <a:t>Deutschland </a:t>
            </a:r>
            <a:r>
              <a:rPr lang="de-DE" sz="2800" b="1" dirty="0"/>
              <a:t>am Ende des 19. </a:t>
            </a:r>
            <a:r>
              <a:rPr lang="de-DE" sz="2800" b="1" dirty="0" smtClean="0"/>
              <a:t>Jahrhunderts? (Doppelstunde)</a:t>
            </a:r>
            <a:endParaRPr lang="de-DE" sz="2800" dirty="0"/>
          </a:p>
        </p:txBody>
      </p:sp>
    </p:spTree>
    <p:extLst>
      <p:ext uri="{BB962C8B-B14F-4D97-AF65-F5344CB8AC3E}">
        <p14:creationId xmlns:p14="http://schemas.microsoft.com/office/powerpoint/2010/main" val="71458952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49902" y="374754"/>
            <a:ext cx="11842229" cy="738664"/>
          </a:xfrm>
          <a:prstGeom prst="rect">
            <a:avLst/>
          </a:prstGeom>
          <a:noFill/>
        </p:spPr>
        <p:txBody>
          <a:bodyPr wrap="square" rtlCol="0">
            <a:spAutoFit/>
          </a:bodyPr>
          <a:lstStyle/>
          <a:p>
            <a:pPr algn="ctr"/>
            <a:r>
              <a:rPr lang="de-DE" sz="2400" b="1" dirty="0"/>
              <a:t>Napoleon – Hoffnungsträger oder Tyrann? (Einzelstunde)</a:t>
            </a:r>
            <a:endParaRPr lang="de-DE" sz="2400" dirty="0"/>
          </a:p>
          <a:p>
            <a:endParaRPr lang="de-DE" dirty="0"/>
          </a:p>
        </p:txBody>
      </p:sp>
      <p:pic>
        <p:nvPicPr>
          <p:cNvPr id="7" name="Grafik 6"/>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780639" y="888565"/>
            <a:ext cx="10221907" cy="5744582"/>
          </a:xfrm>
          <a:prstGeom prst="rect">
            <a:avLst/>
          </a:prstGeom>
          <a:noFill/>
        </p:spPr>
      </p:pic>
    </p:spTree>
    <p:extLst>
      <p:ext uri="{BB962C8B-B14F-4D97-AF65-F5344CB8AC3E}">
        <p14:creationId xmlns:p14="http://schemas.microsoft.com/office/powerpoint/2010/main" val="197804151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p:cNvPicPr>
          <p:nvPr/>
        </p:nvPicPr>
        <p:blipFill>
          <a:blip r:embed="rId3" cstate="print"/>
          <a:srcRect/>
          <a:stretch>
            <a:fillRect/>
          </a:stretch>
        </p:blipFill>
        <p:spPr bwMode="auto">
          <a:xfrm>
            <a:off x="2090059" y="0"/>
            <a:ext cx="8024326" cy="6790086"/>
          </a:xfrm>
          <a:prstGeom prst="rect">
            <a:avLst/>
          </a:prstGeom>
          <a:noFill/>
          <a:ln w="9525">
            <a:noFill/>
            <a:miter lim="800000"/>
            <a:headEnd/>
            <a:tailEnd/>
          </a:ln>
        </p:spPr>
      </p:pic>
    </p:spTree>
    <p:extLst>
      <p:ext uri="{BB962C8B-B14F-4D97-AF65-F5344CB8AC3E}">
        <p14:creationId xmlns:p14="http://schemas.microsoft.com/office/powerpoint/2010/main" val="3485198172"/>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45232" y="410547"/>
            <a:ext cx="11569960" cy="4431983"/>
          </a:xfrm>
          <a:prstGeom prst="rect">
            <a:avLst/>
          </a:prstGeom>
          <a:noFill/>
        </p:spPr>
        <p:txBody>
          <a:bodyPr wrap="square" rtlCol="0">
            <a:spAutoFit/>
          </a:bodyPr>
          <a:lstStyle/>
          <a:p>
            <a:r>
              <a:rPr lang="de-DE" sz="2400" b="1" dirty="0" smtClean="0"/>
              <a:t>Wie </a:t>
            </a:r>
            <a:r>
              <a:rPr lang="de-DE" sz="2400" b="1" dirty="0"/>
              <a:t>sehen sich </a:t>
            </a:r>
            <a:r>
              <a:rPr lang="de-DE" sz="2400" b="1" dirty="0" smtClean="0"/>
              <a:t>Frankreich </a:t>
            </a:r>
            <a:r>
              <a:rPr lang="de-DE" sz="2400" b="1" dirty="0"/>
              <a:t>und </a:t>
            </a:r>
            <a:r>
              <a:rPr lang="de-DE" sz="2400" b="1" dirty="0" smtClean="0"/>
              <a:t>Deutschland </a:t>
            </a:r>
            <a:r>
              <a:rPr lang="de-DE" sz="2400" b="1" dirty="0"/>
              <a:t>am Ende </a:t>
            </a:r>
            <a:r>
              <a:rPr lang="de-DE" sz="2400" b="1" dirty="0" smtClean="0"/>
              <a:t>des </a:t>
            </a:r>
            <a:r>
              <a:rPr lang="de-DE" sz="2400" b="1" dirty="0"/>
              <a:t>19. </a:t>
            </a:r>
            <a:r>
              <a:rPr lang="de-DE" sz="2400" b="1" dirty="0" smtClean="0"/>
              <a:t>Jahrhunderts?</a:t>
            </a:r>
            <a:r>
              <a:rPr lang="de-DE" sz="2400" dirty="0" smtClean="0"/>
              <a:t/>
            </a:r>
            <a:br>
              <a:rPr lang="de-DE" sz="2400" dirty="0" smtClean="0"/>
            </a:br>
            <a:endParaRPr lang="de-DE" sz="2400" dirty="0" smtClean="0"/>
          </a:p>
          <a:p>
            <a:endParaRPr lang="de-DE" sz="2400" dirty="0"/>
          </a:p>
          <a:p>
            <a:endParaRPr lang="de-DE" sz="2400" dirty="0" smtClean="0"/>
          </a:p>
          <a:p>
            <a:endParaRPr lang="de-DE" sz="2400" dirty="0"/>
          </a:p>
          <a:p>
            <a:endParaRPr lang="de-DE" sz="2400" dirty="0" smtClean="0"/>
          </a:p>
          <a:p>
            <a:endParaRPr lang="de-DE" sz="2400" dirty="0"/>
          </a:p>
          <a:p>
            <a:endParaRPr lang="de-DE" sz="2400" dirty="0" smtClean="0"/>
          </a:p>
          <a:p>
            <a:endParaRPr lang="de-DE" sz="2400" dirty="0"/>
          </a:p>
          <a:p>
            <a:endParaRPr lang="de-DE" sz="2400" dirty="0" smtClean="0"/>
          </a:p>
          <a:p>
            <a:endParaRPr lang="de-DE" sz="2400" dirty="0"/>
          </a:p>
          <a:p>
            <a:endParaRPr lang="de-DE" dirty="0"/>
          </a:p>
        </p:txBody>
      </p:sp>
      <p:pic>
        <p:nvPicPr>
          <p:cNvPr id="8" name="Grafik 7"/>
          <p:cNvPicPr>
            <a:picLocks noChangeAspect="1"/>
          </p:cNvPicPr>
          <p:nvPr/>
        </p:nvPicPr>
        <p:blipFill>
          <a:blip r:embed="rId2"/>
          <a:stretch>
            <a:fillRect/>
          </a:stretch>
        </p:blipFill>
        <p:spPr>
          <a:xfrm>
            <a:off x="5329253" y="2224414"/>
            <a:ext cx="6862747" cy="4504056"/>
          </a:xfrm>
          <a:prstGeom prst="rect">
            <a:avLst/>
          </a:prstGeom>
        </p:spPr>
      </p:pic>
      <p:pic>
        <p:nvPicPr>
          <p:cNvPr id="9" name="Grafik 8"/>
          <p:cNvPicPr>
            <a:picLocks noChangeAspect="1"/>
          </p:cNvPicPr>
          <p:nvPr/>
        </p:nvPicPr>
        <p:blipFill>
          <a:blip r:embed="rId3"/>
          <a:stretch>
            <a:fillRect/>
          </a:stretch>
        </p:blipFill>
        <p:spPr>
          <a:xfrm>
            <a:off x="68424" y="1031495"/>
            <a:ext cx="6932701" cy="4754005"/>
          </a:xfrm>
          <a:prstGeom prst="rect">
            <a:avLst/>
          </a:prstGeom>
        </p:spPr>
      </p:pic>
    </p:spTree>
    <p:extLst>
      <p:ext uri="{BB962C8B-B14F-4D97-AF65-F5344CB8AC3E}">
        <p14:creationId xmlns:p14="http://schemas.microsoft.com/office/powerpoint/2010/main" val="27251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45232" y="410547"/>
            <a:ext cx="11569960" cy="1015663"/>
          </a:xfrm>
          <a:prstGeom prst="rect">
            <a:avLst/>
          </a:prstGeom>
          <a:noFill/>
        </p:spPr>
        <p:txBody>
          <a:bodyPr wrap="square" rtlCol="0">
            <a:spAutoFit/>
          </a:bodyPr>
          <a:lstStyle/>
          <a:p>
            <a:r>
              <a:rPr lang="de-DE" sz="2400" b="1" dirty="0" smtClean="0"/>
              <a:t>Wie </a:t>
            </a:r>
            <a:r>
              <a:rPr lang="de-DE" sz="2400" b="1" dirty="0"/>
              <a:t>sehen sich </a:t>
            </a:r>
            <a:r>
              <a:rPr lang="de-DE" sz="2400" b="1" dirty="0" smtClean="0"/>
              <a:t>Frankreich </a:t>
            </a:r>
            <a:r>
              <a:rPr lang="de-DE" sz="2400" b="1" dirty="0"/>
              <a:t>und </a:t>
            </a:r>
            <a:r>
              <a:rPr lang="de-DE" sz="2400" b="1" dirty="0" smtClean="0"/>
              <a:t>Deutschland </a:t>
            </a:r>
            <a:r>
              <a:rPr lang="de-DE" sz="2400" b="1" dirty="0"/>
              <a:t>am Ende </a:t>
            </a:r>
            <a:r>
              <a:rPr lang="de-DE" sz="2400" b="1" dirty="0" smtClean="0"/>
              <a:t>des </a:t>
            </a:r>
            <a:r>
              <a:rPr lang="de-DE" sz="2400" b="1" dirty="0"/>
              <a:t>19. </a:t>
            </a:r>
            <a:r>
              <a:rPr lang="de-DE" sz="2400" b="1" dirty="0" smtClean="0"/>
              <a:t>Jahrhunderts?</a:t>
            </a:r>
          </a:p>
          <a:p>
            <a:r>
              <a:rPr lang="de-DE" dirty="0" smtClean="0"/>
              <a:t>Bild: </a:t>
            </a:r>
            <a:r>
              <a:rPr lang="de-DE" dirty="0"/>
              <a:t>Universitäts- und Landesbibliothek Düsseldorf, urn:nbn:de:hbz:061:1-84797 </a:t>
            </a:r>
          </a:p>
          <a:p>
            <a:endParaRPr lang="de-DE" dirty="0"/>
          </a:p>
        </p:txBody>
      </p:sp>
      <p:pic>
        <p:nvPicPr>
          <p:cNvPr id="6" name="Picture 2"/>
          <p:cNvPicPr>
            <a:picLocks noChangeAspect="1"/>
          </p:cNvPicPr>
          <p:nvPr/>
        </p:nvPicPr>
        <p:blipFill>
          <a:blip r:embed="rId2" cstate="print"/>
          <a:srcRect/>
          <a:stretch>
            <a:fillRect/>
          </a:stretch>
        </p:blipFill>
        <p:spPr bwMode="auto">
          <a:xfrm>
            <a:off x="214297" y="1139483"/>
            <a:ext cx="6960226" cy="8333560"/>
          </a:xfrm>
          <a:prstGeom prst="rect">
            <a:avLst/>
          </a:prstGeom>
          <a:noFill/>
          <a:ln w="9525">
            <a:noFill/>
            <a:miter lim="800000"/>
            <a:headEnd/>
            <a:tailEnd/>
          </a:ln>
        </p:spPr>
      </p:pic>
      <p:pic>
        <p:nvPicPr>
          <p:cNvPr id="10" name="Picture 2"/>
          <p:cNvPicPr>
            <a:picLocks noChangeAspect="1"/>
          </p:cNvPicPr>
          <p:nvPr/>
        </p:nvPicPr>
        <p:blipFill>
          <a:blip r:embed="rId3" cstate="print"/>
          <a:srcRect/>
          <a:stretch>
            <a:fillRect/>
          </a:stretch>
        </p:blipFill>
        <p:spPr bwMode="auto">
          <a:xfrm>
            <a:off x="6889612" y="1333877"/>
            <a:ext cx="10604776" cy="13074028"/>
          </a:xfrm>
          <a:prstGeom prst="rect">
            <a:avLst/>
          </a:prstGeom>
          <a:noFill/>
          <a:ln w="9525">
            <a:noFill/>
            <a:miter lim="800000"/>
            <a:headEnd/>
            <a:tailEnd/>
          </a:ln>
        </p:spPr>
      </p:pic>
    </p:spTree>
    <p:extLst>
      <p:ext uri="{BB962C8B-B14F-4D97-AF65-F5344CB8AC3E}">
        <p14:creationId xmlns:p14="http://schemas.microsoft.com/office/powerpoint/2010/main" val="316850914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45232" y="410547"/>
            <a:ext cx="11569960" cy="461665"/>
          </a:xfrm>
          <a:prstGeom prst="rect">
            <a:avLst/>
          </a:prstGeom>
          <a:noFill/>
        </p:spPr>
        <p:txBody>
          <a:bodyPr wrap="square" rtlCol="0">
            <a:spAutoFit/>
          </a:bodyPr>
          <a:lstStyle/>
          <a:p>
            <a:r>
              <a:rPr lang="de-DE" sz="2400" b="1" dirty="0" smtClean="0"/>
              <a:t>Wie </a:t>
            </a:r>
            <a:r>
              <a:rPr lang="de-DE" sz="2400" b="1" dirty="0"/>
              <a:t>sehen sich </a:t>
            </a:r>
            <a:r>
              <a:rPr lang="de-DE" sz="2400" b="1" dirty="0" smtClean="0"/>
              <a:t>Frankreich </a:t>
            </a:r>
            <a:r>
              <a:rPr lang="de-DE" sz="2400" b="1" dirty="0"/>
              <a:t>und </a:t>
            </a:r>
            <a:r>
              <a:rPr lang="de-DE" sz="2400" b="1" dirty="0" smtClean="0"/>
              <a:t>Deutschland </a:t>
            </a:r>
            <a:r>
              <a:rPr lang="de-DE" sz="2400" b="1" dirty="0"/>
              <a:t>am Ende </a:t>
            </a:r>
            <a:r>
              <a:rPr lang="de-DE" sz="2400" b="1" dirty="0" smtClean="0"/>
              <a:t>des </a:t>
            </a:r>
            <a:r>
              <a:rPr lang="de-DE" sz="2400" b="1" dirty="0"/>
              <a:t>19. </a:t>
            </a:r>
            <a:r>
              <a:rPr lang="de-DE" sz="2400" b="1" dirty="0" smtClean="0"/>
              <a:t>Jahrhunderts?</a:t>
            </a:r>
            <a:endParaRPr lang="de-DE" dirty="0"/>
          </a:p>
        </p:txBody>
      </p:sp>
      <p:sp>
        <p:nvSpPr>
          <p:cNvPr id="2" name="Textfeld 1"/>
          <p:cNvSpPr txBox="1"/>
          <p:nvPr/>
        </p:nvSpPr>
        <p:spPr>
          <a:xfrm>
            <a:off x="345232" y="1214203"/>
            <a:ext cx="10538085" cy="5170646"/>
          </a:xfrm>
          <a:prstGeom prst="rect">
            <a:avLst/>
          </a:prstGeom>
          <a:noFill/>
        </p:spPr>
        <p:txBody>
          <a:bodyPr wrap="square" rtlCol="0">
            <a:spAutoFit/>
          </a:bodyPr>
          <a:lstStyle/>
          <a:p>
            <a:r>
              <a:rPr lang="de-DE" sz="2400" b="1" dirty="0" smtClean="0"/>
              <a:t>Arbeitsaufträge:</a:t>
            </a:r>
          </a:p>
          <a:p>
            <a:endParaRPr lang="de-DE" sz="2400" dirty="0"/>
          </a:p>
          <a:p>
            <a:r>
              <a:rPr lang="de-DE" sz="2400" b="1" dirty="0" smtClean="0"/>
              <a:t>Frankreich:</a:t>
            </a:r>
            <a:r>
              <a:rPr lang="de-DE" sz="2400" dirty="0" smtClean="0"/>
              <a:t/>
            </a:r>
            <a:br>
              <a:rPr lang="de-DE" sz="2400" dirty="0" smtClean="0"/>
            </a:br>
            <a:r>
              <a:rPr lang="de-DE" sz="2400" dirty="0" smtClean="0"/>
              <a:t>Arbeite heraus</a:t>
            </a:r>
            <a:r>
              <a:rPr lang="de-DE" sz="2400" dirty="0"/>
              <a:t>, welche Werte dem Künstler wichtig waren. Worauf wollte er sein Publikum aufmerksam machen? In welche Tradition wollte er sich und Frankreich stellen?</a:t>
            </a:r>
            <a:endParaRPr lang="de-DE" sz="2400" dirty="0" smtClean="0"/>
          </a:p>
          <a:p>
            <a:r>
              <a:rPr lang="de-DE" sz="2400" dirty="0" smtClean="0"/>
              <a:t/>
            </a:r>
            <a:br>
              <a:rPr lang="de-DE" sz="2400" dirty="0" smtClean="0"/>
            </a:br>
            <a:r>
              <a:rPr lang="de-DE" sz="2400" b="1" dirty="0" smtClean="0"/>
              <a:t>Deutschland:</a:t>
            </a:r>
            <a:endParaRPr lang="de-DE" sz="2400" b="1" dirty="0"/>
          </a:p>
          <a:p>
            <a:r>
              <a:rPr lang="de-DE" sz="2400" dirty="0" smtClean="0"/>
              <a:t>Arbeite heraus</a:t>
            </a:r>
            <a:r>
              <a:rPr lang="de-DE" sz="2400" dirty="0"/>
              <a:t>, in welchem Geist gefeiert werden sollte. Welche Werte waren den Programmverantwortlichen wichtig? Woran wollten sie denken und erinnern, in welche Tradition wollten sie sich und Deutschland stellen? Stelle auch eine Vermutung an, worauf der </a:t>
            </a:r>
            <a:r>
              <a:rPr lang="de-DE" sz="2400" dirty="0" err="1"/>
              <a:t>Sedantag</a:t>
            </a:r>
            <a:r>
              <a:rPr lang="de-DE" sz="2400" dirty="0"/>
              <a:t> anspielte – 1895 zum 25. Male.</a:t>
            </a:r>
            <a:br>
              <a:rPr lang="de-DE" sz="2400" dirty="0"/>
            </a:br>
            <a:r>
              <a:rPr lang="de-DE" sz="2400" dirty="0"/>
              <a:t>Formuliere einen zusammenfassenden Satz.</a:t>
            </a:r>
          </a:p>
          <a:p>
            <a:endParaRPr lang="de-DE" dirty="0"/>
          </a:p>
        </p:txBody>
      </p:sp>
    </p:spTree>
    <p:extLst>
      <p:ext uri="{BB962C8B-B14F-4D97-AF65-F5344CB8AC3E}">
        <p14:creationId xmlns:p14="http://schemas.microsoft.com/office/powerpoint/2010/main" val="371800876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34911" y="389744"/>
            <a:ext cx="11647358" cy="830997"/>
          </a:xfrm>
          <a:prstGeom prst="rect">
            <a:avLst/>
          </a:prstGeom>
          <a:noFill/>
        </p:spPr>
        <p:txBody>
          <a:bodyPr wrap="square" rtlCol="0">
            <a:spAutoFit/>
          </a:bodyPr>
          <a:lstStyle/>
          <a:p>
            <a:pPr algn="ctr"/>
            <a:r>
              <a:rPr lang="de-DE" sz="2400" b="1" dirty="0"/>
              <a:t>Wie sehen sich </a:t>
            </a:r>
            <a:r>
              <a:rPr lang="de-DE" sz="2400" b="1" dirty="0" smtClean="0"/>
              <a:t>Frankreich </a:t>
            </a:r>
            <a:r>
              <a:rPr lang="de-DE" sz="2400" b="1" dirty="0"/>
              <a:t>und </a:t>
            </a:r>
            <a:r>
              <a:rPr lang="de-DE" sz="2400" b="1" dirty="0" smtClean="0"/>
              <a:t>Deutschland </a:t>
            </a:r>
            <a:r>
              <a:rPr lang="de-DE" sz="2400" b="1" dirty="0"/>
              <a:t>am Ende des 19. </a:t>
            </a:r>
            <a:r>
              <a:rPr lang="de-DE" sz="2400" b="1" dirty="0" smtClean="0"/>
              <a:t>Jahrhunderts? (Doppelstunde)</a:t>
            </a:r>
            <a:endParaRPr lang="de-DE" sz="2400" dirty="0"/>
          </a:p>
        </p:txBody>
      </p:sp>
      <p:graphicFrame>
        <p:nvGraphicFramePr>
          <p:cNvPr id="7" name="Tabelle 6"/>
          <p:cNvGraphicFramePr>
            <a:graphicFrameLocks noGrp="1"/>
          </p:cNvGraphicFramePr>
          <p:nvPr>
            <p:extLst>
              <p:ext uri="{D42A27DB-BD31-4B8C-83A1-F6EECF244321}">
                <p14:modId xmlns:p14="http://schemas.microsoft.com/office/powerpoint/2010/main" val="3137452315"/>
              </p:ext>
            </p:extLst>
          </p:nvPr>
        </p:nvGraphicFramePr>
        <p:xfrm>
          <a:off x="701725" y="1665901"/>
          <a:ext cx="10810720" cy="4300185"/>
        </p:xfrm>
        <a:graphic>
          <a:graphicData uri="http://schemas.openxmlformats.org/drawingml/2006/table">
            <a:tbl>
              <a:tblPr firstRow="1" bandRow="1">
                <a:tableStyleId>{5940675A-B579-460E-94D1-54222C63F5DA}</a:tableStyleId>
              </a:tblPr>
              <a:tblGrid>
                <a:gridCol w="5405360"/>
                <a:gridCol w="5405360"/>
              </a:tblGrid>
              <a:tr h="458095">
                <a:tc>
                  <a:txBody>
                    <a:bodyPr/>
                    <a:lstStyle/>
                    <a:p>
                      <a:pPr algn="ctr"/>
                      <a:r>
                        <a:rPr lang="de-DE" sz="2400" b="1" dirty="0" smtClean="0"/>
                        <a:t>Frankreich</a:t>
                      </a:r>
                      <a:endParaRPr lang="de-DE" sz="2400" b="1" dirty="0"/>
                    </a:p>
                  </a:txBody>
                  <a:tcPr/>
                </a:tc>
                <a:tc>
                  <a:txBody>
                    <a:bodyPr/>
                    <a:lstStyle/>
                    <a:p>
                      <a:pPr algn="ctr"/>
                      <a:r>
                        <a:rPr lang="de-DE" sz="2400" b="1" dirty="0" smtClean="0"/>
                        <a:t>Deutschland</a:t>
                      </a:r>
                      <a:endParaRPr lang="de-DE" sz="2400" b="1" dirty="0"/>
                    </a:p>
                  </a:txBody>
                  <a:tcPr/>
                </a:tc>
              </a:tr>
              <a:tr h="824570">
                <a:tc gridSpan="2">
                  <a:txBody>
                    <a:bodyPr/>
                    <a:lstStyle/>
                    <a:p>
                      <a:pPr algn="ctr"/>
                      <a:r>
                        <a:rPr lang="de-DE" sz="2400" dirty="0" smtClean="0"/>
                        <a:t>Gemeinsam:</a:t>
                      </a:r>
                      <a:br>
                        <a:rPr lang="de-DE" sz="2400" dirty="0" smtClean="0"/>
                      </a:br>
                      <a:r>
                        <a:rPr lang="de-DE" sz="2400" dirty="0" smtClean="0"/>
                        <a:t>Betonung</a:t>
                      </a:r>
                      <a:r>
                        <a:rPr lang="de-DE" sz="2400" baseline="0" dirty="0" smtClean="0"/>
                        <a:t> der Nation*, Rolle des Militärs, Machtanspruch </a:t>
                      </a:r>
                      <a:endParaRPr lang="de-DE" sz="2400" dirty="0"/>
                    </a:p>
                  </a:txBody>
                  <a:tcPr/>
                </a:tc>
                <a:tc hMerge="1">
                  <a:txBody>
                    <a:bodyPr/>
                    <a:lstStyle/>
                    <a:p>
                      <a:endParaRPr lang="de-DE" dirty="0"/>
                    </a:p>
                  </a:txBody>
                  <a:tcPr/>
                </a:tc>
              </a:tr>
              <a:tr h="2853066">
                <a:tc>
                  <a:txBody>
                    <a:bodyPr/>
                    <a:lstStyle/>
                    <a:p>
                      <a:endParaRPr lang="de-DE" sz="2400" dirty="0" smtClean="0"/>
                    </a:p>
                    <a:p>
                      <a:r>
                        <a:rPr lang="de-DE" sz="2400" dirty="0" smtClean="0"/>
                        <a:t>Demokratische</a:t>
                      </a:r>
                      <a:r>
                        <a:rPr lang="de-DE" sz="2400" baseline="0" dirty="0" smtClean="0"/>
                        <a:t> Republik</a:t>
                      </a:r>
                      <a:br>
                        <a:rPr lang="de-DE" sz="2400" baseline="0" dirty="0" smtClean="0"/>
                      </a:br>
                      <a:r>
                        <a:rPr lang="de-DE" sz="2400" baseline="0" dirty="0" smtClean="0">
                          <a:sym typeface="Wingdings" panose="05000000000000000000" pitchFamily="2" charset="2"/>
                        </a:rPr>
                        <a:t> Besinnung auf die Revolution </a:t>
                      </a:r>
                      <a:br>
                        <a:rPr lang="de-DE" sz="2400" baseline="0" dirty="0" smtClean="0">
                          <a:sym typeface="Wingdings" panose="05000000000000000000" pitchFamily="2" charset="2"/>
                        </a:rPr>
                      </a:br>
                      <a:r>
                        <a:rPr lang="de-DE" sz="2400" baseline="0" dirty="0" smtClean="0">
                          <a:sym typeface="Wingdings" panose="05000000000000000000" pitchFamily="2" charset="2"/>
                        </a:rPr>
                        <a:t>     (Freiheit, Gleichheit Brüderlichkeit)</a:t>
                      </a:r>
                    </a:p>
                    <a:p>
                      <a:endParaRPr lang="de-DE" sz="2400" baseline="0" dirty="0" smtClean="0">
                        <a:sym typeface="Wingdings" panose="05000000000000000000" pitchFamily="2" charset="2"/>
                      </a:endParaRPr>
                    </a:p>
                    <a:p>
                      <a:r>
                        <a:rPr lang="de-DE" sz="2400" baseline="0" dirty="0" smtClean="0">
                          <a:sym typeface="Wingdings" panose="05000000000000000000" pitchFamily="2" charset="2"/>
                        </a:rPr>
                        <a:t>*Nation: alle diejenigen, die die Werte </a:t>
                      </a:r>
                      <a:br>
                        <a:rPr lang="de-DE" sz="2400" baseline="0" dirty="0" smtClean="0">
                          <a:sym typeface="Wingdings" panose="05000000000000000000" pitchFamily="2" charset="2"/>
                        </a:rPr>
                      </a:br>
                      <a:r>
                        <a:rPr lang="de-DE" sz="2400" baseline="0" dirty="0" smtClean="0">
                          <a:sym typeface="Wingdings" panose="05000000000000000000" pitchFamily="2" charset="2"/>
                        </a:rPr>
                        <a:t>  der Revolution teilen</a:t>
                      </a:r>
                      <a:endParaRPr lang="de-DE" sz="2400"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de-DE" sz="24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de-DE" sz="2400" dirty="0" smtClean="0"/>
                        <a:t>Obrigkeitsstaatliche</a:t>
                      </a:r>
                      <a:r>
                        <a:rPr lang="de-DE" sz="2400" baseline="0" dirty="0" smtClean="0"/>
                        <a:t> Monarchie</a:t>
                      </a:r>
                      <a:br>
                        <a:rPr lang="de-DE" sz="2400" baseline="0" dirty="0" smtClean="0"/>
                      </a:br>
                      <a:r>
                        <a:rPr lang="de-DE" sz="2400" baseline="0" dirty="0" smtClean="0">
                          <a:sym typeface="Wingdings" panose="05000000000000000000" pitchFamily="2" charset="2"/>
                        </a:rPr>
                        <a:t> Verehrung / Überhöhung des Kaisers</a:t>
                      </a:r>
                      <a:br>
                        <a:rPr lang="de-DE" sz="2400" baseline="0" dirty="0" smtClean="0">
                          <a:sym typeface="Wingdings" panose="05000000000000000000" pitchFamily="2" charset="2"/>
                        </a:rPr>
                      </a:br>
                      <a:r>
                        <a:rPr lang="de-DE" sz="2400" baseline="0" dirty="0" smtClean="0">
                          <a:sym typeface="Wingdings" panose="05000000000000000000" pitchFamily="2" charset="2"/>
                        </a:rPr>
                        <a:t> Feier der territorialen Expansion</a:t>
                      </a:r>
                      <a:br>
                        <a:rPr lang="de-DE" sz="2400" baseline="0" dirty="0" smtClean="0">
                          <a:sym typeface="Wingdings" panose="05000000000000000000" pitchFamily="2" charset="2"/>
                        </a:rPr>
                      </a:br>
                      <a:r>
                        <a:rPr lang="de-DE" sz="2400" baseline="0" dirty="0" smtClean="0">
                          <a:sym typeface="Wingdings" panose="05000000000000000000" pitchFamily="2" charset="2"/>
                        </a:rPr>
                        <a:t/>
                      </a:r>
                      <a:br>
                        <a:rPr lang="de-DE" sz="2400" baseline="0" dirty="0" smtClean="0">
                          <a:sym typeface="Wingdings" panose="05000000000000000000" pitchFamily="2" charset="2"/>
                        </a:rPr>
                      </a:br>
                      <a:r>
                        <a:rPr lang="de-DE" sz="2400" baseline="0" dirty="0" smtClean="0">
                          <a:sym typeface="Wingdings" panose="05000000000000000000" pitchFamily="2" charset="2"/>
                        </a:rPr>
                        <a:t>*Nation: alle diejenigen, die Deutsche </a:t>
                      </a:r>
                      <a:br>
                        <a:rPr lang="de-DE" sz="2400" baseline="0" dirty="0" smtClean="0">
                          <a:sym typeface="Wingdings" panose="05000000000000000000" pitchFamily="2" charset="2"/>
                        </a:rPr>
                      </a:br>
                      <a:r>
                        <a:rPr lang="de-DE" sz="2400" baseline="0" dirty="0" smtClean="0">
                          <a:sym typeface="Wingdings" panose="05000000000000000000" pitchFamily="2" charset="2"/>
                        </a:rPr>
                        <a:t>   sind</a:t>
                      </a:r>
                      <a:endParaRPr lang="de-DE" sz="2400" dirty="0" smtClean="0"/>
                    </a:p>
                    <a:p>
                      <a:endParaRPr lang="de-DE" sz="2400" dirty="0"/>
                    </a:p>
                  </a:txBody>
                  <a:tcPr/>
                </a:tc>
              </a:tr>
            </a:tbl>
          </a:graphicData>
        </a:graphic>
      </p:graphicFrame>
    </p:spTree>
    <p:extLst>
      <p:ext uri="{BB962C8B-B14F-4D97-AF65-F5344CB8AC3E}">
        <p14:creationId xmlns:p14="http://schemas.microsoft.com/office/powerpoint/2010/main" val="200058738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44772" y="2326052"/>
            <a:ext cx="11647358" cy="4801314"/>
          </a:xfrm>
          <a:prstGeom prst="rect">
            <a:avLst/>
          </a:prstGeom>
          <a:noFill/>
        </p:spPr>
        <p:txBody>
          <a:bodyPr wrap="square" rtlCol="0">
            <a:spAutoFit/>
          </a:bodyPr>
          <a:lstStyle/>
          <a:p>
            <a:r>
              <a:rPr lang="de-DE" sz="2400" b="1" dirty="0" smtClean="0"/>
              <a:t>Alternative Arrangements</a:t>
            </a:r>
          </a:p>
          <a:p>
            <a:endParaRPr lang="de-DE" sz="2400" b="1" dirty="0"/>
          </a:p>
          <a:p>
            <a:r>
              <a:rPr lang="de-DE" sz="2400" b="1" dirty="0" smtClean="0"/>
              <a:t>Methodenkompetenz 1</a:t>
            </a:r>
          </a:p>
          <a:p>
            <a:r>
              <a:rPr lang="de-DE" sz="2400" dirty="0" smtClean="0"/>
              <a:t>…unterschiedliche </a:t>
            </a:r>
            <a:r>
              <a:rPr lang="de-DE" sz="2400" dirty="0"/>
              <a:t>Materialien kritisch analysieren</a:t>
            </a:r>
          </a:p>
          <a:p>
            <a:r>
              <a:rPr lang="de-DE" sz="2400" dirty="0" smtClean="0"/>
              <a:t/>
            </a:r>
            <a:br>
              <a:rPr lang="de-DE" sz="2400" dirty="0" smtClean="0"/>
            </a:br>
            <a:r>
              <a:rPr lang="de-DE" sz="2400" dirty="0" smtClean="0"/>
              <a:t>+ RK 1 Hypothesen überprüfen:  </a:t>
            </a:r>
            <a:br>
              <a:rPr lang="de-DE" sz="2400" dirty="0" smtClean="0"/>
            </a:br>
            <a:r>
              <a:rPr lang="de-DE" sz="2400" dirty="0" smtClean="0"/>
              <a:t>Erster Eindruck: Frankreich </a:t>
            </a:r>
            <a:r>
              <a:rPr lang="de-DE" sz="2400" dirty="0"/>
              <a:t>in bleu, </a:t>
            </a:r>
            <a:r>
              <a:rPr lang="de-DE" sz="2400" dirty="0" err="1"/>
              <a:t>blanc</a:t>
            </a:r>
            <a:r>
              <a:rPr lang="de-DE" sz="2400" dirty="0"/>
              <a:t>, </a:t>
            </a:r>
            <a:r>
              <a:rPr lang="de-DE" sz="2400" dirty="0" err="1" smtClean="0"/>
              <a:t>rouge</a:t>
            </a:r>
            <a:r>
              <a:rPr lang="de-DE" sz="2400" dirty="0" smtClean="0"/>
              <a:t> – in Deutschland </a:t>
            </a:r>
            <a:r>
              <a:rPr lang="de-DE" sz="2400" dirty="0"/>
              <a:t>„Patriotischer </a:t>
            </a:r>
            <a:r>
              <a:rPr lang="de-DE" sz="2400" dirty="0" smtClean="0"/>
              <a:t>Festabend“</a:t>
            </a:r>
          </a:p>
          <a:p>
            <a:r>
              <a:rPr lang="de-DE" sz="2400" b="1" dirty="0" smtClean="0">
                <a:latin typeface="Arial" panose="020B0604020202020204" pitchFamily="34" charset="0"/>
                <a:cs typeface="Arial" panose="020B0604020202020204" pitchFamily="34" charset="0"/>
              </a:rPr>
              <a:t>► </a:t>
            </a:r>
            <a:r>
              <a:rPr lang="de-DE" sz="2400" b="1" dirty="0" smtClean="0"/>
              <a:t>Stimmt </a:t>
            </a:r>
            <a:r>
              <a:rPr lang="de-DE" sz="2400" b="1" dirty="0"/>
              <a:t>die </a:t>
            </a:r>
            <a:r>
              <a:rPr lang="de-DE" sz="2400" b="1" dirty="0" smtClean="0"/>
              <a:t>Hypothese: Frankreich = Deutschland?</a:t>
            </a:r>
          </a:p>
          <a:p>
            <a:r>
              <a:rPr lang="de-DE" sz="2400" dirty="0" smtClean="0"/>
              <a:t/>
            </a:r>
            <a:br>
              <a:rPr lang="de-DE" sz="2400" dirty="0" smtClean="0"/>
            </a:br>
            <a:r>
              <a:rPr lang="de-DE" sz="2400" dirty="0" smtClean="0"/>
              <a:t>+ OK 2 kollektives Gedächtnis analysieren</a:t>
            </a:r>
          </a:p>
          <a:p>
            <a:r>
              <a:rPr lang="de-DE" sz="2400" b="1" dirty="0" smtClean="0">
                <a:latin typeface="Arial" panose="020B0604020202020204" pitchFamily="34" charset="0"/>
                <a:cs typeface="Arial" panose="020B0604020202020204" pitchFamily="34" charset="0"/>
              </a:rPr>
              <a:t>► </a:t>
            </a:r>
            <a:r>
              <a:rPr lang="de-DE" sz="2400" b="1" dirty="0" smtClean="0"/>
              <a:t>Wie </a:t>
            </a:r>
            <a:r>
              <a:rPr lang="de-DE" sz="2400" b="1" dirty="0"/>
              <a:t>könnte man den Europatag (9. Mai) feiern?</a:t>
            </a:r>
            <a:endParaRPr lang="de-DE" sz="2400" b="1" dirty="0" smtClean="0"/>
          </a:p>
          <a:p>
            <a:r>
              <a:rPr lang="de-DE" sz="2400" dirty="0" smtClean="0"/>
              <a:t/>
            </a:r>
            <a:br>
              <a:rPr lang="de-DE" sz="2400" dirty="0" smtClean="0"/>
            </a:br>
            <a:endParaRPr lang="de-DE" dirty="0"/>
          </a:p>
        </p:txBody>
      </p:sp>
      <p:pic>
        <p:nvPicPr>
          <p:cNvPr id="4" name="Picture 2"/>
          <p:cNvPicPr>
            <a:picLocks noChangeAspect="1"/>
          </p:cNvPicPr>
          <p:nvPr/>
        </p:nvPicPr>
        <p:blipFill>
          <a:blip r:embed="rId3" cstate="print"/>
          <a:srcRect/>
          <a:stretch>
            <a:fillRect/>
          </a:stretch>
        </p:blipFill>
        <p:spPr bwMode="auto">
          <a:xfrm>
            <a:off x="9109023" y="1495055"/>
            <a:ext cx="2673246" cy="2262068"/>
          </a:xfrm>
          <a:prstGeom prst="rect">
            <a:avLst/>
          </a:prstGeom>
          <a:noFill/>
          <a:ln w="9525">
            <a:noFill/>
            <a:miter lim="800000"/>
            <a:headEnd/>
            <a:tailEnd/>
          </a:ln>
        </p:spPr>
      </p:pic>
      <p:sp>
        <p:nvSpPr>
          <p:cNvPr id="2" name="Textfeld 1"/>
          <p:cNvSpPr txBox="1"/>
          <p:nvPr/>
        </p:nvSpPr>
        <p:spPr>
          <a:xfrm>
            <a:off x="134911" y="664058"/>
            <a:ext cx="11647358" cy="830997"/>
          </a:xfrm>
          <a:prstGeom prst="rect">
            <a:avLst/>
          </a:prstGeom>
          <a:noFill/>
        </p:spPr>
        <p:txBody>
          <a:bodyPr wrap="square" rtlCol="0">
            <a:spAutoFit/>
          </a:bodyPr>
          <a:lstStyle/>
          <a:p>
            <a:pPr algn="ctr"/>
            <a:r>
              <a:rPr lang="de-DE" sz="2400" b="1" dirty="0"/>
              <a:t>Wie sehen sich </a:t>
            </a:r>
            <a:r>
              <a:rPr lang="de-DE" sz="2400" b="1" dirty="0" smtClean="0"/>
              <a:t>Frankreich </a:t>
            </a:r>
            <a:r>
              <a:rPr lang="de-DE" sz="2400" b="1" dirty="0"/>
              <a:t>und </a:t>
            </a:r>
            <a:r>
              <a:rPr lang="de-DE" sz="2400" b="1" dirty="0" smtClean="0"/>
              <a:t>Deutschland </a:t>
            </a:r>
            <a:r>
              <a:rPr lang="de-DE" sz="2400" b="1" dirty="0"/>
              <a:t>am Ende des 19. </a:t>
            </a:r>
            <a:r>
              <a:rPr lang="de-DE" sz="2400" b="1" dirty="0" smtClean="0"/>
              <a:t>Jahrhunderts? (Doppelstunde)</a:t>
            </a:r>
            <a:endParaRPr lang="de-DE" sz="2400" dirty="0"/>
          </a:p>
        </p:txBody>
      </p:sp>
    </p:spTree>
    <p:extLst>
      <p:ext uri="{BB962C8B-B14F-4D97-AF65-F5344CB8AC3E}">
        <p14:creationId xmlns:p14="http://schemas.microsoft.com/office/powerpoint/2010/main" val="45702037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034000" y="1981093"/>
            <a:ext cx="10778247" cy="1477328"/>
          </a:xfrm>
          <a:prstGeom prst="rect">
            <a:avLst/>
          </a:prstGeom>
          <a:noFill/>
        </p:spPr>
        <p:txBody>
          <a:bodyPr wrap="square" rtlCol="0">
            <a:spAutoFit/>
          </a:bodyPr>
          <a:lstStyle/>
          <a:p>
            <a:r>
              <a:rPr lang="de-DE" sz="2400" b="1" dirty="0" smtClean="0"/>
              <a:t>Fenster zur Welt:</a:t>
            </a:r>
            <a:br>
              <a:rPr lang="de-DE" sz="2400" b="1" dirty="0" smtClean="0"/>
            </a:br>
            <a:r>
              <a:rPr lang="de-DE" sz="2400" b="1" dirty="0" smtClean="0"/>
              <a:t>Vernetzung (Unterrichtsentwurf Michael Hoffmann)</a:t>
            </a:r>
          </a:p>
          <a:p>
            <a:endParaRPr lang="de-DE" sz="2400" b="1" dirty="0"/>
          </a:p>
          <a:p>
            <a:endParaRPr lang="de-DE" dirty="0"/>
          </a:p>
        </p:txBody>
      </p:sp>
    </p:spTree>
    <p:extLst>
      <p:ext uri="{BB962C8B-B14F-4D97-AF65-F5344CB8AC3E}">
        <p14:creationId xmlns:p14="http://schemas.microsoft.com/office/powerpoint/2010/main" val="42083843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844126" y="2011073"/>
            <a:ext cx="11347874" cy="1477328"/>
          </a:xfrm>
          <a:prstGeom prst="rect">
            <a:avLst/>
          </a:prstGeom>
          <a:noFill/>
        </p:spPr>
        <p:txBody>
          <a:bodyPr wrap="square" rtlCol="0">
            <a:spAutoFit/>
          </a:bodyPr>
          <a:lstStyle/>
          <a:p>
            <a:endParaRPr lang="de-DE" sz="2400" b="1" dirty="0"/>
          </a:p>
          <a:p>
            <a:r>
              <a:rPr lang="de-DE" sz="2400" b="1" dirty="0" smtClean="0"/>
              <a:t>3.2.6 Imperialismus und Erster Weltkrieg – europäisches Machtstreben und </a:t>
            </a:r>
            <a:br>
              <a:rPr lang="de-DE" sz="2400" b="1" dirty="0" smtClean="0"/>
            </a:br>
            <a:r>
              <a:rPr lang="de-DE" sz="2400" b="1" dirty="0" smtClean="0"/>
              <a:t>Epochenwende (kein Unterrichtsentwurf)</a:t>
            </a:r>
            <a:endParaRPr lang="de-DE" sz="2400" b="1" dirty="0"/>
          </a:p>
          <a:p>
            <a:endParaRPr lang="de-DE" dirty="0"/>
          </a:p>
        </p:txBody>
      </p:sp>
    </p:spTree>
    <p:extLst>
      <p:ext uri="{BB962C8B-B14F-4D97-AF65-F5344CB8AC3E}">
        <p14:creationId xmlns:p14="http://schemas.microsoft.com/office/powerpoint/2010/main" val="124098566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17851" y="1325198"/>
            <a:ext cx="9302621" cy="5632311"/>
          </a:xfrm>
          <a:prstGeom prst="rect">
            <a:avLst/>
          </a:prstGeom>
          <a:noFill/>
        </p:spPr>
        <p:txBody>
          <a:bodyPr wrap="square" rtlCol="0">
            <a:spAutoFit/>
          </a:bodyPr>
          <a:lstStyle/>
          <a:p>
            <a:r>
              <a:rPr lang="de-DE" sz="2400" dirty="0" smtClean="0"/>
              <a:t>…</a:t>
            </a:r>
            <a:r>
              <a:rPr lang="de-DE" sz="2400" dirty="0"/>
              <a:t>Durchbruch und Scheitern der parlamentarischen Demokratie in </a:t>
            </a:r>
            <a:r>
              <a:rPr lang="de-DE" sz="2400" dirty="0" smtClean="0"/>
              <a:t/>
            </a:r>
            <a:br>
              <a:rPr lang="de-DE" sz="2400" dirty="0" smtClean="0"/>
            </a:br>
            <a:r>
              <a:rPr lang="de-DE" sz="2400" dirty="0" smtClean="0"/>
              <a:t>Europa </a:t>
            </a:r>
            <a:r>
              <a:rPr lang="de-DE" sz="2400" dirty="0"/>
              <a:t>nach dem Ersten Weltkrieg bis in die 1930er-Jahre beschreiben sowie Hypothesen </a:t>
            </a:r>
            <a:r>
              <a:rPr lang="de-DE" sz="2400" dirty="0"/>
              <a:t>sowie Hypothesen zu den Ursachen des Scheiterns </a:t>
            </a:r>
            <a:r>
              <a:rPr lang="de-DE" sz="2400" dirty="0" smtClean="0"/>
              <a:t>entwickeln</a:t>
            </a:r>
            <a:r>
              <a:rPr lang="de-DE" sz="2400" dirty="0"/>
              <a:t/>
            </a:r>
            <a:br>
              <a:rPr lang="de-DE" sz="2400" dirty="0"/>
            </a:br>
            <a:r>
              <a:rPr lang="de-DE" sz="2400" dirty="0" smtClean="0"/>
              <a:t>(</a:t>
            </a:r>
            <a:r>
              <a:rPr lang="de-DE" sz="2400" b="1" dirty="0" smtClean="0"/>
              <a:t>Vierzehn</a:t>
            </a:r>
            <a:r>
              <a:rPr lang="de-DE" sz="2400" b="1" dirty="0" smtClean="0"/>
              <a:t> </a:t>
            </a:r>
            <a:r>
              <a:rPr lang="de-DE" sz="2400" b="1" dirty="0"/>
              <a:t>Punkte: Demokratisierung, Selbstbestimmungsrecht der Völker; </a:t>
            </a:r>
            <a:r>
              <a:rPr lang="de-DE" sz="2400" b="1" dirty="0" smtClean="0"/>
              <a:t>Nachfolgestaat;</a:t>
            </a:r>
            <a:r>
              <a:rPr lang="de-DE" sz="2400" b="1" i="1" dirty="0" smtClean="0"/>
              <a:t> zum Beispiel ethnische Minderheit, </a:t>
            </a:r>
            <a:r>
              <a:rPr lang="de-DE" sz="2400" b="1" i="1" dirty="0"/>
              <a:t>improvisierte / gelernte Demokratie, junger </a:t>
            </a:r>
            <a:r>
              <a:rPr lang="de-DE" sz="2400" b="1" i="1" dirty="0" smtClean="0"/>
              <a:t>Nationalstaat / </a:t>
            </a:r>
            <a:r>
              <a:rPr lang="de-DE" sz="2400" b="1" i="1" dirty="0"/>
              <a:t>alter </a:t>
            </a:r>
            <a:r>
              <a:rPr lang="de-DE" sz="2400" b="1" i="1" dirty="0" smtClean="0"/>
              <a:t>Nationalstaat, </a:t>
            </a:r>
            <a:r>
              <a:rPr lang="de-DE" sz="2400" b="1" i="1" dirty="0"/>
              <a:t>Wirtschaftskrise; </a:t>
            </a:r>
            <a:r>
              <a:rPr lang="de-DE" sz="2400" b="1" dirty="0"/>
              <a:t>Diktatur</a:t>
            </a:r>
            <a:r>
              <a:rPr lang="de-DE" sz="2400" dirty="0" smtClean="0"/>
              <a:t>)</a:t>
            </a:r>
          </a:p>
          <a:p>
            <a:endParaRPr lang="de-DE" sz="2400" b="1" dirty="0" smtClean="0"/>
          </a:p>
          <a:p>
            <a:r>
              <a:rPr lang="de-DE" sz="2400" b="1" dirty="0" smtClean="0"/>
              <a:t>Fragekompetenz 4</a:t>
            </a:r>
          </a:p>
          <a:p>
            <a:r>
              <a:rPr lang="de-DE" sz="2400" dirty="0" smtClean="0"/>
              <a:t>…</a:t>
            </a:r>
            <a:r>
              <a:rPr lang="de-DE" sz="2400" dirty="0"/>
              <a:t>Untersuchungsschritte zur Beantwortung historischer Fragen planen</a:t>
            </a:r>
            <a:endParaRPr lang="de-DE" sz="2400" dirty="0" smtClean="0"/>
          </a:p>
          <a:p>
            <a:endParaRPr lang="de-DE" sz="2400" dirty="0"/>
          </a:p>
          <a:p>
            <a:r>
              <a:rPr lang="de-DE" sz="2400" dirty="0" smtClean="0"/>
              <a:t>Teilweise niveaudifferenziert </a:t>
            </a:r>
            <a:br>
              <a:rPr lang="de-DE" sz="2400" dirty="0" smtClean="0"/>
            </a:br>
            <a:r>
              <a:rPr lang="de-DE" sz="2400" dirty="0" smtClean="0"/>
              <a:t>Bildung für Toleranz und Akzeptanz von Vielfalt</a:t>
            </a:r>
            <a:br>
              <a:rPr lang="de-DE" sz="2400" dirty="0" smtClean="0"/>
            </a:br>
            <a:r>
              <a:rPr lang="de-DE" sz="2400" dirty="0" smtClean="0"/>
              <a:t>Bildung für nachhaltige Entwicklung</a:t>
            </a:r>
            <a:endParaRPr lang="de-DE" dirty="0"/>
          </a:p>
        </p:txBody>
      </p:sp>
      <p:sp>
        <p:nvSpPr>
          <p:cNvPr id="2" name="Textfeld 1"/>
          <p:cNvSpPr txBox="1"/>
          <p:nvPr/>
        </p:nvSpPr>
        <p:spPr>
          <a:xfrm>
            <a:off x="0" y="163894"/>
            <a:ext cx="12012118" cy="954107"/>
          </a:xfrm>
          <a:prstGeom prst="rect">
            <a:avLst/>
          </a:prstGeom>
          <a:noFill/>
        </p:spPr>
        <p:txBody>
          <a:bodyPr wrap="square" rtlCol="0">
            <a:spAutoFit/>
          </a:bodyPr>
          <a:lstStyle/>
          <a:p>
            <a:pPr algn="ctr"/>
            <a:r>
              <a:rPr lang="de-DE" sz="2800" b="1" dirty="0"/>
              <a:t>Europa nach dem Ersten Weltkrieg – </a:t>
            </a:r>
            <a:r>
              <a:rPr lang="de-DE" sz="2800" b="1" dirty="0" smtClean="0"/>
              <a:t>eine </a:t>
            </a:r>
            <a:r>
              <a:rPr lang="de-DE" sz="2800" b="1" dirty="0"/>
              <a:t>Chance für </a:t>
            </a:r>
            <a:r>
              <a:rPr lang="de-DE" sz="2800" b="1" dirty="0" smtClean="0"/>
              <a:t>die Demokratie</a:t>
            </a:r>
            <a:r>
              <a:rPr lang="de-DE" sz="2800" b="1" dirty="0"/>
              <a:t>? (Doppelstunde</a:t>
            </a:r>
            <a:r>
              <a:rPr lang="de-DE" sz="2800" b="1" dirty="0" smtClean="0"/>
              <a:t>)</a:t>
            </a:r>
            <a:endParaRPr lang="de-DE" sz="2800" b="1" dirty="0"/>
          </a:p>
        </p:txBody>
      </p:sp>
    </p:spTree>
    <p:extLst>
      <p:ext uri="{BB962C8B-B14F-4D97-AF65-F5344CB8AC3E}">
        <p14:creationId xmlns:p14="http://schemas.microsoft.com/office/powerpoint/2010/main" val="19300175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86276" y="1253440"/>
            <a:ext cx="11239566" cy="4594249"/>
          </a:xfrm>
          <a:prstGeom prst="rect">
            <a:avLst/>
          </a:prstGeom>
          <a:noFill/>
        </p:spPr>
        <p:txBody>
          <a:bodyPr wrap="square" rtlCol="0">
            <a:spAutoFit/>
          </a:bodyPr>
          <a:lstStyle/>
          <a:p>
            <a:r>
              <a:rPr lang="de-DE" sz="2400" dirty="0" smtClean="0"/>
              <a:t>Beispiele Polen (anspruchsvolleres Niveau) und Ungarn (einfacheres Niveau) </a:t>
            </a:r>
          </a:p>
          <a:p>
            <a:endParaRPr lang="de-DE" sz="800" dirty="0" smtClean="0"/>
          </a:p>
          <a:p>
            <a:r>
              <a:rPr lang="de-DE" sz="2400" dirty="0" smtClean="0"/>
              <a:t>1918</a:t>
            </a:r>
            <a:r>
              <a:rPr lang="de-DE" sz="2400" dirty="0"/>
              <a:t>: Hoffnung auf Freiheit, Demokratie, Leben im eigenen Staat   </a:t>
            </a:r>
          </a:p>
          <a:p>
            <a:endParaRPr lang="de-DE" sz="800" dirty="0" smtClean="0"/>
          </a:p>
          <a:p>
            <a:r>
              <a:rPr lang="de-DE" sz="2400" dirty="0" smtClean="0"/>
              <a:t>Sammlung möglicher </a:t>
            </a:r>
            <a:r>
              <a:rPr lang="de-DE" sz="2400" dirty="0"/>
              <a:t>Kriterien zur Beantwortung der Problemfrage </a:t>
            </a:r>
            <a:r>
              <a:rPr lang="de-DE" sz="2400" dirty="0" smtClean="0"/>
              <a:t/>
            </a:r>
            <a:br>
              <a:rPr lang="de-DE" sz="2400" dirty="0" smtClean="0"/>
            </a:br>
            <a:endParaRPr lang="de-DE" sz="800" dirty="0" smtClean="0"/>
          </a:p>
          <a:p>
            <a:r>
              <a:rPr lang="de-DE" sz="2400" b="1" dirty="0" smtClean="0"/>
              <a:t>Voraussetzungen </a:t>
            </a:r>
            <a:r>
              <a:rPr lang="de-DE" sz="2400" b="1" dirty="0"/>
              <a:t>dafür, dass sich die Hoffnungen erfüllen und die Demokratie stabil bleibt, könnten sein:</a:t>
            </a:r>
            <a:br>
              <a:rPr lang="de-DE" sz="2400" b="1" dirty="0"/>
            </a:br>
            <a:r>
              <a:rPr lang="de-DE" sz="2400" dirty="0"/>
              <a:t>- Wirtschaftliche Stabilität statt Wirtschaftskrise</a:t>
            </a:r>
            <a:br>
              <a:rPr lang="de-DE" sz="2400" dirty="0"/>
            </a:br>
            <a:r>
              <a:rPr lang="de-DE" sz="2400" dirty="0"/>
              <a:t>- Vorhandensein von Traditionen: Demokratie, Zusammenleben im eigenen Staat, in der </a:t>
            </a:r>
            <a:r>
              <a:rPr lang="de-DE" sz="2400" dirty="0" smtClean="0"/>
              <a:t/>
            </a:r>
            <a:br>
              <a:rPr lang="de-DE" sz="2400" dirty="0" smtClean="0"/>
            </a:br>
            <a:r>
              <a:rPr lang="de-DE" sz="2400" dirty="0" smtClean="0"/>
              <a:t>   homogenen </a:t>
            </a:r>
            <a:r>
              <a:rPr lang="de-DE" sz="2400" dirty="0"/>
              <a:t>Nation</a:t>
            </a:r>
            <a:br>
              <a:rPr lang="de-DE" sz="2400" dirty="0"/>
            </a:br>
            <a:r>
              <a:rPr lang="de-DE" sz="2400" dirty="0"/>
              <a:t>- Frieden </a:t>
            </a:r>
            <a:r>
              <a:rPr lang="de-DE" sz="2400"/>
              <a:t>statt </a:t>
            </a:r>
            <a:r>
              <a:rPr lang="de-DE" sz="2400" smtClean="0"/>
              <a:t>neuer </a:t>
            </a:r>
            <a:r>
              <a:rPr lang="de-DE" sz="2400" dirty="0"/>
              <a:t>Krieg</a:t>
            </a:r>
            <a:br>
              <a:rPr lang="de-DE" sz="2400" dirty="0"/>
            </a:br>
            <a:r>
              <a:rPr lang="de-DE" sz="2400" dirty="0"/>
              <a:t>- Fairer Ausgleich zwischen den bisherigen Kriegsgegnern statt Rache</a:t>
            </a:r>
            <a:br>
              <a:rPr lang="de-DE" sz="2400" dirty="0"/>
            </a:br>
            <a:r>
              <a:rPr lang="de-DE" sz="2400" dirty="0"/>
              <a:t>- Fairer Umgang mit Minderheiten statt Diskriminierung</a:t>
            </a:r>
          </a:p>
        </p:txBody>
      </p:sp>
      <p:sp>
        <p:nvSpPr>
          <p:cNvPr id="2" name="Textfeld 1"/>
          <p:cNvSpPr txBox="1"/>
          <p:nvPr/>
        </p:nvSpPr>
        <p:spPr>
          <a:xfrm>
            <a:off x="0" y="394726"/>
            <a:ext cx="12012118" cy="461665"/>
          </a:xfrm>
          <a:prstGeom prst="rect">
            <a:avLst/>
          </a:prstGeom>
          <a:noFill/>
        </p:spPr>
        <p:txBody>
          <a:bodyPr wrap="square" rtlCol="0">
            <a:spAutoFit/>
          </a:bodyPr>
          <a:lstStyle/>
          <a:p>
            <a:pPr algn="ctr"/>
            <a:r>
              <a:rPr lang="de-DE" sz="2400" b="1" dirty="0"/>
              <a:t>Europa nach dem Ersten Weltkrieg – eine Chance für </a:t>
            </a:r>
            <a:r>
              <a:rPr lang="de-DE" sz="2400" b="1" dirty="0" smtClean="0"/>
              <a:t>die Demokratie</a:t>
            </a:r>
            <a:r>
              <a:rPr lang="de-DE" sz="2400" b="1" dirty="0"/>
              <a:t>? (Doppelstunde</a:t>
            </a:r>
            <a:r>
              <a:rPr lang="de-DE" sz="2400" b="1" dirty="0" smtClean="0"/>
              <a:t>)</a:t>
            </a:r>
            <a:endParaRPr lang="de-DE" sz="2400" b="1" dirty="0"/>
          </a:p>
        </p:txBody>
      </p:sp>
    </p:spTree>
    <p:extLst>
      <p:ext uri="{BB962C8B-B14F-4D97-AF65-F5344CB8AC3E}">
        <p14:creationId xmlns:p14="http://schemas.microsoft.com/office/powerpoint/2010/main" val="324790084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britishmuseum.org/collectionimages/AN00046/AN00046894_001_l.jpg"/>
          <p:cNvPicPr/>
          <p:nvPr/>
        </p:nvPicPr>
        <p:blipFill>
          <a:blip r:embed="rId2"/>
          <a:srcRect/>
          <a:stretch>
            <a:fillRect/>
          </a:stretch>
        </p:blipFill>
        <p:spPr>
          <a:xfrm>
            <a:off x="8514412" y="1315341"/>
            <a:ext cx="3365603" cy="2347076"/>
          </a:xfrm>
          <a:prstGeom prst="rect">
            <a:avLst/>
          </a:prstGeom>
          <a:noFill/>
          <a:ln>
            <a:noFill/>
            <a:prstDash/>
          </a:ln>
        </p:spPr>
      </p:pic>
      <p:sp>
        <p:nvSpPr>
          <p:cNvPr id="5" name="Textfeld 4"/>
          <p:cNvSpPr txBox="1"/>
          <p:nvPr/>
        </p:nvSpPr>
        <p:spPr>
          <a:xfrm>
            <a:off x="600065" y="1315341"/>
            <a:ext cx="11392066" cy="5325302"/>
          </a:xfrm>
          <a:prstGeom prst="rect">
            <a:avLst/>
          </a:prstGeom>
          <a:noFill/>
        </p:spPr>
        <p:txBody>
          <a:bodyPr wrap="square" rtlCol="0">
            <a:spAutoFit/>
          </a:bodyPr>
          <a:lstStyle/>
          <a:p>
            <a:r>
              <a:rPr lang="de-DE" sz="2400" b="1" dirty="0" smtClean="0"/>
              <a:t>„Am Anfang war Napoleon…“ (</a:t>
            </a:r>
            <a:r>
              <a:rPr lang="de-DE" sz="2400" b="1" dirty="0" err="1" smtClean="0"/>
              <a:t>Nipperdey</a:t>
            </a:r>
            <a:r>
              <a:rPr lang="de-DE" sz="2400" b="1" dirty="0" smtClean="0"/>
              <a:t>)</a:t>
            </a:r>
          </a:p>
          <a:p>
            <a:endParaRPr lang="de-DE" sz="800" dirty="0" smtClean="0"/>
          </a:p>
          <a:p>
            <a:r>
              <a:rPr lang="de-DE" sz="2400" dirty="0" smtClean="0"/>
              <a:t>Napoleon </a:t>
            </a:r>
            <a:r>
              <a:rPr lang="de-DE" sz="2400" dirty="0"/>
              <a:t>als Begründer des modernen Staats.</a:t>
            </a:r>
          </a:p>
          <a:p>
            <a:endParaRPr lang="de-DE" sz="800" dirty="0"/>
          </a:p>
          <a:p>
            <a:r>
              <a:rPr lang="de-DE" sz="2400" dirty="0" smtClean="0"/>
              <a:t>Vor- und Nachteile der Herrschaft Napoleons im Südwesten</a:t>
            </a:r>
            <a:br>
              <a:rPr lang="de-DE" sz="2400" dirty="0" smtClean="0"/>
            </a:br>
            <a:r>
              <a:rPr lang="de-DE" sz="2400" dirty="0" smtClean="0"/>
              <a:t>- für ihn selbst</a:t>
            </a:r>
            <a:br>
              <a:rPr lang="de-DE" sz="2400" dirty="0" smtClean="0"/>
            </a:br>
            <a:r>
              <a:rPr lang="de-DE" sz="2400" dirty="0" smtClean="0"/>
              <a:t>- für die südwestdeutschen Fürsten</a:t>
            </a:r>
            <a:br>
              <a:rPr lang="de-DE" sz="2400" dirty="0" smtClean="0"/>
            </a:br>
            <a:r>
              <a:rPr lang="de-DE" sz="2400" dirty="0" smtClean="0"/>
              <a:t>- für die Bürger in Südwestdeutschland</a:t>
            </a:r>
            <a:br>
              <a:rPr lang="de-DE" sz="2400" dirty="0" smtClean="0"/>
            </a:br>
            <a:r>
              <a:rPr lang="de-DE" sz="2400" dirty="0" smtClean="0"/>
              <a:t/>
            </a:r>
            <a:br>
              <a:rPr lang="de-DE" sz="2400" dirty="0" smtClean="0"/>
            </a:br>
            <a:r>
              <a:rPr lang="de-DE" sz="2400" b="1" dirty="0" smtClean="0"/>
              <a:t>Fazit:</a:t>
            </a:r>
            <a:r>
              <a:rPr lang="de-DE" sz="2400" dirty="0" smtClean="0"/>
              <a:t> </a:t>
            </a:r>
            <a:r>
              <a:rPr lang="de-DE" sz="2400" dirty="0"/>
              <a:t/>
            </a:r>
            <a:br>
              <a:rPr lang="de-DE" sz="2400" dirty="0"/>
            </a:br>
            <a:r>
              <a:rPr lang="de-DE" sz="2400" dirty="0" smtClean="0"/>
              <a:t>Napoleon ist Hoffnungsträger und Tyrann zugleich.</a:t>
            </a:r>
          </a:p>
          <a:p>
            <a:endParaRPr lang="de-DE" sz="2400" dirty="0" smtClean="0"/>
          </a:p>
          <a:p>
            <a:r>
              <a:rPr lang="de-DE" sz="2400" b="1" dirty="0" smtClean="0"/>
              <a:t>Weiterführende Frage:</a:t>
            </a:r>
            <a:r>
              <a:rPr lang="de-DE" sz="2400" dirty="0" smtClean="0"/>
              <a:t/>
            </a:r>
            <a:br>
              <a:rPr lang="de-DE" sz="2400" dirty="0" smtClean="0"/>
            </a:br>
            <a:r>
              <a:rPr lang="de-DE" sz="2400" dirty="0" smtClean="0"/>
              <a:t>Warum ist Polen für Napoleon wichtig? Wird er dort auch als Hoffnungsträger wahrgenommen?</a:t>
            </a:r>
            <a:endParaRPr lang="de-DE" dirty="0"/>
          </a:p>
        </p:txBody>
      </p:sp>
      <p:sp>
        <p:nvSpPr>
          <p:cNvPr id="2" name="Textfeld 1"/>
          <p:cNvSpPr txBox="1"/>
          <p:nvPr/>
        </p:nvSpPr>
        <p:spPr>
          <a:xfrm>
            <a:off x="149902" y="374754"/>
            <a:ext cx="11842229" cy="461665"/>
          </a:xfrm>
          <a:prstGeom prst="rect">
            <a:avLst/>
          </a:prstGeom>
          <a:noFill/>
        </p:spPr>
        <p:txBody>
          <a:bodyPr wrap="square" rtlCol="0">
            <a:spAutoFit/>
          </a:bodyPr>
          <a:lstStyle/>
          <a:p>
            <a:pPr algn="ctr"/>
            <a:r>
              <a:rPr lang="de-DE" sz="2400" b="1" dirty="0"/>
              <a:t>Napoleon – Hoffnungsträger oder Tyrann? (Einzelstunde</a:t>
            </a:r>
            <a:r>
              <a:rPr lang="de-DE" sz="2400" b="1" dirty="0" smtClean="0"/>
              <a:t>)</a:t>
            </a:r>
            <a:endParaRPr lang="de-DE" dirty="0"/>
          </a:p>
        </p:txBody>
      </p:sp>
    </p:spTree>
    <p:extLst>
      <p:ext uri="{BB962C8B-B14F-4D97-AF65-F5344CB8AC3E}">
        <p14:creationId xmlns:p14="http://schemas.microsoft.com/office/powerpoint/2010/main" val="357488669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Grafik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1987" y="731945"/>
            <a:ext cx="8742795" cy="54111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llipse 1"/>
          <p:cNvSpPr/>
          <p:nvPr/>
        </p:nvSpPr>
        <p:spPr>
          <a:xfrm>
            <a:off x="6715593" y="2515636"/>
            <a:ext cx="2413417" cy="18437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3590325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3"/>
          <a:stretch>
            <a:fillRect/>
          </a:stretch>
        </p:blipFill>
        <p:spPr>
          <a:xfrm>
            <a:off x="1544229" y="0"/>
            <a:ext cx="9103539" cy="6857999"/>
          </a:xfrm>
          <a:prstGeom prst="rect">
            <a:avLst/>
          </a:prstGeom>
        </p:spPr>
      </p:pic>
    </p:spTree>
    <p:extLst>
      <p:ext uri="{BB962C8B-B14F-4D97-AF65-F5344CB8AC3E}">
        <p14:creationId xmlns:p14="http://schemas.microsoft.com/office/powerpoint/2010/main" val="44076026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28" y="748331"/>
            <a:ext cx="3596938" cy="5012675"/>
          </a:xfrm>
          <a:prstGeom prst="rect">
            <a:avLst/>
          </a:prstGeom>
        </p:spPr>
      </p:pic>
      <p:sp>
        <p:nvSpPr>
          <p:cNvPr id="2" name="Ellipse 1"/>
          <p:cNvSpPr/>
          <p:nvPr/>
        </p:nvSpPr>
        <p:spPr>
          <a:xfrm rot="20195563">
            <a:off x="1839139" y="3668632"/>
            <a:ext cx="553779" cy="947423"/>
          </a:xfrm>
          <a:prstGeom prst="ellipse">
            <a:avLst/>
          </a:pr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 name="Grafik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9454" y="360177"/>
            <a:ext cx="4771494" cy="5215159"/>
          </a:xfrm>
          <a:prstGeom prst="rect">
            <a:avLst/>
          </a:prstGeom>
        </p:spPr>
      </p:pic>
      <p:sp>
        <p:nvSpPr>
          <p:cNvPr id="5" name="Textfeld 4"/>
          <p:cNvSpPr txBox="1"/>
          <p:nvPr/>
        </p:nvSpPr>
        <p:spPr>
          <a:xfrm>
            <a:off x="418162" y="6284119"/>
            <a:ext cx="5651292" cy="369332"/>
          </a:xfrm>
          <a:prstGeom prst="rect">
            <a:avLst/>
          </a:prstGeom>
          <a:noFill/>
        </p:spPr>
        <p:txBody>
          <a:bodyPr wrap="square" rtlCol="0">
            <a:spAutoFit/>
          </a:bodyPr>
          <a:lstStyle/>
          <a:p>
            <a:r>
              <a:rPr lang="de-DE" dirty="0" smtClean="0"/>
              <a:t>Schraffiert: Abstimmungsgebiet Oberschlesien </a:t>
            </a:r>
            <a:endParaRPr lang="de-DE" dirty="0"/>
          </a:p>
        </p:txBody>
      </p:sp>
      <p:sp>
        <p:nvSpPr>
          <p:cNvPr id="6" name="Textfeld 5"/>
          <p:cNvSpPr txBox="1"/>
          <p:nvPr/>
        </p:nvSpPr>
        <p:spPr>
          <a:xfrm>
            <a:off x="254833" y="134911"/>
            <a:ext cx="5036695" cy="369332"/>
          </a:xfrm>
          <a:prstGeom prst="rect">
            <a:avLst/>
          </a:prstGeom>
          <a:noFill/>
        </p:spPr>
        <p:txBody>
          <a:bodyPr wrap="square" rtlCol="0">
            <a:spAutoFit/>
          </a:bodyPr>
          <a:lstStyle/>
          <a:p>
            <a:r>
              <a:rPr lang="de-DE" dirty="0" smtClean="0"/>
              <a:t>Sprachenverteilung zwischen den Weltkriegen</a:t>
            </a:r>
            <a:endParaRPr lang="de-DE" dirty="0"/>
          </a:p>
        </p:txBody>
      </p:sp>
      <p:cxnSp>
        <p:nvCxnSpPr>
          <p:cNvPr id="8" name="Gerade Verbindung mit Pfeil 7"/>
          <p:cNvCxnSpPr>
            <a:endCxn id="2" idx="3"/>
          </p:cNvCxnSpPr>
          <p:nvPr/>
        </p:nvCxnSpPr>
        <p:spPr>
          <a:xfrm flipV="1">
            <a:off x="2068643" y="4527522"/>
            <a:ext cx="777" cy="1756597"/>
          </a:xfrm>
          <a:prstGeom prst="straightConnector1">
            <a:avLst/>
          </a:prstGeom>
          <a:ln w="444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9" name="Gerade Verbindung mit Pfeil 8"/>
          <p:cNvCxnSpPr/>
          <p:nvPr/>
        </p:nvCxnSpPr>
        <p:spPr>
          <a:xfrm flipH="1" flipV="1">
            <a:off x="9107812" y="3850750"/>
            <a:ext cx="17527" cy="2139503"/>
          </a:xfrm>
          <a:prstGeom prst="straightConnector1">
            <a:avLst/>
          </a:prstGeom>
          <a:ln w="539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feld 10"/>
          <p:cNvSpPr txBox="1"/>
          <p:nvPr/>
        </p:nvSpPr>
        <p:spPr>
          <a:xfrm>
            <a:off x="6552368" y="6058358"/>
            <a:ext cx="4288580" cy="646331"/>
          </a:xfrm>
          <a:prstGeom prst="rect">
            <a:avLst/>
          </a:prstGeom>
          <a:noFill/>
        </p:spPr>
        <p:txBody>
          <a:bodyPr wrap="square" rtlCol="0">
            <a:spAutoFit/>
          </a:bodyPr>
          <a:lstStyle/>
          <a:p>
            <a:r>
              <a:rPr lang="de-DE" dirty="0" smtClean="0"/>
              <a:t>Grenze zwischen Deutschland und Polen</a:t>
            </a:r>
            <a:br>
              <a:rPr lang="de-DE" dirty="0" smtClean="0"/>
            </a:br>
            <a:r>
              <a:rPr lang="de-DE" dirty="0" smtClean="0"/>
              <a:t>blau: deutsch, hellgrün: polnisch</a:t>
            </a:r>
            <a:endParaRPr lang="de-DE" dirty="0"/>
          </a:p>
        </p:txBody>
      </p:sp>
      <p:sp>
        <p:nvSpPr>
          <p:cNvPr id="12" name="Textfeld 11"/>
          <p:cNvSpPr txBox="1"/>
          <p:nvPr/>
        </p:nvSpPr>
        <p:spPr>
          <a:xfrm>
            <a:off x="10400131" y="6104524"/>
            <a:ext cx="2146041" cy="553998"/>
          </a:xfrm>
          <a:prstGeom prst="rect">
            <a:avLst/>
          </a:prstGeom>
          <a:noFill/>
        </p:spPr>
        <p:txBody>
          <a:bodyPr wrap="square" rtlCol="0">
            <a:spAutoFit/>
          </a:bodyPr>
          <a:lstStyle/>
          <a:p>
            <a:r>
              <a:rPr lang="de-DE" sz="1000" i="1" dirty="0"/>
              <a:t>Klett-</a:t>
            </a:r>
            <a:r>
              <a:rPr lang="de-DE" sz="1000" i="1" dirty="0" err="1"/>
              <a:t>Perthes</a:t>
            </a:r>
            <a:r>
              <a:rPr lang="de-DE" sz="1000" i="1" dirty="0"/>
              <a:t>, Atlas zur Weltgeschichte, Stuttgart 2012</a:t>
            </a:r>
            <a:r>
              <a:rPr lang="de-DE" sz="1000" i="1" dirty="0" smtClean="0"/>
              <a:t>,</a:t>
            </a:r>
            <a:br>
              <a:rPr lang="de-DE" sz="1000" i="1" dirty="0" smtClean="0"/>
            </a:br>
            <a:r>
              <a:rPr lang="de-DE" sz="1000" i="1" dirty="0" smtClean="0"/>
              <a:t> </a:t>
            </a:r>
            <a:r>
              <a:rPr lang="de-DE" sz="1000" i="1" dirty="0"/>
              <a:t>S. 367</a:t>
            </a:r>
            <a:r>
              <a:rPr lang="de-DE" sz="1000" i="1" dirty="0" smtClean="0"/>
              <a:t>.</a:t>
            </a:r>
            <a:endParaRPr lang="de-DE" sz="1000" dirty="0"/>
          </a:p>
        </p:txBody>
      </p:sp>
    </p:spTree>
    <p:extLst>
      <p:ext uri="{BB962C8B-B14F-4D97-AF65-F5344CB8AC3E}">
        <p14:creationId xmlns:p14="http://schemas.microsoft.com/office/powerpoint/2010/main" val="114894569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kar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1364" y="181447"/>
            <a:ext cx="7739571" cy="6394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762268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362821" y="1445571"/>
            <a:ext cx="11449428" cy="4278094"/>
          </a:xfrm>
          <a:prstGeom prst="rect">
            <a:avLst/>
          </a:prstGeom>
          <a:noFill/>
        </p:spPr>
        <p:txBody>
          <a:bodyPr wrap="square" rtlCol="0">
            <a:spAutoFit/>
          </a:bodyPr>
          <a:lstStyle/>
          <a:p>
            <a:r>
              <a:rPr lang="de-DE" sz="2400" b="1" dirty="0" smtClean="0"/>
              <a:t>Vorläufiges </a:t>
            </a:r>
            <a:r>
              <a:rPr lang="de-DE" sz="2400" b="1" dirty="0"/>
              <a:t>Urteil: </a:t>
            </a:r>
            <a:br>
              <a:rPr lang="de-DE" sz="2400" b="1" dirty="0"/>
            </a:br>
            <a:r>
              <a:rPr lang="de-DE" sz="2400" dirty="0"/>
              <a:t>Die neuen Staaten Mittel- und Osteuropas sind improvisierte Demokratien </a:t>
            </a:r>
            <a:r>
              <a:rPr lang="de-DE" sz="2400" dirty="0" smtClean="0"/>
              <a:t>und</a:t>
            </a:r>
            <a:br>
              <a:rPr lang="de-DE" sz="2400" dirty="0" smtClean="0"/>
            </a:br>
            <a:r>
              <a:rPr lang="de-DE" sz="2400" dirty="0" smtClean="0"/>
              <a:t>junge </a:t>
            </a:r>
            <a:r>
              <a:rPr lang="de-DE" sz="2400" dirty="0"/>
              <a:t>Nationalstaaten. </a:t>
            </a:r>
            <a:endParaRPr lang="de-DE" sz="2400" dirty="0" smtClean="0"/>
          </a:p>
          <a:p>
            <a:r>
              <a:rPr lang="de-DE" sz="2400" dirty="0" smtClean="0"/>
              <a:t>Chancen </a:t>
            </a:r>
            <a:r>
              <a:rPr lang="de-DE" sz="2400" dirty="0"/>
              <a:t>für die Demokratie waren gering, Hoffnungen wurden enttäuscht.</a:t>
            </a:r>
          </a:p>
          <a:p>
            <a:r>
              <a:rPr lang="de-DE" sz="2400" dirty="0"/>
              <a:t>Die meisten neuen Demokratien in Mittel- und Osteuropa entwickeln sich zu autoritären </a:t>
            </a:r>
            <a:r>
              <a:rPr lang="de-DE" sz="2400" dirty="0" smtClean="0"/>
              <a:t>Regimen/Diktaturen.</a:t>
            </a:r>
          </a:p>
          <a:p>
            <a:endParaRPr lang="de-DE" sz="2400" dirty="0" smtClean="0"/>
          </a:p>
          <a:p>
            <a:endParaRPr lang="de-DE" sz="800" b="1" dirty="0"/>
          </a:p>
          <a:p>
            <a:r>
              <a:rPr lang="de-DE" sz="2400" b="1" dirty="0" smtClean="0"/>
              <a:t>Problematisierung</a:t>
            </a:r>
            <a:r>
              <a:rPr lang="de-DE" sz="2400" b="1" dirty="0"/>
              <a:t>: </a:t>
            </a:r>
            <a:r>
              <a:rPr lang="de-DE" sz="2400" dirty="0"/>
              <a:t>Selbstbestimmungsrecht der </a:t>
            </a:r>
            <a:r>
              <a:rPr lang="de-DE" sz="2400" dirty="0" smtClean="0"/>
              <a:t>Völker</a:t>
            </a:r>
          </a:p>
          <a:p>
            <a:endParaRPr lang="de-DE" sz="2400" dirty="0" smtClean="0"/>
          </a:p>
          <a:p>
            <a:r>
              <a:rPr lang="de-DE" sz="2400" b="1" dirty="0"/>
              <a:t>Bildung für Toleranz und Akzeptanz von </a:t>
            </a:r>
            <a:r>
              <a:rPr lang="de-DE" sz="2400" b="1" dirty="0" smtClean="0"/>
              <a:t>Vielfalt: </a:t>
            </a:r>
            <a:r>
              <a:rPr lang="de-DE" sz="2400" dirty="0" smtClean="0"/>
              <a:t>Minderheitenschutz</a:t>
            </a:r>
            <a:r>
              <a:rPr lang="de-DE" sz="2400" dirty="0"/>
              <a:t/>
            </a:r>
            <a:br>
              <a:rPr lang="de-DE" sz="2400" dirty="0"/>
            </a:br>
            <a:r>
              <a:rPr lang="de-DE" sz="2400" b="1" dirty="0"/>
              <a:t>Bildung für nachhaltige </a:t>
            </a:r>
            <a:r>
              <a:rPr lang="de-DE" sz="2400" b="1" dirty="0" smtClean="0"/>
              <a:t>Entwicklung: </a:t>
            </a:r>
            <a:r>
              <a:rPr lang="de-DE" sz="2400" dirty="0" smtClean="0"/>
              <a:t>Demokratiefähigkeit</a:t>
            </a:r>
            <a:endParaRPr lang="de-DE" sz="2400" dirty="0"/>
          </a:p>
        </p:txBody>
      </p:sp>
      <p:sp>
        <p:nvSpPr>
          <p:cNvPr id="2" name="Textfeld 1"/>
          <p:cNvSpPr txBox="1"/>
          <p:nvPr/>
        </p:nvSpPr>
        <p:spPr>
          <a:xfrm>
            <a:off x="0" y="522241"/>
            <a:ext cx="12012118" cy="461665"/>
          </a:xfrm>
          <a:prstGeom prst="rect">
            <a:avLst/>
          </a:prstGeom>
          <a:noFill/>
        </p:spPr>
        <p:txBody>
          <a:bodyPr wrap="square" rtlCol="0">
            <a:spAutoFit/>
          </a:bodyPr>
          <a:lstStyle/>
          <a:p>
            <a:pPr algn="ctr"/>
            <a:r>
              <a:rPr lang="de-DE" sz="2400" b="1" dirty="0"/>
              <a:t>Europa nach dem Ersten Weltkrieg – eine Chance für </a:t>
            </a:r>
            <a:r>
              <a:rPr lang="de-DE" sz="2400" b="1" dirty="0" smtClean="0"/>
              <a:t>die Demokratie</a:t>
            </a:r>
            <a:r>
              <a:rPr lang="de-DE" sz="2400" b="1" dirty="0"/>
              <a:t>? (Doppelstunde</a:t>
            </a:r>
            <a:r>
              <a:rPr lang="de-DE" sz="2400" b="1" dirty="0" smtClean="0"/>
              <a:t>)</a:t>
            </a:r>
            <a:endParaRPr lang="de-DE" sz="2400" b="1" dirty="0"/>
          </a:p>
        </p:txBody>
      </p:sp>
    </p:spTree>
    <p:extLst>
      <p:ext uri="{BB962C8B-B14F-4D97-AF65-F5344CB8AC3E}">
        <p14:creationId xmlns:p14="http://schemas.microsoft.com/office/powerpoint/2010/main" val="170047951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81345" y="1655433"/>
            <a:ext cx="11449428" cy="3046988"/>
          </a:xfrm>
          <a:prstGeom prst="rect">
            <a:avLst/>
          </a:prstGeom>
          <a:noFill/>
        </p:spPr>
        <p:txBody>
          <a:bodyPr wrap="square" rtlCol="0">
            <a:spAutoFit/>
          </a:bodyPr>
          <a:lstStyle/>
          <a:p>
            <a:r>
              <a:rPr lang="de-DE" sz="2400" dirty="0"/>
              <a:t>„Es gibt kein Recht der Armenier, unter Armeniern zu leben. Es gibt aber ein Recht für ar­menische Bürger ihres Gemeinwesens, Gleiche unter Gleichen zu sein, nicht benachteiligt zu werden, ja auch ihre eigene Sprache und Kultur zu pflegen. Das sind Bürgerrechte, Rechte der Einzelnen gegen jede Vormacht. Das sogenannte Selbstbestimmungsrecht hat unter anderem als Alibi für Homogenität gedient, und Homogenität heißt immer die Ausweisung oder Unterdrückung von Minderheiten</a:t>
            </a:r>
            <a:r>
              <a:rPr lang="de-DE" sz="2400" dirty="0" smtClean="0"/>
              <a:t>.“ </a:t>
            </a:r>
            <a:br>
              <a:rPr lang="de-DE" sz="2400" dirty="0" smtClean="0"/>
            </a:br>
            <a:r>
              <a:rPr lang="de-DE" sz="2400" dirty="0" smtClean="0"/>
              <a:t/>
            </a:r>
            <a:br>
              <a:rPr lang="de-DE" sz="2400" dirty="0" smtClean="0"/>
            </a:br>
            <a:r>
              <a:rPr lang="de-DE" sz="2400" dirty="0" smtClean="0"/>
              <a:t>(Ralf Dahrendorf)</a:t>
            </a:r>
            <a:endParaRPr lang="de-DE" sz="2400" dirty="0"/>
          </a:p>
        </p:txBody>
      </p:sp>
      <p:sp>
        <p:nvSpPr>
          <p:cNvPr id="2" name="Textfeld 1"/>
          <p:cNvSpPr txBox="1"/>
          <p:nvPr/>
        </p:nvSpPr>
        <p:spPr>
          <a:xfrm>
            <a:off x="0" y="522241"/>
            <a:ext cx="12012118" cy="461665"/>
          </a:xfrm>
          <a:prstGeom prst="rect">
            <a:avLst/>
          </a:prstGeom>
          <a:noFill/>
        </p:spPr>
        <p:txBody>
          <a:bodyPr wrap="square" rtlCol="0">
            <a:spAutoFit/>
          </a:bodyPr>
          <a:lstStyle/>
          <a:p>
            <a:pPr algn="ctr"/>
            <a:r>
              <a:rPr lang="de-DE" sz="2400" b="1" dirty="0"/>
              <a:t>Europa nach dem Ersten Weltkrieg – eine Chance für </a:t>
            </a:r>
            <a:r>
              <a:rPr lang="de-DE" sz="2400" b="1" dirty="0" smtClean="0"/>
              <a:t>die Demokratie</a:t>
            </a:r>
            <a:r>
              <a:rPr lang="de-DE" sz="2400" b="1" dirty="0"/>
              <a:t>? (Doppelstunde</a:t>
            </a:r>
            <a:r>
              <a:rPr lang="de-DE" sz="2400" b="1" dirty="0" smtClean="0"/>
              <a:t>)</a:t>
            </a:r>
            <a:endParaRPr lang="de-DE" sz="2400" b="1" dirty="0"/>
          </a:p>
        </p:txBody>
      </p:sp>
    </p:spTree>
    <p:extLst>
      <p:ext uri="{BB962C8B-B14F-4D97-AF65-F5344CB8AC3E}">
        <p14:creationId xmlns:p14="http://schemas.microsoft.com/office/powerpoint/2010/main" val="1706106544"/>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329464" y="1981094"/>
            <a:ext cx="11997447" cy="1477328"/>
          </a:xfrm>
          <a:prstGeom prst="rect">
            <a:avLst/>
          </a:prstGeom>
          <a:noFill/>
        </p:spPr>
        <p:txBody>
          <a:bodyPr wrap="square" rtlCol="0">
            <a:spAutoFit/>
          </a:bodyPr>
          <a:lstStyle/>
          <a:p>
            <a:r>
              <a:rPr lang="de-DE" sz="2400" b="1" dirty="0" smtClean="0"/>
              <a:t>Kein Unterrichtsentwurf zu:</a:t>
            </a:r>
            <a:endParaRPr lang="de-DE" sz="2400" b="1" dirty="0"/>
          </a:p>
          <a:p>
            <a:r>
              <a:rPr lang="de-DE" sz="2400" b="1" dirty="0" smtClean="0"/>
              <a:t>Demokratischer Neuanfang in der Weimarer Republik</a:t>
            </a:r>
          </a:p>
          <a:p>
            <a:r>
              <a:rPr lang="de-DE" sz="2400" b="1" dirty="0" smtClean="0"/>
              <a:t>Das Scheitern der Weimarer Republik</a:t>
            </a:r>
            <a:endParaRPr lang="de-DE" sz="2400" b="1" dirty="0"/>
          </a:p>
          <a:p>
            <a:endParaRPr lang="de-DE" dirty="0"/>
          </a:p>
        </p:txBody>
      </p:sp>
    </p:spTree>
    <p:extLst>
      <p:ext uri="{BB962C8B-B14F-4D97-AF65-F5344CB8AC3E}">
        <p14:creationId xmlns:p14="http://schemas.microsoft.com/office/powerpoint/2010/main" val="243287585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040401" y="1729933"/>
            <a:ext cx="10636900" cy="3908762"/>
          </a:xfrm>
          <a:prstGeom prst="rect">
            <a:avLst/>
          </a:prstGeom>
          <a:noFill/>
        </p:spPr>
        <p:txBody>
          <a:bodyPr wrap="square" rtlCol="0">
            <a:spAutoFit/>
          </a:bodyPr>
          <a:lstStyle/>
          <a:p>
            <a:r>
              <a:rPr lang="de-DE" sz="2400" dirty="0" smtClean="0"/>
              <a:t>…</a:t>
            </a:r>
            <a:r>
              <a:rPr lang="de-DE" sz="2400" dirty="0"/>
              <a:t>das Scheitern der Weimarer Republik analysieren und </a:t>
            </a:r>
            <a:r>
              <a:rPr lang="de-DE" sz="2400" b="1" dirty="0" smtClean="0"/>
              <a:t>überblicksartig </a:t>
            </a:r>
            <a:r>
              <a:rPr lang="de-DE" sz="2400" b="1" dirty="0"/>
              <a:t>mit der Selbstbehauptung der Demokratie </a:t>
            </a:r>
            <a:r>
              <a:rPr lang="de-DE" sz="2400" b="1" dirty="0" smtClean="0"/>
              <a:t>in </a:t>
            </a:r>
            <a:r>
              <a:rPr lang="de-DE" sz="2400" b="1" dirty="0"/>
              <a:t>Frankreich </a:t>
            </a:r>
            <a:r>
              <a:rPr lang="de-DE" sz="2400" b="1" dirty="0" smtClean="0"/>
              <a:t>vergleichen</a:t>
            </a:r>
          </a:p>
          <a:p>
            <a:r>
              <a:rPr lang="de-DE" sz="2400" i="1" dirty="0" smtClean="0"/>
              <a:t>(</a:t>
            </a:r>
            <a:r>
              <a:rPr lang="de-DE" sz="2400" b="1" dirty="0" smtClean="0"/>
              <a:t>Versailler Vertrag</a:t>
            </a:r>
            <a:r>
              <a:rPr lang="de-DE" sz="2400" dirty="0"/>
              <a:t>,</a:t>
            </a:r>
            <a:r>
              <a:rPr lang="de-DE" sz="2400" dirty="0" smtClean="0"/>
              <a:t> </a:t>
            </a:r>
            <a:r>
              <a:rPr lang="de-DE" sz="2400" dirty="0"/>
              <a:t>Kriegsschuldartikel / </a:t>
            </a:r>
            <a:r>
              <a:rPr lang="de-DE" sz="2400" b="1" dirty="0" smtClean="0"/>
              <a:t>Siegermacht</a:t>
            </a:r>
            <a:r>
              <a:rPr lang="de-DE" sz="2400" dirty="0" smtClean="0"/>
              <a:t>; </a:t>
            </a:r>
            <a:br>
              <a:rPr lang="de-DE" sz="2400" dirty="0" smtClean="0"/>
            </a:br>
            <a:r>
              <a:rPr lang="de-DE" sz="2400" b="1" dirty="0" smtClean="0"/>
              <a:t>antidemokratisches Denken: </a:t>
            </a:r>
            <a:r>
              <a:rPr lang="de-DE" sz="2400" dirty="0"/>
              <a:t>alte Eliten </a:t>
            </a:r>
            <a:r>
              <a:rPr lang="de-DE" sz="2400" dirty="0"/>
              <a:t>/ </a:t>
            </a:r>
            <a:r>
              <a:rPr lang="de-DE" sz="2400" b="1" dirty="0" smtClean="0"/>
              <a:t>gelernte Demokratie</a:t>
            </a:r>
            <a:r>
              <a:rPr lang="de-DE" sz="2400" dirty="0" smtClean="0"/>
              <a:t>; </a:t>
            </a:r>
            <a:r>
              <a:rPr lang="de-DE" sz="2400" dirty="0" smtClean="0"/>
              <a:t/>
            </a:r>
            <a:br>
              <a:rPr lang="de-DE" sz="2400" dirty="0" smtClean="0"/>
            </a:br>
            <a:r>
              <a:rPr lang="de-DE" sz="2400" b="1" dirty="0" smtClean="0"/>
              <a:t>Weltwirtschaftskrise</a:t>
            </a:r>
            <a:r>
              <a:rPr lang="de-DE" sz="2400" b="1" dirty="0" smtClean="0"/>
              <a:t>; </a:t>
            </a:r>
            <a:r>
              <a:rPr lang="de-DE" sz="2400" dirty="0" smtClean="0"/>
              <a:t>„</a:t>
            </a:r>
            <a:r>
              <a:rPr lang="de-DE" sz="2400" dirty="0"/>
              <a:t>Machtergreifung“ / </a:t>
            </a:r>
            <a:r>
              <a:rPr lang="de-DE" sz="2400" b="1" dirty="0"/>
              <a:t>6 </a:t>
            </a:r>
            <a:r>
              <a:rPr lang="de-DE" sz="2400" b="1" dirty="0" err="1"/>
              <a:t>février</a:t>
            </a:r>
            <a:r>
              <a:rPr lang="de-DE" sz="2400" b="1" dirty="0"/>
              <a:t>,</a:t>
            </a:r>
            <a:r>
              <a:rPr lang="de-DE" sz="2400" dirty="0"/>
              <a:t> NSDAP / </a:t>
            </a:r>
            <a:r>
              <a:rPr lang="de-DE" sz="2400" b="1" dirty="0"/>
              <a:t>Volksfront</a:t>
            </a:r>
            <a:r>
              <a:rPr lang="de-DE" sz="2400" dirty="0" smtClean="0"/>
              <a:t>)</a:t>
            </a:r>
          </a:p>
          <a:p>
            <a:endParaRPr lang="de-DE" sz="2400" b="1" dirty="0" smtClean="0"/>
          </a:p>
          <a:p>
            <a:r>
              <a:rPr lang="de-DE" sz="2400" b="1" dirty="0" smtClean="0"/>
              <a:t>Orientierungskompetenz </a:t>
            </a:r>
            <a:r>
              <a:rPr lang="de-DE" sz="2400" b="1" dirty="0"/>
              <a:t>5</a:t>
            </a:r>
            <a:endParaRPr lang="de-DE" sz="2400" b="1" dirty="0" smtClean="0"/>
          </a:p>
          <a:p>
            <a:r>
              <a:rPr lang="de-DE" sz="2400" dirty="0" smtClean="0"/>
              <a:t>…</a:t>
            </a:r>
            <a:r>
              <a:rPr lang="de-DE" sz="2400" dirty="0"/>
              <a:t>die Übertragbarkeit historischer Erkenntnisse auf aktuelle Probleme erörtern</a:t>
            </a:r>
            <a:endParaRPr lang="de-DE" sz="2400" dirty="0" smtClean="0"/>
          </a:p>
          <a:p>
            <a:endParaRPr lang="de-DE" sz="2400" dirty="0"/>
          </a:p>
          <a:p>
            <a:r>
              <a:rPr lang="de-DE" sz="2400" dirty="0" smtClean="0"/>
              <a:t>Lernzirkel </a:t>
            </a:r>
            <a:r>
              <a:rPr lang="de-DE" sz="2400" dirty="0"/>
              <a:t>mit Pflicht- und Wahlstationen, teilweise niveaudifferenziert</a:t>
            </a:r>
            <a:endParaRPr lang="de-DE" dirty="0"/>
          </a:p>
        </p:txBody>
      </p:sp>
      <p:sp>
        <p:nvSpPr>
          <p:cNvPr id="2" name="Textfeld 1"/>
          <p:cNvSpPr txBox="1"/>
          <p:nvPr/>
        </p:nvSpPr>
        <p:spPr>
          <a:xfrm>
            <a:off x="0" y="164892"/>
            <a:ext cx="11842230" cy="954107"/>
          </a:xfrm>
          <a:prstGeom prst="rect">
            <a:avLst/>
          </a:prstGeom>
          <a:noFill/>
        </p:spPr>
        <p:txBody>
          <a:bodyPr wrap="square" rtlCol="0">
            <a:spAutoFit/>
          </a:bodyPr>
          <a:lstStyle/>
          <a:p>
            <a:pPr algn="ctr"/>
            <a:r>
              <a:rPr lang="de-DE" sz="2800" b="1" dirty="0" smtClean="0"/>
              <a:t>Frankreich </a:t>
            </a:r>
            <a:r>
              <a:rPr lang="de-DE" sz="2800" b="1" dirty="0"/>
              <a:t>blieb stabil – wie groß war aber die Gefahr, wie stark die </a:t>
            </a:r>
            <a:r>
              <a:rPr lang="de-DE" sz="2800" b="1" dirty="0" smtClean="0"/>
              <a:t/>
            </a:r>
            <a:br>
              <a:rPr lang="de-DE" sz="2800" b="1" dirty="0" smtClean="0"/>
            </a:br>
            <a:r>
              <a:rPr lang="de-DE" sz="2800" b="1" dirty="0" smtClean="0"/>
              <a:t>„</a:t>
            </a:r>
            <a:r>
              <a:rPr lang="de-DE" sz="2800" b="1" dirty="0"/>
              <a:t>gelernte Demokratie“? (Doppelstunde</a:t>
            </a:r>
            <a:r>
              <a:rPr lang="de-DE" sz="2800" b="1" dirty="0" smtClean="0"/>
              <a:t>)</a:t>
            </a:r>
            <a:endParaRPr lang="de-DE" dirty="0"/>
          </a:p>
        </p:txBody>
      </p:sp>
    </p:spTree>
    <p:extLst>
      <p:ext uri="{BB962C8B-B14F-4D97-AF65-F5344CB8AC3E}">
        <p14:creationId xmlns:p14="http://schemas.microsoft.com/office/powerpoint/2010/main" val="427712263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1245140" y="1284051"/>
            <a:ext cx="10019490" cy="3323987"/>
          </a:xfrm>
          <a:prstGeom prst="rect">
            <a:avLst/>
          </a:prstGeom>
          <a:noFill/>
        </p:spPr>
        <p:txBody>
          <a:bodyPr wrap="square" rtlCol="0">
            <a:spAutoFit/>
          </a:bodyPr>
          <a:lstStyle/>
          <a:p>
            <a:r>
              <a:rPr lang="de-DE" sz="2400" b="1" dirty="0" smtClean="0"/>
              <a:t>Aus dem </a:t>
            </a:r>
            <a:r>
              <a:rPr lang="de-DE" sz="2400" b="1" dirty="0" err="1" smtClean="0"/>
              <a:t>Infotext</a:t>
            </a:r>
            <a:r>
              <a:rPr lang="de-DE" sz="2400" b="1" dirty="0" smtClean="0"/>
              <a:t> – Station 1 (Pflicht):</a:t>
            </a:r>
          </a:p>
          <a:p>
            <a:endParaRPr lang="de-DE" sz="2400" dirty="0"/>
          </a:p>
          <a:p>
            <a:r>
              <a:rPr lang="de-DE" sz="2400" dirty="0" smtClean="0"/>
              <a:t>… In </a:t>
            </a:r>
            <a:r>
              <a:rPr lang="de-DE" sz="2400" dirty="0"/>
              <a:t>Frankreich bilden sich Gruppen – sogenannte Ligen – die die Republik mit ihren Werten und Institutionen in Frage stellen. Diese Ligen stehen politisch extrem rechts; einige – aber nicht alle! –  wollen den demokratischen Staat zerstören (Station 2: Eine Quelle zeigt dir, in welcher Gedankenwelt sie sich bewegen). Mitglieder der Ligen sind häufig ehemalige Soldaten, die sich schwer tun, die Situation Frankreichs nach dem Krieg zu akzeptieren (s. Station 4</a:t>
            </a:r>
            <a:r>
              <a:rPr lang="de-DE" sz="2400" dirty="0" smtClean="0"/>
              <a:t>). …</a:t>
            </a:r>
            <a:endParaRPr lang="de-DE" sz="2400" dirty="0"/>
          </a:p>
          <a:p>
            <a:endParaRPr lang="de-DE" dirty="0"/>
          </a:p>
        </p:txBody>
      </p:sp>
    </p:spTree>
    <p:extLst>
      <p:ext uri="{BB962C8B-B14F-4D97-AF65-F5344CB8AC3E}">
        <p14:creationId xmlns:p14="http://schemas.microsoft.com/office/powerpoint/2010/main" val="2305792641"/>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elle 5"/>
          <p:cNvGraphicFramePr>
            <a:graphicFrameLocks noGrp="1"/>
          </p:cNvGraphicFramePr>
          <p:nvPr>
            <p:extLst>
              <p:ext uri="{D42A27DB-BD31-4B8C-83A1-F6EECF244321}">
                <p14:modId xmlns:p14="http://schemas.microsoft.com/office/powerpoint/2010/main" val="3933945602"/>
              </p:ext>
            </p:extLst>
          </p:nvPr>
        </p:nvGraphicFramePr>
        <p:xfrm>
          <a:off x="289812" y="1588958"/>
          <a:ext cx="11522436" cy="4338278"/>
        </p:xfrm>
        <a:graphic>
          <a:graphicData uri="http://schemas.openxmlformats.org/drawingml/2006/table">
            <a:tbl>
              <a:tblPr firstRow="1" firstCol="1" bandRow="1"/>
              <a:tblGrid>
                <a:gridCol w="617211"/>
                <a:gridCol w="1066829"/>
                <a:gridCol w="3677841"/>
                <a:gridCol w="1893243"/>
                <a:gridCol w="4267312"/>
              </a:tblGrid>
              <a:tr h="1157219">
                <a:tc>
                  <a:txBody>
                    <a:bodyPr/>
                    <a:lstStyle/>
                    <a:p>
                      <a:pPr algn="ct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Nr.</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Pflicht/ Wahl</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Material- /Aufgabenart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2400" b="1">
                          <a:effectLst/>
                          <a:latin typeface="Calibri" panose="020F0502020204030204" pitchFamily="34" charset="0"/>
                          <a:ea typeface="Calibri" panose="020F0502020204030204" pitchFamily="34" charset="0"/>
                          <a:cs typeface="Times New Roman" panose="02020603050405020304" pitchFamily="18" charset="0"/>
                        </a:rPr>
                        <a:t>Schwierigkeit</a:t>
                      </a:r>
                      <a:br>
                        <a:rPr lang="de-DE" sz="2400" b="1">
                          <a:effectLst/>
                          <a:latin typeface="Calibri" panose="020F0502020204030204" pitchFamily="34" charset="0"/>
                          <a:ea typeface="Calibri" panose="020F0502020204030204" pitchFamily="34" charset="0"/>
                          <a:cs typeface="Times New Roman" panose="02020603050405020304" pitchFamily="18" charset="0"/>
                        </a:rPr>
                      </a:br>
                      <a:r>
                        <a:rPr lang="de-DE" sz="2400" b="1">
                          <a:effectLst/>
                          <a:latin typeface="Calibri" panose="020F0502020204030204" pitchFamily="34" charset="0"/>
                          <a:ea typeface="Calibri" panose="020F0502020204030204" pitchFamily="34" charset="0"/>
                          <a:cs typeface="Times New Roman" panose="02020603050405020304" pitchFamily="18" charset="0"/>
                        </a:rPr>
                        <a:t>(* = leicht)</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2400" b="1">
                          <a:effectLst/>
                          <a:latin typeface="Calibri" panose="020F0502020204030204" pitchFamily="34" charset="0"/>
                          <a:ea typeface="Calibri" panose="020F0502020204030204" pitchFamily="34" charset="0"/>
                          <a:cs typeface="Times New Roman" panose="02020603050405020304" pitchFamily="18" charset="0"/>
                        </a:rPr>
                        <a:t>Stichwort</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417563">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1</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dirty="0">
                          <a:effectLst/>
                          <a:latin typeface="Calibri" panose="020F0502020204030204" pitchFamily="34" charset="0"/>
                          <a:ea typeface="Calibri" panose="020F0502020204030204" pitchFamily="34" charset="0"/>
                          <a:cs typeface="Times New Roman" panose="02020603050405020304" pitchFamily="18" charset="0"/>
                        </a:rPr>
                        <a:t>P</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dirty="0" err="1">
                          <a:effectLst/>
                          <a:latin typeface="Calibri" panose="020F0502020204030204" pitchFamily="34" charset="0"/>
                          <a:ea typeface="Calibri" panose="020F0502020204030204" pitchFamily="34" charset="0"/>
                          <a:cs typeface="Times New Roman" panose="02020603050405020304" pitchFamily="18" charset="0"/>
                        </a:rPr>
                        <a:t>Infotext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Der 6 février</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33612">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2a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dirty="0">
                          <a:effectLst/>
                          <a:latin typeface="Calibri" panose="020F0502020204030204" pitchFamily="34" charset="0"/>
                          <a:ea typeface="Calibri" panose="020F0502020204030204" pitchFamily="34" charset="0"/>
                          <a:cs typeface="Times New Roman" panose="02020603050405020304" pitchFamily="18" charset="0"/>
                        </a:rPr>
                        <a:t>Quellenanalyse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rowSpan="2">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Plakat, Aufruf zur Demonstration </a:t>
                      </a:r>
                      <a:br>
                        <a:rPr lang="de-DE" sz="2400">
                          <a:effectLst/>
                          <a:latin typeface="Calibri" panose="020F0502020204030204" pitchFamily="34" charset="0"/>
                          <a:ea typeface="Calibri" panose="020F0502020204030204" pitchFamily="34" charset="0"/>
                          <a:cs typeface="Times New Roman" panose="02020603050405020304" pitchFamily="18" charset="0"/>
                        </a:rPr>
                      </a:br>
                      <a:r>
                        <a:rPr lang="de-DE" sz="2400">
                          <a:effectLst/>
                          <a:latin typeface="Calibri" panose="020F0502020204030204" pitchFamily="34" charset="0"/>
                          <a:ea typeface="Calibri" panose="020F0502020204030204" pitchFamily="34" charset="0"/>
                          <a:cs typeface="Times New Roman" panose="02020603050405020304" pitchFamily="18" charset="0"/>
                        </a:rPr>
                        <a:t>(Solidarité fran</a:t>
                      </a:r>
                      <a:r>
                        <a:rPr lang="de-DE" sz="2400">
                          <a:effectLst/>
                          <a:latin typeface="Calibri" panose="020F0502020204030204" pitchFamily="34" charset="0"/>
                          <a:ea typeface="Calibri" panose="020F0502020204030204" pitchFamily="34" charset="0"/>
                          <a:cs typeface="Calibri" panose="020F0502020204030204" pitchFamily="34" charset="0"/>
                        </a:rPr>
                        <a:t>ç</a:t>
                      </a:r>
                      <a:r>
                        <a:rPr lang="de-DE" sz="2400">
                          <a:effectLst/>
                          <a:latin typeface="Calibri" panose="020F0502020204030204" pitchFamily="34" charset="0"/>
                          <a:ea typeface="Calibri" panose="020F0502020204030204" pitchFamily="34" charset="0"/>
                          <a:cs typeface="Times New Roman" panose="02020603050405020304" pitchFamily="18" charset="0"/>
                        </a:rPr>
                        <a:t>aise)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858829">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2b</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c>
                  <a:txBody>
                    <a:bodyPr/>
                    <a:lstStyle/>
                    <a:p>
                      <a:pPr>
                        <a:lnSpc>
                          <a:spcPct val="115000"/>
                        </a:lnSpc>
                        <a:spcAft>
                          <a:spcPts val="0"/>
                        </a:spcAft>
                      </a:pPr>
                      <a:r>
                        <a:rPr lang="de-DE" sz="2400" dirty="0">
                          <a:effectLst/>
                          <a:latin typeface="Calibri" panose="020F0502020204030204" pitchFamily="34" charset="0"/>
                          <a:ea typeface="Calibri" panose="020F0502020204030204" pitchFamily="34" charset="0"/>
                          <a:cs typeface="Times New Roman" panose="02020603050405020304" pitchFamily="18" charset="0"/>
                        </a:rPr>
                        <a:t>Quellenanalyse mit Hilfen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vMerge="1">
                  <a:txBody>
                    <a:bodyPr/>
                    <a:lstStyle/>
                    <a:p>
                      <a:endParaRPr lang="de-DE"/>
                    </a:p>
                  </a:txBody>
                  <a:tcPr/>
                </a:tc>
              </a:tr>
              <a:tr h="417563">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3</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Zeitungsartikel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dirty="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dirty="0">
                          <a:effectLst/>
                          <a:latin typeface="Calibri" panose="020F0502020204030204" pitchFamily="34" charset="0"/>
                          <a:ea typeface="Calibri" panose="020F0502020204030204" pitchFamily="34" charset="0"/>
                          <a:cs typeface="Times New Roman" panose="02020603050405020304" pitchFamily="18" charset="0"/>
                        </a:rPr>
                        <a:t>Volksfront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647370">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4</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W</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Mehrere Darstellungstexte</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a:effectLst/>
                          <a:latin typeface="Calibri" panose="020F0502020204030204" pitchFamily="34" charset="0"/>
                          <a:ea typeface="Calibri" panose="020F0502020204030204" pitchFamily="34" charset="0"/>
                          <a:cs typeface="Times New Roman" panose="02020603050405020304" pitchFamily="18" charset="0"/>
                        </a:rPr>
                        <a:t>*</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dirty="0">
                          <a:effectLst/>
                          <a:latin typeface="Calibri" panose="020F0502020204030204" pitchFamily="34" charset="0"/>
                          <a:ea typeface="Calibri" panose="020F0502020204030204" pitchFamily="34" charset="0"/>
                          <a:cs typeface="Times New Roman" panose="02020603050405020304" pitchFamily="18" charset="0"/>
                        </a:rPr>
                        <a:t>Siegermacht Frankreich</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Textfeld 6"/>
          <p:cNvSpPr txBox="1"/>
          <p:nvPr/>
        </p:nvSpPr>
        <p:spPr>
          <a:xfrm>
            <a:off x="164890" y="307216"/>
            <a:ext cx="11842230" cy="830997"/>
          </a:xfrm>
          <a:prstGeom prst="rect">
            <a:avLst/>
          </a:prstGeom>
          <a:noFill/>
        </p:spPr>
        <p:txBody>
          <a:bodyPr wrap="square" rtlCol="0">
            <a:spAutoFit/>
          </a:bodyPr>
          <a:lstStyle/>
          <a:p>
            <a:pPr algn="ctr"/>
            <a:r>
              <a:rPr lang="de-DE" sz="2400" b="1" dirty="0" smtClean="0"/>
              <a:t>Frankreich </a:t>
            </a:r>
            <a:r>
              <a:rPr lang="de-DE" sz="2400" b="1" dirty="0"/>
              <a:t>blieb stabil – wie groß war aber die Gefahr, wie stark die „gelernte Demokratie“? (Doppelstunde</a:t>
            </a:r>
            <a:r>
              <a:rPr lang="de-DE" sz="2400" b="1" dirty="0" smtClean="0"/>
              <a:t>)</a:t>
            </a:r>
            <a:endParaRPr lang="de-DE" sz="2400" dirty="0"/>
          </a:p>
        </p:txBody>
      </p:sp>
    </p:spTree>
    <p:extLst>
      <p:ext uri="{BB962C8B-B14F-4D97-AF65-F5344CB8AC3E}">
        <p14:creationId xmlns:p14="http://schemas.microsoft.com/office/powerpoint/2010/main" val="238982955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88133" y="2093856"/>
            <a:ext cx="5215929" cy="4524315"/>
          </a:xfrm>
          <a:prstGeom prst="rect">
            <a:avLst/>
          </a:prstGeom>
          <a:noFill/>
        </p:spPr>
        <p:txBody>
          <a:bodyPr wrap="square" rtlCol="0">
            <a:spAutoFit/>
          </a:bodyPr>
          <a:lstStyle/>
          <a:p>
            <a:r>
              <a:rPr lang="de-DE" sz="2400" dirty="0" smtClean="0"/>
              <a:t>Stärkerer Regionalbezug bereits im ZPG-Entwurf: </a:t>
            </a:r>
          </a:p>
          <a:p>
            <a:r>
              <a:rPr lang="de-DE" sz="2400" dirty="0" err="1" smtClean="0"/>
              <a:t>Besitznahmepatent</a:t>
            </a:r>
            <a:r>
              <a:rPr lang="de-DE" sz="2400" dirty="0" smtClean="0"/>
              <a:t> des Herzogs Friedrich II. von Württemberg über die Stadt Schwäbisch Hall (1802)</a:t>
            </a:r>
            <a:br>
              <a:rPr lang="de-DE" sz="2400" dirty="0" smtClean="0"/>
            </a:br>
            <a:r>
              <a:rPr lang="de-DE" sz="2400" dirty="0" smtClean="0"/>
              <a:t/>
            </a:r>
            <a:br>
              <a:rPr lang="de-DE" sz="2400" dirty="0" smtClean="0"/>
            </a:br>
            <a:r>
              <a:rPr lang="de-DE" sz="2400" dirty="0" smtClean="0"/>
              <a:t>(als Hilfe: Transkription)</a:t>
            </a:r>
            <a:br>
              <a:rPr lang="de-DE" sz="2400" dirty="0" smtClean="0"/>
            </a:br>
            <a:endParaRPr lang="de-DE" sz="2400" dirty="0"/>
          </a:p>
          <a:p>
            <a:endParaRPr lang="de-DE" sz="2400" dirty="0" smtClean="0"/>
          </a:p>
          <a:p>
            <a:endParaRPr lang="de-DE" sz="2400" dirty="0"/>
          </a:p>
          <a:p>
            <a:endParaRPr lang="de-DE" sz="2400" dirty="0"/>
          </a:p>
          <a:p>
            <a:r>
              <a:rPr lang="de-DE" sz="2400" dirty="0" smtClean="0"/>
              <a:t>Konstruierend, Gruppenauftrag</a:t>
            </a:r>
            <a:endParaRPr lang="de-DE" dirty="0"/>
          </a:p>
        </p:txBody>
      </p:sp>
      <p:sp>
        <p:nvSpPr>
          <p:cNvPr id="2" name="Textfeld 1"/>
          <p:cNvSpPr txBox="1"/>
          <p:nvPr/>
        </p:nvSpPr>
        <p:spPr>
          <a:xfrm>
            <a:off x="9828501" y="165827"/>
            <a:ext cx="1968757" cy="523220"/>
          </a:xfrm>
          <a:prstGeom prst="rect">
            <a:avLst/>
          </a:prstGeom>
          <a:noFill/>
          <a:ln w="25400">
            <a:solidFill>
              <a:schemeClr val="tx1"/>
            </a:solidFill>
          </a:ln>
        </p:spPr>
        <p:txBody>
          <a:bodyPr wrap="square" rtlCol="0">
            <a:spAutoFit/>
          </a:bodyPr>
          <a:lstStyle/>
          <a:p>
            <a:r>
              <a:rPr lang="de-DE" sz="2800" dirty="0" smtClean="0"/>
              <a:t>Alternative</a:t>
            </a:r>
            <a:endParaRPr lang="de-DE" sz="2800" dirty="0"/>
          </a:p>
        </p:txBody>
      </p:sp>
      <p:sp>
        <p:nvSpPr>
          <p:cNvPr id="3" name="Textfeld 2"/>
          <p:cNvSpPr txBox="1"/>
          <p:nvPr/>
        </p:nvSpPr>
        <p:spPr>
          <a:xfrm>
            <a:off x="104931" y="314793"/>
            <a:ext cx="11722308" cy="1661993"/>
          </a:xfrm>
          <a:prstGeom prst="rect">
            <a:avLst/>
          </a:prstGeom>
          <a:noFill/>
        </p:spPr>
        <p:txBody>
          <a:bodyPr wrap="square" rtlCol="0">
            <a:spAutoFit/>
          </a:bodyPr>
          <a:lstStyle/>
          <a:p>
            <a:r>
              <a:rPr lang="de-DE" sz="2800" b="1" dirty="0" err="1"/>
              <a:t>Tiddy</a:t>
            </a:r>
            <a:r>
              <a:rPr lang="de-DE" sz="2800" b="1" dirty="0"/>
              <a:t> Doll – Was war hier los?</a:t>
            </a:r>
            <a:br>
              <a:rPr lang="de-DE" sz="2800" b="1" dirty="0"/>
            </a:br>
            <a:r>
              <a:rPr lang="de-DE" sz="2800" b="1" dirty="0"/>
              <a:t>(Die Modernisierung durch Napoleon löst Hoffnung und Enttäuschung aus) (Einzelstunde)</a:t>
            </a:r>
            <a:endParaRPr lang="de-DE" sz="2800" dirty="0"/>
          </a:p>
          <a:p>
            <a:endParaRPr lang="de-DE" dirty="0"/>
          </a:p>
        </p:txBody>
      </p:sp>
      <p:pic>
        <p:nvPicPr>
          <p:cNvPr id="6" name="Grafik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86010" y="1780136"/>
            <a:ext cx="5171606" cy="2768933"/>
          </a:xfrm>
          <a:prstGeom prst="rect">
            <a:avLst/>
          </a:prstGeom>
        </p:spPr>
      </p:pic>
      <p:pic>
        <p:nvPicPr>
          <p:cNvPr id="7" name="Grafik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36637" y="4924112"/>
            <a:ext cx="5822494" cy="457356"/>
          </a:xfrm>
          <a:prstGeom prst="rect">
            <a:avLst/>
          </a:prstGeom>
        </p:spPr>
      </p:pic>
    </p:spTree>
    <p:extLst>
      <p:ext uri="{BB962C8B-B14F-4D97-AF65-F5344CB8AC3E}">
        <p14:creationId xmlns:p14="http://schemas.microsoft.com/office/powerpoint/2010/main" val="146555348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2034615279"/>
              </p:ext>
            </p:extLst>
          </p:nvPr>
        </p:nvGraphicFramePr>
        <p:xfrm>
          <a:off x="154898" y="374754"/>
          <a:ext cx="11812250" cy="5892474"/>
        </p:xfrm>
        <a:graphic>
          <a:graphicData uri="http://schemas.openxmlformats.org/drawingml/2006/table">
            <a:tbl>
              <a:tblPr firstRow="1" firstCol="1" bandRow="1"/>
              <a:tblGrid>
                <a:gridCol w="5906125"/>
                <a:gridCol w="5906125"/>
              </a:tblGrid>
              <a:tr h="249720">
                <a:tc>
                  <a:txBody>
                    <a:bodyPr/>
                    <a:lstStyle/>
                    <a:p>
                      <a:pPr algn="ct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Deutschland</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2400" b="1">
                          <a:effectLst/>
                          <a:latin typeface="Calibri" panose="020F0502020204030204" pitchFamily="34" charset="0"/>
                          <a:ea typeface="Calibri" panose="020F0502020204030204" pitchFamily="34" charset="0"/>
                          <a:cs typeface="Times New Roman" panose="02020603050405020304" pitchFamily="18" charset="0"/>
                        </a:rPr>
                        <a:t>Frankreich</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6858">
                <a:tc>
                  <a:txBody>
                    <a:bodyPr/>
                    <a:lstStyle/>
                    <a:p>
                      <a:pP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Wirtschaft</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br>
                        <a:rPr lang="de-DE" sz="2400" dirty="0">
                          <a:effectLst/>
                          <a:latin typeface="Calibri" panose="020F0502020204030204" pitchFamily="34" charset="0"/>
                          <a:ea typeface="Calibri" panose="020F0502020204030204" pitchFamily="34" charset="0"/>
                          <a:cs typeface="Times New Roman" panose="02020603050405020304" pitchFamily="18" charset="0"/>
                        </a:rPr>
                      </a:br>
                      <a:r>
                        <a:rPr lang="de-DE" sz="2400" dirty="0">
                          <a:effectLst/>
                          <a:latin typeface="Calibri" panose="020F0502020204030204" pitchFamily="34" charset="0"/>
                          <a:ea typeface="Calibri" panose="020F0502020204030204" pitchFamily="34" charset="0"/>
                          <a:cs typeface="Times New Roman" panose="02020603050405020304" pitchFamily="18" charset="0"/>
                        </a:rPr>
                        <a:t>Industrieland </a:t>
                      </a:r>
                      <a:r>
                        <a:rPr lang="de-DE" sz="2400" dirty="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2400" dirty="0">
                          <a:effectLst/>
                          <a:latin typeface="Calibri" panose="020F0502020204030204" pitchFamily="34" charset="0"/>
                          <a:ea typeface="Calibri" panose="020F0502020204030204" pitchFamily="34" charset="0"/>
                          <a:cs typeface="Times New Roman" panose="02020603050405020304" pitchFamily="18" charset="0"/>
                        </a:rPr>
                        <a:t> stark betroffen durch Weltwirtschaftskrise</a:t>
                      </a:r>
                      <a:br>
                        <a:rPr lang="de-DE" sz="2400" dirty="0">
                          <a:effectLst/>
                          <a:latin typeface="Calibri" panose="020F0502020204030204" pitchFamily="34" charset="0"/>
                          <a:ea typeface="Calibri" panose="020F0502020204030204" pitchFamily="34" charset="0"/>
                          <a:cs typeface="Times New Roman" panose="02020603050405020304" pitchFamily="18" charset="0"/>
                        </a:rPr>
                      </a:br>
                      <a:r>
                        <a:rPr lang="de-DE" sz="2400" dirty="0">
                          <a:effectLst/>
                          <a:latin typeface="Calibri" panose="020F0502020204030204" pitchFamily="34" charset="0"/>
                          <a:ea typeface="Calibri" panose="020F0502020204030204" pitchFamily="34" charset="0"/>
                          <a:cs typeface="Times New Roman" panose="02020603050405020304" pitchFamily="18" charset="0"/>
                        </a:rPr>
                        <a:t>Versailler Vertrag: Lasten (Reparationen an F</a:t>
                      </a:r>
                      <a:r>
                        <a:rPr lang="de-DE" sz="2400" dirty="0" smtClean="0">
                          <a:effectLst/>
                          <a:latin typeface="Calibri" panose="020F0502020204030204" pitchFamily="34" charset="0"/>
                          <a:ea typeface="Calibri" panose="020F0502020204030204" pitchFamily="34" charset="0"/>
                          <a:cs typeface="Times New Roman" panose="02020603050405020304" pitchFamily="18" charset="0"/>
                        </a:rPr>
                        <a: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b="1">
                          <a:effectLst/>
                          <a:latin typeface="Calibri" panose="020F0502020204030204" pitchFamily="34" charset="0"/>
                          <a:ea typeface="Calibri" panose="020F0502020204030204" pitchFamily="34" charset="0"/>
                          <a:cs typeface="Times New Roman" panose="02020603050405020304" pitchFamily="18" charset="0"/>
                        </a:rPr>
                        <a:t>Wirtschaft</a:t>
                      </a:r>
                      <a:r>
                        <a:rPr lang="de-DE" sz="2400">
                          <a:effectLst/>
                          <a:latin typeface="Calibri" panose="020F0502020204030204" pitchFamily="34" charset="0"/>
                          <a:ea typeface="Calibri" panose="020F0502020204030204" pitchFamily="34" charset="0"/>
                          <a:cs typeface="Times New Roman" panose="02020603050405020304" pitchFamily="18" charset="0"/>
                        </a:rPr>
                        <a:t> (Ergänzung Station 4)</a:t>
                      </a:r>
                      <a:br>
                        <a:rPr lang="de-DE" sz="2400">
                          <a:effectLst/>
                          <a:latin typeface="Calibri" panose="020F0502020204030204" pitchFamily="34" charset="0"/>
                          <a:ea typeface="Calibri" panose="020F0502020204030204" pitchFamily="34" charset="0"/>
                          <a:cs typeface="Times New Roman" panose="02020603050405020304" pitchFamily="18" charset="0"/>
                        </a:rPr>
                      </a:br>
                      <a:r>
                        <a:rPr lang="de-DE" sz="2400">
                          <a:effectLst/>
                          <a:latin typeface="Calibri" panose="020F0502020204030204" pitchFamily="34" charset="0"/>
                          <a:ea typeface="Calibri" panose="020F0502020204030204" pitchFamily="34" charset="0"/>
                          <a:cs typeface="Times New Roman" panose="02020603050405020304" pitchFamily="18" charset="0"/>
                        </a:rPr>
                        <a:t>weniger industrialisiert als D,  immer noch (auch) Agrarland </a:t>
                      </a:r>
                      <a:r>
                        <a:rPr lang="de-DE" sz="2400">
                          <a:effectLst/>
                          <a:latin typeface="Calibri" panose="020F0502020204030204" pitchFamily="34" charset="0"/>
                          <a:ea typeface="Calibri" panose="020F0502020204030204" pitchFamily="34" charset="0"/>
                          <a:cs typeface="Times New Roman" panose="02020603050405020304" pitchFamily="18" charset="0"/>
                          <a:sym typeface="Wingdings" panose="05000000000000000000" pitchFamily="2" charset="2"/>
                        </a:rPr>
                        <a:t></a:t>
                      </a:r>
                      <a:r>
                        <a:rPr lang="de-DE" sz="2400">
                          <a:effectLst/>
                          <a:latin typeface="Calibri" panose="020F0502020204030204" pitchFamily="34" charset="0"/>
                          <a:ea typeface="Calibri" panose="020F0502020204030204" pitchFamily="34" charset="0"/>
                          <a:cs typeface="Times New Roman" panose="02020603050405020304" pitchFamily="18" charset="0"/>
                        </a:rPr>
                        <a:t> Weltwirtschaftskrise trifft das Land später und etwas schwächer </a:t>
                      </a:r>
                      <a:br>
                        <a:rPr lang="de-DE" sz="2400">
                          <a:effectLst/>
                          <a:latin typeface="Calibri" panose="020F0502020204030204" pitchFamily="34" charset="0"/>
                          <a:ea typeface="Calibri" panose="020F0502020204030204" pitchFamily="34" charset="0"/>
                          <a:cs typeface="Times New Roman" panose="02020603050405020304" pitchFamily="18" charset="0"/>
                        </a:rPr>
                      </a:br>
                      <a:r>
                        <a:rPr lang="de-DE" sz="2400" i="1">
                          <a:effectLst/>
                          <a:latin typeface="Calibri" panose="020F0502020204030204" pitchFamily="34" charset="0"/>
                          <a:ea typeface="Calibri" panose="020F0502020204030204" pitchFamily="34" charset="0"/>
                          <a:cs typeface="Times New Roman" panose="02020603050405020304" pitchFamily="18" charset="0"/>
                        </a:rPr>
                        <a:t>Versailler Vertrag: erhält Reparationen aus D</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37469">
                <a:tc>
                  <a:txBody>
                    <a:bodyPr/>
                    <a:lstStyle/>
                    <a:p>
                      <a:pP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Erster Weltkrieg</a:t>
                      </a:r>
                      <a:br>
                        <a:rPr lang="de-DE" sz="2400" b="1" dirty="0">
                          <a:effectLst/>
                          <a:latin typeface="Calibri" panose="020F0502020204030204" pitchFamily="34" charset="0"/>
                          <a:ea typeface="Calibri" panose="020F0502020204030204" pitchFamily="34" charset="0"/>
                          <a:cs typeface="Times New Roman" panose="02020603050405020304" pitchFamily="18" charset="0"/>
                        </a:rPr>
                      </a:br>
                      <a:r>
                        <a:rPr lang="de-DE" sz="2400" dirty="0">
                          <a:effectLst/>
                          <a:latin typeface="Calibri" panose="020F0502020204030204" pitchFamily="34" charset="0"/>
                          <a:ea typeface="Calibri" panose="020F0502020204030204" pitchFamily="34" charset="0"/>
                          <a:cs typeface="Times New Roman" panose="02020603050405020304" pitchFamily="18" charset="0"/>
                        </a:rPr>
                        <a:t>Verlierer</a:t>
                      </a:r>
                      <a:br>
                        <a:rPr lang="de-DE" sz="2400" dirty="0">
                          <a:effectLst/>
                          <a:latin typeface="Calibri" panose="020F0502020204030204" pitchFamily="34" charset="0"/>
                          <a:ea typeface="Calibri" panose="020F0502020204030204" pitchFamily="34" charset="0"/>
                          <a:cs typeface="Times New Roman" panose="02020603050405020304" pitchFamily="18" charset="0"/>
                        </a:rPr>
                      </a:br>
                      <a:r>
                        <a:rPr lang="de-DE" sz="2400" dirty="0">
                          <a:effectLst/>
                          <a:latin typeface="Calibri" panose="020F0502020204030204" pitchFamily="34" charset="0"/>
                          <a:ea typeface="Calibri" panose="020F0502020204030204" pitchFamily="34" charset="0"/>
                          <a:cs typeface="Times New Roman" panose="02020603050405020304" pitchFamily="18" charset="0"/>
                        </a:rPr>
                        <a:t>Versailler Vertrag (s.o. Wirtschaft)</a:t>
                      </a:r>
                      <a:br>
                        <a:rPr lang="de-DE" sz="2400" dirty="0">
                          <a:effectLst/>
                          <a:latin typeface="Calibri" panose="020F0502020204030204" pitchFamily="34" charset="0"/>
                          <a:ea typeface="Calibri" panose="020F0502020204030204" pitchFamily="34" charset="0"/>
                          <a:cs typeface="Times New Roman" panose="02020603050405020304" pitchFamily="18" charset="0"/>
                        </a:rPr>
                      </a:br>
                      <a:r>
                        <a:rPr lang="de-DE" sz="2400" dirty="0">
                          <a:effectLst/>
                          <a:latin typeface="Calibri" panose="020F0502020204030204" pitchFamily="34" charset="0"/>
                          <a:ea typeface="Calibri" panose="020F0502020204030204" pitchFamily="34" charset="0"/>
                          <a:cs typeface="Times New Roman" panose="02020603050405020304" pitchFamily="18" charset="0"/>
                        </a:rPr>
                        <a:t>Stimmung: Rachegefühle, Gefühl, ungerecht behandelt worden zu sein, Enttäuschung</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Erster Weltkrieg </a:t>
                      </a:r>
                      <a:r>
                        <a:rPr lang="de-DE" sz="2400" dirty="0">
                          <a:effectLst/>
                          <a:latin typeface="Calibri" panose="020F0502020204030204" pitchFamily="34" charset="0"/>
                          <a:ea typeface="Calibri" panose="020F0502020204030204" pitchFamily="34" charset="0"/>
                          <a:cs typeface="Times New Roman" panose="02020603050405020304" pitchFamily="18" charset="0"/>
                        </a:rPr>
                        <a:t>(Stationen 1 und 4)</a:t>
                      </a:r>
                      <a:r>
                        <a:rPr lang="de-DE" sz="2400" b="1" dirty="0">
                          <a:effectLst/>
                          <a:latin typeface="Calibri" panose="020F0502020204030204" pitchFamily="34" charset="0"/>
                          <a:ea typeface="Calibri" panose="020F0502020204030204" pitchFamily="34" charset="0"/>
                          <a:cs typeface="Times New Roman" panose="02020603050405020304" pitchFamily="18" charset="0"/>
                        </a:rPr>
                        <a:t> </a:t>
                      </a:r>
                      <a:br>
                        <a:rPr lang="de-DE" sz="2400" b="1" dirty="0">
                          <a:effectLst/>
                          <a:latin typeface="Calibri" panose="020F0502020204030204" pitchFamily="34" charset="0"/>
                          <a:ea typeface="Calibri" panose="020F0502020204030204" pitchFamily="34" charset="0"/>
                          <a:cs typeface="Times New Roman" panose="02020603050405020304" pitchFamily="18" charset="0"/>
                        </a:rPr>
                      </a:br>
                      <a:r>
                        <a:rPr lang="de-DE" sz="2400" i="1" dirty="0">
                          <a:effectLst/>
                          <a:latin typeface="Calibri" panose="020F0502020204030204" pitchFamily="34" charset="0"/>
                          <a:ea typeface="Calibri" panose="020F0502020204030204" pitchFamily="34" charset="0"/>
                          <a:cs typeface="Times New Roman" panose="02020603050405020304" pitchFamily="18" charset="0"/>
                        </a:rPr>
                        <a:t>Siegermacht</a:t>
                      </a:r>
                      <a:br>
                        <a:rPr lang="de-DE" sz="2400" i="1" dirty="0">
                          <a:effectLst/>
                          <a:latin typeface="Calibri" panose="020F0502020204030204" pitchFamily="34" charset="0"/>
                          <a:ea typeface="Calibri" panose="020F0502020204030204" pitchFamily="34" charset="0"/>
                          <a:cs typeface="Times New Roman" panose="02020603050405020304" pitchFamily="18" charset="0"/>
                        </a:rPr>
                      </a:br>
                      <a:r>
                        <a:rPr lang="de-DE" sz="2400" i="1" dirty="0">
                          <a:effectLst/>
                          <a:latin typeface="Calibri" panose="020F0502020204030204" pitchFamily="34" charset="0"/>
                          <a:ea typeface="Calibri" panose="020F0502020204030204" pitchFamily="34" charset="0"/>
                          <a:cs typeface="Times New Roman" panose="02020603050405020304" pitchFamily="18" charset="0"/>
                        </a:rPr>
                        <a:t>Versailler Vertrag (s.o. Wirtschaft)</a:t>
                      </a:r>
                      <a:br>
                        <a:rPr lang="de-DE" sz="2400" i="1" dirty="0">
                          <a:effectLst/>
                          <a:latin typeface="Calibri" panose="020F0502020204030204" pitchFamily="34" charset="0"/>
                          <a:ea typeface="Calibri" panose="020F0502020204030204" pitchFamily="34" charset="0"/>
                          <a:cs typeface="Times New Roman" panose="02020603050405020304" pitchFamily="18" charset="0"/>
                        </a:rPr>
                      </a:br>
                      <a:r>
                        <a:rPr lang="de-DE" sz="2400" i="1" dirty="0">
                          <a:effectLst/>
                          <a:latin typeface="Calibri" panose="020F0502020204030204" pitchFamily="34" charset="0"/>
                          <a:ea typeface="Calibri" panose="020F0502020204030204" pitchFamily="34" charset="0"/>
                          <a:cs typeface="Times New Roman" panose="02020603050405020304" pitchFamily="18" charset="0"/>
                        </a:rPr>
                        <a:t>Stimmung trotzdem: Enttäuschung, denn Frankreich ist vor allem im Nordosten stark zerstört, hat viele Kriegsopfer zu beklagen und ist bei den USA verschuldet („verlorener Friede</a:t>
                      </a:r>
                      <a:r>
                        <a:rPr lang="de-DE" sz="2400" i="1" dirty="0" smtClean="0">
                          <a:effectLst/>
                          <a:latin typeface="Calibri" panose="020F0502020204030204" pitchFamily="34" charset="0"/>
                          <a:ea typeface="Calibri" panose="020F0502020204030204" pitchFamily="34" charset="0"/>
                          <a:cs typeface="Times New Roman" panose="02020603050405020304" pitchFamily="18" charset="0"/>
                        </a:rPr>
                        <a:t>“)</a:t>
                      </a:r>
                      <a:r>
                        <a:rPr lang="de-DE" sz="2400" b="1" dirty="0">
                          <a:effectLst/>
                          <a:latin typeface="Calibri" panose="020F0502020204030204" pitchFamily="34" charset="0"/>
                          <a:ea typeface="Calibri" panose="020F0502020204030204" pitchFamily="34" charset="0"/>
                          <a:cs typeface="Times New Roman" panose="02020603050405020304" pitchFamily="18" charset="0"/>
                        </a:rPr>
                        <a:t> </a:t>
                      </a:r>
                      <a:endParaRPr lang="de-DE" sz="2400" b="1" dirty="0" smtClean="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88634820"/>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2066692938"/>
              </p:ext>
            </p:extLst>
          </p:nvPr>
        </p:nvGraphicFramePr>
        <p:xfrm>
          <a:off x="169887" y="314794"/>
          <a:ext cx="11812250" cy="6284659"/>
        </p:xfrm>
        <a:graphic>
          <a:graphicData uri="http://schemas.openxmlformats.org/drawingml/2006/table">
            <a:tbl>
              <a:tblPr firstRow="1" firstCol="1" bandRow="1"/>
              <a:tblGrid>
                <a:gridCol w="5906125"/>
                <a:gridCol w="5906125"/>
              </a:tblGrid>
              <a:tr h="249720">
                <a:tc>
                  <a:txBody>
                    <a:bodyPr/>
                    <a:lstStyle/>
                    <a:p>
                      <a:pPr algn="ct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Deutschland</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2400" b="1">
                          <a:effectLst/>
                          <a:latin typeface="Calibri" panose="020F0502020204030204" pitchFamily="34" charset="0"/>
                          <a:ea typeface="Calibri" panose="020F0502020204030204" pitchFamily="34" charset="0"/>
                          <a:cs typeface="Times New Roman" panose="02020603050405020304" pitchFamily="18" charset="0"/>
                        </a:rPr>
                        <a:t>Frankreich</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6858">
                <a:tc>
                  <a:txBody>
                    <a:bodyPr/>
                    <a:lstStyle/>
                    <a:p>
                      <a:pPr>
                        <a:lnSpc>
                          <a:spcPct val="115000"/>
                        </a:lnSpc>
                        <a:spcAft>
                          <a:spcPts val="0"/>
                        </a:spcAft>
                      </a:pPr>
                      <a:r>
                        <a:rPr lang="de-DE" sz="2400" b="1">
                          <a:effectLst/>
                          <a:latin typeface="Calibri" panose="020F0502020204030204" pitchFamily="34" charset="0"/>
                          <a:ea typeface="Calibri" panose="020F0502020204030204" pitchFamily="34" charset="0"/>
                          <a:cs typeface="Times New Roman" panose="02020603050405020304" pitchFamily="18" charset="0"/>
                        </a:rPr>
                        <a:t>Rechtsextreme Parteien</a:t>
                      </a:r>
                      <a:r>
                        <a:rPr lang="de-DE" sz="2400">
                          <a:effectLst/>
                          <a:latin typeface="Calibri" panose="020F0502020204030204" pitchFamily="34" charset="0"/>
                          <a:ea typeface="Calibri" panose="020F0502020204030204" pitchFamily="34" charset="0"/>
                          <a:cs typeface="Times New Roman" panose="02020603050405020304" pitchFamily="18" charset="0"/>
                        </a:rPr>
                        <a:t> (NSDAP und DNVP) verbünden sich am Ende der Weimarer Republik</a:t>
                      </a:r>
                      <a:br>
                        <a:rPr lang="de-DE" sz="2400">
                          <a:effectLst/>
                          <a:latin typeface="Calibri" panose="020F0502020204030204" pitchFamily="34" charset="0"/>
                          <a:ea typeface="Calibri" panose="020F0502020204030204" pitchFamily="34" charset="0"/>
                          <a:cs typeface="Times New Roman" panose="02020603050405020304" pitchFamily="18" charset="0"/>
                        </a:rPr>
                      </a:br>
                      <a:r>
                        <a:rPr lang="de-DE" sz="2400">
                          <a:effectLst/>
                          <a:latin typeface="Calibri" panose="020F0502020204030204" pitchFamily="34" charset="0"/>
                          <a:ea typeface="Calibri" panose="020F0502020204030204" pitchFamily="34" charset="0"/>
                          <a:cs typeface="Times New Roman" panose="02020603050405020304" pitchFamily="18" charset="0"/>
                        </a:rPr>
                        <a:t>nach der „Machtergreifung“ dulden konservative Parteien die Regierung Hitler</a:t>
                      </a:r>
                      <a:br>
                        <a:rPr lang="de-DE" sz="2400">
                          <a:effectLst/>
                          <a:latin typeface="Calibri" panose="020F0502020204030204" pitchFamily="34" charset="0"/>
                          <a:ea typeface="Calibri" panose="020F0502020204030204" pitchFamily="34" charset="0"/>
                          <a:cs typeface="Times New Roman" panose="02020603050405020304" pitchFamily="18" charset="0"/>
                        </a:rPr>
                      </a:b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Rechtsextreme Parteien und Bewegungen („Ligen“)</a:t>
                      </a: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r>
                        <a:rPr lang="de-DE" sz="2400" i="1" dirty="0">
                          <a:effectLst/>
                          <a:latin typeface="Calibri" panose="020F0502020204030204" pitchFamily="34" charset="0"/>
                          <a:ea typeface="Calibri" panose="020F0502020204030204" pitchFamily="34" charset="0"/>
                          <a:cs typeface="Times New Roman" panose="02020603050405020304" pitchFamily="18" charset="0"/>
                        </a:rPr>
                        <a:t>Stationen 1</a:t>
                      </a:r>
                      <a:r>
                        <a:rPr lang="de-DE" sz="2400" b="1" i="1" dirty="0">
                          <a:effectLst/>
                          <a:latin typeface="Calibri" panose="020F0502020204030204" pitchFamily="34" charset="0"/>
                          <a:ea typeface="Calibri" panose="020F0502020204030204" pitchFamily="34" charset="0"/>
                          <a:cs typeface="Times New Roman" panose="02020603050405020304" pitchFamily="18" charset="0"/>
                        </a:rPr>
                        <a:t> </a:t>
                      </a:r>
                      <a:r>
                        <a:rPr lang="de-DE" sz="2400" i="1" dirty="0">
                          <a:effectLst/>
                          <a:latin typeface="Calibri" panose="020F0502020204030204" pitchFamily="34" charset="0"/>
                          <a:ea typeface="Calibri" panose="020F0502020204030204" pitchFamily="34" charset="0"/>
                          <a:cs typeface="Times New Roman" panose="02020603050405020304" pitchFamily="18" charset="0"/>
                        </a:rPr>
                        <a:t>und 2)</a:t>
                      </a:r>
                      <a:r>
                        <a:rPr lang="de-DE" sz="2400" b="1" i="1" dirty="0">
                          <a:effectLst/>
                          <a:latin typeface="Calibri" panose="020F0502020204030204" pitchFamily="34" charset="0"/>
                          <a:ea typeface="Calibri" panose="020F0502020204030204" pitchFamily="34" charset="0"/>
                          <a:cs typeface="Times New Roman" panose="02020603050405020304" pitchFamily="18" charset="0"/>
                        </a:rPr>
                        <a:t/>
                      </a:r>
                      <a:br>
                        <a:rPr lang="de-DE" sz="2400" b="1" i="1" dirty="0">
                          <a:effectLst/>
                          <a:latin typeface="Calibri" panose="020F0502020204030204" pitchFamily="34" charset="0"/>
                          <a:ea typeface="Calibri" panose="020F0502020204030204" pitchFamily="34" charset="0"/>
                          <a:cs typeface="Times New Roman" panose="02020603050405020304" pitchFamily="18" charset="0"/>
                        </a:rPr>
                      </a:br>
                      <a:r>
                        <a:rPr lang="de-DE" sz="2400" i="1" dirty="0">
                          <a:effectLst/>
                          <a:latin typeface="Calibri" panose="020F0502020204030204" pitchFamily="34" charset="0"/>
                          <a:ea typeface="Calibri" panose="020F0502020204030204" pitchFamily="34" charset="0"/>
                          <a:cs typeface="Times New Roman" panose="02020603050405020304" pitchFamily="18" charset="0"/>
                        </a:rPr>
                        <a:t>sind </a:t>
                      </a:r>
                      <a:r>
                        <a:rPr lang="de-DE" sz="2400" i="1" dirty="0" smtClean="0">
                          <a:effectLst/>
                          <a:latin typeface="Calibri" panose="020F0502020204030204" pitchFamily="34" charset="0"/>
                          <a:ea typeface="Calibri" panose="020F0502020204030204" pitchFamily="34" charset="0"/>
                          <a:cs typeface="Times New Roman" panose="02020603050405020304" pitchFamily="18" charset="0"/>
                        </a:rPr>
                        <a:t>alle gegen die parlamentarische</a:t>
                      </a:r>
                      <a:r>
                        <a:rPr lang="de-DE" sz="2400" i="1" baseline="0" dirty="0" smtClean="0">
                          <a:effectLst/>
                          <a:latin typeface="Calibri" panose="020F0502020204030204" pitchFamily="34" charset="0"/>
                          <a:ea typeface="Calibri" panose="020F0502020204030204" pitchFamily="34" charset="0"/>
                          <a:cs typeface="Times New Roman" panose="02020603050405020304" pitchFamily="18" charset="0"/>
                        </a:rPr>
                        <a:t> Demokratie</a:t>
                      </a:r>
                      <a:r>
                        <a:rPr lang="de-DE" sz="2400" i="1" dirty="0" smtClean="0">
                          <a:effectLst/>
                          <a:latin typeface="Calibri" panose="020F0502020204030204" pitchFamily="34" charset="0"/>
                          <a:ea typeface="Calibri" panose="020F0502020204030204" pitchFamily="34" charset="0"/>
                          <a:cs typeface="Times New Roman" panose="02020603050405020304" pitchFamily="18" charset="0"/>
                        </a:rPr>
                        <a:t>, </a:t>
                      </a:r>
                      <a:r>
                        <a:rPr lang="de-DE" sz="2400" i="1" dirty="0">
                          <a:effectLst/>
                          <a:latin typeface="Calibri" panose="020F0502020204030204" pitchFamily="34" charset="0"/>
                          <a:ea typeface="Calibri" panose="020F0502020204030204" pitchFamily="34" charset="0"/>
                          <a:cs typeface="Times New Roman" panose="02020603050405020304" pitchFamily="18" charset="0"/>
                        </a:rPr>
                        <a:t>aber sie schaffen es nicht, sich ausreichend zu verbünden</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2707">
                <a:tc>
                  <a:txBody>
                    <a:bodyPr/>
                    <a:lstStyle/>
                    <a:p>
                      <a:pP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Arbeiterparteien</a:t>
                      </a:r>
                      <a:r>
                        <a:rPr lang="de-DE" sz="2400" dirty="0">
                          <a:effectLst/>
                          <a:latin typeface="Calibri" panose="020F0502020204030204" pitchFamily="34" charset="0"/>
                          <a:ea typeface="Calibri" panose="020F0502020204030204" pitchFamily="34" charset="0"/>
                          <a:cs typeface="Times New Roman" panose="02020603050405020304" pitchFamily="18" charset="0"/>
                        </a:rPr>
                        <a:t> (gemäßigt: SPD, radikal: KPD) bekämpfen </a:t>
                      </a:r>
                      <a:r>
                        <a:rPr lang="de-DE" sz="2400" dirty="0" smtClean="0">
                          <a:effectLst/>
                          <a:latin typeface="Calibri" panose="020F0502020204030204" pitchFamily="34" charset="0"/>
                          <a:ea typeface="Calibri" panose="020F0502020204030204" pitchFamily="34" charset="0"/>
                          <a:cs typeface="Times New Roman" panose="02020603050405020304" pitchFamily="18" charset="0"/>
                        </a:rPr>
                        <a:t>einander</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Arbeiterparteien</a:t>
                      </a:r>
                      <a:r>
                        <a:rPr lang="de-DE" sz="2400" dirty="0">
                          <a:effectLst/>
                          <a:latin typeface="Calibri" panose="020F0502020204030204" pitchFamily="34" charset="0"/>
                          <a:ea typeface="Calibri" panose="020F0502020204030204" pitchFamily="34" charset="0"/>
                          <a:cs typeface="Times New Roman" panose="02020603050405020304" pitchFamily="18" charset="0"/>
                        </a:rPr>
                        <a:t> (Stationen 1 und 3)</a:t>
                      </a:r>
                      <a:r>
                        <a:rPr lang="de-DE" sz="2400" i="1" dirty="0">
                          <a:effectLst/>
                          <a:latin typeface="Calibri" panose="020F0502020204030204" pitchFamily="34" charset="0"/>
                          <a:ea typeface="Calibri" panose="020F0502020204030204" pitchFamily="34" charset="0"/>
                          <a:cs typeface="Times New Roman" panose="02020603050405020304" pitchFamily="18" charset="0"/>
                        </a:rPr>
                        <a:t/>
                      </a:r>
                      <a:br>
                        <a:rPr lang="de-DE" sz="2400" i="1" dirty="0">
                          <a:effectLst/>
                          <a:latin typeface="Calibri" panose="020F0502020204030204" pitchFamily="34" charset="0"/>
                          <a:ea typeface="Calibri" panose="020F0502020204030204" pitchFamily="34" charset="0"/>
                          <a:cs typeface="Times New Roman" panose="02020603050405020304" pitchFamily="18" charset="0"/>
                        </a:rPr>
                      </a:br>
                      <a:r>
                        <a:rPr lang="de-DE" sz="2400" i="1" dirty="0">
                          <a:effectLst/>
                          <a:latin typeface="Calibri" panose="020F0502020204030204" pitchFamily="34" charset="0"/>
                          <a:ea typeface="Calibri" panose="020F0502020204030204" pitchFamily="34" charset="0"/>
                          <a:cs typeface="Times New Roman" panose="02020603050405020304" pitchFamily="18" charset="0"/>
                        </a:rPr>
                        <a:t>Arbeiterparteien verbünden sich: </a:t>
                      </a:r>
                      <a:r>
                        <a:rPr lang="de-DE" sz="2400" i="1" dirty="0" smtClean="0">
                          <a:effectLst/>
                          <a:latin typeface="Calibri" panose="020F0502020204030204" pitchFamily="34" charset="0"/>
                          <a:ea typeface="Calibri" panose="020F0502020204030204" pitchFamily="34" charset="0"/>
                          <a:cs typeface="Times New Roman" panose="02020603050405020304" pitchFamily="18" charset="0"/>
                        </a:rPr>
                        <a:t>„front </a:t>
                      </a:r>
                      <a:r>
                        <a:rPr lang="de-DE" sz="2400" i="1" dirty="0" err="1" smtClean="0">
                          <a:effectLst/>
                          <a:latin typeface="Calibri" panose="020F0502020204030204" pitchFamily="34" charset="0"/>
                          <a:ea typeface="Calibri" panose="020F0502020204030204" pitchFamily="34" charset="0"/>
                          <a:cs typeface="Times New Roman" panose="02020603050405020304" pitchFamily="18" charset="0"/>
                        </a:rPr>
                        <a:t>populaire</a:t>
                      </a:r>
                      <a:r>
                        <a:rPr lang="de-DE" sz="2400" i="1" dirty="0" smtClean="0">
                          <a:effectLst/>
                          <a:latin typeface="Calibri" panose="020F0502020204030204" pitchFamily="34" charset="0"/>
                          <a:ea typeface="Calibri" panose="020F0502020204030204" pitchFamily="34" charset="0"/>
                          <a:cs typeface="Times New Roman" panose="02020603050405020304" pitchFamily="18" charset="0"/>
                        </a:rPr>
                        <a:t>“ („Volksfront“)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1082707">
                <a:tc>
                  <a:txBody>
                    <a:bodyPr/>
                    <a:lstStyle/>
                    <a:p>
                      <a:pP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Parteien, die die Republik unterstützen</a:t>
                      </a:r>
                      <a:br>
                        <a:rPr lang="de-DE" sz="2400" b="1" dirty="0">
                          <a:effectLst/>
                          <a:latin typeface="Calibri" panose="020F0502020204030204" pitchFamily="34" charset="0"/>
                          <a:ea typeface="Calibri" panose="020F0502020204030204" pitchFamily="34" charset="0"/>
                          <a:cs typeface="Times New Roman" panose="02020603050405020304" pitchFamily="18" charset="0"/>
                        </a:rPr>
                      </a:br>
                      <a:r>
                        <a:rPr lang="de-DE" sz="2400" dirty="0">
                          <a:effectLst/>
                          <a:latin typeface="Calibri" panose="020F0502020204030204" pitchFamily="34" charset="0"/>
                          <a:ea typeface="Calibri" panose="020F0502020204030204" pitchFamily="34" charset="0"/>
                          <a:cs typeface="Times New Roman" panose="02020603050405020304" pitchFamily="18" charset="0"/>
                        </a:rPr>
                        <a:t>im Reichstag ab 1930: nur geringe Mehrheit für demokratische Parteien, diese verbünden sich </a:t>
                      </a:r>
                      <a:r>
                        <a:rPr lang="de-DE" sz="2400" dirty="0" smtClean="0">
                          <a:effectLst/>
                          <a:latin typeface="Calibri" panose="020F0502020204030204" pitchFamily="34" charset="0"/>
                          <a:ea typeface="Calibri" panose="020F0502020204030204" pitchFamily="34" charset="0"/>
                          <a:cs typeface="Times New Roman" panose="02020603050405020304" pitchFamily="18" charset="0"/>
                        </a:rPr>
                        <a:t>nicht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Parteien, die die Republik unterstützen </a:t>
                      </a:r>
                      <a:r>
                        <a:rPr lang="de-DE" sz="2400" dirty="0">
                          <a:effectLst/>
                          <a:latin typeface="Calibri" panose="020F0502020204030204" pitchFamily="34" charset="0"/>
                          <a:ea typeface="Calibri" panose="020F0502020204030204" pitchFamily="34" charset="0"/>
                          <a:cs typeface="Times New Roman" panose="02020603050405020304" pitchFamily="18" charset="0"/>
                        </a:rPr>
                        <a:t>(Station 1)</a:t>
                      </a:r>
                      <a:br>
                        <a:rPr lang="de-DE" sz="2400" dirty="0">
                          <a:effectLst/>
                          <a:latin typeface="Calibri" panose="020F0502020204030204" pitchFamily="34" charset="0"/>
                          <a:ea typeface="Calibri" panose="020F0502020204030204" pitchFamily="34" charset="0"/>
                          <a:cs typeface="Times New Roman" panose="02020603050405020304" pitchFamily="18" charset="0"/>
                        </a:rPr>
                      </a:br>
                      <a:r>
                        <a:rPr lang="de-DE" sz="2400" i="1" dirty="0">
                          <a:effectLst/>
                          <a:latin typeface="Calibri" panose="020F0502020204030204" pitchFamily="34" charset="0"/>
                          <a:ea typeface="Calibri" panose="020F0502020204030204" pitchFamily="34" charset="0"/>
                          <a:cs typeface="Times New Roman" panose="02020603050405020304" pitchFamily="18" charset="0"/>
                        </a:rPr>
                        <a:t>Mehrheiten für demokratische Parteien im Parlament; ausreichende Zusammenhalt auch in der Krise (Abend des 6 </a:t>
                      </a:r>
                      <a:r>
                        <a:rPr lang="de-DE" sz="2400" i="1" dirty="0" err="1">
                          <a:effectLst/>
                          <a:latin typeface="Calibri" panose="020F0502020204030204" pitchFamily="34" charset="0"/>
                          <a:ea typeface="Calibri" panose="020F0502020204030204" pitchFamily="34" charset="0"/>
                          <a:cs typeface="Times New Roman" panose="02020603050405020304" pitchFamily="18" charset="0"/>
                        </a:rPr>
                        <a:t>février</a:t>
                      </a:r>
                      <a:r>
                        <a:rPr lang="de-DE" sz="2400" i="1" dirty="0" smtClean="0">
                          <a:effectLst/>
                          <a:latin typeface="Calibri" panose="020F0502020204030204" pitchFamily="34" charset="0"/>
                          <a:ea typeface="Calibri" panose="020F0502020204030204" pitchFamily="34" charset="0"/>
                          <a:cs typeface="Times New Roman" panose="02020603050405020304" pitchFamily="18" charset="0"/>
                        </a:rPr>
                        <a:t>)</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38905094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3"/>
          <p:cNvGraphicFramePr>
            <a:graphicFrameLocks noGrp="1"/>
          </p:cNvGraphicFramePr>
          <p:nvPr>
            <p:extLst>
              <p:ext uri="{D42A27DB-BD31-4B8C-83A1-F6EECF244321}">
                <p14:modId xmlns:p14="http://schemas.microsoft.com/office/powerpoint/2010/main" val="3420016481"/>
              </p:ext>
            </p:extLst>
          </p:nvPr>
        </p:nvGraphicFramePr>
        <p:xfrm>
          <a:off x="314793" y="779489"/>
          <a:ext cx="11667344" cy="4206240"/>
        </p:xfrm>
        <a:graphic>
          <a:graphicData uri="http://schemas.openxmlformats.org/drawingml/2006/table">
            <a:tbl>
              <a:tblPr firstRow="1" firstCol="1" bandRow="1"/>
              <a:tblGrid>
                <a:gridCol w="5761219"/>
                <a:gridCol w="5906125"/>
              </a:tblGrid>
              <a:tr h="249720">
                <a:tc>
                  <a:txBody>
                    <a:bodyPr/>
                    <a:lstStyle/>
                    <a:p>
                      <a:pPr algn="ct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Deutschland</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de-DE" sz="2400" b="1">
                          <a:effectLst/>
                          <a:latin typeface="Calibri" panose="020F0502020204030204" pitchFamily="34" charset="0"/>
                          <a:ea typeface="Calibri" panose="020F0502020204030204" pitchFamily="34" charset="0"/>
                          <a:cs typeface="Times New Roman" panose="02020603050405020304" pitchFamily="18" charset="0"/>
                        </a:rPr>
                        <a:t>Frankreich</a:t>
                      </a:r>
                      <a:endParaRPr lang="de-DE" sz="24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106858">
                <a:tc>
                  <a:txBody>
                    <a:bodyPr/>
                    <a:lstStyle/>
                    <a:p>
                      <a:pP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Demokratische Tradition</a:t>
                      </a:r>
                      <a:r>
                        <a:rPr lang="de-DE" sz="2400" dirty="0">
                          <a:effectLst/>
                          <a:latin typeface="Calibri" panose="020F0502020204030204" pitchFamily="34" charset="0"/>
                          <a:ea typeface="Calibri" panose="020F0502020204030204" pitchFamily="34" charset="0"/>
                          <a:cs typeface="Times New Roman" panose="02020603050405020304" pitchFamily="18" charset="0"/>
                        </a:rPr>
                        <a:t/>
                      </a:r>
                      <a:br>
                        <a:rPr lang="de-DE" sz="2400" dirty="0">
                          <a:effectLst/>
                          <a:latin typeface="Calibri" panose="020F0502020204030204" pitchFamily="34" charset="0"/>
                          <a:ea typeface="Calibri" panose="020F0502020204030204" pitchFamily="34" charset="0"/>
                          <a:cs typeface="Times New Roman" panose="02020603050405020304" pitchFamily="18" charset="0"/>
                        </a:rPr>
                      </a:br>
                      <a:r>
                        <a:rPr lang="de-DE" sz="2400" dirty="0">
                          <a:effectLst/>
                          <a:latin typeface="Calibri" panose="020F0502020204030204" pitchFamily="34" charset="0"/>
                          <a:ea typeface="Calibri" panose="020F0502020204030204" pitchFamily="34" charset="0"/>
                          <a:cs typeface="Times New Roman" panose="02020603050405020304" pitchFamily="18" charset="0"/>
                        </a:rPr>
                        <a:t>Demokratie erst seit 1919</a:t>
                      </a:r>
                    </a:p>
                    <a:p>
                      <a:pPr>
                        <a:lnSpc>
                          <a:spcPct val="115000"/>
                        </a:lnSpc>
                        <a:spcAft>
                          <a:spcPts val="0"/>
                        </a:spcAft>
                      </a:pPr>
                      <a:r>
                        <a:rPr lang="de-DE" sz="2400" dirty="0">
                          <a:effectLst/>
                          <a:latin typeface="Calibri" panose="020F0502020204030204" pitchFamily="34" charset="0"/>
                          <a:ea typeface="Calibri" panose="020F0502020204030204" pitchFamily="34" charset="0"/>
                          <a:cs typeface="Times New Roman" panose="02020603050405020304" pitchFamily="18" charset="0"/>
                        </a:rPr>
                        <a:t>Weit verbreitetes </a:t>
                      </a:r>
                      <a:r>
                        <a:rPr lang="de-DE" sz="2400" b="1" dirty="0">
                          <a:effectLst/>
                          <a:latin typeface="Calibri" panose="020F0502020204030204" pitchFamily="34" charset="0"/>
                          <a:ea typeface="Calibri" panose="020F0502020204030204" pitchFamily="34" charset="0"/>
                          <a:cs typeface="Times New Roman" panose="02020603050405020304" pitchFamily="18" charset="0"/>
                        </a:rPr>
                        <a:t>antidemokratisches Denken</a:t>
                      </a:r>
                      <a:r>
                        <a:rPr lang="de-DE" sz="2400" dirty="0">
                          <a:effectLst/>
                          <a:latin typeface="Calibri" panose="020F0502020204030204" pitchFamily="34" charset="0"/>
                          <a:ea typeface="Calibri" panose="020F0502020204030204" pitchFamily="34" charset="0"/>
                          <a:cs typeface="Times New Roman" panose="02020603050405020304" pitchFamily="18" charset="0"/>
                        </a:rPr>
                        <a:t>, Ablehnung der neuen Republik </a:t>
                      </a:r>
                      <a:br>
                        <a:rPr lang="de-DE" sz="2400" dirty="0">
                          <a:effectLst/>
                          <a:latin typeface="Calibri" panose="020F0502020204030204" pitchFamily="34" charset="0"/>
                          <a:ea typeface="Calibri" panose="020F0502020204030204" pitchFamily="34" charset="0"/>
                          <a:cs typeface="Times New Roman" panose="02020603050405020304" pitchFamily="18" charset="0"/>
                        </a:rPr>
                      </a:br>
                      <a:r>
                        <a:rPr lang="de-DE" sz="2400" dirty="0">
                          <a:effectLst/>
                          <a:latin typeface="Calibri" panose="020F0502020204030204" pitchFamily="34" charset="0"/>
                          <a:ea typeface="Calibri" panose="020F0502020204030204" pitchFamily="34" charset="0"/>
                          <a:cs typeface="Times New Roman" panose="02020603050405020304" pitchFamily="18" charset="0"/>
                        </a:rPr>
                        <a:t/>
                      </a:r>
                      <a:br>
                        <a:rPr lang="de-DE" sz="2400" dirty="0">
                          <a:effectLst/>
                          <a:latin typeface="Calibri" panose="020F0502020204030204" pitchFamily="34" charset="0"/>
                          <a:ea typeface="Calibri" panose="020F0502020204030204" pitchFamily="34" charset="0"/>
                          <a:cs typeface="Times New Roman" panose="02020603050405020304" pitchFamily="18" charset="0"/>
                        </a:rPr>
                      </a:br>
                      <a:r>
                        <a:rPr lang="de-DE" sz="2400" dirty="0">
                          <a:effectLst/>
                          <a:latin typeface="Calibri" panose="020F0502020204030204" pitchFamily="34" charset="0"/>
                          <a:ea typeface="Calibri" panose="020F0502020204030204" pitchFamily="34" charset="0"/>
                          <a:cs typeface="Times New Roman" panose="02020603050405020304" pitchFamily="18" charset="0"/>
                        </a:rPr>
                        <a:t/>
                      </a:r>
                      <a:br>
                        <a:rPr lang="de-DE" sz="2400" dirty="0">
                          <a:effectLst/>
                          <a:latin typeface="Calibri" panose="020F0502020204030204" pitchFamily="34" charset="0"/>
                          <a:ea typeface="Calibri" panose="020F0502020204030204" pitchFamily="34" charset="0"/>
                          <a:cs typeface="Times New Roman" panose="02020603050405020304" pitchFamily="18" charset="0"/>
                        </a:rPr>
                      </a:b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nSpc>
                          <a:spcPct val="115000"/>
                        </a:lnSpc>
                        <a:spcAft>
                          <a:spcPts val="0"/>
                        </a:spcAft>
                      </a:pPr>
                      <a:r>
                        <a:rPr lang="de-DE" sz="2400" b="1" dirty="0">
                          <a:effectLst/>
                          <a:latin typeface="Calibri" panose="020F0502020204030204" pitchFamily="34" charset="0"/>
                          <a:ea typeface="Calibri" panose="020F0502020204030204" pitchFamily="34" charset="0"/>
                          <a:cs typeface="Times New Roman" panose="02020603050405020304" pitchFamily="18" charset="0"/>
                        </a:rPr>
                        <a:t>Demokratische Tradition </a:t>
                      </a:r>
                      <a:r>
                        <a:rPr lang="de-DE" sz="2400" i="1" dirty="0">
                          <a:effectLst/>
                          <a:latin typeface="Calibri" panose="020F0502020204030204" pitchFamily="34" charset="0"/>
                          <a:ea typeface="Calibri" panose="020F0502020204030204" pitchFamily="34" charset="0"/>
                          <a:cs typeface="Times New Roman" panose="02020603050405020304" pitchFamily="18" charset="0"/>
                        </a:rPr>
                        <a:t>(Vorwissen, Stationen 1 und 2)</a:t>
                      </a:r>
                      <a:r>
                        <a:rPr lang="de-DE" sz="2400" b="1" i="1" dirty="0">
                          <a:effectLst/>
                          <a:latin typeface="Calibri" panose="020F0502020204030204" pitchFamily="34" charset="0"/>
                          <a:ea typeface="Calibri" panose="020F0502020204030204" pitchFamily="34" charset="0"/>
                          <a:cs typeface="Times New Roman" panose="02020603050405020304" pitchFamily="18" charset="0"/>
                        </a:rPr>
                        <a:t/>
                      </a:r>
                      <a:br>
                        <a:rPr lang="de-DE" sz="2400" b="1" i="1" dirty="0">
                          <a:effectLst/>
                          <a:latin typeface="Calibri" panose="020F0502020204030204" pitchFamily="34" charset="0"/>
                          <a:ea typeface="Calibri" panose="020F0502020204030204" pitchFamily="34" charset="0"/>
                          <a:cs typeface="Times New Roman" panose="02020603050405020304" pitchFamily="18" charset="0"/>
                        </a:rPr>
                      </a:br>
                      <a:r>
                        <a:rPr lang="de-DE" sz="2400" i="1" dirty="0">
                          <a:effectLst/>
                          <a:latin typeface="Calibri" panose="020F0502020204030204" pitchFamily="34" charset="0"/>
                          <a:ea typeface="Calibri" panose="020F0502020204030204" pitchFamily="34" charset="0"/>
                          <a:cs typeface="Times New Roman" panose="02020603050405020304" pitchFamily="18" charset="0"/>
                        </a:rPr>
                        <a:t>Demokratische Tradition seit 1789</a:t>
                      </a:r>
                      <a:br>
                        <a:rPr lang="de-DE" sz="2400" i="1" dirty="0">
                          <a:effectLst/>
                          <a:latin typeface="Calibri" panose="020F0502020204030204" pitchFamily="34" charset="0"/>
                          <a:ea typeface="Calibri" panose="020F0502020204030204" pitchFamily="34" charset="0"/>
                          <a:cs typeface="Times New Roman" panose="02020603050405020304" pitchFamily="18" charset="0"/>
                        </a:rPr>
                      </a:br>
                      <a:r>
                        <a:rPr lang="de-DE" sz="2400" i="1" dirty="0">
                          <a:effectLst/>
                          <a:latin typeface="Calibri" panose="020F0502020204030204" pitchFamily="34" charset="0"/>
                          <a:ea typeface="Calibri" panose="020F0502020204030204" pitchFamily="34" charset="0"/>
                          <a:cs typeface="Times New Roman" panose="02020603050405020304" pitchFamily="18" charset="0"/>
                        </a:rPr>
                        <a:t>antidemokratisches Denken auch weit verbreitet (Ablehnung des Parlaments, der Gleichheit, Antisemitismus, Nationalismus), Zustimmung zur </a:t>
                      </a:r>
                      <a:r>
                        <a:rPr lang="de-DE" sz="2400" i="1" dirty="0" smtClean="0">
                          <a:effectLst/>
                          <a:latin typeface="Calibri" panose="020F0502020204030204" pitchFamily="34" charset="0"/>
                          <a:ea typeface="Calibri" panose="020F0502020204030204" pitchFamily="34" charset="0"/>
                          <a:cs typeface="Times New Roman" panose="02020603050405020304" pitchFamily="18" charset="0"/>
                        </a:rPr>
                        <a:t>parlamentarischen</a:t>
                      </a:r>
                      <a:r>
                        <a:rPr lang="de-DE" sz="2400" i="1" baseline="0" dirty="0" smtClean="0">
                          <a:effectLst/>
                          <a:latin typeface="Calibri" panose="020F0502020204030204" pitchFamily="34" charset="0"/>
                          <a:ea typeface="Calibri" panose="020F0502020204030204" pitchFamily="34" charset="0"/>
                          <a:cs typeface="Times New Roman" panose="02020603050405020304" pitchFamily="18" charset="0"/>
                        </a:rPr>
                        <a:t> </a:t>
                      </a:r>
                      <a:r>
                        <a:rPr lang="de-DE" sz="2400" i="1" dirty="0" smtClean="0">
                          <a:effectLst/>
                          <a:latin typeface="Calibri" panose="020F0502020204030204" pitchFamily="34" charset="0"/>
                          <a:ea typeface="Calibri" panose="020F0502020204030204" pitchFamily="34" charset="0"/>
                          <a:cs typeface="Times New Roman" panose="02020603050405020304" pitchFamily="18" charset="0"/>
                        </a:rPr>
                        <a:t>Republik </a:t>
                      </a:r>
                      <a:r>
                        <a:rPr lang="de-DE" sz="2400" i="1" dirty="0">
                          <a:effectLst/>
                          <a:latin typeface="Calibri" panose="020F0502020204030204" pitchFamily="34" charset="0"/>
                          <a:ea typeface="Calibri" panose="020F0502020204030204" pitchFamily="34" charset="0"/>
                          <a:cs typeface="Times New Roman" panose="02020603050405020304" pitchFamily="18" charset="0"/>
                        </a:rPr>
                        <a:t>aber insgesamt größer</a:t>
                      </a:r>
                      <a:endParaRPr lang="de-DE" sz="24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de-DE" sz="2400" dirty="0">
                          <a:effectLst/>
                          <a:latin typeface="Calibri" panose="020F0502020204030204" pitchFamily="34" charset="0"/>
                          <a:ea typeface="Calibri" panose="020F0502020204030204" pitchFamily="34" charset="0"/>
                          <a:cs typeface="Times New Roman" panose="02020603050405020304" pitchFamily="18" charset="0"/>
                        </a:rPr>
                        <a:t> </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2940176816"/>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524656" y="1645855"/>
            <a:ext cx="11317573" cy="3170099"/>
          </a:xfrm>
          <a:prstGeom prst="rect">
            <a:avLst/>
          </a:prstGeom>
          <a:noFill/>
        </p:spPr>
        <p:txBody>
          <a:bodyPr wrap="square" rtlCol="0">
            <a:spAutoFit/>
          </a:bodyPr>
          <a:lstStyle/>
          <a:p>
            <a:pPr lvl="0"/>
            <a:r>
              <a:rPr lang="de-DE" sz="2400" b="1" dirty="0" smtClean="0"/>
              <a:t>Fazit:</a:t>
            </a:r>
          </a:p>
          <a:p>
            <a:pPr lvl="0"/>
            <a:r>
              <a:rPr lang="de-DE" sz="2400" dirty="0" smtClean="0"/>
              <a:t>Auch </a:t>
            </a:r>
            <a:r>
              <a:rPr lang="de-DE" sz="2400" dirty="0"/>
              <a:t>in Frankreich ist die Demokratie </a:t>
            </a:r>
            <a:r>
              <a:rPr lang="de-DE" sz="2400" dirty="0" smtClean="0"/>
              <a:t>gefährdet, </a:t>
            </a:r>
            <a:r>
              <a:rPr lang="de-DE" sz="2400" dirty="0" smtClean="0"/>
              <a:t>aber </a:t>
            </a:r>
            <a:r>
              <a:rPr lang="de-DE" sz="2400" dirty="0"/>
              <a:t>die </a:t>
            </a:r>
            <a:r>
              <a:rPr lang="de-DE" sz="2400" b="1" dirty="0"/>
              <a:t>„gelernte Demokratie“</a:t>
            </a:r>
            <a:r>
              <a:rPr lang="de-DE" sz="2400" dirty="0"/>
              <a:t> ist stark </a:t>
            </a:r>
            <a:r>
              <a:rPr lang="de-DE" sz="2400" dirty="0" smtClean="0"/>
              <a:t>genug:</a:t>
            </a:r>
          </a:p>
          <a:p>
            <a:pPr lvl="0"/>
            <a:endParaRPr lang="de-DE" sz="800" dirty="0"/>
          </a:p>
          <a:p>
            <a:pPr lvl="0"/>
            <a:r>
              <a:rPr lang="de-DE" sz="2400" dirty="0" smtClean="0"/>
              <a:t>- demokratische Tradition</a:t>
            </a:r>
            <a:br>
              <a:rPr lang="de-DE" sz="2400" dirty="0" smtClean="0"/>
            </a:br>
            <a:r>
              <a:rPr lang="de-DE" sz="2400" dirty="0" smtClean="0"/>
              <a:t>- andere Rahmenbedingungen: </a:t>
            </a:r>
            <a:br>
              <a:rPr lang="de-DE" sz="2400" dirty="0" smtClean="0"/>
            </a:br>
            <a:r>
              <a:rPr lang="de-DE" sz="2400" dirty="0" smtClean="0"/>
              <a:t>   Siegermacht</a:t>
            </a:r>
            <a:br>
              <a:rPr lang="de-DE" sz="2400" dirty="0" smtClean="0"/>
            </a:br>
            <a:r>
              <a:rPr lang="de-DE" sz="2400" dirty="0" smtClean="0"/>
              <a:t>   schwächere Weltwirtschaftskrise</a:t>
            </a:r>
            <a:br>
              <a:rPr lang="de-DE" sz="2400" dirty="0" smtClean="0"/>
            </a:br>
            <a:r>
              <a:rPr lang="de-DE" sz="2400" dirty="0" smtClean="0"/>
              <a:t>   </a:t>
            </a:r>
            <a:r>
              <a:rPr lang="de-DE" sz="2400" dirty="0" smtClean="0"/>
              <a:t>front </a:t>
            </a:r>
            <a:r>
              <a:rPr lang="de-DE" sz="2400" dirty="0" err="1"/>
              <a:t>populaire</a:t>
            </a:r>
            <a:r>
              <a:rPr lang="de-DE" sz="2400" dirty="0"/>
              <a:t> </a:t>
            </a:r>
            <a:r>
              <a:rPr lang="de-DE" sz="2400" dirty="0" smtClean="0"/>
              <a:t>(Volksfront)</a:t>
            </a:r>
            <a:endParaRPr lang="de-DE" sz="2400" dirty="0"/>
          </a:p>
        </p:txBody>
      </p:sp>
      <p:sp>
        <p:nvSpPr>
          <p:cNvPr id="2" name="Textfeld 1"/>
          <p:cNvSpPr txBox="1"/>
          <p:nvPr/>
        </p:nvSpPr>
        <p:spPr>
          <a:xfrm>
            <a:off x="0" y="307216"/>
            <a:ext cx="11842230" cy="830997"/>
          </a:xfrm>
          <a:prstGeom prst="rect">
            <a:avLst/>
          </a:prstGeom>
          <a:noFill/>
        </p:spPr>
        <p:txBody>
          <a:bodyPr wrap="square" rtlCol="0">
            <a:spAutoFit/>
          </a:bodyPr>
          <a:lstStyle/>
          <a:p>
            <a:pPr algn="ctr"/>
            <a:r>
              <a:rPr lang="de-DE" sz="2400" b="1" dirty="0" smtClean="0"/>
              <a:t>Frankreich </a:t>
            </a:r>
            <a:r>
              <a:rPr lang="de-DE" sz="2400" b="1" dirty="0"/>
              <a:t>blieb stabil – wie groß war aber die Gefahr, wie stark die „gelernte Demokratie“? (Doppelstunde</a:t>
            </a:r>
            <a:r>
              <a:rPr lang="de-DE" sz="2400" b="1" dirty="0" smtClean="0"/>
              <a:t>)</a:t>
            </a:r>
            <a:endParaRPr lang="de-DE" sz="2400" dirty="0"/>
          </a:p>
        </p:txBody>
      </p:sp>
    </p:spTree>
    <p:extLst>
      <p:ext uri="{BB962C8B-B14F-4D97-AF65-F5344CB8AC3E}">
        <p14:creationId xmlns:p14="http://schemas.microsoft.com/office/powerpoint/2010/main" val="3390388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27226" y="894575"/>
            <a:ext cx="4198050" cy="7463199"/>
          </a:xfrm>
          <a:prstGeom prst="rect">
            <a:avLst/>
          </a:prstGeom>
        </p:spPr>
      </p:pic>
      <p:pic>
        <p:nvPicPr>
          <p:cNvPr id="7" name="Grafik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368" y="1380225"/>
            <a:ext cx="3145775" cy="5592489"/>
          </a:xfrm>
          <a:prstGeom prst="rect">
            <a:avLst/>
          </a:prstGeom>
        </p:spPr>
      </p:pic>
      <p:sp>
        <p:nvSpPr>
          <p:cNvPr id="5" name="Textfeld 4"/>
          <p:cNvSpPr txBox="1"/>
          <p:nvPr/>
        </p:nvSpPr>
        <p:spPr>
          <a:xfrm>
            <a:off x="124870" y="160061"/>
            <a:ext cx="6860546" cy="1200329"/>
          </a:xfrm>
          <a:prstGeom prst="rect">
            <a:avLst/>
          </a:prstGeom>
          <a:noFill/>
        </p:spPr>
        <p:txBody>
          <a:bodyPr wrap="square" rtlCol="0">
            <a:spAutoFit/>
          </a:bodyPr>
          <a:lstStyle/>
          <a:p>
            <a:r>
              <a:rPr lang="de-DE" sz="2400" dirty="0"/>
              <a:t>…die Übertragbarkeit historischer Erkenntnisse auf aktuelle Probleme </a:t>
            </a:r>
            <a:r>
              <a:rPr lang="de-DE" sz="2400" dirty="0" smtClean="0"/>
              <a:t>erörtern</a:t>
            </a:r>
            <a:r>
              <a:rPr lang="de-DE" sz="2400" b="1" dirty="0" smtClean="0"/>
              <a:t/>
            </a:r>
            <a:br>
              <a:rPr lang="de-DE" sz="2400" b="1" dirty="0" smtClean="0"/>
            </a:br>
            <a:r>
              <a:rPr lang="de-DE" sz="2400" b="1" dirty="0" smtClean="0"/>
              <a:t>Frankreich im Dezember 2015</a:t>
            </a:r>
          </a:p>
        </p:txBody>
      </p:sp>
      <p:pic>
        <p:nvPicPr>
          <p:cNvPr id="9" name="Grafik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709285" y="1360390"/>
            <a:ext cx="3166227" cy="5628847"/>
          </a:xfrm>
          <a:prstGeom prst="rect">
            <a:avLst/>
          </a:prstGeom>
        </p:spPr>
      </p:pic>
    </p:spTree>
    <p:extLst>
      <p:ext uri="{BB962C8B-B14F-4D97-AF65-F5344CB8AC3E}">
        <p14:creationId xmlns:p14="http://schemas.microsoft.com/office/powerpoint/2010/main" val="2809504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523296" y="1808979"/>
            <a:ext cx="6860546" cy="2554545"/>
          </a:xfrm>
          <a:prstGeom prst="rect">
            <a:avLst/>
          </a:prstGeom>
          <a:noFill/>
        </p:spPr>
        <p:txBody>
          <a:bodyPr wrap="square" rtlCol="0">
            <a:spAutoFit/>
          </a:bodyPr>
          <a:lstStyle/>
          <a:p>
            <a:pPr algn="ctr"/>
            <a:r>
              <a:rPr lang="de-DE" sz="4000" b="1" dirty="0"/>
              <a:t>d</a:t>
            </a:r>
            <a:r>
              <a:rPr lang="de-DE" sz="4000" b="1" dirty="0" smtClean="0"/>
              <a:t>anke</a:t>
            </a:r>
          </a:p>
          <a:p>
            <a:pPr algn="ctr"/>
            <a:r>
              <a:rPr lang="de-DE" sz="4000" b="1" dirty="0"/>
              <a:t>m</a:t>
            </a:r>
            <a:r>
              <a:rPr lang="de-DE" sz="4000" b="1" dirty="0" smtClean="0"/>
              <a:t>erci</a:t>
            </a:r>
          </a:p>
          <a:p>
            <a:pPr algn="ctr"/>
            <a:r>
              <a:rPr lang="de-DE" sz="4000" b="1" dirty="0" err="1"/>
              <a:t>d</a:t>
            </a:r>
            <a:r>
              <a:rPr lang="de-DE" sz="4000" b="1" dirty="0" err="1" smtClean="0"/>
              <a:t>ziękuję</a:t>
            </a:r>
            <a:endParaRPr lang="de-DE" sz="4000" b="1" dirty="0" smtClean="0"/>
          </a:p>
          <a:p>
            <a:pPr algn="ctr"/>
            <a:r>
              <a:rPr lang="de-DE" sz="4000" b="1" dirty="0" err="1" smtClean="0"/>
              <a:t>köszönöm</a:t>
            </a:r>
            <a:endParaRPr lang="de-DE" sz="4000" b="1" dirty="0" smtClean="0"/>
          </a:p>
        </p:txBody>
      </p:sp>
    </p:spTree>
    <p:extLst>
      <p:ext uri="{BB962C8B-B14F-4D97-AF65-F5344CB8AC3E}">
        <p14:creationId xmlns:p14="http://schemas.microsoft.com/office/powerpoint/2010/main" val="276117107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179882" y="1611886"/>
            <a:ext cx="7250524" cy="5262979"/>
          </a:xfrm>
          <a:prstGeom prst="rect">
            <a:avLst/>
          </a:prstGeom>
          <a:noFill/>
        </p:spPr>
        <p:txBody>
          <a:bodyPr wrap="square" rtlCol="0">
            <a:spAutoFit/>
          </a:bodyPr>
          <a:lstStyle/>
          <a:p>
            <a:r>
              <a:rPr lang="de-DE" sz="2000" dirty="0" smtClean="0"/>
              <a:t>…</a:t>
            </a:r>
            <a:r>
              <a:rPr lang="de-DE" sz="2000" dirty="0"/>
              <a:t>den Gegensatz zwischen staatlicher Restauration und dem Streben nach Einheit und Freiheit in Europa nach dem Wiener Kongress erklären</a:t>
            </a:r>
          </a:p>
          <a:p>
            <a:r>
              <a:rPr lang="de-DE" sz="2000" dirty="0" smtClean="0"/>
              <a:t>(</a:t>
            </a:r>
            <a:r>
              <a:rPr lang="de-DE" sz="2000" b="1" dirty="0" smtClean="0"/>
              <a:t>Restauration</a:t>
            </a:r>
            <a:r>
              <a:rPr lang="de-DE" sz="2000" b="1" dirty="0"/>
              <a:t>; Nationalismus, Liberalismus: </a:t>
            </a:r>
            <a:r>
              <a:rPr lang="de-DE" sz="2000" b="1" dirty="0" smtClean="0"/>
              <a:t>Europäischer </a:t>
            </a:r>
            <a:r>
              <a:rPr lang="de-DE" sz="2000" b="1" dirty="0"/>
              <a:t>Völkerfrühling</a:t>
            </a:r>
            <a:r>
              <a:rPr lang="de-DE" sz="2000" dirty="0" smtClean="0"/>
              <a:t>)</a:t>
            </a:r>
          </a:p>
          <a:p>
            <a:endParaRPr lang="de-DE" sz="2000" b="1" dirty="0" smtClean="0"/>
          </a:p>
          <a:p>
            <a:r>
              <a:rPr lang="de-DE" sz="2000" b="1" dirty="0" smtClean="0"/>
              <a:t>Sachkompetenz 1</a:t>
            </a:r>
          </a:p>
          <a:p>
            <a:r>
              <a:rPr lang="de-DE" sz="2000" dirty="0" smtClean="0"/>
              <a:t>…</a:t>
            </a:r>
            <a:r>
              <a:rPr lang="de-DE" sz="2000" dirty="0"/>
              <a:t>historische Sachverhalte in Raum und Zeit einordnen</a:t>
            </a:r>
          </a:p>
          <a:p>
            <a:endParaRPr lang="de-DE" sz="2000" dirty="0" smtClean="0"/>
          </a:p>
          <a:p>
            <a:endParaRPr lang="de-DE" sz="2000" b="1" dirty="0"/>
          </a:p>
          <a:p>
            <a:r>
              <a:rPr lang="de-DE" sz="2000" dirty="0" smtClean="0"/>
              <a:t>Arbeitsteilig, flexibilisiert, Bildanalyse</a:t>
            </a:r>
          </a:p>
          <a:p>
            <a:endParaRPr lang="de-DE" sz="2000" dirty="0" smtClean="0"/>
          </a:p>
          <a:p>
            <a:endParaRPr lang="de-DE" sz="2000" dirty="0"/>
          </a:p>
          <a:p>
            <a:endParaRPr lang="de-DE" sz="2000" dirty="0"/>
          </a:p>
          <a:p>
            <a:r>
              <a:rPr lang="de-DE" sz="1400" dirty="0" smtClean="0"/>
              <a:t>Bild:</a:t>
            </a:r>
            <a:endParaRPr lang="de-DE" sz="1400" u="sng" dirty="0" smtClean="0"/>
          </a:p>
          <a:p>
            <a:r>
              <a:rPr lang="de-DE" sz="1400" u="sng" dirty="0">
                <a:hlinkClick r:id="rId2"/>
              </a:rPr>
              <a:t>https://histmag.org/grafika/rocznice2015/napoleon/napoleon1.jpg</a:t>
            </a:r>
            <a:r>
              <a:rPr lang="de-DE" sz="1400" dirty="0"/>
              <a:t> , letzter Aufruf: 2.7.2016</a:t>
            </a:r>
          </a:p>
          <a:p>
            <a:endParaRPr lang="de-DE" sz="1400" dirty="0"/>
          </a:p>
          <a:p>
            <a:endParaRPr lang="de-DE" sz="1400" dirty="0"/>
          </a:p>
        </p:txBody>
      </p:sp>
      <p:sp>
        <p:nvSpPr>
          <p:cNvPr id="2" name="Textfeld 1"/>
          <p:cNvSpPr txBox="1"/>
          <p:nvPr/>
        </p:nvSpPr>
        <p:spPr>
          <a:xfrm>
            <a:off x="179882" y="494675"/>
            <a:ext cx="11600664" cy="954107"/>
          </a:xfrm>
          <a:prstGeom prst="rect">
            <a:avLst/>
          </a:prstGeom>
          <a:noFill/>
        </p:spPr>
        <p:txBody>
          <a:bodyPr wrap="square" rtlCol="0">
            <a:spAutoFit/>
          </a:bodyPr>
          <a:lstStyle/>
          <a:p>
            <a:pPr algn="ctr"/>
            <a:r>
              <a:rPr lang="de-DE" sz="2800" b="1" dirty="0"/>
              <a:t>Hoffnung und Enttäuschung – Motoren der Geschichte </a:t>
            </a:r>
            <a:r>
              <a:rPr lang="de-DE" sz="2800" b="1" u="sng" dirty="0"/>
              <a:t>ganz</a:t>
            </a:r>
            <a:r>
              <a:rPr lang="de-DE" sz="2800" b="1" dirty="0"/>
              <a:t> Europas nach Napoleon? (Doppelstunde</a:t>
            </a:r>
            <a:r>
              <a:rPr lang="de-DE" sz="2800" b="1" dirty="0" smtClean="0"/>
              <a:t>)</a:t>
            </a:r>
            <a:endParaRPr lang="de-DE" sz="2800" dirty="0"/>
          </a:p>
        </p:txBody>
      </p:sp>
      <p:pic>
        <p:nvPicPr>
          <p:cNvPr id="7" name="Grafik 6" descr="http://grafik.rp.pl/grafika2/635975,658769,16.jpg"/>
          <p:cNvPicPr>
            <a:picLocks noChangeAspect="1"/>
          </p:cNvPicPr>
          <p:nvPr/>
        </p:nvPicPr>
        <p:blipFill>
          <a:blip r:embed="rId3"/>
          <a:srcRect/>
          <a:stretch>
            <a:fillRect/>
          </a:stretch>
        </p:blipFill>
        <p:spPr>
          <a:xfrm>
            <a:off x="7704945" y="1479388"/>
            <a:ext cx="3745818" cy="5158641"/>
          </a:xfrm>
          <a:prstGeom prst="rect">
            <a:avLst/>
          </a:prstGeom>
          <a:noFill/>
          <a:ln>
            <a:noFill/>
            <a:prstDash/>
          </a:ln>
        </p:spPr>
      </p:pic>
    </p:spTree>
    <p:extLst>
      <p:ext uri="{BB962C8B-B14F-4D97-AF65-F5344CB8AC3E}">
        <p14:creationId xmlns:p14="http://schemas.microsoft.com/office/powerpoint/2010/main" val="205356160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0" y="284812"/>
            <a:ext cx="11600664" cy="830997"/>
          </a:xfrm>
          <a:prstGeom prst="rect">
            <a:avLst/>
          </a:prstGeom>
          <a:noFill/>
        </p:spPr>
        <p:txBody>
          <a:bodyPr wrap="square" rtlCol="0">
            <a:spAutoFit/>
          </a:bodyPr>
          <a:lstStyle/>
          <a:p>
            <a:pPr algn="ctr"/>
            <a:r>
              <a:rPr lang="de-DE" sz="2400" b="1" dirty="0"/>
              <a:t>Hoffnung und Enttäuschung – Motoren der Geschichte </a:t>
            </a:r>
            <a:r>
              <a:rPr lang="de-DE" sz="2400" b="1" u="sng" dirty="0"/>
              <a:t>ganz</a:t>
            </a:r>
            <a:r>
              <a:rPr lang="de-DE" sz="2400" b="1" dirty="0"/>
              <a:t> Europas nach Napoleon? (Doppelstunde</a:t>
            </a:r>
            <a:r>
              <a:rPr lang="de-DE" sz="2400" b="1" dirty="0" smtClean="0"/>
              <a:t>)</a:t>
            </a:r>
            <a:endParaRPr lang="de-DE" sz="2400" dirty="0"/>
          </a:p>
        </p:txBody>
      </p:sp>
      <p:sp>
        <p:nvSpPr>
          <p:cNvPr id="4" name="Textfeld 3"/>
          <p:cNvSpPr txBox="1"/>
          <p:nvPr/>
        </p:nvSpPr>
        <p:spPr>
          <a:xfrm>
            <a:off x="914400" y="1918741"/>
            <a:ext cx="10148341" cy="3046988"/>
          </a:xfrm>
          <a:prstGeom prst="rect">
            <a:avLst/>
          </a:prstGeom>
          <a:noFill/>
        </p:spPr>
        <p:txBody>
          <a:bodyPr wrap="square" rtlCol="0">
            <a:spAutoFit/>
          </a:bodyPr>
          <a:lstStyle/>
          <a:p>
            <a:r>
              <a:rPr lang="de-DE" sz="2400" b="1" dirty="0" smtClean="0"/>
              <a:t>Einführung der vier Räume:</a:t>
            </a:r>
            <a:r>
              <a:rPr lang="de-DE" sz="2400" dirty="0" smtClean="0"/>
              <a:t/>
            </a:r>
            <a:br>
              <a:rPr lang="de-DE" sz="2400" dirty="0" smtClean="0"/>
            </a:br>
            <a:r>
              <a:rPr lang="de-DE" sz="2400" dirty="0" smtClean="0"/>
              <a:t>Deutschland – Deutscher Bund</a:t>
            </a:r>
          </a:p>
          <a:p>
            <a:r>
              <a:rPr lang="de-DE" sz="2400" dirty="0" smtClean="0"/>
              <a:t>Frankreich</a:t>
            </a:r>
            <a:br>
              <a:rPr lang="de-DE" sz="2400" dirty="0" smtClean="0"/>
            </a:br>
            <a:r>
              <a:rPr lang="de-DE" sz="2400" dirty="0" smtClean="0"/>
              <a:t>Polen</a:t>
            </a:r>
            <a:br>
              <a:rPr lang="de-DE" sz="2400" dirty="0" smtClean="0"/>
            </a:br>
            <a:r>
              <a:rPr lang="de-DE" sz="2400" dirty="0" smtClean="0"/>
              <a:t>Ungarn</a:t>
            </a:r>
          </a:p>
          <a:p>
            <a:endParaRPr lang="de-DE" sz="2400" dirty="0"/>
          </a:p>
          <a:p>
            <a:r>
              <a:rPr lang="de-DE" sz="2400" b="1" dirty="0" smtClean="0"/>
              <a:t>Hoffnung </a:t>
            </a:r>
            <a:r>
              <a:rPr lang="de-DE" sz="2400" dirty="0" smtClean="0"/>
              <a:t>auf Nationalstaat (außer Frankreich) und Freiheit</a:t>
            </a:r>
          </a:p>
          <a:p>
            <a:r>
              <a:rPr lang="de-DE" sz="2400" b="1" dirty="0" smtClean="0"/>
              <a:t>Enttäuschung</a:t>
            </a:r>
            <a:r>
              <a:rPr lang="de-DE" sz="2400" dirty="0" smtClean="0"/>
              <a:t> durch den Wiener Kongress</a:t>
            </a:r>
            <a:endParaRPr lang="de-DE" sz="2400" dirty="0"/>
          </a:p>
        </p:txBody>
      </p:sp>
      <p:pic>
        <p:nvPicPr>
          <p:cNvPr id="5" name="Grafik 4" descr="http://grafik.rp.pl/grafika2/635975,658769,16.jpg"/>
          <p:cNvPicPr>
            <a:picLocks noChangeAspect="1"/>
          </p:cNvPicPr>
          <p:nvPr/>
        </p:nvPicPr>
        <p:blipFill>
          <a:blip r:embed="rId2"/>
          <a:srcRect/>
          <a:stretch>
            <a:fillRect/>
          </a:stretch>
        </p:blipFill>
        <p:spPr>
          <a:xfrm>
            <a:off x="8709285" y="1115809"/>
            <a:ext cx="3161201" cy="4353521"/>
          </a:xfrm>
          <a:prstGeom prst="rect">
            <a:avLst/>
          </a:prstGeom>
          <a:noFill/>
          <a:ln>
            <a:noFill/>
            <a:prstDash/>
          </a:ln>
        </p:spPr>
      </p:pic>
    </p:spTree>
    <p:extLst>
      <p:ext uri="{BB962C8B-B14F-4D97-AF65-F5344CB8AC3E}">
        <p14:creationId xmlns:p14="http://schemas.microsoft.com/office/powerpoint/2010/main" val="364685256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764498" y="2061591"/>
            <a:ext cx="7015398" cy="2677656"/>
          </a:xfrm>
          <a:prstGeom prst="rect">
            <a:avLst/>
          </a:prstGeom>
          <a:noFill/>
        </p:spPr>
        <p:txBody>
          <a:bodyPr wrap="square" rtlCol="0">
            <a:spAutoFit/>
          </a:bodyPr>
          <a:lstStyle/>
          <a:p>
            <a:r>
              <a:rPr lang="de-DE" sz="2400" b="1" dirty="0" smtClean="0"/>
              <a:t>Fazit:</a:t>
            </a:r>
          </a:p>
          <a:p>
            <a:r>
              <a:rPr lang="de-DE" sz="2400" dirty="0" smtClean="0"/>
              <a:t>Es gibt einen Konflikt zwischen </a:t>
            </a:r>
            <a:r>
              <a:rPr lang="de-DE" sz="2400" dirty="0"/>
              <a:t>Völkerfrühling und </a:t>
            </a:r>
            <a:r>
              <a:rPr lang="de-DE" sz="2400" dirty="0" smtClean="0"/>
              <a:t>Restauration in ganz Europa</a:t>
            </a:r>
          </a:p>
          <a:p>
            <a:endParaRPr lang="de-DE" sz="2400" dirty="0" smtClean="0"/>
          </a:p>
          <a:p>
            <a:r>
              <a:rPr lang="de-DE" sz="2400" b="1" dirty="0" smtClean="0"/>
              <a:t>Weiterführende Frage:</a:t>
            </a:r>
            <a:br>
              <a:rPr lang="de-DE" sz="2400" b="1" dirty="0" smtClean="0"/>
            </a:br>
            <a:r>
              <a:rPr lang="de-DE" sz="2400" dirty="0" smtClean="0"/>
              <a:t>Völkerfrühling und Restauration: Wer hat die besseren Erfolgschancen?</a:t>
            </a:r>
            <a:endParaRPr lang="de-DE" dirty="0"/>
          </a:p>
        </p:txBody>
      </p:sp>
      <p:sp>
        <p:nvSpPr>
          <p:cNvPr id="2" name="Textfeld 1"/>
          <p:cNvSpPr txBox="1"/>
          <p:nvPr/>
        </p:nvSpPr>
        <p:spPr>
          <a:xfrm>
            <a:off x="0" y="284812"/>
            <a:ext cx="11600664" cy="830997"/>
          </a:xfrm>
          <a:prstGeom prst="rect">
            <a:avLst/>
          </a:prstGeom>
          <a:noFill/>
        </p:spPr>
        <p:txBody>
          <a:bodyPr wrap="square" rtlCol="0">
            <a:spAutoFit/>
          </a:bodyPr>
          <a:lstStyle/>
          <a:p>
            <a:pPr algn="ctr"/>
            <a:r>
              <a:rPr lang="de-DE" sz="2400" b="1" dirty="0"/>
              <a:t>Hoffnung und Enttäuschung – Motoren der Geschichte </a:t>
            </a:r>
            <a:r>
              <a:rPr lang="de-DE" sz="2400" b="1" u="sng" dirty="0"/>
              <a:t>ganz</a:t>
            </a:r>
            <a:r>
              <a:rPr lang="de-DE" sz="2400" b="1" dirty="0"/>
              <a:t> Europas nach Napoleon? (Doppelstunde</a:t>
            </a:r>
            <a:r>
              <a:rPr lang="de-DE" sz="2400" b="1" dirty="0" smtClean="0"/>
              <a:t>)</a:t>
            </a:r>
            <a:endParaRPr lang="de-DE" sz="2400" dirty="0"/>
          </a:p>
        </p:txBody>
      </p:sp>
      <p:pic>
        <p:nvPicPr>
          <p:cNvPr id="7" name="Grafik 6" descr="http://grafik.rp.pl/grafika2/635975,658769,16.jpg"/>
          <p:cNvPicPr>
            <a:picLocks noChangeAspect="1"/>
          </p:cNvPicPr>
          <p:nvPr/>
        </p:nvPicPr>
        <p:blipFill>
          <a:blip r:embed="rId2"/>
          <a:srcRect/>
          <a:stretch>
            <a:fillRect/>
          </a:stretch>
        </p:blipFill>
        <p:spPr>
          <a:xfrm>
            <a:off x="8713895" y="1479388"/>
            <a:ext cx="2691897" cy="3707209"/>
          </a:xfrm>
          <a:prstGeom prst="rect">
            <a:avLst/>
          </a:prstGeom>
          <a:noFill/>
          <a:ln>
            <a:noFill/>
            <a:prstDash/>
          </a:ln>
        </p:spPr>
      </p:pic>
    </p:spTree>
    <p:extLst>
      <p:ext uri="{BB962C8B-B14F-4D97-AF65-F5344CB8AC3E}">
        <p14:creationId xmlns:p14="http://schemas.microsoft.com/office/powerpoint/2010/main" val="375675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feld 4"/>
          <p:cNvSpPr txBox="1"/>
          <p:nvPr/>
        </p:nvSpPr>
        <p:spPr>
          <a:xfrm>
            <a:off x="220540" y="1549727"/>
            <a:ext cx="5985388" cy="5324535"/>
          </a:xfrm>
          <a:prstGeom prst="rect">
            <a:avLst/>
          </a:prstGeom>
          <a:noFill/>
        </p:spPr>
        <p:txBody>
          <a:bodyPr wrap="square" rtlCol="0">
            <a:spAutoFit/>
          </a:bodyPr>
          <a:lstStyle/>
          <a:p>
            <a:r>
              <a:rPr lang="de-DE" sz="2400" dirty="0" smtClean="0"/>
              <a:t>…</a:t>
            </a:r>
            <a:r>
              <a:rPr lang="de-DE" sz="2400" dirty="0"/>
              <a:t>bürgerliche Lebenswelten zwischen Auflehnung und Anpassung charakterisieren </a:t>
            </a:r>
            <a:br>
              <a:rPr lang="de-DE" sz="2400" dirty="0"/>
            </a:br>
            <a:r>
              <a:rPr lang="de-DE" sz="2400" dirty="0"/>
              <a:t>(</a:t>
            </a:r>
            <a:r>
              <a:rPr lang="de-DE" sz="2400" b="1" dirty="0"/>
              <a:t>Bürgertum</a:t>
            </a:r>
            <a:r>
              <a:rPr lang="de-DE" sz="2400" b="1" dirty="0" smtClean="0"/>
              <a:t>, </a:t>
            </a:r>
            <a:r>
              <a:rPr lang="de-DE" sz="2400" b="1" i="1" dirty="0" smtClean="0"/>
              <a:t>zum Beispiel  </a:t>
            </a:r>
            <a:r>
              <a:rPr lang="de-DE" sz="2400" b="1" i="1" dirty="0"/>
              <a:t>Verein, </a:t>
            </a:r>
            <a:r>
              <a:rPr lang="de-DE" sz="2400" b="1" i="1" dirty="0" smtClean="0"/>
              <a:t>Freiheits-lied; </a:t>
            </a:r>
            <a:r>
              <a:rPr lang="de-DE" sz="2400" b="1" dirty="0"/>
              <a:t>Zensur</a:t>
            </a:r>
            <a:r>
              <a:rPr lang="de-DE" sz="2400" dirty="0" smtClean="0"/>
              <a:t>)</a:t>
            </a:r>
          </a:p>
          <a:p>
            <a:endParaRPr lang="de-DE" sz="2400" b="1" dirty="0" smtClean="0"/>
          </a:p>
          <a:p>
            <a:r>
              <a:rPr lang="de-DE" sz="2400" b="1" dirty="0" smtClean="0"/>
              <a:t>Sachkompetenz </a:t>
            </a:r>
            <a:r>
              <a:rPr lang="de-DE" sz="2400" b="1" dirty="0"/>
              <a:t>5</a:t>
            </a:r>
            <a:endParaRPr lang="de-DE" sz="2400" b="1" dirty="0" smtClean="0"/>
          </a:p>
          <a:p>
            <a:r>
              <a:rPr lang="de-DE" sz="2400" dirty="0" smtClean="0"/>
              <a:t>…</a:t>
            </a:r>
            <a:r>
              <a:rPr lang="de-DE" sz="2400" dirty="0"/>
              <a:t>wichtige Gruppen in den jeweiligen Gesellschaften unterscheiden sowie deren Funktionen, Interessen und Handlungsmöglichkeiten beschreiben</a:t>
            </a:r>
            <a:endParaRPr lang="de-DE" sz="2400" dirty="0" smtClean="0"/>
          </a:p>
          <a:p>
            <a:endParaRPr lang="de-DE" sz="2400" dirty="0"/>
          </a:p>
          <a:p>
            <a:r>
              <a:rPr lang="de-DE" sz="2400" dirty="0" smtClean="0"/>
              <a:t>Gallery </a:t>
            </a:r>
            <a:r>
              <a:rPr lang="de-DE" sz="2400" dirty="0" err="1" smtClean="0"/>
              <a:t>walk</a:t>
            </a:r>
            <a:endParaRPr lang="de-DE" sz="2400" dirty="0" smtClean="0"/>
          </a:p>
          <a:p>
            <a:endParaRPr lang="de-DE" sz="2400" dirty="0"/>
          </a:p>
          <a:p>
            <a:r>
              <a:rPr lang="de-DE" sz="1400" dirty="0" smtClean="0"/>
              <a:t>Bild: </a:t>
            </a:r>
            <a:r>
              <a:rPr lang="de-DE" sz="1400" cap="all" dirty="0"/>
              <a:t>Von Johann Peter Hasenclever - Eigenes Werk, 2012, Gemeinfrei, </a:t>
            </a:r>
            <a:r>
              <a:rPr lang="de-DE" sz="1400" u="sng" cap="all" dirty="0">
                <a:hlinkClick r:id="rId2"/>
              </a:rPr>
              <a:t>https://commons.wikimedia.org/w/index.php?curid=26383539</a:t>
            </a:r>
            <a:endParaRPr lang="de-DE" sz="1400" dirty="0"/>
          </a:p>
        </p:txBody>
      </p:sp>
      <p:pic>
        <p:nvPicPr>
          <p:cNvPr id="6" name="Bild 5" descr="https://upload.wikimedia.org/wikipedia/commons/d/d3/Johann_Peter_Hasenclever_Lesekabinett_184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475750" y="1337174"/>
            <a:ext cx="5155574" cy="3630502"/>
          </a:xfrm>
          <a:prstGeom prst="rect">
            <a:avLst/>
          </a:prstGeom>
          <a:noFill/>
          <a:ln>
            <a:noFill/>
          </a:ln>
        </p:spPr>
      </p:pic>
      <p:sp>
        <p:nvSpPr>
          <p:cNvPr id="2" name="Textfeld 1"/>
          <p:cNvSpPr txBox="1"/>
          <p:nvPr/>
        </p:nvSpPr>
        <p:spPr>
          <a:xfrm>
            <a:off x="220540" y="359764"/>
            <a:ext cx="11561729" cy="800219"/>
          </a:xfrm>
          <a:prstGeom prst="rect">
            <a:avLst/>
          </a:prstGeom>
          <a:noFill/>
        </p:spPr>
        <p:txBody>
          <a:bodyPr wrap="square" rtlCol="0">
            <a:spAutoFit/>
          </a:bodyPr>
          <a:lstStyle/>
          <a:p>
            <a:pPr algn="ctr"/>
            <a:r>
              <a:rPr lang="de-DE" sz="2800" b="1" dirty="0"/>
              <a:t>Bürgertum in Europa – rebellisch oder angepasst? (Einzelstunde)</a:t>
            </a:r>
          </a:p>
          <a:p>
            <a:endParaRPr lang="de-DE" dirty="0"/>
          </a:p>
        </p:txBody>
      </p:sp>
    </p:spTree>
    <p:extLst>
      <p:ext uri="{BB962C8B-B14F-4D97-AF65-F5344CB8AC3E}">
        <p14:creationId xmlns:p14="http://schemas.microsoft.com/office/powerpoint/2010/main" val="389109632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2222</Words>
  <Application>Microsoft Office PowerPoint</Application>
  <PresentationFormat>Breitbild</PresentationFormat>
  <Paragraphs>377</Paragraphs>
  <Slides>55</Slides>
  <Notes>16</Notes>
  <HiddenSlides>0</HiddenSlides>
  <MMClips>0</MMClips>
  <ScaleCrop>false</ScaleCrop>
  <HeadingPairs>
    <vt:vector size="6" baseType="variant">
      <vt:variant>
        <vt:lpstr>Verwendete Schriftarten</vt:lpstr>
      </vt:variant>
      <vt:variant>
        <vt:i4>10</vt:i4>
      </vt:variant>
      <vt:variant>
        <vt:lpstr>Design</vt:lpstr>
      </vt:variant>
      <vt:variant>
        <vt:i4>1</vt:i4>
      </vt:variant>
      <vt:variant>
        <vt:lpstr>Folientitel</vt:lpstr>
      </vt:variant>
      <vt:variant>
        <vt:i4>55</vt:i4>
      </vt:variant>
    </vt:vector>
  </HeadingPairs>
  <TitlesOfParts>
    <vt:vector size="66" baseType="lpstr">
      <vt:lpstr>Arabic Typesetting</vt:lpstr>
      <vt:lpstr>Arial</vt:lpstr>
      <vt:lpstr>Baskerville Old Face</vt:lpstr>
      <vt:lpstr>Calibri</vt:lpstr>
      <vt:lpstr>Calibri Light</vt:lpstr>
      <vt:lpstr>Cooper Black</vt:lpstr>
      <vt:lpstr>Felix Titling</vt:lpstr>
      <vt:lpstr>Times New Roman</vt:lpstr>
      <vt:lpstr>Wingdings</vt:lpstr>
      <vt:lpstr>Wingdings 2</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Hedwig Dohm Schule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Klumpp, Ingrid</dc:creator>
  <cp:lastModifiedBy>User</cp:lastModifiedBy>
  <cp:revision>135</cp:revision>
  <dcterms:created xsi:type="dcterms:W3CDTF">2015-11-16T08:01:46Z</dcterms:created>
  <dcterms:modified xsi:type="dcterms:W3CDTF">2016-07-21T08:42:33Z</dcterms:modified>
</cp:coreProperties>
</file>