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18" r:id="rId2"/>
    <p:sldId id="319" r:id="rId3"/>
    <p:sldId id="324" r:id="rId4"/>
    <p:sldId id="339" r:id="rId5"/>
    <p:sldId id="340" r:id="rId6"/>
    <p:sldId id="341" r:id="rId7"/>
    <p:sldId id="333" r:id="rId8"/>
    <p:sldId id="334" r:id="rId9"/>
    <p:sldId id="335" r:id="rId10"/>
    <p:sldId id="336" r:id="rId11"/>
    <p:sldId id="337" r:id="rId12"/>
    <p:sldId id="320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</p:sldIdLst>
  <p:sldSz cx="9144000" cy="6858000" type="screen4x3"/>
  <p:notesSz cx="7099300" cy="10234613"/>
  <p:custDataLst>
    <p:tags r:id="rId2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00"/>
  </p:normalViewPr>
  <p:slideViewPr>
    <p:cSldViewPr snapToObjects="1">
      <p:cViewPr varScale="1">
        <p:scale>
          <a:sx n="89" d="100"/>
          <a:sy n="89" d="100"/>
        </p:scale>
        <p:origin x="-12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DAA7AA0C-183C-4D59-AB91-707800542A05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A37FFD64-7418-4DE6-8DAD-798E2316A5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04850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68DBF858-CBC3-4679-8432-8A488344350B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/>
            </a:lvl1pPr>
          </a:lstStyle>
          <a:p>
            <a:fld id="{7B86241D-9825-464D-BC73-771C626066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4243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060575"/>
            <a:ext cx="7058025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BFAC0-96D6-4150-A435-42B157F435D5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87684-D6BD-4F6C-AD5D-6557CDC46C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6813" y="304800"/>
            <a:ext cx="1925637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62610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5D6E4-C75E-4483-A097-1D6DFECCECFD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D0DFB-B41D-4A3B-802B-A3A5A49EDBA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68313" y="304800"/>
            <a:ext cx="7704137" cy="59309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8313" y="6551613"/>
            <a:ext cx="790575" cy="234950"/>
          </a:xfrm>
        </p:spPr>
        <p:txBody>
          <a:bodyPr/>
          <a:lstStyle>
            <a:lvl1pPr>
              <a:defRPr/>
            </a:lvl1pPr>
          </a:lstStyle>
          <a:p>
            <a:fld id="{B390AE87-BF8C-4939-A0B4-C9A57F698435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03350" y="6551613"/>
            <a:ext cx="5976938" cy="2349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24750" y="6551613"/>
            <a:ext cx="420688" cy="234950"/>
          </a:xfrm>
        </p:spPr>
        <p:txBody>
          <a:bodyPr/>
          <a:lstStyle>
            <a:lvl1pPr>
              <a:defRPr/>
            </a:lvl1pPr>
          </a:lstStyle>
          <a:p>
            <a:fld id="{4C804BCB-8255-4A37-AF81-753A424640B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D65B2-DB2D-4489-8F46-FFAC0B5BB29E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42B6-1FA4-4AE2-8B6D-1BAF30772B1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E1DA5-29C8-4B3E-9489-5D9545E524FD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7DD21-AE8E-4A52-9EA9-C3C01DC717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775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484313"/>
            <a:ext cx="37766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69289-6728-48F9-9A5A-058DD0AC8DAE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401E-91C5-4571-8026-6F63269821E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7F636-3CAE-496D-855C-E225EE5E3A98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0579-3897-43BD-AAF6-416264B09CA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B2BCCF-0BB4-4EDE-B2F3-AD885F0D2DD4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F097F-9AE5-4A82-BA12-9FBCE4FEDC0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AA6CC-61E3-495A-B41E-C776EF35DB9E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A90A6-532B-41AB-8B9B-DD47B87B947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F9697-11A0-4D8E-AE53-8CEFE63D4521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3F9C7-1992-430F-8984-4C4738299A6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9BAFB-1FCE-4E8A-9DD8-09190147D134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A2B7-5F93-4E7C-A1F0-38E10F29E96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6453188"/>
            <a:ext cx="8175625" cy="40322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7041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68313" y="6551613"/>
            <a:ext cx="7905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E6FE2640-7EA0-40D5-90EB-CBDC9CF154F9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403350" y="6551613"/>
            <a:ext cx="5976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r>
              <a:rPr lang="de-DE"/>
              <a:t>Das 19. Jahrhundert</a:t>
            </a:r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524750" y="6551613"/>
            <a:ext cx="4206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7FB09400-E3D9-4A31-AB36-66442BCEE30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giw.fak1.tu-berlin.de/Auditorium/LaGrHeDe/Zu%20Kap4/EURSprVert191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pb.de/system/files/dokument_pdf/izpb_321_03_%20Europa%C3%A2%E2%82%AC%E2%80%9CZwischenkriegszeit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eosmile.de/produkt.php?pid=100348382&amp;sid=v&amp;gid=80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as.org/img/1273ef50af622b3ba36a83fb501da1b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delsblatt.com/technik/forschung-innovation/schneller-schlau/schneller-schlau-fehler-bei-der-kolorierung/10093044-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rial4.usal.es/MIH/1848revolution/resource3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2619375"/>
          </a:xfrm>
        </p:spPr>
        <p:txBody>
          <a:bodyPr/>
          <a:lstStyle/>
          <a:p>
            <a:r>
              <a:rPr lang="de-DE" sz="4000" b="1" dirty="0">
                <a:latin typeface="Arial" pitchFamily="34" charset="0"/>
              </a:rPr>
              <a:t/>
            </a:r>
            <a:br>
              <a:rPr lang="de-DE" sz="4000" b="1" dirty="0">
                <a:latin typeface="Arial" pitchFamily="34" charset="0"/>
              </a:rPr>
            </a:br>
            <a:r>
              <a:rPr lang="de-DE" sz="4000" dirty="0" smtClean="0">
                <a:latin typeface="Arial" pitchFamily="34" charset="0"/>
              </a:rPr>
              <a:t>Langes 19. Jahrhundert und Zwischenkriegszeit </a:t>
            </a:r>
            <a:br>
              <a:rPr lang="de-DE" sz="4000" dirty="0" smtClean="0">
                <a:latin typeface="Arial" pitchFamily="34" charset="0"/>
              </a:rPr>
            </a:br>
            <a:r>
              <a:rPr lang="de-DE" sz="4000" dirty="0" smtClean="0">
                <a:latin typeface="Arial" pitchFamily="34" charset="0"/>
              </a:rPr>
              <a:t>in europäischer Perspektive</a:t>
            </a:r>
            <a:r>
              <a:rPr lang="de-DE" sz="4000" b="1" dirty="0">
                <a:latin typeface="Arial" pitchFamily="34" charset="0"/>
              </a:rPr>
              <a:t/>
            </a:r>
            <a:br>
              <a:rPr lang="de-DE" sz="4000" b="1" dirty="0">
                <a:latin typeface="Arial" pitchFamily="34" charset="0"/>
              </a:rPr>
            </a:b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endParaRPr lang="de-DE" sz="4000" b="1" dirty="0"/>
          </a:p>
        </p:txBody>
      </p:sp>
      <p:sp>
        <p:nvSpPr>
          <p:cNvPr id="190467" name="Rectangle 3"/>
          <p:cNvSpPr>
            <a:spLocks noGrp="1"/>
          </p:cNvSpPr>
          <p:nvPr>
            <p:ph type="subTitle" idx="1"/>
          </p:nvPr>
        </p:nvSpPr>
        <p:spPr>
          <a:xfrm>
            <a:off x="466725" y="5084763"/>
            <a:ext cx="6842125" cy="1584325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  <a:latin typeface="ArialMT" charset="0"/>
              </a:rPr>
              <a:t>Prof. Dr. Dietmar Neutatz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LudwikMieroslawski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313"/>
            <a:ext cx="4129181" cy="475138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076056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Ludwik </a:t>
            </a:r>
            <a:r>
              <a:rPr lang="de-DE" b="1" dirty="0" err="1" smtClean="0"/>
              <a:t>Mierosławski</a:t>
            </a:r>
            <a:endParaRPr lang="de-DE" b="1" dirty="0" smtClean="0"/>
          </a:p>
          <a:p>
            <a:r>
              <a:rPr lang="de-DE" dirty="0" smtClean="0"/>
              <a:t>ca. 1840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Wilhelm_Jord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484313"/>
            <a:ext cx="4097167" cy="475138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932040" y="53732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Wilhelm Jordan</a:t>
            </a:r>
          </a:p>
          <a:p>
            <a:r>
              <a:rPr lang="de-DE" dirty="0" smtClean="0"/>
              <a:t>vermutlich 1885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Die Krise der Demokratie in der Zwischenkriegszeit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2" name="Rechteck 1"/>
          <p:cNvSpPr/>
          <p:nvPr/>
        </p:nvSpPr>
        <p:spPr>
          <a:xfrm>
            <a:off x="539552" y="3105835"/>
            <a:ext cx="759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Politische Systeme in Europa nach dem Ende des Ersten Weltkrieges 1919, in: Der </a:t>
            </a:r>
            <a:r>
              <a:rPr lang="de-DE" sz="1600" dirty="0"/>
              <a:t>große </a:t>
            </a:r>
            <a:r>
              <a:rPr lang="de-DE" sz="1600" dirty="0" err="1"/>
              <a:t>Ploetz</a:t>
            </a:r>
            <a:r>
              <a:rPr lang="de-DE" sz="1600" dirty="0"/>
              <a:t>. Atlas zur Weltgeschichte, Köln 2014, S. </a:t>
            </a:r>
            <a:r>
              <a:rPr lang="de-DE" sz="1600" dirty="0" smtClean="0"/>
              <a:t>185.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3EE-3580-4918-9665-AD32F4D90457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Das 20. Jahrhundert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1CF-E82C-49BF-9AC1-F3ED949AFDE7}" type="slidenum">
              <a:rPr lang="de-DE"/>
              <a:pPr/>
              <a:t>13</a:t>
            </a:fld>
            <a:endParaRPr lang="de-DE"/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252413" y="1341438"/>
            <a:ext cx="7704137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2400" b="1"/>
          </a:p>
          <a:p>
            <a:pPr>
              <a:buFont typeface="Wingdings" pitchFamily="2" charset="2"/>
              <a:buNone/>
            </a:pPr>
            <a:endParaRPr lang="de-DE" sz="2400" b="1"/>
          </a:p>
          <a:p>
            <a:pPr>
              <a:buFontTx/>
              <a:buNone/>
            </a:pPr>
            <a:endParaRPr lang="de-DE" sz="2400" b="1"/>
          </a:p>
          <a:p>
            <a:pPr>
              <a:buFont typeface="Wingdings" pitchFamily="2" charset="2"/>
              <a:buNone/>
            </a:pPr>
            <a:endParaRPr lang="de-DE" sz="2400" b="1"/>
          </a:p>
          <a:p>
            <a:endParaRPr lang="de-DE" sz="2000"/>
          </a:p>
        </p:txBody>
      </p:sp>
      <p:sp>
        <p:nvSpPr>
          <p:cNvPr id="8" name="Rechteck 7"/>
          <p:cNvSpPr/>
          <p:nvPr/>
        </p:nvSpPr>
        <p:spPr>
          <a:xfrm>
            <a:off x="539552" y="3105835"/>
            <a:ext cx="759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Politische Systeme in Europa am Vorabend des Zweiten Weltkrieges 1939, in: Der </a:t>
            </a:r>
            <a:r>
              <a:rPr lang="de-DE" sz="1600" dirty="0"/>
              <a:t>große </a:t>
            </a:r>
            <a:r>
              <a:rPr lang="de-DE" sz="1600" dirty="0" err="1"/>
              <a:t>Ploetz</a:t>
            </a:r>
            <a:r>
              <a:rPr lang="de-DE" sz="1600" dirty="0"/>
              <a:t>. Atlas zur Weltgeschichte, Köln 2014, S. </a:t>
            </a:r>
            <a:r>
              <a:rPr lang="de-DE" sz="1600" dirty="0" smtClean="0"/>
              <a:t>186.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Diktatur als Antwort auf Krisenerscheinungen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Die Krise der Demokratie in der Zwischenkriegszeit</a:t>
            </a:r>
            <a:br>
              <a:rPr lang="de-DE" sz="3200" dirty="0" smtClean="0"/>
            </a:b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7344047" cy="720725"/>
          </a:xfrm>
        </p:spPr>
        <p:txBody>
          <a:bodyPr/>
          <a:lstStyle/>
          <a:p>
            <a:r>
              <a:rPr lang="de-DE" sz="3200" dirty="0" smtClean="0"/>
              <a:t>Exkurs: Die Neuordnung Ostmitteleuropas nach dem Ersten Weltkrieg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7138" y="2636912"/>
            <a:ext cx="6967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Sprachverteilung und politische Grenzen in Europa, in: Historischer </a:t>
            </a:r>
            <a:r>
              <a:rPr lang="de-DE" sz="1600" dirty="0" err="1"/>
              <a:t>Weltaltlas</a:t>
            </a:r>
            <a:r>
              <a:rPr lang="de-DE" sz="1600" dirty="0"/>
              <a:t> (Lizenzausgabe </a:t>
            </a:r>
            <a:r>
              <a:rPr lang="de-DE" sz="1600" dirty="0" err="1"/>
              <a:t>Putzger</a:t>
            </a:r>
            <a:r>
              <a:rPr lang="de-DE" sz="1600" dirty="0"/>
              <a:t>-Atlas, 102. Aufl. Berlin 1997), Wiesbaden 2011, S. 99</a:t>
            </a:r>
            <a:r>
              <a:rPr lang="de-DE" sz="1600" dirty="0" smtClean="0"/>
              <a:t>.</a:t>
            </a:r>
          </a:p>
          <a:p>
            <a:pPr algn="r"/>
            <a:r>
              <a:rPr lang="de-DE" sz="1600" dirty="0" smtClean="0">
                <a:sym typeface="Wingdings" panose="05000000000000000000" pitchFamily="2" charset="2"/>
                <a:hlinkClick r:id="rId2"/>
              </a:rPr>
              <a:t> hier online einsehbar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E68D-7306-4612-9A08-CEA2D5478182}" type="datetime1">
              <a:rPr lang="de-DE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Das 20. Jahrhundert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1114-25B7-4D69-B9F2-841A1F19827E}" type="slidenum">
              <a:rPr lang="de-DE"/>
              <a:pPr/>
              <a:t>16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5058" y="2967335"/>
            <a:ext cx="7357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Karte: </a:t>
            </a:r>
            <a:r>
              <a:rPr lang="de-DE" sz="1600" dirty="0"/>
              <a:t>Europa nach dem </a:t>
            </a:r>
            <a:r>
              <a:rPr lang="de-DE" sz="1600" dirty="0" smtClean="0"/>
              <a:t>Ersten </a:t>
            </a:r>
            <a:r>
              <a:rPr lang="de-DE" sz="1600" dirty="0"/>
              <a:t>Weltkrieg, in: Der große </a:t>
            </a:r>
            <a:r>
              <a:rPr lang="de-DE" sz="1600" dirty="0" err="1"/>
              <a:t>Ploetz</a:t>
            </a:r>
            <a:r>
              <a:rPr lang="de-DE" sz="1600" dirty="0"/>
              <a:t>. Atlas zur Weltgeschichte, Köln 2014, S. 184</a:t>
            </a:r>
            <a:r>
              <a:rPr lang="de-DE" sz="1600" dirty="0" smtClean="0"/>
              <a:t>.</a:t>
            </a:r>
          </a:p>
          <a:p>
            <a:pPr algn="r"/>
            <a:r>
              <a:rPr lang="de-DE" sz="1600" dirty="0" smtClean="0">
                <a:sym typeface="Wingdings" panose="05000000000000000000" pitchFamily="2" charset="2"/>
                <a:hlinkClick r:id="rId2"/>
              </a:rPr>
              <a:t> alternative Karte, hier online einsehbar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Diktatur als Antwort auf Krisenerscheinungen</a:t>
            </a:r>
          </a:p>
          <a:p>
            <a:r>
              <a:rPr lang="de-DE" dirty="0" smtClean="0"/>
              <a:t>Fallbeispiel Polen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Die Krise der Demokratie in der Zwischenkriegszeit</a:t>
            </a:r>
            <a:br>
              <a:rPr lang="de-DE" sz="3200" dirty="0" smtClean="0"/>
            </a:b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9592" y="335699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Polen </a:t>
            </a:r>
            <a:r>
              <a:rPr lang="de-DE" sz="1600" dirty="0"/>
              <a:t>im 20. Jahrhundert, in: </a:t>
            </a:r>
            <a:r>
              <a:rPr lang="de-DE" sz="1600" dirty="0" err="1"/>
              <a:t>Putzger</a:t>
            </a:r>
            <a:r>
              <a:rPr lang="de-DE" sz="1600" dirty="0"/>
              <a:t> Wandkarten, Berlin 1961.</a:t>
            </a:r>
          </a:p>
          <a:p>
            <a:pPr algn="r"/>
            <a:r>
              <a:rPr lang="de-DE" sz="1600" dirty="0" smtClean="0">
                <a:sym typeface="Wingdings" panose="05000000000000000000" pitchFamily="2" charset="2"/>
                <a:hlinkClick r:id="rId2"/>
              </a:rPr>
              <a:t> alternative Karte, online verfügbar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73224" y="3356992"/>
            <a:ext cx="618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Das Eisenbahnnetz vor 1914, in: </a:t>
            </a:r>
            <a:r>
              <a:rPr lang="de-DE" sz="1600" dirty="0" err="1" smtClean="0"/>
              <a:t>Włodzimierz</a:t>
            </a:r>
            <a:r>
              <a:rPr lang="de-DE" sz="1600" dirty="0" smtClean="0"/>
              <a:t> </a:t>
            </a:r>
            <a:r>
              <a:rPr lang="de-DE" sz="1600" dirty="0" err="1" smtClean="0"/>
              <a:t>Borodziej</a:t>
            </a:r>
            <a:r>
              <a:rPr lang="de-DE" sz="1600" dirty="0" smtClean="0"/>
              <a:t>, Geschichte Polens im 20. Jahrhundert, München 2010, S. 483.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Großräume</a:t>
            </a:r>
          </a:p>
          <a:p>
            <a:r>
              <a:rPr lang="de-DE" dirty="0" smtClean="0"/>
              <a:t>Inhalte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Möglichkeiten des Zugriffs auf europäische Geschichte</a:t>
            </a:r>
            <a:br>
              <a:rPr lang="de-DE" sz="3200" dirty="0" smtClean="0"/>
            </a:b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Poland1937linguist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78841"/>
            <a:ext cx="6141271" cy="46264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6293" y="5805265"/>
            <a:ext cx="612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Karte</a:t>
            </a:r>
            <a:r>
              <a:rPr lang="de-DE" sz="1600" dirty="0" smtClean="0"/>
              <a:t> © </a:t>
            </a:r>
            <a:r>
              <a:rPr lang="de-DE" sz="1600" dirty="0"/>
              <a:t>Mariusz </a:t>
            </a:r>
            <a:r>
              <a:rPr lang="de-DE" sz="1600" dirty="0" err="1" smtClean="0"/>
              <a:t>Paździora</a:t>
            </a:r>
            <a:r>
              <a:rPr lang="de-DE" sz="1600" dirty="0" smtClean="0"/>
              <a:t>, Quelle: https://commons.wikimedia.org/wiki/File:Poland1937linguistic.jpg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47664" y="328498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Abbildung: </a:t>
            </a:r>
            <a:r>
              <a:rPr lang="de-DE" sz="2000" dirty="0" err="1" smtClean="0"/>
              <a:t>Józef</a:t>
            </a:r>
            <a:r>
              <a:rPr lang="de-DE" sz="2000" dirty="0" smtClean="0"/>
              <a:t> </a:t>
            </a:r>
            <a:r>
              <a:rPr lang="de-DE" sz="2000" dirty="0" err="1" smtClean="0"/>
              <a:t>Piłsudski</a:t>
            </a:r>
            <a:endParaRPr lang="de-DE" sz="2000" dirty="0" smtClean="0"/>
          </a:p>
          <a:p>
            <a:pPr algn="r"/>
            <a:r>
              <a:rPr lang="de-DE" sz="2000" dirty="0" smtClean="0">
                <a:sym typeface="Wingdings" panose="05000000000000000000" pitchFamily="2" charset="2"/>
                <a:hlinkClick r:id="rId2"/>
              </a:rPr>
              <a:t> hier online einsehbar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Amerikanische und Französische Revolution als </a:t>
            </a:r>
            <a:r>
              <a:rPr lang="de-DE" dirty="0" err="1" smtClean="0"/>
              <a:t>Epochenwende</a:t>
            </a:r>
            <a:endParaRPr lang="de-DE" dirty="0" smtClean="0"/>
          </a:p>
          <a:p>
            <a:r>
              <a:rPr lang="de-DE" dirty="0" smtClean="0"/>
              <a:t>Nationalismus als Ausstrahlung und Wechselwirkung</a:t>
            </a:r>
          </a:p>
          <a:p>
            <a:r>
              <a:rPr lang="de-DE" dirty="0" smtClean="0"/>
              <a:t>Freiheit als gemeinsames Anliegen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Nationalismus und Liberalismus als europäische Phänomene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0094" y="3356992"/>
            <a:ext cx="698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Abbildung: </a:t>
            </a:r>
            <a:r>
              <a:rPr lang="de-DE" sz="1600" dirty="0" smtClean="0"/>
              <a:t>„Das Hambacher Fest am 27. Mai 1832“. Ölgemälde von Hans </a:t>
            </a:r>
            <a:r>
              <a:rPr lang="de-DE" sz="1600" dirty="0" err="1" smtClean="0"/>
              <a:t>Mocznay</a:t>
            </a:r>
            <a:r>
              <a:rPr lang="de-DE" sz="1600" dirty="0" smtClean="0"/>
              <a:t>, vermutlich aus dem Jahre 1948, basierend auf einer Lithographie aus dem Jahre 1832.</a:t>
            </a:r>
          </a:p>
          <a:p>
            <a:pPr algn="r"/>
            <a:r>
              <a:rPr lang="de-DE" sz="1600" dirty="0" smtClean="0">
                <a:sym typeface="Wingdings" panose="05000000000000000000" pitchFamily="2" charset="2"/>
                <a:hlinkClick r:id="rId2"/>
              </a:rPr>
              <a:t> h</a:t>
            </a:r>
            <a:r>
              <a:rPr lang="de-DE" sz="1600" dirty="0" smtClean="0">
                <a:hlinkClick r:id="rId2"/>
              </a:rPr>
              <a:t>ier online einsehbar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8313" y="5744821"/>
            <a:ext cx="727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„Zug auf das Schloss </a:t>
            </a:r>
            <a:r>
              <a:rPr lang="de-DE" sz="1600" dirty="0"/>
              <a:t>Hambach</a:t>
            </a:r>
            <a:r>
              <a:rPr lang="de-DE" sz="1600" dirty="0" smtClean="0"/>
              <a:t>“. Federlithographie, vermutlich </a:t>
            </a:r>
            <a:r>
              <a:rPr lang="de-DE" sz="1600" dirty="0"/>
              <a:t>von Erhard Josef </a:t>
            </a:r>
            <a:r>
              <a:rPr lang="de-DE" sz="1600" dirty="0" err="1"/>
              <a:t>Brenzinger</a:t>
            </a:r>
            <a:r>
              <a:rPr lang="de-DE" sz="1600" dirty="0"/>
              <a:t>, erschienen 1832 als Beilage zur Zeitschrift „Der Zeitgeist</a:t>
            </a:r>
            <a:r>
              <a:rPr lang="de-DE" sz="1600" dirty="0" smtClean="0"/>
              <a:t>“.</a:t>
            </a:r>
            <a:endParaRPr lang="de-DE" sz="1600" dirty="0"/>
          </a:p>
        </p:txBody>
      </p:sp>
      <p:pic>
        <p:nvPicPr>
          <p:cNvPr id="1028" name="Picture 4" descr="http://www.handelsblatt.com/images/zug-zum-hambacher-schloss_1-1200x825/10093190/2-format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" y="1258944"/>
            <a:ext cx="7975597" cy="44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27881" y="5661248"/>
            <a:ext cx="69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Briefmarke zum 175-jährigen Jubiläum des Hambacher Festes, basierend auf </a:t>
            </a:r>
            <a:r>
              <a:rPr lang="de-DE" sz="1600" dirty="0" smtClean="0"/>
              <a:t>einem </a:t>
            </a:r>
            <a:r>
              <a:rPr lang="de-DE" sz="1600" dirty="0" smtClean="0"/>
              <a:t>Gemälde von </a:t>
            </a:r>
            <a:r>
              <a:rPr lang="de-DE" sz="1600" dirty="0" smtClean="0"/>
              <a:t>Hans </a:t>
            </a:r>
            <a:r>
              <a:rPr lang="de-DE" sz="1600" dirty="0" err="1" smtClean="0"/>
              <a:t>Mocznay</a:t>
            </a:r>
            <a:r>
              <a:rPr lang="de-DE" sz="1600" dirty="0" smtClean="0"/>
              <a:t>, 1948.</a:t>
            </a:r>
            <a:endParaRPr lang="de-DE" sz="1600" dirty="0"/>
          </a:p>
        </p:txBody>
      </p:sp>
      <p:pic>
        <p:nvPicPr>
          <p:cNvPr id="2050" name="Picture 2" descr="https://upload.wikimedia.org/wikipedia/commons/e/e4/Sonderbriefmarke-175_Jahre_Hambacher_F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62" y="1341438"/>
            <a:ext cx="6792689" cy="41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Amerikanische und Französische Revolution als Epochenwende</a:t>
            </a:r>
          </a:p>
          <a:p>
            <a:r>
              <a:rPr lang="de-DE" dirty="0" smtClean="0"/>
              <a:t>Nationalismus als Ausstrahlung und Wechselwirkung</a:t>
            </a:r>
          </a:p>
          <a:p>
            <a:r>
              <a:rPr lang="de-DE" dirty="0" smtClean="0"/>
              <a:t>Freiheit als gemeinsames Anliegen</a:t>
            </a:r>
          </a:p>
          <a:p>
            <a:r>
              <a:rPr lang="de-DE" dirty="0" smtClean="0"/>
              <a:t>Die Revolution von 1848 und die Konkurrenz der Nationalismen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313" y="116632"/>
            <a:ext cx="7056437" cy="720725"/>
          </a:xfrm>
        </p:spPr>
        <p:txBody>
          <a:bodyPr/>
          <a:lstStyle/>
          <a:p>
            <a:r>
              <a:rPr lang="de-DE" sz="3200" dirty="0" smtClean="0"/>
              <a:t>Nationalismus und Liberalismus als europäische Phänomene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11560" y="3212976"/>
            <a:ext cx="69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Karte: </a:t>
            </a:r>
            <a:r>
              <a:rPr lang="de-DE" sz="1600" dirty="0" smtClean="0"/>
              <a:t>Revolutionen in Europa 1848.</a:t>
            </a:r>
          </a:p>
          <a:p>
            <a:pPr algn="r"/>
            <a:r>
              <a:rPr lang="de-DE" sz="1600" dirty="0" smtClean="0">
                <a:sym typeface="Wingdings" panose="05000000000000000000" pitchFamily="2" charset="2"/>
                <a:hlinkClick r:id="rId2"/>
              </a:rPr>
              <a:t> h</a:t>
            </a:r>
            <a:r>
              <a:rPr lang="de-DE" sz="1600" dirty="0" smtClean="0">
                <a:hlinkClick r:id="rId2"/>
              </a:rPr>
              <a:t>ier online einsehbar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65B2-DB2D-4489-8F46-FFAC0B5BB29E}" type="datetime1">
              <a:rPr lang="de-DE" smtClean="0"/>
              <a:pPr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19. Jahrhundert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42B6-1FA4-4AE2-8B6D-1BAF30772B1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1" name="Inhaltsplatzhalter 10" descr="Alexanderplatz_Berlin_18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3068960"/>
            <a:ext cx="5004048" cy="3362095"/>
          </a:xfrm>
        </p:spPr>
      </p:pic>
      <p:pic>
        <p:nvPicPr>
          <p:cNvPr id="1026" name="Picture 2" descr="http://www.zum.de/Faecher/G/BW/Landeskunde/rhein/geschichte/1848/pari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760"/>
            <a:ext cx="4326447" cy="3501008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79512" y="4841865"/>
            <a:ext cx="3815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Paris 1848</a:t>
            </a:r>
            <a:r>
              <a:rPr lang="de-DE" sz="1600" b="1" dirty="0"/>
              <a:t>. </a:t>
            </a:r>
            <a:r>
              <a:rPr lang="de-DE" sz="1600" b="1" dirty="0" smtClean="0"/>
              <a:t>„</a:t>
            </a:r>
            <a:r>
              <a:rPr lang="de-DE" sz="1600" dirty="0" smtClean="0"/>
              <a:t>Erstürmung </a:t>
            </a:r>
            <a:r>
              <a:rPr lang="de-DE" sz="1600" dirty="0"/>
              <a:t>der </a:t>
            </a:r>
            <a:r>
              <a:rPr lang="de-DE" sz="1600" dirty="0" err="1"/>
              <a:t>Tuilerien</a:t>
            </a:r>
            <a:r>
              <a:rPr lang="de-DE" sz="1600" dirty="0"/>
              <a:t> in Paris, am 24. Februar 1848, Mittags XI </a:t>
            </a:r>
            <a:r>
              <a:rPr lang="de-DE" sz="1600" dirty="0" smtClean="0"/>
              <a:t>Uhr“. Kolorierte </a:t>
            </a:r>
            <a:r>
              <a:rPr lang="de-DE" sz="1600" dirty="0"/>
              <a:t>Kreide- und </a:t>
            </a:r>
            <a:r>
              <a:rPr lang="de-DE" sz="1600" dirty="0" smtClean="0"/>
              <a:t>Feder-lithographie</a:t>
            </a:r>
            <a:r>
              <a:rPr lang="de-DE" sz="1600" dirty="0"/>
              <a:t>, Karlsruhe, Badisches </a:t>
            </a:r>
            <a:r>
              <a:rPr lang="de-DE" sz="1600" dirty="0" smtClean="0"/>
              <a:t>Landesmuseum.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4535742" y="2423906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Berlin 1848. </a:t>
            </a:r>
            <a:r>
              <a:rPr lang="de-DE" sz="1600" dirty="0" smtClean="0"/>
              <a:t>Straßenkämpfe </a:t>
            </a:r>
            <a:r>
              <a:rPr lang="de-DE" sz="1600" dirty="0"/>
              <a:t>am </a:t>
            </a:r>
            <a:r>
              <a:rPr lang="de-DE" sz="1600" dirty="0" smtClean="0"/>
              <a:t>Alexanderplatz, Lithographie.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Uni_Praesentation_E1_RGB</Template>
  <TotalTime>0</TotalTime>
  <Words>555</Words>
  <Application>Microsoft Office PowerPoint</Application>
  <PresentationFormat>Bildschirmpräsentation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Uni_Praesentation_E1_RGB</vt:lpstr>
      <vt:lpstr> Langes 19. Jahrhundert und Zwischenkriegszeit  in europäischer Perspektive   </vt:lpstr>
      <vt:lpstr>Möglichkeiten des Zugriffs auf europäische Geschichte </vt:lpstr>
      <vt:lpstr>Nationalismus und Liberalismus als europäische Phänomene  </vt:lpstr>
      <vt:lpstr>Folie 4</vt:lpstr>
      <vt:lpstr>Folie 5</vt:lpstr>
      <vt:lpstr>Folie 6</vt:lpstr>
      <vt:lpstr>Nationalismus und Liberalismus als europäische Phänomene  </vt:lpstr>
      <vt:lpstr>Folie 8</vt:lpstr>
      <vt:lpstr>Folie 9</vt:lpstr>
      <vt:lpstr>Folie 10</vt:lpstr>
      <vt:lpstr>Folie 11</vt:lpstr>
      <vt:lpstr>Die Krise der Demokratie in der Zwischenkriegszeit </vt:lpstr>
      <vt:lpstr>Folie 13</vt:lpstr>
      <vt:lpstr>Die Krise der Demokratie in der Zwischenkriegszeit </vt:lpstr>
      <vt:lpstr>Exkurs: Die Neuordnung Ostmitteleuropas nach dem Ersten Weltkrieg</vt:lpstr>
      <vt:lpstr>Folie 16</vt:lpstr>
      <vt:lpstr>Die Krise der Demokratie in der Zwischenkriegszeit </vt:lpstr>
      <vt:lpstr>Folie 18</vt:lpstr>
      <vt:lpstr>Folie 19</vt:lpstr>
      <vt:lpstr>Folie 20</vt:lpstr>
      <vt:lpstr>Folie 21</vt:lpstr>
    </vt:vector>
  </TitlesOfParts>
  <Company>Albert-Ludwigs-Universität Freiburg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Lehrstuhl für Neuere und Osteuropäische Geschichte</dc:creator>
  <cp:lastModifiedBy>Dietmar Neutatz</cp:lastModifiedBy>
  <cp:revision>157</cp:revision>
  <cp:lastPrinted>2009-07-21T13:24:06Z</cp:lastPrinted>
  <dcterms:created xsi:type="dcterms:W3CDTF">2011-01-11T10:47:11Z</dcterms:created>
  <dcterms:modified xsi:type="dcterms:W3CDTF">2016-07-21T16:10:32Z</dcterms:modified>
</cp:coreProperties>
</file>