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355" r:id="rId5"/>
    <p:sldId id="312" r:id="rId6"/>
    <p:sldId id="259" r:id="rId7"/>
    <p:sldId id="316" r:id="rId8"/>
    <p:sldId id="285" r:id="rId9"/>
    <p:sldId id="314" r:id="rId10"/>
    <p:sldId id="315" r:id="rId11"/>
    <p:sldId id="292" r:id="rId12"/>
    <p:sldId id="270" r:id="rId13"/>
    <p:sldId id="300" r:id="rId14"/>
    <p:sldId id="271" r:id="rId15"/>
    <p:sldId id="275" r:id="rId16"/>
    <p:sldId id="284" r:id="rId17"/>
    <p:sldId id="296" r:id="rId18"/>
    <p:sldId id="264" r:id="rId19"/>
    <p:sldId id="268" r:id="rId20"/>
    <p:sldId id="279" r:id="rId21"/>
    <p:sldId id="283" r:id="rId22"/>
    <p:sldId id="267" r:id="rId23"/>
    <p:sldId id="306" r:id="rId24"/>
    <p:sldId id="299" r:id="rId25"/>
  </p:sldIdLst>
  <p:sldSz cx="12192000" cy="6858000"/>
  <p:notesSz cx="9144000" cy="6858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2"/>
    <p:restoredTop sz="69367"/>
  </p:normalViewPr>
  <p:slideViewPr>
    <p:cSldViewPr snapToGrid="0" snapToObjects="1">
      <p:cViewPr varScale="1">
        <p:scale>
          <a:sx n="111" d="100"/>
          <a:sy n="111" d="100"/>
        </p:scale>
        <p:origin x="360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713E58-0051-F642-8A5C-BEE418F63A0D}"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de-DE"/>
        </a:p>
      </dgm:t>
    </dgm:pt>
    <dgm:pt modelId="{0D6B6DC4-A63C-6D4F-A603-53484BDFFE71}">
      <dgm:prSet phldrT="[Text]"/>
      <dgm:spPr/>
      <dgm:t>
        <a:bodyPr/>
        <a:lstStyle/>
        <a:p>
          <a:r>
            <a:rPr lang="de-DE" dirty="0"/>
            <a:t>Territoriale Expansion</a:t>
          </a:r>
        </a:p>
      </dgm:t>
    </dgm:pt>
    <dgm:pt modelId="{ED1B8F14-6C43-1042-A0FE-50E37995048D}" type="parTrans" cxnId="{66544810-CF6E-CC4D-927E-F929A0A778C4}">
      <dgm:prSet/>
      <dgm:spPr/>
      <dgm:t>
        <a:bodyPr/>
        <a:lstStyle/>
        <a:p>
          <a:endParaRPr lang="de-DE"/>
        </a:p>
      </dgm:t>
    </dgm:pt>
    <dgm:pt modelId="{945D2AFB-3F55-E244-BB00-FD29128689D9}" type="sibTrans" cxnId="{66544810-CF6E-CC4D-927E-F929A0A778C4}">
      <dgm:prSet/>
      <dgm:spPr/>
      <dgm:t>
        <a:bodyPr/>
        <a:lstStyle/>
        <a:p>
          <a:endParaRPr lang="de-DE"/>
        </a:p>
      </dgm:t>
    </dgm:pt>
    <dgm:pt modelId="{4F7D0152-3196-D448-84D9-B8C6544743AB}">
      <dgm:prSet phldrT="[Text]"/>
      <dgm:spPr/>
      <dgm:t>
        <a:bodyPr/>
        <a:lstStyle/>
        <a:p>
          <a:r>
            <a:rPr lang="de-DE" dirty="0"/>
            <a:t>starkes Bevölkerungswachstum</a:t>
          </a:r>
        </a:p>
      </dgm:t>
    </dgm:pt>
    <dgm:pt modelId="{C2AB7CAA-947F-F345-A688-C46C6E81C9FD}" type="parTrans" cxnId="{FAB0F1D8-E777-9F47-9F01-CB30AB5BA8AC}">
      <dgm:prSet/>
      <dgm:spPr/>
      <dgm:t>
        <a:bodyPr/>
        <a:lstStyle/>
        <a:p>
          <a:endParaRPr lang="de-DE"/>
        </a:p>
      </dgm:t>
    </dgm:pt>
    <dgm:pt modelId="{FACDF3EA-72F1-E54D-96B0-142DD3DD549A}" type="sibTrans" cxnId="{FAB0F1D8-E777-9F47-9F01-CB30AB5BA8AC}">
      <dgm:prSet/>
      <dgm:spPr/>
      <dgm:t>
        <a:bodyPr/>
        <a:lstStyle/>
        <a:p>
          <a:endParaRPr lang="de-DE"/>
        </a:p>
      </dgm:t>
    </dgm:pt>
    <dgm:pt modelId="{5E11C7BA-AE1E-8A47-A5DE-74B55718BF05}">
      <dgm:prSet phldrT="[Text]"/>
      <dgm:spPr/>
      <dgm:t>
        <a:bodyPr/>
        <a:lstStyle/>
        <a:p>
          <a:r>
            <a:rPr lang="de-DE" dirty="0"/>
            <a:t>Kommerzialisierung der Landwirtschaft</a:t>
          </a:r>
        </a:p>
      </dgm:t>
    </dgm:pt>
    <dgm:pt modelId="{B2E03EB0-CAD1-B342-8038-D0C324A7B206}" type="parTrans" cxnId="{CBEDA32E-7E91-3544-8177-DC7609E50653}">
      <dgm:prSet/>
      <dgm:spPr/>
      <dgm:t>
        <a:bodyPr/>
        <a:lstStyle/>
        <a:p>
          <a:endParaRPr lang="de-DE"/>
        </a:p>
      </dgm:t>
    </dgm:pt>
    <dgm:pt modelId="{626FC19A-707D-CC48-A7A3-FA1592A3853D}" type="sibTrans" cxnId="{CBEDA32E-7E91-3544-8177-DC7609E50653}">
      <dgm:prSet/>
      <dgm:spPr/>
      <dgm:t>
        <a:bodyPr/>
        <a:lstStyle/>
        <a:p>
          <a:endParaRPr lang="de-DE"/>
        </a:p>
      </dgm:t>
    </dgm:pt>
    <dgm:pt modelId="{C58F108D-D5AA-9547-83FE-71EE0465A204}">
      <dgm:prSet phldrT="[Text]"/>
      <dgm:spPr/>
      <dgm:t>
        <a:bodyPr/>
        <a:lstStyle/>
        <a:p>
          <a:r>
            <a:rPr lang="de-DE" dirty="0"/>
            <a:t>Industrialisierung</a:t>
          </a:r>
        </a:p>
      </dgm:t>
    </dgm:pt>
    <dgm:pt modelId="{CB710540-BDE7-1646-91BD-70F82983FD81}" type="parTrans" cxnId="{4EEF3ABE-A392-134D-954F-5399A5DDAB6D}">
      <dgm:prSet/>
      <dgm:spPr/>
      <dgm:t>
        <a:bodyPr/>
        <a:lstStyle/>
        <a:p>
          <a:endParaRPr lang="de-DE"/>
        </a:p>
      </dgm:t>
    </dgm:pt>
    <dgm:pt modelId="{16835889-12EB-3D4E-89B4-FAE0057D5122}" type="sibTrans" cxnId="{4EEF3ABE-A392-134D-954F-5399A5DDAB6D}">
      <dgm:prSet/>
      <dgm:spPr/>
      <dgm:t>
        <a:bodyPr/>
        <a:lstStyle/>
        <a:p>
          <a:endParaRPr lang="de-DE"/>
        </a:p>
      </dgm:t>
    </dgm:pt>
    <dgm:pt modelId="{BA4A7BC7-2748-3449-8CEA-53BE6ADD9258}">
      <dgm:prSet phldrT="[Text]"/>
      <dgm:spPr/>
      <dgm:t>
        <a:bodyPr/>
        <a:lstStyle/>
        <a:p>
          <a:r>
            <a:rPr lang="de-DE" dirty="0"/>
            <a:t>Ausbau des Verkehrswesens</a:t>
          </a:r>
        </a:p>
      </dgm:t>
    </dgm:pt>
    <dgm:pt modelId="{7CDE6394-72CE-224F-9378-C24E4CA30F58}" type="parTrans" cxnId="{1E690185-FD35-324E-978C-C3208DF23E10}">
      <dgm:prSet/>
      <dgm:spPr/>
      <dgm:t>
        <a:bodyPr/>
        <a:lstStyle/>
        <a:p>
          <a:endParaRPr lang="de-DE"/>
        </a:p>
      </dgm:t>
    </dgm:pt>
    <dgm:pt modelId="{C12F1114-1FB2-EB4B-87C1-4184C5D45B19}" type="sibTrans" cxnId="{1E690185-FD35-324E-978C-C3208DF23E10}">
      <dgm:prSet/>
      <dgm:spPr/>
      <dgm:t>
        <a:bodyPr/>
        <a:lstStyle/>
        <a:p>
          <a:endParaRPr lang="de-DE"/>
        </a:p>
      </dgm:t>
    </dgm:pt>
    <dgm:pt modelId="{9F12F193-26BE-6E4E-91C4-4E0E66B15E3F}" type="pres">
      <dgm:prSet presAssocID="{86713E58-0051-F642-8A5C-BEE418F63A0D}" presName="Name0" presStyleCnt="0">
        <dgm:presLayoutVars>
          <dgm:chMax val="7"/>
          <dgm:chPref val="7"/>
          <dgm:dir/>
        </dgm:presLayoutVars>
      </dgm:prSet>
      <dgm:spPr/>
    </dgm:pt>
    <dgm:pt modelId="{BEF89A51-1DC8-9141-AB5A-CD9135797BB0}" type="pres">
      <dgm:prSet presAssocID="{86713E58-0051-F642-8A5C-BEE418F63A0D}" presName="Name1" presStyleCnt="0"/>
      <dgm:spPr/>
    </dgm:pt>
    <dgm:pt modelId="{58DE065B-32C2-E94D-AF28-B65B5DAB45AE}" type="pres">
      <dgm:prSet presAssocID="{86713E58-0051-F642-8A5C-BEE418F63A0D}" presName="cycle" presStyleCnt="0"/>
      <dgm:spPr/>
    </dgm:pt>
    <dgm:pt modelId="{C59B375C-21D2-004D-8036-D454D307486A}" type="pres">
      <dgm:prSet presAssocID="{86713E58-0051-F642-8A5C-BEE418F63A0D}" presName="srcNode" presStyleLbl="node1" presStyleIdx="0" presStyleCnt="5"/>
      <dgm:spPr/>
    </dgm:pt>
    <dgm:pt modelId="{CEB9BE14-0408-EB40-A10B-1D138318EAF2}" type="pres">
      <dgm:prSet presAssocID="{86713E58-0051-F642-8A5C-BEE418F63A0D}" presName="conn" presStyleLbl="parChTrans1D2" presStyleIdx="0" presStyleCnt="1"/>
      <dgm:spPr/>
    </dgm:pt>
    <dgm:pt modelId="{0F78FD68-6D63-A347-8716-7B04DDB446C1}" type="pres">
      <dgm:prSet presAssocID="{86713E58-0051-F642-8A5C-BEE418F63A0D}" presName="extraNode" presStyleLbl="node1" presStyleIdx="0" presStyleCnt="5"/>
      <dgm:spPr/>
    </dgm:pt>
    <dgm:pt modelId="{8FF7DE93-CA1B-8440-A707-49D5574373C2}" type="pres">
      <dgm:prSet presAssocID="{86713E58-0051-F642-8A5C-BEE418F63A0D}" presName="dstNode" presStyleLbl="node1" presStyleIdx="0" presStyleCnt="5"/>
      <dgm:spPr/>
    </dgm:pt>
    <dgm:pt modelId="{FEF49999-B077-B845-88B8-326586BDC124}" type="pres">
      <dgm:prSet presAssocID="{0D6B6DC4-A63C-6D4F-A603-53484BDFFE71}" presName="text_1" presStyleLbl="node1" presStyleIdx="0" presStyleCnt="5">
        <dgm:presLayoutVars>
          <dgm:bulletEnabled val="1"/>
        </dgm:presLayoutVars>
      </dgm:prSet>
      <dgm:spPr/>
    </dgm:pt>
    <dgm:pt modelId="{CA26A260-469C-8B45-BF23-D1BE1D0BEFE7}" type="pres">
      <dgm:prSet presAssocID="{0D6B6DC4-A63C-6D4F-A603-53484BDFFE71}" presName="accent_1" presStyleCnt="0"/>
      <dgm:spPr/>
    </dgm:pt>
    <dgm:pt modelId="{EBA8ACC4-E367-6A4F-85E7-58435B7CD450}" type="pres">
      <dgm:prSet presAssocID="{0D6B6DC4-A63C-6D4F-A603-53484BDFFE71}" presName="accentRepeatNode" presStyleLbl="solidFgAcc1" presStyleIdx="0" presStyleCnt="5"/>
      <dgm:spPr/>
    </dgm:pt>
    <dgm:pt modelId="{1DC9AFAD-3AB6-A340-B45F-89FBCEC76298}" type="pres">
      <dgm:prSet presAssocID="{4F7D0152-3196-D448-84D9-B8C6544743AB}" presName="text_2" presStyleLbl="node1" presStyleIdx="1" presStyleCnt="5">
        <dgm:presLayoutVars>
          <dgm:bulletEnabled val="1"/>
        </dgm:presLayoutVars>
      </dgm:prSet>
      <dgm:spPr/>
    </dgm:pt>
    <dgm:pt modelId="{2D4CA36D-39FE-3948-B80B-06555AB5034A}" type="pres">
      <dgm:prSet presAssocID="{4F7D0152-3196-D448-84D9-B8C6544743AB}" presName="accent_2" presStyleCnt="0"/>
      <dgm:spPr/>
    </dgm:pt>
    <dgm:pt modelId="{FEEB5702-792D-BA49-A1D3-D455E30EE899}" type="pres">
      <dgm:prSet presAssocID="{4F7D0152-3196-D448-84D9-B8C6544743AB}" presName="accentRepeatNode" presStyleLbl="solidFgAcc1" presStyleIdx="1" presStyleCnt="5"/>
      <dgm:spPr/>
    </dgm:pt>
    <dgm:pt modelId="{D7C8CB3E-9C9D-8046-81AA-21CE803707DC}" type="pres">
      <dgm:prSet presAssocID="{5E11C7BA-AE1E-8A47-A5DE-74B55718BF05}" presName="text_3" presStyleLbl="node1" presStyleIdx="2" presStyleCnt="5">
        <dgm:presLayoutVars>
          <dgm:bulletEnabled val="1"/>
        </dgm:presLayoutVars>
      </dgm:prSet>
      <dgm:spPr/>
    </dgm:pt>
    <dgm:pt modelId="{0B203DE6-5F79-3643-96C0-2E303044684B}" type="pres">
      <dgm:prSet presAssocID="{5E11C7BA-AE1E-8A47-A5DE-74B55718BF05}" presName="accent_3" presStyleCnt="0"/>
      <dgm:spPr/>
    </dgm:pt>
    <dgm:pt modelId="{214F8136-57D8-294F-BEFC-3ED702A8F9D1}" type="pres">
      <dgm:prSet presAssocID="{5E11C7BA-AE1E-8A47-A5DE-74B55718BF05}" presName="accentRepeatNode" presStyleLbl="solidFgAcc1" presStyleIdx="2" presStyleCnt="5"/>
      <dgm:spPr/>
    </dgm:pt>
    <dgm:pt modelId="{3C4627FE-ACAB-1D42-9B94-61ED1EDFF6BF}" type="pres">
      <dgm:prSet presAssocID="{C58F108D-D5AA-9547-83FE-71EE0465A204}" presName="text_4" presStyleLbl="node1" presStyleIdx="3" presStyleCnt="5">
        <dgm:presLayoutVars>
          <dgm:bulletEnabled val="1"/>
        </dgm:presLayoutVars>
      </dgm:prSet>
      <dgm:spPr/>
    </dgm:pt>
    <dgm:pt modelId="{5A924C18-0F9E-7440-BAA4-6FE69AC4BD89}" type="pres">
      <dgm:prSet presAssocID="{C58F108D-D5AA-9547-83FE-71EE0465A204}" presName="accent_4" presStyleCnt="0"/>
      <dgm:spPr/>
    </dgm:pt>
    <dgm:pt modelId="{4362166A-2F87-5245-AD1C-9F33F4B68402}" type="pres">
      <dgm:prSet presAssocID="{C58F108D-D5AA-9547-83FE-71EE0465A204}" presName="accentRepeatNode" presStyleLbl="solidFgAcc1" presStyleIdx="3" presStyleCnt="5"/>
      <dgm:spPr/>
    </dgm:pt>
    <dgm:pt modelId="{995EDF1C-1900-8F4F-B7CD-6065F5214D7D}" type="pres">
      <dgm:prSet presAssocID="{BA4A7BC7-2748-3449-8CEA-53BE6ADD9258}" presName="text_5" presStyleLbl="node1" presStyleIdx="4" presStyleCnt="5">
        <dgm:presLayoutVars>
          <dgm:bulletEnabled val="1"/>
        </dgm:presLayoutVars>
      </dgm:prSet>
      <dgm:spPr/>
    </dgm:pt>
    <dgm:pt modelId="{B441DD3A-372F-D448-8D37-21D71F0C4EEC}" type="pres">
      <dgm:prSet presAssocID="{BA4A7BC7-2748-3449-8CEA-53BE6ADD9258}" presName="accent_5" presStyleCnt="0"/>
      <dgm:spPr/>
    </dgm:pt>
    <dgm:pt modelId="{D2D56D98-D782-784A-8DA8-22A13FBF9C96}" type="pres">
      <dgm:prSet presAssocID="{BA4A7BC7-2748-3449-8CEA-53BE6ADD9258}" presName="accentRepeatNode" presStyleLbl="solidFgAcc1" presStyleIdx="4" presStyleCnt="5"/>
      <dgm:spPr/>
    </dgm:pt>
  </dgm:ptLst>
  <dgm:cxnLst>
    <dgm:cxn modelId="{66544810-CF6E-CC4D-927E-F929A0A778C4}" srcId="{86713E58-0051-F642-8A5C-BEE418F63A0D}" destId="{0D6B6DC4-A63C-6D4F-A603-53484BDFFE71}" srcOrd="0" destOrd="0" parTransId="{ED1B8F14-6C43-1042-A0FE-50E37995048D}" sibTransId="{945D2AFB-3F55-E244-BB00-FD29128689D9}"/>
    <dgm:cxn modelId="{F0EE5520-D427-8248-A4C3-FFFD077FD5DC}" type="presOf" srcId="{86713E58-0051-F642-8A5C-BEE418F63A0D}" destId="{9F12F193-26BE-6E4E-91C4-4E0E66B15E3F}" srcOrd="0" destOrd="0" presId="urn:microsoft.com/office/officeart/2008/layout/VerticalCurvedList"/>
    <dgm:cxn modelId="{CBEDA32E-7E91-3544-8177-DC7609E50653}" srcId="{86713E58-0051-F642-8A5C-BEE418F63A0D}" destId="{5E11C7BA-AE1E-8A47-A5DE-74B55718BF05}" srcOrd="2" destOrd="0" parTransId="{B2E03EB0-CAD1-B342-8038-D0C324A7B206}" sibTransId="{626FC19A-707D-CC48-A7A3-FA1592A3853D}"/>
    <dgm:cxn modelId="{607A6259-74D4-A741-AC1E-6ED9F2E1E98D}" type="presOf" srcId="{5E11C7BA-AE1E-8A47-A5DE-74B55718BF05}" destId="{D7C8CB3E-9C9D-8046-81AA-21CE803707DC}" srcOrd="0" destOrd="0" presId="urn:microsoft.com/office/officeart/2008/layout/VerticalCurvedList"/>
    <dgm:cxn modelId="{1E690185-FD35-324E-978C-C3208DF23E10}" srcId="{86713E58-0051-F642-8A5C-BEE418F63A0D}" destId="{BA4A7BC7-2748-3449-8CEA-53BE6ADD9258}" srcOrd="4" destOrd="0" parTransId="{7CDE6394-72CE-224F-9378-C24E4CA30F58}" sibTransId="{C12F1114-1FB2-EB4B-87C1-4184C5D45B19}"/>
    <dgm:cxn modelId="{FF6F749B-3FB8-3946-B7D2-FEB5410BD1F2}" type="presOf" srcId="{945D2AFB-3F55-E244-BB00-FD29128689D9}" destId="{CEB9BE14-0408-EB40-A10B-1D138318EAF2}" srcOrd="0" destOrd="0" presId="urn:microsoft.com/office/officeart/2008/layout/VerticalCurvedList"/>
    <dgm:cxn modelId="{9347F0AF-5267-A947-AFA7-F950481A9C1A}" type="presOf" srcId="{0D6B6DC4-A63C-6D4F-A603-53484BDFFE71}" destId="{FEF49999-B077-B845-88B8-326586BDC124}" srcOrd="0" destOrd="0" presId="urn:microsoft.com/office/officeart/2008/layout/VerticalCurvedList"/>
    <dgm:cxn modelId="{7DB084B4-2816-4E41-A840-4CF95DD5E2ED}" type="presOf" srcId="{C58F108D-D5AA-9547-83FE-71EE0465A204}" destId="{3C4627FE-ACAB-1D42-9B94-61ED1EDFF6BF}" srcOrd="0" destOrd="0" presId="urn:microsoft.com/office/officeart/2008/layout/VerticalCurvedList"/>
    <dgm:cxn modelId="{4EEF3ABE-A392-134D-954F-5399A5DDAB6D}" srcId="{86713E58-0051-F642-8A5C-BEE418F63A0D}" destId="{C58F108D-D5AA-9547-83FE-71EE0465A204}" srcOrd="3" destOrd="0" parTransId="{CB710540-BDE7-1646-91BD-70F82983FD81}" sibTransId="{16835889-12EB-3D4E-89B4-FAE0057D5122}"/>
    <dgm:cxn modelId="{40B187CF-0864-EB48-A5AE-20CF5DC974B8}" type="presOf" srcId="{BA4A7BC7-2748-3449-8CEA-53BE6ADD9258}" destId="{995EDF1C-1900-8F4F-B7CD-6065F5214D7D}" srcOrd="0" destOrd="0" presId="urn:microsoft.com/office/officeart/2008/layout/VerticalCurvedList"/>
    <dgm:cxn modelId="{88C254D6-4603-5340-B264-47329D301057}" type="presOf" srcId="{4F7D0152-3196-D448-84D9-B8C6544743AB}" destId="{1DC9AFAD-3AB6-A340-B45F-89FBCEC76298}" srcOrd="0" destOrd="0" presId="urn:microsoft.com/office/officeart/2008/layout/VerticalCurvedList"/>
    <dgm:cxn modelId="{FAB0F1D8-E777-9F47-9F01-CB30AB5BA8AC}" srcId="{86713E58-0051-F642-8A5C-BEE418F63A0D}" destId="{4F7D0152-3196-D448-84D9-B8C6544743AB}" srcOrd="1" destOrd="0" parTransId="{C2AB7CAA-947F-F345-A688-C46C6E81C9FD}" sibTransId="{FACDF3EA-72F1-E54D-96B0-142DD3DD549A}"/>
    <dgm:cxn modelId="{09D96CCC-B7B8-B449-9BC2-6118BE49D16F}" type="presParOf" srcId="{9F12F193-26BE-6E4E-91C4-4E0E66B15E3F}" destId="{BEF89A51-1DC8-9141-AB5A-CD9135797BB0}" srcOrd="0" destOrd="0" presId="urn:microsoft.com/office/officeart/2008/layout/VerticalCurvedList"/>
    <dgm:cxn modelId="{35769B0B-12D9-4B44-8569-6DC341E9EBB8}" type="presParOf" srcId="{BEF89A51-1DC8-9141-AB5A-CD9135797BB0}" destId="{58DE065B-32C2-E94D-AF28-B65B5DAB45AE}" srcOrd="0" destOrd="0" presId="urn:microsoft.com/office/officeart/2008/layout/VerticalCurvedList"/>
    <dgm:cxn modelId="{CA91B4F5-57DF-E243-87FF-C2438EF7B267}" type="presParOf" srcId="{58DE065B-32C2-E94D-AF28-B65B5DAB45AE}" destId="{C59B375C-21D2-004D-8036-D454D307486A}" srcOrd="0" destOrd="0" presId="urn:microsoft.com/office/officeart/2008/layout/VerticalCurvedList"/>
    <dgm:cxn modelId="{E7F14D85-AEC2-6D4D-A56A-271CE8506C88}" type="presParOf" srcId="{58DE065B-32C2-E94D-AF28-B65B5DAB45AE}" destId="{CEB9BE14-0408-EB40-A10B-1D138318EAF2}" srcOrd="1" destOrd="0" presId="urn:microsoft.com/office/officeart/2008/layout/VerticalCurvedList"/>
    <dgm:cxn modelId="{9B8F3525-5CB4-7045-B39F-A25A7066F828}" type="presParOf" srcId="{58DE065B-32C2-E94D-AF28-B65B5DAB45AE}" destId="{0F78FD68-6D63-A347-8716-7B04DDB446C1}" srcOrd="2" destOrd="0" presId="urn:microsoft.com/office/officeart/2008/layout/VerticalCurvedList"/>
    <dgm:cxn modelId="{491CABE3-C6AA-6840-BE45-A751F737FD3B}" type="presParOf" srcId="{58DE065B-32C2-E94D-AF28-B65B5DAB45AE}" destId="{8FF7DE93-CA1B-8440-A707-49D5574373C2}" srcOrd="3" destOrd="0" presId="urn:microsoft.com/office/officeart/2008/layout/VerticalCurvedList"/>
    <dgm:cxn modelId="{1FA6FF59-1FFD-0546-8D44-42300FEF5DBA}" type="presParOf" srcId="{BEF89A51-1DC8-9141-AB5A-CD9135797BB0}" destId="{FEF49999-B077-B845-88B8-326586BDC124}" srcOrd="1" destOrd="0" presId="urn:microsoft.com/office/officeart/2008/layout/VerticalCurvedList"/>
    <dgm:cxn modelId="{A3E43913-0BCF-B445-B418-7B357D1BBBA8}" type="presParOf" srcId="{BEF89A51-1DC8-9141-AB5A-CD9135797BB0}" destId="{CA26A260-469C-8B45-BF23-D1BE1D0BEFE7}" srcOrd="2" destOrd="0" presId="urn:microsoft.com/office/officeart/2008/layout/VerticalCurvedList"/>
    <dgm:cxn modelId="{ED9C4C76-505D-FC40-BE69-14AC0CA3F0AC}" type="presParOf" srcId="{CA26A260-469C-8B45-BF23-D1BE1D0BEFE7}" destId="{EBA8ACC4-E367-6A4F-85E7-58435B7CD450}" srcOrd="0" destOrd="0" presId="urn:microsoft.com/office/officeart/2008/layout/VerticalCurvedList"/>
    <dgm:cxn modelId="{4997EFE5-1922-204C-86B5-7A4A15D249CD}" type="presParOf" srcId="{BEF89A51-1DC8-9141-AB5A-CD9135797BB0}" destId="{1DC9AFAD-3AB6-A340-B45F-89FBCEC76298}" srcOrd="3" destOrd="0" presId="urn:microsoft.com/office/officeart/2008/layout/VerticalCurvedList"/>
    <dgm:cxn modelId="{F3A89C27-2FBE-CF43-B4BC-859F3CF66849}" type="presParOf" srcId="{BEF89A51-1DC8-9141-AB5A-CD9135797BB0}" destId="{2D4CA36D-39FE-3948-B80B-06555AB5034A}" srcOrd="4" destOrd="0" presId="urn:microsoft.com/office/officeart/2008/layout/VerticalCurvedList"/>
    <dgm:cxn modelId="{4D55A2C5-B673-D640-AA0B-190DC815371B}" type="presParOf" srcId="{2D4CA36D-39FE-3948-B80B-06555AB5034A}" destId="{FEEB5702-792D-BA49-A1D3-D455E30EE899}" srcOrd="0" destOrd="0" presId="urn:microsoft.com/office/officeart/2008/layout/VerticalCurvedList"/>
    <dgm:cxn modelId="{0C344951-1DC4-904D-90D2-D4E0ECC96524}" type="presParOf" srcId="{BEF89A51-1DC8-9141-AB5A-CD9135797BB0}" destId="{D7C8CB3E-9C9D-8046-81AA-21CE803707DC}" srcOrd="5" destOrd="0" presId="urn:microsoft.com/office/officeart/2008/layout/VerticalCurvedList"/>
    <dgm:cxn modelId="{37CF608A-051A-274E-933F-E11CE6921055}" type="presParOf" srcId="{BEF89A51-1DC8-9141-AB5A-CD9135797BB0}" destId="{0B203DE6-5F79-3643-96C0-2E303044684B}" srcOrd="6" destOrd="0" presId="urn:microsoft.com/office/officeart/2008/layout/VerticalCurvedList"/>
    <dgm:cxn modelId="{83A00A94-AECB-2749-A1F2-2F4C8CA187FC}" type="presParOf" srcId="{0B203DE6-5F79-3643-96C0-2E303044684B}" destId="{214F8136-57D8-294F-BEFC-3ED702A8F9D1}" srcOrd="0" destOrd="0" presId="urn:microsoft.com/office/officeart/2008/layout/VerticalCurvedList"/>
    <dgm:cxn modelId="{FE970AE7-F8D7-2848-8B8A-E3D85864587E}" type="presParOf" srcId="{BEF89A51-1DC8-9141-AB5A-CD9135797BB0}" destId="{3C4627FE-ACAB-1D42-9B94-61ED1EDFF6BF}" srcOrd="7" destOrd="0" presId="urn:microsoft.com/office/officeart/2008/layout/VerticalCurvedList"/>
    <dgm:cxn modelId="{D06E8072-CD98-7943-B44F-1E2F0FE2141B}" type="presParOf" srcId="{BEF89A51-1DC8-9141-AB5A-CD9135797BB0}" destId="{5A924C18-0F9E-7440-BAA4-6FE69AC4BD89}" srcOrd="8" destOrd="0" presId="urn:microsoft.com/office/officeart/2008/layout/VerticalCurvedList"/>
    <dgm:cxn modelId="{136EFA0E-B6B3-6145-88CC-A738653D0C85}" type="presParOf" srcId="{5A924C18-0F9E-7440-BAA4-6FE69AC4BD89}" destId="{4362166A-2F87-5245-AD1C-9F33F4B68402}" srcOrd="0" destOrd="0" presId="urn:microsoft.com/office/officeart/2008/layout/VerticalCurvedList"/>
    <dgm:cxn modelId="{F8C8F27B-D52E-5247-A9E8-42062C4E75C3}" type="presParOf" srcId="{BEF89A51-1DC8-9141-AB5A-CD9135797BB0}" destId="{995EDF1C-1900-8F4F-B7CD-6065F5214D7D}" srcOrd="9" destOrd="0" presId="urn:microsoft.com/office/officeart/2008/layout/VerticalCurvedList"/>
    <dgm:cxn modelId="{0DA2DC3F-DAE2-0C46-8184-3C10C6EE8D60}" type="presParOf" srcId="{BEF89A51-1DC8-9141-AB5A-CD9135797BB0}" destId="{B441DD3A-372F-D448-8D37-21D71F0C4EEC}" srcOrd="10" destOrd="0" presId="urn:microsoft.com/office/officeart/2008/layout/VerticalCurvedList"/>
    <dgm:cxn modelId="{E5052874-5F57-3F4B-9301-0EBD88B2438D}" type="presParOf" srcId="{B441DD3A-372F-D448-8D37-21D71F0C4EEC}" destId="{D2D56D98-D782-784A-8DA8-22A13FBF9C9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9BE14-0408-EB40-A10B-1D138318EAF2}">
      <dsp:nvSpPr>
        <dsp:cNvPr id="0" name=""/>
        <dsp:cNvSpPr/>
      </dsp:nvSpPr>
      <dsp:spPr>
        <a:xfrm>
          <a:off x="-5562803" y="-851640"/>
          <a:ext cx="6623285" cy="6623285"/>
        </a:xfrm>
        <a:prstGeom prst="blockArc">
          <a:avLst>
            <a:gd name="adj1" fmla="val 18900000"/>
            <a:gd name="adj2" fmla="val 2700000"/>
            <a:gd name="adj3" fmla="val 32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F49999-B077-B845-88B8-326586BDC124}">
      <dsp:nvSpPr>
        <dsp:cNvPr id="0" name=""/>
        <dsp:cNvSpPr/>
      </dsp:nvSpPr>
      <dsp:spPr>
        <a:xfrm>
          <a:off x="463638" y="307401"/>
          <a:ext cx="7246296" cy="6151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313" tIns="76200" rIns="76200" bIns="76200" numCol="1" spcCol="1270" anchor="ctr" anchorCtr="0">
          <a:noAutofit/>
        </a:bodyPr>
        <a:lstStyle/>
        <a:p>
          <a:pPr marL="0" lvl="0" indent="0" algn="l" defTabSz="1333500">
            <a:lnSpc>
              <a:spcPct val="90000"/>
            </a:lnSpc>
            <a:spcBef>
              <a:spcPct val="0"/>
            </a:spcBef>
            <a:spcAft>
              <a:spcPct val="35000"/>
            </a:spcAft>
            <a:buNone/>
          </a:pPr>
          <a:r>
            <a:rPr lang="de-DE" sz="3000" kern="1200" dirty="0"/>
            <a:t>Territoriale Expansion</a:t>
          </a:r>
        </a:p>
      </dsp:txBody>
      <dsp:txXfrm>
        <a:off x="463638" y="307401"/>
        <a:ext cx="7246296" cy="615197"/>
      </dsp:txXfrm>
    </dsp:sp>
    <dsp:sp modelId="{EBA8ACC4-E367-6A4F-85E7-58435B7CD450}">
      <dsp:nvSpPr>
        <dsp:cNvPr id="0" name=""/>
        <dsp:cNvSpPr/>
      </dsp:nvSpPr>
      <dsp:spPr>
        <a:xfrm>
          <a:off x="79139" y="230502"/>
          <a:ext cx="768996" cy="7689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C9AFAD-3AB6-A340-B45F-89FBCEC76298}">
      <dsp:nvSpPr>
        <dsp:cNvPr id="0" name=""/>
        <dsp:cNvSpPr/>
      </dsp:nvSpPr>
      <dsp:spPr>
        <a:xfrm>
          <a:off x="904470" y="1229902"/>
          <a:ext cx="6805464" cy="6151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313" tIns="76200" rIns="76200" bIns="76200" numCol="1" spcCol="1270" anchor="ctr" anchorCtr="0">
          <a:noAutofit/>
        </a:bodyPr>
        <a:lstStyle/>
        <a:p>
          <a:pPr marL="0" lvl="0" indent="0" algn="l" defTabSz="1333500">
            <a:lnSpc>
              <a:spcPct val="90000"/>
            </a:lnSpc>
            <a:spcBef>
              <a:spcPct val="0"/>
            </a:spcBef>
            <a:spcAft>
              <a:spcPct val="35000"/>
            </a:spcAft>
            <a:buNone/>
          </a:pPr>
          <a:r>
            <a:rPr lang="de-DE" sz="3000" kern="1200" dirty="0"/>
            <a:t>starkes Bevölkerungswachstum</a:t>
          </a:r>
        </a:p>
      </dsp:txBody>
      <dsp:txXfrm>
        <a:off x="904470" y="1229902"/>
        <a:ext cx="6805464" cy="615197"/>
      </dsp:txXfrm>
    </dsp:sp>
    <dsp:sp modelId="{FEEB5702-792D-BA49-A1D3-D455E30EE899}">
      <dsp:nvSpPr>
        <dsp:cNvPr id="0" name=""/>
        <dsp:cNvSpPr/>
      </dsp:nvSpPr>
      <dsp:spPr>
        <a:xfrm>
          <a:off x="519972" y="1153002"/>
          <a:ext cx="768996" cy="7689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8CB3E-9C9D-8046-81AA-21CE803707DC}">
      <dsp:nvSpPr>
        <dsp:cNvPr id="0" name=""/>
        <dsp:cNvSpPr/>
      </dsp:nvSpPr>
      <dsp:spPr>
        <a:xfrm>
          <a:off x="1039770" y="2152403"/>
          <a:ext cx="6670164" cy="6151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313" tIns="76200" rIns="76200" bIns="76200" numCol="1" spcCol="1270" anchor="ctr" anchorCtr="0">
          <a:noAutofit/>
        </a:bodyPr>
        <a:lstStyle/>
        <a:p>
          <a:pPr marL="0" lvl="0" indent="0" algn="l" defTabSz="1333500">
            <a:lnSpc>
              <a:spcPct val="90000"/>
            </a:lnSpc>
            <a:spcBef>
              <a:spcPct val="0"/>
            </a:spcBef>
            <a:spcAft>
              <a:spcPct val="35000"/>
            </a:spcAft>
            <a:buNone/>
          </a:pPr>
          <a:r>
            <a:rPr lang="de-DE" sz="3000" kern="1200" dirty="0"/>
            <a:t>Kommerzialisierung der Landwirtschaft</a:t>
          </a:r>
        </a:p>
      </dsp:txBody>
      <dsp:txXfrm>
        <a:off x="1039770" y="2152403"/>
        <a:ext cx="6670164" cy="615197"/>
      </dsp:txXfrm>
    </dsp:sp>
    <dsp:sp modelId="{214F8136-57D8-294F-BEFC-3ED702A8F9D1}">
      <dsp:nvSpPr>
        <dsp:cNvPr id="0" name=""/>
        <dsp:cNvSpPr/>
      </dsp:nvSpPr>
      <dsp:spPr>
        <a:xfrm>
          <a:off x="655272" y="2075503"/>
          <a:ext cx="768996" cy="7689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4627FE-ACAB-1D42-9B94-61ED1EDFF6BF}">
      <dsp:nvSpPr>
        <dsp:cNvPr id="0" name=""/>
        <dsp:cNvSpPr/>
      </dsp:nvSpPr>
      <dsp:spPr>
        <a:xfrm>
          <a:off x="904470" y="3074904"/>
          <a:ext cx="6805464" cy="6151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313" tIns="76200" rIns="76200" bIns="76200" numCol="1" spcCol="1270" anchor="ctr" anchorCtr="0">
          <a:noAutofit/>
        </a:bodyPr>
        <a:lstStyle/>
        <a:p>
          <a:pPr marL="0" lvl="0" indent="0" algn="l" defTabSz="1333500">
            <a:lnSpc>
              <a:spcPct val="90000"/>
            </a:lnSpc>
            <a:spcBef>
              <a:spcPct val="0"/>
            </a:spcBef>
            <a:spcAft>
              <a:spcPct val="35000"/>
            </a:spcAft>
            <a:buNone/>
          </a:pPr>
          <a:r>
            <a:rPr lang="de-DE" sz="3000" kern="1200" dirty="0"/>
            <a:t>Industrialisierung</a:t>
          </a:r>
        </a:p>
      </dsp:txBody>
      <dsp:txXfrm>
        <a:off x="904470" y="3074904"/>
        <a:ext cx="6805464" cy="615197"/>
      </dsp:txXfrm>
    </dsp:sp>
    <dsp:sp modelId="{4362166A-2F87-5245-AD1C-9F33F4B68402}">
      <dsp:nvSpPr>
        <dsp:cNvPr id="0" name=""/>
        <dsp:cNvSpPr/>
      </dsp:nvSpPr>
      <dsp:spPr>
        <a:xfrm>
          <a:off x="519972" y="2998004"/>
          <a:ext cx="768996" cy="7689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EDF1C-1900-8F4F-B7CD-6065F5214D7D}">
      <dsp:nvSpPr>
        <dsp:cNvPr id="0" name=""/>
        <dsp:cNvSpPr/>
      </dsp:nvSpPr>
      <dsp:spPr>
        <a:xfrm>
          <a:off x="463638" y="3997404"/>
          <a:ext cx="7246296" cy="6151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313" tIns="76200" rIns="76200" bIns="76200" numCol="1" spcCol="1270" anchor="ctr" anchorCtr="0">
          <a:noAutofit/>
        </a:bodyPr>
        <a:lstStyle/>
        <a:p>
          <a:pPr marL="0" lvl="0" indent="0" algn="l" defTabSz="1333500">
            <a:lnSpc>
              <a:spcPct val="90000"/>
            </a:lnSpc>
            <a:spcBef>
              <a:spcPct val="0"/>
            </a:spcBef>
            <a:spcAft>
              <a:spcPct val="35000"/>
            </a:spcAft>
            <a:buNone/>
          </a:pPr>
          <a:r>
            <a:rPr lang="de-DE" sz="3000" kern="1200" dirty="0"/>
            <a:t>Ausbau des Verkehrswesens</a:t>
          </a:r>
        </a:p>
      </dsp:txBody>
      <dsp:txXfrm>
        <a:off x="463638" y="3997404"/>
        <a:ext cx="7246296" cy="615197"/>
      </dsp:txXfrm>
    </dsp:sp>
    <dsp:sp modelId="{D2D56D98-D782-784A-8DA8-22A13FBF9C96}">
      <dsp:nvSpPr>
        <dsp:cNvPr id="0" name=""/>
        <dsp:cNvSpPr/>
      </dsp:nvSpPr>
      <dsp:spPr>
        <a:xfrm>
          <a:off x="79139" y="3920505"/>
          <a:ext cx="768996" cy="7689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EC89426C-B0BA-814A-85C9-7B825E05FF68}" type="datetimeFigureOut">
              <a:rPr lang="de-DE" smtClean="0"/>
              <a:t>20.07.20</a:t>
            </a:fld>
            <a:endParaRPr lang="de-DE"/>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DCF44C1-2552-6345-A7F0-AB7CB4E333FC}" type="slidenum">
              <a:rPr lang="de-DE" smtClean="0"/>
              <a:t>‹Nr.›</a:t>
            </a:fld>
            <a:endParaRPr lang="de-DE"/>
          </a:p>
        </p:txBody>
      </p:sp>
    </p:spTree>
    <p:extLst>
      <p:ext uri="{BB962C8B-B14F-4D97-AF65-F5344CB8AC3E}">
        <p14:creationId xmlns:p14="http://schemas.microsoft.com/office/powerpoint/2010/main" val="2294490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DCF44C1-2552-6345-A7F0-AB7CB4E333FC}" type="slidenum">
              <a:rPr lang="de-DE" smtClean="0"/>
              <a:t>1</a:t>
            </a:fld>
            <a:endParaRPr lang="de-DE"/>
          </a:p>
        </p:txBody>
      </p:sp>
    </p:spTree>
    <p:extLst>
      <p:ext uri="{BB962C8B-B14F-4D97-AF65-F5344CB8AC3E}">
        <p14:creationId xmlns:p14="http://schemas.microsoft.com/office/powerpoint/2010/main" val="303026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wirtschaftliche Modernisierung setzt ebenfalls vor dem Bürgerkrieg ein, so dass sich eine Marktwirtschaft entwickelt, die eng an die territoriale Expansion, das Bevölkerungswachstum, die Umgestaltung der Landwirtschaft,  die beginnende Industrialisierung und den Ausbau der Infrastruktur gekoppelt ist.</a:t>
            </a:r>
          </a:p>
        </p:txBody>
      </p:sp>
      <p:sp>
        <p:nvSpPr>
          <p:cNvPr id="4" name="Foliennummernplatzhalter 3"/>
          <p:cNvSpPr>
            <a:spLocks noGrp="1"/>
          </p:cNvSpPr>
          <p:nvPr>
            <p:ph type="sldNum" sz="quarter" idx="5"/>
          </p:nvPr>
        </p:nvSpPr>
        <p:spPr/>
        <p:txBody>
          <a:bodyPr/>
          <a:lstStyle/>
          <a:p>
            <a:fld id="{ADCF44C1-2552-6345-A7F0-AB7CB4E333FC}" type="slidenum">
              <a:rPr lang="de-DE" smtClean="0"/>
              <a:t>10</a:t>
            </a:fld>
            <a:endParaRPr lang="de-DE"/>
          </a:p>
        </p:txBody>
      </p:sp>
    </p:spTree>
    <p:extLst>
      <p:ext uri="{BB962C8B-B14F-4D97-AF65-F5344CB8AC3E}">
        <p14:creationId xmlns:p14="http://schemas.microsoft.com/office/powerpoint/2010/main" val="362026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Auch in den USA ist die Eisenbahn ein entscheidender Motor der Modernisierung. Während die ersten Loks noch aus England importiert werden müssen, ist die weiße Besiedelung Nordamerikas, die Entstehung und der Aufstieg vieler Städte nur durch den Anschluss an das Eisenbahn- und Kanalnetz möglich.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ADCF44C1-2552-6345-A7F0-AB7CB4E333FC}" type="slidenum">
              <a:rPr lang="de-DE" smtClean="0"/>
              <a:t>11</a:t>
            </a:fld>
            <a:endParaRPr lang="de-DE"/>
          </a:p>
        </p:txBody>
      </p:sp>
    </p:spTree>
    <p:extLst>
      <p:ext uri="{BB962C8B-B14F-4D97-AF65-F5344CB8AC3E}">
        <p14:creationId xmlns:p14="http://schemas.microsoft.com/office/powerpoint/2010/main" val="2267243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Mit dem Ende des Bürgerkriegs, auf den hier nicht näher eigegangen wird, wird die Industrie zum dominierenden Sektor in den USA. Möglichkeit, politische und wirtschaftliche Modernisierungsprozesse anhand des Bürgerkriegs zu erarbeiten - hier könnten vertieft die Bedeutung der Sklaverei für die US-Wirtschaft und die  Frage der Zugehörigkeit zum Staatswesen analysiert werden. Schaut man sich den Stand der wirtschaftlichen und gesellschaftlichen Modernisierung ab diesem Zeitpunkt bis zum Ende des Jahrhunderts, ist man jetzt auch in den USA in der Hochindustrialisierung angekommen.</a:t>
            </a:r>
          </a:p>
          <a:p>
            <a:endParaRPr lang="de-DE" dirty="0"/>
          </a:p>
        </p:txBody>
      </p:sp>
      <p:sp>
        <p:nvSpPr>
          <p:cNvPr id="4" name="Foliennummernplatzhalter 3"/>
          <p:cNvSpPr>
            <a:spLocks noGrp="1"/>
          </p:cNvSpPr>
          <p:nvPr>
            <p:ph type="sldNum" sz="quarter" idx="5"/>
          </p:nvPr>
        </p:nvSpPr>
        <p:spPr/>
        <p:txBody>
          <a:bodyPr/>
          <a:lstStyle/>
          <a:p>
            <a:fld id="{ADCF44C1-2552-6345-A7F0-AB7CB4E333FC}" type="slidenum">
              <a:rPr lang="de-DE" smtClean="0"/>
              <a:t>12</a:t>
            </a:fld>
            <a:endParaRPr lang="de-DE"/>
          </a:p>
        </p:txBody>
      </p:sp>
    </p:spTree>
    <p:extLst>
      <p:ext uri="{BB962C8B-B14F-4D97-AF65-F5344CB8AC3E}">
        <p14:creationId xmlns:p14="http://schemas.microsoft.com/office/powerpoint/2010/main" val="934313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Wirtschaftliche Konzentrationsprozesse, vor allem in der Schwer- und Ölindustrie bringen eine neue Gruppe von Konzernlenkern hervor, die aufgrund ihrer harten Geschäftspraktiken und ihres patriarchalen Selbstverständnisses als „</a:t>
            </a:r>
            <a:r>
              <a:rPr lang="de-DE" dirty="0" err="1"/>
              <a:t>robber</a:t>
            </a:r>
            <a:r>
              <a:rPr lang="de-DE" dirty="0"/>
              <a:t> </a:t>
            </a:r>
            <a:r>
              <a:rPr lang="de-DE" dirty="0" err="1"/>
              <a:t>barons</a:t>
            </a:r>
            <a:r>
              <a:rPr lang="de-DE" dirty="0"/>
              <a:t>“ bezeichnet werden. Sie rechtfertigen ihren Reichtum als Ergebnis eines quasi nach Naturgesetzen funktionierenden freien Marktes, der den Starken unbegrenzten Aufstieg ermögliche.</a:t>
            </a:r>
          </a:p>
          <a:p>
            <a:pPr marL="228600" indent="-228600">
              <a:buFont typeface="+mj-lt"/>
              <a:buAutoNum type="arabicPeriod"/>
            </a:pPr>
            <a:endParaRPr lang="de-DE" dirty="0"/>
          </a:p>
          <a:p>
            <a:pPr marL="228600" indent="-228600">
              <a:buFont typeface="+mj-lt"/>
              <a:buAutoNum type="arabicPeriod"/>
            </a:pPr>
            <a:r>
              <a:rPr lang="en-US" sz="1200" i="1" dirty="0">
                <a:latin typeface="Arial" panose="020B0604020202020204" pitchFamily="34" charset="0"/>
                <a:cs typeface="Arial" panose="020B0604020202020204" pitchFamily="34" charset="0"/>
              </a:rPr>
              <a:t>[CC0 https://</a:t>
            </a:r>
            <a:r>
              <a:rPr lang="en-US" sz="1200" i="1" dirty="0" err="1">
                <a:latin typeface="Arial" panose="020B0604020202020204" pitchFamily="34" charset="0"/>
                <a:cs typeface="Arial" panose="020B0604020202020204" pitchFamily="34" charset="0"/>
              </a:rPr>
              <a:t>creativecommons.org</a:t>
            </a:r>
            <a:r>
              <a:rPr lang="en-US" sz="1200" i="1" dirty="0">
                <a:latin typeface="Arial" panose="020B0604020202020204" pitchFamily="34" charset="0"/>
                <a:cs typeface="Arial" panose="020B0604020202020204" pitchFamily="34" charset="0"/>
              </a:rPr>
              <a:t>/</a:t>
            </a:r>
            <a:r>
              <a:rPr lang="en-US" sz="1200" i="1" dirty="0" err="1">
                <a:latin typeface="Arial" panose="020B0604020202020204" pitchFamily="34" charset="0"/>
                <a:cs typeface="Arial" panose="020B0604020202020204" pitchFamily="34" charset="0"/>
              </a:rPr>
              <a:t>publicdomain</a:t>
            </a:r>
            <a:r>
              <a:rPr lang="en-US" sz="1200" i="1" dirty="0">
                <a:latin typeface="Arial" panose="020B0604020202020204" pitchFamily="34" charset="0"/>
                <a:cs typeface="Arial" panose="020B0604020202020204" pitchFamily="34" charset="0"/>
              </a:rPr>
              <a:t>/mark/1.0/</a:t>
            </a:r>
            <a:r>
              <a:rPr lang="en-US" sz="1200" i="1" dirty="0" err="1">
                <a:latin typeface="Arial" panose="020B0604020202020204" pitchFamily="34" charset="0"/>
                <a:cs typeface="Arial" panose="020B0604020202020204" pitchFamily="34" charset="0"/>
              </a:rPr>
              <a:t>deed.en</a:t>
            </a:r>
            <a:r>
              <a:rPr lang="en-US" sz="1200" i="1" dirty="0">
                <a:latin typeface="Arial" panose="020B0604020202020204" pitchFamily="34" charset="0"/>
                <a:cs typeface="Arial" panose="020B0604020202020204" pitchFamily="34" charset="0"/>
              </a:rPr>
              <a:t>] via Wikimedia Commons: https://</a:t>
            </a:r>
            <a:r>
              <a:rPr lang="en-US" sz="1200" i="1" dirty="0" err="1">
                <a:latin typeface="Arial" panose="020B0604020202020204" pitchFamily="34" charset="0"/>
                <a:cs typeface="Arial" panose="020B0604020202020204" pitchFamily="34" charset="0"/>
              </a:rPr>
              <a:t>commons.wikimedia.org</a:t>
            </a:r>
            <a:r>
              <a:rPr lang="en-US" sz="1200" i="1" dirty="0">
                <a:latin typeface="Arial" panose="020B0604020202020204" pitchFamily="34" charset="0"/>
                <a:cs typeface="Arial" panose="020B0604020202020204" pitchFamily="34" charset="0"/>
              </a:rPr>
              <a:t>/wiki/</a:t>
            </a:r>
            <a:r>
              <a:rPr lang="en-US" sz="1200" i="1" dirty="0" err="1">
                <a:latin typeface="Arial" panose="020B0604020202020204" pitchFamily="34" charset="0"/>
                <a:cs typeface="Arial" panose="020B0604020202020204" pitchFamily="34" charset="0"/>
              </a:rPr>
              <a:t>File:William_H_Vanderbilt.jpg</a:t>
            </a:r>
            <a:r>
              <a:rPr lang="en-US" sz="1200" i="1" dirty="0">
                <a:latin typeface="Arial" panose="020B0604020202020204" pitchFamily="34" charset="0"/>
                <a:cs typeface="Arial" panose="020B0604020202020204" pitchFamily="34" charset="0"/>
              </a:rPr>
              <a:t> </a:t>
            </a:r>
            <a:r>
              <a:rPr lang="de-DE" sz="1200" i="1" dirty="0"/>
              <a:t>[abgerufen: 14.4.2020]</a:t>
            </a:r>
            <a:endParaRPr lang="en-US" sz="1200" i="1"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1" dirty="0">
                <a:latin typeface="Arial" panose="020B0604020202020204" pitchFamily="34" charset="0"/>
                <a:cs typeface="Arial" panose="020B0604020202020204" pitchFamily="34" charset="0"/>
              </a:rPr>
              <a:t>[CC0 https://</a:t>
            </a:r>
            <a:r>
              <a:rPr lang="en-US" sz="1200" i="1" dirty="0" err="1">
                <a:latin typeface="Arial" panose="020B0604020202020204" pitchFamily="34" charset="0"/>
                <a:cs typeface="Arial" panose="020B0604020202020204" pitchFamily="34" charset="0"/>
              </a:rPr>
              <a:t>creativecommons.org</a:t>
            </a:r>
            <a:r>
              <a:rPr lang="en-US" sz="1200" i="1" dirty="0">
                <a:latin typeface="Arial" panose="020B0604020202020204" pitchFamily="34" charset="0"/>
                <a:cs typeface="Arial" panose="020B0604020202020204" pitchFamily="34" charset="0"/>
              </a:rPr>
              <a:t>/</a:t>
            </a:r>
            <a:r>
              <a:rPr lang="en-US" sz="1200" i="1" dirty="0" err="1">
                <a:latin typeface="Arial" panose="020B0604020202020204" pitchFamily="34" charset="0"/>
                <a:cs typeface="Arial" panose="020B0604020202020204" pitchFamily="34" charset="0"/>
              </a:rPr>
              <a:t>publicdomain</a:t>
            </a:r>
            <a:r>
              <a:rPr lang="en-US" sz="1200" i="1" dirty="0">
                <a:latin typeface="Arial" panose="020B0604020202020204" pitchFamily="34" charset="0"/>
                <a:cs typeface="Arial" panose="020B0604020202020204" pitchFamily="34" charset="0"/>
              </a:rPr>
              <a:t>/mark/1.0/</a:t>
            </a:r>
            <a:r>
              <a:rPr lang="en-US" sz="1200" i="1" dirty="0" err="1">
                <a:latin typeface="Arial" panose="020B0604020202020204" pitchFamily="34" charset="0"/>
                <a:cs typeface="Arial" panose="020B0604020202020204" pitchFamily="34" charset="0"/>
              </a:rPr>
              <a:t>deed.en</a:t>
            </a:r>
            <a:r>
              <a:rPr lang="en-US" sz="1200" i="1" dirty="0">
                <a:latin typeface="Arial" panose="020B0604020202020204" pitchFamily="34" charset="0"/>
                <a:cs typeface="Arial" panose="020B0604020202020204" pitchFamily="34" charset="0"/>
              </a:rPr>
              <a:t>] via Wikimedia Commons: https://</a:t>
            </a:r>
            <a:r>
              <a:rPr lang="en-US" sz="1200" i="1" dirty="0" err="1">
                <a:latin typeface="Arial" panose="020B0604020202020204" pitchFamily="34" charset="0"/>
                <a:cs typeface="Arial" panose="020B0604020202020204" pitchFamily="34" charset="0"/>
              </a:rPr>
              <a:t>commons.wikimedia.org</a:t>
            </a:r>
            <a:r>
              <a:rPr lang="en-US" sz="1200" i="1" dirty="0">
                <a:latin typeface="Arial" panose="020B0604020202020204" pitchFamily="34" charset="0"/>
                <a:cs typeface="Arial" panose="020B0604020202020204" pitchFamily="34" charset="0"/>
              </a:rPr>
              <a:t>/wiki/File:Andrew_Carnegie,_three-quarter_length_portrait,_seated,_facing_slightly_left,_1913.jpg </a:t>
            </a:r>
            <a:r>
              <a:rPr lang="de-DE" sz="1200" i="1" dirty="0"/>
              <a:t>[abgerufen: 14.4.2020]</a:t>
            </a:r>
            <a:endParaRPr lang="en-US" sz="1200" i="1"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1" dirty="0">
                <a:latin typeface="Arial" panose="020B0604020202020204" pitchFamily="34" charset="0"/>
                <a:cs typeface="Arial" panose="020B0604020202020204" pitchFamily="34" charset="0"/>
              </a:rPr>
              <a:t>[CC0 https://</a:t>
            </a:r>
            <a:r>
              <a:rPr lang="en-US" sz="1200" i="1" dirty="0" err="1">
                <a:latin typeface="Arial" panose="020B0604020202020204" pitchFamily="34" charset="0"/>
                <a:cs typeface="Arial" panose="020B0604020202020204" pitchFamily="34" charset="0"/>
              </a:rPr>
              <a:t>creativecommons.org</a:t>
            </a:r>
            <a:r>
              <a:rPr lang="en-US" sz="1200" i="1" dirty="0">
                <a:latin typeface="Arial" panose="020B0604020202020204" pitchFamily="34" charset="0"/>
                <a:cs typeface="Arial" panose="020B0604020202020204" pitchFamily="34" charset="0"/>
              </a:rPr>
              <a:t>/</a:t>
            </a:r>
            <a:r>
              <a:rPr lang="en-US" sz="1200" i="1" dirty="0" err="1">
                <a:latin typeface="Arial" panose="020B0604020202020204" pitchFamily="34" charset="0"/>
                <a:cs typeface="Arial" panose="020B0604020202020204" pitchFamily="34" charset="0"/>
              </a:rPr>
              <a:t>publicdomain</a:t>
            </a:r>
            <a:r>
              <a:rPr lang="en-US" sz="1200" i="1" dirty="0">
                <a:latin typeface="Arial" panose="020B0604020202020204" pitchFamily="34" charset="0"/>
                <a:cs typeface="Arial" panose="020B0604020202020204" pitchFamily="34" charset="0"/>
              </a:rPr>
              <a:t>/mark/1.0/</a:t>
            </a:r>
            <a:r>
              <a:rPr lang="en-US" sz="1200" i="1" dirty="0" err="1">
                <a:latin typeface="Arial" panose="020B0604020202020204" pitchFamily="34" charset="0"/>
                <a:cs typeface="Arial" panose="020B0604020202020204" pitchFamily="34" charset="0"/>
              </a:rPr>
              <a:t>deed.en</a:t>
            </a:r>
            <a:r>
              <a:rPr lang="en-US" sz="1200" i="1" dirty="0">
                <a:latin typeface="Arial" panose="020B0604020202020204" pitchFamily="34" charset="0"/>
                <a:cs typeface="Arial" panose="020B0604020202020204" pitchFamily="34" charset="0"/>
              </a:rPr>
              <a:t>] via Wikimedia Commons: https://</a:t>
            </a:r>
            <a:r>
              <a:rPr lang="en-US" sz="1200" i="1" dirty="0" err="1">
                <a:latin typeface="Arial" panose="020B0604020202020204" pitchFamily="34" charset="0"/>
                <a:cs typeface="Arial" panose="020B0604020202020204" pitchFamily="34" charset="0"/>
              </a:rPr>
              <a:t>commons.wikimedia.org</a:t>
            </a:r>
            <a:r>
              <a:rPr lang="en-US" sz="1200" i="1" dirty="0">
                <a:latin typeface="Arial" panose="020B0604020202020204" pitchFamily="34" charset="0"/>
                <a:cs typeface="Arial" panose="020B0604020202020204" pitchFamily="34" charset="0"/>
              </a:rPr>
              <a:t>/wiki/File:John_D._Rockefeller_1885_140x190.jpg [CC0 https://</a:t>
            </a:r>
            <a:r>
              <a:rPr lang="en-US" sz="1200" i="1" dirty="0" err="1">
                <a:latin typeface="Arial" panose="020B0604020202020204" pitchFamily="34" charset="0"/>
                <a:cs typeface="Arial" panose="020B0604020202020204" pitchFamily="34" charset="0"/>
              </a:rPr>
              <a:t>creativecommons.org</a:t>
            </a:r>
            <a:r>
              <a:rPr lang="en-US" sz="1200" i="1" dirty="0">
                <a:latin typeface="Arial" panose="020B0604020202020204" pitchFamily="34" charset="0"/>
                <a:cs typeface="Arial" panose="020B0604020202020204" pitchFamily="34" charset="0"/>
              </a:rPr>
              <a:t>/</a:t>
            </a:r>
            <a:r>
              <a:rPr lang="en-US" sz="1200" i="1" dirty="0" err="1">
                <a:latin typeface="Arial" panose="020B0604020202020204" pitchFamily="34" charset="0"/>
                <a:cs typeface="Arial" panose="020B0604020202020204" pitchFamily="34" charset="0"/>
              </a:rPr>
              <a:t>publicdomain</a:t>
            </a:r>
            <a:r>
              <a:rPr lang="en-US" sz="1200" i="1" dirty="0">
                <a:latin typeface="Arial" panose="020B0604020202020204" pitchFamily="34" charset="0"/>
                <a:cs typeface="Arial" panose="020B0604020202020204" pitchFamily="34" charset="0"/>
              </a:rPr>
              <a:t>/mark/1.0/</a:t>
            </a:r>
            <a:r>
              <a:rPr lang="en-US" sz="1200" i="1" dirty="0" err="1">
                <a:latin typeface="Arial" panose="020B0604020202020204" pitchFamily="34" charset="0"/>
                <a:cs typeface="Arial" panose="020B0604020202020204" pitchFamily="34" charset="0"/>
              </a:rPr>
              <a:t>deed.en</a:t>
            </a:r>
            <a:r>
              <a:rPr lang="en-US" sz="1200" i="1" dirty="0">
                <a:latin typeface="Arial" panose="020B0604020202020204" pitchFamily="34" charset="0"/>
                <a:cs typeface="Arial" panose="020B0604020202020204" pitchFamily="34" charset="0"/>
              </a:rPr>
              <a:t>] via Wikimedia Commons: https://</a:t>
            </a:r>
            <a:r>
              <a:rPr lang="en-US" sz="1200" i="1" dirty="0" err="1">
                <a:latin typeface="Arial" panose="020B0604020202020204" pitchFamily="34" charset="0"/>
                <a:cs typeface="Arial" panose="020B0604020202020204" pitchFamily="34" charset="0"/>
              </a:rPr>
              <a:t>commons.wikimedia.org</a:t>
            </a:r>
            <a:r>
              <a:rPr lang="en-US" sz="1200" i="1" dirty="0">
                <a:latin typeface="Arial" panose="020B0604020202020204" pitchFamily="34" charset="0"/>
                <a:cs typeface="Arial" panose="020B0604020202020204" pitchFamily="34" charset="0"/>
              </a:rPr>
              <a:t>/wiki/</a:t>
            </a:r>
            <a:r>
              <a:rPr lang="en-US" sz="1200" i="1" dirty="0" err="1">
                <a:latin typeface="Arial" panose="020B0604020202020204" pitchFamily="34" charset="0"/>
                <a:cs typeface="Arial" panose="020B0604020202020204" pitchFamily="34" charset="0"/>
              </a:rPr>
              <a:t>File:Gpullman.jpg</a:t>
            </a:r>
            <a:r>
              <a:rPr lang="en-US" sz="1200" i="1" dirty="0">
                <a:latin typeface="Arial" panose="020B0604020202020204" pitchFamily="34" charset="0"/>
                <a:cs typeface="Arial" panose="020B0604020202020204" pitchFamily="34" charset="0"/>
              </a:rPr>
              <a:t> </a:t>
            </a:r>
            <a:r>
              <a:rPr lang="de-DE" sz="1200" i="1" dirty="0"/>
              <a:t>[abgerufen: 14.4.2020]</a:t>
            </a:r>
            <a:endParaRPr lang="en-US" sz="1200" i="1"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1" dirty="0">
                <a:latin typeface="Arial" panose="020B0604020202020204" pitchFamily="34" charset="0"/>
                <a:cs typeface="Arial" panose="020B0604020202020204" pitchFamily="34" charset="0"/>
              </a:rPr>
              <a:t>[CC0 https://</a:t>
            </a:r>
            <a:r>
              <a:rPr lang="en-US" sz="1200" i="1" dirty="0" err="1">
                <a:latin typeface="Arial" panose="020B0604020202020204" pitchFamily="34" charset="0"/>
                <a:cs typeface="Arial" panose="020B0604020202020204" pitchFamily="34" charset="0"/>
              </a:rPr>
              <a:t>creativecommons.org</a:t>
            </a:r>
            <a:r>
              <a:rPr lang="en-US" sz="1200" i="1" dirty="0">
                <a:latin typeface="Arial" panose="020B0604020202020204" pitchFamily="34" charset="0"/>
                <a:cs typeface="Arial" panose="020B0604020202020204" pitchFamily="34" charset="0"/>
              </a:rPr>
              <a:t>/</a:t>
            </a:r>
            <a:r>
              <a:rPr lang="en-US" sz="1200" i="1" dirty="0" err="1">
                <a:latin typeface="Arial" panose="020B0604020202020204" pitchFamily="34" charset="0"/>
                <a:cs typeface="Arial" panose="020B0604020202020204" pitchFamily="34" charset="0"/>
              </a:rPr>
              <a:t>publicdomain</a:t>
            </a:r>
            <a:r>
              <a:rPr lang="en-US" sz="1200" i="1" dirty="0">
                <a:latin typeface="Arial" panose="020B0604020202020204" pitchFamily="34" charset="0"/>
                <a:cs typeface="Arial" panose="020B0604020202020204" pitchFamily="34" charset="0"/>
              </a:rPr>
              <a:t>/mark/1.0/</a:t>
            </a:r>
            <a:r>
              <a:rPr lang="en-US" sz="1200" i="1" dirty="0" err="1">
                <a:latin typeface="Arial" panose="020B0604020202020204" pitchFamily="34" charset="0"/>
                <a:cs typeface="Arial" panose="020B0604020202020204" pitchFamily="34" charset="0"/>
              </a:rPr>
              <a:t>deed.en</a:t>
            </a:r>
            <a:r>
              <a:rPr lang="en-US" sz="1200" i="1" dirty="0">
                <a:latin typeface="Arial" panose="020B0604020202020204" pitchFamily="34" charset="0"/>
                <a:cs typeface="Arial" panose="020B0604020202020204" pitchFamily="34" charset="0"/>
              </a:rPr>
              <a:t>] via Wikimedia Commons: https://</a:t>
            </a:r>
            <a:r>
              <a:rPr lang="en-US" sz="1200" i="1" dirty="0" err="1">
                <a:latin typeface="Arial" panose="020B0604020202020204" pitchFamily="34" charset="0"/>
                <a:cs typeface="Arial" panose="020B0604020202020204" pitchFamily="34" charset="0"/>
              </a:rPr>
              <a:t>commons.wikimedia.org</a:t>
            </a:r>
            <a:r>
              <a:rPr lang="en-US" sz="1200" i="1" dirty="0">
                <a:latin typeface="Arial" panose="020B0604020202020204" pitchFamily="34" charset="0"/>
                <a:cs typeface="Arial" panose="020B0604020202020204" pitchFamily="34" charset="0"/>
              </a:rPr>
              <a:t>/wiki/</a:t>
            </a:r>
            <a:r>
              <a:rPr lang="en-US" sz="1200" i="1" dirty="0" err="1">
                <a:latin typeface="Arial" panose="020B0604020202020204" pitchFamily="34" charset="0"/>
                <a:cs typeface="Arial" panose="020B0604020202020204" pitchFamily="34" charset="0"/>
              </a:rPr>
              <a:t>File:Gpullman.jpg</a:t>
            </a:r>
            <a:r>
              <a:rPr lang="en-US" sz="1200" i="1" dirty="0">
                <a:latin typeface="Arial" panose="020B0604020202020204" pitchFamily="34" charset="0"/>
                <a:cs typeface="Arial" panose="020B0604020202020204" pitchFamily="34" charset="0"/>
              </a:rPr>
              <a:t> </a:t>
            </a:r>
            <a:r>
              <a:rPr lang="de-DE" sz="1200" i="1" dirty="0"/>
              <a:t>[abgerufen: 14.4.2020]</a:t>
            </a:r>
            <a:endParaRPr lang="en-US" sz="1200" i="1" dirty="0">
              <a:latin typeface="Arial" panose="020B0604020202020204" pitchFamily="34" charset="0"/>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ADCF44C1-2552-6345-A7F0-AB7CB4E333FC}" type="slidenum">
              <a:rPr lang="de-DE" smtClean="0"/>
              <a:t>13</a:t>
            </a:fld>
            <a:endParaRPr lang="de-DE"/>
          </a:p>
        </p:txBody>
      </p:sp>
    </p:spTree>
    <p:extLst>
      <p:ext uri="{BB962C8B-B14F-4D97-AF65-F5344CB8AC3E}">
        <p14:creationId xmlns:p14="http://schemas.microsoft.com/office/powerpoint/2010/main" val="2609971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Chicago wächst rasant und erfindet sich nach einem Großbrand neu und steht stellvertretend für eine sich ausdifferenzierende Klassengesellschaft, die nicht nur nach arm und reich, sondern auch nach Nationalitäten und Berufen getrennt ist.</a:t>
            </a:r>
          </a:p>
        </p:txBody>
      </p:sp>
      <p:sp>
        <p:nvSpPr>
          <p:cNvPr id="4" name="Foliennummernplatzhalter 3"/>
          <p:cNvSpPr>
            <a:spLocks noGrp="1"/>
          </p:cNvSpPr>
          <p:nvPr>
            <p:ph type="sldNum" sz="quarter" idx="5"/>
          </p:nvPr>
        </p:nvSpPr>
        <p:spPr/>
        <p:txBody>
          <a:bodyPr/>
          <a:lstStyle/>
          <a:p>
            <a:fld id="{ADCF44C1-2552-6345-A7F0-AB7CB4E333FC}" type="slidenum">
              <a:rPr lang="de-DE" smtClean="0"/>
              <a:t>14</a:t>
            </a:fld>
            <a:endParaRPr lang="de-DE"/>
          </a:p>
        </p:txBody>
      </p:sp>
    </p:spTree>
    <p:extLst>
      <p:ext uri="{BB962C8B-B14F-4D97-AF65-F5344CB8AC3E}">
        <p14:creationId xmlns:p14="http://schemas.microsoft.com/office/powerpoint/2010/main" val="647836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politischen Strukturen Chicagos sind besonders, dort entsteht die sogenannte „</a:t>
            </a:r>
            <a:r>
              <a:rPr lang="de-DE" dirty="0" err="1"/>
              <a:t>machine</a:t>
            </a:r>
            <a:r>
              <a:rPr lang="de-DE" dirty="0"/>
              <a:t>“, ein Politikstil, der auf der Besetzung von Ämtern mit Anhängern, Wahlbeeinflussung und allgegenwärtiger Korruption aufbaut. Bis heute verweisen US-Serien, die in Chicago spielen, auf dieses bis heute anhaltende Problem.</a:t>
            </a:r>
          </a:p>
        </p:txBody>
      </p:sp>
      <p:sp>
        <p:nvSpPr>
          <p:cNvPr id="4" name="Foliennummernplatzhalter 3"/>
          <p:cNvSpPr>
            <a:spLocks noGrp="1"/>
          </p:cNvSpPr>
          <p:nvPr>
            <p:ph type="sldNum" sz="quarter" idx="5"/>
          </p:nvPr>
        </p:nvSpPr>
        <p:spPr/>
        <p:txBody>
          <a:bodyPr/>
          <a:lstStyle/>
          <a:p>
            <a:fld id="{ADCF44C1-2552-6345-A7F0-AB7CB4E333FC}" type="slidenum">
              <a:rPr lang="de-DE" smtClean="0"/>
              <a:t>15</a:t>
            </a:fld>
            <a:endParaRPr lang="de-DE"/>
          </a:p>
        </p:txBody>
      </p:sp>
    </p:spTree>
    <p:extLst>
      <p:ext uri="{BB962C8B-B14F-4D97-AF65-F5344CB8AC3E}">
        <p14:creationId xmlns:p14="http://schemas.microsoft.com/office/powerpoint/2010/main" val="184853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Chicago wie viele andere amerikanische Großstädte dieser Zeit ist typisch für das </a:t>
            </a:r>
            <a:r>
              <a:rPr lang="de-DE" dirty="0" err="1"/>
              <a:t>Gilded</a:t>
            </a:r>
            <a:r>
              <a:rPr lang="de-DE" dirty="0"/>
              <a:t> Age, in dem großer Reichtum und soziales Elend nebeneinanderstehen.</a:t>
            </a:r>
          </a:p>
        </p:txBody>
      </p:sp>
      <p:sp>
        <p:nvSpPr>
          <p:cNvPr id="4" name="Foliennummernplatzhalter 3"/>
          <p:cNvSpPr>
            <a:spLocks noGrp="1"/>
          </p:cNvSpPr>
          <p:nvPr>
            <p:ph type="sldNum" sz="quarter" idx="5"/>
          </p:nvPr>
        </p:nvSpPr>
        <p:spPr/>
        <p:txBody>
          <a:bodyPr/>
          <a:lstStyle/>
          <a:p>
            <a:fld id="{ADCF44C1-2552-6345-A7F0-AB7CB4E333FC}" type="slidenum">
              <a:rPr lang="de-DE" smtClean="0"/>
              <a:t>16</a:t>
            </a:fld>
            <a:endParaRPr lang="de-DE"/>
          </a:p>
        </p:txBody>
      </p:sp>
    </p:spTree>
    <p:extLst>
      <p:ext uri="{BB962C8B-B14F-4D97-AF65-F5344CB8AC3E}">
        <p14:creationId xmlns:p14="http://schemas.microsoft.com/office/powerpoint/2010/main" val="3440904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Wirtschaftliche Einbrüche, Demokratiedefizite und das Desinteresse des Staates gegenüber der Linderung der sozialen Unterschiede heizen die sozialen Spannungen weiter an. Ein Blick auf die Arbeiterschaft zeigt, dass sich keine durchsetzungsfähige Arbeiterbewegung bildet, trotz eines großen Engagements verschiedener Gewerkschaften für die Einführung des Achtstundentages ab Ende des Bürgerkriegs. Zum Teil werden Bundestruppen eingesetzt, die sogar mit schwerer Artillerie gegen Streikende vorgehen.</a:t>
            </a:r>
          </a:p>
          <a:p>
            <a:endParaRPr lang="de-DE" dirty="0"/>
          </a:p>
          <a:p>
            <a:r>
              <a:rPr lang="de-DE" dirty="0"/>
              <a:t>Ein Beispiel für einen derartigen Streik ist der </a:t>
            </a:r>
            <a:r>
              <a:rPr lang="de-DE" dirty="0" err="1"/>
              <a:t>Haymarket</a:t>
            </a:r>
            <a:r>
              <a:rPr lang="de-DE" dirty="0"/>
              <a:t>-Streik, der 1886 in Chicago stattfindet. Auch hier geht es um die Einführung des Achtstundentags.</a:t>
            </a:r>
          </a:p>
          <a:p>
            <a:endParaRPr lang="de-DE" dirty="0"/>
          </a:p>
        </p:txBody>
      </p:sp>
      <p:sp>
        <p:nvSpPr>
          <p:cNvPr id="4" name="Foliennummernplatzhalter 3"/>
          <p:cNvSpPr>
            <a:spLocks noGrp="1"/>
          </p:cNvSpPr>
          <p:nvPr>
            <p:ph type="sldNum" sz="quarter" idx="5"/>
          </p:nvPr>
        </p:nvSpPr>
        <p:spPr/>
        <p:txBody>
          <a:bodyPr/>
          <a:lstStyle/>
          <a:p>
            <a:fld id="{ADCF44C1-2552-6345-A7F0-AB7CB4E333FC}" type="slidenum">
              <a:rPr lang="de-DE" smtClean="0"/>
              <a:t>17</a:t>
            </a:fld>
            <a:endParaRPr lang="de-DE"/>
          </a:p>
        </p:txBody>
      </p:sp>
    </p:spTree>
    <p:extLst>
      <p:ext uri="{BB962C8B-B14F-4D97-AF65-F5344CB8AC3E}">
        <p14:creationId xmlns:p14="http://schemas.microsoft.com/office/powerpoint/2010/main" val="3684518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Bombe explodiert in einem Polizeitrupp, der eine Arbeiterversammlung auflösen will. Ein Polizist stirbt sofort, sechs weitere später, siebzig verletzte Polizisten. Bereits am Tag zuvor starben zwei Menschen, als Polizisten Streikbrecher gegen Arbeiter verteidigten. Nach der Explosion schießt die Polizei in die Menge und tötet Demonstranten. Der Attentäter wird nie gefunden, aber acht Führer der Chicagoer Arbeiterbewegung werden verhaftet und in einem Schauprozess verurteilt, vier sterben am Galgen, ein  Selbstmord, alle Urteile nach 5 Jahren aufgehoben</a:t>
            </a:r>
          </a:p>
          <a:p>
            <a:endParaRPr lang="de-DE" dirty="0"/>
          </a:p>
          <a:p>
            <a:pPr marL="342900" indent="-342900">
              <a:buFont typeface="Arial" panose="020B0604020202020204" pitchFamily="34" charset="0"/>
              <a:buChar char="•"/>
            </a:pPr>
            <a:r>
              <a:rPr lang="de-DE" sz="1200" dirty="0"/>
              <a:t>mehrere tote und verletzte Polizisten</a:t>
            </a:r>
          </a:p>
          <a:p>
            <a:pPr marL="342900" indent="-342900">
              <a:buFont typeface="Arial" panose="020B0604020202020204" pitchFamily="34" charset="0"/>
              <a:buChar char="•"/>
            </a:pPr>
            <a:r>
              <a:rPr lang="de-DE" sz="1200" dirty="0"/>
              <a:t>landesweite Hysterie</a:t>
            </a:r>
          </a:p>
          <a:p>
            <a:pPr marL="342900" indent="-342900">
              <a:buFont typeface="Arial" panose="020B0604020202020204" pitchFamily="34" charset="0"/>
              <a:buChar char="•"/>
            </a:pPr>
            <a:r>
              <a:rPr lang="de-DE" sz="1200" dirty="0"/>
              <a:t>von Unregelmäßigkeiten gekennzeichnete Ermittlung</a:t>
            </a:r>
          </a:p>
          <a:p>
            <a:pPr marL="342900" indent="-342900">
              <a:buFont typeface="Arial" panose="020B0604020202020204" pitchFamily="34" charset="0"/>
              <a:buChar char="•"/>
            </a:pPr>
            <a:r>
              <a:rPr lang="de-DE" sz="1200" dirty="0"/>
              <a:t>Justizskandal, (Todes-) Urteile gegen Arbeiterführer werden später aufgehoben</a:t>
            </a:r>
          </a:p>
          <a:p>
            <a:endParaRPr lang="de-DE" dirty="0"/>
          </a:p>
        </p:txBody>
      </p:sp>
      <p:sp>
        <p:nvSpPr>
          <p:cNvPr id="4" name="Foliennummernplatzhalter 3"/>
          <p:cNvSpPr>
            <a:spLocks noGrp="1"/>
          </p:cNvSpPr>
          <p:nvPr>
            <p:ph type="sldNum" sz="quarter" idx="5"/>
          </p:nvPr>
        </p:nvSpPr>
        <p:spPr/>
        <p:txBody>
          <a:bodyPr/>
          <a:lstStyle/>
          <a:p>
            <a:fld id="{ADCF44C1-2552-6345-A7F0-AB7CB4E333FC}" type="slidenum">
              <a:rPr lang="de-DE" smtClean="0"/>
              <a:t>18</a:t>
            </a:fld>
            <a:endParaRPr lang="de-DE"/>
          </a:p>
        </p:txBody>
      </p:sp>
    </p:spTree>
    <p:extLst>
      <p:ext uri="{BB962C8B-B14F-4D97-AF65-F5344CB8AC3E}">
        <p14:creationId xmlns:p14="http://schemas.microsoft.com/office/powerpoint/2010/main" val="654152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Einerseits ein typischer Streik dieser Zeit, aber interessant wegen der Art und Weise, wie die Öffentlichkeit auf den Streik und die Anführer reagiert.</a:t>
            </a:r>
          </a:p>
        </p:txBody>
      </p:sp>
      <p:sp>
        <p:nvSpPr>
          <p:cNvPr id="4" name="Foliennummernplatzhalter 3"/>
          <p:cNvSpPr>
            <a:spLocks noGrp="1"/>
          </p:cNvSpPr>
          <p:nvPr>
            <p:ph type="sldNum" sz="quarter" idx="5"/>
          </p:nvPr>
        </p:nvSpPr>
        <p:spPr/>
        <p:txBody>
          <a:bodyPr/>
          <a:lstStyle/>
          <a:p>
            <a:fld id="{ADCF44C1-2552-6345-A7F0-AB7CB4E333FC}" type="slidenum">
              <a:rPr lang="de-DE" smtClean="0"/>
              <a:t>19</a:t>
            </a:fld>
            <a:endParaRPr lang="de-DE"/>
          </a:p>
        </p:txBody>
      </p:sp>
    </p:spTree>
    <p:extLst>
      <p:ext uri="{BB962C8B-B14F-4D97-AF65-F5344CB8AC3E}">
        <p14:creationId xmlns:p14="http://schemas.microsoft.com/office/powerpoint/2010/main" val="3079144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USA um 1900 – ein Land mit</a:t>
            </a:r>
          </a:p>
          <a:p>
            <a:endParaRPr lang="de-DE" dirty="0"/>
          </a:p>
          <a:p>
            <a:pPr marL="171450" indent="-171450">
              <a:buFont typeface="Arial" panose="020B0604020202020204" pitchFamily="34" charset="0"/>
              <a:buChar char="•"/>
            </a:pPr>
            <a:r>
              <a:rPr lang="de-DE" dirty="0"/>
              <a:t>Städten mit Wolkenkratzern, Kaufhäusern, großen Bahnhöfen, Verkehrsstaus und Sportstadien</a:t>
            </a:r>
          </a:p>
          <a:p>
            <a:pPr marL="171450" indent="-171450">
              <a:buFont typeface="Arial" panose="020B0604020202020204" pitchFamily="34" charset="0"/>
              <a:buChar char="•"/>
            </a:pPr>
            <a:r>
              <a:rPr lang="de-DE" dirty="0"/>
              <a:t>Städten, die aufgrund ihrer Anbindung an Kanalsysteme und das Eisenbahnnetz zum Teil überhaupt erst entstehen und dann in kürzester Zeit wachsen</a:t>
            </a:r>
          </a:p>
          <a:p>
            <a:pPr marL="171450" indent="-171450">
              <a:buFont typeface="Arial" panose="020B0604020202020204" pitchFamily="34" charset="0"/>
              <a:buChar char="•"/>
            </a:pPr>
            <a:r>
              <a:rPr lang="de-DE" dirty="0"/>
              <a:t>ein Land, das aufgrund seiner Ölindustrie und seiner Verkehrsinfrastruktur an der Spitze der Mobilität der Zukunft steht</a:t>
            </a:r>
          </a:p>
          <a:p>
            <a:pPr marL="171450" indent="-171450">
              <a:buFont typeface="Arial" panose="020B0604020202020204" pitchFamily="34" charset="0"/>
              <a:buChar char="•"/>
            </a:pPr>
            <a:r>
              <a:rPr lang="de-DE" dirty="0"/>
              <a:t>ein Land, das eine politische Modernisierung durchlaufen hat, weil Wahllokale und Wahlurnen als typische Symbole politischer Partizipation gelten, und Wahlkämpfe durchführt, die sich in Organisation und Heftigkeit kaum bis gar nicht von heutigen Wahlkämpfen unterscheiden</a:t>
            </a:r>
          </a:p>
          <a:p>
            <a:pPr marL="171450" indent="-171450">
              <a:buFont typeface="Arial" panose="020B0604020202020204" pitchFamily="34" charset="0"/>
              <a:buChar char="•"/>
            </a:pPr>
            <a:endParaRPr lang="de-DE" dirty="0"/>
          </a:p>
          <a:p>
            <a:pPr marL="228600" indent="-228600">
              <a:buFont typeface="+mj-lt"/>
              <a:buAutoNum type="arabicPeriod"/>
            </a:pPr>
            <a:r>
              <a:rPr lang="en-US" sz="1200" i="1" kern="1200" dirty="0">
                <a:solidFill>
                  <a:schemeClr val="tx1"/>
                </a:solidFill>
                <a:effectLst/>
                <a:latin typeface="+mn-lt"/>
                <a:ea typeface="+mn-ea"/>
                <a:cs typeface="+mn-cs"/>
              </a:rPr>
              <a:t>Macy’s Building [CC0</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creativecommons.org</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publicdomain</a:t>
            </a:r>
            <a:r>
              <a:rPr lang="en-US" sz="1200" i="1" kern="1200" dirty="0">
                <a:solidFill>
                  <a:schemeClr val="tx1"/>
                </a:solidFill>
                <a:effectLst/>
                <a:latin typeface="+mn-lt"/>
                <a:ea typeface="+mn-ea"/>
                <a:cs typeface="+mn-cs"/>
              </a:rPr>
              <a:t>/mark/1.0/</a:t>
            </a:r>
            <a:r>
              <a:rPr lang="en-US" sz="1200" i="1" kern="1200" dirty="0" err="1">
                <a:solidFill>
                  <a:schemeClr val="tx1"/>
                </a:solidFill>
                <a:effectLst/>
                <a:latin typeface="+mn-lt"/>
                <a:ea typeface="+mn-ea"/>
                <a:cs typeface="+mn-cs"/>
              </a:rPr>
              <a:t>deed.en</a:t>
            </a:r>
            <a:r>
              <a:rPr lang="en-US" sz="1200" i="1" kern="1200" dirty="0">
                <a:solidFill>
                  <a:schemeClr val="tx1"/>
                </a:solidFill>
                <a:effectLst/>
                <a:latin typeface="+mn-lt"/>
                <a:ea typeface="+mn-ea"/>
                <a:cs typeface="+mn-cs"/>
              </a:rPr>
              <a:t>] via Wikimedia Commons: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/wiki/File:Macy%27s_Herald_Square_LC-USZ62-123584.jpg,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abgerufen</a:t>
            </a:r>
            <a:r>
              <a:rPr lang="en-US" sz="1200" i="1" kern="1200" dirty="0">
                <a:solidFill>
                  <a:schemeClr val="tx1"/>
                </a:solidFill>
                <a:effectLst/>
                <a:latin typeface="+mn-lt"/>
                <a:ea typeface="+mn-ea"/>
                <a:cs typeface="+mn-cs"/>
              </a:rPr>
              <a:t>: 14.4.2020]</a:t>
            </a:r>
          </a:p>
          <a:p>
            <a:pPr marL="228600" indent="-228600">
              <a:buFont typeface="+mj-lt"/>
              <a:buAutoNum type="arabicPeriod"/>
            </a:pPr>
            <a:r>
              <a:rPr lang="en-US" sz="1200" kern="1200" dirty="0">
                <a:solidFill>
                  <a:schemeClr val="tx1"/>
                </a:solidFill>
                <a:effectLst/>
                <a:latin typeface="+mn-lt"/>
                <a:ea typeface="+mn-ea"/>
                <a:cs typeface="+mn-cs"/>
              </a:rPr>
              <a:t>The Polo Grounds during a 1913 World Series game</a:t>
            </a:r>
            <a:r>
              <a:rPr lang="en-US" sz="1200" i="1" kern="1200" dirty="0">
                <a:solidFill>
                  <a:schemeClr val="tx1"/>
                </a:solidFill>
                <a:effectLst/>
                <a:latin typeface="+mn-lt"/>
                <a:ea typeface="+mn-ea"/>
                <a:cs typeface="+mn-cs"/>
              </a:rPr>
              <a:t>[CC0</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creativecommons.org</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publicdomain</a:t>
            </a:r>
            <a:r>
              <a:rPr lang="en-US" sz="1200" i="1" kern="1200" dirty="0">
                <a:solidFill>
                  <a:schemeClr val="tx1"/>
                </a:solidFill>
                <a:effectLst/>
                <a:latin typeface="+mn-lt"/>
                <a:ea typeface="+mn-ea"/>
                <a:cs typeface="+mn-cs"/>
              </a:rPr>
              <a:t>/mark/1.0/</a:t>
            </a:r>
            <a:r>
              <a:rPr lang="en-US" sz="1200" i="1" kern="1200" dirty="0" err="1">
                <a:solidFill>
                  <a:schemeClr val="tx1"/>
                </a:solidFill>
                <a:effectLst/>
                <a:latin typeface="+mn-lt"/>
                <a:ea typeface="+mn-ea"/>
                <a:cs typeface="+mn-cs"/>
              </a:rPr>
              <a:t>deed.en</a:t>
            </a:r>
            <a:r>
              <a:rPr lang="en-US" sz="1200" i="1" kern="1200" dirty="0">
                <a:solidFill>
                  <a:schemeClr val="tx1"/>
                </a:solidFill>
                <a:effectLst/>
                <a:latin typeface="+mn-lt"/>
                <a:ea typeface="+mn-ea"/>
                <a:cs typeface="+mn-cs"/>
              </a:rPr>
              <a:t>] </a:t>
            </a:r>
            <a:r>
              <a:rPr lang="de-DE" sz="1200" i="1" kern="1200" dirty="0">
                <a:solidFill>
                  <a:schemeClr val="tx1"/>
                </a:solidFill>
                <a:effectLst/>
                <a:latin typeface="+mn-lt"/>
                <a:ea typeface="+mn-ea"/>
                <a:cs typeface="+mn-cs"/>
              </a:rPr>
              <a:t>via Wikimedia </a:t>
            </a:r>
            <a:r>
              <a:rPr lang="de-DE" sz="1200" i="1" kern="1200" dirty="0" err="1">
                <a:solidFill>
                  <a:schemeClr val="tx1"/>
                </a:solidFill>
                <a:effectLst/>
                <a:latin typeface="+mn-lt"/>
                <a:ea typeface="+mn-ea"/>
                <a:cs typeface="+mn-cs"/>
              </a:rPr>
              <a:t>Commons:</a:t>
            </a:r>
            <a:r>
              <a:rPr lang="de-DE" sz="1200" kern="1200" dirty="0" err="1">
                <a:solidFill>
                  <a:schemeClr val="tx1"/>
                </a:solidFill>
                <a:effectLst/>
                <a:latin typeface="+mn-lt"/>
                <a:ea typeface="+mn-ea"/>
                <a:cs typeface="+mn-cs"/>
              </a:rPr>
              <a:t>https</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commons.wikimedia.org</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wiki</a:t>
            </a:r>
            <a:r>
              <a:rPr lang="de-DE" sz="1200" kern="1200" dirty="0">
                <a:solidFill>
                  <a:schemeClr val="tx1"/>
                </a:solidFill>
                <a:effectLst/>
                <a:latin typeface="+mn-lt"/>
                <a:ea typeface="+mn-ea"/>
                <a:cs typeface="+mn-cs"/>
              </a:rPr>
              <a:t>/File:1913-world-series-polo-grounds.jpg, [</a:t>
            </a:r>
            <a:r>
              <a:rPr lang="de-DE" sz="1200" i="1" kern="1200" dirty="0">
                <a:solidFill>
                  <a:schemeClr val="tx1"/>
                </a:solidFill>
                <a:effectLst/>
                <a:latin typeface="+mn-lt"/>
                <a:ea typeface="+mn-ea"/>
                <a:cs typeface="+mn-cs"/>
              </a:rPr>
              <a:t>abgerufen: 14.4.2020]</a:t>
            </a:r>
            <a:r>
              <a:rPr lang="de-DE" dirty="0">
                <a:effectLst/>
              </a:rPr>
              <a:t> </a:t>
            </a:r>
          </a:p>
          <a:p>
            <a:pPr marL="228600" indent="-228600">
              <a:buFont typeface="+mj-lt"/>
              <a:buAutoNum type="arabicPeriod"/>
            </a:pPr>
            <a:r>
              <a:rPr lang="en-US" sz="1200" kern="1200" dirty="0">
                <a:solidFill>
                  <a:schemeClr val="tx1"/>
                </a:solidFill>
                <a:effectLst/>
                <a:latin typeface="+mn-lt"/>
                <a:ea typeface="+mn-ea"/>
                <a:cs typeface="+mn-cs"/>
              </a:rPr>
              <a:t>New York polling place circa 1900, showing voting booths on the left</a:t>
            </a:r>
            <a:r>
              <a:rPr lang="de-DE"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[CC0</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creativecommons.org</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publicdomain</a:t>
            </a:r>
            <a:r>
              <a:rPr lang="en-US" sz="1200" i="1" kern="1200" dirty="0">
                <a:solidFill>
                  <a:schemeClr val="tx1"/>
                </a:solidFill>
                <a:effectLst/>
                <a:latin typeface="+mn-lt"/>
                <a:ea typeface="+mn-ea"/>
                <a:cs typeface="+mn-cs"/>
              </a:rPr>
              <a:t>/mark/1.0/</a:t>
            </a:r>
            <a:r>
              <a:rPr lang="en-US" sz="1200" i="1" kern="1200" dirty="0" err="1">
                <a:solidFill>
                  <a:schemeClr val="tx1"/>
                </a:solidFill>
                <a:effectLst/>
                <a:latin typeface="+mn-lt"/>
                <a:ea typeface="+mn-ea"/>
                <a:cs typeface="+mn-cs"/>
              </a:rPr>
              <a:t>deed.en</a:t>
            </a:r>
            <a:r>
              <a:rPr lang="en-US" sz="1200" i="1" kern="1200" dirty="0">
                <a:solidFill>
                  <a:schemeClr val="tx1"/>
                </a:solidFill>
                <a:effectLst/>
                <a:latin typeface="+mn-lt"/>
                <a:ea typeface="+mn-ea"/>
                <a:cs typeface="+mn-cs"/>
              </a:rPr>
              <a:t>] via Wikimedia Commons: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commons.wikimedia.org</a:t>
            </a:r>
            <a:r>
              <a:rPr lang="en-US" sz="1200" i="1" kern="1200" dirty="0">
                <a:solidFill>
                  <a:schemeClr val="tx1"/>
                </a:solidFill>
                <a:effectLst/>
                <a:latin typeface="+mn-lt"/>
                <a:ea typeface="+mn-ea"/>
                <a:cs typeface="+mn-cs"/>
              </a:rPr>
              <a:t>/wiki/File:1900_New_York_polling_place.jpg</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abgerufen</a:t>
            </a:r>
            <a:r>
              <a:rPr lang="en-US" sz="1200" i="1" kern="1200" dirty="0">
                <a:solidFill>
                  <a:schemeClr val="tx1"/>
                </a:solidFill>
                <a:effectLst/>
                <a:latin typeface="+mn-lt"/>
                <a:ea typeface="+mn-ea"/>
                <a:cs typeface="+mn-cs"/>
              </a:rPr>
              <a:t>: 14.4.2020]</a:t>
            </a:r>
          </a:p>
          <a:p>
            <a:pPr marL="228600" indent="-228600">
              <a:buFont typeface="+mj-lt"/>
              <a:buAutoNum type="arabicPeriod"/>
            </a:pPr>
            <a:r>
              <a:rPr lang="en-US" sz="1200" i="1" kern="1200" dirty="0">
                <a:solidFill>
                  <a:schemeClr val="tx1"/>
                </a:solidFill>
                <a:effectLst/>
                <a:latin typeface="+mn-lt"/>
                <a:ea typeface="+mn-ea"/>
                <a:cs typeface="+mn-cs"/>
              </a:rPr>
              <a:t>Macy’s Building [CC0</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creativecommons.org</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publicdomain</a:t>
            </a:r>
            <a:r>
              <a:rPr lang="en-US" sz="1200" i="1" kern="1200" dirty="0">
                <a:solidFill>
                  <a:schemeClr val="tx1"/>
                </a:solidFill>
                <a:effectLst/>
                <a:latin typeface="+mn-lt"/>
                <a:ea typeface="+mn-ea"/>
                <a:cs typeface="+mn-cs"/>
              </a:rPr>
              <a:t>/mark/1.0/</a:t>
            </a:r>
            <a:r>
              <a:rPr lang="en-US" sz="1200" i="1" kern="1200" dirty="0" err="1">
                <a:solidFill>
                  <a:schemeClr val="tx1"/>
                </a:solidFill>
                <a:effectLst/>
                <a:latin typeface="+mn-lt"/>
                <a:ea typeface="+mn-ea"/>
                <a:cs typeface="+mn-cs"/>
              </a:rPr>
              <a:t>deed.en</a:t>
            </a:r>
            <a:r>
              <a:rPr lang="en-US" sz="1200" i="1" kern="1200" dirty="0">
                <a:solidFill>
                  <a:schemeClr val="tx1"/>
                </a:solidFill>
                <a:effectLst/>
                <a:latin typeface="+mn-lt"/>
                <a:ea typeface="+mn-ea"/>
                <a:cs typeface="+mn-cs"/>
              </a:rPr>
              <a:t>] via Wikimedia Commons: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/wiki/File:Macy%27s_Herald_Square_LC-USZ62-123584.jpg,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abgerufen</a:t>
            </a:r>
            <a:r>
              <a:rPr lang="en-US" sz="1200" i="1" kern="1200" dirty="0">
                <a:solidFill>
                  <a:schemeClr val="tx1"/>
                </a:solidFill>
                <a:effectLst/>
                <a:latin typeface="+mn-lt"/>
                <a:ea typeface="+mn-ea"/>
                <a:cs typeface="+mn-cs"/>
              </a:rPr>
              <a:t>: 14.4.2020]</a:t>
            </a:r>
          </a:p>
          <a:p>
            <a:pPr marL="228600" indent="-228600">
              <a:buFont typeface="+mj-lt"/>
              <a:buAutoNum type="arabicPeriod"/>
            </a:pPr>
            <a:r>
              <a:rPr lang="en-US" sz="1200" i="1" kern="1200" dirty="0">
                <a:solidFill>
                  <a:schemeClr val="tx1"/>
                </a:solidFill>
                <a:effectLst/>
                <a:latin typeface="+mn-lt"/>
                <a:ea typeface="+mn-ea"/>
                <a:cs typeface="+mn-cs"/>
              </a:rPr>
              <a:t>Standard Oil Refinery No. 1 in Cleveland, Ohio, 1897 [CC0</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creativecommons.org</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publicdomain</a:t>
            </a:r>
            <a:r>
              <a:rPr lang="en-US" sz="1200" i="1" kern="1200" dirty="0">
                <a:solidFill>
                  <a:schemeClr val="tx1"/>
                </a:solidFill>
                <a:effectLst/>
                <a:latin typeface="+mn-lt"/>
                <a:ea typeface="+mn-ea"/>
                <a:cs typeface="+mn-cs"/>
              </a:rPr>
              <a:t>/mark/1.0/</a:t>
            </a:r>
            <a:r>
              <a:rPr lang="en-US" sz="1200" i="1" kern="1200" dirty="0" err="1">
                <a:solidFill>
                  <a:schemeClr val="tx1"/>
                </a:solidFill>
                <a:effectLst/>
                <a:latin typeface="+mn-lt"/>
                <a:ea typeface="+mn-ea"/>
                <a:cs typeface="+mn-cs"/>
              </a:rPr>
              <a:t>deed.en</a:t>
            </a:r>
            <a:r>
              <a:rPr lang="en-US" sz="1200" i="1" kern="1200" dirty="0">
                <a:solidFill>
                  <a:schemeClr val="tx1"/>
                </a:solidFill>
                <a:effectLst/>
                <a:latin typeface="+mn-lt"/>
                <a:ea typeface="+mn-ea"/>
                <a:cs typeface="+mn-cs"/>
              </a:rPr>
              <a:t>] via Wikimedia Commons: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a:t>
            </a:r>
            <a:r>
              <a:rPr lang="de-DE" sz="1200" kern="1200" dirty="0" err="1">
                <a:solidFill>
                  <a:schemeClr val="tx1"/>
                </a:solidFill>
                <a:effectLst/>
                <a:latin typeface="+mn-lt"/>
                <a:ea typeface="+mn-ea"/>
                <a:cs typeface="+mn-cs"/>
              </a:rPr>
              <a:t>File:Standard_Oil.jpg</a:t>
            </a:r>
            <a:r>
              <a:rPr lang="de-DE" sz="1200" kern="1200" dirty="0">
                <a:solidFill>
                  <a:schemeClr val="tx1"/>
                </a:solidFill>
                <a:effectLst/>
                <a:latin typeface="+mn-lt"/>
                <a:ea typeface="+mn-ea"/>
                <a:cs typeface="+mn-cs"/>
              </a:rPr>
              <a:t>, </a:t>
            </a:r>
            <a:r>
              <a:rPr lang="de-DE" sz="1200" i="1" kern="1200" dirty="0">
                <a:solidFill>
                  <a:schemeClr val="tx1"/>
                </a:solidFill>
                <a:effectLst/>
                <a:latin typeface="+mn-lt"/>
                <a:ea typeface="+mn-ea"/>
                <a:cs typeface="+mn-cs"/>
              </a:rPr>
              <a:t>[abgerufen: 14.4.2020]</a:t>
            </a:r>
          </a:p>
          <a:p>
            <a:pPr marL="228600" indent="-228600">
              <a:buFont typeface="+mj-lt"/>
              <a:buAutoNum type="arabicPeriod"/>
            </a:pPr>
            <a:r>
              <a:rPr lang="en-US" sz="1200" i="1" kern="1200" dirty="0">
                <a:solidFill>
                  <a:schemeClr val="tx1"/>
                </a:solidFill>
                <a:effectLst/>
                <a:latin typeface="+mn-lt"/>
                <a:ea typeface="+mn-ea"/>
                <a:cs typeface="+mn-cs"/>
              </a:rPr>
              <a:t>State Street [CC0</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creativecommons.org</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publicdomain</a:t>
            </a:r>
            <a:r>
              <a:rPr lang="en-US" sz="1200" i="1" kern="1200" dirty="0">
                <a:solidFill>
                  <a:schemeClr val="tx1"/>
                </a:solidFill>
                <a:effectLst/>
                <a:latin typeface="+mn-lt"/>
                <a:ea typeface="+mn-ea"/>
                <a:cs typeface="+mn-cs"/>
              </a:rPr>
              <a:t>/mark/1.0/</a:t>
            </a:r>
            <a:r>
              <a:rPr lang="en-US" sz="1200" i="1" kern="1200" dirty="0" err="1">
                <a:solidFill>
                  <a:schemeClr val="tx1"/>
                </a:solidFill>
                <a:effectLst/>
                <a:latin typeface="+mn-lt"/>
                <a:ea typeface="+mn-ea"/>
                <a:cs typeface="+mn-cs"/>
              </a:rPr>
              <a:t>deed.en</a:t>
            </a:r>
            <a:r>
              <a:rPr lang="en-US" sz="1200" i="1" kern="1200" dirty="0">
                <a:solidFill>
                  <a:schemeClr val="tx1"/>
                </a:solidFill>
                <a:effectLst/>
                <a:latin typeface="+mn-lt"/>
                <a:ea typeface="+mn-ea"/>
                <a:cs typeface="+mn-cs"/>
              </a:rPr>
              <a:t>] </a:t>
            </a:r>
            <a:r>
              <a:rPr lang="de-DE" sz="1200" i="1" kern="1200" dirty="0">
                <a:solidFill>
                  <a:schemeClr val="tx1"/>
                </a:solidFill>
                <a:effectLst/>
                <a:latin typeface="+mn-lt"/>
                <a:ea typeface="+mn-ea"/>
                <a:cs typeface="+mn-cs"/>
              </a:rPr>
              <a:t>via Wikimedia </a:t>
            </a:r>
            <a:r>
              <a:rPr lang="de-DE" sz="1200" i="1" kern="1200" dirty="0" err="1">
                <a:solidFill>
                  <a:schemeClr val="tx1"/>
                </a:solidFill>
                <a:effectLst/>
                <a:latin typeface="+mn-lt"/>
                <a:ea typeface="+mn-ea"/>
                <a:cs typeface="+mn-cs"/>
              </a:rPr>
              <a:t>Commons</a:t>
            </a:r>
            <a:r>
              <a:rPr lang="de-DE" sz="1200" i="1" kern="1200" dirty="0">
                <a:solidFill>
                  <a:schemeClr val="tx1"/>
                </a:solidFill>
                <a:effectLst/>
                <a:latin typeface="+mn-lt"/>
                <a:ea typeface="+mn-ea"/>
                <a:cs typeface="+mn-cs"/>
              </a:rPr>
              <a:t>: https://</a:t>
            </a:r>
            <a:r>
              <a:rPr lang="de-DE" sz="1200" i="1" kern="1200" dirty="0" err="1">
                <a:solidFill>
                  <a:schemeClr val="tx1"/>
                </a:solidFill>
                <a:effectLst/>
                <a:latin typeface="+mn-lt"/>
                <a:ea typeface="+mn-ea"/>
                <a:cs typeface="+mn-cs"/>
              </a:rPr>
              <a:t>commons.wikimedia.org</a:t>
            </a:r>
            <a:r>
              <a:rPr lang="de-DE" sz="1200" i="1" kern="1200" dirty="0">
                <a:solidFill>
                  <a:schemeClr val="tx1"/>
                </a:solidFill>
                <a:effectLst/>
                <a:latin typeface="+mn-lt"/>
                <a:ea typeface="+mn-ea"/>
                <a:cs typeface="+mn-cs"/>
              </a:rPr>
              <a:t>/</a:t>
            </a:r>
            <a:r>
              <a:rPr lang="de-DE" sz="1200" i="1" kern="1200" dirty="0" err="1">
                <a:solidFill>
                  <a:schemeClr val="tx1"/>
                </a:solidFill>
                <a:effectLst/>
                <a:latin typeface="+mn-lt"/>
                <a:ea typeface="+mn-ea"/>
                <a:cs typeface="+mn-cs"/>
              </a:rPr>
              <a:t>wiki</a:t>
            </a:r>
            <a:r>
              <a:rPr lang="de-DE" sz="1200" i="1" kern="1200" dirty="0">
                <a:solidFill>
                  <a:schemeClr val="tx1"/>
                </a:solidFill>
                <a:effectLst/>
                <a:latin typeface="+mn-lt"/>
                <a:ea typeface="+mn-ea"/>
                <a:cs typeface="+mn-cs"/>
              </a:rPr>
              <a:t>/File:StateStreetc1907.jpg, [abgerufen: 14.4.2020]</a:t>
            </a:r>
            <a:endParaRPr lang="de-DE" sz="1200" kern="1200" dirty="0">
              <a:solidFill>
                <a:schemeClr val="tx1"/>
              </a:solidFill>
              <a:effectLst/>
              <a:latin typeface="+mn-lt"/>
              <a:ea typeface="+mn-ea"/>
              <a:cs typeface="+mn-cs"/>
            </a:endParaRPr>
          </a:p>
          <a:p>
            <a:pPr marL="228600" indent="-228600">
              <a:buFont typeface="+mj-lt"/>
              <a:buAutoNum type="arabicPeriod"/>
            </a:pP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pPr marL="228600" indent="-228600">
              <a:buFont typeface="+mj-lt"/>
              <a:buAutoNum type="arabicPeriod"/>
            </a:pP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ADCF44C1-2552-6345-A7F0-AB7CB4E333FC}" type="slidenum">
              <a:rPr lang="de-DE" smtClean="0"/>
              <a:t>2</a:t>
            </a:fld>
            <a:endParaRPr lang="de-DE"/>
          </a:p>
        </p:txBody>
      </p:sp>
    </p:spTree>
    <p:extLst>
      <p:ext uri="{BB962C8B-B14F-4D97-AF65-F5344CB8AC3E}">
        <p14:creationId xmlns:p14="http://schemas.microsoft.com/office/powerpoint/2010/main" val="3546107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Blick auf die Liste der als Hauptschuldige Verhafteten zeigt, dass alle bis auf einen deutscher Abstammung sind. Man weiß viel über sie, weil sie während ihrer Inhaftierung ihre </a:t>
            </a:r>
            <a:r>
              <a:rPr lang="de-DE"/>
              <a:t>Lebensläufe aufschreiben.</a:t>
            </a:r>
            <a:endParaRPr lang="de-DE" dirty="0"/>
          </a:p>
        </p:txBody>
      </p:sp>
      <p:sp>
        <p:nvSpPr>
          <p:cNvPr id="4" name="Foliennummernplatzhalter 3"/>
          <p:cNvSpPr>
            <a:spLocks noGrp="1"/>
          </p:cNvSpPr>
          <p:nvPr>
            <p:ph type="sldNum" sz="quarter" idx="5"/>
          </p:nvPr>
        </p:nvSpPr>
        <p:spPr/>
        <p:txBody>
          <a:bodyPr/>
          <a:lstStyle/>
          <a:p>
            <a:fld id="{ADCF44C1-2552-6345-A7F0-AB7CB4E333FC}" type="slidenum">
              <a:rPr lang="de-DE" smtClean="0"/>
              <a:t>20</a:t>
            </a:fld>
            <a:endParaRPr lang="de-DE"/>
          </a:p>
        </p:txBody>
      </p:sp>
    </p:spTree>
    <p:extLst>
      <p:ext uri="{BB962C8B-B14F-4D97-AF65-F5344CB8AC3E}">
        <p14:creationId xmlns:p14="http://schemas.microsoft.com/office/powerpoint/2010/main" val="2020157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Genauso wie die anderen Angeklagten wird er 1887 nach einem Schauprozess durch Erhängen hingerichtet. Die öffentliche Hysterie rund um das Attentat und den (Schau-)Prozess schaden der amerikanischen Arbeiterbewegung immens und sorgen u. a. für den Niedergang der erfolgreichsten Gewerkschaft, den Knights </a:t>
            </a:r>
            <a:r>
              <a:rPr lang="de-DE" dirty="0" err="1"/>
              <a:t>of</a:t>
            </a:r>
            <a:r>
              <a:rPr lang="de-DE" dirty="0"/>
              <a:t> Labour. Insgesamt sind die </a:t>
            </a:r>
            <a:r>
              <a:rPr lang="de-DE" dirty="0" err="1"/>
              <a:t>Haymarket</a:t>
            </a:r>
            <a:r>
              <a:rPr lang="de-DE" dirty="0"/>
              <a:t>-Ereignisse ein Paradebeispiel dafür, wie vernetzt die europäischen  und amerikanische Arbeiterbewegung war. </a:t>
            </a:r>
            <a:r>
              <a:rPr lang="de-DE" sz="1200" dirty="0"/>
              <a:t>Vor der Hinrichtung Solidaritätsadressen und Besuche aus aller Welt, z.B. Karl Liebknecht und Eleanor Marx-</a:t>
            </a:r>
            <a:r>
              <a:rPr lang="de-DE" sz="1200" dirty="0" err="1"/>
              <a:t>Aveling</a:t>
            </a:r>
            <a:r>
              <a:rPr lang="de-DE" sz="1200" dirty="0"/>
              <a:t>, Tochter von Karl Marx</a:t>
            </a:r>
          </a:p>
          <a:p>
            <a:pPr marL="0" indent="0">
              <a:buFont typeface="Arial" panose="020B0604020202020204" pitchFamily="34" charset="0"/>
              <a:buNone/>
            </a:pPr>
            <a:endParaRPr lang="de-DE" sz="1200" dirty="0"/>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r>
              <a:rPr lang="de-DE" sz="1200" dirty="0"/>
              <a:t>Theodore Roosevelt, späterer Präsident: „Ich hätte meine Leute gern dabei gegen die zehnfache Übermacht der Aufständischen: Meine Männer schießen gut und fürchten sich vor nichts.“</a:t>
            </a:r>
          </a:p>
          <a:p>
            <a:pPr marL="285750" indent="-285750">
              <a:buFont typeface="Arial" panose="020B0604020202020204" pitchFamily="34" charset="0"/>
              <a:buChar char="•"/>
            </a:pPr>
            <a:r>
              <a:rPr lang="de-DE" sz="1200" dirty="0"/>
              <a:t>Polizisten wetteifern um Verhaftungen und Waffenfunde.</a:t>
            </a:r>
          </a:p>
          <a:p>
            <a:pPr marL="285750" indent="-285750">
              <a:buFont typeface="Arial" panose="020B0604020202020204" pitchFamily="34" charset="0"/>
              <a:buChar char="•"/>
            </a:pPr>
            <a:r>
              <a:rPr lang="de-DE" sz="1200" dirty="0"/>
              <a:t>Zeitungen verdoppeln Auflagen mit Sensationsjournalismus.</a:t>
            </a:r>
          </a:p>
          <a:p>
            <a:pPr marL="285750" indent="-285750">
              <a:buFont typeface="Arial" panose="020B0604020202020204" pitchFamily="34" charset="0"/>
              <a:buChar char="•"/>
            </a:pPr>
            <a:r>
              <a:rPr lang="de-DE" sz="1200" dirty="0"/>
              <a:t>Gewerkschaften und Knights </a:t>
            </a:r>
            <a:r>
              <a:rPr lang="de-DE" sz="1200" dirty="0" err="1"/>
              <a:t>of</a:t>
            </a:r>
            <a:r>
              <a:rPr lang="de-DE" sz="1200" dirty="0"/>
              <a:t> Labour wenden sich öffentlich von den Angeklagten ab.</a:t>
            </a:r>
          </a:p>
          <a:p>
            <a:pPr marL="285750" indent="-285750">
              <a:buFont typeface="Arial" panose="020B0604020202020204" pitchFamily="34" charset="0"/>
              <a:buChar char="•"/>
            </a:pPr>
            <a:r>
              <a:rPr lang="de-DE" sz="1200" dirty="0"/>
              <a:t>In einem Schauprozess werden die Verhafteten des Mordes und der Verschwörung für schuldig erklärt.</a:t>
            </a:r>
          </a:p>
          <a:p>
            <a:pPr marL="285750" indent="-285750">
              <a:buFont typeface="Arial" panose="020B0604020202020204" pitchFamily="34" charset="0"/>
              <a:buChar char="•"/>
            </a:pPr>
            <a:r>
              <a:rPr lang="de-DE" sz="1200" dirty="0"/>
              <a:t>Vor der Hinrichtung Solidaritätsadressen und Besuche aus aller Welt, z.B. Karl Liebknecht und Eleanor Marx-</a:t>
            </a:r>
            <a:r>
              <a:rPr lang="de-DE" sz="1200" dirty="0" err="1"/>
              <a:t>Aveling</a:t>
            </a:r>
            <a:r>
              <a:rPr lang="de-DE" sz="1200" dirty="0"/>
              <a:t>, Tochter von Karl Marx</a:t>
            </a:r>
          </a:p>
          <a:p>
            <a:pPr marL="285750" indent="-285750">
              <a:buFont typeface="Arial" panose="020B0604020202020204" pitchFamily="34" charset="0"/>
              <a:buChar char="•"/>
            </a:pPr>
            <a:r>
              <a:rPr lang="de-DE" sz="1200" dirty="0"/>
              <a:t>In England sammeln Oscar Wilde und G. B. Shaw Unterschriften</a:t>
            </a:r>
          </a:p>
          <a:p>
            <a:pPr marL="285750" indent="-285750">
              <a:buFont typeface="Arial" panose="020B0604020202020204" pitchFamily="34" charset="0"/>
              <a:buChar char="•"/>
            </a:pPr>
            <a:r>
              <a:rPr lang="de-DE" sz="1200" dirty="0"/>
              <a:t>der Supreme Court von Illinois lehnt die Berufung ab</a:t>
            </a:r>
          </a:p>
          <a:p>
            <a:pPr marL="285750" indent="-285750">
              <a:buFont typeface="Arial" panose="020B0604020202020204" pitchFamily="34" charset="0"/>
              <a:buChar char="•"/>
            </a:pPr>
            <a:r>
              <a:rPr lang="de-DE" sz="1200" dirty="0" err="1"/>
              <a:t>Lingg</a:t>
            </a:r>
            <a:r>
              <a:rPr lang="de-DE" sz="1200" dirty="0"/>
              <a:t> begeht einen Tag vor Hinrichtung mit einer Dynamitkapsel Selbstmord</a:t>
            </a:r>
          </a:p>
          <a:p>
            <a:pPr marL="285750" indent="-285750">
              <a:buFont typeface="Arial" panose="020B0604020202020204" pitchFamily="34" charset="0"/>
              <a:buChar char="•"/>
            </a:pPr>
            <a:r>
              <a:rPr lang="de-DE" sz="1200" dirty="0"/>
              <a:t>Trauerzug von 200 000 Menschen in Chicago nach der Hinrichtung 1887</a:t>
            </a:r>
          </a:p>
          <a:p>
            <a:pPr marL="285750" indent="-285750">
              <a:buFont typeface="Arial" panose="020B0604020202020204" pitchFamily="34" charset="0"/>
              <a:buChar char="•"/>
            </a:pPr>
            <a:r>
              <a:rPr lang="de-DE" sz="1200" dirty="0"/>
              <a:t>weltweite Trauer- und Protestversammlungen</a:t>
            </a:r>
          </a:p>
          <a:p>
            <a:pPr marL="285750" indent="-285750">
              <a:buFont typeface="Arial" panose="020B0604020202020204" pitchFamily="34" charset="0"/>
              <a:buChar char="•"/>
            </a:pPr>
            <a:r>
              <a:rPr lang="de-DE" sz="1200" dirty="0"/>
              <a:t>Zeitungen enthüllen, dass die ermittelnden Polizisten Schmiergelder annahmen und von Geschäftsleuten wie </a:t>
            </a:r>
            <a:r>
              <a:rPr lang="de-DE" sz="1200" dirty="0" err="1"/>
              <a:t>Pullman</a:t>
            </a:r>
            <a:r>
              <a:rPr lang="de-DE" sz="1200" dirty="0"/>
              <a:t> beauftragt worden waren, gegen „Anarchisten und Kommunisten“ vorzugehen</a:t>
            </a:r>
          </a:p>
          <a:p>
            <a:pPr marL="285750" indent="-285750">
              <a:buFont typeface="Arial" panose="020B0604020202020204" pitchFamily="34" charset="0"/>
              <a:buChar char="•"/>
            </a:pPr>
            <a:r>
              <a:rPr lang="de-DE" sz="1200" dirty="0"/>
              <a:t>Gouverneur Richard Altgeld hebt die Urteile 1893 auf.</a:t>
            </a:r>
            <a:endParaRPr lang="de-DE" dirty="0"/>
          </a:p>
        </p:txBody>
      </p:sp>
      <p:sp>
        <p:nvSpPr>
          <p:cNvPr id="4" name="Foliennummernplatzhalter 3"/>
          <p:cNvSpPr>
            <a:spLocks noGrp="1"/>
          </p:cNvSpPr>
          <p:nvPr>
            <p:ph type="sldNum" sz="quarter" idx="5"/>
          </p:nvPr>
        </p:nvSpPr>
        <p:spPr/>
        <p:txBody>
          <a:bodyPr/>
          <a:lstStyle/>
          <a:p>
            <a:fld id="{ADCF44C1-2552-6345-A7F0-AB7CB4E333FC}" type="slidenum">
              <a:rPr lang="de-DE" smtClean="0"/>
              <a:t>21</a:t>
            </a:fld>
            <a:endParaRPr lang="de-DE"/>
          </a:p>
        </p:txBody>
      </p:sp>
    </p:spTree>
    <p:extLst>
      <p:ext uri="{BB962C8B-B14F-4D97-AF65-F5344CB8AC3E}">
        <p14:creationId xmlns:p14="http://schemas.microsoft.com/office/powerpoint/2010/main" val="2167756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Im Hinblick auf die Erinnerungskultur in den USA und weltweit lohnt sich ein kurzer Blick auf den Umgang mit den </a:t>
            </a:r>
            <a:r>
              <a:rPr lang="de-DE" sz="1200" dirty="0" err="1"/>
              <a:t>Haymarket</a:t>
            </a:r>
            <a:r>
              <a:rPr lang="de-DE" sz="1200" dirty="0"/>
              <a:t>-Ereignissen bis heute.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Der Gründungskongress der Zweiten Internationale erklärt 1889 den 1. Mai zum Tag der Arbeiter zum Andenken an die Opfer, aber nicht in den USA und Kanada.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Links das Denkmal und rechts die Gedenktafel zu Ehren der Hingerichteten auf dem Waldheim-Friedhof in Chicago. Sie sind dort auch begraben.</a:t>
            </a:r>
          </a:p>
          <a:p>
            <a:endParaRPr lang="de-DE" dirty="0"/>
          </a:p>
        </p:txBody>
      </p:sp>
      <p:sp>
        <p:nvSpPr>
          <p:cNvPr id="4" name="Foliennummernplatzhalter 3"/>
          <p:cNvSpPr>
            <a:spLocks noGrp="1"/>
          </p:cNvSpPr>
          <p:nvPr>
            <p:ph type="sldNum" sz="quarter" idx="5"/>
          </p:nvPr>
        </p:nvSpPr>
        <p:spPr/>
        <p:txBody>
          <a:bodyPr/>
          <a:lstStyle/>
          <a:p>
            <a:fld id="{ADCF44C1-2552-6345-A7F0-AB7CB4E333FC}" type="slidenum">
              <a:rPr lang="de-DE" smtClean="0"/>
              <a:t>22</a:t>
            </a:fld>
            <a:endParaRPr lang="de-DE"/>
          </a:p>
        </p:txBody>
      </p:sp>
    </p:spTree>
    <p:extLst>
      <p:ext uri="{BB962C8B-B14F-4D97-AF65-F5344CB8AC3E}">
        <p14:creationId xmlns:p14="http://schemas.microsoft.com/office/powerpoint/2010/main" val="2331919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Verdichtung auf die Hochindustrialisierung</a:t>
            </a:r>
          </a:p>
        </p:txBody>
      </p:sp>
      <p:sp>
        <p:nvSpPr>
          <p:cNvPr id="4" name="Foliennummernplatzhalter 3"/>
          <p:cNvSpPr>
            <a:spLocks noGrp="1"/>
          </p:cNvSpPr>
          <p:nvPr>
            <p:ph type="sldNum" sz="quarter" idx="5"/>
          </p:nvPr>
        </p:nvSpPr>
        <p:spPr/>
        <p:txBody>
          <a:bodyPr/>
          <a:lstStyle/>
          <a:p>
            <a:fld id="{ADCF44C1-2552-6345-A7F0-AB7CB4E333FC}" type="slidenum">
              <a:rPr lang="de-DE" smtClean="0"/>
              <a:t>23</a:t>
            </a:fld>
            <a:endParaRPr lang="de-DE"/>
          </a:p>
        </p:txBody>
      </p:sp>
    </p:spTree>
    <p:extLst>
      <p:ext uri="{BB962C8B-B14F-4D97-AF65-F5344CB8AC3E}">
        <p14:creationId xmlns:p14="http://schemas.microsoft.com/office/powerpoint/2010/main" val="3059442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anderer Einstieg (Außen- und Innensicht)</a:t>
            </a:r>
          </a:p>
          <a:p>
            <a:r>
              <a:rPr lang="de-DE" dirty="0"/>
              <a:t>LV mit Schwerpunkt auf </a:t>
            </a:r>
            <a:r>
              <a:rPr lang="de-DE" dirty="0" err="1"/>
              <a:t>Jacksonian</a:t>
            </a:r>
            <a:r>
              <a:rPr lang="de-DE" dirty="0"/>
              <a:t> Democracy</a:t>
            </a:r>
          </a:p>
          <a:p>
            <a:endParaRPr lang="de-DE" dirty="0"/>
          </a:p>
          <a:p>
            <a:r>
              <a:rPr lang="de-DE" dirty="0"/>
              <a:t>Materialien zu Politik, Wirtschaft, Gesellschaft, Fallbeispiel </a:t>
            </a:r>
            <a:r>
              <a:rPr lang="de-DE" dirty="0" err="1"/>
              <a:t>Haymarket</a:t>
            </a:r>
            <a:r>
              <a:rPr lang="de-DE" dirty="0"/>
              <a:t>, Soziale Frage(Staat, Gewerkschaften)</a:t>
            </a:r>
          </a:p>
        </p:txBody>
      </p:sp>
      <p:sp>
        <p:nvSpPr>
          <p:cNvPr id="4" name="Foliennummernplatzhalter 3"/>
          <p:cNvSpPr>
            <a:spLocks noGrp="1"/>
          </p:cNvSpPr>
          <p:nvPr>
            <p:ph type="sldNum" sz="quarter" idx="5"/>
          </p:nvPr>
        </p:nvSpPr>
        <p:spPr/>
        <p:txBody>
          <a:bodyPr/>
          <a:lstStyle/>
          <a:p>
            <a:fld id="{ADCF44C1-2552-6345-A7F0-AB7CB4E333FC}" type="slidenum">
              <a:rPr lang="de-DE" smtClean="0"/>
              <a:t>24</a:t>
            </a:fld>
            <a:endParaRPr lang="de-DE"/>
          </a:p>
        </p:txBody>
      </p:sp>
    </p:spTree>
    <p:extLst>
      <p:ext uri="{BB962C8B-B14F-4D97-AF65-F5344CB8AC3E}">
        <p14:creationId xmlns:p14="http://schemas.microsoft.com/office/powerpoint/2010/main" val="332585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aber auch ein Land, in dem die Kinderarbeit auch zu Beginn des 20. Jahrhunderts weit verbreitet ist</a:t>
            </a:r>
          </a:p>
          <a:p>
            <a:r>
              <a:rPr lang="de-DE" dirty="0"/>
              <a:t>afroamerikanische </a:t>
            </a:r>
            <a:r>
              <a:rPr lang="de-DE" dirty="0" err="1"/>
              <a:t>Sharecroppers</a:t>
            </a:r>
            <a:r>
              <a:rPr lang="de-DE" dirty="0"/>
              <a:t> wie zu den Zeiten der Sklaverei entrechtet auf Feldern in den Südstaaten arbeiten</a:t>
            </a:r>
          </a:p>
          <a:p>
            <a:r>
              <a:rPr lang="de-DE" dirty="0"/>
              <a:t>unzählige Menschen unter schlimmsten Bedingungen in den Slums der Großstädte leben</a:t>
            </a:r>
          </a:p>
          <a:p>
            <a:r>
              <a:rPr lang="de-DE" dirty="0"/>
              <a:t>eine kleine Gruppen von Superreichen Politik und Wirtschaft steuert</a:t>
            </a:r>
          </a:p>
          <a:p>
            <a:r>
              <a:rPr lang="de-DE" dirty="0"/>
              <a:t>in dem gegen Ende des 19. Jahrhunderts immer wieder große Streiks stattfinden in Folge der Arbeits- und </a:t>
            </a:r>
            <a:r>
              <a:rPr lang="de-DE" dirty="0" err="1"/>
              <a:t>Lebensbedinungen</a:t>
            </a:r>
            <a:r>
              <a:rPr lang="de-DE" dirty="0"/>
              <a:t> und massiven Wirtschaftskrisen, die von der Armee </a:t>
            </a:r>
            <a:r>
              <a:rPr lang="de-DE" dirty="0" err="1"/>
              <a:t>blutigst</a:t>
            </a:r>
            <a:r>
              <a:rPr lang="de-DE" dirty="0"/>
              <a:t> niedergeschlagen werden</a:t>
            </a:r>
          </a:p>
          <a:p>
            <a:endParaRPr lang="de-DE" dirty="0"/>
          </a:p>
          <a:p>
            <a:r>
              <a:rPr lang="de-DE" dirty="0"/>
              <a:t>Trotz vieler Schattenseiten sind die USA in den Augen vieler Amerikaner und Europäer „das Land der unbegrenzten Möglichkeiten“ wegen des rasanten Wirtschaftswachstums  und der scheinbar für viele erreichbaren Aufstiegsmöglichkeiten dank vorhandener Grundrechte</a:t>
            </a:r>
          </a:p>
          <a:p>
            <a:endParaRPr lang="de-DE" dirty="0"/>
          </a:p>
          <a:p>
            <a:pPr marL="228600" indent="-228600">
              <a:buFont typeface="+mj-lt"/>
              <a:buAutoNum type="arabicPeriod"/>
            </a:pPr>
            <a:r>
              <a:rPr lang="en-US" sz="1200" kern="1200" dirty="0">
                <a:solidFill>
                  <a:schemeClr val="tx1"/>
                </a:solidFill>
                <a:effectLst/>
                <a:latin typeface="+mn-lt"/>
                <a:ea typeface="+mn-ea"/>
                <a:cs typeface="+mn-cs"/>
              </a:rPr>
              <a:t>Cigar factory. Boys in foreground </a:t>
            </a:r>
            <a:r>
              <a:rPr lang="en-US" sz="1200" i="1" kern="1200" dirty="0">
                <a:solidFill>
                  <a:schemeClr val="tx1"/>
                </a:solidFill>
                <a:effectLst/>
                <a:latin typeface="+mn-lt"/>
                <a:ea typeface="+mn-ea"/>
                <a:cs typeface="+mn-cs"/>
              </a:rPr>
              <a:t>[CC0</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creativecommons.org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publicdomain</a:t>
            </a:r>
            <a:r>
              <a:rPr lang="en-US" sz="1200" i="1" kern="1200" dirty="0">
                <a:solidFill>
                  <a:schemeClr val="tx1"/>
                </a:solidFill>
                <a:effectLst/>
                <a:latin typeface="+mn-lt"/>
                <a:ea typeface="+mn-ea"/>
                <a:cs typeface="+mn-cs"/>
              </a:rPr>
              <a:t>/mark/1.0/</a:t>
            </a:r>
            <a:r>
              <a:rPr lang="en-US" sz="1200" i="1" kern="1200" dirty="0" err="1">
                <a:solidFill>
                  <a:schemeClr val="tx1"/>
                </a:solidFill>
                <a:effectLst/>
                <a:latin typeface="+mn-lt"/>
                <a:ea typeface="+mn-ea"/>
                <a:cs typeface="+mn-cs"/>
              </a:rPr>
              <a:t>deed.en</a:t>
            </a:r>
            <a:r>
              <a:rPr lang="en-US" sz="1200" i="1" kern="1200" dirty="0">
                <a:solidFill>
                  <a:schemeClr val="tx1"/>
                </a:solidFill>
                <a:effectLst/>
                <a:latin typeface="+mn-lt"/>
                <a:ea typeface="+mn-ea"/>
                <a:cs typeface="+mn-cs"/>
              </a:rPr>
              <a:t>] via Wikimedia Commons:</a:t>
            </a:r>
            <a:r>
              <a:rPr lang="de-DE"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/wiki/File:Cigar_factory._Boys_in_foreground._Indianapolis,_Ind._-_NARA_-_523076.jpg, [</a:t>
            </a:r>
            <a:r>
              <a:rPr lang="en-US" sz="1200" i="1" kern="1200" dirty="0" err="1">
                <a:solidFill>
                  <a:schemeClr val="tx1"/>
                </a:solidFill>
                <a:effectLst/>
                <a:latin typeface="+mn-lt"/>
                <a:ea typeface="+mn-ea"/>
                <a:cs typeface="+mn-cs"/>
              </a:rPr>
              <a:t>abgerufen</a:t>
            </a:r>
            <a:r>
              <a:rPr lang="en-US" sz="1200" i="1" kern="1200" dirty="0">
                <a:solidFill>
                  <a:schemeClr val="tx1"/>
                </a:solidFill>
                <a:effectLst/>
                <a:latin typeface="+mn-lt"/>
                <a:ea typeface="+mn-ea"/>
                <a:cs typeface="+mn-cs"/>
              </a:rPr>
              <a:t>: 14.4.2020]</a:t>
            </a:r>
            <a:r>
              <a:rPr lang="de-DE" dirty="0">
                <a:effectLst/>
              </a:rPr>
              <a:t> </a:t>
            </a:r>
          </a:p>
          <a:p>
            <a:pPr marL="228600" indent="-228600">
              <a:buFont typeface="+mj-lt"/>
              <a:buAutoNum type="arabicPeriod"/>
            </a:pPr>
            <a:r>
              <a:rPr lang="en-US" sz="1200" kern="1200" dirty="0">
                <a:solidFill>
                  <a:schemeClr val="tx1"/>
                </a:solidFill>
                <a:effectLst/>
                <a:latin typeface="+mn-lt"/>
                <a:ea typeface="+mn-ea"/>
                <a:cs typeface="+mn-cs"/>
              </a:rPr>
              <a:t>Inside of a slum house von Jacob Riis</a:t>
            </a:r>
            <a:r>
              <a:rPr lang="de-DE"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[CC0</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creativecommons.org</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publicdomain</a:t>
            </a:r>
            <a:r>
              <a:rPr lang="en-US" sz="1200" i="1" kern="1200" dirty="0">
                <a:solidFill>
                  <a:schemeClr val="tx1"/>
                </a:solidFill>
                <a:effectLst/>
                <a:latin typeface="+mn-lt"/>
                <a:ea typeface="+mn-ea"/>
                <a:cs typeface="+mn-cs"/>
              </a:rPr>
              <a:t>/mark/1.0/</a:t>
            </a:r>
            <a:r>
              <a:rPr lang="en-US" sz="1200" i="1" kern="1200" dirty="0" err="1">
                <a:solidFill>
                  <a:schemeClr val="tx1"/>
                </a:solidFill>
                <a:effectLst/>
                <a:latin typeface="+mn-lt"/>
                <a:ea typeface="+mn-ea"/>
                <a:cs typeface="+mn-cs"/>
              </a:rPr>
              <a:t>deed.en</a:t>
            </a:r>
            <a:r>
              <a:rPr lang="en-US" sz="1200" i="1" kern="1200" dirty="0">
                <a:solidFill>
                  <a:schemeClr val="tx1"/>
                </a:solidFill>
                <a:effectLst/>
                <a:latin typeface="+mn-lt"/>
                <a:ea typeface="+mn-ea"/>
                <a:cs typeface="+mn-cs"/>
              </a:rPr>
              <a:t>] via Wikimedia Commons: https://</a:t>
            </a:r>
            <a:r>
              <a:rPr lang="en-US" sz="1200" i="1" kern="1200" dirty="0" err="1">
                <a:solidFill>
                  <a:schemeClr val="tx1"/>
                </a:solidFill>
                <a:effectLst/>
                <a:latin typeface="+mn-lt"/>
                <a:ea typeface="+mn-ea"/>
                <a:cs typeface="+mn-cs"/>
              </a:rPr>
              <a:t>en.wikipedia.org</a:t>
            </a:r>
            <a:r>
              <a:rPr lang="en-US" sz="1200" i="1" kern="1200" dirty="0">
                <a:solidFill>
                  <a:schemeClr val="tx1"/>
                </a:solidFill>
                <a:effectLst/>
                <a:latin typeface="+mn-lt"/>
                <a:ea typeface="+mn-ea"/>
                <a:cs typeface="+mn-cs"/>
              </a:rPr>
              <a:t>/wiki/Slum#/media/File:Jacob_Riis,_Lodgers_in_a_Crowded_Bayard_Street_Tenement.jpg, [</a:t>
            </a:r>
            <a:r>
              <a:rPr lang="en-US" sz="1200" i="1" kern="1200" dirty="0" err="1">
                <a:solidFill>
                  <a:schemeClr val="tx1"/>
                </a:solidFill>
                <a:effectLst/>
                <a:latin typeface="+mn-lt"/>
                <a:ea typeface="+mn-ea"/>
                <a:cs typeface="+mn-cs"/>
              </a:rPr>
              <a:t>abgerufen</a:t>
            </a:r>
            <a:r>
              <a:rPr lang="en-US" sz="1200" i="1" kern="1200" dirty="0">
                <a:solidFill>
                  <a:schemeClr val="tx1"/>
                </a:solidFill>
                <a:effectLst/>
                <a:latin typeface="+mn-lt"/>
                <a:ea typeface="+mn-ea"/>
                <a:cs typeface="+mn-cs"/>
              </a:rPr>
              <a:t>: 14.4.2020]</a:t>
            </a:r>
          </a:p>
          <a:p>
            <a:pPr marL="228600" indent="-228600">
              <a:buFont typeface="+mj-lt"/>
              <a:buAutoNum type="arabicPeriod"/>
            </a:pPr>
            <a:r>
              <a:rPr lang="en-US" sz="1200" kern="1200" dirty="0">
                <a:solidFill>
                  <a:schemeClr val="tx1"/>
                </a:solidFill>
                <a:effectLst/>
                <a:latin typeface="+mn-lt"/>
                <a:ea typeface="+mn-ea"/>
                <a:cs typeface="+mn-cs"/>
              </a:rPr>
              <a:t>The Haymarket Riot </a:t>
            </a:r>
            <a:r>
              <a:rPr lang="en-US" sz="1200" i="1" kern="1200" dirty="0">
                <a:solidFill>
                  <a:schemeClr val="tx1"/>
                </a:solidFill>
                <a:effectLst/>
                <a:latin typeface="+mn-lt"/>
                <a:ea typeface="+mn-ea"/>
                <a:cs typeface="+mn-cs"/>
              </a:rPr>
              <a:t>Street [CC0</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creativecommons.org</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publicdomain</a:t>
            </a:r>
            <a:r>
              <a:rPr lang="en-US" sz="1200" i="1" kern="1200" dirty="0">
                <a:solidFill>
                  <a:schemeClr val="tx1"/>
                </a:solidFill>
                <a:effectLst/>
                <a:latin typeface="+mn-lt"/>
                <a:ea typeface="+mn-ea"/>
                <a:cs typeface="+mn-cs"/>
              </a:rPr>
              <a:t>/mark/1.0/</a:t>
            </a:r>
            <a:r>
              <a:rPr lang="en-US" sz="1200" i="1" kern="1200" dirty="0" err="1">
                <a:solidFill>
                  <a:schemeClr val="tx1"/>
                </a:solidFill>
                <a:effectLst/>
                <a:latin typeface="+mn-lt"/>
                <a:ea typeface="+mn-ea"/>
                <a:cs typeface="+mn-cs"/>
              </a:rPr>
              <a:t>deed.en</a:t>
            </a:r>
            <a:r>
              <a:rPr lang="en-US" sz="1200" i="1" kern="1200" dirty="0">
                <a:solidFill>
                  <a:schemeClr val="tx1"/>
                </a:solidFill>
                <a:effectLst/>
                <a:latin typeface="+mn-lt"/>
                <a:ea typeface="+mn-ea"/>
                <a:cs typeface="+mn-cs"/>
              </a:rPr>
              <a:t>] </a:t>
            </a:r>
            <a:r>
              <a:rPr lang="de-DE"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via Wikimedia Commons: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a:t>
            </a:r>
            <a:r>
              <a:rPr lang="en-US" sz="1200" kern="1200" dirty="0" err="1">
                <a:solidFill>
                  <a:schemeClr val="tx1"/>
                </a:solidFill>
                <a:effectLst/>
                <a:latin typeface="+mn-lt"/>
                <a:ea typeface="+mn-ea"/>
                <a:cs typeface="+mn-cs"/>
              </a:rPr>
              <a:t>File:HaymarketRiot-Harpers.jpg</a:t>
            </a:r>
            <a:r>
              <a:rPr lang="en-US" sz="1200" kern="1200" dirty="0">
                <a:solidFill>
                  <a:schemeClr val="tx1"/>
                </a:solidFill>
                <a:effectLst/>
                <a:latin typeface="+mn-lt"/>
                <a:ea typeface="+mn-ea"/>
                <a:cs typeface="+mn-cs"/>
              </a:rPr>
              <a:t>, </a:t>
            </a:r>
            <a:r>
              <a:rPr lang="de-DE" sz="1200" i="1" kern="1200" dirty="0">
                <a:solidFill>
                  <a:schemeClr val="tx1"/>
                </a:solidFill>
                <a:effectLst/>
                <a:latin typeface="+mn-lt"/>
                <a:ea typeface="+mn-ea"/>
                <a:cs typeface="+mn-cs"/>
              </a:rPr>
              <a:t>[abgerufen: 14.4.2020]</a:t>
            </a:r>
          </a:p>
          <a:p>
            <a:pPr marL="228600" indent="-228600">
              <a:buFont typeface="+mj-lt"/>
              <a:buAutoNum type="arabicPeriod"/>
            </a:pPr>
            <a:r>
              <a:rPr lang="en-US" sz="1200" kern="1200" dirty="0">
                <a:solidFill>
                  <a:schemeClr val="tx1"/>
                </a:solidFill>
                <a:effectLst/>
                <a:latin typeface="+mn-lt"/>
                <a:ea typeface="+mn-ea"/>
                <a:cs typeface="+mn-cs"/>
              </a:rPr>
              <a:t>Panicked stockbrokers von Frank Leslie</a:t>
            </a:r>
            <a:r>
              <a:rPr lang="de-DE"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[CC0</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creativecommons.org</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publicdomain</a:t>
            </a:r>
            <a:r>
              <a:rPr lang="en-US" sz="1200" i="1" kern="1200" dirty="0">
                <a:solidFill>
                  <a:schemeClr val="tx1"/>
                </a:solidFill>
                <a:effectLst/>
                <a:latin typeface="+mn-lt"/>
                <a:ea typeface="+mn-ea"/>
                <a:cs typeface="+mn-cs"/>
              </a:rPr>
              <a:t>/mark/1.0/</a:t>
            </a:r>
            <a:r>
              <a:rPr lang="en-US" sz="1200" i="1" kern="1200" dirty="0" err="1">
                <a:solidFill>
                  <a:schemeClr val="tx1"/>
                </a:solidFill>
                <a:effectLst/>
                <a:latin typeface="+mn-lt"/>
                <a:ea typeface="+mn-ea"/>
                <a:cs typeface="+mn-cs"/>
              </a:rPr>
              <a:t>deed.en</a:t>
            </a:r>
            <a:r>
              <a:rPr lang="en-US" sz="1200" i="1" kern="1200" dirty="0">
                <a:solidFill>
                  <a:schemeClr val="tx1"/>
                </a:solidFill>
                <a:effectLst/>
                <a:latin typeface="+mn-lt"/>
                <a:ea typeface="+mn-ea"/>
                <a:cs typeface="+mn-cs"/>
              </a:rPr>
              <a:t>] via Wikimedia Commons: https://</a:t>
            </a:r>
            <a:r>
              <a:rPr lang="en-US" sz="1200" i="1" kern="1200" dirty="0" err="1">
                <a:solidFill>
                  <a:schemeClr val="tx1"/>
                </a:solidFill>
                <a:effectLst/>
                <a:latin typeface="+mn-lt"/>
                <a:ea typeface="+mn-ea"/>
                <a:cs typeface="+mn-cs"/>
              </a:rPr>
              <a:t>commons.wikimedia.org</a:t>
            </a:r>
            <a:r>
              <a:rPr lang="en-US" sz="1200" i="1" kern="1200" dirty="0">
                <a:solidFill>
                  <a:schemeClr val="tx1"/>
                </a:solidFill>
                <a:effectLst/>
                <a:latin typeface="+mn-lt"/>
                <a:ea typeface="+mn-ea"/>
                <a:cs typeface="+mn-cs"/>
              </a:rPr>
              <a:t>/wiki/</a:t>
            </a:r>
            <a:r>
              <a:rPr lang="en-US" sz="1200" i="1" kern="1200" dirty="0" err="1">
                <a:solidFill>
                  <a:schemeClr val="tx1"/>
                </a:solidFill>
                <a:effectLst/>
                <a:latin typeface="+mn-lt"/>
                <a:ea typeface="+mn-ea"/>
                <a:cs typeface="+mn-cs"/>
              </a:rPr>
              <a:t>File:Panic_at_the_NYSE</a:t>
            </a:r>
            <a:r>
              <a:rPr lang="de-DE" sz="1200" i="1" kern="1200" dirty="0">
                <a:solidFill>
                  <a:schemeClr val="tx1"/>
                </a:solidFill>
                <a:effectLst/>
                <a:latin typeface="+mn-lt"/>
                <a:ea typeface="+mn-ea"/>
                <a:cs typeface="+mn-cs"/>
              </a:rPr>
              <a:t>_5_May_1893_cph.3b13869.jpg, [abgerufen: 14.4.2020]</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ADCF44C1-2552-6345-A7F0-AB7CB4E333FC}" type="slidenum">
              <a:rPr lang="de-DE" smtClean="0"/>
              <a:t>3</a:t>
            </a:fld>
            <a:endParaRPr lang="de-DE"/>
          </a:p>
        </p:txBody>
      </p:sp>
    </p:spTree>
    <p:extLst>
      <p:ext uri="{BB962C8B-B14F-4D97-AF65-F5344CB8AC3E}">
        <p14:creationId xmlns:p14="http://schemas.microsoft.com/office/powerpoint/2010/main" val="134905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746375" y="455613"/>
            <a:ext cx="3573463" cy="2009775"/>
          </a:xfrm>
        </p:spPr>
      </p:sp>
      <p:sp>
        <p:nvSpPr>
          <p:cNvPr id="3" name="Notizenplatzhalter 2"/>
          <p:cNvSpPr>
            <a:spLocks noGrp="1"/>
          </p:cNvSpPr>
          <p:nvPr>
            <p:ph type="body" idx="1"/>
          </p:nvPr>
        </p:nvSpPr>
        <p:spPr/>
        <p:txBody>
          <a:bodyPr/>
          <a:lstStyle/>
          <a:p>
            <a:r>
              <a:rPr lang="de-DE" dirty="0"/>
              <a:t>Fragt man also, wie modern die USA um 1900 waren, zeigt sich das sich das Untersuchungsraster auf die USA übertragen lässt. Es lassen sich alle typischen Kennzeichen nachweisen. </a:t>
            </a:r>
          </a:p>
        </p:txBody>
      </p:sp>
      <p:sp>
        <p:nvSpPr>
          <p:cNvPr id="4" name="Foliennummernplatzhalter 3"/>
          <p:cNvSpPr>
            <a:spLocks noGrp="1"/>
          </p:cNvSpPr>
          <p:nvPr>
            <p:ph type="sldNum" sz="quarter" idx="5"/>
          </p:nvPr>
        </p:nvSpPr>
        <p:spPr/>
        <p:txBody>
          <a:bodyPr/>
          <a:lstStyle/>
          <a:p>
            <a:fld id="{D41D9F42-70D4-403A-886C-B131ACFCA0B2}" type="slidenum">
              <a:rPr lang="de-DE" smtClean="0"/>
              <a:t>4</a:t>
            </a:fld>
            <a:endParaRPr lang="de-DE"/>
          </a:p>
        </p:txBody>
      </p:sp>
    </p:spTree>
    <p:extLst>
      <p:ext uri="{BB962C8B-B14F-4D97-AF65-F5344CB8AC3E}">
        <p14:creationId xmlns:p14="http://schemas.microsoft.com/office/powerpoint/2010/main" val="334493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Kurze Vorstellung der Standards zum Zwei- und </a:t>
            </a:r>
            <a:r>
              <a:rPr lang="de-DE" dirty="0" err="1"/>
              <a:t>Fünfstünder</a:t>
            </a:r>
            <a:endParaRPr lang="de-DE" dirty="0"/>
          </a:p>
          <a:p>
            <a:pPr marL="171450" indent="-171450">
              <a:buFont typeface="Arial" panose="020B0604020202020204" pitchFamily="34" charset="0"/>
              <a:buChar char="•"/>
            </a:pPr>
            <a:r>
              <a:rPr lang="de-DE" dirty="0"/>
              <a:t>ein sehr kurzer Überblick über die politische und wirtschaftliche Modernisierung der USA im 19. Jahrhundert</a:t>
            </a:r>
          </a:p>
          <a:p>
            <a:pPr marL="171450" indent="-171450">
              <a:buFont typeface="Arial" panose="020B0604020202020204" pitchFamily="34" charset="0"/>
              <a:buChar char="•"/>
            </a:pPr>
            <a:r>
              <a:rPr lang="de-DE" dirty="0"/>
              <a:t>die Fachliteratur</a:t>
            </a:r>
          </a:p>
          <a:p>
            <a:pPr marL="171450" indent="-171450">
              <a:buFont typeface="Arial" panose="020B0604020202020204" pitchFamily="34" charset="0"/>
              <a:buChar char="•"/>
            </a:pPr>
            <a:r>
              <a:rPr lang="de-DE" dirty="0"/>
              <a:t>mögliche Doppelstunden für den Zwei- und </a:t>
            </a:r>
            <a:r>
              <a:rPr lang="de-DE" dirty="0" err="1"/>
              <a:t>Fünfstünder</a:t>
            </a:r>
            <a:endParaRPr lang="de-DE" dirty="0"/>
          </a:p>
        </p:txBody>
      </p:sp>
      <p:sp>
        <p:nvSpPr>
          <p:cNvPr id="4" name="Foliennummernplatzhalter 3"/>
          <p:cNvSpPr>
            <a:spLocks noGrp="1"/>
          </p:cNvSpPr>
          <p:nvPr>
            <p:ph type="sldNum" sz="quarter" idx="5"/>
          </p:nvPr>
        </p:nvSpPr>
        <p:spPr/>
        <p:txBody>
          <a:bodyPr/>
          <a:lstStyle/>
          <a:p>
            <a:fld id="{ADCF44C1-2552-6345-A7F0-AB7CB4E333FC}" type="slidenum">
              <a:rPr lang="de-DE" smtClean="0"/>
              <a:t>5</a:t>
            </a:fld>
            <a:endParaRPr lang="de-DE"/>
          </a:p>
        </p:txBody>
      </p:sp>
    </p:spTree>
    <p:extLst>
      <p:ext uri="{BB962C8B-B14F-4D97-AF65-F5344CB8AC3E}">
        <p14:creationId xmlns:p14="http://schemas.microsoft.com/office/powerpoint/2010/main" val="112993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sehr viele Begriffe, im </a:t>
            </a:r>
            <a:r>
              <a:rPr lang="de-DE" dirty="0" err="1"/>
              <a:t>Zweistünder</a:t>
            </a:r>
            <a:r>
              <a:rPr lang="de-DE" dirty="0"/>
              <a:t> 6, im </a:t>
            </a:r>
            <a:r>
              <a:rPr lang="de-DE" dirty="0" err="1"/>
              <a:t>Fünftstünder</a:t>
            </a:r>
            <a:r>
              <a:rPr lang="de-DE" dirty="0"/>
              <a:t> 11!</a:t>
            </a:r>
          </a:p>
        </p:txBody>
      </p:sp>
      <p:sp>
        <p:nvSpPr>
          <p:cNvPr id="4" name="Foliennummernplatzhalter 3"/>
          <p:cNvSpPr>
            <a:spLocks noGrp="1"/>
          </p:cNvSpPr>
          <p:nvPr>
            <p:ph type="sldNum" sz="quarter" idx="5"/>
          </p:nvPr>
        </p:nvSpPr>
        <p:spPr/>
        <p:txBody>
          <a:bodyPr/>
          <a:lstStyle/>
          <a:p>
            <a:fld id="{ADCF44C1-2552-6345-A7F0-AB7CB4E333FC}" type="slidenum">
              <a:rPr lang="de-DE" smtClean="0"/>
              <a:t>6</a:t>
            </a:fld>
            <a:endParaRPr lang="de-DE"/>
          </a:p>
        </p:txBody>
      </p:sp>
    </p:spTree>
    <p:extLst>
      <p:ext uri="{BB962C8B-B14F-4D97-AF65-F5344CB8AC3E}">
        <p14:creationId xmlns:p14="http://schemas.microsoft.com/office/powerpoint/2010/main" val="309763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Ziel des Fensters und der Doppelstunde muss sein:</a:t>
            </a:r>
          </a:p>
          <a:p>
            <a:endParaRPr lang="de-DE" dirty="0"/>
          </a:p>
          <a:p>
            <a:r>
              <a:rPr lang="de-DE" dirty="0"/>
              <a:t>anhand der Arbeitsbegriffe zu verdeutlichen, wie die Modernisierungsprozesse in den USA an sich ablaufen</a:t>
            </a:r>
          </a:p>
          <a:p>
            <a:r>
              <a:rPr lang="de-DE" dirty="0"/>
              <a:t>es ergeben sich automatisch Vergleichsmöglichkeiten zu Großbritannien, Deutschland und Europa</a:t>
            </a:r>
          </a:p>
          <a:p>
            <a:r>
              <a:rPr lang="de-DE" dirty="0"/>
              <a:t>wie das Eisenbahnfeature zeigte, fand die Festlegung der Weltzeit und der 24 Zeitzonen auf einer Konferenz in Washington statt – Modernisierung bringt Vernetzung mit sich, in diesem Fall eine Angleichung der Zeit, um das Eisenbahnnetz sinnvoll nutzen zu können, hier Vorstellung eines weiteren Beispiels, das zeigt, wie Reaktionen auf die Erfahrungen der Moderne über Kontinente hinweg vernetzt stattfinden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unterschiedliche Wege möglich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ADCF44C1-2552-6345-A7F0-AB7CB4E333FC}" type="slidenum">
              <a:rPr lang="de-DE" smtClean="0"/>
              <a:t>7</a:t>
            </a:fld>
            <a:endParaRPr lang="de-DE"/>
          </a:p>
        </p:txBody>
      </p:sp>
    </p:spTree>
    <p:extLst>
      <p:ext uri="{BB962C8B-B14F-4D97-AF65-F5344CB8AC3E}">
        <p14:creationId xmlns:p14="http://schemas.microsoft.com/office/powerpoint/2010/main" val="163296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Einstieg in den sehr verdichteten Überblick mit den Betrachtungen de Tocquevilles nach einer US-Reise</a:t>
            </a:r>
          </a:p>
          <a:p>
            <a:endParaRPr lang="de-DE" dirty="0"/>
          </a:p>
          <a:p>
            <a:r>
              <a:rPr lang="de-DE" dirty="0"/>
              <a:t>T. untersucht das Funktionieren der amerikanischen Demokratie. Er übt offene Kritik, vor allem an der Ablösung der besitzenden Ostküstenelite durch eine von „Unbeständigkeit“ gekennzeichnete Massendemokratie, der „Regierung der Menge“, die nicht mehr von den „aufgeklärtesten und verantwortlichsten Klassen“ geleitet und nur durch Einschmeicheln bei der Bevölkerung gewählt werden würde: „Was ich hier in diesem Land sehe, beweist mir keineswegs, dass selbst unter den günstigsten Umständen- und sie waren hier gegeben – die Regierung der Menge eine ausgezeichnete Sache ist.“ Dennoch lobt er den Bürgersinn und die Bereitschaft  der Amerikaner, Probleme selbst ohne Eingriff des Staates zu lösen.</a:t>
            </a:r>
          </a:p>
        </p:txBody>
      </p:sp>
      <p:sp>
        <p:nvSpPr>
          <p:cNvPr id="4" name="Foliennummernplatzhalter 3"/>
          <p:cNvSpPr>
            <a:spLocks noGrp="1"/>
          </p:cNvSpPr>
          <p:nvPr>
            <p:ph type="sldNum" sz="quarter" idx="5"/>
          </p:nvPr>
        </p:nvSpPr>
        <p:spPr/>
        <p:txBody>
          <a:bodyPr/>
          <a:lstStyle/>
          <a:p>
            <a:fld id="{ADCF44C1-2552-6345-A7F0-AB7CB4E333FC}" type="slidenum">
              <a:rPr lang="de-DE" smtClean="0"/>
              <a:t>8</a:t>
            </a:fld>
            <a:endParaRPr lang="de-DE"/>
          </a:p>
        </p:txBody>
      </p:sp>
    </p:spTree>
    <p:extLst>
      <p:ext uri="{BB962C8B-B14F-4D97-AF65-F5344CB8AC3E}">
        <p14:creationId xmlns:p14="http://schemas.microsoft.com/office/powerpoint/2010/main" val="3198231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Jackson gibt einer Epoche den Namen (fast einmalig) , viele Unterstützer folgen ihm politisch nach, daher zieht sich sein Einfluss bis zum Bürgerkrieg.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Jackson verkörpert durch seinen Lebenslauf für viele Zeitgenossen, welche Erfolgsgeschichten in den USA möglich sind.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Vor und während seiner Präsidentschaft entwickelt sich eine Massendemokratie mit einem Zweiparteiensystem, die  den einzelnen Bürger, nicht den Besitzbürger,  in den Mittelpunkt stellt, der Wahlmänner, Gouverneure Richter und Senatoren direkt wählt.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Damals wie heute ist er ein hochkontrovers. Jackson, der den einfachen Bürger vor unnötigen Eingriffe des Staates und vor Schaden durch Wirtschaftsinteressen bewahren will, stammt zwar nicht aus der Ostküstenelite, rückt aber durch Heirat in der Gesellschaft auf. Jackson geht auch als Indianerschlächter in die Geschichte ein. Er misstraut dem Regierungsapparat und besetzt viele Ämter mit Parteifreunden, seiner Meinung nach ein normaler Vorgang, da jeder Bürger fähig sei, ein Amt zu übernehmen. (bereits in großen Städten üblich, jetzt auch auf nationaler Ebene) Daher hat er viele Freunde, aber auch viele Gegner.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Politische Modernisierung schon zu Beginn des 19. Jahrhunderts im Vergleich zur wirtschaftlichen Modernisierung schon wesentlich früher weit entwickelt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Es bleiben aber große Teil der Gesellschaft von politischer Partizipation ausgeschlossen, Ureinwohner, Afroamerikaner, Frauen.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ADCF44C1-2552-6345-A7F0-AB7CB4E333FC}" type="slidenum">
              <a:rPr lang="de-DE" smtClean="0"/>
              <a:t>9</a:t>
            </a:fld>
            <a:endParaRPr lang="de-DE"/>
          </a:p>
        </p:txBody>
      </p:sp>
    </p:spTree>
    <p:extLst>
      <p:ext uri="{BB962C8B-B14F-4D97-AF65-F5344CB8AC3E}">
        <p14:creationId xmlns:p14="http://schemas.microsoft.com/office/powerpoint/2010/main" val="2739469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F0E9FB-6FA2-0F41-999D-71D6187C8C3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43CA68DD-4CFE-9C4B-9D73-EC74F09A43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08FFD49-9216-954F-92AA-CE7055232817}"/>
              </a:ext>
            </a:extLst>
          </p:cNvPr>
          <p:cNvSpPr>
            <a:spLocks noGrp="1"/>
          </p:cNvSpPr>
          <p:nvPr>
            <p:ph type="dt" sz="half" idx="10"/>
          </p:nvPr>
        </p:nvSpPr>
        <p:spPr/>
        <p:txBody>
          <a:bodyPr/>
          <a:lstStyle/>
          <a:p>
            <a:fld id="{FEC5811C-6CDF-3B4A-9D65-4AB4D3149D86}" type="datetimeFigureOut">
              <a:rPr lang="de-DE" smtClean="0"/>
              <a:t>20.07.20</a:t>
            </a:fld>
            <a:endParaRPr lang="de-DE"/>
          </a:p>
        </p:txBody>
      </p:sp>
      <p:sp>
        <p:nvSpPr>
          <p:cNvPr id="5" name="Fußzeilenplatzhalter 4">
            <a:extLst>
              <a:ext uri="{FF2B5EF4-FFF2-40B4-BE49-F238E27FC236}">
                <a16:creationId xmlns:a16="http://schemas.microsoft.com/office/drawing/2014/main" id="{456D99D7-44F9-A34D-AFE7-1720F95B7F9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231E320-1768-724B-B6B2-10D21F87DD22}"/>
              </a:ext>
            </a:extLst>
          </p:cNvPr>
          <p:cNvSpPr>
            <a:spLocks noGrp="1"/>
          </p:cNvSpPr>
          <p:nvPr>
            <p:ph type="sldNum" sz="quarter" idx="12"/>
          </p:nvPr>
        </p:nvSpPr>
        <p:spPr/>
        <p:txBody>
          <a:bodyPr/>
          <a:lstStyle/>
          <a:p>
            <a:fld id="{378BA15F-BCF5-524F-B2F8-D84C3E0107F1}" type="slidenum">
              <a:rPr lang="de-DE" smtClean="0"/>
              <a:t>‹Nr.›</a:t>
            </a:fld>
            <a:endParaRPr lang="de-DE"/>
          </a:p>
        </p:txBody>
      </p:sp>
    </p:spTree>
    <p:extLst>
      <p:ext uri="{BB962C8B-B14F-4D97-AF65-F5344CB8AC3E}">
        <p14:creationId xmlns:p14="http://schemas.microsoft.com/office/powerpoint/2010/main" val="1824960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6D575-125E-2C49-9B69-57595A223D5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97A4CA0-DCB8-9843-8739-B28652740A2A}"/>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0928189F-B8FE-4649-BEA7-211B88B17C2D}"/>
              </a:ext>
            </a:extLst>
          </p:cNvPr>
          <p:cNvSpPr>
            <a:spLocks noGrp="1"/>
          </p:cNvSpPr>
          <p:nvPr>
            <p:ph type="dt" sz="half" idx="10"/>
          </p:nvPr>
        </p:nvSpPr>
        <p:spPr/>
        <p:txBody>
          <a:bodyPr/>
          <a:lstStyle/>
          <a:p>
            <a:fld id="{FEC5811C-6CDF-3B4A-9D65-4AB4D3149D86}" type="datetimeFigureOut">
              <a:rPr lang="de-DE" smtClean="0"/>
              <a:t>20.07.20</a:t>
            </a:fld>
            <a:endParaRPr lang="de-DE"/>
          </a:p>
        </p:txBody>
      </p:sp>
      <p:sp>
        <p:nvSpPr>
          <p:cNvPr id="5" name="Fußzeilenplatzhalter 4">
            <a:extLst>
              <a:ext uri="{FF2B5EF4-FFF2-40B4-BE49-F238E27FC236}">
                <a16:creationId xmlns:a16="http://schemas.microsoft.com/office/drawing/2014/main" id="{148ADC65-C7CC-9A47-88D8-5F0C65EA2B2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1441934-C787-AA45-8E62-2E4862770B04}"/>
              </a:ext>
            </a:extLst>
          </p:cNvPr>
          <p:cNvSpPr>
            <a:spLocks noGrp="1"/>
          </p:cNvSpPr>
          <p:nvPr>
            <p:ph type="sldNum" sz="quarter" idx="12"/>
          </p:nvPr>
        </p:nvSpPr>
        <p:spPr/>
        <p:txBody>
          <a:bodyPr/>
          <a:lstStyle/>
          <a:p>
            <a:fld id="{378BA15F-BCF5-524F-B2F8-D84C3E0107F1}" type="slidenum">
              <a:rPr lang="de-DE" smtClean="0"/>
              <a:t>‹Nr.›</a:t>
            </a:fld>
            <a:endParaRPr lang="de-DE"/>
          </a:p>
        </p:txBody>
      </p:sp>
    </p:spTree>
    <p:extLst>
      <p:ext uri="{BB962C8B-B14F-4D97-AF65-F5344CB8AC3E}">
        <p14:creationId xmlns:p14="http://schemas.microsoft.com/office/powerpoint/2010/main" val="2383586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A3F8CE5-9A8B-FB40-86AD-50B0468CE3B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3257574-3CD4-A34A-B11D-E5383EB101E9}"/>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542C7AD8-4B06-BB49-AD7A-273FFACB828A}"/>
              </a:ext>
            </a:extLst>
          </p:cNvPr>
          <p:cNvSpPr>
            <a:spLocks noGrp="1"/>
          </p:cNvSpPr>
          <p:nvPr>
            <p:ph type="dt" sz="half" idx="10"/>
          </p:nvPr>
        </p:nvSpPr>
        <p:spPr/>
        <p:txBody>
          <a:bodyPr/>
          <a:lstStyle/>
          <a:p>
            <a:fld id="{FEC5811C-6CDF-3B4A-9D65-4AB4D3149D86}" type="datetimeFigureOut">
              <a:rPr lang="de-DE" smtClean="0"/>
              <a:t>20.07.20</a:t>
            </a:fld>
            <a:endParaRPr lang="de-DE"/>
          </a:p>
        </p:txBody>
      </p:sp>
      <p:sp>
        <p:nvSpPr>
          <p:cNvPr id="5" name="Fußzeilenplatzhalter 4">
            <a:extLst>
              <a:ext uri="{FF2B5EF4-FFF2-40B4-BE49-F238E27FC236}">
                <a16:creationId xmlns:a16="http://schemas.microsoft.com/office/drawing/2014/main" id="{3125547B-FA19-314B-8DB0-E6C9CF3DF80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6E0C18-E616-9E47-9F27-0307140EBD87}"/>
              </a:ext>
            </a:extLst>
          </p:cNvPr>
          <p:cNvSpPr>
            <a:spLocks noGrp="1"/>
          </p:cNvSpPr>
          <p:nvPr>
            <p:ph type="sldNum" sz="quarter" idx="12"/>
          </p:nvPr>
        </p:nvSpPr>
        <p:spPr/>
        <p:txBody>
          <a:bodyPr/>
          <a:lstStyle/>
          <a:p>
            <a:fld id="{378BA15F-BCF5-524F-B2F8-D84C3E0107F1}" type="slidenum">
              <a:rPr lang="de-DE" smtClean="0"/>
              <a:t>‹Nr.›</a:t>
            </a:fld>
            <a:endParaRPr lang="de-DE"/>
          </a:p>
        </p:txBody>
      </p:sp>
    </p:spTree>
    <p:extLst>
      <p:ext uri="{BB962C8B-B14F-4D97-AF65-F5344CB8AC3E}">
        <p14:creationId xmlns:p14="http://schemas.microsoft.com/office/powerpoint/2010/main" val="2223055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B1E54D-3CA2-E64B-8E16-D6E722C0D10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855D87D-38E8-D848-8EF6-64C06F426D19}"/>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60ADB74E-AF79-1B43-A335-781A012E29FC}"/>
              </a:ext>
            </a:extLst>
          </p:cNvPr>
          <p:cNvSpPr>
            <a:spLocks noGrp="1"/>
          </p:cNvSpPr>
          <p:nvPr>
            <p:ph type="dt" sz="half" idx="10"/>
          </p:nvPr>
        </p:nvSpPr>
        <p:spPr/>
        <p:txBody>
          <a:bodyPr/>
          <a:lstStyle/>
          <a:p>
            <a:fld id="{FEC5811C-6CDF-3B4A-9D65-4AB4D3149D86}" type="datetimeFigureOut">
              <a:rPr lang="de-DE" smtClean="0"/>
              <a:t>20.07.20</a:t>
            </a:fld>
            <a:endParaRPr lang="de-DE"/>
          </a:p>
        </p:txBody>
      </p:sp>
      <p:sp>
        <p:nvSpPr>
          <p:cNvPr id="5" name="Fußzeilenplatzhalter 4">
            <a:extLst>
              <a:ext uri="{FF2B5EF4-FFF2-40B4-BE49-F238E27FC236}">
                <a16:creationId xmlns:a16="http://schemas.microsoft.com/office/drawing/2014/main" id="{3145DE9E-4841-874C-AEE6-AAA60A15D60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298C649-330E-AE4D-A73C-ED7988B93025}"/>
              </a:ext>
            </a:extLst>
          </p:cNvPr>
          <p:cNvSpPr>
            <a:spLocks noGrp="1"/>
          </p:cNvSpPr>
          <p:nvPr>
            <p:ph type="sldNum" sz="quarter" idx="12"/>
          </p:nvPr>
        </p:nvSpPr>
        <p:spPr/>
        <p:txBody>
          <a:bodyPr/>
          <a:lstStyle/>
          <a:p>
            <a:fld id="{378BA15F-BCF5-524F-B2F8-D84C3E0107F1}" type="slidenum">
              <a:rPr lang="de-DE" smtClean="0"/>
              <a:t>‹Nr.›</a:t>
            </a:fld>
            <a:endParaRPr lang="de-DE"/>
          </a:p>
        </p:txBody>
      </p:sp>
    </p:spTree>
    <p:extLst>
      <p:ext uri="{BB962C8B-B14F-4D97-AF65-F5344CB8AC3E}">
        <p14:creationId xmlns:p14="http://schemas.microsoft.com/office/powerpoint/2010/main" val="2766943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BCFB61-AEDC-C748-8CA6-96922C8BCF9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0D620E18-DBB0-D34B-B612-75612C023B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F3D6AD47-BBBD-7A4F-8804-B7FCB6EDB6A6}"/>
              </a:ext>
            </a:extLst>
          </p:cNvPr>
          <p:cNvSpPr>
            <a:spLocks noGrp="1"/>
          </p:cNvSpPr>
          <p:nvPr>
            <p:ph type="dt" sz="half" idx="10"/>
          </p:nvPr>
        </p:nvSpPr>
        <p:spPr/>
        <p:txBody>
          <a:bodyPr/>
          <a:lstStyle/>
          <a:p>
            <a:fld id="{FEC5811C-6CDF-3B4A-9D65-4AB4D3149D86}" type="datetimeFigureOut">
              <a:rPr lang="de-DE" smtClean="0"/>
              <a:t>20.07.20</a:t>
            </a:fld>
            <a:endParaRPr lang="de-DE"/>
          </a:p>
        </p:txBody>
      </p:sp>
      <p:sp>
        <p:nvSpPr>
          <p:cNvPr id="5" name="Fußzeilenplatzhalter 4">
            <a:extLst>
              <a:ext uri="{FF2B5EF4-FFF2-40B4-BE49-F238E27FC236}">
                <a16:creationId xmlns:a16="http://schemas.microsoft.com/office/drawing/2014/main" id="{C38893B5-6F3E-8B44-83BC-FBBB88146C2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E70F1BC-940C-524E-8D92-E9FBF75FCC56}"/>
              </a:ext>
            </a:extLst>
          </p:cNvPr>
          <p:cNvSpPr>
            <a:spLocks noGrp="1"/>
          </p:cNvSpPr>
          <p:nvPr>
            <p:ph type="sldNum" sz="quarter" idx="12"/>
          </p:nvPr>
        </p:nvSpPr>
        <p:spPr/>
        <p:txBody>
          <a:bodyPr/>
          <a:lstStyle/>
          <a:p>
            <a:fld id="{378BA15F-BCF5-524F-B2F8-D84C3E0107F1}" type="slidenum">
              <a:rPr lang="de-DE" smtClean="0"/>
              <a:t>‹Nr.›</a:t>
            </a:fld>
            <a:endParaRPr lang="de-DE"/>
          </a:p>
        </p:txBody>
      </p:sp>
    </p:spTree>
    <p:extLst>
      <p:ext uri="{BB962C8B-B14F-4D97-AF65-F5344CB8AC3E}">
        <p14:creationId xmlns:p14="http://schemas.microsoft.com/office/powerpoint/2010/main" val="3125974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B9DDD-B704-5146-AEAB-B04FB6D04FB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60523DD-B5A4-DA48-8982-327BFC4656D8}"/>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67284F88-20D4-2E41-A0F1-1B7062219F8F}"/>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451041EC-1B56-824E-91D6-9EEB5D0AFF4A}"/>
              </a:ext>
            </a:extLst>
          </p:cNvPr>
          <p:cNvSpPr>
            <a:spLocks noGrp="1"/>
          </p:cNvSpPr>
          <p:nvPr>
            <p:ph type="dt" sz="half" idx="10"/>
          </p:nvPr>
        </p:nvSpPr>
        <p:spPr/>
        <p:txBody>
          <a:bodyPr/>
          <a:lstStyle/>
          <a:p>
            <a:fld id="{FEC5811C-6CDF-3B4A-9D65-4AB4D3149D86}" type="datetimeFigureOut">
              <a:rPr lang="de-DE" smtClean="0"/>
              <a:t>20.07.20</a:t>
            </a:fld>
            <a:endParaRPr lang="de-DE"/>
          </a:p>
        </p:txBody>
      </p:sp>
      <p:sp>
        <p:nvSpPr>
          <p:cNvPr id="6" name="Fußzeilenplatzhalter 5">
            <a:extLst>
              <a:ext uri="{FF2B5EF4-FFF2-40B4-BE49-F238E27FC236}">
                <a16:creationId xmlns:a16="http://schemas.microsoft.com/office/drawing/2014/main" id="{CA47F364-0872-9C43-A366-C8C3E049952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B955BF0-C5D7-724E-8588-14E53192E790}"/>
              </a:ext>
            </a:extLst>
          </p:cNvPr>
          <p:cNvSpPr>
            <a:spLocks noGrp="1"/>
          </p:cNvSpPr>
          <p:nvPr>
            <p:ph type="sldNum" sz="quarter" idx="12"/>
          </p:nvPr>
        </p:nvSpPr>
        <p:spPr/>
        <p:txBody>
          <a:bodyPr/>
          <a:lstStyle/>
          <a:p>
            <a:fld id="{378BA15F-BCF5-524F-B2F8-D84C3E0107F1}" type="slidenum">
              <a:rPr lang="de-DE" smtClean="0"/>
              <a:t>‹Nr.›</a:t>
            </a:fld>
            <a:endParaRPr lang="de-DE"/>
          </a:p>
        </p:txBody>
      </p:sp>
    </p:spTree>
    <p:extLst>
      <p:ext uri="{BB962C8B-B14F-4D97-AF65-F5344CB8AC3E}">
        <p14:creationId xmlns:p14="http://schemas.microsoft.com/office/powerpoint/2010/main" val="306134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FAF2B4-3B22-274D-BE3C-519E0EFAD40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B1D7BC2-83C8-4B4B-A80D-2CED14333A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7B6E3691-DA6F-A34D-9D68-E787CF9CFB5D}"/>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A53182D0-4697-9A47-A3E8-2205F6BBC2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E1FFBFE0-D90D-5E40-A3D3-1D741558A75F}"/>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E22975B4-5D31-0942-9A6A-BBDA2C734238}"/>
              </a:ext>
            </a:extLst>
          </p:cNvPr>
          <p:cNvSpPr>
            <a:spLocks noGrp="1"/>
          </p:cNvSpPr>
          <p:nvPr>
            <p:ph type="dt" sz="half" idx="10"/>
          </p:nvPr>
        </p:nvSpPr>
        <p:spPr/>
        <p:txBody>
          <a:bodyPr/>
          <a:lstStyle/>
          <a:p>
            <a:fld id="{FEC5811C-6CDF-3B4A-9D65-4AB4D3149D86}" type="datetimeFigureOut">
              <a:rPr lang="de-DE" smtClean="0"/>
              <a:t>20.07.20</a:t>
            </a:fld>
            <a:endParaRPr lang="de-DE"/>
          </a:p>
        </p:txBody>
      </p:sp>
      <p:sp>
        <p:nvSpPr>
          <p:cNvPr id="8" name="Fußzeilenplatzhalter 7">
            <a:extLst>
              <a:ext uri="{FF2B5EF4-FFF2-40B4-BE49-F238E27FC236}">
                <a16:creationId xmlns:a16="http://schemas.microsoft.com/office/drawing/2014/main" id="{15AEA7BA-2C75-5140-BA57-2FFD47E56671}"/>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7DE0FAB-2A99-7345-9444-508C30AED40C}"/>
              </a:ext>
            </a:extLst>
          </p:cNvPr>
          <p:cNvSpPr>
            <a:spLocks noGrp="1"/>
          </p:cNvSpPr>
          <p:nvPr>
            <p:ph type="sldNum" sz="quarter" idx="12"/>
          </p:nvPr>
        </p:nvSpPr>
        <p:spPr/>
        <p:txBody>
          <a:bodyPr/>
          <a:lstStyle/>
          <a:p>
            <a:fld id="{378BA15F-BCF5-524F-B2F8-D84C3E0107F1}" type="slidenum">
              <a:rPr lang="de-DE" smtClean="0"/>
              <a:t>‹Nr.›</a:t>
            </a:fld>
            <a:endParaRPr lang="de-DE"/>
          </a:p>
        </p:txBody>
      </p:sp>
    </p:spTree>
    <p:extLst>
      <p:ext uri="{BB962C8B-B14F-4D97-AF65-F5344CB8AC3E}">
        <p14:creationId xmlns:p14="http://schemas.microsoft.com/office/powerpoint/2010/main" val="3055184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B190C4-04BB-624F-BA56-21DB5F22B6E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AEBBC50-524D-794D-A297-435C00B173BD}"/>
              </a:ext>
            </a:extLst>
          </p:cNvPr>
          <p:cNvSpPr>
            <a:spLocks noGrp="1"/>
          </p:cNvSpPr>
          <p:nvPr>
            <p:ph type="dt" sz="half" idx="10"/>
          </p:nvPr>
        </p:nvSpPr>
        <p:spPr/>
        <p:txBody>
          <a:bodyPr/>
          <a:lstStyle/>
          <a:p>
            <a:fld id="{FEC5811C-6CDF-3B4A-9D65-4AB4D3149D86}" type="datetimeFigureOut">
              <a:rPr lang="de-DE" smtClean="0"/>
              <a:t>20.07.20</a:t>
            </a:fld>
            <a:endParaRPr lang="de-DE"/>
          </a:p>
        </p:txBody>
      </p:sp>
      <p:sp>
        <p:nvSpPr>
          <p:cNvPr id="4" name="Fußzeilenplatzhalter 3">
            <a:extLst>
              <a:ext uri="{FF2B5EF4-FFF2-40B4-BE49-F238E27FC236}">
                <a16:creationId xmlns:a16="http://schemas.microsoft.com/office/drawing/2014/main" id="{EAF0FDFE-0F91-4F4C-B87F-FAD3584B4B5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7058B73-81DB-134A-BBE9-81FAE020D97E}"/>
              </a:ext>
            </a:extLst>
          </p:cNvPr>
          <p:cNvSpPr>
            <a:spLocks noGrp="1"/>
          </p:cNvSpPr>
          <p:nvPr>
            <p:ph type="sldNum" sz="quarter" idx="12"/>
          </p:nvPr>
        </p:nvSpPr>
        <p:spPr/>
        <p:txBody>
          <a:bodyPr/>
          <a:lstStyle/>
          <a:p>
            <a:fld id="{378BA15F-BCF5-524F-B2F8-D84C3E0107F1}" type="slidenum">
              <a:rPr lang="de-DE" smtClean="0"/>
              <a:t>‹Nr.›</a:t>
            </a:fld>
            <a:endParaRPr lang="de-DE"/>
          </a:p>
        </p:txBody>
      </p:sp>
    </p:spTree>
    <p:extLst>
      <p:ext uri="{BB962C8B-B14F-4D97-AF65-F5344CB8AC3E}">
        <p14:creationId xmlns:p14="http://schemas.microsoft.com/office/powerpoint/2010/main" val="256916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9B6430F-8B63-914F-A9B7-CA2B686A7AFE}"/>
              </a:ext>
            </a:extLst>
          </p:cNvPr>
          <p:cNvSpPr>
            <a:spLocks noGrp="1"/>
          </p:cNvSpPr>
          <p:nvPr>
            <p:ph type="dt" sz="half" idx="10"/>
          </p:nvPr>
        </p:nvSpPr>
        <p:spPr/>
        <p:txBody>
          <a:bodyPr/>
          <a:lstStyle/>
          <a:p>
            <a:fld id="{FEC5811C-6CDF-3B4A-9D65-4AB4D3149D86}" type="datetimeFigureOut">
              <a:rPr lang="de-DE" smtClean="0"/>
              <a:t>20.07.20</a:t>
            </a:fld>
            <a:endParaRPr lang="de-DE"/>
          </a:p>
        </p:txBody>
      </p:sp>
      <p:sp>
        <p:nvSpPr>
          <p:cNvPr id="3" name="Fußzeilenplatzhalter 2">
            <a:extLst>
              <a:ext uri="{FF2B5EF4-FFF2-40B4-BE49-F238E27FC236}">
                <a16:creationId xmlns:a16="http://schemas.microsoft.com/office/drawing/2014/main" id="{D64DFA9B-3A46-724A-924D-CFA51F97484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C3BD0C1-47F7-D24C-B449-AAC41A5AD26F}"/>
              </a:ext>
            </a:extLst>
          </p:cNvPr>
          <p:cNvSpPr>
            <a:spLocks noGrp="1"/>
          </p:cNvSpPr>
          <p:nvPr>
            <p:ph type="sldNum" sz="quarter" idx="12"/>
          </p:nvPr>
        </p:nvSpPr>
        <p:spPr/>
        <p:txBody>
          <a:bodyPr/>
          <a:lstStyle/>
          <a:p>
            <a:fld id="{378BA15F-BCF5-524F-B2F8-D84C3E0107F1}" type="slidenum">
              <a:rPr lang="de-DE" smtClean="0"/>
              <a:t>‹Nr.›</a:t>
            </a:fld>
            <a:endParaRPr lang="de-DE"/>
          </a:p>
        </p:txBody>
      </p:sp>
    </p:spTree>
    <p:extLst>
      <p:ext uri="{BB962C8B-B14F-4D97-AF65-F5344CB8AC3E}">
        <p14:creationId xmlns:p14="http://schemas.microsoft.com/office/powerpoint/2010/main" val="1751319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D85154-A586-A345-8FBD-3A107A7CAEF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BD2EC1D-3D36-6745-80CA-BED9AB13C9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7389E372-1A60-9A48-B955-FEAC4AEA3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20410316-AABD-D74F-9835-A5BF64926562}"/>
              </a:ext>
            </a:extLst>
          </p:cNvPr>
          <p:cNvSpPr>
            <a:spLocks noGrp="1"/>
          </p:cNvSpPr>
          <p:nvPr>
            <p:ph type="dt" sz="half" idx="10"/>
          </p:nvPr>
        </p:nvSpPr>
        <p:spPr/>
        <p:txBody>
          <a:bodyPr/>
          <a:lstStyle/>
          <a:p>
            <a:fld id="{FEC5811C-6CDF-3B4A-9D65-4AB4D3149D86}" type="datetimeFigureOut">
              <a:rPr lang="de-DE" smtClean="0"/>
              <a:t>20.07.20</a:t>
            </a:fld>
            <a:endParaRPr lang="de-DE"/>
          </a:p>
        </p:txBody>
      </p:sp>
      <p:sp>
        <p:nvSpPr>
          <p:cNvPr id="6" name="Fußzeilenplatzhalter 5">
            <a:extLst>
              <a:ext uri="{FF2B5EF4-FFF2-40B4-BE49-F238E27FC236}">
                <a16:creationId xmlns:a16="http://schemas.microsoft.com/office/drawing/2014/main" id="{D8168BD4-511F-5146-9FC0-09361EDCE10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3293922-8B1C-3A4B-910D-48FB0F865F51}"/>
              </a:ext>
            </a:extLst>
          </p:cNvPr>
          <p:cNvSpPr>
            <a:spLocks noGrp="1"/>
          </p:cNvSpPr>
          <p:nvPr>
            <p:ph type="sldNum" sz="quarter" idx="12"/>
          </p:nvPr>
        </p:nvSpPr>
        <p:spPr/>
        <p:txBody>
          <a:bodyPr/>
          <a:lstStyle/>
          <a:p>
            <a:fld id="{378BA15F-BCF5-524F-B2F8-D84C3E0107F1}" type="slidenum">
              <a:rPr lang="de-DE" smtClean="0"/>
              <a:t>‹Nr.›</a:t>
            </a:fld>
            <a:endParaRPr lang="de-DE"/>
          </a:p>
        </p:txBody>
      </p:sp>
    </p:spTree>
    <p:extLst>
      <p:ext uri="{BB962C8B-B14F-4D97-AF65-F5344CB8AC3E}">
        <p14:creationId xmlns:p14="http://schemas.microsoft.com/office/powerpoint/2010/main" val="18119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39752C-B411-CD4C-91B4-C8D71F84F69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D852E29-B92A-234D-A44D-E482392F38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5E4D123-40C9-9847-B015-8BFBEC2D7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210D1D2C-FA95-8444-9113-91A115A79CF3}"/>
              </a:ext>
            </a:extLst>
          </p:cNvPr>
          <p:cNvSpPr>
            <a:spLocks noGrp="1"/>
          </p:cNvSpPr>
          <p:nvPr>
            <p:ph type="dt" sz="half" idx="10"/>
          </p:nvPr>
        </p:nvSpPr>
        <p:spPr/>
        <p:txBody>
          <a:bodyPr/>
          <a:lstStyle/>
          <a:p>
            <a:fld id="{FEC5811C-6CDF-3B4A-9D65-4AB4D3149D86}" type="datetimeFigureOut">
              <a:rPr lang="de-DE" smtClean="0"/>
              <a:t>20.07.20</a:t>
            </a:fld>
            <a:endParaRPr lang="de-DE"/>
          </a:p>
        </p:txBody>
      </p:sp>
      <p:sp>
        <p:nvSpPr>
          <p:cNvPr id="6" name="Fußzeilenplatzhalter 5">
            <a:extLst>
              <a:ext uri="{FF2B5EF4-FFF2-40B4-BE49-F238E27FC236}">
                <a16:creationId xmlns:a16="http://schemas.microsoft.com/office/drawing/2014/main" id="{3E8DF42A-38C0-3246-8AE4-B5C0AA52DDA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D5A262C-66FC-FF46-9290-6CD8D1F65D70}"/>
              </a:ext>
            </a:extLst>
          </p:cNvPr>
          <p:cNvSpPr>
            <a:spLocks noGrp="1"/>
          </p:cNvSpPr>
          <p:nvPr>
            <p:ph type="sldNum" sz="quarter" idx="12"/>
          </p:nvPr>
        </p:nvSpPr>
        <p:spPr/>
        <p:txBody>
          <a:bodyPr/>
          <a:lstStyle/>
          <a:p>
            <a:fld id="{378BA15F-BCF5-524F-B2F8-D84C3E0107F1}" type="slidenum">
              <a:rPr lang="de-DE" smtClean="0"/>
              <a:t>‹Nr.›</a:t>
            </a:fld>
            <a:endParaRPr lang="de-DE"/>
          </a:p>
        </p:txBody>
      </p:sp>
    </p:spTree>
    <p:extLst>
      <p:ext uri="{BB962C8B-B14F-4D97-AF65-F5344CB8AC3E}">
        <p14:creationId xmlns:p14="http://schemas.microsoft.com/office/powerpoint/2010/main" val="45090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2B8D784-D0F6-1649-9FFD-5C412300FB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6BFBCD6-CE42-4542-AAB7-5163D02F4B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22B2CC27-B9C2-1A41-895B-E1F97A8EB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5811C-6CDF-3B4A-9D65-4AB4D3149D86}" type="datetimeFigureOut">
              <a:rPr lang="de-DE" smtClean="0"/>
              <a:t>20.07.20</a:t>
            </a:fld>
            <a:endParaRPr lang="de-DE"/>
          </a:p>
        </p:txBody>
      </p:sp>
      <p:sp>
        <p:nvSpPr>
          <p:cNvPr id="5" name="Fußzeilenplatzhalter 4">
            <a:extLst>
              <a:ext uri="{FF2B5EF4-FFF2-40B4-BE49-F238E27FC236}">
                <a16:creationId xmlns:a16="http://schemas.microsoft.com/office/drawing/2014/main" id="{849F7093-1C91-E643-8CEB-A61B2260D3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39FF272-2D03-E447-BCD7-39DAB5E1B7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BA15F-BCF5-524F-B2F8-D84C3E0107F1}" type="slidenum">
              <a:rPr lang="de-DE" smtClean="0"/>
              <a:t>‹Nr.›</a:t>
            </a:fld>
            <a:endParaRPr lang="de-DE"/>
          </a:p>
        </p:txBody>
      </p:sp>
    </p:spTree>
    <p:extLst>
      <p:ext uri="{BB962C8B-B14F-4D97-AF65-F5344CB8AC3E}">
        <p14:creationId xmlns:p14="http://schemas.microsoft.com/office/powerpoint/2010/main" val="133052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tiff"/><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file:////var/folders/wl/_4205yp12lg4x8pnhs6wsjq80000gn/T/com.microsoft.Word/WebArchiveCopyPasteTempFiles/1280px-Singer_City_Investing_Hudson_Terminal_1909.jp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file:////var/folders/wl/_4205yp12lg4x8pnhs6wsjq80000gn/T/com.microsoft.Word/WebArchiveCopyPasteTempFiles/StateStreetc1907.jpg" TargetMode="External"/><Relationship Id="rId5" Type="http://schemas.openxmlformats.org/officeDocument/2006/relationships/image" Target="../media/image3.png"/><Relationship Id="rId10" Type="http://schemas.openxmlformats.org/officeDocument/2006/relationships/image" Target="../media/image6.jpeg"/><Relationship Id="rId4" Type="http://schemas.openxmlformats.org/officeDocument/2006/relationships/image" Target="../media/image2.png"/><Relationship Id="rId9" Type="http://schemas.openxmlformats.org/officeDocument/2006/relationships/image" Target="file:////var/folders/wl/_4205yp12lg4x8pnhs6wsjq80000gn/T/com.microsoft.Word/WebArchiveCopyPasteTempFiles/1920px-Macy%2527s_Herald_Square_LC-USZ62-123584.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4.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file:////var/folders/wl/_4205yp12lg4x8pnhs6wsjq80000gn/T/com.microsoft.Word/WebArchiveCopyPasteTempFiles/1280px-Jacob_Riis%252C_Lodgers_in_a_Crowded_Bayard_Street_Tenement.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tiff"/><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9B065-C40A-364B-BA26-E82DC12A1D67}"/>
              </a:ext>
            </a:extLst>
          </p:cNvPr>
          <p:cNvSpPr>
            <a:spLocks noGrp="1"/>
          </p:cNvSpPr>
          <p:nvPr>
            <p:ph type="ctrTitle"/>
          </p:nvPr>
        </p:nvSpPr>
        <p:spPr>
          <a:xfrm>
            <a:off x="1524000" y="2108201"/>
            <a:ext cx="9144000" cy="2387600"/>
          </a:xfrm>
        </p:spPr>
        <p:txBody>
          <a:bodyPr>
            <a:normAutofit fontScale="90000"/>
          </a:bodyPr>
          <a:lstStyle/>
          <a:p>
            <a:r>
              <a:rPr lang="de-DE" b="1" dirty="0"/>
              <a:t>Fenster zur Welt: Die politische und wirtschaftliche Modernisierung in den USA</a:t>
            </a:r>
          </a:p>
        </p:txBody>
      </p:sp>
    </p:spTree>
    <p:extLst>
      <p:ext uri="{BB962C8B-B14F-4D97-AF65-F5344CB8AC3E}">
        <p14:creationId xmlns:p14="http://schemas.microsoft.com/office/powerpoint/2010/main" val="3971734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1BBA2E7-1256-4045-B710-8EBE2F355BDA}"/>
              </a:ext>
            </a:extLst>
          </p:cNvPr>
          <p:cNvSpPr txBox="1"/>
          <p:nvPr/>
        </p:nvSpPr>
        <p:spPr>
          <a:xfrm>
            <a:off x="270936" y="352661"/>
            <a:ext cx="11420306" cy="707886"/>
          </a:xfrm>
          <a:prstGeom prst="rect">
            <a:avLst/>
          </a:prstGeom>
          <a:noFill/>
        </p:spPr>
        <p:txBody>
          <a:bodyPr wrap="none" rtlCol="0">
            <a:spAutoFit/>
          </a:bodyPr>
          <a:lstStyle/>
          <a:p>
            <a:r>
              <a:rPr lang="de-DE" sz="4000" b="1" dirty="0"/>
              <a:t>Wirtschaftliche Modernisierung vor dem Bürgerkrieg</a:t>
            </a:r>
          </a:p>
        </p:txBody>
      </p:sp>
      <p:sp>
        <p:nvSpPr>
          <p:cNvPr id="5" name="Textfeld 4">
            <a:extLst>
              <a:ext uri="{FF2B5EF4-FFF2-40B4-BE49-F238E27FC236}">
                <a16:creationId xmlns:a16="http://schemas.microsoft.com/office/drawing/2014/main" id="{82972CAD-2DE5-1F4E-9FF2-15EDBD21561E}"/>
              </a:ext>
            </a:extLst>
          </p:cNvPr>
          <p:cNvSpPr txBox="1"/>
          <p:nvPr/>
        </p:nvSpPr>
        <p:spPr>
          <a:xfrm>
            <a:off x="377952" y="2145013"/>
            <a:ext cx="3645407" cy="3170099"/>
          </a:xfrm>
          <a:prstGeom prst="rect">
            <a:avLst/>
          </a:prstGeom>
          <a:noFill/>
        </p:spPr>
        <p:txBody>
          <a:bodyPr wrap="square" rtlCol="0">
            <a:spAutoFit/>
          </a:bodyPr>
          <a:lstStyle/>
          <a:p>
            <a:r>
              <a:rPr lang="de-DE" sz="3200" dirty="0"/>
              <a:t>Entstehung einer expandierenden, dynamischen Marktwirtschaft - </a:t>
            </a:r>
          </a:p>
          <a:p>
            <a:r>
              <a:rPr lang="de-DE" sz="2400" i="1" dirty="0"/>
              <a:t>„[ein] entscheidender Transformationsprozess“</a:t>
            </a:r>
          </a:p>
          <a:p>
            <a:r>
              <a:rPr lang="de-DE" sz="2400" i="1" dirty="0"/>
              <a:t>(Volker </a:t>
            </a:r>
            <a:r>
              <a:rPr lang="de-DE" sz="2400" i="1" dirty="0" err="1"/>
              <a:t>Depkat</a:t>
            </a:r>
            <a:r>
              <a:rPr lang="de-DE" sz="2400" i="1" dirty="0"/>
              <a:t>)</a:t>
            </a:r>
          </a:p>
        </p:txBody>
      </p:sp>
      <p:graphicFrame>
        <p:nvGraphicFramePr>
          <p:cNvPr id="12" name="Diagramm 11">
            <a:extLst>
              <a:ext uri="{FF2B5EF4-FFF2-40B4-BE49-F238E27FC236}">
                <a16:creationId xmlns:a16="http://schemas.microsoft.com/office/drawing/2014/main" id="{9E322216-C8D3-7A41-9FD4-5E8DC5E47A7E}"/>
              </a:ext>
            </a:extLst>
          </p:cNvPr>
          <p:cNvGraphicFramePr/>
          <p:nvPr>
            <p:extLst>
              <p:ext uri="{D42A27DB-BD31-4B8C-83A1-F6EECF244321}">
                <p14:modId xmlns:p14="http://schemas.microsoft.com/office/powerpoint/2010/main" val="2213559334"/>
              </p:ext>
            </p:extLst>
          </p:nvPr>
        </p:nvGraphicFramePr>
        <p:xfrm>
          <a:off x="3767256" y="1231392"/>
          <a:ext cx="7778641" cy="4920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7093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16FFE4CE-796A-CA40-AB69-6EF2C5781719}"/>
              </a:ext>
            </a:extLst>
          </p:cNvPr>
          <p:cNvSpPr/>
          <p:nvPr/>
        </p:nvSpPr>
        <p:spPr>
          <a:xfrm>
            <a:off x="0" y="1657478"/>
            <a:ext cx="12192000" cy="48208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EDA91037-619A-EB41-8850-33AEFB2FF7D5}"/>
              </a:ext>
            </a:extLst>
          </p:cNvPr>
          <p:cNvSpPr/>
          <p:nvPr/>
        </p:nvSpPr>
        <p:spPr>
          <a:xfrm>
            <a:off x="8872791" y="4840806"/>
            <a:ext cx="3197645" cy="1661993"/>
          </a:xfrm>
          <a:prstGeom prst="rect">
            <a:avLst/>
          </a:prstGeom>
        </p:spPr>
        <p:txBody>
          <a:bodyPr wrap="square">
            <a:spAutoFit/>
          </a:bodyPr>
          <a:lstStyle/>
          <a:p>
            <a:r>
              <a:rPr lang="en-US" sz="1000" i="1" dirty="0">
                <a:latin typeface="Arial" panose="020B0604020202020204" pitchFamily="34" charset="0"/>
                <a:cs typeface="Arial" panose="020B0604020202020204" pitchFamily="34" charset="0"/>
              </a:rPr>
              <a:t>Joining the tracks [CC0 https://</a:t>
            </a:r>
            <a:r>
              <a:rPr lang="en-US" sz="1000" i="1" dirty="0" err="1">
                <a:latin typeface="Arial" panose="020B0604020202020204" pitchFamily="34" charset="0"/>
                <a:cs typeface="Arial" panose="020B0604020202020204" pitchFamily="34" charset="0"/>
              </a:rPr>
              <a:t>creativecommons.org</a:t>
            </a:r>
            <a:r>
              <a:rPr lang="en-US" sz="1000" i="1" dirty="0">
                <a:latin typeface="Arial" panose="020B0604020202020204" pitchFamily="34" charset="0"/>
                <a:cs typeface="Arial" panose="020B0604020202020204" pitchFamily="34" charset="0"/>
              </a:rPr>
              <a:t>/</a:t>
            </a:r>
            <a:endParaRPr lang="de-DE" sz="1000" i="1" dirty="0">
              <a:latin typeface="Arial" panose="020B0604020202020204" pitchFamily="34" charset="0"/>
              <a:cs typeface="Arial" panose="020B0604020202020204" pitchFamily="34" charset="0"/>
            </a:endParaRPr>
          </a:p>
          <a:p>
            <a:r>
              <a:rPr lang="en-US" sz="1000" i="1" dirty="0" err="1">
                <a:latin typeface="Arial" panose="020B0604020202020204" pitchFamily="34" charset="0"/>
                <a:cs typeface="Arial" panose="020B0604020202020204" pitchFamily="34" charset="0"/>
              </a:rPr>
              <a:t>publicdomain</a:t>
            </a:r>
            <a:r>
              <a:rPr lang="en-US" sz="1000" i="1" dirty="0">
                <a:latin typeface="Arial" panose="020B0604020202020204" pitchFamily="34" charset="0"/>
                <a:cs typeface="Arial" panose="020B0604020202020204" pitchFamily="34" charset="0"/>
              </a:rPr>
              <a:t>/mark/1.0/</a:t>
            </a:r>
            <a:r>
              <a:rPr lang="en-US" sz="1000" i="1" dirty="0" err="1">
                <a:latin typeface="Arial" panose="020B0604020202020204" pitchFamily="34" charset="0"/>
                <a:cs typeface="Arial" panose="020B0604020202020204" pitchFamily="34" charset="0"/>
              </a:rPr>
              <a:t>deed.en</a:t>
            </a:r>
            <a:r>
              <a:rPr lang="en-US" sz="1000" i="1" dirty="0">
                <a:latin typeface="Arial" panose="020B0604020202020204" pitchFamily="34" charset="0"/>
                <a:cs typeface="Arial" panose="020B0604020202020204" pitchFamily="34" charset="0"/>
              </a:rPr>
              <a:t>] via Wikimedia Commons: </a:t>
            </a:r>
            <a:r>
              <a:rPr lang="de-DE" sz="1000" dirty="0"/>
              <a:t>https://</a:t>
            </a:r>
            <a:r>
              <a:rPr lang="de-DE" sz="1000" dirty="0" err="1"/>
              <a:t>commons.wikimedia.org</a:t>
            </a:r>
            <a:r>
              <a:rPr lang="de-DE" sz="1000" dirty="0"/>
              <a:t>/</a:t>
            </a:r>
            <a:r>
              <a:rPr lang="de-DE" sz="1000" dirty="0" err="1"/>
              <a:t>w</a:t>
            </a:r>
            <a:r>
              <a:rPr lang="de-DE" sz="1000" dirty="0"/>
              <a:t>/</a:t>
            </a:r>
            <a:r>
              <a:rPr lang="de-DE" sz="1000" dirty="0" err="1"/>
              <a:t>index.php?search</a:t>
            </a:r>
            <a:r>
              <a:rPr lang="de-DE" sz="1000" dirty="0"/>
              <a:t>=</a:t>
            </a:r>
            <a:r>
              <a:rPr lang="de-DE" sz="1000" dirty="0" err="1"/>
              <a:t>Transcontinental+railroad&amp;title</a:t>
            </a:r>
            <a:r>
              <a:rPr lang="de-DE" sz="1000" dirty="0"/>
              <a:t>=</a:t>
            </a:r>
            <a:r>
              <a:rPr lang="de-DE" sz="1000" dirty="0" err="1"/>
              <a:t>Special:Search&amp;go</a:t>
            </a:r>
            <a:r>
              <a:rPr lang="de-DE" sz="1000" dirty="0"/>
              <a:t>=Go&amp;ns0=1&amp;ns6=1&amp;ns12=1&amp;ns14=1&amp;ns100=1&amp;ns106=1&amp;searchToken=62ssteqsfovzbeg3no8pfmq#/</a:t>
            </a:r>
            <a:r>
              <a:rPr lang="de-DE" sz="1000" dirty="0" err="1"/>
              <a:t>media</a:t>
            </a:r>
            <a:r>
              <a:rPr lang="de-DE" sz="1000" dirty="0"/>
              <a:t>/File:Joining_the_tracks_for_the_first_transcontinental_railroad,_Promontory,_Utah,_Terr.,_1869_-_NARA_-_513341.jpg</a:t>
            </a:r>
          </a:p>
          <a:p>
            <a:r>
              <a:rPr lang="de-DE" sz="1000" i="1" dirty="0"/>
              <a:t>[abgerufen: 14.4.2020]</a:t>
            </a:r>
            <a:endParaRPr lang="de-DE" sz="1000" dirty="0"/>
          </a:p>
        </p:txBody>
      </p:sp>
      <p:sp>
        <p:nvSpPr>
          <p:cNvPr id="7" name="Textfeld 6">
            <a:extLst>
              <a:ext uri="{FF2B5EF4-FFF2-40B4-BE49-F238E27FC236}">
                <a16:creationId xmlns:a16="http://schemas.microsoft.com/office/drawing/2014/main" id="{166C70D6-50F6-5147-8CC6-87F00C6FB7BA}"/>
              </a:ext>
            </a:extLst>
          </p:cNvPr>
          <p:cNvSpPr txBox="1"/>
          <p:nvPr/>
        </p:nvSpPr>
        <p:spPr>
          <a:xfrm>
            <a:off x="8872792" y="4337389"/>
            <a:ext cx="2640210" cy="523220"/>
          </a:xfrm>
          <a:prstGeom prst="rect">
            <a:avLst/>
          </a:prstGeom>
          <a:noFill/>
        </p:spPr>
        <p:txBody>
          <a:bodyPr wrap="none" rtlCol="0">
            <a:spAutoFit/>
          </a:bodyPr>
          <a:lstStyle/>
          <a:p>
            <a:r>
              <a:rPr lang="de-DE" sz="1400" b="1" dirty="0"/>
              <a:t>Vollendung der </a:t>
            </a:r>
            <a:r>
              <a:rPr lang="de-DE" sz="1400" b="1" dirty="0" err="1"/>
              <a:t>Transcontinental</a:t>
            </a:r>
            <a:r>
              <a:rPr lang="de-DE" sz="1400" b="1" dirty="0"/>
              <a:t> </a:t>
            </a:r>
          </a:p>
          <a:p>
            <a:r>
              <a:rPr lang="de-DE" sz="1400" b="1" dirty="0" err="1"/>
              <a:t>Railroad</a:t>
            </a:r>
            <a:r>
              <a:rPr lang="de-DE" sz="1400" b="1" dirty="0"/>
              <a:t> 1869</a:t>
            </a:r>
          </a:p>
        </p:txBody>
      </p:sp>
      <p:sp>
        <p:nvSpPr>
          <p:cNvPr id="9" name="Textfeld 8">
            <a:extLst>
              <a:ext uri="{FF2B5EF4-FFF2-40B4-BE49-F238E27FC236}">
                <a16:creationId xmlns:a16="http://schemas.microsoft.com/office/drawing/2014/main" id="{203E3536-039F-E749-9119-00FCFB16BBEA}"/>
              </a:ext>
            </a:extLst>
          </p:cNvPr>
          <p:cNvSpPr txBox="1"/>
          <p:nvPr/>
        </p:nvSpPr>
        <p:spPr>
          <a:xfrm>
            <a:off x="157612" y="4199458"/>
            <a:ext cx="3685798" cy="523220"/>
          </a:xfrm>
          <a:prstGeom prst="rect">
            <a:avLst/>
          </a:prstGeom>
          <a:noFill/>
        </p:spPr>
        <p:txBody>
          <a:bodyPr wrap="square" rtlCol="0">
            <a:spAutoFit/>
          </a:bodyPr>
          <a:lstStyle/>
          <a:p>
            <a:r>
              <a:rPr lang="de-DE" sz="1400" b="1" i="1" dirty="0" err="1"/>
              <a:t>Stourbridge</a:t>
            </a:r>
            <a:r>
              <a:rPr lang="de-DE" sz="1400" b="1" i="1" dirty="0"/>
              <a:t> Lion</a:t>
            </a:r>
            <a:r>
              <a:rPr lang="de-DE" sz="1400" b="1" dirty="0"/>
              <a:t>, 1829 von John </a:t>
            </a:r>
            <a:r>
              <a:rPr lang="de-DE" sz="1400" b="1" dirty="0" err="1"/>
              <a:t>Jervis</a:t>
            </a:r>
            <a:r>
              <a:rPr lang="de-DE" sz="1400" b="1" dirty="0"/>
              <a:t> aus England importiert</a:t>
            </a:r>
          </a:p>
        </p:txBody>
      </p:sp>
      <p:sp>
        <p:nvSpPr>
          <p:cNvPr id="11" name="Textfeld 10">
            <a:extLst>
              <a:ext uri="{FF2B5EF4-FFF2-40B4-BE49-F238E27FC236}">
                <a16:creationId xmlns:a16="http://schemas.microsoft.com/office/drawing/2014/main" id="{F369F7FA-A66C-1B4E-B85A-7381AD9D47FA}"/>
              </a:ext>
            </a:extLst>
          </p:cNvPr>
          <p:cNvSpPr txBox="1"/>
          <p:nvPr/>
        </p:nvSpPr>
        <p:spPr>
          <a:xfrm>
            <a:off x="4967935" y="4502608"/>
            <a:ext cx="2256130" cy="307777"/>
          </a:xfrm>
          <a:prstGeom prst="rect">
            <a:avLst/>
          </a:prstGeom>
          <a:noFill/>
        </p:spPr>
        <p:txBody>
          <a:bodyPr wrap="none" rtlCol="0">
            <a:spAutoFit/>
          </a:bodyPr>
          <a:lstStyle/>
          <a:p>
            <a:r>
              <a:rPr lang="de-DE" sz="1400" b="1" dirty="0"/>
              <a:t>Eisenbahnnetz im Jahr 1850</a:t>
            </a:r>
          </a:p>
        </p:txBody>
      </p:sp>
      <p:sp>
        <p:nvSpPr>
          <p:cNvPr id="12" name="Textfeld 11">
            <a:extLst>
              <a:ext uri="{FF2B5EF4-FFF2-40B4-BE49-F238E27FC236}">
                <a16:creationId xmlns:a16="http://schemas.microsoft.com/office/drawing/2014/main" id="{650FCD8E-EC92-E14E-846F-C473FFAEED3D}"/>
              </a:ext>
            </a:extLst>
          </p:cNvPr>
          <p:cNvSpPr txBox="1"/>
          <p:nvPr/>
        </p:nvSpPr>
        <p:spPr>
          <a:xfrm>
            <a:off x="4639755" y="4925635"/>
            <a:ext cx="3558254" cy="1354217"/>
          </a:xfrm>
          <a:prstGeom prst="rect">
            <a:avLst/>
          </a:prstGeom>
          <a:noFill/>
        </p:spPr>
        <p:txBody>
          <a:bodyPr wrap="square" rtlCol="0">
            <a:spAutoFit/>
          </a:bodyPr>
          <a:lstStyle/>
          <a:p>
            <a:r>
              <a:rPr lang="en-US" sz="1000" i="1" dirty="0" err="1">
                <a:latin typeface="Arial" panose="020B0604020202020204" pitchFamily="34" charset="0"/>
                <a:cs typeface="Arial" panose="020B0604020202020204" pitchFamily="34" charset="0"/>
              </a:rPr>
              <a:t>Neueste</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Eisenbahn</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Kanal</a:t>
            </a:r>
            <a:r>
              <a:rPr lang="en-US" sz="1000" i="1" dirty="0">
                <a:latin typeface="Arial" panose="020B0604020202020204" pitchFamily="34" charset="0"/>
                <a:cs typeface="Arial" panose="020B0604020202020204" pitchFamily="34" charset="0"/>
              </a:rPr>
              <a:t>- und </a:t>
            </a:r>
            <a:r>
              <a:rPr lang="en-US" sz="1000" i="1" dirty="0" err="1">
                <a:latin typeface="Arial" panose="020B0604020202020204" pitchFamily="34" charset="0"/>
                <a:cs typeface="Arial" panose="020B0604020202020204" pitchFamily="34" charset="0"/>
              </a:rPr>
              <a:t>Postkarte</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für</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Reisende</a:t>
            </a:r>
            <a:r>
              <a:rPr lang="en-US" sz="1000" i="1" dirty="0">
                <a:latin typeface="Arial" panose="020B0604020202020204" pitchFamily="34" charset="0"/>
                <a:cs typeface="Arial" panose="020B0604020202020204" pitchFamily="34" charset="0"/>
              </a:rPr>
              <a:t> [CC0 https://</a:t>
            </a:r>
            <a:r>
              <a:rPr lang="en-US" sz="1000" i="1" dirty="0" err="1">
                <a:latin typeface="Arial" panose="020B0604020202020204" pitchFamily="34" charset="0"/>
                <a:cs typeface="Arial" panose="020B0604020202020204" pitchFamily="34" charset="0"/>
              </a:rPr>
              <a:t>creativecommons.org</a:t>
            </a:r>
            <a:r>
              <a:rPr lang="en-US" sz="1000" i="1" dirty="0">
                <a:latin typeface="Arial" panose="020B0604020202020204" pitchFamily="34" charset="0"/>
                <a:cs typeface="Arial" panose="020B0604020202020204" pitchFamily="34" charset="0"/>
              </a:rPr>
              <a:t>/</a:t>
            </a:r>
            <a:endParaRPr lang="de-DE" sz="1000" i="1" dirty="0">
              <a:latin typeface="Arial" panose="020B0604020202020204" pitchFamily="34" charset="0"/>
              <a:cs typeface="Arial" panose="020B0604020202020204" pitchFamily="34" charset="0"/>
            </a:endParaRPr>
          </a:p>
          <a:p>
            <a:r>
              <a:rPr lang="en-US" sz="1000" i="1" dirty="0" err="1">
                <a:latin typeface="Arial" panose="020B0604020202020204" pitchFamily="34" charset="0"/>
                <a:cs typeface="Arial" panose="020B0604020202020204" pitchFamily="34" charset="0"/>
              </a:rPr>
              <a:t>publicdomain</a:t>
            </a:r>
            <a:r>
              <a:rPr lang="en-US" sz="1000" i="1" dirty="0">
                <a:latin typeface="Arial" panose="020B0604020202020204" pitchFamily="34" charset="0"/>
                <a:cs typeface="Arial" panose="020B0604020202020204" pitchFamily="34" charset="0"/>
              </a:rPr>
              <a:t>/mark/1.0/</a:t>
            </a:r>
            <a:r>
              <a:rPr lang="en-US" sz="1000" i="1" dirty="0" err="1">
                <a:latin typeface="Arial" panose="020B0604020202020204" pitchFamily="34" charset="0"/>
                <a:cs typeface="Arial" panose="020B0604020202020204" pitchFamily="34" charset="0"/>
              </a:rPr>
              <a:t>deed.en</a:t>
            </a:r>
            <a:r>
              <a:rPr lang="en-US" sz="1000" i="1" dirty="0">
                <a:latin typeface="Arial" panose="020B0604020202020204" pitchFamily="34" charset="0"/>
                <a:cs typeface="Arial" panose="020B0604020202020204" pitchFamily="34" charset="0"/>
              </a:rPr>
              <a:t>] via Wikimedia Commons: https://</a:t>
            </a:r>
            <a:r>
              <a:rPr lang="en-US" sz="1000" i="1" dirty="0" err="1">
                <a:latin typeface="Arial" panose="020B0604020202020204" pitchFamily="34" charset="0"/>
                <a:cs typeface="Arial" panose="020B0604020202020204" pitchFamily="34" charset="0"/>
              </a:rPr>
              <a:t>commons.wikimedia.org</a:t>
            </a:r>
            <a:r>
              <a:rPr lang="en-US" sz="1000" i="1" dirty="0">
                <a:latin typeface="Arial" panose="020B0604020202020204" pitchFamily="34" charset="0"/>
                <a:cs typeface="Arial" panose="020B0604020202020204" pitchFamily="34" charset="0"/>
              </a:rPr>
              <a:t>/wiki/File:Neueste_Eisenbahn-_Kanal-_u._Post-Karte_für_Reisende_in_den_Vereinigten_Staaten_Von_Nord-Amerika,_Canada,_Texas_u._Californien_01.jpg</a:t>
            </a:r>
          </a:p>
          <a:p>
            <a:r>
              <a:rPr lang="de-DE" sz="1000" i="1" dirty="0"/>
              <a:t>[abgerufen: 14.4.2020]</a:t>
            </a:r>
            <a:endParaRPr lang="en-US" sz="1000" i="1"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0A9B1D6E-498B-BF48-BA87-E483AA1A4863}"/>
              </a:ext>
            </a:extLst>
          </p:cNvPr>
          <p:cNvSpPr txBox="1"/>
          <p:nvPr/>
        </p:nvSpPr>
        <p:spPr>
          <a:xfrm>
            <a:off x="157613" y="4875200"/>
            <a:ext cx="3685797" cy="892552"/>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The </a:t>
            </a:r>
            <a:r>
              <a:rPr lang="en-US" sz="1000" i="1" dirty="0" err="1">
                <a:latin typeface="Arial" panose="020B0604020202020204" pitchFamily="34" charset="0"/>
                <a:cs typeface="Arial" panose="020B0604020202020204" pitchFamily="34" charset="0"/>
              </a:rPr>
              <a:t>Stourbridge</a:t>
            </a:r>
            <a:r>
              <a:rPr lang="en-US" sz="1000" i="1" dirty="0">
                <a:latin typeface="Arial" panose="020B0604020202020204" pitchFamily="34" charset="0"/>
                <a:cs typeface="Arial" panose="020B0604020202020204" pitchFamily="34" charset="0"/>
              </a:rPr>
              <a:t> Lion  [CC0 https://</a:t>
            </a:r>
            <a:r>
              <a:rPr lang="en-US" sz="1000" i="1" dirty="0" err="1">
                <a:latin typeface="Arial" panose="020B0604020202020204" pitchFamily="34" charset="0"/>
                <a:cs typeface="Arial" panose="020B0604020202020204" pitchFamily="34" charset="0"/>
              </a:rPr>
              <a:t>creativecommons.org</a:t>
            </a:r>
            <a:r>
              <a:rPr lang="en-US" sz="1000" i="1" dirty="0">
                <a:latin typeface="Arial" panose="020B0604020202020204" pitchFamily="34" charset="0"/>
                <a:cs typeface="Arial" panose="020B0604020202020204" pitchFamily="34" charset="0"/>
              </a:rPr>
              <a:t>/</a:t>
            </a:r>
            <a:endParaRPr lang="de-DE" sz="1000" i="1" dirty="0">
              <a:latin typeface="Arial" panose="020B0604020202020204" pitchFamily="34" charset="0"/>
              <a:cs typeface="Arial" panose="020B0604020202020204" pitchFamily="34" charset="0"/>
            </a:endParaRPr>
          </a:p>
          <a:p>
            <a:r>
              <a:rPr lang="en-US" sz="1000" i="1" dirty="0" err="1">
                <a:latin typeface="Arial" panose="020B0604020202020204" pitchFamily="34" charset="0"/>
                <a:cs typeface="Arial" panose="020B0604020202020204" pitchFamily="34" charset="0"/>
              </a:rPr>
              <a:t>publicdomain</a:t>
            </a:r>
            <a:r>
              <a:rPr lang="en-US" sz="1000" i="1" dirty="0">
                <a:latin typeface="Arial" panose="020B0604020202020204" pitchFamily="34" charset="0"/>
                <a:cs typeface="Arial" panose="020B0604020202020204" pitchFamily="34" charset="0"/>
              </a:rPr>
              <a:t>/mark/1.0/</a:t>
            </a:r>
            <a:r>
              <a:rPr lang="en-US" sz="1000" i="1" dirty="0" err="1">
                <a:latin typeface="Arial" panose="020B0604020202020204" pitchFamily="34" charset="0"/>
                <a:cs typeface="Arial" panose="020B0604020202020204" pitchFamily="34" charset="0"/>
              </a:rPr>
              <a:t>deed.en</a:t>
            </a:r>
            <a:r>
              <a:rPr lang="en-US" sz="1000" i="1" dirty="0">
                <a:latin typeface="Arial" panose="020B0604020202020204" pitchFamily="34" charset="0"/>
                <a:cs typeface="Arial" panose="020B0604020202020204" pitchFamily="34" charset="0"/>
              </a:rPr>
              <a:t>] via Wikimedia Commons: </a:t>
            </a:r>
          </a:p>
          <a:p>
            <a:r>
              <a:rPr lang="de-DE" sz="1000" dirty="0"/>
              <a:t>https://</a:t>
            </a:r>
            <a:r>
              <a:rPr lang="de-DE" sz="1000" dirty="0" err="1"/>
              <a:t>commons.wikimedia.org</a:t>
            </a:r>
            <a:r>
              <a:rPr lang="de-DE" sz="1000" dirty="0"/>
              <a:t>/</a:t>
            </a:r>
            <a:r>
              <a:rPr lang="de-DE" sz="1000" dirty="0" err="1"/>
              <a:t>wiki</a:t>
            </a:r>
            <a:r>
              <a:rPr lang="de-DE" sz="1000" dirty="0"/>
              <a:t>/</a:t>
            </a:r>
            <a:r>
              <a:rPr lang="de-DE" sz="1000" dirty="0" err="1"/>
              <a:t>File:The_Stourbridge_Lion.JPG</a:t>
            </a:r>
            <a:r>
              <a:rPr lang="de-DE" sz="1000" dirty="0"/>
              <a:t>#/</a:t>
            </a:r>
            <a:r>
              <a:rPr lang="de-DE" sz="1000" dirty="0" err="1"/>
              <a:t>media</a:t>
            </a:r>
            <a:r>
              <a:rPr lang="de-DE" sz="1000" dirty="0"/>
              <a:t>/</a:t>
            </a:r>
            <a:r>
              <a:rPr lang="de-DE" sz="1000" dirty="0" err="1"/>
              <a:t>File:The_Stourbridge_Lion.JPG</a:t>
            </a:r>
            <a:endParaRPr lang="de-DE" sz="1000" dirty="0"/>
          </a:p>
          <a:p>
            <a:r>
              <a:rPr lang="de-DE" sz="1000" i="1" dirty="0"/>
              <a:t>[abgerufen: 14.4.2020]</a:t>
            </a:r>
            <a:endParaRPr lang="de-DE" sz="1000" dirty="0"/>
          </a:p>
        </p:txBody>
      </p:sp>
      <p:sp>
        <p:nvSpPr>
          <p:cNvPr id="16" name="Gestreifter Pfeil nach rechts 15">
            <a:extLst>
              <a:ext uri="{FF2B5EF4-FFF2-40B4-BE49-F238E27FC236}">
                <a16:creationId xmlns:a16="http://schemas.microsoft.com/office/drawing/2014/main" id="{DDB293C6-B569-174B-A96F-832D2EDD8CBD}"/>
              </a:ext>
            </a:extLst>
          </p:cNvPr>
          <p:cNvSpPr/>
          <p:nvPr/>
        </p:nvSpPr>
        <p:spPr>
          <a:xfrm>
            <a:off x="4082593" y="3378539"/>
            <a:ext cx="472482" cy="3048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Gestreifter Pfeil nach rechts 16">
            <a:extLst>
              <a:ext uri="{FF2B5EF4-FFF2-40B4-BE49-F238E27FC236}">
                <a16:creationId xmlns:a16="http://schemas.microsoft.com/office/drawing/2014/main" id="{9B65FEF7-7FA4-A346-9732-1B0FBFA2D1FB}"/>
              </a:ext>
            </a:extLst>
          </p:cNvPr>
          <p:cNvSpPr/>
          <p:nvPr/>
        </p:nvSpPr>
        <p:spPr>
          <a:xfrm>
            <a:off x="8231240" y="3378539"/>
            <a:ext cx="472482" cy="3048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193D5EDF-61C0-F04A-AC10-FC3DD18CD97E}"/>
              </a:ext>
            </a:extLst>
          </p:cNvPr>
          <p:cNvPicPr>
            <a:picLocks noChangeAspect="1"/>
          </p:cNvPicPr>
          <p:nvPr/>
        </p:nvPicPr>
        <p:blipFill>
          <a:blip r:embed="rId3"/>
          <a:stretch>
            <a:fillRect/>
          </a:stretch>
        </p:blipFill>
        <p:spPr>
          <a:xfrm>
            <a:off x="239183" y="1931615"/>
            <a:ext cx="3416577" cy="2264533"/>
          </a:xfrm>
          <a:prstGeom prst="rect">
            <a:avLst/>
          </a:prstGeom>
        </p:spPr>
      </p:pic>
      <p:sp>
        <p:nvSpPr>
          <p:cNvPr id="2" name="Textfeld 1">
            <a:extLst>
              <a:ext uri="{FF2B5EF4-FFF2-40B4-BE49-F238E27FC236}">
                <a16:creationId xmlns:a16="http://schemas.microsoft.com/office/drawing/2014/main" id="{695D63DE-A511-F148-83E6-D383A3EDCABF}"/>
              </a:ext>
            </a:extLst>
          </p:cNvPr>
          <p:cNvSpPr txBox="1"/>
          <p:nvPr/>
        </p:nvSpPr>
        <p:spPr>
          <a:xfrm>
            <a:off x="1080655" y="637309"/>
            <a:ext cx="9735166" cy="707886"/>
          </a:xfrm>
          <a:prstGeom prst="rect">
            <a:avLst/>
          </a:prstGeom>
          <a:noFill/>
        </p:spPr>
        <p:txBody>
          <a:bodyPr wrap="none" rtlCol="0">
            <a:spAutoFit/>
          </a:bodyPr>
          <a:lstStyle/>
          <a:p>
            <a:r>
              <a:rPr lang="de-DE" sz="4000" b="1" dirty="0"/>
              <a:t>Die Eisenbahn als Motor der Modernisierung</a:t>
            </a:r>
          </a:p>
        </p:txBody>
      </p:sp>
      <p:pic>
        <p:nvPicPr>
          <p:cNvPr id="3" name="Grafik 2">
            <a:extLst>
              <a:ext uri="{FF2B5EF4-FFF2-40B4-BE49-F238E27FC236}">
                <a16:creationId xmlns:a16="http://schemas.microsoft.com/office/drawing/2014/main" id="{C71DECB8-B1A7-8B49-8A78-0D2365D99AC7}"/>
              </a:ext>
            </a:extLst>
          </p:cNvPr>
          <p:cNvPicPr>
            <a:picLocks noChangeAspect="1"/>
          </p:cNvPicPr>
          <p:nvPr/>
        </p:nvPicPr>
        <p:blipFill>
          <a:blip r:embed="rId4"/>
          <a:stretch>
            <a:fillRect/>
          </a:stretch>
        </p:blipFill>
        <p:spPr>
          <a:xfrm>
            <a:off x="4670998" y="1924952"/>
            <a:ext cx="3307254" cy="2434966"/>
          </a:xfrm>
          <a:prstGeom prst="rect">
            <a:avLst/>
          </a:prstGeom>
        </p:spPr>
      </p:pic>
      <p:pic>
        <p:nvPicPr>
          <p:cNvPr id="8" name="Grafik 7">
            <a:extLst>
              <a:ext uri="{FF2B5EF4-FFF2-40B4-BE49-F238E27FC236}">
                <a16:creationId xmlns:a16="http://schemas.microsoft.com/office/drawing/2014/main" id="{7B35AB44-4C60-F948-9FC5-932C49C2C55E}"/>
              </a:ext>
            </a:extLst>
          </p:cNvPr>
          <p:cNvPicPr>
            <a:picLocks noChangeAspect="1"/>
          </p:cNvPicPr>
          <p:nvPr/>
        </p:nvPicPr>
        <p:blipFill>
          <a:blip r:embed="rId5"/>
          <a:stretch>
            <a:fillRect/>
          </a:stretch>
        </p:blipFill>
        <p:spPr>
          <a:xfrm>
            <a:off x="8872793" y="1931615"/>
            <a:ext cx="3080024" cy="2455997"/>
          </a:xfrm>
          <a:prstGeom prst="rect">
            <a:avLst/>
          </a:prstGeom>
        </p:spPr>
      </p:pic>
    </p:spTree>
    <p:extLst>
      <p:ext uri="{BB962C8B-B14F-4D97-AF65-F5344CB8AC3E}">
        <p14:creationId xmlns:p14="http://schemas.microsoft.com/office/powerpoint/2010/main" val="1596397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C5CC3AE-6832-4A48-8ABC-3C0B4DFC49AD}"/>
              </a:ext>
            </a:extLst>
          </p:cNvPr>
          <p:cNvSpPr txBox="1"/>
          <p:nvPr/>
        </p:nvSpPr>
        <p:spPr>
          <a:xfrm>
            <a:off x="757645" y="548590"/>
            <a:ext cx="10829109" cy="4770537"/>
          </a:xfrm>
          <a:prstGeom prst="rect">
            <a:avLst/>
          </a:prstGeom>
          <a:noFill/>
        </p:spPr>
        <p:txBody>
          <a:bodyPr wrap="square" rtlCol="0">
            <a:spAutoFit/>
          </a:bodyPr>
          <a:lstStyle/>
          <a:p>
            <a:r>
              <a:rPr lang="de-DE" sz="4000" b="1" dirty="0"/>
              <a:t>Die Entwicklung der US-Wirtschaft nach 1865:</a:t>
            </a:r>
          </a:p>
          <a:p>
            <a:endParaRPr lang="de-DE" sz="4000" dirty="0"/>
          </a:p>
          <a:p>
            <a:pPr marL="457200" indent="-457200">
              <a:buFont typeface="Arial" panose="020B0604020202020204" pitchFamily="34" charset="0"/>
              <a:buChar char="•"/>
            </a:pPr>
            <a:r>
              <a:rPr lang="de-DE" sz="3200" dirty="0"/>
              <a:t>steigende Nachfrage nach Lebensmitteln, Produkten der metallverarbeitenden und mechanischen Industrie beschleunigt industrielle Massenproduktion </a:t>
            </a:r>
          </a:p>
          <a:p>
            <a:pPr marL="457200" indent="-457200">
              <a:buFont typeface="Arial" panose="020B0604020202020204" pitchFamily="34" charset="0"/>
              <a:buChar char="•"/>
            </a:pPr>
            <a:r>
              <a:rPr lang="de-DE" sz="3200" dirty="0"/>
              <a:t>zunehmende Industrialisierung, Urbanisierung, Einwanderung</a:t>
            </a:r>
          </a:p>
          <a:p>
            <a:pPr marL="457200" indent="-457200">
              <a:buFont typeface="Arial" panose="020B0604020202020204" pitchFamily="34" charset="0"/>
              <a:buChar char="•"/>
            </a:pPr>
            <a:r>
              <a:rPr lang="de-DE" sz="3200" dirty="0"/>
              <a:t>zunehmendes Kapital, steigende Zahl von Arbeitskräften, Abnahme der Zahl der Firmen</a:t>
            </a:r>
          </a:p>
        </p:txBody>
      </p:sp>
    </p:spTree>
    <p:extLst>
      <p:ext uri="{BB962C8B-B14F-4D97-AF65-F5344CB8AC3E}">
        <p14:creationId xmlns:p14="http://schemas.microsoft.com/office/powerpoint/2010/main" val="3684011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DCD302A-ABA0-2B4B-93B1-BE1F8FC88056}"/>
              </a:ext>
            </a:extLst>
          </p:cNvPr>
          <p:cNvSpPr txBox="1"/>
          <p:nvPr/>
        </p:nvSpPr>
        <p:spPr>
          <a:xfrm>
            <a:off x="4364542" y="3254598"/>
            <a:ext cx="3867982" cy="646331"/>
          </a:xfrm>
          <a:prstGeom prst="rect">
            <a:avLst/>
          </a:prstGeom>
          <a:noFill/>
        </p:spPr>
        <p:txBody>
          <a:bodyPr wrap="none" rtlCol="0">
            <a:spAutoFit/>
          </a:bodyPr>
          <a:lstStyle/>
          <a:p>
            <a:r>
              <a:rPr lang="de-DE" sz="3600" b="1" dirty="0"/>
              <a:t>Die „Superreichen“</a:t>
            </a:r>
          </a:p>
        </p:txBody>
      </p:sp>
      <p:pic>
        <p:nvPicPr>
          <p:cNvPr id="3" name="Grafik 2">
            <a:extLst>
              <a:ext uri="{FF2B5EF4-FFF2-40B4-BE49-F238E27FC236}">
                <a16:creationId xmlns:a16="http://schemas.microsoft.com/office/drawing/2014/main" id="{CEAA5659-178D-1341-AB85-1CBCA4560CAE}"/>
              </a:ext>
            </a:extLst>
          </p:cNvPr>
          <p:cNvPicPr/>
          <p:nvPr/>
        </p:nvPicPr>
        <p:blipFill>
          <a:blip r:embed="rId3"/>
          <a:stretch>
            <a:fillRect/>
          </a:stretch>
        </p:blipFill>
        <p:spPr>
          <a:xfrm>
            <a:off x="832148" y="312526"/>
            <a:ext cx="2453884" cy="2942072"/>
          </a:xfrm>
          <a:prstGeom prst="rect">
            <a:avLst/>
          </a:prstGeom>
        </p:spPr>
      </p:pic>
      <p:pic>
        <p:nvPicPr>
          <p:cNvPr id="4" name="Grafik 3">
            <a:extLst>
              <a:ext uri="{FF2B5EF4-FFF2-40B4-BE49-F238E27FC236}">
                <a16:creationId xmlns:a16="http://schemas.microsoft.com/office/drawing/2014/main" id="{E658E635-E056-2A4D-BF45-3D0A050FE25C}"/>
              </a:ext>
            </a:extLst>
          </p:cNvPr>
          <p:cNvPicPr/>
          <p:nvPr/>
        </p:nvPicPr>
        <p:blipFill>
          <a:blip r:embed="rId4"/>
          <a:stretch>
            <a:fillRect/>
          </a:stretch>
        </p:blipFill>
        <p:spPr>
          <a:xfrm>
            <a:off x="9287886" y="312526"/>
            <a:ext cx="2351999" cy="2783371"/>
          </a:xfrm>
          <a:prstGeom prst="rect">
            <a:avLst/>
          </a:prstGeom>
        </p:spPr>
      </p:pic>
      <p:pic>
        <p:nvPicPr>
          <p:cNvPr id="5" name="Grafik 4">
            <a:extLst>
              <a:ext uri="{FF2B5EF4-FFF2-40B4-BE49-F238E27FC236}">
                <a16:creationId xmlns:a16="http://schemas.microsoft.com/office/drawing/2014/main" id="{2A617BDE-F075-024F-A7F4-B45BCD3D7CF5}"/>
              </a:ext>
            </a:extLst>
          </p:cNvPr>
          <p:cNvPicPr/>
          <p:nvPr/>
        </p:nvPicPr>
        <p:blipFill>
          <a:blip r:embed="rId5"/>
          <a:stretch>
            <a:fillRect/>
          </a:stretch>
        </p:blipFill>
        <p:spPr>
          <a:xfrm>
            <a:off x="987254" y="3691177"/>
            <a:ext cx="2237623" cy="2942071"/>
          </a:xfrm>
          <a:prstGeom prst="rect">
            <a:avLst/>
          </a:prstGeom>
        </p:spPr>
      </p:pic>
      <p:pic>
        <p:nvPicPr>
          <p:cNvPr id="6" name="Grafik 5">
            <a:extLst>
              <a:ext uri="{FF2B5EF4-FFF2-40B4-BE49-F238E27FC236}">
                <a16:creationId xmlns:a16="http://schemas.microsoft.com/office/drawing/2014/main" id="{30788313-37F1-6F46-822B-D8187E3A2989}"/>
              </a:ext>
            </a:extLst>
          </p:cNvPr>
          <p:cNvPicPr/>
          <p:nvPr/>
        </p:nvPicPr>
        <p:blipFill>
          <a:blip r:embed="rId6"/>
          <a:stretch>
            <a:fillRect/>
          </a:stretch>
        </p:blipFill>
        <p:spPr>
          <a:xfrm>
            <a:off x="9372189" y="3762103"/>
            <a:ext cx="2351999" cy="2783371"/>
          </a:xfrm>
          <a:prstGeom prst="rect">
            <a:avLst/>
          </a:prstGeom>
        </p:spPr>
      </p:pic>
      <p:sp>
        <p:nvSpPr>
          <p:cNvPr id="7" name="Rechteck 6">
            <a:extLst>
              <a:ext uri="{FF2B5EF4-FFF2-40B4-BE49-F238E27FC236}">
                <a16:creationId xmlns:a16="http://schemas.microsoft.com/office/drawing/2014/main" id="{695E1F83-06D1-4347-969E-6DB04F2FE2A1}"/>
              </a:ext>
            </a:extLst>
          </p:cNvPr>
          <p:cNvSpPr/>
          <p:nvPr/>
        </p:nvSpPr>
        <p:spPr>
          <a:xfrm>
            <a:off x="3569998" y="1333865"/>
            <a:ext cx="2256036" cy="1477328"/>
          </a:xfrm>
          <a:prstGeom prst="rect">
            <a:avLst/>
          </a:prstGeom>
        </p:spPr>
        <p:txBody>
          <a:bodyPr wrap="square">
            <a:spAutoFit/>
          </a:bodyPr>
          <a:lstStyle/>
          <a:p>
            <a:r>
              <a:rPr lang="de-DE" b="1" dirty="0"/>
              <a:t>1. William Vanderbilt II</a:t>
            </a:r>
            <a:endParaRPr lang="de-DE" dirty="0"/>
          </a:p>
          <a:p>
            <a:pPr>
              <a:spcAft>
                <a:spcPts val="0"/>
              </a:spcAft>
            </a:pPr>
            <a:r>
              <a:rPr lang="de-DE" dirty="0">
                <a:latin typeface="Arial" panose="020B0604020202020204" pitchFamily="34" charset="0"/>
                <a:ea typeface="Calibri" panose="020F0502020204030204" pitchFamily="34" charset="0"/>
                <a:cs typeface="Arial" panose="020B0604020202020204" pitchFamily="34" charset="0"/>
              </a:rPr>
              <a:t>(1821 – 1885)</a:t>
            </a:r>
            <a:endParaRPr lang="de-DE"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de-DE" dirty="0">
                <a:latin typeface="Arial" panose="020B0604020202020204" pitchFamily="34" charset="0"/>
                <a:ea typeface="Calibri" panose="020F0502020204030204" pitchFamily="34" charset="0"/>
                <a:cs typeface="Arial" panose="020B0604020202020204" pitchFamily="34" charset="0"/>
              </a:rPr>
              <a:t>Eisenbahn-Tycoon (=Großindustrieller)</a:t>
            </a:r>
            <a:endParaRPr lang="de-DE" dirty="0">
              <a:latin typeface="Arial" panose="020B0604020202020204" pitchFamily="34" charset="0"/>
              <a:ea typeface="Calibri" panose="020F0502020204030204" pitchFamily="34" charset="0"/>
              <a:cs typeface="Times New Roman" panose="02020603050405020304" pitchFamily="18" charset="0"/>
            </a:endParaRPr>
          </a:p>
        </p:txBody>
      </p:sp>
      <p:sp>
        <p:nvSpPr>
          <p:cNvPr id="9" name="Rechteck 8">
            <a:extLst>
              <a:ext uri="{FF2B5EF4-FFF2-40B4-BE49-F238E27FC236}">
                <a16:creationId xmlns:a16="http://schemas.microsoft.com/office/drawing/2014/main" id="{02B26C75-EFF6-CE43-8C82-5A245975D029}"/>
              </a:ext>
            </a:extLst>
          </p:cNvPr>
          <p:cNvSpPr/>
          <p:nvPr/>
        </p:nvSpPr>
        <p:spPr>
          <a:xfrm>
            <a:off x="6655974" y="1333865"/>
            <a:ext cx="2161456" cy="1200329"/>
          </a:xfrm>
          <a:prstGeom prst="rect">
            <a:avLst/>
          </a:prstGeom>
        </p:spPr>
        <p:txBody>
          <a:bodyPr wrap="square">
            <a:spAutoFit/>
          </a:bodyPr>
          <a:lstStyle/>
          <a:p>
            <a:pPr>
              <a:spcAft>
                <a:spcPts val="0"/>
              </a:spcAft>
            </a:pPr>
            <a:r>
              <a:rPr lang="de-DE" b="1" dirty="0">
                <a:latin typeface="Arial" panose="020B0604020202020204" pitchFamily="34" charset="0"/>
                <a:ea typeface="Calibri" panose="020F0502020204030204" pitchFamily="34" charset="0"/>
                <a:cs typeface="Arial" panose="020B0604020202020204" pitchFamily="34" charset="0"/>
              </a:rPr>
              <a:t>2. Andrew Carnegie</a:t>
            </a:r>
            <a:endParaRPr lang="de-DE"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de-DE" dirty="0">
                <a:latin typeface="Arial" panose="020B0604020202020204" pitchFamily="34" charset="0"/>
                <a:ea typeface="Calibri" panose="020F0502020204030204" pitchFamily="34" charset="0"/>
                <a:cs typeface="Arial" panose="020B0604020202020204" pitchFamily="34" charset="0"/>
              </a:rPr>
              <a:t>(1835 – 1919)</a:t>
            </a:r>
            <a:endParaRPr lang="de-DE"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de-DE" dirty="0">
                <a:latin typeface="Arial" panose="020B0604020202020204" pitchFamily="34" charset="0"/>
                <a:ea typeface="Calibri" panose="020F0502020204030204" pitchFamily="34" charset="0"/>
                <a:cs typeface="Arial" panose="020B0604020202020204" pitchFamily="34" charset="0"/>
              </a:rPr>
              <a:t>Stahl-Tycoon</a:t>
            </a:r>
            <a:endParaRPr lang="de-DE" dirty="0">
              <a:latin typeface="Arial" panose="020B0604020202020204" pitchFamily="34" charset="0"/>
              <a:ea typeface="Calibri" panose="020F0502020204030204" pitchFamily="34" charset="0"/>
              <a:cs typeface="Times New Roman" panose="02020603050405020304" pitchFamily="18" charset="0"/>
            </a:endParaRPr>
          </a:p>
        </p:txBody>
      </p:sp>
      <p:sp>
        <p:nvSpPr>
          <p:cNvPr id="10" name="Rechteck 9">
            <a:extLst>
              <a:ext uri="{FF2B5EF4-FFF2-40B4-BE49-F238E27FC236}">
                <a16:creationId xmlns:a16="http://schemas.microsoft.com/office/drawing/2014/main" id="{B0033F55-0790-124F-BBEE-2242A4EF50DE}"/>
              </a:ext>
            </a:extLst>
          </p:cNvPr>
          <p:cNvSpPr/>
          <p:nvPr/>
        </p:nvSpPr>
        <p:spPr>
          <a:xfrm>
            <a:off x="3642116" y="4854453"/>
            <a:ext cx="2453884" cy="923330"/>
          </a:xfrm>
          <a:prstGeom prst="rect">
            <a:avLst/>
          </a:prstGeom>
        </p:spPr>
        <p:txBody>
          <a:bodyPr wrap="square">
            <a:spAutoFit/>
          </a:bodyPr>
          <a:lstStyle/>
          <a:p>
            <a:r>
              <a:rPr lang="de-DE" b="1" dirty="0"/>
              <a:t>3. John D. Rockefeller</a:t>
            </a:r>
            <a:endParaRPr lang="de-DE" dirty="0"/>
          </a:p>
          <a:p>
            <a:r>
              <a:rPr lang="de-DE" dirty="0"/>
              <a:t>(1839 – 1937)</a:t>
            </a:r>
          </a:p>
          <a:p>
            <a:r>
              <a:rPr lang="de-DE" dirty="0"/>
              <a:t>Öl-Tycoon</a:t>
            </a:r>
          </a:p>
        </p:txBody>
      </p:sp>
      <p:sp>
        <p:nvSpPr>
          <p:cNvPr id="11" name="Rechteck 10">
            <a:extLst>
              <a:ext uri="{FF2B5EF4-FFF2-40B4-BE49-F238E27FC236}">
                <a16:creationId xmlns:a16="http://schemas.microsoft.com/office/drawing/2014/main" id="{29724436-CA43-AA40-A088-A17DB52F2312}"/>
              </a:ext>
            </a:extLst>
          </p:cNvPr>
          <p:cNvSpPr/>
          <p:nvPr/>
        </p:nvSpPr>
        <p:spPr>
          <a:xfrm>
            <a:off x="6655974" y="4854453"/>
            <a:ext cx="2161456" cy="1200329"/>
          </a:xfrm>
          <a:prstGeom prst="rect">
            <a:avLst/>
          </a:prstGeom>
        </p:spPr>
        <p:txBody>
          <a:bodyPr wrap="square">
            <a:spAutoFit/>
          </a:bodyPr>
          <a:lstStyle/>
          <a:p>
            <a:pPr>
              <a:spcAft>
                <a:spcPts val="0"/>
              </a:spcAft>
            </a:pPr>
            <a:r>
              <a:rPr lang="de-DE" b="1" dirty="0">
                <a:latin typeface="Arial" panose="020B0604020202020204" pitchFamily="34" charset="0"/>
                <a:ea typeface="Calibri" panose="020F0502020204030204" pitchFamily="34" charset="0"/>
                <a:cs typeface="Arial" panose="020B0604020202020204" pitchFamily="34" charset="0"/>
              </a:rPr>
              <a:t>4. George </a:t>
            </a:r>
            <a:r>
              <a:rPr lang="de-DE" b="1" dirty="0" err="1">
                <a:latin typeface="Arial" panose="020B0604020202020204" pitchFamily="34" charset="0"/>
                <a:ea typeface="Calibri" panose="020F0502020204030204" pitchFamily="34" charset="0"/>
                <a:cs typeface="Arial" panose="020B0604020202020204" pitchFamily="34" charset="0"/>
              </a:rPr>
              <a:t>Pullman</a:t>
            </a:r>
            <a:endParaRPr lang="de-DE"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de-DE" dirty="0">
                <a:latin typeface="Arial" panose="020B0604020202020204" pitchFamily="34" charset="0"/>
                <a:ea typeface="Calibri" panose="020F0502020204030204" pitchFamily="34" charset="0"/>
                <a:cs typeface="Arial" panose="020B0604020202020204" pitchFamily="34" charset="0"/>
              </a:rPr>
              <a:t>(1831 – 1897)</a:t>
            </a:r>
            <a:endParaRPr lang="de-DE"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de-DE" dirty="0">
                <a:latin typeface="Arial" panose="020B0604020202020204" pitchFamily="34" charset="0"/>
                <a:ea typeface="Calibri" panose="020F0502020204030204" pitchFamily="34" charset="0"/>
                <a:cs typeface="Arial" panose="020B0604020202020204" pitchFamily="34" charset="0"/>
              </a:rPr>
              <a:t>Eisenbahn-Tycoon</a:t>
            </a:r>
            <a:endParaRPr lang="de-DE"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5480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A73C1A1E-9226-F946-A401-D0E2FC9251C7}"/>
              </a:ext>
            </a:extLst>
          </p:cNvPr>
          <p:cNvSpPr txBox="1"/>
          <p:nvPr/>
        </p:nvSpPr>
        <p:spPr>
          <a:xfrm>
            <a:off x="7875141" y="3275928"/>
            <a:ext cx="3964803" cy="1661993"/>
          </a:xfrm>
          <a:prstGeom prst="rect">
            <a:avLst/>
          </a:prstGeom>
          <a:noFill/>
        </p:spPr>
        <p:txBody>
          <a:bodyPr wrap="none" rtlCol="0">
            <a:spAutoFit/>
          </a:bodyPr>
          <a:lstStyle/>
          <a:p>
            <a:r>
              <a:rPr lang="de-DE" sz="2800" b="1" dirty="0"/>
              <a:t>1830</a:t>
            </a:r>
            <a:r>
              <a:rPr lang="de-DE" sz="2800" dirty="0"/>
              <a:t> 100 Einwohner  </a:t>
            </a:r>
          </a:p>
          <a:p>
            <a:r>
              <a:rPr lang="de-DE" sz="2800" b="1" dirty="0"/>
              <a:t>1860</a:t>
            </a:r>
            <a:r>
              <a:rPr lang="de-DE" sz="2800" dirty="0"/>
              <a:t> 100 000 Einwohner </a:t>
            </a:r>
          </a:p>
          <a:p>
            <a:r>
              <a:rPr lang="de-DE" sz="2800" b="1" dirty="0"/>
              <a:t>1880</a:t>
            </a:r>
            <a:r>
              <a:rPr lang="de-DE" sz="2800" dirty="0"/>
              <a:t> 500 000 Einwohner</a:t>
            </a:r>
          </a:p>
          <a:p>
            <a:endParaRPr lang="de-DE" dirty="0"/>
          </a:p>
        </p:txBody>
      </p:sp>
      <p:sp>
        <p:nvSpPr>
          <p:cNvPr id="7" name="Textfeld 6">
            <a:extLst>
              <a:ext uri="{FF2B5EF4-FFF2-40B4-BE49-F238E27FC236}">
                <a16:creationId xmlns:a16="http://schemas.microsoft.com/office/drawing/2014/main" id="{61BD9238-8D8E-0E41-8A57-8DC850A3D8D9}"/>
              </a:ext>
            </a:extLst>
          </p:cNvPr>
          <p:cNvSpPr txBox="1"/>
          <p:nvPr/>
        </p:nvSpPr>
        <p:spPr>
          <a:xfrm>
            <a:off x="401782" y="3828147"/>
            <a:ext cx="8026108" cy="2954655"/>
          </a:xfrm>
          <a:prstGeom prst="rect">
            <a:avLst/>
          </a:prstGeom>
          <a:noFill/>
        </p:spPr>
        <p:txBody>
          <a:bodyPr wrap="none" rtlCol="0">
            <a:spAutoFit/>
          </a:bodyPr>
          <a:lstStyle/>
          <a:p>
            <a:r>
              <a:rPr lang="de-DE" sz="2400" b="1" dirty="0"/>
              <a:t>Nach dem Neuaufbau große soziale Differenzierung</a:t>
            </a:r>
          </a:p>
          <a:p>
            <a:pPr marL="285750" indent="-285750">
              <a:buFont typeface="Arial" panose="020B0604020202020204" pitchFamily="34" charset="0"/>
              <a:buChar char="•"/>
            </a:pPr>
            <a:r>
              <a:rPr lang="de-DE" sz="2400" dirty="0"/>
              <a:t>Trennung von Arm und Reich</a:t>
            </a:r>
          </a:p>
          <a:p>
            <a:pPr marL="285750" indent="-285750">
              <a:buFont typeface="Arial" panose="020B0604020202020204" pitchFamily="34" charset="0"/>
              <a:buChar char="•"/>
            </a:pPr>
            <a:r>
              <a:rPr lang="de-DE" sz="2400" dirty="0"/>
              <a:t>Trennung der Nationalitäten</a:t>
            </a:r>
          </a:p>
          <a:p>
            <a:pPr marL="285750" indent="-285750">
              <a:buFont typeface="Arial" panose="020B0604020202020204" pitchFamily="34" charset="0"/>
              <a:buChar char="•"/>
            </a:pPr>
            <a:r>
              <a:rPr lang="de-DE" sz="2400" dirty="0"/>
              <a:t>Einwanderer als gelernte und ungelernte Fabrikarbeiter</a:t>
            </a:r>
          </a:p>
          <a:p>
            <a:pPr marL="285750" indent="-285750">
              <a:buFont typeface="Arial" panose="020B0604020202020204" pitchFamily="34" charset="0"/>
              <a:buChar char="•"/>
            </a:pPr>
            <a:r>
              <a:rPr lang="de-DE" sz="2400" dirty="0"/>
              <a:t>Entstehung eines innerstädtischen Transportsystems, „Loop“</a:t>
            </a:r>
          </a:p>
          <a:p>
            <a:pPr marL="285750" indent="-285750">
              <a:buFont typeface="Arial" panose="020B0604020202020204" pitchFamily="34" charset="0"/>
              <a:buChar char="•"/>
            </a:pPr>
            <a:r>
              <a:rPr lang="de-DE" sz="2400" dirty="0"/>
              <a:t>Entstehung von reinen Geschäfts- und Wohnvierteln</a:t>
            </a:r>
          </a:p>
          <a:p>
            <a:pPr marL="285750" indent="-285750">
              <a:buFont typeface="Arial" panose="020B0604020202020204" pitchFamily="34" charset="0"/>
              <a:buChar char="•"/>
            </a:pPr>
            <a:r>
              <a:rPr lang="de-DE" sz="2400" dirty="0"/>
              <a:t>rasant steigende Boden- und Immobilienpreise</a:t>
            </a:r>
          </a:p>
          <a:p>
            <a:endParaRPr lang="de-DE" dirty="0"/>
          </a:p>
        </p:txBody>
      </p:sp>
      <p:sp>
        <p:nvSpPr>
          <p:cNvPr id="9" name="Textfeld 8">
            <a:extLst>
              <a:ext uri="{FF2B5EF4-FFF2-40B4-BE49-F238E27FC236}">
                <a16:creationId xmlns:a16="http://schemas.microsoft.com/office/drawing/2014/main" id="{A4998F45-BC10-8E4D-B855-36CC9EAE7D06}"/>
              </a:ext>
            </a:extLst>
          </p:cNvPr>
          <p:cNvSpPr txBox="1"/>
          <p:nvPr/>
        </p:nvSpPr>
        <p:spPr>
          <a:xfrm>
            <a:off x="494147" y="321273"/>
            <a:ext cx="9350508" cy="2862322"/>
          </a:xfrm>
          <a:prstGeom prst="rect">
            <a:avLst/>
          </a:prstGeom>
          <a:noFill/>
        </p:spPr>
        <p:txBody>
          <a:bodyPr wrap="none" rtlCol="0">
            <a:spAutoFit/>
          </a:bodyPr>
          <a:lstStyle/>
          <a:p>
            <a:r>
              <a:rPr lang="de-DE" sz="3600" b="1" dirty="0"/>
              <a:t>Chicago nach 1865</a:t>
            </a:r>
          </a:p>
          <a:p>
            <a:pPr marL="571500" indent="-571500">
              <a:buFont typeface="Arial" panose="020B0604020202020204" pitchFamily="34" charset="0"/>
              <a:buChar char="•"/>
            </a:pPr>
            <a:r>
              <a:rPr lang="de-DE" sz="3600" dirty="0"/>
              <a:t>Großer Brand von 1871 als neuer</a:t>
            </a:r>
          </a:p>
          <a:p>
            <a:pPr marL="571500" indent="-571500">
              <a:buFont typeface="Arial" panose="020B0604020202020204" pitchFamily="34" charset="0"/>
              <a:buChar char="•"/>
            </a:pPr>
            <a:r>
              <a:rPr lang="de-DE" sz="3600" dirty="0"/>
              <a:t>Gründungsmythos</a:t>
            </a:r>
            <a:endParaRPr lang="de-DE" sz="3600" b="1" dirty="0"/>
          </a:p>
          <a:p>
            <a:pPr marL="571500" indent="-571500">
              <a:buFont typeface="Arial" panose="020B0604020202020204" pitchFamily="34" charset="0"/>
              <a:buChar char="•"/>
            </a:pPr>
            <a:r>
              <a:rPr lang="de-DE" sz="3600" dirty="0"/>
              <a:t>Zentrum der US-Fleischverarbeitungsindustrie</a:t>
            </a:r>
          </a:p>
          <a:p>
            <a:pPr marL="571500" indent="-571500">
              <a:buFont typeface="Arial" panose="020B0604020202020204" pitchFamily="34" charset="0"/>
              <a:buChar char="•"/>
            </a:pPr>
            <a:r>
              <a:rPr lang="de-DE" sz="3600" dirty="0"/>
              <a:t>Knotenpunkt des Eisenbahnnetzes</a:t>
            </a:r>
          </a:p>
        </p:txBody>
      </p:sp>
    </p:spTree>
    <p:extLst>
      <p:ext uri="{BB962C8B-B14F-4D97-AF65-F5344CB8AC3E}">
        <p14:creationId xmlns:p14="http://schemas.microsoft.com/office/powerpoint/2010/main" val="1408927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11AE097-0B39-FA4B-BC6C-E06F11164D99}"/>
              </a:ext>
            </a:extLst>
          </p:cNvPr>
          <p:cNvSpPr txBox="1"/>
          <p:nvPr/>
        </p:nvSpPr>
        <p:spPr>
          <a:xfrm>
            <a:off x="528639" y="292244"/>
            <a:ext cx="11420554" cy="5016758"/>
          </a:xfrm>
          <a:prstGeom prst="rect">
            <a:avLst/>
          </a:prstGeom>
          <a:noFill/>
        </p:spPr>
        <p:txBody>
          <a:bodyPr wrap="square" rtlCol="0">
            <a:spAutoFit/>
          </a:bodyPr>
          <a:lstStyle/>
          <a:p>
            <a:r>
              <a:rPr lang="de-DE" sz="3200" b="1" dirty="0"/>
              <a:t>Politik in Chicago:</a:t>
            </a:r>
          </a:p>
          <a:p>
            <a:pPr marL="342900" indent="-342900">
              <a:buFont typeface="Arial" panose="020B0604020202020204" pitchFamily="34" charset="0"/>
              <a:buChar char="•"/>
            </a:pPr>
            <a:r>
              <a:rPr lang="de-DE" sz="3200" dirty="0"/>
              <a:t>Grundproblem – schwache oder nicht vorhandene kommunale Einrichtungen</a:t>
            </a:r>
          </a:p>
          <a:p>
            <a:pPr marL="342900" indent="-342900">
              <a:buFont typeface="Arial" panose="020B0604020202020204" pitchFamily="34" charset="0"/>
              <a:buChar char="•"/>
            </a:pPr>
            <a:r>
              <a:rPr lang="de-DE" sz="3200" dirty="0"/>
              <a:t>chaotische Stadtverwaltung durch den Stadtrat gewählte </a:t>
            </a:r>
            <a:r>
              <a:rPr lang="de-DE" sz="3200" i="1" dirty="0" err="1"/>
              <a:t>boards</a:t>
            </a:r>
            <a:r>
              <a:rPr lang="de-DE" sz="3200" dirty="0"/>
              <a:t> und </a:t>
            </a:r>
            <a:r>
              <a:rPr lang="de-DE" sz="3200" i="1" dirty="0" err="1"/>
              <a:t>aldermen</a:t>
            </a:r>
            <a:r>
              <a:rPr lang="de-DE" sz="3200" dirty="0"/>
              <a:t> als Vertreter der </a:t>
            </a:r>
            <a:r>
              <a:rPr lang="de-DE" sz="3200" i="1" dirty="0" err="1"/>
              <a:t>wards</a:t>
            </a:r>
            <a:r>
              <a:rPr lang="de-DE" sz="3200" dirty="0"/>
              <a:t> (Stadtbezirke), die alle zwei Jahre gewählt werden</a:t>
            </a:r>
          </a:p>
          <a:p>
            <a:pPr marL="342900" indent="-342900">
              <a:buFont typeface="Arial" panose="020B0604020202020204" pitchFamily="34" charset="0"/>
              <a:buChar char="•"/>
            </a:pPr>
            <a:r>
              <a:rPr lang="de-DE" sz="3200" dirty="0"/>
              <a:t>Wählerlisten werden erst kurz vor der Wahl zusammengestellt</a:t>
            </a:r>
          </a:p>
          <a:p>
            <a:pPr marL="342900" indent="-342900">
              <a:buFont typeface="Arial" panose="020B0604020202020204" pitchFamily="34" charset="0"/>
              <a:buChar char="•"/>
            </a:pPr>
            <a:r>
              <a:rPr lang="de-DE" sz="3200" dirty="0"/>
              <a:t>großer Einfluss der Saloon-Besitzer als ward </a:t>
            </a:r>
            <a:r>
              <a:rPr lang="de-DE" sz="3200" i="1" dirty="0" err="1"/>
              <a:t>captains</a:t>
            </a:r>
            <a:endParaRPr lang="de-DE" sz="3200" i="1" dirty="0"/>
          </a:p>
          <a:p>
            <a:pPr marL="412750" indent="-412750"/>
            <a:r>
              <a:rPr lang="de-DE" sz="3200" dirty="0">
                <a:sym typeface="Wingdings" pitchFamily="2" charset="2"/>
              </a:rPr>
              <a:t>Wahlbeeinflussung, Bestechung, Wahlbetrug an der Tagesordnung</a:t>
            </a:r>
            <a:endParaRPr lang="de-DE" sz="3200" dirty="0"/>
          </a:p>
        </p:txBody>
      </p:sp>
      <p:sp>
        <p:nvSpPr>
          <p:cNvPr id="3" name="Textfeld 2">
            <a:extLst>
              <a:ext uri="{FF2B5EF4-FFF2-40B4-BE49-F238E27FC236}">
                <a16:creationId xmlns:a16="http://schemas.microsoft.com/office/drawing/2014/main" id="{631F0111-33E1-5B48-8641-3ED02194F853}"/>
              </a:ext>
            </a:extLst>
          </p:cNvPr>
          <p:cNvSpPr txBox="1"/>
          <p:nvPr/>
        </p:nvSpPr>
        <p:spPr>
          <a:xfrm>
            <a:off x="528639" y="5309002"/>
            <a:ext cx="11244261" cy="1508105"/>
          </a:xfrm>
          <a:prstGeom prst="rect">
            <a:avLst/>
          </a:prstGeom>
          <a:noFill/>
        </p:spPr>
        <p:txBody>
          <a:bodyPr wrap="square" rtlCol="0">
            <a:spAutoFit/>
          </a:bodyPr>
          <a:lstStyle/>
          <a:p>
            <a:r>
              <a:rPr lang="de-DE" sz="2800" dirty="0"/>
              <a:t>1879 Carter H. Harrison, erster demokratischer Bürgermeister, perfektioniert einen neuen Politikstil  - die „</a:t>
            </a:r>
            <a:r>
              <a:rPr lang="de-DE" sz="2800" i="1" dirty="0" err="1"/>
              <a:t>machine</a:t>
            </a:r>
            <a:r>
              <a:rPr lang="de-DE" sz="2800" i="1" dirty="0"/>
              <a:t>“ </a:t>
            </a:r>
            <a:br>
              <a:rPr lang="de-DE" sz="2800" i="1" dirty="0"/>
            </a:br>
            <a:r>
              <a:rPr lang="de-DE" i="1" dirty="0"/>
              <a:t>(Besetzung von Posten in der Kommunalverwaltung mit Anhängern, Durchreisende geben gegen Bezahlung und Bewirtung Stimmen ab, </a:t>
            </a:r>
            <a:r>
              <a:rPr lang="de-DE" i="1" dirty="0" err="1"/>
              <a:t>Gegeneinanderausspielen</a:t>
            </a:r>
            <a:r>
              <a:rPr lang="de-DE" i="1" dirty="0"/>
              <a:t> ethnischer Gruppen)</a:t>
            </a:r>
          </a:p>
        </p:txBody>
      </p:sp>
    </p:spTree>
    <p:extLst>
      <p:ext uri="{BB962C8B-B14F-4D97-AF65-F5344CB8AC3E}">
        <p14:creationId xmlns:p14="http://schemas.microsoft.com/office/powerpoint/2010/main" val="2947900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5686AF-E907-614C-9B90-4E1C3C4D7889}"/>
              </a:ext>
            </a:extLst>
          </p:cNvPr>
          <p:cNvSpPr>
            <a:spLocks noGrp="1"/>
          </p:cNvSpPr>
          <p:nvPr>
            <p:ph type="title"/>
          </p:nvPr>
        </p:nvSpPr>
        <p:spPr>
          <a:xfrm>
            <a:off x="838200" y="678012"/>
            <a:ext cx="10515600" cy="1325563"/>
          </a:xfrm>
        </p:spPr>
        <p:txBody>
          <a:bodyPr>
            <a:normAutofit/>
          </a:bodyPr>
          <a:lstStyle/>
          <a:p>
            <a:r>
              <a:rPr lang="de-DE" sz="4000" b="1" dirty="0">
                <a:latin typeface="Arial" panose="020B0604020202020204" pitchFamily="34" charset="0"/>
                <a:cs typeface="Arial" panose="020B0604020202020204" pitchFamily="34" charset="0"/>
              </a:rPr>
              <a:t>Das „</a:t>
            </a:r>
            <a:r>
              <a:rPr lang="de-DE" sz="4000" b="1" dirty="0" err="1">
                <a:latin typeface="Arial" panose="020B0604020202020204" pitchFamily="34" charset="0"/>
                <a:cs typeface="Arial" panose="020B0604020202020204" pitchFamily="34" charset="0"/>
              </a:rPr>
              <a:t>Gilded</a:t>
            </a:r>
            <a:r>
              <a:rPr lang="de-DE" sz="4000" b="1" dirty="0">
                <a:latin typeface="Arial" panose="020B0604020202020204" pitchFamily="34" charset="0"/>
                <a:cs typeface="Arial" panose="020B0604020202020204" pitchFamily="34" charset="0"/>
              </a:rPr>
              <a:t> Age“ – die USA nach 1865</a:t>
            </a:r>
          </a:p>
        </p:txBody>
      </p:sp>
      <p:sp>
        <p:nvSpPr>
          <p:cNvPr id="3" name="Inhaltsplatzhalter 2">
            <a:extLst>
              <a:ext uri="{FF2B5EF4-FFF2-40B4-BE49-F238E27FC236}">
                <a16:creationId xmlns:a16="http://schemas.microsoft.com/office/drawing/2014/main" id="{0FFD90A6-C374-6C4E-9AAC-E6556917FB38}"/>
              </a:ext>
            </a:extLst>
          </p:cNvPr>
          <p:cNvSpPr>
            <a:spLocks noGrp="1"/>
          </p:cNvSpPr>
          <p:nvPr>
            <p:ph idx="1"/>
          </p:nvPr>
        </p:nvSpPr>
        <p:spPr>
          <a:xfrm>
            <a:off x="838200" y="2433948"/>
            <a:ext cx="9344186" cy="2612614"/>
          </a:xfrm>
        </p:spPr>
        <p:txBody>
          <a:bodyPr>
            <a:noAutofit/>
          </a:bodyPr>
          <a:lstStyle/>
          <a:p>
            <a:r>
              <a:rPr lang="de-DE" sz="3200" dirty="0"/>
              <a:t>das „vergoldete Zeitalter“ (Mark Twain)</a:t>
            </a:r>
          </a:p>
          <a:p>
            <a:r>
              <a:rPr lang="de-DE" sz="3200" dirty="0"/>
              <a:t>das Nebeneinander von großem Reichtum, Gier, Korruption und sozialem Elend</a:t>
            </a:r>
          </a:p>
          <a:p>
            <a:r>
              <a:rPr lang="de-DE" sz="3200" dirty="0"/>
              <a:t>ab den 1920er als Epochenbezeichnung benutzt</a:t>
            </a:r>
          </a:p>
          <a:p>
            <a:pPr marL="0" indent="0">
              <a:buNone/>
            </a:pPr>
            <a:endParaRPr lang="de-DE" dirty="0"/>
          </a:p>
        </p:txBody>
      </p:sp>
    </p:spTree>
    <p:extLst>
      <p:ext uri="{BB962C8B-B14F-4D97-AF65-F5344CB8AC3E}">
        <p14:creationId xmlns:p14="http://schemas.microsoft.com/office/powerpoint/2010/main" val="4197089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9C0C052C-D077-FA41-83FA-77D402A1C263}"/>
              </a:ext>
            </a:extLst>
          </p:cNvPr>
          <p:cNvSpPr txBox="1"/>
          <p:nvPr/>
        </p:nvSpPr>
        <p:spPr>
          <a:xfrm>
            <a:off x="300446" y="491315"/>
            <a:ext cx="10858334" cy="5816977"/>
          </a:xfrm>
          <a:prstGeom prst="rect">
            <a:avLst/>
          </a:prstGeom>
          <a:noFill/>
        </p:spPr>
        <p:txBody>
          <a:bodyPr wrap="square" rtlCol="0">
            <a:spAutoFit/>
          </a:bodyPr>
          <a:lstStyle/>
          <a:p>
            <a:r>
              <a:rPr lang="de-DE" sz="3600" b="1" dirty="0"/>
              <a:t>Boom </a:t>
            </a:r>
            <a:r>
              <a:rPr lang="de-DE" sz="3600" b="1" dirty="0" err="1"/>
              <a:t>and</a:t>
            </a:r>
            <a:r>
              <a:rPr lang="de-DE" sz="3600" b="1" dirty="0"/>
              <a:t> </a:t>
            </a:r>
            <a:r>
              <a:rPr lang="de-DE" sz="3600" b="1" dirty="0" err="1"/>
              <a:t>Bust</a:t>
            </a:r>
            <a:r>
              <a:rPr lang="de-DE" sz="3600" b="1" dirty="0"/>
              <a:t> </a:t>
            </a:r>
            <a:r>
              <a:rPr lang="de-DE" sz="3600" dirty="0"/>
              <a:t>– wirtschaftliche Einbrüche </a:t>
            </a:r>
          </a:p>
          <a:p>
            <a:r>
              <a:rPr lang="de-DE" sz="3600" dirty="0"/>
              <a:t>1866/67; 1873 – 78; 1884 – 87; 1893 – 97 </a:t>
            </a:r>
          </a:p>
          <a:p>
            <a:r>
              <a:rPr lang="de-DE" sz="2400" dirty="0"/>
              <a:t>(Heideking, S. 168ff.)</a:t>
            </a:r>
          </a:p>
          <a:p>
            <a:endParaRPr lang="de-DE" sz="2400" dirty="0"/>
          </a:p>
          <a:p>
            <a:r>
              <a:rPr lang="de-DE" sz="3600" b="1" dirty="0"/>
              <a:t>gewaltsam niedergeschlagene Streiks:</a:t>
            </a:r>
          </a:p>
          <a:p>
            <a:pPr marL="342900" indent="-342900">
              <a:buFont typeface="Arial" panose="020B0604020202020204" pitchFamily="34" charset="0"/>
              <a:buChar char="•"/>
            </a:pPr>
            <a:r>
              <a:rPr lang="de-DE" sz="3600" dirty="0"/>
              <a:t>Baltimore, Great </a:t>
            </a:r>
            <a:r>
              <a:rPr lang="de-DE" sz="3600" dirty="0" err="1"/>
              <a:t>Railway</a:t>
            </a:r>
            <a:r>
              <a:rPr lang="de-DE" sz="3600" dirty="0"/>
              <a:t>-Streik 1877</a:t>
            </a:r>
          </a:p>
          <a:p>
            <a:pPr marL="342900" indent="-342900">
              <a:buFont typeface="Arial" panose="020B0604020202020204" pitchFamily="34" charset="0"/>
              <a:buChar char="•"/>
            </a:pPr>
            <a:r>
              <a:rPr lang="de-DE" sz="3600" dirty="0"/>
              <a:t>Chicago, 1877</a:t>
            </a:r>
          </a:p>
          <a:p>
            <a:pPr marL="342900" indent="-342900">
              <a:buFont typeface="Arial" panose="020B0604020202020204" pitchFamily="34" charset="0"/>
              <a:buChar char="•"/>
            </a:pPr>
            <a:r>
              <a:rPr lang="de-DE" sz="3600" dirty="0"/>
              <a:t>Chicago, </a:t>
            </a:r>
            <a:r>
              <a:rPr lang="de-DE" sz="3600" dirty="0" err="1"/>
              <a:t>Haymarket</a:t>
            </a:r>
            <a:r>
              <a:rPr lang="de-DE" sz="3600" dirty="0"/>
              <a:t>-Streik, 1886</a:t>
            </a:r>
          </a:p>
          <a:p>
            <a:pPr marL="342900" indent="-342900">
              <a:buFont typeface="Arial" panose="020B0604020202020204" pitchFamily="34" charset="0"/>
              <a:buChar char="•"/>
            </a:pPr>
            <a:r>
              <a:rPr lang="de-DE" sz="3600" dirty="0" err="1"/>
              <a:t>Homestead</a:t>
            </a:r>
            <a:r>
              <a:rPr lang="de-DE" sz="3600" dirty="0"/>
              <a:t>-Streik, </a:t>
            </a:r>
          </a:p>
          <a:p>
            <a:pPr marL="342900" indent="-342900">
              <a:buFont typeface="Arial" panose="020B0604020202020204" pitchFamily="34" charset="0"/>
              <a:buChar char="•"/>
            </a:pPr>
            <a:r>
              <a:rPr lang="de-DE" sz="3600" dirty="0"/>
              <a:t>Pennsylvania 1892</a:t>
            </a:r>
          </a:p>
          <a:p>
            <a:pPr marL="342900" indent="-342900">
              <a:buFont typeface="Arial" panose="020B0604020202020204" pitchFamily="34" charset="0"/>
              <a:buChar char="•"/>
            </a:pPr>
            <a:r>
              <a:rPr lang="de-DE" sz="3600" dirty="0" err="1"/>
              <a:t>Pullman</a:t>
            </a:r>
            <a:r>
              <a:rPr lang="de-DE" sz="3600" dirty="0"/>
              <a:t>-Streik, Chicago 1894</a:t>
            </a:r>
          </a:p>
        </p:txBody>
      </p:sp>
    </p:spTree>
    <p:extLst>
      <p:ext uri="{BB962C8B-B14F-4D97-AF65-F5344CB8AC3E}">
        <p14:creationId xmlns:p14="http://schemas.microsoft.com/office/powerpoint/2010/main" val="2669039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8C5D311-8653-C44C-9C99-DFF5881837E9}"/>
              </a:ext>
            </a:extLst>
          </p:cNvPr>
          <p:cNvSpPr txBox="1"/>
          <p:nvPr/>
        </p:nvSpPr>
        <p:spPr>
          <a:xfrm>
            <a:off x="709034" y="366756"/>
            <a:ext cx="6242286" cy="769441"/>
          </a:xfrm>
          <a:prstGeom prst="rect">
            <a:avLst/>
          </a:prstGeom>
          <a:noFill/>
        </p:spPr>
        <p:txBody>
          <a:bodyPr wrap="none" rtlCol="0">
            <a:spAutoFit/>
          </a:bodyPr>
          <a:lstStyle/>
          <a:p>
            <a:r>
              <a:rPr lang="de-DE" sz="4400" b="1" dirty="0" err="1"/>
              <a:t>Haymarket</a:t>
            </a:r>
            <a:r>
              <a:rPr lang="de-DE" sz="4400" b="1" dirty="0"/>
              <a:t>, Chicago, 1886</a:t>
            </a:r>
          </a:p>
        </p:txBody>
      </p:sp>
      <p:pic>
        <p:nvPicPr>
          <p:cNvPr id="3" name="Grafik 2">
            <a:extLst>
              <a:ext uri="{FF2B5EF4-FFF2-40B4-BE49-F238E27FC236}">
                <a16:creationId xmlns:a16="http://schemas.microsoft.com/office/drawing/2014/main" id="{3C7927FB-DC81-0341-8927-DD6BAD8CB509}"/>
              </a:ext>
            </a:extLst>
          </p:cNvPr>
          <p:cNvPicPr>
            <a:picLocks noChangeAspect="1"/>
          </p:cNvPicPr>
          <p:nvPr/>
        </p:nvPicPr>
        <p:blipFill>
          <a:blip r:embed="rId3"/>
          <a:stretch>
            <a:fillRect/>
          </a:stretch>
        </p:blipFill>
        <p:spPr>
          <a:xfrm>
            <a:off x="709034" y="1532275"/>
            <a:ext cx="6847331" cy="4751935"/>
          </a:xfrm>
          <a:prstGeom prst="rect">
            <a:avLst/>
          </a:prstGeom>
        </p:spPr>
      </p:pic>
      <p:sp>
        <p:nvSpPr>
          <p:cNvPr id="2" name="Textfeld 1">
            <a:extLst>
              <a:ext uri="{FF2B5EF4-FFF2-40B4-BE49-F238E27FC236}">
                <a16:creationId xmlns:a16="http://schemas.microsoft.com/office/drawing/2014/main" id="{34BC39FC-708F-C244-A854-305730BC7A22}"/>
              </a:ext>
            </a:extLst>
          </p:cNvPr>
          <p:cNvSpPr txBox="1"/>
          <p:nvPr/>
        </p:nvSpPr>
        <p:spPr>
          <a:xfrm>
            <a:off x="8142881" y="1532275"/>
            <a:ext cx="3809477" cy="2554545"/>
          </a:xfrm>
          <a:prstGeom prst="rect">
            <a:avLst/>
          </a:prstGeom>
          <a:noFill/>
        </p:spPr>
        <p:txBody>
          <a:bodyPr wrap="square" rtlCol="0">
            <a:spAutoFit/>
          </a:bodyPr>
          <a:lstStyle/>
          <a:p>
            <a:r>
              <a:rPr lang="de-DE" sz="3200" b="1" dirty="0"/>
              <a:t>4. Mai, 1886, 22 Uhr</a:t>
            </a:r>
          </a:p>
          <a:p>
            <a:r>
              <a:rPr lang="de-DE" sz="3200" dirty="0"/>
              <a:t>Das erste Bombenattentat in der Geschichte der USA</a:t>
            </a:r>
          </a:p>
        </p:txBody>
      </p:sp>
      <p:sp>
        <p:nvSpPr>
          <p:cNvPr id="5" name="Textfeld 4">
            <a:extLst>
              <a:ext uri="{FF2B5EF4-FFF2-40B4-BE49-F238E27FC236}">
                <a16:creationId xmlns:a16="http://schemas.microsoft.com/office/drawing/2014/main" id="{E7E33470-450F-0C43-8EFA-FDDF96F5093D}"/>
              </a:ext>
            </a:extLst>
          </p:cNvPr>
          <p:cNvSpPr txBox="1"/>
          <p:nvPr/>
        </p:nvSpPr>
        <p:spPr>
          <a:xfrm>
            <a:off x="709034" y="6284210"/>
            <a:ext cx="8056501" cy="461665"/>
          </a:xfrm>
          <a:prstGeom prst="rect">
            <a:avLst/>
          </a:prstGeom>
          <a:noFill/>
        </p:spPr>
        <p:txBody>
          <a:bodyPr wrap="none" rtlCol="0">
            <a:spAutoFit/>
          </a:bodyPr>
          <a:lstStyle/>
          <a:p>
            <a:r>
              <a:rPr lang="en-US" sz="1200" dirty="0"/>
              <a:t>The Haymarket Riot </a:t>
            </a:r>
            <a:r>
              <a:rPr lang="en-US" sz="1200" i="1" dirty="0"/>
              <a:t>Street [CC0</a:t>
            </a:r>
            <a:r>
              <a:rPr lang="en-US" sz="1200" dirty="0"/>
              <a:t> </a:t>
            </a:r>
            <a:r>
              <a:rPr lang="en-US" sz="1200" i="1" dirty="0"/>
              <a:t>https://</a:t>
            </a:r>
            <a:r>
              <a:rPr lang="en-US" sz="1200" i="1" dirty="0" err="1"/>
              <a:t>creativecommons.org</a:t>
            </a:r>
            <a:r>
              <a:rPr lang="en-US" sz="1200" i="1" dirty="0"/>
              <a:t>/</a:t>
            </a:r>
            <a:r>
              <a:rPr lang="en-US" sz="1200" i="1" dirty="0" err="1"/>
              <a:t>publicdomain</a:t>
            </a:r>
            <a:r>
              <a:rPr lang="en-US" sz="1200" i="1" dirty="0"/>
              <a:t>/mark/1.0/</a:t>
            </a:r>
            <a:r>
              <a:rPr lang="en-US" sz="1200" i="1" dirty="0" err="1"/>
              <a:t>deed.en</a:t>
            </a:r>
            <a:r>
              <a:rPr lang="en-US" sz="1200" i="1" dirty="0"/>
              <a:t>] </a:t>
            </a:r>
            <a:r>
              <a:rPr lang="de-DE" sz="1200" dirty="0"/>
              <a:t> </a:t>
            </a:r>
            <a:r>
              <a:rPr lang="en-US" sz="1200" i="1" dirty="0"/>
              <a:t>via Wikimedia Commons: </a:t>
            </a:r>
          </a:p>
          <a:p>
            <a:r>
              <a:rPr lang="en-US" sz="1200" dirty="0"/>
              <a:t>https://</a:t>
            </a:r>
            <a:r>
              <a:rPr lang="en-US" sz="1200" dirty="0" err="1"/>
              <a:t>commons.wikimedia.org</a:t>
            </a:r>
            <a:r>
              <a:rPr lang="en-US" sz="1200" dirty="0"/>
              <a:t>/wiki/</a:t>
            </a:r>
            <a:r>
              <a:rPr lang="en-US" sz="1200" dirty="0" err="1"/>
              <a:t>File:HaymarketRiot-Harpers.jpg</a:t>
            </a:r>
            <a:r>
              <a:rPr lang="en-US" sz="1200" dirty="0"/>
              <a:t>, </a:t>
            </a:r>
            <a:r>
              <a:rPr lang="de-DE" sz="1200" i="1" dirty="0"/>
              <a:t>[abgerufen: 14.4.2020]</a:t>
            </a:r>
          </a:p>
        </p:txBody>
      </p:sp>
    </p:spTree>
    <p:extLst>
      <p:ext uri="{BB962C8B-B14F-4D97-AF65-F5344CB8AC3E}">
        <p14:creationId xmlns:p14="http://schemas.microsoft.com/office/powerpoint/2010/main" val="1705009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EA0EE0E9-D5B4-044C-9AA0-533D66355765}"/>
              </a:ext>
            </a:extLst>
          </p:cNvPr>
          <p:cNvSpPr txBox="1"/>
          <p:nvPr/>
        </p:nvSpPr>
        <p:spPr>
          <a:xfrm>
            <a:off x="939235" y="1557968"/>
            <a:ext cx="10635449" cy="1938992"/>
          </a:xfrm>
          <a:prstGeom prst="rect">
            <a:avLst/>
          </a:prstGeom>
          <a:noFill/>
        </p:spPr>
        <p:txBody>
          <a:bodyPr wrap="square" rtlCol="0">
            <a:spAutoFit/>
          </a:bodyPr>
          <a:lstStyle/>
          <a:p>
            <a:pPr algn="just"/>
            <a:r>
              <a:rPr lang="de-DE" sz="4000" dirty="0"/>
              <a:t>Das Bombenattentat in Chicago als Symbol der Widersprüche des „</a:t>
            </a:r>
            <a:r>
              <a:rPr lang="de-DE" sz="4000" dirty="0" err="1"/>
              <a:t>Gilded</a:t>
            </a:r>
            <a:r>
              <a:rPr lang="de-DE" sz="4000" dirty="0"/>
              <a:t> Age“ und seiner politischen, wirtschaftlichen und sozialen Konflikte</a:t>
            </a:r>
          </a:p>
        </p:txBody>
      </p:sp>
      <p:sp>
        <p:nvSpPr>
          <p:cNvPr id="6" name="Textfeld 5">
            <a:extLst>
              <a:ext uri="{FF2B5EF4-FFF2-40B4-BE49-F238E27FC236}">
                <a16:creationId xmlns:a16="http://schemas.microsoft.com/office/drawing/2014/main" id="{BE5C034D-3805-AD46-B00E-57F16129841B}"/>
              </a:ext>
            </a:extLst>
          </p:cNvPr>
          <p:cNvSpPr txBox="1"/>
          <p:nvPr/>
        </p:nvSpPr>
        <p:spPr>
          <a:xfrm>
            <a:off x="939235" y="4319403"/>
            <a:ext cx="10313529" cy="1200329"/>
          </a:xfrm>
          <a:prstGeom prst="rect">
            <a:avLst/>
          </a:prstGeom>
          <a:noFill/>
        </p:spPr>
        <p:txBody>
          <a:bodyPr wrap="none" rtlCol="0">
            <a:spAutoFit/>
          </a:bodyPr>
          <a:lstStyle/>
          <a:p>
            <a:r>
              <a:rPr lang="de-DE" sz="3600" b="1" dirty="0"/>
              <a:t>Öffentlichkeit:</a:t>
            </a:r>
          </a:p>
          <a:p>
            <a:r>
              <a:rPr lang="de-DE" sz="3600" dirty="0"/>
              <a:t>„Sozialisten“ 		„Anarchisten“ 			„Fremde“</a:t>
            </a:r>
          </a:p>
        </p:txBody>
      </p:sp>
    </p:spTree>
    <p:extLst>
      <p:ext uri="{BB962C8B-B14F-4D97-AF65-F5344CB8AC3E}">
        <p14:creationId xmlns:p14="http://schemas.microsoft.com/office/powerpoint/2010/main" val="785266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0219E27-78B9-D746-919C-F8AA93988FC7}"/>
              </a:ext>
            </a:extLst>
          </p:cNvPr>
          <p:cNvSpPr/>
          <p:nvPr/>
        </p:nvSpPr>
        <p:spPr>
          <a:xfrm>
            <a:off x="0" y="3978205"/>
            <a:ext cx="12192000" cy="253702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735E9A35-98E6-8847-BB7E-0F3450EBEE71}"/>
              </a:ext>
            </a:extLst>
          </p:cNvPr>
          <p:cNvSpPr/>
          <p:nvPr/>
        </p:nvSpPr>
        <p:spPr>
          <a:xfrm>
            <a:off x="0" y="397565"/>
            <a:ext cx="12192000" cy="22063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70708CA1-036D-3B40-8ED4-47F3A10E4481}"/>
              </a:ext>
            </a:extLst>
          </p:cNvPr>
          <p:cNvSpPr txBox="1"/>
          <p:nvPr/>
        </p:nvSpPr>
        <p:spPr>
          <a:xfrm>
            <a:off x="461801" y="2326904"/>
            <a:ext cx="3075586" cy="276999"/>
          </a:xfrm>
          <a:prstGeom prst="rect">
            <a:avLst/>
          </a:prstGeom>
          <a:noFill/>
        </p:spPr>
        <p:txBody>
          <a:bodyPr wrap="none" rtlCol="0">
            <a:spAutoFit/>
          </a:bodyPr>
          <a:lstStyle/>
          <a:p>
            <a:r>
              <a:rPr lang="de-DE" sz="1200" dirty="0"/>
              <a:t>1. Downtown Manhattan, New York,  um 1900</a:t>
            </a:r>
          </a:p>
        </p:txBody>
      </p:sp>
      <p:sp>
        <p:nvSpPr>
          <p:cNvPr id="8" name="Textfeld 7">
            <a:extLst>
              <a:ext uri="{FF2B5EF4-FFF2-40B4-BE49-F238E27FC236}">
                <a16:creationId xmlns:a16="http://schemas.microsoft.com/office/drawing/2014/main" id="{8A992578-D05D-F94C-A052-6C537C44B674}"/>
              </a:ext>
            </a:extLst>
          </p:cNvPr>
          <p:cNvSpPr txBox="1"/>
          <p:nvPr/>
        </p:nvSpPr>
        <p:spPr>
          <a:xfrm>
            <a:off x="9610396" y="2326903"/>
            <a:ext cx="2733890" cy="276999"/>
          </a:xfrm>
          <a:prstGeom prst="rect">
            <a:avLst/>
          </a:prstGeom>
          <a:noFill/>
        </p:spPr>
        <p:txBody>
          <a:bodyPr wrap="none" rtlCol="0">
            <a:spAutoFit/>
          </a:bodyPr>
          <a:lstStyle/>
          <a:p>
            <a:r>
              <a:rPr lang="de-DE" sz="1200" dirty="0"/>
              <a:t>4. Das Kaufhaus </a:t>
            </a:r>
            <a:r>
              <a:rPr lang="de-DE" sz="1200" dirty="0" err="1"/>
              <a:t>Macy‘s</a:t>
            </a:r>
            <a:r>
              <a:rPr lang="de-DE" sz="1200" dirty="0"/>
              <a:t>, New York,  1907</a:t>
            </a:r>
          </a:p>
        </p:txBody>
      </p:sp>
      <p:pic>
        <p:nvPicPr>
          <p:cNvPr id="7" name="Grafik 6">
            <a:extLst>
              <a:ext uri="{FF2B5EF4-FFF2-40B4-BE49-F238E27FC236}">
                <a16:creationId xmlns:a16="http://schemas.microsoft.com/office/drawing/2014/main" id="{F589AFF4-691E-184D-85D3-7642A3B674AE}"/>
              </a:ext>
            </a:extLst>
          </p:cNvPr>
          <p:cNvPicPr>
            <a:picLocks noChangeAspect="1"/>
          </p:cNvPicPr>
          <p:nvPr/>
        </p:nvPicPr>
        <p:blipFill>
          <a:blip r:embed="rId3"/>
          <a:stretch>
            <a:fillRect/>
          </a:stretch>
        </p:blipFill>
        <p:spPr>
          <a:xfrm>
            <a:off x="3561566" y="569178"/>
            <a:ext cx="2587156" cy="1785137"/>
          </a:xfrm>
          <a:prstGeom prst="rect">
            <a:avLst/>
          </a:prstGeom>
        </p:spPr>
      </p:pic>
      <p:sp>
        <p:nvSpPr>
          <p:cNvPr id="11" name="Textfeld 10">
            <a:extLst>
              <a:ext uri="{FF2B5EF4-FFF2-40B4-BE49-F238E27FC236}">
                <a16:creationId xmlns:a16="http://schemas.microsoft.com/office/drawing/2014/main" id="{8A62CEEA-2A07-2B49-94B6-1764B1F3AC12}"/>
              </a:ext>
            </a:extLst>
          </p:cNvPr>
          <p:cNvSpPr txBox="1"/>
          <p:nvPr/>
        </p:nvSpPr>
        <p:spPr>
          <a:xfrm>
            <a:off x="3561566" y="2326903"/>
            <a:ext cx="3009285" cy="276999"/>
          </a:xfrm>
          <a:prstGeom prst="rect">
            <a:avLst/>
          </a:prstGeom>
          <a:noFill/>
        </p:spPr>
        <p:txBody>
          <a:bodyPr wrap="none" rtlCol="0">
            <a:spAutoFit/>
          </a:bodyPr>
          <a:lstStyle/>
          <a:p>
            <a:r>
              <a:rPr lang="de-DE" sz="1200" dirty="0"/>
              <a:t>2. Sportstadion, New York, World Series 1913</a:t>
            </a:r>
          </a:p>
        </p:txBody>
      </p:sp>
      <p:pic>
        <p:nvPicPr>
          <p:cNvPr id="10" name="Grafik 9">
            <a:extLst>
              <a:ext uri="{FF2B5EF4-FFF2-40B4-BE49-F238E27FC236}">
                <a16:creationId xmlns:a16="http://schemas.microsoft.com/office/drawing/2014/main" id="{E4F7B23E-8241-C743-BD5E-A53CF5DA2311}"/>
              </a:ext>
            </a:extLst>
          </p:cNvPr>
          <p:cNvPicPr>
            <a:picLocks noChangeAspect="1"/>
          </p:cNvPicPr>
          <p:nvPr/>
        </p:nvPicPr>
        <p:blipFill>
          <a:blip r:embed="rId4"/>
          <a:stretch>
            <a:fillRect/>
          </a:stretch>
        </p:blipFill>
        <p:spPr>
          <a:xfrm>
            <a:off x="6743699" y="582926"/>
            <a:ext cx="2319361" cy="1713055"/>
          </a:xfrm>
          <a:prstGeom prst="rect">
            <a:avLst/>
          </a:prstGeom>
        </p:spPr>
      </p:pic>
      <p:sp>
        <p:nvSpPr>
          <p:cNvPr id="12" name="Textfeld 11">
            <a:extLst>
              <a:ext uri="{FF2B5EF4-FFF2-40B4-BE49-F238E27FC236}">
                <a16:creationId xmlns:a16="http://schemas.microsoft.com/office/drawing/2014/main" id="{3A74812B-295D-034F-8E80-AAAE0A4E5437}"/>
              </a:ext>
            </a:extLst>
          </p:cNvPr>
          <p:cNvSpPr txBox="1"/>
          <p:nvPr/>
        </p:nvSpPr>
        <p:spPr>
          <a:xfrm>
            <a:off x="6671900" y="2329325"/>
            <a:ext cx="2003112" cy="276999"/>
          </a:xfrm>
          <a:prstGeom prst="rect">
            <a:avLst/>
          </a:prstGeom>
          <a:noFill/>
        </p:spPr>
        <p:txBody>
          <a:bodyPr wrap="none" rtlCol="0">
            <a:spAutoFit/>
          </a:bodyPr>
          <a:lstStyle/>
          <a:p>
            <a:r>
              <a:rPr lang="de-DE" sz="1200" dirty="0"/>
              <a:t>3. Wahllokal, New York, 1900</a:t>
            </a:r>
          </a:p>
        </p:txBody>
      </p:sp>
      <p:pic>
        <p:nvPicPr>
          <p:cNvPr id="15" name="Grafik 14">
            <a:extLst>
              <a:ext uri="{FF2B5EF4-FFF2-40B4-BE49-F238E27FC236}">
                <a16:creationId xmlns:a16="http://schemas.microsoft.com/office/drawing/2014/main" id="{9BBF02E9-4868-2D4F-A860-DCA349D85F03}"/>
              </a:ext>
            </a:extLst>
          </p:cNvPr>
          <p:cNvPicPr>
            <a:picLocks noChangeAspect="1"/>
          </p:cNvPicPr>
          <p:nvPr/>
        </p:nvPicPr>
        <p:blipFill>
          <a:blip r:embed="rId5"/>
          <a:stretch>
            <a:fillRect/>
          </a:stretch>
        </p:blipFill>
        <p:spPr>
          <a:xfrm>
            <a:off x="1999594" y="4225319"/>
            <a:ext cx="2276866" cy="1794029"/>
          </a:xfrm>
          <a:prstGeom prst="rect">
            <a:avLst/>
          </a:prstGeom>
        </p:spPr>
      </p:pic>
      <p:sp>
        <p:nvSpPr>
          <p:cNvPr id="16" name="Textfeld 15">
            <a:extLst>
              <a:ext uri="{FF2B5EF4-FFF2-40B4-BE49-F238E27FC236}">
                <a16:creationId xmlns:a16="http://schemas.microsoft.com/office/drawing/2014/main" id="{80AEEA41-CA30-5144-8165-6A78D6ABBF38}"/>
              </a:ext>
            </a:extLst>
          </p:cNvPr>
          <p:cNvSpPr txBox="1"/>
          <p:nvPr/>
        </p:nvSpPr>
        <p:spPr>
          <a:xfrm>
            <a:off x="1917828" y="6108654"/>
            <a:ext cx="3287476" cy="461665"/>
          </a:xfrm>
          <a:prstGeom prst="rect">
            <a:avLst/>
          </a:prstGeom>
          <a:noFill/>
        </p:spPr>
        <p:txBody>
          <a:bodyPr wrap="square" rtlCol="0">
            <a:spAutoFit/>
          </a:bodyPr>
          <a:lstStyle/>
          <a:p>
            <a:r>
              <a:rPr lang="en" sz="1200" dirty="0"/>
              <a:t>5. Standard Oil Refinery No. 1, Cleveland, Ohio, 1897</a:t>
            </a:r>
            <a:endParaRPr lang="de-DE" sz="1200" dirty="0"/>
          </a:p>
        </p:txBody>
      </p:sp>
      <p:sp>
        <p:nvSpPr>
          <p:cNvPr id="17" name="Textfeld 16">
            <a:extLst>
              <a:ext uri="{FF2B5EF4-FFF2-40B4-BE49-F238E27FC236}">
                <a16:creationId xmlns:a16="http://schemas.microsoft.com/office/drawing/2014/main" id="{847A10FE-49E9-FB4D-9D98-1BCDBBF433B8}"/>
              </a:ext>
            </a:extLst>
          </p:cNvPr>
          <p:cNvSpPr txBox="1"/>
          <p:nvPr/>
        </p:nvSpPr>
        <p:spPr>
          <a:xfrm>
            <a:off x="7292072" y="6108654"/>
            <a:ext cx="2089162" cy="276999"/>
          </a:xfrm>
          <a:prstGeom prst="rect">
            <a:avLst/>
          </a:prstGeom>
          <a:noFill/>
        </p:spPr>
        <p:txBody>
          <a:bodyPr wrap="none" rtlCol="0">
            <a:spAutoFit/>
          </a:bodyPr>
          <a:lstStyle/>
          <a:p>
            <a:r>
              <a:rPr lang="de-DE" sz="1200" dirty="0"/>
              <a:t>6. Verkehrsstau, Chicago, 1900</a:t>
            </a:r>
          </a:p>
        </p:txBody>
      </p:sp>
      <p:sp>
        <p:nvSpPr>
          <p:cNvPr id="20" name="Textfeld 19">
            <a:extLst>
              <a:ext uri="{FF2B5EF4-FFF2-40B4-BE49-F238E27FC236}">
                <a16:creationId xmlns:a16="http://schemas.microsoft.com/office/drawing/2014/main" id="{F8F05E7A-EBFE-CC48-B9BC-50CBAF89A03A}"/>
              </a:ext>
            </a:extLst>
          </p:cNvPr>
          <p:cNvSpPr txBox="1"/>
          <p:nvPr/>
        </p:nvSpPr>
        <p:spPr>
          <a:xfrm>
            <a:off x="2872354" y="3024596"/>
            <a:ext cx="6417270" cy="523220"/>
          </a:xfrm>
          <a:prstGeom prst="rect">
            <a:avLst/>
          </a:prstGeom>
          <a:noFill/>
        </p:spPr>
        <p:txBody>
          <a:bodyPr wrap="none" rtlCol="0">
            <a:spAutoFit/>
          </a:bodyPr>
          <a:lstStyle/>
          <a:p>
            <a:r>
              <a:rPr lang="de-DE" sz="2800" b="1" dirty="0"/>
              <a:t>Die USA um 1900 – ein „modernes“ Land?</a:t>
            </a:r>
          </a:p>
        </p:txBody>
      </p:sp>
      <p:sp>
        <p:nvSpPr>
          <p:cNvPr id="25" name="Rectangle 4">
            <a:extLst>
              <a:ext uri="{FF2B5EF4-FFF2-40B4-BE49-F238E27FC236}">
                <a16:creationId xmlns:a16="http://schemas.microsoft.com/office/drawing/2014/main" id="{092F3DC9-2BC8-D847-9B41-B83A2E7112D6}"/>
              </a:ext>
            </a:extLst>
          </p:cNvPr>
          <p:cNvSpPr>
            <a:spLocks noChangeArrowheads="1"/>
          </p:cNvSpPr>
          <p:nvPr/>
        </p:nvSpPr>
        <p:spPr bwMode="auto">
          <a:xfrm flipV="1">
            <a:off x="505646" y="170324"/>
            <a:ext cx="984806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26" name="Grafik 14">
            <a:extLst>
              <a:ext uri="{FF2B5EF4-FFF2-40B4-BE49-F238E27FC236}">
                <a16:creationId xmlns:a16="http://schemas.microsoft.com/office/drawing/2014/main" id="{0526FFE9-E51B-CC46-8570-F2EBFF052E3C}"/>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05646" y="585397"/>
            <a:ext cx="2154264" cy="174392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6">
            <a:extLst>
              <a:ext uri="{FF2B5EF4-FFF2-40B4-BE49-F238E27FC236}">
                <a16:creationId xmlns:a16="http://schemas.microsoft.com/office/drawing/2014/main" id="{331AB284-B8B8-9447-88E7-CF1E2B5D6694}"/>
              </a:ext>
            </a:extLst>
          </p:cNvPr>
          <p:cNvSpPr>
            <a:spLocks noChangeArrowheads="1"/>
          </p:cNvSpPr>
          <p:nvPr/>
        </p:nvSpPr>
        <p:spPr bwMode="auto">
          <a:xfrm>
            <a:off x="10930209" y="520518"/>
            <a:ext cx="106242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1029" name="Grafik 17" descr="/var/folders/wl/_4205yp12lg4x8pnhs6wsjq80000gn/T/com.microsoft.Word/WebArchiveCopyPasteTempFiles/1920px-Macy%27s_Herald_Square_LC-USZ62-123584.jpg">
            <a:extLst>
              <a:ext uri="{FF2B5EF4-FFF2-40B4-BE49-F238E27FC236}">
                <a16:creationId xmlns:a16="http://schemas.microsoft.com/office/drawing/2014/main" id="{F169E0F6-4109-E942-8A45-3BCDC1F61A4B}"/>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r="17238"/>
          <a:stretch>
            <a:fillRect/>
          </a:stretch>
        </p:blipFill>
        <p:spPr bwMode="auto">
          <a:xfrm flipH="1">
            <a:off x="9658037" y="520519"/>
            <a:ext cx="2003112" cy="182604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10">
            <a:extLst>
              <a:ext uri="{FF2B5EF4-FFF2-40B4-BE49-F238E27FC236}">
                <a16:creationId xmlns:a16="http://schemas.microsoft.com/office/drawing/2014/main" id="{CF1EDDD9-61CB-224E-A611-07E7E65C379D}"/>
              </a:ext>
            </a:extLst>
          </p:cNvPr>
          <p:cNvSpPr>
            <a:spLocks noChangeArrowheads="1"/>
          </p:cNvSpPr>
          <p:nvPr/>
        </p:nvSpPr>
        <p:spPr bwMode="auto">
          <a:xfrm>
            <a:off x="6109850" y="4161763"/>
            <a:ext cx="125086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1033" name="Grafik 18">
            <a:extLst>
              <a:ext uri="{FF2B5EF4-FFF2-40B4-BE49-F238E27FC236}">
                <a16:creationId xmlns:a16="http://schemas.microsoft.com/office/drawing/2014/main" id="{BDD892F4-DA81-5C44-93B6-186D435EFCFE}"/>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7384139" y="4225319"/>
            <a:ext cx="2969571" cy="182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658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EA93ED1-2E66-BE47-9451-90624BBD42AB}"/>
              </a:ext>
            </a:extLst>
          </p:cNvPr>
          <p:cNvSpPr txBox="1"/>
          <p:nvPr/>
        </p:nvSpPr>
        <p:spPr>
          <a:xfrm>
            <a:off x="7415212" y="428178"/>
            <a:ext cx="4610533" cy="6001643"/>
          </a:xfrm>
          <a:prstGeom prst="rect">
            <a:avLst/>
          </a:prstGeom>
          <a:noFill/>
        </p:spPr>
        <p:txBody>
          <a:bodyPr wrap="square" rtlCol="0">
            <a:spAutoFit/>
          </a:bodyPr>
          <a:lstStyle/>
          <a:p>
            <a:pPr marL="285750" indent="-285750">
              <a:buFont typeface="Arial" panose="020B0604020202020204" pitchFamily="34" charset="0"/>
              <a:buChar char="•"/>
            </a:pPr>
            <a:r>
              <a:rPr lang="de-DE" sz="3200" dirty="0"/>
              <a:t>sechs Einwanderer der ersten Generation, sprechen teilweise schlecht Englisch</a:t>
            </a:r>
          </a:p>
          <a:p>
            <a:pPr marL="285750" indent="-285750">
              <a:buFont typeface="Arial" panose="020B0604020202020204" pitchFamily="34" charset="0"/>
              <a:buChar char="•"/>
            </a:pPr>
            <a:r>
              <a:rPr lang="de-DE" sz="3200" dirty="0"/>
              <a:t>bekannte Führer der sozialistischen Arbeiterbewegung</a:t>
            </a:r>
          </a:p>
          <a:p>
            <a:pPr marL="285750" indent="-285750">
              <a:buFont typeface="Arial" panose="020B0604020202020204" pitchFamily="34" charset="0"/>
              <a:buChar char="•"/>
            </a:pPr>
            <a:r>
              <a:rPr lang="de-DE" sz="3200" dirty="0"/>
              <a:t>gebildet, gut gekleidet, fast alle selbständig als kleine Geschäftsleute</a:t>
            </a:r>
          </a:p>
          <a:p>
            <a:pPr marL="285750" indent="-285750">
              <a:buFont typeface="Arial" panose="020B0604020202020204" pitchFamily="34" charset="0"/>
              <a:buChar char="•"/>
            </a:pPr>
            <a:r>
              <a:rPr lang="de-DE" sz="3200" dirty="0"/>
              <a:t>verfassen während ihrer Inhaftierung Lebensläufe</a:t>
            </a:r>
          </a:p>
        </p:txBody>
      </p:sp>
      <p:sp>
        <p:nvSpPr>
          <p:cNvPr id="3" name="Textfeld 2">
            <a:extLst>
              <a:ext uri="{FF2B5EF4-FFF2-40B4-BE49-F238E27FC236}">
                <a16:creationId xmlns:a16="http://schemas.microsoft.com/office/drawing/2014/main" id="{FA5D7975-0782-FB46-B9FE-8E98A4025905}"/>
              </a:ext>
            </a:extLst>
          </p:cNvPr>
          <p:cNvSpPr txBox="1"/>
          <p:nvPr/>
        </p:nvSpPr>
        <p:spPr>
          <a:xfrm>
            <a:off x="385763" y="797511"/>
            <a:ext cx="6516784" cy="4524315"/>
          </a:xfrm>
          <a:prstGeom prst="rect">
            <a:avLst/>
          </a:prstGeom>
          <a:noFill/>
        </p:spPr>
        <p:txBody>
          <a:bodyPr wrap="none" rtlCol="0">
            <a:spAutoFit/>
          </a:bodyPr>
          <a:lstStyle/>
          <a:p>
            <a:r>
              <a:rPr lang="de-DE" sz="3200" b="1" dirty="0"/>
              <a:t>die nach dem Attentat Verhaftenden:</a:t>
            </a:r>
          </a:p>
          <a:p>
            <a:pPr marL="457200" indent="-457200">
              <a:buFont typeface="Arial" panose="020B0604020202020204" pitchFamily="34" charset="0"/>
              <a:buChar char="•"/>
            </a:pPr>
            <a:r>
              <a:rPr lang="de-DE" sz="3200" dirty="0"/>
              <a:t>Albert R. Parsons</a:t>
            </a:r>
          </a:p>
          <a:p>
            <a:pPr marL="457200" indent="-457200">
              <a:buFont typeface="Arial" panose="020B0604020202020204" pitchFamily="34" charset="0"/>
              <a:buChar char="•"/>
            </a:pPr>
            <a:r>
              <a:rPr lang="de-DE" sz="3200" dirty="0"/>
              <a:t>Michael Schwab</a:t>
            </a:r>
          </a:p>
          <a:p>
            <a:pPr marL="457200" indent="-457200">
              <a:buFont typeface="Arial" panose="020B0604020202020204" pitchFamily="34" charset="0"/>
              <a:buChar char="•"/>
            </a:pPr>
            <a:r>
              <a:rPr lang="de-DE" sz="3200" dirty="0"/>
              <a:t>Samuel </a:t>
            </a:r>
            <a:r>
              <a:rPr lang="de-DE" sz="3200" dirty="0" err="1"/>
              <a:t>Fielden</a:t>
            </a:r>
            <a:endParaRPr lang="de-DE" sz="3200" dirty="0"/>
          </a:p>
          <a:p>
            <a:pPr marL="457200" indent="-457200">
              <a:buFont typeface="Arial" panose="020B0604020202020204" pitchFamily="34" charset="0"/>
              <a:buChar char="•"/>
            </a:pPr>
            <a:r>
              <a:rPr lang="de-DE" sz="3200" dirty="0"/>
              <a:t>Oskar </a:t>
            </a:r>
            <a:r>
              <a:rPr lang="de-DE" sz="3200" dirty="0" err="1"/>
              <a:t>Neebe</a:t>
            </a:r>
            <a:endParaRPr lang="de-DE" sz="3200" dirty="0"/>
          </a:p>
          <a:p>
            <a:pPr marL="457200" indent="-457200">
              <a:buFont typeface="Arial" panose="020B0604020202020204" pitchFamily="34" charset="0"/>
              <a:buChar char="•"/>
            </a:pPr>
            <a:r>
              <a:rPr lang="de-DE" sz="3200" dirty="0"/>
              <a:t>Georg Engel</a:t>
            </a:r>
          </a:p>
          <a:p>
            <a:pPr marL="457200" indent="-457200">
              <a:buFont typeface="Arial" panose="020B0604020202020204" pitchFamily="34" charset="0"/>
              <a:buChar char="•"/>
            </a:pPr>
            <a:r>
              <a:rPr lang="de-DE" sz="3200" dirty="0"/>
              <a:t>Adolph Fischer</a:t>
            </a:r>
          </a:p>
          <a:p>
            <a:pPr marL="457200" indent="-457200">
              <a:buFont typeface="Arial" panose="020B0604020202020204" pitchFamily="34" charset="0"/>
              <a:buChar char="•"/>
            </a:pPr>
            <a:r>
              <a:rPr lang="de-DE" sz="3200" dirty="0"/>
              <a:t>Louis </a:t>
            </a:r>
            <a:r>
              <a:rPr lang="de-DE" sz="3200" dirty="0" err="1"/>
              <a:t>Lingg</a:t>
            </a:r>
            <a:endParaRPr lang="de-DE" sz="3200" dirty="0"/>
          </a:p>
          <a:p>
            <a:pPr marL="457200" indent="-457200">
              <a:buFont typeface="Arial" panose="020B0604020202020204" pitchFamily="34" charset="0"/>
              <a:buChar char="•"/>
            </a:pPr>
            <a:r>
              <a:rPr lang="de-DE" sz="3200" dirty="0"/>
              <a:t>August </a:t>
            </a:r>
            <a:r>
              <a:rPr lang="de-DE" sz="3200" dirty="0" err="1"/>
              <a:t>Spiess</a:t>
            </a:r>
            <a:endParaRPr lang="de-DE" sz="3200" dirty="0"/>
          </a:p>
        </p:txBody>
      </p:sp>
      <p:pic>
        <p:nvPicPr>
          <p:cNvPr id="4" name="Grafik 3">
            <a:extLst>
              <a:ext uri="{FF2B5EF4-FFF2-40B4-BE49-F238E27FC236}">
                <a16:creationId xmlns:a16="http://schemas.microsoft.com/office/drawing/2014/main" id="{609E2A19-7337-464B-8E1A-28F5AB020BCA}"/>
              </a:ext>
            </a:extLst>
          </p:cNvPr>
          <p:cNvPicPr>
            <a:picLocks noChangeAspect="1"/>
          </p:cNvPicPr>
          <p:nvPr/>
        </p:nvPicPr>
        <p:blipFill>
          <a:blip r:embed="rId3"/>
          <a:stretch>
            <a:fillRect/>
          </a:stretch>
        </p:blipFill>
        <p:spPr>
          <a:xfrm>
            <a:off x="4472265" y="1536174"/>
            <a:ext cx="2693758" cy="3943350"/>
          </a:xfrm>
          <a:prstGeom prst="rect">
            <a:avLst/>
          </a:prstGeom>
        </p:spPr>
      </p:pic>
      <p:sp>
        <p:nvSpPr>
          <p:cNvPr id="6" name="Textfeld 5">
            <a:extLst>
              <a:ext uri="{FF2B5EF4-FFF2-40B4-BE49-F238E27FC236}">
                <a16:creationId xmlns:a16="http://schemas.microsoft.com/office/drawing/2014/main" id="{AE0EFAE7-9261-0046-B01D-0EBDD349A301}"/>
              </a:ext>
            </a:extLst>
          </p:cNvPr>
          <p:cNvSpPr txBox="1"/>
          <p:nvPr/>
        </p:nvSpPr>
        <p:spPr>
          <a:xfrm>
            <a:off x="270016" y="5598824"/>
            <a:ext cx="7310206" cy="461665"/>
          </a:xfrm>
          <a:prstGeom prst="rect">
            <a:avLst/>
          </a:prstGeom>
          <a:noFill/>
        </p:spPr>
        <p:txBody>
          <a:bodyPr wrap="none" rtlCol="0">
            <a:spAutoFit/>
          </a:bodyPr>
          <a:lstStyle/>
          <a:p>
            <a:r>
              <a:rPr lang="en-US" sz="1200" i="1" dirty="0"/>
              <a:t>Portraits of the Haymarket Martyrs [CC0</a:t>
            </a:r>
            <a:r>
              <a:rPr lang="en-US" sz="1200" dirty="0"/>
              <a:t> </a:t>
            </a:r>
            <a:r>
              <a:rPr lang="en-US" sz="1200" i="1" dirty="0"/>
              <a:t>https://</a:t>
            </a:r>
            <a:r>
              <a:rPr lang="en-US" sz="1200" i="1" dirty="0" err="1"/>
              <a:t>creativecommons.org</a:t>
            </a:r>
            <a:r>
              <a:rPr lang="en-US" sz="1200" i="1" dirty="0"/>
              <a:t>/</a:t>
            </a:r>
            <a:r>
              <a:rPr lang="en-US" sz="1200" i="1" dirty="0" err="1"/>
              <a:t>publicdomain</a:t>
            </a:r>
            <a:r>
              <a:rPr lang="en-US" sz="1200" i="1" dirty="0"/>
              <a:t>/mark/1.0/</a:t>
            </a:r>
            <a:r>
              <a:rPr lang="en-US" sz="1200" i="1" dirty="0" err="1"/>
              <a:t>deed.en</a:t>
            </a:r>
            <a:r>
              <a:rPr lang="en-US" sz="1200" i="1" dirty="0"/>
              <a:t>] </a:t>
            </a:r>
            <a:r>
              <a:rPr lang="de-DE" sz="1200" dirty="0"/>
              <a:t> </a:t>
            </a:r>
          </a:p>
          <a:p>
            <a:r>
              <a:rPr lang="en-US" sz="1200" i="1" dirty="0"/>
              <a:t>via Wikimedia Commons: </a:t>
            </a:r>
            <a:r>
              <a:rPr lang="de-DE" sz="1200" dirty="0"/>
              <a:t>https://</a:t>
            </a:r>
            <a:r>
              <a:rPr lang="de-DE" sz="1200" dirty="0" err="1"/>
              <a:t>commons.wikimedia.org</a:t>
            </a:r>
            <a:r>
              <a:rPr lang="de-DE" sz="1200" dirty="0"/>
              <a:t>/</a:t>
            </a:r>
            <a:r>
              <a:rPr lang="de-DE" sz="1200" dirty="0" err="1"/>
              <a:t>wiki</a:t>
            </a:r>
            <a:r>
              <a:rPr lang="de-DE" sz="1200" dirty="0"/>
              <a:t>/</a:t>
            </a:r>
            <a:r>
              <a:rPr lang="de-DE" sz="1200" dirty="0" err="1"/>
              <a:t>File:HaymarketMartyrs.jpg</a:t>
            </a:r>
            <a:r>
              <a:rPr lang="de-DE" sz="1200" dirty="0"/>
              <a:t> </a:t>
            </a:r>
            <a:r>
              <a:rPr lang="de-DE" sz="1200" i="1" dirty="0"/>
              <a:t>[abgerufen: 12.7.2020]</a:t>
            </a:r>
            <a:endParaRPr lang="de-DE" sz="1200" dirty="0"/>
          </a:p>
        </p:txBody>
      </p:sp>
    </p:spTree>
    <p:extLst>
      <p:ext uri="{BB962C8B-B14F-4D97-AF65-F5344CB8AC3E}">
        <p14:creationId xmlns:p14="http://schemas.microsoft.com/office/powerpoint/2010/main" val="2233092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333CBB9A-8470-D247-9231-83D8C4D7548C}"/>
              </a:ext>
            </a:extLst>
          </p:cNvPr>
          <p:cNvSpPr txBox="1"/>
          <p:nvPr/>
        </p:nvSpPr>
        <p:spPr>
          <a:xfrm>
            <a:off x="2314589" y="1012954"/>
            <a:ext cx="7562821" cy="4832092"/>
          </a:xfrm>
          <a:prstGeom prst="rect">
            <a:avLst/>
          </a:prstGeom>
          <a:noFill/>
        </p:spPr>
        <p:txBody>
          <a:bodyPr wrap="square" rtlCol="0">
            <a:spAutoFit/>
          </a:bodyPr>
          <a:lstStyle/>
          <a:p>
            <a:r>
              <a:rPr lang="de-DE" sz="4400" dirty="0"/>
              <a:t>Todesurteile gegen</a:t>
            </a:r>
          </a:p>
          <a:p>
            <a:r>
              <a:rPr lang="de-DE" sz="4400" dirty="0"/>
              <a:t>Georg Engel, Adolph Fischer, Louis </a:t>
            </a:r>
            <a:r>
              <a:rPr lang="de-DE" sz="4400" dirty="0" err="1"/>
              <a:t>Lingg</a:t>
            </a:r>
            <a:r>
              <a:rPr lang="de-DE" sz="4400" dirty="0"/>
              <a:t> (Selbstmord), Albert Parsons, August </a:t>
            </a:r>
            <a:r>
              <a:rPr lang="de-DE" sz="4400" dirty="0" err="1"/>
              <a:t>Spiess</a:t>
            </a:r>
            <a:endParaRPr lang="de-DE" sz="4400" dirty="0"/>
          </a:p>
          <a:p>
            <a:endParaRPr lang="de-DE" sz="4400" dirty="0"/>
          </a:p>
          <a:p>
            <a:r>
              <a:rPr lang="de-DE" sz="4400" b="1" dirty="0"/>
              <a:t>Alle Urteile wurden nach 5 Jahren aufgehoben.</a:t>
            </a:r>
          </a:p>
        </p:txBody>
      </p:sp>
    </p:spTree>
    <p:extLst>
      <p:ext uri="{BB962C8B-B14F-4D97-AF65-F5344CB8AC3E}">
        <p14:creationId xmlns:p14="http://schemas.microsoft.com/office/powerpoint/2010/main" val="3660869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18D65A7-37BC-BD4D-A63D-F4B694DA4098}"/>
              </a:ext>
            </a:extLst>
          </p:cNvPr>
          <p:cNvPicPr>
            <a:picLocks noChangeAspect="1"/>
          </p:cNvPicPr>
          <p:nvPr/>
        </p:nvPicPr>
        <p:blipFill>
          <a:blip r:embed="rId3"/>
          <a:stretch>
            <a:fillRect/>
          </a:stretch>
        </p:blipFill>
        <p:spPr>
          <a:xfrm>
            <a:off x="4240761" y="1593033"/>
            <a:ext cx="4433455" cy="3325091"/>
          </a:xfrm>
          <a:prstGeom prst="rect">
            <a:avLst/>
          </a:prstGeom>
        </p:spPr>
      </p:pic>
      <p:sp>
        <p:nvSpPr>
          <p:cNvPr id="4" name="Textfeld 3">
            <a:extLst>
              <a:ext uri="{FF2B5EF4-FFF2-40B4-BE49-F238E27FC236}">
                <a16:creationId xmlns:a16="http://schemas.microsoft.com/office/drawing/2014/main" id="{91A7102A-7203-8D4C-AAAB-FC677D34C4FB}"/>
              </a:ext>
            </a:extLst>
          </p:cNvPr>
          <p:cNvSpPr txBox="1"/>
          <p:nvPr/>
        </p:nvSpPr>
        <p:spPr>
          <a:xfrm>
            <a:off x="4199199" y="4987180"/>
            <a:ext cx="4475017" cy="1723549"/>
          </a:xfrm>
          <a:prstGeom prst="rect">
            <a:avLst/>
          </a:prstGeom>
          <a:noFill/>
        </p:spPr>
        <p:txBody>
          <a:bodyPr wrap="square" rtlCol="0">
            <a:spAutoFit/>
          </a:bodyPr>
          <a:lstStyle/>
          <a:p>
            <a:r>
              <a:rPr lang="de-DE" b="1" dirty="0"/>
              <a:t>Gedenktafel </a:t>
            </a:r>
            <a:r>
              <a:rPr lang="en-US" sz="1600" dirty="0"/>
              <a:t>(“This monument represents the labor movement‘s struggle for workers‘ rights and possesses national significance in commemorating the history of the United States of America.”)</a:t>
            </a:r>
          </a:p>
          <a:p>
            <a:r>
              <a:rPr lang="en-US" sz="1000" dirty="0"/>
              <a:t>Marker [CC0 https://</a:t>
            </a:r>
            <a:r>
              <a:rPr lang="en-US" sz="1000" dirty="0" err="1"/>
              <a:t>creativecommons.org</a:t>
            </a:r>
            <a:r>
              <a:rPr lang="en-US" sz="1000" dirty="0"/>
              <a:t>/</a:t>
            </a:r>
            <a:r>
              <a:rPr lang="en-US" sz="1000" dirty="0" err="1"/>
              <a:t>publicdomain</a:t>
            </a:r>
            <a:r>
              <a:rPr lang="en-US" sz="1000" dirty="0"/>
              <a:t>/mark/1.0/</a:t>
            </a:r>
            <a:r>
              <a:rPr lang="en-US" sz="1000" dirty="0" err="1"/>
              <a:t>deed.en</a:t>
            </a:r>
            <a:r>
              <a:rPr lang="en-US" sz="1000" dirty="0"/>
              <a:t>] </a:t>
            </a:r>
            <a:r>
              <a:rPr lang="de-DE" sz="1000" dirty="0"/>
              <a:t> </a:t>
            </a:r>
          </a:p>
          <a:p>
            <a:r>
              <a:rPr lang="en-US" sz="1000" dirty="0"/>
              <a:t>via Wikimedia Commons: </a:t>
            </a:r>
            <a:r>
              <a:rPr lang="de-DE" sz="1000" dirty="0"/>
              <a:t>https://</a:t>
            </a:r>
            <a:r>
              <a:rPr lang="de-DE" sz="1000" dirty="0" err="1"/>
              <a:t>commons.wikimedia.org</a:t>
            </a:r>
            <a:r>
              <a:rPr lang="de-DE" sz="1000" dirty="0"/>
              <a:t>/</a:t>
            </a:r>
            <a:r>
              <a:rPr lang="de-DE" sz="1000" dirty="0" err="1"/>
              <a:t>wiki</a:t>
            </a:r>
            <a:r>
              <a:rPr lang="de-DE" sz="1000" dirty="0"/>
              <a:t>/</a:t>
            </a:r>
            <a:r>
              <a:rPr lang="de-DE" sz="1000" dirty="0" err="1"/>
              <a:t>File:Riot_Monument.JPG</a:t>
            </a:r>
            <a:r>
              <a:rPr lang="de-DE" sz="1000" dirty="0"/>
              <a:t>#/</a:t>
            </a:r>
            <a:r>
              <a:rPr lang="de-DE" sz="1000" dirty="0" err="1"/>
              <a:t>media</a:t>
            </a:r>
            <a:r>
              <a:rPr lang="de-DE" sz="1000" dirty="0"/>
              <a:t>/</a:t>
            </a:r>
            <a:r>
              <a:rPr lang="de-DE" sz="1000" dirty="0" err="1"/>
              <a:t>File:Riot_Monument.JPG</a:t>
            </a:r>
            <a:r>
              <a:rPr lang="de-DE" sz="1000" dirty="0"/>
              <a:t> [abgerufen: 12.7.2020]</a:t>
            </a:r>
          </a:p>
        </p:txBody>
      </p:sp>
      <p:pic>
        <p:nvPicPr>
          <p:cNvPr id="5" name="Grafik 4">
            <a:extLst>
              <a:ext uri="{FF2B5EF4-FFF2-40B4-BE49-F238E27FC236}">
                <a16:creationId xmlns:a16="http://schemas.microsoft.com/office/drawing/2014/main" id="{A9AB8379-121E-514D-8AB0-3683495E63F0}"/>
              </a:ext>
            </a:extLst>
          </p:cNvPr>
          <p:cNvPicPr>
            <a:picLocks noChangeAspect="1"/>
          </p:cNvPicPr>
          <p:nvPr/>
        </p:nvPicPr>
        <p:blipFill>
          <a:blip r:embed="rId4"/>
          <a:stretch>
            <a:fillRect/>
          </a:stretch>
        </p:blipFill>
        <p:spPr>
          <a:xfrm>
            <a:off x="363582" y="209205"/>
            <a:ext cx="3366655" cy="4488873"/>
          </a:xfrm>
          <a:prstGeom prst="rect">
            <a:avLst/>
          </a:prstGeom>
        </p:spPr>
      </p:pic>
      <p:sp>
        <p:nvSpPr>
          <p:cNvPr id="6" name="Textfeld 5">
            <a:extLst>
              <a:ext uri="{FF2B5EF4-FFF2-40B4-BE49-F238E27FC236}">
                <a16:creationId xmlns:a16="http://schemas.microsoft.com/office/drawing/2014/main" id="{FC417F0B-DAC5-4947-8266-FB28EDB0A18D}"/>
              </a:ext>
            </a:extLst>
          </p:cNvPr>
          <p:cNvSpPr txBox="1"/>
          <p:nvPr/>
        </p:nvSpPr>
        <p:spPr>
          <a:xfrm>
            <a:off x="363581" y="4826675"/>
            <a:ext cx="3366655" cy="2062103"/>
          </a:xfrm>
          <a:prstGeom prst="rect">
            <a:avLst/>
          </a:prstGeom>
          <a:noFill/>
        </p:spPr>
        <p:txBody>
          <a:bodyPr wrap="square" rtlCol="0">
            <a:spAutoFit/>
          </a:bodyPr>
          <a:lstStyle/>
          <a:p>
            <a:r>
              <a:rPr lang="de-DE" b="1" dirty="0"/>
              <a:t>Memorial </a:t>
            </a:r>
            <a:r>
              <a:rPr lang="en-US" sz="1600" dirty="0"/>
              <a:t>(“The day will come when our silence will be more powerful than the voices you are throttling today.”)</a:t>
            </a:r>
          </a:p>
          <a:p>
            <a:r>
              <a:rPr lang="de-DE" sz="1000" i="1" dirty="0" err="1"/>
              <a:t>Haymarket</a:t>
            </a:r>
            <a:r>
              <a:rPr lang="de-DE" sz="1000" i="1" dirty="0"/>
              <a:t> </a:t>
            </a:r>
            <a:r>
              <a:rPr lang="de-DE" sz="1000" i="1" dirty="0" err="1"/>
              <a:t>Martyr's</a:t>
            </a:r>
            <a:r>
              <a:rPr lang="de-DE" sz="1000" i="1" dirty="0"/>
              <a:t> Memorial </a:t>
            </a:r>
            <a:r>
              <a:rPr lang="en-US" sz="1000" i="1" dirty="0"/>
              <a:t>[CC-BY-SA-2.0 </a:t>
            </a:r>
            <a:endParaRPr lang="de-DE" sz="1000" i="1" dirty="0"/>
          </a:p>
          <a:p>
            <a:r>
              <a:rPr lang="en-US" sz="1000" i="1" dirty="0"/>
              <a:t>https://</a:t>
            </a:r>
            <a:r>
              <a:rPr lang="en-US" sz="1000" i="1" dirty="0" err="1"/>
              <a:t>creativecommons.org</a:t>
            </a:r>
            <a:r>
              <a:rPr lang="en-US" sz="1000" i="1" dirty="0"/>
              <a:t>/licenses/by-</a:t>
            </a:r>
            <a:r>
              <a:rPr lang="en-US" sz="1000" i="1" dirty="0" err="1"/>
              <a:t>sa</a:t>
            </a:r>
            <a:r>
              <a:rPr lang="en-US" sz="1000" i="1" dirty="0"/>
              <a:t>/2.0/] via Wikimedia Commons: </a:t>
            </a:r>
            <a:r>
              <a:rPr lang="de-DE" sz="1000" i="1" dirty="0"/>
              <a:t>https://</a:t>
            </a:r>
            <a:r>
              <a:rPr lang="de-DE" sz="1000" i="1" dirty="0" err="1"/>
              <a:t>commons.wikimedia.org</a:t>
            </a:r>
            <a:r>
              <a:rPr lang="de-DE" sz="1000" i="1" dirty="0"/>
              <a:t>/</a:t>
            </a:r>
            <a:r>
              <a:rPr lang="de-DE" sz="1000" i="1" dirty="0" err="1"/>
              <a:t>wiki</a:t>
            </a:r>
            <a:r>
              <a:rPr lang="de-DE" sz="1000" i="1" dirty="0"/>
              <a:t>/File:Haymarket_Martyr%27s_Memorial.jpg#/</a:t>
            </a:r>
            <a:r>
              <a:rPr lang="de-DE" sz="1000" i="1" dirty="0" err="1"/>
              <a:t>media</a:t>
            </a:r>
            <a:r>
              <a:rPr lang="de-DE" sz="1000" i="1" dirty="0"/>
              <a:t>/File:Haymarket_Martyr%27s_Memorial.jpg [abgerufen: 12.7.2020]</a:t>
            </a:r>
          </a:p>
        </p:txBody>
      </p:sp>
      <p:sp>
        <p:nvSpPr>
          <p:cNvPr id="7" name="Textfeld 6">
            <a:extLst>
              <a:ext uri="{FF2B5EF4-FFF2-40B4-BE49-F238E27FC236}">
                <a16:creationId xmlns:a16="http://schemas.microsoft.com/office/drawing/2014/main" id="{F268EC6D-555A-CB49-ACF3-1E5B9A3C58C0}"/>
              </a:ext>
            </a:extLst>
          </p:cNvPr>
          <p:cNvSpPr txBox="1"/>
          <p:nvPr/>
        </p:nvSpPr>
        <p:spPr>
          <a:xfrm>
            <a:off x="4948238" y="405975"/>
            <a:ext cx="6727419" cy="954107"/>
          </a:xfrm>
          <a:prstGeom prst="rect">
            <a:avLst/>
          </a:prstGeom>
          <a:noFill/>
        </p:spPr>
        <p:txBody>
          <a:bodyPr wrap="none" rtlCol="0">
            <a:spAutoFit/>
          </a:bodyPr>
          <a:lstStyle/>
          <a:p>
            <a:r>
              <a:rPr lang="de-DE" sz="2800" b="1" dirty="0"/>
              <a:t>1. Mai – „Kampftag der Arbeiterbewegung“,</a:t>
            </a:r>
          </a:p>
          <a:p>
            <a:r>
              <a:rPr lang="de-DE" sz="2800" b="1" dirty="0"/>
              <a:t>ab 1889 </a:t>
            </a:r>
            <a:r>
              <a:rPr lang="de-DE" sz="2800" dirty="0"/>
              <a:t>(nicht in den USA und Kanada)</a:t>
            </a:r>
          </a:p>
        </p:txBody>
      </p:sp>
      <p:sp>
        <p:nvSpPr>
          <p:cNvPr id="9" name="Textfeld 8">
            <a:extLst>
              <a:ext uri="{FF2B5EF4-FFF2-40B4-BE49-F238E27FC236}">
                <a16:creationId xmlns:a16="http://schemas.microsoft.com/office/drawing/2014/main" id="{CE24E372-1778-F740-9D72-355E4B69D930}"/>
              </a:ext>
            </a:extLst>
          </p:cNvPr>
          <p:cNvSpPr txBox="1"/>
          <p:nvPr/>
        </p:nvSpPr>
        <p:spPr>
          <a:xfrm>
            <a:off x="9299766" y="2678856"/>
            <a:ext cx="2892234" cy="3785652"/>
          </a:xfrm>
          <a:prstGeom prst="rect">
            <a:avLst/>
          </a:prstGeom>
          <a:noFill/>
        </p:spPr>
        <p:txBody>
          <a:bodyPr wrap="square" rtlCol="0">
            <a:spAutoFit/>
          </a:bodyPr>
          <a:lstStyle/>
          <a:p>
            <a:r>
              <a:rPr lang="de-DE" sz="4000" b="1" dirty="0"/>
              <a:t>Die Erinnerung an die Ereignisse des Jahres 1886</a:t>
            </a:r>
          </a:p>
        </p:txBody>
      </p:sp>
    </p:spTree>
    <p:extLst>
      <p:ext uri="{BB962C8B-B14F-4D97-AF65-F5344CB8AC3E}">
        <p14:creationId xmlns:p14="http://schemas.microsoft.com/office/powerpoint/2010/main" val="3626087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41A4FF-98AF-A447-AAAE-318BC7F86AA9}"/>
              </a:ext>
            </a:extLst>
          </p:cNvPr>
          <p:cNvSpPr>
            <a:spLocks noGrp="1"/>
          </p:cNvSpPr>
          <p:nvPr>
            <p:ph type="title"/>
          </p:nvPr>
        </p:nvSpPr>
        <p:spPr>
          <a:xfrm>
            <a:off x="529590" y="134666"/>
            <a:ext cx="10515600" cy="988314"/>
          </a:xfrm>
        </p:spPr>
        <p:txBody>
          <a:bodyPr/>
          <a:lstStyle/>
          <a:p>
            <a:r>
              <a:rPr lang="de-DE" b="1" dirty="0">
                <a:latin typeface="Arial" panose="020B0604020202020204" pitchFamily="34" charset="0"/>
                <a:cs typeface="Arial" panose="020B0604020202020204" pitchFamily="34" charset="0"/>
              </a:rPr>
              <a:t>Eine Doppelstunde im 2-St.</a:t>
            </a:r>
          </a:p>
        </p:txBody>
      </p:sp>
      <p:sp>
        <p:nvSpPr>
          <p:cNvPr id="5" name="Textfeld 4">
            <a:extLst>
              <a:ext uri="{FF2B5EF4-FFF2-40B4-BE49-F238E27FC236}">
                <a16:creationId xmlns:a16="http://schemas.microsoft.com/office/drawing/2014/main" id="{6901DDA1-E47B-3C43-A661-9CF372C63145}"/>
              </a:ext>
            </a:extLst>
          </p:cNvPr>
          <p:cNvSpPr txBox="1"/>
          <p:nvPr/>
        </p:nvSpPr>
        <p:spPr>
          <a:xfrm>
            <a:off x="529590" y="1122980"/>
            <a:ext cx="11482301" cy="5509200"/>
          </a:xfrm>
          <a:prstGeom prst="rect">
            <a:avLst/>
          </a:prstGeom>
          <a:noFill/>
        </p:spPr>
        <p:txBody>
          <a:bodyPr wrap="square" rtlCol="0">
            <a:spAutoFit/>
          </a:bodyPr>
          <a:lstStyle/>
          <a:p>
            <a:r>
              <a:rPr lang="de-DE" sz="3200" b="1" dirty="0"/>
              <a:t>Die USA im 19. Jahrhundert – Land der unbegrenzten Möglichkeiten? </a:t>
            </a:r>
          </a:p>
          <a:p>
            <a:pPr marL="514350" indent="-514350">
              <a:buFont typeface="+mj-lt"/>
              <a:buAutoNum type="arabicPeriod"/>
            </a:pPr>
            <a:r>
              <a:rPr lang="de-DE" sz="3200" dirty="0"/>
              <a:t>Einstieg: Das US-amerikanische Verständnis von Fortschritt </a:t>
            </a:r>
          </a:p>
          <a:p>
            <a:pPr marL="514350" indent="-514350">
              <a:buFont typeface="+mj-lt"/>
              <a:buAutoNum type="arabicPeriod"/>
            </a:pPr>
            <a:r>
              <a:rPr lang="de-DE" sz="3200" dirty="0"/>
              <a:t>Erarbeitung: Die USA um 1900 – ein modernes Land? (Bildmaterialien)</a:t>
            </a:r>
          </a:p>
          <a:p>
            <a:pPr marL="514350" indent="-514350">
              <a:buFont typeface="+mj-lt"/>
              <a:buAutoNum type="arabicPeriod"/>
            </a:pPr>
            <a:r>
              <a:rPr lang="de-DE" sz="3200" dirty="0"/>
              <a:t>Folgen der politischen und wirtschaftlichen Modernisierung am Beispiel der weißen Industriearbeiterschaft  (Gruppenarbeit)</a:t>
            </a:r>
          </a:p>
          <a:p>
            <a:pPr marL="514350" indent="-514350">
              <a:buFont typeface="+mj-lt"/>
              <a:buAutoNum type="arabicPeriod"/>
            </a:pPr>
            <a:r>
              <a:rPr lang="de-DE" sz="3200" dirty="0"/>
              <a:t>Beantwortung der Stundenfrage und Bewertung der Modernisierung der USA</a:t>
            </a:r>
          </a:p>
          <a:p>
            <a:pPr marL="514350" indent="-514350">
              <a:buFont typeface="+mj-lt"/>
              <a:buAutoNum type="arabicPeriod"/>
            </a:pPr>
            <a:r>
              <a:rPr lang="de-DE" sz="3200" dirty="0"/>
              <a:t>Transfer: Kein 1. Mai in den USA – warum?</a:t>
            </a:r>
          </a:p>
          <a:p>
            <a:pPr marL="514350" indent="-514350">
              <a:buFont typeface="+mj-lt"/>
              <a:buAutoNum type="arabicPeriod"/>
            </a:pPr>
            <a:endParaRPr lang="de-DE" sz="3200" dirty="0"/>
          </a:p>
        </p:txBody>
      </p:sp>
    </p:spTree>
    <p:extLst>
      <p:ext uri="{BB962C8B-B14F-4D97-AF65-F5344CB8AC3E}">
        <p14:creationId xmlns:p14="http://schemas.microsoft.com/office/powerpoint/2010/main" val="628875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B41648-DD3B-B746-B4AF-32DD94DC4FD6}"/>
              </a:ext>
            </a:extLst>
          </p:cNvPr>
          <p:cNvSpPr>
            <a:spLocks noGrp="1"/>
          </p:cNvSpPr>
          <p:nvPr>
            <p:ph type="title"/>
          </p:nvPr>
        </p:nvSpPr>
        <p:spPr>
          <a:xfrm>
            <a:off x="592282" y="272111"/>
            <a:ext cx="11007436" cy="817852"/>
          </a:xfrm>
        </p:spPr>
        <p:txBody>
          <a:bodyPr>
            <a:normAutofit fontScale="90000"/>
          </a:bodyPr>
          <a:lstStyle/>
          <a:p>
            <a:r>
              <a:rPr lang="de-DE" b="1" dirty="0">
                <a:latin typeface="Arial" panose="020B0604020202020204" pitchFamily="34" charset="0"/>
                <a:cs typeface="Arial" panose="020B0604020202020204" pitchFamily="34" charset="0"/>
              </a:rPr>
              <a:t>Eine Doppelstunde im fünfstündigen Kurs</a:t>
            </a:r>
          </a:p>
        </p:txBody>
      </p:sp>
      <p:sp>
        <p:nvSpPr>
          <p:cNvPr id="3" name="Inhaltsplatzhalter 2">
            <a:extLst>
              <a:ext uri="{FF2B5EF4-FFF2-40B4-BE49-F238E27FC236}">
                <a16:creationId xmlns:a16="http://schemas.microsoft.com/office/drawing/2014/main" id="{73536737-4B0B-9F43-BF5A-E30F43FAD771}"/>
              </a:ext>
            </a:extLst>
          </p:cNvPr>
          <p:cNvSpPr>
            <a:spLocks noGrp="1"/>
          </p:cNvSpPr>
          <p:nvPr>
            <p:ph idx="1"/>
          </p:nvPr>
        </p:nvSpPr>
        <p:spPr>
          <a:xfrm>
            <a:off x="592282" y="1253331"/>
            <a:ext cx="10515600" cy="5332558"/>
          </a:xfrm>
        </p:spPr>
        <p:txBody>
          <a:bodyPr>
            <a:noAutofit/>
          </a:bodyPr>
          <a:lstStyle/>
          <a:p>
            <a:pPr marL="11113" indent="-11113">
              <a:buNone/>
            </a:pPr>
            <a:r>
              <a:rPr lang="de-DE" sz="3200" b="1" dirty="0"/>
              <a:t>Bieten die USA wirklich jedem (wirtschaftliche) Unabhängigkeit und politische Partizipation?</a:t>
            </a:r>
          </a:p>
          <a:p>
            <a:pPr marL="514350" indent="-514350">
              <a:buFont typeface="+mj-lt"/>
              <a:buAutoNum type="arabicPeriod"/>
            </a:pPr>
            <a:r>
              <a:rPr lang="de-DE" sz="3200" dirty="0"/>
              <a:t>Einstieg: Ein Blick auf die USA von außen und innen in der 1. und 2. Hälfte des 19. Jahrhunderts</a:t>
            </a:r>
          </a:p>
          <a:p>
            <a:pPr marL="514350" indent="-514350">
              <a:buFont typeface="+mj-lt"/>
              <a:buAutoNum type="arabicPeriod"/>
            </a:pPr>
            <a:r>
              <a:rPr lang="de-DE" sz="3200" dirty="0"/>
              <a:t>Lehrervortrag mit Schwerpunkt auf </a:t>
            </a:r>
            <a:r>
              <a:rPr lang="de-DE" sz="3200" dirty="0" err="1"/>
              <a:t>Jacksonian</a:t>
            </a:r>
            <a:r>
              <a:rPr lang="de-DE" sz="3200" dirty="0"/>
              <a:t> Democracy</a:t>
            </a:r>
          </a:p>
          <a:p>
            <a:pPr marL="514350" indent="-514350">
              <a:buFont typeface="+mj-lt"/>
              <a:buAutoNum type="arabicPeriod"/>
            </a:pPr>
            <a:r>
              <a:rPr lang="de-DE" sz="3200" dirty="0"/>
              <a:t>Politische und wirtschaftliche Partizipationsmöglichkeiten nach 1865 (Gruppenarbeit)</a:t>
            </a:r>
          </a:p>
          <a:p>
            <a:pPr marL="514350" indent="-514350">
              <a:buFont typeface="+mj-lt"/>
              <a:buAutoNum type="arabicPeriod"/>
            </a:pPr>
            <a:r>
              <a:rPr lang="de-DE" sz="3200" dirty="0"/>
              <a:t>Beantwortung der Stundenfrage</a:t>
            </a:r>
          </a:p>
          <a:p>
            <a:pPr marL="514350" indent="-514350">
              <a:buFont typeface="+mj-lt"/>
              <a:buAutoNum type="arabicPeriod"/>
            </a:pPr>
            <a:r>
              <a:rPr lang="de-DE" sz="3200" dirty="0"/>
              <a:t>Transfer: Die USA im 21. Jahrhundert – ein neues „</a:t>
            </a:r>
            <a:r>
              <a:rPr lang="de-DE" sz="3200" dirty="0" err="1"/>
              <a:t>Gilded</a:t>
            </a:r>
            <a:r>
              <a:rPr lang="de-DE" sz="3200" dirty="0"/>
              <a:t> Age“?</a:t>
            </a:r>
          </a:p>
        </p:txBody>
      </p:sp>
    </p:spTree>
    <p:extLst>
      <p:ext uri="{BB962C8B-B14F-4D97-AF65-F5344CB8AC3E}">
        <p14:creationId xmlns:p14="http://schemas.microsoft.com/office/powerpoint/2010/main" val="777828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00808627-1A71-0841-BC88-1E63B8E3C195}"/>
              </a:ext>
            </a:extLst>
          </p:cNvPr>
          <p:cNvSpPr/>
          <p:nvPr/>
        </p:nvSpPr>
        <p:spPr>
          <a:xfrm>
            <a:off x="0" y="3996873"/>
            <a:ext cx="12192000" cy="271858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F1A1A596-C99A-2649-B5D4-BE34ED1DEC7F}"/>
              </a:ext>
            </a:extLst>
          </p:cNvPr>
          <p:cNvSpPr/>
          <p:nvPr/>
        </p:nvSpPr>
        <p:spPr>
          <a:xfrm>
            <a:off x="0" y="202175"/>
            <a:ext cx="12192000" cy="240172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C7A4A19B-88F0-7747-807E-D7DF999500F2}"/>
              </a:ext>
            </a:extLst>
          </p:cNvPr>
          <p:cNvSpPr txBox="1"/>
          <p:nvPr/>
        </p:nvSpPr>
        <p:spPr>
          <a:xfrm>
            <a:off x="2841205" y="2842811"/>
            <a:ext cx="6417270" cy="523220"/>
          </a:xfrm>
          <a:prstGeom prst="rect">
            <a:avLst/>
          </a:prstGeom>
          <a:noFill/>
        </p:spPr>
        <p:txBody>
          <a:bodyPr wrap="none" rtlCol="0">
            <a:spAutoFit/>
          </a:bodyPr>
          <a:lstStyle/>
          <a:p>
            <a:r>
              <a:rPr lang="de-DE" sz="2800" b="1" dirty="0"/>
              <a:t>Die USA um 1900 – ein „modernes“ Land?</a:t>
            </a:r>
          </a:p>
        </p:txBody>
      </p:sp>
      <p:pic>
        <p:nvPicPr>
          <p:cNvPr id="5" name="Grafik 4">
            <a:extLst>
              <a:ext uri="{FF2B5EF4-FFF2-40B4-BE49-F238E27FC236}">
                <a16:creationId xmlns:a16="http://schemas.microsoft.com/office/drawing/2014/main" id="{49122B04-287F-AB4D-98F1-FD872D94AAB8}"/>
              </a:ext>
            </a:extLst>
          </p:cNvPr>
          <p:cNvPicPr>
            <a:picLocks noChangeAspect="1"/>
          </p:cNvPicPr>
          <p:nvPr/>
        </p:nvPicPr>
        <p:blipFill>
          <a:blip r:embed="rId3"/>
          <a:stretch>
            <a:fillRect/>
          </a:stretch>
        </p:blipFill>
        <p:spPr>
          <a:xfrm>
            <a:off x="2181829" y="361465"/>
            <a:ext cx="2761636" cy="1951556"/>
          </a:xfrm>
          <a:prstGeom prst="rect">
            <a:avLst/>
          </a:prstGeom>
        </p:spPr>
      </p:pic>
      <p:sp>
        <p:nvSpPr>
          <p:cNvPr id="6" name="Textfeld 5">
            <a:extLst>
              <a:ext uri="{FF2B5EF4-FFF2-40B4-BE49-F238E27FC236}">
                <a16:creationId xmlns:a16="http://schemas.microsoft.com/office/drawing/2014/main" id="{FF319503-A585-704B-9983-38F2C44042DC}"/>
              </a:ext>
            </a:extLst>
          </p:cNvPr>
          <p:cNvSpPr txBox="1"/>
          <p:nvPr/>
        </p:nvSpPr>
        <p:spPr>
          <a:xfrm>
            <a:off x="2181829" y="2364108"/>
            <a:ext cx="2572627" cy="276999"/>
          </a:xfrm>
          <a:prstGeom prst="rect">
            <a:avLst/>
          </a:prstGeom>
          <a:noFill/>
        </p:spPr>
        <p:txBody>
          <a:bodyPr wrap="none" rtlCol="0">
            <a:spAutoFit/>
          </a:bodyPr>
          <a:lstStyle/>
          <a:p>
            <a:r>
              <a:rPr lang="de-DE" sz="1200" dirty="0"/>
              <a:t>1. Jungen in einer Zigarrenfabrik, 1908</a:t>
            </a:r>
          </a:p>
        </p:txBody>
      </p:sp>
      <p:sp>
        <p:nvSpPr>
          <p:cNvPr id="10" name="Textfeld 9">
            <a:extLst>
              <a:ext uri="{FF2B5EF4-FFF2-40B4-BE49-F238E27FC236}">
                <a16:creationId xmlns:a16="http://schemas.microsoft.com/office/drawing/2014/main" id="{E32D9E05-3788-CB46-8203-D16EDCF59BA1}"/>
              </a:ext>
            </a:extLst>
          </p:cNvPr>
          <p:cNvSpPr txBox="1"/>
          <p:nvPr/>
        </p:nvSpPr>
        <p:spPr>
          <a:xfrm>
            <a:off x="7802827" y="2354092"/>
            <a:ext cx="646331" cy="276999"/>
          </a:xfrm>
          <a:prstGeom prst="rect">
            <a:avLst/>
          </a:prstGeom>
          <a:noFill/>
        </p:spPr>
        <p:txBody>
          <a:bodyPr wrap="none" rtlCol="0">
            <a:spAutoFit/>
          </a:bodyPr>
          <a:lstStyle/>
          <a:p>
            <a:r>
              <a:rPr lang="de-DE" sz="1200" dirty="0"/>
              <a:t>2. Slum</a:t>
            </a:r>
          </a:p>
        </p:txBody>
      </p:sp>
      <p:pic>
        <p:nvPicPr>
          <p:cNvPr id="13" name="Grafik 12">
            <a:extLst>
              <a:ext uri="{FF2B5EF4-FFF2-40B4-BE49-F238E27FC236}">
                <a16:creationId xmlns:a16="http://schemas.microsoft.com/office/drawing/2014/main" id="{DDE3411B-7EC7-6240-B9BC-56A012652AFC}"/>
              </a:ext>
            </a:extLst>
          </p:cNvPr>
          <p:cNvPicPr>
            <a:picLocks noChangeAspect="1"/>
          </p:cNvPicPr>
          <p:nvPr/>
        </p:nvPicPr>
        <p:blipFill>
          <a:blip r:embed="rId4"/>
          <a:stretch>
            <a:fillRect/>
          </a:stretch>
        </p:blipFill>
        <p:spPr>
          <a:xfrm>
            <a:off x="2181829" y="4186460"/>
            <a:ext cx="3030143" cy="2102869"/>
          </a:xfrm>
          <a:prstGeom prst="rect">
            <a:avLst/>
          </a:prstGeom>
        </p:spPr>
      </p:pic>
      <p:sp>
        <p:nvSpPr>
          <p:cNvPr id="14" name="Textfeld 13">
            <a:extLst>
              <a:ext uri="{FF2B5EF4-FFF2-40B4-BE49-F238E27FC236}">
                <a16:creationId xmlns:a16="http://schemas.microsoft.com/office/drawing/2014/main" id="{9C147075-C368-A446-A91B-693091B24D79}"/>
              </a:ext>
            </a:extLst>
          </p:cNvPr>
          <p:cNvSpPr txBox="1"/>
          <p:nvPr/>
        </p:nvSpPr>
        <p:spPr>
          <a:xfrm>
            <a:off x="2181829" y="6400363"/>
            <a:ext cx="1801070" cy="276999"/>
          </a:xfrm>
          <a:prstGeom prst="rect">
            <a:avLst/>
          </a:prstGeom>
          <a:noFill/>
        </p:spPr>
        <p:txBody>
          <a:bodyPr wrap="none" rtlCol="0">
            <a:spAutoFit/>
          </a:bodyPr>
          <a:lstStyle/>
          <a:p>
            <a:r>
              <a:rPr lang="de-DE" sz="1200" dirty="0"/>
              <a:t>3. </a:t>
            </a:r>
            <a:r>
              <a:rPr lang="de-DE" sz="1200" dirty="0" err="1"/>
              <a:t>Haymarket</a:t>
            </a:r>
            <a:r>
              <a:rPr lang="de-DE" sz="1200" dirty="0"/>
              <a:t>-Streik, 1886</a:t>
            </a:r>
          </a:p>
        </p:txBody>
      </p:sp>
      <p:pic>
        <p:nvPicPr>
          <p:cNvPr id="18" name="Grafik 17">
            <a:extLst>
              <a:ext uri="{FF2B5EF4-FFF2-40B4-BE49-F238E27FC236}">
                <a16:creationId xmlns:a16="http://schemas.microsoft.com/office/drawing/2014/main" id="{C5A34C5C-AF80-5847-848F-8BD110100525}"/>
              </a:ext>
            </a:extLst>
          </p:cNvPr>
          <p:cNvPicPr>
            <a:picLocks noChangeAspect="1"/>
          </p:cNvPicPr>
          <p:nvPr/>
        </p:nvPicPr>
        <p:blipFill>
          <a:blip r:embed="rId5"/>
          <a:stretch>
            <a:fillRect/>
          </a:stretch>
        </p:blipFill>
        <p:spPr>
          <a:xfrm>
            <a:off x="7849321" y="4152248"/>
            <a:ext cx="1434265" cy="2210455"/>
          </a:xfrm>
          <a:prstGeom prst="rect">
            <a:avLst/>
          </a:prstGeom>
        </p:spPr>
      </p:pic>
      <p:sp>
        <p:nvSpPr>
          <p:cNvPr id="19" name="Textfeld 18">
            <a:extLst>
              <a:ext uri="{FF2B5EF4-FFF2-40B4-BE49-F238E27FC236}">
                <a16:creationId xmlns:a16="http://schemas.microsoft.com/office/drawing/2014/main" id="{3867880C-F2F1-394D-BD9A-BEB2024355A4}"/>
              </a:ext>
            </a:extLst>
          </p:cNvPr>
          <p:cNvSpPr txBox="1"/>
          <p:nvPr/>
        </p:nvSpPr>
        <p:spPr>
          <a:xfrm>
            <a:off x="7849321" y="6438460"/>
            <a:ext cx="1465466" cy="276999"/>
          </a:xfrm>
          <a:prstGeom prst="rect">
            <a:avLst/>
          </a:prstGeom>
          <a:noFill/>
        </p:spPr>
        <p:txBody>
          <a:bodyPr wrap="none" rtlCol="0">
            <a:spAutoFit/>
          </a:bodyPr>
          <a:lstStyle/>
          <a:p>
            <a:r>
              <a:rPr lang="de-DE" sz="1200" dirty="0"/>
              <a:t>4. Finanzpanik, 1893</a:t>
            </a:r>
          </a:p>
        </p:txBody>
      </p:sp>
      <p:sp>
        <p:nvSpPr>
          <p:cNvPr id="26" name="Rectangle 2">
            <a:extLst>
              <a:ext uri="{FF2B5EF4-FFF2-40B4-BE49-F238E27FC236}">
                <a16:creationId xmlns:a16="http://schemas.microsoft.com/office/drawing/2014/main" id="{7EE22E0F-872D-6141-99E8-A1EC457B83F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2049" name="Grafik 15">
            <a:extLst>
              <a:ext uri="{FF2B5EF4-FFF2-40B4-BE49-F238E27FC236}">
                <a16:creationId xmlns:a16="http://schemas.microsoft.com/office/drawing/2014/main" id="{B7BB5973-F14D-E545-A1DB-8FC8F64D58BC}"/>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7849321" y="361465"/>
            <a:ext cx="2561085" cy="1969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6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1B9305F-5BCD-AB42-B2FE-A43110AE910F}"/>
              </a:ext>
            </a:extLst>
          </p:cNvPr>
          <p:cNvSpPr/>
          <p:nvPr/>
        </p:nvSpPr>
        <p:spPr>
          <a:xfrm>
            <a:off x="0" y="449802"/>
            <a:ext cx="12192000" cy="150432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47798C8A-3CA0-466E-A150-09FF95D9F711}"/>
              </a:ext>
            </a:extLst>
          </p:cNvPr>
          <p:cNvSpPr>
            <a:spLocks noGrp="1"/>
          </p:cNvSpPr>
          <p:nvPr>
            <p:ph idx="4294967295"/>
          </p:nvPr>
        </p:nvSpPr>
        <p:spPr>
          <a:xfrm>
            <a:off x="4721659" y="2455865"/>
            <a:ext cx="7304087" cy="3404611"/>
          </a:xfrm>
        </p:spPr>
        <p:txBody>
          <a:bodyPr>
            <a:noAutofit/>
          </a:bodyPr>
          <a:lstStyle/>
          <a:p>
            <a:pPr marL="742950" indent="-742950">
              <a:buFont typeface="+mj-lt"/>
              <a:buAutoNum type="arabicPeriod"/>
            </a:pPr>
            <a:r>
              <a:rPr lang="de-DE" sz="3600" dirty="0"/>
              <a:t>wirtschaftliche und technische Modernisierung</a:t>
            </a:r>
          </a:p>
          <a:p>
            <a:pPr marL="742950" indent="-742950">
              <a:buFont typeface="+mj-lt"/>
              <a:buAutoNum type="arabicPeriod"/>
            </a:pPr>
            <a:r>
              <a:rPr lang="de-DE" sz="3600" dirty="0"/>
              <a:t>politische und soziale Modernisierung</a:t>
            </a:r>
          </a:p>
          <a:p>
            <a:pPr marL="742950" indent="-742950">
              <a:buFont typeface="+mj-lt"/>
              <a:buAutoNum type="arabicPeriod"/>
            </a:pPr>
            <a:r>
              <a:rPr lang="de-DE" sz="3600" dirty="0"/>
              <a:t>Modernisierung von Lebensweisen und -normen</a:t>
            </a:r>
          </a:p>
          <a:p>
            <a:pPr marL="0" indent="0">
              <a:buNone/>
            </a:pPr>
            <a:r>
              <a:rPr lang="de-DE" sz="2400" i="1" dirty="0"/>
              <a:t>(</a:t>
            </a:r>
            <a:r>
              <a:rPr lang="de-DE" sz="2000" i="1" dirty="0"/>
              <a:t>vgl. Ulrich Herbert, Liberalisierung als Lernprozess, 2002, S. 12)</a:t>
            </a:r>
          </a:p>
        </p:txBody>
      </p:sp>
      <p:sp>
        <p:nvSpPr>
          <p:cNvPr id="6" name="Textfeld 5">
            <a:extLst>
              <a:ext uri="{FF2B5EF4-FFF2-40B4-BE49-F238E27FC236}">
                <a16:creationId xmlns:a16="http://schemas.microsoft.com/office/drawing/2014/main" id="{E97E1B4A-7226-A444-AA8E-60972981A436}"/>
              </a:ext>
            </a:extLst>
          </p:cNvPr>
          <p:cNvSpPr txBox="1"/>
          <p:nvPr/>
        </p:nvSpPr>
        <p:spPr>
          <a:xfrm>
            <a:off x="408708" y="3429000"/>
            <a:ext cx="3867962" cy="1200329"/>
          </a:xfrm>
          <a:prstGeom prst="rect">
            <a:avLst/>
          </a:prstGeom>
          <a:noFill/>
        </p:spPr>
        <p:txBody>
          <a:bodyPr wrap="square" rtlCol="0">
            <a:spAutoFit/>
          </a:bodyPr>
          <a:lstStyle/>
          <a:p>
            <a:r>
              <a:rPr lang="de-DE" sz="3600" b="1" dirty="0">
                <a:solidFill>
                  <a:srgbClr val="FF0000"/>
                </a:solidFill>
              </a:rPr>
              <a:t>Wie modern waren die USA um 1900?</a:t>
            </a:r>
          </a:p>
        </p:txBody>
      </p:sp>
      <p:sp>
        <p:nvSpPr>
          <p:cNvPr id="7" name="Textfeld 6">
            <a:extLst>
              <a:ext uri="{FF2B5EF4-FFF2-40B4-BE49-F238E27FC236}">
                <a16:creationId xmlns:a16="http://schemas.microsoft.com/office/drawing/2014/main" id="{FAE3AEBA-9A97-244E-B719-C991D4A7A0C3}"/>
              </a:ext>
            </a:extLst>
          </p:cNvPr>
          <p:cNvSpPr txBox="1"/>
          <p:nvPr/>
        </p:nvSpPr>
        <p:spPr>
          <a:xfrm>
            <a:off x="408708" y="402813"/>
            <a:ext cx="11374583" cy="1446550"/>
          </a:xfrm>
          <a:prstGeom prst="rect">
            <a:avLst/>
          </a:prstGeom>
          <a:noFill/>
        </p:spPr>
        <p:txBody>
          <a:bodyPr wrap="square" rtlCol="0">
            <a:spAutoFit/>
          </a:bodyPr>
          <a:lstStyle/>
          <a:p>
            <a:r>
              <a:rPr lang="de-DE" sz="4400" b="1" dirty="0"/>
              <a:t>Modernisierung und Moderne als „Schlüsselkonzepte“ – unterrichtspraktisch!</a:t>
            </a:r>
          </a:p>
        </p:txBody>
      </p:sp>
    </p:spTree>
    <p:extLst>
      <p:ext uri="{BB962C8B-B14F-4D97-AF65-F5344CB8AC3E}">
        <p14:creationId xmlns:p14="http://schemas.microsoft.com/office/powerpoint/2010/main" val="612469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35E9A35-98E6-8847-BB7E-0F3450EBEE71}"/>
              </a:ext>
            </a:extLst>
          </p:cNvPr>
          <p:cNvSpPr/>
          <p:nvPr/>
        </p:nvSpPr>
        <p:spPr>
          <a:xfrm>
            <a:off x="0" y="421949"/>
            <a:ext cx="12192000" cy="22063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0"/>
            <a:r>
              <a:rPr lang="de-DE" sz="4000" b="1" dirty="0">
                <a:solidFill>
                  <a:schemeClr val="tx1"/>
                </a:solidFill>
              </a:rPr>
              <a:t>Fenster zur Welt: </a:t>
            </a:r>
          </a:p>
          <a:p>
            <a:pPr marL="762000"/>
            <a:r>
              <a:rPr lang="de-DE" sz="4000" b="1" dirty="0">
                <a:solidFill>
                  <a:schemeClr val="tx1"/>
                </a:solidFill>
              </a:rPr>
              <a:t>Die politische und wirtschaftliche Modernisierung in den USA</a:t>
            </a:r>
          </a:p>
        </p:txBody>
      </p:sp>
      <p:sp>
        <p:nvSpPr>
          <p:cNvPr id="25" name="Textfeld 24">
            <a:extLst>
              <a:ext uri="{FF2B5EF4-FFF2-40B4-BE49-F238E27FC236}">
                <a16:creationId xmlns:a16="http://schemas.microsoft.com/office/drawing/2014/main" id="{86E4525D-E40D-7B41-9867-CD8CEA408560}"/>
              </a:ext>
            </a:extLst>
          </p:cNvPr>
          <p:cNvSpPr txBox="1"/>
          <p:nvPr/>
        </p:nvSpPr>
        <p:spPr>
          <a:xfrm>
            <a:off x="2194006" y="3240624"/>
            <a:ext cx="8889631" cy="2862322"/>
          </a:xfrm>
          <a:prstGeom prst="rect">
            <a:avLst/>
          </a:prstGeom>
          <a:noFill/>
        </p:spPr>
        <p:txBody>
          <a:bodyPr wrap="square" rtlCol="0">
            <a:spAutoFit/>
          </a:bodyPr>
          <a:lstStyle/>
          <a:p>
            <a:pPr marL="742950" indent="-742950">
              <a:buFont typeface="+mj-lt"/>
              <a:buAutoNum type="arabicPeriod"/>
            </a:pPr>
            <a:r>
              <a:rPr lang="de-DE" sz="3600" dirty="0"/>
              <a:t>Bildungsplan</a:t>
            </a:r>
          </a:p>
          <a:p>
            <a:pPr marL="742950" indent="-742950">
              <a:buFont typeface="+mj-lt"/>
              <a:buAutoNum type="arabicPeriod"/>
            </a:pPr>
            <a:r>
              <a:rPr lang="de-DE" sz="3600" dirty="0"/>
              <a:t>Politische Modernisierung und wirtschaftliche Modernisierung</a:t>
            </a:r>
          </a:p>
          <a:p>
            <a:pPr marL="742950" indent="-742950">
              <a:buFont typeface="+mj-lt"/>
              <a:buAutoNum type="arabicPeriod"/>
            </a:pPr>
            <a:r>
              <a:rPr lang="de-DE" sz="3600" dirty="0"/>
              <a:t>Literatur</a:t>
            </a:r>
          </a:p>
          <a:p>
            <a:pPr marL="742950" indent="-742950">
              <a:buFont typeface="+mj-lt"/>
              <a:buAutoNum type="arabicPeriod"/>
            </a:pPr>
            <a:r>
              <a:rPr lang="de-DE" sz="3600" dirty="0"/>
              <a:t>Doppelstunden 2- und 5-st.</a:t>
            </a:r>
          </a:p>
        </p:txBody>
      </p:sp>
    </p:spTree>
    <p:extLst>
      <p:ext uri="{BB962C8B-B14F-4D97-AF65-F5344CB8AC3E}">
        <p14:creationId xmlns:p14="http://schemas.microsoft.com/office/powerpoint/2010/main" val="92068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 Fenster zur Welt: &#10;die politische und wirtschaftliche Modernisierung in den USA analysieren und &#10;deren Folgen bewerten &#10;(Jacksoman Democracy, Gilded Age, Big Business, Massenkonsum, Laissez• &#10;taire, Trade Union) ">
            <a:extLst>
              <a:ext uri="{FF2B5EF4-FFF2-40B4-BE49-F238E27FC236}">
                <a16:creationId xmlns:a16="http://schemas.microsoft.com/office/drawing/2014/main" id="{E73527E2-C832-9A45-92A6-91955F846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260" y="718697"/>
            <a:ext cx="8055103" cy="23722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6) die politische und wirtschaftliche Modernisierung in den USA analysieren und &#10;deren Folgen bewerten &#10;(Vertassung, Jacksonian Democracy, Wahlrecht, Gilded Age, Taylorismus, &#10;Fordismus, Big Business, Massenkonsum, Boom, Laissez•faire, Trade Union) ">
            <a:extLst>
              <a:ext uri="{FF2B5EF4-FFF2-40B4-BE49-F238E27FC236}">
                <a16:creationId xmlns:a16="http://schemas.microsoft.com/office/drawing/2014/main" id="{5AD865CB-273B-834D-809E-F5FF7D5E1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0260" y="3909848"/>
            <a:ext cx="8530426" cy="208104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7279B027-141F-8146-9CC6-94CEADC66C50}"/>
              </a:ext>
            </a:extLst>
          </p:cNvPr>
          <p:cNvSpPr txBox="1"/>
          <p:nvPr/>
        </p:nvSpPr>
        <p:spPr>
          <a:xfrm>
            <a:off x="819789" y="662151"/>
            <a:ext cx="2175641" cy="3108543"/>
          </a:xfrm>
          <a:prstGeom prst="rect">
            <a:avLst/>
          </a:prstGeom>
          <a:noFill/>
        </p:spPr>
        <p:txBody>
          <a:bodyPr wrap="square" rtlCol="0">
            <a:spAutoFit/>
          </a:bodyPr>
          <a:lstStyle/>
          <a:p>
            <a:r>
              <a:rPr lang="de-DE" sz="2800" b="1" dirty="0"/>
              <a:t>Bildungsplan Geschichte </a:t>
            </a:r>
            <a:r>
              <a:rPr lang="de-DE" sz="2800" dirty="0"/>
              <a:t>3.4.1 Wege in die westliche Moderne (zweistündig)</a:t>
            </a:r>
          </a:p>
          <a:p>
            <a:endParaRPr lang="de-DE" sz="2800" dirty="0"/>
          </a:p>
        </p:txBody>
      </p:sp>
      <p:sp>
        <p:nvSpPr>
          <p:cNvPr id="5" name="Textfeld 4">
            <a:extLst>
              <a:ext uri="{FF2B5EF4-FFF2-40B4-BE49-F238E27FC236}">
                <a16:creationId xmlns:a16="http://schemas.microsoft.com/office/drawing/2014/main" id="{AEDA64F4-559B-A447-9631-29E97194E83F}"/>
              </a:ext>
            </a:extLst>
          </p:cNvPr>
          <p:cNvSpPr txBox="1"/>
          <p:nvPr/>
        </p:nvSpPr>
        <p:spPr>
          <a:xfrm>
            <a:off x="882870" y="3909848"/>
            <a:ext cx="2144110" cy="2246769"/>
          </a:xfrm>
          <a:prstGeom prst="rect">
            <a:avLst/>
          </a:prstGeom>
          <a:noFill/>
        </p:spPr>
        <p:txBody>
          <a:bodyPr wrap="square" rtlCol="0">
            <a:spAutoFit/>
          </a:bodyPr>
          <a:lstStyle/>
          <a:p>
            <a:r>
              <a:rPr lang="de-DE" sz="2800" dirty="0"/>
              <a:t>3.4.2 Wege in die Moderne (fünfstündig)</a:t>
            </a:r>
          </a:p>
          <a:p>
            <a:endParaRPr lang="de-DE" sz="2800" dirty="0"/>
          </a:p>
        </p:txBody>
      </p:sp>
    </p:spTree>
    <p:extLst>
      <p:ext uri="{BB962C8B-B14F-4D97-AF65-F5344CB8AC3E}">
        <p14:creationId xmlns:p14="http://schemas.microsoft.com/office/powerpoint/2010/main" val="868720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47F3E01C-F513-C943-9BBB-E8BEA15A8FB4}"/>
              </a:ext>
            </a:extLst>
          </p:cNvPr>
          <p:cNvSpPr txBox="1"/>
          <p:nvPr/>
        </p:nvSpPr>
        <p:spPr>
          <a:xfrm>
            <a:off x="5498362" y="582067"/>
            <a:ext cx="6693638" cy="5816977"/>
          </a:xfrm>
          <a:prstGeom prst="rect">
            <a:avLst/>
          </a:prstGeom>
          <a:noFill/>
        </p:spPr>
        <p:txBody>
          <a:bodyPr wrap="square" rtlCol="0">
            <a:spAutoFit/>
          </a:bodyPr>
          <a:lstStyle/>
          <a:p>
            <a:r>
              <a:rPr lang="de-DE" sz="4000" b="1" dirty="0"/>
              <a:t>Chancen und Möglichkeiten des Fensters</a:t>
            </a:r>
          </a:p>
          <a:p>
            <a:endParaRPr lang="de-DE" sz="4000" b="1" dirty="0"/>
          </a:p>
          <a:p>
            <a:pPr marL="514350" indent="-514350">
              <a:buFont typeface="+mj-lt"/>
              <a:buAutoNum type="arabicPeriod"/>
            </a:pPr>
            <a:r>
              <a:rPr lang="de-DE" sz="3600" dirty="0"/>
              <a:t>Die politische und wirtschaftliche Entwicklung in den USA im 19. Jahrhundert</a:t>
            </a:r>
          </a:p>
          <a:p>
            <a:pPr marL="514350" indent="-514350">
              <a:buFont typeface="+mj-lt"/>
              <a:buAutoNum type="arabicPeriod"/>
            </a:pPr>
            <a:r>
              <a:rPr lang="de-DE" sz="3600" dirty="0"/>
              <a:t>Vergleich USA/Europa/Deutschland</a:t>
            </a:r>
          </a:p>
          <a:p>
            <a:pPr marL="514350" indent="-514350">
              <a:buFont typeface="+mj-lt"/>
              <a:buAutoNum type="arabicPeriod"/>
            </a:pPr>
            <a:r>
              <a:rPr lang="de-DE" sz="3600" dirty="0"/>
              <a:t>Beziehungsgeschichte/ Vernetzung</a:t>
            </a:r>
          </a:p>
        </p:txBody>
      </p:sp>
      <p:sp>
        <p:nvSpPr>
          <p:cNvPr id="2" name="Textfeld 1">
            <a:extLst>
              <a:ext uri="{FF2B5EF4-FFF2-40B4-BE49-F238E27FC236}">
                <a16:creationId xmlns:a16="http://schemas.microsoft.com/office/drawing/2014/main" id="{C2545207-60DF-8E4B-95F5-22BF92DA8978}"/>
              </a:ext>
            </a:extLst>
          </p:cNvPr>
          <p:cNvSpPr txBox="1"/>
          <p:nvPr/>
        </p:nvSpPr>
        <p:spPr>
          <a:xfrm>
            <a:off x="568037" y="582067"/>
            <a:ext cx="4793672" cy="6124754"/>
          </a:xfrm>
          <a:prstGeom prst="rect">
            <a:avLst/>
          </a:prstGeom>
          <a:noFill/>
          <a:ln>
            <a:solidFill>
              <a:schemeClr val="accent1"/>
            </a:solidFill>
          </a:ln>
        </p:spPr>
        <p:txBody>
          <a:bodyPr wrap="square" rtlCol="0">
            <a:spAutoFit/>
          </a:bodyPr>
          <a:lstStyle/>
          <a:p>
            <a:r>
              <a:rPr lang="de-DE" sz="2800" b="1" dirty="0"/>
              <a:t>Wie modern waren die USA um 1900?</a:t>
            </a:r>
          </a:p>
          <a:p>
            <a:endParaRPr lang="de-DE" sz="2800" b="1" dirty="0"/>
          </a:p>
          <a:p>
            <a:r>
              <a:rPr lang="de-DE" sz="2800" b="1" dirty="0"/>
              <a:t>Kriterien nach Ulrich Herbert, „Liberalisierung als Lernprozess“ (2002)</a:t>
            </a:r>
          </a:p>
          <a:p>
            <a:endParaRPr lang="de-DE" sz="2800" dirty="0"/>
          </a:p>
          <a:p>
            <a:pPr marL="457200" indent="-457200">
              <a:buFont typeface="Arial" panose="020B0604020202020204" pitchFamily="34" charset="0"/>
              <a:buChar char="•"/>
            </a:pPr>
            <a:r>
              <a:rPr lang="de-DE" sz="2800" dirty="0"/>
              <a:t>wirtschaftliche und technische Modernisierung</a:t>
            </a:r>
          </a:p>
          <a:p>
            <a:pPr marL="457200" indent="-457200">
              <a:buFont typeface="Arial" panose="020B0604020202020204" pitchFamily="34" charset="0"/>
              <a:buChar char="•"/>
            </a:pPr>
            <a:r>
              <a:rPr lang="de-DE" sz="2800" dirty="0"/>
              <a:t>politische und soziale Modernisierung</a:t>
            </a:r>
          </a:p>
          <a:p>
            <a:pPr marL="457200" indent="-457200">
              <a:buFont typeface="Arial" panose="020B0604020202020204" pitchFamily="34" charset="0"/>
              <a:buChar char="•"/>
            </a:pPr>
            <a:r>
              <a:rPr lang="de-DE" sz="2800" dirty="0"/>
              <a:t>Modernisierung von Lebensweisen und -normen</a:t>
            </a:r>
          </a:p>
          <a:p>
            <a:endParaRPr lang="de-DE" sz="2800" dirty="0"/>
          </a:p>
        </p:txBody>
      </p:sp>
    </p:spTree>
    <p:extLst>
      <p:ext uri="{BB962C8B-B14F-4D97-AF65-F5344CB8AC3E}">
        <p14:creationId xmlns:p14="http://schemas.microsoft.com/office/powerpoint/2010/main" val="2670371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5E98873C-B2E5-6B41-8CBD-30AB6B6A4568}"/>
              </a:ext>
            </a:extLst>
          </p:cNvPr>
          <p:cNvSpPr txBox="1"/>
          <p:nvPr/>
        </p:nvSpPr>
        <p:spPr>
          <a:xfrm>
            <a:off x="610477" y="564252"/>
            <a:ext cx="6968835" cy="5632311"/>
          </a:xfrm>
          <a:prstGeom prst="rect">
            <a:avLst/>
          </a:prstGeom>
          <a:noFill/>
        </p:spPr>
        <p:txBody>
          <a:bodyPr wrap="square" rtlCol="0">
            <a:spAutoFit/>
          </a:bodyPr>
          <a:lstStyle/>
          <a:p>
            <a:r>
              <a:rPr lang="de-DE" sz="3600" b="1" dirty="0"/>
              <a:t>Der französische Politiker Alexis de Tocqueville über die US-Bevölkerung nach einer Reise durch die USA (1831):</a:t>
            </a:r>
          </a:p>
          <a:p>
            <a:pPr marL="457200" indent="-457200" algn="just">
              <a:buFont typeface="Arial" panose="020B0604020202020204" pitchFamily="34" charset="0"/>
              <a:buChar char="•"/>
            </a:pPr>
            <a:r>
              <a:rPr lang="de-DE" sz="3600" dirty="0"/>
              <a:t>große Zufriedenheit mit der Regierung</a:t>
            </a:r>
          </a:p>
          <a:p>
            <a:pPr marL="457200" indent="-457200" algn="just">
              <a:buFont typeface="Arial" panose="020B0604020202020204" pitchFamily="34" charset="0"/>
              <a:buChar char="•"/>
            </a:pPr>
            <a:r>
              <a:rPr lang="de-DE" sz="3600" dirty="0"/>
              <a:t>Gefühl von Unabhängigkeit und politischer Würde des des einzelnen</a:t>
            </a:r>
          </a:p>
          <a:p>
            <a:pPr marL="457200" indent="-457200" algn="just">
              <a:buFont typeface="Arial" panose="020B0604020202020204" pitchFamily="34" charset="0"/>
              <a:buChar char="•"/>
            </a:pPr>
            <a:r>
              <a:rPr lang="de-DE" sz="3600" dirty="0"/>
              <a:t>gegenseitige Achtung</a:t>
            </a:r>
          </a:p>
        </p:txBody>
      </p:sp>
      <p:pic>
        <p:nvPicPr>
          <p:cNvPr id="5" name="Grafik 4">
            <a:extLst>
              <a:ext uri="{FF2B5EF4-FFF2-40B4-BE49-F238E27FC236}">
                <a16:creationId xmlns:a16="http://schemas.microsoft.com/office/drawing/2014/main" id="{1767DF02-DAD0-394F-8876-72467D654E84}"/>
              </a:ext>
            </a:extLst>
          </p:cNvPr>
          <p:cNvPicPr>
            <a:picLocks noChangeAspect="1"/>
          </p:cNvPicPr>
          <p:nvPr/>
        </p:nvPicPr>
        <p:blipFill>
          <a:blip r:embed="rId3"/>
          <a:stretch>
            <a:fillRect/>
          </a:stretch>
        </p:blipFill>
        <p:spPr>
          <a:xfrm>
            <a:off x="8385850" y="210026"/>
            <a:ext cx="2794000" cy="3746500"/>
          </a:xfrm>
          <a:prstGeom prst="rect">
            <a:avLst/>
          </a:prstGeom>
        </p:spPr>
      </p:pic>
      <p:sp>
        <p:nvSpPr>
          <p:cNvPr id="6" name="Textfeld 5">
            <a:extLst>
              <a:ext uri="{FF2B5EF4-FFF2-40B4-BE49-F238E27FC236}">
                <a16:creationId xmlns:a16="http://schemas.microsoft.com/office/drawing/2014/main" id="{C6396664-943B-404A-BAF7-D5BEDFCE4CC7}"/>
              </a:ext>
            </a:extLst>
          </p:cNvPr>
          <p:cNvSpPr txBox="1"/>
          <p:nvPr/>
        </p:nvSpPr>
        <p:spPr>
          <a:xfrm>
            <a:off x="8271164" y="3956526"/>
            <a:ext cx="3600538" cy="1046440"/>
          </a:xfrm>
          <a:prstGeom prst="rect">
            <a:avLst/>
          </a:prstGeom>
          <a:noFill/>
        </p:spPr>
        <p:txBody>
          <a:bodyPr wrap="square" rtlCol="0">
            <a:spAutoFit/>
          </a:bodyPr>
          <a:lstStyle/>
          <a:p>
            <a:endParaRPr lang="de-DE" sz="1000" i="1" dirty="0">
              <a:latin typeface="Arial" panose="020B0604020202020204" pitchFamily="34" charset="0"/>
              <a:cs typeface="Arial" panose="020B0604020202020204" pitchFamily="34" charset="0"/>
            </a:endParaRPr>
          </a:p>
          <a:p>
            <a:r>
              <a:rPr lang="en-US" sz="1000" i="1" dirty="0">
                <a:latin typeface="Arial" panose="020B0604020202020204" pitchFamily="34" charset="0"/>
                <a:cs typeface="Arial" panose="020B0604020202020204" pitchFamily="34" charset="0"/>
              </a:rPr>
              <a:t>Alexis de </a:t>
            </a:r>
            <a:r>
              <a:rPr lang="en-US" sz="1000" i="1" dirty="0" err="1">
                <a:latin typeface="Arial" panose="020B0604020202020204" pitchFamily="34" charset="0"/>
                <a:cs typeface="Arial" panose="020B0604020202020204" pitchFamily="34" charset="0"/>
              </a:rPr>
              <a:t>Toxqueville</a:t>
            </a:r>
            <a:r>
              <a:rPr lang="en-US" sz="1000" i="1" dirty="0">
                <a:latin typeface="Arial" panose="020B0604020202020204" pitchFamily="34" charset="0"/>
                <a:cs typeface="Arial" panose="020B0604020202020204" pitchFamily="34" charset="0"/>
              </a:rPr>
              <a:t> [CC0 https://</a:t>
            </a:r>
            <a:r>
              <a:rPr lang="en-US" sz="1000" i="1" dirty="0" err="1">
                <a:latin typeface="Arial" panose="020B0604020202020204" pitchFamily="34" charset="0"/>
                <a:cs typeface="Arial" panose="020B0604020202020204" pitchFamily="34" charset="0"/>
              </a:rPr>
              <a:t>creativecommons.org</a:t>
            </a:r>
            <a:r>
              <a:rPr lang="en-US" sz="1000" i="1" dirty="0">
                <a:latin typeface="Arial" panose="020B0604020202020204" pitchFamily="34" charset="0"/>
                <a:cs typeface="Arial" panose="020B0604020202020204" pitchFamily="34" charset="0"/>
              </a:rPr>
              <a:t>/</a:t>
            </a:r>
            <a:endParaRPr lang="de-DE" sz="1000" i="1" dirty="0">
              <a:latin typeface="Arial" panose="020B0604020202020204" pitchFamily="34" charset="0"/>
              <a:cs typeface="Arial" panose="020B0604020202020204" pitchFamily="34" charset="0"/>
            </a:endParaRPr>
          </a:p>
          <a:p>
            <a:r>
              <a:rPr lang="en-US" sz="1000" i="1" dirty="0" err="1">
                <a:latin typeface="Arial" panose="020B0604020202020204" pitchFamily="34" charset="0"/>
                <a:cs typeface="Arial" panose="020B0604020202020204" pitchFamily="34" charset="0"/>
              </a:rPr>
              <a:t>publicdomain</a:t>
            </a:r>
            <a:r>
              <a:rPr lang="en-US" sz="1000" i="1" dirty="0">
                <a:latin typeface="Arial" panose="020B0604020202020204" pitchFamily="34" charset="0"/>
                <a:cs typeface="Arial" panose="020B0604020202020204" pitchFamily="34" charset="0"/>
              </a:rPr>
              <a:t>/mark/1.0/</a:t>
            </a:r>
            <a:r>
              <a:rPr lang="en-US" sz="1000" i="1" dirty="0" err="1">
                <a:latin typeface="Arial" panose="020B0604020202020204" pitchFamily="34" charset="0"/>
                <a:cs typeface="Arial" panose="020B0604020202020204" pitchFamily="34" charset="0"/>
              </a:rPr>
              <a:t>deed.en</a:t>
            </a:r>
            <a:r>
              <a:rPr lang="en-US" sz="1000" i="1" dirty="0">
                <a:latin typeface="Arial" panose="020B0604020202020204" pitchFamily="34" charset="0"/>
                <a:cs typeface="Arial" panose="020B0604020202020204" pitchFamily="34" charset="0"/>
              </a:rPr>
              <a:t>] via Wikimedia Commons: </a:t>
            </a:r>
          </a:p>
          <a:p>
            <a:r>
              <a:rPr lang="de-DE" sz="1000" i="1" dirty="0">
                <a:latin typeface="Arial" panose="020B0604020202020204" pitchFamily="34" charset="0"/>
                <a:cs typeface="Arial" panose="020B0604020202020204" pitchFamily="34" charset="0"/>
              </a:rPr>
              <a:t>https://</a:t>
            </a:r>
            <a:r>
              <a:rPr lang="de-DE" sz="1000" i="1" dirty="0" err="1">
                <a:latin typeface="Arial" panose="020B0604020202020204" pitchFamily="34" charset="0"/>
                <a:cs typeface="Arial" panose="020B0604020202020204" pitchFamily="34" charset="0"/>
              </a:rPr>
              <a:t>commons.wikimedia.org</a:t>
            </a:r>
            <a:r>
              <a:rPr lang="de-DE" sz="1000" i="1" dirty="0">
                <a:latin typeface="Arial" panose="020B0604020202020204" pitchFamily="34" charset="0"/>
                <a:cs typeface="Arial" panose="020B0604020202020204" pitchFamily="34" charset="0"/>
              </a:rPr>
              <a:t>/</a:t>
            </a:r>
            <a:r>
              <a:rPr lang="de-DE" sz="1000" i="1" dirty="0" err="1">
                <a:latin typeface="Arial" panose="020B0604020202020204" pitchFamily="34" charset="0"/>
                <a:cs typeface="Arial" panose="020B0604020202020204" pitchFamily="34" charset="0"/>
              </a:rPr>
              <a:t>wiki</a:t>
            </a:r>
            <a:r>
              <a:rPr lang="de-DE" sz="1000" i="1" dirty="0">
                <a:latin typeface="Arial" panose="020B0604020202020204" pitchFamily="34" charset="0"/>
                <a:cs typeface="Arial" panose="020B0604020202020204" pitchFamily="34" charset="0"/>
              </a:rPr>
              <a:t>/</a:t>
            </a:r>
            <a:r>
              <a:rPr lang="de-DE" sz="1000" i="1" dirty="0" err="1">
                <a:latin typeface="Arial" panose="020B0604020202020204" pitchFamily="34" charset="0"/>
                <a:cs typeface="Arial" panose="020B0604020202020204" pitchFamily="34" charset="0"/>
              </a:rPr>
              <a:t>File:Alexis_de_tocqueville.jpg</a:t>
            </a:r>
            <a:r>
              <a:rPr lang="de-DE" sz="1000" i="1" dirty="0">
                <a:latin typeface="Arial" panose="020B0604020202020204" pitchFamily="34" charset="0"/>
                <a:cs typeface="Arial" panose="020B0604020202020204" pitchFamily="34" charset="0"/>
              </a:rPr>
              <a:t>#/</a:t>
            </a:r>
            <a:r>
              <a:rPr lang="de-DE" sz="1000" i="1" dirty="0" err="1">
                <a:latin typeface="Arial" panose="020B0604020202020204" pitchFamily="34" charset="0"/>
                <a:cs typeface="Arial" panose="020B0604020202020204" pitchFamily="34" charset="0"/>
              </a:rPr>
              <a:t>media</a:t>
            </a:r>
            <a:r>
              <a:rPr lang="de-DE" sz="1000" i="1" dirty="0">
                <a:latin typeface="Arial" panose="020B0604020202020204" pitchFamily="34" charset="0"/>
                <a:cs typeface="Arial" panose="020B0604020202020204" pitchFamily="34" charset="0"/>
              </a:rPr>
              <a:t>/</a:t>
            </a:r>
            <a:r>
              <a:rPr lang="de-DE" sz="1000" i="1" dirty="0" err="1">
                <a:latin typeface="Arial" panose="020B0604020202020204" pitchFamily="34" charset="0"/>
                <a:cs typeface="Arial" panose="020B0604020202020204" pitchFamily="34" charset="0"/>
              </a:rPr>
              <a:t>File:Alexis_de_tocqueville.jpg</a:t>
            </a:r>
            <a:endParaRPr lang="de-DE" sz="1000" i="1" dirty="0">
              <a:latin typeface="Arial" panose="020B0604020202020204" pitchFamily="34" charset="0"/>
              <a:cs typeface="Arial" panose="020B0604020202020204" pitchFamily="34" charset="0"/>
            </a:endParaRPr>
          </a:p>
          <a:p>
            <a:r>
              <a:rPr lang="de-DE" sz="1000" i="1" dirty="0"/>
              <a:t>[abgerufen: 14.4.2020]</a:t>
            </a:r>
            <a:endParaRPr lang="de-DE"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4797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76EAD9E-5457-DE48-AB31-E15AE0268E51}"/>
              </a:ext>
            </a:extLst>
          </p:cNvPr>
          <p:cNvPicPr>
            <a:picLocks noChangeAspect="1"/>
          </p:cNvPicPr>
          <p:nvPr/>
        </p:nvPicPr>
        <p:blipFill>
          <a:blip r:embed="rId3"/>
          <a:stretch>
            <a:fillRect/>
          </a:stretch>
        </p:blipFill>
        <p:spPr>
          <a:xfrm>
            <a:off x="4365213" y="2151443"/>
            <a:ext cx="2827126" cy="3539429"/>
          </a:xfrm>
          <a:prstGeom prst="rect">
            <a:avLst/>
          </a:prstGeom>
        </p:spPr>
      </p:pic>
      <p:sp>
        <p:nvSpPr>
          <p:cNvPr id="6" name="Textfeld 5">
            <a:extLst>
              <a:ext uri="{FF2B5EF4-FFF2-40B4-BE49-F238E27FC236}">
                <a16:creationId xmlns:a16="http://schemas.microsoft.com/office/drawing/2014/main" id="{96BAEC43-1D3A-D147-A22A-262FA57F8929}"/>
              </a:ext>
            </a:extLst>
          </p:cNvPr>
          <p:cNvSpPr txBox="1"/>
          <p:nvPr/>
        </p:nvSpPr>
        <p:spPr>
          <a:xfrm>
            <a:off x="3322150" y="5690874"/>
            <a:ext cx="4721164" cy="1077218"/>
          </a:xfrm>
          <a:prstGeom prst="rect">
            <a:avLst/>
          </a:prstGeom>
          <a:noFill/>
        </p:spPr>
        <p:txBody>
          <a:bodyPr wrap="none" rtlCol="0">
            <a:spAutoFit/>
          </a:bodyPr>
          <a:lstStyle/>
          <a:p>
            <a:pPr algn="ctr"/>
            <a:r>
              <a:rPr lang="de-DE" sz="3600" b="1" dirty="0"/>
              <a:t>Andrew Jackson</a:t>
            </a:r>
          </a:p>
          <a:p>
            <a:pPr algn="ctr"/>
            <a:r>
              <a:rPr lang="de-DE" sz="2800" dirty="0"/>
              <a:t>Präsident der USA, 1829 - 1837</a:t>
            </a:r>
          </a:p>
        </p:txBody>
      </p:sp>
      <p:sp>
        <p:nvSpPr>
          <p:cNvPr id="8" name="Textfeld 7">
            <a:extLst>
              <a:ext uri="{FF2B5EF4-FFF2-40B4-BE49-F238E27FC236}">
                <a16:creationId xmlns:a16="http://schemas.microsoft.com/office/drawing/2014/main" id="{9F981A8C-C082-2844-B3FC-7412F9BC271F}"/>
              </a:ext>
            </a:extLst>
          </p:cNvPr>
          <p:cNvSpPr txBox="1"/>
          <p:nvPr/>
        </p:nvSpPr>
        <p:spPr>
          <a:xfrm>
            <a:off x="2586594" y="166285"/>
            <a:ext cx="6411102" cy="1815882"/>
          </a:xfrm>
          <a:prstGeom prst="rect">
            <a:avLst/>
          </a:prstGeom>
          <a:noFill/>
          <a:ln>
            <a:solidFill>
              <a:schemeClr val="accent1"/>
            </a:solidFill>
          </a:ln>
        </p:spPr>
        <p:txBody>
          <a:bodyPr wrap="square" rtlCol="0">
            <a:spAutoFit/>
          </a:bodyPr>
          <a:lstStyle/>
          <a:p>
            <a:r>
              <a:rPr lang="de-DE" sz="2800" b="1" dirty="0"/>
              <a:t>Person</a:t>
            </a:r>
          </a:p>
          <a:p>
            <a:pPr marL="285750" indent="-285750">
              <a:buFont typeface="Arial" panose="020B0604020202020204" pitchFamily="34" charset="0"/>
              <a:buChar char="•"/>
            </a:pPr>
            <a:r>
              <a:rPr lang="de-DE" sz="2800" dirty="0"/>
              <a:t>Kind irischer Einwanderer</a:t>
            </a:r>
          </a:p>
          <a:p>
            <a:pPr marL="285750" indent="-285750">
              <a:buFont typeface="Arial" panose="020B0604020202020204" pitchFamily="34" charset="0"/>
              <a:buChar char="•"/>
            </a:pPr>
            <a:r>
              <a:rPr lang="de-DE" sz="2800" dirty="0"/>
              <a:t>Anwalt, Landspekulant, Pflanzer, General, Kongressabgeordneter, Richter</a:t>
            </a:r>
          </a:p>
        </p:txBody>
      </p:sp>
      <p:sp>
        <p:nvSpPr>
          <p:cNvPr id="9" name="Textfeld 8">
            <a:extLst>
              <a:ext uri="{FF2B5EF4-FFF2-40B4-BE49-F238E27FC236}">
                <a16:creationId xmlns:a16="http://schemas.microsoft.com/office/drawing/2014/main" id="{186D0D5C-59E3-4A45-8812-0B09366373FA}"/>
              </a:ext>
            </a:extLst>
          </p:cNvPr>
          <p:cNvSpPr txBox="1"/>
          <p:nvPr/>
        </p:nvSpPr>
        <p:spPr>
          <a:xfrm>
            <a:off x="247042" y="2151444"/>
            <a:ext cx="3739742" cy="3539430"/>
          </a:xfrm>
          <a:prstGeom prst="rect">
            <a:avLst/>
          </a:prstGeom>
          <a:noFill/>
          <a:ln>
            <a:solidFill>
              <a:schemeClr val="accent1"/>
            </a:solidFill>
          </a:ln>
        </p:spPr>
        <p:txBody>
          <a:bodyPr wrap="square" rtlCol="0">
            <a:spAutoFit/>
          </a:bodyPr>
          <a:lstStyle/>
          <a:p>
            <a:r>
              <a:rPr lang="de-DE" sz="2800" b="1" dirty="0"/>
              <a:t>Politische Kultur</a:t>
            </a:r>
          </a:p>
          <a:p>
            <a:pPr marL="285750" indent="-285750">
              <a:buFont typeface="Arial" panose="020B0604020202020204" pitchFamily="34" charset="0"/>
              <a:buChar char="•"/>
            </a:pPr>
            <a:r>
              <a:rPr lang="de-DE" sz="2800" dirty="0"/>
              <a:t>Zweiparteien-demokratie</a:t>
            </a:r>
          </a:p>
          <a:p>
            <a:pPr marL="285750" indent="-285750">
              <a:buFont typeface="Arial" panose="020B0604020202020204" pitchFamily="34" charset="0"/>
              <a:buChar char="•"/>
            </a:pPr>
            <a:r>
              <a:rPr lang="de-DE" sz="2800" dirty="0"/>
              <a:t>polarisierende Wahlkämpfe</a:t>
            </a:r>
          </a:p>
          <a:p>
            <a:pPr marL="285750" indent="-285750">
              <a:buFont typeface="Arial" panose="020B0604020202020204" pitchFamily="34" charset="0"/>
              <a:buChar char="•"/>
            </a:pPr>
            <a:r>
              <a:rPr lang="de-DE" sz="2800" dirty="0"/>
              <a:t>allgemeines Wahlrecht für weiße Männer</a:t>
            </a:r>
          </a:p>
        </p:txBody>
      </p:sp>
      <p:sp>
        <p:nvSpPr>
          <p:cNvPr id="10" name="Textfeld 9">
            <a:extLst>
              <a:ext uri="{FF2B5EF4-FFF2-40B4-BE49-F238E27FC236}">
                <a16:creationId xmlns:a16="http://schemas.microsoft.com/office/drawing/2014/main" id="{D0F1452D-E22B-4844-82E4-B44B3DDC3A79}"/>
              </a:ext>
            </a:extLst>
          </p:cNvPr>
          <p:cNvSpPr txBox="1"/>
          <p:nvPr/>
        </p:nvSpPr>
        <p:spPr>
          <a:xfrm>
            <a:off x="7628527" y="2151443"/>
            <a:ext cx="4374189" cy="3385542"/>
          </a:xfrm>
          <a:prstGeom prst="rect">
            <a:avLst/>
          </a:prstGeom>
          <a:noFill/>
          <a:ln>
            <a:solidFill>
              <a:schemeClr val="accent1"/>
            </a:solidFill>
          </a:ln>
        </p:spPr>
        <p:txBody>
          <a:bodyPr wrap="square" rtlCol="0">
            <a:spAutoFit/>
          </a:bodyPr>
          <a:lstStyle/>
          <a:p>
            <a:r>
              <a:rPr lang="de-DE" sz="2800" b="1" dirty="0"/>
              <a:t>Präsidentschaft</a:t>
            </a:r>
          </a:p>
          <a:p>
            <a:pPr marL="285750" indent="-285750">
              <a:buFont typeface="Arial" panose="020B0604020202020204" pitchFamily="34" charset="0"/>
              <a:buChar char="•"/>
            </a:pPr>
            <a:r>
              <a:rPr lang="de-DE" sz="2800" dirty="0"/>
              <a:t>Parteifreunde erhalten Staatsämter</a:t>
            </a:r>
          </a:p>
          <a:p>
            <a:pPr marL="285750" indent="-285750">
              <a:buFont typeface="Arial" panose="020B0604020202020204" pitchFamily="34" charset="0"/>
              <a:buChar char="•"/>
            </a:pPr>
            <a:r>
              <a:rPr lang="de-DE" sz="2800" dirty="0"/>
              <a:t>selbsternannter Vertreter des „einfachen Mannes“</a:t>
            </a:r>
          </a:p>
          <a:p>
            <a:pPr marL="285750" indent="-285750">
              <a:buFont typeface="Arial" panose="020B0604020202020204" pitchFamily="34" charset="0"/>
              <a:buChar char="•"/>
            </a:pPr>
            <a:r>
              <a:rPr lang="de-DE" sz="2800" dirty="0"/>
              <a:t>für seine Gegner „</a:t>
            </a:r>
            <a:r>
              <a:rPr lang="de-DE" sz="2800" dirty="0" err="1"/>
              <a:t>the</a:t>
            </a:r>
            <a:r>
              <a:rPr lang="de-DE" sz="2800" dirty="0"/>
              <a:t> </a:t>
            </a:r>
            <a:r>
              <a:rPr lang="de-DE" sz="2800" dirty="0" err="1"/>
              <a:t>first</a:t>
            </a:r>
            <a:r>
              <a:rPr lang="de-DE" sz="2800" dirty="0"/>
              <a:t> imperial </a:t>
            </a:r>
            <a:r>
              <a:rPr lang="de-DE" sz="2800" dirty="0" err="1"/>
              <a:t>president</a:t>
            </a:r>
            <a:r>
              <a:rPr lang="de-DE" sz="2800" dirty="0"/>
              <a:t>“</a:t>
            </a:r>
          </a:p>
          <a:p>
            <a:endParaRPr lang="de-DE" dirty="0"/>
          </a:p>
        </p:txBody>
      </p:sp>
      <p:sp>
        <p:nvSpPr>
          <p:cNvPr id="3" name="Textfeld 2">
            <a:extLst>
              <a:ext uri="{FF2B5EF4-FFF2-40B4-BE49-F238E27FC236}">
                <a16:creationId xmlns:a16="http://schemas.microsoft.com/office/drawing/2014/main" id="{A7F04B96-5778-1B42-B0AC-00076F1D5CE8}"/>
              </a:ext>
            </a:extLst>
          </p:cNvPr>
          <p:cNvSpPr txBox="1"/>
          <p:nvPr/>
        </p:nvSpPr>
        <p:spPr>
          <a:xfrm>
            <a:off x="8043315" y="5706261"/>
            <a:ext cx="3959402" cy="707886"/>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Andrew Jackson [CC0 https://</a:t>
            </a:r>
            <a:r>
              <a:rPr lang="en-US" sz="1000" i="1" dirty="0" err="1">
                <a:latin typeface="Arial" panose="020B0604020202020204" pitchFamily="34" charset="0"/>
                <a:cs typeface="Arial" panose="020B0604020202020204" pitchFamily="34" charset="0"/>
              </a:rPr>
              <a:t>creativecommons.org</a:t>
            </a:r>
            <a:r>
              <a:rPr lang="en-US" sz="1000" i="1" dirty="0">
                <a:latin typeface="Arial" panose="020B0604020202020204" pitchFamily="34" charset="0"/>
                <a:cs typeface="Arial" panose="020B0604020202020204" pitchFamily="34" charset="0"/>
              </a:rPr>
              <a:t>/</a:t>
            </a:r>
            <a:endParaRPr lang="de-DE" sz="1000" i="1" dirty="0">
              <a:latin typeface="Arial" panose="020B0604020202020204" pitchFamily="34" charset="0"/>
              <a:cs typeface="Arial" panose="020B0604020202020204" pitchFamily="34" charset="0"/>
            </a:endParaRPr>
          </a:p>
          <a:p>
            <a:r>
              <a:rPr lang="en-US" sz="1000" i="1" dirty="0" err="1">
                <a:latin typeface="Arial" panose="020B0604020202020204" pitchFamily="34" charset="0"/>
                <a:cs typeface="Arial" panose="020B0604020202020204" pitchFamily="34" charset="0"/>
              </a:rPr>
              <a:t>publicdomain</a:t>
            </a:r>
            <a:r>
              <a:rPr lang="en-US" sz="1000" i="1" dirty="0">
                <a:latin typeface="Arial" panose="020B0604020202020204" pitchFamily="34" charset="0"/>
                <a:cs typeface="Arial" panose="020B0604020202020204" pitchFamily="34" charset="0"/>
              </a:rPr>
              <a:t>/mark/1.0/</a:t>
            </a:r>
            <a:r>
              <a:rPr lang="en-US" sz="1000" i="1" dirty="0" err="1">
                <a:latin typeface="Arial" panose="020B0604020202020204" pitchFamily="34" charset="0"/>
                <a:cs typeface="Arial" panose="020B0604020202020204" pitchFamily="34" charset="0"/>
              </a:rPr>
              <a:t>deed.en</a:t>
            </a:r>
            <a:r>
              <a:rPr lang="en-US" sz="1000" i="1" dirty="0">
                <a:latin typeface="Arial" panose="020B0604020202020204" pitchFamily="34" charset="0"/>
                <a:cs typeface="Arial" panose="020B0604020202020204" pitchFamily="34" charset="0"/>
              </a:rPr>
              <a:t>] via Wikimedia Commons: </a:t>
            </a:r>
          </a:p>
          <a:p>
            <a:r>
              <a:rPr lang="de-DE" sz="1000" i="1" dirty="0">
                <a:latin typeface="Arial" panose="020B0604020202020204" pitchFamily="34" charset="0"/>
                <a:cs typeface="Arial" panose="020B0604020202020204" pitchFamily="34" charset="0"/>
              </a:rPr>
              <a:t>https://</a:t>
            </a:r>
            <a:r>
              <a:rPr lang="de-DE" sz="1000" i="1" dirty="0" err="1">
                <a:latin typeface="Arial" panose="020B0604020202020204" pitchFamily="34" charset="0"/>
                <a:cs typeface="Arial" panose="020B0604020202020204" pitchFamily="34" charset="0"/>
              </a:rPr>
              <a:t>commons.wikimedia.org</a:t>
            </a:r>
            <a:r>
              <a:rPr lang="de-DE" sz="1000" i="1" dirty="0">
                <a:latin typeface="Arial" panose="020B0604020202020204" pitchFamily="34" charset="0"/>
                <a:cs typeface="Arial" panose="020B0604020202020204" pitchFamily="34" charset="0"/>
              </a:rPr>
              <a:t>/</a:t>
            </a:r>
            <a:r>
              <a:rPr lang="de-DE" sz="1000" i="1" dirty="0" err="1">
                <a:latin typeface="Arial" panose="020B0604020202020204" pitchFamily="34" charset="0"/>
                <a:cs typeface="Arial" panose="020B0604020202020204" pitchFamily="34" charset="0"/>
              </a:rPr>
              <a:t>wiki</a:t>
            </a:r>
            <a:r>
              <a:rPr lang="de-DE" sz="1000" i="1" dirty="0">
                <a:latin typeface="Arial" panose="020B0604020202020204" pitchFamily="34" charset="0"/>
                <a:cs typeface="Arial" panose="020B0604020202020204" pitchFamily="34" charset="0"/>
              </a:rPr>
              <a:t>/</a:t>
            </a:r>
            <a:r>
              <a:rPr lang="de-DE" sz="1000" i="1" dirty="0" err="1">
                <a:latin typeface="Arial" panose="020B0604020202020204" pitchFamily="34" charset="0"/>
                <a:cs typeface="Arial" panose="020B0604020202020204" pitchFamily="34" charset="0"/>
              </a:rPr>
              <a:t>File:Andrew_Jackson_Daguerrotype-crop.jpg</a:t>
            </a:r>
            <a:r>
              <a:rPr lang="de-DE" sz="1000" i="1" dirty="0">
                <a:latin typeface="Arial" panose="020B0604020202020204" pitchFamily="34" charset="0"/>
                <a:cs typeface="Arial" panose="020B0604020202020204" pitchFamily="34" charset="0"/>
              </a:rPr>
              <a:t> </a:t>
            </a:r>
            <a:r>
              <a:rPr lang="de-DE" sz="1000" i="1" dirty="0"/>
              <a:t>[abgerufen: 14.4.2020]</a:t>
            </a:r>
            <a:endParaRPr lang="de-DE"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85654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4255</Words>
  <Application>Microsoft Macintosh PowerPoint</Application>
  <PresentationFormat>Breitbild</PresentationFormat>
  <Paragraphs>318</Paragraphs>
  <Slides>24</Slides>
  <Notes>24</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24</vt:i4>
      </vt:variant>
    </vt:vector>
  </HeadingPairs>
  <TitlesOfParts>
    <vt:vector size="28" baseType="lpstr">
      <vt:lpstr>Arial</vt:lpstr>
      <vt:lpstr>Calibri</vt:lpstr>
      <vt:lpstr>Calibri Light</vt:lpstr>
      <vt:lpstr>Office</vt:lpstr>
      <vt:lpstr>Fenster zur Welt: Die politische und wirtschaftliche Modernisierung in den USA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Das „Gilded Age“ – die USA nach 1865</vt:lpstr>
      <vt:lpstr>PowerPoint-Präsentation</vt:lpstr>
      <vt:lpstr>PowerPoint-Präsentation</vt:lpstr>
      <vt:lpstr>PowerPoint-Präsentation</vt:lpstr>
      <vt:lpstr>PowerPoint-Präsentation</vt:lpstr>
      <vt:lpstr>PowerPoint-Präsentation</vt:lpstr>
      <vt:lpstr>PowerPoint-Präsentation</vt:lpstr>
      <vt:lpstr>Eine Doppelstunde im 2-St.</vt:lpstr>
      <vt:lpstr>Eine Doppelstunde im fünfstündigen Kurs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Fenster zur Welt: die politische und wirtschaftliche Modernisierung in den USA</dc:title>
  <dc:creator>Kerstin Holzgraebe</dc:creator>
  <cp:lastModifiedBy>Kerstin Holzgraebe</cp:lastModifiedBy>
  <cp:revision>247</cp:revision>
  <cp:lastPrinted>2020-02-27T09:21:14Z</cp:lastPrinted>
  <dcterms:created xsi:type="dcterms:W3CDTF">2019-01-11T08:52:56Z</dcterms:created>
  <dcterms:modified xsi:type="dcterms:W3CDTF">2020-07-20T13:08:47Z</dcterms:modified>
</cp:coreProperties>
</file>