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44" y="-12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85791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270000" y="1638300"/>
            <a:ext cx="10464800" cy="3302000"/>
          </a:xfrm>
          <a:prstGeom prst="rect">
            <a:avLst/>
          </a:prstGeom>
        </p:spPr>
        <p:txBody>
          <a:bodyPr anchor="b"/>
          <a:lstStyle/>
          <a:p>
            <a:r>
              <a:t>Titeltext</a:t>
            </a:r>
          </a:p>
        </p:txBody>
      </p:sp>
      <p:sp>
        <p:nvSpPr>
          <p:cNvPr id="12" name="Textebene 1…"/>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93" name="–Christian Bauer"/>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–Christian Bauer</a:t>
            </a:r>
          </a:p>
        </p:txBody>
      </p:sp>
      <p:sp>
        <p:nvSpPr>
          <p:cNvPr id="94" name="„Zitat hier eingeben.“"/>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„Zitat hier eingeben.“ </a:t>
            </a:r>
          </a:p>
        </p:txBody>
      </p:sp>
      <p:sp>
        <p:nvSpPr>
          <p:cNvPr id="9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Bild"/>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117" name="Bild"/>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18" name="Titeltext"/>
          <p:cNvSpPr txBox="1">
            <a:spLocks noGrp="1"/>
          </p:cNvSpPr>
          <p:nvPr>
            <p:ph type="title"/>
          </p:nvPr>
        </p:nvSpPr>
        <p:spPr>
          <a:xfrm>
            <a:off x="952500" y="635000"/>
            <a:ext cx="5334000" cy="3987800"/>
          </a:xfrm>
          <a:prstGeom prst="rect">
            <a:avLst/>
          </a:prstGeom>
        </p:spPr>
        <p:txBody>
          <a:bodyPr anchor="b"/>
          <a:lstStyle>
            <a:lvl1pPr>
              <a:defRPr sz="6000">
                <a:latin typeface="Helvetica Neue Medium"/>
                <a:ea typeface="Helvetica Neue Medium"/>
                <a:cs typeface="Helvetica Neue Medium"/>
                <a:sym typeface="Helvetica Neue Medium"/>
              </a:defRPr>
            </a:lvl1pPr>
          </a:lstStyle>
          <a:p>
            <a:r>
              <a:t>Titeltext</a:t>
            </a:r>
          </a:p>
        </p:txBody>
      </p:sp>
      <p:sp>
        <p:nvSpPr>
          <p:cNvPr id="119" name="Textebene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atin typeface="Helvetica Neue"/>
                <a:ea typeface="Helvetica Neue"/>
                <a:cs typeface="Helvetica Neue"/>
                <a:sym typeface="Helvetica Neue"/>
              </a:defRPr>
            </a:lvl1pPr>
            <a:lvl2pPr marL="0" indent="228600" algn="ctr">
              <a:spcBef>
                <a:spcPts val="0"/>
              </a:spcBef>
              <a:buSzTx/>
              <a:buNone/>
              <a:defRPr sz="3700">
                <a:latin typeface="Helvetica Neue"/>
                <a:ea typeface="Helvetica Neue"/>
                <a:cs typeface="Helvetica Neue"/>
                <a:sym typeface="Helvetica Neue"/>
              </a:defRPr>
            </a:lvl2pPr>
            <a:lvl3pPr marL="0" indent="457200" algn="ctr">
              <a:spcBef>
                <a:spcPts val="0"/>
              </a:spcBef>
              <a:buSzTx/>
              <a:buNone/>
              <a:defRPr sz="3700">
                <a:latin typeface="Helvetica Neue"/>
                <a:ea typeface="Helvetica Neue"/>
                <a:cs typeface="Helvetica Neue"/>
                <a:sym typeface="Helvetica Neue"/>
              </a:defRPr>
            </a:lvl3pPr>
            <a:lvl4pPr marL="0" indent="685800" algn="ctr">
              <a:spcBef>
                <a:spcPts val="0"/>
              </a:spcBef>
              <a:buSzTx/>
              <a:buNone/>
              <a:defRPr sz="3700">
                <a:latin typeface="Helvetica Neue"/>
                <a:ea typeface="Helvetica Neue"/>
                <a:cs typeface="Helvetica Neue"/>
                <a:sym typeface="Helvetica Neue"/>
              </a:defRPr>
            </a:lvl4pPr>
            <a:lvl5pPr marL="0" indent="914400" algn="ctr">
              <a:spcBef>
                <a:spcPts val="0"/>
              </a:spcBef>
              <a:buSzTx/>
              <a:buNone/>
              <a:defRPr sz="3700">
                <a:latin typeface="Helvetica Neue"/>
                <a:ea typeface="Helvetica Neue"/>
                <a:cs typeface="Helvetica Neue"/>
                <a:sym typeface="Helvetica Neue"/>
              </a:defRPr>
            </a:lvl5pPr>
          </a:lstStyle>
          <a:p>
            <a:r>
              <a:t>Textebene 1</a:t>
            </a:r>
          </a:p>
          <a:p>
            <a:pPr lvl="1"/>
            <a:r>
              <a:t>Textebene 2</a:t>
            </a:r>
          </a:p>
          <a:p>
            <a:pPr lvl="2"/>
            <a:r>
              <a:t>Textebene 3</a:t>
            </a:r>
          </a:p>
          <a:p>
            <a:pPr lvl="3"/>
            <a:r>
              <a:t>Textebene 4</a:t>
            </a:r>
          </a:p>
          <a:p>
            <a:pPr lvl="4"/>
            <a:r>
              <a:t>Textebene 5</a:t>
            </a:r>
          </a:p>
        </p:txBody>
      </p:sp>
      <p:sp>
        <p:nvSpPr>
          <p:cNvPr id="120" name="Foliennummer"/>
          <p:cNvSpPr txBox="1">
            <a:spLocks noGrp="1"/>
          </p:cNvSpPr>
          <p:nvPr>
            <p:ph type="sldNum" sz="quarter" idx="2"/>
          </p:nvPr>
        </p:nvSpPr>
        <p:spPr>
          <a:xfrm>
            <a:off x="6328884" y="9296400"/>
            <a:ext cx="340259" cy="324306"/>
          </a:xfrm>
          <a:prstGeom prst="rect">
            <a:avLst/>
          </a:prstGeom>
        </p:spPr>
        <p:txBody>
          <a:bodyPr/>
          <a:lstStyle>
            <a:lvl1pPr>
              <a:defRPr sz="160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20" name="Bild"/>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1270000" y="6718300"/>
            <a:ext cx="10464800" cy="1422400"/>
          </a:xfrm>
          <a:prstGeom prst="rect">
            <a:avLst/>
          </a:prstGeom>
        </p:spPr>
        <p:txBody>
          <a:bodyPr anchor="b"/>
          <a:lstStyle/>
          <a:p>
            <a:r>
              <a:t>Titeltext</a:t>
            </a:r>
          </a:p>
        </p:txBody>
      </p:sp>
      <p:sp>
        <p:nvSpPr>
          <p:cNvPr id="22" name="Textebene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Textebene 1</a:t>
            </a:r>
          </a:p>
          <a:p>
            <a:pPr lvl="1"/>
            <a:r>
              <a:t>Textebene 2</a:t>
            </a:r>
          </a:p>
          <a:p>
            <a:pPr lvl="2"/>
            <a:r>
              <a:t>Textebene 3</a:t>
            </a:r>
          </a:p>
          <a:p>
            <a:pPr lvl="3"/>
            <a:r>
              <a:t>Textebene 4</a:t>
            </a:r>
          </a:p>
          <a:p>
            <a:pPr lvl="4"/>
            <a:r>
              <a:t>Textebene 5</a:t>
            </a:r>
          </a:p>
        </p:txBody>
      </p:sp>
      <p:sp>
        <p:nvSpPr>
          <p:cNvPr id="23" name="Foliennumm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Titeltext"/>
          <p:cNvSpPr txBox="1">
            <a:spLocks noGrp="1"/>
          </p:cNvSpPr>
          <p:nvPr>
            <p:ph type="title"/>
          </p:nvPr>
        </p:nvSpPr>
        <p:spPr>
          <a:xfrm>
            <a:off x="1270000" y="3225800"/>
            <a:ext cx="10464800" cy="3302000"/>
          </a:xfrm>
          <a:prstGeom prst="rect">
            <a:avLst/>
          </a:prstGeom>
        </p:spPr>
        <p:txBody>
          <a:bodyPr/>
          <a:lstStyle/>
          <a:p>
            <a:r>
              <a:t>Titeltext</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8" name="Bild"/>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952500" y="635000"/>
            <a:ext cx="5334000" cy="3987800"/>
          </a:xfrm>
          <a:prstGeom prst="rect">
            <a:avLst/>
          </a:prstGeom>
        </p:spPr>
        <p:txBody>
          <a:bodyPr anchor="b"/>
          <a:lstStyle>
            <a:lvl1pPr>
              <a:defRPr sz="6000"/>
            </a:lvl1pPr>
          </a:lstStyle>
          <a:p>
            <a:r>
              <a:t>Titeltext</a:t>
            </a:r>
          </a:p>
        </p:txBody>
      </p:sp>
      <p:sp>
        <p:nvSpPr>
          <p:cNvPr id="40" name="Textebene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Aufzählung &amp; Foto">
    <p:spTree>
      <p:nvGrpSpPr>
        <p:cNvPr id="1" name=""/>
        <p:cNvGrpSpPr/>
        <p:nvPr/>
      </p:nvGrpSpPr>
      <p:grpSpPr>
        <a:xfrm>
          <a:off x="0" y="0"/>
          <a:ext cx="0" cy="0"/>
          <a:chOff x="0" y="0"/>
          <a:chExt cx="0" cy="0"/>
        </a:xfrm>
      </p:grpSpPr>
      <p:sp>
        <p:nvSpPr>
          <p:cNvPr id="65" name="Bild"/>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Textebene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Textebene 1</a:t>
            </a:r>
          </a:p>
          <a:p>
            <a:pPr lvl="1"/>
            <a:r>
              <a:t>Textebene 2</a:t>
            </a:r>
          </a:p>
          <a:p>
            <a:pPr lvl="2"/>
            <a:r>
              <a:t>Textebene 3</a:t>
            </a:r>
          </a:p>
          <a:p>
            <a:pPr lvl="3"/>
            <a:r>
              <a:t>Textebene 4</a:t>
            </a:r>
          </a:p>
          <a:p>
            <a:pPr lvl="4"/>
            <a:r>
              <a:t>Textebene 5</a:t>
            </a:r>
          </a:p>
        </p:txBody>
      </p:sp>
      <p:sp>
        <p:nvSpPr>
          <p:cNvPr id="6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75" name="Textebene 1…"/>
          <p:cNvSpPr txBox="1">
            <a:spLocks noGrp="1"/>
          </p:cNvSpPr>
          <p:nvPr>
            <p:ph type="body" idx="1"/>
          </p:nvPr>
        </p:nvSpPr>
        <p:spPr>
          <a:xfrm>
            <a:off x="952500" y="1270000"/>
            <a:ext cx="11099800" cy="72136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83" name="Bild"/>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Bild"/>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Textebene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pixabay.com/de/spielsteine-holz-schwarz-wei%C3%9F-bunt-76928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hyperlink" Target="https://pixabay.com/de/tafel-schule-aufgabe-selbstaufgabe-216188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hyperlink" Target="https://pixabay.com/de/bleistifte-inhaber-bildung-schule-240997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pixabay.com/de/afrikanische-asiatische-schwarz-202998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hyperlink" Target="https://pixabay.com/de/lernen-mathematik-kind-m%C3%A4dchen-2300141/" TargetMode="External"/><Relationship Id="rId4" Type="http://schemas.openxmlformats.org/officeDocument/2006/relationships/hyperlink" Target="https://creativecommons.org/publicdomain/zero/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Umgang mit Heterogenität - Wie können wir im Gemeinschaftskundeunterricht differenziert unterrichten?"/>
          <p:cNvSpPr txBox="1">
            <a:spLocks noGrp="1"/>
          </p:cNvSpPr>
          <p:nvPr>
            <p:ph type="ctrTitle"/>
          </p:nvPr>
        </p:nvSpPr>
        <p:spPr>
          <a:xfrm>
            <a:off x="471487" y="5308848"/>
            <a:ext cx="11805842" cy="2416275"/>
          </a:xfrm>
          <a:prstGeom prst="rect">
            <a:avLst/>
          </a:prstGeom>
        </p:spPr>
        <p:txBody>
          <a:bodyPr/>
          <a:lstStyle>
            <a:lvl1pPr defTabSz="438150">
              <a:defRPr sz="4800" b="1">
                <a:latin typeface="Helvetica"/>
                <a:ea typeface="Helvetica"/>
                <a:cs typeface="Helvetica"/>
                <a:sym typeface="Helvetica"/>
              </a:defRPr>
            </a:lvl1pPr>
          </a:lstStyle>
          <a:p>
            <a:r>
              <a:t>Umgang mit Heterogenität - Wie können wir im Gemeinschaftskundeunterricht differenziert unterrichten?</a:t>
            </a:r>
          </a:p>
        </p:txBody>
      </p:sp>
      <p:sp>
        <p:nvSpPr>
          <p:cNvPr id="130" name="Erik Müller…"/>
          <p:cNvSpPr txBox="1">
            <a:spLocks noGrp="1"/>
          </p:cNvSpPr>
          <p:nvPr>
            <p:ph type="subTitle" sz="quarter" idx="1"/>
          </p:nvPr>
        </p:nvSpPr>
        <p:spPr>
          <a:xfrm>
            <a:off x="1142007" y="7994972"/>
            <a:ext cx="10464801" cy="1130300"/>
          </a:xfrm>
          <a:prstGeom prst="rect">
            <a:avLst/>
          </a:prstGeom>
        </p:spPr>
        <p:txBody>
          <a:bodyPr/>
          <a:lstStyle/>
          <a:p>
            <a:r>
              <a:t>Erik Müller</a:t>
            </a:r>
          </a:p>
          <a:p>
            <a:r>
              <a:t>ZPG Gemeinschaftskunde</a:t>
            </a:r>
          </a:p>
        </p:txBody>
      </p:sp>
      <p:pic>
        <p:nvPicPr>
          <p:cNvPr id="131" name="play-stone-769283_1920.jpg" descr="play-stone-769283_1920.jpg"/>
          <p:cNvPicPr>
            <a:picLocks noChangeAspect="1"/>
          </p:cNvPicPr>
          <p:nvPr/>
        </p:nvPicPr>
        <p:blipFill>
          <a:blip r:embed="rId2">
            <a:extLst/>
          </a:blip>
          <a:stretch>
            <a:fillRect/>
          </a:stretch>
        </p:blipFill>
        <p:spPr>
          <a:xfrm>
            <a:off x="3907875" y="628328"/>
            <a:ext cx="5189050" cy="4013406"/>
          </a:xfrm>
          <a:prstGeom prst="rect">
            <a:avLst/>
          </a:prstGeom>
          <a:ln w="12700">
            <a:miter lim="400000"/>
          </a:ln>
        </p:spPr>
      </p:pic>
      <p:sp>
        <p:nvSpPr>
          <p:cNvPr id="3" name="Textfeld 2"/>
          <p:cNvSpPr txBox="1"/>
          <p:nvPr/>
        </p:nvSpPr>
        <p:spPr>
          <a:xfrm>
            <a:off x="6254316" y="4660776"/>
            <a:ext cx="2880597"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000" b="0" i="0" u="none" strike="noStrike" cap="none" spc="0" normalizeH="0" baseline="0" smtClean="0">
                <a:ln>
                  <a:noFill/>
                </a:ln>
                <a:solidFill>
                  <a:srgbClr val="000000"/>
                </a:solidFill>
                <a:effectLst/>
                <a:uFillTx/>
                <a:latin typeface="+mn-lt"/>
                <a:ea typeface="+mn-ea"/>
                <a:cs typeface="+mn-cs"/>
                <a:sym typeface="Helvetica Light"/>
              </a:rPr>
              <a:t>Spielsteine von Alexas_Fotos [ </a:t>
            </a:r>
            <a:r>
              <a:rPr kumimoji="0" lang="de-DE" sz="1000" b="0" i="0" u="none" strike="noStrike" cap="none" spc="0" normalizeH="0" baseline="0" smtClean="0">
                <a:ln>
                  <a:noFill/>
                </a:ln>
                <a:solidFill>
                  <a:srgbClr val="000000"/>
                </a:solidFill>
                <a:effectLst/>
                <a:uFillTx/>
                <a:latin typeface="+mn-lt"/>
                <a:ea typeface="+mn-ea"/>
                <a:cs typeface="+mn-cs"/>
                <a:sym typeface="Helvetica Light"/>
                <a:hlinkClick r:id="rId3"/>
              </a:rPr>
              <a:t>CC0 </a:t>
            </a:r>
            <a:r>
              <a:rPr kumimoji="0" lang="de-DE" sz="1000" b="0" i="0" u="none" strike="noStrike" cap="none" spc="0" normalizeH="0" baseline="0" smtClean="0">
                <a:ln>
                  <a:noFill/>
                </a:ln>
                <a:solidFill>
                  <a:srgbClr val="000000"/>
                </a:solidFill>
                <a:effectLst/>
                <a:uFillTx/>
                <a:latin typeface="+mn-lt"/>
                <a:ea typeface="+mn-ea"/>
                <a:cs typeface="+mn-cs"/>
                <a:sym typeface="Helvetica Light"/>
              </a:rPr>
              <a:t>] via </a:t>
            </a:r>
            <a:r>
              <a:rPr kumimoji="0" lang="de-DE" sz="1000" b="0" i="0" u="none" strike="noStrike" cap="none" spc="0" normalizeH="0" baseline="0" smtClean="0">
                <a:ln>
                  <a:noFill/>
                </a:ln>
                <a:solidFill>
                  <a:srgbClr val="000000"/>
                </a:solidFill>
                <a:effectLst/>
                <a:uFillTx/>
                <a:latin typeface="+mn-lt"/>
                <a:ea typeface="+mn-ea"/>
                <a:cs typeface="+mn-cs"/>
                <a:sym typeface="Helvetica Light"/>
                <a:hlinkClick r:id="rId4"/>
              </a:rPr>
              <a:t>pixabay</a:t>
            </a:r>
            <a:endParaRPr kumimoji="0" lang="de-DE" sz="1000" b="0" i="0" u="none" strike="noStrike" cap="none" spc="0" normalizeH="0" baseline="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as muss binnendifferenzierter Unterricht leisten?"/>
          <p:cNvSpPr txBox="1">
            <a:spLocks noGrp="1"/>
          </p:cNvSpPr>
          <p:nvPr>
            <p:ph type="title"/>
          </p:nvPr>
        </p:nvSpPr>
        <p:spPr>
          <a:xfrm>
            <a:off x="952500" y="444500"/>
            <a:ext cx="11099800" cy="1323529"/>
          </a:xfrm>
          <a:prstGeom prst="rect">
            <a:avLst/>
          </a:prstGeom>
        </p:spPr>
        <p:txBody>
          <a:bodyPr>
            <a:normAutofit fontScale="90000"/>
          </a:bodyPr>
          <a:lstStyle>
            <a:lvl1pPr defTabSz="297941">
              <a:defRPr sz="4080" b="1">
                <a:latin typeface="Helvetica"/>
                <a:ea typeface="Helvetica"/>
                <a:cs typeface="Helvetica"/>
                <a:sym typeface="Helvetica"/>
              </a:defRPr>
            </a:lvl1pPr>
          </a:lstStyle>
          <a:p>
            <a:r>
              <a:t>Was muss binnendifferenzierter Unterricht leisten?</a:t>
            </a:r>
          </a:p>
        </p:txBody>
      </p:sp>
      <p:graphicFrame>
        <p:nvGraphicFramePr>
          <p:cNvPr id="179" name="Tabelle"/>
          <p:cNvGraphicFramePr/>
          <p:nvPr/>
        </p:nvGraphicFramePr>
        <p:xfrm>
          <a:off x="1270000" y="2019300"/>
          <a:ext cx="10464800" cy="5714999"/>
        </p:xfrm>
        <a:graphic>
          <a:graphicData uri="http://schemas.openxmlformats.org/drawingml/2006/table">
            <a:tbl>
              <a:tblPr firstRow="1" bandRow="1">
                <a:tableStyleId>{4C3C2611-4C71-4FC5-86AE-919BDF0F9419}</a:tableStyleId>
              </a:tblPr>
              <a:tblGrid>
                <a:gridCol w="5232400"/>
                <a:gridCol w="5232400"/>
              </a:tblGrid>
              <a:tr h="2015281">
                <a:tc>
                  <a:txBody>
                    <a:bodyPr/>
                    <a:lstStyle/>
                    <a:p>
                      <a:pPr defTabSz="914400">
                        <a:defRPr b="0">
                          <a:solidFill>
                            <a:srgbClr val="000000"/>
                          </a:solidFill>
                        </a:defRPr>
                      </a:pPr>
                      <a:r>
                        <a:rPr sz="2600" b="1">
                          <a:solidFill>
                            <a:srgbClr val="FFFFFF"/>
                          </a:solidFill>
                          <a:sym typeface="Helvetica"/>
                        </a:rPr>
                        <a:t>kognitive Unterstützung</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konstruktive Unterstützung („Feed-back“)</a:t>
                      </a:r>
                    </a:p>
                  </a:txBody>
                  <a:tcPr marL="50800" marR="50800" marT="50800" marB="50800" anchor="ctr" horzOverflow="overflow"/>
                </a:tc>
              </a:tr>
              <a:tr h="3699718">
                <a:tc>
                  <a:txBody>
                    <a:bodyPr/>
                    <a:lstStyle/>
                    <a:p>
                      <a:r>
                        <a:rPr sz="3200"/>
                        <a:t>Man kann Schüler selbstständig arbeiten lassen, wenn das notwendige Maß an kognitiver Aktivierung garantiert ist.</a:t>
                      </a:r>
                    </a:p>
                  </a:txBody>
                  <a:tcPr marL="50800" marR="50800" marT="50800" marB="50800" anchor="ctr" horzOverflow="overflow"/>
                </a:tc>
                <a:tc>
                  <a:txBody>
                    <a:bodyPr/>
                    <a:lstStyle/>
                    <a:p>
                      <a:pPr defTabSz="914400"/>
                      <a:r>
                        <a:rPr sz="3200"/>
                        <a:t>Wenn Probleme auftreten, muss die Lehrperson die Schüler unterstützen, sonst werden sie nicht erfolgreich arbeiten können</a:t>
                      </a:r>
                    </a:p>
                  </a:txBody>
                  <a:tcPr marL="50800" marR="50800" marT="50800" marB="50800" anchor="ctr" horzOverflow="overflow"/>
                </a:tc>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Was reicht nicht?"/>
          <p:cNvSpPr txBox="1">
            <a:spLocks noGrp="1"/>
          </p:cNvSpPr>
          <p:nvPr>
            <p:ph type="title"/>
          </p:nvPr>
        </p:nvSpPr>
        <p:spPr>
          <a:xfrm>
            <a:off x="952500" y="444500"/>
            <a:ext cx="11099800" cy="1045766"/>
          </a:xfrm>
          <a:prstGeom prst="rect">
            <a:avLst/>
          </a:prstGeom>
        </p:spPr>
        <p:txBody>
          <a:bodyPr>
            <a:normAutofit fontScale="90000"/>
          </a:bodyPr>
          <a:lstStyle>
            <a:lvl1pPr defTabSz="455675">
              <a:defRPr sz="6240" b="1">
                <a:latin typeface="Helvetica"/>
                <a:ea typeface="Helvetica"/>
                <a:cs typeface="Helvetica"/>
                <a:sym typeface="Helvetica"/>
              </a:defRPr>
            </a:lvl1pPr>
          </a:lstStyle>
          <a:p>
            <a:r>
              <a:t>Was reicht nicht?</a:t>
            </a:r>
          </a:p>
        </p:txBody>
      </p:sp>
      <p:graphicFrame>
        <p:nvGraphicFramePr>
          <p:cNvPr id="182" name="Tabelle"/>
          <p:cNvGraphicFramePr/>
          <p:nvPr/>
        </p:nvGraphicFramePr>
        <p:xfrm>
          <a:off x="1270000" y="2019300"/>
          <a:ext cx="10464800" cy="5715000"/>
        </p:xfrm>
        <a:graphic>
          <a:graphicData uri="http://schemas.openxmlformats.org/drawingml/2006/table">
            <a:tbl>
              <a:tblPr firstRow="1" bandRow="1">
                <a:tableStyleId>{4C3C2611-4C71-4FC5-86AE-919BDF0F9419}</a:tableStyleId>
              </a:tblPr>
              <a:tblGrid>
                <a:gridCol w="5232400"/>
                <a:gridCol w="5232400"/>
              </a:tblGrid>
              <a:tr h="2857500">
                <a:tc>
                  <a:txBody>
                    <a:bodyPr/>
                    <a:lstStyle/>
                    <a:p>
                      <a:pPr defTabSz="914400">
                        <a:defRPr b="0">
                          <a:solidFill>
                            <a:srgbClr val="000000"/>
                          </a:solidFill>
                        </a:defRPr>
                      </a:pPr>
                      <a:r>
                        <a:rPr sz="2600" b="1">
                          <a:solidFill>
                            <a:srgbClr val="FFFFFF"/>
                          </a:solidFill>
                          <a:sym typeface="Helvetica"/>
                        </a:rPr>
                        <a:t>Sichtstruktur
Tiefenstruktur</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Methodenvielfalt</a:t>
                      </a:r>
                    </a:p>
                  </a:txBody>
                  <a:tcPr marL="50800" marR="50800" marT="50800" marB="50800" anchor="ctr" horzOverflow="overflow"/>
                </a:tc>
              </a:tr>
              <a:tr h="2857500">
                <a:tc>
                  <a:txBody>
                    <a:bodyPr/>
                    <a:lstStyle/>
                    <a:p>
                      <a:pPr defTabSz="914400"/>
                      <a:r>
                        <a:rPr sz="2600"/>
                        <a:t>Nur auf der Ebene der Sichtstruktur denken:
Gruppenarbeit
Lerntheke
individualisiertes Lernen
Digitalisierung (iPads &amp; Co)</a:t>
                      </a:r>
                    </a:p>
                  </a:txBody>
                  <a:tcPr marL="50800" marR="50800" marT="50800" marB="50800" anchor="ctr" horzOverflow="overflow"/>
                </a:tc>
                <a:tc>
                  <a:txBody>
                    <a:bodyPr/>
                    <a:lstStyle/>
                    <a:p>
                      <a:pPr defTabSz="914400"/>
                      <a:r>
                        <a:rPr sz="2600"/>
                        <a:t>Ein „Methodenfeuerwerk“ ist kein Garant für gelungenen binnendifferenzierten Unterricht</a:t>
                      </a:r>
                    </a:p>
                  </a:txBody>
                  <a:tcPr marL="50800" marR="50800" marT="50800" marB="50800" anchor="ctr" horzOverflow="overflow"/>
                </a:tc>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treitfrage 2: Ist der lehrergeleitete Unterricht (direkte Instruktion) effektiv oder ein pädagogischer Dino?"/>
          <p:cNvSpPr txBox="1">
            <a:spLocks noGrp="1"/>
          </p:cNvSpPr>
          <p:nvPr>
            <p:ph type="title"/>
          </p:nvPr>
        </p:nvSpPr>
        <p:spPr>
          <a:xfrm>
            <a:off x="952500" y="177800"/>
            <a:ext cx="11099800" cy="1242765"/>
          </a:xfrm>
          <a:prstGeom prst="rect">
            <a:avLst/>
          </a:prstGeom>
        </p:spPr>
        <p:txBody>
          <a:bodyPr/>
          <a:lstStyle>
            <a:lvl1pPr defTabSz="245363">
              <a:defRPr sz="3359" b="1">
                <a:latin typeface="Helvetica"/>
                <a:ea typeface="Helvetica"/>
                <a:cs typeface="Helvetica"/>
                <a:sym typeface="Helvetica"/>
              </a:defRPr>
            </a:lvl1pPr>
          </a:lstStyle>
          <a:p>
            <a:r>
              <a:t>Streitfrage 2: Ist der lehrergeleitete Unterricht (direkte Instruktion) effektiv oder ein pädagogischer Dino?</a:t>
            </a:r>
          </a:p>
        </p:txBody>
      </p:sp>
      <p:sp>
        <p:nvSpPr>
          <p:cNvPr id="185" name="Es kommt auf die Tiefenstrukturen des Unterrichts an…"/>
          <p:cNvSpPr txBox="1"/>
          <p:nvPr/>
        </p:nvSpPr>
        <p:spPr>
          <a:xfrm>
            <a:off x="1173808" y="2886511"/>
            <a:ext cx="11017223" cy="39805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r>
              <a:t>Es kommt auf die </a:t>
            </a:r>
            <a:r>
              <a:rPr b="1">
                <a:latin typeface="Helvetica"/>
                <a:ea typeface="Helvetica"/>
                <a:cs typeface="Helvetica"/>
                <a:sym typeface="Helvetica"/>
              </a:rPr>
              <a:t>Tiefenstrukturen</a:t>
            </a:r>
            <a:r>
              <a:t> des </a:t>
            </a:r>
            <a:r>
              <a:rPr/>
              <a:t>Unterrichts </a:t>
            </a:r>
            <a:r>
              <a:rPr smtClean="0"/>
              <a:t>an</a:t>
            </a:r>
            <a:endParaRPr lang="de-DE" smtClean="0"/>
          </a:p>
          <a:p>
            <a:pPr algn="l"/>
            <a:endParaRPr/>
          </a:p>
          <a:p>
            <a:pPr algn="l"/>
            <a:r>
              <a:t>- </a:t>
            </a:r>
            <a:r>
              <a:rPr b="1">
                <a:latin typeface="Helvetica"/>
                <a:ea typeface="Helvetica"/>
                <a:cs typeface="Helvetica"/>
                <a:sym typeface="Helvetica"/>
              </a:rPr>
              <a:t>Hattie</a:t>
            </a:r>
            <a:r>
              <a:t> (2013, 242ff.) verweist auf die hohe Wirksamkeit der „direkten Instruktion“</a:t>
            </a:r>
          </a:p>
          <a:p>
            <a:pPr algn="l"/>
            <a:r>
              <a:t>- Frank </a:t>
            </a:r>
            <a:r>
              <a:rPr b="1">
                <a:latin typeface="Helvetica"/>
                <a:ea typeface="Helvetica"/>
                <a:cs typeface="Helvetica"/>
                <a:sym typeface="Helvetica"/>
              </a:rPr>
              <a:t>Weinert</a:t>
            </a:r>
            <a:r>
              <a:t>: Guter Unterricht muss stets schülerzentriert und lehrergeleitet sein (Gold, 130)</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Wie können im differenzierten Unterricht „alle“ Schüler kognitiv aktiviert werden?"/>
          <p:cNvSpPr txBox="1">
            <a:spLocks noGrp="1"/>
          </p:cNvSpPr>
          <p:nvPr>
            <p:ph type="title"/>
          </p:nvPr>
        </p:nvSpPr>
        <p:spPr>
          <a:xfrm>
            <a:off x="952500" y="444500"/>
            <a:ext cx="11099800" cy="1472605"/>
          </a:xfrm>
          <a:prstGeom prst="rect">
            <a:avLst/>
          </a:prstGeom>
        </p:spPr>
        <p:txBody>
          <a:bodyPr/>
          <a:lstStyle>
            <a:lvl1pPr defTabSz="327152">
              <a:defRPr sz="4480" b="1">
                <a:latin typeface="Helvetica"/>
                <a:ea typeface="Helvetica"/>
                <a:cs typeface="Helvetica"/>
                <a:sym typeface="Helvetica"/>
              </a:defRPr>
            </a:lvl1pPr>
          </a:lstStyle>
          <a:p>
            <a:r>
              <a:t>Wie können im differenzierten Unterricht „alle“ Schüler kognitiv aktiviert werden?</a:t>
            </a:r>
          </a:p>
        </p:txBody>
      </p:sp>
      <p:sp>
        <p:nvSpPr>
          <p:cNvPr id="188" name="Differenzierter Unterricht versucht, alle Schüler kognitiv zu aktivieren:…"/>
          <p:cNvSpPr txBox="1"/>
          <p:nvPr/>
        </p:nvSpPr>
        <p:spPr>
          <a:xfrm>
            <a:off x="757111" y="2298689"/>
            <a:ext cx="11490578" cy="55626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u="sng"/>
            </a:pPr>
            <a:r>
              <a:t>Differenzierter Unterricht versucht, alle Schüler kognitiv zu aktivieren:</a:t>
            </a:r>
          </a:p>
          <a:p>
            <a:pPr algn="l"/>
            <a:r>
              <a:t>a) Die Schüler arbeiten </a:t>
            </a:r>
            <a:r>
              <a:rPr b="1">
                <a:latin typeface="Helvetica"/>
                <a:ea typeface="Helvetica"/>
                <a:cs typeface="Helvetica"/>
                <a:sym typeface="Helvetica"/>
              </a:rPr>
              <a:t>nicht</a:t>
            </a:r>
            <a:r>
              <a:t> voneinander getrennt, sondern befassen sich mit der </a:t>
            </a:r>
            <a:r>
              <a:rPr b="1">
                <a:latin typeface="Helvetica"/>
                <a:ea typeface="Helvetica"/>
                <a:cs typeface="Helvetica"/>
                <a:sym typeface="Helvetica"/>
              </a:rPr>
              <a:t>gleichen</a:t>
            </a:r>
            <a:r>
              <a:t> Problemstellung (Unterricht im Klassenverband)</a:t>
            </a:r>
          </a:p>
          <a:p>
            <a:pPr algn="l"/>
            <a:r>
              <a:t>b) Sie bearbeiten </a:t>
            </a:r>
            <a:r>
              <a:rPr b="1">
                <a:latin typeface="Helvetica"/>
                <a:ea typeface="Helvetica"/>
                <a:cs typeface="Helvetica"/>
                <a:sym typeface="Helvetica"/>
              </a:rPr>
              <a:t>nicht</a:t>
            </a:r>
            <a:r>
              <a:t> </a:t>
            </a:r>
            <a:r>
              <a:rPr i="1">
                <a:latin typeface="Helvetica"/>
                <a:ea typeface="Helvetica"/>
                <a:cs typeface="Helvetica"/>
                <a:sym typeface="Helvetica"/>
              </a:rPr>
              <a:t>unterschiedliche</a:t>
            </a:r>
            <a:r>
              <a:t> Aufgaben auf </a:t>
            </a:r>
            <a:r>
              <a:rPr i="1">
                <a:latin typeface="Helvetica"/>
                <a:ea typeface="Helvetica"/>
                <a:cs typeface="Helvetica"/>
                <a:sym typeface="Helvetica"/>
              </a:rPr>
              <a:t>unterschiedlichen</a:t>
            </a:r>
            <a:r>
              <a:t> Niveaus, sondern die </a:t>
            </a:r>
            <a:r>
              <a:rPr i="1">
                <a:latin typeface="Helvetica"/>
                <a:ea typeface="Helvetica"/>
                <a:cs typeface="Helvetica"/>
                <a:sym typeface="Helvetica"/>
              </a:rPr>
              <a:t>gleiche</a:t>
            </a:r>
            <a:r>
              <a:t> Aufgabe mit </a:t>
            </a:r>
            <a:r>
              <a:rPr i="1">
                <a:latin typeface="Helvetica"/>
                <a:ea typeface="Helvetica"/>
                <a:cs typeface="Helvetica"/>
                <a:sym typeface="Helvetica"/>
              </a:rPr>
              <a:t>unterschiedlicher</a:t>
            </a:r>
            <a:r>
              <a:t> Form der konstruktiven Unterstützung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Wie können im differenzierten Unterricht „alle“ Schüler kognitiv aktiviert werden?"/>
          <p:cNvSpPr txBox="1">
            <a:spLocks noGrp="1"/>
          </p:cNvSpPr>
          <p:nvPr>
            <p:ph type="title"/>
          </p:nvPr>
        </p:nvSpPr>
        <p:spPr>
          <a:xfrm>
            <a:off x="952500" y="444500"/>
            <a:ext cx="11099800" cy="1472605"/>
          </a:xfrm>
          <a:prstGeom prst="rect">
            <a:avLst/>
          </a:prstGeom>
        </p:spPr>
        <p:txBody>
          <a:bodyPr/>
          <a:lstStyle>
            <a:lvl1pPr defTabSz="327152">
              <a:defRPr sz="4480" b="1">
                <a:latin typeface="Helvetica"/>
                <a:ea typeface="Helvetica"/>
                <a:cs typeface="Helvetica"/>
                <a:sym typeface="Helvetica"/>
              </a:defRPr>
            </a:lvl1pPr>
          </a:lstStyle>
          <a:p>
            <a:r>
              <a:t>Wie können im differenzierten Unterricht „alle“ Schüler kognitiv aktiviert werden?</a:t>
            </a:r>
          </a:p>
        </p:txBody>
      </p:sp>
      <p:sp>
        <p:nvSpPr>
          <p:cNvPr id="191" name="Differenzierter Unterricht versucht, alle Schüler kognitiv zu aktivieren:…"/>
          <p:cNvSpPr txBox="1"/>
          <p:nvPr/>
        </p:nvSpPr>
        <p:spPr>
          <a:xfrm>
            <a:off x="240957" y="2690614"/>
            <a:ext cx="12598147" cy="564257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u="sng"/>
            </a:pPr>
            <a:r>
              <a:t>Differenzierter Unterricht versucht, alle Schüler kognitiv zu aktivieren:</a:t>
            </a:r>
          </a:p>
          <a:p>
            <a:pPr algn="l"/>
            <a:r>
              <a:t>c) Dadurch kann der Unterricht nach der Erarbeitung wieder zusammengeführt werden, um die Problemstellung zu diskutieren, </a:t>
            </a:r>
            <a:r>
              <a:rPr b="1">
                <a:latin typeface="Helvetica"/>
                <a:ea typeface="Helvetica"/>
                <a:cs typeface="Helvetica"/>
                <a:sym typeface="Helvetica"/>
              </a:rPr>
              <a:t>ohne</a:t>
            </a:r>
            <a:r>
              <a:t> dass schwächere Schüler abgehängt werden</a:t>
            </a:r>
          </a:p>
          <a:p>
            <a:pPr algn="l"/>
            <a:r>
              <a:t>d) „Alle“ Schüler werden so kognitiv aktiviert und konstruktiv unterstützt</a:t>
            </a:r>
          </a:p>
          <a:p>
            <a:pPr algn="l"/>
            <a:r>
              <a:t>e) Dies „passt“ auch in die gängige Form von Unterricht und hat dadurch eine höhere </a:t>
            </a:r>
            <a:r>
              <a:rPr b="1">
                <a:latin typeface="Helvetica"/>
                <a:ea typeface="Helvetica"/>
                <a:cs typeface="Helvetica"/>
                <a:sym typeface="Helvetica"/>
              </a:rPr>
              <a:t>Akzeptanz</a:t>
            </a:r>
            <a:r>
              <a:t> bei Lehrpersonen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Wie können im differenzierten Unterricht alle Schüler kognitiv aktiviert werden?"/>
          <p:cNvSpPr txBox="1">
            <a:spLocks noGrp="1"/>
          </p:cNvSpPr>
          <p:nvPr>
            <p:ph type="title"/>
          </p:nvPr>
        </p:nvSpPr>
        <p:spPr>
          <a:xfrm>
            <a:off x="952500" y="347786"/>
            <a:ext cx="11099800" cy="1407965"/>
          </a:xfrm>
          <a:prstGeom prst="rect">
            <a:avLst/>
          </a:prstGeom>
        </p:spPr>
        <p:txBody>
          <a:bodyPr/>
          <a:lstStyle>
            <a:lvl1pPr defTabSz="303783">
              <a:defRPr sz="4160" b="1">
                <a:latin typeface="Helvetica"/>
                <a:ea typeface="Helvetica"/>
                <a:cs typeface="Helvetica"/>
                <a:sym typeface="Helvetica"/>
              </a:defRPr>
            </a:lvl1pPr>
          </a:lstStyle>
          <a:p>
            <a:r>
              <a:t>Wie können im differenzierten Unterricht alle Schüler kognitiv aktiviert werden?</a:t>
            </a:r>
          </a:p>
        </p:txBody>
      </p:sp>
      <p:sp>
        <p:nvSpPr>
          <p:cNvPr id="194" name="Einstieg"/>
          <p:cNvSpPr/>
          <p:nvPr/>
        </p:nvSpPr>
        <p:spPr>
          <a:xfrm>
            <a:off x="99415" y="4641849"/>
            <a:ext cx="1198170"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Einstieg</a:t>
            </a:r>
          </a:p>
        </p:txBody>
      </p:sp>
      <p:sp>
        <p:nvSpPr>
          <p:cNvPr id="195" name="Problemstellung…"/>
          <p:cNvSpPr/>
          <p:nvPr/>
        </p:nvSpPr>
        <p:spPr>
          <a:xfrm>
            <a:off x="1990567" y="4457699"/>
            <a:ext cx="2395119" cy="8382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pPr>
            <a:r>
              <a:t>Problemstellung</a:t>
            </a:r>
          </a:p>
          <a:p>
            <a:pPr>
              <a:defRPr sz="2400"/>
            </a:pPr>
            <a:r>
              <a:t>des Unterrichts</a:t>
            </a:r>
          </a:p>
        </p:txBody>
      </p:sp>
      <p:sp>
        <p:nvSpPr>
          <p:cNvPr id="196" name="Auswertung/…"/>
          <p:cNvSpPr/>
          <p:nvPr/>
        </p:nvSpPr>
        <p:spPr>
          <a:xfrm>
            <a:off x="10929518" y="4273550"/>
            <a:ext cx="1915364" cy="12065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pPr>
            <a:r>
              <a:t>Auswertung/</a:t>
            </a:r>
          </a:p>
          <a:p>
            <a:pPr>
              <a:defRPr sz="2400"/>
            </a:pPr>
            <a:r>
              <a:t>Diskussion/</a:t>
            </a:r>
          </a:p>
          <a:p>
            <a:pPr>
              <a:defRPr sz="2400"/>
            </a:pPr>
            <a:r>
              <a:t>Transfer</a:t>
            </a:r>
          </a:p>
        </p:txBody>
      </p:sp>
      <p:sp>
        <p:nvSpPr>
          <p:cNvPr id="197" name="Erarbeitung"/>
          <p:cNvSpPr/>
          <p:nvPr/>
        </p:nvSpPr>
        <p:spPr>
          <a:xfrm>
            <a:off x="6525564" y="2368549"/>
            <a:ext cx="170627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Erarbeitung</a:t>
            </a:r>
          </a:p>
        </p:txBody>
      </p:sp>
      <p:graphicFrame>
        <p:nvGraphicFramePr>
          <p:cNvPr id="198" name="Tabelle"/>
          <p:cNvGraphicFramePr/>
          <p:nvPr/>
        </p:nvGraphicFramePr>
        <p:xfrm>
          <a:off x="5085018" y="3151063"/>
          <a:ext cx="4751040" cy="3451472"/>
        </p:xfrm>
        <a:graphic>
          <a:graphicData uri="http://schemas.openxmlformats.org/drawingml/2006/table">
            <a:tbl>
              <a:tblPr firstRow="1">
                <a:tableStyleId>{CF821DB8-F4EB-4A41-A1BA-3FCAFE7338EE}</a:tableStyleId>
              </a:tblPr>
              <a:tblGrid>
                <a:gridCol w="4751040"/>
              </a:tblGrid>
              <a:tr h="1725736">
                <a:tc>
                  <a:txBody>
                    <a:bodyPr/>
                    <a:lstStyle/>
                    <a:p>
                      <a:pPr defTabSz="914400">
                        <a:defRPr b="0">
                          <a:solidFill>
                            <a:srgbClr val="000000"/>
                          </a:solidFill>
                        </a:defRPr>
                      </a:pPr>
                      <a:r>
                        <a:rPr sz="2600" b="1">
                          <a:solidFill>
                            <a:srgbClr val="FFFFFF"/>
                          </a:solidFill>
                          <a:sym typeface="Helvetica"/>
                        </a:rPr>
                        <a:t>Niveau (1): Originalquelle</a:t>
                      </a:r>
                    </a:p>
                  </a:txBody>
                  <a:tcPr marL="50800" marR="50800" marT="50800" marB="50800" anchor="ctr" horzOverflow="overflow"/>
                </a:tc>
              </a:tr>
              <a:tr h="1725736">
                <a:tc>
                  <a:txBody>
                    <a:bodyPr/>
                    <a:lstStyle/>
                    <a:p>
                      <a:pPr defTabSz="914400"/>
                      <a:r>
                        <a:rPr sz="2600"/>
                        <a:t>Niveau (2): konstruktive Unterstützung, z.B. vorstrukturiertes Material
</a:t>
                      </a:r>
                    </a:p>
                  </a:txBody>
                  <a:tcPr marL="50800" marR="50800" marT="50800" marB="50800" anchor="ctr" horzOverflow="overflow"/>
                </a:tc>
              </a:tr>
            </a:tbl>
          </a:graphicData>
        </a:graphic>
      </p:graphicFrame>
      <p:sp>
        <p:nvSpPr>
          <p:cNvPr id="199" name="Pfeil"/>
          <p:cNvSpPr/>
          <p:nvPr/>
        </p:nvSpPr>
        <p:spPr>
          <a:xfrm>
            <a:off x="1318216" y="4597400"/>
            <a:ext cx="651720" cy="558800"/>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200" name="Pfeil"/>
          <p:cNvSpPr/>
          <p:nvPr/>
        </p:nvSpPr>
        <p:spPr>
          <a:xfrm>
            <a:off x="4406318" y="4597400"/>
            <a:ext cx="651719" cy="558800"/>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201" name="Pfeil"/>
          <p:cNvSpPr/>
          <p:nvPr/>
        </p:nvSpPr>
        <p:spPr>
          <a:xfrm>
            <a:off x="9863041" y="4711700"/>
            <a:ext cx="1045846" cy="558800"/>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202" name="Gemeinsamer…"/>
          <p:cNvSpPr/>
          <p:nvPr/>
        </p:nvSpPr>
        <p:spPr>
          <a:xfrm>
            <a:off x="175260" y="6915149"/>
            <a:ext cx="4226491"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a:solidFill>
                  <a:srgbClr val="FFFFFF"/>
                </a:solidFill>
              </a:defRPr>
            </a:pPr>
            <a:endParaRPr/>
          </a:p>
          <a:p>
            <a:pPr>
              <a:defRPr sz="2700" b="1">
                <a:solidFill>
                  <a:srgbClr val="FFFFFF"/>
                </a:solidFill>
                <a:latin typeface="Helvetica"/>
                <a:ea typeface="Helvetica"/>
                <a:cs typeface="Helvetica"/>
                <a:sym typeface="Helvetica"/>
              </a:defRPr>
            </a:pPr>
            <a:r>
              <a:t>Gemeinsamer </a:t>
            </a:r>
          </a:p>
          <a:p>
            <a:pPr>
              <a:defRPr sz="2700" b="1">
                <a:solidFill>
                  <a:srgbClr val="FFFFFF"/>
                </a:solidFill>
                <a:latin typeface="Helvetica"/>
                <a:ea typeface="Helvetica"/>
                <a:cs typeface="Helvetica"/>
                <a:sym typeface="Helvetica"/>
              </a:defRPr>
            </a:pPr>
            <a:r>
              <a:t>Unterricht</a:t>
            </a:r>
          </a:p>
        </p:txBody>
      </p:sp>
      <p:sp>
        <p:nvSpPr>
          <p:cNvPr id="203" name="Differenzierter…"/>
          <p:cNvSpPr/>
          <p:nvPr/>
        </p:nvSpPr>
        <p:spPr>
          <a:xfrm>
            <a:off x="5078668" y="6915149"/>
            <a:ext cx="4763741"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b="1">
                <a:solidFill>
                  <a:srgbClr val="FFFFFF"/>
                </a:solidFill>
                <a:latin typeface="Helvetica"/>
                <a:ea typeface="Helvetica"/>
                <a:cs typeface="Helvetica"/>
                <a:sym typeface="Helvetica"/>
              </a:defRPr>
            </a:pPr>
            <a:endParaRPr/>
          </a:p>
          <a:p>
            <a:pPr>
              <a:defRPr sz="2700" b="1">
                <a:solidFill>
                  <a:srgbClr val="FFFFFF"/>
                </a:solidFill>
                <a:latin typeface="Helvetica"/>
                <a:ea typeface="Helvetica"/>
                <a:cs typeface="Helvetica"/>
                <a:sym typeface="Helvetica"/>
              </a:defRPr>
            </a:pPr>
            <a:r>
              <a:t>Differenzierter</a:t>
            </a:r>
          </a:p>
          <a:p>
            <a:pPr>
              <a:defRPr sz="2700" b="1">
                <a:solidFill>
                  <a:srgbClr val="FFFFFF"/>
                </a:solidFill>
                <a:latin typeface="Helvetica"/>
                <a:ea typeface="Helvetica"/>
                <a:cs typeface="Helvetica"/>
                <a:sym typeface="Helvetica"/>
              </a:defRPr>
            </a:pPr>
            <a:r>
              <a:t>Unterricht</a:t>
            </a:r>
          </a:p>
        </p:txBody>
      </p:sp>
      <p:sp>
        <p:nvSpPr>
          <p:cNvPr id="204" name="Gemeinsamer…"/>
          <p:cNvSpPr/>
          <p:nvPr/>
        </p:nvSpPr>
        <p:spPr>
          <a:xfrm>
            <a:off x="10219132" y="6915149"/>
            <a:ext cx="2624605"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a:solidFill>
                  <a:srgbClr val="FFFFFF"/>
                </a:solidFill>
              </a:defRPr>
            </a:pPr>
            <a:endParaRPr/>
          </a:p>
          <a:p>
            <a:pPr>
              <a:defRPr sz="2700" b="1">
                <a:solidFill>
                  <a:srgbClr val="FFFFFF"/>
                </a:solidFill>
                <a:latin typeface="Helvetica"/>
                <a:ea typeface="Helvetica"/>
                <a:cs typeface="Helvetica"/>
                <a:sym typeface="Helvetica"/>
              </a:defRPr>
            </a:pPr>
            <a:r>
              <a:t>Gemeinsamer </a:t>
            </a:r>
          </a:p>
          <a:p>
            <a:pPr>
              <a:defRPr sz="2700" b="1">
                <a:solidFill>
                  <a:srgbClr val="FFFFFF"/>
                </a:solidFill>
                <a:latin typeface="Helvetica"/>
                <a:ea typeface="Helvetica"/>
                <a:cs typeface="Helvetica"/>
                <a:sym typeface="Helvetica"/>
              </a:defRPr>
            </a:pPr>
            <a:r>
              <a:t>Unterricht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In welchen Phasen soll „differenziert“ unterrichtet werden?"/>
          <p:cNvSpPr txBox="1">
            <a:spLocks noGrp="1"/>
          </p:cNvSpPr>
          <p:nvPr>
            <p:ph type="title"/>
          </p:nvPr>
        </p:nvSpPr>
        <p:spPr>
          <a:xfrm>
            <a:off x="952500" y="347786"/>
            <a:ext cx="11099800" cy="1407965"/>
          </a:xfrm>
          <a:prstGeom prst="rect">
            <a:avLst/>
          </a:prstGeom>
        </p:spPr>
        <p:txBody>
          <a:bodyPr/>
          <a:lstStyle>
            <a:lvl1pPr defTabSz="303783">
              <a:defRPr sz="4160" b="1">
                <a:latin typeface="Helvetica"/>
                <a:ea typeface="Helvetica"/>
                <a:cs typeface="Helvetica"/>
                <a:sym typeface="Helvetica"/>
              </a:defRPr>
            </a:lvl1pPr>
          </a:lstStyle>
          <a:p>
            <a:r>
              <a:t>In welchen Phasen soll „differenziert“ unterrichtet werden?</a:t>
            </a:r>
          </a:p>
        </p:txBody>
      </p:sp>
      <p:sp>
        <p:nvSpPr>
          <p:cNvPr id="207" name="Auswertung/…"/>
          <p:cNvSpPr/>
          <p:nvPr/>
        </p:nvSpPr>
        <p:spPr>
          <a:xfrm>
            <a:off x="10637418" y="4337050"/>
            <a:ext cx="1915364" cy="12065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pPr>
            <a:r>
              <a:t>Auswertung/</a:t>
            </a:r>
          </a:p>
          <a:p>
            <a:pPr>
              <a:defRPr sz="2400"/>
            </a:pPr>
            <a:r>
              <a:t>Diskussion/</a:t>
            </a:r>
          </a:p>
          <a:p>
            <a:pPr>
              <a:defRPr sz="2400"/>
            </a:pPr>
            <a:r>
              <a:t>Transfer</a:t>
            </a:r>
          </a:p>
        </p:txBody>
      </p:sp>
      <p:sp>
        <p:nvSpPr>
          <p:cNvPr id="208" name="Erarbeitung"/>
          <p:cNvSpPr/>
          <p:nvPr/>
        </p:nvSpPr>
        <p:spPr>
          <a:xfrm>
            <a:off x="6233464" y="2432049"/>
            <a:ext cx="170627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Erarbeitung</a:t>
            </a:r>
          </a:p>
        </p:txBody>
      </p:sp>
      <p:graphicFrame>
        <p:nvGraphicFramePr>
          <p:cNvPr id="209" name="Tabelle"/>
          <p:cNvGraphicFramePr/>
          <p:nvPr/>
        </p:nvGraphicFramePr>
        <p:xfrm>
          <a:off x="4792918" y="3214563"/>
          <a:ext cx="4751040" cy="3451472"/>
        </p:xfrm>
        <a:graphic>
          <a:graphicData uri="http://schemas.openxmlformats.org/drawingml/2006/table">
            <a:tbl>
              <a:tblPr firstRow="1">
                <a:tableStyleId>{CF821DB8-F4EB-4A41-A1BA-3FCAFE7338EE}</a:tableStyleId>
              </a:tblPr>
              <a:tblGrid>
                <a:gridCol w="4751040"/>
              </a:tblGrid>
              <a:tr h="1725736">
                <a:tc>
                  <a:txBody>
                    <a:bodyPr/>
                    <a:lstStyle/>
                    <a:p>
                      <a:pPr defTabSz="914400">
                        <a:defRPr b="0">
                          <a:solidFill>
                            <a:srgbClr val="000000"/>
                          </a:solidFill>
                        </a:defRPr>
                      </a:pPr>
                      <a:r>
                        <a:rPr sz="2600" b="1">
                          <a:solidFill>
                            <a:srgbClr val="FFFFFF"/>
                          </a:solidFill>
                          <a:sym typeface="Helvetica"/>
                        </a:rPr>
                        <a:t>Niveau (1): Originalquelle</a:t>
                      </a:r>
                    </a:p>
                  </a:txBody>
                  <a:tcPr marL="50800" marR="50800" marT="50800" marB="50800" anchor="ctr" horzOverflow="overflow"/>
                </a:tc>
              </a:tr>
              <a:tr h="1725736">
                <a:tc>
                  <a:txBody>
                    <a:bodyPr/>
                    <a:lstStyle/>
                    <a:p>
                      <a:pPr defTabSz="914400"/>
                      <a:r>
                        <a:rPr sz="2600"/>
                        <a:t>Niveau (2): konstruktive Unterstützung, z.B. vorstrukturiertes Material
</a:t>
                      </a:r>
                    </a:p>
                  </a:txBody>
                  <a:tcPr marL="50800" marR="50800" marT="50800" marB="50800" anchor="ctr" horzOverflow="overflow"/>
                </a:tc>
              </a:tr>
            </a:tbl>
          </a:graphicData>
        </a:graphic>
      </p:graphicFrame>
      <p:sp>
        <p:nvSpPr>
          <p:cNvPr id="210" name="Pfeil"/>
          <p:cNvSpPr/>
          <p:nvPr/>
        </p:nvSpPr>
        <p:spPr>
          <a:xfrm>
            <a:off x="9570941" y="4775200"/>
            <a:ext cx="1045846" cy="558800"/>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211" name="Differenzierter…"/>
          <p:cNvSpPr/>
          <p:nvPr/>
        </p:nvSpPr>
        <p:spPr>
          <a:xfrm>
            <a:off x="4786568" y="6978649"/>
            <a:ext cx="4763741"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b="1">
                <a:solidFill>
                  <a:srgbClr val="FFFFFF"/>
                </a:solidFill>
                <a:latin typeface="Helvetica"/>
                <a:ea typeface="Helvetica"/>
                <a:cs typeface="Helvetica"/>
                <a:sym typeface="Helvetica"/>
              </a:defRPr>
            </a:pPr>
            <a:endParaRPr/>
          </a:p>
          <a:p>
            <a:pPr>
              <a:defRPr sz="2700" b="1">
                <a:solidFill>
                  <a:srgbClr val="FFFFFF"/>
                </a:solidFill>
                <a:latin typeface="Helvetica"/>
                <a:ea typeface="Helvetica"/>
                <a:cs typeface="Helvetica"/>
                <a:sym typeface="Helvetica"/>
              </a:defRPr>
            </a:pPr>
            <a:r>
              <a:t>Differenzierter</a:t>
            </a:r>
          </a:p>
          <a:p>
            <a:pPr>
              <a:defRPr sz="2700" b="1">
                <a:solidFill>
                  <a:srgbClr val="FFFFFF"/>
                </a:solidFill>
                <a:latin typeface="Helvetica"/>
                <a:ea typeface="Helvetica"/>
                <a:cs typeface="Helvetica"/>
                <a:sym typeface="Helvetica"/>
              </a:defRPr>
            </a:pPr>
            <a:r>
              <a:t>Unterricht</a:t>
            </a:r>
          </a:p>
        </p:txBody>
      </p:sp>
      <p:sp>
        <p:nvSpPr>
          <p:cNvPr id="212" name="Gemeinsamer…"/>
          <p:cNvSpPr/>
          <p:nvPr/>
        </p:nvSpPr>
        <p:spPr>
          <a:xfrm>
            <a:off x="9927032" y="6978649"/>
            <a:ext cx="2624605"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a:solidFill>
                  <a:srgbClr val="FFFFFF"/>
                </a:solidFill>
              </a:defRPr>
            </a:pPr>
            <a:endParaRPr/>
          </a:p>
          <a:p>
            <a:pPr>
              <a:defRPr sz="2700" b="1">
                <a:solidFill>
                  <a:srgbClr val="FFFFFF"/>
                </a:solidFill>
                <a:latin typeface="Helvetica"/>
                <a:ea typeface="Helvetica"/>
                <a:cs typeface="Helvetica"/>
                <a:sym typeface="Helvetica"/>
              </a:defRPr>
            </a:pPr>
            <a:r>
              <a:t>Gemeinsamer </a:t>
            </a:r>
          </a:p>
          <a:p>
            <a:pPr>
              <a:defRPr sz="2700" b="1">
                <a:solidFill>
                  <a:srgbClr val="FFFFFF"/>
                </a:solidFill>
                <a:latin typeface="Helvetica"/>
                <a:ea typeface="Helvetica"/>
                <a:cs typeface="Helvetica"/>
                <a:sym typeface="Helvetica"/>
              </a:defRPr>
            </a:pPr>
            <a:r>
              <a:t>Unterricht</a:t>
            </a:r>
          </a:p>
        </p:txBody>
      </p:sp>
      <p:sp>
        <p:nvSpPr>
          <p:cNvPr id="213" name="Die Erarbeitungsphase ist voraussetzungsreich: Um erfolgreich zu sein, müssen ALLE Schüler die Problemstellung des Unterrichts verstanden haben…"/>
          <p:cNvSpPr txBox="1"/>
          <p:nvPr/>
        </p:nvSpPr>
        <p:spPr>
          <a:xfrm>
            <a:off x="296072" y="3860797"/>
            <a:ext cx="3966957" cy="3784606"/>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r>
              <a:t>Die Erarbeitungsphase ist voraussetzungsreich: Um erfolgreich zu sein, müssen ALLE Schüler die Problemstellung des Unterrichts verstanden haben</a:t>
            </a:r>
          </a:p>
          <a:p>
            <a:pPr>
              <a:defRPr sz="2400"/>
            </a:pPr>
            <a:r>
              <a:rPr b="1">
                <a:latin typeface="Helvetica"/>
                <a:ea typeface="Helvetica"/>
                <a:cs typeface="Helvetica"/>
                <a:sym typeface="Helvetica"/>
              </a:rPr>
              <a:t>Ziel:</a:t>
            </a:r>
            <a:r>
              <a:t> die Kernaufgabe des Unterrichts ist für alle GLEICH.</a:t>
            </a:r>
          </a:p>
        </p:txBody>
      </p:sp>
      <p:sp>
        <p:nvSpPr>
          <p:cNvPr id="214" name="Linie"/>
          <p:cNvSpPr/>
          <p:nvPr/>
        </p:nvSpPr>
        <p:spPr>
          <a:xfrm flipV="1">
            <a:off x="4584700" y="1816099"/>
            <a:ext cx="1" cy="7039034"/>
          </a:xfrm>
          <a:prstGeom prst="line">
            <a:avLst/>
          </a:prstGeom>
          <a:ln w="38100">
            <a:solidFill>
              <a:srgbClr val="000000"/>
            </a:solidFill>
            <a:custDash>
              <a:ds d="200000" sp="200000"/>
            </a:custDash>
            <a:miter lim="400000"/>
          </a:ln>
        </p:spPr>
        <p:txBody>
          <a:bodyPr lIns="50800" tIns="50800" rIns="50800" bIns="50800" anchor="ctr"/>
          <a:lstStyle/>
          <a:p>
            <a:pPr>
              <a:defRPr sz="2400"/>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In welchen Phasen soll „differenziert“ unterrichtet werden?"/>
          <p:cNvSpPr txBox="1">
            <a:spLocks noGrp="1"/>
          </p:cNvSpPr>
          <p:nvPr>
            <p:ph type="title"/>
          </p:nvPr>
        </p:nvSpPr>
        <p:spPr>
          <a:xfrm>
            <a:off x="952500" y="347786"/>
            <a:ext cx="11099800" cy="1407965"/>
          </a:xfrm>
          <a:prstGeom prst="rect">
            <a:avLst/>
          </a:prstGeom>
        </p:spPr>
        <p:txBody>
          <a:bodyPr/>
          <a:lstStyle>
            <a:lvl1pPr defTabSz="303783">
              <a:defRPr sz="4160" b="1">
                <a:latin typeface="Helvetica"/>
                <a:ea typeface="Helvetica"/>
                <a:cs typeface="Helvetica"/>
                <a:sym typeface="Helvetica"/>
              </a:defRPr>
            </a:lvl1pPr>
          </a:lstStyle>
          <a:p>
            <a:r>
              <a:t>In welchen Phasen soll „differenziert“ unterrichtet werden?</a:t>
            </a:r>
          </a:p>
        </p:txBody>
      </p:sp>
      <p:sp>
        <p:nvSpPr>
          <p:cNvPr id="217" name="Auswertung/…"/>
          <p:cNvSpPr/>
          <p:nvPr/>
        </p:nvSpPr>
        <p:spPr>
          <a:xfrm>
            <a:off x="6662318" y="4298950"/>
            <a:ext cx="1915364" cy="12065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pPr>
            <a:r>
              <a:t>Auswertung/</a:t>
            </a:r>
          </a:p>
          <a:p>
            <a:pPr>
              <a:defRPr sz="2400"/>
            </a:pPr>
            <a:r>
              <a:t>Diskussion/</a:t>
            </a:r>
          </a:p>
          <a:p>
            <a:pPr>
              <a:defRPr sz="2400"/>
            </a:pPr>
            <a:r>
              <a:t>Transfer</a:t>
            </a:r>
          </a:p>
        </p:txBody>
      </p:sp>
      <p:sp>
        <p:nvSpPr>
          <p:cNvPr id="218" name="Erarbeitung"/>
          <p:cNvSpPr/>
          <p:nvPr/>
        </p:nvSpPr>
        <p:spPr>
          <a:xfrm>
            <a:off x="2258364" y="2393949"/>
            <a:ext cx="170627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Erarbeitung</a:t>
            </a:r>
          </a:p>
        </p:txBody>
      </p:sp>
      <p:graphicFrame>
        <p:nvGraphicFramePr>
          <p:cNvPr id="219" name="Tabelle"/>
          <p:cNvGraphicFramePr/>
          <p:nvPr/>
        </p:nvGraphicFramePr>
        <p:xfrm>
          <a:off x="817818" y="3176463"/>
          <a:ext cx="4751040" cy="3451472"/>
        </p:xfrm>
        <a:graphic>
          <a:graphicData uri="http://schemas.openxmlformats.org/drawingml/2006/table">
            <a:tbl>
              <a:tblPr firstRow="1">
                <a:tableStyleId>{CF821DB8-F4EB-4A41-A1BA-3FCAFE7338EE}</a:tableStyleId>
              </a:tblPr>
              <a:tblGrid>
                <a:gridCol w="4751040"/>
              </a:tblGrid>
              <a:tr h="1725736">
                <a:tc>
                  <a:txBody>
                    <a:bodyPr/>
                    <a:lstStyle/>
                    <a:p>
                      <a:pPr defTabSz="914400">
                        <a:defRPr b="0">
                          <a:solidFill>
                            <a:srgbClr val="000000"/>
                          </a:solidFill>
                        </a:defRPr>
                      </a:pPr>
                      <a:r>
                        <a:rPr sz="2600" b="1">
                          <a:solidFill>
                            <a:srgbClr val="FFFFFF"/>
                          </a:solidFill>
                          <a:sym typeface="Helvetica"/>
                        </a:rPr>
                        <a:t>Niveau (1): Originalquelle</a:t>
                      </a:r>
                    </a:p>
                  </a:txBody>
                  <a:tcPr marL="50800" marR="50800" marT="50800" marB="50800" anchor="ctr" horzOverflow="overflow"/>
                </a:tc>
              </a:tr>
              <a:tr h="1725736">
                <a:tc>
                  <a:txBody>
                    <a:bodyPr/>
                    <a:lstStyle/>
                    <a:p>
                      <a:pPr defTabSz="914400"/>
                      <a:r>
                        <a:rPr sz="2600"/>
                        <a:t>Niveau (2): konstruktive Unterstützung, z.B. vorstrukturiertes Material
</a:t>
                      </a:r>
                    </a:p>
                  </a:txBody>
                  <a:tcPr marL="50800" marR="50800" marT="50800" marB="50800" anchor="ctr" horzOverflow="overflow"/>
                </a:tc>
              </a:tr>
            </a:tbl>
          </a:graphicData>
        </a:graphic>
      </p:graphicFrame>
      <p:sp>
        <p:nvSpPr>
          <p:cNvPr id="220" name="Pfeil"/>
          <p:cNvSpPr/>
          <p:nvPr/>
        </p:nvSpPr>
        <p:spPr>
          <a:xfrm>
            <a:off x="5595841" y="4737100"/>
            <a:ext cx="1045846" cy="558800"/>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221" name="Differenzierter…"/>
          <p:cNvSpPr/>
          <p:nvPr/>
        </p:nvSpPr>
        <p:spPr>
          <a:xfrm>
            <a:off x="811468" y="6940549"/>
            <a:ext cx="4763741"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b="1">
                <a:solidFill>
                  <a:srgbClr val="FFFFFF"/>
                </a:solidFill>
                <a:latin typeface="Helvetica"/>
                <a:ea typeface="Helvetica"/>
                <a:cs typeface="Helvetica"/>
                <a:sym typeface="Helvetica"/>
              </a:defRPr>
            </a:pPr>
            <a:endParaRPr/>
          </a:p>
          <a:p>
            <a:pPr>
              <a:defRPr sz="2700" b="1">
                <a:solidFill>
                  <a:srgbClr val="FFFFFF"/>
                </a:solidFill>
                <a:latin typeface="Helvetica"/>
                <a:ea typeface="Helvetica"/>
                <a:cs typeface="Helvetica"/>
                <a:sym typeface="Helvetica"/>
              </a:defRPr>
            </a:pPr>
            <a:r>
              <a:t>Differenzierter</a:t>
            </a:r>
          </a:p>
          <a:p>
            <a:pPr>
              <a:defRPr sz="2700" b="1">
                <a:solidFill>
                  <a:srgbClr val="FFFFFF"/>
                </a:solidFill>
                <a:latin typeface="Helvetica"/>
                <a:ea typeface="Helvetica"/>
                <a:cs typeface="Helvetica"/>
                <a:sym typeface="Helvetica"/>
              </a:defRPr>
            </a:pPr>
            <a:r>
              <a:t>Unterricht</a:t>
            </a:r>
          </a:p>
        </p:txBody>
      </p:sp>
      <p:sp>
        <p:nvSpPr>
          <p:cNvPr id="222" name="Gemeinsamer…"/>
          <p:cNvSpPr/>
          <p:nvPr/>
        </p:nvSpPr>
        <p:spPr>
          <a:xfrm>
            <a:off x="5951932" y="6940549"/>
            <a:ext cx="2624605" cy="17272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700">
                <a:solidFill>
                  <a:srgbClr val="FFFFFF"/>
                </a:solidFill>
              </a:defRPr>
            </a:pPr>
            <a:endParaRPr/>
          </a:p>
          <a:p>
            <a:pPr>
              <a:defRPr sz="2700" b="1">
                <a:solidFill>
                  <a:srgbClr val="FFFFFF"/>
                </a:solidFill>
                <a:latin typeface="Helvetica"/>
                <a:ea typeface="Helvetica"/>
                <a:cs typeface="Helvetica"/>
                <a:sym typeface="Helvetica"/>
              </a:defRPr>
            </a:pPr>
            <a:r>
              <a:t>Gemeinsamer </a:t>
            </a:r>
          </a:p>
          <a:p>
            <a:pPr>
              <a:defRPr sz="2700" b="1">
                <a:solidFill>
                  <a:srgbClr val="FFFFFF"/>
                </a:solidFill>
                <a:latin typeface="Helvetica"/>
                <a:ea typeface="Helvetica"/>
                <a:cs typeface="Helvetica"/>
                <a:sym typeface="Helvetica"/>
              </a:defRPr>
            </a:pPr>
            <a:r>
              <a:t>Unterricht</a:t>
            </a:r>
          </a:p>
        </p:txBody>
      </p:sp>
      <p:sp>
        <p:nvSpPr>
          <p:cNvPr id="223" name="Ziel: Schüler haben die gleichen Voraussetzungen, um z.B. eine Problemdiskussion zu führen"/>
          <p:cNvSpPr txBox="1"/>
          <p:nvPr/>
        </p:nvSpPr>
        <p:spPr>
          <a:xfrm>
            <a:off x="9293611" y="4267197"/>
            <a:ext cx="3326430" cy="2311406"/>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2400"/>
            </a:pPr>
            <a:r>
              <a:rPr b="1">
                <a:latin typeface="Helvetica"/>
                <a:ea typeface="Helvetica"/>
                <a:cs typeface="Helvetica"/>
                <a:sym typeface="Helvetica"/>
              </a:rPr>
              <a:t>Ziel:</a:t>
            </a:r>
            <a:r>
              <a:t> Schüler haben die gleichen Voraussetzungen, um z.B. eine Problemdiskussion zu führen</a:t>
            </a:r>
          </a:p>
        </p:txBody>
      </p:sp>
      <p:sp>
        <p:nvSpPr>
          <p:cNvPr id="224" name="Linie"/>
          <p:cNvSpPr/>
          <p:nvPr/>
        </p:nvSpPr>
        <p:spPr>
          <a:xfrm flipV="1">
            <a:off x="9029700" y="2133599"/>
            <a:ext cx="0" cy="6578601"/>
          </a:xfrm>
          <a:prstGeom prst="line">
            <a:avLst/>
          </a:prstGeom>
          <a:ln w="38100">
            <a:solidFill>
              <a:srgbClr val="000000"/>
            </a:solidFill>
            <a:custDash>
              <a:ds d="200000" sp="200000"/>
            </a:custDash>
            <a:miter lim="400000"/>
          </a:ln>
        </p:spPr>
        <p:txBody>
          <a:bodyPr lIns="50800" tIns="50800" rIns="50800" bIns="50800" anchor="ctr"/>
          <a:lstStyle/>
          <a:p>
            <a:pPr>
              <a:defRPr sz="2400"/>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Was unterscheidet gute von weniger guter Binnendifferenzierung?"/>
          <p:cNvSpPr txBox="1">
            <a:spLocks noGrp="1"/>
          </p:cNvSpPr>
          <p:nvPr>
            <p:ph type="title"/>
          </p:nvPr>
        </p:nvSpPr>
        <p:spPr>
          <a:xfrm>
            <a:off x="952500" y="444500"/>
            <a:ext cx="11099800" cy="1176239"/>
          </a:xfrm>
          <a:prstGeom prst="rect">
            <a:avLst/>
          </a:prstGeom>
        </p:spPr>
        <p:txBody>
          <a:bodyPr/>
          <a:lstStyle>
            <a:lvl1pPr defTabSz="257047">
              <a:defRPr sz="3520" b="1">
                <a:latin typeface="Helvetica"/>
                <a:ea typeface="Helvetica"/>
                <a:cs typeface="Helvetica"/>
                <a:sym typeface="Helvetica"/>
              </a:defRPr>
            </a:lvl1pPr>
          </a:lstStyle>
          <a:p>
            <a:r>
              <a:t>Was unterscheidet gute von weniger guter Binnendifferenzierung?</a:t>
            </a:r>
          </a:p>
        </p:txBody>
      </p:sp>
      <p:graphicFrame>
        <p:nvGraphicFramePr>
          <p:cNvPr id="227" name="Tabelle"/>
          <p:cNvGraphicFramePr/>
          <p:nvPr/>
        </p:nvGraphicFramePr>
        <p:xfrm>
          <a:off x="774700" y="1841500"/>
          <a:ext cx="11455400" cy="7021661"/>
        </p:xfrm>
        <a:graphic>
          <a:graphicData uri="http://schemas.openxmlformats.org/drawingml/2006/table">
            <a:tbl>
              <a:tblPr firstRow="1" bandRow="1">
                <a:tableStyleId>{4C3C2611-4C71-4FC5-86AE-919BDF0F9419}</a:tableStyleId>
              </a:tblPr>
              <a:tblGrid>
                <a:gridCol w="5727700"/>
                <a:gridCol w="5727700"/>
              </a:tblGrid>
              <a:tr h="1054590">
                <a:tc>
                  <a:txBody>
                    <a:bodyPr/>
                    <a:lstStyle/>
                    <a:p>
                      <a:pPr defTabSz="914400">
                        <a:defRPr b="0">
                          <a:solidFill>
                            <a:srgbClr val="000000"/>
                          </a:solidFill>
                        </a:defRPr>
                      </a:pPr>
                      <a:r>
                        <a:rPr sz="3120" b="1">
                          <a:solidFill>
                            <a:srgbClr val="FFFFFF"/>
                          </a:solidFill>
                          <a:sym typeface="Helvetica"/>
                        </a:rPr>
                        <a:t>gut </a:t>
                      </a:r>
                    </a:p>
                  </a:txBody>
                  <a:tcPr marL="50800" marR="50800" marT="50800" marB="50800" anchor="ctr" horzOverflow="overflow"/>
                </a:tc>
                <a:tc>
                  <a:txBody>
                    <a:bodyPr/>
                    <a:lstStyle/>
                    <a:p>
                      <a:pPr defTabSz="914400">
                        <a:defRPr b="0">
                          <a:solidFill>
                            <a:srgbClr val="000000"/>
                          </a:solidFill>
                        </a:defRPr>
                      </a:pPr>
                      <a:r>
                        <a:rPr sz="3120" b="1">
                          <a:solidFill>
                            <a:srgbClr val="FFFFFF"/>
                          </a:solidFill>
                          <a:sym typeface="Helvetica"/>
                        </a:rPr>
                        <a:t>weniger gut</a:t>
                      </a:r>
                    </a:p>
                  </a:txBody>
                  <a:tcPr marL="50800" marR="50800" marT="50800" marB="50800" anchor="ctr" horzOverflow="overflow"/>
                </a:tc>
              </a:tr>
              <a:tr h="5967071">
                <a:tc>
                  <a:txBody>
                    <a:bodyPr/>
                    <a:lstStyle/>
                    <a:p>
                      <a:pPr defTabSz="914400">
                        <a:defRPr sz="3120"/>
                      </a:pPr>
                      <a:r>
                        <a:t>kognitiv aktivierend</a:t>
                      </a:r>
                    </a:p>
                    <a:p>
                      <a:pPr defTabSz="914400">
                        <a:defRPr sz="3120"/>
                      </a:pPr>
                      <a:r>
                        <a:t>Schüler bearbeiten dieselbe Kernaufgabe</a:t>
                      </a:r>
                    </a:p>
                    <a:p>
                      <a:pPr defTabSz="914400">
                        <a:defRPr sz="3120"/>
                      </a:pPr>
                      <a:r>
                        <a:t>Unterricht läuft nach der differenzierten Bearbeitung wieder für alle Schüler zusammen weiter</a:t>
                      </a:r>
                    </a:p>
                    <a:p>
                      <a:pPr defTabSz="914400">
                        <a:defRPr sz="3120"/>
                      </a:pPr>
                      <a:r>
                        <a:t>weniger gute Schüler bearbeiten auch Aufgaben im AF III</a:t>
                      </a:r>
                    </a:p>
                    <a:p>
                      <a:pPr defTabSz="914400">
                        <a:defRPr sz="3120" b="1">
                          <a:latin typeface="Helvetica"/>
                          <a:ea typeface="Helvetica"/>
                          <a:cs typeface="Helvetica"/>
                          <a:sym typeface="Helvetica"/>
                        </a:defRPr>
                      </a:pPr>
                      <a:r>
                        <a:t>lehrergeleitet und schülerzentriert</a:t>
                      </a:r>
                    </a:p>
                  </a:txBody>
                  <a:tcPr marL="50800" marR="50800" marT="50800" marB="50800" anchor="ctr" horzOverflow="overflow"/>
                </a:tc>
                <a:tc>
                  <a:txBody>
                    <a:bodyPr/>
                    <a:lstStyle/>
                    <a:p>
                      <a:pPr defTabSz="914400">
                        <a:defRPr sz="3120"/>
                      </a:pPr>
                      <a:r>
                        <a:t>auf die methodische Ebene fixiert (Sichtstruktur)</a:t>
                      </a:r>
                    </a:p>
                    <a:p>
                      <a:pPr defTabSz="914400">
                        <a:defRPr sz="3120"/>
                      </a:pPr>
                      <a:r>
                        <a:t>wenig kognitiv aktivierend</a:t>
                      </a:r>
                    </a:p>
                    <a:p>
                      <a:pPr defTabSz="914400">
                        <a:defRPr sz="3120"/>
                      </a:pPr>
                      <a:r>
                        <a:t>Beschäftigungstherapie (Aufgabenblätter)</a:t>
                      </a:r>
                    </a:p>
                    <a:p>
                      <a:pPr defTabSz="914400">
                        <a:defRPr sz="3120"/>
                      </a:pPr>
                      <a:r>
                        <a:t>Aufteilung der Aufgaben nach Anforderungsbereichen: I – II – III</a:t>
                      </a:r>
                    </a:p>
                    <a:p>
                      <a:pPr defTabSz="914400">
                        <a:defRPr sz="3120"/>
                      </a:pPr>
                      <a:endParaRPr/>
                    </a:p>
                    <a:p>
                      <a:pPr defTabSz="914400">
                        <a:defRPr sz="3120" b="1">
                          <a:latin typeface="Helvetica"/>
                          <a:ea typeface="Helvetica"/>
                          <a:cs typeface="Helvetica"/>
                          <a:sym typeface="Helvetica"/>
                        </a:defRPr>
                      </a:pPr>
                      <a:r>
                        <a:t>völlig schülergeleitet</a:t>
                      </a:r>
                    </a:p>
                  </a:txBody>
                  <a:tcPr marL="50800" marR="50800" marT="50800" marB="50800" anchor="ctr" horzOverflow="overflow"/>
                </a:tc>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Welche Konsequenzen hat dies für die Gestaltung des Materials?"/>
          <p:cNvSpPr txBox="1">
            <a:spLocks noGrp="1"/>
          </p:cNvSpPr>
          <p:nvPr>
            <p:ph type="title"/>
          </p:nvPr>
        </p:nvSpPr>
        <p:spPr>
          <a:xfrm>
            <a:off x="259655" y="215552"/>
            <a:ext cx="12485490" cy="1326159"/>
          </a:xfrm>
          <a:prstGeom prst="rect">
            <a:avLst/>
          </a:prstGeom>
        </p:spPr>
        <p:txBody>
          <a:bodyPr>
            <a:normAutofit fontScale="90000"/>
          </a:bodyPr>
          <a:lstStyle>
            <a:lvl1pPr defTabSz="292100">
              <a:defRPr sz="4050" b="1">
                <a:latin typeface="Helvetica"/>
                <a:ea typeface="Helvetica"/>
                <a:cs typeface="Helvetica"/>
                <a:sym typeface="Helvetica"/>
              </a:defRPr>
            </a:lvl1pPr>
          </a:lstStyle>
          <a:p>
            <a:r>
              <a:t>Welche Konsequenzen hat dies für die Gestaltung des Materials?</a:t>
            </a:r>
          </a:p>
        </p:txBody>
      </p:sp>
      <p:sp>
        <p:nvSpPr>
          <p:cNvPr id="230" name="Wir können nicht immer auf jeden einzelnen Schüler eingehen, aber wir können uns im Vorfeld überlegen, welche Probleme Schüler haben könnten. Welche Hürden müssen sie überwinden? Wie können wir sie unterstützen, damit sie Probleme lösen und Aufgaben meistern können?…"/>
          <p:cNvSpPr txBox="1"/>
          <p:nvPr/>
        </p:nvSpPr>
        <p:spPr>
          <a:xfrm>
            <a:off x="4760722" y="1638289"/>
            <a:ext cx="8291348" cy="55626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Wir können </a:t>
            </a:r>
            <a:r>
              <a:rPr b="1">
                <a:latin typeface="Helvetica"/>
                <a:ea typeface="Helvetica"/>
                <a:cs typeface="Helvetica"/>
                <a:sym typeface="Helvetica"/>
              </a:rPr>
              <a:t>nicht</a:t>
            </a:r>
            <a:r>
              <a:t> immer auf jeden einzelnen Schüler eingehen, aber wir können uns im Vorfeld überlegen, welche </a:t>
            </a:r>
            <a:r>
              <a:rPr b="1">
                <a:latin typeface="Helvetica"/>
                <a:ea typeface="Helvetica"/>
                <a:cs typeface="Helvetica"/>
                <a:sym typeface="Helvetica"/>
              </a:rPr>
              <a:t>Probleme</a:t>
            </a:r>
            <a:r>
              <a:t> Schüler haben könnten. Welche Hürden müssen sie überwinden? Wie können wir sie unterstützen, damit sie Probleme lösen und Aufgaben meistern können?</a:t>
            </a:r>
          </a:p>
          <a:p>
            <a:r>
              <a:rPr b="1">
                <a:latin typeface="Helvetica"/>
                <a:ea typeface="Helvetica"/>
                <a:cs typeface="Helvetica"/>
                <a:sym typeface="Helvetica"/>
              </a:rPr>
              <a:t>Ziel:</a:t>
            </a:r>
            <a:r>
              <a:t> Den Lernprozess aus den Augen der Schüler betrachten</a:t>
            </a:r>
          </a:p>
        </p:txBody>
      </p:sp>
      <p:sp>
        <p:nvSpPr>
          <p:cNvPr id="231" name="„Damit Feedback diesen Zweck für das Unterrichten erlangen kann, muss es Informationen bieten, die sich speziell auf die Aufgabe oder den Prozess des Lernens beziehen, die die Lücke zwischen dem füllen, was verstanden wurde und was verstanden werden soll.“…"/>
          <p:cNvSpPr txBox="1"/>
          <p:nvPr/>
        </p:nvSpPr>
        <p:spPr>
          <a:xfrm>
            <a:off x="183286" y="7838503"/>
            <a:ext cx="12638228" cy="15748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2400"/>
            </a:pPr>
            <a:r>
              <a:t>„Damit Feedback diesen Zweck für das Unterrichten erlangen kann, muss es Informationen bieten, die sich speziell auf die Aufgabe oder den Prozess des Lernens beziehen, die die Lücke zwischen dem füllen, was verstanden wurde und was verstanden werden soll.“</a:t>
            </a:r>
          </a:p>
          <a:p>
            <a:pPr>
              <a:defRPr sz="2400"/>
            </a:pPr>
            <a:r>
              <a:t>(Hattie 2013, S. 207)</a:t>
            </a:r>
          </a:p>
        </p:txBody>
      </p:sp>
      <p:pic>
        <p:nvPicPr>
          <p:cNvPr id="232" name="board-2161880_1920.jpg" descr="board-2161880_1920.jpg"/>
          <p:cNvPicPr>
            <a:picLocks noChangeAspect="1"/>
          </p:cNvPicPr>
          <p:nvPr/>
        </p:nvPicPr>
        <p:blipFill>
          <a:blip r:embed="rId2">
            <a:extLst/>
          </a:blip>
          <a:stretch>
            <a:fillRect/>
          </a:stretch>
        </p:blipFill>
        <p:spPr>
          <a:xfrm>
            <a:off x="-6289" y="1854240"/>
            <a:ext cx="4578289" cy="3052194"/>
          </a:xfrm>
          <a:prstGeom prst="rect">
            <a:avLst/>
          </a:prstGeom>
          <a:ln w="12700">
            <a:miter lim="400000"/>
          </a:ln>
        </p:spPr>
      </p:pic>
      <p:sp>
        <p:nvSpPr>
          <p:cNvPr id="2" name="Textfeld 1"/>
          <p:cNvSpPr txBox="1"/>
          <p:nvPr/>
        </p:nvSpPr>
        <p:spPr>
          <a:xfrm>
            <a:off x="2450164" y="4906434"/>
            <a:ext cx="208711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000" b="0" i="0" u="none" strike="noStrike" cap="none" spc="0" normalizeH="0" baseline="0" smtClean="0">
                <a:ln>
                  <a:noFill/>
                </a:ln>
                <a:solidFill>
                  <a:srgbClr val="000000"/>
                </a:solidFill>
                <a:effectLst/>
                <a:uFillTx/>
                <a:latin typeface="+mn-lt"/>
                <a:ea typeface="+mn-ea"/>
                <a:cs typeface="+mn-cs"/>
                <a:sym typeface="Helvetica Light"/>
              </a:rPr>
              <a:t>Tafel von geralt [ </a:t>
            </a:r>
            <a:r>
              <a:rPr kumimoji="0" lang="de-DE" sz="1000" b="0" i="0" u="none" strike="noStrike" cap="none" spc="0" normalizeH="0" baseline="0" smtClean="0">
                <a:ln>
                  <a:noFill/>
                </a:ln>
                <a:solidFill>
                  <a:srgbClr val="000000"/>
                </a:solidFill>
                <a:effectLst/>
                <a:uFillTx/>
                <a:latin typeface="+mn-lt"/>
                <a:ea typeface="+mn-ea"/>
                <a:cs typeface="+mn-cs"/>
                <a:sym typeface="Helvetica Light"/>
                <a:hlinkClick r:id="rId3"/>
              </a:rPr>
              <a:t>CC0 </a:t>
            </a:r>
            <a:r>
              <a:rPr kumimoji="0" lang="de-DE" sz="1000" b="0" i="0" u="none" strike="noStrike" cap="none" spc="0" normalizeH="0" baseline="0" smtClean="0">
                <a:ln>
                  <a:noFill/>
                </a:ln>
                <a:solidFill>
                  <a:srgbClr val="000000"/>
                </a:solidFill>
                <a:effectLst/>
                <a:uFillTx/>
                <a:latin typeface="+mn-lt"/>
                <a:ea typeface="+mn-ea"/>
                <a:cs typeface="+mn-cs"/>
                <a:sym typeface="Helvetica Light"/>
              </a:rPr>
              <a:t>] via </a:t>
            </a:r>
            <a:r>
              <a:rPr kumimoji="0" lang="de-DE" sz="1000" b="0" i="0" u="none" strike="noStrike" cap="none" spc="0" normalizeH="0" baseline="0" smtClean="0">
                <a:ln>
                  <a:noFill/>
                </a:ln>
                <a:solidFill>
                  <a:srgbClr val="000000"/>
                </a:solidFill>
                <a:effectLst/>
                <a:uFillTx/>
                <a:latin typeface="+mn-lt"/>
                <a:ea typeface="+mn-ea"/>
                <a:cs typeface="+mn-cs"/>
                <a:sym typeface="Helvetica Light"/>
                <a:hlinkClick r:id="rId4"/>
              </a:rPr>
              <a:t>pixabay</a:t>
            </a:r>
            <a:endParaRPr kumimoji="0" lang="de-DE" sz="1000" b="0" i="0" u="none" strike="noStrike" cap="none" spc="0" normalizeH="0" baseline="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Die unterrichtliche Herausforderung: eine heterogene Schülerschaft"/>
          <p:cNvSpPr txBox="1">
            <a:spLocks noGrp="1"/>
          </p:cNvSpPr>
          <p:nvPr>
            <p:ph type="title"/>
          </p:nvPr>
        </p:nvSpPr>
        <p:spPr>
          <a:xfrm>
            <a:off x="952500" y="444500"/>
            <a:ext cx="11099800" cy="1472605"/>
          </a:xfrm>
          <a:prstGeom prst="rect">
            <a:avLst/>
          </a:prstGeom>
        </p:spPr>
        <p:txBody>
          <a:bodyPr>
            <a:normAutofit fontScale="90000"/>
          </a:bodyPr>
          <a:lstStyle>
            <a:lvl1pPr defTabSz="332993">
              <a:defRPr sz="4560" b="1">
                <a:latin typeface="Helvetica"/>
                <a:ea typeface="Helvetica"/>
                <a:cs typeface="Helvetica"/>
                <a:sym typeface="Helvetica"/>
              </a:defRPr>
            </a:lvl1pPr>
          </a:lstStyle>
          <a:p>
            <a:r>
              <a:t>Die unterrichtliche Herausforderung: eine heterogene Schülerschaft</a:t>
            </a:r>
          </a:p>
        </p:txBody>
      </p:sp>
      <p:pic>
        <p:nvPicPr>
          <p:cNvPr id="134" name="pencils-2409975_1920.jpg" descr="pencils-2409975_1920.jpg"/>
          <p:cNvPicPr>
            <a:picLocks noChangeAspect="1"/>
          </p:cNvPicPr>
          <p:nvPr/>
        </p:nvPicPr>
        <p:blipFill>
          <a:blip r:embed="rId2">
            <a:extLst/>
          </a:blip>
          <a:stretch>
            <a:fillRect/>
          </a:stretch>
        </p:blipFill>
        <p:spPr>
          <a:xfrm>
            <a:off x="847179" y="2584086"/>
            <a:ext cx="5159921" cy="3439948"/>
          </a:xfrm>
          <a:prstGeom prst="rect">
            <a:avLst/>
          </a:prstGeom>
          <a:ln w="12700">
            <a:miter lim="400000"/>
          </a:ln>
        </p:spPr>
      </p:pic>
      <p:sp>
        <p:nvSpPr>
          <p:cNvPr id="135" name="Schüler verfügen über:…"/>
          <p:cNvSpPr txBox="1"/>
          <p:nvPr/>
        </p:nvSpPr>
        <p:spPr>
          <a:xfrm>
            <a:off x="6378061" y="2641593"/>
            <a:ext cx="6042457" cy="447041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r>
              <a:t>Schüler verfügen über:</a:t>
            </a:r>
          </a:p>
          <a:p>
            <a:pPr marL="444500" indent="-444500" algn="l">
              <a:buSzPct val="75000"/>
              <a:buChar char="-"/>
            </a:pPr>
            <a:r>
              <a:t>unterschiedliche </a:t>
            </a:r>
            <a:r>
              <a:rPr b="1">
                <a:latin typeface="Helvetica"/>
                <a:ea typeface="Helvetica"/>
                <a:cs typeface="Helvetica"/>
                <a:sym typeface="Helvetica"/>
              </a:rPr>
              <a:t>kognitive</a:t>
            </a:r>
            <a:r>
              <a:t> Fähigkeiten</a:t>
            </a:r>
          </a:p>
          <a:p>
            <a:pPr marL="444500" indent="-444500" algn="l">
              <a:buSzPct val="75000"/>
              <a:buChar char="-"/>
            </a:pPr>
            <a:r>
              <a:t>unterschiedliche </a:t>
            </a:r>
            <a:r>
              <a:rPr b="1">
                <a:latin typeface="Helvetica"/>
                <a:ea typeface="Helvetica"/>
                <a:cs typeface="Helvetica"/>
                <a:sym typeface="Helvetica"/>
              </a:rPr>
              <a:t>sprachliche</a:t>
            </a:r>
            <a:r>
              <a:t> Fähigkeiten</a:t>
            </a:r>
          </a:p>
          <a:p>
            <a:pPr marL="444500" indent="-444500" algn="l">
              <a:buSzPct val="75000"/>
              <a:buChar char="-"/>
            </a:pPr>
            <a:r>
              <a:t>unterschiedliche </a:t>
            </a:r>
            <a:r>
              <a:rPr b="1">
                <a:latin typeface="Helvetica"/>
                <a:ea typeface="Helvetica"/>
                <a:cs typeface="Helvetica"/>
                <a:sym typeface="Helvetica"/>
              </a:rPr>
              <a:t>Lerngeschwindigkeiten</a:t>
            </a:r>
          </a:p>
          <a:p>
            <a:pPr marL="444500" indent="-444500" algn="l">
              <a:buSzPct val="75000"/>
              <a:buChar char="-"/>
            </a:pPr>
            <a:r>
              <a:rPr b="1">
                <a:latin typeface="Helvetica"/>
                <a:ea typeface="Helvetica"/>
                <a:cs typeface="Helvetica"/>
                <a:sym typeface="Helvetica"/>
              </a:rPr>
              <a:t>(…)</a:t>
            </a:r>
          </a:p>
        </p:txBody>
      </p:sp>
      <p:sp>
        <p:nvSpPr>
          <p:cNvPr id="2" name="Textfeld 1"/>
          <p:cNvSpPr txBox="1"/>
          <p:nvPr/>
        </p:nvSpPr>
        <p:spPr>
          <a:xfrm>
            <a:off x="3532063" y="6024034"/>
            <a:ext cx="2521524"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000" b="0" i="0" u="none" strike="noStrike" cap="none" spc="0" normalizeH="0" baseline="0" smtClean="0">
                <a:ln>
                  <a:noFill/>
                </a:ln>
                <a:solidFill>
                  <a:srgbClr val="000000"/>
                </a:solidFill>
                <a:effectLst/>
                <a:uFillTx/>
                <a:latin typeface="+mn-lt"/>
                <a:ea typeface="+mn-ea"/>
                <a:cs typeface="+mn-cs"/>
                <a:sym typeface="Helvetica Light"/>
              </a:rPr>
              <a:t>Bleistifte von vishwats [ </a:t>
            </a:r>
            <a:r>
              <a:rPr kumimoji="0" lang="de-DE" sz="1000" b="0" i="0" u="none" strike="noStrike" cap="none" spc="0" normalizeH="0" baseline="0" smtClean="0">
                <a:ln>
                  <a:noFill/>
                </a:ln>
                <a:solidFill>
                  <a:srgbClr val="000000"/>
                </a:solidFill>
                <a:effectLst/>
                <a:uFillTx/>
                <a:latin typeface="+mn-lt"/>
                <a:ea typeface="+mn-ea"/>
                <a:cs typeface="+mn-cs"/>
                <a:sym typeface="Helvetica Light"/>
                <a:hlinkClick r:id="rId3"/>
              </a:rPr>
              <a:t>CC0 </a:t>
            </a:r>
            <a:r>
              <a:rPr kumimoji="0" lang="de-DE" sz="1000" b="0" i="0" u="none" strike="noStrike" cap="none" spc="0" normalizeH="0" baseline="0" smtClean="0">
                <a:ln>
                  <a:noFill/>
                </a:ln>
                <a:solidFill>
                  <a:srgbClr val="000000"/>
                </a:solidFill>
                <a:effectLst/>
                <a:uFillTx/>
                <a:latin typeface="+mn-lt"/>
                <a:ea typeface="+mn-ea"/>
                <a:cs typeface="+mn-cs"/>
                <a:sym typeface="Helvetica Light"/>
              </a:rPr>
              <a:t>] via </a:t>
            </a:r>
            <a:r>
              <a:rPr kumimoji="0" lang="de-DE" sz="1000" b="0" i="0" u="none" strike="noStrike" cap="none" spc="0" normalizeH="0" baseline="0" smtClean="0">
                <a:ln>
                  <a:noFill/>
                </a:ln>
                <a:solidFill>
                  <a:srgbClr val="000000"/>
                </a:solidFill>
                <a:effectLst/>
                <a:uFillTx/>
                <a:latin typeface="+mn-lt"/>
                <a:ea typeface="+mn-ea"/>
                <a:cs typeface="+mn-cs"/>
                <a:sym typeface="Helvetica Light"/>
                <a:hlinkClick r:id="rId4"/>
              </a:rPr>
              <a:t>pixabay</a:t>
            </a:r>
            <a:endParaRPr kumimoji="0" lang="de-DE" sz="1000" b="0" i="0" u="none" strike="noStrike" cap="none" spc="0" normalizeH="0" baseline="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Welche Konsequenzen hat dies für die Gestaltung des Materials?"/>
          <p:cNvSpPr txBox="1">
            <a:spLocks noGrp="1"/>
          </p:cNvSpPr>
          <p:nvPr>
            <p:ph type="title"/>
          </p:nvPr>
        </p:nvSpPr>
        <p:spPr>
          <a:xfrm>
            <a:off x="952500" y="444500"/>
            <a:ext cx="11099800" cy="1097211"/>
          </a:xfrm>
          <a:prstGeom prst="rect">
            <a:avLst/>
          </a:prstGeom>
        </p:spPr>
        <p:txBody>
          <a:bodyPr/>
          <a:lstStyle>
            <a:lvl1pPr defTabSz="233679">
              <a:defRPr sz="3200" b="1">
                <a:latin typeface="Helvetica"/>
                <a:ea typeface="Helvetica"/>
                <a:cs typeface="Helvetica"/>
                <a:sym typeface="Helvetica"/>
              </a:defRPr>
            </a:lvl1pPr>
          </a:lstStyle>
          <a:p>
            <a:r>
              <a:t>Welche Konsequenzen hat dies für die Gestaltung des Materials?</a:t>
            </a:r>
          </a:p>
        </p:txBody>
      </p:sp>
      <p:graphicFrame>
        <p:nvGraphicFramePr>
          <p:cNvPr id="235" name="Tabelle"/>
          <p:cNvGraphicFramePr/>
          <p:nvPr/>
        </p:nvGraphicFramePr>
        <p:xfrm>
          <a:off x="1308106" y="3136335"/>
          <a:ext cx="10464800" cy="5715000"/>
        </p:xfrm>
        <a:graphic>
          <a:graphicData uri="http://schemas.openxmlformats.org/drawingml/2006/table">
            <a:tbl>
              <a:tblPr>
                <a:tableStyleId>{2708684C-4D16-4618-839F-0558EEFCDFE6}</a:tableStyleId>
              </a:tblPr>
              <a:tblGrid>
                <a:gridCol w="2616200"/>
                <a:gridCol w="2616200"/>
                <a:gridCol w="2616200"/>
                <a:gridCol w="2616200"/>
              </a:tblGrid>
              <a:tr h="1143000">
                <a:tc>
                  <a:txBody>
                    <a:bodyPr/>
                    <a:lstStyle/>
                    <a:p>
                      <a:pPr defTabSz="914400">
                        <a:defRPr sz="2600"/>
                      </a:pPr>
                      <a:endParaRPr/>
                    </a:p>
                  </a:txBody>
                  <a:tcPr marL="50800" marR="50800" marT="50800" marB="50800" anchor="ctr" horzOverflow="overflow">
                    <a:lnL w="0">
                      <a:miter lim="400000"/>
                    </a:lnL>
                    <a:lnR w="12700">
                      <a:miter lim="400000"/>
                    </a:lnR>
                    <a:lnT w="0">
                      <a:miter lim="400000"/>
                    </a:lnT>
                    <a:lnB w="12700">
                      <a:miter lim="400000"/>
                    </a:lnB>
                  </a:tcPr>
                </a:tc>
                <a:tc>
                  <a:txBody>
                    <a:bodyPr/>
                    <a:lstStyle/>
                    <a:p>
                      <a:pPr defTabSz="914400">
                        <a:defRPr sz="2600"/>
                      </a:pPr>
                      <a:endParaRPr/>
                    </a:p>
                  </a:txBody>
                  <a:tcPr marL="50800" marR="50800" marT="50800" marB="50800" anchor="ctr" horzOverflow="overflow">
                    <a:lnL w="12700">
                      <a:miter lim="400000"/>
                    </a:lnL>
                    <a:lnR w="12700">
                      <a:miter lim="400000"/>
                    </a:lnR>
                    <a:lnT w="0">
                      <a:miter lim="400000"/>
                    </a:lnT>
                    <a:lnB w="12700">
                      <a:miter lim="400000"/>
                    </a:lnB>
                  </a:tcPr>
                </a:tc>
                <a:tc>
                  <a:txBody>
                    <a:bodyPr/>
                    <a:lstStyle/>
                    <a:p>
                      <a:pPr defTabSz="914400">
                        <a:defRPr sz="2600"/>
                      </a:pPr>
                      <a:endParaRPr/>
                    </a:p>
                  </a:txBody>
                  <a:tcPr marL="50800" marR="50800" marT="50800" marB="50800" anchor="ctr" horzOverflow="overflow">
                    <a:lnL w="12700">
                      <a:miter lim="400000"/>
                    </a:lnL>
                    <a:lnR w="0">
                      <a:miter lim="400000"/>
                    </a:lnR>
                    <a:lnT w="0">
                      <a:miter lim="400000"/>
                    </a:lnT>
                    <a:lnB w="0">
                      <a:miter lim="400000"/>
                    </a:lnB>
                  </a:tcPr>
                </a:tc>
                <a:tc>
                  <a:txBody>
                    <a:bodyPr/>
                    <a:lstStyle/>
                    <a:p>
                      <a:pPr defTabSz="914400">
                        <a:defRPr sz="2600"/>
                      </a:pPr>
                      <a:endParaRPr/>
                    </a:p>
                  </a:txBody>
                  <a:tcPr marL="50800" marR="50800" marT="50800" marB="50800" anchor="ctr" horzOverflow="overflow">
                    <a:lnL w="0">
                      <a:miter lim="400000"/>
                    </a:lnL>
                    <a:lnR w="12700">
                      <a:miter lim="400000"/>
                    </a:lnR>
                    <a:lnT w="12700">
                      <a:miter lim="400000"/>
                    </a:lnT>
                    <a:lnB w="12700">
                      <a:miter lim="400000"/>
                    </a:lnB>
                    <a:solidFill>
                      <a:srgbClr val="9F9F9F"/>
                    </a:solidFill>
                  </a:tcPr>
                </a:tc>
              </a:tr>
              <a:tr h="1143000">
                <a:tc>
                  <a:txBody>
                    <a:bodyPr/>
                    <a:lstStyle/>
                    <a:p>
                      <a:pPr defTabSz="914400">
                        <a:defRPr sz="2600"/>
                      </a:pPr>
                      <a:endParaRPr/>
                    </a:p>
                  </a:txBody>
                  <a:tcPr marL="50800" marR="50800" marT="50800" marB="50800" anchor="ctr" horzOverflow="overflow">
                    <a:lnL w="0">
                      <a:miter lim="400000"/>
                    </a:lnL>
                    <a:lnR w="12700">
                      <a:miter lim="400000"/>
                    </a:lnR>
                    <a:lnT w="12700">
                      <a:miter lim="400000"/>
                    </a:lnT>
                    <a:lnB w="12700">
                      <a:miter lim="400000"/>
                    </a:lnB>
                  </a:tcPr>
                </a:tc>
                <a:tc>
                  <a:txBody>
                    <a:bodyPr/>
                    <a:lstStyle/>
                    <a:p>
                      <a:pPr defTabSz="914400">
                        <a:defRPr sz="2600"/>
                      </a:pPr>
                      <a:endParaRPr/>
                    </a:p>
                  </a:txBody>
                  <a:tcPr marL="50800" marR="50800" marT="50800" marB="50800" anchor="ctr" horzOverflow="overflow">
                    <a:lnL w="12700">
                      <a:miter lim="400000"/>
                    </a:lnL>
                    <a:lnR w="0">
                      <a:miter lim="400000"/>
                    </a:lnR>
                    <a:lnT w="12700">
                      <a:miter lim="400000"/>
                    </a:lnT>
                    <a:lnB w="0">
                      <a:miter lim="400000"/>
                    </a:lnB>
                  </a:tcPr>
                </a:tc>
                <a:tc>
                  <a:txBody>
                    <a:bodyPr/>
                    <a:lstStyle/>
                    <a:p>
                      <a:pPr defTabSz="914400">
                        <a:defRPr sz="2600"/>
                      </a:pPr>
                      <a:endParaRPr/>
                    </a:p>
                  </a:txBody>
                  <a:tcPr marL="50800" marR="50800" marT="50800" marB="50800" anchor="ctr" horzOverflow="overflow">
                    <a:lnL w="0">
                      <a:miter lim="400000"/>
                    </a:lnL>
                    <a:lnR w="12700">
                      <a:miter lim="400000"/>
                    </a:lnR>
                    <a:lnT w="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r>
              <a:tr h="1143000">
                <a:tc>
                  <a:txBody>
                    <a:bodyPr/>
                    <a:lstStyle/>
                    <a:p>
                      <a:pPr defTabSz="914400">
                        <a:defRPr sz="2600"/>
                      </a:pPr>
                      <a:endParaRPr/>
                    </a:p>
                  </a:txBody>
                  <a:tcPr marL="50800" marR="50800" marT="50800" marB="50800" anchor="ctr" horzOverflow="overflow">
                    <a:lnL w="0">
                      <a:miter lim="400000"/>
                    </a:lnL>
                    <a:lnR w="0">
                      <a:miter lim="400000"/>
                    </a:lnR>
                    <a:lnT w="12700">
                      <a:miter lim="400000"/>
                    </a:lnT>
                    <a:lnB w="0">
                      <a:miter lim="400000"/>
                    </a:lnB>
                  </a:tcPr>
                </a:tc>
                <a:tc>
                  <a:txBody>
                    <a:bodyPr/>
                    <a:lstStyle/>
                    <a:p>
                      <a:pPr defTabSz="914400">
                        <a:defRPr sz="2600"/>
                      </a:pPr>
                      <a:endParaRPr/>
                    </a:p>
                  </a:txBody>
                  <a:tcPr marL="50800" marR="50800" marT="50800" marB="50800" anchor="ctr" horzOverflow="overflow">
                    <a:lnL w="0">
                      <a:miter lim="400000"/>
                    </a:lnL>
                    <a:lnR w="12700">
                      <a:miter lim="400000"/>
                    </a:lnR>
                    <a:lnT w="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r>
              <a:tr h="1143000">
                <a:tc>
                  <a:txBody>
                    <a:bodyPr/>
                    <a:lstStyle/>
                    <a:p>
                      <a:pPr defTabSz="914400">
                        <a:defRPr sz="2600"/>
                      </a:pPr>
                      <a:endParaRPr/>
                    </a:p>
                  </a:txBody>
                  <a:tcPr marL="50800" marR="50800" marT="50800" marB="50800" anchor="ctr" horzOverflow="overflow">
                    <a:lnL w="12700">
                      <a:miter lim="400000"/>
                    </a:lnL>
                    <a:lnR w="12700">
                      <a:miter lim="400000"/>
                    </a:lnR>
                    <a:lnT w="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r>
              <a:tr h="1143000">
                <a:tc>
                  <a:txBody>
                    <a:bodyPr/>
                    <a:lstStyle/>
                    <a:p>
                      <a:pPr defTabSz="914400"/>
                      <a:r>
                        <a:rPr sz="2600" b="1">
                          <a:latin typeface="Helvetica"/>
                          <a:ea typeface="Helvetica"/>
                          <a:cs typeface="Helvetica"/>
                          <a:sym typeface="Helvetica"/>
                        </a:rPr>
                        <a:t>Niveau 1</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c>
                  <a:txBody>
                    <a:bodyPr/>
                    <a:lstStyle/>
                    <a:p>
                      <a:pPr defTabSz="914400"/>
                      <a:r>
                        <a:rPr sz="2600" b="1">
                          <a:latin typeface="Helvetica"/>
                          <a:ea typeface="Helvetica"/>
                          <a:cs typeface="Helvetica"/>
                          <a:sym typeface="Helvetica"/>
                        </a:rPr>
                        <a:t>Niveau 2</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c>
                  <a:txBody>
                    <a:bodyPr/>
                    <a:lstStyle/>
                    <a:p>
                      <a:pPr defTabSz="914400"/>
                      <a:r>
                        <a:rPr sz="2600" b="1">
                          <a:latin typeface="Helvetica"/>
                          <a:ea typeface="Helvetica"/>
                          <a:cs typeface="Helvetica"/>
                          <a:sym typeface="Helvetica"/>
                        </a:rPr>
                        <a:t>Niveau 3</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c>
                  <a:txBody>
                    <a:bodyPr/>
                    <a:lstStyle/>
                    <a:p>
                      <a:pPr defTabSz="914400"/>
                      <a:r>
                        <a:rPr sz="2600" b="1">
                          <a:latin typeface="Helvetica"/>
                          <a:ea typeface="Helvetica"/>
                          <a:cs typeface="Helvetica"/>
                          <a:sym typeface="Helvetica"/>
                        </a:rPr>
                        <a:t>Niveau 4</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r>
            </a:tbl>
          </a:graphicData>
        </a:graphic>
      </p:graphicFrame>
      <p:sp>
        <p:nvSpPr>
          <p:cNvPr id="236" name="Graduierung der Niveaus, um Unterstützungshilfen zu erstellen:…"/>
          <p:cNvSpPr txBox="1"/>
          <p:nvPr/>
        </p:nvSpPr>
        <p:spPr>
          <a:xfrm>
            <a:off x="475081" y="1679187"/>
            <a:ext cx="11419638" cy="8382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pPr>
            <a:r>
              <a:t>Graduierung der Niveaus, um Unterstützungshilfen zu erstellen:</a:t>
            </a:r>
          </a:p>
          <a:p>
            <a:pPr>
              <a:defRPr sz="2400"/>
            </a:pPr>
            <a:r>
              <a:t>Welche Probleme könnten auftreten? Welche Hürden müssen Schüler überwinden?</a:t>
            </a:r>
          </a:p>
        </p:txBody>
      </p:sp>
      <p:pic>
        <p:nvPicPr>
          <p:cNvPr id="237" name="Linie" descr="Linie"/>
          <p:cNvPicPr>
            <a:picLocks/>
          </p:cNvPicPr>
          <p:nvPr/>
        </p:nvPicPr>
        <p:blipFill>
          <a:blip r:embed="rId2">
            <a:extLst/>
          </a:blip>
          <a:stretch>
            <a:fillRect/>
          </a:stretch>
        </p:blipFill>
        <p:spPr>
          <a:xfrm rot="20122293">
            <a:off x="852765" y="4434784"/>
            <a:ext cx="8434073" cy="457904"/>
          </a:xfrm>
          <a:prstGeom prst="rect">
            <a:avLst/>
          </a:prstGeom>
        </p:spPr>
      </p:pic>
      <p:sp>
        <p:nvSpPr>
          <p:cNvPr id="239" name="„Lerntreppe“/gestufte Hilfen"/>
          <p:cNvSpPr txBox="1"/>
          <p:nvPr/>
        </p:nvSpPr>
        <p:spPr>
          <a:xfrm rot="20100000">
            <a:off x="1720546" y="4044385"/>
            <a:ext cx="6261721"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„Lerntreppe“/gestufte Hilfen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Graduierung „bewerten“"/>
          <p:cNvSpPr txBox="1">
            <a:spLocks noGrp="1"/>
          </p:cNvSpPr>
          <p:nvPr>
            <p:ph type="title"/>
          </p:nvPr>
        </p:nvSpPr>
        <p:spPr>
          <a:xfrm>
            <a:off x="952500" y="444500"/>
            <a:ext cx="11099800" cy="1097211"/>
          </a:xfrm>
          <a:prstGeom prst="rect">
            <a:avLst/>
          </a:prstGeom>
        </p:spPr>
        <p:txBody>
          <a:bodyPr/>
          <a:lstStyle>
            <a:lvl1pPr defTabSz="473201">
              <a:defRPr sz="6480" b="1">
                <a:latin typeface="Helvetica"/>
                <a:ea typeface="Helvetica"/>
                <a:cs typeface="Helvetica"/>
                <a:sym typeface="Helvetica"/>
              </a:defRPr>
            </a:lvl1pPr>
          </a:lstStyle>
          <a:p>
            <a:r>
              <a:t>Graduierung „bewerten“</a:t>
            </a:r>
          </a:p>
        </p:txBody>
      </p:sp>
      <p:graphicFrame>
        <p:nvGraphicFramePr>
          <p:cNvPr id="242" name="Tabelle"/>
          <p:cNvGraphicFramePr/>
          <p:nvPr/>
        </p:nvGraphicFramePr>
        <p:xfrm>
          <a:off x="1270000" y="2794000"/>
          <a:ext cx="10464800" cy="5816600"/>
        </p:xfrm>
        <a:graphic>
          <a:graphicData uri="http://schemas.openxmlformats.org/drawingml/2006/table">
            <a:tbl>
              <a:tblPr>
                <a:tableStyleId>{2708684C-4D16-4618-839F-0558EEFCDFE6}</a:tableStyleId>
              </a:tblPr>
              <a:tblGrid>
                <a:gridCol w="2616200"/>
                <a:gridCol w="2616200"/>
                <a:gridCol w="2616200"/>
                <a:gridCol w="2616200"/>
              </a:tblGrid>
              <a:tr h="1143000">
                <a:tc>
                  <a:txBody>
                    <a:bodyPr/>
                    <a:lstStyle/>
                    <a:p>
                      <a:pPr defTabSz="914400">
                        <a:defRPr sz="2600"/>
                      </a:pPr>
                      <a:endParaRPr/>
                    </a:p>
                  </a:txBody>
                  <a:tcPr marL="50800" marR="50800" marT="50800" marB="50800" anchor="ctr" horzOverflow="overflow">
                    <a:lnL w="0">
                      <a:miter lim="400000"/>
                    </a:lnL>
                    <a:lnR w="12700">
                      <a:miter lim="400000"/>
                    </a:lnR>
                    <a:lnT w="0">
                      <a:miter lim="400000"/>
                    </a:lnT>
                    <a:lnB w="12700">
                      <a:miter lim="400000"/>
                    </a:lnB>
                  </a:tcPr>
                </a:tc>
                <a:tc>
                  <a:txBody>
                    <a:bodyPr/>
                    <a:lstStyle/>
                    <a:p>
                      <a:pPr defTabSz="914400">
                        <a:defRPr sz="2600"/>
                      </a:pPr>
                      <a:endParaRPr/>
                    </a:p>
                  </a:txBody>
                  <a:tcPr marL="50800" marR="50800" marT="50800" marB="50800" anchor="ctr" horzOverflow="overflow">
                    <a:lnL w="12700">
                      <a:miter lim="400000"/>
                    </a:lnL>
                    <a:lnR w="12700">
                      <a:miter lim="400000"/>
                    </a:lnR>
                    <a:lnT w="0">
                      <a:miter lim="400000"/>
                    </a:lnT>
                    <a:lnB w="12700">
                      <a:miter lim="400000"/>
                    </a:lnB>
                  </a:tcPr>
                </a:tc>
                <a:tc>
                  <a:txBody>
                    <a:bodyPr/>
                    <a:lstStyle/>
                    <a:p>
                      <a:pPr defTabSz="914400">
                        <a:defRPr sz="2600"/>
                      </a:pPr>
                      <a:endParaRPr/>
                    </a:p>
                  </a:txBody>
                  <a:tcPr marL="50800" marR="50800" marT="50800" marB="50800" anchor="ctr" horzOverflow="overflow">
                    <a:lnL w="12700">
                      <a:miter lim="400000"/>
                    </a:lnL>
                    <a:lnR w="0">
                      <a:miter lim="400000"/>
                    </a:lnR>
                    <a:lnT w="0">
                      <a:miter lim="400000"/>
                    </a:lnT>
                    <a:lnB w="0">
                      <a:miter lim="400000"/>
                    </a:lnB>
                  </a:tcPr>
                </a:tc>
                <a:tc>
                  <a:txBody>
                    <a:bodyPr/>
                    <a:lstStyle/>
                    <a:p>
                      <a:pPr defTabSz="914400"/>
                      <a:r>
                        <a:rPr sz="2600"/>
                        <a:t>Übersicht über die Kriterien</a:t>
                      </a:r>
                    </a:p>
                  </a:txBody>
                  <a:tcPr marL="50800" marR="50800" marT="50800" marB="50800" anchor="ctr" horzOverflow="overflow">
                    <a:lnL w="0">
                      <a:miter lim="400000"/>
                    </a:lnL>
                    <a:lnR w="12700">
                      <a:miter lim="400000"/>
                    </a:lnR>
                    <a:lnT w="12700">
                      <a:miter lim="400000"/>
                    </a:lnT>
                    <a:lnB w="12700">
                      <a:miter lim="400000"/>
                    </a:lnB>
                    <a:solidFill>
                      <a:srgbClr val="9F9F9F"/>
                    </a:solidFill>
                  </a:tcPr>
                </a:tc>
              </a:tr>
              <a:tr h="1143000">
                <a:tc>
                  <a:txBody>
                    <a:bodyPr/>
                    <a:lstStyle/>
                    <a:p>
                      <a:pPr defTabSz="914400">
                        <a:defRPr sz="2600"/>
                      </a:pPr>
                      <a:endParaRPr/>
                    </a:p>
                  </a:txBody>
                  <a:tcPr marL="50800" marR="50800" marT="50800" marB="50800" anchor="ctr" horzOverflow="overflow">
                    <a:lnL w="0">
                      <a:miter lim="400000"/>
                    </a:lnL>
                    <a:lnR w="12700">
                      <a:miter lim="400000"/>
                    </a:lnR>
                    <a:lnT w="12700">
                      <a:miter lim="400000"/>
                    </a:lnT>
                    <a:lnB w="12700">
                      <a:miter lim="400000"/>
                    </a:lnB>
                  </a:tcPr>
                </a:tc>
                <a:tc>
                  <a:txBody>
                    <a:bodyPr/>
                    <a:lstStyle/>
                    <a:p>
                      <a:pPr defTabSz="914400">
                        <a:defRPr sz="2600"/>
                      </a:pPr>
                      <a:endParaRPr/>
                    </a:p>
                  </a:txBody>
                  <a:tcPr marL="50800" marR="50800" marT="50800" marB="50800" anchor="ctr" horzOverflow="overflow">
                    <a:lnL w="12700">
                      <a:miter lim="400000"/>
                    </a:lnL>
                    <a:lnR w="0">
                      <a:miter lim="400000"/>
                    </a:lnR>
                    <a:lnT w="12700">
                      <a:miter lim="400000"/>
                    </a:lnT>
                    <a:lnB w="0">
                      <a:miter lim="400000"/>
                    </a:lnB>
                  </a:tcPr>
                </a:tc>
                <a:tc rowSpan="2">
                  <a:txBody>
                    <a:bodyPr/>
                    <a:lstStyle/>
                    <a:p>
                      <a:pPr defTabSz="914400"/>
                      <a:r>
                        <a:rPr sz="2600"/>
                        <a:t>Übersicht über die Kriterien, die mit Leitfragen operationalisiert sind</a:t>
                      </a:r>
                    </a:p>
                  </a:txBody>
                  <a:tcPr marL="50800" marR="50800" marT="50800" marB="50800" anchor="ctr" horzOverflow="overflow">
                    <a:lnL w="0">
                      <a:miter lim="400000"/>
                    </a:lnL>
                    <a:lnR w="12700">
                      <a:miter lim="400000"/>
                    </a:lnR>
                    <a:lnT w="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r>
              <a:tr h="1143000">
                <a:tc>
                  <a:txBody>
                    <a:bodyPr/>
                    <a:lstStyle/>
                    <a:p>
                      <a:pPr defTabSz="914400">
                        <a:defRPr sz="2600"/>
                      </a:pPr>
                      <a:endParaRPr/>
                    </a:p>
                  </a:txBody>
                  <a:tcPr marL="50800" marR="50800" marT="50800" marB="50800" anchor="ctr" horzOverflow="overflow">
                    <a:lnL w="0">
                      <a:miter lim="400000"/>
                    </a:lnL>
                    <a:lnR w="0">
                      <a:miter lim="400000"/>
                    </a:lnR>
                    <a:lnT w="12700">
                      <a:miter lim="400000"/>
                    </a:lnT>
                    <a:lnB w="0">
                      <a:miter lim="400000"/>
                    </a:lnB>
                  </a:tcPr>
                </a:tc>
                <a:tc rowSpan="2">
                  <a:txBody>
                    <a:bodyPr/>
                    <a:lstStyle/>
                    <a:p>
                      <a:pPr defTabSz="914400"/>
                      <a:r>
                        <a:rPr sz="2500"/>
                        <a:t>Übersicht über die Kriterien, die mit Leitfragen zur Problemstellung operationalisiert sind</a:t>
                      </a:r>
                    </a:p>
                  </a:txBody>
                  <a:tcPr marL="50800" marR="50800" marT="50800" marB="50800" anchor="ctr" horzOverflow="overflow">
                    <a:lnL w="0">
                      <a:miter lim="400000"/>
                    </a:lnL>
                    <a:lnR w="12700">
                      <a:miter lim="400000"/>
                    </a:lnR>
                    <a:lnT w="0">
                      <a:miter lim="400000"/>
                    </a:lnT>
                    <a:lnB w="12700">
                      <a:miter lim="400000"/>
                    </a:lnB>
                    <a:solidFill>
                      <a:srgbClr val="9F9F9F"/>
                    </a:solidFill>
                  </a:tcPr>
                </a:tc>
                <a:tc vMerge="1">
                  <a:txBody>
                    <a:bodyPr/>
                    <a:lstStyle/>
                    <a:p>
                      <a:endParaRPr lang="de-DE"/>
                    </a:p>
                  </a:txBody>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r>
              <a:tr h="1143000">
                <a:tc>
                  <a:txBody>
                    <a:bodyPr/>
                    <a:lstStyle/>
                    <a:p>
                      <a:pPr defTabSz="914400"/>
                      <a:r>
                        <a:rPr sz="2600"/>
                        <a:t>z.T. bereits ausgefüllt</a:t>
                      </a:r>
                    </a:p>
                  </a:txBody>
                  <a:tcPr marL="50800" marR="50800" marT="50800" marB="50800" anchor="ctr" horzOverflow="overflow">
                    <a:lnL w="12700">
                      <a:miter lim="400000"/>
                    </a:lnL>
                    <a:lnR w="12700">
                      <a:miter lim="400000"/>
                    </a:lnR>
                    <a:lnT w="0">
                      <a:miter lim="400000"/>
                    </a:lnT>
                    <a:lnB w="12700">
                      <a:miter lim="400000"/>
                    </a:lnB>
                    <a:solidFill>
                      <a:srgbClr val="9F9F9F"/>
                    </a:solidFill>
                  </a:tcPr>
                </a:tc>
                <a:tc vMerge="1">
                  <a:txBody>
                    <a:bodyPr/>
                    <a:lstStyle/>
                    <a:p>
                      <a:endParaRPr lang="de-DE"/>
                    </a:p>
                  </a:txBody>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c>
                  <a:txBody>
                    <a:bodyPr/>
                    <a:lstStyle/>
                    <a:p>
                      <a:pPr defTabSz="914400">
                        <a:defRPr sz="2600"/>
                      </a:pPr>
                      <a:endParaRPr/>
                    </a:p>
                  </a:txBody>
                  <a:tcPr marL="50800" marR="50800" marT="50800" marB="50800" anchor="ctr" horzOverflow="overflow">
                    <a:lnL w="12700">
                      <a:miter lim="400000"/>
                    </a:lnL>
                    <a:lnR w="12700">
                      <a:miter lim="400000"/>
                    </a:lnR>
                    <a:lnT w="12700">
                      <a:miter lim="400000"/>
                    </a:lnT>
                    <a:lnB w="12700">
                      <a:miter lim="400000"/>
                    </a:lnB>
                    <a:solidFill>
                      <a:srgbClr val="9F9F9F"/>
                    </a:solidFill>
                  </a:tcPr>
                </a:tc>
              </a:tr>
              <a:tr h="1143000">
                <a:tc>
                  <a:txBody>
                    <a:bodyPr/>
                    <a:lstStyle/>
                    <a:p>
                      <a:pPr defTabSz="914400"/>
                      <a:r>
                        <a:rPr sz="2600" b="1">
                          <a:latin typeface="Helvetica"/>
                          <a:ea typeface="Helvetica"/>
                          <a:cs typeface="Helvetica"/>
                          <a:sym typeface="Helvetica"/>
                        </a:rPr>
                        <a:t>Niveau 1</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c>
                  <a:txBody>
                    <a:bodyPr/>
                    <a:lstStyle/>
                    <a:p>
                      <a:pPr defTabSz="914400"/>
                      <a:r>
                        <a:rPr sz="2600" b="1">
                          <a:latin typeface="Helvetica"/>
                          <a:ea typeface="Helvetica"/>
                          <a:cs typeface="Helvetica"/>
                          <a:sym typeface="Helvetica"/>
                        </a:rPr>
                        <a:t>Niveau 2</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c>
                  <a:txBody>
                    <a:bodyPr/>
                    <a:lstStyle/>
                    <a:p>
                      <a:pPr defTabSz="914400"/>
                      <a:r>
                        <a:rPr sz="2600" b="1">
                          <a:latin typeface="Helvetica"/>
                          <a:ea typeface="Helvetica"/>
                          <a:cs typeface="Helvetica"/>
                          <a:sym typeface="Helvetica"/>
                        </a:rPr>
                        <a:t>Niveau 3</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c>
                  <a:txBody>
                    <a:bodyPr/>
                    <a:lstStyle/>
                    <a:p>
                      <a:pPr defTabSz="914400"/>
                      <a:r>
                        <a:rPr sz="2600" b="1">
                          <a:latin typeface="Helvetica"/>
                          <a:ea typeface="Helvetica"/>
                          <a:cs typeface="Helvetica"/>
                          <a:sym typeface="Helvetica"/>
                        </a:rPr>
                        <a:t>Niveau 4</a:t>
                      </a:r>
                    </a:p>
                  </a:txBody>
                  <a:tcPr marL="50800" marR="50800" marT="50800" marB="50800" anchor="ctr" horzOverflow="overflow">
                    <a:lnL w="12700">
                      <a:miter lim="400000"/>
                    </a:lnL>
                    <a:lnR w="12700">
                      <a:miter lim="400000"/>
                    </a:lnR>
                    <a:lnT w="12700">
                      <a:miter lim="400000"/>
                    </a:lnT>
                    <a:lnB w="12700">
                      <a:miter lim="400000"/>
                    </a:lnB>
                    <a:solidFill>
                      <a:schemeClr val="accent1">
                        <a:satOff val="-3355"/>
                        <a:lumOff val="26614"/>
                      </a:schemeClr>
                    </a:solidFill>
                  </a:tcPr>
                </a:tc>
              </a:tr>
            </a:tbl>
          </a:graphicData>
        </a:graphic>
      </p:graphicFrame>
      <p:pic>
        <p:nvPicPr>
          <p:cNvPr id="243" name="Linie" descr="Linie"/>
          <p:cNvPicPr>
            <a:picLocks/>
          </p:cNvPicPr>
          <p:nvPr/>
        </p:nvPicPr>
        <p:blipFill>
          <a:blip r:embed="rId2">
            <a:extLst/>
          </a:blip>
          <a:stretch>
            <a:fillRect/>
          </a:stretch>
        </p:blipFill>
        <p:spPr>
          <a:xfrm rot="20122293">
            <a:off x="814659" y="4092448"/>
            <a:ext cx="8434072" cy="457904"/>
          </a:xfrm>
          <a:prstGeom prst="rect">
            <a:avLst/>
          </a:prstGeom>
        </p:spPr>
      </p:pic>
      <p:sp>
        <p:nvSpPr>
          <p:cNvPr id="245" name="„Lerntreppe“/gestufte Hilfen"/>
          <p:cNvSpPr txBox="1"/>
          <p:nvPr/>
        </p:nvSpPr>
        <p:spPr>
          <a:xfrm rot="20100000">
            <a:off x="1707840" y="3714749"/>
            <a:ext cx="6261721"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„Lerntreppe“/gestufte Hilfen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Hart reagieren? - Wie soll das Jugendstrafrecht angewendet werden?"/>
          <p:cNvSpPr txBox="1">
            <a:spLocks noGrp="1"/>
          </p:cNvSpPr>
          <p:nvPr>
            <p:ph type="title"/>
          </p:nvPr>
        </p:nvSpPr>
        <p:spPr>
          <a:xfrm>
            <a:off x="1612900" y="156186"/>
            <a:ext cx="11099800" cy="1780878"/>
          </a:xfrm>
          <a:prstGeom prst="rect">
            <a:avLst/>
          </a:prstGeom>
        </p:spPr>
        <p:txBody>
          <a:bodyPr/>
          <a:lstStyle>
            <a:lvl1pPr defTabSz="338835">
              <a:defRPr sz="4640" b="1">
                <a:latin typeface="Helvetica"/>
                <a:ea typeface="Helvetica"/>
                <a:cs typeface="Helvetica"/>
                <a:sym typeface="Helvetica"/>
              </a:defRPr>
            </a:lvl1pPr>
          </a:lstStyle>
          <a:p>
            <a:r>
              <a:t>Hart reagieren? - Wie soll das Jugendstrafrecht angewendet werden?</a:t>
            </a:r>
          </a:p>
        </p:txBody>
      </p:sp>
      <p:sp>
        <p:nvSpPr>
          <p:cNvPr id="248" name="Gefängnis als erfolgreiches Mittel der Abschreckung? Wohl kaum, meint Christian Pfeiffer vom Kriminologischen Forschungsinstitut Niedersachsen. „Die Gefängnisse sind eine Hochschule der Gewalt und nicht Einrichtungen für Prävention“, mahnt Pfeiffer […]. „Fakt ist, dass Deutschland den stärksten Rückgang an Jugendgewalt von allen europäischen Ländern hat […].“ Jugendgefängnisse, die nicht überfüllt sind, seien Folge milderer Strafen und pädagogischer Arbeit.…"/>
          <p:cNvSpPr txBox="1"/>
          <p:nvPr/>
        </p:nvSpPr>
        <p:spPr>
          <a:xfrm>
            <a:off x="-25400" y="2167017"/>
            <a:ext cx="13055601" cy="38574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3200"/>
            </a:pPr>
            <a:r>
              <a:t>Gefängnis als erfolgreiches Mittel der Abschreckung? Wohl kaum, meint Christian Pfeiffer vom Kriminologischen Forschungsinstitut Niedersachsen. „Die Gefängnisse sind eine Hochschule der Gewalt und nicht Einrichtungen für Prävention“, mahnt Pfeiffer […]. „Fakt ist, dass Deutschland den stärksten Rückgang an Jugendgewalt von allen europäischen Ländern hat […].“ Jugendgefängnisse, die nicht überfüllt sind, seien Folge milderer Strafen und pädagogischer Arbeit.</a:t>
            </a:r>
          </a:p>
          <a:p>
            <a:pPr>
              <a:defRPr sz="2000"/>
            </a:pPr>
            <a:r>
              <a:t>Christian Pfeiffer, Kriminologe („Schreckgespenst Jugendknast“, Deutsche Welle, 04.11. 2013)</a:t>
            </a:r>
          </a:p>
        </p:txBody>
      </p:sp>
      <p:sp>
        <p:nvSpPr>
          <p:cNvPr id="249" name="Aufgabe: Bewerte die Aussage von Christian Pfeiffer."/>
          <p:cNvSpPr txBox="1"/>
          <p:nvPr/>
        </p:nvSpPr>
        <p:spPr>
          <a:xfrm>
            <a:off x="2669462" y="6730997"/>
            <a:ext cx="7386476" cy="469906"/>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solidFill>
                  <a:srgbClr val="FFFFFF"/>
                </a:solidFill>
              </a:defRPr>
            </a:pPr>
            <a:r>
              <a:rPr b="1">
                <a:latin typeface="Helvetica"/>
                <a:ea typeface="Helvetica"/>
                <a:cs typeface="Helvetica"/>
                <a:sym typeface="Helvetica"/>
              </a:rPr>
              <a:t>Aufgabe: </a:t>
            </a:r>
            <a:r>
              <a:t>Bewerte die Aussage von Christian Pfeiffer.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Hart reagieren? - Wie soll das Jugendstrafrecht angewendet werden?"/>
          <p:cNvSpPr txBox="1">
            <a:spLocks noGrp="1"/>
          </p:cNvSpPr>
          <p:nvPr>
            <p:ph type="title"/>
          </p:nvPr>
        </p:nvSpPr>
        <p:spPr>
          <a:xfrm>
            <a:off x="1612900" y="156186"/>
            <a:ext cx="11099800" cy="1780878"/>
          </a:xfrm>
          <a:prstGeom prst="rect">
            <a:avLst/>
          </a:prstGeom>
        </p:spPr>
        <p:txBody>
          <a:bodyPr/>
          <a:lstStyle>
            <a:lvl1pPr defTabSz="338835">
              <a:defRPr sz="4640" b="1">
                <a:latin typeface="Helvetica"/>
                <a:ea typeface="Helvetica"/>
                <a:cs typeface="Helvetica"/>
                <a:sym typeface="Helvetica"/>
              </a:defRPr>
            </a:lvl1pPr>
          </a:lstStyle>
          <a:p>
            <a:r>
              <a:t>Hart reagieren? - Wie soll das Jugendstrafrecht angewendet werden?</a:t>
            </a:r>
          </a:p>
        </p:txBody>
      </p:sp>
      <p:sp>
        <p:nvSpPr>
          <p:cNvPr id="253" name="Aufgabe: Bewerte die Aussage von Christian Pfeiffer."/>
          <p:cNvSpPr txBox="1"/>
          <p:nvPr/>
        </p:nvSpPr>
        <p:spPr>
          <a:xfrm>
            <a:off x="142162" y="1816097"/>
            <a:ext cx="7386476" cy="469906"/>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solidFill>
                  <a:srgbClr val="FFFFFF"/>
                </a:solidFill>
              </a:defRPr>
            </a:pPr>
            <a:r>
              <a:rPr b="1">
                <a:latin typeface="Helvetica"/>
                <a:ea typeface="Helvetica"/>
                <a:cs typeface="Helvetica"/>
                <a:sym typeface="Helvetica"/>
              </a:rPr>
              <a:t>Aufgabe: </a:t>
            </a:r>
            <a:r>
              <a:t>Bewerte die Aussage von Christian Pfeiffer.</a:t>
            </a:r>
          </a:p>
        </p:txBody>
      </p:sp>
      <p:graphicFrame>
        <p:nvGraphicFramePr>
          <p:cNvPr id="255" name="Tabelle"/>
          <p:cNvGraphicFramePr/>
          <p:nvPr/>
        </p:nvGraphicFramePr>
        <p:xfrm>
          <a:off x="1270000" y="2641597"/>
          <a:ext cx="10464800" cy="5714999"/>
        </p:xfrm>
        <a:graphic>
          <a:graphicData uri="http://schemas.openxmlformats.org/drawingml/2006/table">
            <a:tbl>
              <a:tblPr firstRow="1">
                <a:tableStyleId>{33BA23B1-9221-436E-865A-0063620EA4FD}</a:tableStyleId>
              </a:tblPr>
              <a:tblGrid>
                <a:gridCol w="5232400"/>
                <a:gridCol w="5232400"/>
              </a:tblGrid>
              <a:tr h="1153616">
                <a:tc>
                  <a:txBody>
                    <a:bodyPr/>
                    <a:lstStyle/>
                    <a:p>
                      <a:pPr defTabSz="914400">
                        <a:defRPr b="0">
                          <a:solidFill>
                            <a:srgbClr val="000000"/>
                          </a:solidFill>
                        </a:defRPr>
                      </a:pPr>
                      <a:r>
                        <a:rPr sz="2600" b="1">
                          <a:solidFill>
                            <a:srgbClr val="FFFFFF"/>
                          </a:solidFill>
                          <a:sym typeface="Helvetica"/>
                        </a:rPr>
                        <a:t>höchstes Niveau</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Unterstützungshilfe</a:t>
                      </a:r>
                    </a:p>
                  </a:txBody>
                  <a:tcPr marL="50800" marR="50800" marT="50800" marB="50800" anchor="ctr" horzOverflow="overflow"/>
                </a:tc>
              </a:tr>
              <a:tr h="4561383">
                <a:tc>
                  <a:txBody>
                    <a:bodyPr/>
                    <a:lstStyle/>
                    <a:p>
                      <a:pPr defTabSz="914400"/>
                      <a:r>
                        <a:rPr sz="2600"/>
                        <a:t>Schüler lösen Aufgabe selbstständig</a:t>
                      </a:r>
                    </a:p>
                  </a:txBody>
                  <a:tcPr marL="50800" marR="50800" marT="50800" marB="50800" anchor="ctr" horzOverflow="overflow"/>
                </a:tc>
                <a:tc>
                  <a:txBody>
                    <a:bodyPr/>
                    <a:lstStyle/>
                    <a:p>
                      <a:pPr defTabSz="914400"/>
                      <a:r>
                        <a:rPr sz="2600"/>
                        <a:t>Passende Kriterien werden vorgeben:
Effektivität Effizienz
Legalität
Nachhaltigkeit
Gerechtigkeit
(…)</a:t>
                      </a:r>
                    </a:p>
                  </a:txBody>
                  <a:tcPr marL="50800" marR="50800" marT="50800" marB="50800" anchor="ctr" horzOverflow="overflow"/>
                </a:tc>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Hart reagieren? - Wie soll das Jugendstrafrecht angewendet werden?"/>
          <p:cNvSpPr txBox="1">
            <a:spLocks noGrp="1"/>
          </p:cNvSpPr>
          <p:nvPr>
            <p:ph type="title"/>
          </p:nvPr>
        </p:nvSpPr>
        <p:spPr>
          <a:xfrm>
            <a:off x="1612900" y="156186"/>
            <a:ext cx="11099800" cy="1780878"/>
          </a:xfrm>
          <a:prstGeom prst="rect">
            <a:avLst/>
          </a:prstGeom>
        </p:spPr>
        <p:txBody>
          <a:bodyPr/>
          <a:lstStyle>
            <a:lvl1pPr defTabSz="338835">
              <a:defRPr sz="4640" b="1">
                <a:latin typeface="Helvetica"/>
                <a:ea typeface="Helvetica"/>
                <a:cs typeface="Helvetica"/>
                <a:sym typeface="Helvetica"/>
              </a:defRPr>
            </a:lvl1pPr>
          </a:lstStyle>
          <a:p>
            <a:r>
              <a:t>Hart reagieren? - Wie soll das Jugendstrafrecht angewendet werden?</a:t>
            </a:r>
          </a:p>
        </p:txBody>
      </p:sp>
      <p:sp>
        <p:nvSpPr>
          <p:cNvPr id="258" name="Aufgabe: Bewerte die Aussage von Christian Pfeiffer."/>
          <p:cNvSpPr txBox="1"/>
          <p:nvPr/>
        </p:nvSpPr>
        <p:spPr>
          <a:xfrm>
            <a:off x="205662" y="1765297"/>
            <a:ext cx="7386476" cy="469906"/>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solidFill>
                  <a:srgbClr val="FFFFFF"/>
                </a:solidFill>
              </a:defRPr>
            </a:pPr>
            <a:r>
              <a:rPr b="1">
                <a:latin typeface="Helvetica"/>
                <a:ea typeface="Helvetica"/>
                <a:cs typeface="Helvetica"/>
                <a:sym typeface="Helvetica"/>
              </a:rPr>
              <a:t>Aufgabe: </a:t>
            </a:r>
            <a:r>
              <a:t>Bewerte die Aussage von Christian Pfeiffer.</a:t>
            </a:r>
          </a:p>
        </p:txBody>
      </p:sp>
      <p:graphicFrame>
        <p:nvGraphicFramePr>
          <p:cNvPr id="260" name="Tabelle"/>
          <p:cNvGraphicFramePr/>
          <p:nvPr/>
        </p:nvGraphicFramePr>
        <p:xfrm>
          <a:off x="1276350" y="2539997"/>
          <a:ext cx="10452099" cy="5702300"/>
        </p:xfrm>
        <a:graphic>
          <a:graphicData uri="http://schemas.openxmlformats.org/drawingml/2006/table">
            <a:tbl>
              <a:tblPr firstRow="1">
                <a:tableStyleId>{33BA23B1-9221-436E-865A-0063620EA4FD}</a:tableStyleId>
              </a:tblPr>
              <a:tblGrid>
                <a:gridCol w="3484033"/>
                <a:gridCol w="3484033"/>
                <a:gridCol w="3484033"/>
              </a:tblGrid>
              <a:tr h="1320006">
                <a:tc>
                  <a:txBody>
                    <a:bodyPr/>
                    <a:lstStyle/>
                    <a:p>
                      <a:pPr defTabSz="914400">
                        <a:defRPr b="0">
                          <a:solidFill>
                            <a:srgbClr val="000000"/>
                          </a:solidFill>
                        </a:defRPr>
                      </a:pPr>
                      <a:r>
                        <a:rPr sz="2600" b="1">
                          <a:solidFill>
                            <a:srgbClr val="FFFFFF"/>
                          </a:solidFill>
                          <a:sym typeface="Helvetica"/>
                        </a:rPr>
                        <a:t>nächstes Niveau der Unterstützungshilfe</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Kriterium</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Leitfrage</a:t>
                      </a:r>
                    </a:p>
                  </a:txBody>
                  <a:tcPr marL="50800" marR="50800" marT="50800" marB="50800" anchor="ctr" horzOverflow="overflow"/>
                </a:tc>
              </a:tr>
              <a:tr h="4382294">
                <a:tc>
                  <a:txBody>
                    <a:bodyPr/>
                    <a:lstStyle/>
                    <a:p>
                      <a:pPr defTabSz="914400"/>
                      <a:r>
                        <a:rPr sz="2600"/>
                        <a:t>Kriterien vorgeben
Mit Leitfragen operationalisieren</a:t>
                      </a:r>
                    </a:p>
                  </a:txBody>
                  <a:tcPr marL="50800" marR="50800" marT="50800" marB="50800" anchor="ctr" horzOverflow="overflow"/>
                </a:tc>
                <a:tc>
                  <a:txBody>
                    <a:bodyPr/>
                    <a:lstStyle/>
                    <a:p>
                      <a:pPr defTabSz="914400"/>
                      <a:r>
                        <a:rPr sz="2600"/>
                        <a:t>Nachhaltigkeit</a:t>
                      </a:r>
                    </a:p>
                  </a:txBody>
                  <a:tcPr marL="50800" marR="50800" marT="50800" marB="50800" anchor="ctr" horzOverflow="overflow"/>
                </a:tc>
                <a:tc>
                  <a:txBody>
                    <a:bodyPr/>
                    <a:lstStyle/>
                    <a:p>
                      <a:pPr defTabSz="914400"/>
                      <a:r>
                        <a:rPr sz="2600"/>
                        <a:t>Handelt es sich um eine dauerhafte Lösung des Problems? </a:t>
                      </a:r>
                    </a:p>
                  </a:txBody>
                  <a:tcPr marL="50800" marR="50800" marT="50800" marB="50800" anchor="ctr" horzOverflow="overflow"/>
                </a:tc>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Hart reagieren? - Wie soll das Jugendstrafrecht angewendet werden?"/>
          <p:cNvSpPr txBox="1">
            <a:spLocks noGrp="1"/>
          </p:cNvSpPr>
          <p:nvPr>
            <p:ph type="title"/>
          </p:nvPr>
        </p:nvSpPr>
        <p:spPr>
          <a:xfrm>
            <a:off x="1612900" y="156186"/>
            <a:ext cx="11099800" cy="1780878"/>
          </a:xfrm>
          <a:prstGeom prst="rect">
            <a:avLst/>
          </a:prstGeom>
        </p:spPr>
        <p:txBody>
          <a:bodyPr/>
          <a:lstStyle>
            <a:lvl1pPr defTabSz="338835">
              <a:defRPr sz="4640" b="1">
                <a:latin typeface="Helvetica"/>
                <a:ea typeface="Helvetica"/>
                <a:cs typeface="Helvetica"/>
                <a:sym typeface="Helvetica"/>
              </a:defRPr>
            </a:lvl1pPr>
          </a:lstStyle>
          <a:p>
            <a:r>
              <a:t>Hart reagieren? - Wie soll das Jugendstrafrecht angewendet werden?</a:t>
            </a:r>
          </a:p>
        </p:txBody>
      </p:sp>
      <p:sp>
        <p:nvSpPr>
          <p:cNvPr id="263" name="Aufgabe: Bewerte die Aussage von Christian Pfeiffer."/>
          <p:cNvSpPr txBox="1"/>
          <p:nvPr/>
        </p:nvSpPr>
        <p:spPr>
          <a:xfrm>
            <a:off x="205662" y="1765297"/>
            <a:ext cx="7386476" cy="469906"/>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a:solidFill>
                  <a:srgbClr val="FFFFFF"/>
                </a:solidFill>
              </a:defRPr>
            </a:pPr>
            <a:r>
              <a:rPr b="1">
                <a:latin typeface="Helvetica"/>
                <a:ea typeface="Helvetica"/>
                <a:cs typeface="Helvetica"/>
                <a:sym typeface="Helvetica"/>
              </a:rPr>
              <a:t>Aufgabe: </a:t>
            </a:r>
            <a:r>
              <a:t>Bewerte die Aussage von Christian Pfeiffer.</a:t>
            </a:r>
          </a:p>
        </p:txBody>
      </p:sp>
      <p:graphicFrame>
        <p:nvGraphicFramePr>
          <p:cNvPr id="265" name="Tabelle"/>
          <p:cNvGraphicFramePr/>
          <p:nvPr/>
        </p:nvGraphicFramePr>
        <p:xfrm>
          <a:off x="1276350" y="2539997"/>
          <a:ext cx="10452099" cy="5702300"/>
        </p:xfrm>
        <a:graphic>
          <a:graphicData uri="http://schemas.openxmlformats.org/drawingml/2006/table">
            <a:tbl>
              <a:tblPr firstRow="1">
                <a:tableStyleId>{33BA23B1-9221-436E-865A-0063620EA4FD}</a:tableStyleId>
              </a:tblPr>
              <a:tblGrid>
                <a:gridCol w="3484033"/>
                <a:gridCol w="3484033"/>
                <a:gridCol w="3484033"/>
              </a:tblGrid>
              <a:tr h="1320006">
                <a:tc>
                  <a:txBody>
                    <a:bodyPr/>
                    <a:lstStyle/>
                    <a:p>
                      <a:pPr defTabSz="914400">
                        <a:defRPr b="0">
                          <a:solidFill>
                            <a:srgbClr val="000000"/>
                          </a:solidFill>
                        </a:defRPr>
                      </a:pPr>
                      <a:r>
                        <a:rPr sz="2600" b="1">
                          <a:solidFill>
                            <a:srgbClr val="FFFFFF"/>
                          </a:solidFill>
                          <a:sym typeface="Helvetica"/>
                        </a:rPr>
                        <a:t>nächstes Niveau der Unterstützungshilfe</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Kriterium</a:t>
                      </a:r>
                    </a:p>
                  </a:txBody>
                  <a:tcPr marL="50800" marR="50800" marT="50800" marB="50800" anchor="ctr" horzOverflow="overflow"/>
                </a:tc>
                <a:tc>
                  <a:txBody>
                    <a:bodyPr/>
                    <a:lstStyle/>
                    <a:p>
                      <a:pPr defTabSz="914400">
                        <a:defRPr b="0">
                          <a:solidFill>
                            <a:srgbClr val="000000"/>
                          </a:solidFill>
                        </a:defRPr>
                      </a:pPr>
                      <a:r>
                        <a:rPr sz="2600" b="1">
                          <a:solidFill>
                            <a:srgbClr val="FFFFFF"/>
                          </a:solidFill>
                          <a:sym typeface="Helvetica"/>
                        </a:rPr>
                        <a:t>Textbaustein</a:t>
                      </a:r>
                    </a:p>
                  </a:txBody>
                  <a:tcPr marL="50800" marR="50800" marT="50800" marB="50800" anchor="ctr" horzOverflow="overflow"/>
                </a:tc>
              </a:tr>
              <a:tr h="4382294">
                <a:tc>
                  <a:txBody>
                    <a:bodyPr/>
                    <a:lstStyle/>
                    <a:p>
                      <a:pPr defTabSz="914400"/>
                      <a:r>
                        <a:rPr sz="2600"/>
                        <a:t>Kriterien vorgeben
Mit Leitfragen operationalisieren und Textbausteine vorgeben</a:t>
                      </a:r>
                    </a:p>
                  </a:txBody>
                  <a:tcPr marL="50800" marR="50800" marT="50800" marB="50800" anchor="ctr" horzOverflow="overflow"/>
                </a:tc>
                <a:tc>
                  <a:txBody>
                    <a:bodyPr/>
                    <a:lstStyle/>
                    <a:p>
                      <a:pPr defTabSz="914400"/>
                      <a:r>
                        <a:rPr sz="2600"/>
                        <a:t>Nachhaltigkeit</a:t>
                      </a:r>
                    </a:p>
                  </a:txBody>
                  <a:tcPr marL="50800" marR="50800" marT="50800" marB="50800" anchor="ctr" horzOverflow="overflow"/>
                </a:tc>
                <a:tc>
                  <a:txBody>
                    <a:bodyPr/>
                    <a:lstStyle/>
                    <a:p>
                      <a:pPr defTabSz="914400"/>
                      <a:r>
                        <a:rPr sz="2300"/>
                        <a:t>Die Gefängnisse sind nach Ansicht des Autors eine Hochschule für Gewalt und damit nicht nachhaltig. Das Ziel der Verhinderungen zukünftiger Verbrechen wird eher durch mildere Strafen und pädagogische Arbeit erreicht.</a:t>
                      </a:r>
                    </a:p>
                  </a:txBody>
                  <a:tcPr marL="50800" marR="50800" marT="50800" marB="50800" anchor="ctr" horzOverflow="overflow"/>
                </a:tc>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8_Schüler am Schreibtisch.png" descr="8_Schüler am Schreibtisch.png"/>
          <p:cNvPicPr>
            <a:picLocks noChangeAspect="1"/>
          </p:cNvPicPr>
          <p:nvPr/>
        </p:nvPicPr>
        <p:blipFill>
          <a:blip r:embed="rId2">
            <a:extLst/>
          </a:blip>
          <a:stretch>
            <a:fillRect/>
          </a:stretch>
        </p:blipFill>
        <p:spPr>
          <a:xfrm>
            <a:off x="7722061" y="5278109"/>
            <a:ext cx="2946401" cy="3760689"/>
          </a:xfrm>
          <a:prstGeom prst="rect">
            <a:avLst/>
          </a:prstGeom>
          <a:ln w="12700">
            <a:miter lim="400000"/>
          </a:ln>
        </p:spPr>
      </p:pic>
      <p:sp>
        <p:nvSpPr>
          <p:cNvPr id="268" name="Kriterien zur Urteilsbildung…"/>
          <p:cNvSpPr/>
          <p:nvPr/>
        </p:nvSpPr>
        <p:spPr>
          <a:xfrm>
            <a:off x="312730" y="1487090"/>
            <a:ext cx="5910270" cy="3493295"/>
          </a:xfrm>
          <a:prstGeom prst="wedgeEllipseCallout">
            <a:avLst>
              <a:gd name="adj1" fmla="val 73972"/>
              <a:gd name="adj2" fmla="val 57420"/>
            </a:avLst>
          </a:prstGeom>
          <a:solidFill>
            <a:srgbClr val="00A2F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defRPr sz="2200">
                <a:solidFill>
                  <a:srgbClr val="FFFFFF"/>
                </a:solidFill>
                <a:latin typeface="Helvetica Neue Medium"/>
                <a:ea typeface="Helvetica Neue Medium"/>
                <a:cs typeface="Helvetica Neue Medium"/>
                <a:sym typeface="Helvetica Neue Medium"/>
              </a:defRPr>
            </a:pPr>
            <a:r>
              <a:t>Kriterien zur Urteilsbildung</a:t>
            </a:r>
          </a:p>
          <a:p>
            <a:pPr>
              <a:defRPr sz="2200">
                <a:solidFill>
                  <a:srgbClr val="FFFFFF"/>
                </a:solidFill>
                <a:latin typeface="Helvetica Neue Medium"/>
                <a:ea typeface="Helvetica Neue Medium"/>
                <a:cs typeface="Helvetica Neue Medium"/>
                <a:sym typeface="Helvetica Neue Medium"/>
              </a:defRPr>
            </a:pPr>
            <a:r>
              <a:t>Schritte der Urteilsbildung</a:t>
            </a:r>
          </a:p>
        </p:txBody>
      </p:sp>
      <p:sp>
        <p:nvSpPr>
          <p:cNvPr id="269" name="Prozeduralisierte,…"/>
          <p:cNvSpPr txBox="1"/>
          <p:nvPr/>
        </p:nvSpPr>
        <p:spPr>
          <a:xfrm>
            <a:off x="1461840" y="1922120"/>
            <a:ext cx="3630778" cy="82936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b="1">
                <a:latin typeface="Helvetica Neue"/>
                <a:ea typeface="Helvetica Neue"/>
                <a:cs typeface="Helvetica Neue"/>
                <a:sym typeface="Helvetica Neue"/>
              </a:defRPr>
            </a:pPr>
            <a:r>
              <a:t>Prozeduralisierte, </a:t>
            </a:r>
          </a:p>
          <a:p>
            <a:pPr>
              <a:defRPr sz="2400" b="1">
                <a:latin typeface="Helvetica Neue"/>
                <a:ea typeface="Helvetica Neue"/>
                <a:cs typeface="Helvetica Neue"/>
                <a:sym typeface="Helvetica Neue"/>
              </a:defRPr>
            </a:pPr>
            <a:r>
              <a:t>abrufbare Kompetenzen</a:t>
            </a:r>
          </a:p>
        </p:txBody>
      </p:sp>
      <p:sp>
        <p:nvSpPr>
          <p:cNvPr id="270" name="Problemstellung/Kontroverse:…"/>
          <p:cNvSpPr txBox="1"/>
          <p:nvPr/>
        </p:nvSpPr>
        <p:spPr>
          <a:xfrm>
            <a:off x="6855884" y="3178258"/>
            <a:ext cx="5786751" cy="1122196"/>
          </a:xfrm>
          <a:prstGeom prst="rect">
            <a:avLst/>
          </a:prstGeom>
          <a:solidFill>
            <a:srgbClr val="00A2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200">
                <a:solidFill>
                  <a:srgbClr val="FFFFFF"/>
                </a:solidFill>
                <a:latin typeface="Helvetica Neue Medium"/>
                <a:ea typeface="Helvetica Neue Medium"/>
                <a:cs typeface="Helvetica Neue Medium"/>
                <a:sym typeface="Helvetica Neue Medium"/>
              </a:defRPr>
            </a:pPr>
            <a:r>
              <a:t>Problemstellung/Kontroverse:</a:t>
            </a:r>
          </a:p>
          <a:p>
            <a:pPr>
              <a:defRPr sz="2200">
                <a:solidFill>
                  <a:srgbClr val="FFFFFF"/>
                </a:solidFill>
                <a:latin typeface="Helvetica Neue Medium"/>
                <a:ea typeface="Helvetica Neue Medium"/>
                <a:cs typeface="Helvetica Neue Medium"/>
                <a:sym typeface="Helvetica Neue Medium"/>
              </a:defRPr>
            </a:pPr>
            <a:r>
              <a:t>Sollen Jugendliche Straftäter härter bestraft werden?</a:t>
            </a:r>
          </a:p>
        </p:txBody>
      </p:sp>
      <p:pic>
        <p:nvPicPr>
          <p:cNvPr id="278" name="Verbindungslinie" descr="Verbindungslinie"/>
          <p:cNvPicPr>
            <a:picLocks/>
          </p:cNvPicPr>
          <p:nvPr/>
        </p:nvPicPr>
        <p:blipFill>
          <a:blip r:embed="rId3">
            <a:extLst/>
          </a:blip>
          <a:stretch>
            <a:fillRect/>
          </a:stretch>
        </p:blipFill>
        <p:spPr>
          <a:xfrm>
            <a:off x="5341411" y="1983318"/>
            <a:ext cx="3119849" cy="1031577"/>
          </a:xfrm>
          <a:prstGeom prst="rect">
            <a:avLst/>
          </a:prstGeom>
        </p:spPr>
      </p:pic>
      <p:sp>
        <p:nvSpPr>
          <p:cNvPr id="272" name="Ziel: Schülerin muss nicht mehr über die Kriterien zur…"/>
          <p:cNvSpPr txBox="1"/>
          <p:nvPr/>
        </p:nvSpPr>
        <p:spPr>
          <a:xfrm>
            <a:off x="4910785" y="579169"/>
            <a:ext cx="8009230" cy="119765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b="1">
                <a:latin typeface="Helvetica Neue"/>
                <a:ea typeface="Helvetica Neue"/>
                <a:cs typeface="Helvetica Neue"/>
                <a:sym typeface="Helvetica Neue"/>
              </a:defRPr>
            </a:pPr>
            <a:r>
              <a:t>Ziel: Schülerin muss nicht mehr über die Kriterien zur </a:t>
            </a:r>
          </a:p>
          <a:p>
            <a:pPr>
              <a:defRPr sz="2400" b="1">
                <a:latin typeface="Helvetica Neue"/>
                <a:ea typeface="Helvetica Neue"/>
                <a:cs typeface="Helvetica Neue"/>
                <a:sym typeface="Helvetica Neue"/>
              </a:defRPr>
            </a:pPr>
            <a:r>
              <a:t>Urteilsbildung nachdenken, sondern </a:t>
            </a:r>
          </a:p>
          <a:p>
            <a:pPr>
              <a:defRPr sz="2400" b="1">
                <a:latin typeface="Helvetica Neue"/>
                <a:ea typeface="Helvetica Neue"/>
                <a:cs typeface="Helvetica Neue"/>
                <a:sym typeface="Helvetica Neue"/>
              </a:defRPr>
            </a:pPr>
            <a:r>
              <a:t>kann diese gleich anwenden.</a:t>
            </a:r>
          </a:p>
        </p:txBody>
      </p:sp>
      <p:sp>
        <p:nvSpPr>
          <p:cNvPr id="273" name="Unterstützungshilfen, z.B.:…"/>
          <p:cNvSpPr txBox="1"/>
          <p:nvPr/>
        </p:nvSpPr>
        <p:spPr>
          <a:xfrm>
            <a:off x="312730" y="5654745"/>
            <a:ext cx="5786750" cy="1465097"/>
          </a:xfrm>
          <a:prstGeom prst="rect">
            <a:avLst/>
          </a:prstGeom>
          <a:solidFill>
            <a:srgbClr val="00A2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2200">
                <a:solidFill>
                  <a:srgbClr val="FFFFFF"/>
                </a:solidFill>
                <a:latin typeface="Helvetica Neue Medium"/>
                <a:ea typeface="Helvetica Neue Medium"/>
                <a:cs typeface="Helvetica Neue Medium"/>
                <a:sym typeface="Helvetica Neue Medium"/>
              </a:defRPr>
            </a:pPr>
            <a:r>
              <a:t>Unterstützungshilfen, z.B.:</a:t>
            </a:r>
          </a:p>
          <a:p>
            <a:pPr>
              <a:defRPr sz="2200">
                <a:solidFill>
                  <a:srgbClr val="FFFFFF"/>
                </a:solidFill>
                <a:latin typeface="Helvetica Neue Medium"/>
                <a:ea typeface="Helvetica Neue Medium"/>
                <a:cs typeface="Helvetica Neue Medium"/>
                <a:sym typeface="Helvetica Neue Medium"/>
              </a:defRPr>
            </a:pPr>
            <a:r>
              <a:t>Arbeitsprozess entlasten, indem die wichtigsten Kriterien vorgegeben werden und mit Leitfragen versehen sind.</a:t>
            </a:r>
          </a:p>
        </p:txBody>
      </p:sp>
      <p:pic>
        <p:nvPicPr>
          <p:cNvPr id="280" name="Verbindungslinie" descr="Verbindungslinie"/>
          <p:cNvPicPr>
            <a:picLocks/>
          </p:cNvPicPr>
          <p:nvPr/>
        </p:nvPicPr>
        <p:blipFill>
          <a:blip r:embed="rId4">
            <a:extLst/>
          </a:blip>
          <a:stretch>
            <a:fillRect/>
          </a:stretch>
        </p:blipFill>
        <p:spPr>
          <a:xfrm>
            <a:off x="6149908" y="6413185"/>
            <a:ext cx="1622961" cy="1103591"/>
          </a:xfrm>
          <a:prstGeom prst="rect">
            <a:avLst/>
          </a:prstGeom>
        </p:spPr>
      </p:pic>
      <p:pic>
        <p:nvPicPr>
          <p:cNvPr id="282" name="Verbindungslinie" descr="Verbindungslinie"/>
          <p:cNvPicPr>
            <a:picLocks/>
          </p:cNvPicPr>
          <p:nvPr/>
        </p:nvPicPr>
        <p:blipFill>
          <a:blip r:embed="rId5">
            <a:extLst/>
          </a:blip>
          <a:stretch>
            <a:fillRect/>
          </a:stretch>
        </p:blipFill>
        <p:spPr>
          <a:xfrm>
            <a:off x="10620317" y="4397132"/>
            <a:ext cx="1188978" cy="2349292"/>
          </a:xfrm>
          <a:prstGeom prst="rect">
            <a:avLst/>
          </a:prstGeom>
        </p:spPr>
      </p:pic>
      <p:sp>
        <p:nvSpPr>
          <p:cNvPr id="276" name="Glühbirne"/>
          <p:cNvSpPr/>
          <p:nvPr/>
        </p:nvSpPr>
        <p:spPr>
          <a:xfrm>
            <a:off x="8597320" y="4740406"/>
            <a:ext cx="306882" cy="5321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blipFill>
            <a:blip r:embed="rId6"/>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77" name="Hochspannung"/>
          <p:cNvSpPr/>
          <p:nvPr/>
        </p:nvSpPr>
        <p:spPr>
          <a:xfrm>
            <a:off x="6031995" y="3888785"/>
            <a:ext cx="686810" cy="1531531"/>
          </a:xfrm>
          <a:custGeom>
            <a:avLst/>
            <a:gdLst/>
            <a:ahLst/>
            <a:cxnLst>
              <a:cxn ang="0">
                <a:pos x="wd2" y="hd2"/>
              </a:cxn>
              <a:cxn ang="5400000">
                <a:pos x="wd2" y="hd2"/>
              </a:cxn>
              <a:cxn ang="10800000">
                <a:pos x="wd2" y="hd2"/>
              </a:cxn>
              <a:cxn ang="16200000">
                <a:pos x="wd2" y="hd2"/>
              </a:cxn>
            </a:cxnLst>
            <a:rect l="0" t="0" r="r" b="b"/>
            <a:pathLst>
              <a:path w="21600" h="21600" extrusionOk="0">
                <a:moveTo>
                  <a:pt x="6693" y="0"/>
                </a:moveTo>
                <a:lnTo>
                  <a:pt x="0" y="14180"/>
                </a:lnTo>
                <a:lnTo>
                  <a:pt x="13308" y="11222"/>
                </a:lnTo>
                <a:lnTo>
                  <a:pt x="10366" y="17893"/>
                </a:lnTo>
                <a:lnTo>
                  <a:pt x="6675" y="17567"/>
                </a:lnTo>
                <a:cubicBezTo>
                  <a:pt x="6360" y="17540"/>
                  <a:pt x="6128" y="17697"/>
                  <a:pt x="6305" y="17817"/>
                </a:cubicBezTo>
                <a:lnTo>
                  <a:pt x="12214" y="21600"/>
                </a:lnTo>
                <a:lnTo>
                  <a:pt x="18116" y="17822"/>
                </a:lnTo>
                <a:cubicBezTo>
                  <a:pt x="18294" y="17702"/>
                  <a:pt x="18059" y="17544"/>
                  <a:pt x="17742" y="17574"/>
                </a:cubicBezTo>
                <a:lnTo>
                  <a:pt x="14134" y="17900"/>
                </a:lnTo>
                <a:lnTo>
                  <a:pt x="21600" y="7126"/>
                </a:lnTo>
                <a:lnTo>
                  <a:pt x="6890" y="10410"/>
                </a:lnTo>
                <a:lnTo>
                  <a:pt x="15555" y="0"/>
                </a:lnTo>
                <a:lnTo>
                  <a:pt x="6693" y="0"/>
                </a:lnTo>
                <a:close/>
              </a:path>
            </a:pathLst>
          </a:custGeom>
          <a:blipFill>
            <a:blip r:embed="rId6"/>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 name="Textfeld 1"/>
          <p:cNvSpPr txBox="1"/>
          <p:nvPr/>
        </p:nvSpPr>
        <p:spPr>
          <a:xfrm>
            <a:off x="8157316" y="9366696"/>
            <a:ext cx="2075889"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000" b="0" i="0" u="none" strike="noStrike" cap="none" spc="0" normalizeH="0" baseline="0" smtClean="0">
                <a:ln>
                  <a:noFill/>
                </a:ln>
                <a:solidFill>
                  <a:srgbClr val="000000"/>
                </a:solidFill>
                <a:effectLst/>
                <a:uFillTx/>
                <a:latin typeface="+mn-lt"/>
                <a:ea typeface="+mn-ea"/>
                <a:cs typeface="+mn-cs"/>
                <a:sym typeface="Helvetica Light"/>
              </a:rPr>
              <a:t>Schülerin von P.</a:t>
            </a:r>
            <a:r>
              <a:rPr kumimoji="0" lang="de-DE" sz="1000" b="0" i="0" u="none" strike="noStrike" cap="none" spc="0" normalizeH="0" smtClean="0">
                <a:ln>
                  <a:noFill/>
                </a:ln>
                <a:solidFill>
                  <a:srgbClr val="000000"/>
                </a:solidFill>
                <a:effectLst/>
                <a:uFillTx/>
                <a:latin typeface="+mn-lt"/>
                <a:ea typeface="+mn-ea"/>
                <a:cs typeface="+mn-cs"/>
                <a:sym typeface="Helvetica Light"/>
              </a:rPr>
              <a:t> Reiter-Mayer [ C ]</a:t>
            </a:r>
            <a:endParaRPr kumimoji="0" lang="de-DE" sz="1000" b="0" i="0" u="none" strike="noStrike" cap="none" spc="0" normalizeH="0" baseline="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Wie kann „Feed-back“ erfolgen?"/>
          <p:cNvSpPr txBox="1">
            <a:spLocks noGrp="1"/>
          </p:cNvSpPr>
          <p:nvPr>
            <p:ph type="title"/>
          </p:nvPr>
        </p:nvSpPr>
        <p:spPr>
          <a:xfrm>
            <a:off x="952500" y="444500"/>
            <a:ext cx="11099800" cy="1097211"/>
          </a:xfrm>
          <a:prstGeom prst="rect">
            <a:avLst/>
          </a:prstGeom>
        </p:spPr>
        <p:txBody>
          <a:bodyPr/>
          <a:lstStyle>
            <a:lvl1pPr defTabSz="408940">
              <a:defRPr sz="5600" b="1">
                <a:latin typeface="Helvetica"/>
                <a:ea typeface="Helvetica"/>
                <a:cs typeface="Helvetica"/>
                <a:sym typeface="Helvetica"/>
              </a:defRPr>
            </a:lvl1pPr>
          </a:lstStyle>
          <a:p>
            <a:r>
              <a:t>Wie kann „Feed-back“ erfolgen?</a:t>
            </a:r>
          </a:p>
        </p:txBody>
      </p:sp>
      <p:sp>
        <p:nvSpPr>
          <p:cNvPr id="286" name="Niveau 1"/>
          <p:cNvSpPr txBox="1"/>
          <p:nvPr/>
        </p:nvSpPr>
        <p:spPr>
          <a:xfrm>
            <a:off x="1081379" y="8210549"/>
            <a:ext cx="131704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Niveau 1</a:t>
            </a:r>
          </a:p>
        </p:txBody>
      </p:sp>
      <p:sp>
        <p:nvSpPr>
          <p:cNvPr id="287" name="Niveau 2"/>
          <p:cNvSpPr txBox="1"/>
          <p:nvPr/>
        </p:nvSpPr>
        <p:spPr>
          <a:xfrm>
            <a:off x="2922879" y="8210549"/>
            <a:ext cx="131704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Niveau 2</a:t>
            </a:r>
          </a:p>
        </p:txBody>
      </p:sp>
      <p:sp>
        <p:nvSpPr>
          <p:cNvPr id="288" name="Niveau 3"/>
          <p:cNvSpPr txBox="1"/>
          <p:nvPr/>
        </p:nvSpPr>
        <p:spPr>
          <a:xfrm>
            <a:off x="4764379" y="8210549"/>
            <a:ext cx="131704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Niveau 3</a:t>
            </a:r>
          </a:p>
        </p:txBody>
      </p:sp>
      <p:sp>
        <p:nvSpPr>
          <p:cNvPr id="289" name="Niveau 4"/>
          <p:cNvSpPr txBox="1"/>
          <p:nvPr/>
        </p:nvSpPr>
        <p:spPr>
          <a:xfrm>
            <a:off x="6605879" y="8210549"/>
            <a:ext cx="1317042" cy="469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400"/>
            </a:lvl1pPr>
          </a:lstStyle>
          <a:p>
            <a:r>
              <a:t>Niveau 4</a:t>
            </a:r>
          </a:p>
        </p:txBody>
      </p:sp>
      <p:sp>
        <p:nvSpPr>
          <p:cNvPr id="290" name="Oval"/>
          <p:cNvSpPr/>
          <p:nvPr/>
        </p:nvSpPr>
        <p:spPr>
          <a:xfrm>
            <a:off x="2641600" y="3619500"/>
            <a:ext cx="2241947" cy="2088307"/>
          </a:xfrm>
          <a:prstGeom prst="ellipse">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91" name="Schüler"/>
          <p:cNvSpPr txBox="1"/>
          <p:nvPr/>
        </p:nvSpPr>
        <p:spPr>
          <a:xfrm>
            <a:off x="2866925" y="4339803"/>
            <a:ext cx="1791297"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Schüler</a:t>
            </a:r>
          </a:p>
        </p:txBody>
      </p:sp>
      <p:sp>
        <p:nvSpPr>
          <p:cNvPr id="292" name="b) wählt aus"/>
          <p:cNvSpPr txBox="1"/>
          <p:nvPr/>
        </p:nvSpPr>
        <p:spPr>
          <a:xfrm>
            <a:off x="31394" y="6000750"/>
            <a:ext cx="260421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i="1">
                <a:latin typeface="Helvetica"/>
                <a:ea typeface="Helvetica"/>
                <a:cs typeface="Helvetica"/>
                <a:sym typeface="Helvetica"/>
              </a:defRPr>
            </a:lvl1pPr>
          </a:lstStyle>
          <a:p>
            <a:r>
              <a:t>b) wählt aus</a:t>
            </a:r>
          </a:p>
        </p:txBody>
      </p:sp>
      <p:pic>
        <p:nvPicPr>
          <p:cNvPr id="293" name="Linie" descr="Linie"/>
          <p:cNvPicPr>
            <a:picLocks/>
          </p:cNvPicPr>
          <p:nvPr/>
        </p:nvPicPr>
        <p:blipFill>
          <a:blip r:embed="rId3">
            <a:extLst/>
          </a:blip>
          <a:stretch>
            <a:fillRect/>
          </a:stretch>
        </p:blipFill>
        <p:spPr>
          <a:xfrm rot="7350294">
            <a:off x="1235855" y="6593777"/>
            <a:ext cx="2822893" cy="457905"/>
          </a:xfrm>
          <a:prstGeom prst="rect">
            <a:avLst/>
          </a:prstGeom>
        </p:spPr>
      </p:pic>
      <p:pic>
        <p:nvPicPr>
          <p:cNvPr id="295" name="Linie" descr="Linie"/>
          <p:cNvPicPr>
            <a:picLocks/>
          </p:cNvPicPr>
          <p:nvPr/>
        </p:nvPicPr>
        <p:blipFill>
          <a:blip r:embed="rId4">
            <a:extLst/>
          </a:blip>
          <a:stretch>
            <a:fillRect/>
          </a:stretch>
        </p:blipFill>
        <p:spPr>
          <a:xfrm rot="5869481">
            <a:off x="2425813" y="6757375"/>
            <a:ext cx="2427029" cy="457904"/>
          </a:xfrm>
          <a:prstGeom prst="rect">
            <a:avLst/>
          </a:prstGeom>
        </p:spPr>
      </p:pic>
      <p:pic>
        <p:nvPicPr>
          <p:cNvPr id="297" name="Linie" descr="Linie"/>
          <p:cNvPicPr>
            <a:picLocks/>
          </p:cNvPicPr>
          <p:nvPr/>
        </p:nvPicPr>
        <p:blipFill>
          <a:blip r:embed="rId5">
            <a:extLst/>
          </a:blip>
          <a:stretch>
            <a:fillRect/>
          </a:stretch>
        </p:blipFill>
        <p:spPr>
          <a:xfrm rot="2989047">
            <a:off x="4161084" y="6377135"/>
            <a:ext cx="3644044" cy="457904"/>
          </a:xfrm>
          <a:prstGeom prst="rect">
            <a:avLst/>
          </a:prstGeom>
        </p:spPr>
      </p:pic>
      <p:pic>
        <p:nvPicPr>
          <p:cNvPr id="299" name="Linie" descr="Linie"/>
          <p:cNvPicPr>
            <a:picLocks/>
          </p:cNvPicPr>
          <p:nvPr/>
        </p:nvPicPr>
        <p:blipFill>
          <a:blip r:embed="rId6">
            <a:extLst/>
          </a:blip>
          <a:stretch>
            <a:fillRect/>
          </a:stretch>
        </p:blipFill>
        <p:spPr>
          <a:xfrm rot="4207130">
            <a:off x="3621609" y="6597996"/>
            <a:ext cx="2551621" cy="457905"/>
          </a:xfrm>
          <a:prstGeom prst="rect">
            <a:avLst/>
          </a:prstGeom>
        </p:spPr>
      </p:pic>
      <p:sp>
        <p:nvSpPr>
          <p:cNvPr id="301" name="Oval"/>
          <p:cNvSpPr/>
          <p:nvPr/>
        </p:nvSpPr>
        <p:spPr>
          <a:xfrm>
            <a:off x="7988300" y="3619500"/>
            <a:ext cx="2241947" cy="2088307"/>
          </a:xfrm>
          <a:prstGeom prst="ellipse">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02" name="Lehrer"/>
          <p:cNvSpPr txBox="1"/>
          <p:nvPr/>
        </p:nvSpPr>
        <p:spPr>
          <a:xfrm>
            <a:off x="8340650" y="4339803"/>
            <a:ext cx="1537247"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Lehrer</a:t>
            </a:r>
          </a:p>
        </p:txBody>
      </p:sp>
      <p:sp>
        <p:nvSpPr>
          <p:cNvPr id="303" name="Doppelpfeil"/>
          <p:cNvSpPr/>
          <p:nvPr/>
        </p:nvSpPr>
        <p:spPr>
          <a:xfrm>
            <a:off x="4997251" y="4028653"/>
            <a:ext cx="2877345" cy="1270001"/>
          </a:xfrm>
          <a:prstGeom prst="leftRightArrow">
            <a:avLst>
              <a:gd name="adj1" fmla="val 32000"/>
              <a:gd name="adj2" fmla="val 44000"/>
            </a:avLst>
          </a:prstGeom>
          <a:blipFill>
            <a:blip r:embed="rId7"/>
          </a:blip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304" name="Feed-back"/>
          <p:cNvSpPr txBox="1"/>
          <p:nvPr/>
        </p:nvSpPr>
        <p:spPr>
          <a:xfrm>
            <a:off x="5471572" y="4377903"/>
            <a:ext cx="2061655" cy="5715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100" b="1">
                <a:latin typeface="Helvetica"/>
                <a:ea typeface="Helvetica"/>
                <a:cs typeface="Helvetica"/>
                <a:sym typeface="Helvetica"/>
              </a:defRPr>
            </a:lvl1pPr>
          </a:lstStyle>
          <a:p>
            <a:r>
              <a:t>Feed-back</a:t>
            </a:r>
          </a:p>
        </p:txBody>
      </p:sp>
      <p:sp>
        <p:nvSpPr>
          <p:cNvPr id="305" name="ANGEBOTE"/>
          <p:cNvSpPr txBox="1"/>
          <p:nvPr/>
        </p:nvSpPr>
        <p:spPr>
          <a:xfrm>
            <a:off x="8578595" y="8121650"/>
            <a:ext cx="2578609"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ANGEBOTE</a:t>
            </a:r>
          </a:p>
        </p:txBody>
      </p:sp>
      <p:pic>
        <p:nvPicPr>
          <p:cNvPr id="306" name="Linie" descr="Linie"/>
          <p:cNvPicPr>
            <a:picLocks/>
          </p:cNvPicPr>
          <p:nvPr/>
        </p:nvPicPr>
        <p:blipFill>
          <a:blip r:embed="rId8">
            <a:extLst/>
          </a:blip>
          <a:stretch>
            <a:fillRect/>
          </a:stretch>
        </p:blipFill>
        <p:spPr>
          <a:xfrm rot="4285767">
            <a:off x="8784610" y="6625431"/>
            <a:ext cx="2154990" cy="352234"/>
          </a:xfrm>
          <a:prstGeom prst="rect">
            <a:avLst/>
          </a:prstGeom>
        </p:spPr>
      </p:pic>
      <p:sp>
        <p:nvSpPr>
          <p:cNvPr id="308" name="stellt bereit"/>
          <p:cNvSpPr txBox="1"/>
          <p:nvPr/>
        </p:nvSpPr>
        <p:spPr>
          <a:xfrm>
            <a:off x="10119410" y="6475993"/>
            <a:ext cx="234178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i="1">
                <a:latin typeface="Helvetica"/>
                <a:ea typeface="Helvetica"/>
                <a:cs typeface="Helvetica"/>
                <a:sym typeface="Helvetica"/>
              </a:defRPr>
            </a:lvl1pPr>
          </a:lstStyle>
          <a:p>
            <a:r>
              <a:t>stellt bereit</a:t>
            </a:r>
          </a:p>
        </p:txBody>
      </p:sp>
      <p:pic>
        <p:nvPicPr>
          <p:cNvPr id="311" name="Verbindungslinie" descr="Verbindungslinie"/>
          <p:cNvPicPr>
            <a:picLocks/>
          </p:cNvPicPr>
          <p:nvPr/>
        </p:nvPicPr>
        <p:blipFill>
          <a:blip r:embed="rId9">
            <a:extLst/>
          </a:blip>
          <a:stretch>
            <a:fillRect/>
          </a:stretch>
        </p:blipFill>
        <p:spPr>
          <a:xfrm>
            <a:off x="4265038" y="2994917"/>
            <a:ext cx="4475534" cy="658473"/>
          </a:xfrm>
          <a:prstGeom prst="rect">
            <a:avLst/>
          </a:prstGeom>
        </p:spPr>
      </p:pic>
      <p:sp>
        <p:nvSpPr>
          <p:cNvPr id="310" name="a) wählt Hilfen aus"/>
          <p:cNvSpPr txBox="1"/>
          <p:nvPr/>
        </p:nvSpPr>
        <p:spPr>
          <a:xfrm>
            <a:off x="4498538" y="2256755"/>
            <a:ext cx="3874771"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i="1">
                <a:latin typeface="Helvetica"/>
                <a:ea typeface="Helvetica"/>
                <a:cs typeface="Helvetica"/>
                <a:sym typeface="Helvetica"/>
              </a:defRPr>
            </a:lvl1pPr>
          </a:lstStyle>
          <a:p>
            <a:r>
              <a:t>a) wählt Hilfen aus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Wie kann die Differenzierung erfolgen?"/>
          <p:cNvSpPr txBox="1">
            <a:spLocks noGrp="1"/>
          </p:cNvSpPr>
          <p:nvPr>
            <p:ph type="title"/>
          </p:nvPr>
        </p:nvSpPr>
        <p:spPr>
          <a:xfrm>
            <a:off x="952500" y="444500"/>
            <a:ext cx="11099800" cy="1097211"/>
          </a:xfrm>
          <a:prstGeom prst="rect">
            <a:avLst/>
          </a:prstGeom>
        </p:spPr>
        <p:txBody>
          <a:bodyPr/>
          <a:lstStyle>
            <a:lvl1pPr defTabSz="338835">
              <a:defRPr sz="4640" b="1">
                <a:latin typeface="Helvetica"/>
                <a:ea typeface="Helvetica"/>
                <a:cs typeface="Helvetica"/>
                <a:sym typeface="Helvetica"/>
              </a:defRPr>
            </a:lvl1pPr>
          </a:lstStyle>
          <a:p>
            <a:r>
              <a:t>Wie kann die Differenzierung erfolgen?</a:t>
            </a:r>
          </a:p>
        </p:txBody>
      </p:sp>
      <p:graphicFrame>
        <p:nvGraphicFramePr>
          <p:cNvPr id="315" name="Tabelle"/>
          <p:cNvGraphicFramePr/>
          <p:nvPr/>
        </p:nvGraphicFramePr>
        <p:xfrm>
          <a:off x="1270000" y="2019300"/>
          <a:ext cx="10464800" cy="5714999"/>
        </p:xfrm>
        <a:graphic>
          <a:graphicData uri="http://schemas.openxmlformats.org/drawingml/2006/table">
            <a:tbl>
              <a:tblPr firstRow="1" bandRow="1">
                <a:tableStyleId>{4C3C2611-4C71-4FC5-86AE-919BDF0F9419}</a:tableStyleId>
              </a:tblPr>
              <a:tblGrid>
                <a:gridCol w="10464800"/>
              </a:tblGrid>
              <a:tr h="1905000">
                <a:tc>
                  <a:txBody>
                    <a:bodyPr/>
                    <a:lstStyle/>
                    <a:p>
                      <a:pPr defTabSz="914400">
                        <a:defRPr b="0">
                          <a:solidFill>
                            <a:srgbClr val="000000"/>
                          </a:solidFill>
                        </a:defRPr>
                      </a:pPr>
                      <a:r>
                        <a:rPr sz="4492" b="1">
                          <a:solidFill>
                            <a:srgbClr val="FFFFFF"/>
                          </a:solidFill>
                          <a:sym typeface="Helvetica"/>
                        </a:rPr>
                        <a:t>Formen der Differenzierung</a:t>
                      </a:r>
                    </a:p>
                  </a:txBody>
                  <a:tcPr marL="50800" marR="50800" marT="50800" marB="50800" anchor="ctr" horzOverflow="overflow"/>
                </a:tc>
              </a:tr>
              <a:tr h="2206426">
                <a:tc>
                  <a:txBody>
                    <a:bodyPr/>
                    <a:lstStyle/>
                    <a:p>
                      <a:pPr defTabSz="914400">
                        <a:defRPr sz="4492"/>
                      </a:pPr>
                      <a:r>
                        <a:t>Anhand der </a:t>
                      </a:r>
                      <a:r>
                        <a:rPr b="1">
                          <a:latin typeface="Helvetica"/>
                          <a:ea typeface="Helvetica"/>
                          <a:cs typeface="Helvetica"/>
                          <a:sym typeface="Helvetica"/>
                        </a:rPr>
                        <a:t>Operatoren</a:t>
                      </a:r>
                      <a:r>
                        <a:t> und </a:t>
                      </a:r>
                      <a:r>
                        <a:rPr b="1">
                          <a:latin typeface="Helvetica"/>
                          <a:ea typeface="Helvetica"/>
                          <a:cs typeface="Helvetica"/>
                          <a:sym typeface="Helvetica"/>
                        </a:rPr>
                        <a:t>pbKs</a:t>
                      </a:r>
                      <a:r>
                        <a:t> unterschiedliche Ebenen der Unterstützung aufzeigen</a:t>
                      </a:r>
                    </a:p>
                  </a:txBody>
                  <a:tcPr marL="50800" marR="50800" marT="50800" marB="50800" anchor="ctr" horzOverflow="overflow"/>
                </a:tc>
              </a:tr>
              <a:tr h="1603573">
                <a:tc>
                  <a:txBody>
                    <a:bodyPr/>
                    <a:lstStyle/>
                    <a:p>
                      <a:pPr defTabSz="914400"/>
                      <a:r>
                        <a:rPr sz="4492" b="1">
                          <a:latin typeface="Helvetica"/>
                          <a:ea typeface="Helvetica"/>
                          <a:cs typeface="Helvetica"/>
                          <a:sym typeface="Helvetica"/>
                        </a:rPr>
                        <a:t>kooperative Lernformen</a:t>
                      </a:r>
                    </a:p>
                  </a:txBody>
                  <a:tcPr marL="50800" marR="50800" marT="50800" marB="50800" anchor="ctr" horzOverflow="overflow"/>
                </a:tc>
              </a:tr>
            </a:tbl>
          </a:graphicData>
        </a:graphic>
      </p:graphicFrame>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 name="Tabelle"/>
          <p:cNvGraphicFramePr/>
          <p:nvPr/>
        </p:nvGraphicFramePr>
        <p:xfrm>
          <a:off x="711200" y="901700"/>
          <a:ext cx="11485215" cy="7852815"/>
        </p:xfrm>
        <a:graphic>
          <a:graphicData uri="http://schemas.openxmlformats.org/drawingml/2006/table">
            <a:tbl>
              <a:tblPr firstRow="1" bandRow="1">
                <a:tableStyleId>{4C3C2611-4C71-4FC5-86AE-919BDF0F9419}</a:tableStyleId>
              </a:tblPr>
              <a:tblGrid>
                <a:gridCol w="11485215"/>
              </a:tblGrid>
              <a:tr h="990070">
                <a:tc>
                  <a:txBody>
                    <a:bodyPr/>
                    <a:lstStyle/>
                    <a:p>
                      <a:pPr defTabSz="914400">
                        <a:defRPr b="0">
                          <a:solidFill>
                            <a:srgbClr val="000000"/>
                          </a:solidFill>
                        </a:defRPr>
                      </a:pPr>
                      <a:r>
                        <a:rPr sz="5200" b="1">
                          <a:solidFill>
                            <a:srgbClr val="FFFFFF"/>
                          </a:solidFill>
                          <a:sym typeface="Helvetica"/>
                        </a:rPr>
                        <a:t>Kooperative Lernformen</a:t>
                      </a:r>
                    </a:p>
                  </a:txBody>
                  <a:tcPr marL="50800" marR="50800" marT="50800" marB="50800" anchor="ctr" horzOverflow="overflow"/>
                </a:tc>
              </a:tr>
              <a:tr h="4245140">
                <a:tc>
                  <a:txBody>
                    <a:bodyPr/>
                    <a:lstStyle/>
                    <a:p>
                      <a:pPr defTabSz="914400"/>
                      <a:r>
                        <a:rPr sz="2600"/>
                        <a:t>u.a. Placemat
Lerntempoduett
strukturierte Kontroverse
„kooperative“ Diskussionsformen („good angel – bad angel“)
Gruppenpuzzle
Reziprokes Lesen/alternatives Gruppenpuzzle (alle haben dieselben Materialien, die sie aus unterschiedlichen Perspektiven bearbeiten)
Gruppenrallye</a:t>
                      </a:r>
                    </a:p>
                  </a:txBody>
                  <a:tcPr marL="50800" marR="50800" marT="50800" marB="50800" anchor="ctr" horzOverflow="overflow"/>
                </a:tc>
              </a:tr>
              <a:tr h="2617605">
                <a:tc>
                  <a:txBody>
                    <a:bodyPr/>
                    <a:lstStyle/>
                    <a:p>
                      <a:pPr defTabSz="914400">
                        <a:defRPr sz="2600" u="sng"/>
                      </a:pPr>
                      <a:r>
                        <a:t>Vorbedingungen:</a:t>
                      </a:r>
                    </a:p>
                    <a:p>
                      <a:pPr defTabSz="914400">
                        <a:defRPr sz="2600"/>
                      </a:pPr>
                      <a:r>
                        <a:t>1) positive Interdependenz</a:t>
                      </a:r>
                    </a:p>
                    <a:p>
                      <a:pPr defTabSz="914400">
                        <a:defRPr sz="2600"/>
                      </a:pPr>
                      <a:r>
                        <a:t>2) individuelle Verantwortlichkeit</a:t>
                      </a:r>
                    </a:p>
                  </a:txBody>
                  <a:tcPr marL="50800" marR="50800" marT="50800" marB="50800" anchor="ctr" horzOverflow="overflow"/>
                </a:tc>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ie damit umgehen? Ziele des binnendifferenzierten Unterrichts"/>
          <p:cNvSpPr txBox="1">
            <a:spLocks noGrp="1"/>
          </p:cNvSpPr>
          <p:nvPr>
            <p:ph type="title"/>
          </p:nvPr>
        </p:nvSpPr>
        <p:spPr>
          <a:xfrm>
            <a:off x="952500" y="444500"/>
            <a:ext cx="11099800" cy="1472605"/>
          </a:xfrm>
          <a:prstGeom prst="rect">
            <a:avLst/>
          </a:prstGeom>
        </p:spPr>
        <p:txBody>
          <a:bodyPr>
            <a:normAutofit fontScale="90000"/>
          </a:bodyPr>
          <a:lstStyle>
            <a:lvl1pPr defTabSz="332993">
              <a:defRPr sz="4560" b="1">
                <a:latin typeface="Helvetica"/>
                <a:ea typeface="Helvetica"/>
                <a:cs typeface="Helvetica"/>
                <a:sym typeface="Helvetica"/>
              </a:defRPr>
            </a:lvl1pPr>
          </a:lstStyle>
          <a:p>
            <a:r>
              <a:t>Wie damit umgehen? Ziele des binnendifferenzierten Unterrichts</a:t>
            </a:r>
          </a:p>
        </p:txBody>
      </p:sp>
      <p:sp>
        <p:nvSpPr>
          <p:cNvPr id="138" name="Unterricht muss alle Schüler nach ihren Fähigkeiten fördern, damit sie ihre Potentiale ausschöpfen können. Dazu müssen Lehrer ein differenziertes Angebot machen."/>
          <p:cNvSpPr txBox="1"/>
          <p:nvPr/>
        </p:nvSpPr>
        <p:spPr>
          <a:xfrm>
            <a:off x="952500" y="2489192"/>
            <a:ext cx="11099801" cy="228601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Unterricht muss alle Schüler nach ihren Fähigkeiten fördern, damit sie ihre Potentiale ausschöpfen können. Dazu müssen Lehrer ein </a:t>
            </a:r>
            <a:r>
              <a:rPr b="1">
                <a:latin typeface="Helvetica"/>
                <a:ea typeface="Helvetica"/>
                <a:cs typeface="Helvetica"/>
                <a:sym typeface="Helvetica"/>
              </a:rPr>
              <a:t>differenziertes</a:t>
            </a:r>
            <a:r>
              <a:t> </a:t>
            </a:r>
            <a:r>
              <a:rPr b="1">
                <a:latin typeface="Helvetica"/>
                <a:ea typeface="Helvetica"/>
                <a:cs typeface="Helvetica"/>
                <a:sym typeface="Helvetica"/>
              </a:rPr>
              <a:t>Angebot</a:t>
            </a:r>
            <a:r>
              <a:t> machen.</a:t>
            </a:r>
          </a:p>
        </p:txBody>
      </p:sp>
      <p:sp>
        <p:nvSpPr>
          <p:cNvPr id="139" name="Oval"/>
          <p:cNvSpPr/>
          <p:nvPr/>
        </p:nvSpPr>
        <p:spPr>
          <a:xfrm>
            <a:off x="443160" y="5219700"/>
            <a:ext cx="3354140" cy="2957662"/>
          </a:xfrm>
          <a:prstGeom prst="ellipse">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40" name="gute Schüler…"/>
          <p:cNvSpPr txBox="1"/>
          <p:nvPr/>
        </p:nvSpPr>
        <p:spPr>
          <a:xfrm>
            <a:off x="615019" y="6101630"/>
            <a:ext cx="3010422" cy="1193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gute Schüler</a:t>
            </a:r>
          </a:p>
          <a:p>
            <a:pPr>
              <a:defRPr b="1">
                <a:latin typeface="Helvetica"/>
                <a:ea typeface="Helvetica"/>
                <a:cs typeface="Helvetica"/>
                <a:sym typeface="Helvetica"/>
              </a:defRPr>
            </a:pPr>
            <a:r>
              <a:t>fördern</a:t>
            </a:r>
          </a:p>
        </p:txBody>
      </p:sp>
      <p:sp>
        <p:nvSpPr>
          <p:cNvPr id="141" name="Oval"/>
          <p:cNvSpPr/>
          <p:nvPr/>
        </p:nvSpPr>
        <p:spPr>
          <a:xfrm>
            <a:off x="9207500" y="5219700"/>
            <a:ext cx="3354140" cy="2957662"/>
          </a:xfrm>
          <a:prstGeom prst="ellipse">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42" name="schwächere…"/>
          <p:cNvSpPr txBox="1"/>
          <p:nvPr/>
        </p:nvSpPr>
        <p:spPr>
          <a:xfrm>
            <a:off x="9455038" y="5828580"/>
            <a:ext cx="2859064" cy="173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schwächere</a:t>
            </a:r>
          </a:p>
          <a:p>
            <a:pPr>
              <a:defRPr b="1">
                <a:latin typeface="Helvetica"/>
                <a:ea typeface="Helvetica"/>
                <a:cs typeface="Helvetica"/>
                <a:sym typeface="Helvetica"/>
              </a:defRPr>
            </a:pPr>
            <a:r>
              <a:t>Schüler</a:t>
            </a:r>
          </a:p>
          <a:p>
            <a:pPr>
              <a:defRPr b="1">
                <a:latin typeface="Helvetica"/>
                <a:ea typeface="Helvetica"/>
                <a:cs typeface="Helvetica"/>
                <a:sym typeface="Helvetica"/>
              </a:defRPr>
            </a:pPr>
            <a:r>
              <a:t>unterstützen</a:t>
            </a:r>
          </a:p>
        </p:txBody>
      </p:sp>
      <p:sp>
        <p:nvSpPr>
          <p:cNvPr id="143" name="Doppelpfeil"/>
          <p:cNvSpPr/>
          <p:nvPr/>
        </p:nvSpPr>
        <p:spPr>
          <a:xfrm>
            <a:off x="3975100" y="5828580"/>
            <a:ext cx="5054600" cy="1739901"/>
          </a:xfrm>
          <a:prstGeom prst="leftRightArrow">
            <a:avLst>
              <a:gd name="adj1" fmla="val 64992"/>
              <a:gd name="adj2" fmla="val 40046"/>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144" name="Herausforderung des…"/>
          <p:cNvSpPr txBox="1"/>
          <p:nvPr/>
        </p:nvSpPr>
        <p:spPr>
          <a:xfrm>
            <a:off x="4339545" y="6241330"/>
            <a:ext cx="4401389" cy="914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700" b="1">
                <a:latin typeface="Helvetica"/>
                <a:ea typeface="Helvetica"/>
                <a:cs typeface="Helvetica"/>
                <a:sym typeface="Helvetica"/>
              </a:defRPr>
            </a:pPr>
            <a:r>
              <a:t>Herausforderung des</a:t>
            </a:r>
          </a:p>
          <a:p>
            <a:pPr>
              <a:defRPr sz="2700" b="1">
                <a:latin typeface="Helvetica"/>
                <a:ea typeface="Helvetica"/>
                <a:cs typeface="Helvetica"/>
                <a:sym typeface="Helvetica"/>
              </a:defRPr>
            </a:pPr>
            <a:r>
              <a:t>differenzierten Unterrichts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Literaturangaben"/>
          <p:cNvSpPr txBox="1">
            <a:spLocks noGrp="1"/>
          </p:cNvSpPr>
          <p:nvPr>
            <p:ph type="title"/>
          </p:nvPr>
        </p:nvSpPr>
        <p:spPr>
          <a:xfrm>
            <a:off x="952500" y="444500"/>
            <a:ext cx="11099800" cy="851843"/>
          </a:xfrm>
          <a:prstGeom prst="rect">
            <a:avLst/>
          </a:prstGeom>
        </p:spPr>
        <p:txBody>
          <a:bodyPr>
            <a:normAutofit fontScale="90000"/>
          </a:bodyPr>
          <a:lstStyle>
            <a:lvl1pPr defTabSz="362204">
              <a:defRPr sz="4960" b="1">
                <a:latin typeface="Helvetica"/>
                <a:ea typeface="Helvetica"/>
                <a:cs typeface="Helvetica"/>
                <a:sym typeface="Helvetica"/>
              </a:defRPr>
            </a:lvl1pPr>
          </a:lstStyle>
          <a:p>
            <a:r>
              <a:t>Literaturangaben</a:t>
            </a:r>
          </a:p>
        </p:txBody>
      </p:sp>
      <p:graphicFrame>
        <p:nvGraphicFramePr>
          <p:cNvPr id="320" name="Tabelle"/>
          <p:cNvGraphicFramePr/>
          <p:nvPr/>
        </p:nvGraphicFramePr>
        <p:xfrm>
          <a:off x="1270000" y="1689100"/>
          <a:ext cx="10464800" cy="5714999"/>
        </p:xfrm>
        <a:graphic>
          <a:graphicData uri="http://schemas.openxmlformats.org/drawingml/2006/table">
            <a:tbl>
              <a:tblPr bandRow="1">
                <a:tableStyleId>{4C3C2611-4C71-4FC5-86AE-919BDF0F9419}</a:tableStyleId>
              </a:tblPr>
              <a:tblGrid>
                <a:gridCol w="10464800"/>
              </a:tblGrid>
              <a:tr h="1305421">
                <a:tc>
                  <a:txBody>
                    <a:bodyPr/>
                    <a:lstStyle/>
                    <a:p>
                      <a:pPr defTabSz="914400"/>
                      <a:r>
                        <a:rPr sz="2600"/>
                        <a:t>Autorengruppe Fachdidaktik: Was ist gute politische Bildung? Leitfaden für den sozialwissenschaftlichen Unterricht. Wochenschau Verlag, Schwalbach/Ts., 2016</a:t>
                      </a:r>
                    </a:p>
                  </a:txBody>
                  <a:tcPr marL="50800" marR="50800" marT="50800" marB="50800" anchor="ctr" horzOverflow="overflow"/>
                </a:tc>
              </a:tr>
              <a:tr h="599578">
                <a:tc>
                  <a:txBody>
                    <a:bodyPr/>
                    <a:lstStyle/>
                    <a:p>
                      <a:pPr defTabSz="914400"/>
                      <a:r>
                        <a:rPr sz="2600"/>
                        <a:t>Peter Bieri: Wie wäre es, gebildet zu sein? München, 2017</a:t>
                      </a:r>
                    </a:p>
                  </a:txBody>
                  <a:tcPr marL="50800" marR="50800" marT="50800" marB="50800" anchor="ctr" horzOverflow="overflow"/>
                </a:tc>
              </a:tr>
              <a:tr h="952500">
                <a:tc>
                  <a:txBody>
                    <a:bodyPr/>
                    <a:lstStyle/>
                    <a:p>
                      <a:pPr defTabSz="914400"/>
                      <a:r>
                        <a:rPr sz="2600"/>
                        <a:t>Frank Borsch: Kooperatives Lernen. Theorie - Anwendung - Wirksamkeit. Stuttgart, 2015 (2. Auflage)</a:t>
                      </a:r>
                    </a:p>
                  </a:txBody>
                  <a:tcPr marL="50800" marR="50800" marT="50800" marB="50800" anchor="ctr" horzOverflow="overflow"/>
                </a:tc>
              </a:tr>
              <a:tr h="952500">
                <a:tc>
                  <a:txBody>
                    <a:bodyPr/>
                    <a:lstStyle/>
                    <a:p>
                      <a:pPr defTabSz="914400"/>
                      <a:r>
                        <a:rPr sz="2600"/>
                        <a:t>Andreas Gold: Guter Unterricht. Was wir wirklich darüber wissen. Göttingen, 2015</a:t>
                      </a:r>
                    </a:p>
                  </a:txBody>
                  <a:tcPr marL="50800" marR="50800" marT="50800" marB="50800" anchor="ctr" horzOverflow="overflow"/>
                </a:tc>
              </a:tr>
              <a:tr h="952500">
                <a:tc>
                  <a:txBody>
                    <a:bodyPr/>
                    <a:lstStyle/>
                    <a:p>
                      <a:pPr defTabSz="914400"/>
                      <a:r>
                        <a:rPr sz="2600"/>
                        <a:t>John Hattie: Lernen Sichtar machen. Hohengehren, 2013</a:t>
                      </a:r>
                    </a:p>
                  </a:txBody>
                  <a:tcPr marL="50800" marR="50800" marT="50800" marB="50800" anchor="ctr" horzOverflow="overflow"/>
                </a:tc>
              </a:tr>
              <a:tr h="952500">
                <a:tc>
                  <a:txBody>
                    <a:bodyPr/>
                    <a:lstStyle/>
                    <a:p>
                      <a:pPr defTabSz="914400"/>
                      <a:r>
                        <a:rPr sz="2600"/>
                        <a:t>Mareike Kunter/Ulrich Trautwein: Psychologie des Unterrichts. Paderborn, 2013</a:t>
                      </a:r>
                    </a:p>
                  </a:txBody>
                  <a:tcPr marL="50800" marR="50800" marT="50800" marB="50800" anchor="ctr" horzOverflow="overflow"/>
                </a:tc>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Wie kann man Schüler fördern?"/>
          <p:cNvSpPr txBox="1">
            <a:spLocks noGrp="1"/>
          </p:cNvSpPr>
          <p:nvPr>
            <p:ph type="title"/>
          </p:nvPr>
        </p:nvSpPr>
        <p:spPr>
          <a:xfrm>
            <a:off x="952500" y="444500"/>
            <a:ext cx="11099800" cy="1053307"/>
          </a:xfrm>
          <a:prstGeom prst="rect">
            <a:avLst/>
          </a:prstGeom>
        </p:spPr>
        <p:txBody>
          <a:bodyPr/>
          <a:lstStyle>
            <a:lvl1pPr defTabSz="414781">
              <a:defRPr sz="5680" b="1">
                <a:latin typeface="Helvetica"/>
                <a:ea typeface="Helvetica"/>
                <a:cs typeface="Helvetica"/>
                <a:sym typeface="Helvetica"/>
              </a:defRPr>
            </a:lvl1pPr>
          </a:lstStyle>
          <a:p>
            <a:r>
              <a:t>Wie kann man Schüler fördern?</a:t>
            </a:r>
          </a:p>
        </p:txBody>
      </p:sp>
      <p:sp>
        <p:nvSpPr>
          <p:cNvPr id="147" name="das gängige Narrativ der Binnendifferenzierung: Individualisierung des Unterrichts…"/>
          <p:cNvSpPr txBox="1">
            <a:spLocks noGrp="1"/>
          </p:cNvSpPr>
          <p:nvPr>
            <p:ph type="body" sz="half" idx="1"/>
          </p:nvPr>
        </p:nvSpPr>
        <p:spPr>
          <a:xfrm>
            <a:off x="952500" y="1733550"/>
            <a:ext cx="5334000" cy="6286500"/>
          </a:xfrm>
          <a:prstGeom prst="rect">
            <a:avLst/>
          </a:prstGeom>
        </p:spPr>
        <p:txBody>
          <a:bodyPr>
            <a:normAutofit lnSpcReduction="10000"/>
          </a:bodyPr>
          <a:lstStyle/>
          <a:p>
            <a:pPr marL="339470" indent="-339470" defTabSz="578358">
              <a:spcBef>
                <a:spcPts val="3100"/>
              </a:spcBef>
              <a:defRPr sz="2772"/>
            </a:pPr>
            <a:r>
              <a:t>das gängige Narrativ der Binnendifferenzierung: </a:t>
            </a:r>
            <a:r>
              <a:rPr b="1">
                <a:latin typeface="Helvetica"/>
                <a:ea typeface="Helvetica"/>
                <a:cs typeface="Helvetica"/>
                <a:sym typeface="Helvetica"/>
              </a:rPr>
              <a:t>Individualisierung</a:t>
            </a:r>
            <a:r>
              <a:t> des Unterrichts</a:t>
            </a:r>
          </a:p>
          <a:p>
            <a:pPr marL="339470" indent="-339470" defTabSz="578358">
              <a:spcBef>
                <a:spcPts val="3100"/>
              </a:spcBef>
              <a:defRPr sz="2772"/>
            </a:pPr>
            <a:r>
              <a:t>Das </a:t>
            </a:r>
            <a:r>
              <a:rPr b="1">
                <a:latin typeface="Helvetica"/>
                <a:ea typeface="Helvetica"/>
                <a:cs typeface="Helvetica"/>
                <a:sym typeface="Helvetica"/>
              </a:rPr>
              <a:t>selbstorganisierte</a:t>
            </a:r>
            <a:r>
              <a:t> </a:t>
            </a:r>
            <a:r>
              <a:rPr b="1">
                <a:latin typeface="Helvetica"/>
                <a:ea typeface="Helvetica"/>
                <a:cs typeface="Helvetica"/>
                <a:sym typeface="Helvetica"/>
              </a:rPr>
              <a:t>Lernen</a:t>
            </a:r>
            <a:r>
              <a:t> an der Lerntheke, selbstständige Arbeiten mit Arbeitsblättern</a:t>
            </a:r>
          </a:p>
          <a:p>
            <a:pPr marL="339470" indent="-339470" defTabSz="578358">
              <a:spcBef>
                <a:spcPts val="3100"/>
              </a:spcBef>
              <a:defRPr sz="2772"/>
            </a:pPr>
            <a:r>
              <a:t>Das Lernen in </a:t>
            </a:r>
            <a:r>
              <a:rPr b="1">
                <a:latin typeface="Helvetica"/>
                <a:ea typeface="Helvetica"/>
                <a:cs typeface="Helvetica"/>
                <a:sym typeface="Helvetica"/>
              </a:rPr>
              <a:t>Gruppen</a:t>
            </a:r>
          </a:p>
          <a:p>
            <a:pPr marL="339470" indent="-339470" defTabSz="578358">
              <a:spcBef>
                <a:spcPts val="3100"/>
              </a:spcBef>
              <a:defRPr sz="2772"/>
            </a:pPr>
            <a:r>
              <a:t>Die </a:t>
            </a:r>
            <a:r>
              <a:rPr b="1">
                <a:latin typeface="Helvetica"/>
                <a:ea typeface="Helvetica"/>
                <a:cs typeface="Helvetica"/>
                <a:sym typeface="Helvetica"/>
              </a:rPr>
              <a:t>Auflösung</a:t>
            </a:r>
            <a:r>
              <a:t> des klassischen lehrerzentrierten Unterrichts</a:t>
            </a:r>
          </a:p>
        </p:txBody>
      </p:sp>
      <p:pic>
        <p:nvPicPr>
          <p:cNvPr id="148" name="classroom-1297779_1280.png" descr="classroom-1297779_1280.png"/>
          <p:cNvPicPr>
            <a:picLocks noChangeAspect="1"/>
          </p:cNvPicPr>
          <p:nvPr/>
        </p:nvPicPr>
        <p:blipFill>
          <a:blip r:embed="rId2">
            <a:extLst/>
          </a:blip>
          <a:stretch>
            <a:fillRect/>
          </a:stretch>
        </p:blipFill>
        <p:spPr>
          <a:xfrm>
            <a:off x="6458382" y="2465633"/>
            <a:ext cx="6470218" cy="4822334"/>
          </a:xfrm>
          <a:prstGeom prst="rect">
            <a:avLst/>
          </a:prstGeom>
          <a:ln w="12700">
            <a:miter lim="400000"/>
          </a:ln>
        </p:spPr>
      </p:pic>
      <p:sp>
        <p:nvSpPr>
          <p:cNvPr id="2" name="Textfeld 1"/>
          <p:cNvSpPr txBox="1"/>
          <p:nvPr/>
        </p:nvSpPr>
        <p:spPr>
          <a:xfrm>
            <a:off x="9527028" y="7469088"/>
            <a:ext cx="3401572"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000" b="0" i="0" u="none" strike="noStrike" cap="none" spc="0" normalizeH="0" baseline="0" smtClean="0">
                <a:ln>
                  <a:noFill/>
                </a:ln>
                <a:solidFill>
                  <a:srgbClr val="000000"/>
                </a:solidFill>
                <a:effectLst/>
                <a:uFillTx/>
                <a:latin typeface="+mn-lt"/>
                <a:ea typeface="+mn-ea"/>
                <a:cs typeface="+mn-cs"/>
                <a:sym typeface="Helvetica Light"/>
              </a:rPr>
              <a:t>Afrikanische</a:t>
            </a:r>
            <a:r>
              <a:rPr kumimoji="0" lang="de-DE" sz="1000" b="0" i="0" u="none" strike="noStrike" cap="none" spc="0" normalizeH="0" smtClean="0">
                <a:ln>
                  <a:noFill/>
                </a:ln>
                <a:solidFill>
                  <a:srgbClr val="000000"/>
                </a:solidFill>
                <a:effectLst/>
                <a:uFillTx/>
                <a:latin typeface="+mn-lt"/>
                <a:ea typeface="+mn-ea"/>
                <a:cs typeface="+mn-cs"/>
                <a:sym typeface="Helvetica Light"/>
              </a:rPr>
              <a:t> von OpenCliparts-Vectors [ </a:t>
            </a:r>
            <a:r>
              <a:rPr kumimoji="0" lang="de-DE" sz="1000" b="0" i="0" u="none" strike="noStrike" cap="none" spc="0" normalizeH="0" smtClean="0">
                <a:ln>
                  <a:noFill/>
                </a:ln>
                <a:solidFill>
                  <a:srgbClr val="000000"/>
                </a:solidFill>
                <a:effectLst/>
                <a:uFillTx/>
                <a:latin typeface="+mn-lt"/>
                <a:ea typeface="+mn-ea"/>
                <a:cs typeface="+mn-cs"/>
                <a:sym typeface="Helvetica Light"/>
                <a:hlinkClick r:id="rId3"/>
              </a:rPr>
              <a:t>CC0 </a:t>
            </a:r>
            <a:r>
              <a:rPr kumimoji="0" lang="de-DE" sz="1000" b="0" i="0" u="none" strike="noStrike" cap="none" spc="0" normalizeH="0" smtClean="0">
                <a:ln>
                  <a:noFill/>
                </a:ln>
                <a:solidFill>
                  <a:srgbClr val="000000"/>
                </a:solidFill>
                <a:effectLst/>
                <a:uFillTx/>
                <a:latin typeface="+mn-lt"/>
                <a:ea typeface="+mn-ea"/>
                <a:cs typeface="+mn-cs"/>
                <a:sym typeface="Helvetica Light"/>
              </a:rPr>
              <a:t>] via </a:t>
            </a:r>
            <a:r>
              <a:rPr kumimoji="0" lang="de-DE" sz="1000" b="0" i="0" u="none" strike="noStrike" cap="none" spc="0" normalizeH="0" smtClean="0">
                <a:ln>
                  <a:noFill/>
                </a:ln>
                <a:solidFill>
                  <a:srgbClr val="000000"/>
                </a:solidFill>
                <a:effectLst/>
                <a:uFillTx/>
                <a:latin typeface="+mn-lt"/>
                <a:ea typeface="+mn-ea"/>
                <a:cs typeface="+mn-cs"/>
                <a:sym typeface="Helvetica Light"/>
                <a:hlinkClick r:id="rId4"/>
              </a:rPr>
              <a:t>pixabay</a:t>
            </a:r>
            <a:endParaRPr kumimoji="0" lang="de-DE" sz="1000" b="0" i="0" u="none" strike="noStrike" cap="none" spc="0" normalizeH="0" baseline="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uter Unterricht: Was sind die Voraussetzungen für erfolgreiches Lernen?"/>
          <p:cNvSpPr txBox="1">
            <a:spLocks noGrp="1"/>
          </p:cNvSpPr>
          <p:nvPr>
            <p:ph type="title"/>
          </p:nvPr>
        </p:nvSpPr>
        <p:spPr>
          <a:xfrm>
            <a:off x="952500" y="444500"/>
            <a:ext cx="11099800" cy="1472605"/>
          </a:xfrm>
          <a:prstGeom prst="rect">
            <a:avLst/>
          </a:prstGeom>
        </p:spPr>
        <p:txBody>
          <a:bodyPr/>
          <a:lstStyle>
            <a:lvl1pPr defTabSz="303783">
              <a:defRPr sz="4160" b="1">
                <a:latin typeface="Helvetica"/>
                <a:ea typeface="Helvetica"/>
                <a:cs typeface="Helvetica"/>
                <a:sym typeface="Helvetica"/>
              </a:defRPr>
            </a:lvl1pPr>
          </a:lstStyle>
          <a:p>
            <a:r>
              <a:t>Guter Unterricht: Was sind die Voraussetzungen für erfolgreiches Lernen?</a:t>
            </a:r>
          </a:p>
        </p:txBody>
      </p:sp>
      <p:pic>
        <p:nvPicPr>
          <p:cNvPr id="151" name="Trautwein-1.pdf" descr="Trautwein-1.pdf"/>
          <p:cNvPicPr>
            <a:picLocks noChangeAspect="1"/>
          </p:cNvPicPr>
          <p:nvPr/>
        </p:nvPicPr>
        <p:blipFill>
          <a:blip r:embed="rId2">
            <a:extLst/>
          </a:blip>
          <a:stretch>
            <a:fillRect/>
          </a:stretch>
        </p:blipFill>
        <p:spPr>
          <a:xfrm>
            <a:off x="1580621" y="2337846"/>
            <a:ext cx="9843558" cy="5995338"/>
          </a:xfrm>
          <a:prstGeom prst="rect">
            <a:avLst/>
          </a:prstGeom>
          <a:ln w="12700">
            <a:miter lim="400000"/>
          </a:ln>
        </p:spPr>
      </p:pic>
      <p:sp>
        <p:nvSpPr>
          <p:cNvPr id="152" name="vgl. Kunter/Trautwein, S. 63"/>
          <p:cNvSpPr txBox="1"/>
          <p:nvPr/>
        </p:nvSpPr>
        <p:spPr>
          <a:xfrm>
            <a:off x="1403314" y="8871064"/>
            <a:ext cx="10275249" cy="41036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
            </a:lvl1pPr>
          </a:lstStyle>
          <a:p>
            <a:r>
              <a:rPr lang="de-DE" smtClean="0"/>
              <a:t>© Mareike Kunter / Ulrich Trautwein: Psychologie </a:t>
            </a:r>
            <a:r>
              <a:rPr lang="de-DE"/>
              <a:t>des Unterrichts. Paderborn, 2013, S. 63</a:t>
            </a: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Wie kann man Schüler fördern?"/>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Wie kann man Schüler fördern?</a:t>
            </a:r>
          </a:p>
        </p:txBody>
      </p:sp>
      <p:sp>
        <p:nvSpPr>
          <p:cNvPr id="155" name="Es kommt auf die Tiefenstrukturen des Unterrichts an:…"/>
          <p:cNvSpPr txBox="1">
            <a:spLocks noGrp="1"/>
          </p:cNvSpPr>
          <p:nvPr>
            <p:ph type="body" sz="quarter" idx="1"/>
          </p:nvPr>
        </p:nvSpPr>
        <p:spPr>
          <a:prstGeom prst="rect">
            <a:avLst/>
          </a:prstGeom>
        </p:spPr>
        <p:txBody>
          <a:bodyPr/>
          <a:lstStyle/>
          <a:p>
            <a:pPr defTabSz="560831">
              <a:defRPr sz="3072"/>
            </a:pPr>
            <a:r>
              <a:t>Es kommt auf die </a:t>
            </a:r>
            <a:r>
              <a:rPr b="1">
                <a:latin typeface="Helvetica"/>
                <a:ea typeface="Helvetica"/>
                <a:cs typeface="Helvetica"/>
                <a:sym typeface="Helvetica"/>
              </a:rPr>
              <a:t>Tiefenstrukturen</a:t>
            </a:r>
            <a:r>
              <a:t> des Unterrichts an:</a:t>
            </a:r>
          </a:p>
          <a:p>
            <a:pPr defTabSz="560831">
              <a:defRPr sz="3072"/>
            </a:pPr>
            <a:r>
              <a:t>kognitive fördernde Aufgaben</a:t>
            </a:r>
          </a:p>
          <a:p>
            <a:pPr defTabSz="560831">
              <a:defRPr sz="3072"/>
            </a:pPr>
            <a:r>
              <a:t>Feedback an die Schüler</a:t>
            </a:r>
          </a:p>
          <a:p>
            <a:pPr defTabSz="560831">
              <a:defRPr sz="3072"/>
            </a:pPr>
            <a:r>
              <a:t>(…)</a:t>
            </a:r>
          </a:p>
          <a:p>
            <a:pPr defTabSz="560831">
              <a:defRPr sz="3072"/>
            </a:pPr>
            <a:r>
              <a:t>NICHT so sehr, ob Schüler selbstorganisiert arbeiten</a:t>
            </a:r>
          </a:p>
        </p:txBody>
      </p:sp>
      <p:pic>
        <p:nvPicPr>
          <p:cNvPr id="156" name="Kunter-Trautwein.jpg" descr="Kunter-Trautwein.jpg"/>
          <p:cNvPicPr>
            <a:picLocks noChangeAspect="1"/>
          </p:cNvPicPr>
          <p:nvPr/>
        </p:nvPicPr>
        <p:blipFill>
          <a:blip r:embed="rId2">
            <a:extLst/>
          </a:blip>
          <a:stretch>
            <a:fillRect/>
          </a:stretch>
        </p:blipFill>
        <p:spPr>
          <a:xfrm>
            <a:off x="7480300" y="1629327"/>
            <a:ext cx="4526095" cy="6494946"/>
          </a:xfrm>
          <a:prstGeom prst="rect">
            <a:avLst/>
          </a:prstGeom>
          <a:ln w="12700">
            <a:miter lim="400000"/>
          </a:ln>
        </p:spPr>
      </p:pic>
      <p:sp>
        <p:nvSpPr>
          <p:cNvPr id="5" name="vgl. Kunter/Trautwein, S. 63"/>
          <p:cNvSpPr txBox="1"/>
          <p:nvPr/>
        </p:nvSpPr>
        <p:spPr>
          <a:xfrm>
            <a:off x="1403314" y="8871064"/>
            <a:ext cx="10275249" cy="41036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
            </a:lvl1pPr>
          </a:lstStyle>
          <a:p>
            <a:r>
              <a:rPr lang="de-DE" smtClean="0"/>
              <a:t>© Mareike Kunter / Ulrich Trautwein: Psychologie </a:t>
            </a:r>
            <a:r>
              <a:rPr lang="de-DE"/>
              <a:t>des Unterrichts. Paderborn, 2013, S. 63</a:t>
            </a: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uter Unterricht: Was sind die Voraussetzungen für erfolgreiches Lernen?"/>
          <p:cNvSpPr txBox="1">
            <a:spLocks noGrp="1"/>
          </p:cNvSpPr>
          <p:nvPr>
            <p:ph type="title"/>
          </p:nvPr>
        </p:nvSpPr>
        <p:spPr>
          <a:xfrm>
            <a:off x="952500" y="444500"/>
            <a:ext cx="11099800" cy="1472605"/>
          </a:xfrm>
          <a:prstGeom prst="rect">
            <a:avLst/>
          </a:prstGeom>
        </p:spPr>
        <p:txBody>
          <a:bodyPr/>
          <a:lstStyle>
            <a:lvl1pPr defTabSz="303783">
              <a:defRPr sz="4160" b="1">
                <a:latin typeface="Helvetica"/>
                <a:ea typeface="Helvetica"/>
                <a:cs typeface="Helvetica"/>
                <a:sym typeface="Helvetica"/>
              </a:defRPr>
            </a:lvl1pPr>
          </a:lstStyle>
          <a:p>
            <a:r>
              <a:t>Guter Unterricht: Was sind die Voraussetzungen für erfolgreiches Lernen?</a:t>
            </a:r>
          </a:p>
        </p:txBody>
      </p:sp>
      <p:pic>
        <p:nvPicPr>
          <p:cNvPr id="159" name="Trautwein-2.pdf" descr="Trautwein-2.pdf"/>
          <p:cNvPicPr>
            <a:picLocks noChangeAspect="1"/>
          </p:cNvPicPr>
          <p:nvPr/>
        </p:nvPicPr>
        <p:blipFill>
          <a:blip r:embed="rId2">
            <a:extLst/>
          </a:blip>
          <a:stretch>
            <a:fillRect/>
          </a:stretch>
        </p:blipFill>
        <p:spPr>
          <a:xfrm>
            <a:off x="1513876" y="2068037"/>
            <a:ext cx="9977048" cy="5879284"/>
          </a:xfrm>
          <a:prstGeom prst="rect">
            <a:avLst/>
          </a:prstGeom>
          <a:ln w="12700">
            <a:miter lim="400000"/>
          </a:ln>
        </p:spPr>
      </p:pic>
      <p:sp>
        <p:nvSpPr>
          <p:cNvPr id="160" name="vgl. Kunter/Trautwein, S. 77"/>
          <p:cNvSpPr txBox="1"/>
          <p:nvPr/>
        </p:nvSpPr>
        <p:spPr>
          <a:xfrm>
            <a:off x="1522508" y="8910099"/>
            <a:ext cx="10286470" cy="41036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000"/>
            </a:lvl1pPr>
          </a:lstStyle>
          <a:p>
            <a:r>
              <a:rPr lang="de-DE" smtClean="0"/>
              <a:t>© Mareike Kunter / Ulrich </a:t>
            </a:r>
            <a:r>
              <a:rPr lang="de-DE"/>
              <a:t>Trautwein: Psychologie des Unterrichts. Paderborn, 2013, S. 77</a:t>
            </a: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hteck"/>
          <p:cNvSpPr/>
          <p:nvPr/>
        </p:nvSpPr>
        <p:spPr>
          <a:xfrm>
            <a:off x="952500" y="4603750"/>
            <a:ext cx="11862644" cy="2625825"/>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pPr>
            <a:endParaRPr/>
          </a:p>
        </p:txBody>
      </p:sp>
      <p:sp>
        <p:nvSpPr>
          <p:cNvPr id="163" name="Wie kann man auf der „Ebene der Tiefenstruktur“ binnendifferenziert arbeiten?"/>
          <p:cNvSpPr txBox="1">
            <a:spLocks noGrp="1"/>
          </p:cNvSpPr>
          <p:nvPr>
            <p:ph type="title"/>
          </p:nvPr>
        </p:nvSpPr>
        <p:spPr>
          <a:xfrm>
            <a:off x="952500" y="444500"/>
            <a:ext cx="11099800" cy="1441450"/>
          </a:xfrm>
          <a:prstGeom prst="rect">
            <a:avLst/>
          </a:prstGeom>
        </p:spPr>
        <p:txBody>
          <a:bodyPr/>
          <a:lstStyle>
            <a:lvl1pPr defTabSz="292100">
              <a:defRPr sz="4000" b="1">
                <a:latin typeface="Helvetica"/>
                <a:ea typeface="Helvetica"/>
                <a:cs typeface="Helvetica"/>
                <a:sym typeface="Helvetica"/>
              </a:defRPr>
            </a:lvl1pPr>
          </a:lstStyle>
          <a:p>
            <a:r>
              <a:t>Wie kann man auf der „Ebene der Tiefenstruktur“ binnendifferenziert arbeiten?</a:t>
            </a:r>
          </a:p>
        </p:txBody>
      </p:sp>
      <p:sp>
        <p:nvSpPr>
          <p:cNvPr id="164" name="Durch Aufgabenformate und Unterrichtsarrangements das Potenzial der kognitiven Aktivierung ausschöpfen und Schüler in ihrem Lernprozess konstruktiv unterstützen"/>
          <p:cNvSpPr txBox="1"/>
          <p:nvPr/>
        </p:nvSpPr>
        <p:spPr>
          <a:xfrm>
            <a:off x="867189" y="2641600"/>
            <a:ext cx="11270422" cy="1206501"/>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defRPr>
            </a:lvl1pPr>
          </a:lstStyle>
          <a:p>
            <a:r>
              <a:t>Durch Aufgabenformate und Unterrichtsarrangements das Potenzial der kognitiven Aktivierung ausschöpfen und Schüler in ihrem Lernprozess konstruktiv unterstützen </a:t>
            </a:r>
          </a:p>
        </p:txBody>
      </p:sp>
      <p:sp>
        <p:nvSpPr>
          <p:cNvPr id="165" name="Rechteck"/>
          <p:cNvSpPr/>
          <p:nvPr/>
        </p:nvSpPr>
        <p:spPr>
          <a:xfrm>
            <a:off x="1260995" y="5213350"/>
            <a:ext cx="4517282" cy="1270000"/>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6" name="Kognitive…"/>
          <p:cNvSpPr txBox="1"/>
          <p:nvPr/>
        </p:nvSpPr>
        <p:spPr>
          <a:xfrm>
            <a:off x="2204963" y="5251450"/>
            <a:ext cx="2629347" cy="1193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Kognitive</a:t>
            </a:r>
          </a:p>
          <a:p>
            <a:pPr>
              <a:defRPr b="1">
                <a:latin typeface="Helvetica"/>
                <a:ea typeface="Helvetica"/>
                <a:cs typeface="Helvetica"/>
                <a:sym typeface="Helvetica"/>
              </a:defRPr>
            </a:pPr>
            <a:r>
              <a:t>Aktivierung</a:t>
            </a:r>
          </a:p>
        </p:txBody>
      </p:sp>
      <p:sp>
        <p:nvSpPr>
          <p:cNvPr id="167" name="Rechteck"/>
          <p:cNvSpPr/>
          <p:nvPr/>
        </p:nvSpPr>
        <p:spPr>
          <a:xfrm>
            <a:off x="8019727" y="5213350"/>
            <a:ext cx="4517282" cy="1270000"/>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68" name="Konstruktive…"/>
          <p:cNvSpPr txBox="1"/>
          <p:nvPr/>
        </p:nvSpPr>
        <p:spPr>
          <a:xfrm>
            <a:off x="8672028" y="5251450"/>
            <a:ext cx="3212680" cy="1193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Konstruktive</a:t>
            </a:r>
          </a:p>
          <a:p>
            <a:pPr>
              <a:defRPr b="1">
                <a:latin typeface="Helvetica"/>
                <a:ea typeface="Helvetica"/>
                <a:cs typeface="Helvetica"/>
                <a:sym typeface="Helvetica"/>
              </a:defRPr>
            </a:pPr>
            <a:r>
              <a:t>Unterstützung</a:t>
            </a:r>
          </a:p>
        </p:txBody>
      </p:sp>
      <p:sp>
        <p:nvSpPr>
          <p:cNvPr id="169" name="Doppelpfeil"/>
          <p:cNvSpPr/>
          <p:nvPr/>
        </p:nvSpPr>
        <p:spPr>
          <a:xfrm>
            <a:off x="6200502" y="5568057"/>
            <a:ext cx="1397001" cy="560586"/>
          </a:xfrm>
          <a:prstGeom prst="leftRightArrow">
            <a:avLst>
              <a:gd name="adj1" fmla="val 32000"/>
              <a:gd name="adj2" fmla="val 99681"/>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70" name="Planungsebenen der Binnendifferenzierung im Unterricht"/>
          <p:cNvSpPr txBox="1"/>
          <p:nvPr/>
        </p:nvSpPr>
        <p:spPr>
          <a:xfrm>
            <a:off x="888923" y="7175500"/>
            <a:ext cx="1173495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Planungsebenen der Binnendifferenzierung im Unterricht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treitfrage 1: Was können Schüler alleine - wann müssen Lehrer sie unterstützen?"/>
          <p:cNvSpPr txBox="1">
            <a:spLocks noGrp="1"/>
          </p:cNvSpPr>
          <p:nvPr>
            <p:ph type="title"/>
          </p:nvPr>
        </p:nvSpPr>
        <p:spPr>
          <a:xfrm>
            <a:off x="952500" y="444500"/>
            <a:ext cx="11099800" cy="1242765"/>
          </a:xfrm>
          <a:prstGeom prst="rect">
            <a:avLst/>
          </a:prstGeom>
        </p:spPr>
        <p:txBody>
          <a:bodyPr/>
          <a:lstStyle>
            <a:lvl1pPr defTabSz="268731">
              <a:defRPr sz="3680" b="1">
                <a:latin typeface="Helvetica"/>
                <a:ea typeface="Helvetica"/>
                <a:cs typeface="Helvetica"/>
                <a:sym typeface="Helvetica"/>
              </a:defRPr>
            </a:lvl1pPr>
          </a:lstStyle>
          <a:p>
            <a:r>
              <a:t>Streitfrage 1: Was können Schüler alleine - wann müssen Lehrer sie unterstützen?</a:t>
            </a:r>
          </a:p>
        </p:txBody>
      </p:sp>
      <p:pic>
        <p:nvPicPr>
          <p:cNvPr id="173" name="learn-2300141_1920.jpg" descr="learn-2300141_1920.jpg"/>
          <p:cNvPicPr>
            <a:picLocks noChangeAspect="1"/>
          </p:cNvPicPr>
          <p:nvPr/>
        </p:nvPicPr>
        <p:blipFill>
          <a:blip r:embed="rId2">
            <a:extLst/>
          </a:blip>
          <a:stretch>
            <a:fillRect/>
          </a:stretch>
        </p:blipFill>
        <p:spPr>
          <a:xfrm>
            <a:off x="7248807" y="1721343"/>
            <a:ext cx="5750586" cy="3306587"/>
          </a:xfrm>
          <a:prstGeom prst="rect">
            <a:avLst/>
          </a:prstGeom>
          <a:ln w="12700">
            <a:miter lim="400000"/>
          </a:ln>
        </p:spPr>
      </p:pic>
      <p:sp>
        <p:nvSpPr>
          <p:cNvPr id="174" name="Können Schüler ihren Lernprozess selbst organisieren?…"/>
          <p:cNvSpPr txBox="1"/>
          <p:nvPr/>
        </p:nvSpPr>
        <p:spPr>
          <a:xfrm>
            <a:off x="1269822" y="1875117"/>
            <a:ext cx="5445581" cy="3924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r>
              <a:t>Können Schüler ihren Lernprozess selbst organisieren?</a:t>
            </a:r>
          </a:p>
          <a:p>
            <a:r>
              <a:t>Verfügen sie über ein Maß an Selbstregulation, damit dieser Prozess gelingen kann?</a:t>
            </a:r>
          </a:p>
        </p:txBody>
      </p:sp>
      <p:sp>
        <p:nvSpPr>
          <p:cNvPr id="175" name="„Gerade Schüler mit geringen Vorkenntnissen bedürfen der kognitiven Aktivierung, damit ihre Lernprozesse überhaupt in Gang gesetzt werden.“"/>
          <p:cNvSpPr txBox="1"/>
          <p:nvPr/>
        </p:nvSpPr>
        <p:spPr>
          <a:xfrm>
            <a:off x="635050" y="6846911"/>
            <a:ext cx="11276359" cy="838201"/>
          </a:xfrm>
          <a:prstGeom prst="rect">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defRPr sz="2400">
                <a:solidFill>
                  <a:srgbClr val="FFFFFF"/>
                </a:solidFill>
              </a:defRPr>
            </a:lvl1pPr>
          </a:lstStyle>
          <a:p>
            <a:r>
              <a:t>„Gerade Schüler mit geringen Vorkenntnissen bedürfen der kognitiven Aktivierung, damit ihre Lernprozesse überhaupt in Gang gesetzt werden.“</a:t>
            </a:r>
          </a:p>
        </p:txBody>
      </p:sp>
      <p:sp>
        <p:nvSpPr>
          <p:cNvPr id="176" name="Gold, 65"/>
          <p:cNvSpPr txBox="1"/>
          <p:nvPr/>
        </p:nvSpPr>
        <p:spPr>
          <a:xfrm>
            <a:off x="309711" y="7829128"/>
            <a:ext cx="11024269" cy="42575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2100"/>
            </a:lvl1pPr>
          </a:lstStyle>
          <a:p>
            <a:r>
              <a:rPr lang="de-DE" smtClean="0"/>
              <a:t>Andreas </a:t>
            </a:r>
            <a:r>
              <a:rPr smtClean="0"/>
              <a:t>Gold</a:t>
            </a:r>
            <a:r>
              <a:rPr lang="de-DE" smtClean="0"/>
              <a:t>: Guter Unterricht: Was wir wirklich darüber wissen. Göttingen 2015: S. </a:t>
            </a:r>
            <a:r>
              <a:rPr smtClean="0"/>
              <a:t>65</a:t>
            </a:r>
            <a:endParaRPr/>
          </a:p>
        </p:txBody>
      </p:sp>
      <p:sp>
        <p:nvSpPr>
          <p:cNvPr id="2" name="Textfeld 1"/>
          <p:cNvSpPr txBox="1"/>
          <p:nvPr/>
        </p:nvSpPr>
        <p:spPr>
          <a:xfrm>
            <a:off x="10796129" y="5033665"/>
            <a:ext cx="2199320"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1000" b="0" i="0" u="none" strike="noStrike" cap="none" spc="0" normalizeH="0" baseline="0" smtClean="0">
                <a:ln>
                  <a:noFill/>
                </a:ln>
                <a:solidFill>
                  <a:srgbClr val="000000"/>
                </a:solidFill>
                <a:effectLst/>
                <a:uFillTx/>
                <a:latin typeface="+mn-lt"/>
                <a:ea typeface="+mn-ea"/>
                <a:cs typeface="+mn-cs"/>
                <a:sym typeface="Helvetica Light"/>
              </a:rPr>
              <a:t>Lernen</a:t>
            </a:r>
            <a:r>
              <a:rPr kumimoji="0" lang="de-DE" sz="1000" b="0" i="0" u="none" strike="noStrike" cap="none" spc="0" normalizeH="0" smtClean="0">
                <a:ln>
                  <a:noFill/>
                </a:ln>
                <a:solidFill>
                  <a:srgbClr val="000000"/>
                </a:solidFill>
                <a:effectLst/>
                <a:uFillTx/>
                <a:latin typeface="+mn-lt"/>
                <a:ea typeface="+mn-ea"/>
                <a:cs typeface="+mn-cs"/>
                <a:sym typeface="Helvetica Light"/>
              </a:rPr>
              <a:t> von geralt [ </a:t>
            </a:r>
            <a:r>
              <a:rPr kumimoji="0" lang="de-DE" sz="1000" b="0" i="0" u="none" strike="noStrike" cap="none" spc="0" normalizeH="0" smtClean="0">
                <a:ln>
                  <a:noFill/>
                </a:ln>
                <a:solidFill>
                  <a:srgbClr val="000000"/>
                </a:solidFill>
                <a:effectLst/>
                <a:uFillTx/>
                <a:latin typeface="+mn-lt"/>
                <a:ea typeface="+mn-ea"/>
                <a:cs typeface="+mn-cs"/>
                <a:sym typeface="Helvetica Light"/>
                <a:hlinkClick r:id="rId4"/>
              </a:rPr>
              <a:t>CC0 </a:t>
            </a:r>
            <a:r>
              <a:rPr kumimoji="0" lang="de-DE" sz="1000" b="0" i="0" u="none" strike="noStrike" cap="none" spc="0" normalizeH="0" smtClean="0">
                <a:ln>
                  <a:noFill/>
                </a:ln>
                <a:solidFill>
                  <a:srgbClr val="000000"/>
                </a:solidFill>
                <a:effectLst/>
                <a:uFillTx/>
                <a:latin typeface="+mn-lt"/>
                <a:ea typeface="+mn-ea"/>
                <a:cs typeface="+mn-cs"/>
                <a:sym typeface="Helvetica Light"/>
              </a:rPr>
              <a:t>] via </a:t>
            </a:r>
            <a:r>
              <a:rPr kumimoji="0" lang="de-DE" sz="1000" b="0" i="0" u="none" strike="noStrike" cap="none" spc="0" normalizeH="0" smtClean="0">
                <a:ln>
                  <a:noFill/>
                </a:ln>
                <a:solidFill>
                  <a:srgbClr val="000000"/>
                </a:solidFill>
                <a:effectLst/>
                <a:uFillTx/>
                <a:latin typeface="+mn-lt"/>
                <a:ea typeface="+mn-ea"/>
                <a:cs typeface="+mn-cs"/>
                <a:sym typeface="Helvetica Light"/>
                <a:hlinkClick r:id="rId5"/>
              </a:rPr>
              <a:t>pixabay</a:t>
            </a:r>
            <a:endParaRPr kumimoji="0" lang="de-DE" sz="1000" b="0" i="0" u="none" strike="noStrike" cap="none" spc="0" normalizeH="0" baseline="0">
              <a:ln>
                <a:noFill/>
              </a:ln>
              <a:solidFill>
                <a:srgbClr val="000000"/>
              </a:solidFill>
              <a:effectLst/>
              <a:uFillTx/>
              <a:latin typeface="+mn-lt"/>
              <a:ea typeface="+mn-ea"/>
              <a:cs typeface="+mn-cs"/>
              <a:sym typeface="Helvetica Light"/>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1546</Words>
  <Application>Microsoft Office PowerPoint</Application>
  <PresentationFormat>Benutzerdefiniert</PresentationFormat>
  <Paragraphs>226</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White</vt:lpstr>
      <vt:lpstr>Umgang mit Heterogenität - Wie können wir im Gemeinschaftskundeunterricht differenziert unterrichten?</vt:lpstr>
      <vt:lpstr>Die unterrichtliche Herausforderung: eine heterogene Schülerschaft</vt:lpstr>
      <vt:lpstr>Wie damit umgehen? Ziele des binnendifferenzierten Unterrichts</vt:lpstr>
      <vt:lpstr>Wie kann man Schüler fördern?</vt:lpstr>
      <vt:lpstr>Guter Unterricht: Was sind die Voraussetzungen für erfolgreiches Lernen?</vt:lpstr>
      <vt:lpstr>Wie kann man Schüler fördern?</vt:lpstr>
      <vt:lpstr>Guter Unterricht: Was sind die Voraussetzungen für erfolgreiches Lernen?</vt:lpstr>
      <vt:lpstr>Wie kann man auf der „Ebene der Tiefenstruktur“ binnendifferenziert arbeiten?</vt:lpstr>
      <vt:lpstr>Streitfrage 1: Was können Schüler alleine - wann müssen Lehrer sie unterstützen?</vt:lpstr>
      <vt:lpstr>Was muss binnendifferenzierter Unterricht leisten?</vt:lpstr>
      <vt:lpstr>Was reicht nicht?</vt:lpstr>
      <vt:lpstr>Streitfrage 2: Ist der lehrergeleitete Unterricht (direkte Instruktion) effektiv oder ein pädagogischer Dino?</vt:lpstr>
      <vt:lpstr>Wie können im differenzierten Unterricht „alle“ Schüler kognitiv aktiviert werden?</vt:lpstr>
      <vt:lpstr>Wie können im differenzierten Unterricht „alle“ Schüler kognitiv aktiviert werden?</vt:lpstr>
      <vt:lpstr>Wie können im differenzierten Unterricht alle Schüler kognitiv aktiviert werden?</vt:lpstr>
      <vt:lpstr>In welchen Phasen soll „differenziert“ unterrichtet werden?</vt:lpstr>
      <vt:lpstr>In welchen Phasen soll „differenziert“ unterrichtet werden?</vt:lpstr>
      <vt:lpstr>Was unterscheidet gute von weniger guter Binnendifferenzierung?</vt:lpstr>
      <vt:lpstr>Welche Konsequenzen hat dies für die Gestaltung des Materials?</vt:lpstr>
      <vt:lpstr>Welche Konsequenzen hat dies für die Gestaltung des Materials?</vt:lpstr>
      <vt:lpstr>Graduierung „bewerten“</vt:lpstr>
      <vt:lpstr>Hart reagieren? - Wie soll das Jugendstrafrecht angewendet werden?</vt:lpstr>
      <vt:lpstr>Hart reagieren? - Wie soll das Jugendstrafrecht angewendet werden?</vt:lpstr>
      <vt:lpstr>Hart reagieren? - Wie soll das Jugendstrafrecht angewendet werden?</vt:lpstr>
      <vt:lpstr>Hart reagieren? - Wie soll das Jugendstrafrecht angewendet werden?</vt:lpstr>
      <vt:lpstr>PowerPoint-Präsentation</vt:lpstr>
      <vt:lpstr>Wie kann „Feed-back“ erfolgen?</vt:lpstr>
      <vt:lpstr>Wie kann die Differenzierung erfolgen?</vt:lpstr>
      <vt:lpstr>PowerPoint-Präsentation</vt:lpstr>
      <vt:lpstr>Literaturangaben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Umgang mit Heterogenität - Wie können wir im Gemeinschaftskundeunterricht differenziert unterrichten?</dc:title>
  <cp:lastModifiedBy>dirk</cp:lastModifiedBy>
  <cp:revision>9</cp:revision>
  <dcterms:modified xsi:type="dcterms:W3CDTF">2018-06-21T08:18:08Z</dcterms:modified>
</cp:coreProperties>
</file>