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5" r:id="rId3"/>
  </p:sldMasterIdLst>
  <p:notesMasterIdLst>
    <p:notesMasterId r:id="rId27"/>
  </p:notesMasterIdLst>
  <p:sldIdLst>
    <p:sldId id="257" r:id="rId4"/>
    <p:sldId id="276" r:id="rId5"/>
    <p:sldId id="258" r:id="rId6"/>
    <p:sldId id="275" r:id="rId7"/>
    <p:sldId id="284" r:id="rId8"/>
    <p:sldId id="280" r:id="rId9"/>
    <p:sldId id="281" r:id="rId10"/>
    <p:sldId id="283" r:id="rId11"/>
    <p:sldId id="278" r:id="rId12"/>
    <p:sldId id="279" r:id="rId13"/>
    <p:sldId id="285" r:id="rId14"/>
    <p:sldId id="286" r:id="rId15"/>
    <p:sldId id="287" r:id="rId16"/>
    <p:sldId id="288" r:id="rId17"/>
    <p:sldId id="272" r:id="rId18"/>
    <p:sldId id="289" r:id="rId19"/>
    <p:sldId id="270" r:id="rId20"/>
    <p:sldId id="291" r:id="rId21"/>
    <p:sldId id="292" r:id="rId22"/>
    <p:sldId id="293" r:id="rId23"/>
    <p:sldId id="294" r:id="rId24"/>
    <p:sldId id="295" r:id="rId25"/>
    <p:sldId id="296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8" autoAdjust="0"/>
  </p:normalViewPr>
  <p:slideViewPr>
    <p:cSldViewPr>
      <p:cViewPr>
        <p:scale>
          <a:sx n="60" d="100"/>
          <a:sy n="60" d="100"/>
        </p:scale>
        <p:origin x="-1656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6D043F-8EB8-4852-8C50-15732311F9D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B7C5679-C0DF-4C76-9135-63B7C311F810}">
      <dgm:prSet phldrT="[Text]" custT="1"/>
      <dgm:spPr/>
      <dgm:t>
        <a:bodyPr/>
        <a:lstStyle/>
        <a:p>
          <a:r>
            <a:rPr lang="de-CH" sz="1800" u="sng" dirty="0" smtClean="0"/>
            <a:t>nur</a:t>
          </a:r>
        </a:p>
        <a:p>
          <a:r>
            <a:rPr lang="de-CH" sz="1800" dirty="0" smtClean="0"/>
            <a:t>«richtig/falsch»</a:t>
          </a:r>
          <a:endParaRPr lang="de-CH" sz="1800" dirty="0"/>
        </a:p>
      </dgm:t>
    </dgm:pt>
    <dgm:pt modelId="{E1097C8A-2E78-4490-9299-3A7555C2E0D7}" type="parTrans" cxnId="{C5C0EC0B-EC5B-4A52-99D7-62AF844D6B3A}">
      <dgm:prSet/>
      <dgm:spPr/>
      <dgm:t>
        <a:bodyPr/>
        <a:lstStyle/>
        <a:p>
          <a:endParaRPr lang="de-CH"/>
        </a:p>
      </dgm:t>
    </dgm:pt>
    <dgm:pt modelId="{D87060F9-ADD5-4B29-BBCA-035CA77703B0}" type="sibTrans" cxnId="{C5C0EC0B-EC5B-4A52-99D7-62AF844D6B3A}">
      <dgm:prSet/>
      <dgm:spPr/>
      <dgm:t>
        <a:bodyPr/>
        <a:lstStyle/>
        <a:p>
          <a:endParaRPr lang="de-CH"/>
        </a:p>
      </dgm:t>
    </dgm:pt>
    <dgm:pt modelId="{B0B5F43A-984C-434F-9E7E-9C9BFAB56568}">
      <dgm:prSet phldrT="[Text]" custT="1"/>
      <dgm:spPr/>
      <dgm:t>
        <a:bodyPr/>
        <a:lstStyle/>
        <a:p>
          <a:pPr algn="l"/>
          <a:r>
            <a:rPr lang="de-CH" sz="1800" dirty="0" smtClean="0"/>
            <a:t>richtige Lösung</a:t>
          </a:r>
        </a:p>
        <a:p>
          <a:pPr algn="l"/>
          <a:r>
            <a:rPr lang="de-CH" sz="3200" b="1" dirty="0" smtClean="0"/>
            <a:t>+</a:t>
          </a:r>
          <a:endParaRPr lang="de-CH" sz="3200" dirty="0"/>
        </a:p>
      </dgm:t>
    </dgm:pt>
    <dgm:pt modelId="{9C0A5FA4-2B0B-49A6-AEF0-0901CF60E73E}" type="parTrans" cxnId="{B14CEC08-F927-4301-8574-C76F8DA21FDD}">
      <dgm:prSet/>
      <dgm:spPr/>
      <dgm:t>
        <a:bodyPr/>
        <a:lstStyle/>
        <a:p>
          <a:endParaRPr lang="de-CH"/>
        </a:p>
      </dgm:t>
    </dgm:pt>
    <dgm:pt modelId="{47531544-6968-41A5-A561-999093D3ACB3}" type="sibTrans" cxnId="{B14CEC08-F927-4301-8574-C76F8DA21FDD}">
      <dgm:prSet/>
      <dgm:spPr/>
      <dgm:t>
        <a:bodyPr/>
        <a:lstStyle/>
        <a:p>
          <a:endParaRPr lang="de-CH"/>
        </a:p>
      </dgm:t>
    </dgm:pt>
    <dgm:pt modelId="{14C2EDC5-BE63-44F9-97A2-B867C52C7AF1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de-CH" sz="3200" b="1" dirty="0" smtClean="0"/>
            <a:t>+</a:t>
          </a:r>
          <a:r>
            <a:rPr lang="de-CH" sz="1800" dirty="0" smtClean="0"/>
            <a:t> </a:t>
          </a:r>
        </a:p>
        <a:p>
          <a:pPr>
            <a:lnSpc>
              <a:spcPct val="100000"/>
            </a:lnSpc>
          </a:pPr>
          <a:r>
            <a:rPr lang="de-CH" sz="1800" dirty="0" smtClean="0"/>
            <a:t>einige Erklärungen</a:t>
          </a:r>
          <a:endParaRPr lang="de-CH" sz="1800" dirty="0"/>
        </a:p>
      </dgm:t>
    </dgm:pt>
    <dgm:pt modelId="{B6A812B2-8BD6-4AAB-ABD2-08E13A2441F7}" type="parTrans" cxnId="{36BC8E1F-7802-47A4-9A91-2ABAD241EF90}">
      <dgm:prSet/>
      <dgm:spPr/>
      <dgm:t>
        <a:bodyPr/>
        <a:lstStyle/>
        <a:p>
          <a:endParaRPr lang="de-CH"/>
        </a:p>
      </dgm:t>
    </dgm:pt>
    <dgm:pt modelId="{32E5DDE6-0360-44A3-9A71-D8E3B03C6AEA}" type="sibTrans" cxnId="{36BC8E1F-7802-47A4-9A91-2ABAD241EF90}">
      <dgm:prSet/>
      <dgm:spPr/>
      <dgm:t>
        <a:bodyPr/>
        <a:lstStyle/>
        <a:p>
          <a:endParaRPr lang="de-CH"/>
        </a:p>
      </dgm:t>
    </dgm:pt>
    <dgm:pt modelId="{1499AB15-A36B-4F69-BBA5-DC799D8FD73B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de-CH" sz="3200" b="1" dirty="0" smtClean="0"/>
            <a:t>+</a:t>
          </a:r>
          <a:r>
            <a:rPr lang="de-CH" sz="1800" dirty="0" smtClean="0"/>
            <a:t> </a:t>
          </a:r>
        </a:p>
        <a:p>
          <a:pPr>
            <a:lnSpc>
              <a:spcPct val="100000"/>
            </a:lnSpc>
          </a:pPr>
          <a:r>
            <a:rPr lang="de-CH" sz="1800" dirty="0" smtClean="0"/>
            <a:t>einige Empfehlungen zur Verbesserung</a:t>
          </a:r>
          <a:endParaRPr lang="de-CH" sz="1800" dirty="0"/>
        </a:p>
      </dgm:t>
    </dgm:pt>
    <dgm:pt modelId="{C94CB647-95BF-4C84-B053-A8E4A8ED5BCA}" type="parTrans" cxnId="{D4DCD5F9-BC33-4B0D-80D5-8BD5BD4930F4}">
      <dgm:prSet/>
      <dgm:spPr/>
      <dgm:t>
        <a:bodyPr/>
        <a:lstStyle/>
        <a:p>
          <a:endParaRPr lang="de-CH"/>
        </a:p>
      </dgm:t>
    </dgm:pt>
    <dgm:pt modelId="{D1F12D1B-587F-477C-9F33-98769648FE6E}" type="sibTrans" cxnId="{D4DCD5F9-BC33-4B0D-80D5-8BD5BD4930F4}">
      <dgm:prSet/>
      <dgm:spPr/>
      <dgm:t>
        <a:bodyPr/>
        <a:lstStyle/>
        <a:p>
          <a:endParaRPr lang="de-CH"/>
        </a:p>
      </dgm:t>
    </dgm:pt>
    <dgm:pt modelId="{A3C3D525-2E7C-4E08-827A-92211F86A3F2}">
      <dgm:prSet phldrT="[Text]" custT="1"/>
      <dgm:spPr/>
      <dgm:t>
        <a:bodyPr/>
        <a:lstStyle/>
        <a:p>
          <a:r>
            <a:rPr lang="de-CH" sz="3200" b="1" dirty="0" smtClean="0"/>
            <a:t>+</a:t>
          </a:r>
          <a:r>
            <a:rPr lang="de-CH" sz="1800" dirty="0" smtClean="0"/>
            <a:t> </a:t>
          </a:r>
        </a:p>
        <a:p>
          <a:r>
            <a:rPr lang="de-CH" sz="1800" b="1" dirty="0" smtClean="0"/>
            <a:t>spezifische</a:t>
          </a:r>
          <a:r>
            <a:rPr lang="de-CH" sz="1800" dirty="0" smtClean="0"/>
            <a:t> Empfehlungen zur Verbesserung</a:t>
          </a:r>
          <a:endParaRPr lang="de-CH" sz="1800" dirty="0"/>
        </a:p>
      </dgm:t>
    </dgm:pt>
    <dgm:pt modelId="{17ADB548-8ED4-4687-9CE8-6AE295DF977A}" type="parTrans" cxnId="{BFBDB3C9-60E5-444D-937C-C23352336752}">
      <dgm:prSet/>
      <dgm:spPr/>
      <dgm:t>
        <a:bodyPr/>
        <a:lstStyle/>
        <a:p>
          <a:endParaRPr lang="de-CH"/>
        </a:p>
      </dgm:t>
    </dgm:pt>
    <dgm:pt modelId="{97263518-D8E6-435E-940D-27A3D3E6DC81}" type="sibTrans" cxnId="{BFBDB3C9-60E5-444D-937C-C23352336752}">
      <dgm:prSet/>
      <dgm:spPr/>
      <dgm:t>
        <a:bodyPr/>
        <a:lstStyle/>
        <a:p>
          <a:endParaRPr lang="de-CH"/>
        </a:p>
      </dgm:t>
    </dgm:pt>
    <dgm:pt modelId="{F1F6DE05-E21F-4D4B-9FD3-BF6A36E5A927}" type="pres">
      <dgm:prSet presAssocID="{C56D043F-8EB8-4852-8C50-15732311F9D5}" presName="arrowDiagram" presStyleCnt="0">
        <dgm:presLayoutVars>
          <dgm:chMax val="5"/>
          <dgm:dir/>
          <dgm:resizeHandles val="exact"/>
        </dgm:presLayoutVars>
      </dgm:prSet>
      <dgm:spPr/>
    </dgm:pt>
    <dgm:pt modelId="{42B41BC8-7594-4AEB-A5CB-2961E01D78EC}" type="pres">
      <dgm:prSet presAssocID="{C56D043F-8EB8-4852-8C50-15732311F9D5}" presName="arrow" presStyleLbl="bgShp" presStyleIdx="0" presStyleCnt="1" custScaleX="135649" custScaleY="68867" custLinFactNeighborX="-1669" custLinFactNeighborY="1076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</dgm:pt>
    <dgm:pt modelId="{0E722E64-5EA5-424E-8AF5-151DE46DC516}" type="pres">
      <dgm:prSet presAssocID="{C56D043F-8EB8-4852-8C50-15732311F9D5}" presName="arrowDiagram5" presStyleCnt="0"/>
      <dgm:spPr/>
    </dgm:pt>
    <dgm:pt modelId="{6A07F203-2F36-4251-8245-16E65BE72552}" type="pres">
      <dgm:prSet presAssocID="{AB7C5679-C0DF-4C76-9135-63B7C311F810}" presName="bullet5a" presStyleLbl="node1" presStyleIdx="0" presStyleCnt="5" custLinFactX="-300000" custLinFactY="-72115" custLinFactNeighborX="-349885" custLinFactNeighborY="-100000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C0B9D4F5-7010-49DE-8B26-84CF770AF25C}" type="pres">
      <dgm:prSet presAssocID="{AB7C5679-C0DF-4C76-9135-63B7C311F810}" presName="textBox5a" presStyleLbl="revTx" presStyleIdx="0" presStyleCnt="5" custScaleX="261227" custLinFactNeighborX="-50721" custLinFactNeighborY="-12010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231B6A4B-EEE8-4335-B817-3B8A46D5BF77}" type="pres">
      <dgm:prSet presAssocID="{B0B5F43A-984C-434F-9E7E-9C9BFAB56568}" presName="bullet5b" presStyleLbl="node1" presStyleIdx="1" presStyleCnt="5" custLinFactX="-100000" custLinFactNeighborX="-199619" custLinFactNeighborY="700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62572988-3A33-458D-97FC-E44DC5237AF6}" type="pres">
      <dgm:prSet presAssocID="{B0B5F43A-984C-434F-9E7E-9C9BFAB56568}" presName="textBox5b" presStyleLbl="revTx" presStyleIdx="1" presStyleCnt="5" custScaleX="100133" custLinFactNeighborX="-89097" custLinFactNeighborY="-73571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78469272-15F3-477B-BA3D-70B5E268FC04}" type="pres">
      <dgm:prSet presAssocID="{14C2EDC5-BE63-44F9-97A2-B867C52C7AF1}" presName="bullet5c" presStyleLbl="node1" presStyleIdx="2" presStyleCnt="5" custLinFactX="-42770" custLinFactNeighborX="-100000" custLinFactNeighborY="65522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CE2A40C1-E5EB-4CF7-88BB-33BB49AECDF9}" type="pres">
      <dgm:prSet presAssocID="{14C2EDC5-BE63-44F9-97A2-B867C52C7AF1}" presName="textBox5c" presStyleLbl="revTx" presStyleIdx="2" presStyleCnt="5" custScaleX="115555" custLinFactNeighborX="-45903" custLinFactNeighborY="24191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0986FBD-6AB6-46A0-A81C-26D3C741B773}" type="pres">
      <dgm:prSet presAssocID="{1499AB15-A36B-4F69-BBA5-DC799D8FD73B}" presName="bullet5d" presStyleLbl="node1" presStyleIdx="3" presStyleCnt="5" custLinFactNeighborX="-53304" custLinFactNeighborY="99443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81DDF34E-EA5C-4B09-A3FD-E54FABC9E411}" type="pres">
      <dgm:prSet presAssocID="{1499AB15-A36B-4F69-BBA5-DC799D8FD73B}" presName="textBox5d" presStyleLbl="revTx" presStyleIdx="3" presStyleCnt="5" custScaleX="141900" custScaleY="60659" custLinFactNeighborX="-16611" custLinFactNeighborY="3517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841A6B37-9C6B-4FB5-BF00-45D36BEEA838}" type="pres">
      <dgm:prSet presAssocID="{A3C3D525-2E7C-4E08-827A-92211F86A3F2}" presName="bullet5e" presStyleLbl="node1" presStyleIdx="4" presStyleCnt="5" custLinFactNeighborX="66207" custLinFactNeighborY="84947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719CC6D9-2EE5-4291-B611-2ED3366544BF}" type="pres">
      <dgm:prSet presAssocID="{A3C3D525-2E7C-4E08-827A-92211F86A3F2}" presName="textBox5e" presStyleLbl="revTx" presStyleIdx="4" presStyleCnt="5" custScaleX="164715" custScaleY="61481" custLinFactNeighborX="33222" custLinFactNeighborY="6002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31D3D414-08F5-4F89-849A-B404C1EB86FD}" type="presOf" srcId="{A3C3D525-2E7C-4E08-827A-92211F86A3F2}" destId="{719CC6D9-2EE5-4291-B611-2ED3366544BF}" srcOrd="0" destOrd="0" presId="urn:microsoft.com/office/officeart/2005/8/layout/arrow2"/>
    <dgm:cxn modelId="{B706CB59-F1BB-4B08-84AB-1F971952758A}" type="presOf" srcId="{AB7C5679-C0DF-4C76-9135-63B7C311F810}" destId="{C0B9D4F5-7010-49DE-8B26-84CF770AF25C}" srcOrd="0" destOrd="0" presId="urn:microsoft.com/office/officeart/2005/8/layout/arrow2"/>
    <dgm:cxn modelId="{90810A9A-53A7-4A46-9495-F182F6F19E70}" type="presOf" srcId="{C56D043F-8EB8-4852-8C50-15732311F9D5}" destId="{F1F6DE05-E21F-4D4B-9FD3-BF6A36E5A927}" srcOrd="0" destOrd="0" presId="urn:microsoft.com/office/officeart/2005/8/layout/arrow2"/>
    <dgm:cxn modelId="{B14CEC08-F927-4301-8574-C76F8DA21FDD}" srcId="{C56D043F-8EB8-4852-8C50-15732311F9D5}" destId="{B0B5F43A-984C-434F-9E7E-9C9BFAB56568}" srcOrd="1" destOrd="0" parTransId="{9C0A5FA4-2B0B-49A6-AEF0-0901CF60E73E}" sibTransId="{47531544-6968-41A5-A561-999093D3ACB3}"/>
    <dgm:cxn modelId="{BFBDB3C9-60E5-444D-937C-C23352336752}" srcId="{C56D043F-8EB8-4852-8C50-15732311F9D5}" destId="{A3C3D525-2E7C-4E08-827A-92211F86A3F2}" srcOrd="4" destOrd="0" parTransId="{17ADB548-8ED4-4687-9CE8-6AE295DF977A}" sibTransId="{97263518-D8E6-435E-940D-27A3D3E6DC81}"/>
    <dgm:cxn modelId="{C5C0EC0B-EC5B-4A52-99D7-62AF844D6B3A}" srcId="{C56D043F-8EB8-4852-8C50-15732311F9D5}" destId="{AB7C5679-C0DF-4C76-9135-63B7C311F810}" srcOrd="0" destOrd="0" parTransId="{E1097C8A-2E78-4490-9299-3A7555C2E0D7}" sibTransId="{D87060F9-ADD5-4B29-BBCA-035CA77703B0}"/>
    <dgm:cxn modelId="{36BC8E1F-7802-47A4-9A91-2ABAD241EF90}" srcId="{C56D043F-8EB8-4852-8C50-15732311F9D5}" destId="{14C2EDC5-BE63-44F9-97A2-B867C52C7AF1}" srcOrd="2" destOrd="0" parTransId="{B6A812B2-8BD6-4AAB-ABD2-08E13A2441F7}" sibTransId="{32E5DDE6-0360-44A3-9A71-D8E3B03C6AEA}"/>
    <dgm:cxn modelId="{1262AD84-EABD-453E-BC8B-9691B2EC3A12}" type="presOf" srcId="{B0B5F43A-984C-434F-9E7E-9C9BFAB56568}" destId="{62572988-3A33-458D-97FC-E44DC5237AF6}" srcOrd="0" destOrd="0" presId="urn:microsoft.com/office/officeart/2005/8/layout/arrow2"/>
    <dgm:cxn modelId="{78298CFB-E5E9-4F58-9AD2-7B4639B39582}" type="presOf" srcId="{1499AB15-A36B-4F69-BBA5-DC799D8FD73B}" destId="{81DDF34E-EA5C-4B09-A3FD-E54FABC9E411}" srcOrd="0" destOrd="0" presId="urn:microsoft.com/office/officeart/2005/8/layout/arrow2"/>
    <dgm:cxn modelId="{D4DCD5F9-BC33-4B0D-80D5-8BD5BD4930F4}" srcId="{C56D043F-8EB8-4852-8C50-15732311F9D5}" destId="{1499AB15-A36B-4F69-BBA5-DC799D8FD73B}" srcOrd="3" destOrd="0" parTransId="{C94CB647-95BF-4C84-B053-A8E4A8ED5BCA}" sibTransId="{D1F12D1B-587F-477C-9F33-98769648FE6E}"/>
    <dgm:cxn modelId="{FCC62FC7-25D0-43CB-96B2-6AD6B95C6659}" type="presOf" srcId="{14C2EDC5-BE63-44F9-97A2-B867C52C7AF1}" destId="{CE2A40C1-E5EB-4CF7-88BB-33BB49AECDF9}" srcOrd="0" destOrd="0" presId="urn:microsoft.com/office/officeart/2005/8/layout/arrow2"/>
    <dgm:cxn modelId="{987A88AF-EF00-47F9-93EA-FDE44051A392}" type="presParOf" srcId="{F1F6DE05-E21F-4D4B-9FD3-BF6A36E5A927}" destId="{42B41BC8-7594-4AEB-A5CB-2961E01D78EC}" srcOrd="0" destOrd="0" presId="urn:microsoft.com/office/officeart/2005/8/layout/arrow2"/>
    <dgm:cxn modelId="{237E35E0-4859-4A65-A640-83751B68A753}" type="presParOf" srcId="{F1F6DE05-E21F-4D4B-9FD3-BF6A36E5A927}" destId="{0E722E64-5EA5-424E-8AF5-151DE46DC516}" srcOrd="1" destOrd="0" presId="urn:microsoft.com/office/officeart/2005/8/layout/arrow2"/>
    <dgm:cxn modelId="{88B4FD08-5B0D-46CE-943A-9F0C5B999DF2}" type="presParOf" srcId="{0E722E64-5EA5-424E-8AF5-151DE46DC516}" destId="{6A07F203-2F36-4251-8245-16E65BE72552}" srcOrd="0" destOrd="0" presId="urn:microsoft.com/office/officeart/2005/8/layout/arrow2"/>
    <dgm:cxn modelId="{5A78C833-9E22-404B-947B-670A8CFF0237}" type="presParOf" srcId="{0E722E64-5EA5-424E-8AF5-151DE46DC516}" destId="{C0B9D4F5-7010-49DE-8B26-84CF770AF25C}" srcOrd="1" destOrd="0" presId="urn:microsoft.com/office/officeart/2005/8/layout/arrow2"/>
    <dgm:cxn modelId="{44B06C17-C923-405A-B2B2-0692278FE528}" type="presParOf" srcId="{0E722E64-5EA5-424E-8AF5-151DE46DC516}" destId="{231B6A4B-EEE8-4335-B817-3B8A46D5BF77}" srcOrd="2" destOrd="0" presId="urn:microsoft.com/office/officeart/2005/8/layout/arrow2"/>
    <dgm:cxn modelId="{3BDF3B76-223C-43D7-B833-1614CCCCE732}" type="presParOf" srcId="{0E722E64-5EA5-424E-8AF5-151DE46DC516}" destId="{62572988-3A33-458D-97FC-E44DC5237AF6}" srcOrd="3" destOrd="0" presId="urn:microsoft.com/office/officeart/2005/8/layout/arrow2"/>
    <dgm:cxn modelId="{F7B0BF3A-A80F-4B27-9B8C-C602BB27B81A}" type="presParOf" srcId="{0E722E64-5EA5-424E-8AF5-151DE46DC516}" destId="{78469272-15F3-477B-BA3D-70B5E268FC04}" srcOrd="4" destOrd="0" presId="urn:microsoft.com/office/officeart/2005/8/layout/arrow2"/>
    <dgm:cxn modelId="{086246EF-17B0-461A-B1E4-84950119C1F1}" type="presParOf" srcId="{0E722E64-5EA5-424E-8AF5-151DE46DC516}" destId="{CE2A40C1-E5EB-4CF7-88BB-33BB49AECDF9}" srcOrd="5" destOrd="0" presId="urn:microsoft.com/office/officeart/2005/8/layout/arrow2"/>
    <dgm:cxn modelId="{D08FEB76-B565-4408-A5B0-BC418141B69B}" type="presParOf" srcId="{0E722E64-5EA5-424E-8AF5-151DE46DC516}" destId="{00986FBD-6AB6-46A0-A81C-26D3C741B773}" srcOrd="6" destOrd="0" presId="urn:microsoft.com/office/officeart/2005/8/layout/arrow2"/>
    <dgm:cxn modelId="{D5F5B1C5-1761-413C-91E5-B42F3568DBC2}" type="presParOf" srcId="{0E722E64-5EA5-424E-8AF5-151DE46DC516}" destId="{81DDF34E-EA5C-4B09-A3FD-E54FABC9E411}" srcOrd="7" destOrd="0" presId="urn:microsoft.com/office/officeart/2005/8/layout/arrow2"/>
    <dgm:cxn modelId="{5B547BB8-4C8E-44B0-94E6-15B9D349E782}" type="presParOf" srcId="{0E722E64-5EA5-424E-8AF5-151DE46DC516}" destId="{841A6B37-9C6B-4FB5-BF00-45D36BEEA838}" srcOrd="8" destOrd="0" presId="urn:microsoft.com/office/officeart/2005/8/layout/arrow2"/>
    <dgm:cxn modelId="{0D6EF910-1EA0-474C-B3CC-C5EAC3A85999}" type="presParOf" srcId="{0E722E64-5EA5-424E-8AF5-151DE46DC516}" destId="{719CC6D9-2EE5-4291-B611-2ED3366544B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ECAE9-F6F2-4C7E-A089-2F595AF7AD06}" type="datetimeFigureOut">
              <a:rPr lang="de-CH" smtClean="0"/>
              <a:pPr/>
              <a:t>07.03.2014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4F592-5476-4FC8-9AA8-4882DD8B2097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291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Obere Sprechblase: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Teacher</a:t>
            </a:r>
            <a:r>
              <a:rPr lang="de-DE" baseline="0" dirty="0" smtClean="0"/>
              <a:t> Assessment – „Wir“ entspricht eigentlich „Ich“ </a:t>
            </a:r>
            <a:r>
              <a:rPr lang="de-DE" baseline="0" smtClean="0"/>
              <a:t>als Lehrer</a:t>
            </a:r>
            <a:endParaRPr lang="de-DE" baseline="0" dirty="0" smtClean="0"/>
          </a:p>
          <a:p>
            <a:r>
              <a:rPr lang="de-DE" baseline="0" dirty="0" smtClean="0"/>
              <a:t>Mittlere Sprechblase: </a:t>
            </a:r>
            <a:r>
              <a:rPr lang="de-DE" baseline="0" dirty="0" err="1" smtClean="0"/>
              <a:t>Self</a:t>
            </a:r>
            <a:r>
              <a:rPr lang="de-DE" baseline="0" dirty="0" smtClean="0"/>
              <a:t> Assessment</a:t>
            </a:r>
          </a:p>
          <a:p>
            <a:r>
              <a:rPr lang="de-DE" baseline="0" dirty="0" smtClean="0"/>
              <a:t>Untere Sprechblase: Peer Assessment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924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Art der mündlichen Rückmeldung</a:t>
            </a:r>
            <a:r>
              <a:rPr lang="de-DE" baseline="0" dirty="0" smtClean="0"/>
              <a:t> im Unterricht ausschlaggebend, wie stark sie auf </a:t>
            </a:r>
            <a:r>
              <a:rPr lang="de-DE" baseline="0" dirty="0" err="1" smtClean="0"/>
              <a:t>SuS</a:t>
            </a:r>
            <a:r>
              <a:rPr lang="de-DE" baseline="0" dirty="0" smtClean="0"/>
              <a:t> wirkt.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11</a:t>
            </a:fld>
            <a:endParaRPr lang="de-C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Sehr viele verschiedene Möglichkeiten, variabel zu handhaben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12</a:t>
            </a:fld>
            <a:endParaRPr lang="de-C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Einige bekannte Beispiele</a:t>
            </a:r>
            <a:r>
              <a:rPr lang="de-DE" baseline="0" dirty="0" smtClean="0"/>
              <a:t> aus ZPG II, Thema Osmose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16</a:t>
            </a:fld>
            <a:endParaRPr lang="de-C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Vier-Ecken-Quiz auch geeignet als „</a:t>
            </a:r>
            <a:r>
              <a:rPr lang="de-DE" dirty="0" err="1" smtClean="0"/>
              <a:t>Kennenlernspiel</a:t>
            </a:r>
            <a:r>
              <a:rPr lang="de-DE" dirty="0" smtClean="0"/>
              <a:t>“ und daher manchen bekannt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17</a:t>
            </a:fld>
            <a:endParaRPr lang="de-C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566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Heterogenität zeigt sich in unterschiedlichen Zensuren bei Leistungsbewertungen</a:t>
            </a:r>
          </a:p>
          <a:p>
            <a:pPr>
              <a:buFont typeface="Wingdings"/>
              <a:buChar char="à"/>
            </a:pPr>
            <a:r>
              <a:rPr lang="de-DE" baseline="0" dirty="0" smtClean="0">
                <a:sym typeface="Wingdings" pitchFamily="2" charset="2"/>
              </a:rPr>
              <a:t>Ursache liegt in Heterogenität der SuS begründet (viele Facetten! – siehe Bild Eisberg)</a:t>
            </a:r>
          </a:p>
          <a:p>
            <a:pPr>
              <a:buFont typeface="Wingdings"/>
              <a:buChar char="à"/>
            </a:pPr>
            <a:r>
              <a:rPr lang="de-DE" baseline="0" dirty="0" smtClean="0">
                <a:sym typeface="Wingdings" pitchFamily="2" charset="2"/>
              </a:rPr>
              <a:t> Realität: sehr häufig ineffektive Aufarbeitung</a:t>
            </a:r>
          </a:p>
          <a:p>
            <a:endParaRPr lang="de-DE" baseline="0" dirty="0" smtClean="0">
              <a:sym typeface="Wingdings" pitchFamily="2" charset="2"/>
            </a:endParaRPr>
          </a:p>
          <a:p>
            <a:r>
              <a:rPr lang="de-DE" b="1" baseline="0" dirty="0" smtClean="0">
                <a:sym typeface="Wingdings" pitchFamily="2" charset="2"/>
              </a:rPr>
              <a:t>Hattie-Metastudie (2009):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itchFamily="2" charset="2"/>
              </a:rPr>
              <a:t>Auswertung 800 Metaanalysen, d. h. 50.000 Studien liegen insgesamt zugrunde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itchFamily="2" charset="2"/>
              </a:rPr>
              <a:t>138 Einflussfaktoren zum Lernerfolg untersucht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itchFamily="2" charset="2"/>
              </a:rPr>
              <a:t>Ziel: Was wirkt am besten?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ym typeface="Wingdings" pitchFamily="2" charset="2"/>
              </a:rPr>
              <a:t>Ergebnis: Formative Assessment am wirksamsten! (Effektmaß 0.9)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baseline="0" dirty="0" smtClean="0">
                <a:sym typeface="Wingdings" pitchFamily="2" charset="2"/>
              </a:rPr>
              <a:t>	[Info: Effektmaß &gt; 0.4 = effektiver als normaler Unterricht]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F1C2-1B5E-4CDC-A2E0-B83D52A6C252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6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Lernprozessbegleitende</a:t>
            </a:r>
            <a:r>
              <a:rPr lang="de-DE" baseline="0" dirty="0" smtClean="0"/>
              <a:t> und –fördernde Erhebung und Rückmeldung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CH" dirty="0" smtClean="0"/>
              <a:t>Formatives Assessment ist dann die Nutzung dieser gewonnenen Informationen, um den Lehr- und Lernvorgang im Unterricht an die Lernstände der Schüler anzupassen (Mikro-</a:t>
            </a:r>
            <a:r>
              <a:rPr lang="de-CH" dirty="0" err="1" smtClean="0"/>
              <a:t>Adaptivität</a:t>
            </a:r>
            <a:r>
              <a:rPr lang="de-CH" dirty="0" smtClean="0"/>
              <a:t>).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CH" dirty="0" smtClean="0"/>
              <a:t>konstruktivistische</a:t>
            </a:r>
            <a:r>
              <a:rPr lang="de-CH" baseline="0" dirty="0" smtClean="0"/>
              <a:t>s Prinzip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CH" dirty="0" err="1" smtClean="0"/>
              <a:t>Lernstandserfassung</a:t>
            </a:r>
            <a:r>
              <a:rPr lang="de-CH" dirty="0" smtClean="0"/>
              <a:t> als</a:t>
            </a:r>
            <a:r>
              <a:rPr lang="de-CH" baseline="0" dirty="0" smtClean="0"/>
              <a:t> </a:t>
            </a:r>
            <a:r>
              <a:rPr lang="de-CH" dirty="0" smtClean="0"/>
              <a:t>Standortbestimmung für Lernende und Lehrende </a:t>
            </a:r>
            <a:r>
              <a:rPr lang="de-CH" dirty="0" smtClean="0">
                <a:sym typeface="Wingdings" pitchFamily="2" charset="2"/>
              </a:rPr>
              <a:t> Adaption der Lernumgebung/ des Lehrens (durch die Lehrperson) bzw. des Lernens (durch die SuS)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CH" dirty="0" smtClean="0">
                <a:sym typeface="Wingdings" pitchFamily="2" charset="2"/>
              </a:rPr>
              <a:t>S-S-Feedback</a:t>
            </a:r>
            <a:endParaRPr lang="de-CH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F1C2-1B5E-4CDC-A2E0-B83D52A6C252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20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Bedeutung</a:t>
            </a:r>
            <a:r>
              <a:rPr lang="de-DE" baseline="0" dirty="0" smtClean="0"/>
              <a:t> der </a:t>
            </a:r>
            <a:r>
              <a:rPr lang="de-DE" dirty="0" smtClean="0"/>
              <a:t>Selbsteinschätzungskompetenz nicht</a:t>
            </a:r>
            <a:r>
              <a:rPr lang="de-DE" baseline="0" dirty="0" smtClean="0"/>
              <a:t> unterschätzen!</a:t>
            </a:r>
          </a:p>
          <a:p>
            <a:r>
              <a:rPr lang="de-DE" baseline="0" dirty="0" smtClean="0">
                <a:sym typeface="Wingdings" panose="05000000000000000000" pitchFamily="2" charset="2"/>
              </a:rPr>
              <a:t> </a:t>
            </a:r>
            <a:r>
              <a:rPr lang="de-DE" baseline="0" dirty="0" smtClean="0"/>
              <a:t>Voraussetzung für Übernehmen von Verantwortung für eigenen Lernprozess</a:t>
            </a:r>
          </a:p>
          <a:p>
            <a:r>
              <a:rPr lang="de-DE" baseline="0" dirty="0" smtClean="0">
                <a:sym typeface="Wingdings" panose="05000000000000000000" pitchFamily="2" charset="2"/>
              </a:rPr>
              <a:t> </a:t>
            </a:r>
            <a:r>
              <a:rPr lang="de-DE" baseline="0" dirty="0" smtClean="0"/>
              <a:t>Entlastet Lehrer, entlässt ihn aber nicht aus Verantwortung!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4</a:t>
            </a:fld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Alle 3 Methoden nutzen!</a:t>
            </a:r>
          </a:p>
          <a:p>
            <a:endParaRPr lang="de-DE" dirty="0" smtClean="0"/>
          </a:p>
          <a:p>
            <a:r>
              <a:rPr lang="de-DE" dirty="0" smtClean="0"/>
              <a:t>Vorteil</a:t>
            </a:r>
            <a:r>
              <a:rPr lang="de-DE" baseline="0" dirty="0" smtClean="0"/>
              <a:t> für L: nutzen, dass „gute“ SuS da sind</a:t>
            </a:r>
          </a:p>
          <a:p>
            <a:r>
              <a:rPr lang="de-DE" baseline="0" dirty="0" smtClean="0"/>
              <a:t>          für S: konstruktivistisches Prinzip</a:t>
            </a:r>
          </a:p>
          <a:p>
            <a:r>
              <a:rPr lang="de-DE" baseline="0" dirty="0" smtClean="0"/>
              <a:t>→ soziale und personale Kompetenzen werden gestärkt</a:t>
            </a:r>
          </a:p>
          <a:p>
            <a:endParaRPr lang="de-DE" baseline="0" dirty="0" smtClean="0"/>
          </a:p>
          <a:p>
            <a:r>
              <a:rPr lang="de-DE" baseline="0" dirty="0" smtClean="0"/>
              <a:t>Für Erklärenden: Wissen wird aktiviert durch Auseinandersetzung</a:t>
            </a:r>
          </a:p>
          <a:p>
            <a:endParaRPr lang="de-DE" baseline="0" dirty="0" smtClean="0"/>
          </a:p>
          <a:p>
            <a:r>
              <a:rPr lang="de-DE" baseline="0" dirty="0" smtClean="0"/>
              <a:t>Für Empfänger: nimmt Erklärungen/Berichtigungen von Gleichaltrigen oft besser an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5</a:t>
            </a:fld>
            <a:endParaRPr lang="de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Lernziele aus dem Bildungsplan</a:t>
            </a:r>
            <a:r>
              <a:rPr lang="de-DE" baseline="0" dirty="0" smtClean="0"/>
              <a:t> als Grundlage für die einzelnen Bausteine des kompetenzorientierten Unterrichts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häufiger Abschluss einer Einheit: Klassenarbeit bzw. Klausur = </a:t>
            </a:r>
            <a:r>
              <a:rPr lang="de-DE" b="1" baseline="0" dirty="0" err="1" smtClean="0"/>
              <a:t>summatives</a:t>
            </a:r>
            <a:r>
              <a:rPr lang="de-DE" baseline="0" dirty="0" smtClean="0"/>
              <a:t> Assessment = benotete Leistungsmessung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6</a:t>
            </a:fld>
            <a:endParaRPr lang="de-C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Verschiedene</a:t>
            </a:r>
            <a:r>
              <a:rPr lang="de-DE" baseline="0" dirty="0" smtClean="0"/>
              <a:t> Möglichkeiten für formative Aktivitäten:</a:t>
            </a:r>
          </a:p>
          <a:p>
            <a:endParaRPr lang="de-DE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1" baseline="0" dirty="0" smtClean="0"/>
              <a:t>Diagnose-Test: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am Beginn bzw. kurz vor Beginn der Einheit (Lücken erkennen und Fehlendes aufarbeiten)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Test basiert auf Bildungsplan, nimmt Elemente des Unterrichts auf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auch aus vergangenen Einheiten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laufendem Schuljahr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der vergangenen Schuljahre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aus anderen Fächern: Chemie, Physik, 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mit Konsequenzen für den nachfolgenden Unterricht (aus Lehrer- und aus Schülersicht)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de-DE" baseline="0" dirty="0" smtClean="0"/>
          </a:p>
          <a:p>
            <a:pPr lvl="0">
              <a:buFontTx/>
              <a:buNone/>
            </a:pPr>
            <a:r>
              <a:rPr lang="de-DE" b="1" baseline="0" dirty="0" smtClean="0"/>
              <a:t>Weitere formative Aktivitäten</a:t>
            </a:r>
            <a:r>
              <a:rPr lang="de-DE" baseline="0" dirty="0" smtClean="0"/>
              <a:t>, die über die ganze Einheit verteilt immer wieder eingebracht werden können. (Unterschiedliche große Kreise symbolisieren z. B. zeitlich unterschiedliche Bausteine.)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7</a:t>
            </a:fld>
            <a:endParaRPr lang="de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Transparenz</a:t>
            </a:r>
            <a:r>
              <a:rPr lang="de-DE" dirty="0" smtClean="0"/>
              <a:t> für SuS</a:t>
            </a:r>
            <a:r>
              <a:rPr lang="de-DE" baseline="0" dirty="0" smtClean="0"/>
              <a:t> schaffen – Voraussetzung für Gelingen: </a:t>
            </a:r>
            <a:r>
              <a:rPr lang="de-DE" b="1" baseline="0" dirty="0" smtClean="0"/>
              <a:t>Wenn der SuS nicht weiß, was, wie und vor allem warum formativ gearbeitet wird, ist formative Aktivität nicht so wirkungsvoll, wie sie sein könnte!</a:t>
            </a:r>
          </a:p>
          <a:p>
            <a:endParaRPr lang="de-DE" baseline="0" dirty="0" smtClean="0"/>
          </a:p>
          <a:p>
            <a:r>
              <a:rPr lang="de-DE" baseline="0" dirty="0" smtClean="0"/>
              <a:t>Dem SuS (und übrigens auch dem Lehrer) MUSS klar sein:</a:t>
            </a:r>
          </a:p>
          <a:p>
            <a:r>
              <a:rPr lang="de-DE" baseline="0" dirty="0" smtClean="0"/>
              <a:t>	</a:t>
            </a:r>
            <a:r>
              <a:rPr lang="de-DE" b="1" baseline="0" dirty="0" smtClean="0"/>
              <a:t>Unterschied</a:t>
            </a:r>
            <a:r>
              <a:rPr lang="de-DE" baseline="0" dirty="0" smtClean="0"/>
              <a:t> zwischen 	</a:t>
            </a:r>
          </a:p>
          <a:p>
            <a:pPr marL="1600200" lvl="3" indent="-228600">
              <a:buAutoNum type="arabicPeriod"/>
            </a:pPr>
            <a:r>
              <a:rPr lang="de-DE" b="1" baseline="0" dirty="0" smtClean="0"/>
              <a:t>Lernsituation</a:t>
            </a:r>
            <a:r>
              <a:rPr lang="de-DE" baseline="0" dirty="0" smtClean="0"/>
              <a:t> = </a:t>
            </a:r>
            <a:r>
              <a:rPr lang="de-DE" u="sng" baseline="0" dirty="0" smtClean="0"/>
              <a:t>ohne</a:t>
            </a:r>
            <a:r>
              <a:rPr lang="de-DE" baseline="0" dirty="0" smtClean="0"/>
              <a:t> Benotung und 	</a:t>
            </a:r>
          </a:p>
          <a:p>
            <a:pPr marL="1600200" lvl="3" indent="-228600">
              <a:buAutoNum type="arabicPeriod"/>
            </a:pPr>
            <a:r>
              <a:rPr lang="de-DE" b="1" baseline="0" dirty="0" smtClean="0"/>
              <a:t>Leistungssituation</a:t>
            </a:r>
            <a:r>
              <a:rPr lang="de-DE" baseline="0" dirty="0" smtClean="0"/>
              <a:t> = </a:t>
            </a:r>
            <a:r>
              <a:rPr lang="de-DE" u="sng" baseline="0" dirty="0" smtClean="0"/>
              <a:t>mit</a:t>
            </a:r>
            <a:r>
              <a:rPr lang="de-DE" baseline="0" dirty="0" smtClean="0"/>
              <a:t> Benotung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8</a:t>
            </a:fld>
            <a:endParaRPr lang="de-C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Ungeschickte Fragestellung bringt nicht das erhoffte Ergebnis.</a:t>
            </a:r>
            <a:r>
              <a:rPr lang="de-DE" baseline="0" dirty="0" smtClean="0"/>
              <a:t> – Solche Fragen kann man sich und den </a:t>
            </a:r>
            <a:r>
              <a:rPr lang="de-DE" baseline="0" dirty="0" err="1" smtClean="0"/>
              <a:t>SuS</a:t>
            </a:r>
            <a:r>
              <a:rPr lang="de-DE" baseline="0" dirty="0" smtClean="0"/>
              <a:t> ersparen!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4F592-5476-4FC8-9AA8-4882DD8B2097}" type="slidenum">
              <a:rPr lang="de-CH" smtClean="0"/>
              <a:pPr/>
              <a:t>9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72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1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14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FA337-D264-4F0C-806C-EF999E03246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51137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B7D8-E337-4AA9-8184-5310FE60DBC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69960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8F6C1-8778-4762-A56B-E0C5133277B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75121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8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3600" y="1981200"/>
            <a:ext cx="3784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E5F9-54BE-437D-8D94-9D1FFEAC354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065360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9F96C-BE92-4A1D-AD48-E91CC955230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14791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62252-D5A2-4D6E-B2FB-D16B409B79E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01628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AEF8C-F2AE-43D9-B7D4-447411F28AF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67555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053D7-6B85-4333-9C1A-BC6B7D1A6A6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712855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7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08337-384E-42DF-8BB1-1A1CF872618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57902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688E-C9EC-44AC-93DF-A756B904612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79262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261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1723E-8ACD-42A6-852F-CE3E015F3AA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217672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7846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73600" y="1981200"/>
            <a:ext cx="37846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F67F-376F-45AA-B64E-93A86398183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1510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34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922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140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861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47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6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341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68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96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78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042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7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4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7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0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36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1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1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4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120_formatives_assessment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ZPG Biologie © 2013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847F63-BE70-4045-BCE8-7DA3162319CE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3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8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lehrerfortbildung-bw.de/faecher/bio/gym/fb4/1_mem/1_osmose/2_einstie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clipart.org/" TargetMode="External"/><Relationship Id="rId4" Type="http://schemas.openxmlformats.org/officeDocument/2006/relationships/hyperlink" Target="http://lehrerfortbildung-bw.de/faecher/bio/gym/fb4/1_mem/0_uebe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7772400" cy="1470025"/>
          </a:xfrm>
        </p:spPr>
        <p:txBody>
          <a:bodyPr/>
          <a:lstStyle/>
          <a:p>
            <a:r>
              <a:rPr lang="de-CH" dirty="0" smtClean="0"/>
              <a:t>Formatives Assessment</a:t>
            </a:r>
            <a:endParaRPr lang="de-CH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2232248"/>
          </a:xfrm>
        </p:spPr>
        <p:txBody>
          <a:bodyPr>
            <a:normAutofit/>
          </a:bodyPr>
          <a:lstStyle/>
          <a:p>
            <a:r>
              <a:rPr lang="de-CH" dirty="0" smtClean="0">
                <a:solidFill>
                  <a:srgbClr val="7030A0"/>
                </a:solidFill>
              </a:rPr>
              <a:t>dt.: «begleitende, formende Leistungsmessung»</a:t>
            </a:r>
          </a:p>
          <a:p>
            <a:endParaRPr lang="de-CH" dirty="0"/>
          </a:p>
          <a:p>
            <a:r>
              <a:rPr lang="de-CH" sz="2300" dirty="0" smtClean="0"/>
              <a:t>ZPG Biologie © 2013</a:t>
            </a:r>
            <a:endParaRPr lang="de-CH" sz="2300" dirty="0"/>
          </a:p>
        </p:txBody>
      </p:sp>
    </p:spTree>
    <p:extLst>
      <p:ext uri="{BB962C8B-B14F-4D97-AF65-F5344CB8AC3E}">
        <p14:creationId xmlns:p14="http://schemas.microsoft.com/office/powerpoint/2010/main" val="5156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Beobachtung aus dem Alltag …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304968" y="2561092"/>
            <a:ext cx="1976264" cy="1440160"/>
          </a:xfrm>
          <a:prstGeom prst="wedgeRoundRectCallout">
            <a:avLst>
              <a:gd name="adj1" fmla="val 210181"/>
              <a:gd name="adj2" fmla="val 69883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Hier die Aufgabe: Jetzt kannst du testen, ob du es verstanden hast.</a:t>
            </a:r>
          </a:p>
        </p:txBody>
      </p:sp>
      <p:sp>
        <p:nvSpPr>
          <p:cNvPr id="9" name="Abgerundete rechteckige Legende 8"/>
          <p:cNvSpPr/>
          <p:nvPr/>
        </p:nvSpPr>
        <p:spPr>
          <a:xfrm>
            <a:off x="885427" y="4149080"/>
            <a:ext cx="1440160" cy="1935832"/>
          </a:xfrm>
          <a:prstGeom prst="wedgeRoundRectCallout">
            <a:avLst>
              <a:gd name="adj1" fmla="val 273744"/>
              <a:gd name="adj2" fmla="val -34972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tx1"/>
                </a:solidFill>
              </a:rPr>
              <a:t>Erklärt es euch gegenseitig und stellt dann Fragen an mich.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555776" y="570175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solidFill>
                  <a:srgbClr val="C00000"/>
                </a:solidFill>
              </a:rPr>
              <a:t>Ziel erreicht?</a:t>
            </a:r>
            <a:endParaRPr lang="de-CH" sz="2800" b="1" dirty="0">
              <a:solidFill>
                <a:srgbClr val="C00000"/>
              </a:solidFill>
            </a:endParaRPr>
          </a:p>
        </p:txBody>
      </p:sp>
      <p:sp>
        <p:nvSpPr>
          <p:cNvPr id="3" name="Abgerundete rechteckige Legende 2"/>
          <p:cNvSpPr/>
          <p:nvPr/>
        </p:nvSpPr>
        <p:spPr>
          <a:xfrm>
            <a:off x="273359" y="1198037"/>
            <a:ext cx="4104456" cy="1224136"/>
          </a:xfrm>
          <a:prstGeom prst="wedgeRoundRectCallout">
            <a:avLst>
              <a:gd name="adj1" fmla="val 80981"/>
              <a:gd name="adj2" fmla="val 201832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Erkläre uns den Sachverhalt, damit wir hören, ob du es verstanden hast. Du kannst dir helfen lassen.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6" name="Wolkenförmige Legende 5"/>
          <p:cNvSpPr/>
          <p:nvPr/>
        </p:nvSpPr>
        <p:spPr>
          <a:xfrm>
            <a:off x="4499992" y="1018016"/>
            <a:ext cx="3312368" cy="1978935"/>
          </a:xfrm>
          <a:prstGeom prst="cloudCallout">
            <a:avLst>
              <a:gd name="adj1" fmla="val -10882"/>
              <a:gd name="adj2" fmla="val 10943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dk1"/>
                </a:solidFill>
              </a:rPr>
              <a:t>Jetzt beobachte ich ganz genau … wer wie irritiert schaut … stockt … oder zügig arbeitet.</a:t>
            </a:r>
          </a:p>
        </p:txBody>
      </p:sp>
      <p:sp>
        <p:nvSpPr>
          <p:cNvPr id="12" name="Wolkenförmige Legende 11"/>
          <p:cNvSpPr/>
          <p:nvPr/>
        </p:nvSpPr>
        <p:spPr>
          <a:xfrm>
            <a:off x="6732240" y="2507158"/>
            <a:ext cx="2664296" cy="1080120"/>
          </a:xfrm>
          <a:prstGeom prst="cloudCallout">
            <a:avLst>
              <a:gd name="adj1" fmla="val -55952"/>
              <a:gd name="adj2" fmla="val -467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>
                <a:solidFill>
                  <a:schemeClr val="dk1"/>
                </a:solidFill>
              </a:rPr>
              <a:t>… und danach gibt’s eine Rückmeldung.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008" y="4001252"/>
            <a:ext cx="16764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3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000" b="1" dirty="0"/>
              <a:t>Verbale, informelle Rückmeldung </a:t>
            </a:r>
            <a:endParaRPr lang="de-CH" sz="2000" b="1" dirty="0" smtClean="0"/>
          </a:p>
          <a:p>
            <a:r>
              <a:rPr lang="de-CH" sz="2000" dirty="0" smtClean="0"/>
              <a:t>während </a:t>
            </a:r>
            <a:r>
              <a:rPr lang="de-CH" sz="2000" dirty="0"/>
              <a:t>einer Arbeitsphase/Unterrichtsgesprächs oder bei </a:t>
            </a:r>
            <a:r>
              <a:rPr lang="de-CH" sz="2000" dirty="0" smtClean="0"/>
              <a:t>Ergebnispräsentation </a:t>
            </a:r>
          </a:p>
          <a:p>
            <a:r>
              <a:rPr lang="de-CH" sz="2000" dirty="0" smtClean="0"/>
              <a:t>durch Lehrer oder Schüler</a:t>
            </a:r>
            <a:endParaRPr lang="de-CH" sz="2000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Methoden, Formen, Beispiele … I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165654466"/>
              </p:ext>
            </p:extLst>
          </p:nvPr>
        </p:nvGraphicFramePr>
        <p:xfrm>
          <a:off x="107504" y="2996952"/>
          <a:ext cx="8820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feld 9"/>
          <p:cNvSpPr txBox="1"/>
          <p:nvPr/>
        </p:nvSpPr>
        <p:spPr>
          <a:xfrm rot="21105818">
            <a:off x="4966988" y="3519979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spc="600" dirty="0" smtClean="0"/>
              <a:t>Effektivität</a:t>
            </a:r>
            <a:endParaRPr lang="de-CH" b="1" spc="6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3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000" b="1" dirty="0" smtClean="0"/>
              <a:t>Kurze schriftliche Rückmeldung zu Lernprodukten</a:t>
            </a:r>
          </a:p>
          <a:p>
            <a:r>
              <a:rPr lang="de-CH" sz="2000" dirty="0" smtClean="0"/>
              <a:t>Bewertungsbogen</a:t>
            </a:r>
          </a:p>
          <a:p>
            <a:r>
              <a:rPr lang="de-CH" sz="2000" dirty="0" smtClean="0"/>
              <a:t>u. U. nur für Teilgruppen, auch Hausaufgaben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Methoden, Formen, Beispiele … II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sz="2000" b="1" dirty="0" err="1" smtClean="0"/>
              <a:t>Wait</a:t>
            </a:r>
            <a:r>
              <a:rPr lang="de-CH" sz="2000" b="1" dirty="0" smtClean="0"/>
              <a:t>-Time-Methode</a:t>
            </a:r>
          </a:p>
          <a:p>
            <a:r>
              <a:rPr lang="de-CH" sz="2000" u="sng" dirty="0" smtClean="0"/>
              <a:t>Kurz</a:t>
            </a:r>
            <a:r>
              <a:rPr lang="de-CH" sz="2000" dirty="0" smtClean="0"/>
              <a:t>-Zusammenfassung am </a:t>
            </a:r>
            <a:r>
              <a:rPr lang="de-CH" sz="2000" dirty="0"/>
              <a:t>Stundenende</a:t>
            </a:r>
            <a:endParaRPr lang="de-CH" sz="2000" dirty="0" smtClean="0"/>
          </a:p>
          <a:p>
            <a:r>
              <a:rPr lang="de-CH" sz="2000" dirty="0" smtClean="0"/>
              <a:t>Partnerarbeit</a:t>
            </a:r>
          </a:p>
          <a:p>
            <a:r>
              <a:rPr lang="de-CH" sz="2000" dirty="0"/>
              <a:t>a</a:t>
            </a:r>
            <a:r>
              <a:rPr lang="de-CH" sz="2000" dirty="0" smtClean="0"/>
              <a:t>nschliessende kurze Plenums-Diskussion</a:t>
            </a:r>
          </a:p>
          <a:p>
            <a:endParaRPr lang="de-CH" sz="2000" dirty="0" smtClean="0"/>
          </a:p>
          <a:p>
            <a:pPr marL="0" indent="0">
              <a:buNone/>
            </a:pPr>
            <a:r>
              <a:rPr lang="de-CH" sz="2000" b="1" dirty="0" smtClean="0"/>
              <a:t>Kurzrückmeldung</a:t>
            </a:r>
          </a:p>
          <a:p>
            <a:pPr marL="0" indent="0">
              <a:buNone/>
            </a:pPr>
            <a:r>
              <a:rPr lang="de-CH" sz="2000" dirty="0" smtClean="0"/>
              <a:t>«Was war für euch </a:t>
            </a:r>
          </a:p>
          <a:p>
            <a:pPr marL="0" indent="0">
              <a:buNone/>
            </a:pPr>
            <a:r>
              <a:rPr lang="de-CH" sz="2000" dirty="0" smtClean="0"/>
              <a:t>in der heutigen Stunde am </a:t>
            </a:r>
            <a:r>
              <a:rPr lang="de-CH" sz="2000" u="sng" dirty="0" smtClean="0"/>
              <a:t>un</a:t>
            </a:r>
            <a:r>
              <a:rPr lang="de-CH" sz="2000" dirty="0" smtClean="0"/>
              <a:t>klarsten?»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b="1" dirty="0" smtClean="0"/>
              <a:t>Spickzettel-Methode</a:t>
            </a:r>
            <a:r>
              <a:rPr lang="de-CH" sz="2000" dirty="0" smtClean="0"/>
              <a:t> nach </a:t>
            </a:r>
            <a:r>
              <a:rPr lang="de-CH" sz="2000" cap="small" dirty="0" err="1" smtClean="0"/>
              <a:t>Klippert</a:t>
            </a:r>
            <a:endParaRPr lang="de-CH" sz="2000" cap="small" dirty="0" smtClean="0"/>
          </a:p>
          <a:p>
            <a:r>
              <a:rPr lang="de-CH" sz="2000" dirty="0" smtClean="0"/>
              <a:t>SuS schreiben Spickzettel (EA) mit max. 10 Begriffen zu einem Thema </a:t>
            </a:r>
          </a:p>
          <a:p>
            <a:r>
              <a:rPr lang="de-CH" sz="2000" dirty="0" smtClean="0"/>
              <a:t>SuS erklären sich mit Hilfe des Spickzettels gegenseitig das Thema</a:t>
            </a:r>
          </a:p>
          <a:p>
            <a:r>
              <a:rPr lang="de-CH" sz="2000" dirty="0"/>
              <a:t>e</a:t>
            </a:r>
            <a:r>
              <a:rPr lang="de-CH" sz="2000" dirty="0" smtClean="0"/>
              <a:t>vtl. vorbereitende HA </a:t>
            </a:r>
            <a:r>
              <a:rPr lang="de-CH" sz="2000" dirty="0" smtClean="0">
                <a:sym typeface="Wingdings" panose="05000000000000000000" pitchFamily="2" charset="2"/>
              </a:rPr>
              <a:t> Einstieg in nächste Stunde</a:t>
            </a:r>
            <a:endParaRPr lang="de-CH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Methoden, Formen, Beispiele … III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CH" sz="2000" b="1" dirty="0"/>
              <a:t>Mini-Selbsttest</a:t>
            </a:r>
            <a:r>
              <a:rPr lang="de-CH" sz="2000" dirty="0"/>
              <a:t> </a:t>
            </a:r>
            <a:r>
              <a:rPr lang="de-CH" sz="2000" dirty="0" smtClean="0"/>
              <a:t>(nach </a:t>
            </a:r>
            <a:r>
              <a:rPr lang="de-CH" sz="2000" cap="small" dirty="0" smtClean="0"/>
              <a:t>Leisen</a:t>
            </a:r>
            <a:r>
              <a:rPr lang="de-CH" sz="2000" dirty="0" smtClean="0"/>
              <a:t>)</a:t>
            </a:r>
          </a:p>
          <a:p>
            <a:r>
              <a:rPr lang="de-CH" sz="2000" dirty="0" smtClean="0"/>
              <a:t>am </a:t>
            </a:r>
            <a:r>
              <a:rPr lang="de-CH" sz="2000" dirty="0"/>
              <a:t>Stundenbeginn, am Ende einer </a:t>
            </a:r>
            <a:r>
              <a:rPr lang="de-CH" sz="2000" dirty="0" smtClean="0"/>
              <a:t>Unterrichts-Sequenz …</a:t>
            </a:r>
          </a:p>
          <a:p>
            <a:r>
              <a:rPr lang="de-CH" sz="2000" dirty="0" smtClean="0"/>
              <a:t>Tests </a:t>
            </a:r>
            <a:r>
              <a:rPr lang="de-CH" sz="2000" dirty="0"/>
              <a:t>besser als nochmaliges Lesen im Buch, da SuS zur direkten Auseinandersetzung gezwungen </a:t>
            </a:r>
            <a:r>
              <a:rPr lang="de-CH" sz="2000" dirty="0" smtClean="0"/>
              <a:t>werden</a:t>
            </a:r>
          </a:p>
          <a:p>
            <a:endParaRPr lang="de-CH" sz="2000" dirty="0"/>
          </a:p>
          <a:p>
            <a:pPr marL="2171700" lvl="5" indent="0">
              <a:buNone/>
            </a:pPr>
            <a:r>
              <a:rPr lang="de-CH" sz="1800" dirty="0">
                <a:latin typeface="Book Antiqua" panose="02040602050305030304" pitchFamily="18" charset="0"/>
              </a:rPr>
              <a:t>1. Tafel oder Arbeitsblatt </a:t>
            </a:r>
            <a:r>
              <a:rPr lang="de-CH" sz="1800" dirty="0" smtClean="0">
                <a:latin typeface="Book Antiqua" panose="02040602050305030304" pitchFamily="18" charset="0"/>
              </a:rPr>
              <a:t>… 3 - 5 Aufgaben</a:t>
            </a:r>
            <a:endParaRPr lang="de-CH" sz="1800" dirty="0">
              <a:latin typeface="Book Antiqua" panose="02040602050305030304" pitchFamily="18" charset="0"/>
            </a:endParaRPr>
          </a:p>
          <a:p>
            <a:pPr marL="2171700" lvl="5" indent="0">
              <a:buNone/>
            </a:pPr>
            <a:r>
              <a:rPr lang="de-CH" sz="1800" dirty="0">
                <a:latin typeface="Book Antiqua" panose="02040602050305030304" pitchFamily="18" charset="0"/>
              </a:rPr>
              <a:t>2. </a:t>
            </a:r>
            <a:r>
              <a:rPr lang="de-CH" sz="1800" dirty="0" smtClean="0">
                <a:latin typeface="Book Antiqua" panose="02040602050305030304" pitchFamily="18" charset="0"/>
              </a:rPr>
              <a:t>SuS beantworten sie </a:t>
            </a:r>
            <a:r>
              <a:rPr lang="de-CH" sz="1800" u="sng" dirty="0">
                <a:latin typeface="Book Antiqua" panose="02040602050305030304" pitchFamily="18" charset="0"/>
              </a:rPr>
              <a:t>alleine</a:t>
            </a:r>
            <a:r>
              <a:rPr lang="de-CH" sz="1800" dirty="0">
                <a:latin typeface="Book Antiqua" panose="02040602050305030304" pitchFamily="18" charset="0"/>
              </a:rPr>
              <a:t> auf </a:t>
            </a:r>
            <a:r>
              <a:rPr lang="de-CH" sz="1800" dirty="0" smtClean="0">
                <a:latin typeface="Book Antiqua" panose="02040602050305030304" pitchFamily="18" charset="0"/>
              </a:rPr>
              <a:t>einem Blatt</a:t>
            </a:r>
            <a:r>
              <a:rPr lang="de-CH" sz="1800" dirty="0">
                <a:latin typeface="Book Antiqua" panose="02040602050305030304" pitchFamily="18" charset="0"/>
              </a:rPr>
              <a:t>.</a:t>
            </a:r>
          </a:p>
          <a:p>
            <a:pPr marL="2171700" lvl="5" indent="0">
              <a:buNone/>
            </a:pPr>
            <a:r>
              <a:rPr lang="de-CH" sz="1800" dirty="0">
                <a:latin typeface="Book Antiqua" panose="02040602050305030304" pitchFamily="18" charset="0"/>
              </a:rPr>
              <a:t>3. </a:t>
            </a:r>
            <a:r>
              <a:rPr lang="de-CH" sz="1800" dirty="0" smtClean="0">
                <a:latin typeface="Book Antiqua" panose="02040602050305030304" pitchFamily="18" charset="0"/>
              </a:rPr>
              <a:t>SuS tauschen ihren </a:t>
            </a:r>
            <a:r>
              <a:rPr lang="de-CH" sz="1800" dirty="0">
                <a:latin typeface="Book Antiqua" panose="02040602050305030304" pitchFamily="18" charset="0"/>
              </a:rPr>
              <a:t>Zettel mit </a:t>
            </a:r>
            <a:r>
              <a:rPr lang="de-CH" sz="1800" dirty="0" smtClean="0">
                <a:latin typeface="Book Antiqua" panose="02040602050305030304" pitchFamily="18" charset="0"/>
              </a:rPr>
              <a:t>dem des Nachbarn</a:t>
            </a:r>
            <a:r>
              <a:rPr lang="de-CH" sz="1800" dirty="0">
                <a:latin typeface="Book Antiqua" panose="02040602050305030304" pitchFamily="18" charset="0"/>
              </a:rPr>
              <a:t>.</a:t>
            </a:r>
          </a:p>
          <a:p>
            <a:pPr marL="2171700" lvl="5" indent="0">
              <a:buNone/>
            </a:pPr>
            <a:r>
              <a:rPr lang="de-CH" sz="1800" dirty="0">
                <a:latin typeface="Book Antiqua" panose="02040602050305030304" pitchFamily="18" charset="0"/>
              </a:rPr>
              <a:t>4. </a:t>
            </a:r>
            <a:r>
              <a:rPr lang="de-CH" sz="1800" dirty="0" smtClean="0">
                <a:latin typeface="Book Antiqua" panose="02040602050305030304" pitchFamily="18" charset="0"/>
              </a:rPr>
              <a:t>SuS diskutieren über ihre Antworten.</a:t>
            </a:r>
            <a:endParaRPr lang="de-CH" sz="1800" dirty="0">
              <a:latin typeface="Book Antiqua" panose="02040602050305030304" pitchFamily="18" charset="0"/>
            </a:endParaRPr>
          </a:p>
          <a:p>
            <a:pPr marL="2171700" lvl="5" indent="0">
              <a:buNone/>
            </a:pPr>
            <a:r>
              <a:rPr lang="de-CH" sz="1800" dirty="0">
                <a:latin typeface="Book Antiqua" panose="02040602050305030304" pitchFamily="18" charset="0"/>
              </a:rPr>
              <a:t>5. </a:t>
            </a:r>
            <a:r>
              <a:rPr lang="de-CH" sz="1800" dirty="0" smtClean="0">
                <a:latin typeface="Book Antiqua" panose="02040602050305030304" pitchFamily="18" charset="0"/>
              </a:rPr>
              <a:t>SuS vergleichen ihre Antworten mit </a:t>
            </a:r>
            <a:r>
              <a:rPr lang="de-CH" sz="1800" dirty="0">
                <a:latin typeface="Book Antiqua" panose="02040602050305030304" pitchFamily="18" charset="0"/>
              </a:rPr>
              <a:t>der Musterlösung</a:t>
            </a:r>
            <a:r>
              <a:rPr lang="de-CH" sz="1800" dirty="0" smtClean="0">
                <a:latin typeface="Book Antiqua" panose="02040602050305030304" pitchFamily="18" charset="0"/>
              </a:rPr>
              <a:t>.</a:t>
            </a:r>
          </a:p>
          <a:p>
            <a:pPr marL="400050" lvl="1" indent="0">
              <a:buNone/>
            </a:pPr>
            <a:endParaRPr lang="de-CH" sz="18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de-CH" sz="2000" dirty="0"/>
              <a:t>Bsp</a:t>
            </a:r>
            <a:r>
              <a:rPr lang="de-CH" sz="2000" dirty="0" smtClean="0"/>
              <a:t>.: </a:t>
            </a:r>
            <a:r>
              <a:rPr lang="de-CH" sz="2000" dirty="0"/>
              <a:t>Ruhepotential</a:t>
            </a:r>
          </a:p>
          <a:p>
            <a:endParaRPr lang="de-CH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Methoden, Formen, Beispiele … IV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Methoden, Formen, Beispiele … V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57150" indent="0">
              <a:buNone/>
            </a:pPr>
            <a:r>
              <a:rPr lang="de-DE" sz="2000" b="1" dirty="0" smtClean="0"/>
              <a:t>Selbst-Diagnosetest</a:t>
            </a:r>
            <a:r>
              <a:rPr lang="de-DE" sz="2200" dirty="0" smtClean="0"/>
              <a:t> </a:t>
            </a:r>
          </a:p>
          <a:p>
            <a:pPr marL="400050"/>
            <a:r>
              <a:rPr lang="de-DE" sz="2000" dirty="0" smtClean="0"/>
              <a:t>mit </a:t>
            </a:r>
            <a:r>
              <a:rPr lang="de-DE" sz="2000" dirty="0"/>
              <a:t>Hinweisen zur Verbesserung, Wiederholung, </a:t>
            </a:r>
            <a:r>
              <a:rPr lang="de-DE" sz="2000" dirty="0" smtClean="0"/>
              <a:t>Übung</a:t>
            </a:r>
          </a:p>
          <a:p>
            <a:pPr marL="400050"/>
            <a:endParaRPr lang="de-DE" sz="2000" dirty="0" smtClean="0"/>
          </a:p>
          <a:p>
            <a:pPr marL="400050"/>
            <a:r>
              <a:rPr lang="de-DE" sz="2000" dirty="0" smtClean="0"/>
              <a:t>zu </a:t>
            </a:r>
            <a:r>
              <a:rPr lang="de-DE" sz="2000" u="sng" dirty="0"/>
              <a:t>Beginn</a:t>
            </a:r>
            <a:r>
              <a:rPr lang="de-DE" sz="2000" dirty="0"/>
              <a:t> einer </a:t>
            </a:r>
            <a:r>
              <a:rPr lang="de-DE" sz="2000" dirty="0" smtClean="0"/>
              <a:t>UE 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>
                <a:sym typeface="Wingdings" panose="05000000000000000000" pitchFamily="2" charset="2"/>
              </a:rPr>
              <a:t>A</a:t>
            </a:r>
            <a:r>
              <a:rPr lang="de-DE" sz="2000" dirty="0" smtClean="0"/>
              <a:t>ktivierung Vorwissen</a:t>
            </a:r>
          </a:p>
          <a:p>
            <a:pPr marL="57150" indent="0">
              <a:buNone/>
            </a:pPr>
            <a:r>
              <a:rPr lang="de-DE" sz="2000" dirty="0" smtClean="0"/>
              <a:t>	z</a:t>
            </a:r>
            <a:r>
              <a:rPr lang="de-DE" sz="2000" dirty="0"/>
              <a:t>. B. </a:t>
            </a:r>
            <a:r>
              <a:rPr lang="de-DE" sz="2000" dirty="0" err="1"/>
              <a:t>Neurobio</a:t>
            </a:r>
            <a:r>
              <a:rPr lang="de-DE" sz="2000" dirty="0"/>
              <a:t> </a:t>
            </a:r>
            <a:r>
              <a:rPr lang="de-DE" sz="2000" dirty="0" smtClean="0"/>
              <a:t>– Eingangsdiagnose</a:t>
            </a:r>
          </a:p>
          <a:p>
            <a:pPr marL="57150" indent="0">
              <a:buNone/>
            </a:pPr>
            <a:endParaRPr lang="de-DE" sz="2000" dirty="0" smtClean="0"/>
          </a:p>
          <a:p>
            <a:pPr marL="400050"/>
            <a:r>
              <a:rPr lang="de-DE" sz="2000" dirty="0" smtClean="0"/>
              <a:t>am </a:t>
            </a:r>
            <a:r>
              <a:rPr lang="de-DE" sz="2000" u="sng" dirty="0" smtClean="0"/>
              <a:t>Ende</a:t>
            </a:r>
            <a:r>
              <a:rPr lang="de-DE" sz="2000" dirty="0" smtClean="0"/>
              <a:t> einer UE oder U-Sequenz </a:t>
            </a:r>
            <a:r>
              <a:rPr lang="de-DE" sz="2000" dirty="0" smtClean="0">
                <a:sym typeface="Wingdings" panose="05000000000000000000" pitchFamily="2" charset="2"/>
              </a:rPr>
              <a:t> Aufdecken von Lücken und Fehlvorstellungen, Vorbereitung auf </a:t>
            </a:r>
            <a:r>
              <a:rPr lang="de-DE" sz="2000" dirty="0" err="1" smtClean="0">
                <a:sym typeface="Wingdings" panose="05000000000000000000" pitchFamily="2" charset="2"/>
              </a:rPr>
              <a:t>summatives</a:t>
            </a:r>
            <a:r>
              <a:rPr lang="de-DE" sz="2000" dirty="0" smtClean="0">
                <a:sym typeface="Wingdings" panose="05000000000000000000" pitchFamily="2" charset="2"/>
              </a:rPr>
              <a:t> Assessment (KA, Klausur, …)</a:t>
            </a:r>
          </a:p>
          <a:p>
            <a:pPr marL="57150" indent="0">
              <a:buNone/>
            </a:pPr>
            <a:r>
              <a:rPr lang="de-DE" sz="2000" dirty="0">
                <a:sym typeface="Wingdings" panose="05000000000000000000" pitchFamily="2" charset="2"/>
              </a:rPr>
              <a:t>	</a:t>
            </a:r>
            <a:r>
              <a:rPr lang="de-DE" sz="2000" dirty="0" smtClean="0">
                <a:sym typeface="Wingdings" panose="05000000000000000000" pitchFamily="2" charset="2"/>
              </a:rPr>
              <a:t>z. B. Fotosynthese, </a:t>
            </a:r>
            <a:r>
              <a:rPr lang="de-DE" sz="2000" dirty="0" err="1" smtClean="0">
                <a:sym typeface="Wingdings" panose="05000000000000000000" pitchFamily="2" charset="2"/>
              </a:rPr>
              <a:t>Neurobio</a:t>
            </a:r>
            <a:endParaRPr lang="de-DE" sz="2000" dirty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2000" b="1" dirty="0" smtClean="0"/>
              <a:t>Hands-on-Experimente</a:t>
            </a:r>
          </a:p>
          <a:p>
            <a:pPr marL="0" indent="0">
              <a:buNone/>
            </a:pPr>
            <a:r>
              <a:rPr lang="de-CH" sz="2000" dirty="0" smtClean="0"/>
              <a:t>Alltagssituationen, - </a:t>
            </a:r>
            <a:r>
              <a:rPr lang="de-CH" sz="2000" dirty="0" err="1" smtClean="0"/>
              <a:t>beobachtungen</a:t>
            </a:r>
            <a:r>
              <a:rPr lang="de-CH" sz="2000" dirty="0" smtClean="0"/>
              <a:t> und -</a:t>
            </a:r>
            <a:r>
              <a:rPr lang="de-CH" sz="2000" dirty="0" err="1" smtClean="0"/>
              <a:t>gegenstände</a:t>
            </a:r>
            <a:r>
              <a:rPr lang="de-CH" sz="2000" dirty="0" smtClean="0"/>
              <a:t> werden benutzt um biologische Phänomene mit Hilfe eines Experiments näher zu beobachten und zu erklären.</a:t>
            </a:r>
          </a:p>
          <a:p>
            <a:pPr marL="0" indent="0">
              <a:buNone/>
            </a:pPr>
            <a:r>
              <a:rPr lang="de-CH" sz="1050" dirty="0" smtClean="0"/>
              <a:t> </a:t>
            </a:r>
          </a:p>
          <a:p>
            <a:pPr marL="0" indent="0">
              <a:buNone/>
            </a:pPr>
            <a:r>
              <a:rPr lang="de-CH" sz="2000" dirty="0" smtClean="0"/>
              <a:t>Bsp.: </a:t>
            </a:r>
          </a:p>
          <a:p>
            <a:r>
              <a:rPr lang="de-CH" sz="2000" dirty="0"/>
              <a:t>Fotosynthese </a:t>
            </a:r>
          </a:p>
          <a:p>
            <a:r>
              <a:rPr lang="de-CH" sz="2000" dirty="0" smtClean="0"/>
              <a:t>platzende Kirschen bei Regen, weinender Rettich etc. </a:t>
            </a:r>
            <a:r>
              <a:rPr lang="de-CH" sz="2000" dirty="0" smtClean="0">
                <a:sym typeface="Wingdings" panose="05000000000000000000" pitchFamily="2" charset="2"/>
              </a:rPr>
              <a:t> Osmose (ZPG II)</a:t>
            </a:r>
          </a:p>
          <a:p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endParaRPr lang="de-CH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Methoden, Formen, Beispiele … VI</a:t>
            </a:r>
            <a:endParaRPr lang="de-CH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38" y="4499149"/>
            <a:ext cx="1250466" cy="175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99149"/>
            <a:ext cx="1167888" cy="175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27365"/>
            <a:ext cx="18383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>
              <a:buFont typeface="+mj-lt"/>
              <a:buAutoNum type="arabicPeriod"/>
            </a:pPr>
            <a:r>
              <a:rPr lang="de-CH" sz="2000" b="1" dirty="0" err="1" smtClean="0"/>
              <a:t>Concept</a:t>
            </a:r>
            <a:r>
              <a:rPr lang="de-CH" sz="2000" b="1" dirty="0" smtClean="0"/>
              <a:t>-Test-Fragen </a:t>
            </a:r>
            <a:r>
              <a:rPr lang="de-CH" sz="2000" b="1" dirty="0"/>
              <a:t>nach </a:t>
            </a:r>
            <a:r>
              <a:rPr lang="de-CH" sz="2000" b="1" cap="small" dirty="0"/>
              <a:t>Maier</a:t>
            </a:r>
            <a:r>
              <a:rPr lang="de-CH" sz="2000" b="1" dirty="0"/>
              <a:t> </a:t>
            </a:r>
            <a:endParaRPr lang="de-CH" sz="2000" b="1" dirty="0" smtClean="0"/>
          </a:p>
          <a:p>
            <a:pPr marL="800100" lvl="1"/>
            <a:r>
              <a:rPr lang="de-CH" sz="1800" dirty="0" smtClean="0"/>
              <a:t>computergestützte </a:t>
            </a:r>
            <a:r>
              <a:rPr lang="de-CH" sz="1800" dirty="0"/>
              <a:t>Diagnostik </a:t>
            </a:r>
            <a:r>
              <a:rPr lang="de-CH" sz="1800" u="sng" dirty="0" smtClean="0"/>
              <a:t>oder</a:t>
            </a:r>
            <a:r>
              <a:rPr lang="de-CH" sz="1800" dirty="0" smtClean="0"/>
              <a:t> Paper-</a:t>
            </a:r>
            <a:r>
              <a:rPr lang="de-CH" sz="1800" dirty="0" err="1" smtClean="0"/>
              <a:t>Pencil</a:t>
            </a:r>
            <a:r>
              <a:rPr lang="de-CH" sz="1800" dirty="0" smtClean="0"/>
              <a:t>-Test </a:t>
            </a:r>
          </a:p>
          <a:p>
            <a:pPr marL="800100" lvl="1"/>
            <a:r>
              <a:rPr lang="de-CH" sz="1800" dirty="0" smtClean="0">
                <a:sym typeface="Wingdings" panose="05000000000000000000" pitchFamily="2" charset="2"/>
              </a:rPr>
              <a:t>individuelle Fehlkonzepte </a:t>
            </a:r>
            <a:r>
              <a:rPr lang="de-CH" sz="1800" dirty="0">
                <a:sym typeface="Wingdings" panose="05000000000000000000" pitchFamily="2" charset="2"/>
              </a:rPr>
              <a:t>aufdecken und </a:t>
            </a:r>
            <a:r>
              <a:rPr lang="de-CH" sz="1800" dirty="0" smtClean="0">
                <a:sym typeface="Wingdings" panose="05000000000000000000" pitchFamily="2" charset="2"/>
              </a:rPr>
              <a:t>korrigieren</a:t>
            </a:r>
          </a:p>
          <a:p>
            <a:pPr marL="514350" lvl="1" indent="0">
              <a:buNone/>
            </a:pPr>
            <a:r>
              <a:rPr lang="de-CH" sz="1800" dirty="0" smtClean="0">
                <a:sym typeface="Wingdings" panose="05000000000000000000" pitchFamily="2" charset="2"/>
              </a:rPr>
              <a:t>Bsp.: Angepasstheiten bei Schnäbel</a:t>
            </a:r>
            <a:r>
              <a:rPr lang="de-CH" sz="1800" dirty="0">
                <a:sym typeface="Wingdings" panose="05000000000000000000" pitchFamily="2" charset="2"/>
              </a:rPr>
              <a:t>, Mäuseschwanz, Fettschicht bei </a:t>
            </a:r>
            <a:r>
              <a:rPr lang="de-CH" sz="1800" dirty="0" smtClean="0">
                <a:sym typeface="Wingdings" panose="05000000000000000000" pitchFamily="2" charset="2"/>
              </a:rPr>
              <a:t>Robben</a:t>
            </a:r>
          </a:p>
          <a:p>
            <a:pPr marL="800100" lvl="1"/>
            <a:endParaRPr lang="de-CH" sz="1600" dirty="0"/>
          </a:p>
          <a:p>
            <a:pPr marL="400050">
              <a:buFont typeface="+mj-lt"/>
              <a:buAutoNum type="arabicPeriod"/>
            </a:pPr>
            <a:r>
              <a:rPr lang="de-CH" sz="2000" b="1" dirty="0" smtClean="0"/>
              <a:t>Vier-Ecken-Quiz</a:t>
            </a:r>
          </a:p>
          <a:p>
            <a:pPr marL="800100" lvl="1"/>
            <a:r>
              <a:rPr lang="de-CH" sz="1800" dirty="0" smtClean="0"/>
              <a:t>Frage mit 4 z. T. falschen aber plausiblen Antwortmöglichkeiten</a:t>
            </a:r>
          </a:p>
          <a:p>
            <a:pPr marL="800100" lvl="1"/>
            <a:r>
              <a:rPr lang="de-CH" sz="1800" dirty="0" smtClean="0"/>
              <a:t>Zuordnung der Antworten zu den Zimmerecken</a:t>
            </a:r>
          </a:p>
          <a:p>
            <a:pPr marL="800100" lvl="1"/>
            <a:r>
              <a:rPr lang="de-CH" sz="1800" dirty="0" smtClean="0"/>
              <a:t>SuS entscheiden sich für eine Antwort und gehen in die entsprechende Ecke</a:t>
            </a:r>
          </a:p>
          <a:p>
            <a:pPr marL="800100" lvl="1"/>
            <a:r>
              <a:rPr lang="de-CH" sz="1800" dirty="0" smtClean="0"/>
              <a:t>Auflösung durch Lehrperson oder Antwortkarte in der Ecke</a:t>
            </a:r>
          </a:p>
          <a:p>
            <a:pPr marL="800100" lvl="1"/>
            <a:r>
              <a:rPr lang="de-CH" sz="1800" dirty="0" smtClean="0"/>
              <a:t>SuS diskutieren über Fehleinschätzung und/oder richtige Lösung</a:t>
            </a:r>
          </a:p>
          <a:p>
            <a:pPr marL="800100" lvl="1"/>
            <a:r>
              <a:rPr lang="de-CH" sz="1800" dirty="0" smtClean="0"/>
              <a:t>Abschlussrunde im Plenum</a:t>
            </a:r>
          </a:p>
          <a:p>
            <a:pPr marL="514350" lvl="1" indent="0">
              <a:buNone/>
            </a:pPr>
            <a:r>
              <a:rPr lang="de-CH" sz="1800" dirty="0" smtClean="0"/>
              <a:t>Bsp.: Fotosynthese, …</a:t>
            </a:r>
            <a:endParaRPr lang="de-CH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Methoden, Formen, Beispiele </a:t>
            </a:r>
            <a:r>
              <a:rPr lang="de-CH" dirty="0"/>
              <a:t>… VII</a:t>
            </a:r>
            <a:r>
              <a:rPr lang="de-CH" sz="4000" dirty="0"/>
              <a:t/>
            </a:r>
            <a:br>
              <a:rPr lang="de-CH" sz="4000" dirty="0"/>
            </a:br>
            <a:r>
              <a:rPr lang="de-CH" sz="3100" dirty="0" err="1"/>
              <a:t>Concept</a:t>
            </a:r>
            <a:r>
              <a:rPr lang="de-CH" sz="3100" dirty="0"/>
              <a:t>-Test-Formen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5220072" y="5311866"/>
            <a:ext cx="2304256" cy="1080120"/>
            <a:chOff x="5220072" y="5229200"/>
            <a:chExt cx="2304256" cy="1080120"/>
          </a:xfrm>
        </p:grpSpPr>
        <p:sp>
          <p:nvSpPr>
            <p:cNvPr id="7" name="Rechteck 6"/>
            <p:cNvSpPr/>
            <p:nvPr/>
          </p:nvSpPr>
          <p:spPr>
            <a:xfrm>
              <a:off x="5220072" y="5229200"/>
              <a:ext cx="2304256" cy="10801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" name="Herz 7"/>
            <p:cNvSpPr/>
            <p:nvPr/>
          </p:nvSpPr>
          <p:spPr>
            <a:xfrm>
              <a:off x="5364088" y="5301208"/>
              <a:ext cx="288032" cy="288032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Sonne 8"/>
            <p:cNvSpPr/>
            <p:nvPr/>
          </p:nvSpPr>
          <p:spPr>
            <a:xfrm>
              <a:off x="7092280" y="5301208"/>
              <a:ext cx="288032" cy="288032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rgbClr val="FFFF00"/>
                </a:solidFill>
              </a:endParaRPr>
            </a:p>
          </p:txBody>
        </p:sp>
        <p:sp>
          <p:nvSpPr>
            <p:cNvPr id="10" name="Mond 9"/>
            <p:cNvSpPr/>
            <p:nvPr/>
          </p:nvSpPr>
          <p:spPr>
            <a:xfrm>
              <a:off x="5382741" y="5949280"/>
              <a:ext cx="216024" cy="288032"/>
            </a:xfrm>
            <a:prstGeom prst="moo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>
                <a:solidFill>
                  <a:srgbClr val="FFFF00"/>
                </a:solidFill>
              </a:endParaRPr>
            </a:p>
          </p:txBody>
        </p:sp>
        <p:sp>
          <p:nvSpPr>
            <p:cNvPr id="11" name="Smiley 10"/>
            <p:cNvSpPr/>
            <p:nvPr/>
          </p:nvSpPr>
          <p:spPr>
            <a:xfrm>
              <a:off x="7126329" y="5877272"/>
              <a:ext cx="360040" cy="360040"/>
            </a:xfrm>
            <a:prstGeom prst="smileyFace">
              <a:avLst/>
            </a:prstGeom>
            <a:solidFill>
              <a:srgbClr val="00B05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823668"/>
          </a:xfrm>
        </p:spPr>
        <p:txBody>
          <a:bodyPr>
            <a:normAutofit lnSpcReduction="10000"/>
          </a:bodyPr>
          <a:lstStyle/>
          <a:p>
            <a:pPr marL="360000" indent="-360000">
              <a:buFont typeface="+mj-lt"/>
              <a:buAutoNum type="arabicPeriod" startAt="3"/>
            </a:pPr>
            <a:r>
              <a:rPr lang="de-CH" sz="2000" b="1" dirty="0" err="1" smtClean="0"/>
              <a:t>Clicker</a:t>
            </a:r>
            <a:r>
              <a:rPr lang="de-CH" sz="2000" b="1" dirty="0" smtClean="0"/>
              <a:t>-Fragen</a:t>
            </a:r>
          </a:p>
          <a:p>
            <a:r>
              <a:rPr lang="de-CH" sz="1800" dirty="0" smtClean="0"/>
              <a:t>Fragen zu Fakten, Reorganisation und Transfer möglich (</a:t>
            </a:r>
            <a:r>
              <a:rPr lang="de-CH" sz="1800" u="sng" dirty="0" smtClean="0"/>
              <a:t>keine</a:t>
            </a:r>
            <a:r>
              <a:rPr lang="de-CH" sz="1800" dirty="0" smtClean="0"/>
              <a:t> Ratefragen!)</a:t>
            </a:r>
          </a:p>
          <a:p>
            <a:r>
              <a:rPr lang="de-CH" sz="1800" dirty="0" smtClean="0"/>
              <a:t>als Wiederholung, Anwendung …</a:t>
            </a:r>
          </a:p>
          <a:p>
            <a:r>
              <a:rPr lang="de-CH" sz="1800" dirty="0"/>
              <a:t>n</a:t>
            </a:r>
            <a:r>
              <a:rPr lang="de-CH" sz="1800" dirty="0" smtClean="0"/>
              <a:t>ur mit allen Schritten effektiv</a:t>
            </a:r>
          </a:p>
          <a:p>
            <a:r>
              <a:rPr lang="de-CH" sz="1800" dirty="0"/>
              <a:t>a</a:t>
            </a:r>
            <a:r>
              <a:rPr lang="de-CH" sz="1800" dirty="0" smtClean="0"/>
              <a:t>usreichend Zeit für Diskussion einplanen: 3´ - 5´</a:t>
            </a:r>
          </a:p>
          <a:p>
            <a:r>
              <a:rPr lang="de-CH" sz="1800" dirty="0" smtClean="0"/>
              <a:t>Methode SuS vorstellen und wiederholt einsetzten (Ritualisierung)</a:t>
            </a:r>
          </a:p>
          <a:p>
            <a:r>
              <a:rPr lang="de-CH" sz="1800" dirty="0" smtClean="0"/>
              <a:t>Methode steht und fällt mit </a:t>
            </a:r>
            <a:r>
              <a:rPr lang="de-CH" sz="1800" dirty="0" err="1" smtClean="0"/>
              <a:t>Qualitiät</a:t>
            </a:r>
            <a:r>
              <a:rPr lang="de-CH" sz="1800" dirty="0" smtClean="0"/>
              <a:t> von Frage und Antworten!</a:t>
            </a:r>
          </a:p>
          <a:p>
            <a:pPr marL="0" indent="0">
              <a:buNone/>
            </a:pPr>
            <a:r>
              <a:rPr lang="de-CH" sz="1800" dirty="0" smtClean="0"/>
              <a:t>Bsp.: </a:t>
            </a:r>
            <a:r>
              <a:rPr lang="de-CH" sz="1800" dirty="0" err="1" smtClean="0"/>
              <a:t>Neurobio</a:t>
            </a:r>
            <a:endParaRPr lang="de-CH" sz="1800" dirty="0" smtClean="0"/>
          </a:p>
          <a:p>
            <a:endParaRPr lang="de-CH" sz="1800" dirty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Methoden, Formen, Beispiele </a:t>
            </a:r>
            <a:r>
              <a:rPr lang="de-CH" dirty="0"/>
              <a:t>… </a:t>
            </a:r>
            <a:r>
              <a:rPr lang="de-CH" dirty="0" smtClean="0"/>
              <a:t>VIII</a:t>
            </a:r>
            <a:r>
              <a:rPr lang="de-CH" sz="4000" dirty="0"/>
              <a:t/>
            </a:r>
            <a:br>
              <a:rPr lang="de-CH" sz="4000" dirty="0"/>
            </a:br>
            <a:r>
              <a:rPr lang="de-CH" sz="3100" dirty="0" err="1"/>
              <a:t>Concept</a:t>
            </a:r>
            <a:r>
              <a:rPr lang="de-CH" sz="3100" dirty="0"/>
              <a:t>-Test-Formen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7" r="11559"/>
          <a:stretch/>
        </p:blipFill>
        <p:spPr bwMode="auto">
          <a:xfrm>
            <a:off x="3779912" y="1603579"/>
            <a:ext cx="4841156" cy="482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4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28504" cy="4525963"/>
          </a:xfrm>
        </p:spPr>
        <p:txBody>
          <a:bodyPr/>
          <a:lstStyle/>
          <a:p>
            <a:pPr marL="360000" indent="-360000">
              <a:buFont typeface="+mj-lt"/>
              <a:buAutoNum type="arabicPeriod" startAt="4"/>
            </a:pPr>
            <a:r>
              <a:rPr lang="de-CH" sz="2000" b="1" dirty="0" err="1" smtClean="0"/>
              <a:t>Concept</a:t>
            </a:r>
            <a:r>
              <a:rPr lang="de-CH" sz="2000" b="1" dirty="0" smtClean="0"/>
              <a:t>-Cartoon</a:t>
            </a:r>
          </a:p>
          <a:p>
            <a:r>
              <a:rPr lang="de-CH" sz="1800" dirty="0" smtClean="0"/>
              <a:t>Diskussion in Kleingruppe, dann im Plenum inkl. Auflösung</a:t>
            </a:r>
          </a:p>
          <a:p>
            <a:r>
              <a:rPr lang="de-CH" sz="1800" dirty="0" err="1" smtClean="0"/>
              <a:t>Concept</a:t>
            </a:r>
            <a:r>
              <a:rPr lang="de-CH" sz="1800" dirty="0" smtClean="0"/>
              <a:t>-Cartoon-Frage auch als </a:t>
            </a:r>
            <a:r>
              <a:rPr lang="de-CH" sz="1800" dirty="0" err="1" smtClean="0"/>
              <a:t>Clicker</a:t>
            </a:r>
            <a:r>
              <a:rPr lang="de-CH" sz="1800" dirty="0" smtClean="0"/>
              <a:t>-Frage oder 4-Ecken-Quiz-Frage verwendbar</a:t>
            </a:r>
          </a:p>
          <a:p>
            <a:pPr marL="0" indent="0">
              <a:buNone/>
            </a:pPr>
            <a:r>
              <a:rPr lang="de-CH" sz="1800" dirty="0" smtClean="0"/>
              <a:t>Bsp.: </a:t>
            </a:r>
            <a:r>
              <a:rPr lang="de-CH" sz="1800" dirty="0" err="1" smtClean="0"/>
              <a:t>Neurobio</a:t>
            </a:r>
            <a:r>
              <a:rPr lang="de-CH" sz="1800" dirty="0"/>
              <a:t>, </a:t>
            </a:r>
            <a:r>
              <a:rPr lang="de-CH" sz="1800" dirty="0" smtClean="0"/>
              <a:t>…</a:t>
            </a:r>
            <a:endParaRPr lang="de-CH" sz="1800" dirty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Methoden, Formen, Beispiele </a:t>
            </a:r>
            <a:r>
              <a:rPr lang="de-CH" dirty="0"/>
              <a:t>… </a:t>
            </a:r>
            <a:r>
              <a:rPr lang="de-CH" dirty="0" smtClean="0"/>
              <a:t>IX</a:t>
            </a:r>
            <a:r>
              <a:rPr lang="de-CH" sz="4000" dirty="0"/>
              <a:t/>
            </a:r>
            <a:br>
              <a:rPr lang="de-CH" sz="4000" dirty="0"/>
            </a:br>
            <a:r>
              <a:rPr lang="de-CH" sz="3100" dirty="0" err="1"/>
              <a:t>Concept</a:t>
            </a:r>
            <a:r>
              <a:rPr lang="de-CH" sz="3100" dirty="0"/>
              <a:t>-Test-Formen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9" t="-2328"/>
          <a:stretch/>
        </p:blipFill>
        <p:spPr bwMode="auto">
          <a:xfrm>
            <a:off x="2885704" y="1615044"/>
            <a:ext cx="6006776" cy="46222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Beobachtung im Alltag  …</a:t>
            </a:r>
            <a:endParaRPr lang="de-DE" sz="36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3635896" y="1412776"/>
            <a:ext cx="5050904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000" b="1" dirty="0" smtClean="0"/>
              <a:t>KA u. Tests </a:t>
            </a:r>
            <a:r>
              <a:rPr lang="de-DE" sz="2000" dirty="0" smtClean="0"/>
              <a:t>zeigen deutlich, was SuS gelernt haben und können </a:t>
            </a:r>
          </a:p>
          <a:p>
            <a:pPr marL="0" indent="0">
              <a:buNone/>
            </a:pPr>
            <a:r>
              <a:rPr lang="de-DE" sz="2000" dirty="0" smtClean="0">
                <a:sym typeface="Wingdings" pitchFamily="2" charset="2"/>
              </a:rPr>
              <a:t>	 bewährte Leistungsbewertung</a:t>
            </a:r>
          </a:p>
          <a:p>
            <a:pPr marL="0" indent="0">
              <a:buNone/>
            </a:pPr>
            <a:r>
              <a:rPr lang="de-DE" sz="2000" dirty="0">
                <a:sym typeface="Wingdings" pitchFamily="2" charset="2"/>
              </a:rPr>
              <a:t>	</a:t>
            </a:r>
            <a:r>
              <a:rPr lang="de-DE" sz="2000" dirty="0" smtClean="0">
                <a:sym typeface="Wingdings" panose="05000000000000000000" pitchFamily="2" charset="2"/>
              </a:rPr>
              <a:t> breites Notenspektrum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de-DE" sz="2400" b="1" dirty="0" smtClean="0">
                <a:solidFill>
                  <a:srgbClr val="FF0000"/>
                </a:solidFill>
                <a:sym typeface="Wingdings" pitchFamily="2" charset="2"/>
              </a:rPr>
              <a:t>summatives Assessment</a:t>
            </a:r>
          </a:p>
          <a:p>
            <a:pPr marL="0" indent="0">
              <a:buNone/>
            </a:pPr>
            <a:endParaRPr lang="de-DE" sz="2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de-DE" sz="2000" b="1" dirty="0" smtClean="0">
                <a:sym typeface="Wingdings" pitchFamily="2" charset="2"/>
              </a:rPr>
              <a:t>Realität: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sym typeface="Wingdings" pitchFamily="2" charset="2"/>
              </a:rPr>
              <a:t>Defizite nur selten erfolgreich angegangen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sym typeface="Wingdings" pitchFamily="2" charset="2"/>
              </a:rPr>
              <a:t>Defizite erkannt?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sym typeface="Wingdings" pitchFamily="2" charset="2"/>
              </a:rPr>
              <a:t>Motivationsproblem für „alten“ Stoff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sym typeface="Wingdings" pitchFamily="2" charset="2"/>
              </a:rPr>
              <a:t>Überlagerung mit „Neuem“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>
                <a:sym typeface="Wingdings" pitchFamily="2" charset="2"/>
              </a:rPr>
              <a:t>…</a:t>
            </a:r>
          </a:p>
          <a:p>
            <a:pPr marL="0" indent="0">
              <a:buNone/>
            </a:pPr>
            <a:endParaRPr lang="de-DE" sz="2000" b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de-DE" sz="2000" b="1" dirty="0" smtClean="0">
                <a:sym typeface="Wingdings" pitchFamily="2" charset="2"/>
              </a:rPr>
              <a:t>Lösungsansatz</a:t>
            </a:r>
            <a:r>
              <a:rPr lang="de-DE" sz="2000" dirty="0" smtClean="0">
                <a:sym typeface="Wingdings" pitchFamily="2" charset="2"/>
              </a:rPr>
              <a:t>: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B050"/>
                </a:solidFill>
                <a:sym typeface="Wingdings" pitchFamily="2" charset="2"/>
              </a:rPr>
              <a:t>	</a:t>
            </a:r>
            <a:r>
              <a:rPr lang="de-DE" sz="2400" b="1" dirty="0" smtClean="0">
                <a:solidFill>
                  <a:srgbClr val="00B050"/>
                </a:solidFill>
                <a:sym typeface="Wingdings" pitchFamily="2" charset="2"/>
              </a:rPr>
              <a:t>formatives Assessment</a:t>
            </a:r>
            <a:endParaRPr lang="de-DE" sz="2000" b="1" dirty="0">
              <a:solidFill>
                <a:srgbClr val="00B050"/>
              </a:solidFill>
              <a:sym typeface="Wingdings" pitchFamily="2" charset="2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 rot="1835709">
            <a:off x="6451069" y="4515669"/>
            <a:ext cx="2633408" cy="1879088"/>
          </a:xfrm>
          <a:prstGeom prst="irregularSeal2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Hattie (2009):</a:t>
            </a:r>
          </a:p>
          <a:p>
            <a:pPr algn="ctr"/>
            <a:r>
              <a:rPr lang="de-CH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größte</a:t>
            </a:r>
            <a:r>
              <a:rPr lang="de-CH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CH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Effekte</a:t>
            </a:r>
            <a:endParaRPr lang="de-CH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24850"/>
            <a:ext cx="1920875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502" y="4622800"/>
            <a:ext cx="1189037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70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8656" cy="4525963"/>
          </a:xfrm>
        </p:spPr>
        <p:txBody>
          <a:bodyPr>
            <a:normAutofit/>
          </a:bodyPr>
          <a:lstStyle/>
          <a:p>
            <a:pPr marL="360000" indent="-360000">
              <a:buFont typeface="+mj-lt"/>
              <a:buAutoNum type="arabicPeriod" startAt="5"/>
            </a:pPr>
            <a:r>
              <a:rPr lang="de-CH" sz="2000" b="1" dirty="0" err="1" smtClean="0"/>
              <a:t>Concept-Map</a:t>
            </a:r>
            <a:endParaRPr lang="de-CH" sz="2000" b="1" dirty="0" smtClean="0"/>
          </a:p>
          <a:p>
            <a:r>
              <a:rPr lang="de-CH" sz="1800" dirty="0" smtClean="0"/>
              <a:t>Visualisierung von Begriffen mit ihren Zusammenhängen</a:t>
            </a:r>
          </a:p>
          <a:p>
            <a:r>
              <a:rPr lang="de-CH" sz="1800" dirty="0" err="1" smtClean="0"/>
              <a:t>Mind-Map</a:t>
            </a:r>
            <a:r>
              <a:rPr lang="de-CH" sz="1800" dirty="0" smtClean="0"/>
              <a:t> als einfache Form</a:t>
            </a:r>
          </a:p>
          <a:p>
            <a:r>
              <a:rPr lang="de-CH" sz="1800" dirty="0"/>
              <a:t>n</a:t>
            </a:r>
            <a:r>
              <a:rPr lang="de-CH" sz="1800" dirty="0" smtClean="0"/>
              <a:t>ur effektiv, wenn Analyse von Fehlvorstellungen </a:t>
            </a:r>
            <a:r>
              <a:rPr lang="de-CH" sz="1800" dirty="0" smtClean="0">
                <a:sym typeface="Wingdings" panose="05000000000000000000" pitchFamily="2" charset="2"/>
              </a:rPr>
              <a:t> Konsequenzen</a:t>
            </a:r>
            <a:endParaRPr lang="de-CH" sz="1800" dirty="0" smtClean="0"/>
          </a:p>
          <a:p>
            <a:pPr marL="0" indent="0">
              <a:buNone/>
            </a:pPr>
            <a:r>
              <a:rPr lang="de-CH" sz="1800" dirty="0" smtClean="0"/>
              <a:t>Bsp.: </a:t>
            </a:r>
          </a:p>
          <a:p>
            <a:pPr marL="0" indent="0">
              <a:buNone/>
            </a:pPr>
            <a:r>
              <a:rPr lang="de-CH" sz="1800" dirty="0" smtClean="0"/>
              <a:t>Regenwurm </a:t>
            </a:r>
            <a:r>
              <a:rPr lang="de-CH" sz="1800" dirty="0"/>
              <a:t>(Marktplatz), DNA (Marktplatz), Ernährung (Marktplatz</a:t>
            </a:r>
            <a:r>
              <a:rPr lang="de-CH" sz="1800" dirty="0" smtClean="0"/>
              <a:t>)</a:t>
            </a:r>
            <a:endParaRPr lang="de-CH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Methoden, Formen, Beispiele </a:t>
            </a:r>
            <a:r>
              <a:rPr lang="de-CH" dirty="0"/>
              <a:t>… </a:t>
            </a:r>
            <a:r>
              <a:rPr lang="de-CH" dirty="0" smtClean="0"/>
              <a:t>IX</a:t>
            </a:r>
            <a:r>
              <a:rPr lang="de-CH" sz="4000" dirty="0"/>
              <a:t/>
            </a:r>
            <a:br>
              <a:rPr lang="de-CH" sz="4000" dirty="0"/>
            </a:br>
            <a:r>
              <a:rPr lang="de-CH" sz="3100" dirty="0" err="1"/>
              <a:t>Concept</a:t>
            </a:r>
            <a:r>
              <a:rPr lang="de-CH" sz="3100" dirty="0"/>
              <a:t>-Test-Formen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31" y="1700808"/>
            <a:ext cx="5812864" cy="408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6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Erfolgreich formative Aktivitäten entwickeln und einsetzen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CH" sz="2000" b="1" dirty="0" smtClean="0"/>
          </a:p>
          <a:p>
            <a:pPr marL="0" indent="0">
              <a:buNone/>
            </a:pPr>
            <a:r>
              <a:rPr lang="de-CH" sz="2000" b="1" dirty="0" smtClean="0"/>
              <a:t>Schüler</a:t>
            </a:r>
            <a:r>
              <a:rPr lang="de-CH" sz="2000" dirty="0" smtClean="0"/>
              <a:t>:</a:t>
            </a:r>
          </a:p>
          <a:p>
            <a:pPr lvl="1"/>
            <a:r>
              <a:rPr lang="de-CH" sz="1800" dirty="0" smtClean="0"/>
              <a:t>Welche Konzepte habe ich verstanden?</a:t>
            </a:r>
          </a:p>
          <a:p>
            <a:pPr lvl="1"/>
            <a:r>
              <a:rPr lang="de-CH" sz="1800" dirty="0" smtClean="0"/>
              <a:t>Welche Fehlvorstellungen habe ich noch?</a:t>
            </a:r>
          </a:p>
          <a:p>
            <a:pPr lvl="1"/>
            <a:r>
              <a:rPr lang="de-CH" sz="1800" dirty="0" smtClean="0"/>
              <a:t>Welche Konzepte fehlen mir?</a:t>
            </a:r>
          </a:p>
          <a:p>
            <a:pPr lvl="1"/>
            <a:endParaRPr lang="de-CH" sz="1800" dirty="0" smtClean="0"/>
          </a:p>
          <a:p>
            <a:pPr marL="0" indent="0">
              <a:buNone/>
            </a:pPr>
            <a:r>
              <a:rPr lang="de-CH" sz="2000" b="1" dirty="0" smtClean="0"/>
              <a:t>Lehrer</a:t>
            </a:r>
            <a:r>
              <a:rPr lang="de-CH" sz="2000" dirty="0" smtClean="0"/>
              <a:t>:</a:t>
            </a:r>
          </a:p>
          <a:p>
            <a:pPr lvl="1"/>
            <a:r>
              <a:rPr lang="de-CH" sz="1800" dirty="0" smtClean="0"/>
              <a:t>Wie gut sind meine Erklärungen?</a:t>
            </a:r>
          </a:p>
          <a:p>
            <a:pPr lvl="1"/>
            <a:r>
              <a:rPr lang="de-CH" sz="1800" dirty="0" smtClean="0"/>
              <a:t>Wie gut sind meine Fragen, Experimente …?</a:t>
            </a:r>
          </a:p>
          <a:p>
            <a:pPr lvl="1"/>
            <a:r>
              <a:rPr lang="de-CH" sz="1800" dirty="0" smtClean="0"/>
              <a:t>Welche Themen muss ich in einer Reflexions-Stunde anbieten?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1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 smtClean="0"/>
              <a:t>Vielen Dank für Ihre Aufmerksamkeit!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062" y="2780928"/>
            <a:ext cx="15843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4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 Abbildungen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300" dirty="0" smtClean="0"/>
              <a:t>Weinender Rettich </a:t>
            </a:r>
            <a:r>
              <a:rPr lang="de-DE" sz="1300" dirty="0"/>
              <a:t>(Folie 16): </a:t>
            </a:r>
            <a:r>
              <a:rPr lang="de-DE" sz="1300" dirty="0" smtClean="0">
                <a:hlinkClick r:id="rId3"/>
              </a:rPr>
              <a:t>http</a:t>
            </a:r>
            <a:r>
              <a:rPr lang="de-DE" sz="1300" dirty="0">
                <a:hlinkClick r:id="rId3"/>
              </a:rPr>
              <a:t>://lehrerfortbildung-bw.de/faecher/bio/gym/fb4/1_mem/1_osmose/2_einstieg</a:t>
            </a:r>
            <a:r>
              <a:rPr lang="de-DE" sz="1300" dirty="0" smtClean="0">
                <a:hlinkClick r:id="rId3"/>
              </a:rPr>
              <a:t>/</a:t>
            </a:r>
            <a:r>
              <a:rPr lang="de-DE" sz="1300" dirty="0" smtClean="0"/>
              <a:t> (entnommen 03.11.2013, 10:02)</a:t>
            </a:r>
          </a:p>
          <a:p>
            <a:pPr marL="0" indent="0">
              <a:buNone/>
            </a:pPr>
            <a:endParaRPr lang="de-DE" sz="1300" dirty="0" smtClean="0"/>
          </a:p>
          <a:p>
            <a:r>
              <a:rPr lang="de-DE" sz="1300" dirty="0" smtClean="0"/>
              <a:t>Radieschen und Rhabarber </a:t>
            </a:r>
            <a:r>
              <a:rPr lang="de-DE" sz="1300" dirty="0"/>
              <a:t>(Folie 16): </a:t>
            </a:r>
            <a:r>
              <a:rPr lang="de-DE" sz="1300" dirty="0" smtClean="0">
                <a:hlinkClick r:id="rId4"/>
              </a:rPr>
              <a:t>http</a:t>
            </a:r>
            <a:r>
              <a:rPr lang="de-DE" sz="1300" dirty="0">
                <a:hlinkClick r:id="rId4"/>
              </a:rPr>
              <a:t>://lehrerfortbildung-bw.de/faecher/bio/gym/fb4/1_mem/0_ueber</a:t>
            </a:r>
            <a:r>
              <a:rPr lang="de-DE" sz="1300" dirty="0" smtClean="0">
                <a:hlinkClick r:id="rId4"/>
              </a:rPr>
              <a:t>/</a:t>
            </a:r>
            <a:r>
              <a:rPr lang="de-DE" sz="1300" dirty="0" smtClean="0"/>
              <a:t> </a:t>
            </a:r>
            <a:r>
              <a:rPr lang="de-DE" sz="1300" dirty="0"/>
              <a:t>(entnommen 03.11.2013, </a:t>
            </a:r>
            <a:r>
              <a:rPr lang="de-DE" sz="1300" dirty="0" smtClean="0"/>
              <a:t>10:05)</a:t>
            </a:r>
          </a:p>
          <a:p>
            <a:endParaRPr lang="de-DE" sz="1300" dirty="0"/>
          </a:p>
          <a:p>
            <a:r>
              <a:rPr lang="de-DE" sz="1300" dirty="0" smtClean="0"/>
              <a:t>Diskussionsgruppe (Folie 19): </a:t>
            </a:r>
            <a:r>
              <a:rPr lang="de-DE" sz="1300" dirty="0" err="1" smtClean="0"/>
              <a:t>clipArts</a:t>
            </a:r>
            <a:r>
              <a:rPr lang="de-DE" sz="1300" dirty="0" smtClean="0"/>
              <a:t> von </a:t>
            </a:r>
            <a:r>
              <a:rPr lang="de-DE" sz="1300" smtClean="0"/>
              <a:t>Microsoft (ZPG-Material</a:t>
            </a:r>
            <a:r>
              <a:rPr lang="de-DE" sz="1300" dirty="0" smtClean="0"/>
              <a:t>: vgl. 124_concept_cartoon_vorlage_2)</a:t>
            </a:r>
          </a:p>
          <a:p>
            <a:endParaRPr lang="de-DE" sz="1300" dirty="0"/>
          </a:p>
          <a:p>
            <a:r>
              <a:rPr lang="de-DE" sz="1300" dirty="0" err="1" smtClean="0"/>
              <a:t>Concept-Map</a:t>
            </a:r>
            <a:r>
              <a:rPr lang="de-DE" sz="1300" dirty="0" smtClean="0"/>
              <a:t> (Folie 20): Übernahme aus ZGP-Material (vgl. 410_ernaehrung-concept_map)</a:t>
            </a:r>
          </a:p>
          <a:p>
            <a:pPr marL="0" indent="0">
              <a:buNone/>
            </a:pPr>
            <a:endParaRPr lang="de-DE" sz="1300" dirty="0" smtClean="0"/>
          </a:p>
          <a:p>
            <a:r>
              <a:rPr lang="de-DE" sz="1300" dirty="0"/>
              <a:t>a</a:t>
            </a:r>
            <a:r>
              <a:rPr lang="de-DE" sz="1300" dirty="0" smtClean="0"/>
              <a:t>lle übrigen Abbildungen: selbst erstellt bzw. von </a:t>
            </a:r>
            <a:r>
              <a:rPr lang="de-DE" sz="1400" u="sng" dirty="0">
                <a:hlinkClick r:id="rId5"/>
              </a:rPr>
              <a:t>https://openclipart.org/</a:t>
            </a:r>
            <a:r>
              <a:rPr lang="de-DE" sz="1400" dirty="0"/>
              <a:t> </a:t>
            </a:r>
            <a:r>
              <a:rPr lang="de-DE" sz="1300" dirty="0" smtClean="0"/>
              <a:t>g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3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/>
              <a:t>F</a:t>
            </a:r>
            <a:r>
              <a:rPr lang="de-DE" sz="3600" dirty="0" smtClean="0"/>
              <a:t>ormatives Assessment - Definition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4581128"/>
            <a:ext cx="8229600" cy="1584176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="/>
            </a:pPr>
            <a:r>
              <a:rPr lang="de-DE" sz="1800" dirty="0" smtClean="0"/>
              <a:t>Unterricht gestaltendes </a:t>
            </a:r>
            <a:r>
              <a:rPr lang="de-DE" sz="1800" dirty="0"/>
              <a:t>Erheben </a:t>
            </a:r>
            <a:r>
              <a:rPr lang="de-DE" sz="1800" dirty="0" smtClean="0"/>
              <a:t>von </a:t>
            </a:r>
            <a:r>
              <a:rPr lang="de-DE" sz="1800" dirty="0"/>
              <a:t>Lernständen mit </a:t>
            </a:r>
            <a:r>
              <a:rPr lang="de-DE" sz="1800" dirty="0" smtClean="0"/>
              <a:t>Feedback für den Schüler </a:t>
            </a:r>
            <a:r>
              <a:rPr lang="de-DE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und</a:t>
            </a:r>
            <a:r>
              <a:rPr lang="de-D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auch für den Lehrer</a:t>
            </a:r>
          </a:p>
          <a:p>
            <a:pPr>
              <a:buFont typeface="Calibri" panose="020F0502020204030204" pitchFamily="34" charset="0"/>
              <a:buChar char="="/>
            </a:pPr>
            <a:r>
              <a:rPr lang="de-DE" sz="1800" dirty="0" smtClean="0"/>
              <a:t>individuelle Rückmeldung (auch an Lernprodukten) mit spezifischen Verbesserungsvorschlägen primär für den Schüler </a:t>
            </a:r>
            <a:r>
              <a:rPr lang="de-DE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aber auch für den Lehrer</a:t>
            </a:r>
          </a:p>
          <a:p>
            <a:pPr marL="457200" lvl="1" indent="0">
              <a:buNone/>
            </a:pPr>
            <a:endParaRPr lang="de-DE" sz="1800" dirty="0" smtClean="0">
              <a:solidFill>
                <a:srgbClr val="C00000"/>
              </a:solidFill>
            </a:endParaRPr>
          </a:p>
          <a:p>
            <a:pPr lvl="1"/>
            <a:endParaRPr lang="de-DE" sz="800" dirty="0" smtClean="0">
              <a:solidFill>
                <a:srgbClr val="C00000"/>
              </a:solidFill>
            </a:endParaRPr>
          </a:p>
          <a:p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2" t="29331" r="5862" b="11819"/>
          <a:stretch/>
        </p:blipFill>
        <p:spPr bwMode="auto">
          <a:xfrm>
            <a:off x="1511304" y="1484784"/>
            <a:ext cx="609592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000" dirty="0">
                <a:latin typeface="Calibri" panose="020F0502020204030204" pitchFamily="34" charset="0"/>
              </a:rPr>
              <a:t>Formatives Assessment </a:t>
            </a:r>
            <a:r>
              <a:rPr lang="de-CH" sz="4000" dirty="0" smtClean="0">
                <a:latin typeface="Calibri" panose="020F0502020204030204" pitchFamily="34" charset="0"/>
              </a:rPr>
              <a:t>– Ziele</a:t>
            </a:r>
            <a:endParaRPr lang="de-CH" sz="4000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57200" y="3212976"/>
            <a:ext cx="4040717" cy="2912790"/>
          </a:xfrm>
        </p:spPr>
        <p:txBody>
          <a:bodyPr/>
          <a:lstStyle/>
          <a:p>
            <a:r>
              <a:rPr lang="de-CH" sz="2000" dirty="0">
                <a:latin typeface="Calibri" panose="020F0502020204030204" pitchFamily="34" charset="0"/>
              </a:rPr>
              <a:t>Stärkung </a:t>
            </a:r>
            <a:r>
              <a:rPr lang="de-CH" sz="2000" dirty="0" smtClean="0">
                <a:latin typeface="Calibri" panose="020F0502020204030204" pitchFamily="34" charset="0"/>
              </a:rPr>
              <a:t>Selbsteinschätzungs-kompetenz</a:t>
            </a:r>
            <a:endParaRPr lang="de-CH" sz="2000" dirty="0">
              <a:latin typeface="Calibri" panose="020F0502020204030204" pitchFamily="34" charset="0"/>
            </a:endParaRPr>
          </a:p>
          <a:p>
            <a:r>
              <a:rPr lang="de-CH" sz="2000" dirty="0" smtClean="0">
                <a:latin typeface="Calibri" panose="020F0502020204030204" pitchFamily="34" charset="0"/>
              </a:rPr>
              <a:t>aktive </a:t>
            </a:r>
            <a:r>
              <a:rPr lang="de-CH" sz="2000" dirty="0">
                <a:latin typeface="Calibri" panose="020F0502020204030204" pitchFamily="34" charset="0"/>
              </a:rPr>
              <a:t>Verantwortung für Lernprozess </a:t>
            </a:r>
            <a:r>
              <a:rPr lang="de-CH" sz="2000" dirty="0" smtClean="0">
                <a:latin typeface="Calibri" panose="020F0502020204030204" pitchFamily="34" charset="0"/>
              </a:rPr>
              <a:t>übernehmen</a:t>
            </a:r>
          </a:p>
          <a:p>
            <a:r>
              <a:rPr lang="de-CH" sz="2000" dirty="0">
                <a:latin typeface="Calibri" panose="020F0502020204030204" pitchFamily="34" charset="0"/>
              </a:rPr>
              <a:t>i</a:t>
            </a:r>
            <a:r>
              <a:rPr lang="de-CH" sz="2000" dirty="0" smtClean="0">
                <a:latin typeface="Calibri" panose="020F0502020204030204" pitchFamily="34" charset="0"/>
              </a:rPr>
              <a:t>ndividuelle Handlungsoptionen erhalten</a:t>
            </a:r>
          </a:p>
          <a:p>
            <a:r>
              <a:rPr lang="de-CH" sz="2000" dirty="0" smtClean="0">
                <a:latin typeface="Calibri" panose="020F0502020204030204" pitchFamily="34" charset="0"/>
              </a:rPr>
              <a:t>Fehlkonzepte entdecken und korrigieren</a:t>
            </a:r>
            <a:endParaRPr lang="de-CH" sz="2000" dirty="0">
              <a:latin typeface="Calibri" panose="020F0502020204030204" pitchFamily="34" charset="0"/>
            </a:endParaRPr>
          </a:p>
          <a:p>
            <a:endParaRPr lang="de-CH" sz="2000" dirty="0">
              <a:latin typeface="Calibri" panose="020F0502020204030204" pitchFamily="34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4646085" y="3198712"/>
            <a:ext cx="4040716" cy="2927053"/>
          </a:xfrm>
        </p:spPr>
        <p:txBody>
          <a:bodyPr/>
          <a:lstStyle/>
          <a:p>
            <a:r>
              <a:rPr lang="de-CH" sz="2000" dirty="0" smtClean="0">
                <a:latin typeface="Calibri" panose="020F0502020204030204" pitchFamily="34" charset="0"/>
              </a:rPr>
              <a:t>Wissens- und Kompetenzstand SuS erheben</a:t>
            </a:r>
          </a:p>
          <a:p>
            <a:r>
              <a:rPr lang="de-CH" sz="2000" dirty="0" smtClean="0">
                <a:latin typeface="Calibri" panose="020F0502020204030204" pitchFamily="34" charset="0"/>
              </a:rPr>
              <a:t>Fehlkonzepte aufdecken u. bearbeiten (kognitive Diskrepanz erzeugen)</a:t>
            </a:r>
          </a:p>
          <a:p>
            <a:r>
              <a:rPr lang="de-CH" sz="2000" dirty="0" smtClean="0">
                <a:latin typeface="Calibri" panose="020F0502020204030204" pitchFamily="34" charset="0"/>
              </a:rPr>
              <a:t>Transparenz für SuS schaffen</a:t>
            </a:r>
          </a:p>
          <a:p>
            <a:r>
              <a:rPr lang="de-CH" sz="2000" dirty="0" smtClean="0">
                <a:latin typeface="Calibri" panose="020F0502020204030204" pitchFamily="34" charset="0"/>
              </a:rPr>
              <a:t>Handlungsoptionen aufzeigen</a:t>
            </a:r>
            <a:endParaRPr lang="de-CH" sz="2000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</a:rPr>
              <a:t>ZPG Biologie © 2013</a:t>
            </a:r>
            <a:endParaRPr lang="de-DE" sz="120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369096" cy="457200"/>
          </a:xfrm>
        </p:spPr>
        <p:txBody>
          <a:bodyPr/>
          <a:lstStyle/>
          <a:p>
            <a:pPr>
              <a:defRPr/>
            </a:pPr>
            <a:r>
              <a:rPr lang="de-DE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120_formatives_assessment</a:t>
            </a:r>
            <a:endParaRPr lang="de-DE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098" name="Picture 2" descr="professeur / teacher by lmproulx - clip art, clipart, education, line art, presentation, teacher,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1584176" cy="162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Élève posant une question / Student asking a question by lmproulx - black and white, clip art, clipart, colouring book, girl, outline, people, question, school, student, 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393016"/>
            <a:ext cx="1161897" cy="157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56742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395536" y="609600"/>
            <a:ext cx="8280920" cy="1143000"/>
          </a:xfrm>
        </p:spPr>
        <p:txBody>
          <a:bodyPr/>
          <a:lstStyle/>
          <a:p>
            <a:r>
              <a:rPr lang="de-CH" sz="4000" dirty="0">
                <a:latin typeface="Calibri" panose="020F0502020204030204" pitchFamily="34" charset="0"/>
              </a:rPr>
              <a:t>Rückmeldung setzt Bewertung </a:t>
            </a:r>
            <a:r>
              <a:rPr lang="de-CH" sz="4000" dirty="0" smtClean="0">
                <a:latin typeface="Calibri" panose="020F0502020204030204" pitchFamily="34" charset="0"/>
              </a:rPr>
              <a:t>voraus!</a:t>
            </a:r>
            <a:endParaRPr lang="de-CH" sz="4000" dirty="0"/>
          </a:p>
        </p:txBody>
      </p:sp>
      <p:sp>
        <p:nvSpPr>
          <p:cNvPr id="16" name="Textfeld 15"/>
          <p:cNvSpPr txBox="1"/>
          <p:nvPr/>
        </p:nvSpPr>
        <p:spPr>
          <a:xfrm>
            <a:off x="2737776" y="501975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Calibri"/>
              </a:rPr>
              <a:t>Schüler</a:t>
            </a:r>
            <a:endParaRPr lang="de-CH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698456" y="5019759"/>
            <a:ext cx="146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Calibri"/>
              </a:rPr>
              <a:t>Lehrperson</a:t>
            </a:r>
            <a:endParaRPr lang="de-CH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Nach unten gekrümmter Pfeil 19"/>
          <p:cNvSpPr/>
          <p:nvPr/>
        </p:nvSpPr>
        <p:spPr>
          <a:xfrm>
            <a:off x="2908214" y="2186369"/>
            <a:ext cx="1608801" cy="7200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22" name="Nach rechts gekrümmter Pfeil 21"/>
          <p:cNvSpPr/>
          <p:nvPr/>
        </p:nvSpPr>
        <p:spPr>
          <a:xfrm>
            <a:off x="1318837" y="3217172"/>
            <a:ext cx="647700" cy="13330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25" name="Nach links gekrümmter Pfeil 24"/>
          <p:cNvSpPr/>
          <p:nvPr/>
        </p:nvSpPr>
        <p:spPr>
          <a:xfrm rot="5400000">
            <a:off x="5176466" y="4365729"/>
            <a:ext cx="720080" cy="15121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47189" y="42210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>
                <a:latin typeface="Calibri" panose="020F0502020204030204" pitchFamily="34" charset="0"/>
              </a:rPr>
              <a:t>Self</a:t>
            </a:r>
            <a:endParaRPr lang="de-CH" b="1" dirty="0" smtClean="0">
              <a:latin typeface="Calibri" panose="020F0502020204030204" pitchFamily="34" charset="0"/>
            </a:endParaRPr>
          </a:p>
          <a:p>
            <a:r>
              <a:rPr lang="de-CH" b="1" dirty="0" smtClean="0">
                <a:latin typeface="Calibri" panose="020F0502020204030204" pitchFamily="34" charset="0"/>
              </a:rPr>
              <a:t>Assessment</a:t>
            </a:r>
            <a:endParaRPr lang="de-CH" b="1" dirty="0">
              <a:latin typeface="Calibri" panose="020F050202020403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282411" y="1766335"/>
            <a:ext cx="1775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Calibri" panose="020F0502020204030204" pitchFamily="34" charset="0"/>
              </a:rPr>
              <a:t>Peer Assessment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4651620" y="5562957"/>
            <a:ext cx="2428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>
                <a:latin typeface="Calibri" panose="020F0502020204030204" pitchFamily="34" charset="0"/>
              </a:rPr>
              <a:t>Teacher</a:t>
            </a:r>
            <a:r>
              <a:rPr lang="de-CH" b="1" dirty="0" smtClean="0">
                <a:latin typeface="Calibri" panose="020F0502020204030204" pitchFamily="34" charset="0"/>
              </a:rPr>
              <a:t> Assessment</a:t>
            </a:r>
            <a:endParaRPr lang="de-CH" b="1" dirty="0">
              <a:latin typeface="Calibri" panose="020F0502020204030204" pitchFamily="34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518048" cy="457200"/>
          </a:xfrm>
        </p:spPr>
        <p:txBody>
          <a:bodyPr/>
          <a:lstStyle/>
          <a:p>
            <a:pPr>
              <a:defRPr/>
            </a:pPr>
            <a:r>
              <a:rPr lang="de-DE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120_formatives_assessment</a:t>
            </a:r>
            <a:endParaRPr lang="de-DE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z="1200" smtClean="0">
                <a:solidFill>
                  <a:srgbClr val="000000"/>
                </a:solidFill>
                <a:latin typeface="Calibri" panose="020F0502020204030204" pitchFamily="34" charset="0"/>
              </a:rPr>
              <a:t>ZPG Biologie © 2013</a:t>
            </a:r>
            <a:endParaRPr lang="de-DE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CB7D8-E337-4AA9-8184-5310FE60DBC2}" type="slidenum">
              <a:rPr lang="de-DE" sz="1200" smtClean="0">
                <a:solidFill>
                  <a:srgbClr val="000000"/>
                </a:solidFill>
                <a:latin typeface="Calibri" panose="020F0502020204030204" pitchFamily="34" charset="0"/>
              </a:rPr>
              <a:pPr>
                <a:defRPr/>
              </a:pPr>
              <a:t>5</a:t>
            </a:fld>
            <a:endParaRPr lang="de-DE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968" y="3269872"/>
            <a:ext cx="898857" cy="122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 descr="thinkingboy outline by ryanlerch - an image from the US government EPA &quot;Sunwise&quot; program. I converted it from PDF format. the source link is here - http://www.epa.gov/sunwise/doc/poster.pd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553" y="3192992"/>
            <a:ext cx="950133" cy="129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95" y="2834030"/>
            <a:ext cx="1584325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1604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5" grpId="0" animBg="1"/>
      <p:bldP spid="26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CH" dirty="0" smtClean="0"/>
              <a:t>Gestaltung von Unterricht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lussdiagramm: Prozess 6"/>
          <p:cNvSpPr/>
          <p:nvPr/>
        </p:nvSpPr>
        <p:spPr>
          <a:xfrm>
            <a:off x="1187336" y="4648697"/>
            <a:ext cx="7273096" cy="1008112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b="1" spc="600" dirty="0">
                <a:solidFill>
                  <a:schemeClr val="tx1"/>
                </a:solidFill>
              </a:rPr>
              <a:t>standardbasierte </a:t>
            </a:r>
            <a:r>
              <a:rPr lang="de-CH" sz="2800" b="1" spc="600" dirty="0" smtClean="0">
                <a:solidFill>
                  <a:schemeClr val="tx1"/>
                </a:solidFill>
              </a:rPr>
              <a:t>Lernziele</a:t>
            </a:r>
            <a:endParaRPr lang="de-CH" sz="2800" b="1" spc="600" dirty="0">
              <a:solidFill>
                <a:schemeClr val="tx1"/>
              </a:solidFill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1179425" y="1700808"/>
            <a:ext cx="6480720" cy="576064"/>
            <a:chOff x="1547472" y="2636912"/>
            <a:chExt cx="6480720" cy="576064"/>
          </a:xfrm>
        </p:grpSpPr>
        <p:sp>
          <p:nvSpPr>
            <p:cNvPr id="8" name="Rechteck 7"/>
            <p:cNvSpPr/>
            <p:nvPr/>
          </p:nvSpPr>
          <p:spPr>
            <a:xfrm>
              <a:off x="370771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Rechteck 8"/>
            <p:cNvSpPr/>
            <p:nvPr/>
          </p:nvSpPr>
          <p:spPr>
            <a:xfrm>
              <a:off x="442779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hteck 9"/>
            <p:cNvSpPr/>
            <p:nvPr/>
          </p:nvSpPr>
          <p:spPr>
            <a:xfrm>
              <a:off x="514787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86795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658803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730811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154747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226755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298763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cxnSp>
        <p:nvCxnSpPr>
          <p:cNvPr id="19" name="Gerade Verbindung 18"/>
          <p:cNvCxnSpPr>
            <a:stCxn id="14" idx="2"/>
          </p:cNvCxnSpPr>
          <p:nvPr/>
        </p:nvCxnSpPr>
        <p:spPr>
          <a:xfrm flipH="1">
            <a:off x="1382534" y="2276872"/>
            <a:ext cx="156931" cy="236650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2259545" y="2276872"/>
            <a:ext cx="0" cy="2371825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1827785" y="2204864"/>
            <a:ext cx="288320" cy="2472301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483768" y="2276872"/>
            <a:ext cx="2088232" cy="236650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stCxn id="16" idx="2"/>
          </p:cNvCxnSpPr>
          <p:nvPr/>
        </p:nvCxnSpPr>
        <p:spPr>
          <a:xfrm flipH="1">
            <a:off x="2843808" y="2276872"/>
            <a:ext cx="135817" cy="2371825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3527884" y="2204864"/>
            <a:ext cx="108012" cy="2443833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4059745" y="2276872"/>
            <a:ext cx="872295" cy="236650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9" idx="2"/>
          </p:cNvCxnSpPr>
          <p:nvPr/>
        </p:nvCxnSpPr>
        <p:spPr>
          <a:xfrm>
            <a:off x="4419785" y="2276872"/>
            <a:ext cx="360040" cy="236650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>
            <a:stCxn id="11" idx="2"/>
          </p:cNvCxnSpPr>
          <p:nvPr/>
        </p:nvCxnSpPr>
        <p:spPr>
          <a:xfrm flipH="1">
            <a:off x="5499905" y="2276872"/>
            <a:ext cx="360040" cy="236650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ahmen 38"/>
          <p:cNvSpPr/>
          <p:nvPr/>
        </p:nvSpPr>
        <p:spPr>
          <a:xfrm>
            <a:off x="7740352" y="1700808"/>
            <a:ext cx="720080" cy="2942572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dirty="0" err="1" smtClean="0">
                <a:solidFill>
                  <a:schemeClr val="tx1"/>
                </a:solidFill>
              </a:rPr>
              <a:t>Summatives</a:t>
            </a:r>
            <a:r>
              <a:rPr lang="de-CH" dirty="0" smtClean="0">
                <a:solidFill>
                  <a:schemeClr val="tx1"/>
                </a:solidFill>
              </a:rPr>
              <a:t> Assessment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1187336" y="1758007"/>
            <a:ext cx="647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spc="300" dirty="0"/>
              <a:t>k</a:t>
            </a:r>
            <a:r>
              <a:rPr lang="de-CH" sz="2400" b="1" spc="300" dirty="0" smtClean="0"/>
              <a:t>ompetenzorientierter Unterricht</a:t>
            </a:r>
            <a:endParaRPr lang="de-CH" b="1" spc="300" dirty="0"/>
          </a:p>
        </p:txBody>
      </p:sp>
      <p:cxnSp>
        <p:nvCxnSpPr>
          <p:cNvPr id="42" name="Gerade Verbindung 41"/>
          <p:cNvCxnSpPr>
            <a:stCxn id="12" idx="2"/>
          </p:cNvCxnSpPr>
          <p:nvPr/>
        </p:nvCxnSpPr>
        <p:spPr>
          <a:xfrm>
            <a:off x="6580025" y="2276872"/>
            <a:ext cx="360040" cy="2400293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stCxn id="13" idx="2"/>
          </p:cNvCxnSpPr>
          <p:nvPr/>
        </p:nvCxnSpPr>
        <p:spPr>
          <a:xfrm flipH="1">
            <a:off x="6580025" y="2276872"/>
            <a:ext cx="720080" cy="236650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6219985" y="2276872"/>
            <a:ext cx="152215" cy="2371825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CH" dirty="0" smtClean="0"/>
              <a:t>Gestaltung von Unterricht …</a:t>
            </a:r>
            <a:br>
              <a:rPr lang="de-CH" dirty="0" smtClean="0"/>
            </a:br>
            <a:r>
              <a:rPr lang="de-CH" dirty="0" smtClean="0"/>
              <a:t>		  … mit formativen Aktivitäten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lussdiagramm: Prozess 6"/>
          <p:cNvSpPr/>
          <p:nvPr/>
        </p:nvSpPr>
        <p:spPr>
          <a:xfrm>
            <a:off x="1187336" y="4648697"/>
            <a:ext cx="7273096" cy="1008112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b="1" spc="600" dirty="0" smtClean="0">
                <a:solidFill>
                  <a:schemeClr val="tx1"/>
                </a:solidFill>
              </a:rPr>
              <a:t>standardbasierte Lernziele</a:t>
            </a:r>
            <a:endParaRPr lang="de-CH" b="1" spc="600" dirty="0">
              <a:solidFill>
                <a:schemeClr val="tx1"/>
              </a:solidFill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1179425" y="1700808"/>
            <a:ext cx="6480720" cy="576064"/>
            <a:chOff x="1547472" y="2636912"/>
            <a:chExt cx="6480720" cy="576064"/>
          </a:xfrm>
        </p:grpSpPr>
        <p:sp>
          <p:nvSpPr>
            <p:cNvPr id="8" name="Rechteck 7"/>
            <p:cNvSpPr/>
            <p:nvPr/>
          </p:nvSpPr>
          <p:spPr>
            <a:xfrm>
              <a:off x="370771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Rechteck 8"/>
            <p:cNvSpPr/>
            <p:nvPr/>
          </p:nvSpPr>
          <p:spPr>
            <a:xfrm>
              <a:off x="442779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" name="Rechteck 9"/>
            <p:cNvSpPr/>
            <p:nvPr/>
          </p:nvSpPr>
          <p:spPr>
            <a:xfrm>
              <a:off x="514787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86795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658803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730811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154747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226755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2987632" y="2636912"/>
              <a:ext cx="72008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cxnSp>
        <p:nvCxnSpPr>
          <p:cNvPr id="19" name="Gerade Verbindung 18"/>
          <p:cNvCxnSpPr>
            <a:stCxn id="14" idx="2"/>
          </p:cNvCxnSpPr>
          <p:nvPr/>
        </p:nvCxnSpPr>
        <p:spPr>
          <a:xfrm flipH="1">
            <a:off x="1382534" y="2276872"/>
            <a:ext cx="156931" cy="2366508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2259545" y="2276872"/>
            <a:ext cx="0" cy="2371825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1827785" y="2204864"/>
            <a:ext cx="288320" cy="2472301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483768" y="2276872"/>
            <a:ext cx="2088232" cy="2366508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stCxn id="16" idx="2"/>
          </p:cNvCxnSpPr>
          <p:nvPr/>
        </p:nvCxnSpPr>
        <p:spPr>
          <a:xfrm flipH="1">
            <a:off x="2843808" y="2276872"/>
            <a:ext cx="135817" cy="2371825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3527884" y="2204864"/>
            <a:ext cx="108012" cy="2443833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4059745" y="2276872"/>
            <a:ext cx="872295" cy="2366508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9" idx="2"/>
          </p:cNvCxnSpPr>
          <p:nvPr/>
        </p:nvCxnSpPr>
        <p:spPr>
          <a:xfrm>
            <a:off x="4419785" y="2276872"/>
            <a:ext cx="360040" cy="2366508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>
            <a:stCxn id="11" idx="2"/>
          </p:cNvCxnSpPr>
          <p:nvPr/>
        </p:nvCxnSpPr>
        <p:spPr>
          <a:xfrm flipH="1">
            <a:off x="5499905" y="2276872"/>
            <a:ext cx="360040" cy="2366508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ahmen 38"/>
          <p:cNvSpPr/>
          <p:nvPr/>
        </p:nvSpPr>
        <p:spPr>
          <a:xfrm>
            <a:off x="7740352" y="1700808"/>
            <a:ext cx="720080" cy="2942572"/>
          </a:xfrm>
          <a:prstGeom prst="beve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CH" dirty="0" err="1" smtClean="0">
                <a:solidFill>
                  <a:schemeClr val="tx1"/>
                </a:solidFill>
              </a:rPr>
              <a:t>Summatives</a:t>
            </a:r>
            <a:r>
              <a:rPr lang="de-CH" dirty="0" smtClean="0">
                <a:solidFill>
                  <a:schemeClr val="tx1"/>
                </a:solidFill>
              </a:rPr>
              <a:t> Assessment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1231742" y="1758007"/>
            <a:ext cx="62925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spc="300" dirty="0"/>
              <a:t>kompetenzorientierter Unterricht</a:t>
            </a:r>
          </a:p>
          <a:p>
            <a:endParaRPr lang="de-CH" b="1" spc="600" dirty="0"/>
          </a:p>
        </p:txBody>
      </p:sp>
      <p:cxnSp>
        <p:nvCxnSpPr>
          <p:cNvPr id="42" name="Gerade Verbindung 41"/>
          <p:cNvCxnSpPr>
            <a:stCxn id="12" idx="2"/>
          </p:cNvCxnSpPr>
          <p:nvPr/>
        </p:nvCxnSpPr>
        <p:spPr>
          <a:xfrm>
            <a:off x="6580025" y="2276872"/>
            <a:ext cx="360040" cy="2400293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stCxn id="13" idx="2"/>
          </p:cNvCxnSpPr>
          <p:nvPr/>
        </p:nvCxnSpPr>
        <p:spPr>
          <a:xfrm flipH="1">
            <a:off x="6580025" y="2276872"/>
            <a:ext cx="720080" cy="2366508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6219985" y="2276872"/>
            <a:ext cx="152215" cy="2371825"/>
          </a:xfrm>
          <a:prstGeom prst="line">
            <a:avLst/>
          </a:prstGeom>
          <a:ln w="28575">
            <a:solidFill>
              <a:srgbClr val="403152">
                <a:alpha val="40000"/>
              </a:srgb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2"/>
          <p:cNvSpPr/>
          <p:nvPr/>
        </p:nvSpPr>
        <p:spPr>
          <a:xfrm>
            <a:off x="1003359" y="2972962"/>
            <a:ext cx="1072209" cy="1008112"/>
          </a:xfrm>
          <a:prstGeom prst="ellipse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Diagnose-Test</a:t>
            </a:r>
            <a:endParaRPr lang="de-CH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6227896" y="2944694"/>
            <a:ext cx="1072209" cy="1008112"/>
          </a:xfrm>
          <a:prstGeom prst="ellipse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3" name="Ellipse 32"/>
          <p:cNvSpPr/>
          <p:nvPr/>
        </p:nvSpPr>
        <p:spPr>
          <a:xfrm>
            <a:off x="4294687" y="2972962"/>
            <a:ext cx="1072209" cy="1008112"/>
          </a:xfrm>
          <a:prstGeom prst="ellipse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5" name="Ellipse 34"/>
          <p:cNvSpPr/>
          <p:nvPr/>
        </p:nvSpPr>
        <p:spPr>
          <a:xfrm>
            <a:off x="2215716" y="3692859"/>
            <a:ext cx="536104" cy="301880"/>
          </a:xfrm>
          <a:prstGeom prst="ellipse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7" name="Ellipse 36"/>
          <p:cNvSpPr/>
          <p:nvPr/>
        </p:nvSpPr>
        <p:spPr>
          <a:xfrm>
            <a:off x="2779890" y="2864801"/>
            <a:ext cx="536104" cy="301880"/>
          </a:xfrm>
          <a:prstGeom prst="ellipse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1" name="Ellipse 40"/>
          <p:cNvSpPr/>
          <p:nvPr/>
        </p:nvSpPr>
        <p:spPr>
          <a:xfrm>
            <a:off x="3581890" y="3528254"/>
            <a:ext cx="536104" cy="301880"/>
          </a:xfrm>
          <a:prstGeom prst="ellipse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3" name="Ellipse 42"/>
          <p:cNvSpPr/>
          <p:nvPr/>
        </p:nvSpPr>
        <p:spPr>
          <a:xfrm>
            <a:off x="7122942" y="2793754"/>
            <a:ext cx="536104" cy="301880"/>
          </a:xfrm>
          <a:prstGeom prst="ellipse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5" name="Ellipse 44"/>
          <p:cNvSpPr/>
          <p:nvPr/>
        </p:nvSpPr>
        <p:spPr>
          <a:xfrm>
            <a:off x="5366896" y="3426780"/>
            <a:ext cx="536104" cy="301880"/>
          </a:xfrm>
          <a:prstGeom prst="ellipse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7" name="Ellipse 46"/>
          <p:cNvSpPr/>
          <p:nvPr/>
        </p:nvSpPr>
        <p:spPr>
          <a:xfrm>
            <a:off x="5703488" y="3830134"/>
            <a:ext cx="536104" cy="301880"/>
          </a:xfrm>
          <a:prstGeom prst="ellipse">
            <a:avLst/>
          </a:prstGeom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2473796" y="3217529"/>
            <a:ext cx="517527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 smtClean="0"/>
              <a:t>… formative Aktivitäten …</a:t>
            </a:r>
            <a:endParaRPr lang="de-CH" sz="2400" b="1" dirty="0"/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648017" y="2107108"/>
            <a:ext cx="583725" cy="87596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251520" y="2972962"/>
            <a:ext cx="688360" cy="337373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287977" y="2440147"/>
            <a:ext cx="720080" cy="655487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>
            <a:off x="1355674" y="2276872"/>
            <a:ext cx="105325" cy="70619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endCxn id="3" idx="4"/>
          </p:cNvCxnSpPr>
          <p:nvPr/>
        </p:nvCxnSpPr>
        <p:spPr>
          <a:xfrm flipH="1" flipV="1">
            <a:off x="1539464" y="3981074"/>
            <a:ext cx="80208" cy="696091"/>
          </a:xfrm>
          <a:prstGeom prst="straightConnector1">
            <a:avLst/>
          </a:prstGeom>
          <a:ln w="762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 flipV="1">
            <a:off x="251520" y="3692860"/>
            <a:ext cx="688359" cy="439154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endCxn id="3" idx="3"/>
          </p:cNvCxnSpPr>
          <p:nvPr/>
        </p:nvCxnSpPr>
        <p:spPr>
          <a:xfrm flipV="1">
            <a:off x="442484" y="3833439"/>
            <a:ext cx="717896" cy="666509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V="1">
            <a:off x="779911" y="3959675"/>
            <a:ext cx="596459" cy="689022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V="1">
            <a:off x="1747577" y="2276872"/>
            <a:ext cx="368528" cy="818762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umsplatzhalt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7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7" grpId="0" animBg="1"/>
      <p:bldP spid="41" grpId="0" animBg="1"/>
      <p:bldP spid="43" grpId="0" animBg="1"/>
      <p:bldP spid="45" grpId="0" animBg="1"/>
      <p:bldP spid="47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 txBox="1">
            <a:spLocks noGrp="1"/>
          </p:cNvSpPr>
          <p:nvPr>
            <p:ph type="body" sz="half" idx="1"/>
          </p:nvPr>
        </p:nvSpPr>
        <p:spPr>
          <a:xfrm>
            <a:off x="611560" y="4005064"/>
            <a:ext cx="8100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CH" sz="2000" dirty="0" smtClean="0">
                <a:latin typeface="Calibri" panose="020F0502020204030204" pitchFamily="34" charset="0"/>
              </a:rPr>
              <a:t>SuS kennen standardbasierte Lernziele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formatives </a:t>
            </a:r>
            <a:r>
              <a:rPr lang="de-CH" sz="2000" dirty="0" smtClean="0">
                <a:latin typeface="Calibri" panose="020F0502020204030204" pitchFamily="34" charset="0"/>
              </a:rPr>
              <a:t>Assessment orientiert sich an Lernzielen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sz="20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dirty="0">
                <a:latin typeface="Calibri" panose="020F0502020204030204" pitchFamily="34" charset="0"/>
              </a:rPr>
              <a:t>Bewertung ≠ Benotung</a:t>
            </a:r>
          </a:p>
          <a:p>
            <a:pPr marL="0" indent="0">
              <a:buNone/>
            </a:pPr>
            <a:r>
              <a:rPr lang="de-CH" sz="2000" dirty="0" smtClean="0">
                <a:latin typeface="Calibri" panose="020F0502020204030204" pitchFamily="34" charset="0"/>
              </a:rPr>
              <a:t>	</a:t>
            </a:r>
            <a:r>
              <a:rPr lang="de-CH" sz="2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de-CH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Lern-</a:t>
            </a:r>
            <a:r>
              <a:rPr lang="de-CH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de-CH" sz="2000" dirty="0">
                <a:latin typeface="Calibri" panose="020F0502020204030204" pitchFamily="34" charset="0"/>
              </a:rPr>
              <a:t>und </a:t>
            </a:r>
            <a:r>
              <a:rPr lang="de-CH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Leistungs</a:t>
            </a:r>
            <a:r>
              <a:rPr lang="de-CH" sz="2000" dirty="0">
                <a:latin typeface="Calibri" panose="020F0502020204030204" pitchFamily="34" charset="0"/>
              </a:rPr>
              <a:t>situation für SuS </a:t>
            </a:r>
            <a:r>
              <a:rPr lang="de-CH" sz="2000" b="1" dirty="0">
                <a:latin typeface="Calibri" panose="020F0502020204030204" pitchFamily="34" charset="0"/>
              </a:rPr>
              <a:t>klar</a:t>
            </a:r>
            <a:r>
              <a:rPr lang="de-CH" sz="2000" dirty="0">
                <a:latin typeface="Calibri" panose="020F0502020204030204" pitchFamily="34" charset="0"/>
              </a:rPr>
              <a:t> ersichtlich </a:t>
            </a:r>
            <a:r>
              <a:rPr lang="de-CH" sz="2000" b="1" dirty="0">
                <a:latin typeface="Calibri" panose="020F0502020204030204" pitchFamily="34" charset="0"/>
              </a:rPr>
              <a:t>trennen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sz="2000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dirty="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</a:rPr>
              <a:t>ZPG Biologie © 2013</a:t>
            </a:r>
            <a:endParaRPr lang="de-DE" sz="120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z="120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</a:rPr>
              <a:pPr/>
              <a:t>8</a:t>
            </a:fld>
            <a:endParaRPr lang="de-DE" sz="120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4728"/>
            <a:ext cx="5211763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662064" cy="457200"/>
          </a:xfrm>
        </p:spPr>
        <p:txBody>
          <a:bodyPr/>
          <a:lstStyle/>
          <a:p>
            <a:pPr>
              <a:defRPr/>
            </a:pPr>
            <a:r>
              <a:rPr lang="de-DE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120_formatives_assessment</a:t>
            </a:r>
            <a:endParaRPr lang="de-DE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722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Beobachtung aus dem Alltag …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Biologie © 2013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5CA3-5633-4134-9CCF-526456CE3BF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bgerundete rechteckige Legende 6"/>
          <p:cNvSpPr/>
          <p:nvPr/>
        </p:nvSpPr>
        <p:spPr>
          <a:xfrm>
            <a:off x="323528" y="1772816"/>
            <a:ext cx="1832248" cy="1440160"/>
          </a:xfrm>
          <a:prstGeom prst="wedgeRoundRectCallout">
            <a:avLst>
              <a:gd name="adj1" fmla="val 127715"/>
              <a:gd name="adj2" fmla="val 6250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Habt ihr das verstanden?</a:t>
            </a:r>
            <a:endParaRPr lang="de-CH" dirty="0"/>
          </a:p>
        </p:txBody>
      </p:sp>
      <p:sp>
        <p:nvSpPr>
          <p:cNvPr id="9" name="Abgerundete rechteckige Legende 8"/>
          <p:cNvSpPr/>
          <p:nvPr/>
        </p:nvSpPr>
        <p:spPr>
          <a:xfrm>
            <a:off x="683568" y="3365376"/>
            <a:ext cx="1624608" cy="1440160"/>
          </a:xfrm>
          <a:prstGeom prst="wedgeRoundRectCallout">
            <a:avLst>
              <a:gd name="adj1" fmla="val 124139"/>
              <a:gd name="adj2" fmla="val -3421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Was habt ihr nicht verstanden?</a:t>
            </a:r>
            <a:endParaRPr lang="de-CH" dirty="0"/>
          </a:p>
        </p:txBody>
      </p:sp>
      <p:sp>
        <p:nvSpPr>
          <p:cNvPr id="8" name="Abgerundete rechteckige Legende 7"/>
          <p:cNvSpPr/>
          <p:nvPr/>
        </p:nvSpPr>
        <p:spPr>
          <a:xfrm>
            <a:off x="6372200" y="2780928"/>
            <a:ext cx="1440160" cy="1008112"/>
          </a:xfrm>
          <a:prstGeom prst="wedgeRoundRectCallout">
            <a:avLst>
              <a:gd name="adj1" fmla="val -96139"/>
              <a:gd name="adj2" fmla="val 6039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Alles!</a:t>
            </a:r>
            <a:endParaRPr lang="de-CH" dirty="0"/>
          </a:p>
        </p:txBody>
      </p:sp>
      <p:sp>
        <p:nvSpPr>
          <p:cNvPr id="10" name="Abgerundete rechteckige Legende 9"/>
          <p:cNvSpPr/>
          <p:nvPr/>
        </p:nvSpPr>
        <p:spPr>
          <a:xfrm>
            <a:off x="6012160" y="5157192"/>
            <a:ext cx="1800200" cy="792088"/>
          </a:xfrm>
          <a:prstGeom prst="wedgeRoundRectCallout">
            <a:avLst>
              <a:gd name="adj1" fmla="val -105293"/>
              <a:gd name="adj2" fmla="val -18449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dirty="0" smtClean="0"/>
              <a:t>Weiß nicht?</a:t>
            </a:r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1763688" y="542606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solidFill>
                  <a:srgbClr val="C00000"/>
                </a:solidFill>
              </a:rPr>
              <a:t>Ziel erreicht?</a:t>
            </a:r>
            <a:endParaRPr lang="de-CH" sz="2800" b="1" dirty="0">
              <a:solidFill>
                <a:srgbClr val="C0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120_formatives_assessment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146" name="Picture 2" descr="Teaching (male) by ousia - teaching, teacher male pict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036" y="3184603"/>
            <a:ext cx="1673182" cy="120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5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1525</Words>
  <Application>Microsoft Office PowerPoint</Application>
  <PresentationFormat>Bildschirmpräsentation (4:3)</PresentationFormat>
  <Paragraphs>325</Paragraphs>
  <Slides>23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1_Larissa</vt:lpstr>
      <vt:lpstr>Standarddesign</vt:lpstr>
      <vt:lpstr>Larissa</vt:lpstr>
      <vt:lpstr>Formatives Assessment</vt:lpstr>
      <vt:lpstr>Beobachtung im Alltag  …</vt:lpstr>
      <vt:lpstr>Formatives Assessment - Definition</vt:lpstr>
      <vt:lpstr>Formatives Assessment – Ziele</vt:lpstr>
      <vt:lpstr>Rückmeldung setzt Bewertung voraus!</vt:lpstr>
      <vt:lpstr>Gestaltung von Unterricht</vt:lpstr>
      <vt:lpstr>Gestaltung von Unterricht …     … mit formativen Aktivitäten</vt:lpstr>
      <vt:lpstr>PowerPoint-Präsentation</vt:lpstr>
      <vt:lpstr>Beobachtung aus dem Alltag …</vt:lpstr>
      <vt:lpstr>Beobachtung aus dem Alltag …</vt:lpstr>
      <vt:lpstr>Methoden, Formen, Beispiele … I</vt:lpstr>
      <vt:lpstr>Methoden, Formen, Beispiele … II</vt:lpstr>
      <vt:lpstr>Methoden, Formen, Beispiele … III</vt:lpstr>
      <vt:lpstr>Methoden, Formen, Beispiele … IV</vt:lpstr>
      <vt:lpstr>Methoden, Formen, Beispiele … V</vt:lpstr>
      <vt:lpstr>Methoden, Formen, Beispiele … VI</vt:lpstr>
      <vt:lpstr>Methoden, Formen, Beispiele … VII Concept-Test-Formen</vt:lpstr>
      <vt:lpstr>Methoden, Formen, Beispiele … VIII Concept-Test-Formen</vt:lpstr>
      <vt:lpstr>Methoden, Formen, Beispiele … IX Concept-Test-Formen</vt:lpstr>
      <vt:lpstr>Methoden, Formen, Beispiele … IX Concept-Test-Formen</vt:lpstr>
      <vt:lpstr>Erfolgreich formative Aktivitäten entwickeln und einsetzen</vt:lpstr>
      <vt:lpstr>PowerPoint-Präsentation</vt:lpstr>
      <vt:lpstr>Quellen Abbildungen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Formatives Assessment</dc:title>
  <dc:creator>TA</dc:creator>
  <cp:lastModifiedBy>Abel</cp:lastModifiedBy>
  <cp:revision>147</cp:revision>
  <dcterms:created xsi:type="dcterms:W3CDTF">2013-04-09T13:00:02Z</dcterms:created>
  <dcterms:modified xsi:type="dcterms:W3CDTF">2014-03-07T13:05:30Z</dcterms:modified>
</cp:coreProperties>
</file>