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1" r:id="rId4"/>
    <p:sldId id="283" r:id="rId5"/>
    <p:sldId id="259" r:id="rId6"/>
    <p:sldId id="293" r:id="rId7"/>
    <p:sldId id="297" r:id="rId8"/>
    <p:sldId id="260" r:id="rId9"/>
    <p:sldId id="276" r:id="rId10"/>
    <p:sldId id="295" r:id="rId11"/>
    <p:sldId id="296" r:id="rId12"/>
    <p:sldId id="299" r:id="rId13"/>
    <p:sldId id="273" r:id="rId14"/>
    <p:sldId id="298" r:id="rId15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E65E4-0CEE-45FF-94E4-1F47D1A47844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6AB0-2E9E-4894-A196-969120DD8D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69AA1-BE35-4079-9BE3-63BFB082ACA3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E9457-FE08-4421-AD34-581D5EE6A9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9457-FE08-4421-AD34-581D5EE6A97D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9457-FE08-4421-AD34-581D5EE6A97D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B04B-0FAD-4E71-AF06-80C0E6C49E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h.uzh.ch/hochschuldidaktikaz/A_Z_Clicker.pdf" TargetMode="External"/><Relationship Id="rId13" Type="http://schemas.openxmlformats.org/officeDocument/2006/relationships/hyperlink" Target="http://www.cwsei.ubc.ca/resources/files/Clicker_guide_CWSEI_CU-SEI.pdf" TargetMode="External"/><Relationship Id="rId3" Type="http://schemas.openxmlformats.org/officeDocument/2006/relationships/hyperlink" Target="http://www.fsz.kit.edu/1147.php" TargetMode="External"/><Relationship Id="rId7" Type="http://schemas.openxmlformats.org/officeDocument/2006/relationships/hyperlink" Target="http://www.wiso.uni-hamburg.de/uploads/media/Clicker_Funktion_und_Didaktik.pdf" TargetMode="External"/><Relationship Id="rId12" Type="http://schemas.openxmlformats.org/officeDocument/2006/relationships/hyperlink" Target="http://www.youtube.com/watch?v=jzq92bHIJms" TargetMode="External"/><Relationship Id="rId2" Type="http://schemas.openxmlformats.org/officeDocument/2006/relationships/hyperlink" Target="http://www.kongress.uni-osnabrueck.de/downloads/FRICKE_Clicker_und_Peer_Instruction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ostfalia.de/cms/de/zell/clicker.html" TargetMode="External"/><Relationship Id="rId11" Type="http://schemas.openxmlformats.org/officeDocument/2006/relationships/hyperlink" Target="http://www.cwsei.ubc.ca/resources/SEI_video.html" TargetMode="External"/><Relationship Id="rId5" Type="http://schemas.openxmlformats.org/officeDocument/2006/relationships/hyperlink" Target="http://www.ethlife.ethz.ch/archive_articles/081027_clicker/index" TargetMode="External"/><Relationship Id="rId10" Type="http://schemas.openxmlformats.org/officeDocument/2006/relationships/hyperlink" Target="http://sourceforge.net/projects/sturesy/" TargetMode="External"/><Relationship Id="rId4" Type="http://schemas.openxmlformats.org/officeDocument/2006/relationships/hyperlink" Target="http://www.hochschuldidaktik.uzh.ch/hochschuldidaktikaz/A_Z_Clicker.pdf" TargetMode="External"/><Relationship Id="rId9" Type="http://schemas.openxmlformats.org/officeDocument/2006/relationships/hyperlink" Target="http://cft.vanderbilt.edu/teaching-guides/technology/clicke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Clicker-Fragen – Einsatzmöglichkeiten in der Schule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Eine Methode der Formativen Leistungsmessung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99592" y="2186568"/>
            <a:ext cx="756084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Versteckte Unklarheiten/Probleme des einzelnen SuS werden aufgedeckt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Jeder SuS erhält Rückmeldung über seinen aktuellen Leistungsstand: 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durch Diskussion, Abstimmungen, Besprechung</a:t>
            </a:r>
          </a:p>
          <a:p>
            <a:pPr>
              <a:spcAft>
                <a:spcPts val="600"/>
              </a:spcAft>
            </a:pP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83568" y="476672"/>
            <a:ext cx="4032448" cy="1728193"/>
            <a:chOff x="3347864" y="3933056"/>
            <a:chExt cx="2827416" cy="1080120"/>
          </a:xfrm>
        </p:grpSpPr>
        <p:sp>
          <p:nvSpPr>
            <p:cNvPr id="5" name="Flussdiagramm: Alternativer Prozess 4"/>
            <p:cNvSpPr/>
            <p:nvPr/>
          </p:nvSpPr>
          <p:spPr>
            <a:xfrm>
              <a:off x="3347864" y="3933056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pic>
          <p:nvPicPr>
            <p:cNvPr id="6" name="Picture 14" descr="C:\Users\Homeoffice\AppData\Local\Microsoft\Windows\Temporary Internet Files\Content.IE5\18Y592V1\MC90008895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6701" y="4149080"/>
              <a:ext cx="1073291" cy="667061"/>
            </a:xfrm>
            <a:prstGeom prst="rect">
              <a:avLst/>
            </a:prstGeom>
            <a:noFill/>
          </p:spPr>
        </p:pic>
        <p:sp>
          <p:nvSpPr>
            <p:cNvPr id="7" name="Textfeld 6"/>
            <p:cNvSpPr txBox="1"/>
            <p:nvPr/>
          </p:nvSpPr>
          <p:spPr>
            <a:xfrm>
              <a:off x="4427984" y="4149078"/>
              <a:ext cx="1747296" cy="650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Diskussion in Kleingruppen</a:t>
              </a:r>
              <a:endParaRPr lang="de-DE" sz="28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300192" y="404664"/>
            <a:ext cx="2520280" cy="1872208"/>
            <a:chOff x="3203848" y="2492896"/>
            <a:chExt cx="2520280" cy="1872208"/>
          </a:xfrm>
        </p:grpSpPr>
        <p:sp>
          <p:nvSpPr>
            <p:cNvPr id="9" name="Textfeld 8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1547664" y="4149080"/>
            <a:ext cx="705678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 smtClean="0"/>
              <a:t>SuS ziehen entsprechende Konsequenzen 	→selbstständiges und selbstreguliertes Lernen: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 Eigenverantwortung der SuS für ihr Lernen 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Unbedingt nötig: den Sinn der Clicker-Fragen klären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→Hinweise oder konkrete Arbeitsanweisungen sinnvoll</a:t>
            </a:r>
            <a:endParaRPr lang="de-DE" sz="2400" dirty="0"/>
          </a:p>
        </p:txBody>
      </p:sp>
      <p:pic>
        <p:nvPicPr>
          <p:cNvPr id="46082" name="Picture 2" descr="C:\Users\Homeoffice\AppData\Local\Microsoft\Windows\Temporary Internet Files\Content.IE5\Y5WQOGNC\MC900088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25144"/>
            <a:ext cx="1070680" cy="1008112"/>
          </a:xfrm>
          <a:prstGeom prst="rect">
            <a:avLst/>
          </a:prstGeom>
          <a:noFill/>
        </p:spPr>
      </p:pic>
      <p:sp>
        <p:nvSpPr>
          <p:cNvPr id="13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2492896"/>
            <a:ext cx="756084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Lehrer hört bei Diskussionen zu: </a:t>
            </a:r>
          </a:p>
          <a:p>
            <a:r>
              <a:rPr lang="de-DE" sz="2400" dirty="0" smtClean="0"/>
              <a:t>Fehlvorstellungen einzelner SuS werden aufgedeckt – 	direkte Reaktion in Nachbesprechung möglich</a:t>
            </a:r>
          </a:p>
          <a:p>
            <a:r>
              <a:rPr lang="de-DE" sz="2400" dirty="0" smtClean="0"/>
              <a:t>	während der Stunde, in den Folgestunden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Rückmeldung über allgemeinen Leistungsstand der Klasse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Detaillierte Rückmeldung in Bezug auf 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   konkrete Probleme mit dem Stoff </a:t>
            </a:r>
          </a:p>
          <a:p>
            <a:r>
              <a:rPr lang="de-DE" sz="2400" dirty="0" smtClean="0"/>
              <a:t>Voraussetzung: </a:t>
            </a:r>
          </a:p>
          <a:p>
            <a:r>
              <a:rPr lang="de-DE" sz="2400" dirty="0" smtClean="0"/>
              <a:t>passende Fragen gezielt einbringen</a:t>
            </a: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83568" y="476672"/>
            <a:ext cx="4032448" cy="1728193"/>
            <a:chOff x="3347864" y="3933056"/>
            <a:chExt cx="2827416" cy="1080120"/>
          </a:xfrm>
        </p:grpSpPr>
        <p:sp>
          <p:nvSpPr>
            <p:cNvPr id="5" name="Flussdiagramm: Alternativer Prozess 4"/>
            <p:cNvSpPr/>
            <p:nvPr/>
          </p:nvSpPr>
          <p:spPr>
            <a:xfrm>
              <a:off x="3347864" y="3933056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pic>
          <p:nvPicPr>
            <p:cNvPr id="6" name="Picture 14" descr="C:\Users\Homeoffice\AppData\Local\Microsoft\Windows\Temporary Internet Files\Content.IE5\18Y592V1\MC90008895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6701" y="4149080"/>
              <a:ext cx="1073291" cy="667061"/>
            </a:xfrm>
            <a:prstGeom prst="rect">
              <a:avLst/>
            </a:prstGeom>
            <a:noFill/>
          </p:spPr>
        </p:pic>
        <p:sp>
          <p:nvSpPr>
            <p:cNvPr id="7" name="Textfeld 6"/>
            <p:cNvSpPr txBox="1"/>
            <p:nvPr/>
          </p:nvSpPr>
          <p:spPr>
            <a:xfrm>
              <a:off x="4427984" y="4149078"/>
              <a:ext cx="1747296" cy="650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Diskussion in Kleingruppen</a:t>
              </a:r>
              <a:endParaRPr lang="de-DE" sz="28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300192" y="404664"/>
            <a:ext cx="2520280" cy="1872208"/>
            <a:chOff x="3203848" y="2492896"/>
            <a:chExt cx="2520280" cy="1872208"/>
          </a:xfrm>
        </p:grpSpPr>
        <p:sp>
          <p:nvSpPr>
            <p:cNvPr id="9" name="Textfeld 8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pic>
        <p:nvPicPr>
          <p:cNvPr id="47107" name="Picture 3" descr="C:\Users\Homeoffice\AppData\Local\Microsoft\Windows\Temporary Internet Files\Content.IE5\18Y592V1\MC9004361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365104"/>
            <a:ext cx="1841500" cy="1327150"/>
          </a:xfrm>
          <a:prstGeom prst="rect">
            <a:avLst/>
          </a:prstGeom>
          <a:noFill/>
        </p:spPr>
      </p:pic>
      <p:sp>
        <p:nvSpPr>
          <p:cNvPr id="12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2133431"/>
            <a:ext cx="734481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dirty="0" smtClean="0"/>
              <a:t>Komplexität der Clicker-Frage über die Antwortvarianten steuerbar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de-DE" i="1" dirty="0" smtClean="0"/>
              <a:t>Bsp. Thema Ruhepotential:</a:t>
            </a:r>
          </a:p>
          <a:p>
            <a:pPr lvl="0"/>
            <a:r>
              <a:rPr lang="de-DE" i="1" dirty="0" smtClean="0"/>
              <a:t>Weitere Kaliumionen werden in die Nervenzelle injiziert.</a:t>
            </a:r>
          </a:p>
          <a:p>
            <a:pPr lvl="0">
              <a:spcAft>
                <a:spcPts val="600"/>
              </a:spcAft>
            </a:pPr>
            <a:r>
              <a:rPr lang="de-DE" i="1" dirty="0" smtClean="0"/>
              <a:t>Welche Auswirkungen sind zu beobachten?</a:t>
            </a:r>
            <a:endParaRPr lang="de-DE" dirty="0" smtClean="0"/>
          </a:p>
          <a:p>
            <a:pPr marL="800100" lvl="1" indent="-342900">
              <a:buFont typeface="+mj-lt"/>
              <a:buAutoNum type="alphaLcPeriod"/>
            </a:pP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Membranpotential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nimmt ab,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da wieder mehr positive </a:t>
            </a:r>
          </a:p>
          <a:p>
            <a:pPr marL="800100" lvl="1" indent="-342900"/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	Ladung im Zellinneren vorhanden ist.</a:t>
            </a:r>
          </a:p>
          <a:p>
            <a:pPr marL="800100" lvl="1" indent="-342900">
              <a:buFont typeface="+mj-lt"/>
              <a:buAutoNum type="alphaLcPeriod"/>
            </a:pP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Membranpotential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nimmt zu,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da nun mehr Ladungsträger im Zellinnern vorhanden ist.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Membranpotential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ändert sich nicht (bzw. nur kurzfristig),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da sich der Gleichgewichtszustand erneut einstellt. </a:t>
            </a:r>
          </a:p>
          <a:p>
            <a:pPr marL="342900" indent="-342900"/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schwerer – SuS müssen sich gesamte Argumentationskette erstellen</a:t>
            </a:r>
          </a:p>
          <a:p>
            <a:pPr marL="342900" indent="-342900"/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leichter – SuS bekommen Argumentationshilfen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6300192" y="404664"/>
            <a:ext cx="2520280" cy="1872208"/>
            <a:chOff x="3203848" y="2492896"/>
            <a:chExt cx="2520280" cy="1872208"/>
          </a:xfrm>
        </p:grpSpPr>
        <p:sp>
          <p:nvSpPr>
            <p:cNvPr id="7" name="Textfeld 6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539552" y="54868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/>
              <a:t>zahlreiche Einsatzmöglichkeiten</a:t>
            </a:r>
          </a:p>
          <a:p>
            <a:r>
              <a:rPr lang="de-DE" sz="2400" dirty="0" smtClean="0"/>
              <a:t>Wiederholung am Stundenanfang oder -ende</a:t>
            </a:r>
          </a:p>
          <a:p>
            <a:r>
              <a:rPr lang="de-DE" sz="2400" dirty="0" smtClean="0"/>
              <a:t>Übung/Anwendung, Einstieg in neues Teilthema</a:t>
            </a:r>
          </a:p>
          <a:p>
            <a:r>
              <a:rPr lang="de-DE" sz="2400" dirty="0" smtClean="0"/>
              <a:t>Reorganisation, Transfer</a:t>
            </a:r>
          </a:p>
        </p:txBody>
      </p:sp>
      <p:pic>
        <p:nvPicPr>
          <p:cNvPr id="10" name="Grafik 9" descr="Teil R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7512">
            <a:off x="6804248" y="2996952"/>
            <a:ext cx="1573889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Nur spannende und wichtige Fragen stellen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Nicht nur Erfragen von Fakten, Fachbegriffen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alle (auch gerade die falschen) Antworten sollen </a:t>
            </a:r>
          </a:p>
          <a:p>
            <a:r>
              <a:rPr lang="de-DE" sz="2400" dirty="0" smtClean="0"/>
              <a:t>für SuS plausibel sein – Vorgegebene Antworten </a:t>
            </a:r>
          </a:p>
          <a:p>
            <a:r>
              <a:rPr lang="de-DE" sz="2400" dirty="0" smtClean="0"/>
              <a:t>sollen zum Denken anregen, also fordern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Falsche Schülerantworten als Antwortvariante nutzen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Empfehlung: Etwa 50 - 80% der SuS sollten richtig liegen.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auch mehrere Antworten können richtig sein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Fragen-Pool erstellen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300192" y="404664"/>
            <a:ext cx="2520280" cy="1872208"/>
            <a:chOff x="3203848" y="2492896"/>
            <a:chExt cx="2520280" cy="1872208"/>
          </a:xfrm>
        </p:grpSpPr>
        <p:sp>
          <p:nvSpPr>
            <p:cNvPr id="5" name="Textfeld 4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971600" y="106318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Clicker-Frage steht und fällt </a:t>
            </a:r>
          </a:p>
          <a:p>
            <a:r>
              <a:rPr lang="de-DE" sz="2400" dirty="0" smtClean="0">
                <a:solidFill>
                  <a:schemeClr val="accent3">
                    <a:lumMod val="75000"/>
                  </a:schemeClr>
                </a:solidFill>
              </a:rPr>
              <a:t>mit Qualität der Frage und der Antworten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98072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de-DE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1508" name="Picture 4" descr="C:\Users\Homeoffice\AppData\Local\Microsoft\Windows\Temporary Internet Files\Content.IE5\18Y592V1\MC900434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62318"/>
            <a:ext cx="1193552" cy="1342746"/>
          </a:xfrm>
          <a:prstGeom prst="rect">
            <a:avLst/>
          </a:prstGeom>
          <a:noFill/>
        </p:spPr>
      </p:pic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83568" y="476672"/>
            <a:ext cx="78488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Quellen:</a:t>
            </a:r>
          </a:p>
          <a:p>
            <a:endParaRPr lang="de-DE" sz="1200" dirty="0" smtClean="0"/>
          </a:p>
          <a:p>
            <a:pPr>
              <a:buFontTx/>
              <a:buChar char="-"/>
            </a:pPr>
            <a:r>
              <a:rPr lang="de-DE" sz="1200" dirty="0" smtClean="0">
                <a:hlinkClick r:id="rId2"/>
              </a:rPr>
              <a:t>http://www.kongress.uni-osnabrueck.de/downloads/FRICKE_Clicker_und_Peer_Instruction.pdf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dirty="0" smtClean="0">
                <a:hlinkClick r:id="rId3"/>
              </a:rPr>
              <a:t>www.fsz.kit.edu/1147.php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dirty="0" smtClean="0">
                <a:hlinkClick r:id="rId4"/>
              </a:rPr>
              <a:t>http://www.hochschuldidaktik.uzh.ch/hochschuldidaktikaz/A_Z_Clicker.pdf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dirty="0" smtClean="0">
                <a:hlinkClick r:id="rId5"/>
              </a:rPr>
              <a:t>http://www.ethlife.ethz.ch/archive_articles/081027_clicker/index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6"/>
              </a:rPr>
              <a:t>http://www.ostfalia.de/cms/de/zell/clicker.html</a:t>
            </a:r>
            <a:endParaRPr lang="de-DE" sz="1200" u="sng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7"/>
              </a:rPr>
              <a:t>http://www.wiso.uni-hamburg.de/uploads/media/Clicker_Funktion_und_Didaktik.pdf</a:t>
            </a:r>
            <a:endParaRPr lang="de-DE" sz="1200" u="sng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8"/>
              </a:rPr>
              <a:t>http://www.afh.uzh.ch/hochschuldidaktikaz/A_Z_Clicker.pdf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9"/>
              </a:rPr>
              <a:t>http://cft.vanderbilt.edu/teaching-guides/technology/clickers/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10"/>
              </a:rPr>
              <a:t>http://sourceforge.net/projects/sturesy/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11"/>
              </a:rPr>
              <a:t>http://www.cwsei.ubc.ca/resources/SEI_video.html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u="sng" dirty="0" smtClean="0">
                <a:hlinkClick r:id="rId12"/>
              </a:rPr>
              <a:t>http://www.youtube.com/watch?v=jzq92bHIJms</a:t>
            </a:r>
            <a:endParaRPr lang="de-DE" sz="1200" u="sng" dirty="0" smtClean="0"/>
          </a:p>
          <a:p>
            <a:pPr>
              <a:buFontTx/>
              <a:buChar char="-"/>
            </a:pPr>
            <a:r>
              <a:rPr lang="de-DE" sz="1200" dirty="0" smtClean="0">
                <a:hlinkClick r:id="rId13"/>
              </a:rPr>
              <a:t>http://</a:t>
            </a:r>
            <a:r>
              <a:rPr lang="de-DE" sz="1200" dirty="0" smtClean="0">
                <a:hlinkClick r:id="rId13"/>
              </a:rPr>
              <a:t>www.cwsei.ubc.ca/resources/files/Clicker_guide_CWSEI_CU-SEI.pdf</a:t>
            </a:r>
            <a:endParaRPr lang="de-DE" sz="1200" dirty="0" smtClean="0"/>
          </a:p>
          <a:p>
            <a:pPr>
              <a:buFontTx/>
              <a:buChar char="-"/>
            </a:pPr>
            <a:r>
              <a:rPr lang="de-DE" sz="1200" dirty="0" smtClean="0"/>
              <a:t> </a:t>
            </a:r>
            <a:r>
              <a:rPr lang="de-DE" sz="1200" dirty="0" smtClean="0"/>
              <a:t>Abbildungen selbst erstellt oder Clip-</a:t>
            </a:r>
            <a:r>
              <a:rPr lang="de-DE" sz="1200" dirty="0" err="1" smtClean="0"/>
              <a:t>Arts</a:t>
            </a:r>
            <a:r>
              <a:rPr lang="de-DE" sz="1200" dirty="0" smtClean="0"/>
              <a:t> </a:t>
            </a:r>
            <a:r>
              <a:rPr lang="de-DE" sz="1200" smtClean="0"/>
              <a:t>von Microsoft</a:t>
            </a:r>
            <a:endParaRPr lang="de-DE" sz="1200" dirty="0" smtClean="0"/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43808" y="1124744"/>
            <a:ext cx="597666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DE" sz="2800" dirty="0" smtClean="0"/>
              <a:t>… es lauern zahlreiche Fallstricke: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Immer die gleichen SuS melden sich.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Nur einer kann antworten.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SuS sind zu bequem.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(Gerade schwache) SuS trauen sich nicht zu antworten.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Die Zeit zum Überlegen ist zu knapp.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SuS haben Frage nicht verstanden.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SuS wissen Antwort nicht.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SuS können ihre Gedanken nicht verbalisieren.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…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620688"/>
            <a:ext cx="3392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Der Lehrer fragt und…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179512" y="1268760"/>
            <a:ext cx="16561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b="1" dirty="0" smtClean="0">
                <a:latin typeface="Aharoni" pitchFamily="2" charset="-79"/>
                <a:cs typeface="Aharoni" pitchFamily="2" charset="-79"/>
              </a:rPr>
              <a:t>?</a:t>
            </a:r>
            <a:endParaRPr lang="de-DE" sz="287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3608" y="3168545"/>
            <a:ext cx="16561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b="1" dirty="0" smtClean="0">
                <a:latin typeface="Aharoni" pitchFamily="2" charset="-79"/>
                <a:cs typeface="Aharoni" pitchFamily="2" charset="-79"/>
              </a:rPr>
              <a:t>?</a:t>
            </a:r>
            <a:endParaRPr lang="de-DE" sz="287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59632" y="-27384"/>
            <a:ext cx="16561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b="1" dirty="0" smtClean="0">
                <a:latin typeface="Aharoni" pitchFamily="2" charset="-79"/>
                <a:cs typeface="Aharoni" pitchFamily="2" charset="-79"/>
              </a:rPr>
              <a:t>?</a:t>
            </a:r>
            <a:endParaRPr lang="de-DE" sz="287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ZPG Biologie © 2013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71600" y="836712"/>
            <a:ext cx="73448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DE" sz="2800" u="sng" dirty="0" smtClean="0"/>
              <a:t>Herausforderungen im Unterricht: 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Wie können möglichst alle SuS zum Mitdenken aktiviert werden?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Wie erhalten möglichst alle SuS zeitnah Rückmeldung zu ihrem aktuellen Stand?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Wie erhält der Lehrer während einer Unterrichtsstunde/-einheit Rückmeldung </a:t>
            </a:r>
          </a:p>
          <a:p>
            <a:r>
              <a:rPr lang="de-DE" sz="2800" dirty="0" smtClean="0"/>
              <a:t>in Bezug auf die aktuellen Probleme der SuS?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827584" y="4797152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  <a:t>Eine Möglichkeit: Einsatz von Clicker-Fragen</a:t>
            </a:r>
          </a:p>
          <a:p>
            <a:pPr algn="ctr"/>
            <a:r>
              <a:rPr lang="de-DE" sz="2800" b="1" dirty="0" smtClean="0">
                <a:solidFill>
                  <a:schemeClr val="accent3">
                    <a:lumMod val="75000"/>
                  </a:schemeClr>
                </a:solidFill>
              </a:rPr>
              <a:t>- eine Methode der formativen Leistungsmessung</a:t>
            </a:r>
            <a:endParaRPr lang="de-DE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15616" y="476672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Was sind Clicker-Fragen?</a:t>
            </a:r>
          </a:p>
          <a:p>
            <a:endParaRPr lang="de-DE" sz="1200" dirty="0" smtClean="0"/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 Multiple-Choice-Fragen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Einsatz im Unterricht  immer nach ritualisierten „Spielregeln“ für optimalen Wirkungsgrad</a:t>
            </a:r>
          </a:p>
          <a:p>
            <a:endParaRPr lang="de-DE" sz="28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1115616" y="3717032"/>
            <a:ext cx="7056784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Das Hausschwein ist </a:t>
            </a:r>
          </a:p>
          <a:p>
            <a:r>
              <a:rPr lang="de-DE" sz="2800" dirty="0" smtClean="0"/>
              <a:t>	A) ein Pflanzenfresser.</a:t>
            </a:r>
          </a:p>
          <a:p>
            <a:r>
              <a:rPr lang="de-DE" sz="2800" dirty="0" smtClean="0"/>
              <a:t>	B) ein Fleischfresser.</a:t>
            </a:r>
          </a:p>
          <a:p>
            <a:r>
              <a:rPr lang="de-DE" sz="2800" dirty="0" smtClean="0"/>
              <a:t>	C) ein Allesfresser.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1619672" y="3717032"/>
            <a:ext cx="3672408" cy="18722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H="1">
            <a:off x="1619672" y="3717032"/>
            <a:ext cx="3600400" cy="18722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331640" y="566124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Ratefrage ≠ Clicker-Frage !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15616" y="321297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Einstieg zum Thema „Hausschwein“:</a:t>
            </a:r>
            <a:endParaRPr lang="de-DE" sz="240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wein in Schwarzweiß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1366">
            <a:off x="6516216" y="4149080"/>
            <a:ext cx="1656184" cy="165618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611560" y="620688"/>
            <a:ext cx="784887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2400" u="sng" dirty="0" smtClean="0"/>
              <a:t>Beispiel:  Klasse 5 Säugetiere </a:t>
            </a:r>
          </a:p>
          <a:p>
            <a:r>
              <a:rPr lang="de-DE" sz="2400" dirty="0" smtClean="0"/>
              <a:t>Behandelt: - Der Darm des Hundes (Fleischfresser) ist mit bis 	          zu 7 m relativ kurz.</a:t>
            </a:r>
          </a:p>
          <a:p>
            <a:r>
              <a:rPr lang="de-DE" sz="2400" dirty="0"/>
              <a:t>	  </a:t>
            </a:r>
            <a:r>
              <a:rPr lang="de-DE" sz="2400" dirty="0" smtClean="0"/>
              <a:t>      - Der Darm des Rindes (Pflanzenfresser) ist mit 		          etwa 60 m relativ lang.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3559656"/>
            <a:ext cx="8208912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Der Darm eines Schweins ist etwa 25 m lang.</a:t>
            </a:r>
          </a:p>
          <a:p>
            <a:r>
              <a:rPr lang="de-DE" sz="2800" dirty="0" smtClean="0"/>
              <a:t>Welche Nahrung frisst das Schwein?</a:t>
            </a:r>
          </a:p>
          <a:p>
            <a:r>
              <a:rPr lang="de-DE" sz="2800" dirty="0" smtClean="0"/>
              <a:t>Das Schwein frisst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	□ fleischliche Nahrung.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	□ pflanzliche Nahrung.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	□ fleischliche und pflanzliche Nahrung.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 rot="1318396">
            <a:off x="5589961" y="32846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accent3">
                    <a:lumMod val="75000"/>
                  </a:schemeClr>
                </a:solidFill>
              </a:rPr>
              <a:t>Clicker-Frage !</a:t>
            </a:r>
            <a:endParaRPr lang="de-DE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95536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 smtClean="0"/>
              <a:t>„Spielregeln“:</a:t>
            </a:r>
            <a:r>
              <a:rPr lang="de-DE" sz="2800" dirty="0" smtClean="0"/>
              <a:t>  ritualisiertes Vorgehen im Unterricht</a:t>
            </a:r>
          </a:p>
          <a:p>
            <a:pPr algn="ctr"/>
            <a:endParaRPr lang="de-DE" sz="2800" dirty="0"/>
          </a:p>
        </p:txBody>
      </p:sp>
      <p:sp>
        <p:nvSpPr>
          <p:cNvPr id="16" name="Rechteckiger Pfeil 15"/>
          <p:cNvSpPr/>
          <p:nvPr/>
        </p:nvSpPr>
        <p:spPr>
          <a:xfrm rot="5400000">
            <a:off x="7416316" y="1808820"/>
            <a:ext cx="648072" cy="432048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5940152" y="2492896"/>
            <a:ext cx="2808312" cy="1080120"/>
            <a:chOff x="5940152" y="2420888"/>
            <a:chExt cx="2808312" cy="1080120"/>
          </a:xfrm>
        </p:grpSpPr>
        <p:sp>
          <p:nvSpPr>
            <p:cNvPr id="6" name="Flussdiagramm: Alternativer Prozess 5"/>
            <p:cNvSpPr/>
            <p:nvPr/>
          </p:nvSpPr>
          <p:spPr>
            <a:xfrm>
              <a:off x="5940152" y="2420888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588224" y="2564904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de-DE" sz="2000" dirty="0" smtClean="0"/>
                <a:t>1. Abstimmung</a:t>
              </a:r>
            </a:p>
            <a:p>
              <a:pPr marL="457200" indent="-457200" algn="ctr"/>
              <a:r>
                <a:rPr lang="de-DE" sz="2000" dirty="0" smtClean="0"/>
                <a:t>jeder für sich</a:t>
              </a:r>
              <a:endParaRPr lang="de-DE" sz="2000" dirty="0"/>
            </a:p>
          </p:txBody>
        </p:sp>
        <p:pic>
          <p:nvPicPr>
            <p:cNvPr id="13314" name="Picture 2" descr="C:\Users\Homeoffice\AppData\Local\Microsoft\Windows\Temporary Internet Files\Content.IE5\18Y592V1\MC90024115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2160" y="2564904"/>
              <a:ext cx="835149" cy="835991"/>
            </a:xfrm>
            <a:prstGeom prst="rect">
              <a:avLst/>
            </a:prstGeom>
            <a:noFill/>
          </p:spPr>
        </p:pic>
      </p:grpSp>
      <p:grpSp>
        <p:nvGrpSpPr>
          <p:cNvPr id="25" name="Gruppieren 24"/>
          <p:cNvGrpSpPr/>
          <p:nvPr/>
        </p:nvGrpSpPr>
        <p:grpSpPr>
          <a:xfrm>
            <a:off x="5940152" y="3933056"/>
            <a:ext cx="2952328" cy="1080120"/>
            <a:chOff x="5940152" y="3861048"/>
            <a:chExt cx="2952328" cy="1080120"/>
          </a:xfrm>
        </p:grpSpPr>
        <p:sp>
          <p:nvSpPr>
            <p:cNvPr id="7" name="Flussdiagramm: Alternativer Prozess 6"/>
            <p:cNvSpPr/>
            <p:nvPr/>
          </p:nvSpPr>
          <p:spPr>
            <a:xfrm>
              <a:off x="5940152" y="3861048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876256" y="4005064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Visualisierung der Ergebnisse</a:t>
              </a:r>
              <a:endParaRPr lang="de-DE" sz="2000" dirty="0"/>
            </a:p>
          </p:txBody>
        </p:sp>
        <p:pic>
          <p:nvPicPr>
            <p:cNvPr id="133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861048"/>
              <a:ext cx="1004440" cy="1004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Gruppieren 31"/>
          <p:cNvGrpSpPr/>
          <p:nvPr/>
        </p:nvGrpSpPr>
        <p:grpSpPr>
          <a:xfrm>
            <a:off x="1403648" y="5301208"/>
            <a:ext cx="2808312" cy="1080120"/>
            <a:chOff x="5940152" y="2420888"/>
            <a:chExt cx="2808312" cy="1080120"/>
          </a:xfrm>
        </p:grpSpPr>
        <p:sp>
          <p:nvSpPr>
            <p:cNvPr id="33" name="Flussdiagramm: Alternativer Prozess 32"/>
            <p:cNvSpPr/>
            <p:nvPr/>
          </p:nvSpPr>
          <p:spPr>
            <a:xfrm>
              <a:off x="5940152" y="2420888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6588224" y="2564904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de-DE" sz="2000" dirty="0" smtClean="0"/>
                <a:t>2. Abstimmung</a:t>
              </a:r>
            </a:p>
            <a:p>
              <a:pPr marL="457200" indent="-457200" algn="ctr"/>
              <a:r>
                <a:rPr lang="de-DE" sz="2000" dirty="0" smtClean="0"/>
                <a:t>jeder für sich</a:t>
              </a:r>
              <a:endParaRPr lang="de-DE" sz="2000" dirty="0"/>
            </a:p>
          </p:txBody>
        </p:sp>
        <p:pic>
          <p:nvPicPr>
            <p:cNvPr id="35" name="Picture 2" descr="C:\Users\Homeoffice\AppData\Local\Microsoft\Windows\Temporary Internet Files\Content.IE5\18Y592V1\MC90024115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2160" y="2564904"/>
              <a:ext cx="835149" cy="835991"/>
            </a:xfrm>
            <a:prstGeom prst="rect">
              <a:avLst/>
            </a:prstGeom>
            <a:noFill/>
          </p:spPr>
        </p:pic>
      </p:grpSp>
      <p:grpSp>
        <p:nvGrpSpPr>
          <p:cNvPr id="36" name="Gruppieren 35"/>
          <p:cNvGrpSpPr/>
          <p:nvPr/>
        </p:nvGrpSpPr>
        <p:grpSpPr>
          <a:xfrm>
            <a:off x="467544" y="3933056"/>
            <a:ext cx="2952328" cy="1080120"/>
            <a:chOff x="5940152" y="3861048"/>
            <a:chExt cx="2952328" cy="1080120"/>
          </a:xfrm>
        </p:grpSpPr>
        <p:sp>
          <p:nvSpPr>
            <p:cNvPr id="37" name="Flussdiagramm: Alternativer Prozess 36"/>
            <p:cNvSpPr/>
            <p:nvPr/>
          </p:nvSpPr>
          <p:spPr>
            <a:xfrm>
              <a:off x="5940152" y="3861048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876256" y="4005064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Visualisierung der Ergebnisse</a:t>
              </a:r>
              <a:endParaRPr lang="de-DE" sz="2000" dirty="0"/>
            </a:p>
          </p:txBody>
        </p:sp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861048"/>
              <a:ext cx="1004440" cy="1004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1" name="Gruppieren 40"/>
          <p:cNvGrpSpPr/>
          <p:nvPr/>
        </p:nvGrpSpPr>
        <p:grpSpPr>
          <a:xfrm>
            <a:off x="1403648" y="1052736"/>
            <a:ext cx="2952328" cy="1080120"/>
            <a:chOff x="611560" y="2060848"/>
            <a:chExt cx="2952328" cy="1080120"/>
          </a:xfrm>
        </p:grpSpPr>
        <p:sp>
          <p:nvSpPr>
            <p:cNvPr id="10" name="Flussdiagramm: Alternativer Prozess 9"/>
            <p:cNvSpPr/>
            <p:nvPr/>
          </p:nvSpPr>
          <p:spPr>
            <a:xfrm>
              <a:off x="611560" y="2060848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547664" y="242088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/>
                <a:t>Unterricht</a:t>
              </a:r>
              <a:endParaRPr lang="de-DE" sz="2000" dirty="0"/>
            </a:p>
          </p:txBody>
        </p:sp>
        <p:pic>
          <p:nvPicPr>
            <p:cNvPr id="13318" name="Picture 6" descr="C:\Users\Homeoffice\AppData\Local\Microsoft\Windows\Temporary Internet Files\Content.IE5\Q7KI2CP4\MC900288976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2132856"/>
              <a:ext cx="1323975" cy="873919"/>
            </a:xfrm>
            <a:prstGeom prst="rect">
              <a:avLst/>
            </a:prstGeom>
            <a:noFill/>
          </p:spPr>
        </p:pic>
      </p:grpSp>
      <p:grpSp>
        <p:nvGrpSpPr>
          <p:cNvPr id="55" name="Gruppieren 54"/>
          <p:cNvGrpSpPr/>
          <p:nvPr/>
        </p:nvGrpSpPr>
        <p:grpSpPr>
          <a:xfrm>
            <a:off x="321613" y="2492896"/>
            <a:ext cx="2810227" cy="1080120"/>
            <a:chOff x="3129925" y="2780928"/>
            <a:chExt cx="2810227" cy="1080120"/>
          </a:xfrm>
        </p:grpSpPr>
        <p:sp>
          <p:nvSpPr>
            <p:cNvPr id="9" name="Flussdiagramm: Alternativer Prozess 8"/>
            <p:cNvSpPr/>
            <p:nvPr/>
          </p:nvSpPr>
          <p:spPr>
            <a:xfrm>
              <a:off x="3131840" y="2780928"/>
              <a:ext cx="2736304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995936" y="2780928"/>
              <a:ext cx="19442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Richtige Antwort</a:t>
              </a:r>
            </a:p>
            <a:p>
              <a:r>
                <a:rPr lang="de-DE" sz="2000" dirty="0" smtClean="0"/>
                <a:t>Besprechung in Klasse</a:t>
              </a:r>
              <a:endParaRPr lang="de-DE" sz="2000" dirty="0"/>
            </a:p>
          </p:txBody>
        </p:sp>
        <p:pic>
          <p:nvPicPr>
            <p:cNvPr id="13322" name="Picture 10" descr="C:\Users\Homeoffice\AppData\Local\Microsoft\Windows\Temporary Internet Files\Content.IE5\Y5WQOGNC\MC90033562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29925" y="2924945"/>
              <a:ext cx="938019" cy="648072"/>
            </a:xfrm>
            <a:prstGeom prst="rect">
              <a:avLst/>
            </a:prstGeom>
            <a:noFill/>
          </p:spPr>
        </p:pic>
      </p:grpSp>
      <p:grpSp>
        <p:nvGrpSpPr>
          <p:cNvPr id="54" name="Gruppieren 53"/>
          <p:cNvGrpSpPr/>
          <p:nvPr/>
        </p:nvGrpSpPr>
        <p:grpSpPr>
          <a:xfrm>
            <a:off x="4788024" y="5301208"/>
            <a:ext cx="2664296" cy="1080120"/>
            <a:chOff x="3347864" y="3933056"/>
            <a:chExt cx="2664296" cy="1080120"/>
          </a:xfrm>
        </p:grpSpPr>
        <p:sp>
          <p:nvSpPr>
            <p:cNvPr id="21" name="Flussdiagramm: Alternativer Prozess 20"/>
            <p:cNvSpPr/>
            <p:nvPr/>
          </p:nvSpPr>
          <p:spPr>
            <a:xfrm>
              <a:off x="3347864" y="3933056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pic>
          <p:nvPicPr>
            <p:cNvPr id="13326" name="Picture 14" descr="C:\Users\Homeoffice\AppData\Local\Microsoft\Windows\Temporary Internet Files\Content.IE5\18Y592V1\MC900088956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26701" y="4149080"/>
              <a:ext cx="1073291" cy="667061"/>
            </a:xfrm>
            <a:prstGeom prst="rect">
              <a:avLst/>
            </a:prstGeom>
            <a:noFill/>
          </p:spPr>
        </p:pic>
        <p:sp>
          <p:nvSpPr>
            <p:cNvPr id="53" name="Textfeld 52"/>
            <p:cNvSpPr txBox="1"/>
            <p:nvPr/>
          </p:nvSpPr>
          <p:spPr>
            <a:xfrm>
              <a:off x="4427984" y="4149080"/>
              <a:ext cx="1584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Diskussion in Kleingruppen</a:t>
              </a:r>
              <a:endParaRPr lang="de-DE" sz="20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4694538" y="908720"/>
            <a:ext cx="2685774" cy="1231687"/>
            <a:chOff x="4694538" y="908720"/>
            <a:chExt cx="2685774" cy="1231687"/>
          </a:xfrm>
        </p:grpSpPr>
        <p:grpSp>
          <p:nvGrpSpPr>
            <p:cNvPr id="42" name="Gruppieren 41"/>
            <p:cNvGrpSpPr/>
            <p:nvPr/>
          </p:nvGrpSpPr>
          <p:grpSpPr>
            <a:xfrm>
              <a:off x="4716016" y="908720"/>
              <a:ext cx="2664296" cy="1231687"/>
              <a:chOff x="3203848" y="1124744"/>
              <a:chExt cx="2664296" cy="1231687"/>
            </a:xfrm>
          </p:grpSpPr>
          <p:sp>
            <p:nvSpPr>
              <p:cNvPr id="4" name="Flussdiagramm: Alternativer Prozess 3"/>
              <p:cNvSpPr/>
              <p:nvPr/>
            </p:nvSpPr>
            <p:spPr>
              <a:xfrm>
                <a:off x="3203848" y="1268760"/>
                <a:ext cx="2592288" cy="1080120"/>
              </a:xfrm>
              <a:prstGeom prst="flowChartAlternateProcess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" name="Textfeld 4"/>
              <p:cNvSpPr txBox="1"/>
              <p:nvPr/>
            </p:nvSpPr>
            <p:spPr>
              <a:xfrm>
                <a:off x="3203848" y="1340768"/>
                <a:ext cx="26642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000" dirty="0" smtClean="0"/>
                  <a:t>Clicker-Frage</a:t>
                </a:r>
              </a:p>
              <a:p>
                <a:pPr algn="ctr"/>
                <a:r>
                  <a:rPr lang="de-DE" sz="2000" dirty="0" smtClean="0"/>
                  <a:t>mit mehreren Antwortmöglichkeiten</a:t>
                </a:r>
                <a:endParaRPr lang="de-DE" sz="2000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 rot="1053895">
                <a:off x="5148064" y="1124744"/>
                <a:ext cx="7200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?</a:t>
                </a:r>
                <a:endParaRPr lang="de-DE" sz="54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6" name="Textfeld 55"/>
            <p:cNvSpPr txBox="1"/>
            <p:nvPr/>
          </p:nvSpPr>
          <p:spPr>
            <a:xfrm rot="1053895">
              <a:off x="4694538" y="1061120"/>
              <a:ext cx="7200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5400" b="1" dirty="0" smtClean="0">
                  <a:solidFill>
                    <a:schemeClr val="accent3">
                      <a:lumMod val="75000"/>
                    </a:schemeClr>
                  </a:solidFill>
                </a:rPr>
                <a:t>?</a:t>
              </a:r>
              <a:endParaRPr lang="de-DE" sz="5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Rechteckiger Pfeil 57"/>
          <p:cNvSpPr/>
          <p:nvPr/>
        </p:nvSpPr>
        <p:spPr>
          <a:xfrm rot="10800000">
            <a:off x="7596335" y="5301207"/>
            <a:ext cx="432048" cy="576064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9" name="Rechteckiger Pfeil 58"/>
          <p:cNvSpPr/>
          <p:nvPr/>
        </p:nvSpPr>
        <p:spPr>
          <a:xfrm>
            <a:off x="827584" y="1772816"/>
            <a:ext cx="432048" cy="576064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0" name="Rechteckiger Pfeil 59"/>
          <p:cNvSpPr/>
          <p:nvPr/>
        </p:nvSpPr>
        <p:spPr>
          <a:xfrm rot="16200000">
            <a:off x="755576" y="5373216"/>
            <a:ext cx="576064" cy="432048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1" name="Pfeil nach rechts 60"/>
          <p:cNvSpPr/>
          <p:nvPr/>
        </p:nvSpPr>
        <p:spPr>
          <a:xfrm>
            <a:off x="4139952" y="1484784"/>
            <a:ext cx="432048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 rot="16200000">
            <a:off x="701570" y="3663026"/>
            <a:ext cx="324036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 rot="5400000">
            <a:off x="7740352" y="3645024"/>
            <a:ext cx="360040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 rot="10800000">
            <a:off x="4139953" y="5661248"/>
            <a:ext cx="432048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 rot="16200000">
            <a:off x="773578" y="1610798"/>
            <a:ext cx="324036" cy="2160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9" name="Gruppieren 68"/>
          <p:cNvGrpSpPr/>
          <p:nvPr/>
        </p:nvGrpSpPr>
        <p:grpSpPr>
          <a:xfrm>
            <a:off x="3203848" y="2492896"/>
            <a:ext cx="2520280" cy="1872208"/>
            <a:chOff x="3203848" y="2492896"/>
            <a:chExt cx="2520280" cy="1872208"/>
          </a:xfrm>
        </p:grpSpPr>
        <p:sp>
          <p:nvSpPr>
            <p:cNvPr id="66" name="Textfeld 65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50" name="Datumsplatzhalt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51" name="Foliennummernplatzhalt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611560" y="404664"/>
            <a:ext cx="3528392" cy="1296144"/>
            <a:chOff x="5940152" y="2420888"/>
            <a:chExt cx="2991460" cy="1080120"/>
          </a:xfrm>
        </p:grpSpPr>
        <p:sp>
          <p:nvSpPr>
            <p:cNvPr id="4" name="Flussdiagramm: Alternativer Prozess 3"/>
            <p:cNvSpPr/>
            <p:nvPr/>
          </p:nvSpPr>
          <p:spPr>
            <a:xfrm>
              <a:off x="5940152" y="2420888"/>
              <a:ext cx="2869362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6771373" y="2564904"/>
              <a:ext cx="2160239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de-DE" sz="2800" dirty="0" smtClean="0"/>
                <a:t>Abstimmungen</a:t>
              </a:r>
            </a:p>
            <a:p>
              <a:pPr marL="457200" indent="-457200" algn="ctr"/>
              <a:r>
                <a:rPr lang="de-DE" sz="2800" dirty="0" smtClean="0"/>
                <a:t>jeder für sich</a:t>
              </a:r>
              <a:endParaRPr lang="de-DE" sz="2800" dirty="0"/>
            </a:p>
          </p:txBody>
        </p:sp>
        <p:pic>
          <p:nvPicPr>
            <p:cNvPr id="6" name="Picture 2" descr="C:\Users\Homeoffice\AppData\Local\Microsoft\Windows\Temporary Internet Files\Content.IE5\18Y592V1\MC90024115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2160" y="2564904"/>
              <a:ext cx="835149" cy="835991"/>
            </a:xfrm>
            <a:prstGeom prst="rect">
              <a:avLst/>
            </a:prstGeom>
            <a:noFill/>
          </p:spPr>
        </p:pic>
      </p:grpSp>
      <p:sp>
        <p:nvSpPr>
          <p:cNvPr id="11" name="Textfeld 10"/>
          <p:cNvSpPr txBox="1"/>
          <p:nvPr/>
        </p:nvSpPr>
        <p:spPr>
          <a:xfrm>
            <a:off x="971600" y="1857013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Elektronisches Voting:</a:t>
            </a:r>
          </a:p>
          <a:p>
            <a:r>
              <a:rPr lang="de-DE" sz="2400" dirty="0" smtClean="0"/>
              <a:t>  SuS stimmen ab mit PC, Smart </a:t>
            </a:r>
            <a:r>
              <a:rPr lang="de-DE" sz="2400" dirty="0" err="1" smtClean="0"/>
              <a:t>phone</a:t>
            </a:r>
            <a:r>
              <a:rPr lang="de-DE" sz="2400" dirty="0" smtClean="0"/>
              <a:t>…</a:t>
            </a:r>
          </a:p>
          <a:p>
            <a:r>
              <a:rPr lang="de-DE" sz="2400" dirty="0" smtClean="0"/>
              <a:t>  Auswertung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  aber: technische Voraussetzungen!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Alternativen bei der Abstimmung: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durch Handheben (bei geschlossenen Augen)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durch Hochheben von farbigen Kärtchen 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durch Einsammeln von Kärtchen mit 	Buchstaben, 	Symbol, Zahl oder Farbe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Visualisieren </a:t>
            </a:r>
          </a:p>
          <a:p>
            <a:r>
              <a:rPr lang="de-DE" sz="2400" dirty="0" smtClean="0"/>
              <a:t>	an Tafel, White Board oder auf Folie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als Strichliste, Balkendiagramm, Tortendiagramm…</a:t>
            </a:r>
            <a:endParaRPr lang="de-DE" sz="2400" dirty="0"/>
          </a:p>
        </p:txBody>
      </p:sp>
      <p:grpSp>
        <p:nvGrpSpPr>
          <p:cNvPr id="7" name="Gruppieren 11"/>
          <p:cNvGrpSpPr/>
          <p:nvPr/>
        </p:nvGrpSpPr>
        <p:grpSpPr>
          <a:xfrm>
            <a:off x="5004048" y="404664"/>
            <a:ext cx="3888432" cy="1296144"/>
            <a:chOff x="5940152" y="3861048"/>
            <a:chExt cx="2952328" cy="1080120"/>
          </a:xfrm>
        </p:grpSpPr>
        <p:sp>
          <p:nvSpPr>
            <p:cNvPr id="13" name="Flussdiagramm: Alternativer Prozess 12"/>
            <p:cNvSpPr/>
            <p:nvPr/>
          </p:nvSpPr>
          <p:spPr>
            <a:xfrm>
              <a:off x="5940152" y="3861048"/>
              <a:ext cx="2678964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876256" y="4005065"/>
              <a:ext cx="2016224" cy="79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Visualisierung der Ergebnisse</a:t>
              </a:r>
              <a:endParaRPr lang="de-DE" sz="2800" dirty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861048"/>
              <a:ext cx="1004440" cy="1004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852" y="3750915"/>
            <a:ext cx="1111836" cy="126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988840"/>
            <a:ext cx="1440160" cy="102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 descr="C:\Users\Homeoffice\AppData\Local\Microsoft\Windows\Temporary Internet Files\Content.IE5\18Y592V1\MC90029089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9" y="4990097"/>
            <a:ext cx="1224136" cy="1069594"/>
          </a:xfrm>
          <a:prstGeom prst="rect">
            <a:avLst/>
          </a:prstGeom>
          <a:noFill/>
        </p:spPr>
      </p:pic>
      <p:sp>
        <p:nvSpPr>
          <p:cNvPr id="16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263691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de-DE" sz="2800" dirty="0" smtClean="0"/>
              <a:t>					z.B. mit Tischnachbarn, </a:t>
            </a:r>
          </a:p>
          <a:p>
            <a:pPr marL="514350" indent="-514350"/>
            <a:r>
              <a:rPr lang="de-DE" sz="2800" dirty="0" smtClean="0"/>
              <a:t>					in Dreiergruppe</a:t>
            </a:r>
          </a:p>
          <a:p>
            <a:pPr marL="514350" indent="-514350"/>
            <a:r>
              <a:rPr lang="de-DE" sz="2800" dirty="0" smtClean="0"/>
              <a:t>					Dauer: 3-5 Minuten</a:t>
            </a:r>
          </a:p>
          <a:p>
            <a:pPr marL="514350" indent="-514350"/>
            <a:endParaRPr lang="de-DE" sz="2800" dirty="0" smtClean="0"/>
          </a:p>
          <a:p>
            <a:r>
              <a:rPr lang="de-DE" sz="2800" dirty="0" smtClean="0"/>
              <a:t>„Überzeuge deinen Mitschüler, warum deine Antwort die richtige ist.“</a:t>
            </a:r>
          </a:p>
          <a:p>
            <a:r>
              <a:rPr lang="de-DE" sz="2800" dirty="0" smtClean="0"/>
              <a:t>„Tausche mit deinem Mitschüler die Argumente für die Wahl der Antwort aus.“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83568" y="2636912"/>
            <a:ext cx="4032448" cy="1728193"/>
            <a:chOff x="3347864" y="3933056"/>
            <a:chExt cx="2827416" cy="1080120"/>
          </a:xfrm>
        </p:grpSpPr>
        <p:sp>
          <p:nvSpPr>
            <p:cNvPr id="5" name="Flussdiagramm: Alternativer Prozess 4"/>
            <p:cNvSpPr/>
            <p:nvPr/>
          </p:nvSpPr>
          <p:spPr>
            <a:xfrm>
              <a:off x="3347864" y="3933056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pic>
          <p:nvPicPr>
            <p:cNvPr id="6" name="Picture 14" descr="C:\Users\Homeoffice\AppData\Local\Microsoft\Windows\Temporary Internet Files\Content.IE5\18Y592V1\MC90008895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6701" y="4149080"/>
              <a:ext cx="1073291" cy="667061"/>
            </a:xfrm>
            <a:prstGeom prst="rect">
              <a:avLst/>
            </a:prstGeom>
            <a:noFill/>
          </p:spPr>
        </p:pic>
        <p:sp>
          <p:nvSpPr>
            <p:cNvPr id="7" name="Textfeld 6"/>
            <p:cNvSpPr txBox="1"/>
            <p:nvPr/>
          </p:nvSpPr>
          <p:spPr>
            <a:xfrm>
              <a:off x="4427984" y="4149078"/>
              <a:ext cx="1747296" cy="650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Diskussion in Kleingruppen</a:t>
              </a:r>
              <a:endParaRPr lang="de-DE" sz="2800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827584" y="476672"/>
            <a:ext cx="71287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de-DE" sz="2800" u="sng" dirty="0" smtClean="0"/>
              <a:t>„Spielregeln“ zum Einsatz:</a:t>
            </a:r>
          </a:p>
          <a:p>
            <a:pPr>
              <a:spcAft>
                <a:spcPts val="1200"/>
              </a:spcAft>
            </a:pPr>
            <a:r>
              <a:rPr lang="de-DE" sz="2800" dirty="0" smtClean="0"/>
              <a:t>Ritualisiertes Vorgehen beibehalten</a:t>
            </a:r>
          </a:p>
          <a:p>
            <a:pPr>
              <a:spcAft>
                <a:spcPts val="1200"/>
              </a:spcAft>
            </a:pPr>
            <a:r>
              <a:rPr lang="de-DE" sz="2800" dirty="0" smtClean="0"/>
              <a:t>→ positive Effekte am größten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6300192" y="476672"/>
            <a:ext cx="2520280" cy="1872208"/>
            <a:chOff x="3203848" y="2492896"/>
            <a:chExt cx="2520280" cy="1872208"/>
          </a:xfrm>
        </p:grpSpPr>
        <p:sp>
          <p:nvSpPr>
            <p:cNvPr id="11" name="Textfeld 10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13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ZPG Biologie © 2013</a:t>
            </a:r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556792"/>
            <a:ext cx="820891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de-DE" sz="2400" dirty="0" smtClean="0"/>
              <a:t>				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Jeder Schüler muss sich eine Meinung bilden, also mitdenken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Alle SuS reden über den Unterrichtsstoff: </a:t>
            </a:r>
          </a:p>
          <a:p>
            <a:r>
              <a:rPr lang="de-DE" sz="2400" dirty="0" smtClean="0"/>
              <a:t>  Verbalisieren, Argumentieren und Zuhören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83568" y="476672"/>
            <a:ext cx="4032448" cy="1728193"/>
            <a:chOff x="3347864" y="3933056"/>
            <a:chExt cx="2827416" cy="1080120"/>
          </a:xfrm>
        </p:grpSpPr>
        <p:sp>
          <p:nvSpPr>
            <p:cNvPr id="5" name="Flussdiagramm: Alternativer Prozess 4"/>
            <p:cNvSpPr/>
            <p:nvPr/>
          </p:nvSpPr>
          <p:spPr>
            <a:xfrm>
              <a:off x="3347864" y="3933056"/>
              <a:ext cx="2592288" cy="1080120"/>
            </a:xfrm>
            <a:prstGeom prst="flowChartAlternateProcess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B050"/>
                </a:solidFill>
              </a:endParaRPr>
            </a:p>
          </p:txBody>
        </p:sp>
        <p:pic>
          <p:nvPicPr>
            <p:cNvPr id="6" name="Picture 14" descr="C:\Users\Homeoffice\AppData\Local\Microsoft\Windows\Temporary Internet Files\Content.IE5\18Y592V1\MC90008895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6701" y="4149080"/>
              <a:ext cx="1073291" cy="667061"/>
            </a:xfrm>
            <a:prstGeom prst="rect">
              <a:avLst/>
            </a:prstGeom>
            <a:noFill/>
          </p:spPr>
        </p:pic>
        <p:sp>
          <p:nvSpPr>
            <p:cNvPr id="7" name="Textfeld 6"/>
            <p:cNvSpPr txBox="1"/>
            <p:nvPr/>
          </p:nvSpPr>
          <p:spPr>
            <a:xfrm>
              <a:off x="4427984" y="4149078"/>
              <a:ext cx="1747296" cy="650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Diskussion in Kleingruppen</a:t>
              </a:r>
              <a:endParaRPr lang="de-DE" sz="28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300192" y="404664"/>
            <a:ext cx="2520280" cy="1872208"/>
            <a:chOff x="3203848" y="2492896"/>
            <a:chExt cx="2520280" cy="1872208"/>
          </a:xfrm>
        </p:grpSpPr>
        <p:sp>
          <p:nvSpPr>
            <p:cNvPr id="9" name="Textfeld 8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pic>
        <p:nvPicPr>
          <p:cNvPr id="16" name="Picture 10" descr="C:\Users\Homeoffice\AppData\Local\Microsoft\Windows\Temporary Internet Files\Content.IE5\Y5WQOGNC\MC9003356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563630"/>
            <a:ext cx="1287760" cy="889706"/>
          </a:xfrm>
          <a:prstGeom prst="rect">
            <a:avLst/>
          </a:prstGeom>
          <a:noFill/>
        </p:spPr>
      </p:pic>
      <p:sp>
        <p:nvSpPr>
          <p:cNvPr id="17" name="Textfeld 16"/>
          <p:cNvSpPr txBox="1"/>
          <p:nvPr/>
        </p:nvSpPr>
        <p:spPr>
          <a:xfrm>
            <a:off x="755576" y="5550331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außerdem Nachbesprechung in Klasse: </a:t>
            </a:r>
          </a:p>
          <a:p>
            <a:r>
              <a:rPr lang="de-DE" sz="2400" dirty="0" smtClean="0"/>
              <a:t>Diskussion aller Argumente : richtige </a:t>
            </a:r>
            <a:r>
              <a:rPr lang="de-DE" sz="2400" u="sng" dirty="0" smtClean="0"/>
              <a:t>und</a:t>
            </a:r>
            <a:r>
              <a:rPr lang="de-DE" sz="2400" dirty="0" smtClean="0"/>
              <a:t> falsche!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11560" y="3410123"/>
            <a:ext cx="799288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u="sng" dirty="0" smtClean="0"/>
              <a:t>Peer Assessment: </a:t>
            </a:r>
            <a:r>
              <a:rPr lang="de-DE" sz="2400" dirty="0" smtClean="0"/>
              <a:t>  Rückmeldung kommt von Gleichaltrigen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  SuS erklären sich wechselseitig den Sachverhalt</a:t>
            </a:r>
          </a:p>
          <a:p>
            <a:r>
              <a:rPr lang="de-DE" sz="2400" dirty="0" smtClean="0"/>
              <a:t>„Keiner erklärt so gut, wie der, bei dem der Groschen gerade gefallen ist.“</a:t>
            </a:r>
          </a:p>
          <a:p>
            <a:pPr>
              <a:spcAft>
                <a:spcPts val="1200"/>
              </a:spcAft>
            </a:pPr>
            <a:r>
              <a:rPr lang="de-DE" sz="2400" dirty="0" smtClean="0"/>
              <a:t>→ leistungsgemischte Gruppen sinnvoll und 	erwünscht!</a:t>
            </a:r>
          </a:p>
          <a:p>
            <a:endParaRPr lang="de-DE" sz="2400" dirty="0"/>
          </a:p>
        </p:txBody>
      </p:sp>
      <p:sp>
        <p:nvSpPr>
          <p:cNvPr id="14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ZPG Biologie © 2013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130_clicker-fragen-methode</a:t>
            </a:r>
            <a:endParaRPr lang="de-DE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660</Words>
  <Application>Microsoft Office PowerPoint</Application>
  <PresentationFormat>Bildschirmpräsentation (4:3)</PresentationFormat>
  <Paragraphs>208</Paragraphs>
  <Slides>14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Clicker-Fragen – Einsatzmöglichkeiten in der Schule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Clicker-Fragen</dc:title>
  <dc:creator>Homeoffice</dc:creator>
  <cp:lastModifiedBy>Homeoffice</cp:lastModifiedBy>
  <cp:revision>232</cp:revision>
  <dcterms:created xsi:type="dcterms:W3CDTF">2013-07-15T09:29:20Z</dcterms:created>
  <dcterms:modified xsi:type="dcterms:W3CDTF">2013-11-03T18:17:49Z</dcterms:modified>
</cp:coreProperties>
</file>