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58" r:id="rId3"/>
    <p:sldId id="257" r:id="rId4"/>
    <p:sldId id="346" r:id="rId5"/>
    <p:sldId id="347" r:id="rId6"/>
    <p:sldId id="349" r:id="rId7"/>
    <p:sldId id="355" r:id="rId8"/>
    <p:sldId id="352" r:id="rId9"/>
    <p:sldId id="353" r:id="rId10"/>
    <p:sldId id="354" r:id="rId11"/>
    <p:sldId id="364" r:id="rId12"/>
    <p:sldId id="356" r:id="rId13"/>
    <p:sldId id="351" r:id="rId14"/>
    <p:sldId id="357" r:id="rId15"/>
    <p:sldId id="359" r:id="rId16"/>
    <p:sldId id="332" r:id="rId17"/>
    <p:sldId id="266" r:id="rId18"/>
    <p:sldId id="274" r:id="rId19"/>
    <p:sldId id="275" r:id="rId20"/>
    <p:sldId id="270" r:id="rId21"/>
    <p:sldId id="360" r:id="rId22"/>
    <p:sldId id="271" r:id="rId23"/>
    <p:sldId id="287" r:id="rId24"/>
    <p:sldId id="288" r:id="rId25"/>
    <p:sldId id="358" r:id="rId26"/>
    <p:sldId id="291" r:id="rId27"/>
    <p:sldId id="361" r:id="rId28"/>
    <p:sldId id="292" r:id="rId29"/>
    <p:sldId id="297" r:id="rId30"/>
    <p:sldId id="298" r:id="rId31"/>
    <p:sldId id="362" r:id="rId32"/>
    <p:sldId id="294" r:id="rId33"/>
    <p:sldId id="299" r:id="rId34"/>
    <p:sldId id="273" r:id="rId35"/>
    <p:sldId id="300" r:id="rId36"/>
    <p:sldId id="301" r:id="rId37"/>
    <p:sldId id="363" r:id="rId38"/>
    <p:sldId id="305" r:id="rId39"/>
    <p:sldId id="303" r:id="rId40"/>
    <p:sldId id="317" r:id="rId41"/>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5" d="100"/>
          <a:sy n="105" d="100"/>
        </p:scale>
        <p:origin x="-15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287F5E-2F77-2A4F-B967-09A2CC7F31DD}" type="datetimeFigureOut">
              <a:rPr lang="de-DE" smtClean="0"/>
              <a:pPr/>
              <a:t>10.03.2014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E7A8D2-C660-E246-8764-8C8C4E266257}" type="slidenum">
              <a:rPr lang="de-DE" smtClean="0"/>
              <a:pPr/>
              <a:t>‹Nr.›</a:t>
            </a:fld>
            <a:endParaRPr lang="de-DE"/>
          </a:p>
        </p:txBody>
      </p:sp>
    </p:spTree>
    <p:extLst>
      <p:ext uri="{BB962C8B-B14F-4D97-AF65-F5344CB8AC3E}">
        <p14:creationId xmlns:p14="http://schemas.microsoft.com/office/powerpoint/2010/main" val="21395513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FE7A8D2-C660-E246-8764-8C8C4E266257}" type="slidenum">
              <a:rPr lang="de-DE" smtClean="0"/>
              <a:pPr/>
              <a:t>11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FE7A8D2-C660-E246-8764-8C8C4E266257}" type="slidenum">
              <a:rPr lang="de-DE" smtClean="0"/>
              <a:pPr/>
              <a:t>12</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fld id="{D1388397-E2C2-564D-822D-FE7CD026856D}" type="datetimeFigureOut">
              <a:rPr lang="de-DE" smtClean="0"/>
              <a:pPr/>
              <a:t>10.03.2014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FA8A614-B695-2546-A705-420EE954415F}"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1388397-E2C2-564D-822D-FE7CD026856D}" type="datetimeFigureOut">
              <a:rPr lang="de-DE" smtClean="0"/>
              <a:pPr/>
              <a:t>10.03.2014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FA8A614-B695-2546-A705-420EE954415F}"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1388397-E2C2-564D-822D-FE7CD026856D}" type="datetimeFigureOut">
              <a:rPr lang="de-DE" smtClean="0"/>
              <a:pPr/>
              <a:t>10.03.2014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FA8A614-B695-2546-A705-420EE954415F}"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1388397-E2C2-564D-822D-FE7CD026856D}" type="datetimeFigureOut">
              <a:rPr lang="de-DE" smtClean="0"/>
              <a:pPr/>
              <a:t>10.03.2014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FA8A614-B695-2546-A705-420EE954415F}"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D1388397-E2C2-564D-822D-FE7CD026856D}" type="datetimeFigureOut">
              <a:rPr lang="de-DE" smtClean="0"/>
              <a:pPr/>
              <a:t>10.03.2014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FA8A614-B695-2546-A705-420EE954415F}"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D1388397-E2C2-564D-822D-FE7CD026856D}" type="datetimeFigureOut">
              <a:rPr lang="de-DE" smtClean="0"/>
              <a:pPr/>
              <a:t>10.03.2014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FA8A614-B695-2546-A705-420EE954415F}"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D1388397-E2C2-564D-822D-FE7CD026856D}" type="datetimeFigureOut">
              <a:rPr lang="de-DE" smtClean="0"/>
              <a:pPr/>
              <a:t>10.03.2014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FA8A614-B695-2546-A705-420EE954415F}"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D1388397-E2C2-564D-822D-FE7CD026856D}" type="datetimeFigureOut">
              <a:rPr lang="de-DE" smtClean="0"/>
              <a:pPr/>
              <a:t>10.03.2014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FA8A614-B695-2546-A705-420EE954415F}"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1388397-E2C2-564D-822D-FE7CD026856D}" type="datetimeFigureOut">
              <a:rPr lang="de-DE" smtClean="0"/>
              <a:pPr/>
              <a:t>10.03.2014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FA8A614-B695-2546-A705-420EE954415F}"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D1388397-E2C2-564D-822D-FE7CD026856D}" type="datetimeFigureOut">
              <a:rPr lang="de-DE" smtClean="0"/>
              <a:pPr/>
              <a:t>10.03.2014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FA8A614-B695-2546-A705-420EE954415F}"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D1388397-E2C2-564D-822D-FE7CD026856D}" type="datetimeFigureOut">
              <a:rPr lang="de-DE" smtClean="0"/>
              <a:pPr/>
              <a:t>10.03.2014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FA8A614-B695-2546-A705-420EE954415F}"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388397-E2C2-564D-822D-FE7CD026856D}" type="datetimeFigureOut">
              <a:rPr lang="de-DE" smtClean="0"/>
              <a:pPr/>
              <a:t>10.03.2014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8A614-B695-2546-A705-420EE954415F}"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Macintosh%20HD:Users:Sven:Documents:Schule:ZPG_Verstetigungsgruppe:Material_ZPG_Verstetigung:200_Fotosynthese:200_222_Fotosynthese.docx!OLE_LINK2"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3.pd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bgerundetes Rechteck 2"/>
          <p:cNvSpPr/>
          <p:nvPr/>
        </p:nvSpPr>
        <p:spPr>
          <a:xfrm>
            <a:off x="816454" y="498970"/>
            <a:ext cx="7461481" cy="530722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b="1" dirty="0" smtClean="0"/>
              <a:t>Bildungsplan 2004</a:t>
            </a:r>
          </a:p>
          <a:p>
            <a:pPr algn="ctr"/>
            <a:r>
              <a:rPr lang="de-DE" sz="2400" b="1" dirty="0" err="1" smtClean="0"/>
              <a:t>Sek</a:t>
            </a:r>
            <a:r>
              <a:rPr lang="de-DE" sz="2400" b="1" dirty="0" smtClean="0"/>
              <a:t> I</a:t>
            </a:r>
          </a:p>
          <a:p>
            <a:pPr algn="ctr"/>
            <a:endParaRPr lang="de-DE" b="1" dirty="0" smtClean="0"/>
          </a:p>
          <a:p>
            <a:pPr algn="ctr"/>
            <a:r>
              <a:rPr lang="de-DE" sz="3600" b="1" dirty="0" smtClean="0"/>
              <a:t>Fotosynthese</a:t>
            </a:r>
          </a:p>
          <a:p>
            <a:pPr algn="ct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efaltete Ecke 4"/>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7" name="Textfeld 6"/>
          <p:cNvSpPr txBox="1"/>
          <p:nvPr/>
        </p:nvSpPr>
        <p:spPr>
          <a:xfrm>
            <a:off x="156693" y="240291"/>
            <a:ext cx="8821661" cy="430887"/>
          </a:xfrm>
          <a:prstGeom prst="rect">
            <a:avLst/>
          </a:prstGeom>
          <a:noFill/>
        </p:spPr>
        <p:txBody>
          <a:bodyPr wrap="square" rtlCol="0">
            <a:spAutoFit/>
          </a:bodyPr>
          <a:lstStyle/>
          <a:p>
            <a:pPr algn="ctr"/>
            <a:r>
              <a:rPr lang="de-DE" sz="2200" dirty="0" smtClean="0">
                <a:solidFill>
                  <a:schemeClr val="bg1"/>
                </a:solidFill>
              </a:rPr>
              <a:t>Exkurs: </a:t>
            </a:r>
            <a:r>
              <a:rPr lang="de-DE" sz="2200" b="1" i="1" dirty="0" smtClean="0">
                <a:solidFill>
                  <a:schemeClr val="bg1"/>
                </a:solidFill>
              </a:rPr>
              <a:t>Untersuchungsergebnisse Teilkompetenzen Erkenntnisgewinnung</a:t>
            </a:r>
            <a:endParaRPr lang="de-DE" sz="2200" dirty="0" smtClean="0">
              <a:solidFill>
                <a:schemeClr val="bg1"/>
              </a:solidFill>
            </a:endParaRPr>
          </a:p>
        </p:txBody>
      </p:sp>
      <p:pic>
        <p:nvPicPr>
          <p:cNvPr id="9" name="Bild 8" descr="Grube_Abb_14.jpg"/>
          <p:cNvPicPr>
            <a:picLocks noChangeAspect="1"/>
          </p:cNvPicPr>
          <p:nvPr/>
        </p:nvPicPr>
        <p:blipFill>
          <a:blip r:embed="rId2"/>
          <a:srcRect b="8323"/>
          <a:stretch>
            <a:fillRect/>
          </a:stretch>
        </p:blipFill>
        <p:spPr>
          <a:xfrm>
            <a:off x="188868" y="931663"/>
            <a:ext cx="7238807" cy="5306094"/>
          </a:xfrm>
          <a:prstGeom prst="rect">
            <a:avLst/>
          </a:prstGeom>
        </p:spPr>
      </p:pic>
      <p:sp>
        <p:nvSpPr>
          <p:cNvPr id="10" name="Textfeld 9"/>
          <p:cNvSpPr txBox="1"/>
          <p:nvPr/>
        </p:nvSpPr>
        <p:spPr>
          <a:xfrm>
            <a:off x="0" y="6237757"/>
            <a:ext cx="9144000" cy="584776"/>
          </a:xfrm>
          <a:prstGeom prst="rect">
            <a:avLst/>
          </a:prstGeom>
          <a:noFill/>
        </p:spPr>
        <p:txBody>
          <a:bodyPr wrap="square" rtlCol="0">
            <a:spAutoFit/>
          </a:bodyPr>
          <a:lstStyle/>
          <a:p>
            <a:r>
              <a:rPr lang="de-DE" sz="1600" dirty="0" smtClean="0"/>
              <a:t>nach Grube CR. 2010. Kompetenzen naturwissenschaftlicher Erkenntnisgewinnung. Untersuchung der </a:t>
            </a:r>
            <a:r>
              <a:rPr lang="de-DE" sz="1600" dirty="0" err="1" smtClean="0"/>
              <a:t>Struk-tur</a:t>
            </a:r>
            <a:r>
              <a:rPr lang="de-DE" sz="1600" dirty="0" smtClean="0"/>
              <a:t> und Entwicklung des wissenschaftlichen Denkens bei </a:t>
            </a:r>
            <a:r>
              <a:rPr lang="de-DE" sz="1600" dirty="0" err="1" smtClean="0"/>
              <a:t>SuS</a:t>
            </a:r>
            <a:r>
              <a:rPr lang="de-DE" sz="1600" dirty="0" smtClean="0"/>
              <a:t> der </a:t>
            </a:r>
            <a:r>
              <a:rPr lang="de-DE" sz="1600" dirty="0" err="1" smtClean="0"/>
              <a:t>Sek</a:t>
            </a:r>
            <a:r>
              <a:rPr lang="de-DE" sz="1600" dirty="0" smtClean="0"/>
              <a:t> I. Dissertation Universität Kassel, 136S.</a:t>
            </a:r>
          </a:p>
        </p:txBody>
      </p:sp>
      <p:sp>
        <p:nvSpPr>
          <p:cNvPr id="11" name="Textfeld 10"/>
          <p:cNvSpPr txBox="1"/>
          <p:nvPr/>
        </p:nvSpPr>
        <p:spPr>
          <a:xfrm>
            <a:off x="7427675" y="1050638"/>
            <a:ext cx="1550679" cy="4555094"/>
          </a:xfrm>
          <a:prstGeom prst="rect">
            <a:avLst/>
          </a:prstGeom>
          <a:solidFill>
            <a:schemeClr val="accent1"/>
          </a:solidFill>
        </p:spPr>
        <p:txBody>
          <a:bodyPr wrap="square" rtlCol="0">
            <a:spAutoFit/>
          </a:bodyPr>
          <a:lstStyle/>
          <a:p>
            <a:r>
              <a:rPr lang="de-DE" sz="2200" b="1" dirty="0" err="1" smtClean="0">
                <a:solidFill>
                  <a:schemeClr val="bg1"/>
                </a:solidFill>
              </a:rPr>
              <a:t>Teilkom-petenzen</a:t>
            </a:r>
            <a:endParaRPr lang="de-DE" sz="2200" b="1" dirty="0" smtClean="0">
              <a:solidFill>
                <a:schemeClr val="bg1"/>
              </a:solidFill>
            </a:endParaRPr>
          </a:p>
          <a:p>
            <a:r>
              <a:rPr lang="de-DE" sz="2200" b="1" dirty="0" smtClean="0">
                <a:solidFill>
                  <a:schemeClr val="bg1"/>
                </a:solidFill>
              </a:rPr>
              <a:t>in den </a:t>
            </a:r>
            <a:r>
              <a:rPr lang="de-DE" sz="2200" b="1" dirty="0" err="1" smtClean="0">
                <a:solidFill>
                  <a:schemeClr val="bg1"/>
                </a:solidFill>
              </a:rPr>
              <a:t>Jahrgangs-stufen</a:t>
            </a:r>
            <a:r>
              <a:rPr lang="de-DE" sz="2200" b="1" dirty="0" smtClean="0">
                <a:solidFill>
                  <a:schemeClr val="bg1"/>
                </a:solidFill>
              </a:rPr>
              <a:t> 5-10</a:t>
            </a:r>
          </a:p>
          <a:p>
            <a:endParaRPr lang="de-DE" dirty="0" smtClean="0">
              <a:solidFill>
                <a:schemeClr val="bg1"/>
              </a:solidFill>
            </a:endParaRPr>
          </a:p>
          <a:p>
            <a:endParaRPr lang="de-DE" dirty="0" smtClean="0">
              <a:solidFill>
                <a:schemeClr val="bg1"/>
              </a:solidFill>
            </a:endParaRPr>
          </a:p>
          <a:p>
            <a:endParaRPr lang="de-DE" dirty="0" smtClean="0">
              <a:solidFill>
                <a:schemeClr val="bg1"/>
              </a:solidFill>
            </a:endParaRPr>
          </a:p>
          <a:p>
            <a:endParaRPr lang="de-DE" dirty="0" smtClean="0">
              <a:solidFill>
                <a:schemeClr val="bg1"/>
              </a:solidFill>
            </a:endParaRPr>
          </a:p>
          <a:p>
            <a:r>
              <a:rPr lang="de-DE" dirty="0" smtClean="0">
                <a:solidFill>
                  <a:schemeClr val="bg1"/>
                </a:solidFill>
              </a:rPr>
              <a:t>N</a:t>
            </a:r>
            <a:r>
              <a:rPr lang="de-DE" baseline="-25000" dirty="0" smtClean="0">
                <a:solidFill>
                  <a:schemeClr val="bg1"/>
                </a:solidFill>
              </a:rPr>
              <a:t>Jg5</a:t>
            </a:r>
            <a:r>
              <a:rPr lang="de-DE" dirty="0" smtClean="0">
                <a:solidFill>
                  <a:schemeClr val="bg1"/>
                </a:solidFill>
              </a:rPr>
              <a:t>= 251</a:t>
            </a:r>
          </a:p>
          <a:p>
            <a:r>
              <a:rPr lang="de-DE" dirty="0" smtClean="0">
                <a:solidFill>
                  <a:schemeClr val="bg1"/>
                </a:solidFill>
              </a:rPr>
              <a:t>N</a:t>
            </a:r>
            <a:r>
              <a:rPr lang="de-DE" baseline="-25000" dirty="0" smtClean="0">
                <a:solidFill>
                  <a:schemeClr val="bg1"/>
                </a:solidFill>
              </a:rPr>
              <a:t>Jg6</a:t>
            </a:r>
            <a:r>
              <a:rPr lang="de-DE" dirty="0" smtClean="0">
                <a:solidFill>
                  <a:schemeClr val="bg1"/>
                </a:solidFill>
              </a:rPr>
              <a:t>= 238</a:t>
            </a:r>
          </a:p>
          <a:p>
            <a:r>
              <a:rPr lang="de-DE" dirty="0" smtClean="0">
                <a:solidFill>
                  <a:schemeClr val="bg1"/>
                </a:solidFill>
              </a:rPr>
              <a:t>N</a:t>
            </a:r>
            <a:r>
              <a:rPr lang="de-DE" baseline="-25000" dirty="0" smtClean="0">
                <a:solidFill>
                  <a:schemeClr val="bg1"/>
                </a:solidFill>
              </a:rPr>
              <a:t>Jg7</a:t>
            </a:r>
            <a:r>
              <a:rPr lang="de-DE" dirty="0" smtClean="0">
                <a:solidFill>
                  <a:schemeClr val="bg1"/>
                </a:solidFill>
              </a:rPr>
              <a:t>= 345</a:t>
            </a:r>
          </a:p>
          <a:p>
            <a:r>
              <a:rPr lang="de-DE" dirty="0" smtClean="0">
                <a:solidFill>
                  <a:schemeClr val="bg1"/>
                </a:solidFill>
              </a:rPr>
              <a:t>N</a:t>
            </a:r>
            <a:r>
              <a:rPr lang="de-DE" baseline="-25000" dirty="0" smtClean="0">
                <a:solidFill>
                  <a:schemeClr val="bg1"/>
                </a:solidFill>
              </a:rPr>
              <a:t>Jg8</a:t>
            </a:r>
            <a:r>
              <a:rPr lang="de-DE" dirty="0" smtClean="0">
                <a:solidFill>
                  <a:schemeClr val="bg1"/>
                </a:solidFill>
              </a:rPr>
              <a:t>= 223</a:t>
            </a:r>
          </a:p>
          <a:p>
            <a:r>
              <a:rPr lang="de-DE" dirty="0" smtClean="0">
                <a:solidFill>
                  <a:schemeClr val="bg1"/>
                </a:solidFill>
              </a:rPr>
              <a:t>N</a:t>
            </a:r>
            <a:r>
              <a:rPr lang="de-DE" baseline="-25000" dirty="0" smtClean="0">
                <a:solidFill>
                  <a:schemeClr val="bg1"/>
                </a:solidFill>
              </a:rPr>
              <a:t>Jg9</a:t>
            </a:r>
            <a:r>
              <a:rPr lang="de-DE" dirty="0" smtClean="0">
                <a:solidFill>
                  <a:schemeClr val="bg1"/>
                </a:solidFill>
              </a:rPr>
              <a:t>= 275</a:t>
            </a:r>
          </a:p>
          <a:p>
            <a:r>
              <a:rPr lang="de-DE" dirty="0" smtClean="0">
                <a:solidFill>
                  <a:schemeClr val="bg1"/>
                </a:solidFill>
              </a:rPr>
              <a:t>N</a:t>
            </a:r>
            <a:r>
              <a:rPr lang="de-DE" baseline="-25000" dirty="0" smtClean="0">
                <a:solidFill>
                  <a:schemeClr val="bg1"/>
                </a:solidFill>
              </a:rPr>
              <a:t>Jg10</a:t>
            </a:r>
            <a:r>
              <a:rPr lang="de-DE" dirty="0" smtClean="0">
                <a:solidFill>
                  <a:schemeClr val="bg1"/>
                </a:solidFill>
              </a:rPr>
              <a:t>= 221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73"/>
          <p:cNvGrpSpPr/>
          <p:nvPr/>
        </p:nvGrpSpPr>
        <p:grpSpPr>
          <a:xfrm>
            <a:off x="143570" y="1023620"/>
            <a:ext cx="8844690" cy="5674125"/>
            <a:chOff x="3147165" y="1179387"/>
            <a:chExt cx="2688826" cy="4419656"/>
          </a:xfrm>
        </p:grpSpPr>
        <p:sp>
          <p:nvSpPr>
            <p:cNvPr id="70" name="Gefaltete Ecke 69"/>
            <p:cNvSpPr/>
            <p:nvPr/>
          </p:nvSpPr>
          <p:spPr>
            <a:xfrm>
              <a:off x="3147165" y="1179387"/>
              <a:ext cx="2686191" cy="4419656"/>
            </a:xfrm>
            <a:prstGeom prst="foldedCorner">
              <a:avLst/>
            </a:prstGeom>
            <a:gradFill flip="none" rotWithShape="1">
              <a:gsLst>
                <a:gs pos="44000">
                  <a:schemeClr val="accent2">
                    <a:lumMod val="75000"/>
                  </a:schemeClr>
                </a:gs>
                <a:gs pos="100000">
                  <a:srgbClr val="FFFFFF"/>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2" name="Textfeld 71"/>
            <p:cNvSpPr txBox="1"/>
            <p:nvPr/>
          </p:nvSpPr>
          <p:spPr>
            <a:xfrm>
              <a:off x="3149800" y="1272106"/>
              <a:ext cx="2686191" cy="2549837"/>
            </a:xfrm>
            <a:prstGeom prst="rect">
              <a:avLst/>
            </a:prstGeom>
            <a:noFill/>
          </p:spPr>
          <p:txBody>
            <a:bodyPr wrap="square" lIns="36000" tIns="36000" rIns="36000" bIns="36000" rtlCol="0">
              <a:spAutoFit/>
            </a:bodyPr>
            <a:lstStyle/>
            <a:p>
              <a:r>
                <a:rPr lang="de-DE" b="1" dirty="0" smtClean="0">
                  <a:solidFill>
                    <a:srgbClr val="FFFFFF"/>
                  </a:solidFill>
                </a:rPr>
                <a:t>Zusammenfassung </a:t>
              </a:r>
              <a:r>
                <a:rPr lang="de-DE" dirty="0" smtClean="0">
                  <a:solidFill>
                    <a:srgbClr val="FFFFFF"/>
                  </a:solidFill>
                </a:rPr>
                <a:t>(s. </a:t>
              </a:r>
              <a:r>
                <a:rPr lang="de-DE" dirty="0" err="1" smtClean="0">
                  <a:solidFill>
                    <a:srgbClr val="FFFFFF"/>
                  </a:solidFill>
                </a:rPr>
                <a:t>vorauslaufende</a:t>
              </a:r>
              <a:r>
                <a:rPr lang="de-DE" dirty="0" smtClean="0">
                  <a:solidFill>
                    <a:srgbClr val="FFFFFF"/>
                  </a:solidFill>
                </a:rPr>
                <a:t> Folien):</a:t>
              </a:r>
            </a:p>
            <a:p>
              <a:pPr marL="179388" indent="-179388"/>
              <a:r>
                <a:rPr lang="de-DE" sz="1700" dirty="0" smtClean="0">
                  <a:solidFill>
                    <a:srgbClr val="FFFFFF"/>
                  </a:solidFill>
                </a:rPr>
                <a:t>• Es lassen sich die vier Teilkompetenzen „Fragen, Vermuten, Planen und Auswerten“ identifizieren</a:t>
              </a:r>
            </a:p>
            <a:p>
              <a:r>
                <a:rPr lang="de-DE" sz="1700" dirty="0" smtClean="0">
                  <a:solidFill>
                    <a:srgbClr val="FFFFFF"/>
                  </a:solidFill>
                </a:rPr>
                <a:t>• Jede Teilkompetenz kann in unterschiedlichen Niveaustufen entwickelt sein</a:t>
              </a:r>
            </a:p>
            <a:p>
              <a:r>
                <a:rPr lang="de-DE" sz="1700" dirty="0" smtClean="0">
                  <a:solidFill>
                    <a:srgbClr val="FFFFFF"/>
                  </a:solidFill>
                </a:rPr>
                <a:t>• Die Teilkompetenzen sind erstaunlich schwach entwickelt</a:t>
              </a:r>
            </a:p>
            <a:p>
              <a:endParaRPr lang="de-DE" dirty="0" smtClean="0">
                <a:solidFill>
                  <a:srgbClr val="FFFFFF"/>
                </a:solidFill>
              </a:endParaRPr>
            </a:p>
            <a:p>
              <a:r>
                <a:rPr lang="de-DE" b="1" dirty="0" smtClean="0">
                  <a:solidFill>
                    <a:srgbClr val="FFFFFF"/>
                  </a:solidFill>
                </a:rPr>
                <a:t>Schlussfolgerung </a:t>
              </a:r>
              <a:r>
                <a:rPr lang="de-DE" dirty="0" smtClean="0">
                  <a:solidFill>
                    <a:srgbClr val="FFFFFF"/>
                  </a:solidFill>
                </a:rPr>
                <a:t>hinsichtlich von zu entwickelndem Unterrichtsmaterial:</a:t>
              </a:r>
            </a:p>
            <a:p>
              <a:pPr marL="179388" indent="-179388"/>
              <a:r>
                <a:rPr lang="de-DE" sz="1700" dirty="0" smtClean="0">
                  <a:solidFill>
                    <a:srgbClr val="FFFFFF"/>
                  </a:solidFill>
                </a:rPr>
                <a:t>• Die Teilkompetenzen können unabhängig voneinander geschult werden. Da jede für sich bei den meisten </a:t>
              </a:r>
              <a:r>
                <a:rPr lang="de-DE" sz="1700" dirty="0" err="1" smtClean="0">
                  <a:solidFill>
                    <a:srgbClr val="FFFFFF"/>
                  </a:solidFill>
                </a:rPr>
                <a:t>SuS</a:t>
              </a:r>
              <a:r>
                <a:rPr lang="de-DE" sz="1700" dirty="0" smtClean="0">
                  <a:solidFill>
                    <a:srgbClr val="FFFFFF"/>
                  </a:solidFill>
                </a:rPr>
                <a:t> noch schwach entwickelt ist, sollten sie es sogar, um die </a:t>
              </a:r>
              <a:r>
                <a:rPr lang="de-DE" sz="1700" dirty="0" err="1" smtClean="0">
                  <a:solidFill>
                    <a:srgbClr val="FFFFFF"/>
                  </a:solidFill>
                </a:rPr>
                <a:t>SuS</a:t>
              </a:r>
              <a:r>
                <a:rPr lang="de-DE" sz="1700" dirty="0" smtClean="0">
                  <a:solidFill>
                    <a:srgbClr val="FFFFFF"/>
                  </a:solidFill>
                </a:rPr>
                <a:t> nicht zu überfordern. </a:t>
              </a:r>
            </a:p>
            <a:p>
              <a:pPr marL="179388" indent="-179388"/>
              <a:r>
                <a:rPr lang="de-DE" sz="1700" dirty="0" smtClean="0">
                  <a:solidFill>
                    <a:srgbClr val="FFFFFF"/>
                  </a:solidFill>
                </a:rPr>
                <a:t>• Über die vier Teilkompetenzen eröffnet sich die Möglichkeit die Entwicklung im Kompetenzbereich Erkenntnisgewinnung mit Elementen der Binnendifferenzierung oder individuellen Förderung zu kombinieren (z.B. </a:t>
              </a:r>
              <a:r>
                <a:rPr lang="de-DE" sz="1700" dirty="0" err="1" smtClean="0">
                  <a:solidFill>
                    <a:srgbClr val="FFFFFF"/>
                  </a:solidFill>
                </a:rPr>
                <a:t>SuS</a:t>
              </a:r>
              <a:r>
                <a:rPr lang="de-DE" sz="1700" dirty="0" smtClean="0">
                  <a:solidFill>
                    <a:srgbClr val="FFFFFF"/>
                  </a:solidFill>
                </a:rPr>
                <a:t> üben unterschiedliche Teilkompetenzen oder </a:t>
              </a:r>
              <a:r>
                <a:rPr lang="de-DE" sz="1700" dirty="0" err="1" smtClean="0">
                  <a:solidFill>
                    <a:srgbClr val="FFFFFF"/>
                  </a:solidFill>
                </a:rPr>
                <a:t>SuS</a:t>
              </a:r>
              <a:r>
                <a:rPr lang="de-DE" sz="1700" dirty="0" smtClean="0">
                  <a:solidFill>
                    <a:srgbClr val="FFFFFF"/>
                  </a:solidFill>
                </a:rPr>
                <a:t> üben in unterschiedlichen Niveaustufen</a:t>
              </a:r>
              <a:r>
                <a:rPr lang="de-DE" dirty="0" smtClean="0">
                  <a:solidFill>
                    <a:srgbClr val="FFFFFF"/>
                  </a:solidFill>
                </a:rPr>
                <a:t>). </a:t>
              </a:r>
            </a:p>
          </p:txBody>
        </p:sp>
      </p:grpSp>
      <p:sp>
        <p:nvSpPr>
          <p:cNvPr id="17" name="Gefaltete Ecke 16"/>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19" name="Textfeld 18"/>
          <p:cNvSpPr txBox="1"/>
          <p:nvPr/>
        </p:nvSpPr>
        <p:spPr>
          <a:xfrm>
            <a:off x="156693" y="336146"/>
            <a:ext cx="8821661" cy="430887"/>
          </a:xfrm>
          <a:prstGeom prst="rect">
            <a:avLst/>
          </a:prstGeom>
          <a:noFill/>
        </p:spPr>
        <p:txBody>
          <a:bodyPr wrap="square" rtlCol="0">
            <a:spAutoFit/>
          </a:bodyPr>
          <a:lstStyle/>
          <a:p>
            <a:pPr algn="ctr"/>
            <a:r>
              <a:rPr lang="de-DE" sz="2200" i="1" dirty="0" smtClean="0">
                <a:solidFill>
                  <a:schemeClr val="bg1"/>
                </a:solidFill>
              </a:rPr>
              <a:t>Forschungsstand zum </a:t>
            </a:r>
            <a:r>
              <a:rPr lang="de-DE" sz="2200" b="1" i="1" dirty="0" smtClean="0">
                <a:solidFill>
                  <a:schemeClr val="bg1"/>
                </a:solidFill>
              </a:rPr>
              <a:t>Kompetenzbereich ERKENNTNISGEWINNUNG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ung 73"/>
          <p:cNvGrpSpPr/>
          <p:nvPr/>
        </p:nvGrpSpPr>
        <p:grpSpPr>
          <a:xfrm>
            <a:off x="215451" y="1179387"/>
            <a:ext cx="4377102" cy="4419656"/>
            <a:chOff x="3147165" y="1179387"/>
            <a:chExt cx="2714320" cy="4419656"/>
          </a:xfrm>
        </p:grpSpPr>
        <p:sp>
          <p:nvSpPr>
            <p:cNvPr id="70" name="Gefaltete Ecke 69"/>
            <p:cNvSpPr/>
            <p:nvPr/>
          </p:nvSpPr>
          <p:spPr>
            <a:xfrm>
              <a:off x="3147165" y="1179387"/>
              <a:ext cx="2686191" cy="4419656"/>
            </a:xfrm>
            <a:prstGeom prst="foldedCorner">
              <a:avLst/>
            </a:prstGeom>
            <a:gradFill flip="none" rotWithShape="1">
              <a:gsLst>
                <a:gs pos="44000">
                  <a:schemeClr val="accent2">
                    <a:lumMod val="75000"/>
                  </a:schemeClr>
                </a:gs>
                <a:gs pos="100000">
                  <a:srgbClr val="FFFFFF"/>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2" name="Textfeld 71"/>
            <p:cNvSpPr txBox="1"/>
            <p:nvPr/>
          </p:nvSpPr>
          <p:spPr>
            <a:xfrm>
              <a:off x="3175294" y="1272106"/>
              <a:ext cx="2686191" cy="2288695"/>
            </a:xfrm>
            <a:prstGeom prst="rect">
              <a:avLst/>
            </a:prstGeom>
            <a:noFill/>
          </p:spPr>
          <p:txBody>
            <a:bodyPr wrap="square" lIns="36000" tIns="36000" rIns="36000" bIns="36000" rtlCol="0">
              <a:spAutoFit/>
            </a:bodyPr>
            <a:lstStyle/>
            <a:p>
              <a:pPr algn="ctr"/>
              <a:r>
                <a:rPr lang="de-DE" b="1" dirty="0" smtClean="0">
                  <a:solidFill>
                    <a:srgbClr val="FFFFFF"/>
                  </a:solidFill>
                </a:rPr>
                <a:t>Kompetenzbereich ERKENNTNISGEWINNUNG</a:t>
              </a:r>
            </a:p>
            <a:p>
              <a:endParaRPr lang="de-DE" dirty="0" smtClean="0">
                <a:solidFill>
                  <a:srgbClr val="FFFFFF"/>
                </a:solidFill>
              </a:endParaRPr>
            </a:p>
            <a:p>
              <a:r>
                <a:rPr lang="de-DE" dirty="0" smtClean="0">
                  <a:solidFill>
                    <a:srgbClr val="FFFFFF"/>
                  </a:solidFill>
                </a:rPr>
                <a:t>Vier Teilkompetenzen Fragen, Vermuten, Planen und Auswerten</a:t>
              </a:r>
            </a:p>
            <a:p>
              <a:endParaRPr lang="de-DE" dirty="0" smtClean="0">
                <a:solidFill>
                  <a:srgbClr val="FFFFFF"/>
                </a:solidFill>
              </a:endParaRPr>
            </a:p>
            <a:p>
              <a:r>
                <a:rPr lang="de-DE" dirty="0" smtClean="0">
                  <a:solidFill>
                    <a:srgbClr val="FFFFFF"/>
                  </a:solidFill>
                </a:rPr>
                <a:t>Jede Teilkompetenz kann in unterschiedlichen Niveaustufen entwickelt sein</a:t>
              </a:r>
            </a:p>
          </p:txBody>
        </p:sp>
      </p:grpSp>
      <p:grpSp>
        <p:nvGrpSpPr>
          <p:cNvPr id="9" name="Gruppierung 8"/>
          <p:cNvGrpSpPr/>
          <p:nvPr/>
        </p:nvGrpSpPr>
        <p:grpSpPr>
          <a:xfrm>
            <a:off x="4882693" y="1179387"/>
            <a:ext cx="4075620" cy="4419656"/>
            <a:chOff x="4882693" y="1179387"/>
            <a:chExt cx="4075620" cy="4419656"/>
          </a:xfrm>
        </p:grpSpPr>
        <p:sp>
          <p:nvSpPr>
            <p:cNvPr id="14" name="Gefaltete Ecke 13"/>
            <p:cNvSpPr/>
            <p:nvPr/>
          </p:nvSpPr>
          <p:spPr>
            <a:xfrm>
              <a:off x="4882693" y="1179387"/>
              <a:ext cx="4075620" cy="4419656"/>
            </a:xfrm>
            <a:prstGeom prst="foldedCorner">
              <a:avLst/>
            </a:prstGeom>
            <a:gradFill flip="none" rotWithShape="1">
              <a:gsLst>
                <a:gs pos="55000">
                  <a:schemeClr val="accent3">
                    <a:lumMod val="75000"/>
                  </a:schemeClr>
                </a:gs>
                <a:gs pos="100000">
                  <a:srgbClr val="FFFFFF"/>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extfeld 14"/>
            <p:cNvSpPr txBox="1"/>
            <p:nvPr/>
          </p:nvSpPr>
          <p:spPr>
            <a:xfrm>
              <a:off x="4972087" y="1241328"/>
              <a:ext cx="3827472" cy="3427468"/>
            </a:xfrm>
            <a:prstGeom prst="rect">
              <a:avLst/>
            </a:prstGeom>
            <a:noFill/>
          </p:spPr>
          <p:txBody>
            <a:bodyPr wrap="square" lIns="36000" tIns="36000" rIns="36000" bIns="36000" rtlCol="0">
              <a:spAutoFit/>
            </a:bodyPr>
            <a:lstStyle/>
            <a:p>
              <a:pPr algn="ctr"/>
              <a:r>
                <a:rPr lang="de-DE" sz="2000" b="1" dirty="0" smtClean="0">
                  <a:solidFill>
                    <a:srgbClr val="FFFFFF"/>
                  </a:solidFill>
                </a:rPr>
                <a:t>DIFFERENZIERUNG</a:t>
              </a:r>
            </a:p>
            <a:p>
              <a:pPr algn="ctr"/>
              <a:r>
                <a:rPr lang="de-DE" b="1" dirty="0" smtClean="0">
                  <a:solidFill>
                    <a:srgbClr val="FFFFFF"/>
                  </a:solidFill>
                </a:rPr>
                <a:t>• im Material realisiert •</a:t>
              </a:r>
            </a:p>
            <a:p>
              <a:pPr algn="ctr"/>
              <a:endParaRPr lang="de-DE" b="1" dirty="0" smtClean="0">
                <a:solidFill>
                  <a:srgbClr val="FFFFFF"/>
                </a:solidFill>
              </a:endParaRPr>
            </a:p>
            <a:p>
              <a:r>
                <a:rPr lang="de-DE" u="sng" dirty="0">
                  <a:solidFill>
                    <a:srgbClr val="FFFFFF"/>
                  </a:solidFill>
                </a:rPr>
                <a:t>inhaltlich</a:t>
              </a:r>
              <a:r>
                <a:rPr lang="de-DE" dirty="0">
                  <a:solidFill>
                    <a:srgbClr val="FFFFFF"/>
                  </a:solidFill>
                </a:rPr>
                <a:t>: </a:t>
              </a:r>
              <a:r>
                <a:rPr lang="de-DE" dirty="0" err="1">
                  <a:solidFill>
                    <a:srgbClr val="FFFFFF"/>
                  </a:solidFill>
                </a:rPr>
                <a:t>SuS</a:t>
              </a:r>
              <a:r>
                <a:rPr lang="de-DE" dirty="0" smtClean="0">
                  <a:solidFill>
                    <a:srgbClr val="FFFFFF"/>
                  </a:solidFill>
                </a:rPr>
                <a:t> üben unterschiedliche Teilkompetenzen </a:t>
              </a:r>
              <a:r>
                <a:rPr lang="de-DE" smtClean="0">
                  <a:solidFill>
                    <a:srgbClr val="FFFFFF"/>
                  </a:solidFill>
                </a:rPr>
                <a:t>„Erkenntnisgewinnung</a:t>
              </a:r>
              <a:r>
                <a:rPr lang="de-DE" dirty="0" smtClean="0">
                  <a:solidFill>
                    <a:srgbClr val="FFFFFF"/>
                  </a:solidFill>
                </a:rPr>
                <a:t>“ ein</a:t>
              </a:r>
            </a:p>
            <a:p>
              <a:endParaRPr lang="de-DE" dirty="0" smtClean="0">
                <a:solidFill>
                  <a:srgbClr val="FFFFFF"/>
                </a:solidFill>
              </a:endParaRPr>
            </a:p>
            <a:p>
              <a:r>
                <a:rPr lang="de-DE" u="sng" dirty="0">
                  <a:solidFill>
                    <a:srgbClr val="FFFFFF"/>
                  </a:solidFill>
                </a:rPr>
                <a:t>n</a:t>
              </a:r>
              <a:r>
                <a:rPr lang="de-DE" u="sng" dirty="0" smtClean="0">
                  <a:solidFill>
                    <a:srgbClr val="FFFFFF"/>
                  </a:solidFill>
                </a:rPr>
                <a:t>ach Leistung</a:t>
              </a:r>
              <a:r>
                <a:rPr lang="de-DE" dirty="0" smtClean="0">
                  <a:solidFill>
                    <a:srgbClr val="FFFFFF"/>
                  </a:solidFill>
                </a:rPr>
                <a:t>: Übungen in </a:t>
              </a:r>
              <a:r>
                <a:rPr lang="de-DE" dirty="0">
                  <a:solidFill>
                    <a:srgbClr val="FFFFFF"/>
                  </a:solidFill>
                </a:rPr>
                <a:t>zwei </a:t>
              </a:r>
              <a:r>
                <a:rPr lang="de-DE" dirty="0" smtClean="0">
                  <a:solidFill>
                    <a:srgbClr val="FFFFFF"/>
                  </a:solidFill>
                </a:rPr>
                <a:t>unterschiedlichen Niveaus, die jeweils durch Denkanstöße </a:t>
              </a:r>
              <a:r>
                <a:rPr lang="de-DE" sz="1600" dirty="0" smtClean="0">
                  <a:solidFill>
                    <a:srgbClr val="FFFFFF"/>
                  </a:solidFill>
                </a:rPr>
                <a:t>(„Hilfekärtchen“) </a:t>
              </a:r>
              <a:r>
                <a:rPr lang="de-DE" dirty="0" smtClean="0">
                  <a:solidFill>
                    <a:srgbClr val="FFFFFF"/>
                  </a:solidFill>
                </a:rPr>
                <a:t>unterstützt werden. </a:t>
              </a:r>
              <a:endParaRPr lang="de-DE" b="1" dirty="0" smtClean="0">
                <a:solidFill>
                  <a:srgbClr val="FFFFFF"/>
                </a:solidFill>
              </a:endParaRPr>
            </a:p>
            <a:p>
              <a:r>
                <a:rPr lang="de-DE" dirty="0" smtClean="0">
                  <a:solidFill>
                    <a:srgbClr val="FFFFFF"/>
                  </a:solidFill>
                </a:rPr>
                <a:t> </a:t>
              </a:r>
              <a:endParaRPr lang="de-DE" b="1" dirty="0">
                <a:solidFill>
                  <a:srgbClr val="FFFFFF"/>
                </a:solidFill>
              </a:endParaRPr>
            </a:p>
          </p:txBody>
        </p:sp>
      </p:grpSp>
      <p:sp>
        <p:nvSpPr>
          <p:cNvPr id="17" name="Gefaltete Ecke 16"/>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19" name="Textfeld 18"/>
          <p:cNvSpPr txBox="1"/>
          <p:nvPr/>
        </p:nvSpPr>
        <p:spPr>
          <a:xfrm>
            <a:off x="156693" y="240291"/>
            <a:ext cx="8821661" cy="400110"/>
          </a:xfrm>
          <a:prstGeom prst="rect">
            <a:avLst/>
          </a:prstGeom>
          <a:noFill/>
        </p:spPr>
        <p:txBody>
          <a:bodyPr wrap="square" rtlCol="0">
            <a:spAutoFit/>
          </a:bodyPr>
          <a:lstStyle/>
          <a:p>
            <a:pPr algn="ctr"/>
            <a:r>
              <a:rPr lang="de-DE" sz="2000" i="1" dirty="0" smtClean="0">
                <a:solidFill>
                  <a:schemeClr val="bg1"/>
                </a:solidFill>
              </a:rPr>
              <a:t>Kopplung: Kompetenzbereich Erkenntnisgewinnung &amp; Elemente der Differenzierung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nvGraphicFramePr>
        <p:xfrm>
          <a:off x="168737" y="511344"/>
          <a:ext cx="8798877" cy="5972002"/>
        </p:xfrm>
        <a:graphic>
          <a:graphicData uri="http://schemas.openxmlformats.org/drawingml/2006/table">
            <a:tbl>
              <a:tblPr firstRow="1" bandRow="1">
                <a:tableStyleId>{5C22544A-7EE6-4342-B048-85BDC9FD1C3A}</a:tableStyleId>
              </a:tblPr>
              <a:tblGrid>
                <a:gridCol w="2253593"/>
                <a:gridCol w="2716301"/>
                <a:gridCol w="3828983"/>
              </a:tblGrid>
              <a:tr h="664481">
                <a:tc>
                  <a:txBody>
                    <a:bodyPr/>
                    <a:lstStyle/>
                    <a:p>
                      <a:r>
                        <a:rPr lang="de-DE" sz="2400" dirty="0" smtClean="0"/>
                        <a:t>Teilkompetenz</a:t>
                      </a:r>
                      <a:endParaRPr lang="de-DE" sz="2400" dirty="0"/>
                    </a:p>
                  </a:txBody>
                  <a:tcPr/>
                </a:tc>
                <a:tc>
                  <a:txBody>
                    <a:bodyPr/>
                    <a:lstStyle/>
                    <a:p>
                      <a:r>
                        <a:rPr lang="de-DE" sz="2400" dirty="0" smtClean="0"/>
                        <a:t>Aufgabentyp</a:t>
                      </a:r>
                      <a:endParaRPr lang="de-DE" sz="2400" dirty="0"/>
                    </a:p>
                  </a:txBody>
                  <a:tcPr/>
                </a:tc>
                <a:tc>
                  <a:txBody>
                    <a:bodyPr/>
                    <a:lstStyle/>
                    <a:p>
                      <a:r>
                        <a:rPr lang="de-DE" sz="2400" dirty="0" smtClean="0"/>
                        <a:t>Typische </a:t>
                      </a:r>
                      <a:r>
                        <a:rPr lang="de-DE" sz="2400" i="1" dirty="0" err="1" smtClean="0"/>
                        <a:t>items</a:t>
                      </a:r>
                      <a:endParaRPr lang="de-DE" sz="2400" i="1" dirty="0"/>
                    </a:p>
                  </a:txBody>
                  <a:tcPr/>
                </a:tc>
              </a:tr>
              <a:tr h="1190054">
                <a:tc>
                  <a:txBody>
                    <a:bodyPr/>
                    <a:lstStyle/>
                    <a:p>
                      <a:r>
                        <a:rPr lang="de-DE" sz="2400" dirty="0" smtClean="0"/>
                        <a:t>Fragen formulieren</a:t>
                      </a:r>
                      <a:endParaRPr lang="de-DE" sz="2400" dirty="0"/>
                    </a:p>
                  </a:txBody>
                  <a:tcPr/>
                </a:tc>
                <a:tc>
                  <a:txBody>
                    <a:bodyPr/>
                    <a:lstStyle/>
                    <a:p>
                      <a:r>
                        <a:rPr lang="de-DE" sz="1800" dirty="0" smtClean="0"/>
                        <a:t>Ein Phänomen</a:t>
                      </a:r>
                      <a:r>
                        <a:rPr lang="de-DE" sz="1800" baseline="0" dirty="0" smtClean="0"/>
                        <a:t> wird geschildert</a:t>
                      </a:r>
                      <a:endParaRPr lang="de-DE" sz="1800" dirty="0"/>
                    </a:p>
                  </a:txBody>
                  <a:tcPr/>
                </a:tc>
                <a:tc>
                  <a:txBody>
                    <a:bodyPr/>
                    <a:lstStyle/>
                    <a:p>
                      <a:r>
                        <a:rPr lang="de-DE" sz="1800" dirty="0" smtClean="0"/>
                        <a:t>Formuliere eine Frage,</a:t>
                      </a:r>
                      <a:r>
                        <a:rPr lang="de-DE" sz="1800" baseline="0" dirty="0" smtClean="0"/>
                        <a:t> die Du untersuchen könntest. </a:t>
                      </a:r>
                      <a:endParaRPr lang="de-DE" sz="1800" dirty="0"/>
                    </a:p>
                  </a:txBody>
                  <a:tcPr/>
                </a:tc>
              </a:tr>
              <a:tr h="1190054">
                <a:tc>
                  <a:txBody>
                    <a:bodyPr/>
                    <a:lstStyle/>
                    <a:p>
                      <a:r>
                        <a:rPr lang="de-DE" sz="2400" dirty="0" smtClean="0"/>
                        <a:t>Hypothesen generieren</a:t>
                      </a:r>
                      <a:endParaRPr lang="de-DE" sz="2400" dirty="0"/>
                    </a:p>
                  </a:txBody>
                  <a:tcPr/>
                </a:tc>
                <a:tc>
                  <a:txBody>
                    <a:bodyPr/>
                    <a:lstStyle/>
                    <a:p>
                      <a:r>
                        <a:rPr lang="de-DE" sz="1800" dirty="0" smtClean="0"/>
                        <a:t>Ein Experiment wird beschrieben</a:t>
                      </a:r>
                      <a:endParaRPr lang="de-DE" sz="1800" dirty="0"/>
                    </a:p>
                  </a:txBody>
                  <a:tcPr/>
                </a:tc>
                <a:tc>
                  <a:txBody>
                    <a:bodyPr/>
                    <a:lstStyle/>
                    <a:p>
                      <a:r>
                        <a:rPr lang="de-DE" sz="1800" dirty="0" smtClean="0"/>
                        <a:t>Nenne eine Vermutung, die mit dem Experiment überprüft</a:t>
                      </a:r>
                      <a:r>
                        <a:rPr lang="de-DE" sz="1800" baseline="0" dirty="0" smtClean="0"/>
                        <a:t> werden kann.</a:t>
                      </a:r>
                    </a:p>
                    <a:p>
                      <a:r>
                        <a:rPr lang="de-DE" sz="1800" baseline="0" dirty="0" smtClean="0"/>
                        <a:t>Nenne Vermutung und Gegenvermutung</a:t>
                      </a:r>
                    </a:p>
                    <a:p>
                      <a:r>
                        <a:rPr lang="de-DE" sz="1800" baseline="0" dirty="0" smtClean="0"/>
                        <a:t>Begründe Deine Vermutung mit deinem biologischen Wissen</a:t>
                      </a:r>
                      <a:endParaRPr lang="de-DE" sz="1800" dirty="0"/>
                    </a:p>
                  </a:txBody>
                  <a:tcPr/>
                </a:tc>
              </a:tr>
              <a:tr h="1190054">
                <a:tc>
                  <a:txBody>
                    <a:bodyPr/>
                    <a:lstStyle/>
                    <a:p>
                      <a:r>
                        <a:rPr lang="de-DE" sz="2400" dirty="0" smtClean="0"/>
                        <a:t>Untersuchungen planen</a:t>
                      </a:r>
                      <a:endParaRPr lang="de-DE" sz="2400" dirty="0"/>
                    </a:p>
                  </a:txBody>
                  <a:tcPr/>
                </a:tc>
                <a:tc>
                  <a:txBody>
                    <a:bodyPr/>
                    <a:lstStyle/>
                    <a:p>
                      <a:r>
                        <a:rPr lang="de-DE" sz="1800" dirty="0" smtClean="0"/>
                        <a:t>Ein Problem</a:t>
                      </a:r>
                      <a:r>
                        <a:rPr lang="de-DE" sz="1800" baseline="0" dirty="0" smtClean="0"/>
                        <a:t> wird skizziert und Vermutungen genannt</a:t>
                      </a:r>
                      <a:endParaRPr lang="de-DE" sz="1800" dirty="0"/>
                    </a:p>
                  </a:txBody>
                  <a:tcPr/>
                </a:tc>
                <a:tc>
                  <a:txBody>
                    <a:bodyPr/>
                    <a:lstStyle/>
                    <a:p>
                      <a:r>
                        <a:rPr lang="de-DE" sz="1800" dirty="0" smtClean="0"/>
                        <a:t>Plane ein Experiment, mit dem Du die Vermutungen prüfen kannst</a:t>
                      </a:r>
                    </a:p>
                    <a:p>
                      <a:pPr marL="0" marR="0" indent="0" algn="l" defTabSz="457200" rtl="0" eaLnBrk="1" fontAlgn="auto" latinLnBrk="0" hangingPunct="1">
                        <a:lnSpc>
                          <a:spcPct val="100000"/>
                        </a:lnSpc>
                        <a:spcBef>
                          <a:spcPts val="0"/>
                        </a:spcBef>
                        <a:spcAft>
                          <a:spcPts val="0"/>
                        </a:spcAft>
                        <a:buClrTx/>
                        <a:buSzTx/>
                        <a:buFontTx/>
                        <a:buNone/>
                        <a:tabLst/>
                        <a:defRPr/>
                      </a:pPr>
                      <a:r>
                        <a:rPr lang="de-DE" sz="1800" dirty="0" smtClean="0"/>
                        <a:t>Plane ein Experiment, mit dem Du die Vermutungen widerlegen könntest</a:t>
                      </a:r>
                    </a:p>
                  </a:txBody>
                  <a:tcPr/>
                </a:tc>
              </a:tr>
              <a:tr h="1190054">
                <a:tc>
                  <a:txBody>
                    <a:bodyPr/>
                    <a:lstStyle/>
                    <a:p>
                      <a:r>
                        <a:rPr lang="de-DE" sz="2400" dirty="0" smtClean="0"/>
                        <a:t>Daten interpretieren</a:t>
                      </a:r>
                      <a:endParaRPr lang="de-DE" sz="2400" dirty="0"/>
                    </a:p>
                  </a:txBody>
                  <a:tcPr/>
                </a:tc>
                <a:tc>
                  <a:txBody>
                    <a:bodyPr/>
                    <a:lstStyle/>
                    <a:p>
                      <a:r>
                        <a:rPr lang="de-DE" sz="1800" dirty="0" smtClean="0"/>
                        <a:t>Ein Experiment und das Ergebnis wird beschrieben</a:t>
                      </a:r>
                      <a:endParaRPr lang="de-DE" sz="1800" dirty="0"/>
                    </a:p>
                  </a:txBody>
                  <a:tcPr/>
                </a:tc>
                <a:tc>
                  <a:txBody>
                    <a:bodyPr/>
                    <a:lstStyle/>
                    <a:p>
                      <a:r>
                        <a:rPr lang="de-DE" sz="1800" dirty="0" smtClean="0"/>
                        <a:t>Ziehe Schlussfolgerungen aus den Ergebnissen.  Führe eine biologische Erklärung für Deine Schlussfolgerung an. </a:t>
                      </a:r>
                      <a:endParaRPr lang="de-DE" sz="1800" dirty="0"/>
                    </a:p>
                  </a:txBody>
                  <a:tcPr/>
                </a:tc>
              </a:tr>
            </a:tbl>
          </a:graphicData>
        </a:graphic>
      </p:graphicFrame>
      <p:sp>
        <p:nvSpPr>
          <p:cNvPr id="6" name="Rechteck 5"/>
          <p:cNvSpPr/>
          <p:nvPr/>
        </p:nvSpPr>
        <p:spPr>
          <a:xfrm>
            <a:off x="2410571" y="1187583"/>
            <a:ext cx="6557043" cy="1175825"/>
          </a:xfrm>
          <a:prstGeom prst="rect">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p:nvSpPr>
        <p:spPr>
          <a:xfrm>
            <a:off x="2410571" y="4114930"/>
            <a:ext cx="6557043" cy="1175825"/>
          </a:xfrm>
          <a:prstGeom prst="rect">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2410571" y="5290755"/>
            <a:ext cx="6557043" cy="1175825"/>
          </a:xfrm>
          <a:prstGeom prst="rect">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2410572" y="2363408"/>
            <a:ext cx="2786854" cy="1751522"/>
          </a:xfrm>
          <a:prstGeom prst="rect">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5185206" y="2363408"/>
            <a:ext cx="3782407" cy="1751522"/>
          </a:xfrm>
          <a:prstGeom prst="rect">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bgerundetes Rechteck 2"/>
          <p:cNvSpPr/>
          <p:nvPr/>
        </p:nvSpPr>
        <p:spPr>
          <a:xfrm>
            <a:off x="816454" y="498970"/>
            <a:ext cx="7461481" cy="530722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b="1" dirty="0" smtClean="0"/>
              <a:t>Material zur Realisierung</a:t>
            </a:r>
          </a:p>
          <a:p>
            <a:pPr algn="ctr"/>
            <a:endParaRPr lang="de-DE" b="1" dirty="0" smtClean="0"/>
          </a:p>
          <a:p>
            <a:pPr algn="ctr"/>
            <a:r>
              <a:rPr lang="de-DE" sz="3600" b="1" dirty="0" smtClean="0"/>
              <a:t>Fotosynthese</a:t>
            </a:r>
          </a:p>
          <a:p>
            <a:pPr algn="ctr"/>
            <a:r>
              <a:rPr lang="de-DE" b="1" dirty="0" smtClean="0"/>
              <a:t>Sekundarstufe I</a:t>
            </a:r>
          </a:p>
          <a:p>
            <a:pPr algn="ctr"/>
            <a:endParaRPr lang="de-D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efaltete Ecke 3"/>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5" name="Textfeld 4"/>
          <p:cNvSpPr txBox="1"/>
          <p:nvPr/>
        </p:nvSpPr>
        <p:spPr>
          <a:xfrm>
            <a:off x="156693" y="331827"/>
            <a:ext cx="8821661" cy="369332"/>
          </a:xfrm>
          <a:prstGeom prst="rect">
            <a:avLst/>
          </a:prstGeom>
          <a:noFill/>
        </p:spPr>
        <p:txBody>
          <a:bodyPr wrap="square" rtlCol="0">
            <a:spAutoFit/>
          </a:bodyPr>
          <a:lstStyle/>
          <a:p>
            <a:pPr algn="ctr"/>
            <a:r>
              <a:rPr lang="de-DE" b="1" dirty="0" smtClean="0">
                <a:solidFill>
                  <a:schemeClr val="bg1"/>
                </a:solidFill>
              </a:rPr>
              <a:t>Übersicht Modul 1a&amp;b: </a:t>
            </a:r>
            <a:r>
              <a:rPr lang="de-DE" b="1" i="1" dirty="0" smtClean="0">
                <a:solidFill>
                  <a:schemeClr val="bg1"/>
                </a:solidFill>
              </a:rPr>
              <a:t>Pflanzen produzieren in grünen Pflanzenteilen den Nährstoff Stärke</a:t>
            </a:r>
            <a:endParaRPr lang="de-DE" dirty="0" smtClean="0">
              <a:solidFill>
                <a:schemeClr val="bg1"/>
              </a:solidFill>
            </a:endParaRPr>
          </a:p>
        </p:txBody>
      </p:sp>
      <p:grpSp>
        <p:nvGrpSpPr>
          <p:cNvPr id="25" name="Gruppierung 24"/>
          <p:cNvGrpSpPr/>
          <p:nvPr/>
        </p:nvGrpSpPr>
        <p:grpSpPr>
          <a:xfrm>
            <a:off x="156693" y="4211040"/>
            <a:ext cx="4270868" cy="1331985"/>
            <a:chOff x="156693" y="4211040"/>
            <a:chExt cx="4270868" cy="1331985"/>
          </a:xfrm>
        </p:grpSpPr>
        <p:sp>
          <p:nvSpPr>
            <p:cNvPr id="13" name="Rechteck 12"/>
            <p:cNvSpPr/>
            <p:nvPr/>
          </p:nvSpPr>
          <p:spPr>
            <a:xfrm>
              <a:off x="156693" y="4294375"/>
              <a:ext cx="4270868" cy="697957"/>
            </a:xfrm>
            <a:prstGeom prst="rect">
              <a:avLst/>
            </a:prstGeom>
            <a:gradFill flip="none" rotWithShape="1">
              <a:gsLst>
                <a:gs pos="49000">
                  <a:schemeClr val="accent2"/>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i="1" dirty="0" smtClean="0">
                  <a:solidFill>
                    <a:schemeClr val="bg1"/>
                  </a:solidFill>
                </a:rPr>
                <a:t>M1.5a: </a:t>
              </a:r>
              <a:r>
                <a:rPr lang="de-DE" b="1" dirty="0" smtClean="0">
                  <a:solidFill>
                    <a:schemeClr val="bg1"/>
                  </a:solidFill>
                </a:rPr>
                <a:t>Vermutungen prüfen:</a:t>
              </a:r>
            </a:p>
            <a:p>
              <a:pPr algn="ctr"/>
              <a:r>
                <a:rPr lang="de-DE" b="1" dirty="0" smtClean="0">
                  <a:solidFill>
                    <a:schemeClr val="bg1"/>
                  </a:solidFill>
                </a:rPr>
                <a:t>Rolle des Lichts?</a:t>
              </a:r>
              <a:endParaRPr lang="de-DE" b="1" dirty="0">
                <a:solidFill>
                  <a:schemeClr val="bg1"/>
                </a:solidFill>
              </a:endParaRPr>
            </a:p>
          </p:txBody>
        </p:sp>
        <p:pic>
          <p:nvPicPr>
            <p:cNvPr id="15" name="Bild 14" descr="blatt_alu.jpg"/>
            <p:cNvPicPr>
              <a:picLocks noChangeAspect="1"/>
            </p:cNvPicPr>
            <p:nvPr/>
          </p:nvPicPr>
          <p:blipFill>
            <a:blip r:embed="rId2">
              <a:clrChange>
                <a:clrFrom>
                  <a:srgbClr val="FFFFFF"/>
                </a:clrFrom>
                <a:clrTo>
                  <a:srgbClr val="FFFFFF">
                    <a:alpha val="0"/>
                  </a:srgbClr>
                </a:clrTo>
              </a:clrChange>
            </a:blip>
            <a:stretch>
              <a:fillRect/>
            </a:stretch>
          </p:blipFill>
          <p:spPr>
            <a:xfrm rot="2483503">
              <a:off x="3206537" y="4211040"/>
              <a:ext cx="892086" cy="1331985"/>
            </a:xfrm>
            <a:prstGeom prst="rect">
              <a:avLst/>
            </a:prstGeom>
          </p:spPr>
        </p:pic>
      </p:grpSp>
      <p:grpSp>
        <p:nvGrpSpPr>
          <p:cNvPr id="26" name="Gruppierung 25"/>
          <p:cNvGrpSpPr/>
          <p:nvPr/>
        </p:nvGrpSpPr>
        <p:grpSpPr>
          <a:xfrm>
            <a:off x="4736461" y="4215993"/>
            <a:ext cx="4407539" cy="1552677"/>
            <a:chOff x="4736461" y="4215993"/>
            <a:chExt cx="4407539" cy="1552677"/>
          </a:xfrm>
        </p:grpSpPr>
        <p:sp>
          <p:nvSpPr>
            <p:cNvPr id="14" name="Rechteck 13"/>
            <p:cNvSpPr/>
            <p:nvPr/>
          </p:nvSpPr>
          <p:spPr>
            <a:xfrm>
              <a:off x="4736461" y="4294375"/>
              <a:ext cx="4241894" cy="697957"/>
            </a:xfrm>
            <a:prstGeom prst="rect">
              <a:avLst/>
            </a:prstGeom>
            <a:gradFill flip="none" rotWithShape="1">
              <a:gsLst>
                <a:gs pos="49000">
                  <a:schemeClr val="accent2"/>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i="1" dirty="0" smtClean="0">
                  <a:solidFill>
                    <a:schemeClr val="bg1"/>
                  </a:solidFill>
                </a:rPr>
                <a:t>M1.5b: </a:t>
              </a:r>
              <a:r>
                <a:rPr lang="de-DE" b="1" dirty="0" smtClean="0">
                  <a:solidFill>
                    <a:schemeClr val="bg1"/>
                  </a:solidFill>
                </a:rPr>
                <a:t>Vermutungen prüfen: Rolle der </a:t>
              </a:r>
              <a:r>
                <a:rPr lang="de-DE" b="1" dirty="0" err="1" smtClean="0">
                  <a:solidFill>
                    <a:schemeClr val="bg1"/>
                  </a:solidFill>
                </a:rPr>
                <a:t>Chloroplasten</a:t>
              </a:r>
              <a:endParaRPr lang="de-DE" b="1" dirty="0">
                <a:solidFill>
                  <a:schemeClr val="bg1"/>
                </a:solidFill>
              </a:endParaRPr>
            </a:p>
          </p:txBody>
        </p:sp>
        <p:pic>
          <p:nvPicPr>
            <p:cNvPr id="16" name="Bild 15" descr="Buntnessel_gruen_blau.jpg"/>
            <p:cNvPicPr>
              <a:picLocks noChangeAspect="1"/>
            </p:cNvPicPr>
            <p:nvPr/>
          </p:nvPicPr>
          <p:blipFill>
            <a:blip r:embed="rId3">
              <a:clrChange>
                <a:clrFrom>
                  <a:srgbClr val="FFFFFF"/>
                </a:clrFrom>
                <a:clrTo>
                  <a:srgbClr val="FFFFFF">
                    <a:alpha val="0"/>
                  </a:srgbClr>
                </a:clrTo>
              </a:clrChange>
            </a:blip>
            <a:stretch>
              <a:fillRect/>
            </a:stretch>
          </p:blipFill>
          <p:spPr>
            <a:xfrm rot="16200000">
              <a:off x="7619618" y="4244288"/>
              <a:ext cx="1552677" cy="1496087"/>
            </a:xfrm>
            <a:prstGeom prst="rect">
              <a:avLst/>
            </a:prstGeom>
          </p:spPr>
        </p:pic>
      </p:grpSp>
      <p:grpSp>
        <p:nvGrpSpPr>
          <p:cNvPr id="27" name="Gruppierung 26"/>
          <p:cNvGrpSpPr/>
          <p:nvPr/>
        </p:nvGrpSpPr>
        <p:grpSpPr>
          <a:xfrm>
            <a:off x="122370" y="4730995"/>
            <a:ext cx="6618211" cy="940595"/>
            <a:chOff x="122370" y="4730995"/>
            <a:chExt cx="6618211" cy="940595"/>
          </a:xfrm>
        </p:grpSpPr>
        <p:sp>
          <p:nvSpPr>
            <p:cNvPr id="21" name="Abgerundetes Rechteck 20"/>
            <p:cNvSpPr/>
            <p:nvPr/>
          </p:nvSpPr>
          <p:spPr>
            <a:xfrm>
              <a:off x="1006994" y="5158003"/>
              <a:ext cx="1063988"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3</a:t>
              </a:r>
              <a:endParaRPr lang="de-DE" dirty="0"/>
            </a:p>
          </p:txBody>
        </p:sp>
        <p:sp>
          <p:nvSpPr>
            <p:cNvPr id="20" name="Abgerundetes Rechteck 19"/>
            <p:cNvSpPr/>
            <p:nvPr/>
          </p:nvSpPr>
          <p:spPr>
            <a:xfrm>
              <a:off x="572236" y="4952047"/>
              <a:ext cx="1063988"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2</a:t>
              </a:r>
              <a:endParaRPr lang="de-DE" dirty="0"/>
            </a:p>
          </p:txBody>
        </p:sp>
        <p:sp>
          <p:nvSpPr>
            <p:cNvPr id="19" name="Abgerundetes Rechteck 18"/>
            <p:cNvSpPr/>
            <p:nvPr/>
          </p:nvSpPr>
          <p:spPr>
            <a:xfrm>
              <a:off x="122370" y="4730995"/>
              <a:ext cx="1063988"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1</a:t>
              </a:r>
              <a:endParaRPr lang="de-DE" dirty="0"/>
            </a:p>
          </p:txBody>
        </p:sp>
        <p:sp>
          <p:nvSpPr>
            <p:cNvPr id="22" name="Abgerundetes Rechteck 21"/>
            <p:cNvSpPr/>
            <p:nvPr/>
          </p:nvSpPr>
          <p:spPr>
            <a:xfrm>
              <a:off x="5676593" y="5217569"/>
              <a:ext cx="1063988"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3</a:t>
              </a:r>
              <a:endParaRPr lang="de-DE" dirty="0"/>
            </a:p>
          </p:txBody>
        </p:sp>
        <p:sp>
          <p:nvSpPr>
            <p:cNvPr id="23" name="Abgerundetes Rechteck 22"/>
            <p:cNvSpPr/>
            <p:nvPr/>
          </p:nvSpPr>
          <p:spPr>
            <a:xfrm>
              <a:off x="5241835" y="5011613"/>
              <a:ext cx="1063988"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2</a:t>
              </a:r>
              <a:endParaRPr lang="de-DE" dirty="0"/>
            </a:p>
          </p:txBody>
        </p:sp>
        <p:sp>
          <p:nvSpPr>
            <p:cNvPr id="24" name="Abgerundetes Rechteck 23"/>
            <p:cNvSpPr/>
            <p:nvPr/>
          </p:nvSpPr>
          <p:spPr>
            <a:xfrm>
              <a:off x="4791969" y="4790561"/>
              <a:ext cx="1063988"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1</a:t>
              </a:r>
              <a:endParaRPr lang="de-DE" dirty="0"/>
            </a:p>
          </p:txBody>
        </p:sp>
      </p:grpSp>
      <p:grpSp>
        <p:nvGrpSpPr>
          <p:cNvPr id="35" name="Gruppierung 34"/>
          <p:cNvGrpSpPr/>
          <p:nvPr/>
        </p:nvGrpSpPr>
        <p:grpSpPr>
          <a:xfrm>
            <a:off x="156693" y="3230276"/>
            <a:ext cx="8821661" cy="1116099"/>
            <a:chOff x="156693" y="3230276"/>
            <a:chExt cx="8821661" cy="1116099"/>
          </a:xfrm>
        </p:grpSpPr>
        <p:sp>
          <p:nvSpPr>
            <p:cNvPr id="12" name="Rechteck 11"/>
            <p:cNvSpPr/>
            <p:nvPr/>
          </p:nvSpPr>
          <p:spPr>
            <a:xfrm>
              <a:off x="156693" y="3230276"/>
              <a:ext cx="8821661" cy="697957"/>
            </a:xfrm>
            <a:prstGeom prst="rect">
              <a:avLst/>
            </a:prstGeom>
            <a:gradFill flip="none" rotWithShape="1">
              <a:gsLst>
                <a:gs pos="49000">
                  <a:schemeClr val="accent2"/>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i="1" dirty="0" smtClean="0">
                  <a:solidFill>
                    <a:schemeClr val="bg1"/>
                  </a:solidFill>
                </a:rPr>
                <a:t>M1.3/4: </a:t>
              </a:r>
              <a:r>
                <a:rPr lang="de-DE" b="1" dirty="0" smtClean="0">
                  <a:solidFill>
                    <a:schemeClr val="bg1"/>
                  </a:solidFill>
                </a:rPr>
                <a:t>Vermutungen prüfen: Nährstoffe aus dem Boden? Stärkeproduktion in Blättern?</a:t>
              </a:r>
              <a:endParaRPr lang="de-DE" b="1" dirty="0">
                <a:solidFill>
                  <a:schemeClr val="bg1"/>
                </a:solidFill>
              </a:endParaRPr>
            </a:p>
          </p:txBody>
        </p:sp>
        <p:sp>
          <p:nvSpPr>
            <p:cNvPr id="30" name="Richtungspfeil 29"/>
            <p:cNvSpPr/>
            <p:nvPr/>
          </p:nvSpPr>
          <p:spPr>
            <a:xfrm rot="5400000">
              <a:off x="2050698" y="3925629"/>
              <a:ext cx="475351" cy="366141"/>
            </a:xfrm>
            <a:prstGeom prst="homePlate">
              <a:avLst/>
            </a:prstGeom>
            <a:gradFill flip="none" rotWithShape="1">
              <a:gsLst>
                <a:gs pos="49000">
                  <a:schemeClr val="bg1">
                    <a:lumMod val="65000"/>
                  </a:schemeClr>
                </a:gs>
                <a:gs pos="100000">
                  <a:srgbClr val="FFFFFF"/>
                </a:gs>
              </a:gsLst>
              <a:lin ang="10800000" scaled="0"/>
              <a:tileRect/>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ichtungspfeil 30"/>
            <p:cNvSpPr/>
            <p:nvPr/>
          </p:nvSpPr>
          <p:spPr>
            <a:xfrm rot="5400000">
              <a:off x="6685976" y="3925629"/>
              <a:ext cx="475351" cy="366141"/>
            </a:xfrm>
            <a:prstGeom prst="homePlate">
              <a:avLst/>
            </a:prstGeom>
            <a:gradFill flip="none" rotWithShape="1">
              <a:gsLst>
                <a:gs pos="49000">
                  <a:schemeClr val="bg1">
                    <a:lumMod val="65000"/>
                  </a:schemeClr>
                </a:gs>
                <a:gs pos="100000">
                  <a:srgbClr val="FFFFFF"/>
                </a:gs>
              </a:gsLst>
              <a:lin ang="10800000" scaled="0"/>
              <a:tileRect/>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36" name="Gruppierung 35"/>
          <p:cNvGrpSpPr/>
          <p:nvPr/>
        </p:nvGrpSpPr>
        <p:grpSpPr>
          <a:xfrm>
            <a:off x="156693" y="5465635"/>
            <a:ext cx="8821661" cy="1227887"/>
            <a:chOff x="156693" y="5465635"/>
            <a:chExt cx="8821661" cy="1227887"/>
          </a:xfrm>
        </p:grpSpPr>
        <p:sp>
          <p:nvSpPr>
            <p:cNvPr id="18" name="Rechteck 17"/>
            <p:cNvSpPr/>
            <p:nvPr/>
          </p:nvSpPr>
          <p:spPr>
            <a:xfrm>
              <a:off x="156693" y="5995565"/>
              <a:ext cx="8821661" cy="697957"/>
            </a:xfrm>
            <a:prstGeom prst="rect">
              <a:avLst/>
            </a:prstGeom>
            <a:gradFill flip="none" rotWithShape="1">
              <a:gsLst>
                <a:gs pos="32000">
                  <a:schemeClr val="bg1">
                    <a:lumMod val="7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i="1" dirty="0" smtClean="0">
                  <a:solidFill>
                    <a:srgbClr val="000000"/>
                  </a:solidFill>
                </a:rPr>
                <a:t>M1.6: </a:t>
              </a:r>
              <a:r>
                <a:rPr lang="de-DE" b="1" dirty="0" smtClean="0">
                  <a:solidFill>
                    <a:srgbClr val="000000"/>
                  </a:solidFill>
                </a:rPr>
                <a:t>Abschluss: Quiz- Fragen rund um die Fotosynthese. </a:t>
              </a:r>
            </a:p>
            <a:p>
              <a:pPr algn="ctr"/>
              <a:r>
                <a:rPr lang="de-DE" sz="1600" b="1" i="1" dirty="0" smtClean="0">
                  <a:solidFill>
                    <a:srgbClr val="000000"/>
                  </a:solidFill>
                </a:rPr>
                <a:t>Neue mentale Konzepte Modul 1: Pflanzen produzieren Stärke. Dazu ist Licht und Blattgrün notwendig </a:t>
              </a:r>
              <a:endParaRPr lang="de-DE" sz="1600" b="1" i="1" dirty="0">
                <a:solidFill>
                  <a:srgbClr val="000000"/>
                </a:solidFill>
              </a:endParaRPr>
            </a:p>
          </p:txBody>
        </p:sp>
        <p:sp>
          <p:nvSpPr>
            <p:cNvPr id="32" name="Richtungspfeil 31"/>
            <p:cNvSpPr/>
            <p:nvPr/>
          </p:nvSpPr>
          <p:spPr>
            <a:xfrm rot="5400000">
              <a:off x="4243722" y="5592232"/>
              <a:ext cx="619336" cy="366141"/>
            </a:xfrm>
            <a:prstGeom prst="homePlate">
              <a:avLst/>
            </a:prstGeom>
            <a:gradFill flip="none" rotWithShape="1">
              <a:gsLst>
                <a:gs pos="49000">
                  <a:schemeClr val="bg1">
                    <a:lumMod val="65000"/>
                  </a:schemeClr>
                </a:gs>
                <a:gs pos="100000">
                  <a:srgbClr val="FFFFFF"/>
                </a:gs>
              </a:gsLst>
              <a:lin ang="10800000" scaled="0"/>
              <a:tileRect/>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34" name="Gruppierung 33"/>
          <p:cNvGrpSpPr/>
          <p:nvPr/>
        </p:nvGrpSpPr>
        <p:grpSpPr>
          <a:xfrm>
            <a:off x="156693" y="2139638"/>
            <a:ext cx="8821661" cy="1250827"/>
            <a:chOff x="156693" y="2139638"/>
            <a:chExt cx="8821661" cy="1250827"/>
          </a:xfrm>
        </p:grpSpPr>
        <p:sp>
          <p:nvSpPr>
            <p:cNvPr id="10" name="Rechteck 9"/>
            <p:cNvSpPr/>
            <p:nvPr/>
          </p:nvSpPr>
          <p:spPr>
            <a:xfrm>
              <a:off x="156693" y="2139638"/>
              <a:ext cx="8821661" cy="697957"/>
            </a:xfrm>
            <a:prstGeom prst="rect">
              <a:avLst/>
            </a:prstGeom>
            <a:gradFill flip="none" rotWithShape="1">
              <a:gsLst>
                <a:gs pos="49000">
                  <a:schemeClr val="accent2"/>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i="1" dirty="0" smtClean="0">
                  <a:solidFill>
                    <a:schemeClr val="bg1"/>
                  </a:solidFill>
                </a:rPr>
                <a:t>M1.2: </a:t>
              </a:r>
              <a:r>
                <a:rPr lang="de-DE" b="1" dirty="0" smtClean="0">
                  <a:solidFill>
                    <a:schemeClr val="bg1"/>
                  </a:solidFill>
                </a:rPr>
                <a:t>Vermutungen generieren: Abhängigkeit der Stärkeproduktion von ....</a:t>
              </a:r>
              <a:endParaRPr lang="de-DE" b="1" dirty="0">
                <a:solidFill>
                  <a:schemeClr val="bg1"/>
                </a:solidFill>
              </a:endParaRPr>
            </a:p>
          </p:txBody>
        </p:sp>
        <p:sp>
          <p:nvSpPr>
            <p:cNvPr id="29" name="Richtungspfeil 28"/>
            <p:cNvSpPr/>
            <p:nvPr/>
          </p:nvSpPr>
          <p:spPr>
            <a:xfrm rot="5400000">
              <a:off x="4186554" y="2897726"/>
              <a:ext cx="619336" cy="366141"/>
            </a:xfrm>
            <a:prstGeom prst="homePlate">
              <a:avLst/>
            </a:prstGeom>
            <a:gradFill flip="none" rotWithShape="1">
              <a:gsLst>
                <a:gs pos="49000">
                  <a:schemeClr val="bg1">
                    <a:lumMod val="65000"/>
                  </a:schemeClr>
                </a:gs>
                <a:gs pos="100000">
                  <a:srgbClr val="FFFFFF"/>
                </a:gs>
              </a:gsLst>
              <a:lin ang="10800000" scaled="0"/>
              <a:tileRect/>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40" name="Gruppierung 39"/>
          <p:cNvGrpSpPr/>
          <p:nvPr/>
        </p:nvGrpSpPr>
        <p:grpSpPr>
          <a:xfrm>
            <a:off x="156693" y="1510334"/>
            <a:ext cx="8821661" cy="722323"/>
            <a:chOff x="156693" y="1510334"/>
            <a:chExt cx="8821661" cy="722323"/>
          </a:xfrm>
        </p:grpSpPr>
        <p:sp>
          <p:nvSpPr>
            <p:cNvPr id="6" name="Rechteck 5"/>
            <p:cNvSpPr/>
            <p:nvPr/>
          </p:nvSpPr>
          <p:spPr>
            <a:xfrm>
              <a:off x="156693" y="1510334"/>
              <a:ext cx="8821661" cy="400467"/>
            </a:xfrm>
            <a:prstGeom prst="rect">
              <a:avLst/>
            </a:prstGeom>
            <a:gradFill flip="none" rotWithShape="1">
              <a:gsLst>
                <a:gs pos="32000">
                  <a:schemeClr val="bg1">
                    <a:lumMod val="7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i="1" dirty="0" smtClean="0">
                  <a:solidFill>
                    <a:srgbClr val="000000"/>
                  </a:solidFill>
                </a:rPr>
                <a:t>M1.1: </a:t>
              </a:r>
              <a:r>
                <a:rPr lang="de-DE" b="1" dirty="0" smtClean="0">
                  <a:solidFill>
                    <a:srgbClr val="000000"/>
                  </a:solidFill>
                </a:rPr>
                <a:t>Einstiegsszenario: Bei der Kartoffelernte beobachtet man unterschiedlich Erträge</a:t>
              </a:r>
              <a:endParaRPr lang="de-DE" b="1" dirty="0">
                <a:solidFill>
                  <a:srgbClr val="000000"/>
                </a:solidFill>
              </a:endParaRPr>
            </a:p>
          </p:txBody>
        </p:sp>
        <p:sp>
          <p:nvSpPr>
            <p:cNvPr id="28" name="Richtungspfeil 27"/>
            <p:cNvSpPr/>
            <p:nvPr/>
          </p:nvSpPr>
          <p:spPr>
            <a:xfrm rot="5400000">
              <a:off x="4323110" y="1876474"/>
              <a:ext cx="346224" cy="366141"/>
            </a:xfrm>
            <a:prstGeom prst="homePlate">
              <a:avLst/>
            </a:prstGeom>
            <a:gradFill flip="none" rotWithShape="1">
              <a:gsLst>
                <a:gs pos="49000">
                  <a:schemeClr val="bg1">
                    <a:lumMod val="65000"/>
                  </a:schemeClr>
                </a:gs>
                <a:gs pos="100000">
                  <a:srgbClr val="FFFFFF"/>
                </a:gs>
              </a:gsLst>
              <a:lin ang="10800000" scaled="0"/>
              <a:tileRect/>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1" name="Abgerundete rechteckige Legende 10"/>
          <p:cNvSpPr/>
          <p:nvPr/>
        </p:nvSpPr>
        <p:spPr>
          <a:xfrm>
            <a:off x="5855957" y="1966525"/>
            <a:ext cx="2964843" cy="346226"/>
          </a:xfrm>
          <a:prstGeom prst="wedgeRoundRectCallout">
            <a:avLst>
              <a:gd name="adj1" fmla="val -129991"/>
              <a:gd name="adj2" fmla="val 81658"/>
              <a:gd name="adj3" fmla="val 16667"/>
            </a:avLst>
          </a:prstGeom>
          <a:gradFill flip="none" rotWithShape="1">
            <a:gsLst>
              <a:gs pos="53000">
                <a:schemeClr val="accent3">
                  <a:lumMod val="75000"/>
                </a:schemeClr>
              </a:gs>
              <a:gs pos="100000">
                <a:srgbClr val="FFFFFF"/>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r>
              <a:rPr lang="de-DE" sz="1600" i="1" dirty="0" smtClean="0">
                <a:solidFill>
                  <a:schemeClr val="bg1"/>
                </a:solidFill>
              </a:rPr>
              <a:t>M1.2:</a:t>
            </a:r>
            <a:r>
              <a:rPr lang="de-DE" i="1" dirty="0" smtClean="0">
                <a:solidFill>
                  <a:srgbClr val="000000"/>
                </a:solidFill>
              </a:rPr>
              <a:t> </a:t>
            </a:r>
            <a:r>
              <a:rPr lang="de-DE" b="1" i="1" dirty="0" err="1" smtClean="0">
                <a:solidFill>
                  <a:srgbClr val="FFFFFF"/>
                </a:solidFill>
              </a:rPr>
              <a:t>Placemat-</a:t>
            </a:r>
            <a:r>
              <a:rPr lang="de-DE" b="1" i="1" dirty="0" smtClean="0">
                <a:solidFill>
                  <a:srgbClr val="FFFFFF"/>
                </a:solidFill>
              </a:rPr>
              <a:t> Methode</a:t>
            </a:r>
          </a:p>
        </p:txBody>
      </p:sp>
      <p:grpSp>
        <p:nvGrpSpPr>
          <p:cNvPr id="39" name="Gruppierung 38"/>
          <p:cNvGrpSpPr/>
          <p:nvPr/>
        </p:nvGrpSpPr>
        <p:grpSpPr>
          <a:xfrm>
            <a:off x="156694" y="987608"/>
            <a:ext cx="8821661" cy="632324"/>
            <a:chOff x="156694" y="987608"/>
            <a:chExt cx="8821661" cy="632324"/>
          </a:xfrm>
        </p:grpSpPr>
        <p:sp>
          <p:nvSpPr>
            <p:cNvPr id="37" name="Rechteck 36"/>
            <p:cNvSpPr/>
            <p:nvPr/>
          </p:nvSpPr>
          <p:spPr>
            <a:xfrm>
              <a:off x="156694" y="987608"/>
              <a:ext cx="8821661" cy="354751"/>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i="1" dirty="0" smtClean="0">
                  <a:solidFill>
                    <a:srgbClr val="000000"/>
                  </a:solidFill>
                </a:rPr>
                <a:t>M0.0: </a:t>
              </a:r>
              <a:r>
                <a:rPr lang="de-DE" b="1" dirty="0" smtClean="0">
                  <a:solidFill>
                    <a:srgbClr val="000000"/>
                  </a:solidFill>
                </a:rPr>
                <a:t>DIAGNOSE VORWISSEN: Lebewesen bestehen aus Zellen</a:t>
              </a:r>
              <a:endParaRPr lang="de-DE" sz="1700" b="1" dirty="0" smtClean="0">
                <a:solidFill>
                  <a:srgbClr val="000000"/>
                </a:solidFill>
              </a:endParaRPr>
            </a:p>
          </p:txBody>
        </p:sp>
        <p:sp>
          <p:nvSpPr>
            <p:cNvPr id="38" name="Richtungspfeil 37"/>
            <p:cNvSpPr/>
            <p:nvPr/>
          </p:nvSpPr>
          <p:spPr>
            <a:xfrm rot="5400000">
              <a:off x="4323109" y="1263749"/>
              <a:ext cx="346224" cy="366141"/>
            </a:xfrm>
            <a:prstGeom prst="homePlate">
              <a:avLst/>
            </a:prstGeom>
            <a:gradFill flip="none" rotWithShape="1">
              <a:gsLst>
                <a:gs pos="49000">
                  <a:schemeClr val="bg1">
                    <a:lumMod val="65000"/>
                  </a:schemeClr>
                </a:gs>
                <a:gs pos="100000">
                  <a:srgbClr val="FFFFFF"/>
                </a:gs>
              </a:gsLst>
              <a:lin ang="10800000" scaled="0"/>
              <a:tileRect/>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235177" y="988738"/>
            <a:ext cx="8638206" cy="5861640"/>
          </a:xfrm>
          <a:prstGeom prst="rect">
            <a:avLst/>
          </a:prstGeom>
        </p:spPr>
      </p:pic>
      <p:sp>
        <p:nvSpPr>
          <p:cNvPr id="5" name="Gefaltete Ecke 4"/>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6" name="Textfeld 5"/>
          <p:cNvSpPr txBox="1"/>
          <p:nvPr/>
        </p:nvSpPr>
        <p:spPr>
          <a:xfrm>
            <a:off x="156693" y="240291"/>
            <a:ext cx="8821661" cy="461665"/>
          </a:xfrm>
          <a:prstGeom prst="rect">
            <a:avLst/>
          </a:prstGeom>
          <a:noFill/>
        </p:spPr>
        <p:txBody>
          <a:bodyPr wrap="square" rtlCol="0">
            <a:spAutoFit/>
          </a:bodyPr>
          <a:lstStyle/>
          <a:p>
            <a:pPr algn="ctr"/>
            <a:r>
              <a:rPr lang="de-DE" sz="2400" dirty="0" smtClean="0">
                <a:solidFill>
                  <a:schemeClr val="bg1"/>
                </a:solidFill>
              </a:rPr>
              <a:t>Relevantes Vorwissen: </a:t>
            </a:r>
            <a:r>
              <a:rPr lang="de-DE" sz="2400" b="1" i="1" dirty="0" smtClean="0">
                <a:solidFill>
                  <a:schemeClr val="bg1"/>
                </a:solidFill>
              </a:rPr>
              <a:t>Selbsteinschätzungsbogen</a:t>
            </a:r>
            <a:endParaRPr lang="de-DE" sz="2400" dirty="0" smtClean="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Wachstumsphasen_Kartoffel_amflora_basf.jpg"/>
          <p:cNvPicPr/>
          <p:nvPr/>
        </p:nvPicPr>
        <p:blipFill>
          <a:blip r:embed="rId2"/>
          <a:stretch>
            <a:fillRect/>
          </a:stretch>
        </p:blipFill>
        <p:spPr>
          <a:xfrm>
            <a:off x="768350" y="1861084"/>
            <a:ext cx="7549832" cy="3638567"/>
          </a:xfrm>
          <a:prstGeom prst="rect">
            <a:avLst/>
          </a:prstGeom>
        </p:spPr>
      </p:pic>
      <p:sp>
        <p:nvSpPr>
          <p:cNvPr id="7" name="Gefaltete Ecke 6"/>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8" name="Textfeld 7"/>
          <p:cNvSpPr txBox="1"/>
          <p:nvPr/>
        </p:nvSpPr>
        <p:spPr>
          <a:xfrm>
            <a:off x="156693" y="240291"/>
            <a:ext cx="8821661" cy="461665"/>
          </a:xfrm>
          <a:prstGeom prst="rect">
            <a:avLst/>
          </a:prstGeom>
          <a:noFill/>
        </p:spPr>
        <p:txBody>
          <a:bodyPr wrap="square" rtlCol="0">
            <a:spAutoFit/>
          </a:bodyPr>
          <a:lstStyle/>
          <a:p>
            <a:pPr algn="ctr"/>
            <a:r>
              <a:rPr lang="de-DE" sz="2400" dirty="0" smtClean="0">
                <a:solidFill>
                  <a:schemeClr val="bg1"/>
                </a:solidFill>
              </a:rPr>
              <a:t>Einstieg Modul 1a: </a:t>
            </a:r>
            <a:r>
              <a:rPr lang="de-DE" sz="2400" b="1" i="1" dirty="0" smtClean="0">
                <a:solidFill>
                  <a:schemeClr val="bg1"/>
                </a:solidFill>
              </a:rPr>
              <a:t>Beobachtungen bei der Kartoffelernte</a:t>
            </a:r>
            <a:endParaRPr lang="de-DE" sz="2400" dirty="0" smtClean="0">
              <a:solidFill>
                <a:schemeClr val="bg1"/>
              </a:solidFill>
            </a:endParaRPr>
          </a:p>
        </p:txBody>
      </p:sp>
      <p:sp>
        <p:nvSpPr>
          <p:cNvPr id="5" name="Textfeld 4"/>
          <p:cNvSpPr txBox="1"/>
          <p:nvPr/>
        </p:nvSpPr>
        <p:spPr>
          <a:xfrm>
            <a:off x="594918" y="1270053"/>
            <a:ext cx="7723264" cy="461665"/>
          </a:xfrm>
          <a:prstGeom prst="rect">
            <a:avLst/>
          </a:prstGeom>
          <a:noFill/>
        </p:spPr>
        <p:txBody>
          <a:bodyPr wrap="square" rtlCol="0">
            <a:spAutoFit/>
          </a:bodyPr>
          <a:lstStyle/>
          <a:p>
            <a:pPr algn="ctr"/>
            <a:r>
              <a:rPr lang="de-DE" sz="2400" dirty="0" smtClean="0"/>
              <a:t>Die Kartoffel als Stärkelieferant für unsere Ernährung</a:t>
            </a:r>
            <a:endParaRPr lang="de-DE"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p:cNvGraphicFramePr>
            <a:graphicFrameLocks noChangeAspect="1"/>
          </p:cNvGraphicFramePr>
          <p:nvPr/>
        </p:nvGraphicFramePr>
        <p:xfrm>
          <a:off x="296516" y="1544136"/>
          <a:ext cx="8681837" cy="4845258"/>
        </p:xfrm>
        <a:graphic>
          <a:graphicData uri="http://schemas.openxmlformats.org/presentationml/2006/ole">
            <mc:AlternateContent xmlns:mc="http://schemas.openxmlformats.org/markup-compatibility/2006">
              <mc:Choice xmlns:v="urn:schemas-microsoft-com:vml" Requires="v">
                <p:oleObj spid="_x0000_s41987" name="Dokument" r:id="rId3" imgW="6121400" imgH="3416300" progId="Word.Document.12">
                  <p:link updateAutomatic="1"/>
                </p:oleObj>
              </mc:Choice>
              <mc:Fallback>
                <p:oleObj name="Dokument" r:id="rId3" imgW="6121400" imgH="3416300" progId="Word.Document.12">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516" y="1544136"/>
                        <a:ext cx="8681837" cy="4845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Gefaltete Ecke 4"/>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6" name="Textfeld 5"/>
          <p:cNvSpPr txBox="1"/>
          <p:nvPr/>
        </p:nvSpPr>
        <p:spPr>
          <a:xfrm>
            <a:off x="156693" y="240291"/>
            <a:ext cx="8821661" cy="461665"/>
          </a:xfrm>
          <a:prstGeom prst="rect">
            <a:avLst/>
          </a:prstGeom>
          <a:noFill/>
        </p:spPr>
        <p:txBody>
          <a:bodyPr wrap="square" rtlCol="0">
            <a:spAutoFit/>
          </a:bodyPr>
          <a:lstStyle/>
          <a:p>
            <a:pPr algn="ctr"/>
            <a:r>
              <a:rPr lang="de-DE" sz="2400" dirty="0" smtClean="0">
                <a:solidFill>
                  <a:schemeClr val="bg1"/>
                </a:solidFill>
              </a:rPr>
              <a:t>Einstieg Modul 1a: </a:t>
            </a:r>
            <a:r>
              <a:rPr lang="de-DE" sz="2400" b="1" i="1" dirty="0" smtClean="0">
                <a:solidFill>
                  <a:schemeClr val="bg1"/>
                </a:solidFill>
              </a:rPr>
              <a:t>Beobachtungen bei der Kartoffelernte</a:t>
            </a:r>
            <a:endParaRPr lang="de-DE" sz="2400" dirty="0" smtClean="0">
              <a:solidFill>
                <a:schemeClr val="bg1"/>
              </a:solidFill>
            </a:endParaRPr>
          </a:p>
        </p:txBody>
      </p:sp>
      <p:grpSp>
        <p:nvGrpSpPr>
          <p:cNvPr id="11" name="Gruppierung 10"/>
          <p:cNvGrpSpPr/>
          <p:nvPr/>
        </p:nvGrpSpPr>
        <p:grpSpPr>
          <a:xfrm>
            <a:off x="1645478" y="2595217"/>
            <a:ext cx="6875669" cy="426278"/>
            <a:chOff x="1645478" y="2595217"/>
            <a:chExt cx="6875669" cy="426278"/>
          </a:xfrm>
        </p:grpSpPr>
        <p:sp>
          <p:nvSpPr>
            <p:cNvPr id="7" name="Rechteck 6"/>
            <p:cNvSpPr/>
            <p:nvPr/>
          </p:nvSpPr>
          <p:spPr>
            <a:xfrm>
              <a:off x="1645478" y="2595217"/>
              <a:ext cx="3003826" cy="242957"/>
            </a:xfrm>
            <a:prstGeom prst="rect">
              <a:avLst/>
            </a:prstGeom>
            <a:noFill/>
            <a:ln w="25400">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4892261" y="2747617"/>
              <a:ext cx="2096052" cy="242957"/>
            </a:xfrm>
            <a:prstGeom prst="rect">
              <a:avLst/>
            </a:prstGeom>
            <a:noFill/>
            <a:ln w="25400">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7167216" y="2778538"/>
              <a:ext cx="1353931" cy="242957"/>
            </a:xfrm>
            <a:prstGeom prst="rect">
              <a:avLst/>
            </a:prstGeom>
            <a:noFill/>
            <a:ln w="25400">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efaltete Ecke 4"/>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6" name="Textfeld 5"/>
          <p:cNvSpPr txBox="1"/>
          <p:nvPr/>
        </p:nvSpPr>
        <p:spPr>
          <a:xfrm>
            <a:off x="156693" y="240291"/>
            <a:ext cx="8821661" cy="461665"/>
          </a:xfrm>
          <a:prstGeom prst="rect">
            <a:avLst/>
          </a:prstGeom>
          <a:noFill/>
        </p:spPr>
        <p:txBody>
          <a:bodyPr wrap="square" rtlCol="0">
            <a:spAutoFit/>
          </a:bodyPr>
          <a:lstStyle/>
          <a:p>
            <a:pPr algn="ctr"/>
            <a:r>
              <a:rPr lang="de-DE" sz="2400" dirty="0" smtClean="0">
                <a:solidFill>
                  <a:schemeClr val="bg1"/>
                </a:solidFill>
              </a:rPr>
              <a:t>Modul 1a: </a:t>
            </a:r>
            <a:r>
              <a:rPr lang="de-DE" sz="2400" b="1" i="1" dirty="0" smtClean="0">
                <a:solidFill>
                  <a:schemeClr val="bg1"/>
                </a:solidFill>
              </a:rPr>
              <a:t>Schülervorstellungen aktivieren</a:t>
            </a:r>
            <a:endParaRPr lang="de-DE" sz="2400" dirty="0" smtClean="0">
              <a:solidFill>
                <a:schemeClr val="bg1"/>
              </a:solidFill>
            </a:endParaRPr>
          </a:p>
        </p:txBody>
      </p:sp>
      <p:pic>
        <p:nvPicPr>
          <p:cNvPr id="11" name="Bild 10" descr="placemat.gif"/>
          <p:cNvPicPr/>
          <p:nvPr/>
        </p:nvPicPr>
        <p:blipFill>
          <a:blip r:embed="rId2"/>
          <a:stretch>
            <a:fillRect/>
          </a:stretch>
        </p:blipFill>
        <p:spPr>
          <a:xfrm>
            <a:off x="1093317" y="1876778"/>
            <a:ext cx="7023639" cy="4783541"/>
          </a:xfrm>
          <a:prstGeom prst="rect">
            <a:avLst/>
          </a:prstGeom>
        </p:spPr>
      </p:pic>
      <p:sp>
        <p:nvSpPr>
          <p:cNvPr id="12" name="Textfeld 11"/>
          <p:cNvSpPr txBox="1"/>
          <p:nvPr/>
        </p:nvSpPr>
        <p:spPr>
          <a:xfrm>
            <a:off x="156693" y="1016000"/>
            <a:ext cx="8821661" cy="646331"/>
          </a:xfrm>
          <a:prstGeom prst="rect">
            <a:avLst/>
          </a:prstGeom>
          <a:noFill/>
        </p:spPr>
        <p:txBody>
          <a:bodyPr wrap="square" rtlCol="0">
            <a:spAutoFit/>
          </a:bodyPr>
          <a:lstStyle/>
          <a:p>
            <a:r>
              <a:rPr lang="de-DE" dirty="0"/>
              <a:t>Lara und Eva pflanzen im nächsten Jahr wieder 30 Kartoffeln. Sie wollen diesmal </a:t>
            </a:r>
            <a:r>
              <a:rPr lang="de-DE" dirty="0" smtClean="0"/>
              <a:t>einen besseren </a:t>
            </a:r>
            <a:r>
              <a:rPr lang="de-DE" dirty="0" err="1" smtClean="0"/>
              <a:t>Erttrag</a:t>
            </a:r>
            <a:r>
              <a:rPr lang="de-DE" dirty="0" smtClean="0"/>
              <a:t>. </a:t>
            </a:r>
            <a:r>
              <a:rPr lang="de-DE" dirty="0"/>
              <a:t>Welche Faktoren sollten sie dabei beachten? Notiere </a:t>
            </a:r>
            <a:r>
              <a:rPr lang="de-DE" u="sng" dirty="0"/>
              <a:t>Deine</a:t>
            </a:r>
            <a:r>
              <a:rPr lang="de-DE" dirty="0"/>
              <a:t> </a:t>
            </a:r>
            <a:r>
              <a:rPr lang="de-DE" dirty="0" smtClean="0"/>
              <a:t>Vermutungen...</a:t>
            </a:r>
            <a:endParaRPr lang="de-DE" dirty="0"/>
          </a:p>
        </p:txBody>
      </p:sp>
      <p:sp>
        <p:nvSpPr>
          <p:cNvPr id="13" name="Textfeld 12"/>
          <p:cNvSpPr txBox="1"/>
          <p:nvPr/>
        </p:nvSpPr>
        <p:spPr>
          <a:xfrm>
            <a:off x="2871304" y="3125305"/>
            <a:ext cx="3467653" cy="2308324"/>
          </a:xfrm>
          <a:prstGeom prst="rect">
            <a:avLst/>
          </a:prstGeom>
          <a:solidFill>
            <a:schemeClr val="bg1">
              <a:lumMod val="50000"/>
            </a:schemeClr>
          </a:solidFill>
        </p:spPr>
        <p:txBody>
          <a:bodyPr wrap="square" rtlCol="0">
            <a:spAutoFit/>
          </a:bodyPr>
          <a:lstStyle/>
          <a:p>
            <a:r>
              <a:rPr lang="de-DE" b="1" dirty="0" smtClean="0">
                <a:solidFill>
                  <a:srgbClr val="FFFFFF"/>
                </a:solidFill>
              </a:rPr>
              <a:t>E1</a:t>
            </a:r>
            <a:r>
              <a:rPr lang="de-DE" b="1" dirty="0">
                <a:solidFill>
                  <a:srgbClr val="FFFFFF"/>
                </a:solidFill>
              </a:rPr>
              <a:t>: Pflanzen entnehmen</a:t>
            </a:r>
            <a:r>
              <a:rPr lang="de-DE" b="1" dirty="0" smtClean="0">
                <a:solidFill>
                  <a:srgbClr val="FFFFFF"/>
                </a:solidFill>
              </a:rPr>
              <a:t> zum Wachstum Nährstoffe </a:t>
            </a:r>
            <a:r>
              <a:rPr lang="de-DE" b="1" dirty="0">
                <a:solidFill>
                  <a:srgbClr val="FFFFFF"/>
                </a:solidFill>
              </a:rPr>
              <a:t>aus dem </a:t>
            </a:r>
            <a:r>
              <a:rPr lang="de-DE" b="1" dirty="0" smtClean="0">
                <a:solidFill>
                  <a:srgbClr val="FFFFFF"/>
                </a:solidFill>
              </a:rPr>
              <a:t>Boden </a:t>
            </a:r>
            <a:r>
              <a:rPr lang="de-DE" b="1" dirty="0" smtClean="0">
                <a:solidFill>
                  <a:srgbClr val="FF0000"/>
                </a:solidFill>
              </a:rPr>
              <a:t>[Arbeitsblatt]</a:t>
            </a:r>
            <a:r>
              <a:rPr lang="de-DE" b="1" dirty="0" smtClean="0">
                <a:solidFill>
                  <a:srgbClr val="FFFFFF"/>
                </a:solidFill>
              </a:rPr>
              <a:t>.</a:t>
            </a:r>
          </a:p>
          <a:p>
            <a:r>
              <a:rPr lang="de-DE" b="1" dirty="0" smtClean="0">
                <a:solidFill>
                  <a:srgbClr val="FFFFFF"/>
                </a:solidFill>
              </a:rPr>
              <a:t>E2</a:t>
            </a:r>
            <a:r>
              <a:rPr lang="de-DE" b="1" dirty="0">
                <a:solidFill>
                  <a:srgbClr val="FFFFFF"/>
                </a:solidFill>
              </a:rPr>
              <a:t>: Pflanzen produzieren die </a:t>
            </a:r>
            <a:r>
              <a:rPr lang="de-DE" b="1" dirty="0" smtClean="0">
                <a:solidFill>
                  <a:srgbClr val="FFFFFF"/>
                </a:solidFill>
              </a:rPr>
              <a:t>Stärke in den Blättern selbst </a:t>
            </a:r>
            <a:r>
              <a:rPr lang="de-DE" b="1" dirty="0" smtClean="0">
                <a:solidFill>
                  <a:srgbClr val="FF0000"/>
                </a:solidFill>
              </a:rPr>
              <a:t>[DV]</a:t>
            </a:r>
            <a:r>
              <a:rPr lang="de-DE" b="1" dirty="0" smtClean="0">
                <a:solidFill>
                  <a:srgbClr val="FFFFFF"/>
                </a:solidFill>
              </a:rPr>
              <a:t>. </a:t>
            </a:r>
          </a:p>
          <a:p>
            <a:r>
              <a:rPr lang="de-DE" b="1" dirty="0" smtClean="0">
                <a:solidFill>
                  <a:srgbClr val="FFFFFF"/>
                </a:solidFill>
              </a:rPr>
              <a:t>E3</a:t>
            </a:r>
            <a:r>
              <a:rPr lang="de-DE" b="1" dirty="0">
                <a:solidFill>
                  <a:srgbClr val="FFFFFF"/>
                </a:solidFill>
              </a:rPr>
              <a:t>: Pflanzen benötigen Licht zur Produktion von </a:t>
            </a:r>
            <a:r>
              <a:rPr lang="de-DE" b="1" dirty="0" smtClean="0">
                <a:solidFill>
                  <a:srgbClr val="FFFFFF"/>
                </a:solidFill>
              </a:rPr>
              <a:t>Stärke </a:t>
            </a:r>
            <a:r>
              <a:rPr lang="de-DE" b="1" dirty="0" smtClean="0">
                <a:solidFill>
                  <a:srgbClr val="FF0000"/>
                </a:solidFill>
              </a:rPr>
              <a:t>[SV]</a:t>
            </a:r>
            <a:endParaRPr lang="de-DE" b="1" dirty="0" smtClean="0">
              <a:solidFill>
                <a:srgbClr val="FFFFFF"/>
              </a:solidFill>
            </a:endParaRPr>
          </a:p>
          <a:p>
            <a:r>
              <a:rPr lang="de-DE" b="1" dirty="0" smtClean="0">
                <a:solidFill>
                  <a:srgbClr val="FFFFFF"/>
                </a:solidFill>
              </a:rPr>
              <a:t>E4</a:t>
            </a:r>
            <a:r>
              <a:rPr lang="de-DE" b="1" dirty="0">
                <a:solidFill>
                  <a:srgbClr val="FFFFFF"/>
                </a:solidFill>
              </a:rPr>
              <a:t>:</a:t>
            </a:r>
            <a:r>
              <a:rPr lang="de-DE" b="1" dirty="0" smtClean="0">
                <a:solidFill>
                  <a:srgbClr val="FFFFFF"/>
                </a:solidFill>
              </a:rPr>
              <a:t> ...</a:t>
            </a:r>
          </a:p>
        </p:txBody>
      </p:sp>
      <p:grpSp>
        <p:nvGrpSpPr>
          <p:cNvPr id="19" name="Gruppierung 18"/>
          <p:cNvGrpSpPr/>
          <p:nvPr/>
        </p:nvGrpSpPr>
        <p:grpSpPr>
          <a:xfrm>
            <a:off x="6305833" y="2054087"/>
            <a:ext cx="2681362" cy="726667"/>
            <a:chOff x="6305833" y="2054087"/>
            <a:chExt cx="2681362" cy="726667"/>
          </a:xfrm>
        </p:grpSpPr>
        <p:sp>
          <p:nvSpPr>
            <p:cNvPr id="16" name="Abgerundete rechteckige Legende 15"/>
            <p:cNvSpPr/>
            <p:nvPr/>
          </p:nvSpPr>
          <p:spPr>
            <a:xfrm>
              <a:off x="6314674" y="2062928"/>
              <a:ext cx="2672521" cy="717826"/>
            </a:xfrm>
            <a:prstGeom prst="wedgeRoundRectCallout">
              <a:avLst>
                <a:gd name="adj1" fmla="val -67940"/>
                <a:gd name="adj2" fmla="val -3654"/>
                <a:gd name="adj3" fmla="val 16667"/>
              </a:avLst>
            </a:prstGeom>
            <a:gradFill flip="none" rotWithShape="1">
              <a:gsLst>
                <a:gs pos="55000">
                  <a:schemeClr val="accent3">
                    <a:lumMod val="75000"/>
                  </a:schemeClr>
                </a:gs>
                <a:gs pos="100000">
                  <a:srgbClr val="FFFFFF"/>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r>
                <a:rPr lang="de-DE" b="1" i="1" u="sng" dirty="0" smtClean="0">
                  <a:solidFill>
                    <a:srgbClr val="FFFFFF"/>
                  </a:solidFill>
                </a:rPr>
                <a:t>Individuelle Ansprache</a:t>
              </a:r>
              <a:r>
                <a:rPr lang="de-DE" b="1" i="1" dirty="0" smtClean="0">
                  <a:solidFill>
                    <a:srgbClr val="FFFFFF"/>
                  </a:solidFill>
                </a:rPr>
                <a:t>: </a:t>
              </a:r>
              <a:r>
                <a:rPr lang="de-DE" b="1" i="1" dirty="0" err="1" smtClean="0">
                  <a:solidFill>
                    <a:srgbClr val="FFFFFF"/>
                  </a:solidFill>
                </a:rPr>
                <a:t>Placemat-</a:t>
              </a:r>
              <a:r>
                <a:rPr lang="de-DE" b="1" i="1" dirty="0" smtClean="0">
                  <a:solidFill>
                    <a:srgbClr val="FFFFFF"/>
                  </a:solidFill>
                </a:rPr>
                <a:t> Methode</a:t>
              </a:r>
            </a:p>
          </p:txBody>
        </p:sp>
        <p:sp>
          <p:nvSpPr>
            <p:cNvPr id="15" name="Abgerundete rechteckige Legende 14"/>
            <p:cNvSpPr/>
            <p:nvPr/>
          </p:nvSpPr>
          <p:spPr>
            <a:xfrm>
              <a:off x="6305833" y="2054087"/>
              <a:ext cx="2672521" cy="717826"/>
            </a:xfrm>
            <a:prstGeom prst="wedgeRoundRectCallout">
              <a:avLst>
                <a:gd name="adj1" fmla="val -47279"/>
                <a:gd name="adj2" fmla="val 517885"/>
                <a:gd name="adj3" fmla="val 16667"/>
              </a:avLst>
            </a:prstGeom>
            <a:gradFill flip="none" rotWithShape="1">
              <a:gsLst>
                <a:gs pos="53000">
                  <a:schemeClr val="accent3">
                    <a:lumMod val="75000"/>
                  </a:schemeClr>
                </a:gs>
                <a:gs pos="100000">
                  <a:srgbClr val="FFFFFF"/>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r>
                <a:rPr lang="de-DE" b="1" i="1" u="sng" dirty="0" smtClean="0">
                  <a:solidFill>
                    <a:srgbClr val="FFFFFF"/>
                  </a:solidFill>
                </a:rPr>
                <a:t>Individuelle Ansprache</a:t>
              </a:r>
              <a:r>
                <a:rPr lang="de-DE" b="1" i="1" dirty="0" smtClean="0">
                  <a:solidFill>
                    <a:srgbClr val="FFFFFF"/>
                  </a:solidFill>
                </a:rPr>
                <a:t>: </a:t>
              </a:r>
              <a:r>
                <a:rPr lang="de-DE" b="1" i="1" dirty="0" err="1" smtClean="0">
                  <a:solidFill>
                    <a:srgbClr val="FFFFFF"/>
                  </a:solidFill>
                </a:rPr>
                <a:t>Placemat-</a:t>
              </a:r>
              <a:r>
                <a:rPr lang="de-DE" b="1" i="1" dirty="0" smtClean="0">
                  <a:solidFill>
                    <a:srgbClr val="FFFFFF"/>
                  </a:solidFill>
                </a:rPr>
                <a:t> Methode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87731" y="1093928"/>
            <a:ext cx="8779565" cy="3908763"/>
          </a:xfrm>
          <a:prstGeom prst="rect">
            <a:avLst/>
          </a:prstGeom>
          <a:noFill/>
        </p:spPr>
        <p:txBody>
          <a:bodyPr wrap="square" rtlCol="0">
            <a:spAutoFit/>
          </a:bodyPr>
          <a:lstStyle/>
          <a:p>
            <a:pPr algn="ctr"/>
            <a:r>
              <a:rPr lang="de-DE" sz="2000" dirty="0" smtClean="0"/>
              <a:t>(= Kompetenzbereich Fachwissen [„</a:t>
            </a:r>
            <a:r>
              <a:rPr lang="de-DE" sz="2000" dirty="0" err="1" smtClean="0"/>
              <a:t>Basis“konzepte</a:t>
            </a:r>
            <a:r>
              <a:rPr lang="de-DE" sz="2000" dirty="0" smtClean="0"/>
              <a:t>, biologische Prinzipien])</a:t>
            </a:r>
          </a:p>
          <a:p>
            <a:endParaRPr lang="de-DE" sz="1200" dirty="0" smtClean="0"/>
          </a:p>
          <a:p>
            <a:r>
              <a:rPr lang="de-DE" dirty="0" smtClean="0"/>
              <a:t>• Struktur und Funktion</a:t>
            </a:r>
          </a:p>
          <a:p>
            <a:endParaRPr lang="de-DE" dirty="0" smtClean="0"/>
          </a:p>
          <a:p>
            <a:r>
              <a:rPr lang="de-DE" dirty="0" smtClean="0"/>
              <a:t>• Zelluläre Organisation</a:t>
            </a:r>
          </a:p>
          <a:p>
            <a:endParaRPr lang="de-DE" dirty="0" smtClean="0"/>
          </a:p>
          <a:p>
            <a:r>
              <a:rPr lang="de-DE" dirty="0" smtClean="0"/>
              <a:t>• Energieumwandlung</a:t>
            </a:r>
          </a:p>
          <a:p>
            <a:endParaRPr lang="de-DE" dirty="0" smtClean="0"/>
          </a:p>
          <a:p>
            <a:r>
              <a:rPr lang="de-DE" b="1" dirty="0" smtClean="0"/>
              <a:t>ZELLULÄRE ORGANISATION DER LEBEWESEN</a:t>
            </a:r>
          </a:p>
          <a:p>
            <a:r>
              <a:rPr lang="de-DE" dirty="0" smtClean="0"/>
              <a:t>Die Schülerinnen und Schüler können</a:t>
            </a:r>
          </a:p>
          <a:p>
            <a:r>
              <a:rPr lang="de-DE" dirty="0" smtClean="0"/>
              <a:t>• qualitative und quantitative Experimente zum Gaswechsel und zur Stärkesynthese bei der </a:t>
            </a:r>
            <a:br>
              <a:rPr lang="de-DE" dirty="0" smtClean="0"/>
            </a:br>
            <a:r>
              <a:rPr lang="de-DE" dirty="0" smtClean="0"/>
              <a:t>   Fotosynthese durchführen;</a:t>
            </a:r>
          </a:p>
          <a:p>
            <a:r>
              <a:rPr lang="de-DE" dirty="0" smtClean="0"/>
              <a:t>• die Wortgleichung der Fotosynthese angeben;</a:t>
            </a:r>
          </a:p>
          <a:p>
            <a:r>
              <a:rPr lang="de-DE" dirty="0" smtClean="0"/>
              <a:t>• erklären, dass bei der Fotosynthese Lichtenergie in chemische Energie umgewandelt wird</a:t>
            </a:r>
          </a:p>
        </p:txBody>
      </p:sp>
      <p:sp>
        <p:nvSpPr>
          <p:cNvPr id="3" name="Gefaltete Ecke 2"/>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5" name="Textfeld 4"/>
          <p:cNvSpPr txBox="1"/>
          <p:nvPr/>
        </p:nvSpPr>
        <p:spPr>
          <a:xfrm>
            <a:off x="156693" y="240291"/>
            <a:ext cx="8821661" cy="461665"/>
          </a:xfrm>
          <a:prstGeom prst="rect">
            <a:avLst/>
          </a:prstGeom>
          <a:noFill/>
        </p:spPr>
        <p:txBody>
          <a:bodyPr wrap="square" rtlCol="0">
            <a:spAutoFit/>
          </a:bodyPr>
          <a:lstStyle/>
          <a:p>
            <a:pPr algn="ctr"/>
            <a:r>
              <a:rPr lang="de-DE" sz="2400" dirty="0" smtClean="0">
                <a:solidFill>
                  <a:schemeClr val="bg1"/>
                </a:solidFill>
              </a:rPr>
              <a:t>Bezug zu den Bildungsstandards: Inhaltsbezogene Standards </a:t>
            </a:r>
            <a:r>
              <a:rPr lang="de-DE" sz="2000" dirty="0" smtClean="0">
                <a:solidFill>
                  <a:schemeClr val="bg1"/>
                </a:solidFill>
              </a:rPr>
              <a:t>(Auswahl)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 13" descr="blatt_alu.jpg"/>
          <p:cNvPicPr>
            <a:picLocks noChangeAspect="1"/>
          </p:cNvPicPr>
          <p:nvPr/>
        </p:nvPicPr>
        <p:blipFill>
          <a:blip r:embed="rId2">
            <a:clrChange>
              <a:clrFrom>
                <a:srgbClr val="FFFFFF"/>
              </a:clrFrom>
              <a:clrTo>
                <a:srgbClr val="FFFFFF">
                  <a:alpha val="0"/>
                </a:srgbClr>
              </a:clrTo>
            </a:clrChange>
          </a:blip>
          <a:stretch>
            <a:fillRect/>
          </a:stretch>
        </p:blipFill>
        <p:spPr>
          <a:xfrm rot="2483503">
            <a:off x="2438461" y="2117342"/>
            <a:ext cx="1841698" cy="2749862"/>
          </a:xfrm>
          <a:prstGeom prst="rect">
            <a:avLst/>
          </a:prstGeom>
        </p:spPr>
      </p:pic>
      <p:sp>
        <p:nvSpPr>
          <p:cNvPr id="3" name="Gefaltete Ecke 2"/>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4" name="Textfeld 3"/>
          <p:cNvSpPr txBox="1"/>
          <p:nvPr/>
        </p:nvSpPr>
        <p:spPr>
          <a:xfrm>
            <a:off x="156693" y="240291"/>
            <a:ext cx="8821661" cy="461665"/>
          </a:xfrm>
          <a:prstGeom prst="rect">
            <a:avLst/>
          </a:prstGeom>
          <a:noFill/>
        </p:spPr>
        <p:txBody>
          <a:bodyPr wrap="square" rtlCol="0">
            <a:spAutoFit/>
          </a:bodyPr>
          <a:lstStyle/>
          <a:p>
            <a:pPr algn="ctr"/>
            <a:r>
              <a:rPr lang="de-DE" sz="2400" dirty="0" smtClean="0">
                <a:solidFill>
                  <a:schemeClr val="bg1"/>
                </a:solidFill>
              </a:rPr>
              <a:t>Modul 1b: </a:t>
            </a:r>
            <a:r>
              <a:rPr lang="de-DE" sz="2400" b="1" i="1" dirty="0" smtClean="0">
                <a:solidFill>
                  <a:schemeClr val="bg1"/>
                </a:solidFill>
              </a:rPr>
              <a:t>Schüler prüfen Vermutungen</a:t>
            </a:r>
            <a:endParaRPr lang="de-DE" sz="2400" dirty="0" smtClean="0">
              <a:solidFill>
                <a:schemeClr val="bg1"/>
              </a:solidFill>
            </a:endParaRPr>
          </a:p>
        </p:txBody>
      </p:sp>
      <p:pic>
        <p:nvPicPr>
          <p:cNvPr id="9" name="Bild 8" descr="Buntnessel_gruen_blau.jpg"/>
          <p:cNvPicPr>
            <a:picLocks noChangeAspect="1"/>
          </p:cNvPicPr>
          <p:nvPr/>
        </p:nvPicPr>
        <p:blipFill>
          <a:blip r:embed="rId3">
            <a:clrChange>
              <a:clrFrom>
                <a:srgbClr val="FFFFFF"/>
              </a:clrFrom>
              <a:clrTo>
                <a:srgbClr val="FFFFFF">
                  <a:alpha val="0"/>
                </a:srgbClr>
              </a:clrTo>
            </a:clrChange>
          </a:blip>
          <a:stretch>
            <a:fillRect/>
          </a:stretch>
        </p:blipFill>
        <p:spPr>
          <a:xfrm rot="16200000">
            <a:off x="6295469" y="4134791"/>
            <a:ext cx="2870787" cy="2766157"/>
          </a:xfrm>
          <a:prstGeom prst="rect">
            <a:avLst/>
          </a:prstGeom>
        </p:spPr>
      </p:pic>
      <p:sp>
        <p:nvSpPr>
          <p:cNvPr id="7" name="Textfeld 6"/>
          <p:cNvSpPr txBox="1"/>
          <p:nvPr/>
        </p:nvSpPr>
        <p:spPr>
          <a:xfrm>
            <a:off x="5013754" y="1073277"/>
            <a:ext cx="3964600" cy="3416320"/>
          </a:xfrm>
          <a:prstGeom prst="rect">
            <a:avLst/>
          </a:prstGeom>
          <a:noFill/>
        </p:spPr>
        <p:txBody>
          <a:bodyPr wrap="square" rtlCol="0">
            <a:spAutoFit/>
          </a:bodyPr>
          <a:lstStyle/>
          <a:p>
            <a:r>
              <a:rPr lang="de-DE" u="sng" dirty="0" smtClean="0"/>
              <a:t>Vorunterricht</a:t>
            </a:r>
            <a:r>
              <a:rPr lang="de-DE" dirty="0" smtClean="0"/>
              <a:t>: Pflanzen </a:t>
            </a:r>
            <a:r>
              <a:rPr lang="de-DE" dirty="0"/>
              <a:t>können im Gegensatz zu Tieren ihre Stärke selber erzeugen.</a:t>
            </a:r>
            <a:r>
              <a:rPr lang="de-DE" dirty="0" smtClean="0"/>
              <a:t> Pflanzliche Zellen haben </a:t>
            </a:r>
            <a:r>
              <a:rPr lang="de-DE" dirty="0" err="1" smtClean="0"/>
              <a:t>Chloroplasten</a:t>
            </a:r>
            <a:r>
              <a:rPr lang="de-DE" dirty="0" smtClean="0"/>
              <a:t>, tierische nicht. </a:t>
            </a:r>
            <a:endParaRPr lang="de-DE" dirty="0"/>
          </a:p>
          <a:p>
            <a:r>
              <a:rPr lang="de-DE" u="sng" dirty="0"/>
              <a:t>Fragestellung</a:t>
            </a:r>
            <a:r>
              <a:rPr lang="de-DE" dirty="0"/>
              <a:t>: Hängt die grüne Farbe der Pflanzen mit der</a:t>
            </a:r>
            <a:r>
              <a:rPr lang="de-DE" dirty="0" smtClean="0"/>
              <a:t> Stärkeproduktion zusammen</a:t>
            </a:r>
            <a:r>
              <a:rPr lang="de-DE" dirty="0"/>
              <a:t>?</a:t>
            </a:r>
          </a:p>
          <a:p>
            <a:r>
              <a:rPr lang="de-DE" u="sng" dirty="0"/>
              <a:t>Vermutung</a:t>
            </a:r>
            <a:r>
              <a:rPr lang="de-DE" dirty="0"/>
              <a:t>: Die Stärke wird in den grünen Blattteilen produziert</a:t>
            </a:r>
            <a:r>
              <a:rPr lang="de-DE" dirty="0" smtClean="0"/>
              <a:t>.</a:t>
            </a:r>
          </a:p>
          <a:p>
            <a:endParaRPr lang="de-DE" dirty="0" smtClean="0"/>
          </a:p>
          <a:p>
            <a:r>
              <a:rPr lang="de-DE" dirty="0" smtClean="0"/>
              <a:t>Plane ein Experiment, mit dem Du die Vermutung überprüfen kannst.</a:t>
            </a:r>
          </a:p>
        </p:txBody>
      </p:sp>
      <p:sp>
        <p:nvSpPr>
          <p:cNvPr id="10" name="Abgerundete rechteckige Legende 9"/>
          <p:cNvSpPr/>
          <p:nvPr/>
        </p:nvSpPr>
        <p:spPr>
          <a:xfrm>
            <a:off x="225562" y="5070431"/>
            <a:ext cx="3025912" cy="717826"/>
          </a:xfrm>
          <a:prstGeom prst="wedgeRoundRectCallout">
            <a:avLst>
              <a:gd name="adj1" fmla="val 108655"/>
              <a:gd name="adj2" fmla="val -198032"/>
              <a:gd name="adj3" fmla="val 16667"/>
            </a:avLst>
          </a:prstGeom>
          <a:gradFill>
            <a:gsLst>
              <a:gs pos="50000">
                <a:schemeClr val="accent2">
                  <a:lumMod val="75000"/>
                </a:schemeClr>
              </a:gs>
              <a:gs pos="100000">
                <a:srgbClr val="FFFFFF"/>
              </a:gs>
            </a:gsLst>
            <a:lin ang="16200000" scaled="0"/>
          </a:grad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r>
              <a:rPr lang="de-DE" b="1" dirty="0" smtClean="0">
                <a:solidFill>
                  <a:srgbClr val="FFFFFF"/>
                </a:solidFill>
              </a:rPr>
              <a:t>Die </a:t>
            </a:r>
            <a:r>
              <a:rPr lang="de-DE" b="1" dirty="0" err="1" smtClean="0">
                <a:solidFill>
                  <a:srgbClr val="FFFFFF"/>
                </a:solidFill>
              </a:rPr>
              <a:t>SuS</a:t>
            </a:r>
            <a:r>
              <a:rPr lang="de-DE" b="1" dirty="0" smtClean="0">
                <a:solidFill>
                  <a:srgbClr val="FFFFFF"/>
                </a:solidFill>
              </a:rPr>
              <a:t> üben die </a:t>
            </a:r>
            <a:r>
              <a:rPr lang="de-DE" b="1" dirty="0" err="1" smtClean="0">
                <a:solidFill>
                  <a:srgbClr val="FFFFFF"/>
                </a:solidFill>
              </a:rPr>
              <a:t>Teilkom-petenz</a:t>
            </a:r>
            <a:r>
              <a:rPr lang="de-DE" b="1" dirty="0" smtClean="0">
                <a:solidFill>
                  <a:srgbClr val="FFFFFF"/>
                </a:solidFill>
              </a:rPr>
              <a:t> </a:t>
            </a:r>
            <a:r>
              <a:rPr lang="de-DE" b="1" i="1" dirty="0" smtClean="0">
                <a:solidFill>
                  <a:srgbClr val="FFFFFF"/>
                </a:solidFill>
              </a:rPr>
              <a:t>Experimente planen</a:t>
            </a:r>
          </a:p>
        </p:txBody>
      </p:sp>
      <p:sp>
        <p:nvSpPr>
          <p:cNvPr id="6" name="Abgerundete rechteckige Legende 5"/>
          <p:cNvSpPr/>
          <p:nvPr/>
        </p:nvSpPr>
        <p:spPr>
          <a:xfrm>
            <a:off x="231922" y="5065451"/>
            <a:ext cx="3025912" cy="717826"/>
          </a:xfrm>
          <a:prstGeom prst="wedgeRoundRectCallout">
            <a:avLst>
              <a:gd name="adj1" fmla="val -33721"/>
              <a:gd name="adj2" fmla="val -326699"/>
              <a:gd name="adj3" fmla="val 16667"/>
            </a:avLst>
          </a:prstGeom>
          <a:gradFill>
            <a:gsLst>
              <a:gs pos="50000">
                <a:schemeClr val="accent2">
                  <a:lumMod val="75000"/>
                </a:schemeClr>
              </a:gs>
              <a:gs pos="100000">
                <a:srgbClr val="FFFFFF"/>
              </a:gs>
            </a:gsLst>
            <a:lin ang="16200000" scaled="0"/>
          </a:grad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r>
              <a:rPr lang="de-DE" b="1" dirty="0" smtClean="0">
                <a:solidFill>
                  <a:srgbClr val="FFFFFF"/>
                </a:solidFill>
              </a:rPr>
              <a:t>Die </a:t>
            </a:r>
            <a:r>
              <a:rPr lang="de-DE" b="1" dirty="0" err="1" smtClean="0">
                <a:solidFill>
                  <a:srgbClr val="FFFFFF"/>
                </a:solidFill>
              </a:rPr>
              <a:t>SuS</a:t>
            </a:r>
            <a:r>
              <a:rPr lang="de-DE" b="1" dirty="0" smtClean="0">
                <a:solidFill>
                  <a:srgbClr val="FFFFFF"/>
                </a:solidFill>
              </a:rPr>
              <a:t> üben die </a:t>
            </a:r>
            <a:r>
              <a:rPr lang="de-DE" b="1" dirty="0" err="1" smtClean="0">
                <a:solidFill>
                  <a:srgbClr val="FFFFFF"/>
                </a:solidFill>
              </a:rPr>
              <a:t>Teilkom-petenz</a:t>
            </a:r>
            <a:r>
              <a:rPr lang="de-DE" b="1" dirty="0" smtClean="0">
                <a:solidFill>
                  <a:srgbClr val="FFFFFF"/>
                </a:solidFill>
              </a:rPr>
              <a:t> </a:t>
            </a:r>
            <a:r>
              <a:rPr lang="de-DE" b="1" i="1" dirty="0" smtClean="0">
                <a:solidFill>
                  <a:srgbClr val="FFFFFF"/>
                </a:solidFill>
              </a:rPr>
              <a:t>Experimente planen</a:t>
            </a:r>
          </a:p>
        </p:txBody>
      </p:sp>
      <p:sp>
        <p:nvSpPr>
          <p:cNvPr id="12" name="Abgerundete rechteckige Legende 11"/>
          <p:cNvSpPr/>
          <p:nvPr/>
        </p:nvSpPr>
        <p:spPr>
          <a:xfrm>
            <a:off x="2498310" y="6034507"/>
            <a:ext cx="3025912" cy="717826"/>
          </a:xfrm>
          <a:prstGeom prst="wedgeRoundRectCallout">
            <a:avLst>
              <a:gd name="adj1" fmla="val -47184"/>
              <a:gd name="adj2" fmla="val -96493"/>
              <a:gd name="adj3" fmla="val 16667"/>
            </a:avLst>
          </a:prstGeom>
          <a:gradFill flip="none" rotWithShape="1">
            <a:gsLst>
              <a:gs pos="46000">
                <a:schemeClr val="accent3">
                  <a:lumMod val="7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r>
              <a:rPr lang="de-DE" b="1" dirty="0" smtClean="0">
                <a:solidFill>
                  <a:srgbClr val="FFFFFF"/>
                </a:solidFill>
              </a:rPr>
              <a:t>Leistungsdifferenziert:</a:t>
            </a:r>
          </a:p>
          <a:p>
            <a:r>
              <a:rPr lang="de-DE" b="1" dirty="0" smtClean="0">
                <a:solidFill>
                  <a:srgbClr val="FFFFFF"/>
                </a:solidFill>
              </a:rPr>
              <a:t>Gestufte Hilfen </a:t>
            </a:r>
            <a:r>
              <a:rPr lang="de-DE" sz="1600" dirty="0" smtClean="0">
                <a:solidFill>
                  <a:srgbClr val="FFFFFF"/>
                </a:solidFill>
              </a:rPr>
              <a:t>(s. separate </a:t>
            </a:r>
            <a:r>
              <a:rPr lang="de-DE" sz="1600" dirty="0" err="1" smtClean="0">
                <a:solidFill>
                  <a:srgbClr val="FFFFFF"/>
                </a:solidFill>
              </a:rPr>
              <a:t>ppt</a:t>
            </a:r>
            <a:r>
              <a:rPr lang="de-DE" sz="1600" dirty="0" smtClean="0">
                <a:solidFill>
                  <a:srgbClr val="FFFFFF"/>
                </a:solidFill>
              </a:rPr>
              <a:t>)</a:t>
            </a:r>
            <a:endParaRPr lang="de-DE" sz="1600" i="1" dirty="0" smtClean="0">
              <a:solidFill>
                <a:srgbClr val="FFFFFF"/>
              </a:solidFill>
            </a:endParaRPr>
          </a:p>
        </p:txBody>
      </p:sp>
      <p:sp>
        <p:nvSpPr>
          <p:cNvPr id="2" name="Textfeld 1"/>
          <p:cNvSpPr txBox="1"/>
          <p:nvPr/>
        </p:nvSpPr>
        <p:spPr>
          <a:xfrm>
            <a:off x="231922" y="1073277"/>
            <a:ext cx="3964600" cy="2308324"/>
          </a:xfrm>
          <a:prstGeom prst="rect">
            <a:avLst/>
          </a:prstGeom>
          <a:noFill/>
        </p:spPr>
        <p:txBody>
          <a:bodyPr wrap="square" rtlCol="0">
            <a:spAutoFit/>
          </a:bodyPr>
          <a:lstStyle/>
          <a:p>
            <a:r>
              <a:rPr lang="de-DE" u="sng" dirty="0"/>
              <a:t>Beobachtung</a:t>
            </a:r>
            <a:r>
              <a:rPr lang="de-DE" dirty="0"/>
              <a:t>: Je sonniger der Standort für eine Kartoffel, desto besser die Ernte. </a:t>
            </a:r>
          </a:p>
          <a:p>
            <a:r>
              <a:rPr lang="de-DE" u="sng" dirty="0"/>
              <a:t>Vermutung</a:t>
            </a:r>
            <a:r>
              <a:rPr lang="de-DE" dirty="0"/>
              <a:t>:</a:t>
            </a:r>
            <a:r>
              <a:rPr lang="de-DE" dirty="0" smtClean="0"/>
              <a:t> Pflanzen benötigen Licht zur </a:t>
            </a:r>
            <a:r>
              <a:rPr lang="de-DE" dirty="0"/>
              <a:t>Produktion der Stärke in den </a:t>
            </a:r>
            <a:r>
              <a:rPr lang="de-DE" dirty="0" smtClean="0"/>
              <a:t>Blättern. </a:t>
            </a:r>
            <a:endParaRPr lang="de-DE" dirty="0"/>
          </a:p>
          <a:p>
            <a:r>
              <a:rPr lang="de-DE" dirty="0"/>
              <a:t> </a:t>
            </a:r>
          </a:p>
          <a:p>
            <a:r>
              <a:rPr lang="de-DE" dirty="0"/>
              <a:t>Plane ein Experiment, mit dem Du die Vermutung überprüfen kannst.</a:t>
            </a:r>
            <a:r>
              <a:rPr lang="de-DE"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6"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uppierung 59"/>
          <p:cNvGrpSpPr/>
          <p:nvPr/>
        </p:nvGrpSpPr>
        <p:grpSpPr>
          <a:xfrm>
            <a:off x="133811" y="2118237"/>
            <a:ext cx="8820410" cy="2486222"/>
            <a:chOff x="133811" y="2118237"/>
            <a:chExt cx="8820410" cy="2486222"/>
          </a:xfrm>
        </p:grpSpPr>
        <p:grpSp>
          <p:nvGrpSpPr>
            <p:cNvPr id="57" name="Gruppierung 56"/>
            <p:cNvGrpSpPr/>
            <p:nvPr/>
          </p:nvGrpSpPr>
          <p:grpSpPr>
            <a:xfrm>
              <a:off x="133811" y="2118237"/>
              <a:ext cx="2648398" cy="2474780"/>
              <a:chOff x="133811" y="2118237"/>
              <a:chExt cx="2648398" cy="2474780"/>
            </a:xfrm>
          </p:grpSpPr>
          <p:sp>
            <p:nvSpPr>
              <p:cNvPr id="36" name="Abgerundetes Rechteck 35"/>
              <p:cNvSpPr/>
              <p:nvPr/>
            </p:nvSpPr>
            <p:spPr>
              <a:xfrm>
                <a:off x="1464609" y="2118237"/>
                <a:ext cx="1317600" cy="2090834"/>
              </a:xfrm>
              <a:prstGeom prst="roundRect">
                <a:avLst/>
              </a:prstGeom>
              <a:gradFill flip="none" rotWithShape="1">
                <a:gsLst>
                  <a:gs pos="51000">
                    <a:schemeClr val="accent3"/>
                  </a:gs>
                  <a:gs pos="100000">
                    <a:srgbClr val="FFFFFF"/>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Niveau 2</a:t>
                </a:r>
              </a:p>
              <a:p>
                <a:pPr algn="ctr"/>
                <a:r>
                  <a:rPr lang="de-DE" sz="1400" i="1" dirty="0" smtClean="0"/>
                  <a:t>M2.2a2</a:t>
                </a:r>
              </a:p>
            </p:txBody>
          </p:sp>
          <p:sp>
            <p:nvSpPr>
              <p:cNvPr id="35" name="Abgerundetes Rechteck 34"/>
              <p:cNvSpPr/>
              <p:nvPr/>
            </p:nvSpPr>
            <p:spPr>
              <a:xfrm>
                <a:off x="133811" y="2118237"/>
                <a:ext cx="1319364" cy="2090834"/>
              </a:xfrm>
              <a:prstGeom prst="roundRect">
                <a:avLst/>
              </a:prstGeom>
              <a:gradFill flip="none" rotWithShape="1">
                <a:gsLst>
                  <a:gs pos="51000">
                    <a:schemeClr val="accent3"/>
                  </a:gs>
                  <a:gs pos="100000">
                    <a:srgbClr val="FFFFFF"/>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2200"/>
                  </a:spcBef>
                </a:pPr>
                <a:r>
                  <a:rPr lang="de-DE" dirty="0" smtClean="0"/>
                  <a:t>Niveau 1</a:t>
                </a:r>
              </a:p>
              <a:p>
                <a:pPr algn="ctr"/>
                <a:r>
                  <a:rPr lang="de-DE" sz="1400" i="1" dirty="0" smtClean="0"/>
                  <a:t>M2.2a1</a:t>
                </a:r>
                <a:endParaRPr lang="de-DE" sz="1400" i="1" dirty="0"/>
              </a:p>
            </p:txBody>
          </p:sp>
          <p:grpSp>
            <p:nvGrpSpPr>
              <p:cNvPr id="37" name="Gruppierung 36"/>
              <p:cNvGrpSpPr/>
              <p:nvPr/>
            </p:nvGrpSpPr>
            <p:grpSpPr>
              <a:xfrm>
                <a:off x="229012" y="3446522"/>
                <a:ext cx="1075429" cy="1146495"/>
                <a:chOff x="560795" y="4723738"/>
                <a:chExt cx="1075429" cy="1146495"/>
              </a:xfrm>
            </p:grpSpPr>
            <p:sp>
              <p:nvSpPr>
                <p:cNvPr id="21" name="Abgerundetes Rechteck 20"/>
                <p:cNvSpPr/>
                <p:nvPr/>
              </p:nvSpPr>
              <p:spPr>
                <a:xfrm>
                  <a:off x="560795" y="5416212"/>
                  <a:ext cx="1063988"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3</a:t>
                  </a:r>
                  <a:endParaRPr lang="de-DE" dirty="0"/>
                </a:p>
              </p:txBody>
            </p:sp>
            <p:sp>
              <p:nvSpPr>
                <p:cNvPr id="20" name="Abgerundetes Rechteck 19"/>
                <p:cNvSpPr/>
                <p:nvPr/>
              </p:nvSpPr>
              <p:spPr>
                <a:xfrm>
                  <a:off x="572236" y="5066467"/>
                  <a:ext cx="1063988"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2</a:t>
                  </a:r>
                  <a:endParaRPr lang="de-DE" dirty="0"/>
                </a:p>
              </p:txBody>
            </p:sp>
            <p:sp>
              <p:nvSpPr>
                <p:cNvPr id="19" name="Abgerundetes Rechteck 18"/>
                <p:cNvSpPr/>
                <p:nvPr/>
              </p:nvSpPr>
              <p:spPr>
                <a:xfrm>
                  <a:off x="572236" y="4723738"/>
                  <a:ext cx="1063988"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1</a:t>
                  </a:r>
                  <a:endParaRPr lang="de-DE" dirty="0"/>
                </a:p>
              </p:txBody>
            </p:sp>
          </p:grpSp>
        </p:grpSp>
        <p:grpSp>
          <p:nvGrpSpPr>
            <p:cNvPr id="58" name="Gruppierung 57"/>
            <p:cNvGrpSpPr/>
            <p:nvPr/>
          </p:nvGrpSpPr>
          <p:grpSpPr>
            <a:xfrm>
              <a:off x="3188495" y="2118237"/>
              <a:ext cx="2648398" cy="2486222"/>
              <a:chOff x="3188495" y="2118237"/>
              <a:chExt cx="2648398" cy="2486222"/>
            </a:xfrm>
          </p:grpSpPr>
          <p:sp>
            <p:nvSpPr>
              <p:cNvPr id="44" name="Abgerundetes Rechteck 43"/>
              <p:cNvSpPr/>
              <p:nvPr/>
            </p:nvSpPr>
            <p:spPr>
              <a:xfrm>
                <a:off x="4519293" y="2118237"/>
                <a:ext cx="1317600" cy="2090834"/>
              </a:xfrm>
              <a:prstGeom prst="roundRect">
                <a:avLst/>
              </a:prstGeom>
              <a:gradFill flip="none" rotWithShape="1">
                <a:gsLst>
                  <a:gs pos="51000">
                    <a:schemeClr val="accent3"/>
                  </a:gs>
                  <a:gs pos="100000">
                    <a:srgbClr val="FFFFFF"/>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Niveau 2</a:t>
                </a:r>
              </a:p>
              <a:p>
                <a:pPr algn="ctr"/>
                <a:r>
                  <a:rPr lang="de-DE" sz="1400" i="1" dirty="0" smtClean="0"/>
                  <a:t>M2.2b1</a:t>
                </a:r>
              </a:p>
            </p:txBody>
          </p:sp>
          <p:sp>
            <p:nvSpPr>
              <p:cNvPr id="45" name="Abgerundetes Rechteck 44"/>
              <p:cNvSpPr/>
              <p:nvPr/>
            </p:nvSpPr>
            <p:spPr>
              <a:xfrm>
                <a:off x="3188495" y="2118237"/>
                <a:ext cx="1319364" cy="2090834"/>
              </a:xfrm>
              <a:prstGeom prst="roundRect">
                <a:avLst/>
              </a:prstGeom>
              <a:gradFill flip="none" rotWithShape="1">
                <a:gsLst>
                  <a:gs pos="51000">
                    <a:schemeClr val="accent3"/>
                  </a:gs>
                  <a:gs pos="100000">
                    <a:srgbClr val="FFFFFF"/>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Niveau 1</a:t>
                </a:r>
              </a:p>
              <a:p>
                <a:pPr algn="ctr"/>
                <a:r>
                  <a:rPr lang="de-DE" sz="1400" i="1" dirty="0" smtClean="0"/>
                  <a:t>M2.2b1</a:t>
                </a:r>
              </a:p>
            </p:txBody>
          </p:sp>
          <p:grpSp>
            <p:nvGrpSpPr>
              <p:cNvPr id="46" name="Gruppierung 45"/>
              <p:cNvGrpSpPr/>
              <p:nvPr/>
            </p:nvGrpSpPr>
            <p:grpSpPr>
              <a:xfrm>
                <a:off x="3283696" y="3457964"/>
                <a:ext cx="1075429" cy="1146495"/>
                <a:chOff x="560795" y="4735180"/>
                <a:chExt cx="1075429" cy="1146495"/>
              </a:xfrm>
            </p:grpSpPr>
            <p:sp>
              <p:nvSpPr>
                <p:cNvPr id="47" name="Abgerundetes Rechteck 46"/>
                <p:cNvSpPr/>
                <p:nvPr/>
              </p:nvSpPr>
              <p:spPr>
                <a:xfrm>
                  <a:off x="560795" y="5427654"/>
                  <a:ext cx="1063988"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3</a:t>
                  </a:r>
                  <a:endParaRPr lang="de-DE" dirty="0"/>
                </a:p>
              </p:txBody>
            </p:sp>
            <p:sp>
              <p:nvSpPr>
                <p:cNvPr id="48" name="Abgerundetes Rechteck 47"/>
                <p:cNvSpPr/>
                <p:nvPr/>
              </p:nvSpPr>
              <p:spPr>
                <a:xfrm>
                  <a:off x="572236" y="5077909"/>
                  <a:ext cx="1063988"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2</a:t>
                  </a:r>
                  <a:endParaRPr lang="de-DE" dirty="0"/>
                </a:p>
              </p:txBody>
            </p:sp>
            <p:sp>
              <p:nvSpPr>
                <p:cNvPr id="49" name="Abgerundetes Rechteck 48"/>
                <p:cNvSpPr/>
                <p:nvPr/>
              </p:nvSpPr>
              <p:spPr>
                <a:xfrm>
                  <a:off x="572236" y="4735180"/>
                  <a:ext cx="1063988"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1</a:t>
                  </a:r>
                  <a:endParaRPr lang="de-DE" dirty="0"/>
                </a:p>
              </p:txBody>
            </p:sp>
          </p:grpSp>
        </p:grpSp>
        <p:grpSp>
          <p:nvGrpSpPr>
            <p:cNvPr id="59" name="Gruppierung 58"/>
            <p:cNvGrpSpPr/>
            <p:nvPr/>
          </p:nvGrpSpPr>
          <p:grpSpPr>
            <a:xfrm>
              <a:off x="6305823" y="2118237"/>
              <a:ext cx="2648398" cy="2474780"/>
              <a:chOff x="6305823" y="2118237"/>
              <a:chExt cx="2648398" cy="2474780"/>
            </a:xfrm>
          </p:grpSpPr>
          <p:sp>
            <p:nvSpPr>
              <p:cNvPr id="50" name="Abgerundetes Rechteck 49"/>
              <p:cNvSpPr/>
              <p:nvPr/>
            </p:nvSpPr>
            <p:spPr>
              <a:xfrm>
                <a:off x="7636621" y="2118237"/>
                <a:ext cx="1317600" cy="2090834"/>
              </a:xfrm>
              <a:prstGeom prst="roundRect">
                <a:avLst/>
              </a:prstGeom>
              <a:gradFill flip="none" rotWithShape="1">
                <a:gsLst>
                  <a:gs pos="51000">
                    <a:schemeClr val="accent3"/>
                  </a:gs>
                  <a:gs pos="100000">
                    <a:srgbClr val="FFFFFF"/>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Niveau 2</a:t>
                </a:r>
              </a:p>
              <a:p>
                <a:pPr algn="ctr"/>
                <a:r>
                  <a:rPr lang="de-DE" sz="1400" i="1" dirty="0" smtClean="0"/>
                  <a:t>M2.2c2</a:t>
                </a:r>
              </a:p>
            </p:txBody>
          </p:sp>
          <p:sp>
            <p:nvSpPr>
              <p:cNvPr id="51" name="Abgerundetes Rechteck 50"/>
              <p:cNvSpPr/>
              <p:nvPr/>
            </p:nvSpPr>
            <p:spPr>
              <a:xfrm>
                <a:off x="6305823" y="2118237"/>
                <a:ext cx="1319364" cy="2090834"/>
              </a:xfrm>
              <a:prstGeom prst="roundRect">
                <a:avLst/>
              </a:prstGeom>
              <a:gradFill flip="none" rotWithShape="1">
                <a:gsLst>
                  <a:gs pos="51000">
                    <a:schemeClr val="accent3"/>
                  </a:gs>
                  <a:gs pos="100000">
                    <a:srgbClr val="FFFFFF"/>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Niveau 1</a:t>
                </a:r>
              </a:p>
              <a:p>
                <a:pPr algn="ctr"/>
                <a:r>
                  <a:rPr lang="de-DE" sz="1400" i="1" dirty="0" smtClean="0"/>
                  <a:t>M2.2c1</a:t>
                </a:r>
              </a:p>
            </p:txBody>
          </p:sp>
          <p:grpSp>
            <p:nvGrpSpPr>
              <p:cNvPr id="52" name="Gruppierung 51"/>
              <p:cNvGrpSpPr/>
              <p:nvPr/>
            </p:nvGrpSpPr>
            <p:grpSpPr>
              <a:xfrm>
                <a:off x="6401024" y="3446522"/>
                <a:ext cx="1075429" cy="1146495"/>
                <a:chOff x="560795" y="4723738"/>
                <a:chExt cx="1075429" cy="1146495"/>
              </a:xfrm>
            </p:grpSpPr>
            <p:sp>
              <p:nvSpPr>
                <p:cNvPr id="53" name="Abgerundetes Rechteck 52"/>
                <p:cNvSpPr/>
                <p:nvPr/>
              </p:nvSpPr>
              <p:spPr>
                <a:xfrm>
                  <a:off x="560795" y="5416212"/>
                  <a:ext cx="1063988"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3</a:t>
                  </a:r>
                  <a:endParaRPr lang="de-DE" dirty="0"/>
                </a:p>
              </p:txBody>
            </p:sp>
            <p:sp>
              <p:nvSpPr>
                <p:cNvPr id="54" name="Abgerundetes Rechteck 53"/>
                <p:cNvSpPr/>
                <p:nvPr/>
              </p:nvSpPr>
              <p:spPr>
                <a:xfrm>
                  <a:off x="572236" y="5066467"/>
                  <a:ext cx="1063988"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2</a:t>
                  </a:r>
                  <a:endParaRPr lang="de-DE" dirty="0"/>
                </a:p>
              </p:txBody>
            </p:sp>
            <p:sp>
              <p:nvSpPr>
                <p:cNvPr id="55" name="Abgerundetes Rechteck 54"/>
                <p:cNvSpPr/>
                <p:nvPr/>
              </p:nvSpPr>
              <p:spPr>
                <a:xfrm>
                  <a:off x="572236" y="4723738"/>
                  <a:ext cx="1063988"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1</a:t>
                  </a:r>
                  <a:endParaRPr lang="de-DE" dirty="0"/>
                </a:p>
              </p:txBody>
            </p:sp>
          </p:grpSp>
        </p:grpSp>
      </p:grpSp>
      <p:grpSp>
        <p:nvGrpSpPr>
          <p:cNvPr id="56" name="Gruppierung 55"/>
          <p:cNvGrpSpPr/>
          <p:nvPr/>
        </p:nvGrpSpPr>
        <p:grpSpPr>
          <a:xfrm>
            <a:off x="156694" y="2232657"/>
            <a:ext cx="8741129" cy="709399"/>
            <a:chOff x="156694" y="2232657"/>
            <a:chExt cx="8741129" cy="709399"/>
          </a:xfrm>
        </p:grpSpPr>
        <p:sp>
          <p:nvSpPr>
            <p:cNvPr id="14" name="Rechteck 13"/>
            <p:cNvSpPr/>
            <p:nvPr/>
          </p:nvSpPr>
          <p:spPr>
            <a:xfrm>
              <a:off x="6305823" y="2244099"/>
              <a:ext cx="2592000" cy="697957"/>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500" i="1" dirty="0" smtClean="0">
                  <a:solidFill>
                    <a:schemeClr val="bg1"/>
                  </a:solidFill>
                </a:rPr>
                <a:t>M2.2c: </a:t>
              </a:r>
              <a:r>
                <a:rPr lang="de-DE" b="1" dirty="0" smtClean="0">
                  <a:solidFill>
                    <a:schemeClr val="bg1"/>
                  </a:solidFill>
                </a:rPr>
                <a:t>Priestley: Daten auswerten</a:t>
              </a:r>
            </a:p>
          </p:txBody>
        </p:sp>
        <p:sp>
          <p:nvSpPr>
            <p:cNvPr id="33" name="Rechteck 32"/>
            <p:cNvSpPr/>
            <p:nvPr/>
          </p:nvSpPr>
          <p:spPr>
            <a:xfrm>
              <a:off x="3244893" y="2244099"/>
              <a:ext cx="2592000" cy="697957"/>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500" i="1" dirty="0" smtClean="0">
                  <a:solidFill>
                    <a:schemeClr val="bg1"/>
                  </a:solidFill>
                </a:rPr>
                <a:t>M2.2b: </a:t>
              </a:r>
              <a:r>
                <a:rPr lang="de-DE" b="1" dirty="0" smtClean="0">
                  <a:solidFill>
                    <a:schemeClr val="bg1"/>
                  </a:solidFill>
                </a:rPr>
                <a:t>Priestley: Experimente planen</a:t>
              </a:r>
            </a:p>
          </p:txBody>
        </p:sp>
        <p:sp>
          <p:nvSpPr>
            <p:cNvPr id="13" name="Rechteck 12"/>
            <p:cNvSpPr/>
            <p:nvPr/>
          </p:nvSpPr>
          <p:spPr>
            <a:xfrm>
              <a:off x="156694" y="2232657"/>
              <a:ext cx="2592000" cy="697957"/>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500" i="1" dirty="0" smtClean="0">
                  <a:solidFill>
                    <a:schemeClr val="bg1"/>
                  </a:solidFill>
                </a:rPr>
                <a:t>M2.2a:</a:t>
              </a:r>
              <a:r>
                <a:rPr lang="de-DE" sz="1700" i="1" dirty="0" smtClean="0">
                  <a:solidFill>
                    <a:schemeClr val="bg1"/>
                  </a:solidFill>
                </a:rPr>
                <a:t> </a:t>
              </a:r>
              <a:r>
                <a:rPr lang="de-DE" sz="1700" b="1" dirty="0" smtClean="0">
                  <a:solidFill>
                    <a:schemeClr val="bg1"/>
                  </a:solidFill>
                </a:rPr>
                <a:t>Priestley: Fragen &amp; Vermutungen formulieren</a:t>
              </a:r>
            </a:p>
          </p:txBody>
        </p:sp>
      </p:grpSp>
      <p:sp>
        <p:nvSpPr>
          <p:cNvPr id="4" name="Gefaltete Ecke 3"/>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5" name="Textfeld 4"/>
          <p:cNvSpPr txBox="1"/>
          <p:nvPr/>
        </p:nvSpPr>
        <p:spPr>
          <a:xfrm>
            <a:off x="156693" y="308943"/>
            <a:ext cx="8821661" cy="400110"/>
          </a:xfrm>
          <a:prstGeom prst="rect">
            <a:avLst/>
          </a:prstGeom>
          <a:noFill/>
        </p:spPr>
        <p:txBody>
          <a:bodyPr wrap="square" rtlCol="0">
            <a:spAutoFit/>
          </a:bodyPr>
          <a:lstStyle/>
          <a:p>
            <a:pPr algn="ctr"/>
            <a:r>
              <a:rPr lang="de-DE" sz="2000" b="1" dirty="0" smtClean="0">
                <a:solidFill>
                  <a:schemeClr val="bg1"/>
                </a:solidFill>
              </a:rPr>
              <a:t>Übersicht Modul 2: </a:t>
            </a:r>
            <a:r>
              <a:rPr lang="de-DE" sz="2000" b="1" i="1" dirty="0" smtClean="0">
                <a:solidFill>
                  <a:srgbClr val="FFFFFF"/>
                </a:solidFill>
              </a:rPr>
              <a:t>Aus Wasser und CO</a:t>
            </a:r>
            <a:r>
              <a:rPr lang="de-DE" sz="2000" b="1" i="1" baseline="-25000" dirty="0" smtClean="0">
                <a:solidFill>
                  <a:srgbClr val="FFFFFF"/>
                </a:solidFill>
              </a:rPr>
              <a:t>2</a:t>
            </a:r>
            <a:r>
              <a:rPr lang="de-DE" sz="2000" b="1" i="1" dirty="0" smtClean="0">
                <a:solidFill>
                  <a:srgbClr val="FFFFFF"/>
                </a:solidFill>
              </a:rPr>
              <a:t> erzeugen Pflanzen Stärke und Sauerstoff</a:t>
            </a:r>
            <a:endParaRPr lang="de-DE" sz="2000" b="1" dirty="0" smtClean="0">
              <a:solidFill>
                <a:schemeClr val="bg1"/>
              </a:solidFill>
            </a:endParaRPr>
          </a:p>
        </p:txBody>
      </p:sp>
      <p:grpSp>
        <p:nvGrpSpPr>
          <p:cNvPr id="61" name="Gruppierung 60"/>
          <p:cNvGrpSpPr/>
          <p:nvPr/>
        </p:nvGrpSpPr>
        <p:grpSpPr>
          <a:xfrm>
            <a:off x="156693" y="4547249"/>
            <a:ext cx="8821661" cy="2146274"/>
            <a:chOff x="156693" y="4547249"/>
            <a:chExt cx="8821661" cy="2146274"/>
          </a:xfrm>
        </p:grpSpPr>
        <p:sp>
          <p:nvSpPr>
            <p:cNvPr id="18" name="Rechteck 17"/>
            <p:cNvSpPr/>
            <p:nvPr/>
          </p:nvSpPr>
          <p:spPr>
            <a:xfrm>
              <a:off x="156693" y="4997089"/>
              <a:ext cx="8821661" cy="1696434"/>
            </a:xfrm>
            <a:prstGeom prst="rect">
              <a:avLst/>
            </a:prstGeom>
            <a:gradFill flip="none" rotWithShape="1">
              <a:gsLst>
                <a:gs pos="32000">
                  <a:schemeClr val="bg1">
                    <a:lumMod val="7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smtClean="0">
                  <a:solidFill>
                    <a:srgbClr val="000000"/>
                  </a:solidFill>
                </a:rPr>
                <a:t>Abschluss 1: Sauerstoffnachweis (DV) </a:t>
              </a:r>
              <a:r>
                <a:rPr lang="de-DE" sz="1500" i="1" dirty="0" smtClean="0">
                  <a:solidFill>
                    <a:srgbClr val="000000"/>
                  </a:solidFill>
                </a:rPr>
                <a:t>(s. Lehrerinfo M2.2)</a:t>
              </a:r>
            </a:p>
            <a:p>
              <a:pPr algn="ctr"/>
              <a:r>
                <a:rPr lang="de-DE" sz="1600" i="1" dirty="0" smtClean="0">
                  <a:solidFill>
                    <a:srgbClr val="000000"/>
                  </a:solidFill>
                </a:rPr>
                <a:t>M2.3:</a:t>
              </a:r>
              <a:r>
                <a:rPr lang="de-DE" b="1" dirty="0" smtClean="0">
                  <a:solidFill>
                    <a:srgbClr val="000000"/>
                  </a:solidFill>
                </a:rPr>
                <a:t> Abschluss 2:  Lernaufgabe I (</a:t>
              </a:r>
              <a:r>
                <a:rPr lang="de-DE" b="1" dirty="0" err="1" smtClean="0">
                  <a:solidFill>
                    <a:srgbClr val="000000"/>
                  </a:solidFill>
                </a:rPr>
                <a:t>Ingenhousz</a:t>
              </a:r>
              <a:r>
                <a:rPr lang="de-DE" b="1" dirty="0" smtClean="0">
                  <a:solidFill>
                    <a:srgbClr val="000000"/>
                  </a:solidFill>
                </a:rPr>
                <a:t>) und/ oder Lernaufgabe II (de Saussure) </a:t>
              </a:r>
            </a:p>
            <a:p>
              <a:pPr algn="ctr"/>
              <a:r>
                <a:rPr lang="de-DE" b="1" dirty="0" smtClean="0">
                  <a:solidFill>
                    <a:srgbClr val="000000"/>
                  </a:solidFill>
                </a:rPr>
                <a:t>Neue mentale Konzepte am Ende von Modul 2:</a:t>
              </a:r>
            </a:p>
            <a:p>
              <a:pPr algn="ctr"/>
              <a:r>
                <a:rPr lang="de-DE" b="1" dirty="0" smtClean="0">
                  <a:solidFill>
                    <a:srgbClr val="000000"/>
                  </a:solidFill>
                </a:rPr>
                <a:t>Aus Wasser und CO</a:t>
              </a:r>
              <a:r>
                <a:rPr lang="de-DE" b="1" baseline="-25000" dirty="0" smtClean="0">
                  <a:solidFill>
                    <a:srgbClr val="000000"/>
                  </a:solidFill>
                </a:rPr>
                <a:t>2</a:t>
              </a:r>
              <a:r>
                <a:rPr lang="de-DE" b="1" dirty="0" smtClean="0">
                  <a:solidFill>
                    <a:srgbClr val="000000"/>
                  </a:solidFill>
                </a:rPr>
                <a:t> wird Stärke und Sauerstoff</a:t>
              </a:r>
            </a:p>
            <a:p>
              <a:pPr algn="ctr"/>
              <a:r>
                <a:rPr lang="de-DE" b="1" dirty="0" smtClean="0">
                  <a:solidFill>
                    <a:srgbClr val="000000"/>
                  </a:solidFill>
                </a:rPr>
                <a:t>Durch FS bauen Pflanzen Biomasse auf</a:t>
              </a:r>
            </a:p>
            <a:p>
              <a:pPr algn="ctr"/>
              <a:r>
                <a:rPr lang="de-DE" b="1" dirty="0" smtClean="0">
                  <a:solidFill>
                    <a:srgbClr val="000000"/>
                  </a:solidFill>
                </a:rPr>
                <a:t>Die Sauerstoffproduktion von Pflanzen lässt sich nachweisen.  </a:t>
              </a:r>
              <a:endParaRPr lang="de-DE" b="1" dirty="0">
                <a:solidFill>
                  <a:srgbClr val="000000"/>
                </a:solidFill>
              </a:endParaRPr>
            </a:p>
          </p:txBody>
        </p:sp>
        <p:sp>
          <p:nvSpPr>
            <p:cNvPr id="32" name="Richtungspfeil 31"/>
            <p:cNvSpPr/>
            <p:nvPr/>
          </p:nvSpPr>
          <p:spPr>
            <a:xfrm rot="5400000">
              <a:off x="4271302" y="4589098"/>
              <a:ext cx="449839" cy="366141"/>
            </a:xfrm>
            <a:prstGeom prst="homePlate">
              <a:avLst/>
            </a:prstGeom>
            <a:gradFill flip="none" rotWithShape="1">
              <a:gsLst>
                <a:gs pos="49000">
                  <a:schemeClr val="bg1">
                    <a:lumMod val="65000"/>
                  </a:schemeClr>
                </a:gs>
                <a:gs pos="100000">
                  <a:srgbClr val="FFFFFF"/>
                </a:gs>
              </a:gsLst>
              <a:lin ang="10800000" scaled="0"/>
              <a:tileRect/>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25" name="Gruppierung 32"/>
          <p:cNvGrpSpPr/>
          <p:nvPr/>
        </p:nvGrpSpPr>
        <p:grpSpPr>
          <a:xfrm>
            <a:off x="156693" y="1075540"/>
            <a:ext cx="8821661" cy="1237211"/>
            <a:chOff x="156693" y="1075540"/>
            <a:chExt cx="8821661" cy="1237211"/>
          </a:xfrm>
        </p:grpSpPr>
        <p:sp>
          <p:nvSpPr>
            <p:cNvPr id="6" name="Rechteck 5"/>
            <p:cNvSpPr/>
            <p:nvPr/>
          </p:nvSpPr>
          <p:spPr>
            <a:xfrm>
              <a:off x="156693" y="1075540"/>
              <a:ext cx="8821661" cy="697957"/>
            </a:xfrm>
            <a:prstGeom prst="rect">
              <a:avLst/>
            </a:prstGeom>
            <a:gradFill flip="none" rotWithShape="1">
              <a:gsLst>
                <a:gs pos="32000">
                  <a:schemeClr val="bg1">
                    <a:lumMod val="7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i="1" dirty="0" smtClean="0">
                  <a:solidFill>
                    <a:srgbClr val="000000"/>
                  </a:solidFill>
                </a:rPr>
                <a:t>M2.1: </a:t>
              </a:r>
              <a:r>
                <a:rPr lang="de-DE" b="1" dirty="0" smtClean="0">
                  <a:solidFill>
                    <a:srgbClr val="000000"/>
                  </a:solidFill>
                </a:rPr>
                <a:t>Klärung: „Frische“ und „verbrauchte“ Luft: Ein- und </a:t>
              </a:r>
              <a:r>
                <a:rPr lang="de-DE" b="1" dirty="0" err="1" smtClean="0">
                  <a:solidFill>
                    <a:srgbClr val="000000"/>
                  </a:solidFill>
                </a:rPr>
                <a:t>Ausatemluft</a:t>
              </a:r>
              <a:r>
                <a:rPr lang="de-DE" b="1" dirty="0" smtClean="0">
                  <a:solidFill>
                    <a:srgbClr val="000000"/>
                  </a:solidFill>
                </a:rPr>
                <a:t> des Menschen</a:t>
              </a:r>
              <a:endParaRPr lang="de-DE" b="1" dirty="0">
                <a:solidFill>
                  <a:srgbClr val="000000"/>
                </a:solidFill>
              </a:endParaRPr>
            </a:p>
          </p:txBody>
        </p:sp>
        <p:sp>
          <p:nvSpPr>
            <p:cNvPr id="28" name="Richtungspfeil 27"/>
            <p:cNvSpPr/>
            <p:nvPr/>
          </p:nvSpPr>
          <p:spPr>
            <a:xfrm rot="5400000">
              <a:off x="4186554" y="1820012"/>
              <a:ext cx="619336" cy="366141"/>
            </a:xfrm>
            <a:prstGeom prst="homePlate">
              <a:avLst/>
            </a:prstGeom>
            <a:gradFill flip="none" rotWithShape="1">
              <a:gsLst>
                <a:gs pos="49000">
                  <a:schemeClr val="bg1">
                    <a:lumMod val="65000"/>
                  </a:schemeClr>
                </a:gs>
                <a:gs pos="100000">
                  <a:srgbClr val="FFFFFF"/>
                </a:gs>
              </a:gsLst>
              <a:lin ang="10800000" scaled="0"/>
              <a:tileRect/>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efaltete Ecke 2"/>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4" name="Textfeld 3"/>
          <p:cNvSpPr txBox="1"/>
          <p:nvPr/>
        </p:nvSpPr>
        <p:spPr>
          <a:xfrm>
            <a:off x="156693" y="240291"/>
            <a:ext cx="8821661" cy="461665"/>
          </a:xfrm>
          <a:prstGeom prst="rect">
            <a:avLst/>
          </a:prstGeom>
          <a:noFill/>
        </p:spPr>
        <p:txBody>
          <a:bodyPr wrap="square" rtlCol="0">
            <a:spAutoFit/>
          </a:bodyPr>
          <a:lstStyle/>
          <a:p>
            <a:pPr algn="ctr"/>
            <a:r>
              <a:rPr lang="de-DE" sz="2400" dirty="0" smtClean="0">
                <a:solidFill>
                  <a:schemeClr val="bg1"/>
                </a:solidFill>
              </a:rPr>
              <a:t>Modul 2: </a:t>
            </a:r>
            <a:r>
              <a:rPr lang="de-DE" sz="2400" b="1" i="1" dirty="0" smtClean="0">
                <a:solidFill>
                  <a:schemeClr val="bg1"/>
                </a:solidFill>
              </a:rPr>
              <a:t>Teilkompetenzen Erkenntnisgewinnung einüben</a:t>
            </a:r>
            <a:endParaRPr lang="de-DE" sz="2400" dirty="0" smtClean="0">
              <a:solidFill>
                <a:schemeClr val="bg1"/>
              </a:solidFill>
            </a:endParaRPr>
          </a:p>
        </p:txBody>
      </p:sp>
      <p:sp>
        <p:nvSpPr>
          <p:cNvPr id="5" name="Textfeld 4"/>
          <p:cNvSpPr txBox="1"/>
          <p:nvPr/>
        </p:nvSpPr>
        <p:spPr>
          <a:xfrm>
            <a:off x="2230941" y="1121308"/>
            <a:ext cx="6747413" cy="5355313"/>
          </a:xfrm>
          <a:prstGeom prst="rect">
            <a:avLst/>
          </a:prstGeom>
          <a:noFill/>
        </p:spPr>
        <p:txBody>
          <a:bodyPr wrap="square" rtlCol="0">
            <a:spAutoFit/>
          </a:bodyPr>
          <a:lstStyle/>
          <a:p>
            <a:r>
              <a:rPr lang="de-DE" dirty="0" smtClean="0"/>
              <a:t>Lieber Herr Franklin,</a:t>
            </a:r>
          </a:p>
          <a:p>
            <a:r>
              <a:rPr lang="de-DE" dirty="0" smtClean="0"/>
              <a:t>Ich habe mich gänzlich davon überzeugt, dass Luft, die durch Atmung in höchstem Maß schädlich geworden ist, durch Pflanzen, die darin wachsen, wieder hergestellt wird. </a:t>
            </a:r>
          </a:p>
          <a:p>
            <a:r>
              <a:rPr lang="de-DE" dirty="0" smtClean="0"/>
              <a:t>In einem Gefäß habe ich verbrauchte Luft gesammelt und dieses Gefäß luftdicht verschlossen. Eine brennende Kerze erlosch in dem Gefäß sofort. Sieben Tage später habe ich in dieses Gefäß eine Maus gesetzt. In einem anderen Glasbehälter mit derselben verbrauchten Luft habe ich eine Pflanze gestellt. Auch in diesem Gefäß erlosch eine brennende Kerze sofort. Sieben Tage später habe ich in dieses Gefäß ebenfalls eine Maus gesetzt. </a:t>
            </a:r>
          </a:p>
          <a:p>
            <a:r>
              <a:rPr lang="de-DE" dirty="0" smtClean="0"/>
              <a:t>Die Maus in dem Gefäß ohne Pflanze starb bereits nach kurzer Zeit. Die Maus in dem Gefäß mit der Pflanze lebte unbekümmert für mehrere Minuten in dem Gefäß. Dann habe ich sie raus genommen und in das Gefäß ohne Pflanze gesetzt. Auch diese Maus, der es in dem Gefäß mit Pflanzen so gut ergangen war, konnte nur mit knapper Not wiederbelebt werden, nachdem sie nur kurze Zeit in der anderen Luft gewesen war. </a:t>
            </a:r>
          </a:p>
          <a:p>
            <a:r>
              <a:rPr lang="de-DE" dirty="0" smtClean="0"/>
              <a:t>Dieses Experiment zeigt, dass....</a:t>
            </a:r>
            <a:endParaRPr lang="de-DE" dirty="0"/>
          </a:p>
        </p:txBody>
      </p:sp>
      <p:pic>
        <p:nvPicPr>
          <p:cNvPr id="6" name="Bild 5" descr="Priestley_1a.jpg"/>
          <p:cNvPicPr/>
          <p:nvPr/>
        </p:nvPicPr>
        <p:blipFill>
          <a:blip r:embed="rId2"/>
          <a:stretch>
            <a:fillRect/>
          </a:stretch>
        </p:blipFill>
        <p:spPr>
          <a:xfrm>
            <a:off x="156692" y="1121307"/>
            <a:ext cx="2074249" cy="2595373"/>
          </a:xfrm>
          <a:prstGeom prst="rect">
            <a:avLst/>
          </a:prstGeom>
        </p:spPr>
      </p:pic>
      <p:sp>
        <p:nvSpPr>
          <p:cNvPr id="7" name="Abgerundete rechteckige Legende 6"/>
          <p:cNvSpPr/>
          <p:nvPr/>
        </p:nvSpPr>
        <p:spPr>
          <a:xfrm>
            <a:off x="156694" y="3716680"/>
            <a:ext cx="1788230" cy="1098424"/>
          </a:xfrm>
          <a:prstGeom prst="wedgeRoundRectCallout">
            <a:avLst>
              <a:gd name="adj1" fmla="val 64941"/>
              <a:gd name="adj2" fmla="val 177293"/>
              <a:gd name="adj3" fmla="val 16667"/>
            </a:avLst>
          </a:prstGeom>
          <a:gradFill>
            <a:gsLst>
              <a:gs pos="50000">
                <a:schemeClr val="accent2">
                  <a:lumMod val="75000"/>
                </a:schemeClr>
              </a:gs>
              <a:gs pos="100000">
                <a:srgbClr val="FFFFFF"/>
              </a:gs>
            </a:gsLst>
            <a:lin ang="5400000" scaled="0"/>
          </a:grad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r>
              <a:rPr lang="de-DE" b="1" dirty="0" smtClean="0">
                <a:solidFill>
                  <a:srgbClr val="FFFFFF"/>
                </a:solidFill>
              </a:rPr>
              <a:t>Die </a:t>
            </a:r>
            <a:r>
              <a:rPr lang="de-DE" b="1" dirty="0" err="1" smtClean="0">
                <a:solidFill>
                  <a:srgbClr val="FFFFFF"/>
                </a:solidFill>
              </a:rPr>
              <a:t>SuS</a:t>
            </a:r>
            <a:r>
              <a:rPr lang="de-DE" b="1" dirty="0" smtClean="0">
                <a:solidFill>
                  <a:srgbClr val="FFFFFF"/>
                </a:solidFill>
              </a:rPr>
              <a:t> üben die Auswertung von Experimenten</a:t>
            </a:r>
            <a:endParaRPr lang="de-DE" b="1" i="1" dirty="0" smtClean="0">
              <a:solidFill>
                <a:srgbClr val="FFFFFF"/>
              </a:solidFill>
            </a:endParaRPr>
          </a:p>
        </p:txBody>
      </p:sp>
      <p:sp>
        <p:nvSpPr>
          <p:cNvPr id="9" name="Abgerundete rechteckige Legende 8"/>
          <p:cNvSpPr/>
          <p:nvPr/>
        </p:nvSpPr>
        <p:spPr>
          <a:xfrm>
            <a:off x="4237300" y="1990894"/>
            <a:ext cx="3025912" cy="1175503"/>
          </a:xfrm>
          <a:prstGeom prst="wedgeRoundRectCallout">
            <a:avLst>
              <a:gd name="adj1" fmla="val -129608"/>
              <a:gd name="adj2" fmla="val 158796"/>
              <a:gd name="adj3" fmla="val 16667"/>
            </a:avLst>
          </a:prstGeom>
          <a:gradFill flip="none" rotWithShape="1">
            <a:gsLst>
              <a:gs pos="46000">
                <a:schemeClr val="accent3">
                  <a:lumMod val="75000"/>
                </a:schemeClr>
              </a:gs>
              <a:gs pos="100000">
                <a:srgbClr val="FFFFFF"/>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r>
              <a:rPr lang="de-DE" b="1" u="sng" dirty="0" smtClean="0">
                <a:solidFill>
                  <a:srgbClr val="FFFFFF"/>
                </a:solidFill>
              </a:rPr>
              <a:t>Inhaltlich</a:t>
            </a:r>
            <a:r>
              <a:rPr lang="de-DE" b="1" dirty="0" smtClean="0">
                <a:solidFill>
                  <a:srgbClr val="FFFFFF"/>
                </a:solidFill>
              </a:rPr>
              <a:t>: </a:t>
            </a:r>
            <a:r>
              <a:rPr lang="de-DE" b="1" dirty="0" err="1" smtClean="0">
                <a:solidFill>
                  <a:srgbClr val="FFFFFF"/>
                </a:solidFill>
              </a:rPr>
              <a:t>SuS</a:t>
            </a:r>
            <a:r>
              <a:rPr lang="de-DE" b="1" dirty="0" smtClean="0">
                <a:solidFill>
                  <a:srgbClr val="FFFFFF"/>
                </a:solidFill>
              </a:rPr>
              <a:t> üben unterschiedliche </a:t>
            </a:r>
            <a:r>
              <a:rPr lang="de-DE" sz="1600" b="1" dirty="0" smtClean="0">
                <a:solidFill>
                  <a:srgbClr val="FFFFFF"/>
                </a:solidFill>
              </a:rPr>
              <a:t>Teilkompetenzen (Vermutung formulieren; planen; auswerten)</a:t>
            </a:r>
            <a:endParaRPr lang="de-DE" sz="1600" i="1" dirty="0" smtClean="0">
              <a:solidFill>
                <a:srgbClr val="FFFFFF"/>
              </a:solidFill>
            </a:endParaRPr>
          </a:p>
        </p:txBody>
      </p:sp>
      <p:sp>
        <p:nvSpPr>
          <p:cNvPr id="10" name="Abgerundete rechteckige Legende 9"/>
          <p:cNvSpPr/>
          <p:nvPr/>
        </p:nvSpPr>
        <p:spPr>
          <a:xfrm>
            <a:off x="2498309" y="6034507"/>
            <a:ext cx="4320363" cy="717826"/>
          </a:xfrm>
          <a:prstGeom prst="wedgeRoundRectCallout">
            <a:avLst>
              <a:gd name="adj1" fmla="val 2408"/>
              <a:gd name="adj2" fmla="val -445571"/>
              <a:gd name="adj3" fmla="val 16667"/>
            </a:avLst>
          </a:prstGeom>
          <a:gradFill flip="none" rotWithShape="1">
            <a:gsLst>
              <a:gs pos="46000">
                <a:schemeClr val="accent3">
                  <a:lumMod val="7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r>
              <a:rPr lang="de-DE" b="1" u="sng" dirty="0" smtClean="0">
                <a:solidFill>
                  <a:srgbClr val="FFFFFF"/>
                </a:solidFill>
              </a:rPr>
              <a:t>Leistungsdifferenziert</a:t>
            </a:r>
            <a:r>
              <a:rPr lang="de-DE" b="1" dirty="0" smtClean="0">
                <a:solidFill>
                  <a:srgbClr val="FFFFFF"/>
                </a:solidFill>
              </a:rPr>
              <a:t>: Material </a:t>
            </a:r>
            <a:r>
              <a:rPr lang="de-DE" b="1" dirty="0" err="1" smtClean="0">
                <a:solidFill>
                  <a:srgbClr val="FFFFFF"/>
                </a:solidFill>
              </a:rPr>
              <a:t>z.T</a:t>
            </a:r>
            <a:r>
              <a:rPr lang="de-DE" b="1" dirty="0" smtClean="0">
                <a:solidFill>
                  <a:srgbClr val="FFFFFF"/>
                </a:solidFill>
              </a:rPr>
              <a:t>. mit gestuften Hilfen</a:t>
            </a:r>
            <a:endParaRPr lang="de-DE" sz="1600" i="1" dirty="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p:cNvPicPr>
            <a:picLocks noChangeAspect="1"/>
          </p:cNvPicPr>
          <p:nvPr/>
        </p:nvPicPr>
        <p:blipFill>
          <a:blip r:embed="rId2"/>
          <a:stretch>
            <a:fillRect/>
          </a:stretch>
        </p:blipFill>
        <p:spPr>
          <a:xfrm>
            <a:off x="0" y="1746110"/>
            <a:ext cx="9144000" cy="2046083"/>
          </a:xfrm>
          <a:prstGeom prst="rect">
            <a:avLst/>
          </a:prstGeom>
        </p:spPr>
      </p:pic>
      <p:pic>
        <p:nvPicPr>
          <p:cNvPr id="4" name="Bild 3"/>
          <p:cNvPicPr>
            <a:picLocks noChangeAspect="1"/>
          </p:cNvPicPr>
          <p:nvPr/>
        </p:nvPicPr>
        <p:blipFill>
          <a:blip r:embed="rId3"/>
          <a:stretch>
            <a:fillRect/>
          </a:stretch>
        </p:blipFill>
        <p:spPr>
          <a:xfrm>
            <a:off x="148368" y="4101373"/>
            <a:ext cx="8753187" cy="1520791"/>
          </a:xfrm>
          <a:prstGeom prst="rect">
            <a:avLst/>
          </a:prstGeom>
        </p:spPr>
      </p:pic>
      <p:pic>
        <p:nvPicPr>
          <p:cNvPr id="6" name="Bild 5"/>
          <p:cNvPicPr>
            <a:picLocks noChangeAspect="1"/>
          </p:cNvPicPr>
          <p:nvPr/>
        </p:nvPicPr>
        <p:blipFill>
          <a:blip r:embed="rId4"/>
          <a:stretch>
            <a:fillRect/>
          </a:stretch>
        </p:blipFill>
        <p:spPr>
          <a:xfrm>
            <a:off x="148367" y="1179454"/>
            <a:ext cx="8753187" cy="507999"/>
          </a:xfrm>
          <a:prstGeom prst="rect">
            <a:avLst/>
          </a:prstGeom>
        </p:spPr>
      </p:pic>
      <p:sp>
        <p:nvSpPr>
          <p:cNvPr id="5" name="Gefaltete Ecke 4"/>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7" name="Textfeld 6"/>
          <p:cNvSpPr txBox="1"/>
          <p:nvPr/>
        </p:nvSpPr>
        <p:spPr>
          <a:xfrm>
            <a:off x="156693" y="240291"/>
            <a:ext cx="8821661" cy="461665"/>
          </a:xfrm>
          <a:prstGeom prst="rect">
            <a:avLst/>
          </a:prstGeom>
          <a:noFill/>
        </p:spPr>
        <p:txBody>
          <a:bodyPr wrap="square" rtlCol="0">
            <a:spAutoFit/>
          </a:bodyPr>
          <a:lstStyle/>
          <a:p>
            <a:pPr algn="ctr"/>
            <a:r>
              <a:rPr lang="de-DE" sz="2400" dirty="0" smtClean="0">
                <a:solidFill>
                  <a:schemeClr val="bg1"/>
                </a:solidFill>
              </a:rPr>
              <a:t>Modul 2: </a:t>
            </a:r>
            <a:r>
              <a:rPr lang="de-DE" sz="2400" b="1" i="1" dirty="0" smtClean="0">
                <a:solidFill>
                  <a:schemeClr val="bg1"/>
                </a:solidFill>
              </a:rPr>
              <a:t>Beispiel Teilkompetenz „Daten auswerten“  Niveau 1</a:t>
            </a:r>
            <a:endParaRPr lang="de-DE" sz="2400" dirty="0" smtClean="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stretch>
            <a:fillRect/>
          </a:stretch>
        </p:blipFill>
        <p:spPr>
          <a:xfrm>
            <a:off x="147886" y="997848"/>
            <a:ext cx="8937150" cy="5525753"/>
          </a:xfrm>
          <a:prstGeom prst="rect">
            <a:avLst/>
          </a:prstGeom>
        </p:spPr>
      </p:pic>
      <p:sp>
        <p:nvSpPr>
          <p:cNvPr id="3" name="Gefaltete Ecke 2"/>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4" name="Textfeld 3"/>
          <p:cNvSpPr txBox="1"/>
          <p:nvPr/>
        </p:nvSpPr>
        <p:spPr>
          <a:xfrm>
            <a:off x="156693" y="240291"/>
            <a:ext cx="8821661" cy="430887"/>
          </a:xfrm>
          <a:prstGeom prst="rect">
            <a:avLst/>
          </a:prstGeom>
          <a:noFill/>
        </p:spPr>
        <p:txBody>
          <a:bodyPr wrap="square" rtlCol="0">
            <a:spAutoFit/>
          </a:bodyPr>
          <a:lstStyle/>
          <a:p>
            <a:pPr algn="ctr"/>
            <a:r>
              <a:rPr lang="de-DE" sz="2200" dirty="0" smtClean="0">
                <a:solidFill>
                  <a:schemeClr val="bg1"/>
                </a:solidFill>
              </a:rPr>
              <a:t>Modul 2: </a:t>
            </a:r>
            <a:r>
              <a:rPr lang="de-DE" sz="2200" b="1" i="1" dirty="0" smtClean="0">
                <a:solidFill>
                  <a:schemeClr val="bg1"/>
                </a:solidFill>
              </a:rPr>
              <a:t>Beispiel Teilkompetenz „Daten auswerten“ Niveau 1 • Hilfen</a:t>
            </a:r>
            <a:endParaRPr lang="de-DE" sz="2200" dirty="0" smtClean="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1041924" y="1769802"/>
            <a:ext cx="7181202" cy="4984293"/>
          </a:xfrm>
          <a:prstGeom prst="rect">
            <a:avLst/>
          </a:prstGeom>
        </p:spPr>
      </p:pic>
      <p:sp>
        <p:nvSpPr>
          <p:cNvPr id="5" name="Gefaltete Ecke 4"/>
          <p:cNvSpPr/>
          <p:nvPr/>
        </p:nvSpPr>
        <p:spPr>
          <a:xfrm>
            <a:off x="156693" y="12584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6" name="Textfeld 5"/>
          <p:cNvSpPr txBox="1"/>
          <p:nvPr/>
        </p:nvSpPr>
        <p:spPr>
          <a:xfrm>
            <a:off x="156693" y="147931"/>
            <a:ext cx="8821661" cy="461665"/>
          </a:xfrm>
          <a:prstGeom prst="rect">
            <a:avLst/>
          </a:prstGeom>
          <a:noFill/>
        </p:spPr>
        <p:txBody>
          <a:bodyPr wrap="square" rtlCol="0">
            <a:spAutoFit/>
          </a:bodyPr>
          <a:lstStyle/>
          <a:p>
            <a:pPr algn="ctr"/>
            <a:r>
              <a:rPr lang="de-DE" sz="2400" dirty="0" smtClean="0">
                <a:solidFill>
                  <a:schemeClr val="bg1"/>
                </a:solidFill>
              </a:rPr>
              <a:t>Modul 2, Abschluss 1: </a:t>
            </a:r>
            <a:r>
              <a:rPr lang="de-DE" sz="2400" b="1" i="1" dirty="0" smtClean="0">
                <a:solidFill>
                  <a:schemeClr val="bg1"/>
                </a:solidFill>
              </a:rPr>
              <a:t>Sauerstoffnachweis</a:t>
            </a:r>
            <a:endParaRPr lang="de-DE" sz="2400" dirty="0" smtClean="0">
              <a:solidFill>
                <a:schemeClr val="bg1"/>
              </a:solidFill>
            </a:endParaRPr>
          </a:p>
        </p:txBody>
      </p:sp>
      <p:sp>
        <p:nvSpPr>
          <p:cNvPr id="7" name="Abgerundete rechteckige Legende 6"/>
          <p:cNvSpPr/>
          <p:nvPr/>
        </p:nvSpPr>
        <p:spPr>
          <a:xfrm>
            <a:off x="4248727" y="935568"/>
            <a:ext cx="4729627" cy="895877"/>
          </a:xfrm>
          <a:prstGeom prst="wedgeRoundRectCallout">
            <a:avLst>
              <a:gd name="adj1" fmla="val -51900"/>
              <a:gd name="adj2" fmla="val 191158"/>
              <a:gd name="adj3" fmla="val 16667"/>
            </a:avLst>
          </a:prstGeom>
          <a:gradFill flip="none" rotWithShape="1">
            <a:gsLst>
              <a:gs pos="0">
                <a:schemeClr val="bg1">
                  <a:lumMod val="75000"/>
                </a:schemeClr>
              </a:gs>
              <a:gs pos="100000">
                <a:srgbClr val="FFFFFF"/>
              </a:gs>
            </a:gsLst>
            <a:lin ang="16200000" scaled="0"/>
            <a:tileRect/>
          </a:gradFill>
          <a:ln>
            <a:gradFill flip="none" rotWithShape="1">
              <a:gsLst>
                <a:gs pos="0">
                  <a:schemeClr val="bg1">
                    <a:lumMod val="75000"/>
                  </a:schemeClr>
                </a:gs>
                <a:gs pos="100000">
                  <a:srgbClr val="FFFFFF"/>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r>
              <a:rPr lang="de-DE" b="1" dirty="0" smtClean="0">
                <a:solidFill>
                  <a:schemeClr val="tx1"/>
                </a:solidFill>
              </a:rPr>
              <a:t>Drei O</a:t>
            </a:r>
            <a:r>
              <a:rPr lang="de-DE" b="1" baseline="-25000" dirty="0" smtClean="0">
                <a:solidFill>
                  <a:schemeClr val="tx1"/>
                </a:solidFill>
              </a:rPr>
              <a:t>2</a:t>
            </a:r>
            <a:r>
              <a:rPr lang="de-DE" b="1" dirty="0" smtClean="0">
                <a:solidFill>
                  <a:schemeClr val="tx1"/>
                </a:solidFill>
              </a:rPr>
              <a:t>-Nachweisvarianten: Glimmspanprobe, </a:t>
            </a:r>
            <a:r>
              <a:rPr lang="de-DE" b="1" dirty="0" err="1" smtClean="0">
                <a:solidFill>
                  <a:schemeClr val="tx1"/>
                </a:solidFill>
              </a:rPr>
              <a:t>Methylenblau</a:t>
            </a:r>
            <a:r>
              <a:rPr lang="de-DE" b="1" dirty="0" smtClean="0">
                <a:solidFill>
                  <a:schemeClr val="tx1"/>
                </a:solidFill>
              </a:rPr>
              <a:t> oder Indigo (s. Skript)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p:cNvPicPr>
            <a:picLocks noChangeAspect="1"/>
          </p:cNvPicPr>
          <p:nvPr/>
        </p:nvPicPr>
        <p:blipFill>
          <a:blip r:embed="rId2"/>
          <a:stretch>
            <a:fillRect/>
          </a:stretch>
        </p:blipFill>
        <p:spPr>
          <a:xfrm>
            <a:off x="348673" y="1129722"/>
            <a:ext cx="8640000" cy="5382992"/>
          </a:xfrm>
          <a:prstGeom prst="rect">
            <a:avLst/>
          </a:prstGeom>
        </p:spPr>
      </p:pic>
      <p:sp>
        <p:nvSpPr>
          <p:cNvPr id="4" name="Abgerundete rechteckige Legende 3"/>
          <p:cNvSpPr/>
          <p:nvPr/>
        </p:nvSpPr>
        <p:spPr>
          <a:xfrm>
            <a:off x="156693" y="4492788"/>
            <a:ext cx="2169695" cy="1098424"/>
          </a:xfrm>
          <a:prstGeom prst="wedgeRoundRectCallout">
            <a:avLst>
              <a:gd name="adj1" fmla="val 125684"/>
              <a:gd name="adj2" fmla="val -320916"/>
              <a:gd name="adj3" fmla="val 16667"/>
            </a:avLst>
          </a:prstGeom>
          <a:gradFill>
            <a:gsLst>
              <a:gs pos="50000">
                <a:schemeClr val="accent2">
                  <a:lumMod val="75000"/>
                </a:schemeClr>
              </a:gs>
              <a:gs pos="100000">
                <a:srgbClr val="FFFFFF"/>
              </a:gs>
            </a:gsLst>
            <a:lin ang="0" scaled="0"/>
          </a:grad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r>
              <a:rPr lang="de-DE" b="1" dirty="0" smtClean="0">
                <a:solidFill>
                  <a:srgbClr val="FFFFFF"/>
                </a:solidFill>
              </a:rPr>
              <a:t>Die </a:t>
            </a:r>
            <a:r>
              <a:rPr lang="de-DE" b="1" dirty="0" err="1" smtClean="0">
                <a:solidFill>
                  <a:srgbClr val="FFFFFF"/>
                </a:solidFill>
              </a:rPr>
              <a:t>SuS</a:t>
            </a:r>
            <a:r>
              <a:rPr lang="de-DE" b="1" dirty="0" smtClean="0">
                <a:solidFill>
                  <a:srgbClr val="FFFFFF"/>
                </a:solidFill>
              </a:rPr>
              <a:t> üben die Teilschritte an einem weiteren Beispiel</a:t>
            </a:r>
            <a:endParaRPr lang="de-DE" b="1" i="1" dirty="0" smtClean="0">
              <a:solidFill>
                <a:srgbClr val="FFFFFF"/>
              </a:solidFill>
            </a:endParaRPr>
          </a:p>
        </p:txBody>
      </p:sp>
      <p:sp>
        <p:nvSpPr>
          <p:cNvPr id="5" name="Abgerundete rechteckige Legende 4"/>
          <p:cNvSpPr/>
          <p:nvPr/>
        </p:nvSpPr>
        <p:spPr>
          <a:xfrm>
            <a:off x="5831231" y="3394364"/>
            <a:ext cx="2983815" cy="1098424"/>
          </a:xfrm>
          <a:prstGeom prst="wedgeRoundRectCallout">
            <a:avLst>
              <a:gd name="adj1" fmla="val -80066"/>
              <a:gd name="adj2" fmla="val -215806"/>
              <a:gd name="adj3" fmla="val 16667"/>
            </a:avLst>
          </a:prstGeom>
          <a:gradFill>
            <a:gsLst>
              <a:gs pos="50000">
                <a:schemeClr val="accent2">
                  <a:lumMod val="75000"/>
                </a:schemeClr>
              </a:gs>
              <a:gs pos="100000">
                <a:srgbClr val="FFFFFF"/>
              </a:gs>
            </a:gsLst>
            <a:lin ang="10800000" scaled="0"/>
          </a:grad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r>
              <a:rPr lang="de-DE" b="1" dirty="0" smtClean="0">
                <a:solidFill>
                  <a:srgbClr val="FFFFFF"/>
                </a:solidFill>
              </a:rPr>
              <a:t>Einüben von Vermutungen formulieren, Planen und Durchführen, Auswerten, </a:t>
            </a:r>
            <a:r>
              <a:rPr lang="de-DE" b="1" dirty="0" err="1" smtClean="0">
                <a:solidFill>
                  <a:srgbClr val="FFFFFF"/>
                </a:solidFill>
              </a:rPr>
              <a:t>Variablenkontrolle</a:t>
            </a:r>
            <a:endParaRPr lang="de-DE" b="1" i="1" dirty="0" smtClean="0">
              <a:solidFill>
                <a:srgbClr val="FFFFFF"/>
              </a:solidFill>
            </a:endParaRPr>
          </a:p>
        </p:txBody>
      </p:sp>
      <p:sp>
        <p:nvSpPr>
          <p:cNvPr id="6" name="Gefaltete Ecke 5"/>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7" name="Textfeld 6"/>
          <p:cNvSpPr txBox="1"/>
          <p:nvPr/>
        </p:nvSpPr>
        <p:spPr>
          <a:xfrm>
            <a:off x="156693" y="240291"/>
            <a:ext cx="8821661" cy="461665"/>
          </a:xfrm>
          <a:prstGeom prst="rect">
            <a:avLst/>
          </a:prstGeom>
          <a:noFill/>
        </p:spPr>
        <p:txBody>
          <a:bodyPr wrap="square" rtlCol="0">
            <a:spAutoFit/>
          </a:bodyPr>
          <a:lstStyle/>
          <a:p>
            <a:pPr algn="ctr"/>
            <a:r>
              <a:rPr lang="de-DE" sz="2400" dirty="0" smtClean="0">
                <a:solidFill>
                  <a:schemeClr val="bg1"/>
                </a:solidFill>
              </a:rPr>
              <a:t>Modul 2, Abschluss 2a: </a:t>
            </a:r>
            <a:r>
              <a:rPr lang="de-DE" sz="2400" b="1" i="1" dirty="0" smtClean="0">
                <a:solidFill>
                  <a:schemeClr val="bg1"/>
                </a:solidFill>
              </a:rPr>
              <a:t>Lernaufgabe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efaltete Ecke 3"/>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5" name="Textfeld 4"/>
          <p:cNvSpPr txBox="1"/>
          <p:nvPr/>
        </p:nvSpPr>
        <p:spPr>
          <a:xfrm>
            <a:off x="156693" y="366153"/>
            <a:ext cx="8821661" cy="369332"/>
          </a:xfrm>
          <a:prstGeom prst="rect">
            <a:avLst/>
          </a:prstGeom>
          <a:noFill/>
        </p:spPr>
        <p:txBody>
          <a:bodyPr wrap="square" rtlCol="0">
            <a:spAutoFit/>
          </a:bodyPr>
          <a:lstStyle/>
          <a:p>
            <a:pPr algn="ctr"/>
            <a:r>
              <a:rPr lang="de-DE" b="1" dirty="0" smtClean="0">
                <a:solidFill>
                  <a:schemeClr val="bg1"/>
                </a:solidFill>
              </a:rPr>
              <a:t>Übersicht Modul 3: </a:t>
            </a:r>
            <a:r>
              <a:rPr lang="de-DE" b="1" i="1" dirty="0" smtClean="0">
                <a:solidFill>
                  <a:srgbClr val="FFFFFF"/>
                </a:solidFill>
              </a:rPr>
              <a:t>Der Aufbau eines Laubblattes passt gut zu den Anforderungen der FS</a:t>
            </a:r>
            <a:endParaRPr lang="de-DE" dirty="0" smtClean="0">
              <a:solidFill>
                <a:schemeClr val="bg1"/>
              </a:solidFill>
            </a:endParaRPr>
          </a:p>
        </p:txBody>
      </p:sp>
      <p:sp>
        <p:nvSpPr>
          <p:cNvPr id="40" name="Rechteck 39"/>
          <p:cNvSpPr/>
          <p:nvPr/>
        </p:nvSpPr>
        <p:spPr>
          <a:xfrm>
            <a:off x="190209" y="2564480"/>
            <a:ext cx="8764012" cy="650699"/>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500" i="1" dirty="0" smtClean="0">
                <a:solidFill>
                  <a:schemeClr val="bg1"/>
                </a:solidFill>
              </a:rPr>
              <a:t>M3.1a-e:</a:t>
            </a:r>
            <a:r>
              <a:rPr lang="de-DE" sz="1700" b="1" dirty="0" smtClean="0">
                <a:solidFill>
                  <a:schemeClr val="bg1"/>
                </a:solidFill>
              </a:rPr>
              <a:t> Die Vermutungen „Es muss Gasräume geben. Es muss Leitungsbahnen geben“</a:t>
            </a:r>
            <a:br>
              <a:rPr lang="de-DE" sz="1700" b="1" dirty="0" smtClean="0">
                <a:solidFill>
                  <a:schemeClr val="bg1"/>
                </a:solidFill>
              </a:rPr>
            </a:br>
            <a:r>
              <a:rPr lang="de-DE" sz="1700" b="1" dirty="0" smtClean="0">
                <a:solidFill>
                  <a:schemeClr val="bg1"/>
                </a:solidFill>
              </a:rPr>
              <a:t>sollen auf einem von fünf Wegen geprüft werden  </a:t>
            </a:r>
          </a:p>
        </p:txBody>
      </p:sp>
      <p:grpSp>
        <p:nvGrpSpPr>
          <p:cNvPr id="57" name="Gruppierung 56"/>
          <p:cNvGrpSpPr/>
          <p:nvPr/>
        </p:nvGrpSpPr>
        <p:grpSpPr>
          <a:xfrm>
            <a:off x="133811" y="3154378"/>
            <a:ext cx="8844543" cy="824678"/>
            <a:chOff x="133811" y="3154378"/>
            <a:chExt cx="8844543" cy="824678"/>
          </a:xfrm>
        </p:grpSpPr>
        <p:sp>
          <p:nvSpPr>
            <p:cNvPr id="36" name="Abgerundetes Rechteck 35"/>
            <p:cNvSpPr/>
            <p:nvPr/>
          </p:nvSpPr>
          <p:spPr>
            <a:xfrm>
              <a:off x="1934326" y="3170902"/>
              <a:ext cx="1620000" cy="808154"/>
            </a:xfrm>
            <a:prstGeom prst="roundRect">
              <a:avLst/>
            </a:prstGeom>
            <a:gradFill flip="none" rotWithShape="1">
              <a:gsLst>
                <a:gs pos="67000">
                  <a:schemeClr val="accent3"/>
                </a:gs>
                <a:gs pos="100000">
                  <a:srgbClr val="FFFFFF"/>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dirty="0" smtClean="0"/>
                <a:t>2. Mit einem Schulbuchtext</a:t>
              </a:r>
              <a:endParaRPr lang="de-DE" dirty="0"/>
            </a:p>
          </p:txBody>
        </p:sp>
        <p:sp>
          <p:nvSpPr>
            <p:cNvPr id="35" name="Abgerundetes Rechteck 34"/>
            <p:cNvSpPr/>
            <p:nvPr/>
          </p:nvSpPr>
          <p:spPr>
            <a:xfrm>
              <a:off x="133811" y="3170902"/>
              <a:ext cx="1656000" cy="808154"/>
            </a:xfrm>
            <a:prstGeom prst="roundRect">
              <a:avLst/>
            </a:prstGeom>
            <a:gradFill flip="none" rotWithShape="1">
              <a:gsLst>
                <a:gs pos="67000">
                  <a:schemeClr val="accent3"/>
                </a:gs>
                <a:gs pos="100000">
                  <a:srgbClr val="FFFFFF"/>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dirty="0" smtClean="0"/>
                <a:t>1. Mit einem </a:t>
              </a:r>
              <a:r>
                <a:rPr lang="de-DE" sz="1700" dirty="0" smtClean="0"/>
                <a:t>3D-Papiermodell</a:t>
              </a:r>
              <a:endParaRPr lang="de-DE" sz="1700" dirty="0"/>
            </a:p>
          </p:txBody>
        </p:sp>
        <p:sp>
          <p:nvSpPr>
            <p:cNvPr id="44" name="Abgerundetes Rechteck 43"/>
            <p:cNvSpPr/>
            <p:nvPr/>
          </p:nvSpPr>
          <p:spPr>
            <a:xfrm>
              <a:off x="5537516" y="3154378"/>
              <a:ext cx="1620000" cy="808154"/>
            </a:xfrm>
            <a:prstGeom prst="roundRect">
              <a:avLst/>
            </a:prstGeom>
            <a:gradFill flip="none" rotWithShape="1">
              <a:gsLst>
                <a:gs pos="67000">
                  <a:schemeClr val="accent3"/>
                </a:gs>
                <a:gs pos="100000">
                  <a:srgbClr val="FFFFFF"/>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dirty="0" smtClean="0"/>
                <a:t>4. Mit einem Sachmodell</a:t>
              </a:r>
              <a:endParaRPr lang="de-DE" dirty="0"/>
            </a:p>
          </p:txBody>
        </p:sp>
        <p:sp>
          <p:nvSpPr>
            <p:cNvPr id="45" name="Abgerundetes Rechteck 44"/>
            <p:cNvSpPr/>
            <p:nvPr/>
          </p:nvSpPr>
          <p:spPr>
            <a:xfrm>
              <a:off x="3714769" y="3154378"/>
              <a:ext cx="1620000" cy="808154"/>
            </a:xfrm>
            <a:prstGeom prst="roundRect">
              <a:avLst/>
            </a:prstGeom>
            <a:gradFill flip="none" rotWithShape="1">
              <a:gsLst>
                <a:gs pos="67000">
                  <a:schemeClr val="accent3"/>
                </a:gs>
                <a:gs pos="100000">
                  <a:srgbClr val="FFFFFF"/>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dirty="0" smtClean="0"/>
                <a:t>3. Mit einem „</a:t>
              </a:r>
              <a:r>
                <a:rPr lang="de-DE" dirty="0" err="1" smtClean="0"/>
                <a:t>fantasy</a:t>
              </a:r>
              <a:r>
                <a:rPr lang="de-DE" dirty="0" smtClean="0"/>
                <a:t>“ Text</a:t>
              </a:r>
              <a:endParaRPr lang="de-DE" dirty="0"/>
            </a:p>
          </p:txBody>
        </p:sp>
        <p:sp>
          <p:nvSpPr>
            <p:cNvPr id="51" name="Abgerundetes Rechteck 50"/>
            <p:cNvSpPr/>
            <p:nvPr/>
          </p:nvSpPr>
          <p:spPr>
            <a:xfrm>
              <a:off x="7358354" y="3154378"/>
              <a:ext cx="1620000" cy="808154"/>
            </a:xfrm>
            <a:prstGeom prst="roundRect">
              <a:avLst/>
            </a:prstGeom>
            <a:gradFill flip="none" rotWithShape="1">
              <a:gsLst>
                <a:gs pos="67000">
                  <a:schemeClr val="accent3"/>
                </a:gs>
                <a:gs pos="100000">
                  <a:srgbClr val="FFFFFF"/>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dirty="0" smtClean="0"/>
                <a:t>5. Durch </a:t>
              </a:r>
              <a:r>
                <a:rPr lang="de-DE" sz="1700" dirty="0" smtClean="0"/>
                <a:t>Mikroskopieren</a:t>
              </a:r>
              <a:endParaRPr lang="de-DE" sz="1700" dirty="0"/>
            </a:p>
          </p:txBody>
        </p:sp>
      </p:grpSp>
      <p:grpSp>
        <p:nvGrpSpPr>
          <p:cNvPr id="56" name="Gruppierung 55"/>
          <p:cNvGrpSpPr/>
          <p:nvPr/>
        </p:nvGrpSpPr>
        <p:grpSpPr>
          <a:xfrm>
            <a:off x="156693" y="1754269"/>
            <a:ext cx="8821661" cy="860251"/>
            <a:chOff x="156693" y="1754269"/>
            <a:chExt cx="8821661" cy="860251"/>
          </a:xfrm>
        </p:grpSpPr>
        <p:sp>
          <p:nvSpPr>
            <p:cNvPr id="38" name="Rechteck 37"/>
            <p:cNvSpPr/>
            <p:nvPr/>
          </p:nvSpPr>
          <p:spPr>
            <a:xfrm>
              <a:off x="156693" y="1754269"/>
              <a:ext cx="8821661" cy="469119"/>
            </a:xfrm>
            <a:prstGeom prst="rect">
              <a:avLst/>
            </a:prstGeom>
            <a:gradFill flip="none" rotWithShape="1">
              <a:gsLst>
                <a:gs pos="32000">
                  <a:schemeClr val="bg1">
                    <a:lumMod val="7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smtClean="0">
                  <a:solidFill>
                    <a:srgbClr val="000000"/>
                  </a:solidFill>
                </a:rPr>
                <a:t>Leitfrage: Ist der Bau des Blattes an die Anforderungen der FS angepasst?</a:t>
              </a:r>
              <a:endParaRPr lang="de-DE" b="1" dirty="0">
                <a:solidFill>
                  <a:srgbClr val="000000"/>
                </a:solidFill>
              </a:endParaRPr>
            </a:p>
          </p:txBody>
        </p:sp>
        <p:sp>
          <p:nvSpPr>
            <p:cNvPr id="39" name="Richtungspfeil 38"/>
            <p:cNvSpPr/>
            <p:nvPr/>
          </p:nvSpPr>
          <p:spPr>
            <a:xfrm rot="5400000">
              <a:off x="4318342" y="2219037"/>
              <a:ext cx="424824" cy="366141"/>
            </a:xfrm>
            <a:prstGeom prst="homePlate">
              <a:avLst/>
            </a:prstGeom>
            <a:gradFill flip="none" rotWithShape="1">
              <a:gsLst>
                <a:gs pos="49000">
                  <a:schemeClr val="bg1">
                    <a:lumMod val="65000"/>
                  </a:schemeClr>
                </a:gs>
                <a:gs pos="100000">
                  <a:srgbClr val="FFFFFF"/>
                </a:gs>
              </a:gsLst>
              <a:lin ang="10800000" scaled="0"/>
              <a:tileRect/>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58" name="Gruppierung 57"/>
          <p:cNvGrpSpPr/>
          <p:nvPr/>
        </p:nvGrpSpPr>
        <p:grpSpPr>
          <a:xfrm>
            <a:off x="156693" y="3915501"/>
            <a:ext cx="8821661" cy="1375712"/>
            <a:chOff x="156693" y="3915501"/>
            <a:chExt cx="8821661" cy="1375712"/>
          </a:xfrm>
        </p:grpSpPr>
        <p:sp>
          <p:nvSpPr>
            <p:cNvPr id="41" name="Rechteck 40"/>
            <p:cNvSpPr/>
            <p:nvPr/>
          </p:nvSpPr>
          <p:spPr>
            <a:xfrm>
              <a:off x="156693" y="4255662"/>
              <a:ext cx="8821661" cy="1035551"/>
            </a:xfrm>
            <a:prstGeom prst="rect">
              <a:avLst/>
            </a:prstGeom>
            <a:gradFill flip="none" rotWithShape="1">
              <a:gsLst>
                <a:gs pos="32000">
                  <a:schemeClr val="bg1">
                    <a:lumMod val="7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de-DE" b="1" dirty="0" smtClean="0">
                  <a:solidFill>
                    <a:srgbClr val="000000"/>
                  </a:solidFill>
                </a:rPr>
                <a:t>Untersuchung von Spaltöffnungen</a:t>
              </a:r>
              <a:endParaRPr lang="de-DE" b="1" dirty="0">
                <a:solidFill>
                  <a:srgbClr val="000000"/>
                </a:solidFill>
              </a:endParaRPr>
            </a:p>
          </p:txBody>
        </p:sp>
        <p:sp>
          <p:nvSpPr>
            <p:cNvPr id="42" name="Richtungspfeil 41"/>
            <p:cNvSpPr/>
            <p:nvPr/>
          </p:nvSpPr>
          <p:spPr>
            <a:xfrm rot="5400000">
              <a:off x="4287670" y="3944842"/>
              <a:ext cx="424824" cy="366141"/>
            </a:xfrm>
            <a:prstGeom prst="homePlate">
              <a:avLst/>
            </a:prstGeom>
            <a:gradFill flip="none" rotWithShape="1">
              <a:gsLst>
                <a:gs pos="49000">
                  <a:schemeClr val="bg1">
                    <a:lumMod val="65000"/>
                  </a:schemeClr>
                </a:gs>
                <a:gs pos="100000">
                  <a:srgbClr val="FFFFFF"/>
                </a:gs>
              </a:gsLst>
              <a:lin ang="10800000" scaled="0"/>
              <a:tileRect/>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60" name="Gruppierung 59"/>
          <p:cNvGrpSpPr/>
          <p:nvPr/>
        </p:nvGrpSpPr>
        <p:grpSpPr>
          <a:xfrm>
            <a:off x="156693" y="5291213"/>
            <a:ext cx="8821661" cy="1402310"/>
            <a:chOff x="156693" y="5291213"/>
            <a:chExt cx="8821661" cy="1402310"/>
          </a:xfrm>
        </p:grpSpPr>
        <p:sp>
          <p:nvSpPr>
            <p:cNvPr id="18" name="Rechteck 17"/>
            <p:cNvSpPr/>
            <p:nvPr/>
          </p:nvSpPr>
          <p:spPr>
            <a:xfrm>
              <a:off x="156693" y="5446353"/>
              <a:ext cx="8821661" cy="1247170"/>
            </a:xfrm>
            <a:prstGeom prst="rect">
              <a:avLst/>
            </a:prstGeom>
            <a:gradFill flip="none" rotWithShape="1">
              <a:gsLst>
                <a:gs pos="32000">
                  <a:schemeClr val="bg1">
                    <a:lumMod val="7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i="1" dirty="0" smtClean="0">
                  <a:solidFill>
                    <a:srgbClr val="000000"/>
                  </a:solidFill>
                </a:rPr>
                <a:t>M3.3: </a:t>
              </a:r>
              <a:r>
                <a:rPr lang="de-DE" b="1" dirty="0" smtClean="0">
                  <a:solidFill>
                    <a:srgbClr val="000000"/>
                  </a:solidFill>
                </a:rPr>
                <a:t>Abschluss: Lernaufgabe (Blattaufbau und Blattlaus) &amp; Lernaufgabe Speicherorgane</a:t>
              </a:r>
            </a:p>
            <a:p>
              <a:pPr algn="ctr"/>
              <a:r>
                <a:rPr lang="de-DE" b="1" dirty="0" smtClean="0">
                  <a:solidFill>
                    <a:srgbClr val="000000"/>
                  </a:solidFill>
                </a:rPr>
                <a:t>Neue mentale Konzepte am Ende von Modul 3:</a:t>
              </a:r>
            </a:p>
            <a:p>
              <a:pPr algn="ctr"/>
              <a:r>
                <a:rPr lang="de-DE" sz="1700" b="1" dirty="0" smtClean="0">
                  <a:solidFill>
                    <a:srgbClr val="000000"/>
                  </a:solidFill>
                </a:rPr>
                <a:t>Wortgleichung der FS: Wasser + CO</a:t>
              </a:r>
              <a:r>
                <a:rPr lang="de-DE" sz="1700" b="1" baseline="-25000" dirty="0" smtClean="0">
                  <a:solidFill>
                    <a:srgbClr val="000000"/>
                  </a:solidFill>
                </a:rPr>
                <a:t>2 </a:t>
              </a:r>
              <a:r>
                <a:rPr lang="de-DE" sz="1700" b="1" dirty="0" smtClean="0">
                  <a:solidFill>
                    <a:srgbClr val="000000"/>
                  </a:solidFill>
                  <a:sym typeface="Wingdings"/>
                </a:rPr>
                <a:t> </a:t>
              </a:r>
              <a:r>
                <a:rPr lang="de-DE" sz="1700" b="1" dirty="0" smtClean="0">
                  <a:solidFill>
                    <a:srgbClr val="000000"/>
                  </a:solidFill>
                </a:rPr>
                <a:t>Glucose + O</a:t>
              </a:r>
              <a:r>
                <a:rPr lang="de-DE" sz="1700" b="1" baseline="-25000" dirty="0" smtClean="0">
                  <a:solidFill>
                    <a:srgbClr val="000000"/>
                  </a:solidFill>
                </a:rPr>
                <a:t>2;</a:t>
              </a:r>
              <a:r>
                <a:rPr lang="de-DE" sz="1700" b="1" dirty="0" smtClean="0">
                  <a:solidFill>
                    <a:srgbClr val="000000"/>
                  </a:solidFill>
                </a:rPr>
                <a:t> Glucose kann als Stärke eingelagert werden</a:t>
              </a:r>
            </a:p>
            <a:p>
              <a:pPr algn="ctr"/>
              <a:r>
                <a:rPr lang="de-DE" sz="1700" b="1" dirty="0" smtClean="0">
                  <a:solidFill>
                    <a:srgbClr val="000000"/>
                  </a:solidFill>
                </a:rPr>
                <a:t>Struktur und Funktion des Blattes hängen zusammen. </a:t>
              </a:r>
            </a:p>
          </p:txBody>
        </p:sp>
        <p:sp>
          <p:nvSpPr>
            <p:cNvPr id="32" name="Richtungspfeil 31"/>
            <p:cNvSpPr/>
            <p:nvPr/>
          </p:nvSpPr>
          <p:spPr>
            <a:xfrm rot="5400000">
              <a:off x="4345790" y="5258572"/>
              <a:ext cx="300859" cy="366141"/>
            </a:xfrm>
            <a:prstGeom prst="homePlate">
              <a:avLst/>
            </a:prstGeom>
            <a:gradFill flip="none" rotWithShape="1">
              <a:gsLst>
                <a:gs pos="49000">
                  <a:schemeClr val="bg1">
                    <a:lumMod val="65000"/>
                  </a:schemeClr>
                </a:gs>
                <a:gs pos="100000">
                  <a:srgbClr val="FFFFFF"/>
                </a:gs>
              </a:gsLst>
              <a:lin ang="10800000" scaled="0"/>
              <a:tileRect/>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59" name="Gruppierung 58"/>
          <p:cNvGrpSpPr/>
          <p:nvPr/>
        </p:nvGrpSpPr>
        <p:grpSpPr>
          <a:xfrm>
            <a:off x="314325" y="4644511"/>
            <a:ext cx="8577067" cy="576154"/>
            <a:chOff x="314325" y="4644511"/>
            <a:chExt cx="8577067" cy="576154"/>
          </a:xfrm>
        </p:grpSpPr>
        <p:sp>
          <p:nvSpPr>
            <p:cNvPr id="43" name="Abgerundetes Rechteck 42"/>
            <p:cNvSpPr/>
            <p:nvPr/>
          </p:nvSpPr>
          <p:spPr>
            <a:xfrm>
              <a:off x="314325" y="4644511"/>
              <a:ext cx="4177567" cy="576154"/>
            </a:xfrm>
            <a:prstGeom prst="roundRect">
              <a:avLst/>
            </a:prstGeom>
            <a:gradFill flip="none" rotWithShape="1">
              <a:gsLst>
                <a:gs pos="67000">
                  <a:schemeClr val="accent3"/>
                </a:gs>
                <a:gs pos="100000">
                  <a:srgbClr val="FFFFFF"/>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1400" i="1" dirty="0" smtClean="0"/>
                <a:t>M3.2a: </a:t>
              </a:r>
              <a:r>
                <a:rPr lang="de-DE" dirty="0" smtClean="0"/>
                <a:t>Niveau 1: Dreimasterpflanze</a:t>
              </a:r>
              <a:endParaRPr lang="de-DE" sz="1700" dirty="0"/>
            </a:p>
          </p:txBody>
        </p:sp>
        <p:sp>
          <p:nvSpPr>
            <p:cNvPr id="46" name="Abgerundetes Rechteck 45"/>
            <p:cNvSpPr/>
            <p:nvPr/>
          </p:nvSpPr>
          <p:spPr>
            <a:xfrm>
              <a:off x="4713825" y="4644511"/>
              <a:ext cx="4177567" cy="576154"/>
            </a:xfrm>
            <a:prstGeom prst="roundRect">
              <a:avLst/>
            </a:prstGeom>
            <a:gradFill flip="none" rotWithShape="1">
              <a:gsLst>
                <a:gs pos="67000">
                  <a:schemeClr val="accent3"/>
                </a:gs>
                <a:gs pos="100000">
                  <a:srgbClr val="FFFFFF"/>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1400" i="1" dirty="0" smtClean="0"/>
                <a:t>M3.2b: </a:t>
              </a:r>
              <a:r>
                <a:rPr lang="de-DE" dirty="0" err="1" smtClean="0"/>
                <a:t>Niv</a:t>
              </a:r>
              <a:r>
                <a:rPr lang="de-DE" dirty="0" smtClean="0"/>
                <a:t>. 2: Vergleich Landpflanze/ Seerose</a:t>
              </a:r>
              <a:endParaRPr lang="de-DE" sz="1700" dirty="0"/>
            </a:p>
          </p:txBody>
        </p:sp>
      </p:grpSp>
      <p:grpSp>
        <p:nvGrpSpPr>
          <p:cNvPr id="52" name="Gruppierung 51"/>
          <p:cNvGrpSpPr/>
          <p:nvPr/>
        </p:nvGrpSpPr>
        <p:grpSpPr>
          <a:xfrm>
            <a:off x="156693" y="1075540"/>
            <a:ext cx="8821661" cy="813859"/>
            <a:chOff x="156693" y="1075540"/>
            <a:chExt cx="8821661" cy="813859"/>
          </a:xfrm>
        </p:grpSpPr>
        <p:sp>
          <p:nvSpPr>
            <p:cNvPr id="6" name="Rechteck 5"/>
            <p:cNvSpPr/>
            <p:nvPr/>
          </p:nvSpPr>
          <p:spPr>
            <a:xfrm>
              <a:off x="156693" y="1075540"/>
              <a:ext cx="8821661" cy="469119"/>
            </a:xfrm>
            <a:prstGeom prst="rect">
              <a:avLst/>
            </a:prstGeom>
            <a:gradFill flip="none" rotWithShape="1">
              <a:gsLst>
                <a:gs pos="32000">
                  <a:schemeClr val="bg1">
                    <a:lumMod val="7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i="1" dirty="0" smtClean="0">
                  <a:solidFill>
                    <a:srgbClr val="000000"/>
                  </a:solidFill>
                </a:rPr>
                <a:t>231_pptx: </a:t>
              </a:r>
              <a:r>
                <a:rPr lang="de-DE" b="1" dirty="0" smtClean="0">
                  <a:solidFill>
                    <a:srgbClr val="000000"/>
                  </a:solidFill>
                </a:rPr>
                <a:t>Lehrervortrag: Das eigentliche FS- Produkt ist Glucose. Stärke ist die Speicherform</a:t>
              </a:r>
              <a:endParaRPr lang="de-DE" b="1" dirty="0">
                <a:solidFill>
                  <a:srgbClr val="000000"/>
                </a:solidFill>
              </a:endParaRPr>
            </a:p>
          </p:txBody>
        </p:sp>
        <p:sp>
          <p:nvSpPr>
            <p:cNvPr id="28" name="Richtungspfeil 27"/>
            <p:cNvSpPr/>
            <p:nvPr/>
          </p:nvSpPr>
          <p:spPr>
            <a:xfrm rot="5400000">
              <a:off x="4283810" y="1493916"/>
              <a:ext cx="424824" cy="366141"/>
            </a:xfrm>
            <a:prstGeom prst="homePlate">
              <a:avLst/>
            </a:prstGeom>
            <a:gradFill flip="none" rotWithShape="1">
              <a:gsLst>
                <a:gs pos="49000">
                  <a:schemeClr val="bg1">
                    <a:lumMod val="65000"/>
                  </a:schemeClr>
                </a:gs>
                <a:gs pos="100000">
                  <a:srgbClr val="FFFFFF"/>
                </a:gs>
              </a:gsLst>
              <a:lin ang="10800000" scaled="0"/>
              <a:tileRect/>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left)">
                                      <p:cBhvr>
                                        <p:cTn id="15" dur="500"/>
                                        <p:tgtEl>
                                          <p:spTgt spid="5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efaltete Ecke 8"/>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10" name="Textfeld 9"/>
          <p:cNvSpPr txBox="1"/>
          <p:nvPr/>
        </p:nvSpPr>
        <p:spPr>
          <a:xfrm>
            <a:off x="156693" y="240291"/>
            <a:ext cx="8821661" cy="461665"/>
          </a:xfrm>
          <a:prstGeom prst="rect">
            <a:avLst/>
          </a:prstGeom>
          <a:noFill/>
        </p:spPr>
        <p:txBody>
          <a:bodyPr wrap="square" rtlCol="0">
            <a:spAutoFit/>
          </a:bodyPr>
          <a:lstStyle/>
          <a:p>
            <a:pPr algn="ctr"/>
            <a:r>
              <a:rPr lang="de-DE" sz="2400" dirty="0" smtClean="0">
                <a:solidFill>
                  <a:schemeClr val="bg1"/>
                </a:solidFill>
              </a:rPr>
              <a:t>Modul 3: </a:t>
            </a:r>
            <a:r>
              <a:rPr lang="de-DE" sz="2400" b="1" i="1" dirty="0" smtClean="0">
                <a:solidFill>
                  <a:schemeClr val="bg1"/>
                </a:solidFill>
              </a:rPr>
              <a:t>Lehrervortrag Fotosynthesegleichung</a:t>
            </a:r>
            <a:endParaRPr lang="de-DE" sz="2400" dirty="0" smtClean="0">
              <a:solidFill>
                <a:schemeClr val="bg1"/>
              </a:solidFill>
            </a:endParaRPr>
          </a:p>
        </p:txBody>
      </p:sp>
      <p:pic>
        <p:nvPicPr>
          <p:cNvPr id="3" name="Bild 2"/>
          <p:cNvPicPr>
            <a:picLocks noChangeAspect="1"/>
          </p:cNvPicPr>
          <p:nvPr/>
        </p:nvPicPr>
        <p:blipFill>
          <a:blip r:embed="rId2"/>
          <a:stretch>
            <a:fillRect/>
          </a:stretch>
        </p:blipFill>
        <p:spPr>
          <a:xfrm>
            <a:off x="323260" y="1582593"/>
            <a:ext cx="8640000" cy="4274264"/>
          </a:xfrm>
          <a:prstGeom prst="rect">
            <a:avLst/>
          </a:prstGeom>
        </p:spPr>
      </p:pic>
      <p:sp>
        <p:nvSpPr>
          <p:cNvPr id="12" name="Abgerundete rechteckige Legende 11"/>
          <p:cNvSpPr/>
          <p:nvPr/>
        </p:nvSpPr>
        <p:spPr>
          <a:xfrm>
            <a:off x="4456478" y="1383507"/>
            <a:ext cx="4286382" cy="895877"/>
          </a:xfrm>
          <a:prstGeom prst="wedgeRoundRectCallout">
            <a:avLst>
              <a:gd name="adj1" fmla="val -74152"/>
              <a:gd name="adj2" fmla="val -131025"/>
              <a:gd name="adj3" fmla="val 16667"/>
            </a:avLst>
          </a:prstGeom>
          <a:gradFill flip="none" rotWithShape="1">
            <a:gsLst>
              <a:gs pos="0">
                <a:schemeClr val="bg1">
                  <a:lumMod val="75000"/>
                </a:schemeClr>
              </a:gs>
              <a:gs pos="100000">
                <a:srgbClr val="FFFFFF"/>
              </a:gs>
            </a:gsLst>
            <a:lin ang="16200000" scaled="0"/>
            <a:tileRect/>
          </a:gradFill>
          <a:ln>
            <a:gradFill flip="none" rotWithShape="1">
              <a:gsLst>
                <a:gs pos="0">
                  <a:schemeClr val="bg1">
                    <a:lumMod val="75000"/>
                  </a:schemeClr>
                </a:gs>
                <a:gs pos="100000">
                  <a:srgbClr val="FFFFFF"/>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r>
              <a:rPr lang="de-DE" b="1" dirty="0" smtClean="0">
                <a:solidFill>
                  <a:schemeClr val="tx1"/>
                </a:solidFill>
              </a:rPr>
              <a:t>siehe</a:t>
            </a:r>
          </a:p>
          <a:p>
            <a:r>
              <a:rPr lang="de-DE" b="1" dirty="0" smtClean="0">
                <a:solidFill>
                  <a:schemeClr val="tx1"/>
                </a:solidFill>
              </a:rPr>
              <a:t>231_Lehrervortrag_FS_Gleichung.pptx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efaltete Ecke 2"/>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4" name="Textfeld 3"/>
          <p:cNvSpPr txBox="1"/>
          <p:nvPr/>
        </p:nvSpPr>
        <p:spPr>
          <a:xfrm>
            <a:off x="156693" y="240291"/>
            <a:ext cx="8821661" cy="461665"/>
          </a:xfrm>
          <a:prstGeom prst="rect">
            <a:avLst/>
          </a:prstGeom>
          <a:noFill/>
        </p:spPr>
        <p:txBody>
          <a:bodyPr wrap="square" rtlCol="0">
            <a:spAutoFit/>
          </a:bodyPr>
          <a:lstStyle/>
          <a:p>
            <a:pPr algn="ctr"/>
            <a:r>
              <a:rPr lang="de-DE" sz="2400" dirty="0" smtClean="0">
                <a:solidFill>
                  <a:schemeClr val="bg1"/>
                </a:solidFill>
              </a:rPr>
              <a:t>Modul 3: </a:t>
            </a:r>
            <a:r>
              <a:rPr lang="de-DE" sz="2400" b="1" i="1" dirty="0" smtClean="0">
                <a:solidFill>
                  <a:schemeClr val="bg1"/>
                </a:solidFill>
              </a:rPr>
              <a:t>Blattaufbau: Lage der </a:t>
            </a:r>
            <a:r>
              <a:rPr lang="de-DE" sz="2400" b="1" i="1" dirty="0" err="1" smtClean="0">
                <a:solidFill>
                  <a:schemeClr val="bg1"/>
                </a:solidFill>
              </a:rPr>
              <a:t>Stomata</a:t>
            </a:r>
            <a:r>
              <a:rPr lang="de-DE" sz="2400" b="1" i="1" dirty="0" smtClean="0">
                <a:solidFill>
                  <a:schemeClr val="bg1"/>
                </a:solidFill>
              </a:rPr>
              <a:t> Niveau 1 &amp; 2</a:t>
            </a:r>
            <a:endParaRPr lang="de-DE" sz="2400" dirty="0" smtClean="0">
              <a:solidFill>
                <a:schemeClr val="bg1"/>
              </a:solidFill>
            </a:endParaRPr>
          </a:p>
        </p:txBody>
      </p:sp>
      <p:pic>
        <p:nvPicPr>
          <p:cNvPr id="8" name="Bild 7"/>
          <p:cNvPicPr>
            <a:picLocks noChangeAspect="1"/>
          </p:cNvPicPr>
          <p:nvPr/>
        </p:nvPicPr>
        <p:blipFill>
          <a:blip r:embed="rId2"/>
          <a:stretch>
            <a:fillRect/>
          </a:stretch>
        </p:blipFill>
        <p:spPr>
          <a:xfrm>
            <a:off x="1058354" y="3183379"/>
            <a:ext cx="7920000" cy="410608"/>
          </a:xfrm>
          <a:prstGeom prst="rect">
            <a:avLst/>
          </a:prstGeom>
        </p:spPr>
      </p:pic>
      <p:sp>
        <p:nvSpPr>
          <p:cNvPr id="2" name="Abgerundete rechteckige Legende 1"/>
          <p:cNvSpPr/>
          <p:nvPr/>
        </p:nvSpPr>
        <p:spPr>
          <a:xfrm>
            <a:off x="224768" y="1102440"/>
            <a:ext cx="2467883" cy="1695826"/>
          </a:xfrm>
          <a:prstGeom prst="wedgeRoundRectCallout">
            <a:avLst>
              <a:gd name="adj1" fmla="val 69284"/>
              <a:gd name="adj2" fmla="val 75255"/>
              <a:gd name="adj3" fmla="val 16667"/>
            </a:avLst>
          </a:prstGeom>
          <a:gradFill flip="none" rotWithShape="1">
            <a:gsLst>
              <a:gs pos="46000">
                <a:schemeClr val="accent3">
                  <a:lumMod val="75000"/>
                </a:schemeClr>
              </a:gs>
              <a:gs pos="100000">
                <a:srgbClr val="FFFFFF"/>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r>
              <a:rPr lang="de-DE" b="1" u="sng" dirty="0" err="1" smtClean="0">
                <a:solidFill>
                  <a:srgbClr val="FFFFFF"/>
                </a:solidFill>
              </a:rPr>
              <a:t>enrichment</a:t>
            </a:r>
            <a:r>
              <a:rPr lang="de-DE" b="1" dirty="0" smtClean="0">
                <a:solidFill>
                  <a:srgbClr val="FFFFFF"/>
                </a:solidFill>
              </a:rPr>
              <a:t>: </a:t>
            </a:r>
          </a:p>
          <a:p>
            <a:r>
              <a:rPr lang="de-DE" b="1" dirty="0" smtClean="0">
                <a:solidFill>
                  <a:srgbClr val="FFFFFF"/>
                </a:solidFill>
              </a:rPr>
              <a:t>Lage der </a:t>
            </a:r>
            <a:r>
              <a:rPr lang="de-DE" b="1" dirty="0" err="1" smtClean="0">
                <a:solidFill>
                  <a:srgbClr val="FFFFFF"/>
                </a:solidFill>
              </a:rPr>
              <a:t>Stomata</a:t>
            </a:r>
            <a:r>
              <a:rPr lang="de-DE" b="1" dirty="0" smtClean="0">
                <a:solidFill>
                  <a:srgbClr val="FFFFFF"/>
                </a:solidFill>
              </a:rPr>
              <a:t> an zwei Beispielen unterschiedlichen Niveaus untersuchen</a:t>
            </a:r>
          </a:p>
          <a:p>
            <a:endParaRPr lang="de-DE" sz="1600" i="1" dirty="0" smtClean="0">
              <a:solidFill>
                <a:srgbClr val="FFFFFF"/>
              </a:solidFill>
            </a:endParaRPr>
          </a:p>
        </p:txBody>
      </p:sp>
      <p:pic>
        <p:nvPicPr>
          <p:cNvPr id="10" name="Bild 9" descr="seerosenblatt.jpg"/>
          <p:cNvPicPr>
            <a:picLocks noChangeAspect="1"/>
          </p:cNvPicPr>
          <p:nvPr/>
        </p:nvPicPr>
        <p:blipFill>
          <a:blip r:embed="rId3">
            <a:clrChange>
              <a:clrFrom>
                <a:srgbClr val="FFFFFF"/>
              </a:clrFrom>
              <a:clrTo>
                <a:srgbClr val="FFFFFF">
                  <a:alpha val="0"/>
                </a:srgbClr>
              </a:clrTo>
            </a:clrChange>
          </a:blip>
          <a:stretch>
            <a:fillRect/>
          </a:stretch>
        </p:blipFill>
        <p:spPr>
          <a:xfrm>
            <a:off x="374208" y="4214130"/>
            <a:ext cx="2987229" cy="2643870"/>
          </a:xfrm>
          <a:prstGeom prst="rect">
            <a:avLst/>
          </a:prstGeom>
        </p:spPr>
      </p:pic>
      <p:pic>
        <p:nvPicPr>
          <p:cNvPr id="7" name="Bild 6"/>
          <p:cNvPicPr>
            <a:picLocks noChangeAspect="1"/>
          </p:cNvPicPr>
          <p:nvPr/>
        </p:nvPicPr>
        <p:blipFill>
          <a:blip r:embed="rId4"/>
          <a:stretch>
            <a:fillRect/>
          </a:stretch>
        </p:blipFill>
        <p:spPr>
          <a:xfrm>
            <a:off x="224768" y="4490407"/>
            <a:ext cx="7920000" cy="447857"/>
          </a:xfrm>
          <a:prstGeom prst="rect">
            <a:avLst/>
          </a:prstGeom>
        </p:spPr>
      </p:pic>
      <p:pic>
        <p:nvPicPr>
          <p:cNvPr id="11" name="Bild 10" descr="tradescantia_sven.jpg"/>
          <p:cNvPicPr>
            <a:picLocks noChangeAspect="1"/>
          </p:cNvPicPr>
          <p:nvPr/>
        </p:nvPicPr>
        <p:blipFill>
          <a:blip r:embed="rId5">
            <a:clrChange>
              <a:clrFrom>
                <a:srgbClr val="FFFFFF"/>
              </a:clrFrom>
              <a:clrTo>
                <a:srgbClr val="FFFFFF">
                  <a:alpha val="0"/>
                </a:srgbClr>
              </a:clrTo>
            </a:clrChange>
          </a:blip>
          <a:stretch>
            <a:fillRect/>
          </a:stretch>
        </p:blipFill>
        <p:spPr>
          <a:xfrm rot="17750354">
            <a:off x="4660641" y="758760"/>
            <a:ext cx="1947990" cy="27985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0" y="1338489"/>
            <a:ext cx="9077741" cy="2862323"/>
          </a:xfrm>
          <a:prstGeom prst="rect">
            <a:avLst/>
          </a:prstGeom>
          <a:noFill/>
        </p:spPr>
        <p:txBody>
          <a:bodyPr wrap="square" rtlCol="0">
            <a:spAutoFit/>
          </a:bodyPr>
          <a:lstStyle/>
          <a:p>
            <a:pPr algn="ctr"/>
            <a:r>
              <a:rPr lang="de-DE" sz="2200" dirty="0" smtClean="0"/>
              <a:t>Prozessbezogene Standards: Kompetenzerwerb in den Naturwissenschaften</a:t>
            </a:r>
          </a:p>
          <a:p>
            <a:pPr algn="ctr"/>
            <a:r>
              <a:rPr lang="de-DE" sz="2000" dirty="0" smtClean="0"/>
              <a:t>(=Kompetenzbereiche </a:t>
            </a:r>
            <a:r>
              <a:rPr lang="de-DE" sz="2000" b="1" dirty="0" smtClean="0">
                <a:solidFill>
                  <a:schemeClr val="accent2"/>
                </a:solidFill>
              </a:rPr>
              <a:t>Erkenntnisgewinnung [E]</a:t>
            </a:r>
            <a:r>
              <a:rPr lang="de-DE" sz="2000" dirty="0" smtClean="0"/>
              <a:t>, Bewerten [B], Kommunikation [K])</a:t>
            </a:r>
          </a:p>
          <a:p>
            <a:endParaRPr lang="de-DE" sz="1200" dirty="0" smtClean="0"/>
          </a:p>
          <a:p>
            <a:r>
              <a:rPr lang="de-DE" dirty="0" smtClean="0"/>
              <a:t>• </a:t>
            </a:r>
            <a:r>
              <a:rPr lang="de-DE" b="1" dirty="0" smtClean="0">
                <a:solidFill>
                  <a:schemeClr val="accent2"/>
                </a:solidFill>
              </a:rPr>
              <a:t>naturwissenschaftliche Fragestellungen mit vorgegebenen Anweisungen und Hilfsmitteln </a:t>
            </a:r>
            <a:br>
              <a:rPr lang="de-DE" b="1" dirty="0" smtClean="0">
                <a:solidFill>
                  <a:schemeClr val="accent2"/>
                </a:solidFill>
              </a:rPr>
            </a:br>
            <a:r>
              <a:rPr lang="de-DE" b="1" dirty="0" smtClean="0">
                <a:solidFill>
                  <a:schemeClr val="accent2"/>
                </a:solidFill>
              </a:rPr>
              <a:t>   erschließen [E]</a:t>
            </a:r>
          </a:p>
          <a:p>
            <a:r>
              <a:rPr lang="de-DE" dirty="0" smtClean="0"/>
              <a:t>• </a:t>
            </a:r>
            <a:r>
              <a:rPr lang="de-DE" b="1" dirty="0" smtClean="0">
                <a:solidFill>
                  <a:schemeClr val="accent2"/>
                </a:solidFill>
              </a:rPr>
              <a:t>Beobachtungen und Experimente zum Erkenntnisgewinn nutzen [E]</a:t>
            </a:r>
          </a:p>
          <a:p>
            <a:r>
              <a:rPr lang="de-DE" dirty="0" smtClean="0"/>
              <a:t>• </a:t>
            </a:r>
            <a:r>
              <a:rPr lang="de-DE" b="1" dirty="0" smtClean="0">
                <a:solidFill>
                  <a:schemeClr val="accent2"/>
                </a:solidFill>
              </a:rPr>
              <a:t>Experimente planen, durchführen, protokollieren, auswerten und Fehler analysieren</a:t>
            </a:r>
            <a:r>
              <a:rPr lang="de-DE" dirty="0" smtClean="0">
                <a:solidFill>
                  <a:schemeClr val="accent2"/>
                </a:solidFill>
              </a:rPr>
              <a:t> </a:t>
            </a:r>
            <a:r>
              <a:rPr lang="de-DE" dirty="0" smtClean="0"/>
              <a:t>[</a:t>
            </a:r>
            <a:r>
              <a:rPr lang="de-DE" b="1" dirty="0" smtClean="0">
                <a:solidFill>
                  <a:schemeClr val="accent2"/>
                </a:solidFill>
              </a:rPr>
              <a:t>E</a:t>
            </a:r>
            <a:r>
              <a:rPr lang="de-DE" dirty="0" smtClean="0"/>
              <a:t>,K]</a:t>
            </a:r>
          </a:p>
          <a:p>
            <a:r>
              <a:rPr lang="de-DE" dirty="0" smtClean="0"/>
              <a:t>• </a:t>
            </a:r>
            <a:r>
              <a:rPr lang="de-DE" b="1" dirty="0" smtClean="0">
                <a:solidFill>
                  <a:schemeClr val="accent2"/>
                </a:solidFill>
              </a:rPr>
              <a:t>Experimente im Hinblick auf ihre Aussagekraft analysieren und bewerten </a:t>
            </a:r>
            <a:r>
              <a:rPr lang="de-DE" dirty="0" smtClean="0"/>
              <a:t>[</a:t>
            </a:r>
            <a:r>
              <a:rPr lang="de-DE" b="1" dirty="0" smtClean="0">
                <a:solidFill>
                  <a:schemeClr val="accent2"/>
                </a:solidFill>
              </a:rPr>
              <a:t>E</a:t>
            </a:r>
            <a:r>
              <a:rPr lang="de-DE" dirty="0" smtClean="0"/>
              <a:t>,B]</a:t>
            </a:r>
          </a:p>
          <a:p>
            <a:r>
              <a:rPr lang="de-DE" dirty="0" smtClean="0"/>
              <a:t>• </a:t>
            </a:r>
            <a:r>
              <a:rPr lang="de-DE" b="1" dirty="0" smtClean="0">
                <a:solidFill>
                  <a:schemeClr val="accent2"/>
                </a:solidFill>
              </a:rPr>
              <a:t>Hypothesen bilden und experimentell überprüfen </a:t>
            </a:r>
            <a:r>
              <a:rPr lang="de-DE" dirty="0" smtClean="0">
                <a:solidFill>
                  <a:schemeClr val="accent2"/>
                </a:solidFill>
              </a:rPr>
              <a:t>[</a:t>
            </a:r>
            <a:r>
              <a:rPr lang="de-DE" b="1" dirty="0" smtClean="0">
                <a:solidFill>
                  <a:schemeClr val="accent2"/>
                </a:solidFill>
              </a:rPr>
              <a:t>E</a:t>
            </a:r>
            <a:r>
              <a:rPr lang="de-DE" dirty="0" smtClean="0">
                <a:solidFill>
                  <a:schemeClr val="accent2"/>
                </a:solidFill>
              </a:rPr>
              <a:t>]</a:t>
            </a:r>
          </a:p>
          <a:p>
            <a:r>
              <a:rPr lang="de-DE" dirty="0" smtClean="0">
                <a:solidFill>
                  <a:schemeClr val="accent2"/>
                </a:solidFill>
              </a:rPr>
              <a:t>   </a:t>
            </a:r>
            <a:r>
              <a:rPr lang="de-DE" b="1" dirty="0" smtClean="0">
                <a:solidFill>
                  <a:schemeClr val="accent2"/>
                </a:solidFill>
              </a:rPr>
              <a:t>KMK Standards E5, E6, E7</a:t>
            </a:r>
          </a:p>
        </p:txBody>
      </p:sp>
      <p:sp>
        <p:nvSpPr>
          <p:cNvPr id="3" name="Gefaltete Ecke 2"/>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5" name="Textfeld 4"/>
          <p:cNvSpPr txBox="1"/>
          <p:nvPr/>
        </p:nvSpPr>
        <p:spPr>
          <a:xfrm>
            <a:off x="156693" y="240291"/>
            <a:ext cx="8821661" cy="461665"/>
          </a:xfrm>
          <a:prstGeom prst="rect">
            <a:avLst/>
          </a:prstGeom>
          <a:noFill/>
        </p:spPr>
        <p:txBody>
          <a:bodyPr wrap="square" rtlCol="0">
            <a:spAutoFit/>
          </a:bodyPr>
          <a:lstStyle/>
          <a:p>
            <a:pPr algn="ctr"/>
            <a:r>
              <a:rPr lang="de-DE" sz="2400" dirty="0" smtClean="0">
                <a:solidFill>
                  <a:schemeClr val="bg1"/>
                </a:solidFill>
              </a:rPr>
              <a:t>Bezug zu den Bildungsstandards: Prozessbezogene Standards </a:t>
            </a:r>
            <a:r>
              <a:rPr lang="de-DE" sz="2000" dirty="0" smtClean="0">
                <a:solidFill>
                  <a:schemeClr val="bg1"/>
                </a:solidFill>
              </a:rPr>
              <a:t>(Auswahl)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p:cNvPicPr>
            <a:picLocks noChangeAspect="1"/>
          </p:cNvPicPr>
          <p:nvPr/>
        </p:nvPicPr>
        <p:blipFill>
          <a:blip r:embed="rId2"/>
          <a:stretch>
            <a:fillRect/>
          </a:stretch>
        </p:blipFill>
        <p:spPr>
          <a:xfrm>
            <a:off x="156693" y="1007947"/>
            <a:ext cx="5760000" cy="4911408"/>
          </a:xfrm>
          <a:prstGeom prst="rect">
            <a:avLst/>
          </a:prstGeom>
        </p:spPr>
      </p:pic>
      <p:sp>
        <p:nvSpPr>
          <p:cNvPr id="2" name="Abgerundete rechteckige Legende 1"/>
          <p:cNvSpPr/>
          <p:nvPr/>
        </p:nvSpPr>
        <p:spPr>
          <a:xfrm>
            <a:off x="6510471" y="3844636"/>
            <a:ext cx="2467883" cy="2358869"/>
          </a:xfrm>
          <a:prstGeom prst="wedgeRoundRectCallout">
            <a:avLst>
              <a:gd name="adj1" fmla="val -77614"/>
              <a:gd name="adj2" fmla="val 27289"/>
              <a:gd name="adj3" fmla="val 16667"/>
            </a:avLst>
          </a:prstGeom>
          <a:gradFill flip="none" rotWithShape="1">
            <a:gsLst>
              <a:gs pos="46000">
                <a:schemeClr val="accent3">
                  <a:lumMod val="75000"/>
                </a:schemeClr>
              </a:gs>
              <a:gs pos="100000">
                <a:srgbClr val="FFFFFF"/>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r>
              <a:rPr lang="de-DE" b="1" u="sng" dirty="0" err="1" smtClean="0">
                <a:solidFill>
                  <a:srgbClr val="FFFFFF"/>
                </a:solidFill>
              </a:rPr>
              <a:t>enrichment</a:t>
            </a:r>
            <a:r>
              <a:rPr lang="de-DE" b="1" dirty="0" smtClean="0">
                <a:solidFill>
                  <a:srgbClr val="FFFFFF"/>
                </a:solidFill>
              </a:rPr>
              <a:t>: </a:t>
            </a:r>
          </a:p>
          <a:p>
            <a:r>
              <a:rPr lang="de-DE" b="1" dirty="0" smtClean="0">
                <a:solidFill>
                  <a:srgbClr val="FFFFFF"/>
                </a:solidFill>
              </a:rPr>
              <a:t>Beispiele für Verwertung des Fotosynthesezuckers (Speicher, Nektar, Früchte)</a:t>
            </a:r>
          </a:p>
          <a:p>
            <a:endParaRPr lang="de-DE" sz="1600" i="1" dirty="0" smtClean="0">
              <a:solidFill>
                <a:srgbClr val="FFFFFF"/>
              </a:solidFill>
            </a:endParaRPr>
          </a:p>
        </p:txBody>
      </p:sp>
      <p:sp>
        <p:nvSpPr>
          <p:cNvPr id="3" name="Gefaltete Ecke 2"/>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4" name="Textfeld 3"/>
          <p:cNvSpPr txBox="1"/>
          <p:nvPr/>
        </p:nvSpPr>
        <p:spPr>
          <a:xfrm>
            <a:off x="156693" y="240291"/>
            <a:ext cx="8821661" cy="461665"/>
          </a:xfrm>
          <a:prstGeom prst="rect">
            <a:avLst/>
          </a:prstGeom>
          <a:noFill/>
        </p:spPr>
        <p:txBody>
          <a:bodyPr wrap="square" rtlCol="0">
            <a:spAutoFit/>
          </a:bodyPr>
          <a:lstStyle/>
          <a:p>
            <a:pPr algn="ctr"/>
            <a:r>
              <a:rPr lang="de-DE" sz="2400" dirty="0" smtClean="0">
                <a:solidFill>
                  <a:schemeClr val="bg1"/>
                </a:solidFill>
              </a:rPr>
              <a:t>Modul 3: </a:t>
            </a:r>
            <a:r>
              <a:rPr lang="de-DE" sz="2400" b="1" i="1" dirty="0" smtClean="0">
                <a:solidFill>
                  <a:schemeClr val="bg1"/>
                </a:solidFill>
              </a:rPr>
              <a:t>Synthese des Gelernten </a:t>
            </a:r>
            <a:r>
              <a:rPr lang="de-DE" sz="2400" dirty="0" smtClean="0">
                <a:solidFill>
                  <a:schemeClr val="bg1"/>
                </a:solidFill>
              </a:rPr>
              <a:t>• </a:t>
            </a:r>
            <a:r>
              <a:rPr lang="de-DE" sz="2400" b="1" i="1" dirty="0" smtClean="0">
                <a:solidFill>
                  <a:schemeClr val="bg1"/>
                </a:solidFill>
              </a:rPr>
              <a:t>Lernaufgabe</a:t>
            </a:r>
            <a:endParaRPr lang="de-DE" sz="24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efaltete Ecke 3"/>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5" name="Textfeld 4"/>
          <p:cNvSpPr txBox="1"/>
          <p:nvPr/>
        </p:nvSpPr>
        <p:spPr>
          <a:xfrm>
            <a:off x="156693" y="331827"/>
            <a:ext cx="8821661" cy="400110"/>
          </a:xfrm>
          <a:prstGeom prst="rect">
            <a:avLst/>
          </a:prstGeom>
          <a:noFill/>
        </p:spPr>
        <p:txBody>
          <a:bodyPr wrap="square" rtlCol="0">
            <a:spAutoFit/>
          </a:bodyPr>
          <a:lstStyle/>
          <a:p>
            <a:pPr algn="ctr"/>
            <a:r>
              <a:rPr lang="de-DE" sz="2000" b="1" dirty="0" smtClean="0">
                <a:solidFill>
                  <a:schemeClr val="bg1"/>
                </a:solidFill>
              </a:rPr>
              <a:t>Übersicht Modul 4: </a:t>
            </a:r>
            <a:r>
              <a:rPr lang="de-DE" sz="2000" b="1" i="1" dirty="0" smtClean="0">
                <a:solidFill>
                  <a:srgbClr val="FFFFFF"/>
                </a:solidFill>
              </a:rPr>
              <a:t>Die Fotosyntheserate hängt von verschiedenen Faktoren ab</a:t>
            </a:r>
            <a:r>
              <a:rPr lang="de-DE" sz="2000" dirty="0" smtClean="0">
                <a:solidFill>
                  <a:srgbClr val="FFFFFF"/>
                </a:solidFill>
              </a:rPr>
              <a:t> </a:t>
            </a:r>
            <a:endParaRPr lang="de-DE" sz="2000" dirty="0" smtClean="0">
              <a:solidFill>
                <a:schemeClr val="bg1"/>
              </a:solidFill>
            </a:endParaRPr>
          </a:p>
        </p:txBody>
      </p:sp>
      <p:grpSp>
        <p:nvGrpSpPr>
          <p:cNvPr id="85" name="Gruppierung 84"/>
          <p:cNvGrpSpPr/>
          <p:nvPr/>
        </p:nvGrpSpPr>
        <p:grpSpPr>
          <a:xfrm>
            <a:off x="3188495" y="2713221"/>
            <a:ext cx="5800117" cy="2090834"/>
            <a:chOff x="3188495" y="2713221"/>
            <a:chExt cx="5800117" cy="2090834"/>
          </a:xfrm>
        </p:grpSpPr>
        <p:sp>
          <p:nvSpPr>
            <p:cNvPr id="45" name="Abgerundetes Rechteck 44"/>
            <p:cNvSpPr/>
            <p:nvPr/>
          </p:nvSpPr>
          <p:spPr>
            <a:xfrm>
              <a:off x="3188495" y="2713221"/>
              <a:ext cx="2797200" cy="2090834"/>
            </a:xfrm>
            <a:prstGeom prst="roundRect">
              <a:avLst/>
            </a:prstGeom>
            <a:gradFill flip="none" rotWithShape="1">
              <a:gsLst>
                <a:gs pos="51000">
                  <a:schemeClr val="accent3"/>
                </a:gs>
                <a:gs pos="100000">
                  <a:srgbClr val="FFFFFF"/>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de-DE" dirty="0" smtClean="0"/>
            </a:p>
            <a:p>
              <a:pPr algn="ctr"/>
              <a:endParaRPr lang="de-DE" dirty="0" smtClean="0"/>
            </a:p>
            <a:p>
              <a:pPr algn="ctr"/>
              <a:r>
                <a:rPr lang="de-DE" sz="1400" i="1" dirty="0" smtClean="0"/>
                <a:t>M4.1b: </a:t>
              </a:r>
              <a:r>
                <a:rPr lang="de-DE" dirty="0" smtClean="0"/>
                <a:t>Niveau 2: dazu ein passendes Experiment planen, durchführen, auswerten </a:t>
              </a:r>
              <a:endParaRPr lang="de-DE" dirty="0"/>
            </a:p>
          </p:txBody>
        </p:sp>
        <p:sp>
          <p:nvSpPr>
            <p:cNvPr id="51" name="Abgerundetes Rechteck 50"/>
            <p:cNvSpPr/>
            <p:nvPr/>
          </p:nvSpPr>
          <p:spPr>
            <a:xfrm>
              <a:off x="6191412" y="2713221"/>
              <a:ext cx="2797200" cy="2090834"/>
            </a:xfrm>
            <a:prstGeom prst="roundRect">
              <a:avLst/>
            </a:prstGeom>
            <a:gradFill flip="none" rotWithShape="1">
              <a:gsLst>
                <a:gs pos="51000">
                  <a:schemeClr val="accent3"/>
                </a:gs>
                <a:gs pos="100000">
                  <a:srgbClr val="FFFFFF"/>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de-DE" dirty="0" smtClean="0"/>
            </a:p>
            <a:p>
              <a:pPr algn="ctr"/>
              <a:endParaRPr lang="de-DE" dirty="0" smtClean="0"/>
            </a:p>
            <a:p>
              <a:pPr algn="ctr"/>
              <a:r>
                <a:rPr lang="de-DE" sz="1400" i="1" dirty="0" smtClean="0"/>
                <a:t>M4.1c: </a:t>
              </a:r>
              <a:r>
                <a:rPr lang="de-DE" dirty="0" smtClean="0"/>
                <a:t>Niveau 3: dazu eine passende Vermutung formulieren, Experiment durchführen, auswerten </a:t>
              </a:r>
              <a:endParaRPr lang="de-DE" dirty="0"/>
            </a:p>
          </p:txBody>
        </p:sp>
        <p:sp>
          <p:nvSpPr>
            <p:cNvPr id="14" name="Rechteck 13"/>
            <p:cNvSpPr/>
            <p:nvPr/>
          </p:nvSpPr>
          <p:spPr>
            <a:xfrm>
              <a:off x="6305823" y="2890574"/>
              <a:ext cx="2592000" cy="404699"/>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smtClean="0">
                  <a:solidFill>
                    <a:schemeClr val="bg1"/>
                  </a:solidFill>
                </a:rPr>
                <a:t>Experimente vorgegeben</a:t>
              </a:r>
            </a:p>
          </p:txBody>
        </p:sp>
        <p:sp>
          <p:nvSpPr>
            <p:cNvPr id="33" name="Rechteck 32"/>
            <p:cNvSpPr/>
            <p:nvPr/>
          </p:nvSpPr>
          <p:spPr>
            <a:xfrm>
              <a:off x="3244893" y="2890574"/>
              <a:ext cx="2592000" cy="404699"/>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700" b="1" dirty="0" smtClean="0">
                  <a:solidFill>
                    <a:schemeClr val="bg1"/>
                  </a:solidFill>
                </a:rPr>
                <a:t>Vermutungen vorgegeben</a:t>
              </a:r>
            </a:p>
          </p:txBody>
        </p:sp>
      </p:grpSp>
      <p:sp>
        <p:nvSpPr>
          <p:cNvPr id="37" name="Rechteck 36"/>
          <p:cNvSpPr/>
          <p:nvPr/>
        </p:nvSpPr>
        <p:spPr>
          <a:xfrm>
            <a:off x="125853" y="2239130"/>
            <a:ext cx="8764012" cy="449721"/>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i="1" dirty="0" smtClean="0">
                <a:solidFill>
                  <a:schemeClr val="bg1"/>
                </a:solidFill>
              </a:rPr>
              <a:t>M4.1a-c:</a:t>
            </a:r>
            <a:r>
              <a:rPr lang="de-DE" sz="1700" b="1" dirty="0" smtClean="0">
                <a:solidFill>
                  <a:schemeClr val="bg1"/>
                </a:solidFill>
              </a:rPr>
              <a:t> </a:t>
            </a:r>
            <a:r>
              <a:rPr lang="de-DE" sz="1600" b="1" dirty="0" smtClean="0">
                <a:solidFill>
                  <a:schemeClr val="bg1"/>
                </a:solidFill>
              </a:rPr>
              <a:t>Leitfrage: Wie kann Willi die Erträge steigern. Welche Faktoren beeinflussen die FS- Leistung?</a:t>
            </a:r>
          </a:p>
        </p:txBody>
      </p:sp>
      <p:grpSp>
        <p:nvGrpSpPr>
          <p:cNvPr id="15" name="Gruppierung 32"/>
          <p:cNvGrpSpPr/>
          <p:nvPr/>
        </p:nvGrpSpPr>
        <p:grpSpPr>
          <a:xfrm>
            <a:off x="156693" y="1075540"/>
            <a:ext cx="8821661" cy="1237211"/>
            <a:chOff x="156693" y="1075540"/>
            <a:chExt cx="8821661" cy="1237211"/>
          </a:xfrm>
        </p:grpSpPr>
        <p:sp>
          <p:nvSpPr>
            <p:cNvPr id="6" name="Rechteck 5"/>
            <p:cNvSpPr/>
            <p:nvPr/>
          </p:nvSpPr>
          <p:spPr>
            <a:xfrm>
              <a:off x="156693" y="1075540"/>
              <a:ext cx="8821661" cy="697957"/>
            </a:xfrm>
            <a:prstGeom prst="rect">
              <a:avLst/>
            </a:prstGeom>
            <a:gradFill flip="none" rotWithShape="1">
              <a:gsLst>
                <a:gs pos="32000">
                  <a:schemeClr val="bg1">
                    <a:lumMod val="7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i="1" dirty="0" smtClean="0">
                  <a:solidFill>
                    <a:srgbClr val="000000"/>
                  </a:solidFill>
                </a:rPr>
                <a:t>M4.1: </a:t>
              </a:r>
              <a:r>
                <a:rPr lang="de-DE" b="1" dirty="0" smtClean="0">
                  <a:solidFill>
                    <a:srgbClr val="000000"/>
                  </a:solidFill>
                </a:rPr>
                <a:t>Einstiegsszenario: Gärtner Willi will die Erträge bei Gewächshauspflanzen steigern</a:t>
              </a:r>
              <a:endParaRPr lang="de-DE" b="1" dirty="0">
                <a:solidFill>
                  <a:srgbClr val="000000"/>
                </a:solidFill>
              </a:endParaRPr>
            </a:p>
          </p:txBody>
        </p:sp>
        <p:sp>
          <p:nvSpPr>
            <p:cNvPr id="28" name="Richtungspfeil 27"/>
            <p:cNvSpPr/>
            <p:nvPr/>
          </p:nvSpPr>
          <p:spPr>
            <a:xfrm rot="5400000">
              <a:off x="4186554" y="1820012"/>
              <a:ext cx="619336" cy="366141"/>
            </a:xfrm>
            <a:prstGeom prst="homePlate">
              <a:avLst/>
            </a:prstGeom>
            <a:gradFill flip="none" rotWithShape="1">
              <a:gsLst>
                <a:gs pos="49000">
                  <a:schemeClr val="bg1">
                    <a:lumMod val="65000"/>
                  </a:schemeClr>
                </a:gs>
                <a:gs pos="100000">
                  <a:srgbClr val="FFFFFF"/>
                </a:gs>
              </a:gsLst>
              <a:lin ang="10800000" scaled="0"/>
              <a:tileRect/>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84" name="Gruppierung 83"/>
          <p:cNvGrpSpPr/>
          <p:nvPr/>
        </p:nvGrpSpPr>
        <p:grpSpPr>
          <a:xfrm>
            <a:off x="156693" y="2713221"/>
            <a:ext cx="2797200" cy="2090834"/>
            <a:chOff x="156693" y="2713221"/>
            <a:chExt cx="2797200" cy="2090834"/>
          </a:xfrm>
        </p:grpSpPr>
        <p:sp>
          <p:nvSpPr>
            <p:cNvPr id="35" name="Abgerundetes Rechteck 34"/>
            <p:cNvSpPr/>
            <p:nvPr/>
          </p:nvSpPr>
          <p:spPr>
            <a:xfrm>
              <a:off x="156693" y="2713221"/>
              <a:ext cx="2797200" cy="2090834"/>
            </a:xfrm>
            <a:prstGeom prst="roundRect">
              <a:avLst/>
            </a:prstGeom>
            <a:gradFill flip="none" rotWithShape="1">
              <a:gsLst>
                <a:gs pos="51000">
                  <a:schemeClr val="accent3"/>
                </a:gs>
                <a:gs pos="100000">
                  <a:srgbClr val="FFFFFF"/>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de-DE" dirty="0" smtClean="0"/>
            </a:p>
            <a:p>
              <a:pPr algn="ctr"/>
              <a:endParaRPr lang="de-DE" dirty="0" smtClean="0"/>
            </a:p>
            <a:p>
              <a:pPr algn="ctr"/>
              <a:r>
                <a:rPr lang="de-DE" sz="1400" i="1" dirty="0" smtClean="0"/>
                <a:t>M4.1a: </a:t>
              </a:r>
              <a:r>
                <a:rPr lang="de-DE" dirty="0" smtClean="0"/>
                <a:t>Niveau 1: </a:t>
              </a:r>
              <a:r>
                <a:rPr lang="de-DE" dirty="0" err="1" smtClean="0"/>
                <a:t>Vermu-tungen</a:t>
              </a:r>
              <a:r>
                <a:rPr lang="de-DE" dirty="0" smtClean="0"/>
                <a:t> formulieren, ein </a:t>
              </a:r>
              <a:r>
                <a:rPr lang="de-DE" dirty="0" err="1" smtClean="0"/>
                <a:t>Experi-ment</a:t>
              </a:r>
              <a:r>
                <a:rPr lang="de-DE" dirty="0" smtClean="0"/>
                <a:t> planen, </a:t>
              </a:r>
              <a:r>
                <a:rPr lang="de-DE" dirty="0" err="1" smtClean="0"/>
                <a:t>durch-führen</a:t>
              </a:r>
              <a:r>
                <a:rPr lang="de-DE" dirty="0" smtClean="0"/>
                <a:t>, auswerten</a:t>
              </a:r>
              <a:endParaRPr lang="de-DE" dirty="0"/>
            </a:p>
          </p:txBody>
        </p:sp>
        <p:sp>
          <p:nvSpPr>
            <p:cNvPr id="39" name="Rechteck 38"/>
            <p:cNvSpPr/>
            <p:nvPr/>
          </p:nvSpPr>
          <p:spPr>
            <a:xfrm>
              <a:off x="251704" y="2890574"/>
              <a:ext cx="2592000" cy="404699"/>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700" b="1" dirty="0" smtClean="0">
                  <a:solidFill>
                    <a:schemeClr val="bg1"/>
                  </a:solidFill>
                </a:rPr>
                <a:t>-ohne Vorgaben-</a:t>
              </a:r>
            </a:p>
          </p:txBody>
        </p:sp>
      </p:grpSp>
      <p:grpSp>
        <p:nvGrpSpPr>
          <p:cNvPr id="86" name="Gruppierung 85"/>
          <p:cNvGrpSpPr/>
          <p:nvPr/>
        </p:nvGrpSpPr>
        <p:grpSpPr>
          <a:xfrm>
            <a:off x="3244893" y="4576695"/>
            <a:ext cx="5743719" cy="454719"/>
            <a:chOff x="3244893" y="4576695"/>
            <a:chExt cx="5743719" cy="454719"/>
          </a:xfrm>
        </p:grpSpPr>
        <p:grpSp>
          <p:nvGrpSpPr>
            <p:cNvPr id="75" name="Gruppierung 74"/>
            <p:cNvGrpSpPr/>
            <p:nvPr/>
          </p:nvGrpSpPr>
          <p:grpSpPr>
            <a:xfrm>
              <a:off x="6271720" y="4577044"/>
              <a:ext cx="2716892" cy="454370"/>
              <a:chOff x="6271720" y="4577044"/>
              <a:chExt cx="2716892" cy="454370"/>
            </a:xfrm>
          </p:grpSpPr>
          <p:sp>
            <p:nvSpPr>
              <p:cNvPr id="72" name="Abgerundetes Rechteck 71"/>
              <p:cNvSpPr/>
              <p:nvPr/>
            </p:nvSpPr>
            <p:spPr>
              <a:xfrm>
                <a:off x="8124612" y="4577044"/>
                <a:ext cx="864000"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3</a:t>
                </a:r>
                <a:endParaRPr lang="de-DE" dirty="0"/>
              </a:p>
            </p:txBody>
          </p:sp>
          <p:sp>
            <p:nvSpPr>
              <p:cNvPr id="73" name="Abgerundetes Rechteck 19"/>
              <p:cNvSpPr/>
              <p:nvPr/>
            </p:nvSpPr>
            <p:spPr>
              <a:xfrm>
                <a:off x="7209857" y="4577044"/>
                <a:ext cx="864000"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2</a:t>
                </a:r>
                <a:endParaRPr lang="de-DE" dirty="0"/>
              </a:p>
            </p:txBody>
          </p:sp>
          <p:sp>
            <p:nvSpPr>
              <p:cNvPr id="74" name="Abgerundetes Rechteck 73"/>
              <p:cNvSpPr/>
              <p:nvPr/>
            </p:nvSpPr>
            <p:spPr>
              <a:xfrm>
                <a:off x="6271720" y="4577393"/>
                <a:ext cx="864000"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1</a:t>
                </a:r>
                <a:endParaRPr lang="de-DE" dirty="0"/>
              </a:p>
            </p:txBody>
          </p:sp>
        </p:grpSp>
        <p:grpSp>
          <p:nvGrpSpPr>
            <p:cNvPr id="76" name="Gruppierung 75"/>
            <p:cNvGrpSpPr/>
            <p:nvPr/>
          </p:nvGrpSpPr>
          <p:grpSpPr>
            <a:xfrm>
              <a:off x="3244893" y="4576695"/>
              <a:ext cx="2716892" cy="454370"/>
              <a:chOff x="6271720" y="4577044"/>
              <a:chExt cx="2716892" cy="454370"/>
            </a:xfrm>
          </p:grpSpPr>
          <p:sp>
            <p:nvSpPr>
              <p:cNvPr id="77" name="Abgerundetes Rechteck 76"/>
              <p:cNvSpPr/>
              <p:nvPr/>
            </p:nvSpPr>
            <p:spPr>
              <a:xfrm>
                <a:off x="8124612" y="4577044"/>
                <a:ext cx="864000"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3</a:t>
                </a:r>
                <a:endParaRPr lang="de-DE" dirty="0"/>
              </a:p>
            </p:txBody>
          </p:sp>
          <p:sp>
            <p:nvSpPr>
              <p:cNvPr id="78" name="Abgerundetes Rechteck 19"/>
              <p:cNvSpPr/>
              <p:nvPr/>
            </p:nvSpPr>
            <p:spPr>
              <a:xfrm>
                <a:off x="7209857" y="4577044"/>
                <a:ext cx="864000"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2</a:t>
                </a:r>
                <a:endParaRPr lang="de-DE" dirty="0"/>
              </a:p>
            </p:txBody>
          </p:sp>
          <p:sp>
            <p:nvSpPr>
              <p:cNvPr id="79" name="Abgerundetes Rechteck 78"/>
              <p:cNvSpPr/>
              <p:nvPr/>
            </p:nvSpPr>
            <p:spPr>
              <a:xfrm>
                <a:off x="6271720" y="4577393"/>
                <a:ext cx="864000"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1</a:t>
                </a:r>
                <a:endParaRPr lang="de-DE" dirty="0"/>
              </a:p>
            </p:txBody>
          </p:sp>
        </p:grpSp>
      </p:grpSp>
      <p:grpSp>
        <p:nvGrpSpPr>
          <p:cNvPr id="80" name="Gruppierung 79"/>
          <p:cNvGrpSpPr/>
          <p:nvPr/>
        </p:nvGrpSpPr>
        <p:grpSpPr>
          <a:xfrm>
            <a:off x="183058" y="4576346"/>
            <a:ext cx="2716892" cy="454370"/>
            <a:chOff x="6271720" y="4577044"/>
            <a:chExt cx="2716892" cy="454370"/>
          </a:xfrm>
        </p:grpSpPr>
        <p:sp>
          <p:nvSpPr>
            <p:cNvPr id="81" name="Abgerundetes Rechteck 80"/>
            <p:cNvSpPr/>
            <p:nvPr/>
          </p:nvSpPr>
          <p:spPr>
            <a:xfrm>
              <a:off x="8124612" y="4577044"/>
              <a:ext cx="864000"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3</a:t>
              </a:r>
              <a:endParaRPr lang="de-DE" dirty="0"/>
            </a:p>
          </p:txBody>
        </p:sp>
        <p:sp>
          <p:nvSpPr>
            <p:cNvPr id="82" name="Abgerundetes Rechteck 19"/>
            <p:cNvSpPr/>
            <p:nvPr/>
          </p:nvSpPr>
          <p:spPr>
            <a:xfrm>
              <a:off x="7209857" y="4577044"/>
              <a:ext cx="864000"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2</a:t>
              </a:r>
              <a:endParaRPr lang="de-DE" dirty="0"/>
            </a:p>
          </p:txBody>
        </p:sp>
        <p:sp>
          <p:nvSpPr>
            <p:cNvPr id="83" name="Abgerundetes Rechteck 82"/>
            <p:cNvSpPr/>
            <p:nvPr/>
          </p:nvSpPr>
          <p:spPr>
            <a:xfrm>
              <a:off x="6271720" y="4577393"/>
              <a:ext cx="864000"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1</a:t>
              </a:r>
              <a:endParaRPr lang="de-DE" dirty="0"/>
            </a:p>
          </p:txBody>
        </p:sp>
      </p:grpSp>
      <p:grpSp>
        <p:nvGrpSpPr>
          <p:cNvPr id="87" name="Gruppierung 86"/>
          <p:cNvGrpSpPr/>
          <p:nvPr/>
        </p:nvGrpSpPr>
        <p:grpSpPr>
          <a:xfrm>
            <a:off x="156693" y="4973626"/>
            <a:ext cx="8821661" cy="1719896"/>
            <a:chOff x="156693" y="4973626"/>
            <a:chExt cx="8821661" cy="1719896"/>
          </a:xfrm>
        </p:grpSpPr>
        <p:sp>
          <p:nvSpPr>
            <p:cNvPr id="18" name="Rechteck 17"/>
            <p:cNvSpPr/>
            <p:nvPr/>
          </p:nvSpPr>
          <p:spPr>
            <a:xfrm>
              <a:off x="156693" y="5274725"/>
              <a:ext cx="8821661" cy="1418797"/>
            </a:xfrm>
            <a:prstGeom prst="rect">
              <a:avLst/>
            </a:prstGeom>
            <a:gradFill flip="none" rotWithShape="1">
              <a:gsLst>
                <a:gs pos="32000">
                  <a:schemeClr val="bg1">
                    <a:lumMod val="7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i="1" dirty="0" smtClean="0">
                  <a:solidFill>
                    <a:srgbClr val="000000"/>
                  </a:solidFill>
                </a:rPr>
                <a:t>M4.2: </a:t>
              </a:r>
              <a:r>
                <a:rPr lang="de-DE" b="1" dirty="0" smtClean="0">
                  <a:solidFill>
                    <a:srgbClr val="000000"/>
                  </a:solidFill>
                </a:rPr>
                <a:t>Abschluss: Aufgabenpool Erkenntnisgewinnung</a:t>
              </a:r>
            </a:p>
            <a:p>
              <a:pPr algn="ctr"/>
              <a:r>
                <a:rPr lang="de-DE" b="1" dirty="0" smtClean="0">
                  <a:solidFill>
                    <a:srgbClr val="000000"/>
                  </a:solidFill>
                </a:rPr>
                <a:t>Neue mentale Konzepte am Ende von Modul 4:</a:t>
              </a:r>
            </a:p>
            <a:p>
              <a:pPr algn="ctr"/>
              <a:r>
                <a:rPr lang="de-DE" b="1" dirty="0" smtClean="0">
                  <a:solidFill>
                    <a:srgbClr val="000000"/>
                  </a:solidFill>
                </a:rPr>
                <a:t>Es lässt sich experimentell zeigen, dass die FS- Leistung von den Faktoren Kohlenstoffdioxid, Wärme und Licht abhängt.</a:t>
              </a:r>
            </a:p>
            <a:p>
              <a:pPr algn="ctr"/>
              <a:r>
                <a:rPr lang="de-DE" b="1" dirty="0" smtClean="0">
                  <a:solidFill>
                    <a:srgbClr val="000000"/>
                  </a:solidFill>
                </a:rPr>
                <a:t>Je mehr Kohlenstoffdioxid, Wärme und Licht, desto höher die Fotosyntheseleistung. </a:t>
              </a:r>
            </a:p>
          </p:txBody>
        </p:sp>
        <p:sp>
          <p:nvSpPr>
            <p:cNvPr id="32" name="Richtungspfeil 31"/>
            <p:cNvSpPr/>
            <p:nvPr/>
          </p:nvSpPr>
          <p:spPr>
            <a:xfrm rot="5400000">
              <a:off x="4271302" y="5015475"/>
              <a:ext cx="449839" cy="366141"/>
            </a:xfrm>
            <a:prstGeom prst="homePlate">
              <a:avLst/>
            </a:prstGeom>
            <a:gradFill flip="none" rotWithShape="1">
              <a:gsLst>
                <a:gs pos="49000">
                  <a:schemeClr val="bg1">
                    <a:lumMod val="65000"/>
                  </a:schemeClr>
                </a:gs>
                <a:gs pos="100000">
                  <a:srgbClr val="FFFFFF"/>
                </a:gs>
              </a:gsLst>
              <a:lin ang="10800000" scaled="0"/>
              <a:tileRect/>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wipe(up)">
                                      <p:cBhvr>
                                        <p:cTn id="19" dur="500"/>
                                        <p:tgtEl>
                                          <p:spTgt spid="8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wipe(up)">
                                      <p:cBhvr>
                                        <p:cTn id="28" dur="500"/>
                                        <p:tgtEl>
                                          <p:spTgt spid="8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p:cNvPicPr>
            <a:picLocks noChangeAspect="1"/>
          </p:cNvPicPr>
          <p:nvPr/>
        </p:nvPicPr>
        <p:blipFill>
          <a:blip r:embed="rId2"/>
          <a:stretch>
            <a:fillRect/>
          </a:stretch>
        </p:blipFill>
        <p:spPr>
          <a:xfrm>
            <a:off x="194706" y="945297"/>
            <a:ext cx="8672590" cy="1685635"/>
          </a:xfrm>
          <a:prstGeom prst="rect">
            <a:avLst/>
          </a:prstGeom>
        </p:spPr>
      </p:pic>
      <p:sp>
        <p:nvSpPr>
          <p:cNvPr id="4" name="Gefaltete Ecke 3"/>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5" name="Textfeld 4"/>
          <p:cNvSpPr txBox="1"/>
          <p:nvPr/>
        </p:nvSpPr>
        <p:spPr>
          <a:xfrm>
            <a:off x="156693" y="240291"/>
            <a:ext cx="8821661" cy="461665"/>
          </a:xfrm>
          <a:prstGeom prst="rect">
            <a:avLst/>
          </a:prstGeom>
          <a:noFill/>
        </p:spPr>
        <p:txBody>
          <a:bodyPr wrap="square" rtlCol="0">
            <a:spAutoFit/>
          </a:bodyPr>
          <a:lstStyle/>
          <a:p>
            <a:pPr algn="ctr"/>
            <a:r>
              <a:rPr lang="de-DE" sz="2400" dirty="0" smtClean="0">
                <a:solidFill>
                  <a:schemeClr val="bg1"/>
                </a:solidFill>
              </a:rPr>
              <a:t>Modul 4: </a:t>
            </a:r>
            <a:r>
              <a:rPr lang="de-DE" sz="2400" b="1" i="1" dirty="0" smtClean="0">
                <a:solidFill>
                  <a:schemeClr val="bg1"/>
                </a:solidFill>
              </a:rPr>
              <a:t>Einstiegsszenario</a:t>
            </a:r>
            <a:endParaRPr lang="de-DE" sz="2400" dirty="0" smtClean="0">
              <a:solidFill>
                <a:schemeClr val="bg1"/>
              </a:solidFill>
            </a:endParaRPr>
          </a:p>
        </p:txBody>
      </p:sp>
      <p:pic>
        <p:nvPicPr>
          <p:cNvPr id="6" name="Bild 5"/>
          <p:cNvPicPr>
            <a:picLocks noChangeAspect="1"/>
          </p:cNvPicPr>
          <p:nvPr/>
        </p:nvPicPr>
        <p:blipFill>
          <a:blip r:embed="rId3"/>
          <a:srcRect l="23980" t="12090" r="23832" b="44308"/>
          <a:stretch>
            <a:fillRect/>
          </a:stretch>
        </p:blipFill>
        <p:spPr>
          <a:xfrm>
            <a:off x="2147463" y="2967177"/>
            <a:ext cx="5136283" cy="3488244"/>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faltete Ecke 1"/>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3" name="Textfeld 2"/>
          <p:cNvSpPr txBox="1"/>
          <p:nvPr/>
        </p:nvSpPr>
        <p:spPr>
          <a:xfrm>
            <a:off x="156693" y="240291"/>
            <a:ext cx="8821661" cy="461665"/>
          </a:xfrm>
          <a:prstGeom prst="rect">
            <a:avLst/>
          </a:prstGeom>
          <a:noFill/>
        </p:spPr>
        <p:txBody>
          <a:bodyPr wrap="square" rtlCol="0">
            <a:spAutoFit/>
          </a:bodyPr>
          <a:lstStyle/>
          <a:p>
            <a:pPr algn="ctr"/>
            <a:r>
              <a:rPr lang="de-DE" sz="2400" dirty="0" smtClean="0">
                <a:solidFill>
                  <a:schemeClr val="bg1"/>
                </a:solidFill>
              </a:rPr>
              <a:t>Modul 4: </a:t>
            </a:r>
            <a:r>
              <a:rPr lang="de-DE" sz="2400" b="1" i="1" dirty="0" smtClean="0">
                <a:solidFill>
                  <a:schemeClr val="bg1"/>
                </a:solidFill>
              </a:rPr>
              <a:t>Forscherkiste</a:t>
            </a:r>
            <a:endParaRPr lang="de-DE" sz="2400" dirty="0" smtClean="0">
              <a:solidFill>
                <a:schemeClr val="bg1"/>
              </a:solidFill>
            </a:endParaRPr>
          </a:p>
        </p:txBody>
      </p:sp>
      <p:pic>
        <p:nvPicPr>
          <p:cNvPr id="6" name="Bild 5" descr="Forscherkiste.jpg"/>
          <p:cNvPicPr>
            <a:picLocks noChangeAspect="1"/>
          </p:cNvPicPr>
          <p:nvPr/>
        </p:nvPicPr>
        <p:blipFill>
          <a:blip r:embed="rId2"/>
          <a:stretch>
            <a:fillRect/>
          </a:stretch>
        </p:blipFill>
        <p:spPr>
          <a:xfrm>
            <a:off x="1594906" y="907092"/>
            <a:ext cx="5904789" cy="5904789"/>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srcRect t="55692"/>
          <a:stretch>
            <a:fillRect/>
          </a:stretch>
        </p:blipFill>
        <p:spPr>
          <a:xfrm>
            <a:off x="467591" y="1438466"/>
            <a:ext cx="7920000" cy="2852520"/>
          </a:xfrm>
          <a:prstGeom prst="rect">
            <a:avLst/>
          </a:prstGeom>
        </p:spPr>
      </p:pic>
      <p:sp>
        <p:nvSpPr>
          <p:cNvPr id="3" name="Gefaltete Ecke 2"/>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4" name="Textfeld 3"/>
          <p:cNvSpPr txBox="1"/>
          <p:nvPr/>
        </p:nvSpPr>
        <p:spPr>
          <a:xfrm>
            <a:off x="156693" y="240291"/>
            <a:ext cx="8821661" cy="461665"/>
          </a:xfrm>
          <a:prstGeom prst="rect">
            <a:avLst/>
          </a:prstGeom>
          <a:noFill/>
        </p:spPr>
        <p:txBody>
          <a:bodyPr wrap="square" rtlCol="0">
            <a:spAutoFit/>
          </a:bodyPr>
          <a:lstStyle/>
          <a:p>
            <a:pPr algn="ctr"/>
            <a:r>
              <a:rPr lang="de-DE" sz="2400" dirty="0" smtClean="0">
                <a:solidFill>
                  <a:schemeClr val="bg1"/>
                </a:solidFill>
              </a:rPr>
              <a:t>Modul 4: </a:t>
            </a:r>
            <a:r>
              <a:rPr lang="de-DE" sz="2400" b="1" i="1" dirty="0" smtClean="0">
                <a:solidFill>
                  <a:schemeClr val="bg1"/>
                </a:solidFill>
              </a:rPr>
              <a:t>Einstiegsszenario</a:t>
            </a:r>
            <a:endParaRPr lang="de-DE" sz="2400" dirty="0" smtClean="0">
              <a:solidFill>
                <a:schemeClr val="bg1"/>
              </a:solidFill>
            </a:endParaRPr>
          </a:p>
        </p:txBody>
      </p:sp>
      <p:sp>
        <p:nvSpPr>
          <p:cNvPr id="5" name="Abgerundete rechteckige Legende 4"/>
          <p:cNvSpPr/>
          <p:nvPr/>
        </p:nvSpPr>
        <p:spPr>
          <a:xfrm>
            <a:off x="1486820" y="4877299"/>
            <a:ext cx="2467883" cy="1620211"/>
          </a:xfrm>
          <a:prstGeom prst="wedgeRoundRectCallout">
            <a:avLst>
              <a:gd name="adj1" fmla="val -66685"/>
              <a:gd name="adj2" fmla="val -121052"/>
              <a:gd name="adj3" fmla="val 16667"/>
            </a:avLst>
          </a:prstGeom>
          <a:gradFill flip="none" rotWithShape="1">
            <a:gsLst>
              <a:gs pos="46000">
                <a:schemeClr val="accent3">
                  <a:lumMod val="7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r>
              <a:rPr lang="de-DE" b="1" u="sng" dirty="0" smtClean="0">
                <a:solidFill>
                  <a:srgbClr val="FFFFFF"/>
                </a:solidFill>
              </a:rPr>
              <a:t>Nach Leistung: </a:t>
            </a:r>
          </a:p>
          <a:p>
            <a:r>
              <a:rPr lang="de-DE" sz="1600" b="1" i="1" dirty="0" err="1" smtClean="0">
                <a:solidFill>
                  <a:srgbClr val="FFFFFF"/>
                </a:solidFill>
              </a:rPr>
              <a:t>SuS</a:t>
            </a:r>
            <a:r>
              <a:rPr lang="de-DE" sz="1600" b="1" i="1" dirty="0" smtClean="0">
                <a:solidFill>
                  <a:srgbClr val="FFFFFF"/>
                </a:solidFill>
              </a:rPr>
              <a:t> wählen eine von drei Varianten, deren Anforderungsniveau unterschiedlich ist</a:t>
            </a:r>
            <a:endParaRPr lang="de-DE" sz="1600" i="1" dirty="0" smtClean="0">
              <a:solidFill>
                <a:srgbClr val="FFFFFF"/>
              </a:solidFill>
            </a:endParaRPr>
          </a:p>
        </p:txBody>
      </p:sp>
      <p:sp>
        <p:nvSpPr>
          <p:cNvPr id="6" name="Abgerundete rechteckige Legende 5"/>
          <p:cNvSpPr/>
          <p:nvPr/>
        </p:nvSpPr>
        <p:spPr>
          <a:xfrm>
            <a:off x="6078464" y="4877299"/>
            <a:ext cx="2467883" cy="1620211"/>
          </a:xfrm>
          <a:prstGeom prst="wedgeRoundRectCallout">
            <a:avLst>
              <a:gd name="adj1" fmla="val -109492"/>
              <a:gd name="adj2" fmla="val -92614"/>
              <a:gd name="adj3" fmla="val 16667"/>
            </a:avLst>
          </a:prstGeom>
          <a:gradFill flip="none" rotWithShape="1">
            <a:gsLst>
              <a:gs pos="46000">
                <a:schemeClr val="accent3">
                  <a:lumMod val="7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r>
              <a:rPr lang="de-DE" b="1" u="sng" dirty="0" smtClean="0">
                <a:solidFill>
                  <a:srgbClr val="FFFFFF"/>
                </a:solidFill>
              </a:rPr>
              <a:t>leistungsdifferenziert: </a:t>
            </a:r>
          </a:p>
          <a:p>
            <a:r>
              <a:rPr lang="de-DE" sz="1600" b="1" i="1" dirty="0" smtClean="0">
                <a:solidFill>
                  <a:srgbClr val="FFFFFF"/>
                </a:solidFill>
              </a:rPr>
              <a:t>Innerhalb eines Anforderungsniveaus können Denkanstöße verwendet werden. </a:t>
            </a:r>
            <a:endParaRPr lang="de-DE" sz="1600" i="1" dirty="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faltete Ecke 1"/>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3" name="Textfeld 2"/>
          <p:cNvSpPr txBox="1"/>
          <p:nvPr/>
        </p:nvSpPr>
        <p:spPr>
          <a:xfrm>
            <a:off x="156693" y="240291"/>
            <a:ext cx="8821661" cy="461665"/>
          </a:xfrm>
          <a:prstGeom prst="rect">
            <a:avLst/>
          </a:prstGeom>
          <a:noFill/>
        </p:spPr>
        <p:txBody>
          <a:bodyPr wrap="square" rtlCol="0">
            <a:spAutoFit/>
          </a:bodyPr>
          <a:lstStyle/>
          <a:p>
            <a:pPr algn="ctr"/>
            <a:r>
              <a:rPr lang="de-DE" sz="2400" dirty="0" smtClean="0">
                <a:solidFill>
                  <a:schemeClr val="bg1"/>
                </a:solidFill>
              </a:rPr>
              <a:t>Modul 4: </a:t>
            </a:r>
            <a:r>
              <a:rPr lang="de-DE" sz="2400" b="1" i="1" dirty="0" smtClean="0">
                <a:solidFill>
                  <a:schemeClr val="bg1"/>
                </a:solidFill>
              </a:rPr>
              <a:t>Beispiel für Anforderungsniveau mit Vorgaben</a:t>
            </a:r>
            <a:endParaRPr lang="de-DE" sz="2400" dirty="0" smtClean="0">
              <a:solidFill>
                <a:schemeClr val="bg1"/>
              </a:solidFill>
            </a:endParaRPr>
          </a:p>
        </p:txBody>
      </p:sp>
      <p:pic>
        <p:nvPicPr>
          <p:cNvPr id="7" name="Bild 6"/>
          <p:cNvPicPr>
            <a:picLocks noChangeAspect="1"/>
          </p:cNvPicPr>
          <p:nvPr/>
        </p:nvPicPr>
        <p:blipFill>
          <a:blip r:embed="rId2"/>
          <a:stretch>
            <a:fillRect/>
          </a:stretch>
        </p:blipFill>
        <p:spPr>
          <a:xfrm>
            <a:off x="337302" y="1282699"/>
            <a:ext cx="8576173" cy="406284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faltete Ecke 1"/>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3" name="Textfeld 2"/>
          <p:cNvSpPr txBox="1"/>
          <p:nvPr/>
        </p:nvSpPr>
        <p:spPr>
          <a:xfrm>
            <a:off x="156693" y="240291"/>
            <a:ext cx="8821661" cy="461665"/>
          </a:xfrm>
          <a:prstGeom prst="rect">
            <a:avLst/>
          </a:prstGeom>
          <a:noFill/>
        </p:spPr>
        <p:txBody>
          <a:bodyPr wrap="square" rtlCol="0">
            <a:spAutoFit/>
          </a:bodyPr>
          <a:lstStyle/>
          <a:p>
            <a:pPr algn="ctr"/>
            <a:r>
              <a:rPr lang="de-DE" sz="2400" dirty="0" smtClean="0">
                <a:solidFill>
                  <a:schemeClr val="bg1"/>
                </a:solidFill>
              </a:rPr>
              <a:t>Modul 4: </a:t>
            </a:r>
            <a:r>
              <a:rPr lang="de-DE" sz="2400" b="1" i="1" dirty="0" smtClean="0">
                <a:solidFill>
                  <a:schemeClr val="bg1"/>
                </a:solidFill>
              </a:rPr>
              <a:t>Aufgabenpool zur Erkenntnisgewinnung</a:t>
            </a:r>
            <a:endParaRPr lang="de-DE" sz="2400" dirty="0" smtClean="0">
              <a:solidFill>
                <a:schemeClr val="bg1"/>
              </a:solidFill>
            </a:endParaRPr>
          </a:p>
        </p:txBody>
      </p:sp>
      <p:pic>
        <p:nvPicPr>
          <p:cNvPr id="5" name="Bild 4"/>
          <p:cNvPicPr>
            <a:picLocks noChangeAspect="1"/>
          </p:cNvPicPr>
          <p:nvPr/>
        </p:nvPicPr>
        <p:blipFill>
          <a:blip r:embed="rId2"/>
          <a:stretch>
            <a:fillRect/>
          </a:stretch>
        </p:blipFill>
        <p:spPr>
          <a:xfrm>
            <a:off x="323273" y="1135496"/>
            <a:ext cx="8655081" cy="3726142"/>
          </a:xfrm>
          <a:prstGeom prst="rect">
            <a:avLst/>
          </a:prstGeom>
        </p:spPr>
      </p:pic>
      <p:sp>
        <p:nvSpPr>
          <p:cNvPr id="8" name="Abgerundete rechteckige Legende 7"/>
          <p:cNvSpPr/>
          <p:nvPr/>
        </p:nvSpPr>
        <p:spPr>
          <a:xfrm>
            <a:off x="4090848" y="5392797"/>
            <a:ext cx="3596349" cy="1046588"/>
          </a:xfrm>
          <a:prstGeom prst="wedgeRoundRectCallout">
            <a:avLst>
              <a:gd name="adj1" fmla="val -48441"/>
              <a:gd name="adj2" fmla="val -113066"/>
              <a:gd name="adj3" fmla="val 16667"/>
            </a:avLst>
          </a:prstGeom>
          <a:gradFill>
            <a:gsLst>
              <a:gs pos="50000">
                <a:schemeClr val="accent2">
                  <a:lumMod val="75000"/>
                </a:schemeClr>
              </a:gs>
              <a:gs pos="100000">
                <a:srgbClr val="FFFFFF"/>
              </a:gs>
            </a:gsLst>
            <a:lin ang="16200000" scaled="0"/>
          </a:grad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r>
              <a:rPr lang="de-DE" b="1" dirty="0" smtClean="0">
                <a:solidFill>
                  <a:srgbClr val="FFFFFF"/>
                </a:solidFill>
              </a:rPr>
              <a:t>Analoge Aufgaben zu den </a:t>
            </a:r>
            <a:r>
              <a:rPr lang="de-DE" b="1" dirty="0" err="1" smtClean="0">
                <a:solidFill>
                  <a:srgbClr val="FFFFFF"/>
                </a:solidFill>
              </a:rPr>
              <a:t>Teilkom-petenzen</a:t>
            </a:r>
            <a:r>
              <a:rPr lang="de-DE" b="1" dirty="0" smtClean="0">
                <a:solidFill>
                  <a:srgbClr val="FFFFFF"/>
                </a:solidFill>
              </a:rPr>
              <a:t> „Experimente planen“ und „Experimente auswerten“</a:t>
            </a:r>
            <a:endParaRPr lang="de-DE" b="1" i="1" dirty="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efaltete Ecke 3"/>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5" name="Textfeld 4"/>
          <p:cNvSpPr txBox="1"/>
          <p:nvPr/>
        </p:nvSpPr>
        <p:spPr>
          <a:xfrm>
            <a:off x="156693" y="240291"/>
            <a:ext cx="8821661" cy="461665"/>
          </a:xfrm>
          <a:prstGeom prst="rect">
            <a:avLst/>
          </a:prstGeom>
          <a:noFill/>
        </p:spPr>
        <p:txBody>
          <a:bodyPr wrap="square" rtlCol="0">
            <a:spAutoFit/>
          </a:bodyPr>
          <a:lstStyle/>
          <a:p>
            <a:pPr algn="ctr"/>
            <a:r>
              <a:rPr lang="de-DE" sz="2400" b="1" dirty="0" smtClean="0">
                <a:solidFill>
                  <a:schemeClr val="bg1"/>
                </a:solidFill>
              </a:rPr>
              <a:t>Übersicht Modul 5: </a:t>
            </a:r>
            <a:r>
              <a:rPr lang="de-DE" sz="2400" b="1" i="1" dirty="0" smtClean="0">
                <a:solidFill>
                  <a:srgbClr val="FFFFFF"/>
                </a:solidFill>
              </a:rPr>
              <a:t>Die Fotosynthese hat globale Bedeutung</a:t>
            </a:r>
            <a:r>
              <a:rPr lang="de-DE" sz="2400" dirty="0" smtClean="0">
                <a:solidFill>
                  <a:srgbClr val="FFFFFF"/>
                </a:solidFill>
              </a:rPr>
              <a:t> </a:t>
            </a:r>
            <a:endParaRPr lang="de-DE" sz="2400" dirty="0" smtClean="0">
              <a:solidFill>
                <a:schemeClr val="bg1"/>
              </a:solidFill>
            </a:endParaRPr>
          </a:p>
        </p:txBody>
      </p:sp>
      <p:sp>
        <p:nvSpPr>
          <p:cNvPr id="45" name="Abgerundetes Rechteck 44"/>
          <p:cNvSpPr/>
          <p:nvPr/>
        </p:nvSpPr>
        <p:spPr>
          <a:xfrm>
            <a:off x="3188495" y="2118237"/>
            <a:ext cx="2797200" cy="2090834"/>
          </a:xfrm>
          <a:prstGeom prst="roundRect">
            <a:avLst/>
          </a:prstGeom>
          <a:gradFill flip="none" rotWithShape="1">
            <a:gsLst>
              <a:gs pos="51000">
                <a:schemeClr val="accent3"/>
              </a:gs>
              <a:gs pos="100000">
                <a:srgbClr val="FFFFFF"/>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t" anchorCtr="0"/>
          <a:lstStyle/>
          <a:p>
            <a:pPr algn="ctr"/>
            <a:endParaRPr lang="de-DE" sz="1700" dirty="0" smtClean="0"/>
          </a:p>
          <a:p>
            <a:pPr algn="ctr"/>
            <a:endParaRPr lang="de-DE" sz="1700" dirty="0" smtClean="0"/>
          </a:p>
          <a:p>
            <a:pPr algn="ctr"/>
            <a:r>
              <a:rPr lang="de-DE" sz="1400" dirty="0" smtClean="0"/>
              <a:t>M5.1b: </a:t>
            </a:r>
            <a:r>
              <a:rPr lang="de-DE" sz="1700" dirty="0" smtClean="0"/>
              <a:t>Niveau 2: aus </a:t>
            </a:r>
            <a:r>
              <a:rPr lang="de-DE" sz="1700" dirty="0" err="1" smtClean="0"/>
              <a:t>vorkon-struierten</a:t>
            </a:r>
            <a:r>
              <a:rPr lang="de-DE" sz="1700" dirty="0" smtClean="0"/>
              <a:t> Bauteilen die passenden auswählen, einbauen und Funktionsprinzip erklären</a:t>
            </a:r>
            <a:endParaRPr lang="de-DE" sz="1700" dirty="0"/>
          </a:p>
        </p:txBody>
      </p:sp>
      <p:sp>
        <p:nvSpPr>
          <p:cNvPr id="51" name="Abgerundetes Rechteck 50"/>
          <p:cNvSpPr/>
          <p:nvPr/>
        </p:nvSpPr>
        <p:spPr>
          <a:xfrm>
            <a:off x="6191412" y="2118237"/>
            <a:ext cx="2797200" cy="2090834"/>
          </a:xfrm>
          <a:prstGeom prst="roundRect">
            <a:avLst/>
          </a:prstGeom>
          <a:gradFill flip="none" rotWithShape="1">
            <a:gsLst>
              <a:gs pos="51000">
                <a:schemeClr val="accent3"/>
              </a:gs>
              <a:gs pos="100000">
                <a:srgbClr val="FFFFFF"/>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de-DE" dirty="0" smtClean="0"/>
          </a:p>
          <a:p>
            <a:pPr algn="ctr"/>
            <a:endParaRPr lang="de-DE" dirty="0" smtClean="0"/>
          </a:p>
          <a:p>
            <a:pPr algn="ctr"/>
            <a:r>
              <a:rPr lang="de-DE" sz="1400" dirty="0" smtClean="0"/>
              <a:t>M5.1a: </a:t>
            </a:r>
            <a:r>
              <a:rPr lang="de-DE" dirty="0" smtClean="0"/>
              <a:t>Niveau 3: Funktionsprinzip eines vorgefertigten Raumschiffs erklären</a:t>
            </a:r>
            <a:endParaRPr lang="de-DE" dirty="0"/>
          </a:p>
        </p:txBody>
      </p:sp>
      <p:grpSp>
        <p:nvGrpSpPr>
          <p:cNvPr id="34" name="Gruppierung 33"/>
          <p:cNvGrpSpPr/>
          <p:nvPr/>
        </p:nvGrpSpPr>
        <p:grpSpPr>
          <a:xfrm>
            <a:off x="156693" y="1075540"/>
            <a:ext cx="8821661" cy="1431725"/>
            <a:chOff x="156693" y="1075540"/>
            <a:chExt cx="8821661" cy="1431725"/>
          </a:xfrm>
        </p:grpSpPr>
        <p:sp>
          <p:nvSpPr>
            <p:cNvPr id="6" name="Rechteck 5"/>
            <p:cNvSpPr/>
            <p:nvPr/>
          </p:nvSpPr>
          <p:spPr>
            <a:xfrm>
              <a:off x="156693" y="1075540"/>
              <a:ext cx="8821661" cy="903912"/>
            </a:xfrm>
            <a:prstGeom prst="rect">
              <a:avLst/>
            </a:prstGeom>
            <a:gradFill flip="none" rotWithShape="1">
              <a:gsLst>
                <a:gs pos="32000">
                  <a:schemeClr val="bg1">
                    <a:lumMod val="7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smtClean="0">
                  <a:solidFill>
                    <a:srgbClr val="000000"/>
                  </a:solidFill>
                </a:rPr>
                <a:t>Einstiegsszenario: Planung eines „Selbstversorger“ Raumschiffs für Weltraumexpedition</a:t>
              </a:r>
            </a:p>
            <a:p>
              <a:pPr algn="ctr"/>
              <a:r>
                <a:rPr lang="de-DE" b="1" dirty="0" smtClean="0">
                  <a:solidFill>
                    <a:srgbClr val="000000"/>
                  </a:solidFill>
                </a:rPr>
                <a:t>Leitfrage: Welche Bauteile benötigt man für das „Selbstversorger“ Raumschiff?</a:t>
              </a:r>
            </a:p>
          </p:txBody>
        </p:sp>
        <p:sp>
          <p:nvSpPr>
            <p:cNvPr id="28" name="Richtungspfeil 27"/>
            <p:cNvSpPr/>
            <p:nvPr/>
          </p:nvSpPr>
          <p:spPr>
            <a:xfrm rot="5400000">
              <a:off x="4186554" y="2014526"/>
              <a:ext cx="619336" cy="366141"/>
            </a:xfrm>
            <a:prstGeom prst="homePlate">
              <a:avLst/>
            </a:prstGeom>
            <a:gradFill flip="none" rotWithShape="1">
              <a:gsLst>
                <a:gs pos="49000">
                  <a:schemeClr val="bg1">
                    <a:lumMod val="65000"/>
                  </a:schemeClr>
                </a:gs>
                <a:gs pos="100000">
                  <a:srgbClr val="FFFFFF"/>
                </a:gs>
              </a:gsLst>
              <a:lin ang="10800000" scaled="0"/>
              <a:tileRect/>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35" name="Abgerundetes Rechteck 34"/>
          <p:cNvSpPr/>
          <p:nvPr/>
        </p:nvSpPr>
        <p:spPr>
          <a:xfrm>
            <a:off x="156693" y="2118237"/>
            <a:ext cx="2797200" cy="2090834"/>
          </a:xfrm>
          <a:prstGeom prst="roundRect">
            <a:avLst/>
          </a:prstGeom>
          <a:gradFill flip="none" rotWithShape="1">
            <a:gsLst>
              <a:gs pos="51000">
                <a:schemeClr val="accent3"/>
              </a:gs>
              <a:gs pos="100000">
                <a:srgbClr val="FFFFFF"/>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de-DE" dirty="0" smtClean="0"/>
          </a:p>
          <a:p>
            <a:pPr algn="ctr"/>
            <a:endParaRPr lang="de-DE" dirty="0" smtClean="0"/>
          </a:p>
          <a:p>
            <a:pPr algn="ctr"/>
            <a:r>
              <a:rPr lang="de-DE" sz="1400" dirty="0" smtClean="0"/>
              <a:t>M5.1c:</a:t>
            </a:r>
            <a:r>
              <a:rPr lang="de-DE" dirty="0" smtClean="0"/>
              <a:t> Niveau 1: Bauteile planen, einbauen und Funktionsprinzip erklären</a:t>
            </a:r>
            <a:endParaRPr lang="de-DE" dirty="0"/>
          </a:p>
        </p:txBody>
      </p:sp>
      <p:grpSp>
        <p:nvGrpSpPr>
          <p:cNvPr id="9" name="Gruppierung 74"/>
          <p:cNvGrpSpPr/>
          <p:nvPr/>
        </p:nvGrpSpPr>
        <p:grpSpPr>
          <a:xfrm>
            <a:off x="6271720" y="4119364"/>
            <a:ext cx="2716892" cy="454370"/>
            <a:chOff x="6271720" y="4577044"/>
            <a:chExt cx="2716892" cy="454370"/>
          </a:xfrm>
        </p:grpSpPr>
        <p:sp>
          <p:nvSpPr>
            <p:cNvPr id="72" name="Abgerundetes Rechteck 71"/>
            <p:cNvSpPr/>
            <p:nvPr/>
          </p:nvSpPr>
          <p:spPr>
            <a:xfrm>
              <a:off x="8124612" y="4577044"/>
              <a:ext cx="864000"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3</a:t>
              </a:r>
              <a:endParaRPr lang="de-DE" dirty="0"/>
            </a:p>
          </p:txBody>
        </p:sp>
        <p:sp>
          <p:nvSpPr>
            <p:cNvPr id="73" name="Abgerundetes Rechteck 19"/>
            <p:cNvSpPr/>
            <p:nvPr/>
          </p:nvSpPr>
          <p:spPr>
            <a:xfrm>
              <a:off x="7209857" y="4577044"/>
              <a:ext cx="864000"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2</a:t>
              </a:r>
              <a:endParaRPr lang="de-DE" dirty="0"/>
            </a:p>
          </p:txBody>
        </p:sp>
        <p:sp>
          <p:nvSpPr>
            <p:cNvPr id="74" name="Abgerundetes Rechteck 73"/>
            <p:cNvSpPr/>
            <p:nvPr/>
          </p:nvSpPr>
          <p:spPr>
            <a:xfrm>
              <a:off x="6271720" y="4577393"/>
              <a:ext cx="864000"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1</a:t>
              </a:r>
              <a:endParaRPr lang="de-DE" dirty="0"/>
            </a:p>
          </p:txBody>
        </p:sp>
      </p:grpSp>
      <p:grpSp>
        <p:nvGrpSpPr>
          <p:cNvPr id="10" name="Gruppierung 75"/>
          <p:cNvGrpSpPr/>
          <p:nvPr/>
        </p:nvGrpSpPr>
        <p:grpSpPr>
          <a:xfrm>
            <a:off x="3244893" y="4119015"/>
            <a:ext cx="2716892" cy="454370"/>
            <a:chOff x="6271720" y="4577044"/>
            <a:chExt cx="2716892" cy="454370"/>
          </a:xfrm>
        </p:grpSpPr>
        <p:sp>
          <p:nvSpPr>
            <p:cNvPr id="77" name="Abgerundetes Rechteck 76"/>
            <p:cNvSpPr/>
            <p:nvPr/>
          </p:nvSpPr>
          <p:spPr>
            <a:xfrm>
              <a:off x="8124612" y="4577044"/>
              <a:ext cx="864000"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3</a:t>
              </a:r>
              <a:endParaRPr lang="de-DE" dirty="0"/>
            </a:p>
          </p:txBody>
        </p:sp>
        <p:sp>
          <p:nvSpPr>
            <p:cNvPr id="78" name="Abgerundetes Rechteck 19"/>
            <p:cNvSpPr/>
            <p:nvPr/>
          </p:nvSpPr>
          <p:spPr>
            <a:xfrm>
              <a:off x="7209857" y="4577044"/>
              <a:ext cx="864000"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2</a:t>
              </a:r>
              <a:endParaRPr lang="de-DE" dirty="0"/>
            </a:p>
          </p:txBody>
        </p:sp>
        <p:sp>
          <p:nvSpPr>
            <p:cNvPr id="79" name="Abgerundetes Rechteck 78"/>
            <p:cNvSpPr/>
            <p:nvPr/>
          </p:nvSpPr>
          <p:spPr>
            <a:xfrm>
              <a:off x="6271720" y="4577393"/>
              <a:ext cx="864000"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1</a:t>
              </a:r>
              <a:endParaRPr lang="de-DE" dirty="0"/>
            </a:p>
          </p:txBody>
        </p:sp>
      </p:grpSp>
      <p:grpSp>
        <p:nvGrpSpPr>
          <p:cNvPr id="11" name="Gruppierung 79"/>
          <p:cNvGrpSpPr/>
          <p:nvPr/>
        </p:nvGrpSpPr>
        <p:grpSpPr>
          <a:xfrm>
            <a:off x="183058" y="4118666"/>
            <a:ext cx="2716892" cy="454370"/>
            <a:chOff x="6271720" y="4577044"/>
            <a:chExt cx="2716892" cy="454370"/>
          </a:xfrm>
        </p:grpSpPr>
        <p:sp>
          <p:nvSpPr>
            <p:cNvPr id="81" name="Abgerundetes Rechteck 80"/>
            <p:cNvSpPr/>
            <p:nvPr/>
          </p:nvSpPr>
          <p:spPr>
            <a:xfrm>
              <a:off x="8124612" y="4577044"/>
              <a:ext cx="864000"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3</a:t>
              </a:r>
              <a:endParaRPr lang="de-DE" dirty="0"/>
            </a:p>
          </p:txBody>
        </p:sp>
        <p:sp>
          <p:nvSpPr>
            <p:cNvPr id="82" name="Abgerundetes Rechteck 19"/>
            <p:cNvSpPr/>
            <p:nvPr/>
          </p:nvSpPr>
          <p:spPr>
            <a:xfrm>
              <a:off x="7209857" y="4577044"/>
              <a:ext cx="864000"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2</a:t>
              </a:r>
              <a:endParaRPr lang="de-DE" dirty="0"/>
            </a:p>
          </p:txBody>
        </p:sp>
        <p:sp>
          <p:nvSpPr>
            <p:cNvPr id="83" name="Abgerundetes Rechteck 82"/>
            <p:cNvSpPr/>
            <p:nvPr/>
          </p:nvSpPr>
          <p:spPr>
            <a:xfrm>
              <a:off x="6271720" y="4577393"/>
              <a:ext cx="864000" cy="454021"/>
            </a:xfrm>
            <a:prstGeom prst="roundRect">
              <a:avLst/>
            </a:prstGeom>
            <a:gradFill flip="none" rotWithShape="1">
              <a:gsLst>
                <a:gs pos="51000">
                  <a:schemeClr val="accent3"/>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Hilfe 1</a:t>
              </a:r>
              <a:endParaRPr lang="de-DE" dirty="0"/>
            </a:p>
          </p:txBody>
        </p:sp>
      </p:grpSp>
      <p:grpSp>
        <p:nvGrpSpPr>
          <p:cNvPr id="41" name="Gruppierung 40"/>
          <p:cNvGrpSpPr/>
          <p:nvPr/>
        </p:nvGrpSpPr>
        <p:grpSpPr>
          <a:xfrm>
            <a:off x="156693" y="4504504"/>
            <a:ext cx="8821661" cy="1491060"/>
            <a:chOff x="156693" y="4504504"/>
            <a:chExt cx="8821661" cy="1491060"/>
          </a:xfrm>
        </p:grpSpPr>
        <p:sp>
          <p:nvSpPr>
            <p:cNvPr id="18" name="Rechteck 17"/>
            <p:cNvSpPr/>
            <p:nvPr/>
          </p:nvSpPr>
          <p:spPr>
            <a:xfrm>
              <a:off x="156693" y="4805603"/>
              <a:ext cx="8821661" cy="1189961"/>
            </a:xfrm>
            <a:prstGeom prst="rect">
              <a:avLst/>
            </a:prstGeom>
            <a:gradFill flip="none" rotWithShape="1">
              <a:gsLst>
                <a:gs pos="32000">
                  <a:schemeClr val="bg1">
                    <a:lumMod val="7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i="1" dirty="0" smtClean="0">
                  <a:solidFill>
                    <a:srgbClr val="000000"/>
                  </a:solidFill>
                </a:rPr>
                <a:t>M5.2: </a:t>
              </a:r>
              <a:r>
                <a:rPr lang="de-DE" b="1" dirty="0" smtClean="0">
                  <a:solidFill>
                    <a:srgbClr val="000000"/>
                  </a:solidFill>
                </a:rPr>
                <a:t>Abschluss: Aufgaben „Biosphäre &amp; Fotosynthese“</a:t>
              </a:r>
            </a:p>
            <a:p>
              <a:pPr algn="ctr"/>
              <a:r>
                <a:rPr lang="de-DE" b="1" dirty="0" smtClean="0">
                  <a:solidFill>
                    <a:srgbClr val="000000"/>
                  </a:solidFill>
                </a:rPr>
                <a:t>Neue mentale Konzepte am Ende von Modul 5:</a:t>
              </a:r>
            </a:p>
            <a:p>
              <a:pPr algn="ctr"/>
              <a:r>
                <a:rPr lang="de-DE" b="1" dirty="0" smtClean="0">
                  <a:solidFill>
                    <a:srgbClr val="000000"/>
                  </a:solidFill>
                </a:rPr>
                <a:t>Tierisches Leben ist ohne pflanzliches Leben nicht denkbar.</a:t>
              </a:r>
            </a:p>
            <a:p>
              <a:pPr algn="ctr"/>
              <a:r>
                <a:rPr lang="de-DE" sz="1700" b="1" dirty="0" smtClean="0">
                  <a:solidFill>
                    <a:srgbClr val="000000"/>
                  </a:solidFill>
                </a:rPr>
                <a:t>Die Fotosynthese ist durch den CO</a:t>
              </a:r>
              <a:r>
                <a:rPr lang="de-DE" sz="1700" b="1" baseline="-25000" dirty="0" smtClean="0">
                  <a:solidFill>
                    <a:srgbClr val="000000"/>
                  </a:solidFill>
                </a:rPr>
                <a:t>2</a:t>
              </a:r>
              <a:r>
                <a:rPr lang="de-DE" sz="1700" b="1" dirty="0" smtClean="0">
                  <a:solidFill>
                    <a:srgbClr val="000000"/>
                  </a:solidFill>
                </a:rPr>
                <a:t>-Verbrauch und die O</a:t>
              </a:r>
              <a:r>
                <a:rPr lang="de-DE" sz="1700" b="1" baseline="-25000" dirty="0" smtClean="0">
                  <a:solidFill>
                    <a:srgbClr val="000000"/>
                  </a:solidFill>
                </a:rPr>
                <a:t>2</a:t>
              </a:r>
              <a:r>
                <a:rPr lang="de-DE" sz="1700" b="1" dirty="0" smtClean="0">
                  <a:solidFill>
                    <a:srgbClr val="000000"/>
                  </a:solidFill>
                </a:rPr>
                <a:t>-Produktion von globaler Bedeutung.</a:t>
              </a:r>
            </a:p>
          </p:txBody>
        </p:sp>
        <p:sp>
          <p:nvSpPr>
            <p:cNvPr id="32" name="Richtungspfeil 31"/>
            <p:cNvSpPr/>
            <p:nvPr/>
          </p:nvSpPr>
          <p:spPr>
            <a:xfrm rot="5400000">
              <a:off x="4271302" y="4546353"/>
              <a:ext cx="449839" cy="366141"/>
            </a:xfrm>
            <a:prstGeom prst="homePlate">
              <a:avLst/>
            </a:prstGeom>
            <a:gradFill flip="none" rotWithShape="1">
              <a:gsLst>
                <a:gs pos="49000">
                  <a:schemeClr val="bg1">
                    <a:lumMod val="65000"/>
                  </a:schemeClr>
                </a:gs>
                <a:gs pos="100000">
                  <a:srgbClr val="FFFFFF"/>
                </a:gs>
              </a:gsLst>
              <a:lin ang="10800000" scaled="0"/>
              <a:tileRect/>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40" name="Gruppierung 39"/>
          <p:cNvGrpSpPr/>
          <p:nvPr/>
        </p:nvGrpSpPr>
        <p:grpSpPr>
          <a:xfrm>
            <a:off x="156693" y="5938354"/>
            <a:ext cx="8821661" cy="804590"/>
            <a:chOff x="156693" y="5938354"/>
            <a:chExt cx="8821661" cy="804590"/>
          </a:xfrm>
        </p:grpSpPr>
        <p:sp>
          <p:nvSpPr>
            <p:cNvPr id="36" name="Richtungspfeil 35"/>
            <p:cNvSpPr/>
            <p:nvPr/>
          </p:nvSpPr>
          <p:spPr>
            <a:xfrm rot="5400000">
              <a:off x="4271303" y="5980203"/>
              <a:ext cx="449839" cy="366141"/>
            </a:xfrm>
            <a:prstGeom prst="homePlate">
              <a:avLst/>
            </a:prstGeom>
            <a:gradFill flip="none" rotWithShape="1">
              <a:gsLst>
                <a:gs pos="49000">
                  <a:schemeClr val="bg1">
                    <a:lumMod val="65000"/>
                  </a:schemeClr>
                </a:gs>
                <a:gs pos="100000">
                  <a:srgbClr val="FFFFFF"/>
                </a:gs>
              </a:gsLst>
              <a:lin ang="10800000" scaled="0"/>
              <a:tileRect/>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8" name="Rechteck 37"/>
            <p:cNvSpPr/>
            <p:nvPr/>
          </p:nvSpPr>
          <p:spPr>
            <a:xfrm>
              <a:off x="156693" y="6388193"/>
              <a:ext cx="8821661" cy="354751"/>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i="1" dirty="0" smtClean="0">
                  <a:solidFill>
                    <a:srgbClr val="000000"/>
                  </a:solidFill>
                </a:rPr>
                <a:t>M5.3:</a:t>
              </a:r>
              <a:r>
                <a:rPr lang="de-DE" sz="1600" b="1" i="1" dirty="0" smtClean="0">
                  <a:solidFill>
                    <a:srgbClr val="000000"/>
                  </a:solidFill>
                </a:rPr>
                <a:t> </a:t>
              </a:r>
              <a:r>
                <a:rPr lang="de-DE" b="1" dirty="0" smtClean="0">
                  <a:solidFill>
                    <a:srgbClr val="000000"/>
                  </a:solidFill>
                </a:rPr>
                <a:t>SELBSTEINSCHÄTZUNGSBOGEN: „Ich kann..:“</a:t>
              </a:r>
              <a:endParaRPr lang="de-DE" sz="1700" b="1" dirty="0" smtClean="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1" grpId="0" animBg="1"/>
      <p:bldP spid="3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faltete Ecke 1"/>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3" name="Textfeld 2"/>
          <p:cNvSpPr txBox="1"/>
          <p:nvPr/>
        </p:nvSpPr>
        <p:spPr>
          <a:xfrm>
            <a:off x="156693" y="240291"/>
            <a:ext cx="8821661" cy="461665"/>
          </a:xfrm>
          <a:prstGeom prst="rect">
            <a:avLst/>
          </a:prstGeom>
          <a:noFill/>
        </p:spPr>
        <p:txBody>
          <a:bodyPr wrap="square" rtlCol="0">
            <a:spAutoFit/>
          </a:bodyPr>
          <a:lstStyle/>
          <a:p>
            <a:pPr algn="ctr"/>
            <a:r>
              <a:rPr lang="de-DE" sz="2400" dirty="0" smtClean="0">
                <a:solidFill>
                  <a:schemeClr val="bg1"/>
                </a:solidFill>
              </a:rPr>
              <a:t>Modul 5: </a:t>
            </a:r>
            <a:r>
              <a:rPr lang="de-DE" sz="2400" b="1" i="1" dirty="0" smtClean="0">
                <a:solidFill>
                  <a:schemeClr val="bg1"/>
                </a:solidFill>
              </a:rPr>
              <a:t>„Raumschiff Erde“ in drei Varianten</a:t>
            </a:r>
            <a:endParaRPr lang="de-DE" sz="2400" dirty="0" smtClean="0">
              <a:solidFill>
                <a:schemeClr val="bg1"/>
              </a:solidFill>
            </a:endParaRPr>
          </a:p>
        </p:txBody>
      </p:sp>
      <p:pic>
        <p:nvPicPr>
          <p:cNvPr id="5" name="Bild 4" descr="Raumschiff_leer.jpg"/>
          <p:cNvPicPr>
            <a:picLocks noChangeAspect="1"/>
          </p:cNvPicPr>
          <p:nvPr/>
        </p:nvPicPr>
        <p:blipFill>
          <a:blip r:embed="rId2"/>
          <a:stretch>
            <a:fillRect/>
          </a:stretch>
        </p:blipFill>
        <p:spPr>
          <a:xfrm rot="5400000">
            <a:off x="2218960" y="348378"/>
            <a:ext cx="4189085" cy="6858000"/>
          </a:xfrm>
          <a:prstGeom prst="rect">
            <a:avLst/>
          </a:prstGeom>
        </p:spPr>
      </p:pic>
      <p:pic>
        <p:nvPicPr>
          <p:cNvPr id="6" name="Bild 5" descr="Raumschiff_Bauteile_Hochformat.jpg"/>
          <p:cNvPicPr>
            <a:picLocks noChangeAspect="1"/>
          </p:cNvPicPr>
          <p:nvPr/>
        </p:nvPicPr>
        <p:blipFill>
          <a:blip r:embed="rId3"/>
          <a:stretch>
            <a:fillRect/>
          </a:stretch>
        </p:blipFill>
        <p:spPr>
          <a:xfrm rot="5400000">
            <a:off x="1865735" y="337140"/>
            <a:ext cx="4940491" cy="6858000"/>
          </a:xfrm>
          <a:prstGeom prst="rect">
            <a:avLst/>
          </a:prstGeom>
        </p:spPr>
      </p:pic>
      <p:pic>
        <p:nvPicPr>
          <p:cNvPr id="8" name="Bild 7" descr="Raumschiff_zusammengebaut.jpg"/>
          <p:cNvPicPr>
            <a:picLocks noChangeAspect="1"/>
          </p:cNvPicPr>
          <p:nvPr/>
        </p:nvPicPr>
        <p:blipFill>
          <a:blip r:embed="rId4"/>
          <a:stretch>
            <a:fillRect/>
          </a:stretch>
        </p:blipFill>
        <p:spPr>
          <a:xfrm rot="5400000">
            <a:off x="2007871" y="-704721"/>
            <a:ext cx="5257887" cy="8683078"/>
          </a:xfrm>
          <a:prstGeom prst="rect">
            <a:avLst/>
          </a:prstGeom>
        </p:spPr>
      </p:pic>
      <p:sp>
        <p:nvSpPr>
          <p:cNvPr id="9" name="Abgerundete rechteckige Legende 8"/>
          <p:cNvSpPr/>
          <p:nvPr/>
        </p:nvSpPr>
        <p:spPr>
          <a:xfrm>
            <a:off x="156693" y="1007874"/>
            <a:ext cx="2467883" cy="1620211"/>
          </a:xfrm>
          <a:prstGeom prst="wedgeRoundRectCallout">
            <a:avLst>
              <a:gd name="adj1" fmla="val 83140"/>
              <a:gd name="adj2" fmla="val 58594"/>
              <a:gd name="adj3" fmla="val 16667"/>
            </a:avLst>
          </a:prstGeom>
          <a:gradFill flip="none" rotWithShape="1">
            <a:gsLst>
              <a:gs pos="46000">
                <a:schemeClr val="accent3">
                  <a:lumMod val="75000"/>
                </a:schemeClr>
              </a:gs>
              <a:gs pos="100000">
                <a:srgbClr val="FFFFFF"/>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r>
              <a:rPr lang="de-DE" b="1" u="sng" dirty="0" smtClean="0">
                <a:solidFill>
                  <a:srgbClr val="FFFFFF"/>
                </a:solidFill>
              </a:rPr>
              <a:t>Nach Leistung: </a:t>
            </a:r>
          </a:p>
          <a:p>
            <a:r>
              <a:rPr lang="de-DE" sz="1600" b="1" i="1" dirty="0" err="1" smtClean="0">
                <a:solidFill>
                  <a:srgbClr val="FFFFFF"/>
                </a:solidFill>
              </a:rPr>
              <a:t>SuS</a:t>
            </a:r>
            <a:r>
              <a:rPr lang="de-DE" sz="1600" b="1" i="1" dirty="0" smtClean="0">
                <a:solidFill>
                  <a:srgbClr val="FFFFFF"/>
                </a:solidFill>
              </a:rPr>
              <a:t> wählen eine von drei Varianten, deren Anforderungsniveau unterschiedlich ist</a:t>
            </a:r>
            <a:endParaRPr lang="de-DE" sz="1600" i="1" dirty="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faltete Ecke 1"/>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3" name="Textfeld 2"/>
          <p:cNvSpPr txBox="1"/>
          <p:nvPr/>
        </p:nvSpPr>
        <p:spPr>
          <a:xfrm>
            <a:off x="156693" y="240291"/>
            <a:ext cx="8821661" cy="461665"/>
          </a:xfrm>
          <a:prstGeom prst="rect">
            <a:avLst/>
          </a:prstGeom>
          <a:noFill/>
        </p:spPr>
        <p:txBody>
          <a:bodyPr wrap="square" rtlCol="0">
            <a:spAutoFit/>
          </a:bodyPr>
          <a:lstStyle/>
          <a:p>
            <a:pPr algn="ctr"/>
            <a:r>
              <a:rPr lang="de-DE" sz="2400" dirty="0" smtClean="0">
                <a:solidFill>
                  <a:schemeClr val="bg1"/>
                </a:solidFill>
              </a:rPr>
              <a:t>Modul 5: </a:t>
            </a:r>
            <a:r>
              <a:rPr lang="de-DE" sz="2400" b="1" i="1" dirty="0" smtClean="0">
                <a:solidFill>
                  <a:schemeClr val="bg1"/>
                </a:solidFill>
              </a:rPr>
              <a:t>Abschluss Aufgaben &amp; Selbsteinschätzungsbogen</a:t>
            </a:r>
            <a:endParaRPr lang="de-DE" sz="2400" dirty="0" smtClean="0">
              <a:solidFill>
                <a:schemeClr val="bg1"/>
              </a:solidFill>
            </a:endParaRPr>
          </a:p>
        </p:txBody>
      </p:sp>
      <p:pic>
        <p:nvPicPr>
          <p:cNvPr id="7" name="Bild 6"/>
          <p:cNvPicPr>
            <a:picLocks noChangeAspect="1"/>
          </p:cNvPicPr>
          <p:nvPr/>
        </p:nvPicPr>
        <p:blipFill>
          <a:blip r:embed="rId2"/>
          <a:stretch>
            <a:fillRect/>
          </a:stretch>
        </p:blipFill>
        <p:spPr>
          <a:xfrm>
            <a:off x="338354" y="2804580"/>
            <a:ext cx="8640000" cy="3361337"/>
          </a:xfrm>
          <a:prstGeom prst="rect">
            <a:avLst/>
          </a:prstGeom>
        </p:spPr>
      </p:pic>
      <p:pic>
        <p:nvPicPr>
          <p:cNvPr id="8" name="Bild 7"/>
          <p:cNvPicPr>
            <a:picLocks noChangeAspect="1"/>
          </p:cNvPicPr>
          <p:nvPr/>
        </p:nvPicPr>
        <p:blipFill>
          <a:blip r:embed="rId3"/>
          <a:stretch>
            <a:fillRect/>
          </a:stretch>
        </p:blipFill>
        <p:spPr>
          <a:xfrm>
            <a:off x="338354" y="1437987"/>
            <a:ext cx="8640000" cy="66721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bgerundetes Rechteck 28"/>
          <p:cNvSpPr/>
          <p:nvPr/>
        </p:nvSpPr>
        <p:spPr>
          <a:xfrm>
            <a:off x="226778" y="1247425"/>
            <a:ext cx="6316178" cy="4411346"/>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tIns="36000" bIns="36000" rtlCol="0" anchor="t" anchorCtr="0"/>
          <a:lstStyle/>
          <a:p>
            <a:pPr algn="ctr"/>
            <a:r>
              <a:rPr lang="de-DE" sz="2600" b="1" dirty="0" smtClean="0"/>
              <a:t>SDDS: </a:t>
            </a:r>
            <a:r>
              <a:rPr lang="de-DE" sz="2600" b="1" dirty="0" err="1" smtClean="0"/>
              <a:t>Scientific</a:t>
            </a:r>
            <a:r>
              <a:rPr lang="de-DE" sz="2600" b="1" dirty="0" smtClean="0"/>
              <a:t> Discovery as Dual </a:t>
            </a:r>
            <a:r>
              <a:rPr lang="de-DE" sz="2600" b="1" dirty="0" err="1" smtClean="0"/>
              <a:t>Search-Modell</a:t>
            </a:r>
            <a:r>
              <a:rPr lang="de-DE" sz="2600" b="1" dirty="0" smtClean="0"/>
              <a:t> </a:t>
            </a:r>
            <a:r>
              <a:rPr lang="de-DE" sz="1600" dirty="0" smtClean="0"/>
              <a:t>(</a:t>
            </a:r>
            <a:r>
              <a:rPr lang="de-DE" sz="1600" dirty="0" err="1" smtClean="0"/>
              <a:t>Klahr</a:t>
            </a:r>
            <a:r>
              <a:rPr lang="de-DE" sz="1600" dirty="0" smtClean="0"/>
              <a:t> 2000)</a:t>
            </a:r>
          </a:p>
          <a:p>
            <a:pPr algn="ctr"/>
            <a:r>
              <a:rPr lang="de-DE" sz="2600" dirty="0" smtClean="0"/>
              <a:t>Drei Hauptkomponenten kontrollieren den wissenschaftlichen Erkenntnisprozess:</a:t>
            </a:r>
          </a:p>
          <a:p>
            <a:pPr algn="ctr"/>
            <a:r>
              <a:rPr lang="de-DE" sz="2600" dirty="0" smtClean="0"/>
              <a:t>1. Die Suche im Hypothesenraum (</a:t>
            </a:r>
            <a:r>
              <a:rPr lang="de-DE" sz="2600" dirty="0" err="1" smtClean="0"/>
              <a:t>search</a:t>
            </a:r>
            <a:r>
              <a:rPr lang="de-DE" sz="2600" dirty="0" smtClean="0"/>
              <a:t> </a:t>
            </a:r>
            <a:r>
              <a:rPr lang="de-DE" sz="2600" dirty="0" err="1" smtClean="0"/>
              <a:t>hypothesis</a:t>
            </a:r>
            <a:r>
              <a:rPr lang="de-DE" sz="2600" dirty="0" smtClean="0"/>
              <a:t> </a:t>
            </a:r>
            <a:r>
              <a:rPr lang="de-DE" sz="2600" dirty="0" err="1" smtClean="0"/>
              <a:t>space</a:t>
            </a:r>
            <a:r>
              <a:rPr lang="de-DE" sz="2600" dirty="0" smtClean="0"/>
              <a:t>)</a:t>
            </a:r>
          </a:p>
          <a:p>
            <a:pPr algn="ctr"/>
            <a:r>
              <a:rPr lang="de-DE" sz="2600" dirty="0" smtClean="0"/>
              <a:t>2. Das Testen von Hypothesen (test </a:t>
            </a:r>
            <a:r>
              <a:rPr lang="de-DE" sz="2600" dirty="0" err="1" smtClean="0"/>
              <a:t>hypothesis</a:t>
            </a:r>
            <a:r>
              <a:rPr lang="de-DE" sz="2600" dirty="0" smtClean="0"/>
              <a:t>) und</a:t>
            </a:r>
          </a:p>
          <a:p>
            <a:pPr algn="ctr"/>
            <a:r>
              <a:rPr lang="de-DE" sz="2600" dirty="0" smtClean="0"/>
              <a:t>3. Die Analyse von Evidenzen (</a:t>
            </a:r>
            <a:r>
              <a:rPr lang="de-DE" sz="2600" dirty="0" err="1" smtClean="0"/>
              <a:t>evaluate</a:t>
            </a:r>
            <a:r>
              <a:rPr lang="de-DE" sz="2600" dirty="0" smtClean="0"/>
              <a:t> </a:t>
            </a:r>
            <a:r>
              <a:rPr lang="de-DE" sz="2600" dirty="0" err="1" smtClean="0"/>
              <a:t>evidence</a:t>
            </a:r>
            <a:r>
              <a:rPr lang="de-DE" sz="2600" dirty="0" smtClean="0"/>
              <a:t>).</a:t>
            </a:r>
          </a:p>
          <a:p>
            <a:pPr algn="ctr"/>
            <a:endParaRPr lang="de-DE" sz="2600" dirty="0"/>
          </a:p>
        </p:txBody>
      </p:sp>
      <p:sp>
        <p:nvSpPr>
          <p:cNvPr id="3" name="Gefaltete Ecke 2"/>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4" name="Textfeld 3"/>
          <p:cNvSpPr txBox="1"/>
          <p:nvPr/>
        </p:nvSpPr>
        <p:spPr>
          <a:xfrm>
            <a:off x="156693" y="240291"/>
            <a:ext cx="8821661" cy="430887"/>
          </a:xfrm>
          <a:prstGeom prst="rect">
            <a:avLst/>
          </a:prstGeom>
          <a:noFill/>
        </p:spPr>
        <p:txBody>
          <a:bodyPr wrap="square" rtlCol="0">
            <a:spAutoFit/>
          </a:bodyPr>
          <a:lstStyle/>
          <a:p>
            <a:pPr algn="ctr"/>
            <a:r>
              <a:rPr lang="de-DE" sz="2200" dirty="0" smtClean="0">
                <a:solidFill>
                  <a:schemeClr val="bg1"/>
                </a:solidFill>
              </a:rPr>
              <a:t>Exkurs: </a:t>
            </a:r>
            <a:r>
              <a:rPr lang="de-DE" sz="2200" b="1" i="1" dirty="0" smtClean="0">
                <a:solidFill>
                  <a:schemeClr val="bg1"/>
                </a:solidFill>
              </a:rPr>
              <a:t>Kognitionspsychologischer Hintergrund für Erkenntnisgewinnung</a:t>
            </a:r>
            <a:endParaRPr lang="de-DE" sz="2200" dirty="0" smtClean="0">
              <a:solidFill>
                <a:schemeClr val="bg1"/>
              </a:solidFill>
            </a:endParaRPr>
          </a:p>
        </p:txBody>
      </p:sp>
      <p:sp>
        <p:nvSpPr>
          <p:cNvPr id="6" name="Textfeld 5"/>
          <p:cNvSpPr txBox="1"/>
          <p:nvPr/>
        </p:nvSpPr>
        <p:spPr>
          <a:xfrm>
            <a:off x="1" y="5973596"/>
            <a:ext cx="9144000" cy="784830"/>
          </a:xfrm>
          <a:prstGeom prst="rect">
            <a:avLst/>
          </a:prstGeom>
          <a:noFill/>
        </p:spPr>
        <p:txBody>
          <a:bodyPr wrap="square" rtlCol="0">
            <a:spAutoFit/>
          </a:bodyPr>
          <a:lstStyle/>
          <a:p>
            <a:r>
              <a:rPr lang="de-DE" sz="1500" dirty="0" err="1" smtClean="0"/>
              <a:t>Klahr</a:t>
            </a:r>
            <a:r>
              <a:rPr lang="de-DE" sz="1500" dirty="0" smtClean="0"/>
              <a:t> D. 2000. </a:t>
            </a:r>
            <a:r>
              <a:rPr lang="de-DE" sz="1500" dirty="0" err="1" smtClean="0"/>
              <a:t>Exploring</a:t>
            </a:r>
            <a:r>
              <a:rPr lang="de-DE" sz="1500" dirty="0" smtClean="0"/>
              <a:t> Science: </a:t>
            </a:r>
            <a:r>
              <a:rPr lang="de-DE" sz="1500" dirty="0" err="1" smtClean="0"/>
              <a:t>The</a:t>
            </a:r>
            <a:r>
              <a:rPr lang="de-DE" sz="1500" dirty="0" smtClean="0"/>
              <a:t> </a:t>
            </a:r>
            <a:r>
              <a:rPr lang="de-DE" sz="1500" dirty="0" err="1" smtClean="0"/>
              <a:t>Cognition</a:t>
            </a:r>
            <a:r>
              <a:rPr lang="de-DE" sz="1500" dirty="0" smtClean="0"/>
              <a:t> and </a:t>
            </a:r>
            <a:r>
              <a:rPr lang="de-DE" sz="1500" dirty="0" err="1" smtClean="0"/>
              <a:t>Development</a:t>
            </a:r>
            <a:r>
              <a:rPr lang="de-DE" sz="1500" dirty="0" smtClean="0"/>
              <a:t> of Discovery </a:t>
            </a:r>
            <a:r>
              <a:rPr lang="de-DE" sz="1500" dirty="0" err="1" smtClean="0"/>
              <a:t>Processes</a:t>
            </a:r>
            <a:r>
              <a:rPr lang="de-DE" sz="1500" dirty="0" smtClean="0"/>
              <a:t>. Massachusetts, MIT Press</a:t>
            </a:r>
          </a:p>
          <a:p>
            <a:r>
              <a:rPr lang="de-DE" sz="1500" dirty="0" err="1" smtClean="0"/>
              <a:t>Hammann</a:t>
            </a:r>
            <a:r>
              <a:rPr lang="de-DE" sz="1500" dirty="0" smtClean="0"/>
              <a:t> M. 2007. Das </a:t>
            </a:r>
            <a:r>
              <a:rPr lang="de-DE" sz="1500" b="1" dirty="0" err="1" smtClean="0"/>
              <a:t>Scientific</a:t>
            </a:r>
            <a:r>
              <a:rPr lang="de-DE" sz="1500" b="1" dirty="0" smtClean="0"/>
              <a:t> Discovery as Dual </a:t>
            </a:r>
            <a:r>
              <a:rPr lang="de-DE" sz="1500" b="1" dirty="0" err="1" smtClean="0"/>
              <a:t>Search-Modell</a:t>
            </a:r>
            <a:r>
              <a:rPr lang="de-DE" sz="1500" dirty="0" smtClean="0"/>
              <a:t>. In: </a:t>
            </a:r>
            <a:r>
              <a:rPr lang="de-DE" sz="1500" dirty="0" err="1" smtClean="0"/>
              <a:t>D.Krüger</a:t>
            </a:r>
            <a:r>
              <a:rPr lang="de-DE" sz="1500" dirty="0" smtClean="0"/>
              <a:t>/ H. Vogt: Theorien in der biologiedidaktischen Forschung. Springer Verlag, Berlin, 187-196</a:t>
            </a:r>
          </a:p>
        </p:txBody>
      </p:sp>
      <p:sp>
        <p:nvSpPr>
          <p:cNvPr id="10" name="Abgerundete rechteckige Legende 9"/>
          <p:cNvSpPr/>
          <p:nvPr/>
        </p:nvSpPr>
        <p:spPr>
          <a:xfrm>
            <a:off x="6419581" y="1530931"/>
            <a:ext cx="2563753" cy="1519590"/>
          </a:xfrm>
          <a:prstGeom prst="wedgeRoundRectCallout">
            <a:avLst>
              <a:gd name="adj1" fmla="val -78397"/>
              <a:gd name="adj2" fmla="val -8235"/>
              <a:gd name="adj3" fmla="val 16667"/>
            </a:avLst>
          </a:prstGeom>
          <a:gradFill>
            <a:gsLst>
              <a:gs pos="50000">
                <a:schemeClr val="accent2">
                  <a:lumMod val="75000"/>
                </a:schemeClr>
              </a:gs>
              <a:gs pos="100000">
                <a:srgbClr val="FFFFFF"/>
              </a:gs>
            </a:gsLst>
            <a:lin ang="10800000" scaled="0"/>
          </a:grad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r>
              <a:rPr lang="de-DE" b="1" dirty="0" err="1" smtClean="0">
                <a:solidFill>
                  <a:srgbClr val="FFFFFF"/>
                </a:solidFill>
              </a:rPr>
              <a:t>Klahr</a:t>
            </a:r>
            <a:r>
              <a:rPr lang="de-DE" b="1" dirty="0" smtClean="0">
                <a:solidFill>
                  <a:srgbClr val="FFFFFF"/>
                </a:solidFill>
              </a:rPr>
              <a:t> (2000): Parallele Suche im „Hypothesen-raum“(1.) und im „</a:t>
            </a:r>
            <a:r>
              <a:rPr lang="de-DE" b="1" dirty="0" err="1" smtClean="0">
                <a:solidFill>
                  <a:srgbClr val="FFFFFF"/>
                </a:solidFill>
              </a:rPr>
              <a:t>Ex-perimentraum</a:t>
            </a:r>
            <a:r>
              <a:rPr lang="de-DE" b="1" dirty="0" smtClean="0">
                <a:solidFill>
                  <a:srgbClr val="FFFFFF"/>
                </a:solidFill>
              </a:rPr>
              <a:t>“ (2. &amp; 3.)</a:t>
            </a:r>
            <a:endParaRPr lang="de-DE" b="1" i="1" dirty="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 rechteckige Legende 1"/>
          <p:cNvSpPr/>
          <p:nvPr/>
        </p:nvSpPr>
        <p:spPr>
          <a:xfrm>
            <a:off x="3859917" y="207810"/>
            <a:ext cx="3596349" cy="1046588"/>
          </a:xfrm>
          <a:prstGeom prst="wedgeRoundRectCallout">
            <a:avLst>
              <a:gd name="adj1" fmla="val -47477"/>
              <a:gd name="adj2" fmla="val 241046"/>
              <a:gd name="adj3" fmla="val 16667"/>
            </a:avLst>
          </a:prstGeom>
          <a:gradFill>
            <a:gsLst>
              <a:gs pos="50000">
                <a:schemeClr val="accent2">
                  <a:lumMod val="75000"/>
                </a:schemeClr>
              </a:gs>
              <a:gs pos="100000">
                <a:srgbClr val="FFFFFF"/>
              </a:gs>
            </a:gsLst>
            <a:lin ang="5400000" scaled="0"/>
          </a:grad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r>
              <a:rPr lang="de-DE" b="1" dirty="0" smtClean="0">
                <a:solidFill>
                  <a:srgbClr val="FFFFFF"/>
                </a:solidFill>
              </a:rPr>
              <a:t>Erkenntnisgewinnung in vier Teilkompetenzen. Vielleicht </a:t>
            </a:r>
            <a:r>
              <a:rPr lang="de-DE" b="1" dirty="0" err="1" smtClean="0">
                <a:solidFill>
                  <a:srgbClr val="FFFFFF"/>
                </a:solidFill>
              </a:rPr>
              <a:t>hilft‘s</a:t>
            </a:r>
            <a:r>
              <a:rPr lang="de-DE" b="1" dirty="0" smtClean="0">
                <a:solidFill>
                  <a:srgbClr val="FFFFFF"/>
                </a:solidFill>
              </a:rPr>
              <a:t>. Ich schau es mir mal an. </a:t>
            </a:r>
            <a:endParaRPr lang="de-DE" b="1" i="1" dirty="0" smtClean="0">
              <a:solidFill>
                <a:srgbClr val="FFFFFF"/>
              </a:solidFill>
            </a:endParaRPr>
          </a:p>
        </p:txBody>
      </p:sp>
      <p:sp>
        <p:nvSpPr>
          <p:cNvPr id="3" name="Abgerundete rechteckige Legende 2"/>
          <p:cNvSpPr/>
          <p:nvPr/>
        </p:nvSpPr>
        <p:spPr>
          <a:xfrm>
            <a:off x="5342092" y="1792398"/>
            <a:ext cx="3334545" cy="1435212"/>
          </a:xfrm>
          <a:prstGeom prst="wedgeRoundRectCallout">
            <a:avLst>
              <a:gd name="adj1" fmla="val -84354"/>
              <a:gd name="adj2" fmla="val 61218"/>
              <a:gd name="adj3" fmla="val 16667"/>
            </a:avLst>
          </a:prstGeom>
          <a:gradFill flip="none" rotWithShape="1">
            <a:gsLst>
              <a:gs pos="46000">
                <a:schemeClr val="accent3">
                  <a:lumMod val="75000"/>
                </a:schemeClr>
              </a:gs>
              <a:gs pos="100000">
                <a:srgbClr val="FFFFFF"/>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r>
              <a:rPr lang="de-DE" b="1" dirty="0" smtClean="0">
                <a:solidFill>
                  <a:srgbClr val="FFFFFF"/>
                </a:solidFill>
              </a:rPr>
              <a:t>Differenzieren nach </a:t>
            </a:r>
            <a:r>
              <a:rPr lang="de-DE" b="1" dirty="0" err="1" smtClean="0">
                <a:solidFill>
                  <a:srgbClr val="FFFFFF"/>
                </a:solidFill>
              </a:rPr>
              <a:t>Teilkom-petenzen</a:t>
            </a:r>
            <a:r>
              <a:rPr lang="de-DE" b="1" dirty="0" smtClean="0">
                <a:solidFill>
                  <a:srgbClr val="FFFFFF"/>
                </a:solidFill>
              </a:rPr>
              <a:t> und nach </a:t>
            </a:r>
            <a:r>
              <a:rPr lang="de-DE" b="1" dirty="0" err="1" smtClean="0">
                <a:solidFill>
                  <a:srgbClr val="FFFFFF"/>
                </a:solidFill>
              </a:rPr>
              <a:t>Kompetenz-niveau</a:t>
            </a:r>
            <a:r>
              <a:rPr lang="de-DE" b="1" dirty="0" smtClean="0">
                <a:solidFill>
                  <a:srgbClr val="FFFFFF"/>
                </a:solidFill>
              </a:rPr>
              <a:t>. Klingt verwirrend. Ich schau es mir mal an</a:t>
            </a:r>
            <a:endParaRPr lang="de-DE" sz="1600" i="1" dirty="0" smtClean="0">
              <a:solidFill>
                <a:srgbClr val="FFFFFF"/>
              </a:solidFill>
            </a:endParaRPr>
          </a:p>
        </p:txBody>
      </p:sp>
      <p:pic>
        <p:nvPicPr>
          <p:cNvPr id="4" name="Bild 3"/>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233651" y="2078182"/>
            <a:ext cx="3937993" cy="4109211"/>
          </a:xfrm>
          <a:prstGeom prst="rect">
            <a:avLst/>
          </a:prstGeom>
        </p:spPr>
      </p:pic>
      <p:sp>
        <p:nvSpPr>
          <p:cNvPr id="5" name="Textfeld 4"/>
          <p:cNvSpPr txBox="1"/>
          <p:nvPr/>
        </p:nvSpPr>
        <p:spPr>
          <a:xfrm>
            <a:off x="3978617" y="4738782"/>
            <a:ext cx="4816720" cy="1754327"/>
          </a:xfrm>
          <a:prstGeom prst="rect">
            <a:avLst/>
          </a:prstGeom>
          <a:noFill/>
        </p:spPr>
        <p:txBody>
          <a:bodyPr wrap="square" rtlCol="0">
            <a:spAutoFit/>
          </a:bodyPr>
          <a:lstStyle/>
          <a:p>
            <a:r>
              <a:rPr lang="de-DE" dirty="0" smtClean="0"/>
              <a:t>Jedes der Module 1-5 hat einen eigenen Tisch. Jeder Tisch ist doppelt vorhanden.</a:t>
            </a:r>
          </a:p>
          <a:p>
            <a:r>
              <a:rPr lang="de-DE" dirty="0" smtClean="0"/>
              <a:t>Viel Spaß beim Stöbern im Material bis mindestens 17:45 Uhr...</a:t>
            </a:r>
          </a:p>
          <a:p>
            <a:endParaRPr lang="de-DE" dirty="0" smtClean="0"/>
          </a:p>
          <a:p>
            <a:r>
              <a:rPr lang="de-DE" dirty="0" smtClean="0"/>
              <a:t>...oder noch weiter ab 18:30 Uhr bis 19:30 Uhr</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bgerundetes Rechteck 28"/>
          <p:cNvSpPr/>
          <p:nvPr/>
        </p:nvSpPr>
        <p:spPr>
          <a:xfrm>
            <a:off x="226778" y="1247425"/>
            <a:ext cx="6316178" cy="4411346"/>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tIns="36000" bIns="36000" rtlCol="0" anchor="t" anchorCtr="0"/>
          <a:lstStyle/>
          <a:p>
            <a:pPr algn="ctr"/>
            <a:r>
              <a:rPr lang="de-DE" sz="2600" b="1" dirty="0" smtClean="0"/>
              <a:t>SDDS: </a:t>
            </a:r>
            <a:r>
              <a:rPr lang="de-DE" sz="2600" b="1" dirty="0" err="1" smtClean="0"/>
              <a:t>Scientific</a:t>
            </a:r>
            <a:r>
              <a:rPr lang="de-DE" sz="2600" b="1" dirty="0" smtClean="0"/>
              <a:t> Discovery as Dual </a:t>
            </a:r>
            <a:r>
              <a:rPr lang="de-DE" sz="2600" b="1" dirty="0" err="1" smtClean="0"/>
              <a:t>Search-Modell</a:t>
            </a:r>
            <a:r>
              <a:rPr lang="de-DE" sz="2600" b="1" dirty="0" smtClean="0"/>
              <a:t> </a:t>
            </a:r>
            <a:r>
              <a:rPr lang="de-DE" sz="1600" dirty="0" smtClean="0"/>
              <a:t>(</a:t>
            </a:r>
            <a:r>
              <a:rPr lang="de-DE" sz="1600" dirty="0" err="1" smtClean="0"/>
              <a:t>Klahr</a:t>
            </a:r>
            <a:r>
              <a:rPr lang="de-DE" sz="1600" dirty="0" smtClean="0"/>
              <a:t> 2000)</a:t>
            </a:r>
          </a:p>
          <a:p>
            <a:pPr algn="ctr"/>
            <a:r>
              <a:rPr lang="de-DE" sz="2600" dirty="0" smtClean="0"/>
              <a:t>Drei Hauptkomponenten kontrollieren den wissenschaftlichen Erkenntnisprozess:</a:t>
            </a:r>
          </a:p>
          <a:p>
            <a:pPr algn="ctr"/>
            <a:r>
              <a:rPr lang="de-DE" sz="2600" dirty="0" smtClean="0"/>
              <a:t>1. Die Suche im Hypothesenraum (</a:t>
            </a:r>
            <a:r>
              <a:rPr lang="de-DE" sz="2600" dirty="0" err="1" smtClean="0"/>
              <a:t>search</a:t>
            </a:r>
            <a:r>
              <a:rPr lang="de-DE" sz="2600" dirty="0" smtClean="0"/>
              <a:t> </a:t>
            </a:r>
            <a:r>
              <a:rPr lang="de-DE" sz="2600" dirty="0" err="1" smtClean="0"/>
              <a:t>hypothesis</a:t>
            </a:r>
            <a:r>
              <a:rPr lang="de-DE" sz="2600" dirty="0" smtClean="0"/>
              <a:t> </a:t>
            </a:r>
            <a:r>
              <a:rPr lang="de-DE" sz="2600" dirty="0" err="1" smtClean="0"/>
              <a:t>space</a:t>
            </a:r>
            <a:r>
              <a:rPr lang="de-DE" sz="2600" dirty="0" smtClean="0"/>
              <a:t>)</a:t>
            </a:r>
          </a:p>
          <a:p>
            <a:pPr algn="ctr"/>
            <a:r>
              <a:rPr lang="de-DE" sz="2600" dirty="0" smtClean="0"/>
              <a:t>2. Das Testen von Hypothesen (test </a:t>
            </a:r>
            <a:r>
              <a:rPr lang="de-DE" sz="2600" dirty="0" err="1" smtClean="0"/>
              <a:t>hypothesis</a:t>
            </a:r>
            <a:r>
              <a:rPr lang="de-DE" sz="2600" dirty="0" smtClean="0"/>
              <a:t>) und</a:t>
            </a:r>
          </a:p>
          <a:p>
            <a:pPr algn="ctr"/>
            <a:r>
              <a:rPr lang="de-DE" sz="2600" dirty="0" smtClean="0"/>
              <a:t>3. Die Analyse von Evidenzen (</a:t>
            </a:r>
            <a:r>
              <a:rPr lang="de-DE" sz="2600" dirty="0" err="1" smtClean="0"/>
              <a:t>evaluate</a:t>
            </a:r>
            <a:r>
              <a:rPr lang="de-DE" sz="2600" dirty="0" smtClean="0"/>
              <a:t> </a:t>
            </a:r>
            <a:r>
              <a:rPr lang="de-DE" sz="2600" dirty="0" err="1" smtClean="0"/>
              <a:t>evidence</a:t>
            </a:r>
            <a:r>
              <a:rPr lang="de-DE" sz="2600" dirty="0" smtClean="0"/>
              <a:t>).</a:t>
            </a:r>
          </a:p>
          <a:p>
            <a:pPr algn="ctr"/>
            <a:endParaRPr lang="de-DE" sz="2600" dirty="0"/>
          </a:p>
        </p:txBody>
      </p:sp>
      <p:sp>
        <p:nvSpPr>
          <p:cNvPr id="3" name="Gefaltete Ecke 2"/>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4" name="Textfeld 3"/>
          <p:cNvSpPr txBox="1"/>
          <p:nvPr/>
        </p:nvSpPr>
        <p:spPr>
          <a:xfrm>
            <a:off x="156693" y="240291"/>
            <a:ext cx="8821661" cy="430887"/>
          </a:xfrm>
          <a:prstGeom prst="rect">
            <a:avLst/>
          </a:prstGeom>
          <a:noFill/>
        </p:spPr>
        <p:txBody>
          <a:bodyPr wrap="square" rtlCol="0">
            <a:spAutoFit/>
          </a:bodyPr>
          <a:lstStyle/>
          <a:p>
            <a:pPr algn="ctr"/>
            <a:r>
              <a:rPr lang="de-DE" sz="2200" dirty="0" smtClean="0">
                <a:solidFill>
                  <a:schemeClr val="bg1"/>
                </a:solidFill>
              </a:rPr>
              <a:t>Exkurs: </a:t>
            </a:r>
            <a:r>
              <a:rPr lang="de-DE" sz="2200" b="1" i="1" dirty="0" smtClean="0">
                <a:solidFill>
                  <a:schemeClr val="bg1"/>
                </a:solidFill>
              </a:rPr>
              <a:t>Kognitionspsychologischer Hintergrund für Erkenntnisgewinnung</a:t>
            </a:r>
            <a:endParaRPr lang="de-DE" sz="2200" dirty="0" smtClean="0">
              <a:solidFill>
                <a:schemeClr val="bg1"/>
              </a:solidFill>
            </a:endParaRPr>
          </a:p>
        </p:txBody>
      </p:sp>
      <p:sp>
        <p:nvSpPr>
          <p:cNvPr id="6" name="Textfeld 5"/>
          <p:cNvSpPr txBox="1"/>
          <p:nvPr/>
        </p:nvSpPr>
        <p:spPr>
          <a:xfrm>
            <a:off x="1" y="5882876"/>
            <a:ext cx="9144000" cy="830997"/>
          </a:xfrm>
          <a:prstGeom prst="rect">
            <a:avLst/>
          </a:prstGeom>
          <a:noFill/>
        </p:spPr>
        <p:txBody>
          <a:bodyPr wrap="square" rtlCol="0">
            <a:spAutoFit/>
          </a:bodyPr>
          <a:lstStyle/>
          <a:p>
            <a:r>
              <a:rPr lang="de-DE" sz="1600" dirty="0" err="1" smtClean="0"/>
              <a:t>Hammann</a:t>
            </a:r>
            <a:r>
              <a:rPr lang="de-DE" sz="1600" dirty="0" smtClean="0"/>
              <a:t>, M., </a:t>
            </a:r>
            <a:r>
              <a:rPr lang="de-DE" sz="1600" dirty="0" err="1" smtClean="0"/>
              <a:t>Phan</a:t>
            </a:r>
            <a:r>
              <a:rPr lang="de-DE" sz="1600" dirty="0" smtClean="0"/>
              <a:t>, T. H., &amp; </a:t>
            </a:r>
            <a:r>
              <a:rPr lang="de-DE" sz="1600" dirty="0" err="1" smtClean="0"/>
              <a:t>Bayrhuber</a:t>
            </a:r>
            <a:r>
              <a:rPr lang="de-DE" sz="1600" dirty="0" smtClean="0"/>
              <a:t>, H. (2007). Experimentieren als Problemlösen: Lässt sich das </a:t>
            </a:r>
            <a:r>
              <a:rPr lang="de-DE" sz="1600" dirty="0" err="1" smtClean="0"/>
              <a:t>SDDS-Modell</a:t>
            </a:r>
            <a:r>
              <a:rPr lang="de-DE" sz="1600" dirty="0" smtClean="0"/>
              <a:t> nutzen, um unterschiedliche Dimensionen beim Experimentieren zu messen? </a:t>
            </a:r>
            <a:r>
              <a:rPr lang="de-DE" sz="1600" i="1" dirty="0" smtClean="0"/>
              <a:t>Z für </a:t>
            </a:r>
            <a:r>
              <a:rPr lang="de-DE" sz="1600" i="1" dirty="0" err="1" smtClean="0"/>
              <a:t>Erzwiss</a:t>
            </a:r>
            <a:r>
              <a:rPr lang="de-DE" sz="1600" i="1" dirty="0" smtClean="0"/>
              <a:t>, 10, 33-49</a:t>
            </a:r>
            <a:endParaRPr lang="de-DE" sz="1600" dirty="0" smtClean="0"/>
          </a:p>
          <a:p>
            <a:r>
              <a:rPr lang="de-DE" sz="1600" dirty="0" err="1" smtClean="0"/>
              <a:t>Hammann</a:t>
            </a:r>
            <a:r>
              <a:rPr lang="de-DE" sz="1600" dirty="0" smtClean="0"/>
              <a:t> M. 2004. Kompetenzentwicklungsmodelle. In: MNU. 57/4, 2004, S. 196-203.</a:t>
            </a:r>
            <a:endParaRPr lang="de-DE" sz="1600" dirty="0"/>
          </a:p>
        </p:txBody>
      </p:sp>
      <p:sp>
        <p:nvSpPr>
          <p:cNvPr id="40" name="Abgerundete rechteckige Legende 39"/>
          <p:cNvSpPr/>
          <p:nvPr/>
        </p:nvSpPr>
        <p:spPr>
          <a:xfrm>
            <a:off x="6414601" y="2891757"/>
            <a:ext cx="2563753" cy="717826"/>
          </a:xfrm>
          <a:prstGeom prst="wedgeRoundRectCallout">
            <a:avLst>
              <a:gd name="adj1" fmla="val -62916"/>
              <a:gd name="adj2" fmla="val 30533"/>
              <a:gd name="adj3" fmla="val 16667"/>
            </a:avLst>
          </a:prstGeom>
          <a:gradFill>
            <a:gsLst>
              <a:gs pos="50000">
                <a:schemeClr val="accent2">
                  <a:lumMod val="75000"/>
                </a:schemeClr>
              </a:gs>
              <a:gs pos="100000">
                <a:srgbClr val="FFFFFF"/>
              </a:gs>
            </a:gsLst>
            <a:lin ang="10800000" scaled="0"/>
          </a:grad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r>
              <a:rPr lang="de-DE" b="1" dirty="0" smtClean="0">
                <a:solidFill>
                  <a:srgbClr val="FFFFFF"/>
                </a:solidFill>
              </a:rPr>
              <a:t>Teilkompetenz: </a:t>
            </a:r>
            <a:r>
              <a:rPr lang="de-DE" b="1" i="1" dirty="0" smtClean="0">
                <a:solidFill>
                  <a:srgbClr val="FFFFFF"/>
                </a:solidFill>
              </a:rPr>
              <a:t>Hypothesen generieren</a:t>
            </a:r>
          </a:p>
        </p:txBody>
      </p:sp>
      <p:sp>
        <p:nvSpPr>
          <p:cNvPr id="41" name="Abgerundete rechteckige Legende 40"/>
          <p:cNvSpPr/>
          <p:nvPr/>
        </p:nvSpPr>
        <p:spPr>
          <a:xfrm>
            <a:off x="6414601" y="3871031"/>
            <a:ext cx="2563753" cy="717826"/>
          </a:xfrm>
          <a:prstGeom prst="wedgeRoundRectCallout">
            <a:avLst>
              <a:gd name="adj1" fmla="val -83728"/>
              <a:gd name="adj2" fmla="val 18164"/>
              <a:gd name="adj3" fmla="val 16667"/>
            </a:avLst>
          </a:prstGeom>
          <a:gradFill>
            <a:gsLst>
              <a:gs pos="50000">
                <a:schemeClr val="accent2">
                  <a:lumMod val="75000"/>
                </a:schemeClr>
              </a:gs>
              <a:gs pos="100000">
                <a:srgbClr val="FFFFFF"/>
              </a:gs>
            </a:gsLst>
            <a:lin ang="10800000" scaled="0"/>
          </a:grad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r>
              <a:rPr lang="de-DE" b="1" dirty="0" smtClean="0">
                <a:solidFill>
                  <a:srgbClr val="FFFFFF"/>
                </a:solidFill>
              </a:rPr>
              <a:t>Teilkompetenz: </a:t>
            </a:r>
            <a:r>
              <a:rPr lang="de-DE" b="1" i="1" dirty="0" smtClean="0">
                <a:solidFill>
                  <a:srgbClr val="FFFFFF"/>
                </a:solidFill>
              </a:rPr>
              <a:t>Experimente planen</a:t>
            </a:r>
          </a:p>
        </p:txBody>
      </p:sp>
      <p:sp>
        <p:nvSpPr>
          <p:cNvPr id="42" name="Abgerundete rechteckige Legende 41"/>
          <p:cNvSpPr/>
          <p:nvPr/>
        </p:nvSpPr>
        <p:spPr>
          <a:xfrm>
            <a:off x="6414601" y="4788874"/>
            <a:ext cx="2563753" cy="869897"/>
          </a:xfrm>
          <a:prstGeom prst="wedgeRoundRectCallout">
            <a:avLst>
              <a:gd name="adj1" fmla="val -77513"/>
              <a:gd name="adj2" fmla="val -6289"/>
              <a:gd name="adj3" fmla="val 16667"/>
            </a:avLst>
          </a:prstGeom>
          <a:gradFill>
            <a:gsLst>
              <a:gs pos="50000">
                <a:schemeClr val="accent2">
                  <a:lumMod val="75000"/>
                </a:schemeClr>
              </a:gs>
              <a:gs pos="100000">
                <a:srgbClr val="FFFFFF"/>
              </a:gs>
            </a:gsLst>
            <a:lin ang="10800000" scaled="0"/>
          </a:grad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r>
              <a:rPr lang="de-DE" b="1" dirty="0" smtClean="0">
                <a:solidFill>
                  <a:srgbClr val="FFFFFF"/>
                </a:solidFill>
              </a:rPr>
              <a:t>Teilkompetenz: </a:t>
            </a:r>
            <a:r>
              <a:rPr lang="de-DE" b="1" i="1" dirty="0" smtClean="0">
                <a:solidFill>
                  <a:srgbClr val="FFFFFF"/>
                </a:solidFill>
              </a:rPr>
              <a:t>Daten interpretieren, Experimente auswerten</a:t>
            </a:r>
          </a:p>
        </p:txBody>
      </p:sp>
      <p:sp>
        <p:nvSpPr>
          <p:cNvPr id="31" name="Abgerundete rechteckige Legende 30"/>
          <p:cNvSpPr/>
          <p:nvPr/>
        </p:nvSpPr>
        <p:spPr>
          <a:xfrm>
            <a:off x="6419581" y="998493"/>
            <a:ext cx="2563753" cy="1382954"/>
          </a:xfrm>
          <a:prstGeom prst="wedgeRoundRectCallout">
            <a:avLst>
              <a:gd name="adj1" fmla="val -93435"/>
              <a:gd name="adj2" fmla="val 45142"/>
              <a:gd name="adj3" fmla="val 16667"/>
            </a:avLst>
          </a:prstGeom>
          <a:gradFill>
            <a:gsLst>
              <a:gs pos="50000">
                <a:schemeClr val="accent2">
                  <a:lumMod val="75000"/>
                </a:schemeClr>
              </a:gs>
              <a:gs pos="100000">
                <a:srgbClr val="FFFFFF"/>
              </a:gs>
            </a:gsLst>
            <a:lin ang="10800000" scaled="0"/>
          </a:grad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r>
              <a:rPr lang="de-DE" sz="1700" b="1" dirty="0" smtClean="0">
                <a:solidFill>
                  <a:srgbClr val="FFFFFF"/>
                </a:solidFill>
              </a:rPr>
              <a:t>Hamann et al. (2007): Es sind drei gegeneinander abgrenzbare, „</a:t>
            </a:r>
            <a:r>
              <a:rPr lang="de-DE" sz="1700" b="1" dirty="0" err="1" smtClean="0">
                <a:solidFill>
                  <a:srgbClr val="FFFFFF"/>
                </a:solidFill>
              </a:rPr>
              <a:t>unabhängi-ge</a:t>
            </a:r>
            <a:r>
              <a:rPr lang="de-DE" sz="1700" b="1" dirty="0" smtClean="0">
                <a:solidFill>
                  <a:srgbClr val="FFFFFF"/>
                </a:solidFill>
              </a:rPr>
              <a:t>“  </a:t>
            </a:r>
            <a:r>
              <a:rPr lang="de-DE" sz="1700" b="1" i="1" dirty="0" err="1" smtClean="0">
                <a:solidFill>
                  <a:srgbClr val="FFFFFF"/>
                </a:solidFill>
              </a:rPr>
              <a:t>Teilkompeztenzen</a:t>
            </a:r>
            <a:endParaRPr lang="de-DE" sz="1700" b="1" i="1" dirty="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 y="5801048"/>
            <a:ext cx="9144000" cy="1077218"/>
          </a:xfrm>
          <a:prstGeom prst="rect">
            <a:avLst/>
          </a:prstGeom>
          <a:noFill/>
        </p:spPr>
        <p:txBody>
          <a:bodyPr wrap="square" rtlCol="0">
            <a:spAutoFit/>
          </a:bodyPr>
          <a:lstStyle/>
          <a:p>
            <a:r>
              <a:rPr lang="de-DE" sz="1600" dirty="0" smtClean="0"/>
              <a:t>verändert nach </a:t>
            </a:r>
            <a:r>
              <a:rPr lang="de-DE" sz="1600" dirty="0" err="1" smtClean="0"/>
              <a:t>Klautke</a:t>
            </a:r>
            <a:r>
              <a:rPr lang="de-DE" sz="1600" dirty="0" smtClean="0"/>
              <a:t> S. 1990. Für und wider das Experiment im Biologieunterricht. In W. Killermann &amp; L. </a:t>
            </a:r>
            <a:r>
              <a:rPr lang="de-DE" sz="1600" dirty="0" err="1" smtClean="0"/>
              <a:t>Staeck</a:t>
            </a:r>
            <a:r>
              <a:rPr lang="de-DE" sz="1600" dirty="0" smtClean="0"/>
              <a:t> (Hrsg.), </a:t>
            </a:r>
            <a:r>
              <a:rPr lang="de-DE" sz="1600" i="1" dirty="0" smtClean="0"/>
              <a:t>Methoden des Biologieunterrichts (S. 70 -83). Köln: </a:t>
            </a:r>
            <a:r>
              <a:rPr lang="de-DE" sz="1600" i="1" dirty="0" err="1" smtClean="0"/>
              <a:t>Aulis</a:t>
            </a:r>
            <a:endParaRPr lang="de-DE" sz="1600" i="1" dirty="0" smtClean="0"/>
          </a:p>
          <a:p>
            <a:r>
              <a:rPr lang="de-DE" sz="1600" dirty="0" smtClean="0"/>
              <a:t>n. Mayer J. 2007. Erkenntnisgewinnung als wissenschaftliches Problemlösen. In D Krüger &amp; H Vogt (</a:t>
            </a:r>
            <a:r>
              <a:rPr lang="de-DE" sz="1600" dirty="0" err="1" smtClean="0"/>
              <a:t>eds</a:t>
            </a:r>
            <a:r>
              <a:rPr lang="de-DE" sz="1600" dirty="0" smtClean="0"/>
              <a:t>.), Handbuch der Theorien in der biologiedidaktischen Forschung (S. 178-186). Berlin: Springer </a:t>
            </a:r>
            <a:r>
              <a:rPr lang="de-DE" sz="1400" dirty="0" smtClean="0"/>
              <a:t>[zit. n. Grube 2010] </a:t>
            </a:r>
          </a:p>
        </p:txBody>
      </p:sp>
      <p:grpSp>
        <p:nvGrpSpPr>
          <p:cNvPr id="2" name="Gruppierung 18"/>
          <p:cNvGrpSpPr/>
          <p:nvPr/>
        </p:nvGrpSpPr>
        <p:grpSpPr>
          <a:xfrm>
            <a:off x="3088997" y="1029773"/>
            <a:ext cx="2837300" cy="1430244"/>
            <a:chOff x="3088997" y="1029773"/>
            <a:chExt cx="2837300" cy="1430244"/>
          </a:xfrm>
        </p:grpSpPr>
        <p:sp>
          <p:nvSpPr>
            <p:cNvPr id="8" name="Abgerundetes Rechteck 7"/>
            <p:cNvSpPr/>
            <p:nvPr/>
          </p:nvSpPr>
          <p:spPr>
            <a:xfrm>
              <a:off x="3088997" y="1029773"/>
              <a:ext cx="2837300" cy="8456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smtClean="0"/>
                <a:t>Fragestellung</a:t>
              </a:r>
            </a:p>
            <a:p>
              <a:pPr algn="ctr"/>
              <a:r>
                <a:rPr lang="de-DE" sz="1600" dirty="0" smtClean="0"/>
                <a:t>(ausgehend von Beobachtung, Phänomen..)</a:t>
              </a:r>
              <a:endParaRPr lang="de-DE" sz="1600" dirty="0"/>
            </a:p>
          </p:txBody>
        </p:sp>
        <p:cxnSp>
          <p:nvCxnSpPr>
            <p:cNvPr id="10" name="Gerade Verbindung mit Pfeil 9"/>
            <p:cNvCxnSpPr/>
            <p:nvPr/>
          </p:nvCxnSpPr>
          <p:spPr>
            <a:xfrm rot="5400000">
              <a:off x="4237423" y="2166912"/>
              <a:ext cx="584620" cy="1589"/>
            </a:xfrm>
            <a:prstGeom prst="straightConnector1">
              <a:avLst/>
            </a:prstGeom>
            <a:ln w="152400">
              <a:tailEnd type="triangle" w="med" len="sm"/>
            </a:ln>
          </p:spPr>
          <p:style>
            <a:lnRef idx="2">
              <a:schemeClr val="accent1"/>
            </a:lnRef>
            <a:fillRef idx="0">
              <a:schemeClr val="accent1"/>
            </a:fillRef>
            <a:effectRef idx="1">
              <a:schemeClr val="accent1"/>
            </a:effectRef>
            <a:fontRef idx="minor">
              <a:schemeClr val="tx1"/>
            </a:fontRef>
          </p:style>
        </p:cxnSp>
      </p:grpSp>
      <p:grpSp>
        <p:nvGrpSpPr>
          <p:cNvPr id="3" name="Gruppierung 19"/>
          <p:cNvGrpSpPr/>
          <p:nvPr/>
        </p:nvGrpSpPr>
        <p:grpSpPr>
          <a:xfrm>
            <a:off x="3088997" y="2543765"/>
            <a:ext cx="2837300" cy="1430244"/>
            <a:chOff x="3088997" y="2543765"/>
            <a:chExt cx="2837300" cy="1430244"/>
          </a:xfrm>
        </p:grpSpPr>
        <p:sp>
          <p:nvSpPr>
            <p:cNvPr id="12" name="Abgerundetes Rechteck 11"/>
            <p:cNvSpPr/>
            <p:nvPr/>
          </p:nvSpPr>
          <p:spPr>
            <a:xfrm>
              <a:off x="3088997" y="2543765"/>
              <a:ext cx="2837300" cy="8456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smtClean="0"/>
                <a:t>Hypothese</a:t>
              </a:r>
            </a:p>
            <a:p>
              <a:pPr algn="ctr"/>
              <a:r>
                <a:rPr lang="de-DE" sz="1600" dirty="0" smtClean="0"/>
                <a:t>(begründete, widerlegbare Vermutung)</a:t>
              </a:r>
              <a:endParaRPr lang="de-DE" sz="1600" dirty="0"/>
            </a:p>
          </p:txBody>
        </p:sp>
        <p:cxnSp>
          <p:nvCxnSpPr>
            <p:cNvPr id="13" name="Gerade Verbindung mit Pfeil 12"/>
            <p:cNvCxnSpPr/>
            <p:nvPr/>
          </p:nvCxnSpPr>
          <p:spPr>
            <a:xfrm rot="5400000">
              <a:off x="4237423" y="3680904"/>
              <a:ext cx="584620" cy="1589"/>
            </a:xfrm>
            <a:prstGeom prst="straightConnector1">
              <a:avLst/>
            </a:prstGeom>
            <a:ln w="152400">
              <a:tailEnd type="triangle" w="med" len="sm"/>
            </a:ln>
          </p:spPr>
          <p:style>
            <a:lnRef idx="2">
              <a:schemeClr val="accent1"/>
            </a:lnRef>
            <a:fillRef idx="0">
              <a:schemeClr val="accent1"/>
            </a:fillRef>
            <a:effectRef idx="1">
              <a:schemeClr val="accent1"/>
            </a:effectRef>
            <a:fontRef idx="minor">
              <a:schemeClr val="tx1"/>
            </a:fontRef>
          </p:style>
        </p:cxnSp>
      </p:grpSp>
      <p:grpSp>
        <p:nvGrpSpPr>
          <p:cNvPr id="4" name="Gruppierung 20"/>
          <p:cNvGrpSpPr/>
          <p:nvPr/>
        </p:nvGrpSpPr>
        <p:grpSpPr>
          <a:xfrm>
            <a:off x="3111878" y="4031219"/>
            <a:ext cx="2837300" cy="1004308"/>
            <a:chOff x="3111878" y="4031219"/>
            <a:chExt cx="2837300" cy="1004308"/>
          </a:xfrm>
        </p:grpSpPr>
        <p:sp>
          <p:nvSpPr>
            <p:cNvPr id="14" name="Abgerundetes Rechteck 13"/>
            <p:cNvSpPr/>
            <p:nvPr/>
          </p:nvSpPr>
          <p:spPr>
            <a:xfrm>
              <a:off x="3111878" y="4031219"/>
              <a:ext cx="2837300" cy="41968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smtClean="0"/>
                <a:t>Experiment</a:t>
              </a:r>
            </a:p>
          </p:txBody>
        </p:sp>
        <p:cxnSp>
          <p:nvCxnSpPr>
            <p:cNvPr id="15" name="Gerade Verbindung mit Pfeil 14"/>
            <p:cNvCxnSpPr/>
            <p:nvPr/>
          </p:nvCxnSpPr>
          <p:spPr>
            <a:xfrm rot="5400000">
              <a:off x="3632653" y="4742422"/>
              <a:ext cx="584620" cy="1589"/>
            </a:xfrm>
            <a:prstGeom prst="straightConnector1">
              <a:avLst/>
            </a:prstGeom>
            <a:ln w="152400">
              <a:tailEnd type="triangle" w="med" len="sm"/>
            </a:ln>
          </p:spPr>
          <p:style>
            <a:lnRef idx="2">
              <a:schemeClr val="accent1"/>
            </a:lnRef>
            <a:fillRef idx="0">
              <a:schemeClr val="accent1"/>
            </a:fillRef>
            <a:effectRef idx="1">
              <a:schemeClr val="accent1"/>
            </a:effectRef>
            <a:fontRef idx="minor">
              <a:schemeClr val="tx1"/>
            </a:fontRef>
          </p:style>
        </p:cxnSp>
        <p:cxnSp>
          <p:nvCxnSpPr>
            <p:cNvPr id="16" name="Gerade Verbindung mit Pfeil 15"/>
            <p:cNvCxnSpPr/>
            <p:nvPr/>
          </p:nvCxnSpPr>
          <p:spPr>
            <a:xfrm rot="5400000">
              <a:off x="4923868" y="4734635"/>
              <a:ext cx="584620" cy="1589"/>
            </a:xfrm>
            <a:prstGeom prst="straightConnector1">
              <a:avLst/>
            </a:prstGeom>
            <a:ln w="152400">
              <a:tailEnd type="triangle" w="med" len="sm"/>
            </a:ln>
          </p:spPr>
          <p:style>
            <a:lnRef idx="2">
              <a:schemeClr val="accent1"/>
            </a:lnRef>
            <a:fillRef idx="0">
              <a:schemeClr val="accent1"/>
            </a:fillRef>
            <a:effectRef idx="1">
              <a:schemeClr val="accent1"/>
            </a:effectRef>
            <a:fontRef idx="minor">
              <a:schemeClr val="tx1"/>
            </a:fontRef>
          </p:style>
        </p:cxnSp>
      </p:grpSp>
      <p:grpSp>
        <p:nvGrpSpPr>
          <p:cNvPr id="5" name="Gruppierung 36"/>
          <p:cNvGrpSpPr/>
          <p:nvPr/>
        </p:nvGrpSpPr>
        <p:grpSpPr>
          <a:xfrm>
            <a:off x="663562" y="2821727"/>
            <a:ext cx="3699026" cy="2784813"/>
            <a:chOff x="663562" y="2821727"/>
            <a:chExt cx="3699026" cy="2784813"/>
          </a:xfrm>
        </p:grpSpPr>
        <p:sp>
          <p:nvSpPr>
            <p:cNvPr id="17" name="Abgerundetes Rechteck 16"/>
            <p:cNvSpPr/>
            <p:nvPr/>
          </p:nvSpPr>
          <p:spPr>
            <a:xfrm>
              <a:off x="663562" y="5035527"/>
              <a:ext cx="3699026" cy="5710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smtClean="0"/>
                <a:t>Widerlegung </a:t>
              </a:r>
              <a:r>
                <a:rPr lang="de-DE" b="1" dirty="0" smtClean="0">
                  <a:sym typeface="Wingdings"/>
                </a:rPr>
                <a:t> </a:t>
              </a:r>
              <a:r>
                <a:rPr lang="de-DE" b="1" dirty="0" smtClean="0"/>
                <a:t>neue Hypothese</a:t>
              </a:r>
            </a:p>
          </p:txBody>
        </p:sp>
        <p:grpSp>
          <p:nvGrpSpPr>
            <p:cNvPr id="7" name="Gruppierung 35"/>
            <p:cNvGrpSpPr/>
            <p:nvPr/>
          </p:nvGrpSpPr>
          <p:grpSpPr>
            <a:xfrm>
              <a:off x="823728" y="2821727"/>
              <a:ext cx="1967807" cy="2235912"/>
              <a:chOff x="823728" y="2821727"/>
              <a:chExt cx="1967807" cy="2235912"/>
            </a:xfrm>
          </p:grpSpPr>
          <p:cxnSp>
            <p:nvCxnSpPr>
              <p:cNvPr id="28" name="Gerade Verbindung 27"/>
              <p:cNvCxnSpPr/>
              <p:nvPr/>
            </p:nvCxnSpPr>
            <p:spPr>
              <a:xfrm rot="5400000" flipH="1" flipV="1">
                <a:off x="-224788" y="3938889"/>
                <a:ext cx="2235912" cy="1588"/>
              </a:xfrm>
              <a:prstGeom prst="line">
                <a:avLst/>
              </a:prstGeom>
              <a:ln w="152400"/>
              <a:effectLst/>
            </p:spPr>
            <p:style>
              <a:lnRef idx="2">
                <a:schemeClr val="accent1"/>
              </a:lnRef>
              <a:fillRef idx="0">
                <a:schemeClr val="accent1"/>
              </a:fillRef>
              <a:effectRef idx="1">
                <a:schemeClr val="accent1"/>
              </a:effectRef>
              <a:fontRef idx="minor">
                <a:schemeClr val="tx1"/>
              </a:fontRef>
            </p:style>
          </p:cxnSp>
          <p:cxnSp>
            <p:nvCxnSpPr>
              <p:cNvPr id="30" name="Gerade Verbindung mit Pfeil 29"/>
              <p:cNvCxnSpPr/>
              <p:nvPr/>
            </p:nvCxnSpPr>
            <p:spPr>
              <a:xfrm>
                <a:off x="823728" y="2821727"/>
                <a:ext cx="1967807" cy="1588"/>
              </a:xfrm>
              <a:prstGeom prst="straightConnector1">
                <a:avLst/>
              </a:prstGeom>
              <a:ln w="152400">
                <a:tailEnd type="triangle" w="med" len="sm"/>
              </a:ln>
              <a:effectLst/>
            </p:spPr>
            <p:style>
              <a:lnRef idx="2">
                <a:schemeClr val="accent1"/>
              </a:lnRef>
              <a:fillRef idx="0">
                <a:schemeClr val="accent1"/>
              </a:fillRef>
              <a:effectRef idx="1">
                <a:schemeClr val="accent1"/>
              </a:effectRef>
              <a:fontRef idx="minor">
                <a:schemeClr val="tx1"/>
              </a:fontRef>
            </p:style>
          </p:cxnSp>
        </p:grpSp>
      </p:grpSp>
      <p:grpSp>
        <p:nvGrpSpPr>
          <p:cNvPr id="9" name="Gruppierung 37"/>
          <p:cNvGrpSpPr/>
          <p:nvPr/>
        </p:nvGrpSpPr>
        <p:grpSpPr>
          <a:xfrm>
            <a:off x="4698040" y="2792622"/>
            <a:ext cx="3860656" cy="2813918"/>
            <a:chOff x="4698040" y="2792622"/>
            <a:chExt cx="3860656" cy="2813918"/>
          </a:xfrm>
        </p:grpSpPr>
        <p:sp>
          <p:nvSpPr>
            <p:cNvPr id="18" name="Abgerundetes Rechteck 17"/>
            <p:cNvSpPr/>
            <p:nvPr/>
          </p:nvSpPr>
          <p:spPr>
            <a:xfrm>
              <a:off x="4698040" y="5035527"/>
              <a:ext cx="3860656" cy="5710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smtClean="0"/>
                <a:t>Bestätigung/ teilweise Bestätigung </a:t>
              </a:r>
              <a:r>
                <a:rPr lang="de-DE" b="1" dirty="0" smtClean="0">
                  <a:sym typeface="Wingdings"/>
                </a:rPr>
                <a:t> </a:t>
              </a:r>
              <a:r>
                <a:rPr lang="de-DE" b="1" dirty="0" smtClean="0"/>
                <a:t>verfeinerter Hypothese</a:t>
              </a:r>
            </a:p>
          </p:txBody>
        </p:sp>
        <p:grpSp>
          <p:nvGrpSpPr>
            <p:cNvPr id="11" name="Gruppierung 34"/>
            <p:cNvGrpSpPr/>
            <p:nvPr/>
          </p:nvGrpSpPr>
          <p:grpSpPr>
            <a:xfrm>
              <a:off x="5994943" y="2792622"/>
              <a:ext cx="2346143" cy="2235912"/>
              <a:chOff x="5994943" y="2792622"/>
              <a:chExt cx="2346143" cy="2235912"/>
            </a:xfrm>
          </p:grpSpPr>
          <p:cxnSp>
            <p:nvCxnSpPr>
              <p:cNvPr id="27" name="Gerade Verbindung 26"/>
              <p:cNvCxnSpPr/>
              <p:nvPr/>
            </p:nvCxnSpPr>
            <p:spPr>
              <a:xfrm rot="5400000" flipH="1" flipV="1">
                <a:off x="7142248" y="3909784"/>
                <a:ext cx="2235912" cy="1588"/>
              </a:xfrm>
              <a:prstGeom prst="line">
                <a:avLst/>
              </a:prstGeom>
              <a:ln w="152400"/>
            </p:spPr>
            <p:style>
              <a:lnRef idx="2">
                <a:schemeClr val="accent1"/>
              </a:lnRef>
              <a:fillRef idx="0">
                <a:schemeClr val="accent1"/>
              </a:fillRef>
              <a:effectRef idx="1">
                <a:schemeClr val="accent1"/>
              </a:effectRef>
              <a:fontRef idx="minor">
                <a:schemeClr val="tx1"/>
              </a:fontRef>
            </p:style>
          </p:cxnSp>
          <p:cxnSp>
            <p:nvCxnSpPr>
              <p:cNvPr id="32" name="Gerade Verbindung mit Pfeil 31"/>
              <p:cNvCxnSpPr/>
              <p:nvPr/>
            </p:nvCxnSpPr>
            <p:spPr>
              <a:xfrm rot="10800000" flipV="1">
                <a:off x="5994943" y="2797774"/>
                <a:ext cx="2346143" cy="32281"/>
              </a:xfrm>
              <a:prstGeom prst="straightConnector1">
                <a:avLst/>
              </a:prstGeom>
              <a:ln w="152400">
                <a:tailEnd type="triangle" w="med" len="sm"/>
              </a:ln>
              <a:effectLst/>
            </p:spPr>
            <p:style>
              <a:lnRef idx="2">
                <a:schemeClr val="accent1"/>
              </a:lnRef>
              <a:fillRef idx="0">
                <a:schemeClr val="accent1"/>
              </a:fillRef>
              <a:effectRef idx="1">
                <a:schemeClr val="accent1"/>
              </a:effectRef>
              <a:fontRef idx="minor">
                <a:schemeClr val="tx1"/>
              </a:fontRef>
            </p:style>
          </p:cxnSp>
        </p:grpSp>
      </p:grpSp>
      <p:sp>
        <p:nvSpPr>
          <p:cNvPr id="39" name="Abgerundete rechteckige Legende 38"/>
          <p:cNvSpPr/>
          <p:nvPr/>
        </p:nvSpPr>
        <p:spPr>
          <a:xfrm>
            <a:off x="6345955" y="1029773"/>
            <a:ext cx="2729399" cy="717826"/>
          </a:xfrm>
          <a:prstGeom prst="wedgeRoundRectCallout">
            <a:avLst>
              <a:gd name="adj1" fmla="val -86801"/>
              <a:gd name="adj2" fmla="val 51071"/>
              <a:gd name="adj3" fmla="val 16667"/>
            </a:avLst>
          </a:prstGeom>
          <a:gradFill>
            <a:gsLst>
              <a:gs pos="50000">
                <a:schemeClr val="accent2">
                  <a:lumMod val="75000"/>
                </a:schemeClr>
              </a:gs>
              <a:gs pos="100000">
                <a:srgbClr val="FFFFFF"/>
              </a:gs>
            </a:gsLst>
            <a:lin ang="10800000" scaled="0"/>
          </a:grad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r>
              <a:rPr lang="de-DE" sz="1500" b="1" i="1" dirty="0" smtClean="0">
                <a:solidFill>
                  <a:srgbClr val="FFFFFF"/>
                </a:solidFill>
              </a:rPr>
              <a:t>Mayer (2007): Teilkompetenz 1:</a:t>
            </a:r>
            <a:r>
              <a:rPr lang="de-DE" b="1" i="1" dirty="0" smtClean="0">
                <a:solidFill>
                  <a:srgbClr val="FFFFFF"/>
                </a:solidFill>
              </a:rPr>
              <a:t> Fragen formulieren</a:t>
            </a:r>
          </a:p>
        </p:txBody>
      </p:sp>
      <p:sp>
        <p:nvSpPr>
          <p:cNvPr id="40" name="Abgerundete rechteckige Legende 39"/>
          <p:cNvSpPr/>
          <p:nvPr/>
        </p:nvSpPr>
        <p:spPr>
          <a:xfrm>
            <a:off x="6345955" y="1980093"/>
            <a:ext cx="2729399" cy="717826"/>
          </a:xfrm>
          <a:prstGeom prst="wedgeRoundRectCallout">
            <a:avLst>
              <a:gd name="adj1" fmla="val -86801"/>
              <a:gd name="adj2" fmla="val 51071"/>
              <a:gd name="adj3" fmla="val 16667"/>
            </a:avLst>
          </a:prstGeom>
          <a:gradFill>
            <a:gsLst>
              <a:gs pos="50000">
                <a:schemeClr val="accent2">
                  <a:lumMod val="75000"/>
                </a:schemeClr>
              </a:gs>
              <a:gs pos="100000">
                <a:srgbClr val="FFFFFF"/>
              </a:gs>
            </a:gsLst>
            <a:lin ang="10800000" scaled="0"/>
          </a:grad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r>
              <a:rPr lang="de-DE" sz="1500" b="1" i="1" dirty="0" smtClean="0">
                <a:solidFill>
                  <a:srgbClr val="FFFFFF"/>
                </a:solidFill>
              </a:rPr>
              <a:t>Mayer (2007): Teilkompetenz 2: </a:t>
            </a:r>
            <a:r>
              <a:rPr lang="de-DE" b="1" i="1" dirty="0" smtClean="0">
                <a:solidFill>
                  <a:srgbClr val="FFFFFF"/>
                </a:solidFill>
              </a:rPr>
              <a:t>Hypothesen generieren</a:t>
            </a:r>
          </a:p>
        </p:txBody>
      </p:sp>
      <p:sp>
        <p:nvSpPr>
          <p:cNvPr id="41" name="Abgerundete rechteckige Legende 40"/>
          <p:cNvSpPr/>
          <p:nvPr/>
        </p:nvSpPr>
        <p:spPr>
          <a:xfrm>
            <a:off x="6345955" y="3153205"/>
            <a:ext cx="2729399" cy="717826"/>
          </a:xfrm>
          <a:prstGeom prst="wedgeRoundRectCallout">
            <a:avLst>
              <a:gd name="adj1" fmla="val -89478"/>
              <a:gd name="adj2" fmla="val 81356"/>
              <a:gd name="adj3" fmla="val 16667"/>
            </a:avLst>
          </a:prstGeom>
          <a:gradFill>
            <a:gsLst>
              <a:gs pos="50000">
                <a:schemeClr val="accent2">
                  <a:lumMod val="75000"/>
                </a:schemeClr>
              </a:gs>
              <a:gs pos="100000">
                <a:srgbClr val="FFFFFF"/>
              </a:gs>
            </a:gsLst>
            <a:lin ang="10800000" scaled="0"/>
          </a:grad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r>
              <a:rPr lang="de-DE" sz="1500" b="1" i="1" dirty="0" smtClean="0">
                <a:solidFill>
                  <a:srgbClr val="FFFFFF"/>
                </a:solidFill>
              </a:rPr>
              <a:t>Mayer (2007): Teilkompetenz 3:</a:t>
            </a:r>
            <a:r>
              <a:rPr lang="de-DE" b="1" i="1" dirty="0" smtClean="0">
                <a:solidFill>
                  <a:srgbClr val="FFFFFF"/>
                </a:solidFill>
              </a:rPr>
              <a:t> Experimente planen</a:t>
            </a:r>
          </a:p>
        </p:txBody>
      </p:sp>
      <p:sp>
        <p:nvSpPr>
          <p:cNvPr id="42" name="Abgerundete rechteckige Legende 41"/>
          <p:cNvSpPr/>
          <p:nvPr/>
        </p:nvSpPr>
        <p:spPr>
          <a:xfrm>
            <a:off x="6345955" y="4187742"/>
            <a:ext cx="2729399" cy="869897"/>
          </a:xfrm>
          <a:prstGeom prst="wedgeRoundRectCallout">
            <a:avLst>
              <a:gd name="adj1" fmla="val -86801"/>
              <a:gd name="adj2" fmla="val 51071"/>
              <a:gd name="adj3" fmla="val 16667"/>
            </a:avLst>
          </a:prstGeom>
          <a:gradFill>
            <a:gsLst>
              <a:gs pos="50000">
                <a:schemeClr val="accent2">
                  <a:lumMod val="75000"/>
                </a:schemeClr>
              </a:gs>
              <a:gs pos="100000">
                <a:srgbClr val="FFFFFF"/>
              </a:gs>
            </a:gsLst>
            <a:lin ang="10800000" scaled="0"/>
          </a:grad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r>
              <a:rPr lang="de-DE" sz="1500" b="1" i="1" dirty="0" smtClean="0">
                <a:solidFill>
                  <a:srgbClr val="FFFFFF"/>
                </a:solidFill>
              </a:rPr>
              <a:t>Mayer (2007): Teilkompetenz 4: </a:t>
            </a:r>
            <a:r>
              <a:rPr lang="de-DE" b="1" i="1" dirty="0" smtClean="0">
                <a:solidFill>
                  <a:srgbClr val="FFFFFF"/>
                </a:solidFill>
              </a:rPr>
              <a:t>Daten interpretieren, Experimente auswerten</a:t>
            </a:r>
          </a:p>
        </p:txBody>
      </p:sp>
      <p:sp>
        <p:nvSpPr>
          <p:cNvPr id="29" name="Gefaltete Ecke 28"/>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31" name="Textfeld 30"/>
          <p:cNvSpPr txBox="1"/>
          <p:nvPr/>
        </p:nvSpPr>
        <p:spPr>
          <a:xfrm>
            <a:off x="156693" y="240291"/>
            <a:ext cx="8821661" cy="430887"/>
          </a:xfrm>
          <a:prstGeom prst="rect">
            <a:avLst/>
          </a:prstGeom>
          <a:noFill/>
        </p:spPr>
        <p:txBody>
          <a:bodyPr wrap="square" rtlCol="0">
            <a:spAutoFit/>
          </a:bodyPr>
          <a:lstStyle/>
          <a:p>
            <a:pPr algn="ctr"/>
            <a:r>
              <a:rPr lang="de-DE" sz="2200" dirty="0" smtClean="0">
                <a:solidFill>
                  <a:schemeClr val="bg1"/>
                </a:solidFill>
              </a:rPr>
              <a:t>Exkurs: </a:t>
            </a:r>
            <a:r>
              <a:rPr lang="de-DE" sz="2200" b="1" i="1" dirty="0" smtClean="0">
                <a:solidFill>
                  <a:schemeClr val="bg1"/>
                </a:solidFill>
              </a:rPr>
              <a:t>Kompetenzmodell Erkenntnisgewinnung mit vier Teilkompetenzen</a:t>
            </a:r>
            <a:endParaRPr lang="de-DE" sz="22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0" y="6327381"/>
            <a:ext cx="9144000" cy="553998"/>
          </a:xfrm>
          <a:prstGeom prst="rect">
            <a:avLst/>
          </a:prstGeom>
          <a:noFill/>
        </p:spPr>
        <p:txBody>
          <a:bodyPr wrap="square" rtlCol="0">
            <a:spAutoFit/>
          </a:bodyPr>
          <a:lstStyle/>
          <a:p>
            <a:r>
              <a:rPr lang="de-DE" sz="1500" dirty="0" smtClean="0"/>
              <a:t>Mayer J, Grube C, Möller A. 2008. Kompetenzmodell naturwissenschaftlicher Erkenntnisgewinnung. In U. Harms &amp; A. Sandmann (Hrsg.), </a:t>
            </a:r>
            <a:r>
              <a:rPr lang="de-DE" sz="1500" i="1" dirty="0" smtClean="0"/>
              <a:t>Lehr- und Lernforschung in der Biologiedidaktik Bd.3 , S. 63-79.  Innsbruck: Studienverlag.</a:t>
            </a:r>
            <a:endParaRPr lang="de-DE" sz="1500" dirty="0"/>
          </a:p>
        </p:txBody>
      </p:sp>
      <p:graphicFrame>
        <p:nvGraphicFramePr>
          <p:cNvPr id="11" name="Tabelle 10"/>
          <p:cNvGraphicFramePr>
            <a:graphicFrameLocks noGrp="1"/>
          </p:cNvGraphicFramePr>
          <p:nvPr/>
        </p:nvGraphicFramePr>
        <p:xfrm>
          <a:off x="132281" y="1098080"/>
          <a:ext cx="8846074" cy="5120640"/>
        </p:xfrm>
        <a:graphic>
          <a:graphicData uri="http://schemas.openxmlformats.org/drawingml/2006/table">
            <a:tbl>
              <a:tblPr firstRow="1" bandRow="1">
                <a:tableStyleId>{5C22544A-7EE6-4342-B048-85BDC9FD1C3A}</a:tableStyleId>
              </a:tblPr>
              <a:tblGrid>
                <a:gridCol w="991343"/>
                <a:gridCol w="1453967"/>
                <a:gridCol w="1784414"/>
                <a:gridCol w="1956248"/>
                <a:gridCol w="2660102"/>
              </a:tblGrid>
              <a:tr h="537130">
                <a:tc>
                  <a:txBody>
                    <a:bodyPr/>
                    <a:lstStyle/>
                    <a:p>
                      <a:r>
                        <a:rPr lang="de-DE" sz="1700" dirty="0" err="1" smtClean="0"/>
                        <a:t>Teilkom-petenz</a:t>
                      </a:r>
                      <a:endParaRPr lang="de-DE" sz="1700" dirty="0"/>
                    </a:p>
                  </a:txBody>
                  <a:tcPr/>
                </a:tc>
                <a:tc>
                  <a:txBody>
                    <a:bodyPr/>
                    <a:lstStyle/>
                    <a:p>
                      <a:r>
                        <a:rPr lang="de-DE" dirty="0" smtClean="0"/>
                        <a:t>Niveau 1</a:t>
                      </a:r>
                      <a:endParaRPr lang="de-DE" dirty="0"/>
                    </a:p>
                  </a:txBody>
                  <a:tcPr/>
                </a:tc>
                <a:tc>
                  <a:txBody>
                    <a:bodyPr/>
                    <a:lstStyle/>
                    <a:p>
                      <a:r>
                        <a:rPr lang="de-DE" dirty="0" smtClean="0"/>
                        <a:t>Niveau 2</a:t>
                      </a:r>
                      <a:endParaRPr lang="de-DE" dirty="0"/>
                    </a:p>
                  </a:txBody>
                  <a:tcPr/>
                </a:tc>
                <a:tc>
                  <a:txBody>
                    <a:bodyPr/>
                    <a:lstStyle/>
                    <a:p>
                      <a:r>
                        <a:rPr lang="de-DE" dirty="0" smtClean="0"/>
                        <a:t>Niveau</a:t>
                      </a:r>
                      <a:r>
                        <a:rPr lang="de-DE" baseline="0" dirty="0" smtClean="0"/>
                        <a:t> 3</a:t>
                      </a:r>
                      <a:endParaRPr lang="de-DE" dirty="0"/>
                    </a:p>
                  </a:txBody>
                  <a:tcPr/>
                </a:tc>
                <a:tc>
                  <a:txBody>
                    <a:bodyPr/>
                    <a:lstStyle/>
                    <a:p>
                      <a:r>
                        <a:rPr lang="de-DE" dirty="0" smtClean="0"/>
                        <a:t>Niveau 4&amp;5</a:t>
                      </a:r>
                      <a:endParaRPr lang="de-DE" dirty="0"/>
                    </a:p>
                  </a:txBody>
                  <a:tcPr/>
                </a:tc>
              </a:tr>
              <a:tr h="537130">
                <a:tc>
                  <a:txBody>
                    <a:bodyPr/>
                    <a:lstStyle/>
                    <a:p>
                      <a:r>
                        <a:rPr lang="de-DE" sz="1700" dirty="0" smtClean="0"/>
                        <a:t>...fragen</a:t>
                      </a:r>
                      <a:endParaRPr lang="de-DE" sz="17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600" b="0" kern="1200" baseline="0" dirty="0" smtClean="0">
                          <a:solidFill>
                            <a:schemeClr val="dk1"/>
                          </a:solidFill>
                          <a:latin typeface="+mn-lt"/>
                          <a:ea typeface="+mn-ea"/>
                          <a:cs typeface="+mn-cs"/>
                        </a:rPr>
                        <a:t>Einfache </a:t>
                      </a:r>
                      <a:r>
                        <a:rPr lang="de-DE" sz="1600" b="0" kern="1200" baseline="0" dirty="0" err="1" smtClean="0">
                          <a:solidFill>
                            <a:schemeClr val="dk1"/>
                          </a:solidFill>
                          <a:latin typeface="+mn-lt"/>
                          <a:ea typeface="+mn-ea"/>
                          <a:cs typeface="+mn-cs"/>
                        </a:rPr>
                        <a:t>nw</a:t>
                      </a:r>
                      <a:r>
                        <a:rPr lang="de-DE" sz="1600" b="0" kern="1200" baseline="0" dirty="0" smtClean="0">
                          <a:solidFill>
                            <a:schemeClr val="dk1"/>
                          </a:solidFill>
                          <a:latin typeface="+mn-lt"/>
                          <a:ea typeface="+mn-ea"/>
                          <a:cs typeface="+mn-cs"/>
                        </a:rPr>
                        <a:t> Frage stellen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600" b="0" kern="1200" baseline="0" dirty="0" smtClean="0">
                          <a:solidFill>
                            <a:schemeClr val="dk1"/>
                          </a:solidFill>
                          <a:latin typeface="+mn-lt"/>
                          <a:ea typeface="+mn-ea"/>
                          <a:cs typeface="+mn-cs"/>
                        </a:rPr>
                        <a:t>Frage nach Zusammenhang zweier Variablen stellen	</a:t>
                      </a:r>
                    </a:p>
                    <a:p>
                      <a:endParaRPr lang="de-DE" sz="1600" b="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600" b="0" kern="1200" baseline="0" dirty="0" smtClean="0">
                          <a:solidFill>
                            <a:schemeClr val="dk1"/>
                          </a:solidFill>
                          <a:latin typeface="+mn-lt"/>
                          <a:ea typeface="+mn-ea"/>
                          <a:cs typeface="+mn-cs"/>
                        </a:rPr>
                        <a:t>Frage zu einem quantitativen Zusammenhang stellen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600" b="0" kern="1200" baseline="0" dirty="0" smtClean="0">
                          <a:solidFill>
                            <a:schemeClr val="dk1"/>
                          </a:solidFill>
                          <a:latin typeface="+mn-lt"/>
                          <a:ea typeface="+mn-ea"/>
                          <a:cs typeface="+mn-cs"/>
                        </a:rPr>
                        <a:t>Frage nach einem allgemeinen Zusammenhang stellen	</a:t>
                      </a:r>
                    </a:p>
                  </a:txBody>
                  <a:tcPr/>
                </a:tc>
              </a:tr>
              <a:tr h="537130">
                <a:tc>
                  <a:txBody>
                    <a:bodyPr/>
                    <a:lstStyle/>
                    <a:p>
                      <a:r>
                        <a:rPr lang="de-DE" sz="1700" dirty="0" smtClean="0"/>
                        <a:t>...</a:t>
                      </a:r>
                      <a:r>
                        <a:rPr lang="de-DE" sz="1700" dirty="0" err="1" smtClean="0"/>
                        <a:t>vermu-ten</a:t>
                      </a:r>
                      <a:endParaRPr lang="de-DE" sz="17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600" b="0" kern="1200" baseline="0" dirty="0" smtClean="0">
                          <a:solidFill>
                            <a:schemeClr val="dk1"/>
                          </a:solidFill>
                          <a:latin typeface="+mn-lt"/>
                          <a:ea typeface="+mn-ea"/>
                          <a:cs typeface="+mn-cs"/>
                        </a:rPr>
                        <a:t>Einfache, </a:t>
                      </a:r>
                      <a:r>
                        <a:rPr lang="de-DE" sz="1600" b="0" kern="1200" baseline="0" dirty="0" err="1" smtClean="0">
                          <a:solidFill>
                            <a:schemeClr val="dk1"/>
                          </a:solidFill>
                          <a:latin typeface="+mn-lt"/>
                          <a:ea typeface="+mn-ea"/>
                          <a:cs typeface="+mn-cs"/>
                        </a:rPr>
                        <a:t>test-bare</a:t>
                      </a:r>
                      <a:r>
                        <a:rPr lang="de-DE" sz="1600" b="0" kern="1200" baseline="0" dirty="0" smtClean="0">
                          <a:solidFill>
                            <a:schemeClr val="dk1"/>
                          </a:solidFill>
                          <a:latin typeface="+mn-lt"/>
                          <a:ea typeface="+mn-ea"/>
                          <a:cs typeface="+mn-cs"/>
                        </a:rPr>
                        <a:t> </a:t>
                      </a:r>
                      <a:r>
                        <a:rPr lang="de-DE" sz="1600" b="0" kern="1200" baseline="0" dirty="0" err="1" smtClean="0">
                          <a:solidFill>
                            <a:schemeClr val="dk1"/>
                          </a:solidFill>
                          <a:latin typeface="+mn-lt"/>
                          <a:ea typeface="+mn-ea"/>
                          <a:cs typeface="+mn-cs"/>
                        </a:rPr>
                        <a:t>Hypo-these</a:t>
                      </a:r>
                      <a:r>
                        <a:rPr lang="de-DE" sz="1600" b="0" kern="1200" baseline="0" dirty="0" smtClean="0">
                          <a:solidFill>
                            <a:schemeClr val="dk1"/>
                          </a:solidFill>
                          <a:latin typeface="+mn-lt"/>
                          <a:ea typeface="+mn-ea"/>
                          <a:cs typeface="+mn-cs"/>
                        </a:rPr>
                        <a:t> bilden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600" b="0" kern="1200" baseline="0" dirty="0" smtClean="0">
                          <a:solidFill>
                            <a:schemeClr val="dk1"/>
                          </a:solidFill>
                          <a:latin typeface="+mn-lt"/>
                          <a:ea typeface="+mn-ea"/>
                          <a:cs typeface="+mn-cs"/>
                        </a:rPr>
                        <a:t>Hypothesen mit Alltagsanalogien begründen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600" b="0" kern="1200" baseline="0" dirty="0" smtClean="0">
                          <a:solidFill>
                            <a:schemeClr val="dk1"/>
                          </a:solidFill>
                          <a:latin typeface="+mn-lt"/>
                          <a:ea typeface="+mn-ea"/>
                          <a:cs typeface="+mn-cs"/>
                        </a:rPr>
                        <a:t>Hypothese auf der Basis von Konzept- </a:t>
                      </a:r>
                      <a:r>
                        <a:rPr lang="de-DE" sz="1600" b="0" kern="1200" baseline="0" dirty="0" err="1" smtClean="0">
                          <a:solidFill>
                            <a:schemeClr val="dk1"/>
                          </a:solidFill>
                          <a:latin typeface="+mn-lt"/>
                          <a:ea typeface="+mn-ea"/>
                          <a:cs typeface="+mn-cs"/>
                        </a:rPr>
                        <a:t>verständnis</a:t>
                      </a:r>
                      <a:r>
                        <a:rPr lang="de-DE" sz="1600" b="0" kern="1200" baseline="0" dirty="0" smtClean="0">
                          <a:solidFill>
                            <a:schemeClr val="dk1"/>
                          </a:solidFill>
                          <a:latin typeface="+mn-lt"/>
                          <a:ea typeface="+mn-ea"/>
                          <a:cs typeface="+mn-cs"/>
                        </a:rPr>
                        <a:t> begründen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600" b="0" kern="1200" baseline="0" dirty="0" smtClean="0">
                          <a:solidFill>
                            <a:schemeClr val="dk1"/>
                          </a:solidFill>
                          <a:latin typeface="+mn-lt"/>
                          <a:ea typeface="+mn-ea"/>
                          <a:cs typeface="+mn-cs"/>
                        </a:rPr>
                        <a:t>Generalisierende und alternative Hypothesen formulieren</a:t>
                      </a:r>
                    </a:p>
                  </a:txBody>
                  <a:tcPr/>
                </a:tc>
              </a:tr>
              <a:tr h="537130">
                <a:tc>
                  <a:txBody>
                    <a:bodyPr/>
                    <a:lstStyle/>
                    <a:p>
                      <a:r>
                        <a:rPr lang="de-DE" sz="1700" dirty="0" smtClean="0"/>
                        <a:t>...planen</a:t>
                      </a:r>
                      <a:endParaRPr lang="de-DE" sz="17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600" b="0" kern="1200" baseline="0" dirty="0" smtClean="0">
                          <a:solidFill>
                            <a:schemeClr val="dk1"/>
                          </a:solidFill>
                          <a:latin typeface="+mn-lt"/>
                          <a:ea typeface="+mn-ea"/>
                          <a:cs typeface="+mn-cs"/>
                        </a:rPr>
                        <a:t>Eine Variable identifizieren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600" b="0" kern="1200" baseline="0" dirty="0" smtClean="0">
                          <a:solidFill>
                            <a:schemeClr val="dk1"/>
                          </a:solidFill>
                          <a:latin typeface="+mn-lt"/>
                          <a:ea typeface="+mn-ea"/>
                          <a:cs typeface="+mn-cs"/>
                        </a:rPr>
                        <a:t>Veränderte und zu messende Variable in Beziehung setzen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600" b="0" kern="1200" baseline="0" dirty="0" smtClean="0">
                          <a:solidFill>
                            <a:schemeClr val="dk1"/>
                          </a:solidFill>
                          <a:latin typeface="+mn-lt"/>
                          <a:ea typeface="+mn-ea"/>
                          <a:cs typeface="+mn-cs"/>
                        </a:rPr>
                        <a:t>Kontrollvariablen berücksichtigen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600" b="0" kern="1200" baseline="0" dirty="0" smtClean="0">
                          <a:solidFill>
                            <a:schemeClr val="dk1"/>
                          </a:solidFill>
                          <a:latin typeface="+mn-lt"/>
                          <a:ea typeface="+mn-ea"/>
                          <a:cs typeface="+mn-cs"/>
                        </a:rPr>
                        <a:t>Versuchsdauer, Messwiederholung berücksichtige, Genauigkeit, Fehler abwägen</a:t>
                      </a:r>
                    </a:p>
                  </a:txBody>
                  <a:tcPr/>
                </a:tc>
              </a:tr>
              <a:tr h="537130">
                <a:tc>
                  <a:txBody>
                    <a:bodyPr/>
                    <a:lstStyle/>
                    <a:p>
                      <a:r>
                        <a:rPr lang="de-DE" sz="1700" dirty="0" smtClean="0"/>
                        <a:t>...</a:t>
                      </a:r>
                      <a:r>
                        <a:rPr lang="de-DE" sz="1700" dirty="0" err="1" smtClean="0"/>
                        <a:t>inter-pretieren</a:t>
                      </a:r>
                      <a:endParaRPr lang="de-DE" sz="17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600" b="0" kern="1200" baseline="0" dirty="0" smtClean="0">
                          <a:solidFill>
                            <a:schemeClr val="dk1"/>
                          </a:solidFill>
                          <a:latin typeface="+mn-lt"/>
                          <a:ea typeface="+mn-ea"/>
                          <a:cs typeface="+mn-cs"/>
                        </a:rPr>
                        <a:t>Beobachtung/Daten wiedergeben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600" b="0" kern="1200" baseline="0" dirty="0" smtClean="0">
                          <a:solidFill>
                            <a:schemeClr val="dk1"/>
                          </a:solidFill>
                          <a:latin typeface="+mn-lt"/>
                          <a:ea typeface="+mn-ea"/>
                          <a:cs typeface="+mn-cs"/>
                        </a:rPr>
                        <a:t>Schlussfolgerung aus Daten ziehen</a:t>
                      </a:r>
                    </a:p>
                  </a:txBody>
                  <a:tcPr/>
                </a:tc>
                <a:tc>
                  <a:txBody>
                    <a:bodyPr/>
                    <a:lstStyle/>
                    <a:p>
                      <a:r>
                        <a:rPr lang="de-DE" sz="1600" b="0" kern="1200" baseline="0" dirty="0" smtClean="0">
                          <a:solidFill>
                            <a:schemeClr val="dk1"/>
                          </a:solidFill>
                          <a:latin typeface="+mn-lt"/>
                          <a:ea typeface="+mn-ea"/>
                          <a:cs typeface="+mn-cs"/>
                        </a:rPr>
                        <a:t>Erklärung von Daten</a:t>
                      </a:r>
                    </a:p>
                    <a:p>
                      <a:r>
                        <a:rPr lang="de-DE" sz="1600" b="0" kern="1200" baseline="0" dirty="0" smtClean="0">
                          <a:solidFill>
                            <a:schemeClr val="dk1"/>
                          </a:solidFill>
                          <a:latin typeface="+mn-lt"/>
                          <a:ea typeface="+mn-ea"/>
                          <a:cs typeface="+mn-cs"/>
                        </a:rPr>
                        <a:t>auf Konzept- </a:t>
                      </a:r>
                      <a:r>
                        <a:rPr lang="de-DE" sz="1600" b="0" kern="1200" baseline="0" dirty="0" err="1" smtClean="0">
                          <a:solidFill>
                            <a:schemeClr val="dk1"/>
                          </a:solidFill>
                          <a:latin typeface="+mn-lt"/>
                          <a:ea typeface="+mn-ea"/>
                          <a:cs typeface="+mn-cs"/>
                        </a:rPr>
                        <a:t>verständnis</a:t>
                      </a:r>
                      <a:endParaRPr lang="de-DE" sz="1600" b="0" kern="1200" baseline="0" dirty="0" smtClean="0">
                        <a:solidFill>
                          <a:schemeClr val="dk1"/>
                        </a:solidFill>
                        <a:latin typeface="+mn-lt"/>
                        <a:ea typeface="+mn-ea"/>
                        <a:cs typeface="+mn-cs"/>
                      </a:endParaRPr>
                    </a:p>
                    <a:p>
                      <a:endParaRPr lang="de-DE" sz="1600" b="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600" b="0" kern="1200" baseline="0" dirty="0" smtClean="0">
                          <a:solidFill>
                            <a:schemeClr val="dk1"/>
                          </a:solidFill>
                          <a:latin typeface="+mn-lt"/>
                          <a:ea typeface="+mn-ea"/>
                          <a:cs typeface="+mn-cs"/>
                        </a:rPr>
                        <a:t>Sicherheit und Reichweite der Deutung sowie alternative Deutung berücksichtige</a:t>
                      </a:r>
                      <a:r>
                        <a:rPr lang="de-DE" sz="1600" b="0" dirty="0" smtClean="0"/>
                        <a:t>n</a:t>
                      </a:r>
                      <a:endParaRPr lang="de-DE" sz="1600" b="0" dirty="0"/>
                    </a:p>
                  </a:txBody>
                  <a:tcPr/>
                </a:tc>
              </a:tr>
            </a:tbl>
          </a:graphicData>
        </a:graphic>
      </p:graphicFrame>
      <p:sp>
        <p:nvSpPr>
          <p:cNvPr id="12" name="Gefaltete Ecke 11"/>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13" name="Textfeld 12"/>
          <p:cNvSpPr txBox="1"/>
          <p:nvPr/>
        </p:nvSpPr>
        <p:spPr>
          <a:xfrm>
            <a:off x="156693" y="240291"/>
            <a:ext cx="8821661" cy="430887"/>
          </a:xfrm>
          <a:prstGeom prst="rect">
            <a:avLst/>
          </a:prstGeom>
          <a:noFill/>
        </p:spPr>
        <p:txBody>
          <a:bodyPr wrap="square" rtlCol="0">
            <a:spAutoFit/>
          </a:bodyPr>
          <a:lstStyle/>
          <a:p>
            <a:pPr algn="ctr"/>
            <a:r>
              <a:rPr lang="de-DE" sz="2200" dirty="0" smtClean="0">
                <a:solidFill>
                  <a:schemeClr val="bg1"/>
                </a:solidFill>
              </a:rPr>
              <a:t>Exkurs: </a:t>
            </a:r>
            <a:r>
              <a:rPr lang="de-DE" sz="2200" b="1" i="1" dirty="0" smtClean="0">
                <a:solidFill>
                  <a:schemeClr val="bg1"/>
                </a:solidFill>
              </a:rPr>
              <a:t>Kompetenzmodell naturwissenschaftlicher Erkenntnisgewinnung</a:t>
            </a:r>
            <a:endParaRPr lang="de-DE" sz="2200" dirty="0" smtClean="0">
              <a:solidFill>
                <a:schemeClr val="bg1"/>
              </a:solidFill>
            </a:endParaRPr>
          </a:p>
        </p:txBody>
      </p:sp>
      <p:sp>
        <p:nvSpPr>
          <p:cNvPr id="14" name="Rechteck 13"/>
          <p:cNvSpPr/>
          <p:nvPr/>
        </p:nvSpPr>
        <p:spPr>
          <a:xfrm>
            <a:off x="1124146" y="4074780"/>
            <a:ext cx="1455355" cy="1098534"/>
          </a:xfrm>
          <a:prstGeom prst="rect">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2579501" y="4074780"/>
            <a:ext cx="1772580" cy="1098534"/>
          </a:xfrm>
          <a:prstGeom prst="rect">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a:off x="4352080" y="4074780"/>
            <a:ext cx="1984231" cy="1098534"/>
          </a:xfrm>
          <a:prstGeom prst="rect">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p:cNvSpPr/>
          <p:nvPr/>
        </p:nvSpPr>
        <p:spPr>
          <a:xfrm>
            <a:off x="6336311" y="4074780"/>
            <a:ext cx="2642043" cy="1098534"/>
          </a:xfrm>
          <a:prstGeom prst="rect">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22" name="Gruppierung 21"/>
          <p:cNvGrpSpPr/>
          <p:nvPr/>
        </p:nvGrpSpPr>
        <p:grpSpPr>
          <a:xfrm>
            <a:off x="1124146" y="1687058"/>
            <a:ext cx="7854208" cy="2387722"/>
            <a:chOff x="1276546" y="4227180"/>
            <a:chExt cx="7854208" cy="1098534"/>
          </a:xfrm>
        </p:grpSpPr>
        <p:sp>
          <p:nvSpPr>
            <p:cNvPr id="18" name="Rechteck 17"/>
            <p:cNvSpPr/>
            <p:nvPr/>
          </p:nvSpPr>
          <p:spPr>
            <a:xfrm>
              <a:off x="1276546" y="4227180"/>
              <a:ext cx="1455355" cy="1098534"/>
            </a:xfrm>
            <a:prstGeom prst="rect">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echteck 18"/>
            <p:cNvSpPr/>
            <p:nvPr/>
          </p:nvSpPr>
          <p:spPr>
            <a:xfrm>
              <a:off x="2731901" y="4227180"/>
              <a:ext cx="1772580" cy="1098534"/>
            </a:xfrm>
            <a:prstGeom prst="rect">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p:cNvSpPr/>
            <p:nvPr/>
          </p:nvSpPr>
          <p:spPr>
            <a:xfrm>
              <a:off x="4504480" y="4227180"/>
              <a:ext cx="1984231" cy="1098534"/>
            </a:xfrm>
            <a:prstGeom prst="rect">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Rechteck 20"/>
            <p:cNvSpPr/>
            <p:nvPr/>
          </p:nvSpPr>
          <p:spPr>
            <a:xfrm>
              <a:off x="6488711" y="4227180"/>
              <a:ext cx="2642043" cy="1098534"/>
            </a:xfrm>
            <a:prstGeom prst="rect">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24" name="Gruppierung 23"/>
          <p:cNvGrpSpPr/>
          <p:nvPr/>
        </p:nvGrpSpPr>
        <p:grpSpPr>
          <a:xfrm>
            <a:off x="1124146" y="5173314"/>
            <a:ext cx="7854208" cy="1045406"/>
            <a:chOff x="1276546" y="4227180"/>
            <a:chExt cx="7854208" cy="1098534"/>
          </a:xfrm>
        </p:grpSpPr>
        <p:sp>
          <p:nvSpPr>
            <p:cNvPr id="25" name="Rechteck 24"/>
            <p:cNvSpPr/>
            <p:nvPr/>
          </p:nvSpPr>
          <p:spPr>
            <a:xfrm>
              <a:off x="1276546" y="4227180"/>
              <a:ext cx="1455355" cy="1098534"/>
            </a:xfrm>
            <a:prstGeom prst="rect">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Rechteck 25"/>
            <p:cNvSpPr/>
            <p:nvPr/>
          </p:nvSpPr>
          <p:spPr>
            <a:xfrm>
              <a:off x="2731901" y="4227180"/>
              <a:ext cx="1772580" cy="1098534"/>
            </a:xfrm>
            <a:prstGeom prst="rect">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echteck 26"/>
            <p:cNvSpPr/>
            <p:nvPr/>
          </p:nvSpPr>
          <p:spPr>
            <a:xfrm>
              <a:off x="4504480" y="4227180"/>
              <a:ext cx="1984231" cy="1098534"/>
            </a:xfrm>
            <a:prstGeom prst="rect">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Rechteck 27"/>
            <p:cNvSpPr/>
            <p:nvPr/>
          </p:nvSpPr>
          <p:spPr>
            <a:xfrm>
              <a:off x="6488711" y="4227180"/>
              <a:ext cx="2642043" cy="1098534"/>
            </a:xfrm>
            <a:prstGeom prst="rect">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0" y="6225773"/>
            <a:ext cx="9144000" cy="553998"/>
          </a:xfrm>
          <a:prstGeom prst="rect">
            <a:avLst/>
          </a:prstGeom>
          <a:noFill/>
        </p:spPr>
        <p:txBody>
          <a:bodyPr wrap="square" rtlCol="0">
            <a:spAutoFit/>
          </a:bodyPr>
          <a:lstStyle/>
          <a:p>
            <a:r>
              <a:rPr lang="de-DE" sz="1500" dirty="0" smtClean="0"/>
              <a:t>aus: Möller A, Hartmann S &amp; Mayer J. 2010. Differentiation and </a:t>
            </a:r>
            <a:r>
              <a:rPr lang="de-DE" sz="1500" dirty="0" err="1" smtClean="0"/>
              <a:t>development</a:t>
            </a:r>
            <a:r>
              <a:rPr lang="de-DE" sz="1500" dirty="0" smtClean="0"/>
              <a:t> of </a:t>
            </a:r>
            <a:r>
              <a:rPr lang="de-DE" sz="1500" dirty="0" err="1" smtClean="0"/>
              <a:t>five</a:t>
            </a:r>
            <a:r>
              <a:rPr lang="de-DE" sz="1500" dirty="0" smtClean="0"/>
              <a:t> </a:t>
            </a:r>
            <a:r>
              <a:rPr lang="de-DE" sz="1500" dirty="0" err="1" smtClean="0"/>
              <a:t>levels</a:t>
            </a:r>
            <a:r>
              <a:rPr lang="de-DE" sz="1500" dirty="0" smtClean="0"/>
              <a:t> in </a:t>
            </a:r>
            <a:r>
              <a:rPr lang="de-DE" sz="1500" dirty="0" err="1" smtClean="0"/>
              <a:t>scientific</a:t>
            </a:r>
            <a:r>
              <a:rPr lang="de-DE" sz="1500" dirty="0" smtClean="0"/>
              <a:t> </a:t>
            </a:r>
            <a:r>
              <a:rPr lang="de-DE" sz="1500" dirty="0" err="1" smtClean="0"/>
              <a:t>inquiry</a:t>
            </a:r>
            <a:r>
              <a:rPr lang="de-DE" sz="1500" dirty="0" smtClean="0"/>
              <a:t> </a:t>
            </a:r>
            <a:r>
              <a:rPr lang="de-DE" sz="1500" dirty="0" err="1" smtClean="0"/>
              <a:t>skills</a:t>
            </a:r>
            <a:r>
              <a:rPr lang="de-DE" sz="1500" dirty="0" smtClean="0"/>
              <a:t>: a longitudinal </a:t>
            </a:r>
            <a:r>
              <a:rPr lang="de-DE" sz="1500" dirty="0" err="1" smtClean="0"/>
              <a:t>assessment</a:t>
            </a:r>
            <a:r>
              <a:rPr lang="de-DE" sz="1500" dirty="0" smtClean="0"/>
              <a:t> of </a:t>
            </a:r>
            <a:r>
              <a:rPr lang="de-DE" sz="1500" dirty="0" err="1" smtClean="0"/>
              <a:t>Biology</a:t>
            </a:r>
            <a:r>
              <a:rPr lang="de-DE" sz="1500" dirty="0" smtClean="0"/>
              <a:t> </a:t>
            </a:r>
            <a:r>
              <a:rPr lang="de-DE" sz="1500" dirty="0" err="1" smtClean="0"/>
              <a:t>students</a:t>
            </a:r>
            <a:r>
              <a:rPr lang="de-DE" sz="1500" dirty="0" smtClean="0"/>
              <a:t> in grade 5 to 10. </a:t>
            </a:r>
            <a:r>
              <a:rPr lang="de-DE" sz="1500" dirty="0" err="1" smtClean="0"/>
              <a:t>Annual</a:t>
            </a:r>
            <a:r>
              <a:rPr lang="de-DE" sz="1500" dirty="0" smtClean="0"/>
              <a:t> NARST Meeting, Philadelphia</a:t>
            </a:r>
            <a:endParaRPr lang="de-DE" sz="1500" dirty="0"/>
          </a:p>
        </p:txBody>
      </p:sp>
      <p:pic>
        <p:nvPicPr>
          <p:cNvPr id="5" name="Bild 4" descr="Moeller_et_al2010.jpg"/>
          <p:cNvPicPr>
            <a:picLocks noChangeAspect="1"/>
          </p:cNvPicPr>
          <p:nvPr/>
        </p:nvPicPr>
        <p:blipFill>
          <a:blip r:embed="rId2"/>
          <a:stretch>
            <a:fillRect/>
          </a:stretch>
        </p:blipFill>
        <p:spPr>
          <a:xfrm>
            <a:off x="1263807" y="1448929"/>
            <a:ext cx="7354693" cy="4776844"/>
          </a:xfrm>
          <a:prstGeom prst="rect">
            <a:avLst/>
          </a:prstGeom>
        </p:spPr>
      </p:pic>
      <p:sp>
        <p:nvSpPr>
          <p:cNvPr id="6" name="Textfeld 5"/>
          <p:cNvSpPr txBox="1"/>
          <p:nvPr/>
        </p:nvSpPr>
        <p:spPr>
          <a:xfrm>
            <a:off x="-6" y="987264"/>
            <a:ext cx="9143999" cy="461665"/>
          </a:xfrm>
          <a:prstGeom prst="rect">
            <a:avLst/>
          </a:prstGeom>
          <a:noFill/>
        </p:spPr>
        <p:txBody>
          <a:bodyPr wrap="square" rtlCol="0">
            <a:spAutoFit/>
          </a:bodyPr>
          <a:lstStyle/>
          <a:p>
            <a:r>
              <a:rPr lang="de-DE" sz="2400" dirty="0" smtClean="0"/>
              <a:t>Erreichte Niveaus in den Teilkompetenzen (n= 1129; </a:t>
            </a:r>
            <a:r>
              <a:rPr lang="de-DE" sz="2400" dirty="0" err="1" smtClean="0"/>
              <a:t>Jg</a:t>
            </a:r>
            <a:r>
              <a:rPr lang="de-DE" sz="2400" dirty="0" smtClean="0"/>
              <a:t> 5-10; HS, RS, GY)</a:t>
            </a:r>
            <a:endParaRPr lang="de-DE" sz="2400" dirty="0"/>
          </a:p>
        </p:txBody>
      </p:sp>
      <p:sp>
        <p:nvSpPr>
          <p:cNvPr id="7" name="Gefaltete Ecke 6"/>
          <p:cNvSpPr/>
          <p:nvPr/>
        </p:nvSpPr>
        <p:spPr>
          <a:xfrm>
            <a:off x="156693" y="21820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8" name="Textfeld 7"/>
          <p:cNvSpPr txBox="1"/>
          <p:nvPr/>
        </p:nvSpPr>
        <p:spPr>
          <a:xfrm>
            <a:off x="156693" y="240291"/>
            <a:ext cx="8821661" cy="430887"/>
          </a:xfrm>
          <a:prstGeom prst="rect">
            <a:avLst/>
          </a:prstGeom>
          <a:noFill/>
        </p:spPr>
        <p:txBody>
          <a:bodyPr wrap="square" rtlCol="0">
            <a:spAutoFit/>
          </a:bodyPr>
          <a:lstStyle/>
          <a:p>
            <a:pPr algn="ctr"/>
            <a:r>
              <a:rPr lang="de-DE" sz="2200" dirty="0" smtClean="0">
                <a:solidFill>
                  <a:schemeClr val="bg1"/>
                </a:solidFill>
              </a:rPr>
              <a:t>Exkurs: </a:t>
            </a:r>
            <a:r>
              <a:rPr lang="de-DE" sz="2200" b="1" i="1" dirty="0" smtClean="0">
                <a:solidFill>
                  <a:schemeClr val="bg1"/>
                </a:solidFill>
              </a:rPr>
              <a:t>Untersuchungsergebnisse Teilkompetenzen Erkenntnisgewinnung</a:t>
            </a:r>
            <a:endParaRPr lang="de-DE" sz="2200" dirty="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0" y="6225773"/>
            <a:ext cx="9144000" cy="553998"/>
          </a:xfrm>
          <a:prstGeom prst="rect">
            <a:avLst/>
          </a:prstGeom>
          <a:noFill/>
        </p:spPr>
        <p:txBody>
          <a:bodyPr wrap="square" rtlCol="0">
            <a:spAutoFit/>
          </a:bodyPr>
          <a:lstStyle/>
          <a:p>
            <a:r>
              <a:rPr lang="de-DE" sz="1500" dirty="0" smtClean="0"/>
              <a:t>aus: Möller A, Hartmann S &amp; Mayer, J. 2010. Differentiation and </a:t>
            </a:r>
            <a:r>
              <a:rPr lang="de-DE" sz="1500" dirty="0" err="1" smtClean="0"/>
              <a:t>development</a:t>
            </a:r>
            <a:r>
              <a:rPr lang="de-DE" sz="1500" dirty="0" smtClean="0"/>
              <a:t> of </a:t>
            </a:r>
            <a:r>
              <a:rPr lang="de-DE" sz="1500" dirty="0" err="1" smtClean="0"/>
              <a:t>five</a:t>
            </a:r>
            <a:r>
              <a:rPr lang="de-DE" sz="1500" dirty="0" smtClean="0"/>
              <a:t> </a:t>
            </a:r>
            <a:r>
              <a:rPr lang="de-DE" sz="1500" dirty="0" err="1" smtClean="0"/>
              <a:t>levels</a:t>
            </a:r>
            <a:r>
              <a:rPr lang="de-DE" sz="1500" dirty="0" smtClean="0"/>
              <a:t> in </a:t>
            </a:r>
            <a:r>
              <a:rPr lang="de-DE" sz="1500" dirty="0" err="1" smtClean="0"/>
              <a:t>scientific</a:t>
            </a:r>
            <a:r>
              <a:rPr lang="de-DE" sz="1500" dirty="0" smtClean="0"/>
              <a:t> </a:t>
            </a:r>
            <a:r>
              <a:rPr lang="de-DE" sz="1500" dirty="0" err="1" smtClean="0"/>
              <a:t>inquiry</a:t>
            </a:r>
            <a:r>
              <a:rPr lang="de-DE" sz="1500" dirty="0" smtClean="0"/>
              <a:t> </a:t>
            </a:r>
            <a:r>
              <a:rPr lang="de-DE" sz="1500" dirty="0" err="1" smtClean="0"/>
              <a:t>skills</a:t>
            </a:r>
            <a:r>
              <a:rPr lang="de-DE" sz="1500" dirty="0" smtClean="0"/>
              <a:t>: a longitudinal </a:t>
            </a:r>
            <a:r>
              <a:rPr lang="de-DE" sz="1500" dirty="0" err="1" smtClean="0"/>
              <a:t>assessment</a:t>
            </a:r>
            <a:r>
              <a:rPr lang="de-DE" sz="1500" dirty="0" smtClean="0"/>
              <a:t> of </a:t>
            </a:r>
            <a:r>
              <a:rPr lang="de-DE" sz="1500" dirty="0" err="1" smtClean="0"/>
              <a:t>Biology</a:t>
            </a:r>
            <a:r>
              <a:rPr lang="de-DE" sz="1500" dirty="0" smtClean="0"/>
              <a:t> </a:t>
            </a:r>
            <a:r>
              <a:rPr lang="de-DE" sz="1500" dirty="0" err="1" smtClean="0"/>
              <a:t>students</a:t>
            </a:r>
            <a:r>
              <a:rPr lang="de-DE" sz="1500" dirty="0" smtClean="0"/>
              <a:t> in grade 5 to 10. </a:t>
            </a:r>
            <a:r>
              <a:rPr lang="de-DE" sz="1500" dirty="0" err="1" smtClean="0"/>
              <a:t>Annual</a:t>
            </a:r>
            <a:r>
              <a:rPr lang="de-DE" sz="1500" dirty="0" smtClean="0"/>
              <a:t> NARST Meeting, Philadelphia</a:t>
            </a:r>
            <a:endParaRPr lang="de-DE" sz="1500" dirty="0"/>
          </a:p>
        </p:txBody>
      </p:sp>
      <p:sp>
        <p:nvSpPr>
          <p:cNvPr id="5" name="Gefaltete Ecke 4"/>
          <p:cNvSpPr/>
          <p:nvPr/>
        </p:nvSpPr>
        <p:spPr>
          <a:xfrm>
            <a:off x="156693" y="229544"/>
            <a:ext cx="8821661" cy="621100"/>
          </a:xfrm>
          <a:prstGeom prst="foldedCorner">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spcAft>
                <a:spcPts val="600"/>
              </a:spcAft>
            </a:pPr>
            <a:endParaRPr lang="de-DE" dirty="0" smtClean="0"/>
          </a:p>
        </p:txBody>
      </p:sp>
      <p:sp>
        <p:nvSpPr>
          <p:cNvPr id="6" name="Textfeld 5"/>
          <p:cNvSpPr txBox="1"/>
          <p:nvPr/>
        </p:nvSpPr>
        <p:spPr>
          <a:xfrm>
            <a:off x="156693" y="251631"/>
            <a:ext cx="8821661" cy="430887"/>
          </a:xfrm>
          <a:prstGeom prst="rect">
            <a:avLst/>
          </a:prstGeom>
          <a:noFill/>
        </p:spPr>
        <p:txBody>
          <a:bodyPr wrap="square" rtlCol="0">
            <a:spAutoFit/>
          </a:bodyPr>
          <a:lstStyle/>
          <a:p>
            <a:pPr algn="ctr"/>
            <a:r>
              <a:rPr lang="de-DE" sz="2200" dirty="0" smtClean="0">
                <a:solidFill>
                  <a:schemeClr val="bg1"/>
                </a:solidFill>
              </a:rPr>
              <a:t>Exkurs: </a:t>
            </a:r>
            <a:r>
              <a:rPr lang="de-DE" sz="2200" b="1" i="1" dirty="0" smtClean="0">
                <a:solidFill>
                  <a:schemeClr val="bg1"/>
                </a:solidFill>
              </a:rPr>
              <a:t>Untersuchungsergebnisse Teilkompetenzen Erkenntnisgewinnung</a:t>
            </a:r>
            <a:endParaRPr lang="de-DE" sz="2200" dirty="0" smtClean="0">
              <a:solidFill>
                <a:schemeClr val="bg1"/>
              </a:solidFill>
            </a:endParaRPr>
          </a:p>
        </p:txBody>
      </p:sp>
      <p:sp>
        <p:nvSpPr>
          <p:cNvPr id="7" name="Textfeld 6"/>
          <p:cNvSpPr txBox="1"/>
          <p:nvPr/>
        </p:nvSpPr>
        <p:spPr>
          <a:xfrm>
            <a:off x="1" y="949421"/>
            <a:ext cx="9143999" cy="369332"/>
          </a:xfrm>
          <a:prstGeom prst="rect">
            <a:avLst/>
          </a:prstGeom>
          <a:noFill/>
        </p:spPr>
        <p:txBody>
          <a:bodyPr wrap="square" rtlCol="0">
            <a:spAutoFit/>
          </a:bodyPr>
          <a:lstStyle/>
          <a:p>
            <a:pPr algn="ctr"/>
            <a:r>
              <a:rPr lang="de-DE" dirty="0" err="1" smtClean="0"/>
              <a:t>Niveauveränderung</a:t>
            </a:r>
            <a:r>
              <a:rPr lang="de-DE" dirty="0" smtClean="0"/>
              <a:t> in der Gesamtkompetenz über ein Schuljahr (n= 1129; </a:t>
            </a:r>
            <a:r>
              <a:rPr lang="de-DE" dirty="0" err="1" smtClean="0"/>
              <a:t>Jg</a:t>
            </a:r>
            <a:r>
              <a:rPr lang="de-DE" dirty="0" smtClean="0"/>
              <a:t> 5-10; HS, RS, GY)</a:t>
            </a:r>
            <a:endParaRPr lang="de-DE" dirty="0"/>
          </a:p>
        </p:txBody>
      </p:sp>
      <p:pic>
        <p:nvPicPr>
          <p:cNvPr id="8" name="Bild 7" descr="Moeller_et_al2010_1.jpg"/>
          <p:cNvPicPr>
            <a:picLocks noChangeAspect="1"/>
          </p:cNvPicPr>
          <p:nvPr/>
        </p:nvPicPr>
        <p:blipFill>
          <a:blip r:embed="rId2"/>
          <a:stretch>
            <a:fillRect/>
          </a:stretch>
        </p:blipFill>
        <p:spPr>
          <a:xfrm>
            <a:off x="941190" y="1318753"/>
            <a:ext cx="7257368" cy="490702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2508</Words>
  <Application>Microsoft Office PowerPoint</Application>
  <PresentationFormat>Bildschirmpräsentation (4:3)</PresentationFormat>
  <Paragraphs>347</Paragraphs>
  <Slides>40</Slides>
  <Notes>2</Notes>
  <HiddenSlides>0</HiddenSlides>
  <MMClips>0</MMClips>
  <ScaleCrop>false</ScaleCrop>
  <HeadingPairs>
    <vt:vector size="6" baseType="variant">
      <vt:variant>
        <vt:lpstr>Design</vt:lpstr>
      </vt:variant>
      <vt:variant>
        <vt:i4>1</vt:i4>
      </vt:variant>
      <vt:variant>
        <vt:lpstr>Verknüpfungen</vt:lpstr>
      </vt:variant>
      <vt:variant>
        <vt:i4>1</vt:i4>
      </vt:variant>
      <vt:variant>
        <vt:lpstr>Folientitel</vt:lpstr>
      </vt:variant>
      <vt:variant>
        <vt:i4>40</vt:i4>
      </vt:variant>
    </vt:vector>
  </HeadingPairs>
  <TitlesOfParts>
    <vt:vector size="42" baseType="lpstr">
      <vt:lpstr>Office-Design</vt:lpstr>
      <vt:lpstr>Macintosh HD:Users:Sven:Documents:Schule:ZPG_Verstetigungsgruppe:Material_ZPG_Verstetigung:200_Fotosynthese:200_222_Fotosynthese.docx!OLE_LINK2</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Office 2004 Test Drive-Benutzer</dc:creator>
  <cp:lastModifiedBy>Job</cp:lastModifiedBy>
  <cp:revision>281</cp:revision>
  <dcterms:created xsi:type="dcterms:W3CDTF">2014-03-04T12:28:13Z</dcterms:created>
  <dcterms:modified xsi:type="dcterms:W3CDTF">2014-03-10T15:33:53Z</dcterms:modified>
</cp:coreProperties>
</file>