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F2B49-E486-F947-AE52-5E50018C9DA7}" type="datetimeFigureOut">
              <a:rPr lang="de-DE" smtClean="0"/>
              <a:pPr/>
              <a:t>05.01.2014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53BC1-5CE1-A94C-875F-218E95AB83C7}" type="slidenum">
              <a:rPr lang="de-DE" smtClean="0"/>
              <a:pPr/>
              <a:t>‹Nr.›</a:t>
            </a:fld>
            <a:endParaRPr lang="de-DE"/>
          </a:p>
        </p:txBody>
      </p:sp>
    </p:spTree>
    <p:extLst>
      <p:ext uri="{BB962C8B-B14F-4D97-AF65-F5344CB8AC3E}">
        <p14:creationId xmlns:p14="http://schemas.microsoft.com/office/powerpoint/2010/main" val="34129960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Tiere nehmen Nährstoffe auf und nutzen sie als Energiequelle. Pflanzen oder Teile von Nutzpflanzen liefern den Tieren diese Nährstoffe, vor allem Stärke und Zucker (Glucose/ Fructose): z.B. Getreideprodukte (z.B. Nudeln, Brot), Reis, Kartoffeln, Früchte.</a:t>
            </a:r>
          </a:p>
        </p:txBody>
      </p:sp>
      <p:sp>
        <p:nvSpPr>
          <p:cNvPr id="4" name="Foliennummernplatzhalter 3"/>
          <p:cNvSpPr>
            <a:spLocks noGrp="1"/>
          </p:cNvSpPr>
          <p:nvPr>
            <p:ph type="sldNum" sz="quarter" idx="10"/>
          </p:nvPr>
        </p:nvSpPr>
        <p:spPr/>
        <p:txBody>
          <a:bodyPr/>
          <a:lstStyle/>
          <a:p>
            <a:fld id="{AB253BC1-5CE1-A94C-875F-218E95AB83C7}"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Pflanzen produzieren die Stärke selbst im Prozess der Fotosynthese (Rückgriff auf Stärkenachweis in Blättern). Sie benötigen Licht, Kohlenstoffdioxid, Wasser und Blattgrünkörner (Rückgriff auf Modul 1&amp;2). Pflanzen sind grüne lichtgetriebene Stärkefabriken</a:t>
            </a:r>
          </a:p>
        </p:txBody>
      </p:sp>
      <p:sp>
        <p:nvSpPr>
          <p:cNvPr id="4" name="Foliennummernplatzhalter 3"/>
          <p:cNvSpPr>
            <a:spLocks noGrp="1"/>
          </p:cNvSpPr>
          <p:nvPr>
            <p:ph type="sldNum" sz="quarter" idx="10"/>
          </p:nvPr>
        </p:nvSpPr>
        <p:spPr/>
        <p:txBody>
          <a:bodyPr/>
          <a:lstStyle/>
          <a:p>
            <a:fld id="{AB253BC1-5CE1-A94C-875F-218E95AB83C7}"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Die Stärke findet man oft in Speicherorganen, z.B. in der unterirdischen Kartoffelknolle. Hier kann aber keine Fotosynthese stattfinden. Es ist zu vermuten, dass die Stärke vom Produktionsort in den grünen Pflanzenteilen zum Speicherort in den unterirdischen Knollen transportiert wird. Tatsächlich findet man bei der Untersuchung von Pflanzen in allen Teilen Leitungsbahnen.</a:t>
            </a:r>
          </a:p>
        </p:txBody>
      </p:sp>
      <p:sp>
        <p:nvSpPr>
          <p:cNvPr id="4" name="Foliennummernplatzhalter 3"/>
          <p:cNvSpPr>
            <a:spLocks noGrp="1"/>
          </p:cNvSpPr>
          <p:nvPr>
            <p:ph type="sldNum" sz="quarter" idx="10"/>
          </p:nvPr>
        </p:nvSpPr>
        <p:spPr/>
        <p:txBody>
          <a:bodyPr/>
          <a:lstStyle/>
          <a:p>
            <a:fld id="{AB253BC1-5CE1-A94C-875F-218E95AB83C7}"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 Aber: In diesen Leitungsbahnen fließt gar keine Stärke, sondern eine Zuckerlösung. Der Grund: Die Pflanze produziert bei der Fotosynthese eigentlich gar keine Stärke, sondern Zucker. Als Wortgleichung für die Fotosynthese formuliert man daher genauer: Wasser + Kohlenstoffdioxid </a:t>
            </a:r>
            <a:r>
              <a:rPr lang="de-DE" dirty="0" smtClean="0">
                <a:sym typeface="Wingdings"/>
              </a:rPr>
              <a:t> </a:t>
            </a:r>
            <a:r>
              <a:rPr lang="de-DE" dirty="0" smtClean="0"/>
              <a:t>Zucker + Sauerstoff</a:t>
            </a:r>
          </a:p>
          <a:p>
            <a:r>
              <a:rPr lang="de-DE" dirty="0" smtClean="0"/>
              <a:t>• Da Zucker wasserlöslich ist, kann er hervorragend in den Leitungsbahnen transportiert werden.</a:t>
            </a:r>
          </a:p>
        </p:txBody>
      </p:sp>
      <p:sp>
        <p:nvSpPr>
          <p:cNvPr id="4" name="Foliennummernplatzhalter 3"/>
          <p:cNvSpPr>
            <a:spLocks noGrp="1"/>
          </p:cNvSpPr>
          <p:nvPr>
            <p:ph type="sldNum" sz="quarter" idx="10"/>
          </p:nvPr>
        </p:nvSpPr>
        <p:spPr/>
        <p:txBody>
          <a:bodyPr/>
          <a:lstStyle/>
          <a:p>
            <a:fld id="{AB253BC1-5CE1-A94C-875F-218E95AB83C7}"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Zur Lagerung jedoch werden viele Zuckerteilchen zu großen, wasserunlöslichen Stärketeilchen verknüpft. Stärke kann im Wasserstrom der Leitungsbahnen nicht transportiert werden, da sie wasserunlöslich ist. Ein Teil der Stärke lagert in den Blättern; ein Teil in Speicherorganen (Reiskorn, Getreidekorn, Kartoffelknolle). In vielen Früchten erfolgt die Umbildung zur Stärke nicht. Sie schmecken daher süß.</a:t>
            </a:r>
          </a:p>
        </p:txBody>
      </p:sp>
      <p:sp>
        <p:nvSpPr>
          <p:cNvPr id="4" name="Foliennummernplatzhalter 3"/>
          <p:cNvSpPr>
            <a:spLocks noGrp="1"/>
          </p:cNvSpPr>
          <p:nvPr>
            <p:ph type="sldNum" sz="quarter" idx="10"/>
          </p:nvPr>
        </p:nvSpPr>
        <p:spPr/>
        <p:txBody>
          <a:bodyPr/>
          <a:lstStyle/>
          <a:p>
            <a:fld id="{AB253BC1-5CE1-A94C-875F-218E95AB83C7}" type="slidenum">
              <a:rPr lang="de-DE" smtClean="0"/>
              <a:pPr/>
              <a:t>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33DDD61-9103-FD45-8EB7-DD6CFFC6029B}" type="datetimeFigureOut">
              <a:rPr lang="de-DE" smtClean="0"/>
              <a:pPr/>
              <a:t>05.01.2014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09AA11-20C6-2142-921A-8FC5B45A797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DDD61-9103-FD45-8EB7-DD6CFFC6029B}" type="datetimeFigureOut">
              <a:rPr lang="de-DE" smtClean="0"/>
              <a:pPr/>
              <a:t>05.01.2014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9AA11-20C6-2142-921A-8FC5B45A797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86019" y="315191"/>
            <a:ext cx="8614866" cy="461665"/>
          </a:xfrm>
          <a:prstGeom prst="rect">
            <a:avLst/>
          </a:prstGeom>
          <a:noFill/>
        </p:spPr>
        <p:txBody>
          <a:bodyPr wrap="square" rtlCol="0">
            <a:spAutoFit/>
          </a:bodyPr>
          <a:lstStyle/>
          <a:p>
            <a:r>
              <a:rPr lang="de-DE" sz="2400" dirty="0" smtClean="0"/>
              <a:t>Nutzpflanzen liefern Tieren Nährstoffe, vor allem Stärke. Beispiele...</a:t>
            </a:r>
          </a:p>
        </p:txBody>
      </p:sp>
      <p:pic>
        <p:nvPicPr>
          <p:cNvPr id="7" name="Bild 6" descr="messer-gabel.jpg"/>
          <p:cNvPicPr>
            <a:picLocks noChangeAspect="1"/>
          </p:cNvPicPr>
          <p:nvPr/>
        </p:nvPicPr>
        <p:blipFill>
          <a:blip r:embed="rId3">
            <a:clrChange>
              <a:clrFrom>
                <a:srgbClr val="FFFFFF"/>
              </a:clrFrom>
              <a:clrTo>
                <a:srgbClr val="FFFFFF">
                  <a:alpha val="0"/>
                </a:srgbClr>
              </a:clrTo>
            </a:clrChange>
          </a:blip>
          <a:stretch>
            <a:fillRect/>
          </a:stretch>
        </p:blipFill>
        <p:spPr>
          <a:xfrm>
            <a:off x="0" y="550642"/>
            <a:ext cx="9144000" cy="63073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0255" y="492003"/>
            <a:ext cx="8546222" cy="461665"/>
          </a:xfrm>
          <a:prstGeom prst="rect">
            <a:avLst/>
          </a:prstGeom>
          <a:noFill/>
        </p:spPr>
        <p:txBody>
          <a:bodyPr wrap="square" rtlCol="0">
            <a:spAutoFit/>
          </a:bodyPr>
          <a:lstStyle/>
          <a:p>
            <a:r>
              <a:rPr lang="de-DE" sz="2400" dirty="0" smtClean="0"/>
              <a:t>Pflanzen produzieren die Stärke selbst im Prozess der Fotosynthese. </a:t>
            </a:r>
          </a:p>
        </p:txBody>
      </p:sp>
      <p:pic>
        <p:nvPicPr>
          <p:cNvPr id="5" name="Bild 4" descr="Buntnessel_gruen_blau.jpg"/>
          <p:cNvPicPr>
            <a:picLocks noChangeAspect="1"/>
          </p:cNvPicPr>
          <p:nvPr/>
        </p:nvPicPr>
        <p:blipFill>
          <a:blip r:embed="rId3"/>
          <a:stretch>
            <a:fillRect/>
          </a:stretch>
        </p:blipFill>
        <p:spPr>
          <a:xfrm>
            <a:off x="3214843" y="2290434"/>
            <a:ext cx="4381798" cy="42220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205953"/>
            <a:ext cx="9143999" cy="430887"/>
          </a:xfrm>
          <a:prstGeom prst="rect">
            <a:avLst/>
          </a:prstGeom>
          <a:noFill/>
        </p:spPr>
        <p:txBody>
          <a:bodyPr wrap="square" rtlCol="0">
            <a:spAutoFit/>
          </a:bodyPr>
          <a:lstStyle/>
          <a:p>
            <a:pPr algn="ctr"/>
            <a:r>
              <a:rPr lang="de-DE" sz="2200" dirty="0" smtClean="0"/>
              <a:t>Stärke findet man auch in UNBELICHTETEN, NICHT GRÜNEN Pflanzenteilen</a:t>
            </a:r>
          </a:p>
        </p:txBody>
      </p:sp>
      <p:pic>
        <p:nvPicPr>
          <p:cNvPr id="7" name="Bild 6" descr="Kartoffelpflanze.jpg"/>
          <p:cNvPicPr>
            <a:picLocks noChangeAspect="1"/>
          </p:cNvPicPr>
          <p:nvPr/>
        </p:nvPicPr>
        <p:blipFill>
          <a:blip r:embed="rId3"/>
          <a:stretch>
            <a:fillRect/>
          </a:stretch>
        </p:blipFill>
        <p:spPr>
          <a:xfrm>
            <a:off x="380836" y="1034793"/>
            <a:ext cx="3696974" cy="5411297"/>
          </a:xfrm>
          <a:prstGeom prst="rect">
            <a:avLst/>
          </a:prstGeom>
        </p:spPr>
      </p:pic>
      <p:sp>
        <p:nvSpPr>
          <p:cNvPr id="8" name="Rechteck 7"/>
          <p:cNvSpPr/>
          <p:nvPr/>
        </p:nvSpPr>
        <p:spPr>
          <a:xfrm>
            <a:off x="3146200" y="3043550"/>
            <a:ext cx="560595" cy="76660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6" name="Gruppierung 15"/>
          <p:cNvGrpSpPr/>
          <p:nvPr/>
        </p:nvGrpSpPr>
        <p:grpSpPr>
          <a:xfrm>
            <a:off x="3706795" y="1034793"/>
            <a:ext cx="5079683" cy="4709049"/>
            <a:chOff x="3706795" y="1034793"/>
            <a:chExt cx="5079683" cy="4709049"/>
          </a:xfrm>
        </p:grpSpPr>
        <p:pic>
          <p:nvPicPr>
            <p:cNvPr id="10" name="Bild 9" descr="kartoffelblatt.jpg"/>
            <p:cNvPicPr>
              <a:picLocks noChangeAspect="1"/>
            </p:cNvPicPr>
            <p:nvPr/>
          </p:nvPicPr>
          <p:blipFill>
            <a:blip r:embed="rId4"/>
            <a:stretch>
              <a:fillRect/>
            </a:stretch>
          </p:blipFill>
          <p:spPr>
            <a:xfrm>
              <a:off x="4195110" y="1174681"/>
              <a:ext cx="4591368" cy="4569161"/>
            </a:xfrm>
            <a:prstGeom prst="rect">
              <a:avLst/>
            </a:prstGeom>
          </p:spPr>
        </p:pic>
        <p:sp>
          <p:nvSpPr>
            <p:cNvPr id="11" name="Rechteck 10"/>
            <p:cNvSpPr/>
            <p:nvPr/>
          </p:nvSpPr>
          <p:spPr>
            <a:xfrm>
              <a:off x="5091214" y="1034793"/>
              <a:ext cx="3443567" cy="470904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3" name="Gerade Verbindung 12"/>
            <p:cNvCxnSpPr/>
            <p:nvPr/>
          </p:nvCxnSpPr>
          <p:spPr>
            <a:xfrm rot="5400000" flipH="1" flipV="1">
              <a:off x="3394626" y="1346963"/>
              <a:ext cx="2008757" cy="1384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rot="16200000" flipV="1">
              <a:off x="3432164" y="4084791"/>
              <a:ext cx="1933683" cy="1384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Abgerundete rechteckige Legende 11"/>
          <p:cNvSpPr/>
          <p:nvPr/>
        </p:nvSpPr>
        <p:spPr>
          <a:xfrm>
            <a:off x="2608486" y="4147695"/>
            <a:ext cx="1098310" cy="675073"/>
          </a:xfrm>
          <a:prstGeom prst="wedgeRoundRectCallout">
            <a:avLst>
              <a:gd name="adj1" fmla="val -40228"/>
              <a:gd name="adj2" fmla="val 111652"/>
              <a:gd name="adj3" fmla="val 1666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e-DE" dirty="0" smtClean="0">
                <a:solidFill>
                  <a:schemeClr val="tx1"/>
                </a:solidFill>
              </a:rPr>
              <a:t>Hier ist es dunkel!</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1607" y="263163"/>
            <a:ext cx="8775039" cy="830997"/>
          </a:xfrm>
          <a:prstGeom prst="rect">
            <a:avLst/>
          </a:prstGeom>
          <a:noFill/>
        </p:spPr>
        <p:txBody>
          <a:bodyPr wrap="square" rtlCol="0">
            <a:spAutoFit/>
          </a:bodyPr>
          <a:lstStyle/>
          <a:p>
            <a:pPr algn="ctr"/>
            <a:r>
              <a:rPr lang="de-DE" sz="2400" dirty="0" smtClean="0"/>
              <a:t>In den Leitungsbahnen fließt eine Zuckerlösung. </a:t>
            </a:r>
          </a:p>
          <a:p>
            <a:pPr algn="ctr"/>
            <a:r>
              <a:rPr lang="de-DE" sz="2400" dirty="0" smtClean="0"/>
              <a:t>Wasser + Kohlenstoffdioxid </a:t>
            </a:r>
            <a:r>
              <a:rPr lang="de-DE" sz="2400" dirty="0" smtClean="0">
                <a:sym typeface="Wingdings"/>
              </a:rPr>
              <a:t> </a:t>
            </a:r>
            <a:r>
              <a:rPr lang="de-DE" sz="2400" b="1" dirty="0" smtClean="0">
                <a:solidFill>
                  <a:srgbClr val="FF0000"/>
                </a:solidFill>
              </a:rPr>
              <a:t>Zucker </a:t>
            </a:r>
            <a:r>
              <a:rPr lang="de-DE" sz="2400" dirty="0" smtClean="0"/>
              <a:t>+ Sauerstoff</a:t>
            </a:r>
          </a:p>
        </p:txBody>
      </p:sp>
      <p:pic>
        <p:nvPicPr>
          <p:cNvPr id="11" name="Bild 10" descr="kartoffelblatt.jpg"/>
          <p:cNvPicPr>
            <a:picLocks noChangeAspect="1"/>
          </p:cNvPicPr>
          <p:nvPr/>
        </p:nvPicPr>
        <p:blipFill>
          <a:blip r:embed="rId3"/>
          <a:stretch>
            <a:fillRect/>
          </a:stretch>
        </p:blipFill>
        <p:spPr>
          <a:xfrm>
            <a:off x="2433231" y="1414962"/>
            <a:ext cx="4591368" cy="456916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3052" y="492003"/>
            <a:ext cx="8797917" cy="830997"/>
          </a:xfrm>
          <a:prstGeom prst="rect">
            <a:avLst/>
          </a:prstGeom>
          <a:noFill/>
        </p:spPr>
        <p:txBody>
          <a:bodyPr wrap="square" rtlCol="0">
            <a:spAutoFit/>
          </a:bodyPr>
          <a:lstStyle/>
          <a:p>
            <a:r>
              <a:rPr lang="de-DE" sz="2400" dirty="0" smtClean="0"/>
              <a:t>Der wasserlösliche Zucker wird transportiert und als wasserunlösliche Stärke eingelagert....</a:t>
            </a:r>
            <a:endParaRPr lang="de-DE" sz="2400" dirty="0"/>
          </a:p>
        </p:txBody>
      </p:sp>
      <p:pic>
        <p:nvPicPr>
          <p:cNvPr id="5" name="Bild 4" descr="fotosynthesespeicher.jpg"/>
          <p:cNvPicPr>
            <a:picLocks noChangeAspect="1"/>
          </p:cNvPicPr>
          <p:nvPr/>
        </p:nvPicPr>
        <p:blipFill>
          <a:blip r:embed="rId3"/>
          <a:stretch>
            <a:fillRect/>
          </a:stretch>
        </p:blipFill>
        <p:spPr>
          <a:xfrm>
            <a:off x="251460" y="2023146"/>
            <a:ext cx="8641080" cy="2880360"/>
          </a:xfrm>
          <a:prstGeom prst="rect">
            <a:avLst/>
          </a:prstGeom>
        </p:spPr>
      </p:pic>
      <p:sp>
        <p:nvSpPr>
          <p:cNvPr id="6" name="Textfeld 5"/>
          <p:cNvSpPr txBox="1"/>
          <p:nvPr/>
        </p:nvSpPr>
        <p:spPr>
          <a:xfrm>
            <a:off x="183052" y="5434911"/>
            <a:ext cx="8797917" cy="830997"/>
          </a:xfrm>
          <a:prstGeom prst="rect">
            <a:avLst/>
          </a:prstGeom>
          <a:noFill/>
        </p:spPr>
        <p:txBody>
          <a:bodyPr wrap="square" rtlCol="0">
            <a:spAutoFit/>
          </a:bodyPr>
          <a:lstStyle/>
          <a:p>
            <a:pPr algn="r"/>
            <a:r>
              <a:rPr lang="de-DE" sz="2400" dirty="0" smtClean="0"/>
              <a:t>...außer in Früchten. </a:t>
            </a:r>
          </a:p>
          <a:p>
            <a:pPr algn="r"/>
            <a:r>
              <a:rPr lang="de-DE" sz="2400" dirty="0" smtClean="0"/>
              <a:t>Dort lagert die Pflanze es als Zucker.</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549155" y="961120"/>
            <a:ext cx="8168678" cy="546874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49155" y="492003"/>
            <a:ext cx="8168678" cy="1015663"/>
          </a:xfrm>
          <a:prstGeom prst="rect">
            <a:avLst/>
          </a:prstGeom>
          <a:noFill/>
        </p:spPr>
        <p:txBody>
          <a:bodyPr wrap="square" rtlCol="0">
            <a:spAutoFit/>
          </a:bodyPr>
          <a:lstStyle/>
          <a:p>
            <a:r>
              <a:rPr lang="de-DE" sz="2400" b="1" dirty="0" smtClean="0"/>
              <a:t>Notiere in Deinem Heft:</a:t>
            </a:r>
          </a:p>
          <a:p>
            <a:endParaRPr lang="de-DE" dirty="0" smtClean="0"/>
          </a:p>
          <a:p>
            <a:r>
              <a:rPr lang="de-DE" dirty="0" smtClean="0"/>
              <a:t>Wasser + Kohlenstoffdioxid </a:t>
            </a:r>
            <a:r>
              <a:rPr lang="de-DE" dirty="0" smtClean="0">
                <a:sym typeface="Wingdings"/>
              </a:rPr>
              <a:t>				Glucose (Traubenzucker) + Wasser</a:t>
            </a:r>
            <a:endParaRPr lang="de-DE" dirty="0" smtClean="0"/>
          </a:p>
        </p:txBody>
      </p:sp>
      <p:pic>
        <p:nvPicPr>
          <p:cNvPr id="3" name="Bild 2" descr="BucheBlatt.jpg"/>
          <p:cNvPicPr>
            <a:picLocks noChangeAspect="1"/>
          </p:cNvPicPr>
          <p:nvPr/>
        </p:nvPicPr>
        <p:blipFill>
          <a:blip r:embed="rId2">
            <a:clrChange>
              <a:clrFrom>
                <a:srgbClr val="FFFFFF"/>
              </a:clrFrom>
              <a:clrTo>
                <a:srgbClr val="FFFFFF">
                  <a:alpha val="0"/>
                </a:srgbClr>
              </a:clrTo>
            </a:clrChange>
          </a:blip>
          <a:stretch>
            <a:fillRect/>
          </a:stretch>
        </p:blipFill>
        <p:spPr>
          <a:xfrm>
            <a:off x="697884" y="1487449"/>
            <a:ext cx="7757840" cy="4942413"/>
          </a:xfrm>
          <a:prstGeom prst="rect">
            <a:avLst/>
          </a:prstGeom>
        </p:spPr>
      </p:pic>
      <p:cxnSp>
        <p:nvCxnSpPr>
          <p:cNvPr id="6" name="Gerade Verbindung mit Pfeil 5"/>
          <p:cNvCxnSpPr/>
          <p:nvPr/>
        </p:nvCxnSpPr>
        <p:spPr>
          <a:xfrm>
            <a:off x="3237725" y="1235727"/>
            <a:ext cx="14186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3420781" y="961120"/>
            <a:ext cx="911828" cy="523220"/>
          </a:xfrm>
          <a:prstGeom prst="rect">
            <a:avLst/>
          </a:prstGeom>
          <a:noFill/>
        </p:spPr>
        <p:txBody>
          <a:bodyPr wrap="none" rtlCol="0">
            <a:spAutoFit/>
          </a:bodyPr>
          <a:lstStyle/>
          <a:p>
            <a:pPr algn="ctr"/>
            <a:r>
              <a:rPr lang="de-DE" sz="1400" i="1" dirty="0" smtClean="0"/>
              <a:t>Licht</a:t>
            </a:r>
          </a:p>
          <a:p>
            <a:pPr algn="ctr"/>
            <a:r>
              <a:rPr lang="de-DE" sz="1400" i="1" dirty="0" smtClean="0"/>
              <a:t>Blattgrün</a:t>
            </a:r>
            <a:endParaRPr lang="de-DE" sz="1400" i="1" dirty="0"/>
          </a:p>
        </p:txBody>
      </p:sp>
      <p:sp>
        <p:nvSpPr>
          <p:cNvPr id="11" name="Pfeil nach rechts 10"/>
          <p:cNvSpPr/>
          <p:nvPr/>
        </p:nvSpPr>
        <p:spPr>
          <a:xfrm rot="9100781">
            <a:off x="2251486" y="4204858"/>
            <a:ext cx="2729613" cy="651699"/>
          </a:xfrm>
          <a:prstGeom prst="rightArrow">
            <a:avLst>
              <a:gd name="adj1" fmla="val 50000"/>
              <a:gd name="adj2" fmla="val 200143"/>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Bildschirmpräsentation (4:3)</PresentationFormat>
  <Paragraphs>25</Paragraphs>
  <Slides>6</Slides>
  <Notes>5</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Office-Design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 2004 Test Drive-Benutzer</dc:creator>
  <cp:lastModifiedBy>Job</cp:lastModifiedBy>
  <cp:revision>22</cp:revision>
  <dcterms:created xsi:type="dcterms:W3CDTF">2013-11-16T16:39:29Z</dcterms:created>
  <dcterms:modified xsi:type="dcterms:W3CDTF">2014-01-05T09:09:03Z</dcterms:modified>
</cp:coreProperties>
</file>