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90" r:id="rId2"/>
    <p:sldId id="280" r:id="rId3"/>
    <p:sldId id="296" r:id="rId4"/>
    <p:sldId id="279" r:id="rId5"/>
    <p:sldId id="259" r:id="rId6"/>
    <p:sldId id="291" r:id="rId7"/>
    <p:sldId id="292" r:id="rId8"/>
    <p:sldId id="295" r:id="rId9"/>
    <p:sldId id="263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A9269-AD6D-47BE-B64D-F284F55C13D1}" type="datetimeFigureOut">
              <a:rPr lang="de-DE" smtClean="0"/>
              <a:t>10.09.2020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B9084-ACA2-4ED4-8CD7-7482616826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6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0AF1EF22-F9C8-4C7B-9D96-7EC94CD2A9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BECEFF-A890-418C-8079-D36559F7DDB4}" type="slidenum">
              <a:rPr lang="de-DE" altLang="de-DE" sz="1400" smtClean="0"/>
              <a:pPr>
                <a:spcBef>
                  <a:spcPct val="0"/>
                </a:spcBef>
              </a:pPr>
              <a:t>2</a:t>
            </a:fld>
            <a:endParaRPr lang="de-DE" altLang="de-DE" sz="1400"/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14D2EC83-3E04-4C83-9490-C4E2EDA92E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5F348A3-524C-46C2-A38B-4D3E0716A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D16F2776-F95F-42F7-9885-4464D41109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18E121-9FF2-4B0D-B069-93987FD9D9D8}" type="slidenum">
              <a:rPr lang="de-DE" altLang="de-DE" sz="1400" smtClean="0"/>
              <a:pPr>
                <a:spcBef>
                  <a:spcPct val="0"/>
                </a:spcBef>
              </a:pPr>
              <a:t>4</a:t>
            </a:fld>
            <a:endParaRPr lang="de-DE" altLang="de-DE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B178D2ED-7493-4AB2-8702-1AA1DEB848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D02A0171-6A29-49A9-990C-2F9907A34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 IBKs zum Hormonsystem abgedeckt</a:t>
            </a:r>
          </a:p>
          <a:p>
            <a:r>
              <a:rPr lang="de-DE" dirty="0"/>
              <a:t>fünf aufeinander aufbauende Gruppenarbeiten </a:t>
            </a:r>
          </a:p>
          <a:p>
            <a:r>
              <a:rPr lang="de-DE" dirty="0"/>
              <a:t>induktive, kompetenz- und problemorientierte Vorgehensweise:</a:t>
            </a:r>
          </a:p>
          <a:p>
            <a:endParaRPr lang="de-DE" dirty="0"/>
          </a:p>
          <a:p>
            <a:r>
              <a:rPr lang="de-DE" dirty="0"/>
              <a:t>Vermeintliche Widersprüche: </a:t>
            </a:r>
          </a:p>
          <a:p>
            <a:r>
              <a:rPr lang="de-DE" dirty="0"/>
              <a:t>sowohl Hyper- als auch Hypothyreose können mit </a:t>
            </a:r>
            <a:r>
              <a:rPr lang="de-DE" dirty="0" err="1"/>
              <a:t>Strumabildung</a:t>
            </a:r>
            <a:r>
              <a:rPr lang="de-DE" dirty="0"/>
              <a:t> einhergehen</a:t>
            </a:r>
          </a:p>
          <a:p>
            <a:r>
              <a:rPr lang="de-DE" dirty="0"/>
              <a:t>sowohl Jodmangel als auch Jodüberschuss können mit </a:t>
            </a:r>
            <a:r>
              <a:rPr lang="de-DE" dirty="0" err="1"/>
              <a:t>Strumaentstehung</a:t>
            </a:r>
            <a:r>
              <a:rPr lang="de-DE" dirty="0"/>
              <a:t> in Verbindung gebracht werden</a:t>
            </a:r>
          </a:p>
          <a:p>
            <a:endParaRPr lang="de-DE" dirty="0"/>
          </a:p>
          <a:p>
            <a:r>
              <a:rPr lang="de-DE" dirty="0"/>
              <a:t>Kooperatives Lernen</a:t>
            </a:r>
          </a:p>
          <a:p>
            <a:r>
              <a:rPr lang="de-DE" dirty="0"/>
              <a:t>Differenzierung</a:t>
            </a:r>
          </a:p>
          <a:p>
            <a:r>
              <a:rPr lang="de-DE" dirty="0"/>
              <a:t>Umgang mit unterschiedlichen Darstellungsformen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B9084-ACA2-4ED4-8CD7-74826168260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34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859F3-B788-4384-BD31-E76FE197C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AFD39F-9A17-4414-BA06-9FAE5711F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126306-84D9-4ACF-9C18-3182226D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E82B2C-4577-4FAF-B4A4-C907D489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ZPG Biologie 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4D9106-3A00-4DDA-B193-2A130AC4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82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52CD9-39DF-4597-995E-D612349C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CBB3B1F-2FF7-4915-85FC-C657DAF6C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CDCE7-E4F8-4204-A1F9-634A856F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C1B1E1-9247-4409-B974-D02EBFB0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ZPG Biologie 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26E8C0-BB08-4B4F-9AB3-1775F848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87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8087BDD-8A35-405A-BBA3-175D4A596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787F106-D168-4315-8DED-0139F0D2A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0470E-A11F-4C48-B146-37FC7A02A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BFF92F-AEE8-4F2F-AA80-025409A1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ZPG Biologie 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26A113-C192-440D-BDB0-ACF29A1A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70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E8FBC-B49D-49F2-9915-737C0240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258016-01A8-403C-A97E-82B253639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FB22D0-D053-4ABF-A977-A2A66C42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E00C07-FB4A-428C-A0E1-53B8FD3C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ZPG Biologie 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C0E36C-C16F-4035-AE1D-C433F0D6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96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EE514-7CB6-49C9-8FF8-2061D3D5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241902-D3FC-4783-A556-3CBBC6819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838960-35FD-49A6-A976-33AB1491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BABE5B-CD8D-4E60-ACD3-F0FBF8DD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ZPG Biologie 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6EEEE0-B773-45DA-848B-7672C8E8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61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811E63-542E-44F5-8E0D-523524ED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B1C79C-A3B7-4A74-890D-72F00A43C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F33317-1267-4787-A095-5E91EE2A4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91DC2D-6D82-44A0-8800-4EF607CA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432FE2-A212-49A5-A213-F7A07EDF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ZPG Biologie 2020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AB4F6B-9BE5-4DAE-844A-DC085E6C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84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A5C29-9053-43E7-8E9E-B253C804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D69BC6-6A9F-45DA-9FDC-59E1EE0AC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E5CF0D-BAE2-4FFD-B9A0-B53B6F4B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6A7FB2-7AEB-4713-A9C0-75C493276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F471949-BE79-4E88-965C-A089269C5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0BB30FB-1EB4-4FED-AE63-596D1CEF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E8C1757-A79C-477D-870B-FE8FDBF4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ZPG Biologie 2020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701EF43-8055-4298-8893-ABAFD95C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99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7572B-1EF5-4B22-9763-DBE321F5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812B54B-DBD2-49F0-B525-34F60E62C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7692CF-F8DE-4246-8109-D2BBFF2B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ZPG Biologie 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A11963-1C3B-4501-A5D7-69E29835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3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1176D2-A04F-47A7-9BFD-1D769370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1C3526-96F7-44EA-B80B-6B0E6056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ZPG Biologie 2020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F0E614-3F56-4B1D-AF36-130DD5E1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64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209728-7B6C-4E80-945C-CD725464F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D36FD4-655F-4222-94FC-CB7AE4BF3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30BB0B-9E8B-4914-A3FC-2528D1850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1EAD7E-B1FA-4F26-A6E9-EE7277A9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3A90F2-74E5-4F46-A8CD-F8D39B36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ZPG Biologie 2020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19ADA2-C8B3-4F59-BA56-390A4B8E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08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D5D11-8073-49CD-BF3F-51058C1A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2D0E2D5-74A2-47D6-97D2-A82ABF138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896EBD-B300-4631-B5D4-E9FED967B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648FD0-8C46-4AC8-98C6-D650B45D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8CB778-0603-4F7D-969E-43780645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ZPG Biologie 2020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6C9033-D5BC-4DB9-8336-22733F25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43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03B2433-4BF0-4AF1-92AA-40702171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0AEED5-C1C6-434F-9311-12751ACA2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A2272F-0726-4B85-8357-CF5084673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30001_p_hormone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05DCBE-52E1-4C73-BCFC-933D3EE0E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ZPG Biologie 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8FA725-BB8B-49CE-B722-0970EE0CA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BFC93-4BAF-46E3-8CC1-EAF1D500D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53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hrerfortbildung-bw.de/u_matnatech/bio/gym/bp2016/fb8/4_info/2_hormon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D3DDC9-5C63-4AA1-9A77-B480EA58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180" y="402256"/>
            <a:ext cx="5976257" cy="1325563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latin typeface="Arial" panose="020B0604020202020204" pitchFamily="34" charset="0"/>
                <a:cs typeface="Arial" panose="020B0604020202020204" pitchFamily="34" charset="0"/>
              </a:rPr>
              <a:t>Hormonsystem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38F08A5-89CA-4F61-94FA-391D6B64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006" y="6381575"/>
            <a:ext cx="11773988" cy="365125"/>
          </a:xfrm>
        </p:spPr>
        <p:txBody>
          <a:bodyPr/>
          <a:lstStyle/>
          <a:p>
            <a:pPr algn="l"/>
            <a:r>
              <a:rPr lang="de-DE"/>
              <a:t>ZPG Biologie 2020</a:t>
            </a:r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A9F007-8CE5-4603-88A2-106718847F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13" y="2156323"/>
            <a:ext cx="7613374" cy="37967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4DE638-D3E8-48FE-BB84-259231CEDEB2}"/>
              </a:ext>
            </a:extLst>
          </p:cNvPr>
          <p:cNvSpPr txBox="1"/>
          <p:nvPr/>
        </p:nvSpPr>
        <p:spPr>
          <a:xfrm>
            <a:off x="5206344" y="6065308"/>
            <a:ext cx="2295601" cy="2040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726" dirty="0">
                <a:solidFill>
                  <a:schemeClr val="bg1">
                    <a:lumMod val="75000"/>
                  </a:schemeClr>
                </a:solidFill>
              </a:rPr>
              <a:t>Abbildung erstellt von Frank Harder – ZPG Biologie</a:t>
            </a:r>
            <a:endParaRPr lang="de-CH" sz="726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8137F01-2EC2-49CB-8DC5-9BEF6470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4647241-11FD-4AFD-B525-4803CDB5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73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78CE2D69-2E7D-4D5D-8609-DBFE562055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91943" y="194975"/>
            <a:ext cx="12191999" cy="895774"/>
          </a:xfrm>
        </p:spPr>
        <p:txBody>
          <a:bodyPr vert="horz" lIns="91440" tIns="35485" rIns="91440" bIns="45720" rtlCol="0" anchor="ctr">
            <a:normAutofit/>
          </a:bodyPr>
          <a:lstStyle/>
          <a:p>
            <a:pPr algn="ct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Materialien im Überblick</a:t>
            </a:r>
            <a:endParaRPr lang="de-DE" altLang="de-DE" sz="21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Rectangle 27">
            <a:extLst>
              <a:ext uri="{FF2B5EF4-FFF2-40B4-BE49-F238E27FC236}">
                <a16:creationId xmlns:a16="http://schemas.microsoft.com/office/drawing/2014/main" id="{7422E99C-151E-4EBE-8916-EB74DBC4A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764" y="1214843"/>
            <a:ext cx="4940513" cy="2016034"/>
          </a:xfrm>
          <a:prstGeom prst="rect">
            <a:avLst/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CH" altLang="de-DE" sz="1633"/>
          </a:p>
        </p:txBody>
      </p:sp>
      <p:sp>
        <p:nvSpPr>
          <p:cNvPr id="5129" name="Rectangle 30">
            <a:extLst>
              <a:ext uri="{FF2B5EF4-FFF2-40B4-BE49-F238E27FC236}">
                <a16:creationId xmlns:a16="http://schemas.microsoft.com/office/drawing/2014/main" id="{CEE9D53C-95C9-467E-85C9-4222F911F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92" y="3739031"/>
            <a:ext cx="4939575" cy="2567111"/>
          </a:xfrm>
          <a:prstGeom prst="rect">
            <a:avLst/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CH" altLang="de-DE" sz="1633"/>
          </a:p>
        </p:txBody>
      </p:sp>
      <p:sp>
        <p:nvSpPr>
          <p:cNvPr id="5130" name="Rectangle 4096">
            <a:extLst>
              <a:ext uri="{FF2B5EF4-FFF2-40B4-BE49-F238E27FC236}">
                <a16:creationId xmlns:a16="http://schemas.microsoft.com/office/drawing/2014/main" id="{DB855D25-AF10-4771-A767-18F8A5712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647" y="1214843"/>
            <a:ext cx="4824534" cy="5091298"/>
          </a:xfrm>
          <a:prstGeom prst="rect">
            <a:avLst/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CH" altLang="de-DE" sz="1633"/>
          </a:p>
        </p:txBody>
      </p:sp>
      <p:cxnSp>
        <p:nvCxnSpPr>
          <p:cNvPr id="5133" name="Straight Arrow Connector 99">
            <a:extLst>
              <a:ext uri="{FF2B5EF4-FFF2-40B4-BE49-F238E27FC236}">
                <a16:creationId xmlns:a16="http://schemas.microsoft.com/office/drawing/2014/main" id="{872EC176-4478-4450-8323-1A9C0355C4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17029" y="4965215"/>
            <a:ext cx="1113283" cy="0"/>
          </a:xfrm>
          <a:prstGeom prst="straightConnector1">
            <a:avLst/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36" name="TextBox 4110">
            <a:extLst>
              <a:ext uri="{FF2B5EF4-FFF2-40B4-BE49-F238E27FC236}">
                <a16:creationId xmlns:a16="http://schemas.microsoft.com/office/drawing/2014/main" id="{E021EA23-C85A-4F8A-B2E6-D1E43DCEF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9702" y="1285157"/>
            <a:ext cx="4824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alt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Hormone der Schilddrüse</a:t>
            </a:r>
            <a:endParaRPr lang="de-CH" altLang="de-DE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ußzeilenplatzhalter 9">
            <a:extLst>
              <a:ext uri="{FF2B5EF4-FFF2-40B4-BE49-F238E27FC236}">
                <a16:creationId xmlns:a16="http://schemas.microsoft.com/office/drawing/2014/main" id="{D6F323CB-6C52-46C4-80AF-8B54EE6A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006" y="6381575"/>
            <a:ext cx="11773988" cy="365125"/>
          </a:xfrm>
        </p:spPr>
        <p:txBody>
          <a:bodyPr/>
          <a:lstStyle/>
          <a:p>
            <a:pPr algn="l"/>
            <a:r>
              <a:rPr lang="de-DE"/>
              <a:t>ZPG Biologie 2020</a:t>
            </a:r>
            <a:endParaRPr lang="de-DE" dirty="0"/>
          </a:p>
        </p:txBody>
      </p:sp>
      <p:sp>
        <p:nvSpPr>
          <p:cNvPr id="7" name="TextBox 4110">
            <a:extLst>
              <a:ext uri="{FF2B5EF4-FFF2-40B4-BE49-F238E27FC236}">
                <a16:creationId xmlns:a16="http://schemas.microsoft.com/office/drawing/2014/main" id="{00405523-E6A7-4866-BAB0-AF841476E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19" y="1285157"/>
            <a:ext cx="4913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alt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Eingangsdiagnose aus 7-8</a:t>
            </a:r>
            <a:endParaRPr lang="de-CH" altLang="de-DE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4110">
            <a:extLst>
              <a:ext uri="{FF2B5EF4-FFF2-40B4-BE49-F238E27FC236}">
                <a16:creationId xmlns:a16="http://schemas.microsoft.com/office/drawing/2014/main" id="{D4580781-1E8C-4F43-B3AF-10EA75F28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65" y="3837940"/>
            <a:ext cx="49395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alt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Hormone der Bauchspeicheldrüse</a:t>
            </a:r>
            <a:endParaRPr lang="de-CH" altLang="de-DE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EAC4B9-A991-4C73-82B9-44129BA779C1}"/>
              </a:ext>
            </a:extLst>
          </p:cNvPr>
          <p:cNvCxnSpPr>
            <a:cxnSpLocks/>
          </p:cNvCxnSpPr>
          <p:nvPr/>
        </p:nvCxnSpPr>
        <p:spPr>
          <a:xfrm>
            <a:off x="2961457" y="3391989"/>
            <a:ext cx="0" cy="219891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4">
            <a:extLst>
              <a:ext uri="{FF2B5EF4-FFF2-40B4-BE49-F238E27FC236}">
                <a16:creationId xmlns:a16="http://schemas.microsoft.com/office/drawing/2014/main" id="{71730366-FDB4-4CD8-A9AF-9DB4A8E8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910" y="1879675"/>
            <a:ext cx="2923265" cy="3983435"/>
          </a:xfrm>
          <a:prstGeom prst="rect">
            <a:avLst/>
          </a:prstGeom>
        </p:spPr>
      </p:pic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2B9CE30D-2BEB-4808-93D1-969F4945E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96" y="4380360"/>
            <a:ext cx="2295601" cy="17042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7925DB-2CF2-45B5-A823-CBD1A8530CBD}"/>
              </a:ext>
            </a:extLst>
          </p:cNvPr>
          <p:cNvSpPr txBox="1"/>
          <p:nvPr/>
        </p:nvSpPr>
        <p:spPr>
          <a:xfrm>
            <a:off x="3227047" y="6037813"/>
            <a:ext cx="2295601" cy="2040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726" dirty="0">
                <a:solidFill>
                  <a:schemeClr val="bg1">
                    <a:lumMod val="75000"/>
                  </a:schemeClr>
                </a:solidFill>
              </a:rPr>
              <a:t>Abbildung erstellt von Frank Harder – ZPG Biologie</a:t>
            </a:r>
            <a:endParaRPr lang="de-CH" sz="726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9EB38E-3816-43DB-8877-F8032AB071F3}"/>
              </a:ext>
            </a:extLst>
          </p:cNvPr>
          <p:cNvSpPr txBox="1"/>
          <p:nvPr/>
        </p:nvSpPr>
        <p:spPr>
          <a:xfrm>
            <a:off x="8267036" y="6032756"/>
            <a:ext cx="2295601" cy="2040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726" dirty="0">
                <a:solidFill>
                  <a:schemeClr val="bg1">
                    <a:lumMod val="75000"/>
                  </a:schemeClr>
                </a:solidFill>
              </a:rPr>
              <a:t>Abbildung erstellt von Heike Laws – ZPG Biologie</a:t>
            </a:r>
            <a:endParaRPr lang="de-CH" sz="726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5BF8DE-B156-4FC7-849F-8CB485859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51" y="1751527"/>
            <a:ext cx="2385425" cy="132309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E407886-B596-4A17-9875-E1EA136355E4}"/>
              </a:ext>
            </a:extLst>
          </p:cNvPr>
          <p:cNvGrpSpPr/>
          <p:nvPr/>
        </p:nvGrpSpPr>
        <p:grpSpPr>
          <a:xfrm>
            <a:off x="4267199" y="2371725"/>
            <a:ext cx="600075" cy="594220"/>
            <a:chOff x="4267199" y="2371725"/>
            <a:chExt cx="600075" cy="59422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5087D65-7209-452D-9EF1-6BA91C8159AF}"/>
                </a:ext>
              </a:extLst>
            </p:cNvPr>
            <p:cNvSpPr/>
            <p:nvPr/>
          </p:nvSpPr>
          <p:spPr>
            <a:xfrm>
              <a:off x="4267199" y="2371725"/>
              <a:ext cx="600075" cy="5942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F1EA4D0-D222-45E0-A9A1-7B0532F2C511}"/>
                </a:ext>
              </a:extLst>
            </p:cNvPr>
            <p:cNvSpPr txBox="1"/>
            <p:nvPr/>
          </p:nvSpPr>
          <p:spPr>
            <a:xfrm>
              <a:off x="4411622" y="2484169"/>
              <a:ext cx="450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1C24578-5A31-4F09-BA81-40B44EAE4B4A}"/>
              </a:ext>
            </a:extLst>
          </p:cNvPr>
          <p:cNvGrpSpPr/>
          <p:nvPr/>
        </p:nvGrpSpPr>
        <p:grpSpPr>
          <a:xfrm>
            <a:off x="4261769" y="5232549"/>
            <a:ext cx="600075" cy="594220"/>
            <a:chOff x="4267199" y="2371725"/>
            <a:chExt cx="600075" cy="59422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895A9A0-19E3-4E9A-BBAC-F0517E278FAA}"/>
                </a:ext>
              </a:extLst>
            </p:cNvPr>
            <p:cNvSpPr/>
            <p:nvPr/>
          </p:nvSpPr>
          <p:spPr>
            <a:xfrm>
              <a:off x="4267199" y="2371725"/>
              <a:ext cx="600075" cy="5942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40C1830-7AC2-4746-B1EC-7168D9121422}"/>
                </a:ext>
              </a:extLst>
            </p:cNvPr>
            <p:cNvSpPr txBox="1"/>
            <p:nvPr/>
          </p:nvSpPr>
          <p:spPr>
            <a:xfrm>
              <a:off x="4411622" y="2484169"/>
              <a:ext cx="450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CH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3A36F57-B426-47E0-B259-A5BF9E46DFC0}"/>
              </a:ext>
            </a:extLst>
          </p:cNvPr>
          <p:cNvGrpSpPr/>
          <p:nvPr/>
        </p:nvGrpSpPr>
        <p:grpSpPr>
          <a:xfrm>
            <a:off x="7071840" y="2413072"/>
            <a:ext cx="600075" cy="594220"/>
            <a:chOff x="4267199" y="2371725"/>
            <a:chExt cx="600075" cy="59422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4DF0127-43F6-492C-805E-E1222D05FB8F}"/>
                </a:ext>
              </a:extLst>
            </p:cNvPr>
            <p:cNvSpPr/>
            <p:nvPr/>
          </p:nvSpPr>
          <p:spPr>
            <a:xfrm>
              <a:off x="4267199" y="2371725"/>
              <a:ext cx="600075" cy="5942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E417DF8-47E6-4FB3-BA2B-80504565928D}"/>
                </a:ext>
              </a:extLst>
            </p:cNvPr>
            <p:cNvSpPr txBox="1"/>
            <p:nvPr/>
          </p:nvSpPr>
          <p:spPr>
            <a:xfrm>
              <a:off x="4411622" y="2484169"/>
              <a:ext cx="450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CH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0918CF-7FA8-4532-9716-F3308817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36DF08-98AE-49B8-B30A-25C30856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2</a:t>
            </a:fld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94B02F-D24A-41C4-B05A-5D6AA480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4C30CF-1662-4F44-8A9B-0D97B6D2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ZPG Biologie 2020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E66E3B-E5E1-4A29-BB60-BA604BA2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3</a:t>
            </a:fld>
            <a:endParaRPr lang="de-DE"/>
          </a:p>
        </p:txBody>
      </p:sp>
      <p:sp>
        <p:nvSpPr>
          <p:cNvPr id="5" name="Freihandform 34">
            <a:extLst>
              <a:ext uri="{FF2B5EF4-FFF2-40B4-BE49-F238E27FC236}">
                <a16:creationId xmlns:a16="http://schemas.microsoft.com/office/drawing/2014/main" id="{DFF9E9FA-D8FB-47A3-995D-1B9A4B016EEE}"/>
              </a:ext>
            </a:extLst>
          </p:cNvPr>
          <p:cNvSpPr>
            <a:spLocks/>
          </p:cNvSpPr>
          <p:nvPr/>
        </p:nvSpPr>
        <p:spPr bwMode="auto">
          <a:xfrm>
            <a:off x="1247338" y="800100"/>
            <a:ext cx="9461500" cy="4648200"/>
          </a:xfrm>
          <a:custGeom>
            <a:avLst/>
            <a:gdLst>
              <a:gd name="T0" fmla="*/ 476250 w 9461500"/>
              <a:gd name="T1" fmla="*/ 38116 h 4648216"/>
              <a:gd name="T2" fmla="*/ 273050 w 9461500"/>
              <a:gd name="T3" fmla="*/ 127016 h 4648216"/>
              <a:gd name="T4" fmla="*/ 120650 w 9461500"/>
              <a:gd name="T5" fmla="*/ 285763 h 4648216"/>
              <a:gd name="T6" fmla="*/ 19050 w 9461500"/>
              <a:gd name="T7" fmla="*/ 508010 h 4648216"/>
              <a:gd name="T8" fmla="*/ 38100 w 9461500"/>
              <a:gd name="T9" fmla="*/ 806457 h 4648216"/>
              <a:gd name="T10" fmla="*/ 254000 w 9461500"/>
              <a:gd name="T11" fmla="*/ 1016007 h 4648216"/>
              <a:gd name="T12" fmla="*/ 527050 w 9461500"/>
              <a:gd name="T13" fmla="*/ 1130304 h 4648216"/>
              <a:gd name="T14" fmla="*/ 781050 w 9461500"/>
              <a:gd name="T15" fmla="*/ 1193804 h 4648216"/>
              <a:gd name="T16" fmla="*/ 1047750 w 9461500"/>
              <a:gd name="T17" fmla="*/ 1231904 h 4648216"/>
              <a:gd name="T18" fmla="*/ 1549400 w 9461500"/>
              <a:gd name="T19" fmla="*/ 1270004 h 4648216"/>
              <a:gd name="T20" fmla="*/ 2216150 w 9461500"/>
              <a:gd name="T21" fmla="*/ 1212854 h 4648216"/>
              <a:gd name="T22" fmla="*/ 2628900 w 9461500"/>
              <a:gd name="T23" fmla="*/ 1130304 h 4648216"/>
              <a:gd name="T24" fmla="*/ 2901950 w 9461500"/>
              <a:gd name="T25" fmla="*/ 1060454 h 4648216"/>
              <a:gd name="T26" fmla="*/ 3422650 w 9461500"/>
              <a:gd name="T27" fmla="*/ 914407 h 4648216"/>
              <a:gd name="T28" fmla="*/ 3937000 w 9461500"/>
              <a:gd name="T29" fmla="*/ 742957 h 4648216"/>
              <a:gd name="T30" fmla="*/ 4235450 w 9461500"/>
              <a:gd name="T31" fmla="*/ 654060 h 4648216"/>
              <a:gd name="T32" fmla="*/ 4908550 w 9461500"/>
              <a:gd name="T33" fmla="*/ 596910 h 4648216"/>
              <a:gd name="T34" fmla="*/ 5384800 w 9461500"/>
              <a:gd name="T35" fmla="*/ 666760 h 4648216"/>
              <a:gd name="T36" fmla="*/ 5626100 w 9461500"/>
              <a:gd name="T37" fmla="*/ 723910 h 4648216"/>
              <a:gd name="T38" fmla="*/ 6026150 w 9461500"/>
              <a:gd name="T39" fmla="*/ 857257 h 4648216"/>
              <a:gd name="T40" fmla="*/ 6305550 w 9461500"/>
              <a:gd name="T41" fmla="*/ 971557 h 4648216"/>
              <a:gd name="T42" fmla="*/ 6540500 w 9461500"/>
              <a:gd name="T43" fmla="*/ 1085854 h 4648216"/>
              <a:gd name="T44" fmla="*/ 6788150 w 9461500"/>
              <a:gd name="T45" fmla="*/ 1193804 h 4648216"/>
              <a:gd name="T46" fmla="*/ 7004050 w 9461500"/>
              <a:gd name="T47" fmla="*/ 1276354 h 4648216"/>
              <a:gd name="T48" fmla="*/ 7239000 w 9461500"/>
              <a:gd name="T49" fmla="*/ 1358901 h 4648216"/>
              <a:gd name="T50" fmla="*/ 7524750 w 9461500"/>
              <a:gd name="T51" fmla="*/ 1460501 h 4648216"/>
              <a:gd name="T52" fmla="*/ 7785100 w 9461500"/>
              <a:gd name="T53" fmla="*/ 1593851 h 4648216"/>
              <a:gd name="T54" fmla="*/ 7981950 w 9461500"/>
              <a:gd name="T55" fmla="*/ 1765298 h 4648216"/>
              <a:gd name="T56" fmla="*/ 8051800 w 9461500"/>
              <a:gd name="T57" fmla="*/ 2158995 h 4648216"/>
              <a:gd name="T58" fmla="*/ 7969250 w 9461500"/>
              <a:gd name="T59" fmla="*/ 2343142 h 4648216"/>
              <a:gd name="T60" fmla="*/ 7721600 w 9461500"/>
              <a:gd name="T61" fmla="*/ 2565389 h 4648216"/>
              <a:gd name="T62" fmla="*/ 7556500 w 9461500"/>
              <a:gd name="T63" fmla="*/ 2647939 h 4648216"/>
              <a:gd name="T64" fmla="*/ 7334250 w 9461500"/>
              <a:gd name="T65" fmla="*/ 2724139 h 4648216"/>
              <a:gd name="T66" fmla="*/ 7112000 w 9461500"/>
              <a:gd name="T67" fmla="*/ 2768586 h 4648216"/>
              <a:gd name="T68" fmla="*/ 6781800 w 9461500"/>
              <a:gd name="T69" fmla="*/ 2825736 h 4648216"/>
              <a:gd name="T70" fmla="*/ 5600700 w 9461500"/>
              <a:gd name="T71" fmla="*/ 2800336 h 4648216"/>
              <a:gd name="T72" fmla="*/ 4838700 w 9461500"/>
              <a:gd name="T73" fmla="*/ 2749539 h 4648216"/>
              <a:gd name="T74" fmla="*/ 2749550 w 9461500"/>
              <a:gd name="T75" fmla="*/ 2711439 h 4648216"/>
              <a:gd name="T76" fmla="*/ 1733550 w 9461500"/>
              <a:gd name="T77" fmla="*/ 2838436 h 4648216"/>
              <a:gd name="T78" fmla="*/ 1289050 w 9461500"/>
              <a:gd name="T79" fmla="*/ 3035286 h 4648216"/>
              <a:gd name="T80" fmla="*/ 927100 w 9461500"/>
              <a:gd name="T81" fmla="*/ 3390880 h 4648216"/>
              <a:gd name="T82" fmla="*/ 825500 w 9461500"/>
              <a:gd name="T83" fmla="*/ 3600430 h 4648216"/>
              <a:gd name="T84" fmla="*/ 990600 w 9461500"/>
              <a:gd name="T85" fmla="*/ 4178274 h 4648216"/>
              <a:gd name="T86" fmla="*/ 1212850 w 9461500"/>
              <a:gd name="T87" fmla="*/ 4356071 h 4648216"/>
              <a:gd name="T88" fmla="*/ 1752600 w 9461500"/>
              <a:gd name="T89" fmla="*/ 4578318 h 4648216"/>
              <a:gd name="T90" fmla="*/ 2381250 w 9461500"/>
              <a:gd name="T91" fmla="*/ 4641818 h 4648216"/>
              <a:gd name="T92" fmla="*/ 2921000 w 9461500"/>
              <a:gd name="T93" fmla="*/ 4565618 h 4648216"/>
              <a:gd name="T94" fmla="*/ 3473450 w 9461500"/>
              <a:gd name="T95" fmla="*/ 4438621 h 4648216"/>
              <a:gd name="T96" fmla="*/ 4076700 w 9461500"/>
              <a:gd name="T97" fmla="*/ 4292571 h 4648216"/>
              <a:gd name="T98" fmla="*/ 4521200 w 9461500"/>
              <a:gd name="T99" fmla="*/ 4190974 h 4648216"/>
              <a:gd name="T100" fmla="*/ 5251450 w 9461500"/>
              <a:gd name="T101" fmla="*/ 4019524 h 4648216"/>
              <a:gd name="T102" fmla="*/ 6089650 w 9461500"/>
              <a:gd name="T103" fmla="*/ 3841727 h 4648216"/>
              <a:gd name="T104" fmla="*/ 6502400 w 9461500"/>
              <a:gd name="T105" fmla="*/ 3771877 h 4648216"/>
              <a:gd name="T106" fmla="*/ 7562850 w 9461500"/>
              <a:gd name="T107" fmla="*/ 3740127 h 4648216"/>
              <a:gd name="T108" fmla="*/ 8261350 w 9461500"/>
              <a:gd name="T109" fmla="*/ 3848077 h 4648216"/>
              <a:gd name="T110" fmla="*/ 8953500 w 9461500"/>
              <a:gd name="T111" fmla="*/ 4089374 h 4648216"/>
              <a:gd name="T112" fmla="*/ 9461500 w 9461500"/>
              <a:gd name="T113" fmla="*/ 4375121 h 464821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461500" h="4648216">
                <a:moveTo>
                  <a:pt x="635000" y="12716"/>
                </a:moveTo>
                <a:cubicBezTo>
                  <a:pt x="624417" y="8483"/>
                  <a:pt x="614602" y="1048"/>
                  <a:pt x="603250" y="16"/>
                </a:cubicBezTo>
                <a:cubicBezTo>
                  <a:pt x="598130" y="-449"/>
                  <a:pt x="549451" y="8836"/>
                  <a:pt x="539750" y="12716"/>
                </a:cubicBezTo>
                <a:cubicBezTo>
                  <a:pt x="526567" y="17989"/>
                  <a:pt x="514833" y="26493"/>
                  <a:pt x="501650" y="31766"/>
                </a:cubicBezTo>
                <a:cubicBezTo>
                  <a:pt x="493547" y="35007"/>
                  <a:pt x="484609" y="35608"/>
                  <a:pt x="476250" y="38116"/>
                </a:cubicBezTo>
                <a:cubicBezTo>
                  <a:pt x="463428" y="41963"/>
                  <a:pt x="451137" y="47569"/>
                  <a:pt x="438150" y="50816"/>
                </a:cubicBezTo>
                <a:cubicBezTo>
                  <a:pt x="400259" y="60289"/>
                  <a:pt x="421358" y="55731"/>
                  <a:pt x="374650" y="63516"/>
                </a:cubicBezTo>
                <a:cubicBezTo>
                  <a:pt x="361950" y="71983"/>
                  <a:pt x="350202" y="82090"/>
                  <a:pt x="336550" y="88916"/>
                </a:cubicBezTo>
                <a:cubicBezTo>
                  <a:pt x="328083" y="93149"/>
                  <a:pt x="319267" y="96746"/>
                  <a:pt x="311150" y="101616"/>
                </a:cubicBezTo>
                <a:cubicBezTo>
                  <a:pt x="298062" y="109469"/>
                  <a:pt x="282208" y="114805"/>
                  <a:pt x="273050" y="127016"/>
                </a:cubicBezTo>
                <a:cubicBezTo>
                  <a:pt x="266700" y="135483"/>
                  <a:pt x="262035" y="145528"/>
                  <a:pt x="254000" y="152416"/>
                </a:cubicBezTo>
                <a:cubicBezTo>
                  <a:pt x="246813" y="158576"/>
                  <a:pt x="235992" y="159203"/>
                  <a:pt x="228600" y="165116"/>
                </a:cubicBezTo>
                <a:cubicBezTo>
                  <a:pt x="184748" y="200198"/>
                  <a:pt x="200614" y="191847"/>
                  <a:pt x="177800" y="222266"/>
                </a:cubicBezTo>
                <a:cubicBezTo>
                  <a:pt x="169668" y="233109"/>
                  <a:pt x="161467" y="243942"/>
                  <a:pt x="152400" y="254016"/>
                </a:cubicBezTo>
                <a:cubicBezTo>
                  <a:pt x="142388" y="265141"/>
                  <a:pt x="129630" y="273792"/>
                  <a:pt x="120650" y="285766"/>
                </a:cubicBezTo>
                <a:cubicBezTo>
                  <a:pt x="110411" y="299418"/>
                  <a:pt x="104412" y="315819"/>
                  <a:pt x="95250" y="330216"/>
                </a:cubicBezTo>
                <a:cubicBezTo>
                  <a:pt x="89568" y="339145"/>
                  <a:pt x="82550" y="347149"/>
                  <a:pt x="76200" y="355616"/>
                </a:cubicBezTo>
                <a:cubicBezTo>
                  <a:pt x="69961" y="374333"/>
                  <a:pt x="66008" y="387434"/>
                  <a:pt x="57150" y="406416"/>
                </a:cubicBezTo>
                <a:cubicBezTo>
                  <a:pt x="47142" y="427861"/>
                  <a:pt x="25400" y="469916"/>
                  <a:pt x="25400" y="469916"/>
                </a:cubicBezTo>
                <a:cubicBezTo>
                  <a:pt x="23283" y="482616"/>
                  <a:pt x="22750" y="495684"/>
                  <a:pt x="19050" y="508016"/>
                </a:cubicBezTo>
                <a:cubicBezTo>
                  <a:pt x="16330" y="517083"/>
                  <a:pt x="8094" y="524112"/>
                  <a:pt x="6350" y="533416"/>
                </a:cubicBezTo>
                <a:cubicBezTo>
                  <a:pt x="1653" y="558467"/>
                  <a:pt x="2117" y="584216"/>
                  <a:pt x="0" y="609616"/>
                </a:cubicBezTo>
                <a:cubicBezTo>
                  <a:pt x="2117" y="643483"/>
                  <a:pt x="-58" y="677894"/>
                  <a:pt x="6350" y="711216"/>
                </a:cubicBezTo>
                <a:cubicBezTo>
                  <a:pt x="10655" y="733603"/>
                  <a:pt x="27279" y="752362"/>
                  <a:pt x="31750" y="774716"/>
                </a:cubicBezTo>
                <a:cubicBezTo>
                  <a:pt x="33867" y="785299"/>
                  <a:pt x="34226" y="796392"/>
                  <a:pt x="38100" y="806466"/>
                </a:cubicBezTo>
                <a:cubicBezTo>
                  <a:pt x="53810" y="847313"/>
                  <a:pt x="73557" y="874415"/>
                  <a:pt x="101600" y="908066"/>
                </a:cubicBezTo>
                <a:cubicBezTo>
                  <a:pt x="109265" y="917264"/>
                  <a:pt x="119115" y="924455"/>
                  <a:pt x="127000" y="933466"/>
                </a:cubicBezTo>
                <a:cubicBezTo>
                  <a:pt x="158326" y="969267"/>
                  <a:pt x="132806" y="950452"/>
                  <a:pt x="171450" y="984266"/>
                </a:cubicBezTo>
                <a:cubicBezTo>
                  <a:pt x="179415" y="991235"/>
                  <a:pt x="186972" y="999517"/>
                  <a:pt x="196850" y="1003316"/>
                </a:cubicBezTo>
                <a:cubicBezTo>
                  <a:pt x="215064" y="1010321"/>
                  <a:pt x="234950" y="1011783"/>
                  <a:pt x="254000" y="1016016"/>
                </a:cubicBezTo>
                <a:cubicBezTo>
                  <a:pt x="279400" y="1030833"/>
                  <a:pt x="306675" y="1042823"/>
                  <a:pt x="330200" y="1060466"/>
                </a:cubicBezTo>
                <a:cubicBezTo>
                  <a:pt x="335953" y="1064780"/>
                  <a:pt x="365365" y="1087573"/>
                  <a:pt x="374650" y="1092216"/>
                </a:cubicBezTo>
                <a:cubicBezTo>
                  <a:pt x="394227" y="1102005"/>
                  <a:pt x="426988" y="1102727"/>
                  <a:pt x="444500" y="1104916"/>
                </a:cubicBezTo>
                <a:cubicBezTo>
                  <a:pt x="450850" y="1107033"/>
                  <a:pt x="457114" y="1109427"/>
                  <a:pt x="463550" y="1111266"/>
                </a:cubicBezTo>
                <a:cubicBezTo>
                  <a:pt x="488350" y="1118352"/>
                  <a:pt x="501513" y="1118708"/>
                  <a:pt x="527050" y="1130316"/>
                </a:cubicBezTo>
                <a:cubicBezTo>
                  <a:pt x="538286" y="1135423"/>
                  <a:pt x="547761" y="1143846"/>
                  <a:pt x="558800" y="1149366"/>
                </a:cubicBezTo>
                <a:cubicBezTo>
                  <a:pt x="568950" y="1154441"/>
                  <a:pt x="593755" y="1159353"/>
                  <a:pt x="603250" y="1162066"/>
                </a:cubicBezTo>
                <a:cubicBezTo>
                  <a:pt x="609686" y="1163905"/>
                  <a:pt x="615665" y="1167531"/>
                  <a:pt x="622300" y="1168416"/>
                </a:cubicBezTo>
                <a:cubicBezTo>
                  <a:pt x="647564" y="1171785"/>
                  <a:pt x="673100" y="1172649"/>
                  <a:pt x="698500" y="1174766"/>
                </a:cubicBezTo>
                <a:cubicBezTo>
                  <a:pt x="726516" y="1181770"/>
                  <a:pt x="751864" y="1188344"/>
                  <a:pt x="781050" y="1193816"/>
                </a:cubicBezTo>
                <a:cubicBezTo>
                  <a:pt x="795761" y="1196574"/>
                  <a:pt x="810737" y="1197705"/>
                  <a:pt x="825500" y="1200166"/>
                </a:cubicBezTo>
                <a:cubicBezTo>
                  <a:pt x="836146" y="1201940"/>
                  <a:pt x="846779" y="1203898"/>
                  <a:pt x="857250" y="1206516"/>
                </a:cubicBezTo>
                <a:cubicBezTo>
                  <a:pt x="863744" y="1208139"/>
                  <a:pt x="869643" y="1212165"/>
                  <a:pt x="876300" y="1212866"/>
                </a:cubicBezTo>
                <a:cubicBezTo>
                  <a:pt x="910046" y="1216418"/>
                  <a:pt x="944033" y="1217099"/>
                  <a:pt x="977900" y="1219216"/>
                </a:cubicBezTo>
                <a:cubicBezTo>
                  <a:pt x="1090170" y="1237928"/>
                  <a:pt x="950125" y="1214166"/>
                  <a:pt x="1047750" y="1231916"/>
                </a:cubicBezTo>
                <a:cubicBezTo>
                  <a:pt x="1060418" y="1234219"/>
                  <a:pt x="1073008" y="1237349"/>
                  <a:pt x="1085850" y="1238266"/>
                </a:cubicBezTo>
                <a:cubicBezTo>
                  <a:pt x="1132346" y="1241587"/>
                  <a:pt x="1178983" y="1242499"/>
                  <a:pt x="1225550" y="1244616"/>
                </a:cubicBezTo>
                <a:cubicBezTo>
                  <a:pt x="1243708" y="1247210"/>
                  <a:pt x="1304387" y="1256144"/>
                  <a:pt x="1320800" y="1257316"/>
                </a:cubicBezTo>
                <a:cubicBezTo>
                  <a:pt x="1363079" y="1260336"/>
                  <a:pt x="1405479" y="1261315"/>
                  <a:pt x="1447800" y="1263666"/>
                </a:cubicBezTo>
                <a:lnTo>
                  <a:pt x="1549400" y="1270016"/>
                </a:lnTo>
                <a:lnTo>
                  <a:pt x="1854200" y="1263666"/>
                </a:lnTo>
                <a:cubicBezTo>
                  <a:pt x="1867066" y="1263189"/>
                  <a:pt x="1879524" y="1258913"/>
                  <a:pt x="1892300" y="1257316"/>
                </a:cubicBezTo>
                <a:cubicBezTo>
                  <a:pt x="1996930" y="1244237"/>
                  <a:pt x="1920774" y="1259110"/>
                  <a:pt x="2051050" y="1238266"/>
                </a:cubicBezTo>
                <a:cubicBezTo>
                  <a:pt x="2072365" y="1234856"/>
                  <a:pt x="2093293" y="1229317"/>
                  <a:pt x="2114550" y="1225566"/>
                </a:cubicBezTo>
                <a:cubicBezTo>
                  <a:pt x="2145356" y="1220130"/>
                  <a:pt x="2185896" y="1216228"/>
                  <a:pt x="2216150" y="1212866"/>
                </a:cubicBezTo>
                <a:cubicBezTo>
                  <a:pt x="2230967" y="1208633"/>
                  <a:pt x="2245439" y="1202923"/>
                  <a:pt x="2260600" y="1200166"/>
                </a:cubicBezTo>
                <a:cubicBezTo>
                  <a:pt x="2292114" y="1194436"/>
                  <a:pt x="2324191" y="1192337"/>
                  <a:pt x="2355850" y="1187466"/>
                </a:cubicBezTo>
                <a:cubicBezTo>
                  <a:pt x="2379240" y="1183868"/>
                  <a:pt x="2402417" y="1178999"/>
                  <a:pt x="2425700" y="1174766"/>
                </a:cubicBezTo>
                <a:cubicBezTo>
                  <a:pt x="2479408" y="1138960"/>
                  <a:pt x="2416858" y="1176976"/>
                  <a:pt x="2552700" y="1143016"/>
                </a:cubicBezTo>
                <a:cubicBezTo>
                  <a:pt x="2594656" y="1132527"/>
                  <a:pt x="2569440" y="1137748"/>
                  <a:pt x="2628900" y="1130316"/>
                </a:cubicBezTo>
                <a:cubicBezTo>
                  <a:pt x="2691517" y="1109444"/>
                  <a:pt x="2575654" y="1146802"/>
                  <a:pt x="2692400" y="1117616"/>
                </a:cubicBezTo>
                <a:cubicBezTo>
                  <a:pt x="2711881" y="1112746"/>
                  <a:pt x="2730069" y="1103436"/>
                  <a:pt x="2749550" y="1098566"/>
                </a:cubicBezTo>
                <a:cubicBezTo>
                  <a:pt x="2772508" y="1092826"/>
                  <a:pt x="2796364" y="1091286"/>
                  <a:pt x="2819400" y="1085866"/>
                </a:cubicBezTo>
                <a:cubicBezTo>
                  <a:pt x="2832431" y="1082800"/>
                  <a:pt x="2844705" y="1077103"/>
                  <a:pt x="2857500" y="1073166"/>
                </a:cubicBezTo>
                <a:cubicBezTo>
                  <a:pt x="2872228" y="1068634"/>
                  <a:pt x="2887001" y="1064203"/>
                  <a:pt x="2901950" y="1060466"/>
                </a:cubicBezTo>
                <a:lnTo>
                  <a:pt x="3162300" y="996966"/>
                </a:lnTo>
                <a:cubicBezTo>
                  <a:pt x="3170778" y="994894"/>
                  <a:pt x="3179341" y="993124"/>
                  <a:pt x="3187700" y="990616"/>
                </a:cubicBezTo>
                <a:cubicBezTo>
                  <a:pt x="3342072" y="944305"/>
                  <a:pt x="3165140" y="998083"/>
                  <a:pt x="3308350" y="952516"/>
                </a:cubicBezTo>
                <a:cubicBezTo>
                  <a:pt x="3335785" y="943787"/>
                  <a:pt x="3364169" y="937808"/>
                  <a:pt x="3390900" y="927116"/>
                </a:cubicBezTo>
                <a:cubicBezTo>
                  <a:pt x="3401483" y="922883"/>
                  <a:pt x="3411627" y="917317"/>
                  <a:pt x="3422650" y="914416"/>
                </a:cubicBezTo>
                <a:cubicBezTo>
                  <a:pt x="3451958" y="906703"/>
                  <a:pt x="3483412" y="906621"/>
                  <a:pt x="3511550" y="895366"/>
                </a:cubicBezTo>
                <a:cubicBezTo>
                  <a:pt x="3593905" y="862424"/>
                  <a:pt x="3619094" y="851225"/>
                  <a:pt x="3721100" y="819166"/>
                </a:cubicBezTo>
                <a:cubicBezTo>
                  <a:pt x="3746077" y="811316"/>
                  <a:pt x="3772899" y="809605"/>
                  <a:pt x="3797300" y="800116"/>
                </a:cubicBezTo>
                <a:cubicBezTo>
                  <a:pt x="3835400" y="785299"/>
                  <a:pt x="3875036" y="773948"/>
                  <a:pt x="3911600" y="755666"/>
                </a:cubicBezTo>
                <a:cubicBezTo>
                  <a:pt x="3920067" y="751433"/>
                  <a:pt x="3928074" y="746116"/>
                  <a:pt x="3937000" y="742966"/>
                </a:cubicBezTo>
                <a:cubicBezTo>
                  <a:pt x="3964148" y="733384"/>
                  <a:pt x="3991930" y="725690"/>
                  <a:pt x="4019550" y="717566"/>
                </a:cubicBezTo>
                <a:cubicBezTo>
                  <a:pt x="4036970" y="712442"/>
                  <a:pt x="4096607" y="699784"/>
                  <a:pt x="4102100" y="698516"/>
                </a:cubicBezTo>
                <a:cubicBezTo>
                  <a:pt x="4110604" y="696554"/>
                  <a:pt x="4119328" y="695230"/>
                  <a:pt x="4127500" y="692166"/>
                </a:cubicBezTo>
                <a:cubicBezTo>
                  <a:pt x="4205417" y="662947"/>
                  <a:pt x="4071376" y="697583"/>
                  <a:pt x="4210050" y="666766"/>
                </a:cubicBezTo>
                <a:cubicBezTo>
                  <a:pt x="4218517" y="662533"/>
                  <a:pt x="4226587" y="657390"/>
                  <a:pt x="4235450" y="654066"/>
                </a:cubicBezTo>
                <a:cubicBezTo>
                  <a:pt x="4253251" y="647391"/>
                  <a:pt x="4281880" y="645024"/>
                  <a:pt x="4298950" y="641366"/>
                </a:cubicBezTo>
                <a:cubicBezTo>
                  <a:pt x="4445866" y="609884"/>
                  <a:pt x="4217437" y="650894"/>
                  <a:pt x="4438650" y="615966"/>
                </a:cubicBezTo>
                <a:cubicBezTo>
                  <a:pt x="4488066" y="608163"/>
                  <a:pt x="4453740" y="610111"/>
                  <a:pt x="4508500" y="603266"/>
                </a:cubicBezTo>
                <a:cubicBezTo>
                  <a:pt x="4566859" y="595971"/>
                  <a:pt x="4612830" y="594364"/>
                  <a:pt x="4673600" y="590566"/>
                </a:cubicBezTo>
                <a:lnTo>
                  <a:pt x="4908550" y="596916"/>
                </a:lnTo>
                <a:cubicBezTo>
                  <a:pt x="4961125" y="599019"/>
                  <a:pt x="5050469" y="609265"/>
                  <a:pt x="5099050" y="615966"/>
                </a:cubicBezTo>
                <a:cubicBezTo>
                  <a:pt x="5124559" y="619484"/>
                  <a:pt x="5149758" y="625024"/>
                  <a:pt x="5175250" y="628666"/>
                </a:cubicBezTo>
                <a:cubicBezTo>
                  <a:pt x="5194225" y="631377"/>
                  <a:pt x="5213425" y="632305"/>
                  <a:pt x="5232400" y="635016"/>
                </a:cubicBezTo>
                <a:cubicBezTo>
                  <a:pt x="5271216" y="640561"/>
                  <a:pt x="5254886" y="640783"/>
                  <a:pt x="5289550" y="647716"/>
                </a:cubicBezTo>
                <a:cubicBezTo>
                  <a:pt x="5296726" y="649151"/>
                  <a:pt x="5362721" y="659406"/>
                  <a:pt x="5384800" y="666766"/>
                </a:cubicBezTo>
                <a:cubicBezTo>
                  <a:pt x="5395614" y="670371"/>
                  <a:pt x="5405632" y="676191"/>
                  <a:pt x="5416550" y="679466"/>
                </a:cubicBezTo>
                <a:cubicBezTo>
                  <a:pt x="5426888" y="682567"/>
                  <a:pt x="5437962" y="682715"/>
                  <a:pt x="5448300" y="685816"/>
                </a:cubicBezTo>
                <a:cubicBezTo>
                  <a:pt x="5459218" y="689091"/>
                  <a:pt x="5468935" y="695990"/>
                  <a:pt x="5480050" y="698516"/>
                </a:cubicBezTo>
                <a:cubicBezTo>
                  <a:pt x="5515681" y="706614"/>
                  <a:pt x="5552001" y="711305"/>
                  <a:pt x="5588000" y="717566"/>
                </a:cubicBezTo>
                <a:lnTo>
                  <a:pt x="5626100" y="723916"/>
                </a:lnTo>
                <a:cubicBezTo>
                  <a:pt x="5698144" y="752734"/>
                  <a:pt x="5610781" y="718509"/>
                  <a:pt x="5734050" y="762016"/>
                </a:cubicBezTo>
                <a:cubicBezTo>
                  <a:pt x="5744799" y="765810"/>
                  <a:pt x="5755088" y="770821"/>
                  <a:pt x="5765800" y="774716"/>
                </a:cubicBezTo>
                <a:cubicBezTo>
                  <a:pt x="5778381" y="779291"/>
                  <a:pt x="5791319" y="782841"/>
                  <a:pt x="5803900" y="787416"/>
                </a:cubicBezTo>
                <a:cubicBezTo>
                  <a:pt x="5831675" y="797516"/>
                  <a:pt x="5844103" y="805404"/>
                  <a:pt x="5873750" y="812816"/>
                </a:cubicBezTo>
                <a:cubicBezTo>
                  <a:pt x="5939066" y="829145"/>
                  <a:pt x="5938311" y="804562"/>
                  <a:pt x="6026150" y="857266"/>
                </a:cubicBezTo>
                <a:cubicBezTo>
                  <a:pt x="6036733" y="863616"/>
                  <a:pt x="6046507" y="871569"/>
                  <a:pt x="6057900" y="876316"/>
                </a:cubicBezTo>
                <a:cubicBezTo>
                  <a:pt x="6072124" y="882243"/>
                  <a:pt x="6087731" y="884143"/>
                  <a:pt x="6102350" y="889016"/>
                </a:cubicBezTo>
                <a:cubicBezTo>
                  <a:pt x="6113164" y="892621"/>
                  <a:pt x="6123351" y="897922"/>
                  <a:pt x="6134100" y="901716"/>
                </a:cubicBezTo>
                <a:cubicBezTo>
                  <a:pt x="6159348" y="910627"/>
                  <a:pt x="6186038" y="915794"/>
                  <a:pt x="6210300" y="927116"/>
                </a:cubicBezTo>
                <a:cubicBezTo>
                  <a:pt x="6242050" y="941933"/>
                  <a:pt x="6274212" y="955897"/>
                  <a:pt x="6305550" y="971566"/>
                </a:cubicBezTo>
                <a:cubicBezTo>
                  <a:pt x="6322483" y="980033"/>
                  <a:pt x="6339085" y="989197"/>
                  <a:pt x="6356350" y="996966"/>
                </a:cubicBezTo>
                <a:cubicBezTo>
                  <a:pt x="6381443" y="1008258"/>
                  <a:pt x="6407652" y="1016999"/>
                  <a:pt x="6432550" y="1028716"/>
                </a:cubicBezTo>
                <a:cubicBezTo>
                  <a:pt x="6443717" y="1033971"/>
                  <a:pt x="6453261" y="1042246"/>
                  <a:pt x="6464300" y="1047766"/>
                </a:cubicBezTo>
                <a:cubicBezTo>
                  <a:pt x="6518731" y="1074982"/>
                  <a:pt x="6474318" y="1046233"/>
                  <a:pt x="6521450" y="1073166"/>
                </a:cubicBezTo>
                <a:cubicBezTo>
                  <a:pt x="6528076" y="1076952"/>
                  <a:pt x="6533414" y="1083032"/>
                  <a:pt x="6540500" y="1085866"/>
                </a:cubicBezTo>
                <a:cubicBezTo>
                  <a:pt x="6554807" y="1091589"/>
                  <a:pt x="6570468" y="1093300"/>
                  <a:pt x="6584950" y="1098566"/>
                </a:cubicBezTo>
                <a:cubicBezTo>
                  <a:pt x="6593846" y="1101801"/>
                  <a:pt x="6601700" y="1107421"/>
                  <a:pt x="6610350" y="1111266"/>
                </a:cubicBezTo>
                <a:cubicBezTo>
                  <a:pt x="6620766" y="1115895"/>
                  <a:pt x="6631905" y="1118868"/>
                  <a:pt x="6642100" y="1123966"/>
                </a:cubicBezTo>
                <a:cubicBezTo>
                  <a:pt x="6653139" y="1129486"/>
                  <a:pt x="6663061" y="1137022"/>
                  <a:pt x="6673850" y="1143016"/>
                </a:cubicBezTo>
                <a:cubicBezTo>
                  <a:pt x="6702442" y="1158901"/>
                  <a:pt x="6777890" y="1190247"/>
                  <a:pt x="6788150" y="1193816"/>
                </a:cubicBezTo>
                <a:cubicBezTo>
                  <a:pt x="6806582" y="1200227"/>
                  <a:pt x="6826787" y="1200345"/>
                  <a:pt x="6845300" y="1206516"/>
                </a:cubicBezTo>
                <a:cubicBezTo>
                  <a:pt x="6893801" y="1222683"/>
                  <a:pt x="6891659" y="1228531"/>
                  <a:pt x="6927850" y="1244616"/>
                </a:cubicBezTo>
                <a:cubicBezTo>
                  <a:pt x="6938266" y="1249245"/>
                  <a:pt x="6949405" y="1252218"/>
                  <a:pt x="6959600" y="1257316"/>
                </a:cubicBezTo>
                <a:cubicBezTo>
                  <a:pt x="6966426" y="1260729"/>
                  <a:pt x="6971635" y="1267010"/>
                  <a:pt x="6978650" y="1270016"/>
                </a:cubicBezTo>
                <a:cubicBezTo>
                  <a:pt x="6986672" y="1273454"/>
                  <a:pt x="6995771" y="1273606"/>
                  <a:pt x="7004050" y="1276366"/>
                </a:cubicBezTo>
                <a:cubicBezTo>
                  <a:pt x="7014864" y="1279971"/>
                  <a:pt x="7024986" y="1285461"/>
                  <a:pt x="7035800" y="1289066"/>
                </a:cubicBezTo>
                <a:cubicBezTo>
                  <a:pt x="7056765" y="1296054"/>
                  <a:pt x="7078608" y="1300357"/>
                  <a:pt x="7099300" y="1308116"/>
                </a:cubicBezTo>
                <a:cubicBezTo>
                  <a:pt x="7112595" y="1313102"/>
                  <a:pt x="7124217" y="1321893"/>
                  <a:pt x="7137400" y="1327166"/>
                </a:cubicBezTo>
                <a:cubicBezTo>
                  <a:pt x="7145503" y="1330407"/>
                  <a:pt x="7154470" y="1330913"/>
                  <a:pt x="7162800" y="1333516"/>
                </a:cubicBezTo>
                <a:cubicBezTo>
                  <a:pt x="7188355" y="1341502"/>
                  <a:pt x="7214141" y="1348972"/>
                  <a:pt x="7239000" y="1358916"/>
                </a:cubicBezTo>
                <a:cubicBezTo>
                  <a:pt x="7246086" y="1361750"/>
                  <a:pt x="7250878" y="1369008"/>
                  <a:pt x="7258050" y="1371616"/>
                </a:cubicBezTo>
                <a:cubicBezTo>
                  <a:pt x="7274454" y="1377581"/>
                  <a:pt x="7291985" y="1379819"/>
                  <a:pt x="7308850" y="1384316"/>
                </a:cubicBezTo>
                <a:cubicBezTo>
                  <a:pt x="7323739" y="1388286"/>
                  <a:pt x="7338681" y="1392143"/>
                  <a:pt x="7353300" y="1397016"/>
                </a:cubicBezTo>
                <a:cubicBezTo>
                  <a:pt x="7441757" y="1426502"/>
                  <a:pt x="7372326" y="1408123"/>
                  <a:pt x="7429500" y="1422416"/>
                </a:cubicBezTo>
                <a:cubicBezTo>
                  <a:pt x="7494611" y="1465824"/>
                  <a:pt x="7357870" y="1377076"/>
                  <a:pt x="7524750" y="1460516"/>
                </a:cubicBezTo>
                <a:cubicBezTo>
                  <a:pt x="7537450" y="1466866"/>
                  <a:pt x="7549597" y="1474469"/>
                  <a:pt x="7562850" y="1479566"/>
                </a:cubicBezTo>
                <a:cubicBezTo>
                  <a:pt x="7626258" y="1503954"/>
                  <a:pt x="7588629" y="1478199"/>
                  <a:pt x="7645400" y="1511316"/>
                </a:cubicBezTo>
                <a:cubicBezTo>
                  <a:pt x="7658584" y="1519007"/>
                  <a:pt x="7670800" y="1528249"/>
                  <a:pt x="7683500" y="1536716"/>
                </a:cubicBezTo>
                <a:cubicBezTo>
                  <a:pt x="7689850" y="1540949"/>
                  <a:pt x="7695724" y="1546003"/>
                  <a:pt x="7702550" y="1549416"/>
                </a:cubicBezTo>
                <a:cubicBezTo>
                  <a:pt x="7782909" y="1589596"/>
                  <a:pt x="7695877" y="1545199"/>
                  <a:pt x="7785100" y="1593866"/>
                </a:cubicBezTo>
                <a:cubicBezTo>
                  <a:pt x="7793410" y="1598399"/>
                  <a:pt x="7802927" y="1600886"/>
                  <a:pt x="7810500" y="1606566"/>
                </a:cubicBezTo>
                <a:cubicBezTo>
                  <a:pt x="7820079" y="1613750"/>
                  <a:pt x="7826550" y="1624486"/>
                  <a:pt x="7835900" y="1631966"/>
                </a:cubicBezTo>
                <a:cubicBezTo>
                  <a:pt x="7847819" y="1641501"/>
                  <a:pt x="7862348" y="1647507"/>
                  <a:pt x="7874000" y="1657366"/>
                </a:cubicBezTo>
                <a:cubicBezTo>
                  <a:pt x="8009653" y="1772149"/>
                  <a:pt x="7863593" y="1653309"/>
                  <a:pt x="7937500" y="1727216"/>
                </a:cubicBezTo>
                <a:cubicBezTo>
                  <a:pt x="7951299" y="1741015"/>
                  <a:pt x="7967133" y="1752616"/>
                  <a:pt x="7981950" y="1765316"/>
                </a:cubicBezTo>
                <a:cubicBezTo>
                  <a:pt x="8003151" y="1807717"/>
                  <a:pt x="8021594" y="1842202"/>
                  <a:pt x="8039100" y="1885966"/>
                </a:cubicBezTo>
                <a:cubicBezTo>
                  <a:pt x="8047728" y="1907536"/>
                  <a:pt x="8061059" y="1954222"/>
                  <a:pt x="8064500" y="1974866"/>
                </a:cubicBezTo>
                <a:lnTo>
                  <a:pt x="8070850" y="2012966"/>
                </a:lnTo>
                <a:cubicBezTo>
                  <a:pt x="8068733" y="2044716"/>
                  <a:pt x="8067666" y="2076553"/>
                  <a:pt x="8064500" y="2108216"/>
                </a:cubicBezTo>
                <a:cubicBezTo>
                  <a:pt x="8061797" y="2135244"/>
                  <a:pt x="8058487" y="2136726"/>
                  <a:pt x="8051800" y="2159016"/>
                </a:cubicBezTo>
                <a:cubicBezTo>
                  <a:pt x="8026786" y="2242397"/>
                  <a:pt x="8051958" y="2171359"/>
                  <a:pt x="8026400" y="2228866"/>
                </a:cubicBezTo>
                <a:cubicBezTo>
                  <a:pt x="8021771" y="2239282"/>
                  <a:pt x="8017595" y="2249904"/>
                  <a:pt x="8013700" y="2260616"/>
                </a:cubicBezTo>
                <a:cubicBezTo>
                  <a:pt x="8009125" y="2273197"/>
                  <a:pt x="8009032" y="2288006"/>
                  <a:pt x="8001000" y="2298716"/>
                </a:cubicBezTo>
                <a:cubicBezTo>
                  <a:pt x="7994650" y="2307183"/>
                  <a:pt x="7988101" y="2315504"/>
                  <a:pt x="7981950" y="2324116"/>
                </a:cubicBezTo>
                <a:cubicBezTo>
                  <a:pt x="7977514" y="2330326"/>
                  <a:pt x="7974063" y="2337243"/>
                  <a:pt x="7969250" y="2343166"/>
                </a:cubicBezTo>
                <a:cubicBezTo>
                  <a:pt x="7946520" y="2371141"/>
                  <a:pt x="7924888" y="2400228"/>
                  <a:pt x="7899400" y="2425716"/>
                </a:cubicBezTo>
                <a:cubicBezTo>
                  <a:pt x="7890933" y="2434183"/>
                  <a:pt x="7883350" y="2443636"/>
                  <a:pt x="7874000" y="2451116"/>
                </a:cubicBezTo>
                <a:cubicBezTo>
                  <a:pt x="7862081" y="2460651"/>
                  <a:pt x="7847626" y="2466745"/>
                  <a:pt x="7835900" y="2476516"/>
                </a:cubicBezTo>
                <a:cubicBezTo>
                  <a:pt x="7771986" y="2529778"/>
                  <a:pt x="7825743" y="2503439"/>
                  <a:pt x="7766050" y="2527316"/>
                </a:cubicBezTo>
                <a:cubicBezTo>
                  <a:pt x="7727667" y="2565699"/>
                  <a:pt x="7755448" y="2541239"/>
                  <a:pt x="7721600" y="2565416"/>
                </a:cubicBezTo>
                <a:cubicBezTo>
                  <a:pt x="7716994" y="2568706"/>
                  <a:pt x="7685608" y="2593262"/>
                  <a:pt x="7677150" y="2597166"/>
                </a:cubicBezTo>
                <a:cubicBezTo>
                  <a:pt x="7656451" y="2606719"/>
                  <a:pt x="7635277" y="2615357"/>
                  <a:pt x="7613650" y="2622566"/>
                </a:cubicBezTo>
                <a:cubicBezTo>
                  <a:pt x="7607300" y="2624683"/>
                  <a:pt x="7600587" y="2625923"/>
                  <a:pt x="7594600" y="2628916"/>
                </a:cubicBezTo>
                <a:cubicBezTo>
                  <a:pt x="7587774" y="2632329"/>
                  <a:pt x="7582376" y="2638203"/>
                  <a:pt x="7575550" y="2641616"/>
                </a:cubicBezTo>
                <a:cubicBezTo>
                  <a:pt x="7569563" y="2644609"/>
                  <a:pt x="7562487" y="2644973"/>
                  <a:pt x="7556500" y="2647966"/>
                </a:cubicBezTo>
                <a:cubicBezTo>
                  <a:pt x="7501573" y="2675429"/>
                  <a:pt x="7547821" y="2661248"/>
                  <a:pt x="7499350" y="2673366"/>
                </a:cubicBezTo>
                <a:cubicBezTo>
                  <a:pt x="7493000" y="2677599"/>
                  <a:pt x="7487345" y="2683131"/>
                  <a:pt x="7480300" y="2686066"/>
                </a:cubicBezTo>
                <a:cubicBezTo>
                  <a:pt x="7419950" y="2711212"/>
                  <a:pt x="7434830" y="2701261"/>
                  <a:pt x="7378700" y="2711466"/>
                </a:cubicBezTo>
                <a:cubicBezTo>
                  <a:pt x="7370114" y="2713027"/>
                  <a:pt x="7361691" y="2715418"/>
                  <a:pt x="7353300" y="2717816"/>
                </a:cubicBezTo>
                <a:cubicBezTo>
                  <a:pt x="7346864" y="2719655"/>
                  <a:pt x="7340836" y="2722969"/>
                  <a:pt x="7334250" y="2724166"/>
                </a:cubicBezTo>
                <a:cubicBezTo>
                  <a:pt x="7317460" y="2727219"/>
                  <a:pt x="7300383" y="2728399"/>
                  <a:pt x="7283450" y="2730516"/>
                </a:cubicBezTo>
                <a:cubicBezTo>
                  <a:pt x="7272867" y="2734749"/>
                  <a:pt x="7262697" y="2740217"/>
                  <a:pt x="7251700" y="2743216"/>
                </a:cubicBezTo>
                <a:cubicBezTo>
                  <a:pt x="7239278" y="2746604"/>
                  <a:pt x="7226225" y="2747041"/>
                  <a:pt x="7213600" y="2749566"/>
                </a:cubicBezTo>
                <a:cubicBezTo>
                  <a:pt x="7205042" y="2751278"/>
                  <a:pt x="7196778" y="2754308"/>
                  <a:pt x="7188200" y="2755916"/>
                </a:cubicBezTo>
                <a:cubicBezTo>
                  <a:pt x="7162891" y="2760661"/>
                  <a:pt x="7136982" y="2762371"/>
                  <a:pt x="7112000" y="2768616"/>
                </a:cubicBezTo>
                <a:lnTo>
                  <a:pt x="7061200" y="2781316"/>
                </a:lnTo>
                <a:cubicBezTo>
                  <a:pt x="7052733" y="2783433"/>
                  <a:pt x="7044426" y="2786339"/>
                  <a:pt x="7035800" y="2787666"/>
                </a:cubicBezTo>
                <a:cubicBezTo>
                  <a:pt x="6832616" y="2818925"/>
                  <a:pt x="7050930" y="2786521"/>
                  <a:pt x="6896100" y="2806716"/>
                </a:cubicBezTo>
                <a:cubicBezTo>
                  <a:pt x="6866417" y="2810588"/>
                  <a:pt x="6836727" y="2814495"/>
                  <a:pt x="6807200" y="2819416"/>
                </a:cubicBezTo>
                <a:cubicBezTo>
                  <a:pt x="6798592" y="2820851"/>
                  <a:pt x="6790479" y="2824852"/>
                  <a:pt x="6781800" y="2825766"/>
                </a:cubicBezTo>
                <a:cubicBezTo>
                  <a:pt x="6745684" y="2829568"/>
                  <a:pt x="6592629" y="2837059"/>
                  <a:pt x="6565900" y="2838466"/>
                </a:cubicBezTo>
                <a:lnTo>
                  <a:pt x="5988050" y="2832116"/>
                </a:lnTo>
                <a:cubicBezTo>
                  <a:pt x="5964395" y="2831420"/>
                  <a:pt x="5941682" y="2822351"/>
                  <a:pt x="5918200" y="2819416"/>
                </a:cubicBezTo>
                <a:cubicBezTo>
                  <a:pt x="5859404" y="2812067"/>
                  <a:pt x="5716317" y="2808293"/>
                  <a:pt x="5676900" y="2806716"/>
                </a:cubicBezTo>
                <a:lnTo>
                  <a:pt x="5600700" y="2800366"/>
                </a:lnTo>
                <a:lnTo>
                  <a:pt x="5499100" y="2794016"/>
                </a:lnTo>
                <a:cubicBezTo>
                  <a:pt x="5479994" y="2792488"/>
                  <a:pt x="5460949" y="2790199"/>
                  <a:pt x="5441950" y="2787666"/>
                </a:cubicBezTo>
                <a:cubicBezTo>
                  <a:pt x="5429188" y="2785964"/>
                  <a:pt x="5416687" y="2782303"/>
                  <a:pt x="5403850" y="2781316"/>
                </a:cubicBezTo>
                <a:cubicBezTo>
                  <a:pt x="5263077" y="2770487"/>
                  <a:pt x="5085489" y="2764083"/>
                  <a:pt x="4946650" y="2755916"/>
                </a:cubicBezTo>
                <a:lnTo>
                  <a:pt x="4838700" y="2749566"/>
                </a:lnTo>
                <a:cubicBezTo>
                  <a:pt x="4735004" y="2744853"/>
                  <a:pt x="4631151" y="2743341"/>
                  <a:pt x="4527550" y="2736866"/>
                </a:cubicBezTo>
                <a:lnTo>
                  <a:pt x="4324350" y="2724166"/>
                </a:lnTo>
                <a:cubicBezTo>
                  <a:pt x="4288372" y="2721963"/>
                  <a:pt x="4252425" y="2719037"/>
                  <a:pt x="4216400" y="2717816"/>
                </a:cubicBezTo>
                <a:lnTo>
                  <a:pt x="3841750" y="2705116"/>
                </a:lnTo>
                <a:lnTo>
                  <a:pt x="2749550" y="2711466"/>
                </a:lnTo>
                <a:cubicBezTo>
                  <a:pt x="2698709" y="2711985"/>
                  <a:pt x="2647881" y="2714434"/>
                  <a:pt x="2597150" y="2717816"/>
                </a:cubicBezTo>
                <a:cubicBezTo>
                  <a:pt x="2301038" y="2737557"/>
                  <a:pt x="2557566" y="2722317"/>
                  <a:pt x="2419350" y="2736866"/>
                </a:cubicBezTo>
                <a:cubicBezTo>
                  <a:pt x="2301008" y="2749323"/>
                  <a:pt x="2181508" y="2756849"/>
                  <a:pt x="2063750" y="2774966"/>
                </a:cubicBezTo>
                <a:cubicBezTo>
                  <a:pt x="2024360" y="2781026"/>
                  <a:pt x="1950799" y="2794879"/>
                  <a:pt x="1924050" y="2800366"/>
                </a:cubicBezTo>
                <a:cubicBezTo>
                  <a:pt x="1731733" y="2839816"/>
                  <a:pt x="1836826" y="2823712"/>
                  <a:pt x="1733550" y="2838466"/>
                </a:cubicBezTo>
                <a:cubicBezTo>
                  <a:pt x="1720850" y="2842699"/>
                  <a:pt x="1708349" y="2847583"/>
                  <a:pt x="1695450" y="2851166"/>
                </a:cubicBezTo>
                <a:cubicBezTo>
                  <a:pt x="1670223" y="2858173"/>
                  <a:pt x="1644199" y="2862278"/>
                  <a:pt x="1619250" y="2870216"/>
                </a:cubicBezTo>
                <a:cubicBezTo>
                  <a:pt x="1503050" y="2907189"/>
                  <a:pt x="1601249" y="2888033"/>
                  <a:pt x="1517650" y="2901966"/>
                </a:cubicBezTo>
                <a:cubicBezTo>
                  <a:pt x="1473857" y="2925015"/>
                  <a:pt x="1356058" y="2985234"/>
                  <a:pt x="1308100" y="3016266"/>
                </a:cubicBezTo>
                <a:cubicBezTo>
                  <a:pt x="1300560" y="3021145"/>
                  <a:pt x="1296234" y="3029928"/>
                  <a:pt x="1289050" y="3035316"/>
                </a:cubicBezTo>
                <a:cubicBezTo>
                  <a:pt x="1209728" y="3094808"/>
                  <a:pt x="1320664" y="2987323"/>
                  <a:pt x="1187450" y="3105166"/>
                </a:cubicBezTo>
                <a:cubicBezTo>
                  <a:pt x="1119845" y="3164970"/>
                  <a:pt x="1091934" y="3202292"/>
                  <a:pt x="1035050" y="3263916"/>
                </a:cubicBezTo>
                <a:cubicBezTo>
                  <a:pt x="1028959" y="3270515"/>
                  <a:pt x="1021844" y="3276148"/>
                  <a:pt x="1016000" y="3282966"/>
                </a:cubicBezTo>
                <a:cubicBezTo>
                  <a:pt x="1009112" y="3291001"/>
                  <a:pt x="1003678" y="3300196"/>
                  <a:pt x="996950" y="3308366"/>
                </a:cubicBezTo>
                <a:cubicBezTo>
                  <a:pt x="974036" y="3336191"/>
                  <a:pt x="948996" y="3362283"/>
                  <a:pt x="927100" y="3390916"/>
                </a:cubicBezTo>
                <a:cubicBezTo>
                  <a:pt x="921350" y="3398435"/>
                  <a:pt x="919199" y="3408157"/>
                  <a:pt x="914400" y="3416316"/>
                </a:cubicBezTo>
                <a:cubicBezTo>
                  <a:pt x="898018" y="3444165"/>
                  <a:pt x="879291" y="3470622"/>
                  <a:pt x="863600" y="3498866"/>
                </a:cubicBezTo>
                <a:cubicBezTo>
                  <a:pt x="858064" y="3508830"/>
                  <a:pt x="855529" y="3520200"/>
                  <a:pt x="850900" y="3530616"/>
                </a:cubicBezTo>
                <a:cubicBezTo>
                  <a:pt x="847055" y="3539266"/>
                  <a:pt x="841929" y="3547315"/>
                  <a:pt x="838200" y="3556016"/>
                </a:cubicBezTo>
                <a:cubicBezTo>
                  <a:pt x="832734" y="3568770"/>
                  <a:pt x="828722" y="3587577"/>
                  <a:pt x="825500" y="3600466"/>
                </a:cubicBezTo>
                <a:cubicBezTo>
                  <a:pt x="823383" y="3623749"/>
                  <a:pt x="819150" y="3646937"/>
                  <a:pt x="819150" y="3670316"/>
                </a:cubicBezTo>
                <a:cubicBezTo>
                  <a:pt x="819150" y="3793754"/>
                  <a:pt x="816271" y="3854958"/>
                  <a:pt x="844550" y="3962416"/>
                </a:cubicBezTo>
                <a:cubicBezTo>
                  <a:pt x="846959" y="3971570"/>
                  <a:pt x="852653" y="3979541"/>
                  <a:pt x="857250" y="3987816"/>
                </a:cubicBezTo>
                <a:cubicBezTo>
                  <a:pt x="873825" y="4017651"/>
                  <a:pt x="895374" y="4045027"/>
                  <a:pt x="908050" y="4076716"/>
                </a:cubicBezTo>
                <a:cubicBezTo>
                  <a:pt x="932979" y="4139039"/>
                  <a:pt x="912690" y="4100406"/>
                  <a:pt x="990600" y="4178316"/>
                </a:cubicBezTo>
                <a:lnTo>
                  <a:pt x="1009650" y="4197366"/>
                </a:lnTo>
                <a:cubicBezTo>
                  <a:pt x="1016000" y="4203716"/>
                  <a:pt x="1021914" y="4210535"/>
                  <a:pt x="1028700" y="4216416"/>
                </a:cubicBezTo>
                <a:cubicBezTo>
                  <a:pt x="1060450" y="4243933"/>
                  <a:pt x="1087923" y="4277350"/>
                  <a:pt x="1123950" y="4298966"/>
                </a:cubicBezTo>
                <a:cubicBezTo>
                  <a:pt x="1145117" y="4311666"/>
                  <a:pt x="1166686" y="4323718"/>
                  <a:pt x="1187450" y="4337066"/>
                </a:cubicBezTo>
                <a:cubicBezTo>
                  <a:pt x="1196352" y="4342789"/>
                  <a:pt x="1203691" y="4350813"/>
                  <a:pt x="1212850" y="4356116"/>
                </a:cubicBezTo>
                <a:cubicBezTo>
                  <a:pt x="1243991" y="4374145"/>
                  <a:pt x="1275916" y="4390824"/>
                  <a:pt x="1308100" y="4406916"/>
                </a:cubicBezTo>
                <a:cubicBezTo>
                  <a:pt x="1330976" y="4418354"/>
                  <a:pt x="1354579" y="4428279"/>
                  <a:pt x="1377950" y="4438666"/>
                </a:cubicBezTo>
                <a:cubicBezTo>
                  <a:pt x="1401650" y="4449199"/>
                  <a:pt x="1472469" y="4481254"/>
                  <a:pt x="1511300" y="4495816"/>
                </a:cubicBezTo>
                <a:cubicBezTo>
                  <a:pt x="1534498" y="4504515"/>
                  <a:pt x="1558147" y="4512015"/>
                  <a:pt x="1581150" y="4521216"/>
                </a:cubicBezTo>
                <a:cubicBezTo>
                  <a:pt x="1702682" y="4569829"/>
                  <a:pt x="1584597" y="4524910"/>
                  <a:pt x="1752600" y="4578366"/>
                </a:cubicBezTo>
                <a:cubicBezTo>
                  <a:pt x="1763462" y="4581822"/>
                  <a:pt x="1773135" y="4589027"/>
                  <a:pt x="1784350" y="4591066"/>
                </a:cubicBezTo>
                <a:cubicBezTo>
                  <a:pt x="1819997" y="4597547"/>
                  <a:pt x="1856317" y="4599533"/>
                  <a:pt x="1892300" y="4603766"/>
                </a:cubicBezTo>
                <a:cubicBezTo>
                  <a:pt x="1947298" y="4618765"/>
                  <a:pt x="2000321" y="4634947"/>
                  <a:pt x="2057400" y="4641866"/>
                </a:cubicBezTo>
                <a:cubicBezTo>
                  <a:pt x="2095281" y="4646458"/>
                  <a:pt x="2133600" y="4646099"/>
                  <a:pt x="2171700" y="4648216"/>
                </a:cubicBezTo>
                <a:cubicBezTo>
                  <a:pt x="2241550" y="4646099"/>
                  <a:pt x="2311516" y="4646414"/>
                  <a:pt x="2381250" y="4641866"/>
                </a:cubicBezTo>
                <a:cubicBezTo>
                  <a:pt x="2409031" y="4640054"/>
                  <a:pt x="2436089" y="4631848"/>
                  <a:pt x="2463800" y="4629166"/>
                </a:cubicBezTo>
                <a:cubicBezTo>
                  <a:pt x="2535612" y="4622216"/>
                  <a:pt x="2580432" y="4625843"/>
                  <a:pt x="2647950" y="4616466"/>
                </a:cubicBezTo>
                <a:cubicBezTo>
                  <a:pt x="2701030" y="4609094"/>
                  <a:pt x="2753783" y="4599533"/>
                  <a:pt x="2806700" y="4591066"/>
                </a:cubicBezTo>
                <a:cubicBezTo>
                  <a:pt x="2819400" y="4586833"/>
                  <a:pt x="2831732" y="4581270"/>
                  <a:pt x="2844800" y="4578366"/>
                </a:cubicBezTo>
                <a:cubicBezTo>
                  <a:pt x="2869937" y="4572780"/>
                  <a:pt x="2895641" y="4570141"/>
                  <a:pt x="2921000" y="4565666"/>
                </a:cubicBezTo>
                <a:cubicBezTo>
                  <a:pt x="2931629" y="4563790"/>
                  <a:pt x="2942337" y="4562156"/>
                  <a:pt x="2952750" y="4559316"/>
                </a:cubicBezTo>
                <a:cubicBezTo>
                  <a:pt x="3063325" y="4529159"/>
                  <a:pt x="2876078" y="4561511"/>
                  <a:pt x="3117850" y="4521216"/>
                </a:cubicBezTo>
                <a:cubicBezTo>
                  <a:pt x="3155950" y="4514866"/>
                  <a:pt x="3194500" y="4510794"/>
                  <a:pt x="3232150" y="4502166"/>
                </a:cubicBezTo>
                <a:cubicBezTo>
                  <a:pt x="3296208" y="4487486"/>
                  <a:pt x="3358893" y="4467305"/>
                  <a:pt x="3422650" y="4451366"/>
                </a:cubicBezTo>
                <a:cubicBezTo>
                  <a:pt x="3439583" y="4447133"/>
                  <a:pt x="3456375" y="4442288"/>
                  <a:pt x="3473450" y="4438666"/>
                </a:cubicBezTo>
                <a:cubicBezTo>
                  <a:pt x="3526240" y="4427468"/>
                  <a:pt x="3579655" y="4419214"/>
                  <a:pt x="3632200" y="4406916"/>
                </a:cubicBezTo>
                <a:cubicBezTo>
                  <a:pt x="3679197" y="4395917"/>
                  <a:pt x="3724782" y="4379287"/>
                  <a:pt x="3771900" y="4368816"/>
                </a:cubicBezTo>
                <a:cubicBezTo>
                  <a:pt x="3790950" y="4364583"/>
                  <a:pt x="3810118" y="4360849"/>
                  <a:pt x="3829050" y="4356116"/>
                </a:cubicBezTo>
                <a:cubicBezTo>
                  <a:pt x="3835544" y="4354493"/>
                  <a:pt x="3841616" y="4351428"/>
                  <a:pt x="3848100" y="4349766"/>
                </a:cubicBezTo>
                <a:cubicBezTo>
                  <a:pt x="3924184" y="4330257"/>
                  <a:pt x="4000025" y="4309655"/>
                  <a:pt x="4076700" y="4292616"/>
                </a:cubicBezTo>
                <a:lnTo>
                  <a:pt x="4133850" y="4279916"/>
                </a:lnTo>
                <a:cubicBezTo>
                  <a:pt x="4150840" y="4275918"/>
                  <a:pt x="4167842" y="4271922"/>
                  <a:pt x="4184650" y="4267216"/>
                </a:cubicBezTo>
                <a:cubicBezTo>
                  <a:pt x="4220768" y="4257103"/>
                  <a:pt x="4256025" y="4243778"/>
                  <a:pt x="4292600" y="4235466"/>
                </a:cubicBezTo>
                <a:cubicBezTo>
                  <a:pt x="4349276" y="4222585"/>
                  <a:pt x="4406997" y="4214810"/>
                  <a:pt x="4464050" y="4203716"/>
                </a:cubicBezTo>
                <a:cubicBezTo>
                  <a:pt x="4483206" y="4199991"/>
                  <a:pt x="4502361" y="4196108"/>
                  <a:pt x="4521200" y="4191016"/>
                </a:cubicBezTo>
                <a:cubicBezTo>
                  <a:pt x="4822406" y="4109609"/>
                  <a:pt x="4574689" y="4166854"/>
                  <a:pt x="4876800" y="4102116"/>
                </a:cubicBezTo>
                <a:lnTo>
                  <a:pt x="5035550" y="4064016"/>
                </a:lnTo>
                <a:lnTo>
                  <a:pt x="5149850" y="4038616"/>
                </a:lnTo>
                <a:cubicBezTo>
                  <a:pt x="5164834" y="4035020"/>
                  <a:pt x="5179154" y="4028756"/>
                  <a:pt x="5194300" y="4025916"/>
                </a:cubicBezTo>
                <a:cubicBezTo>
                  <a:pt x="5213139" y="4022384"/>
                  <a:pt x="5232642" y="4023260"/>
                  <a:pt x="5251450" y="4019566"/>
                </a:cubicBezTo>
                <a:cubicBezTo>
                  <a:pt x="5351253" y="3999962"/>
                  <a:pt x="5450317" y="3976759"/>
                  <a:pt x="5549900" y="3956066"/>
                </a:cubicBezTo>
                <a:lnTo>
                  <a:pt x="5740400" y="3917966"/>
                </a:lnTo>
                <a:lnTo>
                  <a:pt x="5975350" y="3867166"/>
                </a:lnTo>
                <a:lnTo>
                  <a:pt x="6032500" y="3854466"/>
                </a:lnTo>
                <a:cubicBezTo>
                  <a:pt x="6051550" y="3850233"/>
                  <a:pt x="6070374" y="3844810"/>
                  <a:pt x="6089650" y="3841766"/>
                </a:cubicBezTo>
                <a:lnTo>
                  <a:pt x="6210300" y="3822716"/>
                </a:lnTo>
                <a:cubicBezTo>
                  <a:pt x="6227181" y="3820215"/>
                  <a:pt x="6244295" y="3819332"/>
                  <a:pt x="6261100" y="3816366"/>
                </a:cubicBezTo>
                <a:cubicBezTo>
                  <a:pt x="6280318" y="3812975"/>
                  <a:pt x="6299039" y="3807097"/>
                  <a:pt x="6318250" y="3803666"/>
                </a:cubicBezTo>
                <a:cubicBezTo>
                  <a:pt x="6358331" y="3796509"/>
                  <a:pt x="6398777" y="3791534"/>
                  <a:pt x="6438900" y="3784616"/>
                </a:cubicBezTo>
                <a:cubicBezTo>
                  <a:pt x="6460172" y="3780948"/>
                  <a:pt x="6481277" y="3776363"/>
                  <a:pt x="6502400" y="3771916"/>
                </a:cubicBezTo>
                <a:cubicBezTo>
                  <a:pt x="6521496" y="3767896"/>
                  <a:pt x="6540155" y="3761371"/>
                  <a:pt x="6559550" y="3759216"/>
                </a:cubicBezTo>
                <a:cubicBezTo>
                  <a:pt x="6616506" y="3752888"/>
                  <a:pt x="6673903" y="3751410"/>
                  <a:pt x="6731000" y="3746516"/>
                </a:cubicBezTo>
                <a:cubicBezTo>
                  <a:pt x="6748003" y="3745059"/>
                  <a:pt x="6764782" y="3741427"/>
                  <a:pt x="6781800" y="3740166"/>
                </a:cubicBezTo>
                <a:cubicBezTo>
                  <a:pt x="6881905" y="3732751"/>
                  <a:pt x="7027462" y="3730139"/>
                  <a:pt x="7118350" y="3727466"/>
                </a:cubicBezTo>
                <a:lnTo>
                  <a:pt x="7562850" y="3740166"/>
                </a:lnTo>
                <a:cubicBezTo>
                  <a:pt x="7582003" y="3740893"/>
                  <a:pt x="7600885" y="3745100"/>
                  <a:pt x="7620000" y="3746516"/>
                </a:cubicBezTo>
                <a:cubicBezTo>
                  <a:pt x="7866516" y="3764776"/>
                  <a:pt x="7599024" y="3738626"/>
                  <a:pt x="7854950" y="3765566"/>
                </a:cubicBezTo>
                <a:cubicBezTo>
                  <a:pt x="7874000" y="3769799"/>
                  <a:pt x="7892824" y="3775222"/>
                  <a:pt x="7912100" y="3778266"/>
                </a:cubicBezTo>
                <a:cubicBezTo>
                  <a:pt x="8021523" y="3795543"/>
                  <a:pt x="7930519" y="3771758"/>
                  <a:pt x="8032750" y="3797316"/>
                </a:cubicBezTo>
                <a:cubicBezTo>
                  <a:pt x="8235421" y="3847984"/>
                  <a:pt x="8141409" y="3834789"/>
                  <a:pt x="8261350" y="3848116"/>
                </a:cubicBezTo>
                <a:cubicBezTo>
                  <a:pt x="8398187" y="3886601"/>
                  <a:pt x="8476262" y="3906084"/>
                  <a:pt x="8604250" y="3949716"/>
                </a:cubicBezTo>
                <a:cubicBezTo>
                  <a:pt x="8651149" y="3965704"/>
                  <a:pt x="8697646" y="3982876"/>
                  <a:pt x="8743950" y="4000516"/>
                </a:cubicBezTo>
                <a:cubicBezTo>
                  <a:pt x="8786557" y="4016747"/>
                  <a:pt x="8828725" y="4034113"/>
                  <a:pt x="8870950" y="4051316"/>
                </a:cubicBezTo>
                <a:cubicBezTo>
                  <a:pt x="8885879" y="4057398"/>
                  <a:pt x="8900982" y="4063157"/>
                  <a:pt x="8915400" y="4070366"/>
                </a:cubicBezTo>
                <a:cubicBezTo>
                  <a:pt x="8928100" y="4076716"/>
                  <a:pt x="8940574" y="4083540"/>
                  <a:pt x="8953500" y="4089416"/>
                </a:cubicBezTo>
                <a:cubicBezTo>
                  <a:pt x="9010435" y="4115295"/>
                  <a:pt x="9068243" y="4139241"/>
                  <a:pt x="9124950" y="4165616"/>
                </a:cubicBezTo>
                <a:cubicBezTo>
                  <a:pt x="9159282" y="4181584"/>
                  <a:pt x="9194082" y="4196935"/>
                  <a:pt x="9226550" y="4216416"/>
                </a:cubicBezTo>
                <a:cubicBezTo>
                  <a:pt x="9236817" y="4222576"/>
                  <a:pt x="9242321" y="4234699"/>
                  <a:pt x="9251950" y="4241816"/>
                </a:cubicBezTo>
                <a:cubicBezTo>
                  <a:pt x="9471219" y="4403884"/>
                  <a:pt x="9300687" y="4275717"/>
                  <a:pt x="9417050" y="4349766"/>
                </a:cubicBezTo>
                <a:cubicBezTo>
                  <a:pt x="9459338" y="4376676"/>
                  <a:pt x="9425116" y="4363038"/>
                  <a:pt x="9461500" y="4375166"/>
                </a:cubicBezTo>
                <a:lnTo>
                  <a:pt x="9442450" y="4381516"/>
                </a:lnTo>
              </a:path>
            </a:pathLst>
          </a:custGeom>
          <a:noFill/>
          <a:ln w="76200" cap="flat" cmpd="sng">
            <a:solidFill>
              <a:srgbClr val="E1000D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EC689575-2F0B-4D6F-95FD-12F8EDB6C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8" y="-2243"/>
            <a:ext cx="1219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2800" dirty="0">
                <a:latin typeface="Calibri" panose="020F0502020204030204" pitchFamily="34" charset="0"/>
              </a:rPr>
              <a:t>Didaktisch-methodische Schwerpunkte ZPG Biologie</a:t>
            </a:r>
          </a:p>
          <a:p>
            <a:pPr algn="ctr" eaLnBrk="1" hangingPunct="1"/>
            <a:r>
              <a:rPr lang="de-DE" altLang="de-DE" sz="3200" b="1" dirty="0">
                <a:latin typeface="Calibri" panose="020F0502020204030204" pitchFamily="34" charset="0"/>
              </a:rPr>
              <a:t>Aufgegriffene Rote Fäden: Hormonsystem</a:t>
            </a:r>
          </a:p>
        </p:txBody>
      </p:sp>
      <p:sp>
        <p:nvSpPr>
          <p:cNvPr id="7" name="Abgerundetes Rechteck 2">
            <a:extLst>
              <a:ext uri="{FF2B5EF4-FFF2-40B4-BE49-F238E27FC236}">
                <a16:creationId xmlns:a16="http://schemas.microsoft.com/office/drawing/2014/main" id="{F88D14C8-B080-4EC5-8781-4E70883C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9" y="1168400"/>
            <a:ext cx="2022475" cy="2228850"/>
          </a:xfrm>
          <a:prstGeom prst="roundRect">
            <a:avLst>
              <a:gd name="adj" fmla="val 11963"/>
            </a:avLst>
          </a:prstGeom>
          <a:solidFill>
            <a:srgbClr val="FFB7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 sz="2000">
              <a:solidFill>
                <a:schemeClr val="lt1"/>
              </a:solidFill>
            </a:endParaRPr>
          </a:p>
        </p:txBody>
      </p:sp>
      <p:sp>
        <p:nvSpPr>
          <p:cNvPr id="8" name="Abgerundetes Rechteck 15">
            <a:extLst>
              <a:ext uri="{FF2B5EF4-FFF2-40B4-BE49-F238E27FC236}">
                <a16:creationId xmlns:a16="http://schemas.microsoft.com/office/drawing/2014/main" id="{0AC2FCDC-DB25-4B94-8434-931F8A4AE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837" y="1168401"/>
            <a:ext cx="2022475" cy="561975"/>
          </a:xfrm>
          <a:prstGeom prst="roundRect">
            <a:avLst>
              <a:gd name="adj" fmla="val 43681"/>
            </a:avLst>
          </a:prstGeom>
          <a:solidFill>
            <a:srgbClr val="82008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tIns="0" anchor="ctr"/>
          <a:lstStyle/>
          <a:p>
            <a:pPr algn="ctr">
              <a:defRPr/>
            </a:pPr>
            <a:r>
              <a:rPr lang="de-DE" sz="2400" b="1" dirty="0">
                <a:solidFill>
                  <a:schemeClr val="lt1"/>
                </a:solidFill>
                <a:latin typeface="Calibri"/>
                <a:cs typeface="Calibri"/>
              </a:rPr>
              <a:t>ZPG I</a:t>
            </a:r>
          </a:p>
          <a:p>
            <a:pPr algn="ctr">
              <a:defRPr/>
            </a:pPr>
            <a:r>
              <a:rPr lang="de-DE" sz="1600" dirty="0">
                <a:solidFill>
                  <a:schemeClr val="lt1"/>
                </a:solidFill>
                <a:latin typeface="Calibri"/>
                <a:cs typeface="Calibri"/>
              </a:rPr>
              <a:t>(2011)</a:t>
            </a: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9DDCDF2B-C93E-407F-AB5F-A2CBC5079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3" y="1703388"/>
            <a:ext cx="18669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1800" dirty="0">
                <a:latin typeface="Calibri" panose="020F0502020204030204" pitchFamily="34" charset="0"/>
              </a:rPr>
              <a:t>kompetenz-</a:t>
            </a:r>
            <a:r>
              <a:rPr lang="de-DE" altLang="de-DE" sz="1800" dirty="0" err="1">
                <a:latin typeface="Calibri" panose="020F0502020204030204" pitchFamily="34" charset="0"/>
              </a:rPr>
              <a:t>orentierter</a:t>
            </a:r>
            <a:r>
              <a:rPr lang="de-DE" altLang="de-DE" sz="1800" dirty="0">
                <a:latin typeface="Calibri" panose="020F0502020204030204" pitchFamily="34" charset="0"/>
              </a:rPr>
              <a:t> U</a:t>
            </a:r>
          </a:p>
          <a:p>
            <a:pPr eaLnBrk="1" hangingPunct="1">
              <a:buFontTx/>
              <a:buChar char="•"/>
            </a:pPr>
            <a:r>
              <a:rPr lang="de-DE" altLang="de-DE" sz="1800" dirty="0">
                <a:latin typeface="Calibri" panose="020F0502020204030204" pitchFamily="34" charset="0"/>
              </a:rPr>
              <a:t>Egg </a:t>
            </a:r>
            <a:r>
              <a:rPr lang="de-DE" altLang="de-DE" sz="1800" dirty="0" err="1">
                <a:latin typeface="Calibri" panose="020F0502020204030204" pitchFamily="34" charset="0"/>
              </a:rPr>
              <a:t>Race</a:t>
            </a:r>
            <a:endParaRPr lang="de-DE" altLang="de-DE" sz="1800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de-DE" altLang="de-DE" sz="1800" b="1" dirty="0" err="1">
                <a:latin typeface="Calibri" panose="020F0502020204030204" pitchFamily="34" charset="0"/>
              </a:rPr>
              <a:t>Binnendifferen-zierung</a:t>
            </a:r>
            <a:endParaRPr lang="de-DE" altLang="de-DE" sz="1800" b="1" dirty="0">
              <a:latin typeface="Calibri" panose="020F0502020204030204" pitchFamily="34" charset="0"/>
            </a:endParaRPr>
          </a:p>
        </p:txBody>
      </p:sp>
      <p:sp>
        <p:nvSpPr>
          <p:cNvPr id="10" name="Abgerundetes Rechteck 17">
            <a:extLst>
              <a:ext uri="{FF2B5EF4-FFF2-40B4-BE49-F238E27FC236}">
                <a16:creationId xmlns:a16="http://schemas.microsoft.com/office/drawing/2014/main" id="{99283131-4889-43C6-9A9A-8A5562E0D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89" y="1168400"/>
            <a:ext cx="2022475" cy="2228850"/>
          </a:xfrm>
          <a:prstGeom prst="roundRect">
            <a:avLst>
              <a:gd name="adj" fmla="val 11963"/>
            </a:avLst>
          </a:prstGeom>
          <a:solidFill>
            <a:srgbClr val="A498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 sz="2000">
              <a:solidFill>
                <a:schemeClr val="lt1"/>
              </a:solidFill>
            </a:endParaRPr>
          </a:p>
        </p:txBody>
      </p:sp>
      <p:sp>
        <p:nvSpPr>
          <p:cNvPr id="11" name="Abgerundetes Rechteck 18">
            <a:extLst>
              <a:ext uri="{FF2B5EF4-FFF2-40B4-BE49-F238E27FC236}">
                <a16:creationId xmlns:a16="http://schemas.microsoft.com/office/drawing/2014/main" id="{956D06EC-4C5F-49CA-9CAF-A87795455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899" y="1168401"/>
            <a:ext cx="2022475" cy="561975"/>
          </a:xfrm>
          <a:prstGeom prst="roundRect">
            <a:avLst>
              <a:gd name="adj" fmla="val 43681"/>
            </a:avLst>
          </a:prstGeom>
          <a:solidFill>
            <a:srgbClr val="22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tIns="0" anchor="ctr"/>
          <a:lstStyle/>
          <a:p>
            <a:pPr algn="ctr">
              <a:defRPr/>
            </a:pPr>
            <a:r>
              <a:rPr lang="de-DE" sz="2400" b="1" dirty="0">
                <a:solidFill>
                  <a:schemeClr val="lt1"/>
                </a:solidFill>
                <a:latin typeface="Calibri"/>
                <a:cs typeface="Calibri"/>
              </a:rPr>
              <a:t>ZPG II</a:t>
            </a:r>
          </a:p>
          <a:p>
            <a:pPr algn="ctr">
              <a:defRPr/>
            </a:pPr>
            <a:r>
              <a:rPr lang="de-DE" sz="1600" dirty="0">
                <a:solidFill>
                  <a:schemeClr val="lt1"/>
                </a:solidFill>
                <a:latin typeface="Calibri"/>
                <a:cs typeface="Calibri"/>
              </a:rPr>
              <a:t>(2012)</a:t>
            </a:r>
          </a:p>
        </p:txBody>
      </p:sp>
      <p:sp>
        <p:nvSpPr>
          <p:cNvPr id="12" name="Textfeld 19">
            <a:extLst>
              <a:ext uri="{FF2B5EF4-FFF2-40B4-BE49-F238E27FC236}">
                <a16:creationId xmlns:a16="http://schemas.microsoft.com/office/drawing/2014/main" id="{39266676-5E46-451E-98F4-0A85637ED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1703388"/>
            <a:ext cx="1866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1800" dirty="0">
                <a:latin typeface="Calibri" panose="020F0502020204030204" pitchFamily="34" charset="0"/>
              </a:rPr>
              <a:t>Concept Cartoon</a:t>
            </a:r>
          </a:p>
          <a:p>
            <a:pPr eaLnBrk="1" hangingPunct="1">
              <a:buFontTx/>
              <a:buChar char="•"/>
            </a:pPr>
            <a:r>
              <a:rPr lang="de-DE" altLang="de-DE" sz="1800" dirty="0">
                <a:latin typeface="Calibri" panose="020F0502020204030204" pitchFamily="34" charset="0"/>
              </a:rPr>
              <a:t>Experimente</a:t>
            </a:r>
          </a:p>
          <a:p>
            <a:pPr eaLnBrk="1" hangingPunct="1">
              <a:buFontTx/>
              <a:buChar char="•"/>
            </a:pPr>
            <a:r>
              <a:rPr lang="de-DE" altLang="de-DE" sz="1800" dirty="0">
                <a:latin typeface="Calibri" panose="020F0502020204030204" pitchFamily="34" charset="0"/>
              </a:rPr>
              <a:t>Modellbildung</a:t>
            </a:r>
          </a:p>
        </p:txBody>
      </p:sp>
      <p:sp>
        <p:nvSpPr>
          <p:cNvPr id="13" name="Abgerundetes Rechteck 20">
            <a:extLst>
              <a:ext uri="{FF2B5EF4-FFF2-40B4-BE49-F238E27FC236}">
                <a16:creationId xmlns:a16="http://schemas.microsoft.com/office/drawing/2014/main" id="{0ED19800-BF2C-46D9-8165-84ADF9DE4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076" y="1168400"/>
            <a:ext cx="2024063" cy="2228850"/>
          </a:xfrm>
          <a:prstGeom prst="roundRect">
            <a:avLst>
              <a:gd name="adj" fmla="val 11963"/>
            </a:avLst>
          </a:prstGeom>
          <a:solidFill>
            <a:srgbClr val="84E1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 sz="2000">
              <a:solidFill>
                <a:schemeClr val="lt1"/>
              </a:solidFill>
            </a:endParaRPr>
          </a:p>
        </p:txBody>
      </p:sp>
      <p:sp>
        <p:nvSpPr>
          <p:cNvPr id="14" name="Abgerundetes Rechteck 21">
            <a:extLst>
              <a:ext uri="{FF2B5EF4-FFF2-40B4-BE49-F238E27FC236}">
                <a16:creationId xmlns:a16="http://schemas.microsoft.com/office/drawing/2014/main" id="{F4731A8B-8E0B-4CDD-8742-3F9534560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575" y="1168401"/>
            <a:ext cx="2024063" cy="561975"/>
          </a:xfrm>
          <a:prstGeom prst="roundRect">
            <a:avLst>
              <a:gd name="adj" fmla="val 43681"/>
            </a:avLst>
          </a:prstGeom>
          <a:solidFill>
            <a:srgbClr val="15ACE4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tIns="0" anchor="ctr"/>
          <a:lstStyle/>
          <a:p>
            <a:pPr algn="ctr">
              <a:defRPr/>
            </a:pPr>
            <a:r>
              <a:rPr lang="de-DE" sz="2400" b="1" dirty="0">
                <a:solidFill>
                  <a:schemeClr val="lt1"/>
                </a:solidFill>
                <a:latin typeface="Calibri"/>
                <a:cs typeface="Calibri"/>
              </a:rPr>
              <a:t>ZPG III</a:t>
            </a:r>
          </a:p>
          <a:p>
            <a:pPr algn="ctr">
              <a:defRPr/>
            </a:pPr>
            <a:r>
              <a:rPr lang="de-DE" sz="1600" dirty="0">
                <a:solidFill>
                  <a:schemeClr val="lt1"/>
                </a:solidFill>
                <a:latin typeface="Calibri"/>
                <a:cs typeface="Calibri"/>
              </a:rPr>
              <a:t>(2014)</a:t>
            </a:r>
          </a:p>
        </p:txBody>
      </p:sp>
      <p:sp>
        <p:nvSpPr>
          <p:cNvPr id="15" name="Textfeld 22">
            <a:extLst>
              <a:ext uri="{FF2B5EF4-FFF2-40B4-BE49-F238E27FC236}">
                <a16:creationId xmlns:a16="http://schemas.microsoft.com/office/drawing/2014/main" id="{D950E10C-496B-4504-B7D4-8AF484DF7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4" y="1703388"/>
            <a:ext cx="1868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1800" b="1" dirty="0">
                <a:latin typeface="Calibri" panose="020F0502020204030204" pitchFamily="34" charset="0"/>
              </a:rPr>
              <a:t>formatives Assessment</a:t>
            </a:r>
          </a:p>
          <a:p>
            <a:pPr eaLnBrk="1" hangingPunct="1">
              <a:buFontTx/>
              <a:buChar char="•"/>
            </a:pPr>
            <a:r>
              <a:rPr lang="de-DE" altLang="de-DE" sz="1800" dirty="0">
                <a:latin typeface="Calibri" panose="020F0502020204030204" pitchFamily="34" charset="0"/>
              </a:rPr>
              <a:t>Modell-experiment</a:t>
            </a:r>
          </a:p>
        </p:txBody>
      </p:sp>
      <p:sp>
        <p:nvSpPr>
          <p:cNvPr id="16" name="Abgerundetes Rechteck 23">
            <a:extLst>
              <a:ext uri="{FF2B5EF4-FFF2-40B4-BE49-F238E27FC236}">
                <a16:creationId xmlns:a16="http://schemas.microsoft.com/office/drawing/2014/main" id="{CFC75B3F-1112-4609-82FD-33E6FFE6C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476" y="1168400"/>
            <a:ext cx="2022475" cy="2228850"/>
          </a:xfrm>
          <a:prstGeom prst="roundRect">
            <a:avLst>
              <a:gd name="adj" fmla="val 11963"/>
            </a:avLst>
          </a:prstGeom>
          <a:solidFill>
            <a:srgbClr val="8ADCA5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 sz="2000">
              <a:solidFill>
                <a:schemeClr val="lt1"/>
              </a:solidFill>
            </a:endParaRPr>
          </a:p>
        </p:txBody>
      </p:sp>
      <p:sp>
        <p:nvSpPr>
          <p:cNvPr id="17" name="Abgerundetes Rechteck 24">
            <a:extLst>
              <a:ext uri="{FF2B5EF4-FFF2-40B4-BE49-F238E27FC236}">
                <a16:creationId xmlns:a16="http://schemas.microsoft.com/office/drawing/2014/main" id="{2944C2C7-FEA7-437D-90D0-2F7AFCEFA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476" y="1168401"/>
            <a:ext cx="2022475" cy="561975"/>
          </a:xfrm>
          <a:prstGeom prst="roundRect">
            <a:avLst>
              <a:gd name="adj" fmla="val 43681"/>
            </a:avLst>
          </a:prstGeom>
          <a:solidFill>
            <a:srgbClr val="18BE3E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tIns="0" anchor="ctr"/>
          <a:lstStyle/>
          <a:p>
            <a:pPr algn="ctr">
              <a:defRPr/>
            </a:pPr>
            <a:r>
              <a:rPr lang="de-DE" sz="2400" b="1" dirty="0">
                <a:solidFill>
                  <a:schemeClr val="lt1"/>
                </a:solidFill>
                <a:latin typeface="Calibri"/>
                <a:cs typeface="Calibri"/>
              </a:rPr>
              <a:t>ZPG BNT I </a:t>
            </a:r>
            <a:r>
              <a:rPr lang="de-DE" sz="1600" dirty="0">
                <a:solidFill>
                  <a:schemeClr val="lt1"/>
                </a:solidFill>
                <a:latin typeface="Calibri"/>
                <a:cs typeface="Calibri"/>
              </a:rPr>
              <a:t>(2016)</a:t>
            </a:r>
          </a:p>
        </p:txBody>
      </p:sp>
      <p:sp>
        <p:nvSpPr>
          <p:cNvPr id="18" name="Textfeld 25">
            <a:extLst>
              <a:ext uri="{FF2B5EF4-FFF2-40B4-BE49-F238E27FC236}">
                <a16:creationId xmlns:a16="http://schemas.microsoft.com/office/drawing/2014/main" id="{49E17702-D7FA-48BF-ADD8-5221C33C5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263" y="1703388"/>
            <a:ext cx="1866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1800" b="1" dirty="0">
                <a:latin typeface="Calibri" panose="020F0502020204030204" pitchFamily="34" charset="0"/>
              </a:rPr>
              <a:t>Legekärtchen</a:t>
            </a:r>
          </a:p>
          <a:p>
            <a:pPr eaLnBrk="1" hangingPunct="1">
              <a:buFontTx/>
              <a:buChar char="•"/>
            </a:pPr>
            <a:r>
              <a:rPr lang="de-DE" altLang="de-DE" sz="1800" dirty="0">
                <a:latin typeface="Calibri" panose="020F0502020204030204" pitchFamily="34" charset="0"/>
              </a:rPr>
              <a:t>Kreuzworträtsel</a:t>
            </a:r>
          </a:p>
        </p:txBody>
      </p:sp>
      <p:sp>
        <p:nvSpPr>
          <p:cNvPr id="19" name="Abgerundetes Rechteck 26">
            <a:extLst>
              <a:ext uri="{FF2B5EF4-FFF2-40B4-BE49-F238E27FC236}">
                <a16:creationId xmlns:a16="http://schemas.microsoft.com/office/drawing/2014/main" id="{DF16AD67-428A-447C-B28D-7CE9FB333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3932237"/>
            <a:ext cx="2022475" cy="2228850"/>
          </a:xfrm>
          <a:prstGeom prst="roundRect">
            <a:avLst>
              <a:gd name="adj" fmla="val 11963"/>
            </a:avLst>
          </a:prstGeom>
          <a:solidFill>
            <a:srgbClr val="FFF75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 sz="2000">
              <a:solidFill>
                <a:schemeClr val="lt1"/>
              </a:solidFill>
            </a:endParaRPr>
          </a:p>
        </p:txBody>
      </p:sp>
      <p:sp>
        <p:nvSpPr>
          <p:cNvPr id="20" name="Abgerundetes Rechteck 27">
            <a:extLst>
              <a:ext uri="{FF2B5EF4-FFF2-40B4-BE49-F238E27FC236}">
                <a16:creationId xmlns:a16="http://schemas.microsoft.com/office/drawing/2014/main" id="{04C69183-6FD2-4B37-8AA9-9CEBD1D37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3932238"/>
            <a:ext cx="2022475" cy="561975"/>
          </a:xfrm>
          <a:prstGeom prst="roundRect">
            <a:avLst>
              <a:gd name="adj" fmla="val 43681"/>
            </a:avLst>
          </a:prstGeom>
          <a:solidFill>
            <a:srgbClr val="CFB70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tIns="0" anchor="ctr"/>
          <a:lstStyle/>
          <a:p>
            <a:pPr algn="ctr">
              <a:defRPr/>
            </a:pPr>
            <a:r>
              <a:rPr lang="de-DE" sz="2400" b="1" dirty="0">
                <a:solidFill>
                  <a:schemeClr val="lt1"/>
                </a:solidFill>
                <a:latin typeface="Calibri"/>
                <a:cs typeface="Calibri"/>
              </a:rPr>
              <a:t>ZPG 7/8</a:t>
            </a:r>
          </a:p>
          <a:p>
            <a:pPr algn="ctr">
              <a:defRPr/>
            </a:pPr>
            <a:r>
              <a:rPr lang="de-DE" sz="1600" dirty="0">
                <a:solidFill>
                  <a:schemeClr val="lt1"/>
                </a:solidFill>
                <a:latin typeface="Calibri"/>
                <a:cs typeface="Calibri"/>
              </a:rPr>
              <a:t>(2016)</a:t>
            </a:r>
          </a:p>
        </p:txBody>
      </p:sp>
      <p:sp>
        <p:nvSpPr>
          <p:cNvPr id="21" name="Textfeld 28">
            <a:extLst>
              <a:ext uri="{FF2B5EF4-FFF2-40B4-BE49-F238E27FC236}">
                <a16:creationId xmlns:a16="http://schemas.microsoft.com/office/drawing/2014/main" id="{9B160C72-D982-4C77-9915-B0BF639DD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7" y="4467226"/>
            <a:ext cx="18669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1800" b="1" dirty="0">
                <a:latin typeface="Calibri" panose="020F0502020204030204" pitchFamily="34" charset="0"/>
              </a:rPr>
              <a:t>kooperatives Lernen</a:t>
            </a:r>
          </a:p>
          <a:p>
            <a:pPr eaLnBrk="1" hangingPunct="1">
              <a:buFontTx/>
              <a:buChar char="•"/>
            </a:pPr>
            <a:r>
              <a:rPr lang="de-DE" altLang="de-DE" sz="1800" dirty="0">
                <a:latin typeface="Calibri" panose="020F0502020204030204" pitchFamily="34" charset="0"/>
              </a:rPr>
              <a:t>Erklärvideos</a:t>
            </a:r>
          </a:p>
          <a:p>
            <a:pPr eaLnBrk="1" hangingPunct="1">
              <a:buFontTx/>
              <a:buChar char="•"/>
            </a:pPr>
            <a:r>
              <a:rPr lang="de-DE" altLang="de-DE" sz="1800" b="1" dirty="0">
                <a:latin typeface="Calibri" panose="020F0502020204030204" pitchFamily="34" charset="0"/>
              </a:rPr>
              <a:t>Fließschema</a:t>
            </a:r>
          </a:p>
          <a:p>
            <a:pPr eaLnBrk="1" hangingPunct="1">
              <a:buFontTx/>
              <a:buChar char="•"/>
            </a:pPr>
            <a:r>
              <a:rPr lang="de-DE" altLang="de-DE" sz="1800" dirty="0">
                <a:latin typeface="Calibri" panose="020F0502020204030204" pitchFamily="34" charset="0"/>
              </a:rPr>
              <a:t>Low-</a:t>
            </a:r>
            <a:r>
              <a:rPr lang="de-DE" altLang="de-DE" sz="1800" dirty="0" err="1">
                <a:latin typeface="Calibri" panose="020F0502020204030204" pitchFamily="34" charset="0"/>
              </a:rPr>
              <a:t>Cost</a:t>
            </a:r>
            <a:r>
              <a:rPr lang="de-DE" altLang="de-DE" sz="1800" dirty="0">
                <a:latin typeface="Calibri" panose="020F0502020204030204" pitchFamily="34" charset="0"/>
              </a:rPr>
              <a:t>-Modelle</a:t>
            </a:r>
          </a:p>
        </p:txBody>
      </p:sp>
      <p:sp>
        <p:nvSpPr>
          <p:cNvPr id="22" name="Abgerundetes Rechteck 29">
            <a:extLst>
              <a:ext uri="{FF2B5EF4-FFF2-40B4-BE49-F238E27FC236}">
                <a16:creationId xmlns:a16="http://schemas.microsoft.com/office/drawing/2014/main" id="{3ACD3404-E1A4-4214-BB48-2ABB664EB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2" y="3932237"/>
            <a:ext cx="2024062" cy="2228850"/>
          </a:xfrm>
          <a:prstGeom prst="roundRect">
            <a:avLst>
              <a:gd name="adj" fmla="val 11963"/>
            </a:avLst>
          </a:prstGeom>
          <a:solidFill>
            <a:srgbClr val="F7D36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 sz="2000">
              <a:solidFill>
                <a:schemeClr val="lt1"/>
              </a:solidFill>
            </a:endParaRPr>
          </a:p>
        </p:txBody>
      </p:sp>
      <p:sp>
        <p:nvSpPr>
          <p:cNvPr id="23" name="Abgerundetes Rechteck 30">
            <a:extLst>
              <a:ext uri="{FF2B5EF4-FFF2-40B4-BE49-F238E27FC236}">
                <a16:creationId xmlns:a16="http://schemas.microsoft.com/office/drawing/2014/main" id="{AC7C7EF1-D4E5-46F8-9B04-7EE928EA7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2" y="3932238"/>
            <a:ext cx="2024062" cy="561975"/>
          </a:xfrm>
          <a:prstGeom prst="roundRect">
            <a:avLst>
              <a:gd name="adj" fmla="val 43681"/>
            </a:avLst>
          </a:prstGeom>
          <a:solidFill>
            <a:srgbClr val="FEAC0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tIns="0" anchor="ctr"/>
          <a:lstStyle/>
          <a:p>
            <a:pPr algn="ctr">
              <a:defRPr/>
            </a:pPr>
            <a:r>
              <a:rPr lang="de-DE" sz="2400" b="1" dirty="0">
                <a:solidFill>
                  <a:schemeClr val="lt1"/>
                </a:solidFill>
                <a:latin typeface="Calibri"/>
                <a:cs typeface="Calibri"/>
              </a:rPr>
              <a:t>ZPG BNT II </a:t>
            </a:r>
            <a:r>
              <a:rPr lang="de-DE" sz="1600" dirty="0">
                <a:solidFill>
                  <a:schemeClr val="lt1"/>
                </a:solidFill>
                <a:latin typeface="Calibri"/>
                <a:cs typeface="Calibri"/>
              </a:rPr>
              <a:t>(2017)</a:t>
            </a:r>
          </a:p>
        </p:txBody>
      </p:sp>
      <p:sp>
        <p:nvSpPr>
          <p:cNvPr id="24" name="Textfeld 31">
            <a:extLst>
              <a:ext uri="{FF2B5EF4-FFF2-40B4-BE49-F238E27FC236}">
                <a16:creationId xmlns:a16="http://schemas.microsoft.com/office/drawing/2014/main" id="{B8F3589C-9098-41C7-8961-EFFFAECAE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99" y="4467226"/>
            <a:ext cx="1868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1800" dirty="0">
                <a:latin typeface="Calibri" panose="020F0502020204030204" pitchFamily="34" charset="0"/>
              </a:rPr>
              <a:t>Präkonzepte</a:t>
            </a:r>
          </a:p>
          <a:p>
            <a:pPr eaLnBrk="1" hangingPunct="1">
              <a:buFontTx/>
              <a:buChar char="•"/>
            </a:pPr>
            <a:r>
              <a:rPr lang="de-DE" altLang="de-DE" sz="1800" dirty="0">
                <a:latin typeface="Calibri" panose="020F0502020204030204" pitchFamily="34" charset="0"/>
              </a:rPr>
              <a:t>Alltags- vs. Fachsprache</a:t>
            </a:r>
          </a:p>
        </p:txBody>
      </p:sp>
      <p:sp>
        <p:nvSpPr>
          <p:cNvPr id="25" name="Abgerundetes Rechteck 32">
            <a:extLst>
              <a:ext uri="{FF2B5EF4-FFF2-40B4-BE49-F238E27FC236}">
                <a16:creationId xmlns:a16="http://schemas.microsoft.com/office/drawing/2014/main" id="{0612E2DF-75DF-46D8-91E2-D5E8D8D11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487" y="3932237"/>
            <a:ext cx="2024062" cy="2228850"/>
          </a:xfrm>
          <a:prstGeom prst="roundRect">
            <a:avLst>
              <a:gd name="adj" fmla="val 11963"/>
            </a:avLst>
          </a:prstGeom>
          <a:solidFill>
            <a:srgbClr val="FDA65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 sz="2000">
              <a:solidFill>
                <a:schemeClr val="lt1"/>
              </a:solidFill>
            </a:endParaRPr>
          </a:p>
        </p:txBody>
      </p:sp>
      <p:sp>
        <p:nvSpPr>
          <p:cNvPr id="26" name="Textfeld 34">
            <a:extLst>
              <a:ext uri="{FF2B5EF4-FFF2-40B4-BE49-F238E27FC236}">
                <a16:creationId xmlns:a16="http://schemas.microsoft.com/office/drawing/2014/main" id="{94CE0336-8CD3-42EA-BB49-7BF8FFE83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274" y="4467225"/>
            <a:ext cx="18684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1800" dirty="0">
                <a:latin typeface="Calibri" panose="020F0502020204030204" pitchFamily="34" charset="0"/>
              </a:rPr>
              <a:t>Wirkungs-diagramme</a:t>
            </a:r>
          </a:p>
          <a:p>
            <a:pPr eaLnBrk="1" hangingPunct="1">
              <a:buFontTx/>
              <a:buChar char="•"/>
            </a:pPr>
            <a:r>
              <a:rPr lang="de-DE" altLang="de-DE" sz="1800" dirty="0">
                <a:latin typeface="Calibri" panose="020F0502020204030204" pitchFamily="34" charset="0"/>
              </a:rPr>
              <a:t>sprachsensibler Fach-U</a:t>
            </a:r>
          </a:p>
          <a:p>
            <a:pPr eaLnBrk="1" hangingPunct="1">
              <a:buFontTx/>
              <a:buChar char="•"/>
            </a:pPr>
            <a:r>
              <a:rPr lang="de-DE" altLang="de-DE" sz="1800" dirty="0">
                <a:latin typeface="Calibri" panose="020F0502020204030204" pitchFamily="34" charset="0"/>
              </a:rPr>
              <a:t>Freilandarbeit</a:t>
            </a:r>
          </a:p>
        </p:txBody>
      </p:sp>
      <p:sp>
        <p:nvSpPr>
          <p:cNvPr id="27" name="Abgerundetes Rechteck 33">
            <a:extLst>
              <a:ext uri="{FF2B5EF4-FFF2-40B4-BE49-F238E27FC236}">
                <a16:creationId xmlns:a16="http://schemas.microsoft.com/office/drawing/2014/main" id="{0AB63AB5-636B-4FA0-AE6A-011235CF0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487" y="3932238"/>
            <a:ext cx="2024062" cy="561975"/>
          </a:xfrm>
          <a:prstGeom prst="roundRect">
            <a:avLst>
              <a:gd name="adj" fmla="val 43681"/>
            </a:avLst>
          </a:prstGeom>
          <a:solidFill>
            <a:srgbClr val="E0660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tIns="0" anchor="ctr"/>
          <a:lstStyle/>
          <a:p>
            <a:pPr algn="ctr">
              <a:defRPr/>
            </a:pPr>
            <a:r>
              <a:rPr lang="de-DE" sz="2400" b="1" dirty="0">
                <a:solidFill>
                  <a:schemeClr val="lt1"/>
                </a:solidFill>
                <a:latin typeface="Calibri"/>
                <a:cs typeface="Calibri"/>
              </a:rPr>
              <a:t>ZPG 9/10 </a:t>
            </a:r>
            <a:r>
              <a:rPr lang="de-DE" sz="1600" dirty="0">
                <a:solidFill>
                  <a:schemeClr val="lt1"/>
                </a:solidFill>
                <a:latin typeface="Calibri"/>
                <a:cs typeface="Calibri"/>
              </a:rPr>
              <a:t>(2018)</a:t>
            </a:r>
          </a:p>
        </p:txBody>
      </p:sp>
      <p:sp>
        <p:nvSpPr>
          <p:cNvPr id="28" name="Abgerundetes Rechteck 25">
            <a:extLst>
              <a:ext uri="{FF2B5EF4-FFF2-40B4-BE49-F238E27FC236}">
                <a16:creationId xmlns:a16="http://schemas.microsoft.com/office/drawing/2014/main" id="{F335660E-C45B-4AC2-B13E-F46D3D00C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476" y="3932237"/>
            <a:ext cx="2022475" cy="2228850"/>
          </a:xfrm>
          <a:prstGeom prst="roundRect">
            <a:avLst>
              <a:gd name="adj" fmla="val 11963"/>
            </a:avLst>
          </a:prstGeom>
          <a:solidFill>
            <a:srgbClr val="FC978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 sz="2000">
              <a:solidFill>
                <a:schemeClr val="lt1"/>
              </a:solidFill>
            </a:endParaRPr>
          </a:p>
        </p:txBody>
      </p:sp>
      <p:sp>
        <p:nvSpPr>
          <p:cNvPr id="29" name="Abgerundetes Rechteck 32">
            <a:extLst>
              <a:ext uri="{FF2B5EF4-FFF2-40B4-BE49-F238E27FC236}">
                <a16:creationId xmlns:a16="http://schemas.microsoft.com/office/drawing/2014/main" id="{CDA1ECDF-881D-4416-819D-7E0EBAD99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476" y="3932238"/>
            <a:ext cx="2022475" cy="561975"/>
          </a:xfrm>
          <a:prstGeom prst="roundRect">
            <a:avLst>
              <a:gd name="adj" fmla="val 43681"/>
            </a:avLst>
          </a:prstGeom>
          <a:solidFill>
            <a:srgbClr val="D11805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tIns="0" anchor="ctr"/>
          <a:lstStyle/>
          <a:p>
            <a:pPr algn="ctr">
              <a:defRPr/>
            </a:pPr>
            <a:r>
              <a:rPr lang="de-DE" sz="2400" b="1" dirty="0">
                <a:solidFill>
                  <a:schemeClr val="lt1"/>
                </a:solidFill>
                <a:latin typeface="Calibri"/>
                <a:cs typeface="Calibri"/>
              </a:rPr>
              <a:t>ZPG KS</a:t>
            </a:r>
          </a:p>
          <a:p>
            <a:pPr algn="ctr">
              <a:defRPr/>
            </a:pPr>
            <a:r>
              <a:rPr lang="de-DE" sz="1600" dirty="0">
                <a:solidFill>
                  <a:schemeClr val="lt1"/>
                </a:solidFill>
                <a:latin typeface="Calibri"/>
                <a:cs typeface="Calibri"/>
              </a:rPr>
              <a:t>(2020)</a:t>
            </a:r>
          </a:p>
        </p:txBody>
      </p:sp>
      <p:sp>
        <p:nvSpPr>
          <p:cNvPr id="30" name="Textfeld 25">
            <a:extLst>
              <a:ext uri="{FF2B5EF4-FFF2-40B4-BE49-F238E27FC236}">
                <a16:creationId xmlns:a16="http://schemas.microsoft.com/office/drawing/2014/main" id="{108D566E-0D09-42C6-BE98-B62A7325A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263" y="4467225"/>
            <a:ext cx="1866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1800" b="1" dirty="0">
                <a:latin typeface="Calibri" panose="020F0502020204030204" pitchFamily="34" charset="0"/>
              </a:rPr>
              <a:t>Info-Grafik</a:t>
            </a:r>
            <a:r>
              <a:rPr lang="de-DE" altLang="de-DE" sz="18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de-DE" altLang="de-DE" sz="1800" b="1" dirty="0">
                <a:latin typeface="Calibri" panose="020F0502020204030204" pitchFamily="34" charset="0"/>
              </a:rPr>
              <a:t>Bewerten</a:t>
            </a:r>
          </a:p>
        </p:txBody>
      </p:sp>
    </p:spTree>
    <p:extLst>
      <p:ext uri="{BB962C8B-B14F-4D97-AF65-F5344CB8AC3E}">
        <p14:creationId xmlns:p14="http://schemas.microsoft.com/office/powerpoint/2010/main" val="363262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510FEE36-870C-447F-A7B3-274FB7C8E3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7015" y="218632"/>
            <a:ext cx="12192000" cy="895774"/>
          </a:xfrm>
        </p:spPr>
        <p:txBody>
          <a:bodyPr vert="horz" lIns="91440" tIns="35485" rIns="91440" bIns="45720" rtlCol="0" anchor="ctr">
            <a:normAutofit/>
          </a:bodyPr>
          <a:lstStyle/>
          <a:p>
            <a:pPr algn="ct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Bildungsplan-Anbindung</a:t>
            </a:r>
            <a:endParaRPr lang="de-DE" altLang="de-DE" sz="21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9" name="Rectangle 5">
            <a:extLst>
              <a:ext uri="{FF2B5EF4-FFF2-40B4-BE49-F238E27FC236}">
                <a16:creationId xmlns:a16="http://schemas.microsoft.com/office/drawing/2014/main" id="{F57F8725-4D75-46BE-9D1C-AD47397BC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496" y="1419498"/>
            <a:ext cx="3712978" cy="4962076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CH" altLang="de-DE" sz="1633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8BCD16-44D5-45FA-A979-BB6128BA8D14}"/>
              </a:ext>
            </a:extLst>
          </p:cNvPr>
          <p:cNvSpPr/>
          <p:nvPr/>
        </p:nvSpPr>
        <p:spPr bwMode="auto">
          <a:xfrm>
            <a:off x="8171002" y="1419497"/>
            <a:ext cx="3712977" cy="49620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CH" sz="1633" dirty="0"/>
          </a:p>
        </p:txBody>
      </p:sp>
      <p:sp>
        <p:nvSpPr>
          <p:cNvPr id="7175" name="Rectangle 13">
            <a:extLst>
              <a:ext uri="{FF2B5EF4-FFF2-40B4-BE49-F238E27FC236}">
                <a16:creationId xmlns:a16="http://schemas.microsoft.com/office/drawing/2014/main" id="{0356265F-3F51-461C-9BD9-C13C087F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26" y="1419497"/>
            <a:ext cx="3690071" cy="4962077"/>
          </a:xfrm>
          <a:prstGeom prst="rect">
            <a:avLst/>
          </a:prstGeom>
          <a:solidFill>
            <a:srgbClr val="DDDDDD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CH" altLang="de-DE" sz="1633" dirty="0"/>
          </a:p>
        </p:txBody>
      </p:sp>
      <p:sp>
        <p:nvSpPr>
          <p:cNvPr id="7176" name="Rectangle 16">
            <a:extLst>
              <a:ext uri="{FF2B5EF4-FFF2-40B4-BE49-F238E27FC236}">
                <a16:creationId xmlns:a16="http://schemas.microsoft.com/office/drawing/2014/main" id="{4BD35483-C65C-422F-9F97-486299363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27" y="1489757"/>
            <a:ext cx="36900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CH" altLang="de-DE" b="1" dirty="0">
                <a:latin typeface="Arial" panose="020B0604020202020204" pitchFamily="34" charset="0"/>
                <a:ea typeface="Noto Sans CJK SC Regular" charset="0"/>
                <a:cs typeface="Arial" panose="020B0604020202020204" pitchFamily="34" charset="0"/>
              </a:rPr>
              <a:t>Inhaltsbezogene Kompetenzen</a:t>
            </a:r>
            <a:endParaRPr lang="de-CH" altLang="de-DE" dirty="0">
              <a:latin typeface="Arial" panose="020B0604020202020204" pitchFamily="34" charset="0"/>
              <a:ea typeface="Noto Sans CJK SC Regular" charset="0"/>
              <a:cs typeface="Arial" panose="020B0604020202020204" pitchFamily="34" charset="0"/>
            </a:endParaRPr>
          </a:p>
        </p:txBody>
      </p:sp>
      <p:sp>
        <p:nvSpPr>
          <p:cNvPr id="17" name="Fußzeilenplatzhalter 9">
            <a:extLst>
              <a:ext uri="{FF2B5EF4-FFF2-40B4-BE49-F238E27FC236}">
                <a16:creationId xmlns:a16="http://schemas.microsoft.com/office/drawing/2014/main" id="{0A213110-BD32-4085-8D12-294BE4D5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006" y="6381575"/>
            <a:ext cx="11773988" cy="365125"/>
          </a:xfrm>
        </p:spPr>
        <p:txBody>
          <a:bodyPr/>
          <a:lstStyle/>
          <a:p>
            <a:pPr algn="l"/>
            <a:r>
              <a:rPr lang="de-DE"/>
              <a:t>ZPG Biologie 2020</a:t>
            </a:r>
            <a:endParaRPr lang="de-DE" dirty="0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49E0A365-CB6D-4968-9562-FD603CF45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412" y="1489757"/>
            <a:ext cx="3754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CH" altLang="de-DE" b="1" dirty="0">
                <a:latin typeface="Arial" panose="020B0604020202020204" pitchFamily="34" charset="0"/>
                <a:ea typeface="Noto Sans CJK SC Regular" charset="0"/>
                <a:cs typeface="Arial" panose="020B0604020202020204" pitchFamily="34" charset="0"/>
              </a:rPr>
              <a:t>Prozessbezogene Kompetenzen</a:t>
            </a:r>
            <a:endParaRPr lang="de-CH" altLang="de-DE" dirty="0">
              <a:latin typeface="Arial" panose="020B0604020202020204" pitchFamily="34" charset="0"/>
              <a:ea typeface="Noto Sans CJK SC Regular" charset="0"/>
              <a:cs typeface="Arial" panose="020B0604020202020204" pitchFamily="34" charset="0"/>
            </a:endParaRP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E456E1CA-600D-460A-9E69-4CAA0B898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360" y="1489757"/>
            <a:ext cx="3461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CH" altLang="de-DE" b="1" dirty="0">
                <a:latin typeface="Arial" panose="020B0604020202020204" pitchFamily="34" charset="0"/>
                <a:ea typeface="Noto Sans CJK SC Regular" charset="0"/>
                <a:cs typeface="Arial" panose="020B0604020202020204" pitchFamily="34" charset="0"/>
              </a:rPr>
              <a:t>Basiskonzepte</a:t>
            </a:r>
            <a:endParaRPr lang="de-CH" altLang="de-DE" dirty="0">
              <a:latin typeface="Arial" panose="020B0604020202020204" pitchFamily="34" charset="0"/>
              <a:ea typeface="Noto Sans CJK SC Regular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19609-7751-4C6D-8F38-6D5701D6D454}"/>
              </a:ext>
            </a:extLst>
          </p:cNvPr>
          <p:cNvSpPr txBox="1"/>
          <p:nvPr/>
        </p:nvSpPr>
        <p:spPr>
          <a:xfrm>
            <a:off x="395257" y="1929349"/>
            <a:ext cx="3400211" cy="172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Die Schülerinnen und Schüler können die Bedeutung des Hormonsystems für den Stoffwechsel und die Regulation durch Hormone erläutern. Sie können verschiedene Wirkmechanismen von Hormonen an den Zielzellen beschreiben.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E1D11-7CF0-4228-A579-5616F695E20A}"/>
              </a:ext>
            </a:extLst>
          </p:cNvPr>
          <p:cNvSpPr txBox="1"/>
          <p:nvPr/>
        </p:nvSpPr>
        <p:spPr>
          <a:xfrm>
            <a:off x="395257" y="3739963"/>
            <a:ext cx="3400211" cy="255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Die Schülerinnen und Schüler können ...</a:t>
            </a:r>
          </a:p>
          <a:p>
            <a:pPr marL="228600" indent="-228600" algn="just">
              <a:lnSpc>
                <a:spcPct val="150000"/>
              </a:lnSpc>
              <a:buAutoNum type="arabicParenBoth"/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die Regelung von Stoffwechsel-prozessen durch Hormone an einem Beispiel erläutern (zum Beispiel Thyroxin, Insulin, Sexualhormone)</a:t>
            </a:r>
          </a:p>
          <a:p>
            <a:pPr marL="228600" indent="-228600" algn="just">
              <a:lnSpc>
                <a:spcPct val="150000"/>
              </a:lnSpc>
              <a:buAutoNum type="arabicParenBoth"/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unterschiedliche Wirkmechanismen von Hormonen auf molekularer Ebene beschreiben (Rezeptoren in der Zellmembran oder im Zellplasma)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4">
            <a:extLst>
              <a:ext uri="{FF2B5EF4-FFF2-40B4-BE49-F238E27FC236}">
                <a16:creationId xmlns:a16="http://schemas.microsoft.com/office/drawing/2014/main" id="{89C7D9C9-FC34-4BB7-9F6C-4E839675D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1" r="9695"/>
          <a:stretch/>
        </p:blipFill>
        <p:spPr>
          <a:xfrm>
            <a:off x="4288517" y="2309534"/>
            <a:ext cx="3600935" cy="36215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754958-4E20-4E2B-ACAA-C78E08E3629D}"/>
              </a:ext>
            </a:extLst>
          </p:cNvPr>
          <p:cNvSpPr txBox="1"/>
          <p:nvPr/>
        </p:nvSpPr>
        <p:spPr>
          <a:xfrm>
            <a:off x="8327383" y="2516460"/>
            <a:ext cx="3400211" cy="3151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z.B. Kommunikation</a:t>
            </a:r>
          </a:p>
          <a:p>
            <a:pPr algn="just">
              <a:lnSpc>
                <a:spcPct val="150000"/>
              </a:lnSpc>
            </a:pP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Die Schülerinnen und Schüler können... 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biologische Sachverhalte unter Verwendung der Fachsprache beschreiben oder erklären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komplexe biologische Sachverhalte mithilfe von Schemata, Grafiken, Modellen oder Diagrammen anschaulich darstellen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1C1239-929E-4167-8166-6FD51129BA86}"/>
              </a:ext>
            </a:extLst>
          </p:cNvPr>
          <p:cNvSpPr txBox="1"/>
          <p:nvPr/>
        </p:nvSpPr>
        <p:spPr>
          <a:xfrm>
            <a:off x="8779825" y="5497392"/>
            <a:ext cx="228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...</a:t>
            </a:r>
            <a:endParaRPr lang="de-CH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631B16C1-0C3B-4E31-B5FF-16092E333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6969E66-EE39-4276-888F-407D2584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4</a:t>
            </a:fld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7887DA-1ED0-4BA8-AAF4-E47962A91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106" y="1351087"/>
            <a:ext cx="3005147" cy="418066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Fußzeilenplatzhalter 9">
            <a:extLst>
              <a:ext uri="{FF2B5EF4-FFF2-40B4-BE49-F238E27FC236}">
                <a16:creationId xmlns:a16="http://schemas.microsoft.com/office/drawing/2014/main" id="{90CDDB9E-0A42-4AB8-AE46-723828D2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006" y="6381575"/>
            <a:ext cx="11773988" cy="365125"/>
          </a:xfrm>
        </p:spPr>
        <p:txBody>
          <a:bodyPr/>
          <a:lstStyle/>
          <a:p>
            <a:pPr algn="l"/>
            <a:r>
              <a:rPr lang="de-DE"/>
              <a:t>ZPG Biologie 2020</a:t>
            </a:r>
            <a:endParaRPr lang="de-DE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6FE53BF-7F69-4C15-8D96-EBA0A72A75ED}"/>
              </a:ext>
            </a:extLst>
          </p:cNvPr>
          <p:cNvSpPr txBox="1">
            <a:spLocks noChangeArrowheads="1"/>
          </p:cNvSpPr>
          <p:nvPr/>
        </p:nvSpPr>
        <p:spPr>
          <a:xfrm>
            <a:off x="-7015" y="218632"/>
            <a:ext cx="12192000" cy="895774"/>
          </a:xfrm>
          <a:prstGeom prst="rect">
            <a:avLst/>
          </a:prstGeom>
        </p:spPr>
        <p:txBody>
          <a:bodyPr vert="horz" lIns="91440" tIns="35485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Eingangsdiagnose aus Klasse 7-8</a:t>
            </a:r>
            <a:endParaRPr lang="de-DE" altLang="de-DE" sz="21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FAF06-A1CD-483B-AA10-A0541F92348B}"/>
              </a:ext>
            </a:extLst>
          </p:cNvPr>
          <p:cNvSpPr txBox="1"/>
          <p:nvPr/>
        </p:nvSpPr>
        <p:spPr>
          <a:xfrm>
            <a:off x="313509" y="1316254"/>
            <a:ext cx="4650376" cy="4250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65760" indent="-365760" algn="just" hangingPunc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DE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Bildungsstandards der Klassen 7-8</a:t>
            </a:r>
            <a:endParaRPr lang="de-CH" b="1" dirty="0"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5760" indent="-365760" algn="just" hangingPunc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sz="1400" b="1" dirty="0"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3.2.2.4 Informationssysteme</a:t>
            </a:r>
            <a:endParaRPr lang="de-CH" sz="1400" b="1" dirty="0">
              <a:latin typeface="Arial" panose="020B0604020202020204" pitchFamily="34" charset="0"/>
              <a:ea typeface="Noto Sans CJK SC Regular"/>
              <a:cs typeface="Calibri" panose="020F0502020204030204" pitchFamily="34" charset="0"/>
            </a:endParaRPr>
          </a:p>
          <a:p>
            <a:pPr marL="365760" indent="-365760" algn="just" hangingPunc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...</a:t>
            </a: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CH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 hangingPunc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AutoNum type="arabicParenBoth" startAt="6"/>
              <a:tabLst>
                <a:tab pos="270510" algn="l"/>
              </a:tabLst>
            </a:pPr>
            <a:r>
              <a:rPr lang="de-CH" sz="1400" b="0" dirty="0"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Die Schülerinnen und Schüler können die Wirkungsweise von Hormonen als Botenstoffe beschreiben.</a:t>
            </a:r>
          </a:p>
          <a:p>
            <a:pPr algn="just" hangingPunct="0">
              <a:spcBef>
                <a:spcPts val="1000"/>
              </a:spcBef>
              <a:spcAft>
                <a:spcPts val="0"/>
              </a:spcAft>
              <a:tabLst>
                <a:tab pos="270510" algn="l"/>
              </a:tabLst>
            </a:pPr>
            <a:endParaRPr lang="de-CH" sz="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 hangingPunct="1">
              <a:lnSpc>
                <a:spcPct val="115000"/>
              </a:lnSpc>
              <a:spcAft>
                <a:spcPts val="0"/>
              </a:spcAft>
              <a:buAutoNum type="arabicParenBoth" startAt="7"/>
              <a:tabLst>
                <a:tab pos="270510" algn="l"/>
              </a:tabLst>
            </a:pPr>
            <a:r>
              <a:rPr lang="de-CH" sz="1400" dirty="0"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Die Schülerinnen und Schüler können die hormonelle Regelung des Blutzuckerspiegels an einem einfachen Funktionsmodell (Gegenspieler-prinzip) beschreiben.</a:t>
            </a:r>
          </a:p>
          <a:p>
            <a:pPr algn="just" hangingPunct="1">
              <a:spcAft>
                <a:spcPts val="0"/>
              </a:spcAft>
              <a:tabLst>
                <a:tab pos="270510" algn="l"/>
              </a:tabLst>
            </a:pPr>
            <a:endParaRPr lang="de-CH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66700" indent="-266700" algn="just" hangingPunc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sz="1400" b="0" dirty="0"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(8)	Die Schülerinnen und Schüler können Ursachen von Diabetes mellitus nennen und Therapiemaßnahmen beschreiben.</a:t>
            </a:r>
            <a:endParaRPr lang="de-CH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4D6C81-1F33-4BAF-ACE5-105F03A50BF4}"/>
              </a:ext>
            </a:extLst>
          </p:cNvPr>
          <p:cNvSpPr txBox="1"/>
          <p:nvPr/>
        </p:nvSpPr>
        <p:spPr>
          <a:xfrm>
            <a:off x="5301717" y="2442825"/>
            <a:ext cx="305522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Erstellung einer </a:t>
            </a:r>
          </a:p>
          <a:p>
            <a:pPr algn="ctr">
              <a:lnSpc>
                <a:spcPct val="150000"/>
              </a:lnSpc>
            </a:pPr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Concept-Map</a:t>
            </a:r>
            <a:endParaRPr lang="de-CH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1D5C3F-8BC5-4E7E-9010-7CBB684974CB}"/>
              </a:ext>
            </a:extLst>
          </p:cNvPr>
          <p:cNvCxnSpPr>
            <a:cxnSpLocks/>
          </p:cNvCxnSpPr>
          <p:nvPr/>
        </p:nvCxnSpPr>
        <p:spPr>
          <a:xfrm>
            <a:off x="5173800" y="3218441"/>
            <a:ext cx="331106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987D03E-0C80-433F-8701-C215B79E3397}"/>
              </a:ext>
            </a:extLst>
          </p:cNvPr>
          <p:cNvSpPr txBox="1"/>
          <p:nvPr/>
        </p:nvSpPr>
        <p:spPr>
          <a:xfrm>
            <a:off x="209006" y="5857735"/>
            <a:ext cx="11564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der ZPG Biologie 7-8:     </a:t>
            </a: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https://lehrerfortbildung-bw.de/u_matnatech/bio/gym/bp2016/fb8/4_info/2_hormone/</a:t>
            </a:r>
            <a:endParaRPr lang="de-CH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D3807D-21D1-4FDE-84DA-5AA16D0B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17EE20-58F1-4553-8049-726C06C9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74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9">
            <a:extLst>
              <a:ext uri="{FF2B5EF4-FFF2-40B4-BE49-F238E27FC236}">
                <a16:creationId xmlns:a16="http://schemas.microsoft.com/office/drawing/2014/main" id="{90CDDB9E-0A42-4AB8-AE46-723828D2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006" y="6381575"/>
            <a:ext cx="11773988" cy="365125"/>
          </a:xfrm>
        </p:spPr>
        <p:txBody>
          <a:bodyPr/>
          <a:lstStyle/>
          <a:p>
            <a:pPr algn="l"/>
            <a:r>
              <a:rPr lang="de-DE"/>
              <a:t>ZPG Biologie 2020</a:t>
            </a:r>
            <a:endParaRPr lang="de-DE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6FE53BF-7F69-4C15-8D96-EBA0A72A75ED}"/>
              </a:ext>
            </a:extLst>
          </p:cNvPr>
          <p:cNvSpPr txBox="1">
            <a:spLocks noChangeArrowheads="1"/>
          </p:cNvSpPr>
          <p:nvPr/>
        </p:nvSpPr>
        <p:spPr>
          <a:xfrm>
            <a:off x="-7015" y="218632"/>
            <a:ext cx="12192000" cy="895774"/>
          </a:xfrm>
          <a:prstGeom prst="rect">
            <a:avLst/>
          </a:prstGeom>
        </p:spPr>
        <p:txBody>
          <a:bodyPr vert="horz" lIns="91440" tIns="35485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Material Hormone der Bauchspeicheldrüse</a:t>
            </a:r>
            <a:endParaRPr lang="de-DE" altLang="de-DE" sz="21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2AD5E0-6584-4680-B01F-3853E658A72F}"/>
              </a:ext>
            </a:extLst>
          </p:cNvPr>
          <p:cNvGrpSpPr/>
          <p:nvPr/>
        </p:nvGrpSpPr>
        <p:grpSpPr>
          <a:xfrm>
            <a:off x="395330" y="1323976"/>
            <a:ext cx="11401340" cy="4810124"/>
            <a:chOff x="-71425" y="2194929"/>
            <a:chExt cx="11401340" cy="4665296"/>
          </a:xfrm>
        </p:grpSpPr>
        <p:sp>
          <p:nvSpPr>
            <p:cNvPr id="2" name="Rectangle 13">
              <a:extLst>
                <a:ext uri="{FF2B5EF4-FFF2-40B4-BE49-F238E27FC236}">
                  <a16:creationId xmlns:a16="http://schemas.microsoft.com/office/drawing/2014/main" id="{5E64F28D-51D1-4866-B955-BF8A4A482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1425" y="2194929"/>
              <a:ext cx="11387309" cy="4665296"/>
            </a:xfrm>
            <a:prstGeom prst="rect">
              <a:avLst/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CH" altLang="de-DE" sz="1633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581B03-FD29-4897-9E32-F2A5A86BC28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720" y="3007647"/>
              <a:ext cx="7345017" cy="364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E28034-4FA0-4F1A-84DB-EBF769913D1D}"/>
                </a:ext>
              </a:extLst>
            </p:cNvPr>
            <p:cNvSpPr txBox="1"/>
            <p:nvPr/>
          </p:nvSpPr>
          <p:spPr>
            <a:xfrm>
              <a:off x="-57393" y="2324724"/>
              <a:ext cx="11387308" cy="37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Teil 1 - Wirkung von Insulin auf die Translokation von Glut-4-Kanälen</a:t>
              </a:r>
              <a:endParaRPr lang="de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239354-4FCE-4FE1-8DE8-EC6E1EBC061E}"/>
                </a:ext>
              </a:extLst>
            </p:cNvPr>
            <p:cNvSpPr txBox="1"/>
            <p:nvPr/>
          </p:nvSpPr>
          <p:spPr>
            <a:xfrm>
              <a:off x="9034314" y="6446517"/>
              <a:ext cx="2295601" cy="2040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726" dirty="0">
                  <a:solidFill>
                    <a:schemeClr val="bg1">
                      <a:lumMod val="75000"/>
                    </a:schemeClr>
                  </a:solidFill>
                </a:rPr>
                <a:t>Abbildung erstellt von Frank Harder – ZPG Biologie</a:t>
              </a:r>
              <a:endParaRPr lang="de-CH" sz="726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63120B1-0518-4CA4-8A60-0EFEFBD2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F5E08D4-952C-4D37-B5E0-D243304A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96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8695913-91DD-4305-9581-5A9EA14490B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59474"/>
            <a:ext cx="3595314" cy="28080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ußzeilenplatzhalter 9">
            <a:extLst>
              <a:ext uri="{FF2B5EF4-FFF2-40B4-BE49-F238E27FC236}">
                <a16:creationId xmlns:a16="http://schemas.microsoft.com/office/drawing/2014/main" id="{90CDDB9E-0A42-4AB8-AE46-723828D2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006" y="6381575"/>
            <a:ext cx="11773988" cy="365125"/>
          </a:xfrm>
        </p:spPr>
        <p:txBody>
          <a:bodyPr/>
          <a:lstStyle/>
          <a:p>
            <a:pPr algn="l"/>
            <a:r>
              <a:rPr lang="de-DE"/>
              <a:t>ZPG Biologie 2020</a:t>
            </a:r>
            <a:endParaRPr lang="de-DE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6FE53BF-7F69-4C15-8D96-EBA0A72A75ED}"/>
              </a:ext>
            </a:extLst>
          </p:cNvPr>
          <p:cNvSpPr txBox="1">
            <a:spLocks noChangeArrowheads="1"/>
          </p:cNvSpPr>
          <p:nvPr/>
        </p:nvSpPr>
        <p:spPr>
          <a:xfrm>
            <a:off x="-7015" y="218632"/>
            <a:ext cx="12192000" cy="895774"/>
          </a:xfrm>
          <a:prstGeom prst="rect">
            <a:avLst/>
          </a:prstGeom>
        </p:spPr>
        <p:txBody>
          <a:bodyPr vert="horz" lIns="91440" tIns="35485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Material Hormone der Bauchspeicheldrüse</a:t>
            </a:r>
            <a:endParaRPr lang="de-DE" altLang="de-DE" sz="21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28034-4FA0-4F1A-84DB-EBF769913D1D}"/>
              </a:ext>
            </a:extLst>
          </p:cNvPr>
          <p:cNvSpPr txBox="1"/>
          <p:nvPr/>
        </p:nvSpPr>
        <p:spPr>
          <a:xfrm>
            <a:off x="209006" y="1443116"/>
            <a:ext cx="11387308" cy="37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Teil 2 - Wirkung von Insulin und Glukagon auf die Glykogensynthese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70ED62-4F10-4D8C-A24B-5AC9D1E4CA0C}"/>
              </a:ext>
            </a:extLst>
          </p:cNvPr>
          <p:cNvGrpSpPr/>
          <p:nvPr/>
        </p:nvGrpSpPr>
        <p:grpSpPr>
          <a:xfrm>
            <a:off x="330926" y="2252760"/>
            <a:ext cx="4060133" cy="4128814"/>
            <a:chOff x="330926" y="2252760"/>
            <a:chExt cx="4345577" cy="4128814"/>
          </a:xfrm>
        </p:grpSpPr>
        <p:sp>
          <p:nvSpPr>
            <p:cNvPr id="2" name="Rectangle 13">
              <a:extLst>
                <a:ext uri="{FF2B5EF4-FFF2-40B4-BE49-F238E27FC236}">
                  <a16:creationId xmlns:a16="http://schemas.microsoft.com/office/drawing/2014/main" id="{5E64F28D-51D1-4866-B955-BF8A4A482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26" y="2252760"/>
              <a:ext cx="4345577" cy="4128814"/>
            </a:xfrm>
            <a:prstGeom prst="rect">
              <a:avLst/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CH" altLang="de-DE" sz="1633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F09211E-37E8-4B39-B46F-C860CA459B6C}"/>
                </a:ext>
              </a:extLst>
            </p:cNvPr>
            <p:cNvSpPr txBox="1"/>
            <p:nvPr/>
          </p:nvSpPr>
          <p:spPr>
            <a:xfrm>
              <a:off x="330926" y="2314784"/>
              <a:ext cx="4345577" cy="1114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Variante 1</a:t>
              </a:r>
            </a:p>
            <a:p>
              <a:pPr algn="ctr">
                <a:lnSpc>
                  <a:spcPct val="150000"/>
                </a:lnSpc>
              </a:pPr>
              <a:r>
                <a:rPr lang="de-D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OHNE MOLEKULAREN MECHANISMUS DES GEGENSPIELERPRINZIPS</a:t>
              </a:r>
              <a:endParaRPr lang="de-CH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13">
            <a:extLst>
              <a:ext uri="{FF2B5EF4-FFF2-40B4-BE49-F238E27FC236}">
                <a16:creationId xmlns:a16="http://schemas.microsoft.com/office/drawing/2014/main" id="{6B026AF5-FD83-4F16-A9DD-A6EC90D5B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26" y="1352955"/>
            <a:ext cx="11387308" cy="571095"/>
          </a:xfrm>
          <a:prstGeom prst="rect">
            <a:avLst/>
          </a:prstGeom>
          <a:noFill/>
          <a:ln w="2857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CH" altLang="de-DE" sz="1633" dirty="0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C0E2806B-545D-4CEE-8C98-91E7EC280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100" y="2252760"/>
            <a:ext cx="4060133" cy="4128814"/>
          </a:xfrm>
          <a:prstGeom prst="rect">
            <a:avLst/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CH" altLang="de-DE" sz="1633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ABBF69-B4BC-4779-B120-3AD7E9363ACE}"/>
              </a:ext>
            </a:extLst>
          </p:cNvPr>
          <p:cNvSpPr txBox="1"/>
          <p:nvPr/>
        </p:nvSpPr>
        <p:spPr>
          <a:xfrm>
            <a:off x="7581935" y="2314784"/>
            <a:ext cx="4136299" cy="1114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Variante 2</a:t>
            </a:r>
          </a:p>
          <a:p>
            <a:pPr algn="ctr">
              <a:lnSpc>
                <a:spcPct val="150000"/>
              </a:lnSpc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MIT MOLEKULAREM MECHANISMUS DES GEGENSPIELERPRINZIPS</a:t>
            </a:r>
            <a:endParaRPr lang="de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8EC22F-3DCE-4979-A464-17FADC867090}"/>
              </a:ext>
            </a:extLst>
          </p:cNvPr>
          <p:cNvSpPr txBox="1"/>
          <p:nvPr/>
        </p:nvSpPr>
        <p:spPr>
          <a:xfrm>
            <a:off x="4429142" y="3242396"/>
            <a:ext cx="3267040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ZIELNIVEAU</a:t>
            </a:r>
          </a:p>
          <a:p>
            <a:pPr algn="ctr">
              <a:lnSpc>
                <a:spcPct val="150000"/>
              </a:lnSpc>
            </a:pPr>
            <a:r>
              <a:rPr 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BINNENDIFFERENZIERENDES MATERIAL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959AAD-B00E-414A-86AC-F17CBB1ED213}"/>
              </a:ext>
            </a:extLst>
          </p:cNvPr>
          <p:cNvCxnSpPr>
            <a:endCxn id="2" idx="0"/>
          </p:cNvCxnSpPr>
          <p:nvPr/>
        </p:nvCxnSpPr>
        <p:spPr>
          <a:xfrm>
            <a:off x="2360992" y="1924050"/>
            <a:ext cx="1" cy="32871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560878-AFEA-485A-ADC7-A71161FA8399}"/>
              </a:ext>
            </a:extLst>
          </p:cNvPr>
          <p:cNvCxnSpPr/>
          <p:nvPr/>
        </p:nvCxnSpPr>
        <p:spPr>
          <a:xfrm>
            <a:off x="9688166" y="1916179"/>
            <a:ext cx="1" cy="32871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B4B22793-EAA1-4640-88B4-EE1CC1971F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581400"/>
            <a:ext cx="3392874" cy="269728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7933082-3B8B-4F62-BE89-2AFBDB957E48}"/>
              </a:ext>
            </a:extLst>
          </p:cNvPr>
          <p:cNvSpPr txBox="1"/>
          <p:nvPr/>
        </p:nvSpPr>
        <p:spPr>
          <a:xfrm>
            <a:off x="4948199" y="6034067"/>
            <a:ext cx="2295601" cy="204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726" dirty="0">
                <a:solidFill>
                  <a:schemeClr val="bg1">
                    <a:lumMod val="75000"/>
                  </a:schemeClr>
                </a:solidFill>
              </a:rPr>
              <a:t>Abbildungen erstellt von Frank Harder – ZPG Biologie</a:t>
            </a:r>
            <a:endParaRPr lang="de-CH" sz="726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C7DC6D37-EA9C-4D6A-8E0D-89411D85B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59DB9B62-3C3F-4076-ABFC-FF7802E8E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9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9">
            <a:extLst>
              <a:ext uri="{FF2B5EF4-FFF2-40B4-BE49-F238E27FC236}">
                <a16:creationId xmlns:a16="http://schemas.microsoft.com/office/drawing/2014/main" id="{90CDDB9E-0A42-4AB8-AE46-723828D2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006" y="6381575"/>
            <a:ext cx="11773988" cy="365125"/>
          </a:xfrm>
        </p:spPr>
        <p:txBody>
          <a:bodyPr/>
          <a:lstStyle/>
          <a:p>
            <a:pPr algn="l"/>
            <a:r>
              <a:rPr lang="de-DE"/>
              <a:t>ZPG Biologie 2020</a:t>
            </a:r>
            <a:endParaRPr lang="de-DE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6FE53BF-7F69-4C15-8D96-EBA0A72A75ED}"/>
              </a:ext>
            </a:extLst>
          </p:cNvPr>
          <p:cNvSpPr txBox="1">
            <a:spLocks noChangeArrowheads="1"/>
          </p:cNvSpPr>
          <p:nvPr/>
        </p:nvSpPr>
        <p:spPr>
          <a:xfrm>
            <a:off x="-7015" y="218632"/>
            <a:ext cx="12192000" cy="895774"/>
          </a:xfrm>
          <a:prstGeom prst="rect">
            <a:avLst/>
          </a:prstGeom>
        </p:spPr>
        <p:txBody>
          <a:bodyPr vert="horz" lIns="91440" tIns="35485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Material Hormone der Schilddrüse</a:t>
            </a:r>
            <a:endParaRPr lang="de-DE" altLang="de-DE" sz="21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B399A1D9-464E-4947-87C7-C2189667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1336" y="1911901"/>
            <a:ext cx="2557417" cy="2064407"/>
          </a:xfrm>
          <a:prstGeom prst="rect">
            <a:avLst/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CH" altLang="de-DE" sz="1633" dirty="0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6EB9AEF2-7B3D-4591-BBEA-682E8C626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010" y="1923374"/>
            <a:ext cx="2557417" cy="2064407"/>
          </a:xfrm>
          <a:prstGeom prst="rect">
            <a:avLst/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CH" altLang="de-DE" sz="1633" dirty="0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EACCCD8-F226-4825-B6E0-1087EBD9B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752" y="1923373"/>
            <a:ext cx="2557417" cy="2064407"/>
          </a:xfrm>
          <a:prstGeom prst="rect">
            <a:avLst/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CH" altLang="de-DE" sz="1633" dirty="0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3110CA01-E9AA-41CC-A22D-795B5CAD3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468" y="4192072"/>
            <a:ext cx="2557417" cy="2064407"/>
          </a:xfrm>
          <a:prstGeom prst="rect">
            <a:avLst/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CH" altLang="de-DE" sz="16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FE5E3-38ED-49FA-ADFE-049E11523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153" y="4192072"/>
            <a:ext cx="2557417" cy="2064407"/>
          </a:xfrm>
          <a:prstGeom prst="rect">
            <a:avLst/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CH" altLang="de-DE" sz="1633" dirty="0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D564FE17-C769-4FE5-BE50-5CB697BEBCC5}"/>
              </a:ext>
            </a:extLst>
          </p:cNvPr>
          <p:cNvSpPr txBox="1"/>
          <p:nvPr/>
        </p:nvSpPr>
        <p:spPr>
          <a:xfrm>
            <a:off x="1141546" y="1996402"/>
            <a:ext cx="2557417" cy="1852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Kropfentstehung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de-DE" b="1" dirty="0"/>
              <a:t>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JODMANGEL</a:t>
            </a:r>
          </a:p>
          <a:p>
            <a:pPr lvl="0" algn="ctr">
              <a:lnSpc>
                <a:spcPct val="150000"/>
              </a:lnSpc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HASHIMOTO </a:t>
            </a:r>
          </a:p>
          <a:p>
            <a:pPr lvl="0" algn="ctr">
              <a:lnSpc>
                <a:spcPct val="150000"/>
              </a:lnSpc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BASEDOW</a:t>
            </a:r>
          </a:p>
          <a:p>
            <a:pPr lvl="0" algn="ctr">
              <a:lnSpc>
                <a:spcPct val="150000"/>
              </a:lnSpc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F0E16B7A-A8FA-48EC-AA2E-B0212354286C}"/>
              </a:ext>
            </a:extLst>
          </p:cNvPr>
          <p:cNvSpPr txBox="1"/>
          <p:nvPr/>
        </p:nvSpPr>
        <p:spPr>
          <a:xfrm>
            <a:off x="4807288" y="1947580"/>
            <a:ext cx="2557417" cy="1760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Thyroxinregelung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HIERARCHIE</a:t>
            </a:r>
          </a:p>
          <a:p>
            <a:pPr algn="ctr">
              <a:lnSpc>
                <a:spcPct val="150000"/>
              </a:lnSpc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NEG. RÜCKKOPPLUNG</a:t>
            </a:r>
          </a:p>
          <a:p>
            <a:pPr algn="ctr">
              <a:lnSpc>
                <a:spcPct val="150000"/>
              </a:lnSpc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SYMPTOME BEI</a:t>
            </a:r>
          </a:p>
          <a:p>
            <a:pPr algn="ctr">
              <a:lnSpc>
                <a:spcPct val="150000"/>
              </a:lnSpc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HYPER-/ HYPOTHYREOSE</a:t>
            </a:r>
            <a:endParaRPr lang="de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ECD0556B-4C9A-41E0-B1C1-08D557991246}"/>
              </a:ext>
            </a:extLst>
          </p:cNvPr>
          <p:cNvSpPr txBox="1"/>
          <p:nvPr/>
        </p:nvSpPr>
        <p:spPr>
          <a:xfrm>
            <a:off x="8374170" y="1918642"/>
            <a:ext cx="2557417" cy="20837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Wirkmechanismen</a:t>
            </a:r>
          </a:p>
          <a:p>
            <a:pPr algn="ctr">
              <a:lnSpc>
                <a:spcPct val="150000"/>
              </a:lnSpc>
            </a:pP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EXTRAZELLULÄRE BINDUNG-TSH</a:t>
            </a:r>
          </a:p>
          <a:p>
            <a:pPr algn="ctr">
              <a:lnSpc>
                <a:spcPct val="150000"/>
              </a:lnSpc>
            </a:pP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INTRAZELLULÄRE BINDUNG-T3</a:t>
            </a:r>
          </a:p>
          <a:p>
            <a:pPr algn="ctr">
              <a:lnSpc>
                <a:spcPct val="150000"/>
              </a:lnSpc>
            </a:pPr>
            <a:endParaRPr lang="de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C3FBDDC9-AFCA-4970-B4A6-526C54543522}"/>
              </a:ext>
            </a:extLst>
          </p:cNvPr>
          <p:cNvSpPr txBox="1"/>
          <p:nvPr/>
        </p:nvSpPr>
        <p:spPr>
          <a:xfrm>
            <a:off x="3103152" y="4192071"/>
            <a:ext cx="2557417" cy="1760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Blutwerte</a:t>
            </a:r>
          </a:p>
          <a:p>
            <a:pPr algn="ctr">
              <a:lnSpc>
                <a:spcPct val="150000"/>
              </a:lnSpc>
            </a:pP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ANALYSE+ ZUORDNUNG </a:t>
            </a:r>
          </a:p>
          <a:p>
            <a:pPr algn="ctr">
              <a:lnSpc>
                <a:spcPct val="150000"/>
              </a:lnSpc>
            </a:pP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JODMANGEL </a:t>
            </a:r>
          </a:p>
          <a:p>
            <a:pPr algn="ctr">
              <a:lnSpc>
                <a:spcPct val="150000"/>
              </a:lnSpc>
            </a:pP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HASHIMOTO </a:t>
            </a:r>
          </a:p>
          <a:p>
            <a:pPr algn="ctr">
              <a:lnSpc>
                <a:spcPct val="150000"/>
              </a:lnSpc>
            </a:pP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BASEDOW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5424E5B3-F0AB-40D9-B7B8-F0AAA8A2D32A}"/>
              </a:ext>
            </a:extLst>
          </p:cNvPr>
          <p:cNvSpPr txBox="1"/>
          <p:nvPr/>
        </p:nvSpPr>
        <p:spPr>
          <a:xfrm>
            <a:off x="6724467" y="4175380"/>
            <a:ext cx="2557417" cy="20837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Patientenanalyse</a:t>
            </a:r>
          </a:p>
          <a:p>
            <a:pPr algn="ctr">
              <a:lnSpc>
                <a:spcPct val="150000"/>
              </a:lnSpc>
            </a:pP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SYMPTOME + BLUTWERTE</a:t>
            </a:r>
          </a:p>
          <a:p>
            <a:pPr algn="ctr">
              <a:lnSpc>
                <a:spcPct val="150000"/>
              </a:lnSpc>
            </a:pP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MEDIKAMENTIERUNG</a:t>
            </a:r>
          </a:p>
          <a:p>
            <a:pPr algn="ctr">
              <a:lnSpc>
                <a:spcPct val="150000"/>
              </a:lnSpc>
            </a:pP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NEU: PATIENT 4</a:t>
            </a:r>
          </a:p>
          <a:p>
            <a:pPr algn="ctr">
              <a:lnSpc>
                <a:spcPct val="150000"/>
              </a:lnSpc>
            </a:pP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SCHILDDRÜSEN-</a:t>
            </a:r>
          </a:p>
          <a:p>
            <a:pPr algn="ctr">
              <a:lnSpc>
                <a:spcPct val="150000"/>
              </a:lnSpc>
            </a:pP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AUTONOMIE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F6F0AE2E-97C2-4EF3-B039-C6F1E9AC7168}"/>
              </a:ext>
            </a:extLst>
          </p:cNvPr>
          <p:cNvSpPr/>
          <p:nvPr/>
        </p:nvSpPr>
        <p:spPr>
          <a:xfrm>
            <a:off x="3900866" y="2733946"/>
            <a:ext cx="717011" cy="537029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3CBD4909-D71A-418B-A3BF-967D915F3F36}"/>
              </a:ext>
            </a:extLst>
          </p:cNvPr>
          <p:cNvSpPr/>
          <p:nvPr/>
        </p:nvSpPr>
        <p:spPr>
          <a:xfrm>
            <a:off x="5834012" y="4910761"/>
            <a:ext cx="717011" cy="537029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0BA7E7C5-F376-4683-9164-D2018704000F}"/>
              </a:ext>
            </a:extLst>
          </p:cNvPr>
          <p:cNvSpPr/>
          <p:nvPr/>
        </p:nvSpPr>
        <p:spPr>
          <a:xfrm>
            <a:off x="2193104" y="4910760"/>
            <a:ext cx="717011" cy="537029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5972C37D-FE0B-49FE-B72E-9A10D410A6B0}"/>
              </a:ext>
            </a:extLst>
          </p:cNvPr>
          <p:cNvSpPr/>
          <p:nvPr/>
        </p:nvSpPr>
        <p:spPr>
          <a:xfrm>
            <a:off x="7525664" y="2733946"/>
            <a:ext cx="717011" cy="537029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7E41F797-E336-4FF6-82EA-0FF7D1BAB830}"/>
              </a:ext>
            </a:extLst>
          </p:cNvPr>
          <p:cNvSpPr txBox="1"/>
          <p:nvPr/>
        </p:nvSpPr>
        <p:spPr>
          <a:xfrm>
            <a:off x="1141546" y="1181828"/>
            <a:ext cx="9827207" cy="37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5 aufeinander aufbauende Gruppenarbeiten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462D6D4C-AF03-49C0-8A73-F1B2AA4FB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546" y="1091103"/>
            <a:ext cx="9827208" cy="571095"/>
          </a:xfrm>
          <a:prstGeom prst="rect">
            <a:avLst/>
          </a:prstGeom>
          <a:noFill/>
          <a:ln w="2857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CH" altLang="de-DE" sz="1633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8B3F3A-1012-49C4-BC05-A90CDD93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943BFF-2BD7-4548-89BA-70E842D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69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A4CD110-75DB-4B80-84DB-4A28CDE2D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908" y="581212"/>
            <a:ext cx="3879694" cy="5286729"/>
          </a:xfrm>
          <a:prstGeom prst="rect">
            <a:avLst/>
          </a:prstGeo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7BB34BD-536C-4FFF-9F95-DD4CFAAA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30001_p_hormone 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38F08A5-89CA-4F61-94FA-391D6B64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ZPG Biologie 2020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F16247-2CFB-4B53-9B71-8E5F07C9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FC93-4BAF-46E3-8CC1-EAF1D500D972}" type="slidenum">
              <a:rPr lang="de-DE" smtClean="0"/>
              <a:t>9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D0F4321-09FA-4EF8-8A37-9F6D53C7B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29" y="581212"/>
            <a:ext cx="3395766" cy="269466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AD3DDC9-5C63-4AA1-9A77-B480EA58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091" y="1394311"/>
            <a:ext cx="3667817" cy="3763135"/>
          </a:xfrm>
        </p:spPr>
        <p:txBody>
          <a:bodyPr>
            <a:noAutofit/>
          </a:bodyPr>
          <a:lstStyle/>
          <a:p>
            <a:pPr algn="ctr"/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Viel Spaß beim Sichten und Ausprobieren!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56DEB1-47A1-45D5-991C-0DE4F0145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57" y="3761216"/>
            <a:ext cx="3214038" cy="2515572"/>
          </a:xfrm>
          <a:prstGeom prst="rect">
            <a:avLst/>
          </a:prstGeom>
        </p:spPr>
      </p:pic>
      <p:sp>
        <p:nvSpPr>
          <p:cNvPr id="12" name="TextBox 24">
            <a:extLst>
              <a:ext uri="{FF2B5EF4-FFF2-40B4-BE49-F238E27FC236}">
                <a16:creationId xmlns:a16="http://schemas.microsoft.com/office/drawing/2014/main" id="{B775D322-562F-40B6-81C3-3EA9C8630A28}"/>
              </a:ext>
            </a:extLst>
          </p:cNvPr>
          <p:cNvSpPr txBox="1"/>
          <p:nvPr/>
        </p:nvSpPr>
        <p:spPr>
          <a:xfrm>
            <a:off x="2433599" y="6209390"/>
            <a:ext cx="2295601" cy="204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726" dirty="0">
                <a:solidFill>
                  <a:schemeClr val="bg1">
                    <a:lumMod val="75000"/>
                  </a:schemeClr>
                </a:solidFill>
              </a:rPr>
              <a:t>Abbildungen erstellt von Frank Harder – ZPG Biologie</a:t>
            </a:r>
            <a:endParaRPr lang="de-CH" sz="726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C7BFB4E8-B3AF-48B4-B30F-90BA549CBDD7}"/>
              </a:ext>
            </a:extLst>
          </p:cNvPr>
          <p:cNvSpPr txBox="1"/>
          <p:nvPr/>
        </p:nvSpPr>
        <p:spPr>
          <a:xfrm>
            <a:off x="8267036" y="6032756"/>
            <a:ext cx="2295601" cy="2040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726" dirty="0">
                <a:solidFill>
                  <a:schemeClr val="bg1">
                    <a:lumMod val="75000"/>
                  </a:schemeClr>
                </a:solidFill>
              </a:rPr>
              <a:t>Abbildung erstellt von Heike Laws – ZPG Biologie</a:t>
            </a:r>
            <a:endParaRPr lang="de-CH" sz="726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2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Breitbild</PresentationFormat>
  <Paragraphs>155</Paragraphs>
  <Slides>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</vt:lpstr>
      <vt:lpstr>Hormonsystem</vt:lpstr>
      <vt:lpstr>Materialien im Überblick</vt:lpstr>
      <vt:lpstr>PowerPoint-Präsentation</vt:lpstr>
      <vt:lpstr>Bildungsplan-Anbindung</vt:lpstr>
      <vt:lpstr>PowerPoint-Präsentation</vt:lpstr>
      <vt:lpstr>PowerPoint-Präsentation</vt:lpstr>
      <vt:lpstr>PowerPoint-Präsentation</vt:lpstr>
      <vt:lpstr>PowerPoint-Präsentation</vt:lpstr>
      <vt:lpstr>Viel Spaß beim Sichten und Ausprobieren!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Hormonsystem</dc:title>
  <dc:creator>LawsH-MPG</dc:creator>
  <cp:lastModifiedBy>Klaus Küting</cp:lastModifiedBy>
  <cp:revision>45</cp:revision>
  <dcterms:created xsi:type="dcterms:W3CDTF">2020-07-26T13:55:17Z</dcterms:created>
  <dcterms:modified xsi:type="dcterms:W3CDTF">2020-09-10T09:46:50Z</dcterms:modified>
</cp:coreProperties>
</file>