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_rels/notesSlide7.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1.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6.png" ContentType="image/png"/>
  <Override PartName="/ppt/media/image5.png" ContentType="image/png"/>
  <Override PartName="/ppt/media/image4.png" ContentType="image/png"/>
  <Override PartName="/ppt/media/image3.png" ContentType="image/png"/>
  <Override PartName="/ppt/media/image1.png" ContentType="image/png"/>
  <Override PartName="/ppt/media/image2.png" ContentType="image/png"/>
  <Override PartName="/ppt/media/image7.png" ContentType="image/png"/>
  <Override PartName="/ppt/media/image8.png" ContentType="image/png"/>
  <Override PartName="/ppt/media/image9.png" ContentType="image/png"/>
  <Override PartName="/ppt/media/image20.png" ContentType="image/png"/>
  <Override PartName="/ppt/media/image19.png" ContentType="image/png"/>
  <Override PartName="/ppt/media/image18.png" ContentType="image/png"/>
  <Override PartName="/ppt/media/image17.png" ContentType="image/png"/>
  <Override PartName="/ppt/media/image15.png" ContentType="image/png"/>
  <Override PartName="/ppt/media/image16.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ppt/theme/theme2.xml" ContentType="application/vnd.openxmlformats-officedocument.theme+xml"/>
  <Override PartName="/ppt/theme/theme1.xml" ContentType="application/vnd.openxmlformats-officedocument.them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Lst>
  <p:sldSz cx="10080625" cy="567055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533520" y="764280"/>
            <a:ext cx="6704640" cy="3771360"/>
          </a:xfrm>
          <a:prstGeom prst="rect">
            <a:avLst/>
          </a:prstGeom>
        </p:spPr>
        <p:txBody>
          <a:bodyPr lIns="0" rIns="0" tIns="0" bIns="0" anchor="ctr"/>
          <a:p>
            <a:r>
              <a:rPr b="0" lang="de-DE" sz="1800" spc="-1" strike="noStrike">
                <a:solidFill>
                  <a:srgbClr val="000000"/>
                </a:solidFill>
                <a:latin typeface="Arial"/>
              </a:rPr>
              <a:t>Folie mittels Klicken verschieben</a:t>
            </a:r>
            <a:endParaRPr b="0" lang="de-DE" sz="1800" spc="-1" strike="noStrike">
              <a:solidFill>
                <a:srgbClr val="000000"/>
              </a:solidFill>
              <a:latin typeface="Arial"/>
            </a:endParaRPr>
          </a:p>
        </p:txBody>
      </p:sp>
      <p:sp>
        <p:nvSpPr>
          <p:cNvPr id="39" name="PlaceHolder 2"/>
          <p:cNvSpPr>
            <a:spLocks noGrp="1"/>
          </p:cNvSpPr>
          <p:nvPr>
            <p:ph type="body"/>
          </p:nvPr>
        </p:nvSpPr>
        <p:spPr>
          <a:xfrm>
            <a:off x="777240" y="4777560"/>
            <a:ext cx="6217560" cy="4525920"/>
          </a:xfrm>
          <a:prstGeom prst="rect">
            <a:avLst/>
          </a:prstGeom>
        </p:spPr>
        <p:txBody>
          <a:bodyPr lIns="0" rIns="0" tIns="0" bIns="0"/>
          <a:p>
            <a:r>
              <a:rPr b="0" lang="de-DE" sz="2000" spc="-1" strike="noStrike">
                <a:latin typeface="Arial"/>
              </a:rPr>
              <a:t>Format der </a:t>
            </a:r>
            <a:r>
              <a:rPr b="0" lang="de-DE" sz="2000" spc="-1" strike="noStrike">
                <a:latin typeface="Arial"/>
              </a:rPr>
              <a:t>Notizen </a:t>
            </a:r>
            <a:r>
              <a:rPr b="0" lang="de-DE" sz="2000" spc="-1" strike="noStrike">
                <a:latin typeface="Arial"/>
              </a:rPr>
              <a:t>mittels </a:t>
            </a:r>
            <a:r>
              <a:rPr b="0" lang="de-DE" sz="2000" spc="-1" strike="noStrike">
                <a:latin typeface="Arial"/>
              </a:rPr>
              <a:t>Klicken </a:t>
            </a:r>
            <a:r>
              <a:rPr b="0" lang="de-DE" sz="2000" spc="-1" strike="noStrike">
                <a:latin typeface="Arial"/>
              </a:rPr>
              <a:t>bearbeiten</a:t>
            </a:r>
            <a:endParaRPr b="0" lang="de-DE" sz="2000" spc="-1" strike="noStrike">
              <a:latin typeface="Arial"/>
            </a:endParaRPr>
          </a:p>
        </p:txBody>
      </p:sp>
      <p:sp>
        <p:nvSpPr>
          <p:cNvPr id="40" name="PlaceHolder 3"/>
          <p:cNvSpPr>
            <a:spLocks noGrp="1"/>
          </p:cNvSpPr>
          <p:nvPr>
            <p:ph type="hdr"/>
          </p:nvPr>
        </p:nvSpPr>
        <p:spPr>
          <a:xfrm>
            <a:off x="0" y="0"/>
            <a:ext cx="3372840" cy="502560"/>
          </a:xfrm>
          <a:prstGeom prst="rect">
            <a:avLst/>
          </a:prstGeom>
        </p:spPr>
        <p:txBody>
          <a:bodyPr lIns="0" rIns="0" tIns="0" bIns="0"/>
          <a:p>
            <a:r>
              <a:rPr b="0" lang="de-DE" sz="1400" spc="-1" strike="noStrike">
                <a:latin typeface="Times New Roman"/>
              </a:rPr>
              <a:t>&lt;Kopfzeile&gt;</a:t>
            </a:r>
            <a:endParaRPr b="0" lang="de-DE" sz="1400" spc="-1" strike="noStrike">
              <a:latin typeface="Times New Roman"/>
            </a:endParaRPr>
          </a:p>
        </p:txBody>
      </p:sp>
      <p:sp>
        <p:nvSpPr>
          <p:cNvPr id="41" name="PlaceHolder 4"/>
          <p:cNvSpPr>
            <a:spLocks noGrp="1"/>
          </p:cNvSpPr>
          <p:nvPr>
            <p:ph type="dt"/>
          </p:nvPr>
        </p:nvSpPr>
        <p:spPr>
          <a:xfrm>
            <a:off x="4399200" y="0"/>
            <a:ext cx="3372840" cy="502560"/>
          </a:xfrm>
          <a:prstGeom prst="rect">
            <a:avLst/>
          </a:prstGeom>
        </p:spPr>
        <p:txBody>
          <a:bodyPr lIns="0" rIns="0" tIns="0" bIns="0"/>
          <a:p>
            <a:pPr algn="r"/>
            <a:r>
              <a:rPr b="0" lang="de-DE" sz="1400" spc="-1" strike="noStrike">
                <a:latin typeface="Times New Roman"/>
              </a:rPr>
              <a:t>&lt;Datum/Uhrzeit&gt;</a:t>
            </a:r>
            <a:endParaRPr b="0" lang="de-DE" sz="1400" spc="-1" strike="noStrike">
              <a:latin typeface="Times New Roman"/>
            </a:endParaRPr>
          </a:p>
        </p:txBody>
      </p:sp>
      <p:sp>
        <p:nvSpPr>
          <p:cNvPr id="42" name="PlaceHolder 5"/>
          <p:cNvSpPr>
            <a:spLocks noGrp="1"/>
          </p:cNvSpPr>
          <p:nvPr>
            <p:ph type="ftr"/>
          </p:nvPr>
        </p:nvSpPr>
        <p:spPr>
          <a:xfrm>
            <a:off x="0" y="9555480"/>
            <a:ext cx="3372840" cy="502560"/>
          </a:xfrm>
          <a:prstGeom prst="rect">
            <a:avLst/>
          </a:prstGeom>
        </p:spPr>
        <p:txBody>
          <a:bodyPr lIns="0" rIns="0" tIns="0" bIns="0" anchor="b"/>
          <a:p>
            <a:r>
              <a:rPr b="0" lang="de-DE" sz="1400" spc="-1" strike="noStrike">
                <a:latin typeface="Times New Roman"/>
              </a:rPr>
              <a:t>&lt;Fußzeile&gt;</a:t>
            </a:r>
            <a:endParaRPr b="0" lang="de-DE" sz="1400" spc="-1" strike="noStrike">
              <a:latin typeface="Times New Roman"/>
            </a:endParaRPr>
          </a:p>
        </p:txBody>
      </p:sp>
      <p:sp>
        <p:nvSpPr>
          <p:cNvPr id="43" name="PlaceHolder 6"/>
          <p:cNvSpPr>
            <a:spLocks noGrp="1"/>
          </p:cNvSpPr>
          <p:nvPr>
            <p:ph type="sldNum"/>
          </p:nvPr>
        </p:nvSpPr>
        <p:spPr>
          <a:xfrm>
            <a:off x="4399200" y="9555480"/>
            <a:ext cx="3372840" cy="502560"/>
          </a:xfrm>
          <a:prstGeom prst="rect">
            <a:avLst/>
          </a:prstGeom>
        </p:spPr>
        <p:txBody>
          <a:bodyPr lIns="0" rIns="0" tIns="0" bIns="0" anchor="b"/>
          <a:p>
            <a:pPr algn="r"/>
            <a:fld id="{46AEC009-5C0E-45BA-9308-FA44E1914104}" type="slidenum">
              <a:rPr b="0" lang="de-DE" sz="1400" spc="-1" strike="noStrike">
                <a:latin typeface="Times New Roman"/>
              </a:rPr>
              <a:t>&lt;Foliennummer&gt;</a:t>
            </a:fld>
            <a:endParaRPr b="0" lang="de-DE"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PlaceHolder 1"/>
          <p:cNvSpPr>
            <a:spLocks noGrp="1"/>
          </p:cNvSpPr>
          <p:nvPr>
            <p:ph type="sldImg"/>
          </p:nvPr>
        </p:nvSpPr>
        <p:spPr>
          <a:xfrm>
            <a:off x="533520" y="763560"/>
            <a:ext cx="6703560" cy="3771720"/>
          </a:xfrm>
          <a:prstGeom prst="rect">
            <a:avLst/>
          </a:prstGeom>
        </p:spPr>
      </p:sp>
      <p:sp>
        <p:nvSpPr>
          <p:cNvPr id="111" name="PlaceHolder 2"/>
          <p:cNvSpPr>
            <a:spLocks noGrp="1"/>
          </p:cNvSpPr>
          <p:nvPr>
            <p:ph type="body"/>
          </p:nvPr>
        </p:nvSpPr>
        <p:spPr>
          <a:xfrm>
            <a:off x="777240" y="4777560"/>
            <a:ext cx="6217200" cy="4525560"/>
          </a:xfrm>
          <a:prstGeom prst="rect">
            <a:avLst/>
          </a:prstGeom>
        </p:spPr>
        <p:txBody>
          <a:bodyPr lIns="0" rIns="0" tIns="0" bIns="0"/>
          <a:p>
            <a:pPr marL="216000" indent="-216000">
              <a:lnSpc>
                <a:spcPct val="100000"/>
              </a:lnSpc>
            </a:pPr>
            <a:r>
              <a:rPr b="0" lang="de-DE" sz="1400" spc="-1" strike="noStrike">
                <a:latin typeface="Arial"/>
              </a:rPr>
              <a:t>Ggf. zunächst Klärung des Begriffs Dilemma: </a:t>
            </a:r>
            <a:endParaRPr b="0" lang="de-DE" sz="1400" spc="-1" strike="noStrike">
              <a:latin typeface="Arial"/>
            </a:endParaRPr>
          </a:p>
          <a:p>
            <a:pPr marL="216000" indent="-216000">
              <a:lnSpc>
                <a:spcPct val="100000"/>
              </a:lnSpc>
            </a:pPr>
            <a:endParaRPr b="0" lang="de-DE" sz="1400" spc="-1" strike="noStrike">
              <a:latin typeface="Arial"/>
            </a:endParaRPr>
          </a:p>
          <a:p>
            <a:pPr marL="216000" indent="-216000">
              <a:lnSpc>
                <a:spcPct val="100000"/>
              </a:lnSpc>
            </a:pPr>
            <a:r>
              <a:rPr b="0" lang="de-DE" sz="1400" spc="-1" strike="noStrike">
                <a:latin typeface="Arial"/>
              </a:rPr>
              <a:t>Als Dilemma wird eine Situation bezeichnet, bei der zwei Entscheidungsmöglichkeiten oder Handlungsoptionen bestehen. Dabei führen beide möglichen Handlungsoptionen zu einem ungünstigen oder unerwünschten Resultat.</a:t>
            </a:r>
            <a:endParaRPr b="0" lang="de-DE" sz="1400" spc="-1" strike="noStrike">
              <a:latin typeface="Arial"/>
            </a:endParaRPr>
          </a:p>
          <a:p>
            <a:pPr marL="216000" indent="-216000">
              <a:lnSpc>
                <a:spcPct val="100000"/>
              </a:lnSpc>
            </a:pPr>
            <a:endParaRPr b="0" lang="de-DE" sz="1400" spc="-1" strike="noStrike">
              <a:latin typeface="Arial"/>
            </a:endParaRPr>
          </a:p>
          <a:p>
            <a:pPr marL="216000" indent="-216000">
              <a:lnSpc>
                <a:spcPct val="100000"/>
              </a:lnSpc>
            </a:pPr>
            <a:r>
              <a:rPr b="1" lang="de-DE" sz="1400" spc="-1" strike="noStrike">
                <a:latin typeface="Arial"/>
              </a:rPr>
              <a:t>Einstiegsfrage:</a:t>
            </a:r>
            <a:r>
              <a:rPr b="0" lang="de-DE" sz="1400" spc="-1" strike="noStrike">
                <a:latin typeface="Arial"/>
              </a:rPr>
              <a:t> Weshalb besteht hier ein Dilemma?</a:t>
            </a:r>
            <a:endParaRPr b="0" lang="de-DE" sz="1400" spc="-1" strike="noStrike">
              <a:latin typeface="Arial"/>
            </a:endParaRPr>
          </a:p>
          <a:p>
            <a:pPr marL="216000" indent="-216000">
              <a:lnSpc>
                <a:spcPct val="100000"/>
              </a:lnSpc>
            </a:pPr>
            <a:endParaRPr b="0" lang="de-DE" sz="1400" spc="-1" strike="noStrike">
              <a:latin typeface="Arial"/>
            </a:endParaRPr>
          </a:p>
          <a:p>
            <a:pPr marL="216000" indent="-216000">
              <a:lnSpc>
                <a:spcPct val="100000"/>
              </a:lnSpc>
            </a:pPr>
            <a:r>
              <a:rPr b="1" lang="de-DE" sz="1400" spc="-1" strike="noStrike">
                <a:solidFill>
                  <a:srgbClr val="ce181e"/>
                </a:solidFill>
                <a:latin typeface="Arial"/>
              </a:rPr>
              <a:t>Beispiellösung Aufgabe 1:</a:t>
            </a:r>
            <a:endParaRPr b="0" lang="de-DE" sz="1400" spc="-1" strike="noStrike">
              <a:latin typeface="Arial"/>
            </a:endParaRPr>
          </a:p>
          <a:p>
            <a:pPr marL="216000" indent="-216000">
              <a:lnSpc>
                <a:spcPct val="100000"/>
              </a:lnSpc>
            </a:pPr>
            <a:endParaRPr b="0" lang="de-DE" sz="1400" spc="-1" strike="noStrike">
              <a:latin typeface="Arial"/>
            </a:endParaRPr>
          </a:p>
          <a:p>
            <a:pPr marL="216000" indent="-216000">
              <a:lnSpc>
                <a:spcPct val="100000"/>
              </a:lnSpc>
            </a:pPr>
            <a:r>
              <a:rPr b="0" lang="de-DE" sz="1400" spc="-1" strike="noStrike">
                <a:solidFill>
                  <a:srgbClr val="ce181e"/>
                </a:solidFill>
                <a:latin typeface="Arial"/>
              </a:rPr>
              <a:t>Individuelle Lösungen, werden mdl. besprochen</a:t>
            </a:r>
            <a:endParaRPr b="0" lang="de-DE" sz="1400" spc="-1" strike="noStrike">
              <a:latin typeface="Arial"/>
            </a:endParaRPr>
          </a:p>
          <a:p>
            <a:pPr marL="216000" indent="-216000">
              <a:lnSpc>
                <a:spcPct val="100000"/>
              </a:lnSpc>
            </a:pPr>
            <a:endParaRPr b="0" lang="de-DE" sz="14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PlaceHolder 1"/>
          <p:cNvSpPr>
            <a:spLocks noGrp="1"/>
          </p:cNvSpPr>
          <p:nvPr>
            <p:ph type="sldImg"/>
          </p:nvPr>
        </p:nvSpPr>
        <p:spPr>
          <a:xfrm>
            <a:off x="533520" y="763560"/>
            <a:ext cx="6703560" cy="3771720"/>
          </a:xfrm>
          <a:prstGeom prst="rect">
            <a:avLst/>
          </a:prstGeom>
        </p:spPr>
      </p:sp>
      <p:sp>
        <p:nvSpPr>
          <p:cNvPr id="113" name="PlaceHolder 2"/>
          <p:cNvSpPr>
            <a:spLocks noGrp="1"/>
          </p:cNvSpPr>
          <p:nvPr>
            <p:ph type="body"/>
          </p:nvPr>
        </p:nvSpPr>
        <p:spPr>
          <a:xfrm>
            <a:off x="777240" y="4777560"/>
            <a:ext cx="6217200" cy="4525560"/>
          </a:xfrm>
          <a:prstGeom prst="rect">
            <a:avLst/>
          </a:prstGeom>
        </p:spPr>
        <p:txBody>
          <a:bodyPr lIns="0" rIns="0" tIns="0" bIns="0"/>
          <a:p>
            <a:pPr marL="216000" indent="-216000">
              <a:lnSpc>
                <a:spcPct val="100000"/>
              </a:lnSpc>
            </a:pPr>
            <a:r>
              <a:rPr b="0" lang="de-DE" sz="1400" spc="-1" strike="noStrike">
                <a:latin typeface="Arial"/>
              </a:rPr>
              <a:t>Die Definition des Dilemmas soll durch die SuS erfolgen, ein Abgleich der Definitionen im Plenum ist jedoch sinnvoll, um einheitliche Voraussetzungen für den weiteren Verlauf des Unterrichtsgangs zu schaffen.</a:t>
            </a:r>
            <a:endParaRPr b="0" lang="de-DE" sz="1400" spc="-1" strike="noStrike">
              <a:latin typeface="Arial"/>
            </a:endParaRPr>
          </a:p>
          <a:p>
            <a:pPr marL="216000" indent="-216000">
              <a:lnSpc>
                <a:spcPct val="100000"/>
              </a:lnSpc>
            </a:pPr>
            <a:endParaRPr b="0" lang="de-DE" sz="1400" spc="-1" strike="noStrike">
              <a:latin typeface="Arial"/>
            </a:endParaRPr>
          </a:p>
          <a:p>
            <a:pPr marL="216000" indent="-216000">
              <a:lnSpc>
                <a:spcPct val="100000"/>
              </a:lnSpc>
            </a:pPr>
            <a:r>
              <a:rPr b="1" lang="de-DE" sz="1400" spc="-1" strike="noStrike">
                <a:solidFill>
                  <a:srgbClr val="ce181e"/>
                </a:solidFill>
                <a:latin typeface="Arial"/>
              </a:rPr>
              <a:t>Beispiellösung Aufgabe 2:</a:t>
            </a:r>
            <a:endParaRPr b="0" lang="de-DE" sz="1400" spc="-1" strike="noStrike">
              <a:latin typeface="Arial"/>
            </a:endParaRPr>
          </a:p>
          <a:p>
            <a:pPr marL="216000" indent="-216000">
              <a:lnSpc>
                <a:spcPct val="100000"/>
              </a:lnSpc>
            </a:pPr>
            <a:endParaRPr b="0" lang="de-DE" sz="1400" spc="-1" strike="noStrike">
              <a:latin typeface="Arial"/>
            </a:endParaRPr>
          </a:p>
          <a:p>
            <a:pPr marL="216000" indent="-216000">
              <a:lnSpc>
                <a:spcPct val="100000"/>
              </a:lnSpc>
            </a:pPr>
            <a:r>
              <a:rPr b="0" lang="de-DE" sz="1400" spc="-1" strike="noStrike">
                <a:solidFill>
                  <a:srgbClr val="ce181e"/>
                </a:solidFill>
                <a:latin typeface="Arial"/>
              </a:rPr>
              <a:t>Wenn die Technologien zum Einsatz kommen, könnten viele Menschen vor einer Malariaerkrankung geschützt werden, doch die Ausrottung der übertragenden Mücken stellt einen schweren und nicht reversiblen Eingriff in das Ökosystem dar.</a:t>
            </a:r>
            <a:endParaRPr b="0" lang="de-DE" sz="1400" spc="-1" strike="noStrike">
              <a:latin typeface="Arial"/>
            </a:endParaRPr>
          </a:p>
          <a:p>
            <a:pPr marL="216000" indent="-216000">
              <a:lnSpc>
                <a:spcPct val="100000"/>
              </a:lnSpc>
            </a:pPr>
            <a:endParaRPr b="0" lang="de-DE" sz="1400" spc="-1" strike="noStrike">
              <a:latin typeface="Arial"/>
            </a:endParaRPr>
          </a:p>
          <a:p>
            <a:pPr marL="216000" indent="-216000">
              <a:lnSpc>
                <a:spcPct val="100000"/>
              </a:lnSpc>
            </a:pPr>
            <a:r>
              <a:rPr b="0" lang="de-DE" sz="1400" spc="-1" strike="noStrike">
                <a:solidFill>
                  <a:srgbClr val="ce181e"/>
                </a:solidFill>
                <a:latin typeface="Arial"/>
              </a:rPr>
              <a:t>Wenn die Technologien nicht zum Einsatz kommen, können Menschen in den betroffenen Gebieten nicht effektiv vor Malaria geschützt werden, solange keine weniger invasiven Technologien zur Verfügung stehen.</a:t>
            </a:r>
            <a:endParaRPr b="0" lang="de-DE" sz="14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PlaceHolder 1"/>
          <p:cNvSpPr>
            <a:spLocks noGrp="1"/>
          </p:cNvSpPr>
          <p:nvPr>
            <p:ph type="sldImg"/>
          </p:nvPr>
        </p:nvSpPr>
        <p:spPr>
          <a:xfrm>
            <a:off x="533520" y="763560"/>
            <a:ext cx="6703560" cy="3771720"/>
          </a:xfrm>
          <a:prstGeom prst="rect">
            <a:avLst/>
          </a:prstGeom>
        </p:spPr>
      </p:sp>
      <p:sp>
        <p:nvSpPr>
          <p:cNvPr id="115" name="PlaceHolder 2"/>
          <p:cNvSpPr>
            <a:spLocks noGrp="1"/>
          </p:cNvSpPr>
          <p:nvPr>
            <p:ph type="body"/>
          </p:nvPr>
        </p:nvSpPr>
        <p:spPr>
          <a:xfrm>
            <a:off x="777240" y="4777560"/>
            <a:ext cx="6217200" cy="4525560"/>
          </a:xfrm>
          <a:prstGeom prst="rect">
            <a:avLst/>
          </a:prstGeom>
        </p:spPr>
        <p:txBody>
          <a:bodyPr lIns="0" rIns="0" tIns="0" bIns="0"/>
          <a:p>
            <a:pPr marL="216000" indent="-216000">
              <a:lnSpc>
                <a:spcPct val="100000"/>
              </a:lnSpc>
            </a:pPr>
            <a:r>
              <a:rPr b="1" lang="de-DE" sz="1400" spc="-1" strike="noStrike">
                <a:solidFill>
                  <a:srgbClr val="ce181e"/>
                </a:solidFill>
                <a:latin typeface="Arial"/>
              </a:rPr>
              <a:t>Beispiellösung Aufgabe 3:</a:t>
            </a:r>
            <a:endParaRPr b="0" lang="de-DE" sz="1400" spc="-1" strike="noStrike">
              <a:latin typeface="Arial"/>
            </a:endParaRPr>
          </a:p>
          <a:p>
            <a:pPr marL="216000" indent="-216000">
              <a:lnSpc>
                <a:spcPct val="100000"/>
              </a:lnSpc>
            </a:pPr>
            <a:endParaRPr b="0" lang="de-DE" sz="1400" spc="-1" strike="noStrike">
              <a:latin typeface="Arial"/>
            </a:endParaRPr>
          </a:p>
          <a:p>
            <a:pPr marL="216000" indent="-216000">
              <a:lnSpc>
                <a:spcPct val="100000"/>
              </a:lnSpc>
            </a:pPr>
            <a:r>
              <a:rPr b="0" lang="de-DE" sz="1400" spc="-1" strike="noStrike">
                <a:solidFill>
                  <a:srgbClr val="ce181e"/>
                </a:solidFill>
                <a:latin typeface="Arial"/>
              </a:rPr>
              <a:t>Handlungsoption 1:</a:t>
            </a:r>
            <a:endParaRPr b="0" lang="de-DE" sz="1400" spc="-1" strike="noStrike">
              <a:latin typeface="Arial"/>
            </a:endParaRPr>
          </a:p>
          <a:p>
            <a:pPr marL="216000" indent="-216000">
              <a:lnSpc>
                <a:spcPct val="100000"/>
              </a:lnSpc>
            </a:pPr>
            <a:r>
              <a:rPr b="0" lang="de-DE" sz="1400" spc="-1" strike="noStrike">
                <a:solidFill>
                  <a:srgbClr val="ce181e"/>
                </a:solidFill>
                <a:latin typeface="Arial"/>
              </a:rPr>
              <a:t>CRISPR-Cas / gene drive kommen zur Malariabekämpfung zum Einsatz. Die Ausrottung von Mückenpopulationen oder einer ganzen Mückenart wird mit allen Folgen in Kauf genommen.</a:t>
            </a:r>
            <a:endParaRPr b="0" lang="de-DE" sz="1400" spc="-1" strike="noStrike">
              <a:latin typeface="Arial"/>
            </a:endParaRPr>
          </a:p>
          <a:p>
            <a:pPr marL="216000" indent="-216000">
              <a:lnSpc>
                <a:spcPct val="100000"/>
              </a:lnSpc>
            </a:pPr>
            <a:endParaRPr b="0" lang="de-DE" sz="1400" spc="-1" strike="noStrike">
              <a:latin typeface="Arial"/>
            </a:endParaRPr>
          </a:p>
          <a:p>
            <a:pPr marL="216000" indent="-216000">
              <a:lnSpc>
                <a:spcPct val="100000"/>
              </a:lnSpc>
            </a:pPr>
            <a:r>
              <a:rPr b="0" lang="de-DE" sz="1400" spc="-1" strike="noStrike">
                <a:solidFill>
                  <a:srgbClr val="ce181e"/>
                </a:solidFill>
                <a:latin typeface="Arial"/>
              </a:rPr>
              <a:t>Handlungsoption 2:</a:t>
            </a:r>
            <a:endParaRPr b="0" lang="de-DE" sz="1400" spc="-1" strike="noStrike">
              <a:latin typeface="Arial"/>
            </a:endParaRPr>
          </a:p>
          <a:p>
            <a:pPr marL="216000" indent="-216000">
              <a:lnSpc>
                <a:spcPct val="100000"/>
              </a:lnSpc>
            </a:pPr>
            <a:r>
              <a:rPr b="0" lang="de-DE" sz="1400" spc="-1" strike="noStrike">
                <a:solidFill>
                  <a:srgbClr val="ce181e"/>
                </a:solidFill>
                <a:latin typeface="Arial"/>
              </a:rPr>
              <a:t>CRISPR-Cas / gene drive kommen zur Malariabekämpfung nicht zum Einsatz.</a:t>
            </a:r>
            <a:endParaRPr b="0" lang="de-DE" sz="1400" spc="-1" strike="noStrike">
              <a:latin typeface="Arial"/>
            </a:endParaRPr>
          </a:p>
          <a:p>
            <a:pPr marL="216000" indent="-216000">
              <a:lnSpc>
                <a:spcPct val="100000"/>
              </a:lnSpc>
            </a:pPr>
            <a:r>
              <a:rPr b="0" lang="de-DE" sz="1400" spc="-1" strike="noStrike">
                <a:solidFill>
                  <a:srgbClr val="ce181e"/>
                </a:solidFill>
                <a:latin typeface="Arial"/>
              </a:rPr>
              <a:t>Die Forschung an Medikamenten gegen Malaria (zur Prophylaxe oder Behandlung) wird intensiviert, um die Krankheit zu bekämpfen.</a:t>
            </a:r>
            <a:endParaRPr b="0" lang="de-DE" sz="14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PlaceHolder 1"/>
          <p:cNvSpPr>
            <a:spLocks noGrp="1"/>
          </p:cNvSpPr>
          <p:nvPr>
            <p:ph type="sldImg"/>
          </p:nvPr>
        </p:nvSpPr>
        <p:spPr>
          <a:xfrm>
            <a:off x="533520" y="763560"/>
            <a:ext cx="6703560" cy="3771720"/>
          </a:xfrm>
          <a:prstGeom prst="rect">
            <a:avLst/>
          </a:prstGeom>
        </p:spPr>
      </p:sp>
      <p:sp>
        <p:nvSpPr>
          <p:cNvPr id="117" name="PlaceHolder 2"/>
          <p:cNvSpPr>
            <a:spLocks noGrp="1"/>
          </p:cNvSpPr>
          <p:nvPr>
            <p:ph type="body"/>
          </p:nvPr>
        </p:nvSpPr>
        <p:spPr>
          <a:xfrm>
            <a:off x="777240" y="4777560"/>
            <a:ext cx="6217200" cy="4525560"/>
          </a:xfrm>
          <a:prstGeom prst="rect">
            <a:avLst/>
          </a:prstGeom>
        </p:spPr>
        <p:txBody>
          <a:bodyPr lIns="0" rIns="0" tIns="0" bIns="0"/>
          <a:p>
            <a:pPr marL="216000" indent="-216000">
              <a:lnSpc>
                <a:spcPct val="100000"/>
              </a:lnSpc>
            </a:pPr>
            <a:r>
              <a:rPr b="0" lang="de-DE" sz="1400" spc="-1" strike="noStrike">
                <a:latin typeface="Arial"/>
              </a:rPr>
              <a:t>Gelenkfrage:</a:t>
            </a:r>
            <a:endParaRPr b="0" lang="de-DE" sz="1400" spc="-1" strike="noStrike">
              <a:latin typeface="Arial"/>
            </a:endParaRPr>
          </a:p>
          <a:p>
            <a:pPr marL="216000" indent="-216000">
              <a:lnSpc>
                <a:spcPct val="100000"/>
              </a:lnSpc>
            </a:pPr>
            <a:endParaRPr b="0" lang="de-DE" sz="1400" spc="-1" strike="noStrike">
              <a:latin typeface="Arial"/>
            </a:endParaRPr>
          </a:p>
          <a:p>
            <a:pPr marL="216000" indent="-216000">
              <a:lnSpc>
                <a:spcPct val="100000"/>
              </a:lnSpc>
            </a:pPr>
            <a:r>
              <a:rPr b="0" lang="de-DE" sz="1400" spc="-1" strike="noStrike">
                <a:latin typeface="Arial"/>
              </a:rPr>
              <a:t>Welche Entscheidungskriterien haben Sie angewandt, um sich in diesem Dilemma zu positionieren?</a:t>
            </a:r>
            <a:endParaRPr b="0" lang="de-DE" sz="1400" spc="-1" strike="noStrike">
              <a:latin typeface="Arial"/>
            </a:endParaRPr>
          </a:p>
          <a:p>
            <a:pPr marL="216000" indent="-216000">
              <a:lnSpc>
                <a:spcPct val="100000"/>
              </a:lnSpc>
            </a:pPr>
            <a:r>
              <a:rPr b="0" lang="de-DE" sz="1400" spc="-1" strike="noStrike">
                <a:latin typeface="Arial"/>
              </a:rPr>
              <a:t>→ </a:t>
            </a:r>
            <a:r>
              <a:rPr b="0" lang="de-DE" sz="1400" spc="-1" strike="noStrike">
                <a:latin typeface="Arial"/>
              </a:rPr>
              <a:t>Diskussion </a:t>
            </a:r>
            <a:endParaRPr b="0" lang="de-DE" sz="1400" spc="-1" strike="noStrike">
              <a:latin typeface="Arial"/>
            </a:endParaRPr>
          </a:p>
          <a:p>
            <a:pPr marL="216000" indent="-216000">
              <a:lnSpc>
                <a:spcPct val="100000"/>
              </a:lnSpc>
            </a:pPr>
            <a:endParaRPr b="0" lang="de-DE" sz="1400" spc="-1" strike="noStrike">
              <a:latin typeface="Arial"/>
            </a:endParaRPr>
          </a:p>
          <a:p>
            <a:pPr marL="216000" indent="-216000">
              <a:lnSpc>
                <a:spcPct val="100000"/>
              </a:lnSpc>
            </a:pPr>
            <a:endParaRPr b="0" lang="de-DE" sz="1400" spc="-1" strike="noStrike">
              <a:latin typeface="Arial"/>
            </a:endParaRPr>
          </a:p>
          <a:p>
            <a:pPr marL="216000" indent="-216000">
              <a:lnSpc>
                <a:spcPct val="100000"/>
              </a:lnSpc>
            </a:pPr>
            <a:r>
              <a:rPr b="1" lang="de-DE" sz="1400" spc="-1" strike="noStrike">
                <a:solidFill>
                  <a:srgbClr val="ce181e"/>
                </a:solidFill>
                <a:latin typeface="Arial"/>
              </a:rPr>
              <a:t>Beispiellösung Aufgabe 4:</a:t>
            </a:r>
            <a:endParaRPr b="0" lang="de-DE" sz="1400" spc="-1" strike="noStrike">
              <a:latin typeface="Arial"/>
            </a:endParaRPr>
          </a:p>
          <a:p>
            <a:pPr marL="216000" indent="-216000">
              <a:lnSpc>
                <a:spcPct val="100000"/>
              </a:lnSpc>
            </a:pPr>
            <a:endParaRPr b="0" lang="de-DE" sz="1400" spc="-1" strike="noStrike">
              <a:latin typeface="Arial"/>
            </a:endParaRPr>
          </a:p>
          <a:p>
            <a:pPr marL="216000" indent="-216000">
              <a:lnSpc>
                <a:spcPct val="100000"/>
              </a:lnSpc>
            </a:pPr>
            <a:r>
              <a:rPr b="0" lang="de-DE" sz="1400" spc="-1" strike="noStrike">
                <a:solidFill>
                  <a:srgbClr val="ce181e"/>
                </a:solidFill>
                <a:latin typeface="Arial"/>
              </a:rPr>
              <a:t>Einwohner betroffener Gebiete</a:t>
            </a:r>
            <a:endParaRPr b="0" lang="de-DE" sz="1400" spc="-1" strike="noStrike">
              <a:latin typeface="Arial"/>
            </a:endParaRPr>
          </a:p>
          <a:p>
            <a:pPr marL="216000" indent="-216000">
              <a:lnSpc>
                <a:spcPct val="100000"/>
              </a:lnSpc>
            </a:pPr>
            <a:r>
              <a:rPr b="0" lang="de-DE" sz="1400" spc="-1" strike="noStrike">
                <a:solidFill>
                  <a:srgbClr val="ce181e"/>
                </a:solidFill>
                <a:latin typeface="Arial"/>
              </a:rPr>
              <a:t>Medizinisches Personal in betroffenen Gebieten</a:t>
            </a:r>
            <a:endParaRPr b="0" lang="de-DE" sz="1400" spc="-1" strike="noStrike">
              <a:latin typeface="Arial"/>
            </a:endParaRPr>
          </a:p>
          <a:p>
            <a:pPr marL="216000" indent="-216000">
              <a:lnSpc>
                <a:spcPct val="100000"/>
              </a:lnSpc>
            </a:pPr>
            <a:r>
              <a:rPr b="0" lang="de-DE" sz="1400" spc="-1" strike="noStrike">
                <a:solidFill>
                  <a:srgbClr val="ce181e"/>
                </a:solidFill>
                <a:latin typeface="Arial"/>
              </a:rPr>
              <a:t>Entwicklungshelfer</a:t>
            </a:r>
            <a:endParaRPr b="0" lang="de-DE" sz="1400" spc="-1" strike="noStrike">
              <a:latin typeface="Arial"/>
            </a:endParaRPr>
          </a:p>
          <a:p>
            <a:pPr marL="216000" indent="-216000">
              <a:lnSpc>
                <a:spcPct val="100000"/>
              </a:lnSpc>
            </a:pPr>
            <a:r>
              <a:rPr b="0" lang="de-DE" sz="1400" spc="-1" strike="noStrike">
                <a:solidFill>
                  <a:srgbClr val="ce181e"/>
                </a:solidFill>
                <a:latin typeface="Arial"/>
              </a:rPr>
              <a:t>Politische Entscheidungsträger (international/lokal)</a:t>
            </a:r>
            <a:endParaRPr b="0" lang="de-DE" sz="1400" spc="-1" strike="noStrike">
              <a:latin typeface="Arial"/>
            </a:endParaRPr>
          </a:p>
          <a:p>
            <a:pPr marL="216000" indent="-216000">
              <a:lnSpc>
                <a:spcPct val="100000"/>
              </a:lnSpc>
            </a:pPr>
            <a:r>
              <a:rPr b="0" lang="de-DE" sz="1400" spc="-1" strike="noStrike">
                <a:solidFill>
                  <a:srgbClr val="ce181e"/>
                </a:solidFill>
                <a:latin typeface="Arial"/>
              </a:rPr>
              <a:t>Wissenschaftler </a:t>
            </a:r>
            <a:endParaRPr b="0" lang="de-DE" sz="1400" spc="-1" strike="noStrike">
              <a:latin typeface="Arial"/>
            </a:endParaRPr>
          </a:p>
          <a:p>
            <a:pPr marL="216000" indent="-216000">
              <a:lnSpc>
                <a:spcPct val="100000"/>
              </a:lnSpc>
            </a:pPr>
            <a:r>
              <a:rPr b="0" lang="de-DE" sz="1400" spc="-1" strike="noStrike">
                <a:solidFill>
                  <a:srgbClr val="ce181e"/>
                </a:solidFill>
                <a:latin typeface="Arial"/>
              </a:rPr>
              <a:t>Umweltschützer</a:t>
            </a:r>
            <a:endParaRPr b="0" lang="de-DE" sz="1400" spc="-1" strike="noStrike">
              <a:latin typeface="Arial"/>
            </a:endParaRPr>
          </a:p>
          <a:p>
            <a:pPr marL="216000" indent="-216000">
              <a:lnSpc>
                <a:spcPct val="100000"/>
              </a:lnSpc>
            </a:pPr>
            <a:r>
              <a:rPr b="0" lang="de-DE" sz="1400" spc="-1" strike="noStrike">
                <a:solidFill>
                  <a:srgbClr val="ce181e"/>
                </a:solidFill>
                <a:latin typeface="Arial"/>
              </a:rPr>
              <a:t>Pharmazeutische Unternehmen</a:t>
            </a:r>
            <a:endParaRPr b="0" lang="de-DE" sz="1400" spc="-1" strike="noStrike">
              <a:latin typeface="Arial"/>
            </a:endParaRPr>
          </a:p>
          <a:p>
            <a:pPr marL="216000" indent="-216000">
              <a:lnSpc>
                <a:spcPct val="100000"/>
              </a:lnSpc>
            </a:pPr>
            <a:r>
              <a:rPr b="0" lang="de-DE" sz="1400" spc="-1" strike="noStrike">
                <a:solidFill>
                  <a:srgbClr val="ce181e"/>
                </a:solidFill>
                <a:latin typeface="Arial"/>
              </a:rPr>
              <a:t>.</a:t>
            </a:r>
            <a:endParaRPr b="0" lang="de-DE" sz="1400" spc="-1" strike="noStrike">
              <a:latin typeface="Arial"/>
            </a:endParaRPr>
          </a:p>
          <a:p>
            <a:pPr marL="216000" indent="-216000">
              <a:lnSpc>
                <a:spcPct val="100000"/>
              </a:lnSpc>
            </a:pPr>
            <a:r>
              <a:rPr b="0" lang="de-DE" sz="1400" spc="-1" strike="noStrike">
                <a:solidFill>
                  <a:srgbClr val="ce181e"/>
                </a:solidFill>
                <a:latin typeface="Arial"/>
              </a:rPr>
              <a:t>.</a:t>
            </a:r>
            <a:endParaRPr b="0" lang="de-DE" sz="1400" spc="-1" strike="noStrike">
              <a:latin typeface="Arial"/>
            </a:endParaRPr>
          </a:p>
          <a:p>
            <a:pPr marL="216000" indent="-216000">
              <a:lnSpc>
                <a:spcPct val="100000"/>
              </a:lnSpc>
            </a:pPr>
            <a:r>
              <a:rPr b="0" lang="de-DE" sz="1400" spc="-1" strike="noStrike">
                <a:solidFill>
                  <a:srgbClr val="ce181e"/>
                </a:solidFill>
                <a:latin typeface="Arial"/>
              </a:rPr>
              <a:t>.</a:t>
            </a:r>
            <a:endParaRPr b="0" lang="de-DE" sz="14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PlaceHolder 1"/>
          <p:cNvSpPr>
            <a:spLocks noGrp="1"/>
          </p:cNvSpPr>
          <p:nvPr>
            <p:ph type="sldImg"/>
          </p:nvPr>
        </p:nvSpPr>
        <p:spPr>
          <a:xfrm>
            <a:off x="533520" y="763560"/>
            <a:ext cx="6703560" cy="3771720"/>
          </a:xfrm>
          <a:prstGeom prst="rect">
            <a:avLst/>
          </a:prstGeom>
        </p:spPr>
      </p:sp>
      <p:sp>
        <p:nvSpPr>
          <p:cNvPr id="119" name="PlaceHolder 2"/>
          <p:cNvSpPr>
            <a:spLocks noGrp="1"/>
          </p:cNvSpPr>
          <p:nvPr>
            <p:ph type="body"/>
          </p:nvPr>
        </p:nvSpPr>
        <p:spPr>
          <a:xfrm>
            <a:off x="576000" y="4680000"/>
            <a:ext cx="6623640" cy="5194800"/>
          </a:xfrm>
          <a:prstGeom prst="rect">
            <a:avLst/>
          </a:prstGeom>
        </p:spPr>
        <p:txBody>
          <a:bodyPr lIns="0" rIns="0" tIns="0" bIns="0"/>
          <a:p>
            <a:pPr marL="216000" indent="-216000">
              <a:lnSpc>
                <a:spcPct val="100000"/>
              </a:lnSpc>
            </a:pPr>
            <a:r>
              <a:rPr b="0" lang="de-DE" sz="1400" spc="-1" strike="noStrike">
                <a:latin typeface="Arial"/>
              </a:rPr>
              <a:t>Die Erarbeitungsphase umfasst das Lesen der Materialien und die Bearbeitung der Aufgaben 5-8.</a:t>
            </a:r>
            <a:endParaRPr b="0" lang="de-DE" sz="1400" spc="-1" strike="noStrike">
              <a:latin typeface="Arial"/>
            </a:endParaRPr>
          </a:p>
          <a:p>
            <a:pPr marL="216000" indent="-216000">
              <a:lnSpc>
                <a:spcPct val="100000"/>
              </a:lnSpc>
            </a:pPr>
            <a:r>
              <a:rPr b="0" lang="de-DE" sz="1400" spc="-1" strike="noStrike">
                <a:latin typeface="Arial"/>
              </a:rPr>
              <a:t>Die Materialien sind durch Klicken auf die Hyperlinks (rote Schrift) abrufbar (falls die SuS die Präsentation eigenständig durcharbeiten, z.B. im Computerraum). Wenn die Präsentation im Plenum durchgearbeitet wird, können die SuS die Materialien durch Scannen des QR-Codes mit Tablets oder Handys abrufen.</a:t>
            </a:r>
            <a:endParaRPr b="0" lang="de-DE" sz="1400" spc="-1" strike="noStrike">
              <a:latin typeface="Arial"/>
            </a:endParaRPr>
          </a:p>
          <a:p>
            <a:pPr marL="216000" indent="-216000">
              <a:lnSpc>
                <a:spcPct val="100000"/>
              </a:lnSpc>
            </a:pPr>
            <a:r>
              <a:rPr b="0" lang="de-DE" sz="1400" spc="-1" strike="noStrike">
                <a:latin typeface="Arial"/>
              </a:rPr>
              <a:t>Sollte tatsächlich keine digitale Abrufmöglichkeit zur Verfügung stehen kann die Lehrkraft die Texte notfalls von den verlinkten Websites ausdrucken.</a:t>
            </a:r>
            <a:endParaRPr b="0" lang="de-DE" sz="1400" spc="-1" strike="noStrike">
              <a:latin typeface="Arial"/>
            </a:endParaRPr>
          </a:p>
          <a:p>
            <a:pPr marL="216000" indent="-216000">
              <a:lnSpc>
                <a:spcPct val="100000"/>
              </a:lnSpc>
            </a:pPr>
            <a:endParaRPr b="0" lang="de-DE" sz="1400" spc="-1" strike="noStrike">
              <a:latin typeface="Arial"/>
            </a:endParaRPr>
          </a:p>
          <a:p>
            <a:pPr marL="216000" indent="-216000">
              <a:lnSpc>
                <a:spcPct val="100000"/>
              </a:lnSpc>
            </a:pPr>
            <a:r>
              <a:rPr b="1" lang="de-DE" sz="1400" spc="-1" strike="noStrike">
                <a:solidFill>
                  <a:srgbClr val="ce181e"/>
                </a:solidFill>
                <a:latin typeface="Arial"/>
              </a:rPr>
              <a:t>Beispiellösung Aufgabe 5 und 6:</a:t>
            </a:r>
            <a:endParaRPr b="0" lang="de-DE" sz="1400" spc="-1" strike="noStrike">
              <a:latin typeface="Arial"/>
            </a:endParaRPr>
          </a:p>
          <a:p>
            <a:pPr marL="216000" indent="-216000">
              <a:lnSpc>
                <a:spcPct val="100000"/>
              </a:lnSpc>
            </a:pPr>
            <a:endParaRPr b="0" lang="de-DE" sz="1400" spc="-1" strike="noStrike">
              <a:latin typeface="Arial"/>
            </a:endParaRPr>
          </a:p>
          <a:p>
            <a:pPr marL="216000" indent="-216000">
              <a:lnSpc>
                <a:spcPct val="100000"/>
              </a:lnSpc>
            </a:pPr>
            <a:r>
              <a:rPr b="0" lang="de-DE" sz="1400" spc="-1" strike="noStrike">
                <a:solidFill>
                  <a:srgbClr val="ce181e"/>
                </a:solidFill>
                <a:latin typeface="Arial"/>
              </a:rPr>
              <a:t>Einsatz der Technologie: Rettung von Menschenleben; Dezimierung/Ausrottung einer Mückenart → Verschiebungen im Ökosystem mit nicht absehbaren Folgen; weniger Ressourcen für alternative Wege der Malariabekämpfung (Medikamentenentwicklung); relativ aufwändige Implementierung der Technologie → erreicht abgelegene Regionen nur verzögert oder gar nicht; Selektionsdruck auf Plasmodien → evtl. Überwindung der Artbarriere (andere Stechmückenarten).</a:t>
            </a:r>
            <a:endParaRPr b="0" lang="de-DE" sz="1400" spc="-1" strike="noStrike">
              <a:latin typeface="Arial"/>
            </a:endParaRPr>
          </a:p>
          <a:p>
            <a:pPr marL="216000" indent="-216000">
              <a:lnSpc>
                <a:spcPct val="100000"/>
              </a:lnSpc>
            </a:pPr>
            <a:r>
              <a:rPr b="0" lang="de-DE" sz="1400" spc="-1" strike="noStrike">
                <a:solidFill>
                  <a:srgbClr val="ce181e"/>
                </a:solidFill>
                <a:latin typeface="Arial"/>
              </a:rPr>
              <a:t>Kein Einsatz der Technologie: Bis alternative Wege der Malariabekämpfung gefunden sind werden weiterhin viele Menschen an Malaria erkranken und sterben, vor allem in Regionen, die auch u.a. von Armut und politischer Instabilität betroffen sind.</a:t>
            </a:r>
            <a:endParaRPr b="0" lang="de-DE" sz="1400" spc="-1" strike="noStrike">
              <a:latin typeface="Arial"/>
            </a:endParaRPr>
          </a:p>
          <a:p>
            <a:pPr marL="216000" indent="-216000">
              <a:lnSpc>
                <a:spcPct val="100000"/>
              </a:lnSpc>
            </a:pPr>
            <a:r>
              <a:rPr b="0" lang="de-DE" sz="1400" spc="-1" strike="noStrike">
                <a:solidFill>
                  <a:srgbClr val="ce181e"/>
                </a:solidFill>
                <a:latin typeface="Arial"/>
              </a:rPr>
              <a:t>Werte und Normen: Leben (muss geschützt werden), Natur (keine zerstörerischen, irreversiblen Eingriffe), Verantwortung (die Konsequenzen tragen für Entscheidungen).</a:t>
            </a:r>
            <a:endParaRPr b="0" lang="de-DE" sz="14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PlaceHolder 1"/>
          <p:cNvSpPr>
            <a:spLocks noGrp="1"/>
          </p:cNvSpPr>
          <p:nvPr>
            <p:ph type="sldImg"/>
          </p:nvPr>
        </p:nvSpPr>
        <p:spPr>
          <a:xfrm>
            <a:off x="533520" y="763560"/>
            <a:ext cx="6703560" cy="3771720"/>
          </a:xfrm>
          <a:prstGeom prst="rect">
            <a:avLst/>
          </a:prstGeom>
        </p:spPr>
      </p:sp>
      <p:sp>
        <p:nvSpPr>
          <p:cNvPr id="121" name="PlaceHolder 2"/>
          <p:cNvSpPr>
            <a:spLocks noGrp="1"/>
          </p:cNvSpPr>
          <p:nvPr>
            <p:ph type="body"/>
          </p:nvPr>
        </p:nvSpPr>
        <p:spPr>
          <a:xfrm>
            <a:off x="777240" y="4777560"/>
            <a:ext cx="6217200" cy="4525560"/>
          </a:xfrm>
          <a:prstGeom prst="rect">
            <a:avLst/>
          </a:prstGeom>
        </p:spPr>
        <p:txBody>
          <a:bodyPr lIns="0" rIns="0" tIns="0" bIns="0"/>
          <a:p>
            <a:pPr marL="216000" indent="-216000">
              <a:lnSpc>
                <a:spcPct val="100000"/>
              </a:lnSpc>
            </a:pPr>
            <a:r>
              <a:rPr b="1" lang="de-DE" sz="1400" spc="-1" strike="noStrike">
                <a:solidFill>
                  <a:srgbClr val="ce181e"/>
                </a:solidFill>
                <a:latin typeface="Arial"/>
              </a:rPr>
              <a:t>Beispiellösung Aufgabe 7:</a:t>
            </a:r>
            <a:endParaRPr b="0" lang="de-DE" sz="1400" spc="-1" strike="noStrike">
              <a:latin typeface="Arial"/>
            </a:endParaRPr>
          </a:p>
          <a:p>
            <a:pPr marL="216000" indent="-216000">
              <a:lnSpc>
                <a:spcPct val="100000"/>
              </a:lnSpc>
            </a:pPr>
            <a:endParaRPr b="0" lang="de-DE" sz="1400" spc="-1" strike="noStrike">
              <a:latin typeface="Arial"/>
            </a:endParaRPr>
          </a:p>
          <a:p>
            <a:pPr marL="216000" indent="-216000">
              <a:lnSpc>
                <a:spcPct val="100000"/>
              </a:lnSpc>
            </a:pPr>
            <a:r>
              <a:rPr b="0" lang="de-DE" sz="1400" spc="-1" strike="noStrike">
                <a:solidFill>
                  <a:srgbClr val="ce181e"/>
                </a:solidFill>
                <a:latin typeface="Arial"/>
              </a:rPr>
              <a:t>Einsatz der Gene drive-Technologie -</a:t>
            </a:r>
            <a:endParaRPr b="0" lang="de-DE" sz="1400" spc="-1" strike="noStrike">
              <a:latin typeface="Arial"/>
            </a:endParaRPr>
          </a:p>
          <a:p>
            <a:pPr marL="216000" indent="-216000">
              <a:lnSpc>
                <a:spcPct val="100000"/>
              </a:lnSpc>
            </a:pPr>
            <a:r>
              <a:rPr b="0" lang="de-DE" sz="1400" spc="-1" strike="noStrike">
                <a:solidFill>
                  <a:srgbClr val="ce181e"/>
                </a:solidFill>
                <a:latin typeface="Arial"/>
              </a:rPr>
              <a:t>PRO</a:t>
            </a:r>
            <a:endParaRPr b="0" lang="de-DE" sz="1400" spc="-1" strike="noStrike">
              <a:latin typeface="Arial"/>
            </a:endParaRPr>
          </a:p>
          <a:p>
            <a:pPr marL="216000" indent="-216000">
              <a:lnSpc>
                <a:spcPct val="100000"/>
              </a:lnSpc>
            </a:pPr>
            <a:r>
              <a:rPr b="0" lang="de-DE" sz="1400" spc="-1" strike="noStrike">
                <a:solidFill>
                  <a:srgbClr val="ce181e"/>
                </a:solidFill>
                <a:latin typeface="Arial"/>
              </a:rPr>
              <a:t>Einzelne Mückenart kann gezielt bekämpft werden, ohne dass andere Insektenarten betroffen sind (← →  Pestizide)</a:t>
            </a:r>
            <a:endParaRPr b="0" lang="de-DE" sz="1400" spc="-1" strike="noStrike">
              <a:latin typeface="Arial"/>
            </a:endParaRPr>
          </a:p>
          <a:p>
            <a:pPr marL="216000" indent="-216000">
              <a:lnSpc>
                <a:spcPct val="100000"/>
              </a:lnSpc>
            </a:pPr>
            <a:r>
              <a:rPr b="0" lang="de-DE" sz="1400" spc="-1" strike="noStrike">
                <a:solidFill>
                  <a:srgbClr val="ce181e"/>
                </a:solidFill>
                <a:latin typeface="Arial"/>
              </a:rPr>
              <a:t>Rettung von Menschenleben, Verhinderung von Krankheit</a:t>
            </a:r>
            <a:endParaRPr b="0" lang="de-DE" sz="1400" spc="-1" strike="noStrike">
              <a:latin typeface="Arial"/>
            </a:endParaRPr>
          </a:p>
          <a:p>
            <a:pPr marL="216000" indent="-216000">
              <a:lnSpc>
                <a:spcPct val="100000"/>
              </a:lnSpc>
            </a:pPr>
            <a:endParaRPr b="0" lang="de-DE" sz="1400" spc="-1" strike="noStrike">
              <a:latin typeface="Arial"/>
            </a:endParaRPr>
          </a:p>
          <a:p>
            <a:pPr marL="216000" indent="-216000">
              <a:lnSpc>
                <a:spcPct val="100000"/>
              </a:lnSpc>
            </a:pPr>
            <a:r>
              <a:rPr b="0" lang="de-DE" sz="1400" spc="-1" strike="noStrike">
                <a:solidFill>
                  <a:srgbClr val="ce181e"/>
                </a:solidFill>
                <a:latin typeface="Arial"/>
              </a:rPr>
              <a:t>CONTRA</a:t>
            </a:r>
            <a:endParaRPr b="0" lang="de-DE" sz="1400" spc="-1" strike="noStrike">
              <a:latin typeface="Arial"/>
            </a:endParaRPr>
          </a:p>
          <a:p>
            <a:pPr marL="216000" indent="-216000">
              <a:lnSpc>
                <a:spcPct val="100000"/>
              </a:lnSpc>
            </a:pPr>
            <a:r>
              <a:rPr b="0" lang="de-DE" sz="1400" spc="-1" strike="noStrike">
                <a:solidFill>
                  <a:srgbClr val="ce181e"/>
                </a:solidFill>
                <a:latin typeface="Arial"/>
                <a:ea typeface="Noto Sans CJK SC"/>
              </a:rPr>
              <a:t>In Entwicklungsländern sterben viele Menschen auch an Krankheiten, gegen die es wirksame Medikamente gibt → durch bessere medizinische Versorgung könnten viele Todesfälle (auch wegen Malaria) vermieden werden</a:t>
            </a:r>
            <a:endParaRPr b="0" lang="de-DE" sz="1400" spc="-1" strike="noStrike">
              <a:latin typeface="Arial"/>
            </a:endParaRPr>
          </a:p>
          <a:p>
            <a:pPr marL="216000" indent="-216000">
              <a:lnSpc>
                <a:spcPct val="100000"/>
              </a:lnSpc>
            </a:pPr>
            <a:r>
              <a:rPr b="0" lang="de-DE" sz="1400" spc="-1" strike="noStrike">
                <a:solidFill>
                  <a:srgbClr val="ce181e"/>
                </a:solidFill>
                <a:latin typeface="Arial"/>
                <a:ea typeface="Noto Sans CJK SC"/>
              </a:rPr>
              <a:t>„</a:t>
            </a:r>
            <a:r>
              <a:rPr b="0" lang="de-DE" sz="1400" spc="-1" strike="noStrike">
                <a:solidFill>
                  <a:srgbClr val="ce181e"/>
                </a:solidFill>
                <a:latin typeface="Arial"/>
                <a:ea typeface="Noto Sans CJK SC"/>
              </a:rPr>
              <a:t>Dammbruch“ → nach welchen Kriterien wird künftig entschieden, ob eine Art ausgelöscht werden soll?</a:t>
            </a:r>
            <a:endParaRPr b="0" lang="de-DE" sz="1400" spc="-1" strike="noStrike">
              <a:latin typeface="Arial"/>
            </a:endParaRPr>
          </a:p>
          <a:p>
            <a:pPr marL="216000" indent="-216000">
              <a:lnSpc>
                <a:spcPct val="100000"/>
              </a:lnSpc>
            </a:pPr>
            <a:r>
              <a:rPr b="0" lang="de-DE" sz="1400" spc="-1" strike="noStrike">
                <a:solidFill>
                  <a:srgbClr val="ce181e"/>
                </a:solidFill>
                <a:latin typeface="Arial"/>
                <a:ea typeface="Noto Sans CJK SC"/>
              </a:rPr>
              <a:t>Es gibt keine Erfahrungen mit den Technologien im Freiland → nicht kalkulierbares Risiko/unabsehbare Folgen für das Ökosystem</a:t>
            </a:r>
            <a:endParaRPr b="0" lang="de-DE" sz="1400" spc="-1" strike="noStrike">
              <a:latin typeface="Arial"/>
            </a:endParaRPr>
          </a:p>
          <a:p>
            <a:pPr marL="216000" indent="-216000">
              <a:lnSpc>
                <a:spcPct val="100000"/>
              </a:lnSpc>
            </a:pPr>
            <a:endParaRPr b="0" lang="de-DE" sz="1400" spc="-1" strike="noStrike">
              <a:latin typeface="Arial"/>
            </a:endParaRPr>
          </a:p>
          <a:p>
            <a:pPr marL="216000" indent="-216000">
              <a:lnSpc>
                <a:spcPct val="100000"/>
              </a:lnSpc>
            </a:pPr>
            <a:r>
              <a:rPr b="0" lang="de-DE" sz="1400" spc="-1" strike="noStrike">
                <a:solidFill>
                  <a:srgbClr val="ce181e"/>
                </a:solidFill>
                <a:latin typeface="Arial"/>
                <a:ea typeface="Noto Sans CJK SC"/>
              </a:rPr>
              <a:t>(Gewichtung der Argumente und Aufgabe 8 → individuelle Lösung)</a:t>
            </a:r>
            <a:endParaRPr b="0" lang="de-DE" sz="1400" spc="-1" strike="noStrike">
              <a:latin typeface="Arial"/>
            </a:endParaRPr>
          </a:p>
          <a:p>
            <a:pPr marL="216000" indent="-216000">
              <a:lnSpc>
                <a:spcPct val="100000"/>
              </a:lnSpc>
            </a:pPr>
            <a:endParaRPr b="0" lang="de-DE" sz="1400" spc="-1" strike="noStrike">
              <a:latin typeface="Arial"/>
            </a:endParaRPr>
          </a:p>
          <a:p>
            <a:pPr marL="216000" indent="-216000">
              <a:lnSpc>
                <a:spcPct val="100000"/>
              </a:lnSpc>
            </a:pPr>
            <a:endParaRPr b="0" lang="de-DE" sz="14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PlaceHolder 1"/>
          <p:cNvSpPr>
            <a:spLocks noGrp="1"/>
          </p:cNvSpPr>
          <p:nvPr>
            <p:ph type="sldImg"/>
          </p:nvPr>
        </p:nvSpPr>
        <p:spPr>
          <a:xfrm>
            <a:off x="533520" y="763560"/>
            <a:ext cx="6703560" cy="3771720"/>
          </a:xfrm>
          <a:prstGeom prst="rect">
            <a:avLst/>
          </a:prstGeom>
        </p:spPr>
      </p:sp>
      <p:sp>
        <p:nvSpPr>
          <p:cNvPr id="123" name="PlaceHolder 2"/>
          <p:cNvSpPr>
            <a:spLocks noGrp="1"/>
          </p:cNvSpPr>
          <p:nvPr>
            <p:ph type="body"/>
          </p:nvPr>
        </p:nvSpPr>
        <p:spPr>
          <a:xfrm>
            <a:off x="777240" y="4777560"/>
            <a:ext cx="6217200" cy="4525560"/>
          </a:xfrm>
          <a:prstGeom prst="rect">
            <a:avLst/>
          </a:prstGeom>
        </p:spPr>
        <p:txBody>
          <a:bodyPr lIns="0" rIns="0" tIns="0" bIns="0"/>
          <a:p>
            <a:pPr marL="216000" indent="-216000">
              <a:lnSpc>
                <a:spcPct val="100000"/>
              </a:lnSpc>
            </a:pPr>
            <a:r>
              <a:rPr b="0" lang="de-DE" sz="1400" spc="-1" strike="noStrike">
                <a:latin typeface="Arial"/>
              </a:rPr>
              <a:t>Vor der Bearbeitung von Aufgabe 9 kann das Arbeitsblatt (40122_dok_dilemmadiskussion_praesenzunterricht_ab) ausgeteilt werden. Es kann als Hilfe bei der Strukturierung der Antwort dienen und bietet durch den zusammenfassenden Text Formulierungshilfen im Sinne einer fachsprachlichen Unterstützung bei der Textproduktion.</a:t>
            </a:r>
            <a:endParaRPr b="0" lang="de-DE" sz="1400" spc="-1" strike="noStrike">
              <a:latin typeface="Arial"/>
            </a:endParaRPr>
          </a:p>
          <a:p>
            <a:pPr marL="216000" indent="-216000">
              <a:lnSpc>
                <a:spcPct val="100000"/>
              </a:lnSpc>
            </a:pPr>
            <a:endParaRPr b="0" lang="de-DE" sz="1400" spc="-1" strike="noStrike">
              <a:latin typeface="Arial"/>
            </a:endParaRPr>
          </a:p>
          <a:p>
            <a:pPr marL="216000" indent="-216000">
              <a:lnSpc>
                <a:spcPct val="100000"/>
              </a:lnSpc>
            </a:pPr>
            <a:r>
              <a:rPr b="0" lang="de-DE" sz="1400" spc="-1" strike="noStrike">
                <a:latin typeface="Arial"/>
              </a:rPr>
              <a:t>Aufgabe 9 bildet das Zielniveau der Doppelstunde (Anforderungsbereich III) entsprechend der im Bildungsplan geforderten Bewertungskompetenz ab. Die SuS sollen ihre Lösung vollständig ausformulieren.</a:t>
            </a:r>
            <a:endParaRPr b="0" lang="de-DE" sz="1400" spc="-1" strike="noStrike">
              <a:latin typeface="Arial"/>
            </a:endParaRPr>
          </a:p>
          <a:p>
            <a:pPr marL="216000" indent="-216000">
              <a:lnSpc>
                <a:spcPct val="100000"/>
              </a:lnSpc>
            </a:pPr>
            <a:endParaRPr b="0" lang="de-DE" sz="1400" spc="-1" strike="noStrike">
              <a:latin typeface="Arial"/>
            </a:endParaRPr>
          </a:p>
          <a:p>
            <a:pPr marL="216000" indent="-216000">
              <a:lnSpc>
                <a:spcPct val="100000"/>
              </a:lnSpc>
            </a:pPr>
            <a:endParaRPr b="0" lang="de-DE" sz="1400" spc="-1" strike="noStrike">
              <a:latin typeface="Arial"/>
            </a:endParaRPr>
          </a:p>
          <a:p>
            <a:pPr marL="216000" indent="-216000">
              <a:lnSpc>
                <a:spcPct val="100000"/>
              </a:lnSpc>
            </a:pPr>
            <a:endParaRPr b="0" lang="de-DE" sz="1400" spc="-1" strike="noStrike">
              <a:latin typeface="Arial"/>
            </a:endParaRPr>
          </a:p>
          <a:p>
            <a:pPr marL="216000" indent="-216000">
              <a:lnSpc>
                <a:spcPct val="100000"/>
              </a:lnSpc>
            </a:pPr>
            <a:r>
              <a:rPr b="1" lang="de-DE" sz="1400" spc="-1" strike="noStrike">
                <a:solidFill>
                  <a:srgbClr val="ce181e"/>
                </a:solidFill>
                <a:latin typeface="Arial"/>
              </a:rPr>
              <a:t>Beispiellösung Aufgabe 9:</a:t>
            </a:r>
            <a:endParaRPr b="0" lang="de-DE" sz="1400" spc="-1" strike="noStrike">
              <a:latin typeface="Arial"/>
            </a:endParaRPr>
          </a:p>
          <a:p>
            <a:pPr marL="216000" indent="-216000">
              <a:lnSpc>
                <a:spcPct val="100000"/>
              </a:lnSpc>
            </a:pPr>
            <a:endParaRPr b="0" lang="de-DE" sz="1400" spc="-1" strike="noStrike">
              <a:latin typeface="Arial"/>
            </a:endParaRPr>
          </a:p>
          <a:p>
            <a:pPr marL="216000" indent="-216000">
              <a:lnSpc>
                <a:spcPct val="100000"/>
              </a:lnSpc>
            </a:pPr>
            <a:r>
              <a:rPr b="0" lang="de-DE" sz="1400" spc="-1" strike="noStrike">
                <a:solidFill>
                  <a:srgbClr val="ce181e"/>
                </a:solidFill>
                <a:latin typeface="Arial"/>
              </a:rPr>
              <a:t>Individuelle Lösungen, Besprechung z.B. durch peer-feedback in Kleingruppen nach gegenseitiger Vorstellung der Lösungen oder Vortrag vor der Klasse + Feedback (vgl. nächste Folie → Feedbackkriterien)</a:t>
            </a:r>
            <a:endParaRPr b="0" lang="de-DE" sz="14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080"/>
            <a:ext cx="9071280" cy="946080"/>
          </a:xfrm>
          <a:prstGeom prst="rect">
            <a:avLst/>
          </a:prstGeom>
        </p:spPr>
        <p:txBody>
          <a:bodyPr lIns="0" rIns="0" tIns="0" bIns="0" anchor="ctr"/>
          <a:p>
            <a:endParaRPr b="0" lang="de-DE" sz="1800" spc="-1" strike="noStrike">
              <a:solidFill>
                <a:srgbClr val="000000"/>
              </a:solidFill>
              <a:latin typeface="Arial"/>
            </a:endParaRPr>
          </a:p>
        </p:txBody>
      </p:sp>
      <p:sp>
        <p:nvSpPr>
          <p:cNvPr id="24" name="PlaceHolder 2"/>
          <p:cNvSpPr>
            <a:spLocks noGrp="1"/>
          </p:cNvSpPr>
          <p:nvPr>
            <p:ph type="body"/>
          </p:nvPr>
        </p:nvSpPr>
        <p:spPr>
          <a:xfrm>
            <a:off x="504000" y="1326600"/>
            <a:ext cx="907200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25" name="PlaceHolder 3"/>
          <p:cNvSpPr>
            <a:spLocks noGrp="1"/>
          </p:cNvSpPr>
          <p:nvPr>
            <p:ph type="body"/>
          </p:nvPr>
        </p:nvSpPr>
        <p:spPr>
          <a:xfrm>
            <a:off x="504000" y="3044520"/>
            <a:ext cx="907200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1280" cy="946080"/>
          </a:xfrm>
          <a:prstGeom prst="rect">
            <a:avLst/>
          </a:prstGeom>
        </p:spPr>
        <p:txBody>
          <a:bodyPr lIns="0" rIns="0" tIns="0" bIns="0" anchor="ctr"/>
          <a:p>
            <a:endParaRPr b="0" lang="de-DE" sz="1800" spc="-1" strike="noStrike">
              <a:solidFill>
                <a:srgbClr val="000000"/>
              </a:solidFill>
              <a:latin typeface="Arial"/>
            </a:endParaRPr>
          </a:p>
        </p:txBody>
      </p:sp>
      <p:sp>
        <p:nvSpPr>
          <p:cNvPr id="27" name="PlaceHolder 2"/>
          <p:cNvSpPr>
            <a:spLocks noGrp="1"/>
          </p:cNvSpPr>
          <p:nvPr>
            <p:ph type="body"/>
          </p:nvPr>
        </p:nvSpPr>
        <p:spPr>
          <a:xfrm>
            <a:off x="50400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28" name="PlaceHolder 3"/>
          <p:cNvSpPr>
            <a:spLocks noGrp="1"/>
          </p:cNvSpPr>
          <p:nvPr>
            <p:ph type="body"/>
          </p:nvPr>
        </p:nvSpPr>
        <p:spPr>
          <a:xfrm>
            <a:off x="515268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29" name="PlaceHolder 4"/>
          <p:cNvSpPr>
            <a:spLocks noGrp="1"/>
          </p:cNvSpPr>
          <p:nvPr>
            <p:ph type="body"/>
          </p:nvPr>
        </p:nvSpPr>
        <p:spPr>
          <a:xfrm>
            <a:off x="504000" y="304452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30" name="PlaceHolder 5"/>
          <p:cNvSpPr>
            <a:spLocks noGrp="1"/>
          </p:cNvSpPr>
          <p:nvPr>
            <p:ph type="body"/>
          </p:nvPr>
        </p:nvSpPr>
        <p:spPr>
          <a:xfrm>
            <a:off x="5152680" y="304452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1280" cy="946080"/>
          </a:xfrm>
          <a:prstGeom prst="rect">
            <a:avLst/>
          </a:prstGeom>
        </p:spPr>
        <p:txBody>
          <a:bodyPr lIns="0" rIns="0" tIns="0" bIns="0" anchor="ctr"/>
          <a:p>
            <a:endParaRPr b="0" lang="de-DE" sz="1800" spc="-1" strike="noStrike">
              <a:solidFill>
                <a:srgbClr val="000000"/>
              </a:solidFill>
              <a:latin typeface="Arial"/>
            </a:endParaRPr>
          </a:p>
        </p:txBody>
      </p:sp>
      <p:sp>
        <p:nvSpPr>
          <p:cNvPr id="32" name="PlaceHolder 2"/>
          <p:cNvSpPr>
            <a:spLocks noGrp="1"/>
          </p:cNvSpPr>
          <p:nvPr>
            <p:ph type="body"/>
          </p:nvPr>
        </p:nvSpPr>
        <p:spPr>
          <a:xfrm>
            <a:off x="504000" y="132660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33" name="PlaceHolder 3"/>
          <p:cNvSpPr>
            <a:spLocks noGrp="1"/>
          </p:cNvSpPr>
          <p:nvPr>
            <p:ph type="body"/>
          </p:nvPr>
        </p:nvSpPr>
        <p:spPr>
          <a:xfrm>
            <a:off x="3571560" y="132660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34" name="PlaceHolder 4"/>
          <p:cNvSpPr>
            <a:spLocks noGrp="1"/>
          </p:cNvSpPr>
          <p:nvPr>
            <p:ph type="body"/>
          </p:nvPr>
        </p:nvSpPr>
        <p:spPr>
          <a:xfrm>
            <a:off x="6639120" y="132660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35" name="PlaceHolder 5"/>
          <p:cNvSpPr>
            <a:spLocks noGrp="1"/>
          </p:cNvSpPr>
          <p:nvPr>
            <p:ph type="body"/>
          </p:nvPr>
        </p:nvSpPr>
        <p:spPr>
          <a:xfrm>
            <a:off x="504000" y="304452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36" name="PlaceHolder 6"/>
          <p:cNvSpPr>
            <a:spLocks noGrp="1"/>
          </p:cNvSpPr>
          <p:nvPr>
            <p:ph type="body"/>
          </p:nvPr>
        </p:nvSpPr>
        <p:spPr>
          <a:xfrm>
            <a:off x="3571560" y="304452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37" name="PlaceHolder 7"/>
          <p:cNvSpPr>
            <a:spLocks noGrp="1"/>
          </p:cNvSpPr>
          <p:nvPr>
            <p:ph type="body"/>
          </p:nvPr>
        </p:nvSpPr>
        <p:spPr>
          <a:xfrm>
            <a:off x="6639120" y="3044520"/>
            <a:ext cx="292104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1280" cy="946080"/>
          </a:xfrm>
          <a:prstGeom prst="rect">
            <a:avLst/>
          </a:prstGeom>
        </p:spPr>
        <p:txBody>
          <a:bodyPr lIns="0" rIns="0" tIns="0" bIns="0" anchor="ctr"/>
          <a:p>
            <a:endParaRPr b="0" lang="de-DE" sz="1800" spc="-1" strike="noStrike">
              <a:solidFill>
                <a:srgbClr val="000000"/>
              </a:solidFill>
              <a:latin typeface="Arial"/>
            </a:endParaRPr>
          </a:p>
        </p:txBody>
      </p:sp>
      <p:sp>
        <p:nvSpPr>
          <p:cNvPr id="3" name="PlaceHolder 2"/>
          <p:cNvSpPr>
            <a:spLocks noGrp="1"/>
          </p:cNvSpPr>
          <p:nvPr>
            <p:ph type="subTitle"/>
          </p:nvPr>
        </p:nvSpPr>
        <p:spPr>
          <a:xfrm>
            <a:off x="504000" y="1326600"/>
            <a:ext cx="9072000" cy="3288600"/>
          </a:xfrm>
          <a:prstGeom prst="rect">
            <a:avLst/>
          </a:prstGeom>
        </p:spPr>
        <p:txBody>
          <a:bodyPr lIns="0" rIns="0" tIns="0" bIns="0" anchor="ctr"/>
          <a:p>
            <a:pPr algn="ctr"/>
            <a:endParaRPr b="0" lang="de-DE"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1280" cy="946080"/>
          </a:xfrm>
          <a:prstGeom prst="rect">
            <a:avLst/>
          </a:prstGeom>
        </p:spPr>
        <p:txBody>
          <a:bodyPr lIns="0" rIns="0" tIns="0" bIns="0" anchor="ctr"/>
          <a:p>
            <a:endParaRPr b="0" lang="de-DE" sz="1800" spc="-1" strike="noStrike">
              <a:solidFill>
                <a:srgbClr val="000000"/>
              </a:solidFill>
              <a:latin typeface="Arial"/>
            </a:endParaRPr>
          </a:p>
        </p:txBody>
      </p:sp>
      <p:sp>
        <p:nvSpPr>
          <p:cNvPr id="5" name="PlaceHolder 2"/>
          <p:cNvSpPr>
            <a:spLocks noGrp="1"/>
          </p:cNvSpPr>
          <p:nvPr>
            <p:ph type="body"/>
          </p:nvPr>
        </p:nvSpPr>
        <p:spPr>
          <a:xfrm>
            <a:off x="504000" y="1326600"/>
            <a:ext cx="9072000" cy="328860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1280" cy="946080"/>
          </a:xfrm>
          <a:prstGeom prst="rect">
            <a:avLst/>
          </a:prstGeom>
        </p:spPr>
        <p:txBody>
          <a:bodyPr lIns="0" rIns="0" tIns="0" bIns="0" anchor="ctr"/>
          <a:p>
            <a:endParaRPr b="0" lang="de-DE" sz="1800" spc="-1" strike="noStrike">
              <a:solidFill>
                <a:srgbClr val="000000"/>
              </a:solidFill>
              <a:latin typeface="Arial"/>
            </a:endParaRPr>
          </a:p>
        </p:txBody>
      </p:sp>
      <p:sp>
        <p:nvSpPr>
          <p:cNvPr id="7" name="PlaceHolder 2"/>
          <p:cNvSpPr>
            <a:spLocks noGrp="1"/>
          </p:cNvSpPr>
          <p:nvPr>
            <p:ph type="body"/>
          </p:nvPr>
        </p:nvSpPr>
        <p:spPr>
          <a:xfrm>
            <a:off x="504000" y="1326600"/>
            <a:ext cx="4426920" cy="3288600"/>
          </a:xfrm>
          <a:prstGeom prst="rect">
            <a:avLst/>
          </a:prstGeom>
        </p:spPr>
        <p:txBody>
          <a:bodyPr lIns="0" rIns="0" tIns="0" bIns="0">
            <a:normAutofit/>
          </a:bodyPr>
          <a:p>
            <a:endParaRPr b="0" lang="de-DE" sz="2800" spc="-1" strike="noStrike">
              <a:solidFill>
                <a:srgbClr val="000000"/>
              </a:solidFill>
              <a:latin typeface="Arial"/>
            </a:endParaRPr>
          </a:p>
        </p:txBody>
      </p:sp>
      <p:sp>
        <p:nvSpPr>
          <p:cNvPr id="8" name="PlaceHolder 3"/>
          <p:cNvSpPr>
            <a:spLocks noGrp="1"/>
          </p:cNvSpPr>
          <p:nvPr>
            <p:ph type="body"/>
          </p:nvPr>
        </p:nvSpPr>
        <p:spPr>
          <a:xfrm>
            <a:off x="5152680" y="1326600"/>
            <a:ext cx="4426920" cy="328860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1280" cy="946080"/>
          </a:xfrm>
          <a:prstGeom prst="rect">
            <a:avLst/>
          </a:prstGeom>
        </p:spPr>
        <p:txBody>
          <a:bodyPr lIns="0" rIns="0" tIns="0" bIns="0" anchor="ctr"/>
          <a:p>
            <a:endParaRPr b="0" lang="de-DE"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1280" cy="4386600"/>
          </a:xfrm>
          <a:prstGeom prst="rect">
            <a:avLst/>
          </a:prstGeom>
        </p:spPr>
        <p:txBody>
          <a:bodyPr lIns="0" rIns="0" tIns="0" bIns="0" anchor="ctr"/>
          <a:p>
            <a:pPr algn="ctr"/>
            <a:endParaRPr b="0" lang="de-DE"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1280" cy="946080"/>
          </a:xfrm>
          <a:prstGeom prst="rect">
            <a:avLst/>
          </a:prstGeom>
        </p:spPr>
        <p:txBody>
          <a:bodyPr lIns="0" rIns="0" tIns="0" bIns="0" anchor="ctr"/>
          <a:p>
            <a:endParaRPr b="0" lang="de-DE" sz="1800" spc="-1" strike="noStrike">
              <a:solidFill>
                <a:srgbClr val="000000"/>
              </a:solidFill>
              <a:latin typeface="Arial"/>
            </a:endParaRPr>
          </a:p>
        </p:txBody>
      </p:sp>
      <p:sp>
        <p:nvSpPr>
          <p:cNvPr id="12" name="PlaceHolder 2"/>
          <p:cNvSpPr>
            <a:spLocks noGrp="1"/>
          </p:cNvSpPr>
          <p:nvPr>
            <p:ph type="body"/>
          </p:nvPr>
        </p:nvSpPr>
        <p:spPr>
          <a:xfrm>
            <a:off x="50400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13" name="PlaceHolder 3"/>
          <p:cNvSpPr>
            <a:spLocks noGrp="1"/>
          </p:cNvSpPr>
          <p:nvPr>
            <p:ph type="body"/>
          </p:nvPr>
        </p:nvSpPr>
        <p:spPr>
          <a:xfrm>
            <a:off x="5152680" y="1326600"/>
            <a:ext cx="4426920" cy="3288600"/>
          </a:xfrm>
          <a:prstGeom prst="rect">
            <a:avLst/>
          </a:prstGeom>
        </p:spPr>
        <p:txBody>
          <a:bodyPr lIns="0" rIns="0" tIns="0" bIns="0">
            <a:normAutofit/>
          </a:bodyPr>
          <a:p>
            <a:endParaRPr b="0" lang="de-DE" sz="2800" spc="-1" strike="noStrike">
              <a:solidFill>
                <a:srgbClr val="000000"/>
              </a:solidFill>
              <a:latin typeface="Arial"/>
            </a:endParaRPr>
          </a:p>
        </p:txBody>
      </p:sp>
      <p:sp>
        <p:nvSpPr>
          <p:cNvPr id="14" name="PlaceHolder 4"/>
          <p:cNvSpPr>
            <a:spLocks noGrp="1"/>
          </p:cNvSpPr>
          <p:nvPr>
            <p:ph type="body"/>
          </p:nvPr>
        </p:nvSpPr>
        <p:spPr>
          <a:xfrm>
            <a:off x="504000" y="304452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1280" cy="946080"/>
          </a:xfrm>
          <a:prstGeom prst="rect">
            <a:avLst/>
          </a:prstGeom>
        </p:spPr>
        <p:txBody>
          <a:bodyPr lIns="0" rIns="0" tIns="0" bIns="0" anchor="ctr"/>
          <a:p>
            <a:endParaRPr b="0" lang="de-DE" sz="1800" spc="-1" strike="noStrike">
              <a:solidFill>
                <a:srgbClr val="000000"/>
              </a:solidFill>
              <a:latin typeface="Arial"/>
            </a:endParaRPr>
          </a:p>
        </p:txBody>
      </p:sp>
      <p:sp>
        <p:nvSpPr>
          <p:cNvPr id="16" name="PlaceHolder 2"/>
          <p:cNvSpPr>
            <a:spLocks noGrp="1"/>
          </p:cNvSpPr>
          <p:nvPr>
            <p:ph type="body"/>
          </p:nvPr>
        </p:nvSpPr>
        <p:spPr>
          <a:xfrm>
            <a:off x="504000" y="1326600"/>
            <a:ext cx="4426920" cy="3288600"/>
          </a:xfrm>
          <a:prstGeom prst="rect">
            <a:avLst/>
          </a:prstGeom>
        </p:spPr>
        <p:txBody>
          <a:bodyPr lIns="0" rIns="0" tIns="0" bIns="0">
            <a:normAutofit/>
          </a:bodyPr>
          <a:p>
            <a:endParaRPr b="0" lang="de-DE" sz="2800" spc="-1" strike="noStrike">
              <a:solidFill>
                <a:srgbClr val="000000"/>
              </a:solidFill>
              <a:latin typeface="Arial"/>
            </a:endParaRPr>
          </a:p>
        </p:txBody>
      </p:sp>
      <p:sp>
        <p:nvSpPr>
          <p:cNvPr id="17" name="PlaceHolder 3"/>
          <p:cNvSpPr>
            <a:spLocks noGrp="1"/>
          </p:cNvSpPr>
          <p:nvPr>
            <p:ph type="body"/>
          </p:nvPr>
        </p:nvSpPr>
        <p:spPr>
          <a:xfrm>
            <a:off x="515268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18" name="PlaceHolder 4"/>
          <p:cNvSpPr>
            <a:spLocks noGrp="1"/>
          </p:cNvSpPr>
          <p:nvPr>
            <p:ph type="body"/>
          </p:nvPr>
        </p:nvSpPr>
        <p:spPr>
          <a:xfrm>
            <a:off x="5152680" y="304452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1280" cy="946080"/>
          </a:xfrm>
          <a:prstGeom prst="rect">
            <a:avLst/>
          </a:prstGeom>
        </p:spPr>
        <p:txBody>
          <a:bodyPr lIns="0" rIns="0" tIns="0" bIns="0" anchor="ctr"/>
          <a:p>
            <a:endParaRPr b="0" lang="de-DE" sz="1800" spc="-1" strike="noStrike">
              <a:solidFill>
                <a:srgbClr val="000000"/>
              </a:solidFill>
              <a:latin typeface="Arial"/>
            </a:endParaRPr>
          </a:p>
        </p:txBody>
      </p:sp>
      <p:sp>
        <p:nvSpPr>
          <p:cNvPr id="20" name="PlaceHolder 2"/>
          <p:cNvSpPr>
            <a:spLocks noGrp="1"/>
          </p:cNvSpPr>
          <p:nvPr>
            <p:ph type="body"/>
          </p:nvPr>
        </p:nvSpPr>
        <p:spPr>
          <a:xfrm>
            <a:off x="50400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21" name="PlaceHolder 3"/>
          <p:cNvSpPr>
            <a:spLocks noGrp="1"/>
          </p:cNvSpPr>
          <p:nvPr>
            <p:ph type="body"/>
          </p:nvPr>
        </p:nvSpPr>
        <p:spPr>
          <a:xfrm>
            <a:off x="5152680" y="1326600"/>
            <a:ext cx="4426920" cy="1568520"/>
          </a:xfrm>
          <a:prstGeom prst="rect">
            <a:avLst/>
          </a:prstGeom>
        </p:spPr>
        <p:txBody>
          <a:bodyPr lIns="0" rIns="0" tIns="0" bIns="0">
            <a:normAutofit/>
          </a:bodyPr>
          <a:p>
            <a:endParaRPr b="0" lang="de-DE" sz="2800" spc="-1" strike="noStrike">
              <a:solidFill>
                <a:srgbClr val="000000"/>
              </a:solidFill>
              <a:latin typeface="Arial"/>
            </a:endParaRPr>
          </a:p>
        </p:txBody>
      </p:sp>
      <p:sp>
        <p:nvSpPr>
          <p:cNvPr id="22" name="PlaceHolder 4"/>
          <p:cNvSpPr>
            <a:spLocks noGrp="1"/>
          </p:cNvSpPr>
          <p:nvPr>
            <p:ph type="body"/>
          </p:nvPr>
        </p:nvSpPr>
        <p:spPr>
          <a:xfrm>
            <a:off x="504000" y="3044520"/>
            <a:ext cx="9072000" cy="1568520"/>
          </a:xfrm>
          <a:prstGeom prst="rect">
            <a:avLst/>
          </a:prstGeom>
        </p:spPr>
        <p:txBody>
          <a:bodyPr lIns="0" rIns="0" tIns="0" bIns="0">
            <a:normAutofit/>
          </a:bodyPr>
          <a:p>
            <a:endParaRPr b="0" lang="de-DE"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1280" cy="946080"/>
          </a:xfrm>
          <a:prstGeom prst="rect">
            <a:avLst/>
          </a:prstGeom>
        </p:spPr>
        <p:txBody>
          <a:bodyPr lIns="0" rIns="0" tIns="0" bIns="0" anchor="ctr"/>
          <a:p>
            <a:r>
              <a:rPr b="0" lang="de-DE" sz="4400" spc="-1" strike="noStrike">
                <a:solidFill>
                  <a:srgbClr val="000000"/>
                </a:solidFill>
                <a:latin typeface="Arial"/>
              </a:rPr>
              <a:t>Format des Titeltextes durch Klicken bearbeiten</a:t>
            </a:r>
            <a:endParaRPr b="0" lang="de-DE" sz="4400" spc="-1" strike="noStrike">
              <a:solidFill>
                <a:srgbClr val="000000"/>
              </a:solidFill>
              <a:latin typeface="Arial"/>
            </a:endParaRPr>
          </a:p>
        </p:txBody>
      </p:sp>
      <p:sp>
        <p:nvSpPr>
          <p:cNvPr id="1"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e-DE" sz="2800" spc="-1" strike="noStrike">
                <a:solidFill>
                  <a:srgbClr val="000000"/>
                </a:solidFill>
                <a:latin typeface="Arial"/>
              </a:rPr>
              <a:t>Format des Gliederungstextes durch Klicken bearbeiten</a:t>
            </a:r>
            <a:endParaRPr b="0" lang="de-DE"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2000" spc="-1" strike="noStrike">
                <a:solidFill>
                  <a:srgbClr val="000000"/>
                </a:solidFill>
                <a:latin typeface="Arial"/>
              </a:rPr>
              <a:t>Zweite Gliederungsebene</a:t>
            </a:r>
            <a:endParaRPr b="0" lang="de-DE"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2000" spc="-1" strike="noStrike">
                <a:solidFill>
                  <a:srgbClr val="000000"/>
                </a:solidFill>
                <a:latin typeface="Arial"/>
              </a:rPr>
              <a:t>Fünfte Gliederungsebene</a:t>
            </a:r>
            <a:endParaRPr b="0" lang="de-D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2000" spc="-1" strike="noStrike">
                <a:solidFill>
                  <a:srgbClr val="000000"/>
                </a:solidFill>
                <a:latin typeface="Arial"/>
              </a:rPr>
              <a:t>Sechste Gliederungsebene</a:t>
            </a:r>
            <a:endParaRPr b="0" lang="de-D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2000" spc="-1" strike="noStrike">
                <a:solidFill>
                  <a:srgbClr val="000000"/>
                </a:solidFill>
                <a:latin typeface="Arial"/>
              </a:rPr>
              <a:t>Siebte Gliederungsebene</a:t>
            </a:r>
            <a:endParaRPr b="0" lang="de-D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3.xml"/><Relationship Id="rId4"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3.xml"/><Relationship Id="rId4"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3.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3.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hyperlink" Target="https://www.deutschlandfunkkultur.de/gene-drives-darf-der-mensch-die-malaria-muecke-ausrotten.1008.de.html?dram:article_id=398976" TargetMode="External"/><Relationship Id="rId4" Type="http://schemas.openxmlformats.org/officeDocument/2006/relationships/image" Target="../media/image11.png"/><Relationship Id="rId5" Type="http://schemas.openxmlformats.org/officeDocument/2006/relationships/hyperlink" Target="https://www.geo.de/natur/tierwelt/50-rtkl-muecken-warum-rotten-wir-moskitos-nicht-einfach-aus" TargetMode="External"/><Relationship Id="rId6" Type="http://schemas.openxmlformats.org/officeDocument/2006/relationships/image" Target="../media/image12.png"/><Relationship Id="rId7" Type="http://schemas.openxmlformats.org/officeDocument/2006/relationships/hyperlink" Target="https://www.schule-bw.de/faecher-und-schularten/gesellschaftswissenschaftliche-und-philosophische-faecher/ethik/methodik-didaktik/methodik-ethik/methoden_prozessbezogene-kompetenzen/werte_normen" TargetMode="External"/><Relationship Id="rId8" Type="http://schemas.openxmlformats.org/officeDocument/2006/relationships/slideLayout" Target="../slideLayouts/slideLayout3.xml"/><Relationship Id="rId9"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hyperlink" Target="https://www.deutschlandfunkkultur.de/gene-drives-darf-der-mensch-die-malaria-muecke-ausrotten.1008.de.html?dram:article_id=398976" TargetMode="External"/><Relationship Id="rId4" Type="http://schemas.openxmlformats.org/officeDocument/2006/relationships/image" Target="../media/image15.png"/><Relationship Id="rId5" Type="http://schemas.openxmlformats.org/officeDocument/2006/relationships/hyperlink" Target="https://www.geo.de/natur/tierwelt/50-rtkl-muecken-warum-rotten-wir-moskitos-nicht-einfach-aus" TargetMode="External"/><Relationship Id="rId6" Type="http://schemas.openxmlformats.org/officeDocument/2006/relationships/image" Target="../media/image16.png"/><Relationship Id="rId7" Type="http://schemas.openxmlformats.org/officeDocument/2006/relationships/hyperlink" Target="https://www.schule-bw.de/faecher-und-schularten/gesellschaftswissenschaftliche-und-philosophische-faecher/ethik/methodik-didaktik/methodik-ethik/methoden_prozessbezogene-kompetenzen/werte_normen" TargetMode="External"/><Relationship Id="rId8" Type="http://schemas.openxmlformats.org/officeDocument/2006/relationships/slideLayout" Target="../slideLayouts/slideLayout3.xml"/><Relationship Id="rId9"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3.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 name="Grafik 46" descr=""/>
          <p:cNvPicPr/>
          <p:nvPr/>
        </p:nvPicPr>
        <p:blipFill>
          <a:blip r:embed="rId1"/>
          <a:stretch/>
        </p:blipFill>
        <p:spPr>
          <a:xfrm>
            <a:off x="720000" y="82440"/>
            <a:ext cx="3498120" cy="637200"/>
          </a:xfrm>
          <a:prstGeom prst="rect">
            <a:avLst/>
          </a:prstGeom>
          <a:ln>
            <a:noFill/>
          </a:ln>
        </p:spPr>
      </p:pic>
      <p:sp>
        <p:nvSpPr>
          <p:cNvPr id="45" name="CustomShape 1"/>
          <p:cNvSpPr/>
          <p:nvPr/>
        </p:nvSpPr>
        <p:spPr>
          <a:xfrm>
            <a:off x="216000" y="5356080"/>
            <a:ext cx="9647640" cy="231840"/>
          </a:xfrm>
          <a:prstGeom prst="rect">
            <a:avLst/>
          </a:prstGeom>
          <a:noFill/>
          <a:ln>
            <a:noFill/>
          </a:ln>
        </p:spPr>
        <p:style>
          <a:lnRef idx="0"/>
          <a:fillRef idx="0"/>
          <a:effectRef idx="0"/>
          <a:fontRef idx="minor"/>
        </p:style>
        <p:txBody>
          <a:bodyPr lIns="90000" rIns="90000" tIns="45000" bIns="45000"/>
          <a:p>
            <a:pPr>
              <a:lnSpc>
                <a:spcPct val="100000"/>
              </a:lnSpc>
            </a:pPr>
            <a:r>
              <a:rPr b="0" lang="de-DE" sz="1000" spc="-1" strike="noStrike">
                <a:solidFill>
                  <a:srgbClr val="808080"/>
                </a:solidFill>
                <a:latin typeface="Arial"/>
                <a:ea typeface="DejaVu Sans"/>
              </a:rPr>
              <a:t>40201_p_dilemmadiskussion_lehrer</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ZPG Biologie 2020</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Folie 1/8</a:t>
            </a:r>
            <a:endParaRPr b="0" lang="de-DE" sz="1000" spc="-1" strike="noStrike">
              <a:latin typeface="Arial"/>
            </a:endParaRPr>
          </a:p>
        </p:txBody>
      </p:sp>
      <p:sp>
        <p:nvSpPr>
          <p:cNvPr id="46" name="Line 2"/>
          <p:cNvSpPr/>
          <p:nvPr/>
        </p:nvSpPr>
        <p:spPr>
          <a:xfrm>
            <a:off x="216000" y="5256000"/>
            <a:ext cx="9648000" cy="360"/>
          </a:xfrm>
          <a:prstGeom prst="line">
            <a:avLst/>
          </a:prstGeom>
          <a:ln>
            <a:solidFill>
              <a:srgbClr val="808080"/>
            </a:solidFill>
          </a:ln>
        </p:spPr>
        <p:style>
          <a:lnRef idx="0"/>
          <a:fillRef idx="0"/>
          <a:effectRef idx="0"/>
          <a:fontRef idx="minor"/>
        </p:style>
      </p:sp>
      <p:grpSp>
        <p:nvGrpSpPr>
          <p:cNvPr id="47" name="Group 3"/>
          <p:cNvGrpSpPr/>
          <p:nvPr/>
        </p:nvGrpSpPr>
        <p:grpSpPr>
          <a:xfrm>
            <a:off x="720000" y="1008000"/>
            <a:ext cx="7775640" cy="3571920"/>
            <a:chOff x="720000" y="1008000"/>
            <a:chExt cx="7775640" cy="3571920"/>
          </a:xfrm>
        </p:grpSpPr>
        <p:sp>
          <p:nvSpPr>
            <p:cNvPr id="48" name="CustomShape 4"/>
            <p:cNvSpPr/>
            <p:nvPr/>
          </p:nvSpPr>
          <p:spPr>
            <a:xfrm>
              <a:off x="720000" y="1008000"/>
              <a:ext cx="7775640" cy="503640"/>
            </a:xfrm>
            <a:prstGeom prst="rect">
              <a:avLst/>
            </a:prstGeom>
            <a:noFill/>
            <a:ln>
              <a:noFill/>
            </a:ln>
          </p:spPr>
          <p:style>
            <a:lnRef idx="0"/>
            <a:fillRef idx="0"/>
            <a:effectRef idx="0"/>
            <a:fontRef idx="minor"/>
          </p:style>
          <p:txBody>
            <a:bodyPr lIns="90000" rIns="90000" tIns="45000" bIns="45000"/>
            <a:p>
              <a:pPr>
                <a:lnSpc>
                  <a:spcPct val="100000"/>
                </a:lnSpc>
              </a:pPr>
              <a:r>
                <a:rPr b="1" lang="de-DE" sz="2200" spc="-1" strike="noStrike">
                  <a:solidFill>
                    <a:srgbClr val="000000"/>
                  </a:solidFill>
                  <a:latin typeface="Arial"/>
                  <a:ea typeface="DejaVu Sans"/>
                </a:rPr>
                <a:t>CRISPR-Cas gegen Malaria - ein bioethisches Dilemma</a:t>
              </a:r>
              <a:endParaRPr b="0" lang="de-DE" sz="2200" spc="-1" strike="noStrike">
                <a:latin typeface="Arial"/>
              </a:endParaRPr>
            </a:p>
          </p:txBody>
        </p:sp>
        <p:pic>
          <p:nvPicPr>
            <p:cNvPr id="49" name="Grafik 50" descr=""/>
            <p:cNvPicPr/>
            <p:nvPr/>
          </p:nvPicPr>
          <p:blipFill>
            <a:blip r:embed="rId2"/>
            <a:stretch/>
          </p:blipFill>
          <p:spPr>
            <a:xfrm>
              <a:off x="5780520" y="1584000"/>
              <a:ext cx="2283120" cy="2995920"/>
            </a:xfrm>
            <a:prstGeom prst="rect">
              <a:avLst/>
            </a:prstGeom>
            <a:ln>
              <a:noFill/>
            </a:ln>
          </p:spPr>
        </p:pic>
        <p:sp>
          <p:nvSpPr>
            <p:cNvPr id="50" name="CustomShape 5"/>
            <p:cNvSpPr/>
            <p:nvPr/>
          </p:nvSpPr>
          <p:spPr>
            <a:xfrm>
              <a:off x="792000" y="1548000"/>
              <a:ext cx="4247640" cy="1747800"/>
            </a:xfrm>
            <a:prstGeom prst="rect">
              <a:avLst/>
            </a:prstGeom>
            <a:noFill/>
            <a:ln w="18000">
              <a:solidFill>
                <a:srgbClr val="2b511a"/>
              </a:solidFill>
              <a:round/>
            </a:ln>
          </p:spPr>
          <p:style>
            <a:lnRef idx="0"/>
            <a:fillRef idx="0"/>
            <a:effectRef idx="0"/>
            <a:fontRef idx="minor"/>
          </p:style>
          <p:txBody>
            <a:bodyPr lIns="108000" rIns="108000" tIns="108000" bIns="108000"/>
            <a:p>
              <a:pPr>
                <a:lnSpc>
                  <a:spcPct val="100000"/>
                </a:lnSpc>
                <a:spcBef>
                  <a:spcPts val="850"/>
                </a:spcBef>
                <a:spcAft>
                  <a:spcPts val="850"/>
                </a:spcAft>
              </a:pPr>
              <a:r>
                <a:rPr b="1" lang="de-DE" sz="1400" spc="-1" strike="noStrike" cap="small">
                  <a:solidFill>
                    <a:srgbClr val="006c3b"/>
                  </a:solidFill>
                  <a:latin typeface="Arial"/>
                  <a:ea typeface="Noto Sans CJK SC"/>
                </a:rPr>
                <a:t>Aufgabe 1</a:t>
              </a:r>
              <a:endParaRPr b="0" lang="de-DE" sz="1400" spc="-1" strike="noStrike">
                <a:latin typeface="Arial"/>
              </a:endParaRPr>
            </a:p>
            <a:p>
              <a:pPr>
                <a:lnSpc>
                  <a:spcPct val="100000"/>
                </a:lnSpc>
                <a:spcBef>
                  <a:spcPts val="850"/>
                </a:spcBef>
                <a:spcAft>
                  <a:spcPts val="850"/>
                </a:spcAft>
              </a:pPr>
              <a:r>
                <a:rPr b="0" lang="de-DE" sz="1800" spc="-1" strike="noStrike">
                  <a:solidFill>
                    <a:srgbClr val="006c3b"/>
                  </a:solidFill>
                  <a:latin typeface="Arial"/>
                  <a:ea typeface="Noto Sans CJK SC"/>
                </a:rPr>
                <a:t>Diskutieren Sie Ihre Position zum Einsatz von CRISPR-Cas und Gene drive zur Bekämpfung der Malaria in einer Kleingruppe.</a:t>
              </a:r>
              <a:endParaRPr b="0" lang="de-DE" sz="1800" spc="-1" strike="noStrike">
                <a:latin typeface="Arial"/>
              </a:endParaRPr>
            </a:p>
          </p:txBody>
        </p:sp>
      </p:gr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 name="Grafik 52" descr=""/>
          <p:cNvPicPr/>
          <p:nvPr/>
        </p:nvPicPr>
        <p:blipFill>
          <a:blip r:embed="rId1"/>
          <a:stretch/>
        </p:blipFill>
        <p:spPr>
          <a:xfrm>
            <a:off x="720000" y="82440"/>
            <a:ext cx="3498120" cy="637200"/>
          </a:xfrm>
          <a:prstGeom prst="rect">
            <a:avLst/>
          </a:prstGeom>
          <a:ln>
            <a:noFill/>
          </a:ln>
        </p:spPr>
      </p:pic>
      <p:sp>
        <p:nvSpPr>
          <p:cNvPr id="52" name="Line 1"/>
          <p:cNvSpPr/>
          <p:nvPr/>
        </p:nvSpPr>
        <p:spPr>
          <a:xfrm>
            <a:off x="216000" y="5256000"/>
            <a:ext cx="9648000" cy="360"/>
          </a:xfrm>
          <a:prstGeom prst="line">
            <a:avLst/>
          </a:prstGeom>
          <a:ln>
            <a:solidFill>
              <a:srgbClr val="808080"/>
            </a:solidFill>
          </a:ln>
        </p:spPr>
        <p:style>
          <a:lnRef idx="0"/>
          <a:fillRef idx="0"/>
          <a:effectRef idx="0"/>
          <a:fontRef idx="minor"/>
        </p:style>
      </p:sp>
      <p:grpSp>
        <p:nvGrpSpPr>
          <p:cNvPr id="53" name="Group 2"/>
          <p:cNvGrpSpPr/>
          <p:nvPr/>
        </p:nvGrpSpPr>
        <p:grpSpPr>
          <a:xfrm>
            <a:off x="720000" y="1008000"/>
            <a:ext cx="9109080" cy="4175640"/>
            <a:chOff x="720000" y="1008000"/>
            <a:chExt cx="9109080" cy="4175640"/>
          </a:xfrm>
        </p:grpSpPr>
        <p:sp>
          <p:nvSpPr>
            <p:cNvPr id="54" name="CustomShape 3"/>
            <p:cNvSpPr/>
            <p:nvPr/>
          </p:nvSpPr>
          <p:spPr>
            <a:xfrm>
              <a:off x="720000" y="1008000"/>
              <a:ext cx="7775640" cy="503640"/>
            </a:xfrm>
            <a:prstGeom prst="rect">
              <a:avLst/>
            </a:prstGeom>
            <a:noFill/>
            <a:ln>
              <a:noFill/>
            </a:ln>
          </p:spPr>
          <p:style>
            <a:lnRef idx="0"/>
            <a:fillRef idx="0"/>
            <a:effectRef idx="0"/>
            <a:fontRef idx="minor"/>
          </p:style>
          <p:txBody>
            <a:bodyPr lIns="90000" rIns="90000" tIns="45000" bIns="45000"/>
            <a:p>
              <a:pPr>
                <a:lnSpc>
                  <a:spcPct val="100000"/>
                </a:lnSpc>
              </a:pPr>
              <a:r>
                <a:rPr b="1" lang="de-DE" sz="2200" spc="-1" strike="noStrike">
                  <a:solidFill>
                    <a:srgbClr val="000000"/>
                  </a:solidFill>
                  <a:latin typeface="Arial"/>
                  <a:ea typeface="DejaVu Sans"/>
                </a:rPr>
                <a:t>Das Dilemma</a:t>
              </a:r>
              <a:endParaRPr b="0" lang="de-DE" sz="2200" spc="-1" strike="noStrike">
                <a:latin typeface="Arial"/>
              </a:endParaRPr>
            </a:p>
          </p:txBody>
        </p:sp>
        <p:sp>
          <p:nvSpPr>
            <p:cNvPr id="55" name="CustomShape 4"/>
            <p:cNvSpPr/>
            <p:nvPr/>
          </p:nvSpPr>
          <p:spPr>
            <a:xfrm>
              <a:off x="792000" y="1548000"/>
              <a:ext cx="2159640" cy="1784880"/>
            </a:xfrm>
            <a:prstGeom prst="rect">
              <a:avLst/>
            </a:prstGeom>
            <a:noFill/>
            <a:ln w="18000">
              <a:solidFill>
                <a:srgbClr val="2b511a"/>
              </a:solidFill>
              <a:round/>
            </a:ln>
          </p:spPr>
          <p:style>
            <a:lnRef idx="0"/>
            <a:fillRef idx="0"/>
            <a:effectRef idx="0"/>
            <a:fontRef idx="minor"/>
          </p:style>
          <p:txBody>
            <a:bodyPr lIns="108000" rIns="108000" tIns="108000" bIns="108000"/>
            <a:p>
              <a:pPr>
                <a:lnSpc>
                  <a:spcPct val="100000"/>
                </a:lnSpc>
                <a:spcBef>
                  <a:spcPts val="850"/>
                </a:spcBef>
                <a:spcAft>
                  <a:spcPts val="850"/>
                </a:spcAft>
              </a:pPr>
              <a:r>
                <a:rPr b="1" lang="de-DE" sz="1400" spc="-1" strike="noStrike" cap="small">
                  <a:solidFill>
                    <a:srgbClr val="006c3b"/>
                  </a:solidFill>
                  <a:latin typeface="Arial"/>
                  <a:ea typeface="Noto Sans CJK SC"/>
                </a:rPr>
                <a:t>Aufgabe 2</a:t>
              </a:r>
              <a:endParaRPr b="0" lang="de-DE" sz="1400" spc="-1" strike="noStrike">
                <a:latin typeface="Arial"/>
              </a:endParaRPr>
            </a:p>
            <a:p>
              <a:pPr>
                <a:lnSpc>
                  <a:spcPct val="100000"/>
                </a:lnSpc>
                <a:spcBef>
                  <a:spcPts val="850"/>
                </a:spcBef>
                <a:spcAft>
                  <a:spcPts val="850"/>
                </a:spcAft>
              </a:pPr>
              <a:r>
                <a:rPr b="0" lang="de-DE" sz="1800" spc="-1" strike="noStrike">
                  <a:solidFill>
                    <a:srgbClr val="006c3b"/>
                  </a:solidFill>
                  <a:latin typeface="Arial"/>
                  <a:ea typeface="Noto Sans CJK SC"/>
                </a:rPr>
                <a:t>Definieren Sie das hier vorliegende Dilemma mit Hilfe der Abbildung.</a:t>
              </a:r>
              <a:endParaRPr b="0" lang="de-DE" sz="1800" spc="-1" strike="noStrike">
                <a:latin typeface="Arial"/>
              </a:endParaRPr>
            </a:p>
          </p:txBody>
        </p:sp>
        <p:pic>
          <p:nvPicPr>
            <p:cNvPr id="56" name="Grafik 57" descr=""/>
            <p:cNvPicPr/>
            <p:nvPr/>
          </p:nvPicPr>
          <p:blipFill>
            <a:blip r:embed="rId2"/>
            <a:stretch/>
          </p:blipFill>
          <p:spPr>
            <a:xfrm>
              <a:off x="3744000" y="1080000"/>
              <a:ext cx="6085080" cy="4103640"/>
            </a:xfrm>
            <a:prstGeom prst="rect">
              <a:avLst/>
            </a:prstGeom>
            <a:ln w="18000">
              <a:noFill/>
            </a:ln>
          </p:spPr>
        </p:pic>
      </p:grpSp>
      <p:sp>
        <p:nvSpPr>
          <p:cNvPr id="57" name="CustomShape 5"/>
          <p:cNvSpPr/>
          <p:nvPr/>
        </p:nvSpPr>
        <p:spPr>
          <a:xfrm>
            <a:off x="216000" y="5356080"/>
            <a:ext cx="9647640" cy="231840"/>
          </a:xfrm>
          <a:prstGeom prst="rect">
            <a:avLst/>
          </a:prstGeom>
          <a:noFill/>
          <a:ln>
            <a:noFill/>
          </a:ln>
        </p:spPr>
        <p:style>
          <a:lnRef idx="0"/>
          <a:fillRef idx="0"/>
          <a:effectRef idx="0"/>
          <a:fontRef idx="minor"/>
        </p:style>
        <p:txBody>
          <a:bodyPr lIns="90000" rIns="90000" tIns="45000" bIns="45000"/>
          <a:p>
            <a:pPr>
              <a:lnSpc>
                <a:spcPct val="100000"/>
              </a:lnSpc>
            </a:pPr>
            <a:r>
              <a:rPr b="0" lang="de-DE" sz="1000" spc="-1" strike="noStrike">
                <a:solidFill>
                  <a:srgbClr val="808080"/>
                </a:solidFill>
                <a:latin typeface="Arial"/>
                <a:ea typeface="DejaVu Sans"/>
              </a:rPr>
              <a:t>40201_p_dilemmadiskussion_lehrer</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ZPG Biologie 2020</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Folie 2/8</a:t>
            </a:r>
            <a:endParaRPr b="0" lang="de-DE" sz="1000" spc="-1" strike="noStrike">
              <a:latin typeface="Arial"/>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 name="Grafik 58" descr=""/>
          <p:cNvPicPr/>
          <p:nvPr/>
        </p:nvPicPr>
        <p:blipFill>
          <a:blip r:embed="rId1"/>
          <a:stretch/>
        </p:blipFill>
        <p:spPr>
          <a:xfrm>
            <a:off x="720000" y="82440"/>
            <a:ext cx="3498120" cy="637200"/>
          </a:xfrm>
          <a:prstGeom prst="rect">
            <a:avLst/>
          </a:prstGeom>
          <a:ln>
            <a:noFill/>
          </a:ln>
        </p:spPr>
      </p:pic>
      <p:sp>
        <p:nvSpPr>
          <p:cNvPr id="59" name="Line 1"/>
          <p:cNvSpPr/>
          <p:nvPr/>
        </p:nvSpPr>
        <p:spPr>
          <a:xfrm>
            <a:off x="216000" y="5256000"/>
            <a:ext cx="9648000" cy="360"/>
          </a:xfrm>
          <a:prstGeom prst="line">
            <a:avLst/>
          </a:prstGeom>
          <a:ln>
            <a:solidFill>
              <a:srgbClr val="808080"/>
            </a:solidFill>
          </a:ln>
        </p:spPr>
        <p:style>
          <a:lnRef idx="0"/>
          <a:fillRef idx="0"/>
          <a:effectRef idx="0"/>
          <a:fontRef idx="minor"/>
        </p:style>
      </p:sp>
      <p:grpSp>
        <p:nvGrpSpPr>
          <p:cNvPr id="60" name="Group 2"/>
          <p:cNvGrpSpPr/>
          <p:nvPr/>
        </p:nvGrpSpPr>
        <p:grpSpPr>
          <a:xfrm>
            <a:off x="720000" y="1008000"/>
            <a:ext cx="7775640" cy="3571920"/>
            <a:chOff x="720000" y="1008000"/>
            <a:chExt cx="7775640" cy="3571920"/>
          </a:xfrm>
        </p:grpSpPr>
        <p:sp>
          <p:nvSpPr>
            <p:cNvPr id="61" name="CustomShape 3"/>
            <p:cNvSpPr/>
            <p:nvPr/>
          </p:nvSpPr>
          <p:spPr>
            <a:xfrm>
              <a:off x="720000" y="1008000"/>
              <a:ext cx="7775640" cy="503640"/>
            </a:xfrm>
            <a:prstGeom prst="rect">
              <a:avLst/>
            </a:prstGeom>
            <a:noFill/>
            <a:ln>
              <a:noFill/>
            </a:ln>
          </p:spPr>
          <p:style>
            <a:lnRef idx="0"/>
            <a:fillRef idx="0"/>
            <a:effectRef idx="0"/>
            <a:fontRef idx="minor"/>
          </p:style>
          <p:txBody>
            <a:bodyPr lIns="90000" rIns="90000" tIns="45000" bIns="45000"/>
            <a:p>
              <a:pPr>
                <a:lnSpc>
                  <a:spcPct val="100000"/>
                </a:lnSpc>
              </a:pPr>
              <a:r>
                <a:rPr b="1" lang="de-DE" sz="2200" spc="-1" strike="noStrike">
                  <a:solidFill>
                    <a:srgbClr val="000000"/>
                  </a:solidFill>
                  <a:latin typeface="Arial"/>
                  <a:ea typeface="DejaVu Sans"/>
                </a:rPr>
                <a:t>Das Dilemma</a:t>
              </a:r>
              <a:endParaRPr b="0" lang="de-DE" sz="2200" spc="-1" strike="noStrike">
                <a:latin typeface="Arial"/>
              </a:endParaRPr>
            </a:p>
          </p:txBody>
        </p:sp>
        <p:sp>
          <p:nvSpPr>
            <p:cNvPr id="62" name="CustomShape 4"/>
            <p:cNvSpPr/>
            <p:nvPr/>
          </p:nvSpPr>
          <p:spPr>
            <a:xfrm>
              <a:off x="792000" y="1548000"/>
              <a:ext cx="4247640" cy="1487160"/>
            </a:xfrm>
            <a:prstGeom prst="rect">
              <a:avLst/>
            </a:prstGeom>
            <a:noFill/>
            <a:ln w="18000">
              <a:solidFill>
                <a:srgbClr val="2b511a"/>
              </a:solidFill>
              <a:round/>
            </a:ln>
          </p:spPr>
          <p:style>
            <a:lnRef idx="0"/>
            <a:fillRef idx="0"/>
            <a:effectRef idx="0"/>
            <a:fontRef idx="minor"/>
          </p:style>
          <p:txBody>
            <a:bodyPr lIns="108000" rIns="108000" tIns="108000" bIns="108000"/>
            <a:p>
              <a:pPr>
                <a:lnSpc>
                  <a:spcPct val="100000"/>
                </a:lnSpc>
                <a:spcBef>
                  <a:spcPts val="850"/>
                </a:spcBef>
                <a:spcAft>
                  <a:spcPts val="850"/>
                </a:spcAft>
              </a:pPr>
              <a:r>
                <a:rPr b="1" lang="de-DE" sz="1400" spc="-1" strike="noStrike" cap="small">
                  <a:solidFill>
                    <a:srgbClr val="006c3b"/>
                  </a:solidFill>
                  <a:latin typeface="Arial"/>
                  <a:ea typeface="Noto Sans CJK SC"/>
                </a:rPr>
                <a:t>Aufgabe 3</a:t>
              </a:r>
              <a:endParaRPr b="0" lang="de-DE" sz="1400" spc="-1" strike="noStrike">
                <a:latin typeface="Arial"/>
              </a:endParaRPr>
            </a:p>
            <a:p>
              <a:pPr>
                <a:lnSpc>
                  <a:spcPct val="100000"/>
                </a:lnSpc>
                <a:spcBef>
                  <a:spcPts val="850"/>
                </a:spcBef>
                <a:spcAft>
                  <a:spcPts val="850"/>
                </a:spcAft>
              </a:pPr>
              <a:r>
                <a:rPr b="0" lang="de-DE" sz="1800" spc="-1" strike="noStrike">
                  <a:solidFill>
                    <a:srgbClr val="006c3b"/>
                  </a:solidFill>
                  <a:latin typeface="Arial"/>
                  <a:ea typeface="Noto Sans CJK SC"/>
                </a:rPr>
                <a:t>Stellen Sie zwei Handlungsoptionen dar, die sich in dieser Dilemmasituation bieten.</a:t>
              </a:r>
              <a:endParaRPr b="0" lang="de-DE" sz="1800" spc="-1" strike="noStrike">
                <a:latin typeface="Arial"/>
              </a:endParaRPr>
            </a:p>
          </p:txBody>
        </p:sp>
        <p:pic>
          <p:nvPicPr>
            <p:cNvPr id="63" name="Grafik 63" descr=""/>
            <p:cNvPicPr/>
            <p:nvPr/>
          </p:nvPicPr>
          <p:blipFill>
            <a:blip r:embed="rId2"/>
            <a:stretch/>
          </p:blipFill>
          <p:spPr>
            <a:xfrm>
              <a:off x="5780520" y="1584000"/>
              <a:ext cx="2283120" cy="2995920"/>
            </a:xfrm>
            <a:prstGeom prst="rect">
              <a:avLst/>
            </a:prstGeom>
            <a:ln>
              <a:noFill/>
            </a:ln>
          </p:spPr>
        </p:pic>
      </p:grpSp>
      <p:sp>
        <p:nvSpPr>
          <p:cNvPr id="64" name="CustomShape 5"/>
          <p:cNvSpPr/>
          <p:nvPr/>
        </p:nvSpPr>
        <p:spPr>
          <a:xfrm>
            <a:off x="216000" y="5356080"/>
            <a:ext cx="9647640" cy="231840"/>
          </a:xfrm>
          <a:prstGeom prst="rect">
            <a:avLst/>
          </a:prstGeom>
          <a:noFill/>
          <a:ln>
            <a:noFill/>
          </a:ln>
        </p:spPr>
        <p:style>
          <a:lnRef idx="0"/>
          <a:fillRef idx="0"/>
          <a:effectRef idx="0"/>
          <a:fontRef idx="minor"/>
        </p:style>
        <p:txBody>
          <a:bodyPr lIns="90000" rIns="90000" tIns="45000" bIns="45000"/>
          <a:p>
            <a:pPr>
              <a:lnSpc>
                <a:spcPct val="100000"/>
              </a:lnSpc>
            </a:pPr>
            <a:r>
              <a:rPr b="0" lang="de-DE" sz="1000" spc="-1" strike="noStrike">
                <a:solidFill>
                  <a:srgbClr val="808080"/>
                </a:solidFill>
                <a:latin typeface="Arial"/>
                <a:ea typeface="DejaVu Sans"/>
              </a:rPr>
              <a:t>40201_p_dilemmadiskussion_lehrer</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ZPG Biologie 2020</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Folie 3/8</a:t>
            </a:r>
            <a:endParaRPr b="0" lang="de-DE" sz="10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5" name="Grafik 64" descr=""/>
          <p:cNvPicPr/>
          <p:nvPr/>
        </p:nvPicPr>
        <p:blipFill>
          <a:blip r:embed="rId1"/>
          <a:stretch/>
        </p:blipFill>
        <p:spPr>
          <a:xfrm>
            <a:off x="720000" y="82440"/>
            <a:ext cx="3498120" cy="637200"/>
          </a:xfrm>
          <a:prstGeom prst="rect">
            <a:avLst/>
          </a:prstGeom>
          <a:ln>
            <a:noFill/>
          </a:ln>
        </p:spPr>
      </p:pic>
      <p:sp>
        <p:nvSpPr>
          <p:cNvPr id="66" name="Line 1"/>
          <p:cNvSpPr/>
          <p:nvPr/>
        </p:nvSpPr>
        <p:spPr>
          <a:xfrm>
            <a:off x="216000" y="5256000"/>
            <a:ext cx="9648000" cy="360"/>
          </a:xfrm>
          <a:prstGeom prst="line">
            <a:avLst/>
          </a:prstGeom>
          <a:ln>
            <a:solidFill>
              <a:srgbClr val="808080"/>
            </a:solidFill>
          </a:ln>
        </p:spPr>
        <p:style>
          <a:lnRef idx="0"/>
          <a:fillRef idx="0"/>
          <a:effectRef idx="0"/>
          <a:fontRef idx="minor"/>
        </p:style>
      </p:sp>
      <p:sp>
        <p:nvSpPr>
          <p:cNvPr id="67" name="CustomShape 2"/>
          <p:cNvSpPr/>
          <p:nvPr/>
        </p:nvSpPr>
        <p:spPr>
          <a:xfrm>
            <a:off x="720000" y="1008000"/>
            <a:ext cx="7775640" cy="503640"/>
          </a:xfrm>
          <a:prstGeom prst="rect">
            <a:avLst/>
          </a:prstGeom>
          <a:noFill/>
          <a:ln>
            <a:noFill/>
          </a:ln>
        </p:spPr>
        <p:style>
          <a:lnRef idx="0"/>
          <a:fillRef idx="0"/>
          <a:effectRef idx="0"/>
          <a:fontRef idx="minor"/>
        </p:style>
        <p:txBody>
          <a:bodyPr lIns="90000" rIns="90000" tIns="45000" bIns="45000"/>
          <a:p>
            <a:pPr>
              <a:lnSpc>
                <a:spcPct val="100000"/>
              </a:lnSpc>
            </a:pPr>
            <a:r>
              <a:rPr b="1" lang="de-DE" sz="2200" spc="-1" strike="noStrike">
                <a:solidFill>
                  <a:srgbClr val="000000"/>
                </a:solidFill>
                <a:latin typeface="Arial"/>
                <a:ea typeface="DejaVu Sans"/>
              </a:rPr>
              <a:t>Interessengruppen</a:t>
            </a:r>
            <a:endParaRPr b="0" lang="de-DE" sz="2200" spc="-1" strike="noStrike">
              <a:latin typeface="Arial"/>
            </a:endParaRPr>
          </a:p>
        </p:txBody>
      </p:sp>
      <p:grpSp>
        <p:nvGrpSpPr>
          <p:cNvPr id="68" name="Group 3"/>
          <p:cNvGrpSpPr/>
          <p:nvPr/>
        </p:nvGrpSpPr>
        <p:grpSpPr>
          <a:xfrm>
            <a:off x="792000" y="1099440"/>
            <a:ext cx="9071640" cy="3364200"/>
            <a:chOff x="792000" y="1099440"/>
            <a:chExt cx="9071640" cy="3364200"/>
          </a:xfrm>
        </p:grpSpPr>
        <p:sp>
          <p:nvSpPr>
            <p:cNvPr id="69" name="CustomShape 4"/>
            <p:cNvSpPr/>
            <p:nvPr/>
          </p:nvSpPr>
          <p:spPr>
            <a:xfrm>
              <a:off x="792000" y="1548000"/>
              <a:ext cx="4247640" cy="1788840"/>
            </a:xfrm>
            <a:prstGeom prst="rect">
              <a:avLst/>
            </a:prstGeom>
            <a:noFill/>
            <a:ln w="18000">
              <a:solidFill>
                <a:srgbClr val="2b511a"/>
              </a:solidFill>
              <a:round/>
            </a:ln>
          </p:spPr>
          <p:style>
            <a:lnRef idx="0"/>
            <a:fillRef idx="0"/>
            <a:effectRef idx="0"/>
            <a:fontRef idx="minor"/>
          </p:style>
          <p:txBody>
            <a:bodyPr lIns="108000" rIns="108000" tIns="108000" bIns="108000"/>
            <a:p>
              <a:pPr>
                <a:lnSpc>
                  <a:spcPct val="100000"/>
                </a:lnSpc>
                <a:spcBef>
                  <a:spcPts val="850"/>
                </a:spcBef>
                <a:spcAft>
                  <a:spcPts val="850"/>
                </a:spcAft>
              </a:pPr>
              <a:r>
                <a:rPr b="1" lang="de-DE" sz="1400" spc="-1" strike="noStrike" cap="small">
                  <a:solidFill>
                    <a:srgbClr val="006c3b"/>
                  </a:solidFill>
                  <a:latin typeface="Arial"/>
                  <a:ea typeface="Noto Sans CJK SC"/>
                </a:rPr>
                <a:t>Aufgabe 4</a:t>
              </a:r>
              <a:endParaRPr b="0" lang="de-DE" sz="1400" spc="-1" strike="noStrike">
                <a:latin typeface="Arial"/>
              </a:endParaRPr>
            </a:p>
            <a:p>
              <a:pPr>
                <a:lnSpc>
                  <a:spcPct val="100000"/>
                </a:lnSpc>
                <a:spcBef>
                  <a:spcPts val="850"/>
                </a:spcBef>
                <a:spcAft>
                  <a:spcPts val="850"/>
                </a:spcAft>
              </a:pPr>
              <a:r>
                <a:rPr b="0" lang="de-DE" sz="1800" spc="-1" strike="noStrike">
                  <a:solidFill>
                    <a:srgbClr val="006c3b"/>
                  </a:solidFill>
                  <a:latin typeface="Arial"/>
                  <a:ea typeface="Noto Sans CJK SC"/>
                </a:rPr>
                <a:t>Nennen Sie Personen oder Gruppen, die von einer Entscheidung für eine der beiden Handlungsoptionen betroffen wären.</a:t>
              </a:r>
              <a:endParaRPr b="0" lang="de-DE" sz="1800" spc="-1" strike="noStrike">
                <a:latin typeface="Arial"/>
              </a:endParaRPr>
            </a:p>
          </p:txBody>
        </p:sp>
        <p:pic>
          <p:nvPicPr>
            <p:cNvPr id="70" name="Grafik 69" descr=""/>
            <p:cNvPicPr/>
            <p:nvPr/>
          </p:nvPicPr>
          <p:blipFill>
            <a:blip r:embed="rId2"/>
            <a:stretch/>
          </p:blipFill>
          <p:spPr>
            <a:xfrm>
              <a:off x="5699520" y="1099440"/>
              <a:ext cx="4164120" cy="3364200"/>
            </a:xfrm>
            <a:prstGeom prst="rect">
              <a:avLst/>
            </a:prstGeom>
            <a:ln>
              <a:noFill/>
            </a:ln>
          </p:spPr>
        </p:pic>
      </p:grpSp>
      <p:sp>
        <p:nvSpPr>
          <p:cNvPr id="71" name="CustomShape 5"/>
          <p:cNvSpPr/>
          <p:nvPr/>
        </p:nvSpPr>
        <p:spPr>
          <a:xfrm>
            <a:off x="216000" y="5356080"/>
            <a:ext cx="9647640" cy="231840"/>
          </a:xfrm>
          <a:prstGeom prst="rect">
            <a:avLst/>
          </a:prstGeom>
          <a:noFill/>
          <a:ln>
            <a:noFill/>
          </a:ln>
        </p:spPr>
        <p:style>
          <a:lnRef idx="0"/>
          <a:fillRef idx="0"/>
          <a:effectRef idx="0"/>
          <a:fontRef idx="minor"/>
        </p:style>
        <p:txBody>
          <a:bodyPr lIns="90000" rIns="90000" tIns="45000" bIns="45000"/>
          <a:p>
            <a:pPr>
              <a:lnSpc>
                <a:spcPct val="100000"/>
              </a:lnSpc>
            </a:pPr>
            <a:r>
              <a:rPr b="0" lang="de-DE" sz="1000" spc="-1" strike="noStrike">
                <a:solidFill>
                  <a:srgbClr val="808080"/>
                </a:solidFill>
                <a:latin typeface="Arial"/>
                <a:ea typeface="DejaVu Sans"/>
              </a:rPr>
              <a:t>40201_p_dilemmadiskussion_lehrer</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ZPG Biologie 2020</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Folie 4/8</a:t>
            </a:r>
            <a:endParaRPr b="0" lang="de-DE" sz="1000" spc="-1" strike="noStrike">
              <a:latin typeface="Arial"/>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2" name="Grafik 70" descr=""/>
          <p:cNvPicPr/>
          <p:nvPr/>
        </p:nvPicPr>
        <p:blipFill>
          <a:blip r:embed="rId1"/>
          <a:stretch/>
        </p:blipFill>
        <p:spPr>
          <a:xfrm>
            <a:off x="720000" y="82440"/>
            <a:ext cx="3498120" cy="637200"/>
          </a:xfrm>
          <a:prstGeom prst="rect">
            <a:avLst/>
          </a:prstGeom>
          <a:ln>
            <a:noFill/>
          </a:ln>
        </p:spPr>
      </p:pic>
      <p:sp>
        <p:nvSpPr>
          <p:cNvPr id="73" name="Line 1"/>
          <p:cNvSpPr/>
          <p:nvPr/>
        </p:nvSpPr>
        <p:spPr>
          <a:xfrm>
            <a:off x="216000" y="5256000"/>
            <a:ext cx="9648000" cy="360"/>
          </a:xfrm>
          <a:prstGeom prst="line">
            <a:avLst/>
          </a:prstGeom>
          <a:ln>
            <a:solidFill>
              <a:srgbClr val="808080"/>
            </a:solidFill>
          </a:ln>
        </p:spPr>
        <p:style>
          <a:lnRef idx="0"/>
          <a:fillRef idx="0"/>
          <a:effectRef idx="0"/>
          <a:fontRef idx="minor"/>
        </p:style>
      </p:sp>
      <p:grpSp>
        <p:nvGrpSpPr>
          <p:cNvPr id="74" name="Group 2"/>
          <p:cNvGrpSpPr/>
          <p:nvPr/>
        </p:nvGrpSpPr>
        <p:grpSpPr>
          <a:xfrm>
            <a:off x="720000" y="992520"/>
            <a:ext cx="8855640" cy="4164480"/>
            <a:chOff x="720000" y="992520"/>
            <a:chExt cx="8855640" cy="4164480"/>
          </a:xfrm>
        </p:grpSpPr>
        <p:sp>
          <p:nvSpPr>
            <p:cNvPr id="75" name="CustomShape 3"/>
            <p:cNvSpPr/>
            <p:nvPr/>
          </p:nvSpPr>
          <p:spPr>
            <a:xfrm>
              <a:off x="720000" y="1008000"/>
              <a:ext cx="7775640" cy="503640"/>
            </a:xfrm>
            <a:prstGeom prst="rect">
              <a:avLst/>
            </a:prstGeom>
            <a:noFill/>
            <a:ln>
              <a:noFill/>
            </a:ln>
          </p:spPr>
          <p:style>
            <a:lnRef idx="0"/>
            <a:fillRef idx="0"/>
            <a:effectRef idx="0"/>
            <a:fontRef idx="minor"/>
          </p:style>
          <p:txBody>
            <a:bodyPr lIns="90000" rIns="90000" tIns="45000" bIns="45000"/>
            <a:p>
              <a:pPr>
                <a:lnSpc>
                  <a:spcPct val="100000"/>
                </a:lnSpc>
              </a:pPr>
              <a:r>
                <a:rPr b="1" lang="de-DE" sz="2200" spc="-1" strike="noStrike">
                  <a:solidFill>
                    <a:srgbClr val="000000"/>
                  </a:solidFill>
                  <a:latin typeface="Arial"/>
                  <a:ea typeface="DejaVu Sans"/>
                </a:rPr>
                <a:t>Handlungsoptionen, Konsequenzen und Argumente</a:t>
              </a:r>
              <a:endParaRPr b="0" lang="de-DE" sz="2200" spc="-1" strike="noStrike">
                <a:latin typeface="Arial"/>
              </a:endParaRPr>
            </a:p>
          </p:txBody>
        </p:sp>
        <p:pic>
          <p:nvPicPr>
            <p:cNvPr id="76" name="Grafik 74" descr=""/>
            <p:cNvPicPr/>
            <p:nvPr/>
          </p:nvPicPr>
          <p:blipFill>
            <a:blip r:embed="rId2"/>
            <a:stretch/>
          </p:blipFill>
          <p:spPr>
            <a:xfrm>
              <a:off x="2235600" y="1440000"/>
              <a:ext cx="1508040" cy="1557000"/>
            </a:xfrm>
            <a:prstGeom prst="rect">
              <a:avLst/>
            </a:prstGeom>
            <a:ln>
              <a:noFill/>
            </a:ln>
          </p:spPr>
        </p:pic>
        <p:sp>
          <p:nvSpPr>
            <p:cNvPr id="77" name="CustomShape 4"/>
            <p:cNvSpPr/>
            <p:nvPr/>
          </p:nvSpPr>
          <p:spPr>
            <a:xfrm>
              <a:off x="720000" y="1512000"/>
              <a:ext cx="1655640" cy="489600"/>
            </a:xfrm>
            <a:prstGeom prst="rect">
              <a:avLst/>
            </a:prstGeom>
            <a:noFill/>
            <a:ln>
              <a:noFill/>
            </a:ln>
          </p:spPr>
          <p:style>
            <a:lnRef idx="0"/>
            <a:fillRef idx="0"/>
            <a:effectRef idx="0"/>
            <a:fontRef idx="minor"/>
          </p:style>
          <p:txBody>
            <a:bodyPr lIns="90000" rIns="90000" tIns="45000" bIns="45000"/>
            <a:p>
              <a:pPr algn="ctr">
                <a:lnSpc>
                  <a:spcPct val="100000"/>
                </a:lnSpc>
              </a:pPr>
              <a:r>
                <a:rPr b="0" lang="de-DE" sz="1400" spc="-1" strike="noStrike">
                  <a:solidFill>
                    <a:srgbClr val="000000"/>
                  </a:solidFill>
                  <a:latin typeface="Arial"/>
                  <a:ea typeface="DejaVu Sans"/>
                </a:rPr>
                <a:t>Text 1: </a:t>
              </a:r>
              <a:r>
                <a:rPr b="0" lang="de-DE" sz="1400" spc="-1" strike="noStrike" u="sng">
                  <a:solidFill>
                    <a:srgbClr val="0000ff"/>
                  </a:solidFill>
                  <a:uFillTx/>
                  <a:latin typeface="Arial"/>
                  <a:ea typeface="DejaVu Sans"/>
                  <a:hlinkClick r:id="rId3"/>
                </a:rPr>
                <a:t>Experteninterview</a:t>
              </a:r>
              <a:endParaRPr b="0" lang="de-DE" sz="1400" spc="-1" strike="noStrike">
                <a:latin typeface="Arial"/>
              </a:endParaRPr>
            </a:p>
          </p:txBody>
        </p:sp>
        <p:pic>
          <p:nvPicPr>
            <p:cNvPr id="78" name="Grafik 76" descr=""/>
            <p:cNvPicPr/>
            <p:nvPr/>
          </p:nvPicPr>
          <p:blipFill>
            <a:blip r:embed="rId4"/>
            <a:stretch/>
          </p:blipFill>
          <p:spPr>
            <a:xfrm>
              <a:off x="5475600" y="1371600"/>
              <a:ext cx="1724040" cy="1724040"/>
            </a:xfrm>
            <a:prstGeom prst="rect">
              <a:avLst/>
            </a:prstGeom>
            <a:ln>
              <a:noFill/>
            </a:ln>
          </p:spPr>
        </p:pic>
        <p:sp>
          <p:nvSpPr>
            <p:cNvPr id="79" name="CustomShape 5"/>
            <p:cNvSpPr/>
            <p:nvPr/>
          </p:nvSpPr>
          <p:spPr>
            <a:xfrm>
              <a:off x="3960000" y="1512000"/>
              <a:ext cx="1803240" cy="489600"/>
            </a:xfrm>
            <a:prstGeom prst="rect">
              <a:avLst/>
            </a:prstGeom>
            <a:noFill/>
            <a:ln>
              <a:noFill/>
            </a:ln>
          </p:spPr>
          <p:style>
            <a:lnRef idx="0"/>
            <a:fillRef idx="0"/>
            <a:effectRef idx="0"/>
            <a:fontRef idx="minor"/>
          </p:style>
          <p:txBody>
            <a:bodyPr lIns="90000" rIns="90000" tIns="45000" bIns="45000"/>
            <a:p>
              <a:pPr algn="ctr">
                <a:lnSpc>
                  <a:spcPct val="100000"/>
                </a:lnSpc>
              </a:pPr>
              <a:r>
                <a:rPr b="0" lang="de-DE" sz="1400" spc="-1" strike="noStrike">
                  <a:solidFill>
                    <a:srgbClr val="000000"/>
                  </a:solidFill>
                  <a:latin typeface="Arial"/>
                  <a:ea typeface="DejaVu Sans"/>
                </a:rPr>
                <a:t>Text 2: </a:t>
              </a:r>
              <a:r>
                <a:rPr b="0" lang="de-DE" sz="1400" spc="-1" strike="noStrike" u="sng">
                  <a:solidFill>
                    <a:srgbClr val="0000ff"/>
                  </a:solidFill>
                  <a:uFillTx/>
                  <a:latin typeface="Arial"/>
                  <a:ea typeface="DejaVu Sans"/>
                  <a:hlinkClick r:id="rId5"/>
                </a:rPr>
                <a:t>Expertenkommentar</a:t>
              </a:r>
              <a:endParaRPr b="0" lang="de-DE" sz="1400" spc="-1" strike="noStrike">
                <a:latin typeface="Arial"/>
              </a:endParaRPr>
            </a:p>
          </p:txBody>
        </p:sp>
        <p:pic>
          <p:nvPicPr>
            <p:cNvPr id="80" name="Grafik 78" descr=""/>
            <p:cNvPicPr/>
            <p:nvPr/>
          </p:nvPicPr>
          <p:blipFill>
            <a:blip r:embed="rId6"/>
            <a:stretch/>
          </p:blipFill>
          <p:spPr>
            <a:xfrm>
              <a:off x="7848000" y="1512000"/>
              <a:ext cx="1439640" cy="1439640"/>
            </a:xfrm>
            <a:prstGeom prst="rect">
              <a:avLst/>
            </a:prstGeom>
            <a:ln>
              <a:noFill/>
            </a:ln>
          </p:spPr>
        </p:pic>
        <p:sp>
          <p:nvSpPr>
            <p:cNvPr id="81" name="CustomShape 6"/>
            <p:cNvSpPr/>
            <p:nvPr/>
          </p:nvSpPr>
          <p:spPr>
            <a:xfrm rot="16200000">
              <a:off x="8452080" y="1828440"/>
              <a:ext cx="1959480" cy="287640"/>
            </a:xfrm>
            <a:prstGeom prst="rect">
              <a:avLst/>
            </a:prstGeom>
            <a:noFill/>
            <a:ln>
              <a:noFill/>
            </a:ln>
          </p:spPr>
          <p:style>
            <a:lnRef idx="0"/>
            <a:fillRef idx="0"/>
            <a:effectRef idx="0"/>
            <a:fontRef idx="minor"/>
          </p:style>
          <p:txBody>
            <a:bodyPr lIns="90000" rIns="90000" tIns="45000" bIns="45000"/>
            <a:p>
              <a:pPr algn="ctr">
                <a:lnSpc>
                  <a:spcPct val="100000"/>
                </a:lnSpc>
              </a:pPr>
              <a:r>
                <a:rPr b="0" lang="de-DE" sz="1200" spc="-1" strike="noStrike" u="sng">
                  <a:solidFill>
                    <a:srgbClr val="0000ff"/>
                  </a:solidFill>
                  <a:uFillTx/>
                  <a:latin typeface="Arial"/>
                  <a:ea typeface="DejaVu Sans"/>
                  <a:hlinkClick r:id="rId7"/>
                </a:rPr>
                <a:t>Werte und Normen (Hilfe)</a:t>
              </a:r>
              <a:endParaRPr b="0" lang="de-DE" sz="1200" spc="-1" strike="noStrike">
                <a:latin typeface="Arial"/>
              </a:endParaRPr>
            </a:p>
          </p:txBody>
        </p:sp>
        <p:sp>
          <p:nvSpPr>
            <p:cNvPr id="82" name="CustomShape 7"/>
            <p:cNvSpPr/>
            <p:nvPr/>
          </p:nvSpPr>
          <p:spPr>
            <a:xfrm>
              <a:off x="792000" y="2957040"/>
              <a:ext cx="8783640" cy="2199960"/>
            </a:xfrm>
            <a:prstGeom prst="rect">
              <a:avLst/>
            </a:prstGeom>
            <a:noFill/>
            <a:ln w="18000">
              <a:solidFill>
                <a:srgbClr val="2b511a"/>
              </a:solidFill>
              <a:round/>
            </a:ln>
          </p:spPr>
          <p:style>
            <a:lnRef idx="0"/>
            <a:fillRef idx="0"/>
            <a:effectRef idx="0"/>
            <a:fontRef idx="minor"/>
          </p:style>
          <p:txBody>
            <a:bodyPr lIns="108000" rIns="108000" tIns="108000" bIns="108000"/>
            <a:p>
              <a:pPr>
                <a:lnSpc>
                  <a:spcPct val="100000"/>
                </a:lnSpc>
                <a:spcBef>
                  <a:spcPts val="850"/>
                </a:spcBef>
                <a:spcAft>
                  <a:spcPts val="850"/>
                </a:spcAft>
              </a:pPr>
              <a:r>
                <a:rPr b="0" lang="de-DE" sz="1400" spc="-1" strike="noStrike">
                  <a:solidFill>
                    <a:srgbClr val="006c3b"/>
                  </a:solidFill>
                  <a:latin typeface="Arial"/>
                  <a:ea typeface="Noto Sans CJK SC"/>
                </a:rPr>
                <a:t>Lesen Sie die beiden Texte. Benutzen Sie ggf. die Hilfe zu den Begriffen „Werte“ und „Normen“.</a:t>
              </a:r>
              <a:endParaRPr b="0" lang="de-DE" sz="1400" spc="-1" strike="noStrike">
                <a:latin typeface="Arial"/>
              </a:endParaRPr>
            </a:p>
            <a:p>
              <a:pPr>
                <a:lnSpc>
                  <a:spcPct val="100000"/>
                </a:lnSpc>
                <a:spcBef>
                  <a:spcPts val="850"/>
                </a:spcBef>
                <a:spcAft>
                  <a:spcPts val="850"/>
                </a:spcAft>
              </a:pPr>
              <a:r>
                <a:rPr b="1" lang="de-DE" sz="1400" spc="-1" strike="noStrike" cap="small">
                  <a:solidFill>
                    <a:srgbClr val="006c3b"/>
                  </a:solidFill>
                  <a:latin typeface="Arial"/>
                  <a:ea typeface="Noto Sans CJK SC"/>
                </a:rPr>
                <a:t>Aufgabe 5</a:t>
              </a:r>
              <a:br/>
              <a:r>
                <a:rPr b="0" lang="de-DE" sz="1400" spc="-1" strike="noStrike">
                  <a:solidFill>
                    <a:srgbClr val="006c3b"/>
                  </a:solidFill>
                  <a:latin typeface="Arial"/>
                  <a:ea typeface="Noto Sans CJK SC"/>
                </a:rPr>
                <a:t>Beschreiben Sie für jede Ihrer Handlungsoptionen, welche Konsequenzen sich jeweils daraus ergeben könnten.</a:t>
              </a:r>
              <a:endParaRPr b="0" lang="de-DE" sz="1400" spc="-1" strike="noStrike">
                <a:latin typeface="Arial"/>
              </a:endParaRPr>
            </a:p>
            <a:p>
              <a:pPr>
                <a:lnSpc>
                  <a:spcPct val="100000"/>
                </a:lnSpc>
                <a:spcBef>
                  <a:spcPts val="850"/>
                </a:spcBef>
                <a:spcAft>
                  <a:spcPts val="850"/>
                </a:spcAft>
              </a:pPr>
              <a:r>
                <a:rPr b="1" lang="de-DE" sz="1400" spc="-1" strike="noStrike" cap="small">
                  <a:solidFill>
                    <a:srgbClr val="006c3b"/>
                  </a:solidFill>
                  <a:latin typeface="Arial"/>
                  <a:ea typeface="Noto Sans CJK SC"/>
                </a:rPr>
                <a:t>Aufgabe 6</a:t>
              </a:r>
              <a:br/>
              <a:r>
                <a:rPr b="0" lang="de-DE" sz="1400" spc="-1" strike="noStrike">
                  <a:solidFill>
                    <a:srgbClr val="006c3b"/>
                  </a:solidFill>
                  <a:latin typeface="Arial"/>
                  <a:ea typeface="Noto Sans CJK SC"/>
                </a:rPr>
                <a:t>Nennen Sie für jede Ihrer Handlungsoptionen bzw. deren Konsequenzen jeweils Werte und Normen, die davon berührt sind.</a:t>
              </a:r>
              <a:endParaRPr b="0" lang="de-DE" sz="1400" spc="-1" strike="noStrike">
                <a:latin typeface="Arial"/>
              </a:endParaRPr>
            </a:p>
          </p:txBody>
        </p:sp>
      </p:grpSp>
      <p:sp>
        <p:nvSpPr>
          <p:cNvPr id="83" name="CustomShape 8"/>
          <p:cNvSpPr/>
          <p:nvPr/>
        </p:nvSpPr>
        <p:spPr>
          <a:xfrm>
            <a:off x="216000" y="5356080"/>
            <a:ext cx="9647640" cy="231840"/>
          </a:xfrm>
          <a:prstGeom prst="rect">
            <a:avLst/>
          </a:prstGeom>
          <a:noFill/>
          <a:ln>
            <a:noFill/>
          </a:ln>
        </p:spPr>
        <p:style>
          <a:lnRef idx="0"/>
          <a:fillRef idx="0"/>
          <a:effectRef idx="0"/>
          <a:fontRef idx="minor"/>
        </p:style>
        <p:txBody>
          <a:bodyPr lIns="90000" rIns="90000" tIns="45000" bIns="45000"/>
          <a:p>
            <a:pPr>
              <a:lnSpc>
                <a:spcPct val="100000"/>
              </a:lnSpc>
            </a:pPr>
            <a:r>
              <a:rPr b="0" lang="de-DE" sz="1000" spc="-1" strike="noStrike">
                <a:solidFill>
                  <a:srgbClr val="808080"/>
                </a:solidFill>
                <a:latin typeface="Arial"/>
                <a:ea typeface="DejaVu Sans"/>
              </a:rPr>
              <a:t>40201_p_dilemmadiskussion_lehrer</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ZPG Biologie 2020</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Folie 5/8</a:t>
            </a:r>
            <a:endParaRPr b="0" lang="de-DE" sz="1000" spc="-1" strike="noStrike">
              <a:latin typeface="Arial"/>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Grafik 81" descr=""/>
          <p:cNvPicPr/>
          <p:nvPr/>
        </p:nvPicPr>
        <p:blipFill>
          <a:blip r:embed="rId1"/>
          <a:stretch/>
        </p:blipFill>
        <p:spPr>
          <a:xfrm>
            <a:off x="720000" y="82440"/>
            <a:ext cx="3498120" cy="637200"/>
          </a:xfrm>
          <a:prstGeom prst="rect">
            <a:avLst/>
          </a:prstGeom>
          <a:ln>
            <a:noFill/>
          </a:ln>
        </p:spPr>
      </p:pic>
      <p:sp>
        <p:nvSpPr>
          <p:cNvPr id="85" name="Line 1"/>
          <p:cNvSpPr/>
          <p:nvPr/>
        </p:nvSpPr>
        <p:spPr>
          <a:xfrm>
            <a:off x="216000" y="5256000"/>
            <a:ext cx="9648000" cy="360"/>
          </a:xfrm>
          <a:prstGeom prst="line">
            <a:avLst/>
          </a:prstGeom>
          <a:ln>
            <a:solidFill>
              <a:srgbClr val="808080"/>
            </a:solidFill>
          </a:ln>
        </p:spPr>
        <p:style>
          <a:lnRef idx="0"/>
          <a:fillRef idx="0"/>
          <a:effectRef idx="0"/>
          <a:fontRef idx="minor"/>
        </p:style>
      </p:sp>
      <p:grpSp>
        <p:nvGrpSpPr>
          <p:cNvPr id="86" name="Group 2"/>
          <p:cNvGrpSpPr/>
          <p:nvPr/>
        </p:nvGrpSpPr>
        <p:grpSpPr>
          <a:xfrm>
            <a:off x="720000" y="992520"/>
            <a:ext cx="8855640" cy="3918960"/>
            <a:chOff x="720000" y="992520"/>
            <a:chExt cx="8855640" cy="3918960"/>
          </a:xfrm>
        </p:grpSpPr>
        <p:sp>
          <p:nvSpPr>
            <p:cNvPr id="87" name="CustomShape 3"/>
            <p:cNvSpPr/>
            <p:nvPr/>
          </p:nvSpPr>
          <p:spPr>
            <a:xfrm>
              <a:off x="720000" y="1008000"/>
              <a:ext cx="7775640" cy="503640"/>
            </a:xfrm>
            <a:prstGeom prst="rect">
              <a:avLst/>
            </a:prstGeom>
            <a:noFill/>
            <a:ln>
              <a:noFill/>
            </a:ln>
          </p:spPr>
          <p:style>
            <a:lnRef idx="0"/>
            <a:fillRef idx="0"/>
            <a:effectRef idx="0"/>
            <a:fontRef idx="minor"/>
          </p:style>
          <p:txBody>
            <a:bodyPr lIns="90000" rIns="90000" tIns="45000" bIns="45000"/>
            <a:p>
              <a:pPr>
                <a:lnSpc>
                  <a:spcPct val="100000"/>
                </a:lnSpc>
              </a:pPr>
              <a:r>
                <a:rPr b="1" lang="de-DE" sz="2200" spc="-1" strike="noStrike">
                  <a:solidFill>
                    <a:srgbClr val="000000"/>
                  </a:solidFill>
                  <a:latin typeface="Arial"/>
                  <a:ea typeface="DejaVu Sans"/>
                </a:rPr>
                <a:t>Handlungsoptionen, Konsequenzen und Argumente</a:t>
              </a:r>
              <a:endParaRPr b="0" lang="de-DE" sz="2200" spc="-1" strike="noStrike">
                <a:latin typeface="Arial"/>
              </a:endParaRPr>
            </a:p>
          </p:txBody>
        </p:sp>
        <p:pic>
          <p:nvPicPr>
            <p:cNvPr id="88" name="Grafik 85" descr=""/>
            <p:cNvPicPr/>
            <p:nvPr/>
          </p:nvPicPr>
          <p:blipFill>
            <a:blip r:embed="rId2"/>
            <a:stretch/>
          </p:blipFill>
          <p:spPr>
            <a:xfrm>
              <a:off x="2235600" y="1440000"/>
              <a:ext cx="1508040" cy="1557000"/>
            </a:xfrm>
            <a:prstGeom prst="rect">
              <a:avLst/>
            </a:prstGeom>
            <a:ln>
              <a:noFill/>
            </a:ln>
          </p:spPr>
        </p:pic>
        <p:sp>
          <p:nvSpPr>
            <p:cNvPr id="89" name="CustomShape 4"/>
            <p:cNvSpPr/>
            <p:nvPr/>
          </p:nvSpPr>
          <p:spPr>
            <a:xfrm>
              <a:off x="720000" y="1512000"/>
              <a:ext cx="1655640" cy="489600"/>
            </a:xfrm>
            <a:prstGeom prst="rect">
              <a:avLst/>
            </a:prstGeom>
            <a:noFill/>
            <a:ln>
              <a:noFill/>
            </a:ln>
          </p:spPr>
          <p:style>
            <a:lnRef idx="0"/>
            <a:fillRef idx="0"/>
            <a:effectRef idx="0"/>
            <a:fontRef idx="minor"/>
          </p:style>
          <p:txBody>
            <a:bodyPr lIns="90000" rIns="90000" tIns="45000" bIns="45000"/>
            <a:p>
              <a:pPr algn="ctr">
                <a:lnSpc>
                  <a:spcPct val="100000"/>
                </a:lnSpc>
              </a:pPr>
              <a:r>
                <a:rPr b="0" lang="de-DE" sz="1400" spc="-1" strike="noStrike">
                  <a:solidFill>
                    <a:srgbClr val="000000"/>
                  </a:solidFill>
                  <a:latin typeface="Arial"/>
                  <a:ea typeface="DejaVu Sans"/>
                </a:rPr>
                <a:t>Text 1: </a:t>
              </a:r>
              <a:r>
                <a:rPr b="0" lang="de-DE" sz="1400" spc="-1" strike="noStrike" u="sng">
                  <a:solidFill>
                    <a:srgbClr val="0000ff"/>
                  </a:solidFill>
                  <a:uFillTx/>
                  <a:latin typeface="Arial"/>
                  <a:ea typeface="DejaVu Sans"/>
                  <a:hlinkClick r:id="rId3"/>
                </a:rPr>
                <a:t>Experteninterview</a:t>
              </a:r>
              <a:endParaRPr b="0" lang="de-DE" sz="1400" spc="-1" strike="noStrike">
                <a:latin typeface="Arial"/>
              </a:endParaRPr>
            </a:p>
          </p:txBody>
        </p:sp>
        <p:pic>
          <p:nvPicPr>
            <p:cNvPr id="90" name="Grafik 87" descr=""/>
            <p:cNvPicPr/>
            <p:nvPr/>
          </p:nvPicPr>
          <p:blipFill>
            <a:blip r:embed="rId4"/>
            <a:stretch/>
          </p:blipFill>
          <p:spPr>
            <a:xfrm>
              <a:off x="5475600" y="1371600"/>
              <a:ext cx="1724040" cy="1724040"/>
            </a:xfrm>
            <a:prstGeom prst="rect">
              <a:avLst/>
            </a:prstGeom>
            <a:ln>
              <a:noFill/>
            </a:ln>
          </p:spPr>
        </p:pic>
        <p:sp>
          <p:nvSpPr>
            <p:cNvPr id="91" name="CustomShape 5"/>
            <p:cNvSpPr/>
            <p:nvPr/>
          </p:nvSpPr>
          <p:spPr>
            <a:xfrm>
              <a:off x="3960000" y="1512000"/>
              <a:ext cx="1803240" cy="489600"/>
            </a:xfrm>
            <a:prstGeom prst="rect">
              <a:avLst/>
            </a:prstGeom>
            <a:noFill/>
            <a:ln>
              <a:noFill/>
            </a:ln>
          </p:spPr>
          <p:style>
            <a:lnRef idx="0"/>
            <a:fillRef idx="0"/>
            <a:effectRef idx="0"/>
            <a:fontRef idx="minor"/>
          </p:style>
          <p:txBody>
            <a:bodyPr lIns="90000" rIns="90000" tIns="45000" bIns="45000"/>
            <a:p>
              <a:pPr algn="ctr">
                <a:lnSpc>
                  <a:spcPct val="100000"/>
                </a:lnSpc>
              </a:pPr>
              <a:r>
                <a:rPr b="0" lang="de-DE" sz="1400" spc="-1" strike="noStrike">
                  <a:solidFill>
                    <a:srgbClr val="000000"/>
                  </a:solidFill>
                  <a:latin typeface="Arial"/>
                  <a:ea typeface="DejaVu Sans"/>
                </a:rPr>
                <a:t>Text 2: </a:t>
              </a:r>
              <a:r>
                <a:rPr b="0" lang="de-DE" sz="1400" spc="-1" strike="noStrike" u="sng">
                  <a:solidFill>
                    <a:srgbClr val="0000ff"/>
                  </a:solidFill>
                  <a:uFillTx/>
                  <a:latin typeface="Arial"/>
                  <a:ea typeface="DejaVu Sans"/>
                  <a:hlinkClick r:id="rId5"/>
                </a:rPr>
                <a:t>Expertenkommentar</a:t>
              </a:r>
              <a:endParaRPr b="0" lang="de-DE" sz="1400" spc="-1" strike="noStrike">
                <a:latin typeface="Arial"/>
              </a:endParaRPr>
            </a:p>
          </p:txBody>
        </p:sp>
        <p:pic>
          <p:nvPicPr>
            <p:cNvPr id="92" name="Grafik 89" descr=""/>
            <p:cNvPicPr/>
            <p:nvPr/>
          </p:nvPicPr>
          <p:blipFill>
            <a:blip r:embed="rId6"/>
            <a:stretch/>
          </p:blipFill>
          <p:spPr>
            <a:xfrm>
              <a:off x="7848000" y="1512000"/>
              <a:ext cx="1439640" cy="1439640"/>
            </a:xfrm>
            <a:prstGeom prst="rect">
              <a:avLst/>
            </a:prstGeom>
            <a:ln>
              <a:noFill/>
            </a:ln>
          </p:spPr>
        </p:pic>
        <p:sp>
          <p:nvSpPr>
            <p:cNvPr id="93" name="CustomShape 6"/>
            <p:cNvSpPr/>
            <p:nvPr/>
          </p:nvSpPr>
          <p:spPr>
            <a:xfrm rot="16200000">
              <a:off x="8452080" y="1828440"/>
              <a:ext cx="1959480" cy="287640"/>
            </a:xfrm>
            <a:prstGeom prst="rect">
              <a:avLst/>
            </a:prstGeom>
            <a:noFill/>
            <a:ln>
              <a:noFill/>
            </a:ln>
          </p:spPr>
          <p:style>
            <a:lnRef idx="0"/>
            <a:fillRef idx="0"/>
            <a:effectRef idx="0"/>
            <a:fontRef idx="minor"/>
          </p:style>
          <p:txBody>
            <a:bodyPr lIns="90000" rIns="90000" tIns="45000" bIns="45000"/>
            <a:p>
              <a:pPr algn="ctr">
                <a:lnSpc>
                  <a:spcPct val="100000"/>
                </a:lnSpc>
              </a:pPr>
              <a:r>
                <a:rPr b="0" lang="de-DE" sz="1200" spc="-1" strike="noStrike" u="sng">
                  <a:solidFill>
                    <a:srgbClr val="0000ff"/>
                  </a:solidFill>
                  <a:uFillTx/>
                  <a:latin typeface="Arial"/>
                  <a:ea typeface="DejaVu Sans"/>
                  <a:hlinkClick r:id="rId7"/>
                </a:rPr>
                <a:t>Werte und Normen (Hilfe)</a:t>
              </a:r>
              <a:endParaRPr b="0" lang="de-DE" sz="1200" spc="-1" strike="noStrike">
                <a:latin typeface="Arial"/>
              </a:endParaRPr>
            </a:p>
          </p:txBody>
        </p:sp>
        <p:sp>
          <p:nvSpPr>
            <p:cNvPr id="94" name="CustomShape 7"/>
            <p:cNvSpPr/>
            <p:nvPr/>
          </p:nvSpPr>
          <p:spPr>
            <a:xfrm>
              <a:off x="792000" y="2952000"/>
              <a:ext cx="8783640" cy="1959480"/>
            </a:xfrm>
            <a:prstGeom prst="rect">
              <a:avLst/>
            </a:prstGeom>
            <a:noFill/>
            <a:ln w="18000">
              <a:solidFill>
                <a:srgbClr val="2b511a"/>
              </a:solidFill>
              <a:round/>
            </a:ln>
          </p:spPr>
          <p:style>
            <a:lnRef idx="0"/>
            <a:fillRef idx="0"/>
            <a:effectRef idx="0"/>
            <a:fontRef idx="minor"/>
          </p:style>
          <p:txBody>
            <a:bodyPr lIns="108000" rIns="108000" tIns="108000" bIns="108000"/>
            <a:p>
              <a:pPr>
                <a:lnSpc>
                  <a:spcPct val="100000"/>
                </a:lnSpc>
                <a:spcBef>
                  <a:spcPts val="850"/>
                </a:spcBef>
                <a:spcAft>
                  <a:spcPts val="850"/>
                </a:spcAft>
              </a:pPr>
              <a:r>
                <a:rPr b="0" lang="de-DE" sz="1400" spc="-1" strike="noStrike">
                  <a:solidFill>
                    <a:srgbClr val="006c3b"/>
                  </a:solidFill>
                  <a:latin typeface="Arial"/>
                  <a:ea typeface="Noto Sans CJK SC"/>
                </a:rPr>
                <a:t>Lesen Sie die beiden Texte. Benutzen Sie ggf. die Hilfe zu den Begriffen „Werte“ und „Normen“.</a:t>
              </a:r>
              <a:endParaRPr b="0" lang="de-DE" sz="1400" spc="-1" strike="noStrike">
                <a:latin typeface="Arial"/>
              </a:endParaRPr>
            </a:p>
            <a:p>
              <a:pPr>
                <a:lnSpc>
                  <a:spcPct val="100000"/>
                </a:lnSpc>
                <a:spcBef>
                  <a:spcPts val="850"/>
                </a:spcBef>
                <a:spcAft>
                  <a:spcPts val="850"/>
                </a:spcAft>
              </a:pPr>
              <a:r>
                <a:rPr b="1" lang="de-DE" sz="1400" spc="-1" strike="noStrike" cap="small">
                  <a:solidFill>
                    <a:srgbClr val="006c3b"/>
                  </a:solidFill>
                  <a:latin typeface="Arial"/>
                  <a:ea typeface="Noto Sans CJK SC"/>
                </a:rPr>
                <a:t>Aufgabe 7</a:t>
              </a:r>
              <a:br/>
              <a:r>
                <a:rPr b="0" lang="de-DE" sz="1400" spc="-1" strike="noStrike">
                  <a:solidFill>
                    <a:srgbClr val="006c3b"/>
                  </a:solidFill>
                  <a:latin typeface="Arial"/>
                  <a:ea typeface="Noto Sans CJK SC"/>
                </a:rPr>
                <a:t>Sammeln Sie Argumente für und wider jede Ihrer Handlungsoptionen. Gewichten Sie Ihre Argumente.</a:t>
              </a:r>
              <a:endParaRPr b="0" lang="de-DE" sz="1400" spc="-1" strike="noStrike">
                <a:latin typeface="Arial"/>
              </a:endParaRPr>
            </a:p>
            <a:p>
              <a:pPr>
                <a:lnSpc>
                  <a:spcPct val="100000"/>
                </a:lnSpc>
                <a:spcBef>
                  <a:spcPts val="850"/>
                </a:spcBef>
                <a:spcAft>
                  <a:spcPts val="850"/>
                </a:spcAft>
              </a:pPr>
              <a:r>
                <a:rPr b="1" lang="de-DE" sz="1400" spc="-1" strike="noStrike" cap="small">
                  <a:solidFill>
                    <a:srgbClr val="006c3b"/>
                  </a:solidFill>
                  <a:latin typeface="Arial"/>
                  <a:ea typeface="Noto Sans CJK SC"/>
                </a:rPr>
                <a:t>Aufgabe 8</a:t>
              </a:r>
              <a:br/>
              <a:r>
                <a:rPr b="0" lang="de-DE" sz="1400" spc="-1" strike="noStrike">
                  <a:solidFill>
                    <a:srgbClr val="006c3b"/>
                  </a:solidFill>
                  <a:latin typeface="Arial"/>
                  <a:ea typeface="Noto Sans CJK SC"/>
                </a:rPr>
                <a:t>Erläutern Sie die Gewichtung Ihrer Argumente unter Bezugnahme auf die Werte und Normen, die Sie in Aufgabe 6 genannt haben.</a:t>
              </a:r>
              <a:endParaRPr b="0" lang="de-DE" sz="1400" spc="-1" strike="noStrike">
                <a:latin typeface="Arial"/>
              </a:endParaRPr>
            </a:p>
          </p:txBody>
        </p:sp>
      </p:grpSp>
      <p:sp>
        <p:nvSpPr>
          <p:cNvPr id="95" name="CustomShape 8"/>
          <p:cNvSpPr/>
          <p:nvPr/>
        </p:nvSpPr>
        <p:spPr>
          <a:xfrm>
            <a:off x="216000" y="5356080"/>
            <a:ext cx="9647640" cy="231840"/>
          </a:xfrm>
          <a:prstGeom prst="rect">
            <a:avLst/>
          </a:prstGeom>
          <a:noFill/>
          <a:ln>
            <a:noFill/>
          </a:ln>
        </p:spPr>
        <p:style>
          <a:lnRef idx="0"/>
          <a:fillRef idx="0"/>
          <a:effectRef idx="0"/>
          <a:fontRef idx="minor"/>
        </p:style>
        <p:txBody>
          <a:bodyPr lIns="90000" rIns="90000" tIns="45000" bIns="45000"/>
          <a:p>
            <a:pPr>
              <a:lnSpc>
                <a:spcPct val="100000"/>
              </a:lnSpc>
            </a:pPr>
            <a:r>
              <a:rPr b="0" lang="de-DE" sz="1000" spc="-1" strike="noStrike">
                <a:solidFill>
                  <a:srgbClr val="808080"/>
                </a:solidFill>
                <a:latin typeface="Arial"/>
                <a:ea typeface="DejaVu Sans"/>
              </a:rPr>
              <a:t>40201_p_dilemmadiskussion_lehrer</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ZPG Biologie 2020</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Folie 6/8</a:t>
            </a:r>
            <a:endParaRPr b="0" lang="de-DE" sz="1000" spc="-1" strike="noStrike">
              <a:latin typeface="Arial"/>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6" name="Grafik 92" descr=""/>
          <p:cNvPicPr/>
          <p:nvPr/>
        </p:nvPicPr>
        <p:blipFill>
          <a:blip r:embed="rId1"/>
          <a:stretch/>
        </p:blipFill>
        <p:spPr>
          <a:xfrm>
            <a:off x="720000" y="82440"/>
            <a:ext cx="3498120" cy="637200"/>
          </a:xfrm>
          <a:prstGeom prst="rect">
            <a:avLst/>
          </a:prstGeom>
          <a:ln>
            <a:noFill/>
          </a:ln>
        </p:spPr>
      </p:pic>
      <p:sp>
        <p:nvSpPr>
          <p:cNvPr id="97" name="Line 1"/>
          <p:cNvSpPr/>
          <p:nvPr/>
        </p:nvSpPr>
        <p:spPr>
          <a:xfrm>
            <a:off x="216000" y="5256000"/>
            <a:ext cx="9648000" cy="360"/>
          </a:xfrm>
          <a:prstGeom prst="line">
            <a:avLst/>
          </a:prstGeom>
          <a:ln>
            <a:solidFill>
              <a:srgbClr val="808080"/>
            </a:solidFill>
          </a:ln>
        </p:spPr>
        <p:style>
          <a:lnRef idx="0"/>
          <a:fillRef idx="0"/>
          <a:effectRef idx="0"/>
          <a:fontRef idx="minor"/>
        </p:style>
      </p:sp>
      <p:grpSp>
        <p:nvGrpSpPr>
          <p:cNvPr id="98" name="Group 2"/>
          <p:cNvGrpSpPr/>
          <p:nvPr/>
        </p:nvGrpSpPr>
        <p:grpSpPr>
          <a:xfrm>
            <a:off x="720000" y="1008000"/>
            <a:ext cx="7775640" cy="3571920"/>
            <a:chOff x="720000" y="1008000"/>
            <a:chExt cx="7775640" cy="3571920"/>
          </a:xfrm>
        </p:grpSpPr>
        <p:sp>
          <p:nvSpPr>
            <p:cNvPr id="99" name="CustomShape 3"/>
            <p:cNvSpPr/>
            <p:nvPr/>
          </p:nvSpPr>
          <p:spPr>
            <a:xfrm>
              <a:off x="720000" y="1008000"/>
              <a:ext cx="7775640" cy="503640"/>
            </a:xfrm>
            <a:prstGeom prst="rect">
              <a:avLst/>
            </a:prstGeom>
            <a:noFill/>
            <a:ln>
              <a:noFill/>
            </a:ln>
          </p:spPr>
          <p:style>
            <a:lnRef idx="0"/>
            <a:fillRef idx="0"/>
            <a:effectRef idx="0"/>
            <a:fontRef idx="minor"/>
          </p:style>
          <p:txBody>
            <a:bodyPr lIns="90000" rIns="90000" tIns="45000" bIns="45000"/>
            <a:p>
              <a:pPr>
                <a:lnSpc>
                  <a:spcPct val="100000"/>
                </a:lnSpc>
              </a:pPr>
              <a:r>
                <a:rPr b="1" lang="de-DE" sz="2200" spc="-1" strike="noStrike">
                  <a:solidFill>
                    <a:srgbClr val="000000"/>
                  </a:solidFill>
                  <a:latin typeface="Arial"/>
                  <a:ea typeface="DejaVu Sans"/>
                </a:rPr>
                <a:t>Der persönliche Standpunkt</a:t>
              </a:r>
              <a:endParaRPr b="0" lang="de-DE" sz="2200" spc="-1" strike="noStrike">
                <a:latin typeface="Arial"/>
              </a:endParaRPr>
            </a:p>
          </p:txBody>
        </p:sp>
        <p:sp>
          <p:nvSpPr>
            <p:cNvPr id="100" name="CustomShape 4"/>
            <p:cNvSpPr/>
            <p:nvPr/>
          </p:nvSpPr>
          <p:spPr>
            <a:xfrm>
              <a:off x="792000" y="1548000"/>
              <a:ext cx="4247640" cy="2024280"/>
            </a:xfrm>
            <a:prstGeom prst="rect">
              <a:avLst/>
            </a:prstGeom>
            <a:noFill/>
            <a:ln w="18000">
              <a:solidFill>
                <a:srgbClr val="2b511a"/>
              </a:solidFill>
              <a:round/>
            </a:ln>
          </p:spPr>
          <p:style>
            <a:lnRef idx="0"/>
            <a:fillRef idx="0"/>
            <a:effectRef idx="0"/>
            <a:fontRef idx="minor"/>
          </p:style>
          <p:txBody>
            <a:bodyPr lIns="108000" rIns="108000" tIns="108000" bIns="108000"/>
            <a:p>
              <a:pPr>
                <a:lnSpc>
                  <a:spcPct val="100000"/>
                </a:lnSpc>
                <a:spcBef>
                  <a:spcPts val="850"/>
                </a:spcBef>
                <a:spcAft>
                  <a:spcPts val="850"/>
                </a:spcAft>
              </a:pPr>
              <a:r>
                <a:rPr b="1" lang="de-DE" sz="1400" spc="-1" strike="noStrike" cap="small">
                  <a:solidFill>
                    <a:srgbClr val="006c3b"/>
                  </a:solidFill>
                  <a:latin typeface="Arial"/>
                  <a:ea typeface="Noto Sans CJK SC"/>
                </a:rPr>
                <a:t>Aufgabe 9</a:t>
              </a:r>
              <a:endParaRPr b="0" lang="de-DE" sz="1400" spc="-1" strike="noStrike">
                <a:latin typeface="Arial"/>
              </a:endParaRPr>
            </a:p>
            <a:p>
              <a:pPr>
                <a:lnSpc>
                  <a:spcPct val="100000"/>
                </a:lnSpc>
                <a:spcBef>
                  <a:spcPts val="850"/>
                </a:spcBef>
                <a:spcAft>
                  <a:spcPts val="850"/>
                </a:spcAft>
              </a:pPr>
              <a:r>
                <a:rPr b="0" lang="de-DE" sz="1800" spc="-1" strike="noStrike">
                  <a:solidFill>
                    <a:srgbClr val="006c3b"/>
                  </a:solidFill>
                  <a:latin typeface="Arial"/>
                  <a:ea typeface="Noto Sans CJK SC"/>
                </a:rPr>
                <a:t>Bewerten Sie den Einsatz der CRISPR-Cas- und Gene drive-Technologie zur Bekämpfung der Malaria durch die Ausrottung der die Krankheit übertragenden Anopheles-Mücken. </a:t>
              </a:r>
              <a:endParaRPr b="0" lang="de-DE" sz="1800" spc="-1" strike="noStrike">
                <a:latin typeface="Arial"/>
              </a:endParaRPr>
            </a:p>
          </p:txBody>
        </p:sp>
        <p:pic>
          <p:nvPicPr>
            <p:cNvPr id="101" name="Grafik 97" descr=""/>
            <p:cNvPicPr/>
            <p:nvPr/>
          </p:nvPicPr>
          <p:blipFill>
            <a:blip r:embed="rId2"/>
            <a:stretch/>
          </p:blipFill>
          <p:spPr>
            <a:xfrm>
              <a:off x="5780520" y="1584000"/>
              <a:ext cx="2283120" cy="2995920"/>
            </a:xfrm>
            <a:prstGeom prst="rect">
              <a:avLst/>
            </a:prstGeom>
            <a:ln>
              <a:noFill/>
            </a:ln>
          </p:spPr>
        </p:pic>
      </p:grpSp>
      <p:sp>
        <p:nvSpPr>
          <p:cNvPr id="102" name="CustomShape 5"/>
          <p:cNvSpPr/>
          <p:nvPr/>
        </p:nvSpPr>
        <p:spPr>
          <a:xfrm>
            <a:off x="216000" y="5356080"/>
            <a:ext cx="9647640" cy="231840"/>
          </a:xfrm>
          <a:prstGeom prst="rect">
            <a:avLst/>
          </a:prstGeom>
          <a:noFill/>
          <a:ln>
            <a:noFill/>
          </a:ln>
        </p:spPr>
        <p:style>
          <a:lnRef idx="0"/>
          <a:fillRef idx="0"/>
          <a:effectRef idx="0"/>
          <a:fontRef idx="minor"/>
        </p:style>
        <p:txBody>
          <a:bodyPr lIns="90000" rIns="90000" tIns="45000" bIns="45000"/>
          <a:p>
            <a:pPr>
              <a:lnSpc>
                <a:spcPct val="100000"/>
              </a:lnSpc>
            </a:pPr>
            <a:r>
              <a:rPr b="0" lang="de-DE" sz="1000" spc="-1" strike="noStrike">
                <a:solidFill>
                  <a:srgbClr val="808080"/>
                </a:solidFill>
                <a:latin typeface="Arial"/>
                <a:ea typeface="DejaVu Sans"/>
              </a:rPr>
              <a:t>40201_p_dilemmadiskussion_lehrer</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ZPG Biologie 2020</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Folie 7/8</a:t>
            </a:r>
            <a:endParaRPr b="0" lang="de-DE" sz="1000" spc="-1" strike="noStrike">
              <a:latin typeface="Arial"/>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3" name="Grafik 98" descr=""/>
          <p:cNvPicPr/>
          <p:nvPr/>
        </p:nvPicPr>
        <p:blipFill>
          <a:blip r:embed="rId1"/>
          <a:stretch/>
        </p:blipFill>
        <p:spPr>
          <a:xfrm>
            <a:off x="720000" y="82440"/>
            <a:ext cx="3498120" cy="637200"/>
          </a:xfrm>
          <a:prstGeom prst="rect">
            <a:avLst/>
          </a:prstGeom>
          <a:ln>
            <a:noFill/>
          </a:ln>
        </p:spPr>
      </p:pic>
      <p:sp>
        <p:nvSpPr>
          <p:cNvPr id="104" name="Line 1"/>
          <p:cNvSpPr/>
          <p:nvPr/>
        </p:nvSpPr>
        <p:spPr>
          <a:xfrm>
            <a:off x="216000" y="5256000"/>
            <a:ext cx="9648000" cy="360"/>
          </a:xfrm>
          <a:prstGeom prst="line">
            <a:avLst/>
          </a:prstGeom>
          <a:ln>
            <a:solidFill>
              <a:srgbClr val="808080"/>
            </a:solidFill>
          </a:ln>
        </p:spPr>
        <p:style>
          <a:lnRef idx="0"/>
          <a:fillRef idx="0"/>
          <a:effectRef idx="0"/>
          <a:fontRef idx="minor"/>
        </p:style>
      </p:sp>
      <p:grpSp>
        <p:nvGrpSpPr>
          <p:cNvPr id="105" name="Group 2"/>
          <p:cNvGrpSpPr/>
          <p:nvPr/>
        </p:nvGrpSpPr>
        <p:grpSpPr>
          <a:xfrm>
            <a:off x="720000" y="1008000"/>
            <a:ext cx="7775640" cy="3571920"/>
            <a:chOff x="720000" y="1008000"/>
            <a:chExt cx="7775640" cy="3571920"/>
          </a:xfrm>
        </p:grpSpPr>
        <p:sp>
          <p:nvSpPr>
            <p:cNvPr id="106" name="CustomShape 3"/>
            <p:cNvSpPr/>
            <p:nvPr/>
          </p:nvSpPr>
          <p:spPr>
            <a:xfrm>
              <a:off x="720000" y="1008000"/>
              <a:ext cx="7775640" cy="503640"/>
            </a:xfrm>
            <a:prstGeom prst="rect">
              <a:avLst/>
            </a:prstGeom>
            <a:noFill/>
            <a:ln>
              <a:noFill/>
            </a:ln>
          </p:spPr>
          <p:style>
            <a:lnRef idx="0"/>
            <a:fillRef idx="0"/>
            <a:effectRef idx="0"/>
            <a:fontRef idx="minor"/>
          </p:style>
          <p:txBody>
            <a:bodyPr lIns="90000" rIns="90000" tIns="45000" bIns="45000"/>
            <a:p>
              <a:pPr>
                <a:lnSpc>
                  <a:spcPct val="100000"/>
                </a:lnSpc>
              </a:pPr>
              <a:r>
                <a:rPr b="1" lang="de-DE" sz="2200" spc="-1" strike="noStrike">
                  <a:solidFill>
                    <a:srgbClr val="000000"/>
                  </a:solidFill>
                  <a:latin typeface="Arial"/>
                  <a:ea typeface="DejaVu Sans"/>
                </a:rPr>
                <a:t>Feedback zur Bewertungsaufgabe</a:t>
              </a:r>
              <a:endParaRPr b="0" lang="de-DE" sz="2200" spc="-1" strike="noStrike">
                <a:latin typeface="Arial"/>
              </a:endParaRPr>
            </a:p>
          </p:txBody>
        </p:sp>
        <p:sp>
          <p:nvSpPr>
            <p:cNvPr id="107" name="CustomShape 4"/>
            <p:cNvSpPr/>
            <p:nvPr/>
          </p:nvSpPr>
          <p:spPr>
            <a:xfrm>
              <a:off x="792000" y="1548000"/>
              <a:ext cx="4247640" cy="2693520"/>
            </a:xfrm>
            <a:prstGeom prst="rect">
              <a:avLst/>
            </a:prstGeom>
            <a:noFill/>
            <a:ln w="18000">
              <a:solidFill>
                <a:srgbClr val="2b511a"/>
              </a:solidFill>
              <a:round/>
            </a:ln>
          </p:spPr>
          <p:style>
            <a:lnRef idx="0"/>
            <a:fillRef idx="0"/>
            <a:effectRef idx="0"/>
            <a:fontRef idx="minor"/>
          </p:style>
          <p:txBody>
            <a:bodyPr lIns="108000" rIns="108000" tIns="108000" bIns="108000"/>
            <a:p>
              <a:pPr>
                <a:lnSpc>
                  <a:spcPct val="100000"/>
                </a:lnSpc>
              </a:pPr>
              <a:r>
                <a:rPr b="1" lang="de-DE" sz="1400" spc="-1" strike="noStrike">
                  <a:solidFill>
                    <a:srgbClr val="006c3b"/>
                  </a:solidFill>
                  <a:latin typeface="Arial"/>
                  <a:ea typeface="Noto Sans CJK SC"/>
                </a:rPr>
                <a:t>Überprüfen Sie gegenseitig Ihre Lösungen zu Aufgabe 9 hinsichtlich der folgenden Kriterien:</a:t>
              </a:r>
              <a:endParaRPr b="0" lang="de-DE" sz="1400" spc="-1" strike="noStrike">
                <a:latin typeface="Arial"/>
              </a:endParaRPr>
            </a:p>
            <a:p>
              <a:pPr>
                <a:lnSpc>
                  <a:spcPct val="100000"/>
                </a:lnSpc>
              </a:pPr>
              <a:endParaRPr b="0" lang="de-DE" sz="1400" spc="-1" strike="noStrike">
                <a:latin typeface="Arial"/>
              </a:endParaRPr>
            </a:p>
            <a:p>
              <a:pPr marL="216000" indent="-215640">
                <a:lnSpc>
                  <a:spcPct val="100000"/>
                </a:lnSpc>
                <a:spcBef>
                  <a:spcPts val="567"/>
                </a:spcBef>
                <a:spcAft>
                  <a:spcPts val="567"/>
                </a:spcAft>
                <a:buClr>
                  <a:srgbClr val="000000"/>
                </a:buClr>
                <a:buSzPct val="45000"/>
                <a:buFont typeface="Wingdings" charset="2"/>
                <a:buChar char=""/>
              </a:pPr>
              <a:r>
                <a:rPr b="1" lang="de-DE" sz="1400" spc="-1" strike="noStrike">
                  <a:solidFill>
                    <a:srgbClr val="006c3b"/>
                  </a:solidFill>
                  <a:latin typeface="Arial"/>
                  <a:ea typeface="Noto Sans CJK SC"/>
                </a:rPr>
                <a:t>Der Sachverhalt ist fachlich richtig dargestellt.</a:t>
              </a:r>
              <a:endParaRPr b="0" lang="de-DE" sz="1400" spc="-1" strike="noStrike">
                <a:latin typeface="Arial"/>
              </a:endParaRPr>
            </a:p>
            <a:p>
              <a:pPr marL="216000" indent="-215640">
                <a:lnSpc>
                  <a:spcPct val="100000"/>
                </a:lnSpc>
                <a:spcBef>
                  <a:spcPts val="567"/>
                </a:spcBef>
                <a:spcAft>
                  <a:spcPts val="567"/>
                </a:spcAft>
                <a:buClr>
                  <a:srgbClr val="000000"/>
                </a:buClr>
                <a:buSzPct val="45000"/>
                <a:buFont typeface="Wingdings" charset="2"/>
                <a:buChar char=""/>
              </a:pPr>
              <a:r>
                <a:rPr b="1" lang="de-DE" sz="1400" spc="-1" strike="noStrike">
                  <a:solidFill>
                    <a:srgbClr val="006c3b"/>
                  </a:solidFill>
                  <a:latin typeface="Arial"/>
                  <a:ea typeface="Noto Sans CJK SC"/>
                </a:rPr>
                <a:t>Argumente (pro und contra) werden genannt und gewichtet.</a:t>
              </a:r>
              <a:endParaRPr b="0" lang="de-DE" sz="1400" spc="-1" strike="noStrike">
                <a:latin typeface="Arial"/>
              </a:endParaRPr>
            </a:p>
            <a:p>
              <a:pPr marL="216000" indent="-215640">
                <a:lnSpc>
                  <a:spcPct val="100000"/>
                </a:lnSpc>
                <a:spcBef>
                  <a:spcPts val="567"/>
                </a:spcBef>
                <a:spcAft>
                  <a:spcPts val="567"/>
                </a:spcAft>
                <a:buClr>
                  <a:srgbClr val="000000"/>
                </a:buClr>
                <a:buSzPct val="45000"/>
                <a:buFont typeface="Wingdings" charset="2"/>
                <a:buChar char=""/>
              </a:pPr>
              <a:r>
                <a:rPr b="1" lang="de-DE" sz="1400" spc="-1" strike="noStrike">
                  <a:solidFill>
                    <a:srgbClr val="006c3b"/>
                  </a:solidFill>
                  <a:latin typeface="Arial"/>
                  <a:ea typeface="Noto Sans CJK SC"/>
                </a:rPr>
                <a:t>Die vertretene Position wird mit Bezug zu persönlichen und/oder gesellschaftlichen Werten und Normen begründet.</a:t>
              </a:r>
              <a:endParaRPr b="0" lang="de-DE" sz="1400" spc="-1" strike="noStrike">
                <a:latin typeface="Arial"/>
              </a:endParaRPr>
            </a:p>
          </p:txBody>
        </p:sp>
        <p:pic>
          <p:nvPicPr>
            <p:cNvPr id="108" name="Grafik 103" descr=""/>
            <p:cNvPicPr/>
            <p:nvPr/>
          </p:nvPicPr>
          <p:blipFill>
            <a:blip r:embed="rId2"/>
            <a:stretch/>
          </p:blipFill>
          <p:spPr>
            <a:xfrm>
              <a:off x="5780520" y="1584000"/>
              <a:ext cx="2283120" cy="2995920"/>
            </a:xfrm>
            <a:prstGeom prst="rect">
              <a:avLst/>
            </a:prstGeom>
            <a:ln>
              <a:noFill/>
            </a:ln>
          </p:spPr>
        </p:pic>
      </p:grpSp>
      <p:sp>
        <p:nvSpPr>
          <p:cNvPr id="109" name="CustomShape 5"/>
          <p:cNvSpPr/>
          <p:nvPr/>
        </p:nvSpPr>
        <p:spPr>
          <a:xfrm>
            <a:off x="216000" y="5356080"/>
            <a:ext cx="9647640" cy="231840"/>
          </a:xfrm>
          <a:prstGeom prst="rect">
            <a:avLst/>
          </a:prstGeom>
          <a:noFill/>
          <a:ln>
            <a:noFill/>
          </a:ln>
        </p:spPr>
        <p:style>
          <a:lnRef idx="0"/>
          <a:fillRef idx="0"/>
          <a:effectRef idx="0"/>
          <a:fontRef idx="minor"/>
        </p:style>
        <p:txBody>
          <a:bodyPr lIns="90000" rIns="90000" tIns="45000" bIns="45000"/>
          <a:p>
            <a:pPr>
              <a:lnSpc>
                <a:spcPct val="100000"/>
              </a:lnSpc>
            </a:pPr>
            <a:r>
              <a:rPr b="0" lang="de-DE" sz="1000" spc="-1" strike="noStrike">
                <a:solidFill>
                  <a:srgbClr val="808080"/>
                </a:solidFill>
                <a:latin typeface="Arial"/>
                <a:ea typeface="DejaVu Sans"/>
              </a:rPr>
              <a:t>40201_p_dilemmadiskussion_lehrer</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ZPG Biologie 2020</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	</a:t>
            </a:r>
            <a:r>
              <a:rPr b="0" lang="de-DE" sz="1000" spc="-1" strike="noStrike">
                <a:solidFill>
                  <a:srgbClr val="808080"/>
                </a:solidFill>
                <a:latin typeface="Arial"/>
                <a:ea typeface="DejaVu Sans"/>
              </a:rPr>
              <a:t>Folie 8/8</a:t>
            </a:r>
            <a:endParaRPr b="0" lang="de-DE" sz="1000" spc="-1" strike="noStrike">
              <a:latin typeface="Arial"/>
            </a:endParaRPr>
          </a:p>
        </p:txBody>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TotalTime>
  <Application>LibreOffice/6.0.7.3$Linux_X86_64 LibreOffice_project/00m0$Build-3</Application>
  <Words>1181</Words>
  <Paragraphs>116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2020-08-11T14:48:10Z</dcterms:created>
  <dc:creator/>
  <dc:description/>
  <dc:language>de-DE</dc:language>
  <cp:lastModifiedBy/>
  <dcterms:modified xsi:type="dcterms:W3CDTF">2020-09-08T21:54:47Z</dcterms:modified>
  <cp:revision>60</cp:revision>
  <dc:subject/>
  <dc:title>PowerPoint-Präsentation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7</vt:i4>
  </property>
  <property fmtid="{D5CDD505-2E9C-101B-9397-08002B2CF9AE}" pid="8" name="PresentationFormat">
    <vt:lpwstr>Benutzerdefiniert</vt:lpwstr>
  </property>
  <property fmtid="{D5CDD505-2E9C-101B-9397-08002B2CF9AE}" pid="9" name="ScaleCrop">
    <vt:bool>0</vt:bool>
  </property>
  <property fmtid="{D5CDD505-2E9C-101B-9397-08002B2CF9AE}" pid="10" name="ShareDoc">
    <vt:bool>0</vt:bool>
  </property>
  <property fmtid="{D5CDD505-2E9C-101B-9397-08002B2CF9AE}" pid="11" name="Slides">
    <vt:i4>8</vt:i4>
  </property>
</Properties>
</file>