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15" r:id="rId2"/>
    <p:sldId id="316" r:id="rId3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77402" autoAdjust="0"/>
  </p:normalViewPr>
  <p:slideViewPr>
    <p:cSldViewPr showGuides="1">
      <p:cViewPr varScale="1">
        <p:scale>
          <a:sx n="56" d="100"/>
          <a:sy n="5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B95321-E6D7-4026-B4C3-8AA02FA39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44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1D2F7-29C4-440C-B6DD-2D0777AA6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9448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Bilder</a:t>
            </a:r>
            <a:r>
              <a:rPr lang="de-DE" baseline="0" dirty="0" smtClean="0"/>
              <a:t> passend zu 4113_HA_Energie_Einstieg.docx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Kategorienbildung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Ergebnissicherung: s. 4111_Hinweise_Energie_Einstieg.docx</a:t>
            </a:r>
            <a:br>
              <a:rPr lang="de-DE" baseline="0" dirty="0" smtClean="0"/>
            </a:b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7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de-DE" dirty="0" smtClean="0"/>
              <a:t>Vgl. 4114_AB_Energie_Einstieg.docx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7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5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0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83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2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J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2483768" cy="18864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18864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32240" y="6669360"/>
            <a:ext cx="2411760" cy="18864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4113_Einstieg_Waermeempfinden.pptx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0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1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3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6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7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6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0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elio.de/media/197056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pixabay.com/de/super-benzin-tankstelle-tanken-1408490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s://pixabay.com/de/apfel-beissen-ern&#228;hren-essen-1137742/" TargetMode="External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Woran merkt man, dass hier Energie drin ist?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4112_Einstieg_Energie_Einstieg.pptx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575576" y="3717032"/>
            <a:ext cx="8136376" cy="2914611"/>
            <a:chOff x="575576" y="3717032"/>
            <a:chExt cx="8136376" cy="2914611"/>
          </a:xfrm>
        </p:grpSpPr>
        <p:sp>
          <p:nvSpPr>
            <p:cNvPr id="7" name="Textfeld 37"/>
            <p:cNvSpPr txBox="1"/>
            <p:nvPr/>
          </p:nvSpPr>
          <p:spPr>
            <a:xfrm>
              <a:off x="8388424" y="3751643"/>
              <a:ext cx="323528" cy="2880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000" dirty="0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© Domino </a:t>
              </a: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</a:rPr>
                <a:t>/ pixelio.de </a:t>
              </a: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  <a:hlinkClick r:id="rId3"/>
                </a:rPr>
                <a:t>http://</a:t>
              </a:r>
              <a:r>
                <a:rPr lang="de-DE" sz="1000" dirty="0" smtClean="0">
                  <a:latin typeface="Arial" pitchFamily="34" charset="0"/>
                  <a:ea typeface="Times New Roman"/>
                  <a:cs typeface="Arial" pitchFamily="34" charset="0"/>
                  <a:hlinkClick r:id="rId3"/>
                </a:rPr>
                <a:t>www.pixelio.de/media/197056</a:t>
              </a:r>
              <a:r>
                <a:rPr lang="de-DE" sz="1000" dirty="0" smtClean="0">
                  <a:latin typeface="Arial" pitchFamily="34" charset="0"/>
                  <a:ea typeface="Times New Roman"/>
                  <a:cs typeface="Arial" pitchFamily="34" charset="0"/>
                </a:rPr>
                <a:t> (</a:t>
              </a: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</a:rPr>
                <a:t>19.02.17</a:t>
              </a:r>
              <a:r>
                <a:rPr lang="de-DE" sz="1000" dirty="0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)</a:t>
              </a:r>
              <a:endParaRPr lang="de-DE" sz="20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745041" y="3717032"/>
              <a:ext cx="7653918" cy="2880000"/>
              <a:chOff x="686074" y="3717032"/>
              <a:chExt cx="7653918" cy="2880000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992" y="3717032"/>
                <a:ext cx="3840000" cy="2880000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74" y="3717032"/>
                <a:ext cx="3680341" cy="2880000"/>
              </a:xfrm>
              <a:prstGeom prst="rect">
                <a:avLst/>
              </a:prstGeom>
            </p:spPr>
          </p:pic>
        </p:grpSp>
        <p:sp>
          <p:nvSpPr>
            <p:cNvPr id="15" name="Textfeld 37"/>
            <p:cNvSpPr txBox="1"/>
            <p:nvPr/>
          </p:nvSpPr>
          <p:spPr>
            <a:xfrm>
              <a:off x="575576" y="3717032"/>
              <a:ext cx="180000" cy="2880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000" dirty="0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C.-J. </a:t>
              </a:r>
              <a:r>
                <a:rPr lang="de-DE" sz="1000" dirty="0" err="1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Pardall</a:t>
              </a:r>
              <a:endParaRPr lang="de-DE" sz="20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14072" y="765024"/>
            <a:ext cx="8515857" cy="2880000"/>
            <a:chOff x="314072" y="765024"/>
            <a:chExt cx="8515857" cy="2880000"/>
          </a:xfrm>
        </p:grpSpPr>
        <p:sp>
          <p:nvSpPr>
            <p:cNvPr id="14" name="Textfeld 37"/>
            <p:cNvSpPr txBox="1"/>
            <p:nvPr/>
          </p:nvSpPr>
          <p:spPr>
            <a:xfrm>
              <a:off x="8649929" y="765024"/>
              <a:ext cx="180000" cy="2880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000" dirty="0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C.-J. </a:t>
              </a:r>
              <a:r>
                <a:rPr lang="de-DE" sz="1000" dirty="0" err="1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Pardall</a:t>
              </a:r>
              <a:endParaRPr lang="de-DE" sz="20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96801" y="765024"/>
              <a:ext cx="8150398" cy="2880000"/>
              <a:chOff x="499531" y="765024"/>
              <a:chExt cx="8150398" cy="2880000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4544" y="765024"/>
                <a:ext cx="3655385" cy="2880000"/>
              </a:xfrm>
              <a:prstGeom prst="rect">
                <a:avLst/>
              </a:prstGeom>
            </p:spPr>
          </p:pic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531" y="765024"/>
                <a:ext cx="4387029" cy="2880000"/>
              </a:xfrm>
              <a:prstGeom prst="rect">
                <a:avLst/>
              </a:prstGeom>
            </p:spPr>
          </p:pic>
        </p:grpSp>
        <p:sp>
          <p:nvSpPr>
            <p:cNvPr id="19" name="Textfeld 37"/>
            <p:cNvSpPr txBox="1"/>
            <p:nvPr/>
          </p:nvSpPr>
          <p:spPr>
            <a:xfrm>
              <a:off x="314072" y="765024"/>
              <a:ext cx="180000" cy="2880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000" dirty="0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C.-J. </a:t>
              </a:r>
              <a:r>
                <a:rPr lang="de-DE" sz="1000" dirty="0" err="1" smtClean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Pardall</a:t>
              </a:r>
              <a:endParaRPr lang="de-DE" sz="20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Energie im Alltag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4112_Einstieg_Energie_Einstieg.pptx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727448" y="3717032"/>
            <a:ext cx="5416552" cy="2880001"/>
            <a:chOff x="3727448" y="3717032"/>
            <a:chExt cx="5416552" cy="2880001"/>
          </a:xfrm>
        </p:grpSpPr>
        <p:sp>
          <p:nvSpPr>
            <p:cNvPr id="19" name="Textfeld 40"/>
            <p:cNvSpPr txBox="1"/>
            <p:nvPr/>
          </p:nvSpPr>
          <p:spPr>
            <a:xfrm>
              <a:off x="7250364" y="5985033"/>
              <a:ext cx="1893636" cy="6120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200" i="1" dirty="0">
                  <a:effectLst/>
                  <a:latin typeface="Helvetica"/>
                  <a:ea typeface="Times New Roman"/>
                  <a:cs typeface="Times New Roman"/>
                </a:rPr>
                <a:t>Beim Tanken </a:t>
              </a:r>
              <a:r>
                <a:rPr lang="de-DE" sz="1200" dirty="0">
                  <a:effectLst/>
                  <a:latin typeface="Helvetica"/>
                  <a:ea typeface="Times New Roman"/>
                  <a:cs typeface="Times New Roman"/>
                </a:rPr>
                <a:t/>
              </a:r>
              <a:br>
                <a:rPr lang="de-DE" sz="1200" dirty="0">
                  <a:effectLst/>
                  <a:latin typeface="Helvetica"/>
                  <a:ea typeface="Times New Roman"/>
                  <a:cs typeface="Times New Roman"/>
                </a:rPr>
              </a:b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((CC0) Bernd </a:t>
              </a:r>
              <a:r>
                <a:rPr lang="de-DE" sz="800" dirty="0" err="1" smtClean="0">
                  <a:effectLst/>
                  <a:latin typeface="Helvetica"/>
                  <a:ea typeface="Times New Roman"/>
                  <a:cs typeface="Times New Roman"/>
                </a:rPr>
                <a:t>Schray</a:t>
              </a:r>
              <a:r>
                <a:rPr lang="de-DE" sz="800" dirty="0" smtClean="0">
                  <a:effectLst/>
                  <a:latin typeface="Helvetica"/>
                  <a:ea typeface="Times New Roman"/>
                  <a:cs typeface="Times New Roman"/>
                </a:rPr>
                <a:t> </a:t>
              </a:r>
              <a:r>
                <a:rPr lang="de-DE" sz="800" u="sng" dirty="0" smtClean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3"/>
                </a:rPr>
                <a:t>https</a:t>
              </a:r>
              <a:r>
                <a:rPr lang="de-DE" sz="800" u="sng" dirty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3"/>
                </a:rPr>
                <a:t>://</a:t>
              </a:r>
              <a:r>
                <a:rPr lang="de-DE" sz="800" u="sng" dirty="0" smtClean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3"/>
                </a:rPr>
                <a:t>pixabay.com/de/super-benzin-tankstelle-tanken-1408490</a:t>
              </a:r>
              <a:r>
                <a:rPr lang="de-DE" sz="800" u="sng" dirty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3"/>
                </a:rPr>
                <a:t>/</a:t>
              </a: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 (23.01.17))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27448" y="3717032"/>
              <a:ext cx="3522916" cy="28790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10708" y="764704"/>
            <a:ext cx="4109593" cy="2880001"/>
            <a:chOff x="10708" y="764704"/>
            <a:chExt cx="4109593" cy="2880001"/>
          </a:xfrm>
        </p:grpSpPr>
        <p:sp>
          <p:nvSpPr>
            <p:cNvPr id="16" name="Textfeld 37"/>
            <p:cNvSpPr txBox="1"/>
            <p:nvPr/>
          </p:nvSpPr>
          <p:spPr>
            <a:xfrm>
              <a:off x="10708" y="2780929"/>
              <a:ext cx="1153468" cy="86377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de-DE" sz="1200" i="1" dirty="0">
                  <a:effectLst/>
                  <a:latin typeface="Helvetica"/>
                  <a:ea typeface="Times New Roman"/>
                  <a:cs typeface="Times New Roman"/>
                </a:rPr>
                <a:t>Beim Essen </a:t>
              </a:r>
              <a:r>
                <a:rPr lang="de-DE" sz="1100" i="1" dirty="0">
                  <a:effectLst/>
                  <a:latin typeface="Helvetica"/>
                  <a:ea typeface="Times New Roman"/>
                  <a:cs typeface="Times New Roman"/>
                </a:rPr>
                <a:t/>
              </a:r>
              <a:br>
                <a:rPr lang="de-DE" sz="1100" i="1" dirty="0">
                  <a:effectLst/>
                  <a:latin typeface="Helvetica"/>
                  <a:ea typeface="Times New Roman"/>
                  <a:cs typeface="Times New Roman"/>
                </a:rPr>
              </a:b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((CC0) </a:t>
              </a:r>
              <a:r>
                <a:rPr lang="de-DE" sz="800" dirty="0" smtClean="0">
                  <a:effectLst/>
                  <a:latin typeface="Helvetica"/>
                  <a:ea typeface="Times New Roman"/>
                  <a:cs typeface="Times New Roman"/>
                </a:rPr>
                <a:t>Myriam </a:t>
              </a:r>
              <a:r>
                <a:rPr lang="de-DE" sz="800" u="sng" dirty="0" smtClean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5"/>
                </a:rPr>
                <a:t>https://</a:t>
              </a:r>
              <a:br>
                <a:rPr lang="de-DE" sz="800" u="sng" dirty="0" smtClean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5"/>
                </a:rPr>
              </a:br>
              <a:r>
                <a:rPr lang="de-DE" sz="800" u="sng" dirty="0" smtClean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5"/>
                </a:rPr>
                <a:t>pixabay.com/de/apfel-beissen-ernähren-essen-1137742</a:t>
              </a:r>
              <a:r>
                <a:rPr lang="de-DE" sz="800" u="sng" dirty="0">
                  <a:solidFill>
                    <a:srgbClr val="0000FF"/>
                  </a:solidFill>
                  <a:effectLst/>
                  <a:latin typeface="Helvetica"/>
                  <a:ea typeface="Times New Roman"/>
                  <a:cs typeface="Times New Roman"/>
                  <a:hlinkClick r:id="rId5"/>
                </a:rPr>
                <a:t>/</a:t>
              </a: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 (23.01.17))</a:t>
              </a:r>
              <a:endParaRPr lang="de-DE" sz="1600" dirty="0">
                <a:effectLst/>
                <a:latin typeface="Helvetica"/>
                <a:ea typeface="Times New Roman"/>
                <a:cs typeface="Times New Roman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4176" y="764704"/>
              <a:ext cx="2956125" cy="288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4211960" y="764705"/>
            <a:ext cx="4545724" cy="2880000"/>
            <a:chOff x="4211960" y="764705"/>
            <a:chExt cx="4545724" cy="2880000"/>
          </a:xfrm>
        </p:grpSpPr>
        <p:sp>
          <p:nvSpPr>
            <p:cNvPr id="17" name="Textfeld 38"/>
            <p:cNvSpPr txBox="1"/>
            <p:nvPr/>
          </p:nvSpPr>
          <p:spPr>
            <a:xfrm>
              <a:off x="7736510" y="3282795"/>
              <a:ext cx="1021174" cy="360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1200" i="1" dirty="0">
                  <a:effectLst/>
                  <a:latin typeface="Helvetica"/>
                  <a:ea typeface="Times New Roman"/>
                  <a:cs typeface="Times New Roman"/>
                </a:rPr>
                <a:t>Rührgerät</a:t>
              </a:r>
              <a:r>
                <a:rPr lang="de-DE" sz="1100" dirty="0">
                  <a:effectLst/>
                  <a:latin typeface="Helvetica"/>
                  <a:ea typeface="Times New Roman"/>
                  <a:cs typeface="Times New Roman"/>
                </a:rPr>
                <a:t/>
              </a:r>
              <a:br>
                <a:rPr lang="de-DE" sz="1100" dirty="0">
                  <a:effectLst/>
                  <a:latin typeface="Helvetica"/>
                  <a:ea typeface="Times New Roman"/>
                  <a:cs typeface="Times New Roman"/>
                </a:rPr>
              </a:b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(C.-J. </a:t>
              </a:r>
              <a:r>
                <a:rPr lang="de-DE" sz="800" dirty="0" err="1">
                  <a:effectLst/>
                  <a:latin typeface="Helvetica"/>
                  <a:ea typeface="Times New Roman"/>
                  <a:cs typeface="Times New Roman"/>
                </a:rPr>
                <a:t>Pardall</a:t>
              </a: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)</a:t>
              </a:r>
              <a:endParaRPr lang="de-DE" sz="1600" dirty="0">
                <a:effectLst/>
                <a:latin typeface="Helvetica"/>
                <a:ea typeface="Times New Roman"/>
                <a:cs typeface="Times New Roman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764705"/>
              <a:ext cx="3524550" cy="2880000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457773" y="3717033"/>
            <a:ext cx="3194635" cy="2880000"/>
            <a:chOff x="457773" y="3717033"/>
            <a:chExt cx="3194635" cy="2880000"/>
          </a:xfrm>
        </p:grpSpPr>
        <p:sp>
          <p:nvSpPr>
            <p:cNvPr id="18" name="Textfeld 39"/>
            <p:cNvSpPr txBox="1"/>
            <p:nvPr/>
          </p:nvSpPr>
          <p:spPr>
            <a:xfrm>
              <a:off x="457773" y="6236041"/>
              <a:ext cx="1377923" cy="360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de-DE" sz="1200" i="1" dirty="0">
                  <a:effectLst/>
                  <a:latin typeface="Helvetica"/>
                  <a:ea typeface="Times New Roman"/>
                  <a:cs typeface="Times New Roman"/>
                </a:rPr>
                <a:t>Leuchtdiode </a:t>
              </a:r>
              <a:r>
                <a:rPr lang="de-DE" sz="1200" i="1" dirty="0" smtClean="0">
                  <a:effectLst/>
                  <a:latin typeface="Helvetica"/>
                  <a:ea typeface="Times New Roman"/>
                  <a:cs typeface="Times New Roman"/>
                </a:rPr>
                <a:t>– </a:t>
              </a:r>
              <a:r>
                <a:rPr lang="de-DE" sz="1200" i="1" dirty="0">
                  <a:effectLst/>
                  <a:latin typeface="Helvetica"/>
                  <a:ea typeface="Times New Roman"/>
                  <a:cs typeface="Times New Roman"/>
                </a:rPr>
                <a:t>LED</a:t>
              </a:r>
              <a:r>
                <a:rPr lang="de-DE" sz="1200" dirty="0">
                  <a:effectLst/>
                  <a:latin typeface="Helvetica"/>
                  <a:ea typeface="Times New Roman"/>
                  <a:cs typeface="Times New Roman"/>
                </a:rPr>
                <a:t/>
              </a:r>
              <a:br>
                <a:rPr lang="de-DE" sz="1200" dirty="0">
                  <a:effectLst/>
                  <a:latin typeface="Helvetica"/>
                  <a:ea typeface="Times New Roman"/>
                  <a:cs typeface="Times New Roman"/>
                </a:rPr>
              </a:b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(C.-J. </a:t>
              </a:r>
              <a:r>
                <a:rPr lang="de-DE" sz="800" dirty="0" err="1">
                  <a:effectLst/>
                  <a:latin typeface="Helvetica"/>
                  <a:ea typeface="Times New Roman"/>
                  <a:cs typeface="Times New Roman"/>
                </a:rPr>
                <a:t>Pardall</a:t>
              </a:r>
              <a:r>
                <a:rPr lang="de-DE" sz="800" dirty="0">
                  <a:effectLst/>
                  <a:latin typeface="Helvetica"/>
                  <a:ea typeface="Times New Roman"/>
                  <a:cs typeface="Times New Roman"/>
                </a:rPr>
                <a:t>)</a:t>
              </a:r>
              <a:endParaRPr lang="de-DE" sz="1600" dirty="0">
                <a:effectLst/>
                <a:latin typeface="Helvetica"/>
                <a:ea typeface="Times New Roman"/>
                <a:cs typeface="Times New Roman"/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304052" y="4248677"/>
              <a:ext cx="2880000" cy="1816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CJP</Template>
  <TotalTime>0</TotalTime>
  <Words>91</Words>
  <Application>Microsoft Office PowerPoint</Application>
  <PresentationFormat>Bildschirmpräsentation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CJP</vt:lpstr>
      <vt:lpstr>Woran merkt man, dass hier Energie drin ist?</vt:lpstr>
      <vt:lpstr>Energie im Alltag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Woran merkt man, dass hier Energie drin ist?</dc:title>
  <dc:creator>Carl-Julian</dc:creator>
  <cp:lastModifiedBy>Carl-Julian</cp:lastModifiedBy>
  <cp:revision>369</cp:revision>
  <cp:lastPrinted>2016-01-30T18:57:11Z</cp:lastPrinted>
  <dcterms:created xsi:type="dcterms:W3CDTF">2014-11-17T20:26:36Z</dcterms:created>
  <dcterms:modified xsi:type="dcterms:W3CDTF">2017-02-20T21:31:39Z</dcterms:modified>
</cp:coreProperties>
</file>