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T" initials="E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27899-AB5C-4C6F-8A43-D3D27392549B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83080-364D-4C95-A881-4173B5090D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91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3699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2664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5895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068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4742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9292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7461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934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83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4005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6177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5337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0887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0477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0477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350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45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54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506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5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32000" y="1080000"/>
            <a:ext cx="8280000" cy="50400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1042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6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15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55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48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66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05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0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94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76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4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80000" cy="54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2000" y="1080000"/>
            <a:ext cx="8280000" cy="50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92000" y="6408000"/>
            <a:ext cx="720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 i="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5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19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nelsen.de/sites/medienelemente_cms/mel_xslt_gen/progs/html/mels/mel_520058_iwb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1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11" Type="http://schemas.openxmlformats.org/officeDocument/2006/relationships/oleObject" Target="../embeddings/oleObject4.bin"/><Relationship Id="rId10" Type="http://schemas.openxmlformats.org/officeDocument/2006/relationships/image" Target="../media/image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6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Praktische Bestimmung der Stoffmengenkonzentrationen von wässrigen Lösungen sehr starker Säuren und sehr starker Basen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Aufnahme eine Titrationskurve unter Einsatz eines Messwerterfassungssystems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85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Erläuterung des Kurvenverlaufs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10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3713305"/>
                  </p:ext>
                </p:extLst>
              </p:nvPr>
            </p:nvGraphicFramePr>
            <p:xfrm>
              <a:off x="540288" y="1061930"/>
              <a:ext cx="6696120" cy="500380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801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6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6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1273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400" b="1" i="1" dirty="0" smtClean="0">
                                    <a:latin typeface="Cambria Math"/>
                                  </a:rPr>
                                  <m:t>𝒑𝑯</m:t>
                                </m:r>
                              </m:oMath>
                            </m:oMathPara>
                          </a14:m>
                          <a:endParaRPr lang="de-DE" sz="14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de-DE" sz="1400" b="1" i="1" smtClean="0">
                                  <a:latin typeface="Cambria Math"/>
                                </a:rPr>
                                <m:t>𝒄</m:t>
                              </m:r>
                              <m:r>
                                <a:rPr lang="de-DE" sz="1400" b="1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de-DE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400" b="1" i="1" smtClean="0">
                                      <a:latin typeface="Cambria Math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de-DE" sz="1400" b="1" i="1" smtClean="0"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de-DE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1400" b="1" i="1" smtClean="0">
                                      <a:latin typeface="Cambria Math"/>
                                    </a:rPr>
                                    <m:t>𝑶</m:t>
                                  </m:r>
                                </m:e>
                                <m:sup>
                                  <m:r>
                                    <a:rPr lang="de-DE" sz="1400" b="1" i="1" smtClean="0">
                                      <a:latin typeface="Cambria Math"/>
                                    </a:rPr>
                                    <m:t>+</m:t>
                                  </m:r>
                                </m:sup>
                              </m:sSup>
                              <m:r>
                                <a:rPr lang="de-DE" sz="1400" b="1" i="1" smtClean="0"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de-DE" sz="1400" b="1" dirty="0"/>
                            <a:t> [</a:t>
                          </a:r>
                          <a14:m>
                            <m:oMath xmlns:m="http://schemas.openxmlformats.org/officeDocument/2006/math">
                              <m:r>
                                <a:rPr lang="de-DE" sz="1400" b="1" i="1" dirty="0" smtClean="0">
                                  <a:latin typeface="Cambria Math"/>
                                </a:rPr>
                                <m:t>𝒎𝒐𝒍</m:t>
                              </m:r>
                              <m:r>
                                <a:rPr lang="de-DE" sz="1400" b="1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de-DE" sz="1400" b="1" i="1" dirty="0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de-DE" sz="1400" b="1" i="1" dirty="0" smtClean="0">
                                      <a:latin typeface="Cambria Math"/>
                                      <a:ea typeface="Cambria Math"/>
                                    </a:rPr>
                                    <m:t>𝑳</m:t>
                                  </m:r>
                                </m:e>
                                <m:sup>
                                  <m:r>
                                    <a:rPr lang="de-DE" sz="1400" b="1" i="1" dirty="0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de-DE" sz="1400" b="1" i="1" dirty="0" smtClean="0">
                                      <a:latin typeface="Cambria Math"/>
                                      <a:ea typeface="Cambria Math"/>
                                    </a:rPr>
                                    <m:t>𝟏</m:t>
                                  </m:r>
                                </m:sup>
                              </m:sSup>
                            </m:oMath>
                          </a14:m>
                          <a:r>
                            <a:rPr lang="de-DE" sz="1400" b="1" dirty="0"/>
                            <a:t>]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de-DE" sz="1400" b="1" i="1" smtClean="0">
                                  <a:latin typeface="Cambria Math"/>
                                </a:rPr>
                                <m:t>𝒄</m:t>
                              </m:r>
                              <m:r>
                                <a:rPr lang="de-DE" sz="1400" b="1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de-DE" sz="1400" b="1" i="1" smtClean="0">
                                  <a:latin typeface="Cambria Math"/>
                                </a:rPr>
                                <m:t>𝑶</m:t>
                              </m:r>
                              <m:sSup>
                                <m:sSupPr>
                                  <m:ctrlPr>
                                    <a:rPr lang="de-DE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1400" b="1" i="1" smtClean="0">
                                      <a:latin typeface="Cambria Math"/>
                                    </a:rPr>
                                    <m:t>𝑯</m:t>
                                  </m:r>
                                </m:e>
                                <m:sup>
                                  <m:r>
                                    <a:rPr lang="de-DE" sz="1400" b="1" i="1" smtClean="0">
                                      <a:latin typeface="Cambria Math"/>
                                    </a:rPr>
                                    <m:t>−</m:t>
                                  </m:r>
                                </m:sup>
                              </m:sSup>
                              <m:r>
                                <a:rPr lang="de-DE" sz="1400" b="1" i="1" smtClean="0"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de-DE" sz="1400" b="1" dirty="0"/>
                            <a:t> [</a:t>
                          </a:r>
                          <a14:m>
                            <m:oMath xmlns:m="http://schemas.openxmlformats.org/officeDocument/2006/math">
                              <m:r>
                                <a:rPr lang="de-DE" sz="1400" b="1" i="1" dirty="0" smtClean="0">
                                  <a:latin typeface="Cambria Math"/>
                                </a:rPr>
                                <m:t>𝒎𝒐𝒍</m:t>
                              </m:r>
                              <m:r>
                                <a:rPr lang="de-DE" sz="1400" b="1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de-DE" sz="1400" b="1" i="1" dirty="0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de-DE" sz="1400" b="1" i="1" dirty="0" smtClean="0">
                                      <a:latin typeface="Cambria Math"/>
                                      <a:ea typeface="Cambria Math"/>
                                    </a:rPr>
                                    <m:t>𝑳</m:t>
                                  </m:r>
                                </m:e>
                                <m:sup>
                                  <m:r>
                                    <a:rPr lang="de-DE" sz="1400" b="1" i="1" dirty="0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de-DE" sz="1400" b="1" i="1" dirty="0" smtClean="0">
                                      <a:latin typeface="Cambria Math"/>
                                      <a:ea typeface="Cambria Math"/>
                                    </a:rPr>
                                    <m:t>𝟏</m:t>
                                  </m:r>
                                </m:sup>
                              </m:sSup>
                            </m:oMath>
                          </a14:m>
                          <a:r>
                            <a:rPr lang="de-DE" sz="1400" b="1" dirty="0"/>
                            <a:t>]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400" b="1" i="1" smtClean="0">
                                    <a:latin typeface="Cambria Math"/>
                                  </a:rPr>
                                  <m:t>𝒑𝑶𝑯</m:t>
                                </m:r>
                              </m:oMath>
                            </m:oMathPara>
                          </a14:m>
                          <a:endParaRPr lang="de-DE" sz="1400" b="1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1"/>
                              </a:solidFill>
                            </a:rPr>
                            <a:t>14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𝟖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</a:rPr>
                            <a:t>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accent3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accent3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accent3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accent3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𝟕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𝟕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𝟖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10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11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12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13"/>
                      </a:ext>
                    </a:extLst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13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14"/>
                      </a:ext>
                    </a:extLst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14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de-DE" sz="1400" b="1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de-DE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0135235"/>
                  </p:ext>
                </p:extLst>
              </p:nvPr>
            </p:nvGraphicFramePr>
            <p:xfrm>
              <a:off x="540288" y="1061930"/>
              <a:ext cx="6696120" cy="500380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80120"/>
                    <a:gridCol w="2268000"/>
                    <a:gridCol w="2268000"/>
                    <a:gridCol w="1080000"/>
                  </a:tblGrid>
                  <a:tr h="31273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565" r="-520904" b="-1527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7849" r="-147849" b="-1527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7849" r="-47849" b="-1527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520904" r="-565" b="-1527451"/>
                          </a:stretch>
                        </a:blipFill>
                      </a:tcPr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7849" t="-98077" r="-147849" b="-1398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7849" t="-98077" r="-47849" b="-1398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1"/>
                              </a:solidFill>
                            </a:rPr>
                            <a:t>14</a:t>
                          </a:r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7849" t="-201961" r="-147849" b="-13254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7849" t="-201961" r="-47849" b="-13254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2</a:t>
                          </a:r>
                          <a:endParaRPr lang="de-DE" sz="14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7849" t="-301961" r="-147849" b="-12254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7849" t="-301961" r="-47849" b="-12254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3</a:t>
                          </a:r>
                          <a:endParaRPr lang="de-DE" sz="14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7849" t="-394231" r="-147849" b="-11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7849" t="-394231" r="-47849" b="-11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4</a:t>
                          </a:r>
                          <a:endParaRPr lang="de-DE" sz="14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7849" t="-503922" r="-147849" b="-102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7849" t="-503922" r="-47849" b="-102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5</a:t>
                          </a:r>
                          <a:endParaRPr lang="de-DE" sz="14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7849" t="-603922" r="-147849" b="-92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7849" t="-603922" r="-47849" b="-92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6</a:t>
                          </a:r>
                          <a:endParaRPr lang="de-DE" sz="14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7849" t="-690385" r="-147849" b="-8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7849" t="-690385" r="-47849" b="-8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</a:rPr>
                            <a:t>7</a:t>
                          </a:r>
                          <a:endParaRPr lang="de-DE" sz="1400" b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7849" t="-805882" r="-147849" b="-7215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7849" t="-805882" r="-47849" b="-7215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8</a:t>
                          </a:r>
                          <a:endParaRPr lang="de-DE" sz="1400" b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7849" t="-905882" r="-147849" b="-6215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7849" t="-905882" r="-47849" b="-6215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9</a:t>
                          </a:r>
                          <a:endParaRPr lang="de-DE" sz="1400" b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7849" t="-1005882" r="-147849" b="-5215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7849" t="-1005882" r="-47849" b="-5215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10</a:t>
                          </a:r>
                          <a:endParaRPr lang="de-DE" sz="1400" b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7849" t="-1084615" r="-147849" b="-4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7849" t="-1084615" r="-47849" b="-4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11</a:t>
                          </a:r>
                          <a:endParaRPr lang="de-DE" sz="1400" b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7849" t="-1207843" r="-147849" b="-3196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7849" t="-1207843" r="-47849" b="-3196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12</a:t>
                          </a:r>
                          <a:endParaRPr lang="de-DE" sz="1400" b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7849" t="-1307843" r="-147849" b="-2196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7849" t="-1307843" r="-47849" b="-2196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13</a:t>
                          </a:r>
                          <a:endParaRPr lang="de-DE" sz="1400" b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7849" t="-1380769" r="-147849" b="-1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7849" t="-1380769" r="-47849" b="-1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7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</a:rPr>
                            <a:t>14</a:t>
                          </a:r>
                          <a:endParaRPr lang="de-DE" sz="1400" b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7849" t="-1509804" r="-147849" b="-1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47849" t="-1509804" r="-47849" b="-1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de-DE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Freihandform 5"/>
          <p:cNvSpPr/>
          <p:nvPr/>
        </p:nvSpPr>
        <p:spPr>
          <a:xfrm>
            <a:off x="2292191" y="1527957"/>
            <a:ext cx="160192" cy="293342"/>
          </a:xfrm>
          <a:custGeom>
            <a:avLst/>
            <a:gdLst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10399"/>
              <a:gd name="connsiteY0" fmla="*/ 0 h 287079"/>
              <a:gd name="connsiteX1" fmla="*/ 410300 w 410399"/>
              <a:gd name="connsiteY1" fmla="*/ 159489 h 287079"/>
              <a:gd name="connsiteX2" fmla="*/ 42530 w 410399"/>
              <a:gd name="connsiteY2" fmla="*/ 287079 h 287079"/>
              <a:gd name="connsiteX3" fmla="*/ 42530 w 410399"/>
              <a:gd name="connsiteY3" fmla="*/ 287079 h 287079"/>
              <a:gd name="connsiteX0" fmla="*/ 45152 w 455551"/>
              <a:gd name="connsiteY0" fmla="*/ 0 h 287079"/>
              <a:gd name="connsiteX1" fmla="*/ 455452 w 455551"/>
              <a:gd name="connsiteY1" fmla="*/ 159489 h 287079"/>
              <a:gd name="connsiteX2" fmla="*/ 87682 w 455551"/>
              <a:gd name="connsiteY2" fmla="*/ 287079 h 287079"/>
              <a:gd name="connsiteX3" fmla="*/ 0 w 455551"/>
              <a:gd name="connsiteY3" fmla="*/ 283948 h 287079"/>
              <a:gd name="connsiteX0" fmla="*/ 4442 w 414841"/>
              <a:gd name="connsiteY0" fmla="*/ 0 h 293342"/>
              <a:gd name="connsiteX1" fmla="*/ 414742 w 414841"/>
              <a:gd name="connsiteY1" fmla="*/ 159489 h 293342"/>
              <a:gd name="connsiteX2" fmla="*/ 46972 w 414841"/>
              <a:gd name="connsiteY2" fmla="*/ 287079 h 293342"/>
              <a:gd name="connsiteX3" fmla="*/ 0 w 414841"/>
              <a:gd name="connsiteY3" fmla="*/ 293342 h 293342"/>
              <a:gd name="connsiteX0" fmla="*/ 4442 w 414751"/>
              <a:gd name="connsiteY0" fmla="*/ 0 h 293342"/>
              <a:gd name="connsiteX1" fmla="*/ 414742 w 414751"/>
              <a:gd name="connsiteY1" fmla="*/ 159489 h 293342"/>
              <a:gd name="connsiteX2" fmla="*/ 46972 w 414751"/>
              <a:gd name="connsiteY2" fmla="*/ 287079 h 293342"/>
              <a:gd name="connsiteX3" fmla="*/ 0 w 414751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117" h="293342">
                <a:moveTo>
                  <a:pt x="4442" y="0"/>
                </a:moveTo>
                <a:cubicBezTo>
                  <a:pt x="55061" y="21375"/>
                  <a:pt x="249942" y="39618"/>
                  <a:pt x="252101" y="159489"/>
                </a:cubicBezTo>
                <a:cubicBezTo>
                  <a:pt x="254260" y="279360"/>
                  <a:pt x="46972" y="287079"/>
                  <a:pt x="46972" y="287079"/>
                </a:cubicBezTo>
                <a:lnTo>
                  <a:pt x="0" y="293342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2355412" y="1456624"/>
                <a:ext cx="8509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−9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de-DE" sz="12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412" y="1456624"/>
                <a:ext cx="850939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ihandform 7"/>
          <p:cNvSpPr/>
          <p:nvPr/>
        </p:nvSpPr>
        <p:spPr>
          <a:xfrm>
            <a:off x="2292191" y="1847928"/>
            <a:ext cx="160192" cy="293342"/>
          </a:xfrm>
          <a:custGeom>
            <a:avLst/>
            <a:gdLst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10399"/>
              <a:gd name="connsiteY0" fmla="*/ 0 h 287079"/>
              <a:gd name="connsiteX1" fmla="*/ 410300 w 410399"/>
              <a:gd name="connsiteY1" fmla="*/ 159489 h 287079"/>
              <a:gd name="connsiteX2" fmla="*/ 42530 w 410399"/>
              <a:gd name="connsiteY2" fmla="*/ 287079 h 287079"/>
              <a:gd name="connsiteX3" fmla="*/ 42530 w 410399"/>
              <a:gd name="connsiteY3" fmla="*/ 287079 h 287079"/>
              <a:gd name="connsiteX0" fmla="*/ 45152 w 455551"/>
              <a:gd name="connsiteY0" fmla="*/ 0 h 287079"/>
              <a:gd name="connsiteX1" fmla="*/ 455452 w 455551"/>
              <a:gd name="connsiteY1" fmla="*/ 159489 h 287079"/>
              <a:gd name="connsiteX2" fmla="*/ 87682 w 455551"/>
              <a:gd name="connsiteY2" fmla="*/ 287079 h 287079"/>
              <a:gd name="connsiteX3" fmla="*/ 0 w 455551"/>
              <a:gd name="connsiteY3" fmla="*/ 283948 h 287079"/>
              <a:gd name="connsiteX0" fmla="*/ 4442 w 414841"/>
              <a:gd name="connsiteY0" fmla="*/ 0 h 293342"/>
              <a:gd name="connsiteX1" fmla="*/ 414742 w 414841"/>
              <a:gd name="connsiteY1" fmla="*/ 159489 h 293342"/>
              <a:gd name="connsiteX2" fmla="*/ 46972 w 414841"/>
              <a:gd name="connsiteY2" fmla="*/ 287079 h 293342"/>
              <a:gd name="connsiteX3" fmla="*/ 0 w 414841"/>
              <a:gd name="connsiteY3" fmla="*/ 293342 h 293342"/>
              <a:gd name="connsiteX0" fmla="*/ 4442 w 414751"/>
              <a:gd name="connsiteY0" fmla="*/ 0 h 293342"/>
              <a:gd name="connsiteX1" fmla="*/ 414742 w 414751"/>
              <a:gd name="connsiteY1" fmla="*/ 159489 h 293342"/>
              <a:gd name="connsiteX2" fmla="*/ 46972 w 414751"/>
              <a:gd name="connsiteY2" fmla="*/ 287079 h 293342"/>
              <a:gd name="connsiteX3" fmla="*/ 0 w 414751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117" h="293342">
                <a:moveTo>
                  <a:pt x="4442" y="0"/>
                </a:moveTo>
                <a:cubicBezTo>
                  <a:pt x="55061" y="21375"/>
                  <a:pt x="249942" y="39618"/>
                  <a:pt x="252101" y="159489"/>
                </a:cubicBezTo>
                <a:cubicBezTo>
                  <a:pt x="254260" y="279360"/>
                  <a:pt x="46972" y="287079"/>
                  <a:pt x="46972" y="287079"/>
                </a:cubicBezTo>
                <a:lnTo>
                  <a:pt x="0" y="293342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2358544" y="1772816"/>
                <a:ext cx="8509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−9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de-DE" sz="12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544" y="1772816"/>
                <a:ext cx="850939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ihandform 9"/>
          <p:cNvSpPr/>
          <p:nvPr/>
        </p:nvSpPr>
        <p:spPr>
          <a:xfrm>
            <a:off x="2292792" y="2165102"/>
            <a:ext cx="160192" cy="293342"/>
          </a:xfrm>
          <a:custGeom>
            <a:avLst/>
            <a:gdLst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10399"/>
              <a:gd name="connsiteY0" fmla="*/ 0 h 287079"/>
              <a:gd name="connsiteX1" fmla="*/ 410300 w 410399"/>
              <a:gd name="connsiteY1" fmla="*/ 159489 h 287079"/>
              <a:gd name="connsiteX2" fmla="*/ 42530 w 410399"/>
              <a:gd name="connsiteY2" fmla="*/ 287079 h 287079"/>
              <a:gd name="connsiteX3" fmla="*/ 42530 w 410399"/>
              <a:gd name="connsiteY3" fmla="*/ 287079 h 287079"/>
              <a:gd name="connsiteX0" fmla="*/ 45152 w 455551"/>
              <a:gd name="connsiteY0" fmla="*/ 0 h 287079"/>
              <a:gd name="connsiteX1" fmla="*/ 455452 w 455551"/>
              <a:gd name="connsiteY1" fmla="*/ 159489 h 287079"/>
              <a:gd name="connsiteX2" fmla="*/ 87682 w 455551"/>
              <a:gd name="connsiteY2" fmla="*/ 287079 h 287079"/>
              <a:gd name="connsiteX3" fmla="*/ 0 w 455551"/>
              <a:gd name="connsiteY3" fmla="*/ 283948 h 287079"/>
              <a:gd name="connsiteX0" fmla="*/ 4442 w 414841"/>
              <a:gd name="connsiteY0" fmla="*/ 0 h 293342"/>
              <a:gd name="connsiteX1" fmla="*/ 414742 w 414841"/>
              <a:gd name="connsiteY1" fmla="*/ 159489 h 293342"/>
              <a:gd name="connsiteX2" fmla="*/ 46972 w 414841"/>
              <a:gd name="connsiteY2" fmla="*/ 287079 h 293342"/>
              <a:gd name="connsiteX3" fmla="*/ 0 w 414841"/>
              <a:gd name="connsiteY3" fmla="*/ 293342 h 293342"/>
              <a:gd name="connsiteX0" fmla="*/ 4442 w 414751"/>
              <a:gd name="connsiteY0" fmla="*/ 0 h 293342"/>
              <a:gd name="connsiteX1" fmla="*/ 414742 w 414751"/>
              <a:gd name="connsiteY1" fmla="*/ 159489 h 293342"/>
              <a:gd name="connsiteX2" fmla="*/ 46972 w 414751"/>
              <a:gd name="connsiteY2" fmla="*/ 287079 h 293342"/>
              <a:gd name="connsiteX3" fmla="*/ 0 w 414751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117" h="293342">
                <a:moveTo>
                  <a:pt x="4442" y="0"/>
                </a:moveTo>
                <a:cubicBezTo>
                  <a:pt x="55061" y="21375"/>
                  <a:pt x="249942" y="39618"/>
                  <a:pt x="252101" y="159489"/>
                </a:cubicBezTo>
                <a:cubicBezTo>
                  <a:pt x="254260" y="279360"/>
                  <a:pt x="46972" y="287079"/>
                  <a:pt x="46972" y="287079"/>
                </a:cubicBezTo>
                <a:lnTo>
                  <a:pt x="0" y="293342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2359145" y="2089990"/>
                <a:ext cx="8509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−9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de-DE" sz="12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145" y="2089990"/>
                <a:ext cx="850939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ihandform 11"/>
          <p:cNvSpPr/>
          <p:nvPr/>
        </p:nvSpPr>
        <p:spPr>
          <a:xfrm>
            <a:off x="2292792" y="3415462"/>
            <a:ext cx="160192" cy="293342"/>
          </a:xfrm>
          <a:custGeom>
            <a:avLst/>
            <a:gdLst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10399"/>
              <a:gd name="connsiteY0" fmla="*/ 0 h 287079"/>
              <a:gd name="connsiteX1" fmla="*/ 410300 w 410399"/>
              <a:gd name="connsiteY1" fmla="*/ 159489 h 287079"/>
              <a:gd name="connsiteX2" fmla="*/ 42530 w 410399"/>
              <a:gd name="connsiteY2" fmla="*/ 287079 h 287079"/>
              <a:gd name="connsiteX3" fmla="*/ 42530 w 410399"/>
              <a:gd name="connsiteY3" fmla="*/ 287079 h 287079"/>
              <a:gd name="connsiteX0" fmla="*/ 45152 w 455551"/>
              <a:gd name="connsiteY0" fmla="*/ 0 h 287079"/>
              <a:gd name="connsiteX1" fmla="*/ 455452 w 455551"/>
              <a:gd name="connsiteY1" fmla="*/ 159489 h 287079"/>
              <a:gd name="connsiteX2" fmla="*/ 87682 w 455551"/>
              <a:gd name="connsiteY2" fmla="*/ 287079 h 287079"/>
              <a:gd name="connsiteX3" fmla="*/ 0 w 455551"/>
              <a:gd name="connsiteY3" fmla="*/ 283948 h 287079"/>
              <a:gd name="connsiteX0" fmla="*/ 4442 w 414841"/>
              <a:gd name="connsiteY0" fmla="*/ 0 h 293342"/>
              <a:gd name="connsiteX1" fmla="*/ 414742 w 414841"/>
              <a:gd name="connsiteY1" fmla="*/ 159489 h 293342"/>
              <a:gd name="connsiteX2" fmla="*/ 46972 w 414841"/>
              <a:gd name="connsiteY2" fmla="*/ 287079 h 293342"/>
              <a:gd name="connsiteX3" fmla="*/ 0 w 414841"/>
              <a:gd name="connsiteY3" fmla="*/ 293342 h 293342"/>
              <a:gd name="connsiteX0" fmla="*/ 4442 w 414751"/>
              <a:gd name="connsiteY0" fmla="*/ 0 h 293342"/>
              <a:gd name="connsiteX1" fmla="*/ 414742 w 414751"/>
              <a:gd name="connsiteY1" fmla="*/ 159489 h 293342"/>
              <a:gd name="connsiteX2" fmla="*/ 46972 w 414751"/>
              <a:gd name="connsiteY2" fmla="*/ 287079 h 293342"/>
              <a:gd name="connsiteX3" fmla="*/ 0 w 414751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117" h="293342">
                <a:moveTo>
                  <a:pt x="4442" y="0"/>
                </a:moveTo>
                <a:cubicBezTo>
                  <a:pt x="55061" y="21375"/>
                  <a:pt x="249942" y="39618"/>
                  <a:pt x="252101" y="159489"/>
                </a:cubicBezTo>
                <a:cubicBezTo>
                  <a:pt x="254260" y="279360"/>
                  <a:pt x="46972" y="287079"/>
                  <a:pt x="46972" y="287079"/>
                </a:cubicBezTo>
                <a:lnTo>
                  <a:pt x="0" y="293342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2359145" y="3340350"/>
                <a:ext cx="8509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−9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de-DE" sz="12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145" y="3340350"/>
                <a:ext cx="850939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reihandform 13"/>
          <p:cNvSpPr/>
          <p:nvPr/>
        </p:nvSpPr>
        <p:spPr>
          <a:xfrm>
            <a:off x="2292190" y="2474076"/>
            <a:ext cx="160192" cy="293342"/>
          </a:xfrm>
          <a:custGeom>
            <a:avLst/>
            <a:gdLst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10399"/>
              <a:gd name="connsiteY0" fmla="*/ 0 h 287079"/>
              <a:gd name="connsiteX1" fmla="*/ 410300 w 410399"/>
              <a:gd name="connsiteY1" fmla="*/ 159489 h 287079"/>
              <a:gd name="connsiteX2" fmla="*/ 42530 w 410399"/>
              <a:gd name="connsiteY2" fmla="*/ 287079 h 287079"/>
              <a:gd name="connsiteX3" fmla="*/ 42530 w 410399"/>
              <a:gd name="connsiteY3" fmla="*/ 287079 h 287079"/>
              <a:gd name="connsiteX0" fmla="*/ 45152 w 455551"/>
              <a:gd name="connsiteY0" fmla="*/ 0 h 287079"/>
              <a:gd name="connsiteX1" fmla="*/ 455452 w 455551"/>
              <a:gd name="connsiteY1" fmla="*/ 159489 h 287079"/>
              <a:gd name="connsiteX2" fmla="*/ 87682 w 455551"/>
              <a:gd name="connsiteY2" fmla="*/ 287079 h 287079"/>
              <a:gd name="connsiteX3" fmla="*/ 0 w 455551"/>
              <a:gd name="connsiteY3" fmla="*/ 283948 h 287079"/>
              <a:gd name="connsiteX0" fmla="*/ 4442 w 414841"/>
              <a:gd name="connsiteY0" fmla="*/ 0 h 293342"/>
              <a:gd name="connsiteX1" fmla="*/ 414742 w 414841"/>
              <a:gd name="connsiteY1" fmla="*/ 159489 h 293342"/>
              <a:gd name="connsiteX2" fmla="*/ 46972 w 414841"/>
              <a:gd name="connsiteY2" fmla="*/ 287079 h 293342"/>
              <a:gd name="connsiteX3" fmla="*/ 0 w 414841"/>
              <a:gd name="connsiteY3" fmla="*/ 293342 h 293342"/>
              <a:gd name="connsiteX0" fmla="*/ 4442 w 414751"/>
              <a:gd name="connsiteY0" fmla="*/ 0 h 293342"/>
              <a:gd name="connsiteX1" fmla="*/ 414742 w 414751"/>
              <a:gd name="connsiteY1" fmla="*/ 159489 h 293342"/>
              <a:gd name="connsiteX2" fmla="*/ 46972 w 414751"/>
              <a:gd name="connsiteY2" fmla="*/ 287079 h 293342"/>
              <a:gd name="connsiteX3" fmla="*/ 0 w 414751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117" h="293342">
                <a:moveTo>
                  <a:pt x="4442" y="0"/>
                </a:moveTo>
                <a:cubicBezTo>
                  <a:pt x="55061" y="21375"/>
                  <a:pt x="249942" y="39618"/>
                  <a:pt x="252101" y="159489"/>
                </a:cubicBezTo>
                <a:cubicBezTo>
                  <a:pt x="254260" y="279360"/>
                  <a:pt x="46972" y="287079"/>
                  <a:pt x="46972" y="287079"/>
                </a:cubicBezTo>
                <a:lnTo>
                  <a:pt x="0" y="293342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2358543" y="2398964"/>
                <a:ext cx="8509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−9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de-DE" sz="12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543" y="2398964"/>
                <a:ext cx="850939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reihandform 15"/>
          <p:cNvSpPr/>
          <p:nvPr/>
        </p:nvSpPr>
        <p:spPr>
          <a:xfrm>
            <a:off x="2297139" y="2790296"/>
            <a:ext cx="160192" cy="293342"/>
          </a:xfrm>
          <a:custGeom>
            <a:avLst/>
            <a:gdLst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10399"/>
              <a:gd name="connsiteY0" fmla="*/ 0 h 287079"/>
              <a:gd name="connsiteX1" fmla="*/ 410300 w 410399"/>
              <a:gd name="connsiteY1" fmla="*/ 159489 h 287079"/>
              <a:gd name="connsiteX2" fmla="*/ 42530 w 410399"/>
              <a:gd name="connsiteY2" fmla="*/ 287079 h 287079"/>
              <a:gd name="connsiteX3" fmla="*/ 42530 w 410399"/>
              <a:gd name="connsiteY3" fmla="*/ 287079 h 287079"/>
              <a:gd name="connsiteX0" fmla="*/ 45152 w 455551"/>
              <a:gd name="connsiteY0" fmla="*/ 0 h 287079"/>
              <a:gd name="connsiteX1" fmla="*/ 455452 w 455551"/>
              <a:gd name="connsiteY1" fmla="*/ 159489 h 287079"/>
              <a:gd name="connsiteX2" fmla="*/ 87682 w 455551"/>
              <a:gd name="connsiteY2" fmla="*/ 287079 h 287079"/>
              <a:gd name="connsiteX3" fmla="*/ 0 w 455551"/>
              <a:gd name="connsiteY3" fmla="*/ 283948 h 287079"/>
              <a:gd name="connsiteX0" fmla="*/ 4442 w 414841"/>
              <a:gd name="connsiteY0" fmla="*/ 0 h 293342"/>
              <a:gd name="connsiteX1" fmla="*/ 414742 w 414841"/>
              <a:gd name="connsiteY1" fmla="*/ 159489 h 293342"/>
              <a:gd name="connsiteX2" fmla="*/ 46972 w 414841"/>
              <a:gd name="connsiteY2" fmla="*/ 287079 h 293342"/>
              <a:gd name="connsiteX3" fmla="*/ 0 w 414841"/>
              <a:gd name="connsiteY3" fmla="*/ 293342 h 293342"/>
              <a:gd name="connsiteX0" fmla="*/ 4442 w 414751"/>
              <a:gd name="connsiteY0" fmla="*/ 0 h 293342"/>
              <a:gd name="connsiteX1" fmla="*/ 414742 w 414751"/>
              <a:gd name="connsiteY1" fmla="*/ 159489 h 293342"/>
              <a:gd name="connsiteX2" fmla="*/ 46972 w 414751"/>
              <a:gd name="connsiteY2" fmla="*/ 287079 h 293342"/>
              <a:gd name="connsiteX3" fmla="*/ 0 w 414751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117" h="293342">
                <a:moveTo>
                  <a:pt x="4442" y="0"/>
                </a:moveTo>
                <a:cubicBezTo>
                  <a:pt x="55061" y="21375"/>
                  <a:pt x="249942" y="39618"/>
                  <a:pt x="252101" y="159489"/>
                </a:cubicBezTo>
                <a:cubicBezTo>
                  <a:pt x="254260" y="279360"/>
                  <a:pt x="46972" y="287079"/>
                  <a:pt x="46972" y="287079"/>
                </a:cubicBezTo>
                <a:lnTo>
                  <a:pt x="0" y="293342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2363492" y="2715184"/>
                <a:ext cx="8509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−9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de-DE" sz="12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3492" y="2715184"/>
                <a:ext cx="850939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reihandform 17"/>
          <p:cNvSpPr/>
          <p:nvPr/>
        </p:nvSpPr>
        <p:spPr>
          <a:xfrm>
            <a:off x="2295322" y="3101430"/>
            <a:ext cx="160192" cy="293342"/>
          </a:xfrm>
          <a:custGeom>
            <a:avLst/>
            <a:gdLst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10399"/>
              <a:gd name="connsiteY0" fmla="*/ 0 h 287079"/>
              <a:gd name="connsiteX1" fmla="*/ 410300 w 410399"/>
              <a:gd name="connsiteY1" fmla="*/ 159489 h 287079"/>
              <a:gd name="connsiteX2" fmla="*/ 42530 w 410399"/>
              <a:gd name="connsiteY2" fmla="*/ 287079 h 287079"/>
              <a:gd name="connsiteX3" fmla="*/ 42530 w 410399"/>
              <a:gd name="connsiteY3" fmla="*/ 287079 h 287079"/>
              <a:gd name="connsiteX0" fmla="*/ 45152 w 455551"/>
              <a:gd name="connsiteY0" fmla="*/ 0 h 287079"/>
              <a:gd name="connsiteX1" fmla="*/ 455452 w 455551"/>
              <a:gd name="connsiteY1" fmla="*/ 159489 h 287079"/>
              <a:gd name="connsiteX2" fmla="*/ 87682 w 455551"/>
              <a:gd name="connsiteY2" fmla="*/ 287079 h 287079"/>
              <a:gd name="connsiteX3" fmla="*/ 0 w 455551"/>
              <a:gd name="connsiteY3" fmla="*/ 283948 h 287079"/>
              <a:gd name="connsiteX0" fmla="*/ 4442 w 414841"/>
              <a:gd name="connsiteY0" fmla="*/ 0 h 293342"/>
              <a:gd name="connsiteX1" fmla="*/ 414742 w 414841"/>
              <a:gd name="connsiteY1" fmla="*/ 159489 h 293342"/>
              <a:gd name="connsiteX2" fmla="*/ 46972 w 414841"/>
              <a:gd name="connsiteY2" fmla="*/ 287079 h 293342"/>
              <a:gd name="connsiteX3" fmla="*/ 0 w 414841"/>
              <a:gd name="connsiteY3" fmla="*/ 293342 h 293342"/>
              <a:gd name="connsiteX0" fmla="*/ 4442 w 414751"/>
              <a:gd name="connsiteY0" fmla="*/ 0 h 293342"/>
              <a:gd name="connsiteX1" fmla="*/ 414742 w 414751"/>
              <a:gd name="connsiteY1" fmla="*/ 159489 h 293342"/>
              <a:gd name="connsiteX2" fmla="*/ 46972 w 414751"/>
              <a:gd name="connsiteY2" fmla="*/ 287079 h 293342"/>
              <a:gd name="connsiteX3" fmla="*/ 0 w 414751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117" h="293342">
                <a:moveTo>
                  <a:pt x="4442" y="0"/>
                </a:moveTo>
                <a:cubicBezTo>
                  <a:pt x="55061" y="21375"/>
                  <a:pt x="249942" y="39618"/>
                  <a:pt x="252101" y="159489"/>
                </a:cubicBezTo>
                <a:cubicBezTo>
                  <a:pt x="254260" y="279360"/>
                  <a:pt x="46972" y="287079"/>
                  <a:pt x="46972" y="287079"/>
                </a:cubicBezTo>
                <a:lnTo>
                  <a:pt x="0" y="293342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2361675" y="3026318"/>
                <a:ext cx="8509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−9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−6</m:t>
                          </m:r>
                        </m:sup>
                      </m:sSup>
                    </m:oMath>
                  </m:oMathPara>
                </a14:m>
                <a:endParaRPr lang="de-DE" sz="12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675" y="3026318"/>
                <a:ext cx="850939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Freihandform 19"/>
          <p:cNvSpPr/>
          <p:nvPr/>
        </p:nvSpPr>
        <p:spPr>
          <a:xfrm>
            <a:off x="4518804" y="3723268"/>
            <a:ext cx="160192" cy="293342"/>
          </a:xfrm>
          <a:custGeom>
            <a:avLst/>
            <a:gdLst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10399"/>
              <a:gd name="connsiteY0" fmla="*/ 0 h 287079"/>
              <a:gd name="connsiteX1" fmla="*/ 410300 w 410399"/>
              <a:gd name="connsiteY1" fmla="*/ 159489 h 287079"/>
              <a:gd name="connsiteX2" fmla="*/ 42530 w 410399"/>
              <a:gd name="connsiteY2" fmla="*/ 287079 h 287079"/>
              <a:gd name="connsiteX3" fmla="*/ 42530 w 410399"/>
              <a:gd name="connsiteY3" fmla="*/ 287079 h 287079"/>
              <a:gd name="connsiteX0" fmla="*/ 45152 w 455551"/>
              <a:gd name="connsiteY0" fmla="*/ 0 h 287079"/>
              <a:gd name="connsiteX1" fmla="*/ 455452 w 455551"/>
              <a:gd name="connsiteY1" fmla="*/ 159489 h 287079"/>
              <a:gd name="connsiteX2" fmla="*/ 87682 w 455551"/>
              <a:gd name="connsiteY2" fmla="*/ 287079 h 287079"/>
              <a:gd name="connsiteX3" fmla="*/ 0 w 455551"/>
              <a:gd name="connsiteY3" fmla="*/ 283948 h 287079"/>
              <a:gd name="connsiteX0" fmla="*/ 4442 w 414841"/>
              <a:gd name="connsiteY0" fmla="*/ 0 h 293342"/>
              <a:gd name="connsiteX1" fmla="*/ 414742 w 414841"/>
              <a:gd name="connsiteY1" fmla="*/ 159489 h 293342"/>
              <a:gd name="connsiteX2" fmla="*/ 46972 w 414841"/>
              <a:gd name="connsiteY2" fmla="*/ 287079 h 293342"/>
              <a:gd name="connsiteX3" fmla="*/ 0 w 414841"/>
              <a:gd name="connsiteY3" fmla="*/ 293342 h 293342"/>
              <a:gd name="connsiteX0" fmla="*/ 4442 w 414751"/>
              <a:gd name="connsiteY0" fmla="*/ 0 h 293342"/>
              <a:gd name="connsiteX1" fmla="*/ 414742 w 414751"/>
              <a:gd name="connsiteY1" fmla="*/ 159489 h 293342"/>
              <a:gd name="connsiteX2" fmla="*/ 46972 w 414751"/>
              <a:gd name="connsiteY2" fmla="*/ 287079 h 293342"/>
              <a:gd name="connsiteX3" fmla="*/ 0 w 414751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117" h="293342">
                <a:moveTo>
                  <a:pt x="4442" y="0"/>
                </a:moveTo>
                <a:cubicBezTo>
                  <a:pt x="55061" y="21375"/>
                  <a:pt x="249942" y="39618"/>
                  <a:pt x="252101" y="159489"/>
                </a:cubicBezTo>
                <a:cubicBezTo>
                  <a:pt x="254260" y="279360"/>
                  <a:pt x="46972" y="287079"/>
                  <a:pt x="46972" y="287079"/>
                </a:cubicBezTo>
                <a:lnTo>
                  <a:pt x="0" y="293342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4585157" y="3648156"/>
                <a:ext cx="8509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9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de-DE" sz="12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157" y="3648156"/>
                <a:ext cx="850939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reihandform 21"/>
          <p:cNvSpPr/>
          <p:nvPr/>
        </p:nvSpPr>
        <p:spPr>
          <a:xfrm>
            <a:off x="4527543" y="4043574"/>
            <a:ext cx="160192" cy="293342"/>
          </a:xfrm>
          <a:custGeom>
            <a:avLst/>
            <a:gdLst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10399"/>
              <a:gd name="connsiteY0" fmla="*/ 0 h 287079"/>
              <a:gd name="connsiteX1" fmla="*/ 410300 w 410399"/>
              <a:gd name="connsiteY1" fmla="*/ 159489 h 287079"/>
              <a:gd name="connsiteX2" fmla="*/ 42530 w 410399"/>
              <a:gd name="connsiteY2" fmla="*/ 287079 h 287079"/>
              <a:gd name="connsiteX3" fmla="*/ 42530 w 410399"/>
              <a:gd name="connsiteY3" fmla="*/ 287079 h 287079"/>
              <a:gd name="connsiteX0" fmla="*/ 45152 w 455551"/>
              <a:gd name="connsiteY0" fmla="*/ 0 h 287079"/>
              <a:gd name="connsiteX1" fmla="*/ 455452 w 455551"/>
              <a:gd name="connsiteY1" fmla="*/ 159489 h 287079"/>
              <a:gd name="connsiteX2" fmla="*/ 87682 w 455551"/>
              <a:gd name="connsiteY2" fmla="*/ 287079 h 287079"/>
              <a:gd name="connsiteX3" fmla="*/ 0 w 455551"/>
              <a:gd name="connsiteY3" fmla="*/ 283948 h 287079"/>
              <a:gd name="connsiteX0" fmla="*/ 4442 w 414841"/>
              <a:gd name="connsiteY0" fmla="*/ 0 h 293342"/>
              <a:gd name="connsiteX1" fmla="*/ 414742 w 414841"/>
              <a:gd name="connsiteY1" fmla="*/ 159489 h 293342"/>
              <a:gd name="connsiteX2" fmla="*/ 46972 w 414841"/>
              <a:gd name="connsiteY2" fmla="*/ 287079 h 293342"/>
              <a:gd name="connsiteX3" fmla="*/ 0 w 414841"/>
              <a:gd name="connsiteY3" fmla="*/ 293342 h 293342"/>
              <a:gd name="connsiteX0" fmla="*/ 4442 w 414751"/>
              <a:gd name="connsiteY0" fmla="*/ 0 h 293342"/>
              <a:gd name="connsiteX1" fmla="*/ 414742 w 414751"/>
              <a:gd name="connsiteY1" fmla="*/ 159489 h 293342"/>
              <a:gd name="connsiteX2" fmla="*/ 46972 w 414751"/>
              <a:gd name="connsiteY2" fmla="*/ 287079 h 293342"/>
              <a:gd name="connsiteX3" fmla="*/ 0 w 414751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117" h="293342">
                <a:moveTo>
                  <a:pt x="4442" y="0"/>
                </a:moveTo>
                <a:cubicBezTo>
                  <a:pt x="55061" y="21375"/>
                  <a:pt x="249942" y="39618"/>
                  <a:pt x="252101" y="159489"/>
                </a:cubicBezTo>
                <a:cubicBezTo>
                  <a:pt x="254260" y="279360"/>
                  <a:pt x="46972" y="287079"/>
                  <a:pt x="46972" y="287079"/>
                </a:cubicBezTo>
                <a:lnTo>
                  <a:pt x="0" y="293342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4593896" y="3968462"/>
                <a:ext cx="8509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9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−6</m:t>
                          </m:r>
                        </m:sup>
                      </m:sSup>
                    </m:oMath>
                  </m:oMathPara>
                </a14:m>
                <a:endParaRPr lang="de-DE" sz="12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896" y="3968462"/>
                <a:ext cx="850939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Freihandform 23"/>
          <p:cNvSpPr/>
          <p:nvPr/>
        </p:nvSpPr>
        <p:spPr>
          <a:xfrm>
            <a:off x="4535022" y="4355680"/>
            <a:ext cx="160192" cy="293342"/>
          </a:xfrm>
          <a:custGeom>
            <a:avLst/>
            <a:gdLst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10399"/>
              <a:gd name="connsiteY0" fmla="*/ 0 h 287079"/>
              <a:gd name="connsiteX1" fmla="*/ 410300 w 410399"/>
              <a:gd name="connsiteY1" fmla="*/ 159489 h 287079"/>
              <a:gd name="connsiteX2" fmla="*/ 42530 w 410399"/>
              <a:gd name="connsiteY2" fmla="*/ 287079 h 287079"/>
              <a:gd name="connsiteX3" fmla="*/ 42530 w 410399"/>
              <a:gd name="connsiteY3" fmla="*/ 287079 h 287079"/>
              <a:gd name="connsiteX0" fmla="*/ 45152 w 455551"/>
              <a:gd name="connsiteY0" fmla="*/ 0 h 287079"/>
              <a:gd name="connsiteX1" fmla="*/ 455452 w 455551"/>
              <a:gd name="connsiteY1" fmla="*/ 159489 h 287079"/>
              <a:gd name="connsiteX2" fmla="*/ 87682 w 455551"/>
              <a:gd name="connsiteY2" fmla="*/ 287079 h 287079"/>
              <a:gd name="connsiteX3" fmla="*/ 0 w 455551"/>
              <a:gd name="connsiteY3" fmla="*/ 283948 h 287079"/>
              <a:gd name="connsiteX0" fmla="*/ 4442 w 414841"/>
              <a:gd name="connsiteY0" fmla="*/ 0 h 293342"/>
              <a:gd name="connsiteX1" fmla="*/ 414742 w 414841"/>
              <a:gd name="connsiteY1" fmla="*/ 159489 h 293342"/>
              <a:gd name="connsiteX2" fmla="*/ 46972 w 414841"/>
              <a:gd name="connsiteY2" fmla="*/ 287079 h 293342"/>
              <a:gd name="connsiteX3" fmla="*/ 0 w 414841"/>
              <a:gd name="connsiteY3" fmla="*/ 293342 h 293342"/>
              <a:gd name="connsiteX0" fmla="*/ 4442 w 414751"/>
              <a:gd name="connsiteY0" fmla="*/ 0 h 293342"/>
              <a:gd name="connsiteX1" fmla="*/ 414742 w 414751"/>
              <a:gd name="connsiteY1" fmla="*/ 159489 h 293342"/>
              <a:gd name="connsiteX2" fmla="*/ 46972 w 414751"/>
              <a:gd name="connsiteY2" fmla="*/ 287079 h 293342"/>
              <a:gd name="connsiteX3" fmla="*/ 0 w 414751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117" h="293342">
                <a:moveTo>
                  <a:pt x="4442" y="0"/>
                </a:moveTo>
                <a:cubicBezTo>
                  <a:pt x="55061" y="21375"/>
                  <a:pt x="249942" y="39618"/>
                  <a:pt x="252101" y="159489"/>
                </a:cubicBezTo>
                <a:cubicBezTo>
                  <a:pt x="254260" y="279360"/>
                  <a:pt x="46972" y="287079"/>
                  <a:pt x="46972" y="287079"/>
                </a:cubicBezTo>
                <a:lnTo>
                  <a:pt x="0" y="293342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>
                <a:off x="4601375" y="4280568"/>
                <a:ext cx="850939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9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de-DE" sz="12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375" y="4280568"/>
                <a:ext cx="850939" cy="27911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Freihandform 25"/>
          <p:cNvSpPr/>
          <p:nvPr/>
        </p:nvSpPr>
        <p:spPr>
          <a:xfrm>
            <a:off x="4538154" y="4668093"/>
            <a:ext cx="160192" cy="293342"/>
          </a:xfrm>
          <a:custGeom>
            <a:avLst/>
            <a:gdLst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10399"/>
              <a:gd name="connsiteY0" fmla="*/ 0 h 287079"/>
              <a:gd name="connsiteX1" fmla="*/ 410300 w 410399"/>
              <a:gd name="connsiteY1" fmla="*/ 159489 h 287079"/>
              <a:gd name="connsiteX2" fmla="*/ 42530 w 410399"/>
              <a:gd name="connsiteY2" fmla="*/ 287079 h 287079"/>
              <a:gd name="connsiteX3" fmla="*/ 42530 w 410399"/>
              <a:gd name="connsiteY3" fmla="*/ 287079 h 287079"/>
              <a:gd name="connsiteX0" fmla="*/ 45152 w 455551"/>
              <a:gd name="connsiteY0" fmla="*/ 0 h 287079"/>
              <a:gd name="connsiteX1" fmla="*/ 455452 w 455551"/>
              <a:gd name="connsiteY1" fmla="*/ 159489 h 287079"/>
              <a:gd name="connsiteX2" fmla="*/ 87682 w 455551"/>
              <a:gd name="connsiteY2" fmla="*/ 287079 h 287079"/>
              <a:gd name="connsiteX3" fmla="*/ 0 w 455551"/>
              <a:gd name="connsiteY3" fmla="*/ 283948 h 287079"/>
              <a:gd name="connsiteX0" fmla="*/ 4442 w 414841"/>
              <a:gd name="connsiteY0" fmla="*/ 0 h 293342"/>
              <a:gd name="connsiteX1" fmla="*/ 414742 w 414841"/>
              <a:gd name="connsiteY1" fmla="*/ 159489 h 293342"/>
              <a:gd name="connsiteX2" fmla="*/ 46972 w 414841"/>
              <a:gd name="connsiteY2" fmla="*/ 287079 h 293342"/>
              <a:gd name="connsiteX3" fmla="*/ 0 w 414841"/>
              <a:gd name="connsiteY3" fmla="*/ 293342 h 293342"/>
              <a:gd name="connsiteX0" fmla="*/ 4442 w 414751"/>
              <a:gd name="connsiteY0" fmla="*/ 0 h 293342"/>
              <a:gd name="connsiteX1" fmla="*/ 414742 w 414751"/>
              <a:gd name="connsiteY1" fmla="*/ 159489 h 293342"/>
              <a:gd name="connsiteX2" fmla="*/ 46972 w 414751"/>
              <a:gd name="connsiteY2" fmla="*/ 287079 h 293342"/>
              <a:gd name="connsiteX3" fmla="*/ 0 w 414751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117" h="293342">
                <a:moveTo>
                  <a:pt x="4442" y="0"/>
                </a:moveTo>
                <a:cubicBezTo>
                  <a:pt x="55061" y="21375"/>
                  <a:pt x="249942" y="39618"/>
                  <a:pt x="252101" y="159489"/>
                </a:cubicBezTo>
                <a:cubicBezTo>
                  <a:pt x="254260" y="279360"/>
                  <a:pt x="46972" y="287079"/>
                  <a:pt x="46972" y="287079"/>
                </a:cubicBezTo>
                <a:lnTo>
                  <a:pt x="0" y="293342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4604507" y="4592981"/>
                <a:ext cx="8509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9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de-DE" sz="12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507" y="4592981"/>
                <a:ext cx="850939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Freihandform 27"/>
          <p:cNvSpPr/>
          <p:nvPr/>
        </p:nvSpPr>
        <p:spPr>
          <a:xfrm>
            <a:off x="4545633" y="4981828"/>
            <a:ext cx="160192" cy="293342"/>
          </a:xfrm>
          <a:custGeom>
            <a:avLst/>
            <a:gdLst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10399"/>
              <a:gd name="connsiteY0" fmla="*/ 0 h 287079"/>
              <a:gd name="connsiteX1" fmla="*/ 410300 w 410399"/>
              <a:gd name="connsiteY1" fmla="*/ 159489 h 287079"/>
              <a:gd name="connsiteX2" fmla="*/ 42530 w 410399"/>
              <a:gd name="connsiteY2" fmla="*/ 287079 h 287079"/>
              <a:gd name="connsiteX3" fmla="*/ 42530 w 410399"/>
              <a:gd name="connsiteY3" fmla="*/ 287079 h 287079"/>
              <a:gd name="connsiteX0" fmla="*/ 45152 w 455551"/>
              <a:gd name="connsiteY0" fmla="*/ 0 h 287079"/>
              <a:gd name="connsiteX1" fmla="*/ 455452 w 455551"/>
              <a:gd name="connsiteY1" fmla="*/ 159489 h 287079"/>
              <a:gd name="connsiteX2" fmla="*/ 87682 w 455551"/>
              <a:gd name="connsiteY2" fmla="*/ 287079 h 287079"/>
              <a:gd name="connsiteX3" fmla="*/ 0 w 455551"/>
              <a:gd name="connsiteY3" fmla="*/ 283948 h 287079"/>
              <a:gd name="connsiteX0" fmla="*/ 4442 w 414841"/>
              <a:gd name="connsiteY0" fmla="*/ 0 h 293342"/>
              <a:gd name="connsiteX1" fmla="*/ 414742 w 414841"/>
              <a:gd name="connsiteY1" fmla="*/ 159489 h 293342"/>
              <a:gd name="connsiteX2" fmla="*/ 46972 w 414841"/>
              <a:gd name="connsiteY2" fmla="*/ 287079 h 293342"/>
              <a:gd name="connsiteX3" fmla="*/ 0 w 414841"/>
              <a:gd name="connsiteY3" fmla="*/ 293342 h 293342"/>
              <a:gd name="connsiteX0" fmla="*/ 4442 w 414751"/>
              <a:gd name="connsiteY0" fmla="*/ 0 h 293342"/>
              <a:gd name="connsiteX1" fmla="*/ 414742 w 414751"/>
              <a:gd name="connsiteY1" fmla="*/ 159489 h 293342"/>
              <a:gd name="connsiteX2" fmla="*/ 46972 w 414751"/>
              <a:gd name="connsiteY2" fmla="*/ 287079 h 293342"/>
              <a:gd name="connsiteX3" fmla="*/ 0 w 414751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117" h="293342">
                <a:moveTo>
                  <a:pt x="4442" y="0"/>
                </a:moveTo>
                <a:cubicBezTo>
                  <a:pt x="55061" y="21375"/>
                  <a:pt x="249942" y="39618"/>
                  <a:pt x="252101" y="159489"/>
                </a:cubicBezTo>
                <a:cubicBezTo>
                  <a:pt x="254260" y="279360"/>
                  <a:pt x="46972" y="287079"/>
                  <a:pt x="46972" y="287079"/>
                </a:cubicBezTo>
                <a:lnTo>
                  <a:pt x="0" y="293342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/>
              <p:cNvSpPr txBox="1"/>
              <p:nvPr/>
            </p:nvSpPr>
            <p:spPr>
              <a:xfrm>
                <a:off x="4611986" y="4906716"/>
                <a:ext cx="8509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9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de-DE" sz="12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986" y="4906716"/>
                <a:ext cx="850939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reihandform 29"/>
          <p:cNvSpPr/>
          <p:nvPr/>
        </p:nvSpPr>
        <p:spPr>
          <a:xfrm>
            <a:off x="4548765" y="5294916"/>
            <a:ext cx="160192" cy="293342"/>
          </a:xfrm>
          <a:custGeom>
            <a:avLst/>
            <a:gdLst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10399"/>
              <a:gd name="connsiteY0" fmla="*/ 0 h 287079"/>
              <a:gd name="connsiteX1" fmla="*/ 410300 w 410399"/>
              <a:gd name="connsiteY1" fmla="*/ 159489 h 287079"/>
              <a:gd name="connsiteX2" fmla="*/ 42530 w 410399"/>
              <a:gd name="connsiteY2" fmla="*/ 287079 h 287079"/>
              <a:gd name="connsiteX3" fmla="*/ 42530 w 410399"/>
              <a:gd name="connsiteY3" fmla="*/ 287079 h 287079"/>
              <a:gd name="connsiteX0" fmla="*/ 45152 w 455551"/>
              <a:gd name="connsiteY0" fmla="*/ 0 h 287079"/>
              <a:gd name="connsiteX1" fmla="*/ 455452 w 455551"/>
              <a:gd name="connsiteY1" fmla="*/ 159489 h 287079"/>
              <a:gd name="connsiteX2" fmla="*/ 87682 w 455551"/>
              <a:gd name="connsiteY2" fmla="*/ 287079 h 287079"/>
              <a:gd name="connsiteX3" fmla="*/ 0 w 455551"/>
              <a:gd name="connsiteY3" fmla="*/ 283948 h 287079"/>
              <a:gd name="connsiteX0" fmla="*/ 4442 w 414841"/>
              <a:gd name="connsiteY0" fmla="*/ 0 h 293342"/>
              <a:gd name="connsiteX1" fmla="*/ 414742 w 414841"/>
              <a:gd name="connsiteY1" fmla="*/ 159489 h 293342"/>
              <a:gd name="connsiteX2" fmla="*/ 46972 w 414841"/>
              <a:gd name="connsiteY2" fmla="*/ 287079 h 293342"/>
              <a:gd name="connsiteX3" fmla="*/ 0 w 414841"/>
              <a:gd name="connsiteY3" fmla="*/ 293342 h 293342"/>
              <a:gd name="connsiteX0" fmla="*/ 4442 w 414751"/>
              <a:gd name="connsiteY0" fmla="*/ 0 h 293342"/>
              <a:gd name="connsiteX1" fmla="*/ 414742 w 414751"/>
              <a:gd name="connsiteY1" fmla="*/ 159489 h 293342"/>
              <a:gd name="connsiteX2" fmla="*/ 46972 w 414751"/>
              <a:gd name="connsiteY2" fmla="*/ 287079 h 293342"/>
              <a:gd name="connsiteX3" fmla="*/ 0 w 414751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117" h="293342">
                <a:moveTo>
                  <a:pt x="4442" y="0"/>
                </a:moveTo>
                <a:cubicBezTo>
                  <a:pt x="55061" y="21375"/>
                  <a:pt x="249942" y="39618"/>
                  <a:pt x="252101" y="159489"/>
                </a:cubicBezTo>
                <a:cubicBezTo>
                  <a:pt x="254260" y="279360"/>
                  <a:pt x="46972" y="287079"/>
                  <a:pt x="46972" y="287079"/>
                </a:cubicBezTo>
                <a:lnTo>
                  <a:pt x="0" y="293342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/>
              <p:cNvSpPr txBox="1"/>
              <p:nvPr/>
            </p:nvSpPr>
            <p:spPr>
              <a:xfrm>
                <a:off x="4615118" y="5219804"/>
                <a:ext cx="8509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9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de-DE" sz="12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118" y="5219804"/>
                <a:ext cx="850939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Freihandform 31"/>
          <p:cNvSpPr/>
          <p:nvPr/>
        </p:nvSpPr>
        <p:spPr>
          <a:xfrm>
            <a:off x="4556244" y="5605616"/>
            <a:ext cx="160192" cy="293342"/>
          </a:xfrm>
          <a:custGeom>
            <a:avLst/>
            <a:gdLst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04137"/>
              <a:gd name="connsiteY0" fmla="*/ 0 h 287079"/>
              <a:gd name="connsiteX1" fmla="*/ 404037 w 404137"/>
              <a:gd name="connsiteY1" fmla="*/ 159489 h 287079"/>
              <a:gd name="connsiteX2" fmla="*/ 42530 w 404137"/>
              <a:gd name="connsiteY2" fmla="*/ 287079 h 287079"/>
              <a:gd name="connsiteX3" fmla="*/ 42530 w 404137"/>
              <a:gd name="connsiteY3" fmla="*/ 287079 h 287079"/>
              <a:gd name="connsiteX0" fmla="*/ 0 w 410399"/>
              <a:gd name="connsiteY0" fmla="*/ 0 h 287079"/>
              <a:gd name="connsiteX1" fmla="*/ 410300 w 410399"/>
              <a:gd name="connsiteY1" fmla="*/ 159489 h 287079"/>
              <a:gd name="connsiteX2" fmla="*/ 42530 w 410399"/>
              <a:gd name="connsiteY2" fmla="*/ 287079 h 287079"/>
              <a:gd name="connsiteX3" fmla="*/ 42530 w 410399"/>
              <a:gd name="connsiteY3" fmla="*/ 287079 h 287079"/>
              <a:gd name="connsiteX0" fmla="*/ 45152 w 455551"/>
              <a:gd name="connsiteY0" fmla="*/ 0 h 287079"/>
              <a:gd name="connsiteX1" fmla="*/ 455452 w 455551"/>
              <a:gd name="connsiteY1" fmla="*/ 159489 h 287079"/>
              <a:gd name="connsiteX2" fmla="*/ 87682 w 455551"/>
              <a:gd name="connsiteY2" fmla="*/ 287079 h 287079"/>
              <a:gd name="connsiteX3" fmla="*/ 0 w 455551"/>
              <a:gd name="connsiteY3" fmla="*/ 283948 h 287079"/>
              <a:gd name="connsiteX0" fmla="*/ 4442 w 414841"/>
              <a:gd name="connsiteY0" fmla="*/ 0 h 293342"/>
              <a:gd name="connsiteX1" fmla="*/ 414742 w 414841"/>
              <a:gd name="connsiteY1" fmla="*/ 159489 h 293342"/>
              <a:gd name="connsiteX2" fmla="*/ 46972 w 414841"/>
              <a:gd name="connsiteY2" fmla="*/ 287079 h 293342"/>
              <a:gd name="connsiteX3" fmla="*/ 0 w 414841"/>
              <a:gd name="connsiteY3" fmla="*/ 293342 h 293342"/>
              <a:gd name="connsiteX0" fmla="*/ 4442 w 414751"/>
              <a:gd name="connsiteY0" fmla="*/ 0 h 293342"/>
              <a:gd name="connsiteX1" fmla="*/ 414742 w 414751"/>
              <a:gd name="connsiteY1" fmla="*/ 159489 h 293342"/>
              <a:gd name="connsiteX2" fmla="*/ 46972 w 414751"/>
              <a:gd name="connsiteY2" fmla="*/ 287079 h 293342"/>
              <a:gd name="connsiteX3" fmla="*/ 0 w 414751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  <a:gd name="connsiteX0" fmla="*/ 4442 w 252117"/>
              <a:gd name="connsiteY0" fmla="*/ 0 h 293342"/>
              <a:gd name="connsiteX1" fmla="*/ 252101 w 252117"/>
              <a:gd name="connsiteY1" fmla="*/ 159489 h 293342"/>
              <a:gd name="connsiteX2" fmla="*/ 46972 w 252117"/>
              <a:gd name="connsiteY2" fmla="*/ 287079 h 293342"/>
              <a:gd name="connsiteX3" fmla="*/ 0 w 252117"/>
              <a:gd name="connsiteY3" fmla="*/ 293342 h 2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117" h="293342">
                <a:moveTo>
                  <a:pt x="4442" y="0"/>
                </a:moveTo>
                <a:cubicBezTo>
                  <a:pt x="55061" y="21375"/>
                  <a:pt x="249942" y="39618"/>
                  <a:pt x="252101" y="159489"/>
                </a:cubicBezTo>
                <a:cubicBezTo>
                  <a:pt x="254260" y="279360"/>
                  <a:pt x="46972" y="287079"/>
                  <a:pt x="46972" y="287079"/>
                </a:cubicBezTo>
                <a:lnTo>
                  <a:pt x="0" y="293342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/>
              <p:cNvSpPr txBox="1"/>
              <p:nvPr/>
            </p:nvSpPr>
            <p:spPr>
              <a:xfrm>
                <a:off x="4622597" y="5530504"/>
                <a:ext cx="8509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9</m:t>
                      </m:r>
                      <m:r>
                        <a:rPr lang="de-DE" sz="1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de-DE" sz="1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de-DE" sz="12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597" y="5530504"/>
                <a:ext cx="850939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969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upload.wikimedia.org/wikipedia/commons/thumb/8/8c/Titolazione.gif/220px-Titolazion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660" y="3212976"/>
            <a:ext cx="2806609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Durchführung in der Praxis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Verwendung eines geeigneten Indikators zur schnellen Bestimmung des Äquivalenzpunktes (</a:t>
            </a:r>
            <a:r>
              <a:rPr lang="de-DE" dirty="0">
                <a:sym typeface="Wingdings" panose="05000000000000000000" pitchFamily="2" charset="2"/>
              </a:rPr>
              <a:t>„Umschlagpunkt des Indikators“).</a:t>
            </a:r>
          </a:p>
          <a:p>
            <a:r>
              <a:rPr lang="de-DE" dirty="0"/>
              <a:t>Man titriert nur bis zum Äquivalenz- bzw. Umschlagpunkt.</a:t>
            </a:r>
          </a:p>
          <a:p>
            <a:endParaRPr lang="de-DE" dirty="0"/>
          </a:p>
          <a:p>
            <a:r>
              <a:rPr lang="de-DE" dirty="0"/>
              <a:t>Vorgaben: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Stoffmengenkonzentration der zuzutropfenden Maßlösung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Volumen der Probe mit unbekannter Stoffmengenkonzentration</a:t>
            </a:r>
          </a:p>
          <a:p>
            <a:endParaRPr lang="de-DE" dirty="0"/>
          </a:p>
          <a:p>
            <a:r>
              <a:rPr lang="de-DE" dirty="0"/>
              <a:t>Messung: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Volumen der zugetropften Maßlösung</a:t>
            </a:r>
          </a:p>
          <a:p>
            <a:pPr marL="285750" indent="-285750">
              <a:buFont typeface="Wingdings"/>
              <a:buChar char="à"/>
            </a:pPr>
            <a:r>
              <a:rPr lang="de-DE" dirty="0">
                <a:sym typeface="Wingdings" panose="05000000000000000000" pitchFamily="2" charset="2"/>
              </a:rPr>
              <a:t>Ermittlung durch Notieren des Start- und </a:t>
            </a:r>
          </a:p>
          <a:p>
            <a:r>
              <a:rPr lang="de-DE" dirty="0">
                <a:sym typeface="Wingdings" panose="05000000000000000000" pitchFamily="2" charset="2"/>
              </a:rPr>
              <a:t>Endwertes auf der Bürette</a:t>
            </a:r>
            <a:endParaRPr lang="de-DE" dirty="0"/>
          </a:p>
          <a:p>
            <a:endParaRPr lang="de-DE" dirty="0"/>
          </a:p>
          <a:p>
            <a:r>
              <a:rPr lang="de-DE" dirty="0"/>
              <a:t>Berechnung: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Stoffmengenkonzentration der Probe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8A56F63-7BF5-48BE-80E0-94198B2839E6}"/>
              </a:ext>
            </a:extLst>
          </p:cNvPr>
          <p:cNvSpPr txBox="1"/>
          <p:nvPr/>
        </p:nvSpPr>
        <p:spPr>
          <a:xfrm>
            <a:off x="3923928" y="6318278"/>
            <a:ext cx="51125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800" i="1" dirty="0"/>
              <a:t>Quelle (gemeinfrei) : https://de.wikipedia.org/wiki/S%C3%A4ure-Base-Titration#/media/Datei:Titolazione.gif</a:t>
            </a:r>
          </a:p>
        </p:txBody>
      </p:sp>
    </p:spTree>
    <p:extLst>
      <p:ext uri="{BB962C8B-B14F-4D97-AF65-F5344CB8AC3E}">
        <p14:creationId xmlns:p14="http://schemas.microsoft.com/office/powerpoint/2010/main" val="359812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Umschlagbereiche verschiedener Indikatoren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12</a:t>
            </a:fld>
            <a:endParaRPr lang="de-DE" dirty="0"/>
          </a:p>
        </p:txBody>
      </p:sp>
      <p:pic>
        <p:nvPicPr>
          <p:cNvPr id="1026" name="Picture 2" descr="Datei:Säuren und Laugen - Farbspektrum verschiedener Indikatoren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7620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BAAB473-577B-4ED7-B38D-B211EBE6110A}"/>
              </a:ext>
            </a:extLst>
          </p:cNvPr>
          <p:cNvSpPr txBox="1"/>
          <p:nvPr/>
        </p:nvSpPr>
        <p:spPr>
          <a:xfrm>
            <a:off x="611560" y="5085184"/>
            <a:ext cx="712879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800" i="1" dirty="0"/>
              <a:t>Quelle: (gemeinfrei) https://upload.wikimedia.org/wikipedia/commons/9/9c/S%C3%A4uren_und_Laugen_-_Farbspektrum_verschiedener_Indikatoren.svg</a:t>
            </a:r>
          </a:p>
        </p:txBody>
      </p:sp>
    </p:spTree>
    <p:extLst>
      <p:ext uri="{BB962C8B-B14F-4D97-AF65-F5344CB8AC3E}">
        <p14:creationId xmlns:p14="http://schemas.microsoft.com/office/powerpoint/2010/main" val="121874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Arbeitsauftrag/Hausaufgabe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13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platzhalter 3"/>
              <p:cNvSpPr>
                <a:spLocks noGrp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8280000" cy="5589360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de-DE" dirty="0"/>
                  <a:t>Stellen Sie eine Auswerteformel für die Bestimmung der Stoffmengenkonzentration der Probe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𝑃𝑟𝑜𝑏𝑒</m:t>
                        </m:r>
                      </m:e>
                    </m:d>
                  </m:oMath>
                </a14:m>
                <a:r>
                  <a:rPr lang="de-DE" dirty="0"/>
                  <a:t> auf (Vorgaben: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𝑉</m:t>
                    </m:r>
                    <m:r>
                      <a:rPr lang="de-DE" b="0" i="1" smtClean="0">
                        <a:latin typeface="Cambria Math"/>
                      </a:rPr>
                      <m:t>(</m:t>
                    </m:r>
                    <m:r>
                      <a:rPr lang="de-DE" b="0" i="1" smtClean="0">
                        <a:latin typeface="Cambria Math"/>
                      </a:rPr>
                      <m:t>𝑃𝑟𝑜𝑏𝑒</m:t>
                    </m:r>
                    <m:r>
                      <a:rPr lang="de-DE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de-DE" dirty="0"/>
                  <a:t>; </a:t>
                </a:r>
                <a14:m>
                  <m:oMath xmlns:m="http://schemas.openxmlformats.org/officeDocument/2006/math">
                    <m:r>
                      <a:rPr lang="de-DE" b="0" i="1" dirty="0" smtClean="0">
                        <a:latin typeface="Cambria Math"/>
                      </a:rPr>
                      <m:t>𝑐</m:t>
                    </m:r>
                    <m:r>
                      <a:rPr lang="de-DE" b="0" i="1" dirty="0" smtClean="0">
                        <a:latin typeface="Cambria Math"/>
                      </a:rPr>
                      <m:t>(</m:t>
                    </m:r>
                    <m:r>
                      <a:rPr lang="de-DE" b="0" i="1" dirty="0" smtClean="0">
                        <a:latin typeface="Cambria Math"/>
                      </a:rPr>
                      <m:t>𝑀𝑎</m:t>
                    </m:r>
                    <m:r>
                      <a:rPr lang="de-DE" b="0" i="1" dirty="0" smtClean="0">
                        <a:latin typeface="Cambria Math"/>
                      </a:rPr>
                      <m:t>ß</m:t>
                    </m:r>
                    <m:r>
                      <a:rPr lang="de-DE" b="0" i="1" dirty="0" smtClean="0">
                        <a:latin typeface="Cambria Math"/>
                      </a:rPr>
                      <m:t>𝑙</m:t>
                    </m:r>
                    <m:r>
                      <a:rPr lang="de-DE" b="0" i="1" dirty="0" smtClean="0">
                        <a:latin typeface="Cambria Math"/>
                      </a:rPr>
                      <m:t>ö</m:t>
                    </m:r>
                    <m:r>
                      <a:rPr lang="de-DE" b="0" i="1" dirty="0" smtClean="0">
                        <a:latin typeface="Cambria Math"/>
                      </a:rPr>
                      <m:t>𝑠𝑢𝑛𝑔</m:t>
                    </m:r>
                    <m:r>
                      <a:rPr lang="de-DE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de-DE" dirty="0"/>
                  <a:t>; Messung: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𝑉</m:t>
                    </m:r>
                    <m:r>
                      <a:rPr lang="de-DE" b="0" i="1" smtClean="0">
                        <a:latin typeface="Cambria Math"/>
                      </a:rPr>
                      <m:t>(</m:t>
                    </m:r>
                    <m:r>
                      <a:rPr lang="de-DE" b="0" i="1" smtClean="0">
                        <a:latin typeface="Cambria Math"/>
                      </a:rPr>
                      <m:t>𝑀𝑎</m:t>
                    </m:r>
                    <m:r>
                      <a:rPr lang="de-DE" b="0" i="1" smtClean="0">
                        <a:latin typeface="Cambria Math"/>
                      </a:rPr>
                      <m:t>ß</m:t>
                    </m:r>
                    <m:r>
                      <a:rPr lang="de-DE" b="0" i="1" smtClean="0">
                        <a:latin typeface="Cambria Math"/>
                      </a:rPr>
                      <m:t>𝑙</m:t>
                    </m:r>
                    <m:r>
                      <a:rPr lang="de-DE" b="0" i="1" smtClean="0">
                        <a:latin typeface="Cambria Math"/>
                      </a:rPr>
                      <m:t>ö</m:t>
                    </m:r>
                    <m:r>
                      <a:rPr lang="de-DE" b="0" i="1" smtClean="0">
                        <a:latin typeface="Cambria Math"/>
                      </a:rPr>
                      <m:t>𝑠𝑢𝑛𝑔</m:t>
                    </m:r>
                    <m:r>
                      <a:rPr lang="de-DE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de-DE" dirty="0"/>
                  <a:t>)</a:t>
                </a:r>
              </a:p>
              <a:p>
                <a:endParaRPr lang="de-DE" dirty="0"/>
              </a:p>
              <a:p>
                <a:r>
                  <a:rPr lang="de-DE" dirty="0"/>
                  <a:t>HAUSAUFGABE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de-DE" dirty="0"/>
                  <a:t>Berechnen Sie Stoffmengenkonzentration ein Salzsäureprobe (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𝑉</m:t>
                    </m:r>
                    <m:r>
                      <a:rPr lang="de-DE" b="0" i="1" smtClean="0">
                        <a:latin typeface="Cambria Math"/>
                      </a:rPr>
                      <m:t>=100 </m:t>
                    </m:r>
                    <m:r>
                      <a:rPr lang="de-DE" b="0" i="1" smtClean="0"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/>
                  <a:t>), zu der bis zum Erreichen des Äquivalenzpunktes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𝑀𝑎</m:t>
                        </m:r>
                        <m:r>
                          <a:rPr lang="de-DE" b="0" i="1" smtClean="0">
                            <a:latin typeface="Cambria Math"/>
                          </a:rPr>
                          <m:t>ß</m:t>
                        </m:r>
                        <m:r>
                          <a:rPr lang="de-DE" b="0" i="1" smtClean="0">
                            <a:latin typeface="Cambria Math"/>
                          </a:rPr>
                          <m:t>𝑙</m:t>
                        </m:r>
                        <m:r>
                          <a:rPr lang="de-DE" b="0" i="1" smtClean="0">
                            <a:latin typeface="Cambria Math"/>
                          </a:rPr>
                          <m:t>ö</m:t>
                        </m:r>
                        <m:r>
                          <a:rPr lang="de-DE" b="0" i="1" smtClean="0">
                            <a:latin typeface="Cambria Math"/>
                          </a:rPr>
                          <m:t>𝑠𝑢𝑛𝑔</m:t>
                        </m:r>
                      </m:e>
                    </m:d>
                    <m:r>
                      <a:rPr lang="de-DE" b="0" i="1" smtClean="0">
                        <a:latin typeface="Cambria Math"/>
                      </a:rPr>
                      <m:t>=100 </m:t>
                    </m:r>
                    <m:r>
                      <a:rPr lang="de-DE" b="0" i="1" smtClean="0"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/>
                  <a:t> Natronlauge (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𝑁𝑎𝑂𝐻</m:t>
                        </m:r>
                      </m:e>
                    </m:d>
                    <m:r>
                      <a:rPr lang="de-DE" b="0" i="1" smtClean="0">
                        <a:latin typeface="Cambria Math"/>
                      </a:rPr>
                      <m:t>=0,5 </m:t>
                    </m:r>
                    <m:r>
                      <a:rPr lang="de-DE" b="0" i="1" smtClean="0">
                        <a:latin typeface="Cambria Math"/>
                      </a:rPr>
                      <m:t>𝑚𝑜𝑙</m:t>
                    </m:r>
                    <m:r>
                      <a:rPr lang="de-DE" b="0" i="1" smtClean="0">
                        <a:latin typeface="Cambria Math"/>
                      </a:rPr>
                      <m:t>/</m:t>
                    </m:r>
                    <m:r>
                      <a:rPr lang="de-DE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de-DE" dirty="0"/>
                  <a:t>) titriert werden mussten.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de-DE" dirty="0"/>
                  <a:t>Skizzieren Sie die Titrationskurve einer starken Base, zu der eine starke Säure titriert wird. Begründen Sie den Kurvenverlauf.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de-DE" dirty="0"/>
                  <a:t>Berechnen Sie Stoffmengenkonzentration ein Kalilaugeprobe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𝑉</m:t>
                    </m:r>
                    <m:r>
                      <a:rPr lang="de-DE" i="1">
                        <a:latin typeface="Cambria Math"/>
                      </a:rPr>
                      <m:t>=50 </m:t>
                    </m:r>
                    <m:r>
                      <a:rPr lang="de-DE" i="1"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/>
                  <a:t>), zu der bis zum Erreichen des Äquivalenzpunktes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/>
                          </a:rPr>
                          <m:t>𝑀𝑎</m:t>
                        </m:r>
                        <m:r>
                          <a:rPr lang="de-DE" i="1">
                            <a:latin typeface="Cambria Math"/>
                          </a:rPr>
                          <m:t>ß</m:t>
                        </m:r>
                        <m:r>
                          <a:rPr lang="de-DE" i="1">
                            <a:latin typeface="Cambria Math"/>
                          </a:rPr>
                          <m:t>𝑙</m:t>
                        </m:r>
                        <m:r>
                          <a:rPr lang="de-DE" i="1">
                            <a:latin typeface="Cambria Math"/>
                          </a:rPr>
                          <m:t>ö</m:t>
                        </m:r>
                        <m:r>
                          <a:rPr lang="de-DE" i="1">
                            <a:latin typeface="Cambria Math"/>
                          </a:rPr>
                          <m:t>𝑠𝑢𝑛𝑔</m:t>
                        </m:r>
                      </m:e>
                    </m:d>
                    <m:r>
                      <a:rPr lang="de-DE" i="1">
                        <a:latin typeface="Cambria Math"/>
                      </a:rPr>
                      <m:t>=</m:t>
                    </m:r>
                    <m:r>
                      <a:rPr lang="de-DE" b="0" i="1" smtClean="0">
                        <a:latin typeface="Cambria Math"/>
                      </a:rPr>
                      <m:t>3</m:t>
                    </m:r>
                    <m:r>
                      <a:rPr lang="de-DE" i="1">
                        <a:latin typeface="Cambria Math"/>
                      </a:rPr>
                      <m:t>0 </m:t>
                    </m:r>
                    <m:r>
                      <a:rPr lang="de-DE" i="1"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/>
                  <a:t> Salzsäure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𝐻𝐶𝑙</m:t>
                        </m:r>
                      </m:e>
                    </m:d>
                    <m:r>
                      <a:rPr lang="de-DE" i="1">
                        <a:latin typeface="Cambria Math"/>
                      </a:rPr>
                      <m:t>=0,</m:t>
                    </m:r>
                    <m:r>
                      <a:rPr lang="de-DE" b="0" i="1" smtClean="0">
                        <a:latin typeface="Cambria Math"/>
                      </a:rPr>
                      <m:t>2</m:t>
                    </m:r>
                    <m:r>
                      <a:rPr lang="de-DE" i="1">
                        <a:latin typeface="Cambria Math"/>
                      </a:rPr>
                      <m:t> </m:t>
                    </m:r>
                    <m:r>
                      <a:rPr lang="de-DE" i="1">
                        <a:latin typeface="Cambria Math"/>
                      </a:rPr>
                      <m:t>𝑚𝑜𝑙</m:t>
                    </m:r>
                    <m:r>
                      <a:rPr lang="de-DE" i="1">
                        <a:latin typeface="Cambria Math"/>
                      </a:rPr>
                      <m:t>/</m:t>
                    </m:r>
                    <m:r>
                      <a:rPr lang="de-DE" i="1">
                        <a:latin typeface="Cambria Math"/>
                      </a:rPr>
                      <m:t>𝐿</m:t>
                    </m:r>
                  </m:oMath>
                </a14:m>
                <a:r>
                  <a:rPr lang="de-DE" dirty="0"/>
                  <a:t>) titriert werden mussten.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de-DE" dirty="0"/>
                  <a:t>Berechnen Sie Stoffmengenkonzentration ein Schwefelsäureprobe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𝑉</m:t>
                    </m:r>
                    <m:r>
                      <a:rPr lang="de-DE" i="1">
                        <a:latin typeface="Cambria Math"/>
                      </a:rPr>
                      <m:t>=100 </m:t>
                    </m:r>
                    <m:r>
                      <a:rPr lang="de-DE" i="1"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/>
                  <a:t>), zu der bis zum Erreichen des Äquivalenzpunktes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/>
                          </a:rPr>
                          <m:t>𝑀𝑎</m:t>
                        </m:r>
                        <m:r>
                          <a:rPr lang="de-DE" i="1">
                            <a:latin typeface="Cambria Math"/>
                          </a:rPr>
                          <m:t>ß</m:t>
                        </m:r>
                        <m:r>
                          <a:rPr lang="de-DE" i="1">
                            <a:latin typeface="Cambria Math"/>
                          </a:rPr>
                          <m:t>𝑙</m:t>
                        </m:r>
                        <m:r>
                          <a:rPr lang="de-DE" i="1">
                            <a:latin typeface="Cambria Math"/>
                          </a:rPr>
                          <m:t>ö</m:t>
                        </m:r>
                        <m:r>
                          <a:rPr lang="de-DE" i="1">
                            <a:latin typeface="Cambria Math"/>
                          </a:rPr>
                          <m:t>𝑠𝑢𝑛𝑔</m:t>
                        </m:r>
                      </m:e>
                    </m:d>
                    <m:r>
                      <a:rPr lang="de-DE" i="1">
                        <a:latin typeface="Cambria Math"/>
                      </a:rPr>
                      <m:t>=</m:t>
                    </m:r>
                    <m:r>
                      <a:rPr lang="de-DE" b="0" i="1" smtClean="0">
                        <a:latin typeface="Cambria Math"/>
                      </a:rPr>
                      <m:t>25</m:t>
                    </m:r>
                    <m:r>
                      <a:rPr lang="de-DE" i="1">
                        <a:latin typeface="Cambria Math"/>
                      </a:rPr>
                      <m:t> </m:t>
                    </m:r>
                    <m:r>
                      <a:rPr lang="de-DE" i="1"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/>
                  <a:t> Natronlauge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/>
                          </a:rPr>
                          <m:t>𝑁𝑎𝑂𝐻</m:t>
                        </m:r>
                      </m:e>
                    </m:d>
                    <m:r>
                      <a:rPr lang="de-DE" i="1">
                        <a:latin typeface="Cambria Math"/>
                      </a:rPr>
                      <m:t>=0,5 </m:t>
                    </m:r>
                    <m:r>
                      <a:rPr lang="de-DE" i="1">
                        <a:latin typeface="Cambria Math"/>
                      </a:rPr>
                      <m:t>𝑚𝑜𝑙</m:t>
                    </m:r>
                    <m:r>
                      <a:rPr lang="de-DE" i="1">
                        <a:latin typeface="Cambria Math"/>
                      </a:rPr>
                      <m:t>/</m:t>
                    </m:r>
                    <m:r>
                      <a:rPr lang="de-DE" i="1">
                        <a:latin typeface="Cambria Math"/>
                      </a:rPr>
                      <m:t>𝐿</m:t>
                    </m:r>
                  </m:oMath>
                </a14:m>
                <a:r>
                  <a:rPr lang="de-DE" dirty="0"/>
                  <a:t>) titriert werden mussten. [Beachten Sie, dass Schwefelsäure eine zweiprotonige Säure ist!]</a:t>
                </a:r>
              </a:p>
            </p:txBody>
          </p:sp>
        </mc:Choice>
        <mc:Fallback xmlns="">
          <p:sp>
            <p:nvSpPr>
              <p:cNvPr id="4" name="Text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8280000" cy="5589360"/>
              </a:xfrm>
              <a:blipFill rotWithShape="1">
                <a:blip r:embed="rId3"/>
                <a:stretch>
                  <a:fillRect l="-663" t="-545" r="-110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180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Titration einer Salzsäureprobe mit Natronlauge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14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platzhalter 3"/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𝐻𝐶𝑙</m:t>
                        </m:r>
                        <m:r>
                          <a:rPr lang="de-DE" b="0" i="1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latin typeface="Cambria Math"/>
                              </a:rPr>
                              <m:t>𝑎𝑞</m:t>
                            </m:r>
                          </m:e>
                        </m:d>
                      </m:e>
                    </m:d>
                    <m:r>
                      <a:rPr lang="de-DE" b="0" i="1" smtClean="0">
                        <a:latin typeface="Cambria Math"/>
                      </a:rPr>
                      <m:t>=10 </m:t>
                    </m:r>
                    <m:r>
                      <a:rPr lang="de-DE" b="0" i="1" smtClean="0">
                        <a:latin typeface="Cambria Math"/>
                      </a:rPr>
                      <m:t>𝑚𝐿</m:t>
                    </m:r>
                  </m:oMath>
                </a14:m>
                <a:r>
                  <a:rPr lang="de-DE" b="0" dirty="0"/>
                  <a:t> (bekommen Sie von mir)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𝑁𝑎𝑂𝐻</m:t>
                        </m:r>
                      </m:e>
                    </m:d>
                    <m:r>
                      <a:rPr lang="de-DE" b="0" i="1" smtClean="0">
                        <a:latin typeface="Cambria Math"/>
                      </a:rPr>
                      <m:t>=0,1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/>
                          </a:rPr>
                          <m:t>𝑚𝑜𝑙</m:t>
                        </m:r>
                      </m:num>
                      <m:den>
                        <m:r>
                          <a:rPr lang="de-DE" b="0" i="1" smtClean="0">
                            <a:latin typeface="Cambria Math"/>
                          </a:rPr>
                          <m:t>𝐿</m:t>
                        </m:r>
                      </m:den>
                    </m:f>
                  </m:oMath>
                </a14:m>
                <a:r>
                  <a:rPr lang="de-DE" b="0" dirty="0"/>
                  <a:t> (befindet sich bereits in der Bürette)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dirty="0"/>
                  <a:t>Indikator: Bromthymolblau (3 Tropfen)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de-DE" dirty="0"/>
              </a:p>
              <a:p>
                <a:r>
                  <a:rPr lang="de-DE" dirty="0"/>
                  <a:t>AUFGABE: </a:t>
                </a:r>
              </a:p>
              <a:p>
                <a:r>
                  <a:rPr lang="de-DE" dirty="0"/>
                  <a:t>Bestimmen Sie die Stoffmengenkonzentration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𝐻𝐶𝑙</m:t>
                        </m:r>
                      </m:e>
                    </m:d>
                  </m:oMath>
                </a14:m>
                <a:r>
                  <a:rPr lang="de-DE" dirty="0"/>
                  <a:t> der Salzsäureprobe.</a:t>
                </a:r>
              </a:p>
            </p:txBody>
          </p:sp>
        </mc:Choice>
        <mc:Fallback xmlns="">
          <p:sp>
            <p:nvSpPr>
              <p:cNvPr id="4" name="Text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 rotWithShape="1">
                <a:blip r:embed="rId3"/>
                <a:stretch>
                  <a:fillRect l="-663" t="-12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09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Auswerteformel für die Titration einer starken Säure mit einer starken Base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15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platzhalter 3"/>
              <p:cNvSpPr>
                <a:spLocks noGrp="1"/>
              </p:cNvSpPr>
              <p:nvPr>
                <p:ph type="body" sz="quarter" idx="11"/>
              </p:nvPr>
            </p:nvSpPr>
            <p:spPr>
              <a:xfrm>
                <a:off x="432000" y="1628800"/>
                <a:ext cx="8280000" cy="4491200"/>
              </a:xfrm>
            </p:spPr>
            <p:txBody>
              <a:bodyPr>
                <a:normAutofit/>
              </a:bodyPr>
              <a:lstStyle/>
              <a:p>
                <a:r>
                  <a:rPr lang="de-DE" b="0" dirty="0"/>
                  <a:t>Am Äquivalenzpunkt der Titration gilt: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/>
                            </a:rPr>
                            <m:t>𝑃𝑟𝑜𝑏𝑒</m:t>
                          </m:r>
                        </m:e>
                      </m:d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r>
                        <a:rPr lang="de-DE" b="0" i="1" smtClean="0">
                          <a:latin typeface="Cambria Math"/>
                        </a:rPr>
                        <m:t>𝑛</m:t>
                      </m:r>
                      <m:r>
                        <a:rPr lang="de-DE" b="0" i="1" smtClean="0">
                          <a:latin typeface="Cambria Math"/>
                        </a:rPr>
                        <m:t>(</m:t>
                      </m:r>
                      <m:r>
                        <a:rPr lang="de-DE" b="0" i="1" smtClean="0">
                          <a:latin typeface="Cambria Math"/>
                        </a:rPr>
                        <m:t>𝑀𝑎</m:t>
                      </m:r>
                      <m:r>
                        <a:rPr lang="de-DE" b="0" i="1" smtClean="0">
                          <a:latin typeface="Cambria Math"/>
                        </a:rPr>
                        <m:t>ß</m:t>
                      </m:r>
                      <m:r>
                        <a:rPr lang="de-DE" b="0" i="1" smtClean="0">
                          <a:latin typeface="Cambria Math"/>
                        </a:rPr>
                        <m:t>𝑙</m:t>
                      </m:r>
                      <m:r>
                        <a:rPr lang="de-DE" b="0" i="1" smtClean="0">
                          <a:latin typeface="Cambria Math"/>
                        </a:rPr>
                        <m:t>ö</m:t>
                      </m:r>
                      <m:r>
                        <a:rPr lang="de-DE" b="0" i="1" smtClean="0">
                          <a:latin typeface="Cambria Math"/>
                        </a:rPr>
                        <m:t>𝑠𝑢𝑛𝑔</m:t>
                      </m:r>
                      <m:r>
                        <a:rPr lang="de-DE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de-DE" i="1" dirty="0">
                  <a:latin typeface="Cambria Math"/>
                </a:endParaRPr>
              </a:p>
              <a:p>
                <a:endParaRPr lang="de-DE" dirty="0"/>
              </a:p>
              <a:p>
                <a:r>
                  <a:rPr lang="de-DE" dirty="0"/>
                  <a:t>mit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𝑐</m:t>
                    </m:r>
                    <m:r>
                      <a:rPr lang="de-DE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de-DE" i="1">
                            <a:latin typeface="Cambria Math"/>
                          </a:rPr>
                          <m:t>𝑉</m:t>
                        </m:r>
                      </m:den>
                    </m:f>
                    <m:r>
                      <a:rPr lang="de-DE" i="1">
                        <a:latin typeface="Cambria Math"/>
                      </a:rPr>
                      <m:t> </m:t>
                    </m:r>
                  </m:oMath>
                </a14:m>
                <a:r>
                  <a:rPr lang="de-DE" dirty="0"/>
                  <a:t> bzw.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𝑛</m:t>
                    </m:r>
                    <m:r>
                      <a:rPr lang="de-DE" i="1">
                        <a:latin typeface="Cambria Math"/>
                      </a:rPr>
                      <m:t>=</m:t>
                    </m:r>
                    <m:r>
                      <a:rPr lang="de-DE" i="1">
                        <a:latin typeface="Cambria Math"/>
                      </a:rPr>
                      <m:t>𝑉</m:t>
                    </m:r>
                    <m:r>
                      <a:rPr lang="de-DE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de-DE" i="1"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r>
                  <a:rPr lang="de-DE" dirty="0"/>
                  <a:t> gilt:</a:t>
                </a:r>
              </a:p>
              <a:p>
                <a:endParaRPr lang="de-DE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/>
                            </a:rPr>
                            <m:t>𝑃𝑟𝑜𝑏𝑒</m:t>
                          </m:r>
                        </m:e>
                      </m:d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𝑀𝑎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ß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ö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𝑠𝑢𝑛𝑔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)∙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𝑀𝑎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ß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ö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𝑠𝑢𝑛𝑔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𝑃𝑟𝑜𝑏𝑒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z. B.: Titration von Salzsäure mit Natronlauge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/>
                            </a:rPr>
                            <m:t>𝐻𝐶𝑙</m:t>
                          </m:r>
                        </m:e>
                      </m:d>
                      <m:r>
                        <a:rPr lang="de-DE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/>
                            </a:rPr>
                            <m:t>𝑉</m:t>
                          </m:r>
                          <m:r>
                            <a:rPr lang="de-DE" i="1">
                              <a:latin typeface="Cambria Math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𝑁𝑎𝑂𝐻</m:t>
                          </m:r>
                          <m:r>
                            <a:rPr lang="de-DE" i="1">
                              <a:latin typeface="Cambria Math"/>
                            </a:rPr>
                            <m:t>)∙</m:t>
                          </m:r>
                          <m:r>
                            <a:rPr lang="de-DE" i="1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de-DE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𝑁𝑎𝑂𝐻</m:t>
                          </m:r>
                          <m:r>
                            <a:rPr lang="de-DE" i="1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de-DE" i="1">
                              <a:latin typeface="Cambria Math"/>
                            </a:rPr>
                            <m:t>𝑉</m:t>
                          </m:r>
                          <m:r>
                            <a:rPr lang="de-DE" i="1">
                              <a:latin typeface="Cambria Math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𝐻𝐶𝑙</m:t>
                          </m:r>
                          <m:r>
                            <a:rPr lang="de-DE" i="1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20 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𝑚𝐿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∙0,2</m:t>
                          </m:r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𝑚𝑜𝑙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𝐿</m:t>
                              </m:r>
                            </m:den>
                          </m:f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100 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𝑚𝐿</m:t>
                          </m:r>
                        </m:den>
                      </m:f>
                      <m:r>
                        <a:rPr lang="de-DE" b="0" i="1" smtClean="0">
                          <a:latin typeface="Cambria Math"/>
                        </a:rPr>
                        <m:t>=0,04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𝑚𝑜𝑙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de-DE" b="0" dirty="0"/>
              </a:p>
              <a:p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4" name="Text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xfrm>
                <a:off x="432000" y="1628800"/>
                <a:ext cx="8280000" cy="4491200"/>
              </a:xfrm>
              <a:blipFill rotWithShape="1">
                <a:blip r:embed="rId3"/>
                <a:stretch>
                  <a:fillRect l="-663" t="-6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73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Simulation: Titration starker Säuren/Basen in der Praxis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432000" y="1628800"/>
            <a:ext cx="8280000" cy="4491200"/>
          </a:xfrm>
        </p:spPr>
        <p:txBody>
          <a:bodyPr/>
          <a:lstStyle/>
          <a:p>
            <a:r>
              <a:rPr lang="de-DE" dirty="0">
                <a:hlinkClick r:id="rId3"/>
              </a:rPr>
              <a:t>http://www.cornelsen.de/sites/medienelemente_cms/mel_xslt_gen/progs/html/mels/mel_520058_iwb.html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48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Lösungen HA (1)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17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platzhalter 3"/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de-DE" dirty="0"/>
                  <a:t>Berechnen Sie Stoffmengenkonzentration ein Salzsäureprobe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𝑉</m:t>
                    </m:r>
                    <m:r>
                      <a:rPr lang="de-DE" i="1">
                        <a:latin typeface="Cambria Math"/>
                      </a:rPr>
                      <m:t>=100 </m:t>
                    </m:r>
                    <m:r>
                      <a:rPr lang="de-DE" i="1"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/>
                  <a:t>), zu der bis zum Erreichen des Äquivalenzpunktes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/>
                          </a:rPr>
                          <m:t>𝑀𝑎</m:t>
                        </m:r>
                        <m:r>
                          <a:rPr lang="de-DE" i="1">
                            <a:latin typeface="Cambria Math"/>
                          </a:rPr>
                          <m:t>ß</m:t>
                        </m:r>
                        <m:r>
                          <a:rPr lang="de-DE" i="1">
                            <a:latin typeface="Cambria Math"/>
                          </a:rPr>
                          <m:t>𝑙</m:t>
                        </m:r>
                        <m:r>
                          <a:rPr lang="de-DE" i="1">
                            <a:latin typeface="Cambria Math"/>
                          </a:rPr>
                          <m:t>ö</m:t>
                        </m:r>
                        <m:r>
                          <a:rPr lang="de-DE" i="1">
                            <a:latin typeface="Cambria Math"/>
                          </a:rPr>
                          <m:t>𝑠𝑢𝑛𝑔</m:t>
                        </m:r>
                      </m:e>
                    </m:d>
                    <m:r>
                      <a:rPr lang="de-DE" i="1">
                        <a:latin typeface="Cambria Math"/>
                      </a:rPr>
                      <m:t>=100 </m:t>
                    </m:r>
                    <m:r>
                      <a:rPr lang="de-DE" i="1"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/>
                  <a:t> Natronlauge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/>
                          </a:rPr>
                          <m:t>𝑁𝑎𝑂𝐻</m:t>
                        </m:r>
                      </m:e>
                    </m:d>
                    <m:r>
                      <a:rPr lang="de-DE" i="1">
                        <a:latin typeface="Cambria Math"/>
                      </a:rPr>
                      <m:t>=0,5 </m:t>
                    </m:r>
                    <m:r>
                      <a:rPr lang="de-DE" i="1">
                        <a:latin typeface="Cambria Math"/>
                      </a:rPr>
                      <m:t>𝑚𝑜𝑙</m:t>
                    </m:r>
                    <m:r>
                      <a:rPr lang="de-DE" i="1">
                        <a:latin typeface="Cambria Math"/>
                      </a:rPr>
                      <m:t>/</m:t>
                    </m:r>
                    <m:r>
                      <a:rPr lang="de-DE" i="1">
                        <a:latin typeface="Cambria Math"/>
                      </a:rPr>
                      <m:t>𝐿</m:t>
                    </m:r>
                  </m:oMath>
                </a14:m>
                <a:r>
                  <a:rPr lang="de-DE" dirty="0"/>
                  <a:t>) titriert werden mussten.</a:t>
                </a:r>
              </a:p>
              <a:p>
                <a:endParaRPr lang="de-DE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/>
                            </a:rPr>
                            <m:t>𝐻𝐶𝑙</m:t>
                          </m:r>
                        </m:e>
                      </m:d>
                      <m:r>
                        <a:rPr lang="de-DE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/>
                            </a:rPr>
                            <m:t>𝑉</m:t>
                          </m:r>
                          <m:r>
                            <a:rPr lang="de-DE" i="1">
                              <a:latin typeface="Cambria Math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𝑁𝑎𝑂𝐻</m:t>
                          </m:r>
                          <m:r>
                            <a:rPr lang="de-DE" i="1">
                              <a:latin typeface="Cambria Math"/>
                            </a:rPr>
                            <m:t>)∙</m:t>
                          </m:r>
                          <m:r>
                            <a:rPr lang="de-DE" i="1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de-DE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𝑁𝑎𝑂𝐻</m:t>
                          </m:r>
                          <m:r>
                            <a:rPr lang="de-DE" i="1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de-DE" i="1">
                              <a:latin typeface="Cambria Math"/>
                            </a:rPr>
                            <m:t>𝑉</m:t>
                          </m:r>
                          <m:r>
                            <a:rPr lang="de-DE" i="1">
                              <a:latin typeface="Cambria Math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𝐻𝐶𝑙</m:t>
                          </m:r>
                          <m:r>
                            <a:rPr lang="de-DE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dirty="0"/>
              </a:p>
              <a:p>
                <a:endParaRPr lang="de-DE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/>
                            </a:rPr>
                            <m:t>𝐻𝐶𝑙</m:t>
                          </m:r>
                        </m:e>
                      </m:d>
                      <m:r>
                        <a:rPr lang="de-DE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100 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𝑚𝐿</m:t>
                          </m:r>
                          <m:r>
                            <a:rPr lang="de-DE" i="1">
                              <a:latin typeface="Cambria Math"/>
                            </a:rPr>
                            <m:t>∙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0,5</m:t>
                          </m:r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/>
                                </a:rPr>
                                <m:t>𝑚𝑜𝑙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/>
                                </a:rPr>
                                <m:t>𝐿</m:t>
                              </m:r>
                            </m:den>
                          </m:f>
                        </m:num>
                        <m:den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100 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𝑚𝐿</m:t>
                          </m:r>
                        </m:den>
                      </m:f>
                    </m:oMath>
                  </m:oMathPara>
                </a14:m>
                <a:endParaRPr lang="de-DE" dirty="0"/>
              </a:p>
              <a:p>
                <a:endParaRPr lang="de-DE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latin typeface="Cambria Math"/>
                            </a:rPr>
                            <m:t>𝐻𝐶𝑙</m:t>
                          </m:r>
                        </m:e>
                      </m:d>
                      <m:r>
                        <a:rPr lang="de-DE" i="1">
                          <a:latin typeface="Cambria Math"/>
                        </a:rPr>
                        <m:t>=0,5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/>
                            </a:rPr>
                            <m:t>𝑚𝑜𝑙</m:t>
                          </m:r>
                        </m:num>
                        <m:den>
                          <m:r>
                            <a:rPr lang="de-DE" i="1">
                              <a:latin typeface="Cambria Math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4" name="Text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 rotWithShape="1">
                <a:blip r:embed="rId2"/>
                <a:stretch>
                  <a:fillRect l="-663" t="-605" r="-110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174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Lösungen HA (2)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 startAt="2"/>
            </a:pPr>
            <a:r>
              <a:rPr lang="de-DE" dirty="0">
                <a:solidFill>
                  <a:prstClr val="black"/>
                </a:solidFill>
              </a:rPr>
              <a:t>Skizzieren Sie die Titrationskurve einer starken Base, zu der eine starke Säure titriert wird. Begründen Sie den Kurvenverlauf.</a:t>
            </a:r>
          </a:p>
          <a:p>
            <a:endParaRPr lang="de-DE" dirty="0"/>
          </a:p>
          <a:p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59721"/>
              </p:ext>
            </p:extLst>
          </p:nvPr>
        </p:nvGraphicFramePr>
        <p:xfrm>
          <a:off x="1643902" y="2017375"/>
          <a:ext cx="58752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6" name="Gerade Verbindung mit Pfeil 5"/>
          <p:cNvCxnSpPr/>
          <p:nvPr/>
        </p:nvCxnSpPr>
        <p:spPr>
          <a:xfrm flipV="1">
            <a:off x="1643902" y="1974843"/>
            <a:ext cx="0" cy="26241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1643902" y="4580187"/>
            <a:ext cx="590465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904672" y="4606791"/>
            <a:ext cx="4397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>
                <a:sym typeface="Wingdings" panose="05000000000000000000" pitchFamily="2" charset="2"/>
              </a:rPr>
              <a:t>Zeit in s </a:t>
            </a:r>
          </a:p>
          <a:p>
            <a:r>
              <a:rPr lang="de-DE" sz="1200" i="1" dirty="0">
                <a:sym typeface="Wingdings" panose="05000000000000000000" pitchFamily="2" charset="2"/>
              </a:rPr>
              <a:t>(proportional zum Volumen der zugetropften starken Säure</a:t>
            </a:r>
            <a:endParaRPr lang="de-DE" sz="1200" i="1" dirty="0"/>
          </a:p>
        </p:txBody>
      </p:sp>
      <p:sp>
        <p:nvSpPr>
          <p:cNvPr id="9" name="Textfeld 8"/>
          <p:cNvSpPr txBox="1"/>
          <p:nvPr/>
        </p:nvSpPr>
        <p:spPr>
          <a:xfrm>
            <a:off x="903247" y="1895966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ym typeface="Wingdings" panose="05000000000000000000" pitchFamily="2" charset="2"/>
              </a:rPr>
              <a:t>pH</a:t>
            </a:r>
            <a:endParaRPr lang="de-DE" sz="1200" i="1" dirty="0"/>
          </a:p>
        </p:txBody>
      </p:sp>
      <p:sp>
        <p:nvSpPr>
          <p:cNvPr id="10" name="Textfeld 9"/>
          <p:cNvSpPr txBox="1"/>
          <p:nvPr/>
        </p:nvSpPr>
        <p:spPr>
          <a:xfrm>
            <a:off x="1212028" y="187335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ym typeface="Wingdings" panose="05000000000000000000" pitchFamily="2" charset="2"/>
              </a:rPr>
              <a:t>14</a:t>
            </a:r>
            <a:endParaRPr lang="de-DE" sz="1200" i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295856" y="314975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ym typeface="Wingdings" panose="05000000000000000000" pitchFamily="2" charset="2"/>
              </a:rPr>
              <a:t>7</a:t>
            </a:r>
            <a:endParaRPr lang="de-DE" sz="1200" i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295856" y="441642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ym typeface="Wingdings" panose="05000000000000000000" pitchFamily="2" charset="2"/>
              </a:rPr>
              <a:t>0</a:t>
            </a:r>
            <a:endParaRPr lang="de-DE" sz="1200" i="1" dirty="0"/>
          </a:p>
        </p:txBody>
      </p:sp>
      <p:cxnSp>
        <p:nvCxnSpPr>
          <p:cNvPr id="13" name="Gerade Verbindung 12"/>
          <p:cNvCxnSpPr>
            <a:stCxn id="5" idx="1"/>
            <a:endCxn id="5" idx="3"/>
          </p:cNvCxnSpPr>
          <p:nvPr/>
        </p:nvCxnSpPr>
        <p:spPr>
          <a:xfrm>
            <a:off x="1643902" y="3297535"/>
            <a:ext cx="58752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ihandform 13"/>
          <p:cNvSpPr/>
          <p:nvPr/>
        </p:nvSpPr>
        <p:spPr>
          <a:xfrm flipV="1">
            <a:off x="1648048" y="2172965"/>
            <a:ext cx="5890437" cy="2256888"/>
          </a:xfrm>
          <a:custGeom>
            <a:avLst/>
            <a:gdLst>
              <a:gd name="connsiteX0" fmla="*/ 0 w 5890437"/>
              <a:gd name="connsiteY0" fmla="*/ 2402959 h 2402959"/>
              <a:gd name="connsiteX1" fmla="*/ 2934586 w 5890437"/>
              <a:gd name="connsiteY1" fmla="*/ 1127052 h 2402959"/>
              <a:gd name="connsiteX2" fmla="*/ 5890437 w 5890437"/>
              <a:gd name="connsiteY2" fmla="*/ 0 h 2402959"/>
              <a:gd name="connsiteX3" fmla="*/ 5890437 w 5890437"/>
              <a:gd name="connsiteY3" fmla="*/ 0 h 2402959"/>
              <a:gd name="connsiteX0" fmla="*/ 0 w 5890437"/>
              <a:gd name="connsiteY0" fmla="*/ 2243471 h 2243471"/>
              <a:gd name="connsiteX1" fmla="*/ 2934586 w 5890437"/>
              <a:gd name="connsiteY1" fmla="*/ 1127052 h 2243471"/>
              <a:gd name="connsiteX2" fmla="*/ 5890437 w 5890437"/>
              <a:gd name="connsiteY2" fmla="*/ 0 h 2243471"/>
              <a:gd name="connsiteX3" fmla="*/ 5890437 w 5890437"/>
              <a:gd name="connsiteY3" fmla="*/ 0 h 2243471"/>
              <a:gd name="connsiteX0" fmla="*/ 0 w 5890437"/>
              <a:gd name="connsiteY0" fmla="*/ 2243471 h 2243471"/>
              <a:gd name="connsiteX1" fmla="*/ 2934586 w 5890437"/>
              <a:gd name="connsiteY1" fmla="*/ 1127052 h 2243471"/>
              <a:gd name="connsiteX2" fmla="*/ 5890437 w 5890437"/>
              <a:gd name="connsiteY2" fmla="*/ 0 h 2243471"/>
              <a:gd name="connsiteX3" fmla="*/ 5890437 w 5890437"/>
              <a:gd name="connsiteY3" fmla="*/ 0 h 2243471"/>
              <a:gd name="connsiteX0" fmla="*/ 0 w 5890437"/>
              <a:gd name="connsiteY0" fmla="*/ 2243471 h 2243471"/>
              <a:gd name="connsiteX1" fmla="*/ 2934586 w 5890437"/>
              <a:gd name="connsiteY1" fmla="*/ 1127052 h 2243471"/>
              <a:gd name="connsiteX2" fmla="*/ 5890437 w 5890437"/>
              <a:gd name="connsiteY2" fmla="*/ 0 h 2243471"/>
              <a:gd name="connsiteX3" fmla="*/ 5890437 w 5890437"/>
              <a:gd name="connsiteY3" fmla="*/ 0 h 2243471"/>
              <a:gd name="connsiteX0" fmla="*/ 0 w 5890437"/>
              <a:gd name="connsiteY0" fmla="*/ 2243471 h 2243471"/>
              <a:gd name="connsiteX1" fmla="*/ 2934586 w 5890437"/>
              <a:gd name="connsiteY1" fmla="*/ 1127052 h 2243471"/>
              <a:gd name="connsiteX2" fmla="*/ 5890437 w 5890437"/>
              <a:gd name="connsiteY2" fmla="*/ 0 h 2243471"/>
              <a:gd name="connsiteX3" fmla="*/ 5890437 w 5890437"/>
              <a:gd name="connsiteY3" fmla="*/ 0 h 2243471"/>
              <a:gd name="connsiteX0" fmla="*/ 0 w 5890437"/>
              <a:gd name="connsiteY0" fmla="*/ 2243471 h 2243471"/>
              <a:gd name="connsiteX1" fmla="*/ 2934586 w 5890437"/>
              <a:gd name="connsiteY1" fmla="*/ 1127052 h 2243471"/>
              <a:gd name="connsiteX2" fmla="*/ 5890437 w 5890437"/>
              <a:gd name="connsiteY2" fmla="*/ 0 h 2243471"/>
              <a:gd name="connsiteX3" fmla="*/ 5890437 w 5890437"/>
              <a:gd name="connsiteY3" fmla="*/ 0 h 2243471"/>
              <a:gd name="connsiteX0" fmla="*/ 0 w 5890437"/>
              <a:gd name="connsiteY0" fmla="*/ 2243471 h 2255109"/>
              <a:gd name="connsiteX1" fmla="*/ 2934586 w 5890437"/>
              <a:gd name="connsiteY1" fmla="*/ 1127052 h 2255109"/>
              <a:gd name="connsiteX2" fmla="*/ 5890437 w 5890437"/>
              <a:gd name="connsiteY2" fmla="*/ 0 h 2255109"/>
              <a:gd name="connsiteX3" fmla="*/ 5890437 w 5890437"/>
              <a:gd name="connsiteY3" fmla="*/ 0 h 2255109"/>
              <a:gd name="connsiteX0" fmla="*/ 0 w 5890437"/>
              <a:gd name="connsiteY0" fmla="*/ 2243471 h 2244136"/>
              <a:gd name="connsiteX1" fmla="*/ 2934586 w 5890437"/>
              <a:gd name="connsiteY1" fmla="*/ 1127052 h 2244136"/>
              <a:gd name="connsiteX2" fmla="*/ 5890437 w 5890437"/>
              <a:gd name="connsiteY2" fmla="*/ 0 h 2244136"/>
              <a:gd name="connsiteX3" fmla="*/ 5890437 w 5890437"/>
              <a:gd name="connsiteY3" fmla="*/ 0 h 2244136"/>
              <a:gd name="connsiteX0" fmla="*/ 0 w 5890437"/>
              <a:gd name="connsiteY0" fmla="*/ 2243471 h 2381798"/>
              <a:gd name="connsiteX1" fmla="*/ 2828261 w 5890437"/>
              <a:gd name="connsiteY1" fmla="*/ 1956391 h 2381798"/>
              <a:gd name="connsiteX2" fmla="*/ 5890437 w 5890437"/>
              <a:gd name="connsiteY2" fmla="*/ 0 h 2381798"/>
              <a:gd name="connsiteX3" fmla="*/ 5890437 w 5890437"/>
              <a:gd name="connsiteY3" fmla="*/ 0 h 2381798"/>
              <a:gd name="connsiteX0" fmla="*/ 0 w 5890437"/>
              <a:gd name="connsiteY0" fmla="*/ 2243471 h 2246932"/>
              <a:gd name="connsiteX1" fmla="*/ 2828261 w 5890437"/>
              <a:gd name="connsiteY1" fmla="*/ 1956391 h 2246932"/>
              <a:gd name="connsiteX2" fmla="*/ 5890437 w 5890437"/>
              <a:gd name="connsiteY2" fmla="*/ 0 h 2246932"/>
              <a:gd name="connsiteX3" fmla="*/ 5890437 w 5890437"/>
              <a:gd name="connsiteY3" fmla="*/ 0 h 2246932"/>
              <a:gd name="connsiteX0" fmla="*/ 0 w 5890437"/>
              <a:gd name="connsiteY0" fmla="*/ 2243471 h 2243779"/>
              <a:gd name="connsiteX1" fmla="*/ 2955852 w 5890437"/>
              <a:gd name="connsiteY1" fmla="*/ 1105786 h 2243779"/>
              <a:gd name="connsiteX2" fmla="*/ 5890437 w 5890437"/>
              <a:gd name="connsiteY2" fmla="*/ 0 h 2243779"/>
              <a:gd name="connsiteX3" fmla="*/ 5890437 w 5890437"/>
              <a:gd name="connsiteY3" fmla="*/ 0 h 2243779"/>
              <a:gd name="connsiteX0" fmla="*/ 0 w 5890437"/>
              <a:gd name="connsiteY0" fmla="*/ 2243471 h 2248298"/>
              <a:gd name="connsiteX1" fmla="*/ 2955852 w 5890437"/>
              <a:gd name="connsiteY1" fmla="*/ 1105786 h 2248298"/>
              <a:gd name="connsiteX2" fmla="*/ 5890437 w 5890437"/>
              <a:gd name="connsiteY2" fmla="*/ 0 h 2248298"/>
              <a:gd name="connsiteX3" fmla="*/ 5890437 w 5890437"/>
              <a:gd name="connsiteY3" fmla="*/ 0 h 2248298"/>
              <a:gd name="connsiteX0" fmla="*/ 1654 w 5892091"/>
              <a:gd name="connsiteY0" fmla="*/ 2243471 h 2243471"/>
              <a:gd name="connsiteX1" fmla="*/ 2957506 w 5892091"/>
              <a:gd name="connsiteY1" fmla="*/ 1105786 h 2243471"/>
              <a:gd name="connsiteX2" fmla="*/ 5892091 w 5892091"/>
              <a:gd name="connsiteY2" fmla="*/ 0 h 2243471"/>
              <a:gd name="connsiteX3" fmla="*/ 5892091 w 5892091"/>
              <a:gd name="connsiteY3" fmla="*/ 0 h 2243471"/>
              <a:gd name="connsiteX0" fmla="*/ 1431 w 5891868"/>
              <a:gd name="connsiteY0" fmla="*/ 2243471 h 2243471"/>
              <a:gd name="connsiteX1" fmla="*/ 2957283 w 5891868"/>
              <a:gd name="connsiteY1" fmla="*/ 1105786 h 2243471"/>
              <a:gd name="connsiteX2" fmla="*/ 5891868 w 5891868"/>
              <a:gd name="connsiteY2" fmla="*/ 0 h 2243471"/>
              <a:gd name="connsiteX3" fmla="*/ 5891868 w 5891868"/>
              <a:gd name="connsiteY3" fmla="*/ 0 h 2243471"/>
              <a:gd name="connsiteX0" fmla="*/ 1431 w 5891868"/>
              <a:gd name="connsiteY0" fmla="*/ 2243471 h 2243471"/>
              <a:gd name="connsiteX1" fmla="*/ 2957283 w 5891868"/>
              <a:gd name="connsiteY1" fmla="*/ 1105786 h 2243471"/>
              <a:gd name="connsiteX2" fmla="*/ 5891868 w 5891868"/>
              <a:gd name="connsiteY2" fmla="*/ 0 h 2243471"/>
              <a:gd name="connsiteX3" fmla="*/ 5891868 w 5891868"/>
              <a:gd name="connsiteY3" fmla="*/ 0 h 2243471"/>
              <a:gd name="connsiteX0" fmla="*/ 0 w 5890437"/>
              <a:gd name="connsiteY0" fmla="*/ 2243471 h 2243471"/>
              <a:gd name="connsiteX1" fmla="*/ 2955852 w 5890437"/>
              <a:gd name="connsiteY1" fmla="*/ 1105786 h 2243471"/>
              <a:gd name="connsiteX2" fmla="*/ 5890437 w 5890437"/>
              <a:gd name="connsiteY2" fmla="*/ 0 h 2243471"/>
              <a:gd name="connsiteX3" fmla="*/ 5890437 w 5890437"/>
              <a:gd name="connsiteY3" fmla="*/ 0 h 224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90437" h="2243471">
                <a:moveTo>
                  <a:pt x="0" y="2243471"/>
                </a:moveTo>
                <a:cubicBezTo>
                  <a:pt x="2177902" y="2050312"/>
                  <a:pt x="2916865" y="2502196"/>
                  <a:pt x="2955852" y="1105786"/>
                </a:cubicBezTo>
                <a:cubicBezTo>
                  <a:pt x="2994839" y="-290624"/>
                  <a:pt x="3710763" y="216196"/>
                  <a:pt x="5890437" y="0"/>
                </a:cubicBezTo>
                <a:lnTo>
                  <a:pt x="5890437" y="0"/>
                </a:ln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Legende mit Linie 2 14"/>
          <p:cNvSpPr/>
          <p:nvPr/>
        </p:nvSpPr>
        <p:spPr>
          <a:xfrm>
            <a:off x="5478628" y="2701703"/>
            <a:ext cx="1860093" cy="535140"/>
          </a:xfrm>
          <a:prstGeom prst="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Äquivalenzpunkt</a:t>
            </a:r>
          </a:p>
        </p:txBody>
      </p:sp>
      <p:sp>
        <p:nvSpPr>
          <p:cNvPr id="16" name="Legende mit Linie 2 15"/>
          <p:cNvSpPr/>
          <p:nvPr/>
        </p:nvSpPr>
        <p:spPr>
          <a:xfrm>
            <a:off x="5454354" y="3789040"/>
            <a:ext cx="1860093" cy="5351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0161"/>
              <a:gd name="adj6" fmla="val -449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Neutralpunkt</a:t>
            </a:r>
          </a:p>
        </p:txBody>
      </p:sp>
    </p:spTree>
    <p:extLst>
      <p:ext uri="{BB962C8B-B14F-4D97-AF65-F5344CB8AC3E}">
        <p14:creationId xmlns:p14="http://schemas.microsoft.com/office/powerpoint/2010/main" val="251191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Lösungen HA (3)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19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platzhalter 3"/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pPr marL="342900" indent="-342900">
                  <a:buFont typeface="+mj-lt"/>
                  <a:buAutoNum type="arabicPeriod" startAt="3"/>
                </a:pPr>
                <a:r>
                  <a:rPr lang="de-DE" dirty="0"/>
                  <a:t>Berechnen Sie Stoffmengenkonzentration ein Kalilaugeprobe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𝑉</m:t>
                    </m:r>
                    <m:r>
                      <a:rPr lang="de-DE" i="1">
                        <a:latin typeface="Cambria Math"/>
                      </a:rPr>
                      <m:t>=50 </m:t>
                    </m:r>
                    <m:r>
                      <a:rPr lang="de-DE" i="1"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/>
                  <a:t>), zu der bis zum Erreichen des Äquivalenzpunktes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/>
                          </a:rPr>
                          <m:t>𝑀𝑎</m:t>
                        </m:r>
                        <m:r>
                          <a:rPr lang="de-DE" i="1">
                            <a:latin typeface="Cambria Math"/>
                          </a:rPr>
                          <m:t>ß</m:t>
                        </m:r>
                        <m:r>
                          <a:rPr lang="de-DE" i="1">
                            <a:latin typeface="Cambria Math"/>
                          </a:rPr>
                          <m:t>𝑙</m:t>
                        </m:r>
                        <m:r>
                          <a:rPr lang="de-DE" i="1">
                            <a:latin typeface="Cambria Math"/>
                          </a:rPr>
                          <m:t>ö</m:t>
                        </m:r>
                        <m:r>
                          <a:rPr lang="de-DE" i="1">
                            <a:latin typeface="Cambria Math"/>
                          </a:rPr>
                          <m:t>𝑠𝑢𝑛𝑔</m:t>
                        </m:r>
                      </m:e>
                    </m:d>
                    <m:r>
                      <a:rPr lang="de-DE" i="1">
                        <a:latin typeface="Cambria Math"/>
                      </a:rPr>
                      <m:t>=30 </m:t>
                    </m:r>
                    <m:r>
                      <a:rPr lang="de-DE" i="1"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/>
                  <a:t> Salzsäure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/>
                          </a:rPr>
                          <m:t>𝐻𝐶𝑙</m:t>
                        </m:r>
                      </m:e>
                    </m:d>
                    <m:r>
                      <a:rPr lang="de-DE" i="1">
                        <a:latin typeface="Cambria Math"/>
                      </a:rPr>
                      <m:t>=0,2 </m:t>
                    </m:r>
                    <m:r>
                      <a:rPr lang="de-DE" i="1">
                        <a:latin typeface="Cambria Math"/>
                      </a:rPr>
                      <m:t>𝑚𝑜𝑙</m:t>
                    </m:r>
                    <m:r>
                      <a:rPr lang="de-DE" i="1">
                        <a:latin typeface="Cambria Math"/>
                      </a:rPr>
                      <m:t>/</m:t>
                    </m:r>
                    <m:r>
                      <a:rPr lang="de-DE" i="1">
                        <a:latin typeface="Cambria Math"/>
                      </a:rPr>
                      <m:t>𝐿</m:t>
                    </m:r>
                  </m:oMath>
                </a14:m>
                <a:r>
                  <a:rPr lang="de-DE" dirty="0"/>
                  <a:t>) titriert werden mussten.</a:t>
                </a:r>
              </a:p>
              <a:p>
                <a:endParaRPr lang="de-DE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/>
                            </a:rPr>
                            <m:t>𝐾𝑂𝐻</m:t>
                          </m:r>
                        </m:e>
                      </m:d>
                      <m:r>
                        <a:rPr lang="de-DE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/>
                            </a:rPr>
                            <m:t>𝑉</m:t>
                          </m:r>
                          <m:r>
                            <a:rPr lang="de-DE" i="1">
                              <a:latin typeface="Cambria Math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𝐻𝐶𝑙</m:t>
                          </m:r>
                          <m:r>
                            <a:rPr lang="de-DE" i="1">
                              <a:latin typeface="Cambria Math"/>
                            </a:rPr>
                            <m:t>)∙</m:t>
                          </m:r>
                          <m:r>
                            <a:rPr lang="de-DE" i="1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de-DE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𝐻𝐶𝑙</m:t>
                          </m:r>
                          <m:r>
                            <a:rPr lang="de-DE" i="1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de-DE" i="1">
                              <a:latin typeface="Cambria Math"/>
                            </a:rPr>
                            <m:t>𝑉</m:t>
                          </m:r>
                          <m:r>
                            <a:rPr lang="de-DE" i="1">
                              <a:latin typeface="Cambria Math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𝐾𝑂𝐻</m:t>
                          </m:r>
                          <m:r>
                            <a:rPr lang="de-DE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dirty="0"/>
              </a:p>
              <a:p>
                <a:endParaRPr lang="de-DE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/>
                            </a:rPr>
                            <m:t>𝐾𝑂𝐻</m:t>
                          </m:r>
                        </m:e>
                      </m:d>
                      <m:r>
                        <a:rPr lang="de-DE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30 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𝑚𝐿</m:t>
                          </m:r>
                          <m:r>
                            <a:rPr lang="de-DE" i="1">
                              <a:latin typeface="Cambria Math"/>
                            </a:rPr>
                            <m:t>∙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0,2</m:t>
                          </m:r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/>
                                </a:rPr>
                                <m:t>𝑚𝑜𝑙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/>
                                </a:rPr>
                                <m:t>𝐿</m:t>
                              </m:r>
                            </m:den>
                          </m:f>
                        </m:num>
                        <m:den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50 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𝑚𝐿</m:t>
                          </m:r>
                        </m:den>
                      </m:f>
                    </m:oMath>
                  </m:oMathPara>
                </a14:m>
                <a:endParaRPr lang="de-DE" dirty="0"/>
              </a:p>
              <a:p>
                <a:endParaRPr lang="de-DE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/>
                            </a:rPr>
                            <m:t>𝐾𝑂𝐻</m:t>
                          </m:r>
                        </m:e>
                      </m:d>
                      <m:r>
                        <a:rPr lang="de-DE" i="1">
                          <a:latin typeface="Cambria Math"/>
                        </a:rPr>
                        <m:t>=0,</m:t>
                      </m:r>
                      <m:r>
                        <a:rPr lang="de-DE" b="0" i="1" smtClean="0">
                          <a:latin typeface="Cambria Math"/>
                        </a:rPr>
                        <m:t>12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/>
                            </a:rPr>
                            <m:t>𝑚𝑜𝑙</m:t>
                          </m:r>
                        </m:num>
                        <m:den>
                          <m:r>
                            <a:rPr lang="de-DE" i="1">
                              <a:latin typeface="Cambria Math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4" name="Text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 rotWithShape="1">
                <a:blip r:embed="rId2"/>
                <a:stretch>
                  <a:fillRect l="-663" t="-60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92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Säure-Base-Titration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Grundlage: Neutralisationsreaktion</a:t>
            </a:r>
          </a:p>
          <a:p>
            <a:endParaRPr lang="de-DE" sz="1400" i="1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z. B. Titration von Salzsäure (saure Lösung von Chlorwasserstoff) und Natronlauge</a:t>
            </a:r>
          </a:p>
          <a:p>
            <a:endParaRPr lang="de-DE" dirty="0"/>
          </a:p>
          <a:p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1979712" y="1916832"/>
                <a:ext cx="4426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de-DE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         </m:t>
                      </m:r>
                      <m:r>
                        <a:rPr lang="de-DE" b="0" i="1" smtClean="0">
                          <a:latin typeface="Cambria Math"/>
                        </a:rPr>
                        <m:t>+          </m:t>
                      </m:r>
                      <m:r>
                        <a:rPr lang="de-DE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𝑂</m:t>
                      </m:r>
                      <m:sSup>
                        <m:sSupPr>
                          <m:ctrlPr>
                            <a:rPr lang="de-DE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de-DE" b="0" i="1" smtClean="0">
                          <a:latin typeface="Cambria Math"/>
                        </a:rPr>
                        <m:t>          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⇌          </m:t>
                      </m:r>
                      <m:r>
                        <a:rPr lang="de-DE" b="0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2 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𝐻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de-DE" b="0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𝑂</m:t>
                      </m:r>
                    </m:oMath>
                  </m:oMathPara>
                </a14:m>
                <a:endParaRPr lang="de-DE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1916832"/>
                <a:ext cx="442602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1054241" y="3573016"/>
                <a:ext cx="76754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𝐻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𝐶𝑙</m:t>
                      </m:r>
                      <m:r>
                        <a:rPr lang="de-DE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𝑎𝑞</m:t>
                          </m:r>
                        </m:e>
                      </m:d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      </m:t>
                      </m:r>
                      <m:r>
                        <a:rPr lang="de-DE" b="0" i="1" smtClean="0">
                          <a:latin typeface="Cambria Math"/>
                        </a:rPr>
                        <m:t>+          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𝑁𝑎</m:t>
                      </m:r>
                      <m:r>
                        <a:rPr lang="de-DE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𝑂𝐻</m:t>
                      </m:r>
                      <m:r>
                        <a:rPr lang="de-DE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de-DE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𝑎𝑞</m:t>
                      </m:r>
                      <m:r>
                        <a:rPr lang="de-DE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)          ⇌          2 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𝐻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de-DE" b="0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𝑂</m:t>
                      </m:r>
                      <m:r>
                        <a:rPr lang="de-DE" b="0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         +           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𝑁𝑎𝐶𝑙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(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𝑎𝑞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241" y="3573016"/>
                <a:ext cx="7675435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Geschweifte Klammer rechts 6"/>
          <p:cNvSpPr/>
          <p:nvPr/>
        </p:nvSpPr>
        <p:spPr>
          <a:xfrm rot="16200000" flipV="1">
            <a:off x="1503890" y="3096460"/>
            <a:ext cx="215290" cy="18884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581253" y="4173460"/>
                <a:ext cx="2060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de-DE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𝑎𝑞</m:t>
                          </m:r>
                        </m:e>
                      </m:d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de-DE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de-DE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/>
                            </a:rPr>
                            <m:t>𝑙</m:t>
                          </m:r>
                        </m:e>
                        <m:sup>
                          <m:r>
                            <a:rPr lang="de-DE" b="0" i="1" smtClean="0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de-DE" b="0" i="1" smtClean="0">
                          <a:latin typeface="Cambria Math"/>
                        </a:rPr>
                        <m:t> (</m:t>
                      </m:r>
                      <m:r>
                        <a:rPr lang="de-DE" b="0" i="1" smtClean="0">
                          <a:latin typeface="Cambria Math"/>
                        </a:rPr>
                        <m:t>𝑎𝑞</m:t>
                      </m:r>
                      <m:r>
                        <a:rPr lang="de-DE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53" y="4173460"/>
                <a:ext cx="2060564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499478" y="4715852"/>
                <a:ext cx="22241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de-DE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𝑎𝑞</m:t>
                          </m:r>
                        </m:e>
                      </m:d>
                      <m:r>
                        <a:rPr lang="de-DE" b="0" i="1" smtClean="0">
                          <a:latin typeface="Cambria Math"/>
                        </a:rPr>
                        <m:t>;</m:t>
                      </m:r>
                      <m:r>
                        <a:rPr lang="de-DE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/>
                            </a:rPr>
                            <m:t>𝑙</m:t>
                          </m:r>
                        </m:e>
                        <m:sup>
                          <m:r>
                            <a:rPr lang="de-DE" b="0" i="1" smtClean="0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de-DE" b="0" i="0" smtClean="0">
                          <a:latin typeface="Cambria Math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/>
                        </a:rPr>
                        <m:t>aq</m:t>
                      </m:r>
                      <m:r>
                        <a:rPr lang="de-DE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78" y="4715852"/>
                <a:ext cx="2224111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Geschweifte Klammer rechts 11"/>
          <p:cNvSpPr/>
          <p:nvPr/>
        </p:nvSpPr>
        <p:spPr>
          <a:xfrm rot="16200000" flipV="1">
            <a:off x="3680404" y="3105752"/>
            <a:ext cx="215290" cy="18884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2662643" y="4173460"/>
                <a:ext cx="22508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𝑁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de-DE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/>
                            </a:rPr>
                            <m:t>𝑎𝑞</m:t>
                          </m:r>
                        </m:e>
                      </m:d>
                      <m:r>
                        <a:rPr lang="de-DE" b="0" i="1" smtClean="0">
                          <a:latin typeface="Cambria Math"/>
                        </a:rPr>
                        <m:t>; </m:t>
                      </m:r>
                      <m:r>
                        <a:rPr lang="de-DE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𝑂</m:t>
                      </m:r>
                      <m:sSup>
                        <m:sSupPr>
                          <m:ctrlPr>
                            <a:rPr lang="de-DE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de-DE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de-DE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𝑎𝑞</m:t>
                      </m:r>
                      <m:r>
                        <a:rPr lang="de-DE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de-DE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2643" y="4173460"/>
                <a:ext cx="2250809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Geschweifte Klammer rechts 13"/>
          <p:cNvSpPr/>
          <p:nvPr/>
        </p:nvSpPr>
        <p:spPr>
          <a:xfrm rot="16200000" flipV="1">
            <a:off x="7856868" y="3121574"/>
            <a:ext cx="215290" cy="18884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6901401" y="4148346"/>
                <a:ext cx="21262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/>
                        </a:rPr>
                        <m:t>𝑁</m:t>
                      </m:r>
                      <m:sSup>
                        <m:sSup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de-DE" i="1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de-DE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latin typeface="Cambria Math"/>
                            </a:rPr>
                            <m:t>𝑎𝑞</m:t>
                          </m:r>
                        </m:e>
                      </m:d>
                      <m:r>
                        <a:rPr lang="de-DE" i="1">
                          <a:latin typeface="Cambria Math"/>
                        </a:rPr>
                        <m:t>; </m:t>
                      </m:r>
                      <m:sSup>
                        <m:sSupPr>
                          <m:ctrlPr>
                            <a:rPr lang="de-DE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𝐶𝑙</m:t>
                          </m:r>
                        </m:e>
                        <m:sup>
                          <m:r>
                            <a:rPr lang="de-DE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de-DE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de-DE" i="1">
                          <a:solidFill>
                            <a:schemeClr val="tx1"/>
                          </a:solidFill>
                          <a:latin typeface="Cambria Math"/>
                        </a:rPr>
                        <m:t>𝑎𝑞</m:t>
                      </m:r>
                      <m:r>
                        <a:rPr lang="de-DE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401" y="4148346"/>
                <a:ext cx="2126223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reihandform 15"/>
          <p:cNvSpPr/>
          <p:nvPr/>
        </p:nvSpPr>
        <p:spPr>
          <a:xfrm>
            <a:off x="2243470" y="1708475"/>
            <a:ext cx="1679943" cy="258549"/>
          </a:xfrm>
          <a:custGeom>
            <a:avLst/>
            <a:gdLst>
              <a:gd name="connsiteX0" fmla="*/ 0 w 1733107"/>
              <a:gd name="connsiteY0" fmla="*/ 330245 h 404673"/>
              <a:gd name="connsiteX1" fmla="*/ 712382 w 1733107"/>
              <a:gd name="connsiteY1" fmla="*/ 636 h 404673"/>
              <a:gd name="connsiteX2" fmla="*/ 1733107 w 1733107"/>
              <a:gd name="connsiteY2" fmla="*/ 404673 h 404673"/>
              <a:gd name="connsiteX3" fmla="*/ 1733107 w 1733107"/>
              <a:gd name="connsiteY3" fmla="*/ 404673 h 404673"/>
              <a:gd name="connsiteX0" fmla="*/ 0 w 1733107"/>
              <a:gd name="connsiteY0" fmla="*/ 203997 h 278425"/>
              <a:gd name="connsiteX1" fmla="*/ 956930 w 1733107"/>
              <a:gd name="connsiteY1" fmla="*/ 1979 h 278425"/>
              <a:gd name="connsiteX2" fmla="*/ 1733107 w 1733107"/>
              <a:gd name="connsiteY2" fmla="*/ 278425 h 278425"/>
              <a:gd name="connsiteX3" fmla="*/ 1733107 w 1733107"/>
              <a:gd name="connsiteY3" fmla="*/ 278425 h 278425"/>
              <a:gd name="connsiteX0" fmla="*/ 0 w 1690576"/>
              <a:gd name="connsiteY0" fmla="*/ 329848 h 329848"/>
              <a:gd name="connsiteX1" fmla="*/ 914399 w 1690576"/>
              <a:gd name="connsiteY1" fmla="*/ 240 h 329848"/>
              <a:gd name="connsiteX2" fmla="*/ 1690576 w 1690576"/>
              <a:gd name="connsiteY2" fmla="*/ 276686 h 329848"/>
              <a:gd name="connsiteX3" fmla="*/ 1690576 w 1690576"/>
              <a:gd name="connsiteY3" fmla="*/ 276686 h 329848"/>
              <a:gd name="connsiteX0" fmla="*/ 0 w 1690576"/>
              <a:gd name="connsiteY0" fmla="*/ 329848 h 329848"/>
              <a:gd name="connsiteX1" fmla="*/ 914399 w 1690576"/>
              <a:gd name="connsiteY1" fmla="*/ 240 h 329848"/>
              <a:gd name="connsiteX2" fmla="*/ 1690576 w 1690576"/>
              <a:gd name="connsiteY2" fmla="*/ 276686 h 329848"/>
              <a:gd name="connsiteX3" fmla="*/ 1690576 w 1690576"/>
              <a:gd name="connsiteY3" fmla="*/ 276686 h 329848"/>
              <a:gd name="connsiteX0" fmla="*/ 0 w 1690576"/>
              <a:gd name="connsiteY0" fmla="*/ 330590 h 330590"/>
              <a:gd name="connsiteX1" fmla="*/ 914399 w 1690576"/>
              <a:gd name="connsiteY1" fmla="*/ 982 h 330590"/>
              <a:gd name="connsiteX2" fmla="*/ 1690576 w 1690576"/>
              <a:gd name="connsiteY2" fmla="*/ 277428 h 330590"/>
              <a:gd name="connsiteX3" fmla="*/ 1690576 w 1690576"/>
              <a:gd name="connsiteY3" fmla="*/ 277428 h 330590"/>
              <a:gd name="connsiteX0" fmla="*/ 0 w 1757056"/>
              <a:gd name="connsiteY0" fmla="*/ 329859 h 340493"/>
              <a:gd name="connsiteX1" fmla="*/ 914399 w 1757056"/>
              <a:gd name="connsiteY1" fmla="*/ 251 h 340493"/>
              <a:gd name="connsiteX2" fmla="*/ 1690576 w 1757056"/>
              <a:gd name="connsiteY2" fmla="*/ 276697 h 340493"/>
              <a:gd name="connsiteX3" fmla="*/ 1722473 w 1757056"/>
              <a:gd name="connsiteY3" fmla="*/ 340493 h 340493"/>
              <a:gd name="connsiteX0" fmla="*/ 0 w 1722473"/>
              <a:gd name="connsiteY0" fmla="*/ 340849 h 351483"/>
              <a:gd name="connsiteX1" fmla="*/ 914399 w 1722473"/>
              <a:gd name="connsiteY1" fmla="*/ 11241 h 351483"/>
              <a:gd name="connsiteX2" fmla="*/ 1594882 w 1722473"/>
              <a:gd name="connsiteY2" fmla="*/ 96300 h 351483"/>
              <a:gd name="connsiteX3" fmla="*/ 1690576 w 1722473"/>
              <a:gd name="connsiteY3" fmla="*/ 287687 h 351483"/>
              <a:gd name="connsiteX4" fmla="*/ 1722473 w 1722473"/>
              <a:gd name="connsiteY4" fmla="*/ 351483 h 351483"/>
              <a:gd name="connsiteX0" fmla="*/ 0 w 1757056"/>
              <a:gd name="connsiteY0" fmla="*/ 329859 h 340493"/>
              <a:gd name="connsiteX1" fmla="*/ 914399 w 1757056"/>
              <a:gd name="connsiteY1" fmla="*/ 251 h 340493"/>
              <a:gd name="connsiteX2" fmla="*/ 1690576 w 1757056"/>
              <a:gd name="connsiteY2" fmla="*/ 276697 h 340493"/>
              <a:gd name="connsiteX3" fmla="*/ 1722473 w 1757056"/>
              <a:gd name="connsiteY3" fmla="*/ 340493 h 340493"/>
              <a:gd name="connsiteX0" fmla="*/ 0 w 1722473"/>
              <a:gd name="connsiteY0" fmla="*/ 329632 h 340266"/>
              <a:gd name="connsiteX1" fmla="*/ 914399 w 1722473"/>
              <a:gd name="connsiteY1" fmla="*/ 24 h 340266"/>
              <a:gd name="connsiteX2" fmla="*/ 1722473 w 1722473"/>
              <a:gd name="connsiteY2" fmla="*/ 340266 h 340266"/>
              <a:gd name="connsiteX0" fmla="*/ 0 w 1722473"/>
              <a:gd name="connsiteY0" fmla="*/ 329632 h 340266"/>
              <a:gd name="connsiteX1" fmla="*/ 914399 w 1722473"/>
              <a:gd name="connsiteY1" fmla="*/ 24 h 340266"/>
              <a:gd name="connsiteX2" fmla="*/ 1722473 w 1722473"/>
              <a:gd name="connsiteY2" fmla="*/ 340266 h 340266"/>
              <a:gd name="connsiteX0" fmla="*/ 0 w 1722473"/>
              <a:gd name="connsiteY0" fmla="*/ 215418 h 226052"/>
              <a:gd name="connsiteX1" fmla="*/ 914399 w 1722473"/>
              <a:gd name="connsiteY1" fmla="*/ 2768 h 226052"/>
              <a:gd name="connsiteX2" fmla="*/ 1722473 w 1722473"/>
              <a:gd name="connsiteY2" fmla="*/ 226052 h 226052"/>
              <a:gd name="connsiteX0" fmla="*/ 0 w 1722473"/>
              <a:gd name="connsiteY0" fmla="*/ 217878 h 228512"/>
              <a:gd name="connsiteX1" fmla="*/ 914399 w 1722473"/>
              <a:gd name="connsiteY1" fmla="*/ 5228 h 228512"/>
              <a:gd name="connsiteX2" fmla="*/ 1722473 w 1722473"/>
              <a:gd name="connsiteY2" fmla="*/ 228512 h 228512"/>
              <a:gd name="connsiteX0" fmla="*/ 0 w 1722473"/>
              <a:gd name="connsiteY0" fmla="*/ 215418 h 226052"/>
              <a:gd name="connsiteX1" fmla="*/ 914399 w 1722473"/>
              <a:gd name="connsiteY1" fmla="*/ 2768 h 226052"/>
              <a:gd name="connsiteX2" fmla="*/ 1722473 w 1722473"/>
              <a:gd name="connsiteY2" fmla="*/ 226052 h 226052"/>
              <a:gd name="connsiteX0" fmla="*/ 0 w 1722473"/>
              <a:gd name="connsiteY0" fmla="*/ 216186 h 226820"/>
              <a:gd name="connsiteX1" fmla="*/ 914399 w 1722473"/>
              <a:gd name="connsiteY1" fmla="*/ 3536 h 226820"/>
              <a:gd name="connsiteX2" fmla="*/ 1722473 w 1722473"/>
              <a:gd name="connsiteY2" fmla="*/ 226820 h 226820"/>
              <a:gd name="connsiteX0" fmla="*/ 1007 w 1723480"/>
              <a:gd name="connsiteY0" fmla="*/ 215418 h 226052"/>
              <a:gd name="connsiteX1" fmla="*/ 915406 w 1723480"/>
              <a:gd name="connsiteY1" fmla="*/ 2768 h 226052"/>
              <a:gd name="connsiteX2" fmla="*/ 1723480 w 1723480"/>
              <a:gd name="connsiteY2" fmla="*/ 226052 h 226052"/>
              <a:gd name="connsiteX0" fmla="*/ 0 w 1722473"/>
              <a:gd name="connsiteY0" fmla="*/ 215418 h 226052"/>
              <a:gd name="connsiteX1" fmla="*/ 914399 w 1722473"/>
              <a:gd name="connsiteY1" fmla="*/ 2768 h 226052"/>
              <a:gd name="connsiteX2" fmla="*/ 1722473 w 1722473"/>
              <a:gd name="connsiteY2" fmla="*/ 226052 h 226052"/>
              <a:gd name="connsiteX0" fmla="*/ 0 w 1722473"/>
              <a:gd name="connsiteY0" fmla="*/ 215418 h 226052"/>
              <a:gd name="connsiteX1" fmla="*/ 914399 w 1722473"/>
              <a:gd name="connsiteY1" fmla="*/ 2768 h 226052"/>
              <a:gd name="connsiteX2" fmla="*/ 1722473 w 1722473"/>
              <a:gd name="connsiteY2" fmla="*/ 226052 h 226052"/>
              <a:gd name="connsiteX0" fmla="*/ 0 w 1722473"/>
              <a:gd name="connsiteY0" fmla="*/ 215418 h 226052"/>
              <a:gd name="connsiteX1" fmla="*/ 914399 w 1722473"/>
              <a:gd name="connsiteY1" fmla="*/ 2768 h 226052"/>
              <a:gd name="connsiteX2" fmla="*/ 1722473 w 1722473"/>
              <a:gd name="connsiteY2" fmla="*/ 226052 h 226052"/>
              <a:gd name="connsiteX0" fmla="*/ 0 w 1722473"/>
              <a:gd name="connsiteY0" fmla="*/ 215418 h 226052"/>
              <a:gd name="connsiteX1" fmla="*/ 914399 w 1722473"/>
              <a:gd name="connsiteY1" fmla="*/ 2768 h 226052"/>
              <a:gd name="connsiteX2" fmla="*/ 1722473 w 1722473"/>
              <a:gd name="connsiteY2" fmla="*/ 226052 h 226052"/>
              <a:gd name="connsiteX0" fmla="*/ 0 w 1722473"/>
              <a:gd name="connsiteY0" fmla="*/ 215418 h 226052"/>
              <a:gd name="connsiteX1" fmla="*/ 914399 w 1722473"/>
              <a:gd name="connsiteY1" fmla="*/ 2768 h 226052"/>
              <a:gd name="connsiteX2" fmla="*/ 1722473 w 1722473"/>
              <a:gd name="connsiteY2" fmla="*/ 226052 h 226052"/>
              <a:gd name="connsiteX0" fmla="*/ 0 w 1722473"/>
              <a:gd name="connsiteY0" fmla="*/ 224497 h 235131"/>
              <a:gd name="connsiteX1" fmla="*/ 850604 w 1722473"/>
              <a:gd name="connsiteY1" fmla="*/ 1215 h 235131"/>
              <a:gd name="connsiteX2" fmla="*/ 1722473 w 1722473"/>
              <a:gd name="connsiteY2" fmla="*/ 235131 h 235131"/>
              <a:gd name="connsiteX0" fmla="*/ 0 w 1722473"/>
              <a:gd name="connsiteY0" fmla="*/ 228855 h 239489"/>
              <a:gd name="connsiteX1" fmla="*/ 850604 w 1722473"/>
              <a:gd name="connsiteY1" fmla="*/ 5573 h 239489"/>
              <a:gd name="connsiteX2" fmla="*/ 1722473 w 1722473"/>
              <a:gd name="connsiteY2" fmla="*/ 239489 h 239489"/>
              <a:gd name="connsiteX0" fmla="*/ 0 w 1722473"/>
              <a:gd name="connsiteY0" fmla="*/ 228855 h 239489"/>
              <a:gd name="connsiteX1" fmla="*/ 850604 w 1722473"/>
              <a:gd name="connsiteY1" fmla="*/ 5573 h 239489"/>
              <a:gd name="connsiteX2" fmla="*/ 1722473 w 1722473"/>
              <a:gd name="connsiteY2" fmla="*/ 239489 h 239489"/>
              <a:gd name="connsiteX0" fmla="*/ 0 w 1679943"/>
              <a:gd name="connsiteY0" fmla="*/ 258549 h 258549"/>
              <a:gd name="connsiteX1" fmla="*/ 808074 w 1679943"/>
              <a:gd name="connsiteY1" fmla="*/ 3369 h 258549"/>
              <a:gd name="connsiteX2" fmla="*/ 1679943 w 1679943"/>
              <a:gd name="connsiteY2" fmla="*/ 237285 h 258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9943" h="258549">
                <a:moveTo>
                  <a:pt x="0" y="258549"/>
                </a:moveTo>
                <a:cubicBezTo>
                  <a:pt x="169233" y="45012"/>
                  <a:pt x="528084" y="6913"/>
                  <a:pt x="808074" y="3369"/>
                </a:cubicBezTo>
                <a:cubicBezTo>
                  <a:pt x="1088064" y="-175"/>
                  <a:pt x="1320208" y="-35617"/>
                  <a:pt x="1679943" y="237285"/>
                </a:cubicBezTo>
              </a:path>
            </a:pathLst>
          </a:custGeom>
          <a:noFill/>
          <a:ln w="28575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195736" y="1432521"/>
            <a:ext cx="1769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i="1" dirty="0">
                <a:solidFill>
                  <a:schemeClr val="accent2">
                    <a:lumMod val="75000"/>
                  </a:schemeClr>
                </a:solidFill>
              </a:rPr>
              <a:t>Protonenübertragung</a:t>
            </a:r>
          </a:p>
        </p:txBody>
      </p:sp>
    </p:spTree>
    <p:extLst>
      <p:ext uri="{BB962C8B-B14F-4D97-AF65-F5344CB8AC3E}">
        <p14:creationId xmlns:p14="http://schemas.microsoft.com/office/powerpoint/2010/main" val="225111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Lösungen HA (4)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20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platzhalter 3"/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342900" lvl="0" indent="-342900">
                  <a:buFont typeface="+mj-lt"/>
                  <a:buAutoNum type="arabicPeriod" startAt="4"/>
                </a:pPr>
                <a:r>
                  <a:rPr lang="de-DE" dirty="0">
                    <a:solidFill>
                      <a:prstClr val="black"/>
                    </a:solidFill>
                  </a:rPr>
                  <a:t>Berechnen Sie Stoffmengenkonzentration ein Schwefelsäureprobe (</a:t>
                </a:r>
                <a14:m>
                  <m:oMath xmlns:m="http://schemas.openxmlformats.org/officeDocument/2006/math">
                    <m:r>
                      <a:rPr lang="de-DE" i="1">
                        <a:solidFill>
                          <a:prstClr val="black"/>
                        </a:solidFill>
                        <a:latin typeface="Cambria Math"/>
                      </a:rPr>
                      <m:t>𝑉</m:t>
                    </m:r>
                    <m:r>
                      <a:rPr lang="de-DE" i="1">
                        <a:solidFill>
                          <a:prstClr val="black"/>
                        </a:solidFill>
                        <a:latin typeface="Cambria Math"/>
                      </a:rPr>
                      <m:t>=100 </m:t>
                    </m:r>
                    <m:r>
                      <a:rPr lang="de-DE" i="1">
                        <a:solidFill>
                          <a:prstClr val="black"/>
                        </a:solidFill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>
                    <a:solidFill>
                      <a:prstClr val="black"/>
                    </a:solidFill>
                  </a:rPr>
                  <a:t>), zu der bis zum Erreichen des Äquivalenzpunktes </a:t>
                </a:r>
                <a14:m>
                  <m:oMath xmlns:m="http://schemas.openxmlformats.org/officeDocument/2006/math">
                    <m:r>
                      <a:rPr lang="de-DE" i="1">
                        <a:solidFill>
                          <a:prstClr val="black"/>
                        </a:solidFill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de-D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𝑀𝑎</m:t>
                        </m:r>
                        <m:r>
                          <a:rPr lang="de-DE" i="1">
                            <a:solidFill>
                              <a:prstClr val="black"/>
                            </a:solidFill>
                            <a:latin typeface="Cambria Math"/>
                          </a:rPr>
                          <m:t>ß</m:t>
                        </m:r>
                        <m:r>
                          <a:rPr lang="de-DE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𝑙</m:t>
                        </m:r>
                        <m:r>
                          <a:rPr lang="de-DE" i="1">
                            <a:solidFill>
                              <a:prstClr val="black"/>
                            </a:solidFill>
                            <a:latin typeface="Cambria Math"/>
                          </a:rPr>
                          <m:t>ö</m:t>
                        </m:r>
                        <m:r>
                          <a:rPr lang="de-DE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𝑠𝑢𝑛𝑔</m:t>
                        </m:r>
                      </m:e>
                    </m:d>
                    <m:r>
                      <a:rPr lang="de-DE" i="1">
                        <a:solidFill>
                          <a:prstClr val="black"/>
                        </a:solidFill>
                        <a:latin typeface="Cambria Math"/>
                      </a:rPr>
                      <m:t>=25 </m:t>
                    </m:r>
                    <m:r>
                      <a:rPr lang="de-DE" i="1">
                        <a:solidFill>
                          <a:prstClr val="black"/>
                        </a:solidFill>
                        <a:latin typeface="Cambria Math"/>
                      </a:rPr>
                      <m:t>𝑚𝐿</m:t>
                    </m:r>
                  </m:oMath>
                </a14:m>
                <a:r>
                  <a:rPr lang="de-DE" dirty="0">
                    <a:solidFill>
                      <a:prstClr val="black"/>
                    </a:solidFill>
                  </a:rPr>
                  <a:t> Natronlauge (</a:t>
                </a:r>
                <a14:m>
                  <m:oMath xmlns:m="http://schemas.openxmlformats.org/officeDocument/2006/math">
                    <m:r>
                      <a:rPr lang="de-DE" i="1">
                        <a:solidFill>
                          <a:prstClr val="black"/>
                        </a:solidFill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𝑁𝑎𝑂𝐻</m:t>
                        </m:r>
                      </m:e>
                    </m:d>
                    <m:r>
                      <a:rPr lang="de-DE" i="1">
                        <a:solidFill>
                          <a:prstClr val="black"/>
                        </a:solidFill>
                        <a:latin typeface="Cambria Math"/>
                      </a:rPr>
                      <m:t>=0,5 </m:t>
                    </m:r>
                    <m:r>
                      <a:rPr lang="de-DE" i="1">
                        <a:solidFill>
                          <a:prstClr val="black"/>
                        </a:solidFill>
                        <a:latin typeface="Cambria Math"/>
                      </a:rPr>
                      <m:t>𝑚𝑜𝑙</m:t>
                    </m:r>
                    <m:r>
                      <a:rPr lang="de-DE" i="1">
                        <a:solidFill>
                          <a:prstClr val="black"/>
                        </a:solidFill>
                        <a:latin typeface="Cambria Math"/>
                      </a:rPr>
                      <m:t>/</m:t>
                    </m:r>
                    <m:r>
                      <a:rPr lang="de-DE" i="1">
                        <a:solidFill>
                          <a:prstClr val="black"/>
                        </a:solidFill>
                        <a:latin typeface="Cambria Math"/>
                      </a:rPr>
                      <m:t>𝐿</m:t>
                    </m:r>
                  </m:oMath>
                </a14:m>
                <a:r>
                  <a:rPr lang="de-DE" dirty="0">
                    <a:solidFill>
                      <a:prstClr val="black"/>
                    </a:solidFill>
                  </a:rPr>
                  <a:t>) titriert werden mussten. [Beachten Sie, dass Schwefelsäure eine zweiprotonige Säure ist!]</a:t>
                </a:r>
              </a:p>
              <a:p>
                <a:endParaRPr lang="de-DE" dirty="0"/>
              </a:p>
              <a:p>
                <a:r>
                  <a:rPr lang="de-DE" dirty="0"/>
                  <a:t>Am Äquivalenzpunkt der Titration gilt (da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de-DE" b="0" i="1" smtClean="0">
                        <a:latin typeface="Cambria Math"/>
                      </a:rPr>
                      <m:t>𝑆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de-DE" b="0" i="1" smtClean="0">
                        <a:latin typeface="Cambria Math"/>
                      </a:rPr>
                      <m:t>+2 </m:t>
                    </m:r>
                    <m:r>
                      <a:rPr lang="de-DE" b="0" i="1" smtClean="0">
                        <a:latin typeface="Cambria Math"/>
                      </a:rPr>
                      <m:t>𝑁𝑎𝑂𝐻</m:t>
                    </m:r>
                    <m:r>
                      <a:rPr lang="de-DE" b="0" i="1" smtClean="0">
                        <a:latin typeface="Cambria Math"/>
                      </a:rPr>
                      <m:t> ⇌</m:t>
                    </m:r>
                    <m:r>
                      <a:rPr lang="de-DE" b="0" i="1" smtClean="0">
                        <a:latin typeface="Cambria Math"/>
                        <a:ea typeface="Cambria Math"/>
                      </a:rPr>
                      <m:t>𝑁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de-DE" b="0" i="1" smtClean="0">
                        <a:latin typeface="Cambria Math"/>
                        <a:ea typeface="Cambria Math"/>
                      </a:rPr>
                      <m:t>𝑆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𝑂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b>
                    </m:sSub>
                    <m:r>
                      <a:rPr lang="de-DE" b="0" i="1" smtClean="0">
                        <a:latin typeface="Cambria Math"/>
                        <a:ea typeface="Cambria Math"/>
                      </a:rPr>
                      <m:t>+2 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de-DE" b="0" i="1" smtClean="0">
                        <a:latin typeface="Cambria Math"/>
                        <a:ea typeface="Cambria Math"/>
                      </a:rPr>
                      <m:t>𝑂</m:t>
                    </m:r>
                  </m:oMath>
                </a14:m>
                <a:r>
                  <a:rPr lang="de-DE" dirty="0"/>
                  <a:t>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/>
                            </a:rPr>
                            <m:t>𝑆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de-DE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de-DE" i="1">
                          <a:latin typeface="Cambria Math"/>
                        </a:rPr>
                        <m:t>𝑛</m:t>
                      </m:r>
                      <m:r>
                        <a:rPr lang="de-DE" i="1">
                          <a:latin typeface="Cambria Math"/>
                        </a:rPr>
                        <m:t>(</m:t>
                      </m:r>
                      <m:r>
                        <a:rPr lang="de-DE" b="0" i="1" smtClean="0">
                          <a:latin typeface="Cambria Math"/>
                        </a:rPr>
                        <m:t>𝑁𝑎𝑂𝐻</m:t>
                      </m:r>
                      <m:r>
                        <a:rPr lang="de-DE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de-DE" i="1" dirty="0">
                  <a:latin typeface="Cambria Math"/>
                </a:endParaRPr>
              </a:p>
              <a:p>
                <a:endParaRPr lang="de-DE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/>
                            </a:rPr>
                            <m:t>𝑆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de-DE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/>
                            </a:rPr>
                            <m:t>𝑉</m:t>
                          </m:r>
                          <m:r>
                            <a:rPr lang="de-DE" i="1">
                              <a:latin typeface="Cambria Math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𝑁𝑎𝑂𝐻</m:t>
                          </m:r>
                          <m:r>
                            <a:rPr lang="de-DE" i="1">
                              <a:latin typeface="Cambria Math"/>
                            </a:rPr>
                            <m:t>)∙</m:t>
                          </m:r>
                          <m:r>
                            <a:rPr lang="de-DE" i="1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de-DE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𝑁𝑎𝑂𝐻</m:t>
                          </m:r>
                          <m:r>
                            <a:rPr lang="de-DE" i="1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2∙</m:t>
                          </m:r>
                          <m:r>
                            <a:rPr lang="de-DE" i="1">
                              <a:latin typeface="Cambria Math"/>
                            </a:rPr>
                            <m:t>𝑉</m:t>
                          </m:r>
                          <m:r>
                            <a:rPr lang="de-DE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/>
                            </a:rPr>
                            <m:t>𝑆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de-DE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dirty="0"/>
              </a:p>
              <a:p>
                <a:endParaRPr lang="de-DE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i="1">
                              <a:latin typeface="Cambria Math"/>
                            </a:rPr>
                            <m:t>𝑆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de-DE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25 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𝑚𝐿</m:t>
                          </m:r>
                          <m:r>
                            <a:rPr lang="de-DE" i="1">
                              <a:latin typeface="Cambria Math"/>
                            </a:rPr>
                            <m:t>∙</m:t>
                          </m:r>
                          <m:r>
                            <a:rPr lang="de-DE" b="0" i="1" smtClean="0">
                              <a:latin typeface="Cambria Math"/>
                            </a:rPr>
                            <m:t>0,5</m:t>
                          </m:r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/>
                                </a:rPr>
                                <m:t>𝑚𝑜𝑙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/>
                                </a:rPr>
                                <m:t>𝐿</m:t>
                              </m:r>
                            </m:den>
                          </m:f>
                        </m:num>
                        <m:den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2∙100 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𝑚𝐿</m:t>
                          </m:r>
                        </m:den>
                      </m:f>
                    </m:oMath>
                  </m:oMathPara>
                </a14:m>
                <a:endParaRPr lang="de-DE" dirty="0"/>
              </a:p>
              <a:p>
                <a:endParaRPr lang="de-DE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i="1">
                              <a:latin typeface="Cambria Math"/>
                            </a:rPr>
                            <m:t>𝑆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de-DE" i="1">
                          <a:latin typeface="Cambria Math"/>
                        </a:rPr>
                        <m:t>=0,</m:t>
                      </m:r>
                      <m:r>
                        <a:rPr lang="de-DE" b="0" i="1" smtClean="0">
                          <a:latin typeface="Cambria Math"/>
                        </a:rPr>
                        <m:t>0625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/>
                            </a:rPr>
                            <m:t>𝑚𝑜𝑙</m:t>
                          </m:r>
                        </m:num>
                        <m:den>
                          <m:r>
                            <a:rPr lang="de-DE" i="1">
                              <a:latin typeface="Cambria Math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4" name="Text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 rotWithShape="1">
                <a:blip r:embed="rId2"/>
                <a:stretch>
                  <a:fillRect l="-663" t="-1088" r="-5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797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Prinzip der Säure-Base-Titration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3</a:t>
            </a:fld>
            <a:endParaRPr lang="de-DE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280676"/>
              </p:ext>
            </p:extLst>
          </p:nvPr>
        </p:nvGraphicFramePr>
        <p:xfrm>
          <a:off x="395536" y="1196752"/>
          <a:ext cx="1717675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3" imgW="542520" imgH="551520" progId="ACD.ChemSketch.20">
                  <p:embed/>
                </p:oleObj>
              </mc:Choice>
              <mc:Fallback>
                <p:oleObj name="ChemSketch" r:id="rId3" imgW="542520" imgH="5515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196752"/>
                        <a:ext cx="1717675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783522" y="2363781"/>
                <a:ext cx="10399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0" i="1" smtClean="0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de-DE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0" i="1" smtClean="0">
                              <a:latin typeface="Cambria Math"/>
                            </a:rPr>
                            <m:t>𝐻𝐶𝑙</m:t>
                          </m:r>
                        </m:e>
                      </m:d>
                      <m:r>
                        <a:rPr lang="de-DE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522" y="2363781"/>
                <a:ext cx="1039964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274724"/>
              </p:ext>
            </p:extLst>
          </p:nvPr>
        </p:nvGraphicFramePr>
        <p:xfrm>
          <a:off x="2725539" y="2831393"/>
          <a:ext cx="1719262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7" imgW="542520" imgH="551520" progId="ACD.ChemSketch.20">
                  <p:embed/>
                </p:oleObj>
              </mc:Choice>
              <mc:Fallback>
                <p:oleObj name="ChemSketch" r:id="rId7" imgW="542520" imgH="55152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539" y="2831393"/>
                        <a:ext cx="1719262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718431"/>
              </p:ext>
            </p:extLst>
          </p:nvPr>
        </p:nvGraphicFramePr>
        <p:xfrm>
          <a:off x="3733651" y="1247217"/>
          <a:ext cx="2422525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9" imgW="765000" imgH="768240" progId="ACD.ChemSketch.20">
                  <p:embed/>
                </p:oleObj>
              </mc:Choice>
              <mc:Fallback>
                <p:oleObj name="ChemSketch" r:id="rId9" imgW="765000" imgH="76824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651" y="1247217"/>
                        <a:ext cx="2422525" cy="242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177832"/>
              </p:ext>
            </p:extLst>
          </p:nvPr>
        </p:nvGraphicFramePr>
        <p:xfrm>
          <a:off x="6156176" y="4422229"/>
          <a:ext cx="1717675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11" imgW="542520" imgH="551520" progId="ACD.ChemSketch.20">
                  <p:embed/>
                </p:oleObj>
              </mc:Choice>
              <mc:Fallback>
                <p:oleObj name="ChemSketch" r:id="rId11" imgW="542520" imgH="55152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4422229"/>
                        <a:ext cx="1717675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hteckiger Pfeil 12"/>
          <p:cNvSpPr/>
          <p:nvPr/>
        </p:nvSpPr>
        <p:spPr>
          <a:xfrm rot="16200000" flipH="1">
            <a:off x="3481623" y="1534156"/>
            <a:ext cx="720080" cy="792088"/>
          </a:xfrm>
          <a:prstGeom prst="bentArrow">
            <a:avLst>
              <a:gd name="adj1" fmla="val 13187"/>
              <a:gd name="adj2" fmla="val 25000"/>
              <a:gd name="adj3" fmla="val 25000"/>
              <a:gd name="adj4" fmla="val 24554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3074946" y="1124744"/>
                <a:ext cx="16535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0" i="1" smtClean="0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de-DE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0" i="1" smtClean="0">
                              <a:latin typeface="Cambria Math"/>
                            </a:rPr>
                            <m:t>𝑁𝑎𝑂𝐻</m:t>
                          </m:r>
                        </m:e>
                      </m:d>
                      <m:r>
                        <a:rPr lang="de-DE" sz="1400" b="0" i="1" smtClean="0">
                          <a:latin typeface="Cambria Math"/>
                        </a:rPr>
                        <m:t>=</m:t>
                      </m:r>
                      <m:r>
                        <a:rPr lang="de-DE" sz="1400" b="0" i="1" smtClean="0">
                          <a:latin typeface="Cambria Math"/>
                        </a:rPr>
                        <m:t>𝑥</m:t>
                      </m:r>
                      <m:r>
                        <a:rPr lang="de-DE" sz="1400" b="0" i="1" smtClean="0">
                          <a:latin typeface="Cambria Math"/>
                        </a:rPr>
                        <m:t> </m:t>
                      </m:r>
                      <m:r>
                        <a:rPr lang="de-DE" sz="1400" b="0" i="1" smtClean="0">
                          <a:latin typeface="Cambria Math"/>
                        </a:rPr>
                        <m:t>𝑚𝑜𝑙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946" y="1124744"/>
                <a:ext cx="1653594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2195736" y="5301208"/>
                <a:ext cx="42183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00" b="0" dirty="0"/>
                  <a:t>ÄQUIVALENZPUNKT: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400" b="0" i="1" smtClean="0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de-DE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0" i="1" smtClean="0">
                              <a:latin typeface="Cambria Math"/>
                            </a:rPr>
                            <m:t>𝐻𝐶𝑙</m:t>
                          </m:r>
                        </m:e>
                      </m:d>
                      <m:r>
                        <a:rPr lang="de-DE" sz="1400" b="0" i="1" smtClean="0">
                          <a:latin typeface="Cambria Math"/>
                        </a:rPr>
                        <m:t>=</m:t>
                      </m:r>
                      <m:r>
                        <a:rPr lang="de-DE" sz="1400" b="0" i="1" smtClean="0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de-DE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400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DE" sz="14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sSup>
                            <m:sSupPr>
                              <m:ctrlPr>
                                <a:rPr lang="de-DE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1400" b="0" i="1" smtClean="0">
                                  <a:latin typeface="Cambria Math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de-DE" sz="1400" b="0" i="1" smtClean="0">
                                  <a:latin typeface="Cambria Math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de-DE" sz="1400" b="0" i="1" smtClean="0">
                          <a:latin typeface="Cambria Math"/>
                        </a:rPr>
                        <m:t>=</m:t>
                      </m:r>
                      <m:r>
                        <a:rPr lang="de-DE" sz="1400" b="0" i="1" smtClean="0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de-DE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0" i="1" smtClean="0">
                              <a:latin typeface="Cambria Math"/>
                            </a:rPr>
                            <m:t>𝑂</m:t>
                          </m:r>
                          <m:sSup>
                            <m:sSupPr>
                              <m:ctrlPr>
                                <a:rPr lang="de-DE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1400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de-DE" sz="1400" b="0" i="1" smtClean="0">
                                  <a:latin typeface="Cambria Math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  <m:r>
                        <a:rPr lang="de-DE" sz="1400" b="0" i="1" smtClean="0">
                          <a:latin typeface="Cambria Math"/>
                        </a:rPr>
                        <m:t>=</m:t>
                      </m:r>
                      <m:r>
                        <a:rPr lang="de-DE" sz="1400" b="0" i="1" smtClean="0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de-DE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0" i="1" smtClean="0">
                              <a:latin typeface="Cambria Math"/>
                            </a:rPr>
                            <m:t>𝑁𝑎𝑂𝐻</m:t>
                          </m:r>
                        </m:e>
                      </m:d>
                      <m:r>
                        <a:rPr lang="de-DE" sz="1400" b="0" i="1" smtClean="0">
                          <a:latin typeface="Cambria Math"/>
                        </a:rPr>
                        <m:t>=</m:t>
                      </m:r>
                      <m:r>
                        <a:rPr lang="de-DE" sz="1400" b="0" i="1" smtClean="0">
                          <a:latin typeface="Cambria Math"/>
                        </a:rPr>
                        <m:t>𝑥</m:t>
                      </m:r>
                      <m:r>
                        <a:rPr lang="de-DE" sz="1400" b="0" i="1" smtClean="0">
                          <a:latin typeface="Cambria Math"/>
                        </a:rPr>
                        <m:t> </m:t>
                      </m:r>
                      <m:r>
                        <a:rPr lang="de-DE" sz="1400" b="0" i="1" smtClean="0">
                          <a:latin typeface="Cambria Math"/>
                        </a:rPr>
                        <m:t>𝑚𝑜𝑙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5301208"/>
                <a:ext cx="4218399" cy="523220"/>
              </a:xfrm>
              <a:prstGeom prst="rect">
                <a:avLst/>
              </a:prstGeom>
              <a:blipFill rotWithShape="1">
                <a:blip r:embed="rId14"/>
                <a:stretch>
                  <a:fillRect l="-289" t="-117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489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SE: Aufnahme einer Titrationskurve (1)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4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platzhalter 5"/>
              <p:cNvSpPr>
                <a:spLocks noGrp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5292128" cy="5040000"/>
              </a:xfrm>
            </p:spPr>
            <p:txBody>
              <a:bodyPr/>
              <a:lstStyle/>
              <a:p>
                <a:r>
                  <a:rPr lang="de-DE" i="1" dirty="0"/>
                  <a:t>Aufbau der Messapparatur</a:t>
                </a:r>
              </a:p>
              <a:p>
                <a:endParaRPr lang="de-DE" sz="8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dirty="0"/>
                  <a:t>Bauen Sie nebenstehende Apparatur, bestehend aus einem Stativ, einer Stativklammer mit Muffe, einem Bürettenhalter mit Glasbürette, einem Laborrührer mit Rührfisch und einer mit dem Messwerterfassungssystem verbundenen pH-Sonde auf. Das Becherglas erhalten Sie später (vorbereitet mit der zu titrierenden Lösung).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dirty="0"/>
                  <a:t>Machen Sie sich mit der Benutzung des Hahns der Bürette sowie mit der Skala und dem Ablesen der Volumenangaben der Bürette vertraut.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dirty="0"/>
                  <a:t>Befüllen Sie [ACHTUNG: SCHUTZBRILLE!] die Bürette mit der Natronlauge (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𝑁𝑎𝑂𝐻</m:t>
                        </m:r>
                      </m:e>
                    </m:d>
                    <m:r>
                      <a:rPr lang="de-DE" b="0" i="1" smtClean="0">
                        <a:latin typeface="Cambria Math"/>
                      </a:rPr>
                      <m:t>=0,1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/>
                          </a:rPr>
                          <m:t>𝑚𝑜𝑙</m:t>
                        </m:r>
                      </m:num>
                      <m:den>
                        <m:r>
                          <a:rPr lang="de-DE" b="0" i="1" smtClean="0">
                            <a:latin typeface="Cambria Math"/>
                          </a:rPr>
                          <m:t>𝐿</m:t>
                        </m:r>
                      </m:den>
                    </m:f>
                  </m:oMath>
                </a14:m>
                <a:r>
                  <a:rPr lang="de-DE" dirty="0"/>
                  <a:t>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dirty="0"/>
                  <a:t>Stellen Sie das vorbereitete Becherglas unter den Auslauf der Bürette, geben Sie den Rührfisch hinein und positionieren Sie die pH-Sonde.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6" name="Textplatzhalt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5292128" cy="5040000"/>
              </a:xfrm>
              <a:blipFill rotWithShape="1">
                <a:blip r:embed="rId4"/>
                <a:stretch>
                  <a:fillRect l="-1037" t="-605" r="-1613" b="-48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76985"/>
              </p:ext>
            </p:extLst>
          </p:nvPr>
        </p:nvGraphicFramePr>
        <p:xfrm>
          <a:off x="5868144" y="836712"/>
          <a:ext cx="3024336" cy="5201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5" imgW="2103120" imgH="3618000" progId="ACD.ChemSketch.20">
                  <p:embed/>
                </p:oleObj>
              </mc:Choice>
              <mc:Fallback>
                <p:oleObj name="ChemSketch" r:id="rId5" imgW="2103120" imgH="36180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68144" y="836712"/>
                        <a:ext cx="3024336" cy="5201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hteck 8"/>
          <p:cNvSpPr/>
          <p:nvPr/>
        </p:nvSpPr>
        <p:spPr>
          <a:xfrm>
            <a:off x="7092280" y="2605245"/>
            <a:ext cx="22126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i="1" dirty="0"/>
              <a:t>© BRAND GMBH + CO KG</a:t>
            </a:r>
          </a:p>
          <a:p>
            <a:r>
              <a:rPr lang="de-DE" sz="1000" i="1" dirty="0"/>
              <a:t>Nutzung mit freundlicher Genehmigung BRAND GMBH + CO KG</a:t>
            </a:r>
          </a:p>
          <a:p>
            <a:endParaRPr lang="de-DE" sz="1000" i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735" y="260648"/>
            <a:ext cx="1801368" cy="2340864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F76E8EE3-8DFD-4BC1-A9ED-4EE2A7EC5A22}"/>
              </a:ext>
            </a:extLst>
          </p:cNvPr>
          <p:cNvSpPr/>
          <p:nvPr/>
        </p:nvSpPr>
        <p:spPr>
          <a:xfrm>
            <a:off x="5724128" y="6165304"/>
            <a:ext cx="2411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i="1" dirty="0"/>
              <a:t>Grafik erstellt mit ACD ChemSketch unter Verwendung der PIN-Laborgeräte-Bibliothek </a:t>
            </a:r>
          </a:p>
          <a:p>
            <a:r>
              <a:rPr lang="de-DE" sz="800" i="1" dirty="0"/>
              <a:t>von Dr. Thomas Epple</a:t>
            </a:r>
          </a:p>
        </p:txBody>
      </p:sp>
    </p:spTree>
    <p:extLst>
      <p:ext uri="{BB962C8B-B14F-4D97-AF65-F5344CB8AC3E}">
        <p14:creationId xmlns:p14="http://schemas.microsoft.com/office/powerpoint/2010/main" val="10854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SE: Aufnahme einer Titrationskurve (2)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i="1" dirty="0"/>
              <a:t>Vorbereitung des Messwerterfassungssystems</a:t>
            </a:r>
          </a:p>
          <a:p>
            <a:endParaRPr lang="de-DE" sz="800" i="1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Durch Tippen auf die Anzeige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BETRIEBSART </a:t>
            </a:r>
            <a:r>
              <a:rPr lang="de-DE" dirty="0"/>
              <a:t>ins Menü DATENERFASSUNG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Im Menü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DATENERFASSUNG</a:t>
            </a:r>
            <a:endParaRPr lang="de-DE" dirty="0"/>
          </a:p>
          <a:p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Betriebsart: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ZEIT BASIERT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dirty="0">
                <a:sym typeface="Wingdings" panose="05000000000000000000" pitchFamily="2" charset="2"/>
              </a:rPr>
              <a:t>auswählen</a:t>
            </a:r>
            <a:endParaRPr lang="de-DE" b="1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	 Rate: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4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Dauer: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600 s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Mit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OK </a:t>
            </a:r>
            <a:r>
              <a:rPr lang="de-DE" dirty="0">
                <a:sym typeface="Wingdings" panose="05000000000000000000" pitchFamily="2" charset="2"/>
              </a:rPr>
              <a:t>bestätigen</a:t>
            </a:r>
          </a:p>
          <a:p>
            <a:endParaRPr lang="de-DE" dirty="0"/>
          </a:p>
          <a:p>
            <a:pPr marL="342900" indent="-342900">
              <a:buFont typeface="+mj-lt"/>
              <a:buAutoNum type="arabicPeriod" startAt="3"/>
            </a:pPr>
            <a:r>
              <a:rPr lang="de-DE" dirty="0"/>
              <a:t>Durch Tippen auf das GRAPHSYMBOL in der Menüleiste auf die GRAPHANZEIGE wechseln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de-DE" dirty="0"/>
              <a:t>Im Menü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GRAPH – GRAPHOPTIONEN</a:t>
            </a:r>
          </a:p>
          <a:p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MANUELL</a:t>
            </a:r>
            <a:r>
              <a:rPr lang="de-DE" dirty="0">
                <a:sym typeface="Wingdings" panose="05000000000000000000" pitchFamily="2" charset="2"/>
              </a:rPr>
              <a:t> auswählen</a:t>
            </a:r>
          </a:p>
          <a:p>
            <a:r>
              <a:rPr lang="de-DE" dirty="0">
                <a:sym typeface="Wingdings" panose="05000000000000000000" pitchFamily="2" charset="2"/>
              </a:rPr>
              <a:t>	 Links: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0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Rechts: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600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Y-Achse – Oben: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14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Y-Achse – Unten: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0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Mit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OK </a:t>
            </a:r>
            <a:r>
              <a:rPr lang="de-DE" dirty="0">
                <a:sym typeface="Wingdings" panose="05000000000000000000" pitchFamily="2" charset="2"/>
              </a:rPr>
              <a:t>bestätigen</a:t>
            </a:r>
          </a:p>
          <a:p>
            <a:endParaRPr lang="de-DE" dirty="0"/>
          </a:p>
        </p:txBody>
      </p:sp>
      <p:pic>
        <p:nvPicPr>
          <p:cNvPr id="5" name="Picture 2" descr="https://www.vernier.com/wp-content/uploads/2019/11/product.labq2_._hero.0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7" t="8076" r="17413" b="6501"/>
          <a:stretch/>
        </p:blipFill>
        <p:spPr bwMode="auto">
          <a:xfrm>
            <a:off x="6009590" y="4365104"/>
            <a:ext cx="2306825" cy="178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601460" y="5949280"/>
            <a:ext cx="2930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/>
              <a:t>© Vernier Software &amp; Technology</a:t>
            </a:r>
          </a:p>
          <a:p>
            <a:r>
              <a:rPr lang="de-DE" sz="1000" i="1" dirty="0"/>
              <a:t>Quelle: https://www.vernier.com/zoom/?id=74814</a:t>
            </a:r>
          </a:p>
          <a:p>
            <a:r>
              <a:rPr lang="de-DE" sz="1000" i="1" dirty="0"/>
              <a:t>Nutzung mit freundlicher Genehmigung Vernier Software &amp; Technology</a:t>
            </a:r>
          </a:p>
        </p:txBody>
      </p:sp>
    </p:spTree>
    <p:extLst>
      <p:ext uri="{BB962C8B-B14F-4D97-AF65-F5344CB8AC3E}">
        <p14:creationId xmlns:p14="http://schemas.microsoft.com/office/powerpoint/2010/main" val="400334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SE: Aufnahme einer Titrationskurve (3)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i="1" dirty="0"/>
              <a:t>Durchführung der Messung [ACHTUNG SCHUTZBRILLE!]</a:t>
            </a:r>
          </a:p>
          <a:p>
            <a:endParaRPr lang="de-DE" sz="800" i="1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Laborrührer einschalten (angemessene Geschwindigkeit!).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In der GRAPHANZEIGE unten links die Messwerterfassung durch Tippen auf das STARTSYMBOL (grüner Pfeil) beginnen.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Den Hahn der Bürette vorsichtig öffnen, dass ein gleichmäßiges Zutropfen gewährleistet ist. Die Tropfgeschwindigkeit ist zu Beginn der Messung möglichst zügig auf konstante ca. 2 Tropfen pro Sekunde einzustellen.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Beobachten Sie den Verlauf des Graphen auf dem Bildschirm.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Beenden Sie die Messung erst, wenn der Graph einen ausreichenden Bereich abbildet (er sollte ungefähr punktsymmetrisch aussehen).</a:t>
            </a:r>
          </a:p>
          <a:p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U</a:t>
            </a:r>
            <a:r>
              <a:rPr lang="de-DE" dirty="0"/>
              <a:t>nten links die Messwerterfassung durch Tippen auf das STOPSYMBOL 	(rotes Quadrat) beenden.</a:t>
            </a:r>
          </a:p>
          <a:p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Den Hahn an der Bürette schließen.</a:t>
            </a:r>
          </a:p>
          <a:p>
            <a:r>
              <a:rPr lang="de-DE" dirty="0">
                <a:sym typeface="Wingdings" panose="05000000000000000000" pitchFamily="2" charset="2"/>
              </a:rPr>
              <a:t>	 Den Laborrührer ausschalten.</a:t>
            </a:r>
            <a:endParaRPr lang="de-DE" dirty="0"/>
          </a:p>
          <a:p>
            <a:endParaRPr lang="de-DE" dirty="0"/>
          </a:p>
          <a:p>
            <a:pPr marL="342900" indent="-342900">
              <a:buFont typeface="Arial" pitchFamily="34" charset="0"/>
              <a:buAutoNum type="arabicParenR"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849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platzhalter 3"/>
              <p:cNvSpPr>
                <a:spLocks noGrp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8280000" cy="544534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de-DE" i="1" dirty="0"/>
                  <a:t>Auswertung und Ergebnissicherung</a:t>
                </a:r>
              </a:p>
              <a:p>
                <a:endParaRPr lang="de-DE" sz="800" i="1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de-DE" dirty="0"/>
                  <a:t>Skizzieren Sie den Graphen schematisch in folgendes Schaubild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	</a:t>
                </a:r>
                <a:r>
                  <a:rPr lang="de-DE" dirty="0">
                    <a:sym typeface="Wingdings" panose="05000000000000000000" pitchFamily="2" charset="2"/>
                  </a:rPr>
                  <a:t>	</a:t>
                </a:r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de-DE" dirty="0"/>
                  <a:t>Zeichnen Sie in den Graphen den Äquivalenzpunkt und den Neutralpunkt (hier gilt: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𝑝𝐻</m:t>
                    </m:r>
                    <m:r>
                      <a:rPr lang="de-DE" i="1">
                        <a:latin typeface="Cambria Math"/>
                      </a:rPr>
                      <m:t>=7</m:t>
                    </m:r>
                  </m:oMath>
                </a14:m>
                <a:r>
                  <a:rPr lang="de-DE" dirty="0"/>
                  <a:t>) ein, und beschriften Sie diese entsprechend.</a:t>
                </a:r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de-DE" dirty="0"/>
                  <a:t>Erläutern Sie die Ursache für den Verlauf der Titrationskurve. Teilen Sie hierzu die Kurve in drei sinnvolle Abschnitte ein. (Überschlagen Sie die pro pH-Sprung zuzugebende Stoffmenge an Natronlauge)</a:t>
                </a:r>
              </a:p>
            </p:txBody>
          </p:sp>
        </mc:Choice>
        <mc:Fallback xmlns="">
          <p:sp>
            <p:nvSpPr>
              <p:cNvPr id="4" name="Text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8280000" cy="5445344"/>
              </a:xfrm>
              <a:blipFill rotWithShape="1">
                <a:blip r:embed="rId3"/>
                <a:stretch>
                  <a:fillRect l="-663" t="-1008" r="-221" b="-168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110840"/>
              </p:ext>
            </p:extLst>
          </p:nvPr>
        </p:nvGraphicFramePr>
        <p:xfrm>
          <a:off x="1643902" y="2017375"/>
          <a:ext cx="58752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SE: Aufnahme einer Titrationskurve (4)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7</a:t>
            </a:fld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>
          <a:xfrm flipV="1">
            <a:off x="1643902" y="1974843"/>
            <a:ext cx="0" cy="26241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1643902" y="4580187"/>
            <a:ext cx="590465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3918682" y="4628365"/>
                <a:ext cx="35053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i="1" dirty="0">
                    <a:sym typeface="Wingdings" panose="05000000000000000000" pitchFamily="2" charset="2"/>
                  </a:rPr>
                  <a:t>Zeit in s (proportional zum Volumen der zugetropften </a:t>
                </a:r>
              </a:p>
              <a:p>
                <a:r>
                  <a:rPr lang="de-DE" sz="1200" i="1" dirty="0">
                    <a:sym typeface="Wingdings" panose="05000000000000000000" pitchFamily="2" charset="2"/>
                  </a:rPr>
                  <a:t>Natronlauge (</a:t>
                </a:r>
                <a14:m>
                  <m:oMath xmlns:m="http://schemas.openxmlformats.org/officeDocument/2006/math">
                    <m:r>
                      <a:rPr lang="de-DE" sz="1200" b="0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200" b="0" i="1">
                            <a:latin typeface="Cambria Math"/>
                          </a:rPr>
                          <m:t>𝑁𝑎𝑂𝐻</m:t>
                        </m:r>
                      </m:e>
                    </m:d>
                    <m:r>
                      <a:rPr lang="de-DE" sz="1200" b="0" i="1">
                        <a:latin typeface="Cambria Math"/>
                      </a:rPr>
                      <m:t>=0,1</m:t>
                    </m:r>
                    <m:r>
                      <a:rPr lang="de-DE" sz="1200" b="0" i="1" smtClean="0">
                        <a:latin typeface="Cambria Math"/>
                      </a:rPr>
                      <m:t> </m:t>
                    </m:r>
                    <m:r>
                      <a:rPr lang="de-DE" sz="1200" b="0" i="1" smtClean="0">
                        <a:latin typeface="Cambria Math"/>
                      </a:rPr>
                      <m:t>𝑚𝑜𝑙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de-DE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sz="1200" b="0" i="1" smtClean="0">
                            <a:latin typeface="Cambria Math"/>
                            <a:ea typeface="Cambria Math"/>
                          </a:rPr>
                          <m:t>𝐿</m:t>
                        </m:r>
                      </m:e>
                      <m:sup>
                        <m:r>
                          <a:rPr lang="de-DE" sz="12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de-DE" sz="1200" i="1" dirty="0"/>
                  <a:t>) in mL)</a:t>
                </a: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682" y="4628365"/>
                <a:ext cx="3505383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74" b="-105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903247" y="1895966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ym typeface="Wingdings" panose="05000000000000000000" pitchFamily="2" charset="2"/>
              </a:rPr>
              <a:t>pH</a:t>
            </a:r>
            <a:endParaRPr lang="de-DE" sz="1200" i="1" dirty="0"/>
          </a:p>
        </p:txBody>
      </p:sp>
      <p:sp>
        <p:nvSpPr>
          <p:cNvPr id="13" name="Textfeld 12"/>
          <p:cNvSpPr txBox="1"/>
          <p:nvPr/>
        </p:nvSpPr>
        <p:spPr>
          <a:xfrm>
            <a:off x="1212028" y="187335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ym typeface="Wingdings" panose="05000000000000000000" pitchFamily="2" charset="2"/>
              </a:rPr>
              <a:t>14</a:t>
            </a:r>
            <a:endParaRPr lang="de-DE" sz="1200" i="1" dirty="0"/>
          </a:p>
        </p:txBody>
      </p:sp>
      <p:sp>
        <p:nvSpPr>
          <p:cNvPr id="14" name="Textfeld 13"/>
          <p:cNvSpPr txBox="1"/>
          <p:nvPr/>
        </p:nvSpPr>
        <p:spPr>
          <a:xfrm>
            <a:off x="1295856" y="314975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ym typeface="Wingdings" panose="05000000000000000000" pitchFamily="2" charset="2"/>
              </a:rPr>
              <a:t>7</a:t>
            </a:r>
            <a:endParaRPr lang="de-DE" sz="1200" i="1" dirty="0"/>
          </a:p>
        </p:txBody>
      </p:sp>
      <p:sp>
        <p:nvSpPr>
          <p:cNvPr id="15" name="Textfeld 14"/>
          <p:cNvSpPr txBox="1"/>
          <p:nvPr/>
        </p:nvSpPr>
        <p:spPr>
          <a:xfrm>
            <a:off x="1295856" y="441642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ym typeface="Wingdings" panose="05000000000000000000" pitchFamily="2" charset="2"/>
              </a:rPr>
              <a:t>0</a:t>
            </a:r>
            <a:endParaRPr lang="de-DE" sz="1200" i="1" dirty="0"/>
          </a:p>
        </p:txBody>
      </p:sp>
      <p:cxnSp>
        <p:nvCxnSpPr>
          <p:cNvPr id="17" name="Gerade Verbindung 16"/>
          <p:cNvCxnSpPr>
            <a:stCxn id="5" idx="1"/>
            <a:endCxn id="5" idx="3"/>
          </p:cNvCxnSpPr>
          <p:nvPr/>
        </p:nvCxnSpPr>
        <p:spPr>
          <a:xfrm>
            <a:off x="1643902" y="3297535"/>
            <a:ext cx="58752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40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SE: Aufnahme einer Titrationskurve (4)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8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platzhalter 3"/>
              <p:cNvSpPr>
                <a:spLocks noGrp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8280000" cy="5778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de-DE" i="1" dirty="0"/>
                  <a:t>Auswertung und Ergebnissicherung</a:t>
                </a:r>
              </a:p>
              <a:p>
                <a:endParaRPr lang="de-DE" sz="800" i="1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de-DE" dirty="0"/>
                  <a:t>Skizzieren Sie den Graphen schematisch in folgendes Schaubild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	</a:t>
                </a:r>
                <a:r>
                  <a:rPr lang="de-DE" dirty="0">
                    <a:sym typeface="Wingdings" panose="05000000000000000000" pitchFamily="2" charset="2"/>
                  </a:rPr>
                  <a:t>	</a:t>
                </a:r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de-DE" dirty="0"/>
                  <a:t>Zeichnen Sie in den Graphen den Äquivalenzpunkt und den Neutralpunkt (hier gilt: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𝑝𝐻</m:t>
                    </m:r>
                    <m:r>
                      <a:rPr lang="de-DE" i="1">
                        <a:latin typeface="Cambria Math"/>
                      </a:rPr>
                      <m:t>=7</m:t>
                    </m:r>
                  </m:oMath>
                </a14:m>
                <a:r>
                  <a:rPr lang="de-DE" dirty="0"/>
                  <a:t>) ein, und beschriften Sie diese entsprechend.</a:t>
                </a:r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de-DE" dirty="0"/>
                  <a:t>Erläutern Sie die Ursache für den Verlauf der Titrationskurve. Teilen Sie hierzu die Kurve in drei sinnvolle Abschnitte ein. (Überschlagen Sie die pro pH-Sprung zuzugebende Stoffmenge an Natronlauge)</a:t>
                </a:r>
              </a:p>
            </p:txBody>
          </p:sp>
        </mc:Choice>
        <mc:Fallback xmlns="">
          <p:sp>
            <p:nvSpPr>
              <p:cNvPr id="4" name="Text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8280000" cy="5778000"/>
              </a:xfrm>
              <a:blipFill rotWithShape="1">
                <a:blip r:embed="rId3"/>
                <a:stretch>
                  <a:fillRect l="-663" t="-949" r="-22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282059"/>
              </p:ext>
            </p:extLst>
          </p:nvPr>
        </p:nvGraphicFramePr>
        <p:xfrm>
          <a:off x="1643902" y="2017375"/>
          <a:ext cx="58752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7" name="Gerade Verbindung mit Pfeil 6"/>
          <p:cNvCxnSpPr/>
          <p:nvPr/>
        </p:nvCxnSpPr>
        <p:spPr>
          <a:xfrm flipV="1">
            <a:off x="1643902" y="1974843"/>
            <a:ext cx="0" cy="26241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1643902" y="4580187"/>
            <a:ext cx="590465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3918682" y="4628365"/>
                <a:ext cx="35053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i="1" dirty="0">
                    <a:sym typeface="Wingdings" panose="05000000000000000000" pitchFamily="2" charset="2"/>
                  </a:rPr>
                  <a:t>Zeit in s (proportional zum Volumen der zugetropften </a:t>
                </a:r>
              </a:p>
              <a:p>
                <a:r>
                  <a:rPr lang="de-DE" sz="1200" i="1" dirty="0">
                    <a:sym typeface="Wingdings" panose="05000000000000000000" pitchFamily="2" charset="2"/>
                  </a:rPr>
                  <a:t>Natronlauge (</a:t>
                </a:r>
                <a14:m>
                  <m:oMath xmlns:m="http://schemas.openxmlformats.org/officeDocument/2006/math">
                    <m:r>
                      <a:rPr lang="de-DE" sz="1200" b="0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200" b="0" i="1">
                            <a:latin typeface="Cambria Math"/>
                          </a:rPr>
                          <m:t>𝑁𝑎𝑂𝐻</m:t>
                        </m:r>
                      </m:e>
                    </m:d>
                    <m:r>
                      <a:rPr lang="de-DE" sz="1200" b="0" i="1">
                        <a:latin typeface="Cambria Math"/>
                      </a:rPr>
                      <m:t>=0,1</m:t>
                    </m:r>
                    <m:r>
                      <a:rPr lang="de-DE" sz="1200" b="0" i="1" smtClean="0">
                        <a:latin typeface="Cambria Math"/>
                      </a:rPr>
                      <m:t> </m:t>
                    </m:r>
                    <m:r>
                      <a:rPr lang="de-DE" sz="1200" b="0" i="1" smtClean="0">
                        <a:latin typeface="Cambria Math"/>
                      </a:rPr>
                      <m:t>𝑚𝑜𝑙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de-DE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sz="1200" b="0" i="1" smtClean="0">
                            <a:latin typeface="Cambria Math"/>
                            <a:ea typeface="Cambria Math"/>
                          </a:rPr>
                          <m:t>𝐿</m:t>
                        </m:r>
                      </m:e>
                      <m:sup>
                        <m:r>
                          <a:rPr lang="de-DE" sz="12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de-DE" sz="1200" i="1" dirty="0"/>
                  <a:t>) in mL)</a:t>
                </a: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682" y="4628365"/>
                <a:ext cx="3505383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74" b="-105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903247" y="1895966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ym typeface="Wingdings" panose="05000000000000000000" pitchFamily="2" charset="2"/>
              </a:rPr>
              <a:t>pH</a:t>
            </a:r>
            <a:endParaRPr lang="de-DE" sz="1200" i="1" dirty="0"/>
          </a:p>
        </p:txBody>
      </p:sp>
      <p:sp>
        <p:nvSpPr>
          <p:cNvPr id="13" name="Textfeld 12"/>
          <p:cNvSpPr txBox="1"/>
          <p:nvPr/>
        </p:nvSpPr>
        <p:spPr>
          <a:xfrm>
            <a:off x="1212028" y="187335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ym typeface="Wingdings" panose="05000000000000000000" pitchFamily="2" charset="2"/>
              </a:rPr>
              <a:t>14</a:t>
            </a:r>
            <a:endParaRPr lang="de-DE" sz="1200" i="1" dirty="0"/>
          </a:p>
        </p:txBody>
      </p:sp>
      <p:sp>
        <p:nvSpPr>
          <p:cNvPr id="14" name="Textfeld 13"/>
          <p:cNvSpPr txBox="1"/>
          <p:nvPr/>
        </p:nvSpPr>
        <p:spPr>
          <a:xfrm>
            <a:off x="1295856" y="314975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ym typeface="Wingdings" panose="05000000000000000000" pitchFamily="2" charset="2"/>
              </a:rPr>
              <a:t>7</a:t>
            </a:r>
            <a:endParaRPr lang="de-DE" sz="1200" i="1" dirty="0"/>
          </a:p>
        </p:txBody>
      </p:sp>
      <p:sp>
        <p:nvSpPr>
          <p:cNvPr id="15" name="Textfeld 14"/>
          <p:cNvSpPr txBox="1"/>
          <p:nvPr/>
        </p:nvSpPr>
        <p:spPr>
          <a:xfrm>
            <a:off x="1295856" y="441642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ym typeface="Wingdings" panose="05000000000000000000" pitchFamily="2" charset="2"/>
              </a:rPr>
              <a:t>0</a:t>
            </a:r>
            <a:endParaRPr lang="de-DE" sz="1200" i="1" dirty="0"/>
          </a:p>
        </p:txBody>
      </p:sp>
      <p:cxnSp>
        <p:nvCxnSpPr>
          <p:cNvPr id="17" name="Gerade Verbindung 16"/>
          <p:cNvCxnSpPr>
            <a:stCxn id="5" idx="1"/>
            <a:endCxn id="5" idx="3"/>
          </p:cNvCxnSpPr>
          <p:nvPr/>
        </p:nvCxnSpPr>
        <p:spPr>
          <a:xfrm>
            <a:off x="1643902" y="3297535"/>
            <a:ext cx="58752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ihandform 15"/>
          <p:cNvSpPr/>
          <p:nvPr/>
        </p:nvSpPr>
        <p:spPr>
          <a:xfrm>
            <a:off x="1648048" y="2172965"/>
            <a:ext cx="5890437" cy="2256888"/>
          </a:xfrm>
          <a:custGeom>
            <a:avLst/>
            <a:gdLst>
              <a:gd name="connsiteX0" fmla="*/ 0 w 5890437"/>
              <a:gd name="connsiteY0" fmla="*/ 2402959 h 2402959"/>
              <a:gd name="connsiteX1" fmla="*/ 2934586 w 5890437"/>
              <a:gd name="connsiteY1" fmla="*/ 1127052 h 2402959"/>
              <a:gd name="connsiteX2" fmla="*/ 5890437 w 5890437"/>
              <a:gd name="connsiteY2" fmla="*/ 0 h 2402959"/>
              <a:gd name="connsiteX3" fmla="*/ 5890437 w 5890437"/>
              <a:gd name="connsiteY3" fmla="*/ 0 h 2402959"/>
              <a:gd name="connsiteX0" fmla="*/ 0 w 5890437"/>
              <a:gd name="connsiteY0" fmla="*/ 2243471 h 2243471"/>
              <a:gd name="connsiteX1" fmla="*/ 2934586 w 5890437"/>
              <a:gd name="connsiteY1" fmla="*/ 1127052 h 2243471"/>
              <a:gd name="connsiteX2" fmla="*/ 5890437 w 5890437"/>
              <a:gd name="connsiteY2" fmla="*/ 0 h 2243471"/>
              <a:gd name="connsiteX3" fmla="*/ 5890437 w 5890437"/>
              <a:gd name="connsiteY3" fmla="*/ 0 h 2243471"/>
              <a:gd name="connsiteX0" fmla="*/ 0 w 5890437"/>
              <a:gd name="connsiteY0" fmla="*/ 2243471 h 2243471"/>
              <a:gd name="connsiteX1" fmla="*/ 2934586 w 5890437"/>
              <a:gd name="connsiteY1" fmla="*/ 1127052 h 2243471"/>
              <a:gd name="connsiteX2" fmla="*/ 5890437 w 5890437"/>
              <a:gd name="connsiteY2" fmla="*/ 0 h 2243471"/>
              <a:gd name="connsiteX3" fmla="*/ 5890437 w 5890437"/>
              <a:gd name="connsiteY3" fmla="*/ 0 h 2243471"/>
              <a:gd name="connsiteX0" fmla="*/ 0 w 5890437"/>
              <a:gd name="connsiteY0" fmla="*/ 2243471 h 2243471"/>
              <a:gd name="connsiteX1" fmla="*/ 2934586 w 5890437"/>
              <a:gd name="connsiteY1" fmla="*/ 1127052 h 2243471"/>
              <a:gd name="connsiteX2" fmla="*/ 5890437 w 5890437"/>
              <a:gd name="connsiteY2" fmla="*/ 0 h 2243471"/>
              <a:gd name="connsiteX3" fmla="*/ 5890437 w 5890437"/>
              <a:gd name="connsiteY3" fmla="*/ 0 h 2243471"/>
              <a:gd name="connsiteX0" fmla="*/ 0 w 5890437"/>
              <a:gd name="connsiteY0" fmla="*/ 2243471 h 2243471"/>
              <a:gd name="connsiteX1" fmla="*/ 2934586 w 5890437"/>
              <a:gd name="connsiteY1" fmla="*/ 1127052 h 2243471"/>
              <a:gd name="connsiteX2" fmla="*/ 5890437 w 5890437"/>
              <a:gd name="connsiteY2" fmla="*/ 0 h 2243471"/>
              <a:gd name="connsiteX3" fmla="*/ 5890437 w 5890437"/>
              <a:gd name="connsiteY3" fmla="*/ 0 h 2243471"/>
              <a:gd name="connsiteX0" fmla="*/ 0 w 5890437"/>
              <a:gd name="connsiteY0" fmla="*/ 2243471 h 2243471"/>
              <a:gd name="connsiteX1" fmla="*/ 2934586 w 5890437"/>
              <a:gd name="connsiteY1" fmla="*/ 1127052 h 2243471"/>
              <a:gd name="connsiteX2" fmla="*/ 5890437 w 5890437"/>
              <a:gd name="connsiteY2" fmla="*/ 0 h 2243471"/>
              <a:gd name="connsiteX3" fmla="*/ 5890437 w 5890437"/>
              <a:gd name="connsiteY3" fmla="*/ 0 h 2243471"/>
              <a:gd name="connsiteX0" fmla="*/ 0 w 5890437"/>
              <a:gd name="connsiteY0" fmla="*/ 2243471 h 2255109"/>
              <a:gd name="connsiteX1" fmla="*/ 2934586 w 5890437"/>
              <a:gd name="connsiteY1" fmla="*/ 1127052 h 2255109"/>
              <a:gd name="connsiteX2" fmla="*/ 5890437 w 5890437"/>
              <a:gd name="connsiteY2" fmla="*/ 0 h 2255109"/>
              <a:gd name="connsiteX3" fmla="*/ 5890437 w 5890437"/>
              <a:gd name="connsiteY3" fmla="*/ 0 h 2255109"/>
              <a:gd name="connsiteX0" fmla="*/ 0 w 5890437"/>
              <a:gd name="connsiteY0" fmla="*/ 2243471 h 2244136"/>
              <a:gd name="connsiteX1" fmla="*/ 2934586 w 5890437"/>
              <a:gd name="connsiteY1" fmla="*/ 1127052 h 2244136"/>
              <a:gd name="connsiteX2" fmla="*/ 5890437 w 5890437"/>
              <a:gd name="connsiteY2" fmla="*/ 0 h 2244136"/>
              <a:gd name="connsiteX3" fmla="*/ 5890437 w 5890437"/>
              <a:gd name="connsiteY3" fmla="*/ 0 h 2244136"/>
              <a:gd name="connsiteX0" fmla="*/ 0 w 5890437"/>
              <a:gd name="connsiteY0" fmla="*/ 2243471 h 2381798"/>
              <a:gd name="connsiteX1" fmla="*/ 2828261 w 5890437"/>
              <a:gd name="connsiteY1" fmla="*/ 1956391 h 2381798"/>
              <a:gd name="connsiteX2" fmla="*/ 5890437 w 5890437"/>
              <a:gd name="connsiteY2" fmla="*/ 0 h 2381798"/>
              <a:gd name="connsiteX3" fmla="*/ 5890437 w 5890437"/>
              <a:gd name="connsiteY3" fmla="*/ 0 h 2381798"/>
              <a:gd name="connsiteX0" fmla="*/ 0 w 5890437"/>
              <a:gd name="connsiteY0" fmla="*/ 2243471 h 2246932"/>
              <a:gd name="connsiteX1" fmla="*/ 2828261 w 5890437"/>
              <a:gd name="connsiteY1" fmla="*/ 1956391 h 2246932"/>
              <a:gd name="connsiteX2" fmla="*/ 5890437 w 5890437"/>
              <a:gd name="connsiteY2" fmla="*/ 0 h 2246932"/>
              <a:gd name="connsiteX3" fmla="*/ 5890437 w 5890437"/>
              <a:gd name="connsiteY3" fmla="*/ 0 h 2246932"/>
              <a:gd name="connsiteX0" fmla="*/ 0 w 5890437"/>
              <a:gd name="connsiteY0" fmla="*/ 2243471 h 2243779"/>
              <a:gd name="connsiteX1" fmla="*/ 2955852 w 5890437"/>
              <a:gd name="connsiteY1" fmla="*/ 1105786 h 2243779"/>
              <a:gd name="connsiteX2" fmla="*/ 5890437 w 5890437"/>
              <a:gd name="connsiteY2" fmla="*/ 0 h 2243779"/>
              <a:gd name="connsiteX3" fmla="*/ 5890437 w 5890437"/>
              <a:gd name="connsiteY3" fmla="*/ 0 h 2243779"/>
              <a:gd name="connsiteX0" fmla="*/ 0 w 5890437"/>
              <a:gd name="connsiteY0" fmla="*/ 2243471 h 2248298"/>
              <a:gd name="connsiteX1" fmla="*/ 2955852 w 5890437"/>
              <a:gd name="connsiteY1" fmla="*/ 1105786 h 2248298"/>
              <a:gd name="connsiteX2" fmla="*/ 5890437 w 5890437"/>
              <a:gd name="connsiteY2" fmla="*/ 0 h 2248298"/>
              <a:gd name="connsiteX3" fmla="*/ 5890437 w 5890437"/>
              <a:gd name="connsiteY3" fmla="*/ 0 h 2248298"/>
              <a:gd name="connsiteX0" fmla="*/ 1654 w 5892091"/>
              <a:gd name="connsiteY0" fmla="*/ 2243471 h 2243471"/>
              <a:gd name="connsiteX1" fmla="*/ 2957506 w 5892091"/>
              <a:gd name="connsiteY1" fmla="*/ 1105786 h 2243471"/>
              <a:gd name="connsiteX2" fmla="*/ 5892091 w 5892091"/>
              <a:gd name="connsiteY2" fmla="*/ 0 h 2243471"/>
              <a:gd name="connsiteX3" fmla="*/ 5892091 w 5892091"/>
              <a:gd name="connsiteY3" fmla="*/ 0 h 2243471"/>
              <a:gd name="connsiteX0" fmla="*/ 1431 w 5891868"/>
              <a:gd name="connsiteY0" fmla="*/ 2243471 h 2243471"/>
              <a:gd name="connsiteX1" fmla="*/ 2957283 w 5891868"/>
              <a:gd name="connsiteY1" fmla="*/ 1105786 h 2243471"/>
              <a:gd name="connsiteX2" fmla="*/ 5891868 w 5891868"/>
              <a:gd name="connsiteY2" fmla="*/ 0 h 2243471"/>
              <a:gd name="connsiteX3" fmla="*/ 5891868 w 5891868"/>
              <a:gd name="connsiteY3" fmla="*/ 0 h 2243471"/>
              <a:gd name="connsiteX0" fmla="*/ 1431 w 5891868"/>
              <a:gd name="connsiteY0" fmla="*/ 2243471 h 2243471"/>
              <a:gd name="connsiteX1" fmla="*/ 2957283 w 5891868"/>
              <a:gd name="connsiteY1" fmla="*/ 1105786 h 2243471"/>
              <a:gd name="connsiteX2" fmla="*/ 5891868 w 5891868"/>
              <a:gd name="connsiteY2" fmla="*/ 0 h 2243471"/>
              <a:gd name="connsiteX3" fmla="*/ 5891868 w 5891868"/>
              <a:gd name="connsiteY3" fmla="*/ 0 h 2243471"/>
              <a:gd name="connsiteX0" fmla="*/ 0 w 5890437"/>
              <a:gd name="connsiteY0" fmla="*/ 2243471 h 2243471"/>
              <a:gd name="connsiteX1" fmla="*/ 2955852 w 5890437"/>
              <a:gd name="connsiteY1" fmla="*/ 1105786 h 2243471"/>
              <a:gd name="connsiteX2" fmla="*/ 5890437 w 5890437"/>
              <a:gd name="connsiteY2" fmla="*/ 0 h 2243471"/>
              <a:gd name="connsiteX3" fmla="*/ 5890437 w 5890437"/>
              <a:gd name="connsiteY3" fmla="*/ 0 h 224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90437" h="2243471">
                <a:moveTo>
                  <a:pt x="0" y="2243471"/>
                </a:moveTo>
                <a:cubicBezTo>
                  <a:pt x="2177902" y="2050312"/>
                  <a:pt x="2916865" y="2502196"/>
                  <a:pt x="2955852" y="1105786"/>
                </a:cubicBezTo>
                <a:cubicBezTo>
                  <a:pt x="2994839" y="-290624"/>
                  <a:pt x="3710763" y="216196"/>
                  <a:pt x="5890437" y="0"/>
                </a:cubicBezTo>
                <a:lnTo>
                  <a:pt x="5890437" y="0"/>
                </a:ln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Legende mit Linie 2 17"/>
          <p:cNvSpPr/>
          <p:nvPr/>
        </p:nvSpPr>
        <p:spPr>
          <a:xfrm>
            <a:off x="5478628" y="2701703"/>
            <a:ext cx="1860093" cy="535140"/>
          </a:xfrm>
          <a:prstGeom prst="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Äquivalenzpunkt</a:t>
            </a:r>
          </a:p>
        </p:txBody>
      </p:sp>
      <p:sp>
        <p:nvSpPr>
          <p:cNvPr id="19" name="Legende mit Linie 2 18"/>
          <p:cNvSpPr/>
          <p:nvPr/>
        </p:nvSpPr>
        <p:spPr>
          <a:xfrm>
            <a:off x="5454354" y="3789040"/>
            <a:ext cx="1860093" cy="5351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0161"/>
              <a:gd name="adj6" fmla="val -449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Neutralpunkt</a:t>
            </a:r>
          </a:p>
        </p:txBody>
      </p:sp>
    </p:spTree>
    <p:extLst>
      <p:ext uri="{BB962C8B-B14F-4D97-AF65-F5344CB8AC3E}">
        <p14:creationId xmlns:p14="http://schemas.microsoft.com/office/powerpoint/2010/main" val="426383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467944" y="1628800"/>
            <a:ext cx="3600000" cy="360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67944" y="1628800"/>
            <a:ext cx="3600000" cy="360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Titrationsverlauf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E7B756F6-F0F2-4FF1-A369-495604B888EB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930344" y="4091200"/>
            <a:ext cx="1137600" cy="1137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2930344" y="4091200"/>
            <a:ext cx="1137600" cy="1137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707944" y="4868800"/>
            <a:ext cx="360000" cy="3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3707944" y="4868800"/>
            <a:ext cx="360000" cy="36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3952744" y="5113600"/>
            <a:ext cx="115200" cy="115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467944" y="1628800"/>
            <a:ext cx="3600000" cy="3600000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 flipH="1">
            <a:off x="4355976" y="1628800"/>
            <a:ext cx="3600000" cy="360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 flipH="1">
            <a:off x="4355976" y="1628800"/>
            <a:ext cx="3600000" cy="360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 flipH="1">
            <a:off x="4355976" y="4091200"/>
            <a:ext cx="1137600" cy="1137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 flipH="1">
            <a:off x="4355976" y="4091200"/>
            <a:ext cx="1137600" cy="1137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 flipH="1">
            <a:off x="4355976" y="4868800"/>
            <a:ext cx="360000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 flipH="1">
            <a:off x="4355976" y="4868800"/>
            <a:ext cx="360000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 flipH="1">
            <a:off x="4355976" y="5113600"/>
            <a:ext cx="115200" cy="115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 flipH="1">
            <a:off x="4355976" y="1628800"/>
            <a:ext cx="3600000" cy="3600000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638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11" grpId="0" animBg="1"/>
      <p:bldP spid="6" grpId="0" animBg="1"/>
      <p:bldP spid="7" grpId="0" animBg="1"/>
      <p:bldP spid="9" grpId="0" animBg="1"/>
      <p:bldP spid="12" grpId="0" animBg="1"/>
      <p:bldP spid="14" grpId="0" animBg="1"/>
      <p:bldP spid="13" grpId="0" animBg="1"/>
      <p:bldP spid="15" grpId="0" animBg="1"/>
      <p:bldP spid="16" grpId="0" animBg="1"/>
      <p:bldP spid="18" grpId="0" animBg="1"/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PPP-VORLAGE ET - V1.0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P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PPP-VORLAGE ET - V1.01</Template>
  <TotalTime>0</TotalTime>
  <Words>1650</Words>
  <Application>Microsoft Office PowerPoint</Application>
  <PresentationFormat>Bildschirmpräsentation (4:3)</PresentationFormat>
  <Paragraphs>311</Paragraphs>
  <Slides>20</Slides>
  <Notes>16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Wingdings</vt:lpstr>
      <vt:lpstr>PPP-VORLAGE ET - V1.01</vt:lpstr>
      <vt:lpstr>PPP</vt:lpstr>
      <vt:lpstr>ChemSketch</vt:lpstr>
      <vt:lpstr>Praktische Bestimmung der Stoffmengenkonzentrationen von wässrigen Lösungen sehr starker Säuren und sehr starker Basen  Aufnahme eine Titrationskurve unter Einsatz eines Messwerterfassungssystems</vt:lpstr>
      <vt:lpstr>Säure-Base-Titration</vt:lpstr>
      <vt:lpstr>Prinzip der Säure-Base-Titration</vt:lpstr>
      <vt:lpstr>SE: Aufnahme einer Titrationskurve (1)</vt:lpstr>
      <vt:lpstr>SE: Aufnahme einer Titrationskurve (2)</vt:lpstr>
      <vt:lpstr>SE: Aufnahme einer Titrationskurve (3)</vt:lpstr>
      <vt:lpstr>SE: Aufnahme einer Titrationskurve (4)</vt:lpstr>
      <vt:lpstr>SE: Aufnahme einer Titrationskurve (4)</vt:lpstr>
      <vt:lpstr>Titrationsverlauf</vt:lpstr>
      <vt:lpstr>Erläuterung des Kurvenverlaufs</vt:lpstr>
      <vt:lpstr>Durchführung in der Praxis</vt:lpstr>
      <vt:lpstr>Umschlagbereiche verschiedener Indikatoren</vt:lpstr>
      <vt:lpstr>Arbeitsauftrag/Hausaufgabe</vt:lpstr>
      <vt:lpstr>Titration einer Salzsäureprobe mit Natronlauge</vt:lpstr>
      <vt:lpstr>Auswerteformel für die Titration einer starken Säure mit einer starken Base</vt:lpstr>
      <vt:lpstr>Simulation: Titration starker Säuren/Basen in der Praxis</vt:lpstr>
      <vt:lpstr>Lösungen HA (1)</vt:lpstr>
      <vt:lpstr>Lösungen HA (2)</vt:lpstr>
      <vt:lpstr>Lösungen HA (3)</vt:lpstr>
      <vt:lpstr>Lösungen HA 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Praktische Bestimmung der Stoffmengenkonzentrationen von sehr starken Säuren und sehr starken Basen  Aufnahme eine Titrationskurve unter Einsatz eines Messwerterfassungssystems</dc:title>
  <dc:creator>ET</dc:creator>
  <cp:lastModifiedBy>ET</cp:lastModifiedBy>
  <cp:revision>7</cp:revision>
  <dcterms:created xsi:type="dcterms:W3CDTF">2020-08-21T07:18:51Z</dcterms:created>
  <dcterms:modified xsi:type="dcterms:W3CDTF">2021-05-10T23:33:41Z</dcterms:modified>
</cp:coreProperties>
</file>