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5" r:id="rId6"/>
    <p:sldId id="266" r:id="rId7"/>
    <p:sldId id="268" r:id="rId8"/>
    <p:sldId id="270" r:id="rId9"/>
    <p:sldId id="271" r:id="rId10"/>
    <p:sldId id="272" r:id="rId11"/>
    <p:sldId id="273" r:id="rId12"/>
    <p:sldId id="274" r:id="rId13"/>
    <p:sldId id="269" r:id="rId14"/>
    <p:sldId id="267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BA3"/>
    <a:srgbClr val="DEDAC4"/>
    <a:srgbClr val="DCDCDC"/>
    <a:srgbClr val="6C5700"/>
    <a:srgbClr val="FFCC00"/>
    <a:srgbClr val="FFD757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87654" autoAdjust="0"/>
  </p:normalViewPr>
  <p:slideViewPr>
    <p:cSldViewPr>
      <p:cViewPr varScale="1">
        <p:scale>
          <a:sx n="65" d="100"/>
          <a:sy n="65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7FF674-0042-4B71-9DE6-A4E34CA4E635}" type="datetimeFigureOut">
              <a:rPr lang="de-DE"/>
              <a:pPr>
                <a:defRPr/>
              </a:pPr>
              <a:t>22.10.2010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13E725-1F05-4EC1-B682-4E5D7FB4E7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Provokantes (?) Beispiel (Klausur!) zum Einstieg</a:t>
            </a:r>
          </a:p>
          <a:p>
            <a:pPr>
              <a:spcBef>
                <a:spcPct val="0"/>
              </a:spcBef>
            </a:pPr>
            <a:r>
              <a:rPr lang="de-DE" smtClean="0"/>
              <a:t>Herangehen von zwei Seiten (Variationsprinzip: Umkehren)</a:t>
            </a:r>
          </a:p>
          <a:p>
            <a:pPr>
              <a:spcBef>
                <a:spcPct val="0"/>
              </a:spcBef>
            </a:pPr>
            <a:r>
              <a:rPr lang="de-DE" smtClean="0"/>
              <a:t>Diskussion der Aufgabenstellung – möglicher Einsatz-Zeitpunkt im Unterricht</a:t>
            </a:r>
          </a:p>
          <a:p>
            <a:pPr>
              <a:spcBef>
                <a:spcPct val="0"/>
              </a:spcBef>
            </a:pPr>
            <a:r>
              <a:rPr lang="de-DE" smtClean="0"/>
              <a:t>Keine Diskussion über Einsatz in KA -&gt; später</a:t>
            </a: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9E2358-32D4-4AE5-AFAE-5EF75F6F9F0D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Aufgabenbeispiel aus Fokus Mathematik Kursstufe Gymnasium Baden-Württemberg (Prüfauflage, ISBN 978-3-06-009191-1), S. 193#11 und aus </a:t>
            </a:r>
            <a:r>
              <a:rPr lang="de-DE" smtClean="0">
                <a:ea typeface="Calibri" pitchFamily="34" charset="0"/>
                <a:cs typeface="Times New Roman" pitchFamily="18" charset="0"/>
              </a:rPr>
              <a:t>Lambacher Schweizer Mathematik für Gymnasien Kursstufe (ISBN 978-3-12-735301-3), S. 264#7</a:t>
            </a:r>
            <a:endParaRPr lang="de-DE" smtClean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CE7908-B5FF-441A-AC9D-326C9B5E1A2C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Kurze Diskussion über Berechtigung dieser Aufgabe</a:t>
            </a: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3F0EF3-55D9-4980-87CB-76123C90FF5F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Beispiele für Problemstellungen auf verschiedenen Niveaus finden sich auch im Netz,</a:t>
            </a:r>
          </a:p>
          <a:p>
            <a:pPr>
              <a:spcBef>
                <a:spcPct val="0"/>
              </a:spcBef>
            </a:pPr>
            <a:r>
              <a:rPr lang="de-DE" smtClean="0"/>
              <a:t>Hyperlink zu Beispiel „Heißluftballon“</a:t>
            </a:r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5BC7EC-780B-4F25-B9B0-EF8543482BAD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A7C469-86C9-4AA3-8294-F9003C66D1EF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7BC347-6060-4FAA-B37D-C4F7721B6EE6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Diese und die folgenden Folien nur bei Bedarf zeigen.</a:t>
            </a:r>
          </a:p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A0B7C1-C168-42D9-8331-2BD5410B16FB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6C081D-437D-41FB-9A71-189628DE9793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Zuordnung der Kompetenzen zu verschiedenen Niveaustufen</a:t>
            </a:r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439B2F-F3C2-4F6B-996B-29B8C7B7E4BA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Grundlage der Abstufung ist durch die EPA‘s gegeben</a:t>
            </a:r>
          </a:p>
          <a:p>
            <a:pPr>
              <a:spcBef>
                <a:spcPct val="0"/>
              </a:spcBef>
            </a:pPr>
            <a:r>
              <a:rPr lang="de-DE" smtClean="0"/>
              <a:t>Grafik ist Link zur Definition der Anforderungsbereiche (Auszug aus EPA‘s)</a:t>
            </a:r>
          </a:p>
          <a:p>
            <a:pPr>
              <a:spcBef>
                <a:spcPct val="0"/>
              </a:spcBef>
            </a:pPr>
            <a:r>
              <a:rPr lang="de-DE" smtClean="0"/>
              <a:t>Entsprechen im Wesentlichen dem Althergebrachten:</a:t>
            </a:r>
          </a:p>
          <a:p>
            <a:pPr>
              <a:spcBef>
                <a:spcPct val="0"/>
              </a:spcBef>
            </a:pPr>
            <a:r>
              <a:rPr lang="de-DE" smtClean="0"/>
              <a:t>I: Reproduktion</a:t>
            </a:r>
          </a:p>
          <a:p>
            <a:pPr>
              <a:spcBef>
                <a:spcPct val="0"/>
              </a:spcBef>
            </a:pPr>
            <a:r>
              <a:rPr lang="de-DE" smtClean="0"/>
              <a:t>II: Reorganisation</a:t>
            </a:r>
          </a:p>
          <a:p>
            <a:pPr>
              <a:spcBef>
                <a:spcPct val="0"/>
              </a:spcBef>
            </a:pPr>
            <a:r>
              <a:rPr lang="de-DE" smtClean="0"/>
              <a:t>III: Transfer</a:t>
            </a: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C54CA0-5770-443A-A47F-5C822B511BAC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Kurze Diskussion über Noteneinstufung dieser Niveaustufe – unser Vorschlag: für mind. 5 NP erforderlich</a:t>
            </a:r>
          </a:p>
          <a:p>
            <a:pPr>
              <a:spcBef>
                <a:spcPct val="0"/>
              </a:spcBef>
            </a:pPr>
            <a:r>
              <a:rPr lang="de-DE" smtClean="0"/>
              <a:t>Aufgabenbeispiel aus </a:t>
            </a:r>
            <a:r>
              <a:rPr lang="de-DE" smtClean="0">
                <a:ea typeface="Calibri" pitchFamily="34" charset="0"/>
                <a:cs typeface="Times New Roman" pitchFamily="18" charset="0"/>
              </a:rPr>
              <a:t>Lambacher Schweizer Mathematik für Gymnasien Kursstufe (ISBN 978-3-12-735301-3), S. 180#1</a:t>
            </a:r>
          </a:p>
          <a:p>
            <a:pPr>
              <a:spcBef>
                <a:spcPct val="0"/>
              </a:spcBef>
            </a:pPr>
            <a:r>
              <a:rPr lang="de-DE" smtClean="0">
                <a:cs typeface="Times New Roman" pitchFamily="18" charset="0"/>
              </a:rPr>
              <a:t>Diskussion über Niveau der einzelnen Teilaufgaben (insbesondere Aufgabe h))</a:t>
            </a:r>
            <a:endParaRPr lang="de-DE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81E9FA-1352-418A-B71A-CDF6D7C51766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Kurze Diskussion über Noteneinstufung dieser Niveaustufe – unser Vorschlag: für mind. 8 NP erforderlich</a:t>
            </a:r>
          </a:p>
          <a:p>
            <a:pPr>
              <a:spcBef>
                <a:spcPct val="0"/>
              </a:spcBef>
            </a:pPr>
            <a:r>
              <a:rPr lang="de-DE" smtClean="0"/>
              <a:t>Aufgabenbeispiel aus Fokus Mathematik Kursstufe Gymnasium Baden-Württemberg (Prüfauflage, ISBN 978-3-06-009191-1), S. 28#15</a:t>
            </a:r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AD3B57-6EA0-417F-8F3C-F14C42E4618F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Kurze Diskussion über Noteneinstufung dieser Niveaustufe – unser Vorschlag: für mind. 11 NP</a:t>
            </a:r>
          </a:p>
          <a:p>
            <a:pPr>
              <a:spcBef>
                <a:spcPct val="0"/>
              </a:spcBef>
            </a:pPr>
            <a:r>
              <a:rPr lang="de-DE" smtClean="0"/>
              <a:t>Aufgabenbeispiel aus </a:t>
            </a:r>
            <a:r>
              <a:rPr lang="de-DE" smtClean="0">
                <a:ea typeface="Calibri" pitchFamily="34" charset="0"/>
                <a:cs typeface="Times New Roman" pitchFamily="18" charset="0"/>
              </a:rPr>
              <a:t>Lambacher Schweizer Mathematik für Gymnasien Kursstufe (ISBN 978-3-12-735301-3), S. 181#10</a:t>
            </a:r>
          </a:p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B3652F-DC28-450D-979F-1F37C764F793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Das eigentlich Neue beruht darauf, dass die Stufung den Schülern transparent gemacht wird und diese dadurch die Verantwortung für ihren Lernprozess gezielter übernehmen können.</a:t>
            </a: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D7BB40-7CE6-49D9-847C-57D7BB5D2D51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Auch für die übergeordneten Leitgedanken möglich, verschiedene Kompetenzstufen zu formulieren</a:t>
            </a:r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B2BA2-5383-499F-96E1-466FAC01462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Aufgabenbeispiel aus Fokus Mathematik Kursstufe Gymnasium Baden-Württemberg (Prüfauflage, ISBN 978-3-06-009191-1), S. 192#1</a:t>
            </a:r>
            <a:endParaRPr lang="de-DE" smtClean="0"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de-DE" smtClean="0">
                <a:cs typeface="Times New Roman" pitchFamily="18" charset="0"/>
              </a:rPr>
              <a:t>Diskussion über Reihenfolge Teilaufgaben (a),b) zuerst oder c)d) zuerst?)</a:t>
            </a:r>
            <a:endParaRPr lang="de-DE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AAAD81-32AC-4774-94DD-8AA7C2E2151A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1318-F259-484E-9131-FE43D9BEB8B7}" type="datetimeFigureOut">
              <a:rPr lang="de-DE"/>
              <a:pPr>
                <a:defRPr/>
              </a:pPr>
              <a:t>22.10.2010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26C50-6749-4CFB-B22D-72799FE0A7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7830C-56D8-4C4D-B95F-2186FA401FC5}" type="datetimeFigureOut">
              <a:rPr lang="de-DE"/>
              <a:pPr>
                <a:defRPr/>
              </a:pPr>
              <a:t>22.10.2010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175A6-07BA-449C-9B75-3CAE450640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1C218-E74D-4297-8658-560C75085303}" type="datetimeFigureOut">
              <a:rPr lang="de-DE"/>
              <a:pPr>
                <a:defRPr/>
              </a:pPr>
              <a:t>22.10.2010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9669A-938B-4B8A-88B8-1C0385CCDF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7B119-F54C-4EB4-B0AB-94661E41BD02}" type="datetimeFigureOut">
              <a:rPr lang="de-DE"/>
              <a:pPr>
                <a:defRPr/>
              </a:pPr>
              <a:t>22.10.2010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C431C-BFF8-447B-83BA-8353B99127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1C82B-5CA8-47E2-A4D6-017CB66C20F6}" type="datetimeFigureOut">
              <a:rPr lang="de-DE"/>
              <a:pPr>
                <a:defRPr/>
              </a:pPr>
              <a:t>22.10.2010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DD740-5EA6-414C-8364-5951A44586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4036D-3062-43E1-93B5-D87D54326C5E}" type="datetimeFigureOut">
              <a:rPr lang="de-DE"/>
              <a:pPr>
                <a:defRPr/>
              </a:pPr>
              <a:t>22.10.2010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7DD09-583D-40F2-8555-DFD35602ED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E96FA-738C-42CF-B22F-753DE2BD6DAB}" type="datetimeFigureOut">
              <a:rPr lang="de-DE"/>
              <a:pPr>
                <a:defRPr/>
              </a:pPr>
              <a:t>22.10.2010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9E8D6-6444-417B-8DA7-E97F8B49AA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89D0C-46EB-43E6-999F-94B2E7E9E10E}" type="datetimeFigureOut">
              <a:rPr lang="de-DE"/>
              <a:pPr>
                <a:defRPr/>
              </a:pPr>
              <a:t>22.10.2010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7C62D-8640-430E-B150-7E90615DF4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688EA-3685-4783-8807-9DDE8948FC0D}" type="datetimeFigureOut">
              <a:rPr lang="de-DE"/>
              <a:pPr>
                <a:defRPr/>
              </a:pPr>
              <a:t>22.10.2010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39EA2-0874-4A9E-A312-CD124EC0E7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577AA-CFB1-4F14-B297-E0D7765FE882}" type="datetimeFigureOut">
              <a:rPr lang="de-DE"/>
              <a:pPr>
                <a:defRPr/>
              </a:pPr>
              <a:t>22.10.2010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B47FD-AE7E-41F6-853A-E9C9161844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CE525-3DEB-4208-A9AA-18FAFCB99173}" type="datetimeFigureOut">
              <a:rPr lang="de-DE"/>
              <a:pPr>
                <a:defRPr/>
              </a:pPr>
              <a:t>22.10.2010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B24DD-9C3E-4576-A07A-A760AC99BA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96CA94-F23A-48E2-BFAA-7CECD42CCF59}" type="datetimeFigureOut">
              <a:rPr lang="de-DE"/>
              <a:pPr>
                <a:defRPr/>
              </a:pPr>
              <a:t>22.10.2010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E7AF42-3240-43CB-AB93-C885653487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NK-Gym-M_Hei&#223;luftballon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Binnendifferenzierung im Mathematik-Unterricht der SEK II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Ein Baustein kompetenzorientierten Unterrichtens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86113" cy="1162050"/>
          </a:xfrm>
        </p:spPr>
        <p:txBody>
          <a:bodyPr/>
          <a:lstStyle/>
          <a:p>
            <a:r>
              <a:rPr lang="de-DE" sz="2800" smtClean="0"/>
              <a:t>Stufe A </a:t>
            </a:r>
          </a:p>
        </p:txBody>
      </p:sp>
      <p:sp>
        <p:nvSpPr>
          <p:cNvPr id="12291" name="Textplatzhalt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1800" smtClean="0"/>
              <a:t>Leitgedanke PROBLEMLÖSEN:</a:t>
            </a:r>
          </a:p>
          <a:p>
            <a:endParaRPr lang="de-DE" sz="1800" smtClean="0"/>
          </a:p>
          <a:p>
            <a:endParaRPr lang="de-DE" sz="1800" smtClean="0"/>
          </a:p>
          <a:p>
            <a:endParaRPr lang="de-DE" sz="1800" smtClean="0"/>
          </a:p>
          <a:p>
            <a:r>
              <a:rPr lang="de-DE" sz="1800" smtClean="0"/>
              <a:t>„Problemlösetechniken, -strategien und Heurismen kennen, anwenden und neuen Situationen anpassen“</a:t>
            </a:r>
          </a:p>
        </p:txBody>
      </p:sp>
      <p:sp>
        <p:nvSpPr>
          <p:cNvPr id="7" name="Ovale Legende 6"/>
          <p:cNvSpPr/>
          <p:nvPr/>
        </p:nvSpPr>
        <p:spPr>
          <a:xfrm>
            <a:off x="4071938" y="571500"/>
            <a:ext cx="4857750" cy="3000375"/>
          </a:xfrm>
          <a:prstGeom prst="wedgeEllipseCallout">
            <a:avLst>
              <a:gd name="adj1" fmla="val -67041"/>
              <a:gd name="adj2" fmla="val 46801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b="1" dirty="0">
                <a:solidFill>
                  <a:srgbClr val="FBCBA3"/>
                </a:solidFill>
              </a:rPr>
              <a:t>Ausschließliche Berechnung des Schnittpunkts einer Geraden und einer Ebene.</a:t>
            </a:r>
          </a:p>
        </p:txBody>
      </p:sp>
      <p:pic>
        <p:nvPicPr>
          <p:cNvPr id="12293" name="Grafik 5" descr="Cornelsen_192#1.jpg"/>
          <p:cNvPicPr>
            <a:picLocks noChangeAspect="1"/>
          </p:cNvPicPr>
          <p:nvPr/>
        </p:nvPicPr>
        <p:blipFill>
          <a:blip r:embed="rId3" cstate="print">
            <a:lum bright="-30000" contrast="40000"/>
          </a:blip>
          <a:srcRect b="6441"/>
          <a:stretch>
            <a:fillRect/>
          </a:stretch>
        </p:blipFill>
        <p:spPr bwMode="auto">
          <a:xfrm>
            <a:off x="357188" y="3857625"/>
            <a:ext cx="67548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539552" y="6537468"/>
            <a:ext cx="79932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>
                <a:latin typeface="Calibri" pitchFamily="34" charset="0"/>
              </a:rPr>
              <a:t>Aufgabe </a:t>
            </a:r>
            <a:r>
              <a:rPr lang="de-DE" sz="1400" dirty="0" smtClean="0">
                <a:latin typeface="Calibri" pitchFamily="34" charset="0"/>
              </a:rPr>
              <a:t>aus </a:t>
            </a:r>
            <a:r>
              <a:rPr lang="de-DE" sz="1400" dirty="0" smtClean="0">
                <a:latin typeface="+mj-lt"/>
                <a:ea typeface="Calibri"/>
              </a:rPr>
              <a:t>Fokus Mathematik Kursstufe Gymnasium Baden-Württemberg (2010), S. 194/1</a:t>
            </a:r>
            <a:endParaRPr lang="de-DE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8988" cy="1162050"/>
          </a:xfrm>
        </p:spPr>
        <p:txBody>
          <a:bodyPr/>
          <a:lstStyle/>
          <a:p>
            <a:r>
              <a:rPr lang="de-DE" sz="2800" smtClean="0"/>
              <a:t>Stufe B </a:t>
            </a:r>
          </a:p>
        </p:txBody>
      </p:sp>
      <p:sp>
        <p:nvSpPr>
          <p:cNvPr id="13315" name="Textplatzhalt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1800" smtClean="0"/>
              <a:t>Leitgedanke PROBLEMLÖSEN:</a:t>
            </a:r>
          </a:p>
          <a:p>
            <a:endParaRPr lang="de-DE" sz="1800" smtClean="0"/>
          </a:p>
          <a:p>
            <a:endParaRPr lang="de-DE" sz="1800" smtClean="0"/>
          </a:p>
          <a:p>
            <a:endParaRPr lang="de-DE" sz="1800" smtClean="0"/>
          </a:p>
          <a:p>
            <a:r>
              <a:rPr lang="de-DE" sz="1800" smtClean="0"/>
              <a:t>„Problemlösetechniken, -strategien und Heurismen kennen, anwenden und neuen Situationen anpassen“</a:t>
            </a:r>
          </a:p>
        </p:txBody>
      </p:sp>
      <p:sp>
        <p:nvSpPr>
          <p:cNvPr id="7" name="Ovale Legende 6"/>
          <p:cNvSpPr/>
          <p:nvPr/>
        </p:nvSpPr>
        <p:spPr>
          <a:xfrm>
            <a:off x="4071938" y="571500"/>
            <a:ext cx="4857750" cy="3000375"/>
          </a:xfrm>
          <a:prstGeom prst="wedgeEllipseCallout">
            <a:avLst>
              <a:gd name="adj1" fmla="val -67041"/>
              <a:gd name="adj2" fmla="val 46801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b="1" dirty="0">
                <a:solidFill>
                  <a:srgbClr val="DEDAC4"/>
                </a:solidFill>
              </a:rPr>
              <a:t>Berechnen des Schnittpunkts Gerade / Ebene in einem komplexeren Zusammenhang.</a:t>
            </a:r>
          </a:p>
        </p:txBody>
      </p:sp>
      <p:pic>
        <p:nvPicPr>
          <p:cNvPr id="13317" name="Grafik 8" descr="Cornelsen_193#10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rcRect l="4185" t="56134" r="24664" b="6267"/>
          <a:stretch>
            <a:fillRect/>
          </a:stretch>
        </p:blipFill>
        <p:spPr bwMode="auto">
          <a:xfrm>
            <a:off x="500063" y="4071938"/>
            <a:ext cx="52339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Grafik 9" descr="Cornelsen_193#10.jpg"/>
          <p:cNvPicPr>
            <a:picLocks noChangeAspect="1"/>
          </p:cNvPicPr>
          <p:nvPr/>
        </p:nvPicPr>
        <p:blipFill>
          <a:blip r:embed="rId3" cstate="print">
            <a:lum bright="-30000" contrast="40000"/>
          </a:blip>
          <a:srcRect l="75336" b="19351"/>
          <a:stretch>
            <a:fillRect/>
          </a:stretch>
        </p:blipFill>
        <p:spPr bwMode="auto">
          <a:xfrm>
            <a:off x="642938" y="5138738"/>
            <a:ext cx="12636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Grafik 12" descr="Klett_S264#7.jpg"/>
          <p:cNvPicPr>
            <a:picLocks noChangeAspect="1"/>
          </p:cNvPicPr>
          <p:nvPr/>
        </p:nvPicPr>
        <p:blipFill>
          <a:blip r:embed="rId4" cstate="print">
            <a:lum bright="-30000" contrast="40000"/>
          </a:blip>
          <a:srcRect l="4340" t="3427" r="47916" b="38322"/>
          <a:stretch>
            <a:fillRect/>
          </a:stretch>
        </p:blipFill>
        <p:spPr bwMode="auto">
          <a:xfrm>
            <a:off x="5816600" y="3573016"/>
            <a:ext cx="3327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Grafik 11" descr="Klett_S264#7.jpg"/>
          <p:cNvPicPr>
            <a:picLocks noChangeAspect="1"/>
          </p:cNvPicPr>
          <p:nvPr/>
        </p:nvPicPr>
        <p:blipFill>
          <a:blip r:embed="rId4" cstate="print">
            <a:lum bright="-30000" contrast="40000"/>
          </a:blip>
          <a:srcRect l="62212" t="20560"/>
          <a:stretch>
            <a:fillRect/>
          </a:stretch>
        </p:blipFill>
        <p:spPr bwMode="auto">
          <a:xfrm>
            <a:off x="5796136" y="5261230"/>
            <a:ext cx="18653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5"/>
          <p:cNvSpPr txBox="1">
            <a:spLocks noChangeArrowheads="1"/>
          </p:cNvSpPr>
          <p:nvPr/>
        </p:nvSpPr>
        <p:spPr bwMode="auto">
          <a:xfrm>
            <a:off x="7524329" y="5157192"/>
            <a:ext cx="161967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>
                <a:latin typeface="Calibri" pitchFamily="34" charset="0"/>
              </a:rPr>
              <a:t>Aufgabe aus </a:t>
            </a:r>
            <a:r>
              <a:rPr lang="de-DE" sz="14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Lambacher</a:t>
            </a:r>
            <a:r>
              <a:rPr lang="de-DE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Schweizer Mathematik für Gymnasien </a:t>
            </a:r>
            <a:r>
              <a:rPr lang="de-DE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Kursstufe (2009), </a:t>
            </a:r>
            <a:r>
              <a:rPr lang="de-DE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S. 180/1</a:t>
            </a:r>
            <a:endParaRPr lang="de-DE" sz="1400" dirty="0">
              <a:latin typeface="Calibri" pitchFamily="34" charset="0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1979712" y="5589240"/>
            <a:ext cx="36724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>
                <a:latin typeface="Calibri" pitchFamily="34" charset="0"/>
              </a:rPr>
              <a:t>Aufgabe </a:t>
            </a:r>
            <a:r>
              <a:rPr lang="de-DE" sz="1400" dirty="0" smtClean="0">
                <a:latin typeface="Calibri" pitchFamily="34" charset="0"/>
              </a:rPr>
              <a:t>aus </a:t>
            </a:r>
            <a:r>
              <a:rPr lang="de-DE" sz="1400" dirty="0" smtClean="0">
                <a:latin typeface="+mj-lt"/>
                <a:ea typeface="Calibri"/>
              </a:rPr>
              <a:t>Fokus Mathematik Kursstufe Gymnasium Baden-Württemberg (2010), S. 195/11</a:t>
            </a:r>
            <a:endParaRPr lang="de-DE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8988" cy="1162050"/>
          </a:xfrm>
        </p:spPr>
        <p:txBody>
          <a:bodyPr/>
          <a:lstStyle/>
          <a:p>
            <a:r>
              <a:rPr lang="de-DE" sz="2800" smtClean="0"/>
              <a:t>Stufe C </a:t>
            </a:r>
          </a:p>
        </p:txBody>
      </p:sp>
      <p:sp>
        <p:nvSpPr>
          <p:cNvPr id="2053" name="Textplatzhalt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1800" smtClean="0"/>
              <a:t>Leitgedanke PROBLEMLÖSEN:</a:t>
            </a:r>
          </a:p>
          <a:p>
            <a:endParaRPr lang="de-DE" sz="1800" smtClean="0"/>
          </a:p>
          <a:p>
            <a:endParaRPr lang="de-DE" sz="1800" smtClean="0"/>
          </a:p>
          <a:p>
            <a:endParaRPr lang="de-DE" sz="1800" smtClean="0"/>
          </a:p>
          <a:p>
            <a:r>
              <a:rPr lang="de-DE" sz="1800" smtClean="0"/>
              <a:t>„Problemlösetechniken, -strategien und Heurismen kennen, anwenden und neuen Situationen anpassen“</a:t>
            </a:r>
          </a:p>
        </p:txBody>
      </p:sp>
      <p:sp>
        <p:nvSpPr>
          <p:cNvPr id="7" name="Ovale Legende 6"/>
          <p:cNvSpPr/>
          <p:nvPr/>
        </p:nvSpPr>
        <p:spPr>
          <a:xfrm>
            <a:off x="4071938" y="571500"/>
            <a:ext cx="4857750" cy="3000375"/>
          </a:xfrm>
          <a:prstGeom prst="wedgeEllipseCallout">
            <a:avLst>
              <a:gd name="adj1" fmla="val -67041"/>
              <a:gd name="adj2" fmla="val 46801"/>
            </a:avLst>
          </a:prstGeom>
          <a:solidFill>
            <a:srgbClr val="FFCC00"/>
          </a:solidFill>
          <a:ln>
            <a:solidFill>
              <a:srgbClr val="FFD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b="1" dirty="0">
                <a:solidFill>
                  <a:srgbClr val="6C5700"/>
                </a:solidFill>
              </a:rPr>
              <a:t>Berechnung der Schnittpunkte einer Geraden mit einem neuen geometrischen Objekt.</a:t>
            </a:r>
          </a:p>
        </p:txBody>
      </p:sp>
      <p:sp>
        <p:nvSpPr>
          <p:cNvPr id="2055" name="Textfeld 5"/>
          <p:cNvSpPr txBox="1">
            <a:spLocks noChangeArrowheads="1"/>
          </p:cNvSpPr>
          <p:nvPr/>
        </p:nvSpPr>
        <p:spPr bwMode="auto">
          <a:xfrm>
            <a:off x="571500" y="4500563"/>
            <a:ext cx="77866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Eine Kugel im Raum ist gegeben durch die Gleichung:</a:t>
            </a:r>
          </a:p>
          <a:p>
            <a:endParaRPr lang="de-DE">
              <a:latin typeface="Calibri" pitchFamily="34" charset="0"/>
            </a:endParaRPr>
          </a:p>
          <a:p>
            <a:endParaRPr lang="de-DE">
              <a:latin typeface="Calibri" pitchFamily="34" charset="0"/>
            </a:endParaRPr>
          </a:p>
          <a:p>
            <a:r>
              <a:rPr lang="de-DE">
                <a:latin typeface="Calibri" pitchFamily="34" charset="0"/>
              </a:rPr>
              <a:t>Berechnen Sie die Schnittpunkte dieser Kugel mit der Geraden g: </a:t>
            </a:r>
          </a:p>
          <a:p>
            <a:endParaRPr lang="de-DE"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641975" y="4545013"/>
          <a:ext cx="3251200" cy="357187"/>
        </p:xfrm>
        <a:graphic>
          <a:graphicData uri="http://schemas.openxmlformats.org/presentationml/2006/ole">
            <p:oleObj spid="_x0000_s2050" name="Formel" r:id="rId4" imgW="2197080" imgH="24120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818313" y="5103813"/>
          <a:ext cx="1428750" cy="842962"/>
        </p:xfrm>
        <a:graphic>
          <a:graphicData uri="http://schemas.openxmlformats.org/presentationml/2006/ole">
            <p:oleObj spid="_x0000_s2051" name="Formel" r:id="rId5" imgW="120636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NIKOS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88" y="1600200"/>
            <a:ext cx="842962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Fichtenbestand in Deutschland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Funktionen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Heißluftballon</a:t>
            </a:r>
          </a:p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600" dirty="0" smtClean="0">
                <a:hlinkClick r:id="rId3" action="ppaction://hlinkfile"/>
              </a:rPr>
              <a:t>http://www.bildung-staerkt-menschen.de/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600" dirty="0" err="1" smtClean="0">
                <a:hlinkClick r:id="rId3" action="ppaction://hlinkfile"/>
              </a:rPr>
              <a:t>unterstuetzung</a:t>
            </a:r>
            <a:r>
              <a:rPr lang="de-DE" sz="2600" dirty="0" smtClean="0">
                <a:hlinkClick r:id="rId3" action="ppaction://hlinkfile"/>
              </a:rPr>
              <a:t>/</a:t>
            </a:r>
            <a:r>
              <a:rPr lang="de-DE" sz="2600" dirty="0" err="1" smtClean="0">
                <a:hlinkClick r:id="rId3" action="ppaction://hlinkfile"/>
              </a:rPr>
              <a:t>schularten</a:t>
            </a:r>
            <a:r>
              <a:rPr lang="de-DE" sz="2600" dirty="0" smtClean="0">
                <a:hlinkClick r:id="rId3" action="ppaction://hlinkfile"/>
              </a:rPr>
              <a:t>/</a:t>
            </a:r>
            <a:r>
              <a:rPr lang="de-DE" sz="2600" dirty="0" err="1" smtClean="0">
                <a:hlinkClick r:id="rId3" action="ppaction://hlinkfile"/>
              </a:rPr>
              <a:t>Gym</a:t>
            </a:r>
            <a:r>
              <a:rPr lang="de-DE" sz="2600" dirty="0" smtClean="0">
                <a:hlinkClick r:id="rId3" action="ppaction://hlinkfile"/>
              </a:rPr>
              <a:t>/</a:t>
            </a:r>
            <a:r>
              <a:rPr lang="de-DE" sz="2600" dirty="0" err="1" smtClean="0">
                <a:hlinkClick r:id="rId3" action="ppaction://hlinkfile"/>
              </a:rPr>
              <a:t>niveaukonkretisierungen</a:t>
            </a:r>
            <a:r>
              <a:rPr lang="de-DE" sz="2600" dirty="0" smtClean="0">
                <a:hlinkClick r:id="rId3" action="ppaction://hlinkfile"/>
              </a:rPr>
              <a:t>/M</a:t>
            </a:r>
            <a:endParaRPr lang="de-DE" sz="2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Anforderungsbereiche und Niveaustufen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  <a:p>
            <a:endParaRPr lang="de-DE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384300"/>
            <a:ext cx="657225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Arbeitsauftrag</a:t>
            </a:r>
          </a:p>
        </p:txBody>
      </p:sp>
      <p:sp>
        <p:nvSpPr>
          <p:cNvPr id="16387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Für die Fortbildungen</a:t>
            </a:r>
          </a:p>
        </p:txBody>
      </p:sp>
      <p:sp>
        <p:nvSpPr>
          <p:cNvPr id="16388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de-DE" smtClean="0"/>
              <a:t>Formulieren Sie für eine Kompetenz aus den Bildungsstandards  drei Kompetenzstufen und geben hierzu passende Aufgaben an.</a:t>
            </a:r>
          </a:p>
          <a:p>
            <a:pPr marL="0" indent="0">
              <a:buFont typeface="Arial" pitchFamily="34" charset="0"/>
              <a:buNone/>
            </a:pPr>
            <a:endParaRPr lang="de-DE" sz="2000" smtClean="0"/>
          </a:p>
          <a:p>
            <a:pPr marL="0" indent="0">
              <a:buFont typeface="Arial" pitchFamily="34" charset="0"/>
              <a:buNone/>
            </a:pPr>
            <a:endParaRPr lang="de-DE" sz="2000" smtClean="0"/>
          </a:p>
          <a:p>
            <a:pPr marL="0" indent="0">
              <a:buFont typeface="Arial" pitchFamily="34" charset="0"/>
              <a:buNone/>
            </a:pPr>
            <a:r>
              <a:rPr lang="de-DE" sz="2000" smtClean="0"/>
              <a:t>Leitidee ALGORITHMUS: „zusammengesetzte Funktionen ableiten“</a:t>
            </a:r>
          </a:p>
          <a:p>
            <a:pPr marL="0" indent="0">
              <a:buFont typeface="Arial" pitchFamily="34" charset="0"/>
              <a:buNone/>
            </a:pPr>
            <a:endParaRPr lang="de-DE" sz="2000" smtClean="0"/>
          </a:p>
        </p:txBody>
      </p:sp>
      <p:sp>
        <p:nvSpPr>
          <p:cNvPr id="16389" name="Textplatzhalt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smtClean="0">
                <a:solidFill>
                  <a:schemeClr val="tx2"/>
                </a:solidFill>
              </a:rPr>
              <a:t>Für heute</a:t>
            </a:r>
          </a:p>
        </p:txBody>
      </p:sp>
      <p:sp>
        <p:nvSpPr>
          <p:cNvPr id="16390" name="Inhaltsplatzhalt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de-DE" smtClean="0">
                <a:solidFill>
                  <a:schemeClr val="tx2"/>
                </a:solidFill>
              </a:rPr>
              <a:t>Diskutieren Sie die Eignung der in den Standards formulierten Kompetenzen als Grundlage für den nebenstehenden Arbeitsauftrag.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Anforderungsbereich I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mtClean="0"/>
              <a:t>Verfügbarkeit von Daten, Fakten, Regeln, Formeln, mathematischen Sätzen usw. aus einem abgegrenzten Gebiet im gelernten Zusammenhang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mtClean="0"/>
              <a:t>Beschreibung und Verwendung gelernter und geübter Arbeitstechniken und Verfahrensweisen in einem begrenzten Gebiet und in einem wiederholenden Zusammenhang</a:t>
            </a:r>
          </a:p>
          <a:p>
            <a:pPr fontAlgn="auto">
              <a:spcAft>
                <a:spcPts val="0"/>
              </a:spcAft>
              <a:defRPr/>
            </a:pP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Anforderungsbereich II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mtClean="0"/>
              <a:t>selbstständiges Auswählen, Anordnen, Verarbeiten und Darstellen bekannter Sachverhalte in einem durch Übung bekannten Zusammenhang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mtClean="0"/>
              <a:t>selbstständiges Übertragen des Gelernten auf vergleichbare neue Situationen (veränderte Fragestellungen, veränderte Sachzusammenhänge, abgewandelte Verfahrensweisen)</a:t>
            </a:r>
          </a:p>
          <a:p>
            <a:pPr fontAlgn="auto">
              <a:spcAft>
                <a:spcPts val="0"/>
              </a:spcAft>
              <a:defRPr/>
            </a:pP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Anforderungsbereich III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planmäßiges und kreatives Bearbeiten komplexerer Problemstellungen</a:t>
            </a:r>
          </a:p>
          <a:p>
            <a:r>
              <a:rPr lang="de-DE" smtClean="0"/>
              <a:t>bewusstes und selbstständiges Auswählen und Anpassen geeigneter gelernter Methoden und Verfahren in neuartigen Situationen</a:t>
            </a:r>
          </a:p>
        </p:txBody>
      </p:sp>
      <p:sp>
        <p:nvSpPr>
          <p:cNvPr id="1946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5805488"/>
            <a:ext cx="360362" cy="287337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Eigentlich das letzte Beispiel!</a:t>
            </a:r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867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</a:tabLst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	Aufgabe 5.1 (3P):	  </a:t>
                      </a: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oder</a:t>
                      </a: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		Aufgabe 5.2 (5P): 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Gegeben sind die Gerade g und die Ebene E: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E: x</a:t>
                      </a:r>
                      <a:r>
                        <a:rPr kumimoji="0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+ x</a:t>
                      </a:r>
                      <a:r>
                        <a:rPr kumimoji="0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= 4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lphaLcParenR"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Untersuchen Sie die gegenseitige Lage von g und E.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lphaLcParenR"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Verändern Sie einen Vektor in der Geradengleichung, so dass sich eine andere Lagebeziehung ergibt. Geben Sie an, welche Lagebeziehung nun vorliegt.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46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Bei der Untersuchung der gegenseitigen Lage einer Geraden g und einer Ebene E ergab sich folgende Gleichung:</a:t>
                      </a:r>
                    </a:p>
                    <a:p>
                      <a:pPr marL="246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46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 + 3t + 12 – 2t + 8 + 16t = 45</a:t>
                      </a:r>
                    </a:p>
                    <a:p>
                      <a:pPr marL="246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46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lphaLcParenR"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Geben Sie je eine mögliche Gleichung für g und E an.</a:t>
                      </a:r>
                    </a:p>
                    <a:p>
                      <a:pPr marL="246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lphaLcParenR"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Treffen Sie eine begründete Aussage über die gegenseitige Lage von g und E.</a:t>
                      </a:r>
                    </a:p>
                    <a:p>
                      <a:pPr marL="246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lphaLcParenR"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Sind die Gerade g und die Ebene E eindeutig vorgegeben? </a:t>
                      </a:r>
                    </a:p>
                    <a:p>
                      <a:pPr marL="2460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		Begründen Sie Ihre Antwort.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03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57250" y="2500313"/>
          <a:ext cx="2457450" cy="1071562"/>
        </p:xfrm>
        <a:graphic>
          <a:graphicData uri="http://schemas.openxmlformats.org/presentationml/2006/ole">
            <p:oleObj spid="_x0000_s1026" name="Formel" r:id="rId4" imgW="1638000" imgH="711000" progId="Equation.3">
              <p:embed/>
            </p:oleObj>
          </a:graphicData>
        </a:graphic>
      </p:graphicFrame>
      <p:sp>
        <p:nvSpPr>
          <p:cNvPr id="1039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Geforderte Kompetenzen</a:t>
            </a:r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0235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</a:tabLst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	Aufgabe 5.1 (3P):	  </a:t>
                      </a: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oder</a:t>
                      </a: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		Aufgabe 5.2 (5P): 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Einfache Berechnung der Beziehung zwischen einer Gerade und einer Ebene.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Selbstständiges Angeben der Gleichung einer Geraden, die eine bestimmte, selbst gewählte Lage zu einer gegebenen Ebene einnimmt.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Selbstständiges Aufstellen der Gleichungen von Geraden und Ebenen, die bestimmte Bedingungen erfüllen.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Analysieren der Lagebeziehung zwischen einer Geraden und einer Ebene.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Reflexion einer gefundenen Lösung.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1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5134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smtClean="0"/>
              <a:t>Kompetenzstufen</a:t>
            </a:r>
            <a:br>
              <a:rPr lang="de-DE" sz="2800" smtClean="0"/>
            </a:br>
            <a:endParaRPr lang="de-DE" sz="2800" smtClean="0"/>
          </a:p>
        </p:txBody>
      </p:sp>
      <p:sp>
        <p:nvSpPr>
          <p:cNvPr id="6147" name="Textplatzhalt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1800" smtClean="0"/>
              <a:t>Leitidee ZAHL:</a:t>
            </a:r>
          </a:p>
          <a:p>
            <a:endParaRPr lang="de-DE" sz="1800" smtClean="0"/>
          </a:p>
          <a:p>
            <a:r>
              <a:rPr lang="de-DE" sz="1800" smtClean="0"/>
              <a:t>„Den Begriff des Grenzwertes verstehen und erläutern“</a:t>
            </a:r>
          </a:p>
        </p:txBody>
      </p:sp>
      <p:pic>
        <p:nvPicPr>
          <p:cNvPr id="6148" name="Inhaltsplatzhalter 18" descr="Siegerpodest.bmp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02063" y="928688"/>
            <a:ext cx="4543425" cy="44291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86113" cy="1162050"/>
          </a:xfrm>
        </p:spPr>
        <p:txBody>
          <a:bodyPr/>
          <a:lstStyle/>
          <a:p>
            <a:r>
              <a:rPr lang="de-DE" sz="2800" smtClean="0"/>
              <a:t>Stufe A </a:t>
            </a:r>
          </a:p>
        </p:txBody>
      </p:sp>
      <p:sp>
        <p:nvSpPr>
          <p:cNvPr id="7171" name="Textplatzhalt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1800" smtClean="0"/>
              <a:t>Leitidee ZAHL:</a:t>
            </a:r>
          </a:p>
          <a:p>
            <a:endParaRPr lang="de-DE" sz="1800" smtClean="0"/>
          </a:p>
          <a:p>
            <a:endParaRPr lang="de-DE" sz="1800" smtClean="0"/>
          </a:p>
          <a:p>
            <a:endParaRPr lang="de-DE" sz="1800" smtClean="0"/>
          </a:p>
          <a:p>
            <a:endParaRPr lang="de-DE" sz="1800" smtClean="0"/>
          </a:p>
          <a:p>
            <a:r>
              <a:rPr lang="de-DE" sz="1800" smtClean="0"/>
              <a:t>„Den Begriff des Grenzwertes verstehen und erläutern“</a:t>
            </a:r>
          </a:p>
        </p:txBody>
      </p:sp>
      <p:sp>
        <p:nvSpPr>
          <p:cNvPr id="7" name="Ovale Legende 6"/>
          <p:cNvSpPr/>
          <p:nvPr/>
        </p:nvSpPr>
        <p:spPr>
          <a:xfrm>
            <a:off x="4071938" y="571500"/>
            <a:ext cx="4857750" cy="3000375"/>
          </a:xfrm>
          <a:prstGeom prst="wedgeEllipseCallout">
            <a:avLst>
              <a:gd name="adj1" fmla="val -67041"/>
              <a:gd name="adj2" fmla="val 46801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b="1" dirty="0">
                <a:solidFill>
                  <a:srgbClr val="FBCBA3"/>
                </a:solidFill>
              </a:rPr>
              <a:t>Beispiele für konvergente und divergente Folgen angeben.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b="1" dirty="0">
                <a:solidFill>
                  <a:srgbClr val="FBCBA3"/>
                </a:solidFill>
              </a:rPr>
              <a:t>Bei einfachen Folgen Konvergenz bzw. Divergenz erkennen.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7173" name="Grafik 10" descr="Klett_180#1.jp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00063" y="4143375"/>
            <a:ext cx="80248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feld 5"/>
          <p:cNvSpPr txBox="1">
            <a:spLocks noChangeArrowheads="1"/>
          </p:cNvSpPr>
          <p:nvPr/>
        </p:nvSpPr>
        <p:spPr bwMode="auto">
          <a:xfrm>
            <a:off x="539750" y="5661025"/>
            <a:ext cx="799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dirty="0">
                <a:latin typeface="Calibri" pitchFamily="34" charset="0"/>
              </a:rPr>
              <a:t>Aufgabe aus </a:t>
            </a:r>
            <a:r>
              <a:rPr lang="de-DE" sz="14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Lambacher</a:t>
            </a:r>
            <a:r>
              <a:rPr lang="de-DE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Schweizer Mathematik für Gymnasien </a:t>
            </a:r>
            <a:r>
              <a:rPr lang="de-DE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Kursstufe (2009), </a:t>
            </a:r>
            <a:r>
              <a:rPr lang="de-DE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S. 180/1</a:t>
            </a:r>
            <a:endParaRPr lang="de-DE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8988" cy="1162050"/>
          </a:xfrm>
        </p:spPr>
        <p:txBody>
          <a:bodyPr/>
          <a:lstStyle/>
          <a:p>
            <a:r>
              <a:rPr lang="de-DE" sz="2800" smtClean="0"/>
              <a:t>Stufe B </a:t>
            </a:r>
          </a:p>
        </p:txBody>
      </p:sp>
      <p:sp>
        <p:nvSpPr>
          <p:cNvPr id="8195" name="Textplatzhalt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1800" smtClean="0"/>
              <a:t>Leitidee ZAHL:</a:t>
            </a:r>
          </a:p>
          <a:p>
            <a:endParaRPr lang="de-DE" sz="1800" smtClean="0"/>
          </a:p>
          <a:p>
            <a:endParaRPr lang="de-DE" sz="1800" smtClean="0"/>
          </a:p>
          <a:p>
            <a:endParaRPr lang="de-DE" sz="1800" smtClean="0"/>
          </a:p>
          <a:p>
            <a:endParaRPr lang="de-DE" sz="1800" smtClean="0"/>
          </a:p>
          <a:p>
            <a:r>
              <a:rPr lang="de-DE" sz="1800" smtClean="0"/>
              <a:t>„Den Begriff des Grenzwertes verstehen und erläutern“</a:t>
            </a:r>
          </a:p>
        </p:txBody>
      </p:sp>
      <p:sp>
        <p:nvSpPr>
          <p:cNvPr id="7" name="Ovale Legende 6"/>
          <p:cNvSpPr/>
          <p:nvPr/>
        </p:nvSpPr>
        <p:spPr>
          <a:xfrm>
            <a:off x="4071938" y="571500"/>
            <a:ext cx="4857750" cy="3000375"/>
          </a:xfrm>
          <a:prstGeom prst="wedgeEllipseCallout">
            <a:avLst>
              <a:gd name="adj1" fmla="val -67041"/>
              <a:gd name="adj2" fmla="val 46801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b="1" dirty="0">
                <a:solidFill>
                  <a:srgbClr val="DEDAC4"/>
                </a:solidFill>
              </a:rPr>
              <a:t>Grenzwertsätze zum Nachweis und Bestimmen (auch) komplexerer Grenzwerte anwenden.</a:t>
            </a:r>
          </a:p>
        </p:txBody>
      </p:sp>
      <p:pic>
        <p:nvPicPr>
          <p:cNvPr id="8197" name="Grafik 5" descr="Cornelsen_28#15.jpg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rcRect l="1740" r="2597"/>
          <a:stretch>
            <a:fillRect/>
          </a:stretch>
        </p:blipFill>
        <p:spPr bwMode="auto">
          <a:xfrm>
            <a:off x="500063" y="4071938"/>
            <a:ext cx="78581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539750" y="5985481"/>
            <a:ext cx="7993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dirty="0">
                <a:latin typeface="Calibri" pitchFamily="34" charset="0"/>
              </a:rPr>
              <a:t>Aufgabe </a:t>
            </a:r>
            <a:r>
              <a:rPr lang="de-DE" sz="1400" dirty="0" smtClean="0">
                <a:latin typeface="Calibri" pitchFamily="34" charset="0"/>
              </a:rPr>
              <a:t>aus </a:t>
            </a:r>
            <a:r>
              <a:rPr lang="de-DE" sz="1400" dirty="0" smtClean="0">
                <a:latin typeface="+mj-lt"/>
                <a:ea typeface="Calibri"/>
              </a:rPr>
              <a:t>Fokus Mathematik Kursstufe Gymnasium Baden-Württemberg (2010), S. 28/15</a:t>
            </a:r>
            <a:endParaRPr lang="de-DE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8988" cy="1162050"/>
          </a:xfrm>
        </p:spPr>
        <p:txBody>
          <a:bodyPr/>
          <a:lstStyle/>
          <a:p>
            <a:r>
              <a:rPr lang="de-DE" sz="2800" smtClean="0"/>
              <a:t>Stufe C </a:t>
            </a:r>
          </a:p>
        </p:txBody>
      </p:sp>
      <p:sp>
        <p:nvSpPr>
          <p:cNvPr id="9219" name="Textplatzhalt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1800" smtClean="0"/>
              <a:t>Leitidee ZAHL:</a:t>
            </a:r>
          </a:p>
          <a:p>
            <a:endParaRPr lang="de-DE" sz="1800" smtClean="0"/>
          </a:p>
          <a:p>
            <a:endParaRPr lang="de-DE" sz="1800" smtClean="0"/>
          </a:p>
          <a:p>
            <a:endParaRPr lang="de-DE" sz="1800" smtClean="0"/>
          </a:p>
          <a:p>
            <a:endParaRPr lang="de-DE" sz="1800" smtClean="0"/>
          </a:p>
          <a:p>
            <a:r>
              <a:rPr lang="de-DE" sz="1800" smtClean="0"/>
              <a:t>„Den Begriff des Grenzwertes verstehen und erläutern“</a:t>
            </a:r>
          </a:p>
        </p:txBody>
      </p:sp>
      <p:sp>
        <p:nvSpPr>
          <p:cNvPr id="7" name="Ovale Legende 6"/>
          <p:cNvSpPr/>
          <p:nvPr/>
        </p:nvSpPr>
        <p:spPr>
          <a:xfrm>
            <a:off x="4071938" y="571500"/>
            <a:ext cx="4857750" cy="3000375"/>
          </a:xfrm>
          <a:prstGeom prst="wedgeEllipseCallout">
            <a:avLst>
              <a:gd name="adj1" fmla="val -67041"/>
              <a:gd name="adj2" fmla="val 46801"/>
            </a:avLst>
          </a:prstGeom>
          <a:solidFill>
            <a:srgbClr val="FFCC00"/>
          </a:solidFill>
          <a:ln>
            <a:solidFill>
              <a:srgbClr val="FFD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b="1" dirty="0">
                <a:solidFill>
                  <a:srgbClr val="6C5700"/>
                </a:solidFill>
              </a:rPr>
              <a:t>Definition des Grenzwertes an Beispielen erläutern.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b="1" dirty="0">
                <a:solidFill>
                  <a:srgbClr val="6C5700"/>
                </a:solidFill>
              </a:rPr>
              <a:t>Definition des Grenzwerts zum Nachweis der Existenz eines Grenzwerts anwenden.</a:t>
            </a:r>
          </a:p>
        </p:txBody>
      </p:sp>
      <p:pic>
        <p:nvPicPr>
          <p:cNvPr id="9221" name="Grafik 4" descr="¦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rcRect l="3410" b="11765"/>
          <a:stretch>
            <a:fillRect/>
          </a:stretch>
        </p:blipFill>
        <p:spPr bwMode="auto">
          <a:xfrm>
            <a:off x="549275" y="4000500"/>
            <a:ext cx="80946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539750" y="5661025"/>
            <a:ext cx="799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dirty="0">
                <a:latin typeface="Calibri" pitchFamily="34" charset="0"/>
              </a:rPr>
              <a:t>Aufgabe aus </a:t>
            </a:r>
            <a:r>
              <a:rPr lang="de-DE" sz="14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Lambacher</a:t>
            </a:r>
            <a:r>
              <a:rPr lang="de-DE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Schweizer Mathematik für Gymnasien </a:t>
            </a:r>
            <a:r>
              <a:rPr lang="de-DE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Kursstufe (2009), </a:t>
            </a:r>
            <a:r>
              <a:rPr lang="de-DE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S. </a:t>
            </a:r>
            <a:r>
              <a:rPr lang="de-DE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181/10</a:t>
            </a:r>
            <a:endParaRPr lang="de-DE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Kompetenzorientierte Binnendifferenzierung</a:t>
            </a:r>
            <a:endParaRPr lang="de-DE" dirty="0"/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de-DE" smtClean="0"/>
              <a:t>Kompetenz(en) festlegen (Lehrer)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de-DE" smtClean="0"/>
              <a:t>Stufung vornehmen (Lehrer)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de-DE" smtClean="0"/>
              <a:t>Stufung offenlegen(Lehrer)</a:t>
            </a:r>
          </a:p>
          <a:p>
            <a:pPr marL="514350" indent="-514350">
              <a:buFont typeface="Arial" pitchFamily="34" charset="0"/>
              <a:buNone/>
            </a:pPr>
            <a:r>
              <a:rPr lang="de-DE" smtClean="0"/>
              <a:t>	Stufung wahrnehmen (Schüler)</a:t>
            </a:r>
          </a:p>
          <a:p>
            <a:pPr marL="514350" indent="-514350">
              <a:buFont typeface="Calibri" pitchFamily="34" charset="0"/>
              <a:buAutoNum type="arabicPeriod" startAt="4"/>
            </a:pPr>
            <a:r>
              <a:rPr lang="de-DE" smtClean="0"/>
              <a:t>Ziel anvisieren (Schüler)</a:t>
            </a:r>
          </a:p>
          <a:p>
            <a:pPr marL="514350" indent="-514350">
              <a:buFont typeface="Calibri" pitchFamily="34" charset="0"/>
              <a:buAutoNum type="arabicPeriod" startAt="4"/>
            </a:pPr>
            <a:r>
              <a:rPr lang="de-DE" smtClean="0"/>
              <a:t>Verantwortung übernehmen (Schüler)</a:t>
            </a:r>
          </a:p>
          <a:p>
            <a:pPr marL="514350" indent="-514350">
              <a:buFont typeface="Arial" pitchFamily="34" charset="0"/>
              <a:buNone/>
            </a:pPr>
            <a:r>
              <a:rPr lang="de-DE" smtClean="0"/>
              <a:t>	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de-DE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smtClean="0"/>
              <a:t>Kompetenzstufen</a:t>
            </a:r>
            <a:br>
              <a:rPr lang="de-DE" sz="2800" smtClean="0"/>
            </a:br>
            <a:endParaRPr lang="de-DE" sz="2800" smtClean="0"/>
          </a:p>
        </p:txBody>
      </p:sp>
      <p:sp>
        <p:nvSpPr>
          <p:cNvPr id="11267" name="Textplatzhalt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1800" smtClean="0"/>
              <a:t>Leitgedanke PROBLEMLÖSEN:</a:t>
            </a:r>
          </a:p>
          <a:p>
            <a:endParaRPr lang="de-DE" sz="1800" smtClean="0"/>
          </a:p>
          <a:p>
            <a:r>
              <a:rPr lang="de-DE" sz="1800" smtClean="0"/>
              <a:t>„Problemlösetechniken, -strategien und Heurismen kennen, anwenden und neuen Situationen anpassen“</a:t>
            </a:r>
          </a:p>
        </p:txBody>
      </p:sp>
      <p:pic>
        <p:nvPicPr>
          <p:cNvPr id="11268" name="Inhaltsplatzhalter 18" descr="Siegerpodest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02063" y="928688"/>
            <a:ext cx="4543425" cy="44291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1018</Words>
  <Application>Microsoft Office PowerPoint</Application>
  <PresentationFormat>Bildschirmpräsentation (4:3)</PresentationFormat>
  <Paragraphs>171</Paragraphs>
  <Slides>18</Slides>
  <Notes>16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Calibri</vt:lpstr>
      <vt:lpstr>Arial</vt:lpstr>
      <vt:lpstr>Times New Roman</vt:lpstr>
      <vt:lpstr>+mj-lt</vt:lpstr>
      <vt:lpstr>Larissa-Design</vt:lpstr>
      <vt:lpstr>Formel</vt:lpstr>
      <vt:lpstr>Binnendifferenzierung im Mathematik-Unterricht der SEK II</vt:lpstr>
      <vt:lpstr>Eigentlich das letzte Beispiel!</vt:lpstr>
      <vt:lpstr>Geforderte Kompetenzen</vt:lpstr>
      <vt:lpstr>Kompetenzstufen </vt:lpstr>
      <vt:lpstr>Stufe A </vt:lpstr>
      <vt:lpstr>Stufe B </vt:lpstr>
      <vt:lpstr>Stufe C </vt:lpstr>
      <vt:lpstr>Kompetenzorientierte Binnendifferenzierung</vt:lpstr>
      <vt:lpstr>Kompetenzstufen </vt:lpstr>
      <vt:lpstr>Stufe A </vt:lpstr>
      <vt:lpstr>Stufe B </vt:lpstr>
      <vt:lpstr>Stufe C </vt:lpstr>
      <vt:lpstr>NIKOS</vt:lpstr>
      <vt:lpstr>Anforderungsbereiche und Niveaustufen</vt:lpstr>
      <vt:lpstr>Arbeitsauftrag</vt:lpstr>
      <vt:lpstr>Anforderungsbereich I</vt:lpstr>
      <vt:lpstr>Anforderungsbereich II</vt:lpstr>
      <vt:lpstr>Anforderungsbereich III</vt:lpstr>
    </vt:vector>
  </TitlesOfParts>
  <Company>IhreFirma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Binnendifferenzierung im Mathematik-Unterricht der SEK II</dc:title>
  <dc:creator>Claudia Uhl</dc:creator>
  <cp:lastModifiedBy>Claudia</cp:lastModifiedBy>
  <cp:revision>54</cp:revision>
  <dcterms:created xsi:type="dcterms:W3CDTF">2010-08-16T13:19:34Z</dcterms:created>
  <dcterms:modified xsi:type="dcterms:W3CDTF">2010-10-22T10:56:34Z</dcterms:modified>
</cp:coreProperties>
</file>