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73"/>
  </p:notesMasterIdLst>
  <p:sldIdLst>
    <p:sldId id="590" r:id="rId2"/>
    <p:sldId id="457" r:id="rId3"/>
    <p:sldId id="459" r:id="rId4"/>
    <p:sldId id="461" r:id="rId5"/>
    <p:sldId id="689" r:id="rId6"/>
    <p:sldId id="705" r:id="rId7"/>
    <p:sldId id="706" r:id="rId8"/>
    <p:sldId id="463" r:id="rId9"/>
    <p:sldId id="707" r:id="rId10"/>
    <p:sldId id="692" r:id="rId11"/>
    <p:sldId id="468" r:id="rId12"/>
    <p:sldId id="470" r:id="rId13"/>
    <p:sldId id="471" r:id="rId14"/>
    <p:sldId id="521" r:id="rId15"/>
    <p:sldId id="484" r:id="rId16"/>
    <p:sldId id="472" r:id="rId17"/>
    <p:sldId id="695" r:id="rId18"/>
    <p:sldId id="694" r:id="rId19"/>
    <p:sldId id="693" r:id="rId20"/>
    <p:sldId id="708" r:id="rId21"/>
    <p:sldId id="709" r:id="rId22"/>
    <p:sldId id="483" r:id="rId23"/>
    <p:sldId id="485" r:id="rId24"/>
    <p:sldId id="486" r:id="rId25"/>
    <p:sldId id="487" r:id="rId26"/>
    <p:sldId id="488" r:id="rId27"/>
    <p:sldId id="489" r:id="rId28"/>
    <p:sldId id="710" r:id="rId29"/>
    <p:sldId id="476" r:id="rId30"/>
    <p:sldId id="479" r:id="rId31"/>
    <p:sldId id="480" r:id="rId32"/>
    <p:sldId id="696" r:id="rId33"/>
    <p:sldId id="482" r:id="rId34"/>
    <p:sldId id="711" r:id="rId35"/>
    <p:sldId id="494" r:id="rId36"/>
    <p:sldId id="629" r:id="rId37"/>
    <p:sldId id="630" r:id="rId38"/>
    <p:sldId id="497" r:id="rId39"/>
    <p:sldId id="499" r:id="rId40"/>
    <p:sldId id="500" r:id="rId41"/>
    <p:sldId id="512" r:id="rId42"/>
    <p:sldId id="513" r:id="rId43"/>
    <p:sldId id="502" r:id="rId44"/>
    <p:sldId id="503" r:id="rId45"/>
    <p:sldId id="504" r:id="rId46"/>
    <p:sldId id="505" r:id="rId47"/>
    <p:sldId id="506" r:id="rId48"/>
    <p:sldId id="507" r:id="rId49"/>
    <p:sldId id="508" r:id="rId50"/>
    <p:sldId id="509" r:id="rId51"/>
    <p:sldId id="510" r:id="rId52"/>
    <p:sldId id="515" r:id="rId53"/>
    <p:sldId id="517" r:id="rId54"/>
    <p:sldId id="519" r:id="rId55"/>
    <p:sldId id="522" r:id="rId56"/>
    <p:sldId id="523" r:id="rId57"/>
    <p:sldId id="524" r:id="rId58"/>
    <p:sldId id="511" r:id="rId59"/>
    <p:sldId id="345" r:id="rId60"/>
    <p:sldId id="358" r:id="rId61"/>
    <p:sldId id="359" r:id="rId62"/>
    <p:sldId id="360" r:id="rId63"/>
    <p:sldId id="349" r:id="rId64"/>
    <p:sldId id="361" r:id="rId65"/>
    <p:sldId id="698" r:id="rId66"/>
    <p:sldId id="525" r:id="rId67"/>
    <p:sldId id="528" r:id="rId68"/>
    <p:sldId id="531" r:id="rId69"/>
    <p:sldId id="530" r:id="rId70"/>
    <p:sldId id="712" r:id="rId71"/>
    <p:sldId id="713" r:id="rId72"/>
    <p:sldId id="532" r:id="rId73"/>
    <p:sldId id="607" r:id="rId74"/>
    <p:sldId id="533" r:id="rId75"/>
    <p:sldId id="535" r:id="rId76"/>
    <p:sldId id="529" r:id="rId77"/>
    <p:sldId id="534" r:id="rId78"/>
    <p:sldId id="714" r:id="rId79"/>
    <p:sldId id="536" r:id="rId80"/>
    <p:sldId id="383" r:id="rId81"/>
    <p:sldId id="390" r:id="rId82"/>
    <p:sldId id="391" r:id="rId83"/>
    <p:sldId id="393" r:id="rId84"/>
    <p:sldId id="394" r:id="rId85"/>
    <p:sldId id="396" r:id="rId86"/>
    <p:sldId id="540" r:id="rId87"/>
    <p:sldId id="541" r:id="rId88"/>
    <p:sldId id="715" r:id="rId89"/>
    <p:sldId id="700" r:id="rId90"/>
    <p:sldId id="618" r:id="rId91"/>
    <p:sldId id="549" r:id="rId92"/>
    <p:sldId id="545" r:id="rId93"/>
    <p:sldId id="619" r:id="rId94"/>
    <p:sldId id="703" r:id="rId95"/>
    <p:sldId id="546" r:id="rId96"/>
    <p:sldId id="547" r:id="rId97"/>
    <p:sldId id="550" r:id="rId98"/>
    <p:sldId id="716" r:id="rId99"/>
    <p:sldId id="552" r:id="rId100"/>
    <p:sldId id="553" r:id="rId101"/>
    <p:sldId id="717" r:id="rId102"/>
    <p:sldId id="718" r:id="rId103"/>
    <p:sldId id="719" r:id="rId104"/>
    <p:sldId id="554" r:id="rId105"/>
    <p:sldId id="784" r:id="rId106"/>
    <p:sldId id="783" r:id="rId107"/>
    <p:sldId id="782" r:id="rId108"/>
    <p:sldId id="786" r:id="rId109"/>
    <p:sldId id="787" r:id="rId110"/>
    <p:sldId id="555" r:id="rId111"/>
    <p:sldId id="427" r:id="rId112"/>
    <p:sldId id="731" r:id="rId113"/>
    <p:sldId id="765" r:id="rId114"/>
    <p:sldId id="766" r:id="rId115"/>
    <p:sldId id="767" r:id="rId116"/>
    <p:sldId id="769" r:id="rId117"/>
    <p:sldId id="770" r:id="rId118"/>
    <p:sldId id="771" r:id="rId119"/>
    <p:sldId id="772" r:id="rId120"/>
    <p:sldId id="775" r:id="rId121"/>
    <p:sldId id="773" r:id="rId122"/>
    <p:sldId id="733" r:id="rId123"/>
    <p:sldId id="776" r:id="rId124"/>
    <p:sldId id="735" r:id="rId125"/>
    <p:sldId id="748" r:id="rId126"/>
    <p:sldId id="749" r:id="rId127"/>
    <p:sldId id="750" r:id="rId128"/>
    <p:sldId id="789" r:id="rId129"/>
    <p:sldId id="621" r:id="rId130"/>
    <p:sldId id="734" r:id="rId131"/>
    <p:sldId id="650" r:id="rId132"/>
    <p:sldId id="777" r:id="rId133"/>
    <p:sldId id="564" r:id="rId134"/>
    <p:sldId id="565" r:id="rId135"/>
    <p:sldId id="567" r:id="rId136"/>
    <p:sldId id="651" r:id="rId137"/>
    <p:sldId id="790" r:id="rId138"/>
    <p:sldId id="634" r:id="rId139"/>
    <p:sldId id="637" r:id="rId140"/>
    <p:sldId id="638" r:id="rId141"/>
    <p:sldId id="639" r:id="rId142"/>
    <p:sldId id="636" r:id="rId143"/>
    <p:sldId id="641" r:id="rId144"/>
    <p:sldId id="642" r:id="rId145"/>
    <p:sldId id="653" r:id="rId146"/>
    <p:sldId id="654" r:id="rId147"/>
    <p:sldId id="655" r:id="rId148"/>
    <p:sldId id="791" r:id="rId149"/>
    <p:sldId id="792" r:id="rId150"/>
    <p:sldId id="793" r:id="rId151"/>
    <p:sldId id="794" r:id="rId152"/>
    <p:sldId id="795" r:id="rId153"/>
    <p:sldId id="796" r:id="rId154"/>
    <p:sldId id="798" r:id="rId155"/>
    <p:sldId id="799" r:id="rId156"/>
    <p:sldId id="801" r:id="rId157"/>
    <p:sldId id="756" r:id="rId158"/>
    <p:sldId id="758" r:id="rId159"/>
    <p:sldId id="800" r:id="rId160"/>
    <p:sldId id="751" r:id="rId161"/>
    <p:sldId id="752" r:id="rId162"/>
    <p:sldId id="802" r:id="rId163"/>
    <p:sldId id="738" r:id="rId164"/>
    <p:sldId id="739" r:id="rId165"/>
    <p:sldId id="740" r:id="rId166"/>
    <p:sldId id="741" r:id="rId167"/>
    <p:sldId id="742" r:id="rId168"/>
    <p:sldId id="743" r:id="rId169"/>
    <p:sldId id="744" r:id="rId170"/>
    <p:sldId id="745" r:id="rId171"/>
    <p:sldId id="746" r:id="rId1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Mi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1"/>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8" autoAdjust="0"/>
    <p:restoredTop sz="71180" autoAdjust="0"/>
  </p:normalViewPr>
  <p:slideViewPr>
    <p:cSldViewPr snapToGrid="0">
      <p:cViewPr varScale="1">
        <p:scale>
          <a:sx n="83" d="100"/>
          <a:sy n="83" d="100"/>
        </p:scale>
        <p:origin x="23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34630-C855-4BA6-BEC4-05AAF848EFDD}" type="datetimeFigureOut">
              <a:rPr lang="de-DE" smtClean="0"/>
              <a:t>20.11.2019</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CCD58-C3AD-477F-8255-2784B5755959}" type="slidenum">
              <a:rPr lang="de-DE" smtClean="0"/>
              <a:t>‹Nr.›</a:t>
            </a:fld>
            <a:endParaRPr lang="de-DE"/>
          </a:p>
        </p:txBody>
      </p:sp>
    </p:spTree>
    <p:extLst>
      <p:ext uri="{BB962C8B-B14F-4D97-AF65-F5344CB8AC3E}">
        <p14:creationId xmlns:p14="http://schemas.microsoft.com/office/powerpoint/2010/main" val="104537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a:t>
            </a:r>
            <a:r>
              <a:rPr lang="de-DE" baseline="0" dirty="0"/>
              <a:t> Willkommen zur ersten ZPG NwT. Wie Sie von anderen Fächern wissen, steht ZPG für Zentrale Projekt Gruppe, also eine Gruppe von Lehrern, die diese Fortbildung im Auftrag des Ministeriums in wesentlichen Teilen geplant haben. Von den ZPG-Fortbildungen anderer Fächer sind Sie gewohnt, dass sie sich schwerpunktmäßig zum Beispiel einer Klassenstufe widmen oder zum Beispiel mit diesen Klassen hochwachsen.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a:t>
            </a:fld>
            <a:endParaRPr lang="de-DE"/>
          </a:p>
        </p:txBody>
      </p:sp>
    </p:spTree>
    <p:extLst>
      <p:ext uri="{BB962C8B-B14F-4D97-AF65-F5344CB8AC3E}">
        <p14:creationId xmlns:p14="http://schemas.microsoft.com/office/powerpoint/2010/main" val="106082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Sie wissen es…zum Beispiel eine Schulklasse, die zusammen mit dem </a:t>
            </a:r>
            <a:r>
              <a:rPr lang="de-DE" baseline="0" dirty="0" err="1"/>
              <a:t>Nabu</a:t>
            </a:r>
            <a:r>
              <a:rPr lang="de-DE" baseline="0" dirty="0"/>
              <a:t> einen Luchspfad einrichtet.</a:t>
            </a:r>
          </a:p>
          <a:p>
            <a:endParaRPr lang="de-DE" baseline="0" dirty="0"/>
          </a:p>
          <a:p>
            <a:r>
              <a:rPr lang="de-DE" baseline="0" dirty="0"/>
              <a:t>(Foto Luchs: Mathias Appel, flickr.com, CC BY 0: </a:t>
            </a:r>
            <a:r>
              <a:rPr lang="de-DE" baseline="0" dirty="0" err="1"/>
              <a:t>public</a:t>
            </a:r>
            <a:r>
              <a:rPr lang="de-DE" baseline="0" dirty="0"/>
              <a:t> </a:t>
            </a:r>
            <a:r>
              <a:rPr lang="de-DE" baseline="0" dirty="0" err="1"/>
              <a:t>domain</a:t>
            </a:r>
            <a:r>
              <a:rPr lang="de-DE" baseline="0" dirty="0"/>
              <a:t>)</a:t>
            </a:r>
          </a:p>
        </p:txBody>
      </p:sp>
      <p:sp>
        <p:nvSpPr>
          <p:cNvPr id="4" name="Foliennummernplatzhalter 3"/>
          <p:cNvSpPr>
            <a:spLocks noGrp="1"/>
          </p:cNvSpPr>
          <p:nvPr>
            <p:ph type="sldNum" sz="quarter" idx="10"/>
          </p:nvPr>
        </p:nvSpPr>
        <p:spPr/>
        <p:txBody>
          <a:bodyPr/>
          <a:lstStyle/>
          <a:p>
            <a:fld id="{E61CCD58-C3AD-477F-8255-2784B5755959}" type="slidenum">
              <a:rPr lang="de-DE" smtClean="0"/>
              <a:t>10</a:t>
            </a:fld>
            <a:endParaRPr lang="de-DE"/>
          </a:p>
        </p:txBody>
      </p:sp>
    </p:spTree>
    <p:extLst>
      <p:ext uri="{BB962C8B-B14F-4D97-AF65-F5344CB8AC3E}">
        <p14:creationId xmlns:p14="http://schemas.microsoft.com/office/powerpoint/2010/main" val="29828620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linken Fall ist es einfach. Alle Schulen müssen in den nächsten</a:t>
            </a:r>
            <a:r>
              <a:rPr lang="de-DE" baseline="0" dirty="0"/>
              <a:t> 10 bis 15 Jahren Windkraft behandeln.</a:t>
            </a:r>
          </a:p>
          <a:p>
            <a:endParaRPr lang="de-DE" baseline="0" dirty="0"/>
          </a:p>
          <a:p>
            <a:r>
              <a:rPr lang="de-DE" baseline="0" dirty="0"/>
              <a:t>Im rechten Fall kann und muss man wählen: Photovoltaik oder Windkraft, je nachdem vielleicht, wozu man bereits Material an der Schule hat, auch Kohle oder Kernkraft, falls man gerade in Neckarwestheim wohnt, oder auch Bioenergie…und Energie in </a:t>
            </a:r>
            <a:r>
              <a:rPr lang="de-DE" baseline="0" dirty="0" err="1"/>
              <a:t>Nahrungmitteln</a:t>
            </a:r>
            <a:r>
              <a:rPr lang="de-DE" baseline="0" dirty="0"/>
              <a:t>.</a:t>
            </a:r>
          </a:p>
          <a:p>
            <a:endParaRPr lang="de-DE" baseline="0" dirty="0"/>
          </a:p>
          <a:p>
            <a:r>
              <a:rPr lang="de-DE" baseline="0" dirty="0"/>
              <a:t>Vor dem Hintergrund, in NwT große Freiheiten erhalten zu wollen, damit man der Weiterentwicklung eine Chance gibt anstatt jetzt Unterrichtseinheiten fest zu schreiben, folgt der Bildungsplan wo immer möglich dem rechten Schema.</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100</a:t>
            </a:fld>
            <a:endParaRPr lang="de-DE"/>
          </a:p>
        </p:txBody>
      </p:sp>
    </p:spTree>
    <p:extLst>
      <p:ext uri="{BB962C8B-B14F-4D97-AF65-F5344CB8AC3E}">
        <p14:creationId xmlns:p14="http://schemas.microsoft.com/office/powerpoint/2010/main" val="20967360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Dies bedeutet aber auch, dass diese Bereiche – hier sind mal einige herausgegriffen – für sich jeweils keine Unterrichtseinheiten darstellen, sondern jeweils Listen von Kompetenzen beinhalten, aus denen man kombinieren muss.</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101</a:t>
            </a:fld>
            <a:endParaRPr lang="de-DE"/>
          </a:p>
        </p:txBody>
      </p:sp>
    </p:spTree>
    <p:extLst>
      <p:ext uri="{BB962C8B-B14F-4D97-AF65-F5344CB8AC3E}">
        <p14:creationId xmlns:p14="http://schemas.microsoft.com/office/powerpoint/2010/main" val="40857523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Windkraft würde es sich vielleicht anbieten, neben</a:t>
            </a:r>
            <a:r>
              <a:rPr lang="de-DE" baseline="0" dirty="0"/>
              <a:t> dem Thema Energieversorgung auch einige Kompetenzen aus dem Bereich Statik abzudecken und eine Analyse von Winddaten der Region einzubauen.</a:t>
            </a:r>
          </a:p>
        </p:txBody>
      </p:sp>
      <p:sp>
        <p:nvSpPr>
          <p:cNvPr id="4" name="Foliennummernplatzhalter 3"/>
          <p:cNvSpPr>
            <a:spLocks noGrp="1"/>
          </p:cNvSpPr>
          <p:nvPr>
            <p:ph type="sldNum" sz="quarter" idx="10"/>
          </p:nvPr>
        </p:nvSpPr>
        <p:spPr/>
        <p:txBody>
          <a:bodyPr/>
          <a:lstStyle/>
          <a:p>
            <a:fld id="{E61CCD58-C3AD-477F-8255-2784B5755959}" type="slidenum">
              <a:rPr lang="de-DE" smtClean="0"/>
              <a:t>102</a:t>
            </a:fld>
            <a:endParaRPr lang="de-DE"/>
          </a:p>
        </p:txBody>
      </p:sp>
    </p:spTree>
    <p:extLst>
      <p:ext uri="{BB962C8B-B14F-4D97-AF65-F5344CB8AC3E}">
        <p14:creationId xmlns:p14="http://schemas.microsoft.com/office/powerpoint/2010/main" val="29928731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…während man sich bei Bioenergie vielleicht eher die Verfahrenstechnik anschauen würde, zum Beispiel zu Bioethanol…</a:t>
            </a:r>
          </a:p>
          <a:p>
            <a:endParaRPr lang="de-DE" baseline="0" dirty="0"/>
          </a:p>
          <a:p>
            <a:r>
              <a:rPr lang="de-DE" baseline="0" dirty="0"/>
              <a:t>Und bei den Photovoltaik würde man vielleicht, das ist ja nur ein Beispiel, das Thema Licht, Auge, Spektrum abdecken, eine Bestimmung von Einstrahlungsdaten durchführen und diese dann auswerten.</a:t>
            </a:r>
          </a:p>
          <a:p>
            <a:endParaRPr lang="de-DE" baseline="0" dirty="0"/>
          </a:p>
          <a:p>
            <a:r>
              <a:rPr lang="de-DE" baseline="0" dirty="0"/>
              <a:t>Die inhaltsbezogenen Kompetenzen des Bildungsplans sind also nicht wie in einigen anderen Fächern nahe an Unterrichtseinheiten formuliert, sondern bilden ein großes Puzzle, aus dem man mit Freiheit zusammenstellen kann, aber auch muss.</a:t>
            </a:r>
          </a:p>
        </p:txBody>
      </p:sp>
      <p:sp>
        <p:nvSpPr>
          <p:cNvPr id="4" name="Foliennummernplatzhalter 3"/>
          <p:cNvSpPr>
            <a:spLocks noGrp="1"/>
          </p:cNvSpPr>
          <p:nvPr>
            <p:ph type="sldNum" sz="quarter" idx="10"/>
          </p:nvPr>
        </p:nvSpPr>
        <p:spPr/>
        <p:txBody>
          <a:bodyPr/>
          <a:lstStyle/>
          <a:p>
            <a:fld id="{E61CCD58-C3AD-477F-8255-2784B5755959}" type="slidenum">
              <a:rPr lang="de-DE" smtClean="0"/>
              <a:t>103</a:t>
            </a:fld>
            <a:endParaRPr lang="de-DE"/>
          </a:p>
        </p:txBody>
      </p:sp>
    </p:spTree>
    <p:extLst>
      <p:ext uri="{BB962C8B-B14F-4D97-AF65-F5344CB8AC3E}">
        <p14:creationId xmlns:p14="http://schemas.microsoft.com/office/powerpoint/2010/main" val="6489069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jedes Fach am Gymnasium hat auch NwT die Aufgabe, einerseits allgemeinbildend </a:t>
            </a:r>
            <a:r>
              <a:rPr lang="de-DE" baseline="0" dirty="0"/>
              <a:t>eine </a:t>
            </a:r>
            <a:r>
              <a:rPr lang="de-DE" dirty="0"/>
              <a:t>große Breite abzudecken</a:t>
            </a:r>
            <a:r>
              <a:rPr lang="de-DE" baseline="0" dirty="0"/>
              <a:t> </a:t>
            </a:r>
            <a:r>
              <a:rPr lang="de-DE" dirty="0"/>
              <a:t>– das benötigt auch das Thema Mündigkeit –und andererseits exemplarisch in die fachwissenschaftliche Tiefe</a:t>
            </a:r>
            <a:r>
              <a:rPr lang="de-DE" baseline="0" dirty="0"/>
              <a:t> zu gehen…das benötigen die Bereiche „Forschen“ und „Entwickeln“, um gymnasialen kognitiven Ansprüchen gerecht zu werden.</a:t>
            </a:r>
          </a:p>
          <a:p>
            <a:endParaRPr lang="de-DE" baseline="0" dirty="0"/>
          </a:p>
          <a:p>
            <a:r>
              <a:rPr lang="de-DE" dirty="0"/>
              <a:t>Was heißt</a:t>
            </a:r>
            <a:r>
              <a:rPr lang="de-DE" baseline="0" dirty="0"/>
              <a:t> das nun für die inhaltsbezogenen Kompetenzen in einem Fach mit einem so breiten Titel wie Naturwissenschaft und Technik?</a:t>
            </a:r>
          </a:p>
          <a:p>
            <a:endParaRPr lang="de-DE" baseline="0" dirty="0"/>
          </a:p>
          <a:p>
            <a:r>
              <a:rPr lang="de-DE" baseline="0" dirty="0"/>
              <a:t>Wenn man alleine die Menge der naturwissenschaftlichen Bereiche anschaut wären das über 80 Studiengänge, im Bereich der Technik sind es hunderte. Ganz offensichtlich gibt es wenig Sinn, Breite zu zeigen, in dem man sie alle behandelt und sich vornimmt, die Biologie, die Chemie, die Physik, die Geographie, die Agrarwissenschaften, die Geologie, die Messtechnik, die Verfahrenstechnik, die Mikrosystemtechnik, die Umwelttechnik, die Nachrichtentechnik, die </a:t>
            </a:r>
            <a:r>
              <a:rPr lang="de-DE" baseline="0" dirty="0" err="1"/>
              <a:t>KZf</a:t>
            </a:r>
            <a:r>
              <a:rPr lang="de-DE" baseline="0" dirty="0"/>
              <a:t>-Technik und all die hier nicht genannten jeweils ein oder zwei Wochen vorzustellen. </a:t>
            </a:r>
          </a:p>
          <a:p>
            <a:endParaRPr lang="de-DE" baseline="0" dirty="0"/>
          </a:p>
          <a:p>
            <a:r>
              <a:rPr lang="de-DE" baseline="0" dirty="0"/>
              <a:t>Und ebenso gibt es wenig Sinn, die Tiefe darin zu suchen, beliebig einzelne herauszugreifen und zu vertiefen. Vielmehr ist die Frage entscheidend, was eigentlich alle diese Bereiche gemeinsam haben und woran man exemplarisch das Arbeiten in allen diesen Bereichen geeignet zeigen kann.</a:t>
            </a:r>
          </a:p>
          <a:p>
            <a:endParaRPr lang="de-DE" baseline="0" dirty="0"/>
          </a:p>
          <a:p>
            <a:r>
              <a:rPr lang="de-DE" baseline="0" dirty="0"/>
              <a:t>Im naturwissenschaftlichen Bereich ist das recht einfach, weil es so etwas wie das gemeinsame naturwissenschaftliche Prinzip gibt, hier zusammengefasst als experimentell-empirisches Vorgehen zum Erforschen naturgegebener Gesetzmäßigkeiten und Zusammenhänge.</a:t>
            </a:r>
          </a:p>
        </p:txBody>
      </p:sp>
      <p:sp>
        <p:nvSpPr>
          <p:cNvPr id="4" name="Foliennummernplatzhalter 3"/>
          <p:cNvSpPr>
            <a:spLocks noGrp="1"/>
          </p:cNvSpPr>
          <p:nvPr>
            <p:ph type="sldNum" sz="quarter" idx="10"/>
          </p:nvPr>
        </p:nvSpPr>
        <p:spPr/>
        <p:txBody>
          <a:bodyPr/>
          <a:lstStyle/>
          <a:p>
            <a:fld id="{E61CCD58-C3AD-477F-8255-2784B5755959}" type="slidenum">
              <a:rPr lang="de-DE" smtClean="0"/>
              <a:t>104</a:t>
            </a:fld>
            <a:endParaRPr lang="de-DE"/>
          </a:p>
        </p:txBody>
      </p:sp>
    </p:spTree>
    <p:extLst>
      <p:ext uri="{BB962C8B-B14F-4D97-AF65-F5344CB8AC3E}">
        <p14:creationId xmlns:p14="http://schemas.microsoft.com/office/powerpoint/2010/main" val="27970651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Und um zwei Beispiele herauszugreifen: zu diesem experimentell-empirischen Vorgehen gehören natürlich solche Dinge wie die in diesem Standard explizit geforderte Standardabweichung – nicht inklusive mathematischer Herleitung aber inklusive der Kenntnis, wie man sie berechnet und was sie bedeutet.</a:t>
            </a:r>
          </a:p>
          <a:p>
            <a:endParaRPr lang="de-DE" baseline="0" dirty="0"/>
          </a:p>
          <a:p>
            <a:r>
              <a:rPr lang="de-DE" baseline="0" dirty="0"/>
              <a:t>Zum experimentell-empirischen Vorgehen gehört auch die Nutzung unterschiedlicher Darstellungsweisen. Ein solcher Standard sieht dann so aus * …Die Schülerinnen und Schüler sollen ein Spektrum darstellen und auswerten können, aber es ist sehr egal, ob sie dies am menschlichen Auge, an einer Flammenfärbung, bezüglich der Wachstumsbedingungen von Pflanzen oder an den Fraunhofer-Linien behandelt wurde. Und es muss auch kein optisches Spektrum sein – auch das Ohr oder ein Lautsprecher können herangezogen werden.</a:t>
            </a:r>
          </a:p>
          <a:p>
            <a:endParaRPr lang="de-DE" baseline="0" dirty="0"/>
          </a:p>
          <a:p>
            <a:r>
              <a:rPr lang="de-DE" baseline="0" dirty="0"/>
              <a:t>(Nur falls eine Nachfrage kommt: „Spektrum darstellen“ könnte zum Beispiel bedeuten, in einer Klausur das Spektrum einer Glühlampe und einer Leuchtdiode darzustellen)</a:t>
            </a:r>
          </a:p>
        </p:txBody>
      </p:sp>
      <p:sp>
        <p:nvSpPr>
          <p:cNvPr id="4" name="Foliennummernplatzhalter 3"/>
          <p:cNvSpPr>
            <a:spLocks noGrp="1"/>
          </p:cNvSpPr>
          <p:nvPr>
            <p:ph type="sldNum" sz="quarter" idx="10"/>
          </p:nvPr>
        </p:nvSpPr>
        <p:spPr/>
        <p:txBody>
          <a:bodyPr/>
          <a:lstStyle/>
          <a:p>
            <a:fld id="{E61CCD58-C3AD-477F-8255-2784B5755959}" type="slidenum">
              <a:rPr lang="de-DE" smtClean="0"/>
              <a:t>105</a:t>
            </a:fld>
            <a:endParaRPr lang="de-DE"/>
          </a:p>
        </p:txBody>
      </p:sp>
    </p:spTree>
    <p:extLst>
      <p:ext uri="{BB962C8B-B14F-4D97-AF65-F5344CB8AC3E}">
        <p14:creationId xmlns:p14="http://schemas.microsoft.com/office/powerpoint/2010/main" val="2129057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Bildungsplan versucht also nicht, einen kleinen Teil Bio, Chemie, Physik, Geographie, Astronomie, Agrarwissenschaften und was auch immer abzubilden, sondern fordert inhaltliche Kompetenz in experimentell-empirischem Vorgehen, die über das hinaus geht, was typischerweise in den länger etablierten naturwissenschaftlichen Fächern erarbeitet wird. Ob die Lehrkraft bzw. das Curriculum einer Schule hiervon eine Teilkompetenz an geographischen Beispielen und einen anderen an eher physikalischem entwickeln, legt der Plan nicht fest. Schließlich gibt es hier ja jeweils voll studierte Lehrkräfte.</a:t>
            </a:r>
          </a:p>
          <a:p>
            <a:endParaRPr lang="de-DE" baseline="0" dirty="0"/>
          </a:p>
          <a:p>
            <a:r>
              <a:rPr lang="de-DE" baseline="0" dirty="0"/>
              <a:t>Welchen Fachbezug man nun auswählt, ist dabei eher weniger entscheidend….auch weil es ja die Fächer Biologie, Chemie, Geographie und Physik gibt, die Grundlagen bereitstellen. Aber: Es sollte nicht immer der gleiche sein und auch nicht deckungsgleich zum bestehenden Unterricht in den Basiswissenschaften. Denn das Ziel ist ja auch, eine hohe Breite zu erreichen.</a:t>
            </a:r>
          </a:p>
          <a:p>
            <a:endParaRPr lang="de-DE" baseline="0" dirty="0"/>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106</a:t>
            </a:fld>
            <a:endParaRPr lang="de-DE"/>
          </a:p>
        </p:txBody>
      </p:sp>
    </p:spTree>
    <p:extLst>
      <p:ext uri="{BB962C8B-B14F-4D97-AF65-F5344CB8AC3E}">
        <p14:creationId xmlns:p14="http://schemas.microsoft.com/office/powerpoint/2010/main" val="30960739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Für die technischen Bereiche ist das schwieriger, da das Feld sehr </a:t>
            </a:r>
            <a:r>
              <a:rPr lang="de-DE" baseline="0" dirty="0" err="1"/>
              <a:t>sehr</a:t>
            </a:r>
            <a:r>
              <a:rPr lang="de-DE" baseline="0" dirty="0"/>
              <a:t> breit ist. Gemeinsam ist allen, dass es um Problemlösung und Produktentwicklung geht und dass es dazu schon ähnliche Vorgehensweisen und Darstellungsarten gibt.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Ein Beispiel aus den </a:t>
            </a:r>
            <a:r>
              <a:rPr lang="de-DE" baseline="0" dirty="0" err="1"/>
              <a:t>ibKs</a:t>
            </a:r>
            <a:r>
              <a:rPr lang="de-DE" baseline="0" dirty="0"/>
              <a:t> ist dieses hier. Mit „normorientierter Darstellung“ ist gemeint, dass die Schülerinnen und Schüler in altersgemäßem und vernünftigem Maß zum Beispiel Grundlagen des Technischen Zeichnens, Schaltpläne, Flussidagramme etc. zu nutzen lernen. An welchem Produkt und in welchem Bereich, ist eher sekundär.</a:t>
            </a:r>
          </a:p>
        </p:txBody>
      </p:sp>
      <p:sp>
        <p:nvSpPr>
          <p:cNvPr id="4" name="Foliennummernplatzhalter 3"/>
          <p:cNvSpPr>
            <a:spLocks noGrp="1"/>
          </p:cNvSpPr>
          <p:nvPr>
            <p:ph type="sldNum" sz="quarter" idx="10"/>
          </p:nvPr>
        </p:nvSpPr>
        <p:spPr/>
        <p:txBody>
          <a:bodyPr/>
          <a:lstStyle/>
          <a:p>
            <a:fld id="{E61CCD58-C3AD-477F-8255-2784B5755959}" type="slidenum">
              <a:rPr lang="de-DE" smtClean="0"/>
              <a:t>107</a:t>
            </a:fld>
            <a:endParaRPr lang="de-DE"/>
          </a:p>
        </p:txBody>
      </p:sp>
    </p:spTree>
    <p:extLst>
      <p:ext uri="{BB962C8B-B14F-4D97-AF65-F5344CB8AC3E}">
        <p14:creationId xmlns:p14="http://schemas.microsoft.com/office/powerpoint/2010/main" val="41909110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Dennoch sind im Bildungsplan zwei Bereiche etwas deutlicher hervorgehoben, die in fast allen technischen Disziplinen heute eine Rolle spielen. Das ist einerseits die Entwicklung eines mechanischen Verständnisses und andererseits das Verständnis, wie Vorgänge heute dank der Informationstechnik automatisiert ablaufen können. Deshalb – und auch weil sich diese Bereiche in den letzten Jahren als unterrichtlich gut handhabbar erwiesen haben - haben diese beiden Bereiche in den </a:t>
            </a:r>
            <a:r>
              <a:rPr lang="de-DE" baseline="0" dirty="0" err="1"/>
              <a:t>ibKs</a:t>
            </a:r>
            <a:r>
              <a:rPr lang="de-DE" baseline="0" dirty="0"/>
              <a:t> ein etwas größeres Gewicht und eine größere Tiefe.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Wer gut in diesen beiden ist, hat für sehr viele technischen Bereiche etwas gelernt. Ferner sind diese Bereiche aber auch von hoher Alltagsbedeutung. Und: Diese beiden Kernbereiche zeigten sich im Schulversuch zur Oberstufe auch als wichtiger Teil des benötigten Fundaments.</a:t>
            </a:r>
          </a:p>
        </p:txBody>
      </p:sp>
      <p:sp>
        <p:nvSpPr>
          <p:cNvPr id="4" name="Foliennummernplatzhalter 3"/>
          <p:cNvSpPr>
            <a:spLocks noGrp="1"/>
          </p:cNvSpPr>
          <p:nvPr>
            <p:ph type="sldNum" sz="quarter" idx="10"/>
          </p:nvPr>
        </p:nvSpPr>
        <p:spPr/>
        <p:txBody>
          <a:bodyPr/>
          <a:lstStyle/>
          <a:p>
            <a:fld id="{E61CCD58-C3AD-477F-8255-2784B5755959}" type="slidenum">
              <a:rPr lang="de-DE" smtClean="0"/>
              <a:t>108</a:t>
            </a:fld>
            <a:endParaRPr lang="de-DE"/>
          </a:p>
        </p:txBody>
      </p:sp>
    </p:spTree>
    <p:extLst>
      <p:ext uri="{BB962C8B-B14F-4D97-AF65-F5344CB8AC3E}">
        <p14:creationId xmlns:p14="http://schemas.microsoft.com/office/powerpoint/2010/main" val="19635599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Und schließlich greift der Bildungsplan noch einen weiteren Bereich besonders heraus, der alle hier aufgezählten Fachdisziplinen verbindet: Das Denken in Systemen und Prozessen, das Naturwissenschaften wie Technikwissenschaften gleichermaßen prägt aber nirgends explizit behandelt wird.</a:t>
            </a:r>
          </a:p>
        </p:txBody>
      </p:sp>
      <p:sp>
        <p:nvSpPr>
          <p:cNvPr id="4" name="Foliennummernplatzhalter 3"/>
          <p:cNvSpPr>
            <a:spLocks noGrp="1"/>
          </p:cNvSpPr>
          <p:nvPr>
            <p:ph type="sldNum" sz="quarter" idx="10"/>
          </p:nvPr>
        </p:nvSpPr>
        <p:spPr/>
        <p:txBody>
          <a:bodyPr/>
          <a:lstStyle/>
          <a:p>
            <a:fld id="{E61CCD58-C3AD-477F-8255-2784B5755959}" type="slidenum">
              <a:rPr lang="de-DE" smtClean="0"/>
              <a:t>109</a:t>
            </a:fld>
            <a:endParaRPr lang="de-DE"/>
          </a:p>
        </p:txBody>
      </p:sp>
    </p:spTree>
    <p:extLst>
      <p:ext uri="{BB962C8B-B14F-4D97-AF65-F5344CB8AC3E}">
        <p14:creationId xmlns:p14="http://schemas.microsoft.com/office/powerpoint/2010/main" val="296952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Oder Schüler, die an der optimalen Geometrie eines Wasserrades forschen.</a:t>
            </a:r>
          </a:p>
        </p:txBody>
      </p:sp>
      <p:sp>
        <p:nvSpPr>
          <p:cNvPr id="4" name="Foliennummernplatzhalter 3"/>
          <p:cNvSpPr>
            <a:spLocks noGrp="1"/>
          </p:cNvSpPr>
          <p:nvPr>
            <p:ph type="sldNum" sz="quarter" idx="10"/>
          </p:nvPr>
        </p:nvSpPr>
        <p:spPr/>
        <p:txBody>
          <a:bodyPr/>
          <a:lstStyle/>
          <a:p>
            <a:fld id="{E61CCD58-C3AD-477F-8255-2784B5755959}" type="slidenum">
              <a:rPr lang="de-DE" smtClean="0"/>
              <a:t>11</a:t>
            </a:fld>
            <a:endParaRPr lang="de-DE"/>
          </a:p>
        </p:txBody>
      </p:sp>
    </p:spTree>
    <p:extLst>
      <p:ext uri="{BB962C8B-B14F-4D97-AF65-F5344CB8AC3E}">
        <p14:creationId xmlns:p14="http://schemas.microsoft.com/office/powerpoint/2010/main" val="3509845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sind die </a:t>
            </a:r>
            <a:r>
              <a:rPr lang="de-DE" dirty="0" err="1"/>
              <a:t>ibKs</a:t>
            </a:r>
            <a:r>
              <a:rPr lang="de-DE" dirty="0"/>
              <a:t> nun gegliedert?</a:t>
            </a:r>
            <a:r>
              <a:rPr lang="de-DE" baseline="0" dirty="0"/>
              <a:t> </a:t>
            </a:r>
          </a:p>
          <a:p>
            <a:endParaRPr lang="de-DE" baseline="0" dirty="0"/>
          </a:p>
          <a:p>
            <a:r>
              <a:rPr lang="de-DE" baseline="0" dirty="0"/>
              <a:t>Als Hauptgliederungsebene hat die Bildungsplankommission </a:t>
            </a:r>
            <a:r>
              <a:rPr lang="de-DE" dirty="0"/>
              <a:t>die Ihnen nun schon bekannten</a:t>
            </a:r>
            <a:r>
              <a:rPr lang="de-DE" baseline="0" dirty="0"/>
              <a:t> drei Elemente der</a:t>
            </a:r>
            <a:r>
              <a:rPr lang="de-DE" dirty="0"/>
              <a:t> </a:t>
            </a:r>
            <a:r>
              <a:rPr lang="de-DE" baseline="0" dirty="0"/>
              <a:t>kybernetische Systemtheorie herangezogen. Weil diese drei Perspektiven Energieströme, Stoffströme und Informationsströme zentral für das naturwissenschaftliche Verständnis nicht nur globaler Prozesse sind, sondern weil sich so vielfältige sowohl technische als auch natürliche Systeme als Systeme verstehen lassen.</a:t>
            </a:r>
          </a:p>
          <a:p>
            <a:endParaRPr lang="de-DE" baseline="0" dirty="0"/>
          </a:p>
          <a:p>
            <a:r>
              <a:rPr lang="de-DE" baseline="0" dirty="0"/>
              <a:t>Dem voran gestellt ist dann ein Kapitel über Systeme und Prozesse, in der Hoffnung, dass man damit die Gliederung leichter versteht und begreift, dass in einem Kompetenzaufbau im Erwerb von – zugegebenermaßen abstraktem – Denken in Systemen und Teilsystemen einerseits und in Prozessen und Teilprozessen andererseits eine große Chance steckt.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110</a:t>
            </a:fld>
            <a:endParaRPr lang="de-DE"/>
          </a:p>
        </p:txBody>
      </p:sp>
    </p:spTree>
    <p:extLst>
      <p:ext uri="{BB962C8B-B14F-4D97-AF65-F5344CB8AC3E}">
        <p14:creationId xmlns:p14="http://schemas.microsoft.com/office/powerpoint/2010/main" val="33932624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Dieses hier ist eine schnelle Übersicht über die einzelnen Abschnitte des inhaltsbezogenen Teils des Bildungsplans…</a:t>
            </a:r>
          </a:p>
        </p:txBody>
      </p:sp>
      <p:sp>
        <p:nvSpPr>
          <p:cNvPr id="4" name="Foliennummernplatzhalter 3"/>
          <p:cNvSpPr>
            <a:spLocks noGrp="1"/>
          </p:cNvSpPr>
          <p:nvPr>
            <p:ph type="sldNum" sz="quarter" idx="10"/>
          </p:nvPr>
        </p:nvSpPr>
        <p:spPr/>
        <p:txBody>
          <a:bodyPr/>
          <a:lstStyle/>
          <a:p>
            <a:fld id="{E61CCD58-C3AD-477F-8255-2784B5755959}" type="slidenum">
              <a:rPr lang="de-DE" smtClean="0"/>
              <a:t>111</a:t>
            </a:fld>
            <a:endParaRPr lang="de-DE"/>
          </a:p>
        </p:txBody>
      </p:sp>
    </p:spTree>
    <p:extLst>
      <p:ext uri="{BB962C8B-B14F-4D97-AF65-F5344CB8AC3E}">
        <p14:creationId xmlns:p14="http://schemas.microsoft.com/office/powerpoint/2010/main" val="32996677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…und hier mit den vollen Titeln der Kapitel, die sie jetzt auch gleich beim Überfliegen unserer Lesehilfe entdecken werden.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112</a:t>
            </a:fld>
            <a:endParaRPr lang="de-DE"/>
          </a:p>
        </p:txBody>
      </p:sp>
    </p:spTree>
    <p:extLst>
      <p:ext uri="{BB962C8B-B14F-4D97-AF65-F5344CB8AC3E}">
        <p14:creationId xmlns:p14="http://schemas.microsoft.com/office/powerpoint/2010/main" val="29288449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Generell sagen wir zu den </a:t>
            </a:r>
            <a:r>
              <a:rPr lang="de-DE" baseline="0" dirty="0" err="1"/>
              <a:t>ibKs</a:t>
            </a:r>
            <a:r>
              <a:rPr lang="de-DE" baseline="0" dirty="0"/>
              <a:t> – zumindest was die Arbeit in der Fachschaft damit betrifft - derzeit noch deutlich „Vorsicht!“. Die große Fülle erscheint zunächst </a:t>
            </a:r>
            <a:r>
              <a:rPr lang="de-DE" baseline="0" dirty="0" err="1"/>
              <a:t>unmachbar</a:t>
            </a:r>
            <a:r>
              <a:rPr lang="de-DE" baseline="0" dirty="0"/>
              <a:t>, viele Standards erscheinen sehr anspruchsvoll und für Lehrkräfte überfordernd. Das System hinter den Standards ist nicht leicht zu verstehen.</a:t>
            </a:r>
          </a:p>
          <a:p>
            <a:endParaRPr lang="de-DE" baseline="0" dirty="0"/>
          </a:p>
          <a:p>
            <a:r>
              <a:rPr lang="de-DE" baseline="0" dirty="0"/>
              <a:t>Wenn Sie die Standards doch schon einmal anschauen wollen, empfehlen wir Ihnen unsere Lesehilfe im ZPG-Heft ab Seite XX.</a:t>
            </a:r>
          </a:p>
        </p:txBody>
      </p:sp>
      <p:sp>
        <p:nvSpPr>
          <p:cNvPr id="4" name="Foliennummernplatzhalter 3"/>
          <p:cNvSpPr>
            <a:spLocks noGrp="1"/>
          </p:cNvSpPr>
          <p:nvPr>
            <p:ph type="sldNum" sz="quarter" idx="10"/>
          </p:nvPr>
        </p:nvSpPr>
        <p:spPr/>
        <p:txBody>
          <a:bodyPr/>
          <a:lstStyle/>
          <a:p>
            <a:fld id="{E61CCD58-C3AD-477F-8255-2784B5755959}" type="slidenum">
              <a:rPr lang="de-DE" smtClean="0"/>
              <a:t>113</a:t>
            </a:fld>
            <a:endParaRPr lang="de-DE"/>
          </a:p>
        </p:txBody>
      </p:sp>
    </p:spTree>
    <p:extLst>
      <p:ext uri="{BB962C8B-B14F-4D97-AF65-F5344CB8AC3E}">
        <p14:creationId xmlns:p14="http://schemas.microsoft.com/office/powerpoint/2010/main" val="30181136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Vielleicht sollte unsere Warnung aber auch eher einfach „Vorfahrt gewähren“ heißen….warten Sie vor der Behandlung in der Fachschaft auf die ZPG1-Veranstaltung im kommenden Jahr: dort arbeiten wir uns durch die inhaltsbezogenen Standards durch, erklären das dahinter verborgene System und dann werden die Standards in ihrer Fülle auch deutlich einfacher umsetzbar und es wird viel klarer, wie sich ein Curriculum aus ihnen gestalten lässt. Außerdem gibt es dann sehr konkrete Umsetzungsbeispiele.</a:t>
            </a:r>
          </a:p>
          <a:p>
            <a:endParaRPr lang="de-DE" baseline="0" dirty="0"/>
          </a:p>
          <a:p>
            <a:r>
              <a:rPr lang="de-DE" baseline="0" dirty="0"/>
              <a:t>Ein paar dieser Standards schauen wir uns jetzt aber doch an…</a:t>
            </a:r>
          </a:p>
        </p:txBody>
      </p:sp>
      <p:sp>
        <p:nvSpPr>
          <p:cNvPr id="4" name="Foliennummernplatzhalter 3"/>
          <p:cNvSpPr>
            <a:spLocks noGrp="1"/>
          </p:cNvSpPr>
          <p:nvPr>
            <p:ph type="sldNum" sz="quarter" idx="10"/>
          </p:nvPr>
        </p:nvSpPr>
        <p:spPr/>
        <p:txBody>
          <a:bodyPr/>
          <a:lstStyle/>
          <a:p>
            <a:fld id="{E61CCD58-C3AD-477F-8255-2784B5755959}" type="slidenum">
              <a:rPr lang="de-DE" smtClean="0"/>
              <a:t>114</a:t>
            </a:fld>
            <a:endParaRPr lang="de-DE"/>
          </a:p>
        </p:txBody>
      </p:sp>
    </p:spTree>
    <p:extLst>
      <p:ext uri="{BB962C8B-B14F-4D97-AF65-F5344CB8AC3E}">
        <p14:creationId xmlns:p14="http://schemas.microsoft.com/office/powerpoint/2010/main" val="31430377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…auch, um die Warnung zu unterstreichen: Dieses sind mutwillig herausgesuchte Standards, die auf viele Ihrer Kolleginnen und Kollegen abschreckend wirken können…weil sie anspruchsvoll erscheinen oder sehr technisch sind. Allerdings: Für das moderne Verständnis von Technik sind diese Standards * alle * wichtig.</a:t>
            </a:r>
          </a:p>
        </p:txBody>
      </p:sp>
      <p:sp>
        <p:nvSpPr>
          <p:cNvPr id="4" name="Foliennummernplatzhalter 3"/>
          <p:cNvSpPr>
            <a:spLocks noGrp="1"/>
          </p:cNvSpPr>
          <p:nvPr>
            <p:ph type="sldNum" sz="quarter" idx="10"/>
          </p:nvPr>
        </p:nvSpPr>
        <p:spPr/>
        <p:txBody>
          <a:bodyPr/>
          <a:lstStyle/>
          <a:p>
            <a:fld id="{E61CCD58-C3AD-477F-8255-2784B5755959}" type="slidenum">
              <a:rPr lang="de-DE" smtClean="0"/>
              <a:t>115</a:t>
            </a:fld>
            <a:endParaRPr lang="de-DE"/>
          </a:p>
        </p:txBody>
      </p:sp>
    </p:spTree>
    <p:extLst>
      <p:ext uri="{BB962C8B-B14F-4D97-AF65-F5344CB8AC3E}">
        <p14:creationId xmlns:p14="http://schemas.microsoft.com/office/powerpoint/2010/main" val="37410862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Zugleich sind sie komplex und werden auch von den Schülerinnen und Schüler nicht in einer Unterrichtseinheit erlernt…</a:t>
            </a:r>
          </a:p>
        </p:txBody>
      </p:sp>
      <p:sp>
        <p:nvSpPr>
          <p:cNvPr id="4" name="Foliennummernplatzhalter 3"/>
          <p:cNvSpPr>
            <a:spLocks noGrp="1"/>
          </p:cNvSpPr>
          <p:nvPr>
            <p:ph type="sldNum" sz="quarter" idx="10"/>
          </p:nvPr>
        </p:nvSpPr>
        <p:spPr/>
        <p:txBody>
          <a:bodyPr/>
          <a:lstStyle/>
          <a:p>
            <a:fld id="{E61CCD58-C3AD-477F-8255-2784B5755959}" type="slidenum">
              <a:rPr lang="de-DE" smtClean="0"/>
              <a:t>116</a:t>
            </a:fld>
            <a:endParaRPr lang="de-DE"/>
          </a:p>
        </p:txBody>
      </p:sp>
    </p:spTree>
    <p:extLst>
      <p:ext uri="{BB962C8B-B14F-4D97-AF65-F5344CB8AC3E}">
        <p14:creationId xmlns:p14="http://schemas.microsoft.com/office/powerpoint/2010/main" val="34741301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…und müssen daher spiralcurricular aufgebaut werden, was wiederum bedeutet, …</a:t>
            </a:r>
          </a:p>
        </p:txBody>
      </p:sp>
      <p:sp>
        <p:nvSpPr>
          <p:cNvPr id="4" name="Foliennummernplatzhalter 3"/>
          <p:cNvSpPr>
            <a:spLocks noGrp="1"/>
          </p:cNvSpPr>
          <p:nvPr>
            <p:ph type="sldNum" sz="quarter" idx="10"/>
          </p:nvPr>
        </p:nvSpPr>
        <p:spPr/>
        <p:txBody>
          <a:bodyPr/>
          <a:lstStyle/>
          <a:p>
            <a:fld id="{E61CCD58-C3AD-477F-8255-2784B5755959}" type="slidenum">
              <a:rPr lang="de-DE" smtClean="0"/>
              <a:t>117</a:t>
            </a:fld>
            <a:endParaRPr lang="de-DE"/>
          </a:p>
        </p:txBody>
      </p:sp>
    </p:spTree>
    <p:extLst>
      <p:ext uri="{BB962C8B-B14F-4D97-AF65-F5344CB8AC3E}">
        <p14:creationId xmlns:p14="http://schemas.microsoft.com/office/powerpoint/2010/main" val="17478781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…dass viele Ihrer Lehrkräfte das können müssen....was nicht </a:t>
            </a:r>
            <a:r>
              <a:rPr lang="de-DE" baseline="0" dirty="0" err="1"/>
              <a:t>unleistbar</a:t>
            </a:r>
            <a:r>
              <a:rPr lang="de-DE" baseline="0" dirty="0"/>
              <a:t> ist, Jugendliche können das in mit 13,14 oder 15 ja dann auch…aber eben bedeutet…</a:t>
            </a:r>
          </a:p>
        </p:txBody>
      </p:sp>
      <p:sp>
        <p:nvSpPr>
          <p:cNvPr id="4" name="Foliennummernplatzhalter 3"/>
          <p:cNvSpPr>
            <a:spLocks noGrp="1"/>
          </p:cNvSpPr>
          <p:nvPr>
            <p:ph type="sldNum" sz="quarter" idx="10"/>
          </p:nvPr>
        </p:nvSpPr>
        <p:spPr/>
        <p:txBody>
          <a:bodyPr/>
          <a:lstStyle/>
          <a:p>
            <a:fld id="{E61CCD58-C3AD-477F-8255-2784B5755959}" type="slidenum">
              <a:rPr lang="de-DE" smtClean="0"/>
              <a:t>118</a:t>
            </a:fld>
            <a:endParaRPr lang="de-DE"/>
          </a:p>
        </p:txBody>
      </p:sp>
    </p:spTree>
    <p:extLst>
      <p:ext uri="{BB962C8B-B14F-4D97-AF65-F5344CB8AC3E}">
        <p14:creationId xmlns:p14="http://schemas.microsoft.com/office/powerpoint/2010/main" val="9586806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…dass diese Kolleginnen und Kollegen an Fortbildungen teilnehmen sollten.</a:t>
            </a:r>
          </a:p>
          <a:p>
            <a:endParaRPr lang="de-DE" baseline="0" dirty="0"/>
          </a:p>
          <a:p>
            <a:r>
              <a:rPr lang="de-DE" baseline="0" dirty="0"/>
              <a:t>Wir geloben dann auch, diese Fortbildungen nicht so trocken zu gestalten, wie diese hier. Jede der Fortbildungen arbeitet das Thema an einer ganzen * Unterrichtseinheit oder einer Unterrichtssequenz auf, so dass die Lehrkräfte nicht nur die Theorie erlernen, um sie lange nicht zu brauchen und dann wieder zu vergessen, sondern einsetzen können und so kompetent darin werden.</a:t>
            </a:r>
          </a:p>
        </p:txBody>
      </p:sp>
      <p:sp>
        <p:nvSpPr>
          <p:cNvPr id="4" name="Foliennummernplatzhalter 3"/>
          <p:cNvSpPr>
            <a:spLocks noGrp="1"/>
          </p:cNvSpPr>
          <p:nvPr>
            <p:ph type="sldNum" sz="quarter" idx="10"/>
          </p:nvPr>
        </p:nvSpPr>
        <p:spPr/>
        <p:txBody>
          <a:bodyPr/>
          <a:lstStyle/>
          <a:p>
            <a:fld id="{E61CCD58-C3AD-477F-8255-2784B5755959}" type="slidenum">
              <a:rPr lang="de-DE" smtClean="0"/>
              <a:t>119</a:t>
            </a:fld>
            <a:endParaRPr lang="de-DE"/>
          </a:p>
        </p:txBody>
      </p:sp>
    </p:spTree>
    <p:extLst>
      <p:ext uri="{BB962C8B-B14F-4D97-AF65-F5344CB8AC3E}">
        <p14:creationId xmlns:p14="http://schemas.microsoft.com/office/powerpoint/2010/main" val="133749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Hier bauen Schülerinnen und Schüler eine Brücke – genauer gesagt: sie konstruieren sie. Das Ziel: der Lehrer soll darüber gehen können. Und de facto reichte diese Brücke auch für vier Lehrkräfte.</a:t>
            </a:r>
          </a:p>
        </p:txBody>
      </p:sp>
      <p:sp>
        <p:nvSpPr>
          <p:cNvPr id="4" name="Foliennummernplatzhalter 3"/>
          <p:cNvSpPr>
            <a:spLocks noGrp="1"/>
          </p:cNvSpPr>
          <p:nvPr>
            <p:ph type="sldNum" sz="quarter" idx="10"/>
          </p:nvPr>
        </p:nvSpPr>
        <p:spPr/>
        <p:txBody>
          <a:bodyPr/>
          <a:lstStyle/>
          <a:p>
            <a:fld id="{E61CCD58-C3AD-477F-8255-2784B5755959}" type="slidenum">
              <a:rPr lang="de-DE" smtClean="0"/>
              <a:t>12</a:t>
            </a:fld>
            <a:endParaRPr lang="de-DE"/>
          </a:p>
        </p:txBody>
      </p:sp>
    </p:spTree>
    <p:extLst>
      <p:ext uri="{BB962C8B-B14F-4D97-AF65-F5344CB8AC3E}">
        <p14:creationId xmlns:p14="http://schemas.microsoft.com/office/powerpoint/2010/main" val="7691686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Ihr Ziel bei der Fortbildungsplanung sollte sein, möglichst alle Kollegen in mehreren zentralen Bereichen fit zu machen…</a:t>
            </a:r>
          </a:p>
          <a:p>
            <a:r>
              <a:rPr lang="de-DE" baseline="0" dirty="0"/>
              <a:t>…so die Kolleginnen und Kollegen das noch nicht sind.</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120</a:t>
            </a:fld>
            <a:endParaRPr lang="de-DE"/>
          </a:p>
        </p:txBody>
      </p:sp>
    </p:spTree>
    <p:extLst>
      <p:ext uri="{BB962C8B-B14F-4D97-AF65-F5344CB8AC3E}">
        <p14:creationId xmlns:p14="http://schemas.microsoft.com/office/powerpoint/2010/main" val="36624715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Damit Sie in Ihren Fachschaften ehrlich kommunizieren können, dass man vor diesen Standards und den Fortbildungen keine Angst zu haben braucht, haben wir für Sie kleine </a:t>
            </a:r>
            <a:r>
              <a:rPr lang="de-DE" baseline="0" dirty="0" err="1"/>
              <a:t>Kennenlernhappen</a:t>
            </a:r>
            <a:r>
              <a:rPr lang="de-DE" baseline="0" dirty="0"/>
              <a:t> aus unterrichtlichen Umsetzungen, den Unterrichtseinheiten und den dazugehörigen Fortbildungen vorbereitet und möchten Sie dazu einladen und auch bitten, sich nun im hinteren Teil des Raumes ungezwungen im Idealfall zu zweit an den Stationen auf das einzulassen, was auf den Anleitungsbogen für Sie vorbereitet ist.</a:t>
            </a:r>
          </a:p>
          <a:p>
            <a:endParaRPr lang="de-DE" baseline="0" dirty="0"/>
          </a:p>
          <a:p>
            <a:r>
              <a:rPr lang="de-DE" baseline="0" dirty="0"/>
              <a:t>Mit auf den Anleitungsbogen befindet sich auch immer eine kleine Aufgabe für den Einstieg….</a:t>
            </a:r>
          </a:p>
          <a:p>
            <a:endParaRPr lang="de-DE" baseline="0" dirty="0"/>
          </a:p>
          <a:p>
            <a:r>
              <a:rPr lang="de-DE" baseline="0" dirty="0"/>
              <a:t>Und wenn gerade keine Station frei ist, schnuppern Sie doch ein wenig in der Lesehilfe zu den </a:t>
            </a:r>
            <a:r>
              <a:rPr lang="de-DE" baseline="0" dirty="0" err="1"/>
              <a:t>ibKs</a:t>
            </a:r>
            <a:r>
              <a:rPr lang="de-DE" baseline="0" dirty="0"/>
              <a:t> im Heft ab Seite xxx.</a:t>
            </a:r>
          </a:p>
        </p:txBody>
      </p:sp>
      <p:sp>
        <p:nvSpPr>
          <p:cNvPr id="4" name="Foliennummernplatzhalter 3"/>
          <p:cNvSpPr>
            <a:spLocks noGrp="1"/>
          </p:cNvSpPr>
          <p:nvPr>
            <p:ph type="sldNum" sz="quarter" idx="10"/>
          </p:nvPr>
        </p:nvSpPr>
        <p:spPr/>
        <p:txBody>
          <a:bodyPr/>
          <a:lstStyle/>
          <a:p>
            <a:fld id="{E61CCD58-C3AD-477F-8255-2784B5755959}" type="slidenum">
              <a:rPr lang="de-DE" smtClean="0"/>
              <a:t>121</a:t>
            </a:fld>
            <a:endParaRPr lang="de-DE"/>
          </a:p>
        </p:txBody>
      </p:sp>
    </p:spTree>
    <p:extLst>
      <p:ext uri="{BB962C8B-B14F-4D97-AF65-F5344CB8AC3E}">
        <p14:creationId xmlns:p14="http://schemas.microsoft.com/office/powerpoint/2010/main" val="32983373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zu den Umsetzungsbeispielen,</a:t>
            </a:r>
            <a:r>
              <a:rPr lang="de-DE" baseline="0" dirty="0"/>
              <a:t> die hinten aufgebaut sind. Mitgebracht haben wir kleine Teilaufgaben aus verschiedenen Unterrichtseinheiten, die in den kommenden Monaten auch als Fortbildungen angeboten werden und die wir für geeignet halten.</a:t>
            </a:r>
          </a:p>
        </p:txBody>
      </p:sp>
      <p:sp>
        <p:nvSpPr>
          <p:cNvPr id="4" name="Foliennummernplatzhalter 3"/>
          <p:cNvSpPr>
            <a:spLocks noGrp="1"/>
          </p:cNvSpPr>
          <p:nvPr>
            <p:ph type="sldNum" sz="quarter" idx="10"/>
          </p:nvPr>
        </p:nvSpPr>
        <p:spPr/>
        <p:txBody>
          <a:bodyPr/>
          <a:lstStyle/>
          <a:p>
            <a:fld id="{BF0C1464-8FDE-4B1B-8544-E4C5BBD81717}" type="slidenum">
              <a:rPr lang="de-DE" smtClean="0"/>
              <a:t>122</a:t>
            </a:fld>
            <a:endParaRPr lang="de-DE"/>
          </a:p>
        </p:txBody>
      </p:sp>
    </p:spTree>
    <p:extLst>
      <p:ext uri="{BB962C8B-B14F-4D97-AF65-F5344CB8AC3E}">
        <p14:creationId xmlns:p14="http://schemas.microsoft.com/office/powerpoint/2010/main" val="13732674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noch Fragen?</a:t>
            </a:r>
          </a:p>
        </p:txBody>
      </p:sp>
      <p:sp>
        <p:nvSpPr>
          <p:cNvPr id="4" name="Foliennummernplatzhalter 3"/>
          <p:cNvSpPr>
            <a:spLocks noGrp="1"/>
          </p:cNvSpPr>
          <p:nvPr>
            <p:ph type="sldNum" sz="quarter" idx="10"/>
          </p:nvPr>
        </p:nvSpPr>
        <p:spPr/>
        <p:txBody>
          <a:bodyPr/>
          <a:lstStyle/>
          <a:p>
            <a:fld id="{E61CCD58-C3AD-477F-8255-2784B5755959}" type="slidenum">
              <a:rPr lang="de-DE" smtClean="0"/>
              <a:t>123</a:t>
            </a:fld>
            <a:endParaRPr lang="de-DE"/>
          </a:p>
        </p:txBody>
      </p:sp>
    </p:spTree>
    <p:extLst>
      <p:ext uri="{BB962C8B-B14F-4D97-AF65-F5344CB8AC3E}">
        <p14:creationId xmlns:p14="http://schemas.microsoft.com/office/powerpoint/2010/main" val="7320678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Abschließend für den heutigen Nachmittag wollen wir Ihnen nun noch zeigen, wie NwT-Unterricht</a:t>
            </a:r>
            <a:r>
              <a:rPr lang="de-DE" baseline="0" dirty="0"/>
              <a:t> spiralcurricular aufbauend von Klasse 8 bis 10 aussehen könnte. </a:t>
            </a:r>
            <a:r>
              <a:rPr lang="de-DE" dirty="0"/>
              <a:t>W</a:t>
            </a:r>
            <a:r>
              <a:rPr lang="de-DE" baseline="0" dirty="0"/>
              <a:t>ir hoffen, Sie haben gerade gut Kaffee getrunken, denn das Umsetzungsbeispiel ist deutlich ambitioniert, zeigt aber eben auch, wohin ein konsequent aufgebauter NwT-Unterricht führen kann.</a:t>
            </a:r>
          </a:p>
        </p:txBody>
      </p:sp>
      <p:sp>
        <p:nvSpPr>
          <p:cNvPr id="4" name="Foliennummernplatzhalter 3"/>
          <p:cNvSpPr>
            <a:spLocks noGrp="1"/>
          </p:cNvSpPr>
          <p:nvPr>
            <p:ph type="sldNum" sz="quarter" idx="10"/>
          </p:nvPr>
        </p:nvSpPr>
        <p:spPr/>
        <p:txBody>
          <a:bodyPr/>
          <a:lstStyle/>
          <a:p>
            <a:fld id="{BF0C1464-8FDE-4B1B-8544-E4C5BBD81717}" type="slidenum">
              <a:rPr lang="de-DE" smtClean="0"/>
              <a:t>124</a:t>
            </a:fld>
            <a:endParaRPr lang="de-DE"/>
          </a:p>
        </p:txBody>
      </p:sp>
    </p:spTree>
    <p:extLst>
      <p:ext uri="{BB962C8B-B14F-4D97-AF65-F5344CB8AC3E}">
        <p14:creationId xmlns:p14="http://schemas.microsoft.com/office/powerpoint/2010/main" val="23649562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Überblick - könnte man nun sagen</a:t>
            </a:r>
            <a:r>
              <a:rPr lang="de-DE" baseline="0" dirty="0"/>
              <a:t> – </a:t>
            </a:r>
            <a:r>
              <a:rPr lang="de-DE" dirty="0"/>
              <a:t>besteht</a:t>
            </a:r>
            <a:r>
              <a:rPr lang="de-DE" baseline="0" dirty="0"/>
              <a:t> der Unterrichtsstrang</a:t>
            </a:r>
            <a:r>
              <a:rPr lang="de-DE" dirty="0"/>
              <a:t> aus Unterrichtseinheiten mit den Titeln</a:t>
            </a:r>
            <a:r>
              <a:rPr lang="de-DE" baseline="0" dirty="0"/>
              <a:t>  ….</a:t>
            </a:r>
          </a:p>
          <a:p>
            <a:endParaRPr lang="de-DE" baseline="0" dirty="0"/>
          </a:p>
          <a:p>
            <a:r>
              <a:rPr lang="de-DE" baseline="0" dirty="0"/>
              <a:t>Wenn man sich die technische Entwicklerbrille anzieht, würde man aber vielleicht eher die folgenden Titel wählen: in Klasse 8 werden Grundlagen für das Technische Arbeiten mit Materialien und das Arbeiten mit dem Mikrocontroller gelegt. In Klasse 9 wird darauf aufbauend dann technische Mechanik mit Getrieben sowie das Steuern und Regeln aufgesetzt, in Klasse 10 wird dieses am Roboterfahrzeug ausgebaut und den Abschluss bildet das Entwickeln eigner Messtechnik</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125</a:t>
            </a:fld>
            <a:endParaRPr lang="de-DE"/>
          </a:p>
        </p:txBody>
      </p:sp>
    </p:spTree>
    <p:extLst>
      <p:ext uri="{BB962C8B-B14F-4D97-AF65-F5344CB8AC3E}">
        <p14:creationId xmlns:p14="http://schemas.microsoft.com/office/powerpoint/2010/main" val="26868751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 Forscherbrille</a:t>
            </a:r>
            <a:r>
              <a:rPr lang="de-DE" baseline="0" dirty="0"/>
              <a:t> sieht es so aus, dass in Klasse 8 ausgehend von einzelnen Messreihen (beim Kran) dann (beim Reaktionstest) die Grundlagen zu statistischer Auswertung gelegt werden. In Klasse 9 werden erstmalig Kennlinien bestimmt und – bei </a:t>
            </a:r>
            <a:r>
              <a:rPr lang="de-DE" baseline="0"/>
              <a:t>der Neutralisierung </a:t>
            </a:r>
            <a:r>
              <a:rPr lang="de-DE" baseline="0" dirty="0"/>
              <a:t>– ein Messverfahren entwickelt und optimiert. In Klasse 10 lernen die Schülerinnen und Schüler dann komplexere Sensorik wie zum Beispiel Ultraschallsensoren oder optische Näherungssensoren kennen und dürfen in der letzten Unterrichtseinheit dann eine Studie – auch als Beweis ihrer wissenschaftlichen Fähigkeit – selbst erstellen.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126</a:t>
            </a:fld>
            <a:endParaRPr lang="de-DE"/>
          </a:p>
        </p:txBody>
      </p:sp>
    </p:spTree>
    <p:extLst>
      <p:ext uri="{BB962C8B-B14F-4D97-AF65-F5344CB8AC3E}">
        <p14:creationId xmlns:p14="http://schemas.microsoft.com/office/powerpoint/2010/main" val="38115760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 Mündigkeitsbrille </a:t>
            </a:r>
            <a:r>
              <a:rPr lang="de-DE" baseline="0" dirty="0"/>
              <a:t> erkennt man zunächst, dass die Schülerinnen eine große Breite an Themen kennen lernen: Großmaschinen wie den Kran, Informationsverarbeitung in Mensch und Computer, es geht um Windkraft und Wasserreinhaltung, um das aktuelle Thema autonomes Fahren und am Ende in Richtung Medizin.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127</a:t>
            </a:fld>
            <a:endParaRPr lang="de-DE"/>
          </a:p>
        </p:txBody>
      </p:sp>
    </p:spTree>
    <p:extLst>
      <p:ext uri="{BB962C8B-B14F-4D97-AF65-F5344CB8AC3E}">
        <p14:creationId xmlns:p14="http://schemas.microsoft.com/office/powerpoint/2010/main" val="3977311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Dahinter stecken Fragestellung rund um die Bedeutung von Maschinen und Informationsverarbeitung, in Klasse 9 um Abwägungsfragen wie Ressourcenknappheit und Ökologie</a:t>
            </a:r>
            <a:r>
              <a:rPr lang="de-DE" baseline="0" dirty="0"/>
              <a:t> und in Klasse 10 dann um Ethik und Medizin.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128</a:t>
            </a:fld>
            <a:endParaRPr lang="de-DE"/>
          </a:p>
        </p:txBody>
      </p:sp>
    </p:spTree>
    <p:extLst>
      <p:ext uri="{BB962C8B-B14F-4D97-AF65-F5344CB8AC3E}">
        <p14:creationId xmlns:p14="http://schemas.microsoft.com/office/powerpoint/2010/main" val="11298191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a:t>
            </a:r>
            <a:r>
              <a:rPr lang="de-DE" baseline="0" dirty="0"/>
              <a:t> Beispiel – wir zeigen die Unterrichtseinheiten gleich noch etwas genauer, ist also deshalb ambitioniert, weil sich alle Unterrichtseinheiten komplett am Aufbau der zentralen Kompetenzen beteiligen und sich dazu mit zunehmend komplexen Systemen, Prozessen und Aufgaben auseinander setzen.</a:t>
            </a:r>
          </a:p>
          <a:p>
            <a:endParaRPr lang="de-DE" baseline="0" dirty="0"/>
          </a:p>
          <a:p>
            <a:r>
              <a:rPr lang="de-DE" baseline="0" dirty="0"/>
              <a:t>Vielleicht fragen Sie sich auch, weshalb wir auf den Bereich „Organisation“ nicht eingegangen sind: der wird Bestandteil einer späteren ZPG werden.</a:t>
            </a:r>
          </a:p>
          <a:p>
            <a:endParaRPr lang="de-DE" baseline="0" dirty="0"/>
          </a:p>
          <a:p>
            <a:r>
              <a:rPr lang="de-DE" baseline="0" dirty="0"/>
              <a:t>So, jetzt die Unterrichtseinheiten von unten nach oben…fragen Sie dazwischen, wo es notwendig erscheint.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129</a:t>
            </a:fld>
            <a:endParaRPr lang="de-DE"/>
          </a:p>
        </p:txBody>
      </p:sp>
    </p:spTree>
    <p:extLst>
      <p:ext uri="{BB962C8B-B14F-4D97-AF65-F5344CB8AC3E}">
        <p14:creationId xmlns:p14="http://schemas.microsoft.com/office/powerpoint/2010/main" val="361888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Schülerinnen und Schüler, die einen bestehenden Solarofen optimieren. Also: erst einmal genau messen, was er kann…dann Optimierungsideen entwickeln….deren Erfolg begründet abschätzen…dann umsetzen und nachmessen, ob es sich wirklich lohnte.</a:t>
            </a:r>
          </a:p>
        </p:txBody>
      </p:sp>
      <p:sp>
        <p:nvSpPr>
          <p:cNvPr id="4" name="Foliennummernplatzhalter 3"/>
          <p:cNvSpPr>
            <a:spLocks noGrp="1"/>
          </p:cNvSpPr>
          <p:nvPr>
            <p:ph type="sldNum" sz="quarter" idx="10"/>
          </p:nvPr>
        </p:nvSpPr>
        <p:spPr/>
        <p:txBody>
          <a:bodyPr/>
          <a:lstStyle/>
          <a:p>
            <a:fld id="{E61CCD58-C3AD-477F-8255-2784B5755959}" type="slidenum">
              <a:rPr lang="de-DE" smtClean="0"/>
              <a:t>13</a:t>
            </a:fld>
            <a:endParaRPr lang="de-DE"/>
          </a:p>
        </p:txBody>
      </p:sp>
    </p:spTree>
    <p:extLst>
      <p:ext uri="{BB962C8B-B14F-4D97-AF65-F5344CB8AC3E}">
        <p14:creationId xmlns:p14="http://schemas.microsoft.com/office/powerpoint/2010/main" val="39623717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Los geht es mit der Unterrichtseinheit</a:t>
            </a:r>
            <a:r>
              <a:rPr lang="de-DE" baseline="0" dirty="0"/>
              <a:t> zum Kran, die viele von Ihnen vielleicht auch schon kennen und durchgeführt haben.</a:t>
            </a:r>
          </a:p>
          <a:p>
            <a:endParaRPr lang="de-DE" baseline="0" dirty="0"/>
          </a:p>
          <a:p>
            <a:r>
              <a:rPr lang="de-DE" baseline="0" dirty="0"/>
              <a:t>Der Projektauftrag lautet im Wesentlichen: vollende einen Seil- und Rollenlosen </a:t>
            </a:r>
            <a:r>
              <a:rPr lang="de-DE" baseline="0" dirty="0" err="1"/>
              <a:t>Rohkran</a:t>
            </a:r>
            <a:r>
              <a:rPr lang="de-DE" baseline="0" dirty="0"/>
              <a:t>, so dass daraus ein funktionsfähiger Kran entsteht. Dieser </a:t>
            </a:r>
            <a:r>
              <a:rPr lang="de-DE" baseline="0" dirty="0" err="1"/>
              <a:t>Rohkran</a:t>
            </a:r>
            <a:r>
              <a:rPr lang="de-DE" baseline="0" dirty="0"/>
              <a:t> entsteht gleich zu Beginn der Qualifizierungsphase nach Anleitung, wobei die Schülerinnen und Schüler den Umgang mit Holz und den Werkzeugen erst einmal erlernen. Übungen, theoretische Stunden oder </a:t>
            </a:r>
            <a:r>
              <a:rPr lang="de-DE" baseline="0" dirty="0" err="1"/>
              <a:t>Lernseiten</a:t>
            </a:r>
            <a:r>
              <a:rPr lang="de-DE" baseline="0" dirty="0"/>
              <a:t> führen dann in das Technische Zeichnen, das Thema Standstabilität und das Denken in Seilzügen sowie in die verwendbaren Rollen etc. ein. Damit ist die Qualifizierung abgeschlossen und es geht in die Projektphase.</a:t>
            </a:r>
          </a:p>
          <a:p>
            <a:endParaRPr lang="de-DE" baseline="0" dirty="0"/>
          </a:p>
          <a:p>
            <a:r>
              <a:rPr lang="de-DE" baseline="0" dirty="0"/>
              <a:t>Der Ausblick, es ist ja der allererste in NwT, rückt die Bedeutung von Kränen als Hebehilfen in das Bewusstsein der Schüler. Ohne Kräne gab es keine hohen Gebäude, modernere Kräne ermöglichen noch höhere Gebäude, vor allem aber wäre der gesamte Warenumschlag der Weltwirtschaft an den Häfen ohne Kräne nicht möglich.</a:t>
            </a:r>
          </a:p>
          <a:p>
            <a:endParaRPr lang="de-DE" baseline="0" dirty="0"/>
          </a:p>
          <a:p>
            <a:r>
              <a:rPr lang="de-DE" baseline="0" dirty="0"/>
              <a:t>Insbesondere in der Projektphase arbeiten die Schülergruppen unterschiedlich schnell, so dass es am Ende Vertiefungsaufgaben für die Schnelleren gibt.</a:t>
            </a:r>
          </a:p>
          <a:p>
            <a:endParaRPr lang="de-DE" baseline="0" dirty="0"/>
          </a:p>
          <a:p>
            <a:r>
              <a:rPr lang="de-DE" baseline="0" dirty="0"/>
              <a:t>Im Zentrum der Reflexion steht zunächst die Qualität des Produkts „Modellkran“ und das Erkennen der </a:t>
            </a:r>
            <a:r>
              <a:rPr lang="de-DE" baseline="0" dirty="0" err="1"/>
              <a:t>Gelingensbedingungen</a:t>
            </a:r>
            <a:r>
              <a:rPr lang="de-DE" baseline="0" dirty="0"/>
              <a:t> im Schaffensprozess.</a:t>
            </a:r>
          </a:p>
          <a:p>
            <a:r>
              <a:rPr lang="de-DE" baseline="0" dirty="0"/>
              <a:t>Wertvoll ist es aber auch, das Prinzip „Seilzüge“ zu reflektieren und zu erkennen, dass es vor allem auch im Körper in Form von Sehnen immense Bedeutung hat. </a:t>
            </a:r>
            <a:r>
              <a:rPr lang="de-DE" baseline="0" dirty="0" err="1"/>
              <a:t>Spannedn</a:t>
            </a:r>
            <a:r>
              <a:rPr lang="de-DE" baseline="0" dirty="0"/>
              <a:t> sind Aufgaben wie z.B. „Wie würdet ihr ein Hühnerbein konstruieren“ mit einer anschließenden Sektion eines echten Hühnerbeins.</a:t>
            </a:r>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130</a:t>
            </a:fld>
            <a:endParaRPr lang="de-DE">
              <a:solidFill>
                <a:prstClr val="black"/>
              </a:solidFill>
            </a:endParaRPr>
          </a:p>
        </p:txBody>
      </p:sp>
    </p:spTree>
    <p:extLst>
      <p:ext uri="{BB962C8B-B14F-4D97-AF65-F5344CB8AC3E}">
        <p14:creationId xmlns:p14="http://schemas.microsoft.com/office/powerpoint/2010/main" val="28134534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Dann folgt in der zweiten Hälfte von Klasse 8 eine Unterrichtseinheit, die erst einmal</a:t>
            </a:r>
            <a:r>
              <a:rPr lang="de-DE" baseline="0" dirty="0"/>
              <a:t> von einem biologischen Phänomen bzw. einer biologischen Hypothese ausgeht und von der Sie vorhin ebenfalls einen kurzen Ausschnitt kennen lernen konnten: Hier ist sie mit Reaktionstest betitelt, was man den Schülern aber vorher nicht verraten sollte.</a:t>
            </a:r>
          </a:p>
          <a:p>
            <a:endParaRPr lang="de-DE" baseline="0" dirty="0"/>
          </a:p>
          <a:p>
            <a:r>
              <a:rPr lang="de-DE" baseline="0" dirty="0"/>
              <a:t>Sie sehen, dass diese Einheit in zwei Projekte gesplittet ist…weil ein großes eine Überforderung der Achtklässler darstellen würde.</a:t>
            </a:r>
          </a:p>
          <a:p>
            <a:endParaRPr lang="de-DE" baseline="0" dirty="0"/>
          </a:p>
          <a:p>
            <a:r>
              <a:rPr lang="de-DE" baseline="0" dirty="0"/>
              <a:t>Überfordernd ist eigentlich auch gleich die Ausgangsfrage. Ausgehend zum Beispiel von einem Zeitungsartikel stellt sich die Frage, ob man nach der großen Pause überhaupt fitter ist als zuvor…oder ob man sie nicht einfach weglassen könnte…und: Wie könnte man das wissenschaftlich nachweisen? </a:t>
            </a:r>
          </a:p>
          <a:p>
            <a:endParaRPr lang="de-DE" baseline="0" dirty="0"/>
          </a:p>
          <a:p>
            <a:r>
              <a:rPr lang="de-DE" baseline="0" dirty="0"/>
              <a:t>Unterstützt vom Lehrer findet die Klasse heraus, dass man das mit verschiedenen Arten von Reaktionstests machen könnte. Sind die Reaktionszeiten nach der Pause besser, wäre das ein Indiz für eine Wirksamkeit der Pause. Mit dieser Idee im Kopf beginnt die Qualifizierungsphase: Wie funktioniert Reiz-Verarbeitung und welche Wege gehen sie durch den Körper… Vor allem </a:t>
            </a:r>
            <a:r>
              <a:rPr lang="de-DE" baseline="0" dirty="0" err="1"/>
              <a:t>stelen</a:t>
            </a:r>
            <a:r>
              <a:rPr lang="de-DE" baseline="0" dirty="0"/>
              <a:t> die Schüler fest, dass es verschiedene Arten von </a:t>
            </a:r>
            <a:r>
              <a:rPr lang="de-DE" baseline="0" dirty="0" err="1"/>
              <a:t>Rekationstest</a:t>
            </a:r>
            <a:r>
              <a:rPr lang="de-DE" baseline="0" dirty="0"/>
              <a:t> gibt, die physiologisch bzw. psychologisch unterschiedlich </a:t>
            </a:r>
            <a:r>
              <a:rPr lang="de-DE" baseline="0" dirty="0" err="1"/>
              <a:t>funktinieren</a:t>
            </a:r>
            <a:r>
              <a:rPr lang="de-DE" baseline="0" dirty="0"/>
              <a:t>: Nur eine Lampe und eine Taste ist der direkte Reaktionstest. Ein </a:t>
            </a:r>
            <a:r>
              <a:rPr lang="de-DE" baseline="0" dirty="0" err="1"/>
              <a:t>Auswhltest</a:t>
            </a:r>
            <a:r>
              <a:rPr lang="de-DE" baseline="0" dirty="0"/>
              <a:t> (rote und gelbe Lampe und rote und gelbe Taste) ist schon etwas viel anspruchsvolleres. Und ein Test, der erst nach 20 Sekunden Wartezeit erfolgt misst eher das Konzentrationsvermögen. </a:t>
            </a:r>
          </a:p>
          <a:p>
            <a:endParaRPr lang="de-DE" baseline="0" dirty="0"/>
          </a:p>
          <a:p>
            <a:r>
              <a:rPr lang="de-DE" baseline="0" dirty="0"/>
              <a:t>Neben dem Körper lernen die Schülerinnen und Schüler </a:t>
            </a:r>
            <a:r>
              <a:rPr lang="de-DE" baseline="0" dirty="0" err="1"/>
              <a:t>un</a:t>
            </a:r>
            <a:r>
              <a:rPr lang="de-DE" baseline="0" dirty="0"/>
              <a:t> auch die Signalverarbeitung mit dem Mikrocontroller kennen. Das Eva Prinzip mit Eingabe, Verarbeitung und Ausgabe haben Lebewesen und Mikrocontroller gemeinsam und es bildet hier eine sehr schöne Klammer.</a:t>
            </a:r>
          </a:p>
          <a:p>
            <a:endParaRPr lang="de-DE" baseline="0" dirty="0"/>
          </a:p>
          <a:p>
            <a:r>
              <a:rPr lang="de-DE" baseline="0" dirty="0"/>
              <a:t>In der ersten Projektphase geht es nun darum, zunächst die Geräte zu bauen und dann zu testen. An den ersten Probedaten erlernen die Schüler – das ist dann schon gleich wieder die nächste Qualifizierung - die Datenverarbeitung mit einer Tabellenkalkulation und das sinnvolle Auswerten und Ermitteln von Signifikanz. Dann können sie mit ihrem Testgerät eine eigene und selbstgeplante Studie durchführen. Die Reflexion fragt nun danach: war die Studie gut und solide? Gibt es Ergebnisse? Wie sollte der Schultag nun verändert werden?</a:t>
            </a:r>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131</a:t>
            </a:fld>
            <a:endParaRPr lang="de-DE">
              <a:solidFill>
                <a:prstClr val="black"/>
              </a:solidFill>
            </a:endParaRPr>
          </a:p>
        </p:txBody>
      </p:sp>
    </p:spTree>
    <p:extLst>
      <p:ext uri="{BB962C8B-B14F-4D97-AF65-F5344CB8AC3E}">
        <p14:creationId xmlns:p14="http://schemas.microsoft.com/office/powerpoint/2010/main" val="938555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einem Metablick auf die Unterrichtseinheit kann man feststellen, dass die Schülerinnen</a:t>
            </a:r>
            <a:r>
              <a:rPr lang="de-DE" baseline="0" dirty="0"/>
              <a:t> und Schüle hier in Klasse 8 sehr früh eine eigentlich überfordernd große Untersuchung kennen lernen. In den Projektphasen liegen aber nur kleine – zugleich nicht zu kleine – aber eben </a:t>
            </a:r>
            <a:r>
              <a:rPr lang="de-DE" baseline="0" dirty="0" err="1"/>
              <a:t>bewältigbare</a:t>
            </a:r>
            <a:r>
              <a:rPr lang="de-DE" baseline="0" dirty="0"/>
              <a:t> Teile…</a:t>
            </a:r>
          </a:p>
          <a:p>
            <a:endParaRPr lang="de-DE" baseline="0" dirty="0"/>
          </a:p>
          <a:p>
            <a:r>
              <a:rPr lang="de-DE" baseline="0" dirty="0"/>
              <a:t>Ebenfalls noch einen Hinweis wert ist es, dass man natürlich auch andere Untersuchungen durchführen kann: Erste Stunde oder sechste Stunde fitter? Montags oder Freitags fitter? Können wir messen, wie früh jemand ins Bett gegangen ist? Was bringt bewegte Schule?...und vieles mehr.</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132</a:t>
            </a:fld>
            <a:endParaRPr lang="de-DE">
              <a:solidFill>
                <a:prstClr val="black"/>
              </a:solidFill>
            </a:endParaRPr>
          </a:p>
        </p:txBody>
      </p:sp>
    </p:spTree>
    <p:extLst>
      <p:ext uri="{BB962C8B-B14F-4D97-AF65-F5344CB8AC3E}">
        <p14:creationId xmlns:p14="http://schemas.microsoft.com/office/powerpoint/2010/main" val="4007037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Klasse 9 – Arbeitstitel</a:t>
            </a:r>
            <a:r>
              <a:rPr lang="de-DE" baseline="0" dirty="0"/>
              <a:t> der Unterrichtseinheit ist „Windpumpe“, weil das auch der Projektauftrag sein wird: Entwickelt eine * Windpumpe, die an unseren Ventilatoren möglichst viel Wasser pro Minute um 5 cm nach oben fördern kann. Mit Windpumpe ist so * etwas gemeint…und klar ist, dass am Ende ein Wettbewerb steht.</a:t>
            </a:r>
          </a:p>
          <a:p>
            <a:endParaRPr lang="de-DE" baseline="0" dirty="0"/>
          </a:p>
          <a:p>
            <a:r>
              <a:rPr lang="de-DE" baseline="0" dirty="0"/>
              <a:t>An diese Aufgabe setzt sich eine Gruppe aber nicht komplett, sondern teilt sich zunächst in sich in zwei Gruppen. Die einen erarbeiten sich Grundlagen zu Pumpen und entwickeln eine optimierte und mit einem Datenblatt und Kennlinien vermessene Pumpe, die anderen entwickeln ein optimiertes und ebenfalls mit Kennlinien dokumentiertes Windrad. Beide gilt es nun noch über ein Getriebe zu verbinden – das Verknüpfen großer Maschinenteile nennt man oft auch Hochzeit. Die Getriebeübersetzung kann dabei aus den Kennlinien abgeleitet werden.</a:t>
            </a:r>
          </a:p>
          <a:p>
            <a:endParaRPr lang="de-DE" baseline="0" dirty="0"/>
          </a:p>
          <a:p>
            <a:r>
              <a:rPr lang="de-DE" baseline="0" dirty="0"/>
              <a:t>Wenn man möchte, beginnt man diese Unterrichtseinheit sehr geographisch mit der Frage nach den verschiedenen Einsatzzwecken von Windpumpen – es gibt solche die Wasser in ariden Gebieten für die Bewässerung fördern und solche, die als Lenzpumpen zum Beispiel küstennahe Polder trocknen. </a:t>
            </a:r>
          </a:p>
          <a:p>
            <a:endParaRPr lang="de-DE" baseline="0" dirty="0"/>
          </a:p>
          <a:p>
            <a:r>
              <a:rPr lang="de-DE" baseline="0" dirty="0"/>
              <a:t>In der </a:t>
            </a:r>
            <a:r>
              <a:rPr lang="de-DE" baseline="0" dirty="0" err="1"/>
              <a:t>Qualifizierungphase</a:t>
            </a:r>
            <a:r>
              <a:rPr lang="de-DE" baseline="0" dirty="0"/>
              <a:t> liegt nun alles, was über Klasse 8 hinaus noch qualifiziert werden muss: das sind einige physikalisch-technische Gesetze, die Frage der Energieversorgung, verschiedener Energieträger und der Netzgebundenheit bzw. Autarkie von Inselanlagen. An der Qualifizierung merkt man schon, dass hier der Bogen auch zu den omnipräsenten elektrischen Windkraftanlagen gewünscht ist. Entsprechend können eine Exkursion und eine Reflexion der regionalen Energieversorgung dann auch die Unterrichtseinheit abschließen.</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133</a:t>
            </a:fld>
            <a:endParaRPr lang="de-DE">
              <a:solidFill>
                <a:prstClr val="black"/>
              </a:solidFill>
            </a:endParaRPr>
          </a:p>
        </p:txBody>
      </p:sp>
    </p:spTree>
    <p:extLst>
      <p:ext uri="{BB962C8B-B14F-4D97-AF65-F5344CB8AC3E}">
        <p14:creationId xmlns:p14="http://schemas.microsoft.com/office/powerpoint/2010/main" val="139528922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zweite Unterrichtseinheit</a:t>
            </a:r>
            <a:r>
              <a:rPr lang="de-DE" baseline="0" dirty="0"/>
              <a:t> in Klasse 9 findet einen sehr klassischen Einstieg in der Frage der Gewässerverunreinigung und des Bedarfs für Neutralisationsanlagen. nimmt sich des Themas </a:t>
            </a:r>
            <a:r>
              <a:rPr lang="de-DE" dirty="0"/>
              <a:t>Wichtig:</a:t>
            </a:r>
            <a:r>
              <a:rPr lang="de-DE" baseline="0" dirty="0"/>
              <a:t> Hinweis – es geht um eine grobes Neutralisieren (pH bis 9). Eine präzise Neutralisation würde eine Dosierpumpe erfordern, benötigte eine sehr genaue Messung und ist aber für den skizzierten Einsatzfall einer Abwasserneutralisation auch nicht erforderlich. Ein solche – nicht mit dem Anspruch PH 7 sondern eher mit dem Anspruch PH 6-9 – soll dann auch von den Schülerinnen und Schülern entwickelt werden.</a:t>
            </a:r>
          </a:p>
          <a:p>
            <a:endParaRPr lang="de-DE" baseline="0" dirty="0"/>
          </a:p>
          <a:p>
            <a:r>
              <a:rPr lang="de-DE" baseline="0" dirty="0"/>
              <a:t>Die Qualifizierung nutzt Grundlagen der Chemie und zeigt das Prinzip der fotometrischen Erkennung von Färbung, z.B. durch Messung der Streuung bestimmter Lichtfarben. Die Schülerinnen lernen zu den Mikrocontrollergrundkenntnissen noch die Anweisungen zum Messen analoger Werte sowie die Möglichkeit zum Ansteuern einer Pumpe kennen, dann haben sie alle Grundlagen die sie benötigen.</a:t>
            </a:r>
          </a:p>
          <a:p>
            <a:endParaRPr lang="de-DE" baseline="0" dirty="0"/>
          </a:p>
          <a:p>
            <a:r>
              <a:rPr lang="de-DE" baseline="0" dirty="0"/>
              <a:t>Ihr eigentliche Entwicklung beginnt mit dem Erforschen der richtigen  Kombination aus Indikator, Lichtfarbe und Art der Fotometrie (Durchlässigkeit, Streuung), dann wird die Anlage aufgebaut und schließlich kalibriert, geprüft und optimiert.</a:t>
            </a:r>
          </a:p>
          <a:p>
            <a:endParaRPr lang="de-DE" baseline="0" dirty="0"/>
          </a:p>
          <a:p>
            <a:r>
              <a:rPr lang="de-DE" baseline="0" dirty="0"/>
              <a:t>In der Reflexion wird nun die Frage behandelt, die die Verfahrenstechnik ausmacht: Wie müsste das real, also groß funktionieren. Die Schülerinnen und Schüler lernen die Verfahrenstechnik als Disziplin kennen und erfahren vielleicht auch, wie die chemische Industrie mit „Abfällen“ umgeht.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134</a:t>
            </a:fld>
            <a:endParaRPr lang="de-DE">
              <a:solidFill>
                <a:prstClr val="black"/>
              </a:solidFill>
            </a:endParaRPr>
          </a:p>
        </p:txBody>
      </p:sp>
    </p:spTree>
    <p:extLst>
      <p:ext uri="{BB962C8B-B14F-4D97-AF65-F5344CB8AC3E}">
        <p14:creationId xmlns:p14="http://schemas.microsoft.com/office/powerpoint/2010/main" val="36606553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hier von selbstfahrenden Fahrzeugen die Rede ist, dann nicht nur von Autos, sondern von Mobilitätskonzepten. Wenn das Auto selbst</a:t>
            </a:r>
            <a:r>
              <a:rPr lang="de-DE" baseline="0" dirty="0"/>
              <a:t> fahren kann, muss ich es nicht mehr vor die Haustüre stellen, weil es ja zu mir kommen kann, wenn ich es brauche. Ich muss also auch nicht unbedingt ein eigenes Auto haben…es kann ja auch ein anderes Auto zu mir kommen. Ich muss mich nicht einmal in der Bedienung umgewöhnen, da es ohnehin selbst fährt. Und so weiter…</a:t>
            </a:r>
          </a:p>
          <a:p>
            <a:endParaRPr lang="de-DE" baseline="0" dirty="0"/>
          </a:p>
          <a:p>
            <a:r>
              <a:rPr lang="de-DE" baseline="0" dirty="0"/>
              <a:t>Die Schülerinnen und Schüler sollen in der Projektphase kein Fahrzeug entwickeln, das komplett alleine fährt, aber ein solches, das komplett alleine einparken kann. Qualifiziert werden die Schülerinnen und Schüler zu verschiedenen möglicherweise sinnvollen Sensoren und zum Thema der technischen Komponenten zur Fortbewegung.</a:t>
            </a:r>
          </a:p>
          <a:p>
            <a:endParaRPr lang="de-DE" baseline="0" dirty="0"/>
          </a:p>
          <a:p>
            <a:r>
              <a:rPr lang="de-DE" baseline="0" dirty="0"/>
              <a:t>Wenn Sie es genau lesen, fällt auf, dass der Projektauftrag zunächst ein Konzept für ein solches Fahrzeug verlangt. Also ein Fahrzeug mit Sensorik und einem geeigneten Algorithmus. Erst wenn das steht wird konstruiert, gefertigt und schließlich für einen Wettbewerb optimiert.</a:t>
            </a:r>
          </a:p>
          <a:p>
            <a:endParaRPr lang="de-DE" baseline="0" dirty="0"/>
          </a:p>
          <a:p>
            <a:r>
              <a:rPr lang="de-DE" baseline="0" dirty="0"/>
              <a:t>Das Ende der Unterrichtseinheit können Artikel zur künstlichen Intelligenz und zu ethischen Fragen in diesem Zusammenhang darstellen. Vielleicht möchte man aber auch noch einmal über die etwas kleinere Frage von Dieter </a:t>
            </a:r>
            <a:r>
              <a:rPr lang="de-DE" baseline="0" dirty="0" err="1"/>
              <a:t>Zetsche</a:t>
            </a:r>
            <a:r>
              <a:rPr lang="de-DE" baseline="0" dirty="0"/>
              <a:t> philosophieren. Kleiner, weil die künstliche Intelligenz ja auch andere Bereiche revolutionieren wird.</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135</a:t>
            </a:fld>
            <a:endParaRPr lang="de-DE">
              <a:solidFill>
                <a:prstClr val="black"/>
              </a:solidFill>
            </a:endParaRPr>
          </a:p>
        </p:txBody>
      </p:sp>
    </p:spTree>
    <p:extLst>
      <p:ext uri="{BB962C8B-B14F-4D97-AF65-F5344CB8AC3E}">
        <p14:creationId xmlns:p14="http://schemas.microsoft.com/office/powerpoint/2010/main" val="32946072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letzte Unterrichtseinheit soll wissenschaftliches und technisches Zusammenbringen und zugleich ein wenig</a:t>
            </a:r>
            <a:r>
              <a:rPr lang="de-DE" baseline="0" dirty="0"/>
              <a:t> den Charakter der Facharbeit haben, die viele Schulen bislang auch schon umgesetzt haben und auch weiterhin umsetzen können. Die Facharbeit ist im neuen Bildungsplan allerdings nicht verpflichtend.</a:t>
            </a:r>
          </a:p>
          <a:p>
            <a:endParaRPr lang="de-DE" baseline="0" dirty="0"/>
          </a:p>
          <a:p>
            <a:r>
              <a:rPr lang="de-DE" baseline="0" dirty="0"/>
              <a:t>Den Projetkauftrag geben sich die Schülerinnen und Schüler in gewissen Grenzen selbst. Festgelegt ist: es soll forschend sein – und der Einstieg über Phänomene menschlichen Könnens und </a:t>
            </a:r>
            <a:r>
              <a:rPr lang="de-DE" baseline="0" dirty="0" err="1"/>
              <a:t>popularwissenschaftliche</a:t>
            </a:r>
            <a:r>
              <a:rPr lang="de-DE" baseline="0" dirty="0"/>
              <a:t> Zeitungsartikel schafft den Rahmen für </a:t>
            </a:r>
            <a:r>
              <a:rPr lang="de-DE" baseline="0" dirty="0" err="1"/>
              <a:t>pschologische</a:t>
            </a:r>
            <a:r>
              <a:rPr lang="de-DE" baseline="0" dirty="0"/>
              <a:t> oder physiologische Untersuchungen. </a:t>
            </a:r>
          </a:p>
          <a:p>
            <a:endParaRPr lang="de-DE" baseline="0" dirty="0"/>
          </a:p>
          <a:p>
            <a:r>
              <a:rPr lang="de-DE" baseline="0" dirty="0"/>
              <a:t>Qualifiziert wird nun, was notwendig ist, damit dies eine Forschung mit Substanz wird: Wie können Fragestellungen beforscht werden, welche Vitalparameter kann man wie erfassen, wie muss ich eine Studie designen, wie sind Daten darzustellen und wie können sie mit dem Mikrocontroller (den die Schülerinnen und Schüler ja als </a:t>
            </a:r>
            <a:r>
              <a:rPr lang="de-DE" baseline="0" dirty="0" err="1"/>
              <a:t>Instruent</a:t>
            </a:r>
            <a:r>
              <a:rPr lang="de-DE" baseline="0" dirty="0"/>
              <a:t> schon kennen) effizient erfasst werden.</a:t>
            </a:r>
          </a:p>
          <a:p>
            <a:endParaRPr lang="de-DE" baseline="0" dirty="0"/>
          </a:p>
          <a:p>
            <a:r>
              <a:rPr lang="de-DE" baseline="0" dirty="0"/>
              <a:t>Dies findet man nun in der Projektphase wieder: Zunächst müssen sich die Schülerinnen und Schüler vernünftige Hypothesen und Forschungsfragen überlegen, die mit Experimenten untersucht, ausgewertet und zu einer Studie zusammengefasst werden können. In Klasse 10 darf man nun schon statistisch sinnvolle </a:t>
            </a:r>
            <a:r>
              <a:rPr lang="de-DE" baseline="0" dirty="0" err="1"/>
              <a:t>Behandlng</a:t>
            </a:r>
            <a:r>
              <a:rPr lang="de-DE" baseline="0" dirty="0"/>
              <a:t> auch von </a:t>
            </a:r>
            <a:r>
              <a:rPr lang="de-DE" baseline="0" dirty="0" err="1"/>
              <a:t>Fehelrn</a:t>
            </a:r>
            <a:r>
              <a:rPr lang="de-DE" baseline="0" dirty="0"/>
              <a:t> erwarten.</a:t>
            </a:r>
          </a:p>
          <a:p>
            <a:endParaRPr lang="de-DE" baseline="0" dirty="0"/>
          </a:p>
          <a:p>
            <a:r>
              <a:rPr lang="de-DE" baseline="0" dirty="0"/>
              <a:t>Die Studien werden abschließend vorgestellt und bewertet, ihre Zuverlässigkeit hinterfragt, eventuell wird ein Artikel dazu verfasst und reflektiert, wie daran weiter zu forschen wäre.</a:t>
            </a:r>
          </a:p>
          <a:p>
            <a:r>
              <a:rPr lang="de-DE" dirty="0"/>
              <a:t>u</a:t>
            </a:r>
          </a:p>
        </p:txBody>
      </p:sp>
      <p:sp>
        <p:nvSpPr>
          <p:cNvPr id="4" name="Foliennummernplatzhalter 3"/>
          <p:cNvSpPr>
            <a:spLocks noGrp="1"/>
          </p:cNvSpPr>
          <p:nvPr>
            <p:ph type="sldNum" sz="quarter" idx="10"/>
          </p:nvPr>
        </p:nvSpPr>
        <p:spPr/>
        <p:txBody>
          <a:bodyPr/>
          <a:lstStyle/>
          <a:p>
            <a:fld id="{E61CCD58-C3AD-477F-8255-2784B5755959}" type="slidenum">
              <a:rPr lang="de-DE">
                <a:solidFill>
                  <a:prstClr val="black"/>
                </a:solidFill>
              </a:rPr>
              <a:pPr/>
              <a:t>136</a:t>
            </a:fld>
            <a:endParaRPr lang="de-DE">
              <a:solidFill>
                <a:prstClr val="black"/>
              </a:solidFill>
            </a:endParaRPr>
          </a:p>
        </p:txBody>
      </p:sp>
    </p:spTree>
    <p:extLst>
      <p:ext uri="{BB962C8B-B14F-4D97-AF65-F5344CB8AC3E}">
        <p14:creationId xmlns:p14="http://schemas.microsoft.com/office/powerpoint/2010/main" val="31856568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noch Fragen?</a:t>
            </a:r>
          </a:p>
        </p:txBody>
      </p:sp>
      <p:sp>
        <p:nvSpPr>
          <p:cNvPr id="4" name="Foliennummernplatzhalter 3"/>
          <p:cNvSpPr>
            <a:spLocks noGrp="1"/>
          </p:cNvSpPr>
          <p:nvPr>
            <p:ph type="sldNum" sz="quarter" idx="10"/>
          </p:nvPr>
        </p:nvSpPr>
        <p:spPr/>
        <p:txBody>
          <a:bodyPr/>
          <a:lstStyle/>
          <a:p>
            <a:fld id="{E61CCD58-C3AD-477F-8255-2784B5755959}" type="slidenum">
              <a:rPr lang="de-DE" smtClean="0"/>
              <a:t>137</a:t>
            </a:fld>
            <a:endParaRPr lang="de-DE"/>
          </a:p>
        </p:txBody>
      </p:sp>
    </p:spTree>
    <p:extLst>
      <p:ext uri="{BB962C8B-B14F-4D97-AF65-F5344CB8AC3E}">
        <p14:creationId xmlns:p14="http://schemas.microsoft.com/office/powerpoint/2010/main" val="7564338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kurze Abschlussbemerkung haben wir nun noch: Wir wissen nicht, ob es Ihnen aufgefallen ist, welche Steigerung in den Projektaufträgen über die Zeit hinweg steckt,</a:t>
            </a:r>
            <a:r>
              <a:rPr lang="de-DE" baseline="0" dirty="0"/>
              <a:t> zum Beispiel wenn man das Entwickeln betrachtet.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138</a:t>
            </a:fld>
            <a:endParaRPr lang="de-DE"/>
          </a:p>
        </p:txBody>
      </p:sp>
    </p:spTree>
    <p:extLst>
      <p:ext uri="{BB962C8B-B14F-4D97-AF65-F5344CB8AC3E}">
        <p14:creationId xmlns:p14="http://schemas.microsoft.com/office/powerpoint/2010/main" val="1610298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Dementsprechend wird eine der zentralen prozessbezogenen Kompetenzen auch in drei Stufen gesteigert…das sind die drei Stufen aus der langen Auflistung der </a:t>
            </a:r>
            <a:r>
              <a:rPr lang="de-DE" dirty="0" err="1"/>
              <a:t>pbKs</a:t>
            </a:r>
            <a:r>
              <a:rPr lang="de-DE" dirty="0"/>
              <a:t> in der Kommentierung,</a:t>
            </a:r>
            <a:r>
              <a:rPr lang="de-DE" baseline="0" dirty="0"/>
              <a:t> die Ihnen helfen soll, ein gutes Niveau zu erreichen.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139</a:t>
            </a:fld>
            <a:endParaRPr lang="de-DE"/>
          </a:p>
        </p:txBody>
      </p:sp>
    </p:spTree>
    <p:extLst>
      <p:ext uri="{BB962C8B-B14F-4D97-AF65-F5344CB8AC3E}">
        <p14:creationId xmlns:p14="http://schemas.microsoft.com/office/powerpoint/2010/main" val="1146595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Gestell und das Becken im Hintergrund dieser beiden Schüler werden ein Aquarium für Fische mit einer besonderen automatischen </a:t>
            </a:r>
            <a:r>
              <a:rPr lang="de-DE" baseline="0" dirty="0" err="1"/>
              <a:t>Füttermaschine</a:t>
            </a:r>
            <a:r>
              <a:rPr lang="de-DE" baseline="0" dirty="0"/>
              <a:t>. Der Auftrag an die Klasse lautete, zu erforschen, ob „Fische zählen können“. Der Futterautomat klopft zwei Mal, wenn es Futter gibt, aber einmal oder dreimal, wenn nicht. Und die Frage ist, ob die Fische das lernen. (Guppys lernen das übrigens so nicht)</a:t>
            </a:r>
          </a:p>
        </p:txBody>
      </p:sp>
      <p:sp>
        <p:nvSpPr>
          <p:cNvPr id="4" name="Foliennummernplatzhalter 3"/>
          <p:cNvSpPr>
            <a:spLocks noGrp="1"/>
          </p:cNvSpPr>
          <p:nvPr>
            <p:ph type="sldNum" sz="quarter" idx="10"/>
          </p:nvPr>
        </p:nvSpPr>
        <p:spPr/>
        <p:txBody>
          <a:bodyPr/>
          <a:lstStyle/>
          <a:p>
            <a:fld id="{E61CCD58-C3AD-477F-8255-2784B5755959}" type="slidenum">
              <a:rPr lang="de-DE" smtClean="0"/>
              <a:t>14</a:t>
            </a:fld>
            <a:endParaRPr lang="de-DE"/>
          </a:p>
        </p:txBody>
      </p:sp>
    </p:spTree>
    <p:extLst>
      <p:ext uri="{BB962C8B-B14F-4D97-AF65-F5344CB8AC3E}">
        <p14:creationId xmlns:p14="http://schemas.microsoft.com/office/powerpoint/2010/main" val="26074020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für</a:t>
            </a:r>
            <a:r>
              <a:rPr lang="de-DE" baseline="0" dirty="0"/>
              <a:t> Klasse 9.</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140</a:t>
            </a:fld>
            <a:endParaRPr lang="de-DE"/>
          </a:p>
        </p:txBody>
      </p:sp>
    </p:spTree>
    <p:extLst>
      <p:ext uri="{BB962C8B-B14F-4D97-AF65-F5344CB8AC3E}">
        <p14:creationId xmlns:p14="http://schemas.microsoft.com/office/powerpoint/2010/main" val="11430003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hier für die 10.</a:t>
            </a:r>
          </a:p>
        </p:txBody>
      </p:sp>
      <p:sp>
        <p:nvSpPr>
          <p:cNvPr id="4" name="Foliennummernplatzhalter 3"/>
          <p:cNvSpPr>
            <a:spLocks noGrp="1"/>
          </p:cNvSpPr>
          <p:nvPr>
            <p:ph type="sldNum" sz="quarter" idx="10"/>
          </p:nvPr>
        </p:nvSpPr>
        <p:spPr/>
        <p:txBody>
          <a:bodyPr/>
          <a:lstStyle/>
          <a:p>
            <a:fld id="{E61CCD58-C3AD-477F-8255-2784B5755959}" type="slidenum">
              <a:rPr lang="de-DE" smtClean="0"/>
              <a:t>141</a:t>
            </a:fld>
            <a:endParaRPr lang="de-DE"/>
          </a:p>
        </p:txBody>
      </p:sp>
    </p:spTree>
    <p:extLst>
      <p:ext uri="{BB962C8B-B14F-4D97-AF65-F5344CB8AC3E}">
        <p14:creationId xmlns:p14="http://schemas.microsoft.com/office/powerpoint/2010/main" val="14159033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Forschen</a:t>
            </a:r>
            <a:r>
              <a:rPr lang="de-DE" baseline="0" dirty="0"/>
              <a:t> beginnt in klasse 8 mit einer eigentlich sehr komplexen Frage, die aber dann herunter gebrochen ist auf…</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142</a:t>
            </a:fld>
            <a:endParaRPr lang="de-DE"/>
          </a:p>
        </p:txBody>
      </p:sp>
    </p:spTree>
    <p:extLst>
      <p:ext uri="{BB962C8B-B14F-4D97-AF65-F5344CB8AC3E}">
        <p14:creationId xmlns:p14="http://schemas.microsoft.com/office/powerpoint/2010/main" val="32742149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einfache Frage, die die Schülerinnen und Schüler selbst als Anfangsforschungsprojekt bewältigen können.</a:t>
            </a:r>
          </a:p>
        </p:txBody>
      </p:sp>
      <p:sp>
        <p:nvSpPr>
          <p:cNvPr id="4" name="Foliennummernplatzhalter 3"/>
          <p:cNvSpPr>
            <a:spLocks noGrp="1"/>
          </p:cNvSpPr>
          <p:nvPr>
            <p:ph type="sldNum" sz="quarter" idx="10"/>
          </p:nvPr>
        </p:nvSpPr>
        <p:spPr/>
        <p:txBody>
          <a:bodyPr/>
          <a:lstStyle/>
          <a:p>
            <a:fld id="{E61CCD58-C3AD-477F-8255-2784B5755959}" type="slidenum">
              <a:rPr lang="de-DE" smtClean="0"/>
              <a:t>143</a:t>
            </a:fld>
            <a:endParaRPr lang="de-DE"/>
          </a:p>
        </p:txBody>
      </p:sp>
    </p:spTree>
    <p:extLst>
      <p:ext uri="{BB962C8B-B14F-4D97-AF65-F5344CB8AC3E}">
        <p14:creationId xmlns:p14="http://schemas.microsoft.com/office/powerpoint/2010/main" val="348921005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Klassen 9 und 10</a:t>
            </a:r>
            <a:r>
              <a:rPr lang="de-DE" baseline="0" dirty="0"/>
              <a:t> sind auch hier gezielte Steigerungen erkennbar.</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144</a:t>
            </a:fld>
            <a:endParaRPr lang="de-DE"/>
          </a:p>
        </p:txBody>
      </p:sp>
    </p:spTree>
    <p:extLst>
      <p:ext uri="{BB962C8B-B14F-4D97-AF65-F5344CB8AC3E}">
        <p14:creationId xmlns:p14="http://schemas.microsoft.com/office/powerpoint/2010/main" val="4101773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a:t>
            </a:r>
            <a:r>
              <a:rPr lang="de-DE" baseline="0" dirty="0"/>
              <a:t> Liste sieht das dann wieder so aus…für Klasse 8….</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145</a:t>
            </a:fld>
            <a:endParaRPr lang="de-DE"/>
          </a:p>
        </p:txBody>
      </p:sp>
    </p:spTree>
    <p:extLst>
      <p:ext uri="{BB962C8B-B14F-4D97-AF65-F5344CB8AC3E}">
        <p14:creationId xmlns:p14="http://schemas.microsoft.com/office/powerpoint/2010/main" val="20693483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Klasse 9….</a:t>
            </a:r>
          </a:p>
        </p:txBody>
      </p:sp>
      <p:sp>
        <p:nvSpPr>
          <p:cNvPr id="4" name="Foliennummernplatzhalter 3"/>
          <p:cNvSpPr>
            <a:spLocks noGrp="1"/>
          </p:cNvSpPr>
          <p:nvPr>
            <p:ph type="sldNum" sz="quarter" idx="10"/>
          </p:nvPr>
        </p:nvSpPr>
        <p:spPr/>
        <p:txBody>
          <a:bodyPr/>
          <a:lstStyle/>
          <a:p>
            <a:fld id="{E61CCD58-C3AD-477F-8255-2784B5755959}" type="slidenum">
              <a:rPr lang="de-DE" smtClean="0"/>
              <a:t>146</a:t>
            </a:fld>
            <a:endParaRPr lang="de-DE"/>
          </a:p>
        </p:txBody>
      </p:sp>
    </p:spTree>
    <p:extLst>
      <p:ext uri="{BB962C8B-B14F-4D97-AF65-F5344CB8AC3E}">
        <p14:creationId xmlns:p14="http://schemas.microsoft.com/office/powerpoint/2010/main" val="8967399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10.</a:t>
            </a:r>
          </a:p>
        </p:txBody>
      </p:sp>
      <p:sp>
        <p:nvSpPr>
          <p:cNvPr id="4" name="Foliennummernplatzhalter 3"/>
          <p:cNvSpPr>
            <a:spLocks noGrp="1"/>
          </p:cNvSpPr>
          <p:nvPr>
            <p:ph type="sldNum" sz="quarter" idx="10"/>
          </p:nvPr>
        </p:nvSpPr>
        <p:spPr/>
        <p:txBody>
          <a:bodyPr/>
          <a:lstStyle/>
          <a:p>
            <a:fld id="{E61CCD58-C3AD-477F-8255-2784B5755959}" type="slidenum">
              <a:rPr lang="de-DE" smtClean="0"/>
              <a:t>147</a:t>
            </a:fld>
            <a:endParaRPr lang="de-DE"/>
          </a:p>
        </p:txBody>
      </p:sp>
    </p:spTree>
    <p:extLst>
      <p:ext uri="{BB962C8B-B14F-4D97-AF65-F5344CB8AC3E}">
        <p14:creationId xmlns:p14="http://schemas.microsoft.com/office/powerpoint/2010/main" val="424980484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wenn man es sich nun noch einmal unter dem Aspekt</a:t>
            </a:r>
            <a:r>
              <a:rPr lang="de-DE" baseline="0" dirty="0"/>
              <a:t> der Mündigkeit ansieht, stellt man fest, dass NwT ein sehr vielschichtiges Fach bleiben kann:</a:t>
            </a:r>
          </a:p>
          <a:p>
            <a:endParaRPr lang="de-DE" baseline="0" dirty="0"/>
          </a:p>
          <a:p>
            <a:r>
              <a:rPr lang="de-DE" baseline="0" dirty="0"/>
              <a:t>In der UE Kran geht es um * Kräne, um * weltumspannende * Warentransporte und um * Statik.</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148</a:t>
            </a:fld>
            <a:endParaRPr lang="de-DE"/>
          </a:p>
        </p:txBody>
      </p:sp>
    </p:spTree>
    <p:extLst>
      <p:ext uri="{BB962C8B-B14F-4D97-AF65-F5344CB8AC3E}">
        <p14:creationId xmlns:p14="http://schemas.microsoft.com/office/powerpoint/2010/main" val="20357584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UE Reaktionstest betrachtet das Eingabe-Verarbeitung-Ausgabe-Prinzip der Datenverarbeitung im Computer und im</a:t>
            </a:r>
            <a:r>
              <a:rPr lang="de-DE" baseline="0" dirty="0"/>
              <a:t> Mensch.</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149</a:t>
            </a:fld>
            <a:endParaRPr lang="de-DE"/>
          </a:p>
        </p:txBody>
      </p:sp>
    </p:spTree>
    <p:extLst>
      <p:ext uri="{BB962C8B-B14F-4D97-AF65-F5344CB8AC3E}">
        <p14:creationId xmlns:p14="http://schemas.microsoft.com/office/powerpoint/2010/main" val="1408832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Schülerinnen und Schüler, die eine Maschine konstruiert haben, die weiße und gelbe Tischtennisbälle trennen kann.</a:t>
            </a:r>
          </a:p>
        </p:txBody>
      </p:sp>
      <p:sp>
        <p:nvSpPr>
          <p:cNvPr id="4" name="Foliennummernplatzhalter 3"/>
          <p:cNvSpPr>
            <a:spLocks noGrp="1"/>
          </p:cNvSpPr>
          <p:nvPr>
            <p:ph type="sldNum" sz="quarter" idx="10"/>
          </p:nvPr>
        </p:nvSpPr>
        <p:spPr/>
        <p:txBody>
          <a:bodyPr/>
          <a:lstStyle/>
          <a:p>
            <a:fld id="{E61CCD58-C3AD-477F-8255-2784B5755959}" type="slidenum">
              <a:rPr lang="de-DE" smtClean="0"/>
              <a:t>15</a:t>
            </a:fld>
            <a:endParaRPr lang="de-DE"/>
          </a:p>
        </p:txBody>
      </p:sp>
    </p:spTree>
    <p:extLst>
      <p:ext uri="{BB962C8B-B14F-4D97-AF65-F5344CB8AC3E}">
        <p14:creationId xmlns:p14="http://schemas.microsoft.com/office/powerpoint/2010/main" val="40577291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UE Windpumpt geht es um unseren Planeten und die </a:t>
            </a:r>
            <a:r>
              <a:rPr lang="de-DE" dirty="0" err="1"/>
              <a:t>Windsyteme</a:t>
            </a:r>
            <a:r>
              <a:rPr lang="de-DE" dirty="0"/>
              <a:t>, die Nutzung der Windkraft im Spektrum der anderen regenerativen und fossilen Energieversorgungen.</a:t>
            </a:r>
          </a:p>
        </p:txBody>
      </p:sp>
      <p:sp>
        <p:nvSpPr>
          <p:cNvPr id="4" name="Foliennummernplatzhalter 3"/>
          <p:cNvSpPr>
            <a:spLocks noGrp="1"/>
          </p:cNvSpPr>
          <p:nvPr>
            <p:ph type="sldNum" sz="quarter" idx="10"/>
          </p:nvPr>
        </p:nvSpPr>
        <p:spPr/>
        <p:txBody>
          <a:bodyPr/>
          <a:lstStyle/>
          <a:p>
            <a:fld id="{E61CCD58-C3AD-477F-8255-2784B5755959}" type="slidenum">
              <a:rPr lang="de-DE" smtClean="0"/>
              <a:t>150</a:t>
            </a:fld>
            <a:endParaRPr lang="de-DE"/>
          </a:p>
        </p:txBody>
      </p:sp>
    </p:spTree>
    <p:extLst>
      <p:ext uri="{BB962C8B-B14F-4D97-AF65-F5344CB8AC3E}">
        <p14:creationId xmlns:p14="http://schemas.microsoft.com/office/powerpoint/2010/main" val="34474917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Neutralisierung </a:t>
            </a:r>
            <a:r>
              <a:rPr lang="de-DE" dirty="0"/>
              <a:t>geht den Weg vom toten</a:t>
            </a:r>
            <a:r>
              <a:rPr lang="de-DE" baseline="0" dirty="0"/>
              <a:t> Fisch und Umweltschäden weltweit über die Verfahrenstechnik bis </a:t>
            </a:r>
            <a:r>
              <a:rPr lang="de-DE" baseline="0" dirty="0" err="1"/>
              <a:t>zru</a:t>
            </a:r>
            <a:r>
              <a:rPr lang="de-DE" baseline="0" dirty="0"/>
              <a:t> Betrachtung der Herstellung der Stoffe des Alltags, </a:t>
            </a:r>
            <a:r>
              <a:rPr lang="de-DE" baseline="0" dirty="0" err="1"/>
              <a:t>z.B</a:t>
            </a:r>
            <a:r>
              <a:rPr lang="de-DE" baseline="0" dirty="0"/>
              <a:t> in Ludwigshafen.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151</a:t>
            </a:fld>
            <a:endParaRPr lang="de-DE"/>
          </a:p>
        </p:txBody>
      </p:sp>
    </p:spTree>
    <p:extLst>
      <p:ext uri="{BB962C8B-B14F-4D97-AF65-F5344CB8AC3E}">
        <p14:creationId xmlns:p14="http://schemas.microsoft.com/office/powerpoint/2010/main" val="3741184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Roboterfahrzeug geht es um das Fahren als solches, um die Automatisierung,</a:t>
            </a:r>
            <a:r>
              <a:rPr lang="de-DE" baseline="0" dirty="0"/>
              <a:t> die Konsequenz, keine Auto mehr </a:t>
            </a:r>
            <a:r>
              <a:rPr lang="de-DE" baseline="0" dirty="0" err="1"/>
              <a:t>bestzen</a:t>
            </a:r>
            <a:r>
              <a:rPr lang="de-DE" baseline="0" dirty="0"/>
              <a:t> zu müssen und um künstliche Intelligenz.</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152</a:t>
            </a:fld>
            <a:endParaRPr lang="de-DE"/>
          </a:p>
        </p:txBody>
      </p:sp>
    </p:spTree>
    <p:extLst>
      <p:ext uri="{BB962C8B-B14F-4D97-AF65-F5344CB8AC3E}">
        <p14:creationId xmlns:p14="http://schemas.microsoft.com/office/powerpoint/2010/main" val="17116585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zu guter setzt setzt die Facharbeit dem allem noch eine Krone bzw.</a:t>
            </a:r>
            <a:r>
              <a:rPr lang="de-DE" baseline="0" dirty="0"/>
              <a:t> einen Doktorhut auf. Eine eigene Studie – und ein Gefühl dafür, was hinter dem einen oder anderen Artikel in Zeitungen und Online-Magazinen so steckt.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153</a:t>
            </a:fld>
            <a:endParaRPr lang="de-DE"/>
          </a:p>
        </p:txBody>
      </p:sp>
    </p:spTree>
    <p:extLst>
      <p:ext uri="{BB962C8B-B14F-4D97-AF65-F5344CB8AC3E}">
        <p14:creationId xmlns:p14="http://schemas.microsoft.com/office/powerpoint/2010/main" val="37334495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 alles zusammen ist ein riesiger Stapel an Themen mit großer Breite, …</a:t>
            </a:r>
          </a:p>
        </p:txBody>
      </p:sp>
      <p:sp>
        <p:nvSpPr>
          <p:cNvPr id="4" name="Foliennummernplatzhalter 3"/>
          <p:cNvSpPr>
            <a:spLocks noGrp="1"/>
          </p:cNvSpPr>
          <p:nvPr>
            <p:ph type="sldNum" sz="quarter" idx="10"/>
          </p:nvPr>
        </p:nvSpPr>
        <p:spPr/>
        <p:txBody>
          <a:bodyPr/>
          <a:lstStyle/>
          <a:p>
            <a:fld id="{E61CCD58-C3AD-477F-8255-2784B5755959}" type="slidenum">
              <a:rPr lang="de-DE" smtClean="0"/>
              <a:t>154</a:t>
            </a:fld>
            <a:endParaRPr lang="de-DE"/>
          </a:p>
        </p:txBody>
      </p:sp>
    </p:spTree>
    <p:extLst>
      <p:ext uri="{BB962C8B-B14F-4D97-AF65-F5344CB8AC3E}">
        <p14:creationId xmlns:p14="http://schemas.microsoft.com/office/powerpoint/2010/main" val="34785580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sehr bewusst nicht an jeder Schule gleich</a:t>
            </a:r>
            <a:r>
              <a:rPr lang="de-DE" baseline="0" dirty="0"/>
              <a:t> aussehen muss, um mündig zu machen.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155</a:t>
            </a:fld>
            <a:endParaRPr lang="de-DE"/>
          </a:p>
        </p:txBody>
      </p:sp>
    </p:spTree>
    <p:extLst>
      <p:ext uri="{BB962C8B-B14F-4D97-AF65-F5344CB8AC3E}">
        <p14:creationId xmlns:p14="http://schemas.microsoft.com/office/powerpoint/2010/main" val="34027298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noch Fragen?</a:t>
            </a:r>
          </a:p>
        </p:txBody>
      </p:sp>
      <p:sp>
        <p:nvSpPr>
          <p:cNvPr id="4" name="Foliennummernplatzhalter 3"/>
          <p:cNvSpPr>
            <a:spLocks noGrp="1"/>
          </p:cNvSpPr>
          <p:nvPr>
            <p:ph type="sldNum" sz="quarter" idx="10"/>
          </p:nvPr>
        </p:nvSpPr>
        <p:spPr/>
        <p:txBody>
          <a:bodyPr/>
          <a:lstStyle/>
          <a:p>
            <a:fld id="{E61CCD58-C3AD-477F-8255-2784B5755959}" type="slidenum">
              <a:rPr lang="de-DE" smtClean="0"/>
              <a:t>156</a:t>
            </a:fld>
            <a:endParaRPr lang="de-DE"/>
          </a:p>
        </p:txBody>
      </p:sp>
    </p:spTree>
    <p:extLst>
      <p:ext uri="{BB962C8B-B14F-4D97-AF65-F5344CB8AC3E}">
        <p14:creationId xmlns:p14="http://schemas.microsoft.com/office/powerpoint/2010/main" val="36103262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OPTIONAL, FALLS HIER ETWAS</a:t>
            </a:r>
            <a:r>
              <a:rPr lang="de-DE" baseline="0" dirty="0"/>
              <a:t> GUTES GELUNGEN IST!!!</a:t>
            </a:r>
          </a:p>
          <a:p>
            <a:r>
              <a:rPr lang="de-DE" dirty="0"/>
              <a:t>Ein zweites Beispiel für ein Curriculum hat mein Kollege nun aus den von Ihnen heute Vormittag zumindest grob entworfenen Unterrichtseinheiten</a:t>
            </a:r>
            <a:r>
              <a:rPr lang="de-DE" baseline="0" dirty="0"/>
              <a:t> zusammen gestellt….mal sehen, ob sich da bereits etwas ergibt.</a:t>
            </a:r>
          </a:p>
        </p:txBody>
      </p:sp>
      <p:sp>
        <p:nvSpPr>
          <p:cNvPr id="4" name="Foliennummernplatzhalter 3"/>
          <p:cNvSpPr>
            <a:spLocks noGrp="1"/>
          </p:cNvSpPr>
          <p:nvPr>
            <p:ph type="sldNum" sz="quarter" idx="10"/>
          </p:nvPr>
        </p:nvSpPr>
        <p:spPr/>
        <p:txBody>
          <a:bodyPr/>
          <a:lstStyle/>
          <a:p>
            <a:fld id="{BF0C1464-8FDE-4B1B-8544-E4C5BBD81717}" type="slidenum">
              <a:rPr lang="de-DE" smtClean="0"/>
              <a:t>157</a:t>
            </a:fld>
            <a:endParaRPr lang="de-DE"/>
          </a:p>
        </p:txBody>
      </p:sp>
    </p:spTree>
    <p:extLst>
      <p:ext uri="{BB962C8B-B14F-4D97-AF65-F5344CB8AC3E}">
        <p14:creationId xmlns:p14="http://schemas.microsoft.com/office/powerpoint/2010/main" val="25286747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zum Thema Fortbildungsbedarf</a:t>
            </a:r>
            <a:r>
              <a:rPr lang="de-DE" baseline="0" dirty="0"/>
              <a:t> und zur Frage, wie es Ihnen an der Schule gelingen kann, dass in einigen Jahre, zum Beispiel in 5 Jahren, alle Kolleginnen und Kollegen einen Anteil daran erbringen können.</a:t>
            </a:r>
          </a:p>
        </p:txBody>
      </p:sp>
      <p:sp>
        <p:nvSpPr>
          <p:cNvPr id="4" name="Foliennummernplatzhalter 3"/>
          <p:cNvSpPr>
            <a:spLocks noGrp="1"/>
          </p:cNvSpPr>
          <p:nvPr>
            <p:ph type="sldNum" sz="quarter" idx="10"/>
          </p:nvPr>
        </p:nvSpPr>
        <p:spPr/>
        <p:txBody>
          <a:bodyPr/>
          <a:lstStyle/>
          <a:p>
            <a:fld id="{BF0C1464-8FDE-4B1B-8544-E4C5BBD81717}" type="slidenum">
              <a:rPr lang="de-DE" smtClean="0"/>
              <a:t>158</a:t>
            </a:fld>
            <a:endParaRPr lang="de-DE"/>
          </a:p>
        </p:txBody>
      </p:sp>
    </p:spTree>
    <p:extLst>
      <p:ext uri="{BB962C8B-B14F-4D97-AF65-F5344CB8AC3E}">
        <p14:creationId xmlns:p14="http://schemas.microsoft.com/office/powerpoint/2010/main" val="3020646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Zurecht fragen Sie sich, wie Sie Ihre Kolleginnen und Kollegen dazu befähigen können, einen reichhaltigen </a:t>
            </a:r>
            <a:r>
              <a:rPr lang="de-DE" baseline="0" dirty="0" err="1"/>
              <a:t>spriralcurricularen</a:t>
            </a:r>
            <a:r>
              <a:rPr lang="de-DE" baseline="0" dirty="0"/>
              <a:t> NwT-Unterricht zu halten.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Dazu bieten wir Ihnen eine ganze Reihe von Fortbildungen an, die unter dem Titel T-Time vor allem die technischen Grundlagen für verschiedene Unterrichtseinheiten vermitteln. Die naturwissenschaftlichen haben Sie ja überwiegend.</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HIER REGIONAL ANPASSEN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159</a:t>
            </a:fld>
            <a:endParaRPr lang="de-DE"/>
          </a:p>
        </p:txBody>
      </p:sp>
    </p:spTree>
    <p:extLst>
      <p:ext uri="{BB962C8B-B14F-4D97-AF65-F5344CB8AC3E}">
        <p14:creationId xmlns:p14="http://schemas.microsoft.com/office/powerpoint/2010/main" val="3549696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Konstrukteure dieser Maschine gehörten zu einer zehnten Klasse, die untersuchen wollte, wie gut Kugelschreiber im niedrigsten Preissegment eigentlich sind. Die Maschine dieser Schülergruppe misst, wie viele „Meter“ eigentlich in einem solchen Kugelschreiber drin sind…andere Schülergruppen haben zum Beispiel Maschinen konstruiert, die getestet haben, wie oft man am Clip biegen kann, bevor er abbricht.</a:t>
            </a:r>
          </a:p>
        </p:txBody>
      </p:sp>
      <p:sp>
        <p:nvSpPr>
          <p:cNvPr id="4" name="Foliennummernplatzhalter 3"/>
          <p:cNvSpPr>
            <a:spLocks noGrp="1"/>
          </p:cNvSpPr>
          <p:nvPr>
            <p:ph type="sldNum" sz="quarter" idx="10"/>
          </p:nvPr>
        </p:nvSpPr>
        <p:spPr/>
        <p:txBody>
          <a:bodyPr/>
          <a:lstStyle/>
          <a:p>
            <a:fld id="{E61CCD58-C3AD-477F-8255-2784B5755959}" type="slidenum">
              <a:rPr lang="de-DE" smtClean="0"/>
              <a:t>16</a:t>
            </a:fld>
            <a:endParaRPr lang="de-DE"/>
          </a:p>
        </p:txBody>
      </p:sp>
    </p:spTree>
    <p:extLst>
      <p:ext uri="{BB962C8B-B14F-4D97-AF65-F5344CB8AC3E}">
        <p14:creationId xmlns:p14="http://schemas.microsoft.com/office/powerpoint/2010/main" val="4132658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Liebe</a:t>
            </a:r>
            <a:r>
              <a:rPr lang="de-DE" baseline="0" dirty="0"/>
              <a:t> Kollegen, das war nun eine sehr theoretische Fortbildung zu NwT. Viel praxisärmer, als alle anderen Fortbildungen. Unser Ziel war aufzuzeigen, welche Vision von NwT es gibt, Sie für die Mitarbeit an dieser Vision zu gewinnen und Ihnen Wege aufzuzeigen, Ihre Fachschaft schon jetzt dafür fit zu machen.</a:t>
            </a:r>
          </a:p>
          <a:p>
            <a:endParaRPr lang="de-DE" baseline="0" dirty="0"/>
          </a:p>
          <a:p>
            <a:r>
              <a:rPr lang="de-DE" baseline="0" dirty="0"/>
              <a:t>Wir danken Ihnen herzlich für Ihr Kommen, Ihre Zeit und die Aufmerksamkeit und wünschen – den weiteren Dialog und Beratung anbietend – gutes Gelingen.</a:t>
            </a:r>
          </a:p>
          <a:p>
            <a:endParaRPr lang="de-DE" baseline="0" dirty="0"/>
          </a:p>
          <a:p>
            <a:r>
              <a:rPr lang="de-DE" baseline="0" dirty="0"/>
              <a:t>Kommen Sie gut nach Hause.</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160</a:t>
            </a:fld>
            <a:endParaRPr lang="de-DE"/>
          </a:p>
        </p:txBody>
      </p:sp>
    </p:spTree>
    <p:extLst>
      <p:ext uri="{BB962C8B-B14F-4D97-AF65-F5344CB8AC3E}">
        <p14:creationId xmlns:p14="http://schemas.microsoft.com/office/powerpoint/2010/main" val="133058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nur einige Beispiele für die Vielfalt an tollen Unterrichtseinheiten, die in den letzten Jahren von Lehrerinnen und Lehrern fachfremd geschaffen wurden. Trotz der schwierigen Randbedingungen, von denen hier zwei hervorgehoben werden, weil hierzu zu Anfang der Bildungsplanarbeit eine Erhebung durchgeführt wurde. Die Zahlen sind also von 2013…und die hier aufgeführten Ausrüstungsgegenstände deshalb ausgewählt, weil sie vielfach vorher nicht im Repertoire eines Gymnasiums zu finden waren. </a:t>
            </a:r>
          </a:p>
          <a:p>
            <a:endParaRPr lang="de-DE" baseline="0" dirty="0"/>
          </a:p>
          <a:p>
            <a:r>
              <a:rPr lang="de-DE" baseline="0" dirty="0"/>
              <a:t>Wie viel Prozent der Schule hatten eine Kreissäge?....</a:t>
            </a:r>
          </a:p>
        </p:txBody>
      </p:sp>
      <p:sp>
        <p:nvSpPr>
          <p:cNvPr id="4" name="Foliennummernplatzhalter 3"/>
          <p:cNvSpPr>
            <a:spLocks noGrp="1"/>
          </p:cNvSpPr>
          <p:nvPr>
            <p:ph type="sldNum" sz="quarter" idx="10"/>
          </p:nvPr>
        </p:nvSpPr>
        <p:spPr/>
        <p:txBody>
          <a:bodyPr/>
          <a:lstStyle/>
          <a:p>
            <a:fld id="{E61CCD58-C3AD-477F-8255-2784B5755959}" type="slidenum">
              <a:rPr lang="de-DE" smtClean="0"/>
              <a:t>17</a:t>
            </a:fld>
            <a:endParaRPr lang="de-DE"/>
          </a:p>
        </p:txBody>
      </p:sp>
    </p:spTree>
    <p:extLst>
      <p:ext uri="{BB962C8B-B14F-4D97-AF65-F5344CB8AC3E}">
        <p14:creationId xmlns:p14="http://schemas.microsoft.com/office/powerpoint/2010/main" val="414566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Zu verdanken ist das Schulträgern, die in der Regel auf Impulse von Schulen und deren Lehrkräften gehandelt haben. An NwT haben sich Lehrkräfte aller vier Fächer in recht ähnlichen Anteilen beteiligt, den Schulleitungen ist es gelungen, den Klassenteiler im Schnitt auf 20 </a:t>
            </a:r>
            <a:r>
              <a:rPr lang="de-DE" baseline="0" dirty="0" err="1"/>
              <a:t>SchülerInnen</a:t>
            </a:r>
            <a:r>
              <a:rPr lang="de-DE" baseline="0" dirty="0"/>
              <a:t> zu senken und mehr als 50 Schulen, also etwa jede fünfte, hat NwT zweistündig in die Kursstufe gebracht. Denken Sie sich an dieser Stelle also bitte kurz und leise ein ganz großes Dankeschön, weil das sonst ja nicht so häufig artikuliert wird.</a:t>
            </a:r>
          </a:p>
        </p:txBody>
      </p:sp>
      <p:sp>
        <p:nvSpPr>
          <p:cNvPr id="4" name="Foliennummernplatzhalter 3"/>
          <p:cNvSpPr>
            <a:spLocks noGrp="1"/>
          </p:cNvSpPr>
          <p:nvPr>
            <p:ph type="sldNum" sz="quarter" idx="10"/>
          </p:nvPr>
        </p:nvSpPr>
        <p:spPr/>
        <p:txBody>
          <a:bodyPr/>
          <a:lstStyle/>
          <a:p>
            <a:fld id="{E61CCD58-C3AD-477F-8255-2784B5755959}" type="slidenum">
              <a:rPr lang="de-DE" smtClean="0"/>
              <a:t>18</a:t>
            </a:fld>
            <a:endParaRPr lang="de-DE"/>
          </a:p>
        </p:txBody>
      </p:sp>
    </p:spTree>
    <p:extLst>
      <p:ext uri="{BB962C8B-B14F-4D97-AF65-F5344CB8AC3E}">
        <p14:creationId xmlns:p14="http://schemas.microsoft.com/office/powerpoint/2010/main" val="78808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Dass all dies entstanden ist, ist auch einem Bildungsplan zu danken, der den Schulen und den engagierten Lehrkräften Freiheiten ließ. …und das ist auch eine Sache, die die Autoren des neuen Bildungsplans stets als einen Hintergedanken im Kopf hatten: es ist wichtig, in einem Bildungsplan Freiheiten zu lassen. Freiheiten bedeuten, dass sich etwas entwickeln kann…und ein didaktisch junges Fach wie NwT und zweitausend kreative Lehrkräfte im Land darf man nicht zu sehr festlegen.</a:t>
            </a:r>
          </a:p>
        </p:txBody>
      </p:sp>
      <p:sp>
        <p:nvSpPr>
          <p:cNvPr id="4" name="Foliennummernplatzhalter 3"/>
          <p:cNvSpPr>
            <a:spLocks noGrp="1"/>
          </p:cNvSpPr>
          <p:nvPr>
            <p:ph type="sldNum" sz="quarter" idx="10"/>
          </p:nvPr>
        </p:nvSpPr>
        <p:spPr/>
        <p:txBody>
          <a:bodyPr/>
          <a:lstStyle/>
          <a:p>
            <a:fld id="{E61CCD58-C3AD-477F-8255-2784B5755959}" type="slidenum">
              <a:rPr lang="de-DE" smtClean="0"/>
              <a:t>19</a:t>
            </a:fld>
            <a:endParaRPr lang="de-DE"/>
          </a:p>
        </p:txBody>
      </p:sp>
    </p:spTree>
    <p:extLst>
      <p:ext uri="{BB962C8B-B14F-4D97-AF65-F5344CB8AC3E}">
        <p14:creationId xmlns:p14="http://schemas.microsoft.com/office/powerpoint/2010/main" val="349568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Auch in NwT wird es wohl eine ZPG 1 mit einem Schwerpunkt auf Klasse 8, eine * ZPG 2 mit einem Schwerpunkt auf Klasse 9 und so weiter geben.</a:t>
            </a:r>
          </a:p>
          <a:p>
            <a:endParaRPr lang="de-DE" baseline="0" dirty="0"/>
          </a:p>
          <a:p>
            <a:r>
              <a:rPr lang="de-DE" baseline="0" dirty="0"/>
              <a:t>Vorangeschaltet ist all diesen aber eine * ZPG 0, weil NwT neu ist im Fortbildungsmodus der ZPG-Fortbildungen und manche Schulen zunächst einmal eigene Fachschaften und Fachsprecher einrichten müssen, weil ZPG generell noch recht neu ist und vor allem, weil die Änderungen von Bildungsplan zu Bildungsplan in NwT daher größer, deutlicher und auch aufwendiger zu bewältigen sind, als in vielen anderen Fächern.</a:t>
            </a:r>
          </a:p>
          <a:p>
            <a:endParaRPr lang="de-DE" baseline="0" dirty="0"/>
          </a:p>
          <a:p>
            <a:r>
              <a:rPr lang="de-DE" baseline="0" dirty="0"/>
              <a:t>* Herzlich Willkommen also zur * ZPG 0, und herzlich Willkommen zum * Thema „NwT-Bildungsplan 2016“.</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2</a:t>
            </a:fld>
            <a:endParaRPr lang="de-DE"/>
          </a:p>
        </p:txBody>
      </p:sp>
    </p:spTree>
    <p:extLst>
      <p:ext uri="{BB962C8B-B14F-4D97-AF65-F5344CB8AC3E}">
        <p14:creationId xmlns:p14="http://schemas.microsoft.com/office/powerpoint/2010/main" val="405560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Bei der Frage, auf welche gesellschaftlichen Entwicklungen man in NwT reagieren sollte, gehen die Meinungen natürlich auseinander.</a:t>
            </a:r>
          </a:p>
        </p:txBody>
      </p:sp>
      <p:sp>
        <p:nvSpPr>
          <p:cNvPr id="4" name="Foliennummernplatzhalter 3"/>
          <p:cNvSpPr>
            <a:spLocks noGrp="1"/>
          </p:cNvSpPr>
          <p:nvPr>
            <p:ph type="sldNum" sz="quarter" idx="10"/>
          </p:nvPr>
        </p:nvSpPr>
        <p:spPr/>
        <p:txBody>
          <a:bodyPr/>
          <a:lstStyle/>
          <a:p>
            <a:fld id="{E61CCD58-C3AD-477F-8255-2784B5755959}" type="slidenum">
              <a:rPr lang="de-DE" smtClean="0"/>
              <a:t>20</a:t>
            </a:fld>
            <a:endParaRPr lang="de-DE"/>
          </a:p>
        </p:txBody>
      </p:sp>
    </p:spTree>
    <p:extLst>
      <p:ext uri="{BB962C8B-B14F-4D97-AF65-F5344CB8AC3E}">
        <p14:creationId xmlns:p14="http://schemas.microsoft.com/office/powerpoint/2010/main" val="1395779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Bei der Frage, auf welche gesellschaftlichen Entwicklungen man in NwT reagieren sollte, gehen die Meinungen natürlich auseinander. …und sie können sich vorstellen, dass ein Fach, das sich alleine schon vom Titel her den * Berührungspunkten von Naturwissenschaft und Technik widmet, also den Bereichen, die man mit technologischer Innovation und dem Entstehen von Patenten in Verbindung bringt, vielfältige Interessen vereinen sollte.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Leitend für einen Bildungsplan bleibt dabei aber die zwangsläufig stets auch spekulative Frage, auf * was für eine Zukunft wir unsere Schülerinnen und Schüler in diesem Bereich wohl vorbereiten. Auf drei von sehr vielen hier möglichen Aspekten wollen wir kurz eingehen….* * *</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21</a:t>
            </a:fld>
            <a:endParaRPr lang="de-DE"/>
          </a:p>
        </p:txBody>
      </p:sp>
    </p:spTree>
    <p:extLst>
      <p:ext uri="{BB962C8B-B14F-4D97-AF65-F5344CB8AC3E}">
        <p14:creationId xmlns:p14="http://schemas.microsoft.com/office/powerpoint/2010/main" val="361438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erste von drei Aspekten war schon vor 10 Jahren deutlich und ist dennoch noch einmal handfester geworden. Der erste: Die Zukunft der Schülerinnen und Schüler wird globalisiert sein. Energie, Waren- und Stoffe sowie Wissen und Information strömen global. Innovationen und Problemlösungen haben globale Auswirkungen. Dies zu mitzudenken zu lernen, * komplexe Systeme und Wirkmechanismen zu verstehen, dürfte in Zukunft von hoher Bedeutung sein.</a:t>
            </a:r>
          </a:p>
        </p:txBody>
      </p:sp>
      <p:sp>
        <p:nvSpPr>
          <p:cNvPr id="4" name="Foliennummernplatzhalter 3"/>
          <p:cNvSpPr>
            <a:spLocks noGrp="1"/>
          </p:cNvSpPr>
          <p:nvPr>
            <p:ph type="sldNum" sz="quarter" idx="10"/>
          </p:nvPr>
        </p:nvSpPr>
        <p:spPr/>
        <p:txBody>
          <a:bodyPr/>
          <a:lstStyle/>
          <a:p>
            <a:fld id="{E61CCD58-C3AD-477F-8255-2784B5755959}" type="slidenum">
              <a:rPr lang="de-DE" smtClean="0"/>
              <a:t>22</a:t>
            </a:fld>
            <a:endParaRPr lang="de-DE"/>
          </a:p>
        </p:txBody>
      </p:sp>
    </p:spTree>
    <p:extLst>
      <p:ext uri="{BB962C8B-B14F-4D97-AF65-F5344CB8AC3E}">
        <p14:creationId xmlns:p14="http://schemas.microsoft.com/office/powerpoint/2010/main" val="2863053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von Zukunft spricht, ist neben der Globalisierung auch das Schlagwort „Industrie 4.0“ sehr präsent. Wir haben es hier mit aufgenommen, weil wir immer wider gefragt werden, was sich dahinter verbirgt. Bisher gilt in der Industrie auch dank vieler Automatisierungsschritte und computerunterstützter Logistik, dass Produkte durch Massenproduktion günstiger herzustellen sind. Es ist für uns schon fast zu einem Grundprinzip des Denkens geworden: Hohe Stückzahl bedeutet günstiger Stückpreis, Produktabweichungen hingegen sind gleich sehr teuer. Ikea im Vergleich zum Möbelschreiner sozusagen, die Hollandtomate im Vergleich zum Kleingärtnerprodukt. Ein Gesetz der großen Stückzahl, mit dem Industrie erst entstanden und groß geworden ist.</a:t>
            </a:r>
          </a:p>
        </p:txBody>
      </p:sp>
      <p:sp>
        <p:nvSpPr>
          <p:cNvPr id="4" name="Foliennummernplatzhalter 3"/>
          <p:cNvSpPr>
            <a:spLocks noGrp="1"/>
          </p:cNvSpPr>
          <p:nvPr>
            <p:ph type="sldNum" sz="quarter" idx="10"/>
          </p:nvPr>
        </p:nvSpPr>
        <p:spPr/>
        <p:txBody>
          <a:bodyPr/>
          <a:lstStyle/>
          <a:p>
            <a:fld id="{E61CCD58-C3AD-477F-8255-2784B5755959}" type="slidenum">
              <a:rPr lang="de-DE" smtClean="0"/>
              <a:t>23</a:t>
            </a:fld>
            <a:endParaRPr lang="de-DE"/>
          </a:p>
        </p:txBody>
      </p:sp>
    </p:spTree>
    <p:extLst>
      <p:ext uri="{BB962C8B-B14F-4D97-AF65-F5344CB8AC3E}">
        <p14:creationId xmlns:p14="http://schemas.microsoft.com/office/powerpoint/2010/main" val="19309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Industrie 4.0 steht für die Vision, auf multifunktionale Fertigungsstraßen umzustellen. Vor einigen Jahren noch undenkbar, nähren flexible Fertigungstechniken und eine Umstellung der Fertigungslogik (von einer Zentralsteuerung hin zu einer Selbststeuerung durch die einzelnen Produkte) die Hoffnung, dass man ganz verschiedene und sogar individuell angepasste Produkte mit ähnlicher Effizienz wie Massenprodukte herstellen kann, „bis hinunter zur Losgröße 1“, wie es heißt.</a:t>
            </a:r>
          </a:p>
        </p:txBody>
      </p:sp>
      <p:sp>
        <p:nvSpPr>
          <p:cNvPr id="4" name="Foliennummernplatzhalter 3"/>
          <p:cNvSpPr>
            <a:spLocks noGrp="1"/>
          </p:cNvSpPr>
          <p:nvPr>
            <p:ph type="sldNum" sz="quarter" idx="10"/>
          </p:nvPr>
        </p:nvSpPr>
        <p:spPr/>
        <p:txBody>
          <a:bodyPr/>
          <a:lstStyle/>
          <a:p>
            <a:fld id="{E61CCD58-C3AD-477F-8255-2784B5755959}" type="slidenum">
              <a:rPr lang="de-DE" smtClean="0"/>
              <a:t>24</a:t>
            </a:fld>
            <a:endParaRPr lang="de-DE"/>
          </a:p>
        </p:txBody>
      </p:sp>
    </p:spTree>
    <p:extLst>
      <p:ext uri="{BB962C8B-B14F-4D97-AF65-F5344CB8AC3E}">
        <p14:creationId xmlns:p14="http://schemas.microsoft.com/office/powerpoint/2010/main" val="2225457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Während die Industrie davon träumt, Kunden nun massenhaft individuelle Produkte anzubieten, wo massenhaft und individuell bisher doch Gegensätze waren, sehen andere eine Entkopplung von Produktideen und den Produktionsmitteln. Wenn jede Fertigungsstraße alles kann, entstehen für Tüftler, Garagenfirmen, Gründer aber auch Privatmenschen neue Möglichkeiten, weil es für eine gute Idee einen großen Markt an Herstellern gibt. Plötzlich kommt es viel mehr auf die gute Idee und die gute Umsetzung an, als auf den Besitz von Produktionsstraßen. Kluge Köpfe, also kreative Ideen, effiziente Lösungen, begeisternde Gedanken, werden also immer wichtiger. Das erlebt man heute bereits, im </a:t>
            </a:r>
            <a:r>
              <a:rPr lang="de-DE" baseline="0" dirty="0" err="1"/>
              <a:t>silicon</a:t>
            </a:r>
            <a:r>
              <a:rPr lang="de-DE" baseline="0" dirty="0"/>
              <a:t> </a:t>
            </a:r>
            <a:r>
              <a:rPr lang="de-DE" baseline="0" dirty="0" err="1"/>
              <a:t>valley</a:t>
            </a:r>
            <a:r>
              <a:rPr lang="de-DE" baseline="0" dirty="0"/>
              <a:t> aber auch in den Gründerzentren und </a:t>
            </a:r>
            <a:r>
              <a:rPr lang="de-DE" baseline="0" dirty="0" err="1"/>
              <a:t>Coworking</a:t>
            </a:r>
            <a:r>
              <a:rPr lang="de-DE" baseline="0" dirty="0"/>
              <a:t>-Spaces in Berlin. Und für unsere Schülerinnen und Schüler wird es wohl noch prägnanter werden.</a:t>
            </a:r>
          </a:p>
          <a:p>
            <a:endParaRPr lang="de-DE" baseline="0" dirty="0"/>
          </a:p>
          <a:p>
            <a:r>
              <a:rPr lang="de-DE" baseline="0" dirty="0"/>
              <a:t>Wenn wir uns am Gymnasium also technischem Unterricht widmen, sollten wir auch die Techniken des 21. Jahrhunderts berücksichtigen.</a:t>
            </a:r>
          </a:p>
        </p:txBody>
      </p:sp>
      <p:sp>
        <p:nvSpPr>
          <p:cNvPr id="4" name="Foliennummernplatzhalter 3"/>
          <p:cNvSpPr>
            <a:spLocks noGrp="1"/>
          </p:cNvSpPr>
          <p:nvPr>
            <p:ph type="sldNum" sz="quarter" idx="10"/>
          </p:nvPr>
        </p:nvSpPr>
        <p:spPr/>
        <p:txBody>
          <a:bodyPr/>
          <a:lstStyle/>
          <a:p>
            <a:fld id="{E61CCD58-C3AD-477F-8255-2784B5755959}" type="slidenum">
              <a:rPr lang="de-DE" smtClean="0"/>
              <a:t>25</a:t>
            </a:fld>
            <a:endParaRPr lang="de-DE"/>
          </a:p>
        </p:txBody>
      </p:sp>
    </p:spTree>
    <p:extLst>
      <p:ext uri="{BB962C8B-B14F-4D97-AF65-F5344CB8AC3E}">
        <p14:creationId xmlns:p14="http://schemas.microsoft.com/office/powerpoint/2010/main" val="96810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Zu beidem passt ein weiterer Aspekt – das soll dann aber hier auch der letzte sein. „Der Spiegel“ beschreibt sie mit einem recht einfachen Satz. * Und folgert in einem zweiten Satz. * Alle 5 bis 10 Jahre verdoppelt sich das Menschheitswissen. Oder halbiert sich das eigene, wenn man es relativ sieht.</a:t>
            </a:r>
          </a:p>
          <a:p>
            <a:endParaRPr lang="de-DE" baseline="0" dirty="0"/>
          </a:p>
          <a:p>
            <a:r>
              <a:rPr lang="de-DE" baseline="0" dirty="0"/>
              <a:t>Ach ja, und die Spiegelzitate stammen übrigens aus dem Jahr 1993. 8 Jahre vor Wikipedia. Der populärste Browser hieß damals </a:t>
            </a:r>
            <a:r>
              <a:rPr lang="de-DE" baseline="0" dirty="0" err="1"/>
              <a:t>Mosaic</a:t>
            </a:r>
            <a:r>
              <a:rPr lang="de-DE" baseline="0" dirty="0"/>
              <a:t>. Das </a:t>
            </a:r>
            <a:r>
              <a:rPr lang="de-DE" baseline="0" dirty="0" err="1"/>
              <a:t>Phänomennennt</a:t>
            </a:r>
            <a:r>
              <a:rPr lang="de-DE" baseline="0" dirty="0"/>
              <a:t> man auch Wissensexplosion. </a:t>
            </a:r>
          </a:p>
          <a:p>
            <a:endParaRPr lang="de-DE" baseline="0" dirty="0"/>
          </a:p>
          <a:p>
            <a:r>
              <a:rPr lang="de-DE" baseline="0" dirty="0"/>
              <a:t>Was also ist wirklich wichtig, wenn es das Wissen als solches zumindest alleine nicht sein kann? Wenn nur künstliche Intelligenz vielleicht in der Lage sein könnte, alles Wissen zu überblicken? Und wenn künstliche Intelligenz, wie Schätzungen sagen, die des Menschen in den nächsten 10 Jahren erstmals übertreffen wird? Was sind Erfolgsfaktoren im digitalen Zeitalter? </a:t>
            </a:r>
          </a:p>
          <a:p>
            <a:endParaRPr lang="de-DE" baseline="0" dirty="0"/>
          </a:p>
          <a:p>
            <a:r>
              <a:rPr lang="de-DE" baseline="0" dirty="0"/>
              <a:t>Diese Antwort versuchen die sogenannten „21st Century Skills“ zu geben, eine vor allem in den USA beachtete Beschreibung. </a:t>
            </a:r>
          </a:p>
          <a:p>
            <a:endParaRPr lang="de-DE" baseline="0" dirty="0"/>
          </a:p>
          <a:p>
            <a:r>
              <a:rPr lang="de-DE" baseline="0" dirty="0"/>
              <a:t>Übersetzt also: auf welche Fähigkeiten kommt es im 21 Jahrhundert entscheidend an?</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26</a:t>
            </a:fld>
            <a:endParaRPr lang="de-DE"/>
          </a:p>
        </p:txBody>
      </p:sp>
    </p:spTree>
    <p:extLst>
      <p:ext uri="{BB962C8B-B14F-4D97-AF65-F5344CB8AC3E}">
        <p14:creationId xmlns:p14="http://schemas.microsoft.com/office/powerpoint/2010/main" val="1928496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Es gibt da natürlich eine Vielzahl von Antworten, aber als wesentlich werden die folgenden drei erachtet: Kritisches Denken und Problemlösen, Kreativität und Innovation sowie die Fähigkeit zu Kollaboration und Kommunikation. 3 von vielen möglichen Antworten auf die Frage, worauf nachhaltige Bildung, also ein nachhaltiges Fach NwT abzielen sollte. Aber diesen dreien werden Sie im Laufe des Tages implizit immer wieder begegnen.</a:t>
            </a:r>
          </a:p>
        </p:txBody>
      </p:sp>
      <p:sp>
        <p:nvSpPr>
          <p:cNvPr id="4" name="Foliennummernplatzhalter 3"/>
          <p:cNvSpPr>
            <a:spLocks noGrp="1"/>
          </p:cNvSpPr>
          <p:nvPr>
            <p:ph type="sldNum" sz="quarter" idx="10"/>
          </p:nvPr>
        </p:nvSpPr>
        <p:spPr/>
        <p:txBody>
          <a:bodyPr/>
          <a:lstStyle/>
          <a:p>
            <a:fld id="{E61CCD58-C3AD-477F-8255-2784B5755959}" type="slidenum">
              <a:rPr lang="de-DE" smtClean="0"/>
              <a:t>27</a:t>
            </a:fld>
            <a:endParaRPr lang="de-DE"/>
          </a:p>
        </p:txBody>
      </p:sp>
    </p:spTree>
    <p:extLst>
      <p:ext uri="{BB962C8B-B14F-4D97-AF65-F5344CB8AC3E}">
        <p14:creationId xmlns:p14="http://schemas.microsoft.com/office/powerpoint/2010/main" val="3613164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Schauen wir nun noch auf Baustellen und Probleme des Faches, …</a:t>
            </a:r>
          </a:p>
        </p:txBody>
      </p:sp>
      <p:sp>
        <p:nvSpPr>
          <p:cNvPr id="4" name="Foliennummernplatzhalter 3"/>
          <p:cNvSpPr>
            <a:spLocks noGrp="1"/>
          </p:cNvSpPr>
          <p:nvPr>
            <p:ph type="sldNum" sz="quarter" idx="10"/>
          </p:nvPr>
        </p:nvSpPr>
        <p:spPr/>
        <p:txBody>
          <a:bodyPr/>
          <a:lstStyle/>
          <a:p>
            <a:fld id="{E61CCD58-C3AD-477F-8255-2784B5755959}" type="slidenum">
              <a:rPr lang="de-DE" smtClean="0"/>
              <a:t>28</a:t>
            </a:fld>
            <a:endParaRPr lang="de-DE"/>
          </a:p>
        </p:txBody>
      </p:sp>
    </p:spTree>
    <p:extLst>
      <p:ext uri="{BB962C8B-B14F-4D97-AF65-F5344CB8AC3E}">
        <p14:creationId xmlns:p14="http://schemas.microsoft.com/office/powerpoint/2010/main" val="4155916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genauer gesagt auf das, was die Bildungsplaner als Hauptbaustelle identifiziert haben.*</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29</a:t>
            </a:fld>
            <a:endParaRPr lang="de-DE"/>
          </a:p>
        </p:txBody>
      </p:sp>
    </p:spTree>
    <p:extLst>
      <p:ext uri="{BB962C8B-B14F-4D97-AF65-F5344CB8AC3E}">
        <p14:creationId xmlns:p14="http://schemas.microsoft.com/office/powerpoint/2010/main" val="1016972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Zentrum dieser ZPG steht als der neue</a:t>
            </a:r>
            <a:r>
              <a:rPr lang="de-DE" baseline="0" dirty="0"/>
              <a:t>  Bildungsplan, auch „Bildungsplan 2016“ genannt. Dabei ist diese 2016 nur das Entstehungsdatum…zum ersten Mal greifen tut der Bildungsplan für die Schüler im Jahr * 2018. Dann sind die ersten Schüler, die mit dem neuen Bildungsplan in G8 hochwachsen, in Klasse 8 und somit im üblichen NwT-Profil angelangt.</a:t>
            </a:r>
          </a:p>
          <a:p>
            <a:endParaRPr lang="de-DE" baseline="0" dirty="0"/>
          </a:p>
          <a:p>
            <a:r>
              <a:rPr lang="de-DE" baseline="0" dirty="0"/>
              <a:t>Der Bildungsplan NwT beschreibt – zumindest für das Gymnasium - in seinen Standards die Klassenstufen nicht einzeln. Er ist also kein Lehrplan für jede Klassenstufe. Die Standards geben nur an, welches Niveau am Ende des Gymnasiums in Klasse 10 erreicht sein soll. </a:t>
            </a:r>
          </a:p>
          <a:p>
            <a:endParaRPr lang="de-DE" baseline="0" dirty="0"/>
          </a:p>
          <a:p>
            <a:r>
              <a:rPr lang="de-DE" baseline="0" dirty="0"/>
              <a:t>Die ersten Schüler, die nach dem neuen Bildungsplan hochwachsen, haben die Klasse 10 im Jahr 2021 absolviert.</a:t>
            </a:r>
          </a:p>
          <a:p>
            <a:endParaRPr lang="de-DE" baseline="0" dirty="0"/>
          </a:p>
          <a:p>
            <a:r>
              <a:rPr lang="de-DE" baseline="0" dirty="0"/>
              <a:t>Der Bildungsplan NwT ist also streng genommen ein NwT-Fünfjahresplan. Mit allem, was man dazu an Assoziationen haben kann.</a:t>
            </a:r>
          </a:p>
          <a:p>
            <a:endParaRPr lang="de-DE" baseline="0" dirty="0"/>
          </a:p>
          <a:p>
            <a:r>
              <a:rPr lang="de-DE" baseline="0" dirty="0"/>
              <a:t>Unsere Meinung dazu ist: Die Zeit braucht die Weiterentwicklung von NwT auf die neuen Standards auch…die * Zeit soll man gut nutzen!</a:t>
            </a:r>
            <a:endParaRPr lang="de-DE" dirty="0"/>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3</a:t>
            </a:fld>
            <a:endParaRPr lang="de-DE"/>
          </a:p>
        </p:txBody>
      </p:sp>
    </p:spTree>
    <p:extLst>
      <p:ext uri="{BB962C8B-B14F-4D97-AF65-F5344CB8AC3E}">
        <p14:creationId xmlns:p14="http://schemas.microsoft.com/office/powerpoint/2010/main" val="270652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wir als Fachberater diese Frage an Schulen stellen, dann zeigt man uns häufig das Curriculum, das besagt, womit sich die Schülerinnen und Schüler in den Klassen 8, 9 und 10 beschäftigen. Die Themen zeigen häufig eine große Vielfalt, aber beantworten nicht den Kern der Frage: Was lernt ein Schüler eigentlich in drei Jahren NwT? Was kann sie oder er am Ende, was die Schülerinnen und Schüler anderer Profilfächer nicht können? </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30</a:t>
            </a:fld>
            <a:endParaRPr lang="de-DE"/>
          </a:p>
        </p:txBody>
      </p:sp>
    </p:spTree>
    <p:extLst>
      <p:ext uri="{BB962C8B-B14F-4D97-AF65-F5344CB8AC3E}">
        <p14:creationId xmlns:p14="http://schemas.microsoft.com/office/powerpoint/2010/main" val="833784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einzelnen NwT-Unterrichtseinheiten in schulischen Curricula sind oft über Jahre optimiert und perfektioniert, weshalb sie ein Kollege auch als gut ausgebaute Lerninseln bezeichnet.</a:t>
            </a:r>
          </a:p>
          <a:p>
            <a:endParaRPr lang="de-DE" baseline="0" dirty="0"/>
          </a:p>
          <a:p>
            <a:r>
              <a:rPr lang="de-DE" baseline="0" dirty="0"/>
              <a:t>„Gut ausgebaut“, weil jede für sich oft über viele Jahre perfektioniert, besser gefestigt und schöner bepflanzt wurde. „Inseln“ allerdings, weil die Unterrichtseinheiten oft sehr wenig mit einander zu tun haben und wenig aufeinander aufbauen.</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 manchen Schulen kommt es vor, dass ein in der Fremdsprache scheiternder Schüler in Klasse 10 nach NwT wechselt und dort dann auch noch problemlos zu guten Noten kommt, weil in Klasse 10 auf nichts aus den Klasse 8 und 9 aufgebaut wird.)</a:t>
            </a:r>
          </a:p>
          <a:p>
            <a:endParaRPr lang="de-DE" baseline="0" dirty="0"/>
          </a:p>
          <a:p>
            <a:r>
              <a:rPr lang="de-DE" baseline="0" dirty="0"/>
              <a:t>Verstärkt wird der * Inseleffekt noch dadurch, dass an vielen Schulen auch die Lehrkraft von Unterrichtseinheit zu Einheit wechselt, was einen Kompetenzaufbau  auch nicht gerade erleichtert. (Diese Grafik stammt wieder aus dem Umfrage von 2014 – rot markiert der Anteil der Rückmeldungen, in denen es mehr als einen Lehrerwechsel im Jahr gibt.)</a:t>
            </a:r>
          </a:p>
          <a:p>
            <a:endParaRPr lang="de-DE" baseline="0" dirty="0"/>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31</a:t>
            </a:fld>
            <a:endParaRPr lang="de-DE"/>
          </a:p>
        </p:txBody>
      </p:sp>
    </p:spTree>
    <p:extLst>
      <p:ext uri="{BB962C8B-B14F-4D97-AF65-F5344CB8AC3E}">
        <p14:creationId xmlns:p14="http://schemas.microsoft.com/office/powerpoint/2010/main" val="438883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NwT fehlt eine klare Benennung von übergeordneten Zielen und ein darauf abzielendes in den schulischen Curricula geplantes aufgebautes spiralcurriculares Vorgehen.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32</a:t>
            </a:fld>
            <a:endParaRPr lang="de-DE"/>
          </a:p>
        </p:txBody>
      </p:sp>
    </p:spTree>
    <p:extLst>
      <p:ext uri="{BB962C8B-B14F-4D97-AF65-F5344CB8AC3E}">
        <p14:creationId xmlns:p14="http://schemas.microsoft.com/office/powerpoint/2010/main" val="2503678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Frage, was in NwT bis zum Ende von Klasse 10 aufgebaut sein soll, ist auch wichtig, wenn wir der von vielen Schülern, Eltern und Lehrern erhobenen Aufforderung und Bitte nachkommen wollen, NwT auch in der Kursstufe fortzusetzen. </a:t>
            </a:r>
          </a:p>
          <a:p>
            <a:endParaRPr lang="de-DE" baseline="0" dirty="0"/>
          </a:p>
          <a:p>
            <a:r>
              <a:rPr lang="de-DE" baseline="0" dirty="0"/>
              <a:t>Der diesbezüglich seit vielen Jahren laufende Schulversuch hat sich durchaus bewährt. Er hat einen starken technischen Schwerpunkt und stellt so eine echte Erweiterung des Fächerkanons in der Kursstufe dar. Er muss auch technisch orientiert sein, um den anderen Fächern keine fachliche Konkurrenz sondern separate Alternative zu sein. </a:t>
            </a:r>
          </a:p>
          <a:p>
            <a:endParaRPr lang="de-DE" baseline="0" dirty="0"/>
          </a:p>
          <a:p>
            <a:r>
              <a:rPr lang="de-DE" baseline="0" dirty="0"/>
              <a:t>Aber auch hierfür muss ein Fundament geschaffen werden, auf dem </a:t>
            </a:r>
            <a:r>
              <a:rPr lang="de-DE" baseline="0" dirty="0" err="1"/>
              <a:t>abiturables</a:t>
            </a:r>
            <a:r>
              <a:rPr lang="de-DE" baseline="0" dirty="0"/>
              <a:t> Niveau entfaltet werden kann.</a:t>
            </a:r>
          </a:p>
        </p:txBody>
      </p:sp>
      <p:sp>
        <p:nvSpPr>
          <p:cNvPr id="4" name="Foliennummernplatzhalter 3"/>
          <p:cNvSpPr>
            <a:spLocks noGrp="1"/>
          </p:cNvSpPr>
          <p:nvPr>
            <p:ph type="sldNum" sz="quarter" idx="10"/>
          </p:nvPr>
        </p:nvSpPr>
        <p:spPr/>
        <p:txBody>
          <a:bodyPr/>
          <a:lstStyle/>
          <a:p>
            <a:fld id="{E61CCD58-C3AD-477F-8255-2784B5755959}" type="slidenum">
              <a:rPr lang="de-DE" smtClean="0"/>
              <a:t>33</a:t>
            </a:fld>
            <a:endParaRPr lang="de-DE"/>
          </a:p>
        </p:txBody>
      </p:sp>
    </p:spTree>
    <p:extLst>
      <p:ext uri="{BB962C8B-B14F-4D97-AF65-F5344CB8AC3E}">
        <p14:creationId xmlns:p14="http://schemas.microsoft.com/office/powerpoint/2010/main" val="877947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wir jetzt einmal </a:t>
            </a:r>
            <a:r>
              <a:rPr lang="de-DE" baseline="0" dirty="0" err="1"/>
              <a:t>resumieren</a:t>
            </a:r>
            <a:r>
              <a:rPr lang="de-DE" baseline="0" dirty="0"/>
              <a:t> aus dem, was wir über den Hintergrund, auf dem der Bildungsplan entstanden ist, gesagt haben, sind Eckpunkte des neuen Bildungsplans schon sichtbar:</a:t>
            </a:r>
          </a:p>
          <a:p>
            <a:endParaRPr lang="de-DE" baseline="0" dirty="0"/>
          </a:p>
          <a:p>
            <a:pPr marL="171450" indent="-171450">
              <a:buFontTx/>
              <a:buChar char="-"/>
            </a:pPr>
            <a:r>
              <a:rPr lang="de-DE" baseline="0" dirty="0"/>
              <a:t>Was bisher gut war, waren * Freiheiten die * kreative Lösungen der Schulen und so eine vitale Entwicklung des jungen Faches erst möglich machen. Die Kommission hat sich alle Mühe gegeben, solche Freiheiten auch im Plan der inhaltsbezogenen Kompetenzen zu erhalten.</a:t>
            </a:r>
          </a:p>
          <a:p>
            <a:pPr marL="171450" indent="-171450">
              <a:buFontTx/>
              <a:buChar char="-"/>
            </a:pPr>
            <a:r>
              <a:rPr lang="de-DE" baseline="0" dirty="0"/>
              <a:t>Die Entwicklungen von der Globalisierung über Industrie 4.0 bis zur Zunahme der künstlichen Intelligenz lassen den Schluss zu, dass ein so junges Fach sich entsprechend aufstellen sollte, um auch da den Kanon der Gymnasialen Bildung zu bereichern. * * *</a:t>
            </a:r>
          </a:p>
          <a:p>
            <a:pPr marL="171450" indent="-171450">
              <a:buFontTx/>
              <a:buChar char="-"/>
            </a:pPr>
            <a:r>
              <a:rPr lang="de-DE" baseline="0" dirty="0"/>
              <a:t>Und auch wenn wir nur eine Baustelle betrachtet haben, wird deutlich, dass das Fach eine spiralcurricular angelegte Vertiefung benötigt, zu der die Ziele aber auch wirklich klar sein müssen.</a:t>
            </a:r>
          </a:p>
        </p:txBody>
      </p:sp>
      <p:sp>
        <p:nvSpPr>
          <p:cNvPr id="4" name="Foliennummernplatzhalter 3"/>
          <p:cNvSpPr>
            <a:spLocks noGrp="1"/>
          </p:cNvSpPr>
          <p:nvPr>
            <p:ph type="sldNum" sz="quarter" idx="10"/>
          </p:nvPr>
        </p:nvSpPr>
        <p:spPr/>
        <p:txBody>
          <a:bodyPr/>
          <a:lstStyle/>
          <a:p>
            <a:fld id="{E61CCD58-C3AD-477F-8255-2784B5755959}" type="slidenum">
              <a:rPr lang="de-DE" smtClean="0"/>
              <a:t>34</a:t>
            </a:fld>
            <a:endParaRPr lang="de-DE"/>
          </a:p>
        </p:txBody>
      </p:sp>
    </p:spTree>
    <p:extLst>
      <p:ext uri="{BB962C8B-B14F-4D97-AF65-F5344CB8AC3E}">
        <p14:creationId xmlns:p14="http://schemas.microsoft.com/office/powerpoint/2010/main" val="2434699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weil dies die Frage ist, die sich nicht nur wir Lehrer sondern auch die Schüler</a:t>
            </a:r>
            <a:r>
              <a:rPr lang="de-DE" baseline="0" dirty="0"/>
              <a:t> und Eltern stellen, die in der siebten Klasse über die richtige Profilwahl nachdenken, springen wir nun in eine Präsentation zu genau dieser * Profilwahl, die Sie gerne als Steinbruch verwenden dürfen.</a:t>
            </a:r>
            <a:endParaRPr lang="de-DE" dirty="0"/>
          </a:p>
          <a:p>
            <a:endParaRPr lang="de-DE" dirty="0"/>
          </a:p>
          <a:p>
            <a:r>
              <a:rPr lang="de-DE" dirty="0"/>
              <a:t>ANDERER TON/ANDERER FACHBERATER</a:t>
            </a:r>
          </a:p>
          <a:p>
            <a:endParaRPr lang="de-DE" dirty="0"/>
          </a:p>
          <a:p>
            <a:r>
              <a:rPr lang="de-DE" dirty="0"/>
              <a:t>Schön,</a:t>
            </a:r>
            <a:r>
              <a:rPr lang="de-DE" baseline="0" dirty="0"/>
              <a:t> dass Sie nach den Präsentationen von Spanisch und den Sonderprofilen noch alle wach sind! Ich möchte Ihnen und Euch jetzt das Fach NwT vorstellen.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35</a:t>
            </a:fld>
            <a:endParaRPr lang="de-DE"/>
          </a:p>
        </p:txBody>
      </p:sp>
    </p:spTree>
    <p:extLst>
      <p:ext uri="{BB962C8B-B14F-4D97-AF65-F5344CB8AC3E}">
        <p14:creationId xmlns:p14="http://schemas.microsoft.com/office/powerpoint/2010/main" val="161685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NwT</a:t>
            </a:r>
            <a:r>
              <a:rPr lang="de-DE" baseline="0" dirty="0"/>
              <a:t> steht f</a:t>
            </a:r>
            <a:r>
              <a:rPr lang="de-DE" dirty="0"/>
              <a:t>ür * Naturwissenschaft</a:t>
            </a:r>
            <a:r>
              <a:rPr lang="de-DE" baseline="0" dirty="0"/>
              <a:t> und * Technik, wobei man sich nun natürlich sofort Fragen kann: hat man dann etwa keine anderen Naturwissenschaften wie Biologie, Physik und später auch Chemie mehr?</a:t>
            </a:r>
          </a:p>
          <a:p>
            <a:endParaRPr lang="de-DE" baseline="0" dirty="0"/>
          </a:p>
          <a:p>
            <a:r>
              <a:rPr lang="de-DE" baseline="0" dirty="0"/>
              <a:t>Doch, natürlich, die sind für alle gleich. Seit Klasse 7 Bio und Physik, ab Klasse 8 Chemie. Egal ob man nun die Fremdsprache, ein Sonderprofil oder eben NwT wählt.</a:t>
            </a:r>
          </a:p>
        </p:txBody>
      </p:sp>
      <p:sp>
        <p:nvSpPr>
          <p:cNvPr id="4" name="Foliennummernplatzhalter 3"/>
          <p:cNvSpPr>
            <a:spLocks noGrp="1"/>
          </p:cNvSpPr>
          <p:nvPr>
            <p:ph type="sldNum" sz="quarter" idx="10"/>
          </p:nvPr>
        </p:nvSpPr>
        <p:spPr/>
        <p:txBody>
          <a:bodyPr/>
          <a:lstStyle/>
          <a:p>
            <a:fld id="{BF0C1464-8FDE-4B1B-8544-E4C5BBD81717}" type="slidenum">
              <a:rPr lang="de-DE" smtClean="0"/>
              <a:t>36</a:t>
            </a:fld>
            <a:endParaRPr lang="de-DE"/>
          </a:p>
        </p:txBody>
      </p:sp>
    </p:spTree>
    <p:extLst>
      <p:ext uri="{BB962C8B-B14F-4D97-AF65-F5344CB8AC3E}">
        <p14:creationId xmlns:p14="http://schemas.microsoft.com/office/powerpoint/2010/main" val="1688506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NwT wählt, wählt sozusagen gleich vier Fächer.</a:t>
            </a:r>
          </a:p>
          <a:p>
            <a:endParaRPr lang="de-DE" baseline="0" dirty="0"/>
          </a:p>
          <a:p>
            <a:r>
              <a:rPr lang="de-DE" baseline="0" dirty="0"/>
              <a:t>Das erste Fach heißt „Forschen“. Die Schülerinnen und Schüler bringen dazu schon Experimentierkenntnisse aus BNT und den Naturwissenschaften Biologie sowie Physik mit. Diese sollen ausgebaut werden zur Fähigkeit, auch zunächst unnahbare Themen tatsächlich zu „beforschen“ und so etwas Neues herauszufinden und zu entdecken.</a:t>
            </a:r>
          </a:p>
          <a:p>
            <a:endParaRPr lang="de-DE" baseline="0" dirty="0"/>
          </a:p>
          <a:p>
            <a:r>
              <a:rPr lang="de-DE" baseline="0" dirty="0"/>
              <a:t>Das zweite Fach heißt Entwickeln. Wenn die Schülerinnen und Schüler im Moment die Aufgabe bekämen, eine kleine Maschine oder zum Beispiel ein kleines Haus zu entwickeln, würden sie die Technik des „Drauf-los-Bastelns“ nutzen. Einfach mal anfangen und dann – geleitet von einer vagen Idee - schauen, wo es hinführt… oft ist dann das Ziel nicht mehr das gleiche…es ist eben ein Herantasten, weil man eben nicht so richtig </a:t>
            </a:r>
            <a:r>
              <a:rPr lang="de-DE" baseline="0" dirty="0" err="1"/>
              <a:t>weiss</a:t>
            </a:r>
            <a:r>
              <a:rPr lang="de-DE" baseline="0" dirty="0"/>
              <a:t>, wie es gehen soll. </a:t>
            </a:r>
          </a:p>
          <a:p>
            <a:endParaRPr lang="de-DE" baseline="0" dirty="0"/>
          </a:p>
          <a:p>
            <a:r>
              <a:rPr lang="de-DE" baseline="0" dirty="0"/>
              <a:t>In NwT wird daraus ein immer </a:t>
            </a:r>
            <a:r>
              <a:rPr lang="de-DE" baseline="0" dirty="0" err="1"/>
              <a:t>geplanteres</a:t>
            </a:r>
            <a:r>
              <a:rPr lang="de-DE" baseline="0" dirty="0"/>
              <a:t> Vorgehen. Einerseits, weil die </a:t>
            </a:r>
            <a:r>
              <a:rPr lang="de-DE" baseline="0" dirty="0" err="1"/>
              <a:t>SchülerInnen</a:t>
            </a:r>
            <a:r>
              <a:rPr lang="de-DE" baseline="0" dirty="0"/>
              <a:t> sich komplexe technische Zusammenhänge immer besser vorstellen können und andererseits, weil sie lernen, dass sich Planen lohnt.</a:t>
            </a:r>
          </a:p>
          <a:p>
            <a:endParaRPr lang="de-DE" baseline="0" dirty="0"/>
          </a:p>
          <a:p>
            <a:r>
              <a:rPr lang="de-DE" baseline="0" dirty="0"/>
              <a:t>Das dritte Fach heißt „Organisieren“. Egal ob ein Forschungsvorhaben oder ein Entwicklungsauftrag: In NwT geht man die meisten Fragestellungen als Gruppen an und irgendwie muss alles einmal fertig werden. Die Strategie, mit der die Schülerinnen und Schüler in NwT hineinkommen ist in der Regel die des Durchwurstlers. Das Ziel von NwT ist, aus den Schülerinnen und Schülern kleine, im Projektmanagement erfahrene, Teamleiterinnen und Teamleiter zu machen.</a:t>
            </a:r>
          </a:p>
          <a:p>
            <a:endParaRPr lang="de-DE" baseline="0" dirty="0"/>
          </a:p>
          <a:p>
            <a:r>
              <a:rPr lang="de-DE" baseline="0" dirty="0"/>
              <a:t>Das vierte Fach heißt „Mündigkeit“. Und es soll auch mit Mündigkeit enden. Technikmündigkeit gehört dazu, also ein grundlegendes und Abschätzungen erlaubendes Verständnis von technischen Zusammenhängen, aber auch eine wissenschaftliche Mündigkeit. Nicht jede Studie, von der wir in der Presse lesen, ist wissenschaftlich. Und nicht jeder vermutete Zusammenhang bewiesen. </a:t>
            </a:r>
          </a:p>
          <a:p>
            <a:endParaRPr lang="de-DE" baseline="0" dirty="0"/>
          </a:p>
          <a:p>
            <a:r>
              <a:rPr lang="de-DE" baseline="0" dirty="0"/>
              <a:t>Das wichtigste an dem Bereich Mündigkeit ist allerdings, dass man versteht, dass sich Technik und Wissenschaft nicht ohne die Gesellschaft abspielen, dass es wechselseitige Einflüsse gibt, auch auf die Natur und ihre Ressourcen unserer Erde.</a:t>
            </a:r>
          </a:p>
        </p:txBody>
      </p:sp>
      <p:sp>
        <p:nvSpPr>
          <p:cNvPr id="4" name="Foliennummernplatzhalter 3"/>
          <p:cNvSpPr>
            <a:spLocks noGrp="1"/>
          </p:cNvSpPr>
          <p:nvPr>
            <p:ph type="sldNum" sz="quarter" idx="10"/>
          </p:nvPr>
        </p:nvSpPr>
        <p:spPr/>
        <p:txBody>
          <a:bodyPr/>
          <a:lstStyle/>
          <a:p>
            <a:fld id="{BF0C1464-8FDE-4B1B-8544-E4C5BBD81717}" type="slidenum">
              <a:rPr lang="de-DE" smtClean="0"/>
              <a:t>37</a:t>
            </a:fld>
            <a:endParaRPr lang="de-DE"/>
          </a:p>
        </p:txBody>
      </p:sp>
    </p:spTree>
    <p:extLst>
      <p:ext uri="{BB962C8B-B14F-4D97-AF65-F5344CB8AC3E}">
        <p14:creationId xmlns:p14="http://schemas.microsoft.com/office/powerpoint/2010/main" val="1940331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 paar Bildern schauen wir mal in den Unterricht hinein: </a:t>
            </a:r>
          </a:p>
          <a:p>
            <a:endParaRPr lang="de-DE" dirty="0"/>
          </a:p>
          <a:p>
            <a:r>
              <a:rPr lang="de-DE" dirty="0"/>
              <a:t>Das sind Neuntklässler</a:t>
            </a:r>
            <a:r>
              <a:rPr lang="de-DE" baseline="0" dirty="0"/>
              <a:t> beim Bau einer Brücke. Aufgabe war es, eine möglichst leichte selbsttragende Brücke mit 3m Länge zu konstruieren, über die am Ende der Lehrer laufen kann. Dabei werden nicht einfach irgendwelche Latten irgendwie aneinander geschraubt: Die Teams planen die Brücke vor dem Bau. Sie überlegen vorher genau, wo Zugkräfte und wo Druckkräfte auftreten werden und können so die Position der Holzlatten optimieren und die Tragfähigkeit vorher berechnen. </a:t>
            </a:r>
          </a:p>
          <a:p>
            <a:endParaRPr lang="de-DE" baseline="0" dirty="0"/>
          </a:p>
          <a:p>
            <a:r>
              <a:rPr lang="de-DE" baseline="0" dirty="0"/>
              <a:t>Die besten dieser Brücken tragen dann nicht nur einen Lehrer, sondern auch über 400 kg…also etwa 4-5 Lehrer.</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38</a:t>
            </a:fld>
            <a:endParaRPr lang="de-DE"/>
          </a:p>
        </p:txBody>
      </p:sp>
    </p:spTree>
    <p:extLst>
      <p:ext uri="{BB962C8B-B14F-4D97-AF65-F5344CB8AC3E}">
        <p14:creationId xmlns:p14="http://schemas.microsoft.com/office/powerpoint/2010/main" val="3189299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untersuchen Schüler die unterschiedlichen</a:t>
            </a:r>
            <a:r>
              <a:rPr lang="de-DE" baseline="0" dirty="0"/>
              <a:t> Spuren, die unterschiedliche Tinten auf Papier hinterlassen. (Das ist ein anderer Teil der Untersuchung der Qualität von billigen Kugelschreibern, von dem Sie vorhin schon die „wie viele Meter sind in einem Kugelschreiber“-Maschine gesehen haben.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39</a:t>
            </a:fld>
            <a:endParaRPr lang="de-DE"/>
          </a:p>
        </p:txBody>
      </p:sp>
    </p:spTree>
    <p:extLst>
      <p:ext uri="{BB962C8B-B14F-4D97-AF65-F5344CB8AC3E}">
        <p14:creationId xmlns:p14="http://schemas.microsoft.com/office/powerpoint/2010/main" val="101335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Dieser Fünf-Jahres-Plan ist - wie alle anderen Fachpläne des Bildungsplans 2016 auch - in zwei Pläne gegliedert: einerseits eine Liste der sogenannten und Ihnen mittlerweile wohl geläufigen prozessbezogenen Kompetenzen, die die folgende Frage beantworten …PAUSE…. und als „</a:t>
            </a:r>
            <a:r>
              <a:rPr lang="de-DE" baseline="0" dirty="0" err="1"/>
              <a:t>pbK</a:t>
            </a:r>
            <a:r>
              <a:rPr lang="de-DE" baseline="0" dirty="0"/>
              <a:t>“ abgekürzt werden. Der zweite </a:t>
            </a:r>
            <a:r>
              <a:rPr lang="de-DE" baseline="0" dirty="0" err="1"/>
              <a:t>Teilplan</a:t>
            </a:r>
            <a:r>
              <a:rPr lang="de-DE" baseline="0" dirty="0"/>
              <a:t> beschreibt dann „die Inhalte, an und mit denen die Kompetenzen entwickelt werden sollen“, die sogenannten „inhaltsbezogenen Standards“, abgekürzt als „</a:t>
            </a:r>
            <a:r>
              <a:rPr lang="de-DE" baseline="0" dirty="0" err="1"/>
              <a:t>ibK</a:t>
            </a:r>
            <a:r>
              <a:rPr lang="de-DE" baseline="0" dirty="0"/>
              <a:t>“.</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4</a:t>
            </a:fld>
            <a:endParaRPr lang="de-DE"/>
          </a:p>
        </p:txBody>
      </p:sp>
    </p:spTree>
    <p:extLst>
      <p:ext uri="{BB962C8B-B14F-4D97-AF65-F5344CB8AC3E}">
        <p14:creationId xmlns:p14="http://schemas.microsoft.com/office/powerpoint/2010/main" val="1667157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sind wir in Klasse 8 und gleich als erstes technisches Produkt haben die Schülerinnen und Schüler einen Baggerarm gebaut. </a:t>
            </a:r>
            <a:r>
              <a:rPr lang="de-DE" baseline="0" dirty="0"/>
              <a:t>Er wird in Vierergruppen gebaut, nach einer Anleitung, bei der ihr gleichzeitig das Technische Zeichnen als eine der internationalen Sprachen von Technikern kennen lernt und in die Werkzeuge, zum Beispiel die Ständerbohrmaschine eingewiesen werden. Denn zu den Grundlagen für das Forschen und das Entwickeln gehören auch sauberes und sicheres Arbeiten.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40</a:t>
            </a:fld>
            <a:endParaRPr lang="de-DE"/>
          </a:p>
        </p:txBody>
      </p:sp>
    </p:spTree>
    <p:extLst>
      <p:ext uri="{BB962C8B-B14F-4D97-AF65-F5344CB8AC3E}">
        <p14:creationId xmlns:p14="http://schemas.microsoft.com/office/powerpoint/2010/main" val="3473445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hier sieht zwar aus wie schiefgegangene Pfannkuchen, werden aber einmal Handyhüllen. </a:t>
            </a:r>
            <a:r>
              <a:rPr lang="de-DE" sz="1200" b="0" i="0" kern="1200" dirty="0">
                <a:solidFill>
                  <a:schemeClr val="tx1"/>
                </a:solidFill>
                <a:effectLst/>
                <a:latin typeface="+mn-lt"/>
                <a:ea typeface="+mn-ea"/>
                <a:cs typeface="+mn-cs"/>
              </a:rPr>
              <a:t>Vor der eigentlichen Herstellung ihres Produkts (in diesem Fall soll das eine Handy-Hülle aus Kautschuk werden) erforschen die Schülerinnen und Schüler an kleinen Teststücken die bestmögliche Zusammensetzung der Einzelkomponenten, um die gewünschten Eigenschaften („fest“, aber auch „elastisch“ und „nicht klebrig“ sind die wichtigsten) zu erhalten. Zum anderen ist es aber natürlich vorher auch sehr wichtig, die Mischung erst einmal optimal hinzubekommen - das bedeutet in diesem Fall auf dem Foto: die Feststoffe müssen aus möglichst kleinen, feinen Teilchen bestehen. Die Schülerin hatte zuerst die Idee, die Stoffe, die aus kleineren, weichen Bröckchen bestehen, zu mörsern, dieses Verfahren stellte sich dann aber hier als ungeeignet heraus … dann hatte die Schülerin die Idee, die Stoffe zuerst zu zerdrücken und danach mit einem Spatel durch ein feines Sieb zu streichen (letzteres man auf dem Foto). Die „Pfannkuchen ;-)“ links sind Teststücke, die unterschiedliche Zusammensetzung besitzen und bereits vulkanisiert sind – sie müssen jetzt noch auf ihre Eigenschaften untersucht werden.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41</a:t>
            </a:fld>
            <a:endParaRPr lang="de-DE"/>
          </a:p>
        </p:txBody>
      </p:sp>
    </p:spTree>
    <p:extLst>
      <p:ext uri="{BB962C8B-B14F-4D97-AF65-F5344CB8AC3E}">
        <p14:creationId xmlns:p14="http://schemas.microsoft.com/office/powerpoint/2010/main" val="3893532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Natürlich schreibt man in NwT wie in anderen Fächern</a:t>
            </a:r>
            <a:r>
              <a:rPr lang="de-DE" baseline="0" dirty="0"/>
              <a:t> </a:t>
            </a:r>
            <a:r>
              <a:rPr lang="de-DE" dirty="0"/>
              <a:t>auch Klassenarbeiten – mindestens 3 pro Schuljahr.</a:t>
            </a:r>
          </a:p>
        </p:txBody>
      </p:sp>
      <p:sp>
        <p:nvSpPr>
          <p:cNvPr id="4" name="Foliennummernplatzhalter 3"/>
          <p:cNvSpPr>
            <a:spLocks noGrp="1"/>
          </p:cNvSpPr>
          <p:nvPr>
            <p:ph type="sldNum" sz="quarter" idx="10"/>
          </p:nvPr>
        </p:nvSpPr>
        <p:spPr/>
        <p:txBody>
          <a:bodyPr/>
          <a:lstStyle/>
          <a:p>
            <a:fld id="{BF0C1464-8FDE-4B1B-8544-E4C5BBD81717}" type="slidenum">
              <a:rPr lang="de-DE" smtClean="0"/>
              <a:t>42</a:t>
            </a:fld>
            <a:endParaRPr lang="de-DE"/>
          </a:p>
        </p:txBody>
      </p:sp>
    </p:spTree>
    <p:extLst>
      <p:ext uri="{BB962C8B-B14F-4D97-AF65-F5344CB8AC3E}">
        <p14:creationId xmlns:p14="http://schemas.microsoft.com/office/powerpoint/2010/main" val="269523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diskutiert eine Schülergruppe,</a:t>
            </a:r>
            <a:r>
              <a:rPr lang="de-DE" baseline="0" dirty="0"/>
              <a:t> warum ein selbst programmiertes Programm nicht das tut, was es soll. </a:t>
            </a:r>
          </a:p>
          <a:p>
            <a:r>
              <a:rPr lang="de-DE" baseline="0" dirty="0"/>
              <a:t>Programmieren lernen gehört zum NwT-Unterricht dazu, weil man es häufig braucht und es auch gut ist, hier Grundlagen für das Leben zu erwerben.</a:t>
            </a:r>
          </a:p>
        </p:txBody>
      </p:sp>
      <p:sp>
        <p:nvSpPr>
          <p:cNvPr id="4" name="Foliennummernplatzhalter 3"/>
          <p:cNvSpPr>
            <a:spLocks noGrp="1"/>
          </p:cNvSpPr>
          <p:nvPr>
            <p:ph type="sldNum" sz="quarter" idx="10"/>
          </p:nvPr>
        </p:nvSpPr>
        <p:spPr/>
        <p:txBody>
          <a:bodyPr/>
          <a:lstStyle/>
          <a:p>
            <a:fld id="{BF0C1464-8FDE-4B1B-8544-E4C5BBD81717}" type="slidenum">
              <a:rPr lang="de-DE" smtClean="0"/>
              <a:t>43</a:t>
            </a:fld>
            <a:endParaRPr lang="de-DE"/>
          </a:p>
        </p:txBody>
      </p:sp>
    </p:spTree>
    <p:extLst>
      <p:ext uri="{BB962C8B-B14F-4D97-AF65-F5344CB8AC3E}">
        <p14:creationId xmlns:p14="http://schemas.microsoft.com/office/powerpoint/2010/main" val="2814193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a:t>
            </a:r>
            <a:r>
              <a:rPr lang="de-DE" baseline="0" dirty="0"/>
              <a:t> diese Schüler einer zehnten Klasse lautete die Frage, ob Fische zählen können.</a:t>
            </a:r>
          </a:p>
          <a:p>
            <a:endParaRPr lang="de-DE" baseline="0" dirty="0"/>
          </a:p>
          <a:p>
            <a:r>
              <a:rPr lang="de-DE" baseline="0" dirty="0"/>
              <a:t>Am Anfang hatten die Schüler keine Ahnung, wie man das erforschen könnte. Nach langem Überlegen kamen Sie auf die Idee, dass man untersuchen könnte, ob die Fische zwei Mal Klopfen oder zweimaliges Blinken einer Lampe von drei Mal Klopfen oder Blinken unterscheiden können. </a:t>
            </a:r>
          </a:p>
          <a:p>
            <a:endParaRPr lang="de-DE" baseline="0" dirty="0"/>
          </a:p>
          <a:p>
            <a:r>
              <a:rPr lang="de-DE" baseline="0" dirty="0"/>
              <a:t>Also hat diese Gruppe einen Futterautomat gebaut und programmiert, der erst entweder zwei oder drei Mal an ein Aquarium (das in diesen Rahmen hinein soll) klopft aber nur bei dreimaligem Klopfen füttert.</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44</a:t>
            </a:fld>
            <a:endParaRPr lang="de-DE"/>
          </a:p>
        </p:txBody>
      </p:sp>
    </p:spTree>
    <p:extLst>
      <p:ext uri="{BB962C8B-B14F-4D97-AF65-F5344CB8AC3E}">
        <p14:creationId xmlns:p14="http://schemas.microsoft.com/office/powerpoint/2010/main" val="1949315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Eines</a:t>
            </a:r>
            <a:r>
              <a:rPr lang="de-DE" baseline="0" dirty="0"/>
              <a:t> der Ziele des NwT-Unterrichts ist es, immer besser planen zu können. Hier planen Schüler im Maßstab 1:1 auf großen Papierblättern, damit sie echte Bauteile darüber halten können und sich so die Zusammenhänge besser vorstellen können.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45</a:t>
            </a:fld>
            <a:endParaRPr lang="de-DE"/>
          </a:p>
        </p:txBody>
      </p:sp>
    </p:spTree>
    <p:extLst>
      <p:ext uri="{BB962C8B-B14F-4D97-AF65-F5344CB8AC3E}">
        <p14:creationId xmlns:p14="http://schemas.microsoft.com/office/powerpoint/2010/main" val="659649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Bild ist aus der Oberstufe NwT, die es an über</a:t>
            </a:r>
            <a:r>
              <a:rPr lang="de-DE" baseline="0" dirty="0"/>
              <a:t> 50 Schulen in Baden-Württemberg gibt. </a:t>
            </a:r>
          </a:p>
          <a:p>
            <a:endParaRPr lang="de-DE" baseline="0" dirty="0"/>
          </a:p>
          <a:p>
            <a:r>
              <a:rPr lang="de-DE" baseline="0" dirty="0"/>
              <a:t>Die Maschine, die ihr hier seht, ist eine Schokoladenkeksmaschine: Man wirft eine Münze ein und dann wird aus Butterkeksen und Schokolade in mehreren Schritten ein Doppelkeks hergestellt. Eine solche Maschine zu konstruieren ist alleine kaum möglich. Deshalb waren daran 12 Schülerinnen und Schüler in der Oberstufe 2 Jahre lang beschäftigt: Aus den Klasse 8 bis 10 wussten sie schon, wie man Maschinen baut, wie man automatische Vorgänge programmiert, wie elektronische Schaltungen funktionieren und ganz vieles andere. Und trotzdem war wieder vieles neu: Und so haben die erst einmal erforscht, wie man Schokolade überhaupt verarbeiten kann, wie man sie am besten erhitzt und vor allem auch, wie man sie wieder abkühlen kann. Erst wenn man das erforscht hat, kann man sich überlegen, wie eine Maschine so etwas selbständig hinbekommen kann.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46</a:t>
            </a:fld>
            <a:endParaRPr lang="de-DE"/>
          </a:p>
        </p:txBody>
      </p:sp>
    </p:spTree>
    <p:extLst>
      <p:ext uri="{BB962C8B-B14F-4D97-AF65-F5344CB8AC3E}">
        <p14:creationId xmlns:p14="http://schemas.microsoft.com/office/powerpoint/2010/main" val="3165845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 ist ein Foto aus dem</a:t>
            </a:r>
            <a:r>
              <a:rPr lang="de-DE" baseline="0" dirty="0"/>
              <a:t> </a:t>
            </a:r>
            <a:r>
              <a:rPr lang="de-DE" baseline="0" dirty="0" err="1"/>
              <a:t>NwT</a:t>
            </a:r>
            <a:r>
              <a:rPr lang="de-DE" baseline="0" dirty="0"/>
              <a:t>-Unterricht in Klasse 10. Wie man sieht, unterscheidet sich das vom Unterricht in vielen Fächern…und das muss auch so sein: „Forschen“ und „Ingenieur sein“ kann man nicht trainieren, wenn man Wissen erzählt bekommt, sondern nur dann, wenn der Lehrer einem Probleme und Rätsel gibt. In dieser Unterrichtseinheit geht es um Fortschritte im Planen elektronischer Schaltungen sowie beim Programmieren...dazu sollen die Schülerinnen und Schüler Geräte entwickeln, die durch das gezielte Aufblitzen von Leuchtdioden bei der Bewegung einen Text in die Luft schreiben können. Die Trägheit des menschlichen Auges macht das möglich. </a:t>
            </a:r>
          </a:p>
          <a:p>
            <a:endParaRPr lang="de-DE" baseline="0" dirty="0"/>
          </a:p>
          <a:p>
            <a:r>
              <a:rPr lang="de-DE" baseline="0" dirty="0"/>
              <a:t>Die Schülerinnen und Schüler sind aber erstens nicht alle gleich weit und haben in ihren Gruppen auch nicht alle den gleichen Weg zum Ziel genommen. Und so machen sie eben alle etwas anderes und lernen dennoch im Prinzip das gleiche.</a:t>
            </a:r>
          </a:p>
          <a:p>
            <a:endParaRPr lang="de-DE" baseline="0" dirty="0"/>
          </a:p>
          <a:p>
            <a:r>
              <a:rPr lang="de-DE" baseline="0" dirty="0"/>
              <a:t>Dieses Foto stammt aus einer der letzten Stunden einer zehnten Klasse vor den Osterferien. Da nach den Osterferien für diese Schüler die sogenannte Facharbeit – ein größeres selbst gewähltes Projekt – beginnt, haben sie alle unterschiedliche Dinge im Kopf:</a:t>
            </a:r>
          </a:p>
        </p:txBody>
      </p:sp>
      <p:sp>
        <p:nvSpPr>
          <p:cNvPr id="4" name="Foliennummernplatzhalter 3"/>
          <p:cNvSpPr>
            <a:spLocks noGrp="1"/>
          </p:cNvSpPr>
          <p:nvPr>
            <p:ph type="sldNum" sz="quarter" idx="10"/>
          </p:nvPr>
        </p:nvSpPr>
        <p:spPr/>
        <p:txBody>
          <a:bodyPr/>
          <a:lstStyle/>
          <a:p>
            <a:fld id="{BF0C1464-8FDE-4B1B-8544-E4C5BBD81717}" type="slidenum">
              <a:rPr lang="de-DE" smtClean="0"/>
              <a:t>47</a:t>
            </a:fld>
            <a:endParaRPr lang="de-DE"/>
          </a:p>
        </p:txBody>
      </p:sp>
    </p:spTree>
    <p:extLst>
      <p:ext uri="{BB962C8B-B14F-4D97-AF65-F5344CB8AC3E}">
        <p14:creationId xmlns:p14="http://schemas.microsoft.com/office/powerpoint/2010/main" val="2438697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auch wenn das vollkommen seltsam klingen mag: Auch</a:t>
            </a:r>
            <a:r>
              <a:rPr lang="de-DE" baseline="0" dirty="0"/>
              <a:t> an diesen unterschiedlichen Projekten lernen sie wieder ähnliches: Forschen, Ingenieur sein und gut und effizient zusammen zu arbeiten. In diesen Bereichen werden wir euch aber natürlich immer wieder auch helfend zur Seite stehen…</a:t>
            </a:r>
          </a:p>
          <a:p>
            <a:endParaRPr lang="de-DE" baseline="0" dirty="0"/>
          </a:p>
          <a:p>
            <a:r>
              <a:rPr lang="de-DE" baseline="0" dirty="0"/>
              <a:t>AUF EIN ODER ZWEI BEISPIELE EINGEHEN</a:t>
            </a:r>
          </a:p>
          <a:p>
            <a:endParaRPr lang="de-DE" baseline="0" dirty="0"/>
          </a:p>
          <a:p>
            <a:r>
              <a:rPr lang="de-DE" baseline="0" dirty="0"/>
              <a:t>Ein paar Schüler haben eine besonders spannende Untersuchung überlegt: die Antwort auf die Frage, ob auch Mäuse bei einem ganz normalen Pfeil erkennen, in welche Richtung er zeigt (oder ob der eben doch nur ein von Menschen für Menschen gemachtes Symbol ist) </a:t>
            </a:r>
          </a:p>
          <a:p>
            <a:endParaRPr lang="de-DE" baseline="0" dirty="0"/>
          </a:p>
          <a:p>
            <a:r>
              <a:rPr lang="de-DE" baseline="0" dirty="0"/>
              <a:t>Oder die Entwicklung eines Fahrroboters, der Tischtennisbälle nach dem Spiel am Boden selbst zusammen sammelt…diese Dinge macht ihr dann selbst. Und in erstaunlich vielen Fällen werden ihr das dann auch selbst schaffen können.</a:t>
            </a:r>
          </a:p>
          <a:p>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48</a:t>
            </a:fld>
            <a:endParaRPr lang="de-DE"/>
          </a:p>
        </p:txBody>
      </p:sp>
    </p:spTree>
    <p:extLst>
      <p:ext uri="{BB962C8B-B14F-4D97-AF65-F5344CB8AC3E}">
        <p14:creationId xmlns:p14="http://schemas.microsoft.com/office/powerpoint/2010/main" val="796078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Weil </a:t>
            </a:r>
            <a:r>
              <a:rPr lang="de-DE" dirty="0" err="1"/>
              <a:t>NwT</a:t>
            </a:r>
            <a:r>
              <a:rPr lang="de-DE" dirty="0"/>
              <a:t> so ein etwas anderes Fach ist, ist es leider nicht für alle Schülerinnen und Schüler wirklich gut geeignet. Und hier müsst ihr euch selbst ehrlich</a:t>
            </a:r>
            <a:r>
              <a:rPr lang="de-DE" baseline="0" dirty="0"/>
              <a:t> hinterfragen….auch wenn euch das Fach erst einmal spannend vorkommt. Denn wenn ihr NwT wählt, werdet ihr ja vier Schulstunden pro Woche und einige Hausaufgaben lang damit zu tun haben.</a:t>
            </a:r>
          </a:p>
          <a:p>
            <a:endParaRPr lang="de-DE" baseline="0" dirty="0"/>
          </a:p>
          <a:p>
            <a:r>
              <a:rPr lang="de-DE" baseline="0" dirty="0"/>
              <a:t>Um an NwT Freude haben zu können, sollte man * neugierig sein. Sehr wichtig ist, * selbständig arbeiten zu können und zuverlässig zu sein, weil sonst die Mitschüler, mit denen man gerade zusammenarbeitet, auch darunter leiden. Vor allem für die Planungsphasen solltet ihr * konzentriert an etwas arbeiten können, auch über viele Doppelstunden hinweg. Wer im Unterricht häufig abschaltet, keine Lust hat, an Dingen zu arbeiten die einem schwer vorkommen, </a:t>
            </a:r>
          </a:p>
          <a:p>
            <a:r>
              <a:rPr lang="de-DE" baseline="0" dirty="0"/>
              <a:t>wer es nicht schafft, sein Schulzeug immer dabei zu haben oder sehr schnell abgelenkt ist, wird sich in </a:t>
            </a:r>
            <a:r>
              <a:rPr lang="de-DE" baseline="0" dirty="0" err="1"/>
              <a:t>NwT</a:t>
            </a:r>
            <a:r>
              <a:rPr lang="de-DE" baseline="0" dirty="0"/>
              <a:t> schwerer tun als in einem Fach, in dem er klassischen Unterricht bekommt.</a:t>
            </a:r>
          </a:p>
          <a:p>
            <a:endParaRPr lang="de-DE" baseline="0" dirty="0"/>
          </a:p>
          <a:p>
            <a:r>
              <a:rPr lang="de-DE" baseline="0" dirty="0"/>
              <a:t>Ach ja – und weil ihr in NwT nicht  nur das Technische Zeichnen und Programmieren als weltweite * Sprachen benutzen lernt und Lust haben solltet, auch hier einige Vokabeln und eine sehr </a:t>
            </a:r>
            <a:r>
              <a:rPr lang="de-DE" baseline="0" dirty="0" err="1"/>
              <a:t>sehr</a:t>
            </a:r>
            <a:r>
              <a:rPr lang="de-DE" baseline="0" dirty="0"/>
              <a:t> logische und strenge Grammatik zu erlernen, sondern auch noch eine weitere weltweite Sprache (Mathe) laufend nutzt, ist es wirklich von Vorteil, * gut in Mathe zu sein. Gut heißt: zum Zweierbereich sollte man schon Kontakt haben.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49</a:t>
            </a:fld>
            <a:endParaRPr lang="de-DE"/>
          </a:p>
        </p:txBody>
      </p:sp>
    </p:spTree>
    <p:extLst>
      <p:ext uri="{BB962C8B-B14F-4D97-AF65-F5344CB8AC3E}">
        <p14:creationId xmlns:p14="http://schemas.microsoft.com/office/powerpoint/2010/main" val="154868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Entsprechend gliedert sich dann auch der heutige Fortbildungstag. Am Vormittag geht es hauptsächlich um die </a:t>
            </a:r>
            <a:r>
              <a:rPr lang="de-DE" baseline="0" dirty="0" err="1"/>
              <a:t>pbKs</a:t>
            </a:r>
            <a:r>
              <a:rPr lang="de-DE" baseline="0" dirty="0"/>
              <a:t>. Dazu zeigen wir * erstens einige Hintergrundüberlegungen der Bildungsplankommission. Sie erhalten dann Zeit, die * </a:t>
            </a:r>
            <a:r>
              <a:rPr lang="de-DE" baseline="0" dirty="0" err="1"/>
              <a:t>pbKs</a:t>
            </a:r>
            <a:r>
              <a:rPr lang="de-DE" baseline="0" dirty="0"/>
              <a:t> zu lesen und Fragen dazu zu stellen. Der * zweite großen Punkt des Vormittags ist das Kennenlernen des Grundaufbaus einer NwT Unterrichtseinheit, wie er derzeit an den meisten Seminaren gelehrt wird… mit Beispielen und der Gelegenheit, das selbst einmal in Gedanken auszuprobieren.</a:t>
            </a:r>
          </a:p>
          <a:p>
            <a:endParaRPr lang="de-DE" baseline="0" dirty="0"/>
          </a:p>
          <a:p>
            <a:r>
              <a:rPr lang="de-DE" baseline="0" dirty="0"/>
              <a:t>Am Nachmittag werden dann die inhaltsbezogenen Kompetenzen angeschnitten. „Angeschnitten“, weil sich die nächsten ZPGs diesen dann intensiver widmen werden. Trotzdem wollen wir Ihnen zumindest einen Überblick und eine Lesehilfe geben.</a:t>
            </a:r>
          </a:p>
          <a:p>
            <a:endParaRPr lang="de-DE" baseline="0" dirty="0"/>
          </a:p>
          <a:p>
            <a:r>
              <a:rPr lang="de-DE" baseline="0" dirty="0"/>
              <a:t>Anschließend sollen Ihnen Beispiele zeigen, welche Fragestellungen im Zentrum von Unterrichtseinheiten stehen können. Wir zeigen Ihnen dann auch Beispiele für Unterrichtsstränge von Klasse 8 bis 10, wie sie an der einen oder anderen Schule in der </a:t>
            </a:r>
            <a:r>
              <a:rPr lang="de-DE" baseline="0" dirty="0" err="1"/>
              <a:t>Curriculumsarbeit</a:t>
            </a:r>
            <a:r>
              <a:rPr lang="de-DE" baseline="0" dirty="0"/>
              <a:t> entstehen könnten. Klar ist, dass anspruchsvolle Curricula qualifizierte Lehrkräfte benötigen, weshalb wir zum Ende hin auf Fortbildungsmöglichkeiten eingehen wollen aber auch gerne Ihren Bedarf kennen lernen würden.</a:t>
            </a:r>
          </a:p>
          <a:p>
            <a:endParaRPr lang="de-DE" baseline="0" dirty="0"/>
          </a:p>
          <a:p>
            <a:r>
              <a:rPr lang="de-DE" baseline="0" dirty="0"/>
              <a:t>Das ist in der Summe leider recht viel Theorie, vor allem im Verglich zu allen anderen NwT-Fortbildungen. Deshalb ist das fünfte Ziel des Tages, dass wir pünktlich um 17 Uhr fertig sind.</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5</a:t>
            </a:fld>
            <a:endParaRPr lang="de-DE"/>
          </a:p>
        </p:txBody>
      </p:sp>
    </p:spTree>
    <p:extLst>
      <p:ext uri="{BB962C8B-B14F-4D97-AF65-F5344CB8AC3E}">
        <p14:creationId xmlns:p14="http://schemas.microsoft.com/office/powerpoint/2010/main" val="2447402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hier waren nun die Regeln für Jungen. Und weil wir immer wieder gefragt werden,</a:t>
            </a:r>
            <a:r>
              <a:rPr lang="de-DE" baseline="0" dirty="0"/>
              <a:t> ob das auch ein Fach für Mädchen sei, kommen jetzt die Regeln für Mädchen.</a:t>
            </a:r>
          </a:p>
          <a:p>
            <a:endParaRPr lang="de-DE" baseline="0" dirty="0"/>
          </a:p>
          <a:p>
            <a:r>
              <a:rPr lang="de-DE" baseline="0" dirty="0"/>
              <a:t>Sie sollten selbständig sein, sich </a:t>
            </a:r>
            <a:r>
              <a:rPr lang="de-DE" baseline="0" dirty="0" err="1"/>
              <a:t>konzentreiren</a:t>
            </a:r>
            <a:r>
              <a:rPr lang="de-DE" baseline="0" dirty="0"/>
              <a:t> können, gut in Mathe sein, Lust haben Sprachen zu lernen und neugierig sein </a:t>
            </a:r>
            <a:r>
              <a:rPr lang="de-DE" baseline="0" dirty="0">
                <a:sym typeface="Wingdings" panose="05000000000000000000" pitchFamily="2" charset="2"/>
              </a:rPr>
              <a:t></a:t>
            </a:r>
          </a:p>
          <a:p>
            <a:endParaRPr lang="de-DE" baseline="0" dirty="0">
              <a:sym typeface="Wingdings" panose="05000000000000000000" pitchFamily="2" charset="2"/>
            </a:endParaRPr>
          </a:p>
          <a:p>
            <a:r>
              <a:rPr lang="de-DE" baseline="0" dirty="0">
                <a:sym typeface="Wingdings" panose="05000000000000000000" pitchFamily="2" charset="2"/>
              </a:rPr>
              <a:t>Nein, einmal ganz im Ernst: NwT ist ein Fach für kluge Jungs genau so wie für kluge Mädchen. Es geht darum, fit zu werden für eine Welt, in der das Verstehen von Zusammenhängen, das wissenschaftliche Ergründen und das technisches Verständnis die Möglichkeiten zum Mitgestalten der Gesellschaft vervielfachen.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50</a:t>
            </a:fld>
            <a:endParaRPr lang="de-DE"/>
          </a:p>
        </p:txBody>
      </p:sp>
    </p:spTree>
    <p:extLst>
      <p:ext uri="{BB962C8B-B14F-4D97-AF65-F5344CB8AC3E}">
        <p14:creationId xmlns:p14="http://schemas.microsoft.com/office/powerpoint/2010/main" val="1029208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wären jetzt die wesentlichen Informationen</a:t>
            </a:r>
            <a:r>
              <a:rPr lang="de-DE" baseline="0" dirty="0"/>
              <a:t> zu NwT von unserer Seite. Aber vielleicht gibt es ja noch Fragen von Ihrer Seite?</a:t>
            </a:r>
          </a:p>
        </p:txBody>
      </p:sp>
      <p:sp>
        <p:nvSpPr>
          <p:cNvPr id="4" name="Foliennummernplatzhalter 3"/>
          <p:cNvSpPr>
            <a:spLocks noGrp="1"/>
          </p:cNvSpPr>
          <p:nvPr>
            <p:ph type="sldNum" sz="quarter" idx="10"/>
          </p:nvPr>
        </p:nvSpPr>
        <p:spPr/>
        <p:txBody>
          <a:bodyPr/>
          <a:lstStyle/>
          <a:p>
            <a:fld id="{BF0C1464-8FDE-4B1B-8544-E4C5BBD81717}" type="slidenum">
              <a:rPr lang="de-DE" smtClean="0"/>
              <a:t>51</a:t>
            </a:fld>
            <a:endParaRPr lang="de-DE"/>
          </a:p>
        </p:txBody>
      </p:sp>
    </p:spTree>
    <p:extLst>
      <p:ext uri="{BB962C8B-B14F-4D97-AF65-F5344CB8AC3E}">
        <p14:creationId xmlns:p14="http://schemas.microsoft.com/office/powerpoint/2010/main" val="61292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So, wieder zurück in der ZPG-Präsentation. Und wir werfen nun vielleicht noch einmal einen näheren Blick auf diese * vier Leitlinien, hinter denen sich – das verrät der Titel der Folie – die vier Bereiche der prozessbezogenen Kompetenzen verstecken. </a:t>
            </a:r>
          </a:p>
          <a:p>
            <a:endParaRPr lang="de-DE" baseline="0" dirty="0"/>
          </a:p>
          <a:p>
            <a:r>
              <a:rPr lang="de-DE" baseline="0" dirty="0"/>
              <a:t>Wir würden nun noch ein wenig dazu sagen, dann haben Sie die Gelegenheit diese Kompetenzen für sich in kompakter Form durchzulesen </a:t>
            </a:r>
          </a:p>
          <a:p>
            <a:endParaRPr lang="de-DE" baseline="0" dirty="0"/>
          </a:p>
          <a:p>
            <a:r>
              <a:rPr lang="de-DE" baseline="0" dirty="0"/>
              <a:t>Prozessbezogene Kompetenzen sind der Teil des NwT-Plans, der beschreibt, * was man kontinuierlich in NwT lernen soll, * oder auch, was man deswegen nicht wieder so schnell vergisst und als Kompetenz mit in sein Leben nimmt.</a:t>
            </a:r>
          </a:p>
          <a:p>
            <a:endParaRPr lang="de-DE" baseline="0" dirty="0"/>
          </a:p>
          <a:p>
            <a:r>
              <a:rPr lang="de-DE" baseline="0" dirty="0"/>
              <a:t>Diese vier Bereiche tragen etwas längere Titel. Anstatt Entwickeln heißt es</a:t>
            </a:r>
          </a:p>
        </p:txBody>
      </p:sp>
      <p:sp>
        <p:nvSpPr>
          <p:cNvPr id="4" name="Foliennummernplatzhalter 3"/>
          <p:cNvSpPr>
            <a:spLocks noGrp="1"/>
          </p:cNvSpPr>
          <p:nvPr>
            <p:ph type="sldNum" sz="quarter" idx="10"/>
          </p:nvPr>
        </p:nvSpPr>
        <p:spPr/>
        <p:txBody>
          <a:bodyPr/>
          <a:lstStyle/>
          <a:p>
            <a:fld id="{BF0C1464-8FDE-4B1B-8544-E4C5BBD81717}" type="slidenum">
              <a:rPr lang="de-DE" smtClean="0"/>
              <a:t>52</a:t>
            </a:fld>
            <a:endParaRPr lang="de-DE"/>
          </a:p>
        </p:txBody>
      </p:sp>
    </p:spTree>
    <p:extLst>
      <p:ext uri="{BB962C8B-B14F-4D97-AF65-F5344CB8AC3E}">
        <p14:creationId xmlns:p14="http://schemas.microsoft.com/office/powerpoint/2010/main" val="338855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Entwicklung und Konstruktion. Entwicklung ist dabei der strenggenommen der kreativere aber auch analytischere Teil, Konstruktion ist das sehr exakte durchdenkende Planen der technischen Ausführung.</a:t>
            </a:r>
          </a:p>
          <a:p>
            <a:endParaRPr lang="de-DE" baseline="0" dirty="0"/>
          </a:p>
          <a:p>
            <a:r>
              <a:rPr lang="de-DE" baseline="0" dirty="0"/>
              <a:t>Dieser Pfeil, von Klasse 8 bis Klasse 10 oder 12, beinhaltet eine gewissen Automatik. Wenn sich Schülerinnen und Schüler immer wieder am Entwickeln und Konstruieren versuchen und in geschickten Portionen den Umgang mit Materialien und deren Grenzen, Planungsmittel wie technisches Zeichnen oder CAD, beispielhafte Lösungen der Technik und Umsetzungsmöglichkeiten kennen lernen, werden sie darin besser. Und darin gibt es so eine ganz entscheidende Zwischenstufe: den Gerne-Planer. </a:t>
            </a:r>
          </a:p>
          <a:p>
            <a:endParaRPr lang="de-DE" baseline="0" dirty="0"/>
          </a:p>
          <a:p>
            <a:r>
              <a:rPr lang="de-DE" baseline="0" dirty="0"/>
              <a:t>Wenn Sie eine Schülerin oder einen Schüler dort haben, dann wird der Weg zum </a:t>
            </a:r>
            <a:r>
              <a:rPr lang="de-DE" baseline="0" dirty="0" err="1"/>
              <a:t>Engernieering</a:t>
            </a:r>
            <a:r>
              <a:rPr lang="de-DE" baseline="0" dirty="0"/>
              <a:t> fast zum Selbstläufer. Diese Stufe ist der „</a:t>
            </a:r>
            <a:r>
              <a:rPr lang="de-DE" baseline="0" dirty="0" err="1"/>
              <a:t>Gerneplaner</a:t>
            </a:r>
            <a:r>
              <a:rPr lang="de-DE" baseline="0" dirty="0"/>
              <a:t>“…wenn eine Schülerin oder ein Schüler erst einmal für sich selbst innerlich kapiert hat, dass es sich lohnt, nicht einfach drauf los zu bauen sondern die Vorhaben gründlich zu Durchdenken und zu planen, dann hat man ihn.</a:t>
            </a:r>
          </a:p>
          <a:p>
            <a:endParaRPr lang="de-DE" baseline="0" dirty="0"/>
          </a:p>
          <a:p>
            <a:r>
              <a:rPr lang="de-DE" baseline="0" dirty="0"/>
              <a:t>Umgekehrt gibt es übrigens auch einen Todfeind dieser Entwicklung vom Bastler zum kleinen Ingenieur. Das ist der </a:t>
            </a:r>
          </a:p>
          <a:p>
            <a:r>
              <a:rPr lang="de-DE" baseline="0" dirty="0"/>
              <a:t>Bausatz, der Bauplan, oder noch schlimmer: die </a:t>
            </a:r>
            <a:r>
              <a:rPr lang="de-DE" baseline="0" dirty="0" err="1"/>
              <a:t>Youtube</a:t>
            </a:r>
            <a:r>
              <a:rPr lang="de-DE" baseline="0" dirty="0"/>
              <a:t>-Schritt-für-Schritt-Bauanleitung. Da muss man nicht planen…und auch nicht viel denken. Und wird es auch nicht erlernen.</a:t>
            </a:r>
          </a:p>
          <a:p>
            <a:endParaRPr lang="de-DE" baseline="0" dirty="0"/>
          </a:p>
        </p:txBody>
      </p:sp>
      <p:sp>
        <p:nvSpPr>
          <p:cNvPr id="4" name="Foliennummernplatzhalter 3"/>
          <p:cNvSpPr>
            <a:spLocks noGrp="1"/>
          </p:cNvSpPr>
          <p:nvPr>
            <p:ph type="sldNum" sz="quarter" idx="10"/>
          </p:nvPr>
        </p:nvSpPr>
        <p:spPr/>
        <p:txBody>
          <a:bodyPr/>
          <a:lstStyle/>
          <a:p>
            <a:fld id="{BF0C1464-8FDE-4B1B-8544-E4C5BBD81717}" type="slidenum">
              <a:rPr lang="de-DE" smtClean="0"/>
              <a:t>53</a:t>
            </a:fld>
            <a:endParaRPr lang="de-DE"/>
          </a:p>
        </p:txBody>
      </p:sp>
    </p:spTree>
    <p:extLst>
      <p:ext uri="{BB962C8B-B14F-4D97-AF65-F5344CB8AC3E}">
        <p14:creationId xmlns:p14="http://schemas.microsoft.com/office/powerpoint/2010/main" val="1529138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vollständige Titel der linken Leitlinie heißt „Erkenntnisgewinnung und Forschen“. Der Begriff „Erkenntnisgewinnung“ entstammt den KMK-Standards und ist ja daher aus allen anderen Naturwissenschaften bekannt. Der Zusatz Forschen zeigt aber, um welchen Schwerpunkt es in NwT dabei geht. </a:t>
            </a:r>
          </a:p>
          <a:p>
            <a:endParaRPr lang="de-DE" baseline="0" dirty="0"/>
          </a:p>
          <a:p>
            <a:r>
              <a:rPr lang="de-DE" baseline="0" dirty="0"/>
              <a:t>Und auch für den Weg vom Experiment hin zum echten, nach Erkenntnis suchenden eigenen Forschen gibt es einen Todfeind…vielleicht errät ihn jemand</a:t>
            </a:r>
          </a:p>
          <a:p>
            <a:r>
              <a:rPr lang="de-DE" baseline="0" dirty="0"/>
              <a:t>Google. </a:t>
            </a:r>
          </a:p>
          <a:p>
            <a:endParaRPr lang="de-DE" baseline="0" dirty="0"/>
          </a:p>
          <a:p>
            <a:r>
              <a:rPr lang="de-DE" baseline="0" dirty="0"/>
              <a:t>Wenn man das Ergebnis schon kennt, ist aus Forschung einfach die Luft raus. Beispielsweise erschien während der Unterrichtseinheit „Können Fische zählen“ ein Artikel, der genau das für wesentlich größere Fische beschrieb. Ein kleiner Artikel, aber sehr demotivierend.</a:t>
            </a:r>
          </a:p>
          <a:p>
            <a:endParaRPr lang="de-DE" baseline="0" dirty="0"/>
          </a:p>
          <a:p>
            <a:r>
              <a:rPr lang="de-DE" baseline="0" dirty="0"/>
              <a:t>Auch für das Forschen gibt es eine Schwelle, über die die Schüler gehoben werden müssen. * Sobald die Schülerinnen und Schüler ihre  Rechercheergebnisse und ihr Forschen lustvoll kritisch Hinterfragen, sind sie sensibel gegenüber Messfehlern, überlegen sich genau, ob das Experiment auch untersucht, was es soll und messen lieber häufiger als seltener.</a:t>
            </a:r>
          </a:p>
          <a:p>
            <a:endParaRPr lang="de-DE" baseline="0" dirty="0"/>
          </a:p>
          <a:p>
            <a:r>
              <a:rPr lang="de-DE" baseline="0" dirty="0"/>
              <a:t>Erfahrungsgemäß ist diese Schwelle bei Experimenten und Forschung erreichbar, deren Ergebnisse die Schüler wirklich brauchen, um mit einem Projekt weiter zu kommen. Zum Beispiel, weil sie schon Gerne-Planer sind und nun ein Forschungsergebnis wirklich exakt mit berücksichtigen wollen.</a:t>
            </a:r>
          </a:p>
        </p:txBody>
      </p:sp>
      <p:sp>
        <p:nvSpPr>
          <p:cNvPr id="4" name="Foliennummernplatzhalter 3"/>
          <p:cNvSpPr>
            <a:spLocks noGrp="1"/>
          </p:cNvSpPr>
          <p:nvPr>
            <p:ph type="sldNum" sz="quarter" idx="10"/>
          </p:nvPr>
        </p:nvSpPr>
        <p:spPr/>
        <p:txBody>
          <a:bodyPr/>
          <a:lstStyle/>
          <a:p>
            <a:fld id="{BF0C1464-8FDE-4B1B-8544-E4C5BBD81717}" type="slidenum">
              <a:rPr lang="de-DE" smtClean="0"/>
              <a:t>54</a:t>
            </a:fld>
            <a:endParaRPr lang="de-DE"/>
          </a:p>
        </p:txBody>
      </p:sp>
    </p:spTree>
    <p:extLst>
      <p:ext uri="{BB962C8B-B14F-4D97-AF65-F5344CB8AC3E}">
        <p14:creationId xmlns:p14="http://schemas.microsoft.com/office/powerpoint/2010/main" val="1379647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Kommunikation und Organisation ist der Langtitel der dritten Säule. Kommunikation entstammt wieder den KMK-Standrads und umfasst in NwT auch Formen wie das technische Zeichnen, Schaltpläne, Flussdiagramme oder Struktogramme für Abläufe und Blockfließbilder für Verfahren.</a:t>
            </a:r>
          </a:p>
          <a:p>
            <a:endParaRPr lang="de-DE" baseline="0" dirty="0"/>
          </a:p>
          <a:p>
            <a:r>
              <a:rPr lang="de-DE" baseline="0" dirty="0"/>
              <a:t>Vor allem, was die Organisation angeht, gibt es wieder eine klare Schwelle, die es zu überwinden gilt. Sie kennen sie schon…</a:t>
            </a:r>
          </a:p>
          <a:p>
            <a:endParaRPr lang="de-DE" baseline="0" dirty="0"/>
          </a:p>
          <a:p>
            <a:r>
              <a:rPr lang="de-DE" baseline="0" dirty="0"/>
              <a:t>Der Gerne-Planer. Wer Projekte gerne plant, ist auf dem guten Weg. Wer sie aber eigentlich nicht wirklich plant, zum Beispiel weil er von seinen Plänen nicht überzeugt ist, der hat es schwer.</a:t>
            </a:r>
          </a:p>
          <a:p>
            <a:endParaRPr lang="de-DE" baseline="0" dirty="0"/>
          </a:p>
          <a:p>
            <a:r>
              <a:rPr lang="de-DE" baseline="0" dirty="0"/>
              <a:t>Auch dieser Weg hat einen Todfeind….den lehrergesteuerten Unterricht. Oder auch den Lehrer, der ein Scheitern nicht zulässt. Aber auch das gehört zu den unabdingbaren Erfahrungen eines Teamleiters.</a:t>
            </a:r>
          </a:p>
        </p:txBody>
      </p:sp>
      <p:sp>
        <p:nvSpPr>
          <p:cNvPr id="4" name="Foliennummernplatzhalter 3"/>
          <p:cNvSpPr>
            <a:spLocks noGrp="1"/>
          </p:cNvSpPr>
          <p:nvPr>
            <p:ph type="sldNum" sz="quarter" idx="10"/>
          </p:nvPr>
        </p:nvSpPr>
        <p:spPr/>
        <p:txBody>
          <a:bodyPr/>
          <a:lstStyle/>
          <a:p>
            <a:fld id="{BF0C1464-8FDE-4B1B-8544-E4C5BBD81717}" type="slidenum">
              <a:rPr lang="de-DE" smtClean="0"/>
              <a:t>55</a:t>
            </a:fld>
            <a:endParaRPr lang="de-DE"/>
          </a:p>
        </p:txBody>
      </p:sp>
    </p:spTree>
    <p:extLst>
      <p:ext uri="{BB962C8B-B14F-4D97-AF65-F5344CB8AC3E}">
        <p14:creationId xmlns:p14="http://schemas.microsoft.com/office/powerpoint/2010/main" val="2489303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Bereich, der hier als das Anstreben von Mündigkeit beschreiben ist, heißt im Bildungsplan Bedeutung und Bewertung. Die Schülerinnen und Schüler sollen Bezüge zwischen naturwissenschaftlicher Forschung, technischer Entwicklung und gesellschaftlichen Entwicklungen verstehen. Sie sollen aber auch die Breite der Berufe und Berufungen in Forschung und Technik zumindest exemplarisch kennen lernen. </a:t>
            </a:r>
          </a:p>
          <a:p>
            <a:endParaRPr lang="de-DE" baseline="0" dirty="0"/>
          </a:p>
          <a:p>
            <a:r>
              <a:rPr lang="de-DE" baseline="0" dirty="0"/>
              <a:t>Der Todfeind hier ist – zum Beispiel -  das Auto. Schüler (noch mehr als Schülerinnen) würden in NwT liebend gerne immer nur Autos bauen. Und tatsächlich kann man auch sehr viele Themen an Autos aufzeigen. Genau so wichtig ist es aber, die Vielfalt zu zeigen. Zu der gehört das Auto, aber eben nicht nur.</a:t>
            </a:r>
          </a:p>
        </p:txBody>
      </p:sp>
      <p:sp>
        <p:nvSpPr>
          <p:cNvPr id="4" name="Foliennummernplatzhalter 3"/>
          <p:cNvSpPr>
            <a:spLocks noGrp="1"/>
          </p:cNvSpPr>
          <p:nvPr>
            <p:ph type="sldNum" sz="quarter" idx="10"/>
          </p:nvPr>
        </p:nvSpPr>
        <p:spPr/>
        <p:txBody>
          <a:bodyPr/>
          <a:lstStyle/>
          <a:p>
            <a:fld id="{BF0C1464-8FDE-4B1B-8544-E4C5BBD81717}" type="slidenum">
              <a:rPr lang="de-DE" smtClean="0"/>
              <a:t>56</a:t>
            </a:fld>
            <a:endParaRPr lang="de-DE"/>
          </a:p>
        </p:txBody>
      </p:sp>
    </p:spTree>
    <p:extLst>
      <p:ext uri="{BB962C8B-B14F-4D97-AF65-F5344CB8AC3E}">
        <p14:creationId xmlns:p14="http://schemas.microsoft.com/office/powerpoint/2010/main" val="997327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war also nun der Kurzüberblick über die prozessbezogenen Kompetenzen und wir würden nun, wie zu Beginn angekündigt, Ihnen die Gelegenheit geben, die prozessbezogenen Kompetenzbeschreibungen ganz zu lesen. Es sind nicht viele…sie passen sogar komplett auf dieses Din A3-Blatt.</a:t>
            </a:r>
          </a:p>
        </p:txBody>
      </p:sp>
      <p:sp>
        <p:nvSpPr>
          <p:cNvPr id="4" name="Foliennummernplatzhalter 3"/>
          <p:cNvSpPr>
            <a:spLocks noGrp="1"/>
          </p:cNvSpPr>
          <p:nvPr>
            <p:ph type="sldNum" sz="quarter" idx="10"/>
          </p:nvPr>
        </p:nvSpPr>
        <p:spPr/>
        <p:txBody>
          <a:bodyPr/>
          <a:lstStyle/>
          <a:p>
            <a:fld id="{BF0C1464-8FDE-4B1B-8544-E4C5BBD81717}" type="slidenum">
              <a:rPr lang="de-DE" smtClean="0"/>
              <a:t>57</a:t>
            </a:fld>
            <a:endParaRPr lang="de-DE"/>
          </a:p>
        </p:txBody>
      </p:sp>
    </p:spTree>
    <p:extLst>
      <p:ext uri="{BB962C8B-B14F-4D97-AF65-F5344CB8AC3E}">
        <p14:creationId xmlns:p14="http://schemas.microsoft.com/office/powerpoint/2010/main" val="300878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a:t>
            </a:r>
            <a:r>
              <a:rPr lang="de-DE" baseline="0" dirty="0"/>
              <a:t> manche von Ihnen damit beginnen zu lesen und andere damit beginnen, sich Kaffee zu holen, wird die Schlange nicht so lang, so dass Sie alle am Ende von sich behaupten können, diesen Teil des Bildungsplan schon einmal gelesen und eine Pause gehabt zu haben.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58</a:t>
            </a:fld>
            <a:endParaRPr lang="de-DE"/>
          </a:p>
        </p:txBody>
      </p:sp>
    </p:spTree>
    <p:extLst>
      <p:ext uri="{BB962C8B-B14F-4D97-AF65-F5344CB8AC3E}">
        <p14:creationId xmlns:p14="http://schemas.microsoft.com/office/powerpoint/2010/main" val="802228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FOLIEN ZUM DURCHBLÄTTERN DER PBKS UND ZUM BEANTWORTEN VON FRAGEN</a:t>
            </a:r>
          </a:p>
        </p:txBody>
      </p:sp>
      <p:sp>
        <p:nvSpPr>
          <p:cNvPr id="4" name="Foliennummernplatzhalter 3"/>
          <p:cNvSpPr>
            <a:spLocks noGrp="1"/>
          </p:cNvSpPr>
          <p:nvPr>
            <p:ph type="sldNum" sz="quarter" idx="10"/>
          </p:nvPr>
        </p:nvSpPr>
        <p:spPr/>
        <p:txBody>
          <a:bodyPr/>
          <a:lstStyle/>
          <a:p>
            <a:fld id="{E61CCD58-C3AD-477F-8255-2784B5755959}" type="slidenum">
              <a:rPr lang="de-DE" smtClean="0"/>
              <a:t>59</a:t>
            </a:fld>
            <a:endParaRPr lang="de-DE"/>
          </a:p>
        </p:txBody>
      </p:sp>
    </p:spTree>
    <p:extLst>
      <p:ext uri="{BB962C8B-B14F-4D97-AF65-F5344CB8AC3E}">
        <p14:creationId xmlns:p14="http://schemas.microsoft.com/office/powerpoint/2010/main" val="324928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Für viele Fragen sind wir hier vorne natürlich nicht die einzigen Experten. Aber zunächst einmal ist es spannend zu sehen, wer hier zu dieser ZPG mit welchen – vielleicht für alle nützlichen und wichtigen – Erfahrungen zusammen gekommen ist.  Wir bitten Sie daher, kurz Ihren Namen und Ihre Schule auch zu nennen, ob es bei Ihnen einen besonderen NwT-Schwerpunkt gibt.</a:t>
            </a:r>
          </a:p>
        </p:txBody>
      </p:sp>
      <p:sp>
        <p:nvSpPr>
          <p:cNvPr id="4" name="Foliennummernplatzhalter 3"/>
          <p:cNvSpPr>
            <a:spLocks noGrp="1"/>
          </p:cNvSpPr>
          <p:nvPr>
            <p:ph type="sldNum" sz="quarter" idx="10"/>
          </p:nvPr>
        </p:nvSpPr>
        <p:spPr/>
        <p:txBody>
          <a:bodyPr/>
          <a:lstStyle/>
          <a:p>
            <a:fld id="{E61CCD58-C3AD-477F-8255-2784B5755959}" type="slidenum">
              <a:rPr lang="de-DE" smtClean="0"/>
              <a:t>6</a:t>
            </a:fld>
            <a:endParaRPr lang="de-DE"/>
          </a:p>
        </p:txBody>
      </p:sp>
    </p:spTree>
    <p:extLst>
      <p:ext uri="{BB962C8B-B14F-4D97-AF65-F5344CB8AC3E}">
        <p14:creationId xmlns:p14="http://schemas.microsoft.com/office/powerpoint/2010/main" val="18872900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Schwerpunkt nicht auf realisieren sondern auf PLANEN und OPTIMIEREN</a:t>
            </a:r>
          </a:p>
        </p:txBody>
      </p:sp>
      <p:sp>
        <p:nvSpPr>
          <p:cNvPr id="4" name="Foliennummernplatzhalter 3"/>
          <p:cNvSpPr>
            <a:spLocks noGrp="1"/>
          </p:cNvSpPr>
          <p:nvPr>
            <p:ph type="sldNum" sz="quarter" idx="10"/>
          </p:nvPr>
        </p:nvSpPr>
        <p:spPr/>
        <p:txBody>
          <a:bodyPr/>
          <a:lstStyle/>
          <a:p>
            <a:fld id="{E61CCD58-C3AD-477F-8255-2784B5755959}" type="slidenum">
              <a:rPr lang="de-DE" smtClean="0"/>
              <a:t>60</a:t>
            </a:fld>
            <a:endParaRPr lang="de-DE"/>
          </a:p>
        </p:txBody>
      </p:sp>
    </p:spTree>
    <p:extLst>
      <p:ext uri="{BB962C8B-B14F-4D97-AF65-F5344CB8AC3E}">
        <p14:creationId xmlns:p14="http://schemas.microsoft.com/office/powerpoint/2010/main" val="1930829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Schwerpunkt nicht auf realisieren sondern auf PLANEN und OPTIMIEREN</a:t>
            </a:r>
          </a:p>
        </p:txBody>
      </p:sp>
      <p:sp>
        <p:nvSpPr>
          <p:cNvPr id="4" name="Foliennummernplatzhalter 3"/>
          <p:cNvSpPr>
            <a:spLocks noGrp="1"/>
          </p:cNvSpPr>
          <p:nvPr>
            <p:ph type="sldNum" sz="quarter" idx="10"/>
          </p:nvPr>
        </p:nvSpPr>
        <p:spPr/>
        <p:txBody>
          <a:bodyPr/>
          <a:lstStyle/>
          <a:p>
            <a:fld id="{E61CCD58-C3AD-477F-8255-2784B5755959}" type="slidenum">
              <a:rPr lang="de-DE" smtClean="0"/>
              <a:t>61</a:t>
            </a:fld>
            <a:endParaRPr lang="de-DE"/>
          </a:p>
        </p:txBody>
      </p:sp>
    </p:spTree>
    <p:extLst>
      <p:ext uri="{BB962C8B-B14F-4D97-AF65-F5344CB8AC3E}">
        <p14:creationId xmlns:p14="http://schemas.microsoft.com/office/powerpoint/2010/main" val="3095962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Schwerpunkt nicht auf REALISIEREN sondern auf PLANEN und OPTIMIEREN</a:t>
            </a:r>
          </a:p>
        </p:txBody>
      </p:sp>
      <p:sp>
        <p:nvSpPr>
          <p:cNvPr id="4" name="Foliennummernplatzhalter 3"/>
          <p:cNvSpPr>
            <a:spLocks noGrp="1"/>
          </p:cNvSpPr>
          <p:nvPr>
            <p:ph type="sldNum" sz="quarter" idx="10"/>
          </p:nvPr>
        </p:nvSpPr>
        <p:spPr/>
        <p:txBody>
          <a:bodyPr/>
          <a:lstStyle/>
          <a:p>
            <a:fld id="{E61CCD58-C3AD-477F-8255-2784B5755959}" type="slidenum">
              <a:rPr lang="de-DE" smtClean="0"/>
              <a:t>62</a:t>
            </a:fld>
            <a:endParaRPr lang="de-DE"/>
          </a:p>
        </p:txBody>
      </p:sp>
    </p:spTree>
    <p:extLst>
      <p:ext uri="{BB962C8B-B14F-4D97-AF65-F5344CB8AC3E}">
        <p14:creationId xmlns:p14="http://schemas.microsoft.com/office/powerpoint/2010/main" val="1230262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63</a:t>
            </a:fld>
            <a:endParaRPr lang="de-DE"/>
          </a:p>
        </p:txBody>
      </p:sp>
    </p:spTree>
    <p:extLst>
      <p:ext uri="{BB962C8B-B14F-4D97-AF65-F5344CB8AC3E}">
        <p14:creationId xmlns:p14="http://schemas.microsoft.com/office/powerpoint/2010/main" val="13884779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64</a:t>
            </a:fld>
            <a:endParaRPr lang="de-DE"/>
          </a:p>
        </p:txBody>
      </p:sp>
    </p:spTree>
    <p:extLst>
      <p:ext uri="{BB962C8B-B14F-4D97-AF65-F5344CB8AC3E}">
        <p14:creationId xmlns:p14="http://schemas.microsoft.com/office/powerpoint/2010/main" val="1066139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nun zu Punkt 2.</a:t>
            </a:r>
          </a:p>
        </p:txBody>
      </p:sp>
      <p:sp>
        <p:nvSpPr>
          <p:cNvPr id="4" name="Foliennummernplatzhalter 3"/>
          <p:cNvSpPr>
            <a:spLocks noGrp="1"/>
          </p:cNvSpPr>
          <p:nvPr>
            <p:ph type="sldNum" sz="quarter" idx="10"/>
          </p:nvPr>
        </p:nvSpPr>
        <p:spPr/>
        <p:txBody>
          <a:bodyPr/>
          <a:lstStyle/>
          <a:p>
            <a:fld id="{BF0C1464-8FDE-4B1B-8544-E4C5BBD81717}" type="slidenum">
              <a:rPr lang="de-DE" smtClean="0"/>
              <a:t>65</a:t>
            </a:fld>
            <a:endParaRPr lang="de-DE"/>
          </a:p>
        </p:txBody>
      </p:sp>
    </p:spTree>
    <p:extLst>
      <p:ext uri="{BB962C8B-B14F-4D97-AF65-F5344CB8AC3E}">
        <p14:creationId xmlns:p14="http://schemas.microsoft.com/office/powerpoint/2010/main" val="86645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Grundfrage nach dem Unterrichtsmodell ergibt sich aus den vier prozessbezogenen Kompetenzbereichen. Wie kann Unterricht aussehen, der diese vier Ziele, wie es für die prozessbezogenen Kompetenzen ja so schön heißt, „fortlaufend verfolgt“?</a:t>
            </a:r>
          </a:p>
          <a:p>
            <a:endParaRPr lang="de-DE" baseline="0" dirty="0"/>
          </a:p>
          <a:p>
            <a:r>
              <a:rPr lang="de-DE" baseline="0" dirty="0"/>
              <a:t>Oder anders gefragt: Hatte die Bildungsplankommission da etwas im Kopf?</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66</a:t>
            </a:fld>
            <a:endParaRPr lang="de-DE"/>
          </a:p>
        </p:txBody>
      </p:sp>
    </p:spTree>
    <p:extLst>
      <p:ext uri="{BB962C8B-B14F-4D97-AF65-F5344CB8AC3E}">
        <p14:creationId xmlns:p14="http://schemas.microsoft.com/office/powerpoint/2010/main" val="39287608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Dieses Unterrichtsmodell bildet – natürlich stark vereinfacht und idealisiert - eine ganze, zum Beispiel 3 Monate dauernde NwT-Unterrichtseinheit ab, eine sogenannte * projektorientierte Unterrichtseinheit. Projektorientiert bedeutet, dass sich der gesamte Unterricht daran orientiert, dass die Schülerinnen und Schüler eines Tages einen * Projektauftrag erhalten und diesen in einer anschließenden * Projektphase erfolgreich, das bedeutet mit Kompetenzgewinn, bearbeiten können. </a:t>
            </a:r>
          </a:p>
          <a:p>
            <a:endParaRPr lang="de-DE" baseline="0" dirty="0"/>
          </a:p>
          <a:p>
            <a:r>
              <a:rPr lang="de-DE" baseline="0" dirty="0"/>
              <a:t>Damit ihnen das gelingt und sie nicht an mangelndem Grundwissen scheitern, findet vorher eine entsprechende * Qualifizierung statt. Nicht so qualifizierend, dass der Projektauftrag langweilig und die Projektphase einfach wäre. Aber so, dass die Projektphase von „handelndem Umgang mit Wissen“ geprägt ist, so dass sie wissen, was sie tun, Probleme lösen können und Entscheidungen durch Überlegung treffen können.</a:t>
            </a:r>
          </a:p>
          <a:p>
            <a:endParaRPr lang="de-DE" baseline="0" dirty="0"/>
          </a:p>
          <a:p>
            <a:r>
              <a:rPr lang="de-DE" baseline="0" dirty="0"/>
              <a:t>Damit die Qualifizierung vor dem Projektauftrag kein hohles „Lernen auf Vorrat“ darstellt, beginnt die Unterrichtseinheit mit einem Ausblick. Dieser führt in das Thema ein und verrät auch grob, worum es im Projekt gehen wird, aber verrät nicht die Details des Auftrags, die diesen dann erst spannend machen. Denn wenn die Schülerinnen und Schüler vor der Qualifizierungsphase den Auftrag schon kennen, lernen sie die Grundlagen nur bezogen auf das Projekt und weniger breit.</a:t>
            </a:r>
          </a:p>
          <a:p>
            <a:endParaRPr lang="de-DE" baseline="0" dirty="0"/>
          </a:p>
          <a:p>
            <a:r>
              <a:rPr lang="de-DE" baseline="0" dirty="0"/>
              <a:t>Das Ende der Unterrichtseinheit besteht aus einer Reflexionsphase, in der das Geleistete aus verschiedenen Perspektiven betrachtet werden kann.</a:t>
            </a:r>
          </a:p>
        </p:txBody>
      </p:sp>
      <p:sp>
        <p:nvSpPr>
          <p:cNvPr id="4" name="Foliennummernplatzhalter 3"/>
          <p:cNvSpPr>
            <a:spLocks noGrp="1"/>
          </p:cNvSpPr>
          <p:nvPr>
            <p:ph type="sldNum" sz="quarter" idx="10"/>
          </p:nvPr>
        </p:nvSpPr>
        <p:spPr/>
        <p:txBody>
          <a:bodyPr/>
          <a:lstStyle/>
          <a:p>
            <a:fld id="{E61CCD58-C3AD-477F-8255-2784B5755959}" type="slidenum">
              <a:rPr lang="de-DE" smtClean="0"/>
              <a:t>67</a:t>
            </a:fld>
            <a:endParaRPr lang="de-DE"/>
          </a:p>
        </p:txBody>
      </p:sp>
    </p:spTree>
    <p:extLst>
      <p:ext uri="{BB962C8B-B14F-4D97-AF65-F5344CB8AC3E}">
        <p14:creationId xmlns:p14="http://schemas.microsoft.com/office/powerpoint/2010/main" val="2867240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Mal ein Beispiel – natürlich jetzt ziemlich abstrahiert dargestellt und obendrein rein hypothetisch – zu einer möglichen Umsetzung einer Unterrichtseinheit aus dem Bereich „Schall und Lärm“ z.B. in einer neunten Klasse.</a:t>
            </a:r>
          </a:p>
          <a:p>
            <a:endParaRPr lang="de-DE" baseline="0" dirty="0"/>
          </a:p>
          <a:p>
            <a:r>
              <a:rPr lang="de-DE" baseline="0" dirty="0"/>
              <a:t>* Der Lehrer hat sich einen guten Projektauftrag ausgedacht, der sich aus dem Schulalltag ergeben hat. </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68</a:t>
            </a:fld>
            <a:endParaRPr lang="de-DE"/>
          </a:p>
        </p:txBody>
      </p:sp>
    </p:spTree>
    <p:extLst>
      <p:ext uri="{BB962C8B-B14F-4D97-AF65-F5344CB8AC3E}">
        <p14:creationId xmlns:p14="http://schemas.microsoft.com/office/powerpoint/2010/main" val="1613789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In die Unterrichtseinheit startet er mit einer * Diskussion über die Auswirkungen von Lärm und Musik beim Lernen und erfasst damit zugleich das Vorwissen sowie Präkonzepte. Um eine tiefere Auseinandersetzung anzuregen gibt er auch noch * aktuelle Zeitungsberichte über * Lärmbelastung im Alltag aus, die angeblich zu Bluthochdruck führe. Die Schülerinnen und Schüler sollen ausgehend von diesen Zeitungstexten herausfinden, ob hier wirklich belastbare Untersuchungen vorlagen und ob es mehrere übereinstimmende Untersuchungen gegeben hat und ob deren Ergebnisse übereinstimmten. Jeweils zu zweit sollen sie einen Artikel prüfen und dazu auch Kontakt mit dem Journalisten aufnehmen.</a:t>
            </a:r>
          </a:p>
          <a:p>
            <a:endParaRPr lang="de-DE" baseline="0" dirty="0"/>
          </a:p>
          <a:p>
            <a:r>
              <a:rPr lang="de-DE" baseline="0" dirty="0"/>
              <a:t>Dann geht es in die Qualifizierungsphase….</a:t>
            </a:r>
          </a:p>
        </p:txBody>
      </p:sp>
      <p:sp>
        <p:nvSpPr>
          <p:cNvPr id="4" name="Foliennummernplatzhalter 3"/>
          <p:cNvSpPr>
            <a:spLocks noGrp="1"/>
          </p:cNvSpPr>
          <p:nvPr>
            <p:ph type="sldNum" sz="quarter" idx="10"/>
          </p:nvPr>
        </p:nvSpPr>
        <p:spPr/>
        <p:txBody>
          <a:bodyPr/>
          <a:lstStyle/>
          <a:p>
            <a:fld id="{E61CCD58-C3AD-477F-8255-2784B5755959}" type="slidenum">
              <a:rPr lang="de-DE" smtClean="0"/>
              <a:t>69</a:t>
            </a:fld>
            <a:endParaRPr lang="de-DE"/>
          </a:p>
        </p:txBody>
      </p:sp>
    </p:spTree>
    <p:extLst>
      <p:ext uri="{BB962C8B-B14F-4D97-AF65-F5344CB8AC3E}">
        <p14:creationId xmlns:p14="http://schemas.microsoft.com/office/powerpoint/2010/main" val="348191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a:t>
            </a:r>
            <a:r>
              <a:rPr lang="de-DE" baseline="0" dirty="0"/>
              <a:t> wir zu Teil 1, einigen Hintergrundüberlegungen zum Bildungsplan und den prozessbezogenen Kompetenzen.</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7</a:t>
            </a:fld>
            <a:endParaRPr lang="de-DE"/>
          </a:p>
        </p:txBody>
      </p:sp>
    </p:spTree>
    <p:extLst>
      <p:ext uri="{BB962C8B-B14F-4D97-AF65-F5344CB8AC3E}">
        <p14:creationId xmlns:p14="http://schemas.microsoft.com/office/powerpoint/2010/main" val="16140559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Dann folgt der Projektauftrag und…</a:t>
            </a:r>
          </a:p>
        </p:txBody>
      </p:sp>
      <p:sp>
        <p:nvSpPr>
          <p:cNvPr id="4" name="Foliennummernplatzhalter 3"/>
          <p:cNvSpPr>
            <a:spLocks noGrp="1"/>
          </p:cNvSpPr>
          <p:nvPr>
            <p:ph type="sldNum" sz="quarter" idx="10"/>
          </p:nvPr>
        </p:nvSpPr>
        <p:spPr/>
        <p:txBody>
          <a:bodyPr/>
          <a:lstStyle/>
          <a:p>
            <a:fld id="{E61CCD58-C3AD-477F-8255-2784B5755959}" type="slidenum">
              <a:rPr lang="de-DE" smtClean="0"/>
              <a:t>70</a:t>
            </a:fld>
            <a:endParaRPr lang="de-DE"/>
          </a:p>
        </p:txBody>
      </p:sp>
    </p:spTree>
    <p:extLst>
      <p:ext uri="{BB962C8B-B14F-4D97-AF65-F5344CB8AC3E}">
        <p14:creationId xmlns:p14="http://schemas.microsoft.com/office/powerpoint/2010/main" val="3174104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natürlich nicht unbegleitete Projektphase, in der der Lehrer Ansprechpartner, Helfer und Lernbegleiter ist.</a:t>
            </a:r>
          </a:p>
        </p:txBody>
      </p:sp>
      <p:sp>
        <p:nvSpPr>
          <p:cNvPr id="4" name="Foliennummernplatzhalter 3"/>
          <p:cNvSpPr>
            <a:spLocks noGrp="1"/>
          </p:cNvSpPr>
          <p:nvPr>
            <p:ph type="sldNum" sz="quarter" idx="10"/>
          </p:nvPr>
        </p:nvSpPr>
        <p:spPr/>
        <p:txBody>
          <a:bodyPr/>
          <a:lstStyle/>
          <a:p>
            <a:fld id="{E61CCD58-C3AD-477F-8255-2784B5755959}" type="slidenum">
              <a:rPr lang="de-DE" smtClean="0"/>
              <a:t>71</a:t>
            </a:fld>
            <a:endParaRPr lang="de-DE"/>
          </a:p>
        </p:txBody>
      </p:sp>
    </p:spTree>
    <p:extLst>
      <p:ext uri="{BB962C8B-B14F-4D97-AF65-F5344CB8AC3E}">
        <p14:creationId xmlns:p14="http://schemas.microsoft.com/office/powerpoint/2010/main" val="4118522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Projektauftrag beinhaltete die Wort „top </a:t>
            </a:r>
            <a:r>
              <a:rPr lang="de-DE" baseline="0" dirty="0" err="1"/>
              <a:t>secret</a:t>
            </a:r>
            <a:r>
              <a:rPr lang="de-DE" baseline="0" dirty="0"/>
              <a:t>“, weil dies am Ende den * Vergleich der Ergebnisse aller Gruppen spannend macht. Die von den einzelnen Gruppen angefertigten Studien werden aber auch in ihrer Qualität verglichen, um etwas über gute und schlechte Formulierungen, über zu weit gehende Schlüsse und vorsichtig reflektierte Abschätzungen zu lernen...und so weiter.</a:t>
            </a:r>
          </a:p>
          <a:p>
            <a:endParaRPr lang="de-DE" baseline="0" dirty="0"/>
          </a:p>
          <a:p>
            <a:r>
              <a:rPr lang="de-DE" baseline="0" dirty="0"/>
              <a:t>Dann schlägt diese Unterrichtseinheit wieder die Brücke zum Einstieg, reflektiert den Lernzuwachs und Optimierungsansätze und lädt vielleicht den Schulleiter ein, um sich gemeinsam zu fragen, ob das Abitur dort praktikabel untergebracht werden könne. Wie auch immer…es ist ja nur ein Beispiel, das Ihnen diese Phasen gut veranschaulichen soll.</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72</a:t>
            </a:fld>
            <a:endParaRPr lang="de-DE"/>
          </a:p>
        </p:txBody>
      </p:sp>
    </p:spTree>
    <p:extLst>
      <p:ext uri="{BB962C8B-B14F-4D97-AF65-F5344CB8AC3E}">
        <p14:creationId xmlns:p14="http://schemas.microsoft.com/office/powerpoint/2010/main" val="266324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Dieses Modell wird auch als </a:t>
            </a:r>
            <a:r>
              <a:rPr lang="de-DE" baseline="0" dirty="0" err="1"/>
              <a:t>AQuAPRe</a:t>
            </a:r>
            <a:r>
              <a:rPr lang="de-DE" baseline="0" dirty="0"/>
              <a:t>-Modell bezeichnet, nach den Anfangsbuchstaben der einzelnen Phasen.</a:t>
            </a:r>
          </a:p>
          <a:p>
            <a:endParaRPr lang="de-DE" baseline="0" dirty="0"/>
          </a:p>
          <a:p>
            <a:r>
              <a:rPr lang="de-DE" baseline="0" dirty="0"/>
              <a:t>Und im Prinzip kann man sich diese grafische Darstellung in zwei Dimensionen vorstellen: die Qualifizierungsphase zielt auf die Dimension des Wissens, an dessen Ende die Schülerinnen in dem Moment, in dem Sie den Projektauftrag erhalten, den Eindruck haben, dass sie es doch nicht wüssten. In Wirklichkeit ändert sich aber nur die Dimension. Denn um den Auftrag zu bearbeiten, müssen sie nicht „nur wissen“, sondern „können“. Und genau darum geht es bei einer projektorientierten Unterrichtseinheit. Die Projektphase übt problemlösend handelnd den Umgang und die Nutzung des Wissens.</a:t>
            </a:r>
          </a:p>
        </p:txBody>
      </p:sp>
      <p:sp>
        <p:nvSpPr>
          <p:cNvPr id="4" name="Foliennummernplatzhalter 3"/>
          <p:cNvSpPr>
            <a:spLocks noGrp="1"/>
          </p:cNvSpPr>
          <p:nvPr>
            <p:ph type="sldNum" sz="quarter" idx="10"/>
          </p:nvPr>
        </p:nvSpPr>
        <p:spPr/>
        <p:txBody>
          <a:bodyPr/>
          <a:lstStyle/>
          <a:p>
            <a:fld id="{E61CCD58-C3AD-477F-8255-2784B5755959}" type="slidenum">
              <a:rPr lang="de-DE" smtClean="0"/>
              <a:t>73</a:t>
            </a:fld>
            <a:endParaRPr lang="de-DE"/>
          </a:p>
        </p:txBody>
      </p:sp>
    </p:spTree>
    <p:extLst>
      <p:ext uri="{BB962C8B-B14F-4D97-AF65-F5344CB8AC3E}">
        <p14:creationId xmlns:p14="http://schemas.microsoft.com/office/powerpoint/2010/main" val="14751854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sich nun ein Schulcurriculum vorstellt, hätte es idealtypisch diese Gestalt: Die vergangenen Unterrichtseinheiten bieten immer wieder direkte Qualifikation für die nächste. Sehr idealtypisch. Und vielleicht  ist es realistischer, …</a:t>
            </a:r>
          </a:p>
        </p:txBody>
      </p:sp>
      <p:sp>
        <p:nvSpPr>
          <p:cNvPr id="4" name="Foliennummernplatzhalter 3"/>
          <p:cNvSpPr>
            <a:spLocks noGrp="1"/>
          </p:cNvSpPr>
          <p:nvPr>
            <p:ph type="sldNum" sz="quarter" idx="10"/>
          </p:nvPr>
        </p:nvSpPr>
        <p:spPr/>
        <p:txBody>
          <a:bodyPr/>
          <a:lstStyle/>
          <a:p>
            <a:fld id="{E61CCD58-C3AD-477F-8255-2784B5755959}" type="slidenum">
              <a:rPr lang="de-DE" smtClean="0"/>
              <a:t>74</a:t>
            </a:fld>
            <a:endParaRPr lang="de-DE"/>
          </a:p>
        </p:txBody>
      </p:sp>
    </p:spTree>
    <p:extLst>
      <p:ext uri="{BB962C8B-B14F-4D97-AF65-F5344CB8AC3E}">
        <p14:creationId xmlns:p14="http://schemas.microsoft.com/office/powerpoint/2010/main" val="34424441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…wenn man es so abbildet.</a:t>
            </a:r>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75</a:t>
            </a:fld>
            <a:endParaRPr lang="de-DE"/>
          </a:p>
        </p:txBody>
      </p:sp>
    </p:spTree>
    <p:extLst>
      <p:ext uri="{BB962C8B-B14F-4D97-AF65-F5344CB8AC3E}">
        <p14:creationId xmlns:p14="http://schemas.microsoft.com/office/powerpoint/2010/main" val="3248798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Noch ein Blick auf das Modell im Vergleich zu einem stark vereinfachten sehr herkömmlichen gedachten Unterricht. Der herkömmliche Unterricht geht in den Phasen Erarbeiten, Aufgabe, Üben, Sichern vor. Oftmals in einer einzigen Unterrichtsstunde. Dann kommt die nächste. Dann wieder…und so weiter. Das ist vielfach bewährt.</a:t>
            </a:r>
          </a:p>
          <a:p>
            <a:endParaRPr lang="de-DE" baseline="0" dirty="0"/>
          </a:p>
          <a:p>
            <a:r>
              <a:rPr lang="de-DE" baseline="0" dirty="0"/>
              <a:t>Das Problem für NwT ist, dass in diesen kurzen </a:t>
            </a:r>
            <a:r>
              <a:rPr lang="de-DE" baseline="0" dirty="0" err="1"/>
              <a:t>Übephasen</a:t>
            </a:r>
            <a:r>
              <a:rPr lang="de-DE" baseline="0" dirty="0"/>
              <a:t> weder eine über ein kleines Experiment hinausgehende Forschung noch eine einigermaßen komplexe Entwicklung stattfinden kann.</a:t>
            </a:r>
          </a:p>
          <a:p>
            <a:endParaRPr lang="de-DE" baseline="0" dirty="0"/>
          </a:p>
          <a:p>
            <a:r>
              <a:rPr lang="de-DE" baseline="0" dirty="0"/>
              <a:t>Deshalb sind die Phasen in NwT notwendigerweise zusammengefasst.</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E61CCD58-C3AD-477F-8255-2784B5755959}" type="slidenum">
              <a:rPr lang="de-DE" smtClean="0"/>
              <a:t>76</a:t>
            </a:fld>
            <a:endParaRPr lang="de-DE"/>
          </a:p>
        </p:txBody>
      </p:sp>
    </p:spTree>
    <p:extLst>
      <p:ext uri="{BB962C8B-B14F-4D97-AF65-F5344CB8AC3E}">
        <p14:creationId xmlns:p14="http://schemas.microsoft.com/office/powerpoint/2010/main" val="1139589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ist jetzt wieder sehr plakativ und grob. Die Projektphase ermöglicht nun Forschen oder Entwickeln mit all dem, was an Kreativität und Problemlösen dazu gehört und übt zusätzlich die 21 </a:t>
            </a:r>
            <a:r>
              <a:rPr lang="de-DE" baseline="0" dirty="0" err="1"/>
              <a:t>century</a:t>
            </a:r>
            <a:r>
              <a:rPr lang="de-DE" baseline="0" dirty="0"/>
              <a:t> </a:t>
            </a:r>
            <a:r>
              <a:rPr lang="de-DE" baseline="0" dirty="0" err="1"/>
              <a:t>skills</a:t>
            </a:r>
            <a:r>
              <a:rPr lang="de-DE" baseline="0" dirty="0"/>
              <a:t> Kollaboration und Kommunikation. Das Problem ist, dass der Transfer aus dem Wissen in das Können in NwT so größer ist. Es ist aber genau dieser Transfer, der zum Beispiel auch das Ingenieurswesen ausmacht: aus der Theorie kommend und durch diese fundiert wirklich praktische Probleme lösen.</a:t>
            </a:r>
          </a:p>
        </p:txBody>
      </p:sp>
      <p:sp>
        <p:nvSpPr>
          <p:cNvPr id="4" name="Foliennummernplatzhalter 3"/>
          <p:cNvSpPr>
            <a:spLocks noGrp="1"/>
          </p:cNvSpPr>
          <p:nvPr>
            <p:ph type="sldNum" sz="quarter" idx="10"/>
          </p:nvPr>
        </p:nvSpPr>
        <p:spPr/>
        <p:txBody>
          <a:bodyPr/>
          <a:lstStyle/>
          <a:p>
            <a:fld id="{E61CCD58-C3AD-477F-8255-2784B5755959}" type="slidenum">
              <a:rPr lang="de-DE" smtClean="0"/>
              <a:t>77</a:t>
            </a:fld>
            <a:endParaRPr lang="de-DE"/>
          </a:p>
        </p:txBody>
      </p:sp>
    </p:spTree>
    <p:extLst>
      <p:ext uri="{BB962C8B-B14F-4D97-AF65-F5344CB8AC3E}">
        <p14:creationId xmlns:p14="http://schemas.microsoft.com/office/powerpoint/2010/main" val="41690754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Gibt es an dieser Stelle noch Fragen?</a:t>
            </a:r>
          </a:p>
        </p:txBody>
      </p:sp>
      <p:sp>
        <p:nvSpPr>
          <p:cNvPr id="4" name="Foliennummernplatzhalter 3"/>
          <p:cNvSpPr>
            <a:spLocks noGrp="1"/>
          </p:cNvSpPr>
          <p:nvPr>
            <p:ph type="sldNum" sz="quarter" idx="10"/>
          </p:nvPr>
        </p:nvSpPr>
        <p:spPr/>
        <p:txBody>
          <a:bodyPr/>
          <a:lstStyle/>
          <a:p>
            <a:fld id="{E61CCD58-C3AD-477F-8255-2784B5755959}" type="slidenum">
              <a:rPr lang="de-DE" smtClean="0"/>
              <a:t>78</a:t>
            </a:fld>
            <a:endParaRPr lang="de-DE"/>
          </a:p>
        </p:txBody>
      </p:sp>
    </p:spTree>
    <p:extLst>
      <p:ext uri="{BB962C8B-B14F-4D97-AF65-F5344CB8AC3E}">
        <p14:creationId xmlns:p14="http://schemas.microsoft.com/office/powerpoint/2010/main" val="5923087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Tatsächlich ist der Projektauftrag und seine Passung zu Qualifizierung und Vorkenntnissen so ein wenig das A&amp;O bei einer solchen Unterrichtseinheit. Dazu ein Beispiel zum Thema Wasserrad…</a:t>
            </a:r>
          </a:p>
        </p:txBody>
      </p:sp>
      <p:sp>
        <p:nvSpPr>
          <p:cNvPr id="4" name="Foliennummernplatzhalter 3"/>
          <p:cNvSpPr>
            <a:spLocks noGrp="1"/>
          </p:cNvSpPr>
          <p:nvPr>
            <p:ph type="sldNum" sz="quarter" idx="10"/>
          </p:nvPr>
        </p:nvSpPr>
        <p:spPr/>
        <p:txBody>
          <a:bodyPr/>
          <a:lstStyle/>
          <a:p>
            <a:fld id="{E61CCD58-C3AD-477F-8255-2784B5755959}" type="slidenum">
              <a:rPr lang="de-DE" smtClean="0"/>
              <a:t>79</a:t>
            </a:fld>
            <a:endParaRPr lang="de-DE"/>
          </a:p>
        </p:txBody>
      </p:sp>
    </p:spTree>
    <p:extLst>
      <p:ext uri="{BB962C8B-B14F-4D97-AF65-F5344CB8AC3E}">
        <p14:creationId xmlns:p14="http://schemas.microsoft.com/office/powerpoint/2010/main" val="304784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Zum Hintergrund einer Überarbeitung eines Bildungsplans gehört, sich zu fragen, was an NwT bisher gut gelungen ist, was sich besonders bewährt hat und als Stärke bewahrt werden sollte. Zweitens muss man sich fragen, ob und wie NwT sich aufgrund geänderter Fragestellungen und Randbedingungen im gesellschaftlichen Umfeld anpassen sollte. Und drittens gehört dazu, konzeptionelle Baustellen, Probleme und Schwierigkeiten des Faches klar zu benennen und – wo immer möglich - Verbesserungen einzubauen.</a:t>
            </a:r>
          </a:p>
        </p:txBody>
      </p:sp>
      <p:sp>
        <p:nvSpPr>
          <p:cNvPr id="4" name="Foliennummernplatzhalter 3"/>
          <p:cNvSpPr>
            <a:spLocks noGrp="1"/>
          </p:cNvSpPr>
          <p:nvPr>
            <p:ph type="sldNum" sz="quarter" idx="10"/>
          </p:nvPr>
        </p:nvSpPr>
        <p:spPr/>
        <p:txBody>
          <a:bodyPr/>
          <a:lstStyle/>
          <a:p>
            <a:fld id="{E61CCD58-C3AD-477F-8255-2784B5755959}" type="slidenum">
              <a:rPr lang="de-DE" smtClean="0"/>
              <a:t>8</a:t>
            </a:fld>
            <a:endParaRPr lang="de-DE"/>
          </a:p>
        </p:txBody>
      </p:sp>
    </p:spTree>
    <p:extLst>
      <p:ext uri="{BB962C8B-B14F-4D97-AF65-F5344CB8AC3E}">
        <p14:creationId xmlns:p14="http://schemas.microsoft.com/office/powerpoint/2010/main" val="28350731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einer neunten Klasse. Der Projektauftrag könnte beispielsweise lauten *. </a:t>
            </a:r>
          </a:p>
          <a:p>
            <a:endParaRPr lang="de-DE" dirty="0"/>
          </a:p>
          <a:p>
            <a:r>
              <a:rPr lang="de-DE" dirty="0"/>
              <a:t>Das wäre würde</a:t>
            </a:r>
            <a:r>
              <a:rPr lang="de-DE" baseline="0" dirty="0"/>
              <a:t> wenig Forschung und Entwicklung fordern, ein wenig Organisation in den Gruppen und vielleicht ein wenig Diskussion über den Einsatz von Wasserkraft.</a:t>
            </a:r>
          </a:p>
          <a:p>
            <a:endParaRPr lang="de-DE" baseline="0" dirty="0"/>
          </a:p>
          <a:p>
            <a:r>
              <a:rPr lang="de-DE" baseline="0" dirty="0"/>
              <a:t>Der Auftrag könnte aber auch wie folgt lauten: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80</a:t>
            </a:fld>
            <a:endParaRPr lang="de-DE"/>
          </a:p>
        </p:txBody>
      </p:sp>
    </p:spTree>
    <p:extLst>
      <p:ext uri="{BB962C8B-B14F-4D97-AF65-F5344CB8AC3E}">
        <p14:creationId xmlns:p14="http://schemas.microsoft.com/office/powerpoint/2010/main" val="9520878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wäre kaum mehr an Forschen, aber deutlich mehr an</a:t>
            </a:r>
            <a:r>
              <a:rPr lang="de-DE" baseline="0" dirty="0"/>
              <a:t> Konstruktion und Entwicklung, dadurch automatisch mehr an Organisation. Die Frage der Technik damals und heute böte möglicherweise auch Anlasse, die gesellschaftliche Bedeutung von Energie intensiver zu reflektieren.</a:t>
            </a:r>
          </a:p>
          <a:p>
            <a:endParaRPr lang="de-DE" baseline="0" dirty="0"/>
          </a:p>
          <a:p>
            <a:r>
              <a:rPr lang="de-DE" baseline="0" dirty="0"/>
              <a:t>Mit einer kleinen Änderung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81</a:t>
            </a:fld>
            <a:endParaRPr lang="de-DE"/>
          </a:p>
        </p:txBody>
      </p:sp>
    </p:spTree>
    <p:extLst>
      <p:ext uri="{BB962C8B-B14F-4D97-AF65-F5344CB8AC3E}">
        <p14:creationId xmlns:p14="http://schemas.microsoft.com/office/powerpoint/2010/main" val="23521748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…wird der Projektauftrag nun forschend. Unterschlächtig,</a:t>
            </a:r>
            <a:r>
              <a:rPr lang="de-DE" baseline="0" dirty="0"/>
              <a:t> also im Wasser mitlaufend, oder oberschlächtig, die Fallhöhe nutzend….wieder bauen die Schülerinnen und Schüler Wasserräder, aber der Fokus ist ein ganz anderer. Man benötigt definierte Rahmenbedingungen, eine Messanordnung…vieles, was zu Forschung dazu gehört.</a:t>
            </a:r>
          </a:p>
          <a:p>
            <a:endParaRPr lang="de-DE" baseline="0" dirty="0"/>
          </a:p>
          <a:p>
            <a:r>
              <a:rPr lang="de-DE" baseline="0" dirty="0"/>
              <a:t>Auch die Entwicklung ist komplexer geworden, der Bedarf und die Komplexität von Kommunikation und Organisation höher.</a:t>
            </a:r>
          </a:p>
          <a:p>
            <a:endParaRPr lang="de-DE" baseline="0" dirty="0"/>
          </a:p>
          <a:p>
            <a:r>
              <a:rPr lang="de-DE" baseline="0" dirty="0"/>
              <a:t>Und alleine die Diskussion über die Frage, welche Definition man der Effizienz bei der Wasserkraftnutzung zugrunde legen sollte bringt einen weiteren Mehrwert für das Erlernen von Mündigkeit.</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82</a:t>
            </a:fld>
            <a:endParaRPr lang="de-DE"/>
          </a:p>
        </p:txBody>
      </p:sp>
    </p:spTree>
    <p:extLst>
      <p:ext uri="{BB962C8B-B14F-4D97-AF65-F5344CB8AC3E}">
        <p14:creationId xmlns:p14="http://schemas.microsoft.com/office/powerpoint/2010/main" val="22032693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Richtig</a:t>
            </a:r>
            <a:r>
              <a:rPr lang="de-DE" baseline="0" dirty="0"/>
              <a:t> komplex kann man das Projekt gestalten, wenn man zum Beispiel einen eigenen Schulbach hat. Jetzt wird * Forschung zur Grundlage des Entwickelns, denn das Gewässer muss erst einmal vermessen werden *.</a:t>
            </a:r>
          </a:p>
          <a:p>
            <a:endParaRPr lang="de-DE" baseline="0" dirty="0"/>
          </a:p>
          <a:p>
            <a:r>
              <a:rPr lang="de-DE" baseline="0" dirty="0"/>
              <a:t>Auch die Entwicklung ist nun, in der Realität, sicherlich deutlich komplexer…vielleicht sogar zu komplex.</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83</a:t>
            </a:fld>
            <a:endParaRPr lang="de-DE"/>
          </a:p>
        </p:txBody>
      </p:sp>
    </p:spTree>
    <p:extLst>
      <p:ext uri="{BB962C8B-B14F-4D97-AF65-F5344CB8AC3E}">
        <p14:creationId xmlns:p14="http://schemas.microsoft.com/office/powerpoint/2010/main" val="36770743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nun sicherlich zu komplex für eine neunte</a:t>
            </a:r>
            <a:r>
              <a:rPr lang="de-DE" baseline="0" dirty="0"/>
              <a:t> Klasse, auch für eine zehnte. </a:t>
            </a:r>
          </a:p>
          <a:p>
            <a:endParaRPr lang="de-DE" baseline="0" dirty="0"/>
          </a:p>
          <a:p>
            <a:r>
              <a:rPr lang="de-DE" baseline="0" dirty="0"/>
              <a:t>Möchte man ein Projekt nun wieder vereinfachen, zum Beispiel im Bereich „Entwickeln“, kann man zum Beispiel Erleichterungen durch Qualifizierung einbauen: Wenn man Kugellager und Bodenverankerung vorqualifiziert, sind Lagerung und Befestigung für die Entwicklung schon einmal geklärt. Organisatorisch, und das ist vor allem auch in den unteren Klassen wichtig, kann man den Schülerinnen und Schülern helfen, in dem man für die Projektphase Meilensteine festlegt, zum Beispiel hier Termine zum Vorlegen der Vorplanung und eines Tests im Trockenlauf.</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84</a:t>
            </a:fld>
            <a:endParaRPr lang="de-DE"/>
          </a:p>
        </p:txBody>
      </p:sp>
    </p:spTree>
    <p:extLst>
      <p:ext uri="{BB962C8B-B14F-4D97-AF65-F5344CB8AC3E}">
        <p14:creationId xmlns:p14="http://schemas.microsoft.com/office/powerpoint/2010/main" val="377815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an dieser Stelle noch Fragen?</a:t>
            </a:r>
          </a:p>
        </p:txBody>
      </p:sp>
      <p:sp>
        <p:nvSpPr>
          <p:cNvPr id="4" name="Foliennummernplatzhalter 3"/>
          <p:cNvSpPr>
            <a:spLocks noGrp="1"/>
          </p:cNvSpPr>
          <p:nvPr>
            <p:ph type="sldNum" sz="quarter" idx="10"/>
          </p:nvPr>
        </p:nvSpPr>
        <p:spPr/>
        <p:txBody>
          <a:bodyPr/>
          <a:lstStyle/>
          <a:p>
            <a:fld id="{A1924AC4-54F7-49B9-81D3-809B09D285BE}" type="slidenum">
              <a:rPr lang="de-DE" smtClean="0"/>
              <a:t>85</a:t>
            </a:fld>
            <a:endParaRPr lang="de-DE"/>
          </a:p>
        </p:txBody>
      </p:sp>
    </p:spTree>
    <p:extLst>
      <p:ext uri="{BB962C8B-B14F-4D97-AF65-F5344CB8AC3E}">
        <p14:creationId xmlns:p14="http://schemas.microsoft.com/office/powerpoint/2010/main" val="3137108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angekündigt</a:t>
            </a:r>
            <a:r>
              <a:rPr lang="de-DE" baseline="0" dirty="0"/>
              <a:t> sollen Sie die Gelegenheit haben, das nun auszuprobieren und selbst eine Unterrichtseinheit nach diesem Modell einmal grob konzipieren. Das ist für den einen oder anderen sehr gewöhnungsbedürftig und zumindest am Anfang auch wirklich nicht einfach. </a:t>
            </a:r>
          </a:p>
          <a:p>
            <a:endParaRPr lang="de-DE" baseline="0" dirty="0"/>
          </a:p>
          <a:p>
            <a:r>
              <a:rPr lang="de-DE" baseline="0" dirty="0"/>
              <a:t>Auch deshalb lassen wir Sie frei darin, zu entscheiden, ob Sie das nun alleine, mit Kollegen Ihrer Schule oder in einer Gruppe zum Beispiel zusammen mit Leute, die ein ähnliches Spezialgebiet haben, ausprobieren möchten.</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86</a:t>
            </a:fld>
            <a:endParaRPr lang="de-DE"/>
          </a:p>
        </p:txBody>
      </p:sp>
    </p:spTree>
    <p:extLst>
      <p:ext uri="{BB962C8B-B14F-4D97-AF65-F5344CB8AC3E}">
        <p14:creationId xmlns:p14="http://schemas.microsoft.com/office/powerpoint/2010/main" val="15323308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Vorbereitet</a:t>
            </a:r>
            <a:r>
              <a:rPr lang="de-DE" baseline="0" dirty="0"/>
              <a:t> haben wir ein Din A3-Blatt, auf dem Sie das </a:t>
            </a:r>
            <a:r>
              <a:rPr lang="de-DE" baseline="0" dirty="0" err="1"/>
              <a:t>AQuAPRe</a:t>
            </a:r>
            <a:r>
              <a:rPr lang="de-DE" baseline="0" dirty="0"/>
              <a:t>-Modell und die vier Leitlinien finden. </a:t>
            </a:r>
          </a:p>
          <a:p>
            <a:endParaRPr lang="de-DE" baseline="0" dirty="0"/>
          </a:p>
          <a:p>
            <a:r>
              <a:rPr lang="de-DE" baseline="0" dirty="0"/>
              <a:t>Unser Tipp zum Erstellen einer Unterrichtseinheit nach diesem Modell ist, mit einem groben * Projektauftrag anzufangen und sich zu überlegen, ob er die gewünschten Anforderungen auf den Leitlinien erfüllen kann. </a:t>
            </a:r>
          </a:p>
          <a:p>
            <a:endParaRPr lang="de-DE" baseline="0" dirty="0"/>
          </a:p>
          <a:p>
            <a:r>
              <a:rPr lang="de-DE" baseline="0" dirty="0"/>
              <a:t>* Dann, zweitens, über die Qualifizierung nachdenken, sich überlegen, ob die einem wesentlichen Unterrichtsziele so am Ende gut reflektiert und gesichert werden können.</a:t>
            </a:r>
          </a:p>
          <a:p>
            <a:endParaRPr lang="de-DE" baseline="0" dirty="0"/>
          </a:p>
          <a:p>
            <a:r>
              <a:rPr lang="de-DE" baseline="0" dirty="0"/>
              <a:t>Dann benötigt man noch einen Einstieg…und schon steht die Einheit zumindest in groben Zügen.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87</a:t>
            </a:fld>
            <a:endParaRPr lang="de-DE"/>
          </a:p>
        </p:txBody>
      </p:sp>
    </p:spTree>
    <p:extLst>
      <p:ext uri="{BB962C8B-B14F-4D97-AF65-F5344CB8AC3E}">
        <p14:creationId xmlns:p14="http://schemas.microsoft.com/office/powerpoint/2010/main" val="6834373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Wort</a:t>
            </a:r>
            <a:r>
              <a:rPr lang="de-DE" baseline="0" dirty="0"/>
              <a:t> – genauer gesagt noch drei Tipps – zum Projektauftrag, für den es ja wichtig ist, dass das Ergebnis </a:t>
            </a:r>
            <a:r>
              <a:rPr lang="de-DE" baseline="0" dirty="0" err="1"/>
              <a:t>ungooglebar</a:t>
            </a:r>
            <a:r>
              <a:rPr lang="de-DE" baseline="0" dirty="0"/>
              <a:t> ist... </a:t>
            </a:r>
            <a:r>
              <a:rPr lang="de-DE" baseline="0" dirty="0" err="1"/>
              <a:t>Ungooglebarkeit</a:t>
            </a:r>
            <a:r>
              <a:rPr lang="de-DE" baseline="0" dirty="0"/>
              <a:t> kann man oft damit erreichen, dass man einen sehr konkreten oder lokalen Bezug herstellt: Wir messen etwas in unserer Klasse, wir entwickeln etwas für unseren Bach, wir suchen den ruhigsten Raum unserer Schule. Oder so ähnlich.</a:t>
            </a:r>
          </a:p>
          <a:p>
            <a:endParaRPr lang="de-DE" baseline="0" dirty="0"/>
          </a:p>
          <a:p>
            <a:r>
              <a:rPr lang="de-DE" baseline="0" dirty="0"/>
              <a:t>Wenn es nicht anders geht, kann man auch von vornherein zum Ziel machen, eine bestehende Hypothese zum Beispiel lokal zu verifizieren. Oder man optimiert etwas und macht daraus vielleicht einen Wettbewerb: Das schnellste Auto, die stabilste Brücke…</a:t>
            </a:r>
          </a:p>
          <a:p>
            <a:endParaRPr lang="de-DE" baseline="0" dirty="0"/>
          </a:p>
          <a:p>
            <a:r>
              <a:rPr lang="de-DE" baseline="0" dirty="0"/>
              <a:t>Das finden eines guten Projektauftrags, mit dem die Schüler tatsächlich problemlösend und kreativ gefordert sind, ist das schwierigste. Vielleicht nehmen Sie sich also auch noch einmal eine Tasse Kaffee. Vorgesehen haben wir 25 Minuten…das wäre nun bis XXX Uhr.</a:t>
            </a:r>
          </a:p>
        </p:txBody>
      </p:sp>
      <p:sp>
        <p:nvSpPr>
          <p:cNvPr id="4" name="Foliennummernplatzhalter 3"/>
          <p:cNvSpPr>
            <a:spLocks noGrp="1"/>
          </p:cNvSpPr>
          <p:nvPr>
            <p:ph type="sldNum" sz="quarter" idx="10"/>
          </p:nvPr>
        </p:nvSpPr>
        <p:spPr/>
        <p:txBody>
          <a:bodyPr/>
          <a:lstStyle/>
          <a:p>
            <a:fld id="{A1924AC4-54F7-49B9-81D3-809B09D285BE}" type="slidenum">
              <a:rPr lang="de-DE" smtClean="0"/>
              <a:t>88</a:t>
            </a:fld>
            <a:endParaRPr lang="de-DE"/>
          </a:p>
        </p:txBody>
      </p:sp>
    </p:spTree>
    <p:extLst>
      <p:ext uri="{BB962C8B-B14F-4D97-AF65-F5344CB8AC3E}">
        <p14:creationId xmlns:p14="http://schemas.microsoft.com/office/powerpoint/2010/main" val="6339500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Anmerkung: Wenn Sie an Ihrer Schule ein Curriculum planen, können Sie in die Felder unten und oben auf der Seite vorab die Kompetenzen eintragen, die die Schülerinnen und Schüler schon mitbringen bzw. aus dieser Unterrichtseinheit hauptsächlich mitnehmen und die für folgende Unterrichtseinheiten dann zur Verfügung stehen.</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89</a:t>
            </a:fld>
            <a:endParaRPr lang="de-DE"/>
          </a:p>
        </p:txBody>
      </p:sp>
    </p:spTree>
    <p:extLst>
      <p:ext uri="{BB962C8B-B14F-4D97-AF65-F5344CB8AC3E}">
        <p14:creationId xmlns:p14="http://schemas.microsoft.com/office/powerpoint/2010/main" val="391888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Zu ersten Frage gehört ein Rückblick auf die ersten 10 bis 12 Jahre NwT. Als NwT motiviert von </a:t>
            </a:r>
            <a:r>
              <a:rPr lang="de-DE" baseline="0" dirty="0" err="1"/>
              <a:t>schulorganistaorischen</a:t>
            </a:r>
            <a:r>
              <a:rPr lang="de-DE" baseline="0" dirty="0"/>
              <a:t>* Überlegungen (das im breiteren Schulversuch ab etwa 2004 und landesweit ab 2007 eingeführt wurde, konnte man ehrlich gesagt nicht so richtig wissen, ob und wie es sich entwickeln würde.</a:t>
            </a:r>
          </a:p>
          <a:p>
            <a:endParaRPr lang="de-DE" baseline="0" dirty="0"/>
          </a:p>
          <a:p>
            <a:r>
              <a:rPr lang="de-DE" baseline="0" dirty="0"/>
              <a:t>Denn die weiteren Randbedingungen wirkten erst einmal nicht optimal:  das Fach sollte vom Land aus nichts kosten. Für das T in NwT gab es keine Techniklehrer, keine Fachberater, kein Sicherheitskonzept, keinen verringerten Klassenteiler und keine Fachräume….um nur ein paar Beispiele zu nennen.</a:t>
            </a:r>
          </a:p>
          <a:p>
            <a:endParaRPr lang="de-DE" baseline="0" dirty="0"/>
          </a:p>
          <a:p>
            <a:r>
              <a:rPr lang="de-DE" baseline="0" dirty="0"/>
              <a:t>Was hat sich daraus entwickelt?</a:t>
            </a:r>
          </a:p>
          <a:p>
            <a:endParaRPr lang="de-DE" baseline="0" dirty="0"/>
          </a:p>
          <a:p>
            <a:endParaRPr lang="de-DE" baseline="0" dirty="0"/>
          </a:p>
          <a:p>
            <a:r>
              <a:rPr lang="de-DE" baseline="0" dirty="0"/>
              <a:t>*(Beispiel: zwischendurch Physik als Hauptfach, war für viele Schulen organisatorisch ein Problem. Man suchte nach einem Fach, das parallel zur dritten Fremdsprache stattfinden könnte und startete NwT.)</a:t>
            </a:r>
          </a:p>
        </p:txBody>
      </p:sp>
      <p:sp>
        <p:nvSpPr>
          <p:cNvPr id="4" name="Foliennummernplatzhalter 3"/>
          <p:cNvSpPr>
            <a:spLocks noGrp="1"/>
          </p:cNvSpPr>
          <p:nvPr>
            <p:ph type="sldNum" sz="quarter" idx="10"/>
          </p:nvPr>
        </p:nvSpPr>
        <p:spPr/>
        <p:txBody>
          <a:bodyPr/>
          <a:lstStyle/>
          <a:p>
            <a:fld id="{E61CCD58-C3AD-477F-8255-2784B5755959}" type="slidenum">
              <a:rPr lang="de-DE" smtClean="0"/>
              <a:t>9</a:t>
            </a:fld>
            <a:endParaRPr lang="de-DE"/>
          </a:p>
        </p:txBody>
      </p:sp>
    </p:spTree>
    <p:extLst>
      <p:ext uri="{BB962C8B-B14F-4D97-AF65-F5344CB8AC3E}">
        <p14:creationId xmlns:p14="http://schemas.microsoft.com/office/powerpoint/2010/main" val="39151554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a:p>
            <a:endParaRPr lang="de-DE" dirty="0"/>
          </a:p>
          <a:p>
            <a:r>
              <a:rPr lang="de-DE" dirty="0"/>
              <a:t>Wir haben</a:t>
            </a:r>
            <a:r>
              <a:rPr lang="de-DE" baseline="0" dirty="0"/>
              <a:t> ein paar Beispiele vorbereitet…</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90</a:t>
            </a:fld>
            <a:endParaRPr lang="de-DE"/>
          </a:p>
        </p:txBody>
      </p:sp>
    </p:spTree>
    <p:extLst>
      <p:ext uri="{BB962C8B-B14F-4D97-AF65-F5344CB8AC3E}">
        <p14:creationId xmlns:p14="http://schemas.microsoft.com/office/powerpoint/2010/main" val="38185822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Beispiel: Gummibärchen, zum Beispiel für Klasse 9…eigentlich eine der Unterrichtseinheiten, die man gut sequentiell</a:t>
            </a:r>
            <a:r>
              <a:rPr lang="de-DE" baseline="0" dirty="0"/>
              <a:t> durchführen  kann, so dass Schülerinnen und Schüler Schritt für Schritt als groß angelegtes Praktikum nach mündlicher oder schriftlicher Anleitung jeweils eigene Gummibärchen herstellen. Solche Unterrichtseinheiten gibt es einige, Herstellung von Aspirin zum Beispiel, von Apfelsaft…und so weiter. Allerdings wird dann weder geforscht, noch entwickelt, es fordert von den Schülerinnen und Schülern wenig an Organisation…</a:t>
            </a:r>
          </a:p>
          <a:p>
            <a:endParaRPr lang="de-DE" baseline="0" dirty="0"/>
          </a:p>
          <a:p>
            <a:r>
              <a:rPr lang="de-DE" baseline="0" dirty="0"/>
              <a:t>Wenn man diese Unterrichtseinheit nun umbauen möchte, braucht man also einen Projektauftrag.</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91</a:t>
            </a:fld>
            <a:endParaRPr lang="de-DE"/>
          </a:p>
        </p:txBody>
      </p:sp>
    </p:spTree>
    <p:extLst>
      <p:ext uri="{BB962C8B-B14F-4D97-AF65-F5344CB8AC3E}">
        <p14:creationId xmlns:p14="http://schemas.microsoft.com/office/powerpoint/2010/main" val="21014342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Projektauftrag könnte zum Beispiel lauten… * …und würde am Ende auf eine Blindverkostung hinauslaufen,</a:t>
            </a:r>
            <a:r>
              <a:rPr lang="de-DE" baseline="0" dirty="0"/>
              <a:t> die natürlich nur bei Einhaltung der Hygienevorschriften durchgeführt werden darf.</a:t>
            </a:r>
            <a:endParaRPr lang="de-DE" dirty="0"/>
          </a:p>
          <a:p>
            <a:endParaRPr lang="de-DE" dirty="0"/>
          </a:p>
          <a:p>
            <a:r>
              <a:rPr lang="de-DE" dirty="0"/>
              <a:t>Alles andere muss dann in die Qualifizierungsphase…</a:t>
            </a:r>
          </a:p>
          <a:p>
            <a:endParaRPr lang="de-DE" dirty="0"/>
          </a:p>
          <a:p>
            <a:r>
              <a:rPr lang="de-DE" dirty="0"/>
              <a:t>Jeweils so, dass die Schülerinnen und Schüler es</a:t>
            </a:r>
            <a:r>
              <a:rPr lang="de-DE" baseline="0" dirty="0"/>
              <a:t> genug können, um in der Projektphase nicht verloren zu sein, aber jeweils auch so zurückhaltend unterrichtet, dass die Schülerinnen und Schüler in der Projektphase eigene geistige Leistung vollbringen und eigene Erlebnisse haben können.</a:t>
            </a:r>
          </a:p>
          <a:p>
            <a:endParaRPr lang="de-DE" baseline="0" dirty="0"/>
          </a:p>
          <a:p>
            <a:r>
              <a:rPr lang="de-DE" baseline="0" dirty="0"/>
              <a:t>Zum Beispiel könnte man das Gießen von Gummibrächen in Mehlformen in der Qualifizierung nicht als Praktikum sondern bewusst nur als Film zeigen. Oder man sagt zum Gießen nur, dass es verschiedene Möglichkeiten gibt und dass man Mehl, Metallformen oder Paniermehl ausprobieren könnte. Schon gibt man Chance für eigene Entdeckungen oder zumindest eigene Recherchen und eigene Erfolgserlebnisse in der Projektphase.</a:t>
            </a:r>
          </a:p>
          <a:p>
            <a:endParaRPr lang="de-DE" baseline="0" dirty="0"/>
          </a:p>
          <a:p>
            <a:r>
              <a:rPr lang="de-DE" baseline="0" dirty="0"/>
              <a:t>Wenn man möchte, dass die Schülerinnen und Schüler nicht so sehr lose herumexperimentieren, sondern tendenziell konzeptioneller Vorgehen, kann man den Projektauftrag auch etwas anpassen: *</a:t>
            </a:r>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92</a:t>
            </a:fld>
            <a:endParaRPr lang="de-DE"/>
          </a:p>
        </p:txBody>
      </p:sp>
    </p:spTree>
    <p:extLst>
      <p:ext uri="{BB962C8B-B14F-4D97-AF65-F5344CB8AC3E}">
        <p14:creationId xmlns:p14="http://schemas.microsoft.com/office/powerpoint/2010/main" val="575365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liegt der Fokus auf dem Finden eines Rezepts…also eines Verfahrens mit guter Dokumentation.</a:t>
            </a:r>
          </a:p>
        </p:txBody>
      </p:sp>
      <p:sp>
        <p:nvSpPr>
          <p:cNvPr id="4" name="Foliennummernplatzhalter 3"/>
          <p:cNvSpPr>
            <a:spLocks noGrp="1"/>
          </p:cNvSpPr>
          <p:nvPr>
            <p:ph type="sldNum" sz="quarter" idx="10"/>
          </p:nvPr>
        </p:nvSpPr>
        <p:spPr/>
        <p:txBody>
          <a:bodyPr/>
          <a:lstStyle/>
          <a:p>
            <a:fld id="{A1924AC4-54F7-49B9-81D3-809B09D285BE}" type="slidenum">
              <a:rPr lang="de-DE" smtClean="0"/>
              <a:t>93</a:t>
            </a:fld>
            <a:endParaRPr lang="de-DE"/>
          </a:p>
        </p:txBody>
      </p:sp>
    </p:spTree>
    <p:extLst>
      <p:ext uri="{BB962C8B-B14F-4D97-AF65-F5344CB8AC3E}">
        <p14:creationId xmlns:p14="http://schemas.microsoft.com/office/powerpoint/2010/main" val="23953691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Gewächshaus, Klasse 8….</a:t>
            </a:r>
          </a:p>
          <a:p>
            <a:r>
              <a:rPr lang="de-DE" dirty="0"/>
              <a:t>Und der naheliegende</a:t>
            </a:r>
            <a:r>
              <a:rPr lang="de-DE" baseline="0" dirty="0"/>
              <a:t> und wenig kreative </a:t>
            </a:r>
            <a:r>
              <a:rPr lang="de-DE" dirty="0"/>
              <a:t>Projektauftrag wäre: Baut ein Gewächshaus, das hier optimal auf die Fensterbank</a:t>
            </a:r>
            <a:r>
              <a:rPr lang="de-DE" baseline="0" dirty="0"/>
              <a:t> passt.</a:t>
            </a:r>
          </a:p>
          <a:p>
            <a:endParaRPr lang="de-DE" baseline="0" dirty="0"/>
          </a:p>
          <a:p>
            <a:r>
              <a:rPr lang="de-DE" baseline="0" dirty="0"/>
              <a:t>Was brauchen wir nun für die Qualifizierungsphase: …</a:t>
            </a:r>
          </a:p>
          <a:p>
            <a:endParaRPr lang="de-DE" baseline="0" dirty="0"/>
          </a:p>
          <a:p>
            <a:r>
              <a:rPr lang="de-DE" baseline="0" dirty="0"/>
              <a:t>Wenn man nun einen Blick auf die prozessbezogenen Kompetenzen (oder Leitlinien) wirft, stellt man fest, dass in dieser UE kein Forschen enthalten ist. Das ist nicht wirklich schlimm, wir wollen nicht den Eindruck erwecken, dass jede Unterrichtseinheit immer alle vier Leitlinien abdecken muss. </a:t>
            </a:r>
          </a:p>
          <a:p>
            <a:endParaRPr lang="de-DE" baseline="0" dirty="0"/>
          </a:p>
          <a:p>
            <a:r>
              <a:rPr lang="de-DE" baseline="0" dirty="0"/>
              <a:t>Es wird ein wenig entwickelt, organisatorisch dürfte das in Klasse 8 gut möglich sein und natürlich trägt diese Unterrichtseinheit ein wenig zur Mündigkeit bei, weil die Schülerinnen und Schüler anschließend zumindest Gewächshäuser besser beurteilen können und den Strahlungshaushalt darauf bezogen haben.</a:t>
            </a:r>
            <a:endParaRPr lang="de-DE" dirty="0"/>
          </a:p>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94</a:t>
            </a:fld>
            <a:endParaRPr lang="de-DE"/>
          </a:p>
        </p:txBody>
      </p:sp>
    </p:spTree>
    <p:extLst>
      <p:ext uri="{BB962C8B-B14F-4D97-AF65-F5344CB8AC3E}">
        <p14:creationId xmlns:p14="http://schemas.microsoft.com/office/powerpoint/2010/main" val="12643413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Zweites Beispiel – wir gehen in Klasse 9 und ein vollautomatisches Gewächshaus an. </a:t>
            </a:r>
          </a:p>
          <a:p>
            <a:endParaRPr lang="de-DE" dirty="0"/>
          </a:p>
          <a:p>
            <a:r>
              <a:rPr lang="de-DE" dirty="0"/>
              <a:t>Projektauftrag: für die Lieblingspflanze…also deren Feuchtigkeits-,</a:t>
            </a:r>
            <a:r>
              <a:rPr lang="de-DE" baseline="0" dirty="0"/>
              <a:t> Temperatur und Sonnenscheinwünsche, die es zu recherchieren oder ggf. mit einer Testreihe zu ermitteln gilt. </a:t>
            </a:r>
          </a:p>
          <a:p>
            <a:endParaRPr lang="de-DE" baseline="0" dirty="0"/>
          </a:p>
          <a:p>
            <a:r>
              <a:rPr lang="de-DE" baseline="0" dirty="0"/>
              <a:t>In der Qualifizierung ist alles, was man auch für das Gewächshaus brauchte. Zusätzlich muss man nun noch Steuern können und muss natürlich auch wissen, was da zu steuern ist. </a:t>
            </a:r>
          </a:p>
          <a:p>
            <a:endParaRPr lang="de-DE" baseline="0" dirty="0"/>
          </a:p>
          <a:p>
            <a:r>
              <a:rPr lang="de-DE" baseline="0" dirty="0"/>
              <a:t>Natürlich wird nun das Entwickeln etwas komplexer, und der Einblick in die Pflanzenökologie sowie das Steuern erhöht die Mündigkeit. Forschung gibt es nun in Bezug darauf, dass die Parameter für die Lieblingspflanze recherchiert werden müssen. Auch das experimentelle Ermitteln wäre möglich, wenn es nicht gerade die Lieblingspflanze wäre, um die es hier geht. BILD VERTROCKNUNGSREIHE</a:t>
            </a:r>
          </a:p>
          <a:p>
            <a:endParaRPr lang="de-DE" baseline="0" dirty="0"/>
          </a:p>
          <a:p>
            <a:r>
              <a:rPr lang="de-DE" baseline="0" dirty="0"/>
              <a:t>Man sieht sofort, dass diese Qualifizierungsphase aus allen Nähten platzt und dass das nun auch wirklich zu viele Themen für einen Transfer in die Projektphase wären.</a:t>
            </a:r>
          </a:p>
          <a:p>
            <a:endParaRPr lang="de-DE" baseline="0" dirty="0"/>
          </a:p>
          <a:p>
            <a:r>
              <a:rPr lang="de-DE" baseline="0" dirty="0"/>
              <a:t>Also geht das nur, wenn einige Dinge den Schülerinnen und Schülern vorbekannt sind, also wenn sie zum Beispiel schon Holz verarbeiten, Kunststoff verarbeiten, Technisches Zeichen und Projektmanagementerfahrung haben und man da zumindest nicht bei 0 anfangen muss.</a:t>
            </a:r>
          </a:p>
          <a:p>
            <a:endParaRPr lang="de-DE" baseline="0" dirty="0"/>
          </a:p>
          <a:p>
            <a:r>
              <a:rPr lang="de-DE" baseline="0" dirty="0"/>
              <a:t>Sie sehen also, dass in einem Curriculum Kompetenzen aufgebaut werden müssen. Und zugleich, dass das scheinbar gleiche Thema in verschiedenen Klassenstufen einen guten Platz finden kann.</a:t>
            </a:r>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95</a:t>
            </a:fld>
            <a:endParaRPr lang="de-DE"/>
          </a:p>
        </p:txBody>
      </p:sp>
    </p:spTree>
    <p:extLst>
      <p:ext uri="{BB962C8B-B14F-4D97-AF65-F5344CB8AC3E}">
        <p14:creationId xmlns:p14="http://schemas.microsoft.com/office/powerpoint/2010/main" val="31134042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setzen noch einen drauf: und starten dieses Mal mit dem</a:t>
            </a:r>
            <a:r>
              <a:rPr lang="de-DE" baseline="0" dirty="0"/>
              <a:t> Ausblick und der Frage: * Brauchen Pflanzen eigentlich Schlaf? Das ist deutlich auf Forschung angelegt und passt vielleicht auch in eine * zehnte Klasse. Um das zu untersuchen, benötigt man ein sogenanntes * </a:t>
            </a:r>
            <a:r>
              <a:rPr lang="de-DE" baseline="0" dirty="0" err="1"/>
              <a:t>Phytotron</a:t>
            </a:r>
            <a:r>
              <a:rPr lang="de-DE" baseline="0" dirty="0"/>
              <a:t>…das sieht professionell so aus…und dementsprechend ist der Projektauftrag nun auch aufgebaut: Zunächst ist eine Untersuchung zu konzipieren, dann erst wird konstruiert und gebaut.</a:t>
            </a:r>
          </a:p>
          <a:p>
            <a:endParaRPr lang="de-DE" baseline="0" dirty="0"/>
          </a:p>
          <a:p>
            <a:r>
              <a:rPr lang="de-DE" baseline="0" dirty="0"/>
              <a:t>In den Vordergrund der übervollen Qualifizierungsphase rückt nun die Pflanzenökologie, allerdings wäre es nun eben auch wieder wichtig, dass die Schülerinnen und Schüler viel anderes schon in den unteren Klassen erworben haben.</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96</a:t>
            </a:fld>
            <a:endParaRPr lang="de-DE"/>
          </a:p>
        </p:txBody>
      </p:sp>
    </p:spTree>
    <p:extLst>
      <p:ext uri="{BB962C8B-B14F-4D97-AF65-F5344CB8AC3E}">
        <p14:creationId xmlns:p14="http://schemas.microsoft.com/office/powerpoint/2010/main" val="34276619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924AC4-54F7-49B9-81D3-809B09D285BE}" type="slidenum">
              <a:rPr lang="de-DE" smtClean="0"/>
              <a:t>97</a:t>
            </a:fld>
            <a:endParaRPr lang="de-DE"/>
          </a:p>
        </p:txBody>
      </p:sp>
    </p:spTree>
    <p:extLst>
      <p:ext uri="{BB962C8B-B14F-4D97-AF65-F5344CB8AC3E}">
        <p14:creationId xmlns:p14="http://schemas.microsoft.com/office/powerpoint/2010/main" val="42793877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den Nachmittag haben wir mit Ihnen nun vor, zunächst einen kurzen Überblick</a:t>
            </a:r>
            <a:r>
              <a:rPr lang="de-DE" baseline="0" dirty="0"/>
              <a:t> über die inhaltsbezogenen Standards zu gewinnen und Ihnen unsere Lesehilfe dazu vorzustellen. Wie gesagt, einen Schwerpunkt bilden diese auf der bzw. den nächsten ZPGs.</a:t>
            </a:r>
          </a:p>
          <a:p>
            <a:endParaRPr lang="de-DE" baseline="0" dirty="0"/>
          </a:p>
          <a:p>
            <a:r>
              <a:rPr lang="de-DE" baseline="0" dirty="0"/>
              <a:t>Dann haben wir einige Beispiele mitgebracht, die konkret zeigen, wie eine Umsetzung innerhalb von Unterrichtseinheiten aussehen kann. Dieser folgt dann der Blick auf Unterrichtstränge aus mehreren aufeinander folgenden Unterrichtseinheiten.</a:t>
            </a:r>
          </a:p>
          <a:p>
            <a:endParaRPr lang="de-DE" baseline="0" dirty="0"/>
          </a:p>
          <a:p>
            <a:r>
              <a:rPr lang="de-DE" baseline="0" dirty="0"/>
              <a:t>Am Ende wollen wir dann auf Ihren Fortbildungsbedarf eingehen und den Tag möglichst pünktlich abschließen.</a:t>
            </a:r>
            <a:endParaRPr lang="de-DE" dirty="0"/>
          </a:p>
          <a:p>
            <a:endParaRPr lang="de-DE" dirty="0"/>
          </a:p>
          <a:p>
            <a:r>
              <a:rPr lang="de-DE" dirty="0"/>
              <a:t>Kommen wir nun zu Punkt 3</a:t>
            </a:r>
            <a:r>
              <a:rPr lang="de-DE" baseline="0" dirty="0"/>
              <a:t> – dem Teil des Bildungsplans, der bei der folgenden ZPG im Mittelpunkt stehen wird, den wir aber heute zumindest streifen wollen.</a:t>
            </a:r>
            <a:endParaRPr lang="de-DE" dirty="0"/>
          </a:p>
        </p:txBody>
      </p:sp>
      <p:sp>
        <p:nvSpPr>
          <p:cNvPr id="4" name="Foliennummernplatzhalter 3"/>
          <p:cNvSpPr>
            <a:spLocks noGrp="1"/>
          </p:cNvSpPr>
          <p:nvPr>
            <p:ph type="sldNum" sz="quarter" idx="10"/>
          </p:nvPr>
        </p:nvSpPr>
        <p:spPr/>
        <p:txBody>
          <a:bodyPr/>
          <a:lstStyle/>
          <a:p>
            <a:fld id="{BF0C1464-8FDE-4B1B-8544-E4C5BBD81717}" type="slidenum">
              <a:rPr lang="de-DE" smtClean="0"/>
              <a:t>98</a:t>
            </a:fld>
            <a:endParaRPr lang="de-DE"/>
          </a:p>
        </p:txBody>
      </p:sp>
    </p:spTree>
    <p:extLst>
      <p:ext uri="{BB962C8B-B14F-4D97-AF65-F5344CB8AC3E}">
        <p14:creationId xmlns:p14="http://schemas.microsoft.com/office/powerpoint/2010/main" val="33978341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inhaltsbezogenen Kompetenzen sollen sozusagen zeigen, an welchen Inhalten die Ihnen nun schon bekannten prozessbezogenen Kompetenzen entwickelt werden aber zugleich auch konkretisieren, an welchen inhaltlichen</a:t>
            </a:r>
            <a:r>
              <a:rPr lang="de-DE" baseline="0" dirty="0"/>
              <a:t> Leistungen sich die Kompetenz zeigt.</a:t>
            </a:r>
          </a:p>
          <a:p>
            <a:endParaRPr lang="de-DE" baseline="0" dirty="0"/>
          </a:p>
          <a:p>
            <a:r>
              <a:rPr lang="de-DE" baseline="0" dirty="0"/>
              <a:t>Hier ist es nun natürlich besonders schwierig, den Spagat zwischen Freiheiten und zum Beispiel einer verbindlichen Basis für die Kursstufe hinzubekommen.</a:t>
            </a:r>
            <a:endParaRPr lang="de-DE" dirty="0"/>
          </a:p>
          <a:p>
            <a:endParaRPr lang="de-DE" dirty="0"/>
          </a:p>
          <a:p>
            <a:r>
              <a:rPr lang="de-DE" baseline="0" dirty="0"/>
              <a:t>Die Bildungsplankommission hatte hier zwei Optionen für das Vorgehen:</a:t>
            </a:r>
          </a:p>
          <a:p>
            <a:endParaRPr lang="de-DE" baseline="0" dirty="0"/>
          </a:p>
          <a:p>
            <a:r>
              <a:rPr lang="de-DE" baseline="0" dirty="0"/>
              <a:t>Entweder man legt Unterrichtsthemen sehr konkret fest und beschreibt dann, welche Kompetenzen die Schülerinnen und Schüler daran entwickeln sollen…am Beispiel der Windkraftanlage also…</a:t>
            </a:r>
          </a:p>
          <a:p>
            <a:endParaRPr lang="de-DE" baseline="0" dirty="0"/>
          </a:p>
          <a:p>
            <a:r>
              <a:rPr lang="de-DE" baseline="0" dirty="0"/>
              <a:t>…sowie das theoretische Wirkungsgradmaximum (</a:t>
            </a:r>
            <a:r>
              <a:rPr lang="de-DE" baseline="0" dirty="0" err="1"/>
              <a:t>Betzsche</a:t>
            </a:r>
            <a:r>
              <a:rPr lang="de-DE" baseline="0" dirty="0"/>
              <a:t> Leistungsaufnahme) erklären können.</a:t>
            </a:r>
          </a:p>
          <a:p>
            <a:endParaRPr lang="de-DE" baseline="0" dirty="0"/>
          </a:p>
          <a:p>
            <a:r>
              <a:rPr lang="de-DE" baseline="0" dirty="0"/>
              <a:t>Oder: Man beschreibt übergreifende Bereiche, wie hier zum Beispiel „Energieversorgung“.</a:t>
            </a:r>
            <a:endParaRPr lang="de-DE" dirty="0"/>
          </a:p>
        </p:txBody>
      </p:sp>
      <p:sp>
        <p:nvSpPr>
          <p:cNvPr id="4" name="Foliennummernplatzhalter 3"/>
          <p:cNvSpPr>
            <a:spLocks noGrp="1"/>
          </p:cNvSpPr>
          <p:nvPr>
            <p:ph type="sldNum" sz="quarter" idx="10"/>
          </p:nvPr>
        </p:nvSpPr>
        <p:spPr/>
        <p:txBody>
          <a:bodyPr/>
          <a:lstStyle/>
          <a:p>
            <a:fld id="{E61CCD58-C3AD-477F-8255-2784B5755959}" type="slidenum">
              <a:rPr lang="de-DE" smtClean="0"/>
              <a:t>99</a:t>
            </a:fld>
            <a:endParaRPr lang="de-DE"/>
          </a:p>
        </p:txBody>
      </p:sp>
    </p:spTree>
    <p:extLst>
      <p:ext uri="{BB962C8B-B14F-4D97-AF65-F5344CB8AC3E}">
        <p14:creationId xmlns:p14="http://schemas.microsoft.com/office/powerpoint/2010/main" val="52282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6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Leer">
    <p:spTree>
      <p:nvGrpSpPr>
        <p:cNvPr id="1" name=""/>
        <p:cNvGrpSpPr/>
        <p:nvPr/>
      </p:nvGrpSpPr>
      <p:grpSpPr>
        <a:xfrm>
          <a:off x="0" y="0"/>
          <a:ext cx="0" cy="0"/>
          <a:chOff x="0" y="0"/>
          <a:chExt cx="0" cy="0"/>
        </a:xfrm>
      </p:grpSpPr>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1" name="Textfeld 10"/>
          <p:cNvSpPr txBox="1"/>
          <p:nvPr userDrawn="1"/>
        </p:nvSpPr>
        <p:spPr>
          <a:xfrm>
            <a:off x="938775" y="496187"/>
            <a:ext cx="3004477" cy="461665"/>
          </a:xfrm>
          <a:prstGeom prst="rect">
            <a:avLst/>
          </a:prstGeom>
          <a:noFill/>
        </p:spPr>
        <p:txBody>
          <a:bodyPr wrap="none" rtlCol="0">
            <a:spAutoFit/>
          </a:bodyPr>
          <a:lstStyle/>
          <a:p>
            <a:r>
              <a:rPr lang="de-DE" sz="2400" dirty="0">
                <a:solidFill>
                  <a:schemeClr val="accent1"/>
                </a:solidFill>
              </a:rPr>
              <a:t>UNTERRICHTSMODELL</a:t>
            </a:r>
          </a:p>
        </p:txBody>
      </p:sp>
      <p:grpSp>
        <p:nvGrpSpPr>
          <p:cNvPr id="12" name="Gruppieren 11"/>
          <p:cNvGrpSpPr/>
          <p:nvPr userDrawn="1"/>
        </p:nvGrpSpPr>
        <p:grpSpPr>
          <a:xfrm rot="21430864">
            <a:off x="611593" y="599953"/>
            <a:ext cx="512011" cy="538761"/>
            <a:chOff x="6049375" y="3022788"/>
            <a:chExt cx="471743" cy="496389"/>
          </a:xfrm>
        </p:grpSpPr>
        <p:sp>
          <p:nvSpPr>
            <p:cNvPr id="13" name="Ellipse 1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047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 name="Gruppieren 3"/>
          <p:cNvGrpSpPr/>
          <p:nvPr userDrawn="1"/>
        </p:nvGrpSpPr>
        <p:grpSpPr>
          <a:xfrm>
            <a:off x="658522" y="594360"/>
            <a:ext cx="443136" cy="545153"/>
            <a:chOff x="1127207" y="3392317"/>
            <a:chExt cx="389003" cy="478557"/>
          </a:xfrm>
        </p:grpSpPr>
        <p:sp>
          <p:nvSpPr>
            <p:cNvPr id="5" name="Ellipse 4"/>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extfeld 8"/>
          <p:cNvSpPr txBox="1"/>
          <p:nvPr userDrawn="1"/>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Tree>
    <p:extLst>
      <p:ext uri="{BB962C8B-B14F-4D97-AF65-F5344CB8AC3E}">
        <p14:creationId xmlns:p14="http://schemas.microsoft.com/office/powerpoint/2010/main" val="300643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Textfeld 8"/>
          <p:cNvSpPr txBox="1"/>
          <p:nvPr userDrawn="1"/>
        </p:nvSpPr>
        <p:spPr>
          <a:xfrm>
            <a:off x="1030215" y="496187"/>
            <a:ext cx="1386918" cy="461665"/>
          </a:xfrm>
          <a:prstGeom prst="rect">
            <a:avLst/>
          </a:prstGeom>
          <a:noFill/>
        </p:spPr>
        <p:txBody>
          <a:bodyPr wrap="none" rtlCol="0">
            <a:spAutoFit/>
          </a:bodyPr>
          <a:lstStyle/>
          <a:p>
            <a:r>
              <a:rPr lang="de-DE" sz="2400" dirty="0">
                <a:solidFill>
                  <a:schemeClr val="accent1"/>
                </a:solidFill>
              </a:rPr>
              <a:t>BEISPIELE</a:t>
            </a:r>
          </a:p>
        </p:txBody>
      </p:sp>
      <p:grpSp>
        <p:nvGrpSpPr>
          <p:cNvPr id="10" name="Gruppieren 9"/>
          <p:cNvGrpSpPr/>
          <p:nvPr userDrawn="1"/>
        </p:nvGrpSpPr>
        <p:grpSpPr>
          <a:xfrm rot="924969">
            <a:off x="623776" y="547844"/>
            <a:ext cx="465060" cy="564561"/>
            <a:chOff x="6696598" y="1588050"/>
            <a:chExt cx="406138" cy="471452"/>
          </a:xfrm>
        </p:grpSpPr>
        <p:sp>
          <p:nvSpPr>
            <p:cNvPr id="11" name="Ellipse 10"/>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42"/>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009456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1" name="Freihandform 4"/>
          <p:cNvSpPr/>
          <p:nvPr userDrawn="1"/>
        </p:nvSpPr>
        <p:spPr>
          <a:xfrm>
            <a:off x="6531429" y="3396343"/>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p:cNvGrpSpPr/>
          <p:nvPr userDrawn="1"/>
        </p:nvGrpSpPr>
        <p:grpSpPr>
          <a:xfrm rot="21422911">
            <a:off x="3021662" y="1787517"/>
            <a:ext cx="332556" cy="518613"/>
            <a:chOff x="894190" y="2767564"/>
            <a:chExt cx="332556" cy="518613"/>
          </a:xfrm>
        </p:grpSpPr>
        <p:sp>
          <p:nvSpPr>
            <p:cNvPr id="33"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p:cNvGrpSpPr/>
          <p:nvPr userDrawn="1"/>
        </p:nvGrpSpPr>
        <p:grpSpPr>
          <a:xfrm>
            <a:off x="2994684" y="2536802"/>
            <a:ext cx="471743" cy="496389"/>
            <a:chOff x="6049375" y="3022788"/>
            <a:chExt cx="471743" cy="496389"/>
          </a:xfrm>
        </p:grpSpPr>
        <p:sp>
          <p:nvSpPr>
            <p:cNvPr id="36" name="Ellipse 35"/>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feld 37"/>
          <p:cNvSpPr txBox="1"/>
          <p:nvPr userDrawn="1"/>
        </p:nvSpPr>
        <p:spPr>
          <a:xfrm>
            <a:off x="3476931" y="1712642"/>
            <a:ext cx="1323054" cy="369332"/>
          </a:xfrm>
          <a:prstGeom prst="rect">
            <a:avLst/>
          </a:prstGeom>
          <a:noFill/>
        </p:spPr>
        <p:txBody>
          <a:bodyPr wrap="none" rtlCol="0">
            <a:spAutoFit/>
          </a:bodyPr>
          <a:lstStyle/>
          <a:p>
            <a:r>
              <a:rPr lang="de-DE" dirty="0"/>
              <a:t>Hintergrund</a:t>
            </a:r>
          </a:p>
        </p:txBody>
      </p:sp>
      <p:sp>
        <p:nvSpPr>
          <p:cNvPr id="39" name="Textfeld 38"/>
          <p:cNvSpPr txBox="1"/>
          <p:nvPr userDrawn="1"/>
        </p:nvSpPr>
        <p:spPr>
          <a:xfrm>
            <a:off x="3476931" y="2474193"/>
            <a:ext cx="1888337" cy="646331"/>
          </a:xfrm>
          <a:prstGeom prst="rect">
            <a:avLst/>
          </a:prstGeom>
          <a:noFill/>
        </p:spPr>
        <p:txBody>
          <a:bodyPr wrap="none" rtlCol="0">
            <a:spAutoFit/>
          </a:bodyPr>
          <a:lstStyle/>
          <a:p>
            <a:r>
              <a:rPr lang="de-DE" dirty="0"/>
              <a:t>Unterrichtsmodell</a:t>
            </a:r>
          </a:p>
          <a:p>
            <a:r>
              <a:rPr lang="de-DE" dirty="0"/>
              <a:t>Ausprobieren</a:t>
            </a:r>
          </a:p>
        </p:txBody>
      </p:sp>
      <p:sp>
        <p:nvSpPr>
          <p:cNvPr id="40" name="Textfeld 39"/>
          <p:cNvSpPr txBox="1"/>
          <p:nvPr userDrawn="1"/>
        </p:nvSpPr>
        <p:spPr>
          <a:xfrm>
            <a:off x="3454822" y="4610323"/>
            <a:ext cx="2168414" cy="369332"/>
          </a:xfrm>
          <a:prstGeom prst="rect">
            <a:avLst/>
          </a:prstGeom>
          <a:noFill/>
        </p:spPr>
        <p:txBody>
          <a:bodyPr wrap="none" rtlCol="0">
            <a:spAutoFit/>
          </a:bodyPr>
          <a:lstStyle/>
          <a:p>
            <a:r>
              <a:rPr lang="de-DE" dirty="0"/>
              <a:t>Umsetzungsbeispiele</a:t>
            </a:r>
          </a:p>
        </p:txBody>
      </p:sp>
      <p:sp>
        <p:nvSpPr>
          <p:cNvPr id="41" name="Textfeld 40"/>
          <p:cNvSpPr txBox="1"/>
          <p:nvPr userDrawn="1"/>
        </p:nvSpPr>
        <p:spPr>
          <a:xfrm>
            <a:off x="3454822" y="4917468"/>
            <a:ext cx="3153492" cy="369332"/>
          </a:xfrm>
          <a:prstGeom prst="rect">
            <a:avLst/>
          </a:prstGeom>
          <a:noFill/>
        </p:spPr>
        <p:txBody>
          <a:bodyPr wrap="none" rtlCol="0">
            <a:spAutoFit/>
          </a:bodyPr>
          <a:lstStyle/>
          <a:p>
            <a:r>
              <a:rPr lang="de-DE" dirty="0"/>
              <a:t>Beispiele für Unterrichtsstränge</a:t>
            </a:r>
          </a:p>
        </p:txBody>
      </p:sp>
      <p:grpSp>
        <p:nvGrpSpPr>
          <p:cNvPr id="42" name="Gruppieren 41"/>
          <p:cNvGrpSpPr/>
          <p:nvPr userDrawn="1"/>
        </p:nvGrpSpPr>
        <p:grpSpPr>
          <a:xfrm>
            <a:off x="3006637" y="3725574"/>
            <a:ext cx="407913" cy="459718"/>
            <a:chOff x="1063832" y="5085680"/>
            <a:chExt cx="407913" cy="459718"/>
          </a:xfrm>
        </p:grpSpPr>
        <p:sp>
          <p:nvSpPr>
            <p:cNvPr id="43" name="Ellipse 42"/>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p:cNvGrpSpPr/>
          <p:nvPr userDrawn="1"/>
        </p:nvGrpSpPr>
        <p:grpSpPr>
          <a:xfrm>
            <a:off x="3006637" y="4712931"/>
            <a:ext cx="384419" cy="471452"/>
            <a:chOff x="1153951" y="6174243"/>
            <a:chExt cx="384419" cy="471452"/>
          </a:xfrm>
        </p:grpSpPr>
        <p:sp>
          <p:nvSpPr>
            <p:cNvPr id="46" name="Ellipse 45"/>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8" name="Textfeld 47"/>
          <p:cNvSpPr txBox="1"/>
          <p:nvPr userDrawn="1"/>
        </p:nvSpPr>
        <p:spPr>
          <a:xfrm rot="69033">
            <a:off x="5888718" y="1712435"/>
            <a:ext cx="58702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000" dirty="0" err="1">
                <a:solidFill>
                  <a:schemeClr val="bg1"/>
                </a:solidFill>
              </a:rPr>
              <a:t>pbK</a:t>
            </a:r>
            <a:endParaRPr lang="de-DE" sz="2000" dirty="0">
              <a:solidFill>
                <a:schemeClr val="bg1"/>
              </a:solidFill>
            </a:endParaRPr>
          </a:p>
        </p:txBody>
      </p:sp>
      <p:sp>
        <p:nvSpPr>
          <p:cNvPr id="49" name="Textfeld 48"/>
          <p:cNvSpPr txBox="1"/>
          <p:nvPr userDrawn="1"/>
        </p:nvSpPr>
        <p:spPr>
          <a:xfrm rot="20912655">
            <a:off x="6123374" y="3673385"/>
            <a:ext cx="511679"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000" dirty="0" err="1">
                <a:solidFill>
                  <a:schemeClr val="bg1"/>
                </a:solidFill>
              </a:rPr>
              <a:t>ibK</a:t>
            </a:r>
            <a:endParaRPr lang="de-DE" sz="2000" dirty="0">
              <a:solidFill>
                <a:schemeClr val="bg1"/>
              </a:solidFill>
            </a:endParaRPr>
          </a:p>
        </p:txBody>
      </p:sp>
      <p:grpSp>
        <p:nvGrpSpPr>
          <p:cNvPr id="50" name="Gruppieren 49"/>
          <p:cNvGrpSpPr/>
          <p:nvPr userDrawn="1"/>
        </p:nvGrpSpPr>
        <p:grpSpPr>
          <a:xfrm>
            <a:off x="2987930" y="1090940"/>
            <a:ext cx="3411415" cy="480219"/>
            <a:chOff x="844062" y="3669323"/>
            <a:chExt cx="3411415" cy="586154"/>
          </a:xfrm>
        </p:grpSpPr>
        <p:sp>
          <p:nvSpPr>
            <p:cNvPr id="51"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53" name="Rechteck 52"/>
          <p:cNvSpPr/>
          <p:nvPr userDrawn="1"/>
        </p:nvSpPr>
        <p:spPr>
          <a:xfrm>
            <a:off x="2793442" y="3193251"/>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54" name="Freihandform 88"/>
          <p:cNvSpPr/>
          <p:nvPr userDrawn="1"/>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p:cNvSpPr txBox="1"/>
          <p:nvPr userDrawn="1"/>
        </p:nvSpPr>
        <p:spPr>
          <a:xfrm>
            <a:off x="3485089" y="2030004"/>
            <a:ext cx="1162498" cy="369332"/>
          </a:xfrm>
          <a:prstGeom prst="rect">
            <a:avLst/>
          </a:prstGeom>
          <a:noFill/>
        </p:spPr>
        <p:txBody>
          <a:bodyPr wrap="none" rtlCol="0">
            <a:spAutoFit/>
          </a:bodyPr>
          <a:lstStyle/>
          <a:p>
            <a:r>
              <a:rPr lang="de-DE" dirty="0"/>
              <a:t>Lesepause</a:t>
            </a:r>
          </a:p>
        </p:txBody>
      </p:sp>
      <p:sp>
        <p:nvSpPr>
          <p:cNvPr id="56" name="Rechteck 55"/>
          <p:cNvSpPr/>
          <p:nvPr userDrawn="1"/>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57" name="Textfeld 56"/>
          <p:cNvSpPr txBox="1"/>
          <p:nvPr userDrawn="1"/>
        </p:nvSpPr>
        <p:spPr>
          <a:xfrm>
            <a:off x="3454822" y="3642512"/>
            <a:ext cx="1811330" cy="369332"/>
          </a:xfrm>
          <a:prstGeom prst="rect">
            <a:avLst/>
          </a:prstGeom>
          <a:noFill/>
        </p:spPr>
        <p:txBody>
          <a:bodyPr wrap="none" rtlCol="0">
            <a:spAutoFit/>
          </a:bodyPr>
          <a:lstStyle/>
          <a:p>
            <a:r>
              <a:rPr lang="de-DE" dirty="0"/>
              <a:t>Kurzüberblick </a:t>
            </a:r>
            <a:r>
              <a:rPr lang="de-DE" dirty="0" err="1"/>
              <a:t>ibK</a:t>
            </a:r>
            <a:endParaRPr lang="de-DE" dirty="0"/>
          </a:p>
        </p:txBody>
      </p:sp>
      <p:grpSp>
        <p:nvGrpSpPr>
          <p:cNvPr id="58" name="Gruppieren 57"/>
          <p:cNvGrpSpPr/>
          <p:nvPr userDrawn="1"/>
        </p:nvGrpSpPr>
        <p:grpSpPr>
          <a:xfrm rot="348359">
            <a:off x="8231349" y="3226868"/>
            <a:ext cx="912651" cy="691989"/>
            <a:chOff x="7332415" y="1540318"/>
            <a:chExt cx="1968417" cy="1492487"/>
          </a:xfrm>
        </p:grpSpPr>
        <p:grpSp>
          <p:nvGrpSpPr>
            <p:cNvPr id="59" name="Gruppieren 58"/>
            <p:cNvGrpSpPr/>
            <p:nvPr/>
          </p:nvGrpSpPr>
          <p:grpSpPr>
            <a:xfrm>
              <a:off x="7332415" y="1540318"/>
              <a:ext cx="1346303" cy="1191577"/>
              <a:chOff x="376783" y="4333568"/>
              <a:chExt cx="1534216" cy="1357894"/>
            </a:xfrm>
          </p:grpSpPr>
          <p:sp>
            <p:nvSpPr>
              <p:cNvPr id="61"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2"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3"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64" name="Gruppieren 63"/>
              <p:cNvGrpSpPr/>
              <p:nvPr/>
            </p:nvGrpSpPr>
            <p:grpSpPr>
              <a:xfrm>
                <a:off x="376783" y="5004666"/>
                <a:ext cx="1499220" cy="686796"/>
                <a:chOff x="2494945" y="5226423"/>
                <a:chExt cx="1265648" cy="579796"/>
              </a:xfrm>
              <a:solidFill>
                <a:schemeClr val="accent1"/>
              </a:solidFill>
            </p:grpSpPr>
            <p:sp>
              <p:nvSpPr>
                <p:cNvPr id="65"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6"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67"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60" name="Textfeld 59"/>
            <p:cNvSpPr txBox="1"/>
            <p:nvPr/>
          </p:nvSpPr>
          <p:spPr>
            <a:xfrm>
              <a:off x="8453084" y="1771558"/>
              <a:ext cx="847748" cy="1261247"/>
            </a:xfrm>
            <a:prstGeom prst="rect">
              <a:avLst/>
            </a:prstGeom>
            <a:noFill/>
          </p:spPr>
          <p:txBody>
            <a:bodyPr wrap="none" rtlCol="0">
              <a:spAutoFit/>
            </a:bodyPr>
            <a:lstStyle/>
            <a:p>
              <a:r>
                <a:rPr lang="de-DE" sz="3200" dirty="0">
                  <a:solidFill>
                    <a:schemeClr val="accent6"/>
                  </a:solidFill>
                </a:rPr>
                <a:t>1</a:t>
              </a:r>
            </a:p>
          </p:txBody>
        </p:sp>
      </p:grpSp>
      <p:sp>
        <p:nvSpPr>
          <p:cNvPr id="68" name="Textfeld 67"/>
          <p:cNvSpPr txBox="1"/>
          <p:nvPr userDrawn="1"/>
        </p:nvSpPr>
        <p:spPr>
          <a:xfrm>
            <a:off x="3454852" y="3901366"/>
            <a:ext cx="1927772" cy="646331"/>
          </a:xfrm>
          <a:prstGeom prst="rect">
            <a:avLst/>
          </a:prstGeom>
          <a:noFill/>
        </p:spPr>
        <p:txBody>
          <a:bodyPr wrap="none" rtlCol="0">
            <a:spAutoFit/>
          </a:bodyPr>
          <a:lstStyle/>
          <a:p>
            <a:r>
              <a:rPr lang="de-DE" dirty="0"/>
              <a:t>Kennenlernen der </a:t>
            </a:r>
            <a:br>
              <a:rPr lang="de-DE" dirty="0"/>
            </a:br>
            <a:r>
              <a:rPr lang="de-DE" dirty="0"/>
              <a:t>Lesehilfe</a:t>
            </a:r>
          </a:p>
        </p:txBody>
      </p:sp>
      <p:sp>
        <p:nvSpPr>
          <p:cNvPr id="69" name="Rechteck 68"/>
          <p:cNvSpPr/>
          <p:nvPr userDrawn="1"/>
        </p:nvSpPr>
        <p:spPr>
          <a:xfrm>
            <a:off x="3454852" y="5477956"/>
            <a:ext cx="1978490" cy="369332"/>
          </a:xfrm>
          <a:prstGeom prst="rect">
            <a:avLst/>
          </a:prstGeom>
        </p:spPr>
        <p:txBody>
          <a:bodyPr wrap="none">
            <a:spAutoFit/>
          </a:bodyPr>
          <a:lstStyle/>
          <a:p>
            <a:r>
              <a:rPr lang="de-DE" dirty="0"/>
              <a:t>Fortbildungsbedarf</a:t>
            </a:r>
          </a:p>
        </p:txBody>
      </p:sp>
    </p:spTree>
    <p:extLst>
      <p:ext uri="{BB962C8B-B14F-4D97-AF65-F5344CB8AC3E}">
        <p14:creationId xmlns:p14="http://schemas.microsoft.com/office/powerpoint/2010/main" val="366927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81439CF-8E3B-456B-A8AF-10196A5ED6B8}" type="datetimeFigureOut">
              <a:rPr lang="de-DE" smtClean="0"/>
              <a:t>20.11.2019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t>‹Nr.›</a:t>
            </a:fld>
            <a:endParaRPr lang="de-DE"/>
          </a:p>
        </p:txBody>
      </p:sp>
      <p:sp>
        <p:nvSpPr>
          <p:cNvPr id="8" name="Rechteck 7"/>
          <p:cNvSpPr/>
          <p:nvPr userDrawn="1"/>
        </p:nvSpPr>
        <p:spPr>
          <a:xfrm>
            <a:off x="0" y="0"/>
            <a:ext cx="9144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p:cNvSpPr/>
          <p:nvPr userDrawn="1"/>
        </p:nvSpPr>
        <p:spPr>
          <a:xfrm>
            <a:off x="-310896" y="246888"/>
            <a:ext cx="10177272" cy="612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427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61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71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Freihandform 6"/>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 name="Freihandform 7"/>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Tree>
    <p:extLst>
      <p:ext uri="{BB962C8B-B14F-4D97-AF65-F5344CB8AC3E}">
        <p14:creationId xmlns:p14="http://schemas.microsoft.com/office/powerpoint/2010/main" val="318452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Freihandform 6"/>
          <p:cNvSpPr/>
          <p:nvPr userDrawn="1"/>
        </p:nvSpPr>
        <p:spPr>
          <a:xfrm rot="21387232">
            <a:off x="1097710" y="465941"/>
            <a:ext cx="3898433" cy="1002478"/>
          </a:xfrm>
          <a:custGeom>
            <a:avLst/>
            <a:gdLst>
              <a:gd name="connsiteX0" fmla="*/ 0 w 4038600"/>
              <a:gd name="connsiteY0" fmla="*/ 522514 h 1589314"/>
              <a:gd name="connsiteX1" fmla="*/ 174171 w 4038600"/>
              <a:gd name="connsiteY1" fmla="*/ 1589314 h 1589314"/>
              <a:gd name="connsiteX2" fmla="*/ 4038600 w 4038600"/>
              <a:gd name="connsiteY2" fmla="*/ 1240972 h 1589314"/>
              <a:gd name="connsiteX3" fmla="*/ 3995057 w 4038600"/>
              <a:gd name="connsiteY3" fmla="*/ 0 h 1589314"/>
              <a:gd name="connsiteX4" fmla="*/ 0 w 4038600"/>
              <a:gd name="connsiteY4" fmla="*/ 522514 h 1589314"/>
              <a:gd name="connsiteX0" fmla="*/ 0 w 3962400"/>
              <a:gd name="connsiteY0" fmla="*/ 228600 h 1589314"/>
              <a:gd name="connsiteX1" fmla="*/ 97971 w 3962400"/>
              <a:gd name="connsiteY1" fmla="*/ 1589314 h 1589314"/>
              <a:gd name="connsiteX2" fmla="*/ 3962400 w 3962400"/>
              <a:gd name="connsiteY2" fmla="*/ 1240972 h 1589314"/>
              <a:gd name="connsiteX3" fmla="*/ 3918857 w 3962400"/>
              <a:gd name="connsiteY3" fmla="*/ 0 h 1589314"/>
              <a:gd name="connsiteX4" fmla="*/ 0 w 3962400"/>
              <a:gd name="connsiteY4" fmla="*/ 228600 h 1589314"/>
              <a:gd name="connsiteX0" fmla="*/ 0 w 3962400"/>
              <a:gd name="connsiteY0" fmla="*/ 228600 h 1273628"/>
              <a:gd name="connsiteX1" fmla="*/ 76200 w 3962400"/>
              <a:gd name="connsiteY1" fmla="*/ 1273628 h 1273628"/>
              <a:gd name="connsiteX2" fmla="*/ 3962400 w 3962400"/>
              <a:gd name="connsiteY2" fmla="*/ 1240972 h 1273628"/>
              <a:gd name="connsiteX3" fmla="*/ 3918857 w 3962400"/>
              <a:gd name="connsiteY3" fmla="*/ 0 h 1273628"/>
              <a:gd name="connsiteX4" fmla="*/ 0 w 3962400"/>
              <a:gd name="connsiteY4" fmla="*/ 228600 h 1273628"/>
              <a:gd name="connsiteX0" fmla="*/ 0 w 3962400"/>
              <a:gd name="connsiteY0" fmla="*/ 119743 h 1164771"/>
              <a:gd name="connsiteX1" fmla="*/ 76200 w 3962400"/>
              <a:gd name="connsiteY1" fmla="*/ 1164771 h 1164771"/>
              <a:gd name="connsiteX2" fmla="*/ 3962400 w 3962400"/>
              <a:gd name="connsiteY2" fmla="*/ 1132115 h 1164771"/>
              <a:gd name="connsiteX3" fmla="*/ 3918857 w 3962400"/>
              <a:gd name="connsiteY3" fmla="*/ 0 h 1164771"/>
              <a:gd name="connsiteX4" fmla="*/ 0 w 3962400"/>
              <a:gd name="connsiteY4" fmla="*/ 119743 h 1164771"/>
              <a:gd name="connsiteX0" fmla="*/ 0 w 3962400"/>
              <a:gd name="connsiteY0" fmla="*/ 0 h 1045028"/>
              <a:gd name="connsiteX1" fmla="*/ 76200 w 3962400"/>
              <a:gd name="connsiteY1" fmla="*/ 1045028 h 1045028"/>
              <a:gd name="connsiteX2" fmla="*/ 3962400 w 3962400"/>
              <a:gd name="connsiteY2" fmla="*/ 1012372 h 1045028"/>
              <a:gd name="connsiteX3" fmla="*/ 3929743 w 3962400"/>
              <a:gd name="connsiteY3" fmla="*/ 24988 h 1045028"/>
              <a:gd name="connsiteX4" fmla="*/ 0 w 3962400"/>
              <a:gd name="connsiteY4" fmla="*/ 0 h 1045028"/>
              <a:gd name="connsiteX0" fmla="*/ 21772 w 3886200"/>
              <a:gd name="connsiteY0" fmla="*/ 0 h 1045028"/>
              <a:gd name="connsiteX1" fmla="*/ 0 w 3886200"/>
              <a:gd name="connsiteY1" fmla="*/ 1045028 h 1045028"/>
              <a:gd name="connsiteX2" fmla="*/ 3886200 w 3886200"/>
              <a:gd name="connsiteY2" fmla="*/ 1012372 h 1045028"/>
              <a:gd name="connsiteX3" fmla="*/ 3853543 w 3886200"/>
              <a:gd name="connsiteY3" fmla="*/ 24988 h 1045028"/>
              <a:gd name="connsiteX4" fmla="*/ 21772 w 3886200"/>
              <a:gd name="connsiteY4" fmla="*/ 0 h 1045028"/>
              <a:gd name="connsiteX0" fmla="*/ 21772 w 3865880"/>
              <a:gd name="connsiteY0" fmla="*/ 0 h 1106968"/>
              <a:gd name="connsiteX1" fmla="*/ 0 w 3865880"/>
              <a:gd name="connsiteY1" fmla="*/ 1045028 h 1106968"/>
              <a:gd name="connsiteX2" fmla="*/ 3865880 w 3865880"/>
              <a:gd name="connsiteY2" fmla="*/ 1106968 h 1106968"/>
              <a:gd name="connsiteX3" fmla="*/ 3853543 w 3865880"/>
              <a:gd name="connsiteY3" fmla="*/ 24988 h 1106968"/>
              <a:gd name="connsiteX4" fmla="*/ 21772 w 3865880"/>
              <a:gd name="connsiteY4" fmla="*/ 0 h 1106968"/>
              <a:gd name="connsiteX0" fmla="*/ 0 w 3898433"/>
              <a:gd name="connsiteY0" fmla="*/ -1 h 1110698"/>
              <a:gd name="connsiteX1" fmla="*/ 32553 w 3898433"/>
              <a:gd name="connsiteY1" fmla="*/ 1048758 h 1110698"/>
              <a:gd name="connsiteX2" fmla="*/ 3898433 w 3898433"/>
              <a:gd name="connsiteY2" fmla="*/ 1110698 h 1110698"/>
              <a:gd name="connsiteX3" fmla="*/ 3886096 w 3898433"/>
              <a:gd name="connsiteY3" fmla="*/ 28718 h 1110698"/>
              <a:gd name="connsiteX4" fmla="*/ 0 w 3898433"/>
              <a:gd name="connsiteY4" fmla="*/ -1 h 111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433" h="1110698">
                <a:moveTo>
                  <a:pt x="0" y="-1"/>
                </a:moveTo>
                <a:lnTo>
                  <a:pt x="32553" y="1048758"/>
                </a:lnTo>
                <a:lnTo>
                  <a:pt x="3898433" y="1110698"/>
                </a:lnTo>
                <a:lnTo>
                  <a:pt x="3886096" y="28718"/>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Bildungsplan kennenlernen</a:t>
            </a:r>
          </a:p>
        </p:txBody>
      </p:sp>
      <p:grpSp>
        <p:nvGrpSpPr>
          <p:cNvPr id="8" name="Gruppieren 7"/>
          <p:cNvGrpSpPr/>
          <p:nvPr userDrawn="1"/>
        </p:nvGrpSpPr>
        <p:grpSpPr>
          <a:xfrm rot="21422911">
            <a:off x="687361" y="623077"/>
            <a:ext cx="332556" cy="518613"/>
            <a:chOff x="894190" y="2767564"/>
            <a:chExt cx="332556" cy="518613"/>
          </a:xfrm>
        </p:grpSpPr>
        <p:sp>
          <p:nvSpPr>
            <p:cNvPr id="9" name="Freihandform 8"/>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Freihandform 10"/>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2" name="Freihandform 11"/>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20000">
            <a:off x="6070678" y="6389077"/>
            <a:ext cx="1922931" cy="773724"/>
          </a:xfrm>
          <a:custGeom>
            <a:avLst/>
            <a:gdLst>
              <a:gd name="connsiteX0" fmla="*/ 2286000 w 2497015"/>
              <a:gd name="connsiteY0" fmla="*/ 867508 h 914400"/>
              <a:gd name="connsiteX1" fmla="*/ 2497015 w 2497015"/>
              <a:gd name="connsiteY1" fmla="*/ 0 h 914400"/>
              <a:gd name="connsiteX2" fmla="*/ 0 w 2497015"/>
              <a:gd name="connsiteY2" fmla="*/ 140677 h 914400"/>
              <a:gd name="connsiteX3" fmla="*/ 211015 w 2497015"/>
              <a:gd name="connsiteY3" fmla="*/ 914400 h 914400"/>
              <a:gd name="connsiteX4" fmla="*/ 2286000 w 2497015"/>
              <a:gd name="connsiteY4" fmla="*/ 867508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015" h="914400">
                <a:moveTo>
                  <a:pt x="2286000" y="867508"/>
                </a:moveTo>
                <a:lnTo>
                  <a:pt x="2497015" y="0"/>
                </a:lnTo>
                <a:lnTo>
                  <a:pt x="0" y="140677"/>
                </a:lnTo>
                <a:lnTo>
                  <a:pt x="211015" y="914400"/>
                </a:lnTo>
                <a:lnTo>
                  <a:pt x="2286000" y="8675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userDrawn="1"/>
        </p:nvSpPr>
        <p:spPr>
          <a:xfrm>
            <a:off x="6176185" y="6474044"/>
            <a:ext cx="1725857" cy="369332"/>
          </a:xfrm>
          <a:prstGeom prst="rect">
            <a:avLst/>
          </a:prstGeom>
          <a:noFill/>
        </p:spPr>
        <p:txBody>
          <a:bodyPr wrap="none" rtlCol="0">
            <a:spAutoFit/>
          </a:bodyPr>
          <a:lstStyle/>
          <a:p>
            <a:r>
              <a:rPr lang="de-DE" dirty="0">
                <a:solidFill>
                  <a:schemeClr val="bg1"/>
                </a:solidFill>
              </a:rPr>
              <a:t>Worum geht es?</a:t>
            </a:r>
          </a:p>
        </p:txBody>
      </p:sp>
      <p:grpSp>
        <p:nvGrpSpPr>
          <p:cNvPr id="15" name="Gruppieren 14"/>
          <p:cNvGrpSpPr/>
          <p:nvPr userDrawn="1"/>
        </p:nvGrpSpPr>
        <p:grpSpPr>
          <a:xfrm rot="232706">
            <a:off x="6259909" y="644454"/>
            <a:ext cx="2696902" cy="887310"/>
            <a:chOff x="5984110" y="5432467"/>
            <a:chExt cx="2696902" cy="887310"/>
          </a:xfrm>
        </p:grpSpPr>
        <p:sp>
          <p:nvSpPr>
            <p:cNvPr id="16" name="Freihandform 15"/>
            <p:cNvSpPr/>
            <p:nvPr/>
          </p:nvSpPr>
          <p:spPr>
            <a:xfrm>
              <a:off x="5984110" y="5440101"/>
              <a:ext cx="2696902" cy="879676"/>
            </a:xfrm>
            <a:custGeom>
              <a:avLst/>
              <a:gdLst>
                <a:gd name="connsiteX0" fmla="*/ 173621 w 2280213"/>
                <a:gd name="connsiteY0" fmla="*/ 694481 h 879676"/>
                <a:gd name="connsiteX1" fmla="*/ 1828800 w 2280213"/>
                <a:gd name="connsiteY1" fmla="*/ 578734 h 879676"/>
                <a:gd name="connsiteX2" fmla="*/ 1782502 w 2280213"/>
                <a:gd name="connsiteY2" fmla="*/ 879676 h 879676"/>
                <a:gd name="connsiteX3" fmla="*/ 2280213 w 2280213"/>
                <a:gd name="connsiteY3" fmla="*/ 856527 h 879676"/>
                <a:gd name="connsiteX4" fmla="*/ 2280213 w 2280213"/>
                <a:gd name="connsiteY4" fmla="*/ 0 h 879676"/>
                <a:gd name="connsiteX5" fmla="*/ 0 w 2280213"/>
                <a:gd name="connsiteY5" fmla="*/ 196770 h 879676"/>
                <a:gd name="connsiteX6" fmla="*/ 173621 w 2280213"/>
                <a:gd name="connsiteY6" fmla="*/ 694481 h 879676"/>
                <a:gd name="connsiteX0" fmla="*/ 0 w 2511706"/>
                <a:gd name="connsiteY0" fmla="*/ 717631 h 879676"/>
                <a:gd name="connsiteX1" fmla="*/ 2060293 w 2511706"/>
                <a:gd name="connsiteY1" fmla="*/ 578734 h 879676"/>
                <a:gd name="connsiteX2" fmla="*/ 2013995 w 2511706"/>
                <a:gd name="connsiteY2" fmla="*/ 879676 h 879676"/>
                <a:gd name="connsiteX3" fmla="*/ 2511706 w 2511706"/>
                <a:gd name="connsiteY3" fmla="*/ 856527 h 879676"/>
                <a:gd name="connsiteX4" fmla="*/ 2511706 w 2511706"/>
                <a:gd name="connsiteY4" fmla="*/ 0 h 879676"/>
                <a:gd name="connsiteX5" fmla="*/ 231493 w 2511706"/>
                <a:gd name="connsiteY5" fmla="*/ 196770 h 879676"/>
                <a:gd name="connsiteX6" fmla="*/ 0 w 2511706"/>
                <a:gd name="connsiteY6" fmla="*/ 717631 h 879676"/>
                <a:gd name="connsiteX0" fmla="*/ 104173 w 2615879"/>
                <a:gd name="connsiteY0" fmla="*/ 717631 h 879676"/>
                <a:gd name="connsiteX1" fmla="*/ 2164466 w 2615879"/>
                <a:gd name="connsiteY1" fmla="*/ 578734 h 879676"/>
                <a:gd name="connsiteX2" fmla="*/ 2118168 w 2615879"/>
                <a:gd name="connsiteY2" fmla="*/ 879676 h 879676"/>
                <a:gd name="connsiteX3" fmla="*/ 2615879 w 2615879"/>
                <a:gd name="connsiteY3" fmla="*/ 856527 h 879676"/>
                <a:gd name="connsiteX4" fmla="*/ 2615879 w 2615879"/>
                <a:gd name="connsiteY4" fmla="*/ 0 h 879676"/>
                <a:gd name="connsiteX5" fmla="*/ 0 w 2615879"/>
                <a:gd name="connsiteY5" fmla="*/ 208345 h 879676"/>
                <a:gd name="connsiteX6" fmla="*/ 104173 w 2615879"/>
                <a:gd name="connsiteY6" fmla="*/ 717631 h 879676"/>
                <a:gd name="connsiteX0" fmla="*/ 104173 w 2627454"/>
                <a:gd name="connsiteY0" fmla="*/ 717631 h 879676"/>
                <a:gd name="connsiteX1" fmla="*/ 2164466 w 2627454"/>
                <a:gd name="connsiteY1" fmla="*/ 578734 h 879676"/>
                <a:gd name="connsiteX2" fmla="*/ 2118168 w 2627454"/>
                <a:gd name="connsiteY2" fmla="*/ 879676 h 879676"/>
                <a:gd name="connsiteX3" fmla="*/ 2615879 w 2627454"/>
                <a:gd name="connsiteY3" fmla="*/ 856527 h 879676"/>
                <a:gd name="connsiteX4" fmla="*/ 2627454 w 2627454"/>
                <a:gd name="connsiteY4" fmla="*/ 0 h 879676"/>
                <a:gd name="connsiteX5" fmla="*/ 0 w 2627454"/>
                <a:gd name="connsiteY5" fmla="*/ 208345 h 879676"/>
                <a:gd name="connsiteX6" fmla="*/ 104173 w 2627454"/>
                <a:gd name="connsiteY6" fmla="*/ 717631 h 879676"/>
                <a:gd name="connsiteX0" fmla="*/ 15047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50472 w 2673753"/>
                <a:gd name="connsiteY6" fmla="*/ 729205 h 891250"/>
                <a:gd name="connsiteX0" fmla="*/ 127322 w 2673753"/>
                <a:gd name="connsiteY0" fmla="*/ 729205 h 891250"/>
                <a:gd name="connsiteX1" fmla="*/ 2210765 w 2673753"/>
                <a:gd name="connsiteY1" fmla="*/ 590308 h 891250"/>
                <a:gd name="connsiteX2" fmla="*/ 2164467 w 2673753"/>
                <a:gd name="connsiteY2" fmla="*/ 891250 h 891250"/>
                <a:gd name="connsiteX3" fmla="*/ 2662178 w 2673753"/>
                <a:gd name="connsiteY3" fmla="*/ 868101 h 891250"/>
                <a:gd name="connsiteX4" fmla="*/ 2673753 w 2673753"/>
                <a:gd name="connsiteY4" fmla="*/ 11574 h 891250"/>
                <a:gd name="connsiteX5" fmla="*/ 0 w 2673753"/>
                <a:gd name="connsiteY5" fmla="*/ 0 h 891250"/>
                <a:gd name="connsiteX6" fmla="*/ 127322 w 2673753"/>
                <a:gd name="connsiteY6" fmla="*/ 729205 h 891250"/>
                <a:gd name="connsiteX0" fmla="*/ 150471 w 2696902"/>
                <a:gd name="connsiteY0" fmla="*/ 717631 h 879676"/>
                <a:gd name="connsiteX1" fmla="*/ 2233914 w 2696902"/>
                <a:gd name="connsiteY1" fmla="*/ 578734 h 879676"/>
                <a:gd name="connsiteX2" fmla="*/ 2187616 w 2696902"/>
                <a:gd name="connsiteY2" fmla="*/ 879676 h 879676"/>
                <a:gd name="connsiteX3" fmla="*/ 2685327 w 2696902"/>
                <a:gd name="connsiteY3" fmla="*/ 856527 h 879676"/>
                <a:gd name="connsiteX4" fmla="*/ 2696902 w 2696902"/>
                <a:gd name="connsiteY4" fmla="*/ 0 h 879676"/>
                <a:gd name="connsiteX5" fmla="*/ 0 w 2696902"/>
                <a:gd name="connsiteY5" fmla="*/ 11575 h 879676"/>
                <a:gd name="connsiteX6" fmla="*/ 150471 w 2696902"/>
                <a:gd name="connsiteY6" fmla="*/ 717631 h 8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902" h="879676">
                  <a:moveTo>
                    <a:pt x="150471" y="717631"/>
                  </a:moveTo>
                  <a:lnTo>
                    <a:pt x="2233914" y="578734"/>
                  </a:lnTo>
                  <a:lnTo>
                    <a:pt x="2187616" y="879676"/>
                  </a:lnTo>
                  <a:lnTo>
                    <a:pt x="2685327" y="856527"/>
                  </a:lnTo>
                  <a:lnTo>
                    <a:pt x="2696902" y="0"/>
                  </a:lnTo>
                  <a:lnTo>
                    <a:pt x="0" y="11575"/>
                  </a:lnTo>
                  <a:lnTo>
                    <a:pt x="150471" y="7176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6084210" y="5432467"/>
              <a:ext cx="2562368" cy="646331"/>
            </a:xfrm>
            <a:prstGeom prst="rect">
              <a:avLst/>
            </a:prstGeom>
            <a:noFill/>
          </p:spPr>
          <p:txBody>
            <a:bodyPr wrap="none" rtlCol="0">
              <a:spAutoFit/>
            </a:bodyPr>
            <a:lstStyle/>
            <a:p>
              <a:r>
                <a:rPr lang="de-DE" dirty="0">
                  <a:solidFill>
                    <a:schemeClr val="bg1"/>
                  </a:solidFill>
                </a:rPr>
                <a:t>verbindliches Fundament</a:t>
              </a:r>
              <a:br>
                <a:rPr lang="de-DE" dirty="0">
                  <a:solidFill>
                    <a:schemeClr val="bg1"/>
                  </a:solidFill>
                </a:rPr>
              </a:br>
              <a:r>
                <a:rPr lang="de-DE" dirty="0">
                  <a:solidFill>
                    <a:schemeClr val="bg1"/>
                  </a:solidFill>
                </a:rPr>
                <a:t> für technische Kursstufe</a:t>
              </a:r>
            </a:p>
          </p:txBody>
        </p:sp>
      </p:grpSp>
      <p:grpSp>
        <p:nvGrpSpPr>
          <p:cNvPr id="18" name="Gruppieren 17"/>
          <p:cNvGrpSpPr/>
          <p:nvPr userDrawn="1"/>
        </p:nvGrpSpPr>
        <p:grpSpPr>
          <a:xfrm rot="645852">
            <a:off x="589849" y="5751766"/>
            <a:ext cx="691083" cy="1479542"/>
            <a:chOff x="5536097" y="5446473"/>
            <a:chExt cx="691083" cy="1479542"/>
          </a:xfrm>
        </p:grpSpPr>
        <p:sp>
          <p:nvSpPr>
            <p:cNvPr id="19" name="Freihandform 18"/>
            <p:cNvSpPr/>
            <p:nvPr/>
          </p:nvSpPr>
          <p:spPr>
            <a:xfrm>
              <a:off x="5536097" y="5446473"/>
              <a:ext cx="691083" cy="1479542"/>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83" h="1479542">
                  <a:moveTo>
                    <a:pt x="691083" y="1461596"/>
                  </a:moveTo>
                  <a:lnTo>
                    <a:pt x="355417" y="3186"/>
                  </a:lnTo>
                  <a:lnTo>
                    <a:pt x="0" y="0"/>
                  </a:lnTo>
                  <a:lnTo>
                    <a:pt x="108420" y="1479542"/>
                  </a:lnTo>
                  <a:lnTo>
                    <a:pt x="691083" y="14615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rot="4941876">
              <a:off x="5396984" y="5967763"/>
              <a:ext cx="843821" cy="369332"/>
            </a:xfrm>
            <a:prstGeom prst="rect">
              <a:avLst/>
            </a:prstGeom>
            <a:noFill/>
          </p:spPr>
          <p:txBody>
            <a:bodyPr wrap="none" rtlCol="0">
              <a:spAutoFit/>
            </a:bodyPr>
            <a:lstStyle/>
            <a:p>
              <a:r>
                <a:rPr lang="de-DE" dirty="0">
                  <a:solidFill>
                    <a:schemeClr val="bg1"/>
                  </a:solidFill>
                </a:rPr>
                <a:t>Vielfalt</a:t>
              </a:r>
            </a:p>
          </p:txBody>
        </p:sp>
      </p:grpSp>
      <p:grpSp>
        <p:nvGrpSpPr>
          <p:cNvPr id="21" name="Gruppieren 20"/>
          <p:cNvGrpSpPr/>
          <p:nvPr userDrawn="1"/>
        </p:nvGrpSpPr>
        <p:grpSpPr>
          <a:xfrm rot="645852">
            <a:off x="5933" y="5633224"/>
            <a:ext cx="608542" cy="1487474"/>
            <a:chOff x="5722155" y="5437849"/>
            <a:chExt cx="608542" cy="1487474"/>
          </a:xfrm>
        </p:grpSpPr>
        <p:sp>
          <p:nvSpPr>
            <p:cNvPr id="22" name="Freihandform 21"/>
            <p:cNvSpPr/>
            <p:nvPr/>
          </p:nvSpPr>
          <p:spPr>
            <a:xfrm>
              <a:off x="5722155" y="5437849"/>
              <a:ext cx="608542" cy="1487474"/>
            </a:xfrm>
            <a:custGeom>
              <a:avLst/>
              <a:gdLst>
                <a:gd name="connsiteX0" fmla="*/ 1111170 w 1111170"/>
                <a:gd name="connsiteY0" fmla="*/ 1481559 h 1516283"/>
                <a:gd name="connsiteX1" fmla="*/ 763929 w 1111170"/>
                <a:gd name="connsiteY1" fmla="*/ 0 h 1516283"/>
                <a:gd name="connsiteX2" fmla="*/ 185195 w 1111170"/>
                <a:gd name="connsiteY2" fmla="*/ 11574 h 1516283"/>
                <a:gd name="connsiteX3" fmla="*/ 0 w 1111170"/>
                <a:gd name="connsiteY3" fmla="*/ 1516283 h 1516283"/>
                <a:gd name="connsiteX4" fmla="*/ 1111170 w 1111170"/>
                <a:gd name="connsiteY4" fmla="*/ 1481559 h 1516283"/>
                <a:gd name="connsiteX0" fmla="*/ 1111170 w 1111170"/>
                <a:gd name="connsiteY0" fmla="*/ 1469985 h 1504709"/>
                <a:gd name="connsiteX1" fmla="*/ 775504 w 1111170"/>
                <a:gd name="connsiteY1" fmla="*/ 11575 h 1504709"/>
                <a:gd name="connsiteX2" fmla="*/ 185195 w 1111170"/>
                <a:gd name="connsiteY2" fmla="*/ 0 h 1504709"/>
                <a:gd name="connsiteX3" fmla="*/ 0 w 1111170"/>
                <a:gd name="connsiteY3" fmla="*/ 1504709 h 1504709"/>
                <a:gd name="connsiteX4" fmla="*/ 1111170 w 1111170"/>
                <a:gd name="connsiteY4" fmla="*/ 1469985 h 1504709"/>
                <a:gd name="connsiteX0" fmla="*/ 1111170 w 1111170"/>
                <a:gd name="connsiteY0" fmla="*/ 1461596 h 1496320"/>
                <a:gd name="connsiteX1" fmla="*/ 775504 w 1111170"/>
                <a:gd name="connsiteY1" fmla="*/ 3186 h 1496320"/>
                <a:gd name="connsiteX2" fmla="*/ 420087 w 1111170"/>
                <a:gd name="connsiteY2" fmla="*/ 0 h 1496320"/>
                <a:gd name="connsiteX3" fmla="*/ 0 w 1111170"/>
                <a:gd name="connsiteY3" fmla="*/ 1496320 h 1496320"/>
                <a:gd name="connsiteX4" fmla="*/ 1111170 w 1111170"/>
                <a:gd name="connsiteY4" fmla="*/ 1461596 h 1496320"/>
                <a:gd name="connsiteX0" fmla="*/ 775610 w 775610"/>
                <a:gd name="connsiteY0" fmla="*/ 1461596 h 1479542"/>
                <a:gd name="connsiteX1" fmla="*/ 439944 w 775610"/>
                <a:gd name="connsiteY1" fmla="*/ 3186 h 1479542"/>
                <a:gd name="connsiteX2" fmla="*/ 84527 w 775610"/>
                <a:gd name="connsiteY2" fmla="*/ 0 h 1479542"/>
                <a:gd name="connsiteX3" fmla="*/ 0 w 775610"/>
                <a:gd name="connsiteY3" fmla="*/ 1479542 h 1479542"/>
                <a:gd name="connsiteX4" fmla="*/ 775610 w 775610"/>
                <a:gd name="connsiteY4" fmla="*/ 1461596 h 1479542"/>
                <a:gd name="connsiteX0" fmla="*/ 691083 w 691083"/>
                <a:gd name="connsiteY0" fmla="*/ 1461596 h 1479542"/>
                <a:gd name="connsiteX1" fmla="*/ 355417 w 691083"/>
                <a:gd name="connsiteY1" fmla="*/ 3186 h 1479542"/>
                <a:gd name="connsiteX2" fmla="*/ 0 w 691083"/>
                <a:gd name="connsiteY2" fmla="*/ 0 h 1479542"/>
                <a:gd name="connsiteX3" fmla="*/ 108420 w 691083"/>
                <a:gd name="connsiteY3" fmla="*/ 1479542 h 1479542"/>
                <a:gd name="connsiteX4" fmla="*/ 691083 w 691083"/>
                <a:gd name="connsiteY4" fmla="*/ 1461596 h 1479542"/>
                <a:gd name="connsiteX0" fmla="*/ 691083 w 717727"/>
                <a:gd name="connsiteY0" fmla="*/ 1461596 h 1479542"/>
                <a:gd name="connsiteX1" fmla="*/ 717727 w 717727"/>
                <a:gd name="connsiteY1" fmla="*/ 11813 h 1479542"/>
                <a:gd name="connsiteX2" fmla="*/ 0 w 717727"/>
                <a:gd name="connsiteY2" fmla="*/ 0 h 1479542"/>
                <a:gd name="connsiteX3" fmla="*/ 108420 w 717727"/>
                <a:gd name="connsiteY3" fmla="*/ 1479542 h 1479542"/>
                <a:gd name="connsiteX4" fmla="*/ 691083 w 717727"/>
                <a:gd name="connsiteY4" fmla="*/ 1461596 h 1479542"/>
                <a:gd name="connsiteX0" fmla="*/ 794599 w 794599"/>
                <a:gd name="connsiteY0" fmla="*/ 1470222 h 1479542"/>
                <a:gd name="connsiteX1" fmla="*/ 717727 w 794599"/>
                <a:gd name="connsiteY1" fmla="*/ 11813 h 1479542"/>
                <a:gd name="connsiteX2" fmla="*/ 0 w 794599"/>
                <a:gd name="connsiteY2" fmla="*/ 0 h 1479542"/>
                <a:gd name="connsiteX3" fmla="*/ 108420 w 794599"/>
                <a:gd name="connsiteY3" fmla="*/ 1479542 h 1479542"/>
                <a:gd name="connsiteX4" fmla="*/ 794599 w 794599"/>
                <a:gd name="connsiteY4" fmla="*/ 1470222 h 1479542"/>
                <a:gd name="connsiteX0" fmla="*/ 794599 w 794599"/>
                <a:gd name="connsiteY0" fmla="*/ 1470222 h 1479542"/>
                <a:gd name="connsiteX1" fmla="*/ 717727 w 794599"/>
                <a:gd name="connsiteY1" fmla="*/ 11813 h 1479542"/>
                <a:gd name="connsiteX2" fmla="*/ 0 w 794599"/>
                <a:gd name="connsiteY2" fmla="*/ 0 h 1479542"/>
                <a:gd name="connsiteX3" fmla="*/ 186057 w 794599"/>
                <a:gd name="connsiteY3" fmla="*/ 1479542 h 1479542"/>
                <a:gd name="connsiteX4" fmla="*/ 794599 w 794599"/>
                <a:gd name="connsiteY4" fmla="*/ 1470222 h 1479542"/>
                <a:gd name="connsiteX0" fmla="*/ 608542 w 608542"/>
                <a:gd name="connsiteY0" fmla="*/ 1461595 h 1470915"/>
                <a:gd name="connsiteX1" fmla="*/ 531670 w 608542"/>
                <a:gd name="connsiteY1" fmla="*/ 3186 h 1470915"/>
                <a:gd name="connsiteX2" fmla="*/ 184879 w 608542"/>
                <a:gd name="connsiteY2" fmla="*/ 0 h 1470915"/>
                <a:gd name="connsiteX3" fmla="*/ 0 w 608542"/>
                <a:gd name="connsiteY3" fmla="*/ 1470915 h 1470915"/>
                <a:gd name="connsiteX4" fmla="*/ 608542 w 608542"/>
                <a:gd name="connsiteY4" fmla="*/ 1461595 h 1470915"/>
                <a:gd name="connsiteX0" fmla="*/ 608542 w 608542"/>
                <a:gd name="connsiteY0" fmla="*/ 1487474 h 1487474"/>
                <a:gd name="connsiteX1" fmla="*/ 531670 w 608542"/>
                <a:gd name="connsiteY1" fmla="*/ 3186 h 1487474"/>
                <a:gd name="connsiteX2" fmla="*/ 184879 w 608542"/>
                <a:gd name="connsiteY2" fmla="*/ 0 h 1487474"/>
                <a:gd name="connsiteX3" fmla="*/ 0 w 608542"/>
                <a:gd name="connsiteY3" fmla="*/ 1470915 h 1487474"/>
                <a:gd name="connsiteX4" fmla="*/ 608542 w 608542"/>
                <a:gd name="connsiteY4" fmla="*/ 1487474 h 148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2" h="1487474">
                  <a:moveTo>
                    <a:pt x="608542" y="1487474"/>
                  </a:moveTo>
                  <a:lnTo>
                    <a:pt x="531670" y="3186"/>
                  </a:lnTo>
                  <a:lnTo>
                    <a:pt x="184879" y="0"/>
                  </a:lnTo>
                  <a:lnTo>
                    <a:pt x="0" y="1470915"/>
                  </a:lnTo>
                  <a:lnTo>
                    <a:pt x="608542" y="14874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rot="16411087">
              <a:off x="5574431" y="5967763"/>
              <a:ext cx="903004" cy="369332"/>
            </a:xfrm>
            <a:prstGeom prst="rect">
              <a:avLst/>
            </a:prstGeom>
            <a:noFill/>
          </p:spPr>
          <p:txBody>
            <a:bodyPr wrap="none" rtlCol="0">
              <a:spAutoFit/>
            </a:bodyPr>
            <a:lstStyle/>
            <a:p>
              <a:r>
                <a:rPr lang="de-DE" dirty="0">
                  <a:solidFill>
                    <a:schemeClr val="bg1"/>
                  </a:solidFill>
                </a:rPr>
                <a:t>Freiheit</a:t>
              </a:r>
            </a:p>
          </p:txBody>
        </p:sp>
      </p:grpSp>
    </p:spTree>
    <p:extLst>
      <p:ext uri="{BB962C8B-B14F-4D97-AF65-F5344CB8AC3E}">
        <p14:creationId xmlns:p14="http://schemas.microsoft.com/office/powerpoint/2010/main" val="262730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81439CF-8E3B-456B-A8AF-10196A5ED6B8}" type="datetimeFigureOut">
              <a:rPr lang="de-DE" smtClean="0"/>
              <a:t>20.11.2019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133691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81439CF-8E3B-456B-A8AF-10196A5ED6B8}" type="datetimeFigureOut">
              <a:rPr lang="de-DE" smtClean="0"/>
              <a:t>20.11.2019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67640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81439CF-8E3B-456B-A8AF-10196A5ED6B8}" type="datetimeFigureOut">
              <a:rPr lang="de-DE" smtClean="0"/>
              <a:t>20.11.2019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D402952-A81D-4048-9BC6-38DF43FC48DB}" type="slidenum">
              <a:rPr lang="de-DE" smtClean="0"/>
              <a:t>‹Nr.›</a:t>
            </a:fld>
            <a:endParaRPr lang="de-DE"/>
          </a:p>
        </p:txBody>
      </p:sp>
    </p:spTree>
    <p:extLst>
      <p:ext uri="{BB962C8B-B14F-4D97-AF65-F5344CB8AC3E}">
        <p14:creationId xmlns:p14="http://schemas.microsoft.com/office/powerpoint/2010/main" val="405987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grpSp>
        <p:nvGrpSpPr>
          <p:cNvPr id="9" name="Gruppieren 8"/>
          <p:cNvGrpSpPr/>
          <p:nvPr userDrawn="1"/>
        </p:nvGrpSpPr>
        <p:grpSpPr>
          <a:xfrm rot="21422911">
            <a:off x="687361" y="623077"/>
            <a:ext cx="332556" cy="518613"/>
            <a:chOff x="894190" y="2767564"/>
            <a:chExt cx="332556" cy="518613"/>
          </a:xfrm>
        </p:grpSpPr>
        <p:sp>
          <p:nvSpPr>
            <p:cNvPr id="10" name="Freihandform 9"/>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Freihandform 11"/>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3" name="Freihandform 12"/>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4" name="Textfeld 13"/>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179440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Tree>
    <p:extLst>
      <p:ext uri="{BB962C8B-B14F-4D97-AF65-F5344CB8AC3E}">
        <p14:creationId xmlns:p14="http://schemas.microsoft.com/office/powerpoint/2010/main" val="337046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grpSp>
        <p:nvGrpSpPr>
          <p:cNvPr id="5" name="Gruppieren 4"/>
          <p:cNvGrpSpPr/>
          <p:nvPr userDrawn="1"/>
        </p:nvGrpSpPr>
        <p:grpSpPr>
          <a:xfrm rot="21422911">
            <a:off x="687361" y="623077"/>
            <a:ext cx="332556" cy="518613"/>
            <a:chOff x="894190" y="2767564"/>
            <a:chExt cx="332556" cy="518613"/>
          </a:xfrm>
        </p:grpSpPr>
        <p:sp>
          <p:nvSpPr>
            <p:cNvPr id="6" name="Freihandform 5"/>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Freihandform 7"/>
          <p:cNvSpPr/>
          <p:nvPr userDrawn="1"/>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9" name="Freihandform 8"/>
          <p:cNvSpPr/>
          <p:nvPr userDrawn="1"/>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 name="Textfeld 9"/>
          <p:cNvSpPr txBox="1"/>
          <p:nvPr userDrawn="1"/>
        </p:nvSpPr>
        <p:spPr>
          <a:xfrm>
            <a:off x="864887" y="496187"/>
            <a:ext cx="4617674" cy="461665"/>
          </a:xfrm>
          <a:prstGeom prst="rect">
            <a:avLst/>
          </a:prstGeom>
          <a:noFill/>
        </p:spPr>
        <p:txBody>
          <a:bodyPr wrap="none" rtlCol="0">
            <a:spAutoFit/>
          </a:bodyPr>
          <a:lstStyle/>
          <a:p>
            <a:r>
              <a:rPr lang="de-DE" sz="2400" dirty="0">
                <a:solidFill>
                  <a:schemeClr val="accent1"/>
                </a:solidFill>
              </a:rPr>
              <a:t>PROZESSBEZOGENE</a:t>
            </a:r>
            <a:r>
              <a:rPr lang="de-DE" sz="2400" baseline="0" dirty="0">
                <a:solidFill>
                  <a:schemeClr val="accent1"/>
                </a:solidFill>
              </a:rPr>
              <a:t> KOMPETENZEN</a:t>
            </a:r>
            <a:endParaRPr lang="de-DE" sz="2400" dirty="0">
              <a:solidFill>
                <a:schemeClr val="accent1"/>
              </a:solidFill>
            </a:endParaRPr>
          </a:p>
        </p:txBody>
      </p:sp>
    </p:spTree>
    <p:extLst>
      <p:ext uri="{BB962C8B-B14F-4D97-AF65-F5344CB8AC3E}">
        <p14:creationId xmlns:p14="http://schemas.microsoft.com/office/powerpoint/2010/main" val="295944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439CF-8E3B-456B-A8AF-10196A5ED6B8}" type="datetimeFigureOut">
              <a:rPr lang="de-DE" smtClean="0"/>
              <a:t>20.11.2019</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02952-A81D-4048-9BC6-38DF43FC48DB}" type="slidenum">
              <a:rPr lang="de-DE" smtClean="0"/>
              <a:t>‹Nr.›</a:t>
            </a:fld>
            <a:endParaRPr lang="de-DE"/>
          </a:p>
        </p:txBody>
      </p:sp>
    </p:spTree>
    <p:extLst>
      <p:ext uri="{BB962C8B-B14F-4D97-AF65-F5344CB8AC3E}">
        <p14:creationId xmlns:p14="http://schemas.microsoft.com/office/powerpoint/2010/main" val="8829725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3" r:id="rId7"/>
    <p:sldLayoutId id="2147483692" r:id="rId8"/>
    <p:sldLayoutId id="2147483698" r:id="rId9"/>
    <p:sldLayoutId id="2147483699" r:id="rId10"/>
    <p:sldLayoutId id="2147483700" r:id="rId11"/>
    <p:sldLayoutId id="2147483701" r:id="rId12"/>
    <p:sldLayoutId id="2147483695" r:id="rId13"/>
    <p:sldLayoutId id="2147483694" r:id="rId14"/>
    <p:sldLayoutId id="2147483696" r:id="rId15"/>
    <p:sldLayoutId id="21474836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jpeg"/><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jpeg"/><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6.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9.jpeg"/><Relationship Id="rId4" Type="http://schemas.microsoft.com/office/2007/relationships/hdphoto" Target="../media/hdphoto3.wdp"/></Relationships>
</file>

<file path=ppt/slides/_rels/slide1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0.xm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1.xml"/><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5.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6.xml"/><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7.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3.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5.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59.xml"/><Relationship Id="rId1" Type="http://schemas.openxmlformats.org/officeDocument/2006/relationships/slideLayout" Target="../slideLayouts/slideLayout16.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microsoft.com/office/2007/relationships/hdphoto" Target="../media/hdphoto14.wdp"/><Relationship Id="rId9"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jpeg"/><Relationship Id="rId3" Type="http://schemas.openxmlformats.org/officeDocument/2006/relationships/image" Target="../media/image11.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3.jpeg"/><Relationship Id="rId11" Type="http://schemas.openxmlformats.org/officeDocument/2006/relationships/image" Target="../media/image17.png"/><Relationship Id="rId5" Type="http://schemas.microsoft.com/office/2007/relationships/hdphoto" Target="../media/hdphoto4.wdp"/><Relationship Id="rId15" Type="http://schemas.openxmlformats.org/officeDocument/2006/relationships/image" Target="../media/image20.jpe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5.jpeg"/><Relationship Id="rId14" Type="http://schemas.openxmlformats.org/officeDocument/2006/relationships/image" Target="../media/image19.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7.pn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microsoft.com/office/2007/relationships/hdphoto" Target="../media/hdphoto7.wdp"/><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8.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35.jpeg"/><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38.jpeg"/><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41.jpeg"/><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44.jpeg"/><Relationship Id="rId4" Type="http://schemas.microsoft.com/office/2007/relationships/hdphoto" Target="../media/hdphoto13.wdp"/></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rot="575857">
            <a:off x="5764696" y="5128592"/>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Herzlich</a:t>
            </a:r>
            <a:br>
              <a:rPr lang="de-DE" sz="2000" dirty="0"/>
            </a:br>
            <a:r>
              <a:rPr lang="de-DE" sz="2000" dirty="0"/>
              <a:t>Willkommen!</a:t>
            </a:r>
          </a:p>
        </p:txBody>
      </p:sp>
      <p:cxnSp>
        <p:nvCxnSpPr>
          <p:cNvPr id="7" name="Gerader Verbinder 6"/>
          <p:cNvCxnSpPr>
            <a:stCxn id="5" idx="0"/>
          </p:cNvCxnSpPr>
          <p:nvPr/>
        </p:nvCxnSpPr>
        <p:spPr>
          <a:xfrm flipV="1">
            <a:off x="7310265" y="-19878"/>
            <a:ext cx="24813" cy="5156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1983051" y="2069817"/>
            <a:ext cx="2267990" cy="2007338"/>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1697987" y="1726144"/>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3683962" y="3579306"/>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Tree>
    <p:extLst>
      <p:ext uri="{BB962C8B-B14F-4D97-AF65-F5344CB8AC3E}">
        <p14:creationId xmlns:p14="http://schemas.microsoft.com/office/powerpoint/2010/main" val="3295433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389917">
            <a:off x="1490476" y="1583083"/>
            <a:ext cx="2793657" cy="4191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7720195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3" name="Rechteck 2"/>
          <p:cNvSpPr/>
          <p:nvPr/>
        </p:nvSpPr>
        <p:spPr>
          <a:xfrm rot="21402747">
            <a:off x="621710" y="3954140"/>
            <a:ext cx="3746221" cy="2541505"/>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159457 w 3908497"/>
              <a:gd name="connsiteY0" fmla="*/ 0 h 2505444"/>
              <a:gd name="connsiteX1" fmla="*/ 3908497 w 3908497"/>
              <a:gd name="connsiteY1" fmla="*/ 0 h 2505444"/>
              <a:gd name="connsiteX2" fmla="*/ 3908497 w 3908497"/>
              <a:gd name="connsiteY2" fmla="*/ 2148840 h 2505444"/>
              <a:gd name="connsiteX3" fmla="*/ 0 w 3908497"/>
              <a:gd name="connsiteY3" fmla="*/ 2505444 h 2505444"/>
              <a:gd name="connsiteX4" fmla="*/ 159457 w 3908497"/>
              <a:gd name="connsiteY4" fmla="*/ 0 h 2505444"/>
              <a:gd name="connsiteX0" fmla="*/ 159457 w 3908497"/>
              <a:gd name="connsiteY0" fmla="*/ 0 h 2757279"/>
              <a:gd name="connsiteX1" fmla="*/ 3908497 w 3908497"/>
              <a:gd name="connsiteY1" fmla="*/ 0 h 2757279"/>
              <a:gd name="connsiteX2" fmla="*/ 3870900 w 3908497"/>
              <a:gd name="connsiteY2" fmla="*/ 2757279 h 2757279"/>
              <a:gd name="connsiteX3" fmla="*/ 0 w 3908497"/>
              <a:gd name="connsiteY3" fmla="*/ 2505444 h 2757279"/>
              <a:gd name="connsiteX4" fmla="*/ 159457 w 3908497"/>
              <a:gd name="connsiteY4" fmla="*/ 0 h 2757279"/>
              <a:gd name="connsiteX0" fmla="*/ 0 w 3749040"/>
              <a:gd name="connsiteY0" fmla="*/ 0 h 2757279"/>
              <a:gd name="connsiteX1" fmla="*/ 3749040 w 3749040"/>
              <a:gd name="connsiteY1" fmla="*/ 0 h 2757279"/>
              <a:gd name="connsiteX2" fmla="*/ 3711443 w 3749040"/>
              <a:gd name="connsiteY2" fmla="*/ 2757279 h 2757279"/>
              <a:gd name="connsiteX3" fmla="*/ 7864 w 3749040"/>
              <a:gd name="connsiteY3" fmla="*/ 2515783 h 2757279"/>
              <a:gd name="connsiteX4" fmla="*/ 0 w 3749040"/>
              <a:gd name="connsiteY4" fmla="*/ 0 h 2757279"/>
              <a:gd name="connsiteX0" fmla="*/ 0 w 3749040"/>
              <a:gd name="connsiteY0" fmla="*/ 0 h 2541505"/>
              <a:gd name="connsiteX1" fmla="*/ 3749040 w 3749040"/>
              <a:gd name="connsiteY1" fmla="*/ 0 h 2541505"/>
              <a:gd name="connsiteX2" fmla="*/ 3678969 w 3749040"/>
              <a:gd name="connsiteY2" fmla="*/ 2541505 h 2541505"/>
              <a:gd name="connsiteX3" fmla="*/ 7864 w 3749040"/>
              <a:gd name="connsiteY3" fmla="*/ 2515783 h 2541505"/>
              <a:gd name="connsiteX4" fmla="*/ 0 w 3749040"/>
              <a:gd name="connsiteY4" fmla="*/ 0 h 2541505"/>
              <a:gd name="connsiteX0" fmla="*/ 0 w 3746221"/>
              <a:gd name="connsiteY0" fmla="*/ 0 h 2541505"/>
              <a:gd name="connsiteX1" fmla="*/ 3746221 w 3746221"/>
              <a:gd name="connsiteY1" fmla="*/ 45633 h 2541505"/>
              <a:gd name="connsiteX2" fmla="*/ 3678969 w 3746221"/>
              <a:gd name="connsiteY2" fmla="*/ 2541505 h 2541505"/>
              <a:gd name="connsiteX3" fmla="*/ 7864 w 3746221"/>
              <a:gd name="connsiteY3" fmla="*/ 2515783 h 2541505"/>
              <a:gd name="connsiteX4" fmla="*/ 0 w 3746221"/>
              <a:gd name="connsiteY4" fmla="*/ 0 h 2541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6221" h="2541505">
                <a:moveTo>
                  <a:pt x="0" y="0"/>
                </a:moveTo>
                <a:lnTo>
                  <a:pt x="3746221" y="45633"/>
                </a:lnTo>
                <a:lnTo>
                  <a:pt x="3678969" y="2541505"/>
                </a:lnTo>
                <a:lnTo>
                  <a:pt x="7864" y="2515783"/>
                </a:lnTo>
                <a:cubicBezTo>
                  <a:pt x="5243" y="1677189"/>
                  <a:pt x="2621" y="838594"/>
                  <a:pt x="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  Entweder</a:t>
            </a:r>
          </a:p>
        </p:txBody>
      </p:sp>
      <p:sp>
        <p:nvSpPr>
          <p:cNvPr id="4" name="Rechteck 3"/>
          <p:cNvSpPr/>
          <p:nvPr/>
        </p:nvSpPr>
        <p:spPr>
          <a:xfrm rot="21402747">
            <a:off x="849830" y="4687748"/>
            <a:ext cx="3258608" cy="528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Windkraftanlage</a:t>
            </a:r>
          </a:p>
        </p:txBody>
      </p:sp>
      <p:sp>
        <p:nvSpPr>
          <p:cNvPr id="6" name="Textfeld 5"/>
          <p:cNvSpPr txBox="1"/>
          <p:nvPr/>
        </p:nvSpPr>
        <p:spPr>
          <a:xfrm rot="21402747">
            <a:off x="1126945" y="5225194"/>
            <a:ext cx="3119764" cy="1200329"/>
          </a:xfrm>
          <a:prstGeom prst="rect">
            <a:avLst/>
          </a:prstGeom>
          <a:noFill/>
        </p:spPr>
        <p:txBody>
          <a:bodyPr wrap="none" rtlCol="0">
            <a:spAutoFit/>
          </a:bodyPr>
          <a:lstStyle/>
          <a:p>
            <a:pPr algn="r"/>
            <a:r>
              <a:rPr lang="de-DE" dirty="0"/>
              <a:t>…Rotortypen beschreiben</a:t>
            </a:r>
          </a:p>
          <a:p>
            <a:pPr algn="r"/>
            <a:r>
              <a:rPr lang="de-DE" dirty="0"/>
              <a:t>…Wirkungsgrad bestimmen</a:t>
            </a:r>
          </a:p>
          <a:p>
            <a:pPr algn="r"/>
            <a:r>
              <a:rPr lang="de-DE" dirty="0"/>
              <a:t>…Windgeschwindigkeit messen</a:t>
            </a:r>
          </a:p>
          <a:p>
            <a:pPr algn="r"/>
            <a:r>
              <a:rPr lang="de-DE" dirty="0"/>
              <a:t>…</a:t>
            </a:r>
            <a:r>
              <a:rPr lang="de-DE" dirty="0" err="1"/>
              <a:t>Betz‘sche</a:t>
            </a:r>
            <a:r>
              <a:rPr lang="de-DE" dirty="0"/>
              <a:t> Leistungsentnahme</a:t>
            </a:r>
          </a:p>
        </p:txBody>
      </p:sp>
      <p:sp>
        <p:nvSpPr>
          <p:cNvPr id="40" name="Rechteck 39"/>
          <p:cNvSpPr/>
          <p:nvPr/>
        </p:nvSpPr>
        <p:spPr>
          <a:xfrm rot="202261">
            <a:off x="4727150" y="3975766"/>
            <a:ext cx="3870812" cy="2601358"/>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0 w 3870812"/>
              <a:gd name="connsiteY0" fmla="*/ 6016 h 2154856"/>
              <a:gd name="connsiteX1" fmla="*/ 3870812 w 3870812"/>
              <a:gd name="connsiteY1" fmla="*/ 0 h 2154856"/>
              <a:gd name="connsiteX2" fmla="*/ 3749040 w 3870812"/>
              <a:gd name="connsiteY2" fmla="*/ 2154856 h 2154856"/>
              <a:gd name="connsiteX3" fmla="*/ 0 w 3870812"/>
              <a:gd name="connsiteY3" fmla="*/ 2154856 h 2154856"/>
              <a:gd name="connsiteX4" fmla="*/ 0 w 3870812"/>
              <a:gd name="connsiteY4" fmla="*/ 6016 h 2154856"/>
              <a:gd name="connsiteX0" fmla="*/ 0 w 3870812"/>
              <a:gd name="connsiteY0" fmla="*/ 6016 h 2590079"/>
              <a:gd name="connsiteX1" fmla="*/ 3870812 w 3870812"/>
              <a:gd name="connsiteY1" fmla="*/ 0 h 2590079"/>
              <a:gd name="connsiteX2" fmla="*/ 3587437 w 3870812"/>
              <a:gd name="connsiteY2" fmla="*/ 2590079 h 2590079"/>
              <a:gd name="connsiteX3" fmla="*/ 0 w 3870812"/>
              <a:gd name="connsiteY3" fmla="*/ 2154856 h 2590079"/>
              <a:gd name="connsiteX4" fmla="*/ 0 w 3870812"/>
              <a:gd name="connsiteY4" fmla="*/ 6016 h 2590079"/>
              <a:gd name="connsiteX0" fmla="*/ 0 w 3870812"/>
              <a:gd name="connsiteY0" fmla="*/ 6016 h 2590079"/>
              <a:gd name="connsiteX1" fmla="*/ 3870812 w 3870812"/>
              <a:gd name="connsiteY1" fmla="*/ 0 h 2590079"/>
              <a:gd name="connsiteX2" fmla="*/ 3587437 w 3870812"/>
              <a:gd name="connsiteY2" fmla="*/ 2590079 h 2590079"/>
              <a:gd name="connsiteX3" fmla="*/ 35524 w 3870812"/>
              <a:gd name="connsiteY3" fmla="*/ 2565083 h 2590079"/>
              <a:gd name="connsiteX4" fmla="*/ 0 w 3870812"/>
              <a:gd name="connsiteY4" fmla="*/ 6016 h 2590079"/>
              <a:gd name="connsiteX0" fmla="*/ 0 w 3870812"/>
              <a:gd name="connsiteY0" fmla="*/ 6016 h 2601358"/>
              <a:gd name="connsiteX1" fmla="*/ 3870812 w 3870812"/>
              <a:gd name="connsiteY1" fmla="*/ 0 h 2601358"/>
              <a:gd name="connsiteX2" fmla="*/ 3359116 w 3870812"/>
              <a:gd name="connsiteY2" fmla="*/ 2601358 h 2601358"/>
              <a:gd name="connsiteX3" fmla="*/ 35524 w 3870812"/>
              <a:gd name="connsiteY3" fmla="*/ 2565083 h 2601358"/>
              <a:gd name="connsiteX4" fmla="*/ 0 w 3870812"/>
              <a:gd name="connsiteY4" fmla="*/ 6016 h 260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12" h="2601358">
                <a:moveTo>
                  <a:pt x="0" y="6016"/>
                </a:moveTo>
                <a:lnTo>
                  <a:pt x="3870812" y="0"/>
                </a:lnTo>
                <a:lnTo>
                  <a:pt x="3359116" y="2601358"/>
                </a:lnTo>
                <a:lnTo>
                  <a:pt x="35524" y="2565083"/>
                </a:lnTo>
                <a:lnTo>
                  <a:pt x="0" y="6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Oder</a:t>
            </a:r>
          </a:p>
        </p:txBody>
      </p:sp>
      <p:sp>
        <p:nvSpPr>
          <p:cNvPr id="42" name="Rechteck 41"/>
          <p:cNvSpPr/>
          <p:nvPr/>
        </p:nvSpPr>
        <p:spPr>
          <a:xfrm rot="202261">
            <a:off x="4993577" y="4687539"/>
            <a:ext cx="3365288" cy="528131"/>
          </a:xfrm>
          <a:custGeom>
            <a:avLst/>
            <a:gdLst>
              <a:gd name="connsiteX0" fmla="*/ 0 w 3258608"/>
              <a:gd name="connsiteY0" fmla="*/ 0 h 528131"/>
              <a:gd name="connsiteX1" fmla="*/ 3258608 w 3258608"/>
              <a:gd name="connsiteY1" fmla="*/ 0 h 528131"/>
              <a:gd name="connsiteX2" fmla="*/ 3258608 w 3258608"/>
              <a:gd name="connsiteY2" fmla="*/ 528131 h 528131"/>
              <a:gd name="connsiteX3" fmla="*/ 0 w 3258608"/>
              <a:gd name="connsiteY3" fmla="*/ 528131 h 528131"/>
              <a:gd name="connsiteX4" fmla="*/ 0 w 3258608"/>
              <a:gd name="connsiteY4" fmla="*/ 0 h 528131"/>
              <a:gd name="connsiteX0" fmla="*/ 0 w 3334808"/>
              <a:gd name="connsiteY0" fmla="*/ 0 h 528131"/>
              <a:gd name="connsiteX1" fmla="*/ 3334808 w 3334808"/>
              <a:gd name="connsiteY1" fmla="*/ 0 h 528131"/>
              <a:gd name="connsiteX2" fmla="*/ 3258608 w 3334808"/>
              <a:gd name="connsiteY2" fmla="*/ 528131 h 528131"/>
              <a:gd name="connsiteX3" fmla="*/ 0 w 3334808"/>
              <a:gd name="connsiteY3" fmla="*/ 528131 h 528131"/>
              <a:gd name="connsiteX4" fmla="*/ 0 w 3334808"/>
              <a:gd name="connsiteY4" fmla="*/ 0 h 528131"/>
              <a:gd name="connsiteX0" fmla="*/ 0 w 3365288"/>
              <a:gd name="connsiteY0" fmla="*/ 0 h 528131"/>
              <a:gd name="connsiteX1" fmla="*/ 3365288 w 3365288"/>
              <a:gd name="connsiteY1" fmla="*/ 0 h 528131"/>
              <a:gd name="connsiteX2" fmla="*/ 3258608 w 3365288"/>
              <a:gd name="connsiteY2" fmla="*/ 528131 h 528131"/>
              <a:gd name="connsiteX3" fmla="*/ 0 w 3365288"/>
              <a:gd name="connsiteY3" fmla="*/ 528131 h 528131"/>
              <a:gd name="connsiteX4" fmla="*/ 0 w 3365288"/>
              <a:gd name="connsiteY4" fmla="*/ 0 h 52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288" h="528131">
                <a:moveTo>
                  <a:pt x="0" y="0"/>
                </a:moveTo>
                <a:lnTo>
                  <a:pt x="3365288" y="0"/>
                </a:lnTo>
                <a:lnTo>
                  <a:pt x="3258608" y="528131"/>
                </a:lnTo>
                <a:lnTo>
                  <a:pt x="0" y="52813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Energieversorgung</a:t>
            </a:r>
          </a:p>
        </p:txBody>
      </p:sp>
      <p:sp>
        <p:nvSpPr>
          <p:cNvPr id="43" name="Textfeld 42"/>
          <p:cNvSpPr txBox="1"/>
          <p:nvPr/>
        </p:nvSpPr>
        <p:spPr>
          <a:xfrm rot="202261">
            <a:off x="4938257" y="5233366"/>
            <a:ext cx="3352842" cy="1200329"/>
          </a:xfrm>
          <a:prstGeom prst="rect">
            <a:avLst/>
          </a:prstGeom>
          <a:noFill/>
        </p:spPr>
        <p:txBody>
          <a:bodyPr wrap="none" rtlCol="0">
            <a:spAutoFit/>
          </a:bodyPr>
          <a:lstStyle/>
          <a:p>
            <a:pPr algn="r"/>
            <a:r>
              <a:rPr lang="de-DE" dirty="0"/>
              <a:t>…Grundbegriffe beschreiben </a:t>
            </a:r>
          </a:p>
          <a:p>
            <a:pPr algn="r"/>
            <a:r>
              <a:rPr lang="de-DE" dirty="0"/>
              <a:t>…Wirkungsgrade und Leistungen  </a:t>
            </a:r>
          </a:p>
          <a:p>
            <a:pPr algn="r"/>
            <a:r>
              <a:rPr lang="de-DE" dirty="0"/>
              <a:t>…Wirkungsgradmaximum   </a:t>
            </a:r>
          </a:p>
          <a:p>
            <a:pPr algn="r"/>
            <a:r>
              <a:rPr lang="de-DE" dirty="0"/>
              <a:t>…Standort-Eignungsfaktoren    </a:t>
            </a:r>
          </a:p>
        </p:txBody>
      </p:sp>
      <p:grpSp>
        <p:nvGrpSpPr>
          <p:cNvPr id="23" name="Gruppieren 22"/>
          <p:cNvGrpSpPr/>
          <p:nvPr/>
        </p:nvGrpSpPr>
        <p:grpSpPr>
          <a:xfrm>
            <a:off x="658522" y="594360"/>
            <a:ext cx="443136" cy="545153"/>
            <a:chOff x="1127207" y="3392317"/>
            <a:chExt cx="389003" cy="478557"/>
          </a:xfrm>
        </p:grpSpPr>
        <p:sp>
          <p:nvSpPr>
            <p:cNvPr id="24" name="Ellipse 23"/>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901382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40" name="Rechteck 39"/>
          <p:cNvSpPr/>
          <p:nvPr/>
        </p:nvSpPr>
        <p:spPr>
          <a:xfrm rot="202261">
            <a:off x="4727150" y="3975766"/>
            <a:ext cx="3870812" cy="2601358"/>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0 w 3870812"/>
              <a:gd name="connsiteY0" fmla="*/ 6016 h 2154856"/>
              <a:gd name="connsiteX1" fmla="*/ 3870812 w 3870812"/>
              <a:gd name="connsiteY1" fmla="*/ 0 h 2154856"/>
              <a:gd name="connsiteX2" fmla="*/ 3749040 w 3870812"/>
              <a:gd name="connsiteY2" fmla="*/ 2154856 h 2154856"/>
              <a:gd name="connsiteX3" fmla="*/ 0 w 3870812"/>
              <a:gd name="connsiteY3" fmla="*/ 2154856 h 2154856"/>
              <a:gd name="connsiteX4" fmla="*/ 0 w 3870812"/>
              <a:gd name="connsiteY4" fmla="*/ 6016 h 2154856"/>
              <a:gd name="connsiteX0" fmla="*/ 0 w 3870812"/>
              <a:gd name="connsiteY0" fmla="*/ 6016 h 2590079"/>
              <a:gd name="connsiteX1" fmla="*/ 3870812 w 3870812"/>
              <a:gd name="connsiteY1" fmla="*/ 0 h 2590079"/>
              <a:gd name="connsiteX2" fmla="*/ 3587437 w 3870812"/>
              <a:gd name="connsiteY2" fmla="*/ 2590079 h 2590079"/>
              <a:gd name="connsiteX3" fmla="*/ 0 w 3870812"/>
              <a:gd name="connsiteY3" fmla="*/ 2154856 h 2590079"/>
              <a:gd name="connsiteX4" fmla="*/ 0 w 3870812"/>
              <a:gd name="connsiteY4" fmla="*/ 6016 h 2590079"/>
              <a:gd name="connsiteX0" fmla="*/ 0 w 3870812"/>
              <a:gd name="connsiteY0" fmla="*/ 6016 h 2590079"/>
              <a:gd name="connsiteX1" fmla="*/ 3870812 w 3870812"/>
              <a:gd name="connsiteY1" fmla="*/ 0 h 2590079"/>
              <a:gd name="connsiteX2" fmla="*/ 3587437 w 3870812"/>
              <a:gd name="connsiteY2" fmla="*/ 2590079 h 2590079"/>
              <a:gd name="connsiteX3" fmla="*/ 35524 w 3870812"/>
              <a:gd name="connsiteY3" fmla="*/ 2565083 h 2590079"/>
              <a:gd name="connsiteX4" fmla="*/ 0 w 3870812"/>
              <a:gd name="connsiteY4" fmla="*/ 6016 h 2590079"/>
              <a:gd name="connsiteX0" fmla="*/ 0 w 3870812"/>
              <a:gd name="connsiteY0" fmla="*/ 6016 h 2601358"/>
              <a:gd name="connsiteX1" fmla="*/ 3870812 w 3870812"/>
              <a:gd name="connsiteY1" fmla="*/ 0 h 2601358"/>
              <a:gd name="connsiteX2" fmla="*/ 3359116 w 3870812"/>
              <a:gd name="connsiteY2" fmla="*/ 2601358 h 2601358"/>
              <a:gd name="connsiteX3" fmla="*/ 35524 w 3870812"/>
              <a:gd name="connsiteY3" fmla="*/ 2565083 h 2601358"/>
              <a:gd name="connsiteX4" fmla="*/ 0 w 3870812"/>
              <a:gd name="connsiteY4" fmla="*/ 6016 h 260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12" h="2601358">
                <a:moveTo>
                  <a:pt x="0" y="6016"/>
                </a:moveTo>
                <a:lnTo>
                  <a:pt x="3870812" y="0"/>
                </a:lnTo>
                <a:lnTo>
                  <a:pt x="3359116" y="2601358"/>
                </a:lnTo>
                <a:lnTo>
                  <a:pt x="35524" y="2565083"/>
                </a:lnTo>
                <a:lnTo>
                  <a:pt x="0" y="6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Oder</a:t>
            </a:r>
          </a:p>
        </p:txBody>
      </p:sp>
      <p:sp>
        <p:nvSpPr>
          <p:cNvPr id="42" name="Rechteck 41"/>
          <p:cNvSpPr/>
          <p:nvPr/>
        </p:nvSpPr>
        <p:spPr>
          <a:xfrm rot="202261">
            <a:off x="4993577" y="4687539"/>
            <a:ext cx="3365288" cy="528131"/>
          </a:xfrm>
          <a:custGeom>
            <a:avLst/>
            <a:gdLst>
              <a:gd name="connsiteX0" fmla="*/ 0 w 3258608"/>
              <a:gd name="connsiteY0" fmla="*/ 0 h 528131"/>
              <a:gd name="connsiteX1" fmla="*/ 3258608 w 3258608"/>
              <a:gd name="connsiteY1" fmla="*/ 0 h 528131"/>
              <a:gd name="connsiteX2" fmla="*/ 3258608 w 3258608"/>
              <a:gd name="connsiteY2" fmla="*/ 528131 h 528131"/>
              <a:gd name="connsiteX3" fmla="*/ 0 w 3258608"/>
              <a:gd name="connsiteY3" fmla="*/ 528131 h 528131"/>
              <a:gd name="connsiteX4" fmla="*/ 0 w 3258608"/>
              <a:gd name="connsiteY4" fmla="*/ 0 h 528131"/>
              <a:gd name="connsiteX0" fmla="*/ 0 w 3334808"/>
              <a:gd name="connsiteY0" fmla="*/ 0 h 528131"/>
              <a:gd name="connsiteX1" fmla="*/ 3334808 w 3334808"/>
              <a:gd name="connsiteY1" fmla="*/ 0 h 528131"/>
              <a:gd name="connsiteX2" fmla="*/ 3258608 w 3334808"/>
              <a:gd name="connsiteY2" fmla="*/ 528131 h 528131"/>
              <a:gd name="connsiteX3" fmla="*/ 0 w 3334808"/>
              <a:gd name="connsiteY3" fmla="*/ 528131 h 528131"/>
              <a:gd name="connsiteX4" fmla="*/ 0 w 3334808"/>
              <a:gd name="connsiteY4" fmla="*/ 0 h 528131"/>
              <a:gd name="connsiteX0" fmla="*/ 0 w 3365288"/>
              <a:gd name="connsiteY0" fmla="*/ 0 h 528131"/>
              <a:gd name="connsiteX1" fmla="*/ 3365288 w 3365288"/>
              <a:gd name="connsiteY1" fmla="*/ 0 h 528131"/>
              <a:gd name="connsiteX2" fmla="*/ 3258608 w 3365288"/>
              <a:gd name="connsiteY2" fmla="*/ 528131 h 528131"/>
              <a:gd name="connsiteX3" fmla="*/ 0 w 3365288"/>
              <a:gd name="connsiteY3" fmla="*/ 528131 h 528131"/>
              <a:gd name="connsiteX4" fmla="*/ 0 w 3365288"/>
              <a:gd name="connsiteY4" fmla="*/ 0 h 52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288" h="528131">
                <a:moveTo>
                  <a:pt x="0" y="0"/>
                </a:moveTo>
                <a:lnTo>
                  <a:pt x="3365288" y="0"/>
                </a:lnTo>
                <a:lnTo>
                  <a:pt x="3258608" y="528131"/>
                </a:lnTo>
                <a:lnTo>
                  <a:pt x="0" y="52813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Energieversorgung</a:t>
            </a:r>
          </a:p>
        </p:txBody>
      </p:sp>
      <p:sp>
        <p:nvSpPr>
          <p:cNvPr id="43" name="Textfeld 42"/>
          <p:cNvSpPr txBox="1"/>
          <p:nvPr/>
        </p:nvSpPr>
        <p:spPr>
          <a:xfrm rot="202261">
            <a:off x="4938257" y="5233366"/>
            <a:ext cx="3352842" cy="1200329"/>
          </a:xfrm>
          <a:prstGeom prst="rect">
            <a:avLst/>
          </a:prstGeom>
          <a:noFill/>
        </p:spPr>
        <p:txBody>
          <a:bodyPr wrap="none" rtlCol="0">
            <a:spAutoFit/>
          </a:bodyPr>
          <a:lstStyle/>
          <a:p>
            <a:pPr algn="r"/>
            <a:r>
              <a:rPr lang="de-DE" dirty="0"/>
              <a:t>…Grundbegriffe beschreiben </a:t>
            </a:r>
          </a:p>
          <a:p>
            <a:pPr algn="r"/>
            <a:r>
              <a:rPr lang="de-DE" dirty="0"/>
              <a:t>…Wirkungsgrade und Leistungen  </a:t>
            </a:r>
          </a:p>
          <a:p>
            <a:pPr algn="r"/>
            <a:r>
              <a:rPr lang="de-DE" dirty="0"/>
              <a:t>…Wirkungsgradmaximum   </a:t>
            </a:r>
          </a:p>
          <a:p>
            <a:pPr algn="r"/>
            <a:r>
              <a:rPr lang="de-DE" dirty="0"/>
              <a:t>…Standort-Eignungsfaktoren    </a:t>
            </a:r>
          </a:p>
        </p:txBody>
      </p:sp>
      <p:grpSp>
        <p:nvGrpSpPr>
          <p:cNvPr id="23" name="Gruppieren 22"/>
          <p:cNvGrpSpPr/>
          <p:nvPr/>
        </p:nvGrpSpPr>
        <p:grpSpPr>
          <a:xfrm>
            <a:off x="658522" y="594360"/>
            <a:ext cx="443136" cy="545153"/>
            <a:chOff x="1127207" y="3392317"/>
            <a:chExt cx="389003" cy="478557"/>
          </a:xfrm>
        </p:grpSpPr>
        <p:sp>
          <p:nvSpPr>
            <p:cNvPr id="24" name="Ellipse 23"/>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p:cNvSpPr/>
          <p:nvPr/>
        </p:nvSpPr>
        <p:spPr>
          <a:xfrm rot="244669">
            <a:off x="213201" y="257615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8" name="Rechteck 17"/>
          <p:cNvSpPr/>
          <p:nvPr/>
        </p:nvSpPr>
        <p:spPr>
          <a:xfrm rot="21407285">
            <a:off x="387612" y="324491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0" name="Rechteck 19"/>
          <p:cNvSpPr/>
          <p:nvPr/>
        </p:nvSpPr>
        <p:spPr>
          <a:xfrm rot="157065">
            <a:off x="346978" y="402674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1" name="Rechteck 20"/>
          <p:cNvSpPr/>
          <p:nvPr/>
        </p:nvSpPr>
        <p:spPr>
          <a:xfrm rot="21422019">
            <a:off x="270942" y="4788561"/>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2" name="Rechteck 21"/>
          <p:cNvSpPr/>
          <p:nvPr/>
        </p:nvSpPr>
        <p:spPr>
          <a:xfrm rot="165334">
            <a:off x="295970" y="554055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Tree>
    <p:extLst>
      <p:ext uri="{BB962C8B-B14F-4D97-AF65-F5344CB8AC3E}">
        <p14:creationId xmlns:p14="http://schemas.microsoft.com/office/powerpoint/2010/main" val="1046209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40" name="Rechteck 39"/>
          <p:cNvSpPr/>
          <p:nvPr/>
        </p:nvSpPr>
        <p:spPr>
          <a:xfrm rot="202261">
            <a:off x="4727150" y="3975766"/>
            <a:ext cx="3870812" cy="2601358"/>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0 w 3870812"/>
              <a:gd name="connsiteY0" fmla="*/ 6016 h 2154856"/>
              <a:gd name="connsiteX1" fmla="*/ 3870812 w 3870812"/>
              <a:gd name="connsiteY1" fmla="*/ 0 h 2154856"/>
              <a:gd name="connsiteX2" fmla="*/ 3749040 w 3870812"/>
              <a:gd name="connsiteY2" fmla="*/ 2154856 h 2154856"/>
              <a:gd name="connsiteX3" fmla="*/ 0 w 3870812"/>
              <a:gd name="connsiteY3" fmla="*/ 2154856 h 2154856"/>
              <a:gd name="connsiteX4" fmla="*/ 0 w 3870812"/>
              <a:gd name="connsiteY4" fmla="*/ 6016 h 2154856"/>
              <a:gd name="connsiteX0" fmla="*/ 0 w 3870812"/>
              <a:gd name="connsiteY0" fmla="*/ 6016 h 2590079"/>
              <a:gd name="connsiteX1" fmla="*/ 3870812 w 3870812"/>
              <a:gd name="connsiteY1" fmla="*/ 0 h 2590079"/>
              <a:gd name="connsiteX2" fmla="*/ 3587437 w 3870812"/>
              <a:gd name="connsiteY2" fmla="*/ 2590079 h 2590079"/>
              <a:gd name="connsiteX3" fmla="*/ 0 w 3870812"/>
              <a:gd name="connsiteY3" fmla="*/ 2154856 h 2590079"/>
              <a:gd name="connsiteX4" fmla="*/ 0 w 3870812"/>
              <a:gd name="connsiteY4" fmla="*/ 6016 h 2590079"/>
              <a:gd name="connsiteX0" fmla="*/ 0 w 3870812"/>
              <a:gd name="connsiteY0" fmla="*/ 6016 h 2590079"/>
              <a:gd name="connsiteX1" fmla="*/ 3870812 w 3870812"/>
              <a:gd name="connsiteY1" fmla="*/ 0 h 2590079"/>
              <a:gd name="connsiteX2" fmla="*/ 3587437 w 3870812"/>
              <a:gd name="connsiteY2" fmla="*/ 2590079 h 2590079"/>
              <a:gd name="connsiteX3" fmla="*/ 35524 w 3870812"/>
              <a:gd name="connsiteY3" fmla="*/ 2565083 h 2590079"/>
              <a:gd name="connsiteX4" fmla="*/ 0 w 3870812"/>
              <a:gd name="connsiteY4" fmla="*/ 6016 h 2590079"/>
              <a:gd name="connsiteX0" fmla="*/ 0 w 3870812"/>
              <a:gd name="connsiteY0" fmla="*/ 6016 h 2601358"/>
              <a:gd name="connsiteX1" fmla="*/ 3870812 w 3870812"/>
              <a:gd name="connsiteY1" fmla="*/ 0 h 2601358"/>
              <a:gd name="connsiteX2" fmla="*/ 3359116 w 3870812"/>
              <a:gd name="connsiteY2" fmla="*/ 2601358 h 2601358"/>
              <a:gd name="connsiteX3" fmla="*/ 35524 w 3870812"/>
              <a:gd name="connsiteY3" fmla="*/ 2565083 h 2601358"/>
              <a:gd name="connsiteX4" fmla="*/ 0 w 3870812"/>
              <a:gd name="connsiteY4" fmla="*/ 6016 h 260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12" h="2601358">
                <a:moveTo>
                  <a:pt x="0" y="6016"/>
                </a:moveTo>
                <a:lnTo>
                  <a:pt x="3870812" y="0"/>
                </a:lnTo>
                <a:lnTo>
                  <a:pt x="3359116" y="2601358"/>
                </a:lnTo>
                <a:lnTo>
                  <a:pt x="35524" y="2565083"/>
                </a:lnTo>
                <a:lnTo>
                  <a:pt x="0" y="6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Oder</a:t>
            </a:r>
          </a:p>
        </p:txBody>
      </p:sp>
      <p:sp>
        <p:nvSpPr>
          <p:cNvPr id="42" name="Rechteck 41"/>
          <p:cNvSpPr/>
          <p:nvPr/>
        </p:nvSpPr>
        <p:spPr>
          <a:xfrm rot="202261">
            <a:off x="4993577" y="4687539"/>
            <a:ext cx="3365288" cy="528131"/>
          </a:xfrm>
          <a:custGeom>
            <a:avLst/>
            <a:gdLst>
              <a:gd name="connsiteX0" fmla="*/ 0 w 3258608"/>
              <a:gd name="connsiteY0" fmla="*/ 0 h 528131"/>
              <a:gd name="connsiteX1" fmla="*/ 3258608 w 3258608"/>
              <a:gd name="connsiteY1" fmla="*/ 0 h 528131"/>
              <a:gd name="connsiteX2" fmla="*/ 3258608 w 3258608"/>
              <a:gd name="connsiteY2" fmla="*/ 528131 h 528131"/>
              <a:gd name="connsiteX3" fmla="*/ 0 w 3258608"/>
              <a:gd name="connsiteY3" fmla="*/ 528131 h 528131"/>
              <a:gd name="connsiteX4" fmla="*/ 0 w 3258608"/>
              <a:gd name="connsiteY4" fmla="*/ 0 h 528131"/>
              <a:gd name="connsiteX0" fmla="*/ 0 w 3334808"/>
              <a:gd name="connsiteY0" fmla="*/ 0 h 528131"/>
              <a:gd name="connsiteX1" fmla="*/ 3334808 w 3334808"/>
              <a:gd name="connsiteY1" fmla="*/ 0 h 528131"/>
              <a:gd name="connsiteX2" fmla="*/ 3258608 w 3334808"/>
              <a:gd name="connsiteY2" fmla="*/ 528131 h 528131"/>
              <a:gd name="connsiteX3" fmla="*/ 0 w 3334808"/>
              <a:gd name="connsiteY3" fmla="*/ 528131 h 528131"/>
              <a:gd name="connsiteX4" fmla="*/ 0 w 3334808"/>
              <a:gd name="connsiteY4" fmla="*/ 0 h 528131"/>
              <a:gd name="connsiteX0" fmla="*/ 0 w 3365288"/>
              <a:gd name="connsiteY0" fmla="*/ 0 h 528131"/>
              <a:gd name="connsiteX1" fmla="*/ 3365288 w 3365288"/>
              <a:gd name="connsiteY1" fmla="*/ 0 h 528131"/>
              <a:gd name="connsiteX2" fmla="*/ 3258608 w 3365288"/>
              <a:gd name="connsiteY2" fmla="*/ 528131 h 528131"/>
              <a:gd name="connsiteX3" fmla="*/ 0 w 3365288"/>
              <a:gd name="connsiteY3" fmla="*/ 528131 h 528131"/>
              <a:gd name="connsiteX4" fmla="*/ 0 w 3365288"/>
              <a:gd name="connsiteY4" fmla="*/ 0 h 52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288" h="528131">
                <a:moveTo>
                  <a:pt x="0" y="0"/>
                </a:moveTo>
                <a:lnTo>
                  <a:pt x="3365288" y="0"/>
                </a:lnTo>
                <a:lnTo>
                  <a:pt x="3258608" y="528131"/>
                </a:lnTo>
                <a:lnTo>
                  <a:pt x="0" y="52813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Energieversorgung</a:t>
            </a:r>
          </a:p>
        </p:txBody>
      </p:sp>
      <p:sp>
        <p:nvSpPr>
          <p:cNvPr id="43" name="Textfeld 42"/>
          <p:cNvSpPr txBox="1"/>
          <p:nvPr/>
        </p:nvSpPr>
        <p:spPr>
          <a:xfrm rot="202261">
            <a:off x="4938257" y="5233366"/>
            <a:ext cx="3352842" cy="1200329"/>
          </a:xfrm>
          <a:prstGeom prst="rect">
            <a:avLst/>
          </a:prstGeom>
          <a:noFill/>
        </p:spPr>
        <p:txBody>
          <a:bodyPr wrap="none" rtlCol="0">
            <a:spAutoFit/>
          </a:bodyPr>
          <a:lstStyle/>
          <a:p>
            <a:pPr algn="r"/>
            <a:r>
              <a:rPr lang="de-DE" dirty="0"/>
              <a:t>…Grundbegriffe beschreiben </a:t>
            </a:r>
          </a:p>
          <a:p>
            <a:pPr algn="r"/>
            <a:r>
              <a:rPr lang="de-DE" dirty="0"/>
              <a:t>…Wirkungsgrade und Leistungen  </a:t>
            </a:r>
          </a:p>
          <a:p>
            <a:pPr algn="r"/>
            <a:r>
              <a:rPr lang="de-DE" dirty="0"/>
              <a:t>…Wirkungsgradmaximum   </a:t>
            </a:r>
          </a:p>
          <a:p>
            <a:pPr algn="r"/>
            <a:r>
              <a:rPr lang="de-DE" dirty="0"/>
              <a:t>…Standort-Eignungsfaktoren    </a:t>
            </a:r>
          </a:p>
        </p:txBody>
      </p:sp>
      <p:grpSp>
        <p:nvGrpSpPr>
          <p:cNvPr id="23" name="Gruppieren 22"/>
          <p:cNvGrpSpPr/>
          <p:nvPr/>
        </p:nvGrpSpPr>
        <p:grpSpPr>
          <a:xfrm>
            <a:off x="658522" y="594360"/>
            <a:ext cx="443136" cy="545153"/>
            <a:chOff x="1127207" y="3392317"/>
            <a:chExt cx="389003" cy="478557"/>
          </a:xfrm>
        </p:grpSpPr>
        <p:sp>
          <p:nvSpPr>
            <p:cNvPr id="24" name="Ellipse 23"/>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p:cNvSpPr/>
          <p:nvPr/>
        </p:nvSpPr>
        <p:spPr>
          <a:xfrm rot="244669">
            <a:off x="213201" y="257615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8" name="Rechteck 17"/>
          <p:cNvSpPr/>
          <p:nvPr/>
        </p:nvSpPr>
        <p:spPr>
          <a:xfrm rot="21407285">
            <a:off x="387612" y="324491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0" name="Rechteck 19"/>
          <p:cNvSpPr/>
          <p:nvPr/>
        </p:nvSpPr>
        <p:spPr>
          <a:xfrm rot="157065">
            <a:off x="346978" y="402674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1" name="Rechteck 20"/>
          <p:cNvSpPr/>
          <p:nvPr/>
        </p:nvSpPr>
        <p:spPr>
          <a:xfrm rot="21422019">
            <a:off x="270942" y="4788561"/>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2" name="Rechteck 21"/>
          <p:cNvSpPr/>
          <p:nvPr/>
        </p:nvSpPr>
        <p:spPr>
          <a:xfrm rot="165334">
            <a:off x="295970" y="554055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cxnSp>
        <p:nvCxnSpPr>
          <p:cNvPr id="3" name="Verbinder: gewinkelt 2"/>
          <p:cNvCxnSpPr>
            <a:endCxn id="17" idx="3"/>
          </p:cNvCxnSpPr>
          <p:nvPr/>
        </p:nvCxnSpPr>
        <p:spPr>
          <a:xfrm rot="10800000" flipV="1">
            <a:off x="2256581" y="2400300"/>
            <a:ext cx="1400764" cy="58007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 name="Verbinder: gewinkelt 4"/>
          <p:cNvCxnSpPr>
            <a:endCxn id="18" idx="3"/>
          </p:cNvCxnSpPr>
          <p:nvPr/>
        </p:nvCxnSpPr>
        <p:spPr>
          <a:xfrm rot="10800000" flipV="1">
            <a:off x="2431975" y="2432423"/>
            <a:ext cx="1225370" cy="108664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 name="Verbinder: gewinkelt 6"/>
          <p:cNvCxnSpPr>
            <a:endCxn id="22" idx="3"/>
          </p:cNvCxnSpPr>
          <p:nvPr/>
        </p:nvCxnSpPr>
        <p:spPr>
          <a:xfrm rot="5400000">
            <a:off x="1238598" y="3502459"/>
            <a:ext cx="3520907" cy="1316588"/>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44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grpSp>
        <p:nvGrpSpPr>
          <p:cNvPr id="23" name="Gruppieren 22"/>
          <p:cNvGrpSpPr/>
          <p:nvPr/>
        </p:nvGrpSpPr>
        <p:grpSpPr>
          <a:xfrm>
            <a:off x="658522" y="594360"/>
            <a:ext cx="443136" cy="545153"/>
            <a:chOff x="1127207" y="3392317"/>
            <a:chExt cx="389003" cy="478557"/>
          </a:xfrm>
        </p:grpSpPr>
        <p:sp>
          <p:nvSpPr>
            <p:cNvPr id="24" name="Ellipse 23"/>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p:cNvSpPr/>
          <p:nvPr/>
        </p:nvSpPr>
        <p:spPr>
          <a:xfrm rot="244669">
            <a:off x="213201" y="257615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8" name="Rechteck 17"/>
          <p:cNvSpPr/>
          <p:nvPr/>
        </p:nvSpPr>
        <p:spPr>
          <a:xfrm rot="21407285">
            <a:off x="387612" y="324491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0" name="Rechteck 19"/>
          <p:cNvSpPr/>
          <p:nvPr/>
        </p:nvSpPr>
        <p:spPr>
          <a:xfrm rot="157065">
            <a:off x="346978" y="402674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1" name="Rechteck 20"/>
          <p:cNvSpPr/>
          <p:nvPr/>
        </p:nvSpPr>
        <p:spPr>
          <a:xfrm rot="21422019">
            <a:off x="270942" y="4788561"/>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2" name="Rechteck 21"/>
          <p:cNvSpPr/>
          <p:nvPr/>
        </p:nvSpPr>
        <p:spPr>
          <a:xfrm rot="165334">
            <a:off x="295970" y="554055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cxnSp>
        <p:nvCxnSpPr>
          <p:cNvPr id="3" name="Verbinder: gewinkelt 2"/>
          <p:cNvCxnSpPr>
            <a:endCxn id="17" idx="3"/>
          </p:cNvCxnSpPr>
          <p:nvPr/>
        </p:nvCxnSpPr>
        <p:spPr>
          <a:xfrm rot="10800000" flipV="1">
            <a:off x="2256581" y="2400300"/>
            <a:ext cx="1400764" cy="58007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 name="Verbinder: gewinkelt 4"/>
          <p:cNvCxnSpPr>
            <a:endCxn id="18" idx="3"/>
          </p:cNvCxnSpPr>
          <p:nvPr/>
        </p:nvCxnSpPr>
        <p:spPr>
          <a:xfrm rot="10800000" flipV="1">
            <a:off x="2431975" y="2432423"/>
            <a:ext cx="1225370" cy="108664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 name="Verbinder: gewinkelt 6"/>
          <p:cNvCxnSpPr>
            <a:endCxn id="22" idx="3"/>
          </p:cNvCxnSpPr>
          <p:nvPr/>
        </p:nvCxnSpPr>
        <p:spPr>
          <a:xfrm rot="5400000">
            <a:off x="1238598" y="3502459"/>
            <a:ext cx="3520907" cy="131658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 name="Verbinder: gewinkelt 3"/>
          <p:cNvCxnSpPr>
            <a:endCxn id="17" idx="3"/>
          </p:cNvCxnSpPr>
          <p:nvPr/>
        </p:nvCxnSpPr>
        <p:spPr>
          <a:xfrm rot="10800000" flipV="1">
            <a:off x="2256582" y="2296022"/>
            <a:ext cx="2874219" cy="684349"/>
          </a:xfrm>
          <a:prstGeom prst="bentConnector3">
            <a:avLst>
              <a:gd name="adj1" fmla="val -814"/>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Verbinder: gewinkelt 25"/>
          <p:cNvCxnSpPr>
            <a:endCxn id="20" idx="3"/>
          </p:cNvCxnSpPr>
          <p:nvPr/>
        </p:nvCxnSpPr>
        <p:spPr>
          <a:xfrm rot="10800000" flipV="1">
            <a:off x="2391881" y="2296021"/>
            <a:ext cx="2777197" cy="2108920"/>
          </a:xfrm>
          <a:prstGeom prst="bentConnector3">
            <a:avLst>
              <a:gd name="adj1" fmla="val 155"/>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Verbinder: gewinkelt 27"/>
          <p:cNvCxnSpPr>
            <a:endCxn id="17" idx="3"/>
          </p:cNvCxnSpPr>
          <p:nvPr/>
        </p:nvCxnSpPr>
        <p:spPr>
          <a:xfrm rot="10800000" flipV="1">
            <a:off x="2256581" y="2430412"/>
            <a:ext cx="4732604" cy="549959"/>
          </a:xfrm>
          <a:prstGeom prst="bentConnector3">
            <a:avLst>
              <a:gd name="adj1" fmla="val -182"/>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Verbinder: gewinkelt 28"/>
          <p:cNvCxnSpPr>
            <a:endCxn id="21" idx="3"/>
          </p:cNvCxnSpPr>
          <p:nvPr/>
        </p:nvCxnSpPr>
        <p:spPr>
          <a:xfrm rot="10800000" flipV="1">
            <a:off x="2315542" y="2430412"/>
            <a:ext cx="4711921" cy="2636680"/>
          </a:xfrm>
          <a:prstGeom prst="bentConnector3">
            <a:avLst>
              <a:gd name="adj1" fmla="val 407"/>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Verbinder: gewinkelt 33"/>
          <p:cNvCxnSpPr>
            <a:endCxn id="22" idx="3"/>
          </p:cNvCxnSpPr>
          <p:nvPr/>
        </p:nvCxnSpPr>
        <p:spPr>
          <a:xfrm rot="10800000" flipV="1">
            <a:off x="2340757" y="2980371"/>
            <a:ext cx="4683816" cy="2940835"/>
          </a:xfrm>
          <a:prstGeom prst="bentConnector3">
            <a:avLst>
              <a:gd name="adj1" fmla="val 109"/>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350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3" name="Textfeld 22"/>
          <p:cNvSpPr txBox="1"/>
          <p:nvPr/>
        </p:nvSpPr>
        <p:spPr>
          <a:xfrm>
            <a:off x="2304146" y="2604257"/>
            <a:ext cx="5031928" cy="461665"/>
          </a:xfrm>
          <a:prstGeom prst="rect">
            <a:avLst/>
          </a:prstGeom>
          <a:noFill/>
        </p:spPr>
        <p:txBody>
          <a:bodyPr wrap="square" rtlCol="0">
            <a:spAutoFit/>
          </a:bodyPr>
          <a:lstStyle/>
          <a:p>
            <a:r>
              <a:rPr lang="de-DE" sz="2400" dirty="0"/>
              <a:t>„Naturwissenschaft und Technik“</a:t>
            </a: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1410874" y="3941092"/>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64" name="Textfeld 63"/>
          <p:cNvSpPr txBox="1"/>
          <p:nvPr/>
        </p:nvSpPr>
        <p:spPr>
          <a:xfrm>
            <a:off x="1675012" y="1508616"/>
            <a:ext cx="6752707" cy="830997"/>
          </a:xfrm>
          <a:prstGeom prst="rect">
            <a:avLst/>
          </a:prstGeom>
          <a:noFill/>
        </p:spPr>
        <p:txBody>
          <a:bodyPr wrap="square" rtlCol="0">
            <a:spAutoFit/>
          </a:bodyPr>
          <a:lstStyle/>
          <a:p>
            <a:r>
              <a:rPr lang="de-DE" sz="2400" dirty="0"/>
              <a:t>Jedes Fach hat die Aufgabe, Breite und fachwissenschaftliche Tiefe zu zeigen</a:t>
            </a:r>
          </a:p>
        </p:txBody>
      </p:sp>
      <p:sp>
        <p:nvSpPr>
          <p:cNvPr id="65" name="Textfeld 64"/>
          <p:cNvSpPr txBox="1"/>
          <p:nvPr/>
        </p:nvSpPr>
        <p:spPr>
          <a:xfrm>
            <a:off x="2319386" y="2604257"/>
            <a:ext cx="2679334" cy="461665"/>
          </a:xfrm>
          <a:prstGeom prst="rect">
            <a:avLst/>
          </a:prstGeom>
          <a:noFill/>
        </p:spPr>
        <p:txBody>
          <a:bodyPr wrap="square" rtlCol="0">
            <a:spAutoFit/>
          </a:bodyPr>
          <a:lstStyle/>
          <a:p>
            <a:r>
              <a:rPr lang="de-DE" sz="2400" dirty="0"/>
              <a:t>„Naturwissenschaft</a:t>
            </a:r>
          </a:p>
        </p:txBody>
      </p:sp>
      <p:sp>
        <p:nvSpPr>
          <p:cNvPr id="66" name="Textfeld 65"/>
          <p:cNvSpPr txBox="1"/>
          <p:nvPr/>
        </p:nvSpPr>
        <p:spPr>
          <a:xfrm>
            <a:off x="5361753" y="2602660"/>
            <a:ext cx="5031928" cy="461665"/>
          </a:xfrm>
          <a:prstGeom prst="rect">
            <a:avLst/>
          </a:prstGeom>
          <a:noFill/>
        </p:spPr>
        <p:txBody>
          <a:bodyPr wrap="square" rtlCol="0">
            <a:spAutoFit/>
          </a:bodyPr>
          <a:lstStyle/>
          <a:p>
            <a:r>
              <a:rPr lang="de-DE" sz="2400" dirty="0"/>
              <a:t>Technik“</a:t>
            </a:r>
          </a:p>
        </p:txBody>
      </p:sp>
      <p:grpSp>
        <p:nvGrpSpPr>
          <p:cNvPr id="90" name="Gruppieren 89"/>
          <p:cNvGrpSpPr/>
          <p:nvPr/>
        </p:nvGrpSpPr>
        <p:grpSpPr>
          <a:xfrm>
            <a:off x="649744" y="4461579"/>
            <a:ext cx="1766041" cy="1854515"/>
            <a:chOff x="649744" y="4461579"/>
            <a:chExt cx="1766041" cy="1854515"/>
          </a:xfrm>
        </p:grpSpPr>
        <p:cxnSp>
          <p:nvCxnSpPr>
            <p:cNvPr id="85" name="Gerader Verbinder 84"/>
            <p:cNvCxnSpPr/>
            <p:nvPr/>
          </p:nvCxnSpPr>
          <p:spPr>
            <a:xfrm flipH="1">
              <a:off x="943177" y="4953521"/>
              <a:ext cx="940749" cy="13560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9" idx="2"/>
            </p:cNvCxnSpPr>
            <p:nvPr/>
          </p:nvCxnSpPr>
          <p:spPr>
            <a:xfrm flipH="1" flipV="1">
              <a:off x="649744" y="4461579"/>
              <a:ext cx="761130" cy="38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Gerader Verbinder 69"/>
            <p:cNvCxnSpPr>
              <a:endCxn id="24" idx="3"/>
            </p:cNvCxnSpPr>
            <p:nvPr/>
          </p:nvCxnSpPr>
          <p:spPr>
            <a:xfrm flipH="1">
              <a:off x="741224" y="4652235"/>
              <a:ext cx="822050" cy="2089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H="1">
              <a:off x="1106196" y="4842891"/>
              <a:ext cx="548559" cy="4268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1679559" y="4969837"/>
              <a:ext cx="332681" cy="7897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2077065" y="5058578"/>
              <a:ext cx="338720" cy="125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Gerader Verbinder 81"/>
            <p:cNvCxnSpPr>
              <a:stCxn id="9" idx="3"/>
            </p:cNvCxnSpPr>
            <p:nvPr/>
          </p:nvCxnSpPr>
          <p:spPr>
            <a:xfrm flipH="1">
              <a:off x="943177" y="4894926"/>
              <a:ext cx="808515" cy="88066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1" name="Gerader Verbinder 90"/>
          <p:cNvCxnSpPr/>
          <p:nvPr/>
        </p:nvCxnSpPr>
        <p:spPr>
          <a:xfrm flipH="1">
            <a:off x="3021600" y="3111021"/>
            <a:ext cx="535252" cy="9097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603945" y="4006221"/>
            <a:ext cx="1974351" cy="923330"/>
          </a:xfrm>
          <a:prstGeom prst="rect">
            <a:avLst/>
          </a:prstGeom>
        </p:spPr>
        <p:txBody>
          <a:bodyPr wrap="square">
            <a:spAutoFit/>
          </a:bodyPr>
          <a:lstStyle/>
          <a:p>
            <a:pPr algn="ctr"/>
            <a:r>
              <a:rPr lang="de-DE" dirty="0">
                <a:solidFill>
                  <a:schemeClr val="bg1"/>
                </a:solidFill>
              </a:rPr>
              <a:t>experimentell-empirisches Vorgehen</a:t>
            </a:r>
          </a:p>
        </p:txBody>
      </p:sp>
    </p:spTree>
    <p:extLst>
      <p:ext uri="{BB962C8B-B14F-4D97-AF65-F5344CB8AC3E}">
        <p14:creationId xmlns:p14="http://schemas.microsoft.com/office/powerpoint/2010/main" val="135009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5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grpId="0" nodeType="afterEffect">
                                  <p:stCondLst>
                                    <p:cond delay="25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25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750"/>
                            </p:stCondLst>
                            <p:childTnLst>
                              <p:par>
                                <p:cTn id="29" presetID="1" presetClass="entr" presetSubtype="0" fill="hold" grpId="0" nodeType="afterEffect">
                                  <p:stCondLst>
                                    <p:cond delay="25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25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1250"/>
                            </p:stCondLst>
                            <p:childTnLst>
                              <p:par>
                                <p:cTn id="35" presetID="1" presetClass="entr" presetSubtype="0" fill="hold" grpId="0" nodeType="afterEffect">
                                  <p:stCondLst>
                                    <p:cond delay="25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grpId="0" nodeType="afterEffect">
                                  <p:stCondLst>
                                    <p:cond delay="25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250"/>
                                  </p:stCondLst>
                                  <p:childTnLst>
                                    <p:set>
                                      <p:cBhvr>
                                        <p:cTn id="50" dur="1" fill="hold">
                                          <p:stCondLst>
                                            <p:cond delay="0"/>
                                          </p:stCondLst>
                                        </p:cTn>
                                        <p:tgtEl>
                                          <p:spTgt spid="35"/>
                                        </p:tgtEl>
                                        <p:attrNameLst>
                                          <p:attrName>style.visibility</p:attrName>
                                        </p:attrNameLst>
                                      </p:cBhvr>
                                      <p:to>
                                        <p:strVal val="visible"/>
                                      </p:to>
                                    </p:set>
                                  </p:childTnLst>
                                </p:cTn>
                              </p:par>
                            </p:childTnLst>
                          </p:cTn>
                        </p:par>
                        <p:par>
                          <p:cTn id="51" fill="hold">
                            <p:stCondLst>
                              <p:cond delay="250"/>
                            </p:stCondLst>
                            <p:childTnLst>
                              <p:par>
                                <p:cTn id="52" presetID="1" presetClass="entr" presetSubtype="0" fill="hold" grpId="0" nodeType="afterEffect">
                                  <p:stCondLst>
                                    <p:cond delay="250"/>
                                  </p:stCondLst>
                                  <p:childTnLst>
                                    <p:set>
                                      <p:cBhvr>
                                        <p:cTn id="53" dur="1" fill="hold">
                                          <p:stCondLst>
                                            <p:cond delay="0"/>
                                          </p:stCondLst>
                                        </p:cTn>
                                        <p:tgtEl>
                                          <p:spTgt spid="38"/>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250"/>
                                  </p:stCondLst>
                                  <p:childTnLst>
                                    <p:set>
                                      <p:cBhvr>
                                        <p:cTn id="56" dur="1" fill="hold">
                                          <p:stCondLst>
                                            <p:cond delay="0"/>
                                          </p:stCondLst>
                                        </p:cTn>
                                        <p:tgtEl>
                                          <p:spTgt spid="57"/>
                                        </p:tgtEl>
                                        <p:attrNameLst>
                                          <p:attrName>style.visibility</p:attrName>
                                        </p:attrNameLst>
                                      </p:cBhvr>
                                      <p:to>
                                        <p:strVal val="visible"/>
                                      </p:to>
                                    </p:set>
                                  </p:childTnLst>
                                </p:cTn>
                              </p:par>
                            </p:childTnLst>
                          </p:cTn>
                        </p:par>
                        <p:par>
                          <p:cTn id="57" fill="hold">
                            <p:stCondLst>
                              <p:cond delay="750"/>
                            </p:stCondLst>
                            <p:childTnLst>
                              <p:par>
                                <p:cTn id="58" presetID="1" presetClass="entr" presetSubtype="0" fill="hold" grpId="0" nodeType="afterEffect">
                                  <p:stCondLst>
                                    <p:cond delay="250"/>
                                  </p:stCondLst>
                                  <p:childTnLst>
                                    <p:set>
                                      <p:cBhvr>
                                        <p:cTn id="59" dur="1" fill="hold">
                                          <p:stCondLst>
                                            <p:cond delay="0"/>
                                          </p:stCondLst>
                                        </p:cTn>
                                        <p:tgtEl>
                                          <p:spTgt spid="41"/>
                                        </p:tgtEl>
                                        <p:attrNameLst>
                                          <p:attrName>style.visibility</p:attrName>
                                        </p:attrNameLst>
                                      </p:cBhvr>
                                      <p:to>
                                        <p:strVal val="visible"/>
                                      </p:to>
                                    </p:set>
                                  </p:childTnLst>
                                </p:cTn>
                              </p:par>
                            </p:childTnLst>
                          </p:cTn>
                        </p:par>
                        <p:par>
                          <p:cTn id="60" fill="hold">
                            <p:stCondLst>
                              <p:cond delay="1000"/>
                            </p:stCondLst>
                            <p:childTnLst>
                              <p:par>
                                <p:cTn id="61" presetID="1" presetClass="entr" presetSubtype="0" fill="hold" grpId="0" nodeType="afterEffect">
                                  <p:stCondLst>
                                    <p:cond delay="25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250"/>
                            </p:stCondLst>
                            <p:childTnLst>
                              <p:par>
                                <p:cTn id="64" presetID="1" presetClass="entr" presetSubtype="0" fill="hold" grpId="0" nodeType="afterEffect">
                                  <p:stCondLst>
                                    <p:cond delay="250"/>
                                  </p:stCondLst>
                                  <p:childTnLst>
                                    <p:set>
                                      <p:cBhvr>
                                        <p:cTn id="65" dur="1" fill="hold">
                                          <p:stCondLst>
                                            <p:cond delay="0"/>
                                          </p:stCondLst>
                                        </p:cTn>
                                        <p:tgtEl>
                                          <p:spTgt spid="45"/>
                                        </p:tgtEl>
                                        <p:attrNameLst>
                                          <p:attrName>style.visibility</p:attrName>
                                        </p:attrNameLst>
                                      </p:cBhvr>
                                      <p:to>
                                        <p:strVal val="visible"/>
                                      </p:to>
                                    </p:set>
                                  </p:childTnLst>
                                </p:cTn>
                              </p:par>
                            </p:childTnLst>
                          </p:cTn>
                        </p:par>
                        <p:par>
                          <p:cTn id="66" fill="hold">
                            <p:stCondLst>
                              <p:cond delay="1500"/>
                            </p:stCondLst>
                            <p:childTnLst>
                              <p:par>
                                <p:cTn id="67" presetID="1" presetClass="entr" presetSubtype="0" fill="hold" grpId="0" nodeType="afterEffect">
                                  <p:stCondLst>
                                    <p:cond delay="250"/>
                                  </p:stCondLst>
                                  <p:childTnLst>
                                    <p:set>
                                      <p:cBhvr>
                                        <p:cTn id="68" dur="1" fill="hold">
                                          <p:stCondLst>
                                            <p:cond delay="0"/>
                                          </p:stCondLst>
                                        </p:cTn>
                                        <p:tgtEl>
                                          <p:spTgt spid="46"/>
                                        </p:tgtEl>
                                        <p:attrNameLst>
                                          <p:attrName>style.visibility</p:attrName>
                                        </p:attrNameLst>
                                      </p:cBhvr>
                                      <p:to>
                                        <p:strVal val="visible"/>
                                      </p:to>
                                    </p:set>
                                  </p:childTnLst>
                                </p:cTn>
                              </p:par>
                            </p:childTnLst>
                          </p:cTn>
                        </p:par>
                        <p:par>
                          <p:cTn id="69" fill="hold">
                            <p:stCondLst>
                              <p:cond delay="1750"/>
                            </p:stCondLst>
                            <p:childTnLst>
                              <p:par>
                                <p:cTn id="70" presetID="1" presetClass="entr" presetSubtype="0" fill="hold" grpId="0" nodeType="afterEffect">
                                  <p:stCondLst>
                                    <p:cond delay="250"/>
                                  </p:stCondLst>
                                  <p:childTnLst>
                                    <p:set>
                                      <p:cBhvr>
                                        <p:cTn id="71" dur="1" fill="hold">
                                          <p:stCondLst>
                                            <p:cond delay="0"/>
                                          </p:stCondLst>
                                        </p:cTn>
                                        <p:tgtEl>
                                          <p:spTgt spid="47"/>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0" nodeType="afterEffect">
                                  <p:stCondLst>
                                    <p:cond delay="250"/>
                                  </p:stCondLst>
                                  <p:childTnLst>
                                    <p:set>
                                      <p:cBhvr>
                                        <p:cTn id="74" dur="1" fill="hold">
                                          <p:stCondLst>
                                            <p:cond delay="0"/>
                                          </p:stCondLst>
                                        </p:cTn>
                                        <p:tgtEl>
                                          <p:spTgt spid="51"/>
                                        </p:tgtEl>
                                        <p:attrNameLst>
                                          <p:attrName>style.visibility</p:attrName>
                                        </p:attrNameLst>
                                      </p:cBhvr>
                                      <p:to>
                                        <p:strVal val="visible"/>
                                      </p:to>
                                    </p:set>
                                  </p:childTnLst>
                                </p:cTn>
                              </p:par>
                            </p:childTnLst>
                          </p:cTn>
                        </p:par>
                        <p:par>
                          <p:cTn id="75" fill="hold">
                            <p:stCondLst>
                              <p:cond delay="2250"/>
                            </p:stCondLst>
                            <p:childTnLst>
                              <p:par>
                                <p:cTn id="76" presetID="1" presetClass="entr" presetSubtype="0" fill="hold" grpId="0" nodeType="afterEffect">
                                  <p:stCondLst>
                                    <p:cond delay="250"/>
                                  </p:stCondLst>
                                  <p:childTnLst>
                                    <p:set>
                                      <p:cBhvr>
                                        <p:cTn id="77" dur="1" fill="hold">
                                          <p:stCondLst>
                                            <p:cond delay="0"/>
                                          </p:stCondLst>
                                        </p:cTn>
                                        <p:tgtEl>
                                          <p:spTgt spid="53"/>
                                        </p:tgtEl>
                                        <p:attrNameLst>
                                          <p:attrName>style.visibility</p:attrName>
                                        </p:attrNameLst>
                                      </p:cBhvr>
                                      <p:to>
                                        <p:strVal val="visible"/>
                                      </p:to>
                                    </p:set>
                                  </p:childTnLst>
                                </p:cTn>
                              </p:par>
                            </p:childTnLst>
                          </p:cTn>
                        </p:par>
                        <p:par>
                          <p:cTn id="78" fill="hold">
                            <p:stCondLst>
                              <p:cond delay="2500"/>
                            </p:stCondLst>
                            <p:childTnLst>
                              <p:par>
                                <p:cTn id="79" presetID="1" presetClass="entr" presetSubtype="0" fill="hold" grpId="0" nodeType="afterEffect">
                                  <p:stCondLst>
                                    <p:cond delay="250"/>
                                  </p:stCondLst>
                                  <p:childTnLst>
                                    <p:set>
                                      <p:cBhvr>
                                        <p:cTn id="80" dur="1" fill="hold">
                                          <p:stCondLst>
                                            <p:cond delay="0"/>
                                          </p:stCondLst>
                                        </p:cTn>
                                        <p:tgtEl>
                                          <p:spTgt spid="5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500"/>
                                        <p:tgtEl>
                                          <p:spTgt spid="90"/>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5" grpId="0" animBg="1"/>
      <p:bldP spid="38" grpId="0" animBg="1"/>
      <p:bldP spid="41" grpId="0" animBg="1"/>
      <p:bldP spid="44" grpId="0" animBg="1"/>
      <p:bldP spid="45" grpId="0" animBg="1"/>
      <p:bldP spid="46" grpId="0" animBg="1"/>
      <p:bldP spid="47" grpId="0" animBg="1"/>
      <p:bldP spid="7" grpId="0" animBg="1"/>
      <p:bldP spid="24" grpId="0" animBg="1"/>
      <p:bldP spid="25" grpId="0" animBg="1"/>
      <p:bldP spid="26" grpId="0" animBg="1"/>
      <p:bldP spid="27" grpId="0" animBg="1"/>
      <p:bldP spid="28" grpId="0" animBg="1"/>
      <p:bldP spid="48" grpId="0" animBg="1"/>
      <p:bldP spid="52" grpId="0" animBg="1"/>
      <p:bldP spid="9" grpId="0" animBg="1"/>
      <p:bldP spid="51" grpId="0" animBg="1"/>
      <p:bldP spid="53" grpId="0" animBg="1"/>
      <p:bldP spid="54" grpId="0" animBg="1"/>
      <p:bldP spid="57" grpId="0" animBg="1"/>
      <p:bldP spid="64" grpId="0"/>
      <p:bldP spid="65" grpId="0"/>
      <p:bldP spid="66" grpId="0"/>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3" name="Textfeld 22"/>
          <p:cNvSpPr txBox="1"/>
          <p:nvPr/>
        </p:nvSpPr>
        <p:spPr>
          <a:xfrm>
            <a:off x="2304146" y="2604257"/>
            <a:ext cx="5031928" cy="461665"/>
          </a:xfrm>
          <a:prstGeom prst="rect">
            <a:avLst/>
          </a:prstGeom>
          <a:noFill/>
        </p:spPr>
        <p:txBody>
          <a:bodyPr wrap="square" rtlCol="0">
            <a:spAutoFit/>
          </a:bodyPr>
          <a:lstStyle/>
          <a:p>
            <a:r>
              <a:rPr lang="de-DE" sz="2400" dirty="0"/>
              <a:t>„Naturwissenschaft und Technik“</a:t>
            </a: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1410874" y="3941092"/>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64" name="Textfeld 63"/>
          <p:cNvSpPr txBox="1"/>
          <p:nvPr/>
        </p:nvSpPr>
        <p:spPr>
          <a:xfrm>
            <a:off x="1675012" y="1508616"/>
            <a:ext cx="6752707" cy="830997"/>
          </a:xfrm>
          <a:prstGeom prst="rect">
            <a:avLst/>
          </a:prstGeom>
          <a:noFill/>
        </p:spPr>
        <p:txBody>
          <a:bodyPr wrap="square" rtlCol="0">
            <a:spAutoFit/>
          </a:bodyPr>
          <a:lstStyle/>
          <a:p>
            <a:r>
              <a:rPr lang="de-DE" sz="2400" dirty="0"/>
              <a:t>Jedes Fach hat die Aufgabe, Breite und fachwissenschaftliche Tiefe zu zeigen</a:t>
            </a:r>
          </a:p>
        </p:txBody>
      </p:sp>
      <p:sp>
        <p:nvSpPr>
          <p:cNvPr id="65" name="Textfeld 64"/>
          <p:cNvSpPr txBox="1"/>
          <p:nvPr/>
        </p:nvSpPr>
        <p:spPr>
          <a:xfrm>
            <a:off x="2319386" y="2604257"/>
            <a:ext cx="2679334" cy="461665"/>
          </a:xfrm>
          <a:prstGeom prst="rect">
            <a:avLst/>
          </a:prstGeom>
          <a:noFill/>
        </p:spPr>
        <p:txBody>
          <a:bodyPr wrap="square" rtlCol="0">
            <a:spAutoFit/>
          </a:bodyPr>
          <a:lstStyle/>
          <a:p>
            <a:r>
              <a:rPr lang="de-DE" sz="2400" dirty="0"/>
              <a:t>„Naturwissenschaft</a:t>
            </a:r>
          </a:p>
        </p:txBody>
      </p:sp>
      <p:sp>
        <p:nvSpPr>
          <p:cNvPr id="66" name="Textfeld 65"/>
          <p:cNvSpPr txBox="1"/>
          <p:nvPr/>
        </p:nvSpPr>
        <p:spPr>
          <a:xfrm>
            <a:off x="5361753" y="2602660"/>
            <a:ext cx="5031928" cy="461665"/>
          </a:xfrm>
          <a:prstGeom prst="rect">
            <a:avLst/>
          </a:prstGeom>
          <a:noFill/>
        </p:spPr>
        <p:txBody>
          <a:bodyPr wrap="square" rtlCol="0">
            <a:spAutoFit/>
          </a:bodyPr>
          <a:lstStyle/>
          <a:p>
            <a:r>
              <a:rPr lang="de-DE" sz="2400" dirty="0"/>
              <a:t>Technik“</a:t>
            </a:r>
          </a:p>
        </p:txBody>
      </p:sp>
      <p:grpSp>
        <p:nvGrpSpPr>
          <p:cNvPr id="90" name="Gruppieren 89"/>
          <p:cNvGrpSpPr/>
          <p:nvPr/>
        </p:nvGrpSpPr>
        <p:grpSpPr>
          <a:xfrm>
            <a:off x="649744" y="4461579"/>
            <a:ext cx="1766041" cy="1854515"/>
            <a:chOff x="649744" y="4461579"/>
            <a:chExt cx="1766041" cy="1854515"/>
          </a:xfrm>
        </p:grpSpPr>
        <p:cxnSp>
          <p:nvCxnSpPr>
            <p:cNvPr id="85" name="Gerader Verbinder 84"/>
            <p:cNvCxnSpPr/>
            <p:nvPr/>
          </p:nvCxnSpPr>
          <p:spPr>
            <a:xfrm flipH="1">
              <a:off x="943177" y="4953521"/>
              <a:ext cx="940749" cy="13560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9" idx="2"/>
            </p:cNvCxnSpPr>
            <p:nvPr/>
          </p:nvCxnSpPr>
          <p:spPr>
            <a:xfrm flipH="1" flipV="1">
              <a:off x="649744" y="4461579"/>
              <a:ext cx="761130" cy="38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Gerader Verbinder 69"/>
            <p:cNvCxnSpPr>
              <a:endCxn id="24" idx="3"/>
            </p:cNvCxnSpPr>
            <p:nvPr/>
          </p:nvCxnSpPr>
          <p:spPr>
            <a:xfrm flipH="1">
              <a:off x="741224" y="4652235"/>
              <a:ext cx="822050" cy="2089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H="1">
              <a:off x="1106196" y="4842891"/>
              <a:ext cx="548559" cy="4268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1679559" y="4969837"/>
              <a:ext cx="332681" cy="7897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2077065" y="5058578"/>
              <a:ext cx="338720" cy="125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Gerader Verbinder 81"/>
            <p:cNvCxnSpPr>
              <a:stCxn id="9" idx="3"/>
            </p:cNvCxnSpPr>
            <p:nvPr/>
          </p:nvCxnSpPr>
          <p:spPr>
            <a:xfrm flipH="1">
              <a:off x="943177" y="4894926"/>
              <a:ext cx="808515" cy="88066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1" name="Gerader Verbinder 90"/>
          <p:cNvCxnSpPr/>
          <p:nvPr/>
        </p:nvCxnSpPr>
        <p:spPr>
          <a:xfrm flipH="1">
            <a:off x="3021600" y="3111021"/>
            <a:ext cx="535252" cy="9097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603945" y="4006221"/>
            <a:ext cx="1974351" cy="923330"/>
          </a:xfrm>
          <a:prstGeom prst="rect">
            <a:avLst/>
          </a:prstGeom>
        </p:spPr>
        <p:txBody>
          <a:bodyPr wrap="square">
            <a:spAutoFit/>
          </a:bodyPr>
          <a:lstStyle/>
          <a:p>
            <a:pPr algn="ctr"/>
            <a:r>
              <a:rPr lang="de-DE" dirty="0">
                <a:solidFill>
                  <a:schemeClr val="bg1"/>
                </a:solidFill>
              </a:rPr>
              <a:t>experimentell-empirisches Vorgehen</a:t>
            </a:r>
          </a:p>
        </p:txBody>
      </p:sp>
      <p:sp>
        <p:nvSpPr>
          <p:cNvPr id="8" name="Textfeld 7"/>
          <p:cNvSpPr txBox="1"/>
          <p:nvPr/>
        </p:nvSpPr>
        <p:spPr>
          <a:xfrm rot="238441">
            <a:off x="3062656" y="733433"/>
            <a:ext cx="5377264" cy="1938992"/>
          </a:xfrm>
          <a:prstGeom prst="rect">
            <a:avLst/>
          </a:prstGeom>
          <a:solidFill>
            <a:schemeClr val="bg1"/>
          </a:solidFill>
          <a:ln>
            <a:solidFill>
              <a:schemeClr val="tx1"/>
            </a:solidFill>
          </a:ln>
        </p:spPr>
        <p:txBody>
          <a:bodyPr wrap="square" rtlCol="0">
            <a:spAutoFit/>
          </a:bodyPr>
          <a:lstStyle/>
          <a:p>
            <a:r>
              <a:rPr lang="de-DE" sz="2000" dirty="0">
                <a:solidFill>
                  <a:srgbClr val="000000"/>
                </a:solidFill>
                <a:ea typeface="Arial Unicode MS" panose="020B0604020202020204" pitchFamily="34" charset="-128"/>
                <a:cs typeface="Arial Unicode MS" panose="020B0604020202020204" pitchFamily="34" charset="-128"/>
              </a:rPr>
              <a:t>Bedingungen für zuverlässige Messungen erläutern und Messverfahren optimieren (</a:t>
            </a:r>
            <a:r>
              <a:rPr lang="de-DE" sz="2000" i="1" dirty="0">
                <a:solidFill>
                  <a:srgbClr val="000000"/>
                </a:solidFill>
                <a:ea typeface="Arial Unicode MS" panose="020B0604020202020204" pitchFamily="34" charset="-128"/>
                <a:cs typeface="Arial Unicode MS" panose="020B0604020202020204" pitchFamily="34" charset="-128"/>
              </a:rPr>
              <a:t>systematische </a:t>
            </a:r>
            <a:r>
              <a:rPr lang="de-DE" sz="2000" dirty="0">
                <a:solidFill>
                  <a:srgbClr val="000000"/>
                </a:solidFill>
                <a:ea typeface="Arial Unicode MS" panose="020B0604020202020204" pitchFamily="34" charset="-128"/>
                <a:cs typeface="Arial Unicode MS" panose="020B0604020202020204" pitchFamily="34" charset="-128"/>
              </a:rPr>
              <a:t>und </a:t>
            </a:r>
            <a:r>
              <a:rPr lang="de-DE" sz="2000" i="1" dirty="0">
                <a:solidFill>
                  <a:srgbClr val="000000"/>
                </a:solidFill>
                <a:ea typeface="Arial Unicode MS" panose="020B0604020202020204" pitchFamily="34" charset="-128"/>
                <a:cs typeface="Arial Unicode MS" panose="020B0604020202020204" pitchFamily="34" charset="-128"/>
              </a:rPr>
              <a:t>zufällige Messfehler</a:t>
            </a:r>
            <a:r>
              <a:rPr lang="de-DE" sz="2000" dirty="0">
                <a:solidFill>
                  <a:srgbClr val="000000"/>
                </a:solidFill>
                <a:ea typeface="Arial Unicode MS" panose="020B0604020202020204" pitchFamily="34" charset="-128"/>
                <a:cs typeface="Arial Unicode MS" panose="020B0604020202020204" pitchFamily="34" charset="-128"/>
              </a:rPr>
              <a:t>, </a:t>
            </a:r>
            <a:r>
              <a:rPr lang="de-DE" sz="2000" i="1" u="sng" dirty="0">
                <a:solidFill>
                  <a:srgbClr val="000000"/>
                </a:solidFill>
                <a:ea typeface="Arial Unicode MS" panose="020B0604020202020204" pitchFamily="34" charset="-128"/>
                <a:cs typeface="Arial Unicode MS" panose="020B0604020202020204" pitchFamily="34" charset="-128"/>
              </a:rPr>
              <a:t>Standardabweichung</a:t>
            </a:r>
            <a:r>
              <a:rPr lang="de-DE" sz="2000" i="1" dirty="0">
                <a:solidFill>
                  <a:srgbClr val="000000"/>
                </a:solidFill>
                <a:ea typeface="Arial" panose="020B0604020202020204" pitchFamily="34" charset="0"/>
                <a:cs typeface="Arial Unicode MS" panose="020B0604020202020204" pitchFamily="34" charset="-128"/>
              </a:rPr>
              <a:t>, </a:t>
            </a:r>
            <a:r>
              <a:rPr lang="de-DE" sz="2000" dirty="0">
                <a:solidFill>
                  <a:srgbClr val="000000"/>
                </a:solidFill>
                <a:ea typeface="Arial Unicode MS" panose="020B0604020202020204" pitchFamily="34" charset="-128"/>
                <a:cs typeface="Arial Unicode MS" panose="020B0604020202020204" pitchFamily="34" charset="-128"/>
              </a:rPr>
              <a:t>Randbedingungen oder Einflussgrößen</a:t>
            </a:r>
            <a:r>
              <a:rPr lang="de-DE" sz="2000" i="1" dirty="0">
                <a:solidFill>
                  <a:srgbClr val="000000"/>
                </a:solidFill>
                <a:ea typeface="Arial" panose="020B0604020202020204" pitchFamily="34" charset="0"/>
                <a:cs typeface="Arial Unicode MS" panose="020B0604020202020204" pitchFamily="34" charset="-128"/>
              </a:rPr>
              <a:t>, </a:t>
            </a:r>
            <a:r>
              <a:rPr lang="de-DE" sz="2000" dirty="0">
                <a:solidFill>
                  <a:srgbClr val="000000"/>
                </a:solidFill>
                <a:ea typeface="Arial Unicode MS" panose="020B0604020202020204" pitchFamily="34" charset="-128"/>
                <a:cs typeface="Arial Unicode MS" panose="020B0604020202020204" pitchFamily="34" charset="-128"/>
              </a:rPr>
              <a:t>Kontrollmessungen oder Reproduzierbarkeit)</a:t>
            </a:r>
            <a:endParaRPr lang="de-DE" sz="2000" dirty="0"/>
          </a:p>
        </p:txBody>
      </p:sp>
      <p:sp>
        <p:nvSpPr>
          <p:cNvPr id="10" name="Rechteck 9"/>
          <p:cNvSpPr/>
          <p:nvPr/>
        </p:nvSpPr>
        <p:spPr>
          <a:xfrm rot="21258487">
            <a:off x="1990903" y="1179321"/>
            <a:ext cx="4572000" cy="1323439"/>
          </a:xfrm>
          <a:prstGeom prst="rect">
            <a:avLst/>
          </a:prstGeom>
          <a:solidFill>
            <a:schemeClr val="bg1"/>
          </a:solidFill>
          <a:ln>
            <a:solidFill>
              <a:schemeClr val="tx1"/>
            </a:solidFill>
          </a:ln>
        </p:spPr>
        <p:txBody>
          <a:bodyPr>
            <a:spAutoFit/>
          </a:bodyPr>
          <a:lstStyle/>
          <a:p>
            <a:pPr fontAlgn="t"/>
            <a:r>
              <a:rPr lang="de-DE" sz="2000" dirty="0"/>
              <a:t>ein optisches oder akustisches Spektrum darstellen und auswerten (zum Beispiel Sonnenspektrum, Leuchtmittel aus dem Haushalt, Ton und Klang)</a:t>
            </a:r>
          </a:p>
        </p:txBody>
      </p:sp>
    </p:spTree>
    <p:extLst>
      <p:ext uri="{BB962C8B-B14F-4D97-AF65-F5344CB8AC3E}">
        <p14:creationId xmlns:p14="http://schemas.microsoft.com/office/powerpoint/2010/main" val="10693010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3" name="Textfeld 22"/>
          <p:cNvSpPr txBox="1"/>
          <p:nvPr/>
        </p:nvSpPr>
        <p:spPr>
          <a:xfrm>
            <a:off x="2304146" y="2604257"/>
            <a:ext cx="5031928" cy="461665"/>
          </a:xfrm>
          <a:prstGeom prst="rect">
            <a:avLst/>
          </a:prstGeom>
          <a:noFill/>
        </p:spPr>
        <p:txBody>
          <a:bodyPr wrap="square" rtlCol="0">
            <a:spAutoFit/>
          </a:bodyPr>
          <a:lstStyle/>
          <a:p>
            <a:r>
              <a:rPr lang="de-DE" sz="2400" dirty="0"/>
              <a:t>„Naturwissenschaft und Technik“</a:t>
            </a: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1410874" y="3941092"/>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64" name="Textfeld 63"/>
          <p:cNvSpPr txBox="1"/>
          <p:nvPr/>
        </p:nvSpPr>
        <p:spPr>
          <a:xfrm>
            <a:off x="1675012" y="1508616"/>
            <a:ext cx="6752707" cy="830997"/>
          </a:xfrm>
          <a:prstGeom prst="rect">
            <a:avLst/>
          </a:prstGeom>
          <a:noFill/>
        </p:spPr>
        <p:txBody>
          <a:bodyPr wrap="square" rtlCol="0">
            <a:spAutoFit/>
          </a:bodyPr>
          <a:lstStyle/>
          <a:p>
            <a:r>
              <a:rPr lang="de-DE" sz="2400" dirty="0"/>
              <a:t>Jedes Fach hat die Aufgabe, Breite und fachwissenschaftliche Tiefe zu zeigen</a:t>
            </a:r>
          </a:p>
        </p:txBody>
      </p:sp>
      <p:sp>
        <p:nvSpPr>
          <p:cNvPr id="65" name="Textfeld 64"/>
          <p:cNvSpPr txBox="1"/>
          <p:nvPr/>
        </p:nvSpPr>
        <p:spPr>
          <a:xfrm>
            <a:off x="2319386" y="2604257"/>
            <a:ext cx="2679334" cy="461665"/>
          </a:xfrm>
          <a:prstGeom prst="rect">
            <a:avLst/>
          </a:prstGeom>
          <a:noFill/>
        </p:spPr>
        <p:txBody>
          <a:bodyPr wrap="square" rtlCol="0">
            <a:spAutoFit/>
          </a:bodyPr>
          <a:lstStyle/>
          <a:p>
            <a:r>
              <a:rPr lang="de-DE" sz="2400" dirty="0"/>
              <a:t>„Naturwissenschaft</a:t>
            </a:r>
          </a:p>
        </p:txBody>
      </p:sp>
      <p:sp>
        <p:nvSpPr>
          <p:cNvPr id="66" name="Textfeld 65"/>
          <p:cNvSpPr txBox="1"/>
          <p:nvPr/>
        </p:nvSpPr>
        <p:spPr>
          <a:xfrm>
            <a:off x="5361753" y="2602660"/>
            <a:ext cx="5031928" cy="461665"/>
          </a:xfrm>
          <a:prstGeom prst="rect">
            <a:avLst/>
          </a:prstGeom>
          <a:noFill/>
        </p:spPr>
        <p:txBody>
          <a:bodyPr wrap="square" rtlCol="0">
            <a:spAutoFit/>
          </a:bodyPr>
          <a:lstStyle/>
          <a:p>
            <a:r>
              <a:rPr lang="de-DE" sz="2400" dirty="0"/>
              <a:t>Technik“</a:t>
            </a:r>
          </a:p>
        </p:txBody>
      </p:sp>
      <p:grpSp>
        <p:nvGrpSpPr>
          <p:cNvPr id="90" name="Gruppieren 89"/>
          <p:cNvGrpSpPr/>
          <p:nvPr/>
        </p:nvGrpSpPr>
        <p:grpSpPr>
          <a:xfrm>
            <a:off x="649744" y="4461579"/>
            <a:ext cx="1766041" cy="1854515"/>
            <a:chOff x="649744" y="4461579"/>
            <a:chExt cx="1766041" cy="1854515"/>
          </a:xfrm>
        </p:grpSpPr>
        <p:cxnSp>
          <p:nvCxnSpPr>
            <p:cNvPr id="85" name="Gerader Verbinder 84"/>
            <p:cNvCxnSpPr/>
            <p:nvPr/>
          </p:nvCxnSpPr>
          <p:spPr>
            <a:xfrm flipH="1">
              <a:off x="943177" y="4953521"/>
              <a:ext cx="940749" cy="13560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9" idx="2"/>
            </p:cNvCxnSpPr>
            <p:nvPr/>
          </p:nvCxnSpPr>
          <p:spPr>
            <a:xfrm flipH="1" flipV="1">
              <a:off x="649744" y="4461579"/>
              <a:ext cx="761130" cy="38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Gerader Verbinder 69"/>
            <p:cNvCxnSpPr>
              <a:endCxn id="24" idx="3"/>
            </p:cNvCxnSpPr>
            <p:nvPr/>
          </p:nvCxnSpPr>
          <p:spPr>
            <a:xfrm flipH="1">
              <a:off x="741224" y="4652235"/>
              <a:ext cx="822050" cy="2089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H="1">
              <a:off x="1106196" y="4842891"/>
              <a:ext cx="548559" cy="4268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1679559" y="4969837"/>
              <a:ext cx="332681" cy="7897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2077065" y="5058578"/>
              <a:ext cx="338720" cy="125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Gerader Verbinder 81"/>
            <p:cNvCxnSpPr>
              <a:stCxn id="9" idx="3"/>
            </p:cNvCxnSpPr>
            <p:nvPr/>
          </p:nvCxnSpPr>
          <p:spPr>
            <a:xfrm flipH="1">
              <a:off x="943177" y="4894926"/>
              <a:ext cx="808515" cy="88066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1" name="Gerader Verbinder 90"/>
          <p:cNvCxnSpPr/>
          <p:nvPr/>
        </p:nvCxnSpPr>
        <p:spPr>
          <a:xfrm flipH="1">
            <a:off x="3021600" y="3111021"/>
            <a:ext cx="535252" cy="9097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603945" y="4006221"/>
            <a:ext cx="1974351" cy="923330"/>
          </a:xfrm>
          <a:prstGeom prst="rect">
            <a:avLst/>
          </a:prstGeom>
        </p:spPr>
        <p:txBody>
          <a:bodyPr wrap="square">
            <a:spAutoFit/>
          </a:bodyPr>
          <a:lstStyle/>
          <a:p>
            <a:pPr algn="ctr"/>
            <a:r>
              <a:rPr lang="de-DE" dirty="0">
                <a:solidFill>
                  <a:schemeClr val="bg1"/>
                </a:solidFill>
              </a:rPr>
              <a:t>experimentell-empirisches Vorgehen</a:t>
            </a:r>
          </a:p>
        </p:txBody>
      </p:sp>
    </p:spTree>
    <p:extLst>
      <p:ext uri="{BB962C8B-B14F-4D97-AF65-F5344CB8AC3E}">
        <p14:creationId xmlns:p14="http://schemas.microsoft.com/office/powerpoint/2010/main" val="28320833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uppieren 117"/>
          <p:cNvGrpSpPr/>
          <p:nvPr/>
        </p:nvGrpSpPr>
        <p:grpSpPr>
          <a:xfrm>
            <a:off x="3589419" y="3580051"/>
            <a:ext cx="3988013" cy="2736044"/>
            <a:chOff x="3589419" y="3580051"/>
            <a:chExt cx="3988013" cy="2736044"/>
          </a:xfrm>
        </p:grpSpPr>
        <p:cxnSp>
          <p:nvCxnSpPr>
            <p:cNvPr id="94" name="Gerader Verbinder 93"/>
            <p:cNvCxnSpPr>
              <a:stCxn id="35" idx="1"/>
              <a:endCxn id="49" idx="7"/>
            </p:cNvCxnSpPr>
            <p:nvPr/>
          </p:nvCxnSpPr>
          <p:spPr>
            <a:xfrm flipH="1" flipV="1">
              <a:off x="5939398" y="3580051"/>
              <a:ext cx="1638034" cy="1509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Gerader Verbinder 96"/>
            <p:cNvCxnSpPr>
              <a:stCxn id="29" idx="1"/>
            </p:cNvCxnSpPr>
            <p:nvPr/>
          </p:nvCxnSpPr>
          <p:spPr>
            <a:xfrm flipH="1" flipV="1">
              <a:off x="6239996" y="4127514"/>
              <a:ext cx="605606" cy="1676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a:xfrm flipH="1" flipV="1">
              <a:off x="6183973" y="4378757"/>
              <a:ext cx="962227" cy="4639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Gerader Verbinder 100"/>
            <p:cNvCxnSpPr>
              <a:endCxn id="49" idx="5"/>
            </p:cNvCxnSpPr>
            <p:nvPr/>
          </p:nvCxnSpPr>
          <p:spPr>
            <a:xfrm flipH="1" flipV="1">
              <a:off x="5939398" y="4551617"/>
              <a:ext cx="971663" cy="7153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flipH="1" flipV="1">
              <a:off x="5575855" y="4719053"/>
              <a:ext cx="311710" cy="5236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 name="Gerader Verbinder 106"/>
            <p:cNvCxnSpPr/>
            <p:nvPr/>
          </p:nvCxnSpPr>
          <p:spPr>
            <a:xfrm flipV="1">
              <a:off x="3589419" y="4610709"/>
              <a:ext cx="1206634" cy="16980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flipV="1">
              <a:off x="4874824" y="4717902"/>
              <a:ext cx="249315" cy="10576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Gerader Verbinder 110"/>
            <p:cNvCxnSpPr>
              <a:stCxn id="44" idx="0"/>
            </p:cNvCxnSpPr>
            <p:nvPr/>
          </p:nvCxnSpPr>
          <p:spPr>
            <a:xfrm flipH="1" flipV="1">
              <a:off x="5381503" y="4675152"/>
              <a:ext cx="475276" cy="16344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flipH="1" flipV="1">
              <a:off x="5725372" y="4608118"/>
              <a:ext cx="1486350" cy="170797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3" name="Textfeld 22"/>
          <p:cNvSpPr txBox="1"/>
          <p:nvPr/>
        </p:nvSpPr>
        <p:spPr>
          <a:xfrm>
            <a:off x="2304146" y="2604257"/>
            <a:ext cx="5031928" cy="461665"/>
          </a:xfrm>
          <a:prstGeom prst="rect">
            <a:avLst/>
          </a:prstGeom>
          <a:noFill/>
        </p:spPr>
        <p:txBody>
          <a:bodyPr wrap="square" rtlCol="0">
            <a:spAutoFit/>
          </a:bodyPr>
          <a:lstStyle/>
          <a:p>
            <a:r>
              <a:rPr lang="de-DE" sz="2400" dirty="0"/>
              <a:t>„Naturwissenschaft und Technik“</a:t>
            </a: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1410874" y="3941092"/>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8"/>
          <p:cNvSpPr/>
          <p:nvPr/>
        </p:nvSpPr>
        <p:spPr>
          <a:xfrm>
            <a:off x="4064657" y="3378833"/>
            <a:ext cx="2196396" cy="13740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64" name="Textfeld 63"/>
          <p:cNvSpPr txBox="1"/>
          <p:nvPr/>
        </p:nvSpPr>
        <p:spPr>
          <a:xfrm>
            <a:off x="1675012" y="1508616"/>
            <a:ext cx="6752707" cy="830997"/>
          </a:xfrm>
          <a:prstGeom prst="rect">
            <a:avLst/>
          </a:prstGeom>
          <a:noFill/>
        </p:spPr>
        <p:txBody>
          <a:bodyPr wrap="square" rtlCol="0">
            <a:spAutoFit/>
          </a:bodyPr>
          <a:lstStyle/>
          <a:p>
            <a:r>
              <a:rPr lang="de-DE" sz="2400" dirty="0"/>
              <a:t>Jedes Fach hat die Aufgabe, Breite und fachwissenschaftliche Tiefe zu zeigen</a:t>
            </a:r>
          </a:p>
        </p:txBody>
      </p:sp>
      <p:sp>
        <p:nvSpPr>
          <p:cNvPr id="65" name="Textfeld 64"/>
          <p:cNvSpPr txBox="1"/>
          <p:nvPr/>
        </p:nvSpPr>
        <p:spPr>
          <a:xfrm>
            <a:off x="2319386" y="2604257"/>
            <a:ext cx="2679334" cy="461665"/>
          </a:xfrm>
          <a:prstGeom prst="rect">
            <a:avLst/>
          </a:prstGeom>
          <a:noFill/>
        </p:spPr>
        <p:txBody>
          <a:bodyPr wrap="square" rtlCol="0">
            <a:spAutoFit/>
          </a:bodyPr>
          <a:lstStyle/>
          <a:p>
            <a:r>
              <a:rPr lang="de-DE" sz="2400" dirty="0"/>
              <a:t>„Naturwissenschaft</a:t>
            </a:r>
          </a:p>
        </p:txBody>
      </p:sp>
      <p:sp>
        <p:nvSpPr>
          <p:cNvPr id="66" name="Textfeld 65"/>
          <p:cNvSpPr txBox="1"/>
          <p:nvPr/>
        </p:nvSpPr>
        <p:spPr>
          <a:xfrm>
            <a:off x="5361753" y="2602660"/>
            <a:ext cx="5031928" cy="461665"/>
          </a:xfrm>
          <a:prstGeom prst="rect">
            <a:avLst/>
          </a:prstGeom>
          <a:noFill/>
        </p:spPr>
        <p:txBody>
          <a:bodyPr wrap="square" rtlCol="0">
            <a:spAutoFit/>
          </a:bodyPr>
          <a:lstStyle/>
          <a:p>
            <a:r>
              <a:rPr lang="de-DE" sz="2400" dirty="0"/>
              <a:t>Technik“</a:t>
            </a:r>
          </a:p>
        </p:txBody>
      </p:sp>
      <p:grpSp>
        <p:nvGrpSpPr>
          <p:cNvPr id="90" name="Gruppieren 89"/>
          <p:cNvGrpSpPr/>
          <p:nvPr/>
        </p:nvGrpSpPr>
        <p:grpSpPr>
          <a:xfrm>
            <a:off x="649744" y="4461579"/>
            <a:ext cx="1766041" cy="1854515"/>
            <a:chOff x="649744" y="4461579"/>
            <a:chExt cx="1766041" cy="1854515"/>
          </a:xfrm>
        </p:grpSpPr>
        <p:cxnSp>
          <p:nvCxnSpPr>
            <p:cNvPr id="85" name="Gerader Verbinder 84"/>
            <p:cNvCxnSpPr/>
            <p:nvPr/>
          </p:nvCxnSpPr>
          <p:spPr>
            <a:xfrm flipH="1">
              <a:off x="943177" y="4953521"/>
              <a:ext cx="940749" cy="13560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9" idx="2"/>
            </p:cNvCxnSpPr>
            <p:nvPr/>
          </p:nvCxnSpPr>
          <p:spPr>
            <a:xfrm flipH="1" flipV="1">
              <a:off x="649744" y="4461579"/>
              <a:ext cx="761130" cy="38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Gerader Verbinder 69"/>
            <p:cNvCxnSpPr>
              <a:endCxn id="24" idx="3"/>
            </p:cNvCxnSpPr>
            <p:nvPr/>
          </p:nvCxnSpPr>
          <p:spPr>
            <a:xfrm flipH="1">
              <a:off x="741224" y="4652235"/>
              <a:ext cx="822050" cy="2089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H="1">
              <a:off x="1106196" y="4842891"/>
              <a:ext cx="548559" cy="4268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1679559" y="4969837"/>
              <a:ext cx="332681" cy="7897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2077065" y="5058578"/>
              <a:ext cx="338720" cy="125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Gerader Verbinder 81"/>
            <p:cNvCxnSpPr>
              <a:stCxn id="9" idx="3"/>
            </p:cNvCxnSpPr>
            <p:nvPr/>
          </p:nvCxnSpPr>
          <p:spPr>
            <a:xfrm flipH="1">
              <a:off x="943177" y="4894926"/>
              <a:ext cx="808515" cy="88066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1" name="Gerader Verbinder 90"/>
          <p:cNvCxnSpPr/>
          <p:nvPr/>
        </p:nvCxnSpPr>
        <p:spPr>
          <a:xfrm flipH="1">
            <a:off x="3021600" y="3111021"/>
            <a:ext cx="535252" cy="9097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Gerader Verbinder 91"/>
          <p:cNvCxnSpPr/>
          <p:nvPr/>
        </p:nvCxnSpPr>
        <p:spPr>
          <a:xfrm flipH="1">
            <a:off x="5638800" y="3032588"/>
            <a:ext cx="248765" cy="4701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603945" y="4006221"/>
            <a:ext cx="1974351" cy="923330"/>
          </a:xfrm>
          <a:prstGeom prst="rect">
            <a:avLst/>
          </a:prstGeom>
        </p:spPr>
        <p:txBody>
          <a:bodyPr wrap="square">
            <a:spAutoFit/>
          </a:bodyPr>
          <a:lstStyle/>
          <a:p>
            <a:pPr algn="ctr"/>
            <a:r>
              <a:rPr lang="de-DE" dirty="0">
                <a:solidFill>
                  <a:schemeClr val="bg1"/>
                </a:solidFill>
              </a:rPr>
              <a:t>experimentell-empirisches Vorgehen</a:t>
            </a:r>
          </a:p>
        </p:txBody>
      </p:sp>
      <p:sp>
        <p:nvSpPr>
          <p:cNvPr id="3" name="Rechteck 2"/>
          <p:cNvSpPr/>
          <p:nvPr/>
        </p:nvSpPr>
        <p:spPr>
          <a:xfrm>
            <a:off x="3973325" y="3704480"/>
            <a:ext cx="2377439" cy="646331"/>
          </a:xfrm>
          <a:prstGeom prst="rect">
            <a:avLst/>
          </a:prstGeom>
        </p:spPr>
        <p:txBody>
          <a:bodyPr wrap="square">
            <a:spAutoFit/>
          </a:bodyPr>
          <a:lstStyle/>
          <a:p>
            <a:pPr algn="ctr"/>
            <a:r>
              <a:rPr lang="de-DE" dirty="0">
                <a:solidFill>
                  <a:schemeClr val="bg1"/>
                </a:solidFill>
              </a:rPr>
              <a:t>Problemlösung</a:t>
            </a:r>
            <a:br>
              <a:rPr lang="de-DE" dirty="0">
                <a:solidFill>
                  <a:schemeClr val="bg1"/>
                </a:solidFill>
              </a:rPr>
            </a:br>
            <a:r>
              <a:rPr lang="de-DE" dirty="0">
                <a:solidFill>
                  <a:schemeClr val="bg1"/>
                </a:solidFill>
              </a:rPr>
              <a:t>&amp; Produktentwicklung</a:t>
            </a:r>
          </a:p>
        </p:txBody>
      </p:sp>
      <p:sp>
        <p:nvSpPr>
          <p:cNvPr id="4" name="Rechteck 3"/>
          <p:cNvSpPr/>
          <p:nvPr/>
        </p:nvSpPr>
        <p:spPr>
          <a:xfrm rot="222509">
            <a:off x="2463751" y="1525088"/>
            <a:ext cx="4572000" cy="1631216"/>
          </a:xfrm>
          <a:prstGeom prst="rect">
            <a:avLst/>
          </a:prstGeom>
          <a:solidFill>
            <a:schemeClr val="bg1"/>
          </a:solidFill>
          <a:ln>
            <a:solidFill>
              <a:schemeClr val="tx1"/>
            </a:solidFill>
          </a:ln>
        </p:spPr>
        <p:txBody>
          <a:bodyPr>
            <a:spAutoFit/>
          </a:bodyPr>
          <a:lstStyle/>
          <a:p>
            <a:r>
              <a:rPr lang="de-DE" sz="2000"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ein Produkt mit definierter Funktion und bestimmter Eigenschaft entwickeln, konstruieren und normorientiert darstellen (zum Beispiel Windkraftanlage, Messgerät, Maschine)</a:t>
            </a:r>
            <a:endParaRPr lang="de-DE" sz="2000" dirty="0"/>
          </a:p>
        </p:txBody>
      </p:sp>
    </p:spTree>
    <p:extLst>
      <p:ext uri="{BB962C8B-B14F-4D97-AF65-F5344CB8AC3E}">
        <p14:creationId xmlns:p14="http://schemas.microsoft.com/office/powerpoint/2010/main" val="1461296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uppieren 117"/>
          <p:cNvGrpSpPr/>
          <p:nvPr/>
        </p:nvGrpSpPr>
        <p:grpSpPr>
          <a:xfrm>
            <a:off x="3589419" y="3580051"/>
            <a:ext cx="3988013" cy="2736044"/>
            <a:chOff x="3589419" y="3580051"/>
            <a:chExt cx="3988013" cy="2736044"/>
          </a:xfrm>
        </p:grpSpPr>
        <p:cxnSp>
          <p:nvCxnSpPr>
            <p:cNvPr id="94" name="Gerader Verbinder 93"/>
            <p:cNvCxnSpPr>
              <a:stCxn id="35" idx="1"/>
              <a:endCxn id="49" idx="7"/>
            </p:cNvCxnSpPr>
            <p:nvPr/>
          </p:nvCxnSpPr>
          <p:spPr>
            <a:xfrm flipH="1" flipV="1">
              <a:off x="5939398" y="3580051"/>
              <a:ext cx="1638034" cy="1509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Gerader Verbinder 96"/>
            <p:cNvCxnSpPr>
              <a:stCxn id="29" idx="1"/>
            </p:cNvCxnSpPr>
            <p:nvPr/>
          </p:nvCxnSpPr>
          <p:spPr>
            <a:xfrm flipH="1" flipV="1">
              <a:off x="6239996" y="4127514"/>
              <a:ext cx="605606" cy="1676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a:xfrm flipH="1" flipV="1">
              <a:off x="6183973" y="4378757"/>
              <a:ext cx="962227" cy="4639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Gerader Verbinder 100"/>
            <p:cNvCxnSpPr>
              <a:endCxn id="49" idx="5"/>
            </p:cNvCxnSpPr>
            <p:nvPr/>
          </p:nvCxnSpPr>
          <p:spPr>
            <a:xfrm flipH="1" flipV="1">
              <a:off x="5939398" y="4551617"/>
              <a:ext cx="971663" cy="7153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flipH="1" flipV="1">
              <a:off x="5575855" y="4719053"/>
              <a:ext cx="311710" cy="5236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 name="Gerader Verbinder 106"/>
            <p:cNvCxnSpPr/>
            <p:nvPr/>
          </p:nvCxnSpPr>
          <p:spPr>
            <a:xfrm flipV="1">
              <a:off x="3589419" y="4610709"/>
              <a:ext cx="1206634" cy="16980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flipV="1">
              <a:off x="4874824" y="4717902"/>
              <a:ext cx="249315" cy="10576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Gerader Verbinder 110"/>
            <p:cNvCxnSpPr>
              <a:stCxn id="44" idx="0"/>
            </p:cNvCxnSpPr>
            <p:nvPr/>
          </p:nvCxnSpPr>
          <p:spPr>
            <a:xfrm flipH="1" flipV="1">
              <a:off x="5381503" y="4675152"/>
              <a:ext cx="475276" cy="16344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flipH="1" flipV="1">
              <a:off x="5725372" y="4608118"/>
              <a:ext cx="1486350" cy="170797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3" name="Textfeld 22"/>
          <p:cNvSpPr txBox="1"/>
          <p:nvPr/>
        </p:nvSpPr>
        <p:spPr>
          <a:xfrm>
            <a:off x="2304146" y="2604257"/>
            <a:ext cx="5031928" cy="461665"/>
          </a:xfrm>
          <a:prstGeom prst="rect">
            <a:avLst/>
          </a:prstGeom>
          <a:noFill/>
        </p:spPr>
        <p:txBody>
          <a:bodyPr wrap="square" rtlCol="0">
            <a:spAutoFit/>
          </a:bodyPr>
          <a:lstStyle/>
          <a:p>
            <a:r>
              <a:rPr lang="de-DE" sz="2400" dirty="0"/>
              <a:t>„Naturwissenschaft und Technik“</a:t>
            </a: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1410874" y="3941092"/>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8"/>
          <p:cNvSpPr/>
          <p:nvPr/>
        </p:nvSpPr>
        <p:spPr>
          <a:xfrm>
            <a:off x="4064657" y="3378833"/>
            <a:ext cx="2196396" cy="13740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64" name="Textfeld 63"/>
          <p:cNvSpPr txBox="1"/>
          <p:nvPr/>
        </p:nvSpPr>
        <p:spPr>
          <a:xfrm>
            <a:off x="1675012" y="1508616"/>
            <a:ext cx="6752707" cy="830997"/>
          </a:xfrm>
          <a:prstGeom prst="rect">
            <a:avLst/>
          </a:prstGeom>
          <a:noFill/>
        </p:spPr>
        <p:txBody>
          <a:bodyPr wrap="square" rtlCol="0">
            <a:spAutoFit/>
          </a:bodyPr>
          <a:lstStyle/>
          <a:p>
            <a:r>
              <a:rPr lang="de-DE" sz="2400" dirty="0"/>
              <a:t>Jedes Fach hat die Aufgabe, Breite und fachwissenschaftliche Tiefe zu zeigen</a:t>
            </a:r>
          </a:p>
        </p:txBody>
      </p:sp>
      <p:sp>
        <p:nvSpPr>
          <p:cNvPr id="65" name="Textfeld 64"/>
          <p:cNvSpPr txBox="1"/>
          <p:nvPr/>
        </p:nvSpPr>
        <p:spPr>
          <a:xfrm>
            <a:off x="2319386" y="2604257"/>
            <a:ext cx="2679334" cy="461665"/>
          </a:xfrm>
          <a:prstGeom prst="rect">
            <a:avLst/>
          </a:prstGeom>
          <a:noFill/>
        </p:spPr>
        <p:txBody>
          <a:bodyPr wrap="square" rtlCol="0">
            <a:spAutoFit/>
          </a:bodyPr>
          <a:lstStyle/>
          <a:p>
            <a:r>
              <a:rPr lang="de-DE" sz="2400" dirty="0"/>
              <a:t>„Naturwissenschaft</a:t>
            </a:r>
          </a:p>
        </p:txBody>
      </p:sp>
      <p:sp>
        <p:nvSpPr>
          <p:cNvPr id="66" name="Textfeld 65"/>
          <p:cNvSpPr txBox="1"/>
          <p:nvPr/>
        </p:nvSpPr>
        <p:spPr>
          <a:xfrm>
            <a:off x="5361753" y="2602660"/>
            <a:ext cx="5031928" cy="461665"/>
          </a:xfrm>
          <a:prstGeom prst="rect">
            <a:avLst/>
          </a:prstGeom>
          <a:noFill/>
        </p:spPr>
        <p:txBody>
          <a:bodyPr wrap="square" rtlCol="0">
            <a:spAutoFit/>
          </a:bodyPr>
          <a:lstStyle/>
          <a:p>
            <a:r>
              <a:rPr lang="de-DE" sz="2400" dirty="0"/>
              <a:t>Technik“</a:t>
            </a:r>
          </a:p>
        </p:txBody>
      </p:sp>
      <p:grpSp>
        <p:nvGrpSpPr>
          <p:cNvPr id="90" name="Gruppieren 89"/>
          <p:cNvGrpSpPr/>
          <p:nvPr/>
        </p:nvGrpSpPr>
        <p:grpSpPr>
          <a:xfrm>
            <a:off x="649744" y="4461579"/>
            <a:ext cx="1766041" cy="1854515"/>
            <a:chOff x="649744" y="4461579"/>
            <a:chExt cx="1766041" cy="1854515"/>
          </a:xfrm>
        </p:grpSpPr>
        <p:cxnSp>
          <p:nvCxnSpPr>
            <p:cNvPr id="85" name="Gerader Verbinder 84"/>
            <p:cNvCxnSpPr/>
            <p:nvPr/>
          </p:nvCxnSpPr>
          <p:spPr>
            <a:xfrm flipH="1">
              <a:off x="943177" y="4953521"/>
              <a:ext cx="940749" cy="13560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9" idx="2"/>
            </p:cNvCxnSpPr>
            <p:nvPr/>
          </p:nvCxnSpPr>
          <p:spPr>
            <a:xfrm flipH="1" flipV="1">
              <a:off x="649744" y="4461579"/>
              <a:ext cx="761130" cy="38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Gerader Verbinder 69"/>
            <p:cNvCxnSpPr>
              <a:endCxn id="24" idx="3"/>
            </p:cNvCxnSpPr>
            <p:nvPr/>
          </p:nvCxnSpPr>
          <p:spPr>
            <a:xfrm flipH="1">
              <a:off x="741224" y="4652235"/>
              <a:ext cx="822050" cy="2089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H="1">
              <a:off x="1106196" y="4842891"/>
              <a:ext cx="548559" cy="4268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1679559" y="4969837"/>
              <a:ext cx="332681" cy="7897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2077065" y="5058578"/>
              <a:ext cx="338720" cy="125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Gerader Verbinder 81"/>
            <p:cNvCxnSpPr>
              <a:stCxn id="9" idx="3"/>
            </p:cNvCxnSpPr>
            <p:nvPr/>
          </p:nvCxnSpPr>
          <p:spPr>
            <a:xfrm flipH="1">
              <a:off x="943177" y="4894926"/>
              <a:ext cx="808515" cy="88066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1" name="Gerader Verbinder 90"/>
          <p:cNvCxnSpPr/>
          <p:nvPr/>
        </p:nvCxnSpPr>
        <p:spPr>
          <a:xfrm flipH="1">
            <a:off x="3021600" y="3111021"/>
            <a:ext cx="535252" cy="9097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Gerader Verbinder 91"/>
          <p:cNvCxnSpPr/>
          <p:nvPr/>
        </p:nvCxnSpPr>
        <p:spPr>
          <a:xfrm flipH="1">
            <a:off x="5638800" y="3032588"/>
            <a:ext cx="248765" cy="4701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603945" y="4006221"/>
            <a:ext cx="1974351" cy="923330"/>
          </a:xfrm>
          <a:prstGeom prst="rect">
            <a:avLst/>
          </a:prstGeom>
        </p:spPr>
        <p:txBody>
          <a:bodyPr wrap="square">
            <a:spAutoFit/>
          </a:bodyPr>
          <a:lstStyle/>
          <a:p>
            <a:pPr algn="ctr"/>
            <a:r>
              <a:rPr lang="de-DE" dirty="0">
                <a:solidFill>
                  <a:schemeClr val="bg1"/>
                </a:solidFill>
              </a:rPr>
              <a:t>experimentell-empirisches Vorgehen</a:t>
            </a:r>
          </a:p>
        </p:txBody>
      </p:sp>
      <p:sp>
        <p:nvSpPr>
          <p:cNvPr id="3" name="Rechteck 2"/>
          <p:cNvSpPr/>
          <p:nvPr/>
        </p:nvSpPr>
        <p:spPr>
          <a:xfrm>
            <a:off x="3999829" y="3704480"/>
            <a:ext cx="2377439" cy="646331"/>
          </a:xfrm>
          <a:prstGeom prst="rect">
            <a:avLst/>
          </a:prstGeom>
        </p:spPr>
        <p:txBody>
          <a:bodyPr wrap="square">
            <a:spAutoFit/>
          </a:bodyPr>
          <a:lstStyle/>
          <a:p>
            <a:pPr algn="ctr"/>
            <a:r>
              <a:rPr lang="de-DE" dirty="0">
                <a:solidFill>
                  <a:schemeClr val="bg1"/>
                </a:solidFill>
              </a:rPr>
              <a:t>               und Informationstechnik</a:t>
            </a:r>
          </a:p>
        </p:txBody>
      </p:sp>
      <p:sp>
        <p:nvSpPr>
          <p:cNvPr id="4" name="Rechteck 3"/>
          <p:cNvSpPr/>
          <p:nvPr/>
        </p:nvSpPr>
        <p:spPr>
          <a:xfrm>
            <a:off x="4301614" y="3709754"/>
            <a:ext cx="1106393" cy="369332"/>
          </a:xfrm>
          <a:prstGeom prst="rect">
            <a:avLst/>
          </a:prstGeom>
        </p:spPr>
        <p:txBody>
          <a:bodyPr wrap="none">
            <a:spAutoFit/>
          </a:bodyPr>
          <a:lstStyle/>
          <a:p>
            <a:r>
              <a:rPr lang="de-DE" dirty="0">
                <a:solidFill>
                  <a:schemeClr val="bg1"/>
                </a:solidFill>
              </a:rPr>
              <a:t>Mechanik</a:t>
            </a:r>
            <a:endParaRPr lang="de-DE" dirty="0"/>
          </a:p>
        </p:txBody>
      </p:sp>
    </p:spTree>
    <p:extLst>
      <p:ext uri="{BB962C8B-B14F-4D97-AF65-F5344CB8AC3E}">
        <p14:creationId xmlns:p14="http://schemas.microsoft.com/office/powerpoint/2010/main" val="33684088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20" name="Textfeld 19"/>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9" name="Rechteck 28"/>
          <p:cNvSpPr/>
          <p:nvPr/>
        </p:nvSpPr>
        <p:spPr>
          <a:xfrm>
            <a:off x="6845602" y="4065834"/>
            <a:ext cx="2194063" cy="458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Nachrichtentechnik</a:t>
            </a:r>
          </a:p>
        </p:txBody>
      </p:sp>
      <p:sp>
        <p:nvSpPr>
          <p:cNvPr id="35" name="Rechteck 34"/>
          <p:cNvSpPr/>
          <p:nvPr/>
        </p:nvSpPr>
        <p:spPr>
          <a:xfrm>
            <a:off x="7577432" y="3502769"/>
            <a:ext cx="1455821" cy="456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KFz</a:t>
            </a:r>
            <a:r>
              <a:rPr lang="de-DE" dirty="0"/>
              <a:t>-Technik</a:t>
            </a:r>
          </a:p>
        </p:txBody>
      </p:sp>
      <p:sp>
        <p:nvSpPr>
          <p:cNvPr id="38" name="Rechteck 37"/>
          <p:cNvSpPr/>
          <p:nvPr/>
        </p:nvSpPr>
        <p:spPr>
          <a:xfrm>
            <a:off x="4480561" y="5759629"/>
            <a:ext cx="1954684" cy="426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41" name="Rechteck 40"/>
          <p:cNvSpPr/>
          <p:nvPr/>
        </p:nvSpPr>
        <p:spPr>
          <a:xfrm>
            <a:off x="6529916" y="5760308"/>
            <a:ext cx="1564868" cy="442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Maschinenbau</a:t>
            </a:r>
          </a:p>
        </p:txBody>
      </p:sp>
      <p:sp>
        <p:nvSpPr>
          <p:cNvPr id="44" name="Rechteck 43"/>
          <p:cNvSpPr/>
          <p:nvPr/>
        </p:nvSpPr>
        <p:spPr>
          <a:xfrm>
            <a:off x="4898932" y="6309611"/>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Textiltechnik</a:t>
            </a:r>
          </a:p>
        </p:txBody>
      </p:sp>
      <p:sp>
        <p:nvSpPr>
          <p:cNvPr id="45" name="Rechteck 44"/>
          <p:cNvSpPr/>
          <p:nvPr/>
        </p:nvSpPr>
        <p:spPr>
          <a:xfrm>
            <a:off x="6722181" y="5196026"/>
            <a:ext cx="2311073"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Bauingenieurwesen</a:t>
            </a:r>
          </a:p>
        </p:txBody>
      </p:sp>
      <p:sp>
        <p:nvSpPr>
          <p:cNvPr id="46" name="Rechteck 45"/>
          <p:cNvSpPr/>
          <p:nvPr/>
        </p:nvSpPr>
        <p:spPr>
          <a:xfrm>
            <a:off x="7036484"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Umwelttechnik</a:t>
            </a:r>
          </a:p>
        </p:txBody>
      </p:sp>
      <p:sp>
        <p:nvSpPr>
          <p:cNvPr id="47" name="Rechteck 46"/>
          <p:cNvSpPr/>
          <p:nvPr/>
        </p:nvSpPr>
        <p:spPr>
          <a:xfrm>
            <a:off x="2880360" y="6309609"/>
            <a:ext cx="1915693" cy="41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Energietechnik</a:t>
            </a:r>
          </a:p>
        </p:txBody>
      </p:sp>
      <p:sp>
        <p:nvSpPr>
          <p:cNvPr id="7" name="Rechteck 6"/>
          <p:cNvSpPr/>
          <p:nvPr/>
        </p:nvSpPr>
        <p:spPr>
          <a:xfrm>
            <a:off x="104571" y="4069205"/>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Bio</a:t>
            </a:r>
          </a:p>
        </p:txBody>
      </p:sp>
      <p:sp>
        <p:nvSpPr>
          <p:cNvPr id="24" name="Rechteck 23"/>
          <p:cNvSpPr/>
          <p:nvPr/>
        </p:nvSpPr>
        <p:spPr>
          <a:xfrm>
            <a:off x="104571" y="4633486"/>
            <a:ext cx="636653" cy="455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Ch</a:t>
            </a:r>
            <a:endParaRPr lang="de-DE" dirty="0"/>
          </a:p>
        </p:txBody>
      </p:sp>
      <p:sp>
        <p:nvSpPr>
          <p:cNvPr id="25" name="Rechteck 24"/>
          <p:cNvSpPr/>
          <p:nvPr/>
        </p:nvSpPr>
        <p:spPr>
          <a:xfrm>
            <a:off x="287452" y="5196026"/>
            <a:ext cx="842638"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Physik</a:t>
            </a:r>
          </a:p>
        </p:txBody>
      </p:sp>
      <p:sp>
        <p:nvSpPr>
          <p:cNvPr id="26" name="Rechteck 25"/>
          <p:cNvSpPr/>
          <p:nvPr/>
        </p:nvSpPr>
        <p:spPr>
          <a:xfrm>
            <a:off x="1389330" y="5771407"/>
            <a:ext cx="842639"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Geo</a:t>
            </a:r>
            <a:endParaRPr lang="de-DE" dirty="0"/>
          </a:p>
        </p:txBody>
      </p:sp>
      <p:sp>
        <p:nvSpPr>
          <p:cNvPr id="27" name="Rechteck 26"/>
          <p:cNvSpPr/>
          <p:nvPr/>
        </p:nvSpPr>
        <p:spPr>
          <a:xfrm>
            <a:off x="-81279" y="5759629"/>
            <a:ext cx="1362218" cy="442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Astronomie</a:t>
            </a:r>
          </a:p>
        </p:txBody>
      </p:sp>
      <p:sp>
        <p:nvSpPr>
          <p:cNvPr id="28" name="Rechteck 27"/>
          <p:cNvSpPr/>
          <p:nvPr/>
        </p:nvSpPr>
        <p:spPr>
          <a:xfrm>
            <a:off x="104571" y="6309610"/>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Geologie</a:t>
            </a:r>
          </a:p>
        </p:txBody>
      </p:sp>
      <p:sp>
        <p:nvSpPr>
          <p:cNvPr id="48" name="Rechteck 47"/>
          <p:cNvSpPr/>
          <p:nvPr/>
        </p:nvSpPr>
        <p:spPr>
          <a:xfrm>
            <a:off x="1302336" y="6316094"/>
            <a:ext cx="1090344" cy="41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Agrarw</a:t>
            </a:r>
            <a:r>
              <a:rPr lang="de-DE" dirty="0"/>
              <a:t>.</a:t>
            </a:r>
          </a:p>
        </p:txBody>
      </p:sp>
      <p:sp>
        <p:nvSpPr>
          <p:cNvPr id="52" name="Rechteck 51"/>
          <p:cNvSpPr/>
          <p:nvPr/>
        </p:nvSpPr>
        <p:spPr>
          <a:xfrm>
            <a:off x="-687905" y="5196026"/>
            <a:ext cx="842637" cy="440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2152686" y="1870609"/>
            <a:ext cx="2327254" cy="1117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8"/>
          <p:cNvSpPr/>
          <p:nvPr/>
        </p:nvSpPr>
        <p:spPr>
          <a:xfrm>
            <a:off x="4874824" y="2026786"/>
            <a:ext cx="2196396" cy="13740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Rechteck 50"/>
          <p:cNvSpPr/>
          <p:nvPr/>
        </p:nvSpPr>
        <p:spPr>
          <a:xfrm>
            <a:off x="6917504" y="6290522"/>
            <a:ext cx="2115749" cy="42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Mikrosystemtechnik</a:t>
            </a:r>
          </a:p>
        </p:txBody>
      </p:sp>
      <p:sp>
        <p:nvSpPr>
          <p:cNvPr id="53" name="Rechteck 52"/>
          <p:cNvSpPr/>
          <p:nvPr/>
        </p:nvSpPr>
        <p:spPr>
          <a:xfrm>
            <a:off x="8914836" y="4631206"/>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p:cNvSpPr/>
          <p:nvPr/>
        </p:nvSpPr>
        <p:spPr>
          <a:xfrm>
            <a:off x="8210737" y="5745137"/>
            <a:ext cx="1468327" cy="457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Bergbau</a:t>
            </a:r>
          </a:p>
        </p:txBody>
      </p:sp>
      <p:sp>
        <p:nvSpPr>
          <p:cNvPr id="57" name="Rechteck 56"/>
          <p:cNvSpPr/>
          <p:nvPr/>
        </p:nvSpPr>
        <p:spPr>
          <a:xfrm>
            <a:off x="4874824" y="5195154"/>
            <a:ext cx="1752929" cy="442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Messtechnik</a:t>
            </a:r>
          </a:p>
        </p:txBody>
      </p:sp>
      <p:sp>
        <p:nvSpPr>
          <p:cNvPr id="2" name="Rechteck 1"/>
          <p:cNvSpPr/>
          <p:nvPr/>
        </p:nvSpPr>
        <p:spPr>
          <a:xfrm>
            <a:off x="2345757" y="1935738"/>
            <a:ext cx="1974351" cy="923330"/>
          </a:xfrm>
          <a:prstGeom prst="rect">
            <a:avLst/>
          </a:prstGeom>
        </p:spPr>
        <p:txBody>
          <a:bodyPr wrap="square">
            <a:spAutoFit/>
          </a:bodyPr>
          <a:lstStyle/>
          <a:p>
            <a:pPr algn="ctr"/>
            <a:r>
              <a:rPr lang="de-DE" dirty="0">
                <a:solidFill>
                  <a:schemeClr val="bg1"/>
                </a:solidFill>
              </a:rPr>
              <a:t>experimentell-empirisches Vorgehen</a:t>
            </a:r>
          </a:p>
        </p:txBody>
      </p:sp>
      <p:sp>
        <p:nvSpPr>
          <p:cNvPr id="3" name="Rechteck 2"/>
          <p:cNvSpPr/>
          <p:nvPr/>
        </p:nvSpPr>
        <p:spPr>
          <a:xfrm>
            <a:off x="4809996" y="2352433"/>
            <a:ext cx="2377439" cy="646331"/>
          </a:xfrm>
          <a:prstGeom prst="rect">
            <a:avLst/>
          </a:prstGeom>
        </p:spPr>
        <p:txBody>
          <a:bodyPr wrap="square">
            <a:spAutoFit/>
          </a:bodyPr>
          <a:lstStyle/>
          <a:p>
            <a:pPr algn="ctr"/>
            <a:r>
              <a:rPr lang="de-DE" dirty="0">
                <a:solidFill>
                  <a:schemeClr val="bg1"/>
                </a:solidFill>
              </a:rPr>
              <a:t>               und Informationstechnik</a:t>
            </a:r>
          </a:p>
        </p:txBody>
      </p:sp>
      <p:sp>
        <p:nvSpPr>
          <p:cNvPr id="4" name="Rechteck 3"/>
          <p:cNvSpPr/>
          <p:nvPr/>
        </p:nvSpPr>
        <p:spPr>
          <a:xfrm>
            <a:off x="5111781" y="2357707"/>
            <a:ext cx="1106393" cy="369332"/>
          </a:xfrm>
          <a:prstGeom prst="rect">
            <a:avLst/>
          </a:prstGeom>
        </p:spPr>
        <p:txBody>
          <a:bodyPr wrap="none">
            <a:spAutoFit/>
          </a:bodyPr>
          <a:lstStyle/>
          <a:p>
            <a:r>
              <a:rPr lang="de-DE" dirty="0">
                <a:solidFill>
                  <a:schemeClr val="bg1"/>
                </a:solidFill>
              </a:rPr>
              <a:t>Mechanik</a:t>
            </a:r>
            <a:endParaRPr lang="de-DE" dirty="0"/>
          </a:p>
        </p:txBody>
      </p:sp>
      <p:sp>
        <p:nvSpPr>
          <p:cNvPr id="58" name="Rechteck 48"/>
          <p:cNvSpPr/>
          <p:nvPr/>
        </p:nvSpPr>
        <p:spPr>
          <a:xfrm>
            <a:off x="3014133" y="3304026"/>
            <a:ext cx="2196396" cy="137400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Systeme und Prozesse</a:t>
            </a:r>
          </a:p>
        </p:txBody>
      </p:sp>
    </p:spTree>
    <p:extLst>
      <p:ext uri="{BB962C8B-B14F-4D97-AF65-F5344CB8AC3E}">
        <p14:creationId xmlns:p14="http://schemas.microsoft.com/office/powerpoint/2010/main" val="324010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442585" y="1608667"/>
            <a:ext cx="6160481" cy="4196555"/>
            <a:chOff x="1442586" y="2756247"/>
            <a:chExt cx="4475849" cy="3048974"/>
          </a:xfrm>
        </p:grpSpPr>
        <p:pic>
          <p:nvPicPr>
            <p:cNvPr id="15" name="Grafik 1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1442586" y="2756247"/>
              <a:ext cx="4475849" cy="3048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25601" y="3002844"/>
              <a:ext cx="3308613" cy="2641600"/>
            </a:xfrm>
            <a:prstGeom prst="rect">
              <a:avLst/>
            </a:prstGeom>
            <a:solidFill>
              <a:srgbClr val="FFFFFF">
                <a:shade val="85000"/>
              </a:srgbClr>
            </a:solidFill>
            <a:ln w="88900" cap="sq">
              <a:noFill/>
              <a:miter lim="800000"/>
            </a:ln>
            <a:effectLst>
              <a:softEdge rad="317500"/>
            </a:effectLst>
          </p:spPr>
        </p:pic>
      </p:grpSp>
      <p:sp>
        <p:nvSpPr>
          <p:cNvPr id="4" name="Textfeld 3"/>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23693580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58522" y="594360"/>
            <a:ext cx="443136" cy="545153"/>
            <a:chOff x="1127207" y="3392317"/>
            <a:chExt cx="389003" cy="478557"/>
          </a:xfrm>
        </p:grpSpPr>
        <p:sp>
          <p:nvSpPr>
            <p:cNvPr id="36" name="Ellipse 35"/>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Textfeld 38"/>
          <p:cNvSpPr txBox="1"/>
          <p:nvPr/>
        </p:nvSpPr>
        <p:spPr>
          <a:xfrm>
            <a:off x="4320971" y="1460279"/>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17" name="Textfeld 16"/>
          <p:cNvSpPr txBox="1"/>
          <p:nvPr/>
        </p:nvSpPr>
        <p:spPr>
          <a:xfrm>
            <a:off x="1030215" y="496187"/>
            <a:ext cx="1239314" cy="461665"/>
          </a:xfrm>
          <a:prstGeom prst="rect">
            <a:avLst/>
          </a:prstGeom>
          <a:noFill/>
        </p:spPr>
        <p:txBody>
          <a:bodyPr wrap="none" rtlCol="0">
            <a:spAutoFit/>
          </a:bodyPr>
          <a:lstStyle/>
          <a:p>
            <a:r>
              <a:rPr lang="de-DE" sz="2400" dirty="0">
                <a:solidFill>
                  <a:schemeClr val="accent1"/>
                </a:solidFill>
              </a:rPr>
              <a:t>INHALTE</a:t>
            </a:r>
          </a:p>
        </p:txBody>
      </p:sp>
      <p:sp>
        <p:nvSpPr>
          <p:cNvPr id="6" name="Textfeld 5"/>
          <p:cNvSpPr txBox="1"/>
          <p:nvPr/>
        </p:nvSpPr>
        <p:spPr>
          <a:xfrm>
            <a:off x="2723002" y="1460280"/>
            <a:ext cx="3773341" cy="461665"/>
          </a:xfrm>
          <a:prstGeom prst="rect">
            <a:avLst/>
          </a:prstGeom>
          <a:noFill/>
        </p:spPr>
        <p:txBody>
          <a:bodyPr wrap="none" rtlCol="0">
            <a:spAutoFit/>
          </a:bodyPr>
          <a:lstStyle/>
          <a:p>
            <a:r>
              <a:rPr lang="de-DE" sz="2400" dirty="0"/>
              <a:t>Wie sind die </a:t>
            </a:r>
            <a:r>
              <a:rPr lang="de-DE" sz="2400" dirty="0" err="1">
                <a:solidFill>
                  <a:schemeClr val="bg1"/>
                </a:solidFill>
              </a:rPr>
              <a:t>ibKs</a:t>
            </a:r>
            <a:r>
              <a:rPr lang="de-DE" sz="2400" dirty="0"/>
              <a:t> gegliedert?</a:t>
            </a:r>
          </a:p>
        </p:txBody>
      </p:sp>
      <p:sp>
        <p:nvSpPr>
          <p:cNvPr id="19" name="Rechteck 18"/>
          <p:cNvSpPr/>
          <p:nvPr/>
        </p:nvSpPr>
        <p:spPr>
          <a:xfrm>
            <a:off x="1538025" y="2692558"/>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11" name="Pfeil nach rechts 10"/>
          <p:cNvSpPr/>
          <p:nvPr/>
        </p:nvSpPr>
        <p:spPr>
          <a:xfrm rot="21122968">
            <a:off x="1366973" y="3780439"/>
            <a:ext cx="3620036"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Energieströme</a:t>
            </a:r>
          </a:p>
        </p:txBody>
      </p:sp>
      <p:sp>
        <p:nvSpPr>
          <p:cNvPr id="12" name="Pfeil nach rechts 11"/>
          <p:cNvSpPr/>
          <p:nvPr/>
        </p:nvSpPr>
        <p:spPr>
          <a:xfrm rot="21122968">
            <a:off x="1481609" y="4553930"/>
            <a:ext cx="3620036"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Stoffströme</a:t>
            </a:r>
          </a:p>
        </p:txBody>
      </p:sp>
      <p:sp>
        <p:nvSpPr>
          <p:cNvPr id="13" name="Pfeil nach rechts 12"/>
          <p:cNvSpPr/>
          <p:nvPr/>
        </p:nvSpPr>
        <p:spPr>
          <a:xfrm rot="21122968">
            <a:off x="1581706" y="5317979"/>
            <a:ext cx="3620036"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Informationsströme</a:t>
            </a:r>
          </a:p>
        </p:txBody>
      </p:sp>
    </p:spTree>
    <p:extLst>
      <p:ext uri="{BB962C8B-B14F-4D97-AF65-F5344CB8AC3E}">
        <p14:creationId xmlns:p14="http://schemas.microsoft.com/office/powerpoint/2010/main" val="1466857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2" grpId="0" animBg="1"/>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rechts 10"/>
          <p:cNvSpPr/>
          <p:nvPr/>
        </p:nvSpPr>
        <p:spPr>
          <a:xfrm>
            <a:off x="454047" y="2881798"/>
            <a:ext cx="2684172"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Energieströme</a:t>
            </a:r>
          </a:p>
        </p:txBody>
      </p:sp>
      <p:sp>
        <p:nvSpPr>
          <p:cNvPr id="38" name="Pfeil nach rechts 37"/>
          <p:cNvSpPr/>
          <p:nvPr/>
        </p:nvSpPr>
        <p:spPr>
          <a:xfrm>
            <a:off x="3223518" y="2881798"/>
            <a:ext cx="2684172"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Stoffströme</a:t>
            </a:r>
          </a:p>
        </p:txBody>
      </p:sp>
      <p:sp>
        <p:nvSpPr>
          <p:cNvPr id="41" name="Pfeil nach rechts 40"/>
          <p:cNvSpPr/>
          <p:nvPr/>
        </p:nvSpPr>
        <p:spPr>
          <a:xfrm>
            <a:off x="5992990" y="2881798"/>
            <a:ext cx="2967827" cy="8831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Informationsströme</a:t>
            </a:r>
          </a:p>
        </p:txBody>
      </p:sp>
      <p:sp>
        <p:nvSpPr>
          <p:cNvPr id="5" name="Rechteck 4"/>
          <p:cNvSpPr/>
          <p:nvPr/>
        </p:nvSpPr>
        <p:spPr>
          <a:xfrm rot="21407285">
            <a:off x="475030" y="368430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in Natur und Technik</a:t>
            </a:r>
          </a:p>
        </p:txBody>
      </p:sp>
      <p:sp>
        <p:nvSpPr>
          <p:cNvPr id="18" name="Rechteck 17"/>
          <p:cNvSpPr/>
          <p:nvPr/>
        </p:nvSpPr>
        <p:spPr>
          <a:xfrm rot="244669">
            <a:off x="475029" y="4446743"/>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9" name="Rechteck 18"/>
          <p:cNvSpPr/>
          <p:nvPr/>
        </p:nvSpPr>
        <p:spPr>
          <a:xfrm>
            <a:off x="475029" y="516004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Bewegung &amp; Fortbewegung</a:t>
            </a:r>
          </a:p>
        </p:txBody>
      </p:sp>
      <p:sp>
        <p:nvSpPr>
          <p:cNvPr id="23" name="Rechteck 22"/>
          <p:cNvSpPr/>
          <p:nvPr/>
        </p:nvSpPr>
        <p:spPr>
          <a:xfrm rot="244669">
            <a:off x="3377604" y="367227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Eigenschaften</a:t>
            </a:r>
          </a:p>
        </p:txBody>
      </p:sp>
      <p:sp>
        <p:nvSpPr>
          <p:cNvPr id="24" name="Rechteck 23"/>
          <p:cNvSpPr/>
          <p:nvPr/>
        </p:nvSpPr>
        <p:spPr>
          <a:xfrm rot="21407285">
            <a:off x="3377603" y="4268535"/>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5" name="Rechteck 24"/>
          <p:cNvSpPr/>
          <p:nvPr/>
        </p:nvSpPr>
        <p:spPr>
          <a:xfrm rot="214638">
            <a:off x="3377602" y="511293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Produktentwicklung</a:t>
            </a:r>
          </a:p>
        </p:txBody>
      </p:sp>
      <p:sp>
        <p:nvSpPr>
          <p:cNvPr id="26" name="Rechteck 25"/>
          <p:cNvSpPr/>
          <p:nvPr/>
        </p:nvSpPr>
        <p:spPr>
          <a:xfrm rot="21363387">
            <a:off x="3377602" y="582370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7" name="Rechteck 26"/>
          <p:cNvSpPr/>
          <p:nvPr/>
        </p:nvSpPr>
        <p:spPr>
          <a:xfrm rot="21422019">
            <a:off x="6280175" y="363619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8" name="Rechteck 27"/>
          <p:cNvSpPr/>
          <p:nvPr/>
        </p:nvSpPr>
        <p:spPr>
          <a:xfrm rot="165334">
            <a:off x="6258651" y="429033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
        <p:nvSpPr>
          <p:cNvPr id="29" name="Rechteck 28"/>
          <p:cNvSpPr/>
          <p:nvPr/>
        </p:nvSpPr>
        <p:spPr>
          <a:xfrm rot="21407285">
            <a:off x="6263210" y="501668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Informations-verarbeitung</a:t>
            </a:r>
          </a:p>
        </p:txBody>
      </p:sp>
      <p:sp>
        <p:nvSpPr>
          <p:cNvPr id="30" name="Rechteck 29"/>
          <p:cNvSpPr/>
          <p:nvPr/>
        </p:nvSpPr>
        <p:spPr>
          <a:xfrm rot="244669">
            <a:off x="6289293" y="576356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Elektronik</a:t>
            </a:r>
          </a:p>
        </p:txBody>
      </p:sp>
      <p:sp>
        <p:nvSpPr>
          <p:cNvPr id="34" name="Rechteck 33"/>
          <p:cNvSpPr/>
          <p:nvPr/>
        </p:nvSpPr>
        <p:spPr>
          <a:xfrm>
            <a:off x="454048" y="2256424"/>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Tree>
    <p:extLst>
      <p:ext uri="{BB962C8B-B14F-4D97-AF65-F5344CB8AC3E}">
        <p14:creationId xmlns:p14="http://schemas.microsoft.com/office/powerpoint/2010/main" val="5770835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rechts 10"/>
          <p:cNvSpPr/>
          <p:nvPr/>
        </p:nvSpPr>
        <p:spPr>
          <a:xfrm>
            <a:off x="454047" y="2460978"/>
            <a:ext cx="2684172" cy="130398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Energie &amp; Mobilität</a:t>
            </a:r>
          </a:p>
        </p:txBody>
      </p:sp>
      <p:sp>
        <p:nvSpPr>
          <p:cNvPr id="38" name="Pfeil nach rechts 37"/>
          <p:cNvSpPr/>
          <p:nvPr/>
        </p:nvSpPr>
        <p:spPr>
          <a:xfrm>
            <a:off x="3223518" y="2460978"/>
            <a:ext cx="2684172" cy="130398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Stoffe &amp; Produkte</a:t>
            </a:r>
          </a:p>
        </p:txBody>
      </p:sp>
      <p:sp>
        <p:nvSpPr>
          <p:cNvPr id="41" name="Pfeil nach rechts 40"/>
          <p:cNvSpPr/>
          <p:nvPr/>
        </p:nvSpPr>
        <p:spPr>
          <a:xfrm>
            <a:off x="5992990" y="2460978"/>
            <a:ext cx="2967827" cy="130398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Informationsaufnahme &amp; Verarbeitung</a:t>
            </a:r>
          </a:p>
        </p:txBody>
      </p:sp>
      <p:sp>
        <p:nvSpPr>
          <p:cNvPr id="5" name="Rechteck 4"/>
          <p:cNvSpPr/>
          <p:nvPr/>
        </p:nvSpPr>
        <p:spPr>
          <a:xfrm rot="21407285">
            <a:off x="475030" y="368430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in Natur und Technik</a:t>
            </a:r>
          </a:p>
        </p:txBody>
      </p:sp>
      <p:sp>
        <p:nvSpPr>
          <p:cNvPr id="18" name="Rechteck 17"/>
          <p:cNvSpPr/>
          <p:nvPr/>
        </p:nvSpPr>
        <p:spPr>
          <a:xfrm rot="244669">
            <a:off x="475029" y="4446743"/>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9" name="Rechteck 18"/>
          <p:cNvSpPr/>
          <p:nvPr/>
        </p:nvSpPr>
        <p:spPr>
          <a:xfrm>
            <a:off x="475029" y="516004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Bewegung &amp; Fortbewegung</a:t>
            </a:r>
          </a:p>
        </p:txBody>
      </p:sp>
      <p:sp>
        <p:nvSpPr>
          <p:cNvPr id="23" name="Rechteck 22"/>
          <p:cNvSpPr/>
          <p:nvPr/>
        </p:nvSpPr>
        <p:spPr>
          <a:xfrm rot="244669">
            <a:off x="3377604" y="367227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Eigenschaften</a:t>
            </a:r>
          </a:p>
        </p:txBody>
      </p:sp>
      <p:sp>
        <p:nvSpPr>
          <p:cNvPr id="24" name="Rechteck 23"/>
          <p:cNvSpPr/>
          <p:nvPr/>
        </p:nvSpPr>
        <p:spPr>
          <a:xfrm rot="21407285">
            <a:off x="3377603" y="4268535"/>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5" name="Rechteck 24"/>
          <p:cNvSpPr/>
          <p:nvPr/>
        </p:nvSpPr>
        <p:spPr>
          <a:xfrm rot="214638">
            <a:off x="3377602" y="511293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Produktentwicklung</a:t>
            </a:r>
          </a:p>
        </p:txBody>
      </p:sp>
      <p:sp>
        <p:nvSpPr>
          <p:cNvPr id="26" name="Rechteck 25"/>
          <p:cNvSpPr/>
          <p:nvPr/>
        </p:nvSpPr>
        <p:spPr>
          <a:xfrm rot="21363387">
            <a:off x="3377602" y="582370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7" name="Rechteck 26"/>
          <p:cNvSpPr/>
          <p:nvPr/>
        </p:nvSpPr>
        <p:spPr>
          <a:xfrm rot="21422019">
            <a:off x="6280175" y="363619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8" name="Rechteck 27"/>
          <p:cNvSpPr/>
          <p:nvPr/>
        </p:nvSpPr>
        <p:spPr>
          <a:xfrm rot="165334">
            <a:off x="6258651" y="429033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
        <p:nvSpPr>
          <p:cNvPr id="29" name="Rechteck 28"/>
          <p:cNvSpPr/>
          <p:nvPr/>
        </p:nvSpPr>
        <p:spPr>
          <a:xfrm rot="21407285">
            <a:off x="6263210" y="501668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Informations-verarbeitung</a:t>
            </a:r>
          </a:p>
        </p:txBody>
      </p:sp>
      <p:sp>
        <p:nvSpPr>
          <p:cNvPr id="30" name="Rechteck 29"/>
          <p:cNvSpPr/>
          <p:nvPr/>
        </p:nvSpPr>
        <p:spPr>
          <a:xfrm rot="244669">
            <a:off x="6289293" y="576356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Elektronik</a:t>
            </a:r>
          </a:p>
        </p:txBody>
      </p:sp>
      <p:sp>
        <p:nvSpPr>
          <p:cNvPr id="34" name="Rechteck 33"/>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Tree>
    <p:extLst>
      <p:ext uri="{BB962C8B-B14F-4D97-AF65-F5344CB8AC3E}">
        <p14:creationId xmlns:p14="http://schemas.microsoft.com/office/powerpoint/2010/main" val="686129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rechts 10"/>
          <p:cNvSpPr/>
          <p:nvPr/>
        </p:nvSpPr>
        <p:spPr>
          <a:xfrm>
            <a:off x="454047"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Energie &amp; Mobilität</a:t>
            </a:r>
          </a:p>
        </p:txBody>
      </p:sp>
      <p:sp>
        <p:nvSpPr>
          <p:cNvPr id="38" name="Pfeil nach rechts 37"/>
          <p:cNvSpPr/>
          <p:nvPr/>
        </p:nvSpPr>
        <p:spPr>
          <a:xfrm>
            <a:off x="3223518"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Stoffe &amp; Produkte</a:t>
            </a:r>
          </a:p>
        </p:txBody>
      </p:sp>
      <p:sp>
        <p:nvSpPr>
          <p:cNvPr id="41" name="Pfeil nach rechts 40"/>
          <p:cNvSpPr/>
          <p:nvPr/>
        </p:nvSpPr>
        <p:spPr>
          <a:xfrm>
            <a:off x="5992990" y="2460978"/>
            <a:ext cx="2967827"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Informationsaufnahme &amp; Verarbeitung</a:t>
            </a:r>
          </a:p>
        </p:txBody>
      </p:sp>
      <p:sp>
        <p:nvSpPr>
          <p:cNvPr id="5" name="Rechteck 4"/>
          <p:cNvSpPr/>
          <p:nvPr/>
        </p:nvSpPr>
        <p:spPr>
          <a:xfrm rot="21407285">
            <a:off x="475030" y="368430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in Natur und Technik</a:t>
            </a:r>
          </a:p>
        </p:txBody>
      </p:sp>
      <p:sp>
        <p:nvSpPr>
          <p:cNvPr id="18" name="Rechteck 17"/>
          <p:cNvSpPr/>
          <p:nvPr/>
        </p:nvSpPr>
        <p:spPr>
          <a:xfrm rot="244669">
            <a:off x="475029" y="4446743"/>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9" name="Rechteck 18"/>
          <p:cNvSpPr/>
          <p:nvPr/>
        </p:nvSpPr>
        <p:spPr>
          <a:xfrm>
            <a:off x="475029" y="516004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Bewegung &amp; Fortbewegung</a:t>
            </a:r>
          </a:p>
        </p:txBody>
      </p:sp>
      <p:sp>
        <p:nvSpPr>
          <p:cNvPr id="23" name="Rechteck 22"/>
          <p:cNvSpPr/>
          <p:nvPr/>
        </p:nvSpPr>
        <p:spPr>
          <a:xfrm rot="244669">
            <a:off x="3377604" y="367227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Eigenschaften</a:t>
            </a:r>
          </a:p>
        </p:txBody>
      </p:sp>
      <p:sp>
        <p:nvSpPr>
          <p:cNvPr id="24" name="Rechteck 23"/>
          <p:cNvSpPr/>
          <p:nvPr/>
        </p:nvSpPr>
        <p:spPr>
          <a:xfrm rot="21407285">
            <a:off x="3377603" y="4268535"/>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5" name="Rechteck 24"/>
          <p:cNvSpPr/>
          <p:nvPr/>
        </p:nvSpPr>
        <p:spPr>
          <a:xfrm rot="214638">
            <a:off x="3377602" y="511293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Produktentwicklung</a:t>
            </a:r>
          </a:p>
        </p:txBody>
      </p:sp>
      <p:sp>
        <p:nvSpPr>
          <p:cNvPr id="26" name="Rechteck 25"/>
          <p:cNvSpPr/>
          <p:nvPr/>
        </p:nvSpPr>
        <p:spPr>
          <a:xfrm rot="21363387">
            <a:off x="3377602" y="582370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7" name="Rechteck 26"/>
          <p:cNvSpPr/>
          <p:nvPr/>
        </p:nvSpPr>
        <p:spPr>
          <a:xfrm rot="21422019">
            <a:off x="6280175" y="363619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8" name="Rechteck 27"/>
          <p:cNvSpPr/>
          <p:nvPr/>
        </p:nvSpPr>
        <p:spPr>
          <a:xfrm rot="165334">
            <a:off x="6258651" y="429033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
        <p:nvSpPr>
          <p:cNvPr id="29" name="Rechteck 28"/>
          <p:cNvSpPr/>
          <p:nvPr/>
        </p:nvSpPr>
        <p:spPr>
          <a:xfrm rot="21407285">
            <a:off x="6263210" y="501668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Informations-verarbeitung</a:t>
            </a:r>
          </a:p>
        </p:txBody>
      </p:sp>
      <p:sp>
        <p:nvSpPr>
          <p:cNvPr id="30" name="Rechteck 29"/>
          <p:cNvSpPr/>
          <p:nvPr/>
        </p:nvSpPr>
        <p:spPr>
          <a:xfrm rot="244669">
            <a:off x="6289293" y="576356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Elektronik</a:t>
            </a:r>
          </a:p>
        </p:txBody>
      </p:sp>
      <p:sp>
        <p:nvSpPr>
          <p:cNvPr id="34" name="Rechteck 33"/>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6" name="Rechteck 5"/>
          <p:cNvSpPr/>
          <p:nvPr/>
        </p:nvSpPr>
        <p:spPr>
          <a:xfrm>
            <a:off x="-432080" y="1768510"/>
            <a:ext cx="9907675" cy="50894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5619396" y="2042480"/>
            <a:ext cx="878767" cy="2646878"/>
          </a:xfrm>
          <a:prstGeom prst="rect">
            <a:avLst/>
          </a:prstGeom>
          <a:noFill/>
        </p:spPr>
        <p:txBody>
          <a:bodyPr wrap="none" rtlCol="0">
            <a:spAutoFit/>
          </a:bodyPr>
          <a:lstStyle/>
          <a:p>
            <a:r>
              <a:rPr lang="de-DE" sz="16600" dirty="0"/>
              <a:t>!</a:t>
            </a:r>
          </a:p>
        </p:txBody>
      </p:sp>
      <p:sp>
        <p:nvSpPr>
          <p:cNvPr id="8" name="Rechteck 7"/>
          <p:cNvSpPr/>
          <p:nvPr/>
        </p:nvSpPr>
        <p:spPr>
          <a:xfrm>
            <a:off x="3646585" y="4312143"/>
            <a:ext cx="2393241" cy="673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Lesehilfe</a:t>
            </a:r>
          </a:p>
        </p:txBody>
      </p:sp>
    </p:spTree>
    <p:extLst>
      <p:ext uri="{BB962C8B-B14F-4D97-AF65-F5344CB8AC3E}">
        <p14:creationId xmlns:p14="http://schemas.microsoft.com/office/powerpoint/2010/main" val="1871788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rechts 10"/>
          <p:cNvSpPr/>
          <p:nvPr/>
        </p:nvSpPr>
        <p:spPr>
          <a:xfrm>
            <a:off x="454047"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Energie &amp; Mobilität</a:t>
            </a:r>
          </a:p>
        </p:txBody>
      </p:sp>
      <p:sp>
        <p:nvSpPr>
          <p:cNvPr id="38" name="Pfeil nach rechts 37"/>
          <p:cNvSpPr/>
          <p:nvPr/>
        </p:nvSpPr>
        <p:spPr>
          <a:xfrm>
            <a:off x="3223518"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Stoffe &amp; Produkte</a:t>
            </a:r>
          </a:p>
        </p:txBody>
      </p:sp>
      <p:sp>
        <p:nvSpPr>
          <p:cNvPr id="41" name="Pfeil nach rechts 40"/>
          <p:cNvSpPr/>
          <p:nvPr/>
        </p:nvSpPr>
        <p:spPr>
          <a:xfrm>
            <a:off x="5992990" y="2460978"/>
            <a:ext cx="2967827"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Informationsaufnahme &amp; Verarbeitung</a:t>
            </a:r>
          </a:p>
        </p:txBody>
      </p:sp>
      <p:sp>
        <p:nvSpPr>
          <p:cNvPr id="5" name="Rechteck 4"/>
          <p:cNvSpPr/>
          <p:nvPr/>
        </p:nvSpPr>
        <p:spPr>
          <a:xfrm rot="21407285">
            <a:off x="475030" y="368430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in Natur und Technik</a:t>
            </a:r>
          </a:p>
        </p:txBody>
      </p:sp>
      <p:sp>
        <p:nvSpPr>
          <p:cNvPr id="18" name="Rechteck 17"/>
          <p:cNvSpPr/>
          <p:nvPr/>
        </p:nvSpPr>
        <p:spPr>
          <a:xfrm rot="244669">
            <a:off x="475029" y="4446743"/>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9" name="Rechteck 18"/>
          <p:cNvSpPr/>
          <p:nvPr/>
        </p:nvSpPr>
        <p:spPr>
          <a:xfrm>
            <a:off x="475029" y="516004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Bewegung &amp; Fortbewegung</a:t>
            </a:r>
          </a:p>
        </p:txBody>
      </p:sp>
      <p:sp>
        <p:nvSpPr>
          <p:cNvPr id="23" name="Rechteck 22"/>
          <p:cNvSpPr/>
          <p:nvPr/>
        </p:nvSpPr>
        <p:spPr>
          <a:xfrm rot="244669">
            <a:off x="3377604" y="367227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Eigenschaften</a:t>
            </a:r>
          </a:p>
        </p:txBody>
      </p:sp>
      <p:sp>
        <p:nvSpPr>
          <p:cNvPr id="24" name="Rechteck 23"/>
          <p:cNvSpPr/>
          <p:nvPr/>
        </p:nvSpPr>
        <p:spPr>
          <a:xfrm rot="21407285">
            <a:off x="3377603" y="4268535"/>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5" name="Rechteck 24"/>
          <p:cNvSpPr/>
          <p:nvPr/>
        </p:nvSpPr>
        <p:spPr>
          <a:xfrm rot="214638">
            <a:off x="3377602" y="511293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Produktentwicklung</a:t>
            </a:r>
          </a:p>
        </p:txBody>
      </p:sp>
      <p:sp>
        <p:nvSpPr>
          <p:cNvPr id="26" name="Rechteck 25"/>
          <p:cNvSpPr/>
          <p:nvPr/>
        </p:nvSpPr>
        <p:spPr>
          <a:xfrm rot="21363387">
            <a:off x="3377602" y="582370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7" name="Rechteck 26"/>
          <p:cNvSpPr/>
          <p:nvPr/>
        </p:nvSpPr>
        <p:spPr>
          <a:xfrm rot="21422019">
            <a:off x="6280175" y="363619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8" name="Rechteck 27"/>
          <p:cNvSpPr/>
          <p:nvPr/>
        </p:nvSpPr>
        <p:spPr>
          <a:xfrm rot="165334">
            <a:off x="6258651" y="429033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
        <p:nvSpPr>
          <p:cNvPr id="29" name="Rechteck 28"/>
          <p:cNvSpPr/>
          <p:nvPr/>
        </p:nvSpPr>
        <p:spPr>
          <a:xfrm rot="21407285">
            <a:off x="6263210" y="501668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Informations-verarbeitung</a:t>
            </a:r>
          </a:p>
        </p:txBody>
      </p:sp>
      <p:sp>
        <p:nvSpPr>
          <p:cNvPr id="30" name="Rechteck 29"/>
          <p:cNvSpPr/>
          <p:nvPr/>
        </p:nvSpPr>
        <p:spPr>
          <a:xfrm rot="244669">
            <a:off x="6289293" y="576356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Elektronik</a:t>
            </a:r>
          </a:p>
        </p:txBody>
      </p:sp>
      <p:sp>
        <p:nvSpPr>
          <p:cNvPr id="34" name="Rechteck 33"/>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6" name="Rechteck 5"/>
          <p:cNvSpPr/>
          <p:nvPr/>
        </p:nvSpPr>
        <p:spPr>
          <a:xfrm>
            <a:off x="-432080" y="1768510"/>
            <a:ext cx="9907675" cy="50894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132151" y="-9328"/>
            <a:ext cx="665567" cy="1862048"/>
          </a:xfrm>
          <a:prstGeom prst="rect">
            <a:avLst/>
          </a:prstGeom>
          <a:noFill/>
        </p:spPr>
        <p:txBody>
          <a:bodyPr wrap="none" rtlCol="0">
            <a:spAutoFit/>
          </a:bodyPr>
          <a:lstStyle/>
          <a:p>
            <a:r>
              <a:rPr lang="de-DE" sz="11500" dirty="0"/>
              <a:t>!</a:t>
            </a:r>
          </a:p>
        </p:txBody>
      </p:sp>
      <p:grpSp>
        <p:nvGrpSpPr>
          <p:cNvPr id="2" name="Gruppieren 1"/>
          <p:cNvGrpSpPr/>
          <p:nvPr/>
        </p:nvGrpSpPr>
        <p:grpSpPr>
          <a:xfrm>
            <a:off x="6883945" y="449513"/>
            <a:ext cx="1517173" cy="1185417"/>
            <a:chOff x="1033482" y="1049909"/>
            <a:chExt cx="3262296" cy="2548938"/>
          </a:xfrm>
        </p:grpSpPr>
        <p:grpSp>
          <p:nvGrpSpPr>
            <p:cNvPr id="22" name="Gruppieren 21"/>
            <p:cNvGrpSpPr/>
            <p:nvPr/>
          </p:nvGrpSpPr>
          <p:grpSpPr>
            <a:xfrm>
              <a:off x="1033482" y="1049909"/>
              <a:ext cx="2267990" cy="2007338"/>
              <a:chOff x="376783" y="4333568"/>
              <a:chExt cx="1534216" cy="1357894"/>
            </a:xfrm>
          </p:grpSpPr>
          <p:sp>
            <p:nvSpPr>
              <p:cNvPr id="31"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p:cNvGrpSpPr/>
              <p:nvPr/>
            </p:nvGrpSpPr>
            <p:grpSpPr>
              <a:xfrm>
                <a:off x="376783" y="5004666"/>
                <a:ext cx="1499220" cy="686796"/>
                <a:chOff x="2494945" y="5226423"/>
                <a:chExt cx="1265648" cy="579796"/>
              </a:xfrm>
              <a:solidFill>
                <a:schemeClr val="accent1"/>
              </a:solidFill>
            </p:grpSpPr>
            <p:sp>
              <p:nvSpPr>
                <p:cNvPr id="36"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40" name="Textfeld 39"/>
            <p:cNvSpPr txBox="1"/>
            <p:nvPr/>
          </p:nvSpPr>
          <p:spPr>
            <a:xfrm>
              <a:off x="3061115" y="1414922"/>
              <a:ext cx="1234663" cy="2183925"/>
            </a:xfrm>
            <a:prstGeom prst="rect">
              <a:avLst/>
            </a:prstGeom>
            <a:noFill/>
          </p:spPr>
          <p:txBody>
            <a:bodyPr wrap="none" rtlCol="0">
              <a:spAutoFit/>
            </a:bodyPr>
            <a:lstStyle/>
            <a:p>
              <a:r>
                <a:rPr lang="de-DE" sz="6000" dirty="0">
                  <a:solidFill>
                    <a:schemeClr val="accent6"/>
                  </a:solidFill>
                </a:rPr>
                <a:t>1</a:t>
              </a:r>
            </a:p>
          </p:txBody>
        </p:sp>
      </p:grpSp>
    </p:spTree>
    <p:extLst>
      <p:ext uri="{BB962C8B-B14F-4D97-AF65-F5344CB8AC3E}">
        <p14:creationId xmlns:p14="http://schemas.microsoft.com/office/powerpoint/2010/main" val="8530950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rot="500826">
            <a:off x="6894352" y="3947466"/>
            <a:ext cx="1027333" cy="369332"/>
          </a:xfrm>
          <a:prstGeom prst="rect">
            <a:avLst/>
          </a:prstGeom>
          <a:solidFill>
            <a:schemeClr val="accent1"/>
          </a:solidFill>
        </p:spPr>
        <p:txBody>
          <a:bodyPr wrap="none" rtlCol="0">
            <a:spAutoFit/>
          </a:bodyPr>
          <a:lstStyle/>
          <a:p>
            <a:r>
              <a:rPr lang="de-DE" dirty="0">
                <a:solidFill>
                  <a:schemeClr val="bg1"/>
                </a:solidFill>
              </a:rPr>
              <a:t>Wichtig !</a:t>
            </a:r>
          </a:p>
        </p:txBody>
      </p:sp>
      <p:sp>
        <p:nvSpPr>
          <p:cNvPr id="48" name="Rechteck 47"/>
          <p:cNvSpPr/>
          <p:nvPr/>
        </p:nvSpPr>
        <p:spPr>
          <a:xfrm>
            <a:off x="1424902"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49" name="Rechteck 48"/>
          <p:cNvSpPr/>
          <p:nvPr/>
        </p:nvSpPr>
        <p:spPr>
          <a:xfrm>
            <a:off x="730196"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50" name="Rechteck 49"/>
          <p:cNvSpPr/>
          <p:nvPr/>
        </p:nvSpPr>
        <p:spPr>
          <a:xfrm>
            <a:off x="730196"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51" name="Rechteck 50"/>
          <p:cNvSpPr/>
          <p:nvPr/>
        </p:nvSpPr>
        <p:spPr>
          <a:xfrm>
            <a:off x="730195"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52" name="Textfeld 51"/>
          <p:cNvSpPr txBox="1"/>
          <p:nvPr/>
        </p:nvSpPr>
        <p:spPr>
          <a:xfrm>
            <a:off x="650680" y="1386040"/>
            <a:ext cx="3855799" cy="369332"/>
          </a:xfrm>
          <a:prstGeom prst="rect">
            <a:avLst/>
          </a:prstGeom>
          <a:noFill/>
        </p:spPr>
        <p:txBody>
          <a:bodyPr wrap="none" rtlCol="0">
            <a:spAutoFit/>
          </a:bodyPr>
          <a:lstStyle/>
          <a:p>
            <a:r>
              <a:rPr lang="de-DE" dirty="0"/>
              <a:t>Die Schülerinnen und Schüler können…</a:t>
            </a:r>
          </a:p>
        </p:txBody>
      </p:sp>
      <p:sp>
        <p:nvSpPr>
          <p:cNvPr id="53" name="Rechteck 52"/>
          <p:cNvSpPr/>
          <p:nvPr/>
        </p:nvSpPr>
        <p:spPr>
          <a:xfrm>
            <a:off x="730195"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54" name="Textfeld 53"/>
          <p:cNvSpPr txBox="1"/>
          <p:nvPr/>
        </p:nvSpPr>
        <p:spPr>
          <a:xfrm>
            <a:off x="4766402"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spTree>
    <p:extLst>
      <p:ext uri="{BB962C8B-B14F-4D97-AF65-F5344CB8AC3E}">
        <p14:creationId xmlns:p14="http://schemas.microsoft.com/office/powerpoint/2010/main" val="1823795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rot="21199633">
            <a:off x="6890826" y="3909113"/>
            <a:ext cx="1068306" cy="369332"/>
          </a:xfrm>
          <a:prstGeom prst="rect">
            <a:avLst/>
          </a:prstGeom>
          <a:solidFill>
            <a:schemeClr val="accent1"/>
          </a:solidFill>
        </p:spPr>
        <p:txBody>
          <a:bodyPr wrap="none" rtlCol="0">
            <a:spAutoFit/>
          </a:bodyPr>
          <a:lstStyle/>
          <a:p>
            <a:r>
              <a:rPr lang="de-DE" dirty="0">
                <a:solidFill>
                  <a:schemeClr val="bg1"/>
                </a:solidFill>
              </a:rPr>
              <a:t>Komplex!</a:t>
            </a:r>
          </a:p>
        </p:txBody>
      </p:sp>
      <p:grpSp>
        <p:nvGrpSpPr>
          <p:cNvPr id="31" name="Gruppieren 30"/>
          <p:cNvGrpSpPr/>
          <p:nvPr/>
        </p:nvGrpSpPr>
        <p:grpSpPr>
          <a:xfrm>
            <a:off x="650680" y="219557"/>
            <a:ext cx="5325904" cy="7171194"/>
            <a:chOff x="-320174" y="219557"/>
            <a:chExt cx="5325904" cy="7171194"/>
          </a:xfrm>
        </p:grpSpPr>
        <p:sp>
          <p:nvSpPr>
            <p:cNvPr id="32" name="Rechteck 31"/>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33" name="Rechteck 32"/>
            <p:cNvSpPr/>
            <p:nvPr/>
          </p:nvSpPr>
          <p:spPr>
            <a:xfrm>
              <a:off x="-240658"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35" name="Rechteck 34"/>
            <p:cNvSpPr/>
            <p:nvPr/>
          </p:nvSpPr>
          <p:spPr>
            <a:xfrm>
              <a:off x="-240658"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36" name="Rechteck 35"/>
            <p:cNvSpPr/>
            <p:nvPr/>
          </p:nvSpPr>
          <p:spPr>
            <a:xfrm>
              <a:off x="-240659"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37" name="Textfeld 36"/>
            <p:cNvSpPr txBox="1"/>
            <p:nvPr/>
          </p:nvSpPr>
          <p:spPr>
            <a:xfrm>
              <a:off x="-320174" y="1386040"/>
              <a:ext cx="3855799" cy="369332"/>
            </a:xfrm>
            <a:prstGeom prst="rect">
              <a:avLst/>
            </a:prstGeom>
            <a:noFill/>
          </p:spPr>
          <p:txBody>
            <a:bodyPr wrap="none" rtlCol="0">
              <a:spAutoFit/>
            </a:bodyPr>
            <a:lstStyle/>
            <a:p>
              <a:r>
                <a:rPr lang="de-DE" dirty="0"/>
                <a:t>Die Schülerinnen und Schüler können…</a:t>
              </a:r>
            </a:p>
          </p:txBody>
        </p:sp>
        <p:sp>
          <p:nvSpPr>
            <p:cNvPr id="39" name="Rechteck 38"/>
            <p:cNvSpPr/>
            <p:nvPr/>
          </p:nvSpPr>
          <p:spPr>
            <a:xfrm>
              <a:off x="-240659"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40" name="Textfeld 39"/>
            <p:cNvSpPr txBox="1"/>
            <p:nvPr/>
          </p:nvSpPr>
          <p:spPr>
            <a:xfrm>
              <a:off x="3795548"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grpSp>
    </p:spTree>
    <p:extLst>
      <p:ext uri="{BB962C8B-B14F-4D97-AF65-F5344CB8AC3E}">
        <p14:creationId xmlns:p14="http://schemas.microsoft.com/office/powerpoint/2010/main" val="2783683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20174" y="219557"/>
            <a:ext cx="5325904" cy="7171194"/>
            <a:chOff x="-320174" y="219557"/>
            <a:chExt cx="5325904" cy="7171194"/>
          </a:xfrm>
        </p:grpSpPr>
        <p:sp>
          <p:nvSpPr>
            <p:cNvPr id="34" name="Rechteck 33"/>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42" name="Rechteck 41"/>
            <p:cNvSpPr/>
            <p:nvPr/>
          </p:nvSpPr>
          <p:spPr>
            <a:xfrm>
              <a:off x="-240658"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43" name="Rechteck 42"/>
            <p:cNvSpPr/>
            <p:nvPr/>
          </p:nvSpPr>
          <p:spPr>
            <a:xfrm>
              <a:off x="-240658"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44" name="Rechteck 43"/>
            <p:cNvSpPr/>
            <p:nvPr/>
          </p:nvSpPr>
          <p:spPr>
            <a:xfrm>
              <a:off x="-240659"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8" name="Textfeld 7"/>
            <p:cNvSpPr txBox="1"/>
            <p:nvPr/>
          </p:nvSpPr>
          <p:spPr>
            <a:xfrm>
              <a:off x="-320174" y="1386040"/>
              <a:ext cx="3855799" cy="369332"/>
            </a:xfrm>
            <a:prstGeom prst="rect">
              <a:avLst/>
            </a:prstGeom>
            <a:noFill/>
          </p:spPr>
          <p:txBody>
            <a:bodyPr wrap="none" rtlCol="0">
              <a:spAutoFit/>
            </a:bodyPr>
            <a:lstStyle/>
            <a:p>
              <a:r>
                <a:rPr lang="de-DE" dirty="0"/>
                <a:t>Die Schülerinnen und Schüler können…</a:t>
              </a:r>
            </a:p>
          </p:txBody>
        </p:sp>
        <p:sp>
          <p:nvSpPr>
            <p:cNvPr id="9" name="Rechteck 8"/>
            <p:cNvSpPr/>
            <p:nvPr/>
          </p:nvSpPr>
          <p:spPr>
            <a:xfrm>
              <a:off x="-240659"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14" name="Textfeld 13"/>
            <p:cNvSpPr txBox="1"/>
            <p:nvPr/>
          </p:nvSpPr>
          <p:spPr>
            <a:xfrm>
              <a:off x="3795548"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grpSp>
      <p:sp>
        <p:nvSpPr>
          <p:cNvPr id="15" name="Textfeld 14"/>
          <p:cNvSpPr txBox="1"/>
          <p:nvPr/>
        </p:nvSpPr>
        <p:spPr>
          <a:xfrm rot="461137">
            <a:off x="7103383" y="5132919"/>
            <a:ext cx="667490" cy="369332"/>
          </a:xfrm>
          <a:prstGeom prst="rect">
            <a:avLst/>
          </a:prstGeom>
          <a:solidFill>
            <a:schemeClr val="accent1"/>
          </a:solidFill>
        </p:spPr>
        <p:txBody>
          <a:bodyPr wrap="none" rtlCol="0">
            <a:spAutoFit/>
          </a:bodyPr>
          <a:lstStyle/>
          <a:p>
            <a:r>
              <a:rPr lang="de-DE" dirty="0">
                <a:solidFill>
                  <a:schemeClr val="bg1"/>
                </a:solidFill>
              </a:rPr>
              <a:t>Teil 1</a:t>
            </a:r>
          </a:p>
        </p:txBody>
      </p:sp>
      <p:sp>
        <p:nvSpPr>
          <p:cNvPr id="32" name="Textfeld 31"/>
          <p:cNvSpPr txBox="1"/>
          <p:nvPr/>
        </p:nvSpPr>
        <p:spPr>
          <a:xfrm rot="21138695">
            <a:off x="6295100" y="4196665"/>
            <a:ext cx="667490" cy="369332"/>
          </a:xfrm>
          <a:prstGeom prst="rect">
            <a:avLst/>
          </a:prstGeom>
          <a:solidFill>
            <a:schemeClr val="accent1"/>
          </a:solidFill>
        </p:spPr>
        <p:txBody>
          <a:bodyPr wrap="none" rtlCol="0">
            <a:spAutoFit/>
          </a:bodyPr>
          <a:lstStyle/>
          <a:p>
            <a:r>
              <a:rPr lang="de-DE" dirty="0">
                <a:solidFill>
                  <a:schemeClr val="bg1"/>
                </a:solidFill>
              </a:rPr>
              <a:t>Teil 2</a:t>
            </a:r>
          </a:p>
        </p:txBody>
      </p:sp>
      <p:sp>
        <p:nvSpPr>
          <p:cNvPr id="33" name="Textfeld 32"/>
          <p:cNvSpPr txBox="1"/>
          <p:nvPr/>
        </p:nvSpPr>
        <p:spPr>
          <a:xfrm rot="427597">
            <a:off x="6197222" y="2604949"/>
            <a:ext cx="667490" cy="369332"/>
          </a:xfrm>
          <a:prstGeom prst="rect">
            <a:avLst/>
          </a:prstGeom>
          <a:solidFill>
            <a:schemeClr val="accent1"/>
          </a:solidFill>
        </p:spPr>
        <p:txBody>
          <a:bodyPr wrap="none" rtlCol="0">
            <a:spAutoFit/>
          </a:bodyPr>
          <a:lstStyle/>
          <a:p>
            <a:r>
              <a:rPr lang="de-DE" dirty="0">
                <a:solidFill>
                  <a:schemeClr val="bg1"/>
                </a:solidFill>
              </a:rPr>
              <a:t>Teil 3</a:t>
            </a:r>
          </a:p>
        </p:txBody>
      </p:sp>
    </p:spTree>
    <p:extLst>
      <p:ext uri="{BB962C8B-B14F-4D97-AF65-F5344CB8AC3E}">
        <p14:creationId xmlns:p14="http://schemas.microsoft.com/office/powerpoint/2010/main" val="38120654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3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46529" y="1806880"/>
            <a:ext cx="9907675" cy="508949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p:cNvGrpSpPr/>
          <p:nvPr/>
        </p:nvGrpSpPr>
        <p:grpSpPr>
          <a:xfrm>
            <a:off x="-1956631" y="219557"/>
            <a:ext cx="5341365" cy="7171194"/>
            <a:chOff x="-1956631" y="219557"/>
            <a:chExt cx="5341365" cy="7171194"/>
          </a:xfrm>
        </p:grpSpPr>
        <p:sp>
          <p:nvSpPr>
            <p:cNvPr id="42" name="Rechteck 41"/>
            <p:cNvSpPr/>
            <p:nvPr/>
          </p:nvSpPr>
          <p:spPr>
            <a:xfrm>
              <a:off x="-1861654"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43" name="Rechteck 42"/>
            <p:cNvSpPr/>
            <p:nvPr/>
          </p:nvSpPr>
          <p:spPr>
            <a:xfrm>
              <a:off x="-1861654"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44" name="Rechteck 43"/>
            <p:cNvSpPr/>
            <p:nvPr/>
          </p:nvSpPr>
          <p:spPr>
            <a:xfrm>
              <a:off x="-1861655"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8" name="Textfeld 7"/>
            <p:cNvSpPr txBox="1"/>
            <p:nvPr/>
          </p:nvSpPr>
          <p:spPr>
            <a:xfrm>
              <a:off x="-1956631" y="1384187"/>
              <a:ext cx="3855799" cy="369332"/>
            </a:xfrm>
            <a:prstGeom prst="rect">
              <a:avLst/>
            </a:prstGeom>
            <a:noFill/>
          </p:spPr>
          <p:txBody>
            <a:bodyPr wrap="none" rtlCol="0">
              <a:spAutoFit/>
            </a:bodyPr>
            <a:lstStyle/>
            <a:p>
              <a:r>
                <a:rPr lang="de-DE" dirty="0"/>
                <a:t>Die Schülerinnen und Schüler können…</a:t>
              </a:r>
            </a:p>
          </p:txBody>
        </p:sp>
        <p:sp>
          <p:nvSpPr>
            <p:cNvPr id="9" name="Rechteck 8"/>
            <p:cNvSpPr/>
            <p:nvPr/>
          </p:nvSpPr>
          <p:spPr>
            <a:xfrm>
              <a:off x="-1861655"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14" name="Textfeld 13"/>
            <p:cNvSpPr txBox="1"/>
            <p:nvPr/>
          </p:nvSpPr>
          <p:spPr>
            <a:xfrm>
              <a:off x="2174552"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grpSp>
      <p:pic>
        <p:nvPicPr>
          <p:cNvPr id="31" name="Picture 2" descr="Rainbow Spring by GD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7559" y="2605869"/>
            <a:ext cx="2213865" cy="295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4055565" y="1885676"/>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
        <p:nvSpPr>
          <p:cNvPr id="4" name="Rechteck 3"/>
          <p:cNvSpPr/>
          <p:nvPr/>
        </p:nvSpPr>
        <p:spPr>
          <a:xfrm>
            <a:off x="4781219" y="3380491"/>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
        <p:nvSpPr>
          <p:cNvPr id="35" name="Rechteck 34"/>
          <p:cNvSpPr/>
          <p:nvPr/>
        </p:nvSpPr>
        <p:spPr>
          <a:xfrm>
            <a:off x="4777930" y="4430698"/>
            <a:ext cx="1210588" cy="1323439"/>
          </a:xfrm>
          <a:prstGeom prst="rect">
            <a:avLst/>
          </a:prstGeom>
        </p:spPr>
        <p:txBody>
          <a:bodyPr wrap="none">
            <a:spAutoFit/>
          </a:bodyPr>
          <a:lstStyle/>
          <a:p>
            <a:r>
              <a:rPr lang="de-DE" sz="8000" dirty="0">
                <a:solidFill>
                  <a:schemeClr val="accent1"/>
                </a:solidFill>
                <a:sym typeface="Webdings" panose="05030102010509060703" pitchFamily="18" charset="2"/>
              </a:rPr>
              <a:t></a:t>
            </a:r>
            <a:endParaRPr lang="de-DE" sz="8000" dirty="0">
              <a:solidFill>
                <a:schemeClr val="accent1"/>
              </a:solidFill>
            </a:endParaRPr>
          </a:p>
        </p:txBody>
      </p:sp>
    </p:spTree>
    <p:extLst>
      <p:ext uri="{BB962C8B-B14F-4D97-AF65-F5344CB8AC3E}">
        <p14:creationId xmlns:p14="http://schemas.microsoft.com/office/powerpoint/2010/main" val="3904645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3826975" y="219557"/>
            <a:ext cx="5351756" cy="7171194"/>
            <a:chOff x="-3826975" y="219557"/>
            <a:chExt cx="5351756" cy="7171194"/>
          </a:xfrm>
        </p:grpSpPr>
        <p:sp>
          <p:nvSpPr>
            <p:cNvPr id="42" name="Rechteck 41"/>
            <p:cNvSpPr/>
            <p:nvPr/>
          </p:nvSpPr>
          <p:spPr>
            <a:xfrm>
              <a:off x="-3721607"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43" name="Rechteck 42"/>
            <p:cNvSpPr/>
            <p:nvPr/>
          </p:nvSpPr>
          <p:spPr>
            <a:xfrm>
              <a:off x="-3721607"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44" name="Rechteck 43"/>
            <p:cNvSpPr/>
            <p:nvPr/>
          </p:nvSpPr>
          <p:spPr>
            <a:xfrm>
              <a:off x="-3721608"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8" name="Textfeld 7"/>
            <p:cNvSpPr txBox="1"/>
            <p:nvPr/>
          </p:nvSpPr>
          <p:spPr>
            <a:xfrm>
              <a:off x="-3826975" y="1384187"/>
              <a:ext cx="3855799" cy="369332"/>
            </a:xfrm>
            <a:prstGeom prst="rect">
              <a:avLst/>
            </a:prstGeom>
            <a:noFill/>
          </p:spPr>
          <p:txBody>
            <a:bodyPr wrap="none" rtlCol="0">
              <a:spAutoFit/>
            </a:bodyPr>
            <a:lstStyle/>
            <a:p>
              <a:r>
                <a:rPr lang="de-DE" dirty="0"/>
                <a:t>Die Schülerinnen und Schüler können…</a:t>
              </a:r>
            </a:p>
          </p:txBody>
        </p:sp>
        <p:sp>
          <p:nvSpPr>
            <p:cNvPr id="9" name="Rechteck 8"/>
            <p:cNvSpPr/>
            <p:nvPr/>
          </p:nvSpPr>
          <p:spPr>
            <a:xfrm>
              <a:off x="-3721608"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14" name="Textfeld 13"/>
            <p:cNvSpPr txBox="1"/>
            <p:nvPr/>
          </p:nvSpPr>
          <p:spPr>
            <a:xfrm>
              <a:off x="314599"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grpSp>
      <p:sp>
        <p:nvSpPr>
          <p:cNvPr id="2" name="Rechteck: abgerundete Ecken 1"/>
          <p:cNvSpPr/>
          <p:nvPr/>
        </p:nvSpPr>
        <p:spPr>
          <a:xfrm>
            <a:off x="6576258" y="1767154"/>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Mikrocontroller</a:t>
            </a:r>
          </a:p>
        </p:txBody>
      </p:sp>
      <p:sp>
        <p:nvSpPr>
          <p:cNvPr id="32" name="Rechteck: abgerundete Ecken 31"/>
          <p:cNvSpPr/>
          <p:nvPr/>
        </p:nvSpPr>
        <p:spPr>
          <a:xfrm>
            <a:off x="6576259" y="3002050"/>
            <a:ext cx="1922394"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Getriebe</a:t>
            </a:r>
          </a:p>
        </p:txBody>
      </p:sp>
      <p:sp>
        <p:nvSpPr>
          <p:cNvPr id="33" name="Rechteck: abgerundete Ecken 32"/>
          <p:cNvSpPr/>
          <p:nvPr/>
        </p:nvSpPr>
        <p:spPr>
          <a:xfrm>
            <a:off x="6578851" y="4236946"/>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Elektronik</a:t>
            </a:r>
          </a:p>
        </p:txBody>
      </p:sp>
      <p:sp>
        <p:nvSpPr>
          <p:cNvPr id="36" name="Rechteck: abgerundete Ecken 35"/>
          <p:cNvSpPr/>
          <p:nvPr/>
        </p:nvSpPr>
        <p:spPr>
          <a:xfrm>
            <a:off x="6576258" y="5471842"/>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a:t>
            </a:r>
          </a:p>
        </p:txBody>
      </p:sp>
      <p:sp>
        <p:nvSpPr>
          <p:cNvPr id="10" name="Textfeld 9"/>
          <p:cNvSpPr txBox="1"/>
          <p:nvPr/>
        </p:nvSpPr>
        <p:spPr>
          <a:xfrm rot="21241228">
            <a:off x="7012982" y="2162045"/>
            <a:ext cx="1449436" cy="369332"/>
          </a:xfrm>
          <a:prstGeom prst="rect">
            <a:avLst/>
          </a:prstGeom>
          <a:noFill/>
        </p:spPr>
        <p:txBody>
          <a:bodyPr wrap="none" rtlCol="0">
            <a:spAutoFit/>
          </a:bodyPr>
          <a:lstStyle/>
          <a:p>
            <a:r>
              <a:rPr lang="de-DE" dirty="0"/>
              <a:t>Reaktionstest</a:t>
            </a:r>
          </a:p>
        </p:txBody>
      </p:sp>
      <p:sp>
        <p:nvSpPr>
          <p:cNvPr id="40" name="Textfeld 39"/>
          <p:cNvSpPr txBox="1"/>
          <p:nvPr/>
        </p:nvSpPr>
        <p:spPr>
          <a:xfrm rot="21241228">
            <a:off x="7017216" y="2438762"/>
            <a:ext cx="1398332" cy="369332"/>
          </a:xfrm>
          <a:prstGeom prst="rect">
            <a:avLst/>
          </a:prstGeom>
          <a:noFill/>
        </p:spPr>
        <p:txBody>
          <a:bodyPr wrap="none" rtlCol="0">
            <a:spAutoFit/>
          </a:bodyPr>
          <a:lstStyle/>
          <a:p>
            <a:r>
              <a:rPr lang="de-DE" dirty="0"/>
              <a:t>Farbensehen</a:t>
            </a:r>
          </a:p>
        </p:txBody>
      </p:sp>
      <p:sp>
        <p:nvSpPr>
          <p:cNvPr id="45" name="Textfeld 44"/>
          <p:cNvSpPr txBox="1"/>
          <p:nvPr/>
        </p:nvSpPr>
        <p:spPr>
          <a:xfrm rot="503483">
            <a:off x="7051841" y="3379044"/>
            <a:ext cx="1329082" cy="646331"/>
          </a:xfrm>
          <a:prstGeom prst="rect">
            <a:avLst/>
          </a:prstGeom>
          <a:noFill/>
        </p:spPr>
        <p:txBody>
          <a:bodyPr wrap="none" rtlCol="0">
            <a:spAutoFit/>
          </a:bodyPr>
          <a:lstStyle/>
          <a:p>
            <a:r>
              <a:rPr lang="de-DE" dirty="0"/>
              <a:t>Schlepper-</a:t>
            </a:r>
            <a:br>
              <a:rPr lang="de-DE" dirty="0"/>
            </a:br>
            <a:r>
              <a:rPr lang="de-DE" dirty="0" err="1"/>
              <a:t>wettbewerb</a:t>
            </a:r>
            <a:endParaRPr lang="de-DE" dirty="0"/>
          </a:p>
        </p:txBody>
      </p:sp>
      <p:sp>
        <p:nvSpPr>
          <p:cNvPr id="47" name="Textfeld 46"/>
          <p:cNvSpPr txBox="1"/>
          <p:nvPr/>
        </p:nvSpPr>
        <p:spPr>
          <a:xfrm rot="21241228">
            <a:off x="6622915" y="4715109"/>
            <a:ext cx="1884427" cy="369332"/>
          </a:xfrm>
          <a:prstGeom prst="rect">
            <a:avLst/>
          </a:prstGeom>
          <a:noFill/>
        </p:spPr>
        <p:txBody>
          <a:bodyPr wrap="none" rtlCol="0">
            <a:spAutoFit/>
          </a:bodyPr>
          <a:lstStyle/>
          <a:p>
            <a:r>
              <a:rPr lang="de-DE" dirty="0"/>
              <a:t>Analyse von Milch</a:t>
            </a:r>
          </a:p>
        </p:txBody>
      </p:sp>
    </p:spTree>
    <p:extLst>
      <p:ext uri="{BB962C8B-B14F-4D97-AF65-F5344CB8AC3E}">
        <p14:creationId xmlns:p14="http://schemas.microsoft.com/office/powerpoint/2010/main" val="2386938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58801" y="1473198"/>
            <a:ext cx="7829466" cy="4332023"/>
            <a:chOff x="3281711" y="2979777"/>
            <a:chExt cx="5106554" cy="2825443"/>
          </a:xfrm>
        </p:grpSpPr>
        <p:pic>
          <p:nvPicPr>
            <p:cNvPr id="34" name="Picture 7" descr="C:\Users\User\Downloads\IMAG0634.jpg"/>
            <p:cNvPicPr>
              <a:picLocks noChangeAspect="1" noChangeArrowheads="1"/>
            </p:cNvPicPr>
            <p:nvPr/>
          </p:nvPicPr>
          <p:blipFill rotWithShape="1">
            <a:blip r:embed="rId3" cstate="print">
              <a:lum contrast="20000"/>
              <a:extLst>
                <a:ext uri="{BEBA8EAE-BF5A-486C-A8C5-ECC9F3942E4B}">
                  <a14:imgProps xmlns:a14="http://schemas.microsoft.com/office/drawing/2010/main">
                    <a14:imgLayer r:embed="rId4">
                      <a14:imgEffect>
                        <a14:sharpenSoften amount="-78000"/>
                      </a14:imgEffect>
                    </a14:imgLayer>
                  </a14:imgProps>
                </a:ext>
                <a:ext uri="{28A0092B-C50C-407E-A947-70E740481C1C}">
                  <a14:useLocalDpi xmlns:a14="http://schemas.microsoft.com/office/drawing/2010/main" val="0"/>
                </a:ext>
              </a:extLst>
            </a:blip>
            <a:srcRect/>
            <a:stretch/>
          </p:blipFill>
          <p:spPr bwMode="auto">
            <a:xfrm>
              <a:off x="3281711" y="2979778"/>
              <a:ext cx="5106554" cy="2825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7" descr="C:\Users\User\Downloads\IMAG0634.jpg"/>
            <p:cNvPicPr>
              <a:picLocks noChangeAspect="1" noChangeArrowheads="1"/>
            </p:cNvPicPr>
            <p:nvPr/>
          </p:nvPicPr>
          <p:blipFill rotWithShape="1">
            <a:blip r:embed="rId5" cstate="print">
              <a:lum contrast="20000"/>
              <a:extLst>
                <a:ext uri="{28A0092B-C50C-407E-A947-70E740481C1C}">
                  <a14:useLocalDpi xmlns:a14="http://schemas.microsoft.com/office/drawing/2010/main" val="0"/>
                </a:ext>
              </a:extLst>
            </a:blip>
            <a:srcRect/>
            <a:stretch/>
          </p:blipFill>
          <p:spPr bwMode="auto">
            <a:xfrm>
              <a:off x="3281711" y="2979777"/>
              <a:ext cx="5106554" cy="2088933"/>
            </a:xfrm>
            <a:prstGeom prst="rect">
              <a:avLst/>
            </a:prstGeom>
            <a:solidFill>
              <a:srgbClr val="FFFFFF">
                <a:shade val="85000"/>
              </a:srgbClr>
            </a:solidFill>
            <a:ln w="88900" cap="sq">
              <a:noFill/>
              <a:miter lim="800000"/>
            </a:ln>
            <a:effectLst>
              <a:softEdge rad="317500"/>
            </a:effectLst>
            <a:extLst/>
          </p:spPr>
        </p:pic>
      </p:grpSp>
      <p:sp>
        <p:nvSpPr>
          <p:cNvPr id="5" name="Textfeld 4"/>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4155608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p:cNvSpPr/>
          <p:nvPr/>
        </p:nvSpPr>
        <p:spPr>
          <a:xfrm>
            <a:off x="6576258" y="1767154"/>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Mikrocontroller</a:t>
            </a:r>
          </a:p>
        </p:txBody>
      </p:sp>
      <p:sp>
        <p:nvSpPr>
          <p:cNvPr id="32" name="Rechteck: abgerundete Ecken 31"/>
          <p:cNvSpPr/>
          <p:nvPr/>
        </p:nvSpPr>
        <p:spPr>
          <a:xfrm>
            <a:off x="6576259" y="3002050"/>
            <a:ext cx="1922394"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Getriebe</a:t>
            </a:r>
          </a:p>
        </p:txBody>
      </p:sp>
      <p:sp>
        <p:nvSpPr>
          <p:cNvPr id="33" name="Rechteck: abgerundete Ecken 32"/>
          <p:cNvSpPr/>
          <p:nvPr/>
        </p:nvSpPr>
        <p:spPr>
          <a:xfrm>
            <a:off x="6578851" y="4236946"/>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Elektronik</a:t>
            </a:r>
          </a:p>
        </p:txBody>
      </p:sp>
      <p:sp>
        <p:nvSpPr>
          <p:cNvPr id="36" name="Rechteck: abgerundete Ecken 35"/>
          <p:cNvSpPr/>
          <p:nvPr/>
        </p:nvSpPr>
        <p:spPr>
          <a:xfrm>
            <a:off x="6576258" y="5471842"/>
            <a:ext cx="1922395" cy="1091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t>…</a:t>
            </a:r>
          </a:p>
        </p:txBody>
      </p:sp>
      <p:sp>
        <p:nvSpPr>
          <p:cNvPr id="10" name="Textfeld 9"/>
          <p:cNvSpPr txBox="1"/>
          <p:nvPr/>
        </p:nvSpPr>
        <p:spPr>
          <a:xfrm rot="21241228">
            <a:off x="7012982" y="2162045"/>
            <a:ext cx="1449436" cy="369332"/>
          </a:xfrm>
          <a:prstGeom prst="rect">
            <a:avLst/>
          </a:prstGeom>
          <a:noFill/>
        </p:spPr>
        <p:txBody>
          <a:bodyPr wrap="none" rtlCol="0">
            <a:spAutoFit/>
          </a:bodyPr>
          <a:lstStyle/>
          <a:p>
            <a:r>
              <a:rPr lang="de-DE" dirty="0"/>
              <a:t>Reaktionstest</a:t>
            </a:r>
          </a:p>
        </p:txBody>
      </p:sp>
      <p:sp>
        <p:nvSpPr>
          <p:cNvPr id="40" name="Textfeld 39"/>
          <p:cNvSpPr txBox="1"/>
          <p:nvPr/>
        </p:nvSpPr>
        <p:spPr>
          <a:xfrm rot="21241228">
            <a:off x="7017216" y="2438762"/>
            <a:ext cx="1398332" cy="369332"/>
          </a:xfrm>
          <a:prstGeom prst="rect">
            <a:avLst/>
          </a:prstGeom>
          <a:noFill/>
        </p:spPr>
        <p:txBody>
          <a:bodyPr wrap="none" rtlCol="0">
            <a:spAutoFit/>
          </a:bodyPr>
          <a:lstStyle/>
          <a:p>
            <a:r>
              <a:rPr lang="de-DE" dirty="0"/>
              <a:t>Farbensehen</a:t>
            </a:r>
          </a:p>
        </p:txBody>
      </p:sp>
      <p:sp>
        <p:nvSpPr>
          <p:cNvPr id="45" name="Textfeld 44"/>
          <p:cNvSpPr txBox="1"/>
          <p:nvPr/>
        </p:nvSpPr>
        <p:spPr>
          <a:xfrm rot="503483">
            <a:off x="7051841" y="3379044"/>
            <a:ext cx="1329082" cy="646331"/>
          </a:xfrm>
          <a:prstGeom prst="rect">
            <a:avLst/>
          </a:prstGeom>
          <a:noFill/>
        </p:spPr>
        <p:txBody>
          <a:bodyPr wrap="none" rtlCol="0">
            <a:spAutoFit/>
          </a:bodyPr>
          <a:lstStyle/>
          <a:p>
            <a:r>
              <a:rPr lang="de-DE" dirty="0"/>
              <a:t>Schlepper-</a:t>
            </a:r>
            <a:br>
              <a:rPr lang="de-DE" dirty="0"/>
            </a:br>
            <a:r>
              <a:rPr lang="de-DE" dirty="0" err="1"/>
              <a:t>wettbewerb</a:t>
            </a:r>
            <a:endParaRPr lang="de-DE" dirty="0"/>
          </a:p>
        </p:txBody>
      </p:sp>
      <p:sp>
        <p:nvSpPr>
          <p:cNvPr id="47" name="Textfeld 46"/>
          <p:cNvSpPr txBox="1"/>
          <p:nvPr/>
        </p:nvSpPr>
        <p:spPr>
          <a:xfrm rot="21241228">
            <a:off x="6622915" y="4715109"/>
            <a:ext cx="1884427" cy="369332"/>
          </a:xfrm>
          <a:prstGeom prst="rect">
            <a:avLst/>
          </a:prstGeom>
          <a:noFill/>
        </p:spPr>
        <p:txBody>
          <a:bodyPr wrap="none" rtlCol="0">
            <a:spAutoFit/>
          </a:bodyPr>
          <a:lstStyle/>
          <a:p>
            <a:r>
              <a:rPr lang="de-DE" dirty="0"/>
              <a:t>Analyse von Milch</a:t>
            </a:r>
          </a:p>
        </p:txBody>
      </p:sp>
      <p:grpSp>
        <p:nvGrpSpPr>
          <p:cNvPr id="37" name="Gruppieren 36"/>
          <p:cNvGrpSpPr/>
          <p:nvPr/>
        </p:nvGrpSpPr>
        <p:grpSpPr>
          <a:xfrm>
            <a:off x="-3826975" y="219557"/>
            <a:ext cx="5351756" cy="7171194"/>
            <a:chOff x="-3826975" y="219557"/>
            <a:chExt cx="5351756" cy="7171194"/>
          </a:xfrm>
        </p:grpSpPr>
        <p:sp>
          <p:nvSpPr>
            <p:cNvPr id="39" name="Rechteck 38"/>
            <p:cNvSpPr/>
            <p:nvPr/>
          </p:nvSpPr>
          <p:spPr>
            <a:xfrm>
              <a:off x="-3721607"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46" name="Rechteck 45"/>
            <p:cNvSpPr/>
            <p:nvPr/>
          </p:nvSpPr>
          <p:spPr>
            <a:xfrm>
              <a:off x="-3721607"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48" name="Rechteck 47"/>
            <p:cNvSpPr/>
            <p:nvPr/>
          </p:nvSpPr>
          <p:spPr>
            <a:xfrm>
              <a:off x="-3721608"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49" name="Textfeld 48"/>
            <p:cNvSpPr txBox="1"/>
            <p:nvPr/>
          </p:nvSpPr>
          <p:spPr>
            <a:xfrm>
              <a:off x="-3826975" y="1384187"/>
              <a:ext cx="3855799" cy="369332"/>
            </a:xfrm>
            <a:prstGeom prst="rect">
              <a:avLst/>
            </a:prstGeom>
            <a:noFill/>
          </p:spPr>
          <p:txBody>
            <a:bodyPr wrap="none" rtlCol="0">
              <a:spAutoFit/>
            </a:bodyPr>
            <a:lstStyle/>
            <a:p>
              <a:r>
                <a:rPr lang="de-DE" dirty="0"/>
                <a:t>Die Schülerinnen und Schüler können…</a:t>
              </a:r>
            </a:p>
          </p:txBody>
        </p:sp>
        <p:sp>
          <p:nvSpPr>
            <p:cNvPr id="50" name="Rechteck 49"/>
            <p:cNvSpPr/>
            <p:nvPr/>
          </p:nvSpPr>
          <p:spPr>
            <a:xfrm>
              <a:off x="-3721608"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sp>
          <p:nvSpPr>
            <p:cNvPr id="51" name="Textfeld 50"/>
            <p:cNvSpPr txBox="1"/>
            <p:nvPr/>
          </p:nvSpPr>
          <p:spPr>
            <a:xfrm>
              <a:off x="314599" y="219557"/>
              <a:ext cx="1210182" cy="7171194"/>
            </a:xfrm>
            <a:prstGeom prst="rect">
              <a:avLst/>
            </a:prstGeom>
            <a:noFill/>
          </p:spPr>
          <p:txBody>
            <a:bodyPr wrap="square" rtlCol="0">
              <a:spAutoFit/>
            </a:bodyPr>
            <a:lstStyle/>
            <a:p>
              <a:r>
                <a:rPr lang="de-DE" sz="46000" dirty="0">
                  <a:solidFill>
                    <a:schemeClr val="tx1">
                      <a:lumMod val="50000"/>
                      <a:lumOff val="50000"/>
                    </a:schemeClr>
                  </a:solidFill>
                  <a:latin typeface="+mj-lt"/>
                </a:rPr>
                <a:t>}</a:t>
              </a:r>
            </a:p>
          </p:txBody>
        </p:sp>
      </p:grpSp>
    </p:spTree>
    <p:extLst>
      <p:ext uri="{BB962C8B-B14F-4D97-AF65-F5344CB8AC3E}">
        <p14:creationId xmlns:p14="http://schemas.microsoft.com/office/powerpoint/2010/main" val="787402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rechts 10"/>
          <p:cNvSpPr/>
          <p:nvPr/>
        </p:nvSpPr>
        <p:spPr>
          <a:xfrm>
            <a:off x="454047"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Energie &amp; Mobilität</a:t>
            </a:r>
          </a:p>
        </p:txBody>
      </p:sp>
      <p:sp>
        <p:nvSpPr>
          <p:cNvPr id="38" name="Pfeil nach rechts 37"/>
          <p:cNvSpPr/>
          <p:nvPr/>
        </p:nvSpPr>
        <p:spPr>
          <a:xfrm>
            <a:off x="-1254967" y="2460978"/>
            <a:ext cx="2684172"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Stoffe &amp; Produkte</a:t>
            </a:r>
          </a:p>
        </p:txBody>
      </p:sp>
      <p:sp>
        <p:nvSpPr>
          <p:cNvPr id="41" name="Pfeil nach rechts 40"/>
          <p:cNvSpPr/>
          <p:nvPr/>
        </p:nvSpPr>
        <p:spPr>
          <a:xfrm>
            <a:off x="1514505" y="2460978"/>
            <a:ext cx="2967827" cy="1303984"/>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Informationsaufnahme &amp; Verarbeitung</a:t>
            </a:r>
          </a:p>
        </p:txBody>
      </p:sp>
      <p:sp>
        <p:nvSpPr>
          <p:cNvPr id="5" name="Rechteck 4"/>
          <p:cNvSpPr/>
          <p:nvPr/>
        </p:nvSpPr>
        <p:spPr>
          <a:xfrm rot="21407285">
            <a:off x="475030" y="3684306"/>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 in Natur und Technik</a:t>
            </a:r>
          </a:p>
        </p:txBody>
      </p:sp>
      <p:sp>
        <p:nvSpPr>
          <p:cNvPr id="18" name="Rechteck 17"/>
          <p:cNvSpPr/>
          <p:nvPr/>
        </p:nvSpPr>
        <p:spPr>
          <a:xfrm rot="244669">
            <a:off x="475029" y="4446743"/>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Energieversorgungs-systeme</a:t>
            </a:r>
          </a:p>
        </p:txBody>
      </p:sp>
      <p:sp>
        <p:nvSpPr>
          <p:cNvPr id="19" name="Rechteck 18"/>
          <p:cNvSpPr/>
          <p:nvPr/>
        </p:nvSpPr>
        <p:spPr>
          <a:xfrm>
            <a:off x="475029" y="516004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Bewegung &amp; Fortbewegung</a:t>
            </a:r>
          </a:p>
        </p:txBody>
      </p:sp>
      <p:sp>
        <p:nvSpPr>
          <p:cNvPr id="23" name="Rechteck 22"/>
          <p:cNvSpPr/>
          <p:nvPr/>
        </p:nvSpPr>
        <p:spPr>
          <a:xfrm rot="244669">
            <a:off x="-1100881" y="367227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Eigenschaften</a:t>
            </a:r>
          </a:p>
        </p:txBody>
      </p:sp>
      <p:sp>
        <p:nvSpPr>
          <p:cNvPr id="24" name="Rechteck 23"/>
          <p:cNvSpPr/>
          <p:nvPr/>
        </p:nvSpPr>
        <p:spPr>
          <a:xfrm rot="21407285">
            <a:off x="-1100882" y="4268535"/>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Statische Prinzipien</a:t>
            </a:r>
          </a:p>
        </p:txBody>
      </p:sp>
      <p:sp>
        <p:nvSpPr>
          <p:cNvPr id="25" name="Rechteck 24"/>
          <p:cNvSpPr/>
          <p:nvPr/>
        </p:nvSpPr>
        <p:spPr>
          <a:xfrm rot="214638">
            <a:off x="-1100883" y="511293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Produktentwicklung</a:t>
            </a:r>
          </a:p>
        </p:txBody>
      </p:sp>
      <p:sp>
        <p:nvSpPr>
          <p:cNvPr id="26" name="Rechteck 25"/>
          <p:cNvSpPr/>
          <p:nvPr/>
        </p:nvSpPr>
        <p:spPr>
          <a:xfrm rot="21363387">
            <a:off x="3377602" y="5823707"/>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Verfahrenstechnik</a:t>
            </a:r>
          </a:p>
        </p:txBody>
      </p:sp>
      <p:sp>
        <p:nvSpPr>
          <p:cNvPr id="27" name="Rechteck 26"/>
          <p:cNvSpPr/>
          <p:nvPr/>
        </p:nvSpPr>
        <p:spPr>
          <a:xfrm rot="21422019">
            <a:off x="1801690" y="363619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Sinne &amp; Sensoren</a:t>
            </a:r>
          </a:p>
        </p:txBody>
      </p:sp>
      <p:sp>
        <p:nvSpPr>
          <p:cNvPr id="28" name="Rechteck 27"/>
          <p:cNvSpPr/>
          <p:nvPr/>
        </p:nvSpPr>
        <p:spPr>
          <a:xfrm rot="165334">
            <a:off x="1780166" y="4290339"/>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Auswertung von Daten</a:t>
            </a:r>
          </a:p>
        </p:txBody>
      </p:sp>
      <p:sp>
        <p:nvSpPr>
          <p:cNvPr id="29" name="Rechteck 28"/>
          <p:cNvSpPr/>
          <p:nvPr/>
        </p:nvSpPr>
        <p:spPr>
          <a:xfrm rot="21407285">
            <a:off x="1784725" y="5016680"/>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Informations-verarbeitung</a:t>
            </a:r>
          </a:p>
        </p:txBody>
      </p:sp>
      <p:sp>
        <p:nvSpPr>
          <p:cNvPr id="30" name="Rechteck 29"/>
          <p:cNvSpPr/>
          <p:nvPr/>
        </p:nvSpPr>
        <p:spPr>
          <a:xfrm rot="244669">
            <a:off x="6289293" y="5763564"/>
            <a:ext cx="2045970" cy="662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Elektronik</a:t>
            </a:r>
          </a:p>
        </p:txBody>
      </p:sp>
      <p:sp>
        <p:nvSpPr>
          <p:cNvPr id="34" name="Rechteck 33"/>
          <p:cNvSpPr/>
          <p:nvPr/>
        </p:nvSpPr>
        <p:spPr>
          <a:xfrm>
            <a:off x="454048" y="2008066"/>
            <a:ext cx="3152236" cy="5870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Systeme &amp; Prozesse</a:t>
            </a:r>
          </a:p>
        </p:txBody>
      </p:sp>
      <p:sp>
        <p:nvSpPr>
          <p:cNvPr id="6" name="Rechteck 5"/>
          <p:cNvSpPr/>
          <p:nvPr/>
        </p:nvSpPr>
        <p:spPr>
          <a:xfrm>
            <a:off x="-446529" y="1806880"/>
            <a:ext cx="9907675" cy="508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Rechteck 41"/>
          <p:cNvSpPr/>
          <p:nvPr/>
        </p:nvSpPr>
        <p:spPr>
          <a:xfrm>
            <a:off x="320458" y="1755372"/>
            <a:ext cx="4330799" cy="923330"/>
          </a:xfrm>
          <a:prstGeom prst="rect">
            <a:avLst/>
          </a:prstGeom>
          <a:solidFill>
            <a:schemeClr val="bg1"/>
          </a:solidFill>
          <a:ln>
            <a:solidFill>
              <a:schemeClr val="tx1"/>
            </a:solidFill>
          </a:ln>
        </p:spPr>
        <p:txBody>
          <a:bodyPr wrap="square">
            <a:spAutoFit/>
          </a:bodyPr>
          <a:lstStyle/>
          <a:p>
            <a:r>
              <a:rPr lang="de-DE" i="1" u="sng" dirty="0">
                <a:solidFill>
                  <a:srgbClr val="000000"/>
                </a:solidFill>
                <a:latin typeface="+mj-lt"/>
                <a:ea typeface="Arial Unicode MS" panose="020B0604020202020204" pitchFamily="34" charset="-128"/>
                <a:cs typeface="Arial Unicode MS" panose="020B0604020202020204" pitchFamily="34" charset="-128"/>
              </a:rPr>
              <a:t>Wirkungsgrade</a:t>
            </a:r>
            <a:r>
              <a:rPr lang="de-DE" u="sng" dirty="0">
                <a:solidFill>
                  <a:srgbClr val="000000"/>
                </a:solidFill>
                <a:latin typeface="+mj-lt"/>
                <a:ea typeface="Arial Unicode MS" panose="020B0604020202020204" pitchFamily="34" charset="-128"/>
                <a:cs typeface="Arial Unicode MS" panose="020B0604020202020204" pitchFamily="34" charset="-128"/>
              </a:rPr>
              <a:t> und </a:t>
            </a:r>
            <a:r>
              <a:rPr lang="de-DE" i="1" u="sng" dirty="0">
                <a:solidFill>
                  <a:srgbClr val="000000"/>
                </a:solidFill>
                <a:latin typeface="+mj-lt"/>
                <a:ea typeface="Arial Unicode MS" panose="020B0604020202020204" pitchFamily="34" charset="-128"/>
                <a:cs typeface="Arial Unicode MS" panose="020B0604020202020204" pitchFamily="34" charset="-128"/>
              </a:rPr>
              <a:t>Leistungen</a:t>
            </a:r>
            <a:r>
              <a:rPr lang="de-DE" i="1" u="sng" dirty="0">
                <a:solidFill>
                  <a:srgbClr val="000000"/>
                </a:solidFill>
                <a:uFill>
                  <a:solidFill>
                    <a:srgbClr val="000000"/>
                  </a:solidFill>
                </a:uFill>
                <a:latin typeface="+mj-lt"/>
                <a:ea typeface="Arial" panose="020B0604020202020204" pitchFamily="34" charset="0"/>
                <a:cs typeface="Arial Unicode MS" panose="020B0604020202020204" pitchFamily="34" charset="-128"/>
              </a:rPr>
              <a:t> </a:t>
            </a:r>
            <a:r>
              <a:rPr lang="de-DE"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berechnen und </a:t>
            </a:r>
            <a:r>
              <a:rPr lang="de-DE" u="sng" dirty="0">
                <a:solidFill>
                  <a:srgbClr val="000000"/>
                </a:solidFill>
                <a:latin typeface="+mj-lt"/>
                <a:ea typeface="Arial Unicode MS" panose="020B0604020202020204" pitchFamily="34" charset="-128"/>
                <a:cs typeface="Arial Unicode MS" panose="020B0604020202020204" pitchFamily="34" charset="-128"/>
              </a:rPr>
              <a:t>vergleichen (</a:t>
            </a:r>
            <a:r>
              <a:rPr lang="de-DE" i="1" u="sng" dirty="0">
                <a:solidFill>
                  <a:srgbClr val="000000"/>
                </a:solidFill>
                <a:latin typeface="+mj-lt"/>
                <a:ea typeface="Arial Unicode MS" panose="020B0604020202020204" pitchFamily="34" charset="-128"/>
                <a:cs typeface="Arial Unicode MS" panose="020B0604020202020204" pitchFamily="34" charset="-128"/>
              </a:rPr>
              <a:t>Wirkungsgrad</a:t>
            </a:r>
            <a:r>
              <a:rPr lang="de-DE" u="sng" dirty="0">
                <a:solidFill>
                  <a:srgbClr val="000000"/>
                </a:solidFill>
                <a:latin typeface="+mj-lt"/>
                <a:ea typeface="Arial Unicode MS" panose="020B0604020202020204" pitchFamily="34" charset="-128"/>
                <a:cs typeface="Arial Unicode MS" panose="020B0604020202020204" pitchFamily="34" charset="-128"/>
              </a:rPr>
              <a:t> in Energieübertragungsketten)</a:t>
            </a:r>
            <a:endParaRPr lang="de-DE" dirty="0">
              <a:latin typeface="+mj-lt"/>
            </a:endParaRPr>
          </a:p>
        </p:txBody>
      </p:sp>
      <p:sp>
        <p:nvSpPr>
          <p:cNvPr id="43" name="Rechteck 42"/>
          <p:cNvSpPr/>
          <p:nvPr/>
        </p:nvSpPr>
        <p:spPr>
          <a:xfrm>
            <a:off x="320458" y="2803506"/>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Elemente einer Programmiersprache beschreiben (zum Beispiel Bedingung, Verzweigung, Schleife, Zähler, Zeitglied, Unterprogramm, Programmbausteine)</a:t>
            </a:r>
            <a:endParaRPr lang="de-DE" dirty="0">
              <a:latin typeface="+mj-lt"/>
            </a:endParaRPr>
          </a:p>
        </p:txBody>
      </p:sp>
      <p:sp>
        <p:nvSpPr>
          <p:cNvPr id="44" name="Rechteck 43"/>
          <p:cNvSpPr/>
          <p:nvPr/>
        </p:nvSpPr>
        <p:spPr>
          <a:xfrm>
            <a:off x="320457" y="4114354"/>
            <a:ext cx="4330799" cy="1200329"/>
          </a:xfrm>
          <a:prstGeom prst="rect">
            <a:avLst/>
          </a:prstGeom>
          <a:solidFill>
            <a:schemeClr val="bg1"/>
          </a:solidFill>
          <a:ln>
            <a:solidFill>
              <a:schemeClr val="tx1"/>
            </a:solidFill>
          </a:ln>
        </p:spPr>
        <p:txBody>
          <a:bodyPr wrap="square">
            <a:spAutoFit/>
          </a:bodyPr>
          <a:lstStyle/>
          <a:p>
            <a:r>
              <a:rPr lang="de-DE" dirty="0">
                <a:solidFill>
                  <a:srgbClr val="000000"/>
                </a:solidFill>
                <a:latin typeface="+mj-lt"/>
                <a:ea typeface="Arial Unicode MS" panose="020B0604020202020204" pitchFamily="34" charset="-128"/>
                <a:cs typeface="Arial Unicode MS" panose="020B0604020202020204" pitchFamily="34" charset="-128"/>
              </a:rPr>
              <a:t>die Funktion von Bauteilen elektrischer oder elektronischer Schaltungen beschreiben (</a:t>
            </a:r>
            <a:r>
              <a:rPr lang="de-DE" i="1" dirty="0">
                <a:solidFill>
                  <a:srgbClr val="000000"/>
                </a:solidFill>
                <a:latin typeface="+mj-lt"/>
                <a:ea typeface="Arial Unicode MS" panose="020B0604020202020204" pitchFamily="34" charset="-128"/>
                <a:cs typeface="Arial Unicode MS" panose="020B0604020202020204" pitchFamily="34" charset="-128"/>
              </a:rPr>
              <a:t>Schalter</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Widerstand</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Leuchtdiode</a:t>
            </a:r>
            <a:r>
              <a:rPr lang="de-DE" i="1" dirty="0">
                <a:solidFill>
                  <a:srgbClr val="000000"/>
                </a:solidFill>
                <a:latin typeface="+mj-lt"/>
                <a:ea typeface="Arial" panose="020B0604020202020204" pitchFamily="34" charset="0"/>
                <a:cs typeface="Arial Unicode MS" panose="020B0604020202020204" pitchFamily="34" charset="-128"/>
              </a:rPr>
              <a:t>, </a:t>
            </a:r>
            <a:r>
              <a:rPr lang="de-DE" i="1" dirty="0">
                <a:solidFill>
                  <a:srgbClr val="000000"/>
                </a:solidFill>
                <a:latin typeface="+mj-lt"/>
                <a:ea typeface="Arial Unicode MS" panose="020B0604020202020204" pitchFamily="34" charset="-128"/>
                <a:cs typeface="Arial Unicode MS" panose="020B0604020202020204" pitchFamily="34" charset="-128"/>
              </a:rPr>
              <a:t>Transistor</a:t>
            </a:r>
            <a:r>
              <a:rPr lang="de-DE" dirty="0">
                <a:solidFill>
                  <a:srgbClr val="000000"/>
                </a:solidFill>
                <a:latin typeface="+mj-lt"/>
                <a:ea typeface="Arial Unicode MS" panose="020B0604020202020204" pitchFamily="34" charset="-128"/>
                <a:cs typeface="Arial Unicode MS" panose="020B0604020202020204" pitchFamily="34" charset="-128"/>
              </a:rPr>
              <a:t>)</a:t>
            </a:r>
            <a:endParaRPr lang="de-DE" dirty="0">
              <a:latin typeface="+mj-lt"/>
            </a:endParaRPr>
          </a:p>
        </p:txBody>
      </p:sp>
      <p:sp>
        <p:nvSpPr>
          <p:cNvPr id="8" name="Textfeld 7"/>
          <p:cNvSpPr txBox="1"/>
          <p:nvPr/>
        </p:nvSpPr>
        <p:spPr>
          <a:xfrm>
            <a:off x="215090" y="1384187"/>
            <a:ext cx="3855799" cy="369332"/>
          </a:xfrm>
          <a:prstGeom prst="rect">
            <a:avLst/>
          </a:prstGeom>
          <a:noFill/>
        </p:spPr>
        <p:txBody>
          <a:bodyPr wrap="none" rtlCol="0">
            <a:spAutoFit/>
          </a:bodyPr>
          <a:lstStyle/>
          <a:p>
            <a:r>
              <a:rPr lang="de-DE" dirty="0"/>
              <a:t>Die Schülerinnen und Schüler können…</a:t>
            </a:r>
          </a:p>
        </p:txBody>
      </p:sp>
      <p:sp>
        <p:nvSpPr>
          <p:cNvPr id="9" name="Rechteck 8"/>
          <p:cNvSpPr/>
          <p:nvPr/>
        </p:nvSpPr>
        <p:spPr>
          <a:xfrm>
            <a:off x="320457" y="5431027"/>
            <a:ext cx="4330799" cy="1200329"/>
          </a:xfrm>
          <a:prstGeom prst="rect">
            <a:avLst/>
          </a:prstGeom>
          <a:solidFill>
            <a:schemeClr val="bg1"/>
          </a:solidFill>
          <a:ln>
            <a:solidFill>
              <a:schemeClr val="tx1"/>
            </a:solidFill>
          </a:ln>
        </p:spPr>
        <p:txBody>
          <a:bodyPr wrap="square">
            <a:spAutoFit/>
          </a:bodyPr>
          <a:lstStyle/>
          <a:p>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und </a:t>
            </a:r>
            <a:r>
              <a:rPr lang="de-DE" i="1"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dirty="0">
                <a:solidFill>
                  <a:srgbClr val="000000"/>
                </a:solidFill>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endParaRPr lang="de-DE" dirty="0"/>
          </a:p>
        </p:txBody>
      </p:sp>
      <p:pic>
        <p:nvPicPr>
          <p:cNvPr id="40" name="Grafik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824">
            <a:off x="5454110" y="1734398"/>
            <a:ext cx="2892206" cy="4092222"/>
          </a:xfrm>
          <a:prstGeom prst="rect">
            <a:avLst/>
          </a:prstGeom>
        </p:spPr>
      </p:pic>
      <p:sp>
        <p:nvSpPr>
          <p:cNvPr id="45" name="Pfeil: nach unten 44"/>
          <p:cNvSpPr/>
          <p:nvPr/>
        </p:nvSpPr>
        <p:spPr>
          <a:xfrm rot="5840158">
            <a:off x="8637203" y="4239862"/>
            <a:ext cx="745067" cy="108373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0173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3984978"/>
            <a:ext cx="9144000" cy="970844"/>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237886" y="4077505"/>
            <a:ext cx="1602205" cy="369332"/>
          </a:xfrm>
          <a:prstGeom prst="rect">
            <a:avLst/>
          </a:prstGeom>
        </p:spPr>
        <p:txBody>
          <a:bodyPr wrap="square">
            <a:spAutoFit/>
          </a:bodyPr>
          <a:lstStyle/>
          <a:p>
            <a:r>
              <a:rPr lang="de-DE" dirty="0">
                <a:solidFill>
                  <a:schemeClr val="bg1"/>
                </a:solidFill>
              </a:rPr>
              <a:t>(bis 16 Uhr)</a:t>
            </a:r>
          </a:p>
        </p:txBody>
      </p:sp>
      <p:grpSp>
        <p:nvGrpSpPr>
          <p:cNvPr id="9" name="Gruppieren 8"/>
          <p:cNvGrpSpPr/>
          <p:nvPr/>
        </p:nvGrpSpPr>
        <p:grpSpPr>
          <a:xfrm>
            <a:off x="644643" y="481784"/>
            <a:ext cx="1596897" cy="2039847"/>
            <a:chOff x="6696598" y="1588050"/>
            <a:chExt cx="406138" cy="471452"/>
          </a:xfrm>
        </p:grpSpPr>
        <p:sp>
          <p:nvSpPr>
            <p:cNvPr id="10" name="Ellipse 9"/>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46"/>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756348365"/>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rot="584940">
            <a:off x="6558844" y="3352800"/>
            <a:ext cx="1805302" cy="3170099"/>
          </a:xfrm>
          <a:prstGeom prst="rect">
            <a:avLst/>
          </a:prstGeom>
          <a:noFill/>
        </p:spPr>
        <p:txBody>
          <a:bodyPr wrap="none" rtlCol="0">
            <a:spAutoFit/>
          </a:bodyPr>
          <a:lstStyle/>
          <a:p>
            <a:r>
              <a:rPr lang="de-DE" sz="20000" dirty="0">
                <a:solidFill>
                  <a:schemeClr val="accent1"/>
                </a:solidFill>
                <a:latin typeface="AR CHRISTY" panose="02000000000000000000" pitchFamily="2" charset="0"/>
              </a:rPr>
              <a:t>?</a:t>
            </a:r>
          </a:p>
        </p:txBody>
      </p:sp>
    </p:spTree>
    <p:extLst>
      <p:ext uri="{BB962C8B-B14F-4D97-AF65-F5344CB8AC3E}">
        <p14:creationId xmlns:p14="http://schemas.microsoft.com/office/powerpoint/2010/main" val="7569367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4931322"/>
            <a:ext cx="9144000" cy="340592"/>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68551" y="4077505"/>
            <a:ext cx="4572000" cy="369332"/>
          </a:xfrm>
          <a:prstGeom prst="rect">
            <a:avLst/>
          </a:prstGeom>
        </p:spPr>
        <p:txBody>
          <a:bodyPr>
            <a:spAutoFit/>
          </a:bodyPr>
          <a:lstStyle/>
          <a:p>
            <a:r>
              <a:rPr lang="de-DE" dirty="0">
                <a:solidFill>
                  <a:schemeClr val="bg1"/>
                </a:solidFill>
              </a:rPr>
              <a:t>(15 Minuten)</a:t>
            </a:r>
          </a:p>
        </p:txBody>
      </p:sp>
      <p:grpSp>
        <p:nvGrpSpPr>
          <p:cNvPr id="9" name="Gruppieren 8"/>
          <p:cNvGrpSpPr/>
          <p:nvPr/>
        </p:nvGrpSpPr>
        <p:grpSpPr>
          <a:xfrm>
            <a:off x="644643" y="481784"/>
            <a:ext cx="1596897" cy="2039847"/>
            <a:chOff x="6696598" y="1588050"/>
            <a:chExt cx="406138" cy="471452"/>
          </a:xfrm>
        </p:grpSpPr>
        <p:sp>
          <p:nvSpPr>
            <p:cNvPr id="10" name="Ellipse 9"/>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46"/>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666632597"/>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48818" y="836273"/>
            <a:ext cx="2135393" cy="400110"/>
          </a:xfrm>
          <a:prstGeom prst="rect">
            <a:avLst/>
          </a:prstGeom>
          <a:noFill/>
        </p:spPr>
        <p:txBody>
          <a:bodyPr wrap="none" rtlCol="0">
            <a:spAutoFit/>
          </a:bodyPr>
          <a:lstStyle/>
          <a:p>
            <a:r>
              <a:rPr lang="de-DE" sz="2000" dirty="0">
                <a:solidFill>
                  <a:schemeClr val="accent1"/>
                </a:solidFill>
              </a:rPr>
              <a:t>Unterrichtsstränge</a:t>
            </a:r>
          </a:p>
        </p:txBody>
      </p:sp>
      <p:sp>
        <p:nvSpPr>
          <p:cNvPr id="40" name="Textfeld 39"/>
          <p:cNvSpPr txBox="1"/>
          <p:nvPr/>
        </p:nvSpPr>
        <p:spPr>
          <a:xfrm rot="262791">
            <a:off x="5318210" y="4064750"/>
            <a:ext cx="2185536" cy="369332"/>
          </a:xfrm>
          <a:prstGeom prst="rect">
            <a:avLst/>
          </a:prstGeom>
          <a:noFill/>
        </p:spPr>
        <p:txBody>
          <a:bodyPr wrap="none" rtlCol="0">
            <a:spAutoFit/>
          </a:bodyPr>
          <a:lstStyle/>
          <a:p>
            <a:r>
              <a:rPr lang="de-DE" dirty="0"/>
              <a:t>Technische Mechanik</a:t>
            </a:r>
          </a:p>
        </p:txBody>
      </p:sp>
      <p:sp>
        <p:nvSpPr>
          <p:cNvPr id="41" name="Textfeld 40"/>
          <p:cNvSpPr txBox="1"/>
          <p:nvPr/>
        </p:nvSpPr>
        <p:spPr>
          <a:xfrm rot="334364">
            <a:off x="6873263" y="4869159"/>
            <a:ext cx="184731" cy="369332"/>
          </a:xfrm>
          <a:prstGeom prst="rect">
            <a:avLst/>
          </a:prstGeom>
          <a:noFill/>
        </p:spPr>
        <p:txBody>
          <a:bodyPr wrap="none" rtlCol="0">
            <a:spAutoFit/>
          </a:bodyPr>
          <a:lstStyle/>
          <a:p>
            <a:endParaRPr lang="de-DE" dirty="0"/>
          </a:p>
        </p:txBody>
      </p:sp>
      <p:sp>
        <p:nvSpPr>
          <p:cNvPr id="42" name="Textfeld 41"/>
          <p:cNvSpPr txBox="1"/>
          <p:nvPr/>
        </p:nvSpPr>
        <p:spPr>
          <a:xfrm rot="262791">
            <a:off x="6388156" y="3718442"/>
            <a:ext cx="2024465" cy="369332"/>
          </a:xfrm>
          <a:prstGeom prst="rect">
            <a:avLst/>
          </a:prstGeom>
          <a:noFill/>
        </p:spPr>
        <p:txBody>
          <a:bodyPr wrap="none" rtlCol="0">
            <a:spAutoFit/>
          </a:bodyPr>
          <a:lstStyle/>
          <a:p>
            <a:r>
              <a:rPr lang="de-DE" dirty="0"/>
              <a:t>Steuern und Regeln</a:t>
            </a:r>
          </a:p>
        </p:txBody>
      </p:sp>
      <p:sp>
        <p:nvSpPr>
          <p:cNvPr id="43" name="Textfeld 42"/>
          <p:cNvSpPr txBox="1"/>
          <p:nvPr/>
        </p:nvSpPr>
        <p:spPr>
          <a:xfrm rot="262791">
            <a:off x="6387942" y="2528189"/>
            <a:ext cx="2171107" cy="369332"/>
          </a:xfrm>
          <a:prstGeom prst="rect">
            <a:avLst/>
          </a:prstGeom>
          <a:noFill/>
        </p:spPr>
        <p:txBody>
          <a:bodyPr wrap="none" rtlCol="0">
            <a:spAutoFit/>
          </a:bodyPr>
          <a:lstStyle/>
          <a:p>
            <a:r>
              <a:rPr lang="de-DE" dirty="0"/>
              <a:t>Erfassen und Messen</a:t>
            </a:r>
          </a:p>
        </p:txBody>
      </p:sp>
      <p:sp>
        <p:nvSpPr>
          <p:cNvPr id="44" name="Textfeld 43"/>
          <p:cNvSpPr txBox="1"/>
          <p:nvPr/>
        </p:nvSpPr>
        <p:spPr>
          <a:xfrm rot="262791">
            <a:off x="5185517" y="5026736"/>
            <a:ext cx="2581806" cy="439703"/>
          </a:xfrm>
          <a:prstGeom prst="rect">
            <a:avLst/>
          </a:prstGeom>
          <a:noFill/>
        </p:spPr>
        <p:txBody>
          <a:bodyPr wrap="none" rtlCol="0">
            <a:spAutoFit/>
          </a:bodyPr>
          <a:lstStyle/>
          <a:p>
            <a:r>
              <a:rPr lang="de-DE" dirty="0"/>
              <a:t>Technisches Arbeiten</a:t>
            </a:r>
          </a:p>
        </p:txBody>
      </p:sp>
      <p:sp>
        <p:nvSpPr>
          <p:cNvPr id="45" name="Textfeld 44"/>
          <p:cNvSpPr txBox="1"/>
          <p:nvPr/>
        </p:nvSpPr>
        <p:spPr>
          <a:xfrm rot="262791">
            <a:off x="5464211" y="3161835"/>
            <a:ext cx="2420919" cy="369332"/>
          </a:xfrm>
          <a:prstGeom prst="rect">
            <a:avLst/>
          </a:prstGeom>
          <a:noFill/>
        </p:spPr>
        <p:txBody>
          <a:bodyPr wrap="none" rtlCol="0">
            <a:spAutoFit/>
          </a:bodyPr>
          <a:lstStyle/>
          <a:p>
            <a:r>
              <a:rPr lang="de-DE" dirty="0"/>
              <a:t>Algorithmen entwickeln</a:t>
            </a:r>
          </a:p>
        </p:txBody>
      </p:sp>
      <p:grpSp>
        <p:nvGrpSpPr>
          <p:cNvPr id="4" name="Gruppieren 3"/>
          <p:cNvGrpSpPr/>
          <p:nvPr/>
        </p:nvGrpSpPr>
        <p:grpSpPr>
          <a:xfrm>
            <a:off x="4675043" y="1817205"/>
            <a:ext cx="3986082" cy="3881208"/>
            <a:chOff x="4675043" y="1817205"/>
            <a:chExt cx="3986082" cy="3881208"/>
          </a:xfrm>
        </p:grpSpPr>
        <p:sp>
          <p:nvSpPr>
            <p:cNvPr id="46" name="Freihandform 12"/>
            <p:cNvSpPr/>
            <p:nvPr/>
          </p:nvSpPr>
          <p:spPr>
            <a:xfrm rot="6320767">
              <a:off x="3802314" y="3598158"/>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14"/>
            <p:cNvSpPr/>
            <p:nvPr/>
          </p:nvSpPr>
          <p:spPr>
            <a:xfrm rot="6320767">
              <a:off x="6833297" y="3783497"/>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p:cNvGrpSpPr/>
            <p:nvPr/>
          </p:nvGrpSpPr>
          <p:grpSpPr>
            <a:xfrm rot="637798">
              <a:off x="4761212" y="2735904"/>
              <a:ext cx="513712" cy="2301411"/>
              <a:chOff x="758831" y="3211607"/>
              <a:chExt cx="431496" cy="1933088"/>
            </a:xfrm>
          </p:grpSpPr>
          <p:sp>
            <p:nvSpPr>
              <p:cNvPr id="54" name="Textfeld 53"/>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55" name="Textfeld 54"/>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56" name="Textfeld 55"/>
              <p:cNvSpPr txBox="1"/>
              <p:nvPr/>
            </p:nvSpPr>
            <p:spPr>
              <a:xfrm rot="21330991">
                <a:off x="758831" y="3211607"/>
                <a:ext cx="418704" cy="369332"/>
              </a:xfrm>
              <a:prstGeom prst="rect">
                <a:avLst/>
              </a:prstGeom>
              <a:noFill/>
            </p:spPr>
            <p:txBody>
              <a:bodyPr wrap="none" rtlCol="0">
                <a:spAutoFit/>
              </a:bodyPr>
              <a:lstStyle/>
              <a:p>
                <a:r>
                  <a:rPr lang="de-DE" dirty="0">
                    <a:solidFill>
                      <a:schemeClr val="accent1"/>
                    </a:solidFill>
                  </a:rPr>
                  <a:t>10</a:t>
                </a:r>
              </a:p>
            </p:txBody>
          </p:sp>
        </p:grpSp>
        <p:sp>
          <p:nvSpPr>
            <p:cNvPr id="49" name="Freihandform 19"/>
            <p:cNvSpPr/>
            <p:nvPr/>
          </p:nvSpPr>
          <p:spPr>
            <a:xfrm rot="637798">
              <a:off x="5032369" y="1817205"/>
              <a:ext cx="3628756" cy="823448"/>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637798">
              <a:off x="4878202" y="3346359"/>
              <a:ext cx="3577848"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2"/>
            <p:cNvSpPr/>
            <p:nvPr/>
          </p:nvSpPr>
          <p:spPr>
            <a:xfrm rot="637798">
              <a:off x="4731133" y="4279305"/>
              <a:ext cx="3535541"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ihandform 23"/>
            <p:cNvSpPr/>
            <p:nvPr/>
          </p:nvSpPr>
          <p:spPr>
            <a:xfrm rot="637798">
              <a:off x="4675043" y="5199043"/>
              <a:ext cx="3535541"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Textfeld 56"/>
          <p:cNvSpPr txBox="1"/>
          <p:nvPr/>
        </p:nvSpPr>
        <p:spPr>
          <a:xfrm rot="228366">
            <a:off x="6635157" y="4664012"/>
            <a:ext cx="1910342" cy="439703"/>
          </a:xfrm>
          <a:prstGeom prst="rect">
            <a:avLst/>
          </a:prstGeom>
          <a:noFill/>
        </p:spPr>
        <p:txBody>
          <a:bodyPr wrap="none" rtlCol="0">
            <a:spAutoFit/>
          </a:bodyPr>
          <a:lstStyle/>
          <a:p>
            <a:r>
              <a:rPr lang="de-DE" dirty="0"/>
              <a:t>µC-Grundlagen</a:t>
            </a:r>
          </a:p>
        </p:txBody>
      </p:sp>
      <p:sp>
        <p:nvSpPr>
          <p:cNvPr id="59" name="Textfeld 58"/>
          <p:cNvSpPr txBox="1"/>
          <p:nvPr/>
        </p:nvSpPr>
        <p:spPr>
          <a:xfrm rot="21315309">
            <a:off x="529718" y="4310036"/>
            <a:ext cx="1351652" cy="369332"/>
          </a:xfrm>
          <a:prstGeom prst="rect">
            <a:avLst/>
          </a:prstGeom>
          <a:noFill/>
        </p:spPr>
        <p:txBody>
          <a:bodyPr wrap="none" rtlCol="0">
            <a:spAutoFit/>
          </a:bodyPr>
          <a:lstStyle/>
          <a:p>
            <a:r>
              <a:rPr lang="de-DE" dirty="0"/>
              <a:t>Windpumpe</a:t>
            </a:r>
          </a:p>
        </p:txBody>
      </p:sp>
      <p:sp>
        <p:nvSpPr>
          <p:cNvPr id="60" name="Textfeld 59"/>
          <p:cNvSpPr txBox="1"/>
          <p:nvPr/>
        </p:nvSpPr>
        <p:spPr>
          <a:xfrm rot="21280884">
            <a:off x="2001487" y="5086934"/>
            <a:ext cx="1449436" cy="369332"/>
          </a:xfrm>
          <a:prstGeom prst="rect">
            <a:avLst/>
          </a:prstGeom>
          <a:noFill/>
        </p:spPr>
        <p:txBody>
          <a:bodyPr wrap="none" rtlCol="0">
            <a:spAutoFit/>
          </a:bodyPr>
          <a:lstStyle/>
          <a:p>
            <a:r>
              <a:rPr lang="de-DE" dirty="0"/>
              <a:t>Reaktionstest</a:t>
            </a:r>
          </a:p>
        </p:txBody>
      </p:sp>
      <p:sp>
        <p:nvSpPr>
          <p:cNvPr id="61" name="Textfeld 60"/>
          <p:cNvSpPr txBox="1"/>
          <p:nvPr/>
        </p:nvSpPr>
        <p:spPr>
          <a:xfrm rot="21315309">
            <a:off x="1934369" y="4169879"/>
            <a:ext cx="1512209" cy="369332"/>
          </a:xfrm>
          <a:prstGeom prst="rect">
            <a:avLst/>
          </a:prstGeom>
          <a:noFill/>
        </p:spPr>
        <p:txBody>
          <a:bodyPr wrap="none" rtlCol="0">
            <a:spAutoFit/>
          </a:bodyPr>
          <a:lstStyle/>
          <a:p>
            <a:pPr algn="ctr"/>
            <a:r>
              <a:rPr lang="de-DE" dirty="0"/>
              <a:t>Neutralisieren</a:t>
            </a:r>
          </a:p>
        </p:txBody>
      </p:sp>
      <p:sp>
        <p:nvSpPr>
          <p:cNvPr id="62" name="Textfeld 61"/>
          <p:cNvSpPr txBox="1"/>
          <p:nvPr/>
        </p:nvSpPr>
        <p:spPr>
          <a:xfrm rot="21315309">
            <a:off x="459535" y="3265559"/>
            <a:ext cx="1515030" cy="369332"/>
          </a:xfrm>
          <a:prstGeom prst="rect">
            <a:avLst/>
          </a:prstGeom>
          <a:noFill/>
        </p:spPr>
        <p:txBody>
          <a:bodyPr wrap="none" rtlCol="0">
            <a:spAutoFit/>
          </a:bodyPr>
          <a:lstStyle/>
          <a:p>
            <a:r>
              <a:rPr lang="de-DE" dirty="0" err="1"/>
              <a:t>RoboFahrzeug</a:t>
            </a:r>
            <a:endParaRPr lang="de-DE" dirty="0"/>
          </a:p>
        </p:txBody>
      </p:sp>
      <p:sp>
        <p:nvSpPr>
          <p:cNvPr id="63" name="Textfeld 62"/>
          <p:cNvSpPr txBox="1"/>
          <p:nvPr/>
        </p:nvSpPr>
        <p:spPr>
          <a:xfrm rot="21368771">
            <a:off x="914804" y="5201754"/>
            <a:ext cx="609141" cy="369332"/>
          </a:xfrm>
          <a:prstGeom prst="rect">
            <a:avLst/>
          </a:prstGeom>
          <a:noFill/>
        </p:spPr>
        <p:txBody>
          <a:bodyPr wrap="none" rtlCol="0">
            <a:spAutoFit/>
          </a:bodyPr>
          <a:lstStyle/>
          <a:p>
            <a:r>
              <a:rPr lang="de-DE" dirty="0"/>
              <a:t>Kran</a:t>
            </a:r>
          </a:p>
        </p:txBody>
      </p:sp>
      <p:sp>
        <p:nvSpPr>
          <p:cNvPr id="64" name="Textfeld 63"/>
          <p:cNvSpPr txBox="1"/>
          <p:nvPr/>
        </p:nvSpPr>
        <p:spPr>
          <a:xfrm rot="21315309">
            <a:off x="2038307" y="3150303"/>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65" name="Gruppieren 64"/>
          <p:cNvGrpSpPr/>
          <p:nvPr/>
        </p:nvGrpSpPr>
        <p:grpSpPr>
          <a:xfrm rot="21584318">
            <a:off x="-17466" y="3342649"/>
            <a:ext cx="490138" cy="2351421"/>
            <a:chOff x="794847" y="3135971"/>
            <a:chExt cx="418704" cy="2008724"/>
          </a:xfrm>
        </p:grpSpPr>
        <p:sp>
          <p:nvSpPr>
            <p:cNvPr id="75" name="Textfeld 74"/>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76" name="Textfeld 75"/>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77" name="Textfeld 76"/>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66" name="Textfeld 65"/>
          <p:cNvSpPr txBox="1"/>
          <p:nvPr/>
        </p:nvSpPr>
        <p:spPr>
          <a:xfrm rot="21350377">
            <a:off x="-61155" y="2418523"/>
            <a:ext cx="1430257" cy="432342"/>
          </a:xfrm>
          <a:prstGeom prst="rect">
            <a:avLst/>
          </a:prstGeom>
          <a:noFill/>
        </p:spPr>
        <p:txBody>
          <a:bodyPr wrap="none" rtlCol="0">
            <a:spAutoFit/>
          </a:bodyPr>
          <a:lstStyle/>
          <a:p>
            <a:r>
              <a:rPr lang="de-DE" dirty="0">
                <a:solidFill>
                  <a:schemeClr val="bg1"/>
                </a:solidFill>
              </a:rPr>
              <a:t>Curriculum</a:t>
            </a:r>
          </a:p>
        </p:txBody>
      </p:sp>
      <p:grpSp>
        <p:nvGrpSpPr>
          <p:cNvPr id="67" name="Gruppieren 66"/>
          <p:cNvGrpSpPr/>
          <p:nvPr/>
        </p:nvGrpSpPr>
        <p:grpSpPr>
          <a:xfrm rot="21529554">
            <a:off x="-48004" y="2208882"/>
            <a:ext cx="3760180" cy="3841046"/>
            <a:chOff x="2642116" y="2603892"/>
            <a:chExt cx="3760180" cy="3841046"/>
          </a:xfrm>
        </p:grpSpPr>
        <p:sp>
          <p:nvSpPr>
            <p:cNvPr id="68"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p:cNvGrpSpPr/>
          <p:nvPr/>
        </p:nvGrpSpPr>
        <p:grpSpPr>
          <a:xfrm rot="396695">
            <a:off x="4228846" y="1132951"/>
            <a:ext cx="692600" cy="2485451"/>
            <a:chOff x="4389216" y="1470966"/>
            <a:chExt cx="433356" cy="1555133"/>
          </a:xfrm>
        </p:grpSpPr>
        <p:sp>
          <p:nvSpPr>
            <p:cNvPr id="78" name="Richtungspfeil 52"/>
            <p:cNvSpPr/>
            <p:nvPr/>
          </p:nvSpPr>
          <p:spPr>
            <a:xfrm rot="16200000">
              <a:off x="3828327" y="2031855"/>
              <a:ext cx="1555133" cy="43335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79" name="Textfeld 78"/>
            <p:cNvSpPr txBox="1"/>
            <p:nvPr/>
          </p:nvSpPr>
          <p:spPr>
            <a:xfrm rot="16200000">
              <a:off x="4185767" y="2231621"/>
              <a:ext cx="838861" cy="250347"/>
            </a:xfrm>
            <a:prstGeom prst="rect">
              <a:avLst/>
            </a:prstGeom>
            <a:noFill/>
            <a:ln>
              <a:noFill/>
            </a:ln>
          </p:spPr>
          <p:txBody>
            <a:bodyPr wrap="none" rtlCol="0">
              <a:spAutoFit/>
            </a:bodyPr>
            <a:lstStyle/>
            <a:p>
              <a:r>
                <a:rPr lang="de-DE" sz="2000" b="1" dirty="0">
                  <a:solidFill>
                    <a:schemeClr val="bg1"/>
                  </a:solidFill>
                </a:rPr>
                <a:t>Entwickeln</a:t>
              </a:r>
            </a:p>
          </p:txBody>
        </p:sp>
      </p:grpSp>
    </p:spTree>
    <p:extLst>
      <p:ext uri="{BB962C8B-B14F-4D97-AF65-F5344CB8AC3E}">
        <p14:creationId xmlns:p14="http://schemas.microsoft.com/office/powerpoint/2010/main" val="82611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57" grpId="0"/>
      <p:bldP spid="59" grpId="0"/>
      <p:bldP spid="60" grpId="0"/>
      <p:bldP spid="61" grpId="0"/>
      <p:bldP spid="62" grpId="0"/>
      <p:bldP spid="63" grpId="0"/>
      <p:bldP spid="6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48818" y="836273"/>
            <a:ext cx="2135393" cy="400110"/>
          </a:xfrm>
          <a:prstGeom prst="rect">
            <a:avLst/>
          </a:prstGeom>
          <a:noFill/>
        </p:spPr>
        <p:txBody>
          <a:bodyPr wrap="none" rtlCol="0">
            <a:spAutoFit/>
          </a:bodyPr>
          <a:lstStyle/>
          <a:p>
            <a:r>
              <a:rPr lang="de-DE" sz="2000" dirty="0">
                <a:solidFill>
                  <a:schemeClr val="accent1"/>
                </a:solidFill>
              </a:rPr>
              <a:t>Unterrichtsstränge</a:t>
            </a:r>
          </a:p>
        </p:txBody>
      </p:sp>
      <p:sp>
        <p:nvSpPr>
          <p:cNvPr id="40" name="Textfeld 39"/>
          <p:cNvSpPr txBox="1"/>
          <p:nvPr/>
        </p:nvSpPr>
        <p:spPr>
          <a:xfrm rot="242745">
            <a:off x="5331200" y="4103338"/>
            <a:ext cx="2290692" cy="369332"/>
          </a:xfrm>
          <a:prstGeom prst="rect">
            <a:avLst/>
          </a:prstGeom>
          <a:noFill/>
        </p:spPr>
        <p:txBody>
          <a:bodyPr wrap="none" rtlCol="0">
            <a:spAutoFit/>
          </a:bodyPr>
          <a:lstStyle/>
          <a:p>
            <a:r>
              <a:rPr lang="de-DE" dirty="0"/>
              <a:t>Kennlinien bestimmen</a:t>
            </a:r>
          </a:p>
        </p:txBody>
      </p:sp>
      <p:sp>
        <p:nvSpPr>
          <p:cNvPr id="42" name="Textfeld 41"/>
          <p:cNvSpPr txBox="1"/>
          <p:nvPr/>
        </p:nvSpPr>
        <p:spPr>
          <a:xfrm rot="263651">
            <a:off x="5727252" y="3664274"/>
            <a:ext cx="2676116" cy="369332"/>
          </a:xfrm>
          <a:prstGeom prst="rect">
            <a:avLst/>
          </a:prstGeom>
          <a:noFill/>
        </p:spPr>
        <p:txBody>
          <a:bodyPr wrap="none" rtlCol="0">
            <a:spAutoFit/>
          </a:bodyPr>
          <a:lstStyle/>
          <a:p>
            <a:r>
              <a:rPr lang="de-DE" dirty="0"/>
              <a:t>Messverfahren optimieren</a:t>
            </a:r>
          </a:p>
        </p:txBody>
      </p:sp>
      <p:sp>
        <p:nvSpPr>
          <p:cNvPr id="43" name="Textfeld 42"/>
          <p:cNvSpPr txBox="1"/>
          <p:nvPr/>
        </p:nvSpPr>
        <p:spPr>
          <a:xfrm rot="250638">
            <a:off x="6869374" y="2559738"/>
            <a:ext cx="1643976" cy="369332"/>
          </a:xfrm>
          <a:prstGeom prst="rect">
            <a:avLst/>
          </a:prstGeom>
          <a:noFill/>
        </p:spPr>
        <p:txBody>
          <a:bodyPr wrap="none" rtlCol="0">
            <a:spAutoFit/>
          </a:bodyPr>
          <a:lstStyle/>
          <a:p>
            <a:r>
              <a:rPr lang="de-DE" dirty="0"/>
              <a:t>Studie erstellen</a:t>
            </a:r>
          </a:p>
        </p:txBody>
      </p:sp>
      <p:sp>
        <p:nvSpPr>
          <p:cNvPr id="44" name="Textfeld 43"/>
          <p:cNvSpPr txBox="1"/>
          <p:nvPr/>
        </p:nvSpPr>
        <p:spPr>
          <a:xfrm rot="282140">
            <a:off x="5199458" y="5000572"/>
            <a:ext cx="1159485" cy="369332"/>
          </a:xfrm>
          <a:prstGeom prst="rect">
            <a:avLst/>
          </a:prstGeom>
          <a:noFill/>
        </p:spPr>
        <p:txBody>
          <a:bodyPr wrap="none" rtlCol="0">
            <a:spAutoFit/>
          </a:bodyPr>
          <a:lstStyle/>
          <a:p>
            <a:r>
              <a:rPr lang="de-DE" dirty="0"/>
              <a:t>Messreihe</a:t>
            </a:r>
          </a:p>
        </p:txBody>
      </p:sp>
      <p:sp>
        <p:nvSpPr>
          <p:cNvPr id="45" name="Textfeld 44"/>
          <p:cNvSpPr txBox="1"/>
          <p:nvPr/>
        </p:nvSpPr>
        <p:spPr>
          <a:xfrm rot="252698">
            <a:off x="5462376" y="3138461"/>
            <a:ext cx="1947070" cy="369332"/>
          </a:xfrm>
          <a:prstGeom prst="rect">
            <a:avLst/>
          </a:prstGeom>
          <a:noFill/>
        </p:spPr>
        <p:txBody>
          <a:bodyPr wrap="none" rtlCol="0">
            <a:spAutoFit/>
          </a:bodyPr>
          <a:lstStyle/>
          <a:p>
            <a:r>
              <a:rPr lang="de-DE" dirty="0"/>
              <a:t>Komplexe Sensorik</a:t>
            </a:r>
          </a:p>
        </p:txBody>
      </p:sp>
      <p:grpSp>
        <p:nvGrpSpPr>
          <p:cNvPr id="4" name="Gruppieren 3"/>
          <p:cNvGrpSpPr/>
          <p:nvPr/>
        </p:nvGrpSpPr>
        <p:grpSpPr>
          <a:xfrm>
            <a:off x="4675040" y="1817201"/>
            <a:ext cx="3986080" cy="3881208"/>
            <a:chOff x="4675040" y="1817201"/>
            <a:chExt cx="3986080" cy="3881208"/>
          </a:xfrm>
        </p:grpSpPr>
        <p:sp>
          <p:nvSpPr>
            <p:cNvPr id="41" name="Textfeld 40"/>
            <p:cNvSpPr txBox="1"/>
            <p:nvPr/>
          </p:nvSpPr>
          <p:spPr>
            <a:xfrm rot="334364">
              <a:off x="6873259" y="4869155"/>
              <a:ext cx="184731" cy="369332"/>
            </a:xfrm>
            <a:prstGeom prst="rect">
              <a:avLst/>
            </a:prstGeom>
            <a:noFill/>
          </p:spPr>
          <p:txBody>
            <a:bodyPr wrap="none" rtlCol="0">
              <a:spAutoFit/>
            </a:bodyPr>
            <a:lstStyle/>
            <a:p>
              <a:endParaRPr lang="de-DE" dirty="0"/>
            </a:p>
          </p:txBody>
        </p:sp>
        <p:sp>
          <p:nvSpPr>
            <p:cNvPr id="46" name="Freihandform 12"/>
            <p:cNvSpPr/>
            <p:nvPr/>
          </p:nvSpPr>
          <p:spPr>
            <a:xfrm rot="6320767">
              <a:off x="3802311" y="3598154"/>
              <a:ext cx="3094543"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14"/>
            <p:cNvSpPr/>
            <p:nvPr/>
          </p:nvSpPr>
          <p:spPr>
            <a:xfrm rot="6320767">
              <a:off x="6833292" y="3783493"/>
              <a:ext cx="3094543"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p:cNvGrpSpPr/>
            <p:nvPr/>
          </p:nvGrpSpPr>
          <p:grpSpPr>
            <a:xfrm rot="637798">
              <a:off x="4761209" y="2735901"/>
              <a:ext cx="513712" cy="2301411"/>
              <a:chOff x="758831" y="3211607"/>
              <a:chExt cx="431496" cy="1933088"/>
            </a:xfrm>
          </p:grpSpPr>
          <p:sp>
            <p:nvSpPr>
              <p:cNvPr id="54" name="Textfeld 53"/>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55" name="Textfeld 54"/>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56" name="Textfeld 55"/>
              <p:cNvSpPr txBox="1"/>
              <p:nvPr/>
            </p:nvSpPr>
            <p:spPr>
              <a:xfrm rot="21330991">
                <a:off x="758831" y="3211607"/>
                <a:ext cx="418704" cy="369332"/>
              </a:xfrm>
              <a:prstGeom prst="rect">
                <a:avLst/>
              </a:prstGeom>
              <a:noFill/>
            </p:spPr>
            <p:txBody>
              <a:bodyPr wrap="none" rtlCol="0">
                <a:spAutoFit/>
              </a:bodyPr>
              <a:lstStyle/>
              <a:p>
                <a:r>
                  <a:rPr lang="de-DE" dirty="0">
                    <a:solidFill>
                      <a:schemeClr val="accent1"/>
                    </a:solidFill>
                  </a:rPr>
                  <a:t>10</a:t>
                </a:r>
              </a:p>
            </p:txBody>
          </p:sp>
        </p:grpSp>
        <p:sp>
          <p:nvSpPr>
            <p:cNvPr id="49" name="Freihandform 19"/>
            <p:cNvSpPr/>
            <p:nvPr/>
          </p:nvSpPr>
          <p:spPr>
            <a:xfrm rot="637798">
              <a:off x="5032366" y="1817201"/>
              <a:ext cx="3628754" cy="823448"/>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21"/>
            <p:cNvSpPr/>
            <p:nvPr/>
          </p:nvSpPr>
          <p:spPr>
            <a:xfrm rot="637798">
              <a:off x="4878199" y="3346355"/>
              <a:ext cx="3577846"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2"/>
            <p:cNvSpPr/>
            <p:nvPr/>
          </p:nvSpPr>
          <p:spPr>
            <a:xfrm rot="637798">
              <a:off x="4731130" y="4279301"/>
              <a:ext cx="3535539"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ihandform 23"/>
            <p:cNvSpPr/>
            <p:nvPr/>
          </p:nvSpPr>
          <p:spPr>
            <a:xfrm rot="637798">
              <a:off x="4675040" y="5199039"/>
              <a:ext cx="3535539"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Textfeld 56"/>
          <p:cNvSpPr txBox="1"/>
          <p:nvPr/>
        </p:nvSpPr>
        <p:spPr>
          <a:xfrm rot="245622">
            <a:off x="5289860" y="4621346"/>
            <a:ext cx="2974082" cy="369332"/>
          </a:xfrm>
          <a:prstGeom prst="rect">
            <a:avLst/>
          </a:prstGeom>
          <a:noFill/>
        </p:spPr>
        <p:txBody>
          <a:bodyPr wrap="none" rtlCol="0">
            <a:spAutoFit/>
          </a:bodyPr>
          <a:lstStyle/>
          <a:p>
            <a:r>
              <a:rPr lang="de-DE" dirty="0"/>
              <a:t>Tabellenkalkulation &amp; Empirie</a:t>
            </a:r>
          </a:p>
        </p:txBody>
      </p:sp>
      <p:grpSp>
        <p:nvGrpSpPr>
          <p:cNvPr id="58" name="Gruppieren 57"/>
          <p:cNvGrpSpPr/>
          <p:nvPr/>
        </p:nvGrpSpPr>
        <p:grpSpPr>
          <a:xfrm rot="21368771">
            <a:off x="-48004" y="2208882"/>
            <a:ext cx="3760180" cy="3841046"/>
            <a:chOff x="2632591" y="2016311"/>
            <a:chExt cx="3760180" cy="3841046"/>
          </a:xfrm>
        </p:grpSpPr>
        <p:sp>
          <p:nvSpPr>
            <p:cNvPr id="59" name="Textfeld 58"/>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60" name="Textfeld 59"/>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61" name="Textfeld 60"/>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62" name="Textfeld 61"/>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63" name="Textfeld 62"/>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64" name="Textfeld 63"/>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65" name="Gruppieren 64"/>
            <p:cNvGrpSpPr/>
            <p:nvPr/>
          </p:nvGrpSpPr>
          <p:grpSpPr>
            <a:xfrm rot="215547">
              <a:off x="2640615" y="3041359"/>
              <a:ext cx="490138" cy="2351421"/>
              <a:chOff x="794847" y="3135971"/>
              <a:chExt cx="418704" cy="2008724"/>
            </a:xfrm>
          </p:grpSpPr>
          <p:sp>
            <p:nvSpPr>
              <p:cNvPr id="75" name="Textfeld 74"/>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76" name="Textfeld 75"/>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77" name="Textfeld 76"/>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66" name="Textfeld 65"/>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67" name="Gruppieren 66"/>
            <p:cNvGrpSpPr/>
            <p:nvPr/>
          </p:nvGrpSpPr>
          <p:grpSpPr>
            <a:xfrm rot="160783">
              <a:off x="2632591" y="2016311"/>
              <a:ext cx="3760180" cy="3841046"/>
              <a:chOff x="2642116" y="2603892"/>
              <a:chExt cx="3760180" cy="3841046"/>
            </a:xfrm>
          </p:grpSpPr>
          <p:sp>
            <p:nvSpPr>
              <p:cNvPr id="68"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 name="Gruppieren 1"/>
          <p:cNvGrpSpPr/>
          <p:nvPr/>
        </p:nvGrpSpPr>
        <p:grpSpPr>
          <a:xfrm rot="396695">
            <a:off x="4228846" y="1132951"/>
            <a:ext cx="692600" cy="2485451"/>
            <a:chOff x="4389216" y="1470966"/>
            <a:chExt cx="433356" cy="1555133"/>
          </a:xfrm>
        </p:grpSpPr>
        <p:sp>
          <p:nvSpPr>
            <p:cNvPr id="78" name="Richtungspfeil 52"/>
            <p:cNvSpPr/>
            <p:nvPr/>
          </p:nvSpPr>
          <p:spPr>
            <a:xfrm rot="16200000">
              <a:off x="3828327" y="2031855"/>
              <a:ext cx="1555133" cy="43335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79" name="Textfeld 78"/>
            <p:cNvSpPr txBox="1"/>
            <p:nvPr/>
          </p:nvSpPr>
          <p:spPr>
            <a:xfrm rot="16200000">
              <a:off x="4248494" y="2231621"/>
              <a:ext cx="713407" cy="250347"/>
            </a:xfrm>
            <a:prstGeom prst="rect">
              <a:avLst/>
            </a:prstGeom>
            <a:noFill/>
            <a:ln>
              <a:noFill/>
            </a:ln>
          </p:spPr>
          <p:txBody>
            <a:bodyPr wrap="none" rtlCol="0">
              <a:spAutoFit/>
            </a:bodyPr>
            <a:lstStyle/>
            <a:p>
              <a:r>
                <a:rPr lang="de-DE" sz="2000" b="1" dirty="0">
                  <a:solidFill>
                    <a:schemeClr val="bg1"/>
                  </a:solidFill>
                </a:rPr>
                <a:t>Forschen</a:t>
              </a:r>
            </a:p>
          </p:txBody>
        </p:sp>
      </p:grpSp>
    </p:spTree>
    <p:extLst>
      <p:ext uri="{BB962C8B-B14F-4D97-AF65-F5344CB8AC3E}">
        <p14:creationId xmlns:p14="http://schemas.microsoft.com/office/powerpoint/2010/main" val="27747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5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48818" y="836273"/>
            <a:ext cx="2135393" cy="400110"/>
          </a:xfrm>
          <a:prstGeom prst="rect">
            <a:avLst/>
          </a:prstGeom>
          <a:noFill/>
        </p:spPr>
        <p:txBody>
          <a:bodyPr wrap="none" rtlCol="0">
            <a:spAutoFit/>
          </a:bodyPr>
          <a:lstStyle/>
          <a:p>
            <a:r>
              <a:rPr lang="de-DE" sz="2000" dirty="0">
                <a:solidFill>
                  <a:schemeClr val="accent1"/>
                </a:solidFill>
              </a:rPr>
              <a:t>Unterrichtsstränge</a:t>
            </a:r>
          </a:p>
        </p:txBody>
      </p:sp>
      <p:sp>
        <p:nvSpPr>
          <p:cNvPr id="40" name="Textfeld 39"/>
          <p:cNvSpPr txBox="1"/>
          <p:nvPr/>
        </p:nvSpPr>
        <p:spPr>
          <a:xfrm rot="217616">
            <a:off x="5320588" y="4059827"/>
            <a:ext cx="1122743" cy="369332"/>
          </a:xfrm>
          <a:prstGeom prst="rect">
            <a:avLst/>
          </a:prstGeom>
          <a:noFill/>
        </p:spPr>
        <p:txBody>
          <a:bodyPr wrap="none" rtlCol="0">
            <a:spAutoFit/>
          </a:bodyPr>
          <a:lstStyle/>
          <a:p>
            <a:r>
              <a:rPr lang="de-DE" dirty="0"/>
              <a:t>Windkraft</a:t>
            </a:r>
          </a:p>
        </p:txBody>
      </p:sp>
      <p:sp>
        <p:nvSpPr>
          <p:cNvPr id="41" name="Textfeld 40"/>
          <p:cNvSpPr txBox="1"/>
          <p:nvPr/>
        </p:nvSpPr>
        <p:spPr>
          <a:xfrm rot="334364">
            <a:off x="6873263" y="4869159"/>
            <a:ext cx="184731" cy="369332"/>
          </a:xfrm>
          <a:prstGeom prst="rect">
            <a:avLst/>
          </a:prstGeom>
          <a:noFill/>
        </p:spPr>
        <p:txBody>
          <a:bodyPr wrap="none" rtlCol="0">
            <a:spAutoFit/>
          </a:bodyPr>
          <a:lstStyle/>
          <a:p>
            <a:endParaRPr lang="de-DE" dirty="0"/>
          </a:p>
        </p:txBody>
      </p:sp>
      <p:sp>
        <p:nvSpPr>
          <p:cNvPr id="42" name="Textfeld 41"/>
          <p:cNvSpPr txBox="1"/>
          <p:nvPr/>
        </p:nvSpPr>
        <p:spPr>
          <a:xfrm rot="227306">
            <a:off x="6446121" y="3663904"/>
            <a:ext cx="1949764" cy="369332"/>
          </a:xfrm>
          <a:prstGeom prst="rect">
            <a:avLst/>
          </a:prstGeom>
          <a:noFill/>
        </p:spPr>
        <p:txBody>
          <a:bodyPr wrap="none" rtlCol="0">
            <a:spAutoFit/>
          </a:bodyPr>
          <a:lstStyle/>
          <a:p>
            <a:r>
              <a:rPr lang="de-DE" dirty="0"/>
              <a:t>Wasserreinhaltung</a:t>
            </a:r>
          </a:p>
        </p:txBody>
      </p:sp>
      <p:sp>
        <p:nvSpPr>
          <p:cNvPr id="43" name="Textfeld 42"/>
          <p:cNvSpPr txBox="1"/>
          <p:nvPr/>
        </p:nvSpPr>
        <p:spPr>
          <a:xfrm rot="213087">
            <a:off x="7623399" y="2531847"/>
            <a:ext cx="938077" cy="369332"/>
          </a:xfrm>
          <a:prstGeom prst="rect">
            <a:avLst/>
          </a:prstGeom>
          <a:noFill/>
        </p:spPr>
        <p:txBody>
          <a:bodyPr wrap="none" rtlCol="0">
            <a:spAutoFit/>
          </a:bodyPr>
          <a:lstStyle/>
          <a:p>
            <a:r>
              <a:rPr lang="de-DE" dirty="0"/>
              <a:t>Medizin</a:t>
            </a:r>
          </a:p>
        </p:txBody>
      </p:sp>
      <p:sp>
        <p:nvSpPr>
          <p:cNvPr id="44" name="Textfeld 43"/>
          <p:cNvSpPr txBox="1"/>
          <p:nvPr/>
        </p:nvSpPr>
        <p:spPr>
          <a:xfrm rot="203316">
            <a:off x="5206937" y="4986759"/>
            <a:ext cx="1666931" cy="369332"/>
          </a:xfrm>
          <a:prstGeom prst="rect">
            <a:avLst/>
          </a:prstGeom>
          <a:noFill/>
        </p:spPr>
        <p:txBody>
          <a:bodyPr wrap="none" rtlCol="0">
            <a:spAutoFit/>
          </a:bodyPr>
          <a:lstStyle/>
          <a:p>
            <a:r>
              <a:rPr lang="de-DE" dirty="0"/>
              <a:t>Großmaschinen</a:t>
            </a:r>
          </a:p>
        </p:txBody>
      </p:sp>
      <p:sp>
        <p:nvSpPr>
          <p:cNvPr id="45" name="Textfeld 44"/>
          <p:cNvSpPr txBox="1"/>
          <p:nvPr/>
        </p:nvSpPr>
        <p:spPr>
          <a:xfrm rot="299851">
            <a:off x="5451773" y="3178266"/>
            <a:ext cx="1968552" cy="369332"/>
          </a:xfrm>
          <a:prstGeom prst="rect">
            <a:avLst/>
          </a:prstGeom>
          <a:noFill/>
        </p:spPr>
        <p:txBody>
          <a:bodyPr wrap="none" rtlCol="0">
            <a:spAutoFit/>
          </a:bodyPr>
          <a:lstStyle/>
          <a:p>
            <a:r>
              <a:rPr lang="de-DE" dirty="0"/>
              <a:t>Autonomes Fahren</a:t>
            </a:r>
          </a:p>
        </p:txBody>
      </p:sp>
      <p:sp>
        <p:nvSpPr>
          <p:cNvPr id="46" name="Freihandform 12"/>
          <p:cNvSpPr/>
          <p:nvPr/>
        </p:nvSpPr>
        <p:spPr>
          <a:xfrm rot="6320767">
            <a:off x="3802314" y="3598158"/>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14"/>
          <p:cNvSpPr/>
          <p:nvPr/>
        </p:nvSpPr>
        <p:spPr>
          <a:xfrm rot="6320767">
            <a:off x="6833296" y="3783497"/>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p:cNvGrpSpPr/>
          <p:nvPr/>
        </p:nvGrpSpPr>
        <p:grpSpPr>
          <a:xfrm rot="637798">
            <a:off x="4761211" y="2735905"/>
            <a:ext cx="513712" cy="2301411"/>
            <a:chOff x="758831" y="3211607"/>
            <a:chExt cx="431496" cy="1933088"/>
          </a:xfrm>
        </p:grpSpPr>
        <p:sp>
          <p:nvSpPr>
            <p:cNvPr id="54" name="Textfeld 53"/>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55" name="Textfeld 54"/>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56" name="Textfeld 55"/>
            <p:cNvSpPr txBox="1"/>
            <p:nvPr/>
          </p:nvSpPr>
          <p:spPr>
            <a:xfrm rot="21330991">
              <a:off x="758831" y="3211607"/>
              <a:ext cx="418704" cy="369332"/>
            </a:xfrm>
            <a:prstGeom prst="rect">
              <a:avLst/>
            </a:prstGeom>
            <a:noFill/>
          </p:spPr>
          <p:txBody>
            <a:bodyPr wrap="none" rtlCol="0">
              <a:spAutoFit/>
            </a:bodyPr>
            <a:lstStyle/>
            <a:p>
              <a:r>
                <a:rPr lang="de-DE" dirty="0">
                  <a:solidFill>
                    <a:schemeClr val="accent1"/>
                  </a:solidFill>
                </a:rPr>
                <a:t>10</a:t>
              </a:r>
            </a:p>
          </p:txBody>
        </p:sp>
      </p:grpSp>
      <p:sp>
        <p:nvSpPr>
          <p:cNvPr id="49" name="Freihandform 19"/>
          <p:cNvSpPr/>
          <p:nvPr/>
        </p:nvSpPr>
        <p:spPr>
          <a:xfrm rot="637798">
            <a:off x="5032368" y="1817205"/>
            <a:ext cx="3628756" cy="823448"/>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Freihandform 21"/>
          <p:cNvSpPr/>
          <p:nvPr/>
        </p:nvSpPr>
        <p:spPr>
          <a:xfrm rot="637798">
            <a:off x="4878201" y="3346360"/>
            <a:ext cx="3577847"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2"/>
          <p:cNvSpPr/>
          <p:nvPr/>
        </p:nvSpPr>
        <p:spPr>
          <a:xfrm rot="637798">
            <a:off x="4731132" y="4279305"/>
            <a:ext cx="3535540"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ihandform 23"/>
          <p:cNvSpPr/>
          <p:nvPr/>
        </p:nvSpPr>
        <p:spPr>
          <a:xfrm rot="637798">
            <a:off x="4675042" y="5199043"/>
            <a:ext cx="3535540"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rot="232395">
            <a:off x="5676264" y="4603174"/>
            <a:ext cx="2586414" cy="369332"/>
          </a:xfrm>
          <a:prstGeom prst="rect">
            <a:avLst/>
          </a:prstGeom>
          <a:noFill/>
        </p:spPr>
        <p:txBody>
          <a:bodyPr wrap="none" rtlCol="0">
            <a:spAutoFit/>
          </a:bodyPr>
          <a:lstStyle/>
          <a:p>
            <a:r>
              <a:rPr lang="de-DE" dirty="0"/>
              <a:t>Informationsverarbeitung</a:t>
            </a:r>
          </a:p>
        </p:txBody>
      </p:sp>
      <p:grpSp>
        <p:nvGrpSpPr>
          <p:cNvPr id="58" name="Gruppieren 57"/>
          <p:cNvGrpSpPr/>
          <p:nvPr/>
        </p:nvGrpSpPr>
        <p:grpSpPr>
          <a:xfrm rot="21368771">
            <a:off x="-48004" y="2208882"/>
            <a:ext cx="3760180" cy="3841046"/>
            <a:chOff x="2632591" y="2016311"/>
            <a:chExt cx="3760180" cy="3841046"/>
          </a:xfrm>
        </p:grpSpPr>
        <p:sp>
          <p:nvSpPr>
            <p:cNvPr id="59" name="Textfeld 58"/>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60" name="Textfeld 59"/>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61" name="Textfeld 60"/>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62" name="Textfeld 61"/>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63" name="Textfeld 62"/>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64" name="Textfeld 63"/>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65" name="Gruppieren 64"/>
            <p:cNvGrpSpPr/>
            <p:nvPr/>
          </p:nvGrpSpPr>
          <p:grpSpPr>
            <a:xfrm rot="215547">
              <a:off x="2640615" y="3041359"/>
              <a:ext cx="490138" cy="2351421"/>
              <a:chOff x="794847" y="3135971"/>
              <a:chExt cx="418704" cy="2008724"/>
            </a:xfrm>
          </p:grpSpPr>
          <p:sp>
            <p:nvSpPr>
              <p:cNvPr id="75" name="Textfeld 74"/>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76" name="Textfeld 75"/>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77" name="Textfeld 76"/>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66" name="Textfeld 65"/>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67" name="Gruppieren 66"/>
            <p:cNvGrpSpPr/>
            <p:nvPr/>
          </p:nvGrpSpPr>
          <p:grpSpPr>
            <a:xfrm rot="160783">
              <a:off x="2632591" y="2016311"/>
              <a:ext cx="3760180" cy="3841046"/>
              <a:chOff x="2642116" y="2603892"/>
              <a:chExt cx="3760180" cy="3841046"/>
            </a:xfrm>
          </p:grpSpPr>
          <p:sp>
            <p:nvSpPr>
              <p:cNvPr id="68"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 name="Gruppieren 1"/>
          <p:cNvGrpSpPr/>
          <p:nvPr/>
        </p:nvGrpSpPr>
        <p:grpSpPr>
          <a:xfrm rot="396695">
            <a:off x="4228846" y="1132951"/>
            <a:ext cx="692600" cy="2485451"/>
            <a:chOff x="4389216" y="1470966"/>
            <a:chExt cx="433356" cy="1555133"/>
          </a:xfrm>
        </p:grpSpPr>
        <p:sp>
          <p:nvSpPr>
            <p:cNvPr id="78" name="Richtungspfeil 52"/>
            <p:cNvSpPr/>
            <p:nvPr/>
          </p:nvSpPr>
          <p:spPr>
            <a:xfrm rot="16200000">
              <a:off x="3828327" y="2031855"/>
              <a:ext cx="1555133" cy="43335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79" name="Textfeld 78"/>
            <p:cNvSpPr txBox="1"/>
            <p:nvPr/>
          </p:nvSpPr>
          <p:spPr>
            <a:xfrm rot="16200000">
              <a:off x="4165967" y="2231621"/>
              <a:ext cx="878459" cy="250347"/>
            </a:xfrm>
            <a:prstGeom prst="rect">
              <a:avLst/>
            </a:prstGeom>
            <a:noFill/>
            <a:ln>
              <a:noFill/>
            </a:ln>
          </p:spPr>
          <p:txBody>
            <a:bodyPr wrap="none" rtlCol="0">
              <a:spAutoFit/>
            </a:bodyPr>
            <a:lstStyle/>
            <a:p>
              <a:r>
                <a:rPr lang="de-DE" sz="2000" b="1" dirty="0">
                  <a:solidFill>
                    <a:schemeClr val="bg1"/>
                  </a:solidFill>
                </a:rPr>
                <a:t>Mündigkeit</a:t>
              </a:r>
            </a:p>
          </p:txBody>
        </p:sp>
      </p:grpSp>
    </p:spTree>
    <p:extLst>
      <p:ext uri="{BB962C8B-B14F-4D97-AF65-F5344CB8AC3E}">
        <p14:creationId xmlns:p14="http://schemas.microsoft.com/office/powerpoint/2010/main" val="197686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5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48818" y="836273"/>
            <a:ext cx="2135393" cy="400110"/>
          </a:xfrm>
          <a:prstGeom prst="rect">
            <a:avLst/>
          </a:prstGeom>
          <a:noFill/>
        </p:spPr>
        <p:txBody>
          <a:bodyPr wrap="none" rtlCol="0">
            <a:spAutoFit/>
          </a:bodyPr>
          <a:lstStyle/>
          <a:p>
            <a:r>
              <a:rPr lang="de-DE" sz="2000" dirty="0">
                <a:solidFill>
                  <a:schemeClr val="accent1"/>
                </a:solidFill>
              </a:rPr>
              <a:t>Unterrichtsstränge</a:t>
            </a:r>
          </a:p>
        </p:txBody>
      </p:sp>
      <p:sp>
        <p:nvSpPr>
          <p:cNvPr id="40" name="Textfeld 39"/>
          <p:cNvSpPr txBox="1"/>
          <p:nvPr/>
        </p:nvSpPr>
        <p:spPr>
          <a:xfrm rot="217616">
            <a:off x="5299304" y="4111150"/>
            <a:ext cx="2203424" cy="369332"/>
          </a:xfrm>
          <a:prstGeom prst="rect">
            <a:avLst/>
          </a:prstGeom>
          <a:noFill/>
        </p:spPr>
        <p:txBody>
          <a:bodyPr wrap="none" rtlCol="0">
            <a:spAutoFit/>
          </a:bodyPr>
          <a:lstStyle/>
          <a:p>
            <a:r>
              <a:rPr lang="de-DE" dirty="0"/>
              <a:t>Ressourcenknappheit</a:t>
            </a:r>
          </a:p>
        </p:txBody>
      </p:sp>
      <p:sp>
        <p:nvSpPr>
          <p:cNvPr id="41" name="Textfeld 40"/>
          <p:cNvSpPr txBox="1"/>
          <p:nvPr/>
        </p:nvSpPr>
        <p:spPr>
          <a:xfrm rot="334364">
            <a:off x="6873263" y="4869159"/>
            <a:ext cx="184731" cy="369332"/>
          </a:xfrm>
          <a:prstGeom prst="rect">
            <a:avLst/>
          </a:prstGeom>
          <a:noFill/>
        </p:spPr>
        <p:txBody>
          <a:bodyPr wrap="none" rtlCol="0">
            <a:spAutoFit/>
          </a:bodyPr>
          <a:lstStyle/>
          <a:p>
            <a:endParaRPr lang="de-DE" dirty="0"/>
          </a:p>
        </p:txBody>
      </p:sp>
      <p:sp>
        <p:nvSpPr>
          <p:cNvPr id="42" name="Textfeld 41"/>
          <p:cNvSpPr txBox="1"/>
          <p:nvPr/>
        </p:nvSpPr>
        <p:spPr>
          <a:xfrm rot="227306">
            <a:off x="7394446" y="3716912"/>
            <a:ext cx="1007263" cy="369332"/>
          </a:xfrm>
          <a:prstGeom prst="rect">
            <a:avLst/>
          </a:prstGeom>
          <a:noFill/>
        </p:spPr>
        <p:txBody>
          <a:bodyPr wrap="none" rtlCol="0">
            <a:spAutoFit/>
          </a:bodyPr>
          <a:lstStyle/>
          <a:p>
            <a:r>
              <a:rPr lang="de-DE" dirty="0"/>
              <a:t>Ökologie</a:t>
            </a:r>
          </a:p>
        </p:txBody>
      </p:sp>
      <p:sp>
        <p:nvSpPr>
          <p:cNvPr id="43" name="Textfeld 42"/>
          <p:cNvSpPr txBox="1"/>
          <p:nvPr/>
        </p:nvSpPr>
        <p:spPr>
          <a:xfrm rot="213087">
            <a:off x="7288869" y="2492911"/>
            <a:ext cx="1268296" cy="369332"/>
          </a:xfrm>
          <a:prstGeom prst="rect">
            <a:avLst/>
          </a:prstGeom>
          <a:noFill/>
        </p:spPr>
        <p:txBody>
          <a:bodyPr wrap="none" rtlCol="0">
            <a:spAutoFit/>
          </a:bodyPr>
          <a:lstStyle/>
          <a:p>
            <a:r>
              <a:rPr lang="de-DE" dirty="0"/>
              <a:t>Gesundheit</a:t>
            </a:r>
          </a:p>
        </p:txBody>
      </p:sp>
      <p:sp>
        <p:nvSpPr>
          <p:cNvPr id="44" name="Textfeld 43"/>
          <p:cNvSpPr txBox="1"/>
          <p:nvPr/>
        </p:nvSpPr>
        <p:spPr>
          <a:xfrm rot="203316">
            <a:off x="5188228" y="5036848"/>
            <a:ext cx="2694456" cy="369332"/>
          </a:xfrm>
          <a:prstGeom prst="rect">
            <a:avLst/>
          </a:prstGeom>
          <a:noFill/>
        </p:spPr>
        <p:txBody>
          <a:bodyPr wrap="none" rtlCol="0">
            <a:spAutoFit/>
          </a:bodyPr>
          <a:lstStyle/>
          <a:p>
            <a:r>
              <a:rPr lang="de-DE" dirty="0"/>
              <a:t>Bedeutung von Maschinen</a:t>
            </a:r>
          </a:p>
        </p:txBody>
      </p:sp>
      <p:sp>
        <p:nvSpPr>
          <p:cNvPr id="45" name="Textfeld 44"/>
          <p:cNvSpPr txBox="1"/>
          <p:nvPr/>
        </p:nvSpPr>
        <p:spPr>
          <a:xfrm rot="299851">
            <a:off x="5457277" y="3178266"/>
            <a:ext cx="1772024" cy="369332"/>
          </a:xfrm>
          <a:prstGeom prst="rect">
            <a:avLst/>
          </a:prstGeom>
          <a:noFill/>
        </p:spPr>
        <p:txBody>
          <a:bodyPr wrap="none" rtlCol="0">
            <a:spAutoFit/>
          </a:bodyPr>
          <a:lstStyle/>
          <a:p>
            <a:r>
              <a:rPr lang="de-DE" dirty="0"/>
              <a:t>Mobilität &amp; Ethik</a:t>
            </a:r>
          </a:p>
        </p:txBody>
      </p:sp>
      <p:sp>
        <p:nvSpPr>
          <p:cNvPr id="46" name="Freihandform 12"/>
          <p:cNvSpPr/>
          <p:nvPr/>
        </p:nvSpPr>
        <p:spPr>
          <a:xfrm rot="6320767">
            <a:off x="3802314" y="3598158"/>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14"/>
          <p:cNvSpPr/>
          <p:nvPr/>
        </p:nvSpPr>
        <p:spPr>
          <a:xfrm rot="6320767">
            <a:off x="6833296" y="3783497"/>
            <a:ext cx="3094543" cy="49937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p:cNvGrpSpPr/>
          <p:nvPr/>
        </p:nvGrpSpPr>
        <p:grpSpPr>
          <a:xfrm rot="637798">
            <a:off x="4761211" y="2735905"/>
            <a:ext cx="513712" cy="2301411"/>
            <a:chOff x="758831" y="3211607"/>
            <a:chExt cx="431496" cy="1933088"/>
          </a:xfrm>
        </p:grpSpPr>
        <p:sp>
          <p:nvSpPr>
            <p:cNvPr id="54" name="Textfeld 53"/>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55" name="Textfeld 54"/>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56" name="Textfeld 55"/>
            <p:cNvSpPr txBox="1"/>
            <p:nvPr/>
          </p:nvSpPr>
          <p:spPr>
            <a:xfrm rot="21330991">
              <a:off x="758831" y="3211607"/>
              <a:ext cx="418704" cy="369332"/>
            </a:xfrm>
            <a:prstGeom prst="rect">
              <a:avLst/>
            </a:prstGeom>
            <a:noFill/>
          </p:spPr>
          <p:txBody>
            <a:bodyPr wrap="none" rtlCol="0">
              <a:spAutoFit/>
            </a:bodyPr>
            <a:lstStyle/>
            <a:p>
              <a:r>
                <a:rPr lang="de-DE" dirty="0">
                  <a:solidFill>
                    <a:schemeClr val="accent1"/>
                  </a:solidFill>
                </a:rPr>
                <a:t>10</a:t>
              </a:r>
            </a:p>
          </p:txBody>
        </p:sp>
      </p:grpSp>
      <p:sp>
        <p:nvSpPr>
          <p:cNvPr id="49" name="Freihandform 19"/>
          <p:cNvSpPr/>
          <p:nvPr/>
        </p:nvSpPr>
        <p:spPr>
          <a:xfrm rot="637798">
            <a:off x="5032368" y="1817205"/>
            <a:ext cx="3628756" cy="823448"/>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Freihandform 21"/>
          <p:cNvSpPr/>
          <p:nvPr/>
        </p:nvSpPr>
        <p:spPr>
          <a:xfrm rot="637798">
            <a:off x="4878201" y="3346360"/>
            <a:ext cx="3577847"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22"/>
          <p:cNvSpPr/>
          <p:nvPr/>
        </p:nvSpPr>
        <p:spPr>
          <a:xfrm rot="637798">
            <a:off x="4731132" y="4279305"/>
            <a:ext cx="3535540"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Freihandform 23"/>
          <p:cNvSpPr/>
          <p:nvPr/>
        </p:nvSpPr>
        <p:spPr>
          <a:xfrm rot="637798">
            <a:off x="4675042" y="5199043"/>
            <a:ext cx="3535540" cy="49937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rot="232395">
            <a:off x="5627581" y="4597358"/>
            <a:ext cx="2586413" cy="534762"/>
          </a:xfrm>
          <a:prstGeom prst="rect">
            <a:avLst/>
          </a:prstGeom>
          <a:noFill/>
        </p:spPr>
        <p:txBody>
          <a:bodyPr wrap="none" rtlCol="0">
            <a:spAutoFit/>
          </a:bodyPr>
          <a:lstStyle/>
          <a:p>
            <a:pPr algn="r">
              <a:lnSpc>
                <a:spcPts val="1700"/>
              </a:lnSpc>
            </a:pPr>
            <a:r>
              <a:rPr lang="de-DE" dirty="0"/>
              <a:t>Bedeutung von</a:t>
            </a:r>
            <a:br>
              <a:rPr lang="de-DE" dirty="0"/>
            </a:br>
            <a:r>
              <a:rPr lang="de-DE" dirty="0"/>
              <a:t>Informationsverarbeitung</a:t>
            </a:r>
          </a:p>
        </p:txBody>
      </p:sp>
      <p:grpSp>
        <p:nvGrpSpPr>
          <p:cNvPr id="58" name="Gruppieren 57"/>
          <p:cNvGrpSpPr/>
          <p:nvPr/>
        </p:nvGrpSpPr>
        <p:grpSpPr>
          <a:xfrm rot="21368771">
            <a:off x="-48004" y="2208882"/>
            <a:ext cx="3760180" cy="3841046"/>
            <a:chOff x="2632591" y="2016311"/>
            <a:chExt cx="3760180" cy="3841046"/>
          </a:xfrm>
        </p:grpSpPr>
        <p:sp>
          <p:nvSpPr>
            <p:cNvPr id="59" name="Textfeld 58"/>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60" name="Textfeld 59"/>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61" name="Textfeld 60"/>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62" name="Textfeld 61"/>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63" name="Textfeld 62"/>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64" name="Textfeld 63"/>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65" name="Gruppieren 64"/>
            <p:cNvGrpSpPr/>
            <p:nvPr/>
          </p:nvGrpSpPr>
          <p:grpSpPr>
            <a:xfrm rot="215547">
              <a:off x="2640615" y="3041359"/>
              <a:ext cx="490138" cy="2351421"/>
              <a:chOff x="794847" y="3135971"/>
              <a:chExt cx="418704" cy="2008724"/>
            </a:xfrm>
          </p:grpSpPr>
          <p:sp>
            <p:nvSpPr>
              <p:cNvPr id="75" name="Textfeld 74"/>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76" name="Textfeld 75"/>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77" name="Textfeld 76"/>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66" name="Textfeld 65"/>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67" name="Gruppieren 66"/>
            <p:cNvGrpSpPr/>
            <p:nvPr/>
          </p:nvGrpSpPr>
          <p:grpSpPr>
            <a:xfrm rot="160783">
              <a:off x="2632591" y="2016311"/>
              <a:ext cx="3760180" cy="3841046"/>
              <a:chOff x="2642116" y="2603892"/>
              <a:chExt cx="3760180" cy="3841046"/>
            </a:xfrm>
          </p:grpSpPr>
          <p:sp>
            <p:nvSpPr>
              <p:cNvPr id="68"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 name="Gruppieren 1"/>
          <p:cNvGrpSpPr/>
          <p:nvPr/>
        </p:nvGrpSpPr>
        <p:grpSpPr>
          <a:xfrm rot="396695">
            <a:off x="4228846" y="1132951"/>
            <a:ext cx="692600" cy="2485451"/>
            <a:chOff x="4389216" y="1470966"/>
            <a:chExt cx="433356" cy="1555133"/>
          </a:xfrm>
        </p:grpSpPr>
        <p:sp>
          <p:nvSpPr>
            <p:cNvPr id="78" name="Richtungspfeil 52"/>
            <p:cNvSpPr/>
            <p:nvPr/>
          </p:nvSpPr>
          <p:spPr>
            <a:xfrm rot="16200000">
              <a:off x="3828327" y="2031855"/>
              <a:ext cx="1555133" cy="433356"/>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79" name="Textfeld 78"/>
            <p:cNvSpPr txBox="1"/>
            <p:nvPr/>
          </p:nvSpPr>
          <p:spPr>
            <a:xfrm rot="16200000">
              <a:off x="4165967" y="2231621"/>
              <a:ext cx="878459" cy="250347"/>
            </a:xfrm>
            <a:prstGeom prst="rect">
              <a:avLst/>
            </a:prstGeom>
            <a:noFill/>
            <a:ln>
              <a:noFill/>
            </a:ln>
          </p:spPr>
          <p:txBody>
            <a:bodyPr wrap="none" rtlCol="0">
              <a:spAutoFit/>
            </a:bodyPr>
            <a:lstStyle/>
            <a:p>
              <a:r>
                <a:rPr lang="de-DE" sz="2000" b="1" dirty="0">
                  <a:solidFill>
                    <a:schemeClr val="bg1"/>
                  </a:solidFill>
                </a:rPr>
                <a:t>Mündigkeit</a:t>
              </a:r>
            </a:p>
          </p:txBody>
        </p:sp>
      </p:grpSp>
    </p:spTree>
    <p:extLst>
      <p:ext uri="{BB962C8B-B14F-4D97-AF65-F5344CB8AC3E}">
        <p14:creationId xmlns:p14="http://schemas.microsoft.com/office/powerpoint/2010/main" val="18508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5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ieren 33"/>
          <p:cNvGrpSpPr/>
          <p:nvPr/>
        </p:nvGrpSpPr>
        <p:grpSpPr>
          <a:xfrm rot="161554">
            <a:off x="4090298" y="1661530"/>
            <a:ext cx="4347481" cy="4249093"/>
            <a:chOff x="3537562" y="2186609"/>
            <a:chExt cx="4347481" cy="4249093"/>
          </a:xfrm>
        </p:grpSpPr>
        <p:sp>
          <p:nvSpPr>
            <p:cNvPr id="6" name="Rechteck 5"/>
            <p:cNvSpPr/>
            <p:nvPr/>
          </p:nvSpPr>
          <p:spPr>
            <a:xfrm>
              <a:off x="3537562" y="2186609"/>
              <a:ext cx="4347481" cy="42490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p:cNvGrpSpPr/>
            <p:nvPr/>
          </p:nvGrpSpPr>
          <p:grpSpPr>
            <a:xfrm>
              <a:off x="3731104" y="2388833"/>
              <a:ext cx="3936056" cy="3863681"/>
              <a:chOff x="984369" y="513582"/>
              <a:chExt cx="5873633" cy="5765630"/>
            </a:xfrm>
          </p:grpSpPr>
          <p:grpSp>
            <p:nvGrpSpPr>
              <p:cNvPr id="72" name="Gruppieren 71"/>
              <p:cNvGrpSpPr/>
              <p:nvPr/>
            </p:nvGrpSpPr>
            <p:grpSpPr>
              <a:xfrm>
                <a:off x="984369" y="4800600"/>
                <a:ext cx="1603685" cy="1478612"/>
                <a:chOff x="1441569" y="951329"/>
                <a:chExt cx="5778557" cy="5327883"/>
              </a:xfrm>
            </p:grpSpPr>
            <p:grpSp>
              <p:nvGrpSpPr>
                <p:cNvPr id="73" name="Gruppieren 72"/>
                <p:cNvGrpSpPr/>
                <p:nvPr/>
              </p:nvGrpSpPr>
              <p:grpSpPr>
                <a:xfrm>
                  <a:off x="1441569" y="951329"/>
                  <a:ext cx="5778557" cy="5327883"/>
                  <a:chOff x="1441569" y="951329"/>
                  <a:chExt cx="5778557" cy="5327883"/>
                </a:xfrm>
              </p:grpSpPr>
              <p:grpSp>
                <p:nvGrpSpPr>
                  <p:cNvPr id="75" name="Gruppieren 74"/>
                  <p:cNvGrpSpPr/>
                  <p:nvPr/>
                </p:nvGrpSpPr>
                <p:grpSpPr>
                  <a:xfrm>
                    <a:off x="1441569" y="5088279"/>
                    <a:ext cx="990631" cy="1190933"/>
                    <a:chOff x="1441569" y="5088279"/>
                    <a:chExt cx="990631" cy="1190933"/>
                  </a:xfrm>
                </p:grpSpPr>
                <p:sp>
                  <p:nvSpPr>
                    <p:cNvPr id="86"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7"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76" name="Gruppieren 75"/>
                  <p:cNvGrpSpPr/>
                  <p:nvPr/>
                </p:nvGrpSpPr>
                <p:grpSpPr>
                  <a:xfrm>
                    <a:off x="1814661" y="4310015"/>
                    <a:ext cx="5114346" cy="1069918"/>
                    <a:chOff x="1814661" y="4310015"/>
                    <a:chExt cx="5114346" cy="1069918"/>
                  </a:xfrm>
                </p:grpSpPr>
                <p:sp>
                  <p:nvSpPr>
                    <p:cNvPr id="8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7" name="Gruppieren 76"/>
                  <p:cNvGrpSpPr/>
                  <p:nvPr/>
                </p:nvGrpSpPr>
                <p:grpSpPr>
                  <a:xfrm>
                    <a:off x="6275934" y="951329"/>
                    <a:ext cx="944192" cy="1532948"/>
                    <a:chOff x="6275934" y="951329"/>
                    <a:chExt cx="944192" cy="1532948"/>
                  </a:xfrm>
                </p:grpSpPr>
                <p:sp>
                  <p:nvSpPr>
                    <p:cNvPr id="8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3"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8" name="Gruppieren 77"/>
                  <p:cNvGrpSpPr/>
                  <p:nvPr/>
                </p:nvGrpSpPr>
                <p:grpSpPr>
                  <a:xfrm>
                    <a:off x="4713546" y="2210718"/>
                    <a:ext cx="2495837" cy="3698328"/>
                    <a:chOff x="4713546" y="2210718"/>
                    <a:chExt cx="2495837" cy="3698328"/>
                  </a:xfrm>
                </p:grpSpPr>
                <p:sp>
                  <p:nvSpPr>
                    <p:cNvPr id="8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79" name="Ellipse 78"/>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74" name="Ellipse 73"/>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88" name="Gruppieren 87"/>
              <p:cNvGrpSpPr/>
              <p:nvPr/>
            </p:nvGrpSpPr>
            <p:grpSpPr>
              <a:xfrm>
                <a:off x="2407685" y="3371594"/>
                <a:ext cx="1603685" cy="1478612"/>
                <a:chOff x="1441569" y="951329"/>
                <a:chExt cx="5778557" cy="5327883"/>
              </a:xfrm>
            </p:grpSpPr>
            <p:grpSp>
              <p:nvGrpSpPr>
                <p:cNvPr id="89" name="Gruppieren 88"/>
                <p:cNvGrpSpPr/>
                <p:nvPr/>
              </p:nvGrpSpPr>
              <p:grpSpPr>
                <a:xfrm>
                  <a:off x="1441569" y="951329"/>
                  <a:ext cx="5778557" cy="5327883"/>
                  <a:chOff x="1441569" y="951329"/>
                  <a:chExt cx="5778557" cy="5327883"/>
                </a:xfrm>
              </p:grpSpPr>
              <p:grpSp>
                <p:nvGrpSpPr>
                  <p:cNvPr id="91" name="Gruppieren 90"/>
                  <p:cNvGrpSpPr/>
                  <p:nvPr/>
                </p:nvGrpSpPr>
                <p:grpSpPr>
                  <a:xfrm>
                    <a:off x="1441569" y="5088279"/>
                    <a:ext cx="990631" cy="1190933"/>
                    <a:chOff x="1441569" y="5088279"/>
                    <a:chExt cx="990631" cy="1190933"/>
                  </a:xfrm>
                </p:grpSpPr>
                <p:sp>
                  <p:nvSpPr>
                    <p:cNvPr id="102"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3"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92" name="Gruppieren 91"/>
                  <p:cNvGrpSpPr/>
                  <p:nvPr/>
                </p:nvGrpSpPr>
                <p:grpSpPr>
                  <a:xfrm>
                    <a:off x="1814661" y="4310015"/>
                    <a:ext cx="5114346" cy="1069918"/>
                    <a:chOff x="1814661" y="4310015"/>
                    <a:chExt cx="5114346" cy="1069918"/>
                  </a:xfrm>
                </p:grpSpPr>
                <p:sp>
                  <p:nvSpPr>
                    <p:cNvPr id="10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3" name="Gruppieren 92"/>
                  <p:cNvGrpSpPr/>
                  <p:nvPr/>
                </p:nvGrpSpPr>
                <p:grpSpPr>
                  <a:xfrm>
                    <a:off x="6275934" y="951329"/>
                    <a:ext cx="944192" cy="1532948"/>
                    <a:chOff x="6275934" y="951329"/>
                    <a:chExt cx="944192" cy="1532948"/>
                  </a:xfrm>
                </p:grpSpPr>
                <p:sp>
                  <p:nvSpPr>
                    <p:cNvPr id="9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9"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4" name="Gruppieren 93"/>
                  <p:cNvGrpSpPr/>
                  <p:nvPr/>
                </p:nvGrpSpPr>
                <p:grpSpPr>
                  <a:xfrm>
                    <a:off x="4713546" y="2210718"/>
                    <a:ext cx="2495837" cy="3698328"/>
                    <a:chOff x="4713546" y="2210718"/>
                    <a:chExt cx="2495837" cy="3698328"/>
                  </a:xfrm>
                </p:grpSpPr>
                <p:sp>
                  <p:nvSpPr>
                    <p:cNvPr id="9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95" name="Ellipse 94"/>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90" name="Ellipse 89"/>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104" name="Gruppieren 103"/>
              <p:cNvGrpSpPr/>
              <p:nvPr/>
            </p:nvGrpSpPr>
            <p:grpSpPr>
              <a:xfrm>
                <a:off x="3831001" y="1942588"/>
                <a:ext cx="1603685" cy="1478612"/>
                <a:chOff x="1441569" y="951329"/>
                <a:chExt cx="5778557" cy="5327883"/>
              </a:xfrm>
            </p:grpSpPr>
            <p:grpSp>
              <p:nvGrpSpPr>
                <p:cNvPr id="105" name="Gruppieren 104"/>
                <p:cNvGrpSpPr/>
                <p:nvPr/>
              </p:nvGrpSpPr>
              <p:grpSpPr>
                <a:xfrm>
                  <a:off x="1441569" y="951329"/>
                  <a:ext cx="5778557" cy="5327883"/>
                  <a:chOff x="1441569" y="951329"/>
                  <a:chExt cx="5778557" cy="5327883"/>
                </a:xfrm>
              </p:grpSpPr>
              <p:grpSp>
                <p:nvGrpSpPr>
                  <p:cNvPr id="107" name="Gruppieren 106"/>
                  <p:cNvGrpSpPr/>
                  <p:nvPr/>
                </p:nvGrpSpPr>
                <p:grpSpPr>
                  <a:xfrm>
                    <a:off x="1441569" y="5088279"/>
                    <a:ext cx="990631" cy="1190933"/>
                    <a:chOff x="1441569" y="5088279"/>
                    <a:chExt cx="990631" cy="1190933"/>
                  </a:xfrm>
                </p:grpSpPr>
                <p:sp>
                  <p:nvSpPr>
                    <p:cNvPr id="11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108" name="Gruppieren 107"/>
                  <p:cNvGrpSpPr/>
                  <p:nvPr/>
                </p:nvGrpSpPr>
                <p:grpSpPr>
                  <a:xfrm>
                    <a:off x="1814661" y="4310015"/>
                    <a:ext cx="5114346" cy="1069918"/>
                    <a:chOff x="1814661" y="4310015"/>
                    <a:chExt cx="5114346" cy="1069918"/>
                  </a:xfrm>
                </p:grpSpPr>
                <p:sp>
                  <p:nvSpPr>
                    <p:cNvPr id="11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09" name="Gruppieren 108"/>
                  <p:cNvGrpSpPr/>
                  <p:nvPr/>
                </p:nvGrpSpPr>
                <p:grpSpPr>
                  <a:xfrm>
                    <a:off x="6275934" y="951329"/>
                    <a:ext cx="944192" cy="1532948"/>
                    <a:chOff x="6275934" y="951329"/>
                    <a:chExt cx="944192" cy="1532948"/>
                  </a:xfrm>
                </p:grpSpPr>
                <p:sp>
                  <p:nvSpPr>
                    <p:cNvPr id="11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5"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10" name="Gruppieren 109"/>
                  <p:cNvGrpSpPr/>
                  <p:nvPr/>
                </p:nvGrpSpPr>
                <p:grpSpPr>
                  <a:xfrm>
                    <a:off x="4713546" y="2210718"/>
                    <a:ext cx="2495837" cy="3698328"/>
                    <a:chOff x="4713546" y="2210718"/>
                    <a:chExt cx="2495837" cy="3698328"/>
                  </a:xfrm>
                </p:grpSpPr>
                <p:sp>
                  <p:nvSpPr>
                    <p:cNvPr id="11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11" name="Ellipse 11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106" name="Ellipse 105"/>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120" name="Gruppieren 119"/>
              <p:cNvGrpSpPr/>
              <p:nvPr/>
            </p:nvGrpSpPr>
            <p:grpSpPr>
              <a:xfrm>
                <a:off x="5254317" y="513582"/>
                <a:ext cx="1603685" cy="1478612"/>
                <a:chOff x="1441569" y="951329"/>
                <a:chExt cx="5778557" cy="5327883"/>
              </a:xfrm>
            </p:grpSpPr>
            <p:grpSp>
              <p:nvGrpSpPr>
                <p:cNvPr id="121" name="Gruppieren 120"/>
                <p:cNvGrpSpPr/>
                <p:nvPr/>
              </p:nvGrpSpPr>
              <p:grpSpPr>
                <a:xfrm>
                  <a:off x="1441569" y="951329"/>
                  <a:ext cx="5778557" cy="5327883"/>
                  <a:chOff x="1441569" y="951329"/>
                  <a:chExt cx="5778557" cy="5327883"/>
                </a:xfrm>
              </p:grpSpPr>
              <p:grpSp>
                <p:nvGrpSpPr>
                  <p:cNvPr id="123" name="Gruppieren 122"/>
                  <p:cNvGrpSpPr/>
                  <p:nvPr/>
                </p:nvGrpSpPr>
                <p:grpSpPr>
                  <a:xfrm>
                    <a:off x="1441569" y="5088279"/>
                    <a:ext cx="990631" cy="1190933"/>
                    <a:chOff x="1441569" y="5088279"/>
                    <a:chExt cx="990631" cy="1190933"/>
                  </a:xfrm>
                </p:grpSpPr>
                <p:sp>
                  <p:nvSpPr>
                    <p:cNvPr id="134"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5"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124" name="Gruppieren 123"/>
                  <p:cNvGrpSpPr/>
                  <p:nvPr/>
                </p:nvGrpSpPr>
                <p:grpSpPr>
                  <a:xfrm>
                    <a:off x="1814661" y="4310015"/>
                    <a:ext cx="5114346" cy="1069918"/>
                    <a:chOff x="1814661" y="4310015"/>
                    <a:chExt cx="5114346" cy="1069918"/>
                  </a:xfrm>
                </p:grpSpPr>
                <p:sp>
                  <p:nvSpPr>
                    <p:cNvPr id="13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3"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25" name="Gruppieren 124"/>
                  <p:cNvGrpSpPr/>
                  <p:nvPr/>
                </p:nvGrpSpPr>
                <p:grpSpPr>
                  <a:xfrm>
                    <a:off x="6275934" y="951329"/>
                    <a:ext cx="944192" cy="1532948"/>
                    <a:chOff x="6275934" y="951329"/>
                    <a:chExt cx="944192" cy="1532948"/>
                  </a:xfrm>
                </p:grpSpPr>
                <p:sp>
                  <p:nvSpPr>
                    <p:cNvPr id="13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26" name="Gruppieren 125"/>
                  <p:cNvGrpSpPr/>
                  <p:nvPr/>
                </p:nvGrpSpPr>
                <p:grpSpPr>
                  <a:xfrm>
                    <a:off x="4713546" y="2210718"/>
                    <a:ext cx="2495837" cy="3698328"/>
                    <a:chOff x="4713546" y="2210718"/>
                    <a:chExt cx="2495837" cy="3698328"/>
                  </a:xfrm>
                </p:grpSpPr>
                <p:sp>
                  <p:nvSpPr>
                    <p:cNvPr id="12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29"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27" name="Ellipse 12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122" name="Ellipse 121"/>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grpSp>
      <p:grpSp>
        <p:nvGrpSpPr>
          <p:cNvPr id="161" name="Gruppieren 160"/>
          <p:cNvGrpSpPr/>
          <p:nvPr/>
        </p:nvGrpSpPr>
        <p:grpSpPr>
          <a:xfrm>
            <a:off x="4312178" y="1797506"/>
            <a:ext cx="1883215" cy="1606809"/>
            <a:chOff x="4312178" y="1797506"/>
            <a:chExt cx="1883215" cy="1606809"/>
          </a:xfrm>
        </p:grpSpPr>
        <p:grpSp>
          <p:nvGrpSpPr>
            <p:cNvPr id="136" name="Gruppieren 135"/>
            <p:cNvGrpSpPr/>
            <p:nvPr/>
          </p:nvGrpSpPr>
          <p:grpSpPr>
            <a:xfrm rot="179581">
              <a:off x="4312178" y="1797506"/>
              <a:ext cx="1837414" cy="1606809"/>
              <a:chOff x="376086" y="3507179"/>
              <a:chExt cx="4129854" cy="2905436"/>
            </a:xfrm>
          </p:grpSpPr>
          <p:grpSp>
            <p:nvGrpSpPr>
              <p:cNvPr id="137" name="Gruppieren 136"/>
              <p:cNvGrpSpPr/>
              <p:nvPr/>
            </p:nvGrpSpPr>
            <p:grpSpPr>
              <a:xfrm>
                <a:off x="376086" y="3507180"/>
                <a:ext cx="1045115" cy="2901759"/>
                <a:chOff x="376086" y="3507180"/>
                <a:chExt cx="1045115" cy="2901759"/>
              </a:xfrm>
            </p:grpSpPr>
            <p:sp>
              <p:nvSpPr>
                <p:cNvPr id="153" name="Richtungspfeil 152"/>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sp>
              <p:nvSpPr>
                <p:cNvPr id="154" name="Textfeld 153"/>
                <p:cNvSpPr txBox="1"/>
                <p:nvPr/>
              </p:nvSpPr>
              <p:spPr>
                <a:xfrm rot="16200000">
                  <a:off x="268959" y="4842026"/>
                  <a:ext cx="1245800" cy="458742"/>
                </a:xfrm>
                <a:prstGeom prst="rect">
                  <a:avLst/>
                </a:prstGeom>
                <a:noFill/>
                <a:ln>
                  <a:noFill/>
                </a:ln>
              </p:spPr>
              <p:txBody>
                <a:bodyPr wrap="none" rtlCol="0">
                  <a:spAutoFit/>
                </a:bodyPr>
                <a:lstStyle/>
                <a:p>
                  <a:r>
                    <a:rPr lang="de-DE" sz="1100" b="1" dirty="0">
                      <a:solidFill>
                        <a:schemeClr val="bg1"/>
                      </a:solidFill>
                    </a:rPr>
                    <a:t>Forschen</a:t>
                  </a:r>
                </a:p>
              </p:txBody>
            </p:sp>
            <p:sp>
              <p:nvSpPr>
                <p:cNvPr id="155" name="Freihandform 154"/>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Experiment</a:t>
                  </a:r>
                </a:p>
              </p:txBody>
            </p:sp>
            <p:sp>
              <p:nvSpPr>
                <p:cNvPr id="156" name="Freihandform 155"/>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Wissenschaftler</a:t>
                  </a:r>
                </a:p>
              </p:txBody>
            </p:sp>
          </p:grpSp>
          <p:grpSp>
            <p:nvGrpSpPr>
              <p:cNvPr id="138" name="Gruppieren 137"/>
              <p:cNvGrpSpPr/>
              <p:nvPr/>
            </p:nvGrpSpPr>
            <p:grpSpPr>
              <a:xfrm>
                <a:off x="1503153" y="3507179"/>
                <a:ext cx="924833" cy="2901760"/>
                <a:chOff x="1503153" y="3507179"/>
                <a:chExt cx="924833" cy="2901760"/>
              </a:xfrm>
            </p:grpSpPr>
            <p:sp>
              <p:nvSpPr>
                <p:cNvPr id="149" name="Richtungspfeil 148"/>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dirty="0"/>
                </a:p>
              </p:txBody>
            </p:sp>
            <p:sp>
              <p:nvSpPr>
                <p:cNvPr id="150" name="Textfeld 149"/>
                <p:cNvSpPr txBox="1"/>
                <p:nvPr/>
              </p:nvSpPr>
              <p:spPr>
                <a:xfrm rot="16200000">
                  <a:off x="1221251" y="4831139"/>
                  <a:ext cx="1450998" cy="458742"/>
                </a:xfrm>
                <a:prstGeom prst="rect">
                  <a:avLst/>
                </a:prstGeom>
                <a:noFill/>
                <a:ln>
                  <a:noFill/>
                </a:ln>
              </p:spPr>
              <p:txBody>
                <a:bodyPr wrap="none" rtlCol="0">
                  <a:spAutoFit/>
                </a:bodyPr>
                <a:lstStyle/>
                <a:p>
                  <a:r>
                    <a:rPr lang="de-DE" sz="1100" b="1" dirty="0">
                      <a:solidFill>
                        <a:schemeClr val="bg1"/>
                      </a:solidFill>
                    </a:rPr>
                    <a:t>Entwickeln</a:t>
                  </a:r>
                </a:p>
              </p:txBody>
            </p:sp>
            <p:sp>
              <p:nvSpPr>
                <p:cNvPr id="151" name="Freihandform 150"/>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Basteln</a:t>
                  </a:r>
                </a:p>
              </p:txBody>
            </p:sp>
            <p:sp>
              <p:nvSpPr>
                <p:cNvPr id="152" name="Freihandform 151"/>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Engineering</a:t>
                  </a:r>
                </a:p>
              </p:txBody>
            </p:sp>
          </p:grpSp>
          <p:grpSp>
            <p:nvGrpSpPr>
              <p:cNvPr id="139" name="Gruppieren 138"/>
              <p:cNvGrpSpPr/>
              <p:nvPr/>
            </p:nvGrpSpPr>
            <p:grpSpPr>
              <a:xfrm>
                <a:off x="2516230" y="3512428"/>
                <a:ext cx="1006446" cy="2894480"/>
                <a:chOff x="2516230" y="3512428"/>
                <a:chExt cx="1006446" cy="2894480"/>
              </a:xfrm>
            </p:grpSpPr>
            <p:sp>
              <p:nvSpPr>
                <p:cNvPr id="145" name="Richtungspfeil 144"/>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sp>
              <p:nvSpPr>
                <p:cNvPr id="146" name="Textfeld 145"/>
                <p:cNvSpPr txBox="1"/>
                <p:nvPr/>
              </p:nvSpPr>
              <p:spPr>
                <a:xfrm rot="16200000">
                  <a:off x="2181584" y="4809368"/>
                  <a:ext cx="1644950" cy="458742"/>
                </a:xfrm>
                <a:prstGeom prst="rect">
                  <a:avLst/>
                </a:prstGeom>
                <a:noFill/>
                <a:ln>
                  <a:noFill/>
                </a:ln>
              </p:spPr>
              <p:txBody>
                <a:bodyPr wrap="none" rtlCol="0">
                  <a:spAutoFit/>
                </a:bodyPr>
                <a:lstStyle/>
                <a:p>
                  <a:r>
                    <a:rPr lang="de-DE" sz="1100" b="1" dirty="0">
                      <a:solidFill>
                        <a:schemeClr val="bg1"/>
                      </a:solidFill>
                    </a:rPr>
                    <a:t>Organisation</a:t>
                  </a:r>
                </a:p>
              </p:txBody>
            </p:sp>
            <p:sp>
              <p:nvSpPr>
                <p:cNvPr id="147" name="Freihandform 146"/>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Durchwurstler</a:t>
                  </a:r>
                </a:p>
              </p:txBody>
            </p:sp>
            <p:sp>
              <p:nvSpPr>
                <p:cNvPr id="148" name="Freihandform 147"/>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Teamleiter</a:t>
                  </a:r>
                </a:p>
              </p:txBody>
            </p:sp>
          </p:grpSp>
          <p:grpSp>
            <p:nvGrpSpPr>
              <p:cNvPr id="140" name="Gruppieren 139"/>
              <p:cNvGrpSpPr/>
              <p:nvPr/>
            </p:nvGrpSpPr>
            <p:grpSpPr>
              <a:xfrm>
                <a:off x="3607008" y="3512427"/>
                <a:ext cx="898932" cy="2900188"/>
                <a:chOff x="3607008" y="3512427"/>
                <a:chExt cx="898932" cy="2900188"/>
              </a:xfrm>
            </p:grpSpPr>
            <p:sp>
              <p:nvSpPr>
                <p:cNvPr id="141" name="Richtungspfeil 140"/>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sp>
              <p:nvSpPr>
                <p:cNvPr id="142" name="Textfeld 141"/>
                <p:cNvSpPr txBox="1"/>
                <p:nvPr/>
              </p:nvSpPr>
              <p:spPr>
                <a:xfrm rot="16200000">
                  <a:off x="3291125" y="4788477"/>
                  <a:ext cx="1507217" cy="458742"/>
                </a:xfrm>
                <a:prstGeom prst="rect">
                  <a:avLst/>
                </a:prstGeom>
                <a:noFill/>
                <a:ln>
                  <a:noFill/>
                </a:ln>
              </p:spPr>
              <p:txBody>
                <a:bodyPr wrap="none" rtlCol="0">
                  <a:spAutoFit/>
                </a:bodyPr>
                <a:lstStyle/>
                <a:p>
                  <a:r>
                    <a:rPr lang="de-DE" sz="1100" b="1" dirty="0">
                      <a:solidFill>
                        <a:schemeClr val="bg1"/>
                      </a:solidFill>
                    </a:rPr>
                    <a:t>Mündigkeit</a:t>
                  </a:r>
                </a:p>
              </p:txBody>
            </p:sp>
            <p:sp>
              <p:nvSpPr>
                <p:cNvPr id="143" name="Freihandform 142"/>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Konsument</a:t>
                  </a:r>
                </a:p>
              </p:txBody>
            </p:sp>
            <p:sp>
              <p:nvSpPr>
                <p:cNvPr id="144" name="Freihandform 143"/>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00" dirty="0"/>
                    <a:t>Mündigkeit</a:t>
                  </a:r>
                </a:p>
              </p:txBody>
            </p:sp>
          </p:grpSp>
        </p:grpSp>
        <p:cxnSp>
          <p:nvCxnSpPr>
            <p:cNvPr id="157" name="Gerader Verbinder 156"/>
            <p:cNvCxnSpPr/>
            <p:nvPr/>
          </p:nvCxnSpPr>
          <p:spPr>
            <a:xfrm>
              <a:off x="4337299" y="2209569"/>
              <a:ext cx="446735" cy="30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p:cNvCxnSpPr/>
            <p:nvPr/>
          </p:nvCxnSpPr>
          <p:spPr>
            <a:xfrm>
              <a:off x="4807752" y="2229449"/>
              <a:ext cx="446735" cy="30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p:cNvCxnSpPr/>
            <p:nvPr/>
          </p:nvCxnSpPr>
          <p:spPr>
            <a:xfrm>
              <a:off x="5278205" y="2262581"/>
              <a:ext cx="446735" cy="30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p:cNvCxnSpPr/>
            <p:nvPr/>
          </p:nvCxnSpPr>
          <p:spPr>
            <a:xfrm>
              <a:off x="5748658" y="2282461"/>
              <a:ext cx="446735" cy="30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uppieren 161"/>
          <p:cNvGrpSpPr/>
          <p:nvPr/>
        </p:nvGrpSpPr>
        <p:grpSpPr>
          <a:xfrm rot="21368771">
            <a:off x="-48004" y="2208882"/>
            <a:ext cx="3760180" cy="3841046"/>
            <a:chOff x="2632591" y="2016311"/>
            <a:chExt cx="3760180" cy="3841046"/>
          </a:xfrm>
        </p:grpSpPr>
        <p:sp>
          <p:nvSpPr>
            <p:cNvPr id="163" name="Textfeld 162"/>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164" name="Textfeld 163"/>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165" name="Textfeld 164"/>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166" name="Textfeld 165"/>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167" name="Textfeld 166"/>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168" name="Textfeld 167"/>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169" name="Gruppieren 168"/>
            <p:cNvGrpSpPr/>
            <p:nvPr/>
          </p:nvGrpSpPr>
          <p:grpSpPr>
            <a:xfrm rot="215547">
              <a:off x="2640615" y="3041359"/>
              <a:ext cx="490138" cy="2351421"/>
              <a:chOff x="794847" y="3135971"/>
              <a:chExt cx="418704" cy="2008724"/>
            </a:xfrm>
          </p:grpSpPr>
          <p:sp>
            <p:nvSpPr>
              <p:cNvPr id="179" name="Textfeld 178"/>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180" name="Textfeld 179"/>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181" name="Textfeld 180"/>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170" name="Textfeld 169"/>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171" name="Gruppieren 170"/>
            <p:cNvGrpSpPr/>
            <p:nvPr/>
          </p:nvGrpSpPr>
          <p:grpSpPr>
            <a:xfrm rot="160783">
              <a:off x="2632591" y="2016311"/>
              <a:ext cx="3760180" cy="3841046"/>
              <a:chOff x="2642116" y="2603892"/>
              <a:chExt cx="3760180" cy="3841046"/>
            </a:xfrm>
          </p:grpSpPr>
          <p:sp>
            <p:nvSpPr>
              <p:cNvPr id="172"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82" name="Freihandform 4"/>
          <p:cNvSpPr/>
          <p:nvPr/>
        </p:nvSpPr>
        <p:spPr>
          <a:xfrm rot="20018625">
            <a:off x="5389539" y="1183359"/>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3" name="Gruppieren 182"/>
          <p:cNvGrpSpPr/>
          <p:nvPr/>
        </p:nvGrpSpPr>
        <p:grpSpPr>
          <a:xfrm rot="419581">
            <a:off x="6922284" y="554010"/>
            <a:ext cx="915056" cy="691989"/>
            <a:chOff x="7332415" y="1540318"/>
            <a:chExt cx="1973604" cy="1492487"/>
          </a:xfrm>
        </p:grpSpPr>
        <p:grpSp>
          <p:nvGrpSpPr>
            <p:cNvPr id="184" name="Gruppieren 183"/>
            <p:cNvGrpSpPr/>
            <p:nvPr/>
          </p:nvGrpSpPr>
          <p:grpSpPr>
            <a:xfrm>
              <a:off x="7332415" y="1540318"/>
              <a:ext cx="1346303" cy="1191577"/>
              <a:chOff x="376783" y="4333568"/>
              <a:chExt cx="1534216" cy="1357894"/>
            </a:xfrm>
          </p:grpSpPr>
          <p:sp>
            <p:nvSpPr>
              <p:cNvPr id="186"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87"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88"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189" name="Gruppieren 188"/>
              <p:cNvGrpSpPr/>
              <p:nvPr/>
            </p:nvGrpSpPr>
            <p:grpSpPr>
              <a:xfrm>
                <a:off x="376783" y="5004666"/>
                <a:ext cx="1499220" cy="686796"/>
                <a:chOff x="2494945" y="5226423"/>
                <a:chExt cx="1265648" cy="579796"/>
              </a:xfrm>
              <a:solidFill>
                <a:schemeClr val="accent1"/>
              </a:solidFill>
            </p:grpSpPr>
            <p:sp>
              <p:nvSpPr>
                <p:cNvPr id="190"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91"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92"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185" name="Textfeld 184"/>
            <p:cNvSpPr txBox="1"/>
            <p:nvPr/>
          </p:nvSpPr>
          <p:spPr>
            <a:xfrm>
              <a:off x="8447897" y="1771558"/>
              <a:ext cx="858122" cy="1261247"/>
            </a:xfrm>
            <a:prstGeom prst="rect">
              <a:avLst/>
            </a:prstGeom>
            <a:noFill/>
          </p:spPr>
          <p:txBody>
            <a:bodyPr wrap="none" rtlCol="0">
              <a:spAutoFit/>
            </a:bodyPr>
            <a:lstStyle/>
            <a:p>
              <a:r>
                <a:rPr lang="de-DE" sz="3200" dirty="0">
                  <a:solidFill>
                    <a:schemeClr val="accent6"/>
                  </a:solidFill>
                </a:rPr>
                <a:t>X</a:t>
              </a:r>
            </a:p>
          </p:txBody>
        </p:sp>
      </p:grpSp>
    </p:spTree>
    <p:extLst>
      <p:ext uri="{BB962C8B-B14F-4D97-AF65-F5344CB8AC3E}">
        <p14:creationId xmlns:p14="http://schemas.microsoft.com/office/powerpoint/2010/main" val="96141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4" descr="IMAG0038.jpg"/>
          <p:cNvPicPr>
            <a:picLocks noChangeAspect="1"/>
          </p:cNvPicPr>
          <p:nvPr/>
        </p:nvPicPr>
        <p:blipFill>
          <a:blip r:embed="rId3" cstate="print">
            <a:extLst>
              <a:ext uri="{28A0092B-C50C-407E-A947-70E740481C1C}">
                <a14:useLocalDpi xmlns:a14="http://schemas.microsoft.com/office/drawing/2010/main" val="0"/>
              </a:ext>
            </a:extLst>
          </a:blip>
          <a:srcRect t="-2"/>
          <a:stretch>
            <a:fillRect/>
          </a:stretch>
        </p:blipFill>
        <p:spPr bwMode="auto">
          <a:xfrm>
            <a:off x="3351616" y="1585185"/>
            <a:ext cx="2527446" cy="422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3511787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ieren 39"/>
          <p:cNvGrpSpPr/>
          <p:nvPr/>
        </p:nvGrpSpPr>
        <p:grpSpPr>
          <a:xfrm rot="924969">
            <a:off x="645112" y="576853"/>
            <a:ext cx="465060" cy="564561"/>
            <a:chOff x="6696598" y="1588050"/>
            <a:chExt cx="406138" cy="471452"/>
          </a:xfrm>
        </p:grpSpPr>
        <p:sp>
          <p:nvSpPr>
            <p:cNvPr id="42" name="Ellipse 41"/>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7" name="Gruppieren 36"/>
          <p:cNvGrpSpPr/>
          <p:nvPr/>
        </p:nvGrpSpPr>
        <p:grpSpPr>
          <a:xfrm>
            <a:off x="1743021" y="1015236"/>
            <a:ext cx="5125197" cy="4902977"/>
            <a:chOff x="1441569" y="951329"/>
            <a:chExt cx="5778557" cy="5327883"/>
          </a:xfrm>
        </p:grpSpPr>
        <p:grpSp>
          <p:nvGrpSpPr>
            <p:cNvPr id="38" name="Gruppieren 37"/>
            <p:cNvGrpSpPr/>
            <p:nvPr/>
          </p:nvGrpSpPr>
          <p:grpSpPr>
            <a:xfrm>
              <a:off x="1441569" y="5088279"/>
              <a:ext cx="990631" cy="1190933"/>
              <a:chOff x="1441569" y="5088279"/>
              <a:chExt cx="990631" cy="1190933"/>
            </a:xfrm>
          </p:grpSpPr>
          <p:sp>
            <p:nvSpPr>
              <p:cNvPr id="5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Aus-blick</a:t>
                </a:r>
                <a:endParaRPr lang="de-DE" altLang="de-DE" sz="4400" dirty="0">
                  <a:solidFill>
                    <a:prstClr val="black"/>
                  </a:solidFill>
                  <a:latin typeface="Arial" pitchFamily="34" charset="0"/>
                  <a:cs typeface="Arial" pitchFamily="34" charset="0"/>
                </a:endParaRPr>
              </a:p>
            </p:txBody>
          </p:sp>
        </p:grpSp>
        <p:grpSp>
          <p:nvGrpSpPr>
            <p:cNvPr id="41" name="Gruppieren 40"/>
            <p:cNvGrpSpPr/>
            <p:nvPr/>
          </p:nvGrpSpPr>
          <p:grpSpPr>
            <a:xfrm>
              <a:off x="1814661" y="4310015"/>
              <a:ext cx="5114346" cy="1069918"/>
              <a:chOff x="1814661" y="4310015"/>
              <a:chExt cx="5114346" cy="1069918"/>
            </a:xfrm>
          </p:grpSpPr>
          <p:sp>
            <p:nvSpPr>
              <p:cNvPr id="5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Qualifizierung</a:t>
                </a:r>
                <a:endParaRPr lang="de-DE" altLang="de-DE" dirty="0">
                  <a:solidFill>
                    <a:prstClr val="black"/>
                  </a:solidFill>
                  <a:latin typeface="Arial" pitchFamily="34" charset="0"/>
                  <a:cs typeface="Arial" pitchFamily="34" charset="0"/>
                </a:endParaRPr>
              </a:p>
            </p:txBody>
          </p:sp>
        </p:grpSp>
        <p:grpSp>
          <p:nvGrpSpPr>
            <p:cNvPr id="49" name="Gruppieren 48"/>
            <p:cNvGrpSpPr/>
            <p:nvPr/>
          </p:nvGrpSpPr>
          <p:grpSpPr>
            <a:xfrm>
              <a:off x="6275934" y="951329"/>
              <a:ext cx="944192" cy="1532948"/>
              <a:chOff x="6275934" y="951329"/>
              <a:chExt cx="944192" cy="1532948"/>
            </a:xfrm>
          </p:grpSpPr>
          <p:sp>
            <p:nvSpPr>
              <p:cNvPr id="5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5"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dirty="0">
                    <a:solidFill>
                      <a:srgbClr val="FFFFFF"/>
                    </a:solidFill>
                    <a:latin typeface="Candara" pitchFamily="34" charset="0"/>
                    <a:cs typeface="Arial" pitchFamily="34" charset="0"/>
                  </a:rPr>
                  <a:t> </a:t>
                </a:r>
                <a:r>
                  <a:rPr lang="de-DE" altLang="de-DE" dirty="0" err="1">
                    <a:solidFill>
                      <a:srgbClr val="FFFFFF"/>
                    </a:solidFill>
                    <a:latin typeface="Candara" pitchFamily="34" charset="0"/>
                    <a:cs typeface="Arial" pitchFamily="34" charset="0"/>
                  </a:rPr>
                  <a:t>Refle</a:t>
                </a:r>
                <a:r>
                  <a:rPr lang="de-DE" altLang="de-DE" dirty="0">
                    <a:solidFill>
                      <a:srgbClr val="FFFFFF"/>
                    </a:solidFill>
                    <a:latin typeface="Candara" pitchFamily="34" charset="0"/>
                    <a:cs typeface="Arial" pitchFamily="34" charset="0"/>
                  </a:rPr>
                  <a:t>-</a:t>
                </a:r>
                <a:br>
                  <a:rPr lang="de-DE" altLang="de-DE" dirty="0">
                    <a:solidFill>
                      <a:srgbClr val="FFFFFF"/>
                    </a:solidFill>
                    <a:latin typeface="Candara" pitchFamily="34" charset="0"/>
                    <a:cs typeface="Arial" pitchFamily="34" charset="0"/>
                  </a:rPr>
                </a:br>
                <a:r>
                  <a:rPr lang="de-DE" altLang="de-DE" dirty="0" err="1">
                    <a:solidFill>
                      <a:srgbClr val="FFFFFF"/>
                    </a:solidFill>
                    <a:latin typeface="Candara" pitchFamily="34" charset="0"/>
                    <a:cs typeface="Arial" pitchFamily="34" charset="0"/>
                  </a:rPr>
                  <a:t>xion</a:t>
                </a:r>
                <a:endParaRPr lang="de-DE" altLang="de-DE" dirty="0">
                  <a:solidFill>
                    <a:prstClr val="black"/>
                  </a:solidFill>
                  <a:latin typeface="Arial" pitchFamily="34" charset="0"/>
                  <a:cs typeface="Arial" pitchFamily="34" charset="0"/>
                </a:endParaRPr>
              </a:p>
            </p:txBody>
          </p:sp>
        </p:grpSp>
        <p:grpSp>
          <p:nvGrpSpPr>
            <p:cNvPr id="50" name="Gruppieren 49"/>
            <p:cNvGrpSpPr/>
            <p:nvPr/>
          </p:nvGrpSpPr>
          <p:grpSpPr>
            <a:xfrm>
              <a:off x="4713546" y="2210718"/>
              <a:ext cx="2495837" cy="3698328"/>
              <a:chOff x="4713546" y="2210718"/>
              <a:chExt cx="2495837" cy="3698328"/>
            </a:xfrm>
          </p:grpSpPr>
          <p:sp>
            <p:nvSpPr>
              <p:cNvPr id="5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Projektphase</a:t>
                </a:r>
                <a:endParaRPr lang="de-DE" altLang="de-DE" sz="4400" dirty="0">
                  <a:solidFill>
                    <a:prstClr val="black"/>
                  </a:solidFill>
                  <a:latin typeface="Arial" pitchFamily="34" charset="0"/>
                  <a:cs typeface="Arial" pitchFamily="34" charset="0"/>
                </a:endParaRPr>
              </a:p>
            </p:txBody>
          </p:sp>
        </p:grpSp>
        <p:sp>
          <p:nvSpPr>
            <p:cNvPr id="51" name="Ellipse 5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endParaRPr>
            </a:p>
          </p:txBody>
        </p:sp>
      </p:grpSp>
      <p:sp>
        <p:nvSpPr>
          <p:cNvPr id="63" name="Rechteckige Legende 62"/>
          <p:cNvSpPr/>
          <p:nvPr/>
        </p:nvSpPr>
        <p:spPr>
          <a:xfrm>
            <a:off x="7000606" y="4533072"/>
            <a:ext cx="1634977" cy="1115161"/>
          </a:xfrm>
          <a:prstGeom prst="wedgeRectCallout">
            <a:avLst>
              <a:gd name="adj1" fmla="val -74907"/>
              <a:gd name="adj2" fmla="val -1373"/>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sz="2000" dirty="0" err="1">
                <a:solidFill>
                  <a:prstClr val="white"/>
                </a:solidFill>
              </a:rPr>
              <a:t>Rohkran</a:t>
            </a:r>
            <a:r>
              <a:rPr lang="de-DE" sz="2000" dirty="0">
                <a:solidFill>
                  <a:prstClr val="white"/>
                </a:solidFill>
              </a:rPr>
              <a:t> vollenden…</a:t>
            </a:r>
          </a:p>
        </p:txBody>
      </p:sp>
      <p:sp>
        <p:nvSpPr>
          <p:cNvPr id="64" name="Rechteckige Legende 63"/>
          <p:cNvSpPr/>
          <p:nvPr/>
        </p:nvSpPr>
        <p:spPr>
          <a:xfrm>
            <a:off x="1187624" y="5918213"/>
            <a:ext cx="2426819" cy="659861"/>
          </a:xfrm>
          <a:prstGeom prst="wedgeRectCallout">
            <a:avLst>
              <a:gd name="adj1" fmla="val -9884"/>
              <a:gd name="adj2" fmla="val -111930"/>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sz="2000" dirty="0">
                <a:solidFill>
                  <a:prstClr val="white"/>
                </a:solidFill>
              </a:rPr>
              <a:t>Ausblick: Bedeutung von Kränen</a:t>
            </a:r>
          </a:p>
        </p:txBody>
      </p:sp>
      <p:sp>
        <p:nvSpPr>
          <p:cNvPr id="78" name="Rechteckige Legende 77"/>
          <p:cNvSpPr/>
          <p:nvPr/>
        </p:nvSpPr>
        <p:spPr>
          <a:xfrm>
            <a:off x="834104" y="3326537"/>
            <a:ext cx="2215947" cy="890516"/>
          </a:xfrm>
          <a:prstGeom prst="wedgeRectCallout">
            <a:avLst>
              <a:gd name="adj1" fmla="val 31498"/>
              <a:gd name="adj2" fmla="val 9386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Bau eines </a:t>
            </a:r>
            <a:r>
              <a:rPr lang="de-DE" dirty="0" err="1">
                <a:solidFill>
                  <a:prstClr val="white"/>
                </a:solidFill>
              </a:rPr>
              <a:t>Rohkrans</a:t>
            </a:r>
            <a:r>
              <a:rPr lang="de-DE" dirty="0">
                <a:solidFill>
                  <a:prstClr val="white"/>
                </a:solidFill>
              </a:rPr>
              <a:t> </a:t>
            </a:r>
            <a:br>
              <a:rPr lang="de-DE" dirty="0">
                <a:solidFill>
                  <a:prstClr val="white"/>
                </a:solidFill>
              </a:rPr>
            </a:br>
            <a:r>
              <a:rPr lang="de-DE" dirty="0">
                <a:solidFill>
                  <a:prstClr val="white"/>
                </a:solidFill>
              </a:rPr>
              <a:t>nach Anleitung</a:t>
            </a:r>
            <a:endParaRPr lang="de-DE" dirty="0">
              <a:solidFill>
                <a:prstClr val="black"/>
              </a:solidFill>
            </a:endParaRPr>
          </a:p>
        </p:txBody>
      </p:sp>
      <p:sp>
        <p:nvSpPr>
          <p:cNvPr id="83" name="Rechteckige Legende 82"/>
          <p:cNvSpPr/>
          <p:nvPr/>
        </p:nvSpPr>
        <p:spPr>
          <a:xfrm>
            <a:off x="6719409" y="2612631"/>
            <a:ext cx="1885545" cy="669173"/>
          </a:xfrm>
          <a:prstGeom prst="wedgeRectCallout">
            <a:avLst>
              <a:gd name="adj1" fmla="val -83342"/>
              <a:gd name="adj2" fmla="val 984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sz="2000" dirty="0">
                <a:solidFill>
                  <a:prstClr val="white"/>
                </a:solidFill>
              </a:rPr>
              <a:t>ggf. optimieren/ vertiefen</a:t>
            </a:r>
            <a:endParaRPr lang="de-DE" sz="2000" dirty="0">
              <a:solidFill>
                <a:prstClr val="black"/>
              </a:solidFill>
            </a:endParaRPr>
          </a:p>
        </p:txBody>
      </p:sp>
      <p:sp>
        <p:nvSpPr>
          <p:cNvPr id="84" name="Rechteckige Legende 83"/>
          <p:cNvSpPr/>
          <p:nvPr/>
        </p:nvSpPr>
        <p:spPr>
          <a:xfrm>
            <a:off x="6934347" y="1127400"/>
            <a:ext cx="2074644" cy="1169412"/>
          </a:xfrm>
          <a:prstGeom prst="wedgeRectCallout">
            <a:avLst>
              <a:gd name="adj1" fmla="val -70776"/>
              <a:gd name="adj2" fmla="val 2416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sz="2000" dirty="0">
                <a:solidFill>
                  <a:prstClr val="white"/>
                </a:solidFill>
              </a:rPr>
              <a:t>Reflexion der Qualität &amp; </a:t>
            </a:r>
            <a:r>
              <a:rPr lang="de-DE" sz="2000" dirty="0" err="1">
                <a:solidFill>
                  <a:prstClr val="white"/>
                </a:solidFill>
              </a:rPr>
              <a:t>Gelingensfaktoren</a:t>
            </a:r>
            <a:endParaRPr lang="de-DE" sz="2000" dirty="0">
              <a:solidFill>
                <a:prstClr val="white"/>
              </a:solidFill>
            </a:endParaRPr>
          </a:p>
        </p:txBody>
      </p:sp>
      <p:sp>
        <p:nvSpPr>
          <p:cNvPr id="47" name="Freihandform 46"/>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0" name="Freihandform 59"/>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39" name="Textfeld 38"/>
          <p:cNvSpPr txBox="1"/>
          <p:nvPr/>
        </p:nvSpPr>
        <p:spPr>
          <a:xfrm>
            <a:off x="1030215" y="496187"/>
            <a:ext cx="1309974" cy="461665"/>
          </a:xfrm>
          <a:prstGeom prst="rect">
            <a:avLst/>
          </a:prstGeom>
          <a:noFill/>
        </p:spPr>
        <p:txBody>
          <a:bodyPr wrap="none" rtlCol="0">
            <a:spAutoFit/>
          </a:bodyPr>
          <a:lstStyle/>
          <a:p>
            <a:r>
              <a:rPr lang="de-DE" sz="2400" dirty="0">
                <a:solidFill>
                  <a:schemeClr val="accent1"/>
                </a:solidFill>
              </a:rPr>
              <a:t>KLASSE 8</a:t>
            </a:r>
          </a:p>
        </p:txBody>
      </p:sp>
      <p:sp>
        <p:nvSpPr>
          <p:cNvPr id="29" name="Rechteckige Legende 28"/>
          <p:cNvSpPr/>
          <p:nvPr/>
        </p:nvSpPr>
        <p:spPr>
          <a:xfrm>
            <a:off x="1224781" y="2523201"/>
            <a:ext cx="2215947" cy="691896"/>
          </a:xfrm>
          <a:prstGeom prst="wedgeRectCallout">
            <a:avLst>
              <a:gd name="adj1" fmla="val 47047"/>
              <a:gd name="adj2" fmla="val 2195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Technisches Zeichnen</a:t>
            </a:r>
            <a:endParaRPr lang="de-DE" dirty="0">
              <a:solidFill>
                <a:prstClr val="black"/>
              </a:solidFill>
            </a:endParaRPr>
          </a:p>
        </p:txBody>
      </p:sp>
      <p:sp>
        <p:nvSpPr>
          <p:cNvPr id="30" name="Rechteckige Legende 29"/>
          <p:cNvSpPr/>
          <p:nvPr/>
        </p:nvSpPr>
        <p:spPr>
          <a:xfrm>
            <a:off x="1604809" y="1563058"/>
            <a:ext cx="2215947" cy="935919"/>
          </a:xfrm>
          <a:prstGeom prst="wedgeRectCallout">
            <a:avLst>
              <a:gd name="adj1" fmla="val 43295"/>
              <a:gd name="adj2" fmla="val 25046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Kippstabilität, Hebelgesetz, Drehmoment</a:t>
            </a:r>
            <a:endParaRPr lang="de-DE" dirty="0">
              <a:solidFill>
                <a:prstClr val="black"/>
              </a:solidFill>
            </a:endParaRPr>
          </a:p>
        </p:txBody>
      </p:sp>
      <p:sp>
        <p:nvSpPr>
          <p:cNvPr id="79" name="Rechteckige Legende 78"/>
          <p:cNvSpPr/>
          <p:nvPr/>
        </p:nvSpPr>
        <p:spPr>
          <a:xfrm>
            <a:off x="3569060" y="2296812"/>
            <a:ext cx="2061696" cy="1144674"/>
          </a:xfrm>
          <a:prstGeom prst="wedgeRectCallout">
            <a:avLst>
              <a:gd name="adj1" fmla="val -18962"/>
              <a:gd name="adj2" fmla="val 13080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err="1">
                <a:solidFill>
                  <a:prstClr val="white"/>
                </a:solidFill>
              </a:rPr>
              <a:t>KnowHow</a:t>
            </a:r>
            <a:r>
              <a:rPr lang="de-DE" dirty="0">
                <a:solidFill>
                  <a:prstClr val="white"/>
                </a:solidFill>
              </a:rPr>
              <a:t> zu Statik,</a:t>
            </a:r>
            <a:br>
              <a:rPr lang="de-DE" dirty="0">
                <a:solidFill>
                  <a:prstClr val="white"/>
                </a:solidFill>
              </a:rPr>
            </a:br>
            <a:r>
              <a:rPr lang="de-DE" dirty="0">
                <a:solidFill>
                  <a:prstClr val="white"/>
                </a:solidFill>
              </a:rPr>
              <a:t>Seilen, Kräften, Rollen, </a:t>
            </a:r>
            <a:br>
              <a:rPr lang="de-DE" dirty="0">
                <a:solidFill>
                  <a:prstClr val="white"/>
                </a:solidFill>
              </a:rPr>
            </a:br>
            <a:r>
              <a:rPr lang="de-DE" dirty="0">
                <a:solidFill>
                  <a:prstClr val="white"/>
                </a:solidFill>
              </a:rPr>
              <a:t>Zahnrädern…</a:t>
            </a:r>
            <a:endParaRPr lang="de-DE" dirty="0">
              <a:solidFill>
                <a:prstClr val="black"/>
              </a:solidFill>
            </a:endParaRPr>
          </a:p>
        </p:txBody>
      </p:sp>
      <p:sp>
        <p:nvSpPr>
          <p:cNvPr id="31" name="Rechteckige Legende 83"/>
          <p:cNvSpPr/>
          <p:nvPr/>
        </p:nvSpPr>
        <p:spPr>
          <a:xfrm>
            <a:off x="4074289" y="373146"/>
            <a:ext cx="1800774" cy="1169412"/>
          </a:xfrm>
          <a:prstGeom prst="wedgeRectCallout">
            <a:avLst>
              <a:gd name="adj1" fmla="val 72121"/>
              <a:gd name="adj2" fmla="val 736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sz="2000" dirty="0">
                <a:solidFill>
                  <a:prstClr val="white"/>
                </a:solidFill>
              </a:rPr>
              <a:t>Seilzüge und Sehnen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94658">
            <a:off x="1824688" y="1043708"/>
            <a:ext cx="6087547" cy="4565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80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8" grpId="0" animBg="1"/>
      <p:bldP spid="83" grpId="0" animBg="1"/>
      <p:bldP spid="84" grpId="0" animBg="1"/>
      <p:bldP spid="29" grpId="0" animBg="1"/>
      <p:bldP spid="30" grpId="0" animBg="1"/>
      <p:bldP spid="79" grpId="0" animBg="1"/>
      <p:bldP spid="3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73756" y="3404718"/>
            <a:ext cx="4791070" cy="2923817"/>
            <a:chOff x="136894" y="3417970"/>
            <a:chExt cx="4791070" cy="2923817"/>
          </a:xfrm>
        </p:grpSpPr>
        <p:grpSp>
          <p:nvGrpSpPr>
            <p:cNvPr id="50" name="Gruppieren 49"/>
            <p:cNvGrpSpPr/>
            <p:nvPr/>
          </p:nvGrpSpPr>
          <p:grpSpPr>
            <a:xfrm>
              <a:off x="136894" y="5501441"/>
              <a:ext cx="816045" cy="840346"/>
              <a:chOff x="1441569" y="5088279"/>
              <a:chExt cx="990631" cy="1190933"/>
            </a:xfrm>
          </p:grpSpPr>
          <p:sp>
            <p:nvSpPr>
              <p:cNvPr id="61"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2"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Aus-blick</a:t>
                </a:r>
                <a:endParaRPr lang="de-DE" altLang="de-DE" sz="1600" dirty="0">
                  <a:solidFill>
                    <a:prstClr val="black"/>
                  </a:solidFill>
                  <a:latin typeface="Arial" pitchFamily="34" charset="0"/>
                  <a:cs typeface="Arial" pitchFamily="34" charset="0"/>
                </a:endParaRPr>
              </a:p>
            </p:txBody>
          </p:sp>
        </p:grpSp>
        <p:grpSp>
          <p:nvGrpSpPr>
            <p:cNvPr id="51" name="Gruppieren 50"/>
            <p:cNvGrpSpPr/>
            <p:nvPr/>
          </p:nvGrpSpPr>
          <p:grpSpPr>
            <a:xfrm>
              <a:off x="444233" y="4952283"/>
              <a:ext cx="4213011" cy="754955"/>
              <a:chOff x="1814661" y="4310015"/>
              <a:chExt cx="5114346" cy="1069918"/>
            </a:xfrm>
          </p:grpSpPr>
          <p:sp>
            <p:nvSpPr>
              <p:cNvPr id="5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Qualifizierung</a:t>
                </a:r>
                <a:endParaRPr lang="de-DE" altLang="de-DE" sz="1600" dirty="0">
                  <a:solidFill>
                    <a:prstClr val="black"/>
                  </a:solidFill>
                  <a:latin typeface="Arial" pitchFamily="34" charset="0"/>
                  <a:cs typeface="Arial" pitchFamily="34" charset="0"/>
                </a:endParaRPr>
              </a:p>
            </p:txBody>
          </p:sp>
        </p:grpSp>
        <p:grpSp>
          <p:nvGrpSpPr>
            <p:cNvPr id="53" name="Gruppieren 52"/>
            <p:cNvGrpSpPr/>
            <p:nvPr/>
          </p:nvGrpSpPr>
          <p:grpSpPr>
            <a:xfrm>
              <a:off x="2871985" y="3417970"/>
              <a:ext cx="2055979" cy="2609613"/>
              <a:chOff x="4713546" y="2210718"/>
              <a:chExt cx="2495837" cy="3698328"/>
            </a:xfrm>
          </p:grpSpPr>
          <p:sp>
            <p:nvSpPr>
              <p:cNvPr id="5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5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Projektphase</a:t>
                </a:r>
                <a:endParaRPr lang="de-DE" altLang="de-DE" sz="1600" dirty="0">
                  <a:solidFill>
                    <a:prstClr val="black"/>
                  </a:solidFill>
                  <a:latin typeface="Arial" pitchFamily="34" charset="0"/>
                  <a:cs typeface="Arial" pitchFamily="34" charset="0"/>
                </a:endParaRPr>
              </a:p>
            </p:txBody>
          </p:sp>
        </p:grpSp>
        <p:sp>
          <p:nvSpPr>
            <p:cNvPr id="54" name="Ellipse 53"/>
            <p:cNvSpPr/>
            <p:nvPr/>
          </p:nvSpPr>
          <p:spPr>
            <a:xfrm>
              <a:off x="4374228" y="5479433"/>
              <a:ext cx="384619" cy="3294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600">
                <a:solidFill>
                  <a:prstClr val="white"/>
                </a:solidFill>
              </a:endParaRPr>
            </a:p>
          </p:txBody>
        </p:sp>
      </p:grpSp>
      <p:sp>
        <p:nvSpPr>
          <p:cNvPr id="97" name="Rechteckige Legende 96"/>
          <p:cNvSpPr/>
          <p:nvPr/>
        </p:nvSpPr>
        <p:spPr>
          <a:xfrm>
            <a:off x="1109143" y="2790983"/>
            <a:ext cx="2772670" cy="668077"/>
          </a:xfrm>
          <a:prstGeom prst="wedgeRectCallout">
            <a:avLst>
              <a:gd name="adj1" fmla="val 9759"/>
              <a:gd name="adj2" fmla="val 29650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Digitale Signalverarbeitung mit dem Mikrocontroller </a:t>
            </a:r>
          </a:p>
        </p:txBody>
      </p:sp>
      <p:grpSp>
        <p:nvGrpSpPr>
          <p:cNvPr id="63" name="Gruppieren 62"/>
          <p:cNvGrpSpPr/>
          <p:nvPr/>
        </p:nvGrpSpPr>
        <p:grpSpPr>
          <a:xfrm>
            <a:off x="3988330" y="687331"/>
            <a:ext cx="4348290" cy="3234392"/>
            <a:chOff x="10223158" y="-3415702"/>
            <a:chExt cx="4679644" cy="3972786"/>
          </a:xfrm>
        </p:grpSpPr>
        <p:grpSp>
          <p:nvGrpSpPr>
            <p:cNvPr id="64" name="Gruppieren 63"/>
            <p:cNvGrpSpPr/>
            <p:nvPr/>
          </p:nvGrpSpPr>
          <p:grpSpPr>
            <a:xfrm>
              <a:off x="10223158" y="-724274"/>
              <a:ext cx="4427615" cy="857361"/>
              <a:chOff x="1814661" y="4310015"/>
              <a:chExt cx="5114346" cy="1069918"/>
            </a:xfrm>
          </p:grpSpPr>
          <p:sp>
            <p:nvSpPr>
              <p:cNvPr id="7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73"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Qualifizierung</a:t>
                </a:r>
                <a:endParaRPr lang="de-DE" altLang="de-DE" sz="1600" dirty="0">
                  <a:solidFill>
                    <a:prstClr val="black"/>
                  </a:solidFill>
                  <a:latin typeface="Arial" pitchFamily="34" charset="0"/>
                  <a:cs typeface="Arial" pitchFamily="34" charset="0"/>
                </a:endParaRPr>
              </a:p>
            </p:txBody>
          </p:sp>
        </p:grpSp>
        <p:grpSp>
          <p:nvGrpSpPr>
            <p:cNvPr id="65" name="Gruppieren 64"/>
            <p:cNvGrpSpPr/>
            <p:nvPr/>
          </p:nvGrpSpPr>
          <p:grpSpPr>
            <a:xfrm>
              <a:off x="14085392" y="-3415702"/>
              <a:ext cx="817410" cy="1228403"/>
              <a:chOff x="6275934" y="951329"/>
              <a:chExt cx="944192" cy="1532948"/>
            </a:xfrm>
          </p:grpSpPr>
          <p:sp>
            <p:nvSpPr>
              <p:cNvPr id="7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71"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600" dirty="0">
                    <a:solidFill>
                      <a:srgbClr val="FFFFFF"/>
                    </a:solidFill>
                    <a:latin typeface="Candara" pitchFamily="34" charset="0"/>
                    <a:cs typeface="Arial" pitchFamily="34" charset="0"/>
                  </a:rPr>
                  <a:t> </a:t>
                </a:r>
                <a:r>
                  <a:rPr lang="de-DE" altLang="de-DE" sz="1600" dirty="0" err="1">
                    <a:solidFill>
                      <a:srgbClr val="FFFFFF"/>
                    </a:solidFill>
                    <a:latin typeface="Candara" pitchFamily="34" charset="0"/>
                    <a:cs typeface="Arial" pitchFamily="34" charset="0"/>
                  </a:rPr>
                  <a:t>Refle</a:t>
                </a:r>
                <a:r>
                  <a:rPr lang="de-DE" altLang="de-DE" sz="1600" dirty="0">
                    <a:solidFill>
                      <a:srgbClr val="FFFFFF"/>
                    </a:solidFill>
                    <a:latin typeface="Candara" pitchFamily="34" charset="0"/>
                    <a:cs typeface="Arial" pitchFamily="34" charset="0"/>
                  </a:rPr>
                  <a:t>-</a:t>
                </a:r>
                <a:br>
                  <a:rPr lang="de-DE" altLang="de-DE" sz="1600" dirty="0">
                    <a:solidFill>
                      <a:srgbClr val="FFFFFF"/>
                    </a:solidFill>
                    <a:latin typeface="Candara" pitchFamily="34" charset="0"/>
                    <a:cs typeface="Arial" pitchFamily="34" charset="0"/>
                  </a:rPr>
                </a:br>
                <a:r>
                  <a:rPr lang="de-DE" altLang="de-DE" sz="1600" dirty="0" err="1">
                    <a:solidFill>
                      <a:srgbClr val="FFFFFF"/>
                    </a:solidFill>
                    <a:latin typeface="Candara" pitchFamily="34" charset="0"/>
                    <a:cs typeface="Arial" pitchFamily="34" charset="0"/>
                  </a:rPr>
                  <a:t>xion</a:t>
                </a:r>
                <a:endParaRPr lang="de-DE" altLang="de-DE" sz="1600" dirty="0">
                  <a:solidFill>
                    <a:prstClr val="black"/>
                  </a:solidFill>
                  <a:latin typeface="Arial" pitchFamily="34" charset="0"/>
                  <a:cs typeface="Arial" pitchFamily="34" charset="0"/>
                </a:endParaRPr>
              </a:p>
            </p:txBody>
          </p:sp>
        </p:grpSp>
        <p:grpSp>
          <p:nvGrpSpPr>
            <p:cNvPr id="66" name="Gruppieren 65"/>
            <p:cNvGrpSpPr/>
            <p:nvPr/>
          </p:nvGrpSpPr>
          <p:grpSpPr>
            <a:xfrm>
              <a:off x="12732794" y="-2406511"/>
              <a:ext cx="2160708" cy="2963595"/>
              <a:chOff x="4713546" y="2210718"/>
              <a:chExt cx="2495837" cy="3698328"/>
            </a:xfrm>
          </p:grpSpPr>
          <p:sp>
            <p:nvSpPr>
              <p:cNvPr id="6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9"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Projektphase</a:t>
                </a:r>
                <a:endParaRPr lang="de-DE" altLang="de-DE" sz="1600" dirty="0">
                  <a:solidFill>
                    <a:prstClr val="black"/>
                  </a:solidFill>
                  <a:latin typeface="Arial" pitchFamily="34" charset="0"/>
                  <a:cs typeface="Arial" pitchFamily="34" charset="0"/>
                </a:endParaRPr>
              </a:p>
            </p:txBody>
          </p:sp>
        </p:grpSp>
        <p:sp>
          <p:nvSpPr>
            <p:cNvPr id="67" name="Ellipse 66"/>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600">
                <a:solidFill>
                  <a:prstClr val="white"/>
                </a:solidFill>
              </a:endParaRPr>
            </a:p>
          </p:txBody>
        </p:sp>
      </p:grpSp>
      <p:sp>
        <p:nvSpPr>
          <p:cNvPr id="75" name="Rechteckige Legende 74"/>
          <p:cNvSpPr/>
          <p:nvPr/>
        </p:nvSpPr>
        <p:spPr>
          <a:xfrm>
            <a:off x="7363926" y="4212583"/>
            <a:ext cx="1555034" cy="1117178"/>
          </a:xfrm>
          <a:prstGeom prst="wedgeRectCallout">
            <a:avLst>
              <a:gd name="adj1" fmla="val 1912"/>
              <a:gd name="adj2" fmla="val -106996"/>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Plant eine Studie und führt sie durch</a:t>
            </a:r>
          </a:p>
        </p:txBody>
      </p:sp>
      <p:sp>
        <p:nvSpPr>
          <p:cNvPr id="82" name="Rechteckige Legende 81"/>
          <p:cNvSpPr/>
          <p:nvPr/>
        </p:nvSpPr>
        <p:spPr>
          <a:xfrm>
            <a:off x="3072686" y="1750383"/>
            <a:ext cx="1918750" cy="1094942"/>
          </a:xfrm>
          <a:prstGeom prst="wedgeRectCallout">
            <a:avLst>
              <a:gd name="adj1" fmla="val 30952"/>
              <a:gd name="adj2" fmla="val 880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Umgang mit Tabellen-kalkulation</a:t>
            </a:r>
          </a:p>
        </p:txBody>
      </p:sp>
      <p:sp>
        <p:nvSpPr>
          <p:cNvPr id="85" name="Freihandform 84"/>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6" name="Freihandform 85"/>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90" name="Gruppieren 89"/>
          <p:cNvGrpSpPr/>
          <p:nvPr/>
        </p:nvGrpSpPr>
        <p:grpSpPr>
          <a:xfrm>
            <a:off x="619639" y="544394"/>
            <a:ext cx="317808" cy="433853"/>
            <a:chOff x="1153951" y="6174243"/>
            <a:chExt cx="384419" cy="471452"/>
          </a:xfrm>
        </p:grpSpPr>
        <p:sp>
          <p:nvSpPr>
            <p:cNvPr id="91" name="Ellipse 90"/>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93" name="Rechteckige Legende 92"/>
          <p:cNvSpPr/>
          <p:nvPr/>
        </p:nvSpPr>
        <p:spPr>
          <a:xfrm>
            <a:off x="5034067" y="5366729"/>
            <a:ext cx="1482149" cy="999741"/>
          </a:xfrm>
          <a:prstGeom prst="wedgeRectCallout">
            <a:avLst>
              <a:gd name="adj1" fmla="val -76771"/>
              <a:gd name="adj2" fmla="val -16406"/>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Entwickelt das Testgerät zu eurem Test </a:t>
            </a:r>
          </a:p>
        </p:txBody>
      </p:sp>
      <p:sp>
        <p:nvSpPr>
          <p:cNvPr id="94" name="Rechteckige Legende 93"/>
          <p:cNvSpPr/>
          <p:nvPr/>
        </p:nvSpPr>
        <p:spPr>
          <a:xfrm>
            <a:off x="4145842" y="4330774"/>
            <a:ext cx="2426819" cy="361033"/>
          </a:xfrm>
          <a:prstGeom prst="wedgeRectCallout">
            <a:avLst>
              <a:gd name="adj1" fmla="val -66088"/>
              <a:gd name="adj2" fmla="val -2953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Prüfen </a:t>
            </a:r>
            <a:r>
              <a:rPr lang="de-DE" dirty="0">
                <a:solidFill>
                  <a:prstClr val="white"/>
                </a:solidFill>
                <a:sym typeface="Wingdings" panose="05000000000000000000" pitchFamily="2" charset="2"/>
              </a:rPr>
              <a:t> Auswerten</a:t>
            </a:r>
            <a:endParaRPr lang="de-DE" dirty="0">
              <a:solidFill>
                <a:prstClr val="black"/>
              </a:solidFill>
            </a:endParaRPr>
          </a:p>
        </p:txBody>
      </p:sp>
      <p:sp>
        <p:nvSpPr>
          <p:cNvPr id="96" name="Rechteckige Legende 95"/>
          <p:cNvSpPr/>
          <p:nvPr/>
        </p:nvSpPr>
        <p:spPr>
          <a:xfrm>
            <a:off x="829408" y="6074672"/>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„Ist man eigentlich vor oder nach der großen Pause fitter?“</a:t>
            </a:r>
          </a:p>
        </p:txBody>
      </p:sp>
      <p:sp>
        <p:nvSpPr>
          <p:cNvPr id="99" name="Rechteckige Legende 98"/>
          <p:cNvSpPr/>
          <p:nvPr/>
        </p:nvSpPr>
        <p:spPr>
          <a:xfrm>
            <a:off x="5052980" y="2147512"/>
            <a:ext cx="1307089" cy="595807"/>
          </a:xfrm>
          <a:prstGeom prst="wedgeRectCallout">
            <a:avLst>
              <a:gd name="adj1" fmla="val 30952"/>
              <a:gd name="adj2" fmla="val 880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Auswertung von Daten</a:t>
            </a:r>
          </a:p>
        </p:txBody>
      </p:sp>
      <p:sp>
        <p:nvSpPr>
          <p:cNvPr id="101" name="Rechteckige Legende 100"/>
          <p:cNvSpPr/>
          <p:nvPr/>
        </p:nvSpPr>
        <p:spPr>
          <a:xfrm>
            <a:off x="502164" y="3471637"/>
            <a:ext cx="2114266" cy="912804"/>
          </a:xfrm>
          <a:prstGeom prst="wedgeRectCallout">
            <a:avLst>
              <a:gd name="adj1" fmla="val 29881"/>
              <a:gd name="adj2" fmla="val 12637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Nervensystem / Reizweiterleitung /  Reizverarbeitung</a:t>
            </a:r>
          </a:p>
        </p:txBody>
      </p:sp>
      <p:sp>
        <p:nvSpPr>
          <p:cNvPr id="102" name="Rechteckige Legende 101"/>
          <p:cNvSpPr/>
          <p:nvPr/>
        </p:nvSpPr>
        <p:spPr>
          <a:xfrm>
            <a:off x="5445951" y="1242362"/>
            <a:ext cx="1891873" cy="720080"/>
          </a:xfrm>
          <a:prstGeom prst="wedgeRectCallout">
            <a:avLst>
              <a:gd name="adj1" fmla="val 68780"/>
              <a:gd name="adj2" fmla="val -4509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Reflexion: gute Studie?</a:t>
            </a:r>
          </a:p>
        </p:txBody>
      </p:sp>
      <p:sp>
        <p:nvSpPr>
          <p:cNvPr id="42" name="Textfeld 41"/>
          <p:cNvSpPr txBox="1"/>
          <p:nvPr/>
        </p:nvSpPr>
        <p:spPr>
          <a:xfrm>
            <a:off x="1030215" y="496187"/>
            <a:ext cx="3147528" cy="461665"/>
          </a:xfrm>
          <a:prstGeom prst="rect">
            <a:avLst/>
          </a:prstGeom>
          <a:noFill/>
        </p:spPr>
        <p:txBody>
          <a:bodyPr wrap="none" rtlCol="0">
            <a:spAutoFit/>
          </a:bodyPr>
          <a:lstStyle/>
          <a:p>
            <a:r>
              <a:rPr lang="de-DE" sz="2400" dirty="0">
                <a:solidFill>
                  <a:schemeClr val="accent1"/>
                </a:solidFill>
              </a:rPr>
              <a:t>KLASSE 8: Reaktionstest</a:t>
            </a:r>
          </a:p>
        </p:txBody>
      </p:sp>
      <p:sp>
        <p:nvSpPr>
          <p:cNvPr id="44" name="Rechteckige Legende 43"/>
          <p:cNvSpPr/>
          <p:nvPr/>
        </p:nvSpPr>
        <p:spPr>
          <a:xfrm>
            <a:off x="986333" y="5284481"/>
            <a:ext cx="2483872" cy="660777"/>
          </a:xfrm>
          <a:prstGeom prst="wedgeRectCallout">
            <a:avLst>
              <a:gd name="adj1" fmla="val -67278"/>
              <a:gd name="adj2" fmla="val 3446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Wie kann man das untersuchen?</a:t>
            </a:r>
          </a:p>
        </p:txBody>
      </p:sp>
      <p:sp>
        <p:nvSpPr>
          <p:cNvPr id="45" name="Rechteckige Legende 44"/>
          <p:cNvSpPr/>
          <p:nvPr/>
        </p:nvSpPr>
        <p:spPr>
          <a:xfrm>
            <a:off x="5626724" y="603930"/>
            <a:ext cx="1891873" cy="477358"/>
          </a:xfrm>
          <a:prstGeom prst="wedgeRectCallout">
            <a:avLst>
              <a:gd name="adj1" fmla="val 71771"/>
              <a:gd name="adj2" fmla="val 9867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Konsequenzen?</a:t>
            </a:r>
          </a:p>
        </p:txBody>
      </p:sp>
      <p:sp>
        <p:nvSpPr>
          <p:cNvPr id="43" name="Rechteckige Legende 42"/>
          <p:cNvSpPr/>
          <p:nvPr/>
        </p:nvSpPr>
        <p:spPr>
          <a:xfrm>
            <a:off x="229969" y="4444782"/>
            <a:ext cx="1475099" cy="420351"/>
          </a:xfrm>
          <a:prstGeom prst="wedgeRectCallout">
            <a:avLst>
              <a:gd name="adj1" fmla="val 50840"/>
              <a:gd name="adj2" fmla="val 11159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EVA-Prinzip</a:t>
            </a:r>
          </a:p>
        </p:txBody>
      </p:sp>
      <p:sp>
        <p:nvSpPr>
          <p:cNvPr id="3" name="Textfeld 2"/>
          <p:cNvSpPr txBox="1"/>
          <p:nvPr/>
        </p:nvSpPr>
        <p:spPr>
          <a:xfrm rot="21194679">
            <a:off x="412036" y="980073"/>
            <a:ext cx="4842164" cy="923330"/>
          </a:xfrm>
          <a:prstGeom prst="rect">
            <a:avLst/>
          </a:prstGeom>
          <a:solidFill>
            <a:schemeClr val="accent4"/>
          </a:solidFill>
          <a:ln w="19050">
            <a:solidFill>
              <a:schemeClr val="tx1"/>
            </a:solidFill>
          </a:ln>
        </p:spPr>
        <p:txBody>
          <a:bodyPr wrap="square" rtlCol="0">
            <a:spAutoFit/>
          </a:bodyPr>
          <a:lstStyle/>
          <a:p>
            <a:r>
              <a:rPr lang="de-DE" dirty="0">
                <a:solidFill>
                  <a:schemeClr val="bg1"/>
                </a:solidFill>
              </a:rPr>
              <a:t>Der Spiegel:</a:t>
            </a:r>
          </a:p>
          <a:p>
            <a:endParaRPr lang="de-DE" dirty="0">
              <a:solidFill>
                <a:schemeClr val="bg1"/>
              </a:solidFill>
            </a:endParaRPr>
          </a:p>
          <a:p>
            <a:r>
              <a:rPr lang="de-DE" dirty="0">
                <a:solidFill>
                  <a:schemeClr val="bg1"/>
                </a:solidFill>
              </a:rPr>
              <a:t>„Je länger die Pausen, desto besser die Noten“</a:t>
            </a:r>
          </a:p>
        </p:txBody>
      </p:sp>
    </p:spTree>
    <p:extLst>
      <p:ext uri="{BB962C8B-B14F-4D97-AF65-F5344CB8AC3E}">
        <p14:creationId xmlns:p14="http://schemas.microsoft.com/office/powerpoint/2010/main" val="3694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5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fade">
                                      <p:cBhvr>
                                        <p:cTn id="48" dur="500"/>
                                        <p:tgtEl>
                                          <p:spTgt spid="9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fade">
                                      <p:cBhvr>
                                        <p:cTn id="58" dur="500"/>
                                        <p:tgtEl>
                                          <p:spTgt spid="10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75" grpId="0" animBg="1"/>
      <p:bldP spid="82" grpId="0" animBg="1"/>
      <p:bldP spid="93" grpId="0" animBg="1"/>
      <p:bldP spid="94" grpId="0" animBg="1"/>
      <p:bldP spid="96" grpId="0" animBg="1"/>
      <p:bldP spid="99" grpId="0" animBg="1"/>
      <p:bldP spid="101" grpId="0" animBg="1"/>
      <p:bldP spid="102" grpId="0" animBg="1"/>
      <p:bldP spid="44" grpId="0" animBg="1"/>
      <p:bldP spid="45" grpId="0" animBg="1"/>
      <p:bldP spid="43" grpId="0" animBg="1"/>
      <p:bldP spid="3" grpId="0" animBg="1"/>
      <p:bldP spid="3"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73756" y="3404718"/>
            <a:ext cx="4791070" cy="2923817"/>
            <a:chOff x="136894" y="3417970"/>
            <a:chExt cx="4791070" cy="2923817"/>
          </a:xfrm>
        </p:grpSpPr>
        <p:grpSp>
          <p:nvGrpSpPr>
            <p:cNvPr id="50" name="Gruppieren 49"/>
            <p:cNvGrpSpPr/>
            <p:nvPr/>
          </p:nvGrpSpPr>
          <p:grpSpPr>
            <a:xfrm>
              <a:off x="136894" y="5501441"/>
              <a:ext cx="816045" cy="840346"/>
              <a:chOff x="1441569" y="5088279"/>
              <a:chExt cx="990631" cy="1190933"/>
            </a:xfrm>
          </p:grpSpPr>
          <p:sp>
            <p:nvSpPr>
              <p:cNvPr id="61"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2"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Aus-blick</a:t>
                </a:r>
                <a:endParaRPr lang="de-DE" altLang="de-DE" sz="1600" dirty="0">
                  <a:solidFill>
                    <a:prstClr val="black"/>
                  </a:solidFill>
                  <a:latin typeface="Arial" pitchFamily="34" charset="0"/>
                  <a:cs typeface="Arial" pitchFamily="34" charset="0"/>
                </a:endParaRPr>
              </a:p>
            </p:txBody>
          </p:sp>
        </p:grpSp>
        <p:grpSp>
          <p:nvGrpSpPr>
            <p:cNvPr id="51" name="Gruppieren 50"/>
            <p:cNvGrpSpPr/>
            <p:nvPr/>
          </p:nvGrpSpPr>
          <p:grpSpPr>
            <a:xfrm>
              <a:off x="444233" y="4952283"/>
              <a:ext cx="4213011" cy="754955"/>
              <a:chOff x="1814661" y="4310015"/>
              <a:chExt cx="5114346" cy="1069918"/>
            </a:xfrm>
          </p:grpSpPr>
          <p:sp>
            <p:nvSpPr>
              <p:cNvPr id="5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Qualifizierung</a:t>
                </a:r>
                <a:endParaRPr lang="de-DE" altLang="de-DE" sz="1600" dirty="0">
                  <a:solidFill>
                    <a:prstClr val="black"/>
                  </a:solidFill>
                  <a:latin typeface="Arial" pitchFamily="34" charset="0"/>
                  <a:cs typeface="Arial" pitchFamily="34" charset="0"/>
                </a:endParaRPr>
              </a:p>
            </p:txBody>
          </p:sp>
        </p:grpSp>
        <p:grpSp>
          <p:nvGrpSpPr>
            <p:cNvPr id="53" name="Gruppieren 52"/>
            <p:cNvGrpSpPr/>
            <p:nvPr/>
          </p:nvGrpSpPr>
          <p:grpSpPr>
            <a:xfrm>
              <a:off x="2871985" y="3417970"/>
              <a:ext cx="2055979" cy="2609613"/>
              <a:chOff x="4713546" y="2210718"/>
              <a:chExt cx="2495837" cy="3698328"/>
            </a:xfrm>
          </p:grpSpPr>
          <p:sp>
            <p:nvSpPr>
              <p:cNvPr id="5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5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Projektphase</a:t>
                </a:r>
                <a:endParaRPr lang="de-DE" altLang="de-DE" sz="1600" dirty="0">
                  <a:solidFill>
                    <a:prstClr val="black"/>
                  </a:solidFill>
                  <a:latin typeface="Arial" pitchFamily="34" charset="0"/>
                  <a:cs typeface="Arial" pitchFamily="34" charset="0"/>
                </a:endParaRPr>
              </a:p>
            </p:txBody>
          </p:sp>
        </p:grpSp>
        <p:sp>
          <p:nvSpPr>
            <p:cNvPr id="54" name="Ellipse 53"/>
            <p:cNvSpPr/>
            <p:nvPr/>
          </p:nvSpPr>
          <p:spPr>
            <a:xfrm>
              <a:off x="4374228" y="5479433"/>
              <a:ext cx="384619" cy="3294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600">
                <a:solidFill>
                  <a:prstClr val="white"/>
                </a:solidFill>
              </a:endParaRPr>
            </a:p>
          </p:txBody>
        </p:sp>
      </p:grpSp>
      <p:sp>
        <p:nvSpPr>
          <p:cNvPr id="97" name="Rechteckige Legende 96"/>
          <p:cNvSpPr/>
          <p:nvPr/>
        </p:nvSpPr>
        <p:spPr>
          <a:xfrm>
            <a:off x="1109143" y="2790983"/>
            <a:ext cx="2772670" cy="668077"/>
          </a:xfrm>
          <a:prstGeom prst="wedgeRectCallout">
            <a:avLst>
              <a:gd name="adj1" fmla="val 9759"/>
              <a:gd name="adj2" fmla="val 29650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Digitale Signalverarbeitung mit dem Mikrocontroller </a:t>
            </a:r>
          </a:p>
        </p:txBody>
      </p:sp>
      <p:grpSp>
        <p:nvGrpSpPr>
          <p:cNvPr id="63" name="Gruppieren 62"/>
          <p:cNvGrpSpPr/>
          <p:nvPr/>
        </p:nvGrpSpPr>
        <p:grpSpPr>
          <a:xfrm>
            <a:off x="3988330" y="687331"/>
            <a:ext cx="4348290" cy="3234392"/>
            <a:chOff x="10223158" y="-3415702"/>
            <a:chExt cx="4679644" cy="3972786"/>
          </a:xfrm>
        </p:grpSpPr>
        <p:grpSp>
          <p:nvGrpSpPr>
            <p:cNvPr id="64" name="Gruppieren 63"/>
            <p:cNvGrpSpPr/>
            <p:nvPr/>
          </p:nvGrpSpPr>
          <p:grpSpPr>
            <a:xfrm>
              <a:off x="10223158" y="-724274"/>
              <a:ext cx="4427615" cy="857361"/>
              <a:chOff x="1814661" y="4310015"/>
              <a:chExt cx="5114346" cy="1069918"/>
            </a:xfrm>
          </p:grpSpPr>
          <p:sp>
            <p:nvSpPr>
              <p:cNvPr id="72"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73"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Qualifizierung</a:t>
                </a:r>
                <a:endParaRPr lang="de-DE" altLang="de-DE" sz="1600" dirty="0">
                  <a:solidFill>
                    <a:prstClr val="black"/>
                  </a:solidFill>
                  <a:latin typeface="Arial" pitchFamily="34" charset="0"/>
                  <a:cs typeface="Arial" pitchFamily="34" charset="0"/>
                </a:endParaRPr>
              </a:p>
            </p:txBody>
          </p:sp>
        </p:grpSp>
        <p:grpSp>
          <p:nvGrpSpPr>
            <p:cNvPr id="65" name="Gruppieren 64"/>
            <p:cNvGrpSpPr/>
            <p:nvPr/>
          </p:nvGrpSpPr>
          <p:grpSpPr>
            <a:xfrm>
              <a:off x="14085392" y="-3415702"/>
              <a:ext cx="817410" cy="1228403"/>
              <a:chOff x="6275934" y="951329"/>
              <a:chExt cx="944192" cy="1532948"/>
            </a:xfrm>
          </p:grpSpPr>
          <p:sp>
            <p:nvSpPr>
              <p:cNvPr id="7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71"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600" dirty="0">
                    <a:solidFill>
                      <a:srgbClr val="FFFFFF"/>
                    </a:solidFill>
                    <a:latin typeface="Candara" pitchFamily="34" charset="0"/>
                    <a:cs typeface="Arial" pitchFamily="34" charset="0"/>
                  </a:rPr>
                  <a:t> </a:t>
                </a:r>
                <a:r>
                  <a:rPr lang="de-DE" altLang="de-DE" sz="1600" dirty="0" err="1">
                    <a:solidFill>
                      <a:srgbClr val="FFFFFF"/>
                    </a:solidFill>
                    <a:latin typeface="Candara" pitchFamily="34" charset="0"/>
                    <a:cs typeface="Arial" pitchFamily="34" charset="0"/>
                  </a:rPr>
                  <a:t>Refle</a:t>
                </a:r>
                <a:r>
                  <a:rPr lang="de-DE" altLang="de-DE" sz="1600" dirty="0">
                    <a:solidFill>
                      <a:srgbClr val="FFFFFF"/>
                    </a:solidFill>
                    <a:latin typeface="Candara" pitchFamily="34" charset="0"/>
                    <a:cs typeface="Arial" pitchFamily="34" charset="0"/>
                  </a:rPr>
                  <a:t>-</a:t>
                </a:r>
                <a:br>
                  <a:rPr lang="de-DE" altLang="de-DE" sz="1600" dirty="0">
                    <a:solidFill>
                      <a:srgbClr val="FFFFFF"/>
                    </a:solidFill>
                    <a:latin typeface="Candara" pitchFamily="34" charset="0"/>
                    <a:cs typeface="Arial" pitchFamily="34" charset="0"/>
                  </a:rPr>
                </a:br>
                <a:r>
                  <a:rPr lang="de-DE" altLang="de-DE" sz="1600" dirty="0" err="1">
                    <a:solidFill>
                      <a:srgbClr val="FFFFFF"/>
                    </a:solidFill>
                    <a:latin typeface="Candara" pitchFamily="34" charset="0"/>
                    <a:cs typeface="Arial" pitchFamily="34" charset="0"/>
                  </a:rPr>
                  <a:t>xion</a:t>
                </a:r>
                <a:endParaRPr lang="de-DE" altLang="de-DE" sz="1600" dirty="0">
                  <a:solidFill>
                    <a:prstClr val="black"/>
                  </a:solidFill>
                  <a:latin typeface="Arial" pitchFamily="34" charset="0"/>
                  <a:cs typeface="Arial" pitchFamily="34" charset="0"/>
                </a:endParaRPr>
              </a:p>
            </p:txBody>
          </p:sp>
        </p:grpSp>
        <p:grpSp>
          <p:nvGrpSpPr>
            <p:cNvPr id="66" name="Gruppieren 65"/>
            <p:cNvGrpSpPr/>
            <p:nvPr/>
          </p:nvGrpSpPr>
          <p:grpSpPr>
            <a:xfrm>
              <a:off x="12732794" y="-2406511"/>
              <a:ext cx="2160708" cy="2963595"/>
              <a:chOff x="4713546" y="2210718"/>
              <a:chExt cx="2495837" cy="3698328"/>
            </a:xfrm>
          </p:grpSpPr>
          <p:sp>
            <p:nvSpPr>
              <p:cNvPr id="68"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600">
                  <a:solidFill>
                    <a:prstClr val="black"/>
                  </a:solidFill>
                </a:endParaRPr>
              </a:p>
            </p:txBody>
          </p:sp>
          <p:sp>
            <p:nvSpPr>
              <p:cNvPr id="69"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600" dirty="0">
                    <a:solidFill>
                      <a:srgbClr val="FFFFFF"/>
                    </a:solidFill>
                    <a:latin typeface="Candara" pitchFamily="34" charset="0"/>
                    <a:cs typeface="Arial" pitchFamily="34" charset="0"/>
                  </a:rPr>
                  <a:t>Projektphase</a:t>
                </a:r>
                <a:endParaRPr lang="de-DE" altLang="de-DE" sz="1600" dirty="0">
                  <a:solidFill>
                    <a:prstClr val="black"/>
                  </a:solidFill>
                  <a:latin typeface="Arial" pitchFamily="34" charset="0"/>
                  <a:cs typeface="Arial" pitchFamily="34" charset="0"/>
                </a:endParaRPr>
              </a:p>
            </p:txBody>
          </p:sp>
        </p:grpSp>
        <p:sp>
          <p:nvSpPr>
            <p:cNvPr id="67" name="Ellipse 66"/>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600">
                <a:solidFill>
                  <a:prstClr val="white"/>
                </a:solidFill>
              </a:endParaRPr>
            </a:p>
          </p:txBody>
        </p:sp>
      </p:grpSp>
      <p:sp>
        <p:nvSpPr>
          <p:cNvPr id="75" name="Rechteckige Legende 74"/>
          <p:cNvSpPr/>
          <p:nvPr/>
        </p:nvSpPr>
        <p:spPr>
          <a:xfrm>
            <a:off x="7363926" y="4212583"/>
            <a:ext cx="1555034" cy="1117178"/>
          </a:xfrm>
          <a:prstGeom prst="wedgeRectCallout">
            <a:avLst>
              <a:gd name="adj1" fmla="val 1912"/>
              <a:gd name="adj2" fmla="val -106996"/>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Plant eine Studie und führt sie durch</a:t>
            </a:r>
          </a:p>
        </p:txBody>
      </p:sp>
      <p:sp>
        <p:nvSpPr>
          <p:cNvPr id="82" name="Rechteckige Legende 81"/>
          <p:cNvSpPr/>
          <p:nvPr/>
        </p:nvSpPr>
        <p:spPr>
          <a:xfrm>
            <a:off x="3072686" y="1750383"/>
            <a:ext cx="1918750" cy="1094942"/>
          </a:xfrm>
          <a:prstGeom prst="wedgeRectCallout">
            <a:avLst>
              <a:gd name="adj1" fmla="val 30952"/>
              <a:gd name="adj2" fmla="val 880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Umgang mit Tabellen-kalkulation</a:t>
            </a:r>
          </a:p>
        </p:txBody>
      </p:sp>
      <p:sp>
        <p:nvSpPr>
          <p:cNvPr id="85" name="Freihandform 84"/>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6" name="Freihandform 85"/>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90" name="Gruppieren 89"/>
          <p:cNvGrpSpPr/>
          <p:nvPr/>
        </p:nvGrpSpPr>
        <p:grpSpPr>
          <a:xfrm>
            <a:off x="619639" y="544394"/>
            <a:ext cx="317808" cy="433853"/>
            <a:chOff x="1153951" y="6174243"/>
            <a:chExt cx="384419" cy="471452"/>
          </a:xfrm>
        </p:grpSpPr>
        <p:sp>
          <p:nvSpPr>
            <p:cNvPr id="91" name="Ellipse 90"/>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93" name="Rechteckige Legende 92"/>
          <p:cNvSpPr/>
          <p:nvPr/>
        </p:nvSpPr>
        <p:spPr>
          <a:xfrm>
            <a:off x="5034067" y="5366729"/>
            <a:ext cx="1482149" cy="999741"/>
          </a:xfrm>
          <a:prstGeom prst="wedgeRectCallout">
            <a:avLst>
              <a:gd name="adj1" fmla="val -76771"/>
              <a:gd name="adj2" fmla="val -16406"/>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Entwickelt das Testgerät zu eurem Test </a:t>
            </a:r>
          </a:p>
        </p:txBody>
      </p:sp>
      <p:sp>
        <p:nvSpPr>
          <p:cNvPr id="94" name="Rechteckige Legende 93"/>
          <p:cNvSpPr/>
          <p:nvPr/>
        </p:nvSpPr>
        <p:spPr>
          <a:xfrm>
            <a:off x="4145842" y="4330774"/>
            <a:ext cx="2426819" cy="361033"/>
          </a:xfrm>
          <a:prstGeom prst="wedgeRectCallout">
            <a:avLst>
              <a:gd name="adj1" fmla="val -66088"/>
              <a:gd name="adj2" fmla="val -2953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Prüfen </a:t>
            </a:r>
            <a:r>
              <a:rPr lang="de-DE" dirty="0">
                <a:solidFill>
                  <a:prstClr val="white"/>
                </a:solidFill>
                <a:sym typeface="Wingdings" panose="05000000000000000000" pitchFamily="2" charset="2"/>
              </a:rPr>
              <a:t> Auswerten</a:t>
            </a:r>
            <a:endParaRPr lang="de-DE" dirty="0">
              <a:solidFill>
                <a:prstClr val="black"/>
              </a:solidFill>
            </a:endParaRPr>
          </a:p>
        </p:txBody>
      </p:sp>
      <p:sp>
        <p:nvSpPr>
          <p:cNvPr id="96" name="Rechteckige Legende 95"/>
          <p:cNvSpPr/>
          <p:nvPr/>
        </p:nvSpPr>
        <p:spPr>
          <a:xfrm>
            <a:off x="829408" y="6074672"/>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„Ist man eigentlich vor oder nach der großen Pause fitter?“</a:t>
            </a:r>
          </a:p>
        </p:txBody>
      </p:sp>
      <p:sp>
        <p:nvSpPr>
          <p:cNvPr id="99" name="Rechteckige Legende 98"/>
          <p:cNvSpPr/>
          <p:nvPr/>
        </p:nvSpPr>
        <p:spPr>
          <a:xfrm>
            <a:off x="5052980" y="2147512"/>
            <a:ext cx="1307089" cy="595807"/>
          </a:xfrm>
          <a:prstGeom prst="wedgeRectCallout">
            <a:avLst>
              <a:gd name="adj1" fmla="val 30952"/>
              <a:gd name="adj2" fmla="val 880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Auswertung von Daten</a:t>
            </a:r>
          </a:p>
        </p:txBody>
      </p:sp>
      <p:sp>
        <p:nvSpPr>
          <p:cNvPr id="101" name="Rechteckige Legende 100"/>
          <p:cNvSpPr/>
          <p:nvPr/>
        </p:nvSpPr>
        <p:spPr>
          <a:xfrm>
            <a:off x="502164" y="3471637"/>
            <a:ext cx="2114266" cy="912804"/>
          </a:xfrm>
          <a:prstGeom prst="wedgeRectCallout">
            <a:avLst>
              <a:gd name="adj1" fmla="val 29881"/>
              <a:gd name="adj2" fmla="val 12637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Nervensystem / Reizweiterleitung /  Reizverarbeitung</a:t>
            </a:r>
          </a:p>
        </p:txBody>
      </p:sp>
      <p:sp>
        <p:nvSpPr>
          <p:cNvPr id="102" name="Rechteckige Legende 101"/>
          <p:cNvSpPr/>
          <p:nvPr/>
        </p:nvSpPr>
        <p:spPr>
          <a:xfrm>
            <a:off x="5445951" y="1242362"/>
            <a:ext cx="1891873" cy="720080"/>
          </a:xfrm>
          <a:prstGeom prst="wedgeRectCallout">
            <a:avLst>
              <a:gd name="adj1" fmla="val 68780"/>
              <a:gd name="adj2" fmla="val -4509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Reflexion: gute Studie?</a:t>
            </a:r>
          </a:p>
        </p:txBody>
      </p:sp>
      <p:sp>
        <p:nvSpPr>
          <p:cNvPr id="42" name="Textfeld 41"/>
          <p:cNvSpPr txBox="1"/>
          <p:nvPr/>
        </p:nvSpPr>
        <p:spPr>
          <a:xfrm>
            <a:off x="1030215" y="496187"/>
            <a:ext cx="3147528" cy="461665"/>
          </a:xfrm>
          <a:prstGeom prst="rect">
            <a:avLst/>
          </a:prstGeom>
          <a:noFill/>
        </p:spPr>
        <p:txBody>
          <a:bodyPr wrap="none" rtlCol="0">
            <a:spAutoFit/>
          </a:bodyPr>
          <a:lstStyle/>
          <a:p>
            <a:r>
              <a:rPr lang="de-DE" sz="2400" dirty="0">
                <a:solidFill>
                  <a:schemeClr val="accent1"/>
                </a:solidFill>
              </a:rPr>
              <a:t>KLASSE 8: Reaktionstest</a:t>
            </a:r>
          </a:p>
        </p:txBody>
      </p:sp>
      <p:sp>
        <p:nvSpPr>
          <p:cNvPr id="44" name="Rechteckige Legende 43"/>
          <p:cNvSpPr/>
          <p:nvPr/>
        </p:nvSpPr>
        <p:spPr>
          <a:xfrm>
            <a:off x="986333" y="5284481"/>
            <a:ext cx="2483872" cy="660777"/>
          </a:xfrm>
          <a:prstGeom prst="wedgeRectCallout">
            <a:avLst>
              <a:gd name="adj1" fmla="val -67278"/>
              <a:gd name="adj2" fmla="val 3446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Wie kann man das untersuchen?</a:t>
            </a:r>
          </a:p>
        </p:txBody>
      </p:sp>
      <p:sp>
        <p:nvSpPr>
          <p:cNvPr id="45" name="Rechteckige Legende 44"/>
          <p:cNvSpPr/>
          <p:nvPr/>
        </p:nvSpPr>
        <p:spPr>
          <a:xfrm>
            <a:off x="5626724" y="603930"/>
            <a:ext cx="1891873" cy="477358"/>
          </a:xfrm>
          <a:prstGeom prst="wedgeRectCallout">
            <a:avLst>
              <a:gd name="adj1" fmla="val 71771"/>
              <a:gd name="adj2" fmla="val 9867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Konsequenzen?</a:t>
            </a:r>
          </a:p>
        </p:txBody>
      </p:sp>
      <p:sp>
        <p:nvSpPr>
          <p:cNvPr id="43" name="Rechteckige Legende 42"/>
          <p:cNvSpPr/>
          <p:nvPr/>
        </p:nvSpPr>
        <p:spPr>
          <a:xfrm>
            <a:off x="229969" y="4444782"/>
            <a:ext cx="1475099" cy="420351"/>
          </a:xfrm>
          <a:prstGeom prst="wedgeRectCallout">
            <a:avLst>
              <a:gd name="adj1" fmla="val 50840"/>
              <a:gd name="adj2" fmla="val 11159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EVA-Prinzip</a:t>
            </a:r>
          </a:p>
        </p:txBody>
      </p:sp>
      <p:sp>
        <p:nvSpPr>
          <p:cNvPr id="47" name="Rechteckige Legende 95"/>
          <p:cNvSpPr/>
          <p:nvPr/>
        </p:nvSpPr>
        <p:spPr>
          <a:xfrm>
            <a:off x="837261" y="6069536"/>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„Ist man in der ersten Stunde fitter als in der sechsten?“</a:t>
            </a:r>
          </a:p>
        </p:txBody>
      </p:sp>
      <p:sp>
        <p:nvSpPr>
          <p:cNvPr id="48" name="Rechteckige Legende 95"/>
          <p:cNvSpPr/>
          <p:nvPr/>
        </p:nvSpPr>
        <p:spPr>
          <a:xfrm>
            <a:off x="842685" y="6071316"/>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„Montags oder freitags fitter?“</a:t>
            </a:r>
          </a:p>
        </p:txBody>
      </p:sp>
      <p:sp>
        <p:nvSpPr>
          <p:cNvPr id="49" name="Rechteckige Legende 95"/>
          <p:cNvSpPr/>
          <p:nvPr/>
        </p:nvSpPr>
        <p:spPr>
          <a:xfrm>
            <a:off x="872817" y="6064400"/>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„Ist man fitter, wenn man früh zu Bett geht?“</a:t>
            </a:r>
          </a:p>
        </p:txBody>
      </p:sp>
      <p:sp>
        <p:nvSpPr>
          <p:cNvPr id="52" name="Rechteckige Legende 95"/>
          <p:cNvSpPr/>
          <p:nvPr/>
        </p:nvSpPr>
        <p:spPr>
          <a:xfrm>
            <a:off x="902949" y="6057484"/>
            <a:ext cx="3316434" cy="660777"/>
          </a:xfrm>
          <a:prstGeom prst="wedgeRectCallout">
            <a:avLst>
              <a:gd name="adj1" fmla="val -59275"/>
              <a:gd name="adj2" fmla="val -457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„Bringt „</a:t>
            </a:r>
            <a:r>
              <a:rPr lang="de-DE" dirty="0" err="1">
                <a:solidFill>
                  <a:prstClr val="white"/>
                </a:solidFill>
              </a:rPr>
              <a:t>ewegte</a:t>
            </a:r>
            <a:r>
              <a:rPr lang="de-DE" dirty="0">
                <a:solidFill>
                  <a:prstClr val="white"/>
                </a:solidFill>
              </a:rPr>
              <a:t> Schule“ etwas?“</a:t>
            </a:r>
          </a:p>
        </p:txBody>
      </p:sp>
    </p:spTree>
    <p:extLst>
      <p:ext uri="{BB962C8B-B14F-4D97-AF65-F5344CB8AC3E}">
        <p14:creationId xmlns:p14="http://schemas.microsoft.com/office/powerpoint/2010/main" val="21805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p:cNvGrpSpPr/>
          <p:nvPr/>
        </p:nvGrpSpPr>
        <p:grpSpPr>
          <a:xfrm>
            <a:off x="1743021" y="1015236"/>
            <a:ext cx="5125197" cy="4902977"/>
            <a:chOff x="1441569" y="951329"/>
            <a:chExt cx="5778557" cy="5327883"/>
          </a:xfrm>
        </p:grpSpPr>
        <p:grpSp>
          <p:nvGrpSpPr>
            <p:cNvPr id="38" name="Gruppieren 37"/>
            <p:cNvGrpSpPr/>
            <p:nvPr/>
          </p:nvGrpSpPr>
          <p:grpSpPr>
            <a:xfrm>
              <a:off x="1441569" y="5088279"/>
              <a:ext cx="990631" cy="1190933"/>
              <a:chOff x="1441569" y="5088279"/>
              <a:chExt cx="990631" cy="1190933"/>
            </a:xfrm>
          </p:grpSpPr>
          <p:sp>
            <p:nvSpPr>
              <p:cNvPr id="5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Aus-blick</a:t>
                </a:r>
                <a:endParaRPr lang="de-DE" altLang="de-DE" sz="4400" dirty="0">
                  <a:solidFill>
                    <a:prstClr val="black"/>
                  </a:solidFill>
                  <a:latin typeface="Arial" pitchFamily="34" charset="0"/>
                  <a:cs typeface="Arial" pitchFamily="34" charset="0"/>
                </a:endParaRPr>
              </a:p>
            </p:txBody>
          </p:sp>
        </p:grpSp>
        <p:grpSp>
          <p:nvGrpSpPr>
            <p:cNvPr id="41" name="Gruppieren 40"/>
            <p:cNvGrpSpPr/>
            <p:nvPr/>
          </p:nvGrpSpPr>
          <p:grpSpPr>
            <a:xfrm>
              <a:off x="1814661" y="4310015"/>
              <a:ext cx="5114346" cy="1069918"/>
              <a:chOff x="1814661" y="4310015"/>
              <a:chExt cx="5114346" cy="1069918"/>
            </a:xfrm>
          </p:grpSpPr>
          <p:sp>
            <p:nvSpPr>
              <p:cNvPr id="5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Qualifizierung</a:t>
                </a:r>
                <a:endParaRPr lang="de-DE" altLang="de-DE" dirty="0">
                  <a:solidFill>
                    <a:prstClr val="black"/>
                  </a:solidFill>
                  <a:latin typeface="Arial" pitchFamily="34" charset="0"/>
                  <a:cs typeface="Arial" pitchFamily="34" charset="0"/>
                </a:endParaRPr>
              </a:p>
            </p:txBody>
          </p:sp>
        </p:grpSp>
        <p:grpSp>
          <p:nvGrpSpPr>
            <p:cNvPr id="49" name="Gruppieren 48"/>
            <p:cNvGrpSpPr/>
            <p:nvPr/>
          </p:nvGrpSpPr>
          <p:grpSpPr>
            <a:xfrm>
              <a:off x="6275934" y="951329"/>
              <a:ext cx="944192" cy="1532948"/>
              <a:chOff x="6275934" y="951329"/>
              <a:chExt cx="944192" cy="1532948"/>
            </a:xfrm>
          </p:grpSpPr>
          <p:sp>
            <p:nvSpPr>
              <p:cNvPr id="5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5"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dirty="0">
                    <a:solidFill>
                      <a:srgbClr val="FFFFFF"/>
                    </a:solidFill>
                    <a:latin typeface="Candara" pitchFamily="34" charset="0"/>
                    <a:cs typeface="Arial" pitchFamily="34" charset="0"/>
                  </a:rPr>
                  <a:t> </a:t>
                </a:r>
                <a:r>
                  <a:rPr lang="de-DE" altLang="de-DE" dirty="0" err="1">
                    <a:solidFill>
                      <a:srgbClr val="FFFFFF"/>
                    </a:solidFill>
                    <a:latin typeface="Candara" pitchFamily="34" charset="0"/>
                    <a:cs typeface="Arial" pitchFamily="34" charset="0"/>
                  </a:rPr>
                  <a:t>Refle</a:t>
                </a:r>
                <a:r>
                  <a:rPr lang="de-DE" altLang="de-DE" dirty="0">
                    <a:solidFill>
                      <a:srgbClr val="FFFFFF"/>
                    </a:solidFill>
                    <a:latin typeface="Candara" pitchFamily="34" charset="0"/>
                    <a:cs typeface="Arial" pitchFamily="34" charset="0"/>
                  </a:rPr>
                  <a:t>-</a:t>
                </a:r>
                <a:br>
                  <a:rPr lang="de-DE" altLang="de-DE" dirty="0">
                    <a:solidFill>
                      <a:srgbClr val="FFFFFF"/>
                    </a:solidFill>
                    <a:latin typeface="Candara" pitchFamily="34" charset="0"/>
                    <a:cs typeface="Arial" pitchFamily="34" charset="0"/>
                  </a:rPr>
                </a:br>
                <a:r>
                  <a:rPr lang="de-DE" altLang="de-DE" dirty="0" err="1">
                    <a:solidFill>
                      <a:srgbClr val="FFFFFF"/>
                    </a:solidFill>
                    <a:latin typeface="Candara" pitchFamily="34" charset="0"/>
                    <a:cs typeface="Arial" pitchFamily="34" charset="0"/>
                  </a:rPr>
                  <a:t>xion</a:t>
                </a:r>
                <a:endParaRPr lang="de-DE" altLang="de-DE" dirty="0">
                  <a:solidFill>
                    <a:prstClr val="black"/>
                  </a:solidFill>
                  <a:latin typeface="Arial" pitchFamily="34" charset="0"/>
                  <a:cs typeface="Arial" pitchFamily="34" charset="0"/>
                </a:endParaRPr>
              </a:p>
            </p:txBody>
          </p:sp>
        </p:grpSp>
        <p:grpSp>
          <p:nvGrpSpPr>
            <p:cNvPr id="50" name="Gruppieren 49"/>
            <p:cNvGrpSpPr/>
            <p:nvPr/>
          </p:nvGrpSpPr>
          <p:grpSpPr>
            <a:xfrm>
              <a:off x="4713546" y="2210718"/>
              <a:ext cx="2495837" cy="3698328"/>
              <a:chOff x="4713546" y="2210718"/>
              <a:chExt cx="2495837" cy="3698328"/>
            </a:xfrm>
          </p:grpSpPr>
          <p:sp>
            <p:nvSpPr>
              <p:cNvPr id="5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Projektphase</a:t>
                </a:r>
                <a:endParaRPr lang="de-DE" altLang="de-DE" sz="4400" dirty="0">
                  <a:solidFill>
                    <a:prstClr val="black"/>
                  </a:solidFill>
                  <a:latin typeface="Arial" pitchFamily="34" charset="0"/>
                  <a:cs typeface="Arial" pitchFamily="34" charset="0"/>
                </a:endParaRPr>
              </a:p>
            </p:txBody>
          </p:sp>
        </p:grpSp>
        <p:sp>
          <p:nvSpPr>
            <p:cNvPr id="51" name="Ellipse 5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endParaRPr>
            </a:p>
          </p:txBody>
        </p:sp>
      </p:grpSp>
      <p:sp>
        <p:nvSpPr>
          <p:cNvPr id="63" name="Rechteckige Legende 62"/>
          <p:cNvSpPr/>
          <p:nvPr/>
        </p:nvSpPr>
        <p:spPr>
          <a:xfrm>
            <a:off x="7000606" y="4346545"/>
            <a:ext cx="1819866" cy="1488216"/>
          </a:xfrm>
          <a:prstGeom prst="wedgeRectCallout">
            <a:avLst>
              <a:gd name="adj1" fmla="val -74907"/>
              <a:gd name="adj2" fmla="val -1373"/>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Erarbeitet euch Grundlagen und entwickelt eine Windpumpe,…</a:t>
            </a:r>
          </a:p>
        </p:txBody>
      </p:sp>
      <p:sp>
        <p:nvSpPr>
          <p:cNvPr id="64" name="Rechteckige Legende 63"/>
          <p:cNvSpPr/>
          <p:nvPr/>
        </p:nvSpPr>
        <p:spPr>
          <a:xfrm>
            <a:off x="1187624" y="5918213"/>
            <a:ext cx="2730526" cy="659861"/>
          </a:xfrm>
          <a:prstGeom prst="wedgeRectCallout">
            <a:avLst>
              <a:gd name="adj1" fmla="val -9884"/>
              <a:gd name="adj2" fmla="val -8381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Windpumpen mit unterschiedlicher Aufgabe?</a:t>
            </a:r>
          </a:p>
        </p:txBody>
      </p:sp>
      <p:sp>
        <p:nvSpPr>
          <p:cNvPr id="78" name="Rechteckige Legende 77"/>
          <p:cNvSpPr/>
          <p:nvPr/>
        </p:nvSpPr>
        <p:spPr>
          <a:xfrm>
            <a:off x="450183" y="3354080"/>
            <a:ext cx="2877492" cy="890516"/>
          </a:xfrm>
          <a:prstGeom prst="wedgeRectCallout">
            <a:avLst>
              <a:gd name="adj1" fmla="val 26714"/>
              <a:gd name="adj2" fmla="val 86421"/>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Hebelgesetz, Drehmoment, Kraft, Kennlinie, Messmöglichkeiten</a:t>
            </a:r>
          </a:p>
        </p:txBody>
      </p:sp>
      <p:sp>
        <p:nvSpPr>
          <p:cNvPr id="79" name="Rechteckige Legende 78"/>
          <p:cNvSpPr/>
          <p:nvPr/>
        </p:nvSpPr>
        <p:spPr>
          <a:xfrm>
            <a:off x="1762486" y="2622066"/>
            <a:ext cx="1565189" cy="678458"/>
          </a:xfrm>
          <a:prstGeom prst="wedgeRectCallout">
            <a:avLst>
              <a:gd name="adj1" fmla="val 45087"/>
              <a:gd name="adj2" fmla="val 212190"/>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Energiemix</a:t>
            </a:r>
          </a:p>
        </p:txBody>
      </p:sp>
      <p:sp>
        <p:nvSpPr>
          <p:cNvPr id="84" name="Rechteckige Legende 83"/>
          <p:cNvSpPr/>
          <p:nvPr/>
        </p:nvSpPr>
        <p:spPr>
          <a:xfrm>
            <a:off x="6916420" y="1885241"/>
            <a:ext cx="1459826" cy="351798"/>
          </a:xfrm>
          <a:prstGeom prst="wedgeRectCallout">
            <a:avLst>
              <a:gd name="adj1" fmla="val -70776"/>
              <a:gd name="adj2" fmla="val 2416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Wettbewerb</a:t>
            </a:r>
          </a:p>
        </p:txBody>
      </p:sp>
      <p:sp>
        <p:nvSpPr>
          <p:cNvPr id="60" name="Freihandform 59"/>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23" name="Rechteckige Legende 122"/>
          <p:cNvSpPr/>
          <p:nvPr/>
        </p:nvSpPr>
        <p:spPr>
          <a:xfrm>
            <a:off x="5833099" y="3629559"/>
            <a:ext cx="1840271" cy="459876"/>
          </a:xfrm>
          <a:prstGeom prst="wedgeRectCallout">
            <a:avLst>
              <a:gd name="adj1" fmla="val -66088"/>
              <a:gd name="adj2" fmla="val -2953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Windrad</a:t>
            </a:r>
          </a:p>
        </p:txBody>
      </p:sp>
      <p:sp>
        <p:nvSpPr>
          <p:cNvPr id="124" name="Rechteckige Legende 123"/>
          <p:cNvSpPr/>
          <p:nvPr/>
        </p:nvSpPr>
        <p:spPr>
          <a:xfrm>
            <a:off x="3963871" y="1807085"/>
            <a:ext cx="1603597" cy="459876"/>
          </a:xfrm>
          <a:prstGeom prst="wedgeRectCallout">
            <a:avLst>
              <a:gd name="adj1" fmla="val 29775"/>
              <a:gd name="adj2" fmla="val 37101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Pumpe</a:t>
            </a:r>
          </a:p>
        </p:txBody>
      </p:sp>
      <p:sp>
        <p:nvSpPr>
          <p:cNvPr id="83" name="Rechteckige Legende 82"/>
          <p:cNvSpPr/>
          <p:nvPr/>
        </p:nvSpPr>
        <p:spPr>
          <a:xfrm>
            <a:off x="6698319" y="2420917"/>
            <a:ext cx="1805077" cy="540378"/>
          </a:xfrm>
          <a:prstGeom prst="wedgeRectCallout">
            <a:avLst>
              <a:gd name="adj1" fmla="val -83342"/>
              <a:gd name="adj2" fmla="val 984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Hochzeit planen und vollziehen</a:t>
            </a:r>
            <a:endParaRPr lang="de-DE" dirty="0">
              <a:solidFill>
                <a:prstClr val="black"/>
              </a:solidFill>
            </a:endParaRPr>
          </a:p>
        </p:txBody>
      </p:sp>
      <p:sp>
        <p:nvSpPr>
          <p:cNvPr id="125" name="Rechteckige Legende 124"/>
          <p:cNvSpPr/>
          <p:nvPr/>
        </p:nvSpPr>
        <p:spPr>
          <a:xfrm>
            <a:off x="7175756" y="1052736"/>
            <a:ext cx="1788732" cy="667846"/>
          </a:xfrm>
          <a:prstGeom prst="wedgeRectCallout">
            <a:avLst>
              <a:gd name="adj1" fmla="val -70776"/>
              <a:gd name="adj2" fmla="val 2416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Standortanalyse</a:t>
            </a:r>
          </a:p>
          <a:p>
            <a:pPr algn="ctr" defTabSz="457200"/>
            <a:r>
              <a:rPr lang="de-DE" dirty="0">
                <a:solidFill>
                  <a:prstClr val="white"/>
                </a:solidFill>
              </a:rPr>
              <a:t>Exkursion</a:t>
            </a:r>
          </a:p>
        </p:txBody>
      </p:sp>
      <p:sp>
        <p:nvSpPr>
          <p:cNvPr id="2" name="Freihandform 1"/>
          <p:cNvSpPr/>
          <p:nvPr/>
        </p:nvSpPr>
        <p:spPr>
          <a:xfrm rot="203825">
            <a:off x="4992041" y="3243588"/>
            <a:ext cx="942976" cy="1685172"/>
          </a:xfrm>
          <a:custGeom>
            <a:avLst/>
            <a:gdLst>
              <a:gd name="connsiteX0" fmla="*/ 198783 w 768626"/>
              <a:gd name="connsiteY0" fmla="*/ 1219200 h 1219200"/>
              <a:gd name="connsiteX1" fmla="*/ 0 w 768626"/>
              <a:gd name="connsiteY1" fmla="*/ 1166191 h 1219200"/>
              <a:gd name="connsiteX2" fmla="*/ 556592 w 768626"/>
              <a:gd name="connsiteY2" fmla="*/ 0 h 1219200"/>
              <a:gd name="connsiteX3" fmla="*/ 768626 w 768626"/>
              <a:gd name="connsiteY3" fmla="*/ 106017 h 1219200"/>
              <a:gd name="connsiteX4" fmla="*/ 198783 w 768626"/>
              <a:gd name="connsiteY4" fmla="*/ 1219200 h 1219200"/>
              <a:gd name="connsiteX0" fmla="*/ 198783 w 768626"/>
              <a:gd name="connsiteY0" fmla="*/ 1219200 h 1219200"/>
              <a:gd name="connsiteX1" fmla="*/ 0 w 768626"/>
              <a:gd name="connsiteY1" fmla="*/ 1166191 h 1219200"/>
              <a:gd name="connsiteX2" fmla="*/ 556592 w 768626"/>
              <a:gd name="connsiteY2" fmla="*/ 0 h 1219200"/>
              <a:gd name="connsiteX3" fmla="*/ 768626 w 768626"/>
              <a:gd name="connsiteY3" fmla="*/ 106017 h 1219200"/>
              <a:gd name="connsiteX4" fmla="*/ 490145 w 768626"/>
              <a:gd name="connsiteY4" fmla="*/ 558576 h 1219200"/>
              <a:gd name="connsiteX5" fmla="*/ 198783 w 768626"/>
              <a:gd name="connsiteY5" fmla="*/ 1219200 h 1219200"/>
              <a:gd name="connsiteX0" fmla="*/ 256800 w 768626"/>
              <a:gd name="connsiteY0" fmla="*/ 1232153 h 1232153"/>
              <a:gd name="connsiteX1" fmla="*/ 0 w 768626"/>
              <a:gd name="connsiteY1" fmla="*/ 1166191 h 1232153"/>
              <a:gd name="connsiteX2" fmla="*/ 556592 w 768626"/>
              <a:gd name="connsiteY2" fmla="*/ 0 h 1232153"/>
              <a:gd name="connsiteX3" fmla="*/ 768626 w 768626"/>
              <a:gd name="connsiteY3" fmla="*/ 106017 h 1232153"/>
              <a:gd name="connsiteX4" fmla="*/ 490145 w 768626"/>
              <a:gd name="connsiteY4" fmla="*/ 558576 h 1232153"/>
              <a:gd name="connsiteX5" fmla="*/ 256800 w 768626"/>
              <a:gd name="connsiteY5" fmla="*/ 1232153 h 1232153"/>
              <a:gd name="connsiteX0" fmla="*/ 198783 w 710609"/>
              <a:gd name="connsiteY0" fmla="*/ 1232153 h 1232153"/>
              <a:gd name="connsiteX1" fmla="*/ 0 w 710609"/>
              <a:gd name="connsiteY1" fmla="*/ 1166191 h 1232153"/>
              <a:gd name="connsiteX2" fmla="*/ 498575 w 710609"/>
              <a:gd name="connsiteY2" fmla="*/ 0 h 1232153"/>
              <a:gd name="connsiteX3" fmla="*/ 710609 w 710609"/>
              <a:gd name="connsiteY3" fmla="*/ 106017 h 1232153"/>
              <a:gd name="connsiteX4" fmla="*/ 432128 w 710609"/>
              <a:gd name="connsiteY4" fmla="*/ 558576 h 1232153"/>
              <a:gd name="connsiteX5" fmla="*/ 198783 w 710609"/>
              <a:gd name="connsiteY5" fmla="*/ 1232153 h 123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609" h="1232153">
                <a:moveTo>
                  <a:pt x="198783" y="1232153"/>
                </a:moveTo>
                <a:lnTo>
                  <a:pt x="0" y="1166191"/>
                </a:lnTo>
                <a:lnTo>
                  <a:pt x="498575" y="0"/>
                </a:lnTo>
                <a:lnTo>
                  <a:pt x="710609" y="106017"/>
                </a:lnTo>
                <a:cubicBezTo>
                  <a:pt x="633253" y="269823"/>
                  <a:pt x="509484" y="394770"/>
                  <a:pt x="432128" y="558576"/>
                </a:cubicBezTo>
                <a:lnTo>
                  <a:pt x="198783" y="123215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34"/>
          <p:cNvSpPr/>
          <p:nvPr/>
        </p:nvSpPr>
        <p:spPr>
          <a:xfrm rot="203825">
            <a:off x="4783047" y="3070205"/>
            <a:ext cx="865989" cy="1667456"/>
          </a:xfrm>
          <a:custGeom>
            <a:avLst/>
            <a:gdLst>
              <a:gd name="connsiteX0" fmla="*/ 198783 w 768626"/>
              <a:gd name="connsiteY0" fmla="*/ 1219200 h 1219200"/>
              <a:gd name="connsiteX1" fmla="*/ 0 w 768626"/>
              <a:gd name="connsiteY1" fmla="*/ 1166191 h 1219200"/>
              <a:gd name="connsiteX2" fmla="*/ 556592 w 768626"/>
              <a:gd name="connsiteY2" fmla="*/ 0 h 1219200"/>
              <a:gd name="connsiteX3" fmla="*/ 768626 w 768626"/>
              <a:gd name="connsiteY3" fmla="*/ 106017 h 1219200"/>
              <a:gd name="connsiteX4" fmla="*/ 198783 w 768626"/>
              <a:gd name="connsiteY4" fmla="*/ 1219200 h 1219200"/>
              <a:gd name="connsiteX0" fmla="*/ 198783 w 768626"/>
              <a:gd name="connsiteY0" fmla="*/ 1219200 h 1219200"/>
              <a:gd name="connsiteX1" fmla="*/ 0 w 768626"/>
              <a:gd name="connsiteY1" fmla="*/ 1166191 h 1219200"/>
              <a:gd name="connsiteX2" fmla="*/ 556592 w 768626"/>
              <a:gd name="connsiteY2" fmla="*/ 0 h 1219200"/>
              <a:gd name="connsiteX3" fmla="*/ 768626 w 768626"/>
              <a:gd name="connsiteY3" fmla="*/ 106017 h 1219200"/>
              <a:gd name="connsiteX4" fmla="*/ 490145 w 768626"/>
              <a:gd name="connsiteY4" fmla="*/ 558576 h 1219200"/>
              <a:gd name="connsiteX5" fmla="*/ 198783 w 768626"/>
              <a:gd name="connsiteY5" fmla="*/ 1219200 h 1219200"/>
              <a:gd name="connsiteX0" fmla="*/ 198783 w 722213"/>
              <a:gd name="connsiteY0" fmla="*/ 1219200 h 1219200"/>
              <a:gd name="connsiteX1" fmla="*/ 0 w 722213"/>
              <a:gd name="connsiteY1" fmla="*/ 1166191 h 1219200"/>
              <a:gd name="connsiteX2" fmla="*/ 556592 w 722213"/>
              <a:gd name="connsiteY2" fmla="*/ 0 h 1219200"/>
              <a:gd name="connsiteX3" fmla="*/ 722213 w 722213"/>
              <a:gd name="connsiteY3" fmla="*/ 106017 h 1219200"/>
              <a:gd name="connsiteX4" fmla="*/ 490145 w 722213"/>
              <a:gd name="connsiteY4" fmla="*/ 558576 h 1219200"/>
              <a:gd name="connsiteX5" fmla="*/ 198783 w 722213"/>
              <a:gd name="connsiteY5" fmla="*/ 1219200 h 1219200"/>
              <a:gd name="connsiteX0" fmla="*/ 198783 w 722213"/>
              <a:gd name="connsiteY0" fmla="*/ 1219200 h 1219200"/>
              <a:gd name="connsiteX1" fmla="*/ 0 w 722213"/>
              <a:gd name="connsiteY1" fmla="*/ 1166191 h 1219200"/>
              <a:gd name="connsiteX2" fmla="*/ 556592 w 722213"/>
              <a:gd name="connsiteY2" fmla="*/ 0 h 1219200"/>
              <a:gd name="connsiteX3" fmla="*/ 722213 w 722213"/>
              <a:gd name="connsiteY3" fmla="*/ 106017 h 1219200"/>
              <a:gd name="connsiteX4" fmla="*/ 490145 w 722213"/>
              <a:gd name="connsiteY4" fmla="*/ 558576 h 1219200"/>
              <a:gd name="connsiteX5" fmla="*/ 198783 w 722213"/>
              <a:gd name="connsiteY5" fmla="*/ 1219200 h 1219200"/>
              <a:gd name="connsiteX0" fmla="*/ 129163 w 652593"/>
              <a:gd name="connsiteY0" fmla="*/ 1219200 h 1219200"/>
              <a:gd name="connsiteX1" fmla="*/ 0 w 652593"/>
              <a:gd name="connsiteY1" fmla="*/ 1153237 h 1219200"/>
              <a:gd name="connsiteX2" fmla="*/ 486972 w 652593"/>
              <a:gd name="connsiteY2" fmla="*/ 0 h 1219200"/>
              <a:gd name="connsiteX3" fmla="*/ 652593 w 652593"/>
              <a:gd name="connsiteY3" fmla="*/ 106017 h 1219200"/>
              <a:gd name="connsiteX4" fmla="*/ 420525 w 652593"/>
              <a:gd name="connsiteY4" fmla="*/ 558576 h 1219200"/>
              <a:gd name="connsiteX5" fmla="*/ 129163 w 652593"/>
              <a:gd name="connsiteY5" fmla="*/ 1219200 h 1219200"/>
              <a:gd name="connsiteX0" fmla="*/ 129163 w 652593"/>
              <a:gd name="connsiteY0" fmla="*/ 1219200 h 1219200"/>
              <a:gd name="connsiteX1" fmla="*/ 0 w 652593"/>
              <a:gd name="connsiteY1" fmla="*/ 1153237 h 1219200"/>
              <a:gd name="connsiteX2" fmla="*/ 191315 w 652593"/>
              <a:gd name="connsiteY2" fmla="*/ 544859 h 1219200"/>
              <a:gd name="connsiteX3" fmla="*/ 486972 w 652593"/>
              <a:gd name="connsiteY3" fmla="*/ 0 h 1219200"/>
              <a:gd name="connsiteX4" fmla="*/ 652593 w 652593"/>
              <a:gd name="connsiteY4" fmla="*/ 106017 h 1219200"/>
              <a:gd name="connsiteX5" fmla="*/ 420525 w 652593"/>
              <a:gd name="connsiteY5" fmla="*/ 558576 h 1219200"/>
              <a:gd name="connsiteX6" fmla="*/ 129163 w 652593"/>
              <a:gd name="connsiteY6"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593" h="1219200">
                <a:moveTo>
                  <a:pt x="129163" y="1219200"/>
                </a:moveTo>
                <a:lnTo>
                  <a:pt x="0" y="1153237"/>
                </a:lnTo>
                <a:cubicBezTo>
                  <a:pt x="86978" y="941809"/>
                  <a:pt x="104337" y="756287"/>
                  <a:pt x="191315" y="544859"/>
                </a:cubicBezTo>
                <a:lnTo>
                  <a:pt x="486972" y="0"/>
                </a:lnTo>
                <a:lnTo>
                  <a:pt x="652593" y="106017"/>
                </a:lnTo>
                <a:cubicBezTo>
                  <a:pt x="575237" y="269823"/>
                  <a:pt x="497881" y="394770"/>
                  <a:pt x="420525" y="558576"/>
                </a:cubicBezTo>
                <a:lnTo>
                  <a:pt x="129163" y="1219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0" name="Gruppieren 39"/>
          <p:cNvGrpSpPr/>
          <p:nvPr/>
        </p:nvGrpSpPr>
        <p:grpSpPr>
          <a:xfrm>
            <a:off x="619639" y="544394"/>
            <a:ext cx="317808" cy="433853"/>
            <a:chOff x="1153951" y="6174243"/>
            <a:chExt cx="384419" cy="471452"/>
          </a:xfrm>
        </p:grpSpPr>
        <p:sp>
          <p:nvSpPr>
            <p:cNvPr id="42" name="Ellipse 41"/>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4" name="Textfeld 43"/>
          <p:cNvSpPr txBox="1"/>
          <p:nvPr/>
        </p:nvSpPr>
        <p:spPr>
          <a:xfrm>
            <a:off x="1030215" y="496187"/>
            <a:ext cx="3013967" cy="461665"/>
          </a:xfrm>
          <a:prstGeom prst="rect">
            <a:avLst/>
          </a:prstGeom>
          <a:noFill/>
        </p:spPr>
        <p:txBody>
          <a:bodyPr wrap="none" rtlCol="0">
            <a:spAutoFit/>
          </a:bodyPr>
          <a:lstStyle/>
          <a:p>
            <a:r>
              <a:rPr lang="de-DE" sz="2400" dirty="0">
                <a:solidFill>
                  <a:schemeClr val="accent1"/>
                </a:solidFill>
              </a:rPr>
              <a:t>KLASSE 9: Windpumpe</a:t>
            </a:r>
          </a:p>
        </p:txBody>
      </p:sp>
      <p:sp>
        <p:nvSpPr>
          <p:cNvPr id="34" name="Rechteckige Legende 33"/>
          <p:cNvSpPr/>
          <p:nvPr/>
        </p:nvSpPr>
        <p:spPr>
          <a:xfrm>
            <a:off x="2393611" y="2386791"/>
            <a:ext cx="1565189" cy="678458"/>
          </a:xfrm>
          <a:prstGeom prst="wedgeRectCallout">
            <a:avLst>
              <a:gd name="adj1" fmla="val 26362"/>
              <a:gd name="adj2" fmla="val 24329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Reg &amp; </a:t>
            </a:r>
            <a:r>
              <a:rPr lang="de-DE" dirty="0" err="1">
                <a:solidFill>
                  <a:prstClr val="white"/>
                </a:solidFill>
              </a:rPr>
              <a:t>konv</a:t>
            </a:r>
            <a:r>
              <a:rPr lang="de-DE" dirty="0">
                <a:solidFill>
                  <a:prstClr val="white"/>
                </a:solidFill>
              </a:rPr>
              <a:t> Energieträger</a:t>
            </a:r>
          </a:p>
        </p:txBody>
      </p:sp>
      <p:sp>
        <p:nvSpPr>
          <p:cNvPr id="36" name="Rechteckige Legende 35"/>
          <p:cNvSpPr/>
          <p:nvPr/>
        </p:nvSpPr>
        <p:spPr>
          <a:xfrm>
            <a:off x="2726285" y="2470918"/>
            <a:ext cx="1565189" cy="678458"/>
          </a:xfrm>
          <a:prstGeom prst="wedgeRectCallout">
            <a:avLst>
              <a:gd name="adj1" fmla="val 25613"/>
              <a:gd name="adj2" fmla="val 212190"/>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Inselbetrieb</a:t>
            </a:r>
          </a:p>
        </p:txBody>
      </p:sp>
      <p:sp>
        <p:nvSpPr>
          <p:cNvPr id="45" name="Rechteckige Legende 124"/>
          <p:cNvSpPr/>
          <p:nvPr/>
        </p:nvSpPr>
        <p:spPr>
          <a:xfrm>
            <a:off x="4803313" y="344731"/>
            <a:ext cx="2340978" cy="667846"/>
          </a:xfrm>
          <a:prstGeom prst="wedgeRectCallout">
            <a:avLst>
              <a:gd name="adj1" fmla="val 22598"/>
              <a:gd name="adj2" fmla="val 10590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Regionale Energieversorgung</a:t>
            </a:r>
          </a:p>
        </p:txBody>
      </p:sp>
    </p:spTree>
    <p:extLst>
      <p:ext uri="{BB962C8B-B14F-4D97-AF65-F5344CB8AC3E}">
        <p14:creationId xmlns:p14="http://schemas.microsoft.com/office/powerpoint/2010/main" val="3164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5"/>
                                        </p:tgtEl>
                                        <p:attrNameLst>
                                          <p:attrName>style.visibility</p:attrName>
                                        </p:attrNameLst>
                                      </p:cBhvr>
                                      <p:to>
                                        <p:strVal val="visible"/>
                                      </p:to>
                                    </p:set>
                                    <p:animEffect transition="in" filter="fade">
                                      <p:cBhvr>
                                        <p:cTn id="65" dur="500"/>
                                        <p:tgtEl>
                                          <p:spTgt spid="1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8" grpId="0" animBg="1"/>
      <p:bldP spid="79" grpId="0" animBg="1"/>
      <p:bldP spid="84" grpId="0" animBg="1"/>
      <p:bldP spid="123" grpId="0" animBg="1"/>
      <p:bldP spid="124" grpId="0" animBg="1"/>
      <p:bldP spid="83" grpId="0" animBg="1"/>
      <p:bldP spid="125" grpId="0" animBg="1"/>
      <p:bldP spid="2" grpId="0" animBg="1"/>
      <p:bldP spid="35" grpId="0" animBg="1"/>
      <p:bldP spid="34" grpId="0" animBg="1"/>
      <p:bldP spid="36" grpId="0" animBg="1"/>
      <p:bldP spid="4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uppieren 83"/>
          <p:cNvGrpSpPr/>
          <p:nvPr/>
        </p:nvGrpSpPr>
        <p:grpSpPr>
          <a:xfrm>
            <a:off x="1743021" y="1015236"/>
            <a:ext cx="5125197" cy="4902977"/>
            <a:chOff x="1441569" y="951329"/>
            <a:chExt cx="5778557" cy="5327883"/>
          </a:xfrm>
        </p:grpSpPr>
        <p:grpSp>
          <p:nvGrpSpPr>
            <p:cNvPr id="87" name="Gruppieren 86"/>
            <p:cNvGrpSpPr/>
            <p:nvPr/>
          </p:nvGrpSpPr>
          <p:grpSpPr>
            <a:xfrm>
              <a:off x="1441569" y="5088279"/>
              <a:ext cx="990631" cy="1190933"/>
              <a:chOff x="1441569" y="5088279"/>
              <a:chExt cx="990631" cy="1190933"/>
            </a:xfrm>
          </p:grpSpPr>
          <p:sp>
            <p:nvSpPr>
              <p:cNvPr id="9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9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Aus-blick</a:t>
                </a:r>
                <a:endParaRPr lang="de-DE" altLang="de-DE" sz="4400" dirty="0">
                  <a:solidFill>
                    <a:prstClr val="black"/>
                  </a:solidFill>
                  <a:latin typeface="Arial" pitchFamily="34" charset="0"/>
                  <a:cs typeface="Arial" pitchFamily="34" charset="0"/>
                </a:endParaRPr>
              </a:p>
            </p:txBody>
          </p:sp>
        </p:grpSp>
        <p:grpSp>
          <p:nvGrpSpPr>
            <p:cNvPr id="88" name="Gruppieren 87"/>
            <p:cNvGrpSpPr/>
            <p:nvPr/>
          </p:nvGrpSpPr>
          <p:grpSpPr>
            <a:xfrm>
              <a:off x="1814661" y="4310015"/>
              <a:ext cx="5114346" cy="1069918"/>
              <a:chOff x="1814661" y="4310015"/>
              <a:chExt cx="5114346" cy="1069918"/>
            </a:xfrm>
          </p:grpSpPr>
          <p:sp>
            <p:nvSpPr>
              <p:cNvPr id="9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9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Qualifizierung</a:t>
                </a:r>
                <a:endParaRPr lang="de-DE" altLang="de-DE" dirty="0">
                  <a:solidFill>
                    <a:prstClr val="black"/>
                  </a:solidFill>
                  <a:latin typeface="Arial" pitchFamily="34" charset="0"/>
                  <a:cs typeface="Arial" pitchFamily="34" charset="0"/>
                </a:endParaRPr>
              </a:p>
            </p:txBody>
          </p:sp>
        </p:grpSp>
        <p:grpSp>
          <p:nvGrpSpPr>
            <p:cNvPr id="89" name="Gruppieren 88"/>
            <p:cNvGrpSpPr/>
            <p:nvPr/>
          </p:nvGrpSpPr>
          <p:grpSpPr>
            <a:xfrm>
              <a:off x="6275934" y="951329"/>
              <a:ext cx="944192" cy="1532948"/>
              <a:chOff x="6275934" y="951329"/>
              <a:chExt cx="944192" cy="1532948"/>
            </a:xfrm>
          </p:grpSpPr>
          <p:sp>
            <p:nvSpPr>
              <p:cNvPr id="9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95"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dirty="0">
                    <a:solidFill>
                      <a:srgbClr val="FFFFFF"/>
                    </a:solidFill>
                    <a:latin typeface="Candara" pitchFamily="34" charset="0"/>
                    <a:cs typeface="Arial" pitchFamily="34" charset="0"/>
                  </a:rPr>
                  <a:t> </a:t>
                </a:r>
                <a:r>
                  <a:rPr lang="de-DE" altLang="de-DE" dirty="0" err="1">
                    <a:solidFill>
                      <a:srgbClr val="FFFFFF"/>
                    </a:solidFill>
                    <a:latin typeface="Candara" pitchFamily="34" charset="0"/>
                    <a:cs typeface="Arial" pitchFamily="34" charset="0"/>
                  </a:rPr>
                  <a:t>Refle</a:t>
                </a:r>
                <a:r>
                  <a:rPr lang="de-DE" altLang="de-DE" dirty="0">
                    <a:solidFill>
                      <a:srgbClr val="FFFFFF"/>
                    </a:solidFill>
                    <a:latin typeface="Candara" pitchFamily="34" charset="0"/>
                    <a:cs typeface="Arial" pitchFamily="34" charset="0"/>
                  </a:rPr>
                  <a:t>-</a:t>
                </a:r>
                <a:br>
                  <a:rPr lang="de-DE" altLang="de-DE" dirty="0">
                    <a:solidFill>
                      <a:srgbClr val="FFFFFF"/>
                    </a:solidFill>
                    <a:latin typeface="Candara" pitchFamily="34" charset="0"/>
                    <a:cs typeface="Arial" pitchFamily="34" charset="0"/>
                  </a:rPr>
                </a:br>
                <a:r>
                  <a:rPr lang="de-DE" altLang="de-DE" dirty="0" err="1">
                    <a:solidFill>
                      <a:srgbClr val="FFFFFF"/>
                    </a:solidFill>
                    <a:latin typeface="Candara" pitchFamily="34" charset="0"/>
                    <a:cs typeface="Arial" pitchFamily="34" charset="0"/>
                  </a:rPr>
                  <a:t>xion</a:t>
                </a:r>
                <a:endParaRPr lang="de-DE" altLang="de-DE" dirty="0">
                  <a:solidFill>
                    <a:prstClr val="black"/>
                  </a:solidFill>
                  <a:latin typeface="Arial" pitchFamily="34" charset="0"/>
                  <a:cs typeface="Arial" pitchFamily="34" charset="0"/>
                </a:endParaRPr>
              </a:p>
            </p:txBody>
          </p:sp>
        </p:grpSp>
        <p:grpSp>
          <p:nvGrpSpPr>
            <p:cNvPr id="90" name="Gruppieren 89"/>
            <p:cNvGrpSpPr/>
            <p:nvPr/>
          </p:nvGrpSpPr>
          <p:grpSpPr>
            <a:xfrm>
              <a:off x="4713546" y="2210718"/>
              <a:ext cx="2495837" cy="3698328"/>
              <a:chOff x="4713546" y="2210718"/>
              <a:chExt cx="2495837" cy="3698328"/>
            </a:xfrm>
          </p:grpSpPr>
          <p:sp>
            <p:nvSpPr>
              <p:cNvPr id="9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9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Projektphase</a:t>
                </a:r>
                <a:endParaRPr lang="de-DE" altLang="de-DE" sz="4400" dirty="0">
                  <a:solidFill>
                    <a:prstClr val="black"/>
                  </a:solidFill>
                  <a:latin typeface="Arial" pitchFamily="34" charset="0"/>
                  <a:cs typeface="Arial" pitchFamily="34" charset="0"/>
                </a:endParaRPr>
              </a:p>
            </p:txBody>
          </p:sp>
        </p:grpSp>
        <p:sp>
          <p:nvSpPr>
            <p:cNvPr id="91" name="Ellipse 9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endParaRPr>
            </a:p>
          </p:txBody>
        </p:sp>
      </p:grpSp>
      <p:sp>
        <p:nvSpPr>
          <p:cNvPr id="74" name="Rechteckige Legende 73"/>
          <p:cNvSpPr/>
          <p:nvPr/>
        </p:nvSpPr>
        <p:spPr>
          <a:xfrm>
            <a:off x="5127449" y="5370236"/>
            <a:ext cx="2083055" cy="1177411"/>
          </a:xfrm>
          <a:prstGeom prst="wedgeRectCallout">
            <a:avLst>
              <a:gd name="adj1" fmla="val 16867"/>
              <a:gd name="adj2" fmla="val -77339"/>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Entwickelt einen Neutralisationsautomat für saure klare Lösungen</a:t>
            </a:r>
          </a:p>
        </p:txBody>
      </p:sp>
      <p:sp>
        <p:nvSpPr>
          <p:cNvPr id="79" name="Rechteckige Legende 78"/>
          <p:cNvSpPr/>
          <p:nvPr/>
        </p:nvSpPr>
        <p:spPr>
          <a:xfrm>
            <a:off x="555706" y="5976878"/>
            <a:ext cx="1784483" cy="454542"/>
          </a:xfrm>
          <a:prstGeom prst="wedgeRectCallout">
            <a:avLst>
              <a:gd name="adj1" fmla="val 33262"/>
              <a:gd name="adj2" fmla="val -12112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Chemieabfälle</a:t>
            </a:r>
            <a:endParaRPr lang="de-DE" dirty="0">
              <a:solidFill>
                <a:prstClr val="black"/>
              </a:solidFill>
            </a:endParaRPr>
          </a:p>
        </p:txBody>
      </p:sp>
      <p:sp>
        <p:nvSpPr>
          <p:cNvPr id="80" name="Rechteckige Legende 79"/>
          <p:cNvSpPr/>
          <p:nvPr/>
        </p:nvSpPr>
        <p:spPr>
          <a:xfrm>
            <a:off x="6190614" y="3116553"/>
            <a:ext cx="1509905" cy="355294"/>
          </a:xfrm>
          <a:prstGeom prst="wedgeRectCallout">
            <a:avLst>
              <a:gd name="adj1" fmla="val -74187"/>
              <a:gd name="adj2" fmla="val -393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Aufbau</a:t>
            </a:r>
            <a:endParaRPr lang="de-DE" dirty="0">
              <a:solidFill>
                <a:prstClr val="black"/>
              </a:solidFill>
            </a:endParaRPr>
          </a:p>
        </p:txBody>
      </p:sp>
      <p:sp>
        <p:nvSpPr>
          <p:cNvPr id="81" name="Rechteckige Legende 80"/>
          <p:cNvSpPr/>
          <p:nvPr/>
        </p:nvSpPr>
        <p:spPr>
          <a:xfrm>
            <a:off x="5964877" y="3618858"/>
            <a:ext cx="2480333" cy="1190197"/>
          </a:xfrm>
          <a:prstGeom prst="wedgeRectCallout">
            <a:avLst>
              <a:gd name="adj1" fmla="val -87339"/>
              <a:gd name="adj2" fmla="val 3774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de-DE" dirty="0">
                <a:solidFill>
                  <a:prstClr val="white"/>
                </a:solidFill>
              </a:rPr>
              <a:t>Forschung:</a:t>
            </a:r>
            <a:br>
              <a:rPr lang="de-DE" dirty="0">
                <a:solidFill>
                  <a:prstClr val="white"/>
                </a:solidFill>
              </a:rPr>
            </a:br>
            <a:r>
              <a:rPr lang="de-DE" dirty="0">
                <a:solidFill>
                  <a:prstClr val="white"/>
                </a:solidFill>
              </a:rPr>
              <a:t>Art des Indikators, Lichtquelle (Farbe und Intensität)</a:t>
            </a:r>
            <a:endParaRPr lang="de-DE" dirty="0">
              <a:solidFill>
                <a:prstClr val="black"/>
              </a:solidFill>
            </a:endParaRPr>
          </a:p>
        </p:txBody>
      </p:sp>
      <p:sp>
        <p:nvSpPr>
          <p:cNvPr id="85" name="Freihandform 84"/>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86" name="Freihandform 85"/>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39" name="Freihandform 38"/>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0" name="Gruppieren 39"/>
          <p:cNvGrpSpPr/>
          <p:nvPr/>
        </p:nvGrpSpPr>
        <p:grpSpPr>
          <a:xfrm>
            <a:off x="619639" y="544394"/>
            <a:ext cx="317808" cy="433853"/>
            <a:chOff x="1153951" y="6174243"/>
            <a:chExt cx="384419" cy="471452"/>
          </a:xfrm>
        </p:grpSpPr>
        <p:sp>
          <p:nvSpPr>
            <p:cNvPr id="41" name="Ellipse 40"/>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3" name="Textfeld 42"/>
          <p:cNvSpPr txBox="1"/>
          <p:nvPr/>
        </p:nvSpPr>
        <p:spPr>
          <a:xfrm>
            <a:off x="1030215" y="496187"/>
            <a:ext cx="3231269" cy="461665"/>
          </a:xfrm>
          <a:prstGeom prst="rect">
            <a:avLst/>
          </a:prstGeom>
          <a:noFill/>
        </p:spPr>
        <p:txBody>
          <a:bodyPr wrap="none" rtlCol="0">
            <a:spAutoFit/>
          </a:bodyPr>
          <a:lstStyle/>
          <a:p>
            <a:r>
              <a:rPr lang="de-DE" sz="2400" dirty="0">
                <a:solidFill>
                  <a:schemeClr val="accent1"/>
                </a:solidFill>
              </a:rPr>
              <a:t>KLASSE 9: Neutralisieren</a:t>
            </a:r>
          </a:p>
        </p:txBody>
      </p:sp>
      <p:sp>
        <p:nvSpPr>
          <p:cNvPr id="45" name="Rechteckige Legende 44"/>
          <p:cNvSpPr/>
          <p:nvPr/>
        </p:nvSpPr>
        <p:spPr>
          <a:xfrm>
            <a:off x="614458" y="4778165"/>
            <a:ext cx="2444070" cy="475844"/>
          </a:xfrm>
          <a:prstGeom prst="wedgeRectCallout">
            <a:avLst>
              <a:gd name="adj1" fmla="val 20602"/>
              <a:gd name="adj2" fmla="val 9299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Neutralisationsanlage</a:t>
            </a:r>
            <a:endParaRPr lang="de-DE" dirty="0">
              <a:solidFill>
                <a:prstClr val="black"/>
              </a:solidFill>
            </a:endParaRPr>
          </a:p>
        </p:txBody>
      </p:sp>
      <p:sp>
        <p:nvSpPr>
          <p:cNvPr id="46" name="Rechteckige Legende 45"/>
          <p:cNvSpPr/>
          <p:nvPr/>
        </p:nvSpPr>
        <p:spPr>
          <a:xfrm>
            <a:off x="1740060" y="3374381"/>
            <a:ext cx="1383507" cy="672188"/>
          </a:xfrm>
          <a:prstGeom prst="wedgeRectCallout">
            <a:avLst>
              <a:gd name="adj1" fmla="val 21925"/>
              <a:gd name="adj2" fmla="val 11328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saure/alkalische Lösung</a:t>
            </a:r>
            <a:endParaRPr lang="de-DE" dirty="0">
              <a:solidFill>
                <a:prstClr val="black"/>
              </a:solidFill>
            </a:endParaRPr>
          </a:p>
        </p:txBody>
      </p:sp>
      <p:sp>
        <p:nvSpPr>
          <p:cNvPr id="76" name="Rechteckige Legende 75"/>
          <p:cNvSpPr/>
          <p:nvPr/>
        </p:nvSpPr>
        <p:spPr>
          <a:xfrm>
            <a:off x="2058476" y="3259543"/>
            <a:ext cx="1293110" cy="562921"/>
          </a:xfrm>
          <a:prstGeom prst="wedgeRectCallout">
            <a:avLst>
              <a:gd name="adj1" fmla="val -11525"/>
              <a:gd name="adj2" fmla="val 17623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Indikatoren</a:t>
            </a:r>
            <a:endParaRPr lang="de-DE" dirty="0">
              <a:solidFill>
                <a:prstClr val="black"/>
              </a:solidFill>
            </a:endParaRPr>
          </a:p>
        </p:txBody>
      </p:sp>
      <p:sp>
        <p:nvSpPr>
          <p:cNvPr id="47" name="Rechteckige Legende 46"/>
          <p:cNvSpPr/>
          <p:nvPr/>
        </p:nvSpPr>
        <p:spPr>
          <a:xfrm>
            <a:off x="2351573" y="2968708"/>
            <a:ext cx="1892945" cy="696508"/>
          </a:xfrm>
          <a:prstGeom prst="wedgeRectCallout">
            <a:avLst>
              <a:gd name="adj1" fmla="val -16105"/>
              <a:gd name="adj2" fmla="val 15859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Auge &amp; Farbsehen</a:t>
            </a:r>
            <a:endParaRPr lang="de-DE" dirty="0">
              <a:solidFill>
                <a:prstClr val="black"/>
              </a:solidFill>
            </a:endParaRPr>
          </a:p>
        </p:txBody>
      </p:sp>
      <p:sp>
        <p:nvSpPr>
          <p:cNvPr id="49" name="Rechteckige Legende 48"/>
          <p:cNvSpPr/>
          <p:nvPr/>
        </p:nvSpPr>
        <p:spPr>
          <a:xfrm>
            <a:off x="2674760" y="2851796"/>
            <a:ext cx="1892945" cy="696508"/>
          </a:xfrm>
          <a:prstGeom prst="wedgeRectCallout">
            <a:avLst>
              <a:gd name="adj1" fmla="val -21640"/>
              <a:gd name="adj2" fmla="val 16680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Grundaufbau eines Fotometers</a:t>
            </a:r>
            <a:endParaRPr lang="de-DE" dirty="0">
              <a:solidFill>
                <a:prstClr val="black"/>
              </a:solidFill>
            </a:endParaRPr>
          </a:p>
        </p:txBody>
      </p:sp>
      <p:sp>
        <p:nvSpPr>
          <p:cNvPr id="52" name="Rechteckige Legende 51"/>
          <p:cNvSpPr/>
          <p:nvPr/>
        </p:nvSpPr>
        <p:spPr>
          <a:xfrm>
            <a:off x="3019553" y="2757929"/>
            <a:ext cx="1892945" cy="696508"/>
          </a:xfrm>
          <a:prstGeom prst="wedgeRectCallout">
            <a:avLst>
              <a:gd name="adj1" fmla="val -25162"/>
              <a:gd name="adj2" fmla="val 17500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Lichtquellen und Sensoren</a:t>
            </a:r>
            <a:endParaRPr lang="de-DE" dirty="0">
              <a:solidFill>
                <a:prstClr val="black"/>
              </a:solidFill>
            </a:endParaRPr>
          </a:p>
        </p:txBody>
      </p:sp>
      <p:sp>
        <p:nvSpPr>
          <p:cNvPr id="57" name="Rechteckige Legende 56"/>
          <p:cNvSpPr/>
          <p:nvPr/>
        </p:nvSpPr>
        <p:spPr>
          <a:xfrm>
            <a:off x="3313818" y="2699078"/>
            <a:ext cx="1892945" cy="696508"/>
          </a:xfrm>
          <a:prstGeom prst="wedgeRectCallout">
            <a:avLst>
              <a:gd name="adj1" fmla="val -25162"/>
              <a:gd name="adj2" fmla="val 17500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Spannungsteiler, Analogmessung</a:t>
            </a:r>
            <a:endParaRPr lang="de-DE" dirty="0">
              <a:solidFill>
                <a:prstClr val="black"/>
              </a:solidFill>
            </a:endParaRPr>
          </a:p>
        </p:txBody>
      </p:sp>
      <p:sp>
        <p:nvSpPr>
          <p:cNvPr id="58" name="Rechteckige Legende 57"/>
          <p:cNvSpPr/>
          <p:nvPr/>
        </p:nvSpPr>
        <p:spPr>
          <a:xfrm>
            <a:off x="3643575" y="2774078"/>
            <a:ext cx="1261480" cy="696508"/>
          </a:xfrm>
          <a:prstGeom prst="wedgeRectCallout">
            <a:avLst>
              <a:gd name="adj1" fmla="val -11571"/>
              <a:gd name="adj2" fmla="val 18047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Pumpe ansteuern</a:t>
            </a:r>
            <a:endParaRPr lang="de-DE" dirty="0">
              <a:solidFill>
                <a:prstClr val="black"/>
              </a:solidFill>
            </a:endParaRPr>
          </a:p>
        </p:txBody>
      </p:sp>
      <p:sp>
        <p:nvSpPr>
          <p:cNvPr id="83" name="Rechteckige Legende 82"/>
          <p:cNvSpPr/>
          <p:nvPr/>
        </p:nvSpPr>
        <p:spPr>
          <a:xfrm>
            <a:off x="4289065" y="419712"/>
            <a:ext cx="1210871" cy="561878"/>
          </a:xfrm>
          <a:prstGeom prst="wedgeRectCallout">
            <a:avLst>
              <a:gd name="adj1" fmla="val 118228"/>
              <a:gd name="adj2" fmla="val 17707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err="1">
                <a:solidFill>
                  <a:prstClr val="white"/>
                </a:solidFill>
              </a:rPr>
              <a:t>Scale-Up</a:t>
            </a:r>
            <a:endParaRPr lang="de-DE" dirty="0">
              <a:solidFill>
                <a:prstClr val="white"/>
              </a:solidFill>
            </a:endParaRPr>
          </a:p>
        </p:txBody>
      </p:sp>
      <p:sp>
        <p:nvSpPr>
          <p:cNvPr id="100" name="Rechteckige Legende 99"/>
          <p:cNvSpPr/>
          <p:nvPr/>
        </p:nvSpPr>
        <p:spPr>
          <a:xfrm>
            <a:off x="6480247" y="2359837"/>
            <a:ext cx="1899924" cy="701937"/>
          </a:xfrm>
          <a:prstGeom prst="wedgeRectCallout">
            <a:avLst>
              <a:gd name="adj1" fmla="val -72182"/>
              <a:gd name="adj2" fmla="val -1493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Kalibrierung durch Prüfreihe</a:t>
            </a:r>
            <a:endParaRPr lang="de-DE" dirty="0">
              <a:solidFill>
                <a:prstClr val="black"/>
              </a:solidFill>
            </a:endParaRPr>
          </a:p>
        </p:txBody>
      </p:sp>
      <p:sp>
        <p:nvSpPr>
          <p:cNvPr id="101" name="Rechteckige Legende 100"/>
          <p:cNvSpPr/>
          <p:nvPr/>
        </p:nvSpPr>
        <p:spPr>
          <a:xfrm>
            <a:off x="3227452" y="1059826"/>
            <a:ext cx="2038615" cy="561878"/>
          </a:xfrm>
          <a:prstGeom prst="wedgeRectCallout">
            <a:avLst>
              <a:gd name="adj1" fmla="val 102113"/>
              <a:gd name="adj2" fmla="val 9401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Was ist Verfahrenstechnik?</a:t>
            </a:r>
          </a:p>
        </p:txBody>
      </p:sp>
      <p:sp>
        <p:nvSpPr>
          <p:cNvPr id="105" name="Rechteckige Legende 104"/>
          <p:cNvSpPr/>
          <p:nvPr/>
        </p:nvSpPr>
        <p:spPr>
          <a:xfrm>
            <a:off x="5557923" y="156214"/>
            <a:ext cx="1897954" cy="718500"/>
          </a:xfrm>
          <a:prstGeom prst="wedgeRectCallout">
            <a:avLst>
              <a:gd name="adj1" fmla="val -9387"/>
              <a:gd name="adj2" fmla="val 13631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wie z.B. in Ludwigshafen</a:t>
            </a:r>
          </a:p>
        </p:txBody>
      </p:sp>
      <p:sp>
        <p:nvSpPr>
          <p:cNvPr id="102" name="Rechteckige Legende 101"/>
          <p:cNvSpPr/>
          <p:nvPr/>
        </p:nvSpPr>
        <p:spPr>
          <a:xfrm>
            <a:off x="6974407" y="640897"/>
            <a:ext cx="2053297" cy="713555"/>
          </a:xfrm>
          <a:prstGeom prst="wedgeRectCallout">
            <a:avLst>
              <a:gd name="adj1" fmla="val -66408"/>
              <a:gd name="adj2" fmla="val 4644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Wie müsste es real funktionieren?</a:t>
            </a:r>
          </a:p>
        </p:txBody>
      </p:sp>
    </p:spTree>
    <p:extLst>
      <p:ext uri="{BB962C8B-B14F-4D97-AF65-F5344CB8AC3E}">
        <p14:creationId xmlns:p14="http://schemas.microsoft.com/office/powerpoint/2010/main" val="247202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animBg="1"/>
      <p:bldP spid="80" grpId="0" animBg="1"/>
      <p:bldP spid="81" grpId="0" animBg="1"/>
      <p:bldP spid="45" grpId="0" animBg="1"/>
      <p:bldP spid="46" grpId="0" animBg="1"/>
      <p:bldP spid="76" grpId="0" animBg="1"/>
      <p:bldP spid="47" grpId="0" animBg="1"/>
      <p:bldP spid="49" grpId="0" animBg="1"/>
      <p:bldP spid="52" grpId="0" animBg="1"/>
      <p:bldP spid="57" grpId="0" animBg="1"/>
      <p:bldP spid="58" grpId="0" animBg="1"/>
      <p:bldP spid="83" grpId="0" animBg="1"/>
      <p:bldP spid="100" grpId="0" animBg="1"/>
      <p:bldP spid="101" grpId="0" animBg="1"/>
      <p:bldP spid="105" grpId="0" animBg="1"/>
      <p:bldP spid="10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p:cNvGrpSpPr/>
          <p:nvPr/>
        </p:nvGrpSpPr>
        <p:grpSpPr>
          <a:xfrm>
            <a:off x="1743021" y="1015236"/>
            <a:ext cx="5125197" cy="4902977"/>
            <a:chOff x="1441569" y="951329"/>
            <a:chExt cx="5778557" cy="5327883"/>
          </a:xfrm>
        </p:grpSpPr>
        <p:grpSp>
          <p:nvGrpSpPr>
            <p:cNvPr id="38" name="Gruppieren 37"/>
            <p:cNvGrpSpPr/>
            <p:nvPr/>
          </p:nvGrpSpPr>
          <p:grpSpPr>
            <a:xfrm>
              <a:off x="1441569" y="5088279"/>
              <a:ext cx="990631" cy="1190933"/>
              <a:chOff x="1441569" y="5088279"/>
              <a:chExt cx="990631" cy="1190933"/>
            </a:xfrm>
          </p:grpSpPr>
          <p:sp>
            <p:nvSpPr>
              <p:cNvPr id="5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Aus-blick</a:t>
                </a:r>
                <a:endParaRPr lang="de-DE" altLang="de-DE" sz="4400" dirty="0">
                  <a:solidFill>
                    <a:prstClr val="black"/>
                  </a:solidFill>
                  <a:latin typeface="Arial" pitchFamily="34" charset="0"/>
                  <a:cs typeface="Arial" pitchFamily="34" charset="0"/>
                </a:endParaRPr>
              </a:p>
            </p:txBody>
          </p:sp>
        </p:grpSp>
        <p:grpSp>
          <p:nvGrpSpPr>
            <p:cNvPr id="41" name="Gruppieren 40"/>
            <p:cNvGrpSpPr/>
            <p:nvPr/>
          </p:nvGrpSpPr>
          <p:grpSpPr>
            <a:xfrm>
              <a:off x="1814661" y="4310015"/>
              <a:ext cx="5114346" cy="1069918"/>
              <a:chOff x="1814661" y="4310015"/>
              <a:chExt cx="5114346" cy="1069918"/>
            </a:xfrm>
          </p:grpSpPr>
          <p:sp>
            <p:nvSpPr>
              <p:cNvPr id="5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Qualifizierung</a:t>
                </a:r>
                <a:endParaRPr lang="de-DE" altLang="de-DE" dirty="0">
                  <a:solidFill>
                    <a:prstClr val="black"/>
                  </a:solidFill>
                  <a:latin typeface="Arial" pitchFamily="34" charset="0"/>
                  <a:cs typeface="Arial" pitchFamily="34" charset="0"/>
                </a:endParaRPr>
              </a:p>
            </p:txBody>
          </p:sp>
        </p:grpSp>
        <p:grpSp>
          <p:nvGrpSpPr>
            <p:cNvPr id="49" name="Gruppieren 48"/>
            <p:cNvGrpSpPr/>
            <p:nvPr/>
          </p:nvGrpSpPr>
          <p:grpSpPr>
            <a:xfrm>
              <a:off x="6275934" y="951329"/>
              <a:ext cx="944192" cy="1532948"/>
              <a:chOff x="6275934" y="951329"/>
              <a:chExt cx="944192" cy="1532948"/>
            </a:xfrm>
          </p:grpSpPr>
          <p:sp>
            <p:nvSpPr>
              <p:cNvPr id="5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5"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dirty="0">
                    <a:solidFill>
                      <a:srgbClr val="FFFFFF"/>
                    </a:solidFill>
                    <a:latin typeface="Candara" pitchFamily="34" charset="0"/>
                    <a:cs typeface="Arial" pitchFamily="34" charset="0"/>
                  </a:rPr>
                  <a:t> </a:t>
                </a:r>
                <a:r>
                  <a:rPr lang="de-DE" altLang="de-DE" dirty="0" err="1">
                    <a:solidFill>
                      <a:srgbClr val="FFFFFF"/>
                    </a:solidFill>
                    <a:latin typeface="Candara" pitchFamily="34" charset="0"/>
                    <a:cs typeface="Arial" pitchFamily="34" charset="0"/>
                  </a:rPr>
                  <a:t>Refle</a:t>
                </a:r>
                <a:r>
                  <a:rPr lang="de-DE" altLang="de-DE" dirty="0">
                    <a:solidFill>
                      <a:srgbClr val="FFFFFF"/>
                    </a:solidFill>
                    <a:latin typeface="Candara" pitchFamily="34" charset="0"/>
                    <a:cs typeface="Arial" pitchFamily="34" charset="0"/>
                  </a:rPr>
                  <a:t>-</a:t>
                </a:r>
                <a:br>
                  <a:rPr lang="de-DE" altLang="de-DE" dirty="0">
                    <a:solidFill>
                      <a:srgbClr val="FFFFFF"/>
                    </a:solidFill>
                    <a:latin typeface="Candara" pitchFamily="34" charset="0"/>
                    <a:cs typeface="Arial" pitchFamily="34" charset="0"/>
                  </a:rPr>
                </a:br>
                <a:r>
                  <a:rPr lang="de-DE" altLang="de-DE" dirty="0" err="1">
                    <a:solidFill>
                      <a:srgbClr val="FFFFFF"/>
                    </a:solidFill>
                    <a:latin typeface="Candara" pitchFamily="34" charset="0"/>
                    <a:cs typeface="Arial" pitchFamily="34" charset="0"/>
                  </a:rPr>
                  <a:t>xion</a:t>
                </a:r>
                <a:endParaRPr lang="de-DE" altLang="de-DE" dirty="0">
                  <a:solidFill>
                    <a:prstClr val="black"/>
                  </a:solidFill>
                  <a:latin typeface="Arial" pitchFamily="34" charset="0"/>
                  <a:cs typeface="Arial" pitchFamily="34" charset="0"/>
                </a:endParaRPr>
              </a:p>
            </p:txBody>
          </p:sp>
        </p:grpSp>
        <p:grpSp>
          <p:nvGrpSpPr>
            <p:cNvPr id="50" name="Gruppieren 49"/>
            <p:cNvGrpSpPr/>
            <p:nvPr/>
          </p:nvGrpSpPr>
          <p:grpSpPr>
            <a:xfrm>
              <a:off x="4713546" y="2210718"/>
              <a:ext cx="2495837" cy="3698328"/>
              <a:chOff x="4713546" y="2210718"/>
              <a:chExt cx="2495837" cy="3698328"/>
            </a:xfrm>
          </p:grpSpPr>
          <p:sp>
            <p:nvSpPr>
              <p:cNvPr id="5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Projektphase</a:t>
                </a:r>
                <a:endParaRPr lang="de-DE" altLang="de-DE" sz="4400" dirty="0">
                  <a:solidFill>
                    <a:prstClr val="black"/>
                  </a:solidFill>
                  <a:latin typeface="Arial" pitchFamily="34" charset="0"/>
                  <a:cs typeface="Arial" pitchFamily="34" charset="0"/>
                </a:endParaRPr>
              </a:p>
            </p:txBody>
          </p:sp>
        </p:grpSp>
        <p:sp>
          <p:nvSpPr>
            <p:cNvPr id="51" name="Ellipse 5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endParaRPr>
            </a:p>
          </p:txBody>
        </p:sp>
      </p:grpSp>
      <p:sp>
        <p:nvSpPr>
          <p:cNvPr id="63" name="Rechteckige Legende 62"/>
          <p:cNvSpPr/>
          <p:nvPr/>
        </p:nvSpPr>
        <p:spPr>
          <a:xfrm>
            <a:off x="7000606" y="4346545"/>
            <a:ext cx="1819866" cy="1488216"/>
          </a:xfrm>
          <a:prstGeom prst="wedgeRectCallout">
            <a:avLst>
              <a:gd name="adj1" fmla="val -74907"/>
              <a:gd name="adj2" fmla="val -1373"/>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Entwickelt ein Konzept für ein Fahrzeug, das automatisch einparken kann.</a:t>
            </a:r>
          </a:p>
        </p:txBody>
      </p:sp>
      <p:sp>
        <p:nvSpPr>
          <p:cNvPr id="64" name="Rechteckige Legende 63"/>
          <p:cNvSpPr/>
          <p:nvPr/>
        </p:nvSpPr>
        <p:spPr>
          <a:xfrm>
            <a:off x="1566608" y="5999936"/>
            <a:ext cx="1967229" cy="659861"/>
          </a:xfrm>
          <a:prstGeom prst="wedgeRectCallout">
            <a:avLst>
              <a:gd name="adj1" fmla="val -20241"/>
              <a:gd name="adj2" fmla="val -9074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selbst fahrende Fahrzeuge</a:t>
            </a:r>
          </a:p>
        </p:txBody>
      </p:sp>
      <p:sp>
        <p:nvSpPr>
          <p:cNvPr id="78" name="Rechteckige Legende 77"/>
          <p:cNvSpPr/>
          <p:nvPr/>
        </p:nvSpPr>
        <p:spPr>
          <a:xfrm>
            <a:off x="179512" y="3327576"/>
            <a:ext cx="2700300" cy="890516"/>
          </a:xfrm>
          <a:prstGeom prst="wedgeRectCallout">
            <a:avLst>
              <a:gd name="adj1" fmla="val 37106"/>
              <a:gd name="adj2" fmla="val 9668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Steuerung und Regelung, Ultraschall, </a:t>
            </a:r>
            <a:r>
              <a:rPr lang="de-DE" dirty="0" err="1">
                <a:solidFill>
                  <a:prstClr val="white"/>
                </a:solidFill>
              </a:rPr>
              <a:t>opt</a:t>
            </a:r>
            <a:r>
              <a:rPr lang="de-DE" dirty="0">
                <a:solidFill>
                  <a:prstClr val="white"/>
                </a:solidFill>
              </a:rPr>
              <a:t>. Distanzsensor</a:t>
            </a:r>
          </a:p>
        </p:txBody>
      </p:sp>
      <p:sp>
        <p:nvSpPr>
          <p:cNvPr id="79" name="Rechteckige Legende 78"/>
          <p:cNvSpPr/>
          <p:nvPr/>
        </p:nvSpPr>
        <p:spPr>
          <a:xfrm>
            <a:off x="1762486" y="2921315"/>
            <a:ext cx="1900989" cy="522281"/>
          </a:xfrm>
          <a:prstGeom prst="wedgeRectCallout">
            <a:avLst>
              <a:gd name="adj1" fmla="val 29034"/>
              <a:gd name="adj2" fmla="val 22412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Fortbewegung</a:t>
            </a:r>
          </a:p>
        </p:txBody>
      </p:sp>
      <p:sp>
        <p:nvSpPr>
          <p:cNvPr id="60" name="Freihandform 59"/>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23" name="Rechteckige Legende 122"/>
          <p:cNvSpPr/>
          <p:nvPr/>
        </p:nvSpPr>
        <p:spPr>
          <a:xfrm>
            <a:off x="5701696" y="3959866"/>
            <a:ext cx="1876462" cy="376076"/>
          </a:xfrm>
          <a:prstGeom prst="wedgeRectCallout">
            <a:avLst>
              <a:gd name="adj1" fmla="val -66088"/>
              <a:gd name="adj2" fmla="val -2953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Fahrzeug planen</a:t>
            </a:r>
          </a:p>
        </p:txBody>
      </p:sp>
      <p:sp>
        <p:nvSpPr>
          <p:cNvPr id="124" name="Rechteckige Legende 123"/>
          <p:cNvSpPr/>
          <p:nvPr/>
        </p:nvSpPr>
        <p:spPr>
          <a:xfrm>
            <a:off x="5917677" y="3633894"/>
            <a:ext cx="1180283" cy="353499"/>
          </a:xfrm>
          <a:prstGeom prst="wedgeRectCallout">
            <a:avLst>
              <a:gd name="adj1" fmla="val -66088"/>
              <a:gd name="adj2" fmla="val -2953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Sensorik</a:t>
            </a:r>
          </a:p>
        </p:txBody>
      </p:sp>
      <p:sp>
        <p:nvSpPr>
          <p:cNvPr id="83" name="Rechteckige Legende 82"/>
          <p:cNvSpPr/>
          <p:nvPr/>
        </p:nvSpPr>
        <p:spPr>
          <a:xfrm>
            <a:off x="6075618" y="3327576"/>
            <a:ext cx="1414761" cy="350621"/>
          </a:xfrm>
          <a:prstGeom prst="wedgeRectCallout">
            <a:avLst>
              <a:gd name="adj1" fmla="val -67301"/>
              <a:gd name="adj2" fmla="val 1418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Algorithmus</a:t>
            </a:r>
          </a:p>
        </p:txBody>
      </p:sp>
      <p:sp>
        <p:nvSpPr>
          <p:cNvPr id="95" name="Rechteckige Legende 94"/>
          <p:cNvSpPr/>
          <p:nvPr/>
        </p:nvSpPr>
        <p:spPr>
          <a:xfrm>
            <a:off x="6636185" y="2384177"/>
            <a:ext cx="1210871" cy="350621"/>
          </a:xfrm>
          <a:prstGeom prst="wedgeRectCallout">
            <a:avLst>
              <a:gd name="adj1" fmla="val -68989"/>
              <a:gd name="adj2" fmla="val 1418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Fertigung</a:t>
            </a:r>
          </a:p>
        </p:txBody>
      </p:sp>
      <p:sp>
        <p:nvSpPr>
          <p:cNvPr id="96" name="Rechteckige Legende 95"/>
          <p:cNvSpPr/>
          <p:nvPr/>
        </p:nvSpPr>
        <p:spPr>
          <a:xfrm>
            <a:off x="6367287" y="2702297"/>
            <a:ext cx="1409069" cy="350621"/>
          </a:xfrm>
          <a:prstGeom prst="wedgeRectCallout">
            <a:avLst>
              <a:gd name="adj1" fmla="val -68989"/>
              <a:gd name="adj2" fmla="val 1418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Konstruktion</a:t>
            </a:r>
          </a:p>
        </p:txBody>
      </p:sp>
      <p:sp>
        <p:nvSpPr>
          <p:cNvPr id="98" name="Rechteckige Legende 97"/>
          <p:cNvSpPr/>
          <p:nvPr/>
        </p:nvSpPr>
        <p:spPr>
          <a:xfrm>
            <a:off x="6717865" y="2033556"/>
            <a:ext cx="1301792" cy="350621"/>
          </a:xfrm>
          <a:prstGeom prst="wedgeRectCallout">
            <a:avLst>
              <a:gd name="adj1" fmla="val -77184"/>
              <a:gd name="adj2" fmla="val 5765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Optimieren</a:t>
            </a:r>
            <a:endParaRPr lang="de-DE" dirty="0">
              <a:solidFill>
                <a:prstClr val="black"/>
              </a:solidFill>
            </a:endParaRPr>
          </a:p>
        </p:txBody>
      </p:sp>
      <p:sp>
        <p:nvSpPr>
          <p:cNvPr id="107" name="Rechteckige Legende 106"/>
          <p:cNvSpPr/>
          <p:nvPr/>
        </p:nvSpPr>
        <p:spPr>
          <a:xfrm>
            <a:off x="7000606" y="1552559"/>
            <a:ext cx="1368152" cy="350621"/>
          </a:xfrm>
          <a:prstGeom prst="wedgeRectCallout">
            <a:avLst>
              <a:gd name="adj1" fmla="val -77184"/>
              <a:gd name="adj2" fmla="val 5765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Wettbewerb</a:t>
            </a:r>
            <a:endParaRPr lang="de-DE" dirty="0">
              <a:solidFill>
                <a:prstClr val="black"/>
              </a:solidFill>
            </a:endParaRPr>
          </a:p>
        </p:txBody>
      </p:sp>
      <p:sp>
        <p:nvSpPr>
          <p:cNvPr id="108" name="Rechteckige Legende 107"/>
          <p:cNvSpPr/>
          <p:nvPr/>
        </p:nvSpPr>
        <p:spPr>
          <a:xfrm>
            <a:off x="6211885" y="3041254"/>
            <a:ext cx="1409069" cy="350621"/>
          </a:xfrm>
          <a:prstGeom prst="wedgeRectCallout">
            <a:avLst>
              <a:gd name="adj1" fmla="val -68989"/>
              <a:gd name="adj2" fmla="val 1418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Konzept</a:t>
            </a:r>
          </a:p>
        </p:txBody>
      </p:sp>
      <p:sp>
        <p:nvSpPr>
          <p:cNvPr id="110" name="Rechteckige Legende 109"/>
          <p:cNvSpPr/>
          <p:nvPr/>
        </p:nvSpPr>
        <p:spPr>
          <a:xfrm>
            <a:off x="6717865" y="173485"/>
            <a:ext cx="2354360" cy="572000"/>
          </a:xfrm>
          <a:prstGeom prst="wedgeRectCallout">
            <a:avLst>
              <a:gd name="adj1" fmla="val -53610"/>
              <a:gd name="adj2" fmla="val 14038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Wen soll das Fahrzeug „umbringen“?</a:t>
            </a:r>
            <a:endParaRPr lang="de-DE" dirty="0">
              <a:solidFill>
                <a:prstClr val="black"/>
              </a:solidFill>
            </a:endParaRPr>
          </a:p>
        </p:txBody>
      </p:sp>
      <p:sp>
        <p:nvSpPr>
          <p:cNvPr id="109" name="Rechteckige Legende 108"/>
          <p:cNvSpPr/>
          <p:nvPr/>
        </p:nvSpPr>
        <p:spPr>
          <a:xfrm>
            <a:off x="6858690" y="884191"/>
            <a:ext cx="2225992" cy="572000"/>
          </a:xfrm>
          <a:prstGeom prst="wedgeRectCallout">
            <a:avLst>
              <a:gd name="adj1" fmla="val -57644"/>
              <a:gd name="adj2" fmla="val 4979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Google &amp; Künstliche Intelligenz</a:t>
            </a:r>
            <a:endParaRPr lang="de-DE" dirty="0">
              <a:solidFill>
                <a:prstClr val="black"/>
              </a:solidFill>
            </a:endParaRPr>
          </a:p>
        </p:txBody>
      </p:sp>
      <p:sp>
        <p:nvSpPr>
          <p:cNvPr id="39" name="Freihandform 38"/>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0" name="Gruppieren 39"/>
          <p:cNvGrpSpPr/>
          <p:nvPr/>
        </p:nvGrpSpPr>
        <p:grpSpPr>
          <a:xfrm>
            <a:off x="619639" y="544394"/>
            <a:ext cx="317808" cy="433853"/>
            <a:chOff x="1153951" y="6174243"/>
            <a:chExt cx="384419" cy="471452"/>
          </a:xfrm>
        </p:grpSpPr>
        <p:sp>
          <p:nvSpPr>
            <p:cNvPr id="42" name="Ellipse 41"/>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4" name="Textfeld 43"/>
          <p:cNvSpPr txBox="1"/>
          <p:nvPr/>
        </p:nvSpPr>
        <p:spPr>
          <a:xfrm>
            <a:off x="1030215" y="496187"/>
            <a:ext cx="1465466" cy="461665"/>
          </a:xfrm>
          <a:prstGeom prst="rect">
            <a:avLst/>
          </a:prstGeom>
          <a:noFill/>
        </p:spPr>
        <p:txBody>
          <a:bodyPr wrap="none" rtlCol="0">
            <a:spAutoFit/>
          </a:bodyPr>
          <a:lstStyle/>
          <a:p>
            <a:r>
              <a:rPr lang="de-DE" sz="2400" dirty="0">
                <a:solidFill>
                  <a:schemeClr val="accent1"/>
                </a:solidFill>
              </a:rPr>
              <a:t>KLASSE 10</a:t>
            </a:r>
          </a:p>
        </p:txBody>
      </p:sp>
      <p:sp>
        <p:nvSpPr>
          <p:cNvPr id="2" name="Rechteck 1"/>
          <p:cNvSpPr/>
          <p:nvPr/>
        </p:nvSpPr>
        <p:spPr>
          <a:xfrm rot="21202142">
            <a:off x="951278" y="1300118"/>
            <a:ext cx="4859351" cy="707886"/>
          </a:xfrm>
          <a:prstGeom prst="rect">
            <a:avLst/>
          </a:prstGeom>
          <a:solidFill>
            <a:schemeClr val="bg1"/>
          </a:solidFill>
          <a:ln>
            <a:solidFill>
              <a:schemeClr val="tx1"/>
            </a:solidFill>
          </a:ln>
        </p:spPr>
        <p:txBody>
          <a:bodyPr wrap="square">
            <a:spAutoFit/>
          </a:bodyPr>
          <a:lstStyle/>
          <a:p>
            <a:r>
              <a:rPr lang="de-DE" sz="2000" dirty="0"/>
              <a:t>Autonomes Fahren ist mehr als Technik, es verändert unsere Gesellschaft. (</a:t>
            </a:r>
            <a:r>
              <a:rPr lang="de-DE" sz="2000" dirty="0" err="1"/>
              <a:t>Zetsche</a:t>
            </a:r>
            <a:r>
              <a:rPr lang="de-DE" sz="2000" dirty="0"/>
              <a:t>) </a:t>
            </a:r>
          </a:p>
        </p:txBody>
      </p:sp>
    </p:spTree>
    <p:extLst>
      <p:ext uri="{BB962C8B-B14F-4D97-AF65-F5344CB8AC3E}">
        <p14:creationId xmlns:p14="http://schemas.microsoft.com/office/powerpoint/2010/main" val="29099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5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500"/>
                                        <p:tgtEl>
                                          <p:spTgt spid="10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fade">
                                      <p:cBhvr>
                                        <p:cTn id="72" dur="500"/>
                                        <p:tgtEl>
                                          <p:spTgt spid="11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8" grpId="0" animBg="1"/>
      <p:bldP spid="79" grpId="0" animBg="1"/>
      <p:bldP spid="123" grpId="0" animBg="1"/>
      <p:bldP spid="124" grpId="0" animBg="1"/>
      <p:bldP spid="83" grpId="0" animBg="1"/>
      <p:bldP spid="95" grpId="0" animBg="1"/>
      <p:bldP spid="96" grpId="0" animBg="1"/>
      <p:bldP spid="98" grpId="0" animBg="1"/>
      <p:bldP spid="107" grpId="0" animBg="1"/>
      <p:bldP spid="108" grpId="0" animBg="1"/>
      <p:bldP spid="110" grpId="0" animBg="1"/>
      <p:bldP spid="109" grpId="0" animBg="1"/>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p:cNvGrpSpPr/>
          <p:nvPr/>
        </p:nvGrpSpPr>
        <p:grpSpPr>
          <a:xfrm>
            <a:off x="1743021" y="1015236"/>
            <a:ext cx="5125197" cy="4902977"/>
            <a:chOff x="1441569" y="951329"/>
            <a:chExt cx="5778557" cy="5327883"/>
          </a:xfrm>
        </p:grpSpPr>
        <p:grpSp>
          <p:nvGrpSpPr>
            <p:cNvPr id="38" name="Gruppieren 37"/>
            <p:cNvGrpSpPr/>
            <p:nvPr/>
          </p:nvGrpSpPr>
          <p:grpSpPr>
            <a:xfrm>
              <a:off x="1441569" y="5088279"/>
              <a:ext cx="990631" cy="1190933"/>
              <a:chOff x="1441569" y="5088279"/>
              <a:chExt cx="990631" cy="1190933"/>
            </a:xfrm>
          </p:grpSpPr>
          <p:sp>
            <p:nvSpPr>
              <p:cNvPr id="58"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9"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Aus-blick</a:t>
                </a:r>
                <a:endParaRPr lang="de-DE" altLang="de-DE" sz="4400" dirty="0">
                  <a:solidFill>
                    <a:prstClr val="black"/>
                  </a:solidFill>
                  <a:latin typeface="Arial" pitchFamily="34" charset="0"/>
                  <a:cs typeface="Arial" pitchFamily="34" charset="0"/>
                </a:endParaRPr>
              </a:p>
            </p:txBody>
          </p:sp>
        </p:grpSp>
        <p:grpSp>
          <p:nvGrpSpPr>
            <p:cNvPr id="41" name="Gruppieren 40"/>
            <p:cNvGrpSpPr/>
            <p:nvPr/>
          </p:nvGrpSpPr>
          <p:grpSpPr>
            <a:xfrm>
              <a:off x="1814661" y="4310015"/>
              <a:ext cx="5114346" cy="1069918"/>
              <a:chOff x="1814661" y="4310015"/>
              <a:chExt cx="5114346" cy="1069918"/>
            </a:xfrm>
          </p:grpSpPr>
          <p:sp>
            <p:nvSpPr>
              <p:cNvPr id="56"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7"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Qualifizierung</a:t>
                </a:r>
                <a:endParaRPr lang="de-DE" altLang="de-DE" dirty="0">
                  <a:solidFill>
                    <a:prstClr val="black"/>
                  </a:solidFill>
                  <a:latin typeface="Arial" pitchFamily="34" charset="0"/>
                  <a:cs typeface="Arial" pitchFamily="34" charset="0"/>
                </a:endParaRPr>
              </a:p>
            </p:txBody>
          </p:sp>
        </p:grpSp>
        <p:grpSp>
          <p:nvGrpSpPr>
            <p:cNvPr id="49" name="Gruppieren 48"/>
            <p:cNvGrpSpPr/>
            <p:nvPr/>
          </p:nvGrpSpPr>
          <p:grpSpPr>
            <a:xfrm>
              <a:off x="6275934" y="951329"/>
              <a:ext cx="944192" cy="1532948"/>
              <a:chOff x="6275934" y="951329"/>
              <a:chExt cx="944192" cy="1532948"/>
            </a:xfrm>
          </p:grpSpPr>
          <p:sp>
            <p:nvSpPr>
              <p:cNvPr id="54"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5" name="Text Box 10"/>
              <p:cNvSpPr txBox="1">
                <a:spLocks noChangeArrowheads="1"/>
              </p:cNvSpPr>
              <p:nvPr/>
            </p:nvSpPr>
            <p:spPr bwMode="auto">
              <a:xfrm rot="17744282">
                <a:off x="6219694" y="136711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dirty="0">
                    <a:solidFill>
                      <a:srgbClr val="FFFFFF"/>
                    </a:solidFill>
                    <a:latin typeface="Candara" pitchFamily="34" charset="0"/>
                    <a:cs typeface="Arial" pitchFamily="34" charset="0"/>
                  </a:rPr>
                  <a:t> </a:t>
                </a:r>
                <a:r>
                  <a:rPr lang="de-DE" altLang="de-DE" dirty="0" err="1">
                    <a:solidFill>
                      <a:srgbClr val="FFFFFF"/>
                    </a:solidFill>
                    <a:latin typeface="Candara" pitchFamily="34" charset="0"/>
                    <a:cs typeface="Arial" pitchFamily="34" charset="0"/>
                  </a:rPr>
                  <a:t>Refle</a:t>
                </a:r>
                <a:r>
                  <a:rPr lang="de-DE" altLang="de-DE" dirty="0">
                    <a:solidFill>
                      <a:srgbClr val="FFFFFF"/>
                    </a:solidFill>
                    <a:latin typeface="Candara" pitchFamily="34" charset="0"/>
                    <a:cs typeface="Arial" pitchFamily="34" charset="0"/>
                  </a:rPr>
                  <a:t>-</a:t>
                </a:r>
                <a:br>
                  <a:rPr lang="de-DE" altLang="de-DE" dirty="0">
                    <a:solidFill>
                      <a:srgbClr val="FFFFFF"/>
                    </a:solidFill>
                    <a:latin typeface="Candara" pitchFamily="34" charset="0"/>
                    <a:cs typeface="Arial" pitchFamily="34" charset="0"/>
                  </a:rPr>
                </a:br>
                <a:r>
                  <a:rPr lang="de-DE" altLang="de-DE" dirty="0" err="1">
                    <a:solidFill>
                      <a:srgbClr val="FFFFFF"/>
                    </a:solidFill>
                    <a:latin typeface="Candara" pitchFamily="34" charset="0"/>
                    <a:cs typeface="Arial" pitchFamily="34" charset="0"/>
                  </a:rPr>
                  <a:t>xion</a:t>
                </a:r>
                <a:endParaRPr lang="de-DE" altLang="de-DE" dirty="0">
                  <a:solidFill>
                    <a:prstClr val="black"/>
                  </a:solidFill>
                  <a:latin typeface="Arial" pitchFamily="34" charset="0"/>
                  <a:cs typeface="Arial" pitchFamily="34" charset="0"/>
                </a:endParaRPr>
              </a:p>
            </p:txBody>
          </p:sp>
        </p:grpSp>
        <p:grpSp>
          <p:nvGrpSpPr>
            <p:cNvPr id="50" name="Gruppieren 49"/>
            <p:cNvGrpSpPr/>
            <p:nvPr/>
          </p:nvGrpSpPr>
          <p:grpSpPr>
            <a:xfrm>
              <a:off x="4713546" y="2210718"/>
              <a:ext cx="2495837" cy="3698328"/>
              <a:chOff x="4713546" y="2210718"/>
              <a:chExt cx="2495837" cy="3698328"/>
            </a:xfrm>
          </p:grpSpPr>
          <p:sp>
            <p:nvSpPr>
              <p:cNvPr id="52"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a:solidFill>
                    <a:prstClr val="black"/>
                  </a:solidFill>
                </a:endParaRPr>
              </a:p>
            </p:txBody>
          </p:sp>
          <p:sp>
            <p:nvSpPr>
              <p:cNvPr id="53"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dirty="0">
                    <a:solidFill>
                      <a:srgbClr val="FFFFFF"/>
                    </a:solidFill>
                    <a:latin typeface="Candara" pitchFamily="34" charset="0"/>
                    <a:cs typeface="Arial" pitchFamily="34" charset="0"/>
                  </a:rPr>
                  <a:t>Projektphase</a:t>
                </a:r>
                <a:endParaRPr lang="de-DE" altLang="de-DE" sz="4400" dirty="0">
                  <a:solidFill>
                    <a:prstClr val="black"/>
                  </a:solidFill>
                  <a:latin typeface="Arial" pitchFamily="34" charset="0"/>
                  <a:cs typeface="Arial" pitchFamily="34" charset="0"/>
                </a:endParaRPr>
              </a:p>
            </p:txBody>
          </p:sp>
        </p:grpSp>
        <p:sp>
          <p:nvSpPr>
            <p:cNvPr id="51" name="Ellipse 50"/>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endParaRPr>
            </a:p>
          </p:txBody>
        </p:sp>
      </p:grpSp>
      <p:sp>
        <p:nvSpPr>
          <p:cNvPr id="63" name="Rechteckige Legende 62"/>
          <p:cNvSpPr/>
          <p:nvPr/>
        </p:nvSpPr>
        <p:spPr>
          <a:xfrm>
            <a:off x="7000606" y="4346545"/>
            <a:ext cx="1763547" cy="1488216"/>
          </a:xfrm>
          <a:prstGeom prst="wedgeRectCallout">
            <a:avLst>
              <a:gd name="adj1" fmla="val -75572"/>
              <a:gd name="adj2" fmla="val -6099"/>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Erstelle eine Studie zu deiner Fragestellung</a:t>
            </a:r>
          </a:p>
        </p:txBody>
      </p:sp>
      <p:sp>
        <p:nvSpPr>
          <p:cNvPr id="64" name="Rechteckige Legende 63"/>
          <p:cNvSpPr/>
          <p:nvPr/>
        </p:nvSpPr>
        <p:spPr>
          <a:xfrm>
            <a:off x="1566608" y="5999936"/>
            <a:ext cx="2055823" cy="659861"/>
          </a:xfrm>
          <a:prstGeom prst="wedgeRectCallout">
            <a:avLst>
              <a:gd name="adj1" fmla="val -20241"/>
              <a:gd name="adj2" fmla="val -9074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Wusstet ihr schon, dass der Mensch…</a:t>
            </a:r>
          </a:p>
        </p:txBody>
      </p:sp>
      <p:sp>
        <p:nvSpPr>
          <p:cNvPr id="78" name="Rechteckige Legende 77"/>
          <p:cNvSpPr/>
          <p:nvPr/>
        </p:nvSpPr>
        <p:spPr>
          <a:xfrm>
            <a:off x="603340" y="3446989"/>
            <a:ext cx="2136245" cy="764955"/>
          </a:xfrm>
          <a:prstGeom prst="wedgeRectCallout">
            <a:avLst>
              <a:gd name="adj1" fmla="val 44789"/>
              <a:gd name="adj2" fmla="val 114060"/>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Wie wird das erforscht?</a:t>
            </a:r>
          </a:p>
        </p:txBody>
      </p:sp>
      <p:sp>
        <p:nvSpPr>
          <p:cNvPr id="79" name="Rechteckige Legende 78"/>
          <p:cNvSpPr/>
          <p:nvPr/>
        </p:nvSpPr>
        <p:spPr>
          <a:xfrm>
            <a:off x="940664" y="2836674"/>
            <a:ext cx="2786717" cy="673269"/>
          </a:xfrm>
          <a:prstGeom prst="wedgeRectCallout">
            <a:avLst>
              <a:gd name="adj1" fmla="val 23745"/>
              <a:gd name="adj2" fmla="val 2084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Vitalparameter und dazugehörige Sensoren</a:t>
            </a:r>
          </a:p>
        </p:txBody>
      </p:sp>
      <p:sp>
        <p:nvSpPr>
          <p:cNvPr id="60" name="Freihandform 59"/>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07" name="Rechteckige Legende 106"/>
          <p:cNvSpPr/>
          <p:nvPr/>
        </p:nvSpPr>
        <p:spPr>
          <a:xfrm>
            <a:off x="6231283" y="3090335"/>
            <a:ext cx="2532870" cy="492046"/>
          </a:xfrm>
          <a:prstGeom prst="wedgeRectCallout">
            <a:avLst>
              <a:gd name="adj1" fmla="val -70033"/>
              <a:gd name="adj2" fmla="val 1715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Experimente entwickeln</a:t>
            </a:r>
            <a:endParaRPr lang="de-DE" dirty="0">
              <a:solidFill>
                <a:prstClr val="black"/>
              </a:solidFill>
            </a:endParaRPr>
          </a:p>
        </p:txBody>
      </p:sp>
      <p:sp>
        <p:nvSpPr>
          <p:cNvPr id="110" name="Rechteckige Legende 109"/>
          <p:cNvSpPr/>
          <p:nvPr/>
        </p:nvSpPr>
        <p:spPr>
          <a:xfrm>
            <a:off x="6858690" y="1320246"/>
            <a:ext cx="1631239" cy="608061"/>
          </a:xfrm>
          <a:prstGeom prst="wedgeRectCallout">
            <a:avLst>
              <a:gd name="adj1" fmla="val -69810"/>
              <a:gd name="adj2" fmla="val 4315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zuverlässige Erkenntnisse?</a:t>
            </a:r>
            <a:endParaRPr lang="de-DE" dirty="0">
              <a:solidFill>
                <a:prstClr val="black"/>
              </a:solidFill>
            </a:endParaRPr>
          </a:p>
        </p:txBody>
      </p:sp>
      <p:sp>
        <p:nvSpPr>
          <p:cNvPr id="39" name="Freihandform 38"/>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40" name="Gruppieren 39"/>
          <p:cNvGrpSpPr/>
          <p:nvPr/>
        </p:nvGrpSpPr>
        <p:grpSpPr>
          <a:xfrm>
            <a:off x="619639" y="544394"/>
            <a:ext cx="317808" cy="433853"/>
            <a:chOff x="1153951" y="6174243"/>
            <a:chExt cx="384419" cy="471452"/>
          </a:xfrm>
        </p:grpSpPr>
        <p:sp>
          <p:nvSpPr>
            <p:cNvPr id="42" name="Ellipse 41"/>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4" name="Textfeld 43"/>
          <p:cNvSpPr txBox="1"/>
          <p:nvPr/>
        </p:nvSpPr>
        <p:spPr>
          <a:xfrm>
            <a:off x="1030215" y="496187"/>
            <a:ext cx="1547218" cy="461665"/>
          </a:xfrm>
          <a:prstGeom prst="rect">
            <a:avLst/>
          </a:prstGeom>
          <a:noFill/>
        </p:spPr>
        <p:txBody>
          <a:bodyPr wrap="none" rtlCol="0">
            <a:spAutoFit/>
          </a:bodyPr>
          <a:lstStyle/>
          <a:p>
            <a:r>
              <a:rPr lang="de-DE" sz="2400" dirty="0">
                <a:solidFill>
                  <a:schemeClr val="accent1"/>
                </a:solidFill>
              </a:rPr>
              <a:t>KLASSE 10:</a:t>
            </a:r>
          </a:p>
        </p:txBody>
      </p:sp>
      <p:sp>
        <p:nvSpPr>
          <p:cNvPr id="45" name="Textfeld 44"/>
          <p:cNvSpPr txBox="1"/>
          <p:nvPr/>
        </p:nvSpPr>
        <p:spPr>
          <a:xfrm>
            <a:off x="2460436" y="495331"/>
            <a:ext cx="2353721" cy="461665"/>
          </a:xfrm>
          <a:prstGeom prst="rect">
            <a:avLst/>
          </a:prstGeom>
          <a:noFill/>
        </p:spPr>
        <p:txBody>
          <a:bodyPr wrap="none" rtlCol="0">
            <a:spAutoFit/>
          </a:bodyPr>
          <a:lstStyle/>
          <a:p>
            <a:r>
              <a:rPr lang="de-DE" sz="2400" dirty="0">
                <a:solidFill>
                  <a:schemeClr val="accent1"/>
                </a:solidFill>
              </a:rPr>
              <a:t>„Medizintechnik“</a:t>
            </a:r>
          </a:p>
        </p:txBody>
      </p:sp>
      <p:sp>
        <p:nvSpPr>
          <p:cNvPr id="46" name="Textfeld 45"/>
          <p:cNvSpPr txBox="1"/>
          <p:nvPr/>
        </p:nvSpPr>
        <p:spPr>
          <a:xfrm>
            <a:off x="2472608" y="504239"/>
            <a:ext cx="3396635" cy="461665"/>
          </a:xfrm>
          <a:prstGeom prst="rect">
            <a:avLst/>
          </a:prstGeom>
          <a:solidFill>
            <a:schemeClr val="bg1"/>
          </a:solidFill>
        </p:spPr>
        <p:txBody>
          <a:bodyPr wrap="none" rtlCol="0">
            <a:spAutoFit/>
          </a:bodyPr>
          <a:lstStyle/>
          <a:p>
            <a:r>
              <a:rPr lang="de-DE" sz="2400" dirty="0">
                <a:solidFill>
                  <a:schemeClr val="accent1"/>
                </a:solidFill>
              </a:rPr>
              <a:t>Physiologie &amp; Psychologie</a:t>
            </a:r>
          </a:p>
        </p:txBody>
      </p:sp>
      <p:sp>
        <p:nvSpPr>
          <p:cNvPr id="47" name="Rechteckige Legende 46"/>
          <p:cNvSpPr/>
          <p:nvPr/>
        </p:nvSpPr>
        <p:spPr>
          <a:xfrm>
            <a:off x="1647607" y="2379060"/>
            <a:ext cx="2517644" cy="673269"/>
          </a:xfrm>
          <a:prstGeom prst="wedgeRectCallout">
            <a:avLst>
              <a:gd name="adj1" fmla="val 16462"/>
              <a:gd name="adj2" fmla="val 25198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Design einer Studie</a:t>
            </a:r>
            <a:br>
              <a:rPr lang="de-DE" dirty="0">
                <a:solidFill>
                  <a:prstClr val="white"/>
                </a:solidFill>
              </a:rPr>
            </a:br>
            <a:r>
              <a:rPr lang="de-DE" dirty="0">
                <a:solidFill>
                  <a:prstClr val="white"/>
                </a:solidFill>
              </a:rPr>
              <a:t>Gütekriterien</a:t>
            </a:r>
          </a:p>
        </p:txBody>
      </p:sp>
      <p:sp>
        <p:nvSpPr>
          <p:cNvPr id="48" name="Rechteckige Legende 47"/>
          <p:cNvSpPr/>
          <p:nvPr/>
        </p:nvSpPr>
        <p:spPr>
          <a:xfrm>
            <a:off x="2494749" y="2666646"/>
            <a:ext cx="2517644" cy="525005"/>
          </a:xfrm>
          <a:prstGeom prst="wedgeRectCallout">
            <a:avLst>
              <a:gd name="adj1" fmla="val -766"/>
              <a:gd name="adj2" fmla="val 26628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Darstellung von Daten</a:t>
            </a:r>
          </a:p>
        </p:txBody>
      </p:sp>
      <p:sp>
        <p:nvSpPr>
          <p:cNvPr id="61" name="Rechteckige Legende 60"/>
          <p:cNvSpPr/>
          <p:nvPr/>
        </p:nvSpPr>
        <p:spPr>
          <a:xfrm>
            <a:off x="4341977" y="5548267"/>
            <a:ext cx="2036916" cy="745092"/>
          </a:xfrm>
          <a:prstGeom prst="wedgeRectCallout">
            <a:avLst>
              <a:gd name="adj1" fmla="val 29966"/>
              <a:gd name="adj2" fmla="val -16914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Ideen für Untersuchungen</a:t>
            </a:r>
          </a:p>
        </p:txBody>
      </p:sp>
      <p:sp>
        <p:nvSpPr>
          <p:cNvPr id="62" name="Rechteckige Legende 61"/>
          <p:cNvSpPr/>
          <p:nvPr/>
        </p:nvSpPr>
        <p:spPr>
          <a:xfrm>
            <a:off x="6080842" y="3648448"/>
            <a:ext cx="2683311" cy="625728"/>
          </a:xfrm>
          <a:prstGeom prst="wedgeRectCallout">
            <a:avLst>
              <a:gd name="adj1" fmla="val -77784"/>
              <a:gd name="adj2" fmla="val -2811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schemeClr val="bg1"/>
                </a:solidFill>
              </a:rPr>
              <a:t>Hypothesen, geeignete Forschungsfragen</a:t>
            </a:r>
          </a:p>
        </p:txBody>
      </p:sp>
      <p:sp>
        <p:nvSpPr>
          <p:cNvPr id="65" name="Rechteckige Legende 64"/>
          <p:cNvSpPr/>
          <p:nvPr/>
        </p:nvSpPr>
        <p:spPr>
          <a:xfrm>
            <a:off x="6545733" y="2366411"/>
            <a:ext cx="2218420" cy="676433"/>
          </a:xfrm>
          <a:prstGeom prst="wedgeRectCallout">
            <a:avLst>
              <a:gd name="adj1" fmla="val -73311"/>
              <a:gd name="adj2" fmla="val 4335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Durchführen &amp; Auswerten</a:t>
            </a:r>
            <a:endParaRPr lang="de-DE" dirty="0">
              <a:solidFill>
                <a:prstClr val="black"/>
              </a:solidFill>
            </a:endParaRPr>
          </a:p>
        </p:txBody>
      </p:sp>
      <p:sp>
        <p:nvSpPr>
          <p:cNvPr id="66" name="Rechteckige Legende 65"/>
          <p:cNvSpPr/>
          <p:nvPr/>
        </p:nvSpPr>
        <p:spPr>
          <a:xfrm>
            <a:off x="2906429" y="2300345"/>
            <a:ext cx="2517644" cy="741034"/>
          </a:xfrm>
          <a:prstGeom prst="wedgeRectCallout">
            <a:avLst>
              <a:gd name="adj1" fmla="val -4026"/>
              <a:gd name="adj2" fmla="val 2263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Daten auch mit µC erfassen</a:t>
            </a:r>
          </a:p>
        </p:txBody>
      </p:sp>
      <p:cxnSp>
        <p:nvCxnSpPr>
          <p:cNvPr id="3" name="Gewinkelter Verbinder 2"/>
          <p:cNvCxnSpPr>
            <a:stCxn id="65" idx="3"/>
            <a:endCxn id="62" idx="3"/>
          </p:cNvCxnSpPr>
          <p:nvPr/>
        </p:nvCxnSpPr>
        <p:spPr>
          <a:xfrm>
            <a:off x="8764153" y="2704628"/>
            <a:ext cx="12700" cy="1256684"/>
          </a:xfrm>
          <a:prstGeom prst="bentConnector3">
            <a:avLst>
              <a:gd name="adj1" fmla="val 180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8" name="Rechteckige Legende 67"/>
          <p:cNvSpPr/>
          <p:nvPr/>
        </p:nvSpPr>
        <p:spPr>
          <a:xfrm>
            <a:off x="6512352" y="572313"/>
            <a:ext cx="1864013" cy="419779"/>
          </a:xfrm>
          <a:prstGeom prst="wedgeRectCallout">
            <a:avLst>
              <a:gd name="adj1" fmla="val -47446"/>
              <a:gd name="adj2" fmla="val 1425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Forschungsbedarf</a:t>
            </a:r>
            <a:endParaRPr lang="de-DE" dirty="0">
              <a:solidFill>
                <a:prstClr val="black"/>
              </a:solidFill>
            </a:endParaRPr>
          </a:p>
        </p:txBody>
      </p:sp>
      <p:sp>
        <p:nvSpPr>
          <p:cNvPr id="69" name="Rechteckige Legende 68"/>
          <p:cNvSpPr/>
          <p:nvPr/>
        </p:nvSpPr>
        <p:spPr>
          <a:xfrm>
            <a:off x="4165251" y="1600050"/>
            <a:ext cx="1631239" cy="608061"/>
          </a:xfrm>
          <a:prstGeom prst="wedgeRectCallout">
            <a:avLst>
              <a:gd name="adj1" fmla="val 76045"/>
              <a:gd name="adj2" fmla="val 1458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Studien bewerten</a:t>
            </a:r>
            <a:endParaRPr lang="de-DE" dirty="0">
              <a:solidFill>
                <a:prstClr val="black"/>
              </a:solidFill>
            </a:endParaRPr>
          </a:p>
        </p:txBody>
      </p:sp>
      <p:sp>
        <p:nvSpPr>
          <p:cNvPr id="71" name="Rechteckige Legende 70"/>
          <p:cNvSpPr/>
          <p:nvPr/>
        </p:nvSpPr>
        <p:spPr>
          <a:xfrm>
            <a:off x="133292" y="5017251"/>
            <a:ext cx="2055823" cy="745161"/>
          </a:xfrm>
          <a:prstGeom prst="wedgeRectCallout">
            <a:avLst>
              <a:gd name="adj1" fmla="val 59619"/>
              <a:gd name="adj2" fmla="val -29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err="1">
                <a:solidFill>
                  <a:prstClr val="white"/>
                </a:solidFill>
              </a:rPr>
              <a:t>Zeitungs“artikel</a:t>
            </a:r>
            <a:r>
              <a:rPr lang="de-DE" dirty="0">
                <a:solidFill>
                  <a:prstClr val="white"/>
                </a:solidFill>
              </a:rPr>
              <a:t>“</a:t>
            </a:r>
            <a:br>
              <a:rPr lang="de-DE" dirty="0">
                <a:solidFill>
                  <a:prstClr val="white"/>
                </a:solidFill>
              </a:rPr>
            </a:br>
            <a:r>
              <a:rPr lang="de-DE" dirty="0">
                <a:solidFill>
                  <a:prstClr val="white"/>
                </a:solidFill>
              </a:rPr>
              <a:t>hinterfragen</a:t>
            </a:r>
          </a:p>
        </p:txBody>
      </p:sp>
      <p:sp>
        <p:nvSpPr>
          <p:cNvPr id="72" name="Rechteckige Legende 71"/>
          <p:cNvSpPr/>
          <p:nvPr/>
        </p:nvSpPr>
        <p:spPr>
          <a:xfrm>
            <a:off x="2753658" y="1014929"/>
            <a:ext cx="3258285" cy="528254"/>
          </a:xfrm>
          <a:prstGeom prst="wedgeRectCallout">
            <a:avLst>
              <a:gd name="adj1" fmla="val 64569"/>
              <a:gd name="adj2" fmla="val 6243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de-DE" dirty="0">
                <a:solidFill>
                  <a:prstClr val="white"/>
                </a:solidFill>
              </a:rPr>
              <a:t>Wie könnten Artikel aussehen?</a:t>
            </a:r>
            <a:endParaRPr lang="de-DE" dirty="0">
              <a:solidFill>
                <a:prstClr val="black"/>
              </a:solidFill>
            </a:endParaRPr>
          </a:p>
        </p:txBody>
      </p:sp>
      <p:pic>
        <p:nvPicPr>
          <p:cNvPr id="67" name="Grafik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96863">
            <a:off x="1281222" y="1454917"/>
            <a:ext cx="5626713" cy="422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71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8" grpId="0" animBg="1"/>
      <p:bldP spid="79" grpId="0" animBg="1"/>
      <p:bldP spid="107" grpId="0" animBg="1"/>
      <p:bldP spid="110" grpId="0" animBg="1"/>
      <p:bldP spid="47" grpId="0" animBg="1"/>
      <p:bldP spid="48" grpId="0" animBg="1"/>
      <p:bldP spid="61" grpId="0" animBg="1"/>
      <p:bldP spid="62" grpId="0" animBg="1"/>
      <p:bldP spid="65" grpId="0" animBg="1"/>
      <p:bldP spid="66" grpId="0" animBg="1"/>
      <p:bldP spid="68" grpId="0" animBg="1"/>
      <p:bldP spid="69" grpId="0" animBg="1"/>
      <p:bldP spid="71" grpId="0" animBg="1"/>
      <p:bldP spid="7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rot="584940">
            <a:off x="6558844" y="3352800"/>
            <a:ext cx="1805302" cy="3170099"/>
          </a:xfrm>
          <a:prstGeom prst="rect">
            <a:avLst/>
          </a:prstGeom>
          <a:noFill/>
        </p:spPr>
        <p:txBody>
          <a:bodyPr wrap="none" rtlCol="0">
            <a:spAutoFit/>
          </a:bodyPr>
          <a:lstStyle/>
          <a:p>
            <a:r>
              <a:rPr lang="de-DE" sz="20000" dirty="0">
                <a:solidFill>
                  <a:schemeClr val="accent1"/>
                </a:solidFill>
                <a:latin typeface="AR CHRISTY" panose="02000000000000000000" pitchFamily="2" charset="0"/>
              </a:rPr>
              <a:t>?</a:t>
            </a:r>
          </a:p>
        </p:txBody>
      </p:sp>
    </p:spTree>
    <p:extLst>
      <p:ext uri="{BB962C8B-B14F-4D97-AF65-F5344CB8AC3E}">
        <p14:creationId xmlns:p14="http://schemas.microsoft.com/office/powerpoint/2010/main" val="220500908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pieren 56"/>
          <p:cNvGrpSpPr/>
          <p:nvPr/>
        </p:nvGrpSpPr>
        <p:grpSpPr>
          <a:xfrm rot="20862459">
            <a:off x="42346" y="2880189"/>
            <a:ext cx="3760180" cy="3841046"/>
            <a:chOff x="2632591" y="2016311"/>
            <a:chExt cx="3760180" cy="3841046"/>
          </a:xfrm>
        </p:grpSpPr>
        <p:sp>
          <p:nvSpPr>
            <p:cNvPr id="58" name="Textfeld 57"/>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59" name="Textfeld 58"/>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2" name="Textfeld 81"/>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3" name="Textfeld 82"/>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4" name="Textfeld 83"/>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5" name="Textfeld 84"/>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6" name="Gruppieren 85"/>
            <p:cNvGrpSpPr/>
            <p:nvPr/>
          </p:nvGrpSpPr>
          <p:grpSpPr>
            <a:xfrm rot="215547">
              <a:off x="2640615" y="3041359"/>
              <a:ext cx="490138" cy="2351421"/>
              <a:chOff x="794847" y="3135971"/>
              <a:chExt cx="418704" cy="2008724"/>
            </a:xfrm>
          </p:grpSpPr>
          <p:sp>
            <p:nvSpPr>
              <p:cNvPr id="96" name="Textfeld 95"/>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7" name="Textfeld 96"/>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8" name="Textfeld 97"/>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7" name="Textfeld 86"/>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8" name="Gruppieren 87"/>
            <p:cNvGrpSpPr/>
            <p:nvPr/>
          </p:nvGrpSpPr>
          <p:grpSpPr>
            <a:xfrm rot="160783">
              <a:off x="2632591" y="2016311"/>
              <a:ext cx="3760180" cy="3841046"/>
              <a:chOff x="2642116" y="2603892"/>
              <a:chExt cx="3760180" cy="3841046"/>
            </a:xfrm>
          </p:grpSpPr>
          <p:sp>
            <p:nvSpPr>
              <p:cNvPr id="89" name="Freihandform 88"/>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Freihandform 89"/>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48" name="Rechteckige Legende 47"/>
          <p:cNvSpPr/>
          <p:nvPr/>
        </p:nvSpPr>
        <p:spPr>
          <a:xfrm>
            <a:off x="4091726" y="4040371"/>
            <a:ext cx="2080473" cy="1329031"/>
          </a:xfrm>
          <a:prstGeom prst="wedgeRectCallout">
            <a:avLst>
              <a:gd name="adj1" fmla="val -107074"/>
              <a:gd name="adj2" fmla="val 5791"/>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prstClr val="white"/>
                </a:solidFill>
              </a:rPr>
              <a:t>Entwickelt</a:t>
            </a:r>
            <a:r>
              <a:rPr lang="de-DE" dirty="0">
                <a:solidFill>
                  <a:prstClr val="white"/>
                </a:solidFill>
              </a:rPr>
              <a:t> einen </a:t>
            </a:r>
            <a:r>
              <a:rPr lang="de-DE" dirty="0" err="1">
                <a:solidFill>
                  <a:prstClr val="white"/>
                </a:solidFill>
              </a:rPr>
              <a:t>Neutralisierautomat</a:t>
            </a:r>
            <a:r>
              <a:rPr lang="de-DE" dirty="0">
                <a:solidFill>
                  <a:prstClr val="white"/>
                </a:solidFill>
              </a:rPr>
              <a:t> für saure klare Lösungen</a:t>
            </a:r>
          </a:p>
        </p:txBody>
      </p:sp>
      <p:sp>
        <p:nvSpPr>
          <p:cNvPr id="49" name="Rechteckige Legende 48"/>
          <p:cNvSpPr/>
          <p:nvPr/>
        </p:nvSpPr>
        <p:spPr>
          <a:xfrm>
            <a:off x="4145742" y="5504181"/>
            <a:ext cx="2026457" cy="1260483"/>
          </a:xfrm>
          <a:prstGeom prst="wedgeRectCallout">
            <a:avLst>
              <a:gd name="adj1" fmla="val -95104"/>
              <a:gd name="adj2" fmla="val -18698"/>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Baut</a:t>
            </a:r>
            <a:r>
              <a:rPr lang="de-DE" dirty="0"/>
              <a:t> ein Testgerät zu eurem Reaktionstest</a:t>
            </a:r>
          </a:p>
        </p:txBody>
      </p:sp>
      <p:grpSp>
        <p:nvGrpSpPr>
          <p:cNvPr id="60" name="Gruppieren 59"/>
          <p:cNvGrpSpPr/>
          <p:nvPr/>
        </p:nvGrpSpPr>
        <p:grpSpPr>
          <a:xfrm rot="332264">
            <a:off x="10179347" y="-952658"/>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7630665" y="2555889"/>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8948775" y="2695732"/>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0368437" y="2826574"/>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21" name="Gleichschenkliges Dreieck 20"/>
          <p:cNvSpPr/>
          <p:nvPr/>
        </p:nvSpPr>
        <p:spPr>
          <a:xfrm rot="4338672">
            <a:off x="6859036" y="4699296"/>
            <a:ext cx="255631" cy="186852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Gleichschenkliges Dreieck 79"/>
          <p:cNvSpPr/>
          <p:nvPr/>
        </p:nvSpPr>
        <p:spPr>
          <a:xfrm rot="5400000">
            <a:off x="6950586" y="3572479"/>
            <a:ext cx="255631" cy="19777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Gleichschenkliges Dreieck 80"/>
          <p:cNvSpPr/>
          <p:nvPr/>
        </p:nvSpPr>
        <p:spPr>
          <a:xfrm rot="5652675">
            <a:off x="6876870" y="2420183"/>
            <a:ext cx="255631" cy="226531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ige Legende 98"/>
          <p:cNvSpPr/>
          <p:nvPr/>
        </p:nvSpPr>
        <p:spPr>
          <a:xfrm>
            <a:off x="4035723" y="2375595"/>
            <a:ext cx="2136476" cy="1488216"/>
          </a:xfrm>
          <a:prstGeom prst="wedgeRectCallout">
            <a:avLst>
              <a:gd name="adj1" fmla="val -174149"/>
              <a:gd name="adj2" fmla="val 47432"/>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b="1" dirty="0">
                <a:solidFill>
                  <a:prstClr val="white"/>
                </a:solidFill>
              </a:rPr>
              <a:t>Entwickelt ein Konzept </a:t>
            </a:r>
            <a:r>
              <a:rPr lang="de-DE" dirty="0">
                <a:solidFill>
                  <a:prstClr val="white"/>
                </a:solidFill>
              </a:rPr>
              <a:t>für ein Fahrzeug, das automatisch einparken kann.</a:t>
            </a:r>
          </a:p>
        </p:txBody>
      </p:sp>
    </p:spTree>
    <p:extLst>
      <p:ext uri="{BB962C8B-B14F-4D97-AF65-F5344CB8AC3E}">
        <p14:creationId xmlns:p14="http://schemas.microsoft.com/office/powerpoint/2010/main" val="24803609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1" grpId="0" animBg="1"/>
      <p:bldP spid="80" grpId="0" animBg="1"/>
      <p:bldP spid="81" grpId="0" animBg="1"/>
      <p:bldP spid="9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hteckige Legende 107"/>
          <p:cNvSpPr/>
          <p:nvPr/>
        </p:nvSpPr>
        <p:spPr>
          <a:xfrm>
            <a:off x="4035723" y="2375595"/>
            <a:ext cx="2136476" cy="1488216"/>
          </a:xfrm>
          <a:prstGeom prst="wedgeRectCallout">
            <a:avLst>
              <a:gd name="adj1" fmla="val -174149"/>
              <a:gd name="adj2" fmla="val 47432"/>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Entwickelt ein Konzept für ein Fahrzeug, das automatisch einparken kann.</a:t>
            </a:r>
          </a:p>
        </p:txBody>
      </p:sp>
      <p:sp>
        <p:nvSpPr>
          <p:cNvPr id="102" name="Rechteckige Legende 101"/>
          <p:cNvSpPr/>
          <p:nvPr/>
        </p:nvSpPr>
        <p:spPr>
          <a:xfrm>
            <a:off x="4091726" y="4040371"/>
            <a:ext cx="2080473" cy="1329031"/>
          </a:xfrm>
          <a:prstGeom prst="wedgeRectCallout">
            <a:avLst>
              <a:gd name="adj1" fmla="val -107074"/>
              <a:gd name="adj2" fmla="val 5791"/>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Entwickelt einen </a:t>
            </a:r>
            <a:r>
              <a:rPr lang="de-DE" dirty="0" err="1">
                <a:solidFill>
                  <a:prstClr val="white"/>
                </a:solidFill>
              </a:rPr>
              <a:t>Neutralisierautomat</a:t>
            </a:r>
            <a:r>
              <a:rPr lang="de-DE" dirty="0">
                <a:solidFill>
                  <a:prstClr val="white"/>
                </a:solidFill>
              </a:rPr>
              <a:t> für saure klare Lösungen</a:t>
            </a:r>
          </a:p>
        </p:txBody>
      </p:sp>
      <p:sp>
        <p:nvSpPr>
          <p:cNvPr id="103" name="Rechteckige Legende 102"/>
          <p:cNvSpPr/>
          <p:nvPr/>
        </p:nvSpPr>
        <p:spPr>
          <a:xfrm>
            <a:off x="4145742" y="5504181"/>
            <a:ext cx="2026457" cy="1260483"/>
          </a:xfrm>
          <a:prstGeom prst="wedgeRectCallout">
            <a:avLst>
              <a:gd name="adj1" fmla="val -95104"/>
              <a:gd name="adj2" fmla="val -18698"/>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Baut ein Testgerät zu eurem Reaktionstest</a:t>
            </a:r>
          </a:p>
        </p:txBody>
      </p:sp>
      <p:sp>
        <p:nvSpPr>
          <p:cNvPr id="104" name="Gleichschenkliges Dreieck 103"/>
          <p:cNvSpPr/>
          <p:nvPr/>
        </p:nvSpPr>
        <p:spPr>
          <a:xfrm rot="4338672">
            <a:off x="6859036" y="4699296"/>
            <a:ext cx="255631" cy="186852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Gleichschenkliges Dreieck 104"/>
          <p:cNvSpPr/>
          <p:nvPr/>
        </p:nvSpPr>
        <p:spPr>
          <a:xfrm rot="5400000">
            <a:off x="6950586" y="3572479"/>
            <a:ext cx="255631" cy="19777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Gleichschenkliges Dreieck 105"/>
          <p:cNvSpPr/>
          <p:nvPr/>
        </p:nvSpPr>
        <p:spPr>
          <a:xfrm rot="5652675">
            <a:off x="6876870" y="2420183"/>
            <a:ext cx="255631" cy="226531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9" name="Gruppieren 58"/>
          <p:cNvGrpSpPr/>
          <p:nvPr/>
        </p:nvGrpSpPr>
        <p:grpSpPr>
          <a:xfrm rot="20862459">
            <a:off x="42346" y="2880189"/>
            <a:ext cx="3760180" cy="3841046"/>
            <a:chOff x="2632591" y="2016311"/>
            <a:chExt cx="3760180" cy="3841046"/>
          </a:xfrm>
        </p:grpSpPr>
        <p:sp>
          <p:nvSpPr>
            <p:cNvPr id="82" name="Textfeld 81"/>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3" name="Textfeld 82"/>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4" name="Textfeld 83"/>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5" name="Textfeld 84"/>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6" name="Textfeld 85"/>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7" name="Textfeld 86"/>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8" name="Gruppieren 87"/>
            <p:cNvGrpSpPr/>
            <p:nvPr/>
          </p:nvGrpSpPr>
          <p:grpSpPr>
            <a:xfrm rot="215547">
              <a:off x="2640615" y="3041359"/>
              <a:ext cx="490138" cy="2351421"/>
              <a:chOff x="794847" y="3135971"/>
              <a:chExt cx="418704" cy="2008724"/>
            </a:xfrm>
          </p:grpSpPr>
          <p:sp>
            <p:nvSpPr>
              <p:cNvPr id="98" name="Textfeld 97"/>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9" name="Textfeld 98"/>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100" name="Textfeld 99"/>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9" name="Textfeld 88"/>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90" name="Gruppieren 89"/>
            <p:cNvGrpSpPr/>
            <p:nvPr/>
          </p:nvGrpSpPr>
          <p:grpSpPr>
            <a:xfrm rot="160783">
              <a:off x="2632591" y="2016311"/>
              <a:ext cx="3760180" cy="3841046"/>
              <a:chOff x="2642116" y="2603892"/>
              <a:chExt cx="3760180" cy="3841046"/>
            </a:xfrm>
          </p:grpSpPr>
          <p:sp>
            <p:nvSpPr>
              <p:cNvPr id="91" name="Freihandform 90"/>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Freihandform 96"/>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10179347" y="-952658"/>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7630665" y="2555889"/>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8948775" y="2695732"/>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0368437" y="2826574"/>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pic>
        <p:nvPicPr>
          <p:cNvPr id="57" name="Grafik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2" y="3097858"/>
            <a:ext cx="14701716" cy="2233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7" name="Gleichschenkliges Dreieck 106"/>
          <p:cNvSpPr/>
          <p:nvPr/>
        </p:nvSpPr>
        <p:spPr>
          <a:xfrm rot="206366">
            <a:off x="5378661" y="4671356"/>
            <a:ext cx="239283" cy="93578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77282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908548" y="1579417"/>
            <a:ext cx="5221295" cy="4225801"/>
            <a:chOff x="1139614" y="311727"/>
            <a:chExt cx="6787622" cy="5493492"/>
          </a:xfrm>
        </p:grpSpPr>
        <p:pic>
          <p:nvPicPr>
            <p:cNvPr id="4" name="Grafik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90000"/>
                      </a14:imgEffect>
                    </a14:imgLayer>
                  </a14:imgProps>
                </a:ext>
                <a:ext uri="{28A0092B-C50C-407E-A947-70E740481C1C}">
                  <a14:useLocalDpi xmlns:a14="http://schemas.microsoft.com/office/drawing/2010/main" val="0"/>
                </a:ext>
              </a:extLst>
            </a:blip>
            <a:srcRect/>
            <a:stretch/>
          </p:blipFill>
          <p:spPr>
            <a:xfrm>
              <a:off x="1139614" y="311727"/>
              <a:ext cx="6787622" cy="5493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73223" y="311727"/>
              <a:ext cx="5254013" cy="3906982"/>
            </a:xfrm>
            <a:prstGeom prst="rect">
              <a:avLst/>
            </a:prstGeom>
            <a:effectLst>
              <a:softEdge rad="317500"/>
            </a:effectLst>
          </p:spPr>
        </p:pic>
      </p:grpSp>
      <p:sp>
        <p:nvSpPr>
          <p:cNvPr id="6" name="Textfeld 5"/>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18856266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pieren 58"/>
          <p:cNvGrpSpPr/>
          <p:nvPr/>
        </p:nvGrpSpPr>
        <p:grpSpPr>
          <a:xfrm rot="20862459">
            <a:off x="42346" y="2880189"/>
            <a:ext cx="3760180" cy="3841046"/>
            <a:chOff x="2632591" y="2016311"/>
            <a:chExt cx="3760180" cy="3841046"/>
          </a:xfrm>
        </p:grpSpPr>
        <p:sp>
          <p:nvSpPr>
            <p:cNvPr id="82" name="Textfeld 81"/>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3" name="Textfeld 82"/>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4" name="Textfeld 83"/>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5" name="Textfeld 84"/>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6" name="Textfeld 85"/>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7" name="Textfeld 86"/>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8" name="Gruppieren 87"/>
            <p:cNvGrpSpPr/>
            <p:nvPr/>
          </p:nvGrpSpPr>
          <p:grpSpPr>
            <a:xfrm rot="215547">
              <a:off x="2640615" y="3041359"/>
              <a:ext cx="490138" cy="2351421"/>
              <a:chOff x="794847" y="3135971"/>
              <a:chExt cx="418704" cy="2008724"/>
            </a:xfrm>
          </p:grpSpPr>
          <p:sp>
            <p:nvSpPr>
              <p:cNvPr id="98" name="Textfeld 97"/>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9" name="Textfeld 98"/>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100" name="Textfeld 99"/>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9" name="Textfeld 88"/>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90" name="Gruppieren 89"/>
            <p:cNvGrpSpPr/>
            <p:nvPr/>
          </p:nvGrpSpPr>
          <p:grpSpPr>
            <a:xfrm rot="160783">
              <a:off x="2632591" y="2016311"/>
              <a:ext cx="3760180" cy="3841046"/>
              <a:chOff x="2642116" y="2603892"/>
              <a:chExt cx="3760180" cy="3841046"/>
            </a:xfrm>
          </p:grpSpPr>
          <p:sp>
            <p:nvSpPr>
              <p:cNvPr id="91" name="Freihandform 90"/>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Freihandform 96"/>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10179347" y="-952658"/>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7630665" y="2555889"/>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8948775" y="2695732"/>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0368437" y="2826574"/>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102" name="Rechteckige Legende 101"/>
          <p:cNvSpPr/>
          <p:nvPr/>
        </p:nvSpPr>
        <p:spPr>
          <a:xfrm>
            <a:off x="4091726" y="4040371"/>
            <a:ext cx="2080473" cy="1329031"/>
          </a:xfrm>
          <a:prstGeom prst="wedgeRectCallout">
            <a:avLst>
              <a:gd name="adj1" fmla="val -107074"/>
              <a:gd name="adj2" fmla="val 5791"/>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Entwickelt einen </a:t>
            </a:r>
            <a:r>
              <a:rPr lang="de-DE" dirty="0" err="1">
                <a:solidFill>
                  <a:prstClr val="white"/>
                </a:solidFill>
              </a:rPr>
              <a:t>Neutralisierautomat</a:t>
            </a:r>
            <a:r>
              <a:rPr lang="de-DE" dirty="0">
                <a:solidFill>
                  <a:prstClr val="white"/>
                </a:solidFill>
              </a:rPr>
              <a:t> für saure klare Lösungen</a:t>
            </a:r>
          </a:p>
        </p:txBody>
      </p:sp>
      <p:sp>
        <p:nvSpPr>
          <p:cNvPr id="103" name="Rechteckige Legende 102"/>
          <p:cNvSpPr/>
          <p:nvPr/>
        </p:nvSpPr>
        <p:spPr>
          <a:xfrm>
            <a:off x="4145742" y="5504181"/>
            <a:ext cx="2026457" cy="1260483"/>
          </a:xfrm>
          <a:prstGeom prst="wedgeRectCallout">
            <a:avLst>
              <a:gd name="adj1" fmla="val -95104"/>
              <a:gd name="adj2" fmla="val -18698"/>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Baut ein Testgerät zu eurem Reaktionstest</a:t>
            </a:r>
          </a:p>
        </p:txBody>
      </p:sp>
      <p:sp>
        <p:nvSpPr>
          <p:cNvPr id="104" name="Gleichschenkliges Dreieck 103"/>
          <p:cNvSpPr/>
          <p:nvPr/>
        </p:nvSpPr>
        <p:spPr>
          <a:xfrm rot="4338672">
            <a:off x="6859036" y="4699296"/>
            <a:ext cx="255631" cy="186852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Gleichschenkliges Dreieck 104"/>
          <p:cNvSpPr/>
          <p:nvPr/>
        </p:nvSpPr>
        <p:spPr>
          <a:xfrm rot="5400000">
            <a:off x="6950586" y="3572479"/>
            <a:ext cx="255631" cy="19777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Gleichschenkliges Dreieck 105"/>
          <p:cNvSpPr/>
          <p:nvPr/>
        </p:nvSpPr>
        <p:spPr>
          <a:xfrm rot="5652675">
            <a:off x="6876870" y="2420183"/>
            <a:ext cx="255631" cy="226531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ige Legende 107"/>
          <p:cNvSpPr/>
          <p:nvPr/>
        </p:nvSpPr>
        <p:spPr>
          <a:xfrm>
            <a:off x="4035723" y="2375595"/>
            <a:ext cx="2136476" cy="1488216"/>
          </a:xfrm>
          <a:prstGeom prst="wedgeRectCallout">
            <a:avLst>
              <a:gd name="adj1" fmla="val -174149"/>
              <a:gd name="adj2" fmla="val 47432"/>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Entwickelt ein Konzept für ein Fahrzeug, das automatisch einparken kann.</a:t>
            </a:r>
          </a:p>
        </p:txBody>
      </p:sp>
      <p:pic>
        <p:nvPicPr>
          <p:cNvPr id="57" name="Grafik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44" y="1720727"/>
            <a:ext cx="14701716" cy="2233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7" name="Gleichschenkliges Dreieck 106"/>
          <p:cNvSpPr/>
          <p:nvPr/>
        </p:nvSpPr>
        <p:spPr>
          <a:xfrm rot="206366">
            <a:off x="4786846" y="3218191"/>
            <a:ext cx="239283" cy="93578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5349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pieren 58"/>
          <p:cNvGrpSpPr/>
          <p:nvPr/>
        </p:nvGrpSpPr>
        <p:grpSpPr>
          <a:xfrm rot="20862459">
            <a:off x="42346" y="2880189"/>
            <a:ext cx="3760180" cy="3841046"/>
            <a:chOff x="2632591" y="2016311"/>
            <a:chExt cx="3760180" cy="3841046"/>
          </a:xfrm>
        </p:grpSpPr>
        <p:sp>
          <p:nvSpPr>
            <p:cNvPr id="82" name="Textfeld 81"/>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3" name="Textfeld 82"/>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4" name="Textfeld 83"/>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5" name="Textfeld 84"/>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6" name="Textfeld 85"/>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7" name="Textfeld 86"/>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8" name="Gruppieren 87"/>
            <p:cNvGrpSpPr/>
            <p:nvPr/>
          </p:nvGrpSpPr>
          <p:grpSpPr>
            <a:xfrm rot="215547">
              <a:off x="2640615" y="3041359"/>
              <a:ext cx="490138" cy="2351421"/>
              <a:chOff x="794847" y="3135971"/>
              <a:chExt cx="418704" cy="2008724"/>
            </a:xfrm>
          </p:grpSpPr>
          <p:sp>
            <p:nvSpPr>
              <p:cNvPr id="98" name="Textfeld 97"/>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9" name="Textfeld 98"/>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100" name="Textfeld 99"/>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9" name="Textfeld 88"/>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90" name="Gruppieren 89"/>
            <p:cNvGrpSpPr/>
            <p:nvPr/>
          </p:nvGrpSpPr>
          <p:grpSpPr>
            <a:xfrm rot="160783">
              <a:off x="2632591" y="2016311"/>
              <a:ext cx="3760180" cy="3841046"/>
              <a:chOff x="2642116" y="2603892"/>
              <a:chExt cx="3760180" cy="3841046"/>
            </a:xfrm>
          </p:grpSpPr>
          <p:sp>
            <p:nvSpPr>
              <p:cNvPr id="91" name="Freihandform 90"/>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Freihandform 96"/>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10179347" y="-952658"/>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7630665" y="2555889"/>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8948775" y="2695732"/>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0368437" y="2826574"/>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101" name="Rechteckige Legende 100"/>
          <p:cNvSpPr/>
          <p:nvPr/>
        </p:nvSpPr>
        <p:spPr>
          <a:xfrm>
            <a:off x="4035723" y="2375595"/>
            <a:ext cx="2136476" cy="1488216"/>
          </a:xfrm>
          <a:prstGeom prst="wedgeRectCallout">
            <a:avLst>
              <a:gd name="adj1" fmla="val -174149"/>
              <a:gd name="adj2" fmla="val 47432"/>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Entwickelt ein Konzept für ein Fahrzeug, das automatisch einparken kann.</a:t>
            </a:r>
          </a:p>
        </p:txBody>
      </p:sp>
      <p:sp>
        <p:nvSpPr>
          <p:cNvPr id="102" name="Rechteckige Legende 101"/>
          <p:cNvSpPr/>
          <p:nvPr/>
        </p:nvSpPr>
        <p:spPr>
          <a:xfrm>
            <a:off x="4091726" y="4040371"/>
            <a:ext cx="2080473" cy="1329031"/>
          </a:xfrm>
          <a:prstGeom prst="wedgeRectCallout">
            <a:avLst>
              <a:gd name="adj1" fmla="val -107074"/>
              <a:gd name="adj2" fmla="val 5791"/>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Entwickelt einen </a:t>
            </a:r>
            <a:r>
              <a:rPr lang="de-DE" dirty="0" err="1">
                <a:solidFill>
                  <a:prstClr val="white"/>
                </a:solidFill>
              </a:rPr>
              <a:t>Neutralisierautomat</a:t>
            </a:r>
            <a:r>
              <a:rPr lang="de-DE" dirty="0">
                <a:solidFill>
                  <a:prstClr val="white"/>
                </a:solidFill>
              </a:rPr>
              <a:t> für saure klare Lösungen</a:t>
            </a:r>
          </a:p>
        </p:txBody>
      </p:sp>
      <p:sp>
        <p:nvSpPr>
          <p:cNvPr id="103" name="Rechteckige Legende 102"/>
          <p:cNvSpPr/>
          <p:nvPr/>
        </p:nvSpPr>
        <p:spPr>
          <a:xfrm>
            <a:off x="4145742" y="5504181"/>
            <a:ext cx="2026457" cy="1260483"/>
          </a:xfrm>
          <a:prstGeom prst="wedgeRectCallout">
            <a:avLst>
              <a:gd name="adj1" fmla="val -95104"/>
              <a:gd name="adj2" fmla="val -18698"/>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Baut ein Testgerät zu eurem Reaktionstest</a:t>
            </a:r>
          </a:p>
        </p:txBody>
      </p:sp>
      <p:sp>
        <p:nvSpPr>
          <p:cNvPr id="104" name="Gleichschenkliges Dreieck 103"/>
          <p:cNvSpPr/>
          <p:nvPr/>
        </p:nvSpPr>
        <p:spPr>
          <a:xfrm rot="4338672">
            <a:off x="6859036" y="4699296"/>
            <a:ext cx="255631" cy="186852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Gleichschenkliges Dreieck 104"/>
          <p:cNvSpPr/>
          <p:nvPr/>
        </p:nvSpPr>
        <p:spPr>
          <a:xfrm rot="5400000">
            <a:off x="6950586" y="3572479"/>
            <a:ext cx="255631" cy="19777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Gleichschenkliges Dreieck 105"/>
          <p:cNvSpPr/>
          <p:nvPr/>
        </p:nvSpPr>
        <p:spPr>
          <a:xfrm rot="5652675">
            <a:off x="6876870" y="2420183"/>
            <a:ext cx="255631" cy="226531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7" name="Grafik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041" y="4063821"/>
            <a:ext cx="14701716" cy="2233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7" name="Gleichschenkliges Dreieck 106"/>
          <p:cNvSpPr/>
          <p:nvPr/>
        </p:nvSpPr>
        <p:spPr>
          <a:xfrm rot="11547237">
            <a:off x="4921085" y="3765024"/>
            <a:ext cx="243683" cy="68922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76110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pieren 52"/>
          <p:cNvGrpSpPr/>
          <p:nvPr/>
        </p:nvGrpSpPr>
        <p:grpSpPr>
          <a:xfrm rot="20862459">
            <a:off x="42346" y="2880189"/>
            <a:ext cx="3760180" cy="3841046"/>
            <a:chOff x="2632591" y="2016311"/>
            <a:chExt cx="3760180" cy="3841046"/>
          </a:xfrm>
        </p:grpSpPr>
        <p:sp>
          <p:nvSpPr>
            <p:cNvPr id="54" name="Textfeld 53"/>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55" name="Textfeld 54"/>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56" name="Textfeld 55"/>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58" name="Textfeld 57"/>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59" name="Textfeld 58"/>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0" name="Textfeld 79"/>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1" name="Gruppieren 80"/>
            <p:cNvGrpSpPr/>
            <p:nvPr/>
          </p:nvGrpSpPr>
          <p:grpSpPr>
            <a:xfrm rot="215547">
              <a:off x="2640615" y="3041359"/>
              <a:ext cx="490138" cy="2351421"/>
              <a:chOff x="794847" y="3135971"/>
              <a:chExt cx="418704" cy="2008724"/>
            </a:xfrm>
          </p:grpSpPr>
          <p:sp>
            <p:nvSpPr>
              <p:cNvPr id="91" name="Textfeld 90"/>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2" name="Textfeld 91"/>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3" name="Textfeld 92"/>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2" name="Textfeld 81"/>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3" name="Gruppieren 82"/>
            <p:cNvGrpSpPr/>
            <p:nvPr/>
          </p:nvGrpSpPr>
          <p:grpSpPr>
            <a:xfrm rot="160783">
              <a:off x="2632591" y="2016311"/>
              <a:ext cx="3760180" cy="3841046"/>
              <a:chOff x="2642116" y="2603892"/>
              <a:chExt cx="3760180" cy="3841046"/>
            </a:xfrm>
          </p:grpSpPr>
          <p:sp>
            <p:nvSpPr>
              <p:cNvPr id="84" name="Freihandform 83"/>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Freihandform 84"/>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Freihandform 85"/>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Freihandform 86"/>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Freihandform 87"/>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Freihandform 88"/>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Freihandform 89"/>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57" name="Rechteckige Legende 56"/>
          <p:cNvSpPr/>
          <p:nvPr/>
        </p:nvSpPr>
        <p:spPr>
          <a:xfrm>
            <a:off x="4317844" y="5501249"/>
            <a:ext cx="1858078"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Vor oder nach der Pause fitter?</a:t>
            </a:r>
          </a:p>
        </p:txBody>
      </p:sp>
      <p:sp>
        <p:nvSpPr>
          <p:cNvPr id="21" name="Gleichschenkliges Dreieck 20"/>
          <p:cNvSpPr/>
          <p:nvPr/>
        </p:nvSpPr>
        <p:spPr>
          <a:xfrm rot="2338516">
            <a:off x="6814688" y="3004702"/>
            <a:ext cx="273963" cy="303972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1941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pieren 54"/>
          <p:cNvGrpSpPr/>
          <p:nvPr/>
        </p:nvGrpSpPr>
        <p:grpSpPr>
          <a:xfrm rot="20862459">
            <a:off x="42346" y="2880189"/>
            <a:ext cx="3760180" cy="3841046"/>
            <a:chOff x="2632591" y="2016311"/>
            <a:chExt cx="3760180" cy="3841046"/>
          </a:xfrm>
        </p:grpSpPr>
        <p:sp>
          <p:nvSpPr>
            <p:cNvPr id="56" name="Textfeld 55"/>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58" name="Textfeld 57"/>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59" name="Textfeld 58"/>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0" name="Textfeld 79"/>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1" name="Textfeld 80"/>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2" name="Textfeld 81"/>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3" name="Gruppieren 82"/>
            <p:cNvGrpSpPr/>
            <p:nvPr/>
          </p:nvGrpSpPr>
          <p:grpSpPr>
            <a:xfrm rot="215547">
              <a:off x="2640615" y="3041359"/>
              <a:ext cx="490138" cy="2351421"/>
              <a:chOff x="794847" y="3135971"/>
              <a:chExt cx="418704" cy="2008724"/>
            </a:xfrm>
          </p:grpSpPr>
          <p:sp>
            <p:nvSpPr>
              <p:cNvPr id="93" name="Textfeld 92"/>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4" name="Textfeld 93"/>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5" name="Textfeld 94"/>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4" name="Textfeld 83"/>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5" name="Gruppieren 84"/>
            <p:cNvGrpSpPr/>
            <p:nvPr/>
          </p:nvGrpSpPr>
          <p:grpSpPr>
            <a:xfrm rot="160783">
              <a:off x="2632591" y="2016311"/>
              <a:ext cx="3760180" cy="3841046"/>
              <a:chOff x="2642116" y="2603892"/>
              <a:chExt cx="3760180" cy="3841046"/>
            </a:xfrm>
          </p:grpSpPr>
          <p:sp>
            <p:nvSpPr>
              <p:cNvPr id="86" name="Freihandform 85"/>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Freihandform 86"/>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Freihandform 87"/>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Freihandform 88"/>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Freihandform 89"/>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54" name="Rechteckige Legende 53"/>
          <p:cNvSpPr/>
          <p:nvPr/>
        </p:nvSpPr>
        <p:spPr>
          <a:xfrm>
            <a:off x="4317844" y="5501249"/>
            <a:ext cx="1858078"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Wer kann Farben besser sehen?</a:t>
            </a:r>
          </a:p>
        </p:txBody>
      </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21" name="Gleichschenkliges Dreieck 20"/>
          <p:cNvSpPr/>
          <p:nvPr/>
        </p:nvSpPr>
        <p:spPr>
          <a:xfrm rot="4607979">
            <a:off x="6945045" y="4891658"/>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4317844" y="5501249"/>
            <a:ext cx="2389124" cy="1260482"/>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Vergleiche die Reaktionszeiten…</a:t>
            </a:r>
          </a:p>
        </p:txBody>
      </p:sp>
    </p:spTree>
    <p:extLst>
      <p:ext uri="{BB962C8B-B14F-4D97-AF65-F5344CB8AC3E}">
        <p14:creationId xmlns:p14="http://schemas.microsoft.com/office/powerpoint/2010/main" val="1971141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0862459">
            <a:off x="42346" y="2880189"/>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57" name="Rechteckige Legende 56"/>
          <p:cNvSpPr/>
          <p:nvPr/>
        </p:nvSpPr>
        <p:spPr>
          <a:xfrm>
            <a:off x="4317845" y="5501249"/>
            <a:ext cx="2389124"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Vergleiche die Reaktionszeiten…</a:t>
            </a:r>
          </a:p>
        </p:txBody>
      </p:sp>
      <p:sp>
        <p:nvSpPr>
          <p:cNvPr id="21" name="Gleichschenkliges Dreieck 20"/>
          <p:cNvSpPr/>
          <p:nvPr/>
        </p:nvSpPr>
        <p:spPr>
          <a:xfrm rot="4607979">
            <a:off x="6945046" y="4891658"/>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ige Legende 52"/>
          <p:cNvSpPr/>
          <p:nvPr/>
        </p:nvSpPr>
        <p:spPr>
          <a:xfrm>
            <a:off x="4252574" y="4086947"/>
            <a:ext cx="2187458" cy="1329031"/>
          </a:xfrm>
          <a:prstGeom prst="wedgeRectCallout">
            <a:avLst>
              <a:gd name="adj1" fmla="val -92778"/>
              <a:gd name="adj2" fmla="val -552"/>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Erforschen eines geeigneten fotometrischen Nachweises</a:t>
            </a:r>
          </a:p>
        </p:txBody>
      </p:sp>
      <p:sp>
        <p:nvSpPr>
          <p:cNvPr id="54" name="Gleichschenkliges Dreieck 53"/>
          <p:cNvSpPr/>
          <p:nvPr/>
        </p:nvSpPr>
        <p:spPr>
          <a:xfrm rot="5400000">
            <a:off x="7081909" y="3703802"/>
            <a:ext cx="255631" cy="17151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ige Legende 57"/>
          <p:cNvSpPr/>
          <p:nvPr/>
        </p:nvSpPr>
        <p:spPr>
          <a:xfrm>
            <a:off x="4171469" y="2884603"/>
            <a:ext cx="2082512" cy="1129502"/>
          </a:xfrm>
          <a:prstGeom prst="wedgeRectCallout">
            <a:avLst>
              <a:gd name="adj1" fmla="val -100297"/>
              <a:gd name="adj2" fmla="val 3267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Phys./Psych. Studie</a:t>
            </a:r>
          </a:p>
        </p:txBody>
      </p:sp>
      <p:sp>
        <p:nvSpPr>
          <p:cNvPr id="59" name="Gleichschenkliges Dreieck 58"/>
          <p:cNvSpPr/>
          <p:nvPr/>
        </p:nvSpPr>
        <p:spPr>
          <a:xfrm rot="4757575">
            <a:off x="7051532" y="2193423"/>
            <a:ext cx="255631" cy="213911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557504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8" grpId="0" animBg="1"/>
      <p:bldP spid="5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0862459">
            <a:off x="42346" y="2880189"/>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57" name="Rechteckige Legende 56"/>
          <p:cNvSpPr/>
          <p:nvPr/>
        </p:nvSpPr>
        <p:spPr>
          <a:xfrm>
            <a:off x="4317845" y="5501249"/>
            <a:ext cx="2389124"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Vergleiche die Reaktionszeiten…</a:t>
            </a:r>
          </a:p>
        </p:txBody>
      </p:sp>
      <p:sp>
        <p:nvSpPr>
          <p:cNvPr id="21" name="Gleichschenkliges Dreieck 20"/>
          <p:cNvSpPr/>
          <p:nvPr/>
        </p:nvSpPr>
        <p:spPr>
          <a:xfrm rot="4607979">
            <a:off x="6945046" y="4891658"/>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ige Legende 52"/>
          <p:cNvSpPr/>
          <p:nvPr/>
        </p:nvSpPr>
        <p:spPr>
          <a:xfrm>
            <a:off x="4252574" y="4086947"/>
            <a:ext cx="2187458" cy="1329031"/>
          </a:xfrm>
          <a:prstGeom prst="wedgeRectCallout">
            <a:avLst>
              <a:gd name="adj1" fmla="val -92778"/>
              <a:gd name="adj2" fmla="val -552"/>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Erforschen eines geeigneten fotometrischen Nachweises</a:t>
            </a:r>
          </a:p>
        </p:txBody>
      </p:sp>
      <p:sp>
        <p:nvSpPr>
          <p:cNvPr id="54" name="Gleichschenkliges Dreieck 53"/>
          <p:cNvSpPr/>
          <p:nvPr/>
        </p:nvSpPr>
        <p:spPr>
          <a:xfrm rot="5400000">
            <a:off x="7081909" y="3703802"/>
            <a:ext cx="255631" cy="17151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ige Legende 57"/>
          <p:cNvSpPr/>
          <p:nvPr/>
        </p:nvSpPr>
        <p:spPr>
          <a:xfrm>
            <a:off x="4171469" y="2884603"/>
            <a:ext cx="2082512" cy="1129502"/>
          </a:xfrm>
          <a:prstGeom prst="wedgeRectCallout">
            <a:avLst>
              <a:gd name="adj1" fmla="val -100297"/>
              <a:gd name="adj2" fmla="val 3267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Phys./Psych. Studie</a:t>
            </a:r>
          </a:p>
        </p:txBody>
      </p:sp>
      <p:sp>
        <p:nvSpPr>
          <p:cNvPr id="59" name="Gleichschenkliges Dreieck 58"/>
          <p:cNvSpPr/>
          <p:nvPr/>
        </p:nvSpPr>
        <p:spPr>
          <a:xfrm rot="4757575">
            <a:off x="7051532" y="2193423"/>
            <a:ext cx="255631" cy="213911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77" y="3956580"/>
            <a:ext cx="15363825" cy="1476375"/>
          </a:xfrm>
          <a:prstGeom prst="rect">
            <a:avLst/>
          </a:prstGeom>
        </p:spPr>
      </p:pic>
      <p:sp>
        <p:nvSpPr>
          <p:cNvPr id="100" name="Gleichschenkliges Dreieck 99"/>
          <p:cNvSpPr/>
          <p:nvPr/>
        </p:nvSpPr>
        <p:spPr>
          <a:xfrm rot="21430666">
            <a:off x="6146177" y="4528972"/>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429596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0862459">
            <a:off x="42346" y="2880189"/>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57" name="Rechteckige Legende 56"/>
          <p:cNvSpPr/>
          <p:nvPr/>
        </p:nvSpPr>
        <p:spPr>
          <a:xfrm>
            <a:off x="4317845" y="5501249"/>
            <a:ext cx="2389124"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Vergleiche die Reaktionszeiten…</a:t>
            </a:r>
          </a:p>
        </p:txBody>
      </p:sp>
      <p:sp>
        <p:nvSpPr>
          <p:cNvPr id="21" name="Gleichschenkliges Dreieck 20"/>
          <p:cNvSpPr/>
          <p:nvPr/>
        </p:nvSpPr>
        <p:spPr>
          <a:xfrm rot="4607979">
            <a:off x="6945046" y="4891658"/>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ige Legende 52"/>
          <p:cNvSpPr/>
          <p:nvPr/>
        </p:nvSpPr>
        <p:spPr>
          <a:xfrm>
            <a:off x="4252574" y="4086947"/>
            <a:ext cx="2187458" cy="1329031"/>
          </a:xfrm>
          <a:prstGeom prst="wedgeRectCallout">
            <a:avLst>
              <a:gd name="adj1" fmla="val -92778"/>
              <a:gd name="adj2" fmla="val -552"/>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Erforschen eines geeigneten fotometrischen Nachweises</a:t>
            </a:r>
          </a:p>
        </p:txBody>
      </p:sp>
      <p:sp>
        <p:nvSpPr>
          <p:cNvPr id="54" name="Gleichschenkliges Dreieck 53"/>
          <p:cNvSpPr/>
          <p:nvPr/>
        </p:nvSpPr>
        <p:spPr>
          <a:xfrm rot="5400000">
            <a:off x="7081909" y="3703802"/>
            <a:ext cx="255631" cy="17151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ige Legende 57"/>
          <p:cNvSpPr/>
          <p:nvPr/>
        </p:nvSpPr>
        <p:spPr>
          <a:xfrm>
            <a:off x="4171469" y="2884603"/>
            <a:ext cx="2082512" cy="1129502"/>
          </a:xfrm>
          <a:prstGeom prst="wedgeRectCallout">
            <a:avLst>
              <a:gd name="adj1" fmla="val -100297"/>
              <a:gd name="adj2" fmla="val 3267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Phys./Psych. Studie</a:t>
            </a:r>
          </a:p>
        </p:txBody>
      </p:sp>
      <p:sp>
        <p:nvSpPr>
          <p:cNvPr id="59" name="Gleichschenkliges Dreieck 58"/>
          <p:cNvSpPr/>
          <p:nvPr/>
        </p:nvSpPr>
        <p:spPr>
          <a:xfrm rot="4757575">
            <a:off x="7051532" y="2193423"/>
            <a:ext cx="255631" cy="213911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412" y="2395552"/>
            <a:ext cx="15363825" cy="1476375"/>
          </a:xfrm>
          <a:prstGeom prst="rect">
            <a:avLst/>
          </a:prstGeom>
        </p:spPr>
      </p:pic>
      <p:sp>
        <p:nvSpPr>
          <p:cNvPr id="100" name="Gleichschenkliges Dreieck 99"/>
          <p:cNvSpPr/>
          <p:nvPr/>
        </p:nvSpPr>
        <p:spPr>
          <a:xfrm rot="21371689">
            <a:off x="6087363" y="3158387"/>
            <a:ext cx="255911" cy="116044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6383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0862459">
            <a:off x="42346" y="2880189"/>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0" name="Gruppieren 59"/>
          <p:cNvGrpSpPr/>
          <p:nvPr/>
        </p:nvGrpSpPr>
        <p:grpSpPr>
          <a:xfrm rot="332264">
            <a:off x="7383969" y="2514824"/>
            <a:ext cx="1366640" cy="3794470"/>
            <a:chOff x="376086" y="3507180"/>
            <a:chExt cx="1045115" cy="2901759"/>
          </a:xfrm>
        </p:grpSpPr>
        <p:sp>
          <p:nvSpPr>
            <p:cNvPr id="61" name="Richtungspfeil 60"/>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2" name="Textfeld 61"/>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63" name="Freihandform 62"/>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64" name="Freihandform 63"/>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5" name="Gruppieren 64"/>
          <p:cNvGrpSpPr/>
          <p:nvPr/>
        </p:nvGrpSpPr>
        <p:grpSpPr>
          <a:xfrm rot="332264">
            <a:off x="8825236" y="2653693"/>
            <a:ext cx="1209353" cy="3794471"/>
            <a:chOff x="1503153" y="3507179"/>
            <a:chExt cx="924833" cy="2901760"/>
          </a:xfrm>
        </p:grpSpPr>
        <p:sp>
          <p:nvSpPr>
            <p:cNvPr id="66" name="Richtungspfeil 65"/>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7" name="Textfeld 66"/>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8" name="Freihandform 67"/>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9" name="Freihandform 68"/>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70" name="Gruppieren 69"/>
          <p:cNvGrpSpPr/>
          <p:nvPr/>
        </p:nvGrpSpPr>
        <p:grpSpPr>
          <a:xfrm rot="332264">
            <a:off x="10143346" y="2793536"/>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11563008" y="292437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
        <p:nvSpPr>
          <p:cNvPr id="57" name="Rechteckige Legende 56"/>
          <p:cNvSpPr/>
          <p:nvPr/>
        </p:nvSpPr>
        <p:spPr>
          <a:xfrm>
            <a:off x="4317845" y="5501249"/>
            <a:ext cx="2389124" cy="1260482"/>
          </a:xfrm>
          <a:prstGeom prst="wedgeRectCallout">
            <a:avLst>
              <a:gd name="adj1" fmla="val -106745"/>
              <a:gd name="adj2" fmla="val -437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Vergleiche die Reaktionszeiten…</a:t>
            </a:r>
          </a:p>
        </p:txBody>
      </p:sp>
      <p:sp>
        <p:nvSpPr>
          <p:cNvPr id="21" name="Gleichschenkliges Dreieck 20"/>
          <p:cNvSpPr/>
          <p:nvPr/>
        </p:nvSpPr>
        <p:spPr>
          <a:xfrm rot="4607979">
            <a:off x="6945046" y="4891658"/>
            <a:ext cx="264607" cy="12471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ige Legende 52"/>
          <p:cNvSpPr/>
          <p:nvPr/>
        </p:nvSpPr>
        <p:spPr>
          <a:xfrm>
            <a:off x="4252574" y="4086947"/>
            <a:ext cx="2187458" cy="1329031"/>
          </a:xfrm>
          <a:prstGeom prst="wedgeRectCallout">
            <a:avLst>
              <a:gd name="adj1" fmla="val -92778"/>
              <a:gd name="adj2" fmla="val -552"/>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Erforschen eines geeigneten fotometrischen Nachweises</a:t>
            </a:r>
          </a:p>
        </p:txBody>
      </p:sp>
      <p:sp>
        <p:nvSpPr>
          <p:cNvPr id="54" name="Gleichschenkliges Dreieck 53"/>
          <p:cNvSpPr/>
          <p:nvPr/>
        </p:nvSpPr>
        <p:spPr>
          <a:xfrm rot="5400000">
            <a:off x="7081909" y="3703802"/>
            <a:ext cx="255631" cy="17151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ige Legende 57"/>
          <p:cNvSpPr/>
          <p:nvPr/>
        </p:nvSpPr>
        <p:spPr>
          <a:xfrm>
            <a:off x="4171469" y="2884603"/>
            <a:ext cx="2082512" cy="1129502"/>
          </a:xfrm>
          <a:prstGeom prst="wedgeRectCallout">
            <a:avLst>
              <a:gd name="adj1" fmla="val -100297"/>
              <a:gd name="adj2" fmla="val 3267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de-DE" dirty="0">
                <a:solidFill>
                  <a:prstClr val="white"/>
                </a:solidFill>
              </a:rPr>
              <a:t>Phys./Psych. Studie</a:t>
            </a:r>
          </a:p>
        </p:txBody>
      </p:sp>
      <p:sp>
        <p:nvSpPr>
          <p:cNvPr id="59" name="Gleichschenkliges Dreieck 58"/>
          <p:cNvSpPr/>
          <p:nvPr/>
        </p:nvSpPr>
        <p:spPr>
          <a:xfrm rot="4757575">
            <a:off x="7051532" y="2193423"/>
            <a:ext cx="255631" cy="213911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761" y="4140429"/>
            <a:ext cx="15363825" cy="1476375"/>
          </a:xfrm>
          <a:prstGeom prst="rect">
            <a:avLst/>
          </a:prstGeom>
        </p:spPr>
      </p:pic>
      <p:sp>
        <p:nvSpPr>
          <p:cNvPr id="100" name="Gleichschenkliges Dreieck 99"/>
          <p:cNvSpPr/>
          <p:nvPr/>
        </p:nvSpPr>
        <p:spPr>
          <a:xfrm rot="10800000">
            <a:off x="5397102" y="3909290"/>
            <a:ext cx="284357" cy="5242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17104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pic>
        <p:nvPicPr>
          <p:cNvPr id="166" name="Grafik 1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1091">
            <a:off x="4154362" y="3005827"/>
            <a:ext cx="3307241" cy="2480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8" name="Pfeil nach rechts 167"/>
          <p:cNvSpPr/>
          <p:nvPr/>
        </p:nvSpPr>
        <p:spPr>
          <a:xfrm rot="21122968">
            <a:off x="4035443" y="3801853"/>
            <a:ext cx="3620036" cy="88316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Stoffströme</a:t>
            </a:r>
          </a:p>
        </p:txBody>
      </p:sp>
      <p:sp>
        <p:nvSpPr>
          <p:cNvPr id="9" name="Textfeld 8"/>
          <p:cNvSpPr txBox="1"/>
          <p:nvPr/>
        </p:nvSpPr>
        <p:spPr>
          <a:xfrm rot="291923">
            <a:off x="5079970" y="4098597"/>
            <a:ext cx="881716" cy="461665"/>
          </a:xfrm>
          <a:prstGeom prst="rect">
            <a:avLst/>
          </a:prstGeom>
          <a:solidFill>
            <a:schemeClr val="bg1"/>
          </a:solidFill>
        </p:spPr>
        <p:txBody>
          <a:bodyPr wrap="none" rtlCol="0">
            <a:spAutoFit/>
          </a:bodyPr>
          <a:lstStyle/>
          <a:p>
            <a:r>
              <a:rPr lang="de-DE" sz="2400" dirty="0"/>
              <a:t>Statik</a:t>
            </a:r>
          </a:p>
        </p:txBody>
      </p:sp>
    </p:spTree>
    <p:extLst>
      <p:ext uri="{BB962C8B-B14F-4D97-AF65-F5344CB8AC3E}">
        <p14:creationId xmlns:p14="http://schemas.microsoft.com/office/powerpoint/2010/main" val="3486381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586301" y="4951875"/>
              <a:ext cx="1483419" cy="369332"/>
            </a:xfrm>
            <a:prstGeom prst="rect">
              <a:avLst/>
            </a:prstGeom>
            <a:noFill/>
          </p:spPr>
          <p:txBody>
            <a:bodyPr wrap="none" rtlCol="0">
              <a:spAutoFit/>
            </a:bodyPr>
            <a:lstStyle/>
            <a:p>
              <a:r>
                <a:rPr lang="de-DE" b="1" dirty="0"/>
                <a:t>Reaktionstest</a:t>
              </a:r>
            </a:p>
          </p:txBody>
        </p:sp>
        <p:sp>
          <p:nvSpPr>
            <p:cNvPr id="83" name="Textfeld 82"/>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sp>
        <p:nvSpPr>
          <p:cNvPr id="2" name="Textfeld 1"/>
          <p:cNvSpPr txBox="1"/>
          <p:nvPr/>
        </p:nvSpPr>
        <p:spPr>
          <a:xfrm>
            <a:off x="5812655" y="3615700"/>
            <a:ext cx="918008" cy="646331"/>
          </a:xfrm>
          <a:prstGeom prst="rect">
            <a:avLst/>
          </a:prstGeom>
          <a:noFill/>
        </p:spPr>
        <p:txBody>
          <a:bodyPr wrap="none" rtlCol="0">
            <a:spAutoFit/>
          </a:bodyPr>
          <a:lstStyle/>
          <a:p>
            <a:r>
              <a:rPr lang="de-DE" sz="3600" dirty="0"/>
              <a:t>EVA</a:t>
            </a:r>
          </a:p>
        </p:txBody>
      </p:sp>
      <p:sp>
        <p:nvSpPr>
          <p:cNvPr id="183" name="Textfeld 182"/>
          <p:cNvSpPr txBox="1"/>
          <p:nvPr/>
        </p:nvSpPr>
        <p:spPr>
          <a:xfrm>
            <a:off x="5812656" y="3615701"/>
            <a:ext cx="918008" cy="646331"/>
          </a:xfrm>
          <a:prstGeom prst="rect">
            <a:avLst/>
          </a:prstGeom>
          <a:noFill/>
        </p:spPr>
        <p:txBody>
          <a:bodyPr wrap="none" rtlCol="0">
            <a:spAutoFit/>
          </a:bodyPr>
          <a:lstStyle/>
          <a:p>
            <a:r>
              <a:rPr lang="de-DE" sz="3600" dirty="0">
                <a:solidFill>
                  <a:schemeClr val="accent2"/>
                </a:solidFill>
              </a:rPr>
              <a:t>EVA</a:t>
            </a:r>
          </a:p>
        </p:txBody>
      </p:sp>
    </p:spTree>
    <p:extLst>
      <p:ext uri="{BB962C8B-B14F-4D97-AF65-F5344CB8AC3E}">
        <p14:creationId xmlns:p14="http://schemas.microsoft.com/office/powerpoint/2010/main" val="11262460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430" y="1585184"/>
            <a:ext cx="5626713" cy="422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34041109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77560" y="4074528"/>
              <a:ext cx="1370888" cy="369332"/>
            </a:xfrm>
            <a:prstGeom prst="rect">
              <a:avLst/>
            </a:prstGeom>
            <a:noFill/>
          </p:spPr>
          <p:txBody>
            <a:bodyPr wrap="none" rtlCol="0">
              <a:spAutoFit/>
            </a:bodyPr>
            <a:lstStyle/>
            <a:p>
              <a:r>
                <a:rPr lang="de-DE" b="1" dirty="0"/>
                <a:t>Windpumpe</a:t>
              </a:r>
            </a:p>
          </p:txBody>
        </p:sp>
        <p:sp>
          <p:nvSpPr>
            <p:cNvPr id="82" name="Textfeld 81"/>
            <p:cNvSpPr txBox="1"/>
            <p:nvPr/>
          </p:nvSpPr>
          <p:spPr>
            <a:xfrm rot="21512113">
              <a:off x="4586301" y="4951875"/>
              <a:ext cx="1483419" cy="369332"/>
            </a:xfrm>
            <a:prstGeom prst="rect">
              <a:avLst/>
            </a:prstGeom>
            <a:noFill/>
          </p:spPr>
          <p:txBody>
            <a:bodyPr wrap="none" rtlCol="0">
              <a:spAutoFit/>
            </a:bodyPr>
            <a:lstStyle/>
            <a:p>
              <a:r>
                <a:rPr lang="de-DE" b="1" dirty="0"/>
                <a:t>Reaktionstest</a:t>
              </a:r>
            </a:p>
          </p:txBody>
        </p:sp>
        <p:sp>
          <p:nvSpPr>
            <p:cNvPr id="83" name="Textfeld 82"/>
            <p:cNvSpPr txBox="1"/>
            <p:nvPr/>
          </p:nvSpPr>
          <p:spPr>
            <a:xfrm rot="21546538">
              <a:off x="4597891" y="4034492"/>
              <a:ext cx="1512209" cy="369332"/>
            </a:xfrm>
            <a:prstGeom prst="rect">
              <a:avLst/>
            </a:prstGeom>
            <a:noFill/>
          </p:spPr>
          <p:txBody>
            <a:bodyPr wrap="none" rtlCol="0">
              <a:spAutoFit/>
            </a:bodyPr>
            <a:lstStyle/>
            <a:p>
              <a:pPr algn="ctr"/>
              <a:r>
                <a:rPr lang="de-DE"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spTree>
    <p:extLst>
      <p:ext uri="{BB962C8B-B14F-4D97-AF65-F5344CB8AC3E}">
        <p14:creationId xmlns:p14="http://schemas.microsoft.com/office/powerpoint/2010/main" val="3737201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77560" y="4074528"/>
              <a:ext cx="1370888" cy="369332"/>
            </a:xfrm>
            <a:prstGeom prst="rect">
              <a:avLst/>
            </a:prstGeom>
            <a:noFill/>
          </p:spPr>
          <p:txBody>
            <a:bodyPr wrap="none" rtlCol="0">
              <a:spAutoFit/>
            </a:bodyPr>
            <a:lstStyle/>
            <a:p>
              <a:r>
                <a:rPr lang="de-DE" b="1" dirty="0"/>
                <a:t>Windpumpe</a:t>
              </a:r>
            </a:p>
          </p:txBody>
        </p:sp>
        <p:sp>
          <p:nvSpPr>
            <p:cNvPr id="82" name="Textfeld 81"/>
            <p:cNvSpPr txBox="1"/>
            <p:nvPr/>
          </p:nvSpPr>
          <p:spPr>
            <a:xfrm rot="21512113">
              <a:off x="4586301" y="4951875"/>
              <a:ext cx="1483419" cy="369332"/>
            </a:xfrm>
            <a:prstGeom prst="rect">
              <a:avLst/>
            </a:prstGeom>
            <a:noFill/>
          </p:spPr>
          <p:txBody>
            <a:bodyPr wrap="none" rtlCol="0">
              <a:spAutoFit/>
            </a:bodyPr>
            <a:lstStyle/>
            <a:p>
              <a:r>
                <a:rPr lang="de-DE" b="1" dirty="0"/>
                <a:t>Reaktionstest</a:t>
              </a:r>
            </a:p>
          </p:txBody>
        </p:sp>
        <p:sp>
          <p:nvSpPr>
            <p:cNvPr id="83" name="Textfeld 82"/>
            <p:cNvSpPr txBox="1"/>
            <p:nvPr/>
          </p:nvSpPr>
          <p:spPr>
            <a:xfrm rot="21546538">
              <a:off x="4584201" y="4034492"/>
              <a:ext cx="1539589" cy="369332"/>
            </a:xfrm>
            <a:prstGeom prst="rect">
              <a:avLst/>
            </a:prstGeom>
            <a:noFill/>
          </p:spPr>
          <p:txBody>
            <a:bodyPr wrap="none" rtlCol="0">
              <a:spAutoFit/>
            </a:bodyPr>
            <a:lstStyle/>
            <a:p>
              <a:pPr algn="ctr"/>
              <a:r>
                <a:rPr lang="de-DE" b="1" dirty="0"/>
                <a:t>Neutralisieren</a:t>
              </a:r>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sp>
        <p:nvSpPr>
          <p:cNvPr id="171" name="Textfeld 170"/>
          <p:cNvSpPr txBox="1"/>
          <p:nvPr/>
        </p:nvSpPr>
        <p:spPr>
          <a:xfrm rot="291923">
            <a:off x="4917429" y="3685778"/>
            <a:ext cx="2455993" cy="461665"/>
          </a:xfrm>
          <a:prstGeom prst="rect">
            <a:avLst/>
          </a:prstGeom>
          <a:solidFill>
            <a:schemeClr val="bg1"/>
          </a:solidFill>
        </p:spPr>
        <p:txBody>
          <a:bodyPr wrap="none" rtlCol="0">
            <a:spAutoFit/>
          </a:bodyPr>
          <a:lstStyle/>
          <a:p>
            <a:r>
              <a:rPr lang="de-DE" sz="2400" dirty="0"/>
              <a:t>Verfahrenstechnik</a:t>
            </a:r>
          </a:p>
        </p:txBody>
      </p:sp>
      <p:sp>
        <p:nvSpPr>
          <p:cNvPr id="172" name="Textfeld 171"/>
          <p:cNvSpPr txBox="1"/>
          <p:nvPr/>
        </p:nvSpPr>
        <p:spPr>
          <a:xfrm rot="21255903">
            <a:off x="4581361" y="4481692"/>
            <a:ext cx="2465868" cy="461665"/>
          </a:xfrm>
          <a:prstGeom prst="rect">
            <a:avLst/>
          </a:prstGeom>
          <a:solidFill>
            <a:schemeClr val="bg1"/>
          </a:solidFill>
        </p:spPr>
        <p:txBody>
          <a:bodyPr wrap="none" rtlCol="0">
            <a:spAutoFit/>
          </a:bodyPr>
          <a:lstStyle/>
          <a:p>
            <a:r>
              <a:rPr lang="de-DE" sz="2400" dirty="0"/>
              <a:t>Stoffe des Alltags?</a:t>
            </a:r>
          </a:p>
        </p:txBody>
      </p:sp>
    </p:spTree>
    <p:extLst>
      <p:ext uri="{BB962C8B-B14F-4D97-AF65-F5344CB8AC3E}">
        <p14:creationId xmlns:p14="http://schemas.microsoft.com/office/powerpoint/2010/main" val="3546212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77560" y="4074528"/>
              <a:ext cx="1370888" cy="369332"/>
            </a:xfrm>
            <a:prstGeom prst="rect">
              <a:avLst/>
            </a:prstGeom>
            <a:noFill/>
          </p:spPr>
          <p:txBody>
            <a:bodyPr wrap="none" rtlCol="0">
              <a:spAutoFit/>
            </a:bodyPr>
            <a:lstStyle/>
            <a:p>
              <a:r>
                <a:rPr lang="de-DE" b="1" dirty="0"/>
                <a:t>Windpumpe</a:t>
              </a:r>
            </a:p>
          </p:txBody>
        </p:sp>
        <p:sp>
          <p:nvSpPr>
            <p:cNvPr id="82" name="Textfeld 81"/>
            <p:cNvSpPr txBox="1"/>
            <p:nvPr/>
          </p:nvSpPr>
          <p:spPr>
            <a:xfrm rot="21512113">
              <a:off x="4586301" y="4951875"/>
              <a:ext cx="1483419" cy="369332"/>
            </a:xfrm>
            <a:prstGeom prst="rect">
              <a:avLst/>
            </a:prstGeom>
            <a:noFill/>
          </p:spPr>
          <p:txBody>
            <a:bodyPr wrap="none" rtlCol="0">
              <a:spAutoFit/>
            </a:bodyPr>
            <a:lstStyle/>
            <a:p>
              <a:r>
                <a:rPr lang="de-DE" b="1" dirty="0"/>
                <a:t>Reaktionstest</a:t>
              </a:r>
            </a:p>
          </p:txBody>
        </p:sp>
        <p:sp>
          <p:nvSpPr>
            <p:cNvPr id="83" name="Textfeld 82"/>
            <p:cNvSpPr txBox="1"/>
            <p:nvPr/>
          </p:nvSpPr>
          <p:spPr>
            <a:xfrm rot="21546538">
              <a:off x="4524410" y="4034492"/>
              <a:ext cx="1659172" cy="369332"/>
            </a:xfrm>
            <a:prstGeom prst="rect">
              <a:avLst/>
            </a:prstGeom>
            <a:noFill/>
          </p:spPr>
          <p:txBody>
            <a:bodyPr wrap="none" rtlCol="0">
              <a:spAutoFit/>
            </a:bodyPr>
            <a:lstStyle/>
            <a:p>
              <a:pPr algn="ctr"/>
              <a:r>
                <a:rPr lang="de-DE" b="1"/>
                <a:t>Neutralisierung</a:t>
              </a:r>
              <a:endParaRPr lang="de-DE" b="1" dirty="0"/>
            </a:p>
          </p:txBody>
        </p:sp>
        <p:sp>
          <p:nvSpPr>
            <p:cNvPr id="84" name="Textfeld 83"/>
            <p:cNvSpPr txBox="1"/>
            <p:nvPr/>
          </p:nvSpPr>
          <p:spPr>
            <a:xfrm rot="21546538">
              <a:off x="3177583" y="3033187"/>
              <a:ext cx="1534203" cy="369332"/>
            </a:xfrm>
            <a:prstGeom prst="rect">
              <a:avLst/>
            </a:prstGeom>
            <a:noFill/>
          </p:spPr>
          <p:txBody>
            <a:bodyPr wrap="none" rtlCol="0">
              <a:spAutoFit/>
            </a:bodyPr>
            <a:lstStyle/>
            <a:p>
              <a:r>
                <a:rPr lang="de-DE" b="1" dirty="0" err="1"/>
                <a:t>RoboFahrzeug</a:t>
              </a:r>
              <a:endParaRPr lang="de-DE" b="1"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spTree>
    <p:extLst>
      <p:ext uri="{BB962C8B-B14F-4D97-AF65-F5344CB8AC3E}">
        <p14:creationId xmlns:p14="http://schemas.microsoft.com/office/powerpoint/2010/main" val="365427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77560" y="4074528"/>
              <a:ext cx="1370888" cy="369332"/>
            </a:xfrm>
            <a:prstGeom prst="rect">
              <a:avLst/>
            </a:prstGeom>
            <a:noFill/>
          </p:spPr>
          <p:txBody>
            <a:bodyPr wrap="none" rtlCol="0">
              <a:spAutoFit/>
            </a:bodyPr>
            <a:lstStyle/>
            <a:p>
              <a:r>
                <a:rPr lang="de-DE" b="1" dirty="0"/>
                <a:t>Windpumpe</a:t>
              </a:r>
            </a:p>
          </p:txBody>
        </p:sp>
        <p:sp>
          <p:nvSpPr>
            <p:cNvPr id="82" name="Textfeld 81"/>
            <p:cNvSpPr txBox="1"/>
            <p:nvPr/>
          </p:nvSpPr>
          <p:spPr>
            <a:xfrm rot="21512113">
              <a:off x="4586301" y="4951875"/>
              <a:ext cx="1483419" cy="369332"/>
            </a:xfrm>
            <a:prstGeom prst="rect">
              <a:avLst/>
            </a:prstGeom>
            <a:noFill/>
          </p:spPr>
          <p:txBody>
            <a:bodyPr wrap="none" rtlCol="0">
              <a:spAutoFit/>
            </a:bodyPr>
            <a:lstStyle/>
            <a:p>
              <a:r>
                <a:rPr lang="de-DE" b="1" dirty="0"/>
                <a:t>Reaktionstest</a:t>
              </a:r>
            </a:p>
          </p:txBody>
        </p:sp>
        <p:sp>
          <p:nvSpPr>
            <p:cNvPr id="83" name="Textfeld 82"/>
            <p:cNvSpPr txBox="1"/>
            <p:nvPr/>
          </p:nvSpPr>
          <p:spPr>
            <a:xfrm rot="21546538">
              <a:off x="4524410" y="4034492"/>
              <a:ext cx="1659172" cy="369332"/>
            </a:xfrm>
            <a:prstGeom prst="rect">
              <a:avLst/>
            </a:prstGeom>
            <a:noFill/>
          </p:spPr>
          <p:txBody>
            <a:bodyPr wrap="none" rtlCol="0">
              <a:spAutoFit/>
            </a:bodyPr>
            <a:lstStyle/>
            <a:p>
              <a:pPr algn="ctr"/>
              <a:r>
                <a:rPr lang="de-DE" b="1"/>
                <a:t>Neutralisierung</a:t>
              </a:r>
              <a:endParaRPr lang="de-DE" b="1" dirty="0"/>
            </a:p>
          </p:txBody>
        </p:sp>
        <p:sp>
          <p:nvSpPr>
            <p:cNvPr id="84" name="Textfeld 83"/>
            <p:cNvSpPr txBox="1"/>
            <p:nvPr/>
          </p:nvSpPr>
          <p:spPr>
            <a:xfrm rot="21546538">
              <a:off x="3177583" y="3033187"/>
              <a:ext cx="1534203" cy="369332"/>
            </a:xfrm>
            <a:prstGeom prst="rect">
              <a:avLst/>
            </a:prstGeom>
            <a:noFill/>
          </p:spPr>
          <p:txBody>
            <a:bodyPr wrap="none" rtlCol="0">
              <a:spAutoFit/>
            </a:bodyPr>
            <a:lstStyle/>
            <a:p>
              <a:r>
                <a:rPr lang="de-DE" b="1" dirty="0" err="1"/>
                <a:t>RoboFahrzeug</a:t>
              </a:r>
              <a:endParaRPr lang="de-DE" b="1"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54542" y="3020337"/>
              <a:ext cx="1428468" cy="369332"/>
            </a:xfrm>
            <a:prstGeom prst="rect">
              <a:avLst/>
            </a:prstGeom>
            <a:noFill/>
          </p:spPr>
          <p:txBody>
            <a:bodyPr wrap="none" rtlCol="0">
              <a:spAutoFit/>
            </a:bodyPr>
            <a:lstStyle/>
            <a:p>
              <a:r>
                <a:rPr lang="de-DE" b="1" dirty="0" err="1"/>
                <a:t>Phys</a:t>
              </a:r>
              <a:r>
                <a:rPr lang="de-DE" b="1" dirty="0"/>
                <a:t> &amp; </a:t>
              </a:r>
              <a:r>
                <a:rPr lang="de-DE" b="1" dirty="0" err="1"/>
                <a:t>Psych</a:t>
              </a:r>
              <a:endParaRPr lang="de-DE" b="1"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9" name="Textfeld 168"/>
            <p:cNvSpPr txBox="1"/>
            <p:nvPr/>
          </p:nvSpPr>
          <p:spPr>
            <a:xfrm>
              <a:off x="3500387" y="4964358"/>
              <a:ext cx="609141" cy="369332"/>
            </a:xfrm>
            <a:prstGeom prst="rect">
              <a:avLst/>
            </a:prstGeom>
            <a:noFill/>
          </p:spPr>
          <p:txBody>
            <a:bodyPr wrap="none" rtlCol="0">
              <a:spAutoFit/>
            </a:bodyPr>
            <a:lstStyle/>
            <a:p>
              <a:r>
                <a:rPr lang="de-DE" dirty="0"/>
                <a:t>Kran</a:t>
              </a:r>
            </a:p>
          </p:txBody>
        </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1618">
            <a:off x="3984867" y="3141352"/>
            <a:ext cx="3662807" cy="1453362"/>
          </a:xfrm>
          <a:prstGeom prst="rect">
            <a:avLst/>
          </a:prstGeom>
          <a:ln>
            <a:solidFill>
              <a:schemeClr val="bg1">
                <a:lumMod val="50000"/>
              </a:schemeClr>
            </a:solidFill>
          </a:ln>
        </p:spPr>
      </p:pic>
    </p:spTree>
    <p:extLst>
      <p:ext uri="{BB962C8B-B14F-4D97-AF65-F5344CB8AC3E}">
        <p14:creationId xmlns:p14="http://schemas.microsoft.com/office/powerpoint/2010/main" val="9354395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sp>
        <p:nvSpPr>
          <p:cNvPr id="181" name="Textfeld 180"/>
          <p:cNvSpPr txBox="1"/>
          <p:nvPr/>
        </p:nvSpPr>
        <p:spPr>
          <a:xfrm>
            <a:off x="5812655" y="3615700"/>
            <a:ext cx="918008" cy="646331"/>
          </a:xfrm>
          <a:prstGeom prst="rect">
            <a:avLst/>
          </a:prstGeom>
          <a:noFill/>
        </p:spPr>
        <p:txBody>
          <a:bodyPr wrap="none" rtlCol="0">
            <a:spAutoFit/>
          </a:bodyPr>
          <a:lstStyle/>
          <a:p>
            <a:r>
              <a:rPr lang="de-DE" sz="3600" dirty="0"/>
              <a:t>EVA</a:t>
            </a:r>
          </a:p>
        </p:txBody>
      </p:sp>
      <p:sp>
        <p:nvSpPr>
          <p:cNvPr id="183" name="Textfeld 182"/>
          <p:cNvSpPr txBox="1"/>
          <p:nvPr/>
        </p:nvSpPr>
        <p:spPr>
          <a:xfrm>
            <a:off x="5812656" y="3615701"/>
            <a:ext cx="918008" cy="646331"/>
          </a:xfrm>
          <a:prstGeom prst="rect">
            <a:avLst/>
          </a:prstGeom>
          <a:noFill/>
        </p:spPr>
        <p:txBody>
          <a:bodyPr wrap="none" rtlCol="0">
            <a:spAutoFit/>
          </a:bodyPr>
          <a:lstStyle/>
          <a:p>
            <a:r>
              <a:rPr lang="de-DE" sz="3600" dirty="0">
                <a:solidFill>
                  <a:schemeClr val="accent2"/>
                </a:solidFill>
              </a:rPr>
              <a:t>EVA</a:t>
            </a:r>
          </a:p>
        </p:txBody>
      </p:sp>
    </p:spTree>
    <p:extLst>
      <p:ext uri="{BB962C8B-B14F-4D97-AF65-F5344CB8AC3E}">
        <p14:creationId xmlns:p14="http://schemas.microsoft.com/office/powerpoint/2010/main" val="3817671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rot="21368771">
            <a:off x="207757" y="2266127"/>
            <a:ext cx="3760180" cy="3841046"/>
            <a:chOff x="2632591" y="2016311"/>
            <a:chExt cx="3760180" cy="3841046"/>
          </a:xfrm>
        </p:grpSpPr>
        <p:sp>
          <p:nvSpPr>
            <p:cNvPr id="81" name="Textfeld 80"/>
            <p:cNvSpPr txBox="1"/>
            <p:nvPr/>
          </p:nvSpPr>
          <p:spPr>
            <a:xfrm rot="21546538">
              <a:off x="3187178" y="4074528"/>
              <a:ext cx="1351652" cy="369332"/>
            </a:xfrm>
            <a:prstGeom prst="rect">
              <a:avLst/>
            </a:prstGeom>
            <a:noFill/>
          </p:spPr>
          <p:txBody>
            <a:bodyPr wrap="none" rtlCol="0">
              <a:spAutoFit/>
            </a:bodyPr>
            <a:lstStyle/>
            <a:p>
              <a:r>
                <a:rPr lang="de-DE" dirty="0"/>
                <a:t>Windpumpe</a:t>
              </a:r>
            </a:p>
          </p:txBody>
        </p:sp>
        <p:sp>
          <p:nvSpPr>
            <p:cNvPr id="82" name="Textfeld 81"/>
            <p:cNvSpPr txBox="1"/>
            <p:nvPr/>
          </p:nvSpPr>
          <p:spPr>
            <a:xfrm rot="21512113">
              <a:off x="4603292" y="4951875"/>
              <a:ext cx="1449436" cy="369332"/>
            </a:xfrm>
            <a:prstGeom prst="rect">
              <a:avLst/>
            </a:prstGeom>
            <a:noFill/>
          </p:spPr>
          <p:txBody>
            <a:bodyPr wrap="none" rtlCol="0">
              <a:spAutoFit/>
            </a:bodyPr>
            <a:lstStyle/>
            <a:p>
              <a:r>
                <a:rPr lang="de-DE" dirty="0"/>
                <a:t>Reaktionstest</a:t>
              </a:r>
            </a:p>
          </p:txBody>
        </p:sp>
        <p:sp>
          <p:nvSpPr>
            <p:cNvPr id="83" name="Textfeld 82"/>
            <p:cNvSpPr txBox="1"/>
            <p:nvPr/>
          </p:nvSpPr>
          <p:spPr>
            <a:xfrm rot="21546538">
              <a:off x="4538676" y="4034492"/>
              <a:ext cx="1630639" cy="369332"/>
            </a:xfrm>
            <a:prstGeom prst="rect">
              <a:avLst/>
            </a:prstGeom>
            <a:noFill/>
          </p:spPr>
          <p:txBody>
            <a:bodyPr wrap="none" rtlCol="0">
              <a:spAutoFit/>
            </a:bodyPr>
            <a:lstStyle/>
            <a:p>
              <a:pPr algn="ctr"/>
              <a:r>
                <a:rPr lang="de-DE"/>
                <a:t>Neutralisierung</a:t>
              </a:r>
              <a:endParaRPr lang="de-DE" dirty="0"/>
            </a:p>
          </p:txBody>
        </p:sp>
        <p:sp>
          <p:nvSpPr>
            <p:cNvPr id="84" name="Textfeld 83"/>
            <p:cNvSpPr txBox="1"/>
            <p:nvPr/>
          </p:nvSpPr>
          <p:spPr>
            <a:xfrm rot="21546538">
              <a:off x="3187169" y="3033187"/>
              <a:ext cx="1515030" cy="369332"/>
            </a:xfrm>
            <a:prstGeom prst="rect">
              <a:avLst/>
            </a:prstGeom>
            <a:noFill/>
          </p:spPr>
          <p:txBody>
            <a:bodyPr wrap="none" rtlCol="0">
              <a:spAutoFit/>
            </a:bodyPr>
            <a:lstStyle/>
            <a:p>
              <a:r>
                <a:rPr lang="de-DE" dirty="0" err="1"/>
                <a:t>RoboFahrzeug</a:t>
              </a:r>
              <a:endParaRPr lang="de-DE" dirty="0"/>
            </a:p>
          </p:txBody>
        </p:sp>
        <p:sp>
          <p:nvSpPr>
            <p:cNvPr id="85" name="Textfeld 84"/>
            <p:cNvSpPr txBox="1"/>
            <p:nvPr/>
          </p:nvSpPr>
          <p:spPr>
            <a:xfrm>
              <a:off x="3512299" y="4965160"/>
              <a:ext cx="609141" cy="369332"/>
            </a:xfrm>
            <a:prstGeom prst="rect">
              <a:avLst/>
            </a:prstGeom>
            <a:noFill/>
          </p:spPr>
          <p:txBody>
            <a:bodyPr wrap="none" rtlCol="0">
              <a:spAutoFit/>
            </a:bodyPr>
            <a:lstStyle/>
            <a:p>
              <a:r>
                <a:rPr lang="de-DE" dirty="0"/>
                <a:t>Kran</a:t>
              </a:r>
            </a:p>
          </p:txBody>
        </p:sp>
        <p:sp>
          <p:nvSpPr>
            <p:cNvPr id="86" name="Textfeld 85"/>
            <p:cNvSpPr txBox="1"/>
            <p:nvPr/>
          </p:nvSpPr>
          <p:spPr>
            <a:xfrm rot="21546538">
              <a:off x="4770251" y="3020337"/>
              <a:ext cx="1397049" cy="369332"/>
            </a:xfrm>
            <a:prstGeom prst="rect">
              <a:avLst/>
            </a:prstGeom>
            <a:noFill/>
          </p:spPr>
          <p:txBody>
            <a:bodyPr wrap="none" rtlCol="0">
              <a:spAutoFit/>
            </a:bodyPr>
            <a:lstStyle/>
            <a:p>
              <a:r>
                <a:rPr lang="de-DE" dirty="0" err="1"/>
                <a:t>Phys</a:t>
              </a:r>
              <a:r>
                <a:rPr lang="de-DE" dirty="0"/>
                <a:t> &amp; </a:t>
              </a:r>
              <a:r>
                <a:rPr lang="de-DE" dirty="0" err="1"/>
                <a:t>Psych</a:t>
              </a:r>
              <a:endParaRPr lang="de-DE" dirty="0"/>
            </a:p>
          </p:txBody>
        </p:sp>
        <p:grpSp>
          <p:nvGrpSpPr>
            <p:cNvPr id="87" name="Gruppieren 86"/>
            <p:cNvGrpSpPr/>
            <p:nvPr/>
          </p:nvGrpSpPr>
          <p:grpSpPr>
            <a:xfrm rot="215547">
              <a:off x="2640615" y="3041359"/>
              <a:ext cx="490138" cy="2351421"/>
              <a:chOff x="794847" y="3135971"/>
              <a:chExt cx="418704" cy="2008724"/>
            </a:xfrm>
          </p:grpSpPr>
          <p:sp>
            <p:nvSpPr>
              <p:cNvPr id="97" name="Textfeld 96"/>
              <p:cNvSpPr txBox="1"/>
              <p:nvPr/>
            </p:nvSpPr>
            <p:spPr>
              <a:xfrm rot="21330991">
                <a:off x="888641" y="4775363"/>
                <a:ext cx="301686" cy="369332"/>
              </a:xfrm>
              <a:prstGeom prst="rect">
                <a:avLst/>
              </a:prstGeom>
              <a:noFill/>
            </p:spPr>
            <p:txBody>
              <a:bodyPr wrap="none" rtlCol="0">
                <a:spAutoFit/>
              </a:bodyPr>
              <a:lstStyle/>
              <a:p>
                <a:r>
                  <a:rPr lang="de-DE" dirty="0">
                    <a:solidFill>
                      <a:schemeClr val="accent1"/>
                    </a:solidFill>
                  </a:rPr>
                  <a:t>8</a:t>
                </a:r>
              </a:p>
            </p:txBody>
          </p:sp>
          <p:sp>
            <p:nvSpPr>
              <p:cNvPr id="98" name="Textfeld 97"/>
              <p:cNvSpPr txBox="1"/>
              <p:nvPr/>
            </p:nvSpPr>
            <p:spPr>
              <a:xfrm rot="21330991">
                <a:off x="857185" y="4040377"/>
                <a:ext cx="301686" cy="369332"/>
              </a:xfrm>
              <a:prstGeom prst="rect">
                <a:avLst/>
              </a:prstGeom>
              <a:noFill/>
            </p:spPr>
            <p:txBody>
              <a:bodyPr wrap="none" rtlCol="0">
                <a:spAutoFit/>
              </a:bodyPr>
              <a:lstStyle/>
              <a:p>
                <a:r>
                  <a:rPr lang="de-DE" dirty="0">
                    <a:solidFill>
                      <a:schemeClr val="accent1"/>
                    </a:solidFill>
                  </a:rPr>
                  <a:t>9</a:t>
                </a:r>
              </a:p>
            </p:txBody>
          </p:sp>
          <p:sp>
            <p:nvSpPr>
              <p:cNvPr id="99" name="Textfeld 98"/>
              <p:cNvSpPr txBox="1"/>
              <p:nvPr/>
            </p:nvSpPr>
            <p:spPr>
              <a:xfrm rot="21330991">
                <a:off x="794847" y="3135971"/>
                <a:ext cx="418704" cy="369332"/>
              </a:xfrm>
              <a:prstGeom prst="rect">
                <a:avLst/>
              </a:prstGeom>
              <a:noFill/>
            </p:spPr>
            <p:txBody>
              <a:bodyPr wrap="none" rtlCol="0">
                <a:spAutoFit/>
              </a:bodyPr>
              <a:lstStyle/>
              <a:p>
                <a:r>
                  <a:rPr lang="de-DE" dirty="0">
                    <a:solidFill>
                      <a:schemeClr val="accent1"/>
                    </a:solidFill>
                  </a:rPr>
                  <a:t>10</a:t>
                </a:r>
              </a:p>
            </p:txBody>
          </p:sp>
        </p:grpSp>
        <p:sp>
          <p:nvSpPr>
            <p:cNvPr id="88" name="Textfeld 87"/>
            <p:cNvSpPr txBox="1"/>
            <p:nvPr/>
          </p:nvSpPr>
          <p:spPr>
            <a:xfrm rot="21581606">
              <a:off x="2722565" y="2150150"/>
              <a:ext cx="1430257" cy="432342"/>
            </a:xfrm>
            <a:prstGeom prst="rect">
              <a:avLst/>
            </a:prstGeom>
            <a:noFill/>
          </p:spPr>
          <p:txBody>
            <a:bodyPr wrap="none" rtlCol="0">
              <a:spAutoFit/>
            </a:bodyPr>
            <a:lstStyle/>
            <a:p>
              <a:r>
                <a:rPr lang="de-DE" dirty="0">
                  <a:solidFill>
                    <a:schemeClr val="bg1"/>
                  </a:solidFill>
                </a:rPr>
                <a:t>Curriculum</a:t>
              </a:r>
            </a:p>
          </p:txBody>
        </p:sp>
        <p:grpSp>
          <p:nvGrpSpPr>
            <p:cNvPr id="89" name="Gruppieren 88"/>
            <p:cNvGrpSpPr/>
            <p:nvPr/>
          </p:nvGrpSpPr>
          <p:grpSpPr>
            <a:xfrm rot="160783">
              <a:off x="2632591" y="2016311"/>
              <a:ext cx="3760180" cy="3841046"/>
              <a:chOff x="2642116" y="2603892"/>
              <a:chExt cx="3760180" cy="3841046"/>
            </a:xfrm>
          </p:grpSpPr>
          <p:sp>
            <p:nvSpPr>
              <p:cNvPr id="90" name="Freihandform 89"/>
              <p:cNvSpPr/>
              <p:nvPr/>
            </p:nvSpPr>
            <p:spPr>
              <a:xfrm rot="5898516">
                <a:off x="1655303" y="4523399"/>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Freihandform 90"/>
              <p:cNvSpPr/>
              <p:nvPr/>
            </p:nvSpPr>
            <p:spPr>
              <a:xfrm rot="5898516">
                <a:off x="3104273" y="4428683"/>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p:cNvSpPr/>
              <p:nvPr/>
            </p:nvSpPr>
            <p:spPr>
              <a:xfrm rot="5898516">
                <a:off x="4635420" y="4339126"/>
                <a:ext cx="3042741"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p:cNvSpPr/>
              <p:nvPr/>
            </p:nvSpPr>
            <p:spPr>
              <a:xfrm rot="215547">
                <a:off x="2658649" y="2603892"/>
                <a:ext cx="3568008" cy="809664"/>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p:cNvSpPr/>
              <p:nvPr/>
            </p:nvSpPr>
            <p:spPr>
              <a:xfrm rot="215547">
                <a:off x="2673087" y="4118960"/>
                <a:ext cx="3517952"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p:cNvSpPr/>
              <p:nvPr/>
            </p:nvSpPr>
            <p:spPr>
              <a:xfrm rot="215547">
                <a:off x="2642116" y="5049642"/>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p:cNvSpPr/>
              <p:nvPr/>
            </p:nvSpPr>
            <p:spPr>
              <a:xfrm rot="215547">
                <a:off x="2698180" y="5953927"/>
                <a:ext cx="3476353" cy="491011"/>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6" name="Freihandform 35"/>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7" name="Gruppieren 36"/>
          <p:cNvGrpSpPr/>
          <p:nvPr/>
        </p:nvGrpSpPr>
        <p:grpSpPr>
          <a:xfrm>
            <a:off x="619639" y="544394"/>
            <a:ext cx="317808" cy="433853"/>
            <a:chOff x="1153951" y="6174243"/>
            <a:chExt cx="384419" cy="471452"/>
          </a:xfrm>
        </p:grpSpPr>
        <p:sp>
          <p:nvSpPr>
            <p:cNvPr id="38" name="Ellipse 37"/>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0" name="Textfeld 39"/>
          <p:cNvSpPr txBox="1"/>
          <p:nvPr/>
        </p:nvSpPr>
        <p:spPr>
          <a:xfrm>
            <a:off x="1030215" y="496187"/>
            <a:ext cx="1972015" cy="461665"/>
          </a:xfrm>
          <a:prstGeom prst="rect">
            <a:avLst/>
          </a:prstGeom>
          <a:noFill/>
        </p:spPr>
        <p:txBody>
          <a:bodyPr wrap="none" rtlCol="0">
            <a:spAutoFit/>
          </a:bodyPr>
          <a:lstStyle/>
          <a:p>
            <a:r>
              <a:rPr lang="de-DE" sz="2400" dirty="0">
                <a:solidFill>
                  <a:schemeClr val="accent1"/>
                </a:solidFill>
              </a:rPr>
              <a:t>IM ÜBERBLICK</a:t>
            </a:r>
          </a:p>
        </p:txBody>
      </p:sp>
      <p:sp>
        <p:nvSpPr>
          <p:cNvPr id="41" name="Freihandform 40"/>
          <p:cNvSpPr/>
          <p:nvPr/>
        </p:nvSpPr>
        <p:spPr>
          <a:xfrm rot="11202798">
            <a:off x="8305150" y="5979131"/>
            <a:ext cx="660865" cy="773984"/>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32" name="Gruppieren 31"/>
          <p:cNvGrpSpPr/>
          <p:nvPr/>
        </p:nvGrpSpPr>
        <p:grpSpPr>
          <a:xfrm>
            <a:off x="8262175" y="-868598"/>
            <a:ext cx="3670436" cy="718458"/>
            <a:chOff x="5791200" y="1469572"/>
            <a:chExt cx="3670436" cy="718458"/>
          </a:xfrm>
        </p:grpSpPr>
        <p:sp>
          <p:nvSpPr>
            <p:cNvPr id="33" name="Freihandform 3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937770" y="1585188"/>
              <a:ext cx="2314480" cy="461665"/>
            </a:xfrm>
            <a:prstGeom prst="rect">
              <a:avLst/>
            </a:prstGeom>
            <a:noFill/>
          </p:spPr>
          <p:txBody>
            <a:bodyPr wrap="none" rtlCol="0">
              <a:spAutoFit/>
            </a:bodyPr>
            <a:lstStyle/>
            <a:p>
              <a:r>
                <a:rPr lang="de-DE" sz="2400" dirty="0">
                  <a:solidFill>
                    <a:schemeClr val="bg1"/>
                  </a:solidFill>
                </a:rPr>
                <a:t>a) </a:t>
              </a:r>
              <a:r>
                <a:rPr lang="de-DE" sz="2400" dirty="0" err="1">
                  <a:solidFill>
                    <a:schemeClr val="bg1"/>
                  </a:solidFill>
                </a:rPr>
                <a:t>pbK</a:t>
              </a:r>
              <a:r>
                <a:rPr lang="de-DE" sz="2400" dirty="0">
                  <a:solidFill>
                    <a:schemeClr val="bg1"/>
                  </a:solidFill>
                </a:rPr>
                <a:t> vertiefen?</a:t>
              </a:r>
            </a:p>
          </p:txBody>
        </p:sp>
      </p:grpSp>
      <p:grpSp>
        <p:nvGrpSpPr>
          <p:cNvPr id="42" name="Gruppieren 41"/>
          <p:cNvGrpSpPr/>
          <p:nvPr/>
        </p:nvGrpSpPr>
        <p:grpSpPr>
          <a:xfrm rot="234518">
            <a:off x="5056731" y="659580"/>
            <a:ext cx="3670436" cy="718458"/>
            <a:chOff x="5791200" y="1469572"/>
            <a:chExt cx="3670436" cy="718458"/>
          </a:xfrm>
        </p:grpSpPr>
        <p:sp>
          <p:nvSpPr>
            <p:cNvPr id="43" name="Freihandform 42"/>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p:cNvSpPr txBox="1"/>
            <p:nvPr/>
          </p:nvSpPr>
          <p:spPr>
            <a:xfrm>
              <a:off x="5937770" y="1585188"/>
              <a:ext cx="2237536" cy="461665"/>
            </a:xfrm>
            <a:prstGeom prst="rect">
              <a:avLst/>
            </a:prstGeom>
            <a:noFill/>
          </p:spPr>
          <p:txBody>
            <a:bodyPr wrap="none" rtlCol="0">
              <a:spAutoFit/>
            </a:bodyPr>
            <a:lstStyle/>
            <a:p>
              <a:r>
                <a:rPr lang="de-DE" sz="2400" dirty="0">
                  <a:solidFill>
                    <a:schemeClr val="bg1"/>
                  </a:solidFill>
                </a:rPr>
                <a:t>b) </a:t>
              </a:r>
              <a:r>
                <a:rPr lang="de-DE" sz="2400" dirty="0" err="1">
                  <a:solidFill>
                    <a:schemeClr val="bg1"/>
                  </a:solidFill>
                </a:rPr>
                <a:t>ibK</a:t>
              </a:r>
              <a:r>
                <a:rPr lang="de-DE" sz="2400" dirty="0">
                  <a:solidFill>
                    <a:schemeClr val="bg1"/>
                  </a:solidFill>
                </a:rPr>
                <a:t> vertiefen?</a:t>
              </a:r>
            </a:p>
          </p:txBody>
        </p:sp>
      </p:grpSp>
      <p:grpSp>
        <p:nvGrpSpPr>
          <p:cNvPr id="70" name="Gruppieren 69"/>
          <p:cNvGrpSpPr/>
          <p:nvPr/>
        </p:nvGrpSpPr>
        <p:grpSpPr>
          <a:xfrm rot="332264">
            <a:off x="6109890" y="7577434"/>
            <a:ext cx="1316074" cy="3784952"/>
            <a:chOff x="2516230" y="3512428"/>
            <a:chExt cx="1006446" cy="2894480"/>
          </a:xfrm>
        </p:grpSpPr>
        <p:sp>
          <p:nvSpPr>
            <p:cNvPr id="71" name="Richtungspfeil 70"/>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2" name="Textfeld 7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73" name="Freihandform 7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74" name="Freihandform 7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55" name="Gruppieren 54"/>
          <p:cNvGrpSpPr/>
          <p:nvPr/>
        </p:nvGrpSpPr>
        <p:grpSpPr>
          <a:xfrm rot="332264">
            <a:off x="3465224" y="7276343"/>
            <a:ext cx="1366640" cy="3794470"/>
            <a:chOff x="376086" y="3507180"/>
            <a:chExt cx="1045115" cy="2901759"/>
          </a:xfrm>
        </p:grpSpPr>
        <p:sp>
          <p:nvSpPr>
            <p:cNvPr id="56" name="Richtungspfeil 55"/>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7" name="Textfeld 56"/>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58" name="Freihandform 57"/>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59" name="Freihandform 58"/>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60" name="Gruppieren 59"/>
          <p:cNvGrpSpPr/>
          <p:nvPr/>
        </p:nvGrpSpPr>
        <p:grpSpPr>
          <a:xfrm rot="332264">
            <a:off x="4834669" y="7417132"/>
            <a:ext cx="1209353" cy="3794471"/>
            <a:chOff x="1503153" y="3507179"/>
            <a:chExt cx="924833" cy="2901760"/>
          </a:xfrm>
        </p:grpSpPr>
        <p:sp>
          <p:nvSpPr>
            <p:cNvPr id="61" name="Richtungspfeil 60"/>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62" name="Textfeld 61"/>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63" name="Freihandform 62"/>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64" name="Freihandform 63"/>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sp>
        <p:nvSpPr>
          <p:cNvPr id="49" name="Freihandform 48"/>
          <p:cNvSpPr/>
          <p:nvPr/>
        </p:nvSpPr>
        <p:spPr>
          <a:xfrm>
            <a:off x="3612348" y="7400316"/>
            <a:ext cx="968779" cy="3911526"/>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Freihandform 49"/>
          <p:cNvSpPr/>
          <p:nvPr/>
        </p:nvSpPr>
        <p:spPr>
          <a:xfrm rot="21434449" flipH="1">
            <a:off x="4773335" y="7526303"/>
            <a:ext cx="911979" cy="395026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95266 w 1581129"/>
              <a:gd name="connsiteY6" fmla="*/ 600075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281091 w 1581129"/>
              <a:gd name="connsiteY2" fmla="*/ 514350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38104 w 1581129"/>
              <a:gd name="connsiteY0" fmla="*/ 4271962 h 4371975"/>
              <a:gd name="connsiteX1" fmla="*/ 1538266 w 1581129"/>
              <a:gd name="connsiteY1" fmla="*/ 4371975 h 4371975"/>
              <a:gd name="connsiteX2" fmla="*/ 1105191 w 1581129"/>
              <a:gd name="connsiteY2" fmla="*/ 577623 h 4371975"/>
              <a:gd name="connsiteX3" fmla="*/ 1581129 w 1581129"/>
              <a:gd name="connsiteY3" fmla="*/ 557212 h 4371975"/>
              <a:gd name="connsiteX4" fmla="*/ 752454 w 1581129"/>
              <a:gd name="connsiteY4" fmla="*/ 0 h 4371975"/>
              <a:gd name="connsiteX5" fmla="*/ 0 w 1581129"/>
              <a:gd name="connsiteY5" fmla="*/ 573679 h 4371975"/>
              <a:gd name="connsiteX6" fmla="*/ 375294 w 1581129"/>
              <a:gd name="connsiteY6" fmla="*/ 600763 h 4371975"/>
              <a:gd name="connsiteX7" fmla="*/ 238104 w 1581129"/>
              <a:gd name="connsiteY7" fmla="*/ 4271962 h 4371975"/>
              <a:gd name="connsiteX0" fmla="*/ 265777 w 1581129"/>
              <a:gd name="connsiteY0" fmla="*/ 4385441 h 4385441"/>
              <a:gd name="connsiteX1" fmla="*/ 1538266 w 1581129"/>
              <a:gd name="connsiteY1" fmla="*/ 4371975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105191 w 1581129"/>
              <a:gd name="connsiteY2" fmla="*/ 577623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 name="connsiteX0" fmla="*/ 265777 w 1581129"/>
              <a:gd name="connsiteY0" fmla="*/ 4385441 h 4385441"/>
              <a:gd name="connsiteX1" fmla="*/ 1533454 w 1581129"/>
              <a:gd name="connsiteY1" fmla="*/ 4300620 h 4385441"/>
              <a:gd name="connsiteX2" fmla="*/ 1025302 w 1581129"/>
              <a:gd name="connsiteY2" fmla="*/ 580374 h 4385441"/>
              <a:gd name="connsiteX3" fmla="*/ 1581129 w 1581129"/>
              <a:gd name="connsiteY3" fmla="*/ 557212 h 4385441"/>
              <a:gd name="connsiteX4" fmla="*/ 752454 w 1581129"/>
              <a:gd name="connsiteY4" fmla="*/ 0 h 4385441"/>
              <a:gd name="connsiteX5" fmla="*/ 0 w 1581129"/>
              <a:gd name="connsiteY5" fmla="*/ 573679 h 4385441"/>
              <a:gd name="connsiteX6" fmla="*/ 375294 w 1581129"/>
              <a:gd name="connsiteY6" fmla="*/ 600763 h 4385441"/>
              <a:gd name="connsiteX7" fmla="*/ 265777 w 1581129"/>
              <a:gd name="connsiteY7" fmla="*/ 4385441 h 43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29" h="4385441">
                <a:moveTo>
                  <a:pt x="265777" y="4385441"/>
                </a:moveTo>
                <a:lnTo>
                  <a:pt x="1533454" y="4300620"/>
                </a:lnTo>
                <a:lnTo>
                  <a:pt x="1025302" y="580374"/>
                </a:lnTo>
                <a:lnTo>
                  <a:pt x="1581129" y="557212"/>
                </a:lnTo>
                <a:lnTo>
                  <a:pt x="752454" y="0"/>
                </a:lnTo>
                <a:lnTo>
                  <a:pt x="0" y="573679"/>
                </a:lnTo>
                <a:lnTo>
                  <a:pt x="375294" y="600763"/>
                </a:lnTo>
                <a:lnTo>
                  <a:pt x="265777" y="43854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ihandform 50"/>
          <p:cNvSpPr/>
          <p:nvPr/>
        </p:nvSpPr>
        <p:spPr>
          <a:xfrm flipH="1">
            <a:off x="5257845" y="7706089"/>
            <a:ext cx="873534" cy="3911524"/>
          </a:xfrm>
          <a:custGeom>
            <a:avLst/>
            <a:gdLst>
              <a:gd name="connsiteX0" fmla="*/ 171450 w 1514475"/>
              <a:gd name="connsiteY0" fmla="*/ 4271962 h 4371975"/>
              <a:gd name="connsiteX1" fmla="*/ 1471612 w 1514475"/>
              <a:gd name="connsiteY1" fmla="*/ 4371975 h 4371975"/>
              <a:gd name="connsiteX2" fmla="*/ 1214437 w 1514475"/>
              <a:gd name="connsiteY2" fmla="*/ 514350 h 4371975"/>
              <a:gd name="connsiteX3" fmla="*/ 1514475 w 1514475"/>
              <a:gd name="connsiteY3" fmla="*/ 557212 h 4371975"/>
              <a:gd name="connsiteX4" fmla="*/ 685800 w 1514475"/>
              <a:gd name="connsiteY4" fmla="*/ 0 h 4371975"/>
              <a:gd name="connsiteX5" fmla="*/ 0 w 1514475"/>
              <a:gd name="connsiteY5" fmla="*/ 671512 h 4371975"/>
              <a:gd name="connsiteX6" fmla="*/ 328612 w 1514475"/>
              <a:gd name="connsiteY6" fmla="*/ 600075 h 4371975"/>
              <a:gd name="connsiteX7" fmla="*/ 171450 w 1514475"/>
              <a:gd name="connsiteY7" fmla="*/ 4271962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475" h="4371975">
                <a:moveTo>
                  <a:pt x="171450" y="4271962"/>
                </a:moveTo>
                <a:lnTo>
                  <a:pt x="1471612" y="4371975"/>
                </a:lnTo>
                <a:lnTo>
                  <a:pt x="1214437" y="514350"/>
                </a:lnTo>
                <a:lnTo>
                  <a:pt x="1514475" y="557212"/>
                </a:lnTo>
                <a:lnTo>
                  <a:pt x="685800" y="0"/>
                </a:lnTo>
                <a:lnTo>
                  <a:pt x="0" y="671512"/>
                </a:lnTo>
                <a:lnTo>
                  <a:pt x="328612" y="600075"/>
                </a:lnTo>
                <a:lnTo>
                  <a:pt x="171450" y="42719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rot="16200000">
            <a:off x="2750021" y="9238566"/>
            <a:ext cx="2672719" cy="369332"/>
          </a:xfrm>
          <a:prstGeom prst="rect">
            <a:avLst/>
          </a:prstGeom>
          <a:solidFill>
            <a:schemeClr val="accent4"/>
          </a:solidFill>
          <a:ln>
            <a:noFill/>
          </a:ln>
        </p:spPr>
        <p:txBody>
          <a:bodyPr wrap="none" rtlCol="0">
            <a:spAutoFit/>
          </a:bodyPr>
          <a:lstStyle/>
          <a:p>
            <a:r>
              <a:rPr lang="de-DE" dirty="0">
                <a:solidFill>
                  <a:schemeClr val="bg1"/>
                </a:solidFill>
              </a:rPr>
              <a:t>Datenauswertung – Studie</a:t>
            </a:r>
          </a:p>
        </p:txBody>
      </p:sp>
      <p:sp>
        <p:nvSpPr>
          <p:cNvPr id="53" name="Textfeld 52"/>
          <p:cNvSpPr txBox="1"/>
          <p:nvPr/>
        </p:nvSpPr>
        <p:spPr>
          <a:xfrm rot="16200000">
            <a:off x="3812244" y="9510413"/>
            <a:ext cx="2761975" cy="369332"/>
          </a:xfrm>
          <a:prstGeom prst="rect">
            <a:avLst/>
          </a:prstGeom>
          <a:solidFill>
            <a:schemeClr val="accent4"/>
          </a:solidFill>
          <a:ln>
            <a:noFill/>
          </a:ln>
        </p:spPr>
        <p:txBody>
          <a:bodyPr wrap="none" rtlCol="0">
            <a:spAutoFit/>
          </a:bodyPr>
          <a:lstStyle/>
          <a:p>
            <a:r>
              <a:rPr lang="de-DE" dirty="0">
                <a:solidFill>
                  <a:schemeClr val="bg1"/>
                </a:solidFill>
              </a:rPr>
              <a:t>Elektronik - Programmieren</a:t>
            </a:r>
          </a:p>
        </p:txBody>
      </p:sp>
      <p:sp>
        <p:nvSpPr>
          <p:cNvPr id="54" name="Textfeld 53"/>
          <p:cNvSpPr txBox="1"/>
          <p:nvPr/>
        </p:nvSpPr>
        <p:spPr>
          <a:xfrm rot="16200000">
            <a:off x="4207225" y="9650016"/>
            <a:ext cx="2933111" cy="369332"/>
          </a:xfrm>
          <a:prstGeom prst="rect">
            <a:avLst/>
          </a:prstGeom>
          <a:solidFill>
            <a:schemeClr val="accent4"/>
          </a:solidFill>
          <a:ln>
            <a:noFill/>
          </a:ln>
        </p:spPr>
        <p:txBody>
          <a:bodyPr wrap="none" rtlCol="0">
            <a:spAutoFit/>
          </a:bodyPr>
          <a:lstStyle/>
          <a:p>
            <a:r>
              <a:rPr lang="de-DE" dirty="0">
                <a:solidFill>
                  <a:schemeClr val="bg1"/>
                </a:solidFill>
              </a:rPr>
              <a:t>TZ– Werken - </a:t>
            </a:r>
            <a:r>
              <a:rPr lang="de-DE" dirty="0" err="1">
                <a:solidFill>
                  <a:schemeClr val="bg1"/>
                </a:solidFill>
              </a:rPr>
              <a:t>Mech</a:t>
            </a:r>
            <a:r>
              <a:rPr lang="de-DE" dirty="0">
                <a:solidFill>
                  <a:schemeClr val="bg1"/>
                </a:solidFill>
              </a:rPr>
              <a:t>. Rechnen</a:t>
            </a:r>
          </a:p>
        </p:txBody>
      </p:sp>
      <p:grpSp>
        <p:nvGrpSpPr>
          <p:cNvPr id="65" name="Gruppieren 64"/>
          <p:cNvGrpSpPr/>
          <p:nvPr/>
        </p:nvGrpSpPr>
        <p:grpSpPr>
          <a:xfrm>
            <a:off x="5992336" y="10143466"/>
            <a:ext cx="1209331" cy="899538"/>
            <a:chOff x="10223158" y="-3415702"/>
            <a:chExt cx="4679644" cy="3972786"/>
          </a:xfrm>
        </p:grpSpPr>
        <p:grpSp>
          <p:nvGrpSpPr>
            <p:cNvPr id="66" name="Gruppieren 65"/>
            <p:cNvGrpSpPr/>
            <p:nvPr/>
          </p:nvGrpSpPr>
          <p:grpSpPr>
            <a:xfrm>
              <a:off x="10223158" y="-724274"/>
              <a:ext cx="4427615" cy="857361"/>
              <a:chOff x="1814661" y="4310015"/>
              <a:chExt cx="5114346" cy="1069918"/>
            </a:xfrm>
          </p:grpSpPr>
          <p:sp>
            <p:nvSpPr>
              <p:cNvPr id="104"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5"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67" name="Gruppieren 66"/>
            <p:cNvGrpSpPr/>
            <p:nvPr/>
          </p:nvGrpSpPr>
          <p:grpSpPr>
            <a:xfrm>
              <a:off x="14085392" y="-3415702"/>
              <a:ext cx="817410" cy="1228403"/>
              <a:chOff x="6275934" y="951329"/>
              <a:chExt cx="944192" cy="1532948"/>
            </a:xfrm>
          </p:grpSpPr>
          <p:sp>
            <p:nvSpPr>
              <p:cNvPr id="102"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3"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68" name="Gruppieren 67"/>
            <p:cNvGrpSpPr/>
            <p:nvPr/>
          </p:nvGrpSpPr>
          <p:grpSpPr>
            <a:xfrm>
              <a:off x="12732794" y="-2406511"/>
              <a:ext cx="2160708" cy="2963595"/>
              <a:chOff x="4713546" y="2210718"/>
              <a:chExt cx="2495837" cy="3698328"/>
            </a:xfrm>
          </p:grpSpPr>
          <p:sp>
            <p:nvSpPr>
              <p:cNvPr id="100"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01"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69" name="Ellipse 68"/>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08" name="Gruppieren 107"/>
          <p:cNvGrpSpPr/>
          <p:nvPr/>
        </p:nvGrpSpPr>
        <p:grpSpPr>
          <a:xfrm>
            <a:off x="6037225" y="9626681"/>
            <a:ext cx="1209331" cy="899538"/>
            <a:chOff x="10223158" y="-3415702"/>
            <a:chExt cx="4679644" cy="3972786"/>
          </a:xfrm>
        </p:grpSpPr>
        <p:grpSp>
          <p:nvGrpSpPr>
            <p:cNvPr id="109" name="Gruppieren 108"/>
            <p:cNvGrpSpPr/>
            <p:nvPr/>
          </p:nvGrpSpPr>
          <p:grpSpPr>
            <a:xfrm>
              <a:off x="10223158" y="-724274"/>
              <a:ext cx="4427615" cy="857361"/>
              <a:chOff x="1814661" y="4310015"/>
              <a:chExt cx="5114346" cy="1069918"/>
            </a:xfrm>
          </p:grpSpPr>
          <p:sp>
            <p:nvSpPr>
              <p:cNvPr id="11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10" name="Gruppieren 109"/>
            <p:cNvGrpSpPr/>
            <p:nvPr/>
          </p:nvGrpSpPr>
          <p:grpSpPr>
            <a:xfrm>
              <a:off x="14085392" y="-3415702"/>
              <a:ext cx="817410" cy="1228403"/>
              <a:chOff x="6275934" y="951329"/>
              <a:chExt cx="944192" cy="1532948"/>
            </a:xfrm>
          </p:grpSpPr>
          <p:sp>
            <p:nvSpPr>
              <p:cNvPr id="11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6"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11" name="Gruppieren 110"/>
            <p:cNvGrpSpPr/>
            <p:nvPr/>
          </p:nvGrpSpPr>
          <p:grpSpPr>
            <a:xfrm>
              <a:off x="12732794" y="-2406511"/>
              <a:ext cx="2160708" cy="2963595"/>
              <a:chOff x="4713546" y="2210718"/>
              <a:chExt cx="2495837" cy="3698328"/>
            </a:xfrm>
          </p:grpSpPr>
          <p:sp>
            <p:nvSpPr>
              <p:cNvPr id="11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1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12" name="Ellipse 111"/>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19" name="Gruppieren 118"/>
          <p:cNvGrpSpPr/>
          <p:nvPr/>
        </p:nvGrpSpPr>
        <p:grpSpPr>
          <a:xfrm>
            <a:off x="6082114" y="9109896"/>
            <a:ext cx="1209331" cy="899538"/>
            <a:chOff x="10223158" y="-3415702"/>
            <a:chExt cx="4679644" cy="3972786"/>
          </a:xfrm>
        </p:grpSpPr>
        <p:grpSp>
          <p:nvGrpSpPr>
            <p:cNvPr id="120" name="Gruppieren 119"/>
            <p:cNvGrpSpPr/>
            <p:nvPr/>
          </p:nvGrpSpPr>
          <p:grpSpPr>
            <a:xfrm>
              <a:off x="10223158" y="-724274"/>
              <a:ext cx="4427615" cy="857361"/>
              <a:chOff x="1814661" y="4310015"/>
              <a:chExt cx="5114346" cy="1069918"/>
            </a:xfrm>
          </p:grpSpPr>
          <p:sp>
            <p:nvSpPr>
              <p:cNvPr id="128"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21" name="Gruppieren 120"/>
            <p:cNvGrpSpPr/>
            <p:nvPr/>
          </p:nvGrpSpPr>
          <p:grpSpPr>
            <a:xfrm>
              <a:off x="14085392" y="-3415702"/>
              <a:ext cx="817410" cy="1228403"/>
              <a:chOff x="6275934" y="951329"/>
              <a:chExt cx="944192" cy="1532948"/>
            </a:xfrm>
          </p:grpSpPr>
          <p:sp>
            <p:nvSpPr>
              <p:cNvPr id="1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7"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22" name="Gruppieren 121"/>
            <p:cNvGrpSpPr/>
            <p:nvPr/>
          </p:nvGrpSpPr>
          <p:grpSpPr>
            <a:xfrm>
              <a:off x="12732794" y="-2406511"/>
              <a:ext cx="2160708" cy="2963595"/>
              <a:chOff x="4713546" y="2210718"/>
              <a:chExt cx="2495837" cy="3698328"/>
            </a:xfrm>
          </p:grpSpPr>
          <p:sp>
            <p:nvSpPr>
              <p:cNvPr id="124"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25"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23" name="Ellipse 122"/>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30" name="Gruppieren 129"/>
          <p:cNvGrpSpPr/>
          <p:nvPr/>
        </p:nvGrpSpPr>
        <p:grpSpPr>
          <a:xfrm>
            <a:off x="6127003" y="8593111"/>
            <a:ext cx="1209331" cy="899538"/>
            <a:chOff x="10223158" y="-3415702"/>
            <a:chExt cx="4679644" cy="3972786"/>
          </a:xfrm>
        </p:grpSpPr>
        <p:grpSp>
          <p:nvGrpSpPr>
            <p:cNvPr id="131" name="Gruppieren 130"/>
            <p:cNvGrpSpPr/>
            <p:nvPr/>
          </p:nvGrpSpPr>
          <p:grpSpPr>
            <a:xfrm>
              <a:off x="10223158" y="-724274"/>
              <a:ext cx="4427615" cy="857361"/>
              <a:chOff x="1814661" y="4310015"/>
              <a:chExt cx="5114346" cy="1069918"/>
            </a:xfrm>
          </p:grpSpPr>
          <p:sp>
            <p:nvSpPr>
              <p:cNvPr id="13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32" name="Gruppieren 131"/>
            <p:cNvGrpSpPr/>
            <p:nvPr/>
          </p:nvGrpSpPr>
          <p:grpSpPr>
            <a:xfrm>
              <a:off x="14085392" y="-3415702"/>
              <a:ext cx="817410" cy="1228403"/>
              <a:chOff x="6275934" y="951329"/>
              <a:chExt cx="944192" cy="1532948"/>
            </a:xfrm>
          </p:grpSpPr>
          <p:sp>
            <p:nvSpPr>
              <p:cNvPr id="13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8"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33" name="Gruppieren 132"/>
            <p:cNvGrpSpPr/>
            <p:nvPr/>
          </p:nvGrpSpPr>
          <p:grpSpPr>
            <a:xfrm>
              <a:off x="12732794" y="-2406511"/>
              <a:ext cx="2160708" cy="2963595"/>
              <a:chOff x="4713546" y="2210718"/>
              <a:chExt cx="2495837" cy="3698328"/>
            </a:xfrm>
          </p:grpSpPr>
          <p:sp>
            <p:nvSpPr>
              <p:cNvPr id="13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3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34" name="Ellipse 133"/>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41" name="Gruppieren 140"/>
          <p:cNvGrpSpPr/>
          <p:nvPr/>
        </p:nvGrpSpPr>
        <p:grpSpPr>
          <a:xfrm>
            <a:off x="6171892" y="8076326"/>
            <a:ext cx="1209331" cy="899538"/>
            <a:chOff x="10223158" y="-3415702"/>
            <a:chExt cx="4679644" cy="3972786"/>
          </a:xfrm>
        </p:grpSpPr>
        <p:grpSp>
          <p:nvGrpSpPr>
            <p:cNvPr id="142" name="Gruppieren 141"/>
            <p:cNvGrpSpPr/>
            <p:nvPr/>
          </p:nvGrpSpPr>
          <p:grpSpPr>
            <a:xfrm>
              <a:off x="10223158" y="-724274"/>
              <a:ext cx="4427615" cy="857361"/>
              <a:chOff x="1814661" y="4310015"/>
              <a:chExt cx="5114346" cy="1069918"/>
            </a:xfrm>
          </p:grpSpPr>
          <p:sp>
            <p:nvSpPr>
              <p:cNvPr id="150"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1"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43" name="Gruppieren 142"/>
            <p:cNvGrpSpPr/>
            <p:nvPr/>
          </p:nvGrpSpPr>
          <p:grpSpPr>
            <a:xfrm>
              <a:off x="14085392" y="-3415702"/>
              <a:ext cx="817410" cy="1228403"/>
              <a:chOff x="6275934" y="951329"/>
              <a:chExt cx="944192" cy="1532948"/>
            </a:xfrm>
          </p:grpSpPr>
          <p:sp>
            <p:nvSpPr>
              <p:cNvPr id="148"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9"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44" name="Gruppieren 143"/>
            <p:cNvGrpSpPr/>
            <p:nvPr/>
          </p:nvGrpSpPr>
          <p:grpSpPr>
            <a:xfrm>
              <a:off x="12732794" y="-2406511"/>
              <a:ext cx="2160708" cy="2963595"/>
              <a:chOff x="4713546" y="2210718"/>
              <a:chExt cx="2495837" cy="3698328"/>
            </a:xfrm>
          </p:grpSpPr>
          <p:sp>
            <p:nvSpPr>
              <p:cNvPr id="14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4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45" name="Ellipse 144"/>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grpSp>
        <p:nvGrpSpPr>
          <p:cNvPr id="152" name="Gruppieren 151"/>
          <p:cNvGrpSpPr/>
          <p:nvPr/>
        </p:nvGrpSpPr>
        <p:grpSpPr>
          <a:xfrm>
            <a:off x="6216781" y="7559541"/>
            <a:ext cx="1209331" cy="899538"/>
            <a:chOff x="10223158" y="-3415702"/>
            <a:chExt cx="4679644" cy="3972786"/>
          </a:xfrm>
        </p:grpSpPr>
        <p:grpSp>
          <p:nvGrpSpPr>
            <p:cNvPr id="153" name="Gruppieren 152"/>
            <p:cNvGrpSpPr/>
            <p:nvPr/>
          </p:nvGrpSpPr>
          <p:grpSpPr>
            <a:xfrm>
              <a:off x="10223158" y="-724274"/>
              <a:ext cx="4427615" cy="857361"/>
              <a:chOff x="1814661" y="4310015"/>
              <a:chExt cx="5114346" cy="1069918"/>
            </a:xfrm>
          </p:grpSpPr>
          <p:sp>
            <p:nvSpPr>
              <p:cNvPr id="16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Qualifizierung</a:t>
                </a:r>
                <a:endParaRPr lang="de-DE" altLang="de-DE" sz="100" dirty="0">
                  <a:solidFill>
                    <a:prstClr val="black"/>
                  </a:solidFill>
                  <a:latin typeface="Arial" pitchFamily="34" charset="0"/>
                  <a:cs typeface="Arial" pitchFamily="34" charset="0"/>
                </a:endParaRPr>
              </a:p>
            </p:txBody>
          </p:sp>
        </p:grpSp>
        <p:grpSp>
          <p:nvGrpSpPr>
            <p:cNvPr id="154" name="Gruppieren 153"/>
            <p:cNvGrpSpPr/>
            <p:nvPr/>
          </p:nvGrpSpPr>
          <p:grpSpPr>
            <a:xfrm>
              <a:off x="14085392" y="-3415702"/>
              <a:ext cx="817410" cy="1228403"/>
              <a:chOff x="6275934" y="951329"/>
              <a:chExt cx="944192" cy="1532948"/>
            </a:xfrm>
          </p:grpSpPr>
          <p:sp>
            <p:nvSpPr>
              <p:cNvPr id="15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60" name="Text Box 10"/>
              <p:cNvSpPr txBox="1">
                <a:spLocks noChangeArrowheads="1"/>
              </p:cNvSpPr>
              <p:nvPr/>
            </p:nvSpPr>
            <p:spPr bwMode="auto">
              <a:xfrm rot="17744282">
                <a:off x="6194350" y="1408929"/>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ts val="2500"/>
                  </a:lnSpc>
                  <a:spcBef>
                    <a:spcPct val="0"/>
                  </a:spcBef>
                  <a:spcAft>
                    <a:spcPct val="0"/>
                  </a:spcAft>
                </a:pPr>
                <a:r>
                  <a:rPr lang="de-DE" altLang="de-DE" sz="100" dirty="0">
                    <a:solidFill>
                      <a:srgbClr val="FFFFFF"/>
                    </a:solidFill>
                    <a:latin typeface="Candara" pitchFamily="34" charset="0"/>
                    <a:cs typeface="Arial" pitchFamily="34" charset="0"/>
                  </a:rPr>
                  <a:t> </a:t>
                </a:r>
                <a:r>
                  <a:rPr lang="de-DE" altLang="de-DE" sz="100" dirty="0" err="1">
                    <a:solidFill>
                      <a:srgbClr val="FFFFFF"/>
                    </a:solidFill>
                    <a:latin typeface="Candara" pitchFamily="34" charset="0"/>
                    <a:cs typeface="Arial" pitchFamily="34" charset="0"/>
                  </a:rPr>
                  <a:t>Refle</a:t>
                </a:r>
                <a:r>
                  <a:rPr lang="de-DE" altLang="de-DE" sz="100" dirty="0">
                    <a:solidFill>
                      <a:srgbClr val="FFFFFF"/>
                    </a:solidFill>
                    <a:latin typeface="Candara" pitchFamily="34" charset="0"/>
                    <a:cs typeface="Arial" pitchFamily="34" charset="0"/>
                  </a:rPr>
                  <a:t>-</a:t>
                </a:r>
                <a:br>
                  <a:rPr lang="de-DE" altLang="de-DE" sz="100" dirty="0">
                    <a:solidFill>
                      <a:srgbClr val="FFFFFF"/>
                    </a:solidFill>
                    <a:latin typeface="Candara" pitchFamily="34" charset="0"/>
                    <a:cs typeface="Arial" pitchFamily="34" charset="0"/>
                  </a:rPr>
                </a:br>
                <a:r>
                  <a:rPr lang="de-DE" altLang="de-DE" sz="100" dirty="0" err="1">
                    <a:solidFill>
                      <a:srgbClr val="FFFFFF"/>
                    </a:solidFill>
                    <a:latin typeface="Candara" pitchFamily="34" charset="0"/>
                    <a:cs typeface="Arial" pitchFamily="34" charset="0"/>
                  </a:rPr>
                  <a:t>xion</a:t>
                </a:r>
                <a:endParaRPr lang="de-DE" altLang="de-DE" sz="100" dirty="0">
                  <a:solidFill>
                    <a:prstClr val="black"/>
                  </a:solidFill>
                  <a:latin typeface="Arial" pitchFamily="34" charset="0"/>
                  <a:cs typeface="Arial" pitchFamily="34" charset="0"/>
                </a:endParaRPr>
              </a:p>
            </p:txBody>
          </p:sp>
        </p:grpSp>
        <p:grpSp>
          <p:nvGrpSpPr>
            <p:cNvPr id="155" name="Gruppieren 154"/>
            <p:cNvGrpSpPr/>
            <p:nvPr/>
          </p:nvGrpSpPr>
          <p:grpSpPr>
            <a:xfrm>
              <a:off x="12732794" y="-2406511"/>
              <a:ext cx="2160708" cy="2963595"/>
              <a:chOff x="4713546" y="2210718"/>
              <a:chExt cx="2495837" cy="3698328"/>
            </a:xfrm>
          </p:grpSpPr>
          <p:sp>
            <p:nvSpPr>
              <p:cNvPr id="15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pPr defTabSz="457200"/>
                <a:endParaRPr lang="de-DE" sz="100">
                  <a:solidFill>
                    <a:prstClr val="black"/>
                  </a:solidFill>
                </a:endParaRPr>
              </a:p>
            </p:txBody>
          </p:sp>
          <p:sp>
            <p:nvSpPr>
              <p:cNvPr id="15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de-DE" altLang="de-DE" sz="100" dirty="0">
                    <a:solidFill>
                      <a:srgbClr val="FFFFFF"/>
                    </a:solidFill>
                    <a:latin typeface="Candara" pitchFamily="34" charset="0"/>
                    <a:cs typeface="Arial" pitchFamily="34" charset="0"/>
                  </a:rPr>
                  <a:t>Projektphase</a:t>
                </a:r>
                <a:endParaRPr lang="de-DE" altLang="de-DE" sz="100" dirty="0">
                  <a:solidFill>
                    <a:prstClr val="black"/>
                  </a:solidFill>
                  <a:latin typeface="Arial" pitchFamily="34" charset="0"/>
                  <a:cs typeface="Arial" pitchFamily="34" charset="0"/>
                </a:endParaRPr>
              </a:p>
            </p:txBody>
          </p:sp>
        </p:grpSp>
        <p:sp>
          <p:nvSpPr>
            <p:cNvPr id="156" name="Ellipse 155"/>
            <p:cNvSpPr/>
            <p:nvPr/>
          </p:nvSpPr>
          <p:spPr>
            <a:xfrm>
              <a:off x="14353340" y="-125618"/>
              <a:ext cx="404211" cy="3741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sz="100">
                <a:solidFill>
                  <a:prstClr val="white"/>
                </a:solidFill>
              </a:endParaRPr>
            </a:p>
          </p:txBody>
        </p:sp>
      </p:grpSp>
      <p:pic>
        <p:nvPicPr>
          <p:cNvPr id="166" name="Grafik 1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1091">
            <a:off x="3926490" y="3171643"/>
            <a:ext cx="3307241" cy="2480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8" name="Pfeil nach rechts 167"/>
          <p:cNvSpPr/>
          <p:nvPr/>
        </p:nvSpPr>
        <p:spPr>
          <a:xfrm rot="21122968">
            <a:off x="1651159" y="60805"/>
            <a:ext cx="3620036" cy="88316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Stoffströme</a:t>
            </a:r>
          </a:p>
        </p:txBody>
      </p:sp>
      <p:sp>
        <p:nvSpPr>
          <p:cNvPr id="183" name="Textfeld 182"/>
          <p:cNvSpPr txBox="1"/>
          <p:nvPr/>
        </p:nvSpPr>
        <p:spPr>
          <a:xfrm>
            <a:off x="5712142" y="5071042"/>
            <a:ext cx="918008" cy="646331"/>
          </a:xfrm>
          <a:prstGeom prst="rect">
            <a:avLst/>
          </a:prstGeom>
          <a:noFill/>
        </p:spPr>
        <p:txBody>
          <a:bodyPr wrap="none" rtlCol="0">
            <a:spAutoFit/>
          </a:bodyPr>
          <a:lstStyle/>
          <a:p>
            <a:r>
              <a:rPr lang="de-DE" sz="3600" dirty="0">
                <a:solidFill>
                  <a:schemeClr val="accent2"/>
                </a:solidFill>
              </a:rPr>
              <a:t>EVA</a:t>
            </a:r>
          </a:p>
        </p:txBody>
      </p:sp>
      <p:pic>
        <p:nvPicPr>
          <p:cNvPr id="197" name="Grafik 1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1618">
            <a:off x="372779" y="896257"/>
            <a:ext cx="3662807" cy="1453362"/>
          </a:xfrm>
          <a:prstGeom prst="rect">
            <a:avLst/>
          </a:prstGeom>
          <a:ln>
            <a:solidFill>
              <a:schemeClr val="bg1">
                <a:lumMod val="50000"/>
              </a:schemeClr>
            </a:solidFill>
          </a:ln>
        </p:spPr>
      </p:pic>
      <p:sp>
        <p:nvSpPr>
          <p:cNvPr id="181" name="Textfeld 180"/>
          <p:cNvSpPr txBox="1"/>
          <p:nvPr/>
        </p:nvSpPr>
        <p:spPr>
          <a:xfrm>
            <a:off x="3109202" y="4175556"/>
            <a:ext cx="918008" cy="646331"/>
          </a:xfrm>
          <a:prstGeom prst="rect">
            <a:avLst/>
          </a:prstGeom>
          <a:noFill/>
        </p:spPr>
        <p:txBody>
          <a:bodyPr wrap="none" rtlCol="0">
            <a:spAutoFit/>
          </a:bodyPr>
          <a:lstStyle/>
          <a:p>
            <a:r>
              <a:rPr lang="de-DE" sz="3600" dirty="0"/>
              <a:t>EVA</a:t>
            </a:r>
          </a:p>
        </p:txBody>
      </p:sp>
      <p:grpSp>
        <p:nvGrpSpPr>
          <p:cNvPr id="75" name="Gruppieren 74"/>
          <p:cNvGrpSpPr/>
          <p:nvPr/>
        </p:nvGrpSpPr>
        <p:grpSpPr>
          <a:xfrm rot="332264">
            <a:off x="7809038" y="2476158"/>
            <a:ext cx="1175484" cy="3792417"/>
            <a:chOff x="3607008" y="3512427"/>
            <a:chExt cx="898932" cy="2900188"/>
          </a:xfrm>
        </p:grpSpPr>
        <p:sp>
          <p:nvSpPr>
            <p:cNvPr id="76" name="Richtungspfeil 75"/>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77" name="Textfeld 76"/>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78" name="Freihandform 77"/>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79" name="Freihandform 7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spTree>
    <p:extLst>
      <p:ext uri="{BB962C8B-B14F-4D97-AF65-F5344CB8AC3E}">
        <p14:creationId xmlns:p14="http://schemas.microsoft.com/office/powerpoint/2010/main" val="7396638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rot="584940">
            <a:off x="6558844" y="3352800"/>
            <a:ext cx="1805302" cy="3170099"/>
          </a:xfrm>
          <a:prstGeom prst="rect">
            <a:avLst/>
          </a:prstGeom>
          <a:noFill/>
        </p:spPr>
        <p:txBody>
          <a:bodyPr wrap="none" rtlCol="0">
            <a:spAutoFit/>
          </a:bodyPr>
          <a:lstStyle/>
          <a:p>
            <a:r>
              <a:rPr lang="de-DE" sz="20000" dirty="0">
                <a:solidFill>
                  <a:schemeClr val="accent1"/>
                </a:solidFill>
                <a:latin typeface="AR CHRISTY" panose="02000000000000000000" pitchFamily="2" charset="0"/>
              </a:rPr>
              <a:t>?</a:t>
            </a:r>
          </a:p>
        </p:txBody>
      </p:sp>
    </p:spTree>
    <p:extLst>
      <p:ext uri="{BB962C8B-B14F-4D97-AF65-F5344CB8AC3E}">
        <p14:creationId xmlns:p14="http://schemas.microsoft.com/office/powerpoint/2010/main" val="65772216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4931322"/>
            <a:ext cx="9144000" cy="340592"/>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68551" y="4077505"/>
            <a:ext cx="4572000" cy="369332"/>
          </a:xfrm>
          <a:prstGeom prst="rect">
            <a:avLst/>
          </a:prstGeom>
        </p:spPr>
        <p:txBody>
          <a:bodyPr>
            <a:spAutoFit/>
          </a:bodyPr>
          <a:lstStyle/>
          <a:p>
            <a:r>
              <a:rPr lang="de-DE" dirty="0">
                <a:solidFill>
                  <a:schemeClr val="bg1"/>
                </a:solidFill>
              </a:rPr>
              <a:t>(15 Minuten)</a:t>
            </a:r>
          </a:p>
        </p:txBody>
      </p:sp>
      <p:grpSp>
        <p:nvGrpSpPr>
          <p:cNvPr id="9" name="Gruppieren 8"/>
          <p:cNvGrpSpPr/>
          <p:nvPr/>
        </p:nvGrpSpPr>
        <p:grpSpPr>
          <a:xfrm>
            <a:off x="644643" y="481784"/>
            <a:ext cx="1596897" cy="2039847"/>
            <a:chOff x="6696598" y="1588050"/>
            <a:chExt cx="406138" cy="471452"/>
          </a:xfrm>
        </p:grpSpPr>
        <p:sp>
          <p:nvSpPr>
            <p:cNvPr id="10" name="Ellipse 9"/>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46"/>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1242800378"/>
      </p:ext>
    </p:extLst>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5473194"/>
            <a:ext cx="9144000" cy="340592"/>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68551" y="4077505"/>
            <a:ext cx="4572000" cy="369332"/>
          </a:xfrm>
          <a:prstGeom prst="rect">
            <a:avLst/>
          </a:prstGeom>
        </p:spPr>
        <p:txBody>
          <a:bodyPr>
            <a:spAutoFit/>
          </a:bodyPr>
          <a:lstStyle/>
          <a:p>
            <a:r>
              <a:rPr lang="de-DE" dirty="0">
                <a:solidFill>
                  <a:schemeClr val="bg1"/>
                </a:solidFill>
              </a:rPr>
              <a:t>(15 Minuten)</a:t>
            </a:r>
          </a:p>
        </p:txBody>
      </p:sp>
      <p:grpSp>
        <p:nvGrpSpPr>
          <p:cNvPr id="9" name="Gruppieren 8"/>
          <p:cNvGrpSpPr/>
          <p:nvPr/>
        </p:nvGrpSpPr>
        <p:grpSpPr>
          <a:xfrm>
            <a:off x="644643" y="481784"/>
            <a:ext cx="1596897" cy="2039847"/>
            <a:chOff x="6696598" y="1588050"/>
            <a:chExt cx="406138" cy="471452"/>
          </a:xfrm>
        </p:grpSpPr>
        <p:sp>
          <p:nvSpPr>
            <p:cNvPr id="10" name="Ellipse 9"/>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46"/>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657318327"/>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36512" y="6654552"/>
            <a:ext cx="4660250" cy="230832"/>
          </a:xfrm>
          <a:prstGeom prst="rect">
            <a:avLst/>
          </a:prstGeom>
          <a:noFill/>
        </p:spPr>
        <p:txBody>
          <a:bodyPr wrap="none" rtlCol="0">
            <a:spAutoFit/>
          </a:bodyPr>
          <a:lstStyle/>
          <a:p>
            <a:r>
              <a:rPr lang="de-DE" sz="900" dirty="0"/>
              <a:t>Foto Sonnencreme: </a:t>
            </a:r>
            <a:r>
              <a:rPr lang="en-US" sz="900" dirty="0"/>
              <a:t>CC BY 2.0, https://creativecommons.org/licenses/by/2.0/</a:t>
            </a:r>
            <a:r>
              <a:rPr lang="de-DE" sz="900" dirty="0"/>
              <a:t> </a:t>
            </a:r>
            <a:r>
              <a:rPr lang="de-DE" sz="900" dirty="0" err="1"/>
              <a:t>hodihu</a:t>
            </a:r>
            <a:r>
              <a:rPr lang="de-DE" sz="900" dirty="0"/>
              <a:t>, fickr.com</a:t>
            </a:r>
          </a:p>
        </p:txBody>
      </p:sp>
      <p:pic>
        <p:nvPicPr>
          <p:cNvPr id="3" name="Picture 2" descr="Konstruktion Kasten Sperrholz"/>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299" r="-18608"/>
          <a:stretch/>
        </p:blipFill>
        <p:spPr bwMode="auto">
          <a:xfrm>
            <a:off x="3538880" y="2893899"/>
            <a:ext cx="2150574" cy="1612928"/>
          </a:xfrm>
          <a:prstGeom prst="rect">
            <a:avLst/>
          </a:prstGeom>
          <a:solidFill>
            <a:schemeClr val="bg1">
              <a:lumMod val="65000"/>
            </a:schemeClr>
          </a:solidFill>
          <a:extLst/>
        </p:spPr>
      </p:pic>
      <p:pic>
        <p:nvPicPr>
          <p:cNvPr id="4" name="Picture 4" descr="P11509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8880" y="4635862"/>
            <a:ext cx="2150574" cy="1612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sp4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3259" y="4635862"/>
            <a:ext cx="2150574" cy="1612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11806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0239" y="2893899"/>
            <a:ext cx="2150573" cy="1612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site.nwtf.de/wp-content/uploads/2013/01/fortbildung-cnc-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3259" y="2893899"/>
            <a:ext cx="2150573" cy="1612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Basic Sta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0237" y="4635862"/>
            <a:ext cx="2150574" cy="1612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ttp://site.nwtf.de/wp-content/uploads/2014/04/Sperrholz-017-klein-600x45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0239" y="1137873"/>
            <a:ext cx="2150573" cy="1612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https://farm8.staticflickr.com/7342/11137463644_99311332bb_c.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3259" y="1137873"/>
            <a:ext cx="2150573" cy="16129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2567133" y="2367485"/>
            <a:ext cx="677908" cy="330911"/>
          </a:xfrm>
          <a:prstGeom prst="rect">
            <a:avLst/>
          </a:prstGeom>
          <a:noFill/>
        </p:spPr>
        <p:txBody>
          <a:bodyPr wrap="none" rtlCol="0">
            <a:spAutoFit/>
          </a:bodyPr>
          <a:lstStyle/>
          <a:p>
            <a:r>
              <a:rPr lang="de-DE" dirty="0">
                <a:solidFill>
                  <a:schemeClr val="bg1"/>
                </a:solidFill>
              </a:rPr>
              <a:t>Fügen</a:t>
            </a:r>
          </a:p>
        </p:txBody>
      </p:sp>
      <p:sp>
        <p:nvSpPr>
          <p:cNvPr id="14" name="Textfeld 13"/>
          <p:cNvSpPr txBox="1"/>
          <p:nvPr/>
        </p:nvSpPr>
        <p:spPr>
          <a:xfrm>
            <a:off x="1269856" y="4161854"/>
            <a:ext cx="1975185" cy="330911"/>
          </a:xfrm>
          <a:prstGeom prst="rect">
            <a:avLst/>
          </a:prstGeom>
          <a:noFill/>
        </p:spPr>
        <p:txBody>
          <a:bodyPr wrap="none" rtlCol="0">
            <a:spAutoFit/>
          </a:bodyPr>
          <a:lstStyle/>
          <a:p>
            <a:r>
              <a:rPr lang="de-DE" dirty="0">
                <a:solidFill>
                  <a:schemeClr val="bg1"/>
                </a:solidFill>
              </a:rPr>
              <a:t>Technisches Zeichnen</a:t>
            </a:r>
          </a:p>
        </p:txBody>
      </p:sp>
      <p:sp>
        <p:nvSpPr>
          <p:cNvPr id="15" name="Textfeld 14"/>
          <p:cNvSpPr txBox="1"/>
          <p:nvPr/>
        </p:nvSpPr>
        <p:spPr>
          <a:xfrm>
            <a:off x="1666415" y="5956224"/>
            <a:ext cx="1651158" cy="369332"/>
          </a:xfrm>
          <a:prstGeom prst="rect">
            <a:avLst/>
          </a:prstGeom>
          <a:noFill/>
        </p:spPr>
        <p:txBody>
          <a:bodyPr wrap="none" rtlCol="0">
            <a:spAutoFit/>
          </a:bodyPr>
          <a:lstStyle/>
          <a:p>
            <a:r>
              <a:rPr lang="de-DE" dirty="0">
                <a:solidFill>
                  <a:schemeClr val="bg1"/>
                </a:solidFill>
              </a:rPr>
              <a:t>Mikrocontroller</a:t>
            </a:r>
          </a:p>
        </p:txBody>
      </p:sp>
      <p:sp>
        <p:nvSpPr>
          <p:cNvPr id="16" name="Textfeld 15"/>
          <p:cNvSpPr txBox="1"/>
          <p:nvPr/>
        </p:nvSpPr>
        <p:spPr>
          <a:xfrm>
            <a:off x="4628840" y="5947914"/>
            <a:ext cx="1061509" cy="369332"/>
          </a:xfrm>
          <a:prstGeom prst="rect">
            <a:avLst/>
          </a:prstGeom>
          <a:noFill/>
        </p:spPr>
        <p:txBody>
          <a:bodyPr wrap="none" rtlCol="0">
            <a:spAutoFit/>
          </a:bodyPr>
          <a:lstStyle/>
          <a:p>
            <a:r>
              <a:rPr lang="de-DE" dirty="0">
                <a:solidFill>
                  <a:schemeClr val="bg1"/>
                </a:solidFill>
              </a:rPr>
              <a:t>3D-Druck</a:t>
            </a:r>
          </a:p>
        </p:txBody>
      </p:sp>
      <p:sp>
        <p:nvSpPr>
          <p:cNvPr id="17" name="Textfeld 16"/>
          <p:cNvSpPr txBox="1"/>
          <p:nvPr/>
        </p:nvSpPr>
        <p:spPr>
          <a:xfrm>
            <a:off x="6338210" y="5939604"/>
            <a:ext cx="1797352" cy="369332"/>
          </a:xfrm>
          <a:prstGeom prst="rect">
            <a:avLst/>
          </a:prstGeom>
          <a:noFill/>
        </p:spPr>
        <p:txBody>
          <a:bodyPr wrap="none" rtlCol="0">
            <a:spAutoFit/>
          </a:bodyPr>
          <a:lstStyle/>
          <a:p>
            <a:r>
              <a:rPr lang="de-DE" dirty="0" err="1">
                <a:solidFill>
                  <a:schemeClr val="bg1"/>
                </a:solidFill>
              </a:rPr>
              <a:t>Arduino</a:t>
            </a:r>
            <a:r>
              <a:rPr lang="de-DE" dirty="0">
                <a:solidFill>
                  <a:schemeClr val="bg1"/>
                </a:solidFill>
              </a:rPr>
              <a:t>/MSP430</a:t>
            </a:r>
          </a:p>
        </p:txBody>
      </p:sp>
      <p:sp>
        <p:nvSpPr>
          <p:cNvPr id="18" name="Textfeld 17"/>
          <p:cNvSpPr txBox="1"/>
          <p:nvPr/>
        </p:nvSpPr>
        <p:spPr>
          <a:xfrm>
            <a:off x="6945980" y="4170180"/>
            <a:ext cx="1137853" cy="330911"/>
          </a:xfrm>
          <a:prstGeom prst="rect">
            <a:avLst/>
          </a:prstGeom>
          <a:noFill/>
        </p:spPr>
        <p:txBody>
          <a:bodyPr wrap="none" rtlCol="0">
            <a:spAutoFit/>
          </a:bodyPr>
          <a:lstStyle/>
          <a:p>
            <a:r>
              <a:rPr lang="de-DE" dirty="0">
                <a:solidFill>
                  <a:schemeClr val="bg1"/>
                </a:solidFill>
              </a:rPr>
              <a:t>CNC-Fräsen</a:t>
            </a:r>
          </a:p>
        </p:txBody>
      </p:sp>
      <p:sp>
        <p:nvSpPr>
          <p:cNvPr id="19" name="Textfeld 18"/>
          <p:cNvSpPr txBox="1"/>
          <p:nvPr/>
        </p:nvSpPr>
        <p:spPr>
          <a:xfrm>
            <a:off x="6754844" y="2419891"/>
            <a:ext cx="1328989" cy="330911"/>
          </a:xfrm>
          <a:prstGeom prst="rect">
            <a:avLst/>
          </a:prstGeom>
          <a:noFill/>
        </p:spPr>
        <p:txBody>
          <a:bodyPr wrap="none" rtlCol="0">
            <a:spAutoFit/>
          </a:bodyPr>
          <a:lstStyle/>
          <a:p>
            <a:r>
              <a:rPr lang="de-DE" dirty="0">
                <a:solidFill>
                  <a:schemeClr val="bg1"/>
                </a:solidFill>
              </a:rPr>
              <a:t>Sonnencreme</a:t>
            </a:r>
          </a:p>
        </p:txBody>
      </p:sp>
      <p:sp>
        <p:nvSpPr>
          <p:cNvPr id="20" name="Textfeld 19"/>
          <p:cNvSpPr txBox="1"/>
          <p:nvPr/>
        </p:nvSpPr>
        <p:spPr>
          <a:xfrm>
            <a:off x="5062760" y="4161854"/>
            <a:ext cx="583814" cy="369332"/>
          </a:xfrm>
          <a:prstGeom prst="rect">
            <a:avLst/>
          </a:prstGeom>
          <a:noFill/>
        </p:spPr>
        <p:txBody>
          <a:bodyPr wrap="none" rtlCol="0">
            <a:spAutoFit/>
          </a:bodyPr>
          <a:lstStyle/>
          <a:p>
            <a:r>
              <a:rPr lang="de-DE" dirty="0">
                <a:solidFill>
                  <a:schemeClr val="bg1"/>
                </a:solidFill>
              </a:rPr>
              <a:t>CAD</a:t>
            </a:r>
          </a:p>
        </p:txBody>
      </p:sp>
      <p:grpSp>
        <p:nvGrpSpPr>
          <p:cNvPr id="179" name="Gruppieren 178"/>
          <p:cNvGrpSpPr/>
          <p:nvPr/>
        </p:nvGrpSpPr>
        <p:grpSpPr>
          <a:xfrm>
            <a:off x="619639" y="544394"/>
            <a:ext cx="317808" cy="433853"/>
            <a:chOff x="1153951" y="6174243"/>
            <a:chExt cx="384419" cy="471452"/>
          </a:xfrm>
        </p:grpSpPr>
        <p:sp>
          <p:nvSpPr>
            <p:cNvPr id="180" name="Ellipse 179"/>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Freihandform 180"/>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82" name="Textfeld 181"/>
          <p:cNvSpPr txBox="1"/>
          <p:nvPr/>
        </p:nvSpPr>
        <p:spPr>
          <a:xfrm>
            <a:off x="1030215" y="496187"/>
            <a:ext cx="3122393" cy="461665"/>
          </a:xfrm>
          <a:prstGeom prst="rect">
            <a:avLst/>
          </a:prstGeom>
          <a:noFill/>
        </p:spPr>
        <p:txBody>
          <a:bodyPr wrap="none" rtlCol="0">
            <a:spAutoFit/>
          </a:bodyPr>
          <a:lstStyle/>
          <a:p>
            <a:r>
              <a:rPr lang="de-DE" sz="2400" dirty="0">
                <a:solidFill>
                  <a:schemeClr val="accent1"/>
                </a:solidFill>
              </a:rPr>
              <a:t>FORTBILDUNGSBEDARF</a:t>
            </a:r>
          </a:p>
        </p:txBody>
      </p:sp>
      <p:pic>
        <p:nvPicPr>
          <p:cNvPr id="183" name="Grafik 18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23182">
            <a:off x="1558089" y="1768757"/>
            <a:ext cx="2851201" cy="1633177"/>
          </a:xfrm>
          <a:prstGeom prst="rect">
            <a:avLst/>
          </a:prstGeom>
          <a:ln w="76200">
            <a:solidFill>
              <a:srgbClr val="92D050"/>
            </a:solidFill>
          </a:ln>
        </p:spPr>
      </p:pic>
      <p:sp>
        <p:nvSpPr>
          <p:cNvPr id="184" name="Freihandform 183"/>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85" name="Freihandform 184"/>
          <p:cNvSpPr/>
          <p:nvPr/>
        </p:nvSpPr>
        <p:spPr>
          <a:xfrm>
            <a:off x="294116" y="241885"/>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86" name="Rechteck 185"/>
          <p:cNvSpPr/>
          <p:nvPr/>
        </p:nvSpPr>
        <p:spPr>
          <a:xfrm>
            <a:off x="5933259" y="2900855"/>
            <a:ext cx="2141635" cy="160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Beratung vor Ort</a:t>
            </a:r>
          </a:p>
        </p:txBody>
      </p:sp>
    </p:spTree>
    <p:extLst>
      <p:ext uri="{BB962C8B-B14F-4D97-AF65-F5344CB8AC3E}">
        <p14:creationId xmlns:p14="http://schemas.microsoft.com/office/powerpoint/2010/main" val="29341051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863" y="2211905"/>
            <a:ext cx="4063405" cy="2700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p:blipFill>
        <p:spPr>
          <a:xfrm>
            <a:off x="2819973" y="2192227"/>
            <a:ext cx="4063405" cy="2733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329" y="2175494"/>
            <a:ext cx="3659671" cy="274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uppieren 5"/>
          <p:cNvGrpSpPr/>
          <p:nvPr/>
        </p:nvGrpSpPr>
        <p:grpSpPr>
          <a:xfrm>
            <a:off x="2032682" y="2175494"/>
            <a:ext cx="5029602" cy="2593277"/>
            <a:chOff x="655294" y="1585185"/>
            <a:chExt cx="7732971" cy="4220035"/>
          </a:xfrm>
        </p:grpSpPr>
        <p:pic>
          <p:nvPicPr>
            <p:cNvPr id="7" name="Picture 7" descr="C:\Users\User\Downloads\IMAG0634.jpg"/>
            <p:cNvPicPr>
              <a:picLocks noChangeAspect="1" noChangeArrowheads="1"/>
            </p:cNvPicPr>
            <p:nvPr/>
          </p:nvPicPr>
          <p:blipFill>
            <a:blip r:embed="rId7" cstate="print">
              <a:lum contrast="20000"/>
              <a:extLst>
                <a:ext uri="{BEBA8EAE-BF5A-486C-A8C5-ECC9F3942E4B}">
                  <a14:imgProps xmlns:a14="http://schemas.microsoft.com/office/drawing/2010/main">
                    <a14:imgLayer r:embed="rId8">
                      <a14:imgEffect>
                        <a14:sharpenSoften amount="-78000"/>
                      </a14:imgEffect>
                    </a14:imgLayer>
                  </a14:imgProps>
                </a:ext>
                <a:ext uri="{28A0092B-C50C-407E-A947-70E740481C1C}">
                  <a14:useLocalDpi xmlns:a14="http://schemas.microsoft.com/office/drawing/2010/main" val="0"/>
                </a:ext>
              </a:extLst>
            </a:blip>
            <a:srcRect/>
            <a:stretch>
              <a:fillRect/>
            </a:stretch>
          </p:blipFill>
          <p:spPr bwMode="auto">
            <a:xfrm>
              <a:off x="655294" y="1585185"/>
              <a:ext cx="7732971" cy="422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descr="C:\Users\User\Downloads\IMAG0634.jpg"/>
            <p:cNvPicPr>
              <a:picLocks noChangeAspect="1" noChangeArrowheads="1"/>
            </p:cNvPicPr>
            <p:nvPr/>
          </p:nvPicPr>
          <p:blipFill rotWithShape="1">
            <a:blip r:embed="rId9" cstate="print">
              <a:lum contrast="20000"/>
              <a:extLst>
                <a:ext uri="{28A0092B-C50C-407E-A947-70E740481C1C}">
                  <a14:useLocalDpi xmlns:a14="http://schemas.microsoft.com/office/drawing/2010/main" val="0"/>
                </a:ext>
              </a:extLst>
            </a:blip>
            <a:srcRect/>
            <a:stretch/>
          </p:blipFill>
          <p:spPr bwMode="auto">
            <a:xfrm>
              <a:off x="655294" y="2889956"/>
              <a:ext cx="7732971" cy="2178755"/>
            </a:xfrm>
            <a:prstGeom prst="rect">
              <a:avLst/>
            </a:prstGeom>
            <a:solidFill>
              <a:srgbClr val="FFFFFF">
                <a:shade val="85000"/>
              </a:srgbClr>
            </a:solidFill>
            <a:ln w="88900" cap="sq">
              <a:noFill/>
              <a:miter lim="800000"/>
            </a:ln>
            <a:effectLst>
              <a:softEdge rad="317500"/>
            </a:effectLst>
            <a:extLst/>
          </p:spPr>
        </p:pic>
      </p:grpSp>
      <p:pic>
        <p:nvPicPr>
          <p:cNvPr id="9" name="Grafik 4" descr="IMAG0038.jpg"/>
          <p:cNvPicPr>
            <a:picLocks noChangeAspect="1"/>
          </p:cNvPicPr>
          <p:nvPr/>
        </p:nvPicPr>
        <p:blipFill>
          <a:blip r:embed="rId10" cstate="print">
            <a:extLst>
              <a:ext uri="{28A0092B-C50C-407E-A947-70E740481C1C}">
                <a14:useLocalDpi xmlns:a14="http://schemas.microsoft.com/office/drawing/2010/main" val="0"/>
              </a:ext>
            </a:extLst>
          </a:blip>
          <a:srcRect t="-2"/>
          <a:stretch>
            <a:fillRect/>
          </a:stretch>
        </p:blipFill>
        <p:spPr bwMode="auto">
          <a:xfrm>
            <a:off x="4729003" y="2175494"/>
            <a:ext cx="1643876" cy="274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0" name="Gruppieren 9"/>
          <p:cNvGrpSpPr/>
          <p:nvPr/>
        </p:nvGrpSpPr>
        <p:grpSpPr>
          <a:xfrm>
            <a:off x="2517001" y="2175493"/>
            <a:ext cx="4483577" cy="2593277"/>
            <a:chOff x="1120211" y="1585185"/>
            <a:chExt cx="6803136" cy="4164740"/>
          </a:xfrm>
        </p:grpSpPr>
        <p:pic>
          <p:nvPicPr>
            <p:cNvPr id="11" name="Grafik 10"/>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90000"/>
                      </a14:imgEffect>
                    </a14:imgLayer>
                  </a14:imgProps>
                </a:ext>
                <a:ext uri="{28A0092B-C50C-407E-A947-70E740481C1C}">
                  <a14:useLocalDpi xmlns:a14="http://schemas.microsoft.com/office/drawing/2010/main" val="0"/>
                </a:ext>
              </a:extLst>
            </a:blip>
            <a:srcRect/>
            <a:stretch/>
          </p:blipFill>
          <p:spPr>
            <a:xfrm>
              <a:off x="1120211" y="1585185"/>
              <a:ext cx="6803136" cy="4164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011680" y="1585185"/>
              <a:ext cx="3054096" cy="4164740"/>
            </a:xfrm>
            <a:prstGeom prst="rect">
              <a:avLst/>
            </a:prstGeom>
            <a:effectLst>
              <a:softEdge rad="317500"/>
            </a:effectLst>
          </p:spPr>
        </p:pic>
      </p:grpSp>
      <p:pic>
        <p:nvPicPr>
          <p:cNvPr id="13" name="Grafik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7817" y="2175493"/>
            <a:ext cx="3659671" cy="274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8" descr="F:\P115020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31911" y="1585188"/>
            <a:ext cx="5660744" cy="4220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feld 13"/>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31265294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5898758"/>
            <a:ext cx="9144000" cy="340592"/>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68551" y="4077505"/>
            <a:ext cx="4572000" cy="369332"/>
          </a:xfrm>
          <a:prstGeom prst="rect">
            <a:avLst/>
          </a:prstGeom>
        </p:spPr>
        <p:txBody>
          <a:bodyPr>
            <a:spAutoFit/>
          </a:bodyPr>
          <a:lstStyle/>
          <a:p>
            <a:r>
              <a:rPr lang="de-DE" dirty="0">
                <a:solidFill>
                  <a:schemeClr val="bg1"/>
                </a:solidFill>
              </a:rPr>
              <a:t>(15 Minuten)</a:t>
            </a:r>
          </a:p>
        </p:txBody>
      </p:sp>
      <p:grpSp>
        <p:nvGrpSpPr>
          <p:cNvPr id="4" name="Gruppieren 3"/>
          <p:cNvGrpSpPr/>
          <p:nvPr/>
        </p:nvGrpSpPr>
        <p:grpSpPr>
          <a:xfrm>
            <a:off x="644643" y="481784"/>
            <a:ext cx="1596897" cy="2039847"/>
            <a:chOff x="6696598" y="1588050"/>
            <a:chExt cx="406138" cy="471452"/>
          </a:xfrm>
        </p:grpSpPr>
        <p:sp>
          <p:nvSpPr>
            <p:cNvPr id="5" name="Ellipse 4"/>
            <p:cNvSpPr/>
            <p:nvPr/>
          </p:nvSpPr>
          <p:spPr>
            <a:xfrm rot="20868745">
              <a:off x="7013909" y="1923007"/>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46"/>
            <p:cNvSpPr/>
            <p:nvPr/>
          </p:nvSpPr>
          <p:spPr>
            <a:xfrm rot="20868745">
              <a:off x="6696598" y="1588050"/>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7777401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5210341" y="0"/>
            <a:ext cx="2393241" cy="5727504"/>
            <a:chOff x="5210341" y="0"/>
            <a:chExt cx="2393241" cy="5727504"/>
          </a:xfrm>
        </p:grpSpPr>
        <p:sp>
          <p:nvSpPr>
            <p:cNvPr id="2" name="Rechteck 1"/>
            <p:cNvSpPr/>
            <p:nvPr/>
          </p:nvSpPr>
          <p:spPr>
            <a:xfrm rot="441173">
              <a:off x="5210341" y="5054265"/>
              <a:ext cx="2393241" cy="673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Gute Heimfahrt!</a:t>
              </a:r>
            </a:p>
          </p:txBody>
        </p:sp>
        <p:cxnSp>
          <p:nvCxnSpPr>
            <p:cNvPr id="4" name="Gerader Verbinder 3"/>
            <p:cNvCxnSpPr>
              <a:stCxn id="2" idx="0"/>
            </p:cNvCxnSpPr>
            <p:nvPr/>
          </p:nvCxnSpPr>
          <p:spPr>
            <a:xfrm flipV="1">
              <a:off x="6450043" y="0"/>
              <a:ext cx="70027" cy="505703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1728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1" y="1075196"/>
          <a:ext cx="5623560" cy="24553172"/>
        </p:xfrm>
        <a:graphic>
          <a:graphicData uri="http://schemas.openxmlformats.org/drawingml/2006/table">
            <a:tbl>
              <a:tblPr firstRow="1" bandRow="1">
                <a:tableStyleId>{5C22544A-7EE6-4342-B048-85BDC9FD1C3A}</a:tableStyleId>
              </a:tblPr>
              <a:tblGrid>
                <a:gridCol w="5288551">
                  <a:extLst>
                    <a:ext uri="{9D8B030D-6E8A-4147-A177-3AD203B41FA5}">
                      <a16:colId xmlns:a16="http://schemas.microsoft.com/office/drawing/2014/main" xmlns="" val="673781664"/>
                    </a:ext>
                  </a:extLst>
                </a:gridCol>
                <a:gridCol w="335009">
                  <a:extLst>
                    <a:ext uri="{9D8B030D-6E8A-4147-A177-3AD203B41FA5}">
                      <a16:colId xmlns:a16="http://schemas.microsoft.com/office/drawing/2014/main" xmlns="" val="3666949057"/>
                    </a:ext>
                  </a:extLst>
                </a:gridCol>
              </a:tblGrid>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3.2.2.1 Energie in Natur und Technik</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6033">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Bedeutung der Sonne für das Leben auf der Erde erläutern (zum Beispiel Fotosynthese, Windsysteme, Schiefe der Ekliptik)</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1067393">
                <a:tc>
                  <a:txBody>
                    <a:bodyPr/>
                    <a:lstStyle/>
                    <a:p>
                      <a:pPr marL="288290" marR="6159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die Begriffe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Energiespeicher</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Energieübertragung</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 (zum Beispiel Körpertemperatur von Tieren, elektrochemischer Energiespeicher, Gebäudeheizung, Atmosphäre)</a:t>
                      </a:r>
                    </a:p>
                  </a:txBody>
                  <a:tcPr marL="75565" marR="73025" marT="24130" marB="0">
                    <a:solidFill>
                      <a:schemeClr val="bg1"/>
                    </a:solidFill>
                  </a:tcPr>
                </a:tc>
                <a:tc>
                  <a:txBody>
                    <a:bodyPr/>
                    <a:lstStyle/>
                    <a:p>
                      <a:pPr marL="288290" marR="61595" indent="-288290">
                        <a:lnSpc>
                          <a:spcPct val="107000"/>
                        </a:lnSpc>
                        <a:spcBef>
                          <a:spcPts val="300"/>
                        </a:spcBef>
                        <a:spcAft>
                          <a:spcPts val="0"/>
                        </a:spcAf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546033">
                <a:tc>
                  <a:txBody>
                    <a:bodyPr/>
                    <a:lstStyle/>
                    <a:p>
                      <a:pPr marL="288290" marR="755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Energieübertragungsketten in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grafisch darstellen und erklären (zum Beispiel Lebewesen, Maschinen)</a:t>
                      </a:r>
                    </a:p>
                  </a:txBody>
                  <a:tcPr marL="75565" marR="73025" marT="24130" marB="0">
                    <a:solidFill>
                      <a:schemeClr val="bg1"/>
                    </a:solidFill>
                  </a:tcPr>
                </a:tc>
                <a:tc>
                  <a:txBody>
                    <a:bodyPr/>
                    <a:lstStyle/>
                    <a:p>
                      <a:pPr marL="288290" marR="75565"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546033">
                <a:tc>
                  <a:txBody>
                    <a:bodyPr/>
                    <a:lstStyle/>
                    <a:p>
                      <a:pPr marL="276225" indent="-276225">
                        <a:lnSpc>
                          <a:spcPct val="107000"/>
                        </a:lnSpc>
                        <a:spcBef>
                          <a:spcPts val="300"/>
                        </a:spcBef>
                        <a:spcAft>
                          <a:spcPts val="0"/>
                        </a:spcAft>
                        <a:tabLst>
                          <a:tab pos="297370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Energiedichten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oder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Speicherkapazitäten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vergleichen (zum Beispiel Brennwert, Latente Wärme)</a:t>
                      </a:r>
                    </a:p>
                  </a:txBody>
                  <a:tcPr marL="75565" marR="73025" marT="24130" marB="0">
                    <a:solidFill>
                      <a:schemeClr val="bg1"/>
                    </a:solidFill>
                  </a:tcPr>
                </a:tc>
                <a:tc>
                  <a:txBody>
                    <a:bodyPr/>
                    <a:lstStyle/>
                    <a:p>
                      <a:pPr marL="276225" indent="-276225">
                        <a:lnSpc>
                          <a:spcPct val="107000"/>
                        </a:lnSpc>
                        <a:spcBef>
                          <a:spcPts val="300"/>
                        </a:spcBef>
                        <a:spcAft>
                          <a:spcPts val="0"/>
                        </a:spcAft>
                        <a:tabLst>
                          <a:tab pos="2973705"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370881">
                <a:tc>
                  <a:txBody>
                    <a:bodyPr/>
                    <a:lstStyle/>
                    <a:p>
                      <a:pPr marL="6985" indent="-6985">
                        <a:lnSpc>
                          <a:spcPct val="107000"/>
                        </a:lnSpc>
                        <a:spcBef>
                          <a:spcPts val="300"/>
                        </a:spcBef>
                        <a:spcAft>
                          <a:spcPts val="0"/>
                        </a:spcAft>
                        <a:tabLst>
                          <a:tab pos="1883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baseline="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Energieumsätze abschätzen, berechnen und vergleichen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188341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546033">
                <a:tc>
                  <a:txBody>
                    <a:bodyPr/>
                    <a:lstStyle/>
                    <a:p>
                      <a:pPr marL="288290" marR="4000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aus individuellen oder regionalen Energieumsätzen eigenes und gesellschaftliches Handeln ableiten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40005"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397386169"/>
                  </a:ext>
                </a:extLst>
              </a:tr>
              <a:tr h="546033">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Wirkungsgrade</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Leistungen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berechnen und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in Energieübertragungsketten)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535685034"/>
                  </a:ext>
                </a:extLst>
              </a:tr>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3.2.2.2 Energieversorgungssysteme (*)</a:t>
                      </a:r>
                    </a:p>
                  </a:txBody>
                  <a:tcPr marL="75565" marR="7556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5565" marT="24130" marB="0">
                    <a:solidFill>
                      <a:schemeClr val="bg1"/>
                    </a:solidFill>
                  </a:tcPr>
                </a:tc>
                <a:extLst>
                  <a:ext uri="{0D108BD9-81ED-4DB2-BD59-A6C34878D82A}">
                    <a16:rowId xmlns:a16="http://schemas.microsoft.com/office/drawing/2014/main" xmlns="" val="1814153559"/>
                  </a:ext>
                </a:extLst>
              </a:tr>
              <a:tr h="806575">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Grundbegriffe der Energieversorgung beschreiben (zum Beispiel fossile und regenerative Energieträger, Grund- und Spitzenlast)</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4246666500"/>
                  </a:ext>
                </a:extLst>
              </a:tr>
              <a:tr h="1328211">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verschiedene Möglichkeiten der Nutzbarmachung von Energie beschreiben (Photovoltaik, Solarthermie, Windenergie, thermische Kraftwerke; höchster theoretischer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zum Beispiel Carnotwirkungsgrad oder Betz'sche Leistungsentnahme)</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952327783"/>
                  </a:ext>
                </a:extLst>
              </a:tr>
              <a:tr h="546033">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Möglichkeiten der Energieversorgung hinsichtlich ökologischer und wirtschaftlicher Kriterien vergleichen und bewerten</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1069384047"/>
                  </a:ext>
                </a:extLst>
              </a:tr>
              <a:tr h="1328211">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Funktionsmodell eines energietechnischen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Systems</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 konstruieren, fertigen und die Energieumsetzung quantitativ auswerten (zum Beispiel Windkraftanlage, Photovoltaik, Anlage mit Brennstoffzelle, elektrochemischer Energiespeicher)</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3795180864"/>
                  </a:ext>
                </a:extLst>
              </a:tr>
              <a:tr h="1067393">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Eignungsfaktoren eines Standorts für ein Energieversorgungssystem analysieren (zum Beispiel naturräumliche, technische, gesellschaftliche, ökologische, wirtschaftliche Faktoren)</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1334923103"/>
                  </a:ext>
                </a:extLst>
              </a:tr>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3.2.2.3 Bewegung und Fortbewegung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2110771351"/>
                  </a:ext>
                </a:extLst>
              </a:tr>
              <a:tr h="546033">
                <a:tc>
                  <a:txBody>
                    <a:bodyPr/>
                    <a:lstStyle/>
                    <a:p>
                      <a:pPr marL="6985" indent="-6985">
                        <a:lnSpc>
                          <a:spcPct val="107000"/>
                        </a:lnSpc>
                        <a:spcBef>
                          <a:spcPts val="300"/>
                        </a:spcBef>
                        <a:spcAft>
                          <a:spcPts val="0"/>
                        </a:spcAft>
                        <a:tabLst>
                          <a:tab pos="293370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Bewegungen in Natur und Technik vergleichen (zum Beispiel aktive und passive Bewegungen)</a:t>
                      </a:r>
                    </a:p>
                  </a:txBody>
                  <a:tcPr marL="75565" marR="73025" marT="24130" marB="0">
                    <a:solidFill>
                      <a:schemeClr val="bg1"/>
                    </a:solidFill>
                  </a:tcPr>
                </a:tc>
                <a:tc>
                  <a:txBody>
                    <a:bodyPr/>
                    <a:lstStyle/>
                    <a:p>
                      <a:pPr marL="6985" indent="-6985">
                        <a:lnSpc>
                          <a:spcPct val="107000"/>
                        </a:lnSpc>
                        <a:spcBef>
                          <a:spcPts val="300"/>
                        </a:spcBef>
                        <a:spcAft>
                          <a:spcPts val="0"/>
                        </a:spcAft>
                        <a:tabLst>
                          <a:tab pos="293370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6033">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Antriebsmöglichkeiten für Bewegungsabläufe beschreiben (zum Beispiel Muskel, Elektromotor)</a:t>
                      </a:r>
                    </a:p>
                  </a:txBody>
                  <a:tcPr marL="75565" marR="73025" marT="24130" marB="0">
                    <a:solidFill>
                      <a:schemeClr val="bg1"/>
                    </a:solidFill>
                  </a:tcPr>
                </a:tc>
                <a:tc>
                  <a:txBody>
                    <a:bodyPr/>
                    <a:lstStyle/>
                    <a:p>
                      <a:pPr marL="6985" indent="-6985">
                        <a:lnSpc>
                          <a:spcPct val="107000"/>
                        </a:lnSpc>
                        <a:spcBef>
                          <a:spcPts val="300"/>
                        </a:spcBef>
                        <a:spcAft>
                          <a:spcPts val="0"/>
                        </a:spcAft>
                        <a:tabLst>
                          <a:tab pos="294386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806575">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Rückstoß, Auftrieb oder Reibung als Ursache für die Fortbewegung in Natur und Technik beschreiben (zum Beispiel Rakete, Heißluftballon)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6575">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545757">
                <a:tc>
                  <a:txBody>
                    <a:bodyPr/>
                    <a:lstStyle/>
                    <a:p>
                      <a:pPr marL="6985" indent="-6985">
                        <a:lnSpc>
                          <a:spcPct val="107000"/>
                        </a:lnSpc>
                        <a:spcBef>
                          <a:spcPts val="300"/>
                        </a:spcBef>
                        <a:spcAft>
                          <a:spcPts val="0"/>
                        </a:spcAft>
                        <a:tabLst>
                          <a:tab pos="217487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 zur Wandlung</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von Dreh- und Längsbewegungen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546033">
                <a:tc>
                  <a:txBody>
                    <a:bodyPr/>
                    <a:lstStyle/>
                    <a:p>
                      <a:pPr marL="6985" indent="-6985">
                        <a:lnSpc>
                          <a:spcPct val="107000"/>
                        </a:lnSpc>
                        <a:spcBef>
                          <a:spcPts val="300"/>
                        </a:spcBef>
                        <a:spcAft>
                          <a:spcPts val="0"/>
                        </a:spcAft>
                        <a:tabLst>
                          <a:tab pos="281940" algn="l"/>
                          <a:tab pos="30213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Übersetzungen dimensionieren und Getriebe konstruieren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Drehrichtung, Drehzahl, Drehmoment</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545757">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ein Objekt mit Antrieb entwickeln, konstruieren, fertigen und optimieren</a:t>
                      </a: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471322136"/>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6824164"/>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72534495"/>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545152364"/>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022126827"/>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95506219"/>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25977886"/>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170463981"/>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5368095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61442222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32336617"/>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42741116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621040642"/>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1159779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29081258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9850900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719422729"/>
                  </a:ext>
                </a:extLst>
              </a:tr>
              <a:tr h="518216">
                <a:tc>
                  <a:txBody>
                    <a:bodyPr/>
                    <a:lstStyle/>
                    <a:p>
                      <a:endParaRPr lang="de-DE" sz="2800" dirty="0"/>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8" name="Gruppieren 7"/>
          <p:cNvGrpSpPr/>
          <p:nvPr/>
        </p:nvGrpSpPr>
        <p:grpSpPr>
          <a:xfrm>
            <a:off x="2377441" y="0"/>
            <a:ext cx="5623560" cy="1005840"/>
            <a:chOff x="0" y="0"/>
            <a:chExt cx="8116169" cy="1005840"/>
          </a:xfrm>
        </p:grpSpPr>
        <p:sp>
          <p:nvSpPr>
            <p:cNvPr id="7" name="Rechteck 6"/>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5" name="Rechteck 4"/>
            <p:cNvSpPr/>
            <p:nvPr/>
          </p:nvSpPr>
          <p:spPr>
            <a:xfrm>
              <a:off x="219582" y="515825"/>
              <a:ext cx="4444927"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3.2.2 Energie und Mobilität</a:t>
              </a:r>
            </a:p>
          </p:txBody>
        </p:sp>
      </p:grpSp>
    </p:spTree>
    <p:extLst>
      <p:ext uri="{BB962C8B-B14F-4D97-AF65-F5344CB8AC3E}">
        <p14:creationId xmlns:p14="http://schemas.microsoft.com/office/powerpoint/2010/main" val="352365966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1" y="-3755884"/>
          <a:ext cx="5623560" cy="24553172"/>
        </p:xfrm>
        <a:graphic>
          <a:graphicData uri="http://schemas.openxmlformats.org/drawingml/2006/table">
            <a:tbl>
              <a:tblPr firstRow="1" bandRow="1">
                <a:tableStyleId>{5C22544A-7EE6-4342-B048-85BDC9FD1C3A}</a:tableStyleId>
              </a:tblPr>
              <a:tblGrid>
                <a:gridCol w="5288551">
                  <a:extLst>
                    <a:ext uri="{9D8B030D-6E8A-4147-A177-3AD203B41FA5}">
                      <a16:colId xmlns:a16="http://schemas.microsoft.com/office/drawing/2014/main" xmlns="" val="673781664"/>
                    </a:ext>
                  </a:extLst>
                </a:gridCol>
                <a:gridCol w="335009">
                  <a:extLst>
                    <a:ext uri="{9D8B030D-6E8A-4147-A177-3AD203B41FA5}">
                      <a16:colId xmlns:a16="http://schemas.microsoft.com/office/drawing/2014/main" xmlns="" val="3666949057"/>
                    </a:ext>
                  </a:extLst>
                </a:gridCol>
              </a:tblGrid>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3.2.2.1 Energie in Natur und Technik</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6033">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Bedeutung der Sonne für das Leben auf der Erde erläutern (zum Beispiel Fotosynthese, Windsysteme, Schiefe der Ekliptik)</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1067393">
                <a:tc>
                  <a:txBody>
                    <a:bodyPr/>
                    <a:lstStyle/>
                    <a:p>
                      <a:pPr marL="288290" marR="6159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die Begriffe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Energiespeicher</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Energieübertragung</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 (zum Beispiel Körpertemperatur von Tieren, elektrochemischer Energiespeicher, Gebäudeheizung, Atmosphäre)</a:t>
                      </a:r>
                    </a:p>
                  </a:txBody>
                  <a:tcPr marL="75565" marR="73025" marT="24130" marB="0">
                    <a:solidFill>
                      <a:schemeClr val="bg1"/>
                    </a:solidFill>
                  </a:tcPr>
                </a:tc>
                <a:tc>
                  <a:txBody>
                    <a:bodyPr/>
                    <a:lstStyle/>
                    <a:p>
                      <a:pPr marL="288290" marR="61595" indent="-288290">
                        <a:lnSpc>
                          <a:spcPct val="107000"/>
                        </a:lnSpc>
                        <a:spcBef>
                          <a:spcPts val="300"/>
                        </a:spcBef>
                        <a:spcAft>
                          <a:spcPts val="0"/>
                        </a:spcAf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546033">
                <a:tc>
                  <a:txBody>
                    <a:bodyPr/>
                    <a:lstStyle/>
                    <a:p>
                      <a:pPr marL="288290" marR="755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Energieübertragungsketten in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grafisch darstellen und erklären (zum Beispiel Lebewesen, Maschinen)</a:t>
                      </a:r>
                    </a:p>
                  </a:txBody>
                  <a:tcPr marL="75565" marR="73025" marT="24130" marB="0">
                    <a:solidFill>
                      <a:schemeClr val="bg1"/>
                    </a:solidFill>
                  </a:tcPr>
                </a:tc>
                <a:tc>
                  <a:txBody>
                    <a:bodyPr/>
                    <a:lstStyle/>
                    <a:p>
                      <a:pPr marL="288290" marR="75565"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546033">
                <a:tc>
                  <a:txBody>
                    <a:bodyPr/>
                    <a:lstStyle/>
                    <a:p>
                      <a:pPr marL="276225" indent="-276225">
                        <a:lnSpc>
                          <a:spcPct val="107000"/>
                        </a:lnSpc>
                        <a:spcBef>
                          <a:spcPts val="300"/>
                        </a:spcBef>
                        <a:spcAft>
                          <a:spcPts val="0"/>
                        </a:spcAft>
                        <a:tabLst>
                          <a:tab pos="297370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Energiedichten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oder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Speicherkapazitäten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vergleichen (zum Beispiel Brennwert, Latente Wärme)</a:t>
                      </a:r>
                    </a:p>
                  </a:txBody>
                  <a:tcPr marL="75565" marR="73025" marT="24130" marB="0">
                    <a:solidFill>
                      <a:schemeClr val="bg1"/>
                    </a:solidFill>
                  </a:tcPr>
                </a:tc>
                <a:tc>
                  <a:txBody>
                    <a:bodyPr/>
                    <a:lstStyle/>
                    <a:p>
                      <a:pPr marL="276225" indent="-276225">
                        <a:lnSpc>
                          <a:spcPct val="107000"/>
                        </a:lnSpc>
                        <a:spcBef>
                          <a:spcPts val="300"/>
                        </a:spcBef>
                        <a:spcAft>
                          <a:spcPts val="0"/>
                        </a:spcAft>
                        <a:tabLst>
                          <a:tab pos="2973705"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370881">
                <a:tc>
                  <a:txBody>
                    <a:bodyPr/>
                    <a:lstStyle/>
                    <a:p>
                      <a:pPr marL="6985" indent="-6985">
                        <a:lnSpc>
                          <a:spcPct val="107000"/>
                        </a:lnSpc>
                        <a:spcBef>
                          <a:spcPts val="300"/>
                        </a:spcBef>
                        <a:spcAft>
                          <a:spcPts val="0"/>
                        </a:spcAft>
                        <a:tabLst>
                          <a:tab pos="1883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baseline="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Energieumsätze abschätzen, berechnen und vergleichen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188341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546033">
                <a:tc>
                  <a:txBody>
                    <a:bodyPr/>
                    <a:lstStyle/>
                    <a:p>
                      <a:pPr marL="288290" marR="4000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aus individuellen oder regionalen Energieumsätzen eigenes und gesellschaftliches Handeln ableiten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40005"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397386169"/>
                  </a:ext>
                </a:extLst>
              </a:tr>
              <a:tr h="546033">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Wirkungsgrade</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Leistungen</a:t>
                      </a:r>
                      <a:r>
                        <a:rPr lang="de-DE" sz="1600" i="1" u="sng">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berechnen und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in Energieübertragungsketten)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535685034"/>
                  </a:ext>
                </a:extLst>
              </a:tr>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3.2.2.2 Energieversorgungssysteme (*)</a:t>
                      </a:r>
                    </a:p>
                  </a:txBody>
                  <a:tcPr marL="75565" marR="7556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5565" marT="24130" marB="0">
                    <a:solidFill>
                      <a:schemeClr val="bg1"/>
                    </a:solidFill>
                  </a:tcPr>
                </a:tc>
                <a:extLst>
                  <a:ext uri="{0D108BD9-81ED-4DB2-BD59-A6C34878D82A}">
                    <a16:rowId xmlns:a16="http://schemas.microsoft.com/office/drawing/2014/main" xmlns="" val="1814153559"/>
                  </a:ext>
                </a:extLst>
              </a:tr>
              <a:tr h="806575">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Grundbegriffe der Energieversorgung beschreiben (zum Beispiel fossile und regenerative Energieträger, Grund- und Spitzenlast)</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4246666500"/>
                  </a:ext>
                </a:extLst>
              </a:tr>
              <a:tr h="1328211">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verschiedene Möglichkeiten der Nutzbarmachung von Energie beschreiben (Photovoltaik, Solarthermie, Windenergie, thermische Kraftwerke; höchster theoretischer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Wirkungsgrad</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zum Beispiel Carnotwirkungsgrad oder Betz'sche Leistungsentnahme)</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952327783"/>
                  </a:ext>
                </a:extLst>
              </a:tr>
              <a:tr h="546033">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Möglichkeiten der Energieversorgung hinsichtlich ökologischer und wirtschaftlicher Kriterien vergleichen und bewerten</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1069384047"/>
                  </a:ext>
                </a:extLst>
              </a:tr>
              <a:tr h="1328211">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Funktionsmodell eines energietechnischen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Systems</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 konstruieren, fertigen und die Energieumsetzung quantitativ auswerten (zum Beispiel Windkraftanlage, Photovoltaik, Anlage mit Brennstoffzelle, elektrochemischer Energiespeicher)</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3795180864"/>
                  </a:ext>
                </a:extLst>
              </a:tr>
              <a:tr h="1067393">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Eignungsfaktoren eines Standorts für ein Energieversorgungssystem analysieren (zum Beispiel naturräumliche, technische, gesellschaftliche, ökologische, wirtschaftliche Faktoren)</a:t>
                      </a:r>
                    </a:p>
                  </a:txBody>
                  <a:tcPr marL="75565" marR="7556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5565" marT="24130" marB="0">
                    <a:solidFill>
                      <a:schemeClr val="bg1"/>
                    </a:solidFill>
                  </a:tcPr>
                </a:tc>
                <a:extLst>
                  <a:ext uri="{0D108BD9-81ED-4DB2-BD59-A6C34878D82A}">
                    <a16:rowId xmlns:a16="http://schemas.microsoft.com/office/drawing/2014/main" xmlns="" val="1334923103"/>
                  </a:ext>
                </a:extLst>
              </a:tr>
              <a:tr h="370881">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3.2.2.3 Bewegung und Fortbewegung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1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2110771351"/>
                  </a:ext>
                </a:extLst>
              </a:tr>
              <a:tr h="546033">
                <a:tc>
                  <a:txBody>
                    <a:bodyPr/>
                    <a:lstStyle/>
                    <a:p>
                      <a:pPr marL="6985" indent="-6985">
                        <a:lnSpc>
                          <a:spcPct val="107000"/>
                        </a:lnSpc>
                        <a:spcBef>
                          <a:spcPts val="300"/>
                        </a:spcBef>
                        <a:spcAft>
                          <a:spcPts val="0"/>
                        </a:spcAft>
                        <a:tabLst>
                          <a:tab pos="293370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Bewegungen in Natur und Technik vergleichen (zum Beispiel aktive und passive Bewegungen)</a:t>
                      </a:r>
                    </a:p>
                  </a:txBody>
                  <a:tcPr marL="75565" marR="73025" marT="24130" marB="0">
                    <a:solidFill>
                      <a:schemeClr val="bg1"/>
                    </a:solidFill>
                  </a:tcPr>
                </a:tc>
                <a:tc>
                  <a:txBody>
                    <a:bodyPr/>
                    <a:lstStyle/>
                    <a:p>
                      <a:pPr marL="6985" indent="-6985">
                        <a:lnSpc>
                          <a:spcPct val="107000"/>
                        </a:lnSpc>
                        <a:spcBef>
                          <a:spcPts val="300"/>
                        </a:spcBef>
                        <a:spcAft>
                          <a:spcPts val="0"/>
                        </a:spcAft>
                        <a:tabLst>
                          <a:tab pos="293370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6033">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Antriebsmöglichkeiten für Bewegungsabläufe beschreiben (zum Beispiel Muskel, Elektromotor)</a:t>
                      </a:r>
                    </a:p>
                  </a:txBody>
                  <a:tcPr marL="75565" marR="73025" marT="24130" marB="0">
                    <a:solidFill>
                      <a:schemeClr val="bg1"/>
                    </a:solidFill>
                  </a:tcPr>
                </a:tc>
                <a:tc>
                  <a:txBody>
                    <a:bodyPr/>
                    <a:lstStyle/>
                    <a:p>
                      <a:pPr marL="6985" indent="-6985">
                        <a:lnSpc>
                          <a:spcPct val="107000"/>
                        </a:lnSpc>
                        <a:spcBef>
                          <a:spcPts val="300"/>
                        </a:spcBef>
                        <a:spcAft>
                          <a:spcPts val="0"/>
                        </a:spcAft>
                        <a:tabLst>
                          <a:tab pos="294386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806575">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Rückstoß, Auftrieb oder Reibung als Ursache für die Fortbewegung in Natur und Technik beschreiben (zum Beispiel Rakete, Heißluftballon)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6575">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Hebelwirkung</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Drehmomente</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Drehzahlen</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bestimmen (zum Beispiel Zusammenwirken von Muskulatur-Knochen-Gelenk, Motor-Welle-Lager)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545757">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 zur Wandlung</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von Dreh- und Längsbewegungen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546033">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Übersetzungen dimensionieren und Getriebe konstruieren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Drehrichtung, Drehzahl, Drehmoment</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545757">
                <a:tc>
                  <a:txBody>
                    <a:bodyPr/>
                    <a:lstStyle/>
                    <a:p>
                      <a:pPr marL="6985" indent="-6985">
                        <a:lnSpc>
                          <a:spcPct val="107000"/>
                        </a:lnSpc>
                        <a:spcBef>
                          <a:spcPts val="300"/>
                        </a:spcBef>
                        <a:spcAft>
                          <a:spcPts val="0"/>
                        </a:spcAft>
                        <a:tabLst>
                          <a:tab pos="226441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ein Objekt mit Antrieb entwickeln, konstruieren, fertigen und optimieren</a:t>
                      </a: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471322136"/>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6824164"/>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72534495"/>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545152364"/>
                  </a:ext>
                </a:extLst>
              </a:tr>
              <a:tr h="518216">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022126827"/>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95506219"/>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25977886"/>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170463981"/>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5368095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61442222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32336617"/>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42741116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621040642"/>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1159779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290812584"/>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98509008"/>
                  </a:ext>
                </a:extLst>
              </a:tr>
              <a:tr h="518216">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719422729"/>
                  </a:ext>
                </a:extLst>
              </a:tr>
              <a:tr h="518216">
                <a:tc>
                  <a:txBody>
                    <a:bodyPr/>
                    <a:lstStyle/>
                    <a:p>
                      <a:endParaRPr lang="de-DE" sz="2800" dirty="0"/>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8" name="Gruppieren 7"/>
          <p:cNvGrpSpPr/>
          <p:nvPr/>
        </p:nvGrpSpPr>
        <p:grpSpPr>
          <a:xfrm>
            <a:off x="2377441" y="0"/>
            <a:ext cx="5623560" cy="1005840"/>
            <a:chOff x="0" y="0"/>
            <a:chExt cx="8116169" cy="1005840"/>
          </a:xfrm>
        </p:grpSpPr>
        <p:sp>
          <p:nvSpPr>
            <p:cNvPr id="7" name="Rechteck 6"/>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5" name="Rechteck 4"/>
            <p:cNvSpPr/>
            <p:nvPr/>
          </p:nvSpPr>
          <p:spPr>
            <a:xfrm>
              <a:off x="219582" y="515825"/>
              <a:ext cx="4444927"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3.2.2 Energie und Mobilität</a:t>
              </a:r>
            </a:p>
          </p:txBody>
        </p:sp>
      </p:grpSp>
    </p:spTree>
    <p:extLst>
      <p:ext uri="{BB962C8B-B14F-4D97-AF65-F5344CB8AC3E}">
        <p14:creationId xmlns:p14="http://schemas.microsoft.com/office/powerpoint/2010/main" val="251572056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1066800"/>
          <a:ext cx="5623561" cy="22627900"/>
        </p:xfrm>
        <a:graphic>
          <a:graphicData uri="http://schemas.openxmlformats.org/drawingml/2006/table">
            <a:tbl>
              <a:tblPr firstRow="1" bandRow="1">
                <a:tableStyleId>{5C22544A-7EE6-4342-B048-85BDC9FD1C3A}</a:tableStyleId>
              </a:tblPr>
              <a:tblGrid>
                <a:gridCol w="5288552">
                  <a:extLst>
                    <a:ext uri="{9D8B030D-6E8A-4147-A177-3AD203B41FA5}">
                      <a16:colId xmlns:a16="http://schemas.microsoft.com/office/drawing/2014/main" xmlns="" val="673781664"/>
                    </a:ext>
                  </a:extLst>
                </a:gridCol>
                <a:gridCol w="335009">
                  <a:extLst>
                    <a:ext uri="{9D8B030D-6E8A-4147-A177-3AD203B41FA5}">
                      <a16:colId xmlns:a16="http://schemas.microsoft.com/office/drawing/2014/main" xmlns="" val="3666949057"/>
                    </a:ext>
                  </a:extLst>
                </a:gridCol>
              </a:tblGrid>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3.2.3.1 Eigenschaften von Stoffen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806870">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Eigenschaften von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bestimmen (zum Beispiel Löslichkeit, Leitfähigkeit, Brennbarkeit, Zugfestigkeit, Härte, Wasserspeicherfähigkeit)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370359">
                <a:tc>
                  <a:txBody>
                    <a:bodyPr/>
                    <a:lstStyle/>
                    <a:p>
                      <a:pPr marL="6985" indent="-6985">
                        <a:lnSpc>
                          <a:spcPct val="107000"/>
                        </a:lnSpc>
                        <a:spcBef>
                          <a:spcPts val="300"/>
                        </a:spcBef>
                        <a:spcAft>
                          <a:spcPts val="0"/>
                        </a:spcAft>
                        <a:tabLst>
                          <a:tab pos="20281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die Eignung von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einen bestimmten Zweck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02819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545956">
                <a:tc>
                  <a:txBody>
                    <a:bodyPr/>
                    <a:lstStyle/>
                    <a:p>
                      <a:pPr marL="6985" indent="-6985">
                        <a:lnSpc>
                          <a:spcPct val="107000"/>
                        </a:lnSpc>
                        <a:spcBef>
                          <a:spcPts val="300"/>
                        </a:spcBef>
                        <a:spcAft>
                          <a:spcPts val="0"/>
                        </a:spcAft>
                        <a:tabLst>
                          <a:tab pos="294386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a:t>
                      </a:r>
                      <a:r>
                        <a:rPr lang="de-DE" sz="1600" baseline="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Stoffeigenschaften mit einfachen Modellen auf Teilchen-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oder mikroskopischer Ebene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3.2.3.2 Statische Prinzipien in Natur und Technik</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410205956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den statischen Aufbau von natürlichen und technischen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(geometrische Konstruktion, Stabilität des Dreiecks, Profile)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545956">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Druckkräfte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zweidimensional geometrisch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oder rechnerisch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bestimmen (zum Beispiel Brücke, Kran, Körperbau)</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397386169"/>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3.2.3.3 Produktentwicklung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535685034"/>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ein Produkt mit definierter Funktion und bestimmter Eigenschaft entwickeln, konstruieren und normorientiert darstellen (zum Beispiel Windkraftanlage, Messgerät, Maschine)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14153559"/>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Analogien zwischen technischen Produkten und natürlichen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 (zum Beispiel Lotuseffekt, Wärmedämmung, Stabilität von Konstruktionen)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246666500"/>
                  </a:ext>
                </a:extLst>
              </a:tr>
              <a:tr h="545956">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Roh- und Werkstoffe ressourcenschonend auswählen und nutzen (Verschnitt, Ökobilanz)</a:t>
                      </a:r>
                    </a:p>
                  </a:txBody>
                  <a:tcPr marL="75565" marR="73025" marT="24130" marB="0">
                    <a:solidFill>
                      <a:schemeClr val="bg1"/>
                    </a:solidFill>
                  </a:tcPr>
                </a:tc>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95232778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mit Werkzeugen und Maschinen ein Produkt fertigen (Verfahren zum Trennen, Fügen, Umformen, zum Beispiel computergestützte Fertigung)</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069384047"/>
                  </a:ext>
                </a:extLst>
              </a:tr>
              <a:tr h="545956">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Funktion und Eigenschaften eines Produkts bewerten und Optimierungsansätze entwickeln</a:t>
                      </a:r>
                    </a:p>
                  </a:txBody>
                  <a:tcPr marL="75565" marR="73025" marT="24130" marB="0">
                    <a:solidFill>
                      <a:schemeClr val="bg1"/>
                    </a:solidFill>
                  </a:tcPr>
                </a:tc>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795180864"/>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3.2.3.4 Stoffströme und Verfahren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natürliche und technische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Stoffströme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Stoffkreisläufe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erläutern (zum Beispiel Kalk-, Wasserkreislauf, atmosphärische Zyklen, Entstehung chemischer Elemente)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einen verfahrenstechnischen Herstellungsprozess und die darin enthaltenen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Grundoperationen</a:t>
                      </a:r>
                      <a:r>
                        <a:rPr lang="de-DE" sz="1600" i="1" u="sng">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(chemische, thermische oder biochemische Verfahren)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1067783">
                <a:tc>
                  <a:txBody>
                    <a:bodyPr/>
                    <a:lstStyle/>
                    <a:p>
                      <a:pPr marL="288290" marR="3746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in einem chemisch-technischen Verfahren ein Produkt realisieren und den Herstellungsprozess oder das Produkt optimieren (zum Beispiel Sonnencreme, Bioethanol, Zuckerherstellung, Produkt aus Gummi)</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374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370359">
                <a:tc>
                  <a:txBody>
                    <a:bodyPr/>
                    <a:lstStyle/>
                    <a:p>
                      <a:pPr marL="6985" indent="-6985">
                        <a:lnSpc>
                          <a:spcPct val="107000"/>
                        </a:lnSpc>
                        <a:spcBef>
                          <a:spcPts val="300"/>
                        </a:spcBef>
                        <a:spcAft>
                          <a:spcPts val="0"/>
                        </a:spcAft>
                        <a:tabLst>
                          <a:tab pos="2174875"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370359">
                <a:tc>
                  <a:txBody>
                    <a:bodyPr/>
                    <a:lstStyle/>
                    <a:p>
                      <a:pPr marL="6985" indent="-6985">
                        <a:lnSpc>
                          <a:spcPct val="107000"/>
                        </a:lnSpc>
                        <a:spcBef>
                          <a:spcPts val="300"/>
                        </a:spcBef>
                        <a:spcAft>
                          <a:spcPts val="0"/>
                        </a:spcAft>
                        <a:tabLst>
                          <a:tab pos="281940" algn="l"/>
                          <a:tab pos="302133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370359">
                <a:tc>
                  <a:txBody>
                    <a:bodyPr/>
                    <a:lstStyle/>
                    <a:p>
                      <a:pPr marL="6985" indent="-6985">
                        <a:lnSpc>
                          <a:spcPct val="107000"/>
                        </a:lnSpc>
                        <a:spcBef>
                          <a:spcPts val="300"/>
                        </a:spcBef>
                        <a:spcAft>
                          <a:spcPts val="0"/>
                        </a:spcAft>
                        <a:tabLst>
                          <a:tab pos="226441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47132213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68241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72534495"/>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5451523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02212682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95506219"/>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25977886"/>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170463981"/>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5368095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61442222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3233661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42741116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621040642"/>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1159779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29081258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9850900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719422729"/>
                  </a:ext>
                </a:extLst>
              </a:tr>
              <a:tr h="518144">
                <a:tc>
                  <a:txBody>
                    <a:bodyPr/>
                    <a:lstStyle/>
                    <a:p>
                      <a:endParaRPr lang="de-DE" sz="2800" dirty="0"/>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xmlns="" val="2303319182"/>
                  </a:ext>
                </a:extLst>
              </a:tr>
            </a:tbl>
          </a:graphicData>
        </a:graphic>
      </p:graphicFrame>
      <p:sp>
        <p:nvSpPr>
          <p:cNvPr id="3" name="Textfeld 2"/>
          <p:cNvSpPr txBox="1"/>
          <p:nvPr/>
        </p:nvSpPr>
        <p:spPr>
          <a:xfrm rot="507720">
            <a:off x="8240473" y="-124165"/>
            <a:ext cx="904415" cy="769441"/>
          </a:xfrm>
          <a:prstGeom prst="rect">
            <a:avLst/>
          </a:prstGeom>
          <a:noFill/>
          <a:ln>
            <a:noFill/>
          </a:ln>
        </p:spPr>
        <p:txBody>
          <a:bodyPr wrap="none" rtlCol="0">
            <a:spAutoFit/>
          </a:bodyPr>
          <a:lstStyle/>
          <a:p>
            <a:r>
              <a:rPr lang="de-DE" sz="4400" dirty="0" err="1">
                <a:solidFill>
                  <a:schemeClr val="bg1"/>
                </a:solidFill>
              </a:rPr>
              <a:t>ibK</a:t>
            </a:r>
            <a:endParaRPr lang="de-DE" sz="4400" dirty="0">
              <a:solidFill>
                <a:schemeClr val="bg1"/>
              </a:solidFill>
            </a:endParaRPr>
          </a:p>
        </p:txBody>
      </p:sp>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4197011"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3.2.3 Stoffe und Produkte</a:t>
              </a:r>
            </a:p>
          </p:txBody>
        </p:sp>
      </p:grpSp>
    </p:spTree>
    <p:extLst>
      <p:ext uri="{BB962C8B-B14F-4D97-AF65-F5344CB8AC3E}">
        <p14:creationId xmlns:p14="http://schemas.microsoft.com/office/powerpoint/2010/main" val="3263100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3215640"/>
          <a:ext cx="5623561" cy="22627900"/>
        </p:xfrm>
        <a:graphic>
          <a:graphicData uri="http://schemas.openxmlformats.org/drawingml/2006/table">
            <a:tbl>
              <a:tblPr firstRow="1" bandRow="1">
                <a:tableStyleId>{5C22544A-7EE6-4342-B048-85BDC9FD1C3A}</a:tableStyleId>
              </a:tblPr>
              <a:tblGrid>
                <a:gridCol w="5288552">
                  <a:extLst>
                    <a:ext uri="{9D8B030D-6E8A-4147-A177-3AD203B41FA5}">
                      <a16:colId xmlns:a16="http://schemas.microsoft.com/office/drawing/2014/main" xmlns="" val="673781664"/>
                    </a:ext>
                  </a:extLst>
                </a:gridCol>
                <a:gridCol w="335009">
                  <a:extLst>
                    <a:ext uri="{9D8B030D-6E8A-4147-A177-3AD203B41FA5}">
                      <a16:colId xmlns:a16="http://schemas.microsoft.com/office/drawing/2014/main" xmlns="" val="3666949057"/>
                    </a:ext>
                  </a:extLst>
                </a:gridCol>
              </a:tblGrid>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3.2.3.1 Eigenschaften von Stoffen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806870">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Eigenschaften von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bestimmen (zum Beispiel Löslichkeit, Leitfähigkeit, Brennbarkeit, Zugfestigkeit, Härte, Wasserspeicherfähigkeit)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370359">
                <a:tc>
                  <a:txBody>
                    <a:bodyPr/>
                    <a:lstStyle/>
                    <a:p>
                      <a:pPr marL="6985" indent="-6985">
                        <a:lnSpc>
                          <a:spcPct val="107000"/>
                        </a:lnSpc>
                        <a:spcBef>
                          <a:spcPts val="300"/>
                        </a:spcBef>
                        <a:spcAft>
                          <a:spcPts val="0"/>
                        </a:spcAft>
                        <a:tabLst>
                          <a:tab pos="202819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die Eignung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einen bestimmten Zweck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02819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545956">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Stoffeigenschaften mit einfachen Modellen auf Teilchen- oder mikroskopischer Ebene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3.2.3.2 Statische Prinzipien in Natur und Technik</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410205956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den statischen Aufbau von natürlichen und technischen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(geometrische Konstruktion, Stabilität des Dreiecks, Profile)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545956">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Druckkräfte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zweidimensional geometrisch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oder rechnerisch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bestimmen (zum Beispiel Brücke, Kran, Körperbau)</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397386169"/>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3.2.3.3 Produktentwicklung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535685034"/>
                  </a:ext>
                </a:extLst>
              </a:tr>
              <a:tr h="806870">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ein Produkt mit definierter Funktion und bestimmter Eigenschaft entwickeln, konstruieren und normorientiert darstellen (zum Beispiel Windkraftanlage, Messgerät, Maschine)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14153559"/>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Analogien zwischen technischen Produkten und natürlichen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 (zum Beispiel Lotuseffekt, Wärmedämmung, Stabilität von Konstruktionen)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246666500"/>
                  </a:ext>
                </a:extLst>
              </a:tr>
              <a:tr h="545956">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Roh- und Werkstoffe ressourcenschonend auswählen und nutzen (Verschnitt, Ökobilanz)</a:t>
                      </a:r>
                    </a:p>
                  </a:txBody>
                  <a:tcPr marL="75565" marR="73025" marT="24130" marB="0">
                    <a:solidFill>
                      <a:schemeClr val="bg1"/>
                    </a:solidFill>
                  </a:tcPr>
                </a:tc>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95232778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mit Werkzeugen und Maschinen ein Produkt fertigen (Verfahren zum Trennen, Fügen, Umformen, zum Beispiel computergestützte Fertigung)</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069384047"/>
                  </a:ext>
                </a:extLst>
              </a:tr>
              <a:tr h="545956">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Funktion und Eigenschaften eines Produkts bewerten und Optimierungsansätze entwickeln</a:t>
                      </a:r>
                    </a:p>
                  </a:txBody>
                  <a:tcPr marL="75565" marR="73025" marT="24130" marB="0">
                    <a:solidFill>
                      <a:schemeClr val="bg1"/>
                    </a:solidFill>
                  </a:tcPr>
                </a:tc>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795180864"/>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3.2.3.4 Stoffströme und Verfahren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natürliche und technische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Stoffströme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Stoffkreisläufe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erläutern (zum Beispiel Kalk-, Wasserkreislauf, atmosphärische Zyklen, Entstehung chemischer Elemente)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einen verfahrenstechnischen Herstellungsprozess und die darin enthaltenen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Grundoperationen</a:t>
                      </a:r>
                      <a:r>
                        <a:rPr lang="de-DE" sz="1600" i="1" u="sng">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(chemische, thermische oder biochemische Verfahren)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1067783">
                <a:tc>
                  <a:txBody>
                    <a:bodyPr/>
                    <a:lstStyle/>
                    <a:p>
                      <a:pPr marL="288290" marR="3746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in einem chemisch-technischen Verfahren ein Produkt realisieren und den Herstellungsprozess oder das Produkt optimieren (zum Beispiel Sonnencreme, Bioethanol, Zuckerherstellung, Produkt aus Gummi)</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374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370359">
                <a:tc>
                  <a:txBody>
                    <a:bodyPr/>
                    <a:lstStyle/>
                    <a:p>
                      <a:pPr marL="6985" indent="-6985">
                        <a:lnSpc>
                          <a:spcPct val="107000"/>
                        </a:lnSpc>
                        <a:spcBef>
                          <a:spcPts val="300"/>
                        </a:spcBef>
                        <a:spcAft>
                          <a:spcPts val="0"/>
                        </a:spcAft>
                        <a:tabLst>
                          <a:tab pos="2174875"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370359">
                <a:tc>
                  <a:txBody>
                    <a:bodyPr/>
                    <a:lstStyle/>
                    <a:p>
                      <a:pPr marL="6985" indent="-6985">
                        <a:lnSpc>
                          <a:spcPct val="107000"/>
                        </a:lnSpc>
                        <a:spcBef>
                          <a:spcPts val="300"/>
                        </a:spcBef>
                        <a:spcAft>
                          <a:spcPts val="0"/>
                        </a:spcAft>
                        <a:tabLst>
                          <a:tab pos="281940" algn="l"/>
                          <a:tab pos="302133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370359">
                <a:tc>
                  <a:txBody>
                    <a:bodyPr/>
                    <a:lstStyle/>
                    <a:p>
                      <a:pPr marL="6985" indent="-6985">
                        <a:lnSpc>
                          <a:spcPct val="107000"/>
                        </a:lnSpc>
                        <a:spcBef>
                          <a:spcPts val="300"/>
                        </a:spcBef>
                        <a:spcAft>
                          <a:spcPts val="0"/>
                        </a:spcAft>
                        <a:tabLst>
                          <a:tab pos="226441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47132213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68241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72534495"/>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5451523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02212682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95506219"/>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25977886"/>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170463981"/>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5368095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61442222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3233661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42741116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621040642"/>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1159779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29081258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9850900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719422729"/>
                  </a:ext>
                </a:extLst>
              </a:tr>
              <a:tr h="518144">
                <a:tc>
                  <a:txBody>
                    <a:bodyPr/>
                    <a:lstStyle/>
                    <a:p>
                      <a:endParaRPr lang="de-DE" sz="2800" dirty="0"/>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xmlns="" val="2303319182"/>
                  </a:ext>
                </a:extLst>
              </a:tr>
            </a:tbl>
          </a:graphicData>
        </a:graphic>
      </p:graphicFrame>
      <p:sp>
        <p:nvSpPr>
          <p:cNvPr id="3" name="Textfeld 2"/>
          <p:cNvSpPr txBox="1"/>
          <p:nvPr/>
        </p:nvSpPr>
        <p:spPr>
          <a:xfrm rot="507720">
            <a:off x="8240473" y="-124165"/>
            <a:ext cx="904415" cy="769441"/>
          </a:xfrm>
          <a:prstGeom prst="rect">
            <a:avLst/>
          </a:prstGeom>
          <a:noFill/>
          <a:ln>
            <a:noFill/>
          </a:ln>
        </p:spPr>
        <p:txBody>
          <a:bodyPr wrap="none" rtlCol="0">
            <a:spAutoFit/>
          </a:bodyPr>
          <a:lstStyle/>
          <a:p>
            <a:r>
              <a:rPr lang="de-DE" sz="4400" dirty="0" err="1">
                <a:solidFill>
                  <a:schemeClr val="bg1"/>
                </a:solidFill>
              </a:rPr>
              <a:t>ibK</a:t>
            </a:r>
            <a:endParaRPr lang="de-DE" sz="4400" dirty="0">
              <a:solidFill>
                <a:schemeClr val="bg1"/>
              </a:solidFill>
            </a:endParaRPr>
          </a:p>
        </p:txBody>
      </p:sp>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4197011"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3.2.3 Stoffe und Produkte</a:t>
              </a:r>
            </a:p>
          </p:txBody>
        </p:sp>
      </p:grpSp>
    </p:spTree>
    <p:extLst>
      <p:ext uri="{BB962C8B-B14F-4D97-AF65-F5344CB8AC3E}">
        <p14:creationId xmlns:p14="http://schemas.microsoft.com/office/powerpoint/2010/main" val="22686587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7360920"/>
          <a:ext cx="5623561" cy="22627900"/>
        </p:xfrm>
        <a:graphic>
          <a:graphicData uri="http://schemas.openxmlformats.org/drawingml/2006/table">
            <a:tbl>
              <a:tblPr firstRow="1" bandRow="1">
                <a:tableStyleId>{5C22544A-7EE6-4342-B048-85BDC9FD1C3A}</a:tableStyleId>
              </a:tblPr>
              <a:tblGrid>
                <a:gridCol w="5288552">
                  <a:extLst>
                    <a:ext uri="{9D8B030D-6E8A-4147-A177-3AD203B41FA5}">
                      <a16:colId xmlns:a16="http://schemas.microsoft.com/office/drawing/2014/main" xmlns="" val="673781664"/>
                    </a:ext>
                  </a:extLst>
                </a:gridCol>
                <a:gridCol w="335009">
                  <a:extLst>
                    <a:ext uri="{9D8B030D-6E8A-4147-A177-3AD203B41FA5}">
                      <a16:colId xmlns:a16="http://schemas.microsoft.com/office/drawing/2014/main" xmlns="" val="3666949057"/>
                    </a:ext>
                  </a:extLst>
                </a:gridCol>
              </a:tblGrid>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3.2.3.1 Eigenschaften von Stoffen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806870">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Eigenschaften von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bestimmen (zum Beispiel Löslichkeit, Leitfähigkeit, Brennbarkeit, Zugfestigkeit, Härte, Wasserspeicherfähigkeit)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370359">
                <a:tc>
                  <a:txBody>
                    <a:bodyPr/>
                    <a:lstStyle/>
                    <a:p>
                      <a:pPr marL="6985" indent="-6985">
                        <a:lnSpc>
                          <a:spcPct val="107000"/>
                        </a:lnSpc>
                        <a:spcBef>
                          <a:spcPts val="300"/>
                        </a:spcBef>
                        <a:spcAft>
                          <a:spcPts val="0"/>
                        </a:spcAft>
                        <a:tabLst>
                          <a:tab pos="202819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die Eignung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einen bestimmten Zweck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02819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545956">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Stoffeigenschaften mit einfachen Modellen auf Teilchen- oder mikroskopischer Ebene erläutern</a:t>
                      </a:r>
                    </a:p>
                  </a:txBody>
                  <a:tcPr marL="75565" marR="73025" marT="24130" marB="0">
                    <a:solidFill>
                      <a:schemeClr val="bg1"/>
                    </a:solidFill>
                  </a:tcPr>
                </a:tc>
                <a:tc>
                  <a:txBody>
                    <a:bodyPr/>
                    <a:lstStyle/>
                    <a:p>
                      <a:pPr marL="6985" indent="-6985">
                        <a:lnSpc>
                          <a:spcPct val="107000"/>
                        </a:lnSpc>
                        <a:spcBef>
                          <a:spcPts val="300"/>
                        </a:spcBef>
                        <a:spcAft>
                          <a:spcPts val="0"/>
                        </a:spcAft>
                        <a:tabLst>
                          <a:tab pos="294386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3.2.3.2 Statische Prinzipien in Natur und Technik</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410205956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den statischen Aufbau von natürlichen und technischen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(geometrische Konstruktion, Stabilität des Dreiecks, Profile)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545956">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Druckkräfte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zweidimensional geometrisch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oder rechnerisch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bestimmen (zum Beispiel Brücke, Kran, Körperbau)</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397386169"/>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3.2.3.3 Produktentwicklung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535685034"/>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ein Produkt mit definierter Funktion und bestimmter Eigenschaft entwickeln, konstruieren und normorientiert darstellen (zum Beispiel Windkraftanlage, Messgerät, Maschine)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14153559"/>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Analogien zwischen technischen Produkten und natürlichen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Systemen</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erläutern (zum Beispiel Lotuseffekt, Wärmedämmung, Stabilität von Konstruktionen)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246666500"/>
                  </a:ext>
                </a:extLst>
              </a:tr>
              <a:tr h="545956">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Roh- und Werkstoffe ressourcenschonend auswählen und nutzen (Verschnitt, Ökobilanz)</a:t>
                      </a:r>
                    </a:p>
                  </a:txBody>
                  <a:tcPr marL="75565" marR="73025" marT="24130" marB="0">
                    <a:solidFill>
                      <a:schemeClr val="bg1"/>
                    </a:solidFill>
                  </a:tcPr>
                </a:tc>
                <a:tc>
                  <a:txBody>
                    <a:bodyPr/>
                    <a:lstStyle/>
                    <a:p>
                      <a:pPr marL="6985" indent="-6985">
                        <a:lnSpc>
                          <a:spcPct val="107000"/>
                        </a:lnSpc>
                        <a:spcBef>
                          <a:spcPts val="300"/>
                        </a:spcBef>
                        <a:spcAft>
                          <a:spcPts val="0"/>
                        </a:spcAft>
                        <a:tabLst>
                          <a:tab pos="277622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952327783"/>
                  </a:ext>
                </a:extLst>
              </a:tr>
              <a:tr h="806870">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mit Werkzeugen und Maschinen ein Produkt fertigen (Verfahren zum Trennen, Fügen, Umformen, zum Beispiel computergestützte Fertigung)</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069384047"/>
                  </a:ext>
                </a:extLst>
              </a:tr>
              <a:tr h="545956">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Funktion und Eigenschaften eines Produkts bewerten und Optimierungsansätze entwickeln</a:t>
                      </a:r>
                    </a:p>
                  </a:txBody>
                  <a:tcPr marL="75565" marR="73025" marT="24130" marB="0">
                    <a:solidFill>
                      <a:schemeClr val="bg1"/>
                    </a:solidFill>
                  </a:tcPr>
                </a:tc>
                <a:tc>
                  <a:txBody>
                    <a:bodyPr/>
                    <a:lstStyle/>
                    <a:p>
                      <a:pPr marL="6985" indent="-6985">
                        <a:lnSpc>
                          <a:spcPct val="107000"/>
                        </a:lnSpc>
                        <a:spcBef>
                          <a:spcPts val="300"/>
                        </a:spcBef>
                        <a:spcAft>
                          <a:spcPts val="0"/>
                        </a:spcAft>
                        <a:tabLst>
                          <a:tab pos="283273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795180864"/>
                  </a:ext>
                </a:extLst>
              </a:tr>
              <a:tr h="370359">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3.2.3.4 Stoffströme und Verfahren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natürliche und technische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Stoffströme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Stoffkreisläufe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erläutern (zum Beispiel Kalk-, Wasserkreislauf, atmosphärische Zyklen, Entstehung chemischer Elemente)</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806870">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einen verfahrenstechnischen Herstellungsprozess und die darin enthaltenen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Grundoperationen</a:t>
                      </a:r>
                      <a:r>
                        <a:rPr lang="de-DE" sz="1600" i="1" u="sng">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(chemische, thermische oder biochemische Verfahren)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1067783">
                <a:tc>
                  <a:txBody>
                    <a:bodyPr/>
                    <a:lstStyle/>
                    <a:p>
                      <a:pPr marL="288290" marR="3746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in einem chemisch-technischen Verfahren ein Produkt realisieren und den Herstellungsprozess oder das Produkt optimieren (zum Beispiel Sonnencreme, Bioethanol, Zuckerherstellung, Produkt aus Gummi)</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374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370359">
                <a:tc>
                  <a:txBody>
                    <a:bodyPr/>
                    <a:lstStyle/>
                    <a:p>
                      <a:pPr marL="288290" indent="-288290">
                        <a:lnSpc>
                          <a:spcPct val="107000"/>
                        </a:lnSpc>
                        <a:spcBef>
                          <a:spcPts val="300"/>
                        </a:spcBef>
                        <a:spcAft>
                          <a:spcPts val="0"/>
                        </a:spcAf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370359">
                <a:tc>
                  <a:txBody>
                    <a:bodyPr/>
                    <a:lstStyle/>
                    <a:p>
                      <a:pPr marL="6985" indent="-6985">
                        <a:lnSpc>
                          <a:spcPct val="107000"/>
                        </a:lnSpc>
                        <a:spcBef>
                          <a:spcPts val="300"/>
                        </a:spcBef>
                        <a:spcAft>
                          <a:spcPts val="0"/>
                        </a:spcAft>
                        <a:tabLst>
                          <a:tab pos="2174875"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370359">
                <a:tc>
                  <a:txBody>
                    <a:bodyPr/>
                    <a:lstStyle/>
                    <a:p>
                      <a:pPr marL="6985" indent="-6985">
                        <a:lnSpc>
                          <a:spcPct val="107000"/>
                        </a:lnSpc>
                        <a:spcBef>
                          <a:spcPts val="300"/>
                        </a:spcBef>
                        <a:spcAft>
                          <a:spcPts val="0"/>
                        </a:spcAft>
                        <a:tabLst>
                          <a:tab pos="281940" algn="l"/>
                          <a:tab pos="302133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1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370359">
                <a:tc>
                  <a:txBody>
                    <a:bodyPr/>
                    <a:lstStyle/>
                    <a:p>
                      <a:pPr marL="6985" indent="-6985">
                        <a:lnSpc>
                          <a:spcPct val="107000"/>
                        </a:lnSpc>
                        <a:spcBef>
                          <a:spcPts val="300"/>
                        </a:spcBef>
                        <a:spcAft>
                          <a:spcPts val="0"/>
                        </a:spcAft>
                        <a:tabLst>
                          <a:tab pos="2264410" algn="ctr"/>
                        </a:tabLst>
                      </a:pP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1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471322136"/>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68241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72534495"/>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545152364"/>
                  </a:ext>
                </a:extLst>
              </a:tr>
              <a:tr h="518144">
                <a:tc>
                  <a:txBody>
                    <a:bodyPr/>
                    <a:lstStyle/>
                    <a:p>
                      <a:endParaRPr lang="de-DE" sz="2800" dirty="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02212682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95506219"/>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25977886"/>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170463981"/>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405368095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61442222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32336617"/>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42741116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621040642"/>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31159779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2290812584"/>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898509008"/>
                  </a:ext>
                </a:extLst>
              </a:tr>
              <a:tr h="518144">
                <a:tc>
                  <a:txBody>
                    <a:bodyPr/>
                    <a:lstStyle/>
                    <a:p>
                      <a:endParaRPr lang="de-DE" sz="2800"/>
                    </a:p>
                  </a:txBody>
                  <a:tcPr>
                    <a:solidFill>
                      <a:schemeClr val="bg1"/>
                    </a:solidFill>
                  </a:tcPr>
                </a:tc>
                <a:tc>
                  <a:txBody>
                    <a:bodyPr/>
                    <a:lstStyle/>
                    <a:p>
                      <a:endParaRPr lang="de-DE"/>
                    </a:p>
                  </a:txBody>
                  <a:tcPr>
                    <a:solidFill>
                      <a:schemeClr val="bg1"/>
                    </a:solidFill>
                  </a:tcPr>
                </a:tc>
                <a:extLst>
                  <a:ext uri="{0D108BD9-81ED-4DB2-BD59-A6C34878D82A}">
                    <a16:rowId xmlns:a16="http://schemas.microsoft.com/office/drawing/2014/main" xmlns="" val="1719422729"/>
                  </a:ext>
                </a:extLst>
              </a:tr>
              <a:tr h="518144">
                <a:tc>
                  <a:txBody>
                    <a:bodyPr/>
                    <a:lstStyle/>
                    <a:p>
                      <a:endParaRPr lang="de-DE" sz="2800" dirty="0"/>
                    </a:p>
                  </a:txBody>
                  <a:tcPr>
                    <a:solidFill>
                      <a:schemeClr val="bg1"/>
                    </a:solidFill>
                  </a:tcPr>
                </a:tc>
                <a:tc>
                  <a:txBody>
                    <a:bodyPr/>
                    <a:lstStyle/>
                    <a:p>
                      <a:endParaRPr lang="de-DE" dirty="0"/>
                    </a:p>
                  </a:txBody>
                  <a:tcPr>
                    <a:solidFill>
                      <a:schemeClr val="bg1"/>
                    </a:solidFill>
                  </a:tcPr>
                </a:tc>
                <a:extLst>
                  <a:ext uri="{0D108BD9-81ED-4DB2-BD59-A6C34878D82A}">
                    <a16:rowId xmlns:a16="http://schemas.microsoft.com/office/drawing/2014/main" xmlns="" val="2303319182"/>
                  </a:ext>
                </a:extLst>
              </a:tr>
            </a:tbl>
          </a:graphicData>
        </a:graphic>
      </p:graphicFrame>
      <p:sp>
        <p:nvSpPr>
          <p:cNvPr id="3" name="Textfeld 2"/>
          <p:cNvSpPr txBox="1"/>
          <p:nvPr/>
        </p:nvSpPr>
        <p:spPr>
          <a:xfrm rot="507720">
            <a:off x="8240473" y="-124165"/>
            <a:ext cx="904415" cy="769441"/>
          </a:xfrm>
          <a:prstGeom prst="rect">
            <a:avLst/>
          </a:prstGeom>
          <a:noFill/>
          <a:ln>
            <a:noFill/>
          </a:ln>
        </p:spPr>
        <p:txBody>
          <a:bodyPr wrap="none" rtlCol="0">
            <a:spAutoFit/>
          </a:bodyPr>
          <a:lstStyle/>
          <a:p>
            <a:r>
              <a:rPr lang="de-DE" sz="4400" dirty="0" err="1">
                <a:solidFill>
                  <a:schemeClr val="bg1"/>
                </a:solidFill>
              </a:rPr>
              <a:t>ibK</a:t>
            </a:r>
            <a:endParaRPr lang="de-DE" sz="4400" dirty="0">
              <a:solidFill>
                <a:schemeClr val="bg1"/>
              </a:solidFill>
            </a:endParaRPr>
          </a:p>
        </p:txBody>
      </p:sp>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4197011"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3.2.3 Stoffe und Produkte</a:t>
              </a:r>
            </a:p>
          </p:txBody>
        </p:sp>
      </p:grpSp>
    </p:spTree>
    <p:extLst>
      <p:ext uri="{BB962C8B-B14F-4D97-AF65-F5344CB8AC3E}">
        <p14:creationId xmlns:p14="http://schemas.microsoft.com/office/powerpoint/2010/main" val="281092910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1082040"/>
          <a:ext cx="5623561" cy="31985865"/>
        </p:xfrm>
        <a:graphic>
          <a:graphicData uri="http://schemas.openxmlformats.org/drawingml/2006/table">
            <a:tbl>
              <a:tblPr firstRow="1" bandRow="1">
                <a:tableStyleId>{5C22544A-7EE6-4342-B048-85BDC9FD1C3A}</a:tableStyleId>
              </a:tblPr>
              <a:tblGrid>
                <a:gridCol w="5288553">
                  <a:extLst>
                    <a:ext uri="{9D8B030D-6E8A-4147-A177-3AD203B41FA5}">
                      <a16:colId xmlns:a16="http://schemas.microsoft.com/office/drawing/2014/main" xmlns="" val="673781664"/>
                    </a:ext>
                  </a:extLst>
                </a:gridCol>
                <a:gridCol w="335008">
                  <a:extLst>
                    <a:ext uri="{9D8B030D-6E8A-4147-A177-3AD203B41FA5}">
                      <a16:colId xmlns:a16="http://schemas.microsoft.com/office/drawing/2014/main" xmlns="" val="3666949057"/>
                    </a:ext>
                  </a:extLst>
                </a:gridCol>
              </a:tblGrid>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3.2.4.1 Informationsaufnahme durch Sinne und Sensoren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Verwendungsmöglichkeiten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beschreiben (zum Beispiel Blutdruckmessgerät, Hygrometer, Anemometer)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Bau und Funktionsweise eines Sinnesorgans mit einem entsprechenden 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(zum Beispiel Auge mit Digitalkamera, Ohr mit Mikrofon)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die Gefährdung von Auge oder Ohr durch Überlastung beschreiben und persönliches Handeln von gesundheitlichen Grenzwerten ableiten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Gesetzmäßigkeit zwischen subjektivem Erleben und Intensität des physikalischen Reizes erläutern (zum Beispiel Lichtintensität, Lautstärke, Schwereempfinden)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803497">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Erweiterung menschlicher Sinnesleistungen durch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u="sng">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(zum Beispiel IR-Sensor, Hörgerät, Wärmebildkamera, Barometer)</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3.2.4.2 Gewinnung und Auswertung von Daten</a:t>
                      </a:r>
                    </a:p>
                  </a:txBody>
                  <a:tcPr marL="75565" marR="12763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127635" marT="24130" marB="0">
                    <a:solidFill>
                      <a:schemeClr val="bg1"/>
                    </a:solidFill>
                  </a:tcPr>
                </a:tc>
                <a:extLst>
                  <a:ext uri="{0D108BD9-81ED-4DB2-BD59-A6C34878D82A}">
                    <a16:rowId xmlns:a16="http://schemas.microsoft.com/office/drawing/2014/main" xmlns="" val="2397386169"/>
                  </a:ext>
                </a:extLst>
              </a:tr>
              <a:tr h="1063319">
                <a:tc>
                  <a:txBody>
                    <a:bodyPr/>
                    <a:lstStyle/>
                    <a:p>
                      <a:pPr marL="288290" marR="76835" indent="-288290" algn="just">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Bedingungen für zuverlässige Messungen erläutern und Messverfahren optimieren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systematische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zufällige Messfehler</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Randbedingungen oder Einflussgrößen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Kontrollmessungen oder Reproduzierbarkeit)</a:t>
                      </a:r>
                    </a:p>
                  </a:txBody>
                  <a:tcPr marL="75565" marR="127635" marT="24130" marB="0">
                    <a:solidFill>
                      <a:schemeClr val="bg1"/>
                    </a:solidFill>
                  </a:tcPr>
                </a:tc>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535685034"/>
                  </a:ext>
                </a:extLst>
              </a:tr>
              <a:tr h="543674">
                <a:tc>
                  <a:txBody>
                    <a:bodyPr/>
                    <a:lstStyle/>
                    <a:p>
                      <a:pPr marL="6985" indent="-6985">
                        <a:lnSpc>
                          <a:spcPct val="107000"/>
                        </a:lnSpc>
                        <a:spcBef>
                          <a:spcPts val="300"/>
                        </a:spcBef>
                        <a:spcAft>
                          <a:spcPts val="0"/>
                        </a:spcAft>
                        <a:tabLst>
                          <a:tab pos="255397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 einem ausgewählten Beispiel direkte und indirekte Messverfahren vergleichen</a:t>
                      </a:r>
                    </a:p>
                  </a:txBody>
                  <a:tcPr marL="75565" marR="127635" marT="24130" marB="0">
                    <a:solidFill>
                      <a:schemeClr val="bg1"/>
                    </a:solidFill>
                  </a:tcPr>
                </a:tc>
                <a:tc>
                  <a:txBody>
                    <a:bodyPr/>
                    <a:lstStyle/>
                    <a:p>
                      <a:pPr marL="6985" indent="-6985">
                        <a:lnSpc>
                          <a:spcPct val="107000"/>
                        </a:lnSpc>
                        <a:spcBef>
                          <a:spcPts val="300"/>
                        </a:spcBef>
                        <a:spcAft>
                          <a:spcPts val="0"/>
                        </a:spcAft>
                        <a:tabLst>
                          <a:tab pos="255397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814153559"/>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Messdaten mithilfe von Software auswerten und darstellen </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Tabellenkalkulation)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4246666500"/>
                  </a:ext>
                </a:extLst>
              </a:tr>
              <a:tr h="803497">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optisches oder akustisches Spektrum darstellen und auswerten (zum Beispiel Sonnenspektrum, Leuchtmittel aus dem Haushalt, Ton und Klang)</a:t>
                      </a:r>
                    </a:p>
                  </a:txBody>
                  <a:tcPr marL="75565" marR="127635" marT="24130" marB="0">
                    <a:solidFill>
                      <a:schemeClr val="bg1"/>
                    </a:solidFill>
                  </a:tcPr>
                </a:tc>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952327783"/>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raumbezogene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Daten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nutzen (zum Beispiel thematische Karten zur Sonneneinstrahlung oder Windstärke, Wetterkarten, Geoinformationssysteme)</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069384047"/>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Verfahren zur räumlichen Orientierung beschreiben (zum Beispiel astronomische Orientierung, satellitengestützte Navigation)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3795180864"/>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3.2.4.3 Informationsverarbeitung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Beispiele der analogen oder digitalen Informationscodierung aus Natur und Technik beschreiben (zum Beispiel digitale Dateiformate, maschinenlesbare Code-Systeme,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DNA</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1582965">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die Funktionsweise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gesteuerter</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oder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geregelter Systeme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und dazu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Informationsströme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untersuchen (zum Beispiel effiziente Energienutzung, Entwicklung eines Objekts mit Antrieb, Herstellung eines Produkts in einem chemisch-technischen Verfahren, physiologischer Regelkreis)</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3674">
                <a:tc>
                  <a:txBody>
                    <a:bodyPr/>
                    <a:lstStyle/>
                    <a:p>
                      <a:pPr marL="6985" indent="-6985">
                        <a:lnSpc>
                          <a:spcPct val="107000"/>
                        </a:lnSpc>
                        <a:spcBef>
                          <a:spcPts val="300"/>
                        </a:spcBef>
                        <a:spcAft>
                          <a:spcPts val="0"/>
                        </a:spcAft>
                        <a:tabLst>
                          <a:tab pos="23228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das Prinzip 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Steuerung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erklären (zum Beispiel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3228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1917086">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das Prinzip 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Regelung</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auch unter Verwendung der Begriffe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Sollwert</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Istwert</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Störgröße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an Beispielen aus der Natur und der Technik erklären (zum Beispiel Körpertemperatur des Menschen, chemisches Gleichgewicht, Klimawandel: Mittlere</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p>
                      <a:pPr marL="288290" indent="-6985">
                        <a:lnSpc>
                          <a:spcPct val="107000"/>
                        </a:lnSpc>
                        <a:spcBef>
                          <a:spcPts val="300"/>
                        </a:spcBef>
                        <a:spcAft>
                          <a:spcPts val="0"/>
                        </a:spcAft>
                      </a:pP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Oberflächentemperatur der Erde, Oberflächentemperatur von Himmelskörpern)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3497">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Elemente einer Programmiersprache beschreiben (zum Beispiel Bedingung, Verzweigung, Schleife, Zähler, Zeitglied, Unterprogramm, Programmbausteine)</a:t>
                      </a: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 einer Programmiersprache darstellen und damit Steuerungsabläufe realisieren (zum Beispiel Ampelsteuerung,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803497">
                <a:tc>
                  <a:txBody>
                    <a:bodyPr/>
                    <a:lstStyle/>
                    <a:p>
                      <a:pPr marL="6985" indent="-6985">
                        <a:lnSpc>
                          <a:spcPct val="107000"/>
                        </a:lnSpc>
                        <a:spcBef>
                          <a:spcPts val="300"/>
                        </a:spcBef>
                        <a:spcAft>
                          <a:spcPts val="0"/>
                        </a:spcAft>
                        <a:tabLst>
                          <a:tab pos="289560" algn="l"/>
                          <a:tab pos="28663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entwickeln, beschreiben und </a:t>
                      </a:r>
                      <a:b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br>
                      <a:r>
                        <a:rPr lang="de-DE" sz="1600" u="none"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darstellen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803497">
                <a:tc>
                  <a:txBody>
                    <a:bodyPr/>
                    <a:lstStyle/>
                    <a:p>
                      <a:pPr marL="288290" marR="1009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(8)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Chancen und Risiken der Informationstechnik für Individuum und Gesellschaft erläutern (zum Beispiel Simulation, Datenschutz, Internet </a:t>
                      </a:r>
                      <a:r>
                        <a:rPr lang="de-DE" sz="1600" u="sng" dirty="0" err="1">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of</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Things, Geoinformationssysteme, autonomes Fahren)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597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3.2.4.4 Elektronische Schaltungen</a:t>
                      </a:r>
                    </a:p>
                  </a:txBody>
                  <a:tcPr marL="75565" marR="73025" marT="24130" marB="0">
                    <a:solidFill>
                      <a:schemeClr val="accent4"/>
                    </a:solidFill>
                  </a:tcPr>
                </a:tc>
                <a:tc>
                  <a:txBody>
                    <a:bodyPr/>
                    <a:lstStyle/>
                    <a:p>
                      <a:endParaRPr lang="de-DE" sz="2800"/>
                    </a:p>
                  </a:txBody>
                  <a:tcPr>
                    <a:solidFill>
                      <a:schemeClr val="bg1"/>
                    </a:solidFill>
                  </a:tcPr>
                </a:tc>
                <a:extLst>
                  <a:ext uri="{0D108BD9-81ED-4DB2-BD59-A6C34878D82A}">
                    <a16:rowId xmlns:a16="http://schemas.microsoft.com/office/drawing/2014/main" xmlns="" val="2471322136"/>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Funktion von Bauteilen elektrischer oder elektronischer Schaltungen beschreiben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Schalter</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Widerstand</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Leuchtdiode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Transistor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6824164"/>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Schaltungen entwickeln, Bauteile dimensionieren und auswählen (Schaltplan, Datenblatt, Vorwiderstand,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Spannungsteiler</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72534495"/>
                  </a:ext>
                </a:extLst>
              </a:tr>
              <a:tr h="803497">
                <a:tc>
                  <a:txBody>
                    <a:bodyPr/>
                    <a:lstStyle/>
                    <a:p>
                      <a:pPr marL="6985" indent="-6985">
                        <a:lnSpc>
                          <a:spcPct val="107000"/>
                        </a:lnSpc>
                        <a:spcBef>
                          <a:spcPts val="300"/>
                        </a:spcBef>
                        <a:spcAft>
                          <a:spcPts val="0"/>
                        </a:spcAft>
                        <a:tabLst>
                          <a:tab pos="279209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elektrische oder elektronische Schaltpläne analysieren und in einfachen Fällen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545152364"/>
                  </a:ext>
                </a:extLst>
              </a:tr>
              <a:tr h="803497">
                <a:tc>
                  <a:txBody>
                    <a:bodyPr/>
                    <a:lstStyle/>
                    <a:p>
                      <a:pPr marL="6985" indent="-6985">
                        <a:lnSpc>
                          <a:spcPct val="107000"/>
                        </a:lnSpc>
                        <a:spcBef>
                          <a:spcPts val="300"/>
                        </a:spcBef>
                        <a:spcAft>
                          <a:spcPts val="0"/>
                        </a:spcAft>
                        <a:tabLst>
                          <a:tab pos="293878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elektrische oder elektronische Schaltungen realisieren und ihre Funktionsfähigkeit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untersuchen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02212682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95506219"/>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25977886"/>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170463981"/>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5368095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61442222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3233661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42741116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621040642"/>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1159779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29081258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9850900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719422729"/>
                  </a:ext>
                </a:extLst>
              </a:tr>
              <a:tr h="698088">
                <a:tc>
                  <a:txBody>
                    <a:bodyPr/>
                    <a:lstStyle/>
                    <a:p>
                      <a:endParaRPr lang="de-DE" sz="4000" dirty="0"/>
                    </a:p>
                  </a:txBody>
                  <a:tcPr>
                    <a:solidFill>
                      <a:schemeClr val="bg1"/>
                    </a:solidFill>
                  </a:tcPr>
                </a:tc>
                <a:tc>
                  <a:txBody>
                    <a:bodyPr/>
                    <a:lstStyle/>
                    <a:p>
                      <a:endParaRPr lang="de-DE" sz="2800"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7430393"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3.2.4 Informationsaufnahme und Verarbeitung</a:t>
              </a:r>
            </a:p>
          </p:txBody>
        </p:sp>
      </p:grpSp>
    </p:spTree>
    <p:extLst>
      <p:ext uri="{BB962C8B-B14F-4D97-AF65-F5344CB8AC3E}">
        <p14:creationId xmlns:p14="http://schemas.microsoft.com/office/powerpoint/2010/main" val="178594314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3368040"/>
          <a:ext cx="5623561" cy="31985865"/>
        </p:xfrm>
        <a:graphic>
          <a:graphicData uri="http://schemas.openxmlformats.org/drawingml/2006/table">
            <a:tbl>
              <a:tblPr firstRow="1" bandRow="1">
                <a:tableStyleId>{5C22544A-7EE6-4342-B048-85BDC9FD1C3A}</a:tableStyleId>
              </a:tblPr>
              <a:tblGrid>
                <a:gridCol w="5288553">
                  <a:extLst>
                    <a:ext uri="{9D8B030D-6E8A-4147-A177-3AD203B41FA5}">
                      <a16:colId xmlns:a16="http://schemas.microsoft.com/office/drawing/2014/main" xmlns="" val="673781664"/>
                    </a:ext>
                  </a:extLst>
                </a:gridCol>
                <a:gridCol w="335008">
                  <a:extLst>
                    <a:ext uri="{9D8B030D-6E8A-4147-A177-3AD203B41FA5}">
                      <a16:colId xmlns:a16="http://schemas.microsoft.com/office/drawing/2014/main" xmlns="" val="3666949057"/>
                    </a:ext>
                  </a:extLst>
                </a:gridCol>
              </a:tblGrid>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3.2.4.1 Informationsaufnahme durch Sinne und Sensoren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Verwendungsmöglichkeiten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beschreiben (zum Beispiel Blutdruckmessgerät, Hygrometer, Anemometer)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Bau und Funktionsweise eines Sinnesorgans mit einem entsprechenden 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(zum Beispiel Auge mit Digitalkamera, Ohr mit Mikrofon)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die Gefährdung von Auge oder Ohr durch Überlastung beschreiben und persönliches Handeln von gesundheitlichen Grenzwerten ableiten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Gesetzmäßigkeit zwischen subjektivem Erleben und Intensität des physikalischen Reizes erläutern (zum Beispiel Lichtintensität, Lautstärke, Schwereempfinden)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Erweiterung menschlicher Sinnesleistungen durch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(zum Beispiel IR-Sensor, Hörgerät, Wärmebildkamera, Barometer)</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3.2.4.2 Gewinnung und Auswertung von Daten</a:t>
                      </a:r>
                    </a:p>
                  </a:txBody>
                  <a:tcPr marL="75565" marR="12763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127635" marT="24130" marB="0">
                    <a:solidFill>
                      <a:schemeClr val="bg1"/>
                    </a:solidFill>
                  </a:tcPr>
                </a:tc>
                <a:extLst>
                  <a:ext uri="{0D108BD9-81ED-4DB2-BD59-A6C34878D82A}">
                    <a16:rowId xmlns:a16="http://schemas.microsoft.com/office/drawing/2014/main" xmlns="" val="2397386169"/>
                  </a:ext>
                </a:extLst>
              </a:tr>
              <a:tr h="1063319">
                <a:tc>
                  <a:txBody>
                    <a:bodyPr/>
                    <a:lstStyle/>
                    <a:p>
                      <a:pPr marL="288290" marR="76835" indent="-288290" algn="just">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Bedingungen für zuverlässige Messungen erläutern und Messverfahren optimieren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systematische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zufällige Messfehler</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Randbedingungen oder Einflussgrößen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Kontrollmessungen oder Reproduzierbarkeit)</a:t>
                      </a:r>
                    </a:p>
                  </a:txBody>
                  <a:tcPr marL="75565" marR="127635" marT="24130" marB="0">
                    <a:solidFill>
                      <a:schemeClr val="bg1"/>
                    </a:solidFill>
                  </a:tcPr>
                </a:tc>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535685034"/>
                  </a:ext>
                </a:extLst>
              </a:tr>
              <a:tr h="543674">
                <a:tc>
                  <a:txBody>
                    <a:bodyPr/>
                    <a:lstStyle/>
                    <a:p>
                      <a:pPr marL="6985" indent="-6985">
                        <a:lnSpc>
                          <a:spcPct val="107000"/>
                        </a:lnSpc>
                        <a:spcBef>
                          <a:spcPts val="300"/>
                        </a:spcBef>
                        <a:spcAft>
                          <a:spcPts val="0"/>
                        </a:spcAft>
                        <a:tabLst>
                          <a:tab pos="255397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a:t>
                      </a:r>
                      <a:r>
                        <a:rPr lang="de-DE" sz="1600" baseline="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 einem ausgewählten Beispiel direkte und indirekte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Messverfahren vergleichen</a:t>
                      </a:r>
                    </a:p>
                  </a:txBody>
                  <a:tcPr marL="75565" marR="127635" marT="24130" marB="0">
                    <a:solidFill>
                      <a:schemeClr val="bg1"/>
                    </a:solidFill>
                  </a:tcPr>
                </a:tc>
                <a:tc>
                  <a:txBody>
                    <a:bodyPr/>
                    <a:lstStyle/>
                    <a:p>
                      <a:pPr marL="6985" indent="-6985">
                        <a:lnSpc>
                          <a:spcPct val="107000"/>
                        </a:lnSpc>
                        <a:spcBef>
                          <a:spcPts val="300"/>
                        </a:spcBef>
                        <a:spcAft>
                          <a:spcPts val="0"/>
                        </a:spcAft>
                        <a:tabLst>
                          <a:tab pos="255397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814153559"/>
                  </a:ext>
                </a:extLst>
              </a:tr>
              <a:tr h="543674">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Messdaten mithilfe von Software auswerten und darstellen </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Tabellenkalkulation)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4246666500"/>
                  </a:ext>
                </a:extLst>
              </a:tr>
              <a:tr h="803497">
                <a:tc>
                  <a:txBody>
                    <a:bodyPr/>
                    <a:lstStyle/>
                    <a:p>
                      <a:pPr marL="288290" indent="-288290" algn="just">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optisches oder akustisches Spektrum darstellen und auswerten (zum Beispiel Sonnenspektrum, Leuchtmittel aus dem Haushalt, Ton und Klang)</a:t>
                      </a:r>
                    </a:p>
                  </a:txBody>
                  <a:tcPr marL="75565" marR="127635" marT="24130" marB="0">
                    <a:solidFill>
                      <a:schemeClr val="bg1"/>
                    </a:solidFill>
                  </a:tcPr>
                </a:tc>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952327783"/>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raumbezogene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Daten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nutzen (zum Beispiel thematische Karten zur Sonneneinstrahlung oder Windstärke, Wetterkarten, Geoinformationssysteme)</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069384047"/>
                  </a:ext>
                </a:extLst>
              </a:tr>
              <a:tr h="543674">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Verfahren zur räumlichen Orientierung beschreiben (zum Beispiel astronomische Orientierung, satellitengestützte Navigation)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3795180864"/>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3.2.4.3 Informationsverarbeitung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Beispiele der analogen oder digitalen Informationscodierung aus Natur und Technik beschreiben (zum Beispiel digitale Dateiformate, maschinenlesbare Code-Systeme,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DNA</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1582965">
                <a:tc>
                  <a:txBody>
                    <a:bodyPr/>
                    <a:lstStyle/>
                    <a:p>
                      <a:pPr marL="288290" marR="11112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die Funktionsweise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gesteuerter</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oder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geregelter Systeme</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und dazu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Informationsströme</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untersuchen (zum Beispiel effiziente Energienutzung, Entwicklung eines Objekts mit Antrieb, Herstellung eines Produkts in einem chemisch-technischen Verfahren, physiologischer Regelkreis)</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3674">
                <a:tc>
                  <a:txBody>
                    <a:bodyPr/>
                    <a:lstStyle/>
                    <a:p>
                      <a:pPr marL="6985" indent="-6985">
                        <a:lnSpc>
                          <a:spcPct val="107000"/>
                        </a:lnSpc>
                        <a:spcBef>
                          <a:spcPts val="300"/>
                        </a:spcBef>
                        <a:spcAft>
                          <a:spcPts val="0"/>
                        </a:spcAft>
                        <a:tabLst>
                          <a:tab pos="23228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das Prinzip 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Steuerung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erklären (zum Beispiel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3228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1917086">
                <a:tc>
                  <a:txBody>
                    <a:bodyPr/>
                    <a:lstStyle/>
                    <a:p>
                      <a:pPr marL="288290" marR="262890" indent="-288290">
                        <a:lnSpc>
                          <a:spcPct val="110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das Prinzip der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Regelung</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auch unter Verwendung der Begriffe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Sollwert</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Istwert</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Regelgröße</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Störgröße</a:t>
                      </a:r>
                      <a:r>
                        <a:rPr lang="de-DE" sz="1600" i="1" u="sng"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an Beispielen aus der Natur und der Technik erklären (zum Beispiel Körpertemperatur des Menschen, chemisches Gleichgewicht, Klimawandel: Mittlere</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p>
                      <a:pPr marL="288290" indent="-6985">
                        <a:lnSpc>
                          <a:spcPct val="107000"/>
                        </a:lnSpc>
                        <a:spcBef>
                          <a:spcPts val="300"/>
                        </a:spcBef>
                        <a:spcAft>
                          <a:spcPts val="0"/>
                        </a:spcAft>
                      </a:pP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Oberflächentemperatur der Erde, Oberflächentemperatur von Himmelskörpern)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Elemente einer Programmiersprache beschreiben (zum Beispiel Bedingung, Verzweigung, Schleife, Zähler, Zeitglied, Unterprogramm, Programmbausteine)</a:t>
                      </a: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 einer Programmiersprache darstellen und damit Steuerungsabläufe realisieren (zum Beispiel Ampelsteuerung,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803497">
                <a:tc>
                  <a:txBody>
                    <a:bodyPr/>
                    <a:lstStyle/>
                    <a:p>
                      <a:pPr marL="6985" indent="-6985">
                        <a:lnSpc>
                          <a:spcPct val="107000"/>
                        </a:lnSpc>
                        <a:spcBef>
                          <a:spcPts val="300"/>
                        </a:spcBef>
                        <a:spcAft>
                          <a:spcPts val="0"/>
                        </a:spcAft>
                        <a:tabLst>
                          <a:tab pos="289560" algn="l"/>
                          <a:tab pos="28663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entwickeln, beschreiben und </a:t>
                      </a:r>
                      <a:b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br>
                      <a:r>
                        <a:rPr lang="de-DE" sz="1600" u="none"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darstellen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803497">
                <a:tc>
                  <a:txBody>
                    <a:bodyPr/>
                    <a:lstStyle/>
                    <a:p>
                      <a:pPr marL="288290" marR="1009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(8)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Chancen und Risiken der Informationstechnik für Individuum und Gesellschaft erläutern (zum Beispiel Simulation, Datenschutz, Internet </a:t>
                      </a:r>
                      <a:r>
                        <a:rPr lang="de-DE" sz="1600" u="sng" dirty="0" err="1">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of</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Things, Geoinformationssysteme, autonomes Fahren)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597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3.2.4.4 Elektronische Schaltungen</a:t>
                      </a:r>
                    </a:p>
                  </a:txBody>
                  <a:tcPr marL="75565" marR="73025" marT="24130" marB="0">
                    <a:solidFill>
                      <a:schemeClr val="accent4"/>
                    </a:solidFill>
                  </a:tcPr>
                </a:tc>
                <a:tc>
                  <a:txBody>
                    <a:bodyPr/>
                    <a:lstStyle/>
                    <a:p>
                      <a:endParaRPr lang="de-DE" sz="2800"/>
                    </a:p>
                  </a:txBody>
                  <a:tcPr>
                    <a:solidFill>
                      <a:schemeClr val="bg1"/>
                    </a:solidFill>
                  </a:tcPr>
                </a:tc>
                <a:extLst>
                  <a:ext uri="{0D108BD9-81ED-4DB2-BD59-A6C34878D82A}">
                    <a16:rowId xmlns:a16="http://schemas.microsoft.com/office/drawing/2014/main" xmlns="" val="2471322136"/>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Funktion von Bauteilen elektrischer oder elektronischer Schaltungen beschreiben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Schalter</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Widerstand</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Leuchtdiode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Transistor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6824164"/>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Schaltungen entwickeln, Bauteile dimensionieren und auswählen (Schaltplan, Datenblatt, Vorwiderstand,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Spannungsteiler</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72534495"/>
                  </a:ext>
                </a:extLst>
              </a:tr>
              <a:tr h="803497">
                <a:tc>
                  <a:txBody>
                    <a:bodyPr/>
                    <a:lstStyle/>
                    <a:p>
                      <a:pPr marL="6985" indent="-6985">
                        <a:lnSpc>
                          <a:spcPct val="107000"/>
                        </a:lnSpc>
                        <a:spcBef>
                          <a:spcPts val="300"/>
                        </a:spcBef>
                        <a:spcAft>
                          <a:spcPts val="0"/>
                        </a:spcAft>
                        <a:tabLst>
                          <a:tab pos="279209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elektrische oder elektronische Schaltpläne analysieren und in einfachen Fällen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545152364"/>
                  </a:ext>
                </a:extLst>
              </a:tr>
              <a:tr h="803497">
                <a:tc>
                  <a:txBody>
                    <a:bodyPr/>
                    <a:lstStyle/>
                    <a:p>
                      <a:pPr marL="6985" indent="-6985">
                        <a:lnSpc>
                          <a:spcPct val="107000"/>
                        </a:lnSpc>
                        <a:spcBef>
                          <a:spcPts val="300"/>
                        </a:spcBef>
                        <a:spcAft>
                          <a:spcPts val="0"/>
                        </a:spcAft>
                        <a:tabLst>
                          <a:tab pos="293878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elektrische oder elektronische Schaltungen realisieren und ihre Funktionsfähigkeit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untersuchen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02212682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95506219"/>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25977886"/>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170463981"/>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5368095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61442222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3233661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42741116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621040642"/>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1159779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29081258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9850900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719422729"/>
                  </a:ext>
                </a:extLst>
              </a:tr>
              <a:tr h="698088">
                <a:tc>
                  <a:txBody>
                    <a:bodyPr/>
                    <a:lstStyle/>
                    <a:p>
                      <a:endParaRPr lang="de-DE" sz="4000" dirty="0"/>
                    </a:p>
                  </a:txBody>
                  <a:tcPr>
                    <a:solidFill>
                      <a:schemeClr val="bg1"/>
                    </a:solidFill>
                  </a:tcPr>
                </a:tc>
                <a:tc>
                  <a:txBody>
                    <a:bodyPr/>
                    <a:lstStyle/>
                    <a:p>
                      <a:endParaRPr lang="de-DE" sz="2800"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7430393"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3.2.4 Informationsaufnahme und Verarbeitung</a:t>
              </a:r>
            </a:p>
          </p:txBody>
        </p:sp>
      </p:grpSp>
    </p:spTree>
    <p:extLst>
      <p:ext uri="{BB962C8B-B14F-4D97-AF65-F5344CB8AC3E}">
        <p14:creationId xmlns:p14="http://schemas.microsoft.com/office/powerpoint/2010/main" val="271587663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8595360"/>
          <a:ext cx="5623561" cy="31985865"/>
        </p:xfrm>
        <a:graphic>
          <a:graphicData uri="http://schemas.openxmlformats.org/drawingml/2006/table">
            <a:tbl>
              <a:tblPr firstRow="1" bandRow="1">
                <a:tableStyleId>{5C22544A-7EE6-4342-B048-85BDC9FD1C3A}</a:tableStyleId>
              </a:tblPr>
              <a:tblGrid>
                <a:gridCol w="5288553">
                  <a:extLst>
                    <a:ext uri="{9D8B030D-6E8A-4147-A177-3AD203B41FA5}">
                      <a16:colId xmlns:a16="http://schemas.microsoft.com/office/drawing/2014/main" xmlns="" val="673781664"/>
                    </a:ext>
                  </a:extLst>
                </a:gridCol>
                <a:gridCol w="335008">
                  <a:extLst>
                    <a:ext uri="{9D8B030D-6E8A-4147-A177-3AD203B41FA5}">
                      <a16:colId xmlns:a16="http://schemas.microsoft.com/office/drawing/2014/main" xmlns="" val="3666949057"/>
                    </a:ext>
                  </a:extLst>
                </a:gridCol>
              </a:tblGrid>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3.2.4.1 Informationsaufnahme durch Sinne und Sensoren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Verwendungsmöglichkeiten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beschreiben (zum Beispiel Blutdruckmessgerät, Hygrometer, Anemometer)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Bau und Funktionsweise eines Sinnesorgans mit einem entsprechenden 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(zum Beispiel Auge mit Digitalkamera, Ohr mit Mikrofon)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die Gefährdung von Auge oder Ohr durch Überlastung beschreiben und persönliches Handeln von gesundheitlichen Grenzwerten ableiten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Gesetzmäßigkeit zwischen subjektivem Erleben und Intensität des physikalischen Reizes erläutern (zum Beispiel Lichtintensität, Lautstärke, Schwereempfinden)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Erweiterung menschlicher Sinnesleistungen durch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(zum Beispiel IR-Sensor, Hörgerät, Wärmebildkamera, Barometer)</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3.2.4.2 Gewinnung und Auswertung von Daten</a:t>
                      </a:r>
                    </a:p>
                  </a:txBody>
                  <a:tcPr marL="75565" marR="12763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127635" marT="24130" marB="0">
                    <a:solidFill>
                      <a:schemeClr val="bg1"/>
                    </a:solidFill>
                  </a:tcPr>
                </a:tc>
                <a:extLst>
                  <a:ext uri="{0D108BD9-81ED-4DB2-BD59-A6C34878D82A}">
                    <a16:rowId xmlns:a16="http://schemas.microsoft.com/office/drawing/2014/main" xmlns="" val="2397386169"/>
                  </a:ext>
                </a:extLst>
              </a:tr>
              <a:tr h="1063319">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Bedingungen für zuverlässige Messungen erläutern und Messverfahren optimieren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systematische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zufällige Messfehler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Randbedingungen oder Einflussgrößen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Kontrollmessungen oder Reproduzierbarkeit)</a:t>
                      </a:r>
                    </a:p>
                  </a:txBody>
                  <a:tcPr marL="75565" marR="127635" marT="24130" marB="0">
                    <a:solidFill>
                      <a:schemeClr val="bg1"/>
                    </a:solidFill>
                  </a:tcPr>
                </a:tc>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535685034"/>
                  </a:ext>
                </a:extLst>
              </a:tr>
              <a:tr h="543674">
                <a:tc>
                  <a:txBody>
                    <a:bodyPr/>
                    <a:lstStyle/>
                    <a:p>
                      <a:pPr marL="6985" indent="-6985">
                        <a:lnSpc>
                          <a:spcPct val="107000"/>
                        </a:lnSpc>
                        <a:spcBef>
                          <a:spcPts val="300"/>
                        </a:spcBef>
                        <a:spcAft>
                          <a:spcPts val="0"/>
                        </a:spcAft>
                        <a:tabLst>
                          <a:tab pos="255397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 einem ausgewählten Beispiel direkte und indirekte Messverfahren vergleichen</a:t>
                      </a:r>
                    </a:p>
                  </a:txBody>
                  <a:tcPr marL="75565" marR="127635" marT="24130" marB="0">
                    <a:solidFill>
                      <a:schemeClr val="bg1"/>
                    </a:solidFill>
                  </a:tcPr>
                </a:tc>
                <a:tc>
                  <a:txBody>
                    <a:bodyPr/>
                    <a:lstStyle/>
                    <a:p>
                      <a:pPr marL="6985" indent="-6985">
                        <a:lnSpc>
                          <a:spcPct val="107000"/>
                        </a:lnSpc>
                        <a:spcBef>
                          <a:spcPts val="300"/>
                        </a:spcBef>
                        <a:spcAft>
                          <a:spcPts val="0"/>
                        </a:spcAft>
                        <a:tabLst>
                          <a:tab pos="255397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814153559"/>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Messdaten mithilfe von Software auswerten und darstellen </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Tabellenkalkulation)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4246666500"/>
                  </a:ext>
                </a:extLst>
              </a:tr>
              <a:tr h="803497">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optisches oder akustisches Spektrum darstellen und auswerten (zum Beispiel Sonnenspektrum, Leuchtmittel aus dem Haushalt, Ton und Klang)</a:t>
                      </a:r>
                    </a:p>
                  </a:txBody>
                  <a:tcPr marL="75565" marR="127635" marT="24130" marB="0">
                    <a:solidFill>
                      <a:schemeClr val="bg1"/>
                    </a:solidFill>
                  </a:tcPr>
                </a:tc>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952327783"/>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raumbezogene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Daten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nutzen (zum Beispiel thematische Karten zur Sonneneinstrahlung oder Windstärke, Wetterkarten, Geoinformationssysteme)</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069384047"/>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Verfahren zur räumlichen Orientierung beschreiben (zum Beispiel astronomische Orientierung, satellitengestützte Navigation)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3795180864"/>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3.2.4.3 Informationsverarbeitung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Beispiele der analogen oder digitalen Informationscodierung aus Natur und Technik beschreiben (zum Beispiel digitale Dateiformate, maschinenlesbare Code-Systeme,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DNA</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1582965">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die Funktionsweise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gesteuerter</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oder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geregelter Systeme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und dazu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Informationsströme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untersuchen (zum Beispiel effiziente Energienutzung, Entwicklung eines Objekts mit Antrieb, Herstellung eines Produkts in einem chemisch-technischen Verfahren, physiologischer Regelkreis)</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3674">
                <a:tc>
                  <a:txBody>
                    <a:bodyPr/>
                    <a:lstStyle/>
                    <a:p>
                      <a:pPr marL="6985" indent="-6985">
                        <a:lnSpc>
                          <a:spcPct val="107000"/>
                        </a:lnSpc>
                        <a:spcBef>
                          <a:spcPts val="300"/>
                        </a:spcBef>
                        <a:spcAft>
                          <a:spcPts val="0"/>
                        </a:spcAft>
                        <a:tabLst>
                          <a:tab pos="23228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das Prinzip 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Steuerung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erklären (zum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Beispiel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3228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1917086">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das Prinzip 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Regelung</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auch unter Verwendung der Begriffe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Sollwert</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Istwert</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Störgröße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an Beispielen aus der Natur und der Technik erklären (zum Beispiel Körpertemperatur des Menschen, chemisches Gleichgewicht, Klimawandel: Mittlere</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p>
                      <a:pPr marL="288290" indent="-6985">
                        <a:lnSpc>
                          <a:spcPct val="107000"/>
                        </a:lnSpc>
                        <a:spcBef>
                          <a:spcPts val="300"/>
                        </a:spcBef>
                        <a:spcAft>
                          <a:spcPts val="0"/>
                        </a:spcAft>
                      </a:pP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Oberflächentemperatur der Erde, Oberflächentemperatur von Himmelskörpern)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Elemente einer Programmiersprache beschreiben (zum Beispiel Bedingung, Verzweigung, Schleife, Zähler, Zeitglied, Unterprogramm, Programmbausteine)</a:t>
                      </a: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 einer Programmiersprache darstellen und damit Steuerungsabläufe realisieren (zum Beispiel Ampelsteuerung,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803497">
                <a:tc>
                  <a:txBody>
                    <a:bodyPr/>
                    <a:lstStyle/>
                    <a:p>
                      <a:pPr marL="6985" indent="-6985">
                        <a:lnSpc>
                          <a:spcPct val="107000"/>
                        </a:lnSpc>
                        <a:spcBef>
                          <a:spcPts val="300"/>
                        </a:spcBef>
                        <a:spcAft>
                          <a:spcPts val="0"/>
                        </a:spcAft>
                        <a:tabLst>
                          <a:tab pos="289560" algn="l"/>
                          <a:tab pos="28663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entwickeln, beschreiben und </a:t>
                      </a:r>
                      <a:b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br>
                      <a:r>
                        <a:rPr lang="de-DE" sz="1600" u="none"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darstellen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803497">
                <a:tc>
                  <a:txBody>
                    <a:bodyPr/>
                    <a:lstStyle/>
                    <a:p>
                      <a:pPr marL="288290" marR="1009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(8)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Chancen und Risiken der Informationstechnik für Individuum und Gesellschaft erläutern (zum Beispiel Simulation, Datenschutz, Internet </a:t>
                      </a:r>
                      <a:r>
                        <a:rPr lang="de-DE" sz="1600" u="sng" dirty="0" err="1">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of</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Things, Geoinformationssysteme, autonomes Fahren)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597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3.2.4.4 Elektronische Schaltungen</a:t>
                      </a:r>
                    </a:p>
                  </a:txBody>
                  <a:tcPr marL="75565" marR="73025" marT="24130" marB="0">
                    <a:solidFill>
                      <a:schemeClr val="accent4"/>
                    </a:solidFill>
                  </a:tcPr>
                </a:tc>
                <a:tc>
                  <a:txBody>
                    <a:bodyPr/>
                    <a:lstStyle/>
                    <a:p>
                      <a:endParaRPr lang="de-DE" sz="2800"/>
                    </a:p>
                  </a:txBody>
                  <a:tcPr>
                    <a:solidFill>
                      <a:schemeClr val="bg1"/>
                    </a:solidFill>
                  </a:tcPr>
                </a:tc>
                <a:extLst>
                  <a:ext uri="{0D108BD9-81ED-4DB2-BD59-A6C34878D82A}">
                    <a16:rowId xmlns:a16="http://schemas.microsoft.com/office/drawing/2014/main" xmlns="" val="2471322136"/>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Funktion von Bauteilen elektrischer oder elektronischer Schaltungen beschreiben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Schalter</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Widerstand</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Leuchtdiode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Transistor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6824164"/>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Schaltungen entwickeln, Bauteile dimensionieren und auswählen (Schaltplan, Datenblatt, Vorwiderstand,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Spannungsteiler</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72534495"/>
                  </a:ext>
                </a:extLst>
              </a:tr>
              <a:tr h="803497">
                <a:tc>
                  <a:txBody>
                    <a:bodyPr/>
                    <a:lstStyle/>
                    <a:p>
                      <a:pPr marL="6985" indent="-6985">
                        <a:lnSpc>
                          <a:spcPct val="107000"/>
                        </a:lnSpc>
                        <a:spcBef>
                          <a:spcPts val="300"/>
                        </a:spcBef>
                        <a:spcAft>
                          <a:spcPts val="0"/>
                        </a:spcAft>
                        <a:tabLst>
                          <a:tab pos="279209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elektrische oder elektronische Schaltpläne analysieren und in einfachen Fällen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545152364"/>
                  </a:ext>
                </a:extLst>
              </a:tr>
              <a:tr h="803497">
                <a:tc>
                  <a:txBody>
                    <a:bodyPr/>
                    <a:lstStyle/>
                    <a:p>
                      <a:pPr marL="6985" indent="-6985">
                        <a:lnSpc>
                          <a:spcPct val="107000"/>
                        </a:lnSpc>
                        <a:spcBef>
                          <a:spcPts val="300"/>
                        </a:spcBef>
                        <a:spcAft>
                          <a:spcPts val="0"/>
                        </a:spcAft>
                        <a:tabLst>
                          <a:tab pos="293878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elektrische oder elektronische Schaltungen realisieren und ihre Funktionsfähigkeit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untersuchen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02212682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95506219"/>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25977886"/>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170463981"/>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5368095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61442222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3233661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42741116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621040642"/>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1159779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29081258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9850900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719422729"/>
                  </a:ext>
                </a:extLst>
              </a:tr>
              <a:tr h="698088">
                <a:tc>
                  <a:txBody>
                    <a:bodyPr/>
                    <a:lstStyle/>
                    <a:p>
                      <a:endParaRPr lang="de-DE" sz="4000" dirty="0"/>
                    </a:p>
                  </a:txBody>
                  <a:tcPr>
                    <a:solidFill>
                      <a:schemeClr val="bg1"/>
                    </a:solidFill>
                  </a:tcPr>
                </a:tc>
                <a:tc>
                  <a:txBody>
                    <a:bodyPr/>
                    <a:lstStyle/>
                    <a:p>
                      <a:endParaRPr lang="de-DE" sz="2800"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7430393"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3.2.4 Informationsaufnahme und Verarbeitung</a:t>
              </a:r>
            </a:p>
          </p:txBody>
        </p:sp>
      </p:grpSp>
    </p:spTree>
    <p:extLst>
      <p:ext uri="{BB962C8B-B14F-4D97-AF65-F5344CB8AC3E}">
        <p14:creationId xmlns:p14="http://schemas.microsoft.com/office/powerpoint/2010/main" val="164601871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525780" y="1657012"/>
            <a:ext cx="8161020" cy="386024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101600" prstMaterial="matt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781637" y="1932232"/>
            <a:ext cx="1766830" cy="646331"/>
          </a:xfrm>
          <a:custGeom>
            <a:avLst/>
            <a:gdLst>
              <a:gd name="connsiteX0" fmla="*/ 0 w 1120820"/>
              <a:gd name="connsiteY0" fmla="*/ 0 h 646331"/>
              <a:gd name="connsiteX1" fmla="*/ 1120820 w 1120820"/>
              <a:gd name="connsiteY1" fmla="*/ 0 h 646331"/>
              <a:gd name="connsiteX2" fmla="*/ 1120820 w 1120820"/>
              <a:gd name="connsiteY2" fmla="*/ 646331 h 646331"/>
              <a:gd name="connsiteX3" fmla="*/ 0 w 1120820"/>
              <a:gd name="connsiteY3" fmla="*/ 646331 h 646331"/>
              <a:gd name="connsiteX4" fmla="*/ 0 w 1120820"/>
              <a:gd name="connsiteY4" fmla="*/ 0 h 646331"/>
              <a:gd name="connsiteX0" fmla="*/ 0 w 1205104"/>
              <a:gd name="connsiteY0" fmla="*/ 0 h 705005"/>
              <a:gd name="connsiteX1" fmla="*/ 1205104 w 1205104"/>
              <a:gd name="connsiteY1" fmla="*/ 58674 h 705005"/>
              <a:gd name="connsiteX2" fmla="*/ 1205104 w 1205104"/>
              <a:gd name="connsiteY2" fmla="*/ 705005 h 705005"/>
              <a:gd name="connsiteX3" fmla="*/ 84284 w 1205104"/>
              <a:gd name="connsiteY3" fmla="*/ 705005 h 705005"/>
              <a:gd name="connsiteX4" fmla="*/ 0 w 1205104"/>
              <a:gd name="connsiteY4" fmla="*/ 0 h 705005"/>
              <a:gd name="connsiteX0" fmla="*/ 0 w 1231160"/>
              <a:gd name="connsiteY0" fmla="*/ 0 h 705005"/>
              <a:gd name="connsiteX1" fmla="*/ 1205104 w 1231160"/>
              <a:gd name="connsiteY1" fmla="*/ 58674 h 705005"/>
              <a:gd name="connsiteX2" fmla="*/ 1231160 w 1231160"/>
              <a:gd name="connsiteY2" fmla="*/ 619105 h 705005"/>
              <a:gd name="connsiteX3" fmla="*/ 84284 w 1231160"/>
              <a:gd name="connsiteY3" fmla="*/ 705005 h 705005"/>
              <a:gd name="connsiteX4" fmla="*/ 0 w 1231160"/>
              <a:gd name="connsiteY4" fmla="*/ 0 h 705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0" h="705005">
                <a:moveTo>
                  <a:pt x="0" y="0"/>
                </a:moveTo>
                <a:lnTo>
                  <a:pt x="1205104" y="58674"/>
                </a:lnTo>
                <a:lnTo>
                  <a:pt x="1231160" y="619105"/>
                </a:lnTo>
                <a:lnTo>
                  <a:pt x="84284" y="705005"/>
                </a:lnTo>
                <a:lnTo>
                  <a:pt x="0" y="0"/>
                </a:lnTo>
                <a:close/>
              </a:path>
            </a:pathLst>
          </a:custGeom>
          <a:solidFill>
            <a:schemeClr val="accent5"/>
          </a:solidFill>
        </p:spPr>
        <p:txBody>
          <a:bodyPr wrap="none" rtlCol="0">
            <a:spAutoFit/>
          </a:bodyPr>
          <a:lstStyle/>
          <a:p>
            <a:r>
              <a:rPr lang="de-DE" sz="3600" dirty="0">
                <a:solidFill>
                  <a:schemeClr val="bg1"/>
                </a:solidFill>
              </a:rPr>
              <a:t>2004/07</a:t>
            </a:r>
          </a:p>
        </p:txBody>
      </p:sp>
      <p:sp>
        <p:nvSpPr>
          <p:cNvPr id="16" name="Textfeld 15"/>
          <p:cNvSpPr txBox="1"/>
          <p:nvPr/>
        </p:nvSpPr>
        <p:spPr>
          <a:xfrm rot="3106">
            <a:off x="809276" y="2658837"/>
            <a:ext cx="4297074" cy="536584"/>
          </a:xfrm>
          <a:prstGeom prst="rect">
            <a:avLst/>
          </a:prstGeom>
          <a:noFill/>
        </p:spPr>
        <p:txBody>
          <a:bodyPr wrap="none" rtlCol="0">
            <a:spAutoFit/>
          </a:bodyPr>
          <a:lstStyle/>
          <a:p>
            <a:r>
              <a:rPr lang="de-DE" sz="2400" dirty="0">
                <a:solidFill>
                  <a:schemeClr val="accent5"/>
                </a:solidFill>
              </a:rPr>
              <a:t>- schulorganisatorisch notwendig</a:t>
            </a:r>
          </a:p>
        </p:txBody>
      </p:sp>
      <p:sp>
        <p:nvSpPr>
          <p:cNvPr id="17" name="Textfeld 16"/>
          <p:cNvSpPr txBox="1"/>
          <p:nvPr/>
        </p:nvSpPr>
        <p:spPr>
          <a:xfrm rot="3106">
            <a:off x="809276" y="2994690"/>
            <a:ext cx="2874120" cy="536584"/>
          </a:xfrm>
          <a:prstGeom prst="rect">
            <a:avLst/>
          </a:prstGeom>
          <a:noFill/>
        </p:spPr>
        <p:txBody>
          <a:bodyPr wrap="none" rtlCol="0">
            <a:spAutoFit/>
          </a:bodyPr>
          <a:lstStyle/>
          <a:p>
            <a:r>
              <a:rPr lang="de-DE" sz="2400" dirty="0">
                <a:solidFill>
                  <a:schemeClr val="accent5"/>
                </a:solidFill>
              </a:rPr>
              <a:t>- „ressourcenneutral“</a:t>
            </a:r>
          </a:p>
        </p:txBody>
      </p:sp>
      <p:sp>
        <p:nvSpPr>
          <p:cNvPr id="18" name="Textfeld 17"/>
          <p:cNvSpPr txBox="1"/>
          <p:nvPr/>
        </p:nvSpPr>
        <p:spPr>
          <a:xfrm rot="3106">
            <a:off x="809276" y="3385867"/>
            <a:ext cx="2778646" cy="536584"/>
          </a:xfrm>
          <a:prstGeom prst="rect">
            <a:avLst/>
          </a:prstGeom>
          <a:noFill/>
        </p:spPr>
        <p:txBody>
          <a:bodyPr wrap="none" rtlCol="0">
            <a:spAutoFit/>
          </a:bodyPr>
          <a:lstStyle/>
          <a:p>
            <a:r>
              <a:rPr lang="de-DE" sz="2400" dirty="0">
                <a:solidFill>
                  <a:schemeClr val="accent5"/>
                </a:solidFill>
              </a:rPr>
              <a:t>- keine Techniklehrer</a:t>
            </a:r>
          </a:p>
        </p:txBody>
      </p:sp>
      <p:sp>
        <p:nvSpPr>
          <p:cNvPr id="19" name="Textfeld 18"/>
          <p:cNvSpPr txBox="1"/>
          <p:nvPr/>
        </p:nvSpPr>
        <p:spPr>
          <a:xfrm rot="3106">
            <a:off x="809276" y="3755852"/>
            <a:ext cx="2580899" cy="536584"/>
          </a:xfrm>
          <a:prstGeom prst="rect">
            <a:avLst/>
          </a:prstGeom>
          <a:noFill/>
        </p:spPr>
        <p:txBody>
          <a:bodyPr wrap="none" rtlCol="0">
            <a:spAutoFit/>
          </a:bodyPr>
          <a:lstStyle/>
          <a:p>
            <a:r>
              <a:rPr lang="de-DE" sz="2400" dirty="0">
                <a:solidFill>
                  <a:schemeClr val="accent5"/>
                </a:solidFill>
              </a:rPr>
              <a:t>- keine Fachberater</a:t>
            </a:r>
          </a:p>
        </p:txBody>
      </p:sp>
      <p:sp>
        <p:nvSpPr>
          <p:cNvPr id="20" name="Textfeld 19"/>
          <p:cNvSpPr txBox="1"/>
          <p:nvPr/>
        </p:nvSpPr>
        <p:spPr>
          <a:xfrm rot="3106">
            <a:off x="809276" y="4126453"/>
            <a:ext cx="3291542" cy="536584"/>
          </a:xfrm>
          <a:prstGeom prst="rect">
            <a:avLst/>
          </a:prstGeom>
          <a:noFill/>
        </p:spPr>
        <p:txBody>
          <a:bodyPr wrap="none" rtlCol="0">
            <a:spAutoFit/>
          </a:bodyPr>
          <a:lstStyle/>
          <a:p>
            <a:r>
              <a:rPr lang="de-DE" sz="2400" dirty="0">
                <a:solidFill>
                  <a:schemeClr val="accent5"/>
                </a:solidFill>
              </a:rPr>
              <a:t>- kein Sicherheitskonzept</a:t>
            </a:r>
          </a:p>
        </p:txBody>
      </p:sp>
      <p:sp>
        <p:nvSpPr>
          <p:cNvPr id="21" name="Textfeld 20"/>
          <p:cNvSpPr txBox="1"/>
          <p:nvPr/>
        </p:nvSpPr>
        <p:spPr>
          <a:xfrm rot="3106">
            <a:off x="809276" y="4509663"/>
            <a:ext cx="2520113" cy="536584"/>
          </a:xfrm>
          <a:prstGeom prst="rect">
            <a:avLst/>
          </a:prstGeom>
          <a:noFill/>
        </p:spPr>
        <p:txBody>
          <a:bodyPr wrap="none" rtlCol="0">
            <a:spAutoFit/>
          </a:bodyPr>
          <a:lstStyle/>
          <a:p>
            <a:r>
              <a:rPr lang="de-DE" sz="2400" dirty="0">
                <a:solidFill>
                  <a:schemeClr val="accent5"/>
                </a:solidFill>
              </a:rPr>
              <a:t>- kein Klassenteiler</a:t>
            </a:r>
          </a:p>
        </p:txBody>
      </p:sp>
      <p:sp>
        <p:nvSpPr>
          <p:cNvPr id="22" name="Textfeld 21"/>
          <p:cNvSpPr txBox="1"/>
          <p:nvPr/>
        </p:nvSpPr>
        <p:spPr>
          <a:xfrm rot="3106">
            <a:off x="809276" y="4889236"/>
            <a:ext cx="2160720" cy="536584"/>
          </a:xfrm>
          <a:prstGeom prst="rect">
            <a:avLst/>
          </a:prstGeom>
          <a:noFill/>
        </p:spPr>
        <p:txBody>
          <a:bodyPr wrap="none" rtlCol="0">
            <a:spAutoFit/>
          </a:bodyPr>
          <a:lstStyle/>
          <a:p>
            <a:r>
              <a:rPr lang="de-DE" sz="2400" dirty="0">
                <a:solidFill>
                  <a:schemeClr val="accent5"/>
                </a:solidFill>
              </a:rPr>
              <a:t>- kein Fachraum</a:t>
            </a:r>
          </a:p>
        </p:txBody>
      </p:sp>
      <p:sp>
        <p:nvSpPr>
          <p:cNvPr id="32" name="Textfeld 31"/>
          <p:cNvSpPr txBox="1"/>
          <p:nvPr/>
        </p:nvSpPr>
        <p:spPr>
          <a:xfrm rot="3106">
            <a:off x="820161" y="2994686"/>
            <a:ext cx="2874120" cy="536584"/>
          </a:xfrm>
          <a:prstGeom prst="rect">
            <a:avLst/>
          </a:prstGeom>
          <a:noFill/>
        </p:spPr>
        <p:txBody>
          <a:bodyPr wrap="none" rtlCol="0">
            <a:spAutoFit/>
          </a:bodyPr>
          <a:lstStyle/>
          <a:p>
            <a:r>
              <a:rPr lang="de-DE" sz="2400" dirty="0">
                <a:solidFill>
                  <a:schemeClr val="accent5"/>
                </a:solidFill>
              </a:rPr>
              <a:t>- „ressourcenneutral“</a:t>
            </a:r>
          </a:p>
        </p:txBody>
      </p:sp>
      <p:sp>
        <p:nvSpPr>
          <p:cNvPr id="33" name="Textfeld 32"/>
          <p:cNvSpPr txBox="1"/>
          <p:nvPr/>
        </p:nvSpPr>
        <p:spPr>
          <a:xfrm rot="3106">
            <a:off x="820162" y="4889232"/>
            <a:ext cx="2160720" cy="536584"/>
          </a:xfrm>
          <a:prstGeom prst="rect">
            <a:avLst/>
          </a:prstGeom>
          <a:noFill/>
        </p:spPr>
        <p:txBody>
          <a:bodyPr wrap="none" rtlCol="0">
            <a:spAutoFit/>
          </a:bodyPr>
          <a:lstStyle/>
          <a:p>
            <a:r>
              <a:rPr lang="de-DE" sz="2400" dirty="0">
                <a:solidFill>
                  <a:schemeClr val="accent5"/>
                </a:solidFill>
              </a:rPr>
              <a:t>- kein Fachraum</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741" y="3664672"/>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4" descr="IMAG0038.jpg"/>
          <p:cNvPicPr>
            <a:picLocks noChangeAspect="1"/>
          </p:cNvPicPr>
          <p:nvPr/>
        </p:nvPicPr>
        <p:blipFill>
          <a:blip r:embed="rId4" cstate="print">
            <a:extLst>
              <a:ext uri="{28A0092B-C50C-407E-A947-70E740481C1C}">
                <a14:useLocalDpi xmlns:a14="http://schemas.microsoft.com/office/drawing/2010/main" val="0"/>
              </a:ext>
            </a:extLst>
          </a:blip>
          <a:srcRect t="-2"/>
          <a:stretch>
            <a:fillRect/>
          </a:stretch>
        </p:blipFill>
        <p:spPr bwMode="auto">
          <a:xfrm>
            <a:off x="8103800" y="2478714"/>
            <a:ext cx="698027"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663" y="1412110"/>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8" descr="F:\P11502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9305" y="4803597"/>
            <a:ext cx="1855812" cy="1400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4" name="Tabelle 23"/>
          <p:cNvGraphicFramePr>
            <a:graphicFrameLocks noGrp="1"/>
          </p:cNvGraphicFramePr>
          <p:nvPr>
            <p:extLst/>
          </p:nvPr>
        </p:nvGraphicFramePr>
        <p:xfrm>
          <a:off x="4380573" y="2620424"/>
          <a:ext cx="3963619" cy="2743200"/>
        </p:xfrm>
        <a:graphic>
          <a:graphicData uri="http://schemas.openxmlformats.org/drawingml/2006/table">
            <a:tbl>
              <a:tblPr bandRow="1">
                <a:tableStyleId>{3C2FFA5D-87B4-456A-9821-1D502468CF0F}</a:tableStyleId>
              </a:tblPr>
              <a:tblGrid>
                <a:gridCol w="3310914">
                  <a:extLst>
                    <a:ext uri="{9D8B030D-6E8A-4147-A177-3AD203B41FA5}">
                      <a16:colId xmlns:a16="http://schemas.microsoft.com/office/drawing/2014/main" xmlns="" val="1072514571"/>
                    </a:ext>
                  </a:extLst>
                </a:gridCol>
                <a:gridCol w="652705">
                  <a:extLst>
                    <a:ext uri="{9D8B030D-6E8A-4147-A177-3AD203B41FA5}">
                      <a16:colId xmlns:a16="http://schemas.microsoft.com/office/drawing/2014/main" xmlns="" val="3276551986"/>
                    </a:ext>
                  </a:extLst>
                </a:gridCol>
              </a:tblGrid>
              <a:tr h="370840">
                <a:tc>
                  <a:txBody>
                    <a:bodyPr/>
                    <a:lstStyle/>
                    <a:p>
                      <a:r>
                        <a:rPr lang="de-DE" sz="2400" dirty="0">
                          <a:solidFill>
                            <a:schemeClr val="bg1"/>
                          </a:solidFill>
                        </a:rPr>
                        <a:t>Kreissäge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143577502"/>
                  </a:ext>
                </a:extLst>
              </a:tr>
              <a:tr h="370840">
                <a:tc>
                  <a:txBody>
                    <a:bodyPr/>
                    <a:lstStyle/>
                    <a:p>
                      <a:r>
                        <a:rPr lang="de-DE" sz="2400" dirty="0">
                          <a:solidFill>
                            <a:schemeClr val="bg1"/>
                          </a:solidFill>
                        </a:rPr>
                        <a:t>Tischbohrmaschine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038329007"/>
                  </a:ext>
                </a:extLst>
              </a:tr>
              <a:tr h="370840">
                <a:tc>
                  <a:txBody>
                    <a:bodyPr/>
                    <a:lstStyle/>
                    <a:p>
                      <a:r>
                        <a:rPr lang="de-DE" sz="2400" dirty="0">
                          <a:solidFill>
                            <a:schemeClr val="bg1"/>
                          </a:solidFill>
                        </a:rPr>
                        <a:t>Technischen Arbeitsraum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970001204"/>
                  </a:ext>
                </a:extLst>
              </a:tr>
              <a:tr h="370840">
                <a:tc>
                  <a:txBody>
                    <a:bodyPr/>
                    <a:lstStyle/>
                    <a:p>
                      <a:r>
                        <a:rPr lang="de-DE" sz="2400" dirty="0">
                          <a:solidFill>
                            <a:schemeClr val="bg1"/>
                          </a:solidFill>
                        </a:rPr>
                        <a:t>Werkraum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807682968"/>
                  </a:ext>
                </a:extLst>
              </a:tr>
              <a:tr h="370840">
                <a:tc>
                  <a:txBody>
                    <a:bodyPr/>
                    <a:lstStyle/>
                    <a:p>
                      <a:r>
                        <a:rPr lang="de-DE" sz="2400" dirty="0">
                          <a:solidFill>
                            <a:schemeClr val="bg1"/>
                          </a:solidFill>
                        </a:rPr>
                        <a:t>Holzbearbeitung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99087385"/>
                  </a:ext>
                </a:extLst>
              </a:tr>
              <a:tr h="370840">
                <a:tc>
                  <a:txBody>
                    <a:bodyPr/>
                    <a:lstStyle/>
                    <a:p>
                      <a:r>
                        <a:rPr lang="de-DE" sz="2400" dirty="0">
                          <a:solidFill>
                            <a:schemeClr val="bg1"/>
                          </a:solidFill>
                        </a:rPr>
                        <a:t>Robotik/Mikrocontroller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909916355"/>
                  </a:ext>
                </a:extLst>
              </a:tr>
            </a:tbl>
          </a:graphicData>
        </a:graphic>
      </p:graphicFrame>
      <p:sp>
        <p:nvSpPr>
          <p:cNvPr id="25" name="Textfeld 24"/>
          <p:cNvSpPr txBox="1"/>
          <p:nvPr/>
        </p:nvSpPr>
        <p:spPr>
          <a:xfrm rot="321998">
            <a:off x="7705027" y="2629084"/>
            <a:ext cx="715260" cy="461665"/>
          </a:xfrm>
          <a:prstGeom prst="rect">
            <a:avLst/>
          </a:prstGeom>
          <a:noFill/>
        </p:spPr>
        <p:txBody>
          <a:bodyPr wrap="none" rtlCol="0">
            <a:spAutoFit/>
          </a:bodyPr>
          <a:lstStyle/>
          <a:p>
            <a:r>
              <a:rPr lang="de-DE" sz="2400" dirty="0">
                <a:solidFill>
                  <a:schemeClr val="bg1"/>
                </a:solidFill>
              </a:rPr>
              <a:t>43%</a:t>
            </a:r>
          </a:p>
        </p:txBody>
      </p:sp>
      <p:sp>
        <p:nvSpPr>
          <p:cNvPr id="26" name="Textfeld 25"/>
          <p:cNvSpPr txBox="1"/>
          <p:nvPr/>
        </p:nvSpPr>
        <p:spPr>
          <a:xfrm rot="21444801">
            <a:off x="7702921" y="3094936"/>
            <a:ext cx="715260" cy="461665"/>
          </a:xfrm>
          <a:prstGeom prst="rect">
            <a:avLst/>
          </a:prstGeom>
          <a:noFill/>
        </p:spPr>
        <p:txBody>
          <a:bodyPr wrap="none" rtlCol="0">
            <a:spAutoFit/>
          </a:bodyPr>
          <a:lstStyle/>
          <a:p>
            <a:r>
              <a:rPr lang="de-DE" sz="2400" dirty="0">
                <a:solidFill>
                  <a:schemeClr val="bg1"/>
                </a:solidFill>
              </a:rPr>
              <a:t>83%</a:t>
            </a:r>
          </a:p>
        </p:txBody>
      </p:sp>
      <p:sp>
        <p:nvSpPr>
          <p:cNvPr id="28" name="Textfeld 27"/>
          <p:cNvSpPr txBox="1"/>
          <p:nvPr/>
        </p:nvSpPr>
        <p:spPr>
          <a:xfrm rot="254438">
            <a:off x="7708959" y="3553599"/>
            <a:ext cx="715260" cy="461665"/>
          </a:xfrm>
          <a:prstGeom prst="rect">
            <a:avLst/>
          </a:prstGeom>
          <a:noFill/>
        </p:spPr>
        <p:txBody>
          <a:bodyPr wrap="none" rtlCol="0">
            <a:spAutoFit/>
          </a:bodyPr>
          <a:lstStyle/>
          <a:p>
            <a:r>
              <a:rPr lang="de-DE" sz="2400" dirty="0">
                <a:solidFill>
                  <a:schemeClr val="bg1"/>
                </a:solidFill>
              </a:rPr>
              <a:t>79%</a:t>
            </a:r>
          </a:p>
        </p:txBody>
      </p:sp>
      <p:sp>
        <p:nvSpPr>
          <p:cNvPr id="29" name="Textfeld 28"/>
          <p:cNvSpPr txBox="1"/>
          <p:nvPr/>
        </p:nvSpPr>
        <p:spPr>
          <a:xfrm>
            <a:off x="7694441" y="4002903"/>
            <a:ext cx="715260" cy="461665"/>
          </a:xfrm>
          <a:prstGeom prst="rect">
            <a:avLst/>
          </a:prstGeom>
          <a:noFill/>
        </p:spPr>
        <p:txBody>
          <a:bodyPr wrap="none" rtlCol="0">
            <a:spAutoFit/>
          </a:bodyPr>
          <a:lstStyle/>
          <a:p>
            <a:r>
              <a:rPr lang="de-DE" sz="2400" dirty="0">
                <a:solidFill>
                  <a:schemeClr val="bg1"/>
                </a:solidFill>
              </a:rPr>
              <a:t>48%</a:t>
            </a:r>
          </a:p>
        </p:txBody>
      </p:sp>
      <p:sp>
        <p:nvSpPr>
          <p:cNvPr id="30" name="Textfeld 29"/>
          <p:cNvSpPr txBox="1"/>
          <p:nvPr/>
        </p:nvSpPr>
        <p:spPr>
          <a:xfrm rot="309668">
            <a:off x="7712184" y="4438172"/>
            <a:ext cx="715260" cy="461665"/>
          </a:xfrm>
          <a:prstGeom prst="rect">
            <a:avLst/>
          </a:prstGeom>
          <a:noFill/>
        </p:spPr>
        <p:txBody>
          <a:bodyPr wrap="none" rtlCol="0">
            <a:spAutoFit/>
          </a:bodyPr>
          <a:lstStyle/>
          <a:p>
            <a:r>
              <a:rPr lang="de-DE" sz="2400" dirty="0">
                <a:solidFill>
                  <a:schemeClr val="bg1"/>
                </a:solidFill>
              </a:rPr>
              <a:t>89%</a:t>
            </a:r>
          </a:p>
        </p:txBody>
      </p:sp>
      <p:sp>
        <p:nvSpPr>
          <p:cNvPr id="31" name="Textfeld 30"/>
          <p:cNvSpPr txBox="1"/>
          <p:nvPr/>
        </p:nvSpPr>
        <p:spPr>
          <a:xfrm rot="309668">
            <a:off x="7715813" y="4885174"/>
            <a:ext cx="715260" cy="461665"/>
          </a:xfrm>
          <a:prstGeom prst="rect">
            <a:avLst/>
          </a:prstGeom>
          <a:noFill/>
        </p:spPr>
        <p:txBody>
          <a:bodyPr wrap="none" rtlCol="0">
            <a:spAutoFit/>
          </a:bodyPr>
          <a:lstStyle/>
          <a:p>
            <a:r>
              <a:rPr lang="de-DE" sz="2400" dirty="0">
                <a:solidFill>
                  <a:schemeClr val="bg1"/>
                </a:solidFill>
              </a:rPr>
              <a:t>95%</a:t>
            </a:r>
          </a:p>
        </p:txBody>
      </p:sp>
      <p:grpSp>
        <p:nvGrpSpPr>
          <p:cNvPr id="34" name="Gruppieren 33"/>
          <p:cNvGrpSpPr/>
          <p:nvPr/>
        </p:nvGrpSpPr>
        <p:grpSpPr>
          <a:xfrm rot="255851">
            <a:off x="2869513" y="5311653"/>
            <a:ext cx="3936009" cy="2366070"/>
            <a:chOff x="4426210" y="2776001"/>
            <a:chExt cx="3936009" cy="2366070"/>
          </a:xfrm>
        </p:grpSpPr>
        <p:pic>
          <p:nvPicPr>
            <p:cNvPr id="35" name="Grafik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6210" y="2776001"/>
              <a:ext cx="3936009" cy="2366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echteck 35"/>
            <p:cNvSpPr/>
            <p:nvPr/>
          </p:nvSpPr>
          <p:spPr>
            <a:xfrm>
              <a:off x="5941103" y="4709321"/>
              <a:ext cx="2332946" cy="369332"/>
            </a:xfrm>
            <a:prstGeom prst="rect">
              <a:avLst/>
            </a:prstGeom>
            <a:solidFill>
              <a:schemeClr val="bg1"/>
            </a:solidFill>
          </p:spPr>
          <p:txBody>
            <a:bodyPr wrap="none">
              <a:spAutoFit/>
            </a:bodyPr>
            <a:lstStyle/>
            <a:p>
              <a:pPr algn="ctr"/>
              <a:r>
                <a:rPr lang="de-DE" dirty="0" err="1">
                  <a:solidFill>
                    <a:schemeClr val="accent1"/>
                  </a:solidFill>
                </a:rPr>
                <a:t>Fakultas</a:t>
              </a:r>
              <a:r>
                <a:rPr lang="de-DE" dirty="0">
                  <a:solidFill>
                    <a:schemeClr val="accent1"/>
                  </a:solidFill>
                </a:rPr>
                <a:t> der Lehrkräfte</a:t>
              </a:r>
              <a:endParaRPr lang="de-DE" sz="8000" dirty="0">
                <a:solidFill>
                  <a:schemeClr val="accent1"/>
                </a:solidFill>
              </a:endParaRPr>
            </a:p>
          </p:txBody>
        </p:sp>
      </p:grpSp>
      <p:grpSp>
        <p:nvGrpSpPr>
          <p:cNvPr id="37" name="Gruppieren 36"/>
          <p:cNvGrpSpPr/>
          <p:nvPr/>
        </p:nvGrpSpPr>
        <p:grpSpPr>
          <a:xfrm rot="21192614">
            <a:off x="1879177" y="5215171"/>
            <a:ext cx="4555788" cy="2816303"/>
            <a:chOff x="4071899" y="2538051"/>
            <a:chExt cx="4555788" cy="2816303"/>
          </a:xfrm>
        </p:grpSpPr>
        <p:pic>
          <p:nvPicPr>
            <p:cNvPr id="38" name="Grafik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65">
              <a:off x="4071899" y="2652436"/>
              <a:ext cx="4555788" cy="270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Rechteck 38"/>
            <p:cNvSpPr/>
            <p:nvPr/>
          </p:nvSpPr>
          <p:spPr>
            <a:xfrm rot="174512">
              <a:off x="4155759" y="2538051"/>
              <a:ext cx="2055371" cy="369332"/>
            </a:xfrm>
            <a:prstGeom prst="rect">
              <a:avLst/>
            </a:prstGeom>
            <a:solidFill>
              <a:schemeClr val="bg1"/>
            </a:solidFill>
          </p:spPr>
          <p:txBody>
            <a:bodyPr wrap="none">
              <a:spAutoFit/>
            </a:bodyPr>
            <a:lstStyle/>
            <a:p>
              <a:pPr algn="ctr"/>
              <a:r>
                <a:rPr lang="de-DE" dirty="0">
                  <a:solidFill>
                    <a:schemeClr val="accent1"/>
                  </a:solidFill>
                </a:rPr>
                <a:t>Schüler/Lerngruppe</a:t>
              </a:r>
              <a:endParaRPr lang="de-DE" sz="8000" dirty="0">
                <a:solidFill>
                  <a:schemeClr val="accent1"/>
                </a:solidFill>
              </a:endParaRPr>
            </a:p>
          </p:txBody>
        </p:sp>
      </p:grpSp>
      <p:sp>
        <p:nvSpPr>
          <p:cNvPr id="40" name="Textfeld 39"/>
          <p:cNvSpPr txBox="1"/>
          <p:nvPr/>
        </p:nvSpPr>
        <p:spPr>
          <a:xfrm>
            <a:off x="2982909" y="6139080"/>
            <a:ext cx="2919496" cy="184665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dirty="0">
                <a:solidFill>
                  <a:schemeClr val="accent1"/>
                </a:solidFill>
              </a:rPr>
              <a:t>Kursstufenschulen</a:t>
            </a:r>
            <a:endParaRPr lang="de-DE" sz="8000" dirty="0">
              <a:solidFill>
                <a:schemeClr val="accent1"/>
              </a:solidFill>
            </a:endParaRPr>
          </a:p>
          <a:p>
            <a:pPr algn="ctr"/>
            <a:r>
              <a:rPr lang="de-DE" sz="9600" dirty="0">
                <a:solidFill>
                  <a:schemeClr val="accent1"/>
                </a:solidFill>
              </a:rPr>
              <a:t>&gt; 50</a:t>
            </a:r>
          </a:p>
        </p:txBody>
      </p:sp>
      <p:sp>
        <p:nvSpPr>
          <p:cNvPr id="41" name="Textfeld 40"/>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815380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8" grpId="0"/>
      <p:bldP spid="19" grpId="0"/>
      <p:bldP spid="20" grpId="0"/>
      <p:bldP spid="21" grpId="0"/>
      <p:bldP spid="22" grpId="0"/>
      <p:bldP spid="32" grpId="0"/>
      <p:bldP spid="33" grpId="0"/>
      <p:bldP spid="25" grpId="0"/>
      <p:bldP spid="26" grpId="0"/>
      <p:bldP spid="28" grpId="0"/>
      <p:bldP spid="29" grpId="0"/>
      <p:bldP spid="30" grpId="0"/>
      <p:bldP spid="31" grpId="0"/>
      <p:bldP spid="4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14340840"/>
          <a:ext cx="5623561" cy="31985865"/>
        </p:xfrm>
        <a:graphic>
          <a:graphicData uri="http://schemas.openxmlformats.org/drawingml/2006/table">
            <a:tbl>
              <a:tblPr firstRow="1" bandRow="1">
                <a:tableStyleId>{5C22544A-7EE6-4342-B048-85BDC9FD1C3A}</a:tableStyleId>
              </a:tblPr>
              <a:tblGrid>
                <a:gridCol w="5288553">
                  <a:extLst>
                    <a:ext uri="{9D8B030D-6E8A-4147-A177-3AD203B41FA5}">
                      <a16:colId xmlns:a16="http://schemas.microsoft.com/office/drawing/2014/main" xmlns="" val="673781664"/>
                    </a:ext>
                  </a:extLst>
                </a:gridCol>
                <a:gridCol w="335008">
                  <a:extLst>
                    <a:ext uri="{9D8B030D-6E8A-4147-A177-3AD203B41FA5}">
                      <a16:colId xmlns:a16="http://schemas.microsoft.com/office/drawing/2014/main" xmlns="" val="3666949057"/>
                    </a:ext>
                  </a:extLst>
                </a:gridCol>
              </a:tblGrid>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3.2.4.1 Informationsaufnahme durch Sinne und Sensoren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Verwendungsmöglichkeiten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beschreiben (zum Beispiel Blutdruckmessgerät, Hygrometer, Anemometer)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Bau und Funktionsweise eines Sinnesorgans mit einem entsprechenden 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(zum Beispiel Auge mit Digitalkamera, Ohr mit Mikrofon)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die Gefährdung von Auge oder Ohr durch Überlastung beschreiben und persönliches Handeln von gesundheitlichen Grenzwerten ableiten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Gesetzmäßigkeit zwischen subjektivem Erleben und Intensität des physikalischen Reizes erläutern (zum Beispiel Lichtintensität, Lautstärke, Schwereempfinden)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Erweiterung menschlicher Sinnesleistungen durch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(zum Beispiel IR-Sensor, Hörgerät, Wärmebildkamera, Barometer)</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3.2.4.2 Gewinnung und Auswertung von Daten</a:t>
                      </a:r>
                    </a:p>
                  </a:txBody>
                  <a:tcPr marL="75565" marR="12763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127635" marT="24130" marB="0">
                    <a:solidFill>
                      <a:schemeClr val="bg1"/>
                    </a:solidFill>
                  </a:tcPr>
                </a:tc>
                <a:extLst>
                  <a:ext uri="{0D108BD9-81ED-4DB2-BD59-A6C34878D82A}">
                    <a16:rowId xmlns:a16="http://schemas.microsoft.com/office/drawing/2014/main" xmlns="" val="2397386169"/>
                  </a:ext>
                </a:extLst>
              </a:tr>
              <a:tr h="1063319">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Bedingungen für zuverlässige Messungen erläutern und Messverfahren optimieren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systematische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zufällige Messfehler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Randbedingungen oder Einflussgrößen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Kontrollmessungen oder Reproduzierbarkeit)</a:t>
                      </a:r>
                    </a:p>
                  </a:txBody>
                  <a:tcPr marL="75565" marR="127635" marT="24130" marB="0">
                    <a:solidFill>
                      <a:schemeClr val="bg1"/>
                    </a:solidFill>
                  </a:tcPr>
                </a:tc>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535685034"/>
                  </a:ext>
                </a:extLst>
              </a:tr>
              <a:tr h="543674">
                <a:tc>
                  <a:txBody>
                    <a:bodyPr/>
                    <a:lstStyle/>
                    <a:p>
                      <a:pPr marL="6985" indent="-6985">
                        <a:lnSpc>
                          <a:spcPct val="107000"/>
                        </a:lnSpc>
                        <a:spcBef>
                          <a:spcPts val="300"/>
                        </a:spcBef>
                        <a:spcAft>
                          <a:spcPts val="0"/>
                        </a:spcAft>
                        <a:tabLst>
                          <a:tab pos="255397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 einem ausgewählten Beispiel direkte und indirekte Messverfahren vergleichen</a:t>
                      </a:r>
                    </a:p>
                  </a:txBody>
                  <a:tcPr marL="75565" marR="127635" marT="24130" marB="0">
                    <a:solidFill>
                      <a:schemeClr val="bg1"/>
                    </a:solidFill>
                  </a:tcPr>
                </a:tc>
                <a:tc>
                  <a:txBody>
                    <a:bodyPr/>
                    <a:lstStyle/>
                    <a:p>
                      <a:pPr marL="6985" indent="-6985">
                        <a:lnSpc>
                          <a:spcPct val="107000"/>
                        </a:lnSpc>
                        <a:spcBef>
                          <a:spcPts val="300"/>
                        </a:spcBef>
                        <a:spcAft>
                          <a:spcPts val="0"/>
                        </a:spcAft>
                        <a:tabLst>
                          <a:tab pos="255397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814153559"/>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Messdaten mithilfe von Software auswerten und darstellen </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Tabellenkalkulation)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4246666500"/>
                  </a:ext>
                </a:extLst>
              </a:tr>
              <a:tr h="803497">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optisches oder akustisches Spektrum darstellen und auswerten (zum Beispiel Sonnenspektrum, Leuchtmittel aus dem Haushalt, Ton und Klang)</a:t>
                      </a:r>
                    </a:p>
                  </a:txBody>
                  <a:tcPr marL="75565" marR="127635" marT="24130" marB="0">
                    <a:solidFill>
                      <a:schemeClr val="bg1"/>
                    </a:solidFill>
                  </a:tcPr>
                </a:tc>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952327783"/>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raumbezogene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Daten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nutzen (zum Beispiel thematische Karten zur Sonneneinstrahlung oder Windstärke, Wetterkarten, Geoinformationssysteme)</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069384047"/>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Verfahren zur räumlichen Orientierung beschreiben (zum Beispiel astronomische Orientierung, satellitengestützte Navigation)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3795180864"/>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3.2.4.3 Informationsverarbeitung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Beispiele der analogen oder digitalen Informationscodierung aus Natur und Technik beschreiben (zum Beispiel digitale Dateiformate, maschinenlesbare Code-Systeme,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DNA</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1582965">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die Funktionsweise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gesteuerter</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oder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geregelter Systeme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und dazu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Informationsströme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untersuchen (zum Beispiel effiziente Energienutzung, Entwicklung eines Objekts mit Antrieb, Herstellung eines Produkts in einem chemisch-technischen Verfahren, physiologischer Regelkreis)</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3674">
                <a:tc>
                  <a:txBody>
                    <a:bodyPr/>
                    <a:lstStyle/>
                    <a:p>
                      <a:pPr marL="6985" indent="-6985">
                        <a:lnSpc>
                          <a:spcPct val="107000"/>
                        </a:lnSpc>
                        <a:spcBef>
                          <a:spcPts val="300"/>
                        </a:spcBef>
                        <a:spcAft>
                          <a:spcPts val="0"/>
                        </a:spcAft>
                        <a:tabLst>
                          <a:tab pos="23228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das Prinzip 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Steuerung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erklären (zum Beispiel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3228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1917086">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das Prinzip 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Regelung</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auch unter Verwendung der Begriffe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Sollwert</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Istwert</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Störgröße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an Beispielen aus der Natur und der Technik erklären (zum Beispiel Körpertemperatur des Menschen, chemisches Gleichgewicht, Klimawandel: Mittlere</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p>
                      <a:pPr marL="288290" indent="-6985">
                        <a:lnSpc>
                          <a:spcPct val="107000"/>
                        </a:lnSpc>
                        <a:spcBef>
                          <a:spcPts val="300"/>
                        </a:spcBef>
                        <a:spcAft>
                          <a:spcPts val="0"/>
                        </a:spcAft>
                      </a:pP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Oberflächentemperatur der Erde, Oberflächentemperatur von Himmelskörpern)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262890" indent="-288290">
                        <a:lnSpc>
                          <a:spcPct val="110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Elemente einer Programmiersprache beschreiben (zum Beispiel Bedingung, Verzweigung, Schleife, Zähler, Zeitglied, Unterprogramm, Programmbausteine)</a:t>
                      </a: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 einer Programmiersprache darstellen und damit Steuerungsabläufe realisieren (zum Beispiel Ampelsteuerung,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803497">
                <a:tc>
                  <a:txBody>
                    <a:bodyPr/>
                    <a:lstStyle/>
                    <a:p>
                      <a:pPr marL="6985" indent="-6985">
                        <a:lnSpc>
                          <a:spcPct val="107000"/>
                        </a:lnSpc>
                        <a:spcBef>
                          <a:spcPts val="300"/>
                        </a:spcBef>
                        <a:spcAft>
                          <a:spcPts val="0"/>
                        </a:spcAft>
                        <a:tabLst>
                          <a:tab pos="289560" algn="l"/>
                          <a:tab pos="28663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entwickeln, beschreiben und </a:t>
                      </a:r>
                      <a:b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br>
                      <a:r>
                        <a:rPr lang="de-DE" sz="1600" u="none"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darstellen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803497">
                <a:tc>
                  <a:txBody>
                    <a:bodyPr/>
                    <a:lstStyle/>
                    <a:p>
                      <a:pPr marL="288290" marR="1009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(8)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Chancen und Risiken der Informationstechnik für Individuum und Gesellschaft erläutern (zum Beispiel Simulation, Datenschutz, Internet </a:t>
                      </a:r>
                      <a:r>
                        <a:rPr lang="de-DE" sz="1600" u="sng" dirty="0" err="1">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of</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Things, Geoinformationssysteme, autonomes Fahren)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597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3.2.4.4 Elektronische Schaltungen</a:t>
                      </a:r>
                    </a:p>
                  </a:txBody>
                  <a:tcPr marL="75565" marR="73025" marT="24130" marB="0">
                    <a:solidFill>
                      <a:schemeClr val="accent4"/>
                    </a:solidFill>
                  </a:tcPr>
                </a:tc>
                <a:tc>
                  <a:txBody>
                    <a:bodyPr/>
                    <a:lstStyle/>
                    <a:p>
                      <a:endParaRPr lang="de-DE" sz="2800"/>
                    </a:p>
                  </a:txBody>
                  <a:tcPr>
                    <a:solidFill>
                      <a:schemeClr val="bg1"/>
                    </a:solidFill>
                  </a:tcPr>
                </a:tc>
                <a:extLst>
                  <a:ext uri="{0D108BD9-81ED-4DB2-BD59-A6C34878D82A}">
                    <a16:rowId xmlns:a16="http://schemas.microsoft.com/office/drawing/2014/main" xmlns="" val="247132213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Funktion von Bauteilen elektrischer oder elektronischer Schaltungen beschreiben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Schalter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Widerstand</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Leuchtdiode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Transistor</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6824164"/>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Schaltungen entwickeln, Bauteile dimensionieren und auswählen (Schaltplan, Datenblatt, Vorwiderstand,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Spannungsteiler</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72534495"/>
                  </a:ext>
                </a:extLst>
              </a:tr>
              <a:tr h="803497">
                <a:tc>
                  <a:txBody>
                    <a:bodyPr/>
                    <a:lstStyle/>
                    <a:p>
                      <a:pPr marL="6985" indent="-6985">
                        <a:lnSpc>
                          <a:spcPct val="107000"/>
                        </a:lnSpc>
                        <a:spcBef>
                          <a:spcPts val="300"/>
                        </a:spcBef>
                        <a:spcAft>
                          <a:spcPts val="0"/>
                        </a:spcAft>
                        <a:tabLst>
                          <a:tab pos="279209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elektrische oder elektronische Schaltpläne analysieren und in einfachen Fällen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545152364"/>
                  </a:ext>
                </a:extLst>
              </a:tr>
              <a:tr h="803497">
                <a:tc>
                  <a:txBody>
                    <a:bodyPr/>
                    <a:lstStyle/>
                    <a:p>
                      <a:pPr marL="6985" indent="-6985">
                        <a:lnSpc>
                          <a:spcPct val="107000"/>
                        </a:lnSpc>
                        <a:spcBef>
                          <a:spcPts val="300"/>
                        </a:spcBef>
                        <a:spcAft>
                          <a:spcPts val="0"/>
                        </a:spcAft>
                        <a:tabLst>
                          <a:tab pos="293878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elektrische oder elektronische Schaltungen realisieren und ihre Funktionsfähigkeit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untersuchen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02212682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95506219"/>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25977886"/>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170463981"/>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5368095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61442222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3233661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42741116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621040642"/>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1159779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29081258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9850900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719422729"/>
                  </a:ext>
                </a:extLst>
              </a:tr>
              <a:tr h="698088">
                <a:tc>
                  <a:txBody>
                    <a:bodyPr/>
                    <a:lstStyle/>
                    <a:p>
                      <a:endParaRPr lang="de-DE" sz="4000" dirty="0"/>
                    </a:p>
                  </a:txBody>
                  <a:tcPr>
                    <a:solidFill>
                      <a:schemeClr val="bg1"/>
                    </a:solidFill>
                  </a:tcPr>
                </a:tc>
                <a:tc>
                  <a:txBody>
                    <a:bodyPr/>
                    <a:lstStyle/>
                    <a:p>
                      <a:endParaRPr lang="de-DE" sz="2800"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7430393"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3.2.4 Informationsaufnahme und Verarbeitung</a:t>
              </a:r>
            </a:p>
          </p:txBody>
        </p:sp>
      </p:grpSp>
    </p:spTree>
    <p:extLst>
      <p:ext uri="{BB962C8B-B14F-4D97-AF65-F5344CB8AC3E}">
        <p14:creationId xmlns:p14="http://schemas.microsoft.com/office/powerpoint/2010/main" val="353353887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377440" y="-18089880"/>
          <a:ext cx="5623561" cy="31985865"/>
        </p:xfrm>
        <a:graphic>
          <a:graphicData uri="http://schemas.openxmlformats.org/drawingml/2006/table">
            <a:tbl>
              <a:tblPr firstRow="1" bandRow="1">
                <a:tableStyleId>{5C22544A-7EE6-4342-B048-85BDC9FD1C3A}</a:tableStyleId>
              </a:tblPr>
              <a:tblGrid>
                <a:gridCol w="5288553">
                  <a:extLst>
                    <a:ext uri="{9D8B030D-6E8A-4147-A177-3AD203B41FA5}">
                      <a16:colId xmlns:a16="http://schemas.microsoft.com/office/drawing/2014/main" xmlns="" val="673781664"/>
                    </a:ext>
                  </a:extLst>
                </a:gridCol>
                <a:gridCol w="335008">
                  <a:extLst>
                    <a:ext uri="{9D8B030D-6E8A-4147-A177-3AD203B41FA5}">
                      <a16:colId xmlns:a16="http://schemas.microsoft.com/office/drawing/2014/main" xmlns="" val="3666949057"/>
                    </a:ext>
                  </a:extLst>
                </a:gridCol>
              </a:tblGrid>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3.2.4.1 Informationsaufnahme durch Sinne und Sensoren</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773546483"/>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Verwendungsmöglichkeiten von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beschreiben (zum Beispiel Blutdruckmessgerät, Hygrometer, Anemometer)</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856344996"/>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Bau und Funktionsweise eines Sinnesorgans mit einem entsprechenden technischen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vergleichen (zum Beispiel Auge mit Digitalkamera, Ohr mit Mikrofon)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84363972"/>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die Gefährdung von Auge oder Ohr durch Überlastung beschreiben und persönliches Handeln von gesundheitlichen Grenzwerten ableiten</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600952878"/>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Gesetzmäßigkeit zwischen subjektivem Erleben und Intensität des physikalischen Reizes erläutern (zum Beispiel Lichtintensität, Lautstärke, Schwereempfinden)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4102059563"/>
                  </a:ext>
                </a:extLst>
              </a:tr>
              <a:tr h="803497">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die Erweiterung menschlicher Sinnesleistungen durch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Sensoren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erläutern (zum Beispiel IR-Sensor, Hörgerät, Wärmebildkamera, Barometer)</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71741270"/>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3.2.4.2 Gewinnung und Auswertung von Daten</a:t>
                      </a:r>
                    </a:p>
                  </a:txBody>
                  <a:tcPr marL="75565" marR="12763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127635" marT="24130" marB="0">
                    <a:solidFill>
                      <a:schemeClr val="bg1"/>
                    </a:solidFill>
                  </a:tcPr>
                </a:tc>
                <a:extLst>
                  <a:ext uri="{0D108BD9-81ED-4DB2-BD59-A6C34878D82A}">
                    <a16:rowId xmlns:a16="http://schemas.microsoft.com/office/drawing/2014/main" xmlns="" val="2397386169"/>
                  </a:ext>
                </a:extLst>
              </a:tr>
              <a:tr h="1063319">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Bedingungen für zuverlässige Messungen erläutern und Messverfahren optimieren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systematische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zufällige Messfehler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Randbedingungen oder Einflussgrößen</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Kontrollmessungen oder Reproduzierbarkeit)</a:t>
                      </a:r>
                    </a:p>
                  </a:txBody>
                  <a:tcPr marL="75565" marR="127635" marT="24130" marB="0">
                    <a:solidFill>
                      <a:schemeClr val="bg1"/>
                    </a:solidFill>
                  </a:tcPr>
                </a:tc>
                <a:tc>
                  <a:txBody>
                    <a:bodyPr/>
                    <a:lstStyle/>
                    <a:p>
                      <a:pPr marL="288290" marR="76835"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535685034"/>
                  </a:ext>
                </a:extLst>
              </a:tr>
              <a:tr h="543674">
                <a:tc>
                  <a:txBody>
                    <a:bodyPr/>
                    <a:lstStyle/>
                    <a:p>
                      <a:pPr marL="6985" indent="-6985">
                        <a:lnSpc>
                          <a:spcPct val="107000"/>
                        </a:lnSpc>
                        <a:spcBef>
                          <a:spcPts val="300"/>
                        </a:spcBef>
                        <a:spcAft>
                          <a:spcPts val="0"/>
                        </a:spcAft>
                        <a:tabLst>
                          <a:tab pos="255397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an einem ausgewählten Beispiel direkte und indirekte Messverfahren vergleichen</a:t>
                      </a:r>
                    </a:p>
                  </a:txBody>
                  <a:tcPr marL="75565" marR="127635" marT="24130" marB="0">
                    <a:solidFill>
                      <a:schemeClr val="bg1"/>
                    </a:solidFill>
                  </a:tcPr>
                </a:tc>
                <a:tc>
                  <a:txBody>
                    <a:bodyPr/>
                    <a:lstStyle/>
                    <a:p>
                      <a:pPr marL="6985" indent="-6985">
                        <a:lnSpc>
                          <a:spcPct val="107000"/>
                        </a:lnSpc>
                        <a:spcBef>
                          <a:spcPts val="300"/>
                        </a:spcBef>
                        <a:spcAft>
                          <a:spcPts val="0"/>
                        </a:spcAft>
                        <a:tabLst>
                          <a:tab pos="255397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814153559"/>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Messdaten mithilfe von Software auswerten und darstellen </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Standardabweichung</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Tabellenkalkulation)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4246666500"/>
                  </a:ext>
                </a:extLst>
              </a:tr>
              <a:tr h="803497">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ein optisches oder akustisches Spektrum darstellen und auswerten (zum Beispiel Sonnenspektrum, Leuchtmittel aus dem Haushalt, Ton und Klang)</a:t>
                      </a:r>
                    </a:p>
                  </a:txBody>
                  <a:tcPr marL="75565" marR="127635" marT="24130" marB="0">
                    <a:solidFill>
                      <a:schemeClr val="bg1"/>
                    </a:solidFill>
                  </a:tcPr>
                </a:tc>
                <a:tc>
                  <a:txBody>
                    <a:bodyPr/>
                    <a:lstStyle/>
                    <a:p>
                      <a:pPr marL="288290" indent="-288290" algn="just">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952327783"/>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raumbezogene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Daten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nutzen (zum Beispiel thematische Karten zur Sonneneinstrahlung oder Windstärke, Wetterkarten, Geoinformationssysteme)</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1069384047"/>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Verfahren zur räumlichen Orientierung beschreiben (zum Beispiel astronomische Orientierung, satellitengestützte Navigation)</a:t>
                      </a:r>
                    </a:p>
                  </a:txBody>
                  <a:tcPr marL="75565" marR="12763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127635" marT="24130" marB="0">
                    <a:solidFill>
                      <a:schemeClr val="bg1"/>
                    </a:solidFill>
                  </a:tcPr>
                </a:tc>
                <a:extLst>
                  <a:ext uri="{0D108BD9-81ED-4DB2-BD59-A6C34878D82A}">
                    <a16:rowId xmlns:a16="http://schemas.microsoft.com/office/drawing/2014/main" xmlns="" val="3795180864"/>
                  </a:ext>
                </a:extLst>
              </a:tr>
              <a:tr h="36815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3.2.4.3 Informationsverarbeitung</a:t>
                      </a:r>
                    </a:p>
                  </a:txBody>
                  <a:tcPr marL="75565" marR="73025" marT="24130" marB="0">
                    <a:solidFill>
                      <a:schemeClr val="accent4"/>
                    </a:solidFill>
                  </a:tcPr>
                </a:tc>
                <a:tc>
                  <a:txBody>
                    <a:bodyPr/>
                    <a:lstStyle/>
                    <a:p>
                      <a:pPr marL="6985" indent="-6985">
                        <a:lnSpc>
                          <a:spcPct val="107000"/>
                        </a:lnSpc>
                        <a:spcBef>
                          <a:spcPts val="600"/>
                        </a:spcBef>
                        <a:spcAft>
                          <a:spcPts val="300"/>
                        </a:spcAft>
                      </a:pPr>
                      <a:r>
                        <a:rPr lang="de-DE" sz="1600" b="1">
                          <a:solidFill>
                            <a:srgbClr val="FFFFFF"/>
                          </a:solidFill>
                          <a:effectLst/>
                          <a:latin typeface="Calibri" panose="020F0502020204030204" pitchFamily="34" charset="0"/>
                          <a:ea typeface="Arial" panose="020B0604020202020204" pitchFamily="34" charset="0"/>
                        </a:rPr>
                        <a:t> </a:t>
                      </a:r>
                    </a:p>
                  </a:txBody>
                  <a:tcPr marL="75565" marR="73025" marT="24130" marB="0">
                    <a:solidFill>
                      <a:schemeClr val="bg1"/>
                    </a:solidFill>
                  </a:tcPr>
                </a:tc>
                <a:extLst>
                  <a:ext uri="{0D108BD9-81ED-4DB2-BD59-A6C34878D82A}">
                    <a16:rowId xmlns:a16="http://schemas.microsoft.com/office/drawing/2014/main" xmlns="" val="1334923103"/>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Beispiele der analogen oder digitalen Informationscodierung aus Natur und Technik beschreiben (zum Beispiel digitale Dateiformate, maschinenlesbare Code-Systeme,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DNA</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110771351"/>
                  </a:ext>
                </a:extLst>
              </a:tr>
              <a:tr h="1582965">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die Funktionsweise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gesteuerter</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oder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geregelter Systeme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analysieren und dazu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Energie-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Stoff</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Informationsströme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untersuchen (zum Beispiel effiziente Energienutzung, Entwicklung eines Objekts mit Antrieb, Herstellung eines Produkts in einem chemisch-technischen Verfahren, physiologischer Regelkreis)</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111125"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42807574"/>
                  </a:ext>
                </a:extLst>
              </a:tr>
              <a:tr h="543674">
                <a:tc>
                  <a:txBody>
                    <a:bodyPr/>
                    <a:lstStyle/>
                    <a:p>
                      <a:pPr marL="6985" indent="-6985">
                        <a:lnSpc>
                          <a:spcPct val="107000"/>
                        </a:lnSpc>
                        <a:spcBef>
                          <a:spcPts val="300"/>
                        </a:spcBef>
                        <a:spcAft>
                          <a:spcPts val="0"/>
                        </a:spcAft>
                        <a:tabLst>
                          <a:tab pos="232283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das Prinzip der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Steuerung</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erklären (zum Beispiel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3228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68948165"/>
                  </a:ext>
                </a:extLst>
              </a:tr>
              <a:tr h="1917086">
                <a:tc>
                  <a:txBody>
                    <a:bodyPr/>
                    <a:lstStyle/>
                    <a:p>
                      <a:pPr marL="288290" marR="262890" indent="-288290">
                        <a:lnSpc>
                          <a:spcPct val="110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das Prinzip der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Regelung</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auch unter Verwendung der Begriffe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Sollwert</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Istwert</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Regelgröße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und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Störgröße</a:t>
                      </a:r>
                      <a:r>
                        <a:rPr lang="de-DE" sz="1600" i="1" u="sng">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darstellen und an Beispielen aus der Natur und der Technik erklären (zum Beispiel Körpertemperatur des Menschen, chemisches Gleichgewicht, Klimawandel: Mittlere</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p>
                      <a:pPr marL="288290" indent="-6985">
                        <a:lnSpc>
                          <a:spcPct val="107000"/>
                        </a:lnSpc>
                        <a:spcBef>
                          <a:spcPts val="300"/>
                        </a:spcBef>
                        <a:spcAft>
                          <a:spcPts val="0"/>
                        </a:spcAft>
                      </a:pP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Oberflächentemperatur der Erde, Oberflächentemperatur von Himmelskörpern)</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288290" marR="262890" indent="-288290">
                        <a:lnSpc>
                          <a:spcPct val="110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374527065"/>
                  </a:ext>
                </a:extLst>
              </a:tr>
              <a:tr h="803497">
                <a:tc>
                  <a:txBody>
                    <a:bodyPr/>
                    <a:lstStyle/>
                    <a:p>
                      <a:pPr marL="288290" marR="5842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(5)	Elemente einer Programmiersprache beschreiben (zum Beispiel Bedingung, Verzweigung, Schleife, Zähler, Zeitglied, Unterprogramm, Programmbausteine)</a:t>
                      </a:r>
                    </a:p>
                  </a:txBody>
                  <a:tcPr marL="75565" marR="73025" marT="24130" marB="0">
                    <a:solidFill>
                      <a:schemeClr val="bg1"/>
                    </a:solidFill>
                  </a:tcPr>
                </a:tc>
                <a:tc>
                  <a:txBody>
                    <a:bodyPr/>
                    <a:lstStyle/>
                    <a:p>
                      <a:pPr marL="288290" marR="5842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92243541"/>
                  </a:ext>
                </a:extLst>
              </a:tr>
              <a:tr h="803497">
                <a:tc>
                  <a:txBody>
                    <a:bodyPr/>
                    <a:lstStyle/>
                    <a:p>
                      <a:pPr marL="288290"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(6)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in einer Programmiersprache darstellen und damit Steuerungsabläufe realisieren (zum Beispiel Ampelsteuerung, Robotik)</a:t>
                      </a:r>
                    </a:p>
                  </a:txBody>
                  <a:tcPr marL="75565" marR="73025" marT="24130" marB="0">
                    <a:solidFill>
                      <a:schemeClr val="bg1"/>
                    </a:solidFill>
                  </a:tcPr>
                </a:tc>
                <a:tc>
                  <a:txBody>
                    <a:bodyPr/>
                    <a:lstStyle/>
                    <a:p>
                      <a:pPr marL="6985" indent="-6985">
                        <a:lnSpc>
                          <a:spcPct val="107000"/>
                        </a:lnSpc>
                        <a:spcBef>
                          <a:spcPts val="300"/>
                        </a:spcBef>
                        <a:spcAft>
                          <a:spcPts val="0"/>
                        </a:spcAft>
                        <a:tabLst>
                          <a:tab pos="2174875"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3836615692"/>
                  </a:ext>
                </a:extLst>
              </a:tr>
              <a:tr h="803497">
                <a:tc>
                  <a:txBody>
                    <a:bodyPr/>
                    <a:lstStyle/>
                    <a:p>
                      <a:pPr marL="6985" indent="-6985">
                        <a:lnSpc>
                          <a:spcPct val="107000"/>
                        </a:lnSpc>
                        <a:spcBef>
                          <a:spcPts val="300"/>
                        </a:spcBef>
                        <a:spcAft>
                          <a:spcPts val="0"/>
                        </a:spcAft>
                        <a:tabLst>
                          <a:tab pos="289560" algn="l"/>
                          <a:tab pos="286639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(7)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Algorithmen</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für zeit- und sensorgesteuerte </a:t>
                      </a:r>
                      <a:r>
                        <a:rPr lang="de-DE" sz="1600" i="1" u="sng"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Prozesse</a:t>
                      </a:r>
                      <a:r>
                        <a:rPr lang="de-DE" sz="1600" i="1" u="sng" dirty="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entwickeln, beschreiben und </a:t>
                      </a:r>
                      <a:b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br>
                      <a:r>
                        <a:rPr lang="de-DE" sz="1600" u="none"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darstellen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81940" algn="l"/>
                          <a:tab pos="3021330" algn="ctr"/>
                        </a:tabLs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2943338780"/>
                  </a:ext>
                </a:extLst>
              </a:tr>
              <a:tr h="803497">
                <a:tc>
                  <a:txBody>
                    <a:bodyPr/>
                    <a:lstStyle/>
                    <a:p>
                      <a:pPr marL="288290" marR="100965" indent="-288290">
                        <a:lnSpc>
                          <a:spcPct val="107000"/>
                        </a:lnSpc>
                        <a:spcBef>
                          <a:spcPts val="300"/>
                        </a:spcBef>
                        <a:spcAft>
                          <a:spcPts val="0"/>
                        </a:spcAf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(8)	</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Chancen und Risiken der Informationstechnik für Individuum und Gesellschaft erläutern (zum Beispiel Simulation, Datenschutz, Internet </a:t>
                      </a:r>
                      <a:r>
                        <a:rPr lang="de-DE" sz="1600" u="sng" dirty="0" err="1">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of</a:t>
                      </a:r>
                      <a:r>
                        <a:rPr lang="de-DE" sz="1600" u="sng"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 Things, Geoinformationssysteme, autonomes Fahren)</a:t>
                      </a:r>
                      <a:endPar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pPr marL="6985" indent="-6985">
                        <a:lnSpc>
                          <a:spcPct val="107000"/>
                        </a:lnSpc>
                        <a:spcBef>
                          <a:spcPts val="300"/>
                        </a:spcBef>
                        <a:spcAft>
                          <a:spcPts val="0"/>
                        </a:spcAft>
                        <a:tabLst>
                          <a:tab pos="226441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a:t>
                      </a:r>
                    </a:p>
                  </a:txBody>
                  <a:tcPr marL="75565" marR="73025" marT="24130" marB="0">
                    <a:solidFill>
                      <a:schemeClr val="bg1"/>
                    </a:solidFill>
                  </a:tcPr>
                </a:tc>
                <a:extLst>
                  <a:ext uri="{0D108BD9-81ED-4DB2-BD59-A6C34878D82A}">
                    <a16:rowId xmlns:a16="http://schemas.microsoft.com/office/drawing/2014/main" xmlns="" val="1161726366"/>
                  </a:ext>
                </a:extLst>
              </a:tr>
              <a:tr h="515978">
                <a:tc>
                  <a:txBody>
                    <a:bodyPr/>
                    <a:lstStyle/>
                    <a:p>
                      <a:pPr marL="6985" indent="-6985">
                        <a:lnSpc>
                          <a:spcPct val="107000"/>
                        </a:lnSpc>
                        <a:spcBef>
                          <a:spcPts val="600"/>
                        </a:spcBef>
                        <a:spcAft>
                          <a:spcPts val="300"/>
                        </a:spcAft>
                      </a:pPr>
                      <a:r>
                        <a:rPr lang="de-DE" sz="1600" b="1" dirty="0">
                          <a:solidFill>
                            <a:srgbClr val="FFFFFF"/>
                          </a:solidFill>
                          <a:effectLst/>
                          <a:latin typeface="Calibri" panose="020F0502020204030204" pitchFamily="34" charset="0"/>
                          <a:ea typeface="Arial" panose="020B0604020202020204" pitchFamily="34" charset="0"/>
                        </a:rPr>
                        <a:t>3.2.4.4 Elektronische Schaltungen</a:t>
                      </a:r>
                    </a:p>
                  </a:txBody>
                  <a:tcPr marL="75565" marR="73025" marT="24130" marB="0">
                    <a:solidFill>
                      <a:schemeClr val="accent4"/>
                    </a:solidFill>
                  </a:tcPr>
                </a:tc>
                <a:tc>
                  <a:txBody>
                    <a:bodyPr/>
                    <a:lstStyle/>
                    <a:p>
                      <a:endParaRPr lang="de-DE" sz="2800"/>
                    </a:p>
                  </a:txBody>
                  <a:tcPr>
                    <a:solidFill>
                      <a:schemeClr val="bg1"/>
                    </a:solidFill>
                  </a:tcPr>
                </a:tc>
                <a:extLst>
                  <a:ext uri="{0D108BD9-81ED-4DB2-BD59-A6C34878D82A}">
                    <a16:rowId xmlns:a16="http://schemas.microsoft.com/office/drawing/2014/main" xmlns="" val="2471322136"/>
                  </a:ext>
                </a:extLst>
              </a:tr>
              <a:tr h="803497">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(1)	die Funktion von Bauteilen elektrischer oder elektronischer Schaltungen beschreiben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Schalter</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Widerstand</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Leuchtdiode</a:t>
                      </a:r>
                      <a:r>
                        <a:rPr lang="de-DE" sz="1600" i="1">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r>
                        <a:rPr lang="de-DE" sz="1600" i="1">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Transistor</a:t>
                      </a: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6824164"/>
                  </a:ext>
                </a:extLst>
              </a:tr>
              <a:tr h="543674">
                <a:tc>
                  <a:txBody>
                    <a:bodyPr/>
                    <a:lstStyle/>
                    <a:p>
                      <a:pPr marL="288290" indent="-288290">
                        <a:lnSpc>
                          <a:spcPct val="107000"/>
                        </a:lnSpc>
                        <a:spcBef>
                          <a:spcPts val="300"/>
                        </a:spcBef>
                        <a:spcAft>
                          <a:spcPts val="0"/>
                        </a:spcAft>
                      </a:pPr>
                      <a:r>
                        <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(2)	</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Schaltungen entwickeln, Bauteile dimensionieren und auswählen (Schaltplan, Datenblatt, Vorwiderstand, </a:t>
                      </a:r>
                      <a:r>
                        <a:rPr lang="de-DE" sz="1600" i="1" u="sng">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Spannungsteiler</a:t>
                      </a:r>
                      <a:r>
                        <a:rPr lang="de-DE" sz="1600" u="sng">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a:t>
                      </a:r>
                      <a:endParaRPr lang="de-DE" sz="160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endParaRP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72534495"/>
                  </a:ext>
                </a:extLst>
              </a:tr>
              <a:tr h="803497">
                <a:tc>
                  <a:txBody>
                    <a:bodyPr/>
                    <a:lstStyle/>
                    <a:p>
                      <a:pPr marL="6985" indent="-6985">
                        <a:lnSpc>
                          <a:spcPct val="107000"/>
                        </a:lnSpc>
                        <a:spcBef>
                          <a:spcPts val="300"/>
                        </a:spcBef>
                        <a:spcAft>
                          <a:spcPts val="0"/>
                        </a:spcAft>
                        <a:tabLst>
                          <a:tab pos="2792095"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(3) 	elektrische oder elektronische Schaltpläne analysieren und in einfachen Fällen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entwickeln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545152364"/>
                  </a:ext>
                </a:extLst>
              </a:tr>
              <a:tr h="803497">
                <a:tc>
                  <a:txBody>
                    <a:bodyPr/>
                    <a:lstStyle/>
                    <a:p>
                      <a:pPr marL="6985" indent="-6985">
                        <a:lnSpc>
                          <a:spcPct val="107000"/>
                        </a:lnSpc>
                        <a:spcBef>
                          <a:spcPts val="300"/>
                        </a:spcBef>
                        <a:spcAft>
                          <a:spcPts val="0"/>
                        </a:spcAft>
                        <a:tabLst>
                          <a:tab pos="2938780" algn="ctr"/>
                        </a:tabLst>
                      </a:pP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(4)	 elektrische oder elektronische Schaltungen realisieren und ihre Funktionsfähigkeit </a:t>
                      </a:r>
                      <a:b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br>
                      <a:r>
                        <a:rPr lang="de-DE" sz="1600" dirty="0">
                          <a:solidFill>
                            <a:srgbClr val="000000"/>
                          </a:solidFill>
                          <a:effectLst/>
                          <a:latin typeface="Calibri Light" panose="020F0302020204030204" pitchFamily="34" charset="0"/>
                          <a:ea typeface="Arial Unicode MS" panose="020B0604020202020204" pitchFamily="34" charset="-128"/>
                          <a:cs typeface="Arial Unicode MS" panose="020B0604020202020204" pitchFamily="34" charset="-128"/>
                        </a:rPr>
                        <a:t>      untersuchen</a:t>
                      </a:r>
                    </a:p>
                  </a:txBody>
                  <a:tcPr marL="75565" marR="73025" marT="24130" marB="0">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02212682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95506219"/>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25977886"/>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170463981"/>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405368095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61442222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32336617"/>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42741116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621040642"/>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31159779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2290812584"/>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898509008"/>
                  </a:ext>
                </a:extLst>
              </a:tr>
              <a:tr h="698088">
                <a:tc>
                  <a:txBody>
                    <a:bodyPr/>
                    <a:lstStyle/>
                    <a:p>
                      <a:endParaRPr lang="de-DE" sz="4000"/>
                    </a:p>
                  </a:txBody>
                  <a:tcPr>
                    <a:solidFill>
                      <a:schemeClr val="bg1"/>
                    </a:solidFill>
                  </a:tcPr>
                </a:tc>
                <a:tc>
                  <a:txBody>
                    <a:bodyPr/>
                    <a:lstStyle/>
                    <a:p>
                      <a:endParaRPr lang="de-DE" sz="2800"/>
                    </a:p>
                  </a:txBody>
                  <a:tcPr>
                    <a:solidFill>
                      <a:schemeClr val="bg1"/>
                    </a:solidFill>
                  </a:tcPr>
                </a:tc>
                <a:extLst>
                  <a:ext uri="{0D108BD9-81ED-4DB2-BD59-A6C34878D82A}">
                    <a16:rowId xmlns:a16="http://schemas.microsoft.com/office/drawing/2014/main" xmlns="" val="1719422729"/>
                  </a:ext>
                </a:extLst>
              </a:tr>
              <a:tr h="698088">
                <a:tc>
                  <a:txBody>
                    <a:bodyPr/>
                    <a:lstStyle/>
                    <a:p>
                      <a:endParaRPr lang="de-DE" sz="4000" dirty="0"/>
                    </a:p>
                  </a:txBody>
                  <a:tcPr>
                    <a:solidFill>
                      <a:schemeClr val="bg1"/>
                    </a:solidFill>
                  </a:tcPr>
                </a:tc>
                <a:tc>
                  <a:txBody>
                    <a:bodyPr/>
                    <a:lstStyle/>
                    <a:p>
                      <a:endParaRPr lang="de-DE" sz="2800" dirty="0"/>
                    </a:p>
                  </a:txBody>
                  <a:tcPr>
                    <a:solidFill>
                      <a:schemeClr val="bg1"/>
                    </a:solidFill>
                  </a:tcPr>
                </a:tc>
                <a:extLst>
                  <a:ext uri="{0D108BD9-81ED-4DB2-BD59-A6C34878D82A}">
                    <a16:rowId xmlns:a16="http://schemas.microsoft.com/office/drawing/2014/main" xmlns="" val="2303319182"/>
                  </a:ext>
                </a:extLst>
              </a:tr>
            </a:tbl>
          </a:graphicData>
        </a:graphic>
      </p:graphicFrame>
      <p:grpSp>
        <p:nvGrpSpPr>
          <p:cNvPr id="9" name="Gruppieren 8"/>
          <p:cNvGrpSpPr/>
          <p:nvPr/>
        </p:nvGrpSpPr>
        <p:grpSpPr>
          <a:xfrm>
            <a:off x="2377441" y="0"/>
            <a:ext cx="5623560" cy="1005840"/>
            <a:chOff x="0" y="0"/>
            <a:chExt cx="8116169" cy="1005840"/>
          </a:xfrm>
        </p:grpSpPr>
        <p:sp>
          <p:nvSpPr>
            <p:cNvPr id="10" name="Rechteck 9"/>
            <p:cNvSpPr/>
            <p:nvPr/>
          </p:nvSpPr>
          <p:spPr>
            <a:xfrm>
              <a:off x="0" y="0"/>
              <a:ext cx="811616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19635"/>
              <a:ext cx="8116169" cy="4470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12" name="Rechteck 11"/>
            <p:cNvSpPr/>
            <p:nvPr/>
          </p:nvSpPr>
          <p:spPr>
            <a:xfrm>
              <a:off x="219582" y="515825"/>
              <a:ext cx="7430393" cy="421654"/>
            </a:xfrm>
            <a:prstGeom prst="rect">
              <a:avLst/>
            </a:prstGeom>
          </p:spPr>
          <p:txBody>
            <a:bodyPr wrap="none">
              <a:spAutoFit/>
            </a:bodyPr>
            <a:lstStyle/>
            <a:p>
              <a:pPr marL="6985" indent="-6985">
                <a:lnSpc>
                  <a:spcPct val="107000"/>
                </a:lnSpc>
                <a:spcBef>
                  <a:spcPts val="1200"/>
                </a:spcBef>
                <a:spcAft>
                  <a:spcPts val="600"/>
                </a:spcAft>
              </a:pPr>
              <a:r>
                <a:rPr lang="de-DE" sz="2000" b="1" dirty="0">
                  <a:solidFill>
                    <a:schemeClr val="bg1"/>
                  </a:solidFill>
                  <a:latin typeface="Calibri" panose="020F0502020204030204" pitchFamily="34" charset="0"/>
                  <a:ea typeface="Arial" panose="020B0604020202020204" pitchFamily="34" charset="0"/>
                  <a:cs typeface="Arial" panose="020B0604020202020204" pitchFamily="34" charset="0"/>
                </a:rPr>
                <a:t>3.2.4 Informationsaufnahme und Verarbeitung</a:t>
              </a:r>
            </a:p>
          </p:txBody>
        </p:sp>
      </p:grpSp>
    </p:spTree>
    <p:extLst>
      <p:ext uri="{BB962C8B-B14F-4D97-AF65-F5344CB8AC3E}">
        <p14:creationId xmlns:p14="http://schemas.microsoft.com/office/powerpoint/2010/main" val="321136238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525780" y="1657012"/>
            <a:ext cx="8161020" cy="386024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101600" prstMaterial="matt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781637" y="1932232"/>
            <a:ext cx="1766830" cy="646331"/>
          </a:xfrm>
          <a:custGeom>
            <a:avLst/>
            <a:gdLst>
              <a:gd name="connsiteX0" fmla="*/ 0 w 1120820"/>
              <a:gd name="connsiteY0" fmla="*/ 0 h 646331"/>
              <a:gd name="connsiteX1" fmla="*/ 1120820 w 1120820"/>
              <a:gd name="connsiteY1" fmla="*/ 0 h 646331"/>
              <a:gd name="connsiteX2" fmla="*/ 1120820 w 1120820"/>
              <a:gd name="connsiteY2" fmla="*/ 646331 h 646331"/>
              <a:gd name="connsiteX3" fmla="*/ 0 w 1120820"/>
              <a:gd name="connsiteY3" fmla="*/ 646331 h 646331"/>
              <a:gd name="connsiteX4" fmla="*/ 0 w 1120820"/>
              <a:gd name="connsiteY4" fmla="*/ 0 h 646331"/>
              <a:gd name="connsiteX0" fmla="*/ 0 w 1205104"/>
              <a:gd name="connsiteY0" fmla="*/ 0 h 705005"/>
              <a:gd name="connsiteX1" fmla="*/ 1205104 w 1205104"/>
              <a:gd name="connsiteY1" fmla="*/ 58674 h 705005"/>
              <a:gd name="connsiteX2" fmla="*/ 1205104 w 1205104"/>
              <a:gd name="connsiteY2" fmla="*/ 705005 h 705005"/>
              <a:gd name="connsiteX3" fmla="*/ 84284 w 1205104"/>
              <a:gd name="connsiteY3" fmla="*/ 705005 h 705005"/>
              <a:gd name="connsiteX4" fmla="*/ 0 w 1205104"/>
              <a:gd name="connsiteY4" fmla="*/ 0 h 705005"/>
              <a:gd name="connsiteX0" fmla="*/ 0 w 1231160"/>
              <a:gd name="connsiteY0" fmla="*/ 0 h 705005"/>
              <a:gd name="connsiteX1" fmla="*/ 1205104 w 1231160"/>
              <a:gd name="connsiteY1" fmla="*/ 58674 h 705005"/>
              <a:gd name="connsiteX2" fmla="*/ 1231160 w 1231160"/>
              <a:gd name="connsiteY2" fmla="*/ 619105 h 705005"/>
              <a:gd name="connsiteX3" fmla="*/ 84284 w 1231160"/>
              <a:gd name="connsiteY3" fmla="*/ 705005 h 705005"/>
              <a:gd name="connsiteX4" fmla="*/ 0 w 1231160"/>
              <a:gd name="connsiteY4" fmla="*/ 0 h 705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0" h="705005">
                <a:moveTo>
                  <a:pt x="0" y="0"/>
                </a:moveTo>
                <a:lnTo>
                  <a:pt x="1205104" y="58674"/>
                </a:lnTo>
                <a:lnTo>
                  <a:pt x="1231160" y="619105"/>
                </a:lnTo>
                <a:lnTo>
                  <a:pt x="84284" y="705005"/>
                </a:lnTo>
                <a:lnTo>
                  <a:pt x="0" y="0"/>
                </a:lnTo>
                <a:close/>
              </a:path>
            </a:pathLst>
          </a:custGeom>
          <a:solidFill>
            <a:schemeClr val="accent5"/>
          </a:solidFill>
        </p:spPr>
        <p:txBody>
          <a:bodyPr wrap="none" rtlCol="0">
            <a:spAutoFit/>
          </a:bodyPr>
          <a:lstStyle/>
          <a:p>
            <a:r>
              <a:rPr lang="de-DE" sz="3600" dirty="0">
                <a:solidFill>
                  <a:schemeClr val="bg1"/>
                </a:solidFill>
              </a:rPr>
              <a:t>2004/07</a:t>
            </a:r>
          </a:p>
        </p:txBody>
      </p:sp>
      <p:sp>
        <p:nvSpPr>
          <p:cNvPr id="16" name="Textfeld 15"/>
          <p:cNvSpPr txBox="1"/>
          <p:nvPr/>
        </p:nvSpPr>
        <p:spPr>
          <a:xfrm rot="3106">
            <a:off x="809276" y="2658837"/>
            <a:ext cx="4297074" cy="536584"/>
          </a:xfrm>
          <a:prstGeom prst="rect">
            <a:avLst/>
          </a:prstGeom>
          <a:noFill/>
        </p:spPr>
        <p:txBody>
          <a:bodyPr wrap="none" rtlCol="0">
            <a:spAutoFit/>
          </a:bodyPr>
          <a:lstStyle/>
          <a:p>
            <a:r>
              <a:rPr lang="de-DE" sz="2400" dirty="0">
                <a:solidFill>
                  <a:schemeClr val="accent5"/>
                </a:solidFill>
              </a:rPr>
              <a:t>- schulorganisatorisch notwendig</a:t>
            </a:r>
          </a:p>
        </p:txBody>
      </p:sp>
      <p:sp>
        <p:nvSpPr>
          <p:cNvPr id="17" name="Textfeld 16"/>
          <p:cNvSpPr txBox="1"/>
          <p:nvPr/>
        </p:nvSpPr>
        <p:spPr>
          <a:xfrm rot="3106">
            <a:off x="809276" y="2994690"/>
            <a:ext cx="2874120" cy="536584"/>
          </a:xfrm>
          <a:prstGeom prst="rect">
            <a:avLst/>
          </a:prstGeom>
          <a:noFill/>
        </p:spPr>
        <p:txBody>
          <a:bodyPr wrap="none" rtlCol="0">
            <a:spAutoFit/>
          </a:bodyPr>
          <a:lstStyle/>
          <a:p>
            <a:r>
              <a:rPr lang="de-DE" sz="2400" dirty="0">
                <a:solidFill>
                  <a:schemeClr val="accent5"/>
                </a:solidFill>
              </a:rPr>
              <a:t>- „ressourcenneutral“</a:t>
            </a:r>
          </a:p>
        </p:txBody>
      </p:sp>
      <p:sp>
        <p:nvSpPr>
          <p:cNvPr id="18" name="Textfeld 17"/>
          <p:cNvSpPr txBox="1"/>
          <p:nvPr/>
        </p:nvSpPr>
        <p:spPr>
          <a:xfrm rot="3106">
            <a:off x="809276" y="3385867"/>
            <a:ext cx="2778646" cy="536584"/>
          </a:xfrm>
          <a:prstGeom prst="rect">
            <a:avLst/>
          </a:prstGeom>
          <a:noFill/>
        </p:spPr>
        <p:txBody>
          <a:bodyPr wrap="none" rtlCol="0">
            <a:spAutoFit/>
          </a:bodyPr>
          <a:lstStyle/>
          <a:p>
            <a:r>
              <a:rPr lang="de-DE" sz="2400" dirty="0">
                <a:solidFill>
                  <a:schemeClr val="accent5"/>
                </a:solidFill>
              </a:rPr>
              <a:t>- keine Techniklehrer</a:t>
            </a:r>
          </a:p>
        </p:txBody>
      </p:sp>
      <p:sp>
        <p:nvSpPr>
          <p:cNvPr id="19" name="Textfeld 18"/>
          <p:cNvSpPr txBox="1"/>
          <p:nvPr/>
        </p:nvSpPr>
        <p:spPr>
          <a:xfrm rot="3106">
            <a:off x="809276" y="3755852"/>
            <a:ext cx="2580899" cy="536584"/>
          </a:xfrm>
          <a:prstGeom prst="rect">
            <a:avLst/>
          </a:prstGeom>
          <a:noFill/>
        </p:spPr>
        <p:txBody>
          <a:bodyPr wrap="none" rtlCol="0">
            <a:spAutoFit/>
          </a:bodyPr>
          <a:lstStyle/>
          <a:p>
            <a:r>
              <a:rPr lang="de-DE" sz="2400" dirty="0">
                <a:solidFill>
                  <a:schemeClr val="accent5"/>
                </a:solidFill>
              </a:rPr>
              <a:t>- keine Fachberater</a:t>
            </a:r>
          </a:p>
        </p:txBody>
      </p:sp>
      <p:sp>
        <p:nvSpPr>
          <p:cNvPr id="20" name="Textfeld 19"/>
          <p:cNvSpPr txBox="1"/>
          <p:nvPr/>
        </p:nvSpPr>
        <p:spPr>
          <a:xfrm rot="3106">
            <a:off x="809276" y="4126453"/>
            <a:ext cx="3291542" cy="536584"/>
          </a:xfrm>
          <a:prstGeom prst="rect">
            <a:avLst/>
          </a:prstGeom>
          <a:noFill/>
        </p:spPr>
        <p:txBody>
          <a:bodyPr wrap="none" rtlCol="0">
            <a:spAutoFit/>
          </a:bodyPr>
          <a:lstStyle/>
          <a:p>
            <a:r>
              <a:rPr lang="de-DE" sz="2400" dirty="0">
                <a:solidFill>
                  <a:schemeClr val="accent5"/>
                </a:solidFill>
              </a:rPr>
              <a:t>- kein Sicherheitskonzept</a:t>
            </a:r>
          </a:p>
        </p:txBody>
      </p:sp>
      <p:sp>
        <p:nvSpPr>
          <p:cNvPr id="21" name="Textfeld 20"/>
          <p:cNvSpPr txBox="1"/>
          <p:nvPr/>
        </p:nvSpPr>
        <p:spPr>
          <a:xfrm rot="3106">
            <a:off x="809276" y="4509663"/>
            <a:ext cx="2520113" cy="536584"/>
          </a:xfrm>
          <a:prstGeom prst="rect">
            <a:avLst/>
          </a:prstGeom>
          <a:noFill/>
        </p:spPr>
        <p:txBody>
          <a:bodyPr wrap="none" rtlCol="0">
            <a:spAutoFit/>
          </a:bodyPr>
          <a:lstStyle/>
          <a:p>
            <a:r>
              <a:rPr lang="de-DE" sz="2400" dirty="0">
                <a:solidFill>
                  <a:schemeClr val="accent5"/>
                </a:solidFill>
              </a:rPr>
              <a:t>- kein Klassenteiler</a:t>
            </a:r>
          </a:p>
        </p:txBody>
      </p:sp>
      <p:sp>
        <p:nvSpPr>
          <p:cNvPr id="22" name="Textfeld 21"/>
          <p:cNvSpPr txBox="1"/>
          <p:nvPr/>
        </p:nvSpPr>
        <p:spPr>
          <a:xfrm rot="3106">
            <a:off x="809276" y="4889236"/>
            <a:ext cx="2160720" cy="536584"/>
          </a:xfrm>
          <a:prstGeom prst="rect">
            <a:avLst/>
          </a:prstGeom>
          <a:noFill/>
        </p:spPr>
        <p:txBody>
          <a:bodyPr wrap="none" rtlCol="0">
            <a:spAutoFit/>
          </a:bodyPr>
          <a:lstStyle/>
          <a:p>
            <a:r>
              <a:rPr lang="de-DE" sz="2400" dirty="0">
                <a:solidFill>
                  <a:schemeClr val="accent5"/>
                </a:solidFill>
              </a:rPr>
              <a:t>- kein Fachraum</a:t>
            </a:r>
          </a:p>
        </p:txBody>
      </p:sp>
      <p:sp>
        <p:nvSpPr>
          <p:cNvPr id="32" name="Textfeld 31"/>
          <p:cNvSpPr txBox="1"/>
          <p:nvPr/>
        </p:nvSpPr>
        <p:spPr>
          <a:xfrm rot="3106">
            <a:off x="820161" y="2994686"/>
            <a:ext cx="2874120" cy="536584"/>
          </a:xfrm>
          <a:prstGeom prst="rect">
            <a:avLst/>
          </a:prstGeom>
          <a:noFill/>
        </p:spPr>
        <p:txBody>
          <a:bodyPr wrap="none" rtlCol="0">
            <a:spAutoFit/>
          </a:bodyPr>
          <a:lstStyle/>
          <a:p>
            <a:r>
              <a:rPr lang="de-DE" sz="2400" dirty="0">
                <a:solidFill>
                  <a:schemeClr val="accent5"/>
                </a:solidFill>
              </a:rPr>
              <a:t>- „ressourcenneutral“</a:t>
            </a:r>
          </a:p>
        </p:txBody>
      </p:sp>
      <p:sp>
        <p:nvSpPr>
          <p:cNvPr id="33" name="Textfeld 32"/>
          <p:cNvSpPr txBox="1"/>
          <p:nvPr/>
        </p:nvSpPr>
        <p:spPr>
          <a:xfrm rot="3106">
            <a:off x="820162" y="4889232"/>
            <a:ext cx="2160720" cy="536584"/>
          </a:xfrm>
          <a:prstGeom prst="rect">
            <a:avLst/>
          </a:prstGeom>
          <a:noFill/>
        </p:spPr>
        <p:txBody>
          <a:bodyPr wrap="none" rtlCol="0">
            <a:spAutoFit/>
          </a:bodyPr>
          <a:lstStyle/>
          <a:p>
            <a:r>
              <a:rPr lang="de-DE" sz="2400" dirty="0">
                <a:solidFill>
                  <a:schemeClr val="accent5"/>
                </a:solidFill>
              </a:rPr>
              <a:t>- kein Fachraum</a:t>
            </a:r>
          </a:p>
        </p:txBody>
      </p:sp>
      <p:pic>
        <p:nvPicPr>
          <p:cNvPr id="4" name="Grafik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5864974" y="3780311"/>
            <a:ext cx="1725415" cy="1175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0741" y="3664672"/>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4" descr="IMAG0038.jpg"/>
          <p:cNvPicPr>
            <a:picLocks noChangeAspect="1"/>
          </p:cNvPicPr>
          <p:nvPr/>
        </p:nvPicPr>
        <p:blipFill>
          <a:blip r:embed="rId6" cstate="print">
            <a:extLst>
              <a:ext uri="{28A0092B-C50C-407E-A947-70E740481C1C}">
                <a14:useLocalDpi xmlns:a14="http://schemas.microsoft.com/office/drawing/2010/main" val="0"/>
              </a:ext>
            </a:extLst>
          </a:blip>
          <a:srcRect t="-2"/>
          <a:stretch>
            <a:fillRect/>
          </a:stretch>
        </p:blipFill>
        <p:spPr bwMode="auto">
          <a:xfrm>
            <a:off x="8103800" y="2478714"/>
            <a:ext cx="698027"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8663" y="1412110"/>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8" descr="F:\P11502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9305" y="4803597"/>
            <a:ext cx="1855812" cy="1400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4" name="Tabelle 23"/>
          <p:cNvGraphicFramePr>
            <a:graphicFrameLocks noGrp="1"/>
          </p:cNvGraphicFramePr>
          <p:nvPr>
            <p:extLst>
              <p:ext uri="{D42A27DB-BD31-4B8C-83A1-F6EECF244321}">
                <p14:modId xmlns:p14="http://schemas.microsoft.com/office/powerpoint/2010/main" val="3082618406"/>
              </p:ext>
            </p:extLst>
          </p:nvPr>
        </p:nvGraphicFramePr>
        <p:xfrm>
          <a:off x="4380573" y="2620424"/>
          <a:ext cx="3963619" cy="2743200"/>
        </p:xfrm>
        <a:graphic>
          <a:graphicData uri="http://schemas.openxmlformats.org/drawingml/2006/table">
            <a:tbl>
              <a:tblPr bandRow="1">
                <a:tableStyleId>{3C2FFA5D-87B4-456A-9821-1D502468CF0F}</a:tableStyleId>
              </a:tblPr>
              <a:tblGrid>
                <a:gridCol w="3310914">
                  <a:extLst>
                    <a:ext uri="{9D8B030D-6E8A-4147-A177-3AD203B41FA5}">
                      <a16:colId xmlns:a16="http://schemas.microsoft.com/office/drawing/2014/main" xmlns="" val="1072514571"/>
                    </a:ext>
                  </a:extLst>
                </a:gridCol>
                <a:gridCol w="652705">
                  <a:extLst>
                    <a:ext uri="{9D8B030D-6E8A-4147-A177-3AD203B41FA5}">
                      <a16:colId xmlns:a16="http://schemas.microsoft.com/office/drawing/2014/main" xmlns="" val="3276551986"/>
                    </a:ext>
                  </a:extLst>
                </a:gridCol>
              </a:tblGrid>
              <a:tr h="370840">
                <a:tc>
                  <a:txBody>
                    <a:bodyPr/>
                    <a:lstStyle/>
                    <a:p>
                      <a:r>
                        <a:rPr lang="de-DE" sz="2400" dirty="0">
                          <a:solidFill>
                            <a:schemeClr val="bg1"/>
                          </a:solidFill>
                        </a:rPr>
                        <a:t>Kreissäge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143577502"/>
                  </a:ext>
                </a:extLst>
              </a:tr>
              <a:tr h="370840">
                <a:tc>
                  <a:txBody>
                    <a:bodyPr/>
                    <a:lstStyle/>
                    <a:p>
                      <a:r>
                        <a:rPr lang="de-DE" sz="2400" dirty="0">
                          <a:solidFill>
                            <a:schemeClr val="bg1"/>
                          </a:solidFill>
                        </a:rPr>
                        <a:t>Tischbohrmaschine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038329007"/>
                  </a:ext>
                </a:extLst>
              </a:tr>
              <a:tr h="370840">
                <a:tc>
                  <a:txBody>
                    <a:bodyPr/>
                    <a:lstStyle/>
                    <a:p>
                      <a:r>
                        <a:rPr lang="de-DE" sz="2400" dirty="0">
                          <a:solidFill>
                            <a:schemeClr val="bg1"/>
                          </a:solidFill>
                        </a:rPr>
                        <a:t>Technischen Arbeitsraum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970001204"/>
                  </a:ext>
                </a:extLst>
              </a:tr>
              <a:tr h="370840">
                <a:tc>
                  <a:txBody>
                    <a:bodyPr/>
                    <a:lstStyle/>
                    <a:p>
                      <a:r>
                        <a:rPr lang="de-DE" sz="2400" dirty="0">
                          <a:solidFill>
                            <a:schemeClr val="bg1"/>
                          </a:solidFill>
                        </a:rPr>
                        <a:t>Werkraum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807682968"/>
                  </a:ext>
                </a:extLst>
              </a:tr>
              <a:tr h="370840">
                <a:tc>
                  <a:txBody>
                    <a:bodyPr/>
                    <a:lstStyle/>
                    <a:p>
                      <a:r>
                        <a:rPr lang="de-DE" sz="2400" dirty="0">
                          <a:solidFill>
                            <a:schemeClr val="bg1"/>
                          </a:solidFill>
                        </a:rPr>
                        <a:t>Holzbearbeitung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99087385"/>
                  </a:ext>
                </a:extLst>
              </a:tr>
              <a:tr h="370840">
                <a:tc>
                  <a:txBody>
                    <a:bodyPr/>
                    <a:lstStyle/>
                    <a:p>
                      <a:r>
                        <a:rPr lang="de-DE" sz="2400" dirty="0">
                          <a:solidFill>
                            <a:schemeClr val="bg1"/>
                          </a:solidFill>
                        </a:rPr>
                        <a:t>Robotik/Mikrocontroller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de-DE"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909916355"/>
                  </a:ext>
                </a:extLst>
              </a:tr>
            </a:tbl>
          </a:graphicData>
        </a:graphic>
      </p:graphicFrame>
      <p:sp>
        <p:nvSpPr>
          <p:cNvPr id="25" name="Textfeld 24"/>
          <p:cNvSpPr txBox="1"/>
          <p:nvPr/>
        </p:nvSpPr>
        <p:spPr>
          <a:xfrm rot="321998">
            <a:off x="7705027" y="2629084"/>
            <a:ext cx="715260" cy="461665"/>
          </a:xfrm>
          <a:prstGeom prst="rect">
            <a:avLst/>
          </a:prstGeom>
          <a:noFill/>
        </p:spPr>
        <p:txBody>
          <a:bodyPr wrap="none" rtlCol="0">
            <a:spAutoFit/>
          </a:bodyPr>
          <a:lstStyle/>
          <a:p>
            <a:r>
              <a:rPr lang="de-DE" sz="2400" dirty="0">
                <a:solidFill>
                  <a:schemeClr val="bg1"/>
                </a:solidFill>
              </a:rPr>
              <a:t>43%</a:t>
            </a:r>
          </a:p>
        </p:txBody>
      </p:sp>
      <p:sp>
        <p:nvSpPr>
          <p:cNvPr id="26" name="Textfeld 25"/>
          <p:cNvSpPr txBox="1"/>
          <p:nvPr/>
        </p:nvSpPr>
        <p:spPr>
          <a:xfrm rot="21444801">
            <a:off x="7702921" y="3094936"/>
            <a:ext cx="715260" cy="461665"/>
          </a:xfrm>
          <a:prstGeom prst="rect">
            <a:avLst/>
          </a:prstGeom>
          <a:noFill/>
        </p:spPr>
        <p:txBody>
          <a:bodyPr wrap="none" rtlCol="0">
            <a:spAutoFit/>
          </a:bodyPr>
          <a:lstStyle/>
          <a:p>
            <a:r>
              <a:rPr lang="de-DE" sz="2400" dirty="0">
                <a:solidFill>
                  <a:schemeClr val="bg1"/>
                </a:solidFill>
              </a:rPr>
              <a:t>83%</a:t>
            </a:r>
          </a:p>
        </p:txBody>
      </p:sp>
      <p:sp>
        <p:nvSpPr>
          <p:cNvPr id="28" name="Textfeld 27"/>
          <p:cNvSpPr txBox="1"/>
          <p:nvPr/>
        </p:nvSpPr>
        <p:spPr>
          <a:xfrm rot="254438">
            <a:off x="7708959" y="3553599"/>
            <a:ext cx="715260" cy="461665"/>
          </a:xfrm>
          <a:prstGeom prst="rect">
            <a:avLst/>
          </a:prstGeom>
          <a:noFill/>
        </p:spPr>
        <p:txBody>
          <a:bodyPr wrap="none" rtlCol="0">
            <a:spAutoFit/>
          </a:bodyPr>
          <a:lstStyle/>
          <a:p>
            <a:r>
              <a:rPr lang="de-DE" sz="2400" dirty="0">
                <a:solidFill>
                  <a:schemeClr val="bg1"/>
                </a:solidFill>
              </a:rPr>
              <a:t>79%</a:t>
            </a:r>
          </a:p>
        </p:txBody>
      </p:sp>
      <p:sp>
        <p:nvSpPr>
          <p:cNvPr id="29" name="Textfeld 28"/>
          <p:cNvSpPr txBox="1"/>
          <p:nvPr/>
        </p:nvSpPr>
        <p:spPr>
          <a:xfrm>
            <a:off x="7694441" y="4002903"/>
            <a:ext cx="715260" cy="461665"/>
          </a:xfrm>
          <a:prstGeom prst="rect">
            <a:avLst/>
          </a:prstGeom>
          <a:noFill/>
        </p:spPr>
        <p:txBody>
          <a:bodyPr wrap="none" rtlCol="0">
            <a:spAutoFit/>
          </a:bodyPr>
          <a:lstStyle/>
          <a:p>
            <a:r>
              <a:rPr lang="de-DE" sz="2400" dirty="0">
                <a:solidFill>
                  <a:schemeClr val="bg1"/>
                </a:solidFill>
              </a:rPr>
              <a:t>48%</a:t>
            </a:r>
          </a:p>
        </p:txBody>
      </p:sp>
      <p:sp>
        <p:nvSpPr>
          <p:cNvPr id="30" name="Textfeld 29"/>
          <p:cNvSpPr txBox="1"/>
          <p:nvPr/>
        </p:nvSpPr>
        <p:spPr>
          <a:xfrm rot="309668">
            <a:off x="7712184" y="4438172"/>
            <a:ext cx="715260" cy="461665"/>
          </a:xfrm>
          <a:prstGeom prst="rect">
            <a:avLst/>
          </a:prstGeom>
          <a:noFill/>
        </p:spPr>
        <p:txBody>
          <a:bodyPr wrap="none" rtlCol="0">
            <a:spAutoFit/>
          </a:bodyPr>
          <a:lstStyle/>
          <a:p>
            <a:r>
              <a:rPr lang="de-DE" sz="2400" dirty="0">
                <a:solidFill>
                  <a:schemeClr val="bg1"/>
                </a:solidFill>
              </a:rPr>
              <a:t>89%</a:t>
            </a:r>
          </a:p>
        </p:txBody>
      </p:sp>
      <p:sp>
        <p:nvSpPr>
          <p:cNvPr id="31" name="Textfeld 30"/>
          <p:cNvSpPr txBox="1"/>
          <p:nvPr/>
        </p:nvSpPr>
        <p:spPr>
          <a:xfrm rot="309668">
            <a:off x="7715813" y="4885174"/>
            <a:ext cx="715260" cy="461665"/>
          </a:xfrm>
          <a:prstGeom prst="rect">
            <a:avLst/>
          </a:prstGeom>
          <a:noFill/>
        </p:spPr>
        <p:txBody>
          <a:bodyPr wrap="none" rtlCol="0">
            <a:spAutoFit/>
          </a:bodyPr>
          <a:lstStyle/>
          <a:p>
            <a:r>
              <a:rPr lang="de-DE" sz="2400" dirty="0">
                <a:solidFill>
                  <a:schemeClr val="bg1"/>
                </a:solidFill>
              </a:rPr>
              <a:t>95%</a:t>
            </a:r>
          </a:p>
        </p:txBody>
      </p:sp>
      <p:grpSp>
        <p:nvGrpSpPr>
          <p:cNvPr id="34" name="Gruppieren 33"/>
          <p:cNvGrpSpPr/>
          <p:nvPr/>
        </p:nvGrpSpPr>
        <p:grpSpPr>
          <a:xfrm rot="255851">
            <a:off x="4546913" y="2838545"/>
            <a:ext cx="3936009" cy="2366070"/>
            <a:chOff x="4426210" y="2776001"/>
            <a:chExt cx="3936009" cy="2366070"/>
          </a:xfrm>
        </p:grpSpPr>
        <p:pic>
          <p:nvPicPr>
            <p:cNvPr id="35" name="Grafik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6210" y="2776001"/>
              <a:ext cx="3936009" cy="2366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echteck 35"/>
            <p:cNvSpPr/>
            <p:nvPr/>
          </p:nvSpPr>
          <p:spPr>
            <a:xfrm>
              <a:off x="5941103" y="4709321"/>
              <a:ext cx="2332946" cy="369332"/>
            </a:xfrm>
            <a:prstGeom prst="rect">
              <a:avLst/>
            </a:prstGeom>
            <a:solidFill>
              <a:schemeClr val="bg1"/>
            </a:solidFill>
          </p:spPr>
          <p:txBody>
            <a:bodyPr wrap="none">
              <a:spAutoFit/>
            </a:bodyPr>
            <a:lstStyle/>
            <a:p>
              <a:pPr algn="ctr"/>
              <a:r>
                <a:rPr lang="de-DE" dirty="0" err="1">
                  <a:solidFill>
                    <a:schemeClr val="accent1"/>
                  </a:solidFill>
                </a:rPr>
                <a:t>Fakultas</a:t>
              </a:r>
              <a:r>
                <a:rPr lang="de-DE" dirty="0">
                  <a:solidFill>
                    <a:schemeClr val="accent1"/>
                  </a:solidFill>
                </a:rPr>
                <a:t> der Lehrkräfte</a:t>
              </a:r>
              <a:endParaRPr lang="de-DE" sz="8000" dirty="0">
                <a:solidFill>
                  <a:schemeClr val="accent1"/>
                </a:solidFill>
              </a:endParaRPr>
            </a:p>
          </p:txBody>
        </p:sp>
      </p:grpSp>
      <p:grpSp>
        <p:nvGrpSpPr>
          <p:cNvPr id="37" name="Gruppieren 36"/>
          <p:cNvGrpSpPr/>
          <p:nvPr/>
        </p:nvGrpSpPr>
        <p:grpSpPr>
          <a:xfrm rot="21192614">
            <a:off x="4242370" y="2885450"/>
            <a:ext cx="4555788" cy="2816303"/>
            <a:chOff x="4071899" y="2538051"/>
            <a:chExt cx="4555788" cy="2816303"/>
          </a:xfrm>
        </p:grpSpPr>
        <p:pic>
          <p:nvPicPr>
            <p:cNvPr id="38" name="Grafik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065">
              <a:off x="4071899" y="2652436"/>
              <a:ext cx="4555788" cy="270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Rechteck 38"/>
            <p:cNvSpPr/>
            <p:nvPr/>
          </p:nvSpPr>
          <p:spPr>
            <a:xfrm rot="174512">
              <a:off x="4155759" y="2538051"/>
              <a:ext cx="2055371" cy="369332"/>
            </a:xfrm>
            <a:prstGeom prst="rect">
              <a:avLst/>
            </a:prstGeom>
            <a:solidFill>
              <a:schemeClr val="bg1"/>
            </a:solidFill>
          </p:spPr>
          <p:txBody>
            <a:bodyPr wrap="none">
              <a:spAutoFit/>
            </a:bodyPr>
            <a:lstStyle/>
            <a:p>
              <a:pPr algn="ctr"/>
              <a:r>
                <a:rPr lang="de-DE" dirty="0">
                  <a:solidFill>
                    <a:schemeClr val="accent1"/>
                  </a:solidFill>
                </a:rPr>
                <a:t>Schüler/Lerngruppe</a:t>
              </a:r>
              <a:endParaRPr lang="de-DE" sz="8000" dirty="0">
                <a:solidFill>
                  <a:schemeClr val="accent1"/>
                </a:solidFill>
              </a:endParaRPr>
            </a:p>
          </p:txBody>
        </p:sp>
      </p:grpSp>
      <p:sp>
        <p:nvSpPr>
          <p:cNvPr id="40" name="Textfeld 39"/>
          <p:cNvSpPr txBox="1"/>
          <p:nvPr/>
        </p:nvSpPr>
        <p:spPr>
          <a:xfrm>
            <a:off x="5493431" y="3685122"/>
            <a:ext cx="2919496" cy="184665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dirty="0">
                <a:solidFill>
                  <a:schemeClr val="accent1"/>
                </a:solidFill>
              </a:rPr>
              <a:t>Kursstufenschulen</a:t>
            </a:r>
            <a:endParaRPr lang="de-DE" sz="8000" dirty="0">
              <a:solidFill>
                <a:schemeClr val="accent1"/>
              </a:solidFill>
            </a:endParaRPr>
          </a:p>
          <a:p>
            <a:pPr algn="ctr"/>
            <a:r>
              <a:rPr lang="de-DE" sz="9600" dirty="0">
                <a:solidFill>
                  <a:schemeClr val="accent1"/>
                </a:solidFill>
              </a:rPr>
              <a:t>&gt; 50</a:t>
            </a:r>
          </a:p>
        </p:txBody>
      </p:sp>
      <p:sp>
        <p:nvSpPr>
          <p:cNvPr id="2" name="Textfeld 1"/>
          <p:cNvSpPr txBox="1"/>
          <p:nvPr/>
        </p:nvSpPr>
        <p:spPr>
          <a:xfrm>
            <a:off x="-310162" y="2482719"/>
            <a:ext cx="9549114" cy="3770263"/>
          </a:xfrm>
          <a:prstGeom prst="rect">
            <a:avLst/>
          </a:prstGeom>
          <a:solidFill>
            <a:schemeClr val="bg1">
              <a:alpha val="76000"/>
            </a:schemeClr>
          </a:solidFill>
        </p:spPr>
        <p:txBody>
          <a:bodyPr wrap="square" rtlCol="0">
            <a:spAutoFit/>
          </a:bodyPr>
          <a:lstStyle/>
          <a:p>
            <a:pPr algn="ctr"/>
            <a:r>
              <a:rPr lang="de-DE" sz="23900" dirty="0"/>
              <a:t>Danke</a:t>
            </a:r>
          </a:p>
        </p:txBody>
      </p:sp>
      <p:sp>
        <p:nvSpPr>
          <p:cNvPr id="41" name="Textfeld 40"/>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21604267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10" presetClass="exit" presetSubtype="0" fill="hold" grpId="1" nodeType="withEffect">
                                  <p:stCondLst>
                                    <p:cond delay="25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741" y="3664672"/>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4" descr="IMAG0038.jpg"/>
          <p:cNvPicPr>
            <a:picLocks noChangeAspect="1"/>
          </p:cNvPicPr>
          <p:nvPr/>
        </p:nvPicPr>
        <p:blipFill>
          <a:blip r:embed="rId4" cstate="print">
            <a:extLst>
              <a:ext uri="{28A0092B-C50C-407E-A947-70E740481C1C}">
                <a14:useLocalDpi xmlns:a14="http://schemas.microsoft.com/office/drawing/2010/main" val="0"/>
              </a:ext>
            </a:extLst>
          </a:blip>
          <a:srcRect t="-2"/>
          <a:stretch>
            <a:fillRect/>
          </a:stretch>
        </p:blipFill>
        <p:spPr bwMode="auto">
          <a:xfrm>
            <a:off x="8103800" y="2478714"/>
            <a:ext cx="698027"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25241" y="1760633"/>
            <a:ext cx="854676" cy="1114649"/>
          </a:xfrm>
          <a:prstGeom prst="rect">
            <a:avLst/>
          </a:prstGeom>
          <a:effectLst>
            <a:softEdge rad="317500"/>
          </a:effectLst>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8663" y="1412110"/>
            <a:ext cx="1553980" cy="117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8" descr="F:\P11502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9305" y="4803597"/>
            <a:ext cx="1855812" cy="1400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Grafi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17805">
            <a:off x="1270463" y="1670295"/>
            <a:ext cx="2974869" cy="4220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feld 15"/>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2923386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rot="575857">
            <a:off x="5764696" y="5128592"/>
            <a:ext cx="2902226" cy="1133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Herzlich</a:t>
            </a:r>
            <a:br>
              <a:rPr lang="de-DE" sz="2000" dirty="0"/>
            </a:br>
            <a:r>
              <a:rPr lang="de-DE" sz="2000" dirty="0"/>
              <a:t>Willkommen!</a:t>
            </a:r>
          </a:p>
        </p:txBody>
      </p:sp>
      <p:cxnSp>
        <p:nvCxnSpPr>
          <p:cNvPr id="7" name="Gerader Verbinder 6"/>
          <p:cNvCxnSpPr>
            <a:stCxn id="5" idx="0"/>
          </p:cNvCxnSpPr>
          <p:nvPr/>
        </p:nvCxnSpPr>
        <p:spPr>
          <a:xfrm flipV="1">
            <a:off x="7310265" y="-19878"/>
            <a:ext cx="24813" cy="5156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1033482" y="1049909"/>
            <a:ext cx="2267990" cy="2007338"/>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748418" y="706236"/>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3519839" y="2559398"/>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14" name="Textfeld 13"/>
          <p:cNvSpPr txBox="1"/>
          <p:nvPr/>
        </p:nvSpPr>
        <p:spPr>
          <a:xfrm>
            <a:off x="3191995" y="1505307"/>
            <a:ext cx="965329" cy="1938992"/>
          </a:xfrm>
          <a:prstGeom prst="rect">
            <a:avLst/>
          </a:prstGeom>
          <a:noFill/>
        </p:spPr>
        <p:txBody>
          <a:bodyPr wrap="none" rtlCol="0">
            <a:spAutoFit/>
          </a:bodyPr>
          <a:lstStyle/>
          <a:p>
            <a:r>
              <a:rPr lang="de-DE" sz="12000" dirty="0">
                <a:solidFill>
                  <a:schemeClr val="accent6"/>
                </a:solidFill>
              </a:rPr>
              <a:t>0</a:t>
            </a:r>
          </a:p>
        </p:txBody>
      </p:sp>
      <p:sp>
        <p:nvSpPr>
          <p:cNvPr id="15" name="Textfeld 14"/>
          <p:cNvSpPr txBox="1"/>
          <p:nvPr/>
        </p:nvSpPr>
        <p:spPr>
          <a:xfrm>
            <a:off x="3220527" y="1522950"/>
            <a:ext cx="965329" cy="1938992"/>
          </a:xfrm>
          <a:prstGeom prst="rect">
            <a:avLst/>
          </a:prstGeom>
          <a:noFill/>
        </p:spPr>
        <p:txBody>
          <a:bodyPr wrap="none" rtlCol="0">
            <a:spAutoFit/>
          </a:bodyPr>
          <a:lstStyle/>
          <a:p>
            <a:r>
              <a:rPr lang="de-DE" sz="12000" dirty="0">
                <a:solidFill>
                  <a:schemeClr val="accent6"/>
                </a:solidFill>
              </a:rPr>
              <a:t>1</a:t>
            </a:r>
          </a:p>
        </p:txBody>
      </p:sp>
      <p:sp>
        <p:nvSpPr>
          <p:cNvPr id="16" name="Textfeld 15"/>
          <p:cNvSpPr txBox="1"/>
          <p:nvPr/>
        </p:nvSpPr>
        <p:spPr>
          <a:xfrm>
            <a:off x="3233962" y="1522950"/>
            <a:ext cx="965329" cy="1938992"/>
          </a:xfrm>
          <a:prstGeom prst="rect">
            <a:avLst/>
          </a:prstGeom>
          <a:noFill/>
        </p:spPr>
        <p:txBody>
          <a:bodyPr wrap="none" rtlCol="0">
            <a:spAutoFit/>
          </a:bodyPr>
          <a:lstStyle/>
          <a:p>
            <a:r>
              <a:rPr lang="de-DE" sz="12000" dirty="0">
                <a:solidFill>
                  <a:schemeClr val="accent6"/>
                </a:solidFill>
              </a:rPr>
              <a:t>2</a:t>
            </a:r>
          </a:p>
        </p:txBody>
      </p:sp>
      <p:grpSp>
        <p:nvGrpSpPr>
          <p:cNvPr id="3" name="Gruppieren 2"/>
          <p:cNvGrpSpPr/>
          <p:nvPr/>
        </p:nvGrpSpPr>
        <p:grpSpPr>
          <a:xfrm>
            <a:off x="844062" y="3669323"/>
            <a:ext cx="3411415" cy="586154"/>
            <a:chOff x="844062" y="3669323"/>
            <a:chExt cx="3411415" cy="586154"/>
          </a:xfrm>
        </p:grpSpPr>
        <p:sp>
          <p:nvSpPr>
            <p:cNvPr id="2" name="Freihandform 1"/>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7" name="Textfeld 16"/>
            <p:cNvSpPr txBox="1"/>
            <p:nvPr/>
          </p:nvSpPr>
          <p:spPr>
            <a:xfrm>
              <a:off x="1237154" y="3766928"/>
              <a:ext cx="2648482" cy="400110"/>
            </a:xfrm>
            <a:prstGeom prst="rect">
              <a:avLst/>
            </a:prstGeom>
            <a:noFill/>
          </p:spPr>
          <p:txBody>
            <a:bodyPr wrap="none" rtlCol="0">
              <a:spAutoFit/>
            </a:bodyPr>
            <a:lstStyle/>
            <a:p>
              <a:r>
                <a:rPr lang="de-DE" sz="2000" dirty="0">
                  <a:solidFill>
                    <a:schemeClr val="bg1"/>
                  </a:solidFill>
                </a:rPr>
                <a:t>NwT-Bildungsplan 2016</a:t>
              </a:r>
            </a:p>
          </p:txBody>
        </p:sp>
      </p:grpSp>
    </p:spTree>
    <p:extLst>
      <p:ext uri="{BB962C8B-B14F-4D97-AF65-F5344CB8AC3E}">
        <p14:creationId xmlns:p14="http://schemas.microsoft.com/office/powerpoint/2010/main" val="1526511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1" fill="hold" grpId="0" nodeType="click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ppt_x"/>
                                          </p:val>
                                        </p:tav>
                                      </p:tavLst>
                                    </p:anim>
                                    <p:anim calcmode="lin" valueType="num">
                                      <p:cBhvr additive="base">
                                        <p:cTn id="23" dur="500"/>
                                        <p:tgtEl>
                                          <p:spTgt spid="5"/>
                                        </p:tgtEl>
                                        <p:attrNameLst>
                                          <p:attrName>ppt_y</p:attrName>
                                        </p:attrNameLst>
                                      </p:cBhvr>
                                      <p:tavLst>
                                        <p:tav tm="0">
                                          <p:val>
                                            <p:strVal val="ppt_y"/>
                                          </p:val>
                                        </p:tav>
                                        <p:tav tm="100000">
                                          <p:val>
                                            <p:strVal val="0-ppt_h/2"/>
                                          </p:val>
                                        </p:tav>
                                      </p:tavLst>
                                    </p:anim>
                                    <p:set>
                                      <p:cBhvr>
                                        <p:cTn id="24" dur="1" fill="hold">
                                          <p:stCondLst>
                                            <p:cond delay="499"/>
                                          </p:stCondLst>
                                        </p:cTn>
                                        <p:tgtEl>
                                          <p:spTgt spid="5"/>
                                        </p:tgtEl>
                                        <p:attrNameLst>
                                          <p:attrName>style.visibility</p:attrName>
                                        </p:attrNameLst>
                                      </p:cBhvr>
                                      <p:to>
                                        <p:strVal val="hidden"/>
                                      </p:to>
                                    </p:set>
                                  </p:childTnLst>
                                </p:cTn>
                              </p:par>
                              <p:par>
                                <p:cTn id="25" presetID="2" presetClass="exit" presetSubtype="1" fill="hold" nodeType="with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0-ppt_h/2"/>
                                          </p:val>
                                        </p:tav>
                                      </p:tavLst>
                                    </p:anim>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1"/>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2" name="Textfeld 1"/>
          <p:cNvSpPr txBox="1"/>
          <p:nvPr/>
        </p:nvSpPr>
        <p:spPr>
          <a:xfrm>
            <a:off x="1484170" y="1805650"/>
            <a:ext cx="2301656" cy="400110"/>
          </a:xfrm>
          <a:prstGeom prst="rect">
            <a:avLst/>
          </a:prstGeom>
          <a:noFill/>
        </p:spPr>
        <p:txBody>
          <a:bodyPr wrap="none" rtlCol="0">
            <a:spAutoFit/>
          </a:bodyPr>
          <a:lstStyle/>
          <a:p>
            <a:r>
              <a:rPr lang="de-DE" sz="2000" dirty="0">
                <a:solidFill>
                  <a:srgbClr val="0070C0"/>
                </a:solidFill>
              </a:rPr>
              <a:t>Was war bisher gut?</a:t>
            </a:r>
          </a:p>
        </p:txBody>
      </p:sp>
      <p:sp>
        <p:nvSpPr>
          <p:cNvPr id="19" name="Textfeld 18"/>
          <p:cNvSpPr txBox="1"/>
          <p:nvPr/>
        </p:nvSpPr>
        <p:spPr>
          <a:xfrm>
            <a:off x="1033049" y="5198167"/>
            <a:ext cx="2380652" cy="400110"/>
          </a:xfrm>
          <a:prstGeom prst="rect">
            <a:avLst/>
          </a:prstGeom>
          <a:noFill/>
        </p:spPr>
        <p:txBody>
          <a:bodyPr wrap="none" rtlCol="0">
            <a:spAutoFit/>
          </a:bodyPr>
          <a:lstStyle/>
          <a:p>
            <a:r>
              <a:rPr lang="de-DE" sz="2000" dirty="0">
                <a:solidFill>
                  <a:srgbClr val="0070C0"/>
                </a:solidFill>
              </a:rPr>
              <a:t>Was sind Baustellen?</a:t>
            </a:r>
          </a:p>
        </p:txBody>
      </p:sp>
      <p:sp>
        <p:nvSpPr>
          <p:cNvPr id="24" name="Textfeld 23"/>
          <p:cNvSpPr txBox="1"/>
          <p:nvPr/>
        </p:nvSpPr>
        <p:spPr>
          <a:xfrm>
            <a:off x="5625844" y="3660370"/>
            <a:ext cx="2443361" cy="1015663"/>
          </a:xfrm>
          <a:prstGeom prst="rect">
            <a:avLst/>
          </a:prstGeom>
          <a:noFill/>
        </p:spPr>
        <p:txBody>
          <a:bodyPr wrap="none" rtlCol="0">
            <a:spAutoFit/>
          </a:bodyPr>
          <a:lstStyle/>
          <a:p>
            <a:pPr algn="r"/>
            <a:r>
              <a:rPr lang="de-DE" sz="2000" dirty="0">
                <a:solidFill>
                  <a:srgbClr val="0070C0"/>
                </a:solidFill>
              </a:rPr>
              <a:t>Auf welche </a:t>
            </a:r>
            <a:br>
              <a:rPr lang="de-DE" sz="2000" dirty="0">
                <a:solidFill>
                  <a:srgbClr val="0070C0"/>
                </a:solidFill>
              </a:rPr>
            </a:br>
            <a:r>
              <a:rPr lang="de-DE" sz="2000" dirty="0">
                <a:solidFill>
                  <a:srgbClr val="0070C0"/>
                </a:solidFill>
              </a:rPr>
              <a:t/>
            </a:r>
            <a:br>
              <a:rPr lang="de-DE" sz="2000" dirty="0">
                <a:solidFill>
                  <a:srgbClr val="0070C0"/>
                </a:solidFill>
              </a:rPr>
            </a:br>
            <a:r>
              <a:rPr lang="de-DE" sz="2000" dirty="0">
                <a:solidFill>
                  <a:srgbClr val="0070C0"/>
                </a:solidFill>
              </a:rPr>
              <a:t>sollte man reagieren?</a:t>
            </a:r>
          </a:p>
        </p:txBody>
      </p:sp>
      <p:sp>
        <p:nvSpPr>
          <p:cNvPr id="4" name="Rechteck 3"/>
          <p:cNvSpPr/>
          <p:nvPr/>
        </p:nvSpPr>
        <p:spPr>
          <a:xfrm>
            <a:off x="6329613" y="3971960"/>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Tree>
    <p:extLst>
      <p:ext uri="{BB962C8B-B14F-4D97-AF65-F5344CB8AC3E}">
        <p14:creationId xmlns:p14="http://schemas.microsoft.com/office/powerpoint/2010/main" val="2201655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16" name="Rechteck 15"/>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18" name="Textfeld 17"/>
          <p:cNvSpPr txBox="1"/>
          <p:nvPr/>
        </p:nvSpPr>
        <p:spPr>
          <a:xfrm rot="312996">
            <a:off x="6134974" y="766854"/>
            <a:ext cx="2203872" cy="707886"/>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000" dirty="0">
                <a:solidFill>
                  <a:schemeClr val="bg1"/>
                </a:solidFill>
              </a:rPr>
              <a:t>Auf welche Zukunft</a:t>
            </a:r>
            <a:br>
              <a:rPr lang="de-DE" sz="2000" dirty="0">
                <a:solidFill>
                  <a:schemeClr val="bg1"/>
                </a:solidFill>
              </a:rPr>
            </a:br>
            <a:r>
              <a:rPr lang="de-DE" sz="2000" dirty="0">
                <a:solidFill>
                  <a:schemeClr val="bg1"/>
                </a:solidFill>
              </a:rPr>
              <a:t>bereiten wir vor?</a:t>
            </a:r>
          </a:p>
        </p:txBody>
      </p:sp>
      <p:sp>
        <p:nvSpPr>
          <p:cNvPr id="10" name="Freihandform: Form 9"/>
          <p:cNvSpPr/>
          <p:nvPr/>
        </p:nvSpPr>
        <p:spPr>
          <a:xfrm>
            <a:off x="2770058" y="337833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23" name="Freihandform: Form 22"/>
          <p:cNvSpPr/>
          <p:nvPr/>
        </p:nvSpPr>
        <p:spPr>
          <a:xfrm rot="1038291">
            <a:off x="5603953" y="3542091"/>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künstliche Intelligenz</a:t>
            </a:r>
          </a:p>
        </p:txBody>
      </p:sp>
      <p:sp>
        <p:nvSpPr>
          <p:cNvPr id="25" name="Freihandform: Form 24"/>
          <p:cNvSpPr/>
          <p:nvPr/>
        </p:nvSpPr>
        <p:spPr>
          <a:xfrm rot="16895110">
            <a:off x="4698917" y="2091572"/>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Tree>
    <p:extLst>
      <p:ext uri="{BB962C8B-B14F-4D97-AF65-F5344CB8AC3E}">
        <p14:creationId xmlns:p14="http://schemas.microsoft.com/office/powerpoint/2010/main" val="2338153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feil nach rechts 58"/>
          <p:cNvSpPr/>
          <p:nvPr/>
        </p:nvSpPr>
        <p:spPr>
          <a:xfrm rot="21276575">
            <a:off x="2789767" y="2779639"/>
            <a:ext cx="3620036" cy="88316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Energieströme</a:t>
            </a:r>
          </a:p>
        </p:txBody>
      </p:sp>
      <p:sp>
        <p:nvSpPr>
          <p:cNvPr id="60" name="Pfeil nach rechts 59"/>
          <p:cNvSpPr/>
          <p:nvPr/>
        </p:nvSpPr>
        <p:spPr>
          <a:xfrm rot="21276575">
            <a:off x="2869739" y="3557479"/>
            <a:ext cx="3620036" cy="88316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Stoffströme</a:t>
            </a:r>
          </a:p>
        </p:txBody>
      </p:sp>
      <p:sp>
        <p:nvSpPr>
          <p:cNvPr id="61" name="Pfeil nach rechts 60"/>
          <p:cNvSpPr/>
          <p:nvPr/>
        </p:nvSpPr>
        <p:spPr>
          <a:xfrm rot="21276575">
            <a:off x="2935608" y="4325237"/>
            <a:ext cx="3620036" cy="88316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Informationsströme</a:t>
            </a:r>
          </a:p>
        </p:txBody>
      </p:sp>
      <p:sp>
        <p:nvSpPr>
          <p:cNvPr id="8" name="Rechteck 7"/>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9" name="Textfeld 8"/>
          <p:cNvSpPr txBox="1"/>
          <p:nvPr/>
        </p:nvSpPr>
        <p:spPr>
          <a:xfrm rot="312996">
            <a:off x="9529257" y="-928473"/>
            <a:ext cx="2604816" cy="830997"/>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400" dirty="0">
                <a:solidFill>
                  <a:schemeClr val="bg1"/>
                </a:solidFill>
              </a:rPr>
              <a:t>Auf welche Zukunft</a:t>
            </a:r>
            <a:br>
              <a:rPr lang="de-DE" sz="2400" dirty="0">
                <a:solidFill>
                  <a:schemeClr val="bg1"/>
                </a:solidFill>
              </a:rPr>
            </a:br>
            <a:r>
              <a:rPr lang="de-DE" sz="2400" dirty="0">
                <a:solidFill>
                  <a:schemeClr val="bg1"/>
                </a:solidFill>
              </a:rPr>
              <a:t>bereiten wir vor?</a:t>
            </a:r>
          </a:p>
        </p:txBody>
      </p:sp>
      <p:sp>
        <p:nvSpPr>
          <p:cNvPr id="10" name="Freihandform: Form 9"/>
          <p:cNvSpPr/>
          <p:nvPr/>
        </p:nvSpPr>
        <p:spPr>
          <a:xfrm rot="20898479">
            <a:off x="1433759" y="180271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11" name="Freihandform: Form 10"/>
          <p:cNvSpPr/>
          <p:nvPr/>
        </p:nvSpPr>
        <p:spPr>
          <a:xfrm rot="161501">
            <a:off x="8974196" y="2220142"/>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21st </a:t>
            </a:r>
            <a:r>
              <a:rPr lang="de-DE" sz="2000" dirty="0" err="1"/>
              <a:t>century</a:t>
            </a:r>
            <a:r>
              <a:rPr lang="de-DE" sz="2000" dirty="0"/>
              <a:t> </a:t>
            </a:r>
            <a:r>
              <a:rPr lang="de-DE" sz="2000" dirty="0" err="1"/>
              <a:t>skills</a:t>
            </a:r>
            <a:endParaRPr lang="de-DE" sz="2000" dirty="0"/>
          </a:p>
        </p:txBody>
      </p:sp>
      <p:sp>
        <p:nvSpPr>
          <p:cNvPr id="12" name="Freihandform: Form 11"/>
          <p:cNvSpPr/>
          <p:nvPr/>
        </p:nvSpPr>
        <p:spPr>
          <a:xfrm rot="21301161">
            <a:off x="8913281" y="1519829"/>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
        <p:nvSpPr>
          <p:cNvPr id="6" name="Textfeld 5"/>
          <p:cNvSpPr txBox="1"/>
          <p:nvPr/>
        </p:nvSpPr>
        <p:spPr>
          <a:xfrm rot="21135566">
            <a:off x="3951151" y="5616096"/>
            <a:ext cx="4367478" cy="400110"/>
          </a:xfrm>
          <a:prstGeom prst="rect">
            <a:avLst/>
          </a:prstGeom>
          <a:solidFill>
            <a:schemeClr val="accent1"/>
          </a:solidFill>
        </p:spPr>
        <p:txBody>
          <a:bodyPr wrap="none" rtlCol="0">
            <a:spAutoFit/>
          </a:bodyPr>
          <a:lstStyle/>
          <a:p>
            <a:r>
              <a:rPr lang="de-DE" sz="2000" dirty="0">
                <a:solidFill>
                  <a:schemeClr val="bg1"/>
                </a:solidFill>
              </a:rPr>
              <a:t>Systemverständnis &amp; Wirkmechanismen</a:t>
            </a:r>
          </a:p>
        </p:txBody>
      </p:sp>
    </p:spTree>
    <p:extLst>
      <p:ext uri="{BB962C8B-B14F-4D97-AF65-F5344CB8AC3E}">
        <p14:creationId xmlns:p14="http://schemas.microsoft.com/office/powerpoint/2010/main" val="3705814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pieren 79"/>
          <p:cNvGrpSpPr/>
          <p:nvPr/>
        </p:nvGrpSpPr>
        <p:grpSpPr>
          <a:xfrm>
            <a:off x="1558055" y="2850331"/>
            <a:ext cx="5704862" cy="2982473"/>
            <a:chOff x="1558055" y="2850331"/>
            <a:chExt cx="5704862" cy="2982473"/>
          </a:xfrm>
        </p:grpSpPr>
        <p:sp>
          <p:nvSpPr>
            <p:cNvPr id="8" name="Freihandform 7"/>
            <p:cNvSpPr/>
            <p:nvPr/>
          </p:nvSpPr>
          <p:spPr>
            <a:xfrm>
              <a:off x="1558055" y="2850331"/>
              <a:ext cx="5704862" cy="2982473"/>
            </a:xfrm>
            <a:custGeom>
              <a:avLst/>
              <a:gdLst>
                <a:gd name="connsiteX0" fmla="*/ 0 w 6381345"/>
                <a:gd name="connsiteY0" fmla="*/ 145915 h 3122579"/>
                <a:gd name="connsiteX1" fmla="*/ 184826 w 6381345"/>
                <a:gd name="connsiteY1" fmla="*/ 1682885 h 3122579"/>
                <a:gd name="connsiteX2" fmla="*/ 87549 w 6381345"/>
                <a:gd name="connsiteY2" fmla="*/ 2869659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0 w 6381345"/>
                <a:gd name="connsiteY0" fmla="*/ 145915 h 3122579"/>
                <a:gd name="connsiteX1" fmla="*/ 184826 w 6381345"/>
                <a:gd name="connsiteY1" fmla="*/ 1682885 h 3122579"/>
                <a:gd name="connsiteX2" fmla="*/ 77822 w 6381345"/>
                <a:gd name="connsiteY2" fmla="*/ 2991428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261488 w 6642833"/>
                <a:gd name="connsiteY0" fmla="*/ 145915 h 3122579"/>
                <a:gd name="connsiteX1" fmla="*/ 0 w 6642833"/>
                <a:gd name="connsiteY1" fmla="*/ 1661995 h 3122579"/>
                <a:gd name="connsiteX2" fmla="*/ 339310 w 6642833"/>
                <a:gd name="connsiteY2" fmla="*/ 2991428 h 3122579"/>
                <a:gd name="connsiteX3" fmla="*/ 6205088 w 6642833"/>
                <a:gd name="connsiteY3" fmla="*/ 3122579 h 3122579"/>
                <a:gd name="connsiteX4" fmla="*/ 6360731 w 6642833"/>
                <a:gd name="connsiteY4" fmla="*/ 1682885 h 3122579"/>
                <a:gd name="connsiteX5" fmla="*/ 6642833 w 6642833"/>
                <a:gd name="connsiteY5" fmla="*/ 0 h 3122579"/>
                <a:gd name="connsiteX6" fmla="*/ 261488 w 6642833"/>
                <a:gd name="connsiteY6" fmla="*/ 145915 h 3122579"/>
                <a:gd name="connsiteX0" fmla="*/ 401150 w 6782495"/>
                <a:gd name="connsiteY0" fmla="*/ 145915 h 3122579"/>
                <a:gd name="connsiteX1" fmla="*/ 139662 w 6782495"/>
                <a:gd name="connsiteY1" fmla="*/ 1661995 h 3122579"/>
                <a:gd name="connsiteX2" fmla="*/ 0 w 6782495"/>
                <a:gd name="connsiteY2" fmla="*/ 3022763 h 3122579"/>
                <a:gd name="connsiteX3" fmla="*/ 6344750 w 6782495"/>
                <a:gd name="connsiteY3" fmla="*/ 3122579 h 3122579"/>
                <a:gd name="connsiteX4" fmla="*/ 6500393 w 6782495"/>
                <a:gd name="connsiteY4" fmla="*/ 1682885 h 3122579"/>
                <a:gd name="connsiteX5" fmla="*/ 6782495 w 6782495"/>
                <a:gd name="connsiteY5" fmla="*/ 0 h 3122579"/>
                <a:gd name="connsiteX6" fmla="*/ 401150 w 6782495"/>
                <a:gd name="connsiteY6" fmla="*/ 145915 h 3122579"/>
                <a:gd name="connsiteX0" fmla="*/ 401150 w 6782495"/>
                <a:gd name="connsiteY0" fmla="*/ 145915 h 3022763"/>
                <a:gd name="connsiteX1" fmla="*/ 139662 w 6782495"/>
                <a:gd name="connsiteY1" fmla="*/ 1661995 h 3022763"/>
                <a:gd name="connsiteX2" fmla="*/ 0 w 6782495"/>
                <a:gd name="connsiteY2" fmla="*/ 3022763 h 3022763"/>
                <a:gd name="connsiteX3" fmla="*/ 6344750 w 6782495"/>
                <a:gd name="connsiteY3" fmla="*/ 2976347 h 3022763"/>
                <a:gd name="connsiteX4" fmla="*/ 6500393 w 6782495"/>
                <a:gd name="connsiteY4" fmla="*/ 1682885 h 3022763"/>
                <a:gd name="connsiteX5" fmla="*/ 6782495 w 6782495"/>
                <a:gd name="connsiteY5" fmla="*/ 0 h 3022763"/>
                <a:gd name="connsiteX6" fmla="*/ 401150 w 6782495"/>
                <a:gd name="connsiteY6" fmla="*/ 145915 h 3022763"/>
                <a:gd name="connsiteX0" fmla="*/ 401150 w 6500393"/>
                <a:gd name="connsiteY0" fmla="*/ 0 h 2876848"/>
                <a:gd name="connsiteX1" fmla="*/ 139662 w 6500393"/>
                <a:gd name="connsiteY1" fmla="*/ 1516080 h 2876848"/>
                <a:gd name="connsiteX2" fmla="*/ 0 w 6500393"/>
                <a:gd name="connsiteY2" fmla="*/ 2876848 h 2876848"/>
                <a:gd name="connsiteX3" fmla="*/ 6344750 w 6500393"/>
                <a:gd name="connsiteY3" fmla="*/ 2830432 h 2876848"/>
                <a:gd name="connsiteX4" fmla="*/ 6500393 w 6500393"/>
                <a:gd name="connsiteY4" fmla="*/ 1536970 h 2876848"/>
                <a:gd name="connsiteX5" fmla="*/ 6325295 w 6500393"/>
                <a:gd name="connsiteY5" fmla="*/ 31652 h 2876848"/>
                <a:gd name="connsiteX6" fmla="*/ 401150 w 6500393"/>
                <a:gd name="connsiteY6" fmla="*/ 0 h 2876848"/>
                <a:gd name="connsiteX0" fmla="*/ 401150 w 6358879"/>
                <a:gd name="connsiteY0" fmla="*/ 0 h 2876848"/>
                <a:gd name="connsiteX1" fmla="*/ 139662 w 6358879"/>
                <a:gd name="connsiteY1" fmla="*/ 1516080 h 2876848"/>
                <a:gd name="connsiteX2" fmla="*/ 0 w 6358879"/>
                <a:gd name="connsiteY2" fmla="*/ 2876848 h 2876848"/>
                <a:gd name="connsiteX3" fmla="*/ 6344750 w 6358879"/>
                <a:gd name="connsiteY3" fmla="*/ 2830432 h 2876848"/>
                <a:gd name="connsiteX4" fmla="*/ 6358879 w 6358879"/>
                <a:gd name="connsiteY4" fmla="*/ 1495190 h 2876848"/>
                <a:gd name="connsiteX5" fmla="*/ 6325295 w 6358879"/>
                <a:gd name="connsiteY5" fmla="*/ 31652 h 2876848"/>
                <a:gd name="connsiteX6" fmla="*/ 401150 w 6358879"/>
                <a:gd name="connsiteY6" fmla="*/ 0 h 2876848"/>
                <a:gd name="connsiteX0" fmla="*/ 401150 w 6358879"/>
                <a:gd name="connsiteY0" fmla="*/ 0 h 2882657"/>
                <a:gd name="connsiteX1" fmla="*/ 139662 w 6358879"/>
                <a:gd name="connsiteY1" fmla="*/ 1516080 h 2882657"/>
                <a:gd name="connsiteX2" fmla="*/ 0 w 6358879"/>
                <a:gd name="connsiteY2" fmla="*/ 2876848 h 2882657"/>
                <a:gd name="connsiteX3" fmla="*/ 6322978 w 6358879"/>
                <a:gd name="connsiteY3" fmla="*/ 2882657 h 2882657"/>
                <a:gd name="connsiteX4" fmla="*/ 6358879 w 6358879"/>
                <a:gd name="connsiteY4" fmla="*/ 1495190 h 2882657"/>
                <a:gd name="connsiteX5" fmla="*/ 6325295 w 6358879"/>
                <a:gd name="connsiteY5" fmla="*/ 31652 h 2882657"/>
                <a:gd name="connsiteX6" fmla="*/ 401150 w 6358879"/>
                <a:gd name="connsiteY6" fmla="*/ 0 h 2882657"/>
                <a:gd name="connsiteX0" fmla="*/ 9265 w 6358879"/>
                <a:gd name="connsiteY0" fmla="*/ 0 h 2851322"/>
                <a:gd name="connsiteX1" fmla="*/ 139662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51322"/>
                <a:gd name="connsiteX1" fmla="*/ 85234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61767"/>
                <a:gd name="connsiteX1" fmla="*/ 85234 w 6358879"/>
                <a:gd name="connsiteY1" fmla="*/ 1495190 h 2861767"/>
                <a:gd name="connsiteX2" fmla="*/ 0 w 6358879"/>
                <a:gd name="connsiteY2" fmla="*/ 2855958 h 2861767"/>
                <a:gd name="connsiteX3" fmla="*/ 6322978 w 6358879"/>
                <a:gd name="connsiteY3" fmla="*/ 2861767 h 2861767"/>
                <a:gd name="connsiteX4" fmla="*/ 6358879 w 6358879"/>
                <a:gd name="connsiteY4" fmla="*/ 1474300 h 2861767"/>
                <a:gd name="connsiteX5" fmla="*/ 6325295 w 6358879"/>
                <a:gd name="connsiteY5" fmla="*/ 10762 h 2861767"/>
                <a:gd name="connsiteX6" fmla="*/ 9265 w 6358879"/>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32297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28973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5295" h="2861767">
                  <a:moveTo>
                    <a:pt x="9265" y="0"/>
                  </a:moveTo>
                  <a:lnTo>
                    <a:pt x="85234" y="1495190"/>
                  </a:lnTo>
                  <a:lnTo>
                    <a:pt x="0" y="2855958"/>
                  </a:lnTo>
                  <a:lnTo>
                    <a:pt x="6289738" y="2861767"/>
                  </a:lnTo>
                  <a:cubicBezTo>
                    <a:pt x="6287854" y="2245854"/>
                    <a:pt x="6285971" y="1629941"/>
                    <a:pt x="6284087" y="1014028"/>
                  </a:cubicBezTo>
                  <a:lnTo>
                    <a:pt x="6325295" y="10762"/>
                  </a:lnTo>
                  <a:lnTo>
                    <a:pt x="9265"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6" name="Richtungspfeil 5"/>
            <p:cNvSpPr/>
            <p:nvPr/>
          </p:nvSpPr>
          <p:spPr>
            <a:xfrm rot="16200000">
              <a:off x="5344924" y="3838737"/>
              <a:ext cx="2602967" cy="115695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p:cNvSpPr/>
            <p:nvPr/>
          </p:nvSpPr>
          <p:spPr>
            <a:xfrm>
              <a:off x="3181175" y="3777846"/>
              <a:ext cx="2898806" cy="1949630"/>
            </a:xfrm>
            <a:custGeom>
              <a:avLst/>
              <a:gdLst>
                <a:gd name="connsiteX0" fmla="*/ 0 w 4049486"/>
                <a:gd name="connsiteY0" fmla="*/ 2079171 h 2079171"/>
                <a:gd name="connsiteX1" fmla="*/ 21771 w 4049486"/>
                <a:gd name="connsiteY1" fmla="*/ 76200 h 2079171"/>
                <a:gd name="connsiteX2" fmla="*/ 990600 w 4049486"/>
                <a:gd name="connsiteY2" fmla="*/ 402771 h 2079171"/>
                <a:gd name="connsiteX3" fmla="*/ 990600 w 4049486"/>
                <a:gd name="connsiteY3" fmla="*/ 32657 h 2079171"/>
                <a:gd name="connsiteX4" fmla="*/ 1959428 w 4049486"/>
                <a:gd name="connsiteY4" fmla="*/ 446314 h 2079171"/>
                <a:gd name="connsiteX5" fmla="*/ 1959428 w 4049486"/>
                <a:gd name="connsiteY5" fmla="*/ 10885 h 2079171"/>
                <a:gd name="connsiteX6" fmla="*/ 2862943 w 4049486"/>
                <a:gd name="connsiteY6" fmla="*/ 424543 h 2079171"/>
                <a:gd name="connsiteX7" fmla="*/ 2862943 w 4049486"/>
                <a:gd name="connsiteY7" fmla="*/ 0 h 2079171"/>
                <a:gd name="connsiteX8" fmla="*/ 3777343 w 4049486"/>
                <a:gd name="connsiteY8" fmla="*/ 424543 h 2079171"/>
                <a:gd name="connsiteX9" fmla="*/ 3777343 w 4049486"/>
                <a:gd name="connsiteY9" fmla="*/ 43543 h 2079171"/>
                <a:gd name="connsiteX10" fmla="*/ 4049486 w 4049486"/>
                <a:gd name="connsiteY10" fmla="*/ 141514 h 2079171"/>
                <a:gd name="connsiteX11" fmla="*/ 4027714 w 4049486"/>
                <a:gd name="connsiteY11" fmla="*/ 2079171 h 2079171"/>
                <a:gd name="connsiteX12" fmla="*/ 0 w 4049486"/>
                <a:gd name="connsiteY12" fmla="*/ 2079171 h 2079171"/>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380767 h 2318424"/>
                <a:gd name="connsiteX11" fmla="*/ 4027714 w 4049486"/>
                <a:gd name="connsiteY11" fmla="*/ 2318424 h 2318424"/>
                <a:gd name="connsiteX12" fmla="*/ 0 w 4049486"/>
                <a:gd name="connsiteY12" fmla="*/ 2318424 h 2318424"/>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20877 h 2318424"/>
                <a:gd name="connsiteX11" fmla="*/ 4027714 w 4049486"/>
                <a:gd name="connsiteY11" fmla="*/ 2318424 h 2318424"/>
                <a:gd name="connsiteX12" fmla="*/ 0 w 4049486"/>
                <a:gd name="connsiteY12" fmla="*/ 2318424 h 2318424"/>
                <a:gd name="connsiteX0" fmla="*/ 0 w 4049486"/>
                <a:gd name="connsiteY0" fmla="*/ 2499486 h 2499486"/>
                <a:gd name="connsiteX1" fmla="*/ 21771 w 4049486"/>
                <a:gd name="connsiteY1" fmla="*/ 496515 h 2499486"/>
                <a:gd name="connsiteX2" fmla="*/ 990600 w 4049486"/>
                <a:gd name="connsiteY2" fmla="*/ 823086 h 2499486"/>
                <a:gd name="connsiteX3" fmla="*/ 990600 w 4049486"/>
                <a:gd name="connsiteY3" fmla="*/ 452972 h 2499486"/>
                <a:gd name="connsiteX4" fmla="*/ 1959428 w 4049486"/>
                <a:gd name="connsiteY4" fmla="*/ 866629 h 2499486"/>
                <a:gd name="connsiteX5" fmla="*/ 1959428 w 4049486"/>
                <a:gd name="connsiteY5" fmla="*/ 431200 h 2499486"/>
                <a:gd name="connsiteX6" fmla="*/ 2862943 w 4049486"/>
                <a:gd name="connsiteY6" fmla="*/ 844858 h 2499486"/>
                <a:gd name="connsiteX7" fmla="*/ 2862943 w 4049486"/>
                <a:gd name="connsiteY7" fmla="*/ 420315 h 2499486"/>
                <a:gd name="connsiteX8" fmla="*/ 2863580 w 4049486"/>
                <a:gd name="connsiteY8" fmla="*/ 181062 h 2499486"/>
                <a:gd name="connsiteX9" fmla="*/ 3447789 w 4049486"/>
                <a:gd name="connsiteY9" fmla="*/ 0 h 2499486"/>
                <a:gd name="connsiteX10" fmla="*/ 4049486 w 4049486"/>
                <a:gd name="connsiteY10" fmla="*/ 201939 h 2499486"/>
                <a:gd name="connsiteX11" fmla="*/ 4027714 w 4049486"/>
                <a:gd name="connsiteY11" fmla="*/ 2499486 h 2499486"/>
                <a:gd name="connsiteX12" fmla="*/ 0 w 4049486"/>
                <a:gd name="connsiteY12" fmla="*/ 2499486 h 2499486"/>
                <a:gd name="connsiteX0" fmla="*/ 0 w 4027714"/>
                <a:gd name="connsiteY0" fmla="*/ 2499486 h 2499486"/>
                <a:gd name="connsiteX1" fmla="*/ 21771 w 4027714"/>
                <a:gd name="connsiteY1" fmla="*/ 496515 h 2499486"/>
                <a:gd name="connsiteX2" fmla="*/ 990600 w 4027714"/>
                <a:gd name="connsiteY2" fmla="*/ 823086 h 2499486"/>
                <a:gd name="connsiteX3" fmla="*/ 990600 w 4027714"/>
                <a:gd name="connsiteY3" fmla="*/ 452972 h 2499486"/>
                <a:gd name="connsiteX4" fmla="*/ 1959428 w 4027714"/>
                <a:gd name="connsiteY4" fmla="*/ 866629 h 2499486"/>
                <a:gd name="connsiteX5" fmla="*/ 1959428 w 4027714"/>
                <a:gd name="connsiteY5" fmla="*/ 431200 h 2499486"/>
                <a:gd name="connsiteX6" fmla="*/ 2862943 w 4027714"/>
                <a:gd name="connsiteY6" fmla="*/ 844858 h 2499486"/>
                <a:gd name="connsiteX7" fmla="*/ 2862943 w 4027714"/>
                <a:gd name="connsiteY7" fmla="*/ 420315 h 2499486"/>
                <a:gd name="connsiteX8" fmla="*/ 2863580 w 4027714"/>
                <a:gd name="connsiteY8" fmla="*/ 181062 h 2499486"/>
                <a:gd name="connsiteX9" fmla="*/ 3447789 w 4027714"/>
                <a:gd name="connsiteY9" fmla="*/ 0 h 2499486"/>
                <a:gd name="connsiteX10" fmla="*/ 4027714 w 4027714"/>
                <a:gd name="connsiteY10" fmla="*/ 2499486 h 2499486"/>
                <a:gd name="connsiteX11" fmla="*/ 0 w 4027714"/>
                <a:gd name="connsiteY11" fmla="*/ 2499486 h 2499486"/>
                <a:gd name="connsiteX0" fmla="*/ 0 w 3447789"/>
                <a:gd name="connsiteY0" fmla="*/ 2499486 h 2511532"/>
                <a:gd name="connsiteX1" fmla="*/ 21771 w 3447789"/>
                <a:gd name="connsiteY1" fmla="*/ 496515 h 2511532"/>
                <a:gd name="connsiteX2" fmla="*/ 990600 w 3447789"/>
                <a:gd name="connsiteY2" fmla="*/ 823086 h 2511532"/>
                <a:gd name="connsiteX3" fmla="*/ 990600 w 3447789"/>
                <a:gd name="connsiteY3" fmla="*/ 452972 h 2511532"/>
                <a:gd name="connsiteX4" fmla="*/ 1959428 w 3447789"/>
                <a:gd name="connsiteY4" fmla="*/ 866629 h 2511532"/>
                <a:gd name="connsiteX5" fmla="*/ 1959428 w 3447789"/>
                <a:gd name="connsiteY5" fmla="*/ 431200 h 2511532"/>
                <a:gd name="connsiteX6" fmla="*/ 2862943 w 3447789"/>
                <a:gd name="connsiteY6" fmla="*/ 844858 h 2511532"/>
                <a:gd name="connsiteX7" fmla="*/ 2862943 w 3447789"/>
                <a:gd name="connsiteY7" fmla="*/ 420315 h 2511532"/>
                <a:gd name="connsiteX8" fmla="*/ 2863580 w 3447789"/>
                <a:gd name="connsiteY8" fmla="*/ 181062 h 2511532"/>
                <a:gd name="connsiteX9" fmla="*/ 3447789 w 3447789"/>
                <a:gd name="connsiteY9" fmla="*/ 0 h 2511532"/>
                <a:gd name="connsiteX10" fmla="*/ 2888331 w 3447789"/>
                <a:gd name="connsiteY10" fmla="*/ 2511532 h 2511532"/>
                <a:gd name="connsiteX11" fmla="*/ 0 w 3447789"/>
                <a:gd name="connsiteY11" fmla="*/ 2499486 h 2511532"/>
                <a:gd name="connsiteX0" fmla="*/ 0 w 3402665"/>
                <a:gd name="connsiteY0" fmla="*/ 2535623 h 2547669"/>
                <a:gd name="connsiteX1" fmla="*/ 21771 w 3402665"/>
                <a:gd name="connsiteY1" fmla="*/ 532652 h 2547669"/>
                <a:gd name="connsiteX2" fmla="*/ 990600 w 3402665"/>
                <a:gd name="connsiteY2" fmla="*/ 859223 h 2547669"/>
                <a:gd name="connsiteX3" fmla="*/ 990600 w 3402665"/>
                <a:gd name="connsiteY3" fmla="*/ 489109 h 2547669"/>
                <a:gd name="connsiteX4" fmla="*/ 1959428 w 3402665"/>
                <a:gd name="connsiteY4" fmla="*/ 902766 h 2547669"/>
                <a:gd name="connsiteX5" fmla="*/ 1959428 w 3402665"/>
                <a:gd name="connsiteY5" fmla="*/ 467337 h 2547669"/>
                <a:gd name="connsiteX6" fmla="*/ 2862943 w 3402665"/>
                <a:gd name="connsiteY6" fmla="*/ 880995 h 2547669"/>
                <a:gd name="connsiteX7" fmla="*/ 2862943 w 3402665"/>
                <a:gd name="connsiteY7" fmla="*/ 456452 h 2547669"/>
                <a:gd name="connsiteX8" fmla="*/ 2863580 w 3402665"/>
                <a:gd name="connsiteY8" fmla="*/ 217199 h 2547669"/>
                <a:gd name="connsiteX9" fmla="*/ 3402665 w 3402665"/>
                <a:gd name="connsiteY9" fmla="*/ 0 h 2547669"/>
                <a:gd name="connsiteX10" fmla="*/ 2888331 w 3402665"/>
                <a:gd name="connsiteY10" fmla="*/ 2547669 h 2547669"/>
                <a:gd name="connsiteX11" fmla="*/ 0 w 3402665"/>
                <a:gd name="connsiteY11" fmla="*/ 2535623 h 2547669"/>
                <a:gd name="connsiteX0" fmla="*/ 0 w 2888331"/>
                <a:gd name="connsiteY0" fmla="*/ 2318424 h 2330470"/>
                <a:gd name="connsiteX1" fmla="*/ 21771 w 2888331"/>
                <a:gd name="connsiteY1" fmla="*/ 315453 h 2330470"/>
                <a:gd name="connsiteX2" fmla="*/ 990600 w 2888331"/>
                <a:gd name="connsiteY2" fmla="*/ 642024 h 2330470"/>
                <a:gd name="connsiteX3" fmla="*/ 990600 w 2888331"/>
                <a:gd name="connsiteY3" fmla="*/ 271910 h 2330470"/>
                <a:gd name="connsiteX4" fmla="*/ 1959428 w 2888331"/>
                <a:gd name="connsiteY4" fmla="*/ 685567 h 2330470"/>
                <a:gd name="connsiteX5" fmla="*/ 1959428 w 2888331"/>
                <a:gd name="connsiteY5" fmla="*/ 250138 h 2330470"/>
                <a:gd name="connsiteX6" fmla="*/ 2862943 w 2888331"/>
                <a:gd name="connsiteY6" fmla="*/ 663796 h 2330470"/>
                <a:gd name="connsiteX7" fmla="*/ 2862943 w 2888331"/>
                <a:gd name="connsiteY7" fmla="*/ 239253 h 2330470"/>
                <a:gd name="connsiteX8" fmla="*/ 2863580 w 2888331"/>
                <a:gd name="connsiteY8" fmla="*/ 0 h 2330470"/>
                <a:gd name="connsiteX9" fmla="*/ 2888331 w 2888331"/>
                <a:gd name="connsiteY9" fmla="*/ 2330470 h 2330470"/>
                <a:gd name="connsiteX10" fmla="*/ 0 w 2888331"/>
                <a:gd name="connsiteY10" fmla="*/ 2318424 h 2330470"/>
                <a:gd name="connsiteX0" fmla="*/ 0 w 3094907"/>
                <a:gd name="connsiteY0" fmla="*/ 2079171 h 2091217"/>
                <a:gd name="connsiteX1" fmla="*/ 21771 w 3094907"/>
                <a:gd name="connsiteY1" fmla="*/ 76200 h 2091217"/>
                <a:gd name="connsiteX2" fmla="*/ 990600 w 3094907"/>
                <a:gd name="connsiteY2" fmla="*/ 402771 h 2091217"/>
                <a:gd name="connsiteX3" fmla="*/ 990600 w 3094907"/>
                <a:gd name="connsiteY3" fmla="*/ 32657 h 2091217"/>
                <a:gd name="connsiteX4" fmla="*/ 1959428 w 3094907"/>
                <a:gd name="connsiteY4" fmla="*/ 446314 h 2091217"/>
                <a:gd name="connsiteX5" fmla="*/ 1959428 w 3094907"/>
                <a:gd name="connsiteY5" fmla="*/ 10885 h 2091217"/>
                <a:gd name="connsiteX6" fmla="*/ 2862943 w 3094907"/>
                <a:gd name="connsiteY6" fmla="*/ 424543 h 2091217"/>
                <a:gd name="connsiteX7" fmla="*/ 2862943 w 3094907"/>
                <a:gd name="connsiteY7" fmla="*/ 0 h 2091217"/>
                <a:gd name="connsiteX8" fmla="*/ 2888331 w 3094907"/>
                <a:gd name="connsiteY8" fmla="*/ 2091217 h 2091217"/>
                <a:gd name="connsiteX9" fmla="*/ 0 w 3094907"/>
                <a:gd name="connsiteY9" fmla="*/ 2079171 h 2091217"/>
                <a:gd name="connsiteX0" fmla="*/ 0 w 2888331"/>
                <a:gd name="connsiteY0" fmla="*/ 2068286 h 2080332"/>
                <a:gd name="connsiteX1" fmla="*/ 21771 w 2888331"/>
                <a:gd name="connsiteY1" fmla="*/ 65315 h 2080332"/>
                <a:gd name="connsiteX2" fmla="*/ 990600 w 2888331"/>
                <a:gd name="connsiteY2" fmla="*/ 391886 h 2080332"/>
                <a:gd name="connsiteX3" fmla="*/ 990600 w 2888331"/>
                <a:gd name="connsiteY3" fmla="*/ 21772 h 2080332"/>
                <a:gd name="connsiteX4" fmla="*/ 1959428 w 2888331"/>
                <a:gd name="connsiteY4" fmla="*/ 435429 h 2080332"/>
                <a:gd name="connsiteX5" fmla="*/ 1959428 w 2888331"/>
                <a:gd name="connsiteY5" fmla="*/ 0 h 2080332"/>
                <a:gd name="connsiteX6" fmla="*/ 2862943 w 2888331"/>
                <a:gd name="connsiteY6" fmla="*/ 413658 h 2080332"/>
                <a:gd name="connsiteX7" fmla="*/ 2888331 w 2888331"/>
                <a:gd name="connsiteY7" fmla="*/ 2080332 h 2080332"/>
                <a:gd name="connsiteX8" fmla="*/ 0 w 2888331"/>
                <a:gd name="connsiteY8" fmla="*/ 2068286 h 2080332"/>
                <a:gd name="connsiteX0" fmla="*/ 0 w 2896786"/>
                <a:gd name="connsiteY0" fmla="*/ 2068286 h 2080332"/>
                <a:gd name="connsiteX1" fmla="*/ 21771 w 2896786"/>
                <a:gd name="connsiteY1" fmla="*/ 65315 h 2080332"/>
                <a:gd name="connsiteX2" fmla="*/ 990600 w 2896786"/>
                <a:gd name="connsiteY2" fmla="*/ 391886 h 2080332"/>
                <a:gd name="connsiteX3" fmla="*/ 990600 w 2896786"/>
                <a:gd name="connsiteY3" fmla="*/ 21772 h 2080332"/>
                <a:gd name="connsiteX4" fmla="*/ 1959428 w 2896786"/>
                <a:gd name="connsiteY4" fmla="*/ 435429 h 2080332"/>
                <a:gd name="connsiteX5" fmla="*/ 1959428 w 2896786"/>
                <a:gd name="connsiteY5" fmla="*/ 0 h 2080332"/>
                <a:gd name="connsiteX6" fmla="*/ 2896786 w 2896786"/>
                <a:gd name="connsiteY6" fmla="*/ 413658 h 2080332"/>
                <a:gd name="connsiteX7" fmla="*/ 2888331 w 2896786"/>
                <a:gd name="connsiteY7" fmla="*/ 2080332 h 2080332"/>
                <a:gd name="connsiteX8" fmla="*/ 0 w 2896786"/>
                <a:gd name="connsiteY8" fmla="*/ 2068286 h 208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786" h="2080332">
                  <a:moveTo>
                    <a:pt x="0" y="2068286"/>
                  </a:moveTo>
                  <a:lnTo>
                    <a:pt x="21771" y="65315"/>
                  </a:lnTo>
                  <a:lnTo>
                    <a:pt x="990600" y="391886"/>
                  </a:lnTo>
                  <a:lnTo>
                    <a:pt x="990600" y="21772"/>
                  </a:lnTo>
                  <a:lnTo>
                    <a:pt x="1959428" y="435429"/>
                  </a:lnTo>
                  <a:lnTo>
                    <a:pt x="1959428" y="0"/>
                  </a:lnTo>
                  <a:lnTo>
                    <a:pt x="2896786" y="413658"/>
                  </a:lnTo>
                  <a:cubicBezTo>
                    <a:pt x="2893968" y="969216"/>
                    <a:pt x="2891149" y="1524774"/>
                    <a:pt x="2888331" y="2080332"/>
                  </a:cubicBezTo>
                  <a:lnTo>
                    <a:pt x="0" y="2068286"/>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2" name="Gruppieren 11"/>
            <p:cNvGrpSpPr/>
            <p:nvPr/>
          </p:nvGrpSpPr>
          <p:grpSpPr>
            <a:xfrm rot="5400000">
              <a:off x="3229407" y="4062952"/>
              <a:ext cx="1156109" cy="1172749"/>
              <a:chOff x="17340943" y="4057534"/>
              <a:chExt cx="1558829" cy="1581266"/>
            </a:xfrm>
            <a:solidFill>
              <a:srgbClr val="C00000"/>
            </a:solidFill>
          </p:grpSpPr>
          <p:sp>
            <p:nvSpPr>
              <p:cNvPr id="13" name="Freihandform 12"/>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7667513" y="480604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8154558" y="4680318"/>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rot="17545909">
                <a:off x="18202326" y="4460751"/>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8429059" y="405753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p:cNvCxnSpPr>
                <a:stCxn id="20"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p:cNvGrpSpPr/>
            <p:nvPr/>
          </p:nvGrpSpPr>
          <p:grpSpPr>
            <a:xfrm rot="16200000">
              <a:off x="6230853" y="4102406"/>
              <a:ext cx="1250523" cy="760097"/>
              <a:chOff x="16434003" y="4911834"/>
              <a:chExt cx="1250523" cy="760097"/>
            </a:xfrm>
            <a:solidFill>
              <a:srgbClr val="C00000"/>
            </a:solidFill>
          </p:grpSpPr>
          <p:sp>
            <p:nvSpPr>
              <p:cNvPr id="24" name="Freihandform 23"/>
              <p:cNvSpPr/>
              <p:nvPr/>
            </p:nvSpPr>
            <p:spPr>
              <a:xfrm>
                <a:off x="16990213" y="5558903"/>
                <a:ext cx="694313" cy="113028"/>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a:off x="17280856" y="5227894"/>
                <a:ext cx="129174" cy="355230"/>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17232414" y="5054316"/>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7" name="Gruppieren 26"/>
              <p:cNvGrpSpPr/>
              <p:nvPr/>
            </p:nvGrpSpPr>
            <p:grpSpPr>
              <a:xfrm rot="12577286">
                <a:off x="16434003" y="4911834"/>
                <a:ext cx="790948" cy="691078"/>
                <a:chOff x="17355373" y="4499182"/>
                <a:chExt cx="790948" cy="691078"/>
              </a:xfrm>
              <a:grpFill/>
            </p:grpSpPr>
            <p:sp>
              <p:nvSpPr>
                <p:cNvPr id="28" name="Rechteck 27"/>
                <p:cNvSpPr/>
                <p:nvPr/>
              </p:nvSpPr>
              <p:spPr>
                <a:xfrm rot="20815709">
                  <a:off x="17355373" y="5067980"/>
                  <a:ext cx="387523"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p:nvSpPr>
              <p:spPr>
                <a:xfrm>
                  <a:off x="17593632" y="4961071"/>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rot="17545909">
                  <a:off x="17629059" y="4798229"/>
                  <a:ext cx="387524"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17797216" y="4499182"/>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17986484" y="4566293"/>
                  <a:ext cx="79842" cy="98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r Verbinder 32"/>
                <p:cNvCxnSpPr>
                  <a:stCxn id="32" idx="3"/>
                </p:cNvCxnSpPr>
                <p:nvPr/>
              </p:nvCxnSpPr>
              <p:spPr>
                <a:xfrm>
                  <a:off x="18066326" y="4615559"/>
                  <a:ext cx="73966" cy="198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18066326" y="4606840"/>
                  <a:ext cx="79995" cy="239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5" name="Gruppieren 34"/>
            <p:cNvGrpSpPr/>
            <p:nvPr/>
          </p:nvGrpSpPr>
          <p:grpSpPr>
            <a:xfrm rot="12298724" flipH="1">
              <a:off x="4033041" y="4033228"/>
              <a:ext cx="1156109" cy="1154147"/>
              <a:chOff x="17340943" y="4082616"/>
              <a:chExt cx="1558829" cy="1556184"/>
            </a:xfrm>
            <a:solidFill>
              <a:srgbClr val="C00000"/>
            </a:solidFill>
          </p:grpSpPr>
          <p:sp>
            <p:nvSpPr>
              <p:cNvPr id="36" name="Freihandform 35"/>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17655826" y="483112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a:off x="18142872" y="4705400"/>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rot="17545909">
                <a:off x="18202326" y="4460751"/>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8417373" y="408261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p:cNvCxnSpPr>
                <a:stCxn id="43"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p:cNvGrpSpPr/>
            <p:nvPr/>
          </p:nvGrpSpPr>
          <p:grpSpPr>
            <a:xfrm>
              <a:off x="1719821" y="3032616"/>
              <a:ext cx="1270676" cy="824582"/>
              <a:chOff x="-349956" y="4046332"/>
              <a:chExt cx="1478845" cy="959668"/>
            </a:xfrm>
          </p:grpSpPr>
          <p:sp>
            <p:nvSpPr>
              <p:cNvPr id="64" name="Abgerundetes Rechteck 63"/>
              <p:cNvSpPr/>
              <p:nvPr/>
            </p:nvSpPr>
            <p:spPr>
              <a:xfrm>
                <a:off x="327378" y="4046332"/>
                <a:ext cx="801511" cy="5546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372533" y="4091404"/>
                <a:ext cx="699911" cy="471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349956" y="4046332"/>
                <a:ext cx="474134" cy="9596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4" name="Gruppieren 73"/>
              <p:cNvGrpSpPr/>
              <p:nvPr/>
            </p:nvGrpSpPr>
            <p:grpSpPr>
              <a:xfrm>
                <a:off x="-311458" y="4585026"/>
                <a:ext cx="406401" cy="346404"/>
                <a:chOff x="95948" y="5486400"/>
                <a:chExt cx="406401" cy="762000"/>
              </a:xfrm>
            </p:grpSpPr>
            <p:cxnSp>
              <p:nvCxnSpPr>
                <p:cNvPr id="68" name="Gerader Verbinder 67"/>
                <p:cNvCxnSpPr/>
                <p:nvPr/>
              </p:nvCxnSpPr>
              <p:spPr>
                <a:xfrm>
                  <a:off x="95948" y="5486400"/>
                  <a:ext cx="406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95948" y="56388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95948" y="57912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95948" y="59436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95948" y="60960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95948" y="62484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 name="Rechteck 1"/>
          <p:cNvSpPr/>
          <p:nvPr/>
        </p:nvSpPr>
        <p:spPr>
          <a:xfrm>
            <a:off x="1558055" y="2059331"/>
            <a:ext cx="3646797"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heute</a:t>
            </a:r>
          </a:p>
        </p:txBody>
      </p:sp>
      <p:sp>
        <p:nvSpPr>
          <p:cNvPr id="59" name="Rechteck 58"/>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61" name="Freihandform: Form 60"/>
          <p:cNvSpPr/>
          <p:nvPr/>
        </p:nvSpPr>
        <p:spPr>
          <a:xfrm rot="20898479">
            <a:off x="-1678152" y="204878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62" name="Freihandform: Form 61"/>
          <p:cNvSpPr/>
          <p:nvPr/>
        </p:nvSpPr>
        <p:spPr>
          <a:xfrm rot="161501">
            <a:off x="8974196" y="2220142"/>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21st </a:t>
            </a:r>
            <a:r>
              <a:rPr lang="de-DE" sz="2000" dirty="0" err="1"/>
              <a:t>century</a:t>
            </a:r>
            <a:r>
              <a:rPr lang="de-DE" sz="2000" dirty="0"/>
              <a:t> </a:t>
            </a:r>
            <a:r>
              <a:rPr lang="de-DE" sz="2000" dirty="0" err="1"/>
              <a:t>skills</a:t>
            </a:r>
            <a:endParaRPr lang="de-DE" sz="2000" dirty="0"/>
          </a:p>
        </p:txBody>
      </p:sp>
      <p:sp>
        <p:nvSpPr>
          <p:cNvPr id="67" name="Freihandform: Form 66"/>
          <p:cNvSpPr/>
          <p:nvPr/>
        </p:nvSpPr>
        <p:spPr>
          <a:xfrm rot="930417">
            <a:off x="6967765" y="487483"/>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
        <p:nvSpPr>
          <p:cNvPr id="76" name="Trapezoid 75"/>
          <p:cNvSpPr/>
          <p:nvPr/>
        </p:nvSpPr>
        <p:spPr>
          <a:xfrm>
            <a:off x="2214512" y="3572510"/>
            <a:ext cx="863284" cy="284683"/>
          </a:xfrm>
          <a:prstGeom prst="trapezoid">
            <a:avLst>
              <a:gd name="adj" fmla="val 454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410328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ihandform 7"/>
          <p:cNvSpPr/>
          <p:nvPr/>
        </p:nvSpPr>
        <p:spPr>
          <a:xfrm>
            <a:off x="1558055" y="2850331"/>
            <a:ext cx="5704862" cy="2982473"/>
          </a:xfrm>
          <a:custGeom>
            <a:avLst/>
            <a:gdLst>
              <a:gd name="connsiteX0" fmla="*/ 0 w 6381345"/>
              <a:gd name="connsiteY0" fmla="*/ 145915 h 3122579"/>
              <a:gd name="connsiteX1" fmla="*/ 184826 w 6381345"/>
              <a:gd name="connsiteY1" fmla="*/ 1682885 h 3122579"/>
              <a:gd name="connsiteX2" fmla="*/ 87549 w 6381345"/>
              <a:gd name="connsiteY2" fmla="*/ 2869659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0 w 6381345"/>
              <a:gd name="connsiteY0" fmla="*/ 145915 h 3122579"/>
              <a:gd name="connsiteX1" fmla="*/ 184826 w 6381345"/>
              <a:gd name="connsiteY1" fmla="*/ 1682885 h 3122579"/>
              <a:gd name="connsiteX2" fmla="*/ 77822 w 6381345"/>
              <a:gd name="connsiteY2" fmla="*/ 2991428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261488 w 6642833"/>
              <a:gd name="connsiteY0" fmla="*/ 145915 h 3122579"/>
              <a:gd name="connsiteX1" fmla="*/ 0 w 6642833"/>
              <a:gd name="connsiteY1" fmla="*/ 1661995 h 3122579"/>
              <a:gd name="connsiteX2" fmla="*/ 339310 w 6642833"/>
              <a:gd name="connsiteY2" fmla="*/ 2991428 h 3122579"/>
              <a:gd name="connsiteX3" fmla="*/ 6205088 w 6642833"/>
              <a:gd name="connsiteY3" fmla="*/ 3122579 h 3122579"/>
              <a:gd name="connsiteX4" fmla="*/ 6360731 w 6642833"/>
              <a:gd name="connsiteY4" fmla="*/ 1682885 h 3122579"/>
              <a:gd name="connsiteX5" fmla="*/ 6642833 w 6642833"/>
              <a:gd name="connsiteY5" fmla="*/ 0 h 3122579"/>
              <a:gd name="connsiteX6" fmla="*/ 261488 w 6642833"/>
              <a:gd name="connsiteY6" fmla="*/ 145915 h 3122579"/>
              <a:gd name="connsiteX0" fmla="*/ 401150 w 6782495"/>
              <a:gd name="connsiteY0" fmla="*/ 145915 h 3122579"/>
              <a:gd name="connsiteX1" fmla="*/ 139662 w 6782495"/>
              <a:gd name="connsiteY1" fmla="*/ 1661995 h 3122579"/>
              <a:gd name="connsiteX2" fmla="*/ 0 w 6782495"/>
              <a:gd name="connsiteY2" fmla="*/ 3022763 h 3122579"/>
              <a:gd name="connsiteX3" fmla="*/ 6344750 w 6782495"/>
              <a:gd name="connsiteY3" fmla="*/ 3122579 h 3122579"/>
              <a:gd name="connsiteX4" fmla="*/ 6500393 w 6782495"/>
              <a:gd name="connsiteY4" fmla="*/ 1682885 h 3122579"/>
              <a:gd name="connsiteX5" fmla="*/ 6782495 w 6782495"/>
              <a:gd name="connsiteY5" fmla="*/ 0 h 3122579"/>
              <a:gd name="connsiteX6" fmla="*/ 401150 w 6782495"/>
              <a:gd name="connsiteY6" fmla="*/ 145915 h 3122579"/>
              <a:gd name="connsiteX0" fmla="*/ 401150 w 6782495"/>
              <a:gd name="connsiteY0" fmla="*/ 145915 h 3022763"/>
              <a:gd name="connsiteX1" fmla="*/ 139662 w 6782495"/>
              <a:gd name="connsiteY1" fmla="*/ 1661995 h 3022763"/>
              <a:gd name="connsiteX2" fmla="*/ 0 w 6782495"/>
              <a:gd name="connsiteY2" fmla="*/ 3022763 h 3022763"/>
              <a:gd name="connsiteX3" fmla="*/ 6344750 w 6782495"/>
              <a:gd name="connsiteY3" fmla="*/ 2976347 h 3022763"/>
              <a:gd name="connsiteX4" fmla="*/ 6500393 w 6782495"/>
              <a:gd name="connsiteY4" fmla="*/ 1682885 h 3022763"/>
              <a:gd name="connsiteX5" fmla="*/ 6782495 w 6782495"/>
              <a:gd name="connsiteY5" fmla="*/ 0 h 3022763"/>
              <a:gd name="connsiteX6" fmla="*/ 401150 w 6782495"/>
              <a:gd name="connsiteY6" fmla="*/ 145915 h 3022763"/>
              <a:gd name="connsiteX0" fmla="*/ 401150 w 6500393"/>
              <a:gd name="connsiteY0" fmla="*/ 0 h 2876848"/>
              <a:gd name="connsiteX1" fmla="*/ 139662 w 6500393"/>
              <a:gd name="connsiteY1" fmla="*/ 1516080 h 2876848"/>
              <a:gd name="connsiteX2" fmla="*/ 0 w 6500393"/>
              <a:gd name="connsiteY2" fmla="*/ 2876848 h 2876848"/>
              <a:gd name="connsiteX3" fmla="*/ 6344750 w 6500393"/>
              <a:gd name="connsiteY3" fmla="*/ 2830432 h 2876848"/>
              <a:gd name="connsiteX4" fmla="*/ 6500393 w 6500393"/>
              <a:gd name="connsiteY4" fmla="*/ 1536970 h 2876848"/>
              <a:gd name="connsiteX5" fmla="*/ 6325295 w 6500393"/>
              <a:gd name="connsiteY5" fmla="*/ 31652 h 2876848"/>
              <a:gd name="connsiteX6" fmla="*/ 401150 w 6500393"/>
              <a:gd name="connsiteY6" fmla="*/ 0 h 2876848"/>
              <a:gd name="connsiteX0" fmla="*/ 401150 w 6358879"/>
              <a:gd name="connsiteY0" fmla="*/ 0 h 2876848"/>
              <a:gd name="connsiteX1" fmla="*/ 139662 w 6358879"/>
              <a:gd name="connsiteY1" fmla="*/ 1516080 h 2876848"/>
              <a:gd name="connsiteX2" fmla="*/ 0 w 6358879"/>
              <a:gd name="connsiteY2" fmla="*/ 2876848 h 2876848"/>
              <a:gd name="connsiteX3" fmla="*/ 6344750 w 6358879"/>
              <a:gd name="connsiteY3" fmla="*/ 2830432 h 2876848"/>
              <a:gd name="connsiteX4" fmla="*/ 6358879 w 6358879"/>
              <a:gd name="connsiteY4" fmla="*/ 1495190 h 2876848"/>
              <a:gd name="connsiteX5" fmla="*/ 6325295 w 6358879"/>
              <a:gd name="connsiteY5" fmla="*/ 31652 h 2876848"/>
              <a:gd name="connsiteX6" fmla="*/ 401150 w 6358879"/>
              <a:gd name="connsiteY6" fmla="*/ 0 h 2876848"/>
              <a:gd name="connsiteX0" fmla="*/ 401150 w 6358879"/>
              <a:gd name="connsiteY0" fmla="*/ 0 h 2882657"/>
              <a:gd name="connsiteX1" fmla="*/ 139662 w 6358879"/>
              <a:gd name="connsiteY1" fmla="*/ 1516080 h 2882657"/>
              <a:gd name="connsiteX2" fmla="*/ 0 w 6358879"/>
              <a:gd name="connsiteY2" fmla="*/ 2876848 h 2882657"/>
              <a:gd name="connsiteX3" fmla="*/ 6322978 w 6358879"/>
              <a:gd name="connsiteY3" fmla="*/ 2882657 h 2882657"/>
              <a:gd name="connsiteX4" fmla="*/ 6358879 w 6358879"/>
              <a:gd name="connsiteY4" fmla="*/ 1495190 h 2882657"/>
              <a:gd name="connsiteX5" fmla="*/ 6325295 w 6358879"/>
              <a:gd name="connsiteY5" fmla="*/ 31652 h 2882657"/>
              <a:gd name="connsiteX6" fmla="*/ 401150 w 6358879"/>
              <a:gd name="connsiteY6" fmla="*/ 0 h 2882657"/>
              <a:gd name="connsiteX0" fmla="*/ 9265 w 6358879"/>
              <a:gd name="connsiteY0" fmla="*/ 0 h 2851322"/>
              <a:gd name="connsiteX1" fmla="*/ 139662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51322"/>
              <a:gd name="connsiteX1" fmla="*/ 85234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61767"/>
              <a:gd name="connsiteX1" fmla="*/ 85234 w 6358879"/>
              <a:gd name="connsiteY1" fmla="*/ 1495190 h 2861767"/>
              <a:gd name="connsiteX2" fmla="*/ 0 w 6358879"/>
              <a:gd name="connsiteY2" fmla="*/ 2855958 h 2861767"/>
              <a:gd name="connsiteX3" fmla="*/ 6322978 w 6358879"/>
              <a:gd name="connsiteY3" fmla="*/ 2861767 h 2861767"/>
              <a:gd name="connsiteX4" fmla="*/ 6358879 w 6358879"/>
              <a:gd name="connsiteY4" fmla="*/ 1474300 h 2861767"/>
              <a:gd name="connsiteX5" fmla="*/ 6325295 w 6358879"/>
              <a:gd name="connsiteY5" fmla="*/ 10762 h 2861767"/>
              <a:gd name="connsiteX6" fmla="*/ 9265 w 6358879"/>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32297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28973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5295" h="2861767">
                <a:moveTo>
                  <a:pt x="9265" y="0"/>
                </a:moveTo>
                <a:lnTo>
                  <a:pt x="85234" y="1495190"/>
                </a:lnTo>
                <a:lnTo>
                  <a:pt x="0" y="2855958"/>
                </a:lnTo>
                <a:lnTo>
                  <a:pt x="6289738" y="2861767"/>
                </a:lnTo>
                <a:cubicBezTo>
                  <a:pt x="6287854" y="2245854"/>
                  <a:pt x="6285971" y="1629941"/>
                  <a:pt x="6284087" y="1014028"/>
                </a:cubicBezTo>
                <a:lnTo>
                  <a:pt x="6325295" y="10762"/>
                </a:lnTo>
                <a:lnTo>
                  <a:pt x="9265"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6" name="Richtungspfeil 5"/>
          <p:cNvSpPr/>
          <p:nvPr/>
        </p:nvSpPr>
        <p:spPr>
          <a:xfrm rot="16200000">
            <a:off x="5344924" y="3838737"/>
            <a:ext cx="2602967" cy="115695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p:cNvSpPr/>
          <p:nvPr/>
        </p:nvSpPr>
        <p:spPr>
          <a:xfrm>
            <a:off x="3181175" y="3777846"/>
            <a:ext cx="2898806" cy="1949630"/>
          </a:xfrm>
          <a:custGeom>
            <a:avLst/>
            <a:gdLst>
              <a:gd name="connsiteX0" fmla="*/ 0 w 4049486"/>
              <a:gd name="connsiteY0" fmla="*/ 2079171 h 2079171"/>
              <a:gd name="connsiteX1" fmla="*/ 21771 w 4049486"/>
              <a:gd name="connsiteY1" fmla="*/ 76200 h 2079171"/>
              <a:gd name="connsiteX2" fmla="*/ 990600 w 4049486"/>
              <a:gd name="connsiteY2" fmla="*/ 402771 h 2079171"/>
              <a:gd name="connsiteX3" fmla="*/ 990600 w 4049486"/>
              <a:gd name="connsiteY3" fmla="*/ 32657 h 2079171"/>
              <a:gd name="connsiteX4" fmla="*/ 1959428 w 4049486"/>
              <a:gd name="connsiteY4" fmla="*/ 446314 h 2079171"/>
              <a:gd name="connsiteX5" fmla="*/ 1959428 w 4049486"/>
              <a:gd name="connsiteY5" fmla="*/ 10885 h 2079171"/>
              <a:gd name="connsiteX6" fmla="*/ 2862943 w 4049486"/>
              <a:gd name="connsiteY6" fmla="*/ 424543 h 2079171"/>
              <a:gd name="connsiteX7" fmla="*/ 2862943 w 4049486"/>
              <a:gd name="connsiteY7" fmla="*/ 0 h 2079171"/>
              <a:gd name="connsiteX8" fmla="*/ 3777343 w 4049486"/>
              <a:gd name="connsiteY8" fmla="*/ 424543 h 2079171"/>
              <a:gd name="connsiteX9" fmla="*/ 3777343 w 4049486"/>
              <a:gd name="connsiteY9" fmla="*/ 43543 h 2079171"/>
              <a:gd name="connsiteX10" fmla="*/ 4049486 w 4049486"/>
              <a:gd name="connsiteY10" fmla="*/ 141514 h 2079171"/>
              <a:gd name="connsiteX11" fmla="*/ 4027714 w 4049486"/>
              <a:gd name="connsiteY11" fmla="*/ 2079171 h 2079171"/>
              <a:gd name="connsiteX12" fmla="*/ 0 w 4049486"/>
              <a:gd name="connsiteY12" fmla="*/ 2079171 h 2079171"/>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380767 h 2318424"/>
              <a:gd name="connsiteX11" fmla="*/ 4027714 w 4049486"/>
              <a:gd name="connsiteY11" fmla="*/ 2318424 h 2318424"/>
              <a:gd name="connsiteX12" fmla="*/ 0 w 4049486"/>
              <a:gd name="connsiteY12" fmla="*/ 2318424 h 2318424"/>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20877 h 2318424"/>
              <a:gd name="connsiteX11" fmla="*/ 4027714 w 4049486"/>
              <a:gd name="connsiteY11" fmla="*/ 2318424 h 2318424"/>
              <a:gd name="connsiteX12" fmla="*/ 0 w 4049486"/>
              <a:gd name="connsiteY12" fmla="*/ 2318424 h 2318424"/>
              <a:gd name="connsiteX0" fmla="*/ 0 w 4049486"/>
              <a:gd name="connsiteY0" fmla="*/ 2499486 h 2499486"/>
              <a:gd name="connsiteX1" fmla="*/ 21771 w 4049486"/>
              <a:gd name="connsiteY1" fmla="*/ 496515 h 2499486"/>
              <a:gd name="connsiteX2" fmla="*/ 990600 w 4049486"/>
              <a:gd name="connsiteY2" fmla="*/ 823086 h 2499486"/>
              <a:gd name="connsiteX3" fmla="*/ 990600 w 4049486"/>
              <a:gd name="connsiteY3" fmla="*/ 452972 h 2499486"/>
              <a:gd name="connsiteX4" fmla="*/ 1959428 w 4049486"/>
              <a:gd name="connsiteY4" fmla="*/ 866629 h 2499486"/>
              <a:gd name="connsiteX5" fmla="*/ 1959428 w 4049486"/>
              <a:gd name="connsiteY5" fmla="*/ 431200 h 2499486"/>
              <a:gd name="connsiteX6" fmla="*/ 2862943 w 4049486"/>
              <a:gd name="connsiteY6" fmla="*/ 844858 h 2499486"/>
              <a:gd name="connsiteX7" fmla="*/ 2862943 w 4049486"/>
              <a:gd name="connsiteY7" fmla="*/ 420315 h 2499486"/>
              <a:gd name="connsiteX8" fmla="*/ 2863580 w 4049486"/>
              <a:gd name="connsiteY8" fmla="*/ 181062 h 2499486"/>
              <a:gd name="connsiteX9" fmla="*/ 3447789 w 4049486"/>
              <a:gd name="connsiteY9" fmla="*/ 0 h 2499486"/>
              <a:gd name="connsiteX10" fmla="*/ 4049486 w 4049486"/>
              <a:gd name="connsiteY10" fmla="*/ 201939 h 2499486"/>
              <a:gd name="connsiteX11" fmla="*/ 4027714 w 4049486"/>
              <a:gd name="connsiteY11" fmla="*/ 2499486 h 2499486"/>
              <a:gd name="connsiteX12" fmla="*/ 0 w 4049486"/>
              <a:gd name="connsiteY12" fmla="*/ 2499486 h 2499486"/>
              <a:gd name="connsiteX0" fmla="*/ 0 w 4027714"/>
              <a:gd name="connsiteY0" fmla="*/ 2499486 h 2499486"/>
              <a:gd name="connsiteX1" fmla="*/ 21771 w 4027714"/>
              <a:gd name="connsiteY1" fmla="*/ 496515 h 2499486"/>
              <a:gd name="connsiteX2" fmla="*/ 990600 w 4027714"/>
              <a:gd name="connsiteY2" fmla="*/ 823086 h 2499486"/>
              <a:gd name="connsiteX3" fmla="*/ 990600 w 4027714"/>
              <a:gd name="connsiteY3" fmla="*/ 452972 h 2499486"/>
              <a:gd name="connsiteX4" fmla="*/ 1959428 w 4027714"/>
              <a:gd name="connsiteY4" fmla="*/ 866629 h 2499486"/>
              <a:gd name="connsiteX5" fmla="*/ 1959428 w 4027714"/>
              <a:gd name="connsiteY5" fmla="*/ 431200 h 2499486"/>
              <a:gd name="connsiteX6" fmla="*/ 2862943 w 4027714"/>
              <a:gd name="connsiteY6" fmla="*/ 844858 h 2499486"/>
              <a:gd name="connsiteX7" fmla="*/ 2862943 w 4027714"/>
              <a:gd name="connsiteY7" fmla="*/ 420315 h 2499486"/>
              <a:gd name="connsiteX8" fmla="*/ 2863580 w 4027714"/>
              <a:gd name="connsiteY8" fmla="*/ 181062 h 2499486"/>
              <a:gd name="connsiteX9" fmla="*/ 3447789 w 4027714"/>
              <a:gd name="connsiteY9" fmla="*/ 0 h 2499486"/>
              <a:gd name="connsiteX10" fmla="*/ 4027714 w 4027714"/>
              <a:gd name="connsiteY10" fmla="*/ 2499486 h 2499486"/>
              <a:gd name="connsiteX11" fmla="*/ 0 w 4027714"/>
              <a:gd name="connsiteY11" fmla="*/ 2499486 h 2499486"/>
              <a:gd name="connsiteX0" fmla="*/ 0 w 3447789"/>
              <a:gd name="connsiteY0" fmla="*/ 2499486 h 2511532"/>
              <a:gd name="connsiteX1" fmla="*/ 21771 w 3447789"/>
              <a:gd name="connsiteY1" fmla="*/ 496515 h 2511532"/>
              <a:gd name="connsiteX2" fmla="*/ 990600 w 3447789"/>
              <a:gd name="connsiteY2" fmla="*/ 823086 h 2511532"/>
              <a:gd name="connsiteX3" fmla="*/ 990600 w 3447789"/>
              <a:gd name="connsiteY3" fmla="*/ 452972 h 2511532"/>
              <a:gd name="connsiteX4" fmla="*/ 1959428 w 3447789"/>
              <a:gd name="connsiteY4" fmla="*/ 866629 h 2511532"/>
              <a:gd name="connsiteX5" fmla="*/ 1959428 w 3447789"/>
              <a:gd name="connsiteY5" fmla="*/ 431200 h 2511532"/>
              <a:gd name="connsiteX6" fmla="*/ 2862943 w 3447789"/>
              <a:gd name="connsiteY6" fmla="*/ 844858 h 2511532"/>
              <a:gd name="connsiteX7" fmla="*/ 2862943 w 3447789"/>
              <a:gd name="connsiteY7" fmla="*/ 420315 h 2511532"/>
              <a:gd name="connsiteX8" fmla="*/ 2863580 w 3447789"/>
              <a:gd name="connsiteY8" fmla="*/ 181062 h 2511532"/>
              <a:gd name="connsiteX9" fmla="*/ 3447789 w 3447789"/>
              <a:gd name="connsiteY9" fmla="*/ 0 h 2511532"/>
              <a:gd name="connsiteX10" fmla="*/ 2888331 w 3447789"/>
              <a:gd name="connsiteY10" fmla="*/ 2511532 h 2511532"/>
              <a:gd name="connsiteX11" fmla="*/ 0 w 3447789"/>
              <a:gd name="connsiteY11" fmla="*/ 2499486 h 2511532"/>
              <a:gd name="connsiteX0" fmla="*/ 0 w 3402665"/>
              <a:gd name="connsiteY0" fmla="*/ 2535623 h 2547669"/>
              <a:gd name="connsiteX1" fmla="*/ 21771 w 3402665"/>
              <a:gd name="connsiteY1" fmla="*/ 532652 h 2547669"/>
              <a:gd name="connsiteX2" fmla="*/ 990600 w 3402665"/>
              <a:gd name="connsiteY2" fmla="*/ 859223 h 2547669"/>
              <a:gd name="connsiteX3" fmla="*/ 990600 w 3402665"/>
              <a:gd name="connsiteY3" fmla="*/ 489109 h 2547669"/>
              <a:gd name="connsiteX4" fmla="*/ 1959428 w 3402665"/>
              <a:gd name="connsiteY4" fmla="*/ 902766 h 2547669"/>
              <a:gd name="connsiteX5" fmla="*/ 1959428 w 3402665"/>
              <a:gd name="connsiteY5" fmla="*/ 467337 h 2547669"/>
              <a:gd name="connsiteX6" fmla="*/ 2862943 w 3402665"/>
              <a:gd name="connsiteY6" fmla="*/ 880995 h 2547669"/>
              <a:gd name="connsiteX7" fmla="*/ 2862943 w 3402665"/>
              <a:gd name="connsiteY7" fmla="*/ 456452 h 2547669"/>
              <a:gd name="connsiteX8" fmla="*/ 2863580 w 3402665"/>
              <a:gd name="connsiteY8" fmla="*/ 217199 h 2547669"/>
              <a:gd name="connsiteX9" fmla="*/ 3402665 w 3402665"/>
              <a:gd name="connsiteY9" fmla="*/ 0 h 2547669"/>
              <a:gd name="connsiteX10" fmla="*/ 2888331 w 3402665"/>
              <a:gd name="connsiteY10" fmla="*/ 2547669 h 2547669"/>
              <a:gd name="connsiteX11" fmla="*/ 0 w 3402665"/>
              <a:gd name="connsiteY11" fmla="*/ 2535623 h 2547669"/>
              <a:gd name="connsiteX0" fmla="*/ 0 w 2888331"/>
              <a:gd name="connsiteY0" fmla="*/ 2318424 h 2330470"/>
              <a:gd name="connsiteX1" fmla="*/ 21771 w 2888331"/>
              <a:gd name="connsiteY1" fmla="*/ 315453 h 2330470"/>
              <a:gd name="connsiteX2" fmla="*/ 990600 w 2888331"/>
              <a:gd name="connsiteY2" fmla="*/ 642024 h 2330470"/>
              <a:gd name="connsiteX3" fmla="*/ 990600 w 2888331"/>
              <a:gd name="connsiteY3" fmla="*/ 271910 h 2330470"/>
              <a:gd name="connsiteX4" fmla="*/ 1959428 w 2888331"/>
              <a:gd name="connsiteY4" fmla="*/ 685567 h 2330470"/>
              <a:gd name="connsiteX5" fmla="*/ 1959428 w 2888331"/>
              <a:gd name="connsiteY5" fmla="*/ 250138 h 2330470"/>
              <a:gd name="connsiteX6" fmla="*/ 2862943 w 2888331"/>
              <a:gd name="connsiteY6" fmla="*/ 663796 h 2330470"/>
              <a:gd name="connsiteX7" fmla="*/ 2862943 w 2888331"/>
              <a:gd name="connsiteY7" fmla="*/ 239253 h 2330470"/>
              <a:gd name="connsiteX8" fmla="*/ 2863580 w 2888331"/>
              <a:gd name="connsiteY8" fmla="*/ 0 h 2330470"/>
              <a:gd name="connsiteX9" fmla="*/ 2888331 w 2888331"/>
              <a:gd name="connsiteY9" fmla="*/ 2330470 h 2330470"/>
              <a:gd name="connsiteX10" fmla="*/ 0 w 2888331"/>
              <a:gd name="connsiteY10" fmla="*/ 2318424 h 2330470"/>
              <a:gd name="connsiteX0" fmla="*/ 0 w 3094907"/>
              <a:gd name="connsiteY0" fmla="*/ 2079171 h 2091217"/>
              <a:gd name="connsiteX1" fmla="*/ 21771 w 3094907"/>
              <a:gd name="connsiteY1" fmla="*/ 76200 h 2091217"/>
              <a:gd name="connsiteX2" fmla="*/ 990600 w 3094907"/>
              <a:gd name="connsiteY2" fmla="*/ 402771 h 2091217"/>
              <a:gd name="connsiteX3" fmla="*/ 990600 w 3094907"/>
              <a:gd name="connsiteY3" fmla="*/ 32657 h 2091217"/>
              <a:gd name="connsiteX4" fmla="*/ 1959428 w 3094907"/>
              <a:gd name="connsiteY4" fmla="*/ 446314 h 2091217"/>
              <a:gd name="connsiteX5" fmla="*/ 1959428 w 3094907"/>
              <a:gd name="connsiteY5" fmla="*/ 10885 h 2091217"/>
              <a:gd name="connsiteX6" fmla="*/ 2862943 w 3094907"/>
              <a:gd name="connsiteY6" fmla="*/ 424543 h 2091217"/>
              <a:gd name="connsiteX7" fmla="*/ 2862943 w 3094907"/>
              <a:gd name="connsiteY7" fmla="*/ 0 h 2091217"/>
              <a:gd name="connsiteX8" fmla="*/ 2888331 w 3094907"/>
              <a:gd name="connsiteY8" fmla="*/ 2091217 h 2091217"/>
              <a:gd name="connsiteX9" fmla="*/ 0 w 3094907"/>
              <a:gd name="connsiteY9" fmla="*/ 2079171 h 2091217"/>
              <a:gd name="connsiteX0" fmla="*/ 0 w 2888331"/>
              <a:gd name="connsiteY0" fmla="*/ 2068286 h 2080332"/>
              <a:gd name="connsiteX1" fmla="*/ 21771 w 2888331"/>
              <a:gd name="connsiteY1" fmla="*/ 65315 h 2080332"/>
              <a:gd name="connsiteX2" fmla="*/ 990600 w 2888331"/>
              <a:gd name="connsiteY2" fmla="*/ 391886 h 2080332"/>
              <a:gd name="connsiteX3" fmla="*/ 990600 w 2888331"/>
              <a:gd name="connsiteY3" fmla="*/ 21772 h 2080332"/>
              <a:gd name="connsiteX4" fmla="*/ 1959428 w 2888331"/>
              <a:gd name="connsiteY4" fmla="*/ 435429 h 2080332"/>
              <a:gd name="connsiteX5" fmla="*/ 1959428 w 2888331"/>
              <a:gd name="connsiteY5" fmla="*/ 0 h 2080332"/>
              <a:gd name="connsiteX6" fmla="*/ 2862943 w 2888331"/>
              <a:gd name="connsiteY6" fmla="*/ 413658 h 2080332"/>
              <a:gd name="connsiteX7" fmla="*/ 2888331 w 2888331"/>
              <a:gd name="connsiteY7" fmla="*/ 2080332 h 2080332"/>
              <a:gd name="connsiteX8" fmla="*/ 0 w 2888331"/>
              <a:gd name="connsiteY8" fmla="*/ 2068286 h 2080332"/>
              <a:gd name="connsiteX0" fmla="*/ 0 w 2896786"/>
              <a:gd name="connsiteY0" fmla="*/ 2068286 h 2080332"/>
              <a:gd name="connsiteX1" fmla="*/ 21771 w 2896786"/>
              <a:gd name="connsiteY1" fmla="*/ 65315 h 2080332"/>
              <a:gd name="connsiteX2" fmla="*/ 990600 w 2896786"/>
              <a:gd name="connsiteY2" fmla="*/ 391886 h 2080332"/>
              <a:gd name="connsiteX3" fmla="*/ 990600 w 2896786"/>
              <a:gd name="connsiteY3" fmla="*/ 21772 h 2080332"/>
              <a:gd name="connsiteX4" fmla="*/ 1959428 w 2896786"/>
              <a:gd name="connsiteY4" fmla="*/ 435429 h 2080332"/>
              <a:gd name="connsiteX5" fmla="*/ 1959428 w 2896786"/>
              <a:gd name="connsiteY5" fmla="*/ 0 h 2080332"/>
              <a:gd name="connsiteX6" fmla="*/ 2896786 w 2896786"/>
              <a:gd name="connsiteY6" fmla="*/ 413658 h 2080332"/>
              <a:gd name="connsiteX7" fmla="*/ 2888331 w 2896786"/>
              <a:gd name="connsiteY7" fmla="*/ 2080332 h 2080332"/>
              <a:gd name="connsiteX8" fmla="*/ 0 w 2896786"/>
              <a:gd name="connsiteY8" fmla="*/ 2068286 h 208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786" h="2080332">
                <a:moveTo>
                  <a:pt x="0" y="2068286"/>
                </a:moveTo>
                <a:lnTo>
                  <a:pt x="21771" y="65315"/>
                </a:lnTo>
                <a:lnTo>
                  <a:pt x="990600" y="391886"/>
                </a:lnTo>
                <a:lnTo>
                  <a:pt x="990600" y="21772"/>
                </a:lnTo>
                <a:lnTo>
                  <a:pt x="1959428" y="435429"/>
                </a:lnTo>
                <a:lnTo>
                  <a:pt x="1959428" y="0"/>
                </a:lnTo>
                <a:lnTo>
                  <a:pt x="2896786" y="413658"/>
                </a:lnTo>
                <a:cubicBezTo>
                  <a:pt x="2893968" y="969216"/>
                  <a:pt x="2891149" y="1524774"/>
                  <a:pt x="2888331" y="2080332"/>
                </a:cubicBezTo>
                <a:lnTo>
                  <a:pt x="0" y="2068286"/>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2" name="Gruppieren 11"/>
          <p:cNvGrpSpPr/>
          <p:nvPr/>
        </p:nvGrpSpPr>
        <p:grpSpPr>
          <a:xfrm rot="5400000">
            <a:off x="3229407" y="4062940"/>
            <a:ext cx="1156108" cy="1172749"/>
            <a:chOff x="17340943" y="4057534"/>
            <a:chExt cx="1558829" cy="1581266"/>
          </a:xfrm>
          <a:solidFill>
            <a:srgbClr val="C00000"/>
          </a:solidFill>
        </p:grpSpPr>
        <p:sp>
          <p:nvSpPr>
            <p:cNvPr id="13" name="Freihandform 12"/>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7667513" y="480604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8154558" y="4680318"/>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rot="17545909">
              <a:off x="18202325" y="4460751"/>
              <a:ext cx="522515"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8429059" y="405753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p:cNvCxnSpPr>
              <a:stCxn id="20"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p:cNvGrpSpPr/>
          <p:nvPr/>
        </p:nvGrpSpPr>
        <p:grpSpPr>
          <a:xfrm rot="16200000">
            <a:off x="6230853" y="4102406"/>
            <a:ext cx="1250523" cy="760097"/>
            <a:chOff x="16434003" y="4911834"/>
            <a:chExt cx="1250523" cy="760097"/>
          </a:xfrm>
          <a:solidFill>
            <a:srgbClr val="C00000"/>
          </a:solidFill>
        </p:grpSpPr>
        <p:sp>
          <p:nvSpPr>
            <p:cNvPr id="24" name="Freihandform 23"/>
            <p:cNvSpPr/>
            <p:nvPr/>
          </p:nvSpPr>
          <p:spPr>
            <a:xfrm>
              <a:off x="16990213" y="5558903"/>
              <a:ext cx="694313" cy="113028"/>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a:off x="17280856" y="5227894"/>
              <a:ext cx="129174" cy="355230"/>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17232414" y="5054316"/>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7" name="Gruppieren 26"/>
            <p:cNvGrpSpPr/>
            <p:nvPr/>
          </p:nvGrpSpPr>
          <p:grpSpPr>
            <a:xfrm rot="12577286">
              <a:off x="16434003" y="4911834"/>
              <a:ext cx="790948" cy="691078"/>
              <a:chOff x="17355373" y="4499182"/>
              <a:chExt cx="790948" cy="691078"/>
            </a:xfrm>
            <a:grpFill/>
          </p:grpSpPr>
          <p:sp>
            <p:nvSpPr>
              <p:cNvPr id="28" name="Rechteck 27"/>
              <p:cNvSpPr/>
              <p:nvPr/>
            </p:nvSpPr>
            <p:spPr>
              <a:xfrm rot="20815709">
                <a:off x="17355373" y="5067980"/>
                <a:ext cx="387523"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p:nvSpPr>
            <p:spPr>
              <a:xfrm>
                <a:off x="17593632" y="4961071"/>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rot="17545909">
                <a:off x="17629059" y="4798229"/>
                <a:ext cx="387524"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17797216" y="4499182"/>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17986484" y="4566293"/>
                <a:ext cx="79842" cy="98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r Verbinder 32"/>
              <p:cNvCxnSpPr>
                <a:stCxn id="32" idx="3"/>
              </p:cNvCxnSpPr>
              <p:nvPr/>
            </p:nvCxnSpPr>
            <p:spPr>
              <a:xfrm>
                <a:off x="18066326" y="4615559"/>
                <a:ext cx="73966" cy="198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18066326" y="4606840"/>
                <a:ext cx="79995" cy="239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5" name="Gruppieren 34"/>
          <p:cNvGrpSpPr/>
          <p:nvPr/>
        </p:nvGrpSpPr>
        <p:grpSpPr>
          <a:xfrm rot="12298724" flipH="1">
            <a:off x="4033031" y="4033223"/>
            <a:ext cx="1156108" cy="1154147"/>
            <a:chOff x="17340943" y="4082616"/>
            <a:chExt cx="1558829" cy="1556184"/>
          </a:xfrm>
          <a:solidFill>
            <a:srgbClr val="C00000"/>
          </a:solidFill>
        </p:grpSpPr>
        <p:sp>
          <p:nvSpPr>
            <p:cNvPr id="36" name="Freihandform 35"/>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17655826" y="483112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a:off x="18142872" y="4705400"/>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rot="17545909">
              <a:off x="18202326" y="4460751"/>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8417373" y="408261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p:cNvCxnSpPr>
              <a:stCxn id="43"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p:cNvGrpSpPr/>
          <p:nvPr/>
        </p:nvGrpSpPr>
        <p:grpSpPr>
          <a:xfrm>
            <a:off x="1719821" y="3032612"/>
            <a:ext cx="1357975" cy="824581"/>
            <a:chOff x="-349956" y="4046332"/>
            <a:chExt cx="1580445" cy="959668"/>
          </a:xfrm>
        </p:grpSpPr>
        <p:sp>
          <p:nvSpPr>
            <p:cNvPr id="63" name="Trapezoid 62"/>
            <p:cNvSpPr/>
            <p:nvPr/>
          </p:nvSpPr>
          <p:spPr>
            <a:xfrm>
              <a:off x="225778" y="4674679"/>
              <a:ext cx="1004711" cy="331321"/>
            </a:xfrm>
            <a:prstGeom prst="trapezoid">
              <a:avLst>
                <a:gd name="adj" fmla="val 454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Abgerundetes Rechteck 63"/>
            <p:cNvSpPr/>
            <p:nvPr/>
          </p:nvSpPr>
          <p:spPr>
            <a:xfrm>
              <a:off x="327378" y="4046332"/>
              <a:ext cx="801511" cy="5546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372533" y="4091404"/>
              <a:ext cx="699911" cy="471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349956" y="4046332"/>
              <a:ext cx="474134" cy="9596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4" name="Gruppieren 73"/>
            <p:cNvGrpSpPr/>
            <p:nvPr/>
          </p:nvGrpSpPr>
          <p:grpSpPr>
            <a:xfrm>
              <a:off x="-311458" y="4585026"/>
              <a:ext cx="406401" cy="346404"/>
              <a:chOff x="95948" y="5486400"/>
              <a:chExt cx="406401" cy="762000"/>
            </a:xfrm>
          </p:grpSpPr>
          <p:cxnSp>
            <p:nvCxnSpPr>
              <p:cNvPr id="68" name="Gerader Verbinder 67"/>
              <p:cNvCxnSpPr/>
              <p:nvPr/>
            </p:nvCxnSpPr>
            <p:spPr>
              <a:xfrm>
                <a:off x="95948" y="5486400"/>
                <a:ext cx="406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95948" y="56388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95948" y="57912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95948" y="59436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95948" y="60960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95948" y="62484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Rechteck 1"/>
          <p:cNvSpPr/>
          <p:nvPr/>
        </p:nvSpPr>
        <p:spPr>
          <a:xfrm>
            <a:off x="1558055" y="2059331"/>
            <a:ext cx="3646797"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grpSp>
        <p:nvGrpSpPr>
          <p:cNvPr id="79" name="Gruppieren 78"/>
          <p:cNvGrpSpPr/>
          <p:nvPr/>
        </p:nvGrpSpPr>
        <p:grpSpPr>
          <a:xfrm>
            <a:off x="4662074" y="5308305"/>
            <a:ext cx="298084" cy="419170"/>
            <a:chOff x="7721600" y="2850330"/>
            <a:chExt cx="846667" cy="1190594"/>
          </a:xfrm>
        </p:grpSpPr>
        <p:sp>
          <p:nvSpPr>
            <p:cNvPr id="76" name="Rechteck 75"/>
            <p:cNvSpPr/>
            <p:nvPr/>
          </p:nvSpPr>
          <p:spPr>
            <a:xfrm>
              <a:off x="7721600" y="2850330"/>
              <a:ext cx="846667" cy="1190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7721600" y="2906050"/>
              <a:ext cx="846667" cy="147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p:cNvSpPr/>
            <p:nvPr/>
          </p:nvSpPr>
          <p:spPr>
            <a:xfrm>
              <a:off x="7905095" y="3307643"/>
              <a:ext cx="479009" cy="479009"/>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Rechteck 58"/>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60" name="Freihandform: Form 59"/>
          <p:cNvSpPr/>
          <p:nvPr/>
        </p:nvSpPr>
        <p:spPr>
          <a:xfrm rot="20898479">
            <a:off x="-1678152" y="204878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61" name="Freihandform: Form 60"/>
          <p:cNvSpPr/>
          <p:nvPr/>
        </p:nvSpPr>
        <p:spPr>
          <a:xfrm rot="161501">
            <a:off x="8974196" y="2220142"/>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21st </a:t>
            </a:r>
            <a:r>
              <a:rPr lang="de-DE" sz="2000" dirty="0" err="1"/>
              <a:t>century</a:t>
            </a:r>
            <a:r>
              <a:rPr lang="de-DE" sz="2000" dirty="0"/>
              <a:t> </a:t>
            </a:r>
            <a:r>
              <a:rPr lang="de-DE" sz="2000" dirty="0" err="1"/>
              <a:t>skills</a:t>
            </a:r>
            <a:endParaRPr lang="de-DE" sz="2000" dirty="0"/>
          </a:p>
        </p:txBody>
      </p:sp>
      <p:sp>
        <p:nvSpPr>
          <p:cNvPr id="62" name="Freihandform: Form 61"/>
          <p:cNvSpPr/>
          <p:nvPr/>
        </p:nvSpPr>
        <p:spPr>
          <a:xfrm rot="930417">
            <a:off x="6967765" y="487483"/>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Tree>
    <p:extLst>
      <p:ext uri="{BB962C8B-B14F-4D97-AF65-F5344CB8AC3E}">
        <p14:creationId xmlns:p14="http://schemas.microsoft.com/office/powerpoint/2010/main" val="71944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ihandform 7"/>
          <p:cNvSpPr/>
          <p:nvPr/>
        </p:nvSpPr>
        <p:spPr>
          <a:xfrm>
            <a:off x="4215361" y="2833511"/>
            <a:ext cx="1872455" cy="2891611"/>
          </a:xfrm>
          <a:custGeom>
            <a:avLst/>
            <a:gdLst>
              <a:gd name="connsiteX0" fmla="*/ 0 w 6381345"/>
              <a:gd name="connsiteY0" fmla="*/ 145915 h 3122579"/>
              <a:gd name="connsiteX1" fmla="*/ 184826 w 6381345"/>
              <a:gd name="connsiteY1" fmla="*/ 1682885 h 3122579"/>
              <a:gd name="connsiteX2" fmla="*/ 87549 w 6381345"/>
              <a:gd name="connsiteY2" fmla="*/ 2869659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0 w 6381345"/>
              <a:gd name="connsiteY0" fmla="*/ 145915 h 3122579"/>
              <a:gd name="connsiteX1" fmla="*/ 184826 w 6381345"/>
              <a:gd name="connsiteY1" fmla="*/ 1682885 h 3122579"/>
              <a:gd name="connsiteX2" fmla="*/ 77822 w 6381345"/>
              <a:gd name="connsiteY2" fmla="*/ 2991428 h 3122579"/>
              <a:gd name="connsiteX3" fmla="*/ 5943600 w 6381345"/>
              <a:gd name="connsiteY3" fmla="*/ 3122579 h 3122579"/>
              <a:gd name="connsiteX4" fmla="*/ 6099243 w 6381345"/>
              <a:gd name="connsiteY4" fmla="*/ 1682885 h 3122579"/>
              <a:gd name="connsiteX5" fmla="*/ 6381345 w 6381345"/>
              <a:gd name="connsiteY5" fmla="*/ 0 h 3122579"/>
              <a:gd name="connsiteX6" fmla="*/ 0 w 6381345"/>
              <a:gd name="connsiteY6" fmla="*/ 145915 h 3122579"/>
              <a:gd name="connsiteX0" fmla="*/ 261488 w 6642833"/>
              <a:gd name="connsiteY0" fmla="*/ 145915 h 3122579"/>
              <a:gd name="connsiteX1" fmla="*/ 0 w 6642833"/>
              <a:gd name="connsiteY1" fmla="*/ 1661995 h 3122579"/>
              <a:gd name="connsiteX2" fmla="*/ 339310 w 6642833"/>
              <a:gd name="connsiteY2" fmla="*/ 2991428 h 3122579"/>
              <a:gd name="connsiteX3" fmla="*/ 6205088 w 6642833"/>
              <a:gd name="connsiteY3" fmla="*/ 3122579 h 3122579"/>
              <a:gd name="connsiteX4" fmla="*/ 6360731 w 6642833"/>
              <a:gd name="connsiteY4" fmla="*/ 1682885 h 3122579"/>
              <a:gd name="connsiteX5" fmla="*/ 6642833 w 6642833"/>
              <a:gd name="connsiteY5" fmla="*/ 0 h 3122579"/>
              <a:gd name="connsiteX6" fmla="*/ 261488 w 6642833"/>
              <a:gd name="connsiteY6" fmla="*/ 145915 h 3122579"/>
              <a:gd name="connsiteX0" fmla="*/ 401150 w 6782495"/>
              <a:gd name="connsiteY0" fmla="*/ 145915 h 3122579"/>
              <a:gd name="connsiteX1" fmla="*/ 139662 w 6782495"/>
              <a:gd name="connsiteY1" fmla="*/ 1661995 h 3122579"/>
              <a:gd name="connsiteX2" fmla="*/ 0 w 6782495"/>
              <a:gd name="connsiteY2" fmla="*/ 3022763 h 3122579"/>
              <a:gd name="connsiteX3" fmla="*/ 6344750 w 6782495"/>
              <a:gd name="connsiteY3" fmla="*/ 3122579 h 3122579"/>
              <a:gd name="connsiteX4" fmla="*/ 6500393 w 6782495"/>
              <a:gd name="connsiteY4" fmla="*/ 1682885 h 3122579"/>
              <a:gd name="connsiteX5" fmla="*/ 6782495 w 6782495"/>
              <a:gd name="connsiteY5" fmla="*/ 0 h 3122579"/>
              <a:gd name="connsiteX6" fmla="*/ 401150 w 6782495"/>
              <a:gd name="connsiteY6" fmla="*/ 145915 h 3122579"/>
              <a:gd name="connsiteX0" fmla="*/ 401150 w 6782495"/>
              <a:gd name="connsiteY0" fmla="*/ 145915 h 3022763"/>
              <a:gd name="connsiteX1" fmla="*/ 139662 w 6782495"/>
              <a:gd name="connsiteY1" fmla="*/ 1661995 h 3022763"/>
              <a:gd name="connsiteX2" fmla="*/ 0 w 6782495"/>
              <a:gd name="connsiteY2" fmla="*/ 3022763 h 3022763"/>
              <a:gd name="connsiteX3" fmla="*/ 6344750 w 6782495"/>
              <a:gd name="connsiteY3" fmla="*/ 2976347 h 3022763"/>
              <a:gd name="connsiteX4" fmla="*/ 6500393 w 6782495"/>
              <a:gd name="connsiteY4" fmla="*/ 1682885 h 3022763"/>
              <a:gd name="connsiteX5" fmla="*/ 6782495 w 6782495"/>
              <a:gd name="connsiteY5" fmla="*/ 0 h 3022763"/>
              <a:gd name="connsiteX6" fmla="*/ 401150 w 6782495"/>
              <a:gd name="connsiteY6" fmla="*/ 145915 h 3022763"/>
              <a:gd name="connsiteX0" fmla="*/ 401150 w 6500393"/>
              <a:gd name="connsiteY0" fmla="*/ 0 h 2876848"/>
              <a:gd name="connsiteX1" fmla="*/ 139662 w 6500393"/>
              <a:gd name="connsiteY1" fmla="*/ 1516080 h 2876848"/>
              <a:gd name="connsiteX2" fmla="*/ 0 w 6500393"/>
              <a:gd name="connsiteY2" fmla="*/ 2876848 h 2876848"/>
              <a:gd name="connsiteX3" fmla="*/ 6344750 w 6500393"/>
              <a:gd name="connsiteY3" fmla="*/ 2830432 h 2876848"/>
              <a:gd name="connsiteX4" fmla="*/ 6500393 w 6500393"/>
              <a:gd name="connsiteY4" fmla="*/ 1536970 h 2876848"/>
              <a:gd name="connsiteX5" fmla="*/ 6325295 w 6500393"/>
              <a:gd name="connsiteY5" fmla="*/ 31652 h 2876848"/>
              <a:gd name="connsiteX6" fmla="*/ 401150 w 6500393"/>
              <a:gd name="connsiteY6" fmla="*/ 0 h 2876848"/>
              <a:gd name="connsiteX0" fmla="*/ 401150 w 6358879"/>
              <a:gd name="connsiteY0" fmla="*/ 0 h 2876848"/>
              <a:gd name="connsiteX1" fmla="*/ 139662 w 6358879"/>
              <a:gd name="connsiteY1" fmla="*/ 1516080 h 2876848"/>
              <a:gd name="connsiteX2" fmla="*/ 0 w 6358879"/>
              <a:gd name="connsiteY2" fmla="*/ 2876848 h 2876848"/>
              <a:gd name="connsiteX3" fmla="*/ 6344750 w 6358879"/>
              <a:gd name="connsiteY3" fmla="*/ 2830432 h 2876848"/>
              <a:gd name="connsiteX4" fmla="*/ 6358879 w 6358879"/>
              <a:gd name="connsiteY4" fmla="*/ 1495190 h 2876848"/>
              <a:gd name="connsiteX5" fmla="*/ 6325295 w 6358879"/>
              <a:gd name="connsiteY5" fmla="*/ 31652 h 2876848"/>
              <a:gd name="connsiteX6" fmla="*/ 401150 w 6358879"/>
              <a:gd name="connsiteY6" fmla="*/ 0 h 2876848"/>
              <a:gd name="connsiteX0" fmla="*/ 401150 w 6358879"/>
              <a:gd name="connsiteY0" fmla="*/ 0 h 2882657"/>
              <a:gd name="connsiteX1" fmla="*/ 139662 w 6358879"/>
              <a:gd name="connsiteY1" fmla="*/ 1516080 h 2882657"/>
              <a:gd name="connsiteX2" fmla="*/ 0 w 6358879"/>
              <a:gd name="connsiteY2" fmla="*/ 2876848 h 2882657"/>
              <a:gd name="connsiteX3" fmla="*/ 6322978 w 6358879"/>
              <a:gd name="connsiteY3" fmla="*/ 2882657 h 2882657"/>
              <a:gd name="connsiteX4" fmla="*/ 6358879 w 6358879"/>
              <a:gd name="connsiteY4" fmla="*/ 1495190 h 2882657"/>
              <a:gd name="connsiteX5" fmla="*/ 6325295 w 6358879"/>
              <a:gd name="connsiteY5" fmla="*/ 31652 h 2882657"/>
              <a:gd name="connsiteX6" fmla="*/ 401150 w 6358879"/>
              <a:gd name="connsiteY6" fmla="*/ 0 h 2882657"/>
              <a:gd name="connsiteX0" fmla="*/ 9265 w 6358879"/>
              <a:gd name="connsiteY0" fmla="*/ 0 h 2851322"/>
              <a:gd name="connsiteX1" fmla="*/ 139662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51322"/>
              <a:gd name="connsiteX1" fmla="*/ 85234 w 6358879"/>
              <a:gd name="connsiteY1" fmla="*/ 1484745 h 2851322"/>
              <a:gd name="connsiteX2" fmla="*/ 0 w 6358879"/>
              <a:gd name="connsiteY2" fmla="*/ 2845513 h 2851322"/>
              <a:gd name="connsiteX3" fmla="*/ 6322978 w 6358879"/>
              <a:gd name="connsiteY3" fmla="*/ 2851322 h 2851322"/>
              <a:gd name="connsiteX4" fmla="*/ 6358879 w 6358879"/>
              <a:gd name="connsiteY4" fmla="*/ 1463855 h 2851322"/>
              <a:gd name="connsiteX5" fmla="*/ 6325295 w 6358879"/>
              <a:gd name="connsiteY5" fmla="*/ 317 h 2851322"/>
              <a:gd name="connsiteX6" fmla="*/ 9265 w 6358879"/>
              <a:gd name="connsiteY6" fmla="*/ 0 h 2851322"/>
              <a:gd name="connsiteX0" fmla="*/ 9265 w 6358879"/>
              <a:gd name="connsiteY0" fmla="*/ 0 h 2861767"/>
              <a:gd name="connsiteX1" fmla="*/ 85234 w 6358879"/>
              <a:gd name="connsiteY1" fmla="*/ 1495190 h 2861767"/>
              <a:gd name="connsiteX2" fmla="*/ 0 w 6358879"/>
              <a:gd name="connsiteY2" fmla="*/ 2855958 h 2861767"/>
              <a:gd name="connsiteX3" fmla="*/ 6322978 w 6358879"/>
              <a:gd name="connsiteY3" fmla="*/ 2861767 h 2861767"/>
              <a:gd name="connsiteX4" fmla="*/ 6358879 w 6358879"/>
              <a:gd name="connsiteY4" fmla="*/ 1474300 h 2861767"/>
              <a:gd name="connsiteX5" fmla="*/ 6325295 w 6358879"/>
              <a:gd name="connsiteY5" fmla="*/ 10762 h 2861767"/>
              <a:gd name="connsiteX6" fmla="*/ 9265 w 6358879"/>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32297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 name="connsiteX0" fmla="*/ 9265 w 6325295"/>
              <a:gd name="connsiteY0" fmla="*/ 0 h 2861767"/>
              <a:gd name="connsiteX1" fmla="*/ 85234 w 6325295"/>
              <a:gd name="connsiteY1" fmla="*/ 1495190 h 2861767"/>
              <a:gd name="connsiteX2" fmla="*/ 0 w 6325295"/>
              <a:gd name="connsiteY2" fmla="*/ 2855958 h 2861767"/>
              <a:gd name="connsiteX3" fmla="*/ 6289738 w 6325295"/>
              <a:gd name="connsiteY3" fmla="*/ 2861767 h 2861767"/>
              <a:gd name="connsiteX4" fmla="*/ 6284087 w 6325295"/>
              <a:gd name="connsiteY4" fmla="*/ 1014028 h 2861767"/>
              <a:gd name="connsiteX5" fmla="*/ 6325295 w 6325295"/>
              <a:gd name="connsiteY5" fmla="*/ 10762 h 2861767"/>
              <a:gd name="connsiteX6" fmla="*/ 9265 w 6325295"/>
              <a:gd name="connsiteY6" fmla="*/ 0 h 2861767"/>
              <a:gd name="connsiteX0" fmla="*/ 9265 w 6325295"/>
              <a:gd name="connsiteY0" fmla="*/ 16139 h 2877906"/>
              <a:gd name="connsiteX1" fmla="*/ 85234 w 6325295"/>
              <a:gd name="connsiteY1" fmla="*/ 1511329 h 2877906"/>
              <a:gd name="connsiteX2" fmla="*/ 0 w 6325295"/>
              <a:gd name="connsiteY2" fmla="*/ 2872097 h 2877906"/>
              <a:gd name="connsiteX3" fmla="*/ 6289738 w 6325295"/>
              <a:gd name="connsiteY3" fmla="*/ 2877906 h 2877906"/>
              <a:gd name="connsiteX4" fmla="*/ 6284087 w 6325295"/>
              <a:gd name="connsiteY4" fmla="*/ 1030167 h 2877906"/>
              <a:gd name="connsiteX5" fmla="*/ 6325295 w 6325295"/>
              <a:gd name="connsiteY5" fmla="*/ 26901 h 2877906"/>
              <a:gd name="connsiteX6" fmla="*/ 3169836 w 6325295"/>
              <a:gd name="connsiteY6" fmla="*/ 0 h 2877906"/>
              <a:gd name="connsiteX7" fmla="*/ 9265 w 6325295"/>
              <a:gd name="connsiteY7" fmla="*/ 16139 h 2877906"/>
              <a:gd name="connsiteX0" fmla="*/ 85102 w 6325295"/>
              <a:gd name="connsiteY0" fmla="*/ 850203 h 2877906"/>
              <a:gd name="connsiteX1" fmla="*/ 85234 w 6325295"/>
              <a:gd name="connsiteY1" fmla="*/ 1511329 h 2877906"/>
              <a:gd name="connsiteX2" fmla="*/ 0 w 6325295"/>
              <a:gd name="connsiteY2" fmla="*/ 2872097 h 2877906"/>
              <a:gd name="connsiteX3" fmla="*/ 6289738 w 6325295"/>
              <a:gd name="connsiteY3" fmla="*/ 2877906 h 2877906"/>
              <a:gd name="connsiteX4" fmla="*/ 6284087 w 6325295"/>
              <a:gd name="connsiteY4" fmla="*/ 1030167 h 2877906"/>
              <a:gd name="connsiteX5" fmla="*/ 6325295 w 6325295"/>
              <a:gd name="connsiteY5" fmla="*/ 26901 h 2877906"/>
              <a:gd name="connsiteX6" fmla="*/ 3169836 w 6325295"/>
              <a:gd name="connsiteY6" fmla="*/ 0 h 2877906"/>
              <a:gd name="connsiteX7" fmla="*/ 85102 w 6325295"/>
              <a:gd name="connsiteY7" fmla="*/ 850203 h 2877906"/>
              <a:gd name="connsiteX0" fmla="*/ 85102 w 6289739"/>
              <a:gd name="connsiteY0" fmla="*/ 850203 h 2877906"/>
              <a:gd name="connsiteX1" fmla="*/ 85234 w 6289739"/>
              <a:gd name="connsiteY1" fmla="*/ 1511329 h 2877906"/>
              <a:gd name="connsiteX2" fmla="*/ 0 w 6289739"/>
              <a:gd name="connsiteY2" fmla="*/ 2872097 h 2877906"/>
              <a:gd name="connsiteX3" fmla="*/ 6289738 w 6289739"/>
              <a:gd name="connsiteY3" fmla="*/ 2877906 h 2877906"/>
              <a:gd name="connsiteX4" fmla="*/ 6284087 w 6289739"/>
              <a:gd name="connsiteY4" fmla="*/ 1030167 h 2877906"/>
              <a:gd name="connsiteX5" fmla="*/ 6287374 w 6289739"/>
              <a:gd name="connsiteY5" fmla="*/ 850134 h 2877906"/>
              <a:gd name="connsiteX6" fmla="*/ 3169836 w 6289739"/>
              <a:gd name="connsiteY6" fmla="*/ 0 h 2877906"/>
              <a:gd name="connsiteX7" fmla="*/ 85102 w 6289739"/>
              <a:gd name="connsiteY7" fmla="*/ 850203 h 287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9739" h="2877906">
                <a:moveTo>
                  <a:pt x="85102" y="850203"/>
                </a:moveTo>
                <a:lnTo>
                  <a:pt x="85234" y="1511329"/>
                </a:lnTo>
                <a:lnTo>
                  <a:pt x="0" y="2872097"/>
                </a:lnTo>
                <a:lnTo>
                  <a:pt x="6289738" y="2877906"/>
                </a:lnTo>
                <a:cubicBezTo>
                  <a:pt x="6287854" y="2261993"/>
                  <a:pt x="6285971" y="1646080"/>
                  <a:pt x="6284087" y="1030167"/>
                </a:cubicBezTo>
                <a:cubicBezTo>
                  <a:pt x="6285183" y="970156"/>
                  <a:pt x="6286278" y="910145"/>
                  <a:pt x="6287374" y="850134"/>
                </a:cubicBezTo>
                <a:lnTo>
                  <a:pt x="3169836" y="0"/>
                </a:lnTo>
                <a:lnTo>
                  <a:pt x="85102" y="85020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6" name="Richtungspfeil 5"/>
          <p:cNvSpPr/>
          <p:nvPr/>
        </p:nvSpPr>
        <p:spPr>
          <a:xfrm rot="16200000">
            <a:off x="5802113" y="3860113"/>
            <a:ext cx="2602967" cy="115695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p:cNvSpPr/>
          <p:nvPr/>
        </p:nvSpPr>
        <p:spPr>
          <a:xfrm>
            <a:off x="806871" y="3775493"/>
            <a:ext cx="2898806" cy="1949630"/>
          </a:xfrm>
          <a:custGeom>
            <a:avLst/>
            <a:gdLst>
              <a:gd name="connsiteX0" fmla="*/ 0 w 4049486"/>
              <a:gd name="connsiteY0" fmla="*/ 2079171 h 2079171"/>
              <a:gd name="connsiteX1" fmla="*/ 21771 w 4049486"/>
              <a:gd name="connsiteY1" fmla="*/ 76200 h 2079171"/>
              <a:gd name="connsiteX2" fmla="*/ 990600 w 4049486"/>
              <a:gd name="connsiteY2" fmla="*/ 402771 h 2079171"/>
              <a:gd name="connsiteX3" fmla="*/ 990600 w 4049486"/>
              <a:gd name="connsiteY3" fmla="*/ 32657 h 2079171"/>
              <a:gd name="connsiteX4" fmla="*/ 1959428 w 4049486"/>
              <a:gd name="connsiteY4" fmla="*/ 446314 h 2079171"/>
              <a:gd name="connsiteX5" fmla="*/ 1959428 w 4049486"/>
              <a:gd name="connsiteY5" fmla="*/ 10885 h 2079171"/>
              <a:gd name="connsiteX6" fmla="*/ 2862943 w 4049486"/>
              <a:gd name="connsiteY6" fmla="*/ 424543 h 2079171"/>
              <a:gd name="connsiteX7" fmla="*/ 2862943 w 4049486"/>
              <a:gd name="connsiteY7" fmla="*/ 0 h 2079171"/>
              <a:gd name="connsiteX8" fmla="*/ 3777343 w 4049486"/>
              <a:gd name="connsiteY8" fmla="*/ 424543 h 2079171"/>
              <a:gd name="connsiteX9" fmla="*/ 3777343 w 4049486"/>
              <a:gd name="connsiteY9" fmla="*/ 43543 h 2079171"/>
              <a:gd name="connsiteX10" fmla="*/ 4049486 w 4049486"/>
              <a:gd name="connsiteY10" fmla="*/ 141514 h 2079171"/>
              <a:gd name="connsiteX11" fmla="*/ 4027714 w 4049486"/>
              <a:gd name="connsiteY11" fmla="*/ 2079171 h 2079171"/>
              <a:gd name="connsiteX12" fmla="*/ 0 w 4049486"/>
              <a:gd name="connsiteY12" fmla="*/ 2079171 h 2079171"/>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380767 h 2318424"/>
              <a:gd name="connsiteX11" fmla="*/ 4027714 w 4049486"/>
              <a:gd name="connsiteY11" fmla="*/ 2318424 h 2318424"/>
              <a:gd name="connsiteX12" fmla="*/ 0 w 4049486"/>
              <a:gd name="connsiteY12" fmla="*/ 2318424 h 2318424"/>
              <a:gd name="connsiteX0" fmla="*/ 0 w 4049486"/>
              <a:gd name="connsiteY0" fmla="*/ 2318424 h 2318424"/>
              <a:gd name="connsiteX1" fmla="*/ 21771 w 4049486"/>
              <a:gd name="connsiteY1" fmla="*/ 315453 h 2318424"/>
              <a:gd name="connsiteX2" fmla="*/ 990600 w 4049486"/>
              <a:gd name="connsiteY2" fmla="*/ 642024 h 2318424"/>
              <a:gd name="connsiteX3" fmla="*/ 990600 w 4049486"/>
              <a:gd name="connsiteY3" fmla="*/ 271910 h 2318424"/>
              <a:gd name="connsiteX4" fmla="*/ 1959428 w 4049486"/>
              <a:gd name="connsiteY4" fmla="*/ 685567 h 2318424"/>
              <a:gd name="connsiteX5" fmla="*/ 1959428 w 4049486"/>
              <a:gd name="connsiteY5" fmla="*/ 250138 h 2318424"/>
              <a:gd name="connsiteX6" fmla="*/ 2862943 w 4049486"/>
              <a:gd name="connsiteY6" fmla="*/ 663796 h 2318424"/>
              <a:gd name="connsiteX7" fmla="*/ 2862943 w 4049486"/>
              <a:gd name="connsiteY7" fmla="*/ 239253 h 2318424"/>
              <a:gd name="connsiteX8" fmla="*/ 2863580 w 4049486"/>
              <a:gd name="connsiteY8" fmla="*/ 0 h 2318424"/>
              <a:gd name="connsiteX9" fmla="*/ 3777343 w 4049486"/>
              <a:gd name="connsiteY9" fmla="*/ 282796 h 2318424"/>
              <a:gd name="connsiteX10" fmla="*/ 4049486 w 4049486"/>
              <a:gd name="connsiteY10" fmla="*/ 20877 h 2318424"/>
              <a:gd name="connsiteX11" fmla="*/ 4027714 w 4049486"/>
              <a:gd name="connsiteY11" fmla="*/ 2318424 h 2318424"/>
              <a:gd name="connsiteX12" fmla="*/ 0 w 4049486"/>
              <a:gd name="connsiteY12" fmla="*/ 2318424 h 2318424"/>
              <a:gd name="connsiteX0" fmla="*/ 0 w 4049486"/>
              <a:gd name="connsiteY0" fmla="*/ 2499486 h 2499486"/>
              <a:gd name="connsiteX1" fmla="*/ 21771 w 4049486"/>
              <a:gd name="connsiteY1" fmla="*/ 496515 h 2499486"/>
              <a:gd name="connsiteX2" fmla="*/ 990600 w 4049486"/>
              <a:gd name="connsiteY2" fmla="*/ 823086 h 2499486"/>
              <a:gd name="connsiteX3" fmla="*/ 990600 w 4049486"/>
              <a:gd name="connsiteY3" fmla="*/ 452972 h 2499486"/>
              <a:gd name="connsiteX4" fmla="*/ 1959428 w 4049486"/>
              <a:gd name="connsiteY4" fmla="*/ 866629 h 2499486"/>
              <a:gd name="connsiteX5" fmla="*/ 1959428 w 4049486"/>
              <a:gd name="connsiteY5" fmla="*/ 431200 h 2499486"/>
              <a:gd name="connsiteX6" fmla="*/ 2862943 w 4049486"/>
              <a:gd name="connsiteY6" fmla="*/ 844858 h 2499486"/>
              <a:gd name="connsiteX7" fmla="*/ 2862943 w 4049486"/>
              <a:gd name="connsiteY7" fmla="*/ 420315 h 2499486"/>
              <a:gd name="connsiteX8" fmla="*/ 2863580 w 4049486"/>
              <a:gd name="connsiteY8" fmla="*/ 181062 h 2499486"/>
              <a:gd name="connsiteX9" fmla="*/ 3447789 w 4049486"/>
              <a:gd name="connsiteY9" fmla="*/ 0 h 2499486"/>
              <a:gd name="connsiteX10" fmla="*/ 4049486 w 4049486"/>
              <a:gd name="connsiteY10" fmla="*/ 201939 h 2499486"/>
              <a:gd name="connsiteX11" fmla="*/ 4027714 w 4049486"/>
              <a:gd name="connsiteY11" fmla="*/ 2499486 h 2499486"/>
              <a:gd name="connsiteX12" fmla="*/ 0 w 4049486"/>
              <a:gd name="connsiteY12" fmla="*/ 2499486 h 2499486"/>
              <a:gd name="connsiteX0" fmla="*/ 0 w 4027714"/>
              <a:gd name="connsiteY0" fmla="*/ 2499486 h 2499486"/>
              <a:gd name="connsiteX1" fmla="*/ 21771 w 4027714"/>
              <a:gd name="connsiteY1" fmla="*/ 496515 h 2499486"/>
              <a:gd name="connsiteX2" fmla="*/ 990600 w 4027714"/>
              <a:gd name="connsiteY2" fmla="*/ 823086 h 2499486"/>
              <a:gd name="connsiteX3" fmla="*/ 990600 w 4027714"/>
              <a:gd name="connsiteY3" fmla="*/ 452972 h 2499486"/>
              <a:gd name="connsiteX4" fmla="*/ 1959428 w 4027714"/>
              <a:gd name="connsiteY4" fmla="*/ 866629 h 2499486"/>
              <a:gd name="connsiteX5" fmla="*/ 1959428 w 4027714"/>
              <a:gd name="connsiteY5" fmla="*/ 431200 h 2499486"/>
              <a:gd name="connsiteX6" fmla="*/ 2862943 w 4027714"/>
              <a:gd name="connsiteY6" fmla="*/ 844858 h 2499486"/>
              <a:gd name="connsiteX7" fmla="*/ 2862943 w 4027714"/>
              <a:gd name="connsiteY7" fmla="*/ 420315 h 2499486"/>
              <a:gd name="connsiteX8" fmla="*/ 2863580 w 4027714"/>
              <a:gd name="connsiteY8" fmla="*/ 181062 h 2499486"/>
              <a:gd name="connsiteX9" fmla="*/ 3447789 w 4027714"/>
              <a:gd name="connsiteY9" fmla="*/ 0 h 2499486"/>
              <a:gd name="connsiteX10" fmla="*/ 4027714 w 4027714"/>
              <a:gd name="connsiteY10" fmla="*/ 2499486 h 2499486"/>
              <a:gd name="connsiteX11" fmla="*/ 0 w 4027714"/>
              <a:gd name="connsiteY11" fmla="*/ 2499486 h 2499486"/>
              <a:gd name="connsiteX0" fmla="*/ 0 w 3447789"/>
              <a:gd name="connsiteY0" fmla="*/ 2499486 h 2511532"/>
              <a:gd name="connsiteX1" fmla="*/ 21771 w 3447789"/>
              <a:gd name="connsiteY1" fmla="*/ 496515 h 2511532"/>
              <a:gd name="connsiteX2" fmla="*/ 990600 w 3447789"/>
              <a:gd name="connsiteY2" fmla="*/ 823086 h 2511532"/>
              <a:gd name="connsiteX3" fmla="*/ 990600 w 3447789"/>
              <a:gd name="connsiteY3" fmla="*/ 452972 h 2511532"/>
              <a:gd name="connsiteX4" fmla="*/ 1959428 w 3447789"/>
              <a:gd name="connsiteY4" fmla="*/ 866629 h 2511532"/>
              <a:gd name="connsiteX5" fmla="*/ 1959428 w 3447789"/>
              <a:gd name="connsiteY5" fmla="*/ 431200 h 2511532"/>
              <a:gd name="connsiteX6" fmla="*/ 2862943 w 3447789"/>
              <a:gd name="connsiteY6" fmla="*/ 844858 h 2511532"/>
              <a:gd name="connsiteX7" fmla="*/ 2862943 w 3447789"/>
              <a:gd name="connsiteY7" fmla="*/ 420315 h 2511532"/>
              <a:gd name="connsiteX8" fmla="*/ 2863580 w 3447789"/>
              <a:gd name="connsiteY8" fmla="*/ 181062 h 2511532"/>
              <a:gd name="connsiteX9" fmla="*/ 3447789 w 3447789"/>
              <a:gd name="connsiteY9" fmla="*/ 0 h 2511532"/>
              <a:gd name="connsiteX10" fmla="*/ 2888331 w 3447789"/>
              <a:gd name="connsiteY10" fmla="*/ 2511532 h 2511532"/>
              <a:gd name="connsiteX11" fmla="*/ 0 w 3447789"/>
              <a:gd name="connsiteY11" fmla="*/ 2499486 h 2511532"/>
              <a:gd name="connsiteX0" fmla="*/ 0 w 3402665"/>
              <a:gd name="connsiteY0" fmla="*/ 2535623 h 2547669"/>
              <a:gd name="connsiteX1" fmla="*/ 21771 w 3402665"/>
              <a:gd name="connsiteY1" fmla="*/ 532652 h 2547669"/>
              <a:gd name="connsiteX2" fmla="*/ 990600 w 3402665"/>
              <a:gd name="connsiteY2" fmla="*/ 859223 h 2547669"/>
              <a:gd name="connsiteX3" fmla="*/ 990600 w 3402665"/>
              <a:gd name="connsiteY3" fmla="*/ 489109 h 2547669"/>
              <a:gd name="connsiteX4" fmla="*/ 1959428 w 3402665"/>
              <a:gd name="connsiteY4" fmla="*/ 902766 h 2547669"/>
              <a:gd name="connsiteX5" fmla="*/ 1959428 w 3402665"/>
              <a:gd name="connsiteY5" fmla="*/ 467337 h 2547669"/>
              <a:gd name="connsiteX6" fmla="*/ 2862943 w 3402665"/>
              <a:gd name="connsiteY6" fmla="*/ 880995 h 2547669"/>
              <a:gd name="connsiteX7" fmla="*/ 2862943 w 3402665"/>
              <a:gd name="connsiteY7" fmla="*/ 456452 h 2547669"/>
              <a:gd name="connsiteX8" fmla="*/ 2863580 w 3402665"/>
              <a:gd name="connsiteY8" fmla="*/ 217199 h 2547669"/>
              <a:gd name="connsiteX9" fmla="*/ 3402665 w 3402665"/>
              <a:gd name="connsiteY9" fmla="*/ 0 h 2547669"/>
              <a:gd name="connsiteX10" fmla="*/ 2888331 w 3402665"/>
              <a:gd name="connsiteY10" fmla="*/ 2547669 h 2547669"/>
              <a:gd name="connsiteX11" fmla="*/ 0 w 3402665"/>
              <a:gd name="connsiteY11" fmla="*/ 2535623 h 2547669"/>
              <a:gd name="connsiteX0" fmla="*/ 0 w 2888331"/>
              <a:gd name="connsiteY0" fmla="*/ 2318424 h 2330470"/>
              <a:gd name="connsiteX1" fmla="*/ 21771 w 2888331"/>
              <a:gd name="connsiteY1" fmla="*/ 315453 h 2330470"/>
              <a:gd name="connsiteX2" fmla="*/ 990600 w 2888331"/>
              <a:gd name="connsiteY2" fmla="*/ 642024 h 2330470"/>
              <a:gd name="connsiteX3" fmla="*/ 990600 w 2888331"/>
              <a:gd name="connsiteY3" fmla="*/ 271910 h 2330470"/>
              <a:gd name="connsiteX4" fmla="*/ 1959428 w 2888331"/>
              <a:gd name="connsiteY4" fmla="*/ 685567 h 2330470"/>
              <a:gd name="connsiteX5" fmla="*/ 1959428 w 2888331"/>
              <a:gd name="connsiteY5" fmla="*/ 250138 h 2330470"/>
              <a:gd name="connsiteX6" fmla="*/ 2862943 w 2888331"/>
              <a:gd name="connsiteY6" fmla="*/ 663796 h 2330470"/>
              <a:gd name="connsiteX7" fmla="*/ 2862943 w 2888331"/>
              <a:gd name="connsiteY7" fmla="*/ 239253 h 2330470"/>
              <a:gd name="connsiteX8" fmla="*/ 2863580 w 2888331"/>
              <a:gd name="connsiteY8" fmla="*/ 0 h 2330470"/>
              <a:gd name="connsiteX9" fmla="*/ 2888331 w 2888331"/>
              <a:gd name="connsiteY9" fmla="*/ 2330470 h 2330470"/>
              <a:gd name="connsiteX10" fmla="*/ 0 w 2888331"/>
              <a:gd name="connsiteY10" fmla="*/ 2318424 h 2330470"/>
              <a:gd name="connsiteX0" fmla="*/ 0 w 3094907"/>
              <a:gd name="connsiteY0" fmla="*/ 2079171 h 2091217"/>
              <a:gd name="connsiteX1" fmla="*/ 21771 w 3094907"/>
              <a:gd name="connsiteY1" fmla="*/ 76200 h 2091217"/>
              <a:gd name="connsiteX2" fmla="*/ 990600 w 3094907"/>
              <a:gd name="connsiteY2" fmla="*/ 402771 h 2091217"/>
              <a:gd name="connsiteX3" fmla="*/ 990600 w 3094907"/>
              <a:gd name="connsiteY3" fmla="*/ 32657 h 2091217"/>
              <a:gd name="connsiteX4" fmla="*/ 1959428 w 3094907"/>
              <a:gd name="connsiteY4" fmla="*/ 446314 h 2091217"/>
              <a:gd name="connsiteX5" fmla="*/ 1959428 w 3094907"/>
              <a:gd name="connsiteY5" fmla="*/ 10885 h 2091217"/>
              <a:gd name="connsiteX6" fmla="*/ 2862943 w 3094907"/>
              <a:gd name="connsiteY6" fmla="*/ 424543 h 2091217"/>
              <a:gd name="connsiteX7" fmla="*/ 2862943 w 3094907"/>
              <a:gd name="connsiteY7" fmla="*/ 0 h 2091217"/>
              <a:gd name="connsiteX8" fmla="*/ 2888331 w 3094907"/>
              <a:gd name="connsiteY8" fmla="*/ 2091217 h 2091217"/>
              <a:gd name="connsiteX9" fmla="*/ 0 w 3094907"/>
              <a:gd name="connsiteY9" fmla="*/ 2079171 h 2091217"/>
              <a:gd name="connsiteX0" fmla="*/ 0 w 2888331"/>
              <a:gd name="connsiteY0" fmla="*/ 2068286 h 2080332"/>
              <a:gd name="connsiteX1" fmla="*/ 21771 w 2888331"/>
              <a:gd name="connsiteY1" fmla="*/ 65315 h 2080332"/>
              <a:gd name="connsiteX2" fmla="*/ 990600 w 2888331"/>
              <a:gd name="connsiteY2" fmla="*/ 391886 h 2080332"/>
              <a:gd name="connsiteX3" fmla="*/ 990600 w 2888331"/>
              <a:gd name="connsiteY3" fmla="*/ 21772 h 2080332"/>
              <a:gd name="connsiteX4" fmla="*/ 1959428 w 2888331"/>
              <a:gd name="connsiteY4" fmla="*/ 435429 h 2080332"/>
              <a:gd name="connsiteX5" fmla="*/ 1959428 w 2888331"/>
              <a:gd name="connsiteY5" fmla="*/ 0 h 2080332"/>
              <a:gd name="connsiteX6" fmla="*/ 2862943 w 2888331"/>
              <a:gd name="connsiteY6" fmla="*/ 413658 h 2080332"/>
              <a:gd name="connsiteX7" fmla="*/ 2888331 w 2888331"/>
              <a:gd name="connsiteY7" fmla="*/ 2080332 h 2080332"/>
              <a:gd name="connsiteX8" fmla="*/ 0 w 2888331"/>
              <a:gd name="connsiteY8" fmla="*/ 2068286 h 2080332"/>
              <a:gd name="connsiteX0" fmla="*/ 0 w 2896786"/>
              <a:gd name="connsiteY0" fmla="*/ 2068286 h 2080332"/>
              <a:gd name="connsiteX1" fmla="*/ 21771 w 2896786"/>
              <a:gd name="connsiteY1" fmla="*/ 65315 h 2080332"/>
              <a:gd name="connsiteX2" fmla="*/ 990600 w 2896786"/>
              <a:gd name="connsiteY2" fmla="*/ 391886 h 2080332"/>
              <a:gd name="connsiteX3" fmla="*/ 990600 w 2896786"/>
              <a:gd name="connsiteY3" fmla="*/ 21772 h 2080332"/>
              <a:gd name="connsiteX4" fmla="*/ 1959428 w 2896786"/>
              <a:gd name="connsiteY4" fmla="*/ 435429 h 2080332"/>
              <a:gd name="connsiteX5" fmla="*/ 1959428 w 2896786"/>
              <a:gd name="connsiteY5" fmla="*/ 0 h 2080332"/>
              <a:gd name="connsiteX6" fmla="*/ 2896786 w 2896786"/>
              <a:gd name="connsiteY6" fmla="*/ 413658 h 2080332"/>
              <a:gd name="connsiteX7" fmla="*/ 2888331 w 2896786"/>
              <a:gd name="connsiteY7" fmla="*/ 2080332 h 2080332"/>
              <a:gd name="connsiteX8" fmla="*/ 0 w 2896786"/>
              <a:gd name="connsiteY8" fmla="*/ 2068286 h 208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786" h="2080332">
                <a:moveTo>
                  <a:pt x="0" y="2068286"/>
                </a:moveTo>
                <a:lnTo>
                  <a:pt x="21771" y="65315"/>
                </a:lnTo>
                <a:lnTo>
                  <a:pt x="990600" y="391886"/>
                </a:lnTo>
                <a:lnTo>
                  <a:pt x="990600" y="21772"/>
                </a:lnTo>
                <a:lnTo>
                  <a:pt x="1959428" y="435429"/>
                </a:lnTo>
                <a:lnTo>
                  <a:pt x="1959428" y="0"/>
                </a:lnTo>
                <a:lnTo>
                  <a:pt x="2896786" y="413658"/>
                </a:lnTo>
                <a:cubicBezTo>
                  <a:pt x="2893968" y="969216"/>
                  <a:pt x="2891149" y="1524774"/>
                  <a:pt x="2888331" y="2080332"/>
                </a:cubicBezTo>
                <a:lnTo>
                  <a:pt x="0" y="2068286"/>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2" name="Gruppieren 11"/>
          <p:cNvGrpSpPr/>
          <p:nvPr/>
        </p:nvGrpSpPr>
        <p:grpSpPr>
          <a:xfrm rot="5400000">
            <a:off x="855103" y="4060587"/>
            <a:ext cx="1156108" cy="1172749"/>
            <a:chOff x="17340943" y="4057534"/>
            <a:chExt cx="1558829" cy="1581266"/>
          </a:xfrm>
          <a:solidFill>
            <a:srgbClr val="C00000"/>
          </a:solidFill>
        </p:grpSpPr>
        <p:sp>
          <p:nvSpPr>
            <p:cNvPr id="13" name="Freihandform 12"/>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13"/>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7667513" y="480604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8154558" y="4680318"/>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rot="17545909">
              <a:off x="18202325" y="4460751"/>
              <a:ext cx="522515"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8429059" y="4057534"/>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p:cNvCxnSpPr>
              <a:stCxn id="20"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p:cNvGrpSpPr/>
          <p:nvPr/>
        </p:nvGrpSpPr>
        <p:grpSpPr>
          <a:xfrm rot="16200000">
            <a:off x="6688042" y="4123782"/>
            <a:ext cx="1250523" cy="760097"/>
            <a:chOff x="16434003" y="4911834"/>
            <a:chExt cx="1250523" cy="760097"/>
          </a:xfrm>
          <a:solidFill>
            <a:srgbClr val="C00000"/>
          </a:solidFill>
        </p:grpSpPr>
        <p:sp>
          <p:nvSpPr>
            <p:cNvPr id="24" name="Freihandform 23"/>
            <p:cNvSpPr/>
            <p:nvPr/>
          </p:nvSpPr>
          <p:spPr>
            <a:xfrm>
              <a:off x="16990213" y="5558903"/>
              <a:ext cx="694313" cy="113028"/>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p:cNvSpPr/>
            <p:nvPr/>
          </p:nvSpPr>
          <p:spPr>
            <a:xfrm>
              <a:off x="17280856" y="5227894"/>
              <a:ext cx="129174" cy="355230"/>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17232414" y="5054316"/>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7" name="Gruppieren 26"/>
            <p:cNvGrpSpPr/>
            <p:nvPr/>
          </p:nvGrpSpPr>
          <p:grpSpPr>
            <a:xfrm rot="12577286">
              <a:off x="16434003" y="4911834"/>
              <a:ext cx="790948" cy="691078"/>
              <a:chOff x="17355373" y="4499182"/>
              <a:chExt cx="790948" cy="691078"/>
            </a:xfrm>
            <a:grpFill/>
          </p:grpSpPr>
          <p:sp>
            <p:nvSpPr>
              <p:cNvPr id="28" name="Rechteck 27"/>
              <p:cNvSpPr/>
              <p:nvPr/>
            </p:nvSpPr>
            <p:spPr>
              <a:xfrm rot="20815709">
                <a:off x="17355373" y="5067980"/>
                <a:ext cx="387523"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p:nvSpPr>
            <p:spPr>
              <a:xfrm>
                <a:off x="17593632" y="4961071"/>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rot="17545909">
                <a:off x="17629059" y="4798229"/>
                <a:ext cx="387524" cy="107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17797216" y="4499182"/>
                <a:ext cx="229189" cy="229189"/>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17986484" y="4566293"/>
                <a:ext cx="79842" cy="98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r Verbinder 32"/>
              <p:cNvCxnSpPr>
                <a:stCxn id="32" idx="3"/>
              </p:cNvCxnSpPr>
              <p:nvPr/>
            </p:nvCxnSpPr>
            <p:spPr>
              <a:xfrm>
                <a:off x="18066326" y="4615559"/>
                <a:ext cx="73966" cy="198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18066326" y="4606840"/>
                <a:ext cx="79995" cy="239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5" name="Gruppieren 34"/>
          <p:cNvGrpSpPr/>
          <p:nvPr/>
        </p:nvGrpSpPr>
        <p:grpSpPr>
          <a:xfrm rot="12298724" flipH="1">
            <a:off x="1658727" y="4030870"/>
            <a:ext cx="1156108" cy="1154147"/>
            <a:chOff x="17340943" y="4082616"/>
            <a:chExt cx="1558829" cy="1556184"/>
          </a:xfrm>
          <a:solidFill>
            <a:srgbClr val="C00000"/>
          </a:solidFill>
        </p:grpSpPr>
        <p:sp>
          <p:nvSpPr>
            <p:cNvPr id="36" name="Freihandform 35"/>
            <p:cNvSpPr/>
            <p:nvPr/>
          </p:nvSpPr>
          <p:spPr>
            <a:xfrm>
              <a:off x="17340943" y="5486400"/>
              <a:ext cx="936171" cy="152400"/>
            </a:xfrm>
            <a:custGeom>
              <a:avLst/>
              <a:gdLst>
                <a:gd name="connsiteX0" fmla="*/ 0 w 936171"/>
                <a:gd name="connsiteY0" fmla="*/ 119743 h 152400"/>
                <a:gd name="connsiteX1" fmla="*/ 43543 w 936171"/>
                <a:gd name="connsiteY1" fmla="*/ 0 h 152400"/>
                <a:gd name="connsiteX2" fmla="*/ 903514 w 936171"/>
                <a:gd name="connsiteY2" fmla="*/ 10886 h 152400"/>
                <a:gd name="connsiteX3" fmla="*/ 936171 w 936171"/>
                <a:gd name="connsiteY3" fmla="*/ 152400 h 152400"/>
                <a:gd name="connsiteX4" fmla="*/ 0 w 936171"/>
                <a:gd name="connsiteY4" fmla="*/ 11974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1" h="152400">
                  <a:moveTo>
                    <a:pt x="0" y="119743"/>
                  </a:moveTo>
                  <a:lnTo>
                    <a:pt x="43543" y="0"/>
                  </a:lnTo>
                  <a:lnTo>
                    <a:pt x="903514" y="10886"/>
                  </a:lnTo>
                  <a:lnTo>
                    <a:pt x="936171" y="152400"/>
                  </a:lnTo>
                  <a:lnTo>
                    <a:pt x="0" y="1197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a:off x="17732829" y="5040086"/>
              <a:ext cx="174171" cy="478971"/>
            </a:xfrm>
            <a:custGeom>
              <a:avLst/>
              <a:gdLst>
                <a:gd name="connsiteX0" fmla="*/ 0 w 174171"/>
                <a:gd name="connsiteY0" fmla="*/ 457200 h 478971"/>
                <a:gd name="connsiteX1" fmla="*/ 0 w 174171"/>
                <a:gd name="connsiteY1" fmla="*/ 0 h 478971"/>
                <a:gd name="connsiteX2" fmla="*/ 174171 w 174171"/>
                <a:gd name="connsiteY2" fmla="*/ 0 h 478971"/>
                <a:gd name="connsiteX3" fmla="*/ 174171 w 174171"/>
                <a:gd name="connsiteY3" fmla="*/ 478971 h 478971"/>
                <a:gd name="connsiteX4" fmla="*/ 0 w 174171"/>
                <a:gd name="connsiteY4" fmla="*/ 457200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478971">
                  <a:moveTo>
                    <a:pt x="0" y="457200"/>
                  </a:moveTo>
                  <a:lnTo>
                    <a:pt x="0" y="0"/>
                  </a:lnTo>
                  <a:lnTo>
                    <a:pt x="174171" y="0"/>
                  </a:lnTo>
                  <a:lnTo>
                    <a:pt x="174171" y="478971"/>
                  </a:lnTo>
                  <a:lnTo>
                    <a:pt x="0" y="4572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17655826" y="483112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rot="20815709">
              <a:off x="17833304" y="4824468"/>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a:off x="18142872" y="4705400"/>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rot="17545909">
              <a:off x="18202326" y="4460751"/>
              <a:ext cx="522514" cy="14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8417373" y="4082616"/>
              <a:ext cx="309025" cy="309025"/>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18684257" y="4148023"/>
              <a:ext cx="107654" cy="132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p:cNvCxnSpPr>
              <a:stCxn id="43" idx="3"/>
            </p:cNvCxnSpPr>
            <p:nvPr/>
          </p:nvCxnSpPr>
          <p:spPr>
            <a:xfrm>
              <a:off x="18791911" y="4214450"/>
              <a:ext cx="99731" cy="2670"/>
            </a:xfrm>
            <a:prstGeom prst="line">
              <a:avLst/>
            </a:prstGeom>
            <a:grpFill/>
            <a:ln w="28575">
              <a:noFill/>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18791911" y="4202694"/>
              <a:ext cx="107861" cy="32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5" name="Gruppieren 74"/>
          <p:cNvGrpSpPr/>
          <p:nvPr/>
        </p:nvGrpSpPr>
        <p:grpSpPr>
          <a:xfrm>
            <a:off x="4488218" y="4681878"/>
            <a:ext cx="1357975" cy="824581"/>
            <a:chOff x="-349956" y="4046332"/>
            <a:chExt cx="1580445" cy="959668"/>
          </a:xfrm>
        </p:grpSpPr>
        <p:sp>
          <p:nvSpPr>
            <p:cNvPr id="63" name="Trapezoid 62"/>
            <p:cNvSpPr/>
            <p:nvPr/>
          </p:nvSpPr>
          <p:spPr>
            <a:xfrm>
              <a:off x="225778" y="4674679"/>
              <a:ext cx="1004711" cy="331321"/>
            </a:xfrm>
            <a:prstGeom prst="trapezoid">
              <a:avLst>
                <a:gd name="adj" fmla="val 454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Abgerundetes Rechteck 63"/>
            <p:cNvSpPr/>
            <p:nvPr/>
          </p:nvSpPr>
          <p:spPr>
            <a:xfrm>
              <a:off x="327378" y="4046332"/>
              <a:ext cx="801511" cy="5546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372533" y="4091404"/>
              <a:ext cx="699911" cy="471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349956" y="4046332"/>
              <a:ext cx="474134" cy="9596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4" name="Gruppieren 73"/>
            <p:cNvGrpSpPr/>
            <p:nvPr/>
          </p:nvGrpSpPr>
          <p:grpSpPr>
            <a:xfrm>
              <a:off x="-311458" y="4585026"/>
              <a:ext cx="406401" cy="346404"/>
              <a:chOff x="95948" y="5486400"/>
              <a:chExt cx="406401" cy="762000"/>
            </a:xfrm>
          </p:grpSpPr>
          <p:cxnSp>
            <p:nvCxnSpPr>
              <p:cNvPr id="68" name="Gerader Verbinder 67"/>
              <p:cNvCxnSpPr/>
              <p:nvPr/>
            </p:nvCxnSpPr>
            <p:spPr>
              <a:xfrm>
                <a:off x="95948" y="5486400"/>
                <a:ext cx="406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95948" y="56388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95948" y="57912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95948" y="59436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95948" y="60960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95948" y="6248400"/>
                <a:ext cx="4064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Rechteck 1"/>
          <p:cNvSpPr/>
          <p:nvPr/>
        </p:nvSpPr>
        <p:spPr>
          <a:xfrm>
            <a:off x="762455" y="2059331"/>
            <a:ext cx="3646797"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grpSp>
        <p:nvGrpSpPr>
          <p:cNvPr id="79" name="Gruppieren 78"/>
          <p:cNvGrpSpPr/>
          <p:nvPr/>
        </p:nvGrpSpPr>
        <p:grpSpPr>
          <a:xfrm>
            <a:off x="2287770" y="5263349"/>
            <a:ext cx="328380" cy="461773"/>
            <a:chOff x="7721600" y="2850330"/>
            <a:chExt cx="846667" cy="1190594"/>
          </a:xfrm>
        </p:grpSpPr>
        <p:sp>
          <p:nvSpPr>
            <p:cNvPr id="76" name="Rechteck 75"/>
            <p:cNvSpPr/>
            <p:nvPr/>
          </p:nvSpPr>
          <p:spPr>
            <a:xfrm>
              <a:off x="7721600" y="2850330"/>
              <a:ext cx="846667" cy="1190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7721600" y="2906050"/>
              <a:ext cx="846667" cy="147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p:cNvSpPr/>
            <p:nvPr/>
          </p:nvSpPr>
          <p:spPr>
            <a:xfrm>
              <a:off x="7905095" y="3307643"/>
              <a:ext cx="479009" cy="479009"/>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Rechteck 58"/>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60" name="Freihandform: Form 59"/>
          <p:cNvSpPr/>
          <p:nvPr/>
        </p:nvSpPr>
        <p:spPr>
          <a:xfrm rot="20898479">
            <a:off x="-1678152" y="204878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61" name="Freihandform: Form 60"/>
          <p:cNvSpPr/>
          <p:nvPr/>
        </p:nvSpPr>
        <p:spPr>
          <a:xfrm rot="161501">
            <a:off x="8974196" y="2220142"/>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21st </a:t>
            </a:r>
            <a:r>
              <a:rPr lang="de-DE" sz="2000" dirty="0" err="1"/>
              <a:t>century</a:t>
            </a:r>
            <a:r>
              <a:rPr lang="de-DE" sz="2000" dirty="0"/>
              <a:t> </a:t>
            </a:r>
            <a:r>
              <a:rPr lang="de-DE" sz="2000" dirty="0" err="1"/>
              <a:t>skills</a:t>
            </a:r>
            <a:endParaRPr lang="de-DE" sz="2000" dirty="0"/>
          </a:p>
        </p:txBody>
      </p:sp>
      <p:sp>
        <p:nvSpPr>
          <p:cNvPr id="62" name="Freihandform: Form 61"/>
          <p:cNvSpPr/>
          <p:nvPr/>
        </p:nvSpPr>
        <p:spPr>
          <a:xfrm rot="930417">
            <a:off x="6967765" y="487483"/>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
        <p:nvSpPr>
          <p:cNvPr id="82" name="Textfeld 81"/>
          <p:cNvSpPr txBox="1"/>
          <p:nvPr/>
        </p:nvSpPr>
        <p:spPr>
          <a:xfrm rot="21396884">
            <a:off x="4387406" y="6000014"/>
            <a:ext cx="3840603" cy="400110"/>
          </a:xfrm>
          <a:prstGeom prst="rect">
            <a:avLst/>
          </a:prstGeom>
          <a:solidFill>
            <a:schemeClr val="accent1"/>
          </a:solidFill>
        </p:spPr>
        <p:txBody>
          <a:bodyPr wrap="none" rtlCol="0">
            <a:spAutoFit/>
          </a:bodyPr>
          <a:lstStyle/>
          <a:p>
            <a:r>
              <a:rPr lang="de-DE" sz="2000" dirty="0">
                <a:solidFill>
                  <a:schemeClr val="bg1"/>
                </a:solidFill>
              </a:rPr>
              <a:t>Technik modern und digital denken</a:t>
            </a:r>
          </a:p>
        </p:txBody>
      </p:sp>
    </p:spTree>
    <p:extLst>
      <p:ext uri="{BB962C8B-B14F-4D97-AF65-F5344CB8AC3E}">
        <p14:creationId xmlns:p14="http://schemas.microsoft.com/office/powerpoint/2010/main" val="8302309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02402" y="2508766"/>
            <a:ext cx="6562285" cy="380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hteck 1"/>
          <p:cNvSpPr/>
          <p:nvPr/>
        </p:nvSpPr>
        <p:spPr>
          <a:xfrm rot="21319775">
            <a:off x="762455" y="2104487"/>
            <a:ext cx="2838701"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21st Century Skills</a:t>
            </a:r>
          </a:p>
        </p:txBody>
      </p:sp>
      <p:sp>
        <p:nvSpPr>
          <p:cNvPr id="59" name="Rechteck 58"/>
          <p:cNvSpPr/>
          <p:nvPr/>
        </p:nvSpPr>
        <p:spPr>
          <a:xfrm rot="21319775">
            <a:off x="800814" y="2451433"/>
            <a:ext cx="6933265"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Fähigkeiten, auf die es im 21. Jahrhundert ankommt</a:t>
            </a:r>
          </a:p>
        </p:txBody>
      </p:sp>
      <p:sp>
        <p:nvSpPr>
          <p:cNvPr id="5" name="Textfeld 4"/>
          <p:cNvSpPr txBox="1"/>
          <p:nvPr/>
        </p:nvSpPr>
        <p:spPr>
          <a:xfrm rot="16200000">
            <a:off x="-2492669" y="5426445"/>
            <a:ext cx="5246949" cy="253916"/>
          </a:xfrm>
          <a:prstGeom prst="rect">
            <a:avLst/>
          </a:prstGeom>
          <a:noFill/>
        </p:spPr>
        <p:txBody>
          <a:bodyPr wrap="none" rtlCol="0">
            <a:spAutoFit/>
          </a:bodyPr>
          <a:lstStyle/>
          <a:p>
            <a:r>
              <a:rPr lang="de-DE" sz="1050" dirty="0">
                <a:solidFill>
                  <a:schemeClr val="bg2"/>
                </a:solidFill>
              </a:rPr>
              <a:t>Foto: Michael </a:t>
            </a:r>
            <a:r>
              <a:rPr lang="de-DE" sz="1050" dirty="0" err="1">
                <a:solidFill>
                  <a:schemeClr val="bg2"/>
                </a:solidFill>
              </a:rPr>
              <a:t>Pereckas</a:t>
            </a:r>
            <a:r>
              <a:rPr lang="de-DE" sz="1050" dirty="0">
                <a:solidFill>
                  <a:schemeClr val="bg2"/>
                </a:solidFill>
              </a:rPr>
              <a:t>, </a:t>
            </a:r>
            <a:r>
              <a:rPr lang="en-US" sz="1050" dirty="0">
                <a:solidFill>
                  <a:schemeClr val="bg2"/>
                </a:solidFill>
              </a:rPr>
              <a:t>CC BY 2.0, https://creativecommons.org/licenses/by/2.0/</a:t>
            </a:r>
            <a:r>
              <a:rPr lang="de-DE" sz="1050" dirty="0">
                <a:solidFill>
                  <a:schemeClr val="bg2"/>
                </a:solidFill>
              </a:rPr>
              <a:t>, flickr.com</a:t>
            </a:r>
          </a:p>
        </p:txBody>
      </p:sp>
      <p:sp>
        <p:nvSpPr>
          <p:cNvPr id="7" name="Rechteck 6"/>
          <p:cNvSpPr/>
          <p:nvPr/>
        </p:nvSpPr>
        <p:spPr>
          <a:xfrm>
            <a:off x="1333500" y="4994145"/>
            <a:ext cx="6224177" cy="1200329"/>
          </a:xfrm>
          <a:prstGeom prst="rect">
            <a:avLst/>
          </a:prstGeom>
          <a:solidFill>
            <a:schemeClr val="bg1"/>
          </a:solidFill>
        </p:spPr>
        <p:txBody>
          <a:bodyPr wrap="square">
            <a:spAutoFit/>
          </a:bodyPr>
          <a:lstStyle/>
          <a:p>
            <a:r>
              <a:rPr lang="de-DE" sz="2400" dirty="0">
                <a:solidFill>
                  <a:srgbClr val="000000"/>
                </a:solidFill>
              </a:rPr>
              <a:t>„Die Folge: Der Mann wird, gemessen am insgesamt verfügbaren Chemiewissen, immer dümmer.“</a:t>
            </a:r>
            <a:endParaRPr lang="de-DE" sz="2400" dirty="0"/>
          </a:p>
        </p:txBody>
      </p:sp>
      <p:sp>
        <p:nvSpPr>
          <p:cNvPr id="80" name="Rechteck 79"/>
          <p:cNvSpPr/>
          <p:nvPr/>
        </p:nvSpPr>
        <p:spPr>
          <a:xfrm>
            <a:off x="1333500" y="3672886"/>
            <a:ext cx="6224177" cy="1200329"/>
          </a:xfrm>
          <a:prstGeom prst="rect">
            <a:avLst/>
          </a:prstGeom>
          <a:solidFill>
            <a:schemeClr val="bg1"/>
          </a:solidFill>
        </p:spPr>
        <p:txBody>
          <a:bodyPr wrap="square">
            <a:spAutoFit/>
          </a:bodyPr>
          <a:lstStyle/>
          <a:p>
            <a:r>
              <a:rPr lang="de-DE" sz="2400" dirty="0">
                <a:solidFill>
                  <a:srgbClr val="000000"/>
                </a:solidFill>
              </a:rPr>
              <a:t>„Rund 600 000 Laborberichte, Doktorarbeiten und Fachartikel müsste ein Chemiker pro Jahr lesen, um in seinem Fach á jour zu bleiben.“</a:t>
            </a:r>
            <a:endParaRPr lang="de-DE" sz="2400" dirty="0"/>
          </a:p>
        </p:txBody>
      </p:sp>
      <p:sp>
        <p:nvSpPr>
          <p:cNvPr id="9" name="Textfeld 8"/>
          <p:cNvSpPr txBox="1"/>
          <p:nvPr/>
        </p:nvSpPr>
        <p:spPr>
          <a:xfrm>
            <a:off x="5748554" y="5885607"/>
            <a:ext cx="1891543" cy="369332"/>
          </a:xfrm>
          <a:prstGeom prst="rect">
            <a:avLst/>
          </a:prstGeom>
          <a:noFill/>
        </p:spPr>
        <p:txBody>
          <a:bodyPr wrap="none" rtlCol="0">
            <a:spAutoFit/>
          </a:bodyPr>
          <a:lstStyle/>
          <a:p>
            <a:r>
              <a:rPr lang="de-DE" dirty="0"/>
              <a:t>Der Spiegel (1993)</a:t>
            </a:r>
          </a:p>
        </p:txBody>
      </p:sp>
      <p:sp>
        <p:nvSpPr>
          <p:cNvPr id="10" name="Rechteck 9"/>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11" name="Freihandform: Form 10"/>
          <p:cNvSpPr/>
          <p:nvPr/>
        </p:nvSpPr>
        <p:spPr>
          <a:xfrm rot="20898479">
            <a:off x="-1678152" y="204878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12" name="Freihandform: Form 11"/>
          <p:cNvSpPr/>
          <p:nvPr/>
        </p:nvSpPr>
        <p:spPr>
          <a:xfrm rot="161501">
            <a:off x="6802601" y="615573"/>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Künstliche Intelligenz</a:t>
            </a:r>
          </a:p>
        </p:txBody>
      </p:sp>
      <p:sp>
        <p:nvSpPr>
          <p:cNvPr id="13" name="Freihandform: Form 12"/>
          <p:cNvSpPr/>
          <p:nvPr/>
        </p:nvSpPr>
        <p:spPr>
          <a:xfrm rot="930417">
            <a:off x="8944213" y="487484"/>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Tree>
    <p:extLst>
      <p:ext uri="{BB962C8B-B14F-4D97-AF65-F5344CB8AC3E}">
        <p14:creationId xmlns:p14="http://schemas.microsoft.com/office/powerpoint/2010/main" val="308966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9" grpId="0" animBg="1"/>
      <p:bldP spid="7" grpId="0" animBg="1"/>
      <p:bldP spid="8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02402" y="2508766"/>
            <a:ext cx="6562285" cy="380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hteck 1"/>
          <p:cNvSpPr/>
          <p:nvPr/>
        </p:nvSpPr>
        <p:spPr>
          <a:xfrm rot="21319775">
            <a:off x="762455" y="2104487"/>
            <a:ext cx="2838701"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21st Century Skills</a:t>
            </a:r>
          </a:p>
        </p:txBody>
      </p:sp>
      <p:sp>
        <p:nvSpPr>
          <p:cNvPr id="59" name="Rechteck 58"/>
          <p:cNvSpPr/>
          <p:nvPr/>
        </p:nvSpPr>
        <p:spPr>
          <a:xfrm rot="21319775">
            <a:off x="800814" y="2451433"/>
            <a:ext cx="6933265" cy="519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Fähigkeiten, auf die es im 21. Jahrhundert ankommt</a:t>
            </a:r>
          </a:p>
        </p:txBody>
      </p:sp>
      <p:sp>
        <p:nvSpPr>
          <p:cNvPr id="5" name="Textfeld 4"/>
          <p:cNvSpPr txBox="1"/>
          <p:nvPr/>
        </p:nvSpPr>
        <p:spPr>
          <a:xfrm rot="16200000">
            <a:off x="-2485246" y="4107568"/>
            <a:ext cx="5246949" cy="253916"/>
          </a:xfrm>
          <a:prstGeom prst="rect">
            <a:avLst/>
          </a:prstGeom>
          <a:noFill/>
        </p:spPr>
        <p:txBody>
          <a:bodyPr wrap="none" rtlCol="0">
            <a:spAutoFit/>
          </a:bodyPr>
          <a:lstStyle/>
          <a:p>
            <a:r>
              <a:rPr lang="de-DE" sz="1050" dirty="0">
                <a:solidFill>
                  <a:schemeClr val="bg2"/>
                </a:solidFill>
              </a:rPr>
              <a:t>Foto: Michael </a:t>
            </a:r>
            <a:r>
              <a:rPr lang="de-DE" sz="1050" dirty="0" err="1">
                <a:solidFill>
                  <a:schemeClr val="bg2"/>
                </a:solidFill>
              </a:rPr>
              <a:t>Pereckas</a:t>
            </a:r>
            <a:r>
              <a:rPr lang="de-DE" sz="1050" dirty="0">
                <a:solidFill>
                  <a:schemeClr val="bg2"/>
                </a:solidFill>
              </a:rPr>
              <a:t>, </a:t>
            </a:r>
            <a:r>
              <a:rPr lang="en-US" sz="1050" dirty="0">
                <a:solidFill>
                  <a:schemeClr val="bg2"/>
                </a:solidFill>
              </a:rPr>
              <a:t>CC BY 2.0, https://creativecommons.org/licenses/by/2.0/</a:t>
            </a:r>
            <a:r>
              <a:rPr lang="de-DE" sz="1050" dirty="0">
                <a:solidFill>
                  <a:schemeClr val="bg2"/>
                </a:solidFill>
              </a:rPr>
              <a:t>, flickr.com</a:t>
            </a:r>
          </a:p>
        </p:txBody>
      </p:sp>
      <p:sp>
        <p:nvSpPr>
          <p:cNvPr id="6" name="Textfeld 5"/>
          <p:cNvSpPr txBox="1"/>
          <p:nvPr/>
        </p:nvSpPr>
        <p:spPr>
          <a:xfrm>
            <a:off x="2692253" y="4448377"/>
            <a:ext cx="3989810" cy="400110"/>
          </a:xfrm>
          <a:prstGeom prst="rect">
            <a:avLst/>
          </a:prstGeom>
          <a:solidFill>
            <a:schemeClr val="accent1"/>
          </a:solidFill>
          <a:ln>
            <a:noFill/>
          </a:ln>
        </p:spPr>
        <p:txBody>
          <a:bodyPr wrap="none" rtlCol="0">
            <a:spAutoFit/>
          </a:bodyPr>
          <a:lstStyle/>
          <a:p>
            <a:r>
              <a:rPr lang="de-DE" sz="2000" dirty="0">
                <a:solidFill>
                  <a:schemeClr val="bg1"/>
                </a:solidFill>
              </a:rPr>
              <a:t>Kritisches Denken und Problemlösen</a:t>
            </a:r>
          </a:p>
        </p:txBody>
      </p:sp>
      <p:sp>
        <p:nvSpPr>
          <p:cNvPr id="10" name="Textfeld 9"/>
          <p:cNvSpPr txBox="1"/>
          <p:nvPr/>
        </p:nvSpPr>
        <p:spPr>
          <a:xfrm>
            <a:off x="2692253" y="5055291"/>
            <a:ext cx="4743158" cy="400110"/>
          </a:xfrm>
          <a:prstGeom prst="rect">
            <a:avLst/>
          </a:prstGeom>
          <a:solidFill>
            <a:schemeClr val="accent1"/>
          </a:solidFill>
          <a:ln>
            <a:noFill/>
          </a:ln>
        </p:spPr>
        <p:txBody>
          <a:bodyPr wrap="square" rtlCol="0">
            <a:spAutoFit/>
          </a:bodyPr>
          <a:lstStyle/>
          <a:p>
            <a:r>
              <a:rPr lang="de-DE" sz="2000" dirty="0">
                <a:solidFill>
                  <a:schemeClr val="bg1"/>
                </a:solidFill>
              </a:rPr>
              <a:t>Kreativität und Innovation</a:t>
            </a:r>
          </a:p>
        </p:txBody>
      </p:sp>
      <p:sp>
        <p:nvSpPr>
          <p:cNvPr id="11" name="Textfeld 10"/>
          <p:cNvSpPr txBox="1"/>
          <p:nvPr/>
        </p:nvSpPr>
        <p:spPr>
          <a:xfrm>
            <a:off x="2692253" y="5659058"/>
            <a:ext cx="4743158" cy="400110"/>
          </a:xfrm>
          <a:prstGeom prst="rect">
            <a:avLst/>
          </a:prstGeom>
          <a:solidFill>
            <a:schemeClr val="accent1"/>
          </a:solidFill>
          <a:ln>
            <a:noFill/>
          </a:ln>
        </p:spPr>
        <p:txBody>
          <a:bodyPr wrap="square" rtlCol="0">
            <a:spAutoFit/>
          </a:bodyPr>
          <a:lstStyle/>
          <a:p>
            <a:r>
              <a:rPr lang="de-DE" sz="2000" dirty="0">
                <a:solidFill>
                  <a:schemeClr val="bg1"/>
                </a:solidFill>
              </a:rPr>
              <a:t>Kollaboration und Kommunikation</a:t>
            </a:r>
          </a:p>
        </p:txBody>
      </p:sp>
      <p:sp>
        <p:nvSpPr>
          <p:cNvPr id="9" name="Rechteck 8"/>
          <p:cNvSpPr/>
          <p:nvPr/>
        </p:nvSpPr>
        <p:spPr>
          <a:xfrm>
            <a:off x="1038020" y="831718"/>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12" name="Freihandform: Form 11"/>
          <p:cNvSpPr/>
          <p:nvPr/>
        </p:nvSpPr>
        <p:spPr>
          <a:xfrm rot="20898479">
            <a:off x="-1678152" y="2048785"/>
            <a:ext cx="1893381" cy="68688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38100 w 1390650"/>
              <a:gd name="connsiteY0" fmla="*/ 0 h 1344200"/>
              <a:gd name="connsiteX1" fmla="*/ 0 w 1390650"/>
              <a:gd name="connsiteY1" fmla="*/ 1344200 h 1344200"/>
              <a:gd name="connsiteX2" fmla="*/ 1295400 w 1390650"/>
              <a:gd name="connsiteY2" fmla="*/ 1316799 h 1344200"/>
              <a:gd name="connsiteX3" fmla="*/ 1390650 w 1390650"/>
              <a:gd name="connsiteY3" fmla="*/ 193185 h 1344200"/>
              <a:gd name="connsiteX4" fmla="*/ 38100 w 1390650"/>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573162"/>
              <a:gd name="connsiteY0" fmla="*/ 0 h 1344200"/>
              <a:gd name="connsiteX1" fmla="*/ 0 w 1573162"/>
              <a:gd name="connsiteY1" fmla="*/ 1344200 h 1344200"/>
              <a:gd name="connsiteX2" fmla="*/ 1409700 w 1573162"/>
              <a:gd name="connsiteY2" fmla="*/ 1316799 h 1344200"/>
              <a:gd name="connsiteX3" fmla="*/ 1390650 w 1573162"/>
              <a:gd name="connsiteY3" fmla="*/ 193185 h 1344200"/>
              <a:gd name="connsiteX4" fmla="*/ 38100 w 1573162"/>
              <a:gd name="connsiteY4" fmla="*/ 0 h 1344200"/>
              <a:gd name="connsiteX0" fmla="*/ 38100 w 1489105"/>
              <a:gd name="connsiteY0" fmla="*/ 0 h 1344200"/>
              <a:gd name="connsiteX1" fmla="*/ 0 w 1489105"/>
              <a:gd name="connsiteY1" fmla="*/ 1344200 h 1344200"/>
              <a:gd name="connsiteX2" fmla="*/ 1409700 w 1489105"/>
              <a:gd name="connsiteY2" fmla="*/ 1316799 h 1344200"/>
              <a:gd name="connsiteX3" fmla="*/ 1390650 w 1489105"/>
              <a:gd name="connsiteY3" fmla="*/ 193185 h 1344200"/>
              <a:gd name="connsiteX4" fmla="*/ 38100 w 1489105"/>
              <a:gd name="connsiteY4" fmla="*/ 0 h 1344200"/>
              <a:gd name="connsiteX0" fmla="*/ 38100 w 1409700"/>
              <a:gd name="connsiteY0" fmla="*/ 0 h 1344200"/>
              <a:gd name="connsiteX1" fmla="*/ 0 w 1409700"/>
              <a:gd name="connsiteY1" fmla="*/ 1344200 h 1344200"/>
              <a:gd name="connsiteX2" fmla="*/ 1409700 w 1409700"/>
              <a:gd name="connsiteY2" fmla="*/ 1316799 h 1344200"/>
              <a:gd name="connsiteX3" fmla="*/ 1390650 w 1409700"/>
              <a:gd name="connsiteY3" fmla="*/ 193185 h 1344200"/>
              <a:gd name="connsiteX4" fmla="*/ 38100 w 1409700"/>
              <a:gd name="connsiteY4" fmla="*/ 0 h 1344200"/>
              <a:gd name="connsiteX0" fmla="*/ 38100 w 1481236"/>
              <a:gd name="connsiteY0" fmla="*/ 0 h 1344200"/>
              <a:gd name="connsiteX1" fmla="*/ 0 w 1481236"/>
              <a:gd name="connsiteY1" fmla="*/ 1344200 h 1344200"/>
              <a:gd name="connsiteX2" fmla="*/ 1481236 w 1481236"/>
              <a:gd name="connsiteY2" fmla="*/ 1316799 h 1344200"/>
              <a:gd name="connsiteX3" fmla="*/ 1390650 w 1481236"/>
              <a:gd name="connsiteY3" fmla="*/ 193185 h 1344200"/>
              <a:gd name="connsiteX4" fmla="*/ 38100 w 1481236"/>
              <a:gd name="connsiteY4" fmla="*/ 0 h 134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236" h="1344200">
                <a:moveTo>
                  <a:pt x="38100" y="0"/>
                </a:moveTo>
                <a:lnTo>
                  <a:pt x="0" y="1344200"/>
                </a:lnTo>
                <a:lnTo>
                  <a:pt x="1481236" y="1316799"/>
                </a:lnTo>
                <a:cubicBezTo>
                  <a:pt x="1426868" y="1157500"/>
                  <a:pt x="1281082" y="689200"/>
                  <a:pt x="1390650" y="193185"/>
                </a:cubicBezTo>
                <a:lnTo>
                  <a:pt x="38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global Denken</a:t>
            </a:r>
          </a:p>
        </p:txBody>
      </p:sp>
      <p:sp>
        <p:nvSpPr>
          <p:cNvPr id="13" name="Freihandform: Form 12"/>
          <p:cNvSpPr/>
          <p:nvPr/>
        </p:nvSpPr>
        <p:spPr>
          <a:xfrm rot="161501">
            <a:off x="6802601" y="615573"/>
            <a:ext cx="1724173" cy="1129391"/>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67289 w 1466850"/>
              <a:gd name="connsiteY0" fmla="*/ 0 h 1179796"/>
              <a:gd name="connsiteX1" fmla="*/ 0 w 1466850"/>
              <a:gd name="connsiteY1" fmla="*/ 1179796 h 1179796"/>
              <a:gd name="connsiteX2" fmla="*/ 1295400 w 1466850"/>
              <a:gd name="connsiteY2" fmla="*/ 1152395 h 1179796"/>
              <a:gd name="connsiteX3" fmla="*/ 1466850 w 1466850"/>
              <a:gd name="connsiteY3" fmla="*/ 103341 h 1179796"/>
              <a:gd name="connsiteX4" fmla="*/ 67289 w 1466850"/>
              <a:gd name="connsiteY4" fmla="*/ 0 h 1179796"/>
              <a:gd name="connsiteX0" fmla="*/ 0 w 1399561"/>
              <a:gd name="connsiteY0" fmla="*/ 0 h 1152395"/>
              <a:gd name="connsiteX1" fmla="*/ 20277 w 1399561"/>
              <a:gd name="connsiteY1" fmla="*/ 1152395 h 1152395"/>
              <a:gd name="connsiteX2" fmla="*/ 1228111 w 1399561"/>
              <a:gd name="connsiteY2" fmla="*/ 1152395 h 1152395"/>
              <a:gd name="connsiteX3" fmla="*/ 1399561 w 1399561"/>
              <a:gd name="connsiteY3" fmla="*/ 103341 h 1152395"/>
              <a:gd name="connsiteX4" fmla="*/ 0 w 1399561"/>
              <a:gd name="connsiteY4" fmla="*/ 0 h 1152395"/>
              <a:gd name="connsiteX0" fmla="*/ 0 w 1341183"/>
              <a:gd name="connsiteY0" fmla="*/ 143265 h 1295660"/>
              <a:gd name="connsiteX1" fmla="*/ 20277 w 1341183"/>
              <a:gd name="connsiteY1" fmla="*/ 1295660 h 1295660"/>
              <a:gd name="connsiteX2" fmla="*/ 1228111 w 1341183"/>
              <a:gd name="connsiteY2" fmla="*/ 1295660 h 1295660"/>
              <a:gd name="connsiteX3" fmla="*/ 1341183 w 1341183"/>
              <a:gd name="connsiteY3" fmla="*/ 0 h 1295660"/>
              <a:gd name="connsiteX4" fmla="*/ 0 w 1341183"/>
              <a:gd name="connsiteY4" fmla="*/ 143265 h 1295660"/>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149017 w 1490200"/>
              <a:gd name="connsiteY0" fmla="*/ 143265 h 1624469"/>
              <a:gd name="connsiteX1" fmla="*/ 169294 w 1490200"/>
              <a:gd name="connsiteY1" fmla="*/ 1295660 h 1624469"/>
              <a:gd name="connsiteX2" fmla="*/ 1362534 w 1490200"/>
              <a:gd name="connsiteY2" fmla="*/ 1624469 h 1624469"/>
              <a:gd name="connsiteX3" fmla="*/ 1490200 w 1490200"/>
              <a:gd name="connsiteY3" fmla="*/ 0 h 1624469"/>
              <a:gd name="connsiteX4" fmla="*/ 149017 w 1490200"/>
              <a:gd name="connsiteY4" fmla="*/ 143265 h 1624469"/>
              <a:gd name="connsiteX0" fmla="*/ 52777 w 1393960"/>
              <a:gd name="connsiteY0" fmla="*/ 143265 h 1624469"/>
              <a:gd name="connsiteX1" fmla="*/ 73054 w 1393960"/>
              <a:gd name="connsiteY1" fmla="*/ 1295660 h 1624469"/>
              <a:gd name="connsiteX2" fmla="*/ 1266294 w 1393960"/>
              <a:gd name="connsiteY2" fmla="*/ 1624469 h 1624469"/>
              <a:gd name="connsiteX3" fmla="*/ 1393960 w 1393960"/>
              <a:gd name="connsiteY3" fmla="*/ 0 h 1624469"/>
              <a:gd name="connsiteX4" fmla="*/ 52777 w 1393960"/>
              <a:gd name="connsiteY4" fmla="*/ 143265 h 1624469"/>
              <a:gd name="connsiteX0" fmla="*/ 0 w 1341183"/>
              <a:gd name="connsiteY0" fmla="*/ 143265 h 1624469"/>
              <a:gd name="connsiteX1" fmla="*/ 20277 w 1341183"/>
              <a:gd name="connsiteY1" fmla="*/ 1295660 h 1624469"/>
              <a:gd name="connsiteX2" fmla="*/ 1213517 w 1341183"/>
              <a:gd name="connsiteY2" fmla="*/ 1624469 h 1624469"/>
              <a:gd name="connsiteX3" fmla="*/ 1341183 w 1341183"/>
              <a:gd name="connsiteY3" fmla="*/ 0 h 1624469"/>
              <a:gd name="connsiteX4" fmla="*/ 0 w 1341183"/>
              <a:gd name="connsiteY4" fmla="*/ 143265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 name="connsiteX0" fmla="*/ 3628 w 1320906"/>
              <a:gd name="connsiteY0" fmla="*/ 403556 h 1624469"/>
              <a:gd name="connsiteX1" fmla="*/ 0 w 1320906"/>
              <a:gd name="connsiteY1" fmla="*/ 1295660 h 1624469"/>
              <a:gd name="connsiteX2" fmla="*/ 1193240 w 1320906"/>
              <a:gd name="connsiteY2" fmla="*/ 1624469 h 1624469"/>
              <a:gd name="connsiteX3" fmla="*/ 1320906 w 1320906"/>
              <a:gd name="connsiteY3" fmla="*/ 0 h 1624469"/>
              <a:gd name="connsiteX4" fmla="*/ 3628 w 1320906"/>
              <a:gd name="connsiteY4" fmla="*/ 403556 h 162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906" h="1624469">
                <a:moveTo>
                  <a:pt x="3628" y="403556"/>
                </a:moveTo>
                <a:cubicBezTo>
                  <a:pt x="64869" y="924956"/>
                  <a:pt x="38463" y="1000528"/>
                  <a:pt x="0" y="1295660"/>
                </a:cubicBezTo>
                <a:lnTo>
                  <a:pt x="1193240" y="1624469"/>
                </a:lnTo>
                <a:lnTo>
                  <a:pt x="1320906" y="0"/>
                </a:lnTo>
                <a:lnTo>
                  <a:pt x="3628" y="403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Künstliche Intelligenz</a:t>
            </a:r>
          </a:p>
        </p:txBody>
      </p:sp>
      <p:sp>
        <p:nvSpPr>
          <p:cNvPr id="14" name="Freihandform: Form 13"/>
          <p:cNvSpPr/>
          <p:nvPr/>
        </p:nvSpPr>
        <p:spPr>
          <a:xfrm rot="930417">
            <a:off x="8944213" y="487484"/>
            <a:ext cx="1784137" cy="688468"/>
          </a:xfrm>
          <a:custGeom>
            <a:avLst/>
            <a:gdLst>
              <a:gd name="connsiteX0" fmla="*/ 323850 w 1905000"/>
              <a:gd name="connsiteY0" fmla="*/ 0 h 1371600"/>
              <a:gd name="connsiteX1" fmla="*/ 0 w 1905000"/>
              <a:gd name="connsiteY1" fmla="*/ 1371600 h 1371600"/>
              <a:gd name="connsiteX2" fmla="*/ 1714500 w 1905000"/>
              <a:gd name="connsiteY2" fmla="*/ 1371600 h 1371600"/>
              <a:gd name="connsiteX3" fmla="*/ 1905000 w 1905000"/>
              <a:gd name="connsiteY3" fmla="*/ 514350 h 1371600"/>
              <a:gd name="connsiteX4" fmla="*/ 323850 w 1905000"/>
              <a:gd name="connsiteY4" fmla="*/ 0 h 1371600"/>
              <a:gd name="connsiteX0" fmla="*/ 323850 w 1790700"/>
              <a:gd name="connsiteY0" fmla="*/ 0 h 1371600"/>
              <a:gd name="connsiteX1" fmla="*/ 0 w 1790700"/>
              <a:gd name="connsiteY1" fmla="*/ 1371600 h 1371600"/>
              <a:gd name="connsiteX2" fmla="*/ 1714500 w 1790700"/>
              <a:gd name="connsiteY2" fmla="*/ 1371600 h 1371600"/>
              <a:gd name="connsiteX3" fmla="*/ 1790700 w 1790700"/>
              <a:gd name="connsiteY3" fmla="*/ 267744 h 1371600"/>
              <a:gd name="connsiteX4" fmla="*/ 323850 w 1790700"/>
              <a:gd name="connsiteY4" fmla="*/ 0 h 1371600"/>
              <a:gd name="connsiteX0" fmla="*/ 323850 w 1790700"/>
              <a:gd name="connsiteY0" fmla="*/ 0 h 1371600"/>
              <a:gd name="connsiteX1" fmla="*/ 0 w 1790700"/>
              <a:gd name="connsiteY1" fmla="*/ 1371600 h 1371600"/>
              <a:gd name="connsiteX2" fmla="*/ 1485900 w 1790700"/>
              <a:gd name="connsiteY2" fmla="*/ 1289398 h 1371600"/>
              <a:gd name="connsiteX3" fmla="*/ 1790700 w 1790700"/>
              <a:gd name="connsiteY3" fmla="*/ 267744 h 1371600"/>
              <a:gd name="connsiteX4" fmla="*/ 323850 w 1790700"/>
              <a:gd name="connsiteY4" fmla="*/ 0 h 1371600"/>
              <a:gd name="connsiteX0" fmla="*/ 323850 w 1657350"/>
              <a:gd name="connsiteY0" fmla="*/ 0 h 1371600"/>
              <a:gd name="connsiteX1" fmla="*/ 0 w 1657350"/>
              <a:gd name="connsiteY1" fmla="*/ 1371600 h 1371600"/>
              <a:gd name="connsiteX2" fmla="*/ 1485900 w 1657350"/>
              <a:gd name="connsiteY2" fmla="*/ 1289398 h 1371600"/>
              <a:gd name="connsiteX3" fmla="*/ 1657350 w 1657350"/>
              <a:gd name="connsiteY3" fmla="*/ 240344 h 1371600"/>
              <a:gd name="connsiteX4" fmla="*/ 323850 w 1657350"/>
              <a:gd name="connsiteY4" fmla="*/ 0 h 1371600"/>
              <a:gd name="connsiteX0" fmla="*/ 133350 w 1466850"/>
              <a:gd name="connsiteY0" fmla="*/ 0 h 1316799"/>
              <a:gd name="connsiteX1" fmla="*/ 0 w 1466850"/>
              <a:gd name="connsiteY1" fmla="*/ 1316799 h 1316799"/>
              <a:gd name="connsiteX2" fmla="*/ 1295400 w 1466850"/>
              <a:gd name="connsiteY2" fmla="*/ 1289398 h 1316799"/>
              <a:gd name="connsiteX3" fmla="*/ 1466850 w 1466850"/>
              <a:gd name="connsiteY3" fmla="*/ 240344 h 1316799"/>
              <a:gd name="connsiteX4" fmla="*/ 133350 w 1466850"/>
              <a:gd name="connsiteY4" fmla="*/ 0 h 1316799"/>
              <a:gd name="connsiteX0" fmla="*/ 38100 w 1466850"/>
              <a:gd name="connsiteY0" fmla="*/ 0 h 1344200"/>
              <a:gd name="connsiteX1" fmla="*/ 0 w 1466850"/>
              <a:gd name="connsiteY1" fmla="*/ 1344200 h 1344200"/>
              <a:gd name="connsiteX2" fmla="*/ 1295400 w 1466850"/>
              <a:gd name="connsiteY2" fmla="*/ 1316799 h 1344200"/>
              <a:gd name="connsiteX3" fmla="*/ 1466850 w 1466850"/>
              <a:gd name="connsiteY3" fmla="*/ 267745 h 1344200"/>
              <a:gd name="connsiteX4" fmla="*/ 38100 w 1466850"/>
              <a:gd name="connsiteY4" fmla="*/ 0 h 1344200"/>
              <a:gd name="connsiteX0" fmla="*/ 0 w 1428750"/>
              <a:gd name="connsiteY0" fmla="*/ 0 h 1940676"/>
              <a:gd name="connsiteX1" fmla="*/ 171450 w 1428750"/>
              <a:gd name="connsiteY1" fmla="*/ 1940676 h 1940676"/>
              <a:gd name="connsiteX2" fmla="*/ 1257300 w 1428750"/>
              <a:gd name="connsiteY2" fmla="*/ 1316799 h 1940676"/>
              <a:gd name="connsiteX3" fmla="*/ 1428750 w 1428750"/>
              <a:gd name="connsiteY3" fmla="*/ 267745 h 1940676"/>
              <a:gd name="connsiteX4" fmla="*/ 0 w 1428750"/>
              <a:gd name="connsiteY4" fmla="*/ 0 h 1940676"/>
              <a:gd name="connsiteX0" fmla="*/ 0 w 1676400"/>
              <a:gd name="connsiteY0" fmla="*/ 477850 h 1672931"/>
              <a:gd name="connsiteX1" fmla="*/ 419100 w 1676400"/>
              <a:gd name="connsiteY1" fmla="*/ 1672931 h 1672931"/>
              <a:gd name="connsiteX2" fmla="*/ 1504950 w 1676400"/>
              <a:gd name="connsiteY2" fmla="*/ 1049054 h 1672931"/>
              <a:gd name="connsiteX3" fmla="*/ 1676400 w 1676400"/>
              <a:gd name="connsiteY3" fmla="*/ 0 h 1672931"/>
              <a:gd name="connsiteX4" fmla="*/ 0 w 1676400"/>
              <a:gd name="connsiteY4" fmla="*/ 477850 h 1672931"/>
              <a:gd name="connsiteX0" fmla="*/ 0 w 1504950"/>
              <a:gd name="connsiteY0" fmla="*/ 1260725 h 2455806"/>
              <a:gd name="connsiteX1" fmla="*/ 419100 w 1504950"/>
              <a:gd name="connsiteY1" fmla="*/ 2455806 h 2455806"/>
              <a:gd name="connsiteX2" fmla="*/ 1504950 w 1504950"/>
              <a:gd name="connsiteY2" fmla="*/ 1831929 h 2455806"/>
              <a:gd name="connsiteX3" fmla="*/ 1276350 w 1504950"/>
              <a:gd name="connsiteY3" fmla="*/ 0 h 2455806"/>
              <a:gd name="connsiteX4" fmla="*/ 0 w 1504950"/>
              <a:gd name="connsiteY4" fmla="*/ 1260725 h 2455806"/>
              <a:gd name="connsiteX0" fmla="*/ 0 w 1619250"/>
              <a:gd name="connsiteY0" fmla="*/ 1260725 h 2455806"/>
              <a:gd name="connsiteX1" fmla="*/ 419100 w 1619250"/>
              <a:gd name="connsiteY1" fmla="*/ 2455806 h 2455806"/>
              <a:gd name="connsiteX2" fmla="*/ 1619250 w 1619250"/>
              <a:gd name="connsiteY2" fmla="*/ 1794649 h 2455806"/>
              <a:gd name="connsiteX3" fmla="*/ 1276350 w 1619250"/>
              <a:gd name="connsiteY3" fmla="*/ 0 h 2455806"/>
              <a:gd name="connsiteX4" fmla="*/ 0 w 1619250"/>
              <a:gd name="connsiteY4" fmla="*/ 1260725 h 2455806"/>
              <a:gd name="connsiteX0" fmla="*/ 0 w 1619250"/>
              <a:gd name="connsiteY0" fmla="*/ 1260725 h 1971169"/>
              <a:gd name="connsiteX1" fmla="*/ 76200 w 1619250"/>
              <a:gd name="connsiteY1" fmla="*/ 1971169 h 1971169"/>
              <a:gd name="connsiteX2" fmla="*/ 1619250 w 1619250"/>
              <a:gd name="connsiteY2" fmla="*/ 1794649 h 1971169"/>
              <a:gd name="connsiteX3" fmla="*/ 1276350 w 1619250"/>
              <a:gd name="connsiteY3" fmla="*/ 0 h 1971169"/>
              <a:gd name="connsiteX4" fmla="*/ 0 w 1619250"/>
              <a:gd name="connsiteY4" fmla="*/ 1260725 h 1971169"/>
              <a:gd name="connsiteX0" fmla="*/ 0 w 1638300"/>
              <a:gd name="connsiteY0" fmla="*/ 701528 h 1971169"/>
              <a:gd name="connsiteX1" fmla="*/ 95250 w 1638300"/>
              <a:gd name="connsiteY1" fmla="*/ 1971169 h 1971169"/>
              <a:gd name="connsiteX2" fmla="*/ 1638300 w 1638300"/>
              <a:gd name="connsiteY2" fmla="*/ 1794649 h 1971169"/>
              <a:gd name="connsiteX3" fmla="*/ 1295400 w 1638300"/>
              <a:gd name="connsiteY3" fmla="*/ 0 h 1971169"/>
              <a:gd name="connsiteX4" fmla="*/ 0 w 1638300"/>
              <a:gd name="connsiteY4" fmla="*/ 701528 h 1971169"/>
              <a:gd name="connsiteX0" fmla="*/ 0 w 1638300"/>
              <a:gd name="connsiteY0" fmla="*/ 403290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403290 h 1672931"/>
              <a:gd name="connsiteX0" fmla="*/ 0 w 1638300"/>
              <a:gd name="connsiteY0" fmla="*/ 216892 h 1672931"/>
              <a:gd name="connsiteX1" fmla="*/ 95250 w 1638300"/>
              <a:gd name="connsiteY1" fmla="*/ 1672931 h 1672931"/>
              <a:gd name="connsiteX2" fmla="*/ 1638300 w 1638300"/>
              <a:gd name="connsiteY2" fmla="*/ 1496411 h 1672931"/>
              <a:gd name="connsiteX3" fmla="*/ 1562100 w 1638300"/>
              <a:gd name="connsiteY3" fmla="*/ 0 h 1672931"/>
              <a:gd name="connsiteX4" fmla="*/ 0 w 1638300"/>
              <a:gd name="connsiteY4" fmla="*/ 216892 h 1672931"/>
              <a:gd name="connsiteX0" fmla="*/ 0 w 1638300"/>
              <a:gd name="connsiteY0" fmla="*/ 67773 h 1523812"/>
              <a:gd name="connsiteX1" fmla="*/ 95250 w 1638300"/>
              <a:gd name="connsiteY1" fmla="*/ 1523812 h 1523812"/>
              <a:gd name="connsiteX2" fmla="*/ 1638300 w 1638300"/>
              <a:gd name="connsiteY2" fmla="*/ 1347292 h 1523812"/>
              <a:gd name="connsiteX3" fmla="*/ 1619250 w 1638300"/>
              <a:gd name="connsiteY3" fmla="*/ 0 h 1523812"/>
              <a:gd name="connsiteX4" fmla="*/ 0 w 1638300"/>
              <a:gd name="connsiteY4" fmla="*/ 67773 h 1523812"/>
              <a:gd name="connsiteX0" fmla="*/ 38100 w 1676400"/>
              <a:gd name="connsiteY0" fmla="*/ 67773 h 1347292"/>
              <a:gd name="connsiteX1" fmla="*/ 0 w 1676400"/>
              <a:gd name="connsiteY1" fmla="*/ 1188294 h 1347292"/>
              <a:gd name="connsiteX2" fmla="*/ 1676400 w 1676400"/>
              <a:gd name="connsiteY2" fmla="*/ 1347292 h 1347292"/>
              <a:gd name="connsiteX3" fmla="*/ 1657350 w 1676400"/>
              <a:gd name="connsiteY3" fmla="*/ 0 h 1347292"/>
              <a:gd name="connsiteX4" fmla="*/ 38100 w 1676400"/>
              <a:gd name="connsiteY4" fmla="*/ 67773 h 1347292"/>
              <a:gd name="connsiteX0" fmla="*/ 225935 w 1864235"/>
              <a:gd name="connsiteY0" fmla="*/ 67773 h 1347292"/>
              <a:gd name="connsiteX1" fmla="*/ 187835 w 1864235"/>
              <a:gd name="connsiteY1" fmla="*/ 1188294 h 1347292"/>
              <a:gd name="connsiteX2" fmla="*/ 1864235 w 1864235"/>
              <a:gd name="connsiteY2" fmla="*/ 1347292 h 1347292"/>
              <a:gd name="connsiteX3" fmla="*/ 1845185 w 1864235"/>
              <a:gd name="connsiteY3" fmla="*/ 0 h 1347292"/>
              <a:gd name="connsiteX4" fmla="*/ 225935 w 1864235"/>
              <a:gd name="connsiteY4" fmla="*/ 67773 h 1347292"/>
              <a:gd name="connsiteX0" fmla="*/ 140841 w 1779141"/>
              <a:gd name="connsiteY0" fmla="*/ 67773 h 1347292"/>
              <a:gd name="connsiteX1" fmla="*/ 102741 w 1779141"/>
              <a:gd name="connsiteY1" fmla="*/ 1188294 h 1347292"/>
              <a:gd name="connsiteX2" fmla="*/ 1779141 w 1779141"/>
              <a:gd name="connsiteY2" fmla="*/ 1347292 h 1347292"/>
              <a:gd name="connsiteX3" fmla="*/ 1760091 w 1779141"/>
              <a:gd name="connsiteY3" fmla="*/ 0 h 1347292"/>
              <a:gd name="connsiteX4" fmla="*/ 140841 w 1779141"/>
              <a:gd name="connsiteY4" fmla="*/ 67773 h 1347292"/>
              <a:gd name="connsiteX0" fmla="*/ 38370 w 1676670"/>
              <a:gd name="connsiteY0" fmla="*/ 67773 h 1347292"/>
              <a:gd name="connsiteX1" fmla="*/ 270 w 1676670"/>
              <a:gd name="connsiteY1" fmla="*/ 1188294 h 1347292"/>
              <a:gd name="connsiteX2" fmla="*/ 1676670 w 1676670"/>
              <a:gd name="connsiteY2" fmla="*/ 1347292 h 1347292"/>
              <a:gd name="connsiteX3" fmla="*/ 1657620 w 1676670"/>
              <a:gd name="connsiteY3" fmla="*/ 0 h 1347292"/>
              <a:gd name="connsiteX4" fmla="*/ 38370 w 1676670"/>
              <a:gd name="connsiteY4" fmla="*/ 67773 h 1347292"/>
              <a:gd name="connsiteX0" fmla="*/ 145966 w 1784266"/>
              <a:gd name="connsiteY0" fmla="*/ 67773 h 1347292"/>
              <a:gd name="connsiteX1" fmla="*/ 129 w 1784266"/>
              <a:gd name="connsiteY1" fmla="*/ 1131881 h 1347292"/>
              <a:gd name="connsiteX2" fmla="*/ 1784266 w 1784266"/>
              <a:gd name="connsiteY2" fmla="*/ 1347292 h 1347292"/>
              <a:gd name="connsiteX3" fmla="*/ 1765216 w 1784266"/>
              <a:gd name="connsiteY3" fmla="*/ 0 h 1347292"/>
              <a:gd name="connsiteX4" fmla="*/ 145966 w 1784266"/>
              <a:gd name="connsiteY4" fmla="*/ 67773 h 1347292"/>
              <a:gd name="connsiteX0" fmla="*/ 145837 w 1784137"/>
              <a:gd name="connsiteY0" fmla="*/ 67773 h 1347292"/>
              <a:gd name="connsiteX1" fmla="*/ 0 w 1784137"/>
              <a:gd name="connsiteY1" fmla="*/ 1131881 h 1347292"/>
              <a:gd name="connsiteX2" fmla="*/ 1784137 w 1784137"/>
              <a:gd name="connsiteY2" fmla="*/ 1347292 h 1347292"/>
              <a:gd name="connsiteX3" fmla="*/ 1765087 w 1784137"/>
              <a:gd name="connsiteY3" fmla="*/ 0 h 1347292"/>
              <a:gd name="connsiteX4" fmla="*/ 145837 w 1784137"/>
              <a:gd name="connsiteY4" fmla="*/ 67773 h 134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37" h="1347292">
                <a:moveTo>
                  <a:pt x="145837" y="67773"/>
                </a:moveTo>
                <a:cubicBezTo>
                  <a:pt x="198238" y="648763"/>
                  <a:pt x="96945" y="886443"/>
                  <a:pt x="0" y="1131881"/>
                </a:cubicBezTo>
                <a:lnTo>
                  <a:pt x="1784137" y="1347292"/>
                </a:lnTo>
                <a:lnTo>
                  <a:pt x="1765087" y="0"/>
                </a:lnTo>
                <a:lnTo>
                  <a:pt x="145837" y="67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Industrie 4.0</a:t>
            </a:r>
          </a:p>
        </p:txBody>
      </p:sp>
    </p:spTree>
    <p:extLst>
      <p:ext uri="{BB962C8B-B14F-4D97-AF65-F5344CB8AC3E}">
        <p14:creationId xmlns:p14="http://schemas.microsoft.com/office/powerpoint/2010/main" val="26338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2" name="Textfeld 1"/>
          <p:cNvSpPr txBox="1"/>
          <p:nvPr/>
        </p:nvSpPr>
        <p:spPr>
          <a:xfrm>
            <a:off x="1484170" y="1805650"/>
            <a:ext cx="2301656" cy="400110"/>
          </a:xfrm>
          <a:prstGeom prst="rect">
            <a:avLst/>
          </a:prstGeom>
          <a:noFill/>
        </p:spPr>
        <p:txBody>
          <a:bodyPr wrap="none" rtlCol="0">
            <a:spAutoFit/>
          </a:bodyPr>
          <a:lstStyle/>
          <a:p>
            <a:r>
              <a:rPr lang="de-DE" sz="2000" dirty="0">
                <a:solidFill>
                  <a:srgbClr val="0070C0"/>
                </a:solidFill>
              </a:rPr>
              <a:t>Was war bisher gut?</a:t>
            </a:r>
          </a:p>
        </p:txBody>
      </p:sp>
      <p:sp>
        <p:nvSpPr>
          <p:cNvPr id="19" name="Textfeld 18"/>
          <p:cNvSpPr txBox="1"/>
          <p:nvPr/>
        </p:nvSpPr>
        <p:spPr>
          <a:xfrm>
            <a:off x="1033049" y="5198167"/>
            <a:ext cx="1115113" cy="400110"/>
          </a:xfrm>
          <a:prstGeom prst="rect">
            <a:avLst/>
          </a:prstGeom>
          <a:noFill/>
        </p:spPr>
        <p:txBody>
          <a:bodyPr wrap="none" rtlCol="0">
            <a:spAutoFit/>
          </a:bodyPr>
          <a:lstStyle/>
          <a:p>
            <a:r>
              <a:rPr lang="de-DE" sz="2000" dirty="0">
                <a:solidFill>
                  <a:srgbClr val="0070C0"/>
                </a:solidFill>
              </a:rPr>
              <a:t>Was sind</a:t>
            </a:r>
          </a:p>
        </p:txBody>
      </p:sp>
      <p:sp>
        <p:nvSpPr>
          <p:cNvPr id="24" name="Textfeld 23"/>
          <p:cNvSpPr txBox="1"/>
          <p:nvPr/>
        </p:nvSpPr>
        <p:spPr>
          <a:xfrm>
            <a:off x="5625844" y="3660370"/>
            <a:ext cx="2443361" cy="1015663"/>
          </a:xfrm>
          <a:prstGeom prst="rect">
            <a:avLst/>
          </a:prstGeom>
          <a:noFill/>
        </p:spPr>
        <p:txBody>
          <a:bodyPr wrap="none" rtlCol="0">
            <a:spAutoFit/>
          </a:bodyPr>
          <a:lstStyle/>
          <a:p>
            <a:pPr algn="r"/>
            <a:r>
              <a:rPr lang="de-DE" sz="2000" dirty="0">
                <a:solidFill>
                  <a:srgbClr val="0070C0"/>
                </a:solidFill>
              </a:rPr>
              <a:t>Auf welche </a:t>
            </a:r>
            <a:br>
              <a:rPr lang="de-DE" sz="2000" dirty="0">
                <a:solidFill>
                  <a:srgbClr val="0070C0"/>
                </a:solidFill>
              </a:rPr>
            </a:br>
            <a:r>
              <a:rPr lang="de-DE" sz="2000" dirty="0">
                <a:solidFill>
                  <a:srgbClr val="0070C0"/>
                </a:solidFill>
              </a:rPr>
              <a:t/>
            </a:r>
            <a:br>
              <a:rPr lang="de-DE" sz="2000" dirty="0">
                <a:solidFill>
                  <a:srgbClr val="0070C0"/>
                </a:solidFill>
              </a:rPr>
            </a:br>
            <a:r>
              <a:rPr lang="de-DE" sz="2000" dirty="0">
                <a:solidFill>
                  <a:srgbClr val="0070C0"/>
                </a:solidFill>
              </a:rPr>
              <a:t>sollte man reagieren?</a:t>
            </a:r>
          </a:p>
        </p:txBody>
      </p:sp>
      <p:sp>
        <p:nvSpPr>
          <p:cNvPr id="4" name="Rechteck 3"/>
          <p:cNvSpPr/>
          <p:nvPr/>
        </p:nvSpPr>
        <p:spPr>
          <a:xfrm>
            <a:off x="6329613" y="3971960"/>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6" name="Rechteck 5"/>
          <p:cNvSpPr/>
          <p:nvPr/>
        </p:nvSpPr>
        <p:spPr>
          <a:xfrm>
            <a:off x="2048322" y="5198808"/>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642635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rot="312996">
            <a:off x="4606105" y="1295138"/>
            <a:ext cx="3341363" cy="1015663"/>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000" dirty="0">
                <a:solidFill>
                  <a:schemeClr val="bg1"/>
                </a:solidFill>
              </a:rPr>
              <a:t>Welche Kompetenzen erwirbt </a:t>
            </a:r>
            <a:br>
              <a:rPr lang="de-DE" sz="2000" dirty="0">
                <a:solidFill>
                  <a:schemeClr val="bg1"/>
                </a:solidFill>
              </a:rPr>
            </a:br>
            <a:r>
              <a:rPr lang="de-DE" sz="2000" dirty="0">
                <a:solidFill>
                  <a:schemeClr val="bg1"/>
                </a:solidFill>
              </a:rPr>
              <a:t>ein Schüler eigentlich </a:t>
            </a:r>
            <a:br>
              <a:rPr lang="de-DE" sz="2000" dirty="0">
                <a:solidFill>
                  <a:schemeClr val="bg1"/>
                </a:solidFill>
              </a:rPr>
            </a:br>
            <a:r>
              <a:rPr lang="de-DE" sz="2000" dirty="0">
                <a:solidFill>
                  <a:schemeClr val="bg1"/>
                </a:solidFill>
              </a:rPr>
              <a:t>in drei Jahren NwT?</a:t>
            </a:r>
          </a:p>
        </p:txBody>
      </p:sp>
      <p:sp>
        <p:nvSpPr>
          <p:cNvPr id="9" name="Rechteck 8"/>
          <p:cNvSpPr/>
          <p:nvPr/>
        </p:nvSpPr>
        <p:spPr>
          <a:xfrm>
            <a:off x="1048211" y="832739"/>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1548312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pieren 41"/>
          <p:cNvGrpSpPr/>
          <p:nvPr/>
        </p:nvGrpSpPr>
        <p:grpSpPr>
          <a:xfrm>
            <a:off x="505943" y="557540"/>
            <a:ext cx="1346303" cy="1191577"/>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220879" y="213867"/>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7997117" y="5802927"/>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64" name="Gruppieren 63"/>
          <p:cNvGrpSpPr/>
          <p:nvPr/>
        </p:nvGrpSpPr>
        <p:grpSpPr>
          <a:xfrm>
            <a:off x="3239984" y="787727"/>
            <a:ext cx="3411415" cy="586154"/>
            <a:chOff x="844062" y="3669323"/>
            <a:chExt cx="3411415" cy="586154"/>
          </a:xfrm>
        </p:grpSpPr>
        <p:sp>
          <p:nvSpPr>
            <p:cNvPr id="65" name="Freihandform 64"/>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66" name="Textfeld 65"/>
            <p:cNvSpPr txBox="1"/>
            <p:nvPr/>
          </p:nvSpPr>
          <p:spPr>
            <a:xfrm>
              <a:off x="1237154" y="3779628"/>
              <a:ext cx="2648482" cy="400110"/>
            </a:xfrm>
            <a:prstGeom prst="rect">
              <a:avLst/>
            </a:prstGeom>
            <a:noFill/>
          </p:spPr>
          <p:txBody>
            <a:bodyPr wrap="none" rtlCol="0">
              <a:spAutoFit/>
            </a:bodyPr>
            <a:lstStyle/>
            <a:p>
              <a:r>
                <a:rPr lang="de-DE" sz="2000" dirty="0">
                  <a:solidFill>
                    <a:schemeClr val="bg1"/>
                  </a:solidFill>
                </a:rPr>
                <a:t>NwT-Bildungsplan 2016</a:t>
              </a:r>
            </a:p>
          </p:txBody>
        </p:sp>
      </p:grpSp>
      <p:grpSp>
        <p:nvGrpSpPr>
          <p:cNvPr id="72" name="Gruppieren 71"/>
          <p:cNvGrpSpPr/>
          <p:nvPr/>
        </p:nvGrpSpPr>
        <p:grpSpPr>
          <a:xfrm>
            <a:off x="3323189" y="1355059"/>
            <a:ext cx="3357107" cy="559358"/>
            <a:chOff x="927268" y="3717896"/>
            <a:chExt cx="3357107" cy="559358"/>
          </a:xfrm>
        </p:grpSpPr>
        <p:sp>
          <p:nvSpPr>
            <p:cNvPr id="73" name="Freihandform 72"/>
            <p:cNvSpPr/>
            <p:nvPr/>
          </p:nvSpPr>
          <p:spPr>
            <a:xfrm>
              <a:off x="927268" y="3717896"/>
              <a:ext cx="3357107" cy="559358"/>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107" h="559358">
                  <a:moveTo>
                    <a:pt x="76559" y="94980"/>
                  </a:moveTo>
                  <a:lnTo>
                    <a:pt x="0" y="550506"/>
                  </a:lnTo>
                  <a:lnTo>
                    <a:pt x="3357107" y="559358"/>
                  </a:lnTo>
                  <a:lnTo>
                    <a:pt x="3282700" y="0"/>
                  </a:lnTo>
                  <a:lnTo>
                    <a:pt x="76559" y="949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4" name="Textfeld 73"/>
            <p:cNvSpPr txBox="1"/>
            <p:nvPr/>
          </p:nvSpPr>
          <p:spPr>
            <a:xfrm>
              <a:off x="1228413" y="3788183"/>
              <a:ext cx="2648482" cy="400110"/>
            </a:xfrm>
            <a:prstGeom prst="rect">
              <a:avLst/>
            </a:prstGeom>
            <a:noFill/>
          </p:spPr>
          <p:txBody>
            <a:bodyPr wrap="none" rtlCol="0">
              <a:spAutoFit/>
            </a:bodyPr>
            <a:lstStyle/>
            <a:p>
              <a:pPr algn="ctr"/>
              <a:r>
                <a:rPr lang="de-DE" sz="2000" dirty="0">
                  <a:solidFill>
                    <a:schemeClr val="bg1"/>
                  </a:solidFill>
                </a:rPr>
                <a:t>NwT-Bildungsplan 2018</a:t>
              </a:r>
            </a:p>
          </p:txBody>
        </p:sp>
      </p:grpSp>
      <p:grpSp>
        <p:nvGrpSpPr>
          <p:cNvPr id="75" name="Gruppieren 74"/>
          <p:cNvGrpSpPr/>
          <p:nvPr/>
        </p:nvGrpSpPr>
        <p:grpSpPr>
          <a:xfrm>
            <a:off x="3245608" y="1984704"/>
            <a:ext cx="3439406" cy="489071"/>
            <a:chOff x="938514" y="3788183"/>
            <a:chExt cx="3439406" cy="489071"/>
          </a:xfrm>
        </p:grpSpPr>
        <p:sp>
          <p:nvSpPr>
            <p:cNvPr id="76" name="Freihandform 75"/>
            <p:cNvSpPr/>
            <p:nvPr/>
          </p:nvSpPr>
          <p:spPr>
            <a:xfrm>
              <a:off x="938514" y="3792541"/>
              <a:ext cx="3439406" cy="484713"/>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 name="connsiteX0" fmla="*/ 76559 w 3450651"/>
                <a:gd name="connsiteY0" fmla="*/ 20335 h 484713"/>
                <a:gd name="connsiteX1" fmla="*/ 0 w 3450651"/>
                <a:gd name="connsiteY1" fmla="*/ 475861 h 484713"/>
                <a:gd name="connsiteX2" fmla="*/ 3357107 w 3450651"/>
                <a:gd name="connsiteY2" fmla="*/ 484713 h 484713"/>
                <a:gd name="connsiteX3" fmla="*/ 3450651 w 3450651"/>
                <a:gd name="connsiteY3" fmla="*/ 0 h 484713"/>
                <a:gd name="connsiteX4" fmla="*/ 76559 w 3450651"/>
                <a:gd name="connsiteY4" fmla="*/ 20335 h 484713"/>
                <a:gd name="connsiteX0" fmla="*/ 11245 w 3450651"/>
                <a:gd name="connsiteY0" fmla="*/ 1673 h 484713"/>
                <a:gd name="connsiteX1" fmla="*/ 0 w 3450651"/>
                <a:gd name="connsiteY1" fmla="*/ 475861 h 484713"/>
                <a:gd name="connsiteX2" fmla="*/ 3357107 w 3450651"/>
                <a:gd name="connsiteY2" fmla="*/ 484713 h 484713"/>
                <a:gd name="connsiteX3" fmla="*/ 3450651 w 3450651"/>
                <a:gd name="connsiteY3" fmla="*/ 0 h 484713"/>
                <a:gd name="connsiteX4" fmla="*/ 11245 w 3450651"/>
                <a:gd name="connsiteY4" fmla="*/ 1673 h 484713"/>
                <a:gd name="connsiteX0" fmla="*/ 11245 w 3450651"/>
                <a:gd name="connsiteY0" fmla="*/ 1673 h 484713"/>
                <a:gd name="connsiteX1" fmla="*/ 0 w 3450651"/>
                <a:gd name="connsiteY1" fmla="*/ 475861 h 484713"/>
                <a:gd name="connsiteX2" fmla="*/ 3338445 w 3450651"/>
                <a:gd name="connsiteY2" fmla="*/ 484713 h 484713"/>
                <a:gd name="connsiteX3" fmla="*/ 3450651 w 3450651"/>
                <a:gd name="connsiteY3" fmla="*/ 0 h 484713"/>
                <a:gd name="connsiteX4" fmla="*/ 11245 w 3450651"/>
                <a:gd name="connsiteY4" fmla="*/ 1673 h 484713"/>
                <a:gd name="connsiteX0" fmla="*/ 0 w 3439406"/>
                <a:gd name="connsiteY0" fmla="*/ 1673 h 484713"/>
                <a:gd name="connsiteX1" fmla="*/ 26078 w 3439406"/>
                <a:gd name="connsiteY1" fmla="*/ 475861 h 484713"/>
                <a:gd name="connsiteX2" fmla="*/ 3327200 w 3439406"/>
                <a:gd name="connsiteY2" fmla="*/ 484713 h 484713"/>
                <a:gd name="connsiteX3" fmla="*/ 3439406 w 3439406"/>
                <a:gd name="connsiteY3" fmla="*/ 0 h 484713"/>
                <a:gd name="connsiteX4" fmla="*/ 0 w 3439406"/>
                <a:gd name="connsiteY4" fmla="*/ 1673 h 484713"/>
                <a:gd name="connsiteX0" fmla="*/ 0 w 3439406"/>
                <a:gd name="connsiteY0" fmla="*/ 1673 h 484713"/>
                <a:gd name="connsiteX1" fmla="*/ 26078 w 3439406"/>
                <a:gd name="connsiteY1" fmla="*/ 447869 h 484713"/>
                <a:gd name="connsiteX2" fmla="*/ 3327200 w 3439406"/>
                <a:gd name="connsiteY2" fmla="*/ 484713 h 484713"/>
                <a:gd name="connsiteX3" fmla="*/ 3439406 w 3439406"/>
                <a:gd name="connsiteY3" fmla="*/ 0 h 484713"/>
                <a:gd name="connsiteX4" fmla="*/ 0 w 3439406"/>
                <a:gd name="connsiteY4" fmla="*/ 1673 h 4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406" h="484713">
                  <a:moveTo>
                    <a:pt x="0" y="1673"/>
                  </a:moveTo>
                  <a:lnTo>
                    <a:pt x="26078" y="447869"/>
                  </a:lnTo>
                  <a:lnTo>
                    <a:pt x="3327200" y="484713"/>
                  </a:lnTo>
                  <a:lnTo>
                    <a:pt x="3439406" y="0"/>
                  </a:lnTo>
                  <a:lnTo>
                    <a:pt x="0" y="16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7" name="Textfeld 76"/>
            <p:cNvSpPr txBox="1"/>
            <p:nvPr/>
          </p:nvSpPr>
          <p:spPr>
            <a:xfrm>
              <a:off x="1321723" y="3788183"/>
              <a:ext cx="2648482" cy="400110"/>
            </a:xfrm>
            <a:prstGeom prst="rect">
              <a:avLst/>
            </a:prstGeom>
            <a:noFill/>
          </p:spPr>
          <p:txBody>
            <a:bodyPr wrap="none" rtlCol="0">
              <a:spAutoFit/>
            </a:bodyPr>
            <a:lstStyle/>
            <a:p>
              <a:pPr algn="ctr"/>
              <a:r>
                <a:rPr lang="de-DE" sz="2000" dirty="0">
                  <a:solidFill>
                    <a:schemeClr val="bg1"/>
                  </a:solidFill>
                </a:rPr>
                <a:t>NwT-Bildungsplan 2021</a:t>
              </a:r>
            </a:p>
          </p:txBody>
        </p:sp>
      </p:grpSp>
      <p:grpSp>
        <p:nvGrpSpPr>
          <p:cNvPr id="78" name="Gruppieren 77"/>
          <p:cNvGrpSpPr/>
          <p:nvPr/>
        </p:nvGrpSpPr>
        <p:grpSpPr>
          <a:xfrm>
            <a:off x="3248420" y="2649279"/>
            <a:ext cx="3292030" cy="489071"/>
            <a:chOff x="964592" y="3788183"/>
            <a:chExt cx="3292030" cy="489071"/>
          </a:xfrm>
        </p:grpSpPr>
        <p:sp>
          <p:nvSpPr>
            <p:cNvPr id="79" name="Freihandform 78"/>
            <p:cNvSpPr/>
            <p:nvPr/>
          </p:nvSpPr>
          <p:spPr>
            <a:xfrm>
              <a:off x="964592" y="3792541"/>
              <a:ext cx="3292030" cy="484713"/>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 name="connsiteX0" fmla="*/ 76559 w 3450651"/>
                <a:gd name="connsiteY0" fmla="*/ 20335 h 484713"/>
                <a:gd name="connsiteX1" fmla="*/ 0 w 3450651"/>
                <a:gd name="connsiteY1" fmla="*/ 475861 h 484713"/>
                <a:gd name="connsiteX2" fmla="*/ 3357107 w 3450651"/>
                <a:gd name="connsiteY2" fmla="*/ 484713 h 484713"/>
                <a:gd name="connsiteX3" fmla="*/ 3450651 w 3450651"/>
                <a:gd name="connsiteY3" fmla="*/ 0 h 484713"/>
                <a:gd name="connsiteX4" fmla="*/ 76559 w 3450651"/>
                <a:gd name="connsiteY4" fmla="*/ 20335 h 484713"/>
                <a:gd name="connsiteX0" fmla="*/ 11245 w 3450651"/>
                <a:gd name="connsiteY0" fmla="*/ 1673 h 484713"/>
                <a:gd name="connsiteX1" fmla="*/ 0 w 3450651"/>
                <a:gd name="connsiteY1" fmla="*/ 475861 h 484713"/>
                <a:gd name="connsiteX2" fmla="*/ 3357107 w 3450651"/>
                <a:gd name="connsiteY2" fmla="*/ 484713 h 484713"/>
                <a:gd name="connsiteX3" fmla="*/ 3450651 w 3450651"/>
                <a:gd name="connsiteY3" fmla="*/ 0 h 484713"/>
                <a:gd name="connsiteX4" fmla="*/ 11245 w 3450651"/>
                <a:gd name="connsiteY4" fmla="*/ 1673 h 484713"/>
                <a:gd name="connsiteX0" fmla="*/ 11245 w 3450651"/>
                <a:gd name="connsiteY0" fmla="*/ 1673 h 484713"/>
                <a:gd name="connsiteX1" fmla="*/ 0 w 3450651"/>
                <a:gd name="connsiteY1" fmla="*/ 475861 h 484713"/>
                <a:gd name="connsiteX2" fmla="*/ 3338445 w 3450651"/>
                <a:gd name="connsiteY2" fmla="*/ 484713 h 484713"/>
                <a:gd name="connsiteX3" fmla="*/ 3450651 w 3450651"/>
                <a:gd name="connsiteY3" fmla="*/ 0 h 484713"/>
                <a:gd name="connsiteX4" fmla="*/ 11245 w 3450651"/>
                <a:gd name="connsiteY4" fmla="*/ 1673 h 484713"/>
                <a:gd name="connsiteX0" fmla="*/ 0 w 3439406"/>
                <a:gd name="connsiteY0" fmla="*/ 1673 h 484713"/>
                <a:gd name="connsiteX1" fmla="*/ 26078 w 3439406"/>
                <a:gd name="connsiteY1" fmla="*/ 475861 h 484713"/>
                <a:gd name="connsiteX2" fmla="*/ 3327200 w 3439406"/>
                <a:gd name="connsiteY2" fmla="*/ 484713 h 484713"/>
                <a:gd name="connsiteX3" fmla="*/ 3439406 w 3439406"/>
                <a:gd name="connsiteY3" fmla="*/ 0 h 484713"/>
                <a:gd name="connsiteX4" fmla="*/ 0 w 3439406"/>
                <a:gd name="connsiteY4" fmla="*/ 1673 h 484713"/>
                <a:gd name="connsiteX0" fmla="*/ 0 w 3439406"/>
                <a:gd name="connsiteY0" fmla="*/ 1673 h 484713"/>
                <a:gd name="connsiteX1" fmla="*/ 26078 w 3439406"/>
                <a:gd name="connsiteY1" fmla="*/ 447869 h 484713"/>
                <a:gd name="connsiteX2" fmla="*/ 3327200 w 3439406"/>
                <a:gd name="connsiteY2" fmla="*/ 484713 h 484713"/>
                <a:gd name="connsiteX3" fmla="*/ 3439406 w 3439406"/>
                <a:gd name="connsiteY3" fmla="*/ 0 h 484713"/>
                <a:gd name="connsiteX4" fmla="*/ 0 w 3439406"/>
                <a:gd name="connsiteY4" fmla="*/ 1673 h 484713"/>
                <a:gd name="connsiteX0" fmla="*/ 39237 w 3413328"/>
                <a:gd name="connsiteY0" fmla="*/ 1673 h 484713"/>
                <a:gd name="connsiteX1" fmla="*/ 0 w 3413328"/>
                <a:gd name="connsiteY1" fmla="*/ 447869 h 484713"/>
                <a:gd name="connsiteX2" fmla="*/ 3301122 w 3413328"/>
                <a:gd name="connsiteY2" fmla="*/ 484713 h 484713"/>
                <a:gd name="connsiteX3" fmla="*/ 3413328 w 3413328"/>
                <a:gd name="connsiteY3" fmla="*/ 0 h 484713"/>
                <a:gd name="connsiteX4" fmla="*/ 39237 w 3413328"/>
                <a:gd name="connsiteY4" fmla="*/ 1673 h 484713"/>
                <a:gd name="connsiteX0" fmla="*/ 39237 w 3301122"/>
                <a:gd name="connsiteY0" fmla="*/ 1673 h 484713"/>
                <a:gd name="connsiteX1" fmla="*/ 0 w 3301122"/>
                <a:gd name="connsiteY1" fmla="*/ 447869 h 484713"/>
                <a:gd name="connsiteX2" fmla="*/ 3301122 w 3301122"/>
                <a:gd name="connsiteY2" fmla="*/ 484713 h 484713"/>
                <a:gd name="connsiteX3" fmla="*/ 3292030 w 3301122"/>
                <a:gd name="connsiteY3" fmla="*/ 0 h 484713"/>
                <a:gd name="connsiteX4" fmla="*/ 39237 w 3301122"/>
                <a:gd name="connsiteY4" fmla="*/ 1673 h 484713"/>
                <a:gd name="connsiteX0" fmla="*/ 39237 w 3292030"/>
                <a:gd name="connsiteY0" fmla="*/ 1673 h 484713"/>
                <a:gd name="connsiteX1" fmla="*/ 0 w 3292030"/>
                <a:gd name="connsiteY1" fmla="*/ 447869 h 484713"/>
                <a:gd name="connsiteX2" fmla="*/ 3263800 w 3292030"/>
                <a:gd name="connsiteY2" fmla="*/ 484713 h 484713"/>
                <a:gd name="connsiteX3" fmla="*/ 3292030 w 3292030"/>
                <a:gd name="connsiteY3" fmla="*/ 0 h 484713"/>
                <a:gd name="connsiteX4" fmla="*/ 39237 w 3292030"/>
                <a:gd name="connsiteY4" fmla="*/ 1673 h 4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030" h="484713">
                  <a:moveTo>
                    <a:pt x="39237" y="1673"/>
                  </a:moveTo>
                  <a:lnTo>
                    <a:pt x="0" y="447869"/>
                  </a:lnTo>
                  <a:lnTo>
                    <a:pt x="3263800" y="484713"/>
                  </a:lnTo>
                  <a:lnTo>
                    <a:pt x="3292030" y="0"/>
                  </a:lnTo>
                  <a:lnTo>
                    <a:pt x="39237" y="16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80" name="Textfeld 79"/>
            <p:cNvSpPr txBox="1"/>
            <p:nvPr/>
          </p:nvSpPr>
          <p:spPr>
            <a:xfrm>
              <a:off x="1552320" y="3788183"/>
              <a:ext cx="1912639" cy="400110"/>
            </a:xfrm>
            <a:prstGeom prst="rect">
              <a:avLst/>
            </a:prstGeom>
            <a:noFill/>
          </p:spPr>
          <p:txBody>
            <a:bodyPr wrap="none" rtlCol="0">
              <a:spAutoFit/>
            </a:bodyPr>
            <a:lstStyle/>
            <a:p>
              <a:r>
                <a:rPr lang="de-DE" sz="2000" dirty="0">
                  <a:solidFill>
                    <a:schemeClr val="bg1"/>
                  </a:solidFill>
                </a:rPr>
                <a:t>Fünf-Jahres-Plan</a:t>
              </a:r>
            </a:p>
          </p:txBody>
        </p:sp>
      </p:grpSp>
      <p:cxnSp>
        <p:nvCxnSpPr>
          <p:cNvPr id="3" name="Gerader Verbinder 2"/>
          <p:cNvCxnSpPr/>
          <p:nvPr/>
        </p:nvCxnSpPr>
        <p:spPr>
          <a:xfrm flipV="1">
            <a:off x="3097333" y="2540592"/>
            <a:ext cx="3741562" cy="78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hteckige Legende 81"/>
          <p:cNvSpPr/>
          <p:nvPr/>
        </p:nvSpPr>
        <p:spPr>
          <a:xfrm>
            <a:off x="1431940" y="3895963"/>
            <a:ext cx="2563385" cy="1336515"/>
          </a:xfrm>
          <a:prstGeom prst="wedgeRectCallout">
            <a:avLst>
              <a:gd name="adj1" fmla="val -14169"/>
              <a:gd name="adj2" fmla="val 93423"/>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War das nicht das, was in der DDR schon schief ging?</a:t>
            </a:r>
          </a:p>
        </p:txBody>
      </p:sp>
      <p:sp>
        <p:nvSpPr>
          <p:cNvPr id="83" name="Rechteckige Legende 82"/>
          <p:cNvSpPr/>
          <p:nvPr/>
        </p:nvSpPr>
        <p:spPr>
          <a:xfrm>
            <a:off x="6779528" y="3583306"/>
            <a:ext cx="2224177" cy="983360"/>
          </a:xfrm>
          <a:prstGeom prst="wedgeRectCallout">
            <a:avLst>
              <a:gd name="adj1" fmla="val 30852"/>
              <a:gd name="adj2" fmla="val 162321"/>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Immerhin gibt man uns Zeit…</a:t>
            </a:r>
          </a:p>
        </p:txBody>
      </p:sp>
      <p:sp>
        <p:nvSpPr>
          <p:cNvPr id="84" name="Rechteckige Legende 83"/>
          <p:cNvSpPr/>
          <p:nvPr/>
        </p:nvSpPr>
        <p:spPr>
          <a:xfrm>
            <a:off x="126034" y="2864066"/>
            <a:ext cx="2487562" cy="894735"/>
          </a:xfrm>
          <a:prstGeom prst="wedgeRectCallout">
            <a:avLst>
              <a:gd name="adj1" fmla="val -2179"/>
              <a:gd name="adj2" fmla="val 250902"/>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Da ist ja noch viel Zeit…</a:t>
            </a:r>
          </a:p>
        </p:txBody>
      </p:sp>
      <p:sp>
        <p:nvSpPr>
          <p:cNvPr id="85" name="Rechteckige Legende 84"/>
          <p:cNvSpPr/>
          <p:nvPr/>
        </p:nvSpPr>
        <p:spPr>
          <a:xfrm>
            <a:off x="4139717" y="3671931"/>
            <a:ext cx="2487562" cy="894735"/>
          </a:xfrm>
          <a:prstGeom prst="wedgeRectCallout">
            <a:avLst>
              <a:gd name="adj1" fmla="val -37499"/>
              <a:gd name="adj2" fmla="val 176512"/>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...bis dann bin ich eh in Pension…</a:t>
            </a:r>
          </a:p>
        </p:txBody>
      </p:sp>
      <p:sp>
        <p:nvSpPr>
          <p:cNvPr id="86" name="Rechteckige Legende 85"/>
          <p:cNvSpPr/>
          <p:nvPr/>
        </p:nvSpPr>
        <p:spPr>
          <a:xfrm>
            <a:off x="5246342" y="4666077"/>
            <a:ext cx="2832854" cy="894735"/>
          </a:xfrm>
          <a:prstGeom prst="wedgeRectCallout">
            <a:avLst>
              <a:gd name="adj1" fmla="val 19838"/>
              <a:gd name="adj2" fmla="val 93544"/>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Müssen wir echt noch 5 Jahre warten?</a:t>
            </a:r>
          </a:p>
        </p:txBody>
      </p:sp>
      <p:sp>
        <p:nvSpPr>
          <p:cNvPr id="63" name="Textfeld 62"/>
          <p:cNvSpPr txBox="1"/>
          <p:nvPr/>
        </p:nvSpPr>
        <p:spPr>
          <a:xfrm>
            <a:off x="1713299" y="832124"/>
            <a:ext cx="652743" cy="1200329"/>
          </a:xfrm>
          <a:prstGeom prst="rect">
            <a:avLst/>
          </a:prstGeom>
          <a:noFill/>
        </p:spPr>
        <p:txBody>
          <a:bodyPr wrap="none" rtlCol="0">
            <a:spAutoFit/>
          </a:bodyPr>
          <a:lstStyle/>
          <a:p>
            <a:r>
              <a:rPr lang="de-DE" sz="7200" dirty="0">
                <a:solidFill>
                  <a:schemeClr val="accent6"/>
                </a:solidFill>
              </a:rPr>
              <a:t>0</a:t>
            </a:r>
          </a:p>
        </p:txBody>
      </p:sp>
    </p:spTree>
    <p:extLst>
      <p:ext uri="{BB962C8B-B14F-4D97-AF65-F5344CB8AC3E}">
        <p14:creationId xmlns:p14="http://schemas.microsoft.com/office/powerpoint/2010/main" val="20380076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rot="312996">
            <a:off x="4606105" y="1295138"/>
            <a:ext cx="3341363" cy="1015663"/>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000" dirty="0">
                <a:solidFill>
                  <a:schemeClr val="bg1"/>
                </a:solidFill>
              </a:rPr>
              <a:t>Welche Kompetenzen erwirbt </a:t>
            </a:r>
            <a:br>
              <a:rPr lang="de-DE" sz="2000" dirty="0">
                <a:solidFill>
                  <a:schemeClr val="bg1"/>
                </a:solidFill>
              </a:rPr>
            </a:br>
            <a:r>
              <a:rPr lang="de-DE" sz="2000" dirty="0">
                <a:solidFill>
                  <a:schemeClr val="bg1"/>
                </a:solidFill>
              </a:rPr>
              <a:t>ein Schüler eigentlich </a:t>
            </a:r>
            <a:br>
              <a:rPr lang="de-DE" sz="2000" dirty="0">
                <a:solidFill>
                  <a:schemeClr val="bg1"/>
                </a:solidFill>
              </a:rPr>
            </a:br>
            <a:r>
              <a:rPr lang="de-DE" sz="2000" dirty="0">
                <a:solidFill>
                  <a:schemeClr val="bg1"/>
                </a:solidFill>
              </a:rPr>
              <a:t>in drei Jahren NwT?</a:t>
            </a:r>
          </a:p>
        </p:txBody>
      </p:sp>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sp>
        <p:nvSpPr>
          <p:cNvPr id="33" name="Rechteck 32"/>
          <p:cNvSpPr/>
          <p:nvPr/>
        </p:nvSpPr>
        <p:spPr>
          <a:xfrm>
            <a:off x="1041132" y="833100"/>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13323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28" grpId="0"/>
      <p:bldP spid="29" grpId="0"/>
      <p:bldP spid="3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16848" y="2730785"/>
            <a:ext cx="3279517" cy="3276225"/>
            <a:chOff x="616848" y="2730785"/>
            <a:chExt cx="3279517" cy="3276225"/>
          </a:xfrm>
        </p:grpSpPr>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sp>
        <p:nvSpPr>
          <p:cNvPr id="38" name="Textfeld 37"/>
          <p:cNvSpPr txBox="1"/>
          <p:nvPr/>
        </p:nvSpPr>
        <p:spPr>
          <a:xfrm rot="312996">
            <a:off x="4606105" y="1295138"/>
            <a:ext cx="3341363" cy="1015663"/>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000" dirty="0">
                <a:solidFill>
                  <a:schemeClr val="bg1"/>
                </a:solidFill>
              </a:rPr>
              <a:t>Welche Kompetenzen erwirbt </a:t>
            </a:r>
            <a:br>
              <a:rPr lang="de-DE" sz="2000" dirty="0">
                <a:solidFill>
                  <a:schemeClr val="bg1"/>
                </a:solidFill>
              </a:rPr>
            </a:br>
            <a:r>
              <a:rPr lang="de-DE" sz="2000" dirty="0">
                <a:solidFill>
                  <a:schemeClr val="bg1"/>
                </a:solidFill>
              </a:rPr>
              <a:t>ein Schüler eigentlich </a:t>
            </a:r>
            <a:br>
              <a:rPr lang="de-DE" sz="2000" dirty="0">
                <a:solidFill>
                  <a:schemeClr val="bg1"/>
                </a:solidFill>
              </a:rPr>
            </a:br>
            <a:r>
              <a:rPr lang="de-DE" sz="2000" dirty="0">
                <a:solidFill>
                  <a:schemeClr val="bg1"/>
                </a:solidFill>
              </a:rPr>
              <a:t>in drei Jahren NwT?</a:t>
            </a:r>
          </a:p>
        </p:txBody>
      </p:sp>
      <p:grpSp>
        <p:nvGrpSpPr>
          <p:cNvPr id="33" name="Gruppieren 32"/>
          <p:cNvGrpSpPr/>
          <p:nvPr/>
        </p:nvGrpSpPr>
        <p:grpSpPr>
          <a:xfrm>
            <a:off x="3417831" y="1802969"/>
            <a:ext cx="3590925" cy="3400425"/>
            <a:chOff x="1732446" y="1766140"/>
            <a:chExt cx="3590925" cy="3400425"/>
          </a:xfrm>
        </p:grpSpPr>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4324">
              <a:off x="1732446" y="1766140"/>
              <a:ext cx="3590925" cy="340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Kreis 52"/>
            <p:cNvSpPr/>
            <p:nvPr/>
          </p:nvSpPr>
          <p:spPr>
            <a:xfrm>
              <a:off x="2651609" y="2798581"/>
              <a:ext cx="1914525" cy="1933575"/>
            </a:xfrm>
            <a:prstGeom prst="pie">
              <a:avLst>
                <a:gd name="adj1" fmla="val 80500"/>
                <a:gd name="adj2" fmla="val 12288503"/>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36" name="Rechteck 35"/>
          <p:cNvSpPr/>
          <p:nvPr/>
        </p:nvSpPr>
        <p:spPr>
          <a:xfrm>
            <a:off x="1041132" y="833100"/>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32706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rot="312996">
            <a:off x="4606105" y="1295138"/>
            <a:ext cx="3341363" cy="1015663"/>
          </a:xfrm>
          <a:custGeom>
            <a:avLst/>
            <a:gdLst>
              <a:gd name="connsiteX0" fmla="*/ 0 w 3003515"/>
              <a:gd name="connsiteY0" fmla="*/ 0 h 646331"/>
              <a:gd name="connsiteX1" fmla="*/ 3003515 w 3003515"/>
              <a:gd name="connsiteY1" fmla="*/ 0 h 646331"/>
              <a:gd name="connsiteX2" fmla="*/ 3003515 w 3003515"/>
              <a:gd name="connsiteY2" fmla="*/ 646331 h 646331"/>
              <a:gd name="connsiteX3" fmla="*/ 0 w 3003515"/>
              <a:gd name="connsiteY3" fmla="*/ 646331 h 646331"/>
              <a:gd name="connsiteX4" fmla="*/ 0 w 3003515"/>
              <a:gd name="connsiteY4" fmla="*/ 0 h 646331"/>
              <a:gd name="connsiteX0" fmla="*/ 3782 w 3003515"/>
              <a:gd name="connsiteY0" fmla="*/ 0 h 700628"/>
              <a:gd name="connsiteX1" fmla="*/ 3003515 w 3003515"/>
              <a:gd name="connsiteY1" fmla="*/ 54297 h 700628"/>
              <a:gd name="connsiteX2" fmla="*/ 3003515 w 3003515"/>
              <a:gd name="connsiteY2" fmla="*/ 700628 h 700628"/>
              <a:gd name="connsiteX3" fmla="*/ 0 w 3003515"/>
              <a:gd name="connsiteY3" fmla="*/ 700628 h 700628"/>
              <a:gd name="connsiteX4" fmla="*/ 3782 w 3003515"/>
              <a:gd name="connsiteY4" fmla="*/ 0 h 700628"/>
              <a:gd name="connsiteX0" fmla="*/ 3782 w 3003515"/>
              <a:gd name="connsiteY0" fmla="*/ 0 h 700628"/>
              <a:gd name="connsiteX1" fmla="*/ 3003515 w 3003515"/>
              <a:gd name="connsiteY1" fmla="*/ 54297 h 700628"/>
              <a:gd name="connsiteX2" fmla="*/ 2995681 w 3003515"/>
              <a:gd name="connsiteY2" fmla="*/ 656435 h 700628"/>
              <a:gd name="connsiteX3" fmla="*/ 0 w 3003515"/>
              <a:gd name="connsiteY3" fmla="*/ 700628 h 700628"/>
              <a:gd name="connsiteX4" fmla="*/ 3782 w 3003515"/>
              <a:gd name="connsiteY4" fmla="*/ 0 h 700628"/>
              <a:gd name="connsiteX0" fmla="*/ 263382 w 3263115"/>
              <a:gd name="connsiteY0" fmla="*/ 0 h 824400"/>
              <a:gd name="connsiteX1" fmla="*/ 3263115 w 3263115"/>
              <a:gd name="connsiteY1" fmla="*/ 54297 h 824400"/>
              <a:gd name="connsiteX2" fmla="*/ 3255281 w 3263115"/>
              <a:gd name="connsiteY2" fmla="*/ 656435 h 824400"/>
              <a:gd name="connsiteX3" fmla="*/ 0 w 3263115"/>
              <a:gd name="connsiteY3" fmla="*/ 824400 h 824400"/>
              <a:gd name="connsiteX4" fmla="*/ 263382 w 3263115"/>
              <a:gd name="connsiteY4" fmla="*/ 0 h 824400"/>
              <a:gd name="connsiteX0" fmla="*/ 35334 w 3263115"/>
              <a:gd name="connsiteY0" fmla="*/ 0 h 840286"/>
              <a:gd name="connsiteX1" fmla="*/ 3263115 w 3263115"/>
              <a:gd name="connsiteY1" fmla="*/ 70183 h 840286"/>
              <a:gd name="connsiteX2" fmla="*/ 3255281 w 3263115"/>
              <a:gd name="connsiteY2" fmla="*/ 672321 h 840286"/>
              <a:gd name="connsiteX3" fmla="*/ 0 w 3263115"/>
              <a:gd name="connsiteY3" fmla="*/ 840286 h 840286"/>
              <a:gd name="connsiteX4" fmla="*/ 35334 w 3263115"/>
              <a:gd name="connsiteY4" fmla="*/ 0 h 840286"/>
              <a:gd name="connsiteX0" fmla="*/ 35334 w 3263115"/>
              <a:gd name="connsiteY0" fmla="*/ 0 h 840286"/>
              <a:gd name="connsiteX1" fmla="*/ 3263115 w 3263115"/>
              <a:gd name="connsiteY1" fmla="*/ 70183 h 840286"/>
              <a:gd name="connsiteX2" fmla="*/ 3097685 w 3263115"/>
              <a:gd name="connsiteY2" fmla="*/ 584958 h 840286"/>
              <a:gd name="connsiteX3" fmla="*/ 0 w 3263115"/>
              <a:gd name="connsiteY3" fmla="*/ 840286 h 840286"/>
              <a:gd name="connsiteX4" fmla="*/ 35334 w 3263115"/>
              <a:gd name="connsiteY4" fmla="*/ 0 h 840286"/>
              <a:gd name="connsiteX0" fmla="*/ 35334 w 3186342"/>
              <a:gd name="connsiteY0" fmla="*/ 0 h 840286"/>
              <a:gd name="connsiteX1" fmla="*/ 3186342 w 3186342"/>
              <a:gd name="connsiteY1" fmla="*/ 75746 h 840286"/>
              <a:gd name="connsiteX2" fmla="*/ 3097685 w 3186342"/>
              <a:gd name="connsiteY2" fmla="*/ 584958 h 840286"/>
              <a:gd name="connsiteX3" fmla="*/ 0 w 3186342"/>
              <a:gd name="connsiteY3" fmla="*/ 840286 h 840286"/>
              <a:gd name="connsiteX4" fmla="*/ 35334 w 3186342"/>
              <a:gd name="connsiteY4" fmla="*/ 0 h 840286"/>
              <a:gd name="connsiteX0" fmla="*/ 67912 w 3186342"/>
              <a:gd name="connsiteY0" fmla="*/ 0 h 838017"/>
              <a:gd name="connsiteX1" fmla="*/ 3186342 w 3186342"/>
              <a:gd name="connsiteY1" fmla="*/ 73477 h 838017"/>
              <a:gd name="connsiteX2" fmla="*/ 3097685 w 3186342"/>
              <a:gd name="connsiteY2" fmla="*/ 582689 h 838017"/>
              <a:gd name="connsiteX3" fmla="*/ 0 w 3186342"/>
              <a:gd name="connsiteY3" fmla="*/ 838017 h 838017"/>
              <a:gd name="connsiteX4" fmla="*/ 67912 w 3186342"/>
              <a:gd name="connsiteY4" fmla="*/ 0 h 838017"/>
              <a:gd name="connsiteX0" fmla="*/ 67912 w 3186342"/>
              <a:gd name="connsiteY0" fmla="*/ 0 h 838017"/>
              <a:gd name="connsiteX1" fmla="*/ 3186342 w 3186342"/>
              <a:gd name="connsiteY1" fmla="*/ 73477 h 838017"/>
              <a:gd name="connsiteX2" fmla="*/ 3052246 w 3186342"/>
              <a:gd name="connsiteY2" fmla="*/ 765030 h 838017"/>
              <a:gd name="connsiteX3" fmla="*/ 0 w 3186342"/>
              <a:gd name="connsiteY3" fmla="*/ 838017 h 838017"/>
              <a:gd name="connsiteX4" fmla="*/ 67912 w 3186342"/>
              <a:gd name="connsiteY4" fmla="*/ 0 h 83801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66130 w 3184560"/>
              <a:gd name="connsiteY0" fmla="*/ 0 h 969087"/>
              <a:gd name="connsiteX1" fmla="*/ 3184560 w 3184560"/>
              <a:gd name="connsiteY1" fmla="*/ 73477 h 969087"/>
              <a:gd name="connsiteX2" fmla="*/ 3050464 w 3184560"/>
              <a:gd name="connsiteY2" fmla="*/ 765030 h 969087"/>
              <a:gd name="connsiteX3" fmla="*/ 0 w 3184560"/>
              <a:gd name="connsiteY3" fmla="*/ 969087 h 969087"/>
              <a:gd name="connsiteX4" fmla="*/ 66130 w 3184560"/>
              <a:gd name="connsiteY4" fmla="*/ 0 h 969087"/>
              <a:gd name="connsiteX0" fmla="*/ 33 w 3205339"/>
              <a:gd name="connsiteY0" fmla="*/ 0 h 975139"/>
              <a:gd name="connsiteX1" fmla="*/ 3205339 w 3205339"/>
              <a:gd name="connsiteY1" fmla="*/ 79529 h 975139"/>
              <a:gd name="connsiteX2" fmla="*/ 3071243 w 3205339"/>
              <a:gd name="connsiteY2" fmla="*/ 771082 h 975139"/>
              <a:gd name="connsiteX3" fmla="*/ 20779 w 3205339"/>
              <a:gd name="connsiteY3" fmla="*/ 975139 h 975139"/>
              <a:gd name="connsiteX4" fmla="*/ 33 w 3205339"/>
              <a:gd name="connsiteY4" fmla="*/ 0 h 975139"/>
              <a:gd name="connsiteX0" fmla="*/ 33 w 3205339"/>
              <a:gd name="connsiteY0" fmla="*/ 0 h 975139"/>
              <a:gd name="connsiteX1" fmla="*/ 3205339 w 3205339"/>
              <a:gd name="connsiteY1" fmla="*/ 79529 h 975139"/>
              <a:gd name="connsiteX2" fmla="*/ 3082102 w 3205339"/>
              <a:gd name="connsiteY2" fmla="*/ 771839 h 975139"/>
              <a:gd name="connsiteX3" fmla="*/ 20779 w 3205339"/>
              <a:gd name="connsiteY3" fmla="*/ 975139 h 975139"/>
              <a:gd name="connsiteX4" fmla="*/ 33 w 3205339"/>
              <a:gd name="connsiteY4" fmla="*/ 0 h 975139"/>
              <a:gd name="connsiteX0" fmla="*/ 14359 w 3219665"/>
              <a:gd name="connsiteY0" fmla="*/ 0 h 973007"/>
              <a:gd name="connsiteX1" fmla="*/ 3219665 w 3219665"/>
              <a:gd name="connsiteY1" fmla="*/ 79529 h 973007"/>
              <a:gd name="connsiteX2" fmla="*/ 3096428 w 3219665"/>
              <a:gd name="connsiteY2" fmla="*/ 771839 h 973007"/>
              <a:gd name="connsiteX3" fmla="*/ 0 w 3219665"/>
              <a:gd name="connsiteY3" fmla="*/ 973007 h 973007"/>
              <a:gd name="connsiteX4" fmla="*/ 14359 w 3219665"/>
              <a:gd name="connsiteY4" fmla="*/ 0 h 973007"/>
              <a:gd name="connsiteX0" fmla="*/ 14359 w 3219665"/>
              <a:gd name="connsiteY0" fmla="*/ 0 h 1108301"/>
              <a:gd name="connsiteX1" fmla="*/ 3219665 w 3219665"/>
              <a:gd name="connsiteY1" fmla="*/ 79529 h 1108301"/>
              <a:gd name="connsiteX2" fmla="*/ 3176288 w 3219665"/>
              <a:gd name="connsiteY2" fmla="*/ 1098437 h 1108301"/>
              <a:gd name="connsiteX3" fmla="*/ 0 w 3219665"/>
              <a:gd name="connsiteY3" fmla="*/ 973007 h 1108301"/>
              <a:gd name="connsiteX4" fmla="*/ 14359 w 3219665"/>
              <a:gd name="connsiteY4" fmla="*/ 0 h 1108301"/>
              <a:gd name="connsiteX0" fmla="*/ 14359 w 3219665"/>
              <a:gd name="connsiteY0" fmla="*/ 0 h 1098437"/>
              <a:gd name="connsiteX1" fmla="*/ 3219665 w 3219665"/>
              <a:gd name="connsiteY1" fmla="*/ 79529 h 1098437"/>
              <a:gd name="connsiteX2" fmla="*/ 3176288 w 3219665"/>
              <a:gd name="connsiteY2" fmla="*/ 1098437 h 1098437"/>
              <a:gd name="connsiteX3" fmla="*/ 0 w 3219665"/>
              <a:gd name="connsiteY3" fmla="*/ 973007 h 1098437"/>
              <a:gd name="connsiteX4" fmla="*/ 14359 w 3219665"/>
              <a:gd name="connsiteY4" fmla="*/ 0 h 1098437"/>
              <a:gd name="connsiteX0" fmla="*/ 66 w 3205372"/>
              <a:gd name="connsiteY0" fmla="*/ 0 h 1098437"/>
              <a:gd name="connsiteX1" fmla="*/ 3205372 w 3205372"/>
              <a:gd name="connsiteY1" fmla="*/ 79529 h 1098437"/>
              <a:gd name="connsiteX2" fmla="*/ 3161995 w 3205372"/>
              <a:gd name="connsiteY2" fmla="*/ 1098437 h 1098437"/>
              <a:gd name="connsiteX3" fmla="*/ 3785 w 3205372"/>
              <a:gd name="connsiteY3" fmla="*/ 1085485 h 1098437"/>
              <a:gd name="connsiteX4" fmla="*/ 66 w 3205372"/>
              <a:gd name="connsiteY4" fmla="*/ 0 h 1098437"/>
              <a:gd name="connsiteX0" fmla="*/ 46 w 3212903"/>
              <a:gd name="connsiteY0" fmla="*/ 43782 h 1018908"/>
              <a:gd name="connsiteX1" fmla="*/ 3212903 w 3212903"/>
              <a:gd name="connsiteY1" fmla="*/ 0 h 1018908"/>
              <a:gd name="connsiteX2" fmla="*/ 3169526 w 3212903"/>
              <a:gd name="connsiteY2" fmla="*/ 1018908 h 1018908"/>
              <a:gd name="connsiteX3" fmla="*/ 11316 w 3212903"/>
              <a:gd name="connsiteY3" fmla="*/ 1005956 h 1018908"/>
              <a:gd name="connsiteX4" fmla="*/ 46 w 3212903"/>
              <a:gd name="connsiteY4" fmla="*/ 43782 h 1018908"/>
              <a:gd name="connsiteX0" fmla="*/ 25971 w 3238828"/>
              <a:gd name="connsiteY0" fmla="*/ 43782 h 1018908"/>
              <a:gd name="connsiteX1" fmla="*/ 3238828 w 3238828"/>
              <a:gd name="connsiteY1" fmla="*/ 0 h 1018908"/>
              <a:gd name="connsiteX2" fmla="*/ 3195451 w 3238828"/>
              <a:gd name="connsiteY2" fmla="*/ 1018908 h 1018908"/>
              <a:gd name="connsiteX3" fmla="*/ 0 w 3238828"/>
              <a:gd name="connsiteY3" fmla="*/ 1003813 h 1018908"/>
              <a:gd name="connsiteX4" fmla="*/ 25971 w 3238828"/>
              <a:gd name="connsiteY4" fmla="*/ 43782 h 1018908"/>
              <a:gd name="connsiteX0" fmla="*/ 1144 w 3238828"/>
              <a:gd name="connsiteY0" fmla="*/ 42352 h 1018908"/>
              <a:gd name="connsiteX1" fmla="*/ 3238828 w 3238828"/>
              <a:gd name="connsiteY1" fmla="*/ 0 h 1018908"/>
              <a:gd name="connsiteX2" fmla="*/ 3195451 w 3238828"/>
              <a:gd name="connsiteY2" fmla="*/ 1018908 h 1018908"/>
              <a:gd name="connsiteX3" fmla="*/ 0 w 3238828"/>
              <a:gd name="connsiteY3" fmla="*/ 1003813 h 1018908"/>
              <a:gd name="connsiteX4" fmla="*/ 1144 w 3238828"/>
              <a:gd name="connsiteY4" fmla="*/ 42352 h 101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28" h="1018908">
                <a:moveTo>
                  <a:pt x="1144" y="42352"/>
                </a:moveTo>
                <a:lnTo>
                  <a:pt x="3238828" y="0"/>
                </a:lnTo>
                <a:lnTo>
                  <a:pt x="3195451" y="1018908"/>
                </a:lnTo>
                <a:lnTo>
                  <a:pt x="0" y="1003813"/>
                </a:lnTo>
                <a:cubicBezTo>
                  <a:pt x="12608" y="607379"/>
                  <a:pt x="-117" y="275895"/>
                  <a:pt x="1144" y="42352"/>
                </a:cubicBezTo>
                <a:close/>
              </a:path>
            </a:pathLst>
          </a:custGeom>
          <a:solidFill>
            <a:schemeClr val="accent1"/>
          </a:solidFill>
        </p:spPr>
        <p:txBody>
          <a:bodyPr wrap="none" rtlCol="0">
            <a:spAutoFit/>
          </a:bodyPr>
          <a:lstStyle/>
          <a:p>
            <a:pPr algn="ctr"/>
            <a:r>
              <a:rPr lang="de-DE" sz="2000" dirty="0">
                <a:solidFill>
                  <a:schemeClr val="bg1"/>
                </a:solidFill>
              </a:rPr>
              <a:t>Welche Kompetenzen erwirbt </a:t>
            </a:r>
            <a:br>
              <a:rPr lang="de-DE" sz="2000" dirty="0">
                <a:solidFill>
                  <a:schemeClr val="bg1"/>
                </a:solidFill>
              </a:rPr>
            </a:br>
            <a:r>
              <a:rPr lang="de-DE" sz="2000" dirty="0">
                <a:solidFill>
                  <a:schemeClr val="bg1"/>
                </a:solidFill>
              </a:rPr>
              <a:t>ein Schüler eigentlich </a:t>
            </a:r>
            <a:br>
              <a:rPr lang="de-DE" sz="2000" dirty="0">
                <a:solidFill>
                  <a:schemeClr val="bg1"/>
                </a:solidFill>
              </a:rPr>
            </a:br>
            <a:r>
              <a:rPr lang="de-DE" sz="2000" dirty="0">
                <a:solidFill>
                  <a:schemeClr val="bg1"/>
                </a:solidFill>
              </a:rPr>
              <a:t>in drei Jahren NwT?</a:t>
            </a:r>
          </a:p>
        </p:txBody>
      </p:sp>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sp>
        <p:nvSpPr>
          <p:cNvPr id="24" name="Rechteck 23"/>
          <p:cNvSpPr/>
          <p:nvPr/>
        </p:nvSpPr>
        <p:spPr>
          <a:xfrm>
            <a:off x="1041132" y="833100"/>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22019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rot="764817">
            <a:off x="1386732" y="4396113"/>
            <a:ext cx="3279517" cy="3276225"/>
            <a:chOff x="616848" y="2730785"/>
            <a:chExt cx="3279517" cy="3276225"/>
          </a:xfrm>
        </p:grpSpPr>
        <p:sp>
          <p:nvSpPr>
            <p:cNvPr id="12" name="Textfeld 11"/>
            <p:cNvSpPr txBox="1"/>
            <p:nvPr/>
          </p:nvSpPr>
          <p:spPr>
            <a:xfrm rot="21330991">
              <a:off x="1212728" y="4503243"/>
              <a:ext cx="1164101" cy="369332"/>
            </a:xfrm>
            <a:prstGeom prst="rect">
              <a:avLst/>
            </a:prstGeom>
            <a:noFill/>
          </p:spPr>
          <p:txBody>
            <a:bodyPr wrap="none" rtlCol="0">
              <a:spAutoFit/>
            </a:bodyPr>
            <a:lstStyle/>
            <a:p>
              <a:r>
                <a:rPr lang="de-DE" dirty="0">
                  <a:solidFill>
                    <a:schemeClr val="tx1">
                      <a:lumMod val="50000"/>
                      <a:lumOff val="50000"/>
                    </a:schemeClr>
                  </a:solidFill>
                </a:rPr>
                <a:t>Ernährung</a:t>
              </a:r>
            </a:p>
          </p:txBody>
        </p:sp>
        <p:sp>
          <p:nvSpPr>
            <p:cNvPr id="13" name="Textfeld 12"/>
            <p:cNvSpPr txBox="1"/>
            <p:nvPr/>
          </p:nvSpPr>
          <p:spPr>
            <a:xfrm rot="21296566">
              <a:off x="2456409" y="5128272"/>
              <a:ext cx="1297728" cy="369332"/>
            </a:xfrm>
            <a:prstGeom prst="rect">
              <a:avLst/>
            </a:prstGeom>
            <a:noFill/>
          </p:spPr>
          <p:txBody>
            <a:bodyPr wrap="none" rtlCol="0">
              <a:spAutoFit/>
            </a:bodyPr>
            <a:lstStyle/>
            <a:p>
              <a:r>
                <a:rPr lang="de-DE" dirty="0">
                  <a:solidFill>
                    <a:schemeClr val="tx1">
                      <a:lumMod val="50000"/>
                      <a:lumOff val="50000"/>
                    </a:schemeClr>
                  </a:solidFill>
                </a:rPr>
                <a:t>Brückenbau</a:t>
              </a:r>
            </a:p>
          </p:txBody>
        </p:sp>
        <p:sp>
          <p:nvSpPr>
            <p:cNvPr id="15" name="Textfeld 14"/>
            <p:cNvSpPr txBox="1"/>
            <p:nvPr/>
          </p:nvSpPr>
          <p:spPr>
            <a:xfrm rot="21330991">
              <a:off x="2370780" y="3480296"/>
              <a:ext cx="1276440" cy="369332"/>
            </a:xfrm>
            <a:prstGeom prst="rect">
              <a:avLst/>
            </a:prstGeom>
            <a:noFill/>
          </p:spPr>
          <p:txBody>
            <a:bodyPr wrap="none" rtlCol="0">
              <a:spAutoFit/>
            </a:bodyPr>
            <a:lstStyle/>
            <a:p>
              <a:r>
                <a:rPr lang="de-DE" dirty="0">
                  <a:solidFill>
                    <a:schemeClr val="tx1">
                      <a:lumMod val="50000"/>
                      <a:lumOff val="50000"/>
                    </a:schemeClr>
                  </a:solidFill>
                </a:rPr>
                <a:t>Astronomie</a:t>
              </a:r>
            </a:p>
          </p:txBody>
        </p:sp>
        <p:sp>
          <p:nvSpPr>
            <p:cNvPr id="16" name="Textfeld 15"/>
            <p:cNvSpPr txBox="1"/>
            <p:nvPr/>
          </p:nvSpPr>
          <p:spPr>
            <a:xfrm rot="21330991">
              <a:off x="1384367" y="5262344"/>
              <a:ext cx="839269" cy="369332"/>
            </a:xfrm>
            <a:prstGeom prst="rect">
              <a:avLst/>
            </a:prstGeom>
            <a:noFill/>
          </p:spPr>
          <p:txBody>
            <a:bodyPr wrap="none" rtlCol="0">
              <a:spAutoFit/>
            </a:bodyPr>
            <a:lstStyle/>
            <a:p>
              <a:r>
                <a:rPr lang="de-DE" dirty="0">
                  <a:solidFill>
                    <a:schemeClr val="tx1">
                      <a:lumMod val="50000"/>
                      <a:lumOff val="50000"/>
                    </a:schemeClr>
                  </a:solidFill>
                </a:rPr>
                <a:t>Wetter</a:t>
              </a:r>
            </a:p>
          </p:txBody>
        </p:sp>
        <p:sp>
          <p:nvSpPr>
            <p:cNvPr id="17" name="Textfeld 16"/>
            <p:cNvSpPr txBox="1"/>
            <p:nvPr/>
          </p:nvSpPr>
          <p:spPr>
            <a:xfrm rot="21330991">
              <a:off x="1326654" y="3541736"/>
              <a:ext cx="989373" cy="646331"/>
            </a:xfrm>
            <a:prstGeom prst="rect">
              <a:avLst/>
            </a:prstGeom>
            <a:noFill/>
          </p:spPr>
          <p:txBody>
            <a:bodyPr wrap="none" rtlCol="0">
              <a:spAutoFit/>
            </a:bodyPr>
            <a:lstStyle/>
            <a:p>
              <a:r>
                <a:rPr lang="de-DE" dirty="0">
                  <a:solidFill>
                    <a:schemeClr val="tx1">
                      <a:lumMod val="50000"/>
                      <a:lumOff val="50000"/>
                    </a:schemeClr>
                  </a:solidFill>
                </a:rPr>
                <a:t>Schall &amp; </a:t>
              </a:r>
              <a:br>
                <a:rPr lang="de-DE" dirty="0">
                  <a:solidFill>
                    <a:schemeClr val="tx1">
                      <a:lumMod val="50000"/>
                      <a:lumOff val="50000"/>
                    </a:schemeClr>
                  </a:solidFill>
                </a:rPr>
              </a:br>
              <a:r>
                <a:rPr lang="de-DE" dirty="0">
                  <a:solidFill>
                    <a:schemeClr val="tx1">
                      <a:lumMod val="50000"/>
                      <a:lumOff val="50000"/>
                    </a:schemeClr>
                  </a:solidFill>
                </a:rPr>
                <a:t>Lärm</a:t>
              </a:r>
            </a:p>
          </p:txBody>
        </p:sp>
        <p:sp>
          <p:nvSpPr>
            <p:cNvPr id="28" name="Textfeld 27"/>
            <p:cNvSpPr txBox="1"/>
            <p:nvPr/>
          </p:nvSpPr>
          <p:spPr>
            <a:xfrm rot="21330991">
              <a:off x="782868" y="5279490"/>
              <a:ext cx="340158" cy="461665"/>
            </a:xfrm>
            <a:prstGeom prst="rect">
              <a:avLst/>
            </a:prstGeom>
            <a:noFill/>
          </p:spPr>
          <p:txBody>
            <a:bodyPr wrap="none" rtlCol="0">
              <a:spAutoFit/>
            </a:bodyPr>
            <a:lstStyle/>
            <a:p>
              <a:r>
                <a:rPr lang="de-DE" sz="2400" dirty="0">
                  <a:solidFill>
                    <a:schemeClr val="accent1"/>
                  </a:solidFill>
                </a:rPr>
                <a:t>8</a:t>
              </a:r>
            </a:p>
          </p:txBody>
        </p:sp>
        <p:sp>
          <p:nvSpPr>
            <p:cNvPr id="29" name="Textfeld 28"/>
            <p:cNvSpPr txBox="1"/>
            <p:nvPr/>
          </p:nvSpPr>
          <p:spPr>
            <a:xfrm rot="21330991">
              <a:off x="751412" y="4544504"/>
              <a:ext cx="340158" cy="461665"/>
            </a:xfrm>
            <a:prstGeom prst="rect">
              <a:avLst/>
            </a:prstGeom>
            <a:noFill/>
          </p:spPr>
          <p:txBody>
            <a:bodyPr wrap="none" rtlCol="0">
              <a:spAutoFit/>
            </a:bodyPr>
            <a:lstStyle/>
            <a:p>
              <a:r>
                <a:rPr lang="de-DE" sz="2400" dirty="0">
                  <a:solidFill>
                    <a:schemeClr val="accent1"/>
                  </a:solidFill>
                </a:rPr>
                <a:t>9</a:t>
              </a:r>
            </a:p>
          </p:txBody>
        </p:sp>
        <p:sp>
          <p:nvSpPr>
            <p:cNvPr id="30" name="Textfeld 29"/>
            <p:cNvSpPr txBox="1"/>
            <p:nvPr/>
          </p:nvSpPr>
          <p:spPr>
            <a:xfrm rot="21330991">
              <a:off x="633822" y="3715734"/>
              <a:ext cx="495649" cy="461665"/>
            </a:xfrm>
            <a:prstGeom prst="rect">
              <a:avLst/>
            </a:prstGeom>
            <a:noFill/>
          </p:spPr>
          <p:txBody>
            <a:bodyPr wrap="none" rtlCol="0">
              <a:spAutoFit/>
            </a:bodyPr>
            <a:lstStyle/>
            <a:p>
              <a:r>
                <a:rPr lang="de-DE" sz="2400" dirty="0">
                  <a:solidFill>
                    <a:schemeClr val="accent1"/>
                  </a:solidFill>
                </a:rPr>
                <a:t>10</a:t>
              </a:r>
            </a:p>
          </p:txBody>
        </p:sp>
        <p:grpSp>
          <p:nvGrpSpPr>
            <p:cNvPr id="2" name="Gruppieren 1"/>
            <p:cNvGrpSpPr/>
            <p:nvPr/>
          </p:nvGrpSpPr>
          <p:grpSpPr>
            <a:xfrm>
              <a:off x="616848" y="2730785"/>
              <a:ext cx="3279517" cy="3276225"/>
              <a:chOff x="616848" y="2730785"/>
              <a:chExt cx="3279517" cy="3276225"/>
            </a:xfrm>
          </p:grpSpPr>
          <p:grpSp>
            <p:nvGrpSpPr>
              <p:cNvPr id="18" name="Gruppieren 17"/>
              <p:cNvGrpSpPr/>
              <p:nvPr/>
            </p:nvGrpSpPr>
            <p:grpSpPr>
              <a:xfrm>
                <a:off x="701769" y="3028807"/>
                <a:ext cx="3194596" cy="2978203"/>
                <a:chOff x="788306" y="2478514"/>
                <a:chExt cx="3194596" cy="2978203"/>
              </a:xfrm>
            </p:grpSpPr>
            <p:sp>
              <p:nvSpPr>
                <p:cNvPr id="19" name="Freihandform 18"/>
                <p:cNvSpPr/>
                <p:nvPr/>
              </p:nvSpPr>
              <p:spPr>
                <a:xfrm>
                  <a:off x="788306" y="3473042"/>
                  <a:ext cx="3005239"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811752" y="4269294"/>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p:nvSpPr>
              <p:spPr>
                <a:xfrm>
                  <a:off x="907955" y="5037267"/>
                  <a:ext cx="2969703"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21"/>
                <p:cNvSpPr/>
                <p:nvPr/>
              </p:nvSpPr>
              <p:spPr>
                <a:xfrm rot="5682969">
                  <a:off x="-57388" y="3885056"/>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rot="5682969">
                  <a:off x="1172904" y="3726744"/>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rot="5682969">
                  <a:off x="2473534" y="3568432"/>
                  <a:ext cx="2599286"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Freihandform 30"/>
              <p:cNvSpPr/>
              <p:nvPr/>
            </p:nvSpPr>
            <p:spPr>
              <a:xfrm>
                <a:off x="616848" y="2730785"/>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rot="21366059">
                <a:off x="635898" y="2820053"/>
                <a:ext cx="1564852" cy="461665"/>
              </a:xfrm>
              <a:prstGeom prst="rect">
                <a:avLst/>
              </a:prstGeom>
              <a:noFill/>
            </p:spPr>
            <p:txBody>
              <a:bodyPr wrap="none" rtlCol="0">
                <a:spAutoFit/>
              </a:bodyPr>
              <a:lstStyle/>
              <a:p>
                <a:r>
                  <a:rPr lang="de-DE" sz="2400" dirty="0">
                    <a:solidFill>
                      <a:schemeClr val="bg1"/>
                    </a:solidFill>
                  </a:rPr>
                  <a:t>Curriculum</a:t>
                </a:r>
              </a:p>
            </p:txBody>
          </p:sp>
        </p:grpSp>
        <p:sp>
          <p:nvSpPr>
            <p:cNvPr id="41" name="Textfeld 40"/>
            <p:cNvSpPr txBox="1"/>
            <p:nvPr/>
          </p:nvSpPr>
          <p:spPr>
            <a:xfrm rot="21330991">
              <a:off x="2639927" y="4373757"/>
              <a:ext cx="904478" cy="622028"/>
            </a:xfrm>
            <a:prstGeom prst="rect">
              <a:avLst/>
            </a:prstGeom>
            <a:noFill/>
            <a:ln>
              <a:noFill/>
            </a:ln>
          </p:spPr>
          <p:txBody>
            <a:bodyPr wrap="none" rtlCol="0">
              <a:spAutoFit/>
            </a:bodyPr>
            <a:lstStyle/>
            <a:p>
              <a:r>
                <a:rPr lang="de-DE" dirty="0">
                  <a:solidFill>
                    <a:schemeClr val="tx1">
                      <a:lumMod val="50000"/>
                      <a:lumOff val="50000"/>
                    </a:schemeClr>
                  </a:solidFill>
                </a:rPr>
                <a:t>Robotik</a:t>
              </a:r>
            </a:p>
          </p:txBody>
        </p:sp>
      </p:grpSp>
      <p:grpSp>
        <p:nvGrpSpPr>
          <p:cNvPr id="33" name="Gruppieren 32"/>
          <p:cNvGrpSpPr/>
          <p:nvPr/>
        </p:nvGrpSpPr>
        <p:grpSpPr>
          <a:xfrm>
            <a:off x="1782992" y="3286759"/>
            <a:ext cx="3204884" cy="1598679"/>
            <a:chOff x="1750336" y="3311251"/>
            <a:chExt cx="3204884" cy="1598679"/>
          </a:xfrm>
        </p:grpSpPr>
        <p:sp>
          <p:nvSpPr>
            <p:cNvPr id="34" name="Freihandform 33"/>
            <p:cNvSpPr/>
            <p:nvPr/>
          </p:nvSpPr>
          <p:spPr>
            <a:xfrm rot="6963814">
              <a:off x="4156755" y="4111465"/>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36"/>
            <p:cNvSpPr/>
            <p:nvPr/>
          </p:nvSpPr>
          <p:spPr>
            <a:xfrm rot="6963814">
              <a:off x="2879555" y="3899787"/>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37"/>
            <p:cNvSpPr/>
            <p:nvPr/>
          </p:nvSpPr>
          <p:spPr>
            <a:xfrm rot="6963814">
              <a:off x="1661009" y="3690266"/>
              <a:ext cx="1177480" cy="419450"/>
            </a:xfrm>
            <a:custGeom>
              <a:avLst/>
              <a:gdLst>
                <a:gd name="connsiteX0" fmla="*/ 0 w 2969703"/>
                <a:gd name="connsiteY0" fmla="*/ 343949 h 419450"/>
                <a:gd name="connsiteX1" fmla="*/ 8389 w 2969703"/>
                <a:gd name="connsiteY1" fmla="*/ 419450 h 419450"/>
                <a:gd name="connsiteX2" fmla="*/ 2969703 w 2969703"/>
                <a:gd name="connsiteY2" fmla="*/ 83890 h 419450"/>
                <a:gd name="connsiteX3" fmla="*/ 2961314 w 2969703"/>
                <a:gd name="connsiteY3" fmla="*/ 0 h 419450"/>
                <a:gd name="connsiteX4" fmla="*/ 0 w 2969703"/>
                <a:gd name="connsiteY4" fmla="*/ 343949 h 4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703" h="419450">
                  <a:moveTo>
                    <a:pt x="0" y="343949"/>
                  </a:moveTo>
                  <a:lnTo>
                    <a:pt x="8389" y="419450"/>
                  </a:lnTo>
                  <a:lnTo>
                    <a:pt x="2969703" y="83890"/>
                  </a:lnTo>
                  <a:lnTo>
                    <a:pt x="2961314" y="0"/>
                  </a:lnTo>
                  <a:lnTo>
                    <a:pt x="0" y="3439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38"/>
            <p:cNvSpPr/>
            <p:nvPr/>
          </p:nvSpPr>
          <p:spPr>
            <a:xfrm rot="763699">
              <a:off x="1812218" y="3353949"/>
              <a:ext cx="3048000" cy="691662"/>
            </a:xfrm>
            <a:custGeom>
              <a:avLst/>
              <a:gdLst>
                <a:gd name="connsiteX0" fmla="*/ 0 w 3012831"/>
                <a:gd name="connsiteY0" fmla="*/ 691662 h 691662"/>
                <a:gd name="connsiteX1" fmla="*/ 3012831 w 3012831"/>
                <a:gd name="connsiteY1" fmla="*/ 351693 h 691662"/>
                <a:gd name="connsiteX2" fmla="*/ 2989384 w 3012831"/>
                <a:gd name="connsiteY2" fmla="*/ 0 h 691662"/>
                <a:gd name="connsiteX3" fmla="*/ 11723 w 3012831"/>
                <a:gd name="connsiteY3" fmla="*/ 128954 h 691662"/>
                <a:gd name="connsiteX4" fmla="*/ 0 w 3012831"/>
                <a:gd name="connsiteY4" fmla="*/ 691662 h 691662"/>
                <a:gd name="connsiteX0" fmla="*/ 35169 w 3048000"/>
                <a:gd name="connsiteY0" fmla="*/ 691662 h 691662"/>
                <a:gd name="connsiteX1" fmla="*/ 3048000 w 3048000"/>
                <a:gd name="connsiteY1" fmla="*/ 351693 h 691662"/>
                <a:gd name="connsiteX2" fmla="*/ 3024553 w 3048000"/>
                <a:gd name="connsiteY2" fmla="*/ 0 h 691662"/>
                <a:gd name="connsiteX3" fmla="*/ 0 w 3048000"/>
                <a:gd name="connsiteY3" fmla="*/ 128954 h 691662"/>
                <a:gd name="connsiteX4" fmla="*/ 35169 w 3048000"/>
                <a:gd name="connsiteY4" fmla="*/ 691662 h 6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1662">
                  <a:moveTo>
                    <a:pt x="35169" y="691662"/>
                  </a:moveTo>
                  <a:lnTo>
                    <a:pt x="3048000" y="351693"/>
                  </a:lnTo>
                  <a:lnTo>
                    <a:pt x="3024553" y="0"/>
                  </a:lnTo>
                  <a:lnTo>
                    <a:pt x="0" y="128954"/>
                  </a:lnTo>
                  <a:lnTo>
                    <a:pt x="35169" y="6916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p:cNvSpPr txBox="1"/>
            <p:nvPr/>
          </p:nvSpPr>
          <p:spPr>
            <a:xfrm rot="494690">
              <a:off x="1750336" y="3762760"/>
              <a:ext cx="483337" cy="461665"/>
            </a:xfrm>
            <a:prstGeom prst="rect">
              <a:avLst/>
            </a:prstGeom>
            <a:noFill/>
          </p:spPr>
          <p:txBody>
            <a:bodyPr wrap="none" rtlCol="0">
              <a:spAutoFit/>
            </a:bodyPr>
            <a:lstStyle/>
            <a:p>
              <a:r>
                <a:rPr lang="de-DE" sz="2400" dirty="0">
                  <a:solidFill>
                    <a:schemeClr val="accent1"/>
                  </a:solidFill>
                </a:rPr>
                <a:t>KS</a:t>
              </a:r>
            </a:p>
          </p:txBody>
        </p:sp>
      </p:grpSp>
      <p:grpSp>
        <p:nvGrpSpPr>
          <p:cNvPr id="6" name="Gruppieren 5"/>
          <p:cNvGrpSpPr/>
          <p:nvPr/>
        </p:nvGrpSpPr>
        <p:grpSpPr>
          <a:xfrm>
            <a:off x="-176113" y="2837036"/>
            <a:ext cx="10604795" cy="2537302"/>
            <a:chOff x="-176113" y="2837036"/>
            <a:chExt cx="10604795" cy="2537302"/>
          </a:xfrm>
        </p:grpSpPr>
        <p:grpSp>
          <p:nvGrpSpPr>
            <p:cNvPr id="42" name="Gruppieren 41"/>
            <p:cNvGrpSpPr/>
            <p:nvPr/>
          </p:nvGrpSpPr>
          <p:grpSpPr>
            <a:xfrm>
              <a:off x="-176113" y="2837036"/>
              <a:ext cx="1921398" cy="1902507"/>
              <a:chOff x="-176113" y="2837036"/>
              <a:chExt cx="1921398" cy="1902507"/>
            </a:xfrm>
            <a:solidFill>
              <a:schemeClr val="bg1">
                <a:lumMod val="65000"/>
              </a:schemeClr>
            </a:solidFill>
          </p:grpSpPr>
          <p:sp>
            <p:nvSpPr>
              <p:cNvPr id="43" name="Freihandform 42"/>
              <p:cNvSpPr/>
              <p:nvPr/>
            </p:nvSpPr>
            <p:spPr>
              <a:xfrm>
                <a:off x="-176113" y="2837036"/>
                <a:ext cx="1921398" cy="1902507"/>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921398"/>
                  <a:gd name="connsiteY0" fmla="*/ 1412111 h 1527858"/>
                  <a:gd name="connsiteX1" fmla="*/ 243068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 name="connsiteX0" fmla="*/ 0 w 1921398"/>
                  <a:gd name="connsiteY0" fmla="*/ 1412111 h 1527858"/>
                  <a:gd name="connsiteX1" fmla="*/ 23149 w 1921398"/>
                  <a:gd name="connsiteY1" fmla="*/ 0 h 1527858"/>
                  <a:gd name="connsiteX2" fmla="*/ 1921398 w 1921398"/>
                  <a:gd name="connsiteY2" fmla="*/ 219741 h 1527858"/>
                  <a:gd name="connsiteX3" fmla="*/ 1678329 w 1921398"/>
                  <a:gd name="connsiteY3" fmla="*/ 1527858 h 1527858"/>
                  <a:gd name="connsiteX4" fmla="*/ 0 w 1921398"/>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398" h="1527858">
                    <a:moveTo>
                      <a:pt x="0" y="1412111"/>
                    </a:moveTo>
                    <a:lnTo>
                      <a:pt x="23149" y="0"/>
                    </a:lnTo>
                    <a:lnTo>
                      <a:pt x="1921398" y="219741"/>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44" name="Textfeld 43"/>
              <p:cNvSpPr txBox="1"/>
              <p:nvPr/>
            </p:nvSpPr>
            <p:spPr>
              <a:xfrm rot="425417">
                <a:off x="505995" y="3558460"/>
                <a:ext cx="510076" cy="461665"/>
              </a:xfrm>
              <a:prstGeom prst="rect">
                <a:avLst/>
              </a:prstGeom>
              <a:grpFill/>
            </p:spPr>
            <p:txBody>
              <a:bodyPr wrap="none" rtlCol="0">
                <a:spAutoFit/>
              </a:bodyPr>
              <a:lstStyle/>
              <a:p>
                <a:r>
                  <a:rPr lang="de-DE" sz="2400" dirty="0" err="1">
                    <a:solidFill>
                      <a:schemeClr val="bg1"/>
                    </a:solidFill>
                  </a:rPr>
                  <a:t>Ch</a:t>
                </a:r>
                <a:endParaRPr lang="de-DE" sz="2400" dirty="0">
                  <a:solidFill>
                    <a:schemeClr val="bg1"/>
                  </a:solidFill>
                </a:endParaRPr>
              </a:p>
            </p:txBody>
          </p:sp>
        </p:grpSp>
        <p:grpSp>
          <p:nvGrpSpPr>
            <p:cNvPr id="45" name="Gruppieren 44"/>
            <p:cNvGrpSpPr/>
            <p:nvPr/>
          </p:nvGrpSpPr>
          <p:grpSpPr>
            <a:xfrm>
              <a:off x="4838218" y="3692325"/>
              <a:ext cx="1909823" cy="1527858"/>
              <a:chOff x="4838218" y="3692325"/>
              <a:chExt cx="1909823" cy="1527858"/>
            </a:xfrm>
            <a:solidFill>
              <a:schemeClr val="bg1">
                <a:lumMod val="65000"/>
              </a:schemeClr>
            </a:solidFill>
          </p:grpSpPr>
          <p:sp>
            <p:nvSpPr>
              <p:cNvPr id="46" name="Freihandform 45"/>
              <p:cNvSpPr/>
              <p:nvPr/>
            </p:nvSpPr>
            <p:spPr>
              <a:xfrm>
                <a:off x="4838218" y="3692325"/>
                <a:ext cx="1909823" cy="1527858"/>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23" h="1527858">
                    <a:moveTo>
                      <a:pt x="0" y="1412111"/>
                    </a:moveTo>
                    <a:lnTo>
                      <a:pt x="243068" y="0"/>
                    </a:lnTo>
                    <a:lnTo>
                      <a:pt x="1909823" y="266217"/>
                    </a:lnTo>
                    <a:lnTo>
                      <a:pt x="1678329" y="1527858"/>
                    </a:lnTo>
                    <a:lnTo>
                      <a:pt x="0" y="14121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7" name="Textfeld 46"/>
              <p:cNvSpPr txBox="1"/>
              <p:nvPr/>
            </p:nvSpPr>
            <p:spPr>
              <a:xfrm rot="425417">
                <a:off x="5609028" y="4254107"/>
                <a:ext cx="351378" cy="461665"/>
              </a:xfrm>
              <a:prstGeom prst="rect">
                <a:avLst/>
              </a:prstGeom>
              <a:grpFill/>
            </p:spPr>
            <p:txBody>
              <a:bodyPr wrap="none" rtlCol="0">
                <a:spAutoFit/>
              </a:bodyPr>
              <a:lstStyle/>
              <a:p>
                <a:r>
                  <a:rPr lang="de-DE" sz="2400" dirty="0">
                    <a:solidFill>
                      <a:schemeClr val="bg1"/>
                    </a:solidFill>
                  </a:rPr>
                  <a:t>B</a:t>
                </a:r>
              </a:p>
            </p:txBody>
          </p:sp>
        </p:grpSp>
        <p:grpSp>
          <p:nvGrpSpPr>
            <p:cNvPr id="48" name="Gruppieren 47"/>
            <p:cNvGrpSpPr/>
            <p:nvPr/>
          </p:nvGrpSpPr>
          <p:grpSpPr>
            <a:xfrm>
              <a:off x="6700687" y="3974698"/>
              <a:ext cx="1886674" cy="1342663"/>
              <a:chOff x="6700687" y="3974698"/>
              <a:chExt cx="1886674" cy="1342663"/>
            </a:xfrm>
            <a:solidFill>
              <a:schemeClr val="bg1">
                <a:lumMod val="65000"/>
              </a:schemeClr>
            </a:solidFill>
          </p:grpSpPr>
          <p:sp>
            <p:nvSpPr>
              <p:cNvPr id="49" name="Freihandform 48"/>
              <p:cNvSpPr/>
              <p:nvPr/>
            </p:nvSpPr>
            <p:spPr>
              <a:xfrm>
                <a:off x="6700687" y="3974698"/>
                <a:ext cx="1886674" cy="1342663"/>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342663">
                    <a:moveTo>
                      <a:pt x="0" y="1250066"/>
                    </a:moveTo>
                    <a:lnTo>
                      <a:pt x="219919" y="0"/>
                    </a:lnTo>
                    <a:lnTo>
                      <a:pt x="1886674" y="138896"/>
                    </a:lnTo>
                    <a:lnTo>
                      <a:pt x="1655180" y="1342663"/>
                    </a:lnTo>
                    <a:lnTo>
                      <a:pt x="0" y="12500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0" name="Textfeld 49"/>
              <p:cNvSpPr txBox="1"/>
              <p:nvPr/>
            </p:nvSpPr>
            <p:spPr>
              <a:xfrm rot="340643">
                <a:off x="7394553" y="4404640"/>
                <a:ext cx="505267" cy="461665"/>
              </a:xfrm>
              <a:prstGeom prst="rect">
                <a:avLst/>
              </a:prstGeom>
              <a:grpFill/>
            </p:spPr>
            <p:txBody>
              <a:bodyPr wrap="none" rtlCol="0">
                <a:spAutoFit/>
              </a:bodyPr>
              <a:lstStyle/>
              <a:p>
                <a:r>
                  <a:rPr lang="de-DE" sz="2400" dirty="0" err="1">
                    <a:solidFill>
                      <a:schemeClr val="bg1"/>
                    </a:solidFill>
                  </a:rPr>
                  <a:t>Ph</a:t>
                </a:r>
                <a:endParaRPr lang="de-DE" sz="2400" dirty="0">
                  <a:solidFill>
                    <a:schemeClr val="bg1"/>
                  </a:solidFill>
                </a:endParaRPr>
              </a:p>
            </p:txBody>
          </p:sp>
        </p:grpSp>
        <p:grpSp>
          <p:nvGrpSpPr>
            <p:cNvPr id="51" name="Gruppieren 50"/>
            <p:cNvGrpSpPr/>
            <p:nvPr/>
          </p:nvGrpSpPr>
          <p:grpSpPr>
            <a:xfrm>
              <a:off x="8542008" y="4120588"/>
              <a:ext cx="1886674" cy="1253750"/>
              <a:chOff x="8542008" y="4120588"/>
              <a:chExt cx="1886674" cy="1253750"/>
            </a:xfrm>
            <a:solidFill>
              <a:schemeClr val="bg1">
                <a:lumMod val="65000"/>
              </a:schemeClr>
            </a:solidFill>
          </p:grpSpPr>
          <p:sp>
            <p:nvSpPr>
              <p:cNvPr id="52" name="Freihandform 51"/>
              <p:cNvSpPr/>
              <p:nvPr/>
            </p:nvSpPr>
            <p:spPr>
              <a:xfrm>
                <a:off x="8542008" y="4120588"/>
                <a:ext cx="1886674" cy="1253750"/>
              </a:xfrm>
              <a:custGeom>
                <a:avLst/>
                <a:gdLst>
                  <a:gd name="connsiteX0" fmla="*/ 0 w 1909823"/>
                  <a:gd name="connsiteY0" fmla="*/ 1412111 h 1527858"/>
                  <a:gd name="connsiteX1" fmla="*/ 243068 w 1909823"/>
                  <a:gd name="connsiteY1" fmla="*/ 0 h 1527858"/>
                  <a:gd name="connsiteX2" fmla="*/ 1909823 w 1909823"/>
                  <a:gd name="connsiteY2" fmla="*/ 266217 h 1527858"/>
                  <a:gd name="connsiteX3" fmla="*/ 1678329 w 1909823"/>
                  <a:gd name="connsiteY3" fmla="*/ 1527858 h 1527858"/>
                  <a:gd name="connsiteX4" fmla="*/ 0 w 1909823"/>
                  <a:gd name="connsiteY4" fmla="*/ 1412111 h 1527858"/>
                  <a:gd name="connsiteX0" fmla="*/ 0 w 1886674"/>
                  <a:gd name="connsiteY0" fmla="*/ 1250066 h 1527858"/>
                  <a:gd name="connsiteX1" fmla="*/ 219919 w 1886674"/>
                  <a:gd name="connsiteY1" fmla="*/ 0 h 1527858"/>
                  <a:gd name="connsiteX2" fmla="*/ 1886674 w 1886674"/>
                  <a:gd name="connsiteY2" fmla="*/ 266217 h 1527858"/>
                  <a:gd name="connsiteX3" fmla="*/ 1655180 w 1886674"/>
                  <a:gd name="connsiteY3" fmla="*/ 1527858 h 1527858"/>
                  <a:gd name="connsiteX4" fmla="*/ 0 w 1886674"/>
                  <a:gd name="connsiteY4" fmla="*/ 1250066 h 1527858"/>
                  <a:gd name="connsiteX0" fmla="*/ 0 w 1886674"/>
                  <a:gd name="connsiteY0" fmla="*/ 1250066 h 1342663"/>
                  <a:gd name="connsiteX1" fmla="*/ 219919 w 1886674"/>
                  <a:gd name="connsiteY1" fmla="*/ 0 h 1342663"/>
                  <a:gd name="connsiteX2" fmla="*/ 1886674 w 1886674"/>
                  <a:gd name="connsiteY2" fmla="*/ 266217 h 1342663"/>
                  <a:gd name="connsiteX3" fmla="*/ 1655180 w 1886674"/>
                  <a:gd name="connsiteY3" fmla="*/ 1342663 h 1342663"/>
                  <a:gd name="connsiteX4" fmla="*/ 0 w 1886674"/>
                  <a:gd name="connsiteY4" fmla="*/ 1250066 h 1342663"/>
                  <a:gd name="connsiteX0" fmla="*/ 0 w 1886674"/>
                  <a:gd name="connsiteY0" fmla="*/ 1250066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50066 h 1342663"/>
                  <a:gd name="connsiteX0" fmla="*/ 0 w 1886674"/>
                  <a:gd name="connsiteY0" fmla="*/ 1215342 h 1342663"/>
                  <a:gd name="connsiteX1" fmla="*/ 219919 w 1886674"/>
                  <a:gd name="connsiteY1" fmla="*/ 0 h 1342663"/>
                  <a:gd name="connsiteX2" fmla="*/ 1886674 w 1886674"/>
                  <a:gd name="connsiteY2" fmla="*/ 138896 h 1342663"/>
                  <a:gd name="connsiteX3" fmla="*/ 1655180 w 1886674"/>
                  <a:gd name="connsiteY3" fmla="*/ 1342663 h 1342663"/>
                  <a:gd name="connsiteX4" fmla="*/ 0 w 1886674"/>
                  <a:gd name="connsiteY4" fmla="*/ 1215342 h 1342663"/>
                  <a:gd name="connsiteX0" fmla="*/ 0 w 1886674"/>
                  <a:gd name="connsiteY0" fmla="*/ 1215342 h 1272193"/>
                  <a:gd name="connsiteX1" fmla="*/ 219919 w 1886674"/>
                  <a:gd name="connsiteY1" fmla="*/ 0 h 1272193"/>
                  <a:gd name="connsiteX2" fmla="*/ 1886674 w 1886674"/>
                  <a:gd name="connsiteY2" fmla="*/ 138896 h 1272193"/>
                  <a:gd name="connsiteX3" fmla="*/ 1655180 w 1886674"/>
                  <a:gd name="connsiteY3" fmla="*/ 1272193 h 1272193"/>
                  <a:gd name="connsiteX4" fmla="*/ 0 w 1886674"/>
                  <a:gd name="connsiteY4" fmla="*/ 1215342 h 1272193"/>
                  <a:gd name="connsiteX0" fmla="*/ 0 w 1886674"/>
                  <a:gd name="connsiteY0" fmla="*/ 1215342 h 1272193"/>
                  <a:gd name="connsiteX1" fmla="*/ 219919 w 1886674"/>
                  <a:gd name="connsiteY1" fmla="*/ 0 h 1272193"/>
                  <a:gd name="connsiteX2" fmla="*/ 1886674 w 1886674"/>
                  <a:gd name="connsiteY2" fmla="*/ 91917 h 1272193"/>
                  <a:gd name="connsiteX3" fmla="*/ 1655180 w 1886674"/>
                  <a:gd name="connsiteY3" fmla="*/ 1272193 h 1272193"/>
                  <a:gd name="connsiteX4" fmla="*/ 0 w 1886674"/>
                  <a:gd name="connsiteY4" fmla="*/ 1215342 h 127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74" h="1272193">
                    <a:moveTo>
                      <a:pt x="0" y="1215342"/>
                    </a:moveTo>
                    <a:lnTo>
                      <a:pt x="219919" y="0"/>
                    </a:lnTo>
                    <a:lnTo>
                      <a:pt x="1886674" y="91917"/>
                    </a:lnTo>
                    <a:lnTo>
                      <a:pt x="1655180" y="1272193"/>
                    </a:lnTo>
                    <a:lnTo>
                      <a:pt x="0" y="12153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53" name="Textfeld 52"/>
              <p:cNvSpPr txBox="1"/>
              <p:nvPr/>
            </p:nvSpPr>
            <p:spPr>
              <a:xfrm rot="317015">
                <a:off x="8739659" y="4485561"/>
                <a:ext cx="694421" cy="461665"/>
              </a:xfrm>
              <a:prstGeom prst="rect">
                <a:avLst/>
              </a:prstGeom>
              <a:grpFill/>
            </p:spPr>
            <p:txBody>
              <a:bodyPr wrap="none" rtlCol="0">
                <a:spAutoFit/>
              </a:bodyPr>
              <a:lstStyle/>
              <a:p>
                <a:r>
                  <a:rPr lang="de-DE" sz="2400" dirty="0" err="1">
                    <a:solidFill>
                      <a:schemeClr val="bg1"/>
                    </a:solidFill>
                  </a:rPr>
                  <a:t>Geo</a:t>
                </a:r>
                <a:endParaRPr lang="de-DE" sz="2400" dirty="0">
                  <a:solidFill>
                    <a:schemeClr val="bg1"/>
                  </a:solidFill>
                </a:endParaRPr>
              </a:p>
            </p:txBody>
          </p:sp>
        </p:grpSp>
      </p:grpSp>
      <p:sp>
        <p:nvSpPr>
          <p:cNvPr id="57" name="Textfeld 56"/>
          <p:cNvSpPr txBox="1"/>
          <p:nvPr/>
        </p:nvSpPr>
        <p:spPr>
          <a:xfrm rot="381324">
            <a:off x="2322671" y="3914741"/>
            <a:ext cx="2379049" cy="461665"/>
          </a:xfrm>
          <a:prstGeom prst="rect">
            <a:avLst/>
          </a:prstGeom>
          <a:solidFill>
            <a:schemeClr val="bg1"/>
          </a:solidFill>
        </p:spPr>
        <p:txBody>
          <a:bodyPr wrap="none" rtlCol="0">
            <a:spAutoFit/>
          </a:bodyPr>
          <a:lstStyle/>
          <a:p>
            <a:r>
              <a:rPr lang="de-DE" sz="2400" dirty="0">
                <a:solidFill>
                  <a:schemeClr val="accent1"/>
                </a:solidFill>
              </a:rPr>
              <a:t>70-80% technisch</a:t>
            </a:r>
          </a:p>
        </p:txBody>
      </p:sp>
      <p:sp>
        <p:nvSpPr>
          <p:cNvPr id="55" name="Rechteck 54"/>
          <p:cNvSpPr/>
          <p:nvPr/>
        </p:nvSpPr>
        <p:spPr>
          <a:xfrm>
            <a:off x="1041132" y="833100"/>
            <a:ext cx="1392497" cy="400110"/>
          </a:xfrm>
          <a:prstGeom prst="rect">
            <a:avLst/>
          </a:prstGeom>
        </p:spPr>
        <p:txBody>
          <a:bodyPr wrap="none">
            <a:spAutoFit/>
          </a:bodyPr>
          <a:lstStyle/>
          <a:p>
            <a:r>
              <a:rPr lang="de-DE" sz="2000" dirty="0">
                <a:solidFill>
                  <a:srgbClr val="0070C0"/>
                </a:solidFill>
              </a:rPr>
              <a:t>Baustellen?</a:t>
            </a:r>
            <a:endParaRPr lang="de-DE" sz="2000" dirty="0"/>
          </a:p>
        </p:txBody>
      </p:sp>
    </p:spTree>
    <p:extLst>
      <p:ext uri="{BB962C8B-B14F-4D97-AF65-F5344CB8AC3E}">
        <p14:creationId xmlns:p14="http://schemas.microsoft.com/office/powerpoint/2010/main" val="2109653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2" name="Textfeld 1"/>
          <p:cNvSpPr txBox="1"/>
          <p:nvPr/>
        </p:nvSpPr>
        <p:spPr>
          <a:xfrm>
            <a:off x="1484170" y="1805650"/>
            <a:ext cx="2301656" cy="400110"/>
          </a:xfrm>
          <a:prstGeom prst="rect">
            <a:avLst/>
          </a:prstGeom>
          <a:noFill/>
        </p:spPr>
        <p:txBody>
          <a:bodyPr wrap="none" rtlCol="0">
            <a:spAutoFit/>
          </a:bodyPr>
          <a:lstStyle/>
          <a:p>
            <a:r>
              <a:rPr lang="de-DE" sz="2000" dirty="0">
                <a:solidFill>
                  <a:srgbClr val="0070C0"/>
                </a:solidFill>
              </a:rPr>
              <a:t>Was war bisher gut?</a:t>
            </a:r>
          </a:p>
        </p:txBody>
      </p:sp>
      <p:sp>
        <p:nvSpPr>
          <p:cNvPr id="19" name="Textfeld 18"/>
          <p:cNvSpPr txBox="1"/>
          <p:nvPr/>
        </p:nvSpPr>
        <p:spPr>
          <a:xfrm>
            <a:off x="1033049" y="5198167"/>
            <a:ext cx="1115113" cy="400110"/>
          </a:xfrm>
          <a:prstGeom prst="rect">
            <a:avLst/>
          </a:prstGeom>
          <a:noFill/>
        </p:spPr>
        <p:txBody>
          <a:bodyPr wrap="none" rtlCol="0">
            <a:spAutoFit/>
          </a:bodyPr>
          <a:lstStyle/>
          <a:p>
            <a:r>
              <a:rPr lang="de-DE" sz="2000" dirty="0">
                <a:solidFill>
                  <a:srgbClr val="0070C0"/>
                </a:solidFill>
              </a:rPr>
              <a:t>Was sind</a:t>
            </a:r>
          </a:p>
        </p:txBody>
      </p:sp>
      <p:sp>
        <p:nvSpPr>
          <p:cNvPr id="24" name="Textfeld 23"/>
          <p:cNvSpPr txBox="1"/>
          <p:nvPr/>
        </p:nvSpPr>
        <p:spPr>
          <a:xfrm>
            <a:off x="5625844" y="3660370"/>
            <a:ext cx="2443361" cy="1015663"/>
          </a:xfrm>
          <a:prstGeom prst="rect">
            <a:avLst/>
          </a:prstGeom>
          <a:noFill/>
        </p:spPr>
        <p:txBody>
          <a:bodyPr wrap="none" rtlCol="0">
            <a:spAutoFit/>
          </a:bodyPr>
          <a:lstStyle/>
          <a:p>
            <a:pPr algn="r"/>
            <a:r>
              <a:rPr lang="de-DE" sz="2000" dirty="0">
                <a:solidFill>
                  <a:srgbClr val="0070C0"/>
                </a:solidFill>
              </a:rPr>
              <a:t>Auf welche </a:t>
            </a:r>
            <a:br>
              <a:rPr lang="de-DE" sz="2000" dirty="0">
                <a:solidFill>
                  <a:srgbClr val="0070C0"/>
                </a:solidFill>
              </a:rPr>
            </a:br>
            <a:r>
              <a:rPr lang="de-DE" sz="2000" dirty="0">
                <a:solidFill>
                  <a:srgbClr val="0070C0"/>
                </a:solidFill>
              </a:rPr>
              <a:t/>
            </a:r>
            <a:br>
              <a:rPr lang="de-DE" sz="2000" dirty="0">
                <a:solidFill>
                  <a:srgbClr val="0070C0"/>
                </a:solidFill>
              </a:rPr>
            </a:br>
            <a:r>
              <a:rPr lang="de-DE" sz="2000" dirty="0">
                <a:solidFill>
                  <a:srgbClr val="0070C0"/>
                </a:solidFill>
              </a:rPr>
              <a:t>sollte man reagieren?</a:t>
            </a:r>
          </a:p>
        </p:txBody>
      </p:sp>
      <p:sp>
        <p:nvSpPr>
          <p:cNvPr id="4" name="Rechteck 3"/>
          <p:cNvSpPr/>
          <p:nvPr/>
        </p:nvSpPr>
        <p:spPr>
          <a:xfrm>
            <a:off x="6329613" y="3971960"/>
            <a:ext cx="1706236" cy="400110"/>
          </a:xfrm>
          <a:prstGeom prst="rect">
            <a:avLst/>
          </a:prstGeom>
        </p:spPr>
        <p:txBody>
          <a:bodyPr wrap="none">
            <a:spAutoFit/>
          </a:bodyPr>
          <a:lstStyle/>
          <a:p>
            <a:r>
              <a:rPr lang="de-DE" sz="2000" dirty="0">
                <a:solidFill>
                  <a:srgbClr val="0070C0"/>
                </a:solidFill>
              </a:rPr>
              <a:t>Entwicklungen</a:t>
            </a:r>
            <a:endParaRPr lang="de-DE" sz="2000" dirty="0"/>
          </a:p>
        </p:txBody>
      </p:sp>
      <p:sp>
        <p:nvSpPr>
          <p:cNvPr id="6" name="Rechteck 5"/>
          <p:cNvSpPr/>
          <p:nvPr/>
        </p:nvSpPr>
        <p:spPr>
          <a:xfrm>
            <a:off x="2048322" y="5198808"/>
            <a:ext cx="1392497" cy="400110"/>
          </a:xfrm>
          <a:prstGeom prst="rect">
            <a:avLst/>
          </a:prstGeom>
        </p:spPr>
        <p:txBody>
          <a:bodyPr wrap="none">
            <a:spAutoFit/>
          </a:bodyPr>
          <a:lstStyle/>
          <a:p>
            <a:r>
              <a:rPr lang="de-DE" sz="2000" dirty="0">
                <a:solidFill>
                  <a:srgbClr val="0070C0"/>
                </a:solidFill>
              </a:rPr>
              <a:t>Baustellen?</a:t>
            </a:r>
            <a:endParaRPr lang="de-DE" sz="2000" dirty="0"/>
          </a:p>
        </p:txBody>
      </p:sp>
      <p:sp>
        <p:nvSpPr>
          <p:cNvPr id="9" name="Textfeld 8"/>
          <p:cNvSpPr txBox="1"/>
          <p:nvPr/>
        </p:nvSpPr>
        <p:spPr>
          <a:xfrm>
            <a:off x="1651282" y="2142062"/>
            <a:ext cx="1246110" cy="400110"/>
          </a:xfrm>
          <a:prstGeom prst="rect">
            <a:avLst/>
          </a:prstGeom>
          <a:noFill/>
        </p:spPr>
        <p:txBody>
          <a:bodyPr wrap="none" rtlCol="0">
            <a:spAutoFit/>
          </a:bodyPr>
          <a:lstStyle/>
          <a:p>
            <a:r>
              <a:rPr lang="de-DE" sz="2000" dirty="0"/>
              <a:t>Freiheiten</a:t>
            </a:r>
          </a:p>
        </p:txBody>
      </p:sp>
      <p:sp>
        <p:nvSpPr>
          <p:cNvPr id="18" name="Textfeld 17"/>
          <p:cNvSpPr txBox="1"/>
          <p:nvPr/>
        </p:nvSpPr>
        <p:spPr>
          <a:xfrm>
            <a:off x="6306313" y="4683660"/>
            <a:ext cx="1759521" cy="400110"/>
          </a:xfrm>
          <a:prstGeom prst="rect">
            <a:avLst/>
          </a:prstGeom>
          <a:noFill/>
          <a:ln>
            <a:noFill/>
          </a:ln>
        </p:spPr>
        <p:txBody>
          <a:bodyPr wrap="none" rtlCol="0">
            <a:spAutoFit/>
          </a:bodyPr>
          <a:lstStyle/>
          <a:p>
            <a:r>
              <a:rPr lang="de-DE" sz="2000" dirty="0"/>
              <a:t>problemlösend</a:t>
            </a:r>
          </a:p>
        </p:txBody>
      </p:sp>
      <p:sp>
        <p:nvSpPr>
          <p:cNvPr id="23" name="Textfeld 22"/>
          <p:cNvSpPr txBox="1"/>
          <p:nvPr/>
        </p:nvSpPr>
        <p:spPr>
          <a:xfrm>
            <a:off x="6306313" y="4995614"/>
            <a:ext cx="4743158" cy="400110"/>
          </a:xfrm>
          <a:prstGeom prst="rect">
            <a:avLst/>
          </a:prstGeom>
          <a:noFill/>
          <a:ln>
            <a:noFill/>
          </a:ln>
        </p:spPr>
        <p:txBody>
          <a:bodyPr wrap="square" rtlCol="0">
            <a:spAutoFit/>
          </a:bodyPr>
          <a:lstStyle/>
          <a:p>
            <a:r>
              <a:rPr lang="de-DE" sz="2000" dirty="0"/>
              <a:t>technisch modern</a:t>
            </a:r>
          </a:p>
        </p:txBody>
      </p:sp>
      <p:sp>
        <p:nvSpPr>
          <p:cNvPr id="25" name="Textfeld 24"/>
          <p:cNvSpPr txBox="1"/>
          <p:nvPr/>
        </p:nvSpPr>
        <p:spPr>
          <a:xfrm>
            <a:off x="6306313" y="5304421"/>
            <a:ext cx="4743158" cy="400110"/>
          </a:xfrm>
          <a:prstGeom prst="rect">
            <a:avLst/>
          </a:prstGeom>
          <a:noFill/>
          <a:ln>
            <a:noFill/>
          </a:ln>
        </p:spPr>
        <p:txBody>
          <a:bodyPr wrap="square" rtlCol="0">
            <a:spAutoFit/>
          </a:bodyPr>
          <a:lstStyle/>
          <a:p>
            <a:r>
              <a:rPr lang="de-DE" sz="2000" dirty="0"/>
              <a:t>21st Century Skills</a:t>
            </a:r>
          </a:p>
        </p:txBody>
      </p:sp>
      <p:sp>
        <p:nvSpPr>
          <p:cNvPr id="26" name="Textfeld 25"/>
          <p:cNvSpPr txBox="1"/>
          <p:nvPr/>
        </p:nvSpPr>
        <p:spPr>
          <a:xfrm>
            <a:off x="1290350" y="5504476"/>
            <a:ext cx="1745542" cy="400110"/>
          </a:xfrm>
          <a:prstGeom prst="rect">
            <a:avLst/>
          </a:prstGeom>
          <a:noFill/>
        </p:spPr>
        <p:txBody>
          <a:bodyPr wrap="none" rtlCol="0">
            <a:spAutoFit/>
          </a:bodyPr>
          <a:lstStyle/>
          <a:p>
            <a:r>
              <a:rPr lang="de-DE" sz="2000" dirty="0"/>
              <a:t>spiralcurricular</a:t>
            </a:r>
          </a:p>
        </p:txBody>
      </p:sp>
      <p:sp>
        <p:nvSpPr>
          <p:cNvPr id="27" name="Textfeld 26"/>
          <p:cNvSpPr txBox="1"/>
          <p:nvPr/>
        </p:nvSpPr>
        <p:spPr>
          <a:xfrm>
            <a:off x="1290350" y="5833626"/>
            <a:ext cx="5661037" cy="400110"/>
          </a:xfrm>
          <a:prstGeom prst="rect">
            <a:avLst/>
          </a:prstGeom>
          <a:noFill/>
        </p:spPr>
        <p:txBody>
          <a:bodyPr wrap="none" rtlCol="0">
            <a:spAutoFit/>
          </a:bodyPr>
          <a:lstStyle/>
          <a:p>
            <a:r>
              <a:rPr lang="de-DE" sz="2000" dirty="0"/>
              <a:t>Welche Ziele verfolgt der NwT-Unterricht eigentlich?</a:t>
            </a:r>
          </a:p>
        </p:txBody>
      </p:sp>
      <p:sp>
        <p:nvSpPr>
          <p:cNvPr id="28" name="Textfeld 27"/>
          <p:cNvSpPr txBox="1"/>
          <p:nvPr/>
        </p:nvSpPr>
        <p:spPr>
          <a:xfrm>
            <a:off x="1651282" y="2409547"/>
            <a:ext cx="2548198" cy="400110"/>
          </a:xfrm>
          <a:prstGeom prst="rect">
            <a:avLst/>
          </a:prstGeom>
          <a:noFill/>
        </p:spPr>
        <p:txBody>
          <a:bodyPr wrap="none" rtlCol="0">
            <a:spAutoFit/>
          </a:bodyPr>
          <a:lstStyle/>
          <a:p>
            <a:r>
              <a:rPr lang="de-DE" sz="2000" dirty="0"/>
              <a:t>Kreativität der Schulen</a:t>
            </a:r>
          </a:p>
        </p:txBody>
      </p:sp>
    </p:spTree>
    <p:extLst>
      <p:ext uri="{BB962C8B-B14F-4D97-AF65-F5344CB8AC3E}">
        <p14:creationId xmlns:p14="http://schemas.microsoft.com/office/powerpoint/2010/main" val="313375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3" grpId="0"/>
      <p:bldP spid="25" grpId="0"/>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
        <p:nvSpPr>
          <p:cNvPr id="4" name="Textfeld 3"/>
          <p:cNvSpPr txBox="1"/>
          <p:nvPr/>
        </p:nvSpPr>
        <p:spPr>
          <a:xfrm>
            <a:off x="121950" y="408186"/>
            <a:ext cx="5661037" cy="400110"/>
          </a:xfrm>
          <a:prstGeom prst="rect">
            <a:avLst/>
          </a:prstGeom>
          <a:noFill/>
        </p:spPr>
        <p:txBody>
          <a:bodyPr wrap="none" rtlCol="0">
            <a:spAutoFit/>
          </a:bodyPr>
          <a:lstStyle/>
          <a:p>
            <a:r>
              <a:rPr lang="de-DE" sz="2000" dirty="0"/>
              <a:t>Welche Ziele verfolgt der NwT-Unterricht eigentlich?</a:t>
            </a:r>
          </a:p>
        </p:txBody>
      </p:sp>
      <p:sp>
        <p:nvSpPr>
          <p:cNvPr id="7" name="Rechteck 6"/>
          <p:cNvSpPr/>
          <p:nvPr/>
        </p:nvSpPr>
        <p:spPr>
          <a:xfrm>
            <a:off x="-108520" y="332656"/>
            <a:ext cx="9361040"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Profilvorstellung Klasse 7</a:t>
            </a:r>
          </a:p>
        </p:txBody>
      </p:sp>
    </p:spTree>
    <p:extLst>
      <p:ext uri="{BB962C8B-B14F-4D97-AF65-F5344CB8AC3E}">
        <p14:creationId xmlns:p14="http://schemas.microsoft.com/office/powerpoint/2010/main" val="4273327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23528" y="1769593"/>
            <a:ext cx="8051552" cy="4535238"/>
            <a:chOff x="323528" y="1769593"/>
            <a:chExt cx="8051552" cy="4535238"/>
          </a:xfrm>
        </p:grpSpPr>
        <p:cxnSp>
          <p:nvCxnSpPr>
            <p:cNvPr id="35" name="Gerader Verbinder 34"/>
            <p:cNvCxnSpPr/>
            <p:nvPr/>
          </p:nvCxnSpPr>
          <p:spPr>
            <a:xfrm>
              <a:off x="382192" y="5162549"/>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28658" y="4737150"/>
              <a:ext cx="301686" cy="418955"/>
            </a:xfrm>
            <a:prstGeom prst="rect">
              <a:avLst/>
            </a:prstGeom>
            <a:noFill/>
          </p:spPr>
          <p:txBody>
            <a:bodyPr wrap="none" rtlCol="0">
              <a:spAutoFit/>
            </a:bodyPr>
            <a:lstStyle/>
            <a:p>
              <a:r>
                <a:rPr lang="de-DE" dirty="0">
                  <a:solidFill>
                    <a:schemeClr val="bg1">
                      <a:lumMod val="75000"/>
                    </a:schemeClr>
                  </a:solidFill>
                </a:rPr>
                <a:t>7</a:t>
              </a:r>
            </a:p>
          </p:txBody>
        </p:sp>
        <p:cxnSp>
          <p:nvCxnSpPr>
            <p:cNvPr id="37" name="Gerader Verbinder 36"/>
            <p:cNvCxnSpPr/>
            <p:nvPr/>
          </p:nvCxnSpPr>
          <p:spPr>
            <a:xfrm>
              <a:off x="382192" y="459614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28658" y="4139062"/>
              <a:ext cx="301686" cy="418955"/>
            </a:xfrm>
            <a:prstGeom prst="rect">
              <a:avLst/>
            </a:prstGeom>
            <a:noFill/>
          </p:spPr>
          <p:txBody>
            <a:bodyPr wrap="none" rtlCol="0">
              <a:spAutoFit/>
            </a:bodyPr>
            <a:lstStyle/>
            <a:p>
              <a:r>
                <a:rPr lang="de-DE" dirty="0">
                  <a:solidFill>
                    <a:schemeClr val="bg1">
                      <a:lumMod val="75000"/>
                    </a:schemeClr>
                  </a:solidFill>
                </a:rPr>
                <a:t>8</a:t>
              </a:r>
            </a:p>
          </p:txBody>
        </p:sp>
        <p:cxnSp>
          <p:nvCxnSpPr>
            <p:cNvPr id="39" name="Gerader Verbinder 38"/>
            <p:cNvCxnSpPr/>
            <p:nvPr/>
          </p:nvCxnSpPr>
          <p:spPr>
            <a:xfrm>
              <a:off x="382192" y="401382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428658" y="3572527"/>
              <a:ext cx="301686" cy="418955"/>
            </a:xfrm>
            <a:prstGeom prst="rect">
              <a:avLst/>
            </a:prstGeom>
            <a:noFill/>
          </p:spPr>
          <p:txBody>
            <a:bodyPr wrap="none" rtlCol="0">
              <a:spAutoFit/>
            </a:bodyPr>
            <a:lstStyle/>
            <a:p>
              <a:r>
                <a:rPr lang="de-DE" dirty="0">
                  <a:solidFill>
                    <a:schemeClr val="bg1">
                      <a:lumMod val="75000"/>
                    </a:schemeClr>
                  </a:solidFill>
                </a:rPr>
                <a:t>9</a:t>
              </a:r>
            </a:p>
          </p:txBody>
        </p:sp>
        <p:cxnSp>
          <p:nvCxnSpPr>
            <p:cNvPr id="41" name="Gerader Verbinder 40"/>
            <p:cNvCxnSpPr/>
            <p:nvPr/>
          </p:nvCxnSpPr>
          <p:spPr>
            <a:xfrm>
              <a:off x="382192" y="343150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23528" y="2991145"/>
              <a:ext cx="418704" cy="418955"/>
            </a:xfrm>
            <a:prstGeom prst="rect">
              <a:avLst/>
            </a:prstGeom>
            <a:noFill/>
          </p:spPr>
          <p:txBody>
            <a:bodyPr wrap="none" rtlCol="0">
              <a:spAutoFit/>
            </a:bodyPr>
            <a:lstStyle/>
            <a:p>
              <a:r>
                <a:rPr lang="de-DE" dirty="0">
                  <a:solidFill>
                    <a:schemeClr val="bg1">
                      <a:lumMod val="75000"/>
                    </a:schemeClr>
                  </a:solidFill>
                </a:rPr>
                <a:t>10</a:t>
              </a:r>
            </a:p>
          </p:txBody>
        </p:sp>
        <p:cxnSp>
          <p:nvCxnSpPr>
            <p:cNvPr id="43" name="Gerader Verbinder 42"/>
            <p:cNvCxnSpPr/>
            <p:nvPr/>
          </p:nvCxnSpPr>
          <p:spPr>
            <a:xfrm>
              <a:off x="382192" y="284918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23528" y="2409764"/>
              <a:ext cx="418704" cy="418955"/>
            </a:xfrm>
            <a:prstGeom prst="rect">
              <a:avLst/>
            </a:prstGeom>
            <a:noFill/>
          </p:spPr>
          <p:txBody>
            <a:bodyPr wrap="none" rtlCol="0">
              <a:spAutoFit/>
            </a:bodyPr>
            <a:lstStyle/>
            <a:p>
              <a:r>
                <a:rPr lang="de-DE" dirty="0">
                  <a:solidFill>
                    <a:schemeClr val="bg1">
                      <a:lumMod val="75000"/>
                    </a:schemeClr>
                  </a:solidFill>
                </a:rPr>
                <a:t>11</a:t>
              </a:r>
            </a:p>
          </p:txBody>
        </p:sp>
        <p:cxnSp>
          <p:nvCxnSpPr>
            <p:cNvPr id="45" name="Gerader Verbinder 44"/>
            <p:cNvCxnSpPr/>
            <p:nvPr/>
          </p:nvCxnSpPr>
          <p:spPr>
            <a:xfrm>
              <a:off x="382192" y="226686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323528" y="1769593"/>
              <a:ext cx="418704" cy="418955"/>
            </a:xfrm>
            <a:prstGeom prst="rect">
              <a:avLst/>
            </a:prstGeom>
            <a:noFill/>
          </p:spPr>
          <p:txBody>
            <a:bodyPr wrap="none" rtlCol="0">
              <a:spAutoFit/>
            </a:bodyPr>
            <a:lstStyle/>
            <a:p>
              <a:r>
                <a:rPr lang="de-DE" dirty="0">
                  <a:solidFill>
                    <a:schemeClr val="bg1">
                      <a:lumMod val="75000"/>
                    </a:schemeClr>
                  </a:solidFill>
                </a:rPr>
                <a:t>12</a:t>
              </a:r>
            </a:p>
          </p:txBody>
        </p:sp>
        <p:cxnSp>
          <p:nvCxnSpPr>
            <p:cNvPr id="25" name="Gerader Verbinder 24"/>
            <p:cNvCxnSpPr/>
            <p:nvPr/>
          </p:nvCxnSpPr>
          <p:spPr>
            <a:xfrm>
              <a:off x="382192" y="630483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428658" y="5879432"/>
              <a:ext cx="301686" cy="369332"/>
            </a:xfrm>
            <a:prstGeom prst="rect">
              <a:avLst/>
            </a:prstGeom>
            <a:noFill/>
          </p:spPr>
          <p:txBody>
            <a:bodyPr wrap="none" rtlCol="0">
              <a:spAutoFit/>
            </a:bodyPr>
            <a:lstStyle/>
            <a:p>
              <a:r>
                <a:rPr lang="de-DE" dirty="0">
                  <a:solidFill>
                    <a:schemeClr val="bg1">
                      <a:lumMod val="75000"/>
                    </a:schemeClr>
                  </a:solidFill>
                </a:rPr>
                <a:t>5</a:t>
              </a:r>
            </a:p>
          </p:txBody>
        </p:sp>
        <p:cxnSp>
          <p:nvCxnSpPr>
            <p:cNvPr id="27" name="Gerader Verbinder 26"/>
            <p:cNvCxnSpPr/>
            <p:nvPr/>
          </p:nvCxnSpPr>
          <p:spPr>
            <a:xfrm>
              <a:off x="382192" y="5738425"/>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28658" y="5284565"/>
              <a:ext cx="301686" cy="369332"/>
            </a:xfrm>
            <a:prstGeom prst="rect">
              <a:avLst/>
            </a:prstGeom>
            <a:noFill/>
          </p:spPr>
          <p:txBody>
            <a:bodyPr wrap="none" rtlCol="0">
              <a:spAutoFit/>
            </a:bodyPr>
            <a:lstStyle/>
            <a:p>
              <a:r>
                <a:rPr lang="de-DE" dirty="0">
                  <a:solidFill>
                    <a:schemeClr val="bg1">
                      <a:lumMod val="75000"/>
                    </a:schemeClr>
                  </a:solidFill>
                </a:rPr>
                <a:t>6</a:t>
              </a:r>
            </a:p>
          </p:txBody>
        </p:sp>
      </p:grpSp>
      <p:pic>
        <p:nvPicPr>
          <p:cNvPr id="32" name="Grafik 31"/>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4809" r="1" b="55918"/>
          <a:stretch/>
        </p:blipFill>
        <p:spPr>
          <a:xfrm rot="16200000">
            <a:off x="2864214" y="-29980"/>
            <a:ext cx="3860593" cy="6899794"/>
          </a:xfrm>
          <a:prstGeom prst="rect">
            <a:avLst/>
          </a:prstGeom>
          <a:ln>
            <a:noFill/>
          </a:ln>
        </p:spPr>
      </p:pic>
      <p:grpSp>
        <p:nvGrpSpPr>
          <p:cNvPr id="8" name="Gruppieren 7"/>
          <p:cNvGrpSpPr/>
          <p:nvPr/>
        </p:nvGrpSpPr>
        <p:grpSpPr>
          <a:xfrm>
            <a:off x="899592" y="786933"/>
            <a:ext cx="4824536" cy="1237911"/>
            <a:chOff x="611560" y="786933"/>
            <a:chExt cx="4824536" cy="1237911"/>
          </a:xfrm>
        </p:grpSpPr>
        <p:sp>
          <p:nvSpPr>
            <p:cNvPr id="6" name="Rechteck 5"/>
            <p:cNvSpPr/>
            <p:nvPr/>
          </p:nvSpPr>
          <p:spPr>
            <a:xfrm>
              <a:off x="611560"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7" name="Pfeil nach unten 6"/>
            <p:cNvSpPr/>
            <p:nvPr/>
          </p:nvSpPr>
          <p:spPr>
            <a:xfrm>
              <a:off x="3131840" y="1579021"/>
              <a:ext cx="648072" cy="445823"/>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p:cNvGrpSpPr/>
          <p:nvPr/>
        </p:nvGrpSpPr>
        <p:grpSpPr>
          <a:xfrm>
            <a:off x="3347864" y="4833097"/>
            <a:ext cx="4824536" cy="1224103"/>
            <a:chOff x="2910933" y="354918"/>
            <a:chExt cx="4824536" cy="1224103"/>
          </a:xfrm>
        </p:grpSpPr>
        <p:sp>
          <p:nvSpPr>
            <p:cNvPr id="10" name="Rechteck 9"/>
            <p:cNvSpPr/>
            <p:nvPr/>
          </p:nvSpPr>
          <p:spPr>
            <a:xfrm>
              <a:off x="2910933"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
          <p:nvSpPr>
            <p:cNvPr id="11" name="Pfeil nach unten 10"/>
            <p:cNvSpPr/>
            <p:nvPr/>
          </p:nvSpPr>
          <p:spPr>
            <a:xfrm rot="10800000">
              <a:off x="5503221" y="354918"/>
              <a:ext cx="648072" cy="445823"/>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p:cNvGrpSpPr/>
          <p:nvPr/>
        </p:nvGrpSpPr>
        <p:grpSpPr>
          <a:xfrm>
            <a:off x="779477" y="1769593"/>
            <a:ext cx="1411274" cy="4546138"/>
            <a:chOff x="779476" y="1769593"/>
            <a:chExt cx="1645985" cy="4546138"/>
          </a:xfrm>
        </p:grpSpPr>
        <p:sp>
          <p:nvSpPr>
            <p:cNvPr id="47" name="Richtungspfeil 46"/>
            <p:cNvSpPr/>
            <p:nvPr/>
          </p:nvSpPr>
          <p:spPr>
            <a:xfrm rot="16200000">
              <a:off x="-314909" y="3287157"/>
              <a:ext cx="3389733" cy="361052"/>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err="1">
                  <a:solidFill>
                    <a:schemeClr val="bg1"/>
                  </a:solidFill>
                </a:rPr>
                <a:t>Bio</a:t>
              </a:r>
              <a:endParaRPr lang="de-DE" sz="2000" dirty="0">
                <a:solidFill>
                  <a:schemeClr val="bg1"/>
                </a:solidFill>
              </a:endParaRPr>
            </a:p>
          </p:txBody>
        </p:sp>
        <p:sp>
          <p:nvSpPr>
            <p:cNvPr id="48" name="Richtungspfeil 47"/>
            <p:cNvSpPr/>
            <p:nvPr/>
          </p:nvSpPr>
          <p:spPr>
            <a:xfrm rot="16200000">
              <a:off x="839536" y="3010219"/>
              <a:ext cx="282332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Chemie</a:t>
              </a:r>
            </a:p>
          </p:txBody>
        </p:sp>
        <p:sp>
          <p:nvSpPr>
            <p:cNvPr id="49" name="Richtungspfeil 48"/>
            <p:cNvSpPr/>
            <p:nvPr/>
          </p:nvSpPr>
          <p:spPr>
            <a:xfrm rot="16200000">
              <a:off x="117578" y="3287157"/>
              <a:ext cx="3389733" cy="36105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Physik</a:t>
              </a:r>
            </a:p>
          </p:txBody>
        </p:sp>
        <p:sp>
          <p:nvSpPr>
            <p:cNvPr id="30" name="Rechteck 29"/>
            <p:cNvSpPr/>
            <p:nvPr/>
          </p:nvSpPr>
          <p:spPr>
            <a:xfrm rot="16200000">
              <a:off x="1269193" y="5159463"/>
              <a:ext cx="1086506" cy="122603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BNT</a:t>
              </a:r>
            </a:p>
          </p:txBody>
        </p:sp>
        <p:sp>
          <p:nvSpPr>
            <p:cNvPr id="31" name="Richtungspfeil 30"/>
            <p:cNvSpPr/>
            <p:nvPr/>
          </p:nvSpPr>
          <p:spPr>
            <a:xfrm rot="16200000">
              <a:off x="-1313883" y="3862952"/>
              <a:ext cx="453523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Geographie</a:t>
              </a:r>
            </a:p>
          </p:txBody>
        </p:sp>
      </p:grpSp>
    </p:spTree>
    <p:extLst>
      <p:ext uri="{BB962C8B-B14F-4D97-AF65-F5344CB8AC3E}">
        <p14:creationId xmlns:p14="http://schemas.microsoft.com/office/powerpoint/2010/main" val="877405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23528" y="1769593"/>
            <a:ext cx="8051552" cy="4535238"/>
            <a:chOff x="323528" y="1769593"/>
            <a:chExt cx="8051552" cy="4535238"/>
          </a:xfrm>
        </p:grpSpPr>
        <p:cxnSp>
          <p:nvCxnSpPr>
            <p:cNvPr id="35" name="Gerader Verbinder 34"/>
            <p:cNvCxnSpPr/>
            <p:nvPr/>
          </p:nvCxnSpPr>
          <p:spPr>
            <a:xfrm>
              <a:off x="382192" y="5162549"/>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28658" y="4737150"/>
              <a:ext cx="301686" cy="418955"/>
            </a:xfrm>
            <a:prstGeom prst="rect">
              <a:avLst/>
            </a:prstGeom>
            <a:noFill/>
          </p:spPr>
          <p:txBody>
            <a:bodyPr wrap="none" rtlCol="0">
              <a:spAutoFit/>
            </a:bodyPr>
            <a:lstStyle/>
            <a:p>
              <a:r>
                <a:rPr lang="de-DE" dirty="0">
                  <a:solidFill>
                    <a:schemeClr val="bg1">
                      <a:lumMod val="75000"/>
                    </a:schemeClr>
                  </a:solidFill>
                </a:rPr>
                <a:t>7</a:t>
              </a:r>
            </a:p>
          </p:txBody>
        </p:sp>
        <p:cxnSp>
          <p:nvCxnSpPr>
            <p:cNvPr id="37" name="Gerader Verbinder 36"/>
            <p:cNvCxnSpPr/>
            <p:nvPr/>
          </p:nvCxnSpPr>
          <p:spPr>
            <a:xfrm>
              <a:off x="382192" y="459614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28658" y="4139062"/>
              <a:ext cx="301686" cy="418955"/>
            </a:xfrm>
            <a:prstGeom prst="rect">
              <a:avLst/>
            </a:prstGeom>
            <a:noFill/>
          </p:spPr>
          <p:txBody>
            <a:bodyPr wrap="none" rtlCol="0">
              <a:spAutoFit/>
            </a:bodyPr>
            <a:lstStyle/>
            <a:p>
              <a:r>
                <a:rPr lang="de-DE" dirty="0">
                  <a:solidFill>
                    <a:schemeClr val="bg1">
                      <a:lumMod val="75000"/>
                    </a:schemeClr>
                  </a:solidFill>
                </a:rPr>
                <a:t>8</a:t>
              </a:r>
            </a:p>
          </p:txBody>
        </p:sp>
        <p:cxnSp>
          <p:nvCxnSpPr>
            <p:cNvPr id="39" name="Gerader Verbinder 38"/>
            <p:cNvCxnSpPr/>
            <p:nvPr/>
          </p:nvCxnSpPr>
          <p:spPr>
            <a:xfrm>
              <a:off x="382192" y="4013823"/>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428658" y="3572527"/>
              <a:ext cx="301686" cy="418955"/>
            </a:xfrm>
            <a:prstGeom prst="rect">
              <a:avLst/>
            </a:prstGeom>
            <a:noFill/>
          </p:spPr>
          <p:txBody>
            <a:bodyPr wrap="none" rtlCol="0">
              <a:spAutoFit/>
            </a:bodyPr>
            <a:lstStyle/>
            <a:p>
              <a:r>
                <a:rPr lang="de-DE" dirty="0">
                  <a:solidFill>
                    <a:schemeClr val="bg1">
                      <a:lumMod val="75000"/>
                    </a:schemeClr>
                  </a:solidFill>
                </a:rPr>
                <a:t>9</a:t>
              </a:r>
            </a:p>
          </p:txBody>
        </p:sp>
        <p:cxnSp>
          <p:nvCxnSpPr>
            <p:cNvPr id="41" name="Gerader Verbinder 40"/>
            <p:cNvCxnSpPr/>
            <p:nvPr/>
          </p:nvCxnSpPr>
          <p:spPr>
            <a:xfrm>
              <a:off x="382192" y="343150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23528" y="2991145"/>
              <a:ext cx="418704" cy="418955"/>
            </a:xfrm>
            <a:prstGeom prst="rect">
              <a:avLst/>
            </a:prstGeom>
            <a:noFill/>
          </p:spPr>
          <p:txBody>
            <a:bodyPr wrap="none" rtlCol="0">
              <a:spAutoFit/>
            </a:bodyPr>
            <a:lstStyle/>
            <a:p>
              <a:r>
                <a:rPr lang="de-DE" dirty="0">
                  <a:solidFill>
                    <a:schemeClr val="bg1">
                      <a:lumMod val="75000"/>
                    </a:schemeClr>
                  </a:solidFill>
                </a:rPr>
                <a:t>10</a:t>
              </a:r>
            </a:p>
          </p:txBody>
        </p:sp>
        <p:cxnSp>
          <p:nvCxnSpPr>
            <p:cNvPr id="43" name="Gerader Verbinder 42"/>
            <p:cNvCxnSpPr/>
            <p:nvPr/>
          </p:nvCxnSpPr>
          <p:spPr>
            <a:xfrm>
              <a:off x="382192" y="2849182"/>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23528" y="2409764"/>
              <a:ext cx="418704" cy="418955"/>
            </a:xfrm>
            <a:prstGeom prst="rect">
              <a:avLst/>
            </a:prstGeom>
            <a:noFill/>
          </p:spPr>
          <p:txBody>
            <a:bodyPr wrap="none" rtlCol="0">
              <a:spAutoFit/>
            </a:bodyPr>
            <a:lstStyle/>
            <a:p>
              <a:r>
                <a:rPr lang="de-DE" dirty="0">
                  <a:solidFill>
                    <a:schemeClr val="bg1">
                      <a:lumMod val="75000"/>
                    </a:schemeClr>
                  </a:solidFill>
                </a:rPr>
                <a:t>11</a:t>
              </a:r>
            </a:p>
          </p:txBody>
        </p:sp>
        <p:cxnSp>
          <p:nvCxnSpPr>
            <p:cNvPr id="45" name="Gerader Verbinder 44"/>
            <p:cNvCxnSpPr/>
            <p:nvPr/>
          </p:nvCxnSpPr>
          <p:spPr>
            <a:xfrm>
              <a:off x="382192" y="226686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323528" y="1769593"/>
              <a:ext cx="418704" cy="418955"/>
            </a:xfrm>
            <a:prstGeom prst="rect">
              <a:avLst/>
            </a:prstGeom>
            <a:noFill/>
          </p:spPr>
          <p:txBody>
            <a:bodyPr wrap="none" rtlCol="0">
              <a:spAutoFit/>
            </a:bodyPr>
            <a:lstStyle/>
            <a:p>
              <a:r>
                <a:rPr lang="de-DE" dirty="0">
                  <a:solidFill>
                    <a:schemeClr val="bg1">
                      <a:lumMod val="75000"/>
                    </a:schemeClr>
                  </a:solidFill>
                </a:rPr>
                <a:t>12</a:t>
              </a:r>
            </a:p>
          </p:txBody>
        </p:sp>
        <p:cxnSp>
          <p:nvCxnSpPr>
            <p:cNvPr id="25" name="Gerader Verbinder 24"/>
            <p:cNvCxnSpPr/>
            <p:nvPr/>
          </p:nvCxnSpPr>
          <p:spPr>
            <a:xfrm>
              <a:off x="382192" y="6304831"/>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428658" y="5879432"/>
              <a:ext cx="301686" cy="369332"/>
            </a:xfrm>
            <a:prstGeom prst="rect">
              <a:avLst/>
            </a:prstGeom>
            <a:noFill/>
          </p:spPr>
          <p:txBody>
            <a:bodyPr wrap="none" rtlCol="0">
              <a:spAutoFit/>
            </a:bodyPr>
            <a:lstStyle/>
            <a:p>
              <a:r>
                <a:rPr lang="de-DE" dirty="0">
                  <a:solidFill>
                    <a:schemeClr val="bg1">
                      <a:lumMod val="75000"/>
                    </a:schemeClr>
                  </a:solidFill>
                </a:rPr>
                <a:t>5</a:t>
              </a:r>
            </a:p>
          </p:txBody>
        </p:sp>
        <p:cxnSp>
          <p:nvCxnSpPr>
            <p:cNvPr id="27" name="Gerader Verbinder 26"/>
            <p:cNvCxnSpPr/>
            <p:nvPr/>
          </p:nvCxnSpPr>
          <p:spPr>
            <a:xfrm>
              <a:off x="382192" y="5738425"/>
              <a:ext cx="79928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28658" y="5284565"/>
              <a:ext cx="301686" cy="369332"/>
            </a:xfrm>
            <a:prstGeom prst="rect">
              <a:avLst/>
            </a:prstGeom>
            <a:noFill/>
          </p:spPr>
          <p:txBody>
            <a:bodyPr wrap="none" rtlCol="0">
              <a:spAutoFit/>
            </a:bodyPr>
            <a:lstStyle/>
            <a:p>
              <a:r>
                <a:rPr lang="de-DE" dirty="0">
                  <a:solidFill>
                    <a:schemeClr val="bg1">
                      <a:lumMod val="75000"/>
                    </a:schemeClr>
                  </a:solidFill>
                </a:rPr>
                <a:t>6</a:t>
              </a:r>
            </a:p>
          </p:txBody>
        </p:sp>
      </p:grpSp>
      <p:pic>
        <p:nvPicPr>
          <p:cNvPr id="32" name="Grafik 31"/>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60000" contrast="40000"/>
                    </a14:imgEffect>
                  </a14:imgLayer>
                </a14:imgProps>
              </a:ext>
              <a:ext uri="{28A0092B-C50C-407E-A947-70E740481C1C}">
                <a14:useLocalDpi xmlns:a14="http://schemas.microsoft.com/office/drawing/2010/main" val="0"/>
              </a:ext>
            </a:extLst>
          </a:blip>
          <a:srcRect l="64809" r="1" b="55918"/>
          <a:stretch/>
        </p:blipFill>
        <p:spPr>
          <a:xfrm rot="16200000">
            <a:off x="2864214" y="-29980"/>
            <a:ext cx="3860593" cy="6899794"/>
          </a:xfrm>
          <a:prstGeom prst="rect">
            <a:avLst/>
          </a:prstGeom>
          <a:ln>
            <a:noFill/>
          </a:ln>
        </p:spPr>
      </p:pic>
      <p:grpSp>
        <p:nvGrpSpPr>
          <p:cNvPr id="2" name="Gruppieren 1"/>
          <p:cNvGrpSpPr/>
          <p:nvPr/>
        </p:nvGrpSpPr>
        <p:grpSpPr>
          <a:xfrm>
            <a:off x="779477" y="1769593"/>
            <a:ext cx="1411274" cy="4546138"/>
            <a:chOff x="779476" y="1769593"/>
            <a:chExt cx="1645985" cy="4546138"/>
          </a:xfrm>
        </p:grpSpPr>
        <p:sp>
          <p:nvSpPr>
            <p:cNvPr id="47" name="Richtungspfeil 46"/>
            <p:cNvSpPr/>
            <p:nvPr/>
          </p:nvSpPr>
          <p:spPr>
            <a:xfrm rot="16200000">
              <a:off x="-314909" y="3287157"/>
              <a:ext cx="3389733" cy="361052"/>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err="1">
                  <a:solidFill>
                    <a:schemeClr val="bg1"/>
                  </a:solidFill>
                </a:rPr>
                <a:t>Bio</a:t>
              </a:r>
              <a:endParaRPr lang="de-DE" sz="2000" dirty="0">
                <a:solidFill>
                  <a:schemeClr val="bg1"/>
                </a:solidFill>
              </a:endParaRPr>
            </a:p>
          </p:txBody>
        </p:sp>
        <p:sp>
          <p:nvSpPr>
            <p:cNvPr id="48" name="Richtungspfeil 47"/>
            <p:cNvSpPr/>
            <p:nvPr/>
          </p:nvSpPr>
          <p:spPr>
            <a:xfrm rot="16200000">
              <a:off x="839536" y="3010219"/>
              <a:ext cx="282332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Chemie</a:t>
              </a:r>
            </a:p>
          </p:txBody>
        </p:sp>
        <p:sp>
          <p:nvSpPr>
            <p:cNvPr id="49" name="Richtungspfeil 48"/>
            <p:cNvSpPr/>
            <p:nvPr/>
          </p:nvSpPr>
          <p:spPr>
            <a:xfrm rot="16200000">
              <a:off x="117578" y="3287157"/>
              <a:ext cx="3389733" cy="36105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Physik</a:t>
              </a:r>
            </a:p>
          </p:txBody>
        </p:sp>
        <p:sp>
          <p:nvSpPr>
            <p:cNvPr id="30" name="Rechteck 29"/>
            <p:cNvSpPr/>
            <p:nvPr/>
          </p:nvSpPr>
          <p:spPr>
            <a:xfrm rot="16200000">
              <a:off x="1269193" y="5159463"/>
              <a:ext cx="1086506" cy="1226030"/>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BNT</a:t>
              </a:r>
            </a:p>
          </p:txBody>
        </p:sp>
        <p:sp>
          <p:nvSpPr>
            <p:cNvPr id="31" name="Richtungspfeil 30"/>
            <p:cNvSpPr/>
            <p:nvPr/>
          </p:nvSpPr>
          <p:spPr>
            <a:xfrm rot="16200000">
              <a:off x="-1313883" y="3862952"/>
              <a:ext cx="4535238" cy="348520"/>
            </a:xfrm>
            <a:prstGeom prst="homePlate">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2000" dirty="0">
                  <a:solidFill>
                    <a:schemeClr val="bg1"/>
                  </a:solidFill>
                </a:rPr>
                <a:t>Geographie</a:t>
              </a:r>
            </a:p>
          </p:txBody>
        </p:sp>
      </p:grpSp>
      <p:sp>
        <p:nvSpPr>
          <p:cNvPr id="33" name="Richtungspfeil 32"/>
          <p:cNvSpPr/>
          <p:nvPr/>
        </p:nvSpPr>
        <p:spPr>
          <a:xfrm rot="16200000">
            <a:off x="875320" y="2693936"/>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ichtungspfeil 33"/>
          <p:cNvSpPr/>
          <p:nvPr/>
        </p:nvSpPr>
        <p:spPr>
          <a:xfrm rot="16200000">
            <a:off x="2542824" y="2693933"/>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ichtungspfeil 49"/>
          <p:cNvSpPr/>
          <p:nvPr/>
        </p:nvSpPr>
        <p:spPr>
          <a:xfrm rot="16200000">
            <a:off x="4232251" y="2702332"/>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rot="16200000">
            <a:off x="2274104" y="3378666"/>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52" name="Freihandform 51"/>
          <p:cNvSpPr/>
          <p:nvPr/>
        </p:nvSpPr>
        <p:spPr>
          <a:xfrm rot="21431288">
            <a:off x="2339012" y="5352244"/>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53" name="Freihandform 52"/>
          <p:cNvSpPr/>
          <p:nvPr/>
        </p:nvSpPr>
        <p:spPr>
          <a:xfrm rot="312368">
            <a:off x="2209446" y="1339671"/>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54" name="Textfeld 53"/>
          <p:cNvSpPr txBox="1"/>
          <p:nvPr/>
        </p:nvSpPr>
        <p:spPr>
          <a:xfrm rot="16200000">
            <a:off x="3819577" y="3378666"/>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55" name="Freihandform 54"/>
          <p:cNvSpPr/>
          <p:nvPr/>
        </p:nvSpPr>
        <p:spPr>
          <a:xfrm rot="282780">
            <a:off x="4012437" y="5352244"/>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56" name="Freihandform 55"/>
          <p:cNvSpPr/>
          <p:nvPr/>
        </p:nvSpPr>
        <p:spPr>
          <a:xfrm rot="21298458">
            <a:off x="4113817" y="1346253"/>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57" name="Textfeld 56"/>
          <p:cNvSpPr txBox="1"/>
          <p:nvPr/>
        </p:nvSpPr>
        <p:spPr>
          <a:xfrm rot="16200000">
            <a:off x="5369394" y="3378666"/>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58" name="Freihandform 57"/>
          <p:cNvSpPr/>
          <p:nvPr/>
        </p:nvSpPr>
        <p:spPr>
          <a:xfrm rot="21412766">
            <a:off x="5667004" y="5380899"/>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59" name="Freihandform 58"/>
          <p:cNvSpPr/>
          <p:nvPr/>
        </p:nvSpPr>
        <p:spPr>
          <a:xfrm rot="249037">
            <a:off x="5774539" y="1343517"/>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60" name="Richtungspfeil 59"/>
          <p:cNvSpPr/>
          <p:nvPr/>
        </p:nvSpPr>
        <p:spPr>
          <a:xfrm rot="16200000">
            <a:off x="5911451" y="2698130"/>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rot="16200000">
            <a:off x="7132412" y="3345248"/>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62" name="Freihandform 61"/>
          <p:cNvSpPr/>
          <p:nvPr/>
        </p:nvSpPr>
        <p:spPr>
          <a:xfrm rot="177179">
            <a:off x="7378013" y="5387284"/>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63" name="Freihandform 62"/>
          <p:cNvSpPr/>
          <p:nvPr/>
        </p:nvSpPr>
        <p:spPr>
          <a:xfrm rot="21397389">
            <a:off x="7379215" y="1373492"/>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Tree>
    <p:extLst>
      <p:ext uri="{BB962C8B-B14F-4D97-AF65-F5344CB8AC3E}">
        <p14:creationId xmlns:p14="http://schemas.microsoft.com/office/powerpoint/2010/main" val="2965744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75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75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0" grpId="0" animBg="1"/>
      <p:bldP spid="51" grpId="0"/>
      <p:bldP spid="52" grpId="0" animBg="1"/>
      <p:bldP spid="53" grpId="0" animBg="1"/>
      <p:bldP spid="54" grpId="0"/>
      <p:bldP spid="55" grpId="0" animBg="1"/>
      <p:bldP spid="56" grpId="0" animBg="1"/>
      <p:bldP spid="57" grpId="0"/>
      <p:bldP spid="58" grpId="0" animBg="1"/>
      <p:bldP spid="59" grpId="0" animBg="1"/>
      <p:bldP spid="60" grpId="0" animBg="1"/>
      <p:bldP spid="61" grpId="0"/>
      <p:bldP spid="62"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IMAG0634.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0" y="-8128"/>
            <a:ext cx="9144000" cy="7397567"/>
          </a:xfrm>
          <a:prstGeom prst="rect">
            <a:avLst/>
          </a:prstGeom>
        </p:spPr>
      </p:pic>
      <p:pic>
        <p:nvPicPr>
          <p:cNvPr id="17" name="Grafik 16" descr="IMAG063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730339"/>
            <a:ext cx="9143999" cy="4858901"/>
          </a:xfrm>
          <a:prstGeom prst="rect">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10" name="Rechteck 9"/>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7551240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6190" y="530086"/>
            <a:ext cx="7977809" cy="6327913"/>
          </a:xfrm>
          <a:prstGeom prst="rect">
            <a:avLst/>
          </a:prstGeom>
          <a:ln>
            <a:noFill/>
          </a:ln>
          <a:effectLst>
            <a:softEdge rad="1079500"/>
          </a:effectLst>
        </p:spPr>
      </p:pic>
      <p:sp>
        <p:nvSpPr>
          <p:cNvPr id="4" name="Rechteck 3"/>
          <p:cNvSpPr/>
          <p:nvPr/>
        </p:nvSpPr>
        <p:spPr>
          <a:xfrm rot="21192080">
            <a:off x="-78598" y="3937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12578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feld 62"/>
          <p:cNvSpPr txBox="1"/>
          <p:nvPr/>
        </p:nvSpPr>
        <p:spPr>
          <a:xfrm rot="69033">
            <a:off x="1431624" y="2641111"/>
            <a:ext cx="3230686" cy="707886"/>
          </a:xfrm>
          <a:prstGeom prst="rect">
            <a:avLst/>
          </a:prstGeom>
          <a:solidFill>
            <a:schemeClr val="accent2"/>
          </a:solidFill>
          <a:ln>
            <a:noFill/>
          </a:ln>
        </p:spPr>
        <p:txBody>
          <a:bodyPr wrap="square" rtlCol="0">
            <a:spAutoFit/>
          </a:bodyPr>
          <a:lstStyle/>
          <a:p>
            <a:r>
              <a:rPr lang="de-DE" sz="2000" dirty="0">
                <a:solidFill>
                  <a:schemeClr val="bg1"/>
                </a:solidFill>
              </a:rPr>
              <a:t>  prozessbezogene</a:t>
            </a:r>
            <a:br>
              <a:rPr lang="de-DE" sz="2000" dirty="0">
                <a:solidFill>
                  <a:schemeClr val="bg1"/>
                </a:solidFill>
              </a:rPr>
            </a:br>
            <a:r>
              <a:rPr lang="de-DE" sz="2000" dirty="0">
                <a:solidFill>
                  <a:schemeClr val="bg1"/>
                </a:solidFill>
              </a:rPr>
              <a:t>  Kompetenzen</a:t>
            </a:r>
          </a:p>
        </p:txBody>
      </p:sp>
      <p:sp>
        <p:nvSpPr>
          <p:cNvPr id="68" name="Textfeld 67"/>
          <p:cNvSpPr txBox="1"/>
          <p:nvPr/>
        </p:nvSpPr>
        <p:spPr>
          <a:xfrm rot="69033">
            <a:off x="4667319" y="2699183"/>
            <a:ext cx="2972189" cy="707886"/>
          </a:xfrm>
          <a:prstGeom prst="rect">
            <a:avLst/>
          </a:prstGeom>
          <a:solidFill>
            <a:schemeClr val="accent4"/>
          </a:solidFill>
          <a:ln>
            <a:noFill/>
          </a:ln>
        </p:spPr>
        <p:txBody>
          <a:bodyPr wrap="square" rtlCol="0">
            <a:spAutoFit/>
          </a:bodyPr>
          <a:lstStyle/>
          <a:p>
            <a:r>
              <a:rPr lang="de-DE" sz="2000" dirty="0">
                <a:solidFill>
                  <a:schemeClr val="bg1"/>
                </a:solidFill>
              </a:rPr>
              <a:t>  inhaltsbezogene </a:t>
            </a:r>
          </a:p>
          <a:p>
            <a:r>
              <a:rPr lang="de-DE" sz="2000" dirty="0">
                <a:solidFill>
                  <a:schemeClr val="bg1"/>
                </a:solidFill>
              </a:rPr>
              <a:t>  Kompetenzen</a:t>
            </a:r>
          </a:p>
        </p:txBody>
      </p:sp>
      <p:grpSp>
        <p:nvGrpSpPr>
          <p:cNvPr id="42" name="Gruppieren 41"/>
          <p:cNvGrpSpPr/>
          <p:nvPr/>
        </p:nvGrpSpPr>
        <p:grpSpPr>
          <a:xfrm>
            <a:off x="505943" y="557540"/>
            <a:ext cx="1346303" cy="1191577"/>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220879" y="213867"/>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7997117" y="5802927"/>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9" name="Textfeld 68"/>
          <p:cNvSpPr txBox="1"/>
          <p:nvPr/>
        </p:nvSpPr>
        <p:spPr>
          <a:xfrm rot="218835">
            <a:off x="3784004" y="2865874"/>
            <a:ext cx="673331"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square" rtlCol="0">
            <a:spAutoFit/>
          </a:bodyPr>
          <a:lstStyle/>
          <a:p>
            <a:r>
              <a:rPr lang="de-DE" sz="2000" dirty="0" err="1">
                <a:solidFill>
                  <a:schemeClr val="bg1"/>
                </a:solidFill>
              </a:rPr>
              <a:t>pbK</a:t>
            </a:r>
            <a:endParaRPr lang="de-DE" sz="2000" dirty="0">
              <a:solidFill>
                <a:schemeClr val="bg1"/>
              </a:solidFill>
            </a:endParaRPr>
          </a:p>
        </p:txBody>
      </p:sp>
      <p:sp>
        <p:nvSpPr>
          <p:cNvPr id="71" name="Textfeld 70"/>
          <p:cNvSpPr txBox="1"/>
          <p:nvPr/>
        </p:nvSpPr>
        <p:spPr>
          <a:xfrm rot="69033">
            <a:off x="6816237" y="2894473"/>
            <a:ext cx="54356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square" rtlCol="0">
            <a:spAutoFit/>
          </a:bodyPr>
          <a:lstStyle/>
          <a:p>
            <a:r>
              <a:rPr lang="de-DE" sz="2000" dirty="0" err="1">
                <a:solidFill>
                  <a:schemeClr val="bg1"/>
                </a:solidFill>
              </a:rPr>
              <a:t>ibK</a:t>
            </a:r>
            <a:endParaRPr lang="de-DE" sz="2000" dirty="0">
              <a:solidFill>
                <a:schemeClr val="bg1"/>
              </a:solidFill>
            </a:endParaRPr>
          </a:p>
        </p:txBody>
      </p:sp>
      <p:sp>
        <p:nvSpPr>
          <p:cNvPr id="23" name="Textfeld 22"/>
          <p:cNvSpPr txBox="1"/>
          <p:nvPr/>
        </p:nvSpPr>
        <p:spPr>
          <a:xfrm>
            <a:off x="1713299" y="832124"/>
            <a:ext cx="652743" cy="1200329"/>
          </a:xfrm>
          <a:prstGeom prst="rect">
            <a:avLst/>
          </a:prstGeom>
          <a:noFill/>
        </p:spPr>
        <p:txBody>
          <a:bodyPr wrap="none" rtlCol="0">
            <a:spAutoFit/>
          </a:bodyPr>
          <a:lstStyle/>
          <a:p>
            <a:r>
              <a:rPr lang="de-DE" sz="7200" dirty="0">
                <a:solidFill>
                  <a:schemeClr val="accent6"/>
                </a:solidFill>
              </a:rPr>
              <a:t>0</a:t>
            </a:r>
          </a:p>
        </p:txBody>
      </p:sp>
      <p:sp>
        <p:nvSpPr>
          <p:cNvPr id="21" name="Textfeld 20"/>
          <p:cNvSpPr txBox="1"/>
          <p:nvPr/>
        </p:nvSpPr>
        <p:spPr>
          <a:xfrm>
            <a:off x="4641721" y="3909782"/>
            <a:ext cx="3023384" cy="1015663"/>
          </a:xfrm>
          <a:prstGeom prst="rect">
            <a:avLst/>
          </a:prstGeom>
          <a:noFill/>
        </p:spPr>
        <p:txBody>
          <a:bodyPr wrap="square" rtlCol="0">
            <a:spAutoFit/>
          </a:bodyPr>
          <a:lstStyle/>
          <a:p>
            <a:pPr algn="ctr"/>
            <a:r>
              <a:rPr lang="de-DE" sz="2000" dirty="0"/>
              <a:t>„die Inhalte, an denen die Kompetenzen entwickelt werden sollen“</a:t>
            </a:r>
          </a:p>
        </p:txBody>
      </p:sp>
      <p:sp>
        <p:nvSpPr>
          <p:cNvPr id="22" name="Rechteck 21"/>
          <p:cNvSpPr/>
          <p:nvPr/>
        </p:nvSpPr>
        <p:spPr>
          <a:xfrm>
            <a:off x="1340279" y="3623497"/>
            <a:ext cx="3058016" cy="1631216"/>
          </a:xfrm>
          <a:prstGeom prst="rect">
            <a:avLst/>
          </a:prstGeom>
        </p:spPr>
        <p:txBody>
          <a:bodyPr wrap="square">
            <a:spAutoFit/>
          </a:bodyPr>
          <a:lstStyle/>
          <a:p>
            <a:pPr algn="ctr"/>
            <a:r>
              <a:rPr lang="de-DE" sz="2000" dirty="0">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2000" dirty="0">
              <a:latin typeface="Calibri" panose="020F0502020204030204" pitchFamily="34" charset="0"/>
            </a:endParaRPr>
          </a:p>
        </p:txBody>
      </p:sp>
      <p:pic>
        <p:nvPicPr>
          <p:cNvPr id="55" name="Grafik 54"/>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9175" y="1388577"/>
            <a:ext cx="7532000" cy="5136430"/>
          </a:xfrm>
          <a:prstGeom prst="rect">
            <a:avLst/>
          </a:prstGeom>
        </p:spPr>
      </p:pic>
      <p:grpSp>
        <p:nvGrpSpPr>
          <p:cNvPr id="64" name="Gruppieren 63"/>
          <p:cNvGrpSpPr/>
          <p:nvPr/>
        </p:nvGrpSpPr>
        <p:grpSpPr>
          <a:xfrm>
            <a:off x="3002218" y="1254495"/>
            <a:ext cx="3411415" cy="586154"/>
            <a:chOff x="844062" y="3669323"/>
            <a:chExt cx="3411415" cy="586154"/>
          </a:xfrm>
        </p:grpSpPr>
        <p:sp>
          <p:nvSpPr>
            <p:cNvPr id="65" name="Freihandform 64"/>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6" name="Textfeld 65"/>
            <p:cNvSpPr txBox="1"/>
            <p:nvPr/>
          </p:nvSpPr>
          <p:spPr>
            <a:xfrm>
              <a:off x="1275254" y="3766928"/>
              <a:ext cx="2648482" cy="400110"/>
            </a:xfrm>
            <a:prstGeom prst="rect">
              <a:avLst/>
            </a:prstGeom>
            <a:noFill/>
          </p:spPr>
          <p:txBody>
            <a:bodyPr wrap="none" rtlCol="0">
              <a:spAutoFit/>
            </a:bodyPr>
            <a:lstStyle/>
            <a:p>
              <a:r>
                <a:rPr lang="de-DE" sz="2000" dirty="0">
                  <a:solidFill>
                    <a:schemeClr val="bg1"/>
                  </a:solidFill>
                </a:rPr>
                <a:t>NwT-Bildungsplan 2016</a:t>
              </a:r>
            </a:p>
          </p:txBody>
        </p:sp>
      </p:grpSp>
    </p:spTree>
    <p:extLst>
      <p:ext uri="{BB962C8B-B14F-4D97-AF65-F5344CB8AC3E}">
        <p14:creationId xmlns:p14="http://schemas.microsoft.com/office/powerpoint/2010/main" val="468933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P spid="69" grpId="0" animBg="1"/>
      <p:bldP spid="71" grpId="0" animBg="1"/>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IMAG0404.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p:blipFill>
        <p:spPr>
          <a:xfrm>
            <a:off x="-1" y="0"/>
            <a:ext cx="9144001" cy="6858002"/>
          </a:xfrm>
          <a:prstGeom prst="rect">
            <a:avLst/>
          </a:prstGeom>
        </p:spPr>
      </p:pic>
      <p:pic>
        <p:nvPicPr>
          <p:cNvPr id="12" name="Grafik 11" descr="IMAG040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48431" y="1184564"/>
            <a:ext cx="5990224" cy="4730426"/>
          </a:xfrm>
          <a:prstGeom prst="rect">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7" name="Rechteck 6"/>
          <p:cNvSpPr/>
          <p:nvPr/>
        </p:nvSpPr>
        <p:spPr>
          <a:xfrm rot="21398717">
            <a:off x="4951083" y="5986324"/>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2840411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Rechteck 7"/>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9" name="Rechteck 8"/>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766009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9" name="Rechteck 8"/>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1286022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BEBA8EAE-BF5A-486C-A8C5-ECC9F3942E4B}">
                <a14:imgProps xmlns:a14="http://schemas.microsoft.com/office/drawing/2010/main">
                  <a14:imgLayer r:embed="rId4">
                    <a14:imgEffect>
                      <a14:artisticMarker/>
                    </a14:imgEffect>
                    <a14:imgEffect>
                      <a14:sharpenSoften amount="-99000"/>
                    </a14:imgEffect>
                  </a14:imgLayer>
                </a14:imgProps>
              </a:ext>
              <a:ext uri="{28A0092B-C50C-407E-A947-70E740481C1C}">
                <a14:useLocalDpi xmlns:a14="http://schemas.microsoft.com/office/drawing/2010/main" val="0"/>
              </a:ext>
            </a:extLst>
          </a:blip>
          <a:srcRect/>
          <a:stretch/>
        </p:blipFill>
        <p:spPr>
          <a:xfrm>
            <a:off x="-2186609" y="-516835"/>
            <a:ext cx="11330609" cy="7374835"/>
          </a:xfrm>
          <a:prstGeom prst="rect">
            <a:avLst/>
          </a:prstGeom>
        </p:spPr>
      </p:pic>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54727" y="498764"/>
            <a:ext cx="7689273" cy="5954572"/>
          </a:xfrm>
          <a:prstGeom prst="rect">
            <a:avLst/>
          </a:prstGeom>
          <a:effectLst>
            <a:softEdge rad="635000"/>
          </a:effectLst>
        </p:spPr>
      </p:pic>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6" name="Rechteck 5"/>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207637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2287270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37855" y="1039643"/>
            <a:ext cx="5985163" cy="3262193"/>
          </a:xfrm>
          <a:prstGeom prst="rect">
            <a:avLst/>
          </a:prstGeom>
          <a:effectLst>
            <a:softEdge rad="635000"/>
          </a:effectLst>
        </p:spPr>
      </p:pic>
      <p:sp>
        <p:nvSpPr>
          <p:cNvPr id="4" name="Rechteck 3"/>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5" name="Rechteck 4"/>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3935796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P1130455.JPG"/>
          <p:cNvPicPr>
            <a:picLocks noChangeAspect="1"/>
          </p:cNvPicPr>
          <p:nvPr/>
        </p:nvPicPr>
        <p:blipFill rotWithShape="1">
          <a:blip r:embed="rId3" cstate="print">
            <a:extLst>
              <a:ext uri="{BEBA8EAE-BF5A-486C-A8C5-ECC9F3942E4B}">
                <a14:imgProps xmlns:a14="http://schemas.microsoft.com/office/drawing/2010/main">
                  <a14:imgLayer r:embed="rId4">
                    <a14:imgEffect>
                      <a14:artisticMarker/>
                    </a14:imgEffect>
                    <a14:imgEffect>
                      <a14:sharpenSoften amount="-90000"/>
                    </a14:imgEffect>
                  </a14:imgLayer>
                </a14:imgProps>
              </a:ext>
              <a:ext uri="{28A0092B-C50C-407E-A947-70E740481C1C}">
                <a14:useLocalDpi xmlns:a14="http://schemas.microsoft.com/office/drawing/2010/main" val="0"/>
              </a:ext>
            </a:extLst>
          </a:blip>
          <a:srcRect/>
          <a:stretch/>
        </p:blipFill>
        <p:spPr>
          <a:xfrm>
            <a:off x="-1" y="1"/>
            <a:ext cx="9144001" cy="6858000"/>
          </a:xfrm>
          <a:prstGeom prst="rect">
            <a:avLst/>
          </a:prstGeom>
        </p:spPr>
      </p:pic>
      <p:pic>
        <p:nvPicPr>
          <p:cNvPr id="13" name="Grafik 12" descr="P1130455.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9514" y="0"/>
            <a:ext cx="8768464" cy="6858001"/>
          </a:xfrm>
          <a:prstGeom prst="trapezoid">
            <a:avLst/>
          </a:prstGeom>
          <a:effectLst>
            <a:softEdge rad="635000"/>
          </a:effectLst>
        </p:spPr>
      </p:pic>
      <p:sp>
        <p:nvSpPr>
          <p:cNvPr id="6" name="Rechteck 5"/>
          <p:cNvSpPr/>
          <p:nvPr/>
        </p:nvSpPr>
        <p:spPr>
          <a:xfrm>
            <a:off x="899592" y="786933"/>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Naturwissenschaft</a:t>
            </a:r>
          </a:p>
        </p:txBody>
      </p:sp>
      <p:sp>
        <p:nvSpPr>
          <p:cNvPr id="10" name="Rechteck 9"/>
          <p:cNvSpPr/>
          <p:nvPr/>
        </p:nvSpPr>
        <p:spPr>
          <a:xfrm>
            <a:off x="3347864" y="5265112"/>
            <a:ext cx="482453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und Technik</a:t>
            </a:r>
          </a:p>
        </p:txBody>
      </p:sp>
    </p:spTree>
    <p:extLst>
      <p:ext uri="{BB962C8B-B14F-4D97-AF65-F5344CB8AC3E}">
        <p14:creationId xmlns:p14="http://schemas.microsoft.com/office/powerpoint/2010/main" val="9083520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CIM\119_PANA\P11904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31026" y="3148796"/>
            <a:ext cx="5584294" cy="1876585"/>
          </a:xfrm>
          <a:prstGeom prst="rect">
            <a:avLst/>
          </a:prstGeom>
          <a:noFill/>
          <a:effectLst>
            <a:softEdge rad="622300"/>
          </a:effectLst>
          <a:extLst>
            <a:ext uri="{909E8E84-426E-40DD-AFC4-6F175D3DCCD1}">
              <a14:hiddenFill xmlns:a14="http://schemas.microsoft.com/office/drawing/2010/main">
                <a:solidFill>
                  <a:srgbClr val="FFFFFF"/>
                </a:solidFill>
              </a14:hiddenFill>
            </a:ext>
          </a:extLst>
        </p:spPr>
      </p:pic>
      <p:grpSp>
        <p:nvGrpSpPr>
          <p:cNvPr id="1043" name="Gruppieren 1042"/>
          <p:cNvGrpSpPr/>
          <p:nvPr/>
        </p:nvGrpSpPr>
        <p:grpSpPr>
          <a:xfrm>
            <a:off x="177885" y="572980"/>
            <a:ext cx="3276408" cy="1569946"/>
            <a:chOff x="177885" y="572980"/>
            <a:chExt cx="3276408" cy="1569946"/>
          </a:xfrm>
        </p:grpSpPr>
        <p:sp>
          <p:nvSpPr>
            <p:cNvPr id="6" name="Rechteck 5"/>
            <p:cNvSpPr/>
            <p:nvPr/>
          </p:nvSpPr>
          <p:spPr>
            <a:xfrm>
              <a:off x="177885" y="572980"/>
              <a:ext cx="3276408"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Programmieren</a:t>
              </a:r>
            </a:p>
          </p:txBody>
        </p:sp>
        <p:cxnSp>
          <p:nvCxnSpPr>
            <p:cNvPr id="3" name="Gewinkelte Verbindung 2"/>
            <p:cNvCxnSpPr/>
            <p:nvPr/>
          </p:nvCxnSpPr>
          <p:spPr>
            <a:xfrm rot="16200000" flipH="1">
              <a:off x="2128472" y="1274084"/>
              <a:ext cx="936106" cy="801577"/>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4" name="Gruppieren 1043"/>
          <p:cNvGrpSpPr/>
          <p:nvPr/>
        </p:nvGrpSpPr>
        <p:grpSpPr>
          <a:xfrm>
            <a:off x="3454293" y="323757"/>
            <a:ext cx="2369758" cy="2025126"/>
            <a:chOff x="3454293" y="323757"/>
            <a:chExt cx="2369758" cy="2025126"/>
          </a:xfrm>
        </p:grpSpPr>
        <p:sp>
          <p:nvSpPr>
            <p:cNvPr id="9" name="Rechteck 8"/>
            <p:cNvSpPr/>
            <p:nvPr/>
          </p:nvSpPr>
          <p:spPr>
            <a:xfrm>
              <a:off x="3758622" y="323757"/>
              <a:ext cx="2065429"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Löten</a:t>
              </a:r>
            </a:p>
          </p:txBody>
        </p:sp>
        <p:cxnSp>
          <p:nvCxnSpPr>
            <p:cNvPr id="19" name="Gewinkelte Verbindung 18"/>
            <p:cNvCxnSpPr/>
            <p:nvPr/>
          </p:nvCxnSpPr>
          <p:spPr>
            <a:xfrm rot="5400000">
              <a:off x="3221091" y="1203505"/>
              <a:ext cx="1378580" cy="912175"/>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5" name="Gruppieren 1044"/>
          <p:cNvGrpSpPr/>
          <p:nvPr/>
        </p:nvGrpSpPr>
        <p:grpSpPr>
          <a:xfrm>
            <a:off x="4932041" y="323757"/>
            <a:ext cx="3334794" cy="1665085"/>
            <a:chOff x="4932041" y="323757"/>
            <a:chExt cx="3334794" cy="1665085"/>
          </a:xfrm>
        </p:grpSpPr>
        <p:sp>
          <p:nvSpPr>
            <p:cNvPr id="7" name="Rechteck 6"/>
            <p:cNvSpPr/>
            <p:nvPr/>
          </p:nvSpPr>
          <p:spPr>
            <a:xfrm>
              <a:off x="6201406" y="323757"/>
              <a:ext cx="2065429" cy="648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Polieren</a:t>
              </a:r>
            </a:p>
          </p:txBody>
        </p:sp>
        <p:cxnSp>
          <p:nvCxnSpPr>
            <p:cNvPr id="21" name="Gewinkelte Verbindung 20"/>
            <p:cNvCxnSpPr/>
            <p:nvPr/>
          </p:nvCxnSpPr>
          <p:spPr>
            <a:xfrm rot="10800000" flipV="1">
              <a:off x="4932041" y="985582"/>
              <a:ext cx="1348099" cy="1003260"/>
            </a:xfrm>
            <a:prstGeom prst="bentConnector3">
              <a:avLst>
                <a:gd name="adj1" fmla="val -226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8" name="Gruppieren 1047"/>
          <p:cNvGrpSpPr/>
          <p:nvPr/>
        </p:nvGrpSpPr>
        <p:grpSpPr>
          <a:xfrm>
            <a:off x="4499992" y="2492899"/>
            <a:ext cx="2017270" cy="4104453"/>
            <a:chOff x="4499992" y="2492899"/>
            <a:chExt cx="2017270" cy="4104453"/>
          </a:xfrm>
        </p:grpSpPr>
        <p:sp>
          <p:nvSpPr>
            <p:cNvPr id="14" name="Rechteck 13"/>
            <p:cNvSpPr/>
            <p:nvPr/>
          </p:nvSpPr>
          <p:spPr>
            <a:xfrm>
              <a:off x="4499992" y="5342233"/>
              <a:ext cx="2017270" cy="12551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Platinen-layout</a:t>
              </a:r>
            </a:p>
          </p:txBody>
        </p:sp>
        <p:cxnSp>
          <p:nvCxnSpPr>
            <p:cNvPr id="28" name="Gewinkelte Verbindung 27"/>
            <p:cNvCxnSpPr/>
            <p:nvPr/>
          </p:nvCxnSpPr>
          <p:spPr>
            <a:xfrm rot="5400000" flipH="1" flipV="1">
              <a:off x="3975425" y="3593531"/>
              <a:ext cx="2849335" cy="648071"/>
            </a:xfrm>
            <a:prstGeom prst="bentConnector3">
              <a:avLst>
                <a:gd name="adj1" fmla="val 10892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6" name="Gruppieren 1045"/>
          <p:cNvGrpSpPr/>
          <p:nvPr/>
        </p:nvGrpSpPr>
        <p:grpSpPr>
          <a:xfrm>
            <a:off x="6897226" y="1253121"/>
            <a:ext cx="2017270" cy="1346638"/>
            <a:chOff x="6897226" y="1253121"/>
            <a:chExt cx="2017270" cy="1346638"/>
          </a:xfrm>
        </p:grpSpPr>
        <p:sp>
          <p:nvSpPr>
            <p:cNvPr id="13" name="Rechteck 12"/>
            <p:cNvSpPr/>
            <p:nvPr/>
          </p:nvSpPr>
          <p:spPr>
            <a:xfrm>
              <a:off x="6897226" y="1253121"/>
              <a:ext cx="2017270" cy="110768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Antrag</a:t>
              </a:r>
              <a:br>
                <a:rPr lang="de-DE" sz="3200" dirty="0"/>
              </a:br>
              <a:r>
                <a:rPr lang="de-DE" sz="3200" dirty="0"/>
                <a:t>schreiben</a:t>
              </a:r>
            </a:p>
          </p:txBody>
        </p:sp>
        <p:cxnSp>
          <p:nvCxnSpPr>
            <p:cNvPr id="38" name="Gewinkelte Verbindung 37"/>
            <p:cNvCxnSpPr>
              <a:stCxn id="13" idx="2"/>
            </p:cNvCxnSpPr>
            <p:nvPr/>
          </p:nvCxnSpPr>
          <p:spPr>
            <a:xfrm rot="16200000" flipH="1">
              <a:off x="7786385" y="2480282"/>
              <a:ext cx="238952" cy="1"/>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9" name="Gruppieren 1048"/>
          <p:cNvGrpSpPr/>
          <p:nvPr/>
        </p:nvGrpSpPr>
        <p:grpSpPr>
          <a:xfrm>
            <a:off x="191495" y="3558854"/>
            <a:ext cx="2985123" cy="1589836"/>
            <a:chOff x="191495" y="3558854"/>
            <a:chExt cx="2985123" cy="1589836"/>
          </a:xfrm>
        </p:grpSpPr>
        <p:sp>
          <p:nvSpPr>
            <p:cNvPr id="24" name="Rechteck 23"/>
            <p:cNvSpPr/>
            <p:nvPr/>
          </p:nvSpPr>
          <p:spPr>
            <a:xfrm>
              <a:off x="191495" y="4564724"/>
              <a:ext cx="2985123" cy="5839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Fehler suchen</a:t>
              </a:r>
            </a:p>
          </p:txBody>
        </p:sp>
        <p:cxnSp>
          <p:nvCxnSpPr>
            <p:cNvPr id="25" name="Gewinkelte Verbindung 24"/>
            <p:cNvCxnSpPr/>
            <p:nvPr/>
          </p:nvCxnSpPr>
          <p:spPr>
            <a:xfrm rot="16200000" flipV="1">
              <a:off x="42969" y="4061788"/>
              <a:ext cx="1005870" cy="2"/>
            </a:xfrm>
            <a:prstGeom prst="bentConnector3">
              <a:avLst>
                <a:gd name="adj1" fmla="val 50000"/>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51" name="Gruppieren 1050"/>
          <p:cNvGrpSpPr/>
          <p:nvPr/>
        </p:nvGrpSpPr>
        <p:grpSpPr>
          <a:xfrm>
            <a:off x="1103963" y="3212976"/>
            <a:ext cx="2985123" cy="3328172"/>
            <a:chOff x="1103963" y="3212976"/>
            <a:chExt cx="2985123" cy="3328172"/>
          </a:xfrm>
        </p:grpSpPr>
        <p:sp>
          <p:nvSpPr>
            <p:cNvPr id="11" name="Rechteck 10"/>
            <p:cNvSpPr/>
            <p:nvPr/>
          </p:nvSpPr>
          <p:spPr>
            <a:xfrm>
              <a:off x="1103963" y="5373216"/>
              <a:ext cx="2985123" cy="11679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Techn. Entwürfe diskutieren</a:t>
              </a:r>
            </a:p>
          </p:txBody>
        </p:sp>
        <p:cxnSp>
          <p:nvCxnSpPr>
            <p:cNvPr id="43" name="Gewinkelte Verbindung 42"/>
            <p:cNvCxnSpPr/>
            <p:nvPr/>
          </p:nvCxnSpPr>
          <p:spPr>
            <a:xfrm rot="16200000" flipV="1">
              <a:off x="1883594" y="3669134"/>
              <a:ext cx="2287852" cy="1375536"/>
            </a:xfrm>
            <a:prstGeom prst="bentConnector3">
              <a:avLst>
                <a:gd name="adj1" fmla="val 99796"/>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7" name="Gruppieren 1046"/>
          <p:cNvGrpSpPr/>
          <p:nvPr/>
        </p:nvGrpSpPr>
        <p:grpSpPr>
          <a:xfrm>
            <a:off x="5824051" y="2780928"/>
            <a:ext cx="2997467" cy="3024336"/>
            <a:chOff x="5824051" y="2780928"/>
            <a:chExt cx="2997467" cy="3024336"/>
          </a:xfrm>
        </p:grpSpPr>
        <p:sp>
          <p:nvSpPr>
            <p:cNvPr id="8" name="Rechteck 7"/>
            <p:cNvSpPr/>
            <p:nvPr/>
          </p:nvSpPr>
          <p:spPr>
            <a:xfrm>
              <a:off x="6804248" y="4550145"/>
              <a:ext cx="2017270" cy="12551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Projekt-planung</a:t>
              </a:r>
            </a:p>
          </p:txBody>
        </p:sp>
        <p:cxnSp>
          <p:nvCxnSpPr>
            <p:cNvPr id="48" name="Gewinkelte Verbindung 47"/>
            <p:cNvCxnSpPr/>
            <p:nvPr/>
          </p:nvCxnSpPr>
          <p:spPr>
            <a:xfrm rot="16200000" flipV="1">
              <a:off x="5485357" y="3119622"/>
              <a:ext cx="2202906" cy="1525518"/>
            </a:xfrm>
            <a:prstGeom prst="bentConnector3">
              <a:avLst>
                <a:gd name="adj1" fmla="val 100355"/>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53" name="Richtungspfeil 1052"/>
          <p:cNvSpPr/>
          <p:nvPr/>
        </p:nvSpPr>
        <p:spPr>
          <a:xfrm rot="10800000">
            <a:off x="395536" y="1988840"/>
            <a:ext cx="1944216" cy="584773"/>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54" name="Rechteck 1053"/>
          <p:cNvSpPr/>
          <p:nvPr/>
        </p:nvSpPr>
        <p:spPr>
          <a:xfrm>
            <a:off x="971600" y="1988840"/>
            <a:ext cx="1285545" cy="584775"/>
          </a:xfrm>
          <a:prstGeom prst="rect">
            <a:avLst/>
          </a:prstGeom>
        </p:spPr>
        <p:txBody>
          <a:bodyPr wrap="none">
            <a:spAutoFit/>
          </a:bodyPr>
          <a:lstStyle/>
          <a:p>
            <a:pPr algn="ctr"/>
            <a:r>
              <a:rPr lang="de-DE" sz="3200" dirty="0">
                <a:solidFill>
                  <a:schemeClr val="bg1"/>
                </a:solidFill>
              </a:rPr>
              <a:t>Fräsen</a:t>
            </a:r>
          </a:p>
        </p:txBody>
      </p:sp>
    </p:spTree>
    <p:extLst>
      <p:ext uri="{BB962C8B-B14F-4D97-AF65-F5344CB8AC3E}">
        <p14:creationId xmlns:p14="http://schemas.microsoft.com/office/powerpoint/2010/main" val="3304735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500"/>
                                        <p:tgtEl>
                                          <p:spTgt spid="10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fade">
                                      <p:cBhvr>
                                        <p:cTn id="11" dur="500"/>
                                        <p:tgtEl>
                                          <p:spTgt spid="10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45"/>
                                        </p:tgtEl>
                                        <p:attrNameLst>
                                          <p:attrName>style.visibility</p:attrName>
                                        </p:attrNameLst>
                                      </p:cBhvr>
                                      <p:to>
                                        <p:strVal val="visible"/>
                                      </p:to>
                                    </p:set>
                                    <p:animEffect transition="in" filter="fade">
                                      <p:cBhvr>
                                        <p:cTn id="15" dur="500"/>
                                        <p:tgtEl>
                                          <p:spTgt spid="104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8"/>
                                        </p:tgtEl>
                                        <p:attrNameLst>
                                          <p:attrName>style.visibility</p:attrName>
                                        </p:attrNameLst>
                                      </p:cBhvr>
                                      <p:to>
                                        <p:strVal val="visible"/>
                                      </p:to>
                                    </p:set>
                                    <p:animEffect transition="in" filter="fade">
                                      <p:cBhvr>
                                        <p:cTn id="19" dur="500"/>
                                        <p:tgtEl>
                                          <p:spTgt spid="104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fade">
                                      <p:cBhvr>
                                        <p:cTn id="23" dur="500"/>
                                        <p:tgtEl>
                                          <p:spTgt spid="104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47"/>
                                        </p:tgtEl>
                                        <p:attrNameLst>
                                          <p:attrName>style.visibility</p:attrName>
                                        </p:attrNameLst>
                                      </p:cBhvr>
                                      <p:to>
                                        <p:strVal val="visible"/>
                                      </p:to>
                                    </p:set>
                                    <p:animEffect transition="in" filter="fade">
                                      <p:cBhvr>
                                        <p:cTn id="27" dur="500"/>
                                        <p:tgtEl>
                                          <p:spTgt spid="104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49"/>
                                        </p:tgtEl>
                                        <p:attrNameLst>
                                          <p:attrName>style.visibility</p:attrName>
                                        </p:attrNameLst>
                                      </p:cBhvr>
                                      <p:to>
                                        <p:strVal val="visible"/>
                                      </p:to>
                                    </p:set>
                                    <p:animEffect transition="in" filter="fade">
                                      <p:cBhvr>
                                        <p:cTn id="31" dur="500"/>
                                        <p:tgtEl>
                                          <p:spTgt spid="10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51"/>
                                        </p:tgtEl>
                                        <p:attrNameLst>
                                          <p:attrName>style.visibility</p:attrName>
                                        </p:attrNameLst>
                                      </p:cBhvr>
                                      <p:to>
                                        <p:strVal val="visible"/>
                                      </p:to>
                                    </p:set>
                                    <p:animEffect transition="in" filter="fade">
                                      <p:cBhvr>
                                        <p:cTn id="35" dur="500"/>
                                        <p:tgtEl>
                                          <p:spTgt spid="10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53"/>
                                        </p:tgtEl>
                                        <p:attrNameLst>
                                          <p:attrName>style.visibility</p:attrName>
                                        </p:attrNameLst>
                                      </p:cBhvr>
                                      <p:to>
                                        <p:strVal val="visible"/>
                                      </p:to>
                                    </p:set>
                                    <p:animEffect transition="in" filter="fade">
                                      <p:cBhvr>
                                        <p:cTn id="40" dur="500"/>
                                        <p:tgtEl>
                                          <p:spTgt spid="10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54"/>
                                        </p:tgtEl>
                                        <p:attrNameLst>
                                          <p:attrName>style.visibility</p:attrName>
                                        </p:attrNameLst>
                                      </p:cBhvr>
                                      <p:to>
                                        <p:strVal val="visible"/>
                                      </p:to>
                                    </p:set>
                                    <p:animEffect transition="in" filter="fade">
                                      <p:cBhvr>
                                        <p:cTn id="43"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animBg="1"/>
      <p:bldP spid="10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DCIM\119_PANA\P11904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24010" y="3148796"/>
            <a:ext cx="5991310" cy="1876585"/>
          </a:xfrm>
          <a:prstGeom prst="rect">
            <a:avLst/>
          </a:prstGeom>
          <a:noFill/>
          <a:effectLst>
            <a:softEdge rad="622300"/>
          </a:effectLst>
          <a:extLst>
            <a:ext uri="{909E8E84-426E-40DD-AFC4-6F175D3DCCD1}">
              <a14:hiddenFill xmlns:a14="http://schemas.microsoft.com/office/drawing/2010/main">
                <a:solidFill>
                  <a:srgbClr val="FFFFFF"/>
                </a:solidFill>
              </a14:hiddenFill>
            </a:ext>
          </a:extLst>
        </p:spPr>
      </p:pic>
      <p:sp>
        <p:nvSpPr>
          <p:cNvPr id="4" name="Wolkenförmige Legende 3"/>
          <p:cNvSpPr/>
          <p:nvPr/>
        </p:nvSpPr>
        <p:spPr>
          <a:xfrm>
            <a:off x="7240173" y="764704"/>
            <a:ext cx="1728192" cy="1440160"/>
          </a:xfrm>
          <a:prstGeom prst="cloudCallou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Automatische Bremse</a:t>
            </a:r>
          </a:p>
        </p:txBody>
      </p:sp>
      <p:sp>
        <p:nvSpPr>
          <p:cNvPr id="30" name="Wolkenförmige Legende 29"/>
          <p:cNvSpPr/>
          <p:nvPr/>
        </p:nvSpPr>
        <p:spPr>
          <a:xfrm>
            <a:off x="2077069" y="264958"/>
            <a:ext cx="1728192" cy="1440160"/>
          </a:xfrm>
          <a:prstGeom prst="cloudCallout">
            <a:avLst>
              <a:gd name="adj1" fmla="val 25760"/>
              <a:gd name="adj2" fmla="val 71977"/>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Meer-</a:t>
            </a:r>
            <a:br>
              <a:rPr lang="de-DE" dirty="0"/>
            </a:br>
            <a:r>
              <a:rPr lang="de-DE" dirty="0" err="1"/>
              <a:t>schweinchen</a:t>
            </a:r>
            <a:r>
              <a:rPr lang="de-DE" dirty="0"/>
              <a:t>-</a:t>
            </a:r>
            <a:br>
              <a:rPr lang="de-DE" dirty="0"/>
            </a:br>
            <a:r>
              <a:rPr lang="de-DE" dirty="0"/>
              <a:t>Solarheizung</a:t>
            </a:r>
          </a:p>
        </p:txBody>
      </p:sp>
      <p:sp>
        <p:nvSpPr>
          <p:cNvPr id="31" name="Wolkenförmige Legende 30"/>
          <p:cNvSpPr/>
          <p:nvPr/>
        </p:nvSpPr>
        <p:spPr>
          <a:xfrm>
            <a:off x="683568" y="4026929"/>
            <a:ext cx="1728192" cy="1440160"/>
          </a:xfrm>
          <a:prstGeom prst="cloudCallout">
            <a:avLst>
              <a:gd name="adj1" fmla="val 49451"/>
              <a:gd name="adj2" fmla="val -87229"/>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   Automatische </a:t>
            </a:r>
            <a:br>
              <a:rPr lang="de-DE" dirty="0"/>
            </a:br>
            <a:r>
              <a:rPr lang="de-DE" dirty="0"/>
              <a:t>Blumen-</a:t>
            </a:r>
            <a:br>
              <a:rPr lang="de-DE" dirty="0"/>
            </a:br>
            <a:r>
              <a:rPr lang="de-DE" dirty="0" err="1"/>
              <a:t>bewässerung</a:t>
            </a:r>
            <a:endParaRPr lang="de-DE" dirty="0"/>
          </a:p>
        </p:txBody>
      </p:sp>
      <p:sp>
        <p:nvSpPr>
          <p:cNvPr id="32" name="Wolkenförmige Legende 31"/>
          <p:cNvSpPr/>
          <p:nvPr/>
        </p:nvSpPr>
        <p:spPr>
          <a:xfrm>
            <a:off x="4932040" y="404664"/>
            <a:ext cx="1728192" cy="1440160"/>
          </a:xfrm>
          <a:prstGeom prst="cloudCallout">
            <a:avLst>
              <a:gd name="adj1" fmla="val -40577"/>
              <a:gd name="adj2" fmla="val 66291"/>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Kamera-</a:t>
            </a:r>
            <a:br>
              <a:rPr lang="de-DE" dirty="0"/>
            </a:br>
            <a:r>
              <a:rPr lang="de-DE" dirty="0" err="1"/>
              <a:t>Intervalltimer</a:t>
            </a:r>
            <a:endParaRPr lang="de-DE" dirty="0"/>
          </a:p>
        </p:txBody>
      </p:sp>
      <p:sp>
        <p:nvSpPr>
          <p:cNvPr id="33" name="Wolkenförmige Legende 32"/>
          <p:cNvSpPr/>
          <p:nvPr/>
        </p:nvSpPr>
        <p:spPr>
          <a:xfrm>
            <a:off x="6359302" y="3068960"/>
            <a:ext cx="1728192" cy="1440160"/>
          </a:xfrm>
          <a:prstGeom prst="cloudCallout">
            <a:avLst>
              <a:gd name="adj1" fmla="val -57951"/>
              <a:gd name="adj2" fmla="val -55009"/>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TT-Ballroboter</a:t>
            </a:r>
          </a:p>
        </p:txBody>
      </p:sp>
      <p:sp>
        <p:nvSpPr>
          <p:cNvPr id="34" name="Wolkenförmige Legende 33"/>
          <p:cNvSpPr/>
          <p:nvPr/>
        </p:nvSpPr>
        <p:spPr>
          <a:xfrm>
            <a:off x="367992" y="985038"/>
            <a:ext cx="1728192" cy="1440160"/>
          </a:xfrm>
          <a:prstGeom prst="cloudCallout">
            <a:avLst>
              <a:gd name="adj1" fmla="val -39788"/>
              <a:gd name="adj2" fmla="val 59657"/>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de-DE" dirty="0"/>
              <a:t>Haben </a:t>
            </a:r>
            <a:br>
              <a:rPr lang="de-DE" dirty="0"/>
            </a:br>
            <a:r>
              <a:rPr lang="de-DE" dirty="0"/>
              <a:t>Pfeile eine </a:t>
            </a:r>
            <a:br>
              <a:rPr lang="de-DE" dirty="0"/>
            </a:br>
            <a:r>
              <a:rPr lang="de-DE" dirty="0"/>
              <a:t>ursprüngliche </a:t>
            </a:r>
            <a:br>
              <a:rPr lang="de-DE" dirty="0"/>
            </a:br>
            <a:r>
              <a:rPr lang="de-DE" dirty="0"/>
              <a:t>Bedeutung?</a:t>
            </a:r>
          </a:p>
        </p:txBody>
      </p:sp>
    </p:spTree>
    <p:extLst>
      <p:ext uri="{BB962C8B-B14F-4D97-AF65-F5344CB8AC3E}">
        <p14:creationId xmlns:p14="http://schemas.microsoft.com/office/powerpoint/2010/main" val="964491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
        <p:nvSpPr>
          <p:cNvPr id="6" name="Rechteck 5"/>
          <p:cNvSpPr/>
          <p:nvPr/>
        </p:nvSpPr>
        <p:spPr>
          <a:xfrm>
            <a:off x="4667536" y="397952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0" name="Rechteck 9"/>
          <p:cNvSpPr/>
          <p:nvPr/>
        </p:nvSpPr>
        <p:spPr>
          <a:xfrm>
            <a:off x="4667536" y="5759053"/>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4" name="Rechteck 13"/>
          <p:cNvSpPr/>
          <p:nvPr/>
        </p:nvSpPr>
        <p:spPr>
          <a:xfrm>
            <a:off x="467544" y="476672"/>
            <a:ext cx="3938592"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Für wen?</a:t>
            </a:r>
          </a:p>
        </p:txBody>
      </p:sp>
      <p:sp>
        <p:nvSpPr>
          <p:cNvPr id="15" name="Rechteck 14"/>
          <p:cNvSpPr/>
          <p:nvPr/>
        </p:nvSpPr>
        <p:spPr>
          <a:xfrm>
            <a:off x="4667535" y="3068960"/>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9" name="Rechteck 8"/>
          <p:cNvSpPr/>
          <p:nvPr/>
        </p:nvSpPr>
        <p:spPr>
          <a:xfrm>
            <a:off x="4655883" y="4883082"/>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8" name="Rechteck 7"/>
          <p:cNvSpPr/>
          <p:nvPr/>
        </p:nvSpPr>
        <p:spPr>
          <a:xfrm>
            <a:off x="4679189" y="2179196"/>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spTree>
    <p:extLst>
      <p:ext uri="{BB962C8B-B14F-4D97-AF65-F5344CB8AC3E}">
        <p14:creationId xmlns:p14="http://schemas.microsoft.com/office/powerpoint/2010/main" val="3525541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6531429" y="3396343"/>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uppieren 41"/>
          <p:cNvGrpSpPr/>
          <p:nvPr/>
        </p:nvGrpSpPr>
        <p:grpSpPr>
          <a:xfrm>
            <a:off x="505943" y="557540"/>
            <a:ext cx="1346303" cy="1191577"/>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220879" y="213867"/>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7997117" y="5802927"/>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536802"/>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323054" cy="369332"/>
          </a:xfrm>
          <a:prstGeom prst="rect">
            <a:avLst/>
          </a:prstGeom>
          <a:noFill/>
        </p:spPr>
        <p:txBody>
          <a:bodyPr wrap="none" rtlCol="0">
            <a:spAutoFit/>
          </a:bodyPr>
          <a:lstStyle/>
          <a:p>
            <a:r>
              <a:rPr lang="de-DE" dirty="0"/>
              <a:t>Hintergrund</a:t>
            </a:r>
          </a:p>
        </p:txBody>
      </p:sp>
      <p:sp>
        <p:nvSpPr>
          <p:cNvPr id="71" name="Textfeld 70"/>
          <p:cNvSpPr txBox="1"/>
          <p:nvPr/>
        </p:nvSpPr>
        <p:spPr>
          <a:xfrm>
            <a:off x="3476931" y="2474193"/>
            <a:ext cx="1888337" cy="646331"/>
          </a:xfrm>
          <a:prstGeom prst="rect">
            <a:avLst/>
          </a:prstGeom>
          <a:noFill/>
        </p:spPr>
        <p:txBody>
          <a:bodyPr wrap="none" rtlCol="0">
            <a:spAutoFit/>
          </a:bodyPr>
          <a:lstStyle/>
          <a:p>
            <a:r>
              <a:rPr lang="de-DE" dirty="0"/>
              <a:t>Unterrichtsmodell</a:t>
            </a:r>
          </a:p>
          <a:p>
            <a:r>
              <a:rPr lang="de-DE" dirty="0"/>
              <a:t>Ausprobieren</a:t>
            </a:r>
          </a:p>
        </p:txBody>
      </p:sp>
      <p:sp>
        <p:nvSpPr>
          <p:cNvPr id="73" name="Textfeld 72"/>
          <p:cNvSpPr txBox="1"/>
          <p:nvPr/>
        </p:nvSpPr>
        <p:spPr>
          <a:xfrm>
            <a:off x="3454822" y="4610323"/>
            <a:ext cx="2168414" cy="369332"/>
          </a:xfrm>
          <a:prstGeom prst="rect">
            <a:avLst/>
          </a:prstGeom>
          <a:noFill/>
        </p:spPr>
        <p:txBody>
          <a:bodyPr wrap="none" rtlCol="0">
            <a:spAutoFit/>
          </a:bodyPr>
          <a:lstStyle/>
          <a:p>
            <a:r>
              <a:rPr lang="de-DE" dirty="0"/>
              <a:t>Umsetzungsbeispiele</a:t>
            </a:r>
          </a:p>
        </p:txBody>
      </p:sp>
      <p:sp>
        <p:nvSpPr>
          <p:cNvPr id="74" name="Textfeld 73"/>
          <p:cNvSpPr txBox="1"/>
          <p:nvPr/>
        </p:nvSpPr>
        <p:spPr>
          <a:xfrm>
            <a:off x="3454822" y="4917468"/>
            <a:ext cx="3153492" cy="369332"/>
          </a:xfrm>
          <a:prstGeom prst="rect">
            <a:avLst/>
          </a:prstGeom>
          <a:noFill/>
        </p:spPr>
        <p:txBody>
          <a:bodyPr wrap="none" rtlCol="0">
            <a:spAutoFit/>
          </a:bodyPr>
          <a:lstStyle/>
          <a:p>
            <a:r>
              <a:rPr lang="de-DE" dirty="0"/>
              <a:t>Beispiele für Unterrichtsstränge</a:t>
            </a:r>
          </a:p>
        </p:txBody>
      </p:sp>
      <p:grpSp>
        <p:nvGrpSpPr>
          <p:cNvPr id="75" name="Gruppieren 74"/>
          <p:cNvGrpSpPr/>
          <p:nvPr/>
        </p:nvGrpSpPr>
        <p:grpSpPr>
          <a:xfrm>
            <a:off x="3006637" y="3725574"/>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4712931"/>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85" name="Textfeld 84"/>
          <p:cNvSpPr txBox="1"/>
          <p:nvPr/>
        </p:nvSpPr>
        <p:spPr>
          <a:xfrm rot="69033">
            <a:off x="5888718" y="1712435"/>
            <a:ext cx="58702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000" dirty="0" err="1">
                <a:solidFill>
                  <a:schemeClr val="bg1"/>
                </a:solidFill>
              </a:rPr>
              <a:t>pbK</a:t>
            </a:r>
            <a:endParaRPr lang="de-DE" sz="2000" dirty="0">
              <a:solidFill>
                <a:schemeClr val="bg1"/>
              </a:solidFill>
            </a:endParaRPr>
          </a:p>
        </p:txBody>
      </p:sp>
      <p:sp>
        <p:nvSpPr>
          <p:cNvPr id="86" name="Textfeld 85"/>
          <p:cNvSpPr txBox="1"/>
          <p:nvPr/>
        </p:nvSpPr>
        <p:spPr>
          <a:xfrm rot="20912655">
            <a:off x="6123374" y="3673385"/>
            <a:ext cx="511679"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000" dirty="0" err="1">
                <a:solidFill>
                  <a:schemeClr val="bg1"/>
                </a:solidFill>
              </a:rPr>
              <a:t>ibK</a:t>
            </a:r>
            <a:endParaRPr lang="de-DE" sz="2000" dirty="0">
              <a:solidFill>
                <a:schemeClr val="bg1"/>
              </a:solidFill>
            </a:endParaRPr>
          </a:p>
        </p:txBody>
      </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193251"/>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85089" y="2030004"/>
            <a:ext cx="1162498" cy="369332"/>
          </a:xfrm>
          <a:prstGeom prst="rect">
            <a:avLst/>
          </a:prstGeom>
          <a:noFill/>
        </p:spPr>
        <p:txBody>
          <a:bodyPr wrap="none" rtlCol="0">
            <a:spAutoFit/>
          </a:bodyPr>
          <a:lstStyle/>
          <a:p>
            <a:r>
              <a:rPr lang="de-DE" dirty="0"/>
              <a:t>Lesepause</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642512"/>
            <a:ext cx="1811330" cy="369332"/>
          </a:xfrm>
          <a:prstGeom prst="rect">
            <a:avLst/>
          </a:prstGeom>
          <a:noFill/>
        </p:spPr>
        <p:txBody>
          <a:bodyPr wrap="none" rtlCol="0">
            <a:spAutoFit/>
          </a:bodyPr>
          <a:lstStyle/>
          <a:p>
            <a:r>
              <a:rPr lang="de-DE" dirty="0"/>
              <a:t>Kurzüberblick </a:t>
            </a:r>
            <a:r>
              <a:rPr lang="de-DE" dirty="0" err="1"/>
              <a:t>ibK</a:t>
            </a:r>
            <a:endParaRPr lang="de-DE" dirty="0"/>
          </a:p>
        </p:txBody>
      </p:sp>
      <p:sp>
        <p:nvSpPr>
          <p:cNvPr id="94" name="Textfeld 93"/>
          <p:cNvSpPr txBox="1"/>
          <p:nvPr/>
        </p:nvSpPr>
        <p:spPr>
          <a:xfrm>
            <a:off x="1713299" y="832124"/>
            <a:ext cx="652743" cy="1200329"/>
          </a:xfrm>
          <a:prstGeom prst="rect">
            <a:avLst/>
          </a:prstGeom>
          <a:noFill/>
        </p:spPr>
        <p:txBody>
          <a:bodyPr wrap="none" rtlCol="0">
            <a:spAutoFit/>
          </a:bodyPr>
          <a:lstStyle/>
          <a:p>
            <a:r>
              <a:rPr lang="de-DE" sz="7200" dirty="0">
                <a:solidFill>
                  <a:schemeClr val="accent6"/>
                </a:solidFill>
              </a:rPr>
              <a:t>0</a:t>
            </a:r>
          </a:p>
        </p:txBody>
      </p:sp>
      <p:grpSp>
        <p:nvGrpSpPr>
          <p:cNvPr id="6" name="Gruppieren 5"/>
          <p:cNvGrpSpPr/>
          <p:nvPr/>
        </p:nvGrpSpPr>
        <p:grpSpPr>
          <a:xfrm rot="348359">
            <a:off x="8231349" y="3226868"/>
            <a:ext cx="912651" cy="691989"/>
            <a:chOff x="7332415" y="1540318"/>
            <a:chExt cx="1968417" cy="1492487"/>
          </a:xfrm>
        </p:grpSpPr>
        <p:grpSp>
          <p:nvGrpSpPr>
            <p:cNvPr id="95" name="Gruppieren 94"/>
            <p:cNvGrpSpPr/>
            <p:nvPr/>
          </p:nvGrpSpPr>
          <p:grpSpPr>
            <a:xfrm>
              <a:off x="7332415" y="1540318"/>
              <a:ext cx="1346303" cy="1191577"/>
              <a:chOff x="376783" y="4333568"/>
              <a:chExt cx="1534216" cy="1357894"/>
            </a:xfrm>
          </p:grpSpPr>
          <p:sp>
            <p:nvSpPr>
              <p:cNvPr id="96"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97"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98"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99" name="Gruppieren 98"/>
              <p:cNvGrpSpPr/>
              <p:nvPr/>
            </p:nvGrpSpPr>
            <p:grpSpPr>
              <a:xfrm>
                <a:off x="376783" y="5004666"/>
                <a:ext cx="1499220" cy="686796"/>
                <a:chOff x="2494945" y="5226423"/>
                <a:chExt cx="1265648" cy="579796"/>
              </a:xfrm>
              <a:solidFill>
                <a:schemeClr val="accent1"/>
              </a:solidFill>
            </p:grpSpPr>
            <p:sp>
              <p:nvSpPr>
                <p:cNvPr id="100"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01"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02"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103" name="Textfeld 102"/>
            <p:cNvSpPr txBox="1"/>
            <p:nvPr/>
          </p:nvSpPr>
          <p:spPr>
            <a:xfrm>
              <a:off x="8453084" y="1771558"/>
              <a:ext cx="847748" cy="1261247"/>
            </a:xfrm>
            <a:prstGeom prst="rect">
              <a:avLst/>
            </a:prstGeom>
            <a:noFill/>
          </p:spPr>
          <p:txBody>
            <a:bodyPr wrap="none" rtlCol="0">
              <a:spAutoFit/>
            </a:bodyPr>
            <a:lstStyle/>
            <a:p>
              <a:r>
                <a:rPr lang="de-DE" sz="3200" dirty="0">
                  <a:solidFill>
                    <a:schemeClr val="accent6"/>
                  </a:solidFill>
                </a:rPr>
                <a:t>1</a:t>
              </a:r>
            </a:p>
          </p:txBody>
        </p:sp>
      </p:grpSp>
      <p:sp>
        <p:nvSpPr>
          <p:cNvPr id="56" name="Textfeld 55"/>
          <p:cNvSpPr txBox="1"/>
          <p:nvPr/>
        </p:nvSpPr>
        <p:spPr>
          <a:xfrm>
            <a:off x="3454852" y="3901366"/>
            <a:ext cx="1927772" cy="646331"/>
          </a:xfrm>
          <a:prstGeom prst="rect">
            <a:avLst/>
          </a:prstGeom>
          <a:noFill/>
        </p:spPr>
        <p:txBody>
          <a:bodyPr wrap="none" rtlCol="0">
            <a:spAutoFit/>
          </a:bodyPr>
          <a:lstStyle/>
          <a:p>
            <a:r>
              <a:rPr lang="de-DE" dirty="0"/>
              <a:t>Kennenlernen der </a:t>
            </a:r>
            <a:br>
              <a:rPr lang="de-DE" dirty="0"/>
            </a:br>
            <a:r>
              <a:rPr lang="de-DE" dirty="0"/>
              <a:t>Lesehilfe</a:t>
            </a:r>
          </a:p>
        </p:txBody>
      </p:sp>
      <p:sp>
        <p:nvSpPr>
          <p:cNvPr id="4" name="Rechteck 3"/>
          <p:cNvSpPr/>
          <p:nvPr/>
        </p:nvSpPr>
        <p:spPr>
          <a:xfrm>
            <a:off x="3454852" y="5477956"/>
            <a:ext cx="1978490" cy="369332"/>
          </a:xfrm>
          <a:prstGeom prst="rect">
            <a:avLst/>
          </a:prstGeom>
        </p:spPr>
        <p:txBody>
          <a:bodyPr wrap="none">
            <a:spAutoFit/>
          </a:bodyPr>
          <a:lstStyle/>
          <a:p>
            <a:r>
              <a:rPr lang="de-DE" dirty="0"/>
              <a:t>Fortbildungsbedarf</a:t>
            </a:r>
          </a:p>
        </p:txBody>
      </p:sp>
    </p:spTree>
    <p:extLst>
      <p:ext uri="{BB962C8B-B14F-4D97-AF65-F5344CB8AC3E}">
        <p14:creationId xmlns:p14="http://schemas.microsoft.com/office/powerpoint/2010/main" val="825946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8" grpId="0"/>
      <p:bldP spid="71" grpId="0"/>
      <p:bldP spid="73" grpId="0"/>
      <p:bldP spid="74" grpId="0"/>
      <p:bldP spid="90" grpId="0"/>
      <p:bldP spid="91" grpId="0" animBg="1"/>
      <p:bldP spid="93" grpId="0"/>
      <p:bldP spid="5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667536" y="397952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0" name="Rechteck 9"/>
          <p:cNvSpPr/>
          <p:nvPr/>
        </p:nvSpPr>
        <p:spPr>
          <a:xfrm>
            <a:off x="4667536" y="5759053"/>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4" name="Rechteck 13"/>
          <p:cNvSpPr/>
          <p:nvPr/>
        </p:nvSpPr>
        <p:spPr>
          <a:xfrm>
            <a:off x="467544" y="476672"/>
            <a:ext cx="3938592"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Für wen?</a:t>
            </a:r>
          </a:p>
        </p:txBody>
      </p:sp>
      <p:sp>
        <p:nvSpPr>
          <p:cNvPr id="15" name="Rechteck 14"/>
          <p:cNvSpPr/>
          <p:nvPr/>
        </p:nvSpPr>
        <p:spPr>
          <a:xfrm>
            <a:off x="4667535" y="3068960"/>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9" name="Rechteck 8"/>
          <p:cNvSpPr/>
          <p:nvPr/>
        </p:nvSpPr>
        <p:spPr>
          <a:xfrm>
            <a:off x="4655883" y="4883082"/>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8" name="Rechteck 7"/>
          <p:cNvSpPr/>
          <p:nvPr/>
        </p:nvSpPr>
        <p:spPr>
          <a:xfrm>
            <a:off x="4679189" y="2179196"/>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sp>
        <p:nvSpPr>
          <p:cNvPr id="13" name="Rechteck 12"/>
          <p:cNvSpPr/>
          <p:nvPr/>
        </p:nvSpPr>
        <p:spPr>
          <a:xfrm>
            <a:off x="4657071" y="3986546"/>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Sprache lernen</a:t>
            </a:r>
          </a:p>
        </p:txBody>
      </p:sp>
      <p:sp>
        <p:nvSpPr>
          <p:cNvPr id="16" name="Rechteck 15"/>
          <p:cNvSpPr/>
          <p:nvPr/>
        </p:nvSpPr>
        <p:spPr>
          <a:xfrm>
            <a:off x="4657071" y="5766075"/>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gut in Mathe</a:t>
            </a:r>
          </a:p>
        </p:txBody>
      </p:sp>
      <p:sp>
        <p:nvSpPr>
          <p:cNvPr id="17" name="Rechteck 16"/>
          <p:cNvSpPr/>
          <p:nvPr/>
        </p:nvSpPr>
        <p:spPr>
          <a:xfrm>
            <a:off x="4657070" y="3075982"/>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selbstständig</a:t>
            </a:r>
          </a:p>
        </p:txBody>
      </p:sp>
      <p:sp>
        <p:nvSpPr>
          <p:cNvPr id="18" name="Rechteck 17"/>
          <p:cNvSpPr/>
          <p:nvPr/>
        </p:nvSpPr>
        <p:spPr>
          <a:xfrm>
            <a:off x="4645418" y="4890104"/>
            <a:ext cx="410445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konzentriert</a:t>
            </a:r>
          </a:p>
        </p:txBody>
      </p:sp>
      <p:sp>
        <p:nvSpPr>
          <p:cNvPr id="19" name="Rechteck 18"/>
          <p:cNvSpPr/>
          <p:nvPr/>
        </p:nvSpPr>
        <p:spPr>
          <a:xfrm>
            <a:off x="4668724" y="2186218"/>
            <a:ext cx="4092803"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neugierig</a:t>
            </a:r>
          </a:p>
        </p:txBody>
      </p:sp>
    </p:spTree>
    <p:extLst>
      <p:ext uri="{BB962C8B-B14F-4D97-AF65-F5344CB8AC3E}">
        <p14:creationId xmlns:p14="http://schemas.microsoft.com/office/powerpoint/2010/main" val="2204755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980728" y="394051"/>
            <a:ext cx="5544616"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4400" dirty="0"/>
              <a:t>noch Fragen?</a:t>
            </a:r>
          </a:p>
        </p:txBody>
      </p:sp>
      <p:pic>
        <p:nvPicPr>
          <p:cNvPr id="7" name="Grafik 6"/>
          <p:cNvPicPr>
            <a:picLocks noChangeAspect="1"/>
          </p:cNvPicPr>
          <p:nvPr/>
        </p:nvPicPr>
        <p:blipFill rotWithShape="1">
          <a:blip r:embed="rId3" cstate="print">
            <a:clrChange>
              <a:clrFrom>
                <a:srgbClr val="FFFCFD"/>
              </a:clrFrom>
              <a:clrTo>
                <a:srgbClr val="FFFCFD">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63179" b="55918"/>
          <a:stretch/>
        </p:blipFill>
        <p:spPr>
          <a:xfrm rot="16200000">
            <a:off x="2774738" y="59496"/>
            <a:ext cx="4039546" cy="6899794"/>
          </a:xfrm>
          <a:prstGeom prst="rect">
            <a:avLst/>
          </a:prstGeom>
        </p:spPr>
      </p:pic>
    </p:spTree>
    <p:extLst>
      <p:ext uri="{BB962C8B-B14F-4D97-AF65-F5344CB8AC3E}">
        <p14:creationId xmlns:p14="http://schemas.microsoft.com/office/powerpoint/2010/main" val="2874410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rot="16200000">
            <a:off x="125492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2" name="Textfeld 21"/>
          <p:cNvSpPr txBox="1"/>
          <p:nvPr/>
        </p:nvSpPr>
        <p:spPr>
          <a:xfrm rot="16200000">
            <a:off x="280040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5" name="Textfeld 24"/>
          <p:cNvSpPr txBox="1"/>
          <p:nvPr/>
        </p:nvSpPr>
        <p:spPr>
          <a:xfrm rot="16200000">
            <a:off x="435021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p:cNvSpPr txBox="1"/>
          <p:nvPr/>
        </p:nvSpPr>
        <p:spPr>
          <a:xfrm rot="16200000">
            <a:off x="611323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Rechteck 17"/>
          <p:cNvSpPr/>
          <p:nvPr/>
        </p:nvSpPr>
        <p:spPr>
          <a:xfrm>
            <a:off x="3347156" y="2566563"/>
            <a:ext cx="5796844" cy="1200329"/>
          </a:xfrm>
          <a:prstGeom prst="rect">
            <a:avLst/>
          </a:prstGeom>
          <a:solidFill>
            <a:schemeClr val="accent1"/>
          </a:solidFill>
        </p:spPr>
        <p:txBody>
          <a:bodyPr wrap="square">
            <a:spAutoFit/>
          </a:bodyPr>
          <a:lstStyle/>
          <a:p>
            <a:r>
              <a:rPr lang="de-DE"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„Was lernt man durchgängig, themenübergreifend und fortlaufend, wenn man NwT lernt“? </a:t>
            </a:r>
            <a:endParaRPr lang="de-DE" sz="2400" dirty="0">
              <a:solidFill>
                <a:schemeClr val="bg1"/>
              </a:solidFill>
              <a:latin typeface="Calibri" panose="020F0502020204030204" pitchFamily="34" charset="0"/>
            </a:endParaRPr>
          </a:p>
        </p:txBody>
      </p:sp>
      <p:sp>
        <p:nvSpPr>
          <p:cNvPr id="19" name="Rechteck 18"/>
          <p:cNvSpPr/>
          <p:nvPr/>
        </p:nvSpPr>
        <p:spPr>
          <a:xfrm>
            <a:off x="3347156" y="4062534"/>
            <a:ext cx="5796844" cy="1200329"/>
          </a:xfrm>
          <a:prstGeom prst="rect">
            <a:avLst/>
          </a:prstGeom>
          <a:solidFill>
            <a:schemeClr val="accent1"/>
          </a:solidFill>
        </p:spPr>
        <p:txBody>
          <a:bodyPr wrap="square">
            <a:spAutoFit/>
          </a:bodyPr>
          <a:lstStyle/>
          <a:p>
            <a:r>
              <a:rPr lang="de-DE"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„Was bleibt einem auch 10 Jahre nach dem Abitur von NwT erhalten, selbst wenn man alle Inhalte vergessen hat?“</a:t>
            </a:r>
            <a:endParaRPr lang="de-DE"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277769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P spid="17" grpId="0" animBg="1"/>
      <p:bldP spid="21" grpId="0" animBg="1"/>
      <p:bldP spid="22" grpId="0"/>
      <p:bldP spid="23" grpId="0" animBg="1"/>
      <p:bldP spid="24" grpId="0" animBg="1"/>
      <p:bldP spid="25" grpId="0"/>
      <p:bldP spid="26" grpId="0" animBg="1"/>
      <p:bldP spid="27" grpId="0" animBg="1"/>
      <p:bldP spid="44" grpId="0" animBg="1"/>
      <p:bldP spid="45" grpId="0"/>
      <p:bldP spid="46" grpId="0" animBg="1"/>
      <p:bldP spid="47" grpId="0" animBg="1"/>
      <p:bldP spid="18"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rot="16200000">
            <a:off x="125492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5" name="Textfeld 24"/>
          <p:cNvSpPr txBox="1"/>
          <p:nvPr/>
        </p:nvSpPr>
        <p:spPr>
          <a:xfrm rot="16200000">
            <a:off x="435021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p:cNvSpPr txBox="1"/>
          <p:nvPr/>
        </p:nvSpPr>
        <p:spPr>
          <a:xfrm rot="16200000">
            <a:off x="611323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9" name="Rechteck 28"/>
          <p:cNvSpPr/>
          <p:nvPr/>
        </p:nvSpPr>
        <p:spPr>
          <a:xfrm rot="21208504">
            <a:off x="2946561" y="3879140"/>
            <a:ext cx="1583366" cy="43584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Gerne-Planer</a:t>
            </a:r>
          </a:p>
        </p:txBody>
      </p:sp>
    </p:spTree>
    <p:extLst>
      <p:ext uri="{BB962C8B-B14F-4D97-AF65-F5344CB8AC3E}">
        <p14:creationId xmlns:p14="http://schemas.microsoft.com/office/powerpoint/2010/main" val="400047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5" name="Textfeld 24"/>
          <p:cNvSpPr txBox="1"/>
          <p:nvPr/>
        </p:nvSpPr>
        <p:spPr>
          <a:xfrm rot="16200000">
            <a:off x="435021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p:cNvSpPr txBox="1"/>
          <p:nvPr/>
        </p:nvSpPr>
        <p:spPr>
          <a:xfrm rot="16200000">
            <a:off x="611323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2" name="Textfeld 21"/>
          <p:cNvSpPr txBox="1"/>
          <p:nvPr/>
        </p:nvSpPr>
        <p:spPr>
          <a:xfrm rot="16200000">
            <a:off x="107204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28" name="Textfeld 27"/>
          <p:cNvSpPr txBox="1"/>
          <p:nvPr/>
        </p:nvSpPr>
        <p:spPr>
          <a:xfrm rot="16200000">
            <a:off x="521896" y="3605923"/>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sp>
        <p:nvSpPr>
          <p:cNvPr id="32" name="Rechteck 31"/>
          <p:cNvSpPr/>
          <p:nvPr/>
        </p:nvSpPr>
        <p:spPr>
          <a:xfrm rot="297207">
            <a:off x="1097186" y="3784865"/>
            <a:ext cx="1829320" cy="43777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Kritisches Denken</a:t>
            </a:r>
          </a:p>
        </p:txBody>
      </p:sp>
    </p:spTree>
    <p:extLst>
      <p:ext uri="{BB962C8B-B14F-4D97-AF65-F5344CB8AC3E}">
        <p14:creationId xmlns:p14="http://schemas.microsoft.com/office/powerpoint/2010/main" val="1997511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p:cNvSpPr txBox="1"/>
          <p:nvPr/>
        </p:nvSpPr>
        <p:spPr>
          <a:xfrm rot="16200000">
            <a:off x="611323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2" name="Textfeld 21"/>
          <p:cNvSpPr txBox="1"/>
          <p:nvPr/>
        </p:nvSpPr>
        <p:spPr>
          <a:xfrm rot="16200000">
            <a:off x="107204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28" name="Textfeld 27"/>
          <p:cNvSpPr txBox="1"/>
          <p:nvPr/>
        </p:nvSpPr>
        <p:spPr>
          <a:xfrm rot="16200000">
            <a:off x="521896" y="3605923"/>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sp>
        <p:nvSpPr>
          <p:cNvPr id="30" name="Textfeld 29"/>
          <p:cNvSpPr txBox="1"/>
          <p:nvPr/>
        </p:nvSpPr>
        <p:spPr>
          <a:xfrm rot="16200000">
            <a:off x="416733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33" name="Textfeld 32"/>
          <p:cNvSpPr txBox="1"/>
          <p:nvPr/>
        </p:nvSpPr>
        <p:spPr>
          <a:xfrm rot="16200000">
            <a:off x="3985650" y="3605923"/>
            <a:ext cx="3198504" cy="369332"/>
          </a:xfrm>
          <a:prstGeom prst="rect">
            <a:avLst/>
          </a:prstGeom>
          <a:noFill/>
          <a:ln>
            <a:noFill/>
          </a:ln>
        </p:spPr>
        <p:txBody>
          <a:bodyPr wrap="none" rtlCol="0">
            <a:spAutoFit/>
          </a:bodyPr>
          <a:lstStyle/>
          <a:p>
            <a:r>
              <a:rPr lang="de-DE" b="1" dirty="0">
                <a:solidFill>
                  <a:schemeClr val="bg1"/>
                </a:solidFill>
              </a:rPr>
              <a:t>Kommunikation &amp; Organisation</a:t>
            </a:r>
          </a:p>
        </p:txBody>
      </p:sp>
      <p:sp>
        <p:nvSpPr>
          <p:cNvPr id="34" name="Rechteck 33"/>
          <p:cNvSpPr/>
          <p:nvPr/>
        </p:nvSpPr>
        <p:spPr>
          <a:xfrm rot="291662">
            <a:off x="4592198" y="3393247"/>
            <a:ext cx="1583366" cy="43584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Gerne-Planer</a:t>
            </a:r>
          </a:p>
        </p:txBody>
      </p:sp>
    </p:spTree>
    <p:extLst>
      <p:ext uri="{BB962C8B-B14F-4D97-AF65-F5344CB8AC3E}">
        <p14:creationId xmlns:p14="http://schemas.microsoft.com/office/powerpoint/2010/main" val="1748344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2" name="Textfeld 21"/>
          <p:cNvSpPr txBox="1"/>
          <p:nvPr/>
        </p:nvSpPr>
        <p:spPr>
          <a:xfrm rot="16200000">
            <a:off x="107204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28" name="Textfeld 27"/>
          <p:cNvSpPr txBox="1"/>
          <p:nvPr/>
        </p:nvSpPr>
        <p:spPr>
          <a:xfrm rot="16200000">
            <a:off x="521896" y="3605923"/>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sp>
        <p:nvSpPr>
          <p:cNvPr id="30" name="Textfeld 29"/>
          <p:cNvSpPr txBox="1"/>
          <p:nvPr/>
        </p:nvSpPr>
        <p:spPr>
          <a:xfrm rot="16200000">
            <a:off x="416733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33" name="Textfeld 32"/>
          <p:cNvSpPr txBox="1"/>
          <p:nvPr/>
        </p:nvSpPr>
        <p:spPr>
          <a:xfrm rot="16200000">
            <a:off x="3985650" y="3605923"/>
            <a:ext cx="3198504" cy="369332"/>
          </a:xfrm>
          <a:prstGeom prst="rect">
            <a:avLst/>
          </a:prstGeom>
          <a:noFill/>
          <a:ln>
            <a:noFill/>
          </a:ln>
        </p:spPr>
        <p:txBody>
          <a:bodyPr wrap="none" rtlCol="0">
            <a:spAutoFit/>
          </a:bodyPr>
          <a:lstStyle/>
          <a:p>
            <a:r>
              <a:rPr lang="de-DE" b="1" dirty="0">
                <a:solidFill>
                  <a:schemeClr val="bg1"/>
                </a:solidFill>
              </a:rPr>
              <a:t>Kommunikation &amp; Organisation</a:t>
            </a:r>
          </a:p>
        </p:txBody>
      </p:sp>
      <p:sp>
        <p:nvSpPr>
          <p:cNvPr id="25" name="Textfeld 24"/>
          <p:cNvSpPr txBox="1"/>
          <p:nvPr/>
        </p:nvSpPr>
        <p:spPr>
          <a:xfrm rot="16200000">
            <a:off x="593035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29" name="Textfeld 28"/>
          <p:cNvSpPr txBox="1"/>
          <p:nvPr/>
        </p:nvSpPr>
        <p:spPr>
          <a:xfrm rot="16200000">
            <a:off x="5996184" y="3689473"/>
            <a:ext cx="2542940" cy="369332"/>
          </a:xfrm>
          <a:prstGeom prst="rect">
            <a:avLst/>
          </a:prstGeom>
          <a:noFill/>
          <a:ln>
            <a:noFill/>
          </a:ln>
        </p:spPr>
        <p:txBody>
          <a:bodyPr wrap="none" rtlCol="0">
            <a:spAutoFit/>
          </a:bodyPr>
          <a:lstStyle/>
          <a:p>
            <a:r>
              <a:rPr lang="de-DE" b="1" dirty="0">
                <a:solidFill>
                  <a:schemeClr val="bg1"/>
                </a:solidFill>
              </a:rPr>
              <a:t>Bedeutung &amp; Bewertung</a:t>
            </a:r>
          </a:p>
        </p:txBody>
      </p:sp>
    </p:spTree>
    <p:extLst>
      <p:ext uri="{BB962C8B-B14F-4D97-AF65-F5344CB8AC3E}">
        <p14:creationId xmlns:p14="http://schemas.microsoft.com/office/powerpoint/2010/main" val="249874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p:cNvSpPr/>
          <p:nvPr/>
        </p:nvSpPr>
        <p:spPr>
          <a:xfrm rot="16200000">
            <a:off x="-143855" y="2971304"/>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ichtungspfeil 13"/>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rot="21431288">
            <a:off x="1319837"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21" name="Freihandform 20"/>
          <p:cNvSpPr/>
          <p:nvPr/>
        </p:nvSpPr>
        <p:spPr>
          <a:xfrm rot="312368">
            <a:off x="1190271" y="1617039"/>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23" name="Freihandform 22"/>
          <p:cNvSpPr/>
          <p:nvPr/>
        </p:nvSpPr>
        <p:spPr>
          <a:xfrm rot="282780">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24" name="Freihandform 23"/>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26" name="Freihandform 25"/>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27" name="Freihandform 26"/>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44" name="Richtungspfeil 43"/>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Freihandform 45"/>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47" name="Freihandform 46"/>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18" name="Textfeld 17"/>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19" name="Textfeld 18"/>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sp>
        <p:nvSpPr>
          <p:cNvPr id="22" name="Textfeld 21"/>
          <p:cNvSpPr txBox="1"/>
          <p:nvPr/>
        </p:nvSpPr>
        <p:spPr>
          <a:xfrm rot="16200000">
            <a:off x="1072049" y="3656034"/>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28" name="Textfeld 27"/>
          <p:cNvSpPr txBox="1"/>
          <p:nvPr/>
        </p:nvSpPr>
        <p:spPr>
          <a:xfrm rot="16200000">
            <a:off x="521896" y="3605923"/>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sp>
        <p:nvSpPr>
          <p:cNvPr id="30" name="Textfeld 29"/>
          <p:cNvSpPr txBox="1"/>
          <p:nvPr/>
        </p:nvSpPr>
        <p:spPr>
          <a:xfrm rot="16200000">
            <a:off x="416733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33" name="Textfeld 32"/>
          <p:cNvSpPr txBox="1"/>
          <p:nvPr/>
        </p:nvSpPr>
        <p:spPr>
          <a:xfrm rot="16200000">
            <a:off x="3985650" y="3605923"/>
            <a:ext cx="3198504" cy="369332"/>
          </a:xfrm>
          <a:prstGeom prst="rect">
            <a:avLst/>
          </a:prstGeom>
          <a:noFill/>
          <a:ln>
            <a:noFill/>
          </a:ln>
        </p:spPr>
        <p:txBody>
          <a:bodyPr wrap="none" rtlCol="0">
            <a:spAutoFit/>
          </a:bodyPr>
          <a:lstStyle/>
          <a:p>
            <a:r>
              <a:rPr lang="de-DE" b="1" dirty="0">
                <a:solidFill>
                  <a:schemeClr val="bg1"/>
                </a:solidFill>
              </a:rPr>
              <a:t>Kommunikation &amp; Organisation</a:t>
            </a:r>
          </a:p>
        </p:txBody>
      </p:sp>
      <p:sp>
        <p:nvSpPr>
          <p:cNvPr id="25" name="Textfeld 24"/>
          <p:cNvSpPr txBox="1"/>
          <p:nvPr/>
        </p:nvSpPr>
        <p:spPr>
          <a:xfrm rot="16200000">
            <a:off x="593035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29" name="Textfeld 28"/>
          <p:cNvSpPr txBox="1"/>
          <p:nvPr/>
        </p:nvSpPr>
        <p:spPr>
          <a:xfrm rot="16200000">
            <a:off x="5996184" y="3689473"/>
            <a:ext cx="2542940" cy="369332"/>
          </a:xfrm>
          <a:prstGeom prst="rect">
            <a:avLst/>
          </a:prstGeom>
          <a:noFill/>
          <a:ln>
            <a:noFill/>
          </a:ln>
        </p:spPr>
        <p:txBody>
          <a:bodyPr wrap="none" rtlCol="0">
            <a:spAutoFit/>
          </a:bodyPr>
          <a:lstStyle/>
          <a:p>
            <a:r>
              <a:rPr lang="de-DE" b="1" dirty="0">
                <a:solidFill>
                  <a:schemeClr val="bg1"/>
                </a:solidFill>
              </a:rPr>
              <a:t>Bedeutung &amp; Bewertung</a:t>
            </a:r>
          </a:p>
        </p:txBody>
      </p:sp>
    </p:spTree>
    <p:extLst>
      <p:ext uri="{BB962C8B-B14F-4D97-AF65-F5344CB8AC3E}">
        <p14:creationId xmlns:p14="http://schemas.microsoft.com/office/powerpoint/2010/main" val="2539965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1676287"/>
            <a:ext cx="9144000" cy="769349"/>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76200" y="1742429"/>
            <a:ext cx="2015295" cy="646331"/>
          </a:xfrm>
          <a:prstGeom prst="rect">
            <a:avLst/>
          </a:prstGeom>
          <a:noFill/>
        </p:spPr>
        <p:txBody>
          <a:bodyPr wrap="none" rtlCol="0">
            <a:spAutoFit/>
          </a:bodyPr>
          <a:lstStyle/>
          <a:p>
            <a:r>
              <a:rPr lang="de-DE" dirty="0">
                <a:solidFill>
                  <a:schemeClr val="bg1"/>
                </a:solidFill>
              </a:rPr>
              <a:t>Lesepause (20 Min)</a:t>
            </a:r>
          </a:p>
          <a:p>
            <a:r>
              <a:rPr lang="de-DE" dirty="0">
                <a:solidFill>
                  <a:schemeClr val="bg1"/>
                </a:solidFill>
              </a:rPr>
              <a:t>anschl. Rückfragen</a:t>
            </a:r>
          </a:p>
        </p:txBody>
      </p:sp>
    </p:spTree>
    <p:extLst>
      <p:ext uri="{BB962C8B-B14F-4D97-AF65-F5344CB8AC3E}">
        <p14:creationId xmlns:p14="http://schemas.microsoft.com/office/powerpoint/2010/main" val="1401456245"/>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b="-360"/>
          <a:stretch/>
        </p:blipFill>
        <p:spPr>
          <a:xfrm>
            <a:off x="1776144" y="513340"/>
            <a:ext cx="7483365" cy="5945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feld 26"/>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grpSp>
        <p:nvGrpSpPr>
          <p:cNvPr id="3" name="Gruppieren 2"/>
          <p:cNvGrpSpPr/>
          <p:nvPr/>
        </p:nvGrpSpPr>
        <p:grpSpPr>
          <a:xfrm rot="21348214">
            <a:off x="120084" y="2219666"/>
            <a:ext cx="1671890" cy="4642000"/>
            <a:chOff x="321252" y="1853906"/>
            <a:chExt cx="1671890" cy="4642000"/>
          </a:xfrm>
        </p:grpSpPr>
        <p:sp>
          <p:nvSpPr>
            <p:cNvPr id="28" name="Richtungspfeil 27"/>
            <p:cNvSpPr/>
            <p:nvPr/>
          </p:nvSpPr>
          <p:spPr>
            <a:xfrm rot="16200000">
              <a:off x="-1012874" y="3427290"/>
              <a:ext cx="4362401"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rot="21431288">
              <a:off x="450818" y="6085598"/>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Experiment</a:t>
              </a:r>
            </a:p>
          </p:txBody>
        </p:sp>
        <p:sp>
          <p:nvSpPr>
            <p:cNvPr id="30" name="Freihandform 29"/>
            <p:cNvSpPr/>
            <p:nvPr/>
          </p:nvSpPr>
          <p:spPr>
            <a:xfrm rot="312368">
              <a:off x="321252" y="2073025"/>
              <a:ext cx="1671890" cy="364057"/>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Wissenschaftler</a:t>
              </a:r>
            </a:p>
          </p:txBody>
        </p:sp>
        <p:sp>
          <p:nvSpPr>
            <p:cNvPr id="31" name="Textfeld 30"/>
            <p:cNvSpPr txBox="1"/>
            <p:nvPr/>
          </p:nvSpPr>
          <p:spPr>
            <a:xfrm rot="16200000">
              <a:off x="203030" y="4112020"/>
              <a:ext cx="1520866" cy="523220"/>
            </a:xfrm>
            <a:prstGeom prst="rect">
              <a:avLst/>
            </a:prstGeom>
            <a:noFill/>
            <a:ln>
              <a:noFill/>
            </a:ln>
          </p:spPr>
          <p:txBody>
            <a:bodyPr wrap="none" rtlCol="0">
              <a:spAutoFit/>
            </a:bodyPr>
            <a:lstStyle/>
            <a:p>
              <a:r>
                <a:rPr lang="de-DE" sz="2800" b="1" dirty="0">
                  <a:solidFill>
                    <a:schemeClr val="bg1"/>
                  </a:solidFill>
                </a:rPr>
                <a:t>Forschen</a:t>
              </a:r>
            </a:p>
          </p:txBody>
        </p:sp>
        <p:sp>
          <p:nvSpPr>
            <p:cNvPr id="33" name="Textfeld 32"/>
            <p:cNvSpPr txBox="1"/>
            <p:nvPr/>
          </p:nvSpPr>
          <p:spPr>
            <a:xfrm rot="16200000">
              <a:off x="-347123" y="4061909"/>
              <a:ext cx="3368166" cy="369332"/>
            </a:xfrm>
            <a:prstGeom prst="rect">
              <a:avLst/>
            </a:prstGeom>
            <a:noFill/>
            <a:ln>
              <a:noFill/>
            </a:ln>
          </p:spPr>
          <p:txBody>
            <a:bodyPr wrap="none" rtlCol="0">
              <a:spAutoFit/>
            </a:bodyPr>
            <a:lstStyle/>
            <a:p>
              <a:r>
                <a:rPr lang="de-DE" b="1" dirty="0">
                  <a:solidFill>
                    <a:schemeClr val="bg1"/>
                  </a:solidFill>
                </a:rPr>
                <a:t>Erkenntnisgewinnung &amp; Forschen</a:t>
              </a:r>
            </a:p>
          </p:txBody>
        </p:sp>
      </p:grpSp>
    </p:spTree>
    <p:extLst>
      <p:ext uri="{BB962C8B-B14F-4D97-AF65-F5344CB8AC3E}">
        <p14:creationId xmlns:p14="http://schemas.microsoft.com/office/powerpoint/2010/main" val="3277242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6531429" y="3396343"/>
            <a:ext cx="1629785" cy="522514"/>
          </a:xfrm>
          <a:custGeom>
            <a:avLst/>
            <a:gdLst>
              <a:gd name="connsiteX0" fmla="*/ 30145 w 2291024"/>
              <a:gd name="connsiteY0" fmla="*/ 321547 h 522514"/>
              <a:gd name="connsiteX1" fmla="*/ 2130250 w 2291024"/>
              <a:gd name="connsiteY1" fmla="*/ 80387 h 522514"/>
              <a:gd name="connsiteX2" fmla="*/ 1989573 w 2291024"/>
              <a:gd name="connsiteY2" fmla="*/ 0 h 522514"/>
              <a:gd name="connsiteX3" fmla="*/ 2291024 w 2291024"/>
              <a:gd name="connsiteY3" fmla="*/ 100483 h 522514"/>
              <a:gd name="connsiteX4" fmla="*/ 2160395 w 2291024"/>
              <a:gd name="connsiteY4" fmla="*/ 271305 h 522514"/>
              <a:gd name="connsiteX5" fmla="*/ 2170444 w 2291024"/>
              <a:gd name="connsiteY5" fmla="*/ 140677 h 522514"/>
              <a:gd name="connsiteX6" fmla="*/ 0 w 2291024"/>
              <a:gd name="connsiteY6" fmla="*/ 522514 h 522514"/>
              <a:gd name="connsiteX7" fmla="*/ 30145 w 2291024"/>
              <a:gd name="connsiteY7" fmla="*/ 32154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24" h="522514">
                <a:moveTo>
                  <a:pt x="30145" y="321547"/>
                </a:moveTo>
                <a:lnTo>
                  <a:pt x="2130250" y="80387"/>
                </a:lnTo>
                <a:lnTo>
                  <a:pt x="1989573" y="0"/>
                </a:lnTo>
                <a:lnTo>
                  <a:pt x="2291024" y="100483"/>
                </a:lnTo>
                <a:lnTo>
                  <a:pt x="2160395" y="271305"/>
                </a:lnTo>
                <a:lnTo>
                  <a:pt x="2170444" y="140677"/>
                </a:lnTo>
                <a:lnTo>
                  <a:pt x="0" y="522514"/>
                </a:lnTo>
                <a:lnTo>
                  <a:pt x="30145" y="32154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uppieren 41"/>
          <p:cNvGrpSpPr/>
          <p:nvPr/>
        </p:nvGrpSpPr>
        <p:grpSpPr>
          <a:xfrm>
            <a:off x="505943" y="557540"/>
            <a:ext cx="1346303" cy="1191577"/>
            <a:chOff x="376783" y="4333568"/>
            <a:chExt cx="1534216" cy="1357894"/>
          </a:xfrm>
        </p:grpSpPr>
        <p:sp>
          <p:nvSpPr>
            <p:cNvPr id="43" name="Freihandform 42"/>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376783" y="5004666"/>
              <a:ext cx="1499220" cy="686796"/>
              <a:chOff x="2494945" y="5226423"/>
              <a:chExt cx="1265648" cy="579796"/>
            </a:xfrm>
            <a:solidFill>
              <a:schemeClr val="accent1"/>
            </a:solidFill>
          </p:grpSpPr>
          <p:sp>
            <p:nvSpPr>
              <p:cNvPr id="47" name="Freihandform 46"/>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48"/>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61" name="Freihandform 60"/>
          <p:cNvSpPr/>
          <p:nvPr/>
        </p:nvSpPr>
        <p:spPr>
          <a:xfrm>
            <a:off x="220879" y="213867"/>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62" name="Freihandform 61"/>
          <p:cNvSpPr/>
          <p:nvPr/>
        </p:nvSpPr>
        <p:spPr>
          <a:xfrm rot="11202798">
            <a:off x="7997117" y="5802927"/>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grpSp>
        <p:nvGrpSpPr>
          <p:cNvPr id="54" name="Gruppieren 53"/>
          <p:cNvGrpSpPr/>
          <p:nvPr/>
        </p:nvGrpSpPr>
        <p:grpSpPr>
          <a:xfrm rot="21422911">
            <a:off x="3021662" y="1787517"/>
            <a:ext cx="332556" cy="518613"/>
            <a:chOff x="894190" y="2767564"/>
            <a:chExt cx="332556" cy="518613"/>
          </a:xfrm>
        </p:grpSpPr>
        <p:sp>
          <p:nvSpPr>
            <p:cNvPr id="55" name="Freihandform 54"/>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2994684" y="2536802"/>
            <a:ext cx="471743" cy="496389"/>
            <a:chOff x="6049375" y="3022788"/>
            <a:chExt cx="471743" cy="496389"/>
          </a:xfrm>
        </p:grpSpPr>
        <p:sp>
          <p:nvSpPr>
            <p:cNvPr id="63" name="Ellipse 62"/>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reihandform 66"/>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8" name="Textfeld 67"/>
          <p:cNvSpPr txBox="1"/>
          <p:nvPr/>
        </p:nvSpPr>
        <p:spPr>
          <a:xfrm>
            <a:off x="3476931" y="1712642"/>
            <a:ext cx="1323054" cy="369332"/>
          </a:xfrm>
          <a:prstGeom prst="rect">
            <a:avLst/>
          </a:prstGeom>
          <a:noFill/>
        </p:spPr>
        <p:txBody>
          <a:bodyPr wrap="none" rtlCol="0">
            <a:spAutoFit/>
          </a:bodyPr>
          <a:lstStyle/>
          <a:p>
            <a:r>
              <a:rPr lang="de-DE" dirty="0"/>
              <a:t>Hintergrund</a:t>
            </a:r>
          </a:p>
        </p:txBody>
      </p:sp>
      <p:sp>
        <p:nvSpPr>
          <p:cNvPr id="71" name="Textfeld 70"/>
          <p:cNvSpPr txBox="1"/>
          <p:nvPr/>
        </p:nvSpPr>
        <p:spPr>
          <a:xfrm>
            <a:off x="3476931" y="2474193"/>
            <a:ext cx="1888337" cy="646331"/>
          </a:xfrm>
          <a:prstGeom prst="rect">
            <a:avLst/>
          </a:prstGeom>
          <a:noFill/>
        </p:spPr>
        <p:txBody>
          <a:bodyPr wrap="none" rtlCol="0">
            <a:spAutoFit/>
          </a:bodyPr>
          <a:lstStyle/>
          <a:p>
            <a:r>
              <a:rPr lang="de-DE" dirty="0"/>
              <a:t>Unterrichtsmodell</a:t>
            </a:r>
          </a:p>
          <a:p>
            <a:r>
              <a:rPr lang="de-DE" dirty="0"/>
              <a:t>Ausprobieren</a:t>
            </a:r>
          </a:p>
        </p:txBody>
      </p:sp>
      <p:sp>
        <p:nvSpPr>
          <p:cNvPr id="73" name="Textfeld 72"/>
          <p:cNvSpPr txBox="1"/>
          <p:nvPr/>
        </p:nvSpPr>
        <p:spPr>
          <a:xfrm>
            <a:off x="3454822" y="4610323"/>
            <a:ext cx="2168414" cy="369332"/>
          </a:xfrm>
          <a:prstGeom prst="rect">
            <a:avLst/>
          </a:prstGeom>
          <a:noFill/>
        </p:spPr>
        <p:txBody>
          <a:bodyPr wrap="none" rtlCol="0">
            <a:spAutoFit/>
          </a:bodyPr>
          <a:lstStyle/>
          <a:p>
            <a:r>
              <a:rPr lang="de-DE" dirty="0"/>
              <a:t>Umsetzungsbeispiele</a:t>
            </a:r>
          </a:p>
        </p:txBody>
      </p:sp>
      <p:sp>
        <p:nvSpPr>
          <p:cNvPr id="74" name="Textfeld 73"/>
          <p:cNvSpPr txBox="1"/>
          <p:nvPr/>
        </p:nvSpPr>
        <p:spPr>
          <a:xfrm>
            <a:off x="3454822" y="4917468"/>
            <a:ext cx="3153492" cy="369332"/>
          </a:xfrm>
          <a:prstGeom prst="rect">
            <a:avLst/>
          </a:prstGeom>
          <a:noFill/>
        </p:spPr>
        <p:txBody>
          <a:bodyPr wrap="none" rtlCol="0">
            <a:spAutoFit/>
          </a:bodyPr>
          <a:lstStyle/>
          <a:p>
            <a:r>
              <a:rPr lang="de-DE" dirty="0"/>
              <a:t>Beispiele für Unterrichtsstränge</a:t>
            </a:r>
          </a:p>
        </p:txBody>
      </p:sp>
      <p:grpSp>
        <p:nvGrpSpPr>
          <p:cNvPr id="75" name="Gruppieren 74"/>
          <p:cNvGrpSpPr/>
          <p:nvPr/>
        </p:nvGrpSpPr>
        <p:grpSpPr>
          <a:xfrm>
            <a:off x="3006637" y="3725574"/>
            <a:ext cx="407913" cy="459718"/>
            <a:chOff x="1063832" y="5085680"/>
            <a:chExt cx="407913" cy="459718"/>
          </a:xfrm>
        </p:grpSpPr>
        <p:sp>
          <p:nvSpPr>
            <p:cNvPr id="76" name="Ellipse 75"/>
            <p:cNvSpPr/>
            <p:nvPr/>
          </p:nvSpPr>
          <p:spPr>
            <a:xfrm>
              <a:off x="1382918" y="5451346"/>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Freihandform 76"/>
            <p:cNvSpPr/>
            <p:nvPr/>
          </p:nvSpPr>
          <p:spPr>
            <a:xfrm>
              <a:off x="1063832" y="5085680"/>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77"/>
          <p:cNvGrpSpPr/>
          <p:nvPr/>
        </p:nvGrpSpPr>
        <p:grpSpPr>
          <a:xfrm>
            <a:off x="3006637" y="4712931"/>
            <a:ext cx="384419" cy="471452"/>
            <a:chOff x="1153951" y="6174243"/>
            <a:chExt cx="384419" cy="471452"/>
          </a:xfrm>
        </p:grpSpPr>
        <p:sp>
          <p:nvSpPr>
            <p:cNvPr id="79" name="Ellipse 78"/>
            <p:cNvSpPr/>
            <p:nvPr/>
          </p:nvSpPr>
          <p:spPr>
            <a:xfrm rot="21335515">
              <a:off x="1449543" y="653611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Freihandform 79"/>
            <p:cNvSpPr/>
            <p:nvPr/>
          </p:nvSpPr>
          <p:spPr>
            <a:xfrm rot="21335515">
              <a:off x="1153951" y="6174243"/>
              <a:ext cx="305851" cy="471452"/>
            </a:xfrm>
            <a:custGeom>
              <a:avLst/>
              <a:gdLst>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20717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 name="connsiteX0" fmla="*/ 126124 w 305851"/>
                <a:gd name="connsiteY0" fmla="*/ 0 h 438281"/>
                <a:gd name="connsiteX1" fmla="*/ 0 w 305851"/>
                <a:gd name="connsiteY1" fmla="*/ 274320 h 438281"/>
                <a:gd name="connsiteX2" fmla="*/ 163961 w 305851"/>
                <a:gd name="connsiteY2" fmla="*/ 277473 h 438281"/>
                <a:gd name="connsiteX3" fmla="*/ 145042 w 305851"/>
                <a:gd name="connsiteY3" fmla="*/ 438281 h 438281"/>
                <a:gd name="connsiteX4" fmla="*/ 227023 w 305851"/>
                <a:gd name="connsiteY4" fmla="*/ 435128 h 438281"/>
                <a:gd name="connsiteX5" fmla="*/ 242789 w 305851"/>
                <a:gd name="connsiteY5" fmla="*/ 280626 h 438281"/>
                <a:gd name="connsiteX6" fmla="*/ 302698 w 305851"/>
                <a:gd name="connsiteY6" fmla="*/ 280626 h 438281"/>
                <a:gd name="connsiteX7" fmla="*/ 305851 w 305851"/>
                <a:gd name="connsiteY7" fmla="*/ 217564 h 438281"/>
                <a:gd name="connsiteX8" fmla="*/ 255401 w 305851"/>
                <a:gd name="connsiteY8" fmla="*/ 208992 h 438281"/>
                <a:gd name="connsiteX9" fmla="*/ 258554 w 305851"/>
                <a:gd name="connsiteY9" fmla="*/ 148196 h 438281"/>
                <a:gd name="connsiteX10" fmla="*/ 198645 w 305851"/>
                <a:gd name="connsiteY10" fmla="*/ 141890 h 438281"/>
                <a:gd name="connsiteX11" fmla="*/ 182880 w 305851"/>
                <a:gd name="connsiteY11" fmla="*/ 204952 h 438281"/>
                <a:gd name="connsiteX12" fmla="*/ 94593 w 305851"/>
                <a:gd name="connsiteY12" fmla="*/ 208105 h 438281"/>
                <a:gd name="connsiteX13" fmla="*/ 189186 w 305851"/>
                <a:gd name="connsiteY13" fmla="*/ 3153 h 438281"/>
                <a:gd name="connsiteX14" fmla="*/ 126124 w 305851"/>
                <a:gd name="connsiteY14" fmla="*/ 0 h 43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851" h="438281">
                  <a:moveTo>
                    <a:pt x="126124" y="0"/>
                  </a:moveTo>
                  <a:lnTo>
                    <a:pt x="0" y="274320"/>
                  </a:lnTo>
                  <a:lnTo>
                    <a:pt x="163961" y="277473"/>
                  </a:lnTo>
                  <a:lnTo>
                    <a:pt x="145042" y="438281"/>
                  </a:lnTo>
                  <a:lnTo>
                    <a:pt x="227023" y="435128"/>
                  </a:lnTo>
                  <a:lnTo>
                    <a:pt x="242789" y="280626"/>
                  </a:lnTo>
                  <a:lnTo>
                    <a:pt x="302698" y="280626"/>
                  </a:lnTo>
                  <a:lnTo>
                    <a:pt x="305851" y="217564"/>
                  </a:lnTo>
                  <a:lnTo>
                    <a:pt x="255401" y="208992"/>
                  </a:lnTo>
                  <a:lnTo>
                    <a:pt x="258554" y="148196"/>
                  </a:lnTo>
                  <a:lnTo>
                    <a:pt x="198645" y="141890"/>
                  </a:lnTo>
                  <a:lnTo>
                    <a:pt x="182880" y="204952"/>
                  </a:lnTo>
                  <a:lnTo>
                    <a:pt x="94593" y="208105"/>
                  </a:lnTo>
                  <a:lnTo>
                    <a:pt x="189186" y="3153"/>
                  </a:lnTo>
                  <a:lnTo>
                    <a:pt x="1261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85" name="Textfeld 84"/>
          <p:cNvSpPr txBox="1"/>
          <p:nvPr/>
        </p:nvSpPr>
        <p:spPr>
          <a:xfrm rot="69033">
            <a:off x="5888718" y="1712435"/>
            <a:ext cx="587020"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000" dirty="0" err="1">
                <a:solidFill>
                  <a:schemeClr val="bg1"/>
                </a:solidFill>
              </a:rPr>
              <a:t>pbK</a:t>
            </a:r>
            <a:endParaRPr lang="de-DE" sz="2000" dirty="0">
              <a:solidFill>
                <a:schemeClr val="bg1"/>
              </a:solidFill>
            </a:endParaRPr>
          </a:p>
        </p:txBody>
      </p:sp>
      <p:sp>
        <p:nvSpPr>
          <p:cNvPr id="86" name="Textfeld 85"/>
          <p:cNvSpPr txBox="1"/>
          <p:nvPr/>
        </p:nvSpPr>
        <p:spPr>
          <a:xfrm rot="20912655">
            <a:off x="6123374" y="3673385"/>
            <a:ext cx="511679" cy="400110"/>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000" dirty="0" err="1">
                <a:solidFill>
                  <a:schemeClr val="bg1"/>
                </a:solidFill>
              </a:rPr>
              <a:t>ibK</a:t>
            </a:r>
            <a:endParaRPr lang="de-DE" sz="2000" dirty="0">
              <a:solidFill>
                <a:schemeClr val="bg1"/>
              </a:solidFill>
            </a:endParaRPr>
          </a:p>
        </p:txBody>
      </p:sp>
      <p:grpSp>
        <p:nvGrpSpPr>
          <p:cNvPr id="82" name="Gruppieren 81"/>
          <p:cNvGrpSpPr/>
          <p:nvPr/>
        </p:nvGrpSpPr>
        <p:grpSpPr>
          <a:xfrm>
            <a:off x="2987930" y="1090940"/>
            <a:ext cx="3411415" cy="480219"/>
            <a:chOff x="844062" y="3669323"/>
            <a:chExt cx="3411415" cy="586154"/>
          </a:xfrm>
        </p:grpSpPr>
        <p:sp>
          <p:nvSpPr>
            <p:cNvPr id="83" name="Freihandform 82"/>
            <p:cNvSpPr/>
            <p:nvPr/>
          </p:nvSpPr>
          <p:spPr>
            <a:xfrm>
              <a:off x="844062" y="3669323"/>
              <a:ext cx="3411415"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983154" y="3704734"/>
              <a:ext cx="2648482" cy="488373"/>
            </a:xfrm>
            <a:prstGeom prst="rect">
              <a:avLst/>
            </a:prstGeom>
            <a:noFill/>
          </p:spPr>
          <p:txBody>
            <a:bodyPr wrap="none" rtlCol="0">
              <a:spAutoFit/>
            </a:bodyPr>
            <a:lstStyle/>
            <a:p>
              <a:r>
                <a:rPr lang="de-DE" sz="2000" dirty="0">
                  <a:solidFill>
                    <a:schemeClr val="bg1"/>
                  </a:solidFill>
                </a:rPr>
                <a:t>NwT-Bildungsplan 2016</a:t>
              </a:r>
            </a:p>
          </p:txBody>
        </p:sp>
      </p:grpSp>
      <p:sp>
        <p:nvSpPr>
          <p:cNvPr id="88" name="Rechteck 87"/>
          <p:cNvSpPr/>
          <p:nvPr/>
        </p:nvSpPr>
        <p:spPr>
          <a:xfrm>
            <a:off x="2793442" y="3193251"/>
            <a:ext cx="3815294" cy="33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Mittagessen</a:t>
            </a:r>
          </a:p>
        </p:txBody>
      </p:sp>
      <p:sp>
        <p:nvSpPr>
          <p:cNvPr id="89" name="Freihandform 88"/>
          <p:cNvSpPr/>
          <p:nvPr/>
        </p:nvSpPr>
        <p:spPr>
          <a:xfrm>
            <a:off x="2637692" y="1090940"/>
            <a:ext cx="4267200" cy="5212324"/>
          </a:xfrm>
          <a:custGeom>
            <a:avLst/>
            <a:gdLst>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574430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1693 w 4267200"/>
              <a:gd name="connsiteY11" fmla="*/ 597877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25667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8277 w 4267200"/>
              <a:gd name="connsiteY6" fmla="*/ 515815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15815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5170 w 4267200"/>
              <a:gd name="connsiteY5" fmla="*/ 140677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52400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68266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87872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1723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1723 h 5533292"/>
              <a:gd name="connsiteX0" fmla="*/ 269631 w 4267200"/>
              <a:gd name="connsiteY0" fmla="*/ 19605 h 5533292"/>
              <a:gd name="connsiteX1" fmla="*/ 0 w 4267200"/>
              <a:gd name="connsiteY1" fmla="*/ 0 h 5533292"/>
              <a:gd name="connsiteX2" fmla="*/ 105508 w 4267200"/>
              <a:gd name="connsiteY2" fmla="*/ 5533292 h 5533292"/>
              <a:gd name="connsiteX3" fmla="*/ 4056185 w 4267200"/>
              <a:gd name="connsiteY3" fmla="*/ 5498123 h 5533292"/>
              <a:gd name="connsiteX4" fmla="*/ 4267200 w 4267200"/>
              <a:gd name="connsiteY4" fmla="*/ 176048 h 5533292"/>
              <a:gd name="connsiteX5" fmla="*/ 3841228 w 4267200"/>
              <a:gd name="connsiteY5" fmla="*/ 156442 h 5533292"/>
              <a:gd name="connsiteX6" fmla="*/ 3794335 w 4267200"/>
              <a:gd name="connsiteY6" fmla="*/ 511874 h 5533292"/>
              <a:gd name="connsiteX7" fmla="*/ 3974123 w 4267200"/>
              <a:gd name="connsiteY7" fmla="*/ 503991 h 5533292"/>
              <a:gd name="connsiteX8" fmla="*/ 3927231 w 4267200"/>
              <a:gd name="connsiteY8" fmla="*/ 5111261 h 5533292"/>
              <a:gd name="connsiteX9" fmla="*/ 269631 w 4267200"/>
              <a:gd name="connsiteY9" fmla="*/ 5099538 h 5533292"/>
              <a:gd name="connsiteX10" fmla="*/ 199293 w 4267200"/>
              <a:gd name="connsiteY10" fmla="*/ 617784 h 5533292"/>
              <a:gd name="connsiteX11" fmla="*/ 355635 w 4267200"/>
              <a:gd name="connsiteY11" fmla="*/ 609701 h 5533292"/>
              <a:gd name="connsiteX12" fmla="*/ 269631 w 4267200"/>
              <a:gd name="connsiteY12" fmla="*/ 19605 h 5533292"/>
              <a:gd name="connsiteX0" fmla="*/ 269631 w 4267200"/>
              <a:gd name="connsiteY0" fmla="*/ 3840 h 5517527"/>
              <a:gd name="connsiteX1" fmla="*/ 0 w 4267200"/>
              <a:gd name="connsiteY1" fmla="*/ 0 h 5517527"/>
              <a:gd name="connsiteX2" fmla="*/ 105508 w 4267200"/>
              <a:gd name="connsiteY2" fmla="*/ 5517527 h 5517527"/>
              <a:gd name="connsiteX3" fmla="*/ 4056185 w 4267200"/>
              <a:gd name="connsiteY3" fmla="*/ 5482358 h 5517527"/>
              <a:gd name="connsiteX4" fmla="*/ 4267200 w 4267200"/>
              <a:gd name="connsiteY4" fmla="*/ 160283 h 5517527"/>
              <a:gd name="connsiteX5" fmla="*/ 3841228 w 4267200"/>
              <a:gd name="connsiteY5" fmla="*/ 140677 h 5517527"/>
              <a:gd name="connsiteX6" fmla="*/ 3794335 w 4267200"/>
              <a:gd name="connsiteY6" fmla="*/ 496109 h 5517527"/>
              <a:gd name="connsiteX7" fmla="*/ 3974123 w 4267200"/>
              <a:gd name="connsiteY7" fmla="*/ 488226 h 5517527"/>
              <a:gd name="connsiteX8" fmla="*/ 3927231 w 4267200"/>
              <a:gd name="connsiteY8" fmla="*/ 5095496 h 5517527"/>
              <a:gd name="connsiteX9" fmla="*/ 269631 w 4267200"/>
              <a:gd name="connsiteY9" fmla="*/ 5083773 h 5517527"/>
              <a:gd name="connsiteX10" fmla="*/ 199293 w 4267200"/>
              <a:gd name="connsiteY10" fmla="*/ 602019 h 5517527"/>
              <a:gd name="connsiteX11" fmla="*/ 355635 w 4267200"/>
              <a:gd name="connsiteY11" fmla="*/ 593936 h 5517527"/>
              <a:gd name="connsiteX12" fmla="*/ 269631 w 4267200"/>
              <a:gd name="connsiteY12" fmla="*/ 3840 h 55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7200" h="5517527">
                <a:moveTo>
                  <a:pt x="269631" y="3840"/>
                </a:moveTo>
                <a:lnTo>
                  <a:pt x="0" y="0"/>
                </a:lnTo>
                <a:lnTo>
                  <a:pt x="105508" y="5517527"/>
                </a:lnTo>
                <a:lnTo>
                  <a:pt x="4056185" y="5482358"/>
                </a:lnTo>
                <a:lnTo>
                  <a:pt x="4267200" y="160283"/>
                </a:lnTo>
                <a:lnTo>
                  <a:pt x="3841228" y="140677"/>
                </a:lnTo>
                <a:lnTo>
                  <a:pt x="3794335" y="496109"/>
                </a:lnTo>
                <a:lnTo>
                  <a:pt x="3974123" y="488226"/>
                </a:lnTo>
                <a:lnTo>
                  <a:pt x="3927231" y="5095496"/>
                </a:lnTo>
                <a:lnTo>
                  <a:pt x="269631" y="5083773"/>
                </a:lnTo>
                <a:lnTo>
                  <a:pt x="199293" y="602019"/>
                </a:lnTo>
                <a:lnTo>
                  <a:pt x="355635" y="593936"/>
                </a:lnTo>
                <a:lnTo>
                  <a:pt x="269631" y="38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3485089" y="2030004"/>
            <a:ext cx="1162498" cy="369332"/>
          </a:xfrm>
          <a:prstGeom prst="rect">
            <a:avLst/>
          </a:prstGeom>
          <a:noFill/>
        </p:spPr>
        <p:txBody>
          <a:bodyPr wrap="none" rtlCol="0">
            <a:spAutoFit/>
          </a:bodyPr>
          <a:lstStyle/>
          <a:p>
            <a:r>
              <a:rPr lang="de-DE" dirty="0"/>
              <a:t>Lesepause</a:t>
            </a:r>
          </a:p>
        </p:txBody>
      </p:sp>
      <p:sp>
        <p:nvSpPr>
          <p:cNvPr id="91" name="Rechteck 90"/>
          <p:cNvSpPr/>
          <p:nvPr/>
        </p:nvSpPr>
        <p:spPr>
          <a:xfrm>
            <a:off x="2874936" y="5927387"/>
            <a:ext cx="3733800" cy="302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Ende um 17:00 Uhr</a:t>
            </a:r>
          </a:p>
        </p:txBody>
      </p:sp>
      <p:sp>
        <p:nvSpPr>
          <p:cNvPr id="93" name="Textfeld 92"/>
          <p:cNvSpPr txBox="1"/>
          <p:nvPr/>
        </p:nvSpPr>
        <p:spPr>
          <a:xfrm>
            <a:off x="3454822" y="3642512"/>
            <a:ext cx="1811330" cy="369332"/>
          </a:xfrm>
          <a:prstGeom prst="rect">
            <a:avLst/>
          </a:prstGeom>
          <a:noFill/>
        </p:spPr>
        <p:txBody>
          <a:bodyPr wrap="none" rtlCol="0">
            <a:spAutoFit/>
          </a:bodyPr>
          <a:lstStyle/>
          <a:p>
            <a:r>
              <a:rPr lang="de-DE" dirty="0"/>
              <a:t>Kurzüberblick </a:t>
            </a:r>
            <a:r>
              <a:rPr lang="de-DE" dirty="0" err="1"/>
              <a:t>ibK</a:t>
            </a:r>
            <a:endParaRPr lang="de-DE" dirty="0"/>
          </a:p>
        </p:txBody>
      </p:sp>
      <p:sp>
        <p:nvSpPr>
          <p:cNvPr id="94" name="Textfeld 93"/>
          <p:cNvSpPr txBox="1"/>
          <p:nvPr/>
        </p:nvSpPr>
        <p:spPr>
          <a:xfrm>
            <a:off x="1713299" y="832124"/>
            <a:ext cx="652743" cy="1200329"/>
          </a:xfrm>
          <a:prstGeom prst="rect">
            <a:avLst/>
          </a:prstGeom>
          <a:noFill/>
        </p:spPr>
        <p:txBody>
          <a:bodyPr wrap="none" rtlCol="0">
            <a:spAutoFit/>
          </a:bodyPr>
          <a:lstStyle/>
          <a:p>
            <a:r>
              <a:rPr lang="de-DE" sz="7200" dirty="0">
                <a:solidFill>
                  <a:schemeClr val="accent6"/>
                </a:solidFill>
              </a:rPr>
              <a:t>0</a:t>
            </a:r>
          </a:p>
        </p:txBody>
      </p:sp>
      <p:grpSp>
        <p:nvGrpSpPr>
          <p:cNvPr id="6" name="Gruppieren 5"/>
          <p:cNvGrpSpPr/>
          <p:nvPr/>
        </p:nvGrpSpPr>
        <p:grpSpPr>
          <a:xfrm rot="348359">
            <a:off x="8231349" y="3226868"/>
            <a:ext cx="912651" cy="691989"/>
            <a:chOff x="7332415" y="1540318"/>
            <a:chExt cx="1968417" cy="1492487"/>
          </a:xfrm>
        </p:grpSpPr>
        <p:grpSp>
          <p:nvGrpSpPr>
            <p:cNvPr id="95" name="Gruppieren 94"/>
            <p:cNvGrpSpPr/>
            <p:nvPr/>
          </p:nvGrpSpPr>
          <p:grpSpPr>
            <a:xfrm>
              <a:off x="7332415" y="1540318"/>
              <a:ext cx="1346303" cy="1191577"/>
              <a:chOff x="376783" y="4333568"/>
              <a:chExt cx="1534216" cy="1357894"/>
            </a:xfrm>
          </p:grpSpPr>
          <p:sp>
            <p:nvSpPr>
              <p:cNvPr id="96" name="Freihandform 95"/>
              <p:cNvSpPr/>
              <p:nvPr/>
            </p:nvSpPr>
            <p:spPr>
              <a:xfrm>
                <a:off x="440322" y="4377111"/>
                <a:ext cx="555171" cy="609600"/>
              </a:xfrm>
              <a:custGeom>
                <a:avLst/>
                <a:gdLst>
                  <a:gd name="connsiteX0" fmla="*/ 0 w 555171"/>
                  <a:gd name="connsiteY0" fmla="*/ 555171 h 609600"/>
                  <a:gd name="connsiteX1" fmla="*/ 21771 w 555171"/>
                  <a:gd name="connsiteY1" fmla="*/ 10886 h 609600"/>
                  <a:gd name="connsiteX2" fmla="*/ 185057 w 555171"/>
                  <a:gd name="connsiteY2" fmla="*/ 0 h 609600"/>
                  <a:gd name="connsiteX3" fmla="*/ 359228 w 555171"/>
                  <a:gd name="connsiteY3" fmla="*/ 381000 h 609600"/>
                  <a:gd name="connsiteX4" fmla="*/ 413657 w 555171"/>
                  <a:gd name="connsiteY4" fmla="*/ 0 h 609600"/>
                  <a:gd name="connsiteX5" fmla="*/ 555171 w 555171"/>
                  <a:gd name="connsiteY5" fmla="*/ 10886 h 609600"/>
                  <a:gd name="connsiteX6" fmla="*/ 446314 w 555171"/>
                  <a:gd name="connsiteY6" fmla="*/ 587829 h 609600"/>
                  <a:gd name="connsiteX7" fmla="*/ 293914 w 555171"/>
                  <a:gd name="connsiteY7" fmla="*/ 598714 h 609600"/>
                  <a:gd name="connsiteX8" fmla="*/ 130628 w 555171"/>
                  <a:gd name="connsiteY8" fmla="*/ 141514 h 609600"/>
                  <a:gd name="connsiteX9" fmla="*/ 152400 w 555171"/>
                  <a:gd name="connsiteY9" fmla="*/ 609600 h 609600"/>
                  <a:gd name="connsiteX10" fmla="*/ 0 w 555171"/>
                  <a:gd name="connsiteY10" fmla="*/ 5551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71" h="609600">
                    <a:moveTo>
                      <a:pt x="0" y="555171"/>
                    </a:moveTo>
                    <a:lnTo>
                      <a:pt x="21771" y="10886"/>
                    </a:lnTo>
                    <a:lnTo>
                      <a:pt x="185057" y="0"/>
                    </a:lnTo>
                    <a:lnTo>
                      <a:pt x="359228" y="381000"/>
                    </a:lnTo>
                    <a:lnTo>
                      <a:pt x="413657" y="0"/>
                    </a:lnTo>
                    <a:lnTo>
                      <a:pt x="555171" y="10886"/>
                    </a:lnTo>
                    <a:lnTo>
                      <a:pt x="446314" y="587829"/>
                    </a:lnTo>
                    <a:lnTo>
                      <a:pt x="293914" y="598714"/>
                    </a:lnTo>
                    <a:lnTo>
                      <a:pt x="130628" y="141514"/>
                    </a:lnTo>
                    <a:lnTo>
                      <a:pt x="152400" y="609600"/>
                    </a:lnTo>
                    <a:lnTo>
                      <a:pt x="0" y="5551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97" name="Freihandform 96"/>
              <p:cNvSpPr/>
              <p:nvPr/>
            </p:nvSpPr>
            <p:spPr>
              <a:xfrm>
                <a:off x="951950" y="4507740"/>
                <a:ext cx="609600" cy="457200"/>
              </a:xfrm>
              <a:custGeom>
                <a:avLst/>
                <a:gdLst>
                  <a:gd name="connsiteX0" fmla="*/ 97972 w 609600"/>
                  <a:gd name="connsiteY0" fmla="*/ 21771 h 457200"/>
                  <a:gd name="connsiteX1" fmla="*/ 0 w 609600"/>
                  <a:gd name="connsiteY1" fmla="*/ 21771 h 457200"/>
                  <a:gd name="connsiteX2" fmla="*/ 108858 w 609600"/>
                  <a:gd name="connsiteY2" fmla="*/ 435428 h 457200"/>
                  <a:gd name="connsiteX3" fmla="*/ 206829 w 609600"/>
                  <a:gd name="connsiteY3" fmla="*/ 446314 h 457200"/>
                  <a:gd name="connsiteX4" fmla="*/ 283029 w 609600"/>
                  <a:gd name="connsiteY4" fmla="*/ 163285 h 457200"/>
                  <a:gd name="connsiteX5" fmla="*/ 359229 w 609600"/>
                  <a:gd name="connsiteY5" fmla="*/ 457200 h 457200"/>
                  <a:gd name="connsiteX6" fmla="*/ 478972 w 609600"/>
                  <a:gd name="connsiteY6" fmla="*/ 446314 h 457200"/>
                  <a:gd name="connsiteX7" fmla="*/ 609600 w 609600"/>
                  <a:gd name="connsiteY7" fmla="*/ 10885 h 457200"/>
                  <a:gd name="connsiteX8" fmla="*/ 468086 w 609600"/>
                  <a:gd name="connsiteY8" fmla="*/ 21771 h 457200"/>
                  <a:gd name="connsiteX9" fmla="*/ 402772 w 609600"/>
                  <a:gd name="connsiteY9" fmla="*/ 315685 h 457200"/>
                  <a:gd name="connsiteX10" fmla="*/ 315686 w 609600"/>
                  <a:gd name="connsiteY10" fmla="*/ 0 h 457200"/>
                  <a:gd name="connsiteX11" fmla="*/ 228600 w 609600"/>
                  <a:gd name="connsiteY11" fmla="*/ 10885 h 457200"/>
                  <a:gd name="connsiteX12" fmla="*/ 141515 w 609600"/>
                  <a:gd name="connsiteY12" fmla="*/ 304800 h 457200"/>
                  <a:gd name="connsiteX13" fmla="*/ 97972 w 609600"/>
                  <a:gd name="connsiteY13" fmla="*/ 217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457200">
                    <a:moveTo>
                      <a:pt x="97972" y="21771"/>
                    </a:moveTo>
                    <a:lnTo>
                      <a:pt x="0" y="21771"/>
                    </a:lnTo>
                    <a:lnTo>
                      <a:pt x="108858" y="435428"/>
                    </a:lnTo>
                    <a:lnTo>
                      <a:pt x="206829" y="446314"/>
                    </a:lnTo>
                    <a:lnTo>
                      <a:pt x="283029" y="163285"/>
                    </a:lnTo>
                    <a:lnTo>
                      <a:pt x="359229" y="457200"/>
                    </a:lnTo>
                    <a:lnTo>
                      <a:pt x="478972" y="446314"/>
                    </a:lnTo>
                    <a:lnTo>
                      <a:pt x="609600" y="10885"/>
                    </a:lnTo>
                    <a:lnTo>
                      <a:pt x="468086" y="21771"/>
                    </a:lnTo>
                    <a:lnTo>
                      <a:pt x="402772" y="315685"/>
                    </a:lnTo>
                    <a:lnTo>
                      <a:pt x="315686" y="0"/>
                    </a:lnTo>
                    <a:lnTo>
                      <a:pt x="228600" y="10885"/>
                    </a:lnTo>
                    <a:lnTo>
                      <a:pt x="141515" y="304800"/>
                    </a:lnTo>
                    <a:lnTo>
                      <a:pt x="97972" y="217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98" name="Freihandform 97"/>
              <p:cNvSpPr/>
              <p:nvPr/>
            </p:nvSpPr>
            <p:spPr>
              <a:xfrm>
                <a:off x="1432028" y="4333568"/>
                <a:ext cx="478971" cy="653143"/>
              </a:xfrm>
              <a:custGeom>
                <a:avLst/>
                <a:gdLst>
                  <a:gd name="connsiteX0" fmla="*/ 152400 w 478971"/>
                  <a:gd name="connsiteY0" fmla="*/ 620486 h 653143"/>
                  <a:gd name="connsiteX1" fmla="*/ 141514 w 478971"/>
                  <a:gd name="connsiteY1" fmla="*/ 108857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52400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52400 w 478971"/>
                  <a:gd name="connsiteY8" fmla="*/ 620486 h 653143"/>
                  <a:gd name="connsiteX0" fmla="*/ 119507 w 478971"/>
                  <a:gd name="connsiteY0" fmla="*/ 620486 h 653143"/>
                  <a:gd name="connsiteX1" fmla="*/ 128357 w 478971"/>
                  <a:gd name="connsiteY1" fmla="*/ 141749 h 653143"/>
                  <a:gd name="connsiteX2" fmla="*/ 0 w 478971"/>
                  <a:gd name="connsiteY2" fmla="*/ 130629 h 653143"/>
                  <a:gd name="connsiteX3" fmla="*/ 0 w 478971"/>
                  <a:gd name="connsiteY3" fmla="*/ 0 h 653143"/>
                  <a:gd name="connsiteX4" fmla="*/ 478971 w 478971"/>
                  <a:gd name="connsiteY4" fmla="*/ 32657 h 653143"/>
                  <a:gd name="connsiteX5" fmla="*/ 468086 w 478971"/>
                  <a:gd name="connsiteY5" fmla="*/ 141514 h 653143"/>
                  <a:gd name="connsiteX6" fmla="*/ 239486 w 478971"/>
                  <a:gd name="connsiteY6" fmla="*/ 141514 h 653143"/>
                  <a:gd name="connsiteX7" fmla="*/ 261257 w 478971"/>
                  <a:gd name="connsiteY7" fmla="*/ 653143 h 653143"/>
                  <a:gd name="connsiteX8" fmla="*/ 119507 w 478971"/>
                  <a:gd name="connsiteY8" fmla="*/ 6204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1" h="653143">
                    <a:moveTo>
                      <a:pt x="119507" y="620486"/>
                    </a:moveTo>
                    <a:lnTo>
                      <a:pt x="128357" y="141749"/>
                    </a:lnTo>
                    <a:lnTo>
                      <a:pt x="0" y="130629"/>
                    </a:lnTo>
                    <a:lnTo>
                      <a:pt x="0" y="0"/>
                    </a:lnTo>
                    <a:lnTo>
                      <a:pt x="478971" y="32657"/>
                    </a:lnTo>
                    <a:lnTo>
                      <a:pt x="468086" y="141514"/>
                    </a:lnTo>
                    <a:lnTo>
                      <a:pt x="239486" y="141514"/>
                    </a:lnTo>
                    <a:lnTo>
                      <a:pt x="261257" y="653143"/>
                    </a:lnTo>
                    <a:lnTo>
                      <a:pt x="119507" y="6204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nvGrpSpPr>
              <p:cNvPr id="99" name="Gruppieren 98"/>
              <p:cNvGrpSpPr/>
              <p:nvPr/>
            </p:nvGrpSpPr>
            <p:grpSpPr>
              <a:xfrm>
                <a:off x="376783" y="5004666"/>
                <a:ext cx="1499220" cy="686796"/>
                <a:chOff x="2494945" y="5226423"/>
                <a:chExt cx="1265648" cy="579796"/>
              </a:xfrm>
              <a:solidFill>
                <a:schemeClr val="accent1"/>
              </a:solidFill>
            </p:grpSpPr>
            <p:sp>
              <p:nvSpPr>
                <p:cNvPr id="100" name="Freihandform 99"/>
                <p:cNvSpPr/>
                <p:nvPr/>
              </p:nvSpPr>
              <p:spPr>
                <a:xfrm>
                  <a:off x="2494945" y="5227485"/>
                  <a:ext cx="443696" cy="547869"/>
                </a:xfrm>
                <a:custGeom>
                  <a:avLst/>
                  <a:gdLst>
                    <a:gd name="connsiteX0" fmla="*/ 46299 w 443696"/>
                    <a:gd name="connsiteY0" fmla="*/ 0 h 547869"/>
                    <a:gd name="connsiteX1" fmla="*/ 57874 w 443696"/>
                    <a:gd name="connsiteY1" fmla="*/ 104172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85509 w 443696"/>
                    <a:gd name="connsiteY2" fmla="*/ 92598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73620 w 443696"/>
                    <a:gd name="connsiteY6" fmla="*/ 459129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08972 w 443696"/>
                    <a:gd name="connsiteY5" fmla="*/ 428263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60092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 name="connsiteX0" fmla="*/ 46299 w 443696"/>
                    <a:gd name="connsiteY0" fmla="*/ 0 h 547869"/>
                    <a:gd name="connsiteX1" fmla="*/ 31255 w 443696"/>
                    <a:gd name="connsiteY1" fmla="*/ 113046 h 547869"/>
                    <a:gd name="connsiteX2" fmla="*/ 272199 w 443696"/>
                    <a:gd name="connsiteY2" fmla="*/ 99252 h 547869"/>
                    <a:gd name="connsiteX3" fmla="*/ 0 w 443696"/>
                    <a:gd name="connsiteY3" fmla="*/ 547869 h 547869"/>
                    <a:gd name="connsiteX4" fmla="*/ 424405 w 443696"/>
                    <a:gd name="connsiteY4" fmla="*/ 532436 h 547869"/>
                    <a:gd name="connsiteX5" fmla="*/ 420063 w 443696"/>
                    <a:gd name="connsiteY5" fmla="*/ 412736 h 547869"/>
                    <a:gd name="connsiteX6" fmla="*/ 189147 w 443696"/>
                    <a:gd name="connsiteY6" fmla="*/ 448038 h 547869"/>
                    <a:gd name="connsiteX7" fmla="*/ 443696 w 443696"/>
                    <a:gd name="connsiteY7" fmla="*/ 15433 h 547869"/>
                    <a:gd name="connsiteX8" fmla="*/ 46299 w 443696"/>
                    <a:gd name="connsiteY8" fmla="*/ 0 h 5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6" h="547869">
                      <a:moveTo>
                        <a:pt x="46299" y="0"/>
                      </a:moveTo>
                      <a:lnTo>
                        <a:pt x="31255" y="113046"/>
                      </a:lnTo>
                      <a:lnTo>
                        <a:pt x="272199" y="99252"/>
                      </a:lnTo>
                      <a:lnTo>
                        <a:pt x="0" y="547869"/>
                      </a:lnTo>
                      <a:lnTo>
                        <a:pt x="424405" y="532436"/>
                      </a:lnTo>
                      <a:lnTo>
                        <a:pt x="420063" y="412736"/>
                      </a:lnTo>
                      <a:lnTo>
                        <a:pt x="189147" y="448038"/>
                      </a:lnTo>
                      <a:lnTo>
                        <a:pt x="443696" y="15433"/>
                      </a:lnTo>
                      <a:lnTo>
                        <a:pt x="4629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01" name="Freihandform 100"/>
                <p:cNvSpPr/>
                <p:nvPr/>
              </p:nvSpPr>
              <p:spPr>
                <a:xfrm>
                  <a:off x="3297606" y="5226423"/>
                  <a:ext cx="462987" cy="556647"/>
                </a:xfrm>
                <a:custGeom>
                  <a:avLst/>
                  <a:gdLst>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69448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73620 w 462987"/>
                    <a:gd name="connsiteY4" fmla="*/ 493853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43382 w 462987"/>
                    <a:gd name="connsiteY3" fmla="*/ 48227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08030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92597 w 462987"/>
                    <a:gd name="connsiteY5" fmla="*/ 316374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2911 w 462987"/>
                    <a:gd name="connsiteY4" fmla="*/ 482278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31808 w 462987"/>
                    <a:gd name="connsiteY3" fmla="*/ 459128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62359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9524 w 462987"/>
                    <a:gd name="connsiteY7" fmla="*/ 81022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0471 w 462987"/>
                    <a:gd name="connsiteY6" fmla="*/ 115747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6926 h 563301"/>
                    <a:gd name="connsiteX1" fmla="*/ 239210 w 462987"/>
                    <a:gd name="connsiteY1" fmla="*/ 324091 h 563301"/>
                    <a:gd name="connsiteX2" fmla="*/ 358815 w 462987"/>
                    <a:gd name="connsiteY2" fmla="*/ 324091 h 563301"/>
                    <a:gd name="connsiteX3" fmla="*/ 316280 w 462987"/>
                    <a:gd name="connsiteY3" fmla="*/ 448037 h 563301"/>
                    <a:gd name="connsiteX4" fmla="*/ 195129 w 462987"/>
                    <a:gd name="connsiteY4" fmla="*/ 466750 h 563301"/>
                    <a:gd name="connsiteX5" fmla="*/ 116998 w 462987"/>
                    <a:gd name="connsiteY5" fmla="*/ 311938 h 563301"/>
                    <a:gd name="connsiteX6" fmla="*/ 154907 w 462987"/>
                    <a:gd name="connsiteY6" fmla="*/ 131275 h 563301"/>
                    <a:gd name="connsiteX7" fmla="*/ 332869 w 462987"/>
                    <a:gd name="connsiteY7" fmla="*/ 87676 h 563301"/>
                    <a:gd name="connsiteX8" fmla="*/ 435980 w 462987"/>
                    <a:gd name="connsiteY8" fmla="*/ 142754 h 563301"/>
                    <a:gd name="connsiteX9" fmla="*/ 462987 w 462987"/>
                    <a:gd name="connsiteY9" fmla="*/ 54015 h 563301"/>
                    <a:gd name="connsiteX10" fmla="*/ 320233 w 462987"/>
                    <a:gd name="connsiteY10" fmla="*/ 0 h 563301"/>
                    <a:gd name="connsiteX11" fmla="*/ 65590 w 462987"/>
                    <a:gd name="connsiteY11" fmla="*/ 65590 h 563301"/>
                    <a:gd name="connsiteX12" fmla="*/ 0 w 462987"/>
                    <a:gd name="connsiteY12" fmla="*/ 339524 h 563301"/>
                    <a:gd name="connsiteX13" fmla="*/ 158187 w 462987"/>
                    <a:gd name="connsiteY13" fmla="*/ 563301 h 563301"/>
                    <a:gd name="connsiteX14" fmla="*/ 424405 w 462987"/>
                    <a:gd name="connsiteY14" fmla="*/ 513144 h 563301"/>
                    <a:gd name="connsiteX15" fmla="*/ 435980 w 462987"/>
                    <a:gd name="connsiteY15" fmla="*/ 231304 h 563301"/>
                    <a:gd name="connsiteX16" fmla="*/ 216061 w 462987"/>
                    <a:gd name="connsiteY16" fmla="*/ 246926 h 563301"/>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32869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4705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0687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 name="connsiteX0" fmla="*/ 216061 w 462987"/>
                    <a:gd name="connsiteY0" fmla="*/ 240272 h 556647"/>
                    <a:gd name="connsiteX1" fmla="*/ 239210 w 462987"/>
                    <a:gd name="connsiteY1" fmla="*/ 317437 h 556647"/>
                    <a:gd name="connsiteX2" fmla="*/ 358815 w 462987"/>
                    <a:gd name="connsiteY2" fmla="*/ 317437 h 556647"/>
                    <a:gd name="connsiteX3" fmla="*/ 316280 w 462987"/>
                    <a:gd name="connsiteY3" fmla="*/ 441383 h 556647"/>
                    <a:gd name="connsiteX4" fmla="*/ 195129 w 462987"/>
                    <a:gd name="connsiteY4" fmla="*/ 460096 h 556647"/>
                    <a:gd name="connsiteX5" fmla="*/ 116998 w 462987"/>
                    <a:gd name="connsiteY5" fmla="*/ 305284 h 556647"/>
                    <a:gd name="connsiteX6" fmla="*/ 154907 w 462987"/>
                    <a:gd name="connsiteY6" fmla="*/ 124621 h 556647"/>
                    <a:gd name="connsiteX7" fmla="*/ 312905 w 462987"/>
                    <a:gd name="connsiteY7" fmla="*/ 81022 h 556647"/>
                    <a:gd name="connsiteX8" fmla="*/ 435980 w 462987"/>
                    <a:gd name="connsiteY8" fmla="*/ 136100 h 556647"/>
                    <a:gd name="connsiteX9" fmla="*/ 462987 w 462987"/>
                    <a:gd name="connsiteY9" fmla="*/ 47361 h 556647"/>
                    <a:gd name="connsiteX10" fmla="*/ 309142 w 462987"/>
                    <a:gd name="connsiteY10" fmla="*/ 0 h 556647"/>
                    <a:gd name="connsiteX11" fmla="*/ 65590 w 462987"/>
                    <a:gd name="connsiteY11" fmla="*/ 58936 h 556647"/>
                    <a:gd name="connsiteX12" fmla="*/ 0 w 462987"/>
                    <a:gd name="connsiteY12" fmla="*/ 332870 h 556647"/>
                    <a:gd name="connsiteX13" fmla="*/ 158187 w 462987"/>
                    <a:gd name="connsiteY13" fmla="*/ 556647 h 556647"/>
                    <a:gd name="connsiteX14" fmla="*/ 424405 w 462987"/>
                    <a:gd name="connsiteY14" fmla="*/ 506490 h 556647"/>
                    <a:gd name="connsiteX15" fmla="*/ 435980 w 462987"/>
                    <a:gd name="connsiteY15" fmla="*/ 224650 h 556647"/>
                    <a:gd name="connsiteX16" fmla="*/ 216061 w 462987"/>
                    <a:gd name="connsiteY16" fmla="*/ 240272 h 5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87" h="556647">
                      <a:moveTo>
                        <a:pt x="216061" y="240272"/>
                      </a:moveTo>
                      <a:lnTo>
                        <a:pt x="239210" y="317437"/>
                      </a:lnTo>
                      <a:lnTo>
                        <a:pt x="358815" y="317437"/>
                      </a:lnTo>
                      <a:lnTo>
                        <a:pt x="316280" y="441383"/>
                      </a:lnTo>
                      <a:lnTo>
                        <a:pt x="195129" y="460096"/>
                      </a:lnTo>
                      <a:lnTo>
                        <a:pt x="116998" y="305284"/>
                      </a:lnTo>
                      <a:lnTo>
                        <a:pt x="154907" y="124621"/>
                      </a:lnTo>
                      <a:lnTo>
                        <a:pt x="312905" y="81022"/>
                      </a:lnTo>
                      <a:lnTo>
                        <a:pt x="435980" y="136100"/>
                      </a:lnTo>
                      <a:lnTo>
                        <a:pt x="462987" y="47361"/>
                      </a:lnTo>
                      <a:lnTo>
                        <a:pt x="309142" y="0"/>
                      </a:lnTo>
                      <a:lnTo>
                        <a:pt x="65590" y="58936"/>
                      </a:lnTo>
                      <a:lnTo>
                        <a:pt x="0" y="332870"/>
                      </a:lnTo>
                      <a:lnTo>
                        <a:pt x="158187" y="556647"/>
                      </a:lnTo>
                      <a:lnTo>
                        <a:pt x="424405" y="506490"/>
                      </a:lnTo>
                      <a:lnTo>
                        <a:pt x="435980" y="224650"/>
                      </a:lnTo>
                      <a:lnTo>
                        <a:pt x="216061" y="2402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sp>
              <p:nvSpPr>
                <p:cNvPr id="102" name="Freihandform 101"/>
                <p:cNvSpPr/>
                <p:nvPr/>
              </p:nvSpPr>
              <p:spPr>
                <a:xfrm>
                  <a:off x="2947915" y="5227485"/>
                  <a:ext cx="378106" cy="578734"/>
                </a:xfrm>
                <a:custGeom>
                  <a:avLst/>
                  <a:gdLst>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246927 w 378106"/>
                    <a:gd name="connsiteY12" fmla="*/ 320233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58501 w 378106"/>
                    <a:gd name="connsiteY11" fmla="*/ 277792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08030 w 378106"/>
                    <a:gd name="connsiteY13" fmla="*/ 366532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65904 w 378106"/>
                    <a:gd name="connsiteY12" fmla="*/ 300942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196544 w 378106"/>
                    <a:gd name="connsiteY11" fmla="*/ 271383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30727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16576 w 378106"/>
                    <a:gd name="connsiteY13" fmla="*/ 370805 h 578734"/>
                    <a:gd name="connsiteX14" fmla="*/ 108030 w 378106"/>
                    <a:gd name="connsiteY14" fmla="*/ 574876 h 578734"/>
                    <a:gd name="connsiteX15" fmla="*/ 19291 w 378106"/>
                    <a:gd name="connsiteY15" fmla="*/ 578734 h 578734"/>
                    <a:gd name="connsiteX0" fmla="*/ 19291 w 378106"/>
                    <a:gd name="connsiteY0" fmla="*/ 578734 h 578734"/>
                    <a:gd name="connsiteX1" fmla="*/ 0 w 378106"/>
                    <a:gd name="connsiteY1" fmla="*/ 7717 h 578734"/>
                    <a:gd name="connsiteX2" fmla="*/ 270076 w 378106"/>
                    <a:gd name="connsiteY2" fmla="*/ 0 h 578734"/>
                    <a:gd name="connsiteX3" fmla="*/ 378106 w 378106"/>
                    <a:gd name="connsiteY3" fmla="*/ 154329 h 578734"/>
                    <a:gd name="connsiteX4" fmla="*/ 308658 w 378106"/>
                    <a:gd name="connsiteY4" fmla="*/ 339524 h 578734"/>
                    <a:gd name="connsiteX5" fmla="*/ 111889 w 378106"/>
                    <a:gd name="connsiteY5" fmla="*/ 370390 h 578734"/>
                    <a:gd name="connsiteX6" fmla="*/ 223777 w 378106"/>
                    <a:gd name="connsiteY6" fmla="*/ 266218 h 578734"/>
                    <a:gd name="connsiteX7" fmla="*/ 262359 w 378106"/>
                    <a:gd name="connsiteY7" fmla="*/ 173620 h 578734"/>
                    <a:gd name="connsiteX8" fmla="*/ 219919 w 378106"/>
                    <a:gd name="connsiteY8" fmla="*/ 88739 h 578734"/>
                    <a:gd name="connsiteX9" fmla="*/ 123463 w 378106"/>
                    <a:gd name="connsiteY9" fmla="*/ 108030 h 578734"/>
                    <a:gd name="connsiteX10" fmla="*/ 127322 w 378106"/>
                    <a:gd name="connsiteY10" fmla="*/ 266218 h 578734"/>
                    <a:gd name="connsiteX11" fmla="*/ 226291 w 378106"/>
                    <a:gd name="connsiteY11" fmla="*/ 269246 h 578734"/>
                    <a:gd name="connsiteX12" fmla="*/ 182996 w 378106"/>
                    <a:gd name="connsiteY12" fmla="*/ 305215 h 578734"/>
                    <a:gd name="connsiteX13" fmla="*/ 109921 w 378106"/>
                    <a:gd name="connsiteY13" fmla="*/ 368586 h 578734"/>
                    <a:gd name="connsiteX14" fmla="*/ 108030 w 378106"/>
                    <a:gd name="connsiteY14" fmla="*/ 574876 h 578734"/>
                    <a:gd name="connsiteX15" fmla="*/ 19291 w 378106"/>
                    <a:gd name="connsiteY15" fmla="*/ 57873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106" h="578734">
                      <a:moveTo>
                        <a:pt x="19291" y="578734"/>
                      </a:moveTo>
                      <a:lnTo>
                        <a:pt x="0" y="7717"/>
                      </a:lnTo>
                      <a:lnTo>
                        <a:pt x="270076" y="0"/>
                      </a:lnTo>
                      <a:lnTo>
                        <a:pt x="378106" y="154329"/>
                      </a:lnTo>
                      <a:lnTo>
                        <a:pt x="308658" y="339524"/>
                      </a:lnTo>
                      <a:lnTo>
                        <a:pt x="111889" y="370390"/>
                      </a:lnTo>
                      <a:lnTo>
                        <a:pt x="223777" y="266218"/>
                      </a:lnTo>
                      <a:lnTo>
                        <a:pt x="262359" y="173620"/>
                      </a:lnTo>
                      <a:lnTo>
                        <a:pt x="219919" y="88739"/>
                      </a:lnTo>
                      <a:lnTo>
                        <a:pt x="123463" y="108030"/>
                      </a:lnTo>
                      <a:cubicBezTo>
                        <a:pt x="124749" y="160759"/>
                        <a:pt x="126036" y="213489"/>
                        <a:pt x="127322" y="266218"/>
                      </a:cubicBezTo>
                      <a:lnTo>
                        <a:pt x="226291" y="269246"/>
                      </a:lnTo>
                      <a:lnTo>
                        <a:pt x="182996" y="305215"/>
                      </a:lnTo>
                      <a:lnTo>
                        <a:pt x="109921" y="368586"/>
                      </a:lnTo>
                      <a:cubicBezTo>
                        <a:pt x="109291" y="437349"/>
                        <a:pt x="108660" y="506113"/>
                        <a:pt x="108030" y="574876"/>
                      </a:cubicBezTo>
                      <a:lnTo>
                        <a:pt x="19291" y="5787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p>
              </p:txBody>
            </p:sp>
          </p:grpSp>
        </p:grpSp>
        <p:sp>
          <p:nvSpPr>
            <p:cNvPr id="103" name="Textfeld 102"/>
            <p:cNvSpPr txBox="1"/>
            <p:nvPr/>
          </p:nvSpPr>
          <p:spPr>
            <a:xfrm>
              <a:off x="8453084" y="1771558"/>
              <a:ext cx="847748" cy="1261247"/>
            </a:xfrm>
            <a:prstGeom prst="rect">
              <a:avLst/>
            </a:prstGeom>
            <a:noFill/>
          </p:spPr>
          <p:txBody>
            <a:bodyPr wrap="none" rtlCol="0">
              <a:spAutoFit/>
            </a:bodyPr>
            <a:lstStyle/>
            <a:p>
              <a:r>
                <a:rPr lang="de-DE" sz="3200" dirty="0">
                  <a:solidFill>
                    <a:schemeClr val="accent6"/>
                  </a:solidFill>
                </a:rPr>
                <a:t>1</a:t>
              </a:r>
            </a:p>
          </p:txBody>
        </p:sp>
      </p:grpSp>
      <p:sp>
        <p:nvSpPr>
          <p:cNvPr id="56" name="Textfeld 55"/>
          <p:cNvSpPr txBox="1"/>
          <p:nvPr/>
        </p:nvSpPr>
        <p:spPr>
          <a:xfrm>
            <a:off x="3454852" y="3901366"/>
            <a:ext cx="1927772" cy="646331"/>
          </a:xfrm>
          <a:prstGeom prst="rect">
            <a:avLst/>
          </a:prstGeom>
          <a:noFill/>
        </p:spPr>
        <p:txBody>
          <a:bodyPr wrap="none" rtlCol="0">
            <a:spAutoFit/>
          </a:bodyPr>
          <a:lstStyle/>
          <a:p>
            <a:r>
              <a:rPr lang="de-DE" dirty="0"/>
              <a:t>Kennenlernen der </a:t>
            </a:r>
            <a:br>
              <a:rPr lang="de-DE" dirty="0"/>
            </a:br>
            <a:r>
              <a:rPr lang="de-DE" dirty="0"/>
              <a:t>Lesehilfe</a:t>
            </a:r>
          </a:p>
        </p:txBody>
      </p:sp>
      <p:sp>
        <p:nvSpPr>
          <p:cNvPr id="4" name="Rechteck 3"/>
          <p:cNvSpPr/>
          <p:nvPr/>
        </p:nvSpPr>
        <p:spPr>
          <a:xfrm>
            <a:off x="3454852" y="5477956"/>
            <a:ext cx="1978490" cy="369332"/>
          </a:xfrm>
          <a:prstGeom prst="rect">
            <a:avLst/>
          </a:prstGeom>
        </p:spPr>
        <p:txBody>
          <a:bodyPr wrap="none">
            <a:spAutoFit/>
          </a:bodyPr>
          <a:lstStyle/>
          <a:p>
            <a:r>
              <a:rPr lang="de-DE" dirty="0"/>
              <a:t>Fortbildungsbedarf</a:t>
            </a:r>
          </a:p>
        </p:txBody>
      </p:sp>
      <p:sp>
        <p:nvSpPr>
          <p:cNvPr id="52" name="Rechteck 51"/>
          <p:cNvSpPr/>
          <p:nvPr/>
        </p:nvSpPr>
        <p:spPr>
          <a:xfrm>
            <a:off x="2366042" y="710379"/>
            <a:ext cx="7067325" cy="5806168"/>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Freihandform 86"/>
          <p:cNvSpPr/>
          <p:nvPr/>
        </p:nvSpPr>
        <p:spPr>
          <a:xfrm rot="274737">
            <a:off x="5952451" y="3580521"/>
            <a:ext cx="2552430" cy="586154"/>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415" h="586154">
                <a:moveTo>
                  <a:pt x="0" y="0"/>
                </a:moveTo>
                <a:lnTo>
                  <a:pt x="82061" y="586154"/>
                </a:lnTo>
                <a:lnTo>
                  <a:pt x="3364523" y="492369"/>
                </a:lnTo>
                <a:lnTo>
                  <a:pt x="3411415" y="1289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Name</a:t>
            </a:r>
          </a:p>
        </p:txBody>
      </p:sp>
      <p:sp>
        <p:nvSpPr>
          <p:cNvPr id="65" name="Freihandform 91"/>
          <p:cNvSpPr/>
          <p:nvPr/>
        </p:nvSpPr>
        <p:spPr>
          <a:xfrm rot="274737">
            <a:off x="6027229" y="4153988"/>
            <a:ext cx="2511796" cy="559358"/>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107" h="559358">
                <a:moveTo>
                  <a:pt x="76559" y="94980"/>
                </a:moveTo>
                <a:lnTo>
                  <a:pt x="0" y="550506"/>
                </a:lnTo>
                <a:lnTo>
                  <a:pt x="3357107" y="559358"/>
                </a:lnTo>
                <a:lnTo>
                  <a:pt x="3282700" y="0"/>
                </a:lnTo>
                <a:lnTo>
                  <a:pt x="76559" y="949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Schule</a:t>
            </a:r>
          </a:p>
        </p:txBody>
      </p:sp>
      <p:sp>
        <p:nvSpPr>
          <p:cNvPr id="66" name="Freihandform 103"/>
          <p:cNvSpPr/>
          <p:nvPr/>
        </p:nvSpPr>
        <p:spPr>
          <a:xfrm rot="274737">
            <a:off x="5902162" y="4782351"/>
            <a:ext cx="2573373" cy="484713"/>
          </a:xfrm>
          <a:custGeom>
            <a:avLst/>
            <a:gdLst>
              <a:gd name="connsiteX0" fmla="*/ 0 w 3411415"/>
              <a:gd name="connsiteY0" fmla="*/ 0 h 586154"/>
              <a:gd name="connsiteX1" fmla="*/ 82061 w 3411415"/>
              <a:gd name="connsiteY1" fmla="*/ 586154 h 586154"/>
              <a:gd name="connsiteX2" fmla="*/ 3364523 w 3411415"/>
              <a:gd name="connsiteY2" fmla="*/ 492369 h 586154"/>
              <a:gd name="connsiteX3" fmla="*/ 3411415 w 3411415"/>
              <a:gd name="connsiteY3" fmla="*/ 128954 h 586154"/>
              <a:gd name="connsiteX4" fmla="*/ 0 w 3411415"/>
              <a:gd name="connsiteY4" fmla="*/ 0 h 586154"/>
              <a:gd name="connsiteX0" fmla="*/ 0 w 3374092"/>
              <a:gd name="connsiteY0" fmla="*/ 11005 h 597159"/>
              <a:gd name="connsiteX1" fmla="*/ 82061 w 3374092"/>
              <a:gd name="connsiteY1" fmla="*/ 597159 h 597159"/>
              <a:gd name="connsiteX2" fmla="*/ 3364523 w 3374092"/>
              <a:gd name="connsiteY2" fmla="*/ 503374 h 597159"/>
              <a:gd name="connsiteX3" fmla="*/ 3374092 w 3374092"/>
              <a:gd name="connsiteY3" fmla="*/ 0 h 597159"/>
              <a:gd name="connsiteX4" fmla="*/ 0 w 3374092"/>
              <a:gd name="connsiteY4" fmla="*/ 11005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132303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132303 h 597159"/>
              <a:gd name="connsiteX0" fmla="*/ 85890 w 3292031"/>
              <a:gd name="connsiteY0" fmla="*/ 94980 h 597159"/>
              <a:gd name="connsiteX1" fmla="*/ 0 w 3292031"/>
              <a:gd name="connsiteY1" fmla="*/ 597159 h 597159"/>
              <a:gd name="connsiteX2" fmla="*/ 3282462 w 3292031"/>
              <a:gd name="connsiteY2" fmla="*/ 503374 h 597159"/>
              <a:gd name="connsiteX3" fmla="*/ 3292031 w 3292031"/>
              <a:gd name="connsiteY3" fmla="*/ 0 h 597159"/>
              <a:gd name="connsiteX4" fmla="*/ 85890 w 3292031"/>
              <a:gd name="connsiteY4" fmla="*/ 94980 h 597159"/>
              <a:gd name="connsiteX0" fmla="*/ 76559 w 3282700"/>
              <a:gd name="connsiteY0" fmla="*/ 94980 h 550506"/>
              <a:gd name="connsiteX1" fmla="*/ 0 w 3282700"/>
              <a:gd name="connsiteY1" fmla="*/ 550506 h 550506"/>
              <a:gd name="connsiteX2" fmla="*/ 3273131 w 3282700"/>
              <a:gd name="connsiteY2" fmla="*/ 503374 h 550506"/>
              <a:gd name="connsiteX3" fmla="*/ 3282700 w 3282700"/>
              <a:gd name="connsiteY3" fmla="*/ 0 h 550506"/>
              <a:gd name="connsiteX4" fmla="*/ 76559 w 3282700"/>
              <a:gd name="connsiteY4" fmla="*/ 94980 h 550506"/>
              <a:gd name="connsiteX0" fmla="*/ 76559 w 3357107"/>
              <a:gd name="connsiteY0" fmla="*/ 94980 h 559358"/>
              <a:gd name="connsiteX1" fmla="*/ 0 w 3357107"/>
              <a:gd name="connsiteY1" fmla="*/ 550506 h 559358"/>
              <a:gd name="connsiteX2" fmla="*/ 3357107 w 3357107"/>
              <a:gd name="connsiteY2" fmla="*/ 559358 h 559358"/>
              <a:gd name="connsiteX3" fmla="*/ 3282700 w 3357107"/>
              <a:gd name="connsiteY3" fmla="*/ 0 h 559358"/>
              <a:gd name="connsiteX4" fmla="*/ 76559 w 3357107"/>
              <a:gd name="connsiteY4" fmla="*/ 94980 h 559358"/>
              <a:gd name="connsiteX0" fmla="*/ 76559 w 3450651"/>
              <a:gd name="connsiteY0" fmla="*/ 20335 h 484713"/>
              <a:gd name="connsiteX1" fmla="*/ 0 w 3450651"/>
              <a:gd name="connsiteY1" fmla="*/ 475861 h 484713"/>
              <a:gd name="connsiteX2" fmla="*/ 3357107 w 3450651"/>
              <a:gd name="connsiteY2" fmla="*/ 484713 h 484713"/>
              <a:gd name="connsiteX3" fmla="*/ 3450651 w 3450651"/>
              <a:gd name="connsiteY3" fmla="*/ 0 h 484713"/>
              <a:gd name="connsiteX4" fmla="*/ 76559 w 3450651"/>
              <a:gd name="connsiteY4" fmla="*/ 20335 h 484713"/>
              <a:gd name="connsiteX0" fmla="*/ 11245 w 3450651"/>
              <a:gd name="connsiteY0" fmla="*/ 1673 h 484713"/>
              <a:gd name="connsiteX1" fmla="*/ 0 w 3450651"/>
              <a:gd name="connsiteY1" fmla="*/ 475861 h 484713"/>
              <a:gd name="connsiteX2" fmla="*/ 3357107 w 3450651"/>
              <a:gd name="connsiteY2" fmla="*/ 484713 h 484713"/>
              <a:gd name="connsiteX3" fmla="*/ 3450651 w 3450651"/>
              <a:gd name="connsiteY3" fmla="*/ 0 h 484713"/>
              <a:gd name="connsiteX4" fmla="*/ 11245 w 3450651"/>
              <a:gd name="connsiteY4" fmla="*/ 1673 h 484713"/>
              <a:gd name="connsiteX0" fmla="*/ 11245 w 3450651"/>
              <a:gd name="connsiteY0" fmla="*/ 1673 h 484713"/>
              <a:gd name="connsiteX1" fmla="*/ 0 w 3450651"/>
              <a:gd name="connsiteY1" fmla="*/ 475861 h 484713"/>
              <a:gd name="connsiteX2" fmla="*/ 3338445 w 3450651"/>
              <a:gd name="connsiteY2" fmla="*/ 484713 h 484713"/>
              <a:gd name="connsiteX3" fmla="*/ 3450651 w 3450651"/>
              <a:gd name="connsiteY3" fmla="*/ 0 h 484713"/>
              <a:gd name="connsiteX4" fmla="*/ 11245 w 3450651"/>
              <a:gd name="connsiteY4" fmla="*/ 1673 h 484713"/>
              <a:gd name="connsiteX0" fmla="*/ 0 w 3439406"/>
              <a:gd name="connsiteY0" fmla="*/ 1673 h 484713"/>
              <a:gd name="connsiteX1" fmla="*/ 26078 w 3439406"/>
              <a:gd name="connsiteY1" fmla="*/ 475861 h 484713"/>
              <a:gd name="connsiteX2" fmla="*/ 3327200 w 3439406"/>
              <a:gd name="connsiteY2" fmla="*/ 484713 h 484713"/>
              <a:gd name="connsiteX3" fmla="*/ 3439406 w 3439406"/>
              <a:gd name="connsiteY3" fmla="*/ 0 h 484713"/>
              <a:gd name="connsiteX4" fmla="*/ 0 w 3439406"/>
              <a:gd name="connsiteY4" fmla="*/ 1673 h 484713"/>
              <a:gd name="connsiteX0" fmla="*/ 0 w 3439406"/>
              <a:gd name="connsiteY0" fmla="*/ 1673 h 484713"/>
              <a:gd name="connsiteX1" fmla="*/ 26078 w 3439406"/>
              <a:gd name="connsiteY1" fmla="*/ 447869 h 484713"/>
              <a:gd name="connsiteX2" fmla="*/ 3327200 w 3439406"/>
              <a:gd name="connsiteY2" fmla="*/ 484713 h 484713"/>
              <a:gd name="connsiteX3" fmla="*/ 3439406 w 3439406"/>
              <a:gd name="connsiteY3" fmla="*/ 0 h 484713"/>
              <a:gd name="connsiteX4" fmla="*/ 0 w 3439406"/>
              <a:gd name="connsiteY4" fmla="*/ 1673 h 4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406" h="484713">
                <a:moveTo>
                  <a:pt x="0" y="1673"/>
                </a:moveTo>
                <a:lnTo>
                  <a:pt x="26078" y="447869"/>
                </a:lnTo>
                <a:lnTo>
                  <a:pt x="3327200" y="484713"/>
                </a:lnTo>
                <a:lnTo>
                  <a:pt x="3439406" y="0"/>
                </a:lnTo>
                <a:lnTo>
                  <a:pt x="0" y="16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Spezialgebiet</a:t>
            </a:r>
          </a:p>
        </p:txBody>
      </p:sp>
    </p:spTree>
    <p:extLst>
      <p:ext uri="{BB962C8B-B14F-4D97-AF65-F5344CB8AC3E}">
        <p14:creationId xmlns:p14="http://schemas.microsoft.com/office/powerpoint/2010/main" val="1933585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9415" y="435013"/>
            <a:ext cx="8398210" cy="5055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feld 26"/>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grpSp>
        <p:nvGrpSpPr>
          <p:cNvPr id="3" name="Gruppieren 2"/>
          <p:cNvGrpSpPr/>
          <p:nvPr/>
        </p:nvGrpSpPr>
        <p:grpSpPr>
          <a:xfrm rot="390392">
            <a:off x="7406284" y="2147124"/>
            <a:ext cx="1479473" cy="4642001"/>
            <a:chOff x="2993262" y="1397919"/>
            <a:chExt cx="1479473" cy="4642001"/>
          </a:xfrm>
        </p:grpSpPr>
        <p:sp>
          <p:nvSpPr>
            <p:cNvPr id="28" name="Richtungspfeil 27"/>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Freihandform 28"/>
            <p:cNvSpPr/>
            <p:nvPr/>
          </p:nvSpPr>
          <p:spPr>
            <a:xfrm rot="21576028">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30" name="Freihandform 29"/>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31" name="Textfeld 30"/>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32" name="Textfeld 31"/>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grpSp>
    </p:spTree>
    <p:extLst>
      <p:ext uri="{BB962C8B-B14F-4D97-AF65-F5344CB8AC3E}">
        <p14:creationId xmlns:p14="http://schemas.microsoft.com/office/powerpoint/2010/main" val="1494410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9415" y="435013"/>
            <a:ext cx="8398210" cy="5055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feld 58"/>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grpSp>
        <p:nvGrpSpPr>
          <p:cNvPr id="60" name="Gruppieren 59"/>
          <p:cNvGrpSpPr/>
          <p:nvPr/>
        </p:nvGrpSpPr>
        <p:grpSpPr>
          <a:xfrm rot="390392">
            <a:off x="7406284" y="2147124"/>
            <a:ext cx="1479473" cy="4642001"/>
            <a:chOff x="2993262" y="1397919"/>
            <a:chExt cx="1479473" cy="4642001"/>
          </a:xfrm>
        </p:grpSpPr>
        <p:sp>
          <p:nvSpPr>
            <p:cNvPr id="61" name="Richtungspfeil 60"/>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Freihandform 61"/>
            <p:cNvSpPr/>
            <p:nvPr/>
          </p:nvSpPr>
          <p:spPr>
            <a:xfrm rot="21576028">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63" name="Freihandform 62"/>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64" name="Textfeld 63"/>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65" name="Textfeld 64"/>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grpSp>
    </p:spTree>
    <p:extLst>
      <p:ext uri="{BB962C8B-B14F-4D97-AF65-F5344CB8AC3E}">
        <p14:creationId xmlns:p14="http://schemas.microsoft.com/office/powerpoint/2010/main" val="4512054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9415" y="435013"/>
            <a:ext cx="8398210" cy="5055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feld 27"/>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grpSp>
        <p:nvGrpSpPr>
          <p:cNvPr id="29" name="Gruppieren 28"/>
          <p:cNvGrpSpPr/>
          <p:nvPr/>
        </p:nvGrpSpPr>
        <p:grpSpPr>
          <a:xfrm rot="390392">
            <a:off x="7406284" y="2147124"/>
            <a:ext cx="1479473" cy="4642001"/>
            <a:chOff x="2993262" y="1397919"/>
            <a:chExt cx="1479473" cy="4642001"/>
          </a:xfrm>
        </p:grpSpPr>
        <p:sp>
          <p:nvSpPr>
            <p:cNvPr id="30" name="Richtungspfeil 29"/>
            <p:cNvSpPr/>
            <p:nvPr/>
          </p:nvSpPr>
          <p:spPr>
            <a:xfrm rot="16200000">
              <a:off x="1523649" y="2971301"/>
              <a:ext cx="4362398"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Freihandform 30"/>
            <p:cNvSpPr/>
            <p:nvPr/>
          </p:nvSpPr>
          <p:spPr>
            <a:xfrm rot="21576028">
              <a:off x="2993262" y="5629612"/>
              <a:ext cx="1361198"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Basteln</a:t>
              </a:r>
            </a:p>
          </p:txBody>
        </p:sp>
        <p:sp>
          <p:nvSpPr>
            <p:cNvPr id="32" name="Freihandform 31"/>
            <p:cNvSpPr/>
            <p:nvPr/>
          </p:nvSpPr>
          <p:spPr>
            <a:xfrm rot="21298458">
              <a:off x="3094642" y="1623621"/>
              <a:ext cx="1378093" cy="41030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Engineering</a:t>
              </a:r>
            </a:p>
          </p:txBody>
        </p:sp>
        <p:sp>
          <p:nvSpPr>
            <p:cNvPr id="36" name="Textfeld 35"/>
            <p:cNvSpPr txBox="1"/>
            <p:nvPr/>
          </p:nvSpPr>
          <p:spPr>
            <a:xfrm rot="16200000">
              <a:off x="2617522" y="3656034"/>
              <a:ext cx="1804981" cy="523220"/>
            </a:xfrm>
            <a:prstGeom prst="rect">
              <a:avLst/>
            </a:prstGeom>
            <a:noFill/>
            <a:ln>
              <a:noFill/>
            </a:ln>
          </p:spPr>
          <p:txBody>
            <a:bodyPr wrap="none" rtlCol="0">
              <a:spAutoFit/>
            </a:bodyPr>
            <a:lstStyle/>
            <a:p>
              <a:r>
                <a:rPr lang="de-DE" sz="2800" b="1" dirty="0">
                  <a:solidFill>
                    <a:schemeClr val="bg1"/>
                  </a:solidFill>
                </a:rPr>
                <a:t>Entwickeln</a:t>
              </a:r>
            </a:p>
          </p:txBody>
        </p:sp>
        <p:sp>
          <p:nvSpPr>
            <p:cNvPr id="37" name="Textfeld 36"/>
            <p:cNvSpPr txBox="1"/>
            <p:nvPr/>
          </p:nvSpPr>
          <p:spPr>
            <a:xfrm rot="16200000">
              <a:off x="2469050" y="3605923"/>
              <a:ext cx="2848921" cy="369332"/>
            </a:xfrm>
            <a:prstGeom prst="rect">
              <a:avLst/>
            </a:prstGeom>
            <a:noFill/>
            <a:ln>
              <a:noFill/>
            </a:ln>
          </p:spPr>
          <p:txBody>
            <a:bodyPr wrap="none" rtlCol="0">
              <a:spAutoFit/>
            </a:bodyPr>
            <a:lstStyle/>
            <a:p>
              <a:r>
                <a:rPr lang="de-DE" b="1" dirty="0">
                  <a:solidFill>
                    <a:schemeClr val="bg1"/>
                  </a:solidFill>
                </a:rPr>
                <a:t>Entwicklung &amp; Konstruktion</a:t>
              </a:r>
            </a:p>
          </p:txBody>
        </p:sp>
      </p:grpSp>
    </p:spTree>
    <p:extLst>
      <p:ext uri="{BB962C8B-B14F-4D97-AF65-F5344CB8AC3E}">
        <p14:creationId xmlns:p14="http://schemas.microsoft.com/office/powerpoint/2010/main" val="2473904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262" y="438752"/>
            <a:ext cx="8182889" cy="502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feld 25"/>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grpSp>
        <p:nvGrpSpPr>
          <p:cNvPr id="3" name="Gruppieren 2"/>
          <p:cNvGrpSpPr/>
          <p:nvPr/>
        </p:nvGrpSpPr>
        <p:grpSpPr>
          <a:xfrm rot="335855">
            <a:off x="7603606" y="2229276"/>
            <a:ext cx="1510154" cy="4633099"/>
            <a:chOff x="4647829" y="1406317"/>
            <a:chExt cx="1510154" cy="4633099"/>
          </a:xfrm>
        </p:grpSpPr>
        <p:sp>
          <p:nvSpPr>
            <p:cNvPr id="29" name="Richtungspfeil 28"/>
            <p:cNvSpPr/>
            <p:nvPr/>
          </p:nvSpPr>
          <p:spPr>
            <a:xfrm rot="16200000">
              <a:off x="3213076" y="2979700"/>
              <a:ext cx="4362400" cy="1215634"/>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29"/>
            <p:cNvSpPr/>
            <p:nvPr/>
          </p:nvSpPr>
          <p:spPr>
            <a:xfrm rot="21412766">
              <a:off x="4647829" y="5658267"/>
              <a:ext cx="1510154"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Durchwurstler</a:t>
              </a:r>
            </a:p>
          </p:txBody>
        </p:sp>
        <p:sp>
          <p:nvSpPr>
            <p:cNvPr id="31" name="Freihandform 30"/>
            <p:cNvSpPr/>
            <p:nvPr/>
          </p:nvSpPr>
          <p:spPr>
            <a:xfrm rot="249037">
              <a:off x="4755364" y="1620885"/>
              <a:ext cx="1335924" cy="3794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Teamleiter</a:t>
              </a:r>
            </a:p>
          </p:txBody>
        </p:sp>
        <p:sp>
          <p:nvSpPr>
            <p:cNvPr id="32" name="Textfeld 31"/>
            <p:cNvSpPr txBox="1"/>
            <p:nvPr/>
          </p:nvSpPr>
          <p:spPr>
            <a:xfrm rot="16200000">
              <a:off x="4167339" y="3656034"/>
              <a:ext cx="2088136" cy="523220"/>
            </a:xfrm>
            <a:prstGeom prst="rect">
              <a:avLst/>
            </a:prstGeom>
            <a:noFill/>
            <a:ln>
              <a:noFill/>
            </a:ln>
          </p:spPr>
          <p:txBody>
            <a:bodyPr wrap="none" rtlCol="0">
              <a:spAutoFit/>
            </a:bodyPr>
            <a:lstStyle/>
            <a:p>
              <a:r>
                <a:rPr lang="de-DE" sz="2800" b="1" dirty="0">
                  <a:solidFill>
                    <a:schemeClr val="bg1"/>
                  </a:solidFill>
                </a:rPr>
                <a:t>Organisation</a:t>
              </a:r>
            </a:p>
          </p:txBody>
        </p:sp>
        <p:sp>
          <p:nvSpPr>
            <p:cNvPr id="33" name="Textfeld 32"/>
            <p:cNvSpPr txBox="1"/>
            <p:nvPr/>
          </p:nvSpPr>
          <p:spPr>
            <a:xfrm rot="16200000">
              <a:off x="3985650" y="3605923"/>
              <a:ext cx="3198504" cy="369332"/>
            </a:xfrm>
            <a:prstGeom prst="rect">
              <a:avLst/>
            </a:prstGeom>
            <a:noFill/>
            <a:ln>
              <a:noFill/>
            </a:ln>
          </p:spPr>
          <p:txBody>
            <a:bodyPr wrap="none" rtlCol="0">
              <a:spAutoFit/>
            </a:bodyPr>
            <a:lstStyle/>
            <a:p>
              <a:r>
                <a:rPr lang="de-DE" b="1" dirty="0">
                  <a:solidFill>
                    <a:schemeClr val="bg1"/>
                  </a:solidFill>
                </a:rPr>
                <a:t>Kommunikation &amp; Organisation</a:t>
              </a:r>
            </a:p>
          </p:txBody>
        </p:sp>
      </p:grpSp>
    </p:spTree>
    <p:extLst>
      <p:ext uri="{BB962C8B-B14F-4D97-AF65-F5344CB8AC3E}">
        <p14:creationId xmlns:p14="http://schemas.microsoft.com/office/powerpoint/2010/main" val="4014041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rot="21388547">
            <a:off x="-23675" y="2233568"/>
            <a:ext cx="1438039" cy="4639485"/>
            <a:chOff x="6358838" y="1406316"/>
            <a:chExt cx="1438039" cy="4639485"/>
          </a:xfrm>
        </p:grpSpPr>
        <p:sp>
          <p:nvSpPr>
            <p:cNvPr id="30" name="Richtungspfeil 29"/>
            <p:cNvSpPr/>
            <p:nvPr/>
          </p:nvSpPr>
          <p:spPr>
            <a:xfrm rot="16200000">
              <a:off x="4892276" y="2975498"/>
              <a:ext cx="4353999" cy="121563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ihandform 30"/>
            <p:cNvSpPr/>
            <p:nvPr/>
          </p:nvSpPr>
          <p:spPr>
            <a:xfrm rot="177179">
              <a:off x="6358838" y="5664652"/>
              <a:ext cx="1438039" cy="38114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Konsument</a:t>
              </a:r>
            </a:p>
          </p:txBody>
        </p:sp>
        <p:sp>
          <p:nvSpPr>
            <p:cNvPr id="32" name="Freihandform 31"/>
            <p:cNvSpPr/>
            <p:nvPr/>
          </p:nvSpPr>
          <p:spPr>
            <a:xfrm rot="21397389">
              <a:off x="6360040" y="1650860"/>
              <a:ext cx="1408795" cy="383219"/>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Mündigkeit</a:t>
              </a:r>
            </a:p>
          </p:txBody>
        </p:sp>
        <p:sp>
          <p:nvSpPr>
            <p:cNvPr id="33" name="Textfeld 32"/>
            <p:cNvSpPr txBox="1"/>
            <p:nvPr/>
          </p:nvSpPr>
          <p:spPr>
            <a:xfrm rot="16200000">
              <a:off x="5930357" y="3622616"/>
              <a:ext cx="1891672" cy="523220"/>
            </a:xfrm>
            <a:prstGeom prst="rect">
              <a:avLst/>
            </a:prstGeom>
            <a:noFill/>
            <a:ln>
              <a:noFill/>
            </a:ln>
          </p:spPr>
          <p:txBody>
            <a:bodyPr wrap="none" rtlCol="0">
              <a:spAutoFit/>
            </a:bodyPr>
            <a:lstStyle/>
            <a:p>
              <a:r>
                <a:rPr lang="de-DE" sz="2800" b="1" dirty="0">
                  <a:solidFill>
                    <a:schemeClr val="bg1"/>
                  </a:solidFill>
                </a:rPr>
                <a:t>Mündigkeit</a:t>
              </a:r>
            </a:p>
          </p:txBody>
        </p:sp>
        <p:sp>
          <p:nvSpPr>
            <p:cNvPr id="34" name="Textfeld 33"/>
            <p:cNvSpPr txBox="1"/>
            <p:nvPr/>
          </p:nvSpPr>
          <p:spPr>
            <a:xfrm rot="16200000">
              <a:off x="5996184" y="3689473"/>
              <a:ext cx="2542940" cy="369332"/>
            </a:xfrm>
            <a:prstGeom prst="rect">
              <a:avLst/>
            </a:prstGeom>
            <a:noFill/>
            <a:ln>
              <a:noFill/>
            </a:ln>
          </p:spPr>
          <p:txBody>
            <a:bodyPr wrap="none" rtlCol="0">
              <a:spAutoFit/>
            </a:bodyPr>
            <a:lstStyle/>
            <a:p>
              <a:r>
                <a:rPr lang="de-DE" b="1" dirty="0">
                  <a:solidFill>
                    <a:schemeClr val="bg1"/>
                  </a:solidFill>
                </a:rPr>
                <a:t>Bedeutung &amp; Bewertung</a:t>
              </a:r>
            </a:p>
          </p:txBody>
        </p:sp>
      </p:gr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31375" y="785865"/>
            <a:ext cx="7591425" cy="5573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feld 26"/>
          <p:cNvSpPr txBox="1"/>
          <p:nvPr/>
        </p:nvSpPr>
        <p:spPr>
          <a:xfrm rot="174457">
            <a:off x="8333385" y="-35545"/>
            <a:ext cx="668773"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90" h="447463">
                <a:moveTo>
                  <a:pt x="470" y="47353"/>
                </a:moveTo>
                <a:lnTo>
                  <a:pt x="609990" y="0"/>
                </a:lnTo>
                <a:lnTo>
                  <a:pt x="587490" y="447463"/>
                </a:lnTo>
                <a:lnTo>
                  <a:pt x="0" y="424022"/>
                </a:lnTo>
                <a:cubicBezTo>
                  <a:pt x="157" y="298466"/>
                  <a:pt x="313" y="172909"/>
                  <a:pt x="470" y="47353"/>
                </a:cubicBezTo>
                <a:close/>
              </a:path>
            </a:pathLst>
          </a:custGeom>
          <a:solidFill>
            <a:schemeClr val="accent2"/>
          </a:solidFill>
          <a:ln>
            <a:noFill/>
          </a:ln>
        </p:spPr>
        <p:txBody>
          <a:bodyPr wrap="none" rtlCol="0">
            <a:spAutoFit/>
          </a:bodyPr>
          <a:lstStyle/>
          <a:p>
            <a:r>
              <a:rPr lang="de-DE" sz="2400" dirty="0" err="1">
                <a:solidFill>
                  <a:schemeClr val="bg1"/>
                </a:solidFill>
              </a:rPr>
              <a:t>pbK</a:t>
            </a:r>
            <a:endParaRPr lang="de-DE" sz="2400" dirty="0">
              <a:solidFill>
                <a:schemeClr val="bg1"/>
              </a:solidFill>
            </a:endParaRPr>
          </a:p>
        </p:txBody>
      </p:sp>
    </p:spTree>
    <p:extLst>
      <p:ext uri="{BB962C8B-B14F-4D97-AF65-F5344CB8AC3E}">
        <p14:creationId xmlns:p14="http://schemas.microsoft.com/office/powerpoint/2010/main" val="20415962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2412887"/>
            <a:ext cx="9144000" cy="769349"/>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p:nvGrpSpPr>
        <p:grpSpPr>
          <a:xfrm rot="21267153">
            <a:off x="393014" y="289989"/>
            <a:ext cx="1889926" cy="1947126"/>
            <a:chOff x="6049375" y="3022788"/>
            <a:chExt cx="471743" cy="496389"/>
          </a:xfrm>
        </p:grpSpPr>
        <p:sp>
          <p:nvSpPr>
            <p:cNvPr id="9" name="Ellipse 8"/>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9"/>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34185624"/>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a:off x="938775" y="496187"/>
            <a:ext cx="3004477" cy="461665"/>
          </a:xfrm>
          <a:prstGeom prst="rect">
            <a:avLst/>
          </a:prstGeom>
          <a:noFill/>
        </p:spPr>
        <p:txBody>
          <a:bodyPr wrap="none" rtlCol="0">
            <a:spAutoFit/>
          </a:bodyPr>
          <a:lstStyle/>
          <a:p>
            <a:r>
              <a:rPr lang="de-DE" sz="2400" dirty="0">
                <a:solidFill>
                  <a:schemeClr val="accent1"/>
                </a:solidFill>
              </a:rPr>
              <a:t>UNTERRICHTSMODELL</a:t>
            </a:r>
          </a:p>
        </p:txBody>
      </p:sp>
      <p:grpSp>
        <p:nvGrpSpPr>
          <p:cNvPr id="40" name="Gruppieren 39"/>
          <p:cNvGrpSpPr/>
          <p:nvPr/>
        </p:nvGrpSpPr>
        <p:grpSpPr>
          <a:xfrm rot="21430864">
            <a:off x="611593" y="599953"/>
            <a:ext cx="512011" cy="538761"/>
            <a:chOff x="6049375" y="3022788"/>
            <a:chExt cx="471743" cy="496389"/>
          </a:xfrm>
        </p:grpSpPr>
        <p:sp>
          <p:nvSpPr>
            <p:cNvPr id="41" name="Ellipse 40"/>
            <p:cNvSpPr/>
            <p:nvPr/>
          </p:nvSpPr>
          <p:spPr>
            <a:xfrm>
              <a:off x="6432291" y="3414478"/>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6049375" y="3022788"/>
              <a:ext cx="329185" cy="496389"/>
            </a:xfrm>
            <a:custGeom>
              <a:avLst/>
              <a:gdLst>
                <a:gd name="connsiteX0" fmla="*/ 73152 w 308283"/>
                <a:gd name="connsiteY0" fmla="*/ 151530 h 496389"/>
                <a:gd name="connsiteX1" fmla="*/ 5225 w 308283"/>
                <a:gd name="connsiteY1" fmla="*/ 161980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73152 w 308283"/>
                <a:gd name="connsiteY0" fmla="*/ 151530 h 496389"/>
                <a:gd name="connsiteX1" fmla="*/ 5225 w 308283"/>
                <a:gd name="connsiteY1" fmla="*/ 109728 h 496389"/>
                <a:gd name="connsiteX2" fmla="*/ 0 w 308283"/>
                <a:gd name="connsiteY2" fmla="*/ 36576 h 496389"/>
                <a:gd name="connsiteX3" fmla="*/ 219456 w 308283"/>
                <a:gd name="connsiteY3" fmla="*/ 0 h 496389"/>
                <a:gd name="connsiteX4" fmla="*/ 308283 w 308283"/>
                <a:gd name="connsiteY4" fmla="*/ 188106 h 496389"/>
                <a:gd name="connsiteX5" fmla="*/ 120178 w 308283"/>
                <a:gd name="connsiteY5" fmla="*/ 428462 h 496389"/>
                <a:gd name="connsiteX6" fmla="*/ 292608 w 308283"/>
                <a:gd name="connsiteY6" fmla="*/ 402336 h 496389"/>
                <a:gd name="connsiteX7" fmla="*/ 282157 w 308283"/>
                <a:gd name="connsiteY7" fmla="*/ 496389 h 496389"/>
                <a:gd name="connsiteX8" fmla="*/ 20900 w 308283"/>
                <a:gd name="connsiteY8" fmla="*/ 475488 h 496389"/>
                <a:gd name="connsiteX9" fmla="*/ 214231 w 308283"/>
                <a:gd name="connsiteY9" fmla="*/ 172430 h 496389"/>
                <a:gd name="connsiteX10" fmla="*/ 161979 w 308283"/>
                <a:gd name="connsiteY10" fmla="*/ 73152 h 496389"/>
                <a:gd name="connsiteX11" fmla="*/ 94052 w 308283"/>
                <a:gd name="connsiteY11" fmla="*/ 88828 h 496389"/>
                <a:gd name="connsiteX12" fmla="*/ 73152 w 308283"/>
                <a:gd name="connsiteY12" fmla="*/ 151530 h 496389"/>
                <a:gd name="connsiteX0" fmla="*/ 67927 w 303058"/>
                <a:gd name="connsiteY0" fmla="*/ 151530 h 496389"/>
                <a:gd name="connsiteX1" fmla="*/ 0 w 303058"/>
                <a:gd name="connsiteY1" fmla="*/ 109728 h 496389"/>
                <a:gd name="connsiteX2" fmla="*/ 62701 w 303058"/>
                <a:gd name="connsiteY2" fmla="*/ 15676 h 496389"/>
                <a:gd name="connsiteX3" fmla="*/ 214231 w 303058"/>
                <a:gd name="connsiteY3" fmla="*/ 0 h 496389"/>
                <a:gd name="connsiteX4" fmla="*/ 303058 w 303058"/>
                <a:gd name="connsiteY4" fmla="*/ 188106 h 496389"/>
                <a:gd name="connsiteX5" fmla="*/ 114953 w 303058"/>
                <a:gd name="connsiteY5" fmla="*/ 428462 h 496389"/>
                <a:gd name="connsiteX6" fmla="*/ 287383 w 303058"/>
                <a:gd name="connsiteY6" fmla="*/ 402336 h 496389"/>
                <a:gd name="connsiteX7" fmla="*/ 276932 w 303058"/>
                <a:gd name="connsiteY7" fmla="*/ 496389 h 496389"/>
                <a:gd name="connsiteX8" fmla="*/ 15675 w 303058"/>
                <a:gd name="connsiteY8" fmla="*/ 475488 h 496389"/>
                <a:gd name="connsiteX9" fmla="*/ 209006 w 303058"/>
                <a:gd name="connsiteY9" fmla="*/ 172430 h 496389"/>
                <a:gd name="connsiteX10" fmla="*/ 156754 w 303058"/>
                <a:gd name="connsiteY10" fmla="*/ 73152 h 496389"/>
                <a:gd name="connsiteX11" fmla="*/ 88827 w 303058"/>
                <a:gd name="connsiteY11" fmla="*/ 88828 h 496389"/>
                <a:gd name="connsiteX12" fmla="*/ 67927 w 303058"/>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42846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114954 w 329185"/>
                <a:gd name="connsiteY11" fmla="*/ 88828 h 496389"/>
                <a:gd name="connsiteX12" fmla="*/ 94054 w 329185"/>
                <a:gd name="connsiteY12" fmla="*/ 151530 h 496389"/>
                <a:gd name="connsiteX0" fmla="*/ 224681 w 459812"/>
                <a:gd name="connsiteY0" fmla="*/ 266483 h 611342"/>
                <a:gd name="connsiteX1" fmla="*/ 156754 w 459812"/>
                <a:gd name="connsiteY1" fmla="*/ 224681 h 611342"/>
                <a:gd name="connsiteX2" fmla="*/ 219455 w 459812"/>
                <a:gd name="connsiteY2" fmla="*/ 130629 h 611342"/>
                <a:gd name="connsiteX3" fmla="*/ 370985 w 459812"/>
                <a:gd name="connsiteY3" fmla="*/ 114953 h 611342"/>
                <a:gd name="connsiteX4" fmla="*/ 459812 w 459812"/>
                <a:gd name="connsiteY4" fmla="*/ 303059 h 611342"/>
                <a:gd name="connsiteX5" fmla="*/ 271707 w 459812"/>
                <a:gd name="connsiteY5" fmla="*/ 512065 h 611342"/>
                <a:gd name="connsiteX6" fmla="*/ 444137 w 459812"/>
                <a:gd name="connsiteY6" fmla="*/ 517289 h 611342"/>
                <a:gd name="connsiteX7" fmla="*/ 433686 w 459812"/>
                <a:gd name="connsiteY7" fmla="*/ 611342 h 611342"/>
                <a:gd name="connsiteX8" fmla="*/ 130627 w 459812"/>
                <a:gd name="connsiteY8" fmla="*/ 579991 h 611342"/>
                <a:gd name="connsiteX9" fmla="*/ 365760 w 459812"/>
                <a:gd name="connsiteY9" fmla="*/ 287383 h 611342"/>
                <a:gd name="connsiteX10" fmla="*/ 313508 w 459812"/>
                <a:gd name="connsiteY10" fmla="*/ 188105 h 611342"/>
                <a:gd name="connsiteX11" fmla="*/ 0 w 459812"/>
                <a:gd name="connsiteY11" fmla="*/ 0 h 611342"/>
                <a:gd name="connsiteX12" fmla="*/ 224681 w 459812"/>
                <a:gd name="connsiteY12" fmla="*/ 266483 h 611342"/>
                <a:gd name="connsiteX0" fmla="*/ 94054 w 329185"/>
                <a:gd name="connsiteY0" fmla="*/ 151530 h 496389"/>
                <a:gd name="connsiteX1" fmla="*/ 26127 w 329185"/>
                <a:gd name="connsiteY1" fmla="*/ 109728 h 496389"/>
                <a:gd name="connsiteX2" fmla="*/ 88828 w 329185"/>
                <a:gd name="connsiteY2" fmla="*/ 15676 h 496389"/>
                <a:gd name="connsiteX3" fmla="*/ 240358 w 329185"/>
                <a:gd name="connsiteY3" fmla="*/ 0 h 496389"/>
                <a:gd name="connsiteX4" fmla="*/ 329185 w 329185"/>
                <a:gd name="connsiteY4" fmla="*/ 188106 h 496389"/>
                <a:gd name="connsiteX5" fmla="*/ 141080 w 329185"/>
                <a:gd name="connsiteY5" fmla="*/ 397112 h 496389"/>
                <a:gd name="connsiteX6" fmla="*/ 313510 w 329185"/>
                <a:gd name="connsiteY6" fmla="*/ 402336 h 496389"/>
                <a:gd name="connsiteX7" fmla="*/ 303059 w 329185"/>
                <a:gd name="connsiteY7" fmla="*/ 496389 h 496389"/>
                <a:gd name="connsiteX8" fmla="*/ 0 w 329185"/>
                <a:gd name="connsiteY8" fmla="*/ 465038 h 496389"/>
                <a:gd name="connsiteX9" fmla="*/ 235133 w 329185"/>
                <a:gd name="connsiteY9" fmla="*/ 172430 h 496389"/>
                <a:gd name="connsiteX10" fmla="*/ 182881 w 329185"/>
                <a:gd name="connsiteY10" fmla="*/ 73152 h 496389"/>
                <a:gd name="connsiteX11" fmla="*/ 94054 w 329185"/>
                <a:gd name="connsiteY11" fmla="*/ 151530 h 4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5" h="496389">
                  <a:moveTo>
                    <a:pt x="94054" y="151530"/>
                  </a:moveTo>
                  <a:lnTo>
                    <a:pt x="26127" y="109728"/>
                  </a:lnTo>
                  <a:lnTo>
                    <a:pt x="88828" y="15676"/>
                  </a:lnTo>
                  <a:lnTo>
                    <a:pt x="240358" y="0"/>
                  </a:lnTo>
                  <a:lnTo>
                    <a:pt x="329185" y="188106"/>
                  </a:lnTo>
                  <a:lnTo>
                    <a:pt x="141080" y="397112"/>
                  </a:lnTo>
                  <a:lnTo>
                    <a:pt x="313510" y="402336"/>
                  </a:lnTo>
                  <a:lnTo>
                    <a:pt x="303059" y="496389"/>
                  </a:lnTo>
                  <a:lnTo>
                    <a:pt x="0" y="465038"/>
                  </a:lnTo>
                  <a:lnTo>
                    <a:pt x="235133" y="172430"/>
                  </a:lnTo>
                  <a:lnTo>
                    <a:pt x="182881" y="73152"/>
                  </a:lnTo>
                  <a:lnTo>
                    <a:pt x="94054" y="151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3" name="Gruppieren 82"/>
          <p:cNvGrpSpPr/>
          <p:nvPr/>
        </p:nvGrpSpPr>
        <p:grpSpPr>
          <a:xfrm>
            <a:off x="376086" y="3507180"/>
            <a:ext cx="1045115" cy="2901759"/>
            <a:chOff x="376086" y="3507180"/>
            <a:chExt cx="1045115" cy="2901759"/>
          </a:xfrm>
        </p:grpSpPr>
        <p:sp>
          <p:nvSpPr>
            <p:cNvPr id="43" name="Richtungspfeil 42"/>
            <p:cNvSpPr/>
            <p:nvPr/>
          </p:nvSpPr>
          <p:spPr>
            <a:xfrm rot="16200000">
              <a:off x="-457889" y="4490717"/>
              <a:ext cx="2726980"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6" name="Textfeld 45"/>
            <p:cNvSpPr txBox="1"/>
            <p:nvPr/>
          </p:nvSpPr>
          <p:spPr>
            <a:xfrm rot="16200000">
              <a:off x="227029" y="4840565"/>
              <a:ext cx="1329659" cy="461665"/>
            </a:xfrm>
            <a:prstGeom prst="rect">
              <a:avLst/>
            </a:prstGeom>
            <a:noFill/>
            <a:ln>
              <a:noFill/>
            </a:ln>
          </p:spPr>
          <p:txBody>
            <a:bodyPr wrap="none" rtlCol="0">
              <a:spAutoFit/>
            </a:bodyPr>
            <a:lstStyle/>
            <a:p>
              <a:r>
                <a:rPr lang="de-DE" sz="2400" b="1" dirty="0">
                  <a:solidFill>
                    <a:schemeClr val="bg1"/>
                  </a:solidFill>
                </a:rPr>
                <a:t>Forschen</a:t>
              </a:r>
            </a:p>
          </p:txBody>
        </p:sp>
        <p:sp>
          <p:nvSpPr>
            <p:cNvPr id="47" name="Freihandform 46"/>
            <p:cNvSpPr/>
            <p:nvPr/>
          </p:nvSpPr>
          <p:spPr>
            <a:xfrm rot="21431288">
              <a:off x="457079"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Experiment</a:t>
              </a:r>
            </a:p>
          </p:txBody>
        </p:sp>
        <p:sp>
          <p:nvSpPr>
            <p:cNvPr id="48" name="Freihandform 47"/>
            <p:cNvSpPr/>
            <p:nvPr/>
          </p:nvSpPr>
          <p:spPr>
            <a:xfrm rot="312368">
              <a:off x="376086" y="3644152"/>
              <a:ext cx="1045115" cy="227576"/>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257908"/>
                <a:gd name="connsiteX1" fmla="*/ 1312984 w 1312984"/>
                <a:gd name="connsiteY1" fmla="*/ 0 h 257908"/>
                <a:gd name="connsiteX2" fmla="*/ 1282141 w 1312984"/>
                <a:gd name="connsiteY2" fmla="*/ 254300 h 257908"/>
                <a:gd name="connsiteX3" fmla="*/ 46892 w 1312984"/>
                <a:gd name="connsiteY3" fmla="*/ 257908 h 257908"/>
                <a:gd name="connsiteX4" fmla="*/ 0 w 1312984"/>
                <a:gd name="connsiteY4" fmla="*/ 23446 h 257908"/>
                <a:gd name="connsiteX0" fmla="*/ 0 w 1312984"/>
                <a:gd name="connsiteY0" fmla="*/ 23446 h 289830"/>
                <a:gd name="connsiteX1" fmla="*/ 1312984 w 1312984"/>
                <a:gd name="connsiteY1" fmla="*/ 0 h 289830"/>
                <a:gd name="connsiteX2" fmla="*/ 1282141 w 1312984"/>
                <a:gd name="connsiteY2" fmla="*/ 254300 h 289830"/>
                <a:gd name="connsiteX3" fmla="*/ 109520 w 1312984"/>
                <a:gd name="connsiteY3" fmla="*/ 289830 h 289830"/>
                <a:gd name="connsiteX4" fmla="*/ 0 w 1312984"/>
                <a:gd name="connsiteY4" fmla="*/ 23446 h 289830"/>
                <a:gd name="connsiteX0" fmla="*/ 0 w 1312984"/>
                <a:gd name="connsiteY0" fmla="*/ 23446 h 280844"/>
                <a:gd name="connsiteX1" fmla="*/ 1312984 w 1312984"/>
                <a:gd name="connsiteY1" fmla="*/ 0 h 280844"/>
                <a:gd name="connsiteX2" fmla="*/ 1282141 w 1312984"/>
                <a:gd name="connsiteY2" fmla="*/ 254300 h 280844"/>
                <a:gd name="connsiteX3" fmla="*/ 6996 w 1312984"/>
                <a:gd name="connsiteY3" fmla="*/ 280844 h 280844"/>
                <a:gd name="connsiteX4" fmla="*/ 0 w 1312984"/>
                <a:gd name="connsiteY4" fmla="*/ 23446 h 28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280844">
                  <a:moveTo>
                    <a:pt x="0" y="23446"/>
                  </a:moveTo>
                  <a:lnTo>
                    <a:pt x="1312984" y="0"/>
                  </a:lnTo>
                  <a:lnTo>
                    <a:pt x="1282141" y="254300"/>
                  </a:lnTo>
                  <a:lnTo>
                    <a:pt x="6996" y="280844"/>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Wissenschaftler</a:t>
              </a:r>
            </a:p>
          </p:txBody>
        </p:sp>
      </p:grpSp>
      <p:grpSp>
        <p:nvGrpSpPr>
          <p:cNvPr id="84" name="Gruppieren 83"/>
          <p:cNvGrpSpPr/>
          <p:nvPr/>
        </p:nvGrpSpPr>
        <p:grpSpPr>
          <a:xfrm>
            <a:off x="1503153" y="3507179"/>
            <a:ext cx="924833" cy="2901760"/>
            <a:chOff x="1503153" y="3507179"/>
            <a:chExt cx="924833" cy="2901760"/>
          </a:xfrm>
        </p:grpSpPr>
        <p:sp>
          <p:nvSpPr>
            <p:cNvPr id="44" name="Richtungspfeil 43"/>
            <p:cNvSpPr/>
            <p:nvPr/>
          </p:nvSpPr>
          <p:spPr>
            <a:xfrm rot="16200000">
              <a:off x="584484" y="4490715"/>
              <a:ext cx="272697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sp>
          <p:nvSpPr>
            <p:cNvPr id="49" name="Textfeld 48"/>
            <p:cNvSpPr txBox="1"/>
            <p:nvPr/>
          </p:nvSpPr>
          <p:spPr>
            <a:xfrm rot="16200000">
              <a:off x="1160349" y="4829679"/>
              <a:ext cx="1572803" cy="461665"/>
            </a:xfrm>
            <a:prstGeom prst="rect">
              <a:avLst/>
            </a:prstGeom>
            <a:noFill/>
            <a:ln>
              <a:noFill/>
            </a:ln>
          </p:spPr>
          <p:txBody>
            <a:bodyPr wrap="none" rtlCol="0">
              <a:spAutoFit/>
            </a:bodyPr>
            <a:lstStyle/>
            <a:p>
              <a:r>
                <a:rPr lang="de-DE" sz="2400" b="1" dirty="0">
                  <a:solidFill>
                    <a:schemeClr val="bg1"/>
                  </a:solidFill>
                </a:rPr>
                <a:t>Entwickeln</a:t>
              </a:r>
            </a:p>
          </p:txBody>
        </p:sp>
        <p:sp>
          <p:nvSpPr>
            <p:cNvPr id="50" name="Freihandform 49"/>
            <p:cNvSpPr/>
            <p:nvPr/>
          </p:nvSpPr>
          <p:spPr>
            <a:xfrm rot="282780">
              <a:off x="1503153" y="6152451"/>
              <a:ext cx="850898"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84" h="316523">
                  <a:moveTo>
                    <a:pt x="0" y="23446"/>
                  </a:moveTo>
                  <a:lnTo>
                    <a:pt x="1312984" y="0"/>
                  </a:lnTo>
                  <a:lnTo>
                    <a:pt x="1301261" y="316523"/>
                  </a:lnTo>
                  <a:lnTo>
                    <a:pt x="46892" y="257908"/>
                  </a:lnTo>
                  <a:lnTo>
                    <a:pt x="0" y="2344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Basteln</a:t>
              </a:r>
            </a:p>
          </p:txBody>
        </p:sp>
        <p:sp>
          <p:nvSpPr>
            <p:cNvPr id="51" name="Freihandform 50"/>
            <p:cNvSpPr/>
            <p:nvPr/>
          </p:nvSpPr>
          <p:spPr>
            <a:xfrm rot="21298458">
              <a:off x="1566527" y="3648267"/>
              <a:ext cx="861459" cy="256488"/>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65261 w 1312984"/>
                <a:gd name="connsiteY3" fmla="*/ 286519 h 316523"/>
                <a:gd name="connsiteX4" fmla="*/ 0 w 1312984"/>
                <a:gd name="connsiteY4" fmla="*/ 23446 h 316523"/>
                <a:gd name="connsiteX0" fmla="*/ 0 w 1248571"/>
                <a:gd name="connsiteY0" fmla="*/ 19190 h 316523"/>
                <a:gd name="connsiteX1" fmla="*/ 1248571 w 1248571"/>
                <a:gd name="connsiteY1" fmla="*/ 0 h 316523"/>
                <a:gd name="connsiteX2" fmla="*/ 1236848 w 1248571"/>
                <a:gd name="connsiteY2" fmla="*/ 316523 h 316523"/>
                <a:gd name="connsiteX3" fmla="*/ 848 w 1248571"/>
                <a:gd name="connsiteY3" fmla="*/ 286519 h 316523"/>
                <a:gd name="connsiteX4" fmla="*/ 0 w 1248571"/>
                <a:gd name="connsiteY4" fmla="*/ 1919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71" h="316523">
                  <a:moveTo>
                    <a:pt x="0" y="19190"/>
                  </a:moveTo>
                  <a:lnTo>
                    <a:pt x="1248571" y="0"/>
                  </a:lnTo>
                  <a:lnTo>
                    <a:pt x="1236848" y="316523"/>
                  </a:lnTo>
                  <a:lnTo>
                    <a:pt x="848" y="286519"/>
                  </a:lnTo>
                  <a:cubicBezTo>
                    <a:pt x="565" y="197409"/>
                    <a:pt x="283" y="108300"/>
                    <a:pt x="0" y="1919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Engineering</a:t>
              </a:r>
            </a:p>
          </p:txBody>
        </p:sp>
      </p:grpSp>
      <p:grpSp>
        <p:nvGrpSpPr>
          <p:cNvPr id="85" name="Gruppieren 84"/>
          <p:cNvGrpSpPr/>
          <p:nvPr/>
        </p:nvGrpSpPr>
        <p:grpSpPr>
          <a:xfrm>
            <a:off x="2516230" y="3512428"/>
            <a:ext cx="1006446" cy="2894480"/>
            <a:chOff x="2516230" y="3512428"/>
            <a:chExt cx="1006446" cy="2894480"/>
          </a:xfrm>
        </p:grpSpPr>
        <p:sp>
          <p:nvSpPr>
            <p:cNvPr id="45" name="Richtungspfeil 44"/>
            <p:cNvSpPr/>
            <p:nvPr/>
          </p:nvSpPr>
          <p:spPr>
            <a:xfrm rot="16200000">
              <a:off x="1640561" y="4495965"/>
              <a:ext cx="2726979"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2" name="Textfeld 51"/>
            <p:cNvSpPr txBox="1"/>
            <p:nvPr/>
          </p:nvSpPr>
          <p:spPr>
            <a:xfrm rot="16200000">
              <a:off x="2095252" y="4807907"/>
              <a:ext cx="1817613" cy="461665"/>
            </a:xfrm>
            <a:prstGeom prst="rect">
              <a:avLst/>
            </a:prstGeom>
            <a:noFill/>
            <a:ln>
              <a:noFill/>
            </a:ln>
          </p:spPr>
          <p:txBody>
            <a:bodyPr wrap="none" rtlCol="0">
              <a:spAutoFit/>
            </a:bodyPr>
            <a:lstStyle/>
            <a:p>
              <a:r>
                <a:rPr lang="de-DE" sz="2400" b="1" dirty="0">
                  <a:solidFill>
                    <a:schemeClr val="bg1"/>
                  </a:solidFill>
                </a:rPr>
                <a:t>Organisation</a:t>
              </a:r>
            </a:p>
          </p:txBody>
        </p:sp>
        <p:sp>
          <p:nvSpPr>
            <p:cNvPr id="53" name="Freihandform 52"/>
            <p:cNvSpPr/>
            <p:nvPr/>
          </p:nvSpPr>
          <p:spPr>
            <a:xfrm rot="21412766">
              <a:off x="2516230" y="6191046"/>
              <a:ext cx="1006446" cy="215862"/>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Durchwurstler</a:t>
              </a:r>
            </a:p>
          </p:txBody>
        </p:sp>
        <p:sp>
          <p:nvSpPr>
            <p:cNvPr id="54" name="Freihandform 53"/>
            <p:cNvSpPr/>
            <p:nvPr/>
          </p:nvSpPr>
          <p:spPr>
            <a:xfrm rot="249037">
              <a:off x="2604660" y="3646556"/>
              <a:ext cx="835099" cy="23720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16229"/>
                <a:gd name="connsiteY0" fmla="*/ 18680 h 294029"/>
                <a:gd name="connsiteX1" fmla="*/ 1274408 w 1316229"/>
                <a:gd name="connsiteY1" fmla="*/ 0 h 294029"/>
                <a:gd name="connsiteX2" fmla="*/ 1316229 w 1316229"/>
                <a:gd name="connsiteY2" fmla="*/ 273833 h 294029"/>
                <a:gd name="connsiteX3" fmla="*/ 6101 w 1316229"/>
                <a:gd name="connsiteY3" fmla="*/ 294029 h 294029"/>
                <a:gd name="connsiteX4" fmla="*/ 0 w 1316229"/>
                <a:gd name="connsiteY4" fmla="*/ 18680 h 294029"/>
                <a:gd name="connsiteX0" fmla="*/ 0 w 1316229"/>
                <a:gd name="connsiteY0" fmla="*/ 18680 h 290757"/>
                <a:gd name="connsiteX1" fmla="*/ 1274408 w 1316229"/>
                <a:gd name="connsiteY1" fmla="*/ 0 h 290757"/>
                <a:gd name="connsiteX2" fmla="*/ 1316229 w 1316229"/>
                <a:gd name="connsiteY2" fmla="*/ 273833 h 290757"/>
                <a:gd name="connsiteX3" fmla="*/ 63375 w 1316229"/>
                <a:gd name="connsiteY3" fmla="*/ 290757 h 290757"/>
                <a:gd name="connsiteX4" fmla="*/ 0 w 1316229"/>
                <a:gd name="connsiteY4" fmla="*/ 18680 h 290757"/>
                <a:gd name="connsiteX0" fmla="*/ 0 w 1316229"/>
                <a:gd name="connsiteY0" fmla="*/ 20644 h 292721"/>
                <a:gd name="connsiteX1" fmla="*/ 1308771 w 1316229"/>
                <a:gd name="connsiteY1" fmla="*/ 0 h 292721"/>
                <a:gd name="connsiteX2" fmla="*/ 1316229 w 1316229"/>
                <a:gd name="connsiteY2" fmla="*/ 275797 h 292721"/>
                <a:gd name="connsiteX3" fmla="*/ 63375 w 1316229"/>
                <a:gd name="connsiteY3" fmla="*/ 292721 h 292721"/>
                <a:gd name="connsiteX4" fmla="*/ 0 w 1316229"/>
                <a:gd name="connsiteY4" fmla="*/ 20644 h 292721"/>
                <a:gd name="connsiteX0" fmla="*/ 0 w 1308771"/>
                <a:gd name="connsiteY0" fmla="*/ 20644 h 292721"/>
                <a:gd name="connsiteX1" fmla="*/ 1308771 w 1308771"/>
                <a:gd name="connsiteY1" fmla="*/ 0 h 292721"/>
                <a:gd name="connsiteX2" fmla="*/ 1270411 w 1308771"/>
                <a:gd name="connsiteY2" fmla="*/ 278415 h 292721"/>
                <a:gd name="connsiteX3" fmla="*/ 63375 w 1308771"/>
                <a:gd name="connsiteY3" fmla="*/ 292721 h 292721"/>
                <a:gd name="connsiteX4" fmla="*/ 0 w 1308771"/>
                <a:gd name="connsiteY4" fmla="*/ 20644 h 29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771" h="292721">
                  <a:moveTo>
                    <a:pt x="0" y="20644"/>
                  </a:moveTo>
                  <a:lnTo>
                    <a:pt x="1308771" y="0"/>
                  </a:lnTo>
                  <a:lnTo>
                    <a:pt x="1270411" y="278415"/>
                  </a:lnTo>
                  <a:lnTo>
                    <a:pt x="63375" y="292721"/>
                  </a:lnTo>
                  <a:lnTo>
                    <a:pt x="0" y="206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Teamleiter</a:t>
              </a:r>
            </a:p>
          </p:txBody>
        </p:sp>
      </p:grpSp>
      <p:grpSp>
        <p:nvGrpSpPr>
          <p:cNvPr id="86" name="Gruppieren 85"/>
          <p:cNvGrpSpPr/>
          <p:nvPr/>
        </p:nvGrpSpPr>
        <p:grpSpPr>
          <a:xfrm>
            <a:off x="3607008" y="3512427"/>
            <a:ext cx="898932" cy="2900188"/>
            <a:chOff x="3607008" y="3512427"/>
            <a:chExt cx="898932" cy="2900188"/>
          </a:xfrm>
        </p:grpSpPr>
        <p:sp>
          <p:nvSpPr>
            <p:cNvPr id="55" name="Richtungspfeil 54"/>
            <p:cNvSpPr/>
            <p:nvPr/>
          </p:nvSpPr>
          <p:spPr>
            <a:xfrm rot="16200000">
              <a:off x="2690245" y="4493338"/>
              <a:ext cx="2721728" cy="759905"/>
            </a:xfrm>
            <a:prstGeom prst="homePlate">
              <a:avLst>
                <a:gd name="adj" fmla="val 646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56" name="Textfeld 55"/>
            <p:cNvSpPr txBox="1"/>
            <p:nvPr/>
          </p:nvSpPr>
          <p:spPr>
            <a:xfrm rot="16200000">
              <a:off x="3220821" y="4787017"/>
              <a:ext cx="1647823" cy="461665"/>
            </a:xfrm>
            <a:prstGeom prst="rect">
              <a:avLst/>
            </a:prstGeom>
            <a:noFill/>
            <a:ln>
              <a:noFill/>
            </a:ln>
          </p:spPr>
          <p:txBody>
            <a:bodyPr wrap="none" rtlCol="0">
              <a:spAutoFit/>
            </a:bodyPr>
            <a:lstStyle/>
            <a:p>
              <a:r>
                <a:rPr lang="de-DE" sz="2400" b="1" dirty="0">
                  <a:solidFill>
                    <a:schemeClr val="bg1"/>
                  </a:solidFill>
                </a:rPr>
                <a:t>Mündigkeit</a:t>
              </a:r>
            </a:p>
          </p:txBody>
        </p:sp>
        <p:sp>
          <p:nvSpPr>
            <p:cNvPr id="57" name="Freihandform 56"/>
            <p:cNvSpPr/>
            <p:nvPr/>
          </p:nvSpPr>
          <p:spPr>
            <a:xfrm rot="177179">
              <a:off x="3607008" y="6174355"/>
              <a:ext cx="898932" cy="238260"/>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28" h="294029">
                  <a:moveTo>
                    <a:pt x="16808" y="17371"/>
                  </a:moveTo>
                  <a:lnTo>
                    <a:pt x="1268307" y="0"/>
                  </a:lnTo>
                  <a:lnTo>
                    <a:pt x="1310128" y="273833"/>
                  </a:lnTo>
                  <a:lnTo>
                    <a:pt x="0" y="294029"/>
                  </a:lnTo>
                  <a:lnTo>
                    <a:pt x="16808" y="1737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Konsument</a:t>
              </a:r>
            </a:p>
          </p:txBody>
        </p:sp>
        <p:sp>
          <p:nvSpPr>
            <p:cNvPr id="59" name="Freihandform 58"/>
            <p:cNvSpPr/>
            <p:nvPr/>
          </p:nvSpPr>
          <p:spPr>
            <a:xfrm rot="21397389">
              <a:off x="3607759" y="3665294"/>
              <a:ext cx="880652" cy="239554"/>
            </a:xfrm>
            <a:custGeom>
              <a:avLst/>
              <a:gdLst>
                <a:gd name="connsiteX0" fmla="*/ 0 w 1312984"/>
                <a:gd name="connsiteY0" fmla="*/ 23446 h 316523"/>
                <a:gd name="connsiteX1" fmla="*/ 1312984 w 1312984"/>
                <a:gd name="connsiteY1" fmla="*/ 0 h 316523"/>
                <a:gd name="connsiteX2" fmla="*/ 1301261 w 1312984"/>
                <a:gd name="connsiteY2" fmla="*/ 316523 h 316523"/>
                <a:gd name="connsiteX3" fmla="*/ 46892 w 1312984"/>
                <a:gd name="connsiteY3" fmla="*/ 257908 h 316523"/>
                <a:gd name="connsiteX4" fmla="*/ 0 w 1312984"/>
                <a:gd name="connsiteY4" fmla="*/ 23446 h 316523"/>
                <a:gd name="connsiteX0" fmla="*/ 0 w 1312984"/>
                <a:gd name="connsiteY0" fmla="*/ 23446 h 316523"/>
                <a:gd name="connsiteX1" fmla="*/ 1312984 w 1312984"/>
                <a:gd name="connsiteY1" fmla="*/ 0 h 316523"/>
                <a:gd name="connsiteX2" fmla="*/ 1301261 w 1312984"/>
                <a:gd name="connsiteY2" fmla="*/ 316523 h 316523"/>
                <a:gd name="connsiteX3" fmla="*/ 44677 w 1312984"/>
                <a:gd name="connsiteY3" fmla="*/ 294029 h 316523"/>
                <a:gd name="connsiteX4" fmla="*/ 0 w 1312984"/>
                <a:gd name="connsiteY4" fmla="*/ 23446 h 316523"/>
                <a:gd name="connsiteX0" fmla="*/ 16808 w 1268307"/>
                <a:gd name="connsiteY0" fmla="*/ 17371 h 316523"/>
                <a:gd name="connsiteX1" fmla="*/ 1268307 w 1268307"/>
                <a:gd name="connsiteY1" fmla="*/ 0 h 316523"/>
                <a:gd name="connsiteX2" fmla="*/ 1256584 w 1268307"/>
                <a:gd name="connsiteY2" fmla="*/ 316523 h 316523"/>
                <a:gd name="connsiteX3" fmla="*/ 0 w 1268307"/>
                <a:gd name="connsiteY3" fmla="*/ 294029 h 316523"/>
                <a:gd name="connsiteX4" fmla="*/ 16808 w 1268307"/>
                <a:gd name="connsiteY4" fmla="*/ 17371 h 316523"/>
                <a:gd name="connsiteX0" fmla="*/ 16808 w 1310128"/>
                <a:gd name="connsiteY0" fmla="*/ 17371 h 294029"/>
                <a:gd name="connsiteX1" fmla="*/ 1268307 w 1310128"/>
                <a:gd name="connsiteY1" fmla="*/ 0 h 294029"/>
                <a:gd name="connsiteX2" fmla="*/ 1310128 w 1310128"/>
                <a:gd name="connsiteY2" fmla="*/ 273833 h 294029"/>
                <a:gd name="connsiteX3" fmla="*/ 0 w 1310128"/>
                <a:gd name="connsiteY3" fmla="*/ 294029 h 294029"/>
                <a:gd name="connsiteX4" fmla="*/ 16808 w 1310128"/>
                <a:gd name="connsiteY4" fmla="*/ 17371 h 294029"/>
                <a:gd name="connsiteX0" fmla="*/ 0 w 1325306"/>
                <a:gd name="connsiteY0" fmla="*/ 15773 h 294029"/>
                <a:gd name="connsiteX1" fmla="*/ 1283485 w 1325306"/>
                <a:gd name="connsiteY1" fmla="*/ 0 h 294029"/>
                <a:gd name="connsiteX2" fmla="*/ 1325306 w 1325306"/>
                <a:gd name="connsiteY2" fmla="*/ 273833 h 294029"/>
                <a:gd name="connsiteX3" fmla="*/ 15178 w 1325306"/>
                <a:gd name="connsiteY3" fmla="*/ 294029 h 294029"/>
                <a:gd name="connsiteX4" fmla="*/ 0 w 1325306"/>
                <a:gd name="connsiteY4" fmla="*/ 15773 h 294029"/>
                <a:gd name="connsiteX0" fmla="*/ 0 w 1325306"/>
                <a:gd name="connsiteY0" fmla="*/ 15773 h 295626"/>
                <a:gd name="connsiteX1" fmla="*/ 1283485 w 1325306"/>
                <a:gd name="connsiteY1" fmla="*/ 0 h 295626"/>
                <a:gd name="connsiteX2" fmla="*/ 1325306 w 1325306"/>
                <a:gd name="connsiteY2" fmla="*/ 273833 h 295626"/>
                <a:gd name="connsiteX3" fmla="*/ 47163 w 1325306"/>
                <a:gd name="connsiteY3" fmla="*/ 295626 h 295626"/>
                <a:gd name="connsiteX4" fmla="*/ 0 w 1325306"/>
                <a:gd name="connsiteY4" fmla="*/ 15773 h 295626"/>
                <a:gd name="connsiteX0" fmla="*/ 0 w 1283485"/>
                <a:gd name="connsiteY0" fmla="*/ 15773 h 295626"/>
                <a:gd name="connsiteX1" fmla="*/ 1283485 w 1283485"/>
                <a:gd name="connsiteY1" fmla="*/ 0 h 295626"/>
                <a:gd name="connsiteX2" fmla="*/ 1271998 w 1283485"/>
                <a:gd name="connsiteY2" fmla="*/ 271170 h 295626"/>
                <a:gd name="connsiteX3" fmla="*/ 47163 w 1283485"/>
                <a:gd name="connsiteY3" fmla="*/ 295626 h 295626"/>
                <a:gd name="connsiteX4" fmla="*/ 0 w 1283485"/>
                <a:gd name="connsiteY4" fmla="*/ 15773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485" h="295626">
                  <a:moveTo>
                    <a:pt x="0" y="15773"/>
                  </a:moveTo>
                  <a:lnTo>
                    <a:pt x="1283485" y="0"/>
                  </a:lnTo>
                  <a:lnTo>
                    <a:pt x="1271998" y="271170"/>
                  </a:lnTo>
                  <a:lnTo>
                    <a:pt x="47163" y="295626"/>
                  </a:lnTo>
                  <a:lnTo>
                    <a:pt x="0" y="15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Mündigkeit</a:t>
              </a:r>
            </a:p>
          </p:txBody>
        </p:sp>
      </p:grpSp>
      <p:grpSp>
        <p:nvGrpSpPr>
          <p:cNvPr id="61" name="Gruppieren 60"/>
          <p:cNvGrpSpPr/>
          <p:nvPr/>
        </p:nvGrpSpPr>
        <p:grpSpPr>
          <a:xfrm>
            <a:off x="4245783" y="1449305"/>
            <a:ext cx="4363627" cy="917975"/>
            <a:chOff x="4081962" y="1155391"/>
            <a:chExt cx="4363627" cy="1132839"/>
          </a:xfrm>
        </p:grpSpPr>
        <p:sp>
          <p:nvSpPr>
            <p:cNvPr id="6" name="Freihandform 5"/>
            <p:cNvSpPr/>
            <p:nvPr/>
          </p:nvSpPr>
          <p:spPr>
            <a:xfrm>
              <a:off x="4081962" y="1155391"/>
              <a:ext cx="4363627" cy="1132839"/>
            </a:xfrm>
            <a:custGeom>
              <a:avLst/>
              <a:gdLst>
                <a:gd name="connsiteX0" fmla="*/ 5072743 w 5072743"/>
                <a:gd name="connsiteY0" fmla="*/ 97971 h 816428"/>
                <a:gd name="connsiteX1" fmla="*/ 0 w 5072743"/>
                <a:gd name="connsiteY1" fmla="*/ 0 h 816428"/>
                <a:gd name="connsiteX2" fmla="*/ 87086 w 5072743"/>
                <a:gd name="connsiteY2" fmla="*/ 816428 h 816428"/>
                <a:gd name="connsiteX3" fmla="*/ 4811486 w 5072743"/>
                <a:gd name="connsiteY3" fmla="*/ 696685 h 816428"/>
                <a:gd name="connsiteX4" fmla="*/ 5072743 w 5072743"/>
                <a:gd name="connsiteY4" fmla="*/ 97971 h 816428"/>
                <a:gd name="connsiteX0" fmla="*/ 4909457 w 4909457"/>
                <a:gd name="connsiteY0" fmla="*/ 97971 h 816428"/>
                <a:gd name="connsiteX1" fmla="*/ 0 w 4909457"/>
                <a:gd name="connsiteY1" fmla="*/ 0 h 816428"/>
                <a:gd name="connsiteX2" fmla="*/ 87086 w 4909457"/>
                <a:gd name="connsiteY2" fmla="*/ 816428 h 816428"/>
                <a:gd name="connsiteX3" fmla="*/ 4811486 w 4909457"/>
                <a:gd name="connsiteY3" fmla="*/ 696685 h 816428"/>
                <a:gd name="connsiteX4" fmla="*/ 4909457 w 4909457"/>
                <a:gd name="connsiteY4" fmla="*/ 97971 h 816428"/>
                <a:gd name="connsiteX0" fmla="*/ 4909457 w 4909457"/>
                <a:gd name="connsiteY0" fmla="*/ 97971 h 894346"/>
                <a:gd name="connsiteX1" fmla="*/ 0 w 4909457"/>
                <a:gd name="connsiteY1" fmla="*/ 0 h 894346"/>
                <a:gd name="connsiteX2" fmla="*/ 87086 w 4909457"/>
                <a:gd name="connsiteY2" fmla="*/ 816428 h 894346"/>
                <a:gd name="connsiteX3" fmla="*/ 4823519 w 4909457"/>
                <a:gd name="connsiteY3" fmla="*/ 894346 h 894346"/>
                <a:gd name="connsiteX4" fmla="*/ 4909457 w 4909457"/>
                <a:gd name="connsiteY4" fmla="*/ 97971 h 894346"/>
                <a:gd name="connsiteX0" fmla="*/ 4813194 w 4823519"/>
                <a:gd name="connsiteY0" fmla="*/ 115159 h 894346"/>
                <a:gd name="connsiteX1" fmla="*/ 0 w 4823519"/>
                <a:gd name="connsiteY1" fmla="*/ 0 h 894346"/>
                <a:gd name="connsiteX2" fmla="*/ 87086 w 4823519"/>
                <a:gd name="connsiteY2" fmla="*/ 816428 h 894346"/>
                <a:gd name="connsiteX3" fmla="*/ 4823519 w 4823519"/>
                <a:gd name="connsiteY3" fmla="*/ 894346 h 894346"/>
                <a:gd name="connsiteX4" fmla="*/ 4813194 w 4823519"/>
                <a:gd name="connsiteY4" fmla="*/ 115159 h 89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519" h="894346">
                  <a:moveTo>
                    <a:pt x="4813194" y="115159"/>
                  </a:moveTo>
                  <a:lnTo>
                    <a:pt x="0" y="0"/>
                  </a:lnTo>
                  <a:lnTo>
                    <a:pt x="87086" y="816428"/>
                  </a:lnTo>
                  <a:lnTo>
                    <a:pt x="4823519" y="894346"/>
                  </a:lnTo>
                  <a:lnTo>
                    <a:pt x="4813194" y="1151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0" name="Textfeld 59"/>
            <p:cNvSpPr txBox="1"/>
            <p:nvPr/>
          </p:nvSpPr>
          <p:spPr>
            <a:xfrm>
              <a:off x="4278621" y="1233727"/>
              <a:ext cx="4048055" cy="738680"/>
            </a:xfrm>
            <a:prstGeom prst="rect">
              <a:avLst/>
            </a:prstGeom>
            <a:noFill/>
            <a:ln>
              <a:noFill/>
            </a:ln>
          </p:spPr>
          <p:txBody>
            <a:bodyPr wrap="square" rtlCol="0">
              <a:spAutoFit/>
            </a:bodyPr>
            <a:lstStyle/>
            <a:p>
              <a:r>
                <a:rPr lang="de-DE" sz="2000" dirty="0">
                  <a:solidFill>
                    <a:schemeClr val="bg1"/>
                  </a:solidFill>
                </a:rPr>
                <a:t>Wie kann Unterricht aussehen, der diese vier Ziele verfolgt?</a:t>
              </a:r>
            </a:p>
          </p:txBody>
        </p:sp>
      </p:grpSp>
    </p:spTree>
    <p:extLst>
      <p:ext uri="{BB962C8B-B14F-4D97-AF65-F5344CB8AC3E}">
        <p14:creationId xmlns:p14="http://schemas.microsoft.com/office/powerpoint/2010/main" val="27582675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4763740" cy="461665"/>
          </a:xfrm>
          <a:prstGeom prst="rect">
            <a:avLst/>
          </a:prstGeom>
          <a:noFill/>
        </p:spPr>
        <p:txBody>
          <a:bodyPr wrap="none" rtlCol="0">
            <a:spAutoFit/>
          </a:bodyPr>
          <a:lstStyle/>
          <a:p>
            <a:r>
              <a:rPr lang="de-DE" sz="2400" dirty="0">
                <a:solidFill>
                  <a:schemeClr val="accent1"/>
                </a:solidFill>
              </a:rPr>
              <a:t>Projektorientierte Unterrichtseinheit</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0935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60960" y="1615440"/>
            <a:ext cx="2910840" cy="729906"/>
            <a:chOff x="-60960" y="1615440"/>
            <a:chExt cx="2910840" cy="729906"/>
          </a:xfrm>
        </p:grpSpPr>
        <p:sp>
          <p:nvSpPr>
            <p:cNvPr id="20"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grpSp>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sp>
        <p:nvSpPr>
          <p:cNvPr id="11" name="Rechteckige Legende 10"/>
          <p:cNvSpPr/>
          <p:nvPr/>
        </p:nvSpPr>
        <p:spPr>
          <a:xfrm>
            <a:off x="287725" y="1410525"/>
            <a:ext cx="8394419" cy="1892414"/>
          </a:xfrm>
          <a:prstGeom prst="wedgeRectCallout">
            <a:avLst>
              <a:gd name="adj1" fmla="val 28126"/>
              <a:gd name="adj2" fmla="val 13431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Welches sind (für das Abi) die ruhigsten Räume des Schulhauses?</a:t>
            </a:r>
          </a:p>
          <a:p>
            <a:pPr marL="342900" indent="-342900">
              <a:buFontTx/>
              <a:buChar char="-"/>
            </a:pPr>
            <a:r>
              <a:rPr lang="de-DE" sz="2000" dirty="0"/>
              <a:t>baut als Gruppe je drei identische Messgeräte und kalibriert sie</a:t>
            </a:r>
          </a:p>
          <a:p>
            <a:pPr marL="342900" indent="-342900">
              <a:buFontTx/>
              <a:buChar char="-"/>
            </a:pPr>
            <a:r>
              <a:rPr lang="de-DE" sz="2000" dirty="0"/>
              <a:t>entwerft einen </a:t>
            </a:r>
            <a:r>
              <a:rPr lang="de-DE" sz="2000" dirty="0" err="1"/>
              <a:t>Messplan</a:t>
            </a:r>
            <a:r>
              <a:rPr lang="de-DE" sz="2000" dirty="0"/>
              <a:t> und setzt ihn anschließend um</a:t>
            </a:r>
          </a:p>
          <a:p>
            <a:pPr marL="342900" indent="-342900">
              <a:buFontTx/>
              <a:buChar char="-"/>
            </a:pPr>
            <a:r>
              <a:rPr lang="de-DE" sz="2000" dirty="0"/>
              <a:t>fasst die Ergebnisse als Studie (top </a:t>
            </a:r>
            <a:r>
              <a:rPr lang="de-DE" sz="2000" dirty="0" err="1"/>
              <a:t>secret</a:t>
            </a:r>
            <a:r>
              <a:rPr lang="de-DE" sz="2000" dirty="0"/>
              <a:t>!) zusammen</a:t>
            </a:r>
          </a:p>
        </p:txBody>
      </p:sp>
    </p:spTree>
    <p:extLst>
      <p:ext uri="{BB962C8B-B14F-4D97-AF65-F5344CB8AC3E}">
        <p14:creationId xmlns:p14="http://schemas.microsoft.com/office/powerpoint/2010/main" val="3054637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 name="Rechteckige Legende 45"/>
          <p:cNvSpPr/>
          <p:nvPr/>
        </p:nvSpPr>
        <p:spPr>
          <a:xfrm>
            <a:off x="98385" y="2859119"/>
            <a:ext cx="2935472" cy="1017576"/>
          </a:xfrm>
          <a:prstGeom prst="wedgeRectCallout">
            <a:avLst>
              <a:gd name="adj1" fmla="val 28988"/>
              <a:gd name="adj2" fmla="val 10374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Vergleich </a:t>
            </a:r>
            <a:br>
              <a:rPr lang="de-DE" sz="2400" dirty="0"/>
            </a:br>
            <a:r>
              <a:rPr lang="de-DE" sz="2400" dirty="0"/>
              <a:t>Ohr und Mikrophon</a:t>
            </a:r>
          </a:p>
        </p:txBody>
      </p:sp>
      <p:sp>
        <p:nvSpPr>
          <p:cNvPr id="40" name="Rechteckige Legende 39"/>
          <p:cNvSpPr/>
          <p:nvPr/>
        </p:nvSpPr>
        <p:spPr>
          <a:xfrm>
            <a:off x="437368" y="2390220"/>
            <a:ext cx="2935472" cy="1227678"/>
          </a:xfrm>
          <a:prstGeom prst="wedgeRectCallout">
            <a:avLst>
              <a:gd name="adj1" fmla="val 28988"/>
              <a:gd name="adj2" fmla="val 10374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Größen rund um Schall: Schalldruck, </a:t>
            </a:r>
            <a:r>
              <a:rPr lang="de-DE" sz="2400" dirty="0" err="1"/>
              <a:t>Impulshaltigkeit</a:t>
            </a:r>
            <a:endParaRPr lang="de-DE" sz="2400" dirty="0"/>
          </a:p>
        </p:txBody>
      </p:sp>
      <p:grpSp>
        <p:nvGrpSpPr>
          <p:cNvPr id="15" name="Gruppieren 14"/>
          <p:cNvGrpSpPr/>
          <p:nvPr/>
        </p:nvGrpSpPr>
        <p:grpSpPr>
          <a:xfrm>
            <a:off x="-60960" y="1615440"/>
            <a:ext cx="2910840" cy="729906"/>
            <a:chOff x="-60960" y="1615440"/>
            <a:chExt cx="2910840" cy="729906"/>
          </a:xfrm>
        </p:grpSpPr>
        <p:sp>
          <p:nvSpPr>
            <p:cNvPr id="10"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feld 74"/>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grpSp>
      <p:sp>
        <p:nvSpPr>
          <p:cNvPr id="39" name="Rechteckige Legende 38"/>
          <p:cNvSpPr/>
          <p:nvPr/>
        </p:nvSpPr>
        <p:spPr>
          <a:xfrm>
            <a:off x="164856" y="5898212"/>
            <a:ext cx="2935472" cy="825192"/>
          </a:xfrm>
          <a:prstGeom prst="wedgeRectCallout">
            <a:avLst>
              <a:gd name="adj1" fmla="val 14971"/>
              <a:gd name="adj2" fmla="val -102374"/>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Texte aus Magazinen und Zeitungen.</a:t>
            </a:r>
          </a:p>
        </p:txBody>
      </p:sp>
      <p:sp>
        <p:nvSpPr>
          <p:cNvPr id="41" name="Rechteckige Legende 40"/>
          <p:cNvSpPr/>
          <p:nvPr/>
        </p:nvSpPr>
        <p:spPr>
          <a:xfrm>
            <a:off x="888120" y="2354160"/>
            <a:ext cx="2935472" cy="1043964"/>
          </a:xfrm>
          <a:prstGeom prst="wedgeRectCallout">
            <a:avLst>
              <a:gd name="adj1" fmla="val 26393"/>
              <a:gd name="adj2" fmla="val 12371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kann man Lärm messen?</a:t>
            </a:r>
          </a:p>
        </p:txBody>
      </p:sp>
      <p:sp>
        <p:nvSpPr>
          <p:cNvPr id="42" name="Rechteckige Legende 41"/>
          <p:cNvSpPr/>
          <p:nvPr/>
        </p:nvSpPr>
        <p:spPr>
          <a:xfrm>
            <a:off x="2602306" y="2200661"/>
            <a:ext cx="2935472" cy="1043964"/>
          </a:xfrm>
          <a:prstGeom prst="wedgeRectCallout">
            <a:avLst>
              <a:gd name="adj1" fmla="val -21371"/>
              <a:gd name="adj2" fmla="val 13539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werden Lärmmessergebnisse bewertet?</a:t>
            </a:r>
          </a:p>
        </p:txBody>
      </p:sp>
      <p:sp>
        <p:nvSpPr>
          <p:cNvPr id="44" name="Rechteckige Legende 43"/>
          <p:cNvSpPr/>
          <p:nvPr/>
        </p:nvSpPr>
        <p:spPr>
          <a:xfrm>
            <a:off x="2992383" y="1834852"/>
            <a:ext cx="2935472" cy="1248654"/>
          </a:xfrm>
          <a:prstGeom prst="wedgeRectCallout">
            <a:avLst>
              <a:gd name="adj1" fmla="val -21371"/>
              <a:gd name="adj2" fmla="val 13539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können wir mit dem Mikrocontroller Schallpegel messen?</a:t>
            </a:r>
          </a:p>
        </p:txBody>
      </p:sp>
      <p:sp>
        <p:nvSpPr>
          <p:cNvPr id="45" name="Rechteckige Legende 44"/>
          <p:cNvSpPr/>
          <p:nvPr/>
        </p:nvSpPr>
        <p:spPr>
          <a:xfrm flipH="1">
            <a:off x="2295026" y="1937662"/>
            <a:ext cx="3232032" cy="1248654"/>
          </a:xfrm>
          <a:prstGeom prst="wedgeRectCallout">
            <a:avLst>
              <a:gd name="adj1" fmla="val -7873"/>
              <a:gd name="adj2" fmla="val 1268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muss man solche Messgeräte kalibrieren und prüfen?</a:t>
            </a:r>
          </a:p>
        </p:txBody>
      </p:sp>
      <p:sp>
        <p:nvSpPr>
          <p:cNvPr id="54" name="Rechteckige Legende 53"/>
          <p:cNvSpPr/>
          <p:nvPr/>
        </p:nvSpPr>
        <p:spPr>
          <a:xfrm flipH="1">
            <a:off x="3013299" y="1969347"/>
            <a:ext cx="2593231" cy="1248654"/>
          </a:xfrm>
          <a:prstGeom prst="wedgeRectCallout">
            <a:avLst>
              <a:gd name="adj1" fmla="val -7873"/>
              <a:gd name="adj2" fmla="val 1268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plant man Messkampagnen und wertet aus?</a:t>
            </a:r>
          </a:p>
        </p:txBody>
      </p:sp>
      <p:sp>
        <p:nvSpPr>
          <p:cNvPr id="52" name="Rechteckige Legende 51"/>
          <p:cNvSpPr/>
          <p:nvPr/>
        </p:nvSpPr>
        <p:spPr>
          <a:xfrm flipH="1">
            <a:off x="3531579" y="1969347"/>
            <a:ext cx="2593231" cy="1248654"/>
          </a:xfrm>
          <a:prstGeom prst="wedgeRectCallout">
            <a:avLst>
              <a:gd name="adj1" fmla="val -37"/>
              <a:gd name="adj2" fmla="val 12685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Wie muss eine Studie aufgebaut werden?</a:t>
            </a:r>
          </a:p>
        </p:txBody>
      </p:sp>
      <p:sp>
        <p:nvSpPr>
          <p:cNvPr id="32" name="Rechteckige Legende 31"/>
          <p:cNvSpPr/>
          <p:nvPr/>
        </p:nvSpPr>
        <p:spPr>
          <a:xfrm>
            <a:off x="437368" y="5738070"/>
            <a:ext cx="2935472" cy="825192"/>
          </a:xfrm>
          <a:prstGeom prst="wedgeRectCallout">
            <a:avLst>
              <a:gd name="adj1" fmla="val 9554"/>
              <a:gd name="adj2" fmla="val -103980"/>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Quellen prüfen?</a:t>
            </a:r>
          </a:p>
        </p:txBody>
      </p:sp>
      <p:sp>
        <p:nvSpPr>
          <p:cNvPr id="12" name="Textfeld 11"/>
          <p:cNvSpPr txBox="1"/>
          <p:nvPr/>
        </p:nvSpPr>
        <p:spPr>
          <a:xfrm rot="21370040">
            <a:off x="1663470" y="2529608"/>
            <a:ext cx="3079754" cy="461665"/>
          </a:xfrm>
          <a:prstGeom prst="rect">
            <a:avLst/>
          </a:prstGeom>
          <a:solidFill>
            <a:schemeClr val="accent6"/>
          </a:solidFill>
          <a:ln w="38100">
            <a:solidFill>
              <a:schemeClr val="bg1"/>
            </a:solidFill>
          </a:ln>
        </p:spPr>
        <p:txBody>
          <a:bodyPr wrap="none" rtlCol="0">
            <a:spAutoFit/>
          </a:bodyPr>
          <a:lstStyle/>
          <a:p>
            <a:r>
              <a:rPr lang="de-DE" sz="2400" dirty="0">
                <a:solidFill>
                  <a:schemeClr val="bg1"/>
                </a:solidFill>
              </a:rPr>
              <a:t>Unterricht &amp; Praktikum</a:t>
            </a:r>
          </a:p>
        </p:txBody>
      </p:sp>
    </p:spTree>
    <p:extLst>
      <p:ext uri="{BB962C8B-B14F-4D97-AF65-F5344CB8AC3E}">
        <p14:creationId xmlns:p14="http://schemas.microsoft.com/office/powerpoint/2010/main" val="1344326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0" grpId="0" animBg="1"/>
      <p:bldP spid="39" grpId="0" animBg="1"/>
      <p:bldP spid="39" grpId="1" animBg="1"/>
      <p:bldP spid="41" grpId="0" animBg="1"/>
      <p:bldP spid="42" grpId="0" animBg="1"/>
      <p:bldP spid="44" grpId="0" animBg="1"/>
      <p:bldP spid="45" grpId="0" animBg="1"/>
      <p:bldP spid="54" grpId="0" animBg="1"/>
      <p:bldP spid="52" grpId="0" animBg="1"/>
      <p:bldP spid="32" grpId="0" animBg="1"/>
      <p:bldP spid="32"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1676287"/>
            <a:ext cx="9144000" cy="416673"/>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531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60960" y="1615440"/>
            <a:ext cx="2910840" cy="729906"/>
            <a:chOff x="-60960" y="1615440"/>
            <a:chExt cx="2910840" cy="729906"/>
          </a:xfrm>
        </p:grpSpPr>
        <p:sp>
          <p:nvSpPr>
            <p:cNvPr id="20"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grpSp>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sp>
        <p:nvSpPr>
          <p:cNvPr id="11" name="Rechteckige Legende 10"/>
          <p:cNvSpPr/>
          <p:nvPr/>
        </p:nvSpPr>
        <p:spPr>
          <a:xfrm>
            <a:off x="287725" y="1410525"/>
            <a:ext cx="8394419" cy="1892414"/>
          </a:xfrm>
          <a:prstGeom prst="wedgeRectCallout">
            <a:avLst>
              <a:gd name="adj1" fmla="val 28126"/>
              <a:gd name="adj2" fmla="val 134319"/>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Welches sind (für das Abi) die ruhigsten Räume des Schulhauses?</a:t>
            </a:r>
          </a:p>
          <a:p>
            <a:pPr marL="342900" indent="-342900">
              <a:buFontTx/>
              <a:buChar char="-"/>
            </a:pPr>
            <a:r>
              <a:rPr lang="de-DE" sz="2000" dirty="0"/>
              <a:t>baut als Gruppe je drei identische Messgeräte und kalibriert sie</a:t>
            </a:r>
          </a:p>
          <a:p>
            <a:pPr marL="342900" indent="-342900">
              <a:buFontTx/>
              <a:buChar char="-"/>
            </a:pPr>
            <a:r>
              <a:rPr lang="de-DE" sz="2000" dirty="0"/>
              <a:t>entwerft einen </a:t>
            </a:r>
            <a:r>
              <a:rPr lang="de-DE" sz="2000" dirty="0" err="1"/>
              <a:t>Messplan</a:t>
            </a:r>
            <a:r>
              <a:rPr lang="de-DE" sz="2000" dirty="0"/>
              <a:t> und setzt ihn anschließend um</a:t>
            </a:r>
          </a:p>
          <a:p>
            <a:pPr marL="342900" indent="-342900">
              <a:buFontTx/>
              <a:buChar char="-"/>
            </a:pPr>
            <a:r>
              <a:rPr lang="de-DE" sz="2000" dirty="0"/>
              <a:t>fasst die Ergebnisse als Studie (top </a:t>
            </a:r>
            <a:r>
              <a:rPr lang="de-DE" sz="2000" dirty="0" err="1"/>
              <a:t>secret</a:t>
            </a:r>
            <a:r>
              <a:rPr lang="de-DE" sz="2000" dirty="0"/>
              <a:t>!) zusammen</a:t>
            </a:r>
          </a:p>
        </p:txBody>
      </p:sp>
    </p:spTree>
    <p:extLst>
      <p:ext uri="{BB962C8B-B14F-4D97-AF65-F5344CB8AC3E}">
        <p14:creationId xmlns:p14="http://schemas.microsoft.com/office/powerpoint/2010/main" val="31722115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60960" y="1615440"/>
            <a:ext cx="2910840" cy="729906"/>
            <a:chOff x="-60960" y="1615440"/>
            <a:chExt cx="2910840" cy="729906"/>
          </a:xfrm>
        </p:grpSpPr>
        <p:sp>
          <p:nvSpPr>
            <p:cNvPr id="20"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grpSp>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spTree>
    <p:extLst>
      <p:ext uri="{BB962C8B-B14F-4D97-AF65-F5344CB8AC3E}">
        <p14:creationId xmlns:p14="http://schemas.microsoft.com/office/powerpoint/2010/main" val="3841796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sp>
        <p:nvSpPr>
          <p:cNvPr id="33" name="Rechteckige Legende 32"/>
          <p:cNvSpPr/>
          <p:nvPr/>
        </p:nvSpPr>
        <p:spPr>
          <a:xfrm>
            <a:off x="1108358" y="2911439"/>
            <a:ext cx="2935472" cy="1017576"/>
          </a:xfrm>
          <a:prstGeom prst="wedgeRectCallout">
            <a:avLst>
              <a:gd name="adj1" fmla="val 129706"/>
              <a:gd name="adj2" fmla="val -19878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Ergebnisse vergleichen?</a:t>
            </a:r>
          </a:p>
        </p:txBody>
      </p:sp>
      <p:sp>
        <p:nvSpPr>
          <p:cNvPr id="34" name="Rechteckige Legende 33"/>
          <p:cNvSpPr/>
          <p:nvPr/>
        </p:nvSpPr>
        <p:spPr>
          <a:xfrm>
            <a:off x="1661942" y="3409506"/>
            <a:ext cx="2935472" cy="1017576"/>
          </a:xfrm>
          <a:prstGeom prst="wedgeRectCallout">
            <a:avLst>
              <a:gd name="adj1" fmla="val 116727"/>
              <a:gd name="adj2" fmla="val -25270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Studien vergleichen</a:t>
            </a:r>
          </a:p>
        </p:txBody>
      </p:sp>
      <p:sp>
        <p:nvSpPr>
          <p:cNvPr id="36" name="Rechteckige Legende 35"/>
          <p:cNvSpPr/>
          <p:nvPr/>
        </p:nvSpPr>
        <p:spPr>
          <a:xfrm>
            <a:off x="2241518" y="3825672"/>
            <a:ext cx="2935472" cy="1362068"/>
          </a:xfrm>
          <a:prstGeom prst="wedgeRectCallout">
            <a:avLst>
              <a:gd name="adj1" fmla="val 102017"/>
              <a:gd name="adj2" fmla="val -23980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könnten „Journalisten“ daraus machen?</a:t>
            </a:r>
          </a:p>
        </p:txBody>
      </p:sp>
      <p:sp>
        <p:nvSpPr>
          <p:cNvPr id="35" name="Rechteckige Legende 34"/>
          <p:cNvSpPr/>
          <p:nvPr/>
        </p:nvSpPr>
        <p:spPr>
          <a:xfrm>
            <a:off x="2823439" y="4124819"/>
            <a:ext cx="2935472" cy="1367474"/>
          </a:xfrm>
          <a:prstGeom prst="wedgeRectCallout">
            <a:avLst>
              <a:gd name="adj1" fmla="val 82981"/>
              <a:gd name="adj2" fmla="val -250892"/>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haben wir gelernt?</a:t>
            </a:r>
          </a:p>
        </p:txBody>
      </p:sp>
      <p:sp>
        <p:nvSpPr>
          <p:cNvPr id="37" name="Rechteckige Legende 36"/>
          <p:cNvSpPr/>
          <p:nvPr/>
        </p:nvSpPr>
        <p:spPr>
          <a:xfrm>
            <a:off x="3645675" y="4495108"/>
            <a:ext cx="2935472" cy="1367474"/>
          </a:xfrm>
          <a:prstGeom prst="wedgeRectCallout">
            <a:avLst>
              <a:gd name="adj1" fmla="val 59619"/>
              <a:gd name="adj2" fmla="val -28878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würde man nächstes Mal besser machen?</a:t>
            </a:r>
          </a:p>
        </p:txBody>
      </p:sp>
      <p:sp>
        <p:nvSpPr>
          <p:cNvPr id="38" name="Rechteckige Legende 37"/>
          <p:cNvSpPr/>
          <p:nvPr/>
        </p:nvSpPr>
        <p:spPr>
          <a:xfrm>
            <a:off x="4597414" y="4877226"/>
            <a:ext cx="3967466" cy="1392092"/>
          </a:xfrm>
          <a:prstGeom prst="wedgeRectCallout">
            <a:avLst>
              <a:gd name="adj1" fmla="val 8017"/>
              <a:gd name="adj2" fmla="val -309991"/>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wäre, wenn das Abitur wirklich in diesen Räumen stattfände?</a:t>
            </a:r>
          </a:p>
        </p:txBody>
      </p:sp>
      <p:grpSp>
        <p:nvGrpSpPr>
          <p:cNvPr id="24" name="Gruppieren 23"/>
          <p:cNvGrpSpPr/>
          <p:nvPr/>
        </p:nvGrpSpPr>
        <p:grpSpPr>
          <a:xfrm>
            <a:off x="-60960" y="1615440"/>
            <a:ext cx="2910840" cy="729906"/>
            <a:chOff x="-60960" y="1615440"/>
            <a:chExt cx="2910840" cy="729906"/>
          </a:xfrm>
        </p:grpSpPr>
        <p:sp>
          <p:nvSpPr>
            <p:cNvPr id="25"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164856" y="1768506"/>
              <a:ext cx="2411238" cy="461665"/>
            </a:xfrm>
            <a:prstGeom prst="rect">
              <a:avLst/>
            </a:prstGeom>
            <a:noFill/>
          </p:spPr>
          <p:txBody>
            <a:bodyPr wrap="none" rtlCol="0">
              <a:spAutoFit/>
            </a:bodyPr>
            <a:lstStyle/>
            <a:p>
              <a:r>
                <a:rPr lang="de-DE" sz="2400" dirty="0">
                  <a:solidFill>
                    <a:schemeClr val="bg1"/>
                  </a:solidFill>
                </a:rPr>
                <a:t>„Schall und Lärm“</a:t>
              </a:r>
            </a:p>
          </p:txBody>
        </p:sp>
      </p:grpSp>
    </p:spTree>
    <p:extLst>
      <p:ext uri="{BB962C8B-B14F-4D97-AF65-F5344CB8AC3E}">
        <p14:creationId xmlns:p14="http://schemas.microsoft.com/office/powerpoint/2010/main" val="34291953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5" grpId="0" animBg="1"/>
      <p:bldP spid="37" grpId="0" animBg="1"/>
      <p:bldP spid="3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5" name="Textfeld 74"/>
          <p:cNvSpPr txBox="1"/>
          <p:nvPr/>
        </p:nvSpPr>
        <p:spPr>
          <a:xfrm>
            <a:off x="2338106" y="5511613"/>
            <a:ext cx="4763740" cy="461665"/>
          </a:xfrm>
          <a:prstGeom prst="rect">
            <a:avLst/>
          </a:prstGeom>
          <a:noFill/>
        </p:spPr>
        <p:txBody>
          <a:bodyPr wrap="none" rtlCol="0">
            <a:spAutoFit/>
          </a:bodyPr>
          <a:lstStyle/>
          <a:p>
            <a:r>
              <a:rPr lang="de-DE" sz="2400" dirty="0">
                <a:solidFill>
                  <a:schemeClr val="accent1"/>
                </a:solidFill>
              </a:rPr>
              <a:t>Projektorientierte Unterrichtseinheit</a:t>
            </a:r>
          </a:p>
        </p:txBody>
      </p:sp>
      <p:grpSp>
        <p:nvGrpSpPr>
          <p:cNvPr id="19" name="Gruppieren 18"/>
          <p:cNvGrpSpPr/>
          <p:nvPr/>
        </p:nvGrpSpPr>
        <p:grpSpPr>
          <a:xfrm>
            <a:off x="1426329" y="4722519"/>
            <a:ext cx="990631" cy="1190933"/>
            <a:chOff x="1441569" y="5088279"/>
            <a:chExt cx="990631" cy="1190933"/>
          </a:xfrm>
        </p:grpSpPr>
        <p:sp>
          <p:nvSpPr>
            <p:cNvPr id="20"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1"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22" name="Gruppieren 21"/>
          <p:cNvGrpSpPr/>
          <p:nvPr/>
        </p:nvGrpSpPr>
        <p:grpSpPr>
          <a:xfrm>
            <a:off x="1799421" y="3944255"/>
            <a:ext cx="5114346" cy="1069918"/>
            <a:chOff x="1814661" y="4310015"/>
            <a:chExt cx="5114346" cy="1069918"/>
          </a:xfrm>
        </p:grpSpPr>
        <p:sp>
          <p:nvSpPr>
            <p:cNvPr id="2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uppieren 24"/>
          <p:cNvGrpSpPr/>
          <p:nvPr/>
        </p:nvGrpSpPr>
        <p:grpSpPr>
          <a:xfrm>
            <a:off x="6260694" y="585569"/>
            <a:ext cx="944192" cy="1532948"/>
            <a:chOff x="6275934" y="951329"/>
            <a:chExt cx="944192" cy="1532948"/>
          </a:xfrm>
        </p:grpSpPr>
        <p:sp>
          <p:nvSpPr>
            <p:cNvPr id="26"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27"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uppieren 27"/>
          <p:cNvGrpSpPr/>
          <p:nvPr/>
        </p:nvGrpSpPr>
        <p:grpSpPr>
          <a:xfrm>
            <a:off x="4698306" y="1844958"/>
            <a:ext cx="2495837" cy="3698328"/>
            <a:chOff x="4713546" y="2210718"/>
            <a:chExt cx="2495837" cy="3698328"/>
          </a:xfrm>
        </p:grpSpPr>
        <p:sp>
          <p:nvSpPr>
            <p:cNvPr id="2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1"/>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3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31" name="Ellipse 30"/>
          <p:cNvSpPr/>
          <p:nvPr/>
        </p:nvSpPr>
        <p:spPr>
          <a:xfrm>
            <a:off x="6570202" y="4691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p:nvGrpSpPr>
        <p:grpSpPr>
          <a:xfrm>
            <a:off x="3285013" y="6019072"/>
            <a:ext cx="2514600" cy="670666"/>
            <a:chOff x="1343682" y="2580354"/>
            <a:chExt cx="2514600" cy="670666"/>
          </a:xfrm>
        </p:grpSpPr>
        <p:sp>
          <p:nvSpPr>
            <p:cNvPr id="7" name="Freihandform 6"/>
            <p:cNvSpPr/>
            <p:nvPr/>
          </p:nvSpPr>
          <p:spPr>
            <a:xfrm rot="257080">
              <a:off x="1343682" y="2580354"/>
              <a:ext cx="2514600" cy="670666"/>
            </a:xfrm>
            <a:custGeom>
              <a:avLst/>
              <a:gdLst>
                <a:gd name="connsiteX0" fmla="*/ 15240 w 2514600"/>
                <a:gd name="connsiteY0" fmla="*/ 167640 h 441960"/>
                <a:gd name="connsiteX1" fmla="*/ 2225040 w 2514600"/>
                <a:gd name="connsiteY1" fmla="*/ 137160 h 441960"/>
                <a:gd name="connsiteX2" fmla="*/ 2026920 w 2514600"/>
                <a:gd name="connsiteY2" fmla="*/ 0 h 441960"/>
                <a:gd name="connsiteX3" fmla="*/ 2514600 w 2514600"/>
                <a:gd name="connsiteY3" fmla="*/ 213360 h 441960"/>
                <a:gd name="connsiteX4" fmla="*/ 2103120 w 2514600"/>
                <a:gd name="connsiteY4" fmla="*/ 441960 h 441960"/>
                <a:gd name="connsiteX5" fmla="*/ 2179320 w 2514600"/>
                <a:gd name="connsiteY5" fmla="*/ 289560 h 441960"/>
                <a:gd name="connsiteX6" fmla="*/ 0 w 2514600"/>
                <a:gd name="connsiteY6" fmla="*/ 426720 h 441960"/>
                <a:gd name="connsiteX7" fmla="*/ 15240 w 2514600"/>
                <a:gd name="connsiteY7" fmla="*/ 16764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441960">
                  <a:moveTo>
                    <a:pt x="15240" y="167640"/>
                  </a:moveTo>
                  <a:lnTo>
                    <a:pt x="2225040" y="137160"/>
                  </a:lnTo>
                  <a:lnTo>
                    <a:pt x="2026920" y="0"/>
                  </a:lnTo>
                  <a:lnTo>
                    <a:pt x="2514600" y="213360"/>
                  </a:lnTo>
                  <a:lnTo>
                    <a:pt x="2103120" y="441960"/>
                  </a:lnTo>
                  <a:lnTo>
                    <a:pt x="2179320" y="289560"/>
                  </a:lnTo>
                  <a:lnTo>
                    <a:pt x="0" y="426720"/>
                  </a:lnTo>
                  <a:lnTo>
                    <a:pt x="15240" y="16764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p:cNvSpPr txBox="1"/>
            <p:nvPr/>
          </p:nvSpPr>
          <p:spPr>
            <a:xfrm>
              <a:off x="1368558" y="2698888"/>
              <a:ext cx="1085554" cy="461665"/>
            </a:xfrm>
            <a:prstGeom prst="rect">
              <a:avLst/>
            </a:prstGeom>
            <a:noFill/>
          </p:spPr>
          <p:txBody>
            <a:bodyPr wrap="none" rtlCol="0">
              <a:spAutoFit/>
            </a:bodyPr>
            <a:lstStyle/>
            <a:p>
              <a:r>
                <a:rPr lang="de-DE" sz="2400" dirty="0">
                  <a:solidFill>
                    <a:schemeClr val="bg1"/>
                  </a:solidFill>
                </a:rPr>
                <a:t>Wissen</a:t>
              </a:r>
            </a:p>
          </p:txBody>
        </p:sp>
      </p:grpSp>
      <p:grpSp>
        <p:nvGrpSpPr>
          <p:cNvPr id="35" name="Gruppieren 34"/>
          <p:cNvGrpSpPr/>
          <p:nvPr/>
        </p:nvGrpSpPr>
        <p:grpSpPr>
          <a:xfrm rot="16200000">
            <a:off x="6494180" y="3290249"/>
            <a:ext cx="2517392" cy="670666"/>
            <a:chOff x="1340890" y="2580354"/>
            <a:chExt cx="2517392" cy="670666"/>
          </a:xfrm>
        </p:grpSpPr>
        <p:sp>
          <p:nvSpPr>
            <p:cNvPr id="36" name="Freihandform 35"/>
            <p:cNvSpPr/>
            <p:nvPr/>
          </p:nvSpPr>
          <p:spPr>
            <a:xfrm rot="257080">
              <a:off x="1343682" y="2580354"/>
              <a:ext cx="2514600" cy="670666"/>
            </a:xfrm>
            <a:custGeom>
              <a:avLst/>
              <a:gdLst>
                <a:gd name="connsiteX0" fmla="*/ 15240 w 2514600"/>
                <a:gd name="connsiteY0" fmla="*/ 167640 h 441960"/>
                <a:gd name="connsiteX1" fmla="*/ 2225040 w 2514600"/>
                <a:gd name="connsiteY1" fmla="*/ 137160 h 441960"/>
                <a:gd name="connsiteX2" fmla="*/ 2026920 w 2514600"/>
                <a:gd name="connsiteY2" fmla="*/ 0 h 441960"/>
                <a:gd name="connsiteX3" fmla="*/ 2514600 w 2514600"/>
                <a:gd name="connsiteY3" fmla="*/ 213360 h 441960"/>
                <a:gd name="connsiteX4" fmla="*/ 2103120 w 2514600"/>
                <a:gd name="connsiteY4" fmla="*/ 441960 h 441960"/>
                <a:gd name="connsiteX5" fmla="*/ 2179320 w 2514600"/>
                <a:gd name="connsiteY5" fmla="*/ 289560 h 441960"/>
                <a:gd name="connsiteX6" fmla="*/ 0 w 2514600"/>
                <a:gd name="connsiteY6" fmla="*/ 426720 h 441960"/>
                <a:gd name="connsiteX7" fmla="*/ 15240 w 2514600"/>
                <a:gd name="connsiteY7" fmla="*/ 16764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441960">
                  <a:moveTo>
                    <a:pt x="15240" y="167640"/>
                  </a:moveTo>
                  <a:lnTo>
                    <a:pt x="2225040" y="137160"/>
                  </a:lnTo>
                  <a:lnTo>
                    <a:pt x="2026920" y="0"/>
                  </a:lnTo>
                  <a:lnTo>
                    <a:pt x="2514600" y="213360"/>
                  </a:lnTo>
                  <a:lnTo>
                    <a:pt x="2103120" y="441960"/>
                  </a:lnTo>
                  <a:lnTo>
                    <a:pt x="2179320" y="289560"/>
                  </a:lnTo>
                  <a:lnTo>
                    <a:pt x="0" y="426720"/>
                  </a:lnTo>
                  <a:lnTo>
                    <a:pt x="15240" y="16764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1340890" y="2698889"/>
              <a:ext cx="1140890" cy="461665"/>
            </a:xfrm>
            <a:prstGeom prst="rect">
              <a:avLst/>
            </a:prstGeom>
            <a:noFill/>
          </p:spPr>
          <p:txBody>
            <a:bodyPr wrap="none" rtlCol="0">
              <a:spAutoFit/>
            </a:bodyPr>
            <a:lstStyle/>
            <a:p>
              <a:r>
                <a:rPr lang="de-DE" sz="2400" dirty="0">
                  <a:solidFill>
                    <a:schemeClr val="bg1"/>
                  </a:solidFill>
                </a:rPr>
                <a:t>Können</a:t>
              </a:r>
            </a:p>
          </p:txBody>
        </p:sp>
      </p:grpSp>
      <p:sp>
        <p:nvSpPr>
          <p:cNvPr id="9" name="Textfeld 8"/>
          <p:cNvSpPr txBox="1"/>
          <p:nvPr/>
        </p:nvSpPr>
        <p:spPr>
          <a:xfrm>
            <a:off x="1506082" y="2175858"/>
            <a:ext cx="2282163" cy="584775"/>
          </a:xfrm>
          <a:prstGeom prst="rect">
            <a:avLst/>
          </a:prstGeom>
          <a:noFill/>
        </p:spPr>
        <p:txBody>
          <a:bodyPr wrap="none" rtlCol="0">
            <a:spAutoFit/>
          </a:bodyPr>
          <a:lstStyle/>
          <a:p>
            <a:r>
              <a:rPr lang="de-DE" sz="3200" dirty="0">
                <a:solidFill>
                  <a:schemeClr val="accent1"/>
                </a:solidFill>
              </a:rPr>
              <a:t>A-</a:t>
            </a:r>
            <a:r>
              <a:rPr lang="de-DE" sz="3200" dirty="0" err="1">
                <a:solidFill>
                  <a:schemeClr val="accent1"/>
                </a:solidFill>
              </a:rPr>
              <a:t>Qu</a:t>
            </a:r>
            <a:r>
              <a:rPr lang="de-DE" sz="3200" dirty="0">
                <a:solidFill>
                  <a:schemeClr val="accent1"/>
                </a:solidFill>
              </a:rPr>
              <a:t>-</a:t>
            </a:r>
            <a:r>
              <a:rPr lang="de-DE" sz="3200" dirty="0">
                <a:solidFill>
                  <a:srgbClr val="C00000"/>
                </a:solidFill>
              </a:rPr>
              <a:t>A</a:t>
            </a:r>
            <a:r>
              <a:rPr lang="de-DE" sz="3200" dirty="0">
                <a:solidFill>
                  <a:schemeClr val="accent1"/>
                </a:solidFill>
              </a:rPr>
              <a:t>-P-Re</a:t>
            </a:r>
          </a:p>
        </p:txBody>
      </p:sp>
    </p:spTree>
    <p:extLst>
      <p:ext uri="{BB962C8B-B14F-4D97-AF65-F5344CB8AC3E}">
        <p14:creationId xmlns:p14="http://schemas.microsoft.com/office/powerpoint/2010/main" val="25932895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984369" y="4800600"/>
            <a:ext cx="1603685" cy="1478612"/>
            <a:chOff x="1441569" y="951329"/>
            <a:chExt cx="5778557" cy="5327883"/>
          </a:xfrm>
        </p:grpSpPr>
        <p:grpSp>
          <p:nvGrpSpPr>
            <p:cNvPr id="6" name="Gruppieren 5"/>
            <p:cNvGrpSpPr/>
            <p:nvPr/>
          </p:nvGrpSpPr>
          <p:grpSpPr>
            <a:xfrm>
              <a:off x="1441569" y="951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31" name="Ellipse 3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53" name="Gruppieren 52"/>
          <p:cNvGrpSpPr/>
          <p:nvPr/>
        </p:nvGrpSpPr>
        <p:grpSpPr>
          <a:xfrm>
            <a:off x="2407685" y="3371594"/>
            <a:ext cx="1603685" cy="1478612"/>
            <a:chOff x="1441569" y="951329"/>
            <a:chExt cx="5778557" cy="5327883"/>
          </a:xfrm>
        </p:grpSpPr>
        <p:grpSp>
          <p:nvGrpSpPr>
            <p:cNvPr id="54" name="Gruppieren 53"/>
            <p:cNvGrpSpPr/>
            <p:nvPr/>
          </p:nvGrpSpPr>
          <p:grpSpPr>
            <a:xfrm>
              <a:off x="1441569" y="951329"/>
              <a:ext cx="5778557" cy="5327883"/>
              <a:chOff x="1441569" y="951329"/>
              <a:chExt cx="5778557" cy="5327883"/>
            </a:xfrm>
          </p:grpSpPr>
          <p:grpSp>
            <p:nvGrpSpPr>
              <p:cNvPr id="58" name="Gruppieren 57"/>
              <p:cNvGrpSpPr/>
              <p:nvPr/>
            </p:nvGrpSpPr>
            <p:grpSpPr>
              <a:xfrm>
                <a:off x="1441569" y="5088279"/>
                <a:ext cx="990631" cy="1190933"/>
                <a:chOff x="1441569" y="5088279"/>
                <a:chExt cx="990631" cy="1190933"/>
              </a:xfrm>
            </p:grpSpPr>
            <p:sp>
              <p:nvSpPr>
                <p:cNvPr id="69"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70"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59" name="Gruppieren 58"/>
              <p:cNvGrpSpPr/>
              <p:nvPr/>
            </p:nvGrpSpPr>
            <p:grpSpPr>
              <a:xfrm>
                <a:off x="1814661" y="4310015"/>
                <a:ext cx="5114346" cy="1069918"/>
                <a:chOff x="1814661" y="4310015"/>
                <a:chExt cx="5114346" cy="1069918"/>
              </a:xfrm>
            </p:grpSpPr>
            <p:sp>
              <p:nvSpPr>
                <p:cNvPr id="6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60" name="Gruppieren 59"/>
              <p:cNvGrpSpPr/>
              <p:nvPr/>
            </p:nvGrpSpPr>
            <p:grpSpPr>
              <a:xfrm>
                <a:off x="6275934" y="951329"/>
                <a:ext cx="944192" cy="1532948"/>
                <a:chOff x="6275934" y="951329"/>
                <a:chExt cx="944192" cy="1532948"/>
              </a:xfrm>
            </p:grpSpPr>
            <p:sp>
              <p:nvSpPr>
                <p:cNvPr id="6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6"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61" name="Gruppieren 60"/>
              <p:cNvGrpSpPr/>
              <p:nvPr/>
            </p:nvGrpSpPr>
            <p:grpSpPr>
              <a:xfrm>
                <a:off x="4713546" y="2210718"/>
                <a:ext cx="2495837" cy="3698328"/>
                <a:chOff x="4713546" y="2210718"/>
                <a:chExt cx="2495837" cy="3698328"/>
              </a:xfrm>
            </p:grpSpPr>
            <p:sp>
              <p:nvSpPr>
                <p:cNvPr id="6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62" name="Ellipse 61"/>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55" name="Ellipse 54"/>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71" name="Gruppieren 70"/>
          <p:cNvGrpSpPr/>
          <p:nvPr/>
        </p:nvGrpSpPr>
        <p:grpSpPr>
          <a:xfrm>
            <a:off x="3831001" y="1942588"/>
            <a:ext cx="1603685" cy="1478612"/>
            <a:chOff x="1441569" y="951329"/>
            <a:chExt cx="5778557" cy="5327883"/>
          </a:xfrm>
        </p:grpSpPr>
        <p:grpSp>
          <p:nvGrpSpPr>
            <p:cNvPr id="72" name="Gruppieren 71"/>
            <p:cNvGrpSpPr/>
            <p:nvPr/>
          </p:nvGrpSpPr>
          <p:grpSpPr>
            <a:xfrm>
              <a:off x="1441569" y="951329"/>
              <a:ext cx="5778557" cy="5327883"/>
              <a:chOff x="1441569" y="951329"/>
              <a:chExt cx="5778557" cy="5327883"/>
            </a:xfrm>
          </p:grpSpPr>
          <p:grpSp>
            <p:nvGrpSpPr>
              <p:cNvPr id="74" name="Gruppieren 73"/>
              <p:cNvGrpSpPr/>
              <p:nvPr/>
            </p:nvGrpSpPr>
            <p:grpSpPr>
              <a:xfrm>
                <a:off x="1441569" y="5088279"/>
                <a:ext cx="990631" cy="1190933"/>
                <a:chOff x="1441569" y="5088279"/>
                <a:chExt cx="990631" cy="1190933"/>
              </a:xfrm>
            </p:grpSpPr>
            <p:sp>
              <p:nvSpPr>
                <p:cNvPr id="85"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6"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75" name="Gruppieren 74"/>
              <p:cNvGrpSpPr/>
              <p:nvPr/>
            </p:nvGrpSpPr>
            <p:grpSpPr>
              <a:xfrm>
                <a:off x="1814661" y="4310015"/>
                <a:ext cx="5114346" cy="1069918"/>
                <a:chOff x="1814661" y="4310015"/>
                <a:chExt cx="5114346" cy="1069918"/>
              </a:xfrm>
            </p:grpSpPr>
            <p:sp>
              <p:nvSpPr>
                <p:cNvPr id="8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6" name="Gruppieren 75"/>
              <p:cNvGrpSpPr/>
              <p:nvPr/>
            </p:nvGrpSpPr>
            <p:grpSpPr>
              <a:xfrm>
                <a:off x="6275934" y="951329"/>
                <a:ext cx="944192" cy="1532948"/>
                <a:chOff x="6275934" y="951329"/>
                <a:chExt cx="944192" cy="1532948"/>
              </a:xfrm>
            </p:grpSpPr>
            <p:sp>
              <p:nvSpPr>
                <p:cNvPr id="81"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2"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7" name="Gruppieren 76"/>
              <p:cNvGrpSpPr/>
              <p:nvPr/>
            </p:nvGrpSpPr>
            <p:grpSpPr>
              <a:xfrm>
                <a:off x="4713546" y="2210718"/>
                <a:ext cx="2495837" cy="3698328"/>
                <a:chOff x="4713546" y="2210718"/>
                <a:chExt cx="2495837" cy="3698328"/>
              </a:xfrm>
            </p:grpSpPr>
            <p:sp>
              <p:nvSpPr>
                <p:cNvPr id="7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78" name="Ellipse 77"/>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73" name="Ellipse 72"/>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87" name="Gruppieren 86"/>
          <p:cNvGrpSpPr/>
          <p:nvPr/>
        </p:nvGrpSpPr>
        <p:grpSpPr>
          <a:xfrm>
            <a:off x="5254317" y="513582"/>
            <a:ext cx="1603685" cy="1478612"/>
            <a:chOff x="1441569" y="951329"/>
            <a:chExt cx="5778557" cy="5327883"/>
          </a:xfrm>
        </p:grpSpPr>
        <p:grpSp>
          <p:nvGrpSpPr>
            <p:cNvPr id="88" name="Gruppieren 87"/>
            <p:cNvGrpSpPr/>
            <p:nvPr/>
          </p:nvGrpSpPr>
          <p:grpSpPr>
            <a:xfrm>
              <a:off x="1441569" y="951329"/>
              <a:ext cx="5778557" cy="5327883"/>
              <a:chOff x="1441569" y="951329"/>
              <a:chExt cx="5778557" cy="5327883"/>
            </a:xfrm>
          </p:grpSpPr>
          <p:grpSp>
            <p:nvGrpSpPr>
              <p:cNvPr id="90" name="Gruppieren 89"/>
              <p:cNvGrpSpPr/>
              <p:nvPr/>
            </p:nvGrpSpPr>
            <p:grpSpPr>
              <a:xfrm>
                <a:off x="1441569" y="5088279"/>
                <a:ext cx="990631" cy="1190933"/>
                <a:chOff x="1441569" y="5088279"/>
                <a:chExt cx="990631" cy="1190933"/>
              </a:xfrm>
            </p:grpSpPr>
            <p:sp>
              <p:nvSpPr>
                <p:cNvPr id="101"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2"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91" name="Gruppieren 90"/>
              <p:cNvGrpSpPr/>
              <p:nvPr/>
            </p:nvGrpSpPr>
            <p:grpSpPr>
              <a:xfrm>
                <a:off x="1814661" y="4310015"/>
                <a:ext cx="5114346" cy="1069918"/>
                <a:chOff x="1814661" y="4310015"/>
                <a:chExt cx="5114346" cy="1069918"/>
              </a:xfrm>
            </p:grpSpPr>
            <p:sp>
              <p:nvSpPr>
                <p:cNvPr id="9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2" name="Gruppieren 91"/>
              <p:cNvGrpSpPr/>
              <p:nvPr/>
            </p:nvGrpSpPr>
            <p:grpSpPr>
              <a:xfrm>
                <a:off x="6275934" y="951329"/>
                <a:ext cx="944192" cy="1532948"/>
                <a:chOff x="6275934" y="951329"/>
                <a:chExt cx="944192" cy="1532948"/>
              </a:xfrm>
            </p:grpSpPr>
            <p:sp>
              <p:nvSpPr>
                <p:cNvPr id="9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8"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3" name="Gruppieren 92"/>
              <p:cNvGrpSpPr/>
              <p:nvPr/>
            </p:nvGrpSpPr>
            <p:grpSpPr>
              <a:xfrm>
                <a:off x="4713546" y="2210718"/>
                <a:ext cx="2495837" cy="3698328"/>
                <a:chOff x="4713546" y="2210718"/>
                <a:chExt cx="2495837" cy="3698328"/>
              </a:xfrm>
            </p:grpSpPr>
            <p:sp>
              <p:nvSpPr>
                <p:cNvPr id="9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94" name="Ellipse 93"/>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89" name="Ellipse 88"/>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Tree>
    <p:extLst>
      <p:ext uri="{BB962C8B-B14F-4D97-AF65-F5344CB8AC3E}">
        <p14:creationId xmlns:p14="http://schemas.microsoft.com/office/powerpoint/2010/main" val="3123411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984369" y="4800600"/>
            <a:ext cx="1603685" cy="1478612"/>
            <a:chOff x="1441569" y="951329"/>
            <a:chExt cx="5778557" cy="5327883"/>
          </a:xfrm>
        </p:grpSpPr>
        <p:grpSp>
          <p:nvGrpSpPr>
            <p:cNvPr id="6" name="Gruppieren 5"/>
            <p:cNvGrpSpPr/>
            <p:nvPr/>
          </p:nvGrpSpPr>
          <p:grpSpPr>
            <a:xfrm>
              <a:off x="1441569" y="951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31" name="Ellipse 3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53" name="Gruppieren 52"/>
          <p:cNvGrpSpPr/>
          <p:nvPr/>
        </p:nvGrpSpPr>
        <p:grpSpPr>
          <a:xfrm>
            <a:off x="2407685" y="3371594"/>
            <a:ext cx="1603685" cy="1478612"/>
            <a:chOff x="1441569" y="951329"/>
            <a:chExt cx="5778557" cy="5327883"/>
          </a:xfrm>
        </p:grpSpPr>
        <p:grpSp>
          <p:nvGrpSpPr>
            <p:cNvPr id="54" name="Gruppieren 53"/>
            <p:cNvGrpSpPr/>
            <p:nvPr/>
          </p:nvGrpSpPr>
          <p:grpSpPr>
            <a:xfrm>
              <a:off x="1441569" y="951329"/>
              <a:ext cx="5778557" cy="5327883"/>
              <a:chOff x="1441569" y="951329"/>
              <a:chExt cx="5778557" cy="5327883"/>
            </a:xfrm>
          </p:grpSpPr>
          <p:grpSp>
            <p:nvGrpSpPr>
              <p:cNvPr id="58" name="Gruppieren 57"/>
              <p:cNvGrpSpPr/>
              <p:nvPr/>
            </p:nvGrpSpPr>
            <p:grpSpPr>
              <a:xfrm>
                <a:off x="1441569" y="5088279"/>
                <a:ext cx="990631" cy="1190933"/>
                <a:chOff x="1441569" y="5088279"/>
                <a:chExt cx="990631" cy="1190933"/>
              </a:xfrm>
            </p:grpSpPr>
            <p:sp>
              <p:nvSpPr>
                <p:cNvPr id="69"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70"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59" name="Gruppieren 58"/>
              <p:cNvGrpSpPr/>
              <p:nvPr/>
            </p:nvGrpSpPr>
            <p:grpSpPr>
              <a:xfrm>
                <a:off x="1814661" y="4310015"/>
                <a:ext cx="5114346" cy="1069918"/>
                <a:chOff x="1814661" y="4310015"/>
                <a:chExt cx="5114346" cy="1069918"/>
              </a:xfrm>
            </p:grpSpPr>
            <p:sp>
              <p:nvSpPr>
                <p:cNvPr id="6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8"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60" name="Gruppieren 59"/>
              <p:cNvGrpSpPr/>
              <p:nvPr/>
            </p:nvGrpSpPr>
            <p:grpSpPr>
              <a:xfrm>
                <a:off x="6275934" y="951329"/>
                <a:ext cx="944192" cy="1532948"/>
                <a:chOff x="6275934" y="951329"/>
                <a:chExt cx="944192" cy="1532948"/>
              </a:xfrm>
            </p:grpSpPr>
            <p:sp>
              <p:nvSpPr>
                <p:cNvPr id="65"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6"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61" name="Gruppieren 60"/>
              <p:cNvGrpSpPr/>
              <p:nvPr/>
            </p:nvGrpSpPr>
            <p:grpSpPr>
              <a:xfrm>
                <a:off x="4713546" y="2210718"/>
                <a:ext cx="2495837" cy="3698328"/>
                <a:chOff x="4713546" y="2210718"/>
                <a:chExt cx="2495837" cy="3698328"/>
              </a:xfrm>
            </p:grpSpPr>
            <p:sp>
              <p:nvSpPr>
                <p:cNvPr id="63"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64"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62" name="Ellipse 61"/>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55" name="Ellipse 54"/>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71" name="Gruppieren 70"/>
          <p:cNvGrpSpPr/>
          <p:nvPr/>
        </p:nvGrpSpPr>
        <p:grpSpPr>
          <a:xfrm>
            <a:off x="3831001" y="1942588"/>
            <a:ext cx="1603685" cy="1478612"/>
            <a:chOff x="1441569" y="951329"/>
            <a:chExt cx="5778557" cy="5327883"/>
          </a:xfrm>
        </p:grpSpPr>
        <p:grpSp>
          <p:nvGrpSpPr>
            <p:cNvPr id="72" name="Gruppieren 71"/>
            <p:cNvGrpSpPr/>
            <p:nvPr/>
          </p:nvGrpSpPr>
          <p:grpSpPr>
            <a:xfrm>
              <a:off x="1441569" y="951329"/>
              <a:ext cx="5778557" cy="5327883"/>
              <a:chOff x="1441569" y="951329"/>
              <a:chExt cx="5778557" cy="5327883"/>
            </a:xfrm>
          </p:grpSpPr>
          <p:grpSp>
            <p:nvGrpSpPr>
              <p:cNvPr id="74" name="Gruppieren 73"/>
              <p:cNvGrpSpPr/>
              <p:nvPr/>
            </p:nvGrpSpPr>
            <p:grpSpPr>
              <a:xfrm>
                <a:off x="1441569" y="5088279"/>
                <a:ext cx="990631" cy="1190933"/>
                <a:chOff x="1441569" y="5088279"/>
                <a:chExt cx="990631" cy="1190933"/>
              </a:xfrm>
            </p:grpSpPr>
            <p:sp>
              <p:nvSpPr>
                <p:cNvPr id="85"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6"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75" name="Gruppieren 74"/>
              <p:cNvGrpSpPr/>
              <p:nvPr/>
            </p:nvGrpSpPr>
            <p:grpSpPr>
              <a:xfrm>
                <a:off x="1814661" y="4310015"/>
                <a:ext cx="5114346" cy="1069918"/>
                <a:chOff x="1814661" y="4310015"/>
                <a:chExt cx="5114346" cy="1069918"/>
              </a:xfrm>
            </p:grpSpPr>
            <p:sp>
              <p:nvSpPr>
                <p:cNvPr id="83"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4"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6" name="Gruppieren 75"/>
              <p:cNvGrpSpPr/>
              <p:nvPr/>
            </p:nvGrpSpPr>
            <p:grpSpPr>
              <a:xfrm>
                <a:off x="6275934" y="951329"/>
                <a:ext cx="944192" cy="1532948"/>
                <a:chOff x="6275934" y="951329"/>
                <a:chExt cx="944192" cy="1532948"/>
              </a:xfrm>
            </p:grpSpPr>
            <p:sp>
              <p:nvSpPr>
                <p:cNvPr id="81"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2"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77" name="Gruppieren 76"/>
              <p:cNvGrpSpPr/>
              <p:nvPr/>
            </p:nvGrpSpPr>
            <p:grpSpPr>
              <a:xfrm>
                <a:off x="4713546" y="2210718"/>
                <a:ext cx="2495837" cy="3698328"/>
                <a:chOff x="4713546" y="2210718"/>
                <a:chExt cx="2495837" cy="3698328"/>
              </a:xfrm>
            </p:grpSpPr>
            <p:sp>
              <p:nvSpPr>
                <p:cNvPr id="79"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80"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78" name="Ellipse 77"/>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73" name="Ellipse 72"/>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87" name="Gruppieren 86"/>
          <p:cNvGrpSpPr/>
          <p:nvPr/>
        </p:nvGrpSpPr>
        <p:grpSpPr>
          <a:xfrm>
            <a:off x="5372578" y="514002"/>
            <a:ext cx="1603685" cy="1478612"/>
            <a:chOff x="1441569" y="951329"/>
            <a:chExt cx="5778557" cy="5327883"/>
          </a:xfrm>
        </p:grpSpPr>
        <p:grpSp>
          <p:nvGrpSpPr>
            <p:cNvPr id="88" name="Gruppieren 87"/>
            <p:cNvGrpSpPr/>
            <p:nvPr/>
          </p:nvGrpSpPr>
          <p:grpSpPr>
            <a:xfrm>
              <a:off x="1441569" y="951329"/>
              <a:ext cx="5778557" cy="5327883"/>
              <a:chOff x="1441569" y="951329"/>
              <a:chExt cx="5778557" cy="5327883"/>
            </a:xfrm>
          </p:grpSpPr>
          <p:grpSp>
            <p:nvGrpSpPr>
              <p:cNvPr id="90" name="Gruppieren 89"/>
              <p:cNvGrpSpPr/>
              <p:nvPr/>
            </p:nvGrpSpPr>
            <p:grpSpPr>
              <a:xfrm>
                <a:off x="1441569" y="5088279"/>
                <a:ext cx="990631" cy="1190933"/>
                <a:chOff x="1441569" y="5088279"/>
                <a:chExt cx="990631" cy="1190933"/>
              </a:xfrm>
            </p:grpSpPr>
            <p:sp>
              <p:nvSpPr>
                <p:cNvPr id="101"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2"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91" name="Gruppieren 90"/>
              <p:cNvGrpSpPr/>
              <p:nvPr/>
            </p:nvGrpSpPr>
            <p:grpSpPr>
              <a:xfrm>
                <a:off x="1814661" y="4310015"/>
                <a:ext cx="5114346" cy="1069918"/>
                <a:chOff x="1814661" y="4310015"/>
                <a:chExt cx="5114346" cy="1069918"/>
              </a:xfrm>
            </p:grpSpPr>
            <p:sp>
              <p:nvSpPr>
                <p:cNvPr id="99"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00"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2" name="Gruppieren 91"/>
              <p:cNvGrpSpPr/>
              <p:nvPr/>
            </p:nvGrpSpPr>
            <p:grpSpPr>
              <a:xfrm>
                <a:off x="6275934" y="951329"/>
                <a:ext cx="944192" cy="1532948"/>
                <a:chOff x="6275934" y="951329"/>
                <a:chExt cx="944192" cy="1532948"/>
              </a:xfrm>
            </p:grpSpPr>
            <p:sp>
              <p:nvSpPr>
                <p:cNvPr id="97"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8"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93" name="Gruppieren 92"/>
              <p:cNvGrpSpPr/>
              <p:nvPr/>
            </p:nvGrpSpPr>
            <p:grpSpPr>
              <a:xfrm>
                <a:off x="4713546" y="2210718"/>
                <a:ext cx="2495837" cy="3698328"/>
                <a:chOff x="4713546" y="2210718"/>
                <a:chExt cx="2495837" cy="3698328"/>
              </a:xfrm>
            </p:grpSpPr>
            <p:sp>
              <p:nvSpPr>
                <p:cNvPr id="95"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96"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94" name="Ellipse 93"/>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89" name="Ellipse 88"/>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103" name="Gruppieren 102"/>
          <p:cNvGrpSpPr/>
          <p:nvPr/>
        </p:nvGrpSpPr>
        <p:grpSpPr>
          <a:xfrm flipH="1">
            <a:off x="5507179" y="1985717"/>
            <a:ext cx="1603685" cy="1478612"/>
            <a:chOff x="1441569" y="951329"/>
            <a:chExt cx="5778557" cy="5327883"/>
          </a:xfrm>
        </p:grpSpPr>
        <p:grpSp>
          <p:nvGrpSpPr>
            <p:cNvPr id="104" name="Gruppieren 103"/>
            <p:cNvGrpSpPr/>
            <p:nvPr/>
          </p:nvGrpSpPr>
          <p:grpSpPr>
            <a:xfrm>
              <a:off x="1441569" y="951329"/>
              <a:ext cx="5778557" cy="5327883"/>
              <a:chOff x="1441569" y="951329"/>
              <a:chExt cx="5778557" cy="5327883"/>
            </a:xfrm>
          </p:grpSpPr>
          <p:grpSp>
            <p:nvGrpSpPr>
              <p:cNvPr id="106" name="Gruppieren 105"/>
              <p:cNvGrpSpPr/>
              <p:nvPr/>
            </p:nvGrpSpPr>
            <p:grpSpPr>
              <a:xfrm>
                <a:off x="1441569" y="5088279"/>
                <a:ext cx="990631" cy="1190933"/>
                <a:chOff x="1441569" y="5088279"/>
                <a:chExt cx="990631" cy="1190933"/>
              </a:xfrm>
            </p:grpSpPr>
            <p:sp>
              <p:nvSpPr>
                <p:cNvPr id="117"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107" name="Gruppieren 106"/>
              <p:cNvGrpSpPr/>
              <p:nvPr/>
            </p:nvGrpSpPr>
            <p:grpSpPr>
              <a:xfrm>
                <a:off x="1814661" y="4310015"/>
                <a:ext cx="5114346" cy="1069918"/>
                <a:chOff x="1814661" y="4310015"/>
                <a:chExt cx="5114346" cy="1069918"/>
              </a:xfrm>
            </p:grpSpPr>
            <p:sp>
              <p:nvSpPr>
                <p:cNvPr id="115"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6"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08" name="Gruppieren 107"/>
              <p:cNvGrpSpPr/>
              <p:nvPr/>
            </p:nvGrpSpPr>
            <p:grpSpPr>
              <a:xfrm>
                <a:off x="6275934" y="951329"/>
                <a:ext cx="944192" cy="1532948"/>
                <a:chOff x="6275934" y="951329"/>
                <a:chExt cx="944192" cy="1532948"/>
              </a:xfrm>
            </p:grpSpPr>
            <p:sp>
              <p:nvSpPr>
                <p:cNvPr id="113"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4"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09" name="Gruppieren 108"/>
              <p:cNvGrpSpPr/>
              <p:nvPr/>
            </p:nvGrpSpPr>
            <p:grpSpPr>
              <a:xfrm>
                <a:off x="4713546" y="2210718"/>
                <a:ext cx="2495837" cy="3698328"/>
                <a:chOff x="4713546" y="2210718"/>
                <a:chExt cx="2495837" cy="3698328"/>
              </a:xfrm>
            </p:grpSpPr>
            <p:sp>
              <p:nvSpPr>
                <p:cNvPr id="111"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12"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10" name="Ellipse 109"/>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105" name="Ellipse 104"/>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grpSp>
        <p:nvGrpSpPr>
          <p:cNvPr id="119" name="Gruppieren 118"/>
          <p:cNvGrpSpPr/>
          <p:nvPr/>
        </p:nvGrpSpPr>
        <p:grpSpPr>
          <a:xfrm flipH="1">
            <a:off x="6976263" y="3414561"/>
            <a:ext cx="1603685" cy="1478612"/>
            <a:chOff x="1441569" y="951329"/>
            <a:chExt cx="5778557" cy="5327883"/>
          </a:xfrm>
        </p:grpSpPr>
        <p:grpSp>
          <p:nvGrpSpPr>
            <p:cNvPr id="120" name="Gruppieren 119"/>
            <p:cNvGrpSpPr/>
            <p:nvPr/>
          </p:nvGrpSpPr>
          <p:grpSpPr>
            <a:xfrm>
              <a:off x="1441569" y="951329"/>
              <a:ext cx="5778557" cy="5327883"/>
              <a:chOff x="1441569" y="951329"/>
              <a:chExt cx="5778557" cy="5327883"/>
            </a:xfrm>
          </p:grpSpPr>
          <p:grpSp>
            <p:nvGrpSpPr>
              <p:cNvPr id="122" name="Gruppieren 121"/>
              <p:cNvGrpSpPr/>
              <p:nvPr/>
            </p:nvGrpSpPr>
            <p:grpSpPr>
              <a:xfrm>
                <a:off x="1441569" y="5088279"/>
                <a:ext cx="990631" cy="1190933"/>
                <a:chOff x="1441569" y="5088279"/>
                <a:chExt cx="990631" cy="1190933"/>
              </a:xfrm>
            </p:grpSpPr>
            <p:sp>
              <p:nvSpPr>
                <p:cNvPr id="13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4"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grpSp>
            <p:nvGrpSpPr>
              <p:cNvPr id="123" name="Gruppieren 122"/>
              <p:cNvGrpSpPr/>
              <p:nvPr/>
            </p:nvGrpSpPr>
            <p:grpSpPr>
              <a:xfrm>
                <a:off x="1814661" y="4310015"/>
                <a:ext cx="5114346" cy="1069918"/>
                <a:chOff x="1814661" y="4310015"/>
                <a:chExt cx="5114346" cy="1069918"/>
              </a:xfrm>
            </p:grpSpPr>
            <p:sp>
              <p:nvSpPr>
                <p:cNvPr id="131"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2"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24" name="Gruppieren 123"/>
              <p:cNvGrpSpPr/>
              <p:nvPr/>
            </p:nvGrpSpPr>
            <p:grpSpPr>
              <a:xfrm>
                <a:off x="6275934" y="951329"/>
                <a:ext cx="944192" cy="1532948"/>
                <a:chOff x="6275934" y="951329"/>
                <a:chExt cx="944192" cy="1532948"/>
              </a:xfrm>
            </p:grpSpPr>
            <p:sp>
              <p:nvSpPr>
                <p:cNvPr id="129"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30"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 </a:t>
                  </a:r>
                  <a:r>
                    <a:rPr kumimoji="0" lang="de-DE" altLang="de-DE" sz="5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500" i="0" u="none" strike="noStrike" cap="none" normalizeH="0" baseline="0" dirty="0">
                      <a:ln>
                        <a:noFill/>
                      </a:ln>
                      <a:solidFill>
                        <a:srgbClr val="FFFFFF"/>
                      </a:solidFill>
                      <a:effectLst/>
                      <a:latin typeface="Candara" pitchFamily="34" charset="0"/>
                      <a:cs typeface="Arial" pitchFamily="34" charset="0"/>
                    </a:rPr>
                    <a:t>-</a:t>
                  </a:r>
                  <a:br>
                    <a:rPr kumimoji="0" lang="de-DE" altLang="de-DE" sz="500" i="0" u="none" strike="noStrike" cap="none" normalizeH="0" baseline="0" dirty="0">
                      <a:ln>
                        <a:noFill/>
                      </a:ln>
                      <a:solidFill>
                        <a:srgbClr val="FFFFFF"/>
                      </a:solidFill>
                      <a:effectLst/>
                      <a:latin typeface="Candara" pitchFamily="34" charset="0"/>
                      <a:cs typeface="Arial" pitchFamily="34" charset="0"/>
                    </a:rPr>
                  </a:br>
                  <a:r>
                    <a:rPr kumimoji="0" lang="de-DE" altLang="de-DE" sz="5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500" i="0" u="none" strike="noStrike" cap="none" normalizeH="0" baseline="0" dirty="0">
                    <a:ln>
                      <a:noFill/>
                    </a:ln>
                    <a:solidFill>
                      <a:schemeClr val="tx1"/>
                    </a:solidFill>
                    <a:effectLst/>
                    <a:latin typeface="Arial" pitchFamily="34" charset="0"/>
                    <a:cs typeface="Arial" pitchFamily="34" charset="0"/>
                  </a:endParaRPr>
                </a:p>
              </p:txBody>
            </p:sp>
          </p:grpSp>
          <p:grpSp>
            <p:nvGrpSpPr>
              <p:cNvPr id="125" name="Gruppieren 124"/>
              <p:cNvGrpSpPr/>
              <p:nvPr/>
            </p:nvGrpSpPr>
            <p:grpSpPr>
              <a:xfrm>
                <a:off x="4713546" y="2210718"/>
                <a:ext cx="2495837" cy="3698328"/>
                <a:chOff x="4713546" y="2210718"/>
                <a:chExt cx="2495837" cy="3698328"/>
              </a:xfrm>
            </p:grpSpPr>
            <p:sp>
              <p:nvSpPr>
                <p:cNvPr id="127"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500"/>
                </a:p>
              </p:txBody>
            </p:sp>
            <p:sp>
              <p:nvSpPr>
                <p:cNvPr id="128"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de-DE" altLang="de-DE" sz="5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800" i="0" u="none" strike="noStrike" cap="none" normalizeH="0" baseline="0" dirty="0">
                    <a:ln>
                      <a:noFill/>
                    </a:ln>
                    <a:solidFill>
                      <a:schemeClr val="tx1"/>
                    </a:solidFill>
                    <a:effectLst/>
                    <a:latin typeface="Arial" pitchFamily="34" charset="0"/>
                    <a:cs typeface="Arial" pitchFamily="34" charset="0"/>
                  </a:endParaRPr>
                </a:p>
              </p:txBody>
            </p:sp>
          </p:grpSp>
          <p:sp>
            <p:nvSpPr>
              <p:cNvPr id="126" name="Ellipse 125"/>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
          <p:nvSpPr>
            <p:cNvPr id="121" name="Ellipse 12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0"/>
            </a:p>
          </p:txBody>
        </p:sp>
      </p:grpSp>
    </p:spTree>
    <p:extLst>
      <p:ext uri="{BB962C8B-B14F-4D97-AF65-F5344CB8AC3E}">
        <p14:creationId xmlns:p14="http://schemas.microsoft.com/office/powerpoint/2010/main" val="12210771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951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Ellipse 3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ichtungspfeil 32"/>
          <p:cNvSpPr/>
          <p:nvPr/>
        </p:nvSpPr>
        <p:spPr>
          <a:xfrm>
            <a:off x="1188721" y="5896444"/>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34" name="Richtungspfeil 33"/>
          <p:cNvSpPr/>
          <p:nvPr/>
        </p:nvSpPr>
        <p:spPr>
          <a:xfrm rot="16200000">
            <a:off x="2403062" y="5088383"/>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35" name="Ellipse 34"/>
          <p:cNvSpPr/>
          <p:nvPr/>
        </p:nvSpPr>
        <p:spPr>
          <a:xfrm>
            <a:off x="2791862" y="5896444"/>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36" name="Ellipse 35"/>
          <p:cNvSpPr/>
          <p:nvPr/>
        </p:nvSpPr>
        <p:spPr>
          <a:xfrm>
            <a:off x="2791862" y="4220523"/>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
        <p:nvSpPr>
          <p:cNvPr id="44" name="Richtungspfeil 43"/>
          <p:cNvSpPr/>
          <p:nvPr/>
        </p:nvSpPr>
        <p:spPr>
          <a:xfrm>
            <a:off x="3302946" y="4220522"/>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45" name="Richtungspfeil 44"/>
          <p:cNvSpPr/>
          <p:nvPr/>
        </p:nvSpPr>
        <p:spPr>
          <a:xfrm rot="16200000">
            <a:off x="4517287" y="3412461"/>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46" name="Ellipse 45"/>
          <p:cNvSpPr/>
          <p:nvPr/>
        </p:nvSpPr>
        <p:spPr>
          <a:xfrm>
            <a:off x="4906087" y="4220522"/>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52" name="Ellipse 51"/>
          <p:cNvSpPr/>
          <p:nvPr/>
        </p:nvSpPr>
        <p:spPr>
          <a:xfrm>
            <a:off x="4906087" y="2544601"/>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
        <p:nvSpPr>
          <p:cNvPr id="39" name="Richtungspfeil 38"/>
          <p:cNvSpPr/>
          <p:nvPr/>
        </p:nvSpPr>
        <p:spPr>
          <a:xfrm>
            <a:off x="5417171" y="2544601"/>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40" name="Richtungspfeil 39"/>
          <p:cNvSpPr/>
          <p:nvPr/>
        </p:nvSpPr>
        <p:spPr>
          <a:xfrm rot="16200000">
            <a:off x="6631512" y="1736540"/>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41" name="Ellipse 40"/>
          <p:cNvSpPr/>
          <p:nvPr/>
        </p:nvSpPr>
        <p:spPr>
          <a:xfrm>
            <a:off x="7020312" y="2544601"/>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42" name="Ellipse 41"/>
          <p:cNvSpPr/>
          <p:nvPr/>
        </p:nvSpPr>
        <p:spPr>
          <a:xfrm>
            <a:off x="7020312" y="868680"/>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Tree>
    <p:extLst>
      <p:ext uri="{BB962C8B-B14F-4D97-AF65-F5344CB8AC3E}">
        <p14:creationId xmlns:p14="http://schemas.microsoft.com/office/powerpoint/2010/main" val="42250047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44" grpId="0" animBg="1"/>
      <p:bldP spid="45" grpId="0" animBg="1"/>
      <p:bldP spid="46" grpId="0" animBg="1"/>
      <p:bldP spid="52" grpId="0" animBg="1"/>
      <p:bldP spid="39" grpId="0" animBg="1"/>
      <p:bldP spid="40" grpId="0" animBg="1"/>
      <p:bldP spid="41" grpId="0" animBg="1"/>
      <p:bldP spid="4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951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Ellipse 3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ichtungspfeil 32"/>
          <p:cNvSpPr/>
          <p:nvPr/>
        </p:nvSpPr>
        <p:spPr>
          <a:xfrm>
            <a:off x="1021081" y="5393524"/>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34" name="Richtungspfeil 33"/>
          <p:cNvSpPr/>
          <p:nvPr/>
        </p:nvSpPr>
        <p:spPr>
          <a:xfrm rot="16200000">
            <a:off x="6801701" y="4901604"/>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35" name="Ellipse 34"/>
          <p:cNvSpPr/>
          <p:nvPr/>
        </p:nvSpPr>
        <p:spPr>
          <a:xfrm>
            <a:off x="6154182" y="5278252"/>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36" name="Ellipse 35"/>
          <p:cNvSpPr/>
          <p:nvPr/>
        </p:nvSpPr>
        <p:spPr>
          <a:xfrm>
            <a:off x="6786776" y="1293558"/>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
        <p:nvSpPr>
          <p:cNvPr id="44" name="Richtungspfeil 43"/>
          <p:cNvSpPr/>
          <p:nvPr/>
        </p:nvSpPr>
        <p:spPr>
          <a:xfrm>
            <a:off x="2680071" y="5394009"/>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45" name="Richtungspfeil 44"/>
          <p:cNvSpPr/>
          <p:nvPr/>
        </p:nvSpPr>
        <p:spPr>
          <a:xfrm rot="16200000">
            <a:off x="6794002" y="3657096"/>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46" name="Ellipse 45"/>
          <p:cNvSpPr/>
          <p:nvPr/>
        </p:nvSpPr>
        <p:spPr>
          <a:xfrm>
            <a:off x="6307334" y="4879294"/>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52" name="Ellipse 51"/>
          <p:cNvSpPr/>
          <p:nvPr/>
        </p:nvSpPr>
        <p:spPr>
          <a:xfrm>
            <a:off x="7253681" y="1278498"/>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
        <p:nvSpPr>
          <p:cNvPr id="39" name="Richtungspfeil 38"/>
          <p:cNvSpPr/>
          <p:nvPr/>
        </p:nvSpPr>
        <p:spPr>
          <a:xfrm>
            <a:off x="4381692" y="5393524"/>
            <a:ext cx="1647320" cy="3869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Erarbeiten</a:t>
            </a:r>
          </a:p>
        </p:txBody>
      </p:sp>
      <p:sp>
        <p:nvSpPr>
          <p:cNvPr id="40" name="Richtungspfeil 39"/>
          <p:cNvSpPr/>
          <p:nvPr/>
        </p:nvSpPr>
        <p:spPr>
          <a:xfrm rot="16200000">
            <a:off x="6786667" y="2385988"/>
            <a:ext cx="1244507" cy="3785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Üben</a:t>
            </a:r>
          </a:p>
        </p:txBody>
      </p:sp>
      <p:sp>
        <p:nvSpPr>
          <p:cNvPr id="41" name="Ellipse 40"/>
          <p:cNvSpPr/>
          <p:nvPr/>
        </p:nvSpPr>
        <p:spPr>
          <a:xfrm>
            <a:off x="6564366" y="5242144"/>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a:t>
            </a:r>
          </a:p>
        </p:txBody>
      </p:sp>
      <p:sp>
        <p:nvSpPr>
          <p:cNvPr id="42" name="Ellipse 41"/>
          <p:cNvSpPr/>
          <p:nvPr/>
        </p:nvSpPr>
        <p:spPr>
          <a:xfrm>
            <a:off x="7020312" y="868680"/>
            <a:ext cx="466905" cy="434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a:t>
            </a:r>
          </a:p>
        </p:txBody>
      </p:sp>
    </p:spTree>
    <p:extLst>
      <p:ext uri="{BB962C8B-B14F-4D97-AF65-F5344CB8AC3E}">
        <p14:creationId xmlns:p14="http://schemas.microsoft.com/office/powerpoint/2010/main" val="1611015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951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Ellipse 30"/>
          <p:cNvSpPr/>
          <p:nvPr/>
        </p:nvSpPr>
        <p:spPr>
          <a:xfrm>
            <a:off x="6570202" y="5072329"/>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941930" y="846831"/>
            <a:ext cx="1372492" cy="3170099"/>
          </a:xfrm>
          <a:prstGeom prst="rect">
            <a:avLst/>
          </a:prstGeom>
          <a:noFill/>
        </p:spPr>
        <p:txBody>
          <a:bodyPr wrap="none" rtlCol="0">
            <a:spAutoFit/>
          </a:bodyPr>
          <a:lstStyle/>
          <a:p>
            <a:r>
              <a:rPr lang="de-DE" sz="20000" dirty="0">
                <a:solidFill>
                  <a:schemeClr val="accent1"/>
                </a:solidFill>
              </a:rPr>
              <a:t>?</a:t>
            </a:r>
          </a:p>
        </p:txBody>
      </p:sp>
    </p:spTree>
    <p:extLst>
      <p:ext uri="{BB962C8B-B14F-4D97-AF65-F5344CB8AC3E}">
        <p14:creationId xmlns:p14="http://schemas.microsoft.com/office/powerpoint/2010/main" val="2982948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41569" y="570329"/>
            <a:ext cx="5778557" cy="5327883"/>
            <a:chOff x="1441569" y="951329"/>
            <a:chExt cx="5778557" cy="5327883"/>
          </a:xfrm>
        </p:grpSpPr>
        <p:grpSp>
          <p:nvGrpSpPr>
            <p:cNvPr id="2" name="Gruppieren 1"/>
            <p:cNvGrpSpPr/>
            <p:nvPr/>
          </p:nvGrpSpPr>
          <p:grpSpPr>
            <a:xfrm>
              <a:off x="1441569" y="5088279"/>
              <a:ext cx="990631" cy="1190933"/>
              <a:chOff x="1441569" y="5088279"/>
              <a:chExt cx="990631" cy="1190933"/>
            </a:xfrm>
          </p:grpSpPr>
          <p:sp>
            <p:nvSpPr>
              <p:cNvPr id="43" name="Freeform 4"/>
              <p:cNvSpPr>
                <a:spLocks/>
              </p:cNvSpPr>
              <p:nvPr/>
            </p:nvSpPr>
            <p:spPr bwMode="auto">
              <a:xfrm>
                <a:off x="1441569" y="5088279"/>
                <a:ext cx="970013" cy="1190933"/>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 name="connsiteX0" fmla="*/ 0 w 1357180"/>
                  <a:gd name="connsiteY0" fmla="*/ 1153407 h 1418897"/>
                  <a:gd name="connsiteX1" fmla="*/ 470927 w 1357180"/>
                  <a:gd name="connsiteY1" fmla="*/ 189186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153407 h 1418897"/>
                  <a:gd name="connsiteX1" fmla="*/ 564408 w 1357180"/>
                  <a:gd name="connsiteY1" fmla="*/ 73154 h 1418897"/>
                  <a:gd name="connsiteX2" fmla="*/ 1085783 w 1357180"/>
                  <a:gd name="connsiteY2" fmla="*/ 0 h 1418897"/>
                  <a:gd name="connsiteX3" fmla="*/ 1357180 w 1357180"/>
                  <a:gd name="connsiteY3" fmla="*/ 406813 h 1418897"/>
                  <a:gd name="connsiteX4" fmla="*/ 1180376 w 1357180"/>
                  <a:gd name="connsiteY4" fmla="*/ 1418897 h 1418897"/>
                  <a:gd name="connsiteX5" fmla="*/ 0 w 1357180"/>
                  <a:gd name="connsiteY5" fmla="*/ 1153407 h 1418897"/>
                  <a:gd name="connsiteX0" fmla="*/ 0 w 1357180"/>
                  <a:gd name="connsiteY0" fmla="*/ 1269438 h 1534928"/>
                  <a:gd name="connsiteX1" fmla="*/ 564408 w 1357180"/>
                  <a:gd name="connsiteY1" fmla="*/ 189185 h 1534928"/>
                  <a:gd name="connsiteX2" fmla="*/ 1210426 w 1357180"/>
                  <a:gd name="connsiteY2" fmla="*/ 0 h 1534928"/>
                  <a:gd name="connsiteX3" fmla="*/ 1357180 w 1357180"/>
                  <a:gd name="connsiteY3" fmla="*/ 522844 h 1534928"/>
                  <a:gd name="connsiteX4" fmla="*/ 1180376 w 1357180"/>
                  <a:gd name="connsiteY4" fmla="*/ 1534928 h 1534928"/>
                  <a:gd name="connsiteX5" fmla="*/ 0 w 1357180"/>
                  <a:gd name="connsiteY5" fmla="*/ 1269438 h 1534928"/>
                  <a:gd name="connsiteX0" fmla="*/ 0 w 1388340"/>
                  <a:gd name="connsiteY0" fmla="*/ 1269438 h 1534928"/>
                  <a:gd name="connsiteX1" fmla="*/ 564408 w 1388340"/>
                  <a:gd name="connsiteY1" fmla="*/ 189185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269438 h 1534928"/>
                  <a:gd name="connsiteX1" fmla="*/ 564408 w 1388340"/>
                  <a:gd name="connsiteY1" fmla="*/ 137341 h 1534928"/>
                  <a:gd name="connsiteX2" fmla="*/ 1210426 w 1388340"/>
                  <a:gd name="connsiteY2" fmla="*/ 0 h 1534928"/>
                  <a:gd name="connsiteX3" fmla="*/ 1388340 w 1388340"/>
                  <a:gd name="connsiteY3" fmla="*/ 406813 h 1534928"/>
                  <a:gd name="connsiteX4" fmla="*/ 1180376 w 1388340"/>
                  <a:gd name="connsiteY4" fmla="*/ 1534928 h 1534928"/>
                  <a:gd name="connsiteX5" fmla="*/ 0 w 1388340"/>
                  <a:gd name="connsiteY5" fmla="*/ 1269438 h 1534928"/>
                  <a:gd name="connsiteX0" fmla="*/ 0 w 1388340"/>
                  <a:gd name="connsiteY0" fmla="*/ 1321282 h 1586772"/>
                  <a:gd name="connsiteX1" fmla="*/ 564408 w 1388340"/>
                  <a:gd name="connsiteY1" fmla="*/ 189185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44875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 name="connsiteX0" fmla="*/ 0 w 1388340"/>
                  <a:gd name="connsiteY0" fmla="*/ 1321282 h 1586772"/>
                  <a:gd name="connsiteX1" fmla="*/ 525342 w 1388340"/>
                  <a:gd name="connsiteY1" fmla="*/ 189186 h 1586772"/>
                  <a:gd name="connsiteX2" fmla="*/ 1210426 w 1388340"/>
                  <a:gd name="connsiteY2" fmla="*/ 0 h 1586772"/>
                  <a:gd name="connsiteX3" fmla="*/ 1388340 w 1388340"/>
                  <a:gd name="connsiteY3" fmla="*/ 458657 h 1586772"/>
                  <a:gd name="connsiteX4" fmla="*/ 1180376 w 1388340"/>
                  <a:gd name="connsiteY4" fmla="*/ 1586772 h 1586772"/>
                  <a:gd name="connsiteX5" fmla="*/ 0 w 1388340"/>
                  <a:gd name="connsiteY5" fmla="*/ 1321282 h 15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340" h="1586772">
                    <a:moveTo>
                      <a:pt x="0" y="1321282"/>
                    </a:moveTo>
                    <a:lnTo>
                      <a:pt x="525342" y="189186"/>
                    </a:lnTo>
                    <a:lnTo>
                      <a:pt x="1210426" y="0"/>
                    </a:lnTo>
                    <a:lnTo>
                      <a:pt x="1388340" y="458657"/>
                    </a:lnTo>
                    <a:lnTo>
                      <a:pt x="1180376" y="1586772"/>
                    </a:lnTo>
                    <a:lnTo>
                      <a:pt x="0" y="1321282"/>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8" name="Text Box 6"/>
              <p:cNvSpPr txBox="1">
                <a:spLocks noChangeArrowheads="1"/>
              </p:cNvSpPr>
              <p:nvPr/>
            </p:nvSpPr>
            <p:spPr bwMode="auto">
              <a:xfrm rot="17282728">
                <a:off x="1613265" y="5336329"/>
                <a:ext cx="771943" cy="865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grpSp>
          <p:nvGrpSpPr>
            <p:cNvPr id="3" name="Gruppieren 2"/>
            <p:cNvGrpSpPr/>
            <p:nvPr/>
          </p:nvGrpSpPr>
          <p:grpSpPr>
            <a:xfrm>
              <a:off x="1814661" y="4310015"/>
              <a:ext cx="5114346" cy="1069918"/>
              <a:chOff x="1814661" y="4310015"/>
              <a:chExt cx="5114346" cy="1069918"/>
            </a:xfrm>
          </p:grpSpPr>
          <p:sp>
            <p:nvSpPr>
              <p:cNvPr id="47" name="Freeform 5"/>
              <p:cNvSpPr>
                <a:spLocks/>
              </p:cNvSpPr>
              <p:nvPr/>
            </p:nvSpPr>
            <p:spPr bwMode="auto">
              <a:xfrm>
                <a:off x="1814661" y="4310015"/>
                <a:ext cx="5114346" cy="1069918"/>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653049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385035 w 7605494"/>
                  <a:gd name="connsiteY3" fmla="*/ 1331463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65480 w 7605494"/>
                  <a:gd name="connsiteY3" fmla="*/ 1345967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741366"/>
                  <a:gd name="connsiteX1" fmla="*/ 725214 w 7605494"/>
                  <a:gd name="connsiteY1" fmla="*/ 937325 h 1741366"/>
                  <a:gd name="connsiteX2" fmla="*/ 882869 w 7605494"/>
                  <a:gd name="connsiteY2" fmla="*/ 1410290 h 1741366"/>
                  <a:gd name="connsiteX3" fmla="*/ 6681061 w 7605494"/>
                  <a:gd name="connsiteY3" fmla="*/ 1476501 h 1741366"/>
                  <a:gd name="connsiteX4" fmla="*/ 6980235 w 7605494"/>
                  <a:gd name="connsiteY4" fmla="*/ 1741366 h 1741366"/>
                  <a:gd name="connsiteX5" fmla="*/ 7594719 w 7605494"/>
                  <a:gd name="connsiteY5" fmla="*/ 1520648 h 1741366"/>
                  <a:gd name="connsiteX6" fmla="*/ 0 w 7605494"/>
                  <a:gd name="connsiteY6" fmla="*/ 1173808 h 1741366"/>
                  <a:gd name="connsiteX0" fmla="*/ 0 w 7605494"/>
                  <a:gd name="connsiteY0" fmla="*/ 1173808 h 1886405"/>
                  <a:gd name="connsiteX1" fmla="*/ 725214 w 7605494"/>
                  <a:gd name="connsiteY1" fmla="*/ 937325 h 1886405"/>
                  <a:gd name="connsiteX2" fmla="*/ 882869 w 7605494"/>
                  <a:gd name="connsiteY2" fmla="*/ 1410290 h 1886405"/>
                  <a:gd name="connsiteX3" fmla="*/ 6681061 w 7605494"/>
                  <a:gd name="connsiteY3" fmla="*/ 1476501 h 1886405"/>
                  <a:gd name="connsiteX4" fmla="*/ 6902335 w 7605494"/>
                  <a:gd name="connsiteY4" fmla="*/ 1886405 h 1886405"/>
                  <a:gd name="connsiteX5" fmla="*/ 7594719 w 7605494"/>
                  <a:gd name="connsiteY5" fmla="*/ 1520648 h 1886405"/>
                  <a:gd name="connsiteX6" fmla="*/ 0 w 7605494"/>
                  <a:gd name="connsiteY6" fmla="*/ 1173808 h 1886405"/>
                  <a:gd name="connsiteX0" fmla="*/ 0 w 7527702"/>
                  <a:gd name="connsiteY0" fmla="*/ 1083314 h 1795911"/>
                  <a:gd name="connsiteX1" fmla="*/ 725214 w 7527702"/>
                  <a:gd name="connsiteY1" fmla="*/ 846831 h 1795911"/>
                  <a:gd name="connsiteX2" fmla="*/ 882869 w 7527702"/>
                  <a:gd name="connsiteY2" fmla="*/ 1319796 h 1795911"/>
                  <a:gd name="connsiteX3" fmla="*/ 6681061 w 7527702"/>
                  <a:gd name="connsiteY3" fmla="*/ 1386007 h 1795911"/>
                  <a:gd name="connsiteX4" fmla="*/ 6902335 w 7527702"/>
                  <a:gd name="connsiteY4" fmla="*/ 1795911 h 1795911"/>
                  <a:gd name="connsiteX5" fmla="*/ 7516819 w 7527702"/>
                  <a:gd name="connsiteY5" fmla="*/ 1647712 h 1795911"/>
                  <a:gd name="connsiteX6" fmla="*/ 0 w 7527702"/>
                  <a:gd name="connsiteY6" fmla="*/ 1083314 h 1795911"/>
                  <a:gd name="connsiteX0" fmla="*/ 0 w 7527703"/>
                  <a:gd name="connsiteY0" fmla="*/ 1083314 h 1795911"/>
                  <a:gd name="connsiteX1" fmla="*/ 725214 w 7527703"/>
                  <a:gd name="connsiteY1" fmla="*/ 846831 h 1795911"/>
                  <a:gd name="connsiteX2" fmla="*/ 882869 w 7527703"/>
                  <a:gd name="connsiteY2" fmla="*/ 1319796 h 1795911"/>
                  <a:gd name="connsiteX3" fmla="*/ 6681062 w 7527703"/>
                  <a:gd name="connsiteY3" fmla="*/ 1386007 h 1795911"/>
                  <a:gd name="connsiteX4" fmla="*/ 6902335 w 7527703"/>
                  <a:gd name="connsiteY4" fmla="*/ 1795911 h 1795911"/>
                  <a:gd name="connsiteX5" fmla="*/ 7516819 w 7527703"/>
                  <a:gd name="connsiteY5" fmla="*/ 1647712 h 1795911"/>
                  <a:gd name="connsiteX6" fmla="*/ 0 w 7527703"/>
                  <a:gd name="connsiteY6" fmla="*/ 1083314 h 1795911"/>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484855"/>
                  <a:gd name="connsiteY0" fmla="*/ 1063869 h 1776466"/>
                  <a:gd name="connsiteX1" fmla="*/ 725214 w 7484855"/>
                  <a:gd name="connsiteY1" fmla="*/ 827386 h 1776466"/>
                  <a:gd name="connsiteX2" fmla="*/ 882869 w 7484855"/>
                  <a:gd name="connsiteY2" fmla="*/ 1300351 h 1776466"/>
                  <a:gd name="connsiteX3" fmla="*/ 6681062 w 7484855"/>
                  <a:gd name="connsiteY3" fmla="*/ 1366562 h 1776466"/>
                  <a:gd name="connsiteX4" fmla="*/ 6902335 w 7484855"/>
                  <a:gd name="connsiteY4" fmla="*/ 1776466 h 1776466"/>
                  <a:gd name="connsiteX5" fmla="*/ 7473911 w 7484855"/>
                  <a:gd name="connsiteY5" fmla="*/ 1678198 h 1776466"/>
                  <a:gd name="connsiteX6" fmla="*/ 0 w 7484855"/>
                  <a:gd name="connsiteY6" fmla="*/ 1063869 h 1776466"/>
                  <a:gd name="connsiteX0" fmla="*/ 0 w 7228619"/>
                  <a:gd name="connsiteY0" fmla="*/ 1538428 h 2251025"/>
                  <a:gd name="connsiteX1" fmla="*/ 725214 w 7228619"/>
                  <a:gd name="connsiteY1" fmla="*/ 1301945 h 2251025"/>
                  <a:gd name="connsiteX2" fmla="*/ 882869 w 7228619"/>
                  <a:gd name="connsiteY2" fmla="*/ 1774910 h 2251025"/>
                  <a:gd name="connsiteX3" fmla="*/ 6681062 w 7228619"/>
                  <a:gd name="connsiteY3" fmla="*/ 1841121 h 2251025"/>
                  <a:gd name="connsiteX4" fmla="*/ 6902335 w 7228619"/>
                  <a:gd name="connsiteY4" fmla="*/ 2251025 h 2251025"/>
                  <a:gd name="connsiteX5" fmla="*/ 7217296 w 7228619"/>
                  <a:gd name="connsiteY5" fmla="*/ 1173319 h 2251025"/>
                  <a:gd name="connsiteX6" fmla="*/ 0 w 7228619"/>
                  <a:gd name="connsiteY6" fmla="*/ 1538428 h 2251025"/>
                  <a:gd name="connsiteX0" fmla="*/ 0 w 7217296"/>
                  <a:gd name="connsiteY0" fmla="*/ 1090175 h 1802772"/>
                  <a:gd name="connsiteX1" fmla="*/ 725214 w 7217296"/>
                  <a:gd name="connsiteY1" fmla="*/ 853692 h 1802772"/>
                  <a:gd name="connsiteX2" fmla="*/ 882869 w 7217296"/>
                  <a:gd name="connsiteY2" fmla="*/ 1326657 h 1802772"/>
                  <a:gd name="connsiteX3" fmla="*/ 6681062 w 7217296"/>
                  <a:gd name="connsiteY3" fmla="*/ 1392868 h 1802772"/>
                  <a:gd name="connsiteX4" fmla="*/ 6902335 w 7217296"/>
                  <a:gd name="connsiteY4" fmla="*/ 1802772 h 1802772"/>
                  <a:gd name="connsiteX5" fmla="*/ 7217296 w 7217296"/>
                  <a:gd name="connsiteY5" fmla="*/ 725066 h 1802772"/>
                  <a:gd name="connsiteX6" fmla="*/ 0 w 7217296"/>
                  <a:gd name="connsiteY6" fmla="*/ 1090175 h 1802772"/>
                  <a:gd name="connsiteX0" fmla="*/ 0 w 7223105"/>
                  <a:gd name="connsiteY0" fmla="*/ 1090175 h 1392868"/>
                  <a:gd name="connsiteX1" fmla="*/ 725214 w 7223105"/>
                  <a:gd name="connsiteY1" fmla="*/ 853692 h 1392868"/>
                  <a:gd name="connsiteX2" fmla="*/ 882869 w 7223105"/>
                  <a:gd name="connsiteY2" fmla="*/ 1326657 h 1392868"/>
                  <a:gd name="connsiteX3" fmla="*/ 6681062 w 7223105"/>
                  <a:gd name="connsiteY3" fmla="*/ 1392868 h 1392868"/>
                  <a:gd name="connsiteX4" fmla="*/ 7223105 w 7223105"/>
                  <a:gd name="connsiteY4" fmla="*/ 1241387 h 1392868"/>
                  <a:gd name="connsiteX5" fmla="*/ 7217296 w 7223105"/>
                  <a:gd name="connsiteY5" fmla="*/ 725066 h 1392868"/>
                  <a:gd name="connsiteX6" fmla="*/ 0 w 7223105"/>
                  <a:gd name="connsiteY6" fmla="*/ 1090175 h 1392868"/>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719556 w 7223105"/>
                  <a:gd name="connsiteY3" fmla="*/ 1237590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223105"/>
                  <a:gd name="connsiteY0" fmla="*/ 1090175 h 1326657"/>
                  <a:gd name="connsiteX1" fmla="*/ 725214 w 7223105"/>
                  <a:gd name="connsiteY1" fmla="*/ 853692 h 1326657"/>
                  <a:gd name="connsiteX2" fmla="*/ 882869 w 7223105"/>
                  <a:gd name="connsiteY2" fmla="*/ 1326657 h 1326657"/>
                  <a:gd name="connsiteX3" fmla="*/ 6642572 w 7223105"/>
                  <a:gd name="connsiteY3" fmla="*/ 1213702 h 1326657"/>
                  <a:gd name="connsiteX4" fmla="*/ 7223105 w 7223105"/>
                  <a:gd name="connsiteY4" fmla="*/ 1241387 h 1326657"/>
                  <a:gd name="connsiteX5" fmla="*/ 7217296 w 7223105"/>
                  <a:gd name="connsiteY5" fmla="*/ 725066 h 1326657"/>
                  <a:gd name="connsiteX6" fmla="*/ 0 w 7223105"/>
                  <a:gd name="connsiteY6" fmla="*/ 1090175 h 1326657"/>
                  <a:gd name="connsiteX0" fmla="*/ 0 w 7319970"/>
                  <a:gd name="connsiteY0" fmla="*/ 1058619 h 1295101"/>
                  <a:gd name="connsiteX1" fmla="*/ 725214 w 7319970"/>
                  <a:gd name="connsiteY1" fmla="*/ 822136 h 1295101"/>
                  <a:gd name="connsiteX2" fmla="*/ 882869 w 7319970"/>
                  <a:gd name="connsiteY2" fmla="*/ 1295101 h 1295101"/>
                  <a:gd name="connsiteX3" fmla="*/ 6642572 w 7319970"/>
                  <a:gd name="connsiteY3" fmla="*/ 1182146 h 1295101"/>
                  <a:gd name="connsiteX4" fmla="*/ 7223105 w 7319970"/>
                  <a:gd name="connsiteY4" fmla="*/ 1209831 h 1295101"/>
                  <a:gd name="connsiteX5" fmla="*/ 7319942 w 7319970"/>
                  <a:gd name="connsiteY5" fmla="*/ 765177 h 1295101"/>
                  <a:gd name="connsiteX6" fmla="*/ 0 w 7319970"/>
                  <a:gd name="connsiteY6" fmla="*/ 1058619 h 1295101"/>
                  <a:gd name="connsiteX0" fmla="*/ 0 w 7319941"/>
                  <a:gd name="connsiteY0" fmla="*/ 1058619 h 1295101"/>
                  <a:gd name="connsiteX1" fmla="*/ 725214 w 7319941"/>
                  <a:gd name="connsiteY1" fmla="*/ 822136 h 1295101"/>
                  <a:gd name="connsiteX2" fmla="*/ 882869 w 7319941"/>
                  <a:gd name="connsiteY2" fmla="*/ 1295101 h 1295101"/>
                  <a:gd name="connsiteX3" fmla="*/ 6642572 w 7319941"/>
                  <a:gd name="connsiteY3" fmla="*/ 1182146 h 1295101"/>
                  <a:gd name="connsiteX4" fmla="*/ 7223105 w 7319941"/>
                  <a:gd name="connsiteY4" fmla="*/ 1209831 h 1295101"/>
                  <a:gd name="connsiteX5" fmla="*/ 7319942 w 7319941"/>
                  <a:gd name="connsiteY5" fmla="*/ 765177 h 1295101"/>
                  <a:gd name="connsiteX6" fmla="*/ 0 w 7319941"/>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058619 h 1295101"/>
                  <a:gd name="connsiteX1" fmla="*/ 725214 w 7319942"/>
                  <a:gd name="connsiteY1" fmla="*/ 822136 h 1295101"/>
                  <a:gd name="connsiteX2" fmla="*/ 882869 w 7319942"/>
                  <a:gd name="connsiteY2" fmla="*/ 1295101 h 1295101"/>
                  <a:gd name="connsiteX3" fmla="*/ 6642572 w 7319942"/>
                  <a:gd name="connsiteY3" fmla="*/ 1182146 h 1295101"/>
                  <a:gd name="connsiteX4" fmla="*/ 7223105 w 7319942"/>
                  <a:gd name="connsiteY4" fmla="*/ 1209831 h 1295101"/>
                  <a:gd name="connsiteX5" fmla="*/ 7319942 w 7319942"/>
                  <a:gd name="connsiteY5" fmla="*/ 765177 h 1295101"/>
                  <a:gd name="connsiteX6" fmla="*/ 0 w 7319942"/>
                  <a:gd name="connsiteY6" fmla="*/ 1058619 h 1295101"/>
                  <a:gd name="connsiteX0" fmla="*/ 0 w 7319942"/>
                  <a:gd name="connsiteY0" fmla="*/ 1141958 h 1378440"/>
                  <a:gd name="connsiteX1" fmla="*/ 725214 w 7319942"/>
                  <a:gd name="connsiteY1" fmla="*/ 905475 h 1378440"/>
                  <a:gd name="connsiteX2" fmla="*/ 882869 w 7319942"/>
                  <a:gd name="connsiteY2" fmla="*/ 1378440 h 1378440"/>
                  <a:gd name="connsiteX3" fmla="*/ 6642572 w 7319942"/>
                  <a:gd name="connsiteY3" fmla="*/ 1265485 h 1378440"/>
                  <a:gd name="connsiteX4" fmla="*/ 7223105 w 7319942"/>
                  <a:gd name="connsiteY4" fmla="*/ 1293170 h 1378440"/>
                  <a:gd name="connsiteX5" fmla="*/ 7319942 w 7319942"/>
                  <a:gd name="connsiteY5" fmla="*/ 848516 h 1378440"/>
                  <a:gd name="connsiteX6" fmla="*/ 0 w 7319942"/>
                  <a:gd name="connsiteY6" fmla="*/ 1141958 h 1378440"/>
                  <a:gd name="connsiteX0" fmla="*/ 0 w 7319942"/>
                  <a:gd name="connsiteY0" fmla="*/ 1189052 h 1425534"/>
                  <a:gd name="connsiteX1" fmla="*/ 725214 w 7319942"/>
                  <a:gd name="connsiteY1" fmla="*/ 952569 h 1425534"/>
                  <a:gd name="connsiteX2" fmla="*/ 882869 w 7319942"/>
                  <a:gd name="connsiteY2" fmla="*/ 1425534 h 1425534"/>
                  <a:gd name="connsiteX3" fmla="*/ 6642572 w 7319942"/>
                  <a:gd name="connsiteY3" fmla="*/ 1312579 h 1425534"/>
                  <a:gd name="connsiteX4" fmla="*/ 7223105 w 7319942"/>
                  <a:gd name="connsiteY4" fmla="*/ 1340264 h 1425534"/>
                  <a:gd name="connsiteX5" fmla="*/ 7319942 w 7319942"/>
                  <a:gd name="connsiteY5" fmla="*/ 895610 h 1425534"/>
                  <a:gd name="connsiteX6" fmla="*/ 0 w 7319942"/>
                  <a:gd name="connsiteY6" fmla="*/ 1189052 h 14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9942" h="1425534">
                    <a:moveTo>
                      <a:pt x="0" y="1189052"/>
                    </a:moveTo>
                    <a:lnTo>
                      <a:pt x="725214" y="952569"/>
                    </a:lnTo>
                    <a:lnTo>
                      <a:pt x="882869" y="1425534"/>
                    </a:lnTo>
                    <a:cubicBezTo>
                      <a:pt x="1852550" y="355874"/>
                      <a:pt x="6123633" y="904930"/>
                      <a:pt x="6642572" y="1312579"/>
                    </a:cubicBezTo>
                    <a:lnTo>
                      <a:pt x="7223105" y="1340264"/>
                    </a:lnTo>
                    <a:lnTo>
                      <a:pt x="7319942" y="895610"/>
                    </a:lnTo>
                    <a:cubicBezTo>
                      <a:pt x="6475399" y="78334"/>
                      <a:pt x="755230" y="-748210"/>
                      <a:pt x="0" y="1189052"/>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49" name="Text Box 7"/>
              <p:cNvSpPr txBox="1">
                <a:spLocks noChangeArrowheads="1"/>
              </p:cNvSpPr>
              <p:nvPr/>
            </p:nvSpPr>
            <p:spPr bwMode="auto">
              <a:xfrm rot="21303001">
                <a:off x="2657531" y="4433145"/>
                <a:ext cx="1898485" cy="686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5" name="Gruppieren 4"/>
            <p:cNvGrpSpPr/>
            <p:nvPr/>
          </p:nvGrpSpPr>
          <p:grpSpPr>
            <a:xfrm>
              <a:off x="6275934" y="951329"/>
              <a:ext cx="944192" cy="1532948"/>
              <a:chOff x="6275934" y="951329"/>
              <a:chExt cx="944192" cy="1532948"/>
            </a:xfrm>
          </p:grpSpPr>
          <p:sp>
            <p:nvSpPr>
              <p:cNvPr id="50" name="Freeform 9"/>
              <p:cNvSpPr>
                <a:spLocks/>
              </p:cNvSpPr>
              <p:nvPr/>
            </p:nvSpPr>
            <p:spPr bwMode="auto">
              <a:xfrm rot="756605">
                <a:off x="6275934" y="951329"/>
                <a:ext cx="944192" cy="153294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 name="connsiteX0" fmla="*/ 31531 w 1386311"/>
                  <a:gd name="connsiteY0" fmla="*/ 1355835 h 1450428"/>
                  <a:gd name="connsiteX1" fmla="*/ 567558 w 1386311"/>
                  <a:gd name="connsiteY1" fmla="*/ 1056290 h 1450428"/>
                  <a:gd name="connsiteX2" fmla="*/ 1087821 w 1386311"/>
                  <a:gd name="connsiteY2" fmla="*/ 1450428 h 1450428"/>
                  <a:gd name="connsiteX3" fmla="*/ 1386312 w 1386311"/>
                  <a:gd name="connsiteY3" fmla="*/ 441178 h 1450428"/>
                  <a:gd name="connsiteX4" fmla="*/ 599090 w 1386311"/>
                  <a:gd name="connsiteY4" fmla="*/ 0 h 1450428"/>
                  <a:gd name="connsiteX5" fmla="*/ 0 w 1386311"/>
                  <a:gd name="connsiteY5" fmla="*/ 457200 h 1450428"/>
                  <a:gd name="connsiteX6" fmla="*/ 31531 w 1386311"/>
                  <a:gd name="connsiteY6" fmla="*/ 1355835 h 1450428"/>
                  <a:gd name="connsiteX0" fmla="*/ 31531 w 1386312"/>
                  <a:gd name="connsiteY0" fmla="*/ 1620488 h 1715081"/>
                  <a:gd name="connsiteX1" fmla="*/ 567558 w 1386312"/>
                  <a:gd name="connsiteY1" fmla="*/ 1320943 h 1715081"/>
                  <a:gd name="connsiteX2" fmla="*/ 1087821 w 1386312"/>
                  <a:gd name="connsiteY2" fmla="*/ 1715081 h 1715081"/>
                  <a:gd name="connsiteX3" fmla="*/ 1386312 w 1386312"/>
                  <a:gd name="connsiteY3" fmla="*/ 705831 h 1715081"/>
                  <a:gd name="connsiteX4" fmla="*/ 870764 w 1386312"/>
                  <a:gd name="connsiteY4" fmla="*/ 1 h 1715081"/>
                  <a:gd name="connsiteX5" fmla="*/ 0 w 1386312"/>
                  <a:gd name="connsiteY5" fmla="*/ 721853 h 1715081"/>
                  <a:gd name="connsiteX6" fmla="*/ 31531 w 1386312"/>
                  <a:gd name="connsiteY6" fmla="*/ 1620488 h 1715081"/>
                  <a:gd name="connsiteX0" fmla="*/ 0 w 1354781"/>
                  <a:gd name="connsiteY0" fmla="*/ 1620487 h 1715080"/>
                  <a:gd name="connsiteX1" fmla="*/ 536027 w 1354781"/>
                  <a:gd name="connsiteY1" fmla="*/ 1320942 h 1715080"/>
                  <a:gd name="connsiteX2" fmla="*/ 1056290 w 1354781"/>
                  <a:gd name="connsiteY2" fmla="*/ 1715080 h 1715080"/>
                  <a:gd name="connsiteX3" fmla="*/ 1354781 w 1354781"/>
                  <a:gd name="connsiteY3" fmla="*/ 705830 h 1715080"/>
                  <a:gd name="connsiteX4" fmla="*/ 839233 w 1354781"/>
                  <a:gd name="connsiteY4" fmla="*/ 0 h 1715080"/>
                  <a:gd name="connsiteX5" fmla="*/ 118712 w 1354781"/>
                  <a:gd name="connsiteY5" fmla="*/ 616252 h 1715080"/>
                  <a:gd name="connsiteX6" fmla="*/ 0 w 1354781"/>
                  <a:gd name="connsiteY6" fmla="*/ 1620487 h 1715080"/>
                  <a:gd name="connsiteX0" fmla="*/ 0 w 1290561"/>
                  <a:gd name="connsiteY0" fmla="*/ 1621976 h 1715080"/>
                  <a:gd name="connsiteX1" fmla="*/ 471807 w 1290561"/>
                  <a:gd name="connsiteY1" fmla="*/ 1320942 h 1715080"/>
                  <a:gd name="connsiteX2" fmla="*/ 992070 w 1290561"/>
                  <a:gd name="connsiteY2" fmla="*/ 1715080 h 1715080"/>
                  <a:gd name="connsiteX3" fmla="*/ 1290561 w 1290561"/>
                  <a:gd name="connsiteY3" fmla="*/ 705830 h 1715080"/>
                  <a:gd name="connsiteX4" fmla="*/ 775013 w 1290561"/>
                  <a:gd name="connsiteY4" fmla="*/ 0 h 1715080"/>
                  <a:gd name="connsiteX5" fmla="*/ 54492 w 1290561"/>
                  <a:gd name="connsiteY5" fmla="*/ 616252 h 1715080"/>
                  <a:gd name="connsiteX6" fmla="*/ 0 w 1290561"/>
                  <a:gd name="connsiteY6" fmla="*/ 1621976 h 1715080"/>
                  <a:gd name="connsiteX0" fmla="*/ 0 w 1305767"/>
                  <a:gd name="connsiteY0" fmla="*/ 1624647 h 1715080"/>
                  <a:gd name="connsiteX1" fmla="*/ 487013 w 1305767"/>
                  <a:gd name="connsiteY1" fmla="*/ 1320942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15080"/>
                  <a:gd name="connsiteX1" fmla="*/ 473609 w 1305767"/>
                  <a:gd name="connsiteY1" fmla="*/ 1385988 h 1715080"/>
                  <a:gd name="connsiteX2" fmla="*/ 1007276 w 1305767"/>
                  <a:gd name="connsiteY2" fmla="*/ 1715080 h 1715080"/>
                  <a:gd name="connsiteX3" fmla="*/ 1305767 w 1305767"/>
                  <a:gd name="connsiteY3" fmla="*/ 705830 h 1715080"/>
                  <a:gd name="connsiteX4" fmla="*/ 790219 w 1305767"/>
                  <a:gd name="connsiteY4" fmla="*/ 0 h 1715080"/>
                  <a:gd name="connsiteX5" fmla="*/ 69698 w 1305767"/>
                  <a:gd name="connsiteY5" fmla="*/ 616252 h 1715080"/>
                  <a:gd name="connsiteX6" fmla="*/ 0 w 1305767"/>
                  <a:gd name="connsiteY6" fmla="*/ 1624647 h 1715080"/>
                  <a:gd name="connsiteX0" fmla="*/ 0 w 1305767"/>
                  <a:gd name="connsiteY0" fmla="*/ 1624647 h 1723096"/>
                  <a:gd name="connsiteX1" fmla="*/ 473609 w 1305767"/>
                  <a:gd name="connsiteY1" fmla="*/ 1385988 h 1723096"/>
                  <a:gd name="connsiteX2" fmla="*/ 961663 w 1305767"/>
                  <a:gd name="connsiteY2" fmla="*/ 1723095 h 1723096"/>
                  <a:gd name="connsiteX3" fmla="*/ 1305767 w 1305767"/>
                  <a:gd name="connsiteY3" fmla="*/ 705830 h 1723096"/>
                  <a:gd name="connsiteX4" fmla="*/ 790219 w 1305767"/>
                  <a:gd name="connsiteY4" fmla="*/ 0 h 1723096"/>
                  <a:gd name="connsiteX5" fmla="*/ 69698 w 1305767"/>
                  <a:gd name="connsiteY5" fmla="*/ 616252 h 1723096"/>
                  <a:gd name="connsiteX6" fmla="*/ 0 w 1305767"/>
                  <a:gd name="connsiteY6" fmla="*/ 1624647 h 1723096"/>
                  <a:gd name="connsiteX0" fmla="*/ 0 w 1351380"/>
                  <a:gd name="connsiteY0" fmla="*/ 1632661 h 1723095"/>
                  <a:gd name="connsiteX1" fmla="*/ 519222 w 1351380"/>
                  <a:gd name="connsiteY1" fmla="*/ 1385988 h 1723095"/>
                  <a:gd name="connsiteX2" fmla="*/ 1007276 w 1351380"/>
                  <a:gd name="connsiteY2" fmla="*/ 1723095 h 1723095"/>
                  <a:gd name="connsiteX3" fmla="*/ 1351380 w 1351380"/>
                  <a:gd name="connsiteY3" fmla="*/ 705830 h 1723095"/>
                  <a:gd name="connsiteX4" fmla="*/ 835832 w 1351380"/>
                  <a:gd name="connsiteY4" fmla="*/ 0 h 1723095"/>
                  <a:gd name="connsiteX5" fmla="*/ 115311 w 1351380"/>
                  <a:gd name="connsiteY5" fmla="*/ 616252 h 1723095"/>
                  <a:gd name="connsiteX6" fmla="*/ 0 w 1351380"/>
                  <a:gd name="connsiteY6" fmla="*/ 1632661 h 17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80" h="1723095">
                    <a:moveTo>
                      <a:pt x="0" y="1632661"/>
                    </a:moveTo>
                    <a:lnTo>
                      <a:pt x="519222" y="1385988"/>
                    </a:lnTo>
                    <a:lnTo>
                      <a:pt x="1007276" y="1723095"/>
                    </a:lnTo>
                    <a:lnTo>
                      <a:pt x="1351380" y="705830"/>
                    </a:lnTo>
                    <a:lnTo>
                      <a:pt x="835832" y="0"/>
                    </a:lnTo>
                    <a:lnTo>
                      <a:pt x="115311" y="616252"/>
                    </a:lnTo>
                    <a:lnTo>
                      <a:pt x="0" y="1632661"/>
                    </a:ln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1" name="Text Box 10"/>
              <p:cNvSpPr txBox="1">
                <a:spLocks noChangeArrowheads="1"/>
              </p:cNvSpPr>
              <p:nvPr/>
            </p:nvSpPr>
            <p:spPr bwMode="auto">
              <a:xfrm rot="17744282">
                <a:off x="6280224" y="1408930"/>
                <a:ext cx="983494" cy="758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 </a:t>
                </a:r>
                <a:r>
                  <a:rPr kumimoji="0" lang="de-DE" altLang="de-DE" sz="2400" i="0" u="none" strike="noStrike" cap="none" normalizeH="0" baseline="0" dirty="0" err="1">
                    <a:ln>
                      <a:noFill/>
                    </a:ln>
                    <a:solidFill>
                      <a:srgbClr val="FFFFFF"/>
                    </a:solidFill>
                    <a:effectLst/>
                    <a:latin typeface="Candara" pitchFamily="34" charset="0"/>
                    <a:cs typeface="Arial" pitchFamily="34" charset="0"/>
                  </a:rPr>
                  <a:t>Refle</a:t>
                </a:r>
                <a:r>
                  <a:rPr kumimoji="0" lang="de-DE" altLang="de-DE" sz="2400" i="0" u="none" strike="noStrike" cap="none" normalizeH="0" baseline="0" dirty="0">
                    <a:ln>
                      <a:noFill/>
                    </a:ln>
                    <a:solidFill>
                      <a:srgbClr val="FFFFFF"/>
                    </a:solidFill>
                    <a:effectLst/>
                    <a:latin typeface="Candara" pitchFamily="34" charset="0"/>
                    <a:cs typeface="Arial" pitchFamily="34" charset="0"/>
                  </a:rPr>
                  <a:t>-</a:t>
                </a:r>
                <a:br>
                  <a:rPr kumimoji="0" lang="de-DE" altLang="de-DE" sz="2400" i="0" u="none" strike="noStrike" cap="none" normalizeH="0" baseline="0" dirty="0">
                    <a:ln>
                      <a:noFill/>
                    </a:ln>
                    <a:solidFill>
                      <a:srgbClr val="FFFFFF"/>
                    </a:solidFill>
                    <a:effectLst/>
                    <a:latin typeface="Candara" pitchFamily="34" charset="0"/>
                    <a:cs typeface="Arial" pitchFamily="34" charset="0"/>
                  </a:rPr>
                </a:br>
                <a:r>
                  <a:rPr kumimoji="0" lang="de-DE" altLang="de-DE" sz="2400" i="0" u="none" strike="noStrike" cap="none" normalizeH="0" baseline="0" dirty="0" err="1">
                    <a:ln>
                      <a:noFill/>
                    </a:ln>
                    <a:solidFill>
                      <a:srgbClr val="FFFFFF"/>
                    </a:solidFill>
                    <a:effectLst/>
                    <a:latin typeface="Candara" pitchFamily="34" charset="0"/>
                    <a:cs typeface="Arial" pitchFamily="34" charset="0"/>
                  </a:rPr>
                  <a:t>xion</a:t>
                </a:r>
                <a:endParaRPr kumimoji="0" lang="de-DE" altLang="de-DE" sz="2400" i="0" u="none" strike="noStrike" cap="none" normalizeH="0" baseline="0" dirty="0">
                  <a:ln>
                    <a:noFill/>
                  </a:ln>
                  <a:solidFill>
                    <a:schemeClr val="tx1"/>
                  </a:solidFill>
                  <a:effectLst/>
                  <a:latin typeface="Arial" pitchFamily="34" charset="0"/>
                  <a:cs typeface="Arial" pitchFamily="34" charset="0"/>
                </a:endParaRPr>
              </a:p>
            </p:txBody>
          </p:sp>
        </p:grpSp>
        <p:grpSp>
          <p:nvGrpSpPr>
            <p:cNvPr id="4" name="Gruppieren 3"/>
            <p:cNvGrpSpPr/>
            <p:nvPr/>
          </p:nvGrpSpPr>
          <p:grpSpPr>
            <a:xfrm>
              <a:off x="4713546" y="2210718"/>
              <a:ext cx="2495837" cy="3698328"/>
              <a:chOff x="4713546" y="2210718"/>
              <a:chExt cx="2495837" cy="3698328"/>
            </a:xfrm>
          </p:grpSpPr>
          <p:sp>
            <p:nvSpPr>
              <p:cNvPr id="56" name="Freeform 3"/>
              <p:cNvSpPr>
                <a:spLocks/>
              </p:cNvSpPr>
              <p:nvPr/>
            </p:nvSpPr>
            <p:spPr bwMode="auto">
              <a:xfrm>
                <a:off x="4713546" y="2210718"/>
                <a:ext cx="2495837" cy="3698328"/>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 name="connsiteX0" fmla="*/ 2544580 w 3312122"/>
                  <a:gd name="connsiteY0" fmla="*/ 4192128 h 5312932"/>
                  <a:gd name="connsiteX1" fmla="*/ 2711621 w 3312122"/>
                  <a:gd name="connsiteY1" fmla="*/ 4773892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4580 w 3312122"/>
                  <a:gd name="connsiteY0" fmla="*/ 4192128 h 5312932"/>
                  <a:gd name="connsiteX1" fmla="*/ 3096545 w 3312122"/>
                  <a:gd name="connsiteY1" fmla="*/ 4236395 h 5312932"/>
                  <a:gd name="connsiteX2" fmla="*/ 3312122 w 3312122"/>
                  <a:gd name="connsiteY2" fmla="*/ 4678358 h 5312932"/>
                  <a:gd name="connsiteX3" fmla="*/ 17365 w 3312122"/>
                  <a:gd name="connsiteY3" fmla="*/ 4146331 h 5312932"/>
                  <a:gd name="connsiteX4" fmla="*/ 2035351 w 3312122"/>
                  <a:gd name="connsiteY4" fmla="*/ 141889 h 5312932"/>
                  <a:gd name="connsiteX5" fmla="*/ 2571378 w 3312122"/>
                  <a:gd name="connsiteY5" fmla="*/ 0 h 5312932"/>
                  <a:gd name="connsiteX6" fmla="*/ 2981282 w 3312122"/>
                  <a:gd name="connsiteY6" fmla="*/ 457200 h 5312932"/>
                  <a:gd name="connsiteX7" fmla="*/ 884468 w 3312122"/>
                  <a:gd name="connsiteY7" fmla="*/ 3767958 h 5312932"/>
                  <a:gd name="connsiteX8" fmla="*/ 2544580 w 3312122"/>
                  <a:gd name="connsiteY8" fmla="*/ 4192128 h 5312932"/>
                  <a:gd name="connsiteX0" fmla="*/ 2541531 w 3180764"/>
                  <a:gd name="connsiteY0" fmla="*/ 4192128 h 4642871"/>
                  <a:gd name="connsiteX1" fmla="*/ 3093496 w 3180764"/>
                  <a:gd name="connsiteY1" fmla="*/ 4236395 h 4642871"/>
                  <a:gd name="connsiteX2" fmla="*/ 3180764 w 3180764"/>
                  <a:gd name="connsiteY2" fmla="*/ 3675029 h 4642871"/>
                  <a:gd name="connsiteX3" fmla="*/ 14316 w 3180764"/>
                  <a:gd name="connsiteY3" fmla="*/ 4146331 h 4642871"/>
                  <a:gd name="connsiteX4" fmla="*/ 2032302 w 3180764"/>
                  <a:gd name="connsiteY4" fmla="*/ 141889 h 4642871"/>
                  <a:gd name="connsiteX5" fmla="*/ 2568329 w 3180764"/>
                  <a:gd name="connsiteY5" fmla="*/ 0 h 4642871"/>
                  <a:gd name="connsiteX6" fmla="*/ 2978233 w 3180764"/>
                  <a:gd name="connsiteY6" fmla="*/ 457200 h 4642871"/>
                  <a:gd name="connsiteX7" fmla="*/ 881419 w 3180764"/>
                  <a:gd name="connsiteY7" fmla="*/ 3767958 h 4642871"/>
                  <a:gd name="connsiteX8" fmla="*/ 2541531 w 3180764"/>
                  <a:gd name="connsiteY8" fmla="*/ 4192128 h 4642871"/>
                  <a:gd name="connsiteX0" fmla="*/ 2541531 w 3299560"/>
                  <a:gd name="connsiteY0" fmla="*/ 4192128 h 4905639"/>
                  <a:gd name="connsiteX1" fmla="*/ 3093496 w 3299560"/>
                  <a:gd name="connsiteY1" fmla="*/ 4236395 h 4905639"/>
                  <a:gd name="connsiteX2" fmla="*/ 3180764 w 3299560"/>
                  <a:gd name="connsiteY2" fmla="*/ 3675029 h 4905639"/>
                  <a:gd name="connsiteX3" fmla="*/ 14316 w 3299560"/>
                  <a:gd name="connsiteY3" fmla="*/ 4146331 h 4905639"/>
                  <a:gd name="connsiteX4" fmla="*/ 2032302 w 3299560"/>
                  <a:gd name="connsiteY4" fmla="*/ 141889 h 4905639"/>
                  <a:gd name="connsiteX5" fmla="*/ 2568329 w 3299560"/>
                  <a:gd name="connsiteY5" fmla="*/ 0 h 4905639"/>
                  <a:gd name="connsiteX6" fmla="*/ 2978233 w 3299560"/>
                  <a:gd name="connsiteY6" fmla="*/ 457200 h 4905639"/>
                  <a:gd name="connsiteX7" fmla="*/ 881419 w 3299560"/>
                  <a:gd name="connsiteY7" fmla="*/ 3767958 h 4905639"/>
                  <a:gd name="connsiteX8" fmla="*/ 2541531 w 3299560"/>
                  <a:gd name="connsiteY8" fmla="*/ 4192128 h 4905639"/>
                  <a:gd name="connsiteX0" fmla="*/ 2532707 w 3288757"/>
                  <a:gd name="connsiteY0" fmla="*/ 4192128 h 5014456"/>
                  <a:gd name="connsiteX1" fmla="*/ 3084672 w 3288757"/>
                  <a:gd name="connsiteY1" fmla="*/ 4236395 h 5014456"/>
                  <a:gd name="connsiteX2" fmla="*/ 3171940 w 3288757"/>
                  <a:gd name="connsiteY2" fmla="*/ 3675029 h 5014456"/>
                  <a:gd name="connsiteX3" fmla="*/ 5492 w 3288757"/>
                  <a:gd name="connsiteY3" fmla="*/ 4146331 h 5014456"/>
                  <a:gd name="connsiteX4" fmla="*/ 2023478 w 3288757"/>
                  <a:gd name="connsiteY4" fmla="*/ 141889 h 5014456"/>
                  <a:gd name="connsiteX5" fmla="*/ 2559505 w 3288757"/>
                  <a:gd name="connsiteY5" fmla="*/ 0 h 5014456"/>
                  <a:gd name="connsiteX6" fmla="*/ 2969409 w 3288757"/>
                  <a:gd name="connsiteY6" fmla="*/ 457200 h 5014456"/>
                  <a:gd name="connsiteX7" fmla="*/ 872595 w 3288757"/>
                  <a:gd name="connsiteY7" fmla="*/ 3767958 h 5014456"/>
                  <a:gd name="connsiteX8" fmla="*/ 2532707 w 3288757"/>
                  <a:gd name="connsiteY8" fmla="*/ 4192128 h 5014456"/>
                  <a:gd name="connsiteX0" fmla="*/ 2532707 w 3288756"/>
                  <a:gd name="connsiteY0" fmla="*/ 4192128 h 5014455"/>
                  <a:gd name="connsiteX1" fmla="*/ 3084672 w 3288756"/>
                  <a:gd name="connsiteY1" fmla="*/ 4236395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10333 w 3288756"/>
                  <a:gd name="connsiteY1" fmla="*/ 4200563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92128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92128 h 5014455"/>
                  <a:gd name="connsiteX0" fmla="*/ 2532707 w 3288756"/>
                  <a:gd name="connsiteY0" fmla="*/ 4168240 h 5014455"/>
                  <a:gd name="connsiteX1" fmla="*/ 3135994 w 3288756"/>
                  <a:gd name="connsiteY1" fmla="*/ 4176674 h 5014455"/>
                  <a:gd name="connsiteX2" fmla="*/ 3171940 w 3288756"/>
                  <a:gd name="connsiteY2" fmla="*/ 3675029 h 5014455"/>
                  <a:gd name="connsiteX3" fmla="*/ 5492 w 3288756"/>
                  <a:gd name="connsiteY3" fmla="*/ 4146331 h 5014455"/>
                  <a:gd name="connsiteX4" fmla="*/ 2023478 w 3288756"/>
                  <a:gd name="connsiteY4" fmla="*/ 141889 h 5014455"/>
                  <a:gd name="connsiteX5" fmla="*/ 2559505 w 3288756"/>
                  <a:gd name="connsiteY5" fmla="*/ 0 h 5014455"/>
                  <a:gd name="connsiteX6" fmla="*/ 2969409 w 3288756"/>
                  <a:gd name="connsiteY6" fmla="*/ 457200 h 5014455"/>
                  <a:gd name="connsiteX7" fmla="*/ 872595 w 3288756"/>
                  <a:gd name="connsiteY7" fmla="*/ 3767958 h 5014455"/>
                  <a:gd name="connsiteX8" fmla="*/ 2532707 w 3288756"/>
                  <a:gd name="connsiteY8" fmla="*/ 4168240 h 5014455"/>
                  <a:gd name="connsiteX0" fmla="*/ 2540951 w 3273905"/>
                  <a:gd name="connsiteY0" fmla="*/ 4168240 h 4905638"/>
                  <a:gd name="connsiteX1" fmla="*/ 3144238 w 3273905"/>
                  <a:gd name="connsiteY1" fmla="*/ 4176674 h 4905638"/>
                  <a:gd name="connsiteX2" fmla="*/ 3154523 w 3273905"/>
                  <a:gd name="connsiteY2" fmla="*/ 3675029 h 4905638"/>
                  <a:gd name="connsiteX3" fmla="*/ 13736 w 3273905"/>
                  <a:gd name="connsiteY3" fmla="*/ 4146331 h 4905638"/>
                  <a:gd name="connsiteX4" fmla="*/ 2031722 w 3273905"/>
                  <a:gd name="connsiteY4" fmla="*/ 141889 h 4905638"/>
                  <a:gd name="connsiteX5" fmla="*/ 2567749 w 3273905"/>
                  <a:gd name="connsiteY5" fmla="*/ 0 h 4905638"/>
                  <a:gd name="connsiteX6" fmla="*/ 2977653 w 3273905"/>
                  <a:gd name="connsiteY6" fmla="*/ 457200 h 4905638"/>
                  <a:gd name="connsiteX7" fmla="*/ 880839 w 3273905"/>
                  <a:gd name="connsiteY7" fmla="*/ 3767958 h 4905638"/>
                  <a:gd name="connsiteX8" fmla="*/ 2540951 w 3273905"/>
                  <a:gd name="connsiteY8" fmla="*/ 4168240 h 4905638"/>
                  <a:gd name="connsiteX0" fmla="*/ 2540951 w 3528987"/>
                  <a:gd name="connsiteY0" fmla="*/ 4168240 h 4740330"/>
                  <a:gd name="connsiteX1" fmla="*/ 3144238 w 3528987"/>
                  <a:gd name="connsiteY1" fmla="*/ 4176674 h 4740330"/>
                  <a:gd name="connsiteX2" fmla="*/ 3154523 w 3528987"/>
                  <a:gd name="connsiteY2" fmla="*/ 3675029 h 4740330"/>
                  <a:gd name="connsiteX3" fmla="*/ 13736 w 3528987"/>
                  <a:gd name="connsiteY3" fmla="*/ 4146331 h 4740330"/>
                  <a:gd name="connsiteX4" fmla="*/ 2031722 w 3528987"/>
                  <a:gd name="connsiteY4" fmla="*/ 141889 h 4740330"/>
                  <a:gd name="connsiteX5" fmla="*/ 2567749 w 3528987"/>
                  <a:gd name="connsiteY5" fmla="*/ 0 h 4740330"/>
                  <a:gd name="connsiteX6" fmla="*/ 2977653 w 3528987"/>
                  <a:gd name="connsiteY6" fmla="*/ 457200 h 4740330"/>
                  <a:gd name="connsiteX7" fmla="*/ 880839 w 3528987"/>
                  <a:gd name="connsiteY7" fmla="*/ 3767958 h 4740330"/>
                  <a:gd name="connsiteX8" fmla="*/ 2540951 w 3528987"/>
                  <a:gd name="connsiteY8" fmla="*/ 4168240 h 4740330"/>
                  <a:gd name="connsiteX0" fmla="*/ 2540951 w 3528986"/>
                  <a:gd name="connsiteY0" fmla="*/ 4168240 h 4740330"/>
                  <a:gd name="connsiteX1" fmla="*/ 3144238 w 3528986"/>
                  <a:gd name="connsiteY1" fmla="*/ 4176674 h 4740330"/>
                  <a:gd name="connsiteX2" fmla="*/ 3154523 w 3528986"/>
                  <a:gd name="connsiteY2" fmla="*/ 3675029 h 4740330"/>
                  <a:gd name="connsiteX3" fmla="*/ 13736 w 3528986"/>
                  <a:gd name="connsiteY3" fmla="*/ 4146331 h 4740330"/>
                  <a:gd name="connsiteX4" fmla="*/ 2031722 w 3528986"/>
                  <a:gd name="connsiteY4" fmla="*/ 141889 h 4740330"/>
                  <a:gd name="connsiteX5" fmla="*/ 2567749 w 3528986"/>
                  <a:gd name="connsiteY5" fmla="*/ 0 h 4740330"/>
                  <a:gd name="connsiteX6" fmla="*/ 2977653 w 3528986"/>
                  <a:gd name="connsiteY6" fmla="*/ 457200 h 4740330"/>
                  <a:gd name="connsiteX7" fmla="*/ 880839 w 3528986"/>
                  <a:gd name="connsiteY7" fmla="*/ 3767958 h 4740330"/>
                  <a:gd name="connsiteX8" fmla="*/ 2540951 w 3528986"/>
                  <a:gd name="connsiteY8" fmla="*/ 4168240 h 4740330"/>
                  <a:gd name="connsiteX0" fmla="*/ 2529461 w 3510646"/>
                  <a:gd name="connsiteY0" fmla="*/ 4168240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1 w 3510646"/>
                  <a:gd name="connsiteY8" fmla="*/ 4168240 h 4943563"/>
                  <a:gd name="connsiteX0" fmla="*/ 2529462 w 3510646"/>
                  <a:gd name="connsiteY0" fmla="*/ 4156296 h 4943563"/>
                  <a:gd name="connsiteX1" fmla="*/ 3132748 w 3510646"/>
                  <a:gd name="connsiteY1" fmla="*/ 4176674 h 4943563"/>
                  <a:gd name="connsiteX2" fmla="*/ 3143033 w 3510646"/>
                  <a:gd name="connsiteY2" fmla="*/ 3675029 h 4943563"/>
                  <a:gd name="connsiteX3" fmla="*/ 2246 w 3510646"/>
                  <a:gd name="connsiteY3" fmla="*/ 4146331 h 4943563"/>
                  <a:gd name="connsiteX4" fmla="*/ 2020232 w 3510646"/>
                  <a:gd name="connsiteY4" fmla="*/ 141889 h 4943563"/>
                  <a:gd name="connsiteX5" fmla="*/ 2556259 w 3510646"/>
                  <a:gd name="connsiteY5" fmla="*/ 0 h 4943563"/>
                  <a:gd name="connsiteX6" fmla="*/ 2966163 w 3510646"/>
                  <a:gd name="connsiteY6" fmla="*/ 457200 h 4943563"/>
                  <a:gd name="connsiteX7" fmla="*/ 869349 w 3510646"/>
                  <a:gd name="connsiteY7" fmla="*/ 3767958 h 4943563"/>
                  <a:gd name="connsiteX8" fmla="*/ 2529462 w 3510646"/>
                  <a:gd name="connsiteY8" fmla="*/ 4156296 h 4943563"/>
                  <a:gd name="connsiteX0" fmla="*/ 2542421 w 3591180"/>
                  <a:gd name="connsiteY0" fmla="*/ 4156296 h 4782347"/>
                  <a:gd name="connsiteX1" fmla="*/ 3145707 w 3591180"/>
                  <a:gd name="connsiteY1" fmla="*/ 4176674 h 4782347"/>
                  <a:gd name="connsiteX2" fmla="*/ 3220147 w 3591180"/>
                  <a:gd name="connsiteY2" fmla="*/ 3746695 h 4782347"/>
                  <a:gd name="connsiteX3" fmla="*/ 15205 w 3591180"/>
                  <a:gd name="connsiteY3" fmla="*/ 4146331 h 4782347"/>
                  <a:gd name="connsiteX4" fmla="*/ 2033191 w 3591180"/>
                  <a:gd name="connsiteY4" fmla="*/ 141889 h 4782347"/>
                  <a:gd name="connsiteX5" fmla="*/ 2569218 w 3591180"/>
                  <a:gd name="connsiteY5" fmla="*/ 0 h 4782347"/>
                  <a:gd name="connsiteX6" fmla="*/ 2979122 w 3591180"/>
                  <a:gd name="connsiteY6" fmla="*/ 457200 h 4782347"/>
                  <a:gd name="connsiteX7" fmla="*/ 882308 w 3591180"/>
                  <a:gd name="connsiteY7" fmla="*/ 3767958 h 4782347"/>
                  <a:gd name="connsiteX8" fmla="*/ 2542421 w 3591180"/>
                  <a:gd name="connsiteY8" fmla="*/ 4156296 h 4782347"/>
                  <a:gd name="connsiteX0" fmla="*/ 2542421 w 3591181"/>
                  <a:gd name="connsiteY0" fmla="*/ 4156296 h 4782346"/>
                  <a:gd name="connsiteX1" fmla="*/ 3132877 w 3591181"/>
                  <a:gd name="connsiteY1" fmla="*/ 4176675 h 4782346"/>
                  <a:gd name="connsiteX2" fmla="*/ 3220147 w 3591181"/>
                  <a:gd name="connsiteY2" fmla="*/ 3746695 h 4782346"/>
                  <a:gd name="connsiteX3" fmla="*/ 15205 w 3591181"/>
                  <a:gd name="connsiteY3" fmla="*/ 4146331 h 4782346"/>
                  <a:gd name="connsiteX4" fmla="*/ 2033191 w 3591181"/>
                  <a:gd name="connsiteY4" fmla="*/ 141889 h 4782346"/>
                  <a:gd name="connsiteX5" fmla="*/ 2569218 w 3591181"/>
                  <a:gd name="connsiteY5" fmla="*/ 0 h 4782346"/>
                  <a:gd name="connsiteX6" fmla="*/ 2979122 w 3591181"/>
                  <a:gd name="connsiteY6" fmla="*/ 457200 h 4782346"/>
                  <a:gd name="connsiteX7" fmla="*/ 882308 w 3591181"/>
                  <a:gd name="connsiteY7" fmla="*/ 3767958 h 4782346"/>
                  <a:gd name="connsiteX8" fmla="*/ 2542421 w 3591181"/>
                  <a:gd name="connsiteY8" fmla="*/ 4156296 h 4782346"/>
                  <a:gd name="connsiteX0" fmla="*/ 2542421 w 3591182"/>
                  <a:gd name="connsiteY0" fmla="*/ 4156296 h 4774805"/>
                  <a:gd name="connsiteX1" fmla="*/ 3132877 w 3591182"/>
                  <a:gd name="connsiteY1" fmla="*/ 4176675 h 4774805"/>
                  <a:gd name="connsiteX2" fmla="*/ 3220148 w 3591182"/>
                  <a:gd name="connsiteY2" fmla="*/ 3734004 h 4774805"/>
                  <a:gd name="connsiteX3" fmla="*/ 15205 w 3591182"/>
                  <a:gd name="connsiteY3" fmla="*/ 4146331 h 4774805"/>
                  <a:gd name="connsiteX4" fmla="*/ 2033191 w 3591182"/>
                  <a:gd name="connsiteY4" fmla="*/ 141889 h 4774805"/>
                  <a:gd name="connsiteX5" fmla="*/ 2569218 w 3591182"/>
                  <a:gd name="connsiteY5" fmla="*/ 0 h 4774805"/>
                  <a:gd name="connsiteX6" fmla="*/ 2979122 w 3591182"/>
                  <a:gd name="connsiteY6" fmla="*/ 457200 h 4774805"/>
                  <a:gd name="connsiteX7" fmla="*/ 882308 w 3591182"/>
                  <a:gd name="connsiteY7" fmla="*/ 3767958 h 4774805"/>
                  <a:gd name="connsiteX8" fmla="*/ 2542421 w 3591182"/>
                  <a:gd name="connsiteY8" fmla="*/ 4156296 h 4774805"/>
                  <a:gd name="connsiteX0" fmla="*/ 2542421 w 3591183"/>
                  <a:gd name="connsiteY0" fmla="*/ 4156296 h 4748752"/>
                  <a:gd name="connsiteX1" fmla="*/ 3132877 w 3591183"/>
                  <a:gd name="connsiteY1" fmla="*/ 4176675 h 4748752"/>
                  <a:gd name="connsiteX2" fmla="*/ 3220149 w 3591183"/>
                  <a:gd name="connsiteY2" fmla="*/ 3689587 h 4748752"/>
                  <a:gd name="connsiteX3" fmla="*/ 15205 w 3591183"/>
                  <a:gd name="connsiteY3" fmla="*/ 4146331 h 4748752"/>
                  <a:gd name="connsiteX4" fmla="*/ 2033191 w 3591183"/>
                  <a:gd name="connsiteY4" fmla="*/ 141889 h 4748752"/>
                  <a:gd name="connsiteX5" fmla="*/ 2569218 w 3591183"/>
                  <a:gd name="connsiteY5" fmla="*/ 0 h 4748752"/>
                  <a:gd name="connsiteX6" fmla="*/ 2979122 w 3591183"/>
                  <a:gd name="connsiteY6" fmla="*/ 457200 h 4748752"/>
                  <a:gd name="connsiteX7" fmla="*/ 882308 w 3591183"/>
                  <a:gd name="connsiteY7" fmla="*/ 3767958 h 4748752"/>
                  <a:gd name="connsiteX8" fmla="*/ 2542421 w 3591183"/>
                  <a:gd name="connsiteY8" fmla="*/ 4156296 h 4748752"/>
                  <a:gd name="connsiteX0" fmla="*/ 2542421 w 3591183"/>
                  <a:gd name="connsiteY0" fmla="*/ 4156296 h 4759853"/>
                  <a:gd name="connsiteX1" fmla="*/ 3132877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56296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56296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42421 w 3591183"/>
                  <a:gd name="connsiteY0" fmla="*/ 4142759 h 4759853"/>
                  <a:gd name="connsiteX1" fmla="*/ 3126062 w 3591183"/>
                  <a:gd name="connsiteY1" fmla="*/ 4176675 h 4759853"/>
                  <a:gd name="connsiteX2" fmla="*/ 3220150 w 3591183"/>
                  <a:gd name="connsiteY2" fmla="*/ 3708624 h 4759853"/>
                  <a:gd name="connsiteX3" fmla="*/ 15205 w 3591183"/>
                  <a:gd name="connsiteY3" fmla="*/ 4146331 h 4759853"/>
                  <a:gd name="connsiteX4" fmla="*/ 2033191 w 3591183"/>
                  <a:gd name="connsiteY4" fmla="*/ 141889 h 4759853"/>
                  <a:gd name="connsiteX5" fmla="*/ 2569218 w 3591183"/>
                  <a:gd name="connsiteY5" fmla="*/ 0 h 4759853"/>
                  <a:gd name="connsiteX6" fmla="*/ 2979122 w 3591183"/>
                  <a:gd name="connsiteY6" fmla="*/ 457200 h 4759853"/>
                  <a:gd name="connsiteX7" fmla="*/ 882308 w 3591183"/>
                  <a:gd name="connsiteY7" fmla="*/ 3767958 h 4759853"/>
                  <a:gd name="connsiteX8" fmla="*/ 2542421 w 3591183"/>
                  <a:gd name="connsiteY8" fmla="*/ 4142759 h 4759853"/>
                  <a:gd name="connsiteX0" fmla="*/ 2530151 w 3572184"/>
                  <a:gd name="connsiteY0" fmla="*/ 4142759 h 4927571"/>
                  <a:gd name="connsiteX1" fmla="*/ 3113792 w 3572184"/>
                  <a:gd name="connsiteY1" fmla="*/ 4176675 h 4927571"/>
                  <a:gd name="connsiteX2" fmla="*/ 3207880 w 3572184"/>
                  <a:gd name="connsiteY2" fmla="*/ 3708624 h 4927571"/>
                  <a:gd name="connsiteX3" fmla="*/ 2935 w 3572184"/>
                  <a:gd name="connsiteY3" fmla="*/ 4146331 h 4927571"/>
                  <a:gd name="connsiteX4" fmla="*/ 2020921 w 3572184"/>
                  <a:gd name="connsiteY4" fmla="*/ 141889 h 4927571"/>
                  <a:gd name="connsiteX5" fmla="*/ 2556948 w 3572184"/>
                  <a:gd name="connsiteY5" fmla="*/ 0 h 4927571"/>
                  <a:gd name="connsiteX6" fmla="*/ 2966852 w 3572184"/>
                  <a:gd name="connsiteY6" fmla="*/ 457200 h 4927571"/>
                  <a:gd name="connsiteX7" fmla="*/ 870038 w 3572184"/>
                  <a:gd name="connsiteY7" fmla="*/ 3767958 h 4927571"/>
                  <a:gd name="connsiteX8" fmla="*/ 2530151 w 3572184"/>
                  <a:gd name="connsiteY8" fmla="*/ 4142759 h 49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84" h="4927571">
                    <a:moveTo>
                      <a:pt x="2530151" y="4142759"/>
                    </a:moveTo>
                    <a:lnTo>
                      <a:pt x="3113792" y="4176675"/>
                    </a:lnTo>
                    <a:lnTo>
                      <a:pt x="3207880" y="3708624"/>
                    </a:lnTo>
                    <a:cubicBezTo>
                      <a:pt x="4912701" y="5331235"/>
                      <a:pt x="85284" y="5182729"/>
                      <a:pt x="2935" y="4146331"/>
                    </a:cubicBezTo>
                    <a:cubicBezTo>
                      <a:pt x="-79414" y="3109933"/>
                      <a:pt x="1595252" y="1198179"/>
                      <a:pt x="2020921" y="141889"/>
                    </a:cubicBezTo>
                    <a:lnTo>
                      <a:pt x="2556948" y="0"/>
                    </a:lnTo>
                    <a:lnTo>
                      <a:pt x="2966852" y="457200"/>
                    </a:lnTo>
                    <a:cubicBezTo>
                      <a:pt x="2746135" y="1277007"/>
                      <a:pt x="942822" y="3153698"/>
                      <a:pt x="870038" y="3767958"/>
                    </a:cubicBezTo>
                    <a:cubicBezTo>
                      <a:pt x="797255" y="4382218"/>
                      <a:pt x="2730906" y="4369903"/>
                      <a:pt x="2530151" y="4142759"/>
                    </a:cubicBezTo>
                    <a:close/>
                  </a:path>
                </a:pathLst>
              </a:custGeom>
              <a:solidFill>
                <a:schemeClr val="accent6"/>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a:p>
            </p:txBody>
          </p:sp>
          <p:sp>
            <p:nvSpPr>
              <p:cNvPr id="57" name="Text Box 8"/>
              <p:cNvSpPr txBox="1">
                <a:spLocks noChangeArrowheads="1"/>
              </p:cNvSpPr>
              <p:nvPr/>
            </p:nvSpPr>
            <p:spPr bwMode="auto">
              <a:xfrm rot="18039432">
                <a:off x="4683170" y="3421141"/>
                <a:ext cx="2232886" cy="64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5400" i="0" u="none" strike="noStrike" cap="none" normalizeH="0" baseline="0" dirty="0">
                  <a:ln>
                    <a:noFill/>
                  </a:ln>
                  <a:solidFill>
                    <a:schemeClr val="tx1"/>
                  </a:solidFill>
                  <a:effectLst/>
                  <a:latin typeface="Arial" pitchFamily="34" charset="0"/>
                  <a:cs typeface="Arial" pitchFamily="34" charset="0"/>
                </a:endParaRPr>
              </a:p>
            </p:txBody>
          </p:sp>
        </p:grpSp>
        <p:sp>
          <p:nvSpPr>
            <p:cNvPr id="17" name="Ellipse 16"/>
            <p:cNvSpPr/>
            <p:nvPr/>
          </p:nvSpPr>
          <p:spPr>
            <a:xfrm>
              <a:off x="6585442" y="5057089"/>
              <a:ext cx="466905" cy="4669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uppieren 6"/>
          <p:cNvGrpSpPr/>
          <p:nvPr/>
        </p:nvGrpSpPr>
        <p:grpSpPr>
          <a:xfrm>
            <a:off x="-60960" y="1615440"/>
            <a:ext cx="2910840" cy="729906"/>
            <a:chOff x="-60960" y="1615440"/>
            <a:chExt cx="2910840" cy="729906"/>
          </a:xfrm>
        </p:grpSpPr>
        <p:sp>
          <p:nvSpPr>
            <p:cNvPr id="10" name="Freihandform 9"/>
            <p:cNvSpPr/>
            <p:nvPr/>
          </p:nvSpPr>
          <p:spPr>
            <a:xfrm>
              <a:off x="-60960" y="1615440"/>
              <a:ext cx="2910840" cy="729906"/>
            </a:xfrm>
            <a:custGeom>
              <a:avLst/>
              <a:gdLst>
                <a:gd name="connsiteX0" fmla="*/ 0 w 2910840"/>
                <a:gd name="connsiteY0" fmla="*/ 0 h 807720"/>
                <a:gd name="connsiteX1" fmla="*/ 2758440 w 2910840"/>
                <a:gd name="connsiteY1" fmla="*/ 76200 h 807720"/>
                <a:gd name="connsiteX2" fmla="*/ 2910840 w 2910840"/>
                <a:gd name="connsiteY2" fmla="*/ 274320 h 807720"/>
                <a:gd name="connsiteX3" fmla="*/ 2849880 w 2910840"/>
                <a:gd name="connsiteY3" fmla="*/ 762000 h 807720"/>
                <a:gd name="connsiteX4" fmla="*/ 30480 w 2910840"/>
                <a:gd name="connsiteY4" fmla="*/ 807720 h 807720"/>
                <a:gd name="connsiteX5" fmla="*/ 0 w 2910840"/>
                <a:gd name="connsiteY5" fmla="*/ 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840" h="807720">
                  <a:moveTo>
                    <a:pt x="0" y="0"/>
                  </a:moveTo>
                  <a:lnTo>
                    <a:pt x="2758440" y="76200"/>
                  </a:lnTo>
                  <a:lnTo>
                    <a:pt x="2910840" y="274320"/>
                  </a:lnTo>
                  <a:lnTo>
                    <a:pt x="2849880" y="762000"/>
                  </a:lnTo>
                  <a:lnTo>
                    <a:pt x="30480" y="8077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feld 74"/>
            <p:cNvSpPr txBox="1"/>
            <p:nvPr/>
          </p:nvSpPr>
          <p:spPr>
            <a:xfrm>
              <a:off x="434175" y="1733724"/>
              <a:ext cx="1741311" cy="461665"/>
            </a:xfrm>
            <a:prstGeom prst="rect">
              <a:avLst/>
            </a:prstGeom>
            <a:noFill/>
          </p:spPr>
          <p:txBody>
            <a:bodyPr wrap="none" rtlCol="0">
              <a:spAutoFit/>
            </a:bodyPr>
            <a:lstStyle/>
            <a:p>
              <a:r>
                <a:rPr lang="de-DE" sz="2400" dirty="0">
                  <a:solidFill>
                    <a:schemeClr val="bg1"/>
                  </a:solidFill>
                </a:rPr>
                <a:t>„Wasserrad“</a:t>
              </a:r>
            </a:p>
          </p:txBody>
        </p:sp>
      </p:grpSp>
      <p:sp>
        <p:nvSpPr>
          <p:cNvPr id="33" name="Ellipse 32"/>
          <p:cNvSpPr/>
          <p:nvPr/>
        </p:nvSpPr>
        <p:spPr>
          <a:xfrm>
            <a:off x="6600682" y="4676089"/>
            <a:ext cx="466905" cy="466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0093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2" name="Textfeld 1"/>
          <p:cNvSpPr txBox="1"/>
          <p:nvPr/>
        </p:nvSpPr>
        <p:spPr>
          <a:xfrm>
            <a:off x="1484170" y="1805650"/>
            <a:ext cx="2301656" cy="400110"/>
          </a:xfrm>
          <a:prstGeom prst="rect">
            <a:avLst/>
          </a:prstGeom>
          <a:noFill/>
        </p:spPr>
        <p:txBody>
          <a:bodyPr wrap="none" rtlCol="0">
            <a:spAutoFit/>
          </a:bodyPr>
          <a:lstStyle/>
          <a:p>
            <a:r>
              <a:rPr lang="de-DE" sz="2000" dirty="0">
                <a:solidFill>
                  <a:srgbClr val="0070C0"/>
                </a:solidFill>
              </a:rPr>
              <a:t>Was war bisher gut?</a:t>
            </a:r>
          </a:p>
        </p:txBody>
      </p:sp>
      <p:sp>
        <p:nvSpPr>
          <p:cNvPr id="19" name="Textfeld 18"/>
          <p:cNvSpPr txBox="1"/>
          <p:nvPr/>
        </p:nvSpPr>
        <p:spPr>
          <a:xfrm>
            <a:off x="1033049" y="5198167"/>
            <a:ext cx="2380652" cy="400110"/>
          </a:xfrm>
          <a:prstGeom prst="rect">
            <a:avLst/>
          </a:prstGeom>
          <a:noFill/>
        </p:spPr>
        <p:txBody>
          <a:bodyPr wrap="none" rtlCol="0">
            <a:spAutoFit/>
          </a:bodyPr>
          <a:lstStyle/>
          <a:p>
            <a:r>
              <a:rPr lang="de-DE" sz="2000" dirty="0">
                <a:solidFill>
                  <a:srgbClr val="0070C0"/>
                </a:solidFill>
              </a:rPr>
              <a:t>Was sind Baustellen?</a:t>
            </a:r>
          </a:p>
        </p:txBody>
      </p:sp>
      <p:sp>
        <p:nvSpPr>
          <p:cNvPr id="24" name="Textfeld 23"/>
          <p:cNvSpPr txBox="1"/>
          <p:nvPr/>
        </p:nvSpPr>
        <p:spPr>
          <a:xfrm>
            <a:off x="5625844" y="3660370"/>
            <a:ext cx="2443361" cy="1015663"/>
          </a:xfrm>
          <a:prstGeom prst="rect">
            <a:avLst/>
          </a:prstGeom>
          <a:noFill/>
        </p:spPr>
        <p:txBody>
          <a:bodyPr wrap="none" rtlCol="0">
            <a:spAutoFit/>
          </a:bodyPr>
          <a:lstStyle/>
          <a:p>
            <a:pPr algn="r"/>
            <a:r>
              <a:rPr lang="de-DE" sz="2000" dirty="0">
                <a:solidFill>
                  <a:srgbClr val="0070C0"/>
                </a:solidFill>
              </a:rPr>
              <a:t>Auf welche </a:t>
            </a:r>
            <a:br>
              <a:rPr lang="de-DE" sz="2000" dirty="0">
                <a:solidFill>
                  <a:srgbClr val="0070C0"/>
                </a:solidFill>
              </a:rPr>
            </a:br>
            <a:r>
              <a:rPr lang="de-DE" sz="2000" dirty="0">
                <a:solidFill>
                  <a:srgbClr val="0070C0"/>
                </a:solidFill>
              </a:rPr>
              <a:t>Entwicklungen</a:t>
            </a:r>
            <a:br>
              <a:rPr lang="de-DE" sz="2000" dirty="0">
                <a:solidFill>
                  <a:srgbClr val="0070C0"/>
                </a:solidFill>
              </a:rPr>
            </a:br>
            <a:r>
              <a:rPr lang="de-DE" sz="2000" dirty="0">
                <a:solidFill>
                  <a:srgbClr val="0070C0"/>
                </a:solidFill>
              </a:rPr>
              <a:t>sollte man reagieren?</a:t>
            </a:r>
          </a:p>
        </p:txBody>
      </p:sp>
      <p:grpSp>
        <p:nvGrpSpPr>
          <p:cNvPr id="8" name="Gruppieren 7"/>
          <p:cNvGrpSpPr/>
          <p:nvPr/>
        </p:nvGrpSpPr>
        <p:grpSpPr>
          <a:xfrm>
            <a:off x="2342639" y="1513291"/>
            <a:ext cx="4416976" cy="4416976"/>
            <a:chOff x="2342639" y="1513291"/>
            <a:chExt cx="4416976" cy="4416976"/>
          </a:xfrm>
        </p:grpSpPr>
        <p:sp>
          <p:nvSpPr>
            <p:cNvPr id="3" name="Gleichschenkliges Dreieck 2"/>
            <p:cNvSpPr/>
            <p:nvPr/>
          </p:nvSpPr>
          <p:spPr>
            <a:xfrm rot="20202686">
              <a:off x="2784358" y="1896259"/>
              <a:ext cx="3194613" cy="2753977"/>
            </a:xfrm>
            <a:prstGeom prst="triangle">
              <a:avLst/>
            </a:prstGeom>
            <a:solidFill>
              <a:schemeClr val="bg1">
                <a:lumMod val="50000"/>
                <a:alpha val="31000"/>
              </a:schemeClr>
            </a:solidFill>
            <a:ln>
              <a:solidFill>
                <a:schemeClr val="bg1">
                  <a:lumMod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ogen 6"/>
            <p:cNvSpPr/>
            <p:nvPr/>
          </p:nvSpPr>
          <p:spPr>
            <a:xfrm>
              <a:off x="2342639" y="1513291"/>
              <a:ext cx="4416976" cy="4416976"/>
            </a:xfrm>
            <a:prstGeom prst="arc">
              <a:avLst>
                <a:gd name="adj1" fmla="val 11696083"/>
                <a:gd name="adj2" fmla="val 10924758"/>
              </a:avLst>
            </a:prstGeom>
            <a:ln w="381000">
              <a:solidFill>
                <a:schemeClr val="bg1">
                  <a:lumMod val="50000"/>
                  <a:alpha val="3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3418187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den Bausatz Wasserrad zusammen.</a:t>
            </a: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13" name="Gerader Verbinder 12"/>
          <p:cNvCxnSpPr/>
          <p:nvPr/>
        </p:nvCxnSpPr>
        <p:spPr>
          <a:xfrm>
            <a:off x="4197928" y="627746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5327072" y="6246356"/>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a:off x="6456216" y="6107808"/>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606144" y="6242956"/>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hteck 58"/>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spTree>
    <p:extLst>
      <p:ext uri="{BB962C8B-B14F-4D97-AF65-F5344CB8AC3E}">
        <p14:creationId xmlns:p14="http://schemas.microsoft.com/office/powerpoint/2010/main" val="48792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rot="21250172">
            <a:off x="394389" y="1255506"/>
            <a:ext cx="2463575" cy="2002221"/>
            <a:chOff x="481475" y="1429677"/>
            <a:chExt cx="2463575" cy="2002221"/>
          </a:xfrm>
        </p:grpSpPr>
        <p:sp>
          <p:nvSpPr>
            <p:cNvPr id="2" name="Freihandform 1"/>
            <p:cNvSpPr/>
            <p:nvPr/>
          </p:nvSpPr>
          <p:spPr>
            <a:xfrm rot="20922090">
              <a:off x="564457" y="1429677"/>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718695" y="2185701"/>
              <a:ext cx="2209515" cy="1200329"/>
            </a:xfrm>
            <a:prstGeom prst="rect">
              <a:avLst/>
            </a:prstGeom>
            <a:noFill/>
          </p:spPr>
          <p:txBody>
            <a:bodyPr wrap="square" rtlCol="0">
              <a:spAutoFit/>
            </a:bodyPr>
            <a:lstStyle/>
            <a:p>
              <a:r>
                <a:rPr lang="de-DE" dirty="0">
                  <a:solidFill>
                    <a:schemeClr val="bg1"/>
                  </a:solidFill>
                </a:rPr>
                <a:t>Baut ein oberschlächtiges Wasserrad nach historischer Skizze</a:t>
              </a:r>
            </a:p>
          </p:txBody>
        </p:sp>
        <p:sp>
          <p:nvSpPr>
            <p:cNvPr id="6" name="Rechteck 5"/>
            <p:cNvSpPr/>
            <p:nvPr/>
          </p:nvSpPr>
          <p:spPr>
            <a:xfrm rot="21157209">
              <a:off x="481475" y="1562346"/>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13" name="Gerader Verbinder 12"/>
          <p:cNvCxnSpPr/>
          <p:nvPr/>
        </p:nvCxnSpPr>
        <p:spPr>
          <a:xfrm>
            <a:off x="4197928" y="619983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5327072" y="581504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a:off x="6456216" y="5805888"/>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606144" y="598417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4197928" y="6277464"/>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27072" y="6246356"/>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56216" y="6107808"/>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06144" y="6242956"/>
            <a:ext cx="987786"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2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1148501">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Ist ein </a:t>
            </a:r>
            <a:r>
              <a:rPr lang="de-DE" dirty="0" err="1">
                <a:solidFill>
                  <a:schemeClr val="bg1"/>
                </a:solidFill>
              </a:rPr>
              <a:t>oberschl</a:t>
            </a:r>
            <a:r>
              <a:rPr lang="de-DE" dirty="0">
                <a:solidFill>
                  <a:schemeClr val="bg1"/>
                </a:solidFill>
              </a:rPr>
              <a:t>. oder untersch. Wasserrad effizienter?</a:t>
            </a:r>
          </a:p>
        </p:txBody>
      </p:sp>
      <p:sp>
        <p:nvSpPr>
          <p:cNvPr id="6" name="Rechteck 5"/>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24" name="Gerader Verbinder 23"/>
          <p:cNvCxnSpPr/>
          <p:nvPr/>
        </p:nvCxnSpPr>
        <p:spPr>
          <a:xfrm>
            <a:off x="4203684" y="5593111"/>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32828" y="5553375"/>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61972" y="555284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11900" y="5979268"/>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197928" y="6199830"/>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7072" y="5815042"/>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6216" y="5805888"/>
            <a:ext cx="98778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6144" y="5876594"/>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nodeType="withEffect">
                                  <p:stCondLst>
                                    <p:cond delay="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ein effizientes Wasserrad für den Schulbach.</a:t>
            </a:r>
          </a:p>
        </p:txBody>
      </p:sp>
      <p:sp>
        <p:nvSpPr>
          <p:cNvPr id="6" name="Rechteck 5"/>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24" name="Gerader Verbinder 23"/>
          <p:cNvCxnSpPr/>
          <p:nvPr/>
        </p:nvCxnSpPr>
        <p:spPr>
          <a:xfrm>
            <a:off x="4203684" y="5593111"/>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32828" y="5553375"/>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6461972" y="5552849"/>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611900" y="5871688"/>
            <a:ext cx="98778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200812" y="5003643"/>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9956" y="426516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9100" y="473909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9028" y="544359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uppieren 4"/>
          <p:cNvGrpSpPr/>
          <p:nvPr/>
        </p:nvGrpSpPr>
        <p:grpSpPr>
          <a:xfrm>
            <a:off x="442656" y="3172302"/>
            <a:ext cx="3334572" cy="3340613"/>
            <a:chOff x="2049136" y="1097983"/>
            <a:chExt cx="5184576" cy="5193968"/>
          </a:xfrm>
        </p:grpSpPr>
        <p:sp>
          <p:nvSpPr>
            <p:cNvPr id="46" name="Freeform 4"/>
            <p:cNvSpPr>
              <a:spLocks/>
            </p:cNvSpPr>
            <p:nvPr/>
          </p:nvSpPr>
          <p:spPr bwMode="auto">
            <a:xfrm>
              <a:off x="2049136" y="4830885"/>
              <a:ext cx="774914" cy="1018064"/>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Lst>
              <a:ahLst/>
              <a:cxnLst>
                <a:cxn ang="0">
                  <a:pos x="T0" y="T1"/>
                </a:cxn>
                <a:cxn ang="0">
                  <a:pos x="T2" y="T3"/>
                </a:cxn>
                <a:cxn ang="0">
                  <a:pos x="T4" y="T5"/>
                </a:cxn>
                <a:cxn ang="0">
                  <a:pos x="T6" y="T7"/>
                </a:cxn>
                <a:cxn ang="0">
                  <a:pos x="T8" y="T9"/>
                </a:cxn>
                <a:cxn ang="0">
                  <a:pos x="T10" y="T11"/>
                </a:cxn>
              </a:cxnLst>
              <a:rect l="0" t="0" r="r" b="b"/>
              <a:pathLst>
                <a:path w="1185797" h="1418897">
                  <a:moveTo>
                    <a:pt x="0" y="1182414"/>
                  </a:moveTo>
                  <a:lnTo>
                    <a:pt x="299544" y="189186"/>
                  </a:lnTo>
                  <a:lnTo>
                    <a:pt x="914400" y="0"/>
                  </a:lnTo>
                  <a:lnTo>
                    <a:pt x="1185797" y="406813"/>
                  </a:lnTo>
                  <a:lnTo>
                    <a:pt x="1008993" y="1418897"/>
                  </a:lnTo>
                  <a:lnTo>
                    <a:pt x="0" y="1182414"/>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7" name="Freeform 5"/>
            <p:cNvSpPr>
              <a:spLocks/>
            </p:cNvSpPr>
            <p:nvPr/>
          </p:nvSpPr>
          <p:spPr bwMode="auto">
            <a:xfrm>
              <a:off x="2286098" y="3575272"/>
              <a:ext cx="4947614" cy="1651526"/>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Lst>
              <a:ahLst/>
              <a:cxnLst>
                <a:cxn ang="0">
                  <a:pos x="T0" y="T1"/>
                </a:cxn>
                <a:cxn ang="0">
                  <a:pos x="T2" y="T3"/>
                </a:cxn>
                <a:cxn ang="0">
                  <a:pos x="T4" y="T5"/>
                </a:cxn>
                <a:cxn ang="0">
                  <a:pos x="T6" y="T7"/>
                </a:cxn>
                <a:cxn ang="0">
                  <a:pos x="T8" y="T9"/>
                </a:cxn>
                <a:cxn ang="0">
                  <a:pos x="T10" y="T11"/>
                </a:cxn>
                <a:cxn ang="0">
                  <a:pos x="T12" y="T13"/>
                </a:cxn>
              </a:cxnLst>
              <a:rect l="0" t="0" r="r" b="b"/>
              <a:pathLst>
                <a:path w="7570979" h="2301765">
                  <a:moveTo>
                    <a:pt x="0" y="1734207"/>
                  </a:moveTo>
                  <a:lnTo>
                    <a:pt x="725214" y="1497724"/>
                  </a:lnTo>
                  <a:lnTo>
                    <a:pt x="882869" y="1970689"/>
                  </a:lnTo>
                  <a:cubicBezTo>
                    <a:pt x="1198180" y="819807"/>
                    <a:pt x="6589751" y="1113940"/>
                    <a:pt x="6385035" y="1891862"/>
                  </a:cubicBezTo>
                  <a:lnTo>
                    <a:pt x="6653049" y="2301765"/>
                  </a:lnTo>
                  <a:lnTo>
                    <a:pt x="7236373" y="2081048"/>
                  </a:lnTo>
                  <a:cubicBezTo>
                    <a:pt x="7570979" y="247307"/>
                    <a:pt x="362607" y="0"/>
                    <a:pt x="0" y="1734207"/>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8" name="Text Box 6"/>
            <p:cNvSpPr txBox="1">
              <a:spLocks noChangeArrowheads="1"/>
            </p:cNvSpPr>
            <p:nvPr/>
          </p:nvSpPr>
          <p:spPr bwMode="auto">
            <a:xfrm>
              <a:off x="2121144" y="5030820"/>
              <a:ext cx="722016" cy="82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49" name="Text Box 7"/>
            <p:cNvSpPr txBox="1">
              <a:spLocks noChangeArrowheads="1"/>
            </p:cNvSpPr>
            <p:nvPr/>
          </p:nvSpPr>
          <p:spPr bwMode="auto">
            <a:xfrm>
              <a:off x="3235808" y="4059600"/>
              <a:ext cx="1775696" cy="656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52" name="Freeform 9"/>
            <p:cNvSpPr>
              <a:spLocks/>
            </p:cNvSpPr>
            <p:nvPr/>
          </p:nvSpPr>
          <p:spPr bwMode="auto">
            <a:xfrm rot="756605">
              <a:off x="6159921" y="1097983"/>
              <a:ext cx="762402" cy="104068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Lst>
              <a:ahLst/>
              <a:cxnLst>
                <a:cxn ang="0">
                  <a:pos x="T0" y="T1"/>
                </a:cxn>
                <a:cxn ang="0">
                  <a:pos x="T2" y="T3"/>
                </a:cxn>
                <a:cxn ang="0">
                  <a:pos x="T4" y="T5"/>
                </a:cxn>
                <a:cxn ang="0">
                  <a:pos x="T6" y="T7"/>
                </a:cxn>
                <a:cxn ang="0">
                  <a:pos x="T8" y="T9"/>
                </a:cxn>
                <a:cxn ang="0">
                  <a:pos x="T10" y="T11"/>
                </a:cxn>
                <a:cxn ang="0">
                  <a:pos x="T12" y="T13"/>
                </a:cxn>
              </a:cxnLst>
              <a:rect l="0" t="0" r="r" b="b"/>
              <a:pathLst>
                <a:path w="1166648" h="1450428">
                  <a:moveTo>
                    <a:pt x="31531" y="1355835"/>
                  </a:moveTo>
                  <a:lnTo>
                    <a:pt x="567558" y="1056290"/>
                  </a:lnTo>
                  <a:lnTo>
                    <a:pt x="1087821" y="1450428"/>
                  </a:lnTo>
                  <a:lnTo>
                    <a:pt x="1166648" y="457200"/>
                  </a:lnTo>
                  <a:lnTo>
                    <a:pt x="599090" y="0"/>
                  </a:lnTo>
                  <a:lnTo>
                    <a:pt x="0" y="457200"/>
                  </a:lnTo>
                  <a:lnTo>
                    <a:pt x="31531" y="1355835"/>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59" name="Text Box 10"/>
            <p:cNvSpPr txBox="1">
              <a:spLocks noChangeArrowheads="1"/>
            </p:cNvSpPr>
            <p:nvPr/>
          </p:nvSpPr>
          <p:spPr bwMode="auto">
            <a:xfrm>
              <a:off x="6135151" y="1276017"/>
              <a:ext cx="761205" cy="72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 </a:t>
              </a:r>
              <a:r>
                <a:rPr kumimoji="0" lang="de-DE" altLang="de-DE" sz="1100" b="1" i="0" u="none" strike="noStrike" cap="none" normalizeH="0" baseline="0" dirty="0" err="1">
                  <a:ln>
                    <a:noFill/>
                  </a:ln>
                  <a:solidFill>
                    <a:srgbClr val="FFFFFF"/>
                  </a:solidFill>
                  <a:effectLst/>
                  <a:latin typeface="Candara" pitchFamily="34" charset="0"/>
                  <a:cs typeface="Arial" pitchFamily="34" charset="0"/>
                </a:rPr>
                <a:t>Refle-xion</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60" name="Freeform 3"/>
            <p:cNvSpPr>
              <a:spLocks/>
            </p:cNvSpPr>
            <p:nvPr/>
          </p:nvSpPr>
          <p:spPr bwMode="auto">
            <a:xfrm>
              <a:off x="4615991" y="1959524"/>
              <a:ext cx="2292175" cy="4332427"/>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7552" h="6038193">
                  <a:moveTo>
                    <a:pt x="2688687" y="4323516"/>
                  </a:moveTo>
                  <a:cubicBezTo>
                    <a:pt x="2797869" y="4548704"/>
                    <a:pt x="2907051" y="4773892"/>
                    <a:pt x="2907051" y="4773892"/>
                  </a:cubicBezTo>
                  <a:lnTo>
                    <a:pt x="3507552" y="4678358"/>
                  </a:lnTo>
                  <a:cubicBezTo>
                    <a:pt x="2877167" y="6038193"/>
                    <a:pt x="425590" y="4902409"/>
                    <a:pt x="212795" y="4146331"/>
                  </a:cubicBezTo>
                  <a:cubicBezTo>
                    <a:pt x="0" y="3390253"/>
                    <a:pt x="1805112" y="1198179"/>
                    <a:pt x="2230781" y="141889"/>
                  </a:cubicBezTo>
                  <a:lnTo>
                    <a:pt x="2766808" y="0"/>
                  </a:lnTo>
                  <a:lnTo>
                    <a:pt x="3176712" y="457200"/>
                  </a:lnTo>
                  <a:cubicBezTo>
                    <a:pt x="2955995" y="1277007"/>
                    <a:pt x="1161235" y="3123572"/>
                    <a:pt x="1079898" y="3767958"/>
                  </a:cubicBezTo>
                  <a:cubicBezTo>
                    <a:pt x="998561" y="4412344"/>
                    <a:pt x="2341139" y="4556234"/>
                    <a:pt x="2688687" y="4323516"/>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61" name="Text Box 8"/>
            <p:cNvSpPr txBox="1">
              <a:spLocks noChangeArrowheads="1"/>
            </p:cNvSpPr>
            <p:nvPr/>
          </p:nvSpPr>
          <p:spPr bwMode="auto">
            <a:xfrm>
              <a:off x="4959939" y="5127099"/>
              <a:ext cx="1603926" cy="325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62" name="Ellipse 61"/>
            <p:cNvSpPr/>
            <p:nvPr/>
          </p:nvSpPr>
          <p:spPr>
            <a:xfrm>
              <a:off x="6422485" y="4929621"/>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grpSp>
      <p:grpSp>
        <p:nvGrpSpPr>
          <p:cNvPr id="14" name="Gruppieren 13"/>
          <p:cNvGrpSpPr/>
          <p:nvPr/>
        </p:nvGrpSpPr>
        <p:grpSpPr>
          <a:xfrm>
            <a:off x="2733286" y="1492106"/>
            <a:ext cx="4672976" cy="1377774"/>
            <a:chOff x="2647469" y="1705398"/>
            <a:chExt cx="4672976" cy="1077160"/>
          </a:xfrm>
        </p:grpSpPr>
        <p:sp>
          <p:nvSpPr>
            <p:cNvPr id="11" name="Rechteck 10"/>
            <p:cNvSpPr/>
            <p:nvPr/>
          </p:nvSpPr>
          <p:spPr>
            <a:xfrm rot="311992">
              <a:off x="4143381" y="1705398"/>
              <a:ext cx="3177064" cy="107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Strömungsgeschwindigkeit?</a:t>
              </a:r>
              <a:br>
                <a:rPr lang="de-DE" dirty="0"/>
              </a:br>
              <a:r>
                <a:rPr lang="de-DE" dirty="0"/>
                <a:t>Wie viel Wasser/Min?</a:t>
              </a:r>
            </a:p>
            <a:p>
              <a:r>
                <a:rPr lang="de-DE" dirty="0"/>
                <a:t>oberschlächtig/unterschlächtig?</a:t>
              </a:r>
            </a:p>
            <a:p>
              <a:r>
                <a:rPr lang="de-DE" dirty="0"/>
                <a:t>Wirkungsgrad?</a:t>
              </a:r>
            </a:p>
          </p:txBody>
        </p:sp>
        <p:cxnSp>
          <p:nvCxnSpPr>
            <p:cNvPr id="13" name="Gerader Verbinder 12"/>
            <p:cNvCxnSpPr/>
            <p:nvPr/>
          </p:nvCxnSpPr>
          <p:spPr>
            <a:xfrm flipV="1">
              <a:off x="2647469" y="1848776"/>
              <a:ext cx="1553343" cy="4376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4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31" name="Gerader Verbinder 30"/>
          <p:cNvCxnSpPr/>
          <p:nvPr/>
        </p:nvCxnSpPr>
        <p:spPr>
          <a:xfrm>
            <a:off x="4200812" y="5003643"/>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9956" y="426516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9100" y="473909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9028" y="544359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uppieren 4"/>
          <p:cNvGrpSpPr/>
          <p:nvPr/>
        </p:nvGrpSpPr>
        <p:grpSpPr>
          <a:xfrm>
            <a:off x="442656" y="3172302"/>
            <a:ext cx="3334572" cy="3340613"/>
            <a:chOff x="2049136" y="1097983"/>
            <a:chExt cx="5184576" cy="5193968"/>
          </a:xfrm>
        </p:grpSpPr>
        <p:sp>
          <p:nvSpPr>
            <p:cNvPr id="46" name="Freeform 4"/>
            <p:cNvSpPr>
              <a:spLocks/>
            </p:cNvSpPr>
            <p:nvPr/>
          </p:nvSpPr>
          <p:spPr bwMode="auto">
            <a:xfrm>
              <a:off x="2049136" y="4830885"/>
              <a:ext cx="774914" cy="1018064"/>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Lst>
              <a:ahLst/>
              <a:cxnLst>
                <a:cxn ang="0">
                  <a:pos x="T0" y="T1"/>
                </a:cxn>
                <a:cxn ang="0">
                  <a:pos x="T2" y="T3"/>
                </a:cxn>
                <a:cxn ang="0">
                  <a:pos x="T4" y="T5"/>
                </a:cxn>
                <a:cxn ang="0">
                  <a:pos x="T6" y="T7"/>
                </a:cxn>
                <a:cxn ang="0">
                  <a:pos x="T8" y="T9"/>
                </a:cxn>
                <a:cxn ang="0">
                  <a:pos x="T10" y="T11"/>
                </a:cxn>
              </a:cxnLst>
              <a:rect l="0" t="0" r="r" b="b"/>
              <a:pathLst>
                <a:path w="1185797" h="1418897">
                  <a:moveTo>
                    <a:pt x="0" y="1182414"/>
                  </a:moveTo>
                  <a:lnTo>
                    <a:pt x="299544" y="189186"/>
                  </a:lnTo>
                  <a:lnTo>
                    <a:pt x="914400" y="0"/>
                  </a:lnTo>
                  <a:lnTo>
                    <a:pt x="1185797" y="406813"/>
                  </a:lnTo>
                  <a:lnTo>
                    <a:pt x="1008993" y="1418897"/>
                  </a:lnTo>
                  <a:lnTo>
                    <a:pt x="0" y="1182414"/>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7" name="Freeform 5"/>
            <p:cNvSpPr>
              <a:spLocks/>
            </p:cNvSpPr>
            <p:nvPr/>
          </p:nvSpPr>
          <p:spPr bwMode="auto">
            <a:xfrm>
              <a:off x="2286098" y="3575272"/>
              <a:ext cx="4947614" cy="1651526"/>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Lst>
              <a:ahLst/>
              <a:cxnLst>
                <a:cxn ang="0">
                  <a:pos x="T0" y="T1"/>
                </a:cxn>
                <a:cxn ang="0">
                  <a:pos x="T2" y="T3"/>
                </a:cxn>
                <a:cxn ang="0">
                  <a:pos x="T4" y="T5"/>
                </a:cxn>
                <a:cxn ang="0">
                  <a:pos x="T6" y="T7"/>
                </a:cxn>
                <a:cxn ang="0">
                  <a:pos x="T8" y="T9"/>
                </a:cxn>
                <a:cxn ang="0">
                  <a:pos x="T10" y="T11"/>
                </a:cxn>
                <a:cxn ang="0">
                  <a:pos x="T12" y="T13"/>
                </a:cxn>
              </a:cxnLst>
              <a:rect l="0" t="0" r="r" b="b"/>
              <a:pathLst>
                <a:path w="7570979" h="2301765">
                  <a:moveTo>
                    <a:pt x="0" y="1734207"/>
                  </a:moveTo>
                  <a:lnTo>
                    <a:pt x="725214" y="1497724"/>
                  </a:lnTo>
                  <a:lnTo>
                    <a:pt x="882869" y="1970689"/>
                  </a:lnTo>
                  <a:cubicBezTo>
                    <a:pt x="1198180" y="819807"/>
                    <a:pt x="6589751" y="1113940"/>
                    <a:pt x="6385035" y="1891862"/>
                  </a:cubicBezTo>
                  <a:lnTo>
                    <a:pt x="6653049" y="2301765"/>
                  </a:lnTo>
                  <a:lnTo>
                    <a:pt x="7236373" y="2081048"/>
                  </a:lnTo>
                  <a:cubicBezTo>
                    <a:pt x="7570979" y="247307"/>
                    <a:pt x="362607" y="0"/>
                    <a:pt x="0" y="1734207"/>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8" name="Text Box 6"/>
            <p:cNvSpPr txBox="1">
              <a:spLocks noChangeArrowheads="1"/>
            </p:cNvSpPr>
            <p:nvPr/>
          </p:nvSpPr>
          <p:spPr bwMode="auto">
            <a:xfrm>
              <a:off x="2121144" y="5030820"/>
              <a:ext cx="722016" cy="82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49" name="Text Box 7"/>
            <p:cNvSpPr txBox="1">
              <a:spLocks noChangeArrowheads="1"/>
            </p:cNvSpPr>
            <p:nvPr/>
          </p:nvSpPr>
          <p:spPr bwMode="auto">
            <a:xfrm>
              <a:off x="3235808" y="4059600"/>
              <a:ext cx="1775696" cy="656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52" name="Freeform 9"/>
            <p:cNvSpPr>
              <a:spLocks/>
            </p:cNvSpPr>
            <p:nvPr/>
          </p:nvSpPr>
          <p:spPr bwMode="auto">
            <a:xfrm rot="756605">
              <a:off x="6159921" y="1097983"/>
              <a:ext cx="762402" cy="104068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Lst>
              <a:ahLst/>
              <a:cxnLst>
                <a:cxn ang="0">
                  <a:pos x="T0" y="T1"/>
                </a:cxn>
                <a:cxn ang="0">
                  <a:pos x="T2" y="T3"/>
                </a:cxn>
                <a:cxn ang="0">
                  <a:pos x="T4" y="T5"/>
                </a:cxn>
                <a:cxn ang="0">
                  <a:pos x="T6" y="T7"/>
                </a:cxn>
                <a:cxn ang="0">
                  <a:pos x="T8" y="T9"/>
                </a:cxn>
                <a:cxn ang="0">
                  <a:pos x="T10" y="T11"/>
                </a:cxn>
                <a:cxn ang="0">
                  <a:pos x="T12" y="T13"/>
                </a:cxn>
              </a:cxnLst>
              <a:rect l="0" t="0" r="r" b="b"/>
              <a:pathLst>
                <a:path w="1166648" h="1450428">
                  <a:moveTo>
                    <a:pt x="31531" y="1355835"/>
                  </a:moveTo>
                  <a:lnTo>
                    <a:pt x="567558" y="1056290"/>
                  </a:lnTo>
                  <a:lnTo>
                    <a:pt x="1087821" y="1450428"/>
                  </a:lnTo>
                  <a:lnTo>
                    <a:pt x="1166648" y="457200"/>
                  </a:lnTo>
                  <a:lnTo>
                    <a:pt x="599090" y="0"/>
                  </a:lnTo>
                  <a:lnTo>
                    <a:pt x="0" y="457200"/>
                  </a:lnTo>
                  <a:lnTo>
                    <a:pt x="31531" y="1355835"/>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59" name="Text Box 10"/>
            <p:cNvSpPr txBox="1">
              <a:spLocks noChangeArrowheads="1"/>
            </p:cNvSpPr>
            <p:nvPr/>
          </p:nvSpPr>
          <p:spPr bwMode="auto">
            <a:xfrm>
              <a:off x="6135151" y="1276017"/>
              <a:ext cx="761205" cy="72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 </a:t>
              </a:r>
              <a:r>
                <a:rPr kumimoji="0" lang="de-DE" altLang="de-DE" sz="1100" b="1" i="0" u="none" strike="noStrike" cap="none" normalizeH="0" baseline="0" dirty="0" err="1">
                  <a:ln>
                    <a:noFill/>
                  </a:ln>
                  <a:solidFill>
                    <a:srgbClr val="FFFFFF"/>
                  </a:solidFill>
                  <a:effectLst/>
                  <a:latin typeface="Candara" pitchFamily="34" charset="0"/>
                  <a:cs typeface="Arial" pitchFamily="34" charset="0"/>
                </a:rPr>
                <a:t>Refle-xion</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60" name="Freeform 3"/>
            <p:cNvSpPr>
              <a:spLocks/>
            </p:cNvSpPr>
            <p:nvPr/>
          </p:nvSpPr>
          <p:spPr bwMode="auto">
            <a:xfrm>
              <a:off x="4615991" y="1959524"/>
              <a:ext cx="2292175" cy="4332427"/>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7552" h="6038193">
                  <a:moveTo>
                    <a:pt x="2688687" y="4323516"/>
                  </a:moveTo>
                  <a:cubicBezTo>
                    <a:pt x="2797869" y="4548704"/>
                    <a:pt x="2907051" y="4773892"/>
                    <a:pt x="2907051" y="4773892"/>
                  </a:cubicBezTo>
                  <a:lnTo>
                    <a:pt x="3507552" y="4678358"/>
                  </a:lnTo>
                  <a:cubicBezTo>
                    <a:pt x="2877167" y="6038193"/>
                    <a:pt x="425590" y="4902409"/>
                    <a:pt x="212795" y="4146331"/>
                  </a:cubicBezTo>
                  <a:cubicBezTo>
                    <a:pt x="0" y="3390253"/>
                    <a:pt x="1805112" y="1198179"/>
                    <a:pt x="2230781" y="141889"/>
                  </a:cubicBezTo>
                  <a:lnTo>
                    <a:pt x="2766808" y="0"/>
                  </a:lnTo>
                  <a:lnTo>
                    <a:pt x="3176712" y="457200"/>
                  </a:lnTo>
                  <a:cubicBezTo>
                    <a:pt x="2955995" y="1277007"/>
                    <a:pt x="1161235" y="3123572"/>
                    <a:pt x="1079898" y="3767958"/>
                  </a:cubicBezTo>
                  <a:cubicBezTo>
                    <a:pt x="998561" y="4412344"/>
                    <a:pt x="2341139" y="4556234"/>
                    <a:pt x="2688687" y="4323516"/>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61" name="Text Box 8"/>
            <p:cNvSpPr txBox="1">
              <a:spLocks noChangeArrowheads="1"/>
            </p:cNvSpPr>
            <p:nvPr/>
          </p:nvSpPr>
          <p:spPr bwMode="auto">
            <a:xfrm>
              <a:off x="4959939" y="5127099"/>
              <a:ext cx="1603926" cy="325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62" name="Ellipse 61"/>
            <p:cNvSpPr/>
            <p:nvPr/>
          </p:nvSpPr>
          <p:spPr>
            <a:xfrm>
              <a:off x="6422485" y="4929621"/>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grpSp>
      <p:sp>
        <p:nvSpPr>
          <p:cNvPr id="7" name="Pfeil nach unten 6"/>
          <p:cNvSpPr/>
          <p:nvPr/>
        </p:nvSpPr>
        <p:spPr>
          <a:xfrm rot="19120244">
            <a:off x="2387385" y="3743209"/>
            <a:ext cx="313705" cy="55155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2726416" y="4850899"/>
            <a:ext cx="1268232" cy="369332"/>
          </a:xfrm>
          <a:prstGeom prst="rect">
            <a:avLst/>
          </a:prstGeom>
          <a:noFill/>
        </p:spPr>
        <p:txBody>
          <a:bodyPr wrap="none" rtlCol="0">
            <a:spAutoFit/>
          </a:bodyPr>
          <a:lstStyle/>
          <a:p>
            <a:r>
              <a:rPr lang="de-DE" dirty="0"/>
              <a:t>Vorplanung</a:t>
            </a:r>
          </a:p>
        </p:txBody>
      </p:sp>
      <p:sp>
        <p:nvSpPr>
          <p:cNvPr id="63" name="Textfeld 62"/>
          <p:cNvSpPr txBox="1"/>
          <p:nvPr/>
        </p:nvSpPr>
        <p:spPr>
          <a:xfrm>
            <a:off x="3230676" y="4188543"/>
            <a:ext cx="983154" cy="646331"/>
          </a:xfrm>
          <a:prstGeom prst="rect">
            <a:avLst/>
          </a:prstGeom>
          <a:noFill/>
        </p:spPr>
        <p:txBody>
          <a:bodyPr wrap="none" rtlCol="0">
            <a:spAutoFit/>
          </a:bodyPr>
          <a:lstStyle/>
          <a:p>
            <a:r>
              <a:rPr lang="de-DE" dirty="0"/>
              <a:t>Trocken-</a:t>
            </a:r>
            <a:br>
              <a:rPr lang="de-DE" dirty="0"/>
            </a:br>
            <a:r>
              <a:rPr lang="de-DE" dirty="0"/>
              <a:t>lauf</a:t>
            </a:r>
          </a:p>
        </p:txBody>
      </p:sp>
      <p:cxnSp>
        <p:nvCxnSpPr>
          <p:cNvPr id="10" name="Gerader Verbinder 9"/>
          <p:cNvCxnSpPr/>
          <p:nvPr/>
        </p:nvCxnSpPr>
        <p:spPr>
          <a:xfrm>
            <a:off x="2379548" y="4928118"/>
            <a:ext cx="394632" cy="123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2774471" y="4266869"/>
            <a:ext cx="459763" cy="149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965961" y="3537111"/>
            <a:ext cx="1407501" cy="369332"/>
          </a:xfrm>
          <a:prstGeom prst="rect">
            <a:avLst/>
          </a:prstGeom>
          <a:noFill/>
        </p:spPr>
        <p:txBody>
          <a:bodyPr wrap="none" rtlCol="0">
            <a:spAutoFit/>
          </a:bodyPr>
          <a:lstStyle/>
          <a:p>
            <a:r>
              <a:rPr lang="de-DE" dirty="0">
                <a:solidFill>
                  <a:schemeClr val="accent4"/>
                </a:solidFill>
              </a:rPr>
              <a:t>Meilensteine</a:t>
            </a:r>
          </a:p>
        </p:txBody>
      </p:sp>
      <p:sp>
        <p:nvSpPr>
          <p:cNvPr id="36" name="Textfeld 35"/>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ein effizientes Wasserrad für den Schulbach.</a:t>
            </a:r>
          </a:p>
        </p:txBody>
      </p:sp>
      <p:sp>
        <p:nvSpPr>
          <p:cNvPr id="37" name="Rechteck 36"/>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sp>
        <p:nvSpPr>
          <p:cNvPr id="40" name="Pfeil nach unten 6"/>
          <p:cNvSpPr/>
          <p:nvPr/>
        </p:nvSpPr>
        <p:spPr>
          <a:xfrm rot="21322960">
            <a:off x="1504736" y="4435772"/>
            <a:ext cx="313705" cy="55155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p:cNvSpPr txBox="1"/>
          <p:nvPr/>
        </p:nvSpPr>
        <p:spPr>
          <a:xfrm>
            <a:off x="182109" y="4200851"/>
            <a:ext cx="1164678" cy="369332"/>
          </a:xfrm>
          <a:prstGeom prst="rect">
            <a:avLst/>
          </a:prstGeom>
          <a:noFill/>
        </p:spPr>
        <p:txBody>
          <a:bodyPr wrap="none" rtlCol="0">
            <a:spAutoFit/>
          </a:bodyPr>
          <a:lstStyle/>
          <a:p>
            <a:r>
              <a:rPr lang="de-DE" dirty="0"/>
              <a:t>Kugellager</a:t>
            </a:r>
          </a:p>
        </p:txBody>
      </p:sp>
      <p:sp>
        <p:nvSpPr>
          <p:cNvPr id="50" name="Textfeld 49"/>
          <p:cNvSpPr txBox="1"/>
          <p:nvPr/>
        </p:nvSpPr>
        <p:spPr>
          <a:xfrm>
            <a:off x="179955" y="4459799"/>
            <a:ext cx="1414170" cy="369332"/>
          </a:xfrm>
          <a:prstGeom prst="rect">
            <a:avLst/>
          </a:prstGeom>
          <a:noFill/>
        </p:spPr>
        <p:txBody>
          <a:bodyPr wrap="none" rtlCol="0">
            <a:spAutoFit/>
          </a:bodyPr>
          <a:lstStyle/>
          <a:p>
            <a:r>
              <a:rPr lang="de-DE" dirty="0"/>
              <a:t>Bodenhülsen</a:t>
            </a:r>
          </a:p>
        </p:txBody>
      </p:sp>
    </p:spTree>
    <p:extLst>
      <p:ext uri="{BB962C8B-B14F-4D97-AF65-F5344CB8AC3E}">
        <p14:creationId xmlns:p14="http://schemas.microsoft.com/office/powerpoint/2010/main" val="279280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3" grpId="0"/>
      <p:bldP spid="35" grpId="0"/>
      <p:bldP spid="40" grpId="0" animBg="1"/>
      <p:bldP spid="43" grpId="0"/>
      <p:bldP spid="5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a:xfrm rot="20922090">
            <a:off x="680571" y="1300609"/>
            <a:ext cx="2380593" cy="2002221"/>
          </a:xfrm>
          <a:custGeom>
            <a:avLst/>
            <a:gdLst>
              <a:gd name="connsiteX0" fmla="*/ 0 w 2380593"/>
              <a:gd name="connsiteY0" fmla="*/ 0 h 2002221"/>
              <a:gd name="connsiteX1" fmla="*/ 2380593 w 2380593"/>
              <a:gd name="connsiteY1" fmla="*/ 409904 h 2002221"/>
              <a:gd name="connsiteX2" fmla="*/ 2175642 w 2380593"/>
              <a:gd name="connsiteY2" fmla="*/ 2002221 h 2002221"/>
              <a:gd name="connsiteX3" fmla="*/ 0 w 2380593"/>
              <a:gd name="connsiteY3" fmla="*/ 1907628 h 2002221"/>
              <a:gd name="connsiteX4" fmla="*/ 0 w 2380593"/>
              <a:gd name="connsiteY4" fmla="*/ 0 h 200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593" h="2002221">
                <a:moveTo>
                  <a:pt x="0" y="0"/>
                </a:moveTo>
                <a:lnTo>
                  <a:pt x="2380593" y="409904"/>
                </a:lnTo>
                <a:lnTo>
                  <a:pt x="2175642" y="2002221"/>
                </a:lnTo>
                <a:lnTo>
                  <a:pt x="0" y="1907628"/>
                </a:lnTo>
                <a:lnTo>
                  <a:pt x="0" y="0"/>
                </a:lnTo>
                <a:close/>
              </a:path>
            </a:pathLst>
          </a:cu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1112020">
            <a:off x="834809" y="2195132"/>
            <a:ext cx="2209515" cy="923330"/>
          </a:xfrm>
          <a:prstGeom prst="rect">
            <a:avLst/>
          </a:prstGeom>
          <a:noFill/>
        </p:spPr>
        <p:txBody>
          <a:bodyPr wrap="square" rtlCol="0">
            <a:spAutoFit/>
          </a:bodyPr>
          <a:lstStyle/>
          <a:p>
            <a:r>
              <a:rPr lang="de-DE" dirty="0">
                <a:solidFill>
                  <a:schemeClr val="bg1"/>
                </a:solidFill>
              </a:rPr>
              <a:t>Baut ein effizientes Wasserrad für den Schulbach.</a:t>
            </a:r>
          </a:p>
        </p:txBody>
      </p:sp>
      <p:sp>
        <p:nvSpPr>
          <p:cNvPr id="6" name="Rechteck 5"/>
          <p:cNvSpPr/>
          <p:nvPr/>
        </p:nvSpPr>
        <p:spPr>
          <a:xfrm rot="21157209">
            <a:off x="597589" y="1433278"/>
            <a:ext cx="497252" cy="830997"/>
          </a:xfrm>
          <a:prstGeom prst="rect">
            <a:avLst/>
          </a:prstGeom>
        </p:spPr>
        <p:txBody>
          <a:bodyPr wrap="none">
            <a:spAutoFit/>
          </a:bodyPr>
          <a:lstStyle/>
          <a:p>
            <a:r>
              <a:rPr lang="de-DE" sz="4800" b="1" dirty="0">
                <a:solidFill>
                  <a:schemeClr val="bg1"/>
                </a:solidFill>
              </a:rPr>
              <a:t>9</a:t>
            </a:r>
            <a:endParaRPr lang="de-DE" sz="4800" dirty="0">
              <a:solidFill>
                <a:schemeClr val="bg1"/>
              </a:solidFill>
            </a:endParaRPr>
          </a:p>
        </p:txBody>
      </p:sp>
      <p:grpSp>
        <p:nvGrpSpPr>
          <p:cNvPr id="9" name="Gruppieren 8"/>
          <p:cNvGrpSpPr/>
          <p:nvPr/>
        </p:nvGrpSpPr>
        <p:grpSpPr>
          <a:xfrm>
            <a:off x="4284130" y="3645701"/>
            <a:ext cx="4218421" cy="2692397"/>
            <a:chOff x="4159439" y="3351441"/>
            <a:chExt cx="4218421" cy="2692397"/>
          </a:xfrm>
          <a:solidFill>
            <a:schemeClr val="accent2"/>
          </a:solidFill>
        </p:grpSpPr>
        <p:sp>
          <p:nvSpPr>
            <p:cNvPr id="23" name="Richtungspfeil 22"/>
            <p:cNvSpPr/>
            <p:nvPr/>
          </p:nvSpPr>
          <p:spPr>
            <a:xfrm rot="16200000">
              <a:off x="3229018" y="4281863"/>
              <a:ext cx="2679298"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ichtungspfeil 24"/>
            <p:cNvSpPr/>
            <p:nvPr/>
          </p:nvSpPr>
          <p:spPr>
            <a:xfrm rot="16200000">
              <a:off x="4351705" y="4281862"/>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6" name="Richtungspfeil 25"/>
            <p:cNvSpPr/>
            <p:nvPr/>
          </p:nvSpPr>
          <p:spPr>
            <a:xfrm rot="16200000">
              <a:off x="5489153" y="4287516"/>
              <a:ext cx="2679297" cy="818455"/>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Textfeld 26"/>
            <p:cNvSpPr txBox="1"/>
            <p:nvPr/>
          </p:nvSpPr>
          <p:spPr>
            <a:xfrm rot="16200000">
              <a:off x="3889036" y="4556147"/>
              <a:ext cx="1329659" cy="461665"/>
            </a:xfrm>
            <a:prstGeom prst="rect">
              <a:avLst/>
            </a:prstGeom>
            <a:grpFill/>
            <a:ln>
              <a:noFill/>
            </a:ln>
          </p:spPr>
          <p:txBody>
            <a:bodyPr wrap="none" rtlCol="0">
              <a:spAutoFit/>
            </a:bodyPr>
            <a:lstStyle/>
            <a:p>
              <a:r>
                <a:rPr lang="de-DE" sz="2400" b="1" dirty="0">
                  <a:solidFill>
                    <a:schemeClr val="bg1"/>
                  </a:solidFill>
                </a:rPr>
                <a:t>Forschen</a:t>
              </a:r>
            </a:p>
          </p:txBody>
        </p:sp>
        <p:sp>
          <p:nvSpPr>
            <p:cNvPr id="38" name="Textfeld 37"/>
            <p:cNvSpPr txBox="1"/>
            <p:nvPr/>
          </p:nvSpPr>
          <p:spPr>
            <a:xfrm rot="16200000">
              <a:off x="4903636" y="4556147"/>
              <a:ext cx="1572803" cy="461665"/>
            </a:xfrm>
            <a:prstGeom prst="rect">
              <a:avLst/>
            </a:prstGeom>
            <a:grpFill/>
            <a:ln>
              <a:noFill/>
            </a:ln>
          </p:spPr>
          <p:txBody>
            <a:bodyPr wrap="none" rtlCol="0">
              <a:spAutoFit/>
            </a:bodyPr>
            <a:lstStyle/>
            <a:p>
              <a:r>
                <a:rPr lang="de-DE" sz="2400" b="1" dirty="0">
                  <a:solidFill>
                    <a:schemeClr val="bg1"/>
                  </a:solidFill>
                </a:rPr>
                <a:t>Entwickeln</a:t>
              </a:r>
            </a:p>
          </p:txBody>
        </p:sp>
        <p:sp>
          <p:nvSpPr>
            <p:cNvPr id="41" name="Textfeld 40"/>
            <p:cNvSpPr txBox="1"/>
            <p:nvPr/>
          </p:nvSpPr>
          <p:spPr>
            <a:xfrm rot="16200000">
              <a:off x="5920004" y="4556147"/>
              <a:ext cx="1817613" cy="461665"/>
            </a:xfrm>
            <a:prstGeom prst="rect">
              <a:avLst/>
            </a:prstGeom>
            <a:grpFill/>
            <a:ln>
              <a:noFill/>
            </a:ln>
          </p:spPr>
          <p:txBody>
            <a:bodyPr wrap="none" rtlCol="0">
              <a:spAutoFit/>
            </a:bodyPr>
            <a:lstStyle/>
            <a:p>
              <a:r>
                <a:rPr lang="de-DE" sz="2400" b="1" dirty="0">
                  <a:solidFill>
                    <a:schemeClr val="bg1"/>
                  </a:solidFill>
                </a:rPr>
                <a:t>Organisation</a:t>
              </a:r>
            </a:p>
          </p:txBody>
        </p:sp>
        <p:sp>
          <p:nvSpPr>
            <p:cNvPr id="44" name="Richtungspfeil 43"/>
            <p:cNvSpPr/>
            <p:nvPr/>
          </p:nvSpPr>
          <p:spPr>
            <a:xfrm rot="16200000">
              <a:off x="6628983" y="4294962"/>
              <a:ext cx="2679297" cy="818456"/>
            </a:xfrm>
            <a:prstGeom prst="homePlate">
              <a:avLst>
                <a:gd name="adj" fmla="val 64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5" name="Textfeld 44"/>
            <p:cNvSpPr txBox="1"/>
            <p:nvPr/>
          </p:nvSpPr>
          <p:spPr>
            <a:xfrm rot="16200000">
              <a:off x="7137850" y="4612398"/>
              <a:ext cx="1647823" cy="461665"/>
            </a:xfrm>
            <a:prstGeom prst="rect">
              <a:avLst/>
            </a:prstGeom>
            <a:grpFill/>
            <a:ln>
              <a:noFill/>
            </a:ln>
          </p:spPr>
          <p:txBody>
            <a:bodyPr wrap="none" rtlCol="0">
              <a:spAutoFit/>
            </a:bodyPr>
            <a:lstStyle/>
            <a:p>
              <a:r>
                <a:rPr lang="de-DE" sz="2400" b="1" dirty="0">
                  <a:solidFill>
                    <a:schemeClr val="bg1"/>
                  </a:solidFill>
                </a:rPr>
                <a:t>Mündigkeit</a:t>
              </a:r>
            </a:p>
          </p:txBody>
        </p:sp>
      </p:grpSp>
      <p:cxnSp>
        <p:nvCxnSpPr>
          <p:cNvPr id="31" name="Gerader Verbinder 30"/>
          <p:cNvCxnSpPr/>
          <p:nvPr/>
        </p:nvCxnSpPr>
        <p:spPr>
          <a:xfrm>
            <a:off x="4200812" y="5003643"/>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5329956" y="4265169"/>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6459100" y="4739092"/>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a:off x="7609028" y="5443590"/>
            <a:ext cx="9877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uppieren 4"/>
          <p:cNvGrpSpPr/>
          <p:nvPr/>
        </p:nvGrpSpPr>
        <p:grpSpPr>
          <a:xfrm>
            <a:off x="442656" y="3172302"/>
            <a:ext cx="3334572" cy="3340613"/>
            <a:chOff x="2049136" y="1097983"/>
            <a:chExt cx="5184576" cy="5193968"/>
          </a:xfrm>
        </p:grpSpPr>
        <p:sp>
          <p:nvSpPr>
            <p:cNvPr id="46" name="Freeform 4"/>
            <p:cNvSpPr>
              <a:spLocks/>
            </p:cNvSpPr>
            <p:nvPr/>
          </p:nvSpPr>
          <p:spPr bwMode="auto">
            <a:xfrm>
              <a:off x="2049136" y="4830885"/>
              <a:ext cx="774914" cy="1018064"/>
            </a:xfrm>
            <a:custGeom>
              <a:avLst/>
              <a:gdLst>
                <a:gd name="T0" fmla="*/ 0 w 1185797"/>
                <a:gd name="T1" fmla="*/ 1182414 h 1418897"/>
                <a:gd name="T2" fmla="*/ 299544 w 1185797"/>
                <a:gd name="T3" fmla="*/ 189186 h 1418897"/>
                <a:gd name="T4" fmla="*/ 914400 w 1185797"/>
                <a:gd name="T5" fmla="*/ 0 h 1418897"/>
                <a:gd name="T6" fmla="*/ 1185797 w 1185797"/>
                <a:gd name="T7" fmla="*/ 406813 h 1418897"/>
                <a:gd name="T8" fmla="*/ 1008993 w 1185797"/>
                <a:gd name="T9" fmla="*/ 1418897 h 1418897"/>
                <a:gd name="T10" fmla="*/ 0 w 1185797"/>
                <a:gd name="T11" fmla="*/ 1182414 h 1418897"/>
              </a:gdLst>
              <a:ahLst/>
              <a:cxnLst>
                <a:cxn ang="0">
                  <a:pos x="T0" y="T1"/>
                </a:cxn>
                <a:cxn ang="0">
                  <a:pos x="T2" y="T3"/>
                </a:cxn>
                <a:cxn ang="0">
                  <a:pos x="T4" y="T5"/>
                </a:cxn>
                <a:cxn ang="0">
                  <a:pos x="T6" y="T7"/>
                </a:cxn>
                <a:cxn ang="0">
                  <a:pos x="T8" y="T9"/>
                </a:cxn>
                <a:cxn ang="0">
                  <a:pos x="T10" y="T11"/>
                </a:cxn>
              </a:cxnLst>
              <a:rect l="0" t="0" r="r" b="b"/>
              <a:pathLst>
                <a:path w="1185797" h="1418897">
                  <a:moveTo>
                    <a:pt x="0" y="1182414"/>
                  </a:moveTo>
                  <a:lnTo>
                    <a:pt x="299544" y="189186"/>
                  </a:lnTo>
                  <a:lnTo>
                    <a:pt x="914400" y="0"/>
                  </a:lnTo>
                  <a:lnTo>
                    <a:pt x="1185797" y="406813"/>
                  </a:lnTo>
                  <a:lnTo>
                    <a:pt x="1008993" y="1418897"/>
                  </a:lnTo>
                  <a:lnTo>
                    <a:pt x="0" y="1182414"/>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7" name="Freeform 5"/>
            <p:cNvSpPr>
              <a:spLocks/>
            </p:cNvSpPr>
            <p:nvPr/>
          </p:nvSpPr>
          <p:spPr bwMode="auto">
            <a:xfrm>
              <a:off x="2286098" y="3575272"/>
              <a:ext cx="4947614" cy="1651526"/>
            </a:xfrm>
            <a:custGeom>
              <a:avLst/>
              <a:gdLst>
                <a:gd name="T0" fmla="*/ 0 w 7570979"/>
                <a:gd name="T1" fmla="*/ 1734207 h 2301765"/>
                <a:gd name="T2" fmla="*/ 725214 w 7570979"/>
                <a:gd name="T3" fmla="*/ 1497724 h 2301765"/>
                <a:gd name="T4" fmla="*/ 882869 w 7570979"/>
                <a:gd name="T5" fmla="*/ 1970689 h 2301765"/>
                <a:gd name="T6" fmla="*/ 6385035 w 7570979"/>
                <a:gd name="T7" fmla="*/ 1891862 h 2301765"/>
                <a:gd name="T8" fmla="*/ 6653049 w 7570979"/>
                <a:gd name="T9" fmla="*/ 2301765 h 2301765"/>
                <a:gd name="T10" fmla="*/ 7236373 w 7570979"/>
                <a:gd name="T11" fmla="*/ 2081048 h 2301765"/>
                <a:gd name="T12" fmla="*/ 0 w 7570979"/>
                <a:gd name="T13" fmla="*/ 1734207 h 2301765"/>
              </a:gdLst>
              <a:ahLst/>
              <a:cxnLst>
                <a:cxn ang="0">
                  <a:pos x="T0" y="T1"/>
                </a:cxn>
                <a:cxn ang="0">
                  <a:pos x="T2" y="T3"/>
                </a:cxn>
                <a:cxn ang="0">
                  <a:pos x="T4" y="T5"/>
                </a:cxn>
                <a:cxn ang="0">
                  <a:pos x="T6" y="T7"/>
                </a:cxn>
                <a:cxn ang="0">
                  <a:pos x="T8" y="T9"/>
                </a:cxn>
                <a:cxn ang="0">
                  <a:pos x="T10" y="T11"/>
                </a:cxn>
                <a:cxn ang="0">
                  <a:pos x="T12" y="T13"/>
                </a:cxn>
              </a:cxnLst>
              <a:rect l="0" t="0" r="r" b="b"/>
              <a:pathLst>
                <a:path w="7570979" h="2301765">
                  <a:moveTo>
                    <a:pt x="0" y="1734207"/>
                  </a:moveTo>
                  <a:lnTo>
                    <a:pt x="725214" y="1497724"/>
                  </a:lnTo>
                  <a:lnTo>
                    <a:pt x="882869" y="1970689"/>
                  </a:lnTo>
                  <a:cubicBezTo>
                    <a:pt x="1198180" y="819807"/>
                    <a:pt x="6589751" y="1113940"/>
                    <a:pt x="6385035" y="1891862"/>
                  </a:cubicBezTo>
                  <a:lnTo>
                    <a:pt x="6653049" y="2301765"/>
                  </a:lnTo>
                  <a:lnTo>
                    <a:pt x="7236373" y="2081048"/>
                  </a:lnTo>
                  <a:cubicBezTo>
                    <a:pt x="7570979" y="247307"/>
                    <a:pt x="362607" y="0"/>
                    <a:pt x="0" y="1734207"/>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48" name="Text Box 6"/>
            <p:cNvSpPr txBox="1">
              <a:spLocks noChangeArrowheads="1"/>
            </p:cNvSpPr>
            <p:nvPr/>
          </p:nvSpPr>
          <p:spPr bwMode="auto">
            <a:xfrm>
              <a:off x="2121144" y="5030820"/>
              <a:ext cx="722016" cy="82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Aus-blick</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49" name="Text Box 7"/>
            <p:cNvSpPr txBox="1">
              <a:spLocks noChangeArrowheads="1"/>
            </p:cNvSpPr>
            <p:nvPr/>
          </p:nvSpPr>
          <p:spPr bwMode="auto">
            <a:xfrm>
              <a:off x="3235808" y="4059600"/>
              <a:ext cx="1775696" cy="656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Qualifizierung</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52" name="Freeform 9"/>
            <p:cNvSpPr>
              <a:spLocks/>
            </p:cNvSpPr>
            <p:nvPr/>
          </p:nvSpPr>
          <p:spPr bwMode="auto">
            <a:xfrm rot="756605">
              <a:off x="6159921" y="1097983"/>
              <a:ext cx="762402" cy="1040688"/>
            </a:xfrm>
            <a:custGeom>
              <a:avLst/>
              <a:gdLst>
                <a:gd name="T0" fmla="*/ 31531 w 1166648"/>
                <a:gd name="T1" fmla="*/ 1355835 h 1450428"/>
                <a:gd name="T2" fmla="*/ 567558 w 1166648"/>
                <a:gd name="T3" fmla="*/ 1056290 h 1450428"/>
                <a:gd name="T4" fmla="*/ 1087821 w 1166648"/>
                <a:gd name="T5" fmla="*/ 1450428 h 1450428"/>
                <a:gd name="T6" fmla="*/ 1166648 w 1166648"/>
                <a:gd name="T7" fmla="*/ 457200 h 1450428"/>
                <a:gd name="T8" fmla="*/ 599090 w 1166648"/>
                <a:gd name="T9" fmla="*/ 0 h 1450428"/>
                <a:gd name="T10" fmla="*/ 0 w 1166648"/>
                <a:gd name="T11" fmla="*/ 457200 h 1450428"/>
                <a:gd name="T12" fmla="*/ 31531 w 1166648"/>
                <a:gd name="T13" fmla="*/ 1355835 h 1450428"/>
              </a:gdLst>
              <a:ahLst/>
              <a:cxnLst>
                <a:cxn ang="0">
                  <a:pos x="T0" y="T1"/>
                </a:cxn>
                <a:cxn ang="0">
                  <a:pos x="T2" y="T3"/>
                </a:cxn>
                <a:cxn ang="0">
                  <a:pos x="T4" y="T5"/>
                </a:cxn>
                <a:cxn ang="0">
                  <a:pos x="T6" y="T7"/>
                </a:cxn>
                <a:cxn ang="0">
                  <a:pos x="T8" y="T9"/>
                </a:cxn>
                <a:cxn ang="0">
                  <a:pos x="T10" y="T11"/>
                </a:cxn>
                <a:cxn ang="0">
                  <a:pos x="T12" y="T13"/>
                </a:cxn>
              </a:cxnLst>
              <a:rect l="0" t="0" r="r" b="b"/>
              <a:pathLst>
                <a:path w="1166648" h="1450428">
                  <a:moveTo>
                    <a:pt x="31531" y="1355835"/>
                  </a:moveTo>
                  <a:lnTo>
                    <a:pt x="567558" y="1056290"/>
                  </a:lnTo>
                  <a:lnTo>
                    <a:pt x="1087821" y="1450428"/>
                  </a:lnTo>
                  <a:lnTo>
                    <a:pt x="1166648" y="457200"/>
                  </a:lnTo>
                  <a:lnTo>
                    <a:pt x="599090" y="0"/>
                  </a:lnTo>
                  <a:lnTo>
                    <a:pt x="0" y="457200"/>
                  </a:lnTo>
                  <a:lnTo>
                    <a:pt x="31531" y="1355835"/>
                  </a:ln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59" name="Text Box 10"/>
            <p:cNvSpPr txBox="1">
              <a:spLocks noChangeArrowheads="1"/>
            </p:cNvSpPr>
            <p:nvPr/>
          </p:nvSpPr>
          <p:spPr bwMode="auto">
            <a:xfrm>
              <a:off x="6135151" y="1276017"/>
              <a:ext cx="761205" cy="72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 </a:t>
              </a:r>
              <a:r>
                <a:rPr kumimoji="0" lang="de-DE" altLang="de-DE" sz="1100" b="1" i="0" u="none" strike="noStrike" cap="none" normalizeH="0" baseline="0" dirty="0" err="1">
                  <a:ln>
                    <a:noFill/>
                  </a:ln>
                  <a:solidFill>
                    <a:srgbClr val="FFFFFF"/>
                  </a:solidFill>
                  <a:effectLst/>
                  <a:latin typeface="Candara" pitchFamily="34" charset="0"/>
                  <a:cs typeface="Arial" pitchFamily="34" charset="0"/>
                </a:rPr>
                <a:t>Refle-xion</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60" name="Freeform 3"/>
            <p:cNvSpPr>
              <a:spLocks/>
            </p:cNvSpPr>
            <p:nvPr/>
          </p:nvSpPr>
          <p:spPr bwMode="auto">
            <a:xfrm>
              <a:off x="4615991" y="1959524"/>
              <a:ext cx="2292175" cy="4332427"/>
            </a:xfrm>
            <a:custGeom>
              <a:avLst/>
              <a:gdLst>
                <a:gd name="T0" fmla="*/ 2688687 w 3507552"/>
                <a:gd name="T1" fmla="*/ 4323516 h 6038193"/>
                <a:gd name="T2" fmla="*/ 2907051 w 3507552"/>
                <a:gd name="T3" fmla="*/ 4773892 h 6038193"/>
                <a:gd name="T4" fmla="*/ 3507552 w 3507552"/>
                <a:gd name="T5" fmla="*/ 4678358 h 6038193"/>
                <a:gd name="T6" fmla="*/ 212795 w 3507552"/>
                <a:gd name="T7" fmla="*/ 4146331 h 6038193"/>
                <a:gd name="T8" fmla="*/ 2230781 w 3507552"/>
                <a:gd name="T9" fmla="*/ 141889 h 6038193"/>
                <a:gd name="T10" fmla="*/ 2766808 w 3507552"/>
                <a:gd name="T11" fmla="*/ 0 h 6038193"/>
                <a:gd name="T12" fmla="*/ 3176712 w 3507552"/>
                <a:gd name="T13" fmla="*/ 457200 h 6038193"/>
                <a:gd name="T14" fmla="*/ 1079898 w 3507552"/>
                <a:gd name="T15" fmla="*/ 3767958 h 6038193"/>
                <a:gd name="T16" fmla="*/ 2688687 w 3507552"/>
                <a:gd name="T17" fmla="*/ 4323516 h 603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7552" h="6038193">
                  <a:moveTo>
                    <a:pt x="2688687" y="4323516"/>
                  </a:moveTo>
                  <a:cubicBezTo>
                    <a:pt x="2797869" y="4548704"/>
                    <a:pt x="2907051" y="4773892"/>
                    <a:pt x="2907051" y="4773892"/>
                  </a:cubicBezTo>
                  <a:lnTo>
                    <a:pt x="3507552" y="4678358"/>
                  </a:lnTo>
                  <a:cubicBezTo>
                    <a:pt x="2877167" y="6038193"/>
                    <a:pt x="425590" y="4902409"/>
                    <a:pt x="212795" y="4146331"/>
                  </a:cubicBezTo>
                  <a:cubicBezTo>
                    <a:pt x="0" y="3390253"/>
                    <a:pt x="1805112" y="1198179"/>
                    <a:pt x="2230781" y="141889"/>
                  </a:cubicBezTo>
                  <a:lnTo>
                    <a:pt x="2766808" y="0"/>
                  </a:lnTo>
                  <a:lnTo>
                    <a:pt x="3176712" y="457200"/>
                  </a:lnTo>
                  <a:cubicBezTo>
                    <a:pt x="2955995" y="1277007"/>
                    <a:pt x="1161235" y="3123572"/>
                    <a:pt x="1079898" y="3767958"/>
                  </a:cubicBezTo>
                  <a:cubicBezTo>
                    <a:pt x="998561" y="4412344"/>
                    <a:pt x="2341139" y="4556234"/>
                    <a:pt x="2688687" y="4323516"/>
                  </a:cubicBezTo>
                  <a:close/>
                </a:path>
              </a:pathLst>
            </a:custGeom>
            <a:solidFill>
              <a:srgbClr val="0070C0"/>
            </a:solidFill>
            <a:ln w="38100" cap="flat" cmpd="sng" algn="ctr">
              <a:solidFill>
                <a:srgbClr val="FFFFFF"/>
              </a:solidFill>
              <a:round/>
              <a:headEnd/>
              <a:tailEnd/>
            </a:ln>
            <a:effectLst/>
          </p:spPr>
          <p:txBody>
            <a:bodyPr vert="horz" wrap="square" lIns="36576" tIns="36576" rIns="36576" bIns="36576" numCol="1" anchor="t" anchorCtr="0" compatLnSpc="1">
              <a:prstTxWarp prst="textNoShape">
                <a:avLst/>
              </a:prstTxWarp>
            </a:bodyPr>
            <a:lstStyle/>
            <a:p>
              <a:endParaRPr lang="de-DE" sz="1100"/>
            </a:p>
          </p:txBody>
        </p:sp>
        <p:sp>
          <p:nvSpPr>
            <p:cNvPr id="61" name="Text Box 8"/>
            <p:cNvSpPr txBox="1">
              <a:spLocks noChangeArrowheads="1"/>
            </p:cNvSpPr>
            <p:nvPr/>
          </p:nvSpPr>
          <p:spPr bwMode="auto">
            <a:xfrm>
              <a:off x="4959939" y="5127099"/>
              <a:ext cx="1603926" cy="325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a:ln>
                    <a:noFill/>
                  </a:ln>
                  <a:solidFill>
                    <a:srgbClr val="FFFFFF"/>
                  </a:solidFill>
                  <a:effectLst/>
                  <a:latin typeface="Candara" pitchFamily="34" charset="0"/>
                  <a:cs typeface="Arial" pitchFamily="34" charset="0"/>
                </a:rPr>
                <a:t>Projektphase</a:t>
              </a:r>
              <a:endParaRPr kumimoji="0" lang="de-DE" altLang="de-DE" sz="2800" b="0" i="0" u="none" strike="noStrike" cap="none" normalizeH="0" baseline="0" dirty="0">
                <a:ln>
                  <a:noFill/>
                </a:ln>
                <a:solidFill>
                  <a:schemeClr val="tx1"/>
                </a:solidFill>
                <a:effectLst/>
                <a:latin typeface="Arial" pitchFamily="34" charset="0"/>
                <a:cs typeface="Arial" pitchFamily="34" charset="0"/>
              </a:endParaRPr>
            </a:p>
          </p:txBody>
        </p:sp>
        <p:sp>
          <p:nvSpPr>
            <p:cNvPr id="62" name="Ellipse 61"/>
            <p:cNvSpPr/>
            <p:nvPr/>
          </p:nvSpPr>
          <p:spPr>
            <a:xfrm>
              <a:off x="6422485" y="4929621"/>
              <a:ext cx="466905" cy="4669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grpSp>
      <p:grpSp>
        <p:nvGrpSpPr>
          <p:cNvPr id="35" name="Gruppieren 34"/>
          <p:cNvGrpSpPr/>
          <p:nvPr/>
        </p:nvGrpSpPr>
        <p:grpSpPr>
          <a:xfrm>
            <a:off x="-403154" y="7029249"/>
            <a:ext cx="10163419" cy="4024704"/>
            <a:chOff x="-275365" y="5556135"/>
            <a:chExt cx="10163419" cy="4024704"/>
          </a:xfrm>
        </p:grpSpPr>
        <p:pic>
          <p:nvPicPr>
            <p:cNvPr id="36" name="Grafik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65" y="5592681"/>
              <a:ext cx="6068565" cy="3988158"/>
            </a:xfrm>
            <a:prstGeom prst="rect">
              <a:avLst/>
            </a:prstGeom>
          </p:spPr>
        </p:pic>
        <p:pic>
          <p:nvPicPr>
            <p:cNvPr id="37" name="Grafik 3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554324" y="5556135"/>
              <a:ext cx="4333730" cy="3988158"/>
            </a:xfrm>
            <a:prstGeom prst="rect">
              <a:avLst/>
            </a:prstGeom>
          </p:spPr>
        </p:pic>
      </p:grpSp>
      <p:sp>
        <p:nvSpPr>
          <p:cNvPr id="40" name="Rechteck 39"/>
          <p:cNvSpPr/>
          <p:nvPr/>
        </p:nvSpPr>
        <p:spPr>
          <a:xfrm>
            <a:off x="5778786" y="1448634"/>
            <a:ext cx="5636056" cy="883528"/>
          </a:xfrm>
          <a:custGeom>
            <a:avLst/>
            <a:gdLst>
              <a:gd name="connsiteX0" fmla="*/ 0 w 5544616"/>
              <a:gd name="connsiteY0" fmla="*/ 0 h 792088"/>
              <a:gd name="connsiteX1" fmla="*/ 5544616 w 5544616"/>
              <a:gd name="connsiteY1" fmla="*/ 0 h 792088"/>
              <a:gd name="connsiteX2" fmla="*/ 5544616 w 5544616"/>
              <a:gd name="connsiteY2" fmla="*/ 792088 h 792088"/>
              <a:gd name="connsiteX3" fmla="*/ 0 w 5544616"/>
              <a:gd name="connsiteY3" fmla="*/ 792088 h 792088"/>
              <a:gd name="connsiteX4" fmla="*/ 0 w 5544616"/>
              <a:gd name="connsiteY4" fmla="*/ 0 h 792088"/>
              <a:gd name="connsiteX0" fmla="*/ 91440 w 5636056"/>
              <a:gd name="connsiteY0" fmla="*/ 0 h 837808"/>
              <a:gd name="connsiteX1" fmla="*/ 5636056 w 5636056"/>
              <a:gd name="connsiteY1" fmla="*/ 0 h 837808"/>
              <a:gd name="connsiteX2" fmla="*/ 5636056 w 5636056"/>
              <a:gd name="connsiteY2" fmla="*/ 792088 h 837808"/>
              <a:gd name="connsiteX3" fmla="*/ 0 w 5636056"/>
              <a:gd name="connsiteY3" fmla="*/ 837808 h 837808"/>
              <a:gd name="connsiteX4" fmla="*/ 91440 w 5636056"/>
              <a:gd name="connsiteY4" fmla="*/ 0 h 837808"/>
              <a:gd name="connsiteX0" fmla="*/ 91440 w 5636056"/>
              <a:gd name="connsiteY0" fmla="*/ 0 h 883528"/>
              <a:gd name="connsiteX1" fmla="*/ 5636056 w 5636056"/>
              <a:gd name="connsiteY1" fmla="*/ 45720 h 883528"/>
              <a:gd name="connsiteX2" fmla="*/ 5636056 w 5636056"/>
              <a:gd name="connsiteY2" fmla="*/ 837808 h 883528"/>
              <a:gd name="connsiteX3" fmla="*/ 0 w 5636056"/>
              <a:gd name="connsiteY3" fmla="*/ 883528 h 883528"/>
              <a:gd name="connsiteX4" fmla="*/ 91440 w 5636056"/>
              <a:gd name="connsiteY4" fmla="*/ 0 h 8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56" h="883528">
                <a:moveTo>
                  <a:pt x="91440" y="0"/>
                </a:moveTo>
                <a:lnTo>
                  <a:pt x="5636056" y="45720"/>
                </a:lnTo>
                <a:lnTo>
                  <a:pt x="5636056" y="837808"/>
                </a:lnTo>
                <a:lnTo>
                  <a:pt x="0" y="883528"/>
                </a:lnTo>
                <a:lnTo>
                  <a:pt x="9144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dirty="0"/>
              <a:t>noch Fragen?</a:t>
            </a:r>
          </a:p>
        </p:txBody>
      </p:sp>
    </p:spTree>
    <p:extLst>
      <p:ext uri="{BB962C8B-B14F-4D97-AF65-F5344CB8AC3E}">
        <p14:creationId xmlns:p14="http://schemas.microsoft.com/office/powerpoint/2010/main" val="1059131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394712"/>
            <a:ext cx="9144000" cy="786384"/>
          </a:xfrm>
          <a:prstGeom prst="rect">
            <a:avLst/>
          </a:prstGeom>
          <a:gradFill>
            <a:gsLst>
              <a:gs pos="29000">
                <a:schemeClr val="accent1"/>
              </a:gs>
              <a:gs pos="33000">
                <a:srgbClr val="FFFF00">
                  <a:alpha val="21000"/>
                </a:srgbClr>
              </a:gs>
              <a:gs pos="58000">
                <a:srgbClr val="FFFF00">
                  <a:alpha val="14000"/>
                </a:srgbClr>
              </a:gs>
              <a:gs pos="76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472440" y="2541016"/>
            <a:ext cx="1876476" cy="461665"/>
          </a:xfrm>
          <a:prstGeom prst="rect">
            <a:avLst/>
          </a:prstGeom>
          <a:noFill/>
        </p:spPr>
        <p:txBody>
          <a:bodyPr wrap="none" rtlCol="0">
            <a:spAutoFit/>
          </a:bodyPr>
          <a:lstStyle/>
          <a:p>
            <a:r>
              <a:rPr lang="de-DE" sz="2400" dirty="0">
                <a:solidFill>
                  <a:schemeClr val="bg1"/>
                </a:solidFill>
              </a:rPr>
              <a:t>Ausprobieren</a:t>
            </a:r>
          </a:p>
        </p:txBody>
      </p:sp>
      <p:sp>
        <p:nvSpPr>
          <p:cNvPr id="16" name="Textfeld 15"/>
          <p:cNvSpPr txBox="1"/>
          <p:nvPr/>
        </p:nvSpPr>
        <p:spPr>
          <a:xfrm>
            <a:off x="472440" y="3150616"/>
            <a:ext cx="1417376" cy="646331"/>
          </a:xfrm>
          <a:prstGeom prst="rect">
            <a:avLst/>
          </a:prstGeom>
          <a:noFill/>
        </p:spPr>
        <p:txBody>
          <a:bodyPr wrap="none" rtlCol="0">
            <a:spAutoFit/>
          </a:bodyPr>
          <a:lstStyle/>
          <a:p>
            <a:r>
              <a:rPr lang="de-DE" dirty="0">
                <a:solidFill>
                  <a:schemeClr val="accent1"/>
                </a:solidFill>
              </a:rPr>
              <a:t>für sich oder </a:t>
            </a:r>
            <a:br>
              <a:rPr lang="de-DE" dirty="0">
                <a:solidFill>
                  <a:schemeClr val="accent1"/>
                </a:solidFill>
              </a:rPr>
            </a:br>
            <a:r>
              <a:rPr lang="de-DE" dirty="0">
                <a:solidFill>
                  <a:schemeClr val="accent1"/>
                </a:solidFill>
              </a:rPr>
              <a:t>mit Kollegen</a:t>
            </a:r>
          </a:p>
        </p:txBody>
      </p:sp>
    </p:spTree>
    <p:extLst>
      <p:ext uri="{BB962C8B-B14F-4D97-AF65-F5344CB8AC3E}">
        <p14:creationId xmlns:p14="http://schemas.microsoft.com/office/powerpoint/2010/main" val="3124918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472440" y="3938016"/>
            <a:ext cx="4458144" cy="461665"/>
          </a:xfrm>
          <a:prstGeom prst="rect">
            <a:avLst/>
          </a:prstGeom>
          <a:noFill/>
        </p:spPr>
        <p:txBody>
          <a:bodyPr wrap="none" rtlCol="0">
            <a:spAutoFit/>
          </a:bodyPr>
          <a:lstStyle/>
          <a:p>
            <a:r>
              <a:rPr lang="de-DE" sz="2400" dirty="0">
                <a:solidFill>
                  <a:schemeClr val="accent1"/>
                </a:solidFill>
              </a:rPr>
              <a:t>für sich / mit Kollegen / in Gruppe</a:t>
            </a:r>
          </a:p>
        </p:txBody>
      </p:sp>
      <p:sp>
        <p:nvSpPr>
          <p:cNvPr id="14" name="Rechteck 13"/>
          <p:cNvSpPr/>
          <p:nvPr/>
        </p:nvSpPr>
        <p:spPr>
          <a:xfrm>
            <a:off x="0" y="3182112"/>
            <a:ext cx="9144000" cy="786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1615">
            <a:off x="516482" y="1277886"/>
            <a:ext cx="6464368" cy="4485971"/>
          </a:xfrm>
          <a:prstGeom prst="rect">
            <a:avLst/>
          </a:prstGeom>
          <a:solidFill>
            <a:schemeClr val="bg1"/>
          </a:solidFill>
          <a:ln>
            <a:solidFill>
              <a:schemeClr val="tx1"/>
            </a:solidFill>
          </a:ln>
        </p:spPr>
      </p:pic>
      <p:sp>
        <p:nvSpPr>
          <p:cNvPr id="15" name="Textfeld 14"/>
          <p:cNvSpPr txBox="1"/>
          <p:nvPr/>
        </p:nvSpPr>
        <p:spPr>
          <a:xfrm>
            <a:off x="472440" y="3328416"/>
            <a:ext cx="1876476" cy="461665"/>
          </a:xfrm>
          <a:prstGeom prst="rect">
            <a:avLst/>
          </a:prstGeom>
          <a:noFill/>
        </p:spPr>
        <p:txBody>
          <a:bodyPr wrap="none" rtlCol="0">
            <a:spAutoFit/>
          </a:bodyPr>
          <a:lstStyle/>
          <a:p>
            <a:r>
              <a:rPr lang="de-DE" sz="2400" dirty="0">
                <a:solidFill>
                  <a:schemeClr val="bg1"/>
                </a:solidFill>
              </a:rPr>
              <a:t>Ausprobieren</a:t>
            </a:r>
          </a:p>
        </p:txBody>
      </p:sp>
      <p:sp>
        <p:nvSpPr>
          <p:cNvPr id="35" name="Rechteckige Legende 34"/>
          <p:cNvSpPr/>
          <p:nvPr/>
        </p:nvSpPr>
        <p:spPr>
          <a:xfrm>
            <a:off x="4611575" y="3051377"/>
            <a:ext cx="2713592" cy="554077"/>
          </a:xfrm>
          <a:prstGeom prst="wedgeRectCallout">
            <a:avLst>
              <a:gd name="adj1" fmla="val -49937"/>
              <a:gd name="adj2" fmla="val 18125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 Projektauftrag</a:t>
            </a:r>
          </a:p>
        </p:txBody>
      </p:sp>
      <p:sp>
        <p:nvSpPr>
          <p:cNvPr id="36" name="Rechteckige Legende 35"/>
          <p:cNvSpPr/>
          <p:nvPr/>
        </p:nvSpPr>
        <p:spPr>
          <a:xfrm>
            <a:off x="833974" y="3084523"/>
            <a:ext cx="2331635" cy="554077"/>
          </a:xfrm>
          <a:prstGeom prst="wedgeRectCallout">
            <a:avLst>
              <a:gd name="adj1" fmla="val 40748"/>
              <a:gd name="adj2" fmla="val 12477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 Qualifizierung</a:t>
            </a:r>
          </a:p>
        </p:txBody>
      </p:sp>
      <p:grpSp>
        <p:nvGrpSpPr>
          <p:cNvPr id="10" name="Gruppieren 9"/>
          <p:cNvGrpSpPr/>
          <p:nvPr/>
        </p:nvGrpSpPr>
        <p:grpSpPr>
          <a:xfrm>
            <a:off x="5544884" y="1802856"/>
            <a:ext cx="195643" cy="1328691"/>
            <a:chOff x="6714691" y="2221309"/>
            <a:chExt cx="257944" cy="2861188"/>
          </a:xfrm>
        </p:grpSpPr>
        <p:sp>
          <p:nvSpPr>
            <p:cNvPr id="42" name="Gleichschenkliges Dreieck 41"/>
            <p:cNvSpPr/>
            <p:nvPr/>
          </p:nvSpPr>
          <p:spPr>
            <a:xfrm rot="21289656">
              <a:off x="6714691" y="2221309"/>
              <a:ext cx="242704" cy="26325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Gleichschenkliges Dreieck 42"/>
            <p:cNvSpPr/>
            <p:nvPr/>
          </p:nvSpPr>
          <p:spPr>
            <a:xfrm rot="21289656">
              <a:off x="6729931" y="2449909"/>
              <a:ext cx="242704" cy="26325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 name="Rechteckige Legende 49"/>
          <p:cNvSpPr/>
          <p:nvPr/>
        </p:nvSpPr>
        <p:spPr>
          <a:xfrm>
            <a:off x="1045725" y="1338112"/>
            <a:ext cx="3452833" cy="537138"/>
          </a:xfrm>
          <a:prstGeom prst="wedgeRectCallout">
            <a:avLst>
              <a:gd name="adj1" fmla="val 47149"/>
              <a:gd name="adj2" fmla="val 17655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3. Was noch diskutieren?</a:t>
            </a:r>
          </a:p>
        </p:txBody>
      </p:sp>
      <p:sp>
        <p:nvSpPr>
          <p:cNvPr id="51" name="Rechteckige Legende 50"/>
          <p:cNvSpPr/>
          <p:nvPr/>
        </p:nvSpPr>
        <p:spPr>
          <a:xfrm>
            <a:off x="849245" y="5704911"/>
            <a:ext cx="3474535" cy="537138"/>
          </a:xfrm>
          <a:prstGeom prst="wedgeRectCallout">
            <a:avLst>
              <a:gd name="adj1" fmla="val -8475"/>
              <a:gd name="adj2" fmla="val -2269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4. Motivation &amp; Relevanz</a:t>
            </a:r>
          </a:p>
        </p:txBody>
      </p:sp>
      <p:sp>
        <p:nvSpPr>
          <p:cNvPr id="3" name="Rechteck 2"/>
          <p:cNvSpPr/>
          <p:nvPr/>
        </p:nvSpPr>
        <p:spPr>
          <a:xfrm>
            <a:off x="10328247" y="1112425"/>
            <a:ext cx="4572000" cy="4893647"/>
          </a:xfrm>
          <a:prstGeom prst="rect">
            <a:avLst/>
          </a:prstGeom>
        </p:spPr>
        <p:txBody>
          <a:bodyPr>
            <a:spAutoFit/>
          </a:bodyPr>
          <a:lstStyle/>
          <a:p>
            <a:r>
              <a:rPr lang="de-DE" sz="2400" dirty="0"/>
              <a:t>Wie wird ein Auftrag </a:t>
            </a:r>
            <a:r>
              <a:rPr lang="de-DE" sz="2400" dirty="0" err="1"/>
              <a:t>ungooglebar</a:t>
            </a:r>
            <a:r>
              <a:rPr lang="de-DE" sz="2400" dirty="0"/>
              <a:t>?</a:t>
            </a:r>
          </a:p>
          <a:p>
            <a:endParaRPr lang="de-DE" sz="2400" dirty="0"/>
          </a:p>
          <a:p>
            <a:r>
              <a:rPr lang="de-DE" sz="2400" dirty="0"/>
              <a:t>Auftrag in ein konkretes Bezugssystem einbetten (in dieser Klasse / in unserem </a:t>
            </a:r>
          </a:p>
          <a:p>
            <a:r>
              <a:rPr lang="de-DE" sz="2400" dirty="0"/>
              <a:t>Schulhaus/diese LED zum Leuchten bringen..)</a:t>
            </a:r>
          </a:p>
          <a:p>
            <a:endParaRPr lang="de-DE" sz="2400" dirty="0"/>
          </a:p>
          <a:p>
            <a:r>
              <a:rPr lang="de-DE" sz="2400" dirty="0"/>
              <a:t>Verifizieren</a:t>
            </a:r>
          </a:p>
          <a:p>
            <a:endParaRPr lang="de-DE" sz="2400" dirty="0"/>
          </a:p>
          <a:p>
            <a:r>
              <a:rPr lang="de-DE" sz="2400" dirty="0"/>
              <a:t>Optimierung / Wettkampf (Bestes Windrad / beste Methode Eier zu kochen…)</a:t>
            </a:r>
          </a:p>
        </p:txBody>
      </p:sp>
    </p:spTree>
    <p:extLst>
      <p:ext uri="{BB962C8B-B14F-4D97-AF65-F5344CB8AC3E}">
        <p14:creationId xmlns:p14="http://schemas.microsoft.com/office/powerpoint/2010/main" val="18431944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50" grpId="0" animBg="1"/>
      <p:bldP spid="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472440" y="3938016"/>
            <a:ext cx="4458144" cy="461665"/>
          </a:xfrm>
          <a:prstGeom prst="rect">
            <a:avLst/>
          </a:prstGeom>
          <a:noFill/>
        </p:spPr>
        <p:txBody>
          <a:bodyPr wrap="none" rtlCol="0">
            <a:spAutoFit/>
          </a:bodyPr>
          <a:lstStyle/>
          <a:p>
            <a:r>
              <a:rPr lang="de-DE" sz="2400" dirty="0">
                <a:solidFill>
                  <a:schemeClr val="accent1"/>
                </a:solidFill>
              </a:rPr>
              <a:t>für sich / mit Kollegen / in Gruppe</a:t>
            </a:r>
          </a:p>
        </p:txBody>
      </p:sp>
      <p:sp>
        <p:nvSpPr>
          <p:cNvPr id="14" name="Rechteck 13"/>
          <p:cNvSpPr/>
          <p:nvPr/>
        </p:nvSpPr>
        <p:spPr>
          <a:xfrm>
            <a:off x="0" y="3182112"/>
            <a:ext cx="9144000" cy="786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1615">
            <a:off x="516482" y="1277886"/>
            <a:ext cx="6464368" cy="4485971"/>
          </a:xfrm>
          <a:prstGeom prst="rect">
            <a:avLst/>
          </a:prstGeom>
          <a:solidFill>
            <a:schemeClr val="bg1"/>
          </a:solidFill>
          <a:ln>
            <a:solidFill>
              <a:schemeClr val="tx1"/>
            </a:solidFill>
          </a:ln>
        </p:spPr>
      </p:pic>
      <p:sp>
        <p:nvSpPr>
          <p:cNvPr id="15" name="Textfeld 14"/>
          <p:cNvSpPr txBox="1"/>
          <p:nvPr/>
        </p:nvSpPr>
        <p:spPr>
          <a:xfrm>
            <a:off x="472440" y="3328416"/>
            <a:ext cx="1876476" cy="461665"/>
          </a:xfrm>
          <a:prstGeom prst="rect">
            <a:avLst/>
          </a:prstGeom>
          <a:noFill/>
        </p:spPr>
        <p:txBody>
          <a:bodyPr wrap="none" rtlCol="0">
            <a:spAutoFit/>
          </a:bodyPr>
          <a:lstStyle/>
          <a:p>
            <a:r>
              <a:rPr lang="de-DE" sz="2400" dirty="0">
                <a:solidFill>
                  <a:schemeClr val="bg1"/>
                </a:solidFill>
              </a:rPr>
              <a:t>Ausprobieren</a:t>
            </a:r>
          </a:p>
        </p:txBody>
      </p:sp>
      <p:sp>
        <p:nvSpPr>
          <p:cNvPr id="35" name="Rechteckige Legende 34"/>
          <p:cNvSpPr/>
          <p:nvPr/>
        </p:nvSpPr>
        <p:spPr>
          <a:xfrm>
            <a:off x="4611575" y="3051377"/>
            <a:ext cx="2713592" cy="554077"/>
          </a:xfrm>
          <a:prstGeom prst="wedgeRectCallout">
            <a:avLst>
              <a:gd name="adj1" fmla="val -49937"/>
              <a:gd name="adj2" fmla="val 181257"/>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 Projektauftrag</a:t>
            </a:r>
          </a:p>
        </p:txBody>
      </p:sp>
      <p:sp>
        <p:nvSpPr>
          <p:cNvPr id="36" name="Rechteckige Legende 35"/>
          <p:cNvSpPr/>
          <p:nvPr/>
        </p:nvSpPr>
        <p:spPr>
          <a:xfrm>
            <a:off x="833974" y="3084523"/>
            <a:ext cx="2331635" cy="554077"/>
          </a:xfrm>
          <a:prstGeom prst="wedgeRectCallout">
            <a:avLst>
              <a:gd name="adj1" fmla="val 40748"/>
              <a:gd name="adj2" fmla="val 124775"/>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 Qualifizierung</a:t>
            </a:r>
          </a:p>
        </p:txBody>
      </p:sp>
      <p:grpSp>
        <p:nvGrpSpPr>
          <p:cNvPr id="10" name="Gruppieren 9"/>
          <p:cNvGrpSpPr/>
          <p:nvPr/>
        </p:nvGrpSpPr>
        <p:grpSpPr>
          <a:xfrm>
            <a:off x="5544884" y="1802856"/>
            <a:ext cx="195643" cy="1328691"/>
            <a:chOff x="6714691" y="2221309"/>
            <a:chExt cx="257944" cy="2861188"/>
          </a:xfrm>
        </p:grpSpPr>
        <p:sp>
          <p:nvSpPr>
            <p:cNvPr id="42" name="Gleichschenkliges Dreieck 41"/>
            <p:cNvSpPr/>
            <p:nvPr/>
          </p:nvSpPr>
          <p:spPr>
            <a:xfrm rot="21289656">
              <a:off x="6714691" y="2221309"/>
              <a:ext cx="242704" cy="26325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Gleichschenkliges Dreieck 42"/>
            <p:cNvSpPr/>
            <p:nvPr/>
          </p:nvSpPr>
          <p:spPr>
            <a:xfrm rot="21289656">
              <a:off x="6729931" y="2449909"/>
              <a:ext cx="242704" cy="26325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 name="Rechteckige Legende 49"/>
          <p:cNvSpPr/>
          <p:nvPr/>
        </p:nvSpPr>
        <p:spPr>
          <a:xfrm>
            <a:off x="1045725" y="1338112"/>
            <a:ext cx="3452833" cy="537138"/>
          </a:xfrm>
          <a:prstGeom prst="wedgeRectCallout">
            <a:avLst>
              <a:gd name="adj1" fmla="val 47149"/>
              <a:gd name="adj2" fmla="val 176558"/>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3. Was noch diskutieren?</a:t>
            </a:r>
          </a:p>
        </p:txBody>
      </p:sp>
      <p:sp>
        <p:nvSpPr>
          <p:cNvPr id="51" name="Rechteckige Legende 50"/>
          <p:cNvSpPr/>
          <p:nvPr/>
        </p:nvSpPr>
        <p:spPr>
          <a:xfrm>
            <a:off x="849245" y="5704911"/>
            <a:ext cx="3474535" cy="537138"/>
          </a:xfrm>
          <a:prstGeom prst="wedgeRectCallout">
            <a:avLst>
              <a:gd name="adj1" fmla="val -8475"/>
              <a:gd name="adj2" fmla="val -226956"/>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4. Motivation &amp; Relevanz</a:t>
            </a:r>
          </a:p>
        </p:txBody>
      </p:sp>
      <p:sp>
        <p:nvSpPr>
          <p:cNvPr id="3" name="Rechteck 2"/>
          <p:cNvSpPr/>
          <p:nvPr/>
        </p:nvSpPr>
        <p:spPr>
          <a:xfrm>
            <a:off x="10328247" y="1112425"/>
            <a:ext cx="4572000" cy="4893647"/>
          </a:xfrm>
          <a:prstGeom prst="rect">
            <a:avLst/>
          </a:prstGeom>
        </p:spPr>
        <p:txBody>
          <a:bodyPr>
            <a:spAutoFit/>
          </a:bodyPr>
          <a:lstStyle/>
          <a:p>
            <a:r>
              <a:rPr lang="de-DE" sz="2400" dirty="0"/>
              <a:t>Wie wird ein Auftrag </a:t>
            </a:r>
            <a:r>
              <a:rPr lang="de-DE" sz="2400" dirty="0" err="1"/>
              <a:t>ungooglebar</a:t>
            </a:r>
            <a:r>
              <a:rPr lang="de-DE" sz="2400" dirty="0"/>
              <a:t>?</a:t>
            </a:r>
          </a:p>
          <a:p>
            <a:endParaRPr lang="de-DE" sz="2400" dirty="0"/>
          </a:p>
          <a:p>
            <a:r>
              <a:rPr lang="de-DE" sz="2400" dirty="0"/>
              <a:t>Auftrag in ein konkretes Bezugssystem einbetten (in dieser Klasse / in unserem </a:t>
            </a:r>
          </a:p>
          <a:p>
            <a:r>
              <a:rPr lang="de-DE" sz="2400" dirty="0"/>
              <a:t>Schulhaus/diese LED zum Leuchten bringen..)</a:t>
            </a:r>
          </a:p>
          <a:p>
            <a:endParaRPr lang="de-DE" sz="2400" dirty="0"/>
          </a:p>
          <a:p>
            <a:r>
              <a:rPr lang="de-DE" sz="2400" dirty="0"/>
              <a:t>Verifizieren</a:t>
            </a:r>
          </a:p>
          <a:p>
            <a:endParaRPr lang="de-DE" sz="2400" dirty="0"/>
          </a:p>
          <a:p>
            <a:r>
              <a:rPr lang="de-DE" sz="2400" dirty="0"/>
              <a:t>Optimierung / Wettkampf (Bestes Windrad / beste Methode Eier zu kochen…)</a:t>
            </a:r>
          </a:p>
        </p:txBody>
      </p:sp>
      <p:sp>
        <p:nvSpPr>
          <p:cNvPr id="17" name="Rechteckige Legende 34"/>
          <p:cNvSpPr/>
          <p:nvPr/>
        </p:nvSpPr>
        <p:spPr>
          <a:xfrm>
            <a:off x="4611575" y="3067744"/>
            <a:ext cx="4171035" cy="2788427"/>
          </a:xfrm>
          <a:prstGeom prst="wedgeRectCallout">
            <a:avLst>
              <a:gd name="adj1" fmla="val -52697"/>
              <a:gd name="adj2" fmla="val -5503"/>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spcBef>
                <a:spcPts val="1200"/>
              </a:spcBef>
            </a:pPr>
            <a:r>
              <a:rPr lang="de-DE" sz="2400" dirty="0"/>
              <a:t>1. Projektauftrag</a:t>
            </a:r>
          </a:p>
        </p:txBody>
      </p:sp>
      <p:sp>
        <p:nvSpPr>
          <p:cNvPr id="22" name="Textfeld 21"/>
          <p:cNvSpPr txBox="1"/>
          <p:nvPr/>
        </p:nvSpPr>
        <p:spPr>
          <a:xfrm>
            <a:off x="5505145" y="3654275"/>
            <a:ext cx="639919" cy="523220"/>
          </a:xfrm>
          <a:prstGeom prst="rect">
            <a:avLst/>
          </a:prstGeom>
          <a:noFill/>
        </p:spPr>
        <p:txBody>
          <a:bodyPr wrap="none" rtlCol="0">
            <a:spAutoFit/>
          </a:bodyPr>
          <a:lstStyle/>
          <a:p>
            <a:r>
              <a:rPr lang="de-DE" sz="2800" dirty="0" err="1">
                <a:solidFill>
                  <a:schemeClr val="accent1"/>
                </a:solidFill>
                <a:latin typeface="Verdana" panose="020B0604030504040204" pitchFamily="34" charset="0"/>
                <a:ea typeface="Verdana" panose="020B0604030504040204" pitchFamily="34" charset="0"/>
                <a:cs typeface="Verdana" panose="020B0604030504040204" pitchFamily="34" charset="0"/>
              </a:rPr>
              <a:t>u</a:t>
            </a:r>
            <a:r>
              <a:rPr lang="de-DE" sz="2800" dirty="0" err="1">
                <a:solidFill>
                  <a:schemeClr val="accent3"/>
                </a:solidFill>
                <a:latin typeface="Verdana" panose="020B0604030504040204" pitchFamily="34" charset="0"/>
                <a:ea typeface="Verdana" panose="020B0604030504040204" pitchFamily="34" charset="0"/>
                <a:cs typeface="Verdana" panose="020B0604030504040204" pitchFamily="34" charset="0"/>
              </a:rPr>
              <a:t>n</a:t>
            </a:r>
            <a:endParaRPr lang="de-DE" sz="2800" dirty="0">
              <a:solidFill>
                <a:schemeClr val="accent3"/>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feld 22"/>
          <p:cNvSpPr txBox="1"/>
          <p:nvPr/>
        </p:nvSpPr>
        <p:spPr>
          <a:xfrm>
            <a:off x="7196394" y="3677461"/>
            <a:ext cx="779381" cy="523220"/>
          </a:xfrm>
          <a:prstGeom prst="rect">
            <a:avLst/>
          </a:prstGeom>
          <a:noFill/>
        </p:spPr>
        <p:txBody>
          <a:bodyPr wrap="none" rtlCol="0">
            <a:spAutoFit/>
          </a:bodyPr>
          <a:lstStyle/>
          <a:p>
            <a:r>
              <a:rPr lang="de-DE" sz="2800" dirty="0">
                <a:solidFill>
                  <a:schemeClr val="accent2"/>
                </a:solidFill>
                <a:latin typeface="Verdana" panose="020B0604030504040204" pitchFamily="34" charset="0"/>
                <a:ea typeface="Verdana" panose="020B0604030504040204" pitchFamily="34" charset="0"/>
                <a:cs typeface="Verdana" panose="020B0604030504040204" pitchFamily="34" charset="0"/>
              </a:rPr>
              <a:t>b</a:t>
            </a:r>
            <a:r>
              <a:rPr lang="de-DE" sz="2800" dirty="0">
                <a:solidFill>
                  <a:schemeClr val="accent4"/>
                </a:solidFill>
                <a:latin typeface="Verdana" panose="020B0604030504040204" pitchFamily="34" charset="0"/>
                <a:ea typeface="Verdana" panose="020B0604030504040204" pitchFamily="34" charset="0"/>
                <a:cs typeface="Verdana" panose="020B0604030504040204" pitchFamily="34" charset="0"/>
              </a:rPr>
              <a:t>a</a:t>
            </a:r>
            <a:r>
              <a:rPr lang="de-DE" sz="2800" dirty="0">
                <a:solidFill>
                  <a:schemeClr val="accent3"/>
                </a:solidFill>
                <a:latin typeface="Verdana" panose="020B0604030504040204" pitchFamily="34" charset="0"/>
                <a:ea typeface="Verdana" panose="020B0604030504040204" pitchFamily="34" charset="0"/>
                <a:cs typeface="Verdana" panose="020B0604030504040204" pitchFamily="34" charset="0"/>
              </a:rPr>
              <a:t>r</a:t>
            </a:r>
          </a:p>
        </p:txBody>
      </p:sp>
      <p:sp>
        <p:nvSpPr>
          <p:cNvPr id="24" name="Textfeld 23"/>
          <p:cNvSpPr txBox="1"/>
          <p:nvPr/>
        </p:nvSpPr>
        <p:spPr>
          <a:xfrm>
            <a:off x="4834362" y="4345653"/>
            <a:ext cx="3708519" cy="400110"/>
          </a:xfrm>
          <a:prstGeom prst="rect">
            <a:avLst/>
          </a:prstGeom>
          <a:solidFill>
            <a:schemeClr val="bg1"/>
          </a:solidFill>
        </p:spPr>
        <p:txBody>
          <a:bodyPr wrap="square" rtlCol="0">
            <a:spAutoFit/>
          </a:bodyPr>
          <a:lstStyle/>
          <a:p>
            <a:r>
              <a:rPr lang="de-DE" sz="2000" dirty="0">
                <a:solidFill>
                  <a:schemeClr val="accent1"/>
                </a:solidFill>
              </a:rPr>
              <a:t>konkretes (lokales) Bezugssystem</a:t>
            </a:r>
          </a:p>
        </p:txBody>
      </p:sp>
      <p:sp>
        <p:nvSpPr>
          <p:cNvPr id="25" name="Textfeld 24"/>
          <p:cNvSpPr txBox="1"/>
          <p:nvPr/>
        </p:nvSpPr>
        <p:spPr>
          <a:xfrm>
            <a:off x="4835037" y="4815805"/>
            <a:ext cx="3719384" cy="400110"/>
          </a:xfrm>
          <a:prstGeom prst="rect">
            <a:avLst/>
          </a:prstGeom>
          <a:solidFill>
            <a:schemeClr val="bg1"/>
          </a:solidFill>
        </p:spPr>
        <p:txBody>
          <a:bodyPr wrap="square" rtlCol="0">
            <a:spAutoFit/>
          </a:bodyPr>
          <a:lstStyle/>
          <a:p>
            <a:r>
              <a:rPr lang="de-DE" sz="2000" dirty="0">
                <a:solidFill>
                  <a:schemeClr val="accent1"/>
                </a:solidFill>
              </a:rPr>
              <a:t>Hypothese verifizieren</a:t>
            </a:r>
          </a:p>
        </p:txBody>
      </p:sp>
      <p:sp useBgFill="1">
        <p:nvSpPr>
          <p:cNvPr id="26" name="Textfeld 25"/>
          <p:cNvSpPr txBox="1"/>
          <p:nvPr/>
        </p:nvSpPr>
        <p:spPr>
          <a:xfrm>
            <a:off x="4823497" y="5274279"/>
            <a:ext cx="3719384" cy="400110"/>
          </a:xfrm>
          <a:prstGeom prst="rect">
            <a:avLst/>
          </a:prstGeom>
          <a:ln>
            <a:solidFill>
              <a:schemeClr val="accent6"/>
            </a:solidFill>
          </a:ln>
        </p:spPr>
        <p:txBody>
          <a:bodyPr wrap="square" rtlCol="0">
            <a:spAutoFit/>
          </a:bodyPr>
          <a:lstStyle/>
          <a:p>
            <a:r>
              <a:rPr lang="de-DE" sz="2000" dirty="0">
                <a:solidFill>
                  <a:schemeClr val="accent1"/>
                </a:solidFill>
              </a:rPr>
              <a:t>Optimieren - Wettbewerb</a:t>
            </a:r>
          </a:p>
        </p:txBody>
      </p:sp>
    </p:spTree>
    <p:extLst>
      <p:ext uri="{BB962C8B-B14F-4D97-AF65-F5344CB8AC3E}">
        <p14:creationId xmlns:p14="http://schemas.microsoft.com/office/powerpoint/2010/main" val="1357189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394712"/>
            <a:ext cx="9144000" cy="78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472440" y="2541016"/>
            <a:ext cx="1872051" cy="461665"/>
          </a:xfrm>
          <a:prstGeom prst="rect">
            <a:avLst/>
          </a:prstGeom>
          <a:noFill/>
        </p:spPr>
        <p:txBody>
          <a:bodyPr wrap="none" rtlCol="0">
            <a:spAutoFit/>
          </a:bodyPr>
          <a:lstStyle/>
          <a:p>
            <a:r>
              <a:rPr lang="de-DE" sz="2400" dirty="0">
                <a:solidFill>
                  <a:schemeClr val="bg1"/>
                </a:solidFill>
              </a:rPr>
              <a:t>Erfahrungen?</a:t>
            </a:r>
          </a:p>
        </p:txBody>
      </p:sp>
      <p:sp>
        <p:nvSpPr>
          <p:cNvPr id="8" name="Rechteck 39"/>
          <p:cNvSpPr/>
          <p:nvPr/>
        </p:nvSpPr>
        <p:spPr>
          <a:xfrm>
            <a:off x="3416586" y="3230342"/>
            <a:ext cx="5636056" cy="554162"/>
          </a:xfrm>
          <a:custGeom>
            <a:avLst/>
            <a:gdLst>
              <a:gd name="connsiteX0" fmla="*/ 0 w 5544616"/>
              <a:gd name="connsiteY0" fmla="*/ 0 h 792088"/>
              <a:gd name="connsiteX1" fmla="*/ 5544616 w 5544616"/>
              <a:gd name="connsiteY1" fmla="*/ 0 h 792088"/>
              <a:gd name="connsiteX2" fmla="*/ 5544616 w 5544616"/>
              <a:gd name="connsiteY2" fmla="*/ 792088 h 792088"/>
              <a:gd name="connsiteX3" fmla="*/ 0 w 5544616"/>
              <a:gd name="connsiteY3" fmla="*/ 792088 h 792088"/>
              <a:gd name="connsiteX4" fmla="*/ 0 w 5544616"/>
              <a:gd name="connsiteY4" fmla="*/ 0 h 792088"/>
              <a:gd name="connsiteX0" fmla="*/ 91440 w 5636056"/>
              <a:gd name="connsiteY0" fmla="*/ 0 h 837808"/>
              <a:gd name="connsiteX1" fmla="*/ 5636056 w 5636056"/>
              <a:gd name="connsiteY1" fmla="*/ 0 h 837808"/>
              <a:gd name="connsiteX2" fmla="*/ 5636056 w 5636056"/>
              <a:gd name="connsiteY2" fmla="*/ 792088 h 837808"/>
              <a:gd name="connsiteX3" fmla="*/ 0 w 5636056"/>
              <a:gd name="connsiteY3" fmla="*/ 837808 h 837808"/>
              <a:gd name="connsiteX4" fmla="*/ 91440 w 5636056"/>
              <a:gd name="connsiteY4" fmla="*/ 0 h 837808"/>
              <a:gd name="connsiteX0" fmla="*/ 91440 w 5636056"/>
              <a:gd name="connsiteY0" fmla="*/ 0 h 883528"/>
              <a:gd name="connsiteX1" fmla="*/ 5636056 w 5636056"/>
              <a:gd name="connsiteY1" fmla="*/ 45720 h 883528"/>
              <a:gd name="connsiteX2" fmla="*/ 5636056 w 5636056"/>
              <a:gd name="connsiteY2" fmla="*/ 837808 h 883528"/>
              <a:gd name="connsiteX3" fmla="*/ 0 w 5636056"/>
              <a:gd name="connsiteY3" fmla="*/ 883528 h 883528"/>
              <a:gd name="connsiteX4" fmla="*/ 91440 w 5636056"/>
              <a:gd name="connsiteY4" fmla="*/ 0 h 8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56" h="883528">
                <a:moveTo>
                  <a:pt x="91440" y="0"/>
                </a:moveTo>
                <a:lnTo>
                  <a:pt x="5636056" y="45720"/>
                </a:lnTo>
                <a:lnTo>
                  <a:pt x="5636056" y="837808"/>
                </a:lnTo>
                <a:lnTo>
                  <a:pt x="0" y="883528"/>
                </a:lnTo>
                <a:lnTo>
                  <a:pt x="9144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oder noch Fragen?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038">
            <a:off x="946506" y="812186"/>
            <a:ext cx="7250987" cy="5031848"/>
          </a:xfrm>
          <a:prstGeom prst="rect">
            <a:avLst/>
          </a:prstGeom>
          <a:solidFill>
            <a:schemeClr val="bg1"/>
          </a:solidFill>
          <a:ln>
            <a:solidFill>
              <a:schemeClr val="tx1"/>
            </a:solidFill>
          </a:ln>
        </p:spPr>
      </p:pic>
    </p:spTree>
    <p:extLst>
      <p:ext uri="{BB962C8B-B14F-4D97-AF65-F5344CB8AC3E}">
        <p14:creationId xmlns:p14="http://schemas.microsoft.com/office/powerpoint/2010/main" val="42454150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rot="21422911">
            <a:off x="687361" y="623077"/>
            <a:ext cx="332556" cy="518613"/>
            <a:chOff x="894190" y="2767564"/>
            <a:chExt cx="332556" cy="518613"/>
          </a:xfrm>
        </p:grpSpPr>
        <p:sp>
          <p:nvSpPr>
            <p:cNvPr id="12" name="Freihandform 11"/>
            <p:cNvSpPr/>
            <p:nvPr/>
          </p:nvSpPr>
          <p:spPr>
            <a:xfrm>
              <a:off x="894190" y="2767564"/>
              <a:ext cx="206477" cy="511277"/>
            </a:xfrm>
            <a:custGeom>
              <a:avLst/>
              <a:gdLst>
                <a:gd name="connsiteX0" fmla="*/ 0 w 324464"/>
                <a:gd name="connsiteY0" fmla="*/ 167148 h 511277"/>
                <a:gd name="connsiteX1" fmla="*/ 68826 w 324464"/>
                <a:gd name="connsiteY1" fmla="*/ 245806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324464"/>
                <a:gd name="connsiteY0" fmla="*/ 167148 h 511277"/>
                <a:gd name="connsiteX1" fmla="*/ 157317 w 324464"/>
                <a:gd name="connsiteY1" fmla="*/ 216309 h 511277"/>
                <a:gd name="connsiteX2" fmla="*/ 235974 w 324464"/>
                <a:gd name="connsiteY2" fmla="*/ 127819 h 511277"/>
                <a:gd name="connsiteX3" fmla="*/ 216309 w 324464"/>
                <a:gd name="connsiteY3" fmla="*/ 511277 h 511277"/>
                <a:gd name="connsiteX4" fmla="*/ 324464 w 324464"/>
                <a:gd name="connsiteY4" fmla="*/ 511277 h 511277"/>
                <a:gd name="connsiteX5" fmla="*/ 324464 w 324464"/>
                <a:gd name="connsiteY5" fmla="*/ 0 h 511277"/>
                <a:gd name="connsiteX6" fmla="*/ 0 w 324464"/>
                <a:gd name="connsiteY6" fmla="*/ 167148 h 511277"/>
                <a:gd name="connsiteX0" fmla="*/ 0 w 206477"/>
                <a:gd name="connsiteY0" fmla="*/ 78657 h 511277"/>
                <a:gd name="connsiteX1" fmla="*/ 39330 w 206477"/>
                <a:gd name="connsiteY1" fmla="*/ 216309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 name="connsiteX0" fmla="*/ 0 w 206477"/>
                <a:gd name="connsiteY0" fmla="*/ 78657 h 511277"/>
                <a:gd name="connsiteX1" fmla="*/ 13204 w 206477"/>
                <a:gd name="connsiteY1" fmla="*/ 184958 h 511277"/>
                <a:gd name="connsiteX2" fmla="*/ 117987 w 206477"/>
                <a:gd name="connsiteY2" fmla="*/ 127819 h 511277"/>
                <a:gd name="connsiteX3" fmla="*/ 98322 w 206477"/>
                <a:gd name="connsiteY3" fmla="*/ 511277 h 511277"/>
                <a:gd name="connsiteX4" fmla="*/ 206477 w 206477"/>
                <a:gd name="connsiteY4" fmla="*/ 511277 h 511277"/>
                <a:gd name="connsiteX5" fmla="*/ 206477 w 206477"/>
                <a:gd name="connsiteY5" fmla="*/ 0 h 511277"/>
                <a:gd name="connsiteX6" fmla="*/ 0 w 206477"/>
                <a:gd name="connsiteY6" fmla="*/ 78657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77" h="511277">
                  <a:moveTo>
                    <a:pt x="0" y="78657"/>
                  </a:moveTo>
                  <a:lnTo>
                    <a:pt x="13204" y="184958"/>
                  </a:lnTo>
                  <a:lnTo>
                    <a:pt x="117987" y="127819"/>
                  </a:lnTo>
                  <a:lnTo>
                    <a:pt x="98322" y="511277"/>
                  </a:lnTo>
                  <a:lnTo>
                    <a:pt x="206477" y="511277"/>
                  </a:lnTo>
                  <a:lnTo>
                    <a:pt x="206477" y="0"/>
                  </a:lnTo>
                  <a:lnTo>
                    <a:pt x="0" y="78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137919" y="3192125"/>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Freihandform 20"/>
          <p:cNvSpPr/>
          <p:nvPr/>
        </p:nvSpPr>
        <p:spPr>
          <a:xfrm>
            <a:off x="304410" y="231111"/>
            <a:ext cx="948266" cy="93908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591734"/>
              <a:gd name="connsiteX1" fmla="*/ 38190 w 973666"/>
              <a:gd name="connsiteY1" fmla="*/ 939080 h 1591734"/>
              <a:gd name="connsiteX2" fmla="*/ 914400 w 973666"/>
              <a:gd name="connsiteY2" fmla="*/ 1591734 h 1591734"/>
              <a:gd name="connsiteX3" fmla="*/ 973666 w 973666"/>
              <a:gd name="connsiteY3" fmla="*/ 1397000 h 1591734"/>
              <a:gd name="connsiteX4" fmla="*/ 235444 w 973666"/>
              <a:gd name="connsiteY4" fmla="*/ 874229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73666"/>
              <a:gd name="connsiteY0" fmla="*/ 101600 h 1601462"/>
              <a:gd name="connsiteX1" fmla="*/ 38190 w 973666"/>
              <a:gd name="connsiteY1" fmla="*/ 939080 h 1601462"/>
              <a:gd name="connsiteX2" fmla="*/ 943583 w 973666"/>
              <a:gd name="connsiteY2" fmla="*/ 1601462 h 1601462"/>
              <a:gd name="connsiteX3" fmla="*/ 973666 w 973666"/>
              <a:gd name="connsiteY3" fmla="*/ 1397000 h 1601462"/>
              <a:gd name="connsiteX4" fmla="*/ 235444 w 973666"/>
              <a:gd name="connsiteY4" fmla="*/ 874229 h 1601462"/>
              <a:gd name="connsiteX5" fmla="*/ 194733 w 973666"/>
              <a:gd name="connsiteY5" fmla="*/ 279400 h 1601462"/>
              <a:gd name="connsiteX6" fmla="*/ 889000 w 973666"/>
              <a:gd name="connsiteY6" fmla="*/ 160867 h 1601462"/>
              <a:gd name="connsiteX7" fmla="*/ 948266 w 973666"/>
              <a:gd name="connsiteY7" fmla="*/ 0 h 1601462"/>
              <a:gd name="connsiteX8" fmla="*/ 0 w 973666"/>
              <a:gd name="connsiteY8" fmla="*/ 101600 h 1601462"/>
              <a:gd name="connsiteX0" fmla="*/ 0 w 973666"/>
              <a:gd name="connsiteY0" fmla="*/ 101600 h 1397000"/>
              <a:gd name="connsiteX1" fmla="*/ 38190 w 973666"/>
              <a:gd name="connsiteY1" fmla="*/ 939080 h 1397000"/>
              <a:gd name="connsiteX2" fmla="*/ 973666 w 973666"/>
              <a:gd name="connsiteY2" fmla="*/ 1397000 h 1397000"/>
              <a:gd name="connsiteX3" fmla="*/ 235444 w 973666"/>
              <a:gd name="connsiteY3" fmla="*/ 874229 h 1397000"/>
              <a:gd name="connsiteX4" fmla="*/ 194733 w 973666"/>
              <a:gd name="connsiteY4" fmla="*/ 279400 h 1397000"/>
              <a:gd name="connsiteX5" fmla="*/ 889000 w 973666"/>
              <a:gd name="connsiteY5" fmla="*/ 160867 h 1397000"/>
              <a:gd name="connsiteX6" fmla="*/ 948266 w 973666"/>
              <a:gd name="connsiteY6" fmla="*/ 0 h 1397000"/>
              <a:gd name="connsiteX7" fmla="*/ 0 w 973666"/>
              <a:gd name="connsiteY7" fmla="*/ 101600 h 1397000"/>
              <a:gd name="connsiteX0" fmla="*/ 0 w 948266"/>
              <a:gd name="connsiteY0" fmla="*/ 101600 h 939080"/>
              <a:gd name="connsiteX1" fmla="*/ 38190 w 948266"/>
              <a:gd name="connsiteY1" fmla="*/ 939080 h 939080"/>
              <a:gd name="connsiteX2" fmla="*/ 235444 w 948266"/>
              <a:gd name="connsiteY2" fmla="*/ 874229 h 939080"/>
              <a:gd name="connsiteX3" fmla="*/ 194733 w 948266"/>
              <a:gd name="connsiteY3" fmla="*/ 279400 h 939080"/>
              <a:gd name="connsiteX4" fmla="*/ 889000 w 948266"/>
              <a:gd name="connsiteY4" fmla="*/ 160867 h 939080"/>
              <a:gd name="connsiteX5" fmla="*/ 948266 w 948266"/>
              <a:gd name="connsiteY5" fmla="*/ 0 h 939080"/>
              <a:gd name="connsiteX6" fmla="*/ 0 w 948266"/>
              <a:gd name="connsiteY6" fmla="*/ 101600 h 9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6" h="939080">
                <a:moveTo>
                  <a:pt x="0" y="101600"/>
                </a:moveTo>
                <a:lnTo>
                  <a:pt x="38190" y="939080"/>
                </a:lnTo>
                <a:lnTo>
                  <a:pt x="235444" y="874229"/>
                </a:lnTo>
                <a:lnTo>
                  <a:pt x="194733" y="279400"/>
                </a:lnTo>
                <a:lnTo>
                  <a:pt x="889000" y="160867"/>
                </a:lnTo>
                <a:lnTo>
                  <a:pt x="948266" y="0"/>
                </a:lnTo>
                <a:lnTo>
                  <a:pt x="0" y="10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22" name="Freihandform 21"/>
          <p:cNvSpPr/>
          <p:nvPr/>
        </p:nvSpPr>
        <p:spPr>
          <a:xfrm rot="11202798">
            <a:off x="8121315" y="5858281"/>
            <a:ext cx="799381" cy="841060"/>
          </a:xfrm>
          <a:custGeom>
            <a:avLst/>
            <a:gdLst>
              <a:gd name="connsiteX0" fmla="*/ 0 w 973666"/>
              <a:gd name="connsiteY0" fmla="*/ 101600 h 1591734"/>
              <a:gd name="connsiteX1" fmla="*/ 135466 w 973666"/>
              <a:gd name="connsiteY1" fmla="*/ 1532467 h 1591734"/>
              <a:gd name="connsiteX2" fmla="*/ 914400 w 973666"/>
              <a:gd name="connsiteY2" fmla="*/ 1591734 h 1591734"/>
              <a:gd name="connsiteX3" fmla="*/ 973666 w 973666"/>
              <a:gd name="connsiteY3" fmla="*/ 1397000 h 1591734"/>
              <a:gd name="connsiteX4" fmla="*/ 313266 w 973666"/>
              <a:gd name="connsiteY4" fmla="*/ 1380067 h 1591734"/>
              <a:gd name="connsiteX5" fmla="*/ 194733 w 973666"/>
              <a:gd name="connsiteY5" fmla="*/ 279400 h 1591734"/>
              <a:gd name="connsiteX6" fmla="*/ 889000 w 973666"/>
              <a:gd name="connsiteY6" fmla="*/ 160867 h 1591734"/>
              <a:gd name="connsiteX7" fmla="*/ 948266 w 973666"/>
              <a:gd name="connsiteY7" fmla="*/ 0 h 1591734"/>
              <a:gd name="connsiteX8" fmla="*/ 0 w 973666"/>
              <a:gd name="connsiteY8" fmla="*/ 101600 h 1591734"/>
              <a:gd name="connsiteX0" fmla="*/ 0 w 948266"/>
              <a:gd name="connsiteY0" fmla="*/ 101600 h 1591734"/>
              <a:gd name="connsiteX1" fmla="*/ 135466 w 948266"/>
              <a:gd name="connsiteY1" fmla="*/ 1532467 h 1591734"/>
              <a:gd name="connsiteX2" fmla="*/ 914400 w 948266"/>
              <a:gd name="connsiteY2" fmla="*/ 1591734 h 1591734"/>
              <a:gd name="connsiteX3" fmla="*/ 918266 w 948266"/>
              <a:gd name="connsiteY3" fmla="*/ 1360896 h 1591734"/>
              <a:gd name="connsiteX4" fmla="*/ 313266 w 948266"/>
              <a:gd name="connsiteY4" fmla="*/ 1380067 h 1591734"/>
              <a:gd name="connsiteX5" fmla="*/ 194733 w 948266"/>
              <a:gd name="connsiteY5" fmla="*/ 279400 h 1591734"/>
              <a:gd name="connsiteX6" fmla="*/ 889000 w 948266"/>
              <a:gd name="connsiteY6" fmla="*/ 160867 h 1591734"/>
              <a:gd name="connsiteX7" fmla="*/ 948266 w 948266"/>
              <a:gd name="connsiteY7" fmla="*/ 0 h 1591734"/>
              <a:gd name="connsiteX8" fmla="*/ 0 w 948266"/>
              <a:gd name="connsiteY8" fmla="*/ 101600 h 1591734"/>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889000 w 1052905"/>
              <a:gd name="connsiteY6" fmla="*/ 160867 h 1609532"/>
              <a:gd name="connsiteX7" fmla="*/ 948266 w 1052905"/>
              <a:gd name="connsiteY7" fmla="*/ 0 h 1609532"/>
              <a:gd name="connsiteX8" fmla="*/ 0 w 1052905"/>
              <a:gd name="connsiteY8" fmla="*/ 101600 h 1609532"/>
              <a:gd name="connsiteX0" fmla="*/ 0 w 1052905"/>
              <a:gd name="connsiteY0" fmla="*/ 101600 h 1609532"/>
              <a:gd name="connsiteX1" fmla="*/ 135466 w 1052905"/>
              <a:gd name="connsiteY1" fmla="*/ 1532467 h 1609532"/>
              <a:gd name="connsiteX2" fmla="*/ 1052896 w 1052905"/>
              <a:gd name="connsiteY2" fmla="*/ 1609532 h 1609532"/>
              <a:gd name="connsiteX3" fmla="*/ 918266 w 1052905"/>
              <a:gd name="connsiteY3" fmla="*/ 1360896 h 1609532"/>
              <a:gd name="connsiteX4" fmla="*/ 313266 w 1052905"/>
              <a:gd name="connsiteY4" fmla="*/ 1380067 h 1609532"/>
              <a:gd name="connsiteX5" fmla="*/ 194733 w 1052905"/>
              <a:gd name="connsiteY5" fmla="*/ 279400 h 1609532"/>
              <a:gd name="connsiteX6" fmla="*/ 764850 w 1052905"/>
              <a:gd name="connsiteY6" fmla="*/ 192532 h 1609532"/>
              <a:gd name="connsiteX7" fmla="*/ 948266 w 1052905"/>
              <a:gd name="connsiteY7" fmla="*/ 0 h 1609532"/>
              <a:gd name="connsiteX8" fmla="*/ 0 w 1052905"/>
              <a:gd name="connsiteY8" fmla="*/ 101600 h 1609532"/>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94733 w 1052905"/>
              <a:gd name="connsiteY5" fmla="*/ 313026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5466 w 1052905"/>
              <a:gd name="connsiteY1" fmla="*/ 1566093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313266 w 1052905"/>
              <a:gd name="connsiteY4" fmla="*/ 1413693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39425 w 1052905"/>
              <a:gd name="connsiteY1" fmla="*/ 1599727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52905"/>
              <a:gd name="connsiteY0" fmla="*/ 135226 h 1643158"/>
              <a:gd name="connsiteX1" fmla="*/ 10945 w 1052905"/>
              <a:gd name="connsiteY1" fmla="*/ 841060 h 1643158"/>
              <a:gd name="connsiteX2" fmla="*/ 1052896 w 1052905"/>
              <a:gd name="connsiteY2" fmla="*/ 1643158 h 1643158"/>
              <a:gd name="connsiteX3" fmla="*/ 918266 w 1052905"/>
              <a:gd name="connsiteY3" fmla="*/ 1394522 h 1643158"/>
              <a:gd name="connsiteX4" fmla="*/ 195593 w 1052905"/>
              <a:gd name="connsiteY4" fmla="*/ 830060 h 1643158"/>
              <a:gd name="connsiteX5" fmla="*/ 144281 w 1052905"/>
              <a:gd name="connsiteY5" fmla="*/ 318964 h 1643158"/>
              <a:gd name="connsiteX6" fmla="*/ 764850 w 1052905"/>
              <a:gd name="connsiteY6" fmla="*/ 226158 h 1643158"/>
              <a:gd name="connsiteX7" fmla="*/ 799381 w 1052905"/>
              <a:gd name="connsiteY7" fmla="*/ 0 h 1643158"/>
              <a:gd name="connsiteX8" fmla="*/ 0 w 1052905"/>
              <a:gd name="connsiteY8" fmla="*/ 135226 h 1643158"/>
              <a:gd name="connsiteX0" fmla="*/ 0 w 1030172"/>
              <a:gd name="connsiteY0" fmla="*/ 135226 h 1616449"/>
              <a:gd name="connsiteX1" fmla="*/ 10945 w 1030172"/>
              <a:gd name="connsiteY1" fmla="*/ 841060 h 1616449"/>
              <a:gd name="connsiteX2" fmla="*/ 1030162 w 1030172"/>
              <a:gd name="connsiteY2" fmla="*/ 1616449 h 1616449"/>
              <a:gd name="connsiteX3" fmla="*/ 918266 w 1030172"/>
              <a:gd name="connsiteY3" fmla="*/ 1394522 h 1616449"/>
              <a:gd name="connsiteX4" fmla="*/ 195593 w 1030172"/>
              <a:gd name="connsiteY4" fmla="*/ 830060 h 1616449"/>
              <a:gd name="connsiteX5" fmla="*/ 144281 w 1030172"/>
              <a:gd name="connsiteY5" fmla="*/ 318964 h 1616449"/>
              <a:gd name="connsiteX6" fmla="*/ 764850 w 1030172"/>
              <a:gd name="connsiteY6" fmla="*/ 226158 h 1616449"/>
              <a:gd name="connsiteX7" fmla="*/ 799381 w 1030172"/>
              <a:gd name="connsiteY7" fmla="*/ 0 h 1616449"/>
              <a:gd name="connsiteX8" fmla="*/ 0 w 1030172"/>
              <a:gd name="connsiteY8" fmla="*/ 135226 h 1616449"/>
              <a:gd name="connsiteX0" fmla="*/ 0 w 918266"/>
              <a:gd name="connsiteY0" fmla="*/ 135226 h 1394522"/>
              <a:gd name="connsiteX1" fmla="*/ 10945 w 918266"/>
              <a:gd name="connsiteY1" fmla="*/ 841060 h 1394522"/>
              <a:gd name="connsiteX2" fmla="*/ 918266 w 918266"/>
              <a:gd name="connsiteY2" fmla="*/ 1394522 h 1394522"/>
              <a:gd name="connsiteX3" fmla="*/ 195593 w 918266"/>
              <a:gd name="connsiteY3" fmla="*/ 830060 h 1394522"/>
              <a:gd name="connsiteX4" fmla="*/ 144281 w 918266"/>
              <a:gd name="connsiteY4" fmla="*/ 318964 h 1394522"/>
              <a:gd name="connsiteX5" fmla="*/ 764850 w 918266"/>
              <a:gd name="connsiteY5" fmla="*/ 226158 h 1394522"/>
              <a:gd name="connsiteX6" fmla="*/ 799381 w 918266"/>
              <a:gd name="connsiteY6" fmla="*/ 0 h 1394522"/>
              <a:gd name="connsiteX7" fmla="*/ 0 w 918266"/>
              <a:gd name="connsiteY7" fmla="*/ 135226 h 1394522"/>
              <a:gd name="connsiteX0" fmla="*/ 0 w 799381"/>
              <a:gd name="connsiteY0" fmla="*/ 135226 h 841060"/>
              <a:gd name="connsiteX1" fmla="*/ 10945 w 799381"/>
              <a:gd name="connsiteY1" fmla="*/ 841060 h 841060"/>
              <a:gd name="connsiteX2" fmla="*/ 195593 w 799381"/>
              <a:gd name="connsiteY2" fmla="*/ 830060 h 841060"/>
              <a:gd name="connsiteX3" fmla="*/ 144281 w 799381"/>
              <a:gd name="connsiteY3" fmla="*/ 318964 h 841060"/>
              <a:gd name="connsiteX4" fmla="*/ 764850 w 799381"/>
              <a:gd name="connsiteY4" fmla="*/ 226158 h 841060"/>
              <a:gd name="connsiteX5" fmla="*/ 799381 w 799381"/>
              <a:gd name="connsiteY5" fmla="*/ 0 h 841060"/>
              <a:gd name="connsiteX6" fmla="*/ 0 w 799381"/>
              <a:gd name="connsiteY6" fmla="*/ 135226 h 8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381" h="841060">
                <a:moveTo>
                  <a:pt x="0" y="135226"/>
                </a:moveTo>
                <a:lnTo>
                  <a:pt x="10945" y="841060"/>
                </a:lnTo>
                <a:lnTo>
                  <a:pt x="195593" y="830060"/>
                </a:lnTo>
                <a:lnTo>
                  <a:pt x="144281" y="318964"/>
                </a:lnTo>
                <a:lnTo>
                  <a:pt x="764850" y="226158"/>
                </a:lnTo>
                <a:lnTo>
                  <a:pt x="799381" y="0"/>
                </a:lnTo>
                <a:lnTo>
                  <a:pt x="0" y="1352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5" name="Textfeld 4"/>
          <p:cNvSpPr txBox="1"/>
          <p:nvPr/>
        </p:nvSpPr>
        <p:spPr>
          <a:xfrm>
            <a:off x="864887" y="496187"/>
            <a:ext cx="2063706" cy="461665"/>
          </a:xfrm>
          <a:prstGeom prst="rect">
            <a:avLst/>
          </a:prstGeom>
          <a:noFill/>
        </p:spPr>
        <p:txBody>
          <a:bodyPr wrap="none" rtlCol="0">
            <a:spAutoFit/>
          </a:bodyPr>
          <a:lstStyle/>
          <a:p>
            <a:r>
              <a:rPr lang="de-DE" sz="2400" dirty="0">
                <a:solidFill>
                  <a:schemeClr val="accent1"/>
                </a:solidFill>
              </a:rPr>
              <a:t>HINTERGRUND</a:t>
            </a:r>
          </a:p>
        </p:txBody>
      </p:sp>
      <p:sp>
        <p:nvSpPr>
          <p:cNvPr id="45" name="Rechteck 44"/>
          <p:cNvSpPr/>
          <p:nvPr/>
        </p:nvSpPr>
        <p:spPr>
          <a:xfrm>
            <a:off x="2221996" y="1657012"/>
            <a:ext cx="5116064" cy="386024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101600" prstMaterial="matt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p:cNvSpPr txBox="1"/>
          <p:nvPr/>
        </p:nvSpPr>
        <p:spPr>
          <a:xfrm>
            <a:off x="2541857" y="1932232"/>
            <a:ext cx="1766830" cy="646331"/>
          </a:xfrm>
          <a:custGeom>
            <a:avLst/>
            <a:gdLst>
              <a:gd name="connsiteX0" fmla="*/ 0 w 1120820"/>
              <a:gd name="connsiteY0" fmla="*/ 0 h 646331"/>
              <a:gd name="connsiteX1" fmla="*/ 1120820 w 1120820"/>
              <a:gd name="connsiteY1" fmla="*/ 0 h 646331"/>
              <a:gd name="connsiteX2" fmla="*/ 1120820 w 1120820"/>
              <a:gd name="connsiteY2" fmla="*/ 646331 h 646331"/>
              <a:gd name="connsiteX3" fmla="*/ 0 w 1120820"/>
              <a:gd name="connsiteY3" fmla="*/ 646331 h 646331"/>
              <a:gd name="connsiteX4" fmla="*/ 0 w 1120820"/>
              <a:gd name="connsiteY4" fmla="*/ 0 h 646331"/>
              <a:gd name="connsiteX0" fmla="*/ 0 w 1205104"/>
              <a:gd name="connsiteY0" fmla="*/ 0 h 705005"/>
              <a:gd name="connsiteX1" fmla="*/ 1205104 w 1205104"/>
              <a:gd name="connsiteY1" fmla="*/ 58674 h 705005"/>
              <a:gd name="connsiteX2" fmla="*/ 1205104 w 1205104"/>
              <a:gd name="connsiteY2" fmla="*/ 705005 h 705005"/>
              <a:gd name="connsiteX3" fmla="*/ 84284 w 1205104"/>
              <a:gd name="connsiteY3" fmla="*/ 705005 h 705005"/>
              <a:gd name="connsiteX4" fmla="*/ 0 w 1205104"/>
              <a:gd name="connsiteY4" fmla="*/ 0 h 705005"/>
              <a:gd name="connsiteX0" fmla="*/ 0 w 1231160"/>
              <a:gd name="connsiteY0" fmla="*/ 0 h 705005"/>
              <a:gd name="connsiteX1" fmla="*/ 1205104 w 1231160"/>
              <a:gd name="connsiteY1" fmla="*/ 58674 h 705005"/>
              <a:gd name="connsiteX2" fmla="*/ 1231160 w 1231160"/>
              <a:gd name="connsiteY2" fmla="*/ 619105 h 705005"/>
              <a:gd name="connsiteX3" fmla="*/ 84284 w 1231160"/>
              <a:gd name="connsiteY3" fmla="*/ 705005 h 705005"/>
              <a:gd name="connsiteX4" fmla="*/ 0 w 1231160"/>
              <a:gd name="connsiteY4" fmla="*/ 0 h 705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0" h="705005">
                <a:moveTo>
                  <a:pt x="0" y="0"/>
                </a:moveTo>
                <a:lnTo>
                  <a:pt x="1205104" y="58674"/>
                </a:lnTo>
                <a:lnTo>
                  <a:pt x="1231160" y="619105"/>
                </a:lnTo>
                <a:lnTo>
                  <a:pt x="84284" y="705005"/>
                </a:lnTo>
                <a:lnTo>
                  <a:pt x="0" y="0"/>
                </a:lnTo>
                <a:close/>
              </a:path>
            </a:pathLst>
          </a:custGeom>
          <a:solidFill>
            <a:schemeClr val="accent5"/>
          </a:solidFill>
        </p:spPr>
        <p:txBody>
          <a:bodyPr wrap="none" rtlCol="0">
            <a:spAutoFit/>
          </a:bodyPr>
          <a:lstStyle/>
          <a:p>
            <a:r>
              <a:rPr lang="de-DE" sz="3600" dirty="0">
                <a:solidFill>
                  <a:schemeClr val="bg1"/>
                </a:solidFill>
              </a:rPr>
              <a:t>2004/07</a:t>
            </a:r>
          </a:p>
        </p:txBody>
      </p:sp>
      <p:sp>
        <p:nvSpPr>
          <p:cNvPr id="48" name="Textfeld 47"/>
          <p:cNvSpPr txBox="1"/>
          <p:nvPr/>
        </p:nvSpPr>
        <p:spPr>
          <a:xfrm rot="3106">
            <a:off x="2569496" y="2658837"/>
            <a:ext cx="4297074" cy="536584"/>
          </a:xfrm>
          <a:prstGeom prst="rect">
            <a:avLst/>
          </a:prstGeom>
          <a:noFill/>
        </p:spPr>
        <p:txBody>
          <a:bodyPr wrap="none" rtlCol="0">
            <a:spAutoFit/>
          </a:bodyPr>
          <a:lstStyle/>
          <a:p>
            <a:r>
              <a:rPr lang="de-DE" sz="2400" dirty="0">
                <a:solidFill>
                  <a:schemeClr val="accent5"/>
                </a:solidFill>
              </a:rPr>
              <a:t>- schulorganisatorisch notwendig</a:t>
            </a:r>
          </a:p>
        </p:txBody>
      </p:sp>
      <p:sp>
        <p:nvSpPr>
          <p:cNvPr id="11" name="Textfeld 10"/>
          <p:cNvSpPr txBox="1"/>
          <p:nvPr/>
        </p:nvSpPr>
        <p:spPr>
          <a:xfrm rot="3106">
            <a:off x="2570411" y="3032149"/>
            <a:ext cx="2617640" cy="461665"/>
          </a:xfrm>
          <a:prstGeom prst="rect">
            <a:avLst/>
          </a:prstGeom>
          <a:noFill/>
        </p:spPr>
        <p:txBody>
          <a:bodyPr wrap="none" rtlCol="0">
            <a:spAutoFit/>
          </a:bodyPr>
          <a:lstStyle/>
          <a:p>
            <a:r>
              <a:rPr lang="de-DE" sz="2400" dirty="0">
                <a:solidFill>
                  <a:schemeClr val="accent5"/>
                </a:solidFill>
              </a:rPr>
              <a:t>- ressourcenneutral</a:t>
            </a:r>
          </a:p>
        </p:txBody>
      </p:sp>
      <p:sp>
        <p:nvSpPr>
          <p:cNvPr id="14" name="Textfeld 13"/>
          <p:cNvSpPr txBox="1"/>
          <p:nvPr/>
        </p:nvSpPr>
        <p:spPr>
          <a:xfrm rot="3106">
            <a:off x="2569496" y="3385867"/>
            <a:ext cx="2778646" cy="536584"/>
          </a:xfrm>
          <a:prstGeom prst="rect">
            <a:avLst/>
          </a:prstGeom>
          <a:noFill/>
        </p:spPr>
        <p:txBody>
          <a:bodyPr wrap="none" rtlCol="0">
            <a:spAutoFit/>
          </a:bodyPr>
          <a:lstStyle/>
          <a:p>
            <a:r>
              <a:rPr lang="de-DE" sz="2400" dirty="0">
                <a:solidFill>
                  <a:schemeClr val="accent5"/>
                </a:solidFill>
              </a:rPr>
              <a:t>- keine Techniklehrer</a:t>
            </a:r>
          </a:p>
        </p:txBody>
      </p:sp>
      <p:sp>
        <p:nvSpPr>
          <p:cNvPr id="15" name="Textfeld 14"/>
          <p:cNvSpPr txBox="1"/>
          <p:nvPr/>
        </p:nvSpPr>
        <p:spPr>
          <a:xfrm rot="3106">
            <a:off x="2569496" y="3755852"/>
            <a:ext cx="2580899" cy="536584"/>
          </a:xfrm>
          <a:prstGeom prst="rect">
            <a:avLst/>
          </a:prstGeom>
          <a:noFill/>
        </p:spPr>
        <p:txBody>
          <a:bodyPr wrap="none" rtlCol="0">
            <a:spAutoFit/>
          </a:bodyPr>
          <a:lstStyle/>
          <a:p>
            <a:r>
              <a:rPr lang="de-DE" sz="2400" dirty="0">
                <a:solidFill>
                  <a:schemeClr val="accent5"/>
                </a:solidFill>
              </a:rPr>
              <a:t>- keine Fachberater</a:t>
            </a:r>
          </a:p>
        </p:txBody>
      </p:sp>
      <p:sp>
        <p:nvSpPr>
          <p:cNvPr id="16" name="Textfeld 15"/>
          <p:cNvSpPr txBox="1"/>
          <p:nvPr/>
        </p:nvSpPr>
        <p:spPr>
          <a:xfrm rot="3106">
            <a:off x="2569496" y="4126453"/>
            <a:ext cx="3291542" cy="536584"/>
          </a:xfrm>
          <a:prstGeom prst="rect">
            <a:avLst/>
          </a:prstGeom>
          <a:noFill/>
        </p:spPr>
        <p:txBody>
          <a:bodyPr wrap="none" rtlCol="0">
            <a:spAutoFit/>
          </a:bodyPr>
          <a:lstStyle/>
          <a:p>
            <a:r>
              <a:rPr lang="de-DE" sz="2400" dirty="0">
                <a:solidFill>
                  <a:schemeClr val="accent5"/>
                </a:solidFill>
              </a:rPr>
              <a:t>- kein Sicherheitskonzept</a:t>
            </a:r>
          </a:p>
        </p:txBody>
      </p:sp>
      <p:sp>
        <p:nvSpPr>
          <p:cNvPr id="17" name="Textfeld 16"/>
          <p:cNvSpPr txBox="1"/>
          <p:nvPr/>
        </p:nvSpPr>
        <p:spPr>
          <a:xfrm rot="3106">
            <a:off x="2569496" y="4509663"/>
            <a:ext cx="2520113" cy="536584"/>
          </a:xfrm>
          <a:prstGeom prst="rect">
            <a:avLst/>
          </a:prstGeom>
          <a:noFill/>
        </p:spPr>
        <p:txBody>
          <a:bodyPr wrap="none" rtlCol="0">
            <a:spAutoFit/>
          </a:bodyPr>
          <a:lstStyle/>
          <a:p>
            <a:r>
              <a:rPr lang="de-DE" sz="2400" dirty="0">
                <a:solidFill>
                  <a:schemeClr val="accent5"/>
                </a:solidFill>
              </a:rPr>
              <a:t>- kein Klassenteiler</a:t>
            </a:r>
          </a:p>
        </p:txBody>
      </p:sp>
      <p:sp>
        <p:nvSpPr>
          <p:cNvPr id="18" name="Textfeld 17"/>
          <p:cNvSpPr txBox="1"/>
          <p:nvPr/>
        </p:nvSpPr>
        <p:spPr>
          <a:xfrm rot="3106">
            <a:off x="2569496" y="4889236"/>
            <a:ext cx="2160720" cy="536584"/>
          </a:xfrm>
          <a:prstGeom prst="rect">
            <a:avLst/>
          </a:prstGeom>
          <a:noFill/>
        </p:spPr>
        <p:txBody>
          <a:bodyPr wrap="none" rtlCol="0">
            <a:spAutoFit/>
          </a:bodyPr>
          <a:lstStyle/>
          <a:p>
            <a:r>
              <a:rPr lang="de-DE" sz="2400" dirty="0">
                <a:solidFill>
                  <a:schemeClr val="accent5"/>
                </a:solidFill>
              </a:rPr>
              <a:t>- kein Fachraum</a:t>
            </a:r>
          </a:p>
        </p:txBody>
      </p:sp>
      <p:sp>
        <p:nvSpPr>
          <p:cNvPr id="19" name="Textfeld 18"/>
          <p:cNvSpPr txBox="1"/>
          <p:nvPr/>
        </p:nvSpPr>
        <p:spPr>
          <a:xfrm>
            <a:off x="1033049" y="848413"/>
            <a:ext cx="2301656" cy="400110"/>
          </a:xfrm>
          <a:prstGeom prst="rect">
            <a:avLst/>
          </a:prstGeom>
          <a:noFill/>
        </p:spPr>
        <p:txBody>
          <a:bodyPr wrap="none" rtlCol="0">
            <a:spAutoFit/>
          </a:bodyPr>
          <a:lstStyle/>
          <a:p>
            <a:r>
              <a:rPr lang="de-DE" sz="2000" dirty="0">
                <a:solidFill>
                  <a:srgbClr val="0070C0"/>
                </a:solidFill>
              </a:rPr>
              <a:t>Was war bisher gut?</a:t>
            </a:r>
          </a:p>
        </p:txBody>
      </p:sp>
    </p:spTree>
    <p:extLst>
      <p:ext uri="{BB962C8B-B14F-4D97-AF65-F5344CB8AC3E}">
        <p14:creationId xmlns:p14="http://schemas.microsoft.com/office/powerpoint/2010/main" val="1142608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p:bldP spid="11" grpId="0"/>
      <p:bldP spid="14" grpId="0"/>
      <p:bldP spid="15" grpId="0"/>
      <p:bldP spid="16" grpId="0"/>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39"/>
          <p:cNvSpPr/>
          <p:nvPr/>
        </p:nvSpPr>
        <p:spPr>
          <a:xfrm>
            <a:off x="296803" y="1485899"/>
            <a:ext cx="2776597" cy="550295"/>
          </a:xfrm>
          <a:custGeom>
            <a:avLst/>
            <a:gdLst>
              <a:gd name="connsiteX0" fmla="*/ 0 w 5544616"/>
              <a:gd name="connsiteY0" fmla="*/ 0 h 792088"/>
              <a:gd name="connsiteX1" fmla="*/ 5544616 w 5544616"/>
              <a:gd name="connsiteY1" fmla="*/ 0 h 792088"/>
              <a:gd name="connsiteX2" fmla="*/ 5544616 w 5544616"/>
              <a:gd name="connsiteY2" fmla="*/ 792088 h 792088"/>
              <a:gd name="connsiteX3" fmla="*/ 0 w 5544616"/>
              <a:gd name="connsiteY3" fmla="*/ 792088 h 792088"/>
              <a:gd name="connsiteX4" fmla="*/ 0 w 5544616"/>
              <a:gd name="connsiteY4" fmla="*/ 0 h 792088"/>
              <a:gd name="connsiteX0" fmla="*/ 91440 w 5636056"/>
              <a:gd name="connsiteY0" fmla="*/ 0 h 837808"/>
              <a:gd name="connsiteX1" fmla="*/ 5636056 w 5636056"/>
              <a:gd name="connsiteY1" fmla="*/ 0 h 837808"/>
              <a:gd name="connsiteX2" fmla="*/ 5636056 w 5636056"/>
              <a:gd name="connsiteY2" fmla="*/ 792088 h 837808"/>
              <a:gd name="connsiteX3" fmla="*/ 0 w 5636056"/>
              <a:gd name="connsiteY3" fmla="*/ 837808 h 837808"/>
              <a:gd name="connsiteX4" fmla="*/ 91440 w 5636056"/>
              <a:gd name="connsiteY4" fmla="*/ 0 h 837808"/>
              <a:gd name="connsiteX0" fmla="*/ 91440 w 5636056"/>
              <a:gd name="connsiteY0" fmla="*/ 0 h 883528"/>
              <a:gd name="connsiteX1" fmla="*/ 5636056 w 5636056"/>
              <a:gd name="connsiteY1" fmla="*/ 45720 h 883528"/>
              <a:gd name="connsiteX2" fmla="*/ 5636056 w 5636056"/>
              <a:gd name="connsiteY2" fmla="*/ 837808 h 883528"/>
              <a:gd name="connsiteX3" fmla="*/ 0 w 5636056"/>
              <a:gd name="connsiteY3" fmla="*/ 883528 h 883528"/>
              <a:gd name="connsiteX4" fmla="*/ 91440 w 5636056"/>
              <a:gd name="connsiteY4" fmla="*/ 0 h 8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56" h="883528">
                <a:moveTo>
                  <a:pt x="91440" y="0"/>
                </a:moveTo>
                <a:lnTo>
                  <a:pt x="5636056" y="45720"/>
                </a:lnTo>
                <a:lnTo>
                  <a:pt x="5636056" y="837808"/>
                </a:lnTo>
                <a:lnTo>
                  <a:pt x="0" y="883528"/>
                </a:lnTo>
                <a:lnTo>
                  <a:pt x="9144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Noch 2 Beispiele…</a:t>
            </a:r>
          </a:p>
        </p:txBody>
      </p:sp>
    </p:spTree>
    <p:extLst>
      <p:ext uri="{BB962C8B-B14F-4D97-AF65-F5344CB8AC3E}">
        <p14:creationId xmlns:p14="http://schemas.microsoft.com/office/powerpoint/2010/main" val="873166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286034"/>
            <a:ext cx="8229600" cy="500046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eck 2"/>
          <p:cNvSpPr/>
          <p:nvPr/>
        </p:nvSpPr>
        <p:spPr>
          <a:xfrm>
            <a:off x="1143000" y="1955800"/>
            <a:ext cx="5056082" cy="3733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rot="279526">
            <a:off x="2456771" y="1244529"/>
            <a:ext cx="1486304" cy="400110"/>
          </a:xfrm>
          <a:prstGeom prst="rect">
            <a:avLst/>
          </a:prstGeom>
          <a:solidFill>
            <a:schemeClr val="accent1"/>
          </a:solidFill>
        </p:spPr>
        <p:txBody>
          <a:bodyPr wrap="none" rtlCol="0">
            <a:spAutoFit/>
          </a:bodyPr>
          <a:lstStyle/>
          <a:p>
            <a:r>
              <a:rPr lang="de-DE" sz="2000" dirty="0" err="1">
                <a:solidFill>
                  <a:schemeClr val="bg1"/>
                </a:solidFill>
                <a:effectLst>
                  <a:outerShdw blurRad="38100" dist="38100" dir="2700000" algn="tl">
                    <a:srgbClr val="000000">
                      <a:alpha val="43137"/>
                    </a:srgbClr>
                  </a:outerShdw>
                </a:effectLst>
              </a:rPr>
              <a:t>Gummibärle</a:t>
            </a:r>
            <a:endParaRPr lang="de-DE" sz="2000" dirty="0">
              <a:solidFill>
                <a:schemeClr val="bg1"/>
              </a:solidFill>
              <a:effectLst>
                <a:outerShdw blurRad="38100" dist="38100" dir="2700000" algn="tl">
                  <a:srgbClr val="000000">
                    <a:alpha val="43137"/>
                  </a:srgbClr>
                </a:outerShdw>
              </a:effectLst>
            </a:endParaRPr>
          </a:p>
        </p:txBody>
      </p:sp>
      <p:sp>
        <p:nvSpPr>
          <p:cNvPr id="9" name="Textfeld 8"/>
          <p:cNvSpPr txBox="1"/>
          <p:nvPr/>
        </p:nvSpPr>
        <p:spPr>
          <a:xfrm rot="21380718">
            <a:off x="6211515" y="1244529"/>
            <a:ext cx="314510" cy="400110"/>
          </a:xfrm>
          <a:prstGeom prst="rect">
            <a:avLst/>
          </a:prstGeom>
          <a:solidFill>
            <a:schemeClr val="accent1"/>
          </a:solidFill>
        </p:spPr>
        <p:txBody>
          <a:bodyPr wrap="none" rtlCol="0">
            <a:spAutoFit/>
          </a:bodyPr>
          <a:lstStyle/>
          <a:p>
            <a:r>
              <a:rPr lang="de-DE" sz="2000" dirty="0">
                <a:solidFill>
                  <a:schemeClr val="bg1"/>
                </a:solidFill>
                <a:effectLst>
                  <a:outerShdw blurRad="38100" dist="38100" dir="2700000" algn="tl">
                    <a:srgbClr val="000000">
                      <a:alpha val="43137"/>
                    </a:srgbClr>
                  </a:outerShdw>
                </a:effectLst>
              </a:rPr>
              <a:t>9</a:t>
            </a:r>
          </a:p>
        </p:txBody>
      </p:sp>
      <p:grpSp>
        <p:nvGrpSpPr>
          <p:cNvPr id="8" name="Gruppieren 7"/>
          <p:cNvGrpSpPr/>
          <p:nvPr/>
        </p:nvGrpSpPr>
        <p:grpSpPr>
          <a:xfrm>
            <a:off x="1051560" y="3474720"/>
            <a:ext cx="7050285" cy="1082040"/>
            <a:chOff x="1051560" y="3474720"/>
            <a:chExt cx="7050285" cy="1082040"/>
          </a:xfrm>
        </p:grpSpPr>
        <p:sp>
          <p:nvSpPr>
            <p:cNvPr id="21" name="Richtungspfeil 20"/>
            <p:cNvSpPr/>
            <p:nvPr/>
          </p:nvSpPr>
          <p:spPr>
            <a:xfrm>
              <a:off x="6791205"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ichtungspfeil 19"/>
            <p:cNvSpPr/>
            <p:nvPr/>
          </p:nvSpPr>
          <p:spPr>
            <a:xfrm>
              <a:off x="5643276"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ichtungspfeil 18"/>
            <p:cNvSpPr/>
            <p:nvPr/>
          </p:nvSpPr>
          <p:spPr>
            <a:xfrm>
              <a:off x="4495347"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ichtungspfeil 17"/>
            <p:cNvSpPr/>
            <p:nvPr/>
          </p:nvSpPr>
          <p:spPr>
            <a:xfrm>
              <a:off x="3347418"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chtungspfeil 12"/>
            <p:cNvSpPr/>
            <p:nvPr/>
          </p:nvSpPr>
          <p:spPr>
            <a:xfrm>
              <a:off x="2199489"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ichtungspfeil 4"/>
            <p:cNvSpPr/>
            <p:nvPr/>
          </p:nvSpPr>
          <p:spPr>
            <a:xfrm>
              <a:off x="1051560" y="3474720"/>
              <a:ext cx="1310640" cy="1082040"/>
            </a:xfrm>
            <a:prstGeom prst="homePlate">
              <a:avLst>
                <a:gd name="adj" fmla="val 24648"/>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Richtungspfeil 21"/>
          <p:cNvSpPr/>
          <p:nvPr/>
        </p:nvSpPr>
        <p:spPr>
          <a:xfrm>
            <a:off x="6791205"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Testen</a:t>
            </a:r>
          </a:p>
        </p:txBody>
      </p:sp>
      <p:sp>
        <p:nvSpPr>
          <p:cNvPr id="23" name="Richtungspfeil 22"/>
          <p:cNvSpPr/>
          <p:nvPr/>
        </p:nvSpPr>
        <p:spPr>
          <a:xfrm>
            <a:off x="5643276"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Kühlen</a:t>
            </a:r>
          </a:p>
        </p:txBody>
      </p:sp>
      <p:sp>
        <p:nvSpPr>
          <p:cNvPr id="24" name="Richtungspfeil 23"/>
          <p:cNvSpPr/>
          <p:nvPr/>
        </p:nvSpPr>
        <p:spPr>
          <a:xfrm>
            <a:off x="4495347"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Form-</a:t>
            </a:r>
            <a:r>
              <a:rPr lang="de-DE" dirty="0" err="1"/>
              <a:t>gebung</a:t>
            </a:r>
            <a:endParaRPr lang="de-DE" dirty="0"/>
          </a:p>
        </p:txBody>
      </p:sp>
      <p:sp>
        <p:nvSpPr>
          <p:cNvPr id="25" name="Richtungspfeil 24"/>
          <p:cNvSpPr/>
          <p:nvPr/>
        </p:nvSpPr>
        <p:spPr>
          <a:xfrm>
            <a:off x="3347418"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Erhitzen</a:t>
            </a:r>
          </a:p>
        </p:txBody>
      </p:sp>
      <p:sp>
        <p:nvSpPr>
          <p:cNvPr id="26" name="Richtungspfeil 25"/>
          <p:cNvSpPr/>
          <p:nvPr/>
        </p:nvSpPr>
        <p:spPr>
          <a:xfrm>
            <a:off x="2199489"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Mischen</a:t>
            </a:r>
          </a:p>
        </p:txBody>
      </p:sp>
      <p:sp>
        <p:nvSpPr>
          <p:cNvPr id="27" name="Richtungspfeil 26"/>
          <p:cNvSpPr/>
          <p:nvPr/>
        </p:nvSpPr>
        <p:spPr>
          <a:xfrm>
            <a:off x="1051560" y="3495709"/>
            <a:ext cx="1310640" cy="1082040"/>
          </a:xfrm>
          <a:prstGeom prst="homePlate">
            <a:avLst>
              <a:gd name="adj" fmla="val 24648"/>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Rezept</a:t>
            </a:r>
          </a:p>
        </p:txBody>
      </p:sp>
    </p:spTree>
    <p:extLst>
      <p:ext uri="{BB962C8B-B14F-4D97-AF65-F5344CB8AC3E}">
        <p14:creationId xmlns:p14="http://schemas.microsoft.com/office/powerpoint/2010/main" val="6844932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22" grpId="0" animBg="1"/>
      <p:bldP spid="23" grpId="0" animBg="1"/>
      <p:bldP spid="24" grpId="0" animBg="1"/>
      <p:bldP spid="25" grpId="0" animBg="1"/>
      <p:bldP spid="26" grpId="0" animBg="1"/>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286034"/>
            <a:ext cx="8229600" cy="500046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rot="279526">
            <a:off x="2487603" y="579119"/>
            <a:ext cx="1486304" cy="400110"/>
          </a:xfrm>
          <a:prstGeom prst="rect">
            <a:avLst/>
          </a:prstGeom>
          <a:solidFill>
            <a:schemeClr val="accent1"/>
          </a:solidFill>
        </p:spPr>
        <p:txBody>
          <a:bodyPr wrap="none" rtlCol="0">
            <a:spAutoFit/>
          </a:bodyPr>
          <a:lstStyle/>
          <a:p>
            <a:r>
              <a:rPr lang="de-DE" sz="2000" dirty="0" err="1">
                <a:solidFill>
                  <a:schemeClr val="bg1"/>
                </a:solidFill>
                <a:effectLst>
                  <a:outerShdw blurRad="38100" dist="38100" dir="2700000" algn="tl">
                    <a:srgbClr val="000000">
                      <a:alpha val="43137"/>
                    </a:srgbClr>
                  </a:outerShdw>
                </a:effectLst>
              </a:rPr>
              <a:t>Gummibärle</a:t>
            </a:r>
            <a:endParaRPr lang="de-DE" sz="2000" dirty="0">
              <a:solidFill>
                <a:schemeClr val="bg1"/>
              </a:solidFill>
              <a:effectLst>
                <a:outerShdw blurRad="38100" dist="38100" dir="2700000" algn="tl">
                  <a:srgbClr val="000000">
                    <a:alpha val="43137"/>
                  </a:srgbClr>
                </a:outerShdw>
              </a:effectLst>
            </a:endParaRPr>
          </a:p>
        </p:txBody>
      </p:sp>
      <p:sp>
        <p:nvSpPr>
          <p:cNvPr id="9" name="Textfeld 8"/>
          <p:cNvSpPr txBox="1"/>
          <p:nvPr/>
        </p:nvSpPr>
        <p:spPr>
          <a:xfrm rot="21380718">
            <a:off x="5562600" y="582988"/>
            <a:ext cx="314510" cy="400110"/>
          </a:xfrm>
          <a:prstGeom prst="rect">
            <a:avLst/>
          </a:prstGeom>
          <a:solidFill>
            <a:schemeClr val="accent1"/>
          </a:solidFill>
        </p:spPr>
        <p:txBody>
          <a:bodyPr wrap="none" rtlCol="0">
            <a:spAutoFit/>
          </a:bodyPr>
          <a:lstStyle/>
          <a:p>
            <a:r>
              <a:rPr lang="de-DE" sz="2000" dirty="0">
                <a:solidFill>
                  <a:schemeClr val="bg1"/>
                </a:solidFill>
                <a:effectLst>
                  <a:outerShdw blurRad="38100" dist="38100" dir="2700000" algn="tl">
                    <a:srgbClr val="000000">
                      <a:alpha val="43137"/>
                    </a:srgbClr>
                  </a:outerShdw>
                </a:effectLst>
              </a:rPr>
              <a:t>9</a:t>
            </a:r>
          </a:p>
        </p:txBody>
      </p:sp>
      <p:sp>
        <p:nvSpPr>
          <p:cNvPr id="3" name="Rechteckige Legende 2"/>
          <p:cNvSpPr/>
          <p:nvPr/>
        </p:nvSpPr>
        <p:spPr>
          <a:xfrm>
            <a:off x="5877110" y="4800600"/>
            <a:ext cx="2565850" cy="822960"/>
          </a:xfrm>
          <a:prstGeom prst="wedgeRectCallout">
            <a:avLst>
              <a:gd name="adj1" fmla="val -61562"/>
              <a:gd name="adj2" fmla="val -3414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„Klont“ ein original … Gummibärchen</a:t>
            </a:r>
          </a:p>
        </p:txBody>
      </p:sp>
      <p:sp>
        <p:nvSpPr>
          <p:cNvPr id="10" name="Rechteckige Legende 9"/>
          <p:cNvSpPr/>
          <p:nvPr/>
        </p:nvSpPr>
        <p:spPr>
          <a:xfrm>
            <a:off x="702698" y="1417320"/>
            <a:ext cx="2756781" cy="512516"/>
          </a:xfrm>
          <a:prstGeom prst="wedgeRectCallout">
            <a:avLst>
              <a:gd name="adj1" fmla="val 23714"/>
              <a:gd name="adj2" fmla="val 55016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Zucker: Aufbau &amp; Funktion</a:t>
            </a:r>
          </a:p>
        </p:txBody>
      </p:sp>
      <p:sp>
        <p:nvSpPr>
          <p:cNvPr id="14" name="Rechteckige Legende 13"/>
          <p:cNvSpPr/>
          <p:nvPr/>
        </p:nvSpPr>
        <p:spPr>
          <a:xfrm>
            <a:off x="1312299" y="1910021"/>
            <a:ext cx="2977330" cy="512516"/>
          </a:xfrm>
          <a:prstGeom prst="wedgeRectCallout">
            <a:avLst>
              <a:gd name="adj1" fmla="val 11241"/>
              <a:gd name="adj2" fmla="val 45501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Geliermittel: Aufbau, Modell</a:t>
            </a:r>
          </a:p>
        </p:txBody>
      </p:sp>
      <p:sp>
        <p:nvSpPr>
          <p:cNvPr id="15" name="Rechteckige Legende 14"/>
          <p:cNvSpPr/>
          <p:nvPr/>
        </p:nvSpPr>
        <p:spPr>
          <a:xfrm>
            <a:off x="1723779" y="2390832"/>
            <a:ext cx="2565850" cy="512516"/>
          </a:xfrm>
          <a:prstGeom prst="wedgeRectCallout">
            <a:avLst>
              <a:gd name="adj1" fmla="val 5301"/>
              <a:gd name="adj2" fmla="val 36283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Zusatzstoffe</a:t>
            </a:r>
          </a:p>
        </p:txBody>
      </p:sp>
      <p:sp>
        <p:nvSpPr>
          <p:cNvPr id="16" name="Rechteckige Legende 15"/>
          <p:cNvSpPr/>
          <p:nvPr/>
        </p:nvSpPr>
        <p:spPr>
          <a:xfrm>
            <a:off x="1977641" y="2848752"/>
            <a:ext cx="2565850" cy="512516"/>
          </a:xfrm>
          <a:prstGeom prst="wedgeRectCallout">
            <a:avLst>
              <a:gd name="adj1" fmla="val 14804"/>
              <a:gd name="adj2" fmla="val 26767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Qualitätsüberprüfung</a:t>
            </a:r>
          </a:p>
        </p:txBody>
      </p:sp>
      <p:sp>
        <p:nvSpPr>
          <p:cNvPr id="17" name="Rechteckige Legende 16"/>
          <p:cNvSpPr/>
          <p:nvPr/>
        </p:nvSpPr>
        <p:spPr>
          <a:xfrm>
            <a:off x="1627591" y="3316554"/>
            <a:ext cx="2565850" cy="512516"/>
          </a:xfrm>
          <a:prstGeom prst="wedgeRectCallout">
            <a:avLst>
              <a:gd name="adj1" fmla="val 18368"/>
              <a:gd name="adj2" fmla="val 17549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Gieß-Verfahrenstechnik</a:t>
            </a:r>
          </a:p>
        </p:txBody>
      </p:sp>
      <p:sp>
        <p:nvSpPr>
          <p:cNvPr id="18" name="Rechteckige Legende 17"/>
          <p:cNvSpPr/>
          <p:nvPr/>
        </p:nvSpPr>
        <p:spPr>
          <a:xfrm>
            <a:off x="1421851" y="3793846"/>
            <a:ext cx="2565850" cy="512516"/>
          </a:xfrm>
          <a:prstGeom prst="wedgeRectCallout">
            <a:avLst>
              <a:gd name="adj1" fmla="val 19556"/>
              <a:gd name="adj2" fmla="val 9223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Projektmanagement</a:t>
            </a:r>
          </a:p>
        </p:txBody>
      </p:sp>
      <p:sp>
        <p:nvSpPr>
          <p:cNvPr id="20" name="Rechteckige Legende 19"/>
          <p:cNvSpPr/>
          <p:nvPr/>
        </p:nvSpPr>
        <p:spPr>
          <a:xfrm>
            <a:off x="5850572" y="2409147"/>
            <a:ext cx="2565850" cy="988401"/>
          </a:xfrm>
          <a:prstGeom prst="wedgeRectCallout">
            <a:avLst>
              <a:gd name="adj1" fmla="val -67106"/>
              <a:gd name="adj2" fmla="val -4183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Blindverkostung* auf „Unterschied zum Original“</a:t>
            </a:r>
          </a:p>
        </p:txBody>
      </p:sp>
      <p:sp>
        <p:nvSpPr>
          <p:cNvPr id="4" name="Textfeld 3"/>
          <p:cNvSpPr txBox="1"/>
          <p:nvPr/>
        </p:nvSpPr>
        <p:spPr>
          <a:xfrm>
            <a:off x="277978" y="6418156"/>
            <a:ext cx="3525260" cy="338554"/>
          </a:xfrm>
          <a:prstGeom prst="rect">
            <a:avLst/>
          </a:prstGeom>
          <a:noFill/>
        </p:spPr>
        <p:txBody>
          <a:bodyPr wrap="none" rtlCol="0">
            <a:spAutoFit/>
          </a:bodyPr>
          <a:lstStyle/>
          <a:p>
            <a:r>
              <a:rPr lang="de-DE" sz="1600" dirty="0">
                <a:solidFill>
                  <a:schemeClr val="bg1">
                    <a:lumMod val="50000"/>
                  </a:schemeClr>
                </a:solidFill>
              </a:rPr>
              <a:t>*bei Einhaltung der Hygienevorschriften</a:t>
            </a:r>
          </a:p>
        </p:txBody>
      </p:sp>
    </p:spTree>
    <p:extLst>
      <p:ext uri="{BB962C8B-B14F-4D97-AF65-F5344CB8AC3E}">
        <p14:creationId xmlns:p14="http://schemas.microsoft.com/office/powerpoint/2010/main" val="1772419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4" grpId="0" animBg="1"/>
      <p:bldP spid="15" grpId="0" animBg="1"/>
      <p:bldP spid="16" grpId="0" animBg="1"/>
      <p:bldP spid="17" grpId="0" animBg="1"/>
      <p:bldP spid="18" grpId="0" animBg="1"/>
      <p:bldP spid="20" grpId="0" animBg="1"/>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286034"/>
            <a:ext cx="8229600" cy="500046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rot="279526">
            <a:off x="2487603" y="579119"/>
            <a:ext cx="1486304" cy="400110"/>
          </a:xfrm>
          <a:prstGeom prst="rect">
            <a:avLst/>
          </a:prstGeom>
          <a:solidFill>
            <a:schemeClr val="accent1"/>
          </a:solidFill>
        </p:spPr>
        <p:txBody>
          <a:bodyPr wrap="none" rtlCol="0">
            <a:spAutoFit/>
          </a:bodyPr>
          <a:lstStyle/>
          <a:p>
            <a:r>
              <a:rPr lang="de-DE" sz="2000" dirty="0" err="1">
                <a:solidFill>
                  <a:schemeClr val="bg1"/>
                </a:solidFill>
                <a:effectLst>
                  <a:outerShdw blurRad="38100" dist="38100" dir="2700000" algn="tl">
                    <a:srgbClr val="000000">
                      <a:alpha val="43137"/>
                    </a:srgbClr>
                  </a:outerShdw>
                </a:effectLst>
              </a:rPr>
              <a:t>Gummibärle</a:t>
            </a:r>
            <a:endParaRPr lang="de-DE" sz="2000" dirty="0">
              <a:solidFill>
                <a:schemeClr val="bg1"/>
              </a:solidFill>
              <a:effectLst>
                <a:outerShdw blurRad="38100" dist="38100" dir="2700000" algn="tl">
                  <a:srgbClr val="000000">
                    <a:alpha val="43137"/>
                  </a:srgbClr>
                </a:outerShdw>
              </a:effectLst>
            </a:endParaRPr>
          </a:p>
        </p:txBody>
      </p:sp>
      <p:sp>
        <p:nvSpPr>
          <p:cNvPr id="9" name="Textfeld 8"/>
          <p:cNvSpPr txBox="1"/>
          <p:nvPr/>
        </p:nvSpPr>
        <p:spPr>
          <a:xfrm rot="21380718">
            <a:off x="5562600" y="582988"/>
            <a:ext cx="314510" cy="400110"/>
          </a:xfrm>
          <a:prstGeom prst="rect">
            <a:avLst/>
          </a:prstGeom>
          <a:solidFill>
            <a:schemeClr val="accent1"/>
          </a:solidFill>
        </p:spPr>
        <p:txBody>
          <a:bodyPr wrap="none" rtlCol="0">
            <a:spAutoFit/>
          </a:bodyPr>
          <a:lstStyle/>
          <a:p>
            <a:r>
              <a:rPr lang="de-DE" sz="2000" dirty="0">
                <a:solidFill>
                  <a:schemeClr val="bg1"/>
                </a:solidFill>
                <a:effectLst>
                  <a:outerShdw blurRad="38100" dist="38100" dir="2700000" algn="tl">
                    <a:srgbClr val="000000">
                      <a:alpha val="43137"/>
                    </a:srgbClr>
                  </a:outerShdw>
                </a:effectLst>
              </a:rPr>
              <a:t>9</a:t>
            </a:r>
          </a:p>
        </p:txBody>
      </p:sp>
      <p:sp>
        <p:nvSpPr>
          <p:cNvPr id="3" name="Rechteckige Legende 2"/>
          <p:cNvSpPr/>
          <p:nvPr/>
        </p:nvSpPr>
        <p:spPr>
          <a:xfrm>
            <a:off x="5877110" y="4174435"/>
            <a:ext cx="2565850" cy="1537252"/>
          </a:xfrm>
          <a:prstGeom prst="wedgeRectCallout">
            <a:avLst>
              <a:gd name="adj1" fmla="val -63240"/>
              <a:gd name="adj2" fmla="val 2308"/>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Entwickelt einen Prozess/ein Rezept, um die </a:t>
            </a:r>
            <a:r>
              <a:rPr lang="de-DE" dirty="0" err="1">
                <a:solidFill>
                  <a:schemeClr val="bg1"/>
                </a:solidFill>
              </a:rPr>
              <a:t>Orginal</a:t>
            </a:r>
            <a:r>
              <a:rPr lang="de-DE" dirty="0">
                <a:solidFill>
                  <a:schemeClr val="bg1"/>
                </a:solidFill>
              </a:rPr>
              <a:t>-Gummibärchen von … zu klonen.</a:t>
            </a:r>
          </a:p>
        </p:txBody>
      </p:sp>
      <p:sp>
        <p:nvSpPr>
          <p:cNvPr id="10" name="Rechteckige Legende 9"/>
          <p:cNvSpPr/>
          <p:nvPr/>
        </p:nvSpPr>
        <p:spPr>
          <a:xfrm>
            <a:off x="702698" y="1417320"/>
            <a:ext cx="2756781" cy="512516"/>
          </a:xfrm>
          <a:prstGeom prst="wedgeRectCallout">
            <a:avLst>
              <a:gd name="adj1" fmla="val 23714"/>
              <a:gd name="adj2" fmla="val 55016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Zucker: Aufbau &amp; Funktion</a:t>
            </a:r>
          </a:p>
        </p:txBody>
      </p:sp>
      <p:sp>
        <p:nvSpPr>
          <p:cNvPr id="14" name="Rechteckige Legende 13"/>
          <p:cNvSpPr/>
          <p:nvPr/>
        </p:nvSpPr>
        <p:spPr>
          <a:xfrm>
            <a:off x="1312299" y="1910021"/>
            <a:ext cx="2977330" cy="512516"/>
          </a:xfrm>
          <a:prstGeom prst="wedgeRectCallout">
            <a:avLst>
              <a:gd name="adj1" fmla="val 11241"/>
              <a:gd name="adj2" fmla="val 45501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Geliermittel: Aufbau, Modell</a:t>
            </a:r>
          </a:p>
        </p:txBody>
      </p:sp>
      <p:sp>
        <p:nvSpPr>
          <p:cNvPr id="15" name="Rechteckige Legende 14"/>
          <p:cNvSpPr/>
          <p:nvPr/>
        </p:nvSpPr>
        <p:spPr>
          <a:xfrm>
            <a:off x="1723779" y="2390832"/>
            <a:ext cx="2565850" cy="512516"/>
          </a:xfrm>
          <a:prstGeom prst="wedgeRectCallout">
            <a:avLst>
              <a:gd name="adj1" fmla="val 5301"/>
              <a:gd name="adj2" fmla="val 36283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Zusatzstoffe</a:t>
            </a:r>
          </a:p>
        </p:txBody>
      </p:sp>
      <p:sp>
        <p:nvSpPr>
          <p:cNvPr id="16" name="Rechteckige Legende 15"/>
          <p:cNvSpPr/>
          <p:nvPr/>
        </p:nvSpPr>
        <p:spPr>
          <a:xfrm>
            <a:off x="1977641" y="2848752"/>
            <a:ext cx="2565850" cy="512516"/>
          </a:xfrm>
          <a:prstGeom prst="wedgeRectCallout">
            <a:avLst>
              <a:gd name="adj1" fmla="val 14804"/>
              <a:gd name="adj2" fmla="val 26767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Qualitätsüberprüfung</a:t>
            </a:r>
          </a:p>
        </p:txBody>
      </p:sp>
      <p:sp>
        <p:nvSpPr>
          <p:cNvPr id="17" name="Rechteckige Legende 16"/>
          <p:cNvSpPr/>
          <p:nvPr/>
        </p:nvSpPr>
        <p:spPr>
          <a:xfrm>
            <a:off x="1627591" y="3316554"/>
            <a:ext cx="2565850" cy="512516"/>
          </a:xfrm>
          <a:prstGeom prst="wedgeRectCallout">
            <a:avLst>
              <a:gd name="adj1" fmla="val 18368"/>
              <a:gd name="adj2" fmla="val 17549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Gieß-Verfahrenstechnik</a:t>
            </a:r>
          </a:p>
        </p:txBody>
      </p:sp>
      <p:sp>
        <p:nvSpPr>
          <p:cNvPr id="18" name="Rechteckige Legende 17"/>
          <p:cNvSpPr/>
          <p:nvPr/>
        </p:nvSpPr>
        <p:spPr>
          <a:xfrm>
            <a:off x="1421851" y="3793846"/>
            <a:ext cx="2565850" cy="512516"/>
          </a:xfrm>
          <a:prstGeom prst="wedgeRectCallout">
            <a:avLst>
              <a:gd name="adj1" fmla="val 19556"/>
              <a:gd name="adj2" fmla="val 9223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Projektmanagement</a:t>
            </a:r>
          </a:p>
        </p:txBody>
      </p:sp>
      <p:sp>
        <p:nvSpPr>
          <p:cNvPr id="20" name="Rechteckige Legende 19"/>
          <p:cNvSpPr/>
          <p:nvPr/>
        </p:nvSpPr>
        <p:spPr>
          <a:xfrm>
            <a:off x="5850572" y="2409147"/>
            <a:ext cx="2565850" cy="988401"/>
          </a:xfrm>
          <a:prstGeom prst="wedgeRectCallout">
            <a:avLst>
              <a:gd name="adj1" fmla="val -67106"/>
              <a:gd name="adj2" fmla="val -4183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Blindverkostung auf „Unterschied zum Original“</a:t>
            </a:r>
          </a:p>
        </p:txBody>
      </p:sp>
      <p:sp>
        <p:nvSpPr>
          <p:cNvPr id="19" name="Rechteckige Legende 2"/>
          <p:cNvSpPr/>
          <p:nvPr/>
        </p:nvSpPr>
        <p:spPr>
          <a:xfrm>
            <a:off x="6102032" y="2747464"/>
            <a:ext cx="2565850" cy="852158"/>
          </a:xfrm>
          <a:prstGeom prst="wedgeRectCallout">
            <a:avLst>
              <a:gd name="adj1" fmla="val -85513"/>
              <a:gd name="adj2" fmla="val 19122"/>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Nachkochen durch andere Gruppe</a:t>
            </a:r>
          </a:p>
        </p:txBody>
      </p:sp>
    </p:spTree>
    <p:extLst>
      <p:ext uri="{BB962C8B-B14F-4D97-AF65-F5344CB8AC3E}">
        <p14:creationId xmlns:p14="http://schemas.microsoft.com/office/powerpoint/2010/main" val="41498979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286034"/>
            <a:ext cx="8229600" cy="500046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rot="279526">
            <a:off x="2532865" y="1261015"/>
            <a:ext cx="1471365" cy="369332"/>
          </a:xfrm>
          <a:prstGeom prst="rect">
            <a:avLst/>
          </a:prstGeom>
          <a:solidFill>
            <a:schemeClr val="accent1"/>
          </a:solidFill>
        </p:spPr>
        <p:txBody>
          <a:bodyPr wrap="none" rtlCol="0">
            <a:spAutoFit/>
          </a:bodyPr>
          <a:lstStyle/>
          <a:p>
            <a:pPr algn="ctr"/>
            <a:r>
              <a:rPr lang="de-DE" dirty="0">
                <a:solidFill>
                  <a:schemeClr val="bg1"/>
                </a:solidFill>
                <a:effectLst>
                  <a:outerShdw blurRad="38100" dist="38100" dir="2700000" algn="tl">
                    <a:srgbClr val="000000">
                      <a:alpha val="43137"/>
                    </a:srgbClr>
                  </a:outerShdw>
                </a:effectLst>
              </a:rPr>
              <a:t>Gewächshaus</a:t>
            </a:r>
          </a:p>
        </p:txBody>
      </p:sp>
      <p:sp>
        <p:nvSpPr>
          <p:cNvPr id="9" name="Textfeld 8"/>
          <p:cNvSpPr txBox="1"/>
          <p:nvPr/>
        </p:nvSpPr>
        <p:spPr>
          <a:xfrm rot="21380718">
            <a:off x="6243757" y="1261014"/>
            <a:ext cx="301686" cy="369332"/>
          </a:xfrm>
          <a:prstGeom prst="rect">
            <a:avLst/>
          </a:prstGeom>
          <a:solidFill>
            <a:schemeClr val="accent1"/>
          </a:solidFill>
        </p:spPr>
        <p:txBody>
          <a:bodyPr wrap="none" rtlCol="0">
            <a:spAutoFit/>
          </a:bodyPr>
          <a:lstStyle/>
          <a:p>
            <a:r>
              <a:rPr lang="de-DE" dirty="0">
                <a:solidFill>
                  <a:schemeClr val="bg1"/>
                </a:solidFill>
                <a:effectLst>
                  <a:outerShdw blurRad="38100" dist="38100" dir="2700000" algn="tl">
                    <a:srgbClr val="000000">
                      <a:alpha val="43137"/>
                    </a:srgbClr>
                  </a:outerShdw>
                </a:effectLst>
              </a:rPr>
              <a:t>8</a:t>
            </a:r>
          </a:p>
        </p:txBody>
      </p:sp>
      <p:sp>
        <p:nvSpPr>
          <p:cNvPr id="10" name="Rechteckige Legende 9"/>
          <p:cNvSpPr/>
          <p:nvPr/>
        </p:nvSpPr>
        <p:spPr>
          <a:xfrm>
            <a:off x="623996" y="1835689"/>
            <a:ext cx="2565850" cy="512516"/>
          </a:xfrm>
          <a:prstGeom prst="wedgeRectCallout">
            <a:avLst>
              <a:gd name="adj1" fmla="val 74696"/>
              <a:gd name="adj2" fmla="val 45104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Holzbearbeitung</a:t>
            </a:r>
          </a:p>
        </p:txBody>
      </p:sp>
      <p:sp>
        <p:nvSpPr>
          <p:cNvPr id="14" name="Rechteckige Legende 13"/>
          <p:cNvSpPr/>
          <p:nvPr/>
        </p:nvSpPr>
        <p:spPr>
          <a:xfrm>
            <a:off x="1272129" y="2310367"/>
            <a:ext cx="2565850" cy="512516"/>
          </a:xfrm>
          <a:prstGeom prst="wedgeRectCallout">
            <a:avLst>
              <a:gd name="adj1" fmla="val 58758"/>
              <a:gd name="adj2" fmla="val 38562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Kunststoffbearbeitung</a:t>
            </a:r>
          </a:p>
        </p:txBody>
      </p:sp>
      <p:sp>
        <p:nvSpPr>
          <p:cNvPr id="15" name="Rechteckige Legende 14"/>
          <p:cNvSpPr/>
          <p:nvPr/>
        </p:nvSpPr>
        <p:spPr>
          <a:xfrm>
            <a:off x="1520579" y="2795771"/>
            <a:ext cx="2565850" cy="512516"/>
          </a:xfrm>
          <a:prstGeom prst="wedgeRectCallout">
            <a:avLst>
              <a:gd name="adj1" fmla="val 48858"/>
              <a:gd name="adj2" fmla="val 27610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Technisches Zeichnen</a:t>
            </a:r>
          </a:p>
        </p:txBody>
      </p:sp>
      <p:sp>
        <p:nvSpPr>
          <p:cNvPr id="16" name="Rechteckige Legende 15"/>
          <p:cNvSpPr/>
          <p:nvPr/>
        </p:nvSpPr>
        <p:spPr>
          <a:xfrm>
            <a:off x="1894570" y="3259743"/>
            <a:ext cx="2565850" cy="512516"/>
          </a:xfrm>
          <a:prstGeom prst="wedgeRectCallout">
            <a:avLst>
              <a:gd name="adj1" fmla="val 39057"/>
              <a:gd name="adj2" fmla="val 188382"/>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Projektmanagement</a:t>
            </a:r>
          </a:p>
        </p:txBody>
      </p:sp>
      <p:sp>
        <p:nvSpPr>
          <p:cNvPr id="17" name="Rechteckige Legende 16"/>
          <p:cNvSpPr/>
          <p:nvPr/>
        </p:nvSpPr>
        <p:spPr>
          <a:xfrm>
            <a:off x="790904" y="3698375"/>
            <a:ext cx="2565850" cy="512516"/>
          </a:xfrm>
          <a:prstGeom prst="wedgeRectCallout">
            <a:avLst>
              <a:gd name="adj1" fmla="val 71825"/>
              <a:gd name="adj2" fmla="val 10859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Strahlungshaushalt</a:t>
            </a:r>
          </a:p>
        </p:txBody>
      </p:sp>
      <p:sp>
        <p:nvSpPr>
          <p:cNvPr id="18" name="Rechteckige Legende 17"/>
          <p:cNvSpPr/>
          <p:nvPr/>
        </p:nvSpPr>
        <p:spPr>
          <a:xfrm>
            <a:off x="5877110" y="4800600"/>
            <a:ext cx="2565850" cy="822960"/>
          </a:xfrm>
          <a:prstGeom prst="wedgeRectCallout">
            <a:avLst>
              <a:gd name="adj1" fmla="val -63047"/>
              <a:gd name="adj2" fmla="val -31058"/>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Baut ein Gewächshaus für die Fensterbank</a:t>
            </a:r>
          </a:p>
        </p:txBody>
      </p:sp>
      <p:sp>
        <p:nvSpPr>
          <p:cNvPr id="6" name="Ellipse 5"/>
          <p:cNvSpPr/>
          <p:nvPr/>
        </p:nvSpPr>
        <p:spPr>
          <a:xfrm>
            <a:off x="7239000" y="2348205"/>
            <a:ext cx="179095" cy="1790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8089900" y="2513305"/>
            <a:ext cx="179095" cy="1790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21386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4" grpId="0" animBg="1"/>
      <p:bldP spid="15" grpId="0" animBg="1"/>
      <p:bldP spid="16" grpId="0" animBg="1"/>
      <p:bldP spid="17" grpId="0" animBg="1"/>
      <p:bldP spid="18" grpId="0" animBg="1"/>
      <p:bldP spid="6"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286034"/>
            <a:ext cx="8229600" cy="500046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rot="279526">
            <a:off x="2328258" y="1122516"/>
            <a:ext cx="1880578" cy="646331"/>
          </a:xfrm>
          <a:prstGeom prst="rect">
            <a:avLst/>
          </a:prstGeom>
          <a:solidFill>
            <a:schemeClr val="accent1"/>
          </a:solidFill>
        </p:spPr>
        <p:txBody>
          <a:bodyPr wrap="none" rtlCol="0">
            <a:spAutoFit/>
          </a:bodyPr>
          <a:lstStyle/>
          <a:p>
            <a:pPr algn="ctr"/>
            <a:r>
              <a:rPr lang="de-DE" dirty="0">
                <a:solidFill>
                  <a:schemeClr val="bg1"/>
                </a:solidFill>
                <a:effectLst>
                  <a:outerShdw blurRad="38100" dist="38100" dir="2700000" algn="tl">
                    <a:srgbClr val="000000">
                      <a:alpha val="43137"/>
                    </a:srgbClr>
                  </a:outerShdw>
                </a:effectLst>
              </a:rPr>
              <a:t>vollautomatisches</a:t>
            </a:r>
            <a:br>
              <a:rPr lang="de-DE" dirty="0">
                <a:solidFill>
                  <a:schemeClr val="bg1"/>
                </a:solidFill>
                <a:effectLst>
                  <a:outerShdw blurRad="38100" dist="38100" dir="2700000" algn="tl">
                    <a:srgbClr val="000000">
                      <a:alpha val="43137"/>
                    </a:srgbClr>
                  </a:outerShdw>
                </a:effectLst>
              </a:rPr>
            </a:br>
            <a:r>
              <a:rPr lang="de-DE" dirty="0">
                <a:solidFill>
                  <a:schemeClr val="bg1"/>
                </a:solidFill>
                <a:effectLst>
                  <a:outerShdw blurRad="38100" dist="38100" dir="2700000" algn="tl">
                    <a:srgbClr val="000000">
                      <a:alpha val="43137"/>
                    </a:srgbClr>
                  </a:outerShdw>
                </a:effectLst>
              </a:rPr>
              <a:t>Gewächshaus</a:t>
            </a:r>
          </a:p>
        </p:txBody>
      </p:sp>
      <p:sp>
        <p:nvSpPr>
          <p:cNvPr id="9" name="Textfeld 8"/>
          <p:cNvSpPr txBox="1"/>
          <p:nvPr/>
        </p:nvSpPr>
        <p:spPr>
          <a:xfrm rot="21380718">
            <a:off x="6243757" y="1261014"/>
            <a:ext cx="301686" cy="369332"/>
          </a:xfrm>
          <a:prstGeom prst="rect">
            <a:avLst/>
          </a:prstGeom>
          <a:solidFill>
            <a:schemeClr val="accent1"/>
          </a:solidFill>
        </p:spPr>
        <p:txBody>
          <a:bodyPr wrap="none" rtlCol="0">
            <a:spAutoFit/>
          </a:bodyPr>
          <a:lstStyle/>
          <a:p>
            <a:r>
              <a:rPr lang="de-DE" dirty="0">
                <a:solidFill>
                  <a:schemeClr val="bg1"/>
                </a:solidFill>
                <a:effectLst>
                  <a:outerShdw blurRad="38100" dist="38100" dir="2700000" algn="tl">
                    <a:srgbClr val="000000">
                      <a:alpha val="43137"/>
                    </a:srgbClr>
                  </a:outerShdw>
                </a:effectLst>
              </a:rPr>
              <a:t>9</a:t>
            </a:r>
          </a:p>
        </p:txBody>
      </p:sp>
      <p:sp>
        <p:nvSpPr>
          <p:cNvPr id="3" name="Rechteckige Legende 2"/>
          <p:cNvSpPr/>
          <p:nvPr/>
        </p:nvSpPr>
        <p:spPr>
          <a:xfrm>
            <a:off x="5877110" y="4617720"/>
            <a:ext cx="2565850" cy="1295400"/>
          </a:xfrm>
          <a:prstGeom prst="wedgeRectCallout">
            <a:avLst>
              <a:gd name="adj1" fmla="val -62849"/>
              <a:gd name="adj2" fmla="val -25439"/>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Plant und baut ein vollautomatisches Gewächshaus für eure Lieblingspflanze</a:t>
            </a:r>
          </a:p>
        </p:txBody>
      </p:sp>
      <p:sp>
        <p:nvSpPr>
          <p:cNvPr id="10" name="Rechteckige Legende 9"/>
          <p:cNvSpPr/>
          <p:nvPr/>
        </p:nvSpPr>
        <p:spPr>
          <a:xfrm>
            <a:off x="623996" y="1835689"/>
            <a:ext cx="2565850" cy="512516"/>
          </a:xfrm>
          <a:prstGeom prst="wedgeRectCallout">
            <a:avLst>
              <a:gd name="adj1" fmla="val 74696"/>
              <a:gd name="adj2" fmla="val 45104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Holzbearbeitung</a:t>
            </a:r>
          </a:p>
        </p:txBody>
      </p:sp>
      <p:sp>
        <p:nvSpPr>
          <p:cNvPr id="14" name="Rechteckige Legende 13"/>
          <p:cNvSpPr/>
          <p:nvPr/>
        </p:nvSpPr>
        <p:spPr>
          <a:xfrm>
            <a:off x="1272129" y="2310367"/>
            <a:ext cx="2565850" cy="512516"/>
          </a:xfrm>
          <a:prstGeom prst="wedgeRectCallout">
            <a:avLst>
              <a:gd name="adj1" fmla="val 58758"/>
              <a:gd name="adj2" fmla="val 38562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Kunststoffbearbeitung</a:t>
            </a:r>
          </a:p>
        </p:txBody>
      </p:sp>
      <p:sp>
        <p:nvSpPr>
          <p:cNvPr id="15" name="Rechteckige Legende 14"/>
          <p:cNvSpPr/>
          <p:nvPr/>
        </p:nvSpPr>
        <p:spPr>
          <a:xfrm>
            <a:off x="1520579" y="2795771"/>
            <a:ext cx="2565850" cy="512516"/>
          </a:xfrm>
          <a:prstGeom prst="wedgeRectCallout">
            <a:avLst>
              <a:gd name="adj1" fmla="val 48858"/>
              <a:gd name="adj2" fmla="val 27610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Technisches Zeichnen</a:t>
            </a:r>
          </a:p>
        </p:txBody>
      </p:sp>
      <p:sp>
        <p:nvSpPr>
          <p:cNvPr id="16" name="Rechteckige Legende 15"/>
          <p:cNvSpPr/>
          <p:nvPr/>
        </p:nvSpPr>
        <p:spPr>
          <a:xfrm>
            <a:off x="1894570" y="3259743"/>
            <a:ext cx="2565850" cy="512516"/>
          </a:xfrm>
          <a:prstGeom prst="wedgeRectCallout">
            <a:avLst>
              <a:gd name="adj1" fmla="val 39057"/>
              <a:gd name="adj2" fmla="val 188382"/>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Projektmanagement</a:t>
            </a:r>
          </a:p>
        </p:txBody>
      </p:sp>
      <p:sp>
        <p:nvSpPr>
          <p:cNvPr id="17" name="Rechteckige Legende 16"/>
          <p:cNvSpPr/>
          <p:nvPr/>
        </p:nvSpPr>
        <p:spPr>
          <a:xfrm>
            <a:off x="790904" y="3698375"/>
            <a:ext cx="2565850" cy="512516"/>
          </a:xfrm>
          <a:prstGeom prst="wedgeRectCallout">
            <a:avLst>
              <a:gd name="adj1" fmla="val 71825"/>
              <a:gd name="adj2" fmla="val 10859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Strahlungshaushalt</a:t>
            </a:r>
          </a:p>
        </p:txBody>
      </p:sp>
      <p:sp>
        <p:nvSpPr>
          <p:cNvPr id="11" name="Rechteckige Legende 10"/>
          <p:cNvSpPr/>
          <p:nvPr/>
        </p:nvSpPr>
        <p:spPr>
          <a:xfrm>
            <a:off x="668796" y="4193915"/>
            <a:ext cx="2565850" cy="512516"/>
          </a:xfrm>
          <a:prstGeom prst="wedgeRectCallout">
            <a:avLst>
              <a:gd name="adj1" fmla="val 62222"/>
              <a:gd name="adj2" fmla="val 13932"/>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Mikrocontroller</a:t>
            </a:r>
          </a:p>
        </p:txBody>
      </p:sp>
      <p:sp>
        <p:nvSpPr>
          <p:cNvPr id="12" name="Rechteckige Legende 11"/>
          <p:cNvSpPr/>
          <p:nvPr/>
        </p:nvSpPr>
        <p:spPr>
          <a:xfrm>
            <a:off x="758585" y="4669183"/>
            <a:ext cx="2565850" cy="512516"/>
          </a:xfrm>
          <a:prstGeom prst="wedgeRectCallout">
            <a:avLst>
              <a:gd name="adj1" fmla="val 64894"/>
              <a:gd name="adj2" fmla="val -103028"/>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Steuern &amp; Regeln</a:t>
            </a:r>
          </a:p>
        </p:txBody>
      </p:sp>
      <p:sp>
        <p:nvSpPr>
          <p:cNvPr id="13" name="Rechteckige Legende 12"/>
          <p:cNvSpPr/>
          <p:nvPr/>
        </p:nvSpPr>
        <p:spPr>
          <a:xfrm>
            <a:off x="1011620" y="5147747"/>
            <a:ext cx="2565850" cy="512516"/>
          </a:xfrm>
          <a:prstGeom prst="wedgeRectCallout">
            <a:avLst>
              <a:gd name="adj1" fmla="val 53015"/>
              <a:gd name="adj2" fmla="val -162499"/>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Pflanzenökologie</a:t>
            </a:r>
          </a:p>
        </p:txBody>
      </p:sp>
      <p:sp>
        <p:nvSpPr>
          <p:cNvPr id="18" name="Ellipse 17"/>
          <p:cNvSpPr/>
          <p:nvPr/>
        </p:nvSpPr>
        <p:spPr>
          <a:xfrm>
            <a:off x="7239000" y="2348205"/>
            <a:ext cx="179095" cy="1790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8102600" y="2424405"/>
            <a:ext cx="179095" cy="1790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6781800" y="2437105"/>
            <a:ext cx="179095" cy="1790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361418">
            <a:off x="2654949" y="1558103"/>
            <a:ext cx="4321112" cy="3523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1864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4" grpId="0" animBg="1"/>
      <p:bldP spid="15" grpId="0" animBg="1"/>
      <p:bldP spid="16" grpId="0" animBg="1"/>
      <p:bldP spid="17" grpId="0" animBg="1"/>
      <p:bldP spid="11" grpId="0" animBg="1"/>
      <p:bldP spid="12" grpId="0" animBg="1"/>
      <p:bldP spid="13" grpId="0" animBg="1"/>
      <p:bldP spid="18" grpId="0" animBg="1"/>
      <p:bldP spid="19" grpId="0" animBg="1"/>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624839"/>
            <a:ext cx="7938239" cy="5634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rot="279526">
            <a:off x="2524862" y="582989"/>
            <a:ext cx="1663789" cy="400110"/>
          </a:xfrm>
          <a:prstGeom prst="rect">
            <a:avLst/>
          </a:prstGeom>
          <a:solidFill>
            <a:schemeClr val="accent1"/>
          </a:solidFill>
        </p:spPr>
        <p:txBody>
          <a:bodyPr wrap="none" rtlCol="0">
            <a:spAutoFit/>
          </a:bodyPr>
          <a:lstStyle/>
          <a:p>
            <a:pPr algn="ctr"/>
            <a:r>
              <a:rPr lang="de-DE" sz="2000" dirty="0">
                <a:solidFill>
                  <a:schemeClr val="bg1"/>
                </a:solidFill>
                <a:effectLst>
                  <a:outerShdw blurRad="38100" dist="38100" dir="2700000" algn="tl">
                    <a:srgbClr val="000000">
                      <a:alpha val="43137"/>
                    </a:srgbClr>
                  </a:outerShdw>
                </a:effectLst>
              </a:rPr>
              <a:t>Das </a:t>
            </a:r>
            <a:r>
              <a:rPr lang="de-DE" sz="2000" dirty="0" err="1">
                <a:solidFill>
                  <a:schemeClr val="bg1"/>
                </a:solidFill>
                <a:effectLst>
                  <a:outerShdw blurRad="38100" dist="38100" dir="2700000" algn="tl">
                    <a:srgbClr val="000000">
                      <a:alpha val="43137"/>
                    </a:srgbClr>
                  </a:outerShdw>
                </a:effectLst>
              </a:rPr>
              <a:t>Phytotron</a:t>
            </a:r>
            <a:endParaRPr lang="de-DE" sz="2000" dirty="0">
              <a:solidFill>
                <a:schemeClr val="bg1"/>
              </a:solidFill>
              <a:effectLst>
                <a:outerShdw blurRad="38100" dist="38100" dir="2700000" algn="tl">
                  <a:srgbClr val="000000">
                    <a:alpha val="43137"/>
                  </a:srgbClr>
                </a:outerShdw>
              </a:effectLst>
            </a:endParaRPr>
          </a:p>
        </p:txBody>
      </p:sp>
      <p:sp>
        <p:nvSpPr>
          <p:cNvPr id="9" name="Textfeld 8"/>
          <p:cNvSpPr txBox="1"/>
          <p:nvPr/>
        </p:nvSpPr>
        <p:spPr>
          <a:xfrm rot="21380718">
            <a:off x="5626905" y="582988"/>
            <a:ext cx="673582" cy="400110"/>
          </a:xfrm>
          <a:prstGeom prst="rect">
            <a:avLst/>
          </a:prstGeom>
          <a:solidFill>
            <a:schemeClr val="accent1"/>
          </a:solidFill>
        </p:spPr>
        <p:txBody>
          <a:bodyPr wrap="none" rtlCol="0">
            <a:spAutoFit/>
          </a:bodyPr>
          <a:lstStyle/>
          <a:p>
            <a:r>
              <a:rPr lang="de-DE" sz="2000" dirty="0">
                <a:solidFill>
                  <a:schemeClr val="bg1"/>
                </a:solidFill>
                <a:effectLst>
                  <a:outerShdw blurRad="38100" dist="38100" dir="2700000" algn="tl">
                    <a:srgbClr val="000000">
                      <a:alpha val="43137"/>
                    </a:srgbClr>
                  </a:outerShdw>
                </a:effectLst>
              </a:rPr>
              <a:t>9/10</a:t>
            </a:r>
          </a:p>
        </p:txBody>
      </p:sp>
      <p:sp>
        <p:nvSpPr>
          <p:cNvPr id="3" name="Rechteckige Legende 2"/>
          <p:cNvSpPr/>
          <p:nvPr/>
        </p:nvSpPr>
        <p:spPr>
          <a:xfrm>
            <a:off x="5877110" y="4403974"/>
            <a:ext cx="2565850" cy="1509146"/>
          </a:xfrm>
          <a:prstGeom prst="wedgeRectCallout">
            <a:avLst>
              <a:gd name="adj1" fmla="val -67700"/>
              <a:gd name="adj2" fmla="val -262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Konzipiert eine Untersuchung und entwickelt eine Untersuchungskammer für eure Teilfrage.</a:t>
            </a:r>
          </a:p>
        </p:txBody>
      </p:sp>
      <p:sp>
        <p:nvSpPr>
          <p:cNvPr id="10" name="Rechteckige Legende 9"/>
          <p:cNvSpPr/>
          <p:nvPr/>
        </p:nvSpPr>
        <p:spPr>
          <a:xfrm>
            <a:off x="702699" y="1036320"/>
            <a:ext cx="2565850" cy="512516"/>
          </a:xfrm>
          <a:prstGeom prst="wedgeRectCallout">
            <a:avLst>
              <a:gd name="adj1" fmla="val 23714"/>
              <a:gd name="adj2" fmla="val 55016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Holzbearbeitung</a:t>
            </a:r>
          </a:p>
        </p:txBody>
      </p:sp>
      <p:sp>
        <p:nvSpPr>
          <p:cNvPr id="14" name="Rechteckige Legende 13"/>
          <p:cNvSpPr/>
          <p:nvPr/>
        </p:nvSpPr>
        <p:spPr>
          <a:xfrm>
            <a:off x="1312299" y="1529021"/>
            <a:ext cx="2565850" cy="512516"/>
          </a:xfrm>
          <a:prstGeom prst="wedgeRectCallout">
            <a:avLst>
              <a:gd name="adj1" fmla="val 11241"/>
              <a:gd name="adj2" fmla="val 455011"/>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Kunststoffbearbeitung</a:t>
            </a:r>
          </a:p>
        </p:txBody>
      </p:sp>
      <p:sp>
        <p:nvSpPr>
          <p:cNvPr id="15" name="Rechteckige Legende 14"/>
          <p:cNvSpPr/>
          <p:nvPr/>
        </p:nvSpPr>
        <p:spPr>
          <a:xfrm>
            <a:off x="1723779" y="2009832"/>
            <a:ext cx="2565850" cy="512516"/>
          </a:xfrm>
          <a:prstGeom prst="wedgeRectCallout">
            <a:avLst>
              <a:gd name="adj1" fmla="val 5301"/>
              <a:gd name="adj2" fmla="val 36283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Technisches Zeichnen</a:t>
            </a:r>
          </a:p>
        </p:txBody>
      </p:sp>
      <p:sp>
        <p:nvSpPr>
          <p:cNvPr id="16" name="Rechteckige Legende 15"/>
          <p:cNvSpPr/>
          <p:nvPr/>
        </p:nvSpPr>
        <p:spPr>
          <a:xfrm>
            <a:off x="2073829" y="2487124"/>
            <a:ext cx="2565850" cy="512516"/>
          </a:xfrm>
          <a:prstGeom prst="wedgeRectCallout">
            <a:avLst>
              <a:gd name="adj1" fmla="val 14804"/>
              <a:gd name="adj2" fmla="val 26767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Projektmanagement</a:t>
            </a:r>
          </a:p>
        </p:txBody>
      </p:sp>
      <p:sp>
        <p:nvSpPr>
          <p:cNvPr id="17" name="Rechteckige Legende 16"/>
          <p:cNvSpPr/>
          <p:nvPr/>
        </p:nvSpPr>
        <p:spPr>
          <a:xfrm>
            <a:off x="1723779" y="2954926"/>
            <a:ext cx="2565850" cy="512516"/>
          </a:xfrm>
          <a:prstGeom prst="wedgeRectCallout">
            <a:avLst>
              <a:gd name="adj1" fmla="val 18368"/>
              <a:gd name="adj2" fmla="val 175496"/>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Strahlungshaushalt</a:t>
            </a:r>
          </a:p>
        </p:txBody>
      </p:sp>
      <p:sp>
        <p:nvSpPr>
          <p:cNvPr id="11" name="Rechteckige Legende 10"/>
          <p:cNvSpPr/>
          <p:nvPr/>
        </p:nvSpPr>
        <p:spPr>
          <a:xfrm>
            <a:off x="1373729" y="3432218"/>
            <a:ext cx="2565850" cy="512516"/>
          </a:xfrm>
          <a:prstGeom prst="wedgeRectCallout">
            <a:avLst>
              <a:gd name="adj1" fmla="val 17180"/>
              <a:gd name="adj2" fmla="val 98183"/>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Mikrocontroller</a:t>
            </a:r>
          </a:p>
        </p:txBody>
      </p:sp>
      <p:sp>
        <p:nvSpPr>
          <p:cNvPr id="12" name="Rechteckige Legende 11"/>
          <p:cNvSpPr/>
          <p:nvPr/>
        </p:nvSpPr>
        <p:spPr>
          <a:xfrm>
            <a:off x="790903" y="3891458"/>
            <a:ext cx="2565850" cy="512516"/>
          </a:xfrm>
          <a:prstGeom prst="wedgeRectCallout">
            <a:avLst>
              <a:gd name="adj1" fmla="val 56975"/>
              <a:gd name="adj2" fmla="val 6003"/>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Steuern &amp; Regeln</a:t>
            </a:r>
          </a:p>
        </p:txBody>
      </p:sp>
      <p:sp>
        <p:nvSpPr>
          <p:cNvPr id="13" name="Rechteckige Legende 12"/>
          <p:cNvSpPr/>
          <p:nvPr/>
        </p:nvSpPr>
        <p:spPr>
          <a:xfrm>
            <a:off x="1011620" y="4363445"/>
            <a:ext cx="2565850" cy="914230"/>
          </a:xfrm>
          <a:prstGeom prst="wedgeRectCallout">
            <a:avLst>
              <a:gd name="adj1" fmla="val 58163"/>
              <a:gd name="adj2" fmla="val -26527"/>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Pflanzenökologie</a:t>
            </a:r>
          </a:p>
        </p:txBody>
      </p:sp>
      <p:sp>
        <p:nvSpPr>
          <p:cNvPr id="18" name="Rechteckige Legende 17"/>
          <p:cNvSpPr/>
          <p:nvPr/>
        </p:nvSpPr>
        <p:spPr>
          <a:xfrm>
            <a:off x="1636302" y="5789350"/>
            <a:ext cx="2565850" cy="702890"/>
          </a:xfrm>
          <a:prstGeom prst="wedgeRectCallout">
            <a:avLst>
              <a:gd name="adj1" fmla="val -48100"/>
              <a:gd name="adj2" fmla="val -91043"/>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Brauchen Pflanzen Schlaf? Und wie viel?</a:t>
            </a:r>
          </a:p>
        </p:txBody>
      </p:sp>
    </p:spTree>
    <p:extLst>
      <p:ext uri="{BB962C8B-B14F-4D97-AF65-F5344CB8AC3E}">
        <p14:creationId xmlns:p14="http://schemas.microsoft.com/office/powerpoint/2010/main" val="37246934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 presetClass="exit" presetSubtype="8" fill="hold" grpId="1" nodeType="withEffect">
                                  <p:stCondLst>
                                    <p:cond delay="0"/>
                                  </p:stCondLst>
                                  <p:childTnLst>
                                    <p:anim calcmode="lin" valueType="num">
                                      <p:cBhvr additive="base">
                                        <p:cTn id="44" dur="500"/>
                                        <p:tgtEl>
                                          <p:spTgt spid="10"/>
                                        </p:tgtEl>
                                        <p:attrNameLst>
                                          <p:attrName>ppt_x</p:attrName>
                                        </p:attrNameLst>
                                      </p:cBhvr>
                                      <p:tavLst>
                                        <p:tav tm="0">
                                          <p:val>
                                            <p:strVal val="ppt_x"/>
                                          </p:val>
                                        </p:tav>
                                        <p:tav tm="100000">
                                          <p:val>
                                            <p:strVal val="0-ppt_w/2"/>
                                          </p:val>
                                        </p:tav>
                                      </p:tavLst>
                                    </p:anim>
                                    <p:anim calcmode="lin" valueType="num">
                                      <p:cBhvr additive="base">
                                        <p:cTn id="45" dur="500"/>
                                        <p:tgtEl>
                                          <p:spTgt spid="10"/>
                                        </p:tgtEl>
                                        <p:attrNameLst>
                                          <p:attrName>ppt_y</p:attrName>
                                        </p:attrNameLst>
                                      </p:cBhvr>
                                      <p:tavLst>
                                        <p:tav tm="0">
                                          <p:val>
                                            <p:strVal val="ppt_y"/>
                                          </p:val>
                                        </p:tav>
                                        <p:tav tm="100000">
                                          <p:val>
                                            <p:strVal val="ppt_y"/>
                                          </p:val>
                                        </p:tav>
                                      </p:tavLst>
                                    </p:anim>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2" presetClass="exit" presetSubtype="8" fill="hold" grpId="1" nodeType="withEffect">
                                  <p:stCondLst>
                                    <p:cond delay="0"/>
                                  </p:stCondLst>
                                  <p:childTnLst>
                                    <p:anim calcmode="lin" valueType="num">
                                      <p:cBhvr additive="base">
                                        <p:cTn id="52" dur="500"/>
                                        <p:tgtEl>
                                          <p:spTgt spid="14"/>
                                        </p:tgtEl>
                                        <p:attrNameLst>
                                          <p:attrName>ppt_x</p:attrName>
                                        </p:attrNameLst>
                                      </p:cBhvr>
                                      <p:tavLst>
                                        <p:tav tm="0">
                                          <p:val>
                                            <p:strVal val="ppt_x"/>
                                          </p:val>
                                        </p:tav>
                                        <p:tav tm="100000">
                                          <p:val>
                                            <p:strVal val="0-ppt_w/2"/>
                                          </p:val>
                                        </p:tav>
                                      </p:tavLst>
                                    </p:anim>
                                    <p:anim calcmode="lin" valueType="num">
                                      <p:cBhvr additive="base">
                                        <p:cTn id="53" dur="500"/>
                                        <p:tgtEl>
                                          <p:spTgt spid="14"/>
                                        </p:tgtEl>
                                        <p:attrNameLst>
                                          <p:attrName>ppt_y</p:attrName>
                                        </p:attrNameLst>
                                      </p:cBhvr>
                                      <p:tavLst>
                                        <p:tav tm="0">
                                          <p:val>
                                            <p:strVal val="ppt_y"/>
                                          </p:val>
                                        </p:tav>
                                        <p:tav tm="100000">
                                          <p:val>
                                            <p:strVal val="ppt_y"/>
                                          </p:val>
                                        </p:tav>
                                      </p:tavLst>
                                    </p:anim>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2" presetClass="exit" presetSubtype="8" fill="hold" grpId="1" nodeType="with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0-ppt_w/2"/>
                                          </p:val>
                                        </p:tav>
                                      </p:tavLst>
                                    </p:anim>
                                    <p:anim calcmode="lin" valueType="num">
                                      <p:cBhvr additive="base">
                                        <p:cTn id="61" dur="500"/>
                                        <p:tgtEl>
                                          <p:spTgt spid="15"/>
                                        </p:tgtEl>
                                        <p:attrNameLst>
                                          <p:attrName>ppt_y</p:attrName>
                                        </p:attrNameLst>
                                      </p:cBhvr>
                                      <p:tavLst>
                                        <p:tav tm="0">
                                          <p:val>
                                            <p:strVal val="ppt_y"/>
                                          </p:val>
                                        </p:tav>
                                        <p:tav tm="100000">
                                          <p:val>
                                            <p:strVal val="ppt_y"/>
                                          </p:val>
                                        </p:tav>
                                      </p:tavLst>
                                    </p:anim>
                                    <p:set>
                                      <p:cBhvr>
                                        <p:cTn id="62" dur="1" fill="hold">
                                          <p:stCondLst>
                                            <p:cond delay="4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8" fill="hold" grpId="1" nodeType="clickEffect">
                                  <p:stCondLst>
                                    <p:cond delay="0"/>
                                  </p:stCondLst>
                                  <p:childTnLst>
                                    <p:anim calcmode="lin" valueType="num">
                                      <p:cBhvr additive="base">
                                        <p:cTn id="66" dur="500"/>
                                        <p:tgtEl>
                                          <p:spTgt spid="16"/>
                                        </p:tgtEl>
                                        <p:attrNameLst>
                                          <p:attrName>ppt_x</p:attrName>
                                        </p:attrNameLst>
                                      </p:cBhvr>
                                      <p:tavLst>
                                        <p:tav tm="0">
                                          <p:val>
                                            <p:strVal val="ppt_x"/>
                                          </p:val>
                                        </p:tav>
                                        <p:tav tm="100000">
                                          <p:val>
                                            <p:strVal val="0-ppt_w/2"/>
                                          </p:val>
                                        </p:tav>
                                      </p:tavLst>
                                    </p:anim>
                                    <p:anim calcmode="lin" valueType="num">
                                      <p:cBhvr additive="base">
                                        <p:cTn id="67" dur="500"/>
                                        <p:tgtEl>
                                          <p:spTgt spid="16"/>
                                        </p:tgtEl>
                                        <p:attrNameLst>
                                          <p:attrName>ppt_y</p:attrName>
                                        </p:attrNameLst>
                                      </p:cBhvr>
                                      <p:tavLst>
                                        <p:tav tm="0">
                                          <p:val>
                                            <p:strVal val="ppt_y"/>
                                          </p:val>
                                        </p:tav>
                                        <p:tav tm="100000">
                                          <p:val>
                                            <p:strVal val="ppt_y"/>
                                          </p:val>
                                        </p:tav>
                                      </p:tavLst>
                                    </p:anim>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10" grpId="0" animBg="1"/>
      <p:bldP spid="10" grpId="1" animBg="1"/>
      <p:bldP spid="14" grpId="0" animBg="1"/>
      <p:bldP spid="14" grpId="1" animBg="1"/>
      <p:bldP spid="15" grpId="0" animBg="1"/>
      <p:bldP spid="15" grpId="1" animBg="1"/>
      <p:bldP spid="16" grpId="0" animBg="1"/>
      <p:bldP spid="16" grpId="1" animBg="1"/>
      <p:bldP spid="17" grpId="0" animBg="1"/>
      <p:bldP spid="11" grpId="0" animBg="1"/>
      <p:bldP spid="11" grpId="1" animBg="1"/>
      <p:bldP spid="12" grpId="0" animBg="1"/>
      <p:bldP spid="13"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3182112"/>
            <a:ext cx="9144000" cy="78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413760" y="3938016"/>
            <a:ext cx="2397195" cy="461665"/>
          </a:xfrm>
          <a:prstGeom prst="rect">
            <a:avLst/>
          </a:prstGeom>
          <a:noFill/>
        </p:spPr>
        <p:txBody>
          <a:bodyPr wrap="none" rtlCol="0">
            <a:spAutoFit/>
          </a:bodyPr>
          <a:lstStyle/>
          <a:p>
            <a:r>
              <a:rPr lang="de-DE" sz="2400" dirty="0">
                <a:solidFill>
                  <a:schemeClr val="accent1"/>
                </a:solidFill>
              </a:rPr>
              <a:t>weiter um 13:30h</a:t>
            </a:r>
          </a:p>
        </p:txBody>
      </p:sp>
      <p:sp>
        <p:nvSpPr>
          <p:cNvPr id="8" name="Rechteck 39"/>
          <p:cNvSpPr/>
          <p:nvPr/>
        </p:nvSpPr>
        <p:spPr>
          <a:xfrm>
            <a:off x="5778786" y="1448634"/>
            <a:ext cx="5636056" cy="883528"/>
          </a:xfrm>
          <a:custGeom>
            <a:avLst/>
            <a:gdLst>
              <a:gd name="connsiteX0" fmla="*/ 0 w 5544616"/>
              <a:gd name="connsiteY0" fmla="*/ 0 h 792088"/>
              <a:gd name="connsiteX1" fmla="*/ 5544616 w 5544616"/>
              <a:gd name="connsiteY1" fmla="*/ 0 h 792088"/>
              <a:gd name="connsiteX2" fmla="*/ 5544616 w 5544616"/>
              <a:gd name="connsiteY2" fmla="*/ 792088 h 792088"/>
              <a:gd name="connsiteX3" fmla="*/ 0 w 5544616"/>
              <a:gd name="connsiteY3" fmla="*/ 792088 h 792088"/>
              <a:gd name="connsiteX4" fmla="*/ 0 w 5544616"/>
              <a:gd name="connsiteY4" fmla="*/ 0 h 792088"/>
              <a:gd name="connsiteX0" fmla="*/ 91440 w 5636056"/>
              <a:gd name="connsiteY0" fmla="*/ 0 h 837808"/>
              <a:gd name="connsiteX1" fmla="*/ 5636056 w 5636056"/>
              <a:gd name="connsiteY1" fmla="*/ 0 h 837808"/>
              <a:gd name="connsiteX2" fmla="*/ 5636056 w 5636056"/>
              <a:gd name="connsiteY2" fmla="*/ 792088 h 837808"/>
              <a:gd name="connsiteX3" fmla="*/ 0 w 5636056"/>
              <a:gd name="connsiteY3" fmla="*/ 837808 h 837808"/>
              <a:gd name="connsiteX4" fmla="*/ 91440 w 5636056"/>
              <a:gd name="connsiteY4" fmla="*/ 0 h 837808"/>
              <a:gd name="connsiteX0" fmla="*/ 91440 w 5636056"/>
              <a:gd name="connsiteY0" fmla="*/ 0 h 883528"/>
              <a:gd name="connsiteX1" fmla="*/ 5636056 w 5636056"/>
              <a:gd name="connsiteY1" fmla="*/ 45720 h 883528"/>
              <a:gd name="connsiteX2" fmla="*/ 5636056 w 5636056"/>
              <a:gd name="connsiteY2" fmla="*/ 837808 h 883528"/>
              <a:gd name="connsiteX3" fmla="*/ 0 w 5636056"/>
              <a:gd name="connsiteY3" fmla="*/ 883528 h 883528"/>
              <a:gd name="connsiteX4" fmla="*/ 91440 w 5636056"/>
              <a:gd name="connsiteY4" fmla="*/ 0 h 8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56" h="883528">
                <a:moveTo>
                  <a:pt x="91440" y="0"/>
                </a:moveTo>
                <a:lnTo>
                  <a:pt x="5636056" y="45720"/>
                </a:lnTo>
                <a:lnTo>
                  <a:pt x="5636056" y="837808"/>
                </a:lnTo>
                <a:lnTo>
                  <a:pt x="0" y="883528"/>
                </a:lnTo>
                <a:lnTo>
                  <a:pt x="9144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dirty="0"/>
              <a:t>noch Fragen?</a:t>
            </a:r>
          </a:p>
        </p:txBody>
      </p:sp>
      <p:sp>
        <p:nvSpPr>
          <p:cNvPr id="9" name="Textfeld 8"/>
          <p:cNvSpPr txBox="1"/>
          <p:nvPr/>
        </p:nvSpPr>
        <p:spPr>
          <a:xfrm>
            <a:off x="3641480" y="3344471"/>
            <a:ext cx="1872500" cy="461665"/>
          </a:xfrm>
          <a:prstGeom prst="rect">
            <a:avLst/>
          </a:prstGeom>
          <a:noFill/>
        </p:spPr>
        <p:txBody>
          <a:bodyPr wrap="none" rtlCol="0">
            <a:spAutoFit/>
          </a:bodyPr>
          <a:lstStyle/>
          <a:p>
            <a:r>
              <a:rPr lang="de-DE" sz="2400" dirty="0">
                <a:solidFill>
                  <a:schemeClr val="bg1"/>
                </a:solidFill>
              </a:rPr>
              <a:t>Mittagspause</a:t>
            </a:r>
          </a:p>
        </p:txBody>
      </p:sp>
    </p:spTree>
    <p:extLst>
      <p:ext uri="{BB962C8B-B14F-4D97-AF65-F5344CB8AC3E}">
        <p14:creationId xmlns:p14="http://schemas.microsoft.com/office/powerpoint/2010/main" val="1616559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8" grpId="0" animBg="1"/>
      <p:bldP spid="8" grpId="1" animBg="1"/>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3669819"/>
            <a:ext cx="9144000" cy="846284"/>
          </a:xfrm>
          <a:prstGeom prst="rect">
            <a:avLst/>
          </a:prstGeom>
          <a:gradFill flip="none" rotWithShape="1">
            <a:gsLst>
              <a:gs pos="29000">
                <a:schemeClr val="accent1"/>
              </a:gs>
              <a:gs pos="33000">
                <a:srgbClr val="FFFF00">
                  <a:alpha val="21000"/>
                </a:srgbClr>
              </a:gs>
              <a:gs pos="58000">
                <a:srgbClr val="FFFF00">
                  <a:alpha val="14000"/>
                </a:srgbClr>
              </a:gs>
              <a:gs pos="7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p:cNvGrpSpPr/>
          <p:nvPr/>
        </p:nvGrpSpPr>
        <p:grpSpPr>
          <a:xfrm>
            <a:off x="379867" y="228599"/>
            <a:ext cx="1728333" cy="2074325"/>
            <a:chOff x="1127207" y="3392317"/>
            <a:chExt cx="389003" cy="478557"/>
          </a:xfrm>
        </p:grpSpPr>
        <p:sp>
          <p:nvSpPr>
            <p:cNvPr id="11" name="Ellipse 10"/>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36"/>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660883690"/>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feld 38"/>
          <p:cNvSpPr txBox="1"/>
          <p:nvPr/>
        </p:nvSpPr>
        <p:spPr>
          <a:xfrm rot="21202263">
            <a:off x="835190" y="1442288"/>
            <a:ext cx="577402" cy="461665"/>
          </a:xfrm>
          <a:custGeom>
            <a:avLst/>
            <a:gdLst>
              <a:gd name="connsiteX0" fmla="*/ 0 w 587020"/>
              <a:gd name="connsiteY0" fmla="*/ 0 h 400110"/>
              <a:gd name="connsiteX1" fmla="*/ 587020 w 587020"/>
              <a:gd name="connsiteY1" fmla="*/ 0 h 400110"/>
              <a:gd name="connsiteX2" fmla="*/ 587020 w 587020"/>
              <a:gd name="connsiteY2" fmla="*/ 400110 h 400110"/>
              <a:gd name="connsiteX3" fmla="*/ 0 w 587020"/>
              <a:gd name="connsiteY3" fmla="*/ 400110 h 400110"/>
              <a:gd name="connsiteX4" fmla="*/ 0 w 587020"/>
              <a:gd name="connsiteY4" fmla="*/ 0 h 400110"/>
              <a:gd name="connsiteX0" fmla="*/ 0 w 587020"/>
              <a:gd name="connsiteY0" fmla="*/ 0 h 470435"/>
              <a:gd name="connsiteX1" fmla="*/ 587020 w 587020"/>
              <a:gd name="connsiteY1" fmla="*/ 0 h 470435"/>
              <a:gd name="connsiteX2" fmla="*/ 587020 w 587020"/>
              <a:gd name="connsiteY2" fmla="*/ 400110 h 470435"/>
              <a:gd name="connsiteX3" fmla="*/ 1413 w 587020"/>
              <a:gd name="connsiteY3" fmla="*/ 470435 h 470435"/>
              <a:gd name="connsiteX4" fmla="*/ 0 w 587020"/>
              <a:gd name="connsiteY4" fmla="*/ 0 h 470435"/>
              <a:gd name="connsiteX0" fmla="*/ 0 w 609520"/>
              <a:gd name="connsiteY0" fmla="*/ 47353 h 517788"/>
              <a:gd name="connsiteX1" fmla="*/ 609520 w 609520"/>
              <a:gd name="connsiteY1" fmla="*/ 0 h 517788"/>
              <a:gd name="connsiteX2" fmla="*/ 587020 w 609520"/>
              <a:gd name="connsiteY2" fmla="*/ 447463 h 517788"/>
              <a:gd name="connsiteX3" fmla="*/ 1413 w 609520"/>
              <a:gd name="connsiteY3" fmla="*/ 517788 h 517788"/>
              <a:gd name="connsiteX4" fmla="*/ 0 w 609520"/>
              <a:gd name="connsiteY4" fmla="*/ 47353 h 517788"/>
              <a:gd name="connsiteX0" fmla="*/ 470 w 609990"/>
              <a:gd name="connsiteY0" fmla="*/ 47353 h 447463"/>
              <a:gd name="connsiteX1" fmla="*/ 609990 w 609990"/>
              <a:gd name="connsiteY1" fmla="*/ 0 h 447463"/>
              <a:gd name="connsiteX2" fmla="*/ 587490 w 609990"/>
              <a:gd name="connsiteY2" fmla="*/ 447463 h 447463"/>
              <a:gd name="connsiteX3" fmla="*/ 0 w 609990"/>
              <a:gd name="connsiteY3" fmla="*/ 424022 h 447463"/>
              <a:gd name="connsiteX4" fmla="*/ 470 w 609990"/>
              <a:gd name="connsiteY4" fmla="*/ 47353 h 447463"/>
              <a:gd name="connsiteX0" fmla="*/ 4 w 613715"/>
              <a:gd name="connsiteY0" fmla="*/ 0 h 451823"/>
              <a:gd name="connsiteX1" fmla="*/ 613715 w 613715"/>
              <a:gd name="connsiteY1" fmla="*/ 4360 h 451823"/>
              <a:gd name="connsiteX2" fmla="*/ 591215 w 613715"/>
              <a:gd name="connsiteY2" fmla="*/ 451823 h 451823"/>
              <a:gd name="connsiteX3" fmla="*/ 3725 w 613715"/>
              <a:gd name="connsiteY3" fmla="*/ 428382 h 451823"/>
              <a:gd name="connsiteX4" fmla="*/ 4 w 613715"/>
              <a:gd name="connsiteY4" fmla="*/ 0 h 451823"/>
              <a:gd name="connsiteX0" fmla="*/ 4 w 592037"/>
              <a:gd name="connsiteY0" fmla="*/ 0 h 451823"/>
              <a:gd name="connsiteX1" fmla="*/ 592037 w 592037"/>
              <a:gd name="connsiteY1" fmla="*/ 42298 h 451823"/>
              <a:gd name="connsiteX2" fmla="*/ 591215 w 592037"/>
              <a:gd name="connsiteY2" fmla="*/ 451823 h 451823"/>
              <a:gd name="connsiteX3" fmla="*/ 3725 w 592037"/>
              <a:gd name="connsiteY3" fmla="*/ 428382 h 451823"/>
              <a:gd name="connsiteX4" fmla="*/ 4 w 592037"/>
              <a:gd name="connsiteY4" fmla="*/ 0 h 451823"/>
              <a:gd name="connsiteX0" fmla="*/ 4 w 592037"/>
              <a:gd name="connsiteY0" fmla="*/ 0 h 429894"/>
              <a:gd name="connsiteX1" fmla="*/ 592037 w 592037"/>
              <a:gd name="connsiteY1" fmla="*/ 42298 h 429894"/>
              <a:gd name="connsiteX2" fmla="*/ 583644 w 592037"/>
              <a:gd name="connsiteY2" fmla="*/ 429894 h 429894"/>
              <a:gd name="connsiteX3" fmla="*/ 3725 w 592037"/>
              <a:gd name="connsiteY3" fmla="*/ 428382 h 429894"/>
              <a:gd name="connsiteX4" fmla="*/ 4 w 592037"/>
              <a:gd name="connsiteY4" fmla="*/ 0 h 429894"/>
              <a:gd name="connsiteX0" fmla="*/ 10977 w 603010"/>
              <a:gd name="connsiteY0" fmla="*/ 0 h 429894"/>
              <a:gd name="connsiteX1" fmla="*/ 603010 w 603010"/>
              <a:gd name="connsiteY1" fmla="*/ 42298 h 429894"/>
              <a:gd name="connsiteX2" fmla="*/ 594617 w 603010"/>
              <a:gd name="connsiteY2" fmla="*/ 429894 h 429894"/>
              <a:gd name="connsiteX3" fmla="*/ 0 w 603010"/>
              <a:gd name="connsiteY3" fmla="*/ 428977 h 429894"/>
              <a:gd name="connsiteX4" fmla="*/ 10977 w 603010"/>
              <a:gd name="connsiteY4" fmla="*/ 0 h 429894"/>
              <a:gd name="connsiteX0" fmla="*/ 10977 w 601907"/>
              <a:gd name="connsiteY0" fmla="*/ 7779 h 437673"/>
              <a:gd name="connsiteX1" fmla="*/ 601907 w 601907"/>
              <a:gd name="connsiteY1" fmla="*/ 0 h 437673"/>
              <a:gd name="connsiteX2" fmla="*/ 594617 w 601907"/>
              <a:gd name="connsiteY2" fmla="*/ 437673 h 437673"/>
              <a:gd name="connsiteX3" fmla="*/ 0 w 601907"/>
              <a:gd name="connsiteY3" fmla="*/ 436756 h 437673"/>
              <a:gd name="connsiteX4" fmla="*/ 10977 w 601907"/>
              <a:gd name="connsiteY4" fmla="*/ 7779 h 43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07" h="437673">
                <a:moveTo>
                  <a:pt x="10977" y="7779"/>
                </a:moveTo>
                <a:lnTo>
                  <a:pt x="601907" y="0"/>
                </a:lnTo>
                <a:lnTo>
                  <a:pt x="594617" y="437673"/>
                </a:lnTo>
                <a:lnTo>
                  <a:pt x="0" y="436756"/>
                </a:lnTo>
                <a:cubicBezTo>
                  <a:pt x="157" y="311200"/>
                  <a:pt x="10820" y="133335"/>
                  <a:pt x="10977" y="7779"/>
                </a:cubicBezTo>
                <a:close/>
              </a:path>
            </a:pathLst>
          </a:custGeom>
          <a:solidFill>
            <a:schemeClr val="accent4"/>
          </a:solidFill>
          <a:ln>
            <a:noFill/>
          </a:ln>
        </p:spPr>
        <p:txBody>
          <a:bodyPr wrap="none" rtlCol="0">
            <a:spAutoFit/>
          </a:bodyPr>
          <a:lstStyle/>
          <a:p>
            <a:r>
              <a:rPr lang="de-DE" sz="2400" dirty="0" err="1">
                <a:solidFill>
                  <a:schemeClr val="bg1"/>
                </a:solidFill>
              </a:rPr>
              <a:t>ibK</a:t>
            </a:r>
            <a:endParaRPr lang="de-DE" sz="2400" dirty="0">
              <a:solidFill>
                <a:schemeClr val="bg1"/>
              </a:solidFill>
            </a:endParaRPr>
          </a:p>
        </p:txBody>
      </p:sp>
      <p:sp>
        <p:nvSpPr>
          <p:cNvPr id="2" name="Textfeld 1"/>
          <p:cNvSpPr txBox="1"/>
          <p:nvPr/>
        </p:nvSpPr>
        <p:spPr>
          <a:xfrm>
            <a:off x="1719392" y="1455570"/>
            <a:ext cx="6604097" cy="830997"/>
          </a:xfrm>
          <a:prstGeom prst="rect">
            <a:avLst/>
          </a:prstGeom>
          <a:noFill/>
        </p:spPr>
        <p:txBody>
          <a:bodyPr wrap="square" rtlCol="0">
            <a:spAutoFit/>
          </a:bodyPr>
          <a:lstStyle/>
          <a:p>
            <a:r>
              <a:rPr lang="de-DE" sz="2400" dirty="0"/>
              <a:t>„die Inhalte, an denen die Kompetenzen entwickelt werden sollen“</a:t>
            </a:r>
          </a:p>
        </p:txBody>
      </p:sp>
      <p:sp>
        <p:nvSpPr>
          <p:cNvPr id="3" name="Rechteck 2"/>
          <p:cNvSpPr/>
          <p:nvPr/>
        </p:nvSpPr>
        <p:spPr>
          <a:xfrm rot="21402747">
            <a:off x="621710" y="3954140"/>
            <a:ext cx="3746221" cy="2541505"/>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159457 w 3908497"/>
              <a:gd name="connsiteY0" fmla="*/ 0 h 2505444"/>
              <a:gd name="connsiteX1" fmla="*/ 3908497 w 3908497"/>
              <a:gd name="connsiteY1" fmla="*/ 0 h 2505444"/>
              <a:gd name="connsiteX2" fmla="*/ 3908497 w 3908497"/>
              <a:gd name="connsiteY2" fmla="*/ 2148840 h 2505444"/>
              <a:gd name="connsiteX3" fmla="*/ 0 w 3908497"/>
              <a:gd name="connsiteY3" fmla="*/ 2505444 h 2505444"/>
              <a:gd name="connsiteX4" fmla="*/ 159457 w 3908497"/>
              <a:gd name="connsiteY4" fmla="*/ 0 h 2505444"/>
              <a:gd name="connsiteX0" fmla="*/ 159457 w 3908497"/>
              <a:gd name="connsiteY0" fmla="*/ 0 h 2757279"/>
              <a:gd name="connsiteX1" fmla="*/ 3908497 w 3908497"/>
              <a:gd name="connsiteY1" fmla="*/ 0 h 2757279"/>
              <a:gd name="connsiteX2" fmla="*/ 3870900 w 3908497"/>
              <a:gd name="connsiteY2" fmla="*/ 2757279 h 2757279"/>
              <a:gd name="connsiteX3" fmla="*/ 0 w 3908497"/>
              <a:gd name="connsiteY3" fmla="*/ 2505444 h 2757279"/>
              <a:gd name="connsiteX4" fmla="*/ 159457 w 3908497"/>
              <a:gd name="connsiteY4" fmla="*/ 0 h 2757279"/>
              <a:gd name="connsiteX0" fmla="*/ 0 w 3749040"/>
              <a:gd name="connsiteY0" fmla="*/ 0 h 2757279"/>
              <a:gd name="connsiteX1" fmla="*/ 3749040 w 3749040"/>
              <a:gd name="connsiteY1" fmla="*/ 0 h 2757279"/>
              <a:gd name="connsiteX2" fmla="*/ 3711443 w 3749040"/>
              <a:gd name="connsiteY2" fmla="*/ 2757279 h 2757279"/>
              <a:gd name="connsiteX3" fmla="*/ 7864 w 3749040"/>
              <a:gd name="connsiteY3" fmla="*/ 2515783 h 2757279"/>
              <a:gd name="connsiteX4" fmla="*/ 0 w 3749040"/>
              <a:gd name="connsiteY4" fmla="*/ 0 h 2757279"/>
              <a:gd name="connsiteX0" fmla="*/ 0 w 3749040"/>
              <a:gd name="connsiteY0" fmla="*/ 0 h 2541505"/>
              <a:gd name="connsiteX1" fmla="*/ 3749040 w 3749040"/>
              <a:gd name="connsiteY1" fmla="*/ 0 h 2541505"/>
              <a:gd name="connsiteX2" fmla="*/ 3678969 w 3749040"/>
              <a:gd name="connsiteY2" fmla="*/ 2541505 h 2541505"/>
              <a:gd name="connsiteX3" fmla="*/ 7864 w 3749040"/>
              <a:gd name="connsiteY3" fmla="*/ 2515783 h 2541505"/>
              <a:gd name="connsiteX4" fmla="*/ 0 w 3749040"/>
              <a:gd name="connsiteY4" fmla="*/ 0 h 2541505"/>
              <a:gd name="connsiteX0" fmla="*/ 0 w 3746221"/>
              <a:gd name="connsiteY0" fmla="*/ 0 h 2541505"/>
              <a:gd name="connsiteX1" fmla="*/ 3746221 w 3746221"/>
              <a:gd name="connsiteY1" fmla="*/ 45633 h 2541505"/>
              <a:gd name="connsiteX2" fmla="*/ 3678969 w 3746221"/>
              <a:gd name="connsiteY2" fmla="*/ 2541505 h 2541505"/>
              <a:gd name="connsiteX3" fmla="*/ 7864 w 3746221"/>
              <a:gd name="connsiteY3" fmla="*/ 2515783 h 2541505"/>
              <a:gd name="connsiteX4" fmla="*/ 0 w 3746221"/>
              <a:gd name="connsiteY4" fmla="*/ 0 h 2541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6221" h="2541505">
                <a:moveTo>
                  <a:pt x="0" y="0"/>
                </a:moveTo>
                <a:lnTo>
                  <a:pt x="3746221" y="45633"/>
                </a:lnTo>
                <a:lnTo>
                  <a:pt x="3678969" y="2541505"/>
                </a:lnTo>
                <a:lnTo>
                  <a:pt x="7864" y="2515783"/>
                </a:lnTo>
                <a:cubicBezTo>
                  <a:pt x="5243" y="1677189"/>
                  <a:pt x="2621" y="838594"/>
                  <a:pt x="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  Entweder</a:t>
            </a:r>
          </a:p>
        </p:txBody>
      </p:sp>
      <p:sp>
        <p:nvSpPr>
          <p:cNvPr id="4" name="Rechteck 3"/>
          <p:cNvSpPr/>
          <p:nvPr/>
        </p:nvSpPr>
        <p:spPr>
          <a:xfrm rot="21402747">
            <a:off x="849830" y="4687748"/>
            <a:ext cx="3258608" cy="528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Windkraftanlage</a:t>
            </a:r>
          </a:p>
        </p:txBody>
      </p:sp>
      <p:sp>
        <p:nvSpPr>
          <p:cNvPr id="6" name="Textfeld 5"/>
          <p:cNvSpPr txBox="1"/>
          <p:nvPr/>
        </p:nvSpPr>
        <p:spPr>
          <a:xfrm rot="21402747">
            <a:off x="1126945" y="5225194"/>
            <a:ext cx="3119764" cy="1200329"/>
          </a:xfrm>
          <a:prstGeom prst="rect">
            <a:avLst/>
          </a:prstGeom>
          <a:noFill/>
        </p:spPr>
        <p:txBody>
          <a:bodyPr wrap="none" rtlCol="0">
            <a:spAutoFit/>
          </a:bodyPr>
          <a:lstStyle/>
          <a:p>
            <a:pPr algn="r"/>
            <a:r>
              <a:rPr lang="de-DE" dirty="0"/>
              <a:t>…Rotortypen beschreiben</a:t>
            </a:r>
          </a:p>
          <a:p>
            <a:pPr algn="r"/>
            <a:r>
              <a:rPr lang="de-DE" dirty="0"/>
              <a:t>…Wirkungsgrad bestimmen</a:t>
            </a:r>
          </a:p>
          <a:p>
            <a:pPr algn="r"/>
            <a:r>
              <a:rPr lang="de-DE" dirty="0"/>
              <a:t>…Windgeschwindigkeit messen</a:t>
            </a:r>
          </a:p>
          <a:p>
            <a:pPr algn="r"/>
            <a:r>
              <a:rPr lang="de-DE" dirty="0"/>
              <a:t>…</a:t>
            </a:r>
            <a:r>
              <a:rPr lang="de-DE" dirty="0" err="1"/>
              <a:t>Betz‘sche</a:t>
            </a:r>
            <a:r>
              <a:rPr lang="de-DE" dirty="0"/>
              <a:t> Leistungsentnahme</a:t>
            </a:r>
          </a:p>
        </p:txBody>
      </p:sp>
      <p:sp>
        <p:nvSpPr>
          <p:cNvPr id="40" name="Rechteck 39"/>
          <p:cNvSpPr/>
          <p:nvPr/>
        </p:nvSpPr>
        <p:spPr>
          <a:xfrm rot="202261">
            <a:off x="4727150" y="3975766"/>
            <a:ext cx="3870812" cy="2601358"/>
          </a:xfrm>
          <a:custGeom>
            <a:avLst/>
            <a:gdLst>
              <a:gd name="connsiteX0" fmla="*/ 0 w 3749040"/>
              <a:gd name="connsiteY0" fmla="*/ 0 h 2148840"/>
              <a:gd name="connsiteX1" fmla="*/ 3749040 w 3749040"/>
              <a:gd name="connsiteY1" fmla="*/ 0 h 2148840"/>
              <a:gd name="connsiteX2" fmla="*/ 3749040 w 3749040"/>
              <a:gd name="connsiteY2" fmla="*/ 2148840 h 2148840"/>
              <a:gd name="connsiteX3" fmla="*/ 0 w 3749040"/>
              <a:gd name="connsiteY3" fmla="*/ 2148840 h 2148840"/>
              <a:gd name="connsiteX4" fmla="*/ 0 w 3749040"/>
              <a:gd name="connsiteY4" fmla="*/ 0 h 2148840"/>
              <a:gd name="connsiteX0" fmla="*/ 0 w 3870812"/>
              <a:gd name="connsiteY0" fmla="*/ 6016 h 2154856"/>
              <a:gd name="connsiteX1" fmla="*/ 3870812 w 3870812"/>
              <a:gd name="connsiteY1" fmla="*/ 0 h 2154856"/>
              <a:gd name="connsiteX2" fmla="*/ 3749040 w 3870812"/>
              <a:gd name="connsiteY2" fmla="*/ 2154856 h 2154856"/>
              <a:gd name="connsiteX3" fmla="*/ 0 w 3870812"/>
              <a:gd name="connsiteY3" fmla="*/ 2154856 h 2154856"/>
              <a:gd name="connsiteX4" fmla="*/ 0 w 3870812"/>
              <a:gd name="connsiteY4" fmla="*/ 6016 h 2154856"/>
              <a:gd name="connsiteX0" fmla="*/ 0 w 3870812"/>
              <a:gd name="connsiteY0" fmla="*/ 6016 h 2590079"/>
              <a:gd name="connsiteX1" fmla="*/ 3870812 w 3870812"/>
              <a:gd name="connsiteY1" fmla="*/ 0 h 2590079"/>
              <a:gd name="connsiteX2" fmla="*/ 3587437 w 3870812"/>
              <a:gd name="connsiteY2" fmla="*/ 2590079 h 2590079"/>
              <a:gd name="connsiteX3" fmla="*/ 0 w 3870812"/>
              <a:gd name="connsiteY3" fmla="*/ 2154856 h 2590079"/>
              <a:gd name="connsiteX4" fmla="*/ 0 w 3870812"/>
              <a:gd name="connsiteY4" fmla="*/ 6016 h 2590079"/>
              <a:gd name="connsiteX0" fmla="*/ 0 w 3870812"/>
              <a:gd name="connsiteY0" fmla="*/ 6016 h 2590079"/>
              <a:gd name="connsiteX1" fmla="*/ 3870812 w 3870812"/>
              <a:gd name="connsiteY1" fmla="*/ 0 h 2590079"/>
              <a:gd name="connsiteX2" fmla="*/ 3587437 w 3870812"/>
              <a:gd name="connsiteY2" fmla="*/ 2590079 h 2590079"/>
              <a:gd name="connsiteX3" fmla="*/ 35524 w 3870812"/>
              <a:gd name="connsiteY3" fmla="*/ 2565083 h 2590079"/>
              <a:gd name="connsiteX4" fmla="*/ 0 w 3870812"/>
              <a:gd name="connsiteY4" fmla="*/ 6016 h 2590079"/>
              <a:gd name="connsiteX0" fmla="*/ 0 w 3870812"/>
              <a:gd name="connsiteY0" fmla="*/ 6016 h 2601358"/>
              <a:gd name="connsiteX1" fmla="*/ 3870812 w 3870812"/>
              <a:gd name="connsiteY1" fmla="*/ 0 h 2601358"/>
              <a:gd name="connsiteX2" fmla="*/ 3359116 w 3870812"/>
              <a:gd name="connsiteY2" fmla="*/ 2601358 h 2601358"/>
              <a:gd name="connsiteX3" fmla="*/ 35524 w 3870812"/>
              <a:gd name="connsiteY3" fmla="*/ 2565083 h 2601358"/>
              <a:gd name="connsiteX4" fmla="*/ 0 w 3870812"/>
              <a:gd name="connsiteY4" fmla="*/ 6016 h 260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12" h="2601358">
                <a:moveTo>
                  <a:pt x="0" y="6016"/>
                </a:moveTo>
                <a:lnTo>
                  <a:pt x="3870812" y="0"/>
                </a:lnTo>
                <a:lnTo>
                  <a:pt x="3359116" y="2601358"/>
                </a:lnTo>
                <a:lnTo>
                  <a:pt x="35524" y="2565083"/>
                </a:lnTo>
                <a:lnTo>
                  <a:pt x="0" y="6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accent5"/>
                </a:solidFill>
              </a:rPr>
              <a:t>Oder</a:t>
            </a:r>
          </a:p>
        </p:txBody>
      </p:sp>
      <p:sp>
        <p:nvSpPr>
          <p:cNvPr id="42" name="Rechteck 41"/>
          <p:cNvSpPr/>
          <p:nvPr/>
        </p:nvSpPr>
        <p:spPr>
          <a:xfrm rot="202261">
            <a:off x="4993577" y="4687539"/>
            <a:ext cx="3365288" cy="528131"/>
          </a:xfrm>
          <a:custGeom>
            <a:avLst/>
            <a:gdLst>
              <a:gd name="connsiteX0" fmla="*/ 0 w 3258608"/>
              <a:gd name="connsiteY0" fmla="*/ 0 h 528131"/>
              <a:gd name="connsiteX1" fmla="*/ 3258608 w 3258608"/>
              <a:gd name="connsiteY1" fmla="*/ 0 h 528131"/>
              <a:gd name="connsiteX2" fmla="*/ 3258608 w 3258608"/>
              <a:gd name="connsiteY2" fmla="*/ 528131 h 528131"/>
              <a:gd name="connsiteX3" fmla="*/ 0 w 3258608"/>
              <a:gd name="connsiteY3" fmla="*/ 528131 h 528131"/>
              <a:gd name="connsiteX4" fmla="*/ 0 w 3258608"/>
              <a:gd name="connsiteY4" fmla="*/ 0 h 528131"/>
              <a:gd name="connsiteX0" fmla="*/ 0 w 3334808"/>
              <a:gd name="connsiteY0" fmla="*/ 0 h 528131"/>
              <a:gd name="connsiteX1" fmla="*/ 3334808 w 3334808"/>
              <a:gd name="connsiteY1" fmla="*/ 0 h 528131"/>
              <a:gd name="connsiteX2" fmla="*/ 3258608 w 3334808"/>
              <a:gd name="connsiteY2" fmla="*/ 528131 h 528131"/>
              <a:gd name="connsiteX3" fmla="*/ 0 w 3334808"/>
              <a:gd name="connsiteY3" fmla="*/ 528131 h 528131"/>
              <a:gd name="connsiteX4" fmla="*/ 0 w 3334808"/>
              <a:gd name="connsiteY4" fmla="*/ 0 h 528131"/>
              <a:gd name="connsiteX0" fmla="*/ 0 w 3365288"/>
              <a:gd name="connsiteY0" fmla="*/ 0 h 528131"/>
              <a:gd name="connsiteX1" fmla="*/ 3365288 w 3365288"/>
              <a:gd name="connsiteY1" fmla="*/ 0 h 528131"/>
              <a:gd name="connsiteX2" fmla="*/ 3258608 w 3365288"/>
              <a:gd name="connsiteY2" fmla="*/ 528131 h 528131"/>
              <a:gd name="connsiteX3" fmla="*/ 0 w 3365288"/>
              <a:gd name="connsiteY3" fmla="*/ 528131 h 528131"/>
              <a:gd name="connsiteX4" fmla="*/ 0 w 3365288"/>
              <a:gd name="connsiteY4" fmla="*/ 0 h 52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288" h="528131">
                <a:moveTo>
                  <a:pt x="0" y="0"/>
                </a:moveTo>
                <a:lnTo>
                  <a:pt x="3365288" y="0"/>
                </a:lnTo>
                <a:lnTo>
                  <a:pt x="3258608" y="528131"/>
                </a:lnTo>
                <a:lnTo>
                  <a:pt x="0" y="52813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Energieversorgung</a:t>
            </a:r>
          </a:p>
        </p:txBody>
      </p:sp>
      <p:sp>
        <p:nvSpPr>
          <p:cNvPr id="43" name="Textfeld 42"/>
          <p:cNvSpPr txBox="1"/>
          <p:nvPr/>
        </p:nvSpPr>
        <p:spPr>
          <a:xfrm rot="202261">
            <a:off x="4938257" y="5233366"/>
            <a:ext cx="3352842" cy="1200329"/>
          </a:xfrm>
          <a:prstGeom prst="rect">
            <a:avLst/>
          </a:prstGeom>
          <a:noFill/>
        </p:spPr>
        <p:txBody>
          <a:bodyPr wrap="none" rtlCol="0">
            <a:spAutoFit/>
          </a:bodyPr>
          <a:lstStyle/>
          <a:p>
            <a:pPr algn="r"/>
            <a:r>
              <a:rPr lang="de-DE" dirty="0"/>
              <a:t>…Grundbegriffe beschreiben </a:t>
            </a:r>
          </a:p>
          <a:p>
            <a:pPr algn="r"/>
            <a:r>
              <a:rPr lang="de-DE" dirty="0"/>
              <a:t>…Wirkungsgrade und Leistungen  </a:t>
            </a:r>
          </a:p>
          <a:p>
            <a:pPr algn="r"/>
            <a:r>
              <a:rPr lang="de-DE" dirty="0"/>
              <a:t>…Wirkungsgradmaximum   </a:t>
            </a:r>
          </a:p>
          <a:p>
            <a:pPr algn="r"/>
            <a:r>
              <a:rPr lang="de-DE" dirty="0"/>
              <a:t>…Standort-Eignungsfaktoren    </a:t>
            </a:r>
          </a:p>
        </p:txBody>
      </p:sp>
      <p:grpSp>
        <p:nvGrpSpPr>
          <p:cNvPr id="52" name="Gruppieren 51"/>
          <p:cNvGrpSpPr/>
          <p:nvPr/>
        </p:nvGrpSpPr>
        <p:grpSpPr>
          <a:xfrm>
            <a:off x="658522" y="594360"/>
            <a:ext cx="443136" cy="545153"/>
            <a:chOff x="1127207" y="3392317"/>
            <a:chExt cx="389003" cy="478557"/>
          </a:xfrm>
        </p:grpSpPr>
        <p:sp>
          <p:nvSpPr>
            <p:cNvPr id="53" name="Ellipse 52"/>
            <p:cNvSpPr/>
            <p:nvPr/>
          </p:nvSpPr>
          <p:spPr>
            <a:xfrm rot="332705">
              <a:off x="1427383" y="3776822"/>
              <a:ext cx="88827" cy="9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Freihandform 53"/>
            <p:cNvSpPr/>
            <p:nvPr/>
          </p:nvSpPr>
          <p:spPr>
            <a:xfrm rot="332705">
              <a:off x="1127207" y="3392317"/>
              <a:ext cx="319086" cy="453758"/>
            </a:xfrm>
            <a:custGeom>
              <a:avLst/>
              <a:gdLst>
                <a:gd name="connsiteX0" fmla="*/ 0 w 282157"/>
                <a:gd name="connsiteY0" fmla="*/ 67927 h 397111"/>
                <a:gd name="connsiteX1" fmla="*/ 31350 w 282157"/>
                <a:gd name="connsiteY1" fmla="*/ 130629 h 397111"/>
                <a:gd name="connsiteX2" fmla="*/ 114953 w 282157"/>
                <a:gd name="connsiteY2" fmla="*/ 62702 h 397111"/>
                <a:gd name="connsiteX3" fmla="*/ 198555 w 282157"/>
                <a:gd name="connsiteY3" fmla="*/ 83603 h 397111"/>
                <a:gd name="connsiteX4" fmla="*/ 177654 w 282157"/>
                <a:gd name="connsiteY4" fmla="*/ 172430 h 397111"/>
                <a:gd name="connsiteX5" fmla="*/ 120178 w 282157"/>
                <a:gd name="connsiteY5" fmla="*/ 161980 h 397111"/>
                <a:gd name="connsiteX6" fmla="*/ 114953 w 282157"/>
                <a:gd name="connsiteY6" fmla="*/ 235132 h 397111"/>
                <a:gd name="connsiteX7" fmla="*/ 182880 w 282157"/>
                <a:gd name="connsiteY7" fmla="*/ 219456 h 397111"/>
                <a:gd name="connsiteX8" fmla="*/ 198555 w 282157"/>
                <a:gd name="connsiteY8" fmla="*/ 303059 h 397111"/>
                <a:gd name="connsiteX9" fmla="*/ 109728 w 282157"/>
                <a:gd name="connsiteY9" fmla="*/ 334410 h 397111"/>
                <a:gd name="connsiteX10" fmla="*/ 52251 w 282157"/>
                <a:gd name="connsiteY10" fmla="*/ 292608 h 397111"/>
                <a:gd name="connsiteX11" fmla="*/ 0 w 282157"/>
                <a:gd name="connsiteY11" fmla="*/ 323959 h 397111"/>
                <a:gd name="connsiteX12" fmla="*/ 88827 w 282157"/>
                <a:gd name="connsiteY12" fmla="*/ 397111 h 397111"/>
                <a:gd name="connsiteX13" fmla="*/ 256032 w 282157"/>
                <a:gd name="connsiteY13" fmla="*/ 350085 h 397111"/>
                <a:gd name="connsiteX14" fmla="*/ 240356 w 282157"/>
                <a:gd name="connsiteY14" fmla="*/ 193331 h 397111"/>
                <a:gd name="connsiteX15" fmla="*/ 282157 w 282157"/>
                <a:gd name="connsiteY15" fmla="*/ 31351 h 397111"/>
                <a:gd name="connsiteX16" fmla="*/ 130628 w 282157"/>
                <a:gd name="connsiteY16" fmla="*/ 0 h 397111"/>
                <a:gd name="connsiteX17" fmla="*/ 0 w 282157"/>
                <a:gd name="connsiteY17" fmla="*/ 67927 h 397111"/>
                <a:gd name="connsiteX0" fmla="*/ 0 w 282157"/>
                <a:gd name="connsiteY0" fmla="*/ 74649 h 403833"/>
                <a:gd name="connsiteX1" fmla="*/ 31350 w 282157"/>
                <a:gd name="connsiteY1" fmla="*/ 13735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0 w 282157"/>
                <a:gd name="connsiteY0" fmla="*/ 74649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0 w 282157"/>
                <a:gd name="connsiteY17" fmla="*/ 74649 h 403833"/>
                <a:gd name="connsiteX0" fmla="*/ 5024 w 282157"/>
                <a:gd name="connsiteY0" fmla="*/ 45522 h 403833"/>
                <a:gd name="connsiteX1" fmla="*/ 51447 w 282157"/>
                <a:gd name="connsiteY1" fmla="*/ 114945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 name="connsiteX0" fmla="*/ 5024 w 282157"/>
                <a:gd name="connsiteY0" fmla="*/ 45522 h 403833"/>
                <a:gd name="connsiteX1" fmla="*/ 43911 w 282157"/>
                <a:gd name="connsiteY1" fmla="*/ 103741 h 403833"/>
                <a:gd name="connsiteX2" fmla="*/ 114953 w 282157"/>
                <a:gd name="connsiteY2" fmla="*/ 69424 h 403833"/>
                <a:gd name="connsiteX3" fmla="*/ 198555 w 282157"/>
                <a:gd name="connsiteY3" fmla="*/ 90325 h 403833"/>
                <a:gd name="connsiteX4" fmla="*/ 177654 w 282157"/>
                <a:gd name="connsiteY4" fmla="*/ 179152 h 403833"/>
                <a:gd name="connsiteX5" fmla="*/ 120178 w 282157"/>
                <a:gd name="connsiteY5" fmla="*/ 168702 h 403833"/>
                <a:gd name="connsiteX6" fmla="*/ 114953 w 282157"/>
                <a:gd name="connsiteY6" fmla="*/ 241854 h 403833"/>
                <a:gd name="connsiteX7" fmla="*/ 182880 w 282157"/>
                <a:gd name="connsiteY7" fmla="*/ 226178 h 403833"/>
                <a:gd name="connsiteX8" fmla="*/ 198555 w 282157"/>
                <a:gd name="connsiteY8" fmla="*/ 309781 h 403833"/>
                <a:gd name="connsiteX9" fmla="*/ 109728 w 282157"/>
                <a:gd name="connsiteY9" fmla="*/ 341132 h 403833"/>
                <a:gd name="connsiteX10" fmla="*/ 52251 w 282157"/>
                <a:gd name="connsiteY10" fmla="*/ 299330 h 403833"/>
                <a:gd name="connsiteX11" fmla="*/ 0 w 282157"/>
                <a:gd name="connsiteY11" fmla="*/ 330681 h 403833"/>
                <a:gd name="connsiteX12" fmla="*/ 88827 w 282157"/>
                <a:gd name="connsiteY12" fmla="*/ 403833 h 403833"/>
                <a:gd name="connsiteX13" fmla="*/ 256032 w 282157"/>
                <a:gd name="connsiteY13" fmla="*/ 356807 h 403833"/>
                <a:gd name="connsiteX14" fmla="*/ 240356 w 282157"/>
                <a:gd name="connsiteY14" fmla="*/ 200053 h 403833"/>
                <a:gd name="connsiteX15" fmla="*/ 282157 w 282157"/>
                <a:gd name="connsiteY15" fmla="*/ 38073 h 403833"/>
                <a:gd name="connsiteX16" fmla="*/ 110532 w 282157"/>
                <a:gd name="connsiteY16" fmla="*/ 0 h 403833"/>
                <a:gd name="connsiteX17" fmla="*/ 5024 w 282157"/>
                <a:gd name="connsiteY17" fmla="*/ 45522 h 4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157" h="403833">
                  <a:moveTo>
                    <a:pt x="5024" y="45522"/>
                  </a:moveTo>
                  <a:lnTo>
                    <a:pt x="43911" y="103741"/>
                  </a:lnTo>
                  <a:lnTo>
                    <a:pt x="114953" y="69424"/>
                  </a:lnTo>
                  <a:lnTo>
                    <a:pt x="198555" y="90325"/>
                  </a:lnTo>
                  <a:lnTo>
                    <a:pt x="177654" y="179152"/>
                  </a:lnTo>
                  <a:lnTo>
                    <a:pt x="120178" y="168702"/>
                  </a:lnTo>
                  <a:lnTo>
                    <a:pt x="114953" y="241854"/>
                  </a:lnTo>
                  <a:lnTo>
                    <a:pt x="182880" y="226178"/>
                  </a:lnTo>
                  <a:lnTo>
                    <a:pt x="198555" y="309781"/>
                  </a:lnTo>
                  <a:lnTo>
                    <a:pt x="109728" y="341132"/>
                  </a:lnTo>
                  <a:lnTo>
                    <a:pt x="52251" y="299330"/>
                  </a:lnTo>
                  <a:lnTo>
                    <a:pt x="0" y="330681"/>
                  </a:lnTo>
                  <a:lnTo>
                    <a:pt x="88827" y="403833"/>
                  </a:lnTo>
                  <a:lnTo>
                    <a:pt x="256032" y="356807"/>
                  </a:lnTo>
                  <a:lnTo>
                    <a:pt x="240356" y="200053"/>
                  </a:lnTo>
                  <a:lnTo>
                    <a:pt x="282157" y="38073"/>
                  </a:lnTo>
                  <a:lnTo>
                    <a:pt x="110532" y="0"/>
                  </a:lnTo>
                  <a:lnTo>
                    <a:pt x="5024" y="455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 name="Gruppieren 12"/>
          <p:cNvGrpSpPr/>
          <p:nvPr/>
        </p:nvGrpSpPr>
        <p:grpSpPr>
          <a:xfrm>
            <a:off x="5574438" y="2859463"/>
            <a:ext cx="3953692" cy="680983"/>
            <a:chOff x="5828219" y="1462075"/>
            <a:chExt cx="3035221" cy="680983"/>
          </a:xfrm>
        </p:grpSpPr>
        <p:sp>
          <p:nvSpPr>
            <p:cNvPr id="14" name="Freihandform 40"/>
            <p:cNvSpPr/>
            <p:nvPr/>
          </p:nvSpPr>
          <p:spPr>
            <a:xfrm>
              <a:off x="5828218" y="1462075"/>
              <a:ext cx="3005802" cy="680983"/>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495339 w 3516086"/>
                <a:gd name="connsiteY0" fmla="*/ 0 h 847571"/>
                <a:gd name="connsiteX1" fmla="*/ 108857 w 3516086"/>
                <a:gd name="connsiteY1" fmla="*/ 31142 h 847571"/>
                <a:gd name="connsiteX2" fmla="*/ 0 w 3516086"/>
                <a:gd name="connsiteY2" fmla="*/ 227085 h 847571"/>
                <a:gd name="connsiteX3" fmla="*/ 76200 w 3516086"/>
                <a:gd name="connsiteY3" fmla="*/ 749600 h 847571"/>
                <a:gd name="connsiteX4" fmla="*/ 206829 w 3516086"/>
                <a:gd name="connsiteY4" fmla="*/ 847571 h 847571"/>
                <a:gd name="connsiteX5" fmla="*/ 3516086 w 3516086"/>
                <a:gd name="connsiteY5" fmla="*/ 825800 h 847571"/>
                <a:gd name="connsiteX6" fmla="*/ 3495339 w 3516086"/>
                <a:gd name="connsiteY6" fmla="*/ 0 h 847571"/>
                <a:gd name="connsiteX0" fmla="*/ 3495339 w 3495339"/>
                <a:gd name="connsiteY0" fmla="*/ 0 h 847571"/>
                <a:gd name="connsiteX1" fmla="*/ 108857 w 3495339"/>
                <a:gd name="connsiteY1" fmla="*/ 31142 h 847571"/>
                <a:gd name="connsiteX2" fmla="*/ 0 w 3495339"/>
                <a:gd name="connsiteY2" fmla="*/ 227085 h 847571"/>
                <a:gd name="connsiteX3" fmla="*/ 76200 w 3495339"/>
                <a:gd name="connsiteY3" fmla="*/ 749600 h 847571"/>
                <a:gd name="connsiteX4" fmla="*/ 206829 w 3495339"/>
                <a:gd name="connsiteY4" fmla="*/ 847571 h 847571"/>
                <a:gd name="connsiteX5" fmla="*/ 3451540 w 3495339"/>
                <a:gd name="connsiteY5" fmla="*/ 789127 h 847571"/>
                <a:gd name="connsiteX6" fmla="*/ 3495339 w 3495339"/>
                <a:gd name="connsiteY6" fmla="*/ 0 h 847571"/>
                <a:gd name="connsiteX0" fmla="*/ 3495339 w 3495339"/>
                <a:gd name="connsiteY0" fmla="*/ 0 h 847571"/>
                <a:gd name="connsiteX1" fmla="*/ 194918 w 3495339"/>
                <a:gd name="connsiteY1" fmla="*/ 31142 h 847571"/>
                <a:gd name="connsiteX2" fmla="*/ 0 w 3495339"/>
                <a:gd name="connsiteY2" fmla="*/ 227085 h 847571"/>
                <a:gd name="connsiteX3" fmla="*/ 76200 w 3495339"/>
                <a:gd name="connsiteY3" fmla="*/ 749600 h 847571"/>
                <a:gd name="connsiteX4" fmla="*/ 206829 w 3495339"/>
                <a:gd name="connsiteY4" fmla="*/ 847571 h 847571"/>
                <a:gd name="connsiteX5" fmla="*/ 3451540 w 3495339"/>
                <a:gd name="connsiteY5" fmla="*/ 789127 h 847571"/>
                <a:gd name="connsiteX6" fmla="*/ 3495339 w 3495339"/>
                <a:gd name="connsiteY6" fmla="*/ 0 h 847571"/>
                <a:gd name="connsiteX0" fmla="*/ 3419139 w 3419139"/>
                <a:gd name="connsiteY0" fmla="*/ 0 h 847571"/>
                <a:gd name="connsiteX1" fmla="*/ 118718 w 3419139"/>
                <a:gd name="connsiteY1" fmla="*/ 31142 h 847571"/>
                <a:gd name="connsiteX2" fmla="*/ 9861 w 3419139"/>
                <a:gd name="connsiteY2" fmla="*/ 263758 h 847571"/>
                <a:gd name="connsiteX3" fmla="*/ 0 w 3419139"/>
                <a:gd name="connsiteY3" fmla="*/ 749600 h 847571"/>
                <a:gd name="connsiteX4" fmla="*/ 130629 w 3419139"/>
                <a:gd name="connsiteY4" fmla="*/ 847571 h 847571"/>
                <a:gd name="connsiteX5" fmla="*/ 3375340 w 3419139"/>
                <a:gd name="connsiteY5" fmla="*/ 789127 h 847571"/>
                <a:gd name="connsiteX6" fmla="*/ 3419139 w 3419139"/>
                <a:gd name="connsiteY6" fmla="*/ 0 h 847571"/>
                <a:gd name="connsiteX0" fmla="*/ 3419139 w 3419139"/>
                <a:gd name="connsiteY0" fmla="*/ 0 h 847571"/>
                <a:gd name="connsiteX1" fmla="*/ 118718 w 3419139"/>
                <a:gd name="connsiteY1" fmla="*/ 31142 h 847571"/>
                <a:gd name="connsiteX2" fmla="*/ 9861 w 3419139"/>
                <a:gd name="connsiteY2" fmla="*/ 263758 h 847571"/>
                <a:gd name="connsiteX3" fmla="*/ 0 w 3419139"/>
                <a:gd name="connsiteY3" fmla="*/ 676252 h 847571"/>
                <a:gd name="connsiteX4" fmla="*/ 130629 w 3419139"/>
                <a:gd name="connsiteY4" fmla="*/ 847571 h 847571"/>
                <a:gd name="connsiteX5" fmla="*/ 3375340 w 3419139"/>
                <a:gd name="connsiteY5" fmla="*/ 789127 h 847571"/>
                <a:gd name="connsiteX6" fmla="*/ 3419139 w 3419139"/>
                <a:gd name="connsiteY6" fmla="*/ 0 h 847571"/>
                <a:gd name="connsiteX0" fmla="*/ 3419139 w 3419139"/>
                <a:gd name="connsiteY0" fmla="*/ 0 h 847571"/>
                <a:gd name="connsiteX1" fmla="*/ 156194 w 3419139"/>
                <a:gd name="connsiteY1" fmla="*/ 31142 h 847571"/>
                <a:gd name="connsiteX2" fmla="*/ 9861 w 3419139"/>
                <a:gd name="connsiteY2" fmla="*/ 263758 h 847571"/>
                <a:gd name="connsiteX3" fmla="*/ 0 w 3419139"/>
                <a:gd name="connsiteY3" fmla="*/ 676252 h 847571"/>
                <a:gd name="connsiteX4" fmla="*/ 130629 w 3419139"/>
                <a:gd name="connsiteY4" fmla="*/ 847571 h 847571"/>
                <a:gd name="connsiteX5" fmla="*/ 3375340 w 3419139"/>
                <a:gd name="connsiteY5" fmla="*/ 789127 h 847571"/>
                <a:gd name="connsiteX6" fmla="*/ 3419139 w 3419139"/>
                <a:gd name="connsiteY6" fmla="*/ 0 h 847571"/>
                <a:gd name="connsiteX0" fmla="*/ 3424268 w 3424268"/>
                <a:gd name="connsiteY0" fmla="*/ 0 h 847571"/>
                <a:gd name="connsiteX1" fmla="*/ 161323 w 3424268"/>
                <a:gd name="connsiteY1" fmla="*/ 31142 h 847571"/>
                <a:gd name="connsiteX2" fmla="*/ 0 w 3424268"/>
                <a:gd name="connsiteY2" fmla="*/ 212654 h 847571"/>
                <a:gd name="connsiteX3" fmla="*/ 5129 w 3424268"/>
                <a:gd name="connsiteY3" fmla="*/ 676252 h 847571"/>
                <a:gd name="connsiteX4" fmla="*/ 135758 w 3424268"/>
                <a:gd name="connsiteY4" fmla="*/ 847571 h 847571"/>
                <a:gd name="connsiteX5" fmla="*/ 3380469 w 3424268"/>
                <a:gd name="connsiteY5" fmla="*/ 789127 h 847571"/>
                <a:gd name="connsiteX6" fmla="*/ 3424268 w 3424268"/>
                <a:gd name="connsiteY6" fmla="*/ 0 h 847571"/>
                <a:gd name="connsiteX0" fmla="*/ 3424268 w 3424268"/>
                <a:gd name="connsiteY0" fmla="*/ 0 h 822020"/>
                <a:gd name="connsiteX1" fmla="*/ 161323 w 3424268"/>
                <a:gd name="connsiteY1" fmla="*/ 31142 h 822020"/>
                <a:gd name="connsiteX2" fmla="*/ 0 w 3424268"/>
                <a:gd name="connsiteY2" fmla="*/ 212654 h 822020"/>
                <a:gd name="connsiteX3" fmla="*/ 5129 w 3424268"/>
                <a:gd name="connsiteY3" fmla="*/ 676252 h 822020"/>
                <a:gd name="connsiteX4" fmla="*/ 173233 w 3424268"/>
                <a:gd name="connsiteY4" fmla="*/ 822020 h 822020"/>
                <a:gd name="connsiteX5" fmla="*/ 3380469 w 3424268"/>
                <a:gd name="connsiteY5" fmla="*/ 789127 h 822020"/>
                <a:gd name="connsiteX6" fmla="*/ 3424268 w 3424268"/>
                <a:gd name="connsiteY6" fmla="*/ 0 h 822020"/>
                <a:gd name="connsiteX0" fmla="*/ 3424268 w 3740233"/>
                <a:gd name="connsiteY0" fmla="*/ 0 h 840229"/>
                <a:gd name="connsiteX1" fmla="*/ 161323 w 3740233"/>
                <a:gd name="connsiteY1" fmla="*/ 31142 h 840229"/>
                <a:gd name="connsiteX2" fmla="*/ 0 w 3740233"/>
                <a:gd name="connsiteY2" fmla="*/ 212654 h 840229"/>
                <a:gd name="connsiteX3" fmla="*/ 5129 w 3740233"/>
                <a:gd name="connsiteY3" fmla="*/ 676252 h 840229"/>
                <a:gd name="connsiteX4" fmla="*/ 173233 w 3740233"/>
                <a:gd name="connsiteY4" fmla="*/ 822020 h 840229"/>
                <a:gd name="connsiteX5" fmla="*/ 3740233 w 3740233"/>
                <a:gd name="connsiteY5" fmla="*/ 840229 h 840229"/>
                <a:gd name="connsiteX6" fmla="*/ 3424268 w 3740233"/>
                <a:gd name="connsiteY6" fmla="*/ 0 h 840229"/>
                <a:gd name="connsiteX0" fmla="*/ 3424268 w 3440430"/>
                <a:gd name="connsiteY0" fmla="*/ 0 h 822020"/>
                <a:gd name="connsiteX1" fmla="*/ 161323 w 3440430"/>
                <a:gd name="connsiteY1" fmla="*/ 31142 h 822020"/>
                <a:gd name="connsiteX2" fmla="*/ 0 w 3440430"/>
                <a:gd name="connsiteY2" fmla="*/ 212654 h 822020"/>
                <a:gd name="connsiteX3" fmla="*/ 5129 w 3440430"/>
                <a:gd name="connsiteY3" fmla="*/ 676252 h 822020"/>
                <a:gd name="connsiteX4" fmla="*/ 173233 w 3440430"/>
                <a:gd name="connsiteY4" fmla="*/ 822020 h 822020"/>
                <a:gd name="connsiteX5" fmla="*/ 3440430 w 3440430"/>
                <a:gd name="connsiteY5" fmla="*/ 772093 h 822020"/>
                <a:gd name="connsiteX6" fmla="*/ 3424268 w 3440430"/>
                <a:gd name="connsiteY6" fmla="*/ 0 h 822020"/>
                <a:gd name="connsiteX0" fmla="*/ 3424268 w 3440430"/>
                <a:gd name="connsiteY0" fmla="*/ 11444 h 790878"/>
                <a:gd name="connsiteX1" fmla="*/ 161323 w 3440430"/>
                <a:gd name="connsiteY1" fmla="*/ 0 h 790878"/>
                <a:gd name="connsiteX2" fmla="*/ 0 w 3440430"/>
                <a:gd name="connsiteY2" fmla="*/ 181512 h 790878"/>
                <a:gd name="connsiteX3" fmla="*/ 5129 w 3440430"/>
                <a:gd name="connsiteY3" fmla="*/ 645110 h 790878"/>
                <a:gd name="connsiteX4" fmla="*/ 173233 w 3440430"/>
                <a:gd name="connsiteY4" fmla="*/ 790878 h 790878"/>
                <a:gd name="connsiteX5" fmla="*/ 3440430 w 3440430"/>
                <a:gd name="connsiteY5" fmla="*/ 740951 h 790878"/>
                <a:gd name="connsiteX6" fmla="*/ 3424268 w 3440430"/>
                <a:gd name="connsiteY6" fmla="*/ 11444 h 790878"/>
                <a:gd name="connsiteX0" fmla="*/ 3424268 w 3424268"/>
                <a:gd name="connsiteY0" fmla="*/ 11444 h 790878"/>
                <a:gd name="connsiteX1" fmla="*/ 161323 w 3424268"/>
                <a:gd name="connsiteY1" fmla="*/ 0 h 790878"/>
                <a:gd name="connsiteX2" fmla="*/ 0 w 3424268"/>
                <a:gd name="connsiteY2" fmla="*/ 181512 h 790878"/>
                <a:gd name="connsiteX3" fmla="*/ 5129 w 3424268"/>
                <a:gd name="connsiteY3" fmla="*/ 645110 h 790878"/>
                <a:gd name="connsiteX4" fmla="*/ 173233 w 3424268"/>
                <a:gd name="connsiteY4" fmla="*/ 790878 h 790878"/>
                <a:gd name="connsiteX5" fmla="*/ 3402954 w 3424268"/>
                <a:gd name="connsiteY5" fmla="*/ 766502 h 790878"/>
                <a:gd name="connsiteX6" fmla="*/ 3424268 w 3424268"/>
                <a:gd name="connsiteY6" fmla="*/ 11444 h 790878"/>
                <a:gd name="connsiteX0" fmla="*/ 3341822 w 3402954"/>
                <a:gd name="connsiteY0" fmla="*/ 0 h 796468"/>
                <a:gd name="connsiteX1" fmla="*/ 161323 w 3402954"/>
                <a:gd name="connsiteY1" fmla="*/ 5590 h 796468"/>
                <a:gd name="connsiteX2" fmla="*/ 0 w 3402954"/>
                <a:gd name="connsiteY2" fmla="*/ 187102 h 796468"/>
                <a:gd name="connsiteX3" fmla="*/ 5129 w 3402954"/>
                <a:gd name="connsiteY3" fmla="*/ 650700 h 796468"/>
                <a:gd name="connsiteX4" fmla="*/ 173233 w 3402954"/>
                <a:gd name="connsiteY4" fmla="*/ 796468 h 796468"/>
                <a:gd name="connsiteX5" fmla="*/ 3402954 w 3402954"/>
                <a:gd name="connsiteY5" fmla="*/ 772092 h 796468"/>
                <a:gd name="connsiteX6" fmla="*/ 3341822 w 3402954"/>
                <a:gd name="connsiteY6" fmla="*/ 0 h 796468"/>
                <a:gd name="connsiteX0" fmla="*/ 3341822 w 3341822"/>
                <a:gd name="connsiteY0" fmla="*/ 0 h 796468"/>
                <a:gd name="connsiteX1" fmla="*/ 161323 w 3341822"/>
                <a:gd name="connsiteY1" fmla="*/ 5590 h 796468"/>
                <a:gd name="connsiteX2" fmla="*/ 0 w 3341822"/>
                <a:gd name="connsiteY2" fmla="*/ 187102 h 796468"/>
                <a:gd name="connsiteX3" fmla="*/ 5129 w 3341822"/>
                <a:gd name="connsiteY3" fmla="*/ 650700 h 796468"/>
                <a:gd name="connsiteX4" fmla="*/ 173233 w 3341822"/>
                <a:gd name="connsiteY4" fmla="*/ 796468 h 796468"/>
                <a:gd name="connsiteX5" fmla="*/ 3313013 w 3341822"/>
                <a:gd name="connsiteY5" fmla="*/ 746541 h 796468"/>
                <a:gd name="connsiteX6" fmla="*/ 3341822 w 3341822"/>
                <a:gd name="connsiteY6" fmla="*/ 0 h 796468"/>
                <a:gd name="connsiteX0" fmla="*/ 3341822 w 3341822"/>
                <a:gd name="connsiteY0" fmla="*/ 0 h 770917"/>
                <a:gd name="connsiteX1" fmla="*/ 161323 w 3341822"/>
                <a:gd name="connsiteY1" fmla="*/ 5590 h 770917"/>
                <a:gd name="connsiteX2" fmla="*/ 0 w 3341822"/>
                <a:gd name="connsiteY2" fmla="*/ 187102 h 770917"/>
                <a:gd name="connsiteX3" fmla="*/ 5129 w 3341822"/>
                <a:gd name="connsiteY3" fmla="*/ 650700 h 770917"/>
                <a:gd name="connsiteX4" fmla="*/ 165738 w 3341822"/>
                <a:gd name="connsiteY4" fmla="*/ 770917 h 770917"/>
                <a:gd name="connsiteX5" fmla="*/ 3313013 w 3341822"/>
                <a:gd name="connsiteY5" fmla="*/ 746541 h 770917"/>
                <a:gd name="connsiteX6" fmla="*/ 3341822 w 3341822"/>
                <a:gd name="connsiteY6" fmla="*/ 0 h 770917"/>
                <a:gd name="connsiteX0" fmla="*/ 3351835 w 3351835"/>
                <a:gd name="connsiteY0" fmla="*/ 0 h 770917"/>
                <a:gd name="connsiteX1" fmla="*/ 171336 w 3351835"/>
                <a:gd name="connsiteY1" fmla="*/ 5590 h 770917"/>
                <a:gd name="connsiteX2" fmla="*/ 10013 w 3351835"/>
                <a:gd name="connsiteY2" fmla="*/ 187102 h 770917"/>
                <a:gd name="connsiteX3" fmla="*/ 152 w 3351835"/>
                <a:gd name="connsiteY3" fmla="*/ 616632 h 770917"/>
                <a:gd name="connsiteX4" fmla="*/ 175751 w 3351835"/>
                <a:gd name="connsiteY4" fmla="*/ 770917 h 770917"/>
                <a:gd name="connsiteX5" fmla="*/ 3323026 w 3351835"/>
                <a:gd name="connsiteY5" fmla="*/ 746541 h 770917"/>
                <a:gd name="connsiteX6" fmla="*/ 3351835 w 3351835"/>
                <a:gd name="connsiteY6" fmla="*/ 0 h 770917"/>
                <a:gd name="connsiteX0" fmla="*/ 3351720 w 3351720"/>
                <a:gd name="connsiteY0" fmla="*/ 0 h 770917"/>
                <a:gd name="connsiteX1" fmla="*/ 171221 w 3351720"/>
                <a:gd name="connsiteY1" fmla="*/ 5590 h 770917"/>
                <a:gd name="connsiteX2" fmla="*/ 54869 w 3351720"/>
                <a:gd name="connsiteY2" fmla="*/ 187102 h 770917"/>
                <a:gd name="connsiteX3" fmla="*/ 37 w 3351720"/>
                <a:gd name="connsiteY3" fmla="*/ 616632 h 770917"/>
                <a:gd name="connsiteX4" fmla="*/ 175636 w 3351720"/>
                <a:gd name="connsiteY4" fmla="*/ 770917 h 770917"/>
                <a:gd name="connsiteX5" fmla="*/ 3322911 w 3351720"/>
                <a:gd name="connsiteY5" fmla="*/ 746541 h 770917"/>
                <a:gd name="connsiteX6" fmla="*/ 3351720 w 3351720"/>
                <a:gd name="connsiteY6" fmla="*/ 0 h 770917"/>
                <a:gd name="connsiteX0" fmla="*/ 3351720 w 3351720"/>
                <a:gd name="connsiteY0" fmla="*/ 0 h 770917"/>
                <a:gd name="connsiteX1" fmla="*/ 246172 w 3351720"/>
                <a:gd name="connsiteY1" fmla="*/ 48175 h 770917"/>
                <a:gd name="connsiteX2" fmla="*/ 54869 w 3351720"/>
                <a:gd name="connsiteY2" fmla="*/ 187102 h 770917"/>
                <a:gd name="connsiteX3" fmla="*/ 37 w 3351720"/>
                <a:gd name="connsiteY3" fmla="*/ 616632 h 770917"/>
                <a:gd name="connsiteX4" fmla="*/ 175636 w 3351720"/>
                <a:gd name="connsiteY4" fmla="*/ 770917 h 770917"/>
                <a:gd name="connsiteX5" fmla="*/ 3322911 w 3351720"/>
                <a:gd name="connsiteY5" fmla="*/ 746541 h 770917"/>
                <a:gd name="connsiteX6" fmla="*/ 3351720 w 3351720"/>
                <a:gd name="connsiteY6" fmla="*/ 0 h 770917"/>
                <a:gd name="connsiteX0" fmla="*/ 3351720 w 3351720"/>
                <a:gd name="connsiteY0" fmla="*/ 2927 h 773844"/>
                <a:gd name="connsiteX1" fmla="*/ 208697 w 3351720"/>
                <a:gd name="connsiteY1" fmla="*/ 0 h 773844"/>
                <a:gd name="connsiteX2" fmla="*/ 54869 w 3351720"/>
                <a:gd name="connsiteY2" fmla="*/ 190029 h 773844"/>
                <a:gd name="connsiteX3" fmla="*/ 37 w 3351720"/>
                <a:gd name="connsiteY3" fmla="*/ 619559 h 773844"/>
                <a:gd name="connsiteX4" fmla="*/ 175636 w 3351720"/>
                <a:gd name="connsiteY4" fmla="*/ 773844 h 773844"/>
                <a:gd name="connsiteX5" fmla="*/ 3322911 w 3351720"/>
                <a:gd name="connsiteY5" fmla="*/ 749468 h 773844"/>
                <a:gd name="connsiteX6" fmla="*/ 3351720 w 3351720"/>
                <a:gd name="connsiteY6" fmla="*/ 2927 h 773844"/>
                <a:gd name="connsiteX0" fmla="*/ 3375873 w 3375873"/>
                <a:gd name="connsiteY0" fmla="*/ 2927 h 773844"/>
                <a:gd name="connsiteX1" fmla="*/ 232850 w 3375873"/>
                <a:gd name="connsiteY1" fmla="*/ 0 h 773844"/>
                <a:gd name="connsiteX2" fmla="*/ 0 w 3375873"/>
                <a:gd name="connsiteY2" fmla="*/ 190029 h 773844"/>
                <a:gd name="connsiteX3" fmla="*/ 24190 w 3375873"/>
                <a:gd name="connsiteY3" fmla="*/ 619559 h 773844"/>
                <a:gd name="connsiteX4" fmla="*/ 199789 w 3375873"/>
                <a:gd name="connsiteY4" fmla="*/ 773844 h 773844"/>
                <a:gd name="connsiteX5" fmla="*/ 3347064 w 3375873"/>
                <a:gd name="connsiteY5" fmla="*/ 749468 h 773844"/>
                <a:gd name="connsiteX6" fmla="*/ 3375873 w 3375873"/>
                <a:gd name="connsiteY6" fmla="*/ 2927 h 773844"/>
                <a:gd name="connsiteX0" fmla="*/ 3375873 w 3375873"/>
                <a:gd name="connsiteY0" fmla="*/ 2927 h 773844"/>
                <a:gd name="connsiteX1" fmla="*/ 232850 w 3375873"/>
                <a:gd name="connsiteY1" fmla="*/ 0 h 773844"/>
                <a:gd name="connsiteX2" fmla="*/ 0 w 3375873"/>
                <a:gd name="connsiteY2" fmla="*/ 190029 h 773844"/>
                <a:gd name="connsiteX3" fmla="*/ 24190 w 3375873"/>
                <a:gd name="connsiteY3" fmla="*/ 619559 h 773844"/>
                <a:gd name="connsiteX4" fmla="*/ 278811 w 3375873"/>
                <a:gd name="connsiteY4" fmla="*/ 773844 h 773844"/>
                <a:gd name="connsiteX5" fmla="*/ 3347064 w 3375873"/>
                <a:gd name="connsiteY5" fmla="*/ 749468 h 773844"/>
                <a:gd name="connsiteX6" fmla="*/ 3375873 w 3375873"/>
                <a:gd name="connsiteY6" fmla="*/ 2927 h 773844"/>
                <a:gd name="connsiteX0" fmla="*/ 2904486 w 3347064"/>
                <a:gd name="connsiteY0" fmla="*/ 15756 h 773844"/>
                <a:gd name="connsiteX1" fmla="*/ 232850 w 3347064"/>
                <a:gd name="connsiteY1" fmla="*/ 0 h 773844"/>
                <a:gd name="connsiteX2" fmla="*/ 0 w 3347064"/>
                <a:gd name="connsiteY2" fmla="*/ 190029 h 773844"/>
                <a:gd name="connsiteX3" fmla="*/ 24190 w 3347064"/>
                <a:gd name="connsiteY3" fmla="*/ 619559 h 773844"/>
                <a:gd name="connsiteX4" fmla="*/ 278811 w 3347064"/>
                <a:gd name="connsiteY4" fmla="*/ 773844 h 773844"/>
                <a:gd name="connsiteX5" fmla="*/ 3347064 w 3347064"/>
                <a:gd name="connsiteY5" fmla="*/ 749468 h 773844"/>
                <a:gd name="connsiteX6" fmla="*/ 2904486 w 3347064"/>
                <a:gd name="connsiteY6" fmla="*/ 15756 h 773844"/>
                <a:gd name="connsiteX0" fmla="*/ 2904486 w 2904486"/>
                <a:gd name="connsiteY0" fmla="*/ 15756 h 773844"/>
                <a:gd name="connsiteX1" fmla="*/ 232850 w 2904486"/>
                <a:gd name="connsiteY1" fmla="*/ 0 h 773844"/>
                <a:gd name="connsiteX2" fmla="*/ 0 w 2904486"/>
                <a:gd name="connsiteY2" fmla="*/ 190029 h 773844"/>
                <a:gd name="connsiteX3" fmla="*/ 24190 w 2904486"/>
                <a:gd name="connsiteY3" fmla="*/ 619559 h 773844"/>
                <a:gd name="connsiteX4" fmla="*/ 278811 w 2904486"/>
                <a:gd name="connsiteY4" fmla="*/ 773844 h 773844"/>
                <a:gd name="connsiteX5" fmla="*/ 2895318 w 2904486"/>
                <a:gd name="connsiteY5" fmla="*/ 698154 h 773844"/>
                <a:gd name="connsiteX6" fmla="*/ 2904486 w 2904486"/>
                <a:gd name="connsiteY6" fmla="*/ 15756 h 773844"/>
                <a:gd name="connsiteX0" fmla="*/ 2904486 w 2904486"/>
                <a:gd name="connsiteY0" fmla="*/ 15756 h 773844"/>
                <a:gd name="connsiteX1" fmla="*/ 232850 w 2904486"/>
                <a:gd name="connsiteY1" fmla="*/ 0 h 773844"/>
                <a:gd name="connsiteX2" fmla="*/ 0 w 2904486"/>
                <a:gd name="connsiteY2" fmla="*/ 190029 h 773844"/>
                <a:gd name="connsiteX3" fmla="*/ 24190 w 2904486"/>
                <a:gd name="connsiteY3" fmla="*/ 619559 h 773844"/>
                <a:gd name="connsiteX4" fmla="*/ 278811 w 2904486"/>
                <a:gd name="connsiteY4" fmla="*/ 773844 h 773844"/>
                <a:gd name="connsiteX5" fmla="*/ 2895318 w 2904486"/>
                <a:gd name="connsiteY5" fmla="*/ 723811 h 773844"/>
                <a:gd name="connsiteX6" fmla="*/ 2904486 w 2904486"/>
                <a:gd name="connsiteY6" fmla="*/ 15756 h 773844"/>
                <a:gd name="connsiteX0" fmla="*/ 2904486 w 3005802"/>
                <a:gd name="connsiteY0" fmla="*/ 15756 h 773844"/>
                <a:gd name="connsiteX1" fmla="*/ 232850 w 3005802"/>
                <a:gd name="connsiteY1" fmla="*/ 0 h 773844"/>
                <a:gd name="connsiteX2" fmla="*/ 0 w 3005802"/>
                <a:gd name="connsiteY2" fmla="*/ 190029 h 773844"/>
                <a:gd name="connsiteX3" fmla="*/ 24190 w 3005802"/>
                <a:gd name="connsiteY3" fmla="*/ 619559 h 773844"/>
                <a:gd name="connsiteX4" fmla="*/ 278811 w 3005802"/>
                <a:gd name="connsiteY4" fmla="*/ 773844 h 773844"/>
                <a:gd name="connsiteX5" fmla="*/ 2895318 w 3005802"/>
                <a:gd name="connsiteY5" fmla="*/ 723811 h 773844"/>
                <a:gd name="connsiteX6" fmla="*/ 3005802 w 3005802"/>
                <a:gd name="connsiteY6" fmla="*/ 221282 h 773844"/>
                <a:gd name="connsiteX7" fmla="*/ 2904486 w 3005802"/>
                <a:gd name="connsiteY7" fmla="*/ 15756 h 7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5802" h="773844">
                  <a:moveTo>
                    <a:pt x="2904486" y="15756"/>
                  </a:moveTo>
                  <a:lnTo>
                    <a:pt x="232850" y="0"/>
                  </a:lnTo>
                  <a:lnTo>
                    <a:pt x="0" y="190029"/>
                  </a:lnTo>
                  <a:cubicBezTo>
                    <a:pt x="1710" y="344562"/>
                    <a:pt x="22480" y="465026"/>
                    <a:pt x="24190" y="619559"/>
                  </a:cubicBezTo>
                  <a:lnTo>
                    <a:pt x="278811" y="773844"/>
                  </a:lnTo>
                  <a:lnTo>
                    <a:pt x="2895318" y="723811"/>
                  </a:lnTo>
                  <a:cubicBezTo>
                    <a:pt x="2896137" y="556301"/>
                    <a:pt x="3004983" y="388792"/>
                    <a:pt x="3005802" y="221282"/>
                  </a:cubicBezTo>
                  <a:lnTo>
                    <a:pt x="2904486" y="157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5937770" y="1585188"/>
              <a:ext cx="2925670" cy="461665"/>
            </a:xfrm>
            <a:prstGeom prst="rect">
              <a:avLst/>
            </a:prstGeom>
            <a:noFill/>
          </p:spPr>
          <p:txBody>
            <a:bodyPr wrap="none" rtlCol="0">
              <a:spAutoFit/>
            </a:bodyPr>
            <a:lstStyle/>
            <a:p>
              <a:r>
                <a:rPr lang="de-DE" sz="2400" dirty="0">
                  <a:solidFill>
                    <a:schemeClr val="bg1"/>
                  </a:solidFill>
                </a:rPr>
                <a:t>verbindliche Basis für KS</a:t>
              </a:r>
            </a:p>
          </p:txBody>
        </p:sp>
      </p:grpSp>
      <p:grpSp>
        <p:nvGrpSpPr>
          <p:cNvPr id="16" name="Gruppieren 15"/>
          <p:cNvGrpSpPr/>
          <p:nvPr/>
        </p:nvGrpSpPr>
        <p:grpSpPr>
          <a:xfrm>
            <a:off x="5760584" y="2026217"/>
            <a:ext cx="3670436" cy="718458"/>
            <a:chOff x="5791200" y="1469572"/>
            <a:chExt cx="3670436" cy="718458"/>
          </a:xfrm>
        </p:grpSpPr>
        <p:sp>
          <p:nvSpPr>
            <p:cNvPr id="17" name="Freihandform 43"/>
            <p:cNvSpPr/>
            <p:nvPr/>
          </p:nvSpPr>
          <p:spPr>
            <a:xfrm>
              <a:off x="5791200" y="1469572"/>
              <a:ext cx="3670436" cy="718458"/>
            </a:xfrm>
            <a:custGeom>
              <a:avLst/>
              <a:gdLst>
                <a:gd name="connsiteX0" fmla="*/ 3581400 w 3581400"/>
                <a:gd name="connsiteY0" fmla="*/ 141515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141515 h 816429"/>
                <a:gd name="connsiteX0" fmla="*/ 3581400 w 3581400"/>
                <a:gd name="connsiteY0" fmla="*/ 54429 h 816429"/>
                <a:gd name="connsiteX1" fmla="*/ 108857 w 3581400"/>
                <a:gd name="connsiteY1" fmla="*/ 0 h 816429"/>
                <a:gd name="connsiteX2" fmla="*/ 0 w 3581400"/>
                <a:gd name="connsiteY2" fmla="*/ 195943 h 816429"/>
                <a:gd name="connsiteX3" fmla="*/ 76200 w 3581400"/>
                <a:gd name="connsiteY3" fmla="*/ 718458 h 816429"/>
                <a:gd name="connsiteX4" fmla="*/ 206829 w 3581400"/>
                <a:gd name="connsiteY4" fmla="*/ 816429 h 816429"/>
                <a:gd name="connsiteX5" fmla="*/ 3516086 w 3581400"/>
                <a:gd name="connsiteY5" fmla="*/ 794658 h 816429"/>
                <a:gd name="connsiteX6" fmla="*/ 3581400 w 3581400"/>
                <a:gd name="connsiteY6" fmla="*/ 54429 h 816429"/>
                <a:gd name="connsiteX0" fmla="*/ 3581400 w 3670436"/>
                <a:gd name="connsiteY0" fmla="*/ 54429 h 816429"/>
                <a:gd name="connsiteX1" fmla="*/ 108857 w 3670436"/>
                <a:gd name="connsiteY1" fmla="*/ 0 h 816429"/>
                <a:gd name="connsiteX2" fmla="*/ 0 w 3670436"/>
                <a:gd name="connsiteY2" fmla="*/ 195943 h 816429"/>
                <a:gd name="connsiteX3" fmla="*/ 76200 w 3670436"/>
                <a:gd name="connsiteY3" fmla="*/ 718458 h 816429"/>
                <a:gd name="connsiteX4" fmla="*/ 206829 w 3670436"/>
                <a:gd name="connsiteY4" fmla="*/ 816429 h 816429"/>
                <a:gd name="connsiteX5" fmla="*/ 3516086 w 3670436"/>
                <a:gd name="connsiteY5" fmla="*/ 794658 h 816429"/>
                <a:gd name="connsiteX6" fmla="*/ 3670436 w 3670436"/>
                <a:gd name="connsiteY6" fmla="*/ 445514 h 816429"/>
                <a:gd name="connsiteX7" fmla="*/ 3581400 w 3670436"/>
                <a:gd name="connsiteY7" fmla="*/ 54429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36" h="816429">
                  <a:moveTo>
                    <a:pt x="3581400" y="54429"/>
                  </a:moveTo>
                  <a:lnTo>
                    <a:pt x="108857" y="0"/>
                  </a:lnTo>
                  <a:lnTo>
                    <a:pt x="0" y="195943"/>
                  </a:lnTo>
                  <a:lnTo>
                    <a:pt x="76200" y="718458"/>
                  </a:lnTo>
                  <a:lnTo>
                    <a:pt x="206829" y="816429"/>
                  </a:lnTo>
                  <a:lnTo>
                    <a:pt x="3516086" y="794658"/>
                  </a:lnTo>
                  <a:cubicBezTo>
                    <a:pt x="3516736" y="678277"/>
                    <a:pt x="3669786" y="561895"/>
                    <a:pt x="3670436" y="445514"/>
                  </a:cubicBezTo>
                  <a:lnTo>
                    <a:pt x="3581400" y="544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5937770" y="1585188"/>
              <a:ext cx="1454885" cy="461665"/>
            </a:xfrm>
            <a:prstGeom prst="rect">
              <a:avLst/>
            </a:prstGeom>
            <a:noFill/>
          </p:spPr>
          <p:txBody>
            <a:bodyPr wrap="none" rtlCol="0">
              <a:spAutoFit/>
            </a:bodyPr>
            <a:lstStyle/>
            <a:p>
              <a:r>
                <a:rPr lang="de-DE" sz="2400" dirty="0">
                  <a:solidFill>
                    <a:schemeClr val="bg1"/>
                  </a:solidFill>
                </a:rPr>
                <a:t>Freiheiten</a:t>
              </a:r>
            </a:p>
          </p:txBody>
        </p:sp>
      </p:grpSp>
    </p:spTree>
    <p:extLst>
      <p:ext uri="{BB962C8B-B14F-4D97-AF65-F5344CB8AC3E}">
        <p14:creationId xmlns:p14="http://schemas.microsoft.com/office/powerpoint/2010/main" val="2696761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build="p"/>
      <p:bldP spid="40" grpId="0" animBg="1"/>
      <p:bldP spid="42" grpId="0" animBg="1"/>
      <p:bldP spid="43" grpId="0" build="p"/>
    </p:bldLst>
  </p:timing>
</p:sld>
</file>

<file path=ppt/theme/theme1.xml><?xml version="1.0" encoding="utf-8"?>
<a:theme xmlns:a="http://schemas.openxmlformats.org/drawingml/2006/main" name="Office Theme">
  <a:themeElements>
    <a:clrScheme name="Benutzerdefiniert 5">
      <a:dk1>
        <a:sysClr val="windowText" lastClr="000000"/>
      </a:dk1>
      <a:lt1>
        <a:sysClr val="window" lastClr="FFFFFF"/>
      </a:lt1>
      <a:dk2>
        <a:srgbClr val="44546A"/>
      </a:dk2>
      <a:lt2>
        <a:srgbClr val="E7E6E6"/>
      </a:lt2>
      <a:accent1>
        <a:srgbClr val="0070C0"/>
      </a:accent1>
      <a:accent2>
        <a:srgbClr val="ED7D31"/>
      </a:accent2>
      <a:accent3>
        <a:srgbClr val="00CC00"/>
      </a:accent3>
      <a:accent4>
        <a:srgbClr val="C00000"/>
      </a:accent4>
      <a:accent5>
        <a:srgbClr val="4D4D4D"/>
      </a:accent5>
      <a:accent6>
        <a:srgbClr val="96969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18661</Words>
  <Application>Microsoft Office PowerPoint</Application>
  <PresentationFormat>Bildschirmpräsentation (4:3)</PresentationFormat>
  <Paragraphs>3230</Paragraphs>
  <Slides>171</Slides>
  <Notes>160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171</vt:i4>
      </vt:variant>
    </vt:vector>
  </HeadingPairs>
  <TitlesOfParts>
    <vt:vector size="182" baseType="lpstr">
      <vt:lpstr>Arial Unicode MS</vt:lpstr>
      <vt:lpstr>AR CHRISTY</vt:lpstr>
      <vt:lpstr>Arial</vt:lpstr>
      <vt:lpstr>Calibri</vt:lpstr>
      <vt:lpstr>Calibri Light</vt:lpstr>
      <vt:lpstr>Candara</vt:lpstr>
      <vt:lpstr>Times New Roman</vt:lpstr>
      <vt:lpstr>Verdana</vt:lpstr>
      <vt:lpstr>Webdings</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Rainer Kügele</dc:creator>
  <cp:lastModifiedBy>Windows User</cp:lastModifiedBy>
  <cp:revision>1309</cp:revision>
  <dcterms:created xsi:type="dcterms:W3CDTF">2016-02-13T15:19:13Z</dcterms:created>
  <dcterms:modified xsi:type="dcterms:W3CDTF">2019-11-20T16:18:33Z</dcterms:modified>
</cp:coreProperties>
</file>