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19"/>
  </p:notesMasterIdLst>
  <p:sldIdLst>
    <p:sldId id="494" r:id="rId2"/>
    <p:sldId id="629" r:id="rId3"/>
    <p:sldId id="630" r:id="rId4"/>
    <p:sldId id="497" r:id="rId5"/>
    <p:sldId id="499" r:id="rId6"/>
    <p:sldId id="500" r:id="rId7"/>
    <p:sldId id="512" r:id="rId8"/>
    <p:sldId id="513" r:id="rId9"/>
    <p:sldId id="502" r:id="rId10"/>
    <p:sldId id="503" r:id="rId11"/>
    <p:sldId id="504" r:id="rId12"/>
    <p:sldId id="505" r:id="rId13"/>
    <p:sldId id="506" r:id="rId14"/>
    <p:sldId id="507" r:id="rId15"/>
    <p:sldId id="508" r:id="rId16"/>
    <p:sldId id="509" r:id="rId17"/>
    <p:sldId id="510"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ander Mink"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B1"/>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113A9D2-9D6B-4929-AA2D-F23B5EE8CBE7}" styleName="Designformatvorlage 2 - Akz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98" autoAdjust="0"/>
    <p:restoredTop sz="71180" autoAdjust="0"/>
  </p:normalViewPr>
  <p:slideViewPr>
    <p:cSldViewPr snapToGrid="0">
      <p:cViewPr varScale="1">
        <p:scale>
          <a:sx n="58" d="100"/>
          <a:sy n="58" d="100"/>
        </p:scale>
        <p:origin x="2045"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434630-C855-4BA6-BEC4-05AAF848EFDD}" type="datetimeFigureOut">
              <a:rPr lang="de-DE" smtClean="0"/>
              <a:t>23.10.2016</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1CCD58-C3AD-477F-8255-2784B5755959}" type="slidenum">
              <a:rPr lang="de-DE" smtClean="0"/>
              <a:t>‹Nr.›</a:t>
            </a:fld>
            <a:endParaRPr lang="de-DE"/>
          </a:p>
        </p:txBody>
      </p:sp>
    </p:spTree>
    <p:extLst>
      <p:ext uri="{BB962C8B-B14F-4D97-AF65-F5344CB8AC3E}">
        <p14:creationId xmlns:p14="http://schemas.microsoft.com/office/powerpoint/2010/main" val="1045377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Schön</a:t>
            </a:r>
            <a:r>
              <a:rPr lang="de-DE" dirty="0"/>
              <a:t>,</a:t>
            </a:r>
            <a:r>
              <a:rPr lang="de-DE" baseline="0" dirty="0"/>
              <a:t> dass Sie nach den Präsentationen von Spanisch und den Sonderprofilen noch alle wach sind! Ich möchte Ihnen und Euch jetzt das Fach NwT vorstellen.</a:t>
            </a:r>
            <a:endParaRPr lang="de-DE" dirty="0"/>
          </a:p>
        </p:txBody>
      </p:sp>
      <p:sp>
        <p:nvSpPr>
          <p:cNvPr id="4" name="Foliennummernplatzhalter 3"/>
          <p:cNvSpPr>
            <a:spLocks noGrp="1"/>
          </p:cNvSpPr>
          <p:nvPr>
            <p:ph type="sldNum" sz="quarter" idx="10"/>
          </p:nvPr>
        </p:nvSpPr>
        <p:spPr/>
        <p:txBody>
          <a:bodyPr/>
          <a:lstStyle/>
          <a:p>
            <a:fld id="{BF0C1464-8FDE-4B1B-8544-E4C5BBD81717}" type="slidenum">
              <a:rPr lang="de-DE" smtClean="0"/>
              <a:t>1</a:t>
            </a:fld>
            <a:endParaRPr lang="de-DE"/>
          </a:p>
        </p:txBody>
      </p:sp>
    </p:spTree>
    <p:extLst>
      <p:ext uri="{BB962C8B-B14F-4D97-AF65-F5344CB8AC3E}">
        <p14:creationId xmlns:p14="http://schemas.microsoft.com/office/powerpoint/2010/main" val="1616856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Für</a:t>
            </a:r>
            <a:r>
              <a:rPr lang="de-DE" baseline="0" dirty="0"/>
              <a:t> diese Schüler einer zehnten Klasse lautete die Frage, ob Fische zählen können.</a:t>
            </a:r>
          </a:p>
          <a:p>
            <a:endParaRPr lang="de-DE" baseline="0" dirty="0"/>
          </a:p>
          <a:p>
            <a:r>
              <a:rPr lang="de-DE" baseline="0" dirty="0"/>
              <a:t>Am Anfang hatten die Schüler keine Ahnung, wie man das erforschen könnte. Nach langem Überlegen kamen Sie auf die Idee, dass man untersuchen könnte, ob die Fische zwei Mal Klopfen oder zweimaliges Blinken einer Lampe von drei Mal Klopfen oder Blinken unterscheiden können. </a:t>
            </a:r>
          </a:p>
          <a:p>
            <a:endParaRPr lang="de-DE" baseline="0" dirty="0"/>
          </a:p>
          <a:p>
            <a:r>
              <a:rPr lang="de-DE" baseline="0" dirty="0"/>
              <a:t>Also hat diese Gruppe einen Futterautomat gebaut und programmiert, der erst entweder zwei oder drei Mal an ein Aquarium (das in diesen Rahmen hinein soll) klopft aber nur bei dreimaligem Klopfen füttert.</a:t>
            </a:r>
            <a:endParaRPr lang="de-DE" dirty="0"/>
          </a:p>
        </p:txBody>
      </p:sp>
      <p:sp>
        <p:nvSpPr>
          <p:cNvPr id="4" name="Foliennummernplatzhalter 3"/>
          <p:cNvSpPr>
            <a:spLocks noGrp="1"/>
          </p:cNvSpPr>
          <p:nvPr>
            <p:ph type="sldNum" sz="quarter" idx="10"/>
          </p:nvPr>
        </p:nvSpPr>
        <p:spPr/>
        <p:txBody>
          <a:bodyPr/>
          <a:lstStyle/>
          <a:p>
            <a:fld id="{BF0C1464-8FDE-4B1B-8544-E4C5BBD81717}" type="slidenum">
              <a:rPr lang="de-DE" smtClean="0"/>
              <a:t>10</a:t>
            </a:fld>
            <a:endParaRPr lang="de-DE"/>
          </a:p>
        </p:txBody>
      </p:sp>
    </p:spTree>
    <p:extLst>
      <p:ext uri="{BB962C8B-B14F-4D97-AF65-F5344CB8AC3E}">
        <p14:creationId xmlns:p14="http://schemas.microsoft.com/office/powerpoint/2010/main" val="1949315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Eines</a:t>
            </a:r>
            <a:r>
              <a:rPr lang="de-DE" baseline="0" dirty="0"/>
              <a:t> der Ziele des NwT-Unterrichts ist es, immer besser planen zu können. Hier planen Schüler im Maßstab 1:1 auf großen Papierblättern, damit sie echte Bauteile darüber halten können und sich so die Zusammenhänge besser vorstellen können.</a:t>
            </a:r>
            <a:endParaRPr lang="de-DE" dirty="0"/>
          </a:p>
        </p:txBody>
      </p:sp>
      <p:sp>
        <p:nvSpPr>
          <p:cNvPr id="4" name="Foliennummernplatzhalter 3"/>
          <p:cNvSpPr>
            <a:spLocks noGrp="1"/>
          </p:cNvSpPr>
          <p:nvPr>
            <p:ph type="sldNum" sz="quarter" idx="10"/>
          </p:nvPr>
        </p:nvSpPr>
        <p:spPr/>
        <p:txBody>
          <a:bodyPr/>
          <a:lstStyle/>
          <a:p>
            <a:fld id="{BF0C1464-8FDE-4B1B-8544-E4C5BBD81717}" type="slidenum">
              <a:rPr lang="de-DE" smtClean="0"/>
              <a:t>11</a:t>
            </a:fld>
            <a:endParaRPr lang="de-DE"/>
          </a:p>
        </p:txBody>
      </p:sp>
    </p:spTree>
    <p:extLst>
      <p:ext uri="{BB962C8B-B14F-4D97-AF65-F5344CB8AC3E}">
        <p14:creationId xmlns:p14="http://schemas.microsoft.com/office/powerpoint/2010/main" val="659649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Dieses Bild ist aus der Oberstufe NwT, die es an über</a:t>
            </a:r>
            <a:r>
              <a:rPr lang="de-DE" baseline="0" dirty="0"/>
              <a:t> 50 Schulen in Baden-Württemberg gibt. </a:t>
            </a:r>
          </a:p>
          <a:p>
            <a:endParaRPr lang="de-DE" baseline="0" dirty="0"/>
          </a:p>
          <a:p>
            <a:r>
              <a:rPr lang="de-DE" baseline="0" dirty="0"/>
              <a:t>Die Maschine, die ihr hier seht, ist eine Schokoladenkeksmaschine: Man wirft eine Münze ein und dann wird aus Butterkeksen und Schokolade in mehreren Schritten ein Doppelkeks hergestellt. Eine solche Maschine zu konstruieren ist alleine kaum möglich. Deshalb waren daran 12 Schülerinnen und Schüler in der Oberstufe 2 Jahre lang beschäftigt: Aus den Klasse 8 bis 10 wussten sie schon, wie man Maschinen baut, wie man automatische Vorgänge programmiert, wie elektronische Schaltungen funktionieren und ganz vieles andere. Und trotzdem war wieder vieles neu: Und so haben die erst einmal erforscht, wie man Schokolade überhaupt verarbeiten kann, wie man sie am besten erhitzt und vor allem auch, wie man sie wieder abkühlen kann. Erst wenn man das erforscht hat, kann man sich überlegen, wie eine Maschine so etwas selbständig hinbekommen kann.</a:t>
            </a:r>
            <a:endParaRPr lang="de-DE" dirty="0"/>
          </a:p>
        </p:txBody>
      </p:sp>
      <p:sp>
        <p:nvSpPr>
          <p:cNvPr id="4" name="Foliennummernplatzhalter 3"/>
          <p:cNvSpPr>
            <a:spLocks noGrp="1"/>
          </p:cNvSpPr>
          <p:nvPr>
            <p:ph type="sldNum" sz="quarter" idx="10"/>
          </p:nvPr>
        </p:nvSpPr>
        <p:spPr/>
        <p:txBody>
          <a:bodyPr/>
          <a:lstStyle/>
          <a:p>
            <a:fld id="{BF0C1464-8FDE-4B1B-8544-E4C5BBD81717}" type="slidenum">
              <a:rPr lang="de-DE" smtClean="0"/>
              <a:t>12</a:t>
            </a:fld>
            <a:endParaRPr lang="de-DE"/>
          </a:p>
        </p:txBody>
      </p:sp>
    </p:spTree>
    <p:extLst>
      <p:ext uri="{BB962C8B-B14F-4D97-AF65-F5344CB8AC3E}">
        <p14:creationId xmlns:p14="http://schemas.microsoft.com/office/powerpoint/2010/main" val="3165845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 ist ein Foto aus dem</a:t>
            </a:r>
            <a:r>
              <a:rPr lang="de-DE" baseline="0" dirty="0"/>
              <a:t> </a:t>
            </a:r>
            <a:r>
              <a:rPr lang="de-DE" baseline="0" dirty="0" err="1"/>
              <a:t>NwT</a:t>
            </a:r>
            <a:r>
              <a:rPr lang="de-DE" baseline="0" dirty="0"/>
              <a:t>-Unterricht in Klasse 10. Wie man sieht, unterscheidet sich das vom Unterricht in vielen Fächern…und das muss auch so sein: „Forschen“ und „Ingenieur sein“ kann man nicht trainieren, wenn man Wissen erzählt bekommt, sondern nur dann, wenn der Lehrer einem Probleme und Rätsel gibt. In dieser Unterrichtseinheit geht es um Fortschritte im Planen elektronischer Schaltungen sowie beim Programmieren...dazu sollen die Schülerinnen und Schüler Geräte entwickeln, die durch das gezielte Aufblitzen von Leuchtdioden bei der Bewegung einen Text in die Luft schreiben können. Die Trägheit des menschlichen Auges macht das möglich. </a:t>
            </a:r>
          </a:p>
          <a:p>
            <a:endParaRPr lang="de-DE" baseline="0" dirty="0"/>
          </a:p>
          <a:p>
            <a:r>
              <a:rPr lang="de-DE" baseline="0" dirty="0"/>
              <a:t>Die Schülerinnen und Schüler sind aber erstens nicht alle gleich weit und haben in ihren Gruppen auch nicht alle den gleichen Weg zum Ziel genommen. Und so machen sie eben alle etwas anderes und lernen dennoch im Prinzip das gleiche.</a:t>
            </a:r>
          </a:p>
          <a:p>
            <a:endParaRPr lang="de-DE" baseline="0" dirty="0"/>
          </a:p>
          <a:p>
            <a:r>
              <a:rPr lang="de-DE" baseline="0" dirty="0"/>
              <a:t>Dieses Foto stammt aus einer der letzten Stunden einer zehnten Klasse vor den Osterferien. Da nach den Osterferien für diese Schüler die sogenannte Facharbeit – ein größeres selbst gewähltes Projekt – beginnt, haben sie alle unterschiedliche Dinge im Kopf:</a:t>
            </a:r>
          </a:p>
        </p:txBody>
      </p:sp>
      <p:sp>
        <p:nvSpPr>
          <p:cNvPr id="4" name="Foliennummernplatzhalter 3"/>
          <p:cNvSpPr>
            <a:spLocks noGrp="1"/>
          </p:cNvSpPr>
          <p:nvPr>
            <p:ph type="sldNum" sz="quarter" idx="10"/>
          </p:nvPr>
        </p:nvSpPr>
        <p:spPr/>
        <p:txBody>
          <a:bodyPr/>
          <a:lstStyle/>
          <a:p>
            <a:fld id="{BF0C1464-8FDE-4B1B-8544-E4C5BBD81717}" type="slidenum">
              <a:rPr lang="de-DE" smtClean="0"/>
              <a:t>13</a:t>
            </a:fld>
            <a:endParaRPr lang="de-DE"/>
          </a:p>
        </p:txBody>
      </p:sp>
    </p:spTree>
    <p:extLst>
      <p:ext uri="{BB962C8B-B14F-4D97-AF65-F5344CB8AC3E}">
        <p14:creationId xmlns:p14="http://schemas.microsoft.com/office/powerpoint/2010/main" val="2438697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Und auch wenn das vollkommen seltsam klingen mag: Auch</a:t>
            </a:r>
            <a:r>
              <a:rPr lang="de-DE" baseline="0" dirty="0"/>
              <a:t> an diesen unterschiedlichen Projekten lernen sie wieder ähnliches: Forschen, Ingenieur sein und gut und effizient zusammen zu arbeiten. In diesen Bereichen werden wir euch aber natürlich immer wieder auch helfend zur Seite stehen…</a:t>
            </a:r>
          </a:p>
          <a:p>
            <a:endParaRPr lang="de-DE" baseline="0" dirty="0"/>
          </a:p>
          <a:p>
            <a:r>
              <a:rPr lang="de-DE" baseline="0" dirty="0"/>
              <a:t>AUF EIN ODER ZWEI BEISPIELE EINGEHEN</a:t>
            </a:r>
          </a:p>
          <a:p>
            <a:endParaRPr lang="de-DE" baseline="0" dirty="0"/>
          </a:p>
          <a:p>
            <a:r>
              <a:rPr lang="de-DE" baseline="0" dirty="0"/>
              <a:t>Ein paar Schüler haben eine besonders spannende Untersuchung überlegt: die Antwort auf die Frage, ob auch Mäuse bei einem ganz normalen Pfeil erkennen, in welche Richtung er zeigt (oder ob der eben doch nur ein von Menschen für Menschen gemachtes Symbol ist) </a:t>
            </a:r>
          </a:p>
          <a:p>
            <a:endParaRPr lang="de-DE" baseline="0" dirty="0"/>
          </a:p>
          <a:p>
            <a:r>
              <a:rPr lang="de-DE" baseline="0" dirty="0"/>
              <a:t>Oder die Entwicklung eines Fahrroboters, der Tischtennisbälle nach dem Spiel am Boden selbst zusammen sammelt…diese Dinge macht ihr dann selbst. Und in erstaunlich vielen Fällen werden ihr das dann auch selbst schaffen können.</a:t>
            </a:r>
          </a:p>
          <a:p>
            <a:endParaRPr lang="de-DE" dirty="0"/>
          </a:p>
        </p:txBody>
      </p:sp>
      <p:sp>
        <p:nvSpPr>
          <p:cNvPr id="4" name="Foliennummernplatzhalter 3"/>
          <p:cNvSpPr>
            <a:spLocks noGrp="1"/>
          </p:cNvSpPr>
          <p:nvPr>
            <p:ph type="sldNum" sz="quarter" idx="10"/>
          </p:nvPr>
        </p:nvSpPr>
        <p:spPr/>
        <p:txBody>
          <a:bodyPr/>
          <a:lstStyle/>
          <a:p>
            <a:fld id="{BF0C1464-8FDE-4B1B-8544-E4C5BBD81717}" type="slidenum">
              <a:rPr lang="de-DE" smtClean="0"/>
              <a:t>14</a:t>
            </a:fld>
            <a:endParaRPr lang="de-DE"/>
          </a:p>
        </p:txBody>
      </p:sp>
    </p:spTree>
    <p:extLst>
      <p:ext uri="{BB962C8B-B14F-4D97-AF65-F5344CB8AC3E}">
        <p14:creationId xmlns:p14="http://schemas.microsoft.com/office/powerpoint/2010/main" val="796078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Weil </a:t>
            </a:r>
            <a:r>
              <a:rPr lang="de-DE" dirty="0" err="1"/>
              <a:t>NwT</a:t>
            </a:r>
            <a:r>
              <a:rPr lang="de-DE" dirty="0"/>
              <a:t> so ein etwas anderes Fach ist, ist es leider nicht für alle Schülerinnen und Schüler wirklich gut geeignet. Und hier müsst ihr euch selbst ehrlich</a:t>
            </a:r>
            <a:r>
              <a:rPr lang="de-DE" baseline="0" dirty="0"/>
              <a:t> hinterfragen….auch wenn euch das Fach erst einmal spannend vorkommt. Denn wenn ihr NwT wählt, werdet ihr ja vier Schulstunden pro Woche und einige Hausaufgaben lang damit zu tun haben.</a:t>
            </a:r>
          </a:p>
          <a:p>
            <a:endParaRPr lang="de-DE" baseline="0" dirty="0"/>
          </a:p>
          <a:p>
            <a:r>
              <a:rPr lang="de-DE" baseline="0" dirty="0"/>
              <a:t>Um an NwT Freude haben zu können, sollte man * neugierig sein. Sehr wichtig ist, * selbständig arbeiten zu können und zuverlässig zu sein, weil sonst die Mitschüler, mit denen man gerade zusammenarbeitet, auch darunter leiden. Vor allem für die Planungsphasen solltet ihr * konzentriert an etwas arbeiten können, auch über viele Doppelstunden hinweg. Wer im Unterricht häufig abschaltet, keine Lust hat, an Dingen zu arbeiten die einem schwer vorkommen, </a:t>
            </a:r>
          </a:p>
          <a:p>
            <a:r>
              <a:rPr lang="de-DE" baseline="0" dirty="0"/>
              <a:t>wer es nicht schafft, sein Schulzeug immer dabei zu haben oder sehr schnell abgelenkt ist, wird sich in </a:t>
            </a:r>
            <a:r>
              <a:rPr lang="de-DE" baseline="0" dirty="0" err="1"/>
              <a:t>NwT</a:t>
            </a:r>
            <a:r>
              <a:rPr lang="de-DE" baseline="0" dirty="0"/>
              <a:t> schwerer tun als in einem Fach, in dem er klassischen Unterricht bekommt.</a:t>
            </a:r>
          </a:p>
          <a:p>
            <a:endParaRPr lang="de-DE" baseline="0" dirty="0"/>
          </a:p>
          <a:p>
            <a:r>
              <a:rPr lang="de-DE" baseline="0" dirty="0"/>
              <a:t>Ach ja – und weil ihr in NwT nicht  nur das Technische Zeichnen und Programmieren als weltweite * Sprachen benutzen lernt und Lust haben solltet, auch hier einige Vokabeln und eine sehr </a:t>
            </a:r>
            <a:r>
              <a:rPr lang="de-DE" baseline="0" dirty="0" err="1"/>
              <a:t>sehr</a:t>
            </a:r>
            <a:r>
              <a:rPr lang="de-DE" baseline="0" dirty="0"/>
              <a:t> logische und strenge Grammatik zu erlernen, sondern auch noch eine weitere weltweite Sprache (Mathe) laufend nutzt, ist es wirklich von Vorteil, * gut in Mathe zu sein. Gut heißt: zum Zweierbereich sollte man schon Kontakt haben.</a:t>
            </a:r>
            <a:endParaRPr lang="de-DE" dirty="0"/>
          </a:p>
        </p:txBody>
      </p:sp>
      <p:sp>
        <p:nvSpPr>
          <p:cNvPr id="4" name="Foliennummernplatzhalter 3"/>
          <p:cNvSpPr>
            <a:spLocks noGrp="1"/>
          </p:cNvSpPr>
          <p:nvPr>
            <p:ph type="sldNum" sz="quarter" idx="10"/>
          </p:nvPr>
        </p:nvSpPr>
        <p:spPr/>
        <p:txBody>
          <a:bodyPr/>
          <a:lstStyle/>
          <a:p>
            <a:fld id="{BF0C1464-8FDE-4B1B-8544-E4C5BBD81717}" type="slidenum">
              <a:rPr lang="de-DE" smtClean="0"/>
              <a:t>15</a:t>
            </a:fld>
            <a:endParaRPr lang="de-DE"/>
          </a:p>
        </p:txBody>
      </p:sp>
    </p:spTree>
    <p:extLst>
      <p:ext uri="{BB962C8B-B14F-4D97-AF65-F5344CB8AC3E}">
        <p14:creationId xmlns:p14="http://schemas.microsoft.com/office/powerpoint/2010/main" val="15486833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hier waren nun die Regeln für Jungen. Und weil wir immer wieder gefragt werden,</a:t>
            </a:r>
            <a:r>
              <a:rPr lang="de-DE" baseline="0" dirty="0"/>
              <a:t> ob das auch ein Fach für Mädchen sei, kommen jetzt die Regeln für Mädchen.</a:t>
            </a:r>
          </a:p>
          <a:p>
            <a:endParaRPr lang="de-DE" baseline="0" dirty="0"/>
          </a:p>
          <a:p>
            <a:r>
              <a:rPr lang="de-DE" baseline="0" dirty="0"/>
              <a:t>Sie sollten selbständig sein, sich </a:t>
            </a:r>
            <a:r>
              <a:rPr lang="de-DE" baseline="0" dirty="0" err="1"/>
              <a:t>konzentreiren</a:t>
            </a:r>
            <a:r>
              <a:rPr lang="de-DE" baseline="0" dirty="0"/>
              <a:t> können, gut in Mathe sein, Lust haben Sprachen zu lernen und neugierig sein </a:t>
            </a:r>
            <a:r>
              <a:rPr lang="de-DE" baseline="0" dirty="0">
                <a:sym typeface="Wingdings" panose="05000000000000000000" pitchFamily="2" charset="2"/>
              </a:rPr>
              <a:t></a:t>
            </a:r>
          </a:p>
          <a:p>
            <a:endParaRPr lang="de-DE" baseline="0" dirty="0">
              <a:sym typeface="Wingdings" panose="05000000000000000000" pitchFamily="2" charset="2"/>
            </a:endParaRPr>
          </a:p>
          <a:p>
            <a:r>
              <a:rPr lang="de-DE" baseline="0" dirty="0">
                <a:sym typeface="Wingdings" panose="05000000000000000000" pitchFamily="2" charset="2"/>
              </a:rPr>
              <a:t>Nein, einmal ganz im Ernst: NwT ist ein Fach für kluge Jungs genau so wie für kluge Mädchen. Es geht darum, fit zu werden für eine Welt, in der das Verstehen von Zusammenhängen, das wissenschaftliche Ergründen und das technisches Verständnis die Möglichkeiten zum Mitgestalten der Gesellschaft vervielfachen.</a:t>
            </a:r>
            <a:endParaRPr lang="de-DE" dirty="0"/>
          </a:p>
        </p:txBody>
      </p:sp>
      <p:sp>
        <p:nvSpPr>
          <p:cNvPr id="4" name="Foliennummernplatzhalter 3"/>
          <p:cNvSpPr>
            <a:spLocks noGrp="1"/>
          </p:cNvSpPr>
          <p:nvPr>
            <p:ph type="sldNum" sz="quarter" idx="10"/>
          </p:nvPr>
        </p:nvSpPr>
        <p:spPr/>
        <p:txBody>
          <a:bodyPr/>
          <a:lstStyle/>
          <a:p>
            <a:fld id="{BF0C1464-8FDE-4B1B-8544-E4C5BBD81717}" type="slidenum">
              <a:rPr lang="de-DE" smtClean="0"/>
              <a:t>16</a:t>
            </a:fld>
            <a:endParaRPr lang="de-DE"/>
          </a:p>
        </p:txBody>
      </p:sp>
    </p:spTree>
    <p:extLst>
      <p:ext uri="{BB962C8B-B14F-4D97-AF65-F5344CB8AC3E}">
        <p14:creationId xmlns:p14="http://schemas.microsoft.com/office/powerpoint/2010/main" val="10292087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wären jetzt die wesentlichen Informationen</a:t>
            </a:r>
            <a:r>
              <a:rPr lang="de-DE" baseline="0" dirty="0"/>
              <a:t> zu NwT von unserer Seite. Aber vielleicht gibt es ja noch Fragen von Ihrer Seite?</a:t>
            </a:r>
          </a:p>
        </p:txBody>
      </p:sp>
      <p:sp>
        <p:nvSpPr>
          <p:cNvPr id="4" name="Foliennummernplatzhalter 3"/>
          <p:cNvSpPr>
            <a:spLocks noGrp="1"/>
          </p:cNvSpPr>
          <p:nvPr>
            <p:ph type="sldNum" sz="quarter" idx="10"/>
          </p:nvPr>
        </p:nvSpPr>
        <p:spPr/>
        <p:txBody>
          <a:bodyPr/>
          <a:lstStyle/>
          <a:p>
            <a:fld id="{BF0C1464-8FDE-4B1B-8544-E4C5BBD81717}" type="slidenum">
              <a:rPr lang="de-DE" smtClean="0"/>
              <a:t>17</a:t>
            </a:fld>
            <a:endParaRPr lang="de-DE"/>
          </a:p>
        </p:txBody>
      </p:sp>
    </p:spTree>
    <p:extLst>
      <p:ext uri="{BB962C8B-B14F-4D97-AF65-F5344CB8AC3E}">
        <p14:creationId xmlns:p14="http://schemas.microsoft.com/office/powerpoint/2010/main" val="61292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NwT</a:t>
            </a:r>
            <a:r>
              <a:rPr lang="de-DE" baseline="0" dirty="0"/>
              <a:t> steht f</a:t>
            </a:r>
            <a:r>
              <a:rPr lang="de-DE" dirty="0"/>
              <a:t>ür * Naturwissenschaft</a:t>
            </a:r>
            <a:r>
              <a:rPr lang="de-DE" baseline="0" dirty="0"/>
              <a:t> und * Technik, wobei man sich nun natürlich sofort Fragen kann: hat man dann etwa keine anderen Naturwissenschaften wie Biologie, Physik und später auch Chemie mehr?</a:t>
            </a:r>
          </a:p>
          <a:p>
            <a:endParaRPr lang="de-DE" baseline="0" dirty="0"/>
          </a:p>
          <a:p>
            <a:r>
              <a:rPr lang="de-DE" baseline="0" dirty="0"/>
              <a:t>Doch, natürlich, die sind für alle gleich. Seit Klasse 7 Bio und Physik, ab Klasse 8 Chemie. Egal ob man nun die Fremdsprache, ein Sonderprofil oder eben NwT wählt.</a:t>
            </a:r>
          </a:p>
        </p:txBody>
      </p:sp>
      <p:sp>
        <p:nvSpPr>
          <p:cNvPr id="4" name="Foliennummernplatzhalter 3"/>
          <p:cNvSpPr>
            <a:spLocks noGrp="1"/>
          </p:cNvSpPr>
          <p:nvPr>
            <p:ph type="sldNum" sz="quarter" idx="10"/>
          </p:nvPr>
        </p:nvSpPr>
        <p:spPr/>
        <p:txBody>
          <a:bodyPr/>
          <a:lstStyle/>
          <a:p>
            <a:fld id="{BF0C1464-8FDE-4B1B-8544-E4C5BBD81717}" type="slidenum">
              <a:rPr lang="de-DE" smtClean="0"/>
              <a:t>2</a:t>
            </a:fld>
            <a:endParaRPr lang="de-DE"/>
          </a:p>
        </p:txBody>
      </p:sp>
    </p:spTree>
    <p:extLst>
      <p:ext uri="{BB962C8B-B14F-4D97-AF65-F5344CB8AC3E}">
        <p14:creationId xmlns:p14="http://schemas.microsoft.com/office/powerpoint/2010/main" val="1688506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Wer NwT wählt, wählt sozusagen gleich vier Fächer.</a:t>
            </a:r>
          </a:p>
          <a:p>
            <a:endParaRPr lang="de-DE" baseline="0" dirty="0"/>
          </a:p>
          <a:p>
            <a:r>
              <a:rPr lang="de-DE" baseline="0" dirty="0"/>
              <a:t>Das erste Fach heißt „Forschen“. Die Schülerinnen und Schüler bringen dazu schon Experimentierkenntnisse aus BNT und den Naturwissenschaften Biologie sowie Physik mit. Diese sollen ausgebaut werden zur Fähigkeit, auch zunächst unnahbare Themen tatsächlich zu „beforschen“ und so etwas Neues herauszufinden und zu entdecken.</a:t>
            </a:r>
          </a:p>
          <a:p>
            <a:endParaRPr lang="de-DE" baseline="0" dirty="0"/>
          </a:p>
          <a:p>
            <a:r>
              <a:rPr lang="de-DE" baseline="0" dirty="0"/>
              <a:t>Das zweite Fach heißt Entwickeln. Wenn die Schülerinnen und Schüler im Moment die Aufgabe bekämen, eine kleine Maschine oder zum Beispiel ein kleines Haus zu entwickeln, würden sie die Technik des „Drauf-los-Bastelns“ nutzen. Einfach mal anfangen und dann – geleitet von einer vagen Idee - schauen, wo es hinführt… oft ist dann das Ziel nicht mehr das gleiche…es ist eben ein Herantasten, weil man eben nicht so richtig </a:t>
            </a:r>
            <a:r>
              <a:rPr lang="de-DE" baseline="0" dirty="0" err="1"/>
              <a:t>weiss</a:t>
            </a:r>
            <a:r>
              <a:rPr lang="de-DE" baseline="0" dirty="0"/>
              <a:t>, wie es gehen soll. </a:t>
            </a:r>
          </a:p>
          <a:p>
            <a:endParaRPr lang="de-DE" baseline="0" dirty="0"/>
          </a:p>
          <a:p>
            <a:r>
              <a:rPr lang="de-DE" baseline="0" dirty="0"/>
              <a:t>In NwT wird daraus ein immer </a:t>
            </a:r>
            <a:r>
              <a:rPr lang="de-DE" baseline="0" dirty="0" err="1"/>
              <a:t>geplanteres</a:t>
            </a:r>
            <a:r>
              <a:rPr lang="de-DE" baseline="0" dirty="0"/>
              <a:t> Vorgehen. Einerseits, weil die </a:t>
            </a:r>
            <a:r>
              <a:rPr lang="de-DE" baseline="0" dirty="0" err="1"/>
              <a:t>SchülerInnen</a:t>
            </a:r>
            <a:r>
              <a:rPr lang="de-DE" baseline="0" dirty="0"/>
              <a:t> sich komplexe technische Zusammenhänge immer besser vorstellen können und andererseits, weil sie lernen, dass sich Planen lohnt.</a:t>
            </a:r>
          </a:p>
          <a:p>
            <a:endParaRPr lang="de-DE" baseline="0" dirty="0"/>
          </a:p>
          <a:p>
            <a:r>
              <a:rPr lang="de-DE" baseline="0" dirty="0"/>
              <a:t>Das dritte Fach heißt „Organisieren“. Egal ob ein Forschungsvorhaben oder ein Entwicklungsauftrag: In NwT geht man die meisten Fragestellungen als Gruppen an und irgendwie muss alles einmal fertig werden. Die Strategie, mit der die Schülerinnen und Schüler in NwT hineinkommen ist in der Regel die des Durchwurstlers. Das Ziel von NwT ist, aus den Schülerinnen und Schülern kleine, im Projektmanagement erfahrene, Teamleiterinnen und Teamleiter zu machen.</a:t>
            </a:r>
          </a:p>
          <a:p>
            <a:endParaRPr lang="de-DE" baseline="0" dirty="0"/>
          </a:p>
          <a:p>
            <a:r>
              <a:rPr lang="de-DE" baseline="0" dirty="0"/>
              <a:t>Das vierte Fach heißt „Mündigkeit“. Und es soll auch mit Mündigkeit enden. Technikmündigkeit gehört dazu, also ein grundlegendes und Abschätzungen erlaubendes Verständnis von technischen Zusammenhängen, aber auch eine wissenschaftliche Mündigkeit. Nicht jede Studie, von der wir in der Presse lesen, ist wissenschaftlich. Und nicht jeder vermutete Zusammenhang bewiesen. </a:t>
            </a:r>
          </a:p>
          <a:p>
            <a:endParaRPr lang="de-DE" baseline="0" dirty="0"/>
          </a:p>
          <a:p>
            <a:r>
              <a:rPr lang="de-DE" baseline="0" dirty="0"/>
              <a:t>Das wichtigste an dem Bereich Mündigkeit ist allerdings, dass man versteht, dass sich Technik und Wissenschaft nicht ohne die Gesellschaft abspielen, dass es wechselseitige Einflüsse gibt, auch auf die Natur und ihre Ressourcen unserer Erde.</a:t>
            </a:r>
          </a:p>
        </p:txBody>
      </p:sp>
      <p:sp>
        <p:nvSpPr>
          <p:cNvPr id="4" name="Foliennummernplatzhalter 3"/>
          <p:cNvSpPr>
            <a:spLocks noGrp="1"/>
          </p:cNvSpPr>
          <p:nvPr>
            <p:ph type="sldNum" sz="quarter" idx="10"/>
          </p:nvPr>
        </p:nvSpPr>
        <p:spPr/>
        <p:txBody>
          <a:bodyPr/>
          <a:lstStyle/>
          <a:p>
            <a:fld id="{BF0C1464-8FDE-4B1B-8544-E4C5BBD81717}" type="slidenum">
              <a:rPr lang="de-DE" smtClean="0"/>
              <a:t>3</a:t>
            </a:fld>
            <a:endParaRPr lang="de-DE"/>
          </a:p>
        </p:txBody>
      </p:sp>
    </p:spTree>
    <p:extLst>
      <p:ext uri="{BB962C8B-B14F-4D97-AF65-F5344CB8AC3E}">
        <p14:creationId xmlns:p14="http://schemas.microsoft.com/office/powerpoint/2010/main" val="1940331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Mit ein paar Bildern schauen wir mal in den Unterricht hinein: </a:t>
            </a:r>
          </a:p>
          <a:p>
            <a:endParaRPr lang="de-DE" dirty="0"/>
          </a:p>
          <a:p>
            <a:r>
              <a:rPr lang="de-DE" dirty="0"/>
              <a:t>Das sind Neuntklässler</a:t>
            </a:r>
            <a:r>
              <a:rPr lang="de-DE" baseline="0" dirty="0"/>
              <a:t> beim Bau einer Brücke. Aufgabe war es, eine möglichst leichte selbsttragende Brücke mit 3m Länge zu konstruieren, über die am Ende der Lehrer laufen kann. Dabei werden nicht einfach irgendwelche Latten irgendwie aneinander geschraubt: Die Teams planen die Brücke vor dem Bau. Sie überlegen vorher genau, wo Zugkräfte und wo Druckkräfte auftreten werden und können so die Position der Holzlatten optimieren und die Tragfähigkeit vorher berechnen. </a:t>
            </a:r>
          </a:p>
          <a:p>
            <a:endParaRPr lang="de-DE" baseline="0" dirty="0"/>
          </a:p>
          <a:p>
            <a:r>
              <a:rPr lang="de-DE" baseline="0" dirty="0"/>
              <a:t>Die besten dieser Brücken tragen dann nicht nur einen Lehrer, sondern auch über 400 kg…also etwa 4-5 Lehrer.</a:t>
            </a:r>
            <a:endParaRPr lang="de-DE" dirty="0"/>
          </a:p>
        </p:txBody>
      </p:sp>
      <p:sp>
        <p:nvSpPr>
          <p:cNvPr id="4" name="Foliennummernplatzhalter 3"/>
          <p:cNvSpPr>
            <a:spLocks noGrp="1"/>
          </p:cNvSpPr>
          <p:nvPr>
            <p:ph type="sldNum" sz="quarter" idx="10"/>
          </p:nvPr>
        </p:nvSpPr>
        <p:spPr/>
        <p:txBody>
          <a:bodyPr/>
          <a:lstStyle/>
          <a:p>
            <a:fld id="{BF0C1464-8FDE-4B1B-8544-E4C5BBD81717}" type="slidenum">
              <a:rPr lang="de-DE" smtClean="0"/>
              <a:t>4</a:t>
            </a:fld>
            <a:endParaRPr lang="de-DE"/>
          </a:p>
        </p:txBody>
      </p:sp>
    </p:spTree>
    <p:extLst>
      <p:ext uri="{BB962C8B-B14F-4D97-AF65-F5344CB8AC3E}">
        <p14:creationId xmlns:p14="http://schemas.microsoft.com/office/powerpoint/2010/main" val="3189299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untersuchen Schüler die unterschiedlichen</a:t>
            </a:r>
            <a:r>
              <a:rPr lang="de-DE" baseline="0" dirty="0"/>
              <a:t> Spuren, die unterschiedliche Tinten auf Papier hinterlassen. (Das ist ein anderer Teil der Untersuchung der Qualität von billigen Kugelschreibern, von dem Sie vorhin schon die „wie viele Meter sind in einem Kugelschreiber“-Maschine gesehen haben.</a:t>
            </a:r>
            <a:endParaRPr lang="de-DE" dirty="0"/>
          </a:p>
        </p:txBody>
      </p:sp>
      <p:sp>
        <p:nvSpPr>
          <p:cNvPr id="4" name="Foliennummernplatzhalter 3"/>
          <p:cNvSpPr>
            <a:spLocks noGrp="1"/>
          </p:cNvSpPr>
          <p:nvPr>
            <p:ph type="sldNum" sz="quarter" idx="10"/>
          </p:nvPr>
        </p:nvSpPr>
        <p:spPr/>
        <p:txBody>
          <a:bodyPr/>
          <a:lstStyle/>
          <a:p>
            <a:fld id="{BF0C1464-8FDE-4B1B-8544-E4C5BBD81717}" type="slidenum">
              <a:rPr lang="de-DE" smtClean="0"/>
              <a:t>5</a:t>
            </a:fld>
            <a:endParaRPr lang="de-DE"/>
          </a:p>
        </p:txBody>
      </p:sp>
    </p:spTree>
    <p:extLst>
      <p:ext uri="{BB962C8B-B14F-4D97-AF65-F5344CB8AC3E}">
        <p14:creationId xmlns:p14="http://schemas.microsoft.com/office/powerpoint/2010/main" val="1013351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sind wir in Klasse 8 und gleich als erstes technisches Produkt haben die Schülerinnen und Schüler einen Baggerarm gebaut. </a:t>
            </a:r>
            <a:r>
              <a:rPr lang="de-DE" baseline="0" dirty="0"/>
              <a:t>Er wird in Vierergruppen gebaut, nach einer Anleitung, bei der ihr gleichzeitig das Technische Zeichnen als eine der internationalen Sprachen von Technikern kennen lernt und in die Werkzeuge, zum Beispiel die Ständerbohrmaschine eingewiesen werden. Denn zu den Grundlagen für das Forschen und das Entwickeln gehören auch sauberes und sicheres Arbeiten.</a:t>
            </a:r>
            <a:endParaRPr lang="de-DE" dirty="0"/>
          </a:p>
        </p:txBody>
      </p:sp>
      <p:sp>
        <p:nvSpPr>
          <p:cNvPr id="4" name="Foliennummernplatzhalter 3"/>
          <p:cNvSpPr>
            <a:spLocks noGrp="1"/>
          </p:cNvSpPr>
          <p:nvPr>
            <p:ph type="sldNum" sz="quarter" idx="10"/>
          </p:nvPr>
        </p:nvSpPr>
        <p:spPr/>
        <p:txBody>
          <a:bodyPr/>
          <a:lstStyle/>
          <a:p>
            <a:fld id="{BF0C1464-8FDE-4B1B-8544-E4C5BBD81717}" type="slidenum">
              <a:rPr lang="de-DE" smtClean="0"/>
              <a:t>6</a:t>
            </a:fld>
            <a:endParaRPr lang="de-DE"/>
          </a:p>
        </p:txBody>
      </p:sp>
    </p:spTree>
    <p:extLst>
      <p:ext uri="{BB962C8B-B14F-4D97-AF65-F5344CB8AC3E}">
        <p14:creationId xmlns:p14="http://schemas.microsoft.com/office/powerpoint/2010/main" val="3473445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hier sieht zwar aus wie schiefgegangene Pfannkuchen, werden aber einmal Handyhüllen. </a:t>
            </a:r>
            <a:r>
              <a:rPr lang="de-DE" sz="1200" b="0" i="0" kern="1200" dirty="0">
                <a:solidFill>
                  <a:schemeClr val="tx1"/>
                </a:solidFill>
                <a:effectLst/>
                <a:latin typeface="+mn-lt"/>
                <a:ea typeface="+mn-ea"/>
                <a:cs typeface="+mn-cs"/>
              </a:rPr>
              <a:t>Vor der eigentlichen Herstellung ihres Produkts (in diesem Fall soll das eine Handy-Hülle aus Kautschuk werden) erforschen die Schülerinnen und Schüler an kleinen Teststücken die bestmögliche Zusammensetzung der Einzelkomponenten, um die gewünschten Eigenschaften („fest“, aber auch „elastisch“ und „nicht klebrig“ sind die wichtigsten) zu erhalten. Zum anderen ist es aber natürlich vorher auch sehr wichtig, die Mischung erst einmal optimal hinzubekommen - das bedeutet in diesem Fall auf dem Foto: die Feststoffe müssen aus möglichst kleinen, feinen Teilchen bestehen. Die Schülerin hatte zuerst die Idee, die Stoffe, die aus kleineren, weichen Bröckchen bestehen, zu mörsern, dieses Verfahren stellte sich dann aber hier als ungeeignet heraus … dann hatte die Schülerin die Idee, die Stoffe zuerst zu zerdrücken und danach mit einem Spatel durch ein feines Sieb zu streichen (letzteres man auf dem Foto). Die „Pfannkuchen ;-)“ links sind Teststücke, die unterschiedliche Zusammensetzung besitzen und bereits vulkanisiert sind – sie müssen jetzt noch auf ihre Eigenschaften untersucht werden.</a:t>
            </a:r>
            <a:endParaRPr lang="de-DE" dirty="0"/>
          </a:p>
        </p:txBody>
      </p:sp>
      <p:sp>
        <p:nvSpPr>
          <p:cNvPr id="4" name="Foliennummernplatzhalter 3"/>
          <p:cNvSpPr>
            <a:spLocks noGrp="1"/>
          </p:cNvSpPr>
          <p:nvPr>
            <p:ph type="sldNum" sz="quarter" idx="10"/>
          </p:nvPr>
        </p:nvSpPr>
        <p:spPr/>
        <p:txBody>
          <a:bodyPr/>
          <a:lstStyle/>
          <a:p>
            <a:fld id="{BF0C1464-8FDE-4B1B-8544-E4C5BBD81717}" type="slidenum">
              <a:rPr lang="de-DE" smtClean="0"/>
              <a:t>7</a:t>
            </a:fld>
            <a:endParaRPr lang="de-DE"/>
          </a:p>
        </p:txBody>
      </p:sp>
    </p:spTree>
    <p:extLst>
      <p:ext uri="{BB962C8B-B14F-4D97-AF65-F5344CB8AC3E}">
        <p14:creationId xmlns:p14="http://schemas.microsoft.com/office/powerpoint/2010/main" val="3893532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Natürlich schreibt man in NwT wie in anderen Fächern</a:t>
            </a:r>
            <a:r>
              <a:rPr lang="de-DE" baseline="0" dirty="0"/>
              <a:t> </a:t>
            </a:r>
            <a:r>
              <a:rPr lang="de-DE" dirty="0"/>
              <a:t>auch Klassenarbeiten – mindestens 3 pro Schuljahr.</a:t>
            </a:r>
          </a:p>
        </p:txBody>
      </p:sp>
      <p:sp>
        <p:nvSpPr>
          <p:cNvPr id="4" name="Foliennummernplatzhalter 3"/>
          <p:cNvSpPr>
            <a:spLocks noGrp="1"/>
          </p:cNvSpPr>
          <p:nvPr>
            <p:ph type="sldNum" sz="quarter" idx="10"/>
          </p:nvPr>
        </p:nvSpPr>
        <p:spPr/>
        <p:txBody>
          <a:bodyPr/>
          <a:lstStyle/>
          <a:p>
            <a:fld id="{BF0C1464-8FDE-4B1B-8544-E4C5BBD81717}" type="slidenum">
              <a:rPr lang="de-DE" smtClean="0"/>
              <a:t>8</a:t>
            </a:fld>
            <a:endParaRPr lang="de-DE"/>
          </a:p>
        </p:txBody>
      </p:sp>
    </p:spTree>
    <p:extLst>
      <p:ext uri="{BB962C8B-B14F-4D97-AF65-F5344CB8AC3E}">
        <p14:creationId xmlns:p14="http://schemas.microsoft.com/office/powerpoint/2010/main" val="269523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diskutiert eine Schülergruppe,</a:t>
            </a:r>
            <a:r>
              <a:rPr lang="de-DE" baseline="0" dirty="0"/>
              <a:t> warum ein selbst programmiertes Programm nicht das tut, was es soll. </a:t>
            </a:r>
          </a:p>
          <a:p>
            <a:r>
              <a:rPr lang="de-DE" baseline="0" dirty="0"/>
              <a:t>Programmieren lernen gehört zum NwT-Unterricht dazu, weil man es häufig braucht und es auch gut ist, hier Grundlagen für das Leben zu erwerben.</a:t>
            </a:r>
          </a:p>
        </p:txBody>
      </p:sp>
      <p:sp>
        <p:nvSpPr>
          <p:cNvPr id="4" name="Foliennummernplatzhalter 3"/>
          <p:cNvSpPr>
            <a:spLocks noGrp="1"/>
          </p:cNvSpPr>
          <p:nvPr>
            <p:ph type="sldNum" sz="quarter" idx="10"/>
          </p:nvPr>
        </p:nvSpPr>
        <p:spPr/>
        <p:txBody>
          <a:bodyPr/>
          <a:lstStyle/>
          <a:p>
            <a:fld id="{BF0C1464-8FDE-4B1B-8544-E4C5BBD81717}" type="slidenum">
              <a:rPr lang="de-DE" smtClean="0"/>
              <a:t>9</a:t>
            </a:fld>
            <a:endParaRPr lang="de-DE"/>
          </a:p>
        </p:txBody>
      </p:sp>
    </p:spTree>
    <p:extLst>
      <p:ext uri="{BB962C8B-B14F-4D97-AF65-F5344CB8AC3E}">
        <p14:creationId xmlns:p14="http://schemas.microsoft.com/office/powerpoint/2010/main" val="2814193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2865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Leer">
    <p:spTree>
      <p:nvGrpSpPr>
        <p:cNvPr id="1" name=""/>
        <p:cNvGrpSpPr/>
        <p:nvPr/>
      </p:nvGrpSpPr>
      <p:grpSpPr>
        <a:xfrm>
          <a:off x="0" y="0"/>
          <a:ext cx="0" cy="0"/>
          <a:chOff x="0" y="0"/>
          <a:chExt cx="0" cy="0"/>
        </a:xfrm>
      </p:grpSpPr>
      <p:sp>
        <p:nvSpPr>
          <p:cNvPr id="8" name="Freihandform 7"/>
          <p:cNvSpPr/>
          <p:nvPr userDrawn="1"/>
        </p:nvSpPr>
        <p:spPr>
          <a:xfrm>
            <a:off x="304410" y="231111"/>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9" name="Freihandform 8"/>
          <p:cNvSpPr/>
          <p:nvPr userDrawn="1"/>
        </p:nvSpPr>
        <p:spPr>
          <a:xfrm rot="11202798">
            <a:off x="8121315" y="5858281"/>
            <a:ext cx="799381" cy="84106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11" name="Textfeld 10"/>
          <p:cNvSpPr txBox="1"/>
          <p:nvPr userDrawn="1"/>
        </p:nvSpPr>
        <p:spPr>
          <a:xfrm>
            <a:off x="938775" y="496187"/>
            <a:ext cx="3004477" cy="461665"/>
          </a:xfrm>
          <a:prstGeom prst="rect">
            <a:avLst/>
          </a:prstGeom>
          <a:noFill/>
        </p:spPr>
        <p:txBody>
          <a:bodyPr wrap="none" rtlCol="0">
            <a:spAutoFit/>
          </a:bodyPr>
          <a:lstStyle/>
          <a:p>
            <a:r>
              <a:rPr lang="de-DE" sz="2400" dirty="0">
                <a:solidFill>
                  <a:schemeClr val="accent1"/>
                </a:solidFill>
              </a:rPr>
              <a:t>UNTERRICHTSMODELL</a:t>
            </a:r>
          </a:p>
        </p:txBody>
      </p:sp>
      <p:grpSp>
        <p:nvGrpSpPr>
          <p:cNvPr id="12" name="Gruppieren 11"/>
          <p:cNvGrpSpPr/>
          <p:nvPr userDrawn="1"/>
        </p:nvGrpSpPr>
        <p:grpSpPr>
          <a:xfrm rot="21430864">
            <a:off x="611593" y="599953"/>
            <a:ext cx="512011" cy="538761"/>
            <a:chOff x="6049375" y="3022788"/>
            <a:chExt cx="471743" cy="496389"/>
          </a:xfrm>
        </p:grpSpPr>
        <p:sp>
          <p:nvSpPr>
            <p:cNvPr id="13" name="Ellipse 12"/>
            <p:cNvSpPr/>
            <p:nvPr/>
          </p:nvSpPr>
          <p:spPr>
            <a:xfrm>
              <a:off x="6432291" y="3414478"/>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Freihandform 13"/>
            <p:cNvSpPr/>
            <p:nvPr/>
          </p:nvSpPr>
          <p:spPr>
            <a:xfrm>
              <a:off x="6049375" y="3022788"/>
              <a:ext cx="329185" cy="496389"/>
            </a:xfrm>
            <a:custGeom>
              <a:avLst/>
              <a:gdLst>
                <a:gd name="connsiteX0" fmla="*/ 73152 w 308283"/>
                <a:gd name="connsiteY0" fmla="*/ 151530 h 496389"/>
                <a:gd name="connsiteX1" fmla="*/ 5225 w 308283"/>
                <a:gd name="connsiteY1" fmla="*/ 161980 h 496389"/>
                <a:gd name="connsiteX2" fmla="*/ 0 w 308283"/>
                <a:gd name="connsiteY2" fmla="*/ 36576 h 496389"/>
                <a:gd name="connsiteX3" fmla="*/ 219456 w 308283"/>
                <a:gd name="connsiteY3" fmla="*/ 0 h 496389"/>
                <a:gd name="connsiteX4" fmla="*/ 308283 w 308283"/>
                <a:gd name="connsiteY4" fmla="*/ 188106 h 496389"/>
                <a:gd name="connsiteX5" fmla="*/ 120178 w 308283"/>
                <a:gd name="connsiteY5" fmla="*/ 428462 h 496389"/>
                <a:gd name="connsiteX6" fmla="*/ 292608 w 308283"/>
                <a:gd name="connsiteY6" fmla="*/ 402336 h 496389"/>
                <a:gd name="connsiteX7" fmla="*/ 282157 w 308283"/>
                <a:gd name="connsiteY7" fmla="*/ 496389 h 496389"/>
                <a:gd name="connsiteX8" fmla="*/ 20900 w 308283"/>
                <a:gd name="connsiteY8" fmla="*/ 475488 h 496389"/>
                <a:gd name="connsiteX9" fmla="*/ 214231 w 308283"/>
                <a:gd name="connsiteY9" fmla="*/ 172430 h 496389"/>
                <a:gd name="connsiteX10" fmla="*/ 161979 w 308283"/>
                <a:gd name="connsiteY10" fmla="*/ 73152 h 496389"/>
                <a:gd name="connsiteX11" fmla="*/ 94052 w 308283"/>
                <a:gd name="connsiteY11" fmla="*/ 88828 h 496389"/>
                <a:gd name="connsiteX12" fmla="*/ 73152 w 308283"/>
                <a:gd name="connsiteY12" fmla="*/ 151530 h 496389"/>
                <a:gd name="connsiteX0" fmla="*/ 73152 w 308283"/>
                <a:gd name="connsiteY0" fmla="*/ 151530 h 496389"/>
                <a:gd name="connsiteX1" fmla="*/ 5225 w 308283"/>
                <a:gd name="connsiteY1" fmla="*/ 109728 h 496389"/>
                <a:gd name="connsiteX2" fmla="*/ 0 w 308283"/>
                <a:gd name="connsiteY2" fmla="*/ 36576 h 496389"/>
                <a:gd name="connsiteX3" fmla="*/ 219456 w 308283"/>
                <a:gd name="connsiteY3" fmla="*/ 0 h 496389"/>
                <a:gd name="connsiteX4" fmla="*/ 308283 w 308283"/>
                <a:gd name="connsiteY4" fmla="*/ 188106 h 496389"/>
                <a:gd name="connsiteX5" fmla="*/ 120178 w 308283"/>
                <a:gd name="connsiteY5" fmla="*/ 428462 h 496389"/>
                <a:gd name="connsiteX6" fmla="*/ 292608 w 308283"/>
                <a:gd name="connsiteY6" fmla="*/ 402336 h 496389"/>
                <a:gd name="connsiteX7" fmla="*/ 282157 w 308283"/>
                <a:gd name="connsiteY7" fmla="*/ 496389 h 496389"/>
                <a:gd name="connsiteX8" fmla="*/ 20900 w 308283"/>
                <a:gd name="connsiteY8" fmla="*/ 475488 h 496389"/>
                <a:gd name="connsiteX9" fmla="*/ 214231 w 308283"/>
                <a:gd name="connsiteY9" fmla="*/ 172430 h 496389"/>
                <a:gd name="connsiteX10" fmla="*/ 161979 w 308283"/>
                <a:gd name="connsiteY10" fmla="*/ 73152 h 496389"/>
                <a:gd name="connsiteX11" fmla="*/ 94052 w 308283"/>
                <a:gd name="connsiteY11" fmla="*/ 88828 h 496389"/>
                <a:gd name="connsiteX12" fmla="*/ 73152 w 308283"/>
                <a:gd name="connsiteY12" fmla="*/ 151530 h 496389"/>
                <a:gd name="connsiteX0" fmla="*/ 67927 w 303058"/>
                <a:gd name="connsiteY0" fmla="*/ 151530 h 496389"/>
                <a:gd name="connsiteX1" fmla="*/ 0 w 303058"/>
                <a:gd name="connsiteY1" fmla="*/ 109728 h 496389"/>
                <a:gd name="connsiteX2" fmla="*/ 62701 w 303058"/>
                <a:gd name="connsiteY2" fmla="*/ 15676 h 496389"/>
                <a:gd name="connsiteX3" fmla="*/ 214231 w 303058"/>
                <a:gd name="connsiteY3" fmla="*/ 0 h 496389"/>
                <a:gd name="connsiteX4" fmla="*/ 303058 w 303058"/>
                <a:gd name="connsiteY4" fmla="*/ 188106 h 496389"/>
                <a:gd name="connsiteX5" fmla="*/ 114953 w 303058"/>
                <a:gd name="connsiteY5" fmla="*/ 428462 h 496389"/>
                <a:gd name="connsiteX6" fmla="*/ 287383 w 303058"/>
                <a:gd name="connsiteY6" fmla="*/ 402336 h 496389"/>
                <a:gd name="connsiteX7" fmla="*/ 276932 w 303058"/>
                <a:gd name="connsiteY7" fmla="*/ 496389 h 496389"/>
                <a:gd name="connsiteX8" fmla="*/ 15675 w 303058"/>
                <a:gd name="connsiteY8" fmla="*/ 475488 h 496389"/>
                <a:gd name="connsiteX9" fmla="*/ 209006 w 303058"/>
                <a:gd name="connsiteY9" fmla="*/ 172430 h 496389"/>
                <a:gd name="connsiteX10" fmla="*/ 156754 w 303058"/>
                <a:gd name="connsiteY10" fmla="*/ 73152 h 496389"/>
                <a:gd name="connsiteX11" fmla="*/ 88827 w 303058"/>
                <a:gd name="connsiteY11" fmla="*/ 88828 h 496389"/>
                <a:gd name="connsiteX12" fmla="*/ 67927 w 303058"/>
                <a:gd name="connsiteY12" fmla="*/ 151530 h 496389"/>
                <a:gd name="connsiteX0" fmla="*/ 94054 w 329185"/>
                <a:gd name="connsiteY0" fmla="*/ 151530 h 496389"/>
                <a:gd name="connsiteX1" fmla="*/ 26127 w 329185"/>
                <a:gd name="connsiteY1" fmla="*/ 109728 h 496389"/>
                <a:gd name="connsiteX2" fmla="*/ 88828 w 329185"/>
                <a:gd name="connsiteY2" fmla="*/ 15676 h 496389"/>
                <a:gd name="connsiteX3" fmla="*/ 240358 w 329185"/>
                <a:gd name="connsiteY3" fmla="*/ 0 h 496389"/>
                <a:gd name="connsiteX4" fmla="*/ 329185 w 329185"/>
                <a:gd name="connsiteY4" fmla="*/ 188106 h 496389"/>
                <a:gd name="connsiteX5" fmla="*/ 141080 w 329185"/>
                <a:gd name="connsiteY5" fmla="*/ 428462 h 496389"/>
                <a:gd name="connsiteX6" fmla="*/ 313510 w 329185"/>
                <a:gd name="connsiteY6" fmla="*/ 402336 h 496389"/>
                <a:gd name="connsiteX7" fmla="*/ 303059 w 329185"/>
                <a:gd name="connsiteY7" fmla="*/ 496389 h 496389"/>
                <a:gd name="connsiteX8" fmla="*/ 0 w 329185"/>
                <a:gd name="connsiteY8" fmla="*/ 465038 h 496389"/>
                <a:gd name="connsiteX9" fmla="*/ 235133 w 329185"/>
                <a:gd name="connsiteY9" fmla="*/ 172430 h 496389"/>
                <a:gd name="connsiteX10" fmla="*/ 182881 w 329185"/>
                <a:gd name="connsiteY10" fmla="*/ 73152 h 496389"/>
                <a:gd name="connsiteX11" fmla="*/ 114954 w 329185"/>
                <a:gd name="connsiteY11" fmla="*/ 88828 h 496389"/>
                <a:gd name="connsiteX12" fmla="*/ 94054 w 329185"/>
                <a:gd name="connsiteY12" fmla="*/ 151530 h 496389"/>
                <a:gd name="connsiteX0" fmla="*/ 94054 w 329185"/>
                <a:gd name="connsiteY0" fmla="*/ 151530 h 496389"/>
                <a:gd name="connsiteX1" fmla="*/ 26127 w 329185"/>
                <a:gd name="connsiteY1" fmla="*/ 109728 h 496389"/>
                <a:gd name="connsiteX2" fmla="*/ 88828 w 329185"/>
                <a:gd name="connsiteY2" fmla="*/ 15676 h 496389"/>
                <a:gd name="connsiteX3" fmla="*/ 240358 w 329185"/>
                <a:gd name="connsiteY3" fmla="*/ 0 h 496389"/>
                <a:gd name="connsiteX4" fmla="*/ 329185 w 329185"/>
                <a:gd name="connsiteY4" fmla="*/ 188106 h 496389"/>
                <a:gd name="connsiteX5" fmla="*/ 141080 w 329185"/>
                <a:gd name="connsiteY5" fmla="*/ 397112 h 496389"/>
                <a:gd name="connsiteX6" fmla="*/ 313510 w 329185"/>
                <a:gd name="connsiteY6" fmla="*/ 402336 h 496389"/>
                <a:gd name="connsiteX7" fmla="*/ 303059 w 329185"/>
                <a:gd name="connsiteY7" fmla="*/ 496389 h 496389"/>
                <a:gd name="connsiteX8" fmla="*/ 0 w 329185"/>
                <a:gd name="connsiteY8" fmla="*/ 465038 h 496389"/>
                <a:gd name="connsiteX9" fmla="*/ 235133 w 329185"/>
                <a:gd name="connsiteY9" fmla="*/ 172430 h 496389"/>
                <a:gd name="connsiteX10" fmla="*/ 182881 w 329185"/>
                <a:gd name="connsiteY10" fmla="*/ 73152 h 496389"/>
                <a:gd name="connsiteX11" fmla="*/ 114954 w 329185"/>
                <a:gd name="connsiteY11" fmla="*/ 88828 h 496389"/>
                <a:gd name="connsiteX12" fmla="*/ 94054 w 329185"/>
                <a:gd name="connsiteY12" fmla="*/ 151530 h 496389"/>
                <a:gd name="connsiteX0" fmla="*/ 224681 w 459812"/>
                <a:gd name="connsiteY0" fmla="*/ 266483 h 611342"/>
                <a:gd name="connsiteX1" fmla="*/ 156754 w 459812"/>
                <a:gd name="connsiteY1" fmla="*/ 224681 h 611342"/>
                <a:gd name="connsiteX2" fmla="*/ 219455 w 459812"/>
                <a:gd name="connsiteY2" fmla="*/ 130629 h 611342"/>
                <a:gd name="connsiteX3" fmla="*/ 370985 w 459812"/>
                <a:gd name="connsiteY3" fmla="*/ 114953 h 611342"/>
                <a:gd name="connsiteX4" fmla="*/ 459812 w 459812"/>
                <a:gd name="connsiteY4" fmla="*/ 303059 h 611342"/>
                <a:gd name="connsiteX5" fmla="*/ 271707 w 459812"/>
                <a:gd name="connsiteY5" fmla="*/ 512065 h 611342"/>
                <a:gd name="connsiteX6" fmla="*/ 444137 w 459812"/>
                <a:gd name="connsiteY6" fmla="*/ 517289 h 611342"/>
                <a:gd name="connsiteX7" fmla="*/ 433686 w 459812"/>
                <a:gd name="connsiteY7" fmla="*/ 611342 h 611342"/>
                <a:gd name="connsiteX8" fmla="*/ 130627 w 459812"/>
                <a:gd name="connsiteY8" fmla="*/ 579991 h 611342"/>
                <a:gd name="connsiteX9" fmla="*/ 365760 w 459812"/>
                <a:gd name="connsiteY9" fmla="*/ 287383 h 611342"/>
                <a:gd name="connsiteX10" fmla="*/ 313508 w 459812"/>
                <a:gd name="connsiteY10" fmla="*/ 188105 h 611342"/>
                <a:gd name="connsiteX11" fmla="*/ 0 w 459812"/>
                <a:gd name="connsiteY11" fmla="*/ 0 h 611342"/>
                <a:gd name="connsiteX12" fmla="*/ 224681 w 459812"/>
                <a:gd name="connsiteY12" fmla="*/ 266483 h 611342"/>
                <a:gd name="connsiteX0" fmla="*/ 94054 w 329185"/>
                <a:gd name="connsiteY0" fmla="*/ 151530 h 496389"/>
                <a:gd name="connsiteX1" fmla="*/ 26127 w 329185"/>
                <a:gd name="connsiteY1" fmla="*/ 109728 h 496389"/>
                <a:gd name="connsiteX2" fmla="*/ 88828 w 329185"/>
                <a:gd name="connsiteY2" fmla="*/ 15676 h 496389"/>
                <a:gd name="connsiteX3" fmla="*/ 240358 w 329185"/>
                <a:gd name="connsiteY3" fmla="*/ 0 h 496389"/>
                <a:gd name="connsiteX4" fmla="*/ 329185 w 329185"/>
                <a:gd name="connsiteY4" fmla="*/ 188106 h 496389"/>
                <a:gd name="connsiteX5" fmla="*/ 141080 w 329185"/>
                <a:gd name="connsiteY5" fmla="*/ 397112 h 496389"/>
                <a:gd name="connsiteX6" fmla="*/ 313510 w 329185"/>
                <a:gd name="connsiteY6" fmla="*/ 402336 h 496389"/>
                <a:gd name="connsiteX7" fmla="*/ 303059 w 329185"/>
                <a:gd name="connsiteY7" fmla="*/ 496389 h 496389"/>
                <a:gd name="connsiteX8" fmla="*/ 0 w 329185"/>
                <a:gd name="connsiteY8" fmla="*/ 465038 h 496389"/>
                <a:gd name="connsiteX9" fmla="*/ 235133 w 329185"/>
                <a:gd name="connsiteY9" fmla="*/ 172430 h 496389"/>
                <a:gd name="connsiteX10" fmla="*/ 182881 w 329185"/>
                <a:gd name="connsiteY10" fmla="*/ 73152 h 496389"/>
                <a:gd name="connsiteX11" fmla="*/ 94054 w 329185"/>
                <a:gd name="connsiteY11" fmla="*/ 151530 h 49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85" h="496389">
                  <a:moveTo>
                    <a:pt x="94054" y="151530"/>
                  </a:moveTo>
                  <a:lnTo>
                    <a:pt x="26127" y="109728"/>
                  </a:lnTo>
                  <a:lnTo>
                    <a:pt x="88828" y="15676"/>
                  </a:lnTo>
                  <a:lnTo>
                    <a:pt x="240358" y="0"/>
                  </a:lnTo>
                  <a:lnTo>
                    <a:pt x="329185" y="188106"/>
                  </a:lnTo>
                  <a:lnTo>
                    <a:pt x="141080" y="397112"/>
                  </a:lnTo>
                  <a:lnTo>
                    <a:pt x="313510" y="402336"/>
                  </a:lnTo>
                  <a:lnTo>
                    <a:pt x="303059" y="496389"/>
                  </a:lnTo>
                  <a:lnTo>
                    <a:pt x="0" y="465038"/>
                  </a:lnTo>
                  <a:lnTo>
                    <a:pt x="235133" y="172430"/>
                  </a:lnTo>
                  <a:lnTo>
                    <a:pt x="182881" y="73152"/>
                  </a:lnTo>
                  <a:lnTo>
                    <a:pt x="94054" y="15153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1004723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7" name="Freihandform 6"/>
          <p:cNvSpPr/>
          <p:nvPr userDrawn="1"/>
        </p:nvSpPr>
        <p:spPr>
          <a:xfrm>
            <a:off x="304410" y="231111"/>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8" name="Freihandform 7"/>
          <p:cNvSpPr/>
          <p:nvPr userDrawn="1"/>
        </p:nvSpPr>
        <p:spPr>
          <a:xfrm rot="11202798">
            <a:off x="8121315" y="5858281"/>
            <a:ext cx="799381" cy="84106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grpSp>
        <p:nvGrpSpPr>
          <p:cNvPr id="4" name="Gruppieren 3"/>
          <p:cNvGrpSpPr/>
          <p:nvPr userDrawn="1"/>
        </p:nvGrpSpPr>
        <p:grpSpPr>
          <a:xfrm>
            <a:off x="658522" y="594360"/>
            <a:ext cx="443136" cy="545153"/>
            <a:chOff x="1127207" y="3392317"/>
            <a:chExt cx="389003" cy="478557"/>
          </a:xfrm>
        </p:grpSpPr>
        <p:sp>
          <p:nvSpPr>
            <p:cNvPr id="5" name="Ellipse 4"/>
            <p:cNvSpPr/>
            <p:nvPr/>
          </p:nvSpPr>
          <p:spPr>
            <a:xfrm rot="332705">
              <a:off x="1427383" y="3776822"/>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reihandform 5"/>
            <p:cNvSpPr/>
            <p:nvPr/>
          </p:nvSpPr>
          <p:spPr>
            <a:xfrm rot="332705">
              <a:off x="1127207" y="3392317"/>
              <a:ext cx="319086" cy="453758"/>
            </a:xfrm>
            <a:custGeom>
              <a:avLst/>
              <a:gdLst>
                <a:gd name="connsiteX0" fmla="*/ 0 w 282157"/>
                <a:gd name="connsiteY0" fmla="*/ 67927 h 397111"/>
                <a:gd name="connsiteX1" fmla="*/ 31350 w 282157"/>
                <a:gd name="connsiteY1" fmla="*/ 130629 h 397111"/>
                <a:gd name="connsiteX2" fmla="*/ 114953 w 282157"/>
                <a:gd name="connsiteY2" fmla="*/ 62702 h 397111"/>
                <a:gd name="connsiteX3" fmla="*/ 198555 w 282157"/>
                <a:gd name="connsiteY3" fmla="*/ 83603 h 397111"/>
                <a:gd name="connsiteX4" fmla="*/ 177654 w 282157"/>
                <a:gd name="connsiteY4" fmla="*/ 172430 h 397111"/>
                <a:gd name="connsiteX5" fmla="*/ 120178 w 282157"/>
                <a:gd name="connsiteY5" fmla="*/ 161980 h 397111"/>
                <a:gd name="connsiteX6" fmla="*/ 114953 w 282157"/>
                <a:gd name="connsiteY6" fmla="*/ 235132 h 397111"/>
                <a:gd name="connsiteX7" fmla="*/ 182880 w 282157"/>
                <a:gd name="connsiteY7" fmla="*/ 219456 h 397111"/>
                <a:gd name="connsiteX8" fmla="*/ 198555 w 282157"/>
                <a:gd name="connsiteY8" fmla="*/ 303059 h 397111"/>
                <a:gd name="connsiteX9" fmla="*/ 109728 w 282157"/>
                <a:gd name="connsiteY9" fmla="*/ 334410 h 397111"/>
                <a:gd name="connsiteX10" fmla="*/ 52251 w 282157"/>
                <a:gd name="connsiteY10" fmla="*/ 292608 h 397111"/>
                <a:gd name="connsiteX11" fmla="*/ 0 w 282157"/>
                <a:gd name="connsiteY11" fmla="*/ 323959 h 397111"/>
                <a:gd name="connsiteX12" fmla="*/ 88827 w 282157"/>
                <a:gd name="connsiteY12" fmla="*/ 397111 h 397111"/>
                <a:gd name="connsiteX13" fmla="*/ 256032 w 282157"/>
                <a:gd name="connsiteY13" fmla="*/ 350085 h 397111"/>
                <a:gd name="connsiteX14" fmla="*/ 240356 w 282157"/>
                <a:gd name="connsiteY14" fmla="*/ 193331 h 397111"/>
                <a:gd name="connsiteX15" fmla="*/ 282157 w 282157"/>
                <a:gd name="connsiteY15" fmla="*/ 31351 h 397111"/>
                <a:gd name="connsiteX16" fmla="*/ 130628 w 282157"/>
                <a:gd name="connsiteY16" fmla="*/ 0 h 397111"/>
                <a:gd name="connsiteX17" fmla="*/ 0 w 282157"/>
                <a:gd name="connsiteY17" fmla="*/ 67927 h 397111"/>
                <a:gd name="connsiteX0" fmla="*/ 0 w 282157"/>
                <a:gd name="connsiteY0" fmla="*/ 74649 h 403833"/>
                <a:gd name="connsiteX1" fmla="*/ 31350 w 282157"/>
                <a:gd name="connsiteY1" fmla="*/ 137351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0 w 282157"/>
                <a:gd name="connsiteY17" fmla="*/ 74649 h 403833"/>
                <a:gd name="connsiteX0" fmla="*/ 0 w 282157"/>
                <a:gd name="connsiteY0" fmla="*/ 74649 h 403833"/>
                <a:gd name="connsiteX1" fmla="*/ 51447 w 282157"/>
                <a:gd name="connsiteY1" fmla="*/ 114945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0 w 282157"/>
                <a:gd name="connsiteY17" fmla="*/ 74649 h 403833"/>
                <a:gd name="connsiteX0" fmla="*/ 5024 w 282157"/>
                <a:gd name="connsiteY0" fmla="*/ 45522 h 403833"/>
                <a:gd name="connsiteX1" fmla="*/ 51447 w 282157"/>
                <a:gd name="connsiteY1" fmla="*/ 114945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5024 w 282157"/>
                <a:gd name="connsiteY17" fmla="*/ 45522 h 403833"/>
                <a:gd name="connsiteX0" fmla="*/ 5024 w 282157"/>
                <a:gd name="connsiteY0" fmla="*/ 45522 h 403833"/>
                <a:gd name="connsiteX1" fmla="*/ 43911 w 282157"/>
                <a:gd name="connsiteY1" fmla="*/ 103741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5024 w 282157"/>
                <a:gd name="connsiteY17" fmla="*/ 45522 h 40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2157" h="403833">
                  <a:moveTo>
                    <a:pt x="5024" y="45522"/>
                  </a:moveTo>
                  <a:lnTo>
                    <a:pt x="43911" y="103741"/>
                  </a:lnTo>
                  <a:lnTo>
                    <a:pt x="114953" y="69424"/>
                  </a:lnTo>
                  <a:lnTo>
                    <a:pt x="198555" y="90325"/>
                  </a:lnTo>
                  <a:lnTo>
                    <a:pt x="177654" y="179152"/>
                  </a:lnTo>
                  <a:lnTo>
                    <a:pt x="120178" y="168702"/>
                  </a:lnTo>
                  <a:lnTo>
                    <a:pt x="114953" y="241854"/>
                  </a:lnTo>
                  <a:lnTo>
                    <a:pt x="182880" y="226178"/>
                  </a:lnTo>
                  <a:lnTo>
                    <a:pt x="198555" y="309781"/>
                  </a:lnTo>
                  <a:lnTo>
                    <a:pt x="109728" y="341132"/>
                  </a:lnTo>
                  <a:lnTo>
                    <a:pt x="52251" y="299330"/>
                  </a:lnTo>
                  <a:lnTo>
                    <a:pt x="0" y="330681"/>
                  </a:lnTo>
                  <a:lnTo>
                    <a:pt x="88827" y="403833"/>
                  </a:lnTo>
                  <a:lnTo>
                    <a:pt x="256032" y="356807"/>
                  </a:lnTo>
                  <a:lnTo>
                    <a:pt x="240356" y="200053"/>
                  </a:lnTo>
                  <a:lnTo>
                    <a:pt x="282157" y="38073"/>
                  </a:lnTo>
                  <a:lnTo>
                    <a:pt x="110532" y="0"/>
                  </a:lnTo>
                  <a:lnTo>
                    <a:pt x="5024" y="455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9" name="Textfeld 8"/>
          <p:cNvSpPr txBox="1"/>
          <p:nvPr userDrawn="1"/>
        </p:nvSpPr>
        <p:spPr>
          <a:xfrm>
            <a:off x="1030215" y="496187"/>
            <a:ext cx="1239314" cy="461665"/>
          </a:xfrm>
          <a:prstGeom prst="rect">
            <a:avLst/>
          </a:prstGeom>
          <a:noFill/>
        </p:spPr>
        <p:txBody>
          <a:bodyPr wrap="none" rtlCol="0">
            <a:spAutoFit/>
          </a:bodyPr>
          <a:lstStyle/>
          <a:p>
            <a:r>
              <a:rPr lang="de-DE" sz="2400" dirty="0">
                <a:solidFill>
                  <a:schemeClr val="accent1"/>
                </a:solidFill>
              </a:rPr>
              <a:t>INHALTE</a:t>
            </a:r>
          </a:p>
        </p:txBody>
      </p:sp>
    </p:spTree>
    <p:extLst>
      <p:ext uri="{BB962C8B-B14F-4D97-AF65-F5344CB8AC3E}">
        <p14:creationId xmlns:p14="http://schemas.microsoft.com/office/powerpoint/2010/main" val="3006438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
        <p:nvSpPr>
          <p:cNvPr id="7" name="Freihandform 6"/>
          <p:cNvSpPr/>
          <p:nvPr userDrawn="1"/>
        </p:nvSpPr>
        <p:spPr>
          <a:xfrm>
            <a:off x="304410" y="231111"/>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8" name="Freihandform 7"/>
          <p:cNvSpPr/>
          <p:nvPr userDrawn="1"/>
        </p:nvSpPr>
        <p:spPr>
          <a:xfrm rot="11202798">
            <a:off x="8121315" y="5858281"/>
            <a:ext cx="799381" cy="84106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9" name="Textfeld 8"/>
          <p:cNvSpPr txBox="1"/>
          <p:nvPr userDrawn="1"/>
        </p:nvSpPr>
        <p:spPr>
          <a:xfrm>
            <a:off x="1030215" y="496187"/>
            <a:ext cx="1386918" cy="461665"/>
          </a:xfrm>
          <a:prstGeom prst="rect">
            <a:avLst/>
          </a:prstGeom>
          <a:noFill/>
        </p:spPr>
        <p:txBody>
          <a:bodyPr wrap="none" rtlCol="0">
            <a:spAutoFit/>
          </a:bodyPr>
          <a:lstStyle/>
          <a:p>
            <a:r>
              <a:rPr lang="de-DE" sz="2400" dirty="0">
                <a:solidFill>
                  <a:schemeClr val="accent1"/>
                </a:solidFill>
              </a:rPr>
              <a:t>BEISPIELE</a:t>
            </a:r>
          </a:p>
        </p:txBody>
      </p:sp>
      <p:grpSp>
        <p:nvGrpSpPr>
          <p:cNvPr id="10" name="Gruppieren 9"/>
          <p:cNvGrpSpPr/>
          <p:nvPr userDrawn="1"/>
        </p:nvGrpSpPr>
        <p:grpSpPr>
          <a:xfrm rot="924969">
            <a:off x="623776" y="547844"/>
            <a:ext cx="465060" cy="564561"/>
            <a:chOff x="6696598" y="1588050"/>
            <a:chExt cx="406138" cy="471452"/>
          </a:xfrm>
        </p:grpSpPr>
        <p:sp>
          <p:nvSpPr>
            <p:cNvPr id="11" name="Ellipse 10"/>
            <p:cNvSpPr/>
            <p:nvPr/>
          </p:nvSpPr>
          <p:spPr>
            <a:xfrm rot="20868745">
              <a:off x="7013909" y="1923007"/>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Freihandform 42"/>
            <p:cNvSpPr/>
            <p:nvPr/>
          </p:nvSpPr>
          <p:spPr>
            <a:xfrm rot="20868745">
              <a:off x="6696598" y="1588050"/>
              <a:ext cx="305851" cy="471452"/>
            </a:xfrm>
            <a:custGeom>
              <a:avLst/>
              <a:gdLst>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20717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08992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851" h="438281">
                  <a:moveTo>
                    <a:pt x="126124" y="0"/>
                  </a:moveTo>
                  <a:lnTo>
                    <a:pt x="0" y="274320"/>
                  </a:lnTo>
                  <a:lnTo>
                    <a:pt x="163961" y="277473"/>
                  </a:lnTo>
                  <a:lnTo>
                    <a:pt x="145042" y="438281"/>
                  </a:lnTo>
                  <a:lnTo>
                    <a:pt x="227023" y="435128"/>
                  </a:lnTo>
                  <a:lnTo>
                    <a:pt x="242789" y="280626"/>
                  </a:lnTo>
                  <a:lnTo>
                    <a:pt x="302698" y="280626"/>
                  </a:lnTo>
                  <a:lnTo>
                    <a:pt x="305851" y="217564"/>
                  </a:lnTo>
                  <a:lnTo>
                    <a:pt x="255401" y="208992"/>
                  </a:lnTo>
                  <a:lnTo>
                    <a:pt x="258554" y="148196"/>
                  </a:lnTo>
                  <a:lnTo>
                    <a:pt x="198645" y="141890"/>
                  </a:lnTo>
                  <a:lnTo>
                    <a:pt x="182880" y="204952"/>
                  </a:lnTo>
                  <a:lnTo>
                    <a:pt x="94593" y="208105"/>
                  </a:lnTo>
                  <a:lnTo>
                    <a:pt x="189186" y="3153"/>
                  </a:lnTo>
                  <a:lnTo>
                    <a:pt x="1261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Tree>
    <p:extLst>
      <p:ext uri="{BB962C8B-B14F-4D97-AF65-F5344CB8AC3E}">
        <p14:creationId xmlns:p14="http://schemas.microsoft.com/office/powerpoint/2010/main" val="20094561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und vertikaler Text">
    <p:spTree>
      <p:nvGrpSpPr>
        <p:cNvPr id="1" name=""/>
        <p:cNvGrpSpPr/>
        <p:nvPr/>
      </p:nvGrpSpPr>
      <p:grpSpPr>
        <a:xfrm>
          <a:off x="0" y="0"/>
          <a:ext cx="0" cy="0"/>
          <a:chOff x="0" y="0"/>
          <a:chExt cx="0" cy="0"/>
        </a:xfrm>
      </p:grpSpPr>
      <p:sp>
        <p:nvSpPr>
          <p:cNvPr id="31" name="Freihandform 4"/>
          <p:cNvSpPr/>
          <p:nvPr userDrawn="1"/>
        </p:nvSpPr>
        <p:spPr>
          <a:xfrm>
            <a:off x="6531429" y="3396343"/>
            <a:ext cx="1629785" cy="522514"/>
          </a:xfrm>
          <a:custGeom>
            <a:avLst/>
            <a:gdLst>
              <a:gd name="connsiteX0" fmla="*/ 30145 w 2291024"/>
              <a:gd name="connsiteY0" fmla="*/ 321547 h 522514"/>
              <a:gd name="connsiteX1" fmla="*/ 2130250 w 2291024"/>
              <a:gd name="connsiteY1" fmla="*/ 80387 h 522514"/>
              <a:gd name="connsiteX2" fmla="*/ 1989573 w 2291024"/>
              <a:gd name="connsiteY2" fmla="*/ 0 h 522514"/>
              <a:gd name="connsiteX3" fmla="*/ 2291024 w 2291024"/>
              <a:gd name="connsiteY3" fmla="*/ 100483 h 522514"/>
              <a:gd name="connsiteX4" fmla="*/ 2160395 w 2291024"/>
              <a:gd name="connsiteY4" fmla="*/ 271305 h 522514"/>
              <a:gd name="connsiteX5" fmla="*/ 2170444 w 2291024"/>
              <a:gd name="connsiteY5" fmla="*/ 140677 h 522514"/>
              <a:gd name="connsiteX6" fmla="*/ 0 w 2291024"/>
              <a:gd name="connsiteY6" fmla="*/ 522514 h 522514"/>
              <a:gd name="connsiteX7" fmla="*/ 30145 w 2291024"/>
              <a:gd name="connsiteY7" fmla="*/ 321547 h 52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1024" h="522514">
                <a:moveTo>
                  <a:pt x="30145" y="321547"/>
                </a:moveTo>
                <a:lnTo>
                  <a:pt x="2130250" y="80387"/>
                </a:lnTo>
                <a:lnTo>
                  <a:pt x="1989573" y="0"/>
                </a:lnTo>
                <a:lnTo>
                  <a:pt x="2291024" y="100483"/>
                </a:lnTo>
                <a:lnTo>
                  <a:pt x="2160395" y="271305"/>
                </a:lnTo>
                <a:lnTo>
                  <a:pt x="2170444" y="140677"/>
                </a:lnTo>
                <a:lnTo>
                  <a:pt x="0" y="522514"/>
                </a:lnTo>
                <a:lnTo>
                  <a:pt x="30145" y="321547"/>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2" name="Gruppieren 31"/>
          <p:cNvGrpSpPr/>
          <p:nvPr userDrawn="1"/>
        </p:nvGrpSpPr>
        <p:grpSpPr>
          <a:xfrm rot="21422911">
            <a:off x="3021662" y="1787517"/>
            <a:ext cx="332556" cy="518613"/>
            <a:chOff x="894190" y="2767564"/>
            <a:chExt cx="332556" cy="518613"/>
          </a:xfrm>
        </p:grpSpPr>
        <p:sp>
          <p:nvSpPr>
            <p:cNvPr id="33" name="Freihandform 54"/>
            <p:cNvSpPr/>
            <p:nvPr/>
          </p:nvSpPr>
          <p:spPr>
            <a:xfrm>
              <a:off x="894190" y="2767564"/>
              <a:ext cx="206477" cy="511277"/>
            </a:xfrm>
            <a:custGeom>
              <a:avLst/>
              <a:gdLst>
                <a:gd name="connsiteX0" fmla="*/ 0 w 324464"/>
                <a:gd name="connsiteY0" fmla="*/ 167148 h 511277"/>
                <a:gd name="connsiteX1" fmla="*/ 68826 w 324464"/>
                <a:gd name="connsiteY1" fmla="*/ 245806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324464"/>
                <a:gd name="connsiteY0" fmla="*/ 167148 h 511277"/>
                <a:gd name="connsiteX1" fmla="*/ 157317 w 324464"/>
                <a:gd name="connsiteY1" fmla="*/ 216309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206477"/>
                <a:gd name="connsiteY0" fmla="*/ 78657 h 511277"/>
                <a:gd name="connsiteX1" fmla="*/ 39330 w 206477"/>
                <a:gd name="connsiteY1" fmla="*/ 216309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 name="connsiteX0" fmla="*/ 0 w 206477"/>
                <a:gd name="connsiteY0" fmla="*/ 78657 h 511277"/>
                <a:gd name="connsiteX1" fmla="*/ 13204 w 206477"/>
                <a:gd name="connsiteY1" fmla="*/ 184958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77" h="511277">
                  <a:moveTo>
                    <a:pt x="0" y="78657"/>
                  </a:moveTo>
                  <a:lnTo>
                    <a:pt x="13204" y="184958"/>
                  </a:lnTo>
                  <a:lnTo>
                    <a:pt x="117987" y="127819"/>
                  </a:lnTo>
                  <a:lnTo>
                    <a:pt x="98322" y="511277"/>
                  </a:lnTo>
                  <a:lnTo>
                    <a:pt x="206477" y="511277"/>
                  </a:lnTo>
                  <a:lnTo>
                    <a:pt x="206477" y="0"/>
                  </a:lnTo>
                  <a:lnTo>
                    <a:pt x="0" y="7865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Ellipse 33"/>
            <p:cNvSpPr/>
            <p:nvPr/>
          </p:nvSpPr>
          <p:spPr>
            <a:xfrm>
              <a:off x="1137919" y="3192125"/>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5" name="Gruppieren 34"/>
          <p:cNvGrpSpPr/>
          <p:nvPr userDrawn="1"/>
        </p:nvGrpSpPr>
        <p:grpSpPr>
          <a:xfrm>
            <a:off x="2994684" y="2536802"/>
            <a:ext cx="471743" cy="496389"/>
            <a:chOff x="6049375" y="3022788"/>
            <a:chExt cx="471743" cy="496389"/>
          </a:xfrm>
        </p:grpSpPr>
        <p:sp>
          <p:nvSpPr>
            <p:cNvPr id="36" name="Ellipse 35"/>
            <p:cNvSpPr/>
            <p:nvPr/>
          </p:nvSpPr>
          <p:spPr>
            <a:xfrm>
              <a:off x="6432291" y="3414478"/>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Freihandform 66"/>
            <p:cNvSpPr/>
            <p:nvPr/>
          </p:nvSpPr>
          <p:spPr>
            <a:xfrm>
              <a:off x="6049375" y="3022788"/>
              <a:ext cx="329185" cy="496389"/>
            </a:xfrm>
            <a:custGeom>
              <a:avLst/>
              <a:gdLst>
                <a:gd name="connsiteX0" fmla="*/ 73152 w 308283"/>
                <a:gd name="connsiteY0" fmla="*/ 151530 h 496389"/>
                <a:gd name="connsiteX1" fmla="*/ 5225 w 308283"/>
                <a:gd name="connsiteY1" fmla="*/ 161980 h 496389"/>
                <a:gd name="connsiteX2" fmla="*/ 0 w 308283"/>
                <a:gd name="connsiteY2" fmla="*/ 36576 h 496389"/>
                <a:gd name="connsiteX3" fmla="*/ 219456 w 308283"/>
                <a:gd name="connsiteY3" fmla="*/ 0 h 496389"/>
                <a:gd name="connsiteX4" fmla="*/ 308283 w 308283"/>
                <a:gd name="connsiteY4" fmla="*/ 188106 h 496389"/>
                <a:gd name="connsiteX5" fmla="*/ 120178 w 308283"/>
                <a:gd name="connsiteY5" fmla="*/ 428462 h 496389"/>
                <a:gd name="connsiteX6" fmla="*/ 292608 w 308283"/>
                <a:gd name="connsiteY6" fmla="*/ 402336 h 496389"/>
                <a:gd name="connsiteX7" fmla="*/ 282157 w 308283"/>
                <a:gd name="connsiteY7" fmla="*/ 496389 h 496389"/>
                <a:gd name="connsiteX8" fmla="*/ 20900 w 308283"/>
                <a:gd name="connsiteY8" fmla="*/ 475488 h 496389"/>
                <a:gd name="connsiteX9" fmla="*/ 214231 w 308283"/>
                <a:gd name="connsiteY9" fmla="*/ 172430 h 496389"/>
                <a:gd name="connsiteX10" fmla="*/ 161979 w 308283"/>
                <a:gd name="connsiteY10" fmla="*/ 73152 h 496389"/>
                <a:gd name="connsiteX11" fmla="*/ 94052 w 308283"/>
                <a:gd name="connsiteY11" fmla="*/ 88828 h 496389"/>
                <a:gd name="connsiteX12" fmla="*/ 73152 w 308283"/>
                <a:gd name="connsiteY12" fmla="*/ 151530 h 496389"/>
                <a:gd name="connsiteX0" fmla="*/ 73152 w 308283"/>
                <a:gd name="connsiteY0" fmla="*/ 151530 h 496389"/>
                <a:gd name="connsiteX1" fmla="*/ 5225 w 308283"/>
                <a:gd name="connsiteY1" fmla="*/ 109728 h 496389"/>
                <a:gd name="connsiteX2" fmla="*/ 0 w 308283"/>
                <a:gd name="connsiteY2" fmla="*/ 36576 h 496389"/>
                <a:gd name="connsiteX3" fmla="*/ 219456 w 308283"/>
                <a:gd name="connsiteY3" fmla="*/ 0 h 496389"/>
                <a:gd name="connsiteX4" fmla="*/ 308283 w 308283"/>
                <a:gd name="connsiteY4" fmla="*/ 188106 h 496389"/>
                <a:gd name="connsiteX5" fmla="*/ 120178 w 308283"/>
                <a:gd name="connsiteY5" fmla="*/ 428462 h 496389"/>
                <a:gd name="connsiteX6" fmla="*/ 292608 w 308283"/>
                <a:gd name="connsiteY6" fmla="*/ 402336 h 496389"/>
                <a:gd name="connsiteX7" fmla="*/ 282157 w 308283"/>
                <a:gd name="connsiteY7" fmla="*/ 496389 h 496389"/>
                <a:gd name="connsiteX8" fmla="*/ 20900 w 308283"/>
                <a:gd name="connsiteY8" fmla="*/ 475488 h 496389"/>
                <a:gd name="connsiteX9" fmla="*/ 214231 w 308283"/>
                <a:gd name="connsiteY9" fmla="*/ 172430 h 496389"/>
                <a:gd name="connsiteX10" fmla="*/ 161979 w 308283"/>
                <a:gd name="connsiteY10" fmla="*/ 73152 h 496389"/>
                <a:gd name="connsiteX11" fmla="*/ 94052 w 308283"/>
                <a:gd name="connsiteY11" fmla="*/ 88828 h 496389"/>
                <a:gd name="connsiteX12" fmla="*/ 73152 w 308283"/>
                <a:gd name="connsiteY12" fmla="*/ 151530 h 496389"/>
                <a:gd name="connsiteX0" fmla="*/ 67927 w 303058"/>
                <a:gd name="connsiteY0" fmla="*/ 151530 h 496389"/>
                <a:gd name="connsiteX1" fmla="*/ 0 w 303058"/>
                <a:gd name="connsiteY1" fmla="*/ 109728 h 496389"/>
                <a:gd name="connsiteX2" fmla="*/ 62701 w 303058"/>
                <a:gd name="connsiteY2" fmla="*/ 15676 h 496389"/>
                <a:gd name="connsiteX3" fmla="*/ 214231 w 303058"/>
                <a:gd name="connsiteY3" fmla="*/ 0 h 496389"/>
                <a:gd name="connsiteX4" fmla="*/ 303058 w 303058"/>
                <a:gd name="connsiteY4" fmla="*/ 188106 h 496389"/>
                <a:gd name="connsiteX5" fmla="*/ 114953 w 303058"/>
                <a:gd name="connsiteY5" fmla="*/ 428462 h 496389"/>
                <a:gd name="connsiteX6" fmla="*/ 287383 w 303058"/>
                <a:gd name="connsiteY6" fmla="*/ 402336 h 496389"/>
                <a:gd name="connsiteX7" fmla="*/ 276932 w 303058"/>
                <a:gd name="connsiteY7" fmla="*/ 496389 h 496389"/>
                <a:gd name="connsiteX8" fmla="*/ 15675 w 303058"/>
                <a:gd name="connsiteY8" fmla="*/ 475488 h 496389"/>
                <a:gd name="connsiteX9" fmla="*/ 209006 w 303058"/>
                <a:gd name="connsiteY9" fmla="*/ 172430 h 496389"/>
                <a:gd name="connsiteX10" fmla="*/ 156754 w 303058"/>
                <a:gd name="connsiteY10" fmla="*/ 73152 h 496389"/>
                <a:gd name="connsiteX11" fmla="*/ 88827 w 303058"/>
                <a:gd name="connsiteY11" fmla="*/ 88828 h 496389"/>
                <a:gd name="connsiteX12" fmla="*/ 67927 w 303058"/>
                <a:gd name="connsiteY12" fmla="*/ 151530 h 496389"/>
                <a:gd name="connsiteX0" fmla="*/ 94054 w 329185"/>
                <a:gd name="connsiteY0" fmla="*/ 151530 h 496389"/>
                <a:gd name="connsiteX1" fmla="*/ 26127 w 329185"/>
                <a:gd name="connsiteY1" fmla="*/ 109728 h 496389"/>
                <a:gd name="connsiteX2" fmla="*/ 88828 w 329185"/>
                <a:gd name="connsiteY2" fmla="*/ 15676 h 496389"/>
                <a:gd name="connsiteX3" fmla="*/ 240358 w 329185"/>
                <a:gd name="connsiteY3" fmla="*/ 0 h 496389"/>
                <a:gd name="connsiteX4" fmla="*/ 329185 w 329185"/>
                <a:gd name="connsiteY4" fmla="*/ 188106 h 496389"/>
                <a:gd name="connsiteX5" fmla="*/ 141080 w 329185"/>
                <a:gd name="connsiteY5" fmla="*/ 428462 h 496389"/>
                <a:gd name="connsiteX6" fmla="*/ 313510 w 329185"/>
                <a:gd name="connsiteY6" fmla="*/ 402336 h 496389"/>
                <a:gd name="connsiteX7" fmla="*/ 303059 w 329185"/>
                <a:gd name="connsiteY7" fmla="*/ 496389 h 496389"/>
                <a:gd name="connsiteX8" fmla="*/ 0 w 329185"/>
                <a:gd name="connsiteY8" fmla="*/ 465038 h 496389"/>
                <a:gd name="connsiteX9" fmla="*/ 235133 w 329185"/>
                <a:gd name="connsiteY9" fmla="*/ 172430 h 496389"/>
                <a:gd name="connsiteX10" fmla="*/ 182881 w 329185"/>
                <a:gd name="connsiteY10" fmla="*/ 73152 h 496389"/>
                <a:gd name="connsiteX11" fmla="*/ 114954 w 329185"/>
                <a:gd name="connsiteY11" fmla="*/ 88828 h 496389"/>
                <a:gd name="connsiteX12" fmla="*/ 94054 w 329185"/>
                <a:gd name="connsiteY12" fmla="*/ 151530 h 496389"/>
                <a:gd name="connsiteX0" fmla="*/ 94054 w 329185"/>
                <a:gd name="connsiteY0" fmla="*/ 151530 h 496389"/>
                <a:gd name="connsiteX1" fmla="*/ 26127 w 329185"/>
                <a:gd name="connsiteY1" fmla="*/ 109728 h 496389"/>
                <a:gd name="connsiteX2" fmla="*/ 88828 w 329185"/>
                <a:gd name="connsiteY2" fmla="*/ 15676 h 496389"/>
                <a:gd name="connsiteX3" fmla="*/ 240358 w 329185"/>
                <a:gd name="connsiteY3" fmla="*/ 0 h 496389"/>
                <a:gd name="connsiteX4" fmla="*/ 329185 w 329185"/>
                <a:gd name="connsiteY4" fmla="*/ 188106 h 496389"/>
                <a:gd name="connsiteX5" fmla="*/ 141080 w 329185"/>
                <a:gd name="connsiteY5" fmla="*/ 397112 h 496389"/>
                <a:gd name="connsiteX6" fmla="*/ 313510 w 329185"/>
                <a:gd name="connsiteY6" fmla="*/ 402336 h 496389"/>
                <a:gd name="connsiteX7" fmla="*/ 303059 w 329185"/>
                <a:gd name="connsiteY7" fmla="*/ 496389 h 496389"/>
                <a:gd name="connsiteX8" fmla="*/ 0 w 329185"/>
                <a:gd name="connsiteY8" fmla="*/ 465038 h 496389"/>
                <a:gd name="connsiteX9" fmla="*/ 235133 w 329185"/>
                <a:gd name="connsiteY9" fmla="*/ 172430 h 496389"/>
                <a:gd name="connsiteX10" fmla="*/ 182881 w 329185"/>
                <a:gd name="connsiteY10" fmla="*/ 73152 h 496389"/>
                <a:gd name="connsiteX11" fmla="*/ 114954 w 329185"/>
                <a:gd name="connsiteY11" fmla="*/ 88828 h 496389"/>
                <a:gd name="connsiteX12" fmla="*/ 94054 w 329185"/>
                <a:gd name="connsiteY12" fmla="*/ 151530 h 496389"/>
                <a:gd name="connsiteX0" fmla="*/ 224681 w 459812"/>
                <a:gd name="connsiteY0" fmla="*/ 266483 h 611342"/>
                <a:gd name="connsiteX1" fmla="*/ 156754 w 459812"/>
                <a:gd name="connsiteY1" fmla="*/ 224681 h 611342"/>
                <a:gd name="connsiteX2" fmla="*/ 219455 w 459812"/>
                <a:gd name="connsiteY2" fmla="*/ 130629 h 611342"/>
                <a:gd name="connsiteX3" fmla="*/ 370985 w 459812"/>
                <a:gd name="connsiteY3" fmla="*/ 114953 h 611342"/>
                <a:gd name="connsiteX4" fmla="*/ 459812 w 459812"/>
                <a:gd name="connsiteY4" fmla="*/ 303059 h 611342"/>
                <a:gd name="connsiteX5" fmla="*/ 271707 w 459812"/>
                <a:gd name="connsiteY5" fmla="*/ 512065 h 611342"/>
                <a:gd name="connsiteX6" fmla="*/ 444137 w 459812"/>
                <a:gd name="connsiteY6" fmla="*/ 517289 h 611342"/>
                <a:gd name="connsiteX7" fmla="*/ 433686 w 459812"/>
                <a:gd name="connsiteY7" fmla="*/ 611342 h 611342"/>
                <a:gd name="connsiteX8" fmla="*/ 130627 w 459812"/>
                <a:gd name="connsiteY8" fmla="*/ 579991 h 611342"/>
                <a:gd name="connsiteX9" fmla="*/ 365760 w 459812"/>
                <a:gd name="connsiteY9" fmla="*/ 287383 h 611342"/>
                <a:gd name="connsiteX10" fmla="*/ 313508 w 459812"/>
                <a:gd name="connsiteY10" fmla="*/ 188105 h 611342"/>
                <a:gd name="connsiteX11" fmla="*/ 0 w 459812"/>
                <a:gd name="connsiteY11" fmla="*/ 0 h 611342"/>
                <a:gd name="connsiteX12" fmla="*/ 224681 w 459812"/>
                <a:gd name="connsiteY12" fmla="*/ 266483 h 611342"/>
                <a:gd name="connsiteX0" fmla="*/ 94054 w 329185"/>
                <a:gd name="connsiteY0" fmla="*/ 151530 h 496389"/>
                <a:gd name="connsiteX1" fmla="*/ 26127 w 329185"/>
                <a:gd name="connsiteY1" fmla="*/ 109728 h 496389"/>
                <a:gd name="connsiteX2" fmla="*/ 88828 w 329185"/>
                <a:gd name="connsiteY2" fmla="*/ 15676 h 496389"/>
                <a:gd name="connsiteX3" fmla="*/ 240358 w 329185"/>
                <a:gd name="connsiteY3" fmla="*/ 0 h 496389"/>
                <a:gd name="connsiteX4" fmla="*/ 329185 w 329185"/>
                <a:gd name="connsiteY4" fmla="*/ 188106 h 496389"/>
                <a:gd name="connsiteX5" fmla="*/ 141080 w 329185"/>
                <a:gd name="connsiteY5" fmla="*/ 397112 h 496389"/>
                <a:gd name="connsiteX6" fmla="*/ 313510 w 329185"/>
                <a:gd name="connsiteY6" fmla="*/ 402336 h 496389"/>
                <a:gd name="connsiteX7" fmla="*/ 303059 w 329185"/>
                <a:gd name="connsiteY7" fmla="*/ 496389 h 496389"/>
                <a:gd name="connsiteX8" fmla="*/ 0 w 329185"/>
                <a:gd name="connsiteY8" fmla="*/ 465038 h 496389"/>
                <a:gd name="connsiteX9" fmla="*/ 235133 w 329185"/>
                <a:gd name="connsiteY9" fmla="*/ 172430 h 496389"/>
                <a:gd name="connsiteX10" fmla="*/ 182881 w 329185"/>
                <a:gd name="connsiteY10" fmla="*/ 73152 h 496389"/>
                <a:gd name="connsiteX11" fmla="*/ 94054 w 329185"/>
                <a:gd name="connsiteY11" fmla="*/ 151530 h 49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85" h="496389">
                  <a:moveTo>
                    <a:pt x="94054" y="151530"/>
                  </a:moveTo>
                  <a:lnTo>
                    <a:pt x="26127" y="109728"/>
                  </a:lnTo>
                  <a:lnTo>
                    <a:pt x="88828" y="15676"/>
                  </a:lnTo>
                  <a:lnTo>
                    <a:pt x="240358" y="0"/>
                  </a:lnTo>
                  <a:lnTo>
                    <a:pt x="329185" y="188106"/>
                  </a:lnTo>
                  <a:lnTo>
                    <a:pt x="141080" y="397112"/>
                  </a:lnTo>
                  <a:lnTo>
                    <a:pt x="313510" y="402336"/>
                  </a:lnTo>
                  <a:lnTo>
                    <a:pt x="303059" y="496389"/>
                  </a:lnTo>
                  <a:lnTo>
                    <a:pt x="0" y="465038"/>
                  </a:lnTo>
                  <a:lnTo>
                    <a:pt x="235133" y="172430"/>
                  </a:lnTo>
                  <a:lnTo>
                    <a:pt x="182881" y="73152"/>
                  </a:lnTo>
                  <a:lnTo>
                    <a:pt x="94054" y="15153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8" name="Textfeld 37"/>
          <p:cNvSpPr txBox="1"/>
          <p:nvPr userDrawn="1"/>
        </p:nvSpPr>
        <p:spPr>
          <a:xfrm>
            <a:off x="3476931" y="1712642"/>
            <a:ext cx="1323054" cy="369332"/>
          </a:xfrm>
          <a:prstGeom prst="rect">
            <a:avLst/>
          </a:prstGeom>
          <a:noFill/>
        </p:spPr>
        <p:txBody>
          <a:bodyPr wrap="none" rtlCol="0">
            <a:spAutoFit/>
          </a:bodyPr>
          <a:lstStyle/>
          <a:p>
            <a:r>
              <a:rPr lang="de-DE" dirty="0"/>
              <a:t>Hintergrund</a:t>
            </a:r>
          </a:p>
        </p:txBody>
      </p:sp>
      <p:sp>
        <p:nvSpPr>
          <p:cNvPr id="39" name="Textfeld 38"/>
          <p:cNvSpPr txBox="1"/>
          <p:nvPr userDrawn="1"/>
        </p:nvSpPr>
        <p:spPr>
          <a:xfrm>
            <a:off x="3476931" y="2474193"/>
            <a:ext cx="1888337" cy="646331"/>
          </a:xfrm>
          <a:prstGeom prst="rect">
            <a:avLst/>
          </a:prstGeom>
          <a:noFill/>
        </p:spPr>
        <p:txBody>
          <a:bodyPr wrap="none" rtlCol="0">
            <a:spAutoFit/>
          </a:bodyPr>
          <a:lstStyle/>
          <a:p>
            <a:r>
              <a:rPr lang="de-DE" dirty="0"/>
              <a:t>Unterrichtsmodell</a:t>
            </a:r>
          </a:p>
          <a:p>
            <a:r>
              <a:rPr lang="de-DE" dirty="0"/>
              <a:t>Ausprobieren</a:t>
            </a:r>
          </a:p>
        </p:txBody>
      </p:sp>
      <p:sp>
        <p:nvSpPr>
          <p:cNvPr id="40" name="Textfeld 39"/>
          <p:cNvSpPr txBox="1"/>
          <p:nvPr userDrawn="1"/>
        </p:nvSpPr>
        <p:spPr>
          <a:xfrm>
            <a:off x="3454822" y="4610323"/>
            <a:ext cx="2168414" cy="369332"/>
          </a:xfrm>
          <a:prstGeom prst="rect">
            <a:avLst/>
          </a:prstGeom>
          <a:noFill/>
        </p:spPr>
        <p:txBody>
          <a:bodyPr wrap="none" rtlCol="0">
            <a:spAutoFit/>
          </a:bodyPr>
          <a:lstStyle/>
          <a:p>
            <a:r>
              <a:rPr lang="de-DE" dirty="0"/>
              <a:t>Umsetzungsbeispiele</a:t>
            </a:r>
          </a:p>
        </p:txBody>
      </p:sp>
      <p:sp>
        <p:nvSpPr>
          <p:cNvPr id="41" name="Textfeld 40"/>
          <p:cNvSpPr txBox="1"/>
          <p:nvPr userDrawn="1"/>
        </p:nvSpPr>
        <p:spPr>
          <a:xfrm>
            <a:off x="3454822" y="4917468"/>
            <a:ext cx="3153492" cy="369332"/>
          </a:xfrm>
          <a:prstGeom prst="rect">
            <a:avLst/>
          </a:prstGeom>
          <a:noFill/>
        </p:spPr>
        <p:txBody>
          <a:bodyPr wrap="none" rtlCol="0">
            <a:spAutoFit/>
          </a:bodyPr>
          <a:lstStyle/>
          <a:p>
            <a:r>
              <a:rPr lang="de-DE" dirty="0"/>
              <a:t>Beispiele für Unterrichtsstränge</a:t>
            </a:r>
          </a:p>
        </p:txBody>
      </p:sp>
      <p:grpSp>
        <p:nvGrpSpPr>
          <p:cNvPr id="42" name="Gruppieren 41"/>
          <p:cNvGrpSpPr/>
          <p:nvPr userDrawn="1"/>
        </p:nvGrpSpPr>
        <p:grpSpPr>
          <a:xfrm>
            <a:off x="3006637" y="3725574"/>
            <a:ext cx="407913" cy="459718"/>
            <a:chOff x="1063832" y="5085680"/>
            <a:chExt cx="407913" cy="459718"/>
          </a:xfrm>
        </p:grpSpPr>
        <p:sp>
          <p:nvSpPr>
            <p:cNvPr id="43" name="Ellipse 42"/>
            <p:cNvSpPr/>
            <p:nvPr/>
          </p:nvSpPr>
          <p:spPr>
            <a:xfrm>
              <a:off x="1382918" y="5451346"/>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76"/>
            <p:cNvSpPr/>
            <p:nvPr/>
          </p:nvSpPr>
          <p:spPr>
            <a:xfrm>
              <a:off x="1063832" y="5085680"/>
              <a:ext cx="319086" cy="453758"/>
            </a:xfrm>
            <a:custGeom>
              <a:avLst/>
              <a:gdLst>
                <a:gd name="connsiteX0" fmla="*/ 0 w 282157"/>
                <a:gd name="connsiteY0" fmla="*/ 67927 h 397111"/>
                <a:gd name="connsiteX1" fmla="*/ 31350 w 282157"/>
                <a:gd name="connsiteY1" fmla="*/ 130629 h 397111"/>
                <a:gd name="connsiteX2" fmla="*/ 114953 w 282157"/>
                <a:gd name="connsiteY2" fmla="*/ 62702 h 397111"/>
                <a:gd name="connsiteX3" fmla="*/ 198555 w 282157"/>
                <a:gd name="connsiteY3" fmla="*/ 83603 h 397111"/>
                <a:gd name="connsiteX4" fmla="*/ 177654 w 282157"/>
                <a:gd name="connsiteY4" fmla="*/ 172430 h 397111"/>
                <a:gd name="connsiteX5" fmla="*/ 120178 w 282157"/>
                <a:gd name="connsiteY5" fmla="*/ 161980 h 397111"/>
                <a:gd name="connsiteX6" fmla="*/ 114953 w 282157"/>
                <a:gd name="connsiteY6" fmla="*/ 235132 h 397111"/>
                <a:gd name="connsiteX7" fmla="*/ 182880 w 282157"/>
                <a:gd name="connsiteY7" fmla="*/ 219456 h 397111"/>
                <a:gd name="connsiteX8" fmla="*/ 198555 w 282157"/>
                <a:gd name="connsiteY8" fmla="*/ 303059 h 397111"/>
                <a:gd name="connsiteX9" fmla="*/ 109728 w 282157"/>
                <a:gd name="connsiteY9" fmla="*/ 334410 h 397111"/>
                <a:gd name="connsiteX10" fmla="*/ 52251 w 282157"/>
                <a:gd name="connsiteY10" fmla="*/ 292608 h 397111"/>
                <a:gd name="connsiteX11" fmla="*/ 0 w 282157"/>
                <a:gd name="connsiteY11" fmla="*/ 323959 h 397111"/>
                <a:gd name="connsiteX12" fmla="*/ 88827 w 282157"/>
                <a:gd name="connsiteY12" fmla="*/ 397111 h 397111"/>
                <a:gd name="connsiteX13" fmla="*/ 256032 w 282157"/>
                <a:gd name="connsiteY13" fmla="*/ 350085 h 397111"/>
                <a:gd name="connsiteX14" fmla="*/ 240356 w 282157"/>
                <a:gd name="connsiteY14" fmla="*/ 193331 h 397111"/>
                <a:gd name="connsiteX15" fmla="*/ 282157 w 282157"/>
                <a:gd name="connsiteY15" fmla="*/ 31351 h 397111"/>
                <a:gd name="connsiteX16" fmla="*/ 130628 w 282157"/>
                <a:gd name="connsiteY16" fmla="*/ 0 h 397111"/>
                <a:gd name="connsiteX17" fmla="*/ 0 w 282157"/>
                <a:gd name="connsiteY17" fmla="*/ 67927 h 397111"/>
                <a:gd name="connsiteX0" fmla="*/ 0 w 282157"/>
                <a:gd name="connsiteY0" fmla="*/ 74649 h 403833"/>
                <a:gd name="connsiteX1" fmla="*/ 31350 w 282157"/>
                <a:gd name="connsiteY1" fmla="*/ 137351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0 w 282157"/>
                <a:gd name="connsiteY17" fmla="*/ 74649 h 403833"/>
                <a:gd name="connsiteX0" fmla="*/ 0 w 282157"/>
                <a:gd name="connsiteY0" fmla="*/ 74649 h 403833"/>
                <a:gd name="connsiteX1" fmla="*/ 51447 w 282157"/>
                <a:gd name="connsiteY1" fmla="*/ 114945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0 w 282157"/>
                <a:gd name="connsiteY17" fmla="*/ 74649 h 403833"/>
                <a:gd name="connsiteX0" fmla="*/ 5024 w 282157"/>
                <a:gd name="connsiteY0" fmla="*/ 45522 h 403833"/>
                <a:gd name="connsiteX1" fmla="*/ 51447 w 282157"/>
                <a:gd name="connsiteY1" fmla="*/ 114945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5024 w 282157"/>
                <a:gd name="connsiteY17" fmla="*/ 45522 h 403833"/>
                <a:gd name="connsiteX0" fmla="*/ 5024 w 282157"/>
                <a:gd name="connsiteY0" fmla="*/ 45522 h 403833"/>
                <a:gd name="connsiteX1" fmla="*/ 43911 w 282157"/>
                <a:gd name="connsiteY1" fmla="*/ 103741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5024 w 282157"/>
                <a:gd name="connsiteY17" fmla="*/ 45522 h 40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2157" h="403833">
                  <a:moveTo>
                    <a:pt x="5024" y="45522"/>
                  </a:moveTo>
                  <a:lnTo>
                    <a:pt x="43911" y="103741"/>
                  </a:lnTo>
                  <a:lnTo>
                    <a:pt x="114953" y="69424"/>
                  </a:lnTo>
                  <a:lnTo>
                    <a:pt x="198555" y="90325"/>
                  </a:lnTo>
                  <a:lnTo>
                    <a:pt x="177654" y="179152"/>
                  </a:lnTo>
                  <a:lnTo>
                    <a:pt x="120178" y="168702"/>
                  </a:lnTo>
                  <a:lnTo>
                    <a:pt x="114953" y="241854"/>
                  </a:lnTo>
                  <a:lnTo>
                    <a:pt x="182880" y="226178"/>
                  </a:lnTo>
                  <a:lnTo>
                    <a:pt x="198555" y="309781"/>
                  </a:lnTo>
                  <a:lnTo>
                    <a:pt x="109728" y="341132"/>
                  </a:lnTo>
                  <a:lnTo>
                    <a:pt x="52251" y="299330"/>
                  </a:lnTo>
                  <a:lnTo>
                    <a:pt x="0" y="330681"/>
                  </a:lnTo>
                  <a:lnTo>
                    <a:pt x="88827" y="403833"/>
                  </a:lnTo>
                  <a:lnTo>
                    <a:pt x="256032" y="356807"/>
                  </a:lnTo>
                  <a:lnTo>
                    <a:pt x="240356" y="200053"/>
                  </a:lnTo>
                  <a:lnTo>
                    <a:pt x="282157" y="38073"/>
                  </a:lnTo>
                  <a:lnTo>
                    <a:pt x="110532" y="0"/>
                  </a:lnTo>
                  <a:lnTo>
                    <a:pt x="5024" y="455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5" name="Gruppieren 44"/>
          <p:cNvGrpSpPr/>
          <p:nvPr userDrawn="1"/>
        </p:nvGrpSpPr>
        <p:grpSpPr>
          <a:xfrm>
            <a:off x="3006637" y="4712931"/>
            <a:ext cx="384419" cy="471452"/>
            <a:chOff x="1153951" y="6174243"/>
            <a:chExt cx="384419" cy="471452"/>
          </a:xfrm>
        </p:grpSpPr>
        <p:sp>
          <p:nvSpPr>
            <p:cNvPr id="46" name="Ellipse 45"/>
            <p:cNvSpPr/>
            <p:nvPr/>
          </p:nvSpPr>
          <p:spPr>
            <a:xfrm rot="21335515">
              <a:off x="1449543" y="6536118"/>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Freihandform 79"/>
            <p:cNvSpPr/>
            <p:nvPr/>
          </p:nvSpPr>
          <p:spPr>
            <a:xfrm rot="21335515">
              <a:off x="1153951" y="6174243"/>
              <a:ext cx="305851" cy="471452"/>
            </a:xfrm>
            <a:custGeom>
              <a:avLst/>
              <a:gdLst>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20717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08992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851" h="438281">
                  <a:moveTo>
                    <a:pt x="126124" y="0"/>
                  </a:moveTo>
                  <a:lnTo>
                    <a:pt x="0" y="274320"/>
                  </a:lnTo>
                  <a:lnTo>
                    <a:pt x="163961" y="277473"/>
                  </a:lnTo>
                  <a:lnTo>
                    <a:pt x="145042" y="438281"/>
                  </a:lnTo>
                  <a:lnTo>
                    <a:pt x="227023" y="435128"/>
                  </a:lnTo>
                  <a:lnTo>
                    <a:pt x="242789" y="280626"/>
                  </a:lnTo>
                  <a:lnTo>
                    <a:pt x="302698" y="280626"/>
                  </a:lnTo>
                  <a:lnTo>
                    <a:pt x="305851" y="217564"/>
                  </a:lnTo>
                  <a:lnTo>
                    <a:pt x="255401" y="208992"/>
                  </a:lnTo>
                  <a:lnTo>
                    <a:pt x="258554" y="148196"/>
                  </a:lnTo>
                  <a:lnTo>
                    <a:pt x="198645" y="141890"/>
                  </a:lnTo>
                  <a:lnTo>
                    <a:pt x="182880" y="204952"/>
                  </a:lnTo>
                  <a:lnTo>
                    <a:pt x="94593" y="208105"/>
                  </a:lnTo>
                  <a:lnTo>
                    <a:pt x="189186" y="3153"/>
                  </a:lnTo>
                  <a:lnTo>
                    <a:pt x="1261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48" name="Textfeld 47"/>
          <p:cNvSpPr txBox="1"/>
          <p:nvPr userDrawn="1"/>
        </p:nvSpPr>
        <p:spPr>
          <a:xfrm rot="69033">
            <a:off x="5888718" y="1712435"/>
            <a:ext cx="587020" cy="400110"/>
          </a:xfrm>
          <a:custGeom>
            <a:avLst/>
            <a:gdLst>
              <a:gd name="connsiteX0" fmla="*/ 0 w 587020"/>
              <a:gd name="connsiteY0" fmla="*/ 0 h 400110"/>
              <a:gd name="connsiteX1" fmla="*/ 587020 w 587020"/>
              <a:gd name="connsiteY1" fmla="*/ 0 h 400110"/>
              <a:gd name="connsiteX2" fmla="*/ 587020 w 587020"/>
              <a:gd name="connsiteY2" fmla="*/ 400110 h 400110"/>
              <a:gd name="connsiteX3" fmla="*/ 0 w 587020"/>
              <a:gd name="connsiteY3" fmla="*/ 400110 h 400110"/>
              <a:gd name="connsiteX4" fmla="*/ 0 w 587020"/>
              <a:gd name="connsiteY4" fmla="*/ 0 h 400110"/>
              <a:gd name="connsiteX0" fmla="*/ 0 w 587020"/>
              <a:gd name="connsiteY0" fmla="*/ 0 h 470435"/>
              <a:gd name="connsiteX1" fmla="*/ 587020 w 587020"/>
              <a:gd name="connsiteY1" fmla="*/ 0 h 470435"/>
              <a:gd name="connsiteX2" fmla="*/ 587020 w 587020"/>
              <a:gd name="connsiteY2" fmla="*/ 400110 h 470435"/>
              <a:gd name="connsiteX3" fmla="*/ 1413 w 587020"/>
              <a:gd name="connsiteY3" fmla="*/ 470435 h 470435"/>
              <a:gd name="connsiteX4" fmla="*/ 0 w 587020"/>
              <a:gd name="connsiteY4" fmla="*/ 0 h 470435"/>
              <a:gd name="connsiteX0" fmla="*/ 0 w 609520"/>
              <a:gd name="connsiteY0" fmla="*/ 47353 h 517788"/>
              <a:gd name="connsiteX1" fmla="*/ 609520 w 609520"/>
              <a:gd name="connsiteY1" fmla="*/ 0 h 517788"/>
              <a:gd name="connsiteX2" fmla="*/ 587020 w 609520"/>
              <a:gd name="connsiteY2" fmla="*/ 447463 h 517788"/>
              <a:gd name="connsiteX3" fmla="*/ 1413 w 609520"/>
              <a:gd name="connsiteY3" fmla="*/ 517788 h 517788"/>
              <a:gd name="connsiteX4" fmla="*/ 0 w 609520"/>
              <a:gd name="connsiteY4" fmla="*/ 47353 h 517788"/>
              <a:gd name="connsiteX0" fmla="*/ 470 w 609990"/>
              <a:gd name="connsiteY0" fmla="*/ 47353 h 447463"/>
              <a:gd name="connsiteX1" fmla="*/ 609990 w 609990"/>
              <a:gd name="connsiteY1" fmla="*/ 0 h 447463"/>
              <a:gd name="connsiteX2" fmla="*/ 587490 w 609990"/>
              <a:gd name="connsiteY2" fmla="*/ 447463 h 447463"/>
              <a:gd name="connsiteX3" fmla="*/ 0 w 609990"/>
              <a:gd name="connsiteY3" fmla="*/ 424022 h 447463"/>
              <a:gd name="connsiteX4" fmla="*/ 470 w 609990"/>
              <a:gd name="connsiteY4" fmla="*/ 47353 h 447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990" h="447463">
                <a:moveTo>
                  <a:pt x="470" y="47353"/>
                </a:moveTo>
                <a:lnTo>
                  <a:pt x="609990" y="0"/>
                </a:lnTo>
                <a:lnTo>
                  <a:pt x="587490" y="447463"/>
                </a:lnTo>
                <a:lnTo>
                  <a:pt x="0" y="424022"/>
                </a:lnTo>
                <a:cubicBezTo>
                  <a:pt x="157" y="298466"/>
                  <a:pt x="313" y="172909"/>
                  <a:pt x="470" y="47353"/>
                </a:cubicBezTo>
                <a:close/>
              </a:path>
            </a:pathLst>
          </a:custGeom>
          <a:solidFill>
            <a:schemeClr val="accent2"/>
          </a:solidFill>
          <a:ln>
            <a:noFill/>
          </a:ln>
        </p:spPr>
        <p:txBody>
          <a:bodyPr wrap="none" rtlCol="0">
            <a:spAutoFit/>
          </a:bodyPr>
          <a:lstStyle/>
          <a:p>
            <a:r>
              <a:rPr lang="de-DE" sz="2000" dirty="0" err="1">
                <a:solidFill>
                  <a:schemeClr val="bg1"/>
                </a:solidFill>
              </a:rPr>
              <a:t>pbK</a:t>
            </a:r>
            <a:endParaRPr lang="de-DE" sz="2000" dirty="0">
              <a:solidFill>
                <a:schemeClr val="bg1"/>
              </a:solidFill>
            </a:endParaRPr>
          </a:p>
        </p:txBody>
      </p:sp>
      <p:sp>
        <p:nvSpPr>
          <p:cNvPr id="49" name="Textfeld 48"/>
          <p:cNvSpPr txBox="1"/>
          <p:nvPr userDrawn="1"/>
        </p:nvSpPr>
        <p:spPr>
          <a:xfrm rot="20912655">
            <a:off x="6123374" y="3673385"/>
            <a:ext cx="511679" cy="400110"/>
          </a:xfrm>
          <a:custGeom>
            <a:avLst/>
            <a:gdLst>
              <a:gd name="connsiteX0" fmla="*/ 0 w 587020"/>
              <a:gd name="connsiteY0" fmla="*/ 0 h 400110"/>
              <a:gd name="connsiteX1" fmla="*/ 587020 w 587020"/>
              <a:gd name="connsiteY1" fmla="*/ 0 h 400110"/>
              <a:gd name="connsiteX2" fmla="*/ 587020 w 587020"/>
              <a:gd name="connsiteY2" fmla="*/ 400110 h 400110"/>
              <a:gd name="connsiteX3" fmla="*/ 0 w 587020"/>
              <a:gd name="connsiteY3" fmla="*/ 400110 h 400110"/>
              <a:gd name="connsiteX4" fmla="*/ 0 w 587020"/>
              <a:gd name="connsiteY4" fmla="*/ 0 h 400110"/>
              <a:gd name="connsiteX0" fmla="*/ 0 w 587020"/>
              <a:gd name="connsiteY0" fmla="*/ 0 h 470435"/>
              <a:gd name="connsiteX1" fmla="*/ 587020 w 587020"/>
              <a:gd name="connsiteY1" fmla="*/ 0 h 470435"/>
              <a:gd name="connsiteX2" fmla="*/ 587020 w 587020"/>
              <a:gd name="connsiteY2" fmla="*/ 400110 h 470435"/>
              <a:gd name="connsiteX3" fmla="*/ 1413 w 587020"/>
              <a:gd name="connsiteY3" fmla="*/ 470435 h 470435"/>
              <a:gd name="connsiteX4" fmla="*/ 0 w 587020"/>
              <a:gd name="connsiteY4" fmla="*/ 0 h 470435"/>
              <a:gd name="connsiteX0" fmla="*/ 0 w 609520"/>
              <a:gd name="connsiteY0" fmla="*/ 47353 h 517788"/>
              <a:gd name="connsiteX1" fmla="*/ 609520 w 609520"/>
              <a:gd name="connsiteY1" fmla="*/ 0 h 517788"/>
              <a:gd name="connsiteX2" fmla="*/ 587020 w 609520"/>
              <a:gd name="connsiteY2" fmla="*/ 447463 h 517788"/>
              <a:gd name="connsiteX3" fmla="*/ 1413 w 609520"/>
              <a:gd name="connsiteY3" fmla="*/ 517788 h 517788"/>
              <a:gd name="connsiteX4" fmla="*/ 0 w 609520"/>
              <a:gd name="connsiteY4" fmla="*/ 47353 h 517788"/>
              <a:gd name="connsiteX0" fmla="*/ 470 w 609990"/>
              <a:gd name="connsiteY0" fmla="*/ 47353 h 447463"/>
              <a:gd name="connsiteX1" fmla="*/ 609990 w 609990"/>
              <a:gd name="connsiteY1" fmla="*/ 0 h 447463"/>
              <a:gd name="connsiteX2" fmla="*/ 587490 w 609990"/>
              <a:gd name="connsiteY2" fmla="*/ 447463 h 447463"/>
              <a:gd name="connsiteX3" fmla="*/ 0 w 609990"/>
              <a:gd name="connsiteY3" fmla="*/ 424022 h 447463"/>
              <a:gd name="connsiteX4" fmla="*/ 470 w 609990"/>
              <a:gd name="connsiteY4" fmla="*/ 47353 h 447463"/>
              <a:gd name="connsiteX0" fmla="*/ 4 w 613715"/>
              <a:gd name="connsiteY0" fmla="*/ 0 h 451823"/>
              <a:gd name="connsiteX1" fmla="*/ 613715 w 613715"/>
              <a:gd name="connsiteY1" fmla="*/ 4360 h 451823"/>
              <a:gd name="connsiteX2" fmla="*/ 591215 w 613715"/>
              <a:gd name="connsiteY2" fmla="*/ 451823 h 451823"/>
              <a:gd name="connsiteX3" fmla="*/ 3725 w 613715"/>
              <a:gd name="connsiteY3" fmla="*/ 428382 h 451823"/>
              <a:gd name="connsiteX4" fmla="*/ 4 w 613715"/>
              <a:gd name="connsiteY4" fmla="*/ 0 h 451823"/>
              <a:gd name="connsiteX0" fmla="*/ 4 w 592037"/>
              <a:gd name="connsiteY0" fmla="*/ 0 h 451823"/>
              <a:gd name="connsiteX1" fmla="*/ 592037 w 592037"/>
              <a:gd name="connsiteY1" fmla="*/ 42298 h 451823"/>
              <a:gd name="connsiteX2" fmla="*/ 591215 w 592037"/>
              <a:gd name="connsiteY2" fmla="*/ 451823 h 451823"/>
              <a:gd name="connsiteX3" fmla="*/ 3725 w 592037"/>
              <a:gd name="connsiteY3" fmla="*/ 428382 h 451823"/>
              <a:gd name="connsiteX4" fmla="*/ 4 w 592037"/>
              <a:gd name="connsiteY4" fmla="*/ 0 h 451823"/>
              <a:gd name="connsiteX0" fmla="*/ 4 w 592037"/>
              <a:gd name="connsiteY0" fmla="*/ 0 h 429894"/>
              <a:gd name="connsiteX1" fmla="*/ 592037 w 592037"/>
              <a:gd name="connsiteY1" fmla="*/ 42298 h 429894"/>
              <a:gd name="connsiteX2" fmla="*/ 583644 w 592037"/>
              <a:gd name="connsiteY2" fmla="*/ 429894 h 429894"/>
              <a:gd name="connsiteX3" fmla="*/ 3725 w 592037"/>
              <a:gd name="connsiteY3" fmla="*/ 428382 h 429894"/>
              <a:gd name="connsiteX4" fmla="*/ 4 w 592037"/>
              <a:gd name="connsiteY4" fmla="*/ 0 h 429894"/>
              <a:gd name="connsiteX0" fmla="*/ 10977 w 603010"/>
              <a:gd name="connsiteY0" fmla="*/ 0 h 429894"/>
              <a:gd name="connsiteX1" fmla="*/ 603010 w 603010"/>
              <a:gd name="connsiteY1" fmla="*/ 42298 h 429894"/>
              <a:gd name="connsiteX2" fmla="*/ 594617 w 603010"/>
              <a:gd name="connsiteY2" fmla="*/ 429894 h 429894"/>
              <a:gd name="connsiteX3" fmla="*/ 0 w 603010"/>
              <a:gd name="connsiteY3" fmla="*/ 428977 h 429894"/>
              <a:gd name="connsiteX4" fmla="*/ 10977 w 603010"/>
              <a:gd name="connsiteY4" fmla="*/ 0 h 429894"/>
              <a:gd name="connsiteX0" fmla="*/ 10977 w 601907"/>
              <a:gd name="connsiteY0" fmla="*/ 7779 h 437673"/>
              <a:gd name="connsiteX1" fmla="*/ 601907 w 601907"/>
              <a:gd name="connsiteY1" fmla="*/ 0 h 437673"/>
              <a:gd name="connsiteX2" fmla="*/ 594617 w 601907"/>
              <a:gd name="connsiteY2" fmla="*/ 437673 h 437673"/>
              <a:gd name="connsiteX3" fmla="*/ 0 w 601907"/>
              <a:gd name="connsiteY3" fmla="*/ 436756 h 437673"/>
              <a:gd name="connsiteX4" fmla="*/ 10977 w 601907"/>
              <a:gd name="connsiteY4" fmla="*/ 7779 h 43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907" h="437673">
                <a:moveTo>
                  <a:pt x="10977" y="7779"/>
                </a:moveTo>
                <a:lnTo>
                  <a:pt x="601907" y="0"/>
                </a:lnTo>
                <a:lnTo>
                  <a:pt x="594617" y="437673"/>
                </a:lnTo>
                <a:lnTo>
                  <a:pt x="0" y="436756"/>
                </a:lnTo>
                <a:cubicBezTo>
                  <a:pt x="157" y="311200"/>
                  <a:pt x="10820" y="133335"/>
                  <a:pt x="10977" y="7779"/>
                </a:cubicBezTo>
                <a:close/>
              </a:path>
            </a:pathLst>
          </a:custGeom>
          <a:solidFill>
            <a:schemeClr val="accent4"/>
          </a:solidFill>
          <a:ln>
            <a:noFill/>
          </a:ln>
        </p:spPr>
        <p:txBody>
          <a:bodyPr wrap="none" rtlCol="0">
            <a:spAutoFit/>
          </a:bodyPr>
          <a:lstStyle/>
          <a:p>
            <a:r>
              <a:rPr lang="de-DE" sz="2000" dirty="0" err="1">
                <a:solidFill>
                  <a:schemeClr val="bg1"/>
                </a:solidFill>
              </a:rPr>
              <a:t>ibK</a:t>
            </a:r>
            <a:endParaRPr lang="de-DE" sz="2000" dirty="0">
              <a:solidFill>
                <a:schemeClr val="bg1"/>
              </a:solidFill>
            </a:endParaRPr>
          </a:p>
        </p:txBody>
      </p:sp>
      <p:grpSp>
        <p:nvGrpSpPr>
          <p:cNvPr id="50" name="Gruppieren 49"/>
          <p:cNvGrpSpPr/>
          <p:nvPr userDrawn="1"/>
        </p:nvGrpSpPr>
        <p:grpSpPr>
          <a:xfrm>
            <a:off x="2987930" y="1090940"/>
            <a:ext cx="3411415" cy="480219"/>
            <a:chOff x="844062" y="3669323"/>
            <a:chExt cx="3411415" cy="586154"/>
          </a:xfrm>
        </p:grpSpPr>
        <p:sp>
          <p:nvSpPr>
            <p:cNvPr id="51" name="Freihandform 82"/>
            <p:cNvSpPr/>
            <p:nvPr/>
          </p:nvSpPr>
          <p:spPr>
            <a:xfrm>
              <a:off x="844062" y="3669323"/>
              <a:ext cx="3411415" cy="586154"/>
            </a:xfrm>
            <a:custGeom>
              <a:avLst/>
              <a:gdLst>
                <a:gd name="connsiteX0" fmla="*/ 0 w 3411415"/>
                <a:gd name="connsiteY0" fmla="*/ 0 h 586154"/>
                <a:gd name="connsiteX1" fmla="*/ 82061 w 3411415"/>
                <a:gd name="connsiteY1" fmla="*/ 586154 h 586154"/>
                <a:gd name="connsiteX2" fmla="*/ 3364523 w 3411415"/>
                <a:gd name="connsiteY2" fmla="*/ 492369 h 586154"/>
                <a:gd name="connsiteX3" fmla="*/ 3411415 w 3411415"/>
                <a:gd name="connsiteY3" fmla="*/ 128954 h 586154"/>
                <a:gd name="connsiteX4" fmla="*/ 0 w 3411415"/>
                <a:gd name="connsiteY4" fmla="*/ 0 h 586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1415" h="586154">
                  <a:moveTo>
                    <a:pt x="0" y="0"/>
                  </a:moveTo>
                  <a:lnTo>
                    <a:pt x="82061" y="586154"/>
                  </a:lnTo>
                  <a:lnTo>
                    <a:pt x="3364523" y="492369"/>
                  </a:lnTo>
                  <a:lnTo>
                    <a:pt x="3411415" y="128954"/>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Textfeld 51"/>
            <p:cNvSpPr txBox="1"/>
            <p:nvPr/>
          </p:nvSpPr>
          <p:spPr>
            <a:xfrm>
              <a:off x="983154" y="3704734"/>
              <a:ext cx="2648482" cy="488373"/>
            </a:xfrm>
            <a:prstGeom prst="rect">
              <a:avLst/>
            </a:prstGeom>
            <a:noFill/>
          </p:spPr>
          <p:txBody>
            <a:bodyPr wrap="none" rtlCol="0">
              <a:spAutoFit/>
            </a:bodyPr>
            <a:lstStyle/>
            <a:p>
              <a:r>
                <a:rPr lang="de-DE" sz="2000" dirty="0">
                  <a:solidFill>
                    <a:schemeClr val="bg1"/>
                  </a:solidFill>
                </a:rPr>
                <a:t>NwT-Bildungsplan 2016</a:t>
              </a:r>
            </a:p>
          </p:txBody>
        </p:sp>
      </p:grpSp>
      <p:sp>
        <p:nvSpPr>
          <p:cNvPr id="53" name="Rechteck 52"/>
          <p:cNvSpPr/>
          <p:nvPr userDrawn="1"/>
        </p:nvSpPr>
        <p:spPr>
          <a:xfrm>
            <a:off x="2793442" y="3193251"/>
            <a:ext cx="3815294" cy="337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Mittagessen</a:t>
            </a:r>
          </a:p>
        </p:txBody>
      </p:sp>
      <p:sp>
        <p:nvSpPr>
          <p:cNvPr id="54" name="Freihandform 88"/>
          <p:cNvSpPr/>
          <p:nvPr userDrawn="1"/>
        </p:nvSpPr>
        <p:spPr>
          <a:xfrm>
            <a:off x="2637692" y="1090940"/>
            <a:ext cx="4267200" cy="5212324"/>
          </a:xfrm>
          <a:custGeom>
            <a:avLst/>
            <a:gdLst>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8277 w 4267200"/>
              <a:gd name="connsiteY6" fmla="*/ 515815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574430 h 5533292"/>
              <a:gd name="connsiteX11" fmla="*/ 351693 w 4267200"/>
              <a:gd name="connsiteY11" fmla="*/ 597877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8277 w 4267200"/>
              <a:gd name="connsiteY6" fmla="*/ 515815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625667 h 5533292"/>
              <a:gd name="connsiteX11" fmla="*/ 351693 w 4267200"/>
              <a:gd name="connsiteY11" fmla="*/ 597877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8277 w 4267200"/>
              <a:gd name="connsiteY6" fmla="*/ 515815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625667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8277 w 4267200"/>
              <a:gd name="connsiteY6" fmla="*/ 515815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4335 w 4267200"/>
              <a:gd name="connsiteY6" fmla="*/ 511874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1228 w 4267200"/>
              <a:gd name="connsiteY5" fmla="*/ 168266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87872 h 5533292"/>
              <a:gd name="connsiteX5" fmla="*/ 3841228 w 4267200"/>
              <a:gd name="connsiteY5" fmla="*/ 168266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87872 h 5533292"/>
              <a:gd name="connsiteX5" fmla="*/ 3841228 w 4267200"/>
              <a:gd name="connsiteY5" fmla="*/ 156442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76048 h 5533292"/>
              <a:gd name="connsiteX5" fmla="*/ 3841228 w 4267200"/>
              <a:gd name="connsiteY5" fmla="*/ 156442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9605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76048 h 5533292"/>
              <a:gd name="connsiteX5" fmla="*/ 3841228 w 4267200"/>
              <a:gd name="connsiteY5" fmla="*/ 156442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9605 h 5533292"/>
              <a:gd name="connsiteX0" fmla="*/ 269631 w 4267200"/>
              <a:gd name="connsiteY0" fmla="*/ 3840 h 5517527"/>
              <a:gd name="connsiteX1" fmla="*/ 0 w 4267200"/>
              <a:gd name="connsiteY1" fmla="*/ 0 h 5517527"/>
              <a:gd name="connsiteX2" fmla="*/ 105508 w 4267200"/>
              <a:gd name="connsiteY2" fmla="*/ 5517527 h 5517527"/>
              <a:gd name="connsiteX3" fmla="*/ 4056185 w 4267200"/>
              <a:gd name="connsiteY3" fmla="*/ 5482358 h 5517527"/>
              <a:gd name="connsiteX4" fmla="*/ 4267200 w 4267200"/>
              <a:gd name="connsiteY4" fmla="*/ 160283 h 5517527"/>
              <a:gd name="connsiteX5" fmla="*/ 3841228 w 4267200"/>
              <a:gd name="connsiteY5" fmla="*/ 140677 h 5517527"/>
              <a:gd name="connsiteX6" fmla="*/ 3794335 w 4267200"/>
              <a:gd name="connsiteY6" fmla="*/ 496109 h 5517527"/>
              <a:gd name="connsiteX7" fmla="*/ 3974123 w 4267200"/>
              <a:gd name="connsiteY7" fmla="*/ 488226 h 5517527"/>
              <a:gd name="connsiteX8" fmla="*/ 3927231 w 4267200"/>
              <a:gd name="connsiteY8" fmla="*/ 5095496 h 5517527"/>
              <a:gd name="connsiteX9" fmla="*/ 269631 w 4267200"/>
              <a:gd name="connsiteY9" fmla="*/ 5083773 h 5517527"/>
              <a:gd name="connsiteX10" fmla="*/ 199293 w 4267200"/>
              <a:gd name="connsiteY10" fmla="*/ 602019 h 5517527"/>
              <a:gd name="connsiteX11" fmla="*/ 355635 w 4267200"/>
              <a:gd name="connsiteY11" fmla="*/ 593936 h 5517527"/>
              <a:gd name="connsiteX12" fmla="*/ 269631 w 4267200"/>
              <a:gd name="connsiteY12" fmla="*/ 3840 h 551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67200" h="5517527">
                <a:moveTo>
                  <a:pt x="269631" y="3840"/>
                </a:moveTo>
                <a:lnTo>
                  <a:pt x="0" y="0"/>
                </a:lnTo>
                <a:lnTo>
                  <a:pt x="105508" y="5517527"/>
                </a:lnTo>
                <a:lnTo>
                  <a:pt x="4056185" y="5482358"/>
                </a:lnTo>
                <a:lnTo>
                  <a:pt x="4267200" y="160283"/>
                </a:lnTo>
                <a:lnTo>
                  <a:pt x="3841228" y="140677"/>
                </a:lnTo>
                <a:lnTo>
                  <a:pt x="3794335" y="496109"/>
                </a:lnTo>
                <a:lnTo>
                  <a:pt x="3974123" y="488226"/>
                </a:lnTo>
                <a:lnTo>
                  <a:pt x="3927231" y="5095496"/>
                </a:lnTo>
                <a:lnTo>
                  <a:pt x="269631" y="5083773"/>
                </a:lnTo>
                <a:lnTo>
                  <a:pt x="199293" y="602019"/>
                </a:lnTo>
                <a:lnTo>
                  <a:pt x="355635" y="593936"/>
                </a:lnTo>
                <a:lnTo>
                  <a:pt x="269631" y="384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Textfeld 54"/>
          <p:cNvSpPr txBox="1"/>
          <p:nvPr userDrawn="1"/>
        </p:nvSpPr>
        <p:spPr>
          <a:xfrm>
            <a:off x="3485089" y="2030004"/>
            <a:ext cx="1162498" cy="369332"/>
          </a:xfrm>
          <a:prstGeom prst="rect">
            <a:avLst/>
          </a:prstGeom>
          <a:noFill/>
        </p:spPr>
        <p:txBody>
          <a:bodyPr wrap="none" rtlCol="0">
            <a:spAutoFit/>
          </a:bodyPr>
          <a:lstStyle/>
          <a:p>
            <a:r>
              <a:rPr lang="de-DE" dirty="0"/>
              <a:t>Lesepause</a:t>
            </a:r>
          </a:p>
        </p:txBody>
      </p:sp>
      <p:sp>
        <p:nvSpPr>
          <p:cNvPr id="56" name="Rechteck 55"/>
          <p:cNvSpPr/>
          <p:nvPr userDrawn="1"/>
        </p:nvSpPr>
        <p:spPr>
          <a:xfrm>
            <a:off x="2874936" y="5927387"/>
            <a:ext cx="3733800" cy="302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Ende um 17:00 Uhr</a:t>
            </a:r>
          </a:p>
        </p:txBody>
      </p:sp>
      <p:sp>
        <p:nvSpPr>
          <p:cNvPr id="57" name="Textfeld 56"/>
          <p:cNvSpPr txBox="1"/>
          <p:nvPr userDrawn="1"/>
        </p:nvSpPr>
        <p:spPr>
          <a:xfrm>
            <a:off x="3454822" y="3642512"/>
            <a:ext cx="1811330" cy="369332"/>
          </a:xfrm>
          <a:prstGeom prst="rect">
            <a:avLst/>
          </a:prstGeom>
          <a:noFill/>
        </p:spPr>
        <p:txBody>
          <a:bodyPr wrap="none" rtlCol="0">
            <a:spAutoFit/>
          </a:bodyPr>
          <a:lstStyle/>
          <a:p>
            <a:r>
              <a:rPr lang="de-DE" dirty="0"/>
              <a:t>Kurzüberblick </a:t>
            </a:r>
            <a:r>
              <a:rPr lang="de-DE" dirty="0" err="1"/>
              <a:t>ibK</a:t>
            </a:r>
            <a:endParaRPr lang="de-DE" dirty="0"/>
          </a:p>
        </p:txBody>
      </p:sp>
      <p:grpSp>
        <p:nvGrpSpPr>
          <p:cNvPr id="58" name="Gruppieren 57"/>
          <p:cNvGrpSpPr/>
          <p:nvPr userDrawn="1"/>
        </p:nvGrpSpPr>
        <p:grpSpPr>
          <a:xfrm rot="348359">
            <a:off x="8231349" y="3226868"/>
            <a:ext cx="912651" cy="691989"/>
            <a:chOff x="7332415" y="1540318"/>
            <a:chExt cx="1968417" cy="1492487"/>
          </a:xfrm>
        </p:grpSpPr>
        <p:grpSp>
          <p:nvGrpSpPr>
            <p:cNvPr id="59" name="Gruppieren 58"/>
            <p:cNvGrpSpPr/>
            <p:nvPr/>
          </p:nvGrpSpPr>
          <p:grpSpPr>
            <a:xfrm>
              <a:off x="7332415" y="1540318"/>
              <a:ext cx="1346303" cy="1191577"/>
              <a:chOff x="376783" y="4333568"/>
              <a:chExt cx="1534216" cy="1357894"/>
            </a:xfrm>
          </p:grpSpPr>
          <p:sp>
            <p:nvSpPr>
              <p:cNvPr id="61" name="Freihandform 95"/>
              <p:cNvSpPr/>
              <p:nvPr/>
            </p:nvSpPr>
            <p:spPr>
              <a:xfrm>
                <a:off x="440322" y="4377111"/>
                <a:ext cx="555171" cy="609600"/>
              </a:xfrm>
              <a:custGeom>
                <a:avLst/>
                <a:gdLst>
                  <a:gd name="connsiteX0" fmla="*/ 0 w 555171"/>
                  <a:gd name="connsiteY0" fmla="*/ 555171 h 609600"/>
                  <a:gd name="connsiteX1" fmla="*/ 21771 w 555171"/>
                  <a:gd name="connsiteY1" fmla="*/ 10886 h 609600"/>
                  <a:gd name="connsiteX2" fmla="*/ 185057 w 555171"/>
                  <a:gd name="connsiteY2" fmla="*/ 0 h 609600"/>
                  <a:gd name="connsiteX3" fmla="*/ 359228 w 555171"/>
                  <a:gd name="connsiteY3" fmla="*/ 381000 h 609600"/>
                  <a:gd name="connsiteX4" fmla="*/ 413657 w 555171"/>
                  <a:gd name="connsiteY4" fmla="*/ 0 h 609600"/>
                  <a:gd name="connsiteX5" fmla="*/ 555171 w 555171"/>
                  <a:gd name="connsiteY5" fmla="*/ 10886 h 609600"/>
                  <a:gd name="connsiteX6" fmla="*/ 446314 w 555171"/>
                  <a:gd name="connsiteY6" fmla="*/ 587829 h 609600"/>
                  <a:gd name="connsiteX7" fmla="*/ 293914 w 555171"/>
                  <a:gd name="connsiteY7" fmla="*/ 598714 h 609600"/>
                  <a:gd name="connsiteX8" fmla="*/ 130628 w 555171"/>
                  <a:gd name="connsiteY8" fmla="*/ 141514 h 609600"/>
                  <a:gd name="connsiteX9" fmla="*/ 152400 w 555171"/>
                  <a:gd name="connsiteY9" fmla="*/ 609600 h 609600"/>
                  <a:gd name="connsiteX10" fmla="*/ 0 w 555171"/>
                  <a:gd name="connsiteY10" fmla="*/ 555171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71" h="609600">
                    <a:moveTo>
                      <a:pt x="0" y="555171"/>
                    </a:moveTo>
                    <a:lnTo>
                      <a:pt x="21771" y="10886"/>
                    </a:lnTo>
                    <a:lnTo>
                      <a:pt x="185057" y="0"/>
                    </a:lnTo>
                    <a:lnTo>
                      <a:pt x="359228" y="381000"/>
                    </a:lnTo>
                    <a:lnTo>
                      <a:pt x="413657" y="0"/>
                    </a:lnTo>
                    <a:lnTo>
                      <a:pt x="555171" y="10886"/>
                    </a:lnTo>
                    <a:lnTo>
                      <a:pt x="446314" y="587829"/>
                    </a:lnTo>
                    <a:lnTo>
                      <a:pt x="293914" y="598714"/>
                    </a:lnTo>
                    <a:lnTo>
                      <a:pt x="130628" y="141514"/>
                    </a:lnTo>
                    <a:lnTo>
                      <a:pt x="152400" y="609600"/>
                    </a:lnTo>
                    <a:lnTo>
                      <a:pt x="0" y="5551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a:p>
            </p:txBody>
          </p:sp>
          <p:sp>
            <p:nvSpPr>
              <p:cNvPr id="62" name="Freihandform 96"/>
              <p:cNvSpPr/>
              <p:nvPr/>
            </p:nvSpPr>
            <p:spPr>
              <a:xfrm>
                <a:off x="951950" y="4507740"/>
                <a:ext cx="609600" cy="457200"/>
              </a:xfrm>
              <a:custGeom>
                <a:avLst/>
                <a:gdLst>
                  <a:gd name="connsiteX0" fmla="*/ 97972 w 609600"/>
                  <a:gd name="connsiteY0" fmla="*/ 21771 h 457200"/>
                  <a:gd name="connsiteX1" fmla="*/ 0 w 609600"/>
                  <a:gd name="connsiteY1" fmla="*/ 21771 h 457200"/>
                  <a:gd name="connsiteX2" fmla="*/ 108858 w 609600"/>
                  <a:gd name="connsiteY2" fmla="*/ 435428 h 457200"/>
                  <a:gd name="connsiteX3" fmla="*/ 206829 w 609600"/>
                  <a:gd name="connsiteY3" fmla="*/ 446314 h 457200"/>
                  <a:gd name="connsiteX4" fmla="*/ 283029 w 609600"/>
                  <a:gd name="connsiteY4" fmla="*/ 163285 h 457200"/>
                  <a:gd name="connsiteX5" fmla="*/ 359229 w 609600"/>
                  <a:gd name="connsiteY5" fmla="*/ 457200 h 457200"/>
                  <a:gd name="connsiteX6" fmla="*/ 478972 w 609600"/>
                  <a:gd name="connsiteY6" fmla="*/ 446314 h 457200"/>
                  <a:gd name="connsiteX7" fmla="*/ 609600 w 609600"/>
                  <a:gd name="connsiteY7" fmla="*/ 10885 h 457200"/>
                  <a:gd name="connsiteX8" fmla="*/ 468086 w 609600"/>
                  <a:gd name="connsiteY8" fmla="*/ 21771 h 457200"/>
                  <a:gd name="connsiteX9" fmla="*/ 402772 w 609600"/>
                  <a:gd name="connsiteY9" fmla="*/ 315685 h 457200"/>
                  <a:gd name="connsiteX10" fmla="*/ 315686 w 609600"/>
                  <a:gd name="connsiteY10" fmla="*/ 0 h 457200"/>
                  <a:gd name="connsiteX11" fmla="*/ 228600 w 609600"/>
                  <a:gd name="connsiteY11" fmla="*/ 10885 h 457200"/>
                  <a:gd name="connsiteX12" fmla="*/ 141515 w 609600"/>
                  <a:gd name="connsiteY12" fmla="*/ 304800 h 457200"/>
                  <a:gd name="connsiteX13" fmla="*/ 97972 w 609600"/>
                  <a:gd name="connsiteY13" fmla="*/ 2177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600" h="457200">
                    <a:moveTo>
                      <a:pt x="97972" y="21771"/>
                    </a:moveTo>
                    <a:lnTo>
                      <a:pt x="0" y="21771"/>
                    </a:lnTo>
                    <a:lnTo>
                      <a:pt x="108858" y="435428"/>
                    </a:lnTo>
                    <a:lnTo>
                      <a:pt x="206829" y="446314"/>
                    </a:lnTo>
                    <a:lnTo>
                      <a:pt x="283029" y="163285"/>
                    </a:lnTo>
                    <a:lnTo>
                      <a:pt x="359229" y="457200"/>
                    </a:lnTo>
                    <a:lnTo>
                      <a:pt x="478972" y="446314"/>
                    </a:lnTo>
                    <a:lnTo>
                      <a:pt x="609600" y="10885"/>
                    </a:lnTo>
                    <a:lnTo>
                      <a:pt x="468086" y="21771"/>
                    </a:lnTo>
                    <a:lnTo>
                      <a:pt x="402772" y="315685"/>
                    </a:lnTo>
                    <a:lnTo>
                      <a:pt x="315686" y="0"/>
                    </a:lnTo>
                    <a:lnTo>
                      <a:pt x="228600" y="10885"/>
                    </a:lnTo>
                    <a:lnTo>
                      <a:pt x="141515" y="304800"/>
                    </a:lnTo>
                    <a:lnTo>
                      <a:pt x="97972" y="217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a:p>
            </p:txBody>
          </p:sp>
          <p:sp>
            <p:nvSpPr>
              <p:cNvPr id="63" name="Freihandform 97"/>
              <p:cNvSpPr/>
              <p:nvPr/>
            </p:nvSpPr>
            <p:spPr>
              <a:xfrm>
                <a:off x="1432028" y="4333568"/>
                <a:ext cx="478971" cy="653143"/>
              </a:xfrm>
              <a:custGeom>
                <a:avLst/>
                <a:gdLst>
                  <a:gd name="connsiteX0" fmla="*/ 152400 w 478971"/>
                  <a:gd name="connsiteY0" fmla="*/ 620486 h 653143"/>
                  <a:gd name="connsiteX1" fmla="*/ 141514 w 478971"/>
                  <a:gd name="connsiteY1" fmla="*/ 108857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52400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19507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19507 w 478971"/>
                  <a:gd name="connsiteY8" fmla="*/ 620486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971" h="653143">
                    <a:moveTo>
                      <a:pt x="119507" y="620486"/>
                    </a:moveTo>
                    <a:lnTo>
                      <a:pt x="128357" y="141749"/>
                    </a:lnTo>
                    <a:lnTo>
                      <a:pt x="0" y="130629"/>
                    </a:lnTo>
                    <a:lnTo>
                      <a:pt x="0" y="0"/>
                    </a:lnTo>
                    <a:lnTo>
                      <a:pt x="478971" y="32657"/>
                    </a:lnTo>
                    <a:lnTo>
                      <a:pt x="468086" y="141514"/>
                    </a:lnTo>
                    <a:lnTo>
                      <a:pt x="239486" y="141514"/>
                    </a:lnTo>
                    <a:lnTo>
                      <a:pt x="261257" y="653143"/>
                    </a:lnTo>
                    <a:lnTo>
                      <a:pt x="119507" y="62048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a:p>
            </p:txBody>
          </p:sp>
          <p:grpSp>
            <p:nvGrpSpPr>
              <p:cNvPr id="64" name="Gruppieren 63"/>
              <p:cNvGrpSpPr/>
              <p:nvPr/>
            </p:nvGrpSpPr>
            <p:grpSpPr>
              <a:xfrm>
                <a:off x="376783" y="5004666"/>
                <a:ext cx="1499220" cy="686796"/>
                <a:chOff x="2494945" y="5226423"/>
                <a:chExt cx="1265648" cy="579796"/>
              </a:xfrm>
              <a:solidFill>
                <a:schemeClr val="accent1"/>
              </a:solidFill>
            </p:grpSpPr>
            <p:sp>
              <p:nvSpPr>
                <p:cNvPr id="65" name="Freihandform 99"/>
                <p:cNvSpPr/>
                <p:nvPr/>
              </p:nvSpPr>
              <p:spPr>
                <a:xfrm>
                  <a:off x="2494945" y="5227485"/>
                  <a:ext cx="443696" cy="547869"/>
                </a:xfrm>
                <a:custGeom>
                  <a:avLst/>
                  <a:gdLst>
                    <a:gd name="connsiteX0" fmla="*/ 46299 w 443696"/>
                    <a:gd name="connsiteY0" fmla="*/ 0 h 547869"/>
                    <a:gd name="connsiteX1" fmla="*/ 57874 w 443696"/>
                    <a:gd name="connsiteY1" fmla="*/ 104172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31255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696" h="547869">
                      <a:moveTo>
                        <a:pt x="46299" y="0"/>
                      </a:moveTo>
                      <a:lnTo>
                        <a:pt x="31255" y="113046"/>
                      </a:lnTo>
                      <a:lnTo>
                        <a:pt x="272199" y="99252"/>
                      </a:lnTo>
                      <a:lnTo>
                        <a:pt x="0" y="547869"/>
                      </a:lnTo>
                      <a:lnTo>
                        <a:pt x="424405" y="532436"/>
                      </a:lnTo>
                      <a:lnTo>
                        <a:pt x="420063" y="412736"/>
                      </a:lnTo>
                      <a:lnTo>
                        <a:pt x="189147" y="448038"/>
                      </a:lnTo>
                      <a:lnTo>
                        <a:pt x="443696" y="15433"/>
                      </a:lnTo>
                      <a:lnTo>
                        <a:pt x="4629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a:p>
              </p:txBody>
            </p:sp>
            <p:sp>
              <p:nvSpPr>
                <p:cNvPr id="66" name="Freihandform 100"/>
                <p:cNvSpPr/>
                <p:nvPr/>
              </p:nvSpPr>
              <p:spPr>
                <a:xfrm>
                  <a:off x="3297606" y="5226423"/>
                  <a:ext cx="462987" cy="556647"/>
                </a:xfrm>
                <a:custGeom>
                  <a:avLst/>
                  <a:gdLst>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69448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4907 w 462987"/>
                    <a:gd name="connsiteY6" fmla="*/ 131275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32869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2905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987" h="556647">
                      <a:moveTo>
                        <a:pt x="216061" y="240272"/>
                      </a:moveTo>
                      <a:lnTo>
                        <a:pt x="239210" y="317437"/>
                      </a:lnTo>
                      <a:lnTo>
                        <a:pt x="358815" y="317437"/>
                      </a:lnTo>
                      <a:lnTo>
                        <a:pt x="316280" y="441383"/>
                      </a:lnTo>
                      <a:lnTo>
                        <a:pt x="195129" y="460096"/>
                      </a:lnTo>
                      <a:lnTo>
                        <a:pt x="116998" y="305284"/>
                      </a:lnTo>
                      <a:lnTo>
                        <a:pt x="154907" y="124621"/>
                      </a:lnTo>
                      <a:lnTo>
                        <a:pt x="312905" y="81022"/>
                      </a:lnTo>
                      <a:lnTo>
                        <a:pt x="435980" y="136100"/>
                      </a:lnTo>
                      <a:lnTo>
                        <a:pt x="462987" y="47361"/>
                      </a:lnTo>
                      <a:lnTo>
                        <a:pt x="309142" y="0"/>
                      </a:lnTo>
                      <a:lnTo>
                        <a:pt x="65590" y="58936"/>
                      </a:lnTo>
                      <a:lnTo>
                        <a:pt x="0" y="332870"/>
                      </a:lnTo>
                      <a:lnTo>
                        <a:pt x="158187" y="556647"/>
                      </a:lnTo>
                      <a:lnTo>
                        <a:pt x="424405" y="506490"/>
                      </a:lnTo>
                      <a:lnTo>
                        <a:pt x="435980" y="224650"/>
                      </a:lnTo>
                      <a:lnTo>
                        <a:pt x="216061" y="24027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a:p>
              </p:txBody>
            </p:sp>
            <p:sp>
              <p:nvSpPr>
                <p:cNvPr id="67" name="Freihandform 101"/>
                <p:cNvSpPr/>
                <p:nvPr/>
              </p:nvSpPr>
              <p:spPr>
                <a:xfrm>
                  <a:off x="2947915" y="5227485"/>
                  <a:ext cx="378106" cy="578734"/>
                </a:xfrm>
                <a:custGeom>
                  <a:avLst/>
                  <a:gdLst>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246927 w 378106"/>
                    <a:gd name="connsiteY12" fmla="*/ 320233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30727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09921 w 378106"/>
                    <a:gd name="connsiteY13" fmla="*/ 368586 h 578734"/>
                    <a:gd name="connsiteX14" fmla="*/ 108030 w 378106"/>
                    <a:gd name="connsiteY14" fmla="*/ 574876 h 578734"/>
                    <a:gd name="connsiteX15" fmla="*/ 19291 w 378106"/>
                    <a:gd name="connsiteY15" fmla="*/ 578734 h 57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8106" h="578734">
                      <a:moveTo>
                        <a:pt x="19291" y="578734"/>
                      </a:moveTo>
                      <a:lnTo>
                        <a:pt x="0" y="7717"/>
                      </a:lnTo>
                      <a:lnTo>
                        <a:pt x="270076" y="0"/>
                      </a:lnTo>
                      <a:lnTo>
                        <a:pt x="378106" y="154329"/>
                      </a:lnTo>
                      <a:lnTo>
                        <a:pt x="308658" y="339524"/>
                      </a:lnTo>
                      <a:lnTo>
                        <a:pt x="111889" y="370390"/>
                      </a:lnTo>
                      <a:lnTo>
                        <a:pt x="223777" y="266218"/>
                      </a:lnTo>
                      <a:lnTo>
                        <a:pt x="262359" y="173620"/>
                      </a:lnTo>
                      <a:lnTo>
                        <a:pt x="219919" y="88739"/>
                      </a:lnTo>
                      <a:lnTo>
                        <a:pt x="123463" y="108030"/>
                      </a:lnTo>
                      <a:cubicBezTo>
                        <a:pt x="124749" y="160759"/>
                        <a:pt x="126036" y="213489"/>
                        <a:pt x="127322" y="266218"/>
                      </a:cubicBezTo>
                      <a:lnTo>
                        <a:pt x="226291" y="269246"/>
                      </a:lnTo>
                      <a:lnTo>
                        <a:pt x="182996" y="305215"/>
                      </a:lnTo>
                      <a:lnTo>
                        <a:pt x="109921" y="368586"/>
                      </a:lnTo>
                      <a:cubicBezTo>
                        <a:pt x="109291" y="437349"/>
                        <a:pt x="108660" y="506113"/>
                        <a:pt x="108030" y="574876"/>
                      </a:cubicBezTo>
                      <a:lnTo>
                        <a:pt x="19291" y="57873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a:p>
              </p:txBody>
            </p:sp>
          </p:grpSp>
        </p:grpSp>
        <p:sp>
          <p:nvSpPr>
            <p:cNvPr id="60" name="Textfeld 59"/>
            <p:cNvSpPr txBox="1"/>
            <p:nvPr/>
          </p:nvSpPr>
          <p:spPr>
            <a:xfrm>
              <a:off x="8453084" y="1771558"/>
              <a:ext cx="847748" cy="1261247"/>
            </a:xfrm>
            <a:prstGeom prst="rect">
              <a:avLst/>
            </a:prstGeom>
            <a:noFill/>
          </p:spPr>
          <p:txBody>
            <a:bodyPr wrap="none" rtlCol="0">
              <a:spAutoFit/>
            </a:bodyPr>
            <a:lstStyle/>
            <a:p>
              <a:r>
                <a:rPr lang="de-DE" sz="3200" dirty="0">
                  <a:solidFill>
                    <a:schemeClr val="accent6"/>
                  </a:solidFill>
                </a:rPr>
                <a:t>1</a:t>
              </a:r>
            </a:p>
          </p:txBody>
        </p:sp>
      </p:grpSp>
      <p:sp>
        <p:nvSpPr>
          <p:cNvPr id="68" name="Textfeld 67"/>
          <p:cNvSpPr txBox="1"/>
          <p:nvPr userDrawn="1"/>
        </p:nvSpPr>
        <p:spPr>
          <a:xfrm>
            <a:off x="3454852" y="3901366"/>
            <a:ext cx="1927772" cy="646331"/>
          </a:xfrm>
          <a:prstGeom prst="rect">
            <a:avLst/>
          </a:prstGeom>
          <a:noFill/>
        </p:spPr>
        <p:txBody>
          <a:bodyPr wrap="none" rtlCol="0">
            <a:spAutoFit/>
          </a:bodyPr>
          <a:lstStyle/>
          <a:p>
            <a:r>
              <a:rPr lang="de-DE" dirty="0"/>
              <a:t>Kennenlernen der </a:t>
            </a:r>
            <a:br>
              <a:rPr lang="de-DE" dirty="0"/>
            </a:br>
            <a:r>
              <a:rPr lang="de-DE" dirty="0"/>
              <a:t>Lesehilfe</a:t>
            </a:r>
          </a:p>
        </p:txBody>
      </p:sp>
      <p:sp>
        <p:nvSpPr>
          <p:cNvPr id="69" name="Rechteck 68"/>
          <p:cNvSpPr/>
          <p:nvPr userDrawn="1"/>
        </p:nvSpPr>
        <p:spPr>
          <a:xfrm>
            <a:off x="3454852" y="5477956"/>
            <a:ext cx="1978490" cy="369332"/>
          </a:xfrm>
          <a:prstGeom prst="rect">
            <a:avLst/>
          </a:prstGeom>
        </p:spPr>
        <p:txBody>
          <a:bodyPr wrap="none">
            <a:spAutoFit/>
          </a:bodyPr>
          <a:lstStyle/>
          <a:p>
            <a:r>
              <a:rPr lang="de-DE" dirty="0"/>
              <a:t>Fortbildungsbedarf</a:t>
            </a:r>
          </a:p>
        </p:txBody>
      </p:sp>
    </p:spTree>
    <p:extLst>
      <p:ext uri="{BB962C8B-B14F-4D97-AF65-F5344CB8AC3E}">
        <p14:creationId xmlns:p14="http://schemas.microsoft.com/office/powerpoint/2010/main" val="36692750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181439CF-8E3B-456B-A8AF-10196A5ED6B8}" type="datetimeFigureOut">
              <a:rPr lang="de-DE" smtClean="0"/>
              <a:t>23.10.2016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7D402952-A81D-4048-9BC6-38DF43FC48DB}" type="slidenum">
              <a:rPr lang="de-DE" smtClean="0"/>
              <a:t>‹Nr.›</a:t>
            </a:fld>
            <a:endParaRPr lang="de-DE"/>
          </a:p>
        </p:txBody>
      </p:sp>
      <p:sp>
        <p:nvSpPr>
          <p:cNvPr id="8" name="Rechteck 7"/>
          <p:cNvSpPr/>
          <p:nvPr userDrawn="1"/>
        </p:nvSpPr>
        <p:spPr>
          <a:xfrm>
            <a:off x="0" y="0"/>
            <a:ext cx="9144000" cy="6858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9" name="Rechteck 8"/>
          <p:cNvSpPr/>
          <p:nvPr userDrawn="1"/>
        </p:nvSpPr>
        <p:spPr>
          <a:xfrm>
            <a:off x="-310896" y="246888"/>
            <a:ext cx="10177272" cy="6126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942775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ertikaler Titel u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9618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8719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7" name="Freihandform 6"/>
          <p:cNvSpPr/>
          <p:nvPr userDrawn="1"/>
        </p:nvSpPr>
        <p:spPr>
          <a:xfrm>
            <a:off x="304410" y="231111"/>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8" name="Freihandform 7"/>
          <p:cNvSpPr/>
          <p:nvPr userDrawn="1"/>
        </p:nvSpPr>
        <p:spPr>
          <a:xfrm rot="11202798">
            <a:off x="8121315" y="5858281"/>
            <a:ext cx="799381" cy="84106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Tree>
    <p:extLst>
      <p:ext uri="{BB962C8B-B14F-4D97-AF65-F5344CB8AC3E}">
        <p14:creationId xmlns:p14="http://schemas.microsoft.com/office/powerpoint/2010/main" val="3184527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7" name="Freihandform 6"/>
          <p:cNvSpPr/>
          <p:nvPr userDrawn="1"/>
        </p:nvSpPr>
        <p:spPr>
          <a:xfrm rot="21387232">
            <a:off x="1097710" y="465941"/>
            <a:ext cx="3898433" cy="1002478"/>
          </a:xfrm>
          <a:custGeom>
            <a:avLst/>
            <a:gdLst>
              <a:gd name="connsiteX0" fmla="*/ 0 w 4038600"/>
              <a:gd name="connsiteY0" fmla="*/ 522514 h 1589314"/>
              <a:gd name="connsiteX1" fmla="*/ 174171 w 4038600"/>
              <a:gd name="connsiteY1" fmla="*/ 1589314 h 1589314"/>
              <a:gd name="connsiteX2" fmla="*/ 4038600 w 4038600"/>
              <a:gd name="connsiteY2" fmla="*/ 1240972 h 1589314"/>
              <a:gd name="connsiteX3" fmla="*/ 3995057 w 4038600"/>
              <a:gd name="connsiteY3" fmla="*/ 0 h 1589314"/>
              <a:gd name="connsiteX4" fmla="*/ 0 w 4038600"/>
              <a:gd name="connsiteY4" fmla="*/ 522514 h 1589314"/>
              <a:gd name="connsiteX0" fmla="*/ 0 w 3962400"/>
              <a:gd name="connsiteY0" fmla="*/ 228600 h 1589314"/>
              <a:gd name="connsiteX1" fmla="*/ 97971 w 3962400"/>
              <a:gd name="connsiteY1" fmla="*/ 1589314 h 1589314"/>
              <a:gd name="connsiteX2" fmla="*/ 3962400 w 3962400"/>
              <a:gd name="connsiteY2" fmla="*/ 1240972 h 1589314"/>
              <a:gd name="connsiteX3" fmla="*/ 3918857 w 3962400"/>
              <a:gd name="connsiteY3" fmla="*/ 0 h 1589314"/>
              <a:gd name="connsiteX4" fmla="*/ 0 w 3962400"/>
              <a:gd name="connsiteY4" fmla="*/ 228600 h 1589314"/>
              <a:gd name="connsiteX0" fmla="*/ 0 w 3962400"/>
              <a:gd name="connsiteY0" fmla="*/ 228600 h 1273628"/>
              <a:gd name="connsiteX1" fmla="*/ 76200 w 3962400"/>
              <a:gd name="connsiteY1" fmla="*/ 1273628 h 1273628"/>
              <a:gd name="connsiteX2" fmla="*/ 3962400 w 3962400"/>
              <a:gd name="connsiteY2" fmla="*/ 1240972 h 1273628"/>
              <a:gd name="connsiteX3" fmla="*/ 3918857 w 3962400"/>
              <a:gd name="connsiteY3" fmla="*/ 0 h 1273628"/>
              <a:gd name="connsiteX4" fmla="*/ 0 w 3962400"/>
              <a:gd name="connsiteY4" fmla="*/ 228600 h 1273628"/>
              <a:gd name="connsiteX0" fmla="*/ 0 w 3962400"/>
              <a:gd name="connsiteY0" fmla="*/ 119743 h 1164771"/>
              <a:gd name="connsiteX1" fmla="*/ 76200 w 3962400"/>
              <a:gd name="connsiteY1" fmla="*/ 1164771 h 1164771"/>
              <a:gd name="connsiteX2" fmla="*/ 3962400 w 3962400"/>
              <a:gd name="connsiteY2" fmla="*/ 1132115 h 1164771"/>
              <a:gd name="connsiteX3" fmla="*/ 3918857 w 3962400"/>
              <a:gd name="connsiteY3" fmla="*/ 0 h 1164771"/>
              <a:gd name="connsiteX4" fmla="*/ 0 w 3962400"/>
              <a:gd name="connsiteY4" fmla="*/ 119743 h 1164771"/>
              <a:gd name="connsiteX0" fmla="*/ 0 w 3962400"/>
              <a:gd name="connsiteY0" fmla="*/ 0 h 1045028"/>
              <a:gd name="connsiteX1" fmla="*/ 76200 w 3962400"/>
              <a:gd name="connsiteY1" fmla="*/ 1045028 h 1045028"/>
              <a:gd name="connsiteX2" fmla="*/ 3962400 w 3962400"/>
              <a:gd name="connsiteY2" fmla="*/ 1012372 h 1045028"/>
              <a:gd name="connsiteX3" fmla="*/ 3929743 w 3962400"/>
              <a:gd name="connsiteY3" fmla="*/ 24988 h 1045028"/>
              <a:gd name="connsiteX4" fmla="*/ 0 w 3962400"/>
              <a:gd name="connsiteY4" fmla="*/ 0 h 1045028"/>
              <a:gd name="connsiteX0" fmla="*/ 21772 w 3886200"/>
              <a:gd name="connsiteY0" fmla="*/ 0 h 1045028"/>
              <a:gd name="connsiteX1" fmla="*/ 0 w 3886200"/>
              <a:gd name="connsiteY1" fmla="*/ 1045028 h 1045028"/>
              <a:gd name="connsiteX2" fmla="*/ 3886200 w 3886200"/>
              <a:gd name="connsiteY2" fmla="*/ 1012372 h 1045028"/>
              <a:gd name="connsiteX3" fmla="*/ 3853543 w 3886200"/>
              <a:gd name="connsiteY3" fmla="*/ 24988 h 1045028"/>
              <a:gd name="connsiteX4" fmla="*/ 21772 w 3886200"/>
              <a:gd name="connsiteY4" fmla="*/ 0 h 1045028"/>
              <a:gd name="connsiteX0" fmla="*/ 21772 w 3865880"/>
              <a:gd name="connsiteY0" fmla="*/ 0 h 1106968"/>
              <a:gd name="connsiteX1" fmla="*/ 0 w 3865880"/>
              <a:gd name="connsiteY1" fmla="*/ 1045028 h 1106968"/>
              <a:gd name="connsiteX2" fmla="*/ 3865880 w 3865880"/>
              <a:gd name="connsiteY2" fmla="*/ 1106968 h 1106968"/>
              <a:gd name="connsiteX3" fmla="*/ 3853543 w 3865880"/>
              <a:gd name="connsiteY3" fmla="*/ 24988 h 1106968"/>
              <a:gd name="connsiteX4" fmla="*/ 21772 w 3865880"/>
              <a:gd name="connsiteY4" fmla="*/ 0 h 1106968"/>
              <a:gd name="connsiteX0" fmla="*/ 0 w 3898433"/>
              <a:gd name="connsiteY0" fmla="*/ -1 h 1110698"/>
              <a:gd name="connsiteX1" fmla="*/ 32553 w 3898433"/>
              <a:gd name="connsiteY1" fmla="*/ 1048758 h 1110698"/>
              <a:gd name="connsiteX2" fmla="*/ 3898433 w 3898433"/>
              <a:gd name="connsiteY2" fmla="*/ 1110698 h 1110698"/>
              <a:gd name="connsiteX3" fmla="*/ 3886096 w 3898433"/>
              <a:gd name="connsiteY3" fmla="*/ 28718 h 1110698"/>
              <a:gd name="connsiteX4" fmla="*/ 0 w 3898433"/>
              <a:gd name="connsiteY4" fmla="*/ -1 h 1110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8433" h="1110698">
                <a:moveTo>
                  <a:pt x="0" y="-1"/>
                </a:moveTo>
                <a:lnTo>
                  <a:pt x="32553" y="1048758"/>
                </a:lnTo>
                <a:lnTo>
                  <a:pt x="3898433" y="1110698"/>
                </a:lnTo>
                <a:lnTo>
                  <a:pt x="3886096" y="28718"/>
                </a:lnTo>
                <a:lnTo>
                  <a:pt x="0"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Bildungsplan kennenlernen</a:t>
            </a:r>
          </a:p>
        </p:txBody>
      </p:sp>
      <p:grpSp>
        <p:nvGrpSpPr>
          <p:cNvPr id="8" name="Gruppieren 7"/>
          <p:cNvGrpSpPr/>
          <p:nvPr userDrawn="1"/>
        </p:nvGrpSpPr>
        <p:grpSpPr>
          <a:xfrm rot="21422911">
            <a:off x="687361" y="623077"/>
            <a:ext cx="332556" cy="518613"/>
            <a:chOff x="894190" y="2767564"/>
            <a:chExt cx="332556" cy="518613"/>
          </a:xfrm>
        </p:grpSpPr>
        <p:sp>
          <p:nvSpPr>
            <p:cNvPr id="9" name="Freihandform 8"/>
            <p:cNvSpPr/>
            <p:nvPr/>
          </p:nvSpPr>
          <p:spPr>
            <a:xfrm>
              <a:off x="894190" y="2767564"/>
              <a:ext cx="206477" cy="511277"/>
            </a:xfrm>
            <a:custGeom>
              <a:avLst/>
              <a:gdLst>
                <a:gd name="connsiteX0" fmla="*/ 0 w 324464"/>
                <a:gd name="connsiteY0" fmla="*/ 167148 h 511277"/>
                <a:gd name="connsiteX1" fmla="*/ 68826 w 324464"/>
                <a:gd name="connsiteY1" fmla="*/ 245806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324464"/>
                <a:gd name="connsiteY0" fmla="*/ 167148 h 511277"/>
                <a:gd name="connsiteX1" fmla="*/ 157317 w 324464"/>
                <a:gd name="connsiteY1" fmla="*/ 216309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206477"/>
                <a:gd name="connsiteY0" fmla="*/ 78657 h 511277"/>
                <a:gd name="connsiteX1" fmla="*/ 39330 w 206477"/>
                <a:gd name="connsiteY1" fmla="*/ 216309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 name="connsiteX0" fmla="*/ 0 w 206477"/>
                <a:gd name="connsiteY0" fmla="*/ 78657 h 511277"/>
                <a:gd name="connsiteX1" fmla="*/ 13204 w 206477"/>
                <a:gd name="connsiteY1" fmla="*/ 184958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77" h="511277">
                  <a:moveTo>
                    <a:pt x="0" y="78657"/>
                  </a:moveTo>
                  <a:lnTo>
                    <a:pt x="13204" y="184958"/>
                  </a:lnTo>
                  <a:lnTo>
                    <a:pt x="117987" y="127819"/>
                  </a:lnTo>
                  <a:lnTo>
                    <a:pt x="98322" y="511277"/>
                  </a:lnTo>
                  <a:lnTo>
                    <a:pt x="206477" y="511277"/>
                  </a:lnTo>
                  <a:lnTo>
                    <a:pt x="206477" y="0"/>
                  </a:lnTo>
                  <a:lnTo>
                    <a:pt x="0" y="7865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p:cNvSpPr/>
            <p:nvPr/>
          </p:nvSpPr>
          <p:spPr>
            <a:xfrm>
              <a:off x="1137919" y="3192125"/>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1" name="Freihandform 10"/>
          <p:cNvSpPr/>
          <p:nvPr userDrawn="1"/>
        </p:nvSpPr>
        <p:spPr>
          <a:xfrm>
            <a:off x="304410" y="231111"/>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12" name="Freihandform 11"/>
          <p:cNvSpPr/>
          <p:nvPr userDrawn="1"/>
        </p:nvSpPr>
        <p:spPr>
          <a:xfrm rot="11202798">
            <a:off x="8121315" y="5858281"/>
            <a:ext cx="799381" cy="84106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13" name="Freihandform 12"/>
          <p:cNvSpPr/>
          <p:nvPr userDrawn="1"/>
        </p:nvSpPr>
        <p:spPr>
          <a:xfrm rot="120000">
            <a:off x="6070678" y="6389077"/>
            <a:ext cx="1922931" cy="773724"/>
          </a:xfrm>
          <a:custGeom>
            <a:avLst/>
            <a:gdLst>
              <a:gd name="connsiteX0" fmla="*/ 2286000 w 2497015"/>
              <a:gd name="connsiteY0" fmla="*/ 867508 h 914400"/>
              <a:gd name="connsiteX1" fmla="*/ 2497015 w 2497015"/>
              <a:gd name="connsiteY1" fmla="*/ 0 h 914400"/>
              <a:gd name="connsiteX2" fmla="*/ 0 w 2497015"/>
              <a:gd name="connsiteY2" fmla="*/ 140677 h 914400"/>
              <a:gd name="connsiteX3" fmla="*/ 211015 w 2497015"/>
              <a:gd name="connsiteY3" fmla="*/ 914400 h 914400"/>
              <a:gd name="connsiteX4" fmla="*/ 2286000 w 2497015"/>
              <a:gd name="connsiteY4" fmla="*/ 867508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7015" h="914400">
                <a:moveTo>
                  <a:pt x="2286000" y="867508"/>
                </a:moveTo>
                <a:lnTo>
                  <a:pt x="2497015" y="0"/>
                </a:lnTo>
                <a:lnTo>
                  <a:pt x="0" y="140677"/>
                </a:lnTo>
                <a:lnTo>
                  <a:pt x="211015" y="914400"/>
                </a:lnTo>
                <a:lnTo>
                  <a:pt x="2286000" y="86750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p:cNvSpPr txBox="1"/>
          <p:nvPr userDrawn="1"/>
        </p:nvSpPr>
        <p:spPr>
          <a:xfrm>
            <a:off x="6176185" y="6474044"/>
            <a:ext cx="1725857" cy="369332"/>
          </a:xfrm>
          <a:prstGeom prst="rect">
            <a:avLst/>
          </a:prstGeom>
          <a:noFill/>
        </p:spPr>
        <p:txBody>
          <a:bodyPr wrap="none" rtlCol="0">
            <a:spAutoFit/>
          </a:bodyPr>
          <a:lstStyle/>
          <a:p>
            <a:r>
              <a:rPr lang="de-DE" dirty="0">
                <a:solidFill>
                  <a:schemeClr val="bg1"/>
                </a:solidFill>
              </a:rPr>
              <a:t>Worum geht es?</a:t>
            </a:r>
          </a:p>
        </p:txBody>
      </p:sp>
      <p:grpSp>
        <p:nvGrpSpPr>
          <p:cNvPr id="15" name="Gruppieren 14"/>
          <p:cNvGrpSpPr/>
          <p:nvPr userDrawn="1"/>
        </p:nvGrpSpPr>
        <p:grpSpPr>
          <a:xfrm rot="232706">
            <a:off x="6259909" y="644454"/>
            <a:ext cx="2696902" cy="887310"/>
            <a:chOff x="5984110" y="5432467"/>
            <a:chExt cx="2696902" cy="887310"/>
          </a:xfrm>
        </p:grpSpPr>
        <p:sp>
          <p:nvSpPr>
            <p:cNvPr id="16" name="Freihandform 15"/>
            <p:cNvSpPr/>
            <p:nvPr/>
          </p:nvSpPr>
          <p:spPr>
            <a:xfrm>
              <a:off x="5984110" y="5440101"/>
              <a:ext cx="2696902" cy="879676"/>
            </a:xfrm>
            <a:custGeom>
              <a:avLst/>
              <a:gdLst>
                <a:gd name="connsiteX0" fmla="*/ 173621 w 2280213"/>
                <a:gd name="connsiteY0" fmla="*/ 694481 h 879676"/>
                <a:gd name="connsiteX1" fmla="*/ 1828800 w 2280213"/>
                <a:gd name="connsiteY1" fmla="*/ 578734 h 879676"/>
                <a:gd name="connsiteX2" fmla="*/ 1782502 w 2280213"/>
                <a:gd name="connsiteY2" fmla="*/ 879676 h 879676"/>
                <a:gd name="connsiteX3" fmla="*/ 2280213 w 2280213"/>
                <a:gd name="connsiteY3" fmla="*/ 856527 h 879676"/>
                <a:gd name="connsiteX4" fmla="*/ 2280213 w 2280213"/>
                <a:gd name="connsiteY4" fmla="*/ 0 h 879676"/>
                <a:gd name="connsiteX5" fmla="*/ 0 w 2280213"/>
                <a:gd name="connsiteY5" fmla="*/ 196770 h 879676"/>
                <a:gd name="connsiteX6" fmla="*/ 173621 w 2280213"/>
                <a:gd name="connsiteY6" fmla="*/ 694481 h 879676"/>
                <a:gd name="connsiteX0" fmla="*/ 0 w 2511706"/>
                <a:gd name="connsiteY0" fmla="*/ 717631 h 879676"/>
                <a:gd name="connsiteX1" fmla="*/ 2060293 w 2511706"/>
                <a:gd name="connsiteY1" fmla="*/ 578734 h 879676"/>
                <a:gd name="connsiteX2" fmla="*/ 2013995 w 2511706"/>
                <a:gd name="connsiteY2" fmla="*/ 879676 h 879676"/>
                <a:gd name="connsiteX3" fmla="*/ 2511706 w 2511706"/>
                <a:gd name="connsiteY3" fmla="*/ 856527 h 879676"/>
                <a:gd name="connsiteX4" fmla="*/ 2511706 w 2511706"/>
                <a:gd name="connsiteY4" fmla="*/ 0 h 879676"/>
                <a:gd name="connsiteX5" fmla="*/ 231493 w 2511706"/>
                <a:gd name="connsiteY5" fmla="*/ 196770 h 879676"/>
                <a:gd name="connsiteX6" fmla="*/ 0 w 2511706"/>
                <a:gd name="connsiteY6" fmla="*/ 717631 h 879676"/>
                <a:gd name="connsiteX0" fmla="*/ 104173 w 2615879"/>
                <a:gd name="connsiteY0" fmla="*/ 717631 h 879676"/>
                <a:gd name="connsiteX1" fmla="*/ 2164466 w 2615879"/>
                <a:gd name="connsiteY1" fmla="*/ 578734 h 879676"/>
                <a:gd name="connsiteX2" fmla="*/ 2118168 w 2615879"/>
                <a:gd name="connsiteY2" fmla="*/ 879676 h 879676"/>
                <a:gd name="connsiteX3" fmla="*/ 2615879 w 2615879"/>
                <a:gd name="connsiteY3" fmla="*/ 856527 h 879676"/>
                <a:gd name="connsiteX4" fmla="*/ 2615879 w 2615879"/>
                <a:gd name="connsiteY4" fmla="*/ 0 h 879676"/>
                <a:gd name="connsiteX5" fmla="*/ 0 w 2615879"/>
                <a:gd name="connsiteY5" fmla="*/ 208345 h 879676"/>
                <a:gd name="connsiteX6" fmla="*/ 104173 w 2615879"/>
                <a:gd name="connsiteY6" fmla="*/ 717631 h 879676"/>
                <a:gd name="connsiteX0" fmla="*/ 104173 w 2627454"/>
                <a:gd name="connsiteY0" fmla="*/ 717631 h 879676"/>
                <a:gd name="connsiteX1" fmla="*/ 2164466 w 2627454"/>
                <a:gd name="connsiteY1" fmla="*/ 578734 h 879676"/>
                <a:gd name="connsiteX2" fmla="*/ 2118168 w 2627454"/>
                <a:gd name="connsiteY2" fmla="*/ 879676 h 879676"/>
                <a:gd name="connsiteX3" fmla="*/ 2615879 w 2627454"/>
                <a:gd name="connsiteY3" fmla="*/ 856527 h 879676"/>
                <a:gd name="connsiteX4" fmla="*/ 2627454 w 2627454"/>
                <a:gd name="connsiteY4" fmla="*/ 0 h 879676"/>
                <a:gd name="connsiteX5" fmla="*/ 0 w 2627454"/>
                <a:gd name="connsiteY5" fmla="*/ 208345 h 879676"/>
                <a:gd name="connsiteX6" fmla="*/ 104173 w 2627454"/>
                <a:gd name="connsiteY6" fmla="*/ 717631 h 879676"/>
                <a:gd name="connsiteX0" fmla="*/ 150472 w 2673753"/>
                <a:gd name="connsiteY0" fmla="*/ 729205 h 891250"/>
                <a:gd name="connsiteX1" fmla="*/ 2210765 w 2673753"/>
                <a:gd name="connsiteY1" fmla="*/ 590308 h 891250"/>
                <a:gd name="connsiteX2" fmla="*/ 2164467 w 2673753"/>
                <a:gd name="connsiteY2" fmla="*/ 891250 h 891250"/>
                <a:gd name="connsiteX3" fmla="*/ 2662178 w 2673753"/>
                <a:gd name="connsiteY3" fmla="*/ 868101 h 891250"/>
                <a:gd name="connsiteX4" fmla="*/ 2673753 w 2673753"/>
                <a:gd name="connsiteY4" fmla="*/ 11574 h 891250"/>
                <a:gd name="connsiteX5" fmla="*/ 0 w 2673753"/>
                <a:gd name="connsiteY5" fmla="*/ 0 h 891250"/>
                <a:gd name="connsiteX6" fmla="*/ 150472 w 2673753"/>
                <a:gd name="connsiteY6" fmla="*/ 729205 h 891250"/>
                <a:gd name="connsiteX0" fmla="*/ 127322 w 2673753"/>
                <a:gd name="connsiteY0" fmla="*/ 729205 h 891250"/>
                <a:gd name="connsiteX1" fmla="*/ 2210765 w 2673753"/>
                <a:gd name="connsiteY1" fmla="*/ 590308 h 891250"/>
                <a:gd name="connsiteX2" fmla="*/ 2164467 w 2673753"/>
                <a:gd name="connsiteY2" fmla="*/ 891250 h 891250"/>
                <a:gd name="connsiteX3" fmla="*/ 2662178 w 2673753"/>
                <a:gd name="connsiteY3" fmla="*/ 868101 h 891250"/>
                <a:gd name="connsiteX4" fmla="*/ 2673753 w 2673753"/>
                <a:gd name="connsiteY4" fmla="*/ 11574 h 891250"/>
                <a:gd name="connsiteX5" fmla="*/ 0 w 2673753"/>
                <a:gd name="connsiteY5" fmla="*/ 0 h 891250"/>
                <a:gd name="connsiteX6" fmla="*/ 127322 w 2673753"/>
                <a:gd name="connsiteY6" fmla="*/ 729205 h 891250"/>
                <a:gd name="connsiteX0" fmla="*/ 150471 w 2696902"/>
                <a:gd name="connsiteY0" fmla="*/ 717631 h 879676"/>
                <a:gd name="connsiteX1" fmla="*/ 2233914 w 2696902"/>
                <a:gd name="connsiteY1" fmla="*/ 578734 h 879676"/>
                <a:gd name="connsiteX2" fmla="*/ 2187616 w 2696902"/>
                <a:gd name="connsiteY2" fmla="*/ 879676 h 879676"/>
                <a:gd name="connsiteX3" fmla="*/ 2685327 w 2696902"/>
                <a:gd name="connsiteY3" fmla="*/ 856527 h 879676"/>
                <a:gd name="connsiteX4" fmla="*/ 2696902 w 2696902"/>
                <a:gd name="connsiteY4" fmla="*/ 0 h 879676"/>
                <a:gd name="connsiteX5" fmla="*/ 0 w 2696902"/>
                <a:gd name="connsiteY5" fmla="*/ 11575 h 879676"/>
                <a:gd name="connsiteX6" fmla="*/ 150471 w 2696902"/>
                <a:gd name="connsiteY6" fmla="*/ 717631 h 87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6902" h="879676">
                  <a:moveTo>
                    <a:pt x="150471" y="717631"/>
                  </a:moveTo>
                  <a:lnTo>
                    <a:pt x="2233914" y="578734"/>
                  </a:lnTo>
                  <a:lnTo>
                    <a:pt x="2187616" y="879676"/>
                  </a:lnTo>
                  <a:lnTo>
                    <a:pt x="2685327" y="856527"/>
                  </a:lnTo>
                  <a:lnTo>
                    <a:pt x="2696902" y="0"/>
                  </a:lnTo>
                  <a:lnTo>
                    <a:pt x="0" y="11575"/>
                  </a:lnTo>
                  <a:lnTo>
                    <a:pt x="150471" y="71763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p:cNvSpPr txBox="1"/>
            <p:nvPr/>
          </p:nvSpPr>
          <p:spPr>
            <a:xfrm>
              <a:off x="6084210" y="5432467"/>
              <a:ext cx="2562368" cy="646331"/>
            </a:xfrm>
            <a:prstGeom prst="rect">
              <a:avLst/>
            </a:prstGeom>
            <a:noFill/>
          </p:spPr>
          <p:txBody>
            <a:bodyPr wrap="none" rtlCol="0">
              <a:spAutoFit/>
            </a:bodyPr>
            <a:lstStyle/>
            <a:p>
              <a:r>
                <a:rPr lang="de-DE" dirty="0">
                  <a:solidFill>
                    <a:schemeClr val="bg1"/>
                  </a:solidFill>
                </a:rPr>
                <a:t>verbindliches Fundament</a:t>
              </a:r>
              <a:br>
                <a:rPr lang="de-DE" dirty="0">
                  <a:solidFill>
                    <a:schemeClr val="bg1"/>
                  </a:solidFill>
                </a:rPr>
              </a:br>
              <a:r>
                <a:rPr lang="de-DE" dirty="0">
                  <a:solidFill>
                    <a:schemeClr val="bg1"/>
                  </a:solidFill>
                </a:rPr>
                <a:t> für technische Kursstufe</a:t>
              </a:r>
            </a:p>
          </p:txBody>
        </p:sp>
      </p:grpSp>
      <p:grpSp>
        <p:nvGrpSpPr>
          <p:cNvPr id="18" name="Gruppieren 17"/>
          <p:cNvGrpSpPr/>
          <p:nvPr userDrawn="1"/>
        </p:nvGrpSpPr>
        <p:grpSpPr>
          <a:xfrm rot="645852">
            <a:off x="589849" y="5751766"/>
            <a:ext cx="691083" cy="1479542"/>
            <a:chOff x="5536097" y="5446473"/>
            <a:chExt cx="691083" cy="1479542"/>
          </a:xfrm>
        </p:grpSpPr>
        <p:sp>
          <p:nvSpPr>
            <p:cNvPr id="19" name="Freihandform 18"/>
            <p:cNvSpPr/>
            <p:nvPr/>
          </p:nvSpPr>
          <p:spPr>
            <a:xfrm>
              <a:off x="5536097" y="5446473"/>
              <a:ext cx="691083" cy="1479542"/>
            </a:xfrm>
            <a:custGeom>
              <a:avLst/>
              <a:gdLst>
                <a:gd name="connsiteX0" fmla="*/ 1111170 w 1111170"/>
                <a:gd name="connsiteY0" fmla="*/ 1481559 h 1516283"/>
                <a:gd name="connsiteX1" fmla="*/ 763929 w 1111170"/>
                <a:gd name="connsiteY1" fmla="*/ 0 h 1516283"/>
                <a:gd name="connsiteX2" fmla="*/ 185195 w 1111170"/>
                <a:gd name="connsiteY2" fmla="*/ 11574 h 1516283"/>
                <a:gd name="connsiteX3" fmla="*/ 0 w 1111170"/>
                <a:gd name="connsiteY3" fmla="*/ 1516283 h 1516283"/>
                <a:gd name="connsiteX4" fmla="*/ 1111170 w 1111170"/>
                <a:gd name="connsiteY4" fmla="*/ 1481559 h 1516283"/>
                <a:gd name="connsiteX0" fmla="*/ 1111170 w 1111170"/>
                <a:gd name="connsiteY0" fmla="*/ 1469985 h 1504709"/>
                <a:gd name="connsiteX1" fmla="*/ 775504 w 1111170"/>
                <a:gd name="connsiteY1" fmla="*/ 11575 h 1504709"/>
                <a:gd name="connsiteX2" fmla="*/ 185195 w 1111170"/>
                <a:gd name="connsiteY2" fmla="*/ 0 h 1504709"/>
                <a:gd name="connsiteX3" fmla="*/ 0 w 1111170"/>
                <a:gd name="connsiteY3" fmla="*/ 1504709 h 1504709"/>
                <a:gd name="connsiteX4" fmla="*/ 1111170 w 1111170"/>
                <a:gd name="connsiteY4" fmla="*/ 1469985 h 1504709"/>
                <a:gd name="connsiteX0" fmla="*/ 1111170 w 1111170"/>
                <a:gd name="connsiteY0" fmla="*/ 1461596 h 1496320"/>
                <a:gd name="connsiteX1" fmla="*/ 775504 w 1111170"/>
                <a:gd name="connsiteY1" fmla="*/ 3186 h 1496320"/>
                <a:gd name="connsiteX2" fmla="*/ 420087 w 1111170"/>
                <a:gd name="connsiteY2" fmla="*/ 0 h 1496320"/>
                <a:gd name="connsiteX3" fmla="*/ 0 w 1111170"/>
                <a:gd name="connsiteY3" fmla="*/ 1496320 h 1496320"/>
                <a:gd name="connsiteX4" fmla="*/ 1111170 w 1111170"/>
                <a:gd name="connsiteY4" fmla="*/ 1461596 h 1496320"/>
                <a:gd name="connsiteX0" fmla="*/ 775610 w 775610"/>
                <a:gd name="connsiteY0" fmla="*/ 1461596 h 1479542"/>
                <a:gd name="connsiteX1" fmla="*/ 439944 w 775610"/>
                <a:gd name="connsiteY1" fmla="*/ 3186 h 1479542"/>
                <a:gd name="connsiteX2" fmla="*/ 84527 w 775610"/>
                <a:gd name="connsiteY2" fmla="*/ 0 h 1479542"/>
                <a:gd name="connsiteX3" fmla="*/ 0 w 775610"/>
                <a:gd name="connsiteY3" fmla="*/ 1479542 h 1479542"/>
                <a:gd name="connsiteX4" fmla="*/ 775610 w 775610"/>
                <a:gd name="connsiteY4" fmla="*/ 1461596 h 1479542"/>
                <a:gd name="connsiteX0" fmla="*/ 691083 w 691083"/>
                <a:gd name="connsiteY0" fmla="*/ 1461596 h 1479542"/>
                <a:gd name="connsiteX1" fmla="*/ 355417 w 691083"/>
                <a:gd name="connsiteY1" fmla="*/ 3186 h 1479542"/>
                <a:gd name="connsiteX2" fmla="*/ 0 w 691083"/>
                <a:gd name="connsiteY2" fmla="*/ 0 h 1479542"/>
                <a:gd name="connsiteX3" fmla="*/ 108420 w 691083"/>
                <a:gd name="connsiteY3" fmla="*/ 1479542 h 1479542"/>
                <a:gd name="connsiteX4" fmla="*/ 691083 w 691083"/>
                <a:gd name="connsiteY4" fmla="*/ 1461596 h 1479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83" h="1479542">
                  <a:moveTo>
                    <a:pt x="691083" y="1461596"/>
                  </a:moveTo>
                  <a:lnTo>
                    <a:pt x="355417" y="3186"/>
                  </a:lnTo>
                  <a:lnTo>
                    <a:pt x="0" y="0"/>
                  </a:lnTo>
                  <a:lnTo>
                    <a:pt x="108420" y="1479542"/>
                  </a:lnTo>
                  <a:lnTo>
                    <a:pt x="691083" y="146159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 name="Textfeld 19"/>
            <p:cNvSpPr txBox="1"/>
            <p:nvPr/>
          </p:nvSpPr>
          <p:spPr>
            <a:xfrm rot="4941876">
              <a:off x="5396984" y="5967763"/>
              <a:ext cx="843821" cy="369332"/>
            </a:xfrm>
            <a:prstGeom prst="rect">
              <a:avLst/>
            </a:prstGeom>
            <a:noFill/>
          </p:spPr>
          <p:txBody>
            <a:bodyPr wrap="none" rtlCol="0">
              <a:spAutoFit/>
            </a:bodyPr>
            <a:lstStyle/>
            <a:p>
              <a:r>
                <a:rPr lang="de-DE" dirty="0">
                  <a:solidFill>
                    <a:schemeClr val="bg1"/>
                  </a:solidFill>
                </a:rPr>
                <a:t>Vielfalt</a:t>
              </a:r>
            </a:p>
          </p:txBody>
        </p:sp>
      </p:grpSp>
      <p:grpSp>
        <p:nvGrpSpPr>
          <p:cNvPr id="21" name="Gruppieren 20"/>
          <p:cNvGrpSpPr/>
          <p:nvPr userDrawn="1"/>
        </p:nvGrpSpPr>
        <p:grpSpPr>
          <a:xfrm rot="645852">
            <a:off x="5933" y="5633224"/>
            <a:ext cx="608542" cy="1487474"/>
            <a:chOff x="5722155" y="5437849"/>
            <a:chExt cx="608542" cy="1487474"/>
          </a:xfrm>
        </p:grpSpPr>
        <p:sp>
          <p:nvSpPr>
            <p:cNvPr id="22" name="Freihandform 21"/>
            <p:cNvSpPr/>
            <p:nvPr/>
          </p:nvSpPr>
          <p:spPr>
            <a:xfrm>
              <a:off x="5722155" y="5437849"/>
              <a:ext cx="608542" cy="1487474"/>
            </a:xfrm>
            <a:custGeom>
              <a:avLst/>
              <a:gdLst>
                <a:gd name="connsiteX0" fmla="*/ 1111170 w 1111170"/>
                <a:gd name="connsiteY0" fmla="*/ 1481559 h 1516283"/>
                <a:gd name="connsiteX1" fmla="*/ 763929 w 1111170"/>
                <a:gd name="connsiteY1" fmla="*/ 0 h 1516283"/>
                <a:gd name="connsiteX2" fmla="*/ 185195 w 1111170"/>
                <a:gd name="connsiteY2" fmla="*/ 11574 h 1516283"/>
                <a:gd name="connsiteX3" fmla="*/ 0 w 1111170"/>
                <a:gd name="connsiteY3" fmla="*/ 1516283 h 1516283"/>
                <a:gd name="connsiteX4" fmla="*/ 1111170 w 1111170"/>
                <a:gd name="connsiteY4" fmla="*/ 1481559 h 1516283"/>
                <a:gd name="connsiteX0" fmla="*/ 1111170 w 1111170"/>
                <a:gd name="connsiteY0" fmla="*/ 1469985 h 1504709"/>
                <a:gd name="connsiteX1" fmla="*/ 775504 w 1111170"/>
                <a:gd name="connsiteY1" fmla="*/ 11575 h 1504709"/>
                <a:gd name="connsiteX2" fmla="*/ 185195 w 1111170"/>
                <a:gd name="connsiteY2" fmla="*/ 0 h 1504709"/>
                <a:gd name="connsiteX3" fmla="*/ 0 w 1111170"/>
                <a:gd name="connsiteY3" fmla="*/ 1504709 h 1504709"/>
                <a:gd name="connsiteX4" fmla="*/ 1111170 w 1111170"/>
                <a:gd name="connsiteY4" fmla="*/ 1469985 h 1504709"/>
                <a:gd name="connsiteX0" fmla="*/ 1111170 w 1111170"/>
                <a:gd name="connsiteY0" fmla="*/ 1461596 h 1496320"/>
                <a:gd name="connsiteX1" fmla="*/ 775504 w 1111170"/>
                <a:gd name="connsiteY1" fmla="*/ 3186 h 1496320"/>
                <a:gd name="connsiteX2" fmla="*/ 420087 w 1111170"/>
                <a:gd name="connsiteY2" fmla="*/ 0 h 1496320"/>
                <a:gd name="connsiteX3" fmla="*/ 0 w 1111170"/>
                <a:gd name="connsiteY3" fmla="*/ 1496320 h 1496320"/>
                <a:gd name="connsiteX4" fmla="*/ 1111170 w 1111170"/>
                <a:gd name="connsiteY4" fmla="*/ 1461596 h 1496320"/>
                <a:gd name="connsiteX0" fmla="*/ 775610 w 775610"/>
                <a:gd name="connsiteY0" fmla="*/ 1461596 h 1479542"/>
                <a:gd name="connsiteX1" fmla="*/ 439944 w 775610"/>
                <a:gd name="connsiteY1" fmla="*/ 3186 h 1479542"/>
                <a:gd name="connsiteX2" fmla="*/ 84527 w 775610"/>
                <a:gd name="connsiteY2" fmla="*/ 0 h 1479542"/>
                <a:gd name="connsiteX3" fmla="*/ 0 w 775610"/>
                <a:gd name="connsiteY3" fmla="*/ 1479542 h 1479542"/>
                <a:gd name="connsiteX4" fmla="*/ 775610 w 775610"/>
                <a:gd name="connsiteY4" fmla="*/ 1461596 h 1479542"/>
                <a:gd name="connsiteX0" fmla="*/ 691083 w 691083"/>
                <a:gd name="connsiteY0" fmla="*/ 1461596 h 1479542"/>
                <a:gd name="connsiteX1" fmla="*/ 355417 w 691083"/>
                <a:gd name="connsiteY1" fmla="*/ 3186 h 1479542"/>
                <a:gd name="connsiteX2" fmla="*/ 0 w 691083"/>
                <a:gd name="connsiteY2" fmla="*/ 0 h 1479542"/>
                <a:gd name="connsiteX3" fmla="*/ 108420 w 691083"/>
                <a:gd name="connsiteY3" fmla="*/ 1479542 h 1479542"/>
                <a:gd name="connsiteX4" fmla="*/ 691083 w 691083"/>
                <a:gd name="connsiteY4" fmla="*/ 1461596 h 1479542"/>
                <a:gd name="connsiteX0" fmla="*/ 691083 w 717727"/>
                <a:gd name="connsiteY0" fmla="*/ 1461596 h 1479542"/>
                <a:gd name="connsiteX1" fmla="*/ 717727 w 717727"/>
                <a:gd name="connsiteY1" fmla="*/ 11813 h 1479542"/>
                <a:gd name="connsiteX2" fmla="*/ 0 w 717727"/>
                <a:gd name="connsiteY2" fmla="*/ 0 h 1479542"/>
                <a:gd name="connsiteX3" fmla="*/ 108420 w 717727"/>
                <a:gd name="connsiteY3" fmla="*/ 1479542 h 1479542"/>
                <a:gd name="connsiteX4" fmla="*/ 691083 w 717727"/>
                <a:gd name="connsiteY4" fmla="*/ 1461596 h 1479542"/>
                <a:gd name="connsiteX0" fmla="*/ 794599 w 794599"/>
                <a:gd name="connsiteY0" fmla="*/ 1470222 h 1479542"/>
                <a:gd name="connsiteX1" fmla="*/ 717727 w 794599"/>
                <a:gd name="connsiteY1" fmla="*/ 11813 h 1479542"/>
                <a:gd name="connsiteX2" fmla="*/ 0 w 794599"/>
                <a:gd name="connsiteY2" fmla="*/ 0 h 1479542"/>
                <a:gd name="connsiteX3" fmla="*/ 108420 w 794599"/>
                <a:gd name="connsiteY3" fmla="*/ 1479542 h 1479542"/>
                <a:gd name="connsiteX4" fmla="*/ 794599 w 794599"/>
                <a:gd name="connsiteY4" fmla="*/ 1470222 h 1479542"/>
                <a:gd name="connsiteX0" fmla="*/ 794599 w 794599"/>
                <a:gd name="connsiteY0" fmla="*/ 1470222 h 1479542"/>
                <a:gd name="connsiteX1" fmla="*/ 717727 w 794599"/>
                <a:gd name="connsiteY1" fmla="*/ 11813 h 1479542"/>
                <a:gd name="connsiteX2" fmla="*/ 0 w 794599"/>
                <a:gd name="connsiteY2" fmla="*/ 0 h 1479542"/>
                <a:gd name="connsiteX3" fmla="*/ 186057 w 794599"/>
                <a:gd name="connsiteY3" fmla="*/ 1479542 h 1479542"/>
                <a:gd name="connsiteX4" fmla="*/ 794599 w 794599"/>
                <a:gd name="connsiteY4" fmla="*/ 1470222 h 1479542"/>
                <a:gd name="connsiteX0" fmla="*/ 608542 w 608542"/>
                <a:gd name="connsiteY0" fmla="*/ 1461595 h 1470915"/>
                <a:gd name="connsiteX1" fmla="*/ 531670 w 608542"/>
                <a:gd name="connsiteY1" fmla="*/ 3186 h 1470915"/>
                <a:gd name="connsiteX2" fmla="*/ 184879 w 608542"/>
                <a:gd name="connsiteY2" fmla="*/ 0 h 1470915"/>
                <a:gd name="connsiteX3" fmla="*/ 0 w 608542"/>
                <a:gd name="connsiteY3" fmla="*/ 1470915 h 1470915"/>
                <a:gd name="connsiteX4" fmla="*/ 608542 w 608542"/>
                <a:gd name="connsiteY4" fmla="*/ 1461595 h 1470915"/>
                <a:gd name="connsiteX0" fmla="*/ 608542 w 608542"/>
                <a:gd name="connsiteY0" fmla="*/ 1487474 h 1487474"/>
                <a:gd name="connsiteX1" fmla="*/ 531670 w 608542"/>
                <a:gd name="connsiteY1" fmla="*/ 3186 h 1487474"/>
                <a:gd name="connsiteX2" fmla="*/ 184879 w 608542"/>
                <a:gd name="connsiteY2" fmla="*/ 0 h 1487474"/>
                <a:gd name="connsiteX3" fmla="*/ 0 w 608542"/>
                <a:gd name="connsiteY3" fmla="*/ 1470915 h 1487474"/>
                <a:gd name="connsiteX4" fmla="*/ 608542 w 608542"/>
                <a:gd name="connsiteY4" fmla="*/ 1487474 h 1487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542" h="1487474">
                  <a:moveTo>
                    <a:pt x="608542" y="1487474"/>
                  </a:moveTo>
                  <a:lnTo>
                    <a:pt x="531670" y="3186"/>
                  </a:lnTo>
                  <a:lnTo>
                    <a:pt x="184879" y="0"/>
                  </a:lnTo>
                  <a:lnTo>
                    <a:pt x="0" y="1470915"/>
                  </a:lnTo>
                  <a:lnTo>
                    <a:pt x="608542" y="148747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 name="Textfeld 22"/>
            <p:cNvSpPr txBox="1"/>
            <p:nvPr/>
          </p:nvSpPr>
          <p:spPr>
            <a:xfrm rot="16411087">
              <a:off x="5574431" y="5967763"/>
              <a:ext cx="903004" cy="369332"/>
            </a:xfrm>
            <a:prstGeom prst="rect">
              <a:avLst/>
            </a:prstGeom>
            <a:noFill/>
          </p:spPr>
          <p:txBody>
            <a:bodyPr wrap="none" rtlCol="0">
              <a:spAutoFit/>
            </a:bodyPr>
            <a:lstStyle/>
            <a:p>
              <a:r>
                <a:rPr lang="de-DE" dirty="0">
                  <a:solidFill>
                    <a:schemeClr val="bg1"/>
                  </a:solidFill>
                </a:rPr>
                <a:t>Freiheit</a:t>
              </a:r>
            </a:p>
          </p:txBody>
        </p:sp>
      </p:grpSp>
    </p:spTree>
    <p:extLst>
      <p:ext uri="{BB962C8B-B14F-4D97-AF65-F5344CB8AC3E}">
        <p14:creationId xmlns:p14="http://schemas.microsoft.com/office/powerpoint/2010/main" val="2627300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181439CF-8E3B-456B-A8AF-10196A5ED6B8}" type="datetimeFigureOut">
              <a:rPr lang="de-DE" smtClean="0"/>
              <a:t>23.10.2016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7D402952-A81D-4048-9BC6-38DF43FC48DB}" type="slidenum">
              <a:rPr lang="de-DE" smtClean="0"/>
              <a:t>‹Nr.›</a:t>
            </a:fld>
            <a:endParaRPr lang="de-DE"/>
          </a:p>
        </p:txBody>
      </p:sp>
    </p:spTree>
    <p:extLst>
      <p:ext uri="{BB962C8B-B14F-4D97-AF65-F5344CB8AC3E}">
        <p14:creationId xmlns:p14="http://schemas.microsoft.com/office/powerpoint/2010/main" val="1336917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e-DE"/>
              <a:t>Titelmasterformat durch Klicken bearbeiten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Content Placeholder 3"/>
          <p:cNvSpPr>
            <a:spLocks noGrp="1"/>
          </p:cNvSpPr>
          <p:nvPr>
            <p:ph sz="half" idx="2"/>
          </p:nvPr>
        </p:nvSpPr>
        <p:spPr>
          <a:xfrm>
            <a:off x="629842" y="2505075"/>
            <a:ext cx="3868340"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Content Placeholder 5"/>
          <p:cNvSpPr>
            <a:spLocks noGrp="1"/>
          </p:cNvSpPr>
          <p:nvPr>
            <p:ph sz="quarter" idx="4"/>
          </p:nvPr>
        </p:nvSpPr>
        <p:spPr>
          <a:xfrm>
            <a:off x="4629150" y="2505075"/>
            <a:ext cx="3887391"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181439CF-8E3B-456B-A8AF-10196A5ED6B8}" type="datetimeFigureOut">
              <a:rPr lang="de-DE" smtClean="0"/>
              <a:t>23.10.2016</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7D402952-A81D-4048-9BC6-38DF43FC48DB}" type="slidenum">
              <a:rPr lang="de-DE" smtClean="0"/>
              <a:t>‹Nr.›</a:t>
            </a:fld>
            <a:endParaRPr lang="de-DE"/>
          </a:p>
        </p:txBody>
      </p:sp>
    </p:spTree>
    <p:extLst>
      <p:ext uri="{BB962C8B-B14F-4D97-AF65-F5344CB8AC3E}">
        <p14:creationId xmlns:p14="http://schemas.microsoft.com/office/powerpoint/2010/main" val="676401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p>
            <a:fld id="{181439CF-8E3B-456B-A8AF-10196A5ED6B8}" type="datetimeFigureOut">
              <a:rPr lang="de-DE" smtClean="0"/>
              <a:t>23.10.2016</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7D402952-A81D-4048-9BC6-38DF43FC48DB}" type="slidenum">
              <a:rPr lang="de-DE" smtClean="0"/>
              <a:t>‹Nr.›</a:t>
            </a:fld>
            <a:endParaRPr lang="de-DE"/>
          </a:p>
        </p:txBody>
      </p:sp>
    </p:spTree>
    <p:extLst>
      <p:ext uri="{BB962C8B-B14F-4D97-AF65-F5344CB8AC3E}">
        <p14:creationId xmlns:p14="http://schemas.microsoft.com/office/powerpoint/2010/main" val="4059879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grpSp>
        <p:nvGrpSpPr>
          <p:cNvPr id="9" name="Gruppieren 8"/>
          <p:cNvGrpSpPr/>
          <p:nvPr userDrawn="1"/>
        </p:nvGrpSpPr>
        <p:grpSpPr>
          <a:xfrm rot="21422911">
            <a:off x="687361" y="623077"/>
            <a:ext cx="332556" cy="518613"/>
            <a:chOff x="894190" y="2767564"/>
            <a:chExt cx="332556" cy="518613"/>
          </a:xfrm>
        </p:grpSpPr>
        <p:sp>
          <p:nvSpPr>
            <p:cNvPr id="10" name="Freihandform 9"/>
            <p:cNvSpPr/>
            <p:nvPr/>
          </p:nvSpPr>
          <p:spPr>
            <a:xfrm>
              <a:off x="894190" y="2767564"/>
              <a:ext cx="206477" cy="511277"/>
            </a:xfrm>
            <a:custGeom>
              <a:avLst/>
              <a:gdLst>
                <a:gd name="connsiteX0" fmla="*/ 0 w 324464"/>
                <a:gd name="connsiteY0" fmla="*/ 167148 h 511277"/>
                <a:gd name="connsiteX1" fmla="*/ 68826 w 324464"/>
                <a:gd name="connsiteY1" fmla="*/ 245806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324464"/>
                <a:gd name="connsiteY0" fmla="*/ 167148 h 511277"/>
                <a:gd name="connsiteX1" fmla="*/ 157317 w 324464"/>
                <a:gd name="connsiteY1" fmla="*/ 216309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206477"/>
                <a:gd name="connsiteY0" fmla="*/ 78657 h 511277"/>
                <a:gd name="connsiteX1" fmla="*/ 39330 w 206477"/>
                <a:gd name="connsiteY1" fmla="*/ 216309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 name="connsiteX0" fmla="*/ 0 w 206477"/>
                <a:gd name="connsiteY0" fmla="*/ 78657 h 511277"/>
                <a:gd name="connsiteX1" fmla="*/ 13204 w 206477"/>
                <a:gd name="connsiteY1" fmla="*/ 184958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77" h="511277">
                  <a:moveTo>
                    <a:pt x="0" y="78657"/>
                  </a:moveTo>
                  <a:lnTo>
                    <a:pt x="13204" y="184958"/>
                  </a:lnTo>
                  <a:lnTo>
                    <a:pt x="117987" y="127819"/>
                  </a:lnTo>
                  <a:lnTo>
                    <a:pt x="98322" y="511277"/>
                  </a:lnTo>
                  <a:lnTo>
                    <a:pt x="206477" y="511277"/>
                  </a:lnTo>
                  <a:lnTo>
                    <a:pt x="206477" y="0"/>
                  </a:lnTo>
                  <a:lnTo>
                    <a:pt x="0" y="7865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p:cNvSpPr/>
            <p:nvPr/>
          </p:nvSpPr>
          <p:spPr>
            <a:xfrm>
              <a:off x="1137919" y="3192125"/>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2" name="Freihandform 11"/>
          <p:cNvSpPr/>
          <p:nvPr userDrawn="1"/>
        </p:nvSpPr>
        <p:spPr>
          <a:xfrm>
            <a:off x="304410" y="231111"/>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13" name="Freihandform 12"/>
          <p:cNvSpPr/>
          <p:nvPr userDrawn="1"/>
        </p:nvSpPr>
        <p:spPr>
          <a:xfrm rot="11202798">
            <a:off x="8121315" y="5858281"/>
            <a:ext cx="799381" cy="84106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14" name="Textfeld 13"/>
          <p:cNvSpPr txBox="1"/>
          <p:nvPr userDrawn="1"/>
        </p:nvSpPr>
        <p:spPr>
          <a:xfrm>
            <a:off x="864887" y="496187"/>
            <a:ext cx="2063706" cy="461665"/>
          </a:xfrm>
          <a:prstGeom prst="rect">
            <a:avLst/>
          </a:prstGeom>
          <a:noFill/>
        </p:spPr>
        <p:txBody>
          <a:bodyPr wrap="none" rtlCol="0">
            <a:spAutoFit/>
          </a:bodyPr>
          <a:lstStyle/>
          <a:p>
            <a:r>
              <a:rPr lang="de-DE" sz="2400" dirty="0">
                <a:solidFill>
                  <a:schemeClr val="accent1"/>
                </a:solidFill>
              </a:rPr>
              <a:t>HINTERGRUND</a:t>
            </a:r>
          </a:p>
        </p:txBody>
      </p:sp>
    </p:spTree>
    <p:extLst>
      <p:ext uri="{BB962C8B-B14F-4D97-AF65-F5344CB8AC3E}">
        <p14:creationId xmlns:p14="http://schemas.microsoft.com/office/powerpoint/2010/main" val="1794404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grpSp>
        <p:nvGrpSpPr>
          <p:cNvPr id="5" name="Gruppieren 4"/>
          <p:cNvGrpSpPr/>
          <p:nvPr userDrawn="1"/>
        </p:nvGrpSpPr>
        <p:grpSpPr>
          <a:xfrm rot="21422911">
            <a:off x="687361" y="623077"/>
            <a:ext cx="332556" cy="518613"/>
            <a:chOff x="894190" y="2767564"/>
            <a:chExt cx="332556" cy="518613"/>
          </a:xfrm>
        </p:grpSpPr>
        <p:sp>
          <p:nvSpPr>
            <p:cNvPr id="6" name="Freihandform 5"/>
            <p:cNvSpPr/>
            <p:nvPr/>
          </p:nvSpPr>
          <p:spPr>
            <a:xfrm>
              <a:off x="894190" y="2767564"/>
              <a:ext cx="206477" cy="511277"/>
            </a:xfrm>
            <a:custGeom>
              <a:avLst/>
              <a:gdLst>
                <a:gd name="connsiteX0" fmla="*/ 0 w 324464"/>
                <a:gd name="connsiteY0" fmla="*/ 167148 h 511277"/>
                <a:gd name="connsiteX1" fmla="*/ 68826 w 324464"/>
                <a:gd name="connsiteY1" fmla="*/ 245806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324464"/>
                <a:gd name="connsiteY0" fmla="*/ 167148 h 511277"/>
                <a:gd name="connsiteX1" fmla="*/ 157317 w 324464"/>
                <a:gd name="connsiteY1" fmla="*/ 216309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206477"/>
                <a:gd name="connsiteY0" fmla="*/ 78657 h 511277"/>
                <a:gd name="connsiteX1" fmla="*/ 39330 w 206477"/>
                <a:gd name="connsiteY1" fmla="*/ 216309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 name="connsiteX0" fmla="*/ 0 w 206477"/>
                <a:gd name="connsiteY0" fmla="*/ 78657 h 511277"/>
                <a:gd name="connsiteX1" fmla="*/ 13204 w 206477"/>
                <a:gd name="connsiteY1" fmla="*/ 184958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77" h="511277">
                  <a:moveTo>
                    <a:pt x="0" y="78657"/>
                  </a:moveTo>
                  <a:lnTo>
                    <a:pt x="13204" y="184958"/>
                  </a:lnTo>
                  <a:lnTo>
                    <a:pt x="117987" y="127819"/>
                  </a:lnTo>
                  <a:lnTo>
                    <a:pt x="98322" y="511277"/>
                  </a:lnTo>
                  <a:lnTo>
                    <a:pt x="206477" y="511277"/>
                  </a:lnTo>
                  <a:lnTo>
                    <a:pt x="206477" y="0"/>
                  </a:lnTo>
                  <a:lnTo>
                    <a:pt x="0" y="7865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p:cNvSpPr/>
            <p:nvPr/>
          </p:nvSpPr>
          <p:spPr>
            <a:xfrm>
              <a:off x="1137919" y="3192125"/>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8" name="Freihandform 7"/>
          <p:cNvSpPr/>
          <p:nvPr userDrawn="1"/>
        </p:nvSpPr>
        <p:spPr>
          <a:xfrm>
            <a:off x="304410" y="231111"/>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9" name="Freihandform 8"/>
          <p:cNvSpPr/>
          <p:nvPr userDrawn="1"/>
        </p:nvSpPr>
        <p:spPr>
          <a:xfrm rot="11202798">
            <a:off x="8121315" y="5858281"/>
            <a:ext cx="799381" cy="84106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10" name="Textfeld 9"/>
          <p:cNvSpPr txBox="1"/>
          <p:nvPr userDrawn="1"/>
        </p:nvSpPr>
        <p:spPr>
          <a:xfrm>
            <a:off x="864887" y="496187"/>
            <a:ext cx="2063706" cy="461665"/>
          </a:xfrm>
          <a:prstGeom prst="rect">
            <a:avLst/>
          </a:prstGeom>
          <a:noFill/>
        </p:spPr>
        <p:txBody>
          <a:bodyPr wrap="none" rtlCol="0">
            <a:spAutoFit/>
          </a:bodyPr>
          <a:lstStyle/>
          <a:p>
            <a:r>
              <a:rPr lang="de-DE" sz="2400" dirty="0">
                <a:solidFill>
                  <a:schemeClr val="accent1"/>
                </a:solidFill>
              </a:rPr>
              <a:t>HINTERGRUND</a:t>
            </a:r>
          </a:p>
        </p:txBody>
      </p:sp>
    </p:spTree>
    <p:extLst>
      <p:ext uri="{BB962C8B-B14F-4D97-AF65-F5344CB8AC3E}">
        <p14:creationId xmlns:p14="http://schemas.microsoft.com/office/powerpoint/2010/main" val="3370462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Leer">
    <p:spTree>
      <p:nvGrpSpPr>
        <p:cNvPr id="1" name=""/>
        <p:cNvGrpSpPr/>
        <p:nvPr/>
      </p:nvGrpSpPr>
      <p:grpSpPr>
        <a:xfrm>
          <a:off x="0" y="0"/>
          <a:ext cx="0" cy="0"/>
          <a:chOff x="0" y="0"/>
          <a:chExt cx="0" cy="0"/>
        </a:xfrm>
      </p:grpSpPr>
      <p:grpSp>
        <p:nvGrpSpPr>
          <p:cNvPr id="5" name="Gruppieren 4"/>
          <p:cNvGrpSpPr/>
          <p:nvPr userDrawn="1"/>
        </p:nvGrpSpPr>
        <p:grpSpPr>
          <a:xfrm rot="21422911">
            <a:off x="687361" y="623077"/>
            <a:ext cx="332556" cy="518613"/>
            <a:chOff x="894190" y="2767564"/>
            <a:chExt cx="332556" cy="518613"/>
          </a:xfrm>
        </p:grpSpPr>
        <p:sp>
          <p:nvSpPr>
            <p:cNvPr id="6" name="Freihandform 5"/>
            <p:cNvSpPr/>
            <p:nvPr/>
          </p:nvSpPr>
          <p:spPr>
            <a:xfrm>
              <a:off x="894190" y="2767564"/>
              <a:ext cx="206477" cy="511277"/>
            </a:xfrm>
            <a:custGeom>
              <a:avLst/>
              <a:gdLst>
                <a:gd name="connsiteX0" fmla="*/ 0 w 324464"/>
                <a:gd name="connsiteY0" fmla="*/ 167148 h 511277"/>
                <a:gd name="connsiteX1" fmla="*/ 68826 w 324464"/>
                <a:gd name="connsiteY1" fmla="*/ 245806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324464"/>
                <a:gd name="connsiteY0" fmla="*/ 167148 h 511277"/>
                <a:gd name="connsiteX1" fmla="*/ 157317 w 324464"/>
                <a:gd name="connsiteY1" fmla="*/ 216309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206477"/>
                <a:gd name="connsiteY0" fmla="*/ 78657 h 511277"/>
                <a:gd name="connsiteX1" fmla="*/ 39330 w 206477"/>
                <a:gd name="connsiteY1" fmla="*/ 216309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 name="connsiteX0" fmla="*/ 0 w 206477"/>
                <a:gd name="connsiteY0" fmla="*/ 78657 h 511277"/>
                <a:gd name="connsiteX1" fmla="*/ 13204 w 206477"/>
                <a:gd name="connsiteY1" fmla="*/ 184958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77" h="511277">
                  <a:moveTo>
                    <a:pt x="0" y="78657"/>
                  </a:moveTo>
                  <a:lnTo>
                    <a:pt x="13204" y="184958"/>
                  </a:lnTo>
                  <a:lnTo>
                    <a:pt x="117987" y="127819"/>
                  </a:lnTo>
                  <a:lnTo>
                    <a:pt x="98322" y="511277"/>
                  </a:lnTo>
                  <a:lnTo>
                    <a:pt x="206477" y="511277"/>
                  </a:lnTo>
                  <a:lnTo>
                    <a:pt x="206477" y="0"/>
                  </a:lnTo>
                  <a:lnTo>
                    <a:pt x="0" y="7865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p:cNvSpPr/>
            <p:nvPr/>
          </p:nvSpPr>
          <p:spPr>
            <a:xfrm>
              <a:off x="1137919" y="3192125"/>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8" name="Freihandform 7"/>
          <p:cNvSpPr/>
          <p:nvPr userDrawn="1"/>
        </p:nvSpPr>
        <p:spPr>
          <a:xfrm>
            <a:off x="304410" y="231111"/>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9" name="Freihandform 8"/>
          <p:cNvSpPr/>
          <p:nvPr userDrawn="1"/>
        </p:nvSpPr>
        <p:spPr>
          <a:xfrm rot="11202798">
            <a:off x="8121315" y="5858281"/>
            <a:ext cx="799381" cy="84106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10" name="Textfeld 9"/>
          <p:cNvSpPr txBox="1"/>
          <p:nvPr userDrawn="1"/>
        </p:nvSpPr>
        <p:spPr>
          <a:xfrm>
            <a:off x="864887" y="496187"/>
            <a:ext cx="4617674" cy="461665"/>
          </a:xfrm>
          <a:prstGeom prst="rect">
            <a:avLst/>
          </a:prstGeom>
          <a:noFill/>
        </p:spPr>
        <p:txBody>
          <a:bodyPr wrap="none" rtlCol="0">
            <a:spAutoFit/>
          </a:bodyPr>
          <a:lstStyle/>
          <a:p>
            <a:r>
              <a:rPr lang="de-DE" sz="2400" dirty="0">
                <a:solidFill>
                  <a:schemeClr val="accent1"/>
                </a:solidFill>
              </a:rPr>
              <a:t>PROZESSBEZOGENE</a:t>
            </a:r>
            <a:r>
              <a:rPr lang="de-DE" sz="2400" baseline="0" dirty="0">
                <a:solidFill>
                  <a:schemeClr val="accent1"/>
                </a:solidFill>
              </a:rPr>
              <a:t> KOMPETENZEN</a:t>
            </a:r>
            <a:endParaRPr lang="de-DE" sz="2400" dirty="0">
              <a:solidFill>
                <a:schemeClr val="accent1"/>
              </a:solidFill>
            </a:endParaRPr>
          </a:p>
        </p:txBody>
      </p:sp>
    </p:spTree>
    <p:extLst>
      <p:ext uri="{BB962C8B-B14F-4D97-AF65-F5344CB8AC3E}">
        <p14:creationId xmlns:p14="http://schemas.microsoft.com/office/powerpoint/2010/main" val="2959445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1439CF-8E3B-456B-A8AF-10196A5ED6B8}" type="datetimeFigureOut">
              <a:rPr lang="de-DE" smtClean="0"/>
              <a:t>23.10.2016</a:t>
            </a:fld>
            <a:endParaRPr lang="de-D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402952-A81D-4048-9BC6-38DF43FC48DB}" type="slidenum">
              <a:rPr lang="de-DE" smtClean="0"/>
              <a:t>‹Nr.›</a:t>
            </a:fld>
            <a:endParaRPr lang="de-DE"/>
          </a:p>
        </p:txBody>
      </p:sp>
    </p:spTree>
    <p:extLst>
      <p:ext uri="{BB962C8B-B14F-4D97-AF65-F5344CB8AC3E}">
        <p14:creationId xmlns:p14="http://schemas.microsoft.com/office/powerpoint/2010/main" val="88297254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3" r:id="rId7"/>
    <p:sldLayoutId id="2147483692" r:id="rId8"/>
    <p:sldLayoutId id="2147483698" r:id="rId9"/>
    <p:sldLayoutId id="2147483699" r:id="rId10"/>
    <p:sldLayoutId id="2147483700" r:id="rId11"/>
    <p:sldLayoutId id="2147483701" r:id="rId12"/>
    <p:sldLayoutId id="2147483695" r:id="rId13"/>
    <p:sldLayoutId id="2147483694" r:id="rId14"/>
    <p:sldLayoutId id="2147483696" r:id="rId15"/>
    <p:sldLayoutId id="214748369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14.jpeg"/><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16.jpeg"/><Relationship Id="rId4" Type="http://schemas.microsoft.com/office/2007/relationships/hdphoto" Target="../media/hdphoto8.wdp"/></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18.jpeg"/><Relationship Id="rId4" Type="http://schemas.microsoft.com/office/2007/relationships/hdphoto" Target="../media/hdphoto9.wdp"/></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20.jpeg"/><Relationship Id="rId4" Type="http://schemas.microsoft.com/office/2007/relationships/hdphoto" Target="../media/hdphoto10.wdp"/></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21.jpeg"/><Relationship Id="rId4" Type="http://schemas.microsoft.com/office/2007/relationships/hdphoto" Target="../media/hdphoto10.wdp"/></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4.jpe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6.jpe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8.jpe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12.jpeg"/><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3" cstate="print">
            <a:clrChange>
              <a:clrFrom>
                <a:srgbClr val="FFFCFD"/>
              </a:clrFrom>
              <a:clrTo>
                <a:srgbClr val="FFFCFD">
                  <a:alpha val="0"/>
                </a:srgbClr>
              </a:clrTo>
            </a:clrChange>
            <a:duotone>
              <a:schemeClr val="accent2">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l="63179" b="55918"/>
          <a:stretch/>
        </p:blipFill>
        <p:spPr>
          <a:xfrm rot="16200000">
            <a:off x="2774738" y="59496"/>
            <a:ext cx="4039546" cy="6899794"/>
          </a:xfrm>
          <a:prstGeom prst="rect">
            <a:avLst/>
          </a:prstGeom>
        </p:spPr>
      </p:pic>
      <p:sp>
        <p:nvSpPr>
          <p:cNvPr id="4" name="Textfeld 3"/>
          <p:cNvSpPr txBox="1"/>
          <p:nvPr/>
        </p:nvSpPr>
        <p:spPr>
          <a:xfrm>
            <a:off x="121950" y="408186"/>
            <a:ext cx="5661037" cy="400110"/>
          </a:xfrm>
          <a:prstGeom prst="rect">
            <a:avLst/>
          </a:prstGeom>
          <a:noFill/>
        </p:spPr>
        <p:txBody>
          <a:bodyPr wrap="none" rtlCol="0">
            <a:spAutoFit/>
          </a:bodyPr>
          <a:lstStyle/>
          <a:p>
            <a:r>
              <a:rPr lang="de-DE" sz="2000" dirty="0"/>
              <a:t>Welche Ziele verfolgt der NwT-Unterricht eigentlich?</a:t>
            </a:r>
          </a:p>
        </p:txBody>
      </p:sp>
      <p:sp>
        <p:nvSpPr>
          <p:cNvPr id="7" name="Rechteck 6"/>
          <p:cNvSpPr/>
          <p:nvPr/>
        </p:nvSpPr>
        <p:spPr>
          <a:xfrm>
            <a:off x="-108520" y="332656"/>
            <a:ext cx="9361040"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Profilvorstellung Klasse 7</a:t>
            </a:r>
          </a:p>
        </p:txBody>
      </p:sp>
    </p:spTree>
    <p:extLst>
      <p:ext uri="{BB962C8B-B14F-4D97-AF65-F5344CB8AC3E}">
        <p14:creationId xmlns:p14="http://schemas.microsoft.com/office/powerpoint/2010/main" val="42733279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en 5"/>
          <p:cNvGrpSpPr/>
          <p:nvPr/>
        </p:nvGrpSpPr>
        <p:grpSpPr>
          <a:xfrm>
            <a:off x="-1129683" y="-353291"/>
            <a:ext cx="11846625" cy="7439891"/>
            <a:chOff x="1319062" y="1143000"/>
            <a:chExt cx="7824938" cy="4914200"/>
          </a:xfrm>
        </p:grpSpPr>
        <p:pic>
          <p:nvPicPr>
            <p:cNvPr id="3" name="Grafik 2"/>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90000"/>
                      </a14:imgEffect>
                    </a14:imgLayer>
                  </a14:imgProps>
                </a:ext>
                <a:ext uri="{28A0092B-C50C-407E-A947-70E740481C1C}">
                  <a14:useLocalDpi xmlns:a14="http://schemas.microsoft.com/office/drawing/2010/main" val="0"/>
                </a:ext>
              </a:extLst>
            </a:blip>
            <a:srcRect/>
            <a:stretch/>
          </p:blipFill>
          <p:spPr>
            <a:xfrm>
              <a:off x="1808018" y="1143000"/>
              <a:ext cx="7335982" cy="4914200"/>
            </a:xfrm>
            <a:prstGeom prst="rect">
              <a:avLst/>
            </a:prstGeom>
          </p:spPr>
        </p:pic>
        <p:pic>
          <p:nvPicPr>
            <p:cNvPr id="2" name="Grafik 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319062" y="1246909"/>
              <a:ext cx="6130918" cy="3408218"/>
            </a:xfrm>
            <a:prstGeom prst="rect">
              <a:avLst/>
            </a:prstGeom>
            <a:effectLst>
              <a:softEdge rad="635000"/>
            </a:effectLst>
          </p:spPr>
        </p:pic>
      </p:grpSp>
      <p:sp>
        <p:nvSpPr>
          <p:cNvPr id="4" name="Rechteck 3"/>
          <p:cNvSpPr/>
          <p:nvPr/>
        </p:nvSpPr>
        <p:spPr>
          <a:xfrm>
            <a:off x="899592" y="786933"/>
            <a:ext cx="482453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Naturwissenschaft</a:t>
            </a:r>
          </a:p>
        </p:txBody>
      </p:sp>
      <p:sp>
        <p:nvSpPr>
          <p:cNvPr id="5" name="Rechteck 4"/>
          <p:cNvSpPr/>
          <p:nvPr/>
        </p:nvSpPr>
        <p:spPr>
          <a:xfrm>
            <a:off x="3347864" y="5265112"/>
            <a:ext cx="482453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und Technik</a:t>
            </a:r>
          </a:p>
        </p:txBody>
      </p:sp>
    </p:spTree>
    <p:extLst>
      <p:ext uri="{BB962C8B-B14F-4D97-AF65-F5344CB8AC3E}">
        <p14:creationId xmlns:p14="http://schemas.microsoft.com/office/powerpoint/2010/main" val="2287270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69000"/>
                    </a14:imgEffect>
                  </a14:imgLayer>
                </a14:imgProps>
              </a:ext>
              <a:ext uri="{28A0092B-C50C-407E-A947-70E740481C1C}">
                <a14:useLocalDpi xmlns:a14="http://schemas.microsoft.com/office/drawing/2010/main" val="0"/>
              </a:ext>
            </a:extLst>
          </a:blip>
          <a:srcRect l="37144" t="36044" r="18802" b="14397"/>
          <a:stretch/>
        </p:blipFill>
        <p:spPr>
          <a:xfrm>
            <a:off x="-1" y="0"/>
            <a:ext cx="9144001" cy="6858000"/>
          </a:xfrm>
          <a:prstGeom prst="rect">
            <a:avLst/>
          </a:prstGeom>
        </p:spPr>
      </p:pic>
      <p:pic>
        <p:nvPicPr>
          <p:cNvPr id="2" name="Grafik 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537855" y="1039643"/>
            <a:ext cx="5985163" cy="3262193"/>
          </a:xfrm>
          <a:prstGeom prst="rect">
            <a:avLst/>
          </a:prstGeom>
          <a:effectLst>
            <a:softEdge rad="635000"/>
          </a:effectLst>
        </p:spPr>
      </p:pic>
      <p:sp>
        <p:nvSpPr>
          <p:cNvPr id="4" name="Rechteck 3"/>
          <p:cNvSpPr/>
          <p:nvPr/>
        </p:nvSpPr>
        <p:spPr>
          <a:xfrm>
            <a:off x="899592" y="786933"/>
            <a:ext cx="482453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Naturwissenschaft</a:t>
            </a:r>
          </a:p>
        </p:txBody>
      </p:sp>
      <p:sp>
        <p:nvSpPr>
          <p:cNvPr id="5" name="Rechteck 4"/>
          <p:cNvSpPr/>
          <p:nvPr/>
        </p:nvSpPr>
        <p:spPr>
          <a:xfrm>
            <a:off x="3347864" y="5265112"/>
            <a:ext cx="482453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und Technik</a:t>
            </a:r>
          </a:p>
        </p:txBody>
      </p:sp>
    </p:spTree>
    <p:extLst>
      <p:ext uri="{BB962C8B-B14F-4D97-AF65-F5344CB8AC3E}">
        <p14:creationId xmlns:p14="http://schemas.microsoft.com/office/powerpoint/2010/main" val="3935796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P1130455.JPG"/>
          <p:cNvPicPr>
            <a:picLocks noChangeAspect="1"/>
          </p:cNvPicPr>
          <p:nvPr/>
        </p:nvPicPr>
        <p:blipFill rotWithShape="1">
          <a:blip r:embed="rId3" cstate="print">
            <a:extLst>
              <a:ext uri="{BEBA8EAE-BF5A-486C-A8C5-ECC9F3942E4B}">
                <a14:imgProps xmlns:a14="http://schemas.microsoft.com/office/drawing/2010/main">
                  <a14:imgLayer r:embed="rId4">
                    <a14:imgEffect>
                      <a14:artisticMarker/>
                    </a14:imgEffect>
                    <a14:imgEffect>
                      <a14:sharpenSoften amount="-90000"/>
                    </a14:imgEffect>
                  </a14:imgLayer>
                </a14:imgProps>
              </a:ext>
              <a:ext uri="{28A0092B-C50C-407E-A947-70E740481C1C}">
                <a14:useLocalDpi xmlns:a14="http://schemas.microsoft.com/office/drawing/2010/main" val="0"/>
              </a:ext>
            </a:extLst>
          </a:blip>
          <a:srcRect/>
          <a:stretch/>
        </p:blipFill>
        <p:spPr>
          <a:xfrm>
            <a:off x="-1" y="1"/>
            <a:ext cx="9144001" cy="6858000"/>
          </a:xfrm>
          <a:prstGeom prst="rect">
            <a:avLst/>
          </a:prstGeom>
        </p:spPr>
      </p:pic>
      <p:pic>
        <p:nvPicPr>
          <p:cNvPr id="13" name="Grafik 12" descr="P1130455.JPG"/>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69514" y="0"/>
            <a:ext cx="8768464" cy="6858001"/>
          </a:xfrm>
          <a:prstGeom prst="trapezoid">
            <a:avLst/>
          </a:prstGeom>
          <a:effectLst>
            <a:softEdge rad="635000"/>
          </a:effectLst>
        </p:spPr>
      </p:pic>
      <p:sp>
        <p:nvSpPr>
          <p:cNvPr id="6" name="Rechteck 5"/>
          <p:cNvSpPr/>
          <p:nvPr/>
        </p:nvSpPr>
        <p:spPr>
          <a:xfrm>
            <a:off x="899592" y="786933"/>
            <a:ext cx="482453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Naturwissenschaft</a:t>
            </a:r>
          </a:p>
        </p:txBody>
      </p:sp>
      <p:sp>
        <p:nvSpPr>
          <p:cNvPr id="10" name="Rechteck 9"/>
          <p:cNvSpPr/>
          <p:nvPr/>
        </p:nvSpPr>
        <p:spPr>
          <a:xfrm>
            <a:off x="3347864" y="5265112"/>
            <a:ext cx="482453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und Technik</a:t>
            </a:r>
          </a:p>
        </p:txBody>
      </p:sp>
    </p:spTree>
    <p:extLst>
      <p:ext uri="{BB962C8B-B14F-4D97-AF65-F5344CB8AC3E}">
        <p14:creationId xmlns:p14="http://schemas.microsoft.com/office/powerpoint/2010/main" val="90835200"/>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descr="E:\DCIM\119_PANA\P1190452.JPG"/>
          <p:cNvPicPr>
            <a:picLocks noChangeAspect="1" noChangeArrowheads="1"/>
          </p:cNvPicPr>
          <p:nvPr/>
        </p:nvPicPr>
        <p:blipFill>
          <a:blip r:embed="rId3" cstate="screen">
            <a:extLst>
              <a:ext uri="{BEBA8EAE-BF5A-486C-A8C5-ECC9F3942E4B}">
                <a14:imgProps xmlns:a14="http://schemas.microsoft.com/office/drawing/2010/main">
                  <a14:imgLayer r:embed="rId4">
                    <a14:imgEffect>
                      <a14:artisticMarker/>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682"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DCIM\119_PANA\P119045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531026" y="3148796"/>
            <a:ext cx="5584294" cy="1876585"/>
          </a:xfrm>
          <a:prstGeom prst="rect">
            <a:avLst/>
          </a:prstGeom>
          <a:noFill/>
          <a:effectLst>
            <a:softEdge rad="622300"/>
          </a:effectLst>
          <a:extLst>
            <a:ext uri="{909E8E84-426E-40DD-AFC4-6F175D3DCCD1}">
              <a14:hiddenFill xmlns:a14="http://schemas.microsoft.com/office/drawing/2010/main">
                <a:solidFill>
                  <a:srgbClr val="FFFFFF"/>
                </a:solidFill>
              </a14:hiddenFill>
            </a:ext>
          </a:extLst>
        </p:spPr>
      </p:pic>
      <p:grpSp>
        <p:nvGrpSpPr>
          <p:cNvPr id="1043" name="Gruppieren 1042"/>
          <p:cNvGrpSpPr/>
          <p:nvPr/>
        </p:nvGrpSpPr>
        <p:grpSpPr>
          <a:xfrm>
            <a:off x="177885" y="572980"/>
            <a:ext cx="3276408" cy="1569946"/>
            <a:chOff x="177885" y="572980"/>
            <a:chExt cx="3276408" cy="1569946"/>
          </a:xfrm>
        </p:grpSpPr>
        <p:sp>
          <p:nvSpPr>
            <p:cNvPr id="6" name="Rechteck 5"/>
            <p:cNvSpPr/>
            <p:nvPr/>
          </p:nvSpPr>
          <p:spPr>
            <a:xfrm>
              <a:off x="177885" y="572980"/>
              <a:ext cx="3276408" cy="648072"/>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t>Programmieren</a:t>
              </a:r>
            </a:p>
          </p:txBody>
        </p:sp>
        <p:cxnSp>
          <p:nvCxnSpPr>
            <p:cNvPr id="3" name="Gewinkelte Verbindung 2"/>
            <p:cNvCxnSpPr/>
            <p:nvPr/>
          </p:nvCxnSpPr>
          <p:spPr>
            <a:xfrm rot="16200000" flipH="1">
              <a:off x="2128472" y="1274084"/>
              <a:ext cx="936106" cy="801577"/>
            </a:xfrm>
            <a:prstGeom prst="bentConnector3">
              <a:avLst>
                <a:gd name="adj1" fmla="val 50000"/>
              </a:avLst>
            </a:prstGeom>
            <a:ln w="381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044" name="Gruppieren 1043"/>
          <p:cNvGrpSpPr/>
          <p:nvPr/>
        </p:nvGrpSpPr>
        <p:grpSpPr>
          <a:xfrm>
            <a:off x="3454293" y="323757"/>
            <a:ext cx="2369758" cy="2025126"/>
            <a:chOff x="3454293" y="323757"/>
            <a:chExt cx="2369758" cy="2025126"/>
          </a:xfrm>
        </p:grpSpPr>
        <p:sp>
          <p:nvSpPr>
            <p:cNvPr id="9" name="Rechteck 8"/>
            <p:cNvSpPr/>
            <p:nvPr/>
          </p:nvSpPr>
          <p:spPr>
            <a:xfrm>
              <a:off x="3758622" y="323757"/>
              <a:ext cx="2065429" cy="648072"/>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t>Löten</a:t>
              </a:r>
            </a:p>
          </p:txBody>
        </p:sp>
        <p:cxnSp>
          <p:nvCxnSpPr>
            <p:cNvPr id="19" name="Gewinkelte Verbindung 18"/>
            <p:cNvCxnSpPr/>
            <p:nvPr/>
          </p:nvCxnSpPr>
          <p:spPr>
            <a:xfrm rot="5400000">
              <a:off x="3221091" y="1203505"/>
              <a:ext cx="1378580" cy="912175"/>
            </a:xfrm>
            <a:prstGeom prst="bentConnector3">
              <a:avLst>
                <a:gd name="adj1" fmla="val 50000"/>
              </a:avLst>
            </a:prstGeom>
            <a:ln w="381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045" name="Gruppieren 1044"/>
          <p:cNvGrpSpPr/>
          <p:nvPr/>
        </p:nvGrpSpPr>
        <p:grpSpPr>
          <a:xfrm>
            <a:off x="4932041" y="323757"/>
            <a:ext cx="3334794" cy="1665085"/>
            <a:chOff x="4932041" y="323757"/>
            <a:chExt cx="3334794" cy="1665085"/>
          </a:xfrm>
        </p:grpSpPr>
        <p:sp>
          <p:nvSpPr>
            <p:cNvPr id="7" name="Rechteck 6"/>
            <p:cNvSpPr/>
            <p:nvPr/>
          </p:nvSpPr>
          <p:spPr>
            <a:xfrm>
              <a:off x="6201406" y="323757"/>
              <a:ext cx="2065429" cy="648072"/>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t>Polieren</a:t>
              </a:r>
            </a:p>
          </p:txBody>
        </p:sp>
        <p:cxnSp>
          <p:nvCxnSpPr>
            <p:cNvPr id="21" name="Gewinkelte Verbindung 20"/>
            <p:cNvCxnSpPr/>
            <p:nvPr/>
          </p:nvCxnSpPr>
          <p:spPr>
            <a:xfrm rot="10800000" flipV="1">
              <a:off x="4932041" y="985582"/>
              <a:ext cx="1348099" cy="1003260"/>
            </a:xfrm>
            <a:prstGeom prst="bentConnector3">
              <a:avLst>
                <a:gd name="adj1" fmla="val -2262"/>
              </a:avLst>
            </a:prstGeom>
            <a:ln w="381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048" name="Gruppieren 1047"/>
          <p:cNvGrpSpPr/>
          <p:nvPr/>
        </p:nvGrpSpPr>
        <p:grpSpPr>
          <a:xfrm>
            <a:off x="4499992" y="2492899"/>
            <a:ext cx="2017270" cy="4104453"/>
            <a:chOff x="4499992" y="2492899"/>
            <a:chExt cx="2017270" cy="4104453"/>
          </a:xfrm>
        </p:grpSpPr>
        <p:sp>
          <p:nvSpPr>
            <p:cNvPr id="14" name="Rechteck 13"/>
            <p:cNvSpPr/>
            <p:nvPr/>
          </p:nvSpPr>
          <p:spPr>
            <a:xfrm>
              <a:off x="4499992" y="5342233"/>
              <a:ext cx="2017270" cy="1255119"/>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t>Platinen-layout</a:t>
              </a:r>
            </a:p>
          </p:txBody>
        </p:sp>
        <p:cxnSp>
          <p:nvCxnSpPr>
            <p:cNvPr id="28" name="Gewinkelte Verbindung 27"/>
            <p:cNvCxnSpPr/>
            <p:nvPr/>
          </p:nvCxnSpPr>
          <p:spPr>
            <a:xfrm rot="5400000" flipH="1" flipV="1">
              <a:off x="3975425" y="3593531"/>
              <a:ext cx="2849335" cy="648071"/>
            </a:xfrm>
            <a:prstGeom prst="bentConnector3">
              <a:avLst>
                <a:gd name="adj1" fmla="val 108922"/>
              </a:avLst>
            </a:prstGeom>
            <a:ln w="381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046" name="Gruppieren 1045"/>
          <p:cNvGrpSpPr/>
          <p:nvPr/>
        </p:nvGrpSpPr>
        <p:grpSpPr>
          <a:xfrm>
            <a:off x="6897226" y="1253121"/>
            <a:ext cx="2017270" cy="1346638"/>
            <a:chOff x="6897226" y="1253121"/>
            <a:chExt cx="2017270" cy="1346638"/>
          </a:xfrm>
        </p:grpSpPr>
        <p:sp>
          <p:nvSpPr>
            <p:cNvPr id="13" name="Rechteck 12"/>
            <p:cNvSpPr/>
            <p:nvPr/>
          </p:nvSpPr>
          <p:spPr>
            <a:xfrm>
              <a:off x="6897226" y="1253121"/>
              <a:ext cx="2017270" cy="1107686"/>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t>Antrag</a:t>
              </a:r>
              <a:br>
                <a:rPr lang="de-DE" sz="3200" dirty="0"/>
              </a:br>
              <a:r>
                <a:rPr lang="de-DE" sz="3200" dirty="0"/>
                <a:t>schreiben</a:t>
              </a:r>
            </a:p>
          </p:txBody>
        </p:sp>
        <p:cxnSp>
          <p:nvCxnSpPr>
            <p:cNvPr id="38" name="Gewinkelte Verbindung 37"/>
            <p:cNvCxnSpPr>
              <a:stCxn id="13" idx="2"/>
            </p:cNvCxnSpPr>
            <p:nvPr/>
          </p:nvCxnSpPr>
          <p:spPr>
            <a:xfrm rot="16200000" flipH="1">
              <a:off x="7786385" y="2480282"/>
              <a:ext cx="238952" cy="1"/>
            </a:xfrm>
            <a:prstGeom prst="bentConnector3">
              <a:avLst>
                <a:gd name="adj1" fmla="val 50000"/>
              </a:avLst>
            </a:prstGeom>
            <a:ln w="381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049" name="Gruppieren 1048"/>
          <p:cNvGrpSpPr/>
          <p:nvPr/>
        </p:nvGrpSpPr>
        <p:grpSpPr>
          <a:xfrm>
            <a:off x="191495" y="3558854"/>
            <a:ext cx="2985123" cy="1589836"/>
            <a:chOff x="191495" y="3558854"/>
            <a:chExt cx="2985123" cy="1589836"/>
          </a:xfrm>
        </p:grpSpPr>
        <p:sp>
          <p:nvSpPr>
            <p:cNvPr id="24" name="Rechteck 23"/>
            <p:cNvSpPr/>
            <p:nvPr/>
          </p:nvSpPr>
          <p:spPr>
            <a:xfrm>
              <a:off x="191495" y="4564724"/>
              <a:ext cx="2985123" cy="583966"/>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t>Fehler suchen</a:t>
              </a:r>
            </a:p>
          </p:txBody>
        </p:sp>
        <p:cxnSp>
          <p:nvCxnSpPr>
            <p:cNvPr id="25" name="Gewinkelte Verbindung 24"/>
            <p:cNvCxnSpPr/>
            <p:nvPr/>
          </p:nvCxnSpPr>
          <p:spPr>
            <a:xfrm rot="16200000" flipV="1">
              <a:off x="42969" y="4061788"/>
              <a:ext cx="1005870" cy="2"/>
            </a:xfrm>
            <a:prstGeom prst="bentConnector3">
              <a:avLst>
                <a:gd name="adj1" fmla="val 50000"/>
              </a:avLst>
            </a:prstGeom>
            <a:ln w="381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051" name="Gruppieren 1050"/>
          <p:cNvGrpSpPr/>
          <p:nvPr/>
        </p:nvGrpSpPr>
        <p:grpSpPr>
          <a:xfrm>
            <a:off x="1103963" y="3212976"/>
            <a:ext cx="2985123" cy="3328172"/>
            <a:chOff x="1103963" y="3212976"/>
            <a:chExt cx="2985123" cy="3328172"/>
          </a:xfrm>
        </p:grpSpPr>
        <p:sp>
          <p:nvSpPr>
            <p:cNvPr id="11" name="Rechteck 10"/>
            <p:cNvSpPr/>
            <p:nvPr/>
          </p:nvSpPr>
          <p:spPr>
            <a:xfrm>
              <a:off x="1103963" y="5373216"/>
              <a:ext cx="2985123" cy="1167932"/>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t>Techn. Entwürfe diskutieren</a:t>
              </a:r>
            </a:p>
          </p:txBody>
        </p:sp>
        <p:cxnSp>
          <p:nvCxnSpPr>
            <p:cNvPr id="43" name="Gewinkelte Verbindung 42"/>
            <p:cNvCxnSpPr/>
            <p:nvPr/>
          </p:nvCxnSpPr>
          <p:spPr>
            <a:xfrm rot="16200000" flipV="1">
              <a:off x="1883594" y="3669134"/>
              <a:ext cx="2287852" cy="1375536"/>
            </a:xfrm>
            <a:prstGeom prst="bentConnector3">
              <a:avLst>
                <a:gd name="adj1" fmla="val 99796"/>
              </a:avLst>
            </a:prstGeom>
            <a:ln w="381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047" name="Gruppieren 1046"/>
          <p:cNvGrpSpPr/>
          <p:nvPr/>
        </p:nvGrpSpPr>
        <p:grpSpPr>
          <a:xfrm>
            <a:off x="5824051" y="2780928"/>
            <a:ext cx="2997467" cy="3024336"/>
            <a:chOff x="5824051" y="2780928"/>
            <a:chExt cx="2997467" cy="3024336"/>
          </a:xfrm>
        </p:grpSpPr>
        <p:sp>
          <p:nvSpPr>
            <p:cNvPr id="8" name="Rechteck 7"/>
            <p:cNvSpPr/>
            <p:nvPr/>
          </p:nvSpPr>
          <p:spPr>
            <a:xfrm>
              <a:off x="6804248" y="4550145"/>
              <a:ext cx="2017270" cy="1255119"/>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t>Projekt-planung</a:t>
              </a:r>
            </a:p>
          </p:txBody>
        </p:sp>
        <p:cxnSp>
          <p:nvCxnSpPr>
            <p:cNvPr id="48" name="Gewinkelte Verbindung 47"/>
            <p:cNvCxnSpPr/>
            <p:nvPr/>
          </p:nvCxnSpPr>
          <p:spPr>
            <a:xfrm rot="16200000" flipV="1">
              <a:off x="5485357" y="3119622"/>
              <a:ext cx="2202906" cy="1525518"/>
            </a:xfrm>
            <a:prstGeom prst="bentConnector3">
              <a:avLst>
                <a:gd name="adj1" fmla="val 100355"/>
              </a:avLst>
            </a:prstGeom>
            <a:ln w="381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1053" name="Richtungspfeil 1052"/>
          <p:cNvSpPr/>
          <p:nvPr/>
        </p:nvSpPr>
        <p:spPr>
          <a:xfrm rot="10800000">
            <a:off x="395536" y="1988840"/>
            <a:ext cx="1944216" cy="584773"/>
          </a:xfrm>
          <a:prstGeom prst="homePlat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54" name="Rechteck 1053"/>
          <p:cNvSpPr/>
          <p:nvPr/>
        </p:nvSpPr>
        <p:spPr>
          <a:xfrm>
            <a:off x="971600" y="1988840"/>
            <a:ext cx="1285545" cy="584775"/>
          </a:xfrm>
          <a:prstGeom prst="rect">
            <a:avLst/>
          </a:prstGeom>
        </p:spPr>
        <p:txBody>
          <a:bodyPr wrap="none">
            <a:spAutoFit/>
          </a:bodyPr>
          <a:lstStyle/>
          <a:p>
            <a:pPr algn="ctr"/>
            <a:r>
              <a:rPr lang="de-DE" sz="3200" dirty="0">
                <a:solidFill>
                  <a:schemeClr val="bg1"/>
                </a:solidFill>
              </a:rPr>
              <a:t>Fräsen</a:t>
            </a:r>
          </a:p>
        </p:txBody>
      </p:sp>
    </p:spTree>
    <p:extLst>
      <p:ext uri="{BB962C8B-B14F-4D97-AF65-F5344CB8AC3E}">
        <p14:creationId xmlns:p14="http://schemas.microsoft.com/office/powerpoint/2010/main" val="33047355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3"/>
                                        </p:tgtEl>
                                        <p:attrNameLst>
                                          <p:attrName>style.visibility</p:attrName>
                                        </p:attrNameLst>
                                      </p:cBhvr>
                                      <p:to>
                                        <p:strVal val="visible"/>
                                      </p:to>
                                    </p:set>
                                    <p:animEffect transition="in" filter="fade">
                                      <p:cBhvr>
                                        <p:cTn id="7" dur="500"/>
                                        <p:tgtEl>
                                          <p:spTgt spid="104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44"/>
                                        </p:tgtEl>
                                        <p:attrNameLst>
                                          <p:attrName>style.visibility</p:attrName>
                                        </p:attrNameLst>
                                      </p:cBhvr>
                                      <p:to>
                                        <p:strVal val="visible"/>
                                      </p:to>
                                    </p:set>
                                    <p:animEffect transition="in" filter="fade">
                                      <p:cBhvr>
                                        <p:cTn id="11" dur="500"/>
                                        <p:tgtEl>
                                          <p:spTgt spid="104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45"/>
                                        </p:tgtEl>
                                        <p:attrNameLst>
                                          <p:attrName>style.visibility</p:attrName>
                                        </p:attrNameLst>
                                      </p:cBhvr>
                                      <p:to>
                                        <p:strVal val="visible"/>
                                      </p:to>
                                    </p:set>
                                    <p:animEffect transition="in" filter="fade">
                                      <p:cBhvr>
                                        <p:cTn id="15" dur="500"/>
                                        <p:tgtEl>
                                          <p:spTgt spid="104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48"/>
                                        </p:tgtEl>
                                        <p:attrNameLst>
                                          <p:attrName>style.visibility</p:attrName>
                                        </p:attrNameLst>
                                      </p:cBhvr>
                                      <p:to>
                                        <p:strVal val="visible"/>
                                      </p:to>
                                    </p:set>
                                    <p:animEffect transition="in" filter="fade">
                                      <p:cBhvr>
                                        <p:cTn id="19" dur="500"/>
                                        <p:tgtEl>
                                          <p:spTgt spid="104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46"/>
                                        </p:tgtEl>
                                        <p:attrNameLst>
                                          <p:attrName>style.visibility</p:attrName>
                                        </p:attrNameLst>
                                      </p:cBhvr>
                                      <p:to>
                                        <p:strVal val="visible"/>
                                      </p:to>
                                    </p:set>
                                    <p:animEffect transition="in" filter="fade">
                                      <p:cBhvr>
                                        <p:cTn id="23" dur="500"/>
                                        <p:tgtEl>
                                          <p:spTgt spid="104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47"/>
                                        </p:tgtEl>
                                        <p:attrNameLst>
                                          <p:attrName>style.visibility</p:attrName>
                                        </p:attrNameLst>
                                      </p:cBhvr>
                                      <p:to>
                                        <p:strVal val="visible"/>
                                      </p:to>
                                    </p:set>
                                    <p:animEffect transition="in" filter="fade">
                                      <p:cBhvr>
                                        <p:cTn id="27" dur="500"/>
                                        <p:tgtEl>
                                          <p:spTgt spid="104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049"/>
                                        </p:tgtEl>
                                        <p:attrNameLst>
                                          <p:attrName>style.visibility</p:attrName>
                                        </p:attrNameLst>
                                      </p:cBhvr>
                                      <p:to>
                                        <p:strVal val="visible"/>
                                      </p:to>
                                    </p:set>
                                    <p:animEffect transition="in" filter="fade">
                                      <p:cBhvr>
                                        <p:cTn id="31" dur="500"/>
                                        <p:tgtEl>
                                          <p:spTgt spid="1049"/>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051"/>
                                        </p:tgtEl>
                                        <p:attrNameLst>
                                          <p:attrName>style.visibility</p:attrName>
                                        </p:attrNameLst>
                                      </p:cBhvr>
                                      <p:to>
                                        <p:strVal val="visible"/>
                                      </p:to>
                                    </p:set>
                                    <p:animEffect transition="in" filter="fade">
                                      <p:cBhvr>
                                        <p:cTn id="35" dur="500"/>
                                        <p:tgtEl>
                                          <p:spTgt spid="105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53"/>
                                        </p:tgtEl>
                                        <p:attrNameLst>
                                          <p:attrName>style.visibility</p:attrName>
                                        </p:attrNameLst>
                                      </p:cBhvr>
                                      <p:to>
                                        <p:strVal val="visible"/>
                                      </p:to>
                                    </p:set>
                                    <p:animEffect transition="in" filter="fade">
                                      <p:cBhvr>
                                        <p:cTn id="40" dur="500"/>
                                        <p:tgtEl>
                                          <p:spTgt spid="105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54"/>
                                        </p:tgtEl>
                                        <p:attrNameLst>
                                          <p:attrName>style.visibility</p:attrName>
                                        </p:attrNameLst>
                                      </p:cBhvr>
                                      <p:to>
                                        <p:strVal val="visible"/>
                                      </p:to>
                                    </p:set>
                                    <p:animEffect transition="in" filter="fade">
                                      <p:cBhvr>
                                        <p:cTn id="43"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 grpId="0" animBg="1"/>
      <p:bldP spid="105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E:\DCIM\119_PANA\P1190452.JPG"/>
          <p:cNvPicPr>
            <a:picLocks noChangeAspect="1" noChangeArrowheads="1"/>
          </p:cNvPicPr>
          <p:nvPr/>
        </p:nvPicPr>
        <p:blipFill>
          <a:blip r:embed="rId3" cstate="screen">
            <a:extLst>
              <a:ext uri="{BEBA8EAE-BF5A-486C-A8C5-ECC9F3942E4B}">
                <a14:imgProps xmlns:a14="http://schemas.microsoft.com/office/drawing/2010/main">
                  <a14:imgLayer r:embed="rId4">
                    <a14:imgEffect>
                      <a14:artisticMarker/>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682"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E:\DCIM\119_PANA\P119045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124010" y="3148796"/>
            <a:ext cx="5991310" cy="1876585"/>
          </a:xfrm>
          <a:prstGeom prst="rect">
            <a:avLst/>
          </a:prstGeom>
          <a:noFill/>
          <a:effectLst>
            <a:softEdge rad="622300"/>
          </a:effectLst>
          <a:extLst>
            <a:ext uri="{909E8E84-426E-40DD-AFC4-6F175D3DCCD1}">
              <a14:hiddenFill xmlns:a14="http://schemas.microsoft.com/office/drawing/2010/main">
                <a:solidFill>
                  <a:srgbClr val="FFFFFF"/>
                </a:solidFill>
              </a14:hiddenFill>
            </a:ext>
          </a:extLst>
        </p:spPr>
      </p:pic>
      <p:sp>
        <p:nvSpPr>
          <p:cNvPr id="4" name="Wolkenförmige Legende 3"/>
          <p:cNvSpPr/>
          <p:nvPr/>
        </p:nvSpPr>
        <p:spPr>
          <a:xfrm>
            <a:off x="7240173" y="764704"/>
            <a:ext cx="1728192" cy="1440160"/>
          </a:xfrm>
          <a:prstGeom prst="cloudCallout">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t>Automatische Bremse</a:t>
            </a:r>
          </a:p>
        </p:txBody>
      </p:sp>
      <p:sp>
        <p:nvSpPr>
          <p:cNvPr id="30" name="Wolkenförmige Legende 29"/>
          <p:cNvSpPr/>
          <p:nvPr/>
        </p:nvSpPr>
        <p:spPr>
          <a:xfrm>
            <a:off x="2077069" y="264958"/>
            <a:ext cx="1728192" cy="1440160"/>
          </a:xfrm>
          <a:prstGeom prst="cloudCallout">
            <a:avLst>
              <a:gd name="adj1" fmla="val 25760"/>
              <a:gd name="adj2" fmla="val 71977"/>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de-DE" dirty="0"/>
              <a:t>Meer-</a:t>
            </a:r>
            <a:br>
              <a:rPr lang="de-DE" dirty="0"/>
            </a:br>
            <a:r>
              <a:rPr lang="de-DE" dirty="0" err="1"/>
              <a:t>schweinchen</a:t>
            </a:r>
            <a:r>
              <a:rPr lang="de-DE" dirty="0"/>
              <a:t>-</a:t>
            </a:r>
            <a:br>
              <a:rPr lang="de-DE" dirty="0"/>
            </a:br>
            <a:r>
              <a:rPr lang="de-DE" dirty="0"/>
              <a:t>Solarheizung</a:t>
            </a:r>
          </a:p>
        </p:txBody>
      </p:sp>
      <p:sp>
        <p:nvSpPr>
          <p:cNvPr id="31" name="Wolkenförmige Legende 30"/>
          <p:cNvSpPr/>
          <p:nvPr/>
        </p:nvSpPr>
        <p:spPr>
          <a:xfrm>
            <a:off x="683568" y="4026929"/>
            <a:ext cx="1728192" cy="1440160"/>
          </a:xfrm>
          <a:prstGeom prst="cloudCallout">
            <a:avLst>
              <a:gd name="adj1" fmla="val 49451"/>
              <a:gd name="adj2" fmla="val -87229"/>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de-DE" dirty="0"/>
              <a:t>   Automatische </a:t>
            </a:r>
            <a:br>
              <a:rPr lang="de-DE" dirty="0"/>
            </a:br>
            <a:r>
              <a:rPr lang="de-DE" dirty="0"/>
              <a:t>Blumen-</a:t>
            </a:r>
            <a:br>
              <a:rPr lang="de-DE" dirty="0"/>
            </a:br>
            <a:r>
              <a:rPr lang="de-DE" dirty="0" err="1"/>
              <a:t>bewässerung</a:t>
            </a:r>
            <a:endParaRPr lang="de-DE" dirty="0"/>
          </a:p>
        </p:txBody>
      </p:sp>
      <p:sp>
        <p:nvSpPr>
          <p:cNvPr id="32" name="Wolkenförmige Legende 31"/>
          <p:cNvSpPr/>
          <p:nvPr/>
        </p:nvSpPr>
        <p:spPr>
          <a:xfrm>
            <a:off x="4932040" y="404664"/>
            <a:ext cx="1728192" cy="1440160"/>
          </a:xfrm>
          <a:prstGeom prst="cloudCallout">
            <a:avLst>
              <a:gd name="adj1" fmla="val -40577"/>
              <a:gd name="adj2" fmla="val 66291"/>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de-DE" dirty="0"/>
              <a:t>Kamera-</a:t>
            </a:r>
            <a:br>
              <a:rPr lang="de-DE" dirty="0"/>
            </a:br>
            <a:r>
              <a:rPr lang="de-DE" dirty="0" err="1"/>
              <a:t>Intervalltimer</a:t>
            </a:r>
            <a:endParaRPr lang="de-DE" dirty="0"/>
          </a:p>
        </p:txBody>
      </p:sp>
      <p:sp>
        <p:nvSpPr>
          <p:cNvPr id="33" name="Wolkenförmige Legende 32"/>
          <p:cNvSpPr/>
          <p:nvPr/>
        </p:nvSpPr>
        <p:spPr>
          <a:xfrm>
            <a:off x="6359302" y="3068960"/>
            <a:ext cx="1728192" cy="1440160"/>
          </a:xfrm>
          <a:prstGeom prst="cloudCallout">
            <a:avLst>
              <a:gd name="adj1" fmla="val -57951"/>
              <a:gd name="adj2" fmla="val -55009"/>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de-DE" dirty="0"/>
              <a:t>TT-Ballroboter</a:t>
            </a:r>
          </a:p>
        </p:txBody>
      </p:sp>
      <p:sp>
        <p:nvSpPr>
          <p:cNvPr id="34" name="Wolkenförmige Legende 33"/>
          <p:cNvSpPr/>
          <p:nvPr/>
        </p:nvSpPr>
        <p:spPr>
          <a:xfrm>
            <a:off x="367992" y="985038"/>
            <a:ext cx="1728192" cy="1440160"/>
          </a:xfrm>
          <a:prstGeom prst="cloudCallout">
            <a:avLst>
              <a:gd name="adj1" fmla="val -39788"/>
              <a:gd name="adj2" fmla="val 59657"/>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de-DE" dirty="0"/>
              <a:t>Haben </a:t>
            </a:r>
            <a:br>
              <a:rPr lang="de-DE" dirty="0"/>
            </a:br>
            <a:r>
              <a:rPr lang="de-DE" dirty="0"/>
              <a:t>Pfeile eine </a:t>
            </a:r>
            <a:br>
              <a:rPr lang="de-DE" dirty="0"/>
            </a:br>
            <a:r>
              <a:rPr lang="de-DE" dirty="0"/>
              <a:t>ursprüngliche </a:t>
            </a:r>
            <a:br>
              <a:rPr lang="de-DE" dirty="0"/>
            </a:br>
            <a:r>
              <a:rPr lang="de-DE" dirty="0"/>
              <a:t>Bedeutung?</a:t>
            </a:r>
          </a:p>
        </p:txBody>
      </p:sp>
    </p:spTree>
    <p:extLst>
      <p:ext uri="{BB962C8B-B14F-4D97-AF65-F5344CB8AC3E}">
        <p14:creationId xmlns:p14="http://schemas.microsoft.com/office/powerpoint/2010/main" val="9644919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0" grpId="0" animBg="1"/>
      <p:bldP spid="31" grpId="0" animBg="1"/>
      <p:bldP spid="32" grpId="0" animBg="1"/>
      <p:bldP spid="33" grpId="0" animBg="1"/>
      <p:bldP spid="3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p:cNvPicPr>
            <a:picLocks noChangeAspect="1"/>
          </p:cNvPicPr>
          <p:nvPr/>
        </p:nvPicPr>
        <p:blipFill rotWithShape="1">
          <a:blip r:embed="rId3" cstate="print">
            <a:clrChange>
              <a:clrFrom>
                <a:srgbClr val="FFFCFD"/>
              </a:clrFrom>
              <a:clrTo>
                <a:srgbClr val="FFFCFD">
                  <a:alpha val="0"/>
                </a:srgbClr>
              </a:clrTo>
            </a:clrChange>
            <a:duotone>
              <a:schemeClr val="accent2">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l="63179" b="55918"/>
          <a:stretch/>
        </p:blipFill>
        <p:spPr>
          <a:xfrm rot="16200000">
            <a:off x="2774738" y="59496"/>
            <a:ext cx="4039546" cy="6899794"/>
          </a:xfrm>
          <a:prstGeom prst="rect">
            <a:avLst/>
          </a:prstGeom>
        </p:spPr>
      </p:pic>
      <p:sp>
        <p:nvSpPr>
          <p:cNvPr id="6" name="Rechteck 5"/>
          <p:cNvSpPr/>
          <p:nvPr/>
        </p:nvSpPr>
        <p:spPr>
          <a:xfrm>
            <a:off x="4667536" y="3979524"/>
            <a:ext cx="410445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Sprache lernen</a:t>
            </a:r>
          </a:p>
        </p:txBody>
      </p:sp>
      <p:sp>
        <p:nvSpPr>
          <p:cNvPr id="10" name="Rechteck 9"/>
          <p:cNvSpPr/>
          <p:nvPr/>
        </p:nvSpPr>
        <p:spPr>
          <a:xfrm>
            <a:off x="4667536" y="5759053"/>
            <a:ext cx="410445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gut in Mathe</a:t>
            </a:r>
          </a:p>
        </p:txBody>
      </p:sp>
      <p:sp>
        <p:nvSpPr>
          <p:cNvPr id="14" name="Rechteck 13"/>
          <p:cNvSpPr/>
          <p:nvPr/>
        </p:nvSpPr>
        <p:spPr>
          <a:xfrm>
            <a:off x="467544" y="476672"/>
            <a:ext cx="3938592"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Für wen?</a:t>
            </a:r>
          </a:p>
        </p:txBody>
      </p:sp>
      <p:sp>
        <p:nvSpPr>
          <p:cNvPr id="15" name="Rechteck 14"/>
          <p:cNvSpPr/>
          <p:nvPr/>
        </p:nvSpPr>
        <p:spPr>
          <a:xfrm>
            <a:off x="4667535" y="3068960"/>
            <a:ext cx="4092803"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selbstständig</a:t>
            </a:r>
          </a:p>
        </p:txBody>
      </p:sp>
      <p:sp>
        <p:nvSpPr>
          <p:cNvPr id="9" name="Rechteck 8"/>
          <p:cNvSpPr/>
          <p:nvPr/>
        </p:nvSpPr>
        <p:spPr>
          <a:xfrm>
            <a:off x="4655883" y="4883082"/>
            <a:ext cx="410445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konzentriert</a:t>
            </a:r>
          </a:p>
        </p:txBody>
      </p:sp>
      <p:sp>
        <p:nvSpPr>
          <p:cNvPr id="8" name="Rechteck 7"/>
          <p:cNvSpPr/>
          <p:nvPr/>
        </p:nvSpPr>
        <p:spPr>
          <a:xfrm>
            <a:off x="4679189" y="2179196"/>
            <a:ext cx="4092803"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neugierig</a:t>
            </a:r>
          </a:p>
        </p:txBody>
      </p:sp>
    </p:spTree>
    <p:extLst>
      <p:ext uri="{BB962C8B-B14F-4D97-AF65-F5344CB8AC3E}">
        <p14:creationId xmlns:p14="http://schemas.microsoft.com/office/powerpoint/2010/main" val="35255415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1+#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1+#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5" grpId="0" animBg="1"/>
      <p:bldP spid="9"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4667536" y="3979524"/>
            <a:ext cx="410445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Sprache lernen</a:t>
            </a:r>
          </a:p>
        </p:txBody>
      </p:sp>
      <p:sp>
        <p:nvSpPr>
          <p:cNvPr id="10" name="Rechteck 9"/>
          <p:cNvSpPr/>
          <p:nvPr/>
        </p:nvSpPr>
        <p:spPr>
          <a:xfrm>
            <a:off x="4667536" y="5759053"/>
            <a:ext cx="410445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gut in Mathe</a:t>
            </a:r>
          </a:p>
        </p:txBody>
      </p:sp>
      <p:sp>
        <p:nvSpPr>
          <p:cNvPr id="14" name="Rechteck 13"/>
          <p:cNvSpPr/>
          <p:nvPr/>
        </p:nvSpPr>
        <p:spPr>
          <a:xfrm>
            <a:off x="467544" y="476672"/>
            <a:ext cx="3938592"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Für wen?</a:t>
            </a:r>
          </a:p>
        </p:txBody>
      </p:sp>
      <p:sp>
        <p:nvSpPr>
          <p:cNvPr id="15" name="Rechteck 14"/>
          <p:cNvSpPr/>
          <p:nvPr/>
        </p:nvSpPr>
        <p:spPr>
          <a:xfrm>
            <a:off x="4667535" y="3068960"/>
            <a:ext cx="4092803"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selbstständig</a:t>
            </a:r>
          </a:p>
        </p:txBody>
      </p:sp>
      <p:sp>
        <p:nvSpPr>
          <p:cNvPr id="9" name="Rechteck 8"/>
          <p:cNvSpPr/>
          <p:nvPr/>
        </p:nvSpPr>
        <p:spPr>
          <a:xfrm>
            <a:off x="4655883" y="4883082"/>
            <a:ext cx="410445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konzentriert</a:t>
            </a:r>
          </a:p>
        </p:txBody>
      </p:sp>
      <p:sp>
        <p:nvSpPr>
          <p:cNvPr id="8" name="Rechteck 7"/>
          <p:cNvSpPr/>
          <p:nvPr/>
        </p:nvSpPr>
        <p:spPr>
          <a:xfrm>
            <a:off x="4679189" y="2179196"/>
            <a:ext cx="4092803"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neugierig</a:t>
            </a:r>
          </a:p>
        </p:txBody>
      </p:sp>
      <p:sp>
        <p:nvSpPr>
          <p:cNvPr id="13" name="Rechteck 12"/>
          <p:cNvSpPr/>
          <p:nvPr/>
        </p:nvSpPr>
        <p:spPr>
          <a:xfrm>
            <a:off x="4657071" y="3986546"/>
            <a:ext cx="410445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Sprache lernen</a:t>
            </a:r>
          </a:p>
        </p:txBody>
      </p:sp>
      <p:sp>
        <p:nvSpPr>
          <p:cNvPr id="16" name="Rechteck 15"/>
          <p:cNvSpPr/>
          <p:nvPr/>
        </p:nvSpPr>
        <p:spPr>
          <a:xfrm>
            <a:off x="4657071" y="5766075"/>
            <a:ext cx="410445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gut in Mathe</a:t>
            </a:r>
          </a:p>
        </p:txBody>
      </p:sp>
      <p:sp>
        <p:nvSpPr>
          <p:cNvPr id="17" name="Rechteck 16"/>
          <p:cNvSpPr/>
          <p:nvPr/>
        </p:nvSpPr>
        <p:spPr>
          <a:xfrm>
            <a:off x="4657070" y="3075982"/>
            <a:ext cx="4092803"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selbstständig</a:t>
            </a:r>
          </a:p>
        </p:txBody>
      </p:sp>
      <p:sp>
        <p:nvSpPr>
          <p:cNvPr id="18" name="Rechteck 17"/>
          <p:cNvSpPr/>
          <p:nvPr/>
        </p:nvSpPr>
        <p:spPr>
          <a:xfrm>
            <a:off x="4645418" y="4890104"/>
            <a:ext cx="410445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konzentriert</a:t>
            </a:r>
          </a:p>
        </p:txBody>
      </p:sp>
      <p:sp>
        <p:nvSpPr>
          <p:cNvPr id="19" name="Rechteck 18"/>
          <p:cNvSpPr/>
          <p:nvPr/>
        </p:nvSpPr>
        <p:spPr>
          <a:xfrm>
            <a:off x="4668724" y="2186218"/>
            <a:ext cx="4092803"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neugierig</a:t>
            </a:r>
          </a:p>
        </p:txBody>
      </p:sp>
      <p:pic>
        <p:nvPicPr>
          <p:cNvPr id="2" name="Grafik 1"/>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467544" y="2188305"/>
            <a:ext cx="1120593" cy="3062016"/>
          </a:xfrm>
          <a:prstGeom prst="rect">
            <a:avLst/>
          </a:prstGeom>
        </p:spPr>
      </p:pic>
      <p:pic>
        <p:nvPicPr>
          <p:cNvPr id="3" name="Grafik 2"/>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2342078" y="2186218"/>
            <a:ext cx="1086667" cy="3067023"/>
          </a:xfrm>
          <a:prstGeom prst="rect">
            <a:avLst/>
          </a:prstGeom>
        </p:spPr>
      </p:pic>
    </p:spTree>
    <p:extLst>
      <p:ext uri="{BB962C8B-B14F-4D97-AF65-F5344CB8AC3E}">
        <p14:creationId xmlns:p14="http://schemas.microsoft.com/office/powerpoint/2010/main" val="22047551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1+#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1+#ppt_w/2"/>
                                          </p:val>
                                        </p:tav>
                                        <p:tav tm="100000">
                                          <p:val>
                                            <p:strVal val="#ppt_x"/>
                                          </p:val>
                                        </p:tav>
                                      </p:tavLst>
                                    </p:anim>
                                    <p:anim calcmode="lin" valueType="num">
                                      <p:cBhvr additive="base">
                                        <p:cTn id="2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1+#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1+#ppt_w/2"/>
                                          </p:val>
                                        </p:tav>
                                        <p:tav tm="100000">
                                          <p:val>
                                            <p:strVal val="#ppt_x"/>
                                          </p:val>
                                        </p:tav>
                                      </p:tavLst>
                                    </p:anim>
                                    <p:anim calcmode="lin" valueType="num">
                                      <p:cBhvr additive="base">
                                        <p:cTn id="3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1+#ppt_w/2"/>
                                          </p:val>
                                        </p:tav>
                                        <p:tav tm="100000">
                                          <p:val>
                                            <p:strVal val="#ppt_x"/>
                                          </p:val>
                                        </p:tav>
                                      </p:tavLst>
                                    </p:anim>
                                    <p:anim calcmode="lin" valueType="num">
                                      <p:cBhvr additive="base">
                                        <p:cTn id="40"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1980728" y="394051"/>
            <a:ext cx="554461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sz="4400" dirty="0"/>
              <a:t>noch Fragen?</a:t>
            </a:r>
          </a:p>
        </p:txBody>
      </p:sp>
      <p:pic>
        <p:nvPicPr>
          <p:cNvPr id="7" name="Grafik 6"/>
          <p:cNvPicPr>
            <a:picLocks noChangeAspect="1"/>
          </p:cNvPicPr>
          <p:nvPr/>
        </p:nvPicPr>
        <p:blipFill rotWithShape="1">
          <a:blip r:embed="rId3" cstate="print">
            <a:clrChange>
              <a:clrFrom>
                <a:srgbClr val="FFFCFD"/>
              </a:clrFrom>
              <a:clrTo>
                <a:srgbClr val="FFFCFD">
                  <a:alpha val="0"/>
                </a:srgbClr>
              </a:clrTo>
            </a:clrChange>
            <a:duotone>
              <a:schemeClr val="accent2">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l="63179" b="55918"/>
          <a:stretch/>
        </p:blipFill>
        <p:spPr>
          <a:xfrm rot="16200000">
            <a:off x="2774738" y="59496"/>
            <a:ext cx="4039546" cy="6899794"/>
          </a:xfrm>
          <a:prstGeom prst="rect">
            <a:avLst/>
          </a:prstGeom>
        </p:spPr>
      </p:pic>
    </p:spTree>
    <p:extLst>
      <p:ext uri="{BB962C8B-B14F-4D97-AF65-F5344CB8AC3E}">
        <p14:creationId xmlns:p14="http://schemas.microsoft.com/office/powerpoint/2010/main" val="28744100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323528" y="1769593"/>
            <a:ext cx="8051552" cy="4535238"/>
            <a:chOff x="323528" y="1769593"/>
            <a:chExt cx="8051552" cy="4535238"/>
          </a:xfrm>
        </p:grpSpPr>
        <p:cxnSp>
          <p:nvCxnSpPr>
            <p:cNvPr id="35" name="Gerader Verbinder 34"/>
            <p:cNvCxnSpPr/>
            <p:nvPr/>
          </p:nvCxnSpPr>
          <p:spPr>
            <a:xfrm>
              <a:off x="382192" y="5162549"/>
              <a:ext cx="799288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6" name="Textfeld 35"/>
            <p:cNvSpPr txBox="1"/>
            <p:nvPr/>
          </p:nvSpPr>
          <p:spPr>
            <a:xfrm>
              <a:off x="428658" y="4737150"/>
              <a:ext cx="301686" cy="418955"/>
            </a:xfrm>
            <a:prstGeom prst="rect">
              <a:avLst/>
            </a:prstGeom>
            <a:noFill/>
          </p:spPr>
          <p:txBody>
            <a:bodyPr wrap="none" rtlCol="0">
              <a:spAutoFit/>
            </a:bodyPr>
            <a:lstStyle/>
            <a:p>
              <a:r>
                <a:rPr lang="de-DE" dirty="0">
                  <a:solidFill>
                    <a:schemeClr val="bg1">
                      <a:lumMod val="75000"/>
                    </a:schemeClr>
                  </a:solidFill>
                </a:rPr>
                <a:t>7</a:t>
              </a:r>
            </a:p>
          </p:txBody>
        </p:sp>
        <p:cxnSp>
          <p:nvCxnSpPr>
            <p:cNvPr id="37" name="Gerader Verbinder 36"/>
            <p:cNvCxnSpPr/>
            <p:nvPr/>
          </p:nvCxnSpPr>
          <p:spPr>
            <a:xfrm>
              <a:off x="382192" y="4596143"/>
              <a:ext cx="799288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8" name="Textfeld 37"/>
            <p:cNvSpPr txBox="1"/>
            <p:nvPr/>
          </p:nvSpPr>
          <p:spPr>
            <a:xfrm>
              <a:off x="428658" y="4139062"/>
              <a:ext cx="301686" cy="418955"/>
            </a:xfrm>
            <a:prstGeom prst="rect">
              <a:avLst/>
            </a:prstGeom>
            <a:noFill/>
          </p:spPr>
          <p:txBody>
            <a:bodyPr wrap="none" rtlCol="0">
              <a:spAutoFit/>
            </a:bodyPr>
            <a:lstStyle/>
            <a:p>
              <a:r>
                <a:rPr lang="de-DE" dirty="0">
                  <a:solidFill>
                    <a:schemeClr val="bg1">
                      <a:lumMod val="75000"/>
                    </a:schemeClr>
                  </a:solidFill>
                </a:rPr>
                <a:t>8</a:t>
              </a:r>
            </a:p>
          </p:txBody>
        </p:sp>
        <p:cxnSp>
          <p:nvCxnSpPr>
            <p:cNvPr id="39" name="Gerader Verbinder 38"/>
            <p:cNvCxnSpPr/>
            <p:nvPr/>
          </p:nvCxnSpPr>
          <p:spPr>
            <a:xfrm>
              <a:off x="382192" y="4013823"/>
              <a:ext cx="799288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0" name="Textfeld 39"/>
            <p:cNvSpPr txBox="1"/>
            <p:nvPr/>
          </p:nvSpPr>
          <p:spPr>
            <a:xfrm>
              <a:off x="428658" y="3572527"/>
              <a:ext cx="301686" cy="418955"/>
            </a:xfrm>
            <a:prstGeom prst="rect">
              <a:avLst/>
            </a:prstGeom>
            <a:noFill/>
          </p:spPr>
          <p:txBody>
            <a:bodyPr wrap="none" rtlCol="0">
              <a:spAutoFit/>
            </a:bodyPr>
            <a:lstStyle/>
            <a:p>
              <a:r>
                <a:rPr lang="de-DE" dirty="0">
                  <a:solidFill>
                    <a:schemeClr val="bg1">
                      <a:lumMod val="75000"/>
                    </a:schemeClr>
                  </a:solidFill>
                </a:rPr>
                <a:t>9</a:t>
              </a:r>
            </a:p>
          </p:txBody>
        </p:sp>
        <p:cxnSp>
          <p:nvCxnSpPr>
            <p:cNvPr id="41" name="Gerader Verbinder 40"/>
            <p:cNvCxnSpPr/>
            <p:nvPr/>
          </p:nvCxnSpPr>
          <p:spPr>
            <a:xfrm>
              <a:off x="382192" y="3431502"/>
              <a:ext cx="799288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2" name="Textfeld 41"/>
            <p:cNvSpPr txBox="1"/>
            <p:nvPr/>
          </p:nvSpPr>
          <p:spPr>
            <a:xfrm>
              <a:off x="323528" y="2991145"/>
              <a:ext cx="418704" cy="418955"/>
            </a:xfrm>
            <a:prstGeom prst="rect">
              <a:avLst/>
            </a:prstGeom>
            <a:noFill/>
          </p:spPr>
          <p:txBody>
            <a:bodyPr wrap="none" rtlCol="0">
              <a:spAutoFit/>
            </a:bodyPr>
            <a:lstStyle/>
            <a:p>
              <a:r>
                <a:rPr lang="de-DE" dirty="0">
                  <a:solidFill>
                    <a:schemeClr val="bg1">
                      <a:lumMod val="75000"/>
                    </a:schemeClr>
                  </a:solidFill>
                </a:rPr>
                <a:t>10</a:t>
              </a:r>
            </a:p>
          </p:txBody>
        </p:sp>
        <p:cxnSp>
          <p:nvCxnSpPr>
            <p:cNvPr id="43" name="Gerader Verbinder 42"/>
            <p:cNvCxnSpPr/>
            <p:nvPr/>
          </p:nvCxnSpPr>
          <p:spPr>
            <a:xfrm>
              <a:off x="382192" y="2849182"/>
              <a:ext cx="799288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4" name="Textfeld 43"/>
            <p:cNvSpPr txBox="1"/>
            <p:nvPr/>
          </p:nvSpPr>
          <p:spPr>
            <a:xfrm>
              <a:off x="323528" y="2409764"/>
              <a:ext cx="418704" cy="418955"/>
            </a:xfrm>
            <a:prstGeom prst="rect">
              <a:avLst/>
            </a:prstGeom>
            <a:noFill/>
          </p:spPr>
          <p:txBody>
            <a:bodyPr wrap="none" rtlCol="0">
              <a:spAutoFit/>
            </a:bodyPr>
            <a:lstStyle/>
            <a:p>
              <a:r>
                <a:rPr lang="de-DE" dirty="0">
                  <a:solidFill>
                    <a:schemeClr val="bg1">
                      <a:lumMod val="75000"/>
                    </a:schemeClr>
                  </a:solidFill>
                </a:rPr>
                <a:t>11</a:t>
              </a:r>
            </a:p>
          </p:txBody>
        </p:sp>
        <p:cxnSp>
          <p:nvCxnSpPr>
            <p:cNvPr id="45" name="Gerader Verbinder 44"/>
            <p:cNvCxnSpPr/>
            <p:nvPr/>
          </p:nvCxnSpPr>
          <p:spPr>
            <a:xfrm>
              <a:off x="382192" y="2266861"/>
              <a:ext cx="799288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6" name="Textfeld 45"/>
            <p:cNvSpPr txBox="1"/>
            <p:nvPr/>
          </p:nvSpPr>
          <p:spPr>
            <a:xfrm>
              <a:off x="323528" y="1769593"/>
              <a:ext cx="418704" cy="418955"/>
            </a:xfrm>
            <a:prstGeom prst="rect">
              <a:avLst/>
            </a:prstGeom>
            <a:noFill/>
          </p:spPr>
          <p:txBody>
            <a:bodyPr wrap="none" rtlCol="0">
              <a:spAutoFit/>
            </a:bodyPr>
            <a:lstStyle/>
            <a:p>
              <a:r>
                <a:rPr lang="de-DE" dirty="0">
                  <a:solidFill>
                    <a:schemeClr val="bg1">
                      <a:lumMod val="75000"/>
                    </a:schemeClr>
                  </a:solidFill>
                </a:rPr>
                <a:t>12</a:t>
              </a:r>
            </a:p>
          </p:txBody>
        </p:sp>
        <p:cxnSp>
          <p:nvCxnSpPr>
            <p:cNvPr id="25" name="Gerader Verbinder 24"/>
            <p:cNvCxnSpPr/>
            <p:nvPr/>
          </p:nvCxnSpPr>
          <p:spPr>
            <a:xfrm>
              <a:off x="382192" y="6304831"/>
              <a:ext cx="799288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6" name="Textfeld 25"/>
            <p:cNvSpPr txBox="1"/>
            <p:nvPr/>
          </p:nvSpPr>
          <p:spPr>
            <a:xfrm>
              <a:off x="428658" y="5879432"/>
              <a:ext cx="301686" cy="369332"/>
            </a:xfrm>
            <a:prstGeom prst="rect">
              <a:avLst/>
            </a:prstGeom>
            <a:noFill/>
          </p:spPr>
          <p:txBody>
            <a:bodyPr wrap="none" rtlCol="0">
              <a:spAutoFit/>
            </a:bodyPr>
            <a:lstStyle/>
            <a:p>
              <a:r>
                <a:rPr lang="de-DE" dirty="0">
                  <a:solidFill>
                    <a:schemeClr val="bg1">
                      <a:lumMod val="75000"/>
                    </a:schemeClr>
                  </a:solidFill>
                </a:rPr>
                <a:t>5</a:t>
              </a:r>
            </a:p>
          </p:txBody>
        </p:sp>
        <p:cxnSp>
          <p:nvCxnSpPr>
            <p:cNvPr id="27" name="Gerader Verbinder 26"/>
            <p:cNvCxnSpPr/>
            <p:nvPr/>
          </p:nvCxnSpPr>
          <p:spPr>
            <a:xfrm>
              <a:off x="382192" y="5738425"/>
              <a:ext cx="799288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8" name="Textfeld 27"/>
            <p:cNvSpPr txBox="1"/>
            <p:nvPr/>
          </p:nvSpPr>
          <p:spPr>
            <a:xfrm>
              <a:off x="428658" y="5284565"/>
              <a:ext cx="301686" cy="369332"/>
            </a:xfrm>
            <a:prstGeom prst="rect">
              <a:avLst/>
            </a:prstGeom>
            <a:noFill/>
          </p:spPr>
          <p:txBody>
            <a:bodyPr wrap="none" rtlCol="0">
              <a:spAutoFit/>
            </a:bodyPr>
            <a:lstStyle/>
            <a:p>
              <a:r>
                <a:rPr lang="de-DE" dirty="0">
                  <a:solidFill>
                    <a:schemeClr val="bg1">
                      <a:lumMod val="75000"/>
                    </a:schemeClr>
                  </a:solidFill>
                </a:rPr>
                <a:t>6</a:t>
              </a:r>
            </a:p>
          </p:txBody>
        </p:sp>
      </p:grpSp>
      <p:pic>
        <p:nvPicPr>
          <p:cNvPr id="32" name="Grafik 31"/>
          <p:cNvPicPr>
            <a:picLocks noChangeAspect="1"/>
          </p:cNvPicPr>
          <p:nvPr/>
        </p:nvPicPr>
        <p:blipFill rotWithShape="1">
          <a:blip r:embed="rId3" cstate="print">
            <a:clrChange>
              <a:clrFrom>
                <a:srgbClr val="FFFCFD"/>
              </a:clrFrom>
              <a:clrTo>
                <a:srgbClr val="FFFCFD">
                  <a:alpha val="0"/>
                </a:srgbClr>
              </a:clrTo>
            </a:clrChange>
            <a:duotone>
              <a:schemeClr val="accent2">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l="64809" r="1" b="55918"/>
          <a:stretch/>
        </p:blipFill>
        <p:spPr>
          <a:xfrm rot="16200000">
            <a:off x="2864214" y="-29980"/>
            <a:ext cx="3860593" cy="6899794"/>
          </a:xfrm>
          <a:prstGeom prst="rect">
            <a:avLst/>
          </a:prstGeom>
          <a:ln>
            <a:noFill/>
          </a:ln>
        </p:spPr>
      </p:pic>
      <p:grpSp>
        <p:nvGrpSpPr>
          <p:cNvPr id="8" name="Gruppieren 7"/>
          <p:cNvGrpSpPr/>
          <p:nvPr/>
        </p:nvGrpSpPr>
        <p:grpSpPr>
          <a:xfrm>
            <a:off x="899592" y="786933"/>
            <a:ext cx="4824536" cy="1237911"/>
            <a:chOff x="611560" y="786933"/>
            <a:chExt cx="4824536" cy="1237911"/>
          </a:xfrm>
        </p:grpSpPr>
        <p:sp>
          <p:nvSpPr>
            <p:cNvPr id="6" name="Rechteck 5"/>
            <p:cNvSpPr/>
            <p:nvPr/>
          </p:nvSpPr>
          <p:spPr>
            <a:xfrm>
              <a:off x="611560" y="786933"/>
              <a:ext cx="482453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Naturwissenschaft</a:t>
              </a:r>
            </a:p>
          </p:txBody>
        </p:sp>
        <p:sp>
          <p:nvSpPr>
            <p:cNvPr id="7" name="Pfeil nach unten 6"/>
            <p:cNvSpPr/>
            <p:nvPr/>
          </p:nvSpPr>
          <p:spPr>
            <a:xfrm>
              <a:off x="3131840" y="1579021"/>
              <a:ext cx="648072" cy="445823"/>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9" name="Gruppieren 8"/>
          <p:cNvGrpSpPr/>
          <p:nvPr/>
        </p:nvGrpSpPr>
        <p:grpSpPr>
          <a:xfrm>
            <a:off x="3347864" y="4833097"/>
            <a:ext cx="4824536" cy="1224103"/>
            <a:chOff x="2910933" y="354918"/>
            <a:chExt cx="4824536" cy="1224103"/>
          </a:xfrm>
        </p:grpSpPr>
        <p:sp>
          <p:nvSpPr>
            <p:cNvPr id="10" name="Rechteck 9"/>
            <p:cNvSpPr/>
            <p:nvPr/>
          </p:nvSpPr>
          <p:spPr>
            <a:xfrm>
              <a:off x="2910933" y="786933"/>
              <a:ext cx="482453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und Technik</a:t>
              </a:r>
            </a:p>
          </p:txBody>
        </p:sp>
        <p:sp>
          <p:nvSpPr>
            <p:cNvPr id="11" name="Pfeil nach unten 10"/>
            <p:cNvSpPr/>
            <p:nvPr/>
          </p:nvSpPr>
          <p:spPr>
            <a:xfrm rot="10800000">
              <a:off x="5503221" y="354918"/>
              <a:ext cx="648072" cy="445823"/>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 name="Gruppieren 1"/>
          <p:cNvGrpSpPr/>
          <p:nvPr/>
        </p:nvGrpSpPr>
        <p:grpSpPr>
          <a:xfrm>
            <a:off x="779477" y="1769593"/>
            <a:ext cx="1411274" cy="4546138"/>
            <a:chOff x="779476" y="1769593"/>
            <a:chExt cx="1645985" cy="4546138"/>
          </a:xfrm>
        </p:grpSpPr>
        <p:sp>
          <p:nvSpPr>
            <p:cNvPr id="47" name="Richtungspfeil 46"/>
            <p:cNvSpPr/>
            <p:nvPr/>
          </p:nvSpPr>
          <p:spPr>
            <a:xfrm rot="16200000">
              <a:off x="-314909" y="3287157"/>
              <a:ext cx="3389733" cy="361052"/>
            </a:xfrm>
            <a:prstGeom prst="homePlate">
              <a:avLst/>
            </a:prstGeom>
            <a:solidFill>
              <a:schemeClr val="bg1">
                <a:lumMod val="50000"/>
              </a:schemeClr>
            </a:solidFill>
            <a:ln>
              <a:no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2000" dirty="0" err="1">
                  <a:solidFill>
                    <a:schemeClr val="bg1"/>
                  </a:solidFill>
                </a:rPr>
                <a:t>Bio</a:t>
              </a:r>
              <a:endParaRPr lang="de-DE" sz="2000" dirty="0">
                <a:solidFill>
                  <a:schemeClr val="bg1"/>
                </a:solidFill>
              </a:endParaRPr>
            </a:p>
          </p:txBody>
        </p:sp>
        <p:sp>
          <p:nvSpPr>
            <p:cNvPr id="48" name="Richtungspfeil 47"/>
            <p:cNvSpPr/>
            <p:nvPr/>
          </p:nvSpPr>
          <p:spPr>
            <a:xfrm rot="16200000">
              <a:off x="839536" y="3010219"/>
              <a:ext cx="2823328" cy="348520"/>
            </a:xfrm>
            <a:prstGeom prst="homePlate">
              <a:avLst/>
            </a:prstGeom>
            <a:solidFill>
              <a:schemeClr val="bg1">
                <a:lumMod val="50000"/>
              </a:schemeClr>
            </a:solidFill>
            <a:ln>
              <a:no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2000" dirty="0">
                  <a:solidFill>
                    <a:schemeClr val="bg1"/>
                  </a:solidFill>
                </a:rPr>
                <a:t>Chemie</a:t>
              </a:r>
            </a:p>
          </p:txBody>
        </p:sp>
        <p:sp>
          <p:nvSpPr>
            <p:cNvPr id="49" name="Richtungspfeil 48"/>
            <p:cNvSpPr/>
            <p:nvPr/>
          </p:nvSpPr>
          <p:spPr>
            <a:xfrm rot="16200000">
              <a:off x="117578" y="3287157"/>
              <a:ext cx="3389733" cy="361050"/>
            </a:xfrm>
            <a:prstGeom prst="homePlate">
              <a:avLst/>
            </a:prstGeom>
            <a:solidFill>
              <a:schemeClr val="bg1">
                <a:lumMod val="50000"/>
              </a:schemeClr>
            </a:solidFill>
            <a:ln>
              <a:no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2000" dirty="0">
                  <a:solidFill>
                    <a:schemeClr val="bg1"/>
                  </a:solidFill>
                </a:rPr>
                <a:t>Physik</a:t>
              </a:r>
            </a:p>
          </p:txBody>
        </p:sp>
        <p:sp>
          <p:nvSpPr>
            <p:cNvPr id="30" name="Rechteck 29"/>
            <p:cNvSpPr/>
            <p:nvPr/>
          </p:nvSpPr>
          <p:spPr>
            <a:xfrm rot="16200000">
              <a:off x="1269193" y="5159463"/>
              <a:ext cx="1086506" cy="1226030"/>
            </a:xfrm>
            <a:prstGeom prst="rect">
              <a:avLst/>
            </a:prstGeom>
            <a:solidFill>
              <a:schemeClr val="bg1">
                <a:lumMod val="50000"/>
              </a:schemeClr>
            </a:solidFill>
            <a:ln>
              <a:no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2000" dirty="0">
                  <a:solidFill>
                    <a:schemeClr val="bg1"/>
                  </a:solidFill>
                </a:rPr>
                <a:t>BNT</a:t>
              </a:r>
            </a:p>
          </p:txBody>
        </p:sp>
        <p:sp>
          <p:nvSpPr>
            <p:cNvPr id="31" name="Richtungspfeil 30"/>
            <p:cNvSpPr/>
            <p:nvPr/>
          </p:nvSpPr>
          <p:spPr>
            <a:xfrm rot="16200000">
              <a:off x="-1313883" y="3862952"/>
              <a:ext cx="4535238" cy="348520"/>
            </a:xfrm>
            <a:prstGeom prst="homePlate">
              <a:avLst/>
            </a:prstGeom>
            <a:solidFill>
              <a:schemeClr val="bg1">
                <a:lumMod val="50000"/>
              </a:schemeClr>
            </a:solidFill>
            <a:ln>
              <a:no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2000" dirty="0">
                  <a:solidFill>
                    <a:schemeClr val="bg1"/>
                  </a:solidFill>
                </a:rPr>
                <a:t>Geographie</a:t>
              </a:r>
            </a:p>
          </p:txBody>
        </p:sp>
      </p:grpSp>
    </p:spTree>
    <p:extLst>
      <p:ext uri="{BB962C8B-B14F-4D97-AF65-F5344CB8AC3E}">
        <p14:creationId xmlns:p14="http://schemas.microsoft.com/office/powerpoint/2010/main" val="8774056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323528" y="1769593"/>
            <a:ext cx="8051552" cy="4535238"/>
            <a:chOff x="323528" y="1769593"/>
            <a:chExt cx="8051552" cy="4535238"/>
          </a:xfrm>
        </p:grpSpPr>
        <p:cxnSp>
          <p:nvCxnSpPr>
            <p:cNvPr id="35" name="Gerader Verbinder 34"/>
            <p:cNvCxnSpPr/>
            <p:nvPr/>
          </p:nvCxnSpPr>
          <p:spPr>
            <a:xfrm>
              <a:off x="382192" y="5162549"/>
              <a:ext cx="799288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6" name="Textfeld 35"/>
            <p:cNvSpPr txBox="1"/>
            <p:nvPr/>
          </p:nvSpPr>
          <p:spPr>
            <a:xfrm>
              <a:off x="428658" y="4737150"/>
              <a:ext cx="301686" cy="418955"/>
            </a:xfrm>
            <a:prstGeom prst="rect">
              <a:avLst/>
            </a:prstGeom>
            <a:noFill/>
          </p:spPr>
          <p:txBody>
            <a:bodyPr wrap="none" rtlCol="0">
              <a:spAutoFit/>
            </a:bodyPr>
            <a:lstStyle/>
            <a:p>
              <a:r>
                <a:rPr lang="de-DE" dirty="0">
                  <a:solidFill>
                    <a:schemeClr val="bg1">
                      <a:lumMod val="75000"/>
                    </a:schemeClr>
                  </a:solidFill>
                </a:rPr>
                <a:t>7</a:t>
              </a:r>
            </a:p>
          </p:txBody>
        </p:sp>
        <p:cxnSp>
          <p:nvCxnSpPr>
            <p:cNvPr id="37" name="Gerader Verbinder 36"/>
            <p:cNvCxnSpPr/>
            <p:nvPr/>
          </p:nvCxnSpPr>
          <p:spPr>
            <a:xfrm>
              <a:off x="382192" y="4596143"/>
              <a:ext cx="799288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8" name="Textfeld 37"/>
            <p:cNvSpPr txBox="1"/>
            <p:nvPr/>
          </p:nvSpPr>
          <p:spPr>
            <a:xfrm>
              <a:off x="428658" y="4139062"/>
              <a:ext cx="301686" cy="418955"/>
            </a:xfrm>
            <a:prstGeom prst="rect">
              <a:avLst/>
            </a:prstGeom>
            <a:noFill/>
          </p:spPr>
          <p:txBody>
            <a:bodyPr wrap="none" rtlCol="0">
              <a:spAutoFit/>
            </a:bodyPr>
            <a:lstStyle/>
            <a:p>
              <a:r>
                <a:rPr lang="de-DE" dirty="0">
                  <a:solidFill>
                    <a:schemeClr val="bg1">
                      <a:lumMod val="75000"/>
                    </a:schemeClr>
                  </a:solidFill>
                </a:rPr>
                <a:t>8</a:t>
              </a:r>
            </a:p>
          </p:txBody>
        </p:sp>
        <p:cxnSp>
          <p:nvCxnSpPr>
            <p:cNvPr id="39" name="Gerader Verbinder 38"/>
            <p:cNvCxnSpPr/>
            <p:nvPr/>
          </p:nvCxnSpPr>
          <p:spPr>
            <a:xfrm>
              <a:off x="382192" y="4013823"/>
              <a:ext cx="799288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0" name="Textfeld 39"/>
            <p:cNvSpPr txBox="1"/>
            <p:nvPr/>
          </p:nvSpPr>
          <p:spPr>
            <a:xfrm>
              <a:off x="428658" y="3572527"/>
              <a:ext cx="301686" cy="418955"/>
            </a:xfrm>
            <a:prstGeom prst="rect">
              <a:avLst/>
            </a:prstGeom>
            <a:noFill/>
          </p:spPr>
          <p:txBody>
            <a:bodyPr wrap="none" rtlCol="0">
              <a:spAutoFit/>
            </a:bodyPr>
            <a:lstStyle/>
            <a:p>
              <a:r>
                <a:rPr lang="de-DE" dirty="0">
                  <a:solidFill>
                    <a:schemeClr val="bg1">
                      <a:lumMod val="75000"/>
                    </a:schemeClr>
                  </a:solidFill>
                </a:rPr>
                <a:t>9</a:t>
              </a:r>
            </a:p>
          </p:txBody>
        </p:sp>
        <p:cxnSp>
          <p:nvCxnSpPr>
            <p:cNvPr id="41" name="Gerader Verbinder 40"/>
            <p:cNvCxnSpPr/>
            <p:nvPr/>
          </p:nvCxnSpPr>
          <p:spPr>
            <a:xfrm>
              <a:off x="382192" y="3431502"/>
              <a:ext cx="799288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2" name="Textfeld 41"/>
            <p:cNvSpPr txBox="1"/>
            <p:nvPr/>
          </p:nvSpPr>
          <p:spPr>
            <a:xfrm>
              <a:off x="323528" y="2991145"/>
              <a:ext cx="418704" cy="418955"/>
            </a:xfrm>
            <a:prstGeom prst="rect">
              <a:avLst/>
            </a:prstGeom>
            <a:noFill/>
          </p:spPr>
          <p:txBody>
            <a:bodyPr wrap="none" rtlCol="0">
              <a:spAutoFit/>
            </a:bodyPr>
            <a:lstStyle/>
            <a:p>
              <a:r>
                <a:rPr lang="de-DE" dirty="0">
                  <a:solidFill>
                    <a:schemeClr val="bg1">
                      <a:lumMod val="75000"/>
                    </a:schemeClr>
                  </a:solidFill>
                </a:rPr>
                <a:t>10</a:t>
              </a:r>
            </a:p>
          </p:txBody>
        </p:sp>
        <p:cxnSp>
          <p:nvCxnSpPr>
            <p:cNvPr id="43" name="Gerader Verbinder 42"/>
            <p:cNvCxnSpPr/>
            <p:nvPr/>
          </p:nvCxnSpPr>
          <p:spPr>
            <a:xfrm>
              <a:off x="382192" y="2849182"/>
              <a:ext cx="799288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4" name="Textfeld 43"/>
            <p:cNvSpPr txBox="1"/>
            <p:nvPr/>
          </p:nvSpPr>
          <p:spPr>
            <a:xfrm>
              <a:off x="323528" y="2409764"/>
              <a:ext cx="418704" cy="418955"/>
            </a:xfrm>
            <a:prstGeom prst="rect">
              <a:avLst/>
            </a:prstGeom>
            <a:noFill/>
          </p:spPr>
          <p:txBody>
            <a:bodyPr wrap="none" rtlCol="0">
              <a:spAutoFit/>
            </a:bodyPr>
            <a:lstStyle/>
            <a:p>
              <a:r>
                <a:rPr lang="de-DE" dirty="0">
                  <a:solidFill>
                    <a:schemeClr val="bg1">
                      <a:lumMod val="75000"/>
                    </a:schemeClr>
                  </a:solidFill>
                </a:rPr>
                <a:t>11</a:t>
              </a:r>
            </a:p>
          </p:txBody>
        </p:sp>
        <p:cxnSp>
          <p:nvCxnSpPr>
            <p:cNvPr id="45" name="Gerader Verbinder 44"/>
            <p:cNvCxnSpPr/>
            <p:nvPr/>
          </p:nvCxnSpPr>
          <p:spPr>
            <a:xfrm>
              <a:off x="382192" y="2266861"/>
              <a:ext cx="799288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6" name="Textfeld 45"/>
            <p:cNvSpPr txBox="1"/>
            <p:nvPr/>
          </p:nvSpPr>
          <p:spPr>
            <a:xfrm>
              <a:off x="323528" y="1769593"/>
              <a:ext cx="418704" cy="418955"/>
            </a:xfrm>
            <a:prstGeom prst="rect">
              <a:avLst/>
            </a:prstGeom>
            <a:noFill/>
          </p:spPr>
          <p:txBody>
            <a:bodyPr wrap="none" rtlCol="0">
              <a:spAutoFit/>
            </a:bodyPr>
            <a:lstStyle/>
            <a:p>
              <a:r>
                <a:rPr lang="de-DE" dirty="0">
                  <a:solidFill>
                    <a:schemeClr val="bg1">
                      <a:lumMod val="75000"/>
                    </a:schemeClr>
                  </a:solidFill>
                </a:rPr>
                <a:t>12</a:t>
              </a:r>
            </a:p>
          </p:txBody>
        </p:sp>
        <p:cxnSp>
          <p:nvCxnSpPr>
            <p:cNvPr id="25" name="Gerader Verbinder 24"/>
            <p:cNvCxnSpPr/>
            <p:nvPr/>
          </p:nvCxnSpPr>
          <p:spPr>
            <a:xfrm>
              <a:off x="382192" y="6304831"/>
              <a:ext cx="799288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6" name="Textfeld 25"/>
            <p:cNvSpPr txBox="1"/>
            <p:nvPr/>
          </p:nvSpPr>
          <p:spPr>
            <a:xfrm>
              <a:off x="428658" y="5879432"/>
              <a:ext cx="301686" cy="369332"/>
            </a:xfrm>
            <a:prstGeom prst="rect">
              <a:avLst/>
            </a:prstGeom>
            <a:noFill/>
          </p:spPr>
          <p:txBody>
            <a:bodyPr wrap="none" rtlCol="0">
              <a:spAutoFit/>
            </a:bodyPr>
            <a:lstStyle/>
            <a:p>
              <a:r>
                <a:rPr lang="de-DE" dirty="0">
                  <a:solidFill>
                    <a:schemeClr val="bg1">
                      <a:lumMod val="75000"/>
                    </a:schemeClr>
                  </a:solidFill>
                </a:rPr>
                <a:t>5</a:t>
              </a:r>
            </a:p>
          </p:txBody>
        </p:sp>
        <p:cxnSp>
          <p:nvCxnSpPr>
            <p:cNvPr id="27" name="Gerader Verbinder 26"/>
            <p:cNvCxnSpPr/>
            <p:nvPr/>
          </p:nvCxnSpPr>
          <p:spPr>
            <a:xfrm>
              <a:off x="382192" y="5738425"/>
              <a:ext cx="799288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8" name="Textfeld 27"/>
            <p:cNvSpPr txBox="1"/>
            <p:nvPr/>
          </p:nvSpPr>
          <p:spPr>
            <a:xfrm>
              <a:off x="428658" y="5284565"/>
              <a:ext cx="301686" cy="369332"/>
            </a:xfrm>
            <a:prstGeom prst="rect">
              <a:avLst/>
            </a:prstGeom>
            <a:noFill/>
          </p:spPr>
          <p:txBody>
            <a:bodyPr wrap="none" rtlCol="0">
              <a:spAutoFit/>
            </a:bodyPr>
            <a:lstStyle/>
            <a:p>
              <a:r>
                <a:rPr lang="de-DE" dirty="0">
                  <a:solidFill>
                    <a:schemeClr val="bg1">
                      <a:lumMod val="75000"/>
                    </a:schemeClr>
                  </a:solidFill>
                </a:rPr>
                <a:t>6</a:t>
              </a:r>
            </a:p>
          </p:txBody>
        </p:sp>
      </p:grpSp>
      <p:pic>
        <p:nvPicPr>
          <p:cNvPr id="32" name="Grafik 31"/>
          <p:cNvPicPr>
            <a:picLocks noChangeAspect="1"/>
          </p:cNvPicPr>
          <p:nvPr/>
        </p:nvPicPr>
        <p:blipFill rotWithShape="1">
          <a:blip r:embed="rId3" cstate="print">
            <a:clrChange>
              <a:clrFrom>
                <a:srgbClr val="FFFCFD"/>
              </a:clrFrom>
              <a:clrTo>
                <a:srgbClr val="FFFCFD">
                  <a:alpha val="0"/>
                </a:srgbClr>
              </a:clrTo>
            </a:clrChange>
            <a:duotone>
              <a:schemeClr val="accent2">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bright="60000" contrast="40000"/>
                    </a14:imgEffect>
                  </a14:imgLayer>
                </a14:imgProps>
              </a:ext>
              <a:ext uri="{28A0092B-C50C-407E-A947-70E740481C1C}">
                <a14:useLocalDpi xmlns:a14="http://schemas.microsoft.com/office/drawing/2010/main" val="0"/>
              </a:ext>
            </a:extLst>
          </a:blip>
          <a:srcRect l="64809" r="1" b="55918"/>
          <a:stretch/>
        </p:blipFill>
        <p:spPr>
          <a:xfrm rot="16200000">
            <a:off x="2864214" y="-29980"/>
            <a:ext cx="3860593" cy="6899794"/>
          </a:xfrm>
          <a:prstGeom prst="rect">
            <a:avLst/>
          </a:prstGeom>
          <a:ln>
            <a:noFill/>
          </a:ln>
        </p:spPr>
      </p:pic>
      <p:grpSp>
        <p:nvGrpSpPr>
          <p:cNvPr id="2" name="Gruppieren 1"/>
          <p:cNvGrpSpPr/>
          <p:nvPr/>
        </p:nvGrpSpPr>
        <p:grpSpPr>
          <a:xfrm>
            <a:off x="779477" y="1769593"/>
            <a:ext cx="1411274" cy="4546138"/>
            <a:chOff x="779476" y="1769593"/>
            <a:chExt cx="1645985" cy="4546138"/>
          </a:xfrm>
        </p:grpSpPr>
        <p:sp>
          <p:nvSpPr>
            <p:cNvPr id="47" name="Richtungspfeil 46"/>
            <p:cNvSpPr/>
            <p:nvPr/>
          </p:nvSpPr>
          <p:spPr>
            <a:xfrm rot="16200000">
              <a:off x="-314909" y="3287157"/>
              <a:ext cx="3389733" cy="361052"/>
            </a:xfrm>
            <a:prstGeom prst="homePlate">
              <a:avLst/>
            </a:prstGeom>
            <a:solidFill>
              <a:schemeClr val="bg1">
                <a:lumMod val="50000"/>
              </a:schemeClr>
            </a:solidFill>
            <a:ln>
              <a:no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2000" dirty="0" err="1">
                  <a:solidFill>
                    <a:schemeClr val="bg1"/>
                  </a:solidFill>
                </a:rPr>
                <a:t>Bio</a:t>
              </a:r>
              <a:endParaRPr lang="de-DE" sz="2000" dirty="0">
                <a:solidFill>
                  <a:schemeClr val="bg1"/>
                </a:solidFill>
              </a:endParaRPr>
            </a:p>
          </p:txBody>
        </p:sp>
        <p:sp>
          <p:nvSpPr>
            <p:cNvPr id="48" name="Richtungspfeil 47"/>
            <p:cNvSpPr/>
            <p:nvPr/>
          </p:nvSpPr>
          <p:spPr>
            <a:xfrm rot="16200000">
              <a:off x="839536" y="3010219"/>
              <a:ext cx="2823328" cy="348520"/>
            </a:xfrm>
            <a:prstGeom prst="homePlate">
              <a:avLst/>
            </a:prstGeom>
            <a:solidFill>
              <a:schemeClr val="bg1">
                <a:lumMod val="50000"/>
              </a:schemeClr>
            </a:solidFill>
            <a:ln>
              <a:no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2000" dirty="0">
                  <a:solidFill>
                    <a:schemeClr val="bg1"/>
                  </a:solidFill>
                </a:rPr>
                <a:t>Chemie</a:t>
              </a:r>
            </a:p>
          </p:txBody>
        </p:sp>
        <p:sp>
          <p:nvSpPr>
            <p:cNvPr id="49" name="Richtungspfeil 48"/>
            <p:cNvSpPr/>
            <p:nvPr/>
          </p:nvSpPr>
          <p:spPr>
            <a:xfrm rot="16200000">
              <a:off x="117578" y="3287157"/>
              <a:ext cx="3389733" cy="361050"/>
            </a:xfrm>
            <a:prstGeom prst="homePlate">
              <a:avLst/>
            </a:prstGeom>
            <a:solidFill>
              <a:schemeClr val="bg1">
                <a:lumMod val="50000"/>
              </a:schemeClr>
            </a:solidFill>
            <a:ln>
              <a:no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2000" dirty="0">
                  <a:solidFill>
                    <a:schemeClr val="bg1"/>
                  </a:solidFill>
                </a:rPr>
                <a:t>Physik</a:t>
              </a:r>
            </a:p>
          </p:txBody>
        </p:sp>
        <p:sp>
          <p:nvSpPr>
            <p:cNvPr id="30" name="Rechteck 29"/>
            <p:cNvSpPr/>
            <p:nvPr/>
          </p:nvSpPr>
          <p:spPr>
            <a:xfrm rot="16200000">
              <a:off x="1269193" y="5159463"/>
              <a:ext cx="1086506" cy="1226030"/>
            </a:xfrm>
            <a:prstGeom prst="rect">
              <a:avLst/>
            </a:prstGeom>
            <a:solidFill>
              <a:schemeClr val="bg1">
                <a:lumMod val="50000"/>
              </a:schemeClr>
            </a:solidFill>
            <a:ln>
              <a:no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2000" dirty="0">
                  <a:solidFill>
                    <a:schemeClr val="bg1"/>
                  </a:solidFill>
                </a:rPr>
                <a:t>BNT</a:t>
              </a:r>
            </a:p>
          </p:txBody>
        </p:sp>
        <p:sp>
          <p:nvSpPr>
            <p:cNvPr id="31" name="Richtungspfeil 30"/>
            <p:cNvSpPr/>
            <p:nvPr/>
          </p:nvSpPr>
          <p:spPr>
            <a:xfrm rot="16200000">
              <a:off x="-1313883" y="3862952"/>
              <a:ext cx="4535238" cy="348520"/>
            </a:xfrm>
            <a:prstGeom prst="homePlate">
              <a:avLst/>
            </a:prstGeom>
            <a:solidFill>
              <a:schemeClr val="bg1">
                <a:lumMod val="50000"/>
              </a:schemeClr>
            </a:solidFill>
            <a:ln>
              <a:no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2000" dirty="0">
                  <a:solidFill>
                    <a:schemeClr val="bg1"/>
                  </a:solidFill>
                </a:rPr>
                <a:t>Geographie</a:t>
              </a:r>
            </a:p>
          </p:txBody>
        </p:sp>
      </p:grpSp>
      <p:sp>
        <p:nvSpPr>
          <p:cNvPr id="33" name="Richtungspfeil 32"/>
          <p:cNvSpPr/>
          <p:nvPr/>
        </p:nvSpPr>
        <p:spPr>
          <a:xfrm rot="16200000">
            <a:off x="875320" y="2693936"/>
            <a:ext cx="4362401" cy="1215634"/>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ichtungspfeil 33"/>
          <p:cNvSpPr/>
          <p:nvPr/>
        </p:nvSpPr>
        <p:spPr>
          <a:xfrm rot="16200000">
            <a:off x="2542824" y="2693933"/>
            <a:ext cx="4362398" cy="1215634"/>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0" name="Richtungspfeil 49"/>
          <p:cNvSpPr/>
          <p:nvPr/>
        </p:nvSpPr>
        <p:spPr>
          <a:xfrm rot="16200000">
            <a:off x="4232251" y="2702332"/>
            <a:ext cx="4362400" cy="1215634"/>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Textfeld 50"/>
          <p:cNvSpPr txBox="1"/>
          <p:nvPr/>
        </p:nvSpPr>
        <p:spPr>
          <a:xfrm rot="16200000">
            <a:off x="2274104" y="3378666"/>
            <a:ext cx="1520866" cy="523220"/>
          </a:xfrm>
          <a:prstGeom prst="rect">
            <a:avLst/>
          </a:prstGeom>
          <a:noFill/>
          <a:ln>
            <a:noFill/>
          </a:ln>
        </p:spPr>
        <p:txBody>
          <a:bodyPr wrap="none" rtlCol="0">
            <a:spAutoFit/>
          </a:bodyPr>
          <a:lstStyle/>
          <a:p>
            <a:r>
              <a:rPr lang="de-DE" sz="2800" b="1" dirty="0">
                <a:solidFill>
                  <a:schemeClr val="bg1"/>
                </a:solidFill>
              </a:rPr>
              <a:t>Forschen</a:t>
            </a:r>
          </a:p>
        </p:txBody>
      </p:sp>
      <p:sp>
        <p:nvSpPr>
          <p:cNvPr id="52" name="Freihandform 51"/>
          <p:cNvSpPr/>
          <p:nvPr/>
        </p:nvSpPr>
        <p:spPr>
          <a:xfrm rot="21431288">
            <a:off x="2339012" y="5352244"/>
            <a:ext cx="1361198" cy="41030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Experiment</a:t>
            </a:r>
          </a:p>
        </p:txBody>
      </p:sp>
      <p:sp>
        <p:nvSpPr>
          <p:cNvPr id="53" name="Freihandform 52"/>
          <p:cNvSpPr/>
          <p:nvPr/>
        </p:nvSpPr>
        <p:spPr>
          <a:xfrm rot="312368">
            <a:off x="2209446" y="1339671"/>
            <a:ext cx="1671890" cy="364057"/>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257908"/>
              <a:gd name="connsiteX1" fmla="*/ 1312984 w 1312984"/>
              <a:gd name="connsiteY1" fmla="*/ 0 h 257908"/>
              <a:gd name="connsiteX2" fmla="*/ 1282141 w 1312984"/>
              <a:gd name="connsiteY2" fmla="*/ 254300 h 257908"/>
              <a:gd name="connsiteX3" fmla="*/ 46892 w 1312984"/>
              <a:gd name="connsiteY3" fmla="*/ 257908 h 257908"/>
              <a:gd name="connsiteX4" fmla="*/ 0 w 1312984"/>
              <a:gd name="connsiteY4" fmla="*/ 23446 h 257908"/>
              <a:gd name="connsiteX0" fmla="*/ 0 w 1312984"/>
              <a:gd name="connsiteY0" fmla="*/ 23446 h 289830"/>
              <a:gd name="connsiteX1" fmla="*/ 1312984 w 1312984"/>
              <a:gd name="connsiteY1" fmla="*/ 0 h 289830"/>
              <a:gd name="connsiteX2" fmla="*/ 1282141 w 1312984"/>
              <a:gd name="connsiteY2" fmla="*/ 254300 h 289830"/>
              <a:gd name="connsiteX3" fmla="*/ 109520 w 1312984"/>
              <a:gd name="connsiteY3" fmla="*/ 289830 h 289830"/>
              <a:gd name="connsiteX4" fmla="*/ 0 w 1312984"/>
              <a:gd name="connsiteY4" fmla="*/ 23446 h 289830"/>
              <a:gd name="connsiteX0" fmla="*/ 0 w 1312984"/>
              <a:gd name="connsiteY0" fmla="*/ 23446 h 280844"/>
              <a:gd name="connsiteX1" fmla="*/ 1312984 w 1312984"/>
              <a:gd name="connsiteY1" fmla="*/ 0 h 280844"/>
              <a:gd name="connsiteX2" fmla="*/ 1282141 w 1312984"/>
              <a:gd name="connsiteY2" fmla="*/ 254300 h 280844"/>
              <a:gd name="connsiteX3" fmla="*/ 6996 w 1312984"/>
              <a:gd name="connsiteY3" fmla="*/ 280844 h 280844"/>
              <a:gd name="connsiteX4" fmla="*/ 0 w 1312984"/>
              <a:gd name="connsiteY4" fmla="*/ 23446 h 28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280844">
                <a:moveTo>
                  <a:pt x="0" y="23446"/>
                </a:moveTo>
                <a:lnTo>
                  <a:pt x="1312984" y="0"/>
                </a:lnTo>
                <a:lnTo>
                  <a:pt x="1282141" y="254300"/>
                </a:lnTo>
                <a:lnTo>
                  <a:pt x="6996" y="280844"/>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Wissenschaftler</a:t>
            </a:r>
          </a:p>
        </p:txBody>
      </p:sp>
      <p:sp>
        <p:nvSpPr>
          <p:cNvPr id="54" name="Textfeld 53"/>
          <p:cNvSpPr txBox="1"/>
          <p:nvPr/>
        </p:nvSpPr>
        <p:spPr>
          <a:xfrm rot="16200000">
            <a:off x="3819577" y="3378666"/>
            <a:ext cx="1804981" cy="523220"/>
          </a:xfrm>
          <a:prstGeom prst="rect">
            <a:avLst/>
          </a:prstGeom>
          <a:noFill/>
          <a:ln>
            <a:noFill/>
          </a:ln>
        </p:spPr>
        <p:txBody>
          <a:bodyPr wrap="none" rtlCol="0">
            <a:spAutoFit/>
          </a:bodyPr>
          <a:lstStyle/>
          <a:p>
            <a:r>
              <a:rPr lang="de-DE" sz="2800" b="1" dirty="0">
                <a:solidFill>
                  <a:schemeClr val="bg1"/>
                </a:solidFill>
              </a:rPr>
              <a:t>Entwickeln</a:t>
            </a:r>
          </a:p>
        </p:txBody>
      </p:sp>
      <p:sp>
        <p:nvSpPr>
          <p:cNvPr id="55" name="Freihandform 54"/>
          <p:cNvSpPr/>
          <p:nvPr/>
        </p:nvSpPr>
        <p:spPr>
          <a:xfrm rot="282780">
            <a:off x="4012437" y="5352244"/>
            <a:ext cx="1361198" cy="41030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Basteln</a:t>
            </a:r>
          </a:p>
        </p:txBody>
      </p:sp>
      <p:sp>
        <p:nvSpPr>
          <p:cNvPr id="56" name="Freihandform 55"/>
          <p:cNvSpPr/>
          <p:nvPr/>
        </p:nvSpPr>
        <p:spPr>
          <a:xfrm rot="21298458">
            <a:off x="4113817" y="1346253"/>
            <a:ext cx="1378093" cy="41030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65261 w 1312984"/>
              <a:gd name="connsiteY3" fmla="*/ 286519 h 316523"/>
              <a:gd name="connsiteX4" fmla="*/ 0 w 1312984"/>
              <a:gd name="connsiteY4" fmla="*/ 23446 h 316523"/>
              <a:gd name="connsiteX0" fmla="*/ 0 w 1248571"/>
              <a:gd name="connsiteY0" fmla="*/ 19190 h 316523"/>
              <a:gd name="connsiteX1" fmla="*/ 1248571 w 1248571"/>
              <a:gd name="connsiteY1" fmla="*/ 0 h 316523"/>
              <a:gd name="connsiteX2" fmla="*/ 1236848 w 1248571"/>
              <a:gd name="connsiteY2" fmla="*/ 316523 h 316523"/>
              <a:gd name="connsiteX3" fmla="*/ 848 w 1248571"/>
              <a:gd name="connsiteY3" fmla="*/ 286519 h 316523"/>
              <a:gd name="connsiteX4" fmla="*/ 0 w 1248571"/>
              <a:gd name="connsiteY4" fmla="*/ 19190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571" h="316523">
                <a:moveTo>
                  <a:pt x="0" y="19190"/>
                </a:moveTo>
                <a:lnTo>
                  <a:pt x="1248571" y="0"/>
                </a:lnTo>
                <a:lnTo>
                  <a:pt x="1236848" y="316523"/>
                </a:lnTo>
                <a:lnTo>
                  <a:pt x="848" y="286519"/>
                </a:lnTo>
                <a:cubicBezTo>
                  <a:pt x="565" y="197409"/>
                  <a:pt x="283" y="108300"/>
                  <a:pt x="0" y="1919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Engineering</a:t>
            </a:r>
          </a:p>
        </p:txBody>
      </p:sp>
      <p:sp>
        <p:nvSpPr>
          <p:cNvPr id="57" name="Textfeld 56"/>
          <p:cNvSpPr txBox="1"/>
          <p:nvPr/>
        </p:nvSpPr>
        <p:spPr>
          <a:xfrm rot="16200000">
            <a:off x="5369394" y="3378666"/>
            <a:ext cx="2088136" cy="523220"/>
          </a:xfrm>
          <a:prstGeom prst="rect">
            <a:avLst/>
          </a:prstGeom>
          <a:noFill/>
          <a:ln>
            <a:noFill/>
          </a:ln>
        </p:spPr>
        <p:txBody>
          <a:bodyPr wrap="none" rtlCol="0">
            <a:spAutoFit/>
          </a:bodyPr>
          <a:lstStyle/>
          <a:p>
            <a:r>
              <a:rPr lang="de-DE" sz="2800" b="1" dirty="0">
                <a:solidFill>
                  <a:schemeClr val="bg1"/>
                </a:solidFill>
              </a:rPr>
              <a:t>Organisation</a:t>
            </a:r>
          </a:p>
        </p:txBody>
      </p:sp>
      <p:sp>
        <p:nvSpPr>
          <p:cNvPr id="58" name="Freihandform 57"/>
          <p:cNvSpPr/>
          <p:nvPr/>
        </p:nvSpPr>
        <p:spPr>
          <a:xfrm rot="21412766">
            <a:off x="5667004" y="5380899"/>
            <a:ext cx="1510154" cy="381149"/>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Durchwurstler</a:t>
            </a:r>
          </a:p>
        </p:txBody>
      </p:sp>
      <p:sp>
        <p:nvSpPr>
          <p:cNvPr id="59" name="Freihandform 58"/>
          <p:cNvSpPr/>
          <p:nvPr/>
        </p:nvSpPr>
        <p:spPr>
          <a:xfrm rot="249037">
            <a:off x="5774539" y="1343517"/>
            <a:ext cx="1335924" cy="379454"/>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16229"/>
              <a:gd name="connsiteY0" fmla="*/ 18680 h 294029"/>
              <a:gd name="connsiteX1" fmla="*/ 1274408 w 1316229"/>
              <a:gd name="connsiteY1" fmla="*/ 0 h 294029"/>
              <a:gd name="connsiteX2" fmla="*/ 1316229 w 1316229"/>
              <a:gd name="connsiteY2" fmla="*/ 273833 h 294029"/>
              <a:gd name="connsiteX3" fmla="*/ 6101 w 1316229"/>
              <a:gd name="connsiteY3" fmla="*/ 294029 h 294029"/>
              <a:gd name="connsiteX4" fmla="*/ 0 w 1316229"/>
              <a:gd name="connsiteY4" fmla="*/ 18680 h 294029"/>
              <a:gd name="connsiteX0" fmla="*/ 0 w 1316229"/>
              <a:gd name="connsiteY0" fmla="*/ 18680 h 290757"/>
              <a:gd name="connsiteX1" fmla="*/ 1274408 w 1316229"/>
              <a:gd name="connsiteY1" fmla="*/ 0 h 290757"/>
              <a:gd name="connsiteX2" fmla="*/ 1316229 w 1316229"/>
              <a:gd name="connsiteY2" fmla="*/ 273833 h 290757"/>
              <a:gd name="connsiteX3" fmla="*/ 63375 w 1316229"/>
              <a:gd name="connsiteY3" fmla="*/ 290757 h 290757"/>
              <a:gd name="connsiteX4" fmla="*/ 0 w 1316229"/>
              <a:gd name="connsiteY4" fmla="*/ 18680 h 290757"/>
              <a:gd name="connsiteX0" fmla="*/ 0 w 1316229"/>
              <a:gd name="connsiteY0" fmla="*/ 20644 h 292721"/>
              <a:gd name="connsiteX1" fmla="*/ 1308771 w 1316229"/>
              <a:gd name="connsiteY1" fmla="*/ 0 h 292721"/>
              <a:gd name="connsiteX2" fmla="*/ 1316229 w 1316229"/>
              <a:gd name="connsiteY2" fmla="*/ 275797 h 292721"/>
              <a:gd name="connsiteX3" fmla="*/ 63375 w 1316229"/>
              <a:gd name="connsiteY3" fmla="*/ 292721 h 292721"/>
              <a:gd name="connsiteX4" fmla="*/ 0 w 1316229"/>
              <a:gd name="connsiteY4" fmla="*/ 20644 h 292721"/>
              <a:gd name="connsiteX0" fmla="*/ 0 w 1308771"/>
              <a:gd name="connsiteY0" fmla="*/ 20644 h 292721"/>
              <a:gd name="connsiteX1" fmla="*/ 1308771 w 1308771"/>
              <a:gd name="connsiteY1" fmla="*/ 0 h 292721"/>
              <a:gd name="connsiteX2" fmla="*/ 1270411 w 1308771"/>
              <a:gd name="connsiteY2" fmla="*/ 278415 h 292721"/>
              <a:gd name="connsiteX3" fmla="*/ 63375 w 1308771"/>
              <a:gd name="connsiteY3" fmla="*/ 292721 h 292721"/>
              <a:gd name="connsiteX4" fmla="*/ 0 w 1308771"/>
              <a:gd name="connsiteY4" fmla="*/ 20644 h 292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771" h="292721">
                <a:moveTo>
                  <a:pt x="0" y="20644"/>
                </a:moveTo>
                <a:lnTo>
                  <a:pt x="1308771" y="0"/>
                </a:lnTo>
                <a:lnTo>
                  <a:pt x="1270411" y="278415"/>
                </a:lnTo>
                <a:lnTo>
                  <a:pt x="63375" y="292721"/>
                </a:lnTo>
                <a:lnTo>
                  <a:pt x="0" y="20644"/>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Teamleiter</a:t>
            </a:r>
          </a:p>
        </p:txBody>
      </p:sp>
      <p:sp>
        <p:nvSpPr>
          <p:cNvPr id="60" name="Richtungspfeil 59"/>
          <p:cNvSpPr/>
          <p:nvPr/>
        </p:nvSpPr>
        <p:spPr>
          <a:xfrm rot="16200000">
            <a:off x="5911451" y="2698130"/>
            <a:ext cx="4353999" cy="121563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Textfeld 60"/>
          <p:cNvSpPr txBox="1"/>
          <p:nvPr/>
        </p:nvSpPr>
        <p:spPr>
          <a:xfrm rot="16200000">
            <a:off x="7132412" y="3345248"/>
            <a:ext cx="1891672" cy="523220"/>
          </a:xfrm>
          <a:prstGeom prst="rect">
            <a:avLst/>
          </a:prstGeom>
          <a:noFill/>
          <a:ln>
            <a:noFill/>
          </a:ln>
        </p:spPr>
        <p:txBody>
          <a:bodyPr wrap="none" rtlCol="0">
            <a:spAutoFit/>
          </a:bodyPr>
          <a:lstStyle/>
          <a:p>
            <a:r>
              <a:rPr lang="de-DE" sz="2800" b="1" dirty="0">
                <a:solidFill>
                  <a:schemeClr val="bg1"/>
                </a:solidFill>
              </a:rPr>
              <a:t>Mündigkeit</a:t>
            </a:r>
          </a:p>
        </p:txBody>
      </p:sp>
      <p:sp>
        <p:nvSpPr>
          <p:cNvPr id="62" name="Freihandform 61"/>
          <p:cNvSpPr/>
          <p:nvPr/>
        </p:nvSpPr>
        <p:spPr>
          <a:xfrm rot="177179">
            <a:off x="7378013" y="5387284"/>
            <a:ext cx="1438039" cy="381149"/>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Konsument</a:t>
            </a:r>
          </a:p>
        </p:txBody>
      </p:sp>
      <p:sp>
        <p:nvSpPr>
          <p:cNvPr id="63" name="Freihandform 62"/>
          <p:cNvSpPr/>
          <p:nvPr/>
        </p:nvSpPr>
        <p:spPr>
          <a:xfrm rot="21397389">
            <a:off x="7379215" y="1373492"/>
            <a:ext cx="1408795" cy="383219"/>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25306"/>
              <a:gd name="connsiteY0" fmla="*/ 15773 h 294029"/>
              <a:gd name="connsiteX1" fmla="*/ 1283485 w 1325306"/>
              <a:gd name="connsiteY1" fmla="*/ 0 h 294029"/>
              <a:gd name="connsiteX2" fmla="*/ 1325306 w 1325306"/>
              <a:gd name="connsiteY2" fmla="*/ 273833 h 294029"/>
              <a:gd name="connsiteX3" fmla="*/ 15178 w 1325306"/>
              <a:gd name="connsiteY3" fmla="*/ 294029 h 294029"/>
              <a:gd name="connsiteX4" fmla="*/ 0 w 1325306"/>
              <a:gd name="connsiteY4" fmla="*/ 15773 h 294029"/>
              <a:gd name="connsiteX0" fmla="*/ 0 w 1325306"/>
              <a:gd name="connsiteY0" fmla="*/ 15773 h 295626"/>
              <a:gd name="connsiteX1" fmla="*/ 1283485 w 1325306"/>
              <a:gd name="connsiteY1" fmla="*/ 0 h 295626"/>
              <a:gd name="connsiteX2" fmla="*/ 1325306 w 1325306"/>
              <a:gd name="connsiteY2" fmla="*/ 273833 h 295626"/>
              <a:gd name="connsiteX3" fmla="*/ 47163 w 1325306"/>
              <a:gd name="connsiteY3" fmla="*/ 295626 h 295626"/>
              <a:gd name="connsiteX4" fmla="*/ 0 w 1325306"/>
              <a:gd name="connsiteY4" fmla="*/ 15773 h 295626"/>
              <a:gd name="connsiteX0" fmla="*/ 0 w 1283485"/>
              <a:gd name="connsiteY0" fmla="*/ 15773 h 295626"/>
              <a:gd name="connsiteX1" fmla="*/ 1283485 w 1283485"/>
              <a:gd name="connsiteY1" fmla="*/ 0 h 295626"/>
              <a:gd name="connsiteX2" fmla="*/ 1271998 w 1283485"/>
              <a:gd name="connsiteY2" fmla="*/ 271170 h 295626"/>
              <a:gd name="connsiteX3" fmla="*/ 47163 w 1283485"/>
              <a:gd name="connsiteY3" fmla="*/ 295626 h 295626"/>
              <a:gd name="connsiteX4" fmla="*/ 0 w 1283485"/>
              <a:gd name="connsiteY4" fmla="*/ 15773 h 29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3485" h="295626">
                <a:moveTo>
                  <a:pt x="0" y="15773"/>
                </a:moveTo>
                <a:lnTo>
                  <a:pt x="1283485" y="0"/>
                </a:lnTo>
                <a:lnTo>
                  <a:pt x="1271998" y="271170"/>
                </a:lnTo>
                <a:lnTo>
                  <a:pt x="47163" y="295626"/>
                </a:lnTo>
                <a:lnTo>
                  <a:pt x="0" y="15773"/>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Mündigkeit</a:t>
            </a:r>
          </a:p>
        </p:txBody>
      </p:sp>
    </p:spTree>
    <p:extLst>
      <p:ext uri="{BB962C8B-B14F-4D97-AF65-F5344CB8AC3E}">
        <p14:creationId xmlns:p14="http://schemas.microsoft.com/office/powerpoint/2010/main" val="29657442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75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750"/>
                                        <p:tgtEl>
                                          <p:spTgt spid="3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750"/>
                                        <p:tgtEl>
                                          <p:spTgt spid="5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fade">
                                      <p:cBhvr>
                                        <p:cTn id="16" dur="500"/>
                                        <p:tgtEl>
                                          <p:spTgt spid="6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50" grpId="0" animBg="1"/>
      <p:bldP spid="51" grpId="0"/>
      <p:bldP spid="52" grpId="0" animBg="1"/>
      <p:bldP spid="53" grpId="0" animBg="1"/>
      <p:bldP spid="54" grpId="0"/>
      <p:bldP spid="55" grpId="0" animBg="1"/>
      <p:bldP spid="56" grpId="0" animBg="1"/>
      <p:bldP spid="57" grpId="0"/>
      <p:bldP spid="58" grpId="0" animBg="1"/>
      <p:bldP spid="59" grpId="0" animBg="1"/>
      <p:bldP spid="60" grpId="0" animBg="1"/>
      <p:bldP spid="61" grpId="0"/>
      <p:bldP spid="62" grpId="0" animBg="1"/>
      <p:bldP spid="6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IMAG0634.jpg"/>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val="0"/>
              </a:ext>
            </a:extLst>
          </a:blip>
          <a:srcRect/>
          <a:stretch/>
        </p:blipFill>
        <p:spPr>
          <a:xfrm>
            <a:off x="0" y="-8128"/>
            <a:ext cx="9144000" cy="7397567"/>
          </a:xfrm>
          <a:prstGeom prst="rect">
            <a:avLst/>
          </a:prstGeom>
        </p:spPr>
      </p:pic>
      <p:pic>
        <p:nvPicPr>
          <p:cNvPr id="17" name="Grafik 16" descr="IMAG0634.jpg"/>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730339"/>
            <a:ext cx="9143999" cy="4858901"/>
          </a:xfrm>
          <a:prstGeom prst="rect">
            <a:avLst/>
          </a:prstGeom>
          <a:effectLst>
            <a:softEdge rad="635000"/>
          </a:effectLst>
        </p:spPr>
      </p:pic>
      <p:sp>
        <p:nvSpPr>
          <p:cNvPr id="6" name="Rechteck 5"/>
          <p:cNvSpPr/>
          <p:nvPr/>
        </p:nvSpPr>
        <p:spPr>
          <a:xfrm>
            <a:off x="899592" y="786933"/>
            <a:ext cx="482453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Naturwissenschaft</a:t>
            </a:r>
          </a:p>
        </p:txBody>
      </p:sp>
      <p:sp>
        <p:nvSpPr>
          <p:cNvPr id="10" name="Rechteck 9"/>
          <p:cNvSpPr/>
          <p:nvPr/>
        </p:nvSpPr>
        <p:spPr>
          <a:xfrm>
            <a:off x="3347864" y="5265112"/>
            <a:ext cx="482453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und Technik</a:t>
            </a:r>
          </a:p>
        </p:txBody>
      </p:sp>
    </p:spTree>
    <p:extLst>
      <p:ext uri="{BB962C8B-B14F-4D97-AF65-F5344CB8AC3E}">
        <p14:creationId xmlns:p14="http://schemas.microsoft.com/office/powerpoint/2010/main" val="175512401"/>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cstate="print">
            <a:extLst>
              <a:ext uri="{BEBA8EAE-BF5A-486C-A8C5-ECC9F3942E4B}">
                <a14:imgProps xmlns:a14="http://schemas.microsoft.com/office/drawing/2010/main">
                  <a14:imgLayer r:embed="rId4">
                    <a14:imgEffect>
                      <a14:artisticMarker/>
                    </a14:imgEffect>
                    <a14:imgEffect>
                      <a14:sharpenSoften amount="-66000"/>
                    </a14:imgEffect>
                  </a14:imgLayer>
                </a14:imgProps>
              </a:ext>
              <a:ext uri="{28A0092B-C50C-407E-A947-70E740481C1C}">
                <a14:useLocalDpi xmlns:a14="http://schemas.microsoft.com/office/drawing/2010/main" val="0"/>
              </a:ext>
            </a:extLst>
          </a:blip>
          <a:stretch>
            <a:fillRect/>
          </a:stretch>
        </p:blipFill>
        <p:spPr>
          <a:xfrm>
            <a:off x="-110" y="0"/>
            <a:ext cx="9144000" cy="6858000"/>
          </a:xfrm>
          <a:prstGeom prst="rect">
            <a:avLst/>
          </a:prstGeom>
          <a:effectLst/>
        </p:spPr>
      </p:pic>
      <p:pic>
        <p:nvPicPr>
          <p:cNvPr id="2" name="Grafik 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166190" y="530086"/>
            <a:ext cx="7977809" cy="6327913"/>
          </a:xfrm>
          <a:prstGeom prst="rect">
            <a:avLst/>
          </a:prstGeom>
          <a:ln>
            <a:noFill/>
          </a:ln>
          <a:effectLst>
            <a:softEdge rad="1079500"/>
          </a:effectLst>
        </p:spPr>
      </p:pic>
      <p:sp>
        <p:nvSpPr>
          <p:cNvPr id="4" name="Rechteck 3"/>
          <p:cNvSpPr/>
          <p:nvPr/>
        </p:nvSpPr>
        <p:spPr>
          <a:xfrm rot="21192080">
            <a:off x="-78598" y="39373"/>
            <a:ext cx="482453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Naturwissenschaft</a:t>
            </a:r>
          </a:p>
        </p:txBody>
      </p:sp>
      <p:sp>
        <p:nvSpPr>
          <p:cNvPr id="5" name="Rechteck 4"/>
          <p:cNvSpPr/>
          <p:nvPr/>
        </p:nvSpPr>
        <p:spPr>
          <a:xfrm>
            <a:off x="3347864" y="5265112"/>
            <a:ext cx="482453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und Technik</a:t>
            </a:r>
          </a:p>
        </p:txBody>
      </p:sp>
    </p:spTree>
    <p:extLst>
      <p:ext uri="{BB962C8B-B14F-4D97-AF65-F5344CB8AC3E}">
        <p14:creationId xmlns:p14="http://schemas.microsoft.com/office/powerpoint/2010/main" val="3125783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descr="IMAG0404.jpg"/>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val="0"/>
              </a:ext>
            </a:extLst>
          </a:blip>
          <a:srcRect/>
          <a:stretch/>
        </p:blipFill>
        <p:spPr>
          <a:xfrm>
            <a:off x="-1" y="0"/>
            <a:ext cx="9144001" cy="6858002"/>
          </a:xfrm>
          <a:prstGeom prst="rect">
            <a:avLst/>
          </a:prstGeom>
        </p:spPr>
      </p:pic>
      <p:pic>
        <p:nvPicPr>
          <p:cNvPr id="12" name="Grafik 11" descr="IMAG0404.jpg"/>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948431" y="1184564"/>
            <a:ext cx="5990224" cy="4730426"/>
          </a:xfrm>
          <a:prstGeom prst="rect">
            <a:avLst/>
          </a:prstGeom>
          <a:effectLst>
            <a:softEdge rad="635000"/>
          </a:effectLst>
        </p:spPr>
      </p:pic>
      <p:sp>
        <p:nvSpPr>
          <p:cNvPr id="6" name="Rechteck 5"/>
          <p:cNvSpPr/>
          <p:nvPr/>
        </p:nvSpPr>
        <p:spPr>
          <a:xfrm>
            <a:off x="899592" y="786933"/>
            <a:ext cx="482453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Naturwissenschaft</a:t>
            </a:r>
          </a:p>
        </p:txBody>
      </p:sp>
      <p:sp>
        <p:nvSpPr>
          <p:cNvPr id="7" name="Rechteck 6"/>
          <p:cNvSpPr/>
          <p:nvPr/>
        </p:nvSpPr>
        <p:spPr>
          <a:xfrm rot="21398717">
            <a:off x="4951083" y="5986324"/>
            <a:ext cx="482453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und Technik</a:t>
            </a:r>
          </a:p>
        </p:txBody>
      </p:sp>
    </p:spTree>
    <p:extLst>
      <p:ext uri="{BB962C8B-B14F-4D97-AF65-F5344CB8AC3E}">
        <p14:creationId xmlns:p14="http://schemas.microsoft.com/office/powerpoint/2010/main" val="2840411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0" y="0"/>
            <a:ext cx="9144000" cy="6858000"/>
          </a:xfrm>
          <a:prstGeom prst="rect">
            <a:avLst/>
          </a:prstGeom>
        </p:spPr>
      </p:pic>
      <p:sp>
        <p:nvSpPr>
          <p:cNvPr id="8" name="Rechteck 7"/>
          <p:cNvSpPr/>
          <p:nvPr/>
        </p:nvSpPr>
        <p:spPr>
          <a:xfrm>
            <a:off x="899592" y="786933"/>
            <a:ext cx="482453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Naturwissenschaft</a:t>
            </a:r>
          </a:p>
        </p:txBody>
      </p:sp>
      <p:sp>
        <p:nvSpPr>
          <p:cNvPr id="9" name="Rechteck 8"/>
          <p:cNvSpPr/>
          <p:nvPr/>
        </p:nvSpPr>
        <p:spPr>
          <a:xfrm>
            <a:off x="3347864" y="5265112"/>
            <a:ext cx="482453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und Technik</a:t>
            </a:r>
          </a:p>
        </p:txBody>
      </p:sp>
    </p:spTree>
    <p:extLst>
      <p:ext uri="{BB962C8B-B14F-4D97-AF65-F5344CB8AC3E}">
        <p14:creationId xmlns:p14="http://schemas.microsoft.com/office/powerpoint/2010/main" val="17660092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3" cstate="print">
            <a:extLst>
              <a:ext uri="{BEBA8EAE-BF5A-486C-A8C5-ECC9F3942E4B}">
                <a14:imgProps xmlns:a14="http://schemas.microsoft.com/office/drawing/2010/main">
                  <a14:imgLayer r:embed="rId4">
                    <a14:imgEffect>
                      <a14:artisticMarker/>
                    </a14:imgEffect>
                    <a14:imgEffect>
                      <a14:sharpenSoften amount="-100000"/>
                    </a14:imgEffect>
                  </a14:imgLayer>
                </a14:imgProps>
              </a:ext>
              <a:ext uri="{28A0092B-C50C-407E-A947-70E740481C1C}">
                <a14:useLocalDpi xmlns:a14="http://schemas.microsoft.com/office/drawing/2010/main" val="0"/>
              </a:ext>
            </a:extLst>
          </a:blip>
          <a:srcRect l="-16638"/>
          <a:stretch/>
        </p:blipFill>
        <p:spPr>
          <a:xfrm>
            <a:off x="-1521425" y="0"/>
            <a:ext cx="10665425" cy="6857999"/>
          </a:xfrm>
          <a:prstGeom prst="rect">
            <a:avLst/>
          </a:prstGeom>
        </p:spPr>
      </p:pic>
      <p:sp>
        <p:nvSpPr>
          <p:cNvPr id="8" name="Rechteck 7"/>
          <p:cNvSpPr/>
          <p:nvPr/>
        </p:nvSpPr>
        <p:spPr>
          <a:xfrm>
            <a:off x="899592" y="786933"/>
            <a:ext cx="482453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Naturwissenschaft</a:t>
            </a:r>
          </a:p>
        </p:txBody>
      </p:sp>
      <p:sp>
        <p:nvSpPr>
          <p:cNvPr id="9" name="Rechteck 8"/>
          <p:cNvSpPr/>
          <p:nvPr/>
        </p:nvSpPr>
        <p:spPr>
          <a:xfrm>
            <a:off x="3347864" y="5265112"/>
            <a:ext cx="482453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und Technik</a:t>
            </a:r>
          </a:p>
        </p:txBody>
      </p:sp>
    </p:spTree>
    <p:extLst>
      <p:ext uri="{BB962C8B-B14F-4D97-AF65-F5344CB8AC3E}">
        <p14:creationId xmlns:p14="http://schemas.microsoft.com/office/powerpoint/2010/main" val="12860220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3" cstate="print">
            <a:extLst>
              <a:ext uri="{BEBA8EAE-BF5A-486C-A8C5-ECC9F3942E4B}">
                <a14:imgProps xmlns:a14="http://schemas.microsoft.com/office/drawing/2010/main">
                  <a14:imgLayer r:embed="rId4">
                    <a14:imgEffect>
                      <a14:artisticMarker/>
                    </a14:imgEffect>
                    <a14:imgEffect>
                      <a14:sharpenSoften amount="-99000"/>
                    </a14:imgEffect>
                  </a14:imgLayer>
                </a14:imgProps>
              </a:ext>
              <a:ext uri="{28A0092B-C50C-407E-A947-70E740481C1C}">
                <a14:useLocalDpi xmlns:a14="http://schemas.microsoft.com/office/drawing/2010/main" val="0"/>
              </a:ext>
            </a:extLst>
          </a:blip>
          <a:srcRect/>
          <a:stretch/>
        </p:blipFill>
        <p:spPr>
          <a:xfrm>
            <a:off x="-2186609" y="-516835"/>
            <a:ext cx="11330609" cy="7374835"/>
          </a:xfrm>
          <a:prstGeom prst="rect">
            <a:avLst/>
          </a:prstGeom>
        </p:spPr>
      </p:pic>
      <p:pic>
        <p:nvPicPr>
          <p:cNvPr id="3" name="Grafik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454727" y="498764"/>
            <a:ext cx="7689273" cy="5954572"/>
          </a:xfrm>
          <a:prstGeom prst="rect">
            <a:avLst/>
          </a:prstGeom>
          <a:effectLst>
            <a:softEdge rad="635000"/>
          </a:effectLst>
        </p:spPr>
      </p:pic>
      <p:sp>
        <p:nvSpPr>
          <p:cNvPr id="4" name="Rechteck 3"/>
          <p:cNvSpPr/>
          <p:nvPr/>
        </p:nvSpPr>
        <p:spPr>
          <a:xfrm>
            <a:off x="899592" y="786933"/>
            <a:ext cx="482453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Naturwissenschaft</a:t>
            </a:r>
          </a:p>
        </p:txBody>
      </p:sp>
      <p:sp>
        <p:nvSpPr>
          <p:cNvPr id="6" name="Rechteck 5"/>
          <p:cNvSpPr/>
          <p:nvPr/>
        </p:nvSpPr>
        <p:spPr>
          <a:xfrm>
            <a:off x="3347864" y="5265112"/>
            <a:ext cx="482453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und Technik</a:t>
            </a:r>
          </a:p>
        </p:txBody>
      </p:sp>
    </p:spTree>
    <p:extLst>
      <p:ext uri="{BB962C8B-B14F-4D97-AF65-F5344CB8AC3E}">
        <p14:creationId xmlns:p14="http://schemas.microsoft.com/office/powerpoint/2010/main" val="32076371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Benutzerdefiniert 5">
      <a:dk1>
        <a:sysClr val="windowText" lastClr="000000"/>
      </a:dk1>
      <a:lt1>
        <a:sysClr val="window" lastClr="FFFFFF"/>
      </a:lt1>
      <a:dk2>
        <a:srgbClr val="44546A"/>
      </a:dk2>
      <a:lt2>
        <a:srgbClr val="E7E6E6"/>
      </a:lt2>
      <a:accent1>
        <a:srgbClr val="0070C0"/>
      </a:accent1>
      <a:accent2>
        <a:srgbClr val="ED7D31"/>
      </a:accent2>
      <a:accent3>
        <a:srgbClr val="00CC00"/>
      </a:accent3>
      <a:accent4>
        <a:srgbClr val="C00000"/>
      </a:accent4>
      <a:accent5>
        <a:srgbClr val="4D4D4D"/>
      </a:accent5>
      <a:accent6>
        <a:srgbClr val="969696"/>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2117</Words>
  <Application>Microsoft Office PowerPoint</Application>
  <PresentationFormat>Bildschirmpräsentation (4:3)</PresentationFormat>
  <Paragraphs>171</Paragraphs>
  <Slides>17</Slides>
  <Notes>17</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17</vt:i4>
      </vt:variant>
    </vt:vector>
  </HeadingPairs>
  <TitlesOfParts>
    <vt:vector size="22" baseType="lpstr">
      <vt:lpstr>Arial</vt:lpstr>
      <vt:lpstr>Calibri</vt:lpstr>
      <vt:lpstr>Calibri Light</vt:lpstr>
      <vt:lpstr>Wingdings</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Rainer Kügele</dc:creator>
  <cp:lastModifiedBy>Rainer Kügele</cp:lastModifiedBy>
  <cp:revision>1293</cp:revision>
  <dcterms:created xsi:type="dcterms:W3CDTF">2016-02-13T15:19:13Z</dcterms:created>
  <dcterms:modified xsi:type="dcterms:W3CDTF">2016-10-23T21:32:52Z</dcterms:modified>
</cp:coreProperties>
</file>