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741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1" r:id="rId3"/>
    <p:sldId id="264" r:id="rId4"/>
    <p:sldId id="263" r:id="rId5"/>
    <p:sldId id="262" r:id="rId6"/>
    <p:sldId id="265" r:id="rId7"/>
    <p:sldId id="266" r:id="rId8"/>
    <p:sldId id="270" r:id="rId9"/>
    <p:sldId id="273" r:id="rId10"/>
    <p:sldId id="267" r:id="rId11"/>
    <p:sldId id="268" r:id="rId12"/>
    <p:sldId id="269" r:id="rId13"/>
    <p:sldId id="276" r:id="rId14"/>
    <p:sldId id="275" r:id="rId15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00"/>
    <a:srgbClr val="0000CC"/>
    <a:srgbClr val="008000"/>
    <a:srgbClr val="FF2F2F"/>
    <a:srgbClr val="660066"/>
    <a:srgbClr val="6600FF"/>
    <a:srgbClr val="00FF99"/>
    <a:srgbClr val="99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293" autoAdjust="0"/>
  </p:normalViewPr>
  <p:slideViewPr>
    <p:cSldViewPr>
      <p:cViewPr varScale="1">
        <p:scale>
          <a:sx n="104" d="100"/>
          <a:sy n="104" d="100"/>
        </p:scale>
        <p:origin x="2262" y="108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70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35336"/>
            <a:ext cx="493096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Digitale Erhebungen und </a:t>
            </a:r>
            <a:r>
              <a:rPr lang="de-DE" dirty="0" err="1"/>
              <a:t>Lernquiz</a:t>
            </a:r>
            <a:r>
              <a:rPr lang="de-DE" dirty="0"/>
              <a:t> – ZPG VI Physik, 2020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40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 </a:t>
            </a:r>
            <a:fld id="{7317BCA4-C291-41D3-9721-8E93A773DD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leverywher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tive.com/" TargetMode="External"/><Relationship Id="rId2" Type="http://schemas.openxmlformats.org/officeDocument/2006/relationships/hyperlink" Target="https://minnit-bw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mentimeter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icker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oot.it/" TargetMode="External"/><Relationship Id="rId2" Type="http://schemas.openxmlformats.org/officeDocument/2006/relationships/hyperlink" Target="http://www.kahoo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/>
          <a:lstStyle/>
          <a:p>
            <a:r>
              <a:rPr lang="de-DE" dirty="0"/>
              <a:t>Digitale Erhebungen und </a:t>
            </a:r>
            <a:r>
              <a:rPr lang="de-DE" dirty="0" err="1"/>
              <a:t>Lernquiz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Physikunterricht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Matthias Theis</a:t>
            </a:r>
          </a:p>
          <a:p>
            <a:r>
              <a:rPr lang="de-DE" dirty="0"/>
              <a:t>ZPG VI – Physik</a:t>
            </a:r>
          </a:p>
          <a:p>
            <a:r>
              <a:rPr lang="de-DE" sz="2000"/>
              <a:t>(</a:t>
            </a:r>
            <a:r>
              <a:rPr lang="de-DE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r>
              <a:rPr lang="de-DE" sz="2000"/>
              <a:t>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360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Poll </a:t>
            </a:r>
            <a:r>
              <a:rPr lang="de-DE" b="1" dirty="0" err="1">
                <a:solidFill>
                  <a:schemeClr val="tx2"/>
                </a:solidFill>
              </a:rPr>
              <a:t>Everywhere</a:t>
            </a:r>
            <a:endParaRPr lang="de-DE" b="1" dirty="0">
              <a:solidFill>
                <a:schemeClr val="tx2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br>
              <a:rPr lang="de-DE" sz="2000" dirty="0"/>
            </a:b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BD18EDA-8220-45D4-9F75-BC41C202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48880"/>
            <a:ext cx="6084168" cy="3681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76E2C4-38CA-44AD-A3CD-BE6F1E9B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68" y="1424702"/>
            <a:ext cx="4028827" cy="2136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6072155-654C-4F12-838F-ACA57FABB341}"/>
              </a:ext>
            </a:extLst>
          </p:cNvPr>
          <p:cNvSpPr txBox="1"/>
          <p:nvPr/>
        </p:nvSpPr>
        <p:spPr>
          <a:xfrm>
            <a:off x="467544" y="6030165"/>
            <a:ext cx="41921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Fragen und Antworten: M. Theis, gezeigte Software: www.polleverywhere.com</a:t>
            </a:r>
          </a:p>
        </p:txBody>
      </p:sp>
    </p:spTree>
    <p:extLst>
      <p:ext uri="{BB962C8B-B14F-4D97-AF65-F5344CB8AC3E}">
        <p14:creationId xmlns:p14="http://schemas.microsoft.com/office/powerpoint/2010/main" val="27369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Poll </a:t>
            </a:r>
            <a:r>
              <a:rPr lang="de-DE" b="1" dirty="0" err="1">
                <a:solidFill>
                  <a:schemeClr val="tx2"/>
                </a:solidFill>
              </a:rPr>
              <a:t>Everywhere</a:t>
            </a:r>
            <a:endParaRPr lang="de-DE" b="1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000" b="1" dirty="0"/>
              <a:t>Gerätebedarf: </a:t>
            </a:r>
            <a:br>
              <a:rPr lang="de-DE" sz="2000" dirty="0"/>
            </a:br>
            <a:r>
              <a:rPr lang="de-DE" sz="2000" dirty="0">
                <a:solidFill>
                  <a:schemeClr val="tx2"/>
                </a:solidFill>
              </a:rPr>
              <a:t>L: </a:t>
            </a:r>
            <a:r>
              <a:rPr lang="de-DE" sz="2000" dirty="0"/>
              <a:t>Gerät mit </a:t>
            </a:r>
            <a:r>
              <a:rPr lang="de-DE" sz="2000" dirty="0" err="1"/>
              <a:t>Beamer</a:t>
            </a:r>
            <a:r>
              <a:rPr lang="de-DE" sz="2000" dirty="0"/>
              <a:t>,		</a:t>
            </a:r>
            <a:r>
              <a:rPr lang="de-DE" sz="2000" dirty="0" err="1">
                <a:solidFill>
                  <a:schemeClr val="tx2"/>
                </a:solidFill>
              </a:rPr>
              <a:t>SuS</a:t>
            </a:r>
            <a:r>
              <a:rPr lang="de-DE" sz="2000" dirty="0">
                <a:solidFill>
                  <a:schemeClr val="tx2"/>
                </a:solidFill>
              </a:rPr>
              <a:t>: </a:t>
            </a:r>
            <a:r>
              <a:rPr lang="de-DE" sz="2000" dirty="0"/>
              <a:t>Tablet, Computer oder Smartphone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Antworten ohne Konto über Browser oder App (Android und iOS)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anonym ohne personenbezogene Daten nutzbar (Achtung bei BYOD)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Erhebungen können mit kostenfreiem Konto erstellt werden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viele verschiedene Fragenformate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Internetzugang für alle notwendig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40 Teilnehmer je Frage in der kostenlosen Education-Version möglich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www.polleverywhere.com</a:t>
            </a:r>
            <a:br>
              <a:rPr lang="de-DE" sz="2000" dirty="0"/>
            </a:b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647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Poll </a:t>
            </a:r>
            <a:r>
              <a:rPr lang="de-DE" b="1" dirty="0" err="1">
                <a:solidFill>
                  <a:schemeClr val="tx2"/>
                </a:solidFill>
              </a:rPr>
              <a:t>Everywhere</a:t>
            </a:r>
            <a:r>
              <a:rPr lang="de-DE" b="1" dirty="0">
                <a:solidFill>
                  <a:schemeClr val="tx2"/>
                </a:solidFill>
              </a:rPr>
              <a:t> – mögliche Fragenformate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Multiple-Choice Fragen (auch mehr als 4 Antwortmöglichkeiten)</a:t>
            </a:r>
          </a:p>
          <a:p>
            <a:pPr>
              <a:spcAft>
                <a:spcPts val="1200"/>
              </a:spcAft>
            </a:pPr>
            <a:r>
              <a:rPr lang="de-DE" sz="2000" dirty="0" err="1"/>
              <a:t>Clickable</a:t>
            </a:r>
            <a:r>
              <a:rPr lang="de-DE" sz="2000" dirty="0"/>
              <a:t> Images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Wortwolken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Umfragen (individuelles Antworttempo, Auswertung am Schluss)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Offene Fragen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Stimmungsskala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…</a:t>
            </a:r>
            <a:br>
              <a:rPr lang="de-DE" sz="2000" dirty="0"/>
            </a:b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677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Poll </a:t>
            </a:r>
            <a:r>
              <a:rPr lang="de-DE" b="1" dirty="0" err="1">
                <a:solidFill>
                  <a:schemeClr val="tx2"/>
                </a:solidFill>
              </a:rPr>
              <a:t>Everywhere</a:t>
            </a:r>
            <a:r>
              <a:rPr lang="de-DE" b="1" dirty="0">
                <a:solidFill>
                  <a:schemeClr val="tx2"/>
                </a:solidFill>
              </a:rPr>
              <a:t> – zusätzliche Anwendungsmöglichkeiten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Interessen, Vorkenntnisse erheben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Wortwolken, offene Fragen, …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/>
              <a:t>Diagramme verstehen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err="1">
                <a:sym typeface="Wingdings" panose="05000000000000000000" pitchFamily="2" charset="2"/>
              </a:rPr>
              <a:t>Clickable</a:t>
            </a:r>
            <a:r>
              <a:rPr lang="de-DE" sz="2000" dirty="0">
                <a:sym typeface="Wingdings" panose="05000000000000000000" pitchFamily="2" charset="2"/>
              </a:rPr>
              <a:t> Images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/>
              <a:t>Feedback zu einer Unterrichtsstunde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Stimmungsskala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 err="1"/>
              <a:t>Lernquiz</a:t>
            </a:r>
            <a:r>
              <a:rPr lang="de-DE" sz="2000" dirty="0"/>
              <a:t> / Umfrage mit individueller Verweildauer bei den Fragen</a:t>
            </a:r>
            <a:br>
              <a:rPr lang="de-DE" sz="2000" dirty="0"/>
            </a:br>
            <a:endParaRPr lang="de-DE" sz="2000" dirty="0"/>
          </a:p>
          <a:p>
            <a:pPr marL="0" indent="0">
              <a:spcAft>
                <a:spcPts val="1200"/>
              </a:spcAft>
              <a:buNone/>
            </a:pP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Quiz-Tools allgemein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2000" b="1" dirty="0">
                <a:sym typeface="Wingdings" panose="05000000000000000000" pitchFamily="2" charset="2"/>
              </a:rPr>
              <a:t> Medieneinsatz nicht weil es geht, sondern wenn es Nutzen bringt</a:t>
            </a:r>
            <a:br>
              <a:rPr lang="de-DE" sz="2000" dirty="0"/>
            </a:b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84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4095C8-C18A-40B9-BE12-5835757B2C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>
                <a:solidFill>
                  <a:srgbClr val="1F497D"/>
                </a:solidFill>
              </a:rPr>
              <a:t>Beispiele für weitere digitale Quiz- und Feedbacktools</a:t>
            </a:r>
            <a:endParaRPr lang="de-DE" dirty="0"/>
          </a:p>
          <a:p>
            <a:pPr>
              <a:spcAft>
                <a:spcPts val="1200"/>
              </a:spcAft>
            </a:pPr>
            <a:r>
              <a:rPr lang="de-DE" sz="2000" b="1" dirty="0" err="1"/>
              <a:t>minnit</a:t>
            </a:r>
            <a:r>
              <a:rPr lang="de-DE" sz="2000" b="1" dirty="0"/>
              <a:t>'   </a:t>
            </a:r>
            <a:br>
              <a:rPr lang="de-DE" sz="2000" dirty="0"/>
            </a:br>
            <a:r>
              <a:rPr lang="de-DE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https://minnit-bw.de/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/>
              <a:t>Tool des LMZ</a:t>
            </a:r>
          </a:p>
          <a:p>
            <a:pPr>
              <a:spcAft>
                <a:spcPts val="1200"/>
              </a:spcAft>
            </a:pPr>
            <a:r>
              <a:rPr lang="de-DE" sz="2000" b="1" dirty="0" err="1"/>
              <a:t>Socrative</a:t>
            </a:r>
            <a:br>
              <a:rPr lang="de-DE" sz="2000" b="1" dirty="0"/>
            </a:br>
            <a:r>
              <a:rPr lang="de-DE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https://socrative.com/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/>
              <a:t>App auf jedem Gerät benötigt</a:t>
            </a:r>
          </a:p>
          <a:p>
            <a:pPr>
              <a:spcAft>
                <a:spcPts val="1200"/>
              </a:spcAft>
            </a:pPr>
            <a:r>
              <a:rPr lang="de-DE" sz="2000" b="1" dirty="0" err="1"/>
              <a:t>Mentimeter</a:t>
            </a:r>
            <a:br>
              <a:rPr lang="de-DE" sz="2000" dirty="0"/>
            </a:br>
            <a:r>
              <a:rPr lang="de-DE" sz="20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https://www.mentimeter.com/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/>
              <a:t>kostenloses Konto: 100 Teilnehmer,</a:t>
            </a:r>
            <a:br>
              <a:rPr lang="de-DE" sz="2000" dirty="0"/>
            </a:br>
            <a:r>
              <a:rPr lang="de-DE" sz="2000" dirty="0"/>
              <a:t>aber nur 2 Fragen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…</a:t>
            </a:r>
            <a:br>
              <a:rPr lang="de-DE" sz="2000" dirty="0"/>
            </a:br>
            <a:endParaRPr lang="de-DE" sz="2000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052D3E-0D4D-42F0-95C5-21C08F162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6B66F9-83D3-4462-B231-F1793653A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FA7C6-B5D5-42DA-AA74-87D838C9E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611717"/>
            <a:ext cx="3744416" cy="409057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04FAC36-3B9A-4893-8060-6E5B158DFDFC}"/>
              </a:ext>
            </a:extLst>
          </p:cNvPr>
          <p:cNvSpPr txBox="1"/>
          <p:nvPr/>
        </p:nvSpPr>
        <p:spPr>
          <a:xfrm>
            <a:off x="4932040" y="5718448"/>
            <a:ext cx="31085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Frage: M. Theis, gezeigte Software: https://minnit-bw.de/ </a:t>
            </a:r>
          </a:p>
        </p:txBody>
      </p:sp>
    </p:spTree>
    <p:extLst>
      <p:ext uri="{BB962C8B-B14F-4D97-AF65-F5344CB8AC3E}">
        <p14:creationId xmlns:p14="http://schemas.microsoft.com/office/powerpoint/2010/main" val="30945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668F1D-5D70-45D7-9F58-0FC4B644A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Was Lehrende interessiert: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Welche Begriffe bringen die SchülerInnen zum Thema XY mit in den Unterricht?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Was wissen die SchülerInnen noch über XY und was muss besonders wiederholt werden?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Was können die SchülerInnen jetzt und was fällt ihnen noch schwer?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Warum ist die Klausur so gut / schlecht ausgefallen? Wie haben die SchülerInnen sich auf die Klausur vorbereitet?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Wie kamen die SchülerInnen mit der anspruchsvollen Stunde / Methode zurecht?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…</a:t>
            </a:r>
            <a:br>
              <a:rPr lang="de-DE" sz="2000" dirty="0"/>
            </a:br>
            <a:endParaRPr lang="de-DE" sz="2000" dirty="0"/>
          </a:p>
          <a:p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7B0766-1B6B-4CC7-B0A7-0FB9C7AFE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Feedback für den Unterricht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FF5E1B-CAA0-4909-9EEE-1EF46891C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1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668F1D-5D70-45D7-9F58-0FC4B644A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1" y="908720"/>
            <a:ext cx="8640089" cy="439248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Was bringt Feedback?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de-DE" altLang="de-DE" sz="2000" b="1" dirty="0"/>
              <a:t>Hattie Studie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de-DE" altLang="de-DE" sz="1800" dirty="0"/>
              <a:t>John Hattie: Lernen sichtbar machen, Schneider-Verlag 2013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de-DE" altLang="de-DE" sz="2000" b="1" dirty="0"/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de-DE" altLang="de-DE" sz="2000" b="1" dirty="0"/>
              <a:t>Unterrichtsmerkmale mit sehr großem Effekt</a:t>
            </a:r>
          </a:p>
          <a:p>
            <a: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de-DE" altLang="de-DE" sz="2000" dirty="0" err="1"/>
              <a:t>Lernstandsdiagnose</a:t>
            </a:r>
            <a:r>
              <a:rPr lang="de-DE" altLang="de-DE" sz="2000" dirty="0"/>
              <a:t> (d = 0,90)</a:t>
            </a:r>
          </a:p>
          <a:p>
            <a: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de-DE" altLang="de-DE" sz="2000" dirty="0">
                <a:solidFill>
                  <a:srgbClr val="C00000"/>
                </a:solidFill>
              </a:rPr>
              <a:t>Feedback (d = 0,75)</a:t>
            </a:r>
          </a:p>
          <a:p>
            <a: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de-DE" altLang="de-DE" sz="2000" dirty="0"/>
              <a:t>Nachdenken über das eigene Lernen  (d = 0,69)</a:t>
            </a:r>
          </a:p>
          <a:p>
            <a: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de-DE" altLang="de-DE" sz="2000" dirty="0"/>
              <a:t>Problemorientierter Unterricht (d = 0,61)</a:t>
            </a:r>
          </a:p>
          <a:p>
            <a: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de-DE" altLang="de-DE" sz="2000" dirty="0"/>
              <a:t>Direkte Anleitung (d = 0,59)</a:t>
            </a:r>
          </a:p>
          <a:p>
            <a:pPr marL="0" indent="0">
              <a:spcAft>
                <a:spcPts val="1200"/>
              </a:spcAft>
              <a:buNone/>
            </a:pPr>
            <a:br>
              <a:rPr lang="de-DE" sz="2000" dirty="0"/>
            </a:br>
            <a:endParaRPr lang="de-DE" sz="2000" dirty="0"/>
          </a:p>
          <a:p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7B0766-1B6B-4CC7-B0A7-0FB9C7AFE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Feedback für den Unterricht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FF5E1B-CAA0-4909-9EEE-1EF46891C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2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50E8AE-5C3C-437C-8FD4-84647AB782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Was können digitale Erhebungen besonders gut?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schnelles </a:t>
            </a:r>
            <a:r>
              <a:rPr lang="de-DE" sz="2000" b="1" dirty="0"/>
              <a:t>Auswerten</a:t>
            </a:r>
            <a:r>
              <a:rPr lang="de-DE" sz="2000" dirty="0"/>
              <a:t> der Daten – auch live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Beteiligung aller </a:t>
            </a:r>
            <a:r>
              <a:rPr lang="de-DE" sz="2000" dirty="0"/>
              <a:t>SchülerInnen an schnellen Rückmeldungen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schnelle </a:t>
            </a:r>
            <a:r>
              <a:rPr lang="de-DE" sz="2000" b="1" dirty="0"/>
              <a:t>anonyme</a:t>
            </a:r>
            <a:r>
              <a:rPr lang="de-DE" sz="2000" dirty="0"/>
              <a:t> Rückmeldungen 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einzelnen SchülerInnen </a:t>
            </a:r>
            <a:r>
              <a:rPr lang="de-DE" sz="2000" b="1" dirty="0"/>
              <a:t>Hinweise zum Lernstand </a:t>
            </a:r>
            <a:r>
              <a:rPr lang="de-DE" sz="2000" dirty="0"/>
              <a:t>geben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Papierstapel einsparen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Welchen Aufwand hat man?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vor dem Unterricht </a:t>
            </a:r>
            <a:r>
              <a:rPr lang="de-DE" sz="2000" b="1" dirty="0"/>
              <a:t>Fragensatz erstellen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in der Regel Anmeldung beim Anbieter nötig</a:t>
            </a:r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B87F29-F4CC-42B3-B62C-0855A1F60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Feedback analog oder digital erheben?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D822E8-84A1-4530-B3FF-CE30578E0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2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AF78C25-7B90-4726-A4DC-C9493384CD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468777"/>
            <a:ext cx="6816277" cy="3623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1955" y="908721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 err="1">
                <a:solidFill>
                  <a:schemeClr val="tx2"/>
                </a:solidFill>
              </a:rPr>
              <a:t>Plickers</a:t>
            </a:r>
            <a:endParaRPr lang="de-DE" b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DCC11A7-4F48-448F-8B27-B1AB7C1021F2}"/>
              </a:ext>
            </a:extLst>
          </p:cNvPr>
          <p:cNvGrpSpPr/>
          <p:nvPr/>
        </p:nvGrpSpPr>
        <p:grpSpPr>
          <a:xfrm rot="15255291">
            <a:off x="5922521" y="3669271"/>
            <a:ext cx="2301537" cy="2304256"/>
            <a:chOff x="6353404" y="3717032"/>
            <a:chExt cx="2301537" cy="2304256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C61A445-61DF-48B7-922D-77279249BAE1}"/>
                </a:ext>
              </a:extLst>
            </p:cNvPr>
            <p:cNvSpPr/>
            <p:nvPr/>
          </p:nvSpPr>
          <p:spPr>
            <a:xfrm>
              <a:off x="6353404" y="3717032"/>
              <a:ext cx="2301537" cy="2304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DC637B94-0F52-4AD0-9402-7D0EC307457A}"/>
                </a:ext>
              </a:extLst>
            </p:cNvPr>
            <p:cNvGrpSpPr/>
            <p:nvPr/>
          </p:nvGrpSpPr>
          <p:grpSpPr>
            <a:xfrm>
              <a:off x="6742230" y="4149080"/>
              <a:ext cx="1513490" cy="1516356"/>
              <a:chOff x="6742230" y="4149080"/>
              <a:chExt cx="1513490" cy="1516356"/>
            </a:xfrm>
          </p:grpSpPr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147C0825-EB2D-4CF5-9F30-D855043BE32C}"/>
                  </a:ext>
                </a:extLst>
              </p:cNvPr>
              <p:cNvGrpSpPr/>
              <p:nvPr/>
            </p:nvGrpSpPr>
            <p:grpSpPr>
              <a:xfrm>
                <a:off x="6742230" y="4149080"/>
                <a:ext cx="1513490" cy="1516356"/>
                <a:chOff x="6790638" y="4124833"/>
                <a:chExt cx="1513490" cy="1516356"/>
              </a:xfrm>
            </p:grpSpPr>
            <p:sp>
              <p:nvSpPr>
                <p:cNvPr id="24" name="Freihandform: Form 23">
                  <a:extLst>
                    <a:ext uri="{FF2B5EF4-FFF2-40B4-BE49-F238E27FC236}">
                      <a16:creationId xmlns:a16="http://schemas.microsoft.com/office/drawing/2014/main" id="{A303C141-057C-4ACB-A3B0-9AC3ECC84CB5}"/>
                    </a:ext>
                  </a:extLst>
                </p:cNvPr>
                <p:cNvSpPr/>
                <p:nvPr/>
              </p:nvSpPr>
              <p:spPr>
                <a:xfrm>
                  <a:off x="6790638" y="4124833"/>
                  <a:ext cx="1513490" cy="1516356"/>
                </a:xfrm>
                <a:custGeom>
                  <a:avLst/>
                  <a:gdLst>
                    <a:gd name="connsiteX0" fmla="*/ 0 w 1513490"/>
                    <a:gd name="connsiteY0" fmla="*/ 14332 h 1516356"/>
                    <a:gd name="connsiteX1" fmla="*/ 5733 w 1513490"/>
                    <a:gd name="connsiteY1" fmla="*/ 1513489 h 1516356"/>
                    <a:gd name="connsiteX2" fmla="*/ 303845 w 1513490"/>
                    <a:gd name="connsiteY2" fmla="*/ 1513489 h 1516356"/>
                    <a:gd name="connsiteX3" fmla="*/ 303845 w 1513490"/>
                    <a:gd name="connsiteY3" fmla="*/ 1201045 h 1516356"/>
                    <a:gd name="connsiteX4" fmla="*/ 607689 w 1513490"/>
                    <a:gd name="connsiteY4" fmla="*/ 1201045 h 1516356"/>
                    <a:gd name="connsiteX5" fmla="*/ 607689 w 1513490"/>
                    <a:gd name="connsiteY5" fmla="*/ 1507756 h 1516356"/>
                    <a:gd name="connsiteX6" fmla="*/ 908667 w 1513490"/>
                    <a:gd name="connsiteY6" fmla="*/ 1507756 h 1516356"/>
                    <a:gd name="connsiteX7" fmla="*/ 908667 w 1513490"/>
                    <a:gd name="connsiteY7" fmla="*/ 1203912 h 1516356"/>
                    <a:gd name="connsiteX8" fmla="*/ 1201046 w 1513490"/>
                    <a:gd name="connsiteY8" fmla="*/ 1203912 h 1516356"/>
                    <a:gd name="connsiteX9" fmla="*/ 1201046 w 1513490"/>
                    <a:gd name="connsiteY9" fmla="*/ 1516356 h 1516356"/>
                    <a:gd name="connsiteX10" fmla="*/ 1513490 w 1513490"/>
                    <a:gd name="connsiteY10" fmla="*/ 1516356 h 1516356"/>
                    <a:gd name="connsiteX11" fmla="*/ 1513490 w 1513490"/>
                    <a:gd name="connsiteY11" fmla="*/ 0 h 1516356"/>
                    <a:gd name="connsiteX12" fmla="*/ 0 w 1513490"/>
                    <a:gd name="connsiteY12" fmla="*/ 14332 h 151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490" h="1516356">
                      <a:moveTo>
                        <a:pt x="0" y="14332"/>
                      </a:moveTo>
                      <a:lnTo>
                        <a:pt x="5733" y="1513489"/>
                      </a:lnTo>
                      <a:lnTo>
                        <a:pt x="303845" y="1513489"/>
                      </a:lnTo>
                      <a:lnTo>
                        <a:pt x="303845" y="1201045"/>
                      </a:lnTo>
                      <a:lnTo>
                        <a:pt x="607689" y="1201045"/>
                      </a:lnTo>
                      <a:lnTo>
                        <a:pt x="607689" y="1507756"/>
                      </a:lnTo>
                      <a:lnTo>
                        <a:pt x="908667" y="1507756"/>
                      </a:lnTo>
                      <a:lnTo>
                        <a:pt x="908667" y="1203912"/>
                      </a:lnTo>
                      <a:lnTo>
                        <a:pt x="1201046" y="1203912"/>
                      </a:lnTo>
                      <a:lnTo>
                        <a:pt x="1201046" y="1516356"/>
                      </a:lnTo>
                      <a:lnTo>
                        <a:pt x="1513490" y="1516356"/>
                      </a:lnTo>
                      <a:lnTo>
                        <a:pt x="1513490" y="0"/>
                      </a:lnTo>
                      <a:lnTo>
                        <a:pt x="0" y="1433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29C93C9B-E157-4CBF-932F-3A3DF638F192}"/>
                    </a:ext>
                  </a:extLst>
                </p:cNvPr>
                <p:cNvSpPr/>
                <p:nvPr/>
              </p:nvSpPr>
              <p:spPr>
                <a:xfrm>
                  <a:off x="7403644" y="4653136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B54AE9A8-888E-4373-B3D6-99136F4AB9F8}"/>
                  </a:ext>
                </a:extLst>
              </p:cNvPr>
              <p:cNvSpPr/>
              <p:nvPr/>
            </p:nvSpPr>
            <p:spPr>
              <a:xfrm>
                <a:off x="7695978" y="4149080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2C03605-9217-4755-9E9D-66BE1AD2EBC3}"/>
              </a:ext>
            </a:extLst>
          </p:cNvPr>
          <p:cNvGrpSpPr/>
          <p:nvPr/>
        </p:nvGrpSpPr>
        <p:grpSpPr>
          <a:xfrm>
            <a:off x="6416927" y="3789040"/>
            <a:ext cx="2301537" cy="2304256"/>
            <a:chOff x="6353404" y="3717032"/>
            <a:chExt cx="2301537" cy="2304256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F34F30A-ED1E-447E-900F-2113B4BD1A36}"/>
                </a:ext>
              </a:extLst>
            </p:cNvPr>
            <p:cNvSpPr/>
            <p:nvPr/>
          </p:nvSpPr>
          <p:spPr>
            <a:xfrm>
              <a:off x="6353404" y="3717032"/>
              <a:ext cx="2301537" cy="2304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282B09AD-3722-4A53-AD96-F29DC9E096DB}"/>
                </a:ext>
              </a:extLst>
            </p:cNvPr>
            <p:cNvGrpSpPr/>
            <p:nvPr/>
          </p:nvGrpSpPr>
          <p:grpSpPr>
            <a:xfrm>
              <a:off x="6742230" y="4149080"/>
              <a:ext cx="1513490" cy="1516356"/>
              <a:chOff x="6742230" y="4149080"/>
              <a:chExt cx="1513490" cy="1516356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244D4838-E969-401D-ADDC-236516EDA365}"/>
                  </a:ext>
                </a:extLst>
              </p:cNvPr>
              <p:cNvGrpSpPr/>
              <p:nvPr/>
            </p:nvGrpSpPr>
            <p:grpSpPr>
              <a:xfrm>
                <a:off x="6742230" y="4149080"/>
                <a:ext cx="1513490" cy="1516356"/>
                <a:chOff x="6790638" y="4124833"/>
                <a:chExt cx="1513490" cy="1516356"/>
              </a:xfrm>
            </p:grpSpPr>
            <p:sp>
              <p:nvSpPr>
                <p:cNvPr id="10" name="Freihandform: Form 9">
                  <a:extLst>
                    <a:ext uri="{FF2B5EF4-FFF2-40B4-BE49-F238E27FC236}">
                      <a16:creationId xmlns:a16="http://schemas.microsoft.com/office/drawing/2014/main" id="{2B0CF200-E571-4AB6-AFC9-3EE11A1046B0}"/>
                    </a:ext>
                  </a:extLst>
                </p:cNvPr>
                <p:cNvSpPr/>
                <p:nvPr/>
              </p:nvSpPr>
              <p:spPr>
                <a:xfrm>
                  <a:off x="6790638" y="4124833"/>
                  <a:ext cx="1513490" cy="1516356"/>
                </a:xfrm>
                <a:custGeom>
                  <a:avLst/>
                  <a:gdLst>
                    <a:gd name="connsiteX0" fmla="*/ 0 w 1513490"/>
                    <a:gd name="connsiteY0" fmla="*/ 14332 h 1516356"/>
                    <a:gd name="connsiteX1" fmla="*/ 5733 w 1513490"/>
                    <a:gd name="connsiteY1" fmla="*/ 1513489 h 1516356"/>
                    <a:gd name="connsiteX2" fmla="*/ 303845 w 1513490"/>
                    <a:gd name="connsiteY2" fmla="*/ 1513489 h 1516356"/>
                    <a:gd name="connsiteX3" fmla="*/ 303845 w 1513490"/>
                    <a:gd name="connsiteY3" fmla="*/ 1201045 h 1516356"/>
                    <a:gd name="connsiteX4" fmla="*/ 607689 w 1513490"/>
                    <a:gd name="connsiteY4" fmla="*/ 1201045 h 1516356"/>
                    <a:gd name="connsiteX5" fmla="*/ 607689 w 1513490"/>
                    <a:gd name="connsiteY5" fmla="*/ 1507756 h 1516356"/>
                    <a:gd name="connsiteX6" fmla="*/ 908667 w 1513490"/>
                    <a:gd name="connsiteY6" fmla="*/ 1507756 h 1516356"/>
                    <a:gd name="connsiteX7" fmla="*/ 908667 w 1513490"/>
                    <a:gd name="connsiteY7" fmla="*/ 1203912 h 1516356"/>
                    <a:gd name="connsiteX8" fmla="*/ 1201046 w 1513490"/>
                    <a:gd name="connsiteY8" fmla="*/ 1203912 h 1516356"/>
                    <a:gd name="connsiteX9" fmla="*/ 1201046 w 1513490"/>
                    <a:gd name="connsiteY9" fmla="*/ 1516356 h 1516356"/>
                    <a:gd name="connsiteX10" fmla="*/ 1513490 w 1513490"/>
                    <a:gd name="connsiteY10" fmla="*/ 1516356 h 1516356"/>
                    <a:gd name="connsiteX11" fmla="*/ 1513490 w 1513490"/>
                    <a:gd name="connsiteY11" fmla="*/ 0 h 1516356"/>
                    <a:gd name="connsiteX12" fmla="*/ 0 w 1513490"/>
                    <a:gd name="connsiteY12" fmla="*/ 14332 h 151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490" h="1516356">
                      <a:moveTo>
                        <a:pt x="0" y="14332"/>
                      </a:moveTo>
                      <a:lnTo>
                        <a:pt x="5733" y="1513489"/>
                      </a:lnTo>
                      <a:lnTo>
                        <a:pt x="303845" y="1513489"/>
                      </a:lnTo>
                      <a:lnTo>
                        <a:pt x="303845" y="1201045"/>
                      </a:lnTo>
                      <a:lnTo>
                        <a:pt x="607689" y="1201045"/>
                      </a:lnTo>
                      <a:lnTo>
                        <a:pt x="607689" y="1507756"/>
                      </a:lnTo>
                      <a:lnTo>
                        <a:pt x="908667" y="1507756"/>
                      </a:lnTo>
                      <a:lnTo>
                        <a:pt x="908667" y="1203912"/>
                      </a:lnTo>
                      <a:lnTo>
                        <a:pt x="1201046" y="1203912"/>
                      </a:lnTo>
                      <a:lnTo>
                        <a:pt x="1201046" y="1516356"/>
                      </a:lnTo>
                      <a:lnTo>
                        <a:pt x="1513490" y="1516356"/>
                      </a:lnTo>
                      <a:lnTo>
                        <a:pt x="1513490" y="0"/>
                      </a:lnTo>
                      <a:lnTo>
                        <a:pt x="0" y="1433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5442D17C-D257-4105-848E-351098B5B4A4}"/>
                    </a:ext>
                  </a:extLst>
                </p:cNvPr>
                <p:cNvSpPr/>
                <p:nvPr/>
              </p:nvSpPr>
              <p:spPr>
                <a:xfrm>
                  <a:off x="7403644" y="4653136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66746F55-C2F4-4BA5-BDC2-A917B0892684}"/>
                  </a:ext>
                </a:extLst>
              </p:cNvPr>
              <p:cNvSpPr/>
              <p:nvPr/>
            </p:nvSpPr>
            <p:spPr>
              <a:xfrm>
                <a:off x="7695978" y="4149080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740D5F29-4253-4AFE-8F10-35A55A914636}"/>
              </a:ext>
            </a:extLst>
          </p:cNvPr>
          <p:cNvSpPr txBox="1"/>
          <p:nvPr/>
        </p:nvSpPr>
        <p:spPr>
          <a:xfrm>
            <a:off x="7601078" y="6092325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Abbildung: M. Theis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FE4FCF-FF88-49D8-ADD0-784FBFFB3BDE}"/>
              </a:ext>
            </a:extLst>
          </p:cNvPr>
          <p:cNvSpPr txBox="1"/>
          <p:nvPr/>
        </p:nvSpPr>
        <p:spPr>
          <a:xfrm>
            <a:off x="425536" y="5115304"/>
            <a:ext cx="3801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Frage und Abbildung: M. Theis, gezeigte Software: www.plickers.com  </a:t>
            </a:r>
          </a:p>
        </p:txBody>
      </p:sp>
    </p:spTree>
    <p:extLst>
      <p:ext uri="{BB962C8B-B14F-4D97-AF65-F5344CB8AC3E}">
        <p14:creationId xmlns:p14="http://schemas.microsoft.com/office/powerpoint/2010/main" val="11062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 err="1">
                <a:solidFill>
                  <a:schemeClr val="tx2"/>
                </a:solidFill>
              </a:rPr>
              <a:t>Plickers</a:t>
            </a:r>
            <a:endParaRPr lang="de-DE" b="1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000" b="1" dirty="0"/>
              <a:t>Minimaler Gerätebedarf: </a:t>
            </a:r>
            <a:br>
              <a:rPr lang="de-DE" sz="2000" dirty="0"/>
            </a:br>
            <a:r>
              <a:rPr lang="de-DE" sz="2000" dirty="0">
                <a:solidFill>
                  <a:schemeClr val="tx2"/>
                </a:solidFill>
              </a:rPr>
              <a:t>L: </a:t>
            </a:r>
            <a:r>
              <a:rPr lang="de-DE" sz="2000" dirty="0"/>
              <a:t>Smartphone mit Internetzugang plus Gerät mit </a:t>
            </a:r>
            <a:r>
              <a:rPr lang="de-DE" sz="2000" dirty="0" err="1"/>
              <a:t>Beamer</a:t>
            </a:r>
            <a:r>
              <a:rPr lang="de-DE" sz="2000" dirty="0"/>
              <a:t>	</a:t>
            </a:r>
            <a:r>
              <a:rPr lang="de-DE" sz="2000" dirty="0" err="1">
                <a:solidFill>
                  <a:schemeClr val="tx2"/>
                </a:solidFill>
              </a:rPr>
              <a:t>SuS</a:t>
            </a:r>
            <a:r>
              <a:rPr lang="de-DE" sz="2000" dirty="0">
                <a:solidFill>
                  <a:schemeClr val="tx2"/>
                </a:solidFill>
              </a:rPr>
              <a:t>: </a:t>
            </a:r>
            <a:r>
              <a:rPr lang="de-DE" sz="2000" dirty="0"/>
              <a:t>-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SchülerInnen stimmen mit Karten ab</a:t>
            </a:r>
            <a:br>
              <a:rPr lang="de-DE" sz="2000" dirty="0"/>
            </a:br>
            <a:r>
              <a:rPr lang="de-DE" sz="2000" dirty="0"/>
              <a:t>(Karten downloaden und ausdrucken)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kostenlos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ohne personenbezogene Daten nutzbar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Datenschutz beachten: keine Schülernamen, Gesichter ggf. verbergen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nur ein Fragenformat: Fragen mit 2 bis 4 Antwortmöglichkeiten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www.plickers.com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654FCE3-3AD6-42B5-8979-08A7676120C4}"/>
              </a:ext>
            </a:extLst>
          </p:cNvPr>
          <p:cNvGrpSpPr/>
          <p:nvPr/>
        </p:nvGrpSpPr>
        <p:grpSpPr>
          <a:xfrm>
            <a:off x="5652120" y="2348880"/>
            <a:ext cx="2838344" cy="624349"/>
            <a:chOff x="5508104" y="2407324"/>
            <a:chExt cx="2838344" cy="624349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478AE82-4CE7-437A-8FD7-20B7B141FEE0}"/>
                </a:ext>
              </a:extLst>
            </p:cNvPr>
            <p:cNvGrpSpPr/>
            <p:nvPr/>
          </p:nvGrpSpPr>
          <p:grpSpPr>
            <a:xfrm>
              <a:off x="5508104" y="2420888"/>
              <a:ext cx="610064" cy="610785"/>
              <a:chOff x="6353404" y="3717032"/>
              <a:chExt cx="2301537" cy="2304256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C5ADE44D-CE84-482A-86DF-9433AE6AC454}"/>
                  </a:ext>
                </a:extLst>
              </p:cNvPr>
              <p:cNvSpPr/>
              <p:nvPr/>
            </p:nvSpPr>
            <p:spPr>
              <a:xfrm>
                <a:off x="6353404" y="3717032"/>
                <a:ext cx="2301537" cy="2304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2B33AC2C-8F1B-4F0C-ACE5-C0AD7761E304}"/>
                  </a:ext>
                </a:extLst>
              </p:cNvPr>
              <p:cNvGrpSpPr/>
              <p:nvPr/>
            </p:nvGrpSpPr>
            <p:grpSpPr>
              <a:xfrm>
                <a:off x="6742230" y="4149080"/>
                <a:ext cx="1513490" cy="1516356"/>
                <a:chOff x="6742230" y="4149080"/>
                <a:chExt cx="1513490" cy="1516356"/>
              </a:xfrm>
            </p:grpSpPr>
            <p:grpSp>
              <p:nvGrpSpPr>
                <p:cNvPr id="16" name="Gruppieren 15">
                  <a:extLst>
                    <a:ext uri="{FF2B5EF4-FFF2-40B4-BE49-F238E27FC236}">
                      <a16:creationId xmlns:a16="http://schemas.microsoft.com/office/drawing/2014/main" id="{1AD74476-3426-4D1D-BBF1-C717D06E3E32}"/>
                    </a:ext>
                  </a:extLst>
                </p:cNvPr>
                <p:cNvGrpSpPr/>
                <p:nvPr/>
              </p:nvGrpSpPr>
              <p:grpSpPr>
                <a:xfrm>
                  <a:off x="6742230" y="4149080"/>
                  <a:ext cx="1513490" cy="1516356"/>
                  <a:chOff x="6790638" y="4124833"/>
                  <a:chExt cx="1513490" cy="1516356"/>
                </a:xfrm>
              </p:grpSpPr>
              <p:sp>
                <p:nvSpPr>
                  <p:cNvPr id="18" name="Freihandform: Form 17">
                    <a:extLst>
                      <a:ext uri="{FF2B5EF4-FFF2-40B4-BE49-F238E27FC236}">
                        <a16:creationId xmlns:a16="http://schemas.microsoft.com/office/drawing/2014/main" id="{89E9678C-8BC2-4371-B80E-2BDE4AD1ABE7}"/>
                      </a:ext>
                    </a:extLst>
                  </p:cNvPr>
                  <p:cNvSpPr/>
                  <p:nvPr/>
                </p:nvSpPr>
                <p:spPr>
                  <a:xfrm>
                    <a:off x="6790638" y="4124833"/>
                    <a:ext cx="1513490" cy="1516356"/>
                  </a:xfrm>
                  <a:custGeom>
                    <a:avLst/>
                    <a:gdLst>
                      <a:gd name="connsiteX0" fmla="*/ 0 w 1513490"/>
                      <a:gd name="connsiteY0" fmla="*/ 14332 h 1516356"/>
                      <a:gd name="connsiteX1" fmla="*/ 5733 w 1513490"/>
                      <a:gd name="connsiteY1" fmla="*/ 1513489 h 1516356"/>
                      <a:gd name="connsiteX2" fmla="*/ 303845 w 1513490"/>
                      <a:gd name="connsiteY2" fmla="*/ 1513489 h 1516356"/>
                      <a:gd name="connsiteX3" fmla="*/ 303845 w 1513490"/>
                      <a:gd name="connsiteY3" fmla="*/ 1201045 h 1516356"/>
                      <a:gd name="connsiteX4" fmla="*/ 607689 w 1513490"/>
                      <a:gd name="connsiteY4" fmla="*/ 1201045 h 1516356"/>
                      <a:gd name="connsiteX5" fmla="*/ 607689 w 1513490"/>
                      <a:gd name="connsiteY5" fmla="*/ 1507756 h 1516356"/>
                      <a:gd name="connsiteX6" fmla="*/ 908667 w 1513490"/>
                      <a:gd name="connsiteY6" fmla="*/ 1507756 h 1516356"/>
                      <a:gd name="connsiteX7" fmla="*/ 908667 w 1513490"/>
                      <a:gd name="connsiteY7" fmla="*/ 1203912 h 1516356"/>
                      <a:gd name="connsiteX8" fmla="*/ 1201046 w 1513490"/>
                      <a:gd name="connsiteY8" fmla="*/ 1203912 h 1516356"/>
                      <a:gd name="connsiteX9" fmla="*/ 1201046 w 1513490"/>
                      <a:gd name="connsiteY9" fmla="*/ 1516356 h 1516356"/>
                      <a:gd name="connsiteX10" fmla="*/ 1513490 w 1513490"/>
                      <a:gd name="connsiteY10" fmla="*/ 1516356 h 1516356"/>
                      <a:gd name="connsiteX11" fmla="*/ 1513490 w 1513490"/>
                      <a:gd name="connsiteY11" fmla="*/ 0 h 1516356"/>
                      <a:gd name="connsiteX12" fmla="*/ 0 w 1513490"/>
                      <a:gd name="connsiteY12" fmla="*/ 14332 h 1516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490" h="1516356">
                        <a:moveTo>
                          <a:pt x="0" y="14332"/>
                        </a:moveTo>
                        <a:lnTo>
                          <a:pt x="5733" y="1513489"/>
                        </a:lnTo>
                        <a:lnTo>
                          <a:pt x="303845" y="1513489"/>
                        </a:lnTo>
                        <a:lnTo>
                          <a:pt x="303845" y="1201045"/>
                        </a:lnTo>
                        <a:lnTo>
                          <a:pt x="607689" y="1201045"/>
                        </a:lnTo>
                        <a:lnTo>
                          <a:pt x="607689" y="1507756"/>
                        </a:lnTo>
                        <a:lnTo>
                          <a:pt x="908667" y="1507756"/>
                        </a:lnTo>
                        <a:lnTo>
                          <a:pt x="908667" y="1203912"/>
                        </a:lnTo>
                        <a:lnTo>
                          <a:pt x="1201046" y="1203912"/>
                        </a:lnTo>
                        <a:lnTo>
                          <a:pt x="1201046" y="1516356"/>
                        </a:lnTo>
                        <a:lnTo>
                          <a:pt x="1513490" y="1516356"/>
                        </a:lnTo>
                        <a:lnTo>
                          <a:pt x="1513490" y="0"/>
                        </a:lnTo>
                        <a:lnTo>
                          <a:pt x="0" y="1433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9" name="Rechteck 18">
                    <a:extLst>
                      <a:ext uri="{FF2B5EF4-FFF2-40B4-BE49-F238E27FC236}">
                        <a16:creationId xmlns:a16="http://schemas.microsoft.com/office/drawing/2014/main" id="{A58792FF-CEEE-4F65-9575-2C66FC11DD56}"/>
                      </a:ext>
                    </a:extLst>
                  </p:cNvPr>
                  <p:cNvSpPr/>
                  <p:nvPr/>
                </p:nvSpPr>
                <p:spPr>
                  <a:xfrm>
                    <a:off x="7403644" y="4653136"/>
                    <a:ext cx="288032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3B8B78C3-78C2-4F1A-9E8B-08CF7F9D9774}"/>
                    </a:ext>
                  </a:extLst>
                </p:cNvPr>
                <p:cNvSpPr/>
                <p:nvPr/>
              </p:nvSpPr>
              <p:spPr>
                <a:xfrm>
                  <a:off x="7695978" y="4149080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6F8DF24C-812B-4459-A59A-0721F37BD79C}"/>
                </a:ext>
              </a:extLst>
            </p:cNvPr>
            <p:cNvGrpSpPr/>
            <p:nvPr/>
          </p:nvGrpSpPr>
          <p:grpSpPr>
            <a:xfrm rot="5400000">
              <a:off x="6250744" y="2412315"/>
              <a:ext cx="610064" cy="610785"/>
              <a:chOff x="6353404" y="3717032"/>
              <a:chExt cx="2301537" cy="2304256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2315A5D4-1E44-477D-8040-73B303FDB825}"/>
                  </a:ext>
                </a:extLst>
              </p:cNvPr>
              <p:cNvSpPr/>
              <p:nvPr/>
            </p:nvSpPr>
            <p:spPr>
              <a:xfrm>
                <a:off x="6353404" y="3717032"/>
                <a:ext cx="2301537" cy="2304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7316A37C-BCA8-488B-80EA-F1C1E4F99D9B}"/>
                  </a:ext>
                </a:extLst>
              </p:cNvPr>
              <p:cNvGrpSpPr/>
              <p:nvPr/>
            </p:nvGrpSpPr>
            <p:grpSpPr>
              <a:xfrm>
                <a:off x="6742230" y="4149080"/>
                <a:ext cx="1513490" cy="1516356"/>
                <a:chOff x="6742230" y="4149080"/>
                <a:chExt cx="1513490" cy="1516356"/>
              </a:xfrm>
            </p:grpSpPr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3D98AB06-BB76-4E88-A65B-65FA9ACB8139}"/>
                    </a:ext>
                  </a:extLst>
                </p:cNvPr>
                <p:cNvGrpSpPr/>
                <p:nvPr/>
              </p:nvGrpSpPr>
              <p:grpSpPr>
                <a:xfrm>
                  <a:off x="6742230" y="4149080"/>
                  <a:ext cx="1513490" cy="1516356"/>
                  <a:chOff x="6790638" y="4124833"/>
                  <a:chExt cx="1513490" cy="1516356"/>
                </a:xfrm>
              </p:grpSpPr>
              <p:sp>
                <p:nvSpPr>
                  <p:cNvPr id="25" name="Freihandform: Form 24">
                    <a:extLst>
                      <a:ext uri="{FF2B5EF4-FFF2-40B4-BE49-F238E27FC236}">
                        <a16:creationId xmlns:a16="http://schemas.microsoft.com/office/drawing/2014/main" id="{703909FF-6819-4CF4-9B16-2B87DE1D0090}"/>
                      </a:ext>
                    </a:extLst>
                  </p:cNvPr>
                  <p:cNvSpPr/>
                  <p:nvPr/>
                </p:nvSpPr>
                <p:spPr>
                  <a:xfrm>
                    <a:off x="6790638" y="4124833"/>
                    <a:ext cx="1513490" cy="1516356"/>
                  </a:xfrm>
                  <a:custGeom>
                    <a:avLst/>
                    <a:gdLst>
                      <a:gd name="connsiteX0" fmla="*/ 0 w 1513490"/>
                      <a:gd name="connsiteY0" fmla="*/ 14332 h 1516356"/>
                      <a:gd name="connsiteX1" fmla="*/ 5733 w 1513490"/>
                      <a:gd name="connsiteY1" fmla="*/ 1513489 h 1516356"/>
                      <a:gd name="connsiteX2" fmla="*/ 303845 w 1513490"/>
                      <a:gd name="connsiteY2" fmla="*/ 1513489 h 1516356"/>
                      <a:gd name="connsiteX3" fmla="*/ 303845 w 1513490"/>
                      <a:gd name="connsiteY3" fmla="*/ 1201045 h 1516356"/>
                      <a:gd name="connsiteX4" fmla="*/ 607689 w 1513490"/>
                      <a:gd name="connsiteY4" fmla="*/ 1201045 h 1516356"/>
                      <a:gd name="connsiteX5" fmla="*/ 607689 w 1513490"/>
                      <a:gd name="connsiteY5" fmla="*/ 1507756 h 1516356"/>
                      <a:gd name="connsiteX6" fmla="*/ 908667 w 1513490"/>
                      <a:gd name="connsiteY6" fmla="*/ 1507756 h 1516356"/>
                      <a:gd name="connsiteX7" fmla="*/ 908667 w 1513490"/>
                      <a:gd name="connsiteY7" fmla="*/ 1203912 h 1516356"/>
                      <a:gd name="connsiteX8" fmla="*/ 1201046 w 1513490"/>
                      <a:gd name="connsiteY8" fmla="*/ 1203912 h 1516356"/>
                      <a:gd name="connsiteX9" fmla="*/ 1201046 w 1513490"/>
                      <a:gd name="connsiteY9" fmla="*/ 1516356 h 1516356"/>
                      <a:gd name="connsiteX10" fmla="*/ 1513490 w 1513490"/>
                      <a:gd name="connsiteY10" fmla="*/ 1516356 h 1516356"/>
                      <a:gd name="connsiteX11" fmla="*/ 1513490 w 1513490"/>
                      <a:gd name="connsiteY11" fmla="*/ 0 h 1516356"/>
                      <a:gd name="connsiteX12" fmla="*/ 0 w 1513490"/>
                      <a:gd name="connsiteY12" fmla="*/ 14332 h 1516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490" h="1516356">
                        <a:moveTo>
                          <a:pt x="0" y="14332"/>
                        </a:moveTo>
                        <a:lnTo>
                          <a:pt x="5733" y="1513489"/>
                        </a:lnTo>
                        <a:lnTo>
                          <a:pt x="303845" y="1513489"/>
                        </a:lnTo>
                        <a:lnTo>
                          <a:pt x="303845" y="1201045"/>
                        </a:lnTo>
                        <a:lnTo>
                          <a:pt x="607689" y="1201045"/>
                        </a:lnTo>
                        <a:lnTo>
                          <a:pt x="607689" y="1507756"/>
                        </a:lnTo>
                        <a:lnTo>
                          <a:pt x="908667" y="1507756"/>
                        </a:lnTo>
                        <a:lnTo>
                          <a:pt x="908667" y="1203912"/>
                        </a:lnTo>
                        <a:lnTo>
                          <a:pt x="1201046" y="1203912"/>
                        </a:lnTo>
                        <a:lnTo>
                          <a:pt x="1201046" y="1516356"/>
                        </a:lnTo>
                        <a:lnTo>
                          <a:pt x="1513490" y="1516356"/>
                        </a:lnTo>
                        <a:lnTo>
                          <a:pt x="1513490" y="0"/>
                        </a:lnTo>
                        <a:lnTo>
                          <a:pt x="0" y="1433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" name="Rechteck 25">
                    <a:extLst>
                      <a:ext uri="{FF2B5EF4-FFF2-40B4-BE49-F238E27FC236}">
                        <a16:creationId xmlns:a16="http://schemas.microsoft.com/office/drawing/2014/main" id="{60E32296-B12A-426B-B6E9-3BF1A4941688}"/>
                      </a:ext>
                    </a:extLst>
                  </p:cNvPr>
                  <p:cNvSpPr/>
                  <p:nvPr/>
                </p:nvSpPr>
                <p:spPr>
                  <a:xfrm>
                    <a:off x="7403644" y="4653136"/>
                    <a:ext cx="288032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FB058CF2-0F13-4AA2-9C03-1F834201131A}"/>
                    </a:ext>
                  </a:extLst>
                </p:cNvPr>
                <p:cNvSpPr/>
                <p:nvPr/>
              </p:nvSpPr>
              <p:spPr>
                <a:xfrm>
                  <a:off x="7695978" y="4149080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B637D366-F0DC-4587-9A1E-5F54F4940557}"/>
                </a:ext>
              </a:extLst>
            </p:cNvPr>
            <p:cNvGrpSpPr/>
            <p:nvPr/>
          </p:nvGrpSpPr>
          <p:grpSpPr>
            <a:xfrm rot="10800000">
              <a:off x="6993383" y="2412315"/>
              <a:ext cx="610064" cy="610785"/>
              <a:chOff x="6353404" y="3717032"/>
              <a:chExt cx="2301537" cy="2304256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7F4001CD-582F-46EE-8E7E-05CCFD0BEB25}"/>
                  </a:ext>
                </a:extLst>
              </p:cNvPr>
              <p:cNvSpPr/>
              <p:nvPr/>
            </p:nvSpPr>
            <p:spPr>
              <a:xfrm>
                <a:off x="6353404" y="3717032"/>
                <a:ext cx="2301537" cy="2304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C4A13170-9B18-4D71-AB1A-EE73ABCDD33B}"/>
                  </a:ext>
                </a:extLst>
              </p:cNvPr>
              <p:cNvGrpSpPr/>
              <p:nvPr/>
            </p:nvGrpSpPr>
            <p:grpSpPr>
              <a:xfrm>
                <a:off x="6742230" y="4149080"/>
                <a:ext cx="1513490" cy="1516356"/>
                <a:chOff x="6742230" y="4149080"/>
                <a:chExt cx="1513490" cy="1516356"/>
              </a:xfrm>
            </p:grpSpPr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9557AE80-C475-4766-87C8-611DBBDDEC85}"/>
                    </a:ext>
                  </a:extLst>
                </p:cNvPr>
                <p:cNvGrpSpPr/>
                <p:nvPr/>
              </p:nvGrpSpPr>
              <p:grpSpPr>
                <a:xfrm>
                  <a:off x="6742230" y="4149080"/>
                  <a:ext cx="1513490" cy="1516356"/>
                  <a:chOff x="6790638" y="4124833"/>
                  <a:chExt cx="1513490" cy="1516356"/>
                </a:xfrm>
              </p:grpSpPr>
              <p:sp>
                <p:nvSpPr>
                  <p:cNvPr id="32" name="Freihandform: Form 31">
                    <a:extLst>
                      <a:ext uri="{FF2B5EF4-FFF2-40B4-BE49-F238E27FC236}">
                        <a16:creationId xmlns:a16="http://schemas.microsoft.com/office/drawing/2014/main" id="{A9981182-2457-4C62-8569-D4DF26BEAEB9}"/>
                      </a:ext>
                    </a:extLst>
                  </p:cNvPr>
                  <p:cNvSpPr/>
                  <p:nvPr/>
                </p:nvSpPr>
                <p:spPr>
                  <a:xfrm>
                    <a:off x="6790638" y="4124833"/>
                    <a:ext cx="1513490" cy="1516356"/>
                  </a:xfrm>
                  <a:custGeom>
                    <a:avLst/>
                    <a:gdLst>
                      <a:gd name="connsiteX0" fmla="*/ 0 w 1513490"/>
                      <a:gd name="connsiteY0" fmla="*/ 14332 h 1516356"/>
                      <a:gd name="connsiteX1" fmla="*/ 5733 w 1513490"/>
                      <a:gd name="connsiteY1" fmla="*/ 1513489 h 1516356"/>
                      <a:gd name="connsiteX2" fmla="*/ 303845 w 1513490"/>
                      <a:gd name="connsiteY2" fmla="*/ 1513489 h 1516356"/>
                      <a:gd name="connsiteX3" fmla="*/ 303845 w 1513490"/>
                      <a:gd name="connsiteY3" fmla="*/ 1201045 h 1516356"/>
                      <a:gd name="connsiteX4" fmla="*/ 607689 w 1513490"/>
                      <a:gd name="connsiteY4" fmla="*/ 1201045 h 1516356"/>
                      <a:gd name="connsiteX5" fmla="*/ 607689 w 1513490"/>
                      <a:gd name="connsiteY5" fmla="*/ 1507756 h 1516356"/>
                      <a:gd name="connsiteX6" fmla="*/ 908667 w 1513490"/>
                      <a:gd name="connsiteY6" fmla="*/ 1507756 h 1516356"/>
                      <a:gd name="connsiteX7" fmla="*/ 908667 w 1513490"/>
                      <a:gd name="connsiteY7" fmla="*/ 1203912 h 1516356"/>
                      <a:gd name="connsiteX8" fmla="*/ 1201046 w 1513490"/>
                      <a:gd name="connsiteY8" fmla="*/ 1203912 h 1516356"/>
                      <a:gd name="connsiteX9" fmla="*/ 1201046 w 1513490"/>
                      <a:gd name="connsiteY9" fmla="*/ 1516356 h 1516356"/>
                      <a:gd name="connsiteX10" fmla="*/ 1513490 w 1513490"/>
                      <a:gd name="connsiteY10" fmla="*/ 1516356 h 1516356"/>
                      <a:gd name="connsiteX11" fmla="*/ 1513490 w 1513490"/>
                      <a:gd name="connsiteY11" fmla="*/ 0 h 1516356"/>
                      <a:gd name="connsiteX12" fmla="*/ 0 w 1513490"/>
                      <a:gd name="connsiteY12" fmla="*/ 14332 h 1516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490" h="1516356">
                        <a:moveTo>
                          <a:pt x="0" y="14332"/>
                        </a:moveTo>
                        <a:lnTo>
                          <a:pt x="5733" y="1513489"/>
                        </a:lnTo>
                        <a:lnTo>
                          <a:pt x="303845" y="1513489"/>
                        </a:lnTo>
                        <a:lnTo>
                          <a:pt x="303845" y="1201045"/>
                        </a:lnTo>
                        <a:lnTo>
                          <a:pt x="607689" y="1201045"/>
                        </a:lnTo>
                        <a:lnTo>
                          <a:pt x="607689" y="1507756"/>
                        </a:lnTo>
                        <a:lnTo>
                          <a:pt x="908667" y="1507756"/>
                        </a:lnTo>
                        <a:lnTo>
                          <a:pt x="908667" y="1203912"/>
                        </a:lnTo>
                        <a:lnTo>
                          <a:pt x="1201046" y="1203912"/>
                        </a:lnTo>
                        <a:lnTo>
                          <a:pt x="1201046" y="1516356"/>
                        </a:lnTo>
                        <a:lnTo>
                          <a:pt x="1513490" y="1516356"/>
                        </a:lnTo>
                        <a:lnTo>
                          <a:pt x="1513490" y="0"/>
                        </a:lnTo>
                        <a:lnTo>
                          <a:pt x="0" y="1433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3" name="Rechteck 32">
                    <a:extLst>
                      <a:ext uri="{FF2B5EF4-FFF2-40B4-BE49-F238E27FC236}">
                        <a16:creationId xmlns:a16="http://schemas.microsoft.com/office/drawing/2014/main" id="{F25E128A-D45D-4A65-B70A-CCA3F5C66F3F}"/>
                      </a:ext>
                    </a:extLst>
                  </p:cNvPr>
                  <p:cNvSpPr/>
                  <p:nvPr/>
                </p:nvSpPr>
                <p:spPr>
                  <a:xfrm>
                    <a:off x="7403644" y="4653136"/>
                    <a:ext cx="288032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F797CFBC-A330-4F6D-B6FB-160C2DA54DCF}"/>
                    </a:ext>
                  </a:extLst>
                </p:cNvPr>
                <p:cNvSpPr/>
                <p:nvPr/>
              </p:nvSpPr>
              <p:spPr>
                <a:xfrm>
                  <a:off x="7695978" y="4149080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B5CAFCEF-F7A7-475A-BB4E-154D658ACD49}"/>
                </a:ext>
              </a:extLst>
            </p:cNvPr>
            <p:cNvGrpSpPr/>
            <p:nvPr/>
          </p:nvGrpSpPr>
          <p:grpSpPr>
            <a:xfrm rot="5400000">
              <a:off x="7736024" y="2406963"/>
              <a:ext cx="610064" cy="610785"/>
              <a:chOff x="6353404" y="3717032"/>
              <a:chExt cx="2301537" cy="2304256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A537463D-CC9B-49AA-8D00-F3AB599CF904}"/>
                  </a:ext>
                </a:extLst>
              </p:cNvPr>
              <p:cNvSpPr/>
              <p:nvPr/>
            </p:nvSpPr>
            <p:spPr>
              <a:xfrm>
                <a:off x="6353404" y="3717032"/>
                <a:ext cx="2301537" cy="2304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BDBE347D-FA8D-4AAA-B77A-4CD7A971489A}"/>
                  </a:ext>
                </a:extLst>
              </p:cNvPr>
              <p:cNvGrpSpPr/>
              <p:nvPr/>
            </p:nvGrpSpPr>
            <p:grpSpPr>
              <a:xfrm>
                <a:off x="6742230" y="4149080"/>
                <a:ext cx="1513490" cy="1516356"/>
                <a:chOff x="6742230" y="4149080"/>
                <a:chExt cx="1513490" cy="1516356"/>
              </a:xfrm>
            </p:grpSpPr>
            <p:grpSp>
              <p:nvGrpSpPr>
                <p:cNvPr id="37" name="Gruppieren 36">
                  <a:extLst>
                    <a:ext uri="{FF2B5EF4-FFF2-40B4-BE49-F238E27FC236}">
                      <a16:creationId xmlns:a16="http://schemas.microsoft.com/office/drawing/2014/main" id="{F4AB121B-2139-4605-905C-3294B8809F91}"/>
                    </a:ext>
                  </a:extLst>
                </p:cNvPr>
                <p:cNvGrpSpPr/>
                <p:nvPr/>
              </p:nvGrpSpPr>
              <p:grpSpPr>
                <a:xfrm>
                  <a:off x="6742230" y="4149080"/>
                  <a:ext cx="1513490" cy="1516356"/>
                  <a:chOff x="6790638" y="4124833"/>
                  <a:chExt cx="1513490" cy="1516356"/>
                </a:xfrm>
              </p:grpSpPr>
              <p:sp>
                <p:nvSpPr>
                  <p:cNvPr id="39" name="Freihandform: Form 38">
                    <a:extLst>
                      <a:ext uri="{FF2B5EF4-FFF2-40B4-BE49-F238E27FC236}">
                        <a16:creationId xmlns:a16="http://schemas.microsoft.com/office/drawing/2014/main" id="{4C84D3CB-D5FA-42E3-8704-17D74233ACEE}"/>
                      </a:ext>
                    </a:extLst>
                  </p:cNvPr>
                  <p:cNvSpPr/>
                  <p:nvPr/>
                </p:nvSpPr>
                <p:spPr>
                  <a:xfrm>
                    <a:off x="6790638" y="4124833"/>
                    <a:ext cx="1513490" cy="1516356"/>
                  </a:xfrm>
                  <a:custGeom>
                    <a:avLst/>
                    <a:gdLst>
                      <a:gd name="connsiteX0" fmla="*/ 0 w 1513490"/>
                      <a:gd name="connsiteY0" fmla="*/ 14332 h 1516356"/>
                      <a:gd name="connsiteX1" fmla="*/ 5733 w 1513490"/>
                      <a:gd name="connsiteY1" fmla="*/ 1513489 h 1516356"/>
                      <a:gd name="connsiteX2" fmla="*/ 303845 w 1513490"/>
                      <a:gd name="connsiteY2" fmla="*/ 1513489 h 1516356"/>
                      <a:gd name="connsiteX3" fmla="*/ 303845 w 1513490"/>
                      <a:gd name="connsiteY3" fmla="*/ 1201045 h 1516356"/>
                      <a:gd name="connsiteX4" fmla="*/ 607689 w 1513490"/>
                      <a:gd name="connsiteY4" fmla="*/ 1201045 h 1516356"/>
                      <a:gd name="connsiteX5" fmla="*/ 607689 w 1513490"/>
                      <a:gd name="connsiteY5" fmla="*/ 1507756 h 1516356"/>
                      <a:gd name="connsiteX6" fmla="*/ 908667 w 1513490"/>
                      <a:gd name="connsiteY6" fmla="*/ 1507756 h 1516356"/>
                      <a:gd name="connsiteX7" fmla="*/ 908667 w 1513490"/>
                      <a:gd name="connsiteY7" fmla="*/ 1203912 h 1516356"/>
                      <a:gd name="connsiteX8" fmla="*/ 1201046 w 1513490"/>
                      <a:gd name="connsiteY8" fmla="*/ 1203912 h 1516356"/>
                      <a:gd name="connsiteX9" fmla="*/ 1201046 w 1513490"/>
                      <a:gd name="connsiteY9" fmla="*/ 1516356 h 1516356"/>
                      <a:gd name="connsiteX10" fmla="*/ 1513490 w 1513490"/>
                      <a:gd name="connsiteY10" fmla="*/ 1516356 h 1516356"/>
                      <a:gd name="connsiteX11" fmla="*/ 1513490 w 1513490"/>
                      <a:gd name="connsiteY11" fmla="*/ 0 h 1516356"/>
                      <a:gd name="connsiteX12" fmla="*/ 0 w 1513490"/>
                      <a:gd name="connsiteY12" fmla="*/ 14332 h 1516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490" h="1516356">
                        <a:moveTo>
                          <a:pt x="0" y="14332"/>
                        </a:moveTo>
                        <a:lnTo>
                          <a:pt x="5733" y="1513489"/>
                        </a:lnTo>
                        <a:lnTo>
                          <a:pt x="303845" y="1513489"/>
                        </a:lnTo>
                        <a:lnTo>
                          <a:pt x="303845" y="1201045"/>
                        </a:lnTo>
                        <a:lnTo>
                          <a:pt x="607689" y="1201045"/>
                        </a:lnTo>
                        <a:lnTo>
                          <a:pt x="607689" y="1507756"/>
                        </a:lnTo>
                        <a:lnTo>
                          <a:pt x="908667" y="1507756"/>
                        </a:lnTo>
                        <a:lnTo>
                          <a:pt x="908667" y="1203912"/>
                        </a:lnTo>
                        <a:lnTo>
                          <a:pt x="1201046" y="1203912"/>
                        </a:lnTo>
                        <a:lnTo>
                          <a:pt x="1201046" y="1516356"/>
                        </a:lnTo>
                        <a:lnTo>
                          <a:pt x="1513490" y="1516356"/>
                        </a:lnTo>
                        <a:lnTo>
                          <a:pt x="1513490" y="0"/>
                        </a:lnTo>
                        <a:lnTo>
                          <a:pt x="0" y="1433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0" name="Rechteck 39">
                    <a:extLst>
                      <a:ext uri="{FF2B5EF4-FFF2-40B4-BE49-F238E27FC236}">
                        <a16:creationId xmlns:a16="http://schemas.microsoft.com/office/drawing/2014/main" id="{318636F0-6533-4FFF-9736-E84B2CF5793A}"/>
                      </a:ext>
                    </a:extLst>
                  </p:cNvPr>
                  <p:cNvSpPr/>
                  <p:nvPr/>
                </p:nvSpPr>
                <p:spPr>
                  <a:xfrm>
                    <a:off x="7403644" y="4653136"/>
                    <a:ext cx="288032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8" name="Rechteck 37">
                  <a:extLst>
                    <a:ext uri="{FF2B5EF4-FFF2-40B4-BE49-F238E27FC236}">
                      <a16:creationId xmlns:a16="http://schemas.microsoft.com/office/drawing/2014/main" id="{A774F28B-ABF8-4F87-8A84-2A3FE3F426E3}"/>
                    </a:ext>
                  </a:extLst>
                </p:cNvPr>
                <p:cNvSpPr/>
                <p:nvPr/>
              </p:nvSpPr>
              <p:spPr>
                <a:xfrm>
                  <a:off x="7695978" y="4149080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622510D0-302E-4650-AEBB-4B05C4B2F1DD}"/>
              </a:ext>
            </a:extLst>
          </p:cNvPr>
          <p:cNvSpPr txBox="1"/>
          <p:nvPr/>
        </p:nvSpPr>
        <p:spPr>
          <a:xfrm>
            <a:off x="7384978" y="2995470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Abbildung: M. Theis</a:t>
            </a:r>
          </a:p>
        </p:txBody>
      </p:sp>
    </p:spTree>
    <p:extLst>
      <p:ext uri="{BB962C8B-B14F-4D97-AF65-F5344CB8AC3E}">
        <p14:creationId xmlns:p14="http://schemas.microsoft.com/office/powerpoint/2010/main" val="25834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1520" y="919368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 err="1">
                <a:solidFill>
                  <a:schemeClr val="tx2"/>
                </a:solidFill>
              </a:rPr>
              <a:t>Plickers</a:t>
            </a:r>
            <a:r>
              <a:rPr lang="de-DE" b="1" dirty="0">
                <a:solidFill>
                  <a:schemeClr val="tx2"/>
                </a:solidFill>
              </a:rPr>
              <a:t> – mögliche Anwendungen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Multiple-Choice-Quiz zur Lernerfolgskontrolle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Multiple-Choice-Quiz bei der Wiederholung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anonyme Umfrage mit direkter </a:t>
            </a:r>
            <a:br>
              <a:rPr lang="de-DE" sz="2000" dirty="0"/>
            </a:br>
            <a:r>
              <a:rPr lang="de-DE" sz="2000" dirty="0"/>
              <a:t>Diskussion der Ergebnisse</a:t>
            </a:r>
            <a:br>
              <a:rPr lang="de-DE" sz="2000" dirty="0"/>
            </a:br>
            <a:r>
              <a:rPr lang="de-DE" sz="2000" dirty="0"/>
              <a:t>(z.B. zum Lernen für eine Klausur)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/>
              <a:t>…</a:t>
            </a:r>
            <a:br>
              <a:rPr lang="de-DE" sz="2000" dirty="0"/>
            </a:b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F6C9AC-5A0F-451F-8CCB-171AE0BCA1C9}"/>
              </a:ext>
            </a:extLst>
          </p:cNvPr>
          <p:cNvCxnSpPr/>
          <p:nvPr/>
        </p:nvCxnSpPr>
        <p:spPr>
          <a:xfrm>
            <a:off x="6372200" y="3501008"/>
            <a:ext cx="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C7FB521-7135-42B4-AD34-EFDFF67C5BE4}"/>
              </a:ext>
            </a:extLst>
          </p:cNvPr>
          <p:cNvGrpSpPr/>
          <p:nvPr/>
        </p:nvGrpSpPr>
        <p:grpSpPr>
          <a:xfrm>
            <a:off x="4716016" y="2636912"/>
            <a:ext cx="4104456" cy="2544156"/>
            <a:chOff x="4552683" y="2625914"/>
            <a:chExt cx="4104456" cy="2544156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018185A9-1084-4DF6-AD0A-9156ED6DF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52683" y="2625914"/>
              <a:ext cx="4104456" cy="25441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A55C990-274D-4BBF-86A2-61B0F5AEC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 l="67637" t="23187" r="30899" b="73082"/>
            <a:stretch/>
          </p:blipFill>
          <p:spPr>
            <a:xfrm>
              <a:off x="6320688" y="3469602"/>
              <a:ext cx="60056" cy="9492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F5F43E6-983F-45A1-AE6E-691B99D9242F}"/>
              </a:ext>
            </a:extLst>
          </p:cNvPr>
          <p:cNvSpPr txBox="1"/>
          <p:nvPr/>
        </p:nvSpPr>
        <p:spPr>
          <a:xfrm>
            <a:off x="4625771" y="5181068"/>
            <a:ext cx="3127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Frage: M. Theis, gezeigte Software: www.plickers.com  </a:t>
            </a:r>
          </a:p>
        </p:txBody>
      </p:sp>
    </p:spTree>
    <p:extLst>
      <p:ext uri="{BB962C8B-B14F-4D97-AF65-F5344CB8AC3E}">
        <p14:creationId xmlns:p14="http://schemas.microsoft.com/office/powerpoint/2010/main" val="7899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 err="1">
                <a:solidFill>
                  <a:schemeClr val="tx2"/>
                </a:solidFill>
              </a:rPr>
              <a:t>Kahoot</a:t>
            </a:r>
            <a:endParaRPr lang="de-DE" b="1" dirty="0">
              <a:solidFill>
                <a:schemeClr val="tx2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br>
              <a:rPr lang="de-DE" sz="2000" dirty="0"/>
            </a:b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8805F5-AC8B-444A-A062-BB5E6A6C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4" y="1529103"/>
            <a:ext cx="7434572" cy="3799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0FADD21-62AC-4C8D-B6AC-66193F5A068E}"/>
              </a:ext>
            </a:extLst>
          </p:cNvPr>
          <p:cNvSpPr txBox="1"/>
          <p:nvPr/>
        </p:nvSpPr>
        <p:spPr>
          <a:xfrm>
            <a:off x="4067944" y="3573016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Abbildung: M. Theis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5E2D13-0C7D-4D05-B2C9-3635A8471288}"/>
              </a:ext>
            </a:extLst>
          </p:cNvPr>
          <p:cNvSpPr txBox="1"/>
          <p:nvPr/>
        </p:nvSpPr>
        <p:spPr>
          <a:xfrm>
            <a:off x="782063" y="5328896"/>
            <a:ext cx="3692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Frage und Abbildung: M. Theis, gezeigte Software: www.kahoot.com</a:t>
            </a:r>
          </a:p>
        </p:txBody>
      </p:sp>
    </p:spTree>
    <p:extLst>
      <p:ext uri="{BB962C8B-B14F-4D97-AF65-F5344CB8AC3E}">
        <p14:creationId xmlns:p14="http://schemas.microsoft.com/office/powerpoint/2010/main" val="31571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972F58-D054-40C5-91C1-19C63F048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06D8A-A8AE-4D1C-8EBB-C5D76F7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Erhebungen und Lernquiz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A1C82F9-DC96-4A0B-AAE2-894720BBC427}"/>
              </a:ext>
            </a:extLst>
          </p:cNvPr>
          <p:cNvSpPr txBox="1">
            <a:spLocks/>
          </p:cNvSpPr>
          <p:nvPr/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 err="1">
                <a:solidFill>
                  <a:schemeClr val="tx2"/>
                </a:solidFill>
              </a:rPr>
              <a:t>Kahoot</a:t>
            </a:r>
            <a:endParaRPr lang="de-DE" b="1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000" b="1" dirty="0"/>
              <a:t>Gerätebedarf: </a:t>
            </a:r>
            <a:br>
              <a:rPr lang="de-DE" sz="2000" dirty="0"/>
            </a:br>
            <a:r>
              <a:rPr lang="de-DE" sz="2000" dirty="0">
                <a:solidFill>
                  <a:schemeClr val="tx2"/>
                </a:solidFill>
              </a:rPr>
              <a:t>L: </a:t>
            </a:r>
            <a:r>
              <a:rPr lang="de-DE" sz="2000" dirty="0"/>
              <a:t>Gerät mit </a:t>
            </a:r>
            <a:r>
              <a:rPr lang="de-DE" sz="2000" dirty="0" err="1"/>
              <a:t>Beamer</a:t>
            </a:r>
            <a:r>
              <a:rPr lang="de-DE" sz="2000" dirty="0"/>
              <a:t>,		</a:t>
            </a:r>
            <a:r>
              <a:rPr lang="de-DE" sz="2000" dirty="0" err="1">
                <a:solidFill>
                  <a:schemeClr val="tx2"/>
                </a:solidFill>
              </a:rPr>
              <a:t>SuS</a:t>
            </a:r>
            <a:r>
              <a:rPr lang="de-DE" sz="2000" dirty="0">
                <a:solidFill>
                  <a:schemeClr val="tx2"/>
                </a:solidFill>
              </a:rPr>
              <a:t>: </a:t>
            </a:r>
            <a:r>
              <a:rPr lang="de-DE" sz="2000" dirty="0"/>
              <a:t>Tablet, Computer oder Smartphone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Antworten ohne Konto über Browser oder App (Android und iOS)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anonym ohne personenbezogene Daten nutzbar (Achtung bei BYOD)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Quiz kann mit kostenfreiem Konto erstellt werden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Fragenformate: Multiple-Choice-Quiz, mehr Formate gegen Bezahlung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Gamification: Spaß und Spieltrieb … kann überhand nehmen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Fragen erstellen: </a:t>
            </a:r>
            <a:r>
              <a:rPr lang="de-DE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www.kahoot.com</a:t>
            </a:r>
            <a:endParaRPr lang="de-DE" sz="2000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000" dirty="0"/>
              <a:t>teilnehmen: </a:t>
            </a:r>
            <a:r>
              <a:rPr lang="de-DE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www.kahoot.it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br>
              <a:rPr lang="de-DE" sz="2000" dirty="0"/>
            </a:b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702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851</Words>
  <Application>Microsoft Office PowerPoint</Application>
  <PresentationFormat>Bildschirmpräsentation (4:3)</PresentationFormat>
  <Paragraphs>124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Wingdings</vt:lpstr>
      <vt:lpstr>Design1</vt:lpstr>
      <vt:lpstr>Digitale Erhebungen und Lernquiz  im Physikunterricht</vt:lpstr>
      <vt:lpstr>Feedback für den Unterricht</vt:lpstr>
      <vt:lpstr>Feedback für den Unterricht</vt:lpstr>
      <vt:lpstr>Feedback analog oder digital erheben?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Lernquiz Feedback Kursstufe</dc:title>
  <dc:subject>PowerPoint-Präsentation</dc:subject>
  <dc:creator>Matthias Theis</dc:creator>
  <cp:lastModifiedBy>Matthias Theis</cp:lastModifiedBy>
  <cp:revision>317</cp:revision>
  <cp:lastPrinted>2014-11-07T09:42:53Z</cp:lastPrinted>
  <dcterms:created xsi:type="dcterms:W3CDTF">2017-01-31T07:32:23Z</dcterms:created>
  <dcterms:modified xsi:type="dcterms:W3CDTF">2020-09-02T14:05:52Z</dcterms:modified>
</cp:coreProperties>
</file>