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96" r:id="rId2"/>
    <p:sldId id="297" r:id="rId3"/>
    <p:sldId id="355" r:id="rId4"/>
    <p:sldId id="347" r:id="rId5"/>
    <p:sldId id="349" r:id="rId6"/>
    <p:sldId id="318" r:id="rId7"/>
    <p:sldId id="350" r:id="rId8"/>
    <p:sldId id="353" r:id="rId9"/>
    <p:sldId id="354" r:id="rId10"/>
    <p:sldId id="314" r:id="rId11"/>
    <p:sldId id="346" r:id="rId12"/>
    <p:sldId id="298" r:id="rId13"/>
    <p:sldId id="327" r:id="rId1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486"/>
    <a:srgbClr val="B2B2B2"/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3571" autoAdjust="0"/>
  </p:normalViewPr>
  <p:slideViewPr>
    <p:cSldViewPr snapToGrid="0">
      <p:cViewPr varScale="1">
        <p:scale>
          <a:sx n="94" d="100"/>
          <a:sy n="94" d="100"/>
        </p:scale>
        <p:origin x="1866" y="4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108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6575D-088F-4ADF-B1DF-C9E9AA4243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069F6EF-14E3-4B0B-80A5-114BAEA2BF52}" type="slidenum">
              <a:rPr lang="de-DE" smtClean="0"/>
              <a:pPr lvl="0"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04031" y="302740"/>
            <a:ext cx="9072563" cy="645022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44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2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Astrophysik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9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Physik mit Astrophysik</a:t>
                </a:r>
              </a:p>
            </p:txBody>
          </p:sp>
        </p:grpSp>
        <p:sp>
          <p:nvSpPr>
            <p:cNvPr id="9" name="Titel 1"/>
            <p:cNvSpPr txBox="1">
              <a:spLocks/>
            </p:cNvSpPr>
            <p:nvPr userDrawn="1"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Sternentstehung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683A835-4CFA-4EE1-BE86-64DCF7BE6CB3}"/>
              </a:ext>
            </a:extLst>
          </p:cNvPr>
          <p:cNvPicPr>
            <a:picLocks/>
          </p:cNvPicPr>
          <p:nvPr userDrawn="1"/>
        </p:nvPicPr>
        <p:blipFill>
          <a:blip r:embed="rId20" cstate="print"/>
          <a:srcRect t="42578" b="41016"/>
          <a:stretch>
            <a:fillRect/>
          </a:stretch>
        </p:blipFill>
        <p:spPr>
          <a:xfrm rot="2049229">
            <a:off x="7138872" y="180000"/>
            <a:ext cx="401492" cy="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8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73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60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4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900" indent="-37790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9669" indent="-251934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4" indent="-251934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7402" indent="-251934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269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136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003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2870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f/NGC869NGC88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0"/>
          <p:cNvGrpSpPr/>
          <p:nvPr/>
        </p:nvGrpSpPr>
        <p:grpSpPr>
          <a:xfrm>
            <a:off x="0" y="1"/>
            <a:ext cx="10080625" cy="7575057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914115">
                <a:defRPr/>
              </a:pPr>
              <a:r>
                <a:rPr lang="de-DE" sz="1700" kern="0" dirty="0">
                  <a:solidFill>
                    <a:srgbClr val="FFFFFF"/>
                  </a:solidFill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115" hangingPunct="0"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914115" hangingPunct="0">
                <a:defRPr/>
              </a:pPr>
              <a:r>
                <a:rPr lang="de-DE" sz="24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4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10080625" cy="7559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6027372" y="1847921"/>
            <a:ext cx="3770313" cy="376933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5" name="Group 3"/>
          <p:cNvGrpSpPr>
            <a:grpSpLocks noChangeAspect="1"/>
          </p:cNvGrpSpPr>
          <p:nvPr/>
        </p:nvGrpSpPr>
        <p:grpSpPr bwMode="auto">
          <a:xfrm flipH="1">
            <a:off x="7577970" y="4199821"/>
            <a:ext cx="929308" cy="1284445"/>
            <a:chOff x="2594" y="1944"/>
            <a:chExt cx="4024" cy="4274"/>
          </a:xfrm>
        </p:grpSpPr>
        <p:sp>
          <p:nvSpPr>
            <p:cNvPr id="76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7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8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9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0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81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8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3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4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5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6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7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2" name="AutoShape 35"/>
          <p:cNvSpPr>
            <a:spLocks noChangeArrowheads="1"/>
          </p:cNvSpPr>
          <p:nvPr/>
        </p:nvSpPr>
        <p:spPr bwMode="auto">
          <a:xfrm>
            <a:off x="8740044" y="887214"/>
            <a:ext cx="325520" cy="2887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1030914" y="1238514"/>
            <a:ext cx="185512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4" name="Group 40"/>
          <p:cNvGrpSpPr>
            <a:grpSpLocks noChangeAspect="1"/>
          </p:cNvGrpSpPr>
          <p:nvPr/>
        </p:nvGrpSpPr>
        <p:grpSpPr bwMode="auto">
          <a:xfrm rot="19840433">
            <a:off x="4076633" y="1076571"/>
            <a:ext cx="787549" cy="1487436"/>
            <a:chOff x="4612" y="6685"/>
            <a:chExt cx="1529" cy="2916"/>
          </a:xfrm>
        </p:grpSpPr>
        <p:sp>
          <p:nvSpPr>
            <p:cNvPr id="10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5701854" y="1924919"/>
            <a:ext cx="3937744" cy="2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Physik mit</a:t>
            </a: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Astrophysik</a:t>
            </a:r>
          </a:p>
        </p:txBody>
      </p:sp>
      <p:sp>
        <p:nvSpPr>
          <p:cNvPr id="121" name="Textfeld 120"/>
          <p:cNvSpPr txBox="1"/>
          <p:nvPr/>
        </p:nvSpPr>
        <p:spPr>
          <a:xfrm>
            <a:off x="1585600" y="5921747"/>
            <a:ext cx="7035436" cy="78031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cap="small" dirty="0">
                <a:solidFill>
                  <a:srgbClr val="000000"/>
                </a:solidFill>
              </a:rPr>
              <a:t>Sternentstehung</a:t>
            </a:r>
          </a:p>
        </p:txBody>
      </p:sp>
      <p:grpSp>
        <p:nvGrpSpPr>
          <p:cNvPr id="122" name="Group 78"/>
          <p:cNvGrpSpPr>
            <a:grpSpLocks noChangeAspect="1"/>
          </p:cNvGrpSpPr>
          <p:nvPr/>
        </p:nvGrpSpPr>
        <p:grpSpPr bwMode="auto">
          <a:xfrm>
            <a:off x="874685" y="4136848"/>
            <a:ext cx="1173162" cy="1173162"/>
            <a:chOff x="3066" y="1522"/>
            <a:chExt cx="4625" cy="4625"/>
          </a:xfrm>
        </p:grpSpPr>
        <p:sp>
          <p:nvSpPr>
            <p:cNvPr id="123" name="Oval 79"/>
            <p:cNvSpPr>
              <a:spLocks noChangeAspect="1" noChangeArrowheads="1"/>
            </p:cNvSpPr>
            <p:nvPr/>
          </p:nvSpPr>
          <p:spPr bwMode="auto">
            <a:xfrm rot="-1791744">
              <a:off x="3066" y="322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Oval 80"/>
            <p:cNvSpPr>
              <a:spLocks noChangeAspect="1" noChangeArrowheads="1"/>
            </p:cNvSpPr>
            <p:nvPr/>
          </p:nvSpPr>
          <p:spPr bwMode="auto">
            <a:xfrm rot="1830612">
              <a:off x="3066" y="319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Oval 81"/>
            <p:cNvSpPr>
              <a:spLocks noChangeAspect="1" noChangeArrowheads="1"/>
            </p:cNvSpPr>
            <p:nvPr/>
          </p:nvSpPr>
          <p:spPr bwMode="auto">
            <a:xfrm rot="16200000">
              <a:off x="3096" y="3182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Oval 82"/>
            <p:cNvSpPr>
              <a:spLocks noChangeAspect="1" noChangeArrowheads="1"/>
            </p:cNvSpPr>
            <p:nvPr/>
          </p:nvSpPr>
          <p:spPr bwMode="auto">
            <a:xfrm>
              <a:off x="6180" y="2463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Oval 83"/>
            <p:cNvSpPr>
              <a:spLocks noChangeAspect="1" noChangeArrowheads="1"/>
            </p:cNvSpPr>
            <p:nvPr/>
          </p:nvSpPr>
          <p:spPr bwMode="auto">
            <a:xfrm>
              <a:off x="3660" y="331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Oval 84"/>
            <p:cNvSpPr>
              <a:spLocks noChangeAspect="1" noChangeArrowheads="1"/>
            </p:cNvSpPr>
            <p:nvPr/>
          </p:nvSpPr>
          <p:spPr bwMode="auto">
            <a:xfrm>
              <a:off x="5700" y="505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29" name="Group 85"/>
            <p:cNvGrpSpPr>
              <a:grpSpLocks noChangeAspect="1"/>
            </p:cNvGrpSpPr>
            <p:nvPr/>
          </p:nvGrpSpPr>
          <p:grpSpPr bwMode="auto">
            <a:xfrm>
              <a:off x="4912" y="3303"/>
              <a:ext cx="990" cy="1037"/>
              <a:chOff x="4612" y="7548"/>
              <a:chExt cx="990" cy="1037"/>
            </a:xfrm>
          </p:grpSpPr>
          <p:sp>
            <p:nvSpPr>
              <p:cNvPr id="130" name="Oval 86"/>
              <p:cNvSpPr>
                <a:spLocks noChangeAspect="1" noChangeArrowheads="1"/>
              </p:cNvSpPr>
              <p:nvPr/>
            </p:nvSpPr>
            <p:spPr bwMode="auto">
              <a:xfrm>
                <a:off x="4612" y="7735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1" name="Oval 87"/>
              <p:cNvSpPr>
                <a:spLocks noChangeAspect="1" noChangeArrowheads="1"/>
              </p:cNvSpPr>
              <p:nvPr/>
            </p:nvSpPr>
            <p:spPr bwMode="auto">
              <a:xfrm>
                <a:off x="5167" y="7706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Oval 88"/>
              <p:cNvSpPr>
                <a:spLocks noChangeAspect="1" noChangeArrowheads="1"/>
              </p:cNvSpPr>
              <p:nvPr/>
            </p:nvSpPr>
            <p:spPr bwMode="auto">
              <a:xfrm>
                <a:off x="4883" y="75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Oval 89"/>
              <p:cNvSpPr>
                <a:spLocks noChangeAspect="1" noChangeArrowheads="1"/>
              </p:cNvSpPr>
              <p:nvPr/>
            </p:nvSpPr>
            <p:spPr bwMode="auto">
              <a:xfrm>
                <a:off x="5161" y="8042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4" name="Oval 90"/>
              <p:cNvSpPr>
                <a:spLocks noChangeAspect="1" noChangeArrowheads="1"/>
              </p:cNvSpPr>
              <p:nvPr/>
            </p:nvSpPr>
            <p:spPr bwMode="auto">
              <a:xfrm>
                <a:off x="4891" y="81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Oval 91"/>
              <p:cNvSpPr>
                <a:spLocks noChangeAspect="1" noChangeArrowheads="1"/>
              </p:cNvSpPr>
              <p:nvPr/>
            </p:nvSpPr>
            <p:spPr bwMode="auto">
              <a:xfrm>
                <a:off x="4635" y="804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Oval 92"/>
              <p:cNvSpPr>
                <a:spLocks noChangeAspect="1" noChangeArrowheads="1"/>
              </p:cNvSpPr>
              <p:nvPr/>
            </p:nvSpPr>
            <p:spPr bwMode="auto">
              <a:xfrm>
                <a:off x="4890" y="780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137" name="Grafik 9" descr="K640_IMG_6477.JPG"/>
          <p:cNvPicPr/>
          <p:nvPr/>
        </p:nvPicPr>
        <p:blipFill>
          <a:blip r:embed="rId5" cstate="print"/>
          <a:srcRect t="42578" b="41016"/>
          <a:stretch>
            <a:fillRect/>
          </a:stretch>
        </p:blipFill>
        <p:spPr>
          <a:xfrm rot="2049229">
            <a:off x="2146136" y="3570776"/>
            <a:ext cx="2561913" cy="291732"/>
          </a:xfrm>
          <a:prstGeom prst="rect">
            <a:avLst/>
          </a:prstGeom>
        </p:spPr>
      </p:pic>
      <p:grpSp>
        <p:nvGrpSpPr>
          <p:cNvPr id="139" name="Gruppieren 60"/>
          <p:cNvGrpSpPr/>
          <p:nvPr/>
        </p:nvGrpSpPr>
        <p:grpSpPr>
          <a:xfrm>
            <a:off x="0" y="0"/>
            <a:ext cx="10080625" cy="7575057"/>
            <a:chOff x="0" y="0"/>
            <a:chExt cx="9144000" cy="6871954"/>
          </a:xfrm>
        </p:grpSpPr>
        <p:pic>
          <p:nvPicPr>
            <p:cNvPr id="168" name="Grafik 167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69" name="Grafik 168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70" name="Textfeld 169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914210">
                <a:defRPr/>
              </a:pPr>
              <a:r>
                <a:rPr lang="de-DE" sz="1700" kern="0" dirty="0">
                  <a:solidFill>
                    <a:srgbClr val="FFFFFF"/>
                  </a:solidFill>
                </a:rPr>
                <a:t>S. Hanssen</a:t>
              </a:r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210" hangingPunct="0">
                <a:buFont typeface="StarSymbol"/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Astrophysik</a:t>
              </a:r>
            </a:p>
          </p:txBody>
        </p:sp>
        <p:pic>
          <p:nvPicPr>
            <p:cNvPr id="172" name="Grafik 171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914210" hangingPunct="0">
                <a:defRPr/>
              </a:pPr>
              <a:r>
                <a:rPr lang="de-DE" sz="22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138" name="Rechteck 137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terneausNebeln"/>
          <p:cNvPicPr>
            <a:picLocks noChangeAspect="1" noChangeArrowheads="1"/>
          </p:cNvPicPr>
          <p:nvPr/>
        </p:nvPicPr>
        <p:blipFill>
          <a:blip r:embed="rId2" cstate="print"/>
          <a:srcRect l="34666" t="68971" r="51648" b="17578"/>
          <a:stretch>
            <a:fillRect/>
          </a:stretch>
        </p:blipFill>
        <p:spPr bwMode="auto">
          <a:xfrm>
            <a:off x="430924" y="1807783"/>
            <a:ext cx="4330273" cy="43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spect="1" noChangeArrowheads="1"/>
          </p:cNvSpPr>
          <p:nvPr/>
        </p:nvSpPr>
        <p:spPr bwMode="auto">
          <a:xfrm>
            <a:off x="1543027" y="2498369"/>
            <a:ext cx="2272230" cy="2273331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34151" y="1671128"/>
            <a:ext cx="4867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Gasmassen stürzen mit hoher Geschwindigkeit ein.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Dichte wird so groß, dass Strahlung den Kernbereich kaum mehr verlassen kann.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Einstürzende Materie wird schlagartig auf der Oberfläche abgebremst und gibt hierbei Strahlung ab.</a:t>
            </a: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Dauer: 100 000 bis 1 Million Jahre</a:t>
            </a:r>
            <a:endParaRPr lang="de-DE" sz="8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Leuchtet aufgrund der kinetischen Energie des Gases</a:t>
            </a:r>
          </a:p>
          <a:p>
            <a:r>
              <a:rPr lang="de-DE" sz="2000" dirty="0">
                <a:solidFill>
                  <a:schemeClr val="bg1"/>
                </a:solidFill>
              </a:rPr>
              <a:t>→ Umwandlung in UV-Strahlung</a:t>
            </a:r>
          </a:p>
          <a:p>
            <a:r>
              <a:rPr lang="de-DE" sz="2000" dirty="0">
                <a:solidFill>
                  <a:schemeClr val="bg1"/>
                </a:solidFill>
              </a:rPr>
              <a:t>→ wird von Staub absorbiert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→ Umwandlung in IR - Strahlung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Protosterne:</a:t>
            </a:r>
          </a:p>
        </p:txBody>
      </p:sp>
      <p:sp>
        <p:nvSpPr>
          <p:cNvPr id="11" name="Rechteck 10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23636" y="1670660"/>
            <a:ext cx="48754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Junge Sterne, Alter &lt; 1 Mio. a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Spektralklasse F bis M.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Zwischen 0,07 und 3 Sonnenmassen.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Oberhalb der Hauptreihe: Kontrahieren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Noch keine, oder erst seit kurzem Kernfusion.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Noch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k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ein hydrostatisches Gleichgewicht.</a:t>
            </a:r>
          </a:p>
          <a:p>
            <a:pPr lvl="0" defTabSz="179388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Heftige Sternwinde stoßen umgebende Gashülle 	ab.</a:t>
            </a:r>
          </a:p>
          <a:p>
            <a:pPr lvl="0" defTabSz="179388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Planetenentstehung und Sternwinde lassen Akkretionsscheibe verschwinden.</a:t>
            </a:r>
          </a:p>
          <a:p>
            <a:pPr lvl="0"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87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707465" y="6752028"/>
            <a:ext cx="437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Von ALMA, CC-BY 4.0, https://commons.wikimedia.org/w/index.php?curid=36639982</a:t>
            </a:r>
          </a:p>
        </p:txBody>
      </p: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T-</a:t>
            </a:r>
            <a:r>
              <a:rPr lang="de-DE" sz="2400" kern="0" dirty="0" err="1">
                <a:solidFill>
                  <a:srgbClr val="FFFFFF"/>
                </a:solidFill>
              </a:rPr>
              <a:t>Tauri</a:t>
            </a:r>
            <a:r>
              <a:rPr lang="de-DE" sz="2400" kern="0" dirty="0">
                <a:solidFill>
                  <a:srgbClr val="FFFFFF"/>
                </a:solidFill>
              </a:rPr>
              <a:t>-Sterne:</a:t>
            </a:r>
          </a:p>
        </p:txBody>
      </p:sp>
      <p:pic>
        <p:nvPicPr>
          <p:cNvPr id="10" name="Grafik 9" descr="Eso1436a_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208" y="1804064"/>
            <a:ext cx="4333978" cy="4333978"/>
          </a:xfrm>
          <a:prstGeom prst="rect">
            <a:avLst/>
          </a:prstGeom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774297" y="6000483"/>
            <a:ext cx="12788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Tauri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SterneausNebeln"/>
          <p:cNvPicPr>
            <a:picLocks noChangeAspect="1" noChangeArrowheads="1"/>
          </p:cNvPicPr>
          <p:nvPr/>
        </p:nvPicPr>
        <p:blipFill>
          <a:blip r:embed="rId2" cstate="print"/>
          <a:srcRect l="8990" t="24222"/>
          <a:stretch>
            <a:fillRect/>
          </a:stretch>
        </p:blipFill>
        <p:spPr bwMode="auto">
          <a:xfrm>
            <a:off x="0" y="1324352"/>
            <a:ext cx="573246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1867228" y="4330472"/>
            <a:ext cx="390525" cy="3905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9"/>
          <p:cNvSpPr>
            <a:spLocks noChangeAspect="1" noChangeArrowheads="1"/>
          </p:cNvSpPr>
          <p:nvPr/>
        </p:nvSpPr>
        <p:spPr bwMode="auto">
          <a:xfrm>
            <a:off x="1716198" y="1746405"/>
            <a:ext cx="2152650" cy="2152650"/>
          </a:xfrm>
          <a:prstGeom prst="ellips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47883" y="3307519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Sternhaufen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(Junge Sterne)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14321" y="4638392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Protostern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06819" y="1292768"/>
            <a:ext cx="4173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Deuteriumfusion ab ca. 1 Mio. K und 1/10 M</a:t>
            </a:r>
            <a:r>
              <a:rPr lang="de-DE" sz="2000" baseline="-25000" dirty="0">
                <a:solidFill>
                  <a:schemeClr val="bg1"/>
                </a:solidFill>
                <a:sym typeface="Wingdings 2"/>
              </a:rPr>
              <a:t></a:t>
            </a:r>
            <a:r>
              <a:rPr lang="de-DE" sz="2000" dirty="0">
                <a:solidFill>
                  <a:schemeClr val="bg1"/>
                </a:solidFill>
                <a:sym typeface="Wingdings 2"/>
              </a:rPr>
              <a:t> </a:t>
            </a:r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→ Starke Sternwinde</a:t>
            </a:r>
          </a:p>
          <a:p>
            <a:r>
              <a:rPr lang="de-DE" sz="2000" dirty="0">
                <a:solidFill>
                  <a:schemeClr val="bg1"/>
                </a:solidFill>
              </a:rPr>
              <a:t>→ Stern wird sichtbar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09319" y="3633708"/>
            <a:ext cx="417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Meist entstehen Sternhaufen.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474994" y="6059318"/>
            <a:ext cx="15245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de-DE" dirty="0">
                <a:solidFill>
                  <a:schemeClr val="bg1"/>
                </a:solidFill>
              </a:rPr>
              <a:t>Orionnebel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27" grpId="0"/>
      <p:bldP spid="13" grpId="0" build="p"/>
      <p:bldP spid="12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8725" y="199000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079766" y="5025448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Plejaden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639066" y="5031798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 &amp; X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Persei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26" name="Picture 2" descr="https://upload.wikimedia.org/wikipedia/commons/thumb/4/4e/Pleiades_large.jpg/800px-Pleiade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17" y="2270849"/>
            <a:ext cx="3954317" cy="2847108"/>
          </a:xfrm>
          <a:prstGeom prst="rect">
            <a:avLst/>
          </a:prstGeom>
          <a:noFill/>
        </p:spPr>
      </p:pic>
      <p:pic>
        <p:nvPicPr>
          <p:cNvPr id="1028" name="Picture 4" descr="File:NGC869NGC88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887" y="2267188"/>
            <a:ext cx="4276151" cy="2850768"/>
          </a:xfrm>
          <a:prstGeom prst="rect">
            <a:avLst/>
          </a:prstGeom>
          <a:noFill/>
        </p:spPr>
      </p:pic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Typische Vertreter von Sternhaufen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C298BA-0CB1-4A69-B9BB-3C1D65165FDB}"/>
              </a:ext>
            </a:extLst>
          </p:cNvPr>
          <p:cNvSpPr/>
          <p:nvPr/>
        </p:nvSpPr>
        <p:spPr>
          <a:xfrm>
            <a:off x="3694438" y="6576992"/>
            <a:ext cx="1102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A692D11-98EA-4588-BC40-4FC3BFAA4DFA}"/>
              </a:ext>
            </a:extLst>
          </p:cNvPr>
          <p:cNvSpPr/>
          <p:nvPr/>
        </p:nvSpPr>
        <p:spPr>
          <a:xfrm>
            <a:off x="4846320" y="6580464"/>
            <a:ext cx="521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</a:t>
            </a:r>
          </a:p>
          <a:p>
            <a:r>
              <a:rPr lang="en-US" sz="1200" dirty="0">
                <a:solidFill>
                  <a:schemeClr val="bg1"/>
                </a:solidFill>
              </a:rPr>
              <a:t>Von Andrew Cooper acooper@pobox.com - </a:t>
            </a:r>
            <a:r>
              <a:rPr lang="en-US" sz="1200" dirty="0" err="1">
                <a:solidFill>
                  <a:schemeClr val="bg1"/>
                </a:solidFill>
              </a:rPr>
              <a:t>Eigenes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Werk</a:t>
            </a:r>
            <a:r>
              <a:rPr lang="en-US" sz="1200" dirty="0">
                <a:solidFill>
                  <a:schemeClr val="bg1"/>
                </a:solidFill>
              </a:rPr>
              <a:t>, CC BY-SA 3.0, https://commons.wikimedia.org/w/index.php?curid=1449407</a:t>
            </a:r>
            <a:r>
              <a:rPr lang="de-DE" sz="1200" dirty="0">
                <a:solidFill>
                  <a:schemeClr val="bg1"/>
                </a:solidFill>
              </a:rPr>
              <a:t> CC 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40425" y="5373688"/>
            <a:ext cx="392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+</a:t>
            </a:r>
          </a:p>
        </p:txBody>
      </p:sp>
      <p:pic>
        <p:nvPicPr>
          <p:cNvPr id="12" name="Picture 5" descr="Milchstraß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492374"/>
            <a:ext cx="10075189" cy="12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0640" y="2420937"/>
            <a:ext cx="3484922" cy="142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rafik 590" descr="K1600_mwmw_8x10.JPG"/>
          <p:cNvPicPr>
            <a:picLocks noChangeAspect="1"/>
          </p:cNvPicPr>
          <p:nvPr/>
        </p:nvPicPr>
        <p:blipFill>
          <a:blip r:embed="rId2" cstate="print"/>
          <a:srcRect l="34279" t="62378" r="35606" b="25877"/>
          <a:stretch>
            <a:fillRect/>
          </a:stretch>
        </p:blipFill>
        <p:spPr>
          <a:xfrm>
            <a:off x="0" y="1660634"/>
            <a:ext cx="10080625" cy="2867885"/>
          </a:xfrm>
          <a:prstGeom prst="rect">
            <a:avLst/>
          </a:prstGeom>
        </p:spPr>
      </p:pic>
      <p:sp>
        <p:nvSpPr>
          <p:cNvPr id="4" name="Freeform 11"/>
          <p:cNvSpPr>
            <a:spLocks/>
          </p:cNvSpPr>
          <p:nvPr/>
        </p:nvSpPr>
        <p:spPr bwMode="auto">
          <a:xfrm>
            <a:off x="103188" y="2589213"/>
            <a:ext cx="8831262" cy="1250950"/>
          </a:xfrm>
          <a:custGeom>
            <a:avLst/>
            <a:gdLst>
              <a:gd name="T0" fmla="*/ 458788 w 5563"/>
              <a:gd name="T1" fmla="*/ 677862 h 788"/>
              <a:gd name="T2" fmla="*/ 677862 w 5563"/>
              <a:gd name="T3" fmla="*/ 820738 h 788"/>
              <a:gd name="T4" fmla="*/ 1154112 w 5563"/>
              <a:gd name="T5" fmla="*/ 630237 h 788"/>
              <a:gd name="T6" fmla="*/ 1363662 w 5563"/>
              <a:gd name="T7" fmla="*/ 373062 h 788"/>
              <a:gd name="T8" fmla="*/ 1639888 w 5563"/>
              <a:gd name="T9" fmla="*/ 392112 h 788"/>
              <a:gd name="T10" fmla="*/ 2011362 w 5563"/>
              <a:gd name="T11" fmla="*/ 458788 h 788"/>
              <a:gd name="T12" fmla="*/ 2411412 w 5563"/>
              <a:gd name="T13" fmla="*/ 239713 h 788"/>
              <a:gd name="T14" fmla="*/ 2659062 w 5563"/>
              <a:gd name="T15" fmla="*/ 39687 h 788"/>
              <a:gd name="T16" fmla="*/ 3001962 w 5563"/>
              <a:gd name="T17" fmla="*/ 39687 h 788"/>
              <a:gd name="T18" fmla="*/ 3182937 w 5563"/>
              <a:gd name="T19" fmla="*/ 258763 h 788"/>
              <a:gd name="T20" fmla="*/ 3754438 w 5563"/>
              <a:gd name="T21" fmla="*/ 430213 h 788"/>
              <a:gd name="T22" fmla="*/ 4325937 w 5563"/>
              <a:gd name="T23" fmla="*/ 611188 h 788"/>
              <a:gd name="T24" fmla="*/ 4659312 w 5563"/>
              <a:gd name="T25" fmla="*/ 449263 h 788"/>
              <a:gd name="T26" fmla="*/ 4916487 w 5563"/>
              <a:gd name="T27" fmla="*/ 363537 h 788"/>
              <a:gd name="T28" fmla="*/ 5059362 w 5563"/>
              <a:gd name="T29" fmla="*/ 296863 h 788"/>
              <a:gd name="T30" fmla="*/ 5297487 w 5563"/>
              <a:gd name="T31" fmla="*/ 220663 h 788"/>
              <a:gd name="T32" fmla="*/ 5097462 w 5563"/>
              <a:gd name="T33" fmla="*/ 487363 h 788"/>
              <a:gd name="T34" fmla="*/ 5211762 w 5563"/>
              <a:gd name="T35" fmla="*/ 677862 h 788"/>
              <a:gd name="T36" fmla="*/ 5449887 w 5563"/>
              <a:gd name="T37" fmla="*/ 477838 h 788"/>
              <a:gd name="T38" fmla="*/ 5926137 w 5563"/>
              <a:gd name="T39" fmla="*/ 373062 h 788"/>
              <a:gd name="T40" fmla="*/ 6116637 w 5563"/>
              <a:gd name="T41" fmla="*/ 192087 h 788"/>
              <a:gd name="T42" fmla="*/ 6240462 w 5563"/>
              <a:gd name="T43" fmla="*/ 125413 h 788"/>
              <a:gd name="T44" fmla="*/ 6621463 w 5563"/>
              <a:gd name="T45" fmla="*/ 1588 h 788"/>
              <a:gd name="T46" fmla="*/ 6907213 w 5563"/>
              <a:gd name="T47" fmla="*/ 30163 h 788"/>
              <a:gd name="T48" fmla="*/ 7173913 w 5563"/>
              <a:gd name="T49" fmla="*/ 192087 h 788"/>
              <a:gd name="T50" fmla="*/ 7593013 w 5563"/>
              <a:gd name="T51" fmla="*/ 344487 h 788"/>
              <a:gd name="T52" fmla="*/ 8107362 w 5563"/>
              <a:gd name="T53" fmla="*/ 515938 h 788"/>
              <a:gd name="T54" fmla="*/ 8621712 w 5563"/>
              <a:gd name="T55" fmla="*/ 544513 h 788"/>
              <a:gd name="T56" fmla="*/ 8831262 w 5563"/>
              <a:gd name="T57" fmla="*/ 706437 h 788"/>
              <a:gd name="T58" fmla="*/ 8707437 w 5563"/>
              <a:gd name="T59" fmla="*/ 963613 h 788"/>
              <a:gd name="T60" fmla="*/ 7926387 w 5563"/>
              <a:gd name="T61" fmla="*/ 935038 h 788"/>
              <a:gd name="T62" fmla="*/ 7326313 w 5563"/>
              <a:gd name="T63" fmla="*/ 915988 h 788"/>
              <a:gd name="T64" fmla="*/ 7145338 w 5563"/>
              <a:gd name="T65" fmla="*/ 1106488 h 788"/>
              <a:gd name="T66" fmla="*/ 7078663 w 5563"/>
              <a:gd name="T67" fmla="*/ 1163638 h 788"/>
              <a:gd name="T68" fmla="*/ 6545263 w 5563"/>
              <a:gd name="T69" fmla="*/ 1211263 h 788"/>
              <a:gd name="T70" fmla="*/ 5935662 w 5563"/>
              <a:gd name="T71" fmla="*/ 1096963 h 788"/>
              <a:gd name="T72" fmla="*/ 5754687 w 5563"/>
              <a:gd name="T73" fmla="*/ 963613 h 788"/>
              <a:gd name="T74" fmla="*/ 5535612 w 5563"/>
              <a:gd name="T75" fmla="*/ 992188 h 788"/>
              <a:gd name="T76" fmla="*/ 5326062 w 5563"/>
              <a:gd name="T77" fmla="*/ 954088 h 788"/>
              <a:gd name="T78" fmla="*/ 5030787 w 5563"/>
              <a:gd name="T79" fmla="*/ 906463 h 788"/>
              <a:gd name="T80" fmla="*/ 4411662 w 5563"/>
              <a:gd name="T81" fmla="*/ 992188 h 788"/>
              <a:gd name="T82" fmla="*/ 4192587 w 5563"/>
              <a:gd name="T83" fmla="*/ 906463 h 788"/>
              <a:gd name="T84" fmla="*/ 3992562 w 5563"/>
              <a:gd name="T85" fmla="*/ 1001713 h 788"/>
              <a:gd name="T86" fmla="*/ 3773488 w 5563"/>
              <a:gd name="T87" fmla="*/ 915988 h 788"/>
              <a:gd name="T88" fmla="*/ 3087687 w 5563"/>
              <a:gd name="T89" fmla="*/ 896938 h 788"/>
              <a:gd name="T90" fmla="*/ 3221037 w 5563"/>
              <a:gd name="T91" fmla="*/ 1144588 h 788"/>
              <a:gd name="T92" fmla="*/ 3040062 w 5563"/>
              <a:gd name="T93" fmla="*/ 1116013 h 788"/>
              <a:gd name="T94" fmla="*/ 2925762 w 5563"/>
              <a:gd name="T95" fmla="*/ 954088 h 788"/>
              <a:gd name="T96" fmla="*/ 2506662 w 5563"/>
              <a:gd name="T97" fmla="*/ 896938 h 788"/>
              <a:gd name="T98" fmla="*/ 2220912 w 5563"/>
              <a:gd name="T99" fmla="*/ 1020763 h 788"/>
              <a:gd name="T100" fmla="*/ 2125662 w 5563"/>
              <a:gd name="T101" fmla="*/ 963613 h 788"/>
              <a:gd name="T102" fmla="*/ 1897063 w 5563"/>
              <a:gd name="T103" fmla="*/ 963613 h 788"/>
              <a:gd name="T104" fmla="*/ 1754188 w 5563"/>
              <a:gd name="T105" fmla="*/ 1039813 h 788"/>
              <a:gd name="T106" fmla="*/ 1306512 w 5563"/>
              <a:gd name="T107" fmla="*/ 1135063 h 788"/>
              <a:gd name="T108" fmla="*/ 954087 w 5563"/>
              <a:gd name="T109" fmla="*/ 1011238 h 788"/>
              <a:gd name="T110" fmla="*/ 601662 w 5563"/>
              <a:gd name="T111" fmla="*/ 973138 h 788"/>
              <a:gd name="T112" fmla="*/ 392112 w 5563"/>
              <a:gd name="T113" fmla="*/ 1039813 h 788"/>
              <a:gd name="T114" fmla="*/ 144462 w 5563"/>
              <a:gd name="T115" fmla="*/ 935038 h 788"/>
              <a:gd name="T116" fmla="*/ 106363 w 5563"/>
              <a:gd name="T117" fmla="*/ 696912 h 788"/>
              <a:gd name="T118" fmla="*/ 96837 w 5563"/>
              <a:gd name="T119" fmla="*/ 496888 h 7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63"/>
              <a:gd name="T181" fmla="*/ 0 h 788"/>
              <a:gd name="T182" fmla="*/ 5563 w 5563"/>
              <a:gd name="T183" fmla="*/ 788 h 7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63" h="788">
                <a:moveTo>
                  <a:pt x="133" y="277"/>
                </a:moveTo>
                <a:cubicBezTo>
                  <a:pt x="167" y="266"/>
                  <a:pt x="200" y="280"/>
                  <a:pt x="235" y="271"/>
                </a:cubicBezTo>
                <a:cubicBezTo>
                  <a:pt x="260" y="309"/>
                  <a:pt x="274" y="381"/>
                  <a:pt x="289" y="427"/>
                </a:cubicBezTo>
                <a:cubicBezTo>
                  <a:pt x="292" y="435"/>
                  <a:pt x="302" y="438"/>
                  <a:pt x="307" y="445"/>
                </a:cubicBezTo>
                <a:cubicBezTo>
                  <a:pt x="332" y="475"/>
                  <a:pt x="352" y="507"/>
                  <a:pt x="385" y="529"/>
                </a:cubicBezTo>
                <a:cubicBezTo>
                  <a:pt x="387" y="529"/>
                  <a:pt x="423" y="520"/>
                  <a:pt x="427" y="517"/>
                </a:cubicBezTo>
                <a:cubicBezTo>
                  <a:pt x="449" y="499"/>
                  <a:pt x="441" y="492"/>
                  <a:pt x="475" y="481"/>
                </a:cubicBezTo>
                <a:cubicBezTo>
                  <a:pt x="546" y="486"/>
                  <a:pt x="623" y="492"/>
                  <a:pt x="685" y="451"/>
                </a:cubicBezTo>
                <a:cubicBezTo>
                  <a:pt x="700" y="429"/>
                  <a:pt x="717" y="423"/>
                  <a:pt x="727" y="397"/>
                </a:cubicBezTo>
                <a:cubicBezTo>
                  <a:pt x="732" y="385"/>
                  <a:pt x="739" y="361"/>
                  <a:pt x="739" y="361"/>
                </a:cubicBezTo>
                <a:cubicBezTo>
                  <a:pt x="726" y="307"/>
                  <a:pt x="768" y="282"/>
                  <a:pt x="811" y="259"/>
                </a:cubicBezTo>
                <a:cubicBezTo>
                  <a:pt x="827" y="250"/>
                  <a:pt x="842" y="241"/>
                  <a:pt x="859" y="235"/>
                </a:cubicBezTo>
                <a:cubicBezTo>
                  <a:pt x="871" y="231"/>
                  <a:pt x="895" y="223"/>
                  <a:pt x="895" y="223"/>
                </a:cubicBezTo>
                <a:cubicBezTo>
                  <a:pt x="935" y="229"/>
                  <a:pt x="957" y="223"/>
                  <a:pt x="997" y="229"/>
                </a:cubicBezTo>
                <a:cubicBezTo>
                  <a:pt x="1009" y="233"/>
                  <a:pt x="1024" y="236"/>
                  <a:pt x="1033" y="247"/>
                </a:cubicBezTo>
                <a:cubicBezTo>
                  <a:pt x="1042" y="258"/>
                  <a:pt x="1045" y="280"/>
                  <a:pt x="1057" y="289"/>
                </a:cubicBezTo>
                <a:cubicBezTo>
                  <a:pt x="1085" y="311"/>
                  <a:pt x="1142" y="320"/>
                  <a:pt x="1177" y="325"/>
                </a:cubicBezTo>
                <a:cubicBezTo>
                  <a:pt x="1221" y="315"/>
                  <a:pt x="1238" y="318"/>
                  <a:pt x="1267" y="289"/>
                </a:cubicBezTo>
                <a:cubicBezTo>
                  <a:pt x="1276" y="261"/>
                  <a:pt x="1266" y="234"/>
                  <a:pt x="1261" y="205"/>
                </a:cubicBezTo>
                <a:cubicBezTo>
                  <a:pt x="1323" y="163"/>
                  <a:pt x="1230" y="230"/>
                  <a:pt x="1291" y="169"/>
                </a:cubicBezTo>
                <a:cubicBezTo>
                  <a:pt x="1310" y="150"/>
                  <a:pt x="1471" y="155"/>
                  <a:pt x="1519" y="151"/>
                </a:cubicBezTo>
                <a:cubicBezTo>
                  <a:pt x="1549" y="139"/>
                  <a:pt x="1582" y="127"/>
                  <a:pt x="1609" y="109"/>
                </a:cubicBezTo>
                <a:cubicBezTo>
                  <a:pt x="1615" y="79"/>
                  <a:pt x="1632" y="53"/>
                  <a:pt x="1663" y="43"/>
                </a:cubicBezTo>
                <a:cubicBezTo>
                  <a:pt x="1667" y="37"/>
                  <a:pt x="1670" y="30"/>
                  <a:pt x="1675" y="25"/>
                </a:cubicBezTo>
                <a:cubicBezTo>
                  <a:pt x="1686" y="16"/>
                  <a:pt x="1711" y="1"/>
                  <a:pt x="1711" y="1"/>
                </a:cubicBezTo>
                <a:cubicBezTo>
                  <a:pt x="1751" y="14"/>
                  <a:pt x="1795" y="12"/>
                  <a:pt x="1837" y="19"/>
                </a:cubicBezTo>
                <a:cubicBezTo>
                  <a:pt x="1867" y="9"/>
                  <a:pt x="1849" y="11"/>
                  <a:pt x="1891" y="25"/>
                </a:cubicBezTo>
                <a:cubicBezTo>
                  <a:pt x="1907" y="30"/>
                  <a:pt x="1939" y="37"/>
                  <a:pt x="1939" y="37"/>
                </a:cubicBezTo>
                <a:cubicBezTo>
                  <a:pt x="1953" y="58"/>
                  <a:pt x="1966" y="71"/>
                  <a:pt x="1987" y="85"/>
                </a:cubicBezTo>
                <a:cubicBezTo>
                  <a:pt x="1996" y="111"/>
                  <a:pt x="1998" y="137"/>
                  <a:pt x="2005" y="163"/>
                </a:cubicBezTo>
                <a:cubicBezTo>
                  <a:pt x="1965" y="283"/>
                  <a:pt x="2183" y="245"/>
                  <a:pt x="2227" y="247"/>
                </a:cubicBezTo>
                <a:cubicBezTo>
                  <a:pt x="2264" y="235"/>
                  <a:pt x="2295" y="245"/>
                  <a:pt x="2329" y="259"/>
                </a:cubicBezTo>
                <a:cubicBezTo>
                  <a:pt x="2341" y="264"/>
                  <a:pt x="2365" y="271"/>
                  <a:pt x="2365" y="271"/>
                </a:cubicBezTo>
                <a:cubicBezTo>
                  <a:pt x="2387" y="337"/>
                  <a:pt x="2611" y="325"/>
                  <a:pt x="2623" y="325"/>
                </a:cubicBezTo>
                <a:cubicBezTo>
                  <a:pt x="2652" y="332"/>
                  <a:pt x="2684" y="348"/>
                  <a:pt x="2707" y="367"/>
                </a:cubicBezTo>
                <a:cubicBezTo>
                  <a:pt x="2714" y="372"/>
                  <a:pt x="2718" y="381"/>
                  <a:pt x="2725" y="385"/>
                </a:cubicBezTo>
                <a:cubicBezTo>
                  <a:pt x="2736" y="391"/>
                  <a:pt x="2761" y="397"/>
                  <a:pt x="2761" y="397"/>
                </a:cubicBezTo>
                <a:cubicBezTo>
                  <a:pt x="2958" y="386"/>
                  <a:pt x="2812" y="413"/>
                  <a:pt x="2899" y="355"/>
                </a:cubicBezTo>
                <a:cubicBezTo>
                  <a:pt x="2889" y="316"/>
                  <a:pt x="2903" y="304"/>
                  <a:pt x="2935" y="283"/>
                </a:cubicBezTo>
                <a:cubicBezTo>
                  <a:pt x="2962" y="243"/>
                  <a:pt x="2940" y="287"/>
                  <a:pt x="2935" y="247"/>
                </a:cubicBezTo>
                <a:cubicBezTo>
                  <a:pt x="2930" y="204"/>
                  <a:pt x="2963" y="167"/>
                  <a:pt x="2995" y="145"/>
                </a:cubicBezTo>
                <a:cubicBezTo>
                  <a:pt x="3033" y="170"/>
                  <a:pt x="3051" y="214"/>
                  <a:pt x="3097" y="229"/>
                </a:cubicBezTo>
                <a:cubicBezTo>
                  <a:pt x="3119" y="222"/>
                  <a:pt x="3143" y="222"/>
                  <a:pt x="3163" y="211"/>
                </a:cubicBezTo>
                <a:cubicBezTo>
                  <a:pt x="3169" y="208"/>
                  <a:pt x="3165" y="197"/>
                  <a:pt x="3169" y="193"/>
                </a:cubicBezTo>
                <a:cubicBezTo>
                  <a:pt x="3173" y="189"/>
                  <a:pt x="3181" y="189"/>
                  <a:pt x="3187" y="187"/>
                </a:cubicBezTo>
                <a:cubicBezTo>
                  <a:pt x="3192" y="173"/>
                  <a:pt x="3189" y="155"/>
                  <a:pt x="3199" y="145"/>
                </a:cubicBezTo>
                <a:cubicBezTo>
                  <a:pt x="3215" y="129"/>
                  <a:pt x="3243" y="136"/>
                  <a:pt x="3265" y="133"/>
                </a:cubicBezTo>
                <a:cubicBezTo>
                  <a:pt x="3289" y="135"/>
                  <a:pt x="3315" y="130"/>
                  <a:pt x="3337" y="139"/>
                </a:cubicBezTo>
                <a:cubicBezTo>
                  <a:pt x="3344" y="142"/>
                  <a:pt x="3330" y="152"/>
                  <a:pt x="3325" y="157"/>
                </a:cubicBezTo>
                <a:cubicBezTo>
                  <a:pt x="3308" y="174"/>
                  <a:pt x="3295" y="171"/>
                  <a:pt x="3271" y="175"/>
                </a:cubicBezTo>
                <a:cubicBezTo>
                  <a:pt x="3255" y="224"/>
                  <a:pt x="3258" y="276"/>
                  <a:pt x="3211" y="307"/>
                </a:cubicBezTo>
                <a:cubicBezTo>
                  <a:pt x="3199" y="325"/>
                  <a:pt x="3187" y="335"/>
                  <a:pt x="3205" y="361"/>
                </a:cubicBezTo>
                <a:cubicBezTo>
                  <a:pt x="3213" y="373"/>
                  <a:pt x="3241" y="385"/>
                  <a:pt x="3241" y="385"/>
                </a:cubicBezTo>
                <a:cubicBezTo>
                  <a:pt x="3248" y="414"/>
                  <a:pt x="3255" y="418"/>
                  <a:pt x="3283" y="427"/>
                </a:cubicBezTo>
                <a:cubicBezTo>
                  <a:pt x="3285" y="405"/>
                  <a:pt x="3283" y="382"/>
                  <a:pt x="3289" y="361"/>
                </a:cubicBezTo>
                <a:cubicBezTo>
                  <a:pt x="3292" y="350"/>
                  <a:pt x="3318" y="347"/>
                  <a:pt x="3325" y="343"/>
                </a:cubicBezTo>
                <a:cubicBezTo>
                  <a:pt x="3365" y="321"/>
                  <a:pt x="3387" y="309"/>
                  <a:pt x="3433" y="301"/>
                </a:cubicBezTo>
                <a:cubicBezTo>
                  <a:pt x="3476" y="304"/>
                  <a:pt x="3545" y="296"/>
                  <a:pt x="3589" y="307"/>
                </a:cubicBezTo>
                <a:cubicBezTo>
                  <a:pt x="3619" y="305"/>
                  <a:pt x="3649" y="306"/>
                  <a:pt x="3679" y="301"/>
                </a:cubicBezTo>
                <a:cubicBezTo>
                  <a:pt x="3698" y="298"/>
                  <a:pt x="3721" y="250"/>
                  <a:pt x="3733" y="235"/>
                </a:cubicBezTo>
                <a:cubicBezTo>
                  <a:pt x="3751" y="213"/>
                  <a:pt x="3738" y="218"/>
                  <a:pt x="3763" y="199"/>
                </a:cubicBezTo>
                <a:cubicBezTo>
                  <a:pt x="3774" y="190"/>
                  <a:pt x="3799" y="175"/>
                  <a:pt x="3799" y="175"/>
                </a:cubicBezTo>
                <a:cubicBezTo>
                  <a:pt x="3816" y="141"/>
                  <a:pt x="3830" y="148"/>
                  <a:pt x="3853" y="121"/>
                </a:cubicBezTo>
                <a:cubicBezTo>
                  <a:pt x="3860" y="113"/>
                  <a:pt x="3863" y="103"/>
                  <a:pt x="3871" y="97"/>
                </a:cubicBezTo>
                <a:cubicBezTo>
                  <a:pt x="3878" y="92"/>
                  <a:pt x="3887" y="93"/>
                  <a:pt x="3895" y="91"/>
                </a:cubicBezTo>
                <a:cubicBezTo>
                  <a:pt x="3907" y="87"/>
                  <a:pt x="3931" y="79"/>
                  <a:pt x="3931" y="79"/>
                </a:cubicBezTo>
                <a:cubicBezTo>
                  <a:pt x="3957" y="40"/>
                  <a:pt x="3925" y="79"/>
                  <a:pt x="3967" y="55"/>
                </a:cubicBezTo>
                <a:cubicBezTo>
                  <a:pt x="3974" y="51"/>
                  <a:pt x="3978" y="41"/>
                  <a:pt x="3985" y="37"/>
                </a:cubicBezTo>
                <a:cubicBezTo>
                  <a:pt x="4041" y="6"/>
                  <a:pt x="4111" y="5"/>
                  <a:pt x="4171" y="1"/>
                </a:cubicBezTo>
                <a:cubicBezTo>
                  <a:pt x="4187" y="3"/>
                  <a:pt x="4203" y="7"/>
                  <a:pt x="4219" y="7"/>
                </a:cubicBezTo>
                <a:cubicBezTo>
                  <a:pt x="4227" y="7"/>
                  <a:pt x="4235" y="0"/>
                  <a:pt x="4243" y="1"/>
                </a:cubicBezTo>
                <a:cubicBezTo>
                  <a:pt x="4279" y="4"/>
                  <a:pt x="4315" y="15"/>
                  <a:pt x="4351" y="19"/>
                </a:cubicBezTo>
                <a:cubicBezTo>
                  <a:pt x="4392" y="33"/>
                  <a:pt x="4413" y="62"/>
                  <a:pt x="4447" y="85"/>
                </a:cubicBezTo>
                <a:cubicBezTo>
                  <a:pt x="4451" y="91"/>
                  <a:pt x="4453" y="99"/>
                  <a:pt x="4459" y="103"/>
                </a:cubicBezTo>
                <a:cubicBezTo>
                  <a:pt x="4472" y="111"/>
                  <a:pt x="4503" y="116"/>
                  <a:pt x="4519" y="121"/>
                </a:cubicBezTo>
                <a:cubicBezTo>
                  <a:pt x="4549" y="130"/>
                  <a:pt x="4573" y="139"/>
                  <a:pt x="4603" y="145"/>
                </a:cubicBezTo>
                <a:cubicBezTo>
                  <a:pt x="4627" y="161"/>
                  <a:pt x="4653" y="174"/>
                  <a:pt x="4681" y="181"/>
                </a:cubicBezTo>
                <a:cubicBezTo>
                  <a:pt x="4712" y="202"/>
                  <a:pt x="4747" y="208"/>
                  <a:pt x="4783" y="217"/>
                </a:cubicBezTo>
                <a:cubicBezTo>
                  <a:pt x="4809" y="223"/>
                  <a:pt x="4828" y="236"/>
                  <a:pt x="4855" y="241"/>
                </a:cubicBezTo>
                <a:cubicBezTo>
                  <a:pt x="4899" y="274"/>
                  <a:pt x="4948" y="278"/>
                  <a:pt x="4999" y="295"/>
                </a:cubicBezTo>
                <a:cubicBezTo>
                  <a:pt x="5035" y="307"/>
                  <a:pt x="5070" y="318"/>
                  <a:pt x="5107" y="325"/>
                </a:cubicBezTo>
                <a:cubicBezTo>
                  <a:pt x="5135" y="323"/>
                  <a:pt x="5163" y="318"/>
                  <a:pt x="5191" y="319"/>
                </a:cubicBezTo>
                <a:cubicBezTo>
                  <a:pt x="5255" y="320"/>
                  <a:pt x="5383" y="331"/>
                  <a:pt x="5383" y="331"/>
                </a:cubicBezTo>
                <a:cubicBezTo>
                  <a:pt x="5399" y="335"/>
                  <a:pt x="5415" y="339"/>
                  <a:pt x="5431" y="343"/>
                </a:cubicBezTo>
                <a:cubicBezTo>
                  <a:pt x="5439" y="345"/>
                  <a:pt x="5455" y="349"/>
                  <a:pt x="5455" y="349"/>
                </a:cubicBezTo>
                <a:cubicBezTo>
                  <a:pt x="5486" y="339"/>
                  <a:pt x="5507" y="368"/>
                  <a:pt x="5533" y="385"/>
                </a:cubicBezTo>
                <a:cubicBezTo>
                  <a:pt x="5546" y="404"/>
                  <a:pt x="5556" y="423"/>
                  <a:pt x="5563" y="445"/>
                </a:cubicBezTo>
                <a:cubicBezTo>
                  <a:pt x="5561" y="477"/>
                  <a:pt x="5561" y="509"/>
                  <a:pt x="5557" y="541"/>
                </a:cubicBezTo>
                <a:cubicBezTo>
                  <a:pt x="5555" y="554"/>
                  <a:pt x="5555" y="569"/>
                  <a:pt x="5545" y="577"/>
                </a:cubicBezTo>
                <a:cubicBezTo>
                  <a:pt x="5511" y="603"/>
                  <a:pt x="5530" y="592"/>
                  <a:pt x="5485" y="607"/>
                </a:cubicBezTo>
                <a:cubicBezTo>
                  <a:pt x="5473" y="611"/>
                  <a:pt x="5449" y="619"/>
                  <a:pt x="5449" y="619"/>
                </a:cubicBezTo>
                <a:cubicBezTo>
                  <a:pt x="5290" y="616"/>
                  <a:pt x="5166" y="612"/>
                  <a:pt x="5017" y="601"/>
                </a:cubicBezTo>
                <a:cubicBezTo>
                  <a:pt x="5009" y="597"/>
                  <a:pt x="4999" y="595"/>
                  <a:pt x="4993" y="589"/>
                </a:cubicBezTo>
                <a:cubicBezTo>
                  <a:pt x="4987" y="583"/>
                  <a:pt x="4989" y="568"/>
                  <a:pt x="4981" y="565"/>
                </a:cubicBezTo>
                <a:cubicBezTo>
                  <a:pt x="4958" y="557"/>
                  <a:pt x="4933" y="561"/>
                  <a:pt x="4909" y="559"/>
                </a:cubicBezTo>
                <a:cubicBezTo>
                  <a:pt x="4787" y="562"/>
                  <a:pt x="4717" y="557"/>
                  <a:pt x="4615" y="577"/>
                </a:cubicBezTo>
                <a:cubicBezTo>
                  <a:pt x="4598" y="603"/>
                  <a:pt x="4598" y="629"/>
                  <a:pt x="4573" y="649"/>
                </a:cubicBezTo>
                <a:cubicBezTo>
                  <a:pt x="4558" y="662"/>
                  <a:pt x="4519" y="673"/>
                  <a:pt x="4519" y="673"/>
                </a:cubicBezTo>
                <a:cubicBezTo>
                  <a:pt x="4513" y="681"/>
                  <a:pt x="4509" y="691"/>
                  <a:pt x="4501" y="697"/>
                </a:cubicBezTo>
                <a:cubicBezTo>
                  <a:pt x="4496" y="701"/>
                  <a:pt x="4487" y="699"/>
                  <a:pt x="4483" y="703"/>
                </a:cubicBezTo>
                <a:cubicBezTo>
                  <a:pt x="4479" y="707"/>
                  <a:pt x="4481" y="716"/>
                  <a:pt x="4477" y="721"/>
                </a:cubicBezTo>
                <a:cubicBezTo>
                  <a:pt x="4472" y="727"/>
                  <a:pt x="4465" y="729"/>
                  <a:pt x="4459" y="733"/>
                </a:cubicBezTo>
                <a:cubicBezTo>
                  <a:pt x="4432" y="788"/>
                  <a:pt x="4416" y="768"/>
                  <a:pt x="4345" y="763"/>
                </a:cubicBezTo>
                <a:cubicBezTo>
                  <a:pt x="4275" y="740"/>
                  <a:pt x="4322" y="750"/>
                  <a:pt x="4201" y="757"/>
                </a:cubicBezTo>
                <a:cubicBezTo>
                  <a:pt x="4171" y="750"/>
                  <a:pt x="4153" y="757"/>
                  <a:pt x="4123" y="763"/>
                </a:cubicBezTo>
                <a:cubicBezTo>
                  <a:pt x="4017" y="758"/>
                  <a:pt x="3912" y="749"/>
                  <a:pt x="3805" y="745"/>
                </a:cubicBezTo>
                <a:cubicBezTo>
                  <a:pt x="3785" y="715"/>
                  <a:pt x="3799" y="731"/>
                  <a:pt x="3757" y="703"/>
                </a:cubicBezTo>
                <a:cubicBezTo>
                  <a:pt x="3751" y="699"/>
                  <a:pt x="3739" y="691"/>
                  <a:pt x="3739" y="691"/>
                </a:cubicBezTo>
                <a:cubicBezTo>
                  <a:pt x="3722" y="657"/>
                  <a:pt x="3723" y="619"/>
                  <a:pt x="3703" y="589"/>
                </a:cubicBezTo>
                <a:cubicBezTo>
                  <a:pt x="3689" y="591"/>
                  <a:pt x="3675" y="592"/>
                  <a:pt x="3661" y="595"/>
                </a:cubicBezTo>
                <a:cubicBezTo>
                  <a:pt x="3649" y="598"/>
                  <a:pt x="3625" y="607"/>
                  <a:pt x="3625" y="607"/>
                </a:cubicBezTo>
                <a:cubicBezTo>
                  <a:pt x="3615" y="638"/>
                  <a:pt x="3602" y="651"/>
                  <a:pt x="3571" y="661"/>
                </a:cubicBezTo>
                <a:cubicBezTo>
                  <a:pt x="3553" y="659"/>
                  <a:pt x="3535" y="659"/>
                  <a:pt x="3517" y="655"/>
                </a:cubicBezTo>
                <a:cubicBezTo>
                  <a:pt x="3496" y="650"/>
                  <a:pt x="3500" y="638"/>
                  <a:pt x="3487" y="625"/>
                </a:cubicBezTo>
                <a:cubicBezTo>
                  <a:pt x="3472" y="610"/>
                  <a:pt x="3453" y="596"/>
                  <a:pt x="3433" y="589"/>
                </a:cubicBezTo>
                <a:cubicBezTo>
                  <a:pt x="3413" y="591"/>
                  <a:pt x="3393" y="592"/>
                  <a:pt x="3373" y="595"/>
                </a:cubicBezTo>
                <a:cubicBezTo>
                  <a:pt x="3367" y="596"/>
                  <a:pt x="3359" y="596"/>
                  <a:pt x="3355" y="601"/>
                </a:cubicBezTo>
                <a:cubicBezTo>
                  <a:pt x="3310" y="665"/>
                  <a:pt x="3371" y="618"/>
                  <a:pt x="3325" y="649"/>
                </a:cubicBezTo>
                <a:cubicBezTo>
                  <a:pt x="3285" y="645"/>
                  <a:pt x="3239" y="648"/>
                  <a:pt x="3205" y="625"/>
                </a:cubicBezTo>
                <a:cubicBezTo>
                  <a:pt x="3191" y="604"/>
                  <a:pt x="3187" y="589"/>
                  <a:pt x="3169" y="571"/>
                </a:cubicBezTo>
                <a:cubicBezTo>
                  <a:pt x="3152" y="520"/>
                  <a:pt x="3127" y="528"/>
                  <a:pt x="3073" y="523"/>
                </a:cubicBezTo>
                <a:cubicBezTo>
                  <a:pt x="3013" y="538"/>
                  <a:pt x="2961" y="577"/>
                  <a:pt x="2905" y="601"/>
                </a:cubicBezTo>
                <a:cubicBezTo>
                  <a:pt x="2869" y="617"/>
                  <a:pt x="2817" y="620"/>
                  <a:pt x="2779" y="625"/>
                </a:cubicBezTo>
                <a:cubicBezTo>
                  <a:pt x="2753" y="634"/>
                  <a:pt x="2761" y="634"/>
                  <a:pt x="2725" y="625"/>
                </a:cubicBezTo>
                <a:cubicBezTo>
                  <a:pt x="2713" y="622"/>
                  <a:pt x="2689" y="613"/>
                  <a:pt x="2689" y="613"/>
                </a:cubicBezTo>
                <a:cubicBezTo>
                  <a:pt x="2675" y="592"/>
                  <a:pt x="2665" y="579"/>
                  <a:pt x="2641" y="571"/>
                </a:cubicBezTo>
                <a:cubicBezTo>
                  <a:pt x="2613" y="573"/>
                  <a:pt x="2583" y="567"/>
                  <a:pt x="2557" y="577"/>
                </a:cubicBezTo>
                <a:cubicBezTo>
                  <a:pt x="2548" y="581"/>
                  <a:pt x="2557" y="599"/>
                  <a:pt x="2551" y="607"/>
                </a:cubicBezTo>
                <a:cubicBezTo>
                  <a:pt x="2542" y="618"/>
                  <a:pt x="2515" y="631"/>
                  <a:pt x="2515" y="631"/>
                </a:cubicBezTo>
                <a:cubicBezTo>
                  <a:pt x="2510" y="639"/>
                  <a:pt x="2498" y="661"/>
                  <a:pt x="2485" y="661"/>
                </a:cubicBezTo>
                <a:cubicBezTo>
                  <a:pt x="2472" y="661"/>
                  <a:pt x="2449" y="649"/>
                  <a:pt x="2449" y="649"/>
                </a:cubicBezTo>
                <a:cubicBezTo>
                  <a:pt x="2424" y="624"/>
                  <a:pt x="2407" y="597"/>
                  <a:pt x="2377" y="577"/>
                </a:cubicBezTo>
                <a:cubicBezTo>
                  <a:pt x="2311" y="599"/>
                  <a:pt x="2290" y="587"/>
                  <a:pt x="2197" y="583"/>
                </a:cubicBezTo>
                <a:cubicBezTo>
                  <a:pt x="2107" y="523"/>
                  <a:pt x="2085" y="523"/>
                  <a:pt x="1963" y="517"/>
                </a:cubicBezTo>
                <a:cubicBezTo>
                  <a:pt x="1934" y="527"/>
                  <a:pt x="1938" y="537"/>
                  <a:pt x="1945" y="565"/>
                </a:cubicBezTo>
                <a:cubicBezTo>
                  <a:pt x="1981" y="553"/>
                  <a:pt x="1991" y="585"/>
                  <a:pt x="2005" y="613"/>
                </a:cubicBezTo>
                <a:cubicBezTo>
                  <a:pt x="1996" y="640"/>
                  <a:pt x="2008" y="659"/>
                  <a:pt x="2017" y="685"/>
                </a:cubicBezTo>
                <a:cubicBezTo>
                  <a:pt x="2021" y="697"/>
                  <a:pt x="2029" y="721"/>
                  <a:pt x="2029" y="721"/>
                </a:cubicBezTo>
                <a:cubicBezTo>
                  <a:pt x="2025" y="733"/>
                  <a:pt x="2021" y="745"/>
                  <a:pt x="2017" y="757"/>
                </a:cubicBezTo>
                <a:cubicBezTo>
                  <a:pt x="2013" y="769"/>
                  <a:pt x="1981" y="745"/>
                  <a:pt x="1981" y="745"/>
                </a:cubicBezTo>
                <a:cubicBezTo>
                  <a:pt x="1944" y="757"/>
                  <a:pt x="1935" y="733"/>
                  <a:pt x="1915" y="703"/>
                </a:cubicBezTo>
                <a:cubicBezTo>
                  <a:pt x="1904" y="687"/>
                  <a:pt x="1905" y="663"/>
                  <a:pt x="1891" y="649"/>
                </a:cubicBezTo>
                <a:cubicBezTo>
                  <a:pt x="1885" y="643"/>
                  <a:pt x="1878" y="638"/>
                  <a:pt x="1873" y="631"/>
                </a:cubicBezTo>
                <a:cubicBezTo>
                  <a:pt x="1850" y="599"/>
                  <a:pt x="1875" y="612"/>
                  <a:pt x="1843" y="601"/>
                </a:cubicBezTo>
                <a:cubicBezTo>
                  <a:pt x="1832" y="590"/>
                  <a:pt x="1825" y="575"/>
                  <a:pt x="1813" y="565"/>
                </a:cubicBezTo>
                <a:cubicBezTo>
                  <a:pt x="1801" y="555"/>
                  <a:pt x="1774" y="546"/>
                  <a:pt x="1759" y="541"/>
                </a:cubicBezTo>
                <a:cubicBezTo>
                  <a:pt x="1675" y="545"/>
                  <a:pt x="1636" y="527"/>
                  <a:pt x="1579" y="565"/>
                </a:cubicBezTo>
                <a:cubicBezTo>
                  <a:pt x="1565" y="586"/>
                  <a:pt x="1555" y="593"/>
                  <a:pt x="1531" y="601"/>
                </a:cubicBezTo>
                <a:cubicBezTo>
                  <a:pt x="1517" y="622"/>
                  <a:pt x="1507" y="629"/>
                  <a:pt x="1483" y="637"/>
                </a:cubicBezTo>
                <a:cubicBezTo>
                  <a:pt x="1456" y="628"/>
                  <a:pt x="1428" y="639"/>
                  <a:pt x="1399" y="643"/>
                </a:cubicBezTo>
                <a:cubicBezTo>
                  <a:pt x="1393" y="639"/>
                  <a:pt x="1387" y="634"/>
                  <a:pt x="1381" y="631"/>
                </a:cubicBezTo>
                <a:cubicBezTo>
                  <a:pt x="1375" y="628"/>
                  <a:pt x="1368" y="628"/>
                  <a:pt x="1363" y="625"/>
                </a:cubicBezTo>
                <a:cubicBezTo>
                  <a:pt x="1354" y="620"/>
                  <a:pt x="1346" y="614"/>
                  <a:pt x="1339" y="607"/>
                </a:cubicBezTo>
                <a:cubicBezTo>
                  <a:pt x="1334" y="602"/>
                  <a:pt x="1333" y="594"/>
                  <a:pt x="1327" y="589"/>
                </a:cubicBezTo>
                <a:cubicBezTo>
                  <a:pt x="1323" y="586"/>
                  <a:pt x="1287" y="577"/>
                  <a:pt x="1285" y="577"/>
                </a:cubicBezTo>
                <a:cubicBezTo>
                  <a:pt x="1238" y="582"/>
                  <a:pt x="1225" y="577"/>
                  <a:pt x="1195" y="607"/>
                </a:cubicBezTo>
                <a:cubicBezTo>
                  <a:pt x="1179" y="655"/>
                  <a:pt x="1203" y="599"/>
                  <a:pt x="1171" y="631"/>
                </a:cubicBezTo>
                <a:cubicBezTo>
                  <a:pt x="1161" y="641"/>
                  <a:pt x="1147" y="667"/>
                  <a:pt x="1147" y="667"/>
                </a:cubicBezTo>
                <a:cubicBezTo>
                  <a:pt x="1133" y="662"/>
                  <a:pt x="1117" y="663"/>
                  <a:pt x="1105" y="655"/>
                </a:cubicBezTo>
                <a:cubicBezTo>
                  <a:pt x="1087" y="642"/>
                  <a:pt x="1050" y="606"/>
                  <a:pt x="1033" y="589"/>
                </a:cubicBezTo>
                <a:cubicBezTo>
                  <a:pt x="959" y="595"/>
                  <a:pt x="949" y="595"/>
                  <a:pt x="901" y="643"/>
                </a:cubicBezTo>
                <a:cubicBezTo>
                  <a:pt x="892" y="699"/>
                  <a:pt x="877" y="706"/>
                  <a:pt x="823" y="715"/>
                </a:cubicBezTo>
                <a:cubicBezTo>
                  <a:pt x="774" y="748"/>
                  <a:pt x="801" y="741"/>
                  <a:pt x="739" y="733"/>
                </a:cubicBezTo>
                <a:cubicBezTo>
                  <a:pt x="717" y="719"/>
                  <a:pt x="691" y="693"/>
                  <a:pt x="667" y="685"/>
                </a:cubicBezTo>
                <a:cubicBezTo>
                  <a:pt x="650" y="660"/>
                  <a:pt x="629" y="646"/>
                  <a:pt x="601" y="637"/>
                </a:cubicBezTo>
                <a:cubicBezTo>
                  <a:pt x="577" y="645"/>
                  <a:pt x="573" y="655"/>
                  <a:pt x="565" y="679"/>
                </a:cubicBezTo>
                <a:cubicBezTo>
                  <a:pt x="556" y="742"/>
                  <a:pt x="561" y="741"/>
                  <a:pt x="493" y="733"/>
                </a:cubicBezTo>
                <a:cubicBezTo>
                  <a:pt x="444" y="717"/>
                  <a:pt x="424" y="643"/>
                  <a:pt x="379" y="613"/>
                </a:cubicBezTo>
                <a:cubicBezTo>
                  <a:pt x="352" y="618"/>
                  <a:pt x="332" y="627"/>
                  <a:pt x="307" y="619"/>
                </a:cubicBezTo>
                <a:cubicBezTo>
                  <a:pt x="299" y="627"/>
                  <a:pt x="293" y="637"/>
                  <a:pt x="283" y="643"/>
                </a:cubicBezTo>
                <a:cubicBezTo>
                  <a:pt x="272" y="650"/>
                  <a:pt x="247" y="655"/>
                  <a:pt x="247" y="655"/>
                </a:cubicBezTo>
                <a:cubicBezTo>
                  <a:pt x="246" y="655"/>
                  <a:pt x="201" y="649"/>
                  <a:pt x="193" y="643"/>
                </a:cubicBezTo>
                <a:cubicBezTo>
                  <a:pt x="180" y="633"/>
                  <a:pt x="157" y="607"/>
                  <a:pt x="157" y="607"/>
                </a:cubicBezTo>
                <a:cubicBezTo>
                  <a:pt x="145" y="572"/>
                  <a:pt x="126" y="584"/>
                  <a:pt x="91" y="589"/>
                </a:cubicBezTo>
                <a:cubicBezTo>
                  <a:pt x="60" y="599"/>
                  <a:pt x="42" y="594"/>
                  <a:pt x="19" y="571"/>
                </a:cubicBezTo>
                <a:cubicBezTo>
                  <a:pt x="0" y="515"/>
                  <a:pt x="20" y="522"/>
                  <a:pt x="55" y="499"/>
                </a:cubicBezTo>
                <a:cubicBezTo>
                  <a:pt x="70" y="468"/>
                  <a:pt x="86" y="468"/>
                  <a:pt x="67" y="439"/>
                </a:cubicBezTo>
                <a:cubicBezTo>
                  <a:pt x="65" y="429"/>
                  <a:pt x="64" y="419"/>
                  <a:pt x="61" y="409"/>
                </a:cubicBezTo>
                <a:cubicBezTo>
                  <a:pt x="58" y="397"/>
                  <a:pt x="49" y="373"/>
                  <a:pt x="49" y="373"/>
                </a:cubicBezTo>
                <a:cubicBezTo>
                  <a:pt x="50" y="367"/>
                  <a:pt x="58" y="316"/>
                  <a:pt x="61" y="313"/>
                </a:cubicBezTo>
                <a:cubicBezTo>
                  <a:pt x="67" y="308"/>
                  <a:pt x="109" y="298"/>
                  <a:pt x="121" y="295"/>
                </a:cubicBezTo>
                <a:cubicBezTo>
                  <a:pt x="125" y="289"/>
                  <a:pt x="133" y="277"/>
                  <a:pt x="133" y="277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177158"/>
            <a:ext cx="10228521" cy="1321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47896" y="4288465"/>
            <a:ext cx="10535905" cy="19967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835150" y="3357563"/>
            <a:ext cx="1584325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11188" y="4941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Gas- und Staubwolken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700338" y="3141663"/>
            <a:ext cx="1368425" cy="1943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859338" y="3357563"/>
            <a:ext cx="1008062" cy="1655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508625" y="3429000"/>
            <a:ext cx="2808288" cy="165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226627" y="2515948"/>
            <a:ext cx="4374570" cy="310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Reflexionsnebel:	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Streuung von Licht eines nahen Sterns an den Staubteilchen:</a:t>
            </a:r>
          </a:p>
          <a:p>
            <a:r>
              <a:rPr lang="de-DE" sz="2400" dirty="0">
                <a:solidFill>
                  <a:schemeClr val="bg1"/>
                </a:solidFill>
              </a:rPr>
              <a:t>Nebel erscheint bläulich.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Sterne bilden sich aus interstellarer Materie: </a:t>
            </a:r>
            <a:br>
              <a:rPr lang="de-DE" sz="2400" kern="0" dirty="0">
                <a:solidFill>
                  <a:srgbClr val="FFFFFF"/>
                </a:solidFill>
              </a:rPr>
            </a:br>
            <a:r>
              <a:rPr lang="de-DE" sz="2400" kern="0" dirty="0">
                <a:solidFill>
                  <a:srgbClr val="FFFFFF"/>
                </a:solidFill>
              </a:rPr>
              <a:t>Gas und Staub</a:t>
            </a:r>
          </a:p>
        </p:txBody>
      </p:sp>
      <p:pic>
        <p:nvPicPr>
          <p:cNvPr id="1027" name="Picture 3" descr="https://upload.wikimedia.org/wikipedia/commons/a/ad/Reflection_nebula_IC_349_near_Me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22" y="1943951"/>
            <a:ext cx="3844923" cy="4315852"/>
          </a:xfrm>
          <a:prstGeom prst="rect">
            <a:avLst/>
          </a:prstGeom>
          <a:noFill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9175" y="6308292"/>
            <a:ext cx="43106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de-DE" dirty="0">
                <a:solidFill>
                  <a:schemeClr val="bg1"/>
                </a:solidFill>
              </a:rPr>
              <a:t>IC 349:</a:t>
            </a:r>
          </a:p>
          <a:p>
            <a:pPr lvl="0">
              <a:defRPr/>
            </a:pPr>
            <a:r>
              <a:rPr lang="de-DE" dirty="0" err="1">
                <a:solidFill>
                  <a:schemeClr val="bg1"/>
                </a:solidFill>
              </a:rPr>
              <a:t>Barnards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Merope</a:t>
            </a:r>
            <a:r>
              <a:rPr lang="de-DE" dirty="0">
                <a:solidFill>
                  <a:schemeClr val="bg1"/>
                </a:solidFill>
              </a:rPr>
              <a:t>-Nebel in den Plejaden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ufnahme des Adlernebels, durchgeführt am European Southern Observ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49" y="1953490"/>
            <a:ext cx="4320000" cy="4320000"/>
          </a:xfrm>
          <a:prstGeom prst="rect">
            <a:avLst/>
          </a:prstGeom>
          <a:noFill/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Sterne bilden sich aus interstellarer Materie: </a:t>
            </a:r>
            <a:br>
              <a:rPr lang="de-DE" sz="2400" kern="0" dirty="0">
                <a:solidFill>
                  <a:srgbClr val="FFFFFF"/>
                </a:solidFill>
              </a:rPr>
            </a:br>
            <a:r>
              <a:rPr lang="de-DE" sz="2400" kern="0" dirty="0">
                <a:solidFill>
                  <a:srgbClr val="FFFFFF"/>
                </a:solidFill>
              </a:rPr>
              <a:t>Gas und Staub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226627" y="2515948"/>
            <a:ext cx="4374570" cy="310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Emissionsnebel:	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Absorption von UV-Licht nahegelegener Sterne: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Wasserstoff in der Wolke wird ionisiert.</a:t>
            </a:r>
          </a:p>
          <a:p>
            <a:r>
              <a:rPr lang="de-DE" sz="2400" dirty="0">
                <a:solidFill>
                  <a:schemeClr val="bg1"/>
                </a:solidFill>
              </a:rPr>
              <a:t>Bei der Rekombination: Rötliches Leuchten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43789" y="6744402"/>
            <a:ext cx="513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Von ESO - http://www.eso.org/public/images/eso0926a/, CC-BY 4.0, https://commons.wikimedia.org/w/index.php?curid=7338740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9175" y="6308292"/>
            <a:ext cx="43106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de-DE" dirty="0">
                <a:solidFill>
                  <a:schemeClr val="bg1"/>
                </a:solidFill>
              </a:rPr>
              <a:t>IC 4703:</a:t>
            </a:r>
          </a:p>
          <a:p>
            <a:pPr lvl="0">
              <a:defRPr/>
            </a:pPr>
            <a:r>
              <a:rPr lang="de-DE" dirty="0">
                <a:solidFill>
                  <a:schemeClr val="bg1"/>
                </a:solidFill>
              </a:rPr>
              <a:t>Adlernebel (Sternbild Schlange)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glefull_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65" y="1949597"/>
            <a:ext cx="48244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49328" y="1890426"/>
            <a:ext cx="343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„Säulen der Schöpfung“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 M16 (Adlernebel)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444202" y="2549023"/>
            <a:ext cx="223836" cy="4117181"/>
            <a:chOff x="1628776" y="2164556"/>
            <a:chExt cx="223836" cy="4117181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>
              <a:off x="1745672" y="2171700"/>
              <a:ext cx="0" cy="4104410"/>
            </a:xfrm>
            <a:prstGeom prst="straightConnector1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1628776" y="2164556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1631156" y="6281737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7026" y="4152181"/>
            <a:ext cx="68159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4 </a:t>
            </a:r>
            <a:r>
              <a:rPr lang="de-DE" sz="2400" kern="0" dirty="0" err="1">
                <a:solidFill>
                  <a:schemeClr val="bg1"/>
                </a:solidFill>
              </a:rPr>
              <a:t>Lj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839680" y="3866233"/>
            <a:ext cx="38876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Bestandteile: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de-DE" sz="2400" kern="0" noProof="0" dirty="0">
                <a:solidFill>
                  <a:schemeClr val="bg1"/>
                </a:solidFill>
              </a:rPr>
              <a:t>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 erster Linie</a:t>
            </a: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Wasserstoff</a:t>
            </a:r>
            <a:endParaRPr lang="de-DE" sz="800" kern="0" baseline="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i</a:t>
            </a: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 molekularer Form (H</a:t>
            </a:r>
            <a:r>
              <a:rPr kumimoji="0" lang="de-DE" sz="2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</a:t>
            </a: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Daher: Molekülwolken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kern="0" baseline="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 Promillebereich:</a:t>
            </a:r>
          </a:p>
          <a:p>
            <a:pPr>
              <a:defRPr/>
            </a:pPr>
            <a:r>
              <a:rPr lang="de-DE" sz="2400" dirty="0">
                <a:solidFill>
                  <a:schemeClr val="bg1"/>
                </a:solidFill>
              </a:rPr>
              <a:t>C, O, CO, Silikate, Graphit u.v.m.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40727" y="7817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Sterne bilden sich aus interstellarer Materie: </a:t>
            </a:r>
            <a:br>
              <a:rPr lang="de-DE" sz="2400" kern="0" dirty="0">
                <a:solidFill>
                  <a:srgbClr val="FFFFFF"/>
                </a:solidFill>
              </a:rPr>
            </a:br>
            <a:r>
              <a:rPr lang="de-DE" sz="2400" kern="0" dirty="0">
                <a:solidFill>
                  <a:srgbClr val="FFFFFF"/>
                </a:solidFill>
              </a:rPr>
              <a:t>Gas und Staub</a:t>
            </a:r>
          </a:p>
        </p:txBody>
      </p:sp>
      <p:sp>
        <p:nvSpPr>
          <p:cNvPr id="16" name="Rechteck 15"/>
          <p:cNvSpPr/>
          <p:nvPr/>
        </p:nvSpPr>
        <p:spPr>
          <a:xfrm>
            <a:off x="9053562" y="6931788"/>
            <a:ext cx="1017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1" grpId="0" uiExpand="1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781747"/>
            <a:ext cx="9343600" cy="63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Voraussetzung für Fortsetzung der Kontraktion in der Wolke: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Gravitationsenergie muss die kinetische Energie der Teilchen der Wolke überwiegen.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chemeClr val="bg1"/>
                </a:solidFill>
              </a:rPr>
              <a:t>Abschätzung: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Teilchen mit der </a:t>
            </a:r>
            <a:r>
              <a:rPr lang="de-DE" sz="2400" dirty="0">
                <a:solidFill>
                  <a:srgbClr val="FF0000"/>
                </a:solidFill>
              </a:rPr>
              <a:t>Masse m</a:t>
            </a:r>
            <a:r>
              <a:rPr lang="de-DE" sz="2400" dirty="0">
                <a:solidFill>
                  <a:schemeClr val="bg1"/>
                </a:solidFill>
              </a:rPr>
              <a:t> bewegen sich um die Gaswolke der </a:t>
            </a:r>
            <a:r>
              <a:rPr lang="de-DE" sz="2400" dirty="0">
                <a:solidFill>
                  <a:srgbClr val="FFFF00"/>
                </a:solidFill>
              </a:rPr>
              <a:t>Masse M</a:t>
            </a:r>
            <a:r>
              <a:rPr lang="de-DE" sz="2400" dirty="0">
                <a:solidFill>
                  <a:schemeClr val="bg1"/>
                </a:solidFill>
              </a:rPr>
              <a:t> auf einer Kreisbahn.</a:t>
            </a:r>
          </a:p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F</a:t>
            </a:r>
            <a:r>
              <a:rPr lang="de-DE" sz="2400" baseline="-25000" dirty="0">
                <a:solidFill>
                  <a:schemeClr val="bg1"/>
                </a:solidFill>
              </a:rPr>
              <a:t>Z</a:t>
            </a:r>
            <a:r>
              <a:rPr lang="de-DE" sz="2400" dirty="0">
                <a:solidFill>
                  <a:schemeClr val="bg1"/>
                </a:solidFill>
              </a:rPr>
              <a:t>  =  F</a:t>
            </a:r>
            <a:r>
              <a:rPr lang="de-DE" sz="2400" baseline="-25000" dirty="0">
                <a:solidFill>
                  <a:schemeClr val="bg1"/>
                </a:solidFill>
              </a:rPr>
              <a:t>G</a:t>
            </a:r>
          </a:p>
          <a:p>
            <a:pPr lvl="0" algn="ctr"/>
            <a:r>
              <a:rPr lang="de-DE" sz="2400" dirty="0">
                <a:solidFill>
                  <a:schemeClr val="bg1"/>
                </a:solidFill>
              </a:rPr>
              <a:t>F</a:t>
            </a:r>
            <a:r>
              <a:rPr lang="de-DE" sz="2400" baseline="-25000" dirty="0">
                <a:solidFill>
                  <a:schemeClr val="bg1"/>
                </a:solidFill>
              </a:rPr>
              <a:t>Z</a:t>
            </a:r>
            <a:r>
              <a:rPr lang="de-DE" sz="2400" dirty="0">
                <a:solidFill>
                  <a:schemeClr val="bg1"/>
                </a:solidFill>
              </a:rPr>
              <a:t>  &lt;  F</a:t>
            </a:r>
            <a:r>
              <a:rPr lang="de-DE" sz="2400" baseline="-25000" dirty="0">
                <a:solidFill>
                  <a:schemeClr val="bg1"/>
                </a:solidFill>
              </a:rPr>
              <a:t>G</a:t>
            </a:r>
          </a:p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baseline="-25000" dirty="0">
              <a:solidFill>
                <a:schemeClr val="bg1"/>
              </a:solidFill>
            </a:endParaRPr>
          </a:p>
          <a:p>
            <a:pPr algn="ctr"/>
            <a:endParaRPr lang="de-DE" sz="2400" baseline="-25000" dirty="0">
              <a:solidFill>
                <a:schemeClr val="bg1"/>
              </a:solidFill>
            </a:endParaRPr>
          </a:p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</a:rPr>
              <a:t> 2 E</a:t>
            </a:r>
            <a:r>
              <a:rPr lang="de-DE" sz="2400" baseline="-25000" dirty="0">
                <a:solidFill>
                  <a:schemeClr val="bg1"/>
                </a:solidFill>
              </a:rPr>
              <a:t>kin</a:t>
            </a:r>
            <a:r>
              <a:rPr lang="de-DE" sz="2400" dirty="0">
                <a:solidFill>
                  <a:schemeClr val="bg1"/>
                </a:solidFill>
              </a:rPr>
              <a:t>  &lt;  – </a:t>
            </a:r>
            <a:r>
              <a:rPr lang="de-DE" sz="2400" dirty="0" err="1">
                <a:solidFill>
                  <a:schemeClr val="bg1"/>
                </a:solidFill>
              </a:rPr>
              <a:t>E</a:t>
            </a:r>
            <a:r>
              <a:rPr lang="de-DE" sz="2400" baseline="-25000" dirty="0" err="1">
                <a:solidFill>
                  <a:schemeClr val="bg1"/>
                </a:solidFill>
              </a:rPr>
              <a:t>grav</a:t>
            </a: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191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670748" y="4317874"/>
            <a:ext cx="1279620" cy="882065"/>
            <a:chOff x="4965316" y="3329196"/>
            <a:chExt cx="1279620" cy="882065"/>
          </a:xfrm>
        </p:grpSpPr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4977567" y="3786807"/>
              <a:ext cx="11025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de-DE" sz="240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599393" y="3335483"/>
              <a:ext cx="645543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v</a:t>
              </a:r>
              <a:r>
                <a:rPr lang="de-DE" sz="2400" baseline="30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351145" y="3740151"/>
              <a:ext cx="6510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34" name="Oval 15"/>
            <p:cNvSpPr>
              <a:spLocks noChangeAspect="1" noChangeArrowheads="1"/>
            </p:cNvSpPr>
            <p:nvPr/>
          </p:nvSpPr>
          <p:spPr bwMode="auto">
            <a:xfrm>
              <a:off x="5485469" y="3555797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965316" y="3329196"/>
              <a:ext cx="6510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rgbClr val="FF0000"/>
                  </a:solidFill>
                </a:rPr>
                <a:t>m</a:t>
              </a:r>
              <a:r>
                <a:rPr lang="de-DE" sz="2400" dirty="0">
                  <a:solidFill>
                    <a:srgbClr val="FFFF00"/>
                  </a:solidFill>
                </a:rPr>
                <a:t> 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186371" y="4332532"/>
            <a:ext cx="1988150" cy="875778"/>
            <a:chOff x="5186371" y="4332532"/>
            <a:chExt cx="1988150" cy="875778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703500" y="4783856"/>
              <a:ext cx="900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de-DE" sz="2400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669728" y="4332532"/>
              <a:ext cx="1504793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rgbClr val="FFFF00"/>
                  </a:solidFill>
                </a:rPr>
                <a:t>M</a:t>
              </a:r>
              <a:r>
                <a:rPr lang="de-DE" sz="2400" dirty="0">
                  <a:solidFill>
                    <a:schemeClr val="bg1"/>
                  </a:solidFill>
                </a:rPr>
                <a:t>   </a:t>
              </a:r>
              <a:r>
                <a:rPr lang="de-DE" sz="2400" dirty="0">
                  <a:solidFill>
                    <a:srgbClr val="FF0000"/>
                  </a:solidFill>
                </a:rPr>
                <a:t>m</a:t>
              </a:r>
              <a:r>
                <a:rPr lang="de-DE" sz="2400" baseline="30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934580" y="4737200"/>
              <a:ext cx="6510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r ²</a:t>
              </a:r>
            </a:p>
          </p:txBody>
        </p:sp>
        <p:sp>
          <p:nvSpPr>
            <p:cNvPr id="14" name="Oval 15"/>
            <p:cNvSpPr>
              <a:spLocks noChangeAspect="1" noChangeArrowheads="1"/>
            </p:cNvSpPr>
            <p:nvPr/>
          </p:nvSpPr>
          <p:spPr bwMode="auto">
            <a:xfrm>
              <a:off x="5591755" y="4752370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86371" y="4545343"/>
              <a:ext cx="531141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G</a:t>
              </a:r>
              <a:r>
                <a:rPr lang="de-DE" sz="2400" dirty="0">
                  <a:solidFill>
                    <a:srgbClr val="FFFF00"/>
                  </a:solidFill>
                </a:rPr>
                <a:t> 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36" name="Oval 15"/>
            <p:cNvSpPr>
              <a:spLocks noChangeAspect="1" noChangeArrowheads="1"/>
            </p:cNvSpPr>
            <p:nvPr/>
          </p:nvSpPr>
          <p:spPr bwMode="auto">
            <a:xfrm>
              <a:off x="6124413" y="4544478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798870" y="4536852"/>
            <a:ext cx="645543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</a:rPr>
              <a:t>&lt;</a:t>
            </a:r>
            <a:endParaRPr lang="de-DE" sz="2400" baseline="30000" dirty="0">
              <a:solidFill>
                <a:schemeClr val="bg1"/>
              </a:solidFill>
            </a:endParaRPr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6933363" y="4491601"/>
            <a:ext cx="0" cy="522514"/>
          </a:xfrm>
          <a:prstGeom prst="lin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15"/>
          <p:cNvSpPr>
            <a:spLocks noChangeAspect="1" noChangeArrowheads="1"/>
          </p:cNvSpPr>
          <p:nvPr/>
        </p:nvSpPr>
        <p:spPr bwMode="auto">
          <a:xfrm>
            <a:off x="7096508" y="4757166"/>
            <a:ext cx="59504" cy="5949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 sz="240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7163229" y="4519489"/>
            <a:ext cx="651040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84185" y="5418695"/>
            <a:ext cx="2550946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</a:rPr>
              <a:t>→ energetisch:</a:t>
            </a:r>
            <a:endParaRPr lang="de-DE" sz="2400" baseline="30000" dirty="0">
              <a:solidFill>
                <a:srgbClr val="FFFF00"/>
              </a:solidFill>
            </a:endParaRPr>
          </a:p>
        </p:txBody>
      </p:sp>
      <p:sp>
        <p:nvSpPr>
          <p:cNvPr id="22" name="Wolkenförmige Legende 21"/>
          <p:cNvSpPr/>
          <p:nvPr/>
        </p:nvSpPr>
        <p:spPr bwMode="auto">
          <a:xfrm rot="3788164">
            <a:off x="7759312" y="2969068"/>
            <a:ext cx="1752070" cy="1624013"/>
          </a:xfrm>
          <a:prstGeom prst="cloudCallout">
            <a:avLst>
              <a:gd name="adj1" fmla="val -34971"/>
              <a:gd name="adj2" fmla="val 3145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 rot="3672226">
            <a:off x="8077202" y="3348037"/>
            <a:ext cx="119625" cy="95813"/>
            <a:chOff x="8229600" y="3457575"/>
            <a:chExt cx="119625" cy="95813"/>
          </a:xfrm>
        </p:grpSpPr>
        <p:sp>
          <p:nvSpPr>
            <p:cNvPr id="23" name="Ellipse 22"/>
            <p:cNvSpPr/>
            <p:nvPr/>
          </p:nvSpPr>
          <p:spPr bwMode="auto">
            <a:xfrm>
              <a:off x="8229600" y="3481388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8277225" y="3457575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Bogen 25"/>
          <p:cNvSpPr>
            <a:spLocks noChangeAspect="1"/>
          </p:cNvSpPr>
          <p:nvPr/>
        </p:nvSpPr>
        <p:spPr bwMode="auto">
          <a:xfrm>
            <a:off x="7981262" y="3101488"/>
            <a:ext cx="1339885" cy="1339885"/>
          </a:xfrm>
          <a:prstGeom prst="arc">
            <a:avLst>
              <a:gd name="adj1" fmla="val 14429794"/>
              <a:gd name="adj2" fmla="val 12703225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triangl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124872" y="3180334"/>
            <a:ext cx="645543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FF0000"/>
                </a:solidFill>
              </a:rPr>
              <a:t>m</a:t>
            </a:r>
            <a:endParaRPr lang="de-DE" sz="2000" baseline="30000" dirty="0">
              <a:solidFill>
                <a:srgbClr val="FF0000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151478" y="4428005"/>
            <a:ext cx="645543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FFFF00"/>
                </a:solidFill>
              </a:rPr>
              <a:t>M</a:t>
            </a:r>
            <a:endParaRPr lang="de-DE" sz="2000" baseline="30000" dirty="0">
              <a:solidFill>
                <a:srgbClr val="FFFF00"/>
              </a:solidFill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3662380" y="5434882"/>
            <a:ext cx="1279620" cy="477397"/>
            <a:chOff x="4965316" y="3329196"/>
            <a:chExt cx="1279620" cy="477397"/>
          </a:xfrm>
        </p:grpSpPr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5599393" y="3335483"/>
              <a:ext cx="645543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v</a:t>
              </a:r>
              <a:r>
                <a:rPr lang="de-DE" sz="2400" baseline="30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Oval 15"/>
            <p:cNvSpPr>
              <a:spLocks noChangeAspect="1" noChangeArrowheads="1"/>
            </p:cNvSpPr>
            <p:nvPr/>
          </p:nvSpPr>
          <p:spPr bwMode="auto">
            <a:xfrm>
              <a:off x="5485469" y="3555797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965316" y="3329196"/>
              <a:ext cx="6510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m</a:t>
              </a:r>
              <a:r>
                <a:rPr lang="de-DE" sz="2400" dirty="0">
                  <a:solidFill>
                    <a:srgbClr val="FFFF00"/>
                  </a:solidFill>
                </a:rPr>
                <a:t> 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4790502" y="5432804"/>
            <a:ext cx="645543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</a:rPr>
              <a:t>&lt;</a:t>
            </a:r>
            <a:endParaRPr lang="de-DE" sz="2400" baseline="30000" dirty="0">
              <a:solidFill>
                <a:schemeClr val="bg1"/>
              </a:solidFill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15612" y="3651839"/>
            <a:ext cx="2550946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</a:rPr>
              <a:t>Kollaps wenn:</a:t>
            </a:r>
            <a:endParaRPr lang="de-DE" sz="2400" baseline="30000" dirty="0">
              <a:solidFill>
                <a:srgbClr val="FFFF00"/>
              </a:solidFill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5178003" y="5228578"/>
            <a:ext cx="1997675" cy="866243"/>
            <a:chOff x="5178003" y="5228578"/>
            <a:chExt cx="1997675" cy="866243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5670885" y="5228578"/>
              <a:ext cx="1504793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M   m</a:t>
              </a:r>
              <a:r>
                <a:rPr lang="de-DE" sz="2400" baseline="30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5969063" y="5623711"/>
              <a:ext cx="6510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38" name="Oval 15"/>
            <p:cNvSpPr>
              <a:spLocks noChangeAspect="1" noChangeArrowheads="1"/>
            </p:cNvSpPr>
            <p:nvPr/>
          </p:nvSpPr>
          <p:spPr bwMode="auto">
            <a:xfrm>
              <a:off x="5597676" y="5653085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5178003" y="5446058"/>
              <a:ext cx="531141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G</a:t>
              </a:r>
              <a:r>
                <a:rPr lang="de-DE" sz="2400" dirty="0">
                  <a:solidFill>
                    <a:srgbClr val="FFFF00"/>
                  </a:solidFill>
                </a:rPr>
                <a:t> 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50" name="Oval 15"/>
            <p:cNvSpPr>
              <a:spLocks noChangeAspect="1" noChangeArrowheads="1"/>
            </p:cNvSpPr>
            <p:nvPr/>
          </p:nvSpPr>
          <p:spPr bwMode="auto">
            <a:xfrm>
              <a:off x="6116045" y="5440430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5703484" y="5679284"/>
              <a:ext cx="900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de-DE" sz="2400"/>
            </a:p>
          </p:txBody>
        </p:sp>
      </p:grpSp>
      <p:sp>
        <p:nvSpPr>
          <p:cNvPr id="44" name="Rechteck 43"/>
          <p:cNvSpPr/>
          <p:nvPr/>
        </p:nvSpPr>
        <p:spPr>
          <a:xfrm>
            <a:off x="8598185" y="6940439"/>
            <a:ext cx="1470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3" grpId="0"/>
      <p:bldP spid="46" grpId="0" animBg="1"/>
      <p:bldP spid="47" grpId="0"/>
      <p:bldP spid="21" grpId="0"/>
      <p:bldP spid="22" grpId="0" animBg="1"/>
      <p:bldP spid="26" grpId="0" animBg="1"/>
      <p:bldP spid="27" grpId="0"/>
      <p:bldP spid="28" grpId="0"/>
      <p:bldP spid="51" grpId="0"/>
      <p:bldP spid="5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780940"/>
            <a:ext cx="9343600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Letztlich führt dies zum </a:t>
            </a:r>
          </a:p>
          <a:p>
            <a:r>
              <a:rPr lang="de-DE" sz="2400" u="sng" dirty="0">
                <a:solidFill>
                  <a:schemeClr val="bg1"/>
                </a:solidFill>
              </a:rPr>
              <a:t>Jeans-Kriterium (J. Jeans; 1877 – 1946)</a:t>
            </a: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Eine Wolke kollabiert, wenn ihre Masse die Jeans-Masse M</a:t>
            </a:r>
            <a:r>
              <a:rPr lang="de-DE" sz="2400" baseline="-25000" dirty="0">
                <a:solidFill>
                  <a:schemeClr val="bg1"/>
                </a:solidFill>
              </a:rPr>
              <a:t>J</a:t>
            </a:r>
            <a:r>
              <a:rPr lang="de-DE" sz="2400" dirty="0">
                <a:solidFill>
                  <a:schemeClr val="bg1"/>
                </a:solidFill>
              </a:rPr>
              <a:t> überschreitet:</a:t>
            </a:r>
          </a:p>
          <a:p>
            <a:endParaRPr lang="de-DE" sz="2400" kern="0" dirty="0">
              <a:solidFill>
                <a:schemeClr val="bg1"/>
              </a:solidFill>
            </a:endParaRPr>
          </a:p>
          <a:p>
            <a:endParaRPr lang="de-DE" sz="2400" kern="0" dirty="0">
              <a:solidFill>
                <a:schemeClr val="bg1"/>
              </a:solidFill>
            </a:endParaRPr>
          </a:p>
          <a:p>
            <a:endParaRPr lang="de-DE" sz="2400" kern="0" dirty="0">
              <a:solidFill>
                <a:schemeClr val="bg1"/>
              </a:solidFill>
            </a:endParaRPr>
          </a:p>
          <a:p>
            <a:endParaRPr lang="de-DE" sz="2400" kern="0" dirty="0">
              <a:solidFill>
                <a:schemeClr val="bg1"/>
              </a:solidFill>
            </a:endParaRPr>
          </a:p>
          <a:p>
            <a:endParaRPr lang="de-DE" sz="2400" kern="0" dirty="0">
              <a:solidFill>
                <a:schemeClr val="bg1"/>
              </a:solidFill>
            </a:endParaRPr>
          </a:p>
          <a:p>
            <a:pPr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</a:t>
            </a:r>
          </a:p>
          <a:p>
            <a:pPr>
              <a:spcAft>
                <a:spcPts val="600"/>
              </a:spcAft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ρ: Dichte der Wolke</a:t>
            </a:r>
          </a:p>
          <a:p>
            <a:pPr>
              <a:spcAft>
                <a:spcPts val="600"/>
              </a:spcAft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k: Boltzmann-Konstante (k ≈ 1,38 ∙ 10</a:t>
            </a:r>
            <a:r>
              <a:rPr lang="de-DE" sz="2000" i="1" baseline="30000" dirty="0">
                <a:solidFill>
                  <a:schemeClr val="bg1"/>
                </a:solidFill>
              </a:rPr>
              <a:t>-23</a:t>
            </a:r>
            <a:r>
              <a:rPr lang="de-DE" sz="2000" i="1" dirty="0">
                <a:solidFill>
                  <a:schemeClr val="bg1"/>
                </a:solidFill>
              </a:rPr>
              <a:t> J/K), </a:t>
            </a:r>
          </a:p>
          <a:p>
            <a:pPr>
              <a:spcAft>
                <a:spcPts val="600"/>
              </a:spcAft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T: absolute Temperatur</a:t>
            </a:r>
          </a:p>
          <a:p>
            <a:pPr>
              <a:spcAft>
                <a:spcPts val="600"/>
              </a:spcAft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G: Gravitationskonstante</a:t>
            </a:r>
          </a:p>
          <a:p>
            <a:pPr>
              <a:spcAft>
                <a:spcPts val="600"/>
              </a:spcAft>
              <a:tabLst>
                <a:tab pos="2330450" algn="l"/>
              </a:tabLst>
            </a:pPr>
            <a:r>
              <a:rPr lang="de-DE" sz="2000" i="1" dirty="0">
                <a:solidFill>
                  <a:schemeClr val="bg1"/>
                </a:solidFill>
              </a:rPr>
              <a:t>	m: Masse des einzelnen Gasmoleküls</a:t>
            </a:r>
            <a:endParaRPr lang="de-DE" sz="2000" dirty="0">
              <a:solidFill>
                <a:schemeClr val="bg1"/>
              </a:solidFill>
            </a:endParaRPr>
          </a:p>
          <a:p>
            <a:endParaRPr lang="de-DE" sz="2400" kern="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				</a:t>
            </a:r>
            <a:endParaRPr lang="de-DE" i="1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br>
              <a:rPr lang="de-DE" sz="2400" dirty="0">
                <a:solidFill>
                  <a:schemeClr val="bg1"/>
                </a:solidFill>
              </a:rPr>
            </a:b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191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717165" y="3014164"/>
            <a:ext cx="6671306" cy="1296580"/>
            <a:chOff x="2717165" y="3235220"/>
            <a:chExt cx="6671306" cy="1296580"/>
          </a:xfrm>
        </p:grpSpPr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776454" y="3664064"/>
              <a:ext cx="645543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M</a:t>
              </a:r>
              <a:r>
                <a:rPr lang="de-DE" sz="2400" baseline="-25000" dirty="0">
                  <a:solidFill>
                    <a:schemeClr val="bg1"/>
                  </a:solidFill>
                </a:rPr>
                <a:t>J</a:t>
              </a:r>
              <a:endParaRPr lang="de-DE" sz="2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255331" y="3658640"/>
              <a:ext cx="473652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=</a:t>
              </a:r>
              <a:r>
                <a:rPr lang="de-DE" sz="2400" dirty="0">
                  <a:solidFill>
                    <a:srgbClr val="FFFF00"/>
                  </a:solidFill>
                </a:rPr>
                <a:t> 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49" name="Rechteck 48"/>
            <p:cNvSpPr/>
            <p:nvPr/>
          </p:nvSpPr>
          <p:spPr bwMode="auto">
            <a:xfrm>
              <a:off x="2717165" y="3235220"/>
              <a:ext cx="3944891" cy="12965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6844856" y="3599633"/>
              <a:ext cx="2543615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(Jeans-Kriterium)</a:t>
              </a:r>
              <a:endParaRPr lang="de-DE" sz="24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Gerade Verbindung 59"/>
            <p:cNvCxnSpPr/>
            <p:nvPr/>
          </p:nvCxnSpPr>
          <p:spPr bwMode="auto">
            <a:xfrm flipV="1">
              <a:off x="5340686" y="3878144"/>
              <a:ext cx="815472" cy="5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Freihandform 56"/>
            <p:cNvSpPr/>
            <p:nvPr/>
          </p:nvSpPr>
          <p:spPr>
            <a:xfrm>
              <a:off x="4379726" y="3353198"/>
              <a:ext cx="2067444" cy="978085"/>
            </a:xfrm>
            <a:custGeom>
              <a:avLst/>
              <a:gdLst>
                <a:gd name="connsiteX0" fmla="*/ 0 w 981075"/>
                <a:gd name="connsiteY0" fmla="*/ 381000 h 800100"/>
                <a:gd name="connsiteX1" fmla="*/ 209550 w 981075"/>
                <a:gd name="connsiteY1" fmla="*/ 400050 h 800100"/>
                <a:gd name="connsiteX2" fmla="*/ 285750 w 981075"/>
                <a:gd name="connsiteY2" fmla="*/ 800100 h 800100"/>
                <a:gd name="connsiteX3" fmla="*/ 457200 w 981075"/>
                <a:gd name="connsiteY3" fmla="*/ 0 h 800100"/>
                <a:gd name="connsiteX4" fmla="*/ 981075 w 981075"/>
                <a:gd name="connsiteY4" fmla="*/ 9525 h 800100"/>
                <a:gd name="connsiteX5" fmla="*/ 981075 w 981075"/>
                <a:gd name="connsiteY5" fmla="*/ 142875 h 800100"/>
                <a:gd name="connsiteX0" fmla="*/ 0 w 1083990"/>
                <a:gd name="connsiteY0" fmla="*/ 409922 h 829022"/>
                <a:gd name="connsiteX1" fmla="*/ 209550 w 1083990"/>
                <a:gd name="connsiteY1" fmla="*/ 428972 h 829022"/>
                <a:gd name="connsiteX2" fmla="*/ 285750 w 1083990"/>
                <a:gd name="connsiteY2" fmla="*/ 829022 h 829022"/>
                <a:gd name="connsiteX3" fmla="*/ 457200 w 1083990"/>
                <a:gd name="connsiteY3" fmla="*/ 28922 h 829022"/>
                <a:gd name="connsiteX4" fmla="*/ 1083990 w 1083990"/>
                <a:gd name="connsiteY4" fmla="*/ 0 h 829022"/>
                <a:gd name="connsiteX5" fmla="*/ 981075 w 1083990"/>
                <a:gd name="connsiteY5" fmla="*/ 171797 h 829022"/>
                <a:gd name="connsiteX0" fmla="*/ 0 w 1083990"/>
                <a:gd name="connsiteY0" fmla="*/ 409922 h 829022"/>
                <a:gd name="connsiteX1" fmla="*/ 209550 w 1083990"/>
                <a:gd name="connsiteY1" fmla="*/ 428972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981075 w 1083990"/>
                <a:gd name="connsiteY5" fmla="*/ 171797 h 829022"/>
                <a:gd name="connsiteX0" fmla="*/ 0 w 1083990"/>
                <a:gd name="connsiteY0" fmla="*/ 409922 h 829022"/>
                <a:gd name="connsiteX1" fmla="*/ 209550 w 1083990"/>
                <a:gd name="connsiteY1" fmla="*/ 428972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1083989 w 1083990"/>
                <a:gd name="connsiteY5" fmla="*/ 216024 h 829022"/>
                <a:gd name="connsiteX0" fmla="*/ 0 w 1083990"/>
                <a:gd name="connsiteY0" fmla="*/ 409922 h 829022"/>
                <a:gd name="connsiteX1" fmla="*/ 3869 w 1083990"/>
                <a:gd name="connsiteY1" fmla="*/ 432048 h 829022"/>
                <a:gd name="connsiteX2" fmla="*/ 209550 w 1083990"/>
                <a:gd name="connsiteY2" fmla="*/ 428972 h 829022"/>
                <a:gd name="connsiteX3" fmla="*/ 285750 w 1083990"/>
                <a:gd name="connsiteY3" fmla="*/ 829022 h 829022"/>
                <a:gd name="connsiteX4" fmla="*/ 507925 w 1083990"/>
                <a:gd name="connsiteY4" fmla="*/ 0 h 829022"/>
                <a:gd name="connsiteX5" fmla="*/ 1083990 w 1083990"/>
                <a:gd name="connsiteY5" fmla="*/ 0 h 829022"/>
                <a:gd name="connsiteX6" fmla="*/ 1083989 w 1083990"/>
                <a:gd name="connsiteY6" fmla="*/ 216024 h 829022"/>
                <a:gd name="connsiteX0" fmla="*/ 0 w 1083990"/>
                <a:gd name="connsiteY0" fmla="*/ 409922 h 829022"/>
                <a:gd name="connsiteX1" fmla="*/ 75877 w 1083990"/>
                <a:gd name="connsiteY1" fmla="*/ 432048 h 829022"/>
                <a:gd name="connsiteX2" fmla="*/ 209550 w 1083990"/>
                <a:gd name="connsiteY2" fmla="*/ 428972 h 829022"/>
                <a:gd name="connsiteX3" fmla="*/ 285750 w 1083990"/>
                <a:gd name="connsiteY3" fmla="*/ 829022 h 829022"/>
                <a:gd name="connsiteX4" fmla="*/ 507925 w 1083990"/>
                <a:gd name="connsiteY4" fmla="*/ 0 h 829022"/>
                <a:gd name="connsiteX5" fmla="*/ 1083990 w 1083990"/>
                <a:gd name="connsiteY5" fmla="*/ 0 h 829022"/>
                <a:gd name="connsiteX6" fmla="*/ 1083989 w 1083990"/>
                <a:gd name="connsiteY6" fmla="*/ 216024 h 829022"/>
                <a:gd name="connsiteX0" fmla="*/ 0 w 1083990"/>
                <a:gd name="connsiteY0" fmla="*/ 409922 h 829022"/>
                <a:gd name="connsiteX1" fmla="*/ 209550 w 1083990"/>
                <a:gd name="connsiteY1" fmla="*/ 428972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1083989 w 1083990"/>
                <a:gd name="connsiteY5" fmla="*/ 216024 h 829022"/>
                <a:gd name="connsiteX0" fmla="*/ 0 w 1083990"/>
                <a:gd name="connsiteY0" fmla="*/ 409922 h 829022"/>
                <a:gd name="connsiteX1" fmla="*/ 219893 w 1083990"/>
                <a:gd name="connsiteY1" fmla="*/ 432048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1083989 w 1083990"/>
                <a:gd name="connsiteY5" fmla="*/ 216024 h 829022"/>
                <a:gd name="connsiteX0" fmla="*/ 0 w 1083990"/>
                <a:gd name="connsiteY0" fmla="*/ 409922 h 829022"/>
                <a:gd name="connsiteX1" fmla="*/ 3869 w 1083990"/>
                <a:gd name="connsiteY1" fmla="*/ 432048 h 829022"/>
                <a:gd name="connsiteX2" fmla="*/ 219893 w 1083990"/>
                <a:gd name="connsiteY2" fmla="*/ 432048 h 829022"/>
                <a:gd name="connsiteX3" fmla="*/ 285750 w 1083990"/>
                <a:gd name="connsiteY3" fmla="*/ 829022 h 829022"/>
                <a:gd name="connsiteX4" fmla="*/ 507925 w 1083990"/>
                <a:gd name="connsiteY4" fmla="*/ 0 h 829022"/>
                <a:gd name="connsiteX5" fmla="*/ 1083990 w 1083990"/>
                <a:gd name="connsiteY5" fmla="*/ 0 h 829022"/>
                <a:gd name="connsiteX6" fmla="*/ 1083989 w 1083990"/>
                <a:gd name="connsiteY6" fmla="*/ 216024 h 829022"/>
                <a:gd name="connsiteX0" fmla="*/ 0 w 1083990"/>
                <a:gd name="connsiteY0" fmla="*/ 409922 h 829022"/>
                <a:gd name="connsiteX1" fmla="*/ 75877 w 1083990"/>
                <a:gd name="connsiteY1" fmla="*/ 432048 h 829022"/>
                <a:gd name="connsiteX2" fmla="*/ 219893 w 1083990"/>
                <a:gd name="connsiteY2" fmla="*/ 432048 h 829022"/>
                <a:gd name="connsiteX3" fmla="*/ 285750 w 1083990"/>
                <a:gd name="connsiteY3" fmla="*/ 829022 h 829022"/>
                <a:gd name="connsiteX4" fmla="*/ 507925 w 1083990"/>
                <a:gd name="connsiteY4" fmla="*/ 0 h 829022"/>
                <a:gd name="connsiteX5" fmla="*/ 1083990 w 1083990"/>
                <a:gd name="connsiteY5" fmla="*/ 0 h 829022"/>
                <a:gd name="connsiteX6" fmla="*/ 1083989 w 1083990"/>
                <a:gd name="connsiteY6" fmla="*/ 216024 h 829022"/>
                <a:gd name="connsiteX0" fmla="*/ 0 w 1083990"/>
                <a:gd name="connsiteY0" fmla="*/ 409922 h 829022"/>
                <a:gd name="connsiteX1" fmla="*/ 219893 w 1083990"/>
                <a:gd name="connsiteY1" fmla="*/ 432048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1083989 w 1083990"/>
                <a:gd name="connsiteY5" fmla="*/ 216024 h 829022"/>
                <a:gd name="connsiteX0" fmla="*/ 0 w 1083990"/>
                <a:gd name="connsiteY0" fmla="*/ 409922 h 829022"/>
                <a:gd name="connsiteX1" fmla="*/ 219893 w 1083990"/>
                <a:gd name="connsiteY1" fmla="*/ 432048 h 829022"/>
                <a:gd name="connsiteX2" fmla="*/ 285750 w 1083990"/>
                <a:gd name="connsiteY2" fmla="*/ 829022 h 829022"/>
                <a:gd name="connsiteX3" fmla="*/ 507925 w 1083990"/>
                <a:gd name="connsiteY3" fmla="*/ 0 h 829022"/>
                <a:gd name="connsiteX4" fmla="*/ 1083990 w 1083990"/>
                <a:gd name="connsiteY4" fmla="*/ 0 h 829022"/>
                <a:gd name="connsiteX5" fmla="*/ 1083989 w 1083990"/>
                <a:gd name="connsiteY5" fmla="*/ 216024 h 829022"/>
                <a:gd name="connsiteX0" fmla="*/ 0 w 1008113"/>
                <a:gd name="connsiteY0" fmla="*/ 432048 h 829022"/>
                <a:gd name="connsiteX1" fmla="*/ 144016 w 1008113"/>
                <a:gd name="connsiteY1" fmla="*/ 432048 h 829022"/>
                <a:gd name="connsiteX2" fmla="*/ 209873 w 1008113"/>
                <a:gd name="connsiteY2" fmla="*/ 829022 h 829022"/>
                <a:gd name="connsiteX3" fmla="*/ 432048 w 1008113"/>
                <a:gd name="connsiteY3" fmla="*/ 0 h 829022"/>
                <a:gd name="connsiteX4" fmla="*/ 1008113 w 1008113"/>
                <a:gd name="connsiteY4" fmla="*/ 0 h 829022"/>
                <a:gd name="connsiteX5" fmla="*/ 1008112 w 1008113"/>
                <a:gd name="connsiteY5" fmla="*/ 216024 h 829022"/>
                <a:gd name="connsiteX0" fmla="*/ 0 w 1008113"/>
                <a:gd name="connsiteY0" fmla="*/ 432048 h 829022"/>
                <a:gd name="connsiteX1" fmla="*/ 144016 w 1008113"/>
                <a:gd name="connsiteY1" fmla="*/ 432048 h 829022"/>
                <a:gd name="connsiteX2" fmla="*/ 209873 w 1008113"/>
                <a:gd name="connsiteY2" fmla="*/ 829022 h 829022"/>
                <a:gd name="connsiteX3" fmla="*/ 360040 w 1008113"/>
                <a:gd name="connsiteY3" fmla="*/ 0 h 829022"/>
                <a:gd name="connsiteX4" fmla="*/ 1008113 w 1008113"/>
                <a:gd name="connsiteY4" fmla="*/ 0 h 829022"/>
                <a:gd name="connsiteX5" fmla="*/ 1008112 w 1008113"/>
                <a:gd name="connsiteY5" fmla="*/ 216024 h 829022"/>
                <a:gd name="connsiteX0" fmla="*/ 0 w 1008113"/>
                <a:gd name="connsiteY0" fmla="*/ 432048 h 829022"/>
                <a:gd name="connsiteX1" fmla="*/ 144016 w 1008113"/>
                <a:gd name="connsiteY1" fmla="*/ 432048 h 829022"/>
                <a:gd name="connsiteX2" fmla="*/ 209873 w 1008113"/>
                <a:gd name="connsiteY2" fmla="*/ 829022 h 829022"/>
                <a:gd name="connsiteX3" fmla="*/ 360040 w 1008113"/>
                <a:gd name="connsiteY3" fmla="*/ 0 h 829022"/>
                <a:gd name="connsiteX4" fmla="*/ 1008113 w 1008113"/>
                <a:gd name="connsiteY4" fmla="*/ 0 h 829022"/>
                <a:gd name="connsiteX5" fmla="*/ 1008112 w 1008113"/>
                <a:gd name="connsiteY5" fmla="*/ 144016 h 829022"/>
                <a:gd name="connsiteX0" fmla="*/ 0 w 1008113"/>
                <a:gd name="connsiteY0" fmla="*/ 432048 h 829022"/>
                <a:gd name="connsiteX1" fmla="*/ 183293 w 1008113"/>
                <a:gd name="connsiteY1" fmla="*/ 442145 h 829022"/>
                <a:gd name="connsiteX2" fmla="*/ 209873 w 1008113"/>
                <a:gd name="connsiteY2" fmla="*/ 829022 h 829022"/>
                <a:gd name="connsiteX3" fmla="*/ 360040 w 1008113"/>
                <a:gd name="connsiteY3" fmla="*/ 0 h 829022"/>
                <a:gd name="connsiteX4" fmla="*/ 1008113 w 1008113"/>
                <a:gd name="connsiteY4" fmla="*/ 0 h 829022"/>
                <a:gd name="connsiteX5" fmla="*/ 1008112 w 1008113"/>
                <a:gd name="connsiteY5" fmla="*/ 144016 h 829022"/>
                <a:gd name="connsiteX0" fmla="*/ 0 w 1008113"/>
                <a:gd name="connsiteY0" fmla="*/ 432048 h 829022"/>
                <a:gd name="connsiteX1" fmla="*/ 183293 w 1008113"/>
                <a:gd name="connsiteY1" fmla="*/ 442145 h 829022"/>
                <a:gd name="connsiteX2" fmla="*/ 209873 w 1008113"/>
                <a:gd name="connsiteY2" fmla="*/ 829022 h 829022"/>
                <a:gd name="connsiteX3" fmla="*/ 320763 w 1008113"/>
                <a:gd name="connsiteY3" fmla="*/ 0 h 829022"/>
                <a:gd name="connsiteX4" fmla="*/ 1008113 w 1008113"/>
                <a:gd name="connsiteY4" fmla="*/ 0 h 829022"/>
                <a:gd name="connsiteX5" fmla="*/ 1008112 w 1008113"/>
                <a:gd name="connsiteY5" fmla="*/ 144016 h 829022"/>
                <a:gd name="connsiteX0" fmla="*/ 0 w 962290"/>
                <a:gd name="connsiteY0" fmla="*/ 442145 h 829022"/>
                <a:gd name="connsiteX1" fmla="*/ 137470 w 962290"/>
                <a:gd name="connsiteY1" fmla="*/ 442145 h 829022"/>
                <a:gd name="connsiteX2" fmla="*/ 164050 w 962290"/>
                <a:gd name="connsiteY2" fmla="*/ 829022 h 829022"/>
                <a:gd name="connsiteX3" fmla="*/ 274940 w 962290"/>
                <a:gd name="connsiteY3" fmla="*/ 0 h 829022"/>
                <a:gd name="connsiteX4" fmla="*/ 962290 w 962290"/>
                <a:gd name="connsiteY4" fmla="*/ 0 h 829022"/>
                <a:gd name="connsiteX5" fmla="*/ 962289 w 962290"/>
                <a:gd name="connsiteY5" fmla="*/ 144016 h 829022"/>
                <a:gd name="connsiteX0" fmla="*/ 0 w 1373648"/>
                <a:gd name="connsiteY0" fmla="*/ 446201 h 833078"/>
                <a:gd name="connsiteX1" fmla="*/ 137470 w 1373648"/>
                <a:gd name="connsiteY1" fmla="*/ 446201 h 833078"/>
                <a:gd name="connsiteX2" fmla="*/ 164050 w 1373648"/>
                <a:gd name="connsiteY2" fmla="*/ 833078 h 833078"/>
                <a:gd name="connsiteX3" fmla="*/ 274940 w 1373648"/>
                <a:gd name="connsiteY3" fmla="*/ 4056 h 833078"/>
                <a:gd name="connsiteX4" fmla="*/ 1373648 w 1373648"/>
                <a:gd name="connsiteY4" fmla="*/ 0 h 833078"/>
                <a:gd name="connsiteX5" fmla="*/ 962289 w 1373648"/>
                <a:gd name="connsiteY5" fmla="*/ 148072 h 833078"/>
                <a:gd name="connsiteX0" fmla="*/ 0 w 1373648"/>
                <a:gd name="connsiteY0" fmla="*/ 446201 h 833078"/>
                <a:gd name="connsiteX1" fmla="*/ 137470 w 1373648"/>
                <a:gd name="connsiteY1" fmla="*/ 446201 h 833078"/>
                <a:gd name="connsiteX2" fmla="*/ 164050 w 1373648"/>
                <a:gd name="connsiteY2" fmla="*/ 833078 h 833078"/>
                <a:gd name="connsiteX3" fmla="*/ 274940 w 1373648"/>
                <a:gd name="connsiteY3" fmla="*/ 4056 h 833078"/>
                <a:gd name="connsiteX4" fmla="*/ 1373648 w 1373648"/>
                <a:gd name="connsiteY4" fmla="*/ 0 h 833078"/>
                <a:gd name="connsiteX5" fmla="*/ 1373647 w 1373648"/>
                <a:gd name="connsiteY5" fmla="*/ 152128 h 83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648" h="833078">
                  <a:moveTo>
                    <a:pt x="0" y="446201"/>
                  </a:moveTo>
                  <a:lnTo>
                    <a:pt x="137470" y="446201"/>
                  </a:lnTo>
                  <a:lnTo>
                    <a:pt x="164050" y="833078"/>
                  </a:lnTo>
                  <a:lnTo>
                    <a:pt x="274940" y="4056"/>
                  </a:lnTo>
                  <a:lnTo>
                    <a:pt x="1373648" y="0"/>
                  </a:lnTo>
                  <a:cubicBezTo>
                    <a:pt x="1373648" y="72008"/>
                    <a:pt x="1373647" y="80120"/>
                    <a:pt x="1373647" y="152128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3548403" y="3660320"/>
              <a:ext cx="1365240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5,46</a:t>
              </a:r>
              <a:r>
                <a:rPr lang="de-DE" sz="2400" dirty="0">
                  <a:solidFill>
                    <a:srgbClr val="FFFF00"/>
                  </a:solidFill>
                </a:rPr>
                <a:t>    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4804447" y="3443601"/>
              <a:ext cx="368779" cy="84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1</a:t>
              </a:r>
              <a:r>
                <a:rPr lang="el-GR" sz="2400" dirty="0">
                  <a:solidFill>
                    <a:schemeClr val="bg1"/>
                  </a:solidFill>
                </a:rPr>
                <a:t>ρ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 bwMode="auto">
            <a:xfrm flipV="1">
              <a:off x="4874012" y="3878143"/>
              <a:ext cx="252000" cy="5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5307679" y="3453126"/>
              <a:ext cx="1022783" cy="84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chemeClr val="bg1"/>
                  </a:solidFill>
                </a:rPr>
                <a:t> k   T G   m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67" name="Bogen 66"/>
            <p:cNvSpPr/>
            <p:nvPr/>
          </p:nvSpPr>
          <p:spPr bwMode="auto">
            <a:xfrm>
              <a:off x="6082756" y="3480754"/>
              <a:ext cx="147638" cy="814387"/>
            </a:xfrm>
            <a:prstGeom prst="arc">
              <a:avLst>
                <a:gd name="adj1" fmla="val 16200000"/>
                <a:gd name="adj2" fmla="val 5385304"/>
              </a:avLst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Bogen 67"/>
            <p:cNvSpPr/>
            <p:nvPr/>
          </p:nvSpPr>
          <p:spPr bwMode="auto">
            <a:xfrm flipH="1">
              <a:off x="5272091" y="3471227"/>
              <a:ext cx="171449" cy="814387"/>
            </a:xfrm>
            <a:prstGeom prst="arc">
              <a:avLst>
                <a:gd name="adj1" fmla="val 16200000"/>
                <a:gd name="adj2" fmla="val 5385304"/>
              </a:avLst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 Box 16"/>
            <p:cNvSpPr txBox="1">
              <a:spLocks noChangeArrowheads="1"/>
            </p:cNvSpPr>
            <p:nvPr/>
          </p:nvSpPr>
          <p:spPr bwMode="auto">
            <a:xfrm>
              <a:off x="6157001" y="3410267"/>
              <a:ext cx="368779" cy="3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aseline="30000" dirty="0">
                  <a:solidFill>
                    <a:schemeClr val="bg1"/>
                  </a:solidFill>
                </a:rPr>
                <a:t>3</a:t>
              </a:r>
              <a:endParaRPr lang="de-DE" sz="24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70" name="Oval 15"/>
            <p:cNvSpPr>
              <a:spLocks noChangeAspect="1" noChangeArrowheads="1"/>
            </p:cNvSpPr>
            <p:nvPr/>
          </p:nvSpPr>
          <p:spPr bwMode="auto">
            <a:xfrm>
              <a:off x="5738293" y="3670299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  <p:sp>
          <p:nvSpPr>
            <p:cNvPr id="71" name="Oval 15"/>
            <p:cNvSpPr>
              <a:spLocks noChangeAspect="1" noChangeArrowheads="1"/>
            </p:cNvSpPr>
            <p:nvPr/>
          </p:nvSpPr>
          <p:spPr bwMode="auto">
            <a:xfrm>
              <a:off x="5738277" y="4046560"/>
              <a:ext cx="59504" cy="594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de-D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0727" y="781748"/>
            <a:ext cx="9343600" cy="57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Sterne mit  ~ 40 Sonnenmassen existieren nicht!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Zerfall in Fragmente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→ Kühlung notwendig für weitere Kontraktion durch z.B.: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Magnetfelder: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Inverser Compton-Effekt: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Stoßanregung: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</a:rPr>
              <a:t>	</a:t>
            </a:r>
            <a:endParaRPr lang="de-DE" i="1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br>
              <a:rPr lang="de-DE" sz="2400" dirty="0">
                <a:solidFill>
                  <a:schemeClr val="bg1"/>
                </a:solidFill>
              </a:rPr>
            </a:br>
            <a:endParaRPr lang="de-DE" sz="2400" kern="0" dirty="0">
              <a:solidFill>
                <a:schemeClr val="bg1"/>
              </a:solidFill>
            </a:endParaRPr>
          </a:p>
        </p:txBody>
      </p:sp>
      <p:grpSp>
        <p:nvGrpSpPr>
          <p:cNvPr id="137" name="Gruppieren 136"/>
          <p:cNvGrpSpPr/>
          <p:nvPr/>
        </p:nvGrpSpPr>
        <p:grpSpPr>
          <a:xfrm>
            <a:off x="3340871" y="2918105"/>
            <a:ext cx="2062397" cy="795997"/>
            <a:chOff x="3340871" y="3128305"/>
            <a:chExt cx="2062397" cy="795997"/>
          </a:xfrm>
        </p:grpSpPr>
        <p:grpSp>
          <p:nvGrpSpPr>
            <p:cNvPr id="136" name="Gruppieren 135"/>
            <p:cNvGrpSpPr/>
            <p:nvPr/>
          </p:nvGrpSpPr>
          <p:grpSpPr>
            <a:xfrm>
              <a:off x="3439390" y="3149745"/>
              <a:ext cx="1963878" cy="774557"/>
              <a:chOff x="3439390" y="3149745"/>
              <a:chExt cx="1963878" cy="774557"/>
            </a:xfrm>
          </p:grpSpPr>
          <p:cxnSp>
            <p:nvCxnSpPr>
              <p:cNvPr id="54" name="Gerade Verbindung 53"/>
              <p:cNvCxnSpPr/>
              <p:nvPr/>
            </p:nvCxnSpPr>
            <p:spPr bwMode="auto">
              <a:xfrm flipV="1">
                <a:off x="3449782" y="3553691"/>
                <a:ext cx="1943100" cy="0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8" name="Freihandform 57"/>
              <p:cNvSpPr/>
              <p:nvPr/>
            </p:nvSpPr>
            <p:spPr bwMode="auto">
              <a:xfrm>
                <a:off x="3439390" y="3149745"/>
                <a:ext cx="1959119" cy="187252"/>
              </a:xfrm>
              <a:custGeom>
                <a:avLst/>
                <a:gdLst>
                  <a:gd name="connsiteX0" fmla="*/ 0 w 1963882"/>
                  <a:gd name="connsiteY0" fmla="*/ 0 h 187037"/>
                  <a:gd name="connsiteX1" fmla="*/ 1007918 w 1963882"/>
                  <a:gd name="connsiteY1" fmla="*/ 176646 h 187037"/>
                  <a:gd name="connsiteX2" fmla="*/ 1963882 w 1963882"/>
                  <a:gd name="connsiteY2" fmla="*/ 62346 h 187037"/>
                  <a:gd name="connsiteX0" fmla="*/ 0 w 1959119"/>
                  <a:gd name="connsiteY0" fmla="*/ 9091 h 187252"/>
                  <a:gd name="connsiteX1" fmla="*/ 1007918 w 1959119"/>
                  <a:gd name="connsiteY1" fmla="*/ 185737 h 187252"/>
                  <a:gd name="connsiteX2" fmla="*/ 1959119 w 1959119"/>
                  <a:gd name="connsiteY2" fmla="*/ 0 h 187252"/>
                  <a:gd name="connsiteX0" fmla="*/ 0 w 1959119"/>
                  <a:gd name="connsiteY0" fmla="*/ 9091 h 187252"/>
                  <a:gd name="connsiteX1" fmla="*/ 1007918 w 1959119"/>
                  <a:gd name="connsiteY1" fmla="*/ 185737 h 187252"/>
                  <a:gd name="connsiteX2" fmla="*/ 1959119 w 1959119"/>
                  <a:gd name="connsiteY2" fmla="*/ 0 h 18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119" h="187252">
                    <a:moveTo>
                      <a:pt x="0" y="9091"/>
                    </a:moveTo>
                    <a:cubicBezTo>
                      <a:pt x="340302" y="92218"/>
                      <a:pt x="681398" y="187252"/>
                      <a:pt x="1007918" y="185737"/>
                    </a:cubicBezTo>
                    <a:cubicBezTo>
                      <a:pt x="1334438" y="184222"/>
                      <a:pt x="1649557" y="76633"/>
                      <a:pt x="1959119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Freihandform 58"/>
              <p:cNvSpPr/>
              <p:nvPr/>
            </p:nvSpPr>
            <p:spPr bwMode="auto">
              <a:xfrm flipV="1">
                <a:off x="3444149" y="3746574"/>
                <a:ext cx="1959119" cy="177728"/>
              </a:xfrm>
              <a:custGeom>
                <a:avLst/>
                <a:gdLst>
                  <a:gd name="connsiteX0" fmla="*/ 0 w 1963882"/>
                  <a:gd name="connsiteY0" fmla="*/ 0 h 187037"/>
                  <a:gd name="connsiteX1" fmla="*/ 1007918 w 1963882"/>
                  <a:gd name="connsiteY1" fmla="*/ 176646 h 187037"/>
                  <a:gd name="connsiteX2" fmla="*/ 1963882 w 1963882"/>
                  <a:gd name="connsiteY2" fmla="*/ 62346 h 187037"/>
                  <a:gd name="connsiteX0" fmla="*/ 0 w 1959119"/>
                  <a:gd name="connsiteY0" fmla="*/ 9091 h 187252"/>
                  <a:gd name="connsiteX1" fmla="*/ 1007918 w 1959119"/>
                  <a:gd name="connsiteY1" fmla="*/ 185737 h 187252"/>
                  <a:gd name="connsiteX2" fmla="*/ 1959119 w 1959119"/>
                  <a:gd name="connsiteY2" fmla="*/ 0 h 187252"/>
                  <a:gd name="connsiteX0" fmla="*/ 0 w 1959119"/>
                  <a:gd name="connsiteY0" fmla="*/ 9091 h 187252"/>
                  <a:gd name="connsiteX1" fmla="*/ 1007918 w 1959119"/>
                  <a:gd name="connsiteY1" fmla="*/ 185737 h 187252"/>
                  <a:gd name="connsiteX2" fmla="*/ 1959119 w 1959119"/>
                  <a:gd name="connsiteY2" fmla="*/ 0 h 18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119" h="187252">
                    <a:moveTo>
                      <a:pt x="0" y="9091"/>
                    </a:moveTo>
                    <a:cubicBezTo>
                      <a:pt x="340302" y="92218"/>
                      <a:pt x="681398" y="187252"/>
                      <a:pt x="1007918" y="185737"/>
                    </a:cubicBezTo>
                    <a:cubicBezTo>
                      <a:pt x="1334438" y="184222"/>
                      <a:pt x="1649557" y="76633"/>
                      <a:pt x="1959119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3340871" y="3128305"/>
              <a:ext cx="482984" cy="4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olidFill>
                    <a:srgbClr val="00B0F0"/>
                  </a:solidFill>
                </a:rPr>
                <a:t>B</a:t>
              </a:r>
              <a:endParaRPr lang="de-DE" sz="2400" baseline="30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08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Bogen 59"/>
          <p:cNvSpPr/>
          <p:nvPr/>
        </p:nvSpPr>
        <p:spPr bwMode="auto">
          <a:xfrm rot="20997044">
            <a:off x="4429126" y="2866376"/>
            <a:ext cx="142875" cy="871537"/>
          </a:xfrm>
          <a:prstGeom prst="arc">
            <a:avLst>
              <a:gd name="adj1" fmla="val 15382393"/>
              <a:gd name="adj2" fmla="val 6079789"/>
            </a:avLst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ogen 60"/>
          <p:cNvSpPr/>
          <p:nvPr/>
        </p:nvSpPr>
        <p:spPr bwMode="auto">
          <a:xfrm rot="20997044">
            <a:off x="4205288" y="2861614"/>
            <a:ext cx="142875" cy="871537"/>
          </a:xfrm>
          <a:prstGeom prst="arc">
            <a:avLst>
              <a:gd name="adj1" fmla="val 15382393"/>
              <a:gd name="adj2" fmla="val 6079789"/>
            </a:avLst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ogen 61"/>
          <p:cNvSpPr/>
          <p:nvPr/>
        </p:nvSpPr>
        <p:spPr bwMode="auto">
          <a:xfrm rot="20997044">
            <a:off x="4638676" y="2871138"/>
            <a:ext cx="142875" cy="871537"/>
          </a:xfrm>
          <a:prstGeom prst="arc">
            <a:avLst>
              <a:gd name="adj1" fmla="val 15382393"/>
              <a:gd name="adj2" fmla="val 6079789"/>
            </a:avLst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8" name="Gruppieren 137"/>
          <p:cNvGrpSpPr/>
          <p:nvPr/>
        </p:nvGrpSpPr>
        <p:grpSpPr>
          <a:xfrm>
            <a:off x="4502943" y="3171176"/>
            <a:ext cx="107155" cy="111919"/>
            <a:chOff x="4502943" y="3381376"/>
            <a:chExt cx="107155" cy="111919"/>
          </a:xfrm>
        </p:grpSpPr>
        <p:sp>
          <p:nvSpPr>
            <p:cNvPr id="63" name="Ellipse 62"/>
            <p:cNvSpPr/>
            <p:nvPr/>
          </p:nvSpPr>
          <p:spPr bwMode="auto">
            <a:xfrm>
              <a:off x="4502943" y="3381376"/>
              <a:ext cx="107155" cy="111919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 bwMode="auto">
            <a:xfrm>
              <a:off x="4536281" y="3436144"/>
              <a:ext cx="42863" cy="0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8"/>
          <p:cNvGrpSpPr>
            <a:grpSpLocks/>
          </p:cNvGrpSpPr>
          <p:nvPr/>
        </p:nvGrpSpPr>
        <p:grpSpPr bwMode="auto">
          <a:xfrm>
            <a:off x="6476999" y="3183581"/>
            <a:ext cx="714379" cy="257611"/>
            <a:chOff x="2336" y="11972"/>
            <a:chExt cx="8204" cy="550"/>
          </a:xfrm>
        </p:grpSpPr>
        <p:sp>
          <p:nvSpPr>
            <p:cNvPr id="68" name="Freeform 9"/>
            <p:cNvSpPr>
              <a:spLocks/>
            </p:cNvSpPr>
            <p:nvPr/>
          </p:nvSpPr>
          <p:spPr bwMode="auto">
            <a:xfrm flipH="1">
              <a:off x="7805" y="11972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 flipH="1">
              <a:off x="5074" y="11975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 flipH="1">
              <a:off x="2336" y="11976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72" name="Gerade Verbindung mit Pfeil 71"/>
          <p:cNvCxnSpPr/>
          <p:nvPr/>
        </p:nvCxnSpPr>
        <p:spPr bwMode="auto">
          <a:xfrm>
            <a:off x="7359797" y="3298031"/>
            <a:ext cx="623454" cy="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5852008" y="2769169"/>
            <a:ext cx="2398375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800080"/>
                </a:solidFill>
              </a:rPr>
              <a:t>Synchrotronstrahlung</a:t>
            </a:r>
            <a:endParaRPr lang="de-DE" baseline="30000" dirty="0">
              <a:solidFill>
                <a:srgbClr val="800080"/>
              </a:solidFill>
            </a:endParaRPr>
          </a:p>
        </p:txBody>
      </p:sp>
      <p:grpSp>
        <p:nvGrpSpPr>
          <p:cNvPr id="85" name="Gruppieren 84"/>
          <p:cNvGrpSpPr/>
          <p:nvPr/>
        </p:nvGrpSpPr>
        <p:grpSpPr>
          <a:xfrm>
            <a:off x="3140867" y="4923776"/>
            <a:ext cx="107155" cy="111919"/>
            <a:chOff x="3140867" y="5133976"/>
            <a:chExt cx="107155" cy="111919"/>
          </a:xfrm>
        </p:grpSpPr>
        <p:sp>
          <p:nvSpPr>
            <p:cNvPr id="75" name="Ellipse 74"/>
            <p:cNvSpPr/>
            <p:nvPr/>
          </p:nvSpPr>
          <p:spPr bwMode="auto">
            <a:xfrm>
              <a:off x="3140867" y="5133976"/>
              <a:ext cx="107155" cy="111919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6" name="Gerade Verbindung 75"/>
            <p:cNvCxnSpPr/>
            <p:nvPr/>
          </p:nvCxnSpPr>
          <p:spPr bwMode="auto">
            <a:xfrm>
              <a:off x="3174205" y="5188744"/>
              <a:ext cx="42863" cy="0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7" name="Gerade Verbindung mit Pfeil 76"/>
          <p:cNvCxnSpPr/>
          <p:nvPr/>
        </p:nvCxnSpPr>
        <p:spPr bwMode="auto">
          <a:xfrm>
            <a:off x="3359134" y="4969668"/>
            <a:ext cx="374504" cy="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9" name="Group 8"/>
          <p:cNvGrpSpPr>
            <a:grpSpLocks/>
          </p:cNvGrpSpPr>
          <p:nvPr/>
        </p:nvGrpSpPr>
        <p:grpSpPr bwMode="auto">
          <a:xfrm>
            <a:off x="4978288" y="4831406"/>
            <a:ext cx="1284414" cy="257611"/>
            <a:chOff x="2336" y="11972"/>
            <a:chExt cx="8184" cy="550"/>
          </a:xfrm>
        </p:grpSpPr>
        <p:sp>
          <p:nvSpPr>
            <p:cNvPr id="80" name="Freeform 9"/>
            <p:cNvSpPr>
              <a:spLocks/>
            </p:cNvSpPr>
            <p:nvPr/>
          </p:nvSpPr>
          <p:spPr bwMode="auto">
            <a:xfrm flipH="1">
              <a:off x="7785" y="11972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 flipH="1">
              <a:off x="5049" y="11975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 flipH="1">
              <a:off x="2336" y="11976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</p:grpSp>
      <p:cxnSp>
        <p:nvCxnSpPr>
          <p:cNvPr id="83" name="Gerade Verbindung mit Pfeil 82"/>
          <p:cNvCxnSpPr/>
          <p:nvPr/>
        </p:nvCxnSpPr>
        <p:spPr bwMode="auto">
          <a:xfrm>
            <a:off x="5159523" y="5355429"/>
            <a:ext cx="116670" cy="99447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6" name="Gruppieren 85"/>
          <p:cNvGrpSpPr/>
          <p:nvPr/>
        </p:nvGrpSpPr>
        <p:grpSpPr>
          <a:xfrm>
            <a:off x="4998242" y="5242863"/>
            <a:ext cx="107155" cy="111919"/>
            <a:chOff x="3140867" y="5133976"/>
            <a:chExt cx="107155" cy="111919"/>
          </a:xfrm>
        </p:grpSpPr>
        <p:sp>
          <p:nvSpPr>
            <p:cNvPr id="87" name="Ellipse 86"/>
            <p:cNvSpPr/>
            <p:nvPr/>
          </p:nvSpPr>
          <p:spPr bwMode="auto">
            <a:xfrm>
              <a:off x="3140867" y="5133976"/>
              <a:ext cx="107155" cy="111919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Gerade Verbindung 87"/>
            <p:cNvCxnSpPr/>
            <p:nvPr/>
          </p:nvCxnSpPr>
          <p:spPr bwMode="auto">
            <a:xfrm>
              <a:off x="3174205" y="5188744"/>
              <a:ext cx="42863" cy="0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Gerade Verbindung mit Pfeil 90"/>
          <p:cNvCxnSpPr/>
          <p:nvPr/>
        </p:nvCxnSpPr>
        <p:spPr bwMode="auto">
          <a:xfrm flipH="1">
            <a:off x="4352929" y="4964906"/>
            <a:ext cx="540000" cy="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93" name="Group 8"/>
          <p:cNvGrpSpPr>
            <a:grpSpLocks/>
          </p:cNvGrpSpPr>
          <p:nvPr/>
        </p:nvGrpSpPr>
        <p:grpSpPr bwMode="auto">
          <a:xfrm rot="19951208">
            <a:off x="4722445" y="4501659"/>
            <a:ext cx="456514" cy="257611"/>
            <a:chOff x="2336" y="11972"/>
            <a:chExt cx="8204" cy="550"/>
          </a:xfrm>
        </p:grpSpPr>
        <p:sp>
          <p:nvSpPr>
            <p:cNvPr id="94" name="Freeform 9"/>
            <p:cNvSpPr>
              <a:spLocks/>
            </p:cNvSpPr>
            <p:nvPr/>
          </p:nvSpPr>
          <p:spPr bwMode="auto">
            <a:xfrm flipH="1">
              <a:off x="7805" y="11972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 flipH="1">
              <a:off x="5074" y="11975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auto">
            <a:xfrm flipH="1">
              <a:off x="2336" y="11976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99" name="Gerade Verbindung mit Pfeil 98"/>
          <p:cNvCxnSpPr/>
          <p:nvPr/>
        </p:nvCxnSpPr>
        <p:spPr bwMode="auto">
          <a:xfrm flipV="1">
            <a:off x="5245354" y="4223688"/>
            <a:ext cx="426784" cy="26496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4" name="Oval 8"/>
          <p:cNvSpPr>
            <a:spLocks noChangeAspect="1" noChangeArrowheads="1"/>
          </p:cNvSpPr>
          <p:nvPr/>
        </p:nvSpPr>
        <p:spPr bwMode="auto">
          <a:xfrm>
            <a:off x="3025558" y="5888470"/>
            <a:ext cx="362028" cy="360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sp>
        <p:nvSpPr>
          <p:cNvPr id="105" name="Oval 7"/>
          <p:cNvSpPr>
            <a:spLocks noChangeAspect="1" noChangeArrowheads="1"/>
          </p:cNvSpPr>
          <p:nvPr/>
        </p:nvSpPr>
        <p:spPr bwMode="auto">
          <a:xfrm>
            <a:off x="3175414" y="6719479"/>
            <a:ext cx="181013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sp>
        <p:nvSpPr>
          <p:cNvPr id="106" name="Oval 8"/>
          <p:cNvSpPr>
            <a:spLocks noChangeAspect="1" noChangeArrowheads="1"/>
          </p:cNvSpPr>
          <p:nvPr/>
        </p:nvSpPr>
        <p:spPr bwMode="auto">
          <a:xfrm>
            <a:off x="4743996" y="6093420"/>
            <a:ext cx="362028" cy="360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sp>
        <p:nvSpPr>
          <p:cNvPr id="107" name="Oval 7"/>
          <p:cNvSpPr>
            <a:spLocks noChangeAspect="1" noChangeArrowheads="1"/>
          </p:cNvSpPr>
          <p:nvPr/>
        </p:nvSpPr>
        <p:spPr bwMode="auto">
          <a:xfrm>
            <a:off x="4788762" y="6430455"/>
            <a:ext cx="181013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sp>
        <p:nvSpPr>
          <p:cNvPr id="108" name="Oval 8"/>
          <p:cNvSpPr>
            <a:spLocks noChangeAspect="1" noChangeArrowheads="1"/>
          </p:cNvSpPr>
          <p:nvPr/>
        </p:nvSpPr>
        <p:spPr bwMode="auto">
          <a:xfrm>
            <a:off x="6399376" y="5983061"/>
            <a:ext cx="362028" cy="360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sp>
        <p:nvSpPr>
          <p:cNvPr id="109" name="Oval 7"/>
          <p:cNvSpPr>
            <a:spLocks noChangeAspect="1" noChangeArrowheads="1"/>
          </p:cNvSpPr>
          <p:nvPr/>
        </p:nvSpPr>
        <p:spPr bwMode="auto">
          <a:xfrm>
            <a:off x="6570265" y="6530303"/>
            <a:ext cx="181013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de-DE"/>
          </a:p>
        </p:txBody>
      </p:sp>
      <p:cxnSp>
        <p:nvCxnSpPr>
          <p:cNvPr id="110" name="Gerade Verbindung mit Pfeil 109"/>
          <p:cNvCxnSpPr/>
          <p:nvPr/>
        </p:nvCxnSpPr>
        <p:spPr bwMode="auto">
          <a:xfrm>
            <a:off x="3416225" y="6168340"/>
            <a:ext cx="293927" cy="179915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4" name="Gerade Verbindung mit Pfeil 113"/>
          <p:cNvCxnSpPr/>
          <p:nvPr/>
        </p:nvCxnSpPr>
        <p:spPr bwMode="auto">
          <a:xfrm flipV="1">
            <a:off x="3384693" y="6505910"/>
            <a:ext cx="241375" cy="208968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Gerade Verbindung mit Pfeil 116"/>
          <p:cNvCxnSpPr/>
          <p:nvPr/>
        </p:nvCxnSpPr>
        <p:spPr bwMode="auto">
          <a:xfrm flipV="1">
            <a:off x="6795301" y="6011924"/>
            <a:ext cx="204589" cy="88098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Gerade Verbindung mit Pfeil 118"/>
          <p:cNvCxnSpPr/>
          <p:nvPr/>
        </p:nvCxnSpPr>
        <p:spPr bwMode="auto">
          <a:xfrm>
            <a:off x="6795300" y="6699111"/>
            <a:ext cx="141528" cy="90577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2" name="Group 8"/>
          <p:cNvGrpSpPr>
            <a:grpSpLocks/>
          </p:cNvGrpSpPr>
          <p:nvPr/>
        </p:nvGrpSpPr>
        <p:grpSpPr bwMode="auto">
          <a:xfrm>
            <a:off x="7400949" y="6165645"/>
            <a:ext cx="1658338" cy="277368"/>
            <a:chOff x="2388" y="11950"/>
            <a:chExt cx="8184" cy="572"/>
          </a:xfrm>
        </p:grpSpPr>
        <p:sp>
          <p:nvSpPr>
            <p:cNvPr id="123" name="Freeform 9"/>
            <p:cNvSpPr>
              <a:spLocks/>
            </p:cNvSpPr>
            <p:nvPr/>
          </p:nvSpPr>
          <p:spPr bwMode="auto">
            <a:xfrm flipH="1">
              <a:off x="7837" y="11950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124" name="Freeform 10"/>
            <p:cNvSpPr>
              <a:spLocks/>
            </p:cNvSpPr>
            <p:nvPr/>
          </p:nvSpPr>
          <p:spPr bwMode="auto">
            <a:xfrm flipH="1">
              <a:off x="5101" y="11953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 flipH="1">
              <a:off x="2388" y="11976"/>
              <a:ext cx="2735" cy="546"/>
            </a:xfrm>
            <a:custGeom>
              <a:avLst/>
              <a:gdLst>
                <a:gd name="T0" fmla="*/ 0 w 6812"/>
                <a:gd name="T1" fmla="*/ 1197 h 2337"/>
                <a:gd name="T2" fmla="*/ 568 w 6812"/>
                <a:gd name="T3" fmla="*/ 627 h 2337"/>
                <a:gd name="T4" fmla="*/ 1131 w 6812"/>
                <a:gd name="T5" fmla="*/ 150 h 2337"/>
                <a:gd name="T6" fmla="*/ 1704 w 6812"/>
                <a:gd name="T7" fmla="*/ 0 h 2337"/>
                <a:gd name="T8" fmla="*/ 2276 w 6812"/>
                <a:gd name="T9" fmla="*/ 150 h 2337"/>
                <a:gd name="T10" fmla="*/ 2840 w 6812"/>
                <a:gd name="T11" fmla="*/ 627 h 2337"/>
                <a:gd name="T12" fmla="*/ 3408 w 6812"/>
                <a:gd name="T13" fmla="*/ 1197 h 2337"/>
                <a:gd name="T14" fmla="*/ 3976 w 6812"/>
                <a:gd name="T15" fmla="*/ 1767 h 2337"/>
                <a:gd name="T16" fmla="*/ 4567 w 6812"/>
                <a:gd name="T17" fmla="*/ 2203 h 2337"/>
                <a:gd name="T18" fmla="*/ 5112 w 6812"/>
                <a:gd name="T19" fmla="*/ 2337 h 2337"/>
                <a:gd name="T20" fmla="*/ 5678 w 6812"/>
                <a:gd name="T21" fmla="*/ 2203 h 2337"/>
                <a:gd name="T22" fmla="*/ 6256 w 6812"/>
                <a:gd name="T23" fmla="*/ 1783 h 2337"/>
                <a:gd name="T24" fmla="*/ 6812 w 6812"/>
                <a:gd name="T25" fmla="*/ 1194 h 2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2"/>
                <a:gd name="T40" fmla="*/ 0 h 2337"/>
                <a:gd name="T41" fmla="*/ 6812 w 6812"/>
                <a:gd name="T42" fmla="*/ 2337 h 2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2" h="2337">
                  <a:moveTo>
                    <a:pt x="0" y="1197"/>
                  </a:moveTo>
                  <a:cubicBezTo>
                    <a:pt x="189" y="997"/>
                    <a:pt x="380" y="801"/>
                    <a:pt x="568" y="627"/>
                  </a:cubicBezTo>
                  <a:cubicBezTo>
                    <a:pt x="756" y="453"/>
                    <a:pt x="942" y="254"/>
                    <a:pt x="1131" y="150"/>
                  </a:cubicBezTo>
                  <a:cubicBezTo>
                    <a:pt x="1320" y="46"/>
                    <a:pt x="1513" y="0"/>
                    <a:pt x="1704" y="0"/>
                  </a:cubicBezTo>
                  <a:cubicBezTo>
                    <a:pt x="1895" y="0"/>
                    <a:pt x="2087" y="46"/>
                    <a:pt x="2276" y="150"/>
                  </a:cubicBezTo>
                  <a:cubicBezTo>
                    <a:pt x="2465" y="254"/>
                    <a:pt x="2651" y="453"/>
                    <a:pt x="2840" y="627"/>
                  </a:cubicBezTo>
                  <a:cubicBezTo>
                    <a:pt x="3029" y="801"/>
                    <a:pt x="3219" y="1007"/>
                    <a:pt x="3408" y="1197"/>
                  </a:cubicBezTo>
                  <a:cubicBezTo>
                    <a:pt x="3597" y="1387"/>
                    <a:pt x="3783" y="1599"/>
                    <a:pt x="3976" y="1767"/>
                  </a:cubicBezTo>
                  <a:cubicBezTo>
                    <a:pt x="4169" y="1935"/>
                    <a:pt x="4378" y="2108"/>
                    <a:pt x="4567" y="2203"/>
                  </a:cubicBezTo>
                  <a:cubicBezTo>
                    <a:pt x="4756" y="2298"/>
                    <a:pt x="4927" y="2337"/>
                    <a:pt x="5112" y="2337"/>
                  </a:cubicBezTo>
                  <a:cubicBezTo>
                    <a:pt x="5297" y="2337"/>
                    <a:pt x="5487" y="2295"/>
                    <a:pt x="5678" y="2203"/>
                  </a:cubicBezTo>
                  <a:cubicBezTo>
                    <a:pt x="5869" y="2111"/>
                    <a:pt x="6067" y="1951"/>
                    <a:pt x="6256" y="1783"/>
                  </a:cubicBezTo>
                  <a:cubicBezTo>
                    <a:pt x="6445" y="1615"/>
                    <a:pt x="6696" y="1317"/>
                    <a:pt x="6812" y="119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</p:grpSp>
      <p:cxnSp>
        <p:nvCxnSpPr>
          <p:cNvPr id="126" name="Gerade Verbindung mit Pfeil 125"/>
          <p:cNvCxnSpPr/>
          <p:nvPr/>
        </p:nvCxnSpPr>
        <p:spPr bwMode="auto">
          <a:xfrm flipH="1">
            <a:off x="9174220" y="6320412"/>
            <a:ext cx="540000" cy="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39" name="Gruppieren 138"/>
          <p:cNvGrpSpPr/>
          <p:nvPr/>
        </p:nvGrpSpPr>
        <p:grpSpPr>
          <a:xfrm>
            <a:off x="3955418" y="2427569"/>
            <a:ext cx="206679" cy="378700"/>
            <a:chOff x="3955418" y="2637769"/>
            <a:chExt cx="206679" cy="378700"/>
          </a:xfrm>
        </p:grpSpPr>
        <p:grpSp>
          <p:nvGrpSpPr>
            <p:cNvPr id="127" name="Gruppieren 126"/>
            <p:cNvGrpSpPr/>
            <p:nvPr/>
          </p:nvGrpSpPr>
          <p:grpSpPr>
            <a:xfrm>
              <a:off x="3955418" y="2637769"/>
              <a:ext cx="107155" cy="111919"/>
              <a:chOff x="3140867" y="5133976"/>
              <a:chExt cx="107155" cy="111919"/>
            </a:xfrm>
          </p:grpSpPr>
          <p:sp>
            <p:nvSpPr>
              <p:cNvPr id="128" name="Ellipse 127"/>
              <p:cNvSpPr/>
              <p:nvPr/>
            </p:nvSpPr>
            <p:spPr bwMode="auto">
              <a:xfrm>
                <a:off x="3140867" y="5133976"/>
                <a:ext cx="107155" cy="111919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9" name="Gerade Verbindung 128"/>
              <p:cNvCxnSpPr/>
              <p:nvPr/>
            </p:nvCxnSpPr>
            <p:spPr bwMode="auto">
              <a:xfrm>
                <a:off x="3174205" y="5188744"/>
                <a:ext cx="42863" cy="0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0" name="Gerade Verbindung mit Pfeil 129"/>
            <p:cNvCxnSpPr/>
            <p:nvPr/>
          </p:nvCxnSpPr>
          <p:spPr bwMode="auto">
            <a:xfrm>
              <a:off x="4068582" y="2809785"/>
              <a:ext cx="93515" cy="206684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32" name="Text Box 16"/>
          <p:cNvSpPr txBox="1">
            <a:spLocks noChangeArrowheads="1"/>
          </p:cNvSpPr>
          <p:nvPr/>
        </p:nvSpPr>
        <p:spPr bwMode="auto">
          <a:xfrm>
            <a:off x="6583313" y="3438367"/>
            <a:ext cx="482984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800080"/>
                </a:solidFill>
              </a:rPr>
              <a:t>hf</a:t>
            </a:r>
            <a:endParaRPr lang="de-DE" baseline="30000" dirty="0">
              <a:solidFill>
                <a:srgbClr val="800080"/>
              </a:solidFill>
            </a:endParaRPr>
          </a:p>
        </p:txBody>
      </p:sp>
      <p:sp>
        <p:nvSpPr>
          <p:cNvPr id="133" name="Text Box 16"/>
          <p:cNvSpPr txBox="1">
            <a:spLocks noChangeArrowheads="1"/>
          </p:cNvSpPr>
          <p:nvPr/>
        </p:nvSpPr>
        <p:spPr bwMode="auto">
          <a:xfrm>
            <a:off x="4581093" y="4231899"/>
            <a:ext cx="611018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800080"/>
                </a:solidFill>
              </a:rPr>
              <a:t>hf´</a:t>
            </a:r>
            <a:endParaRPr lang="de-DE" baseline="30000" dirty="0">
              <a:solidFill>
                <a:srgbClr val="800080"/>
              </a:solidFill>
            </a:endParaRPr>
          </a:p>
        </p:txBody>
      </p:sp>
      <p:sp>
        <p:nvSpPr>
          <p:cNvPr id="134" name="Text Box 16"/>
          <p:cNvSpPr txBox="1">
            <a:spLocks noChangeArrowheads="1"/>
          </p:cNvSpPr>
          <p:nvPr/>
        </p:nvSpPr>
        <p:spPr bwMode="auto">
          <a:xfrm>
            <a:off x="5484983" y="4526188"/>
            <a:ext cx="482984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hf</a:t>
            </a:r>
            <a:endParaRPr lang="de-DE" baseline="30000" dirty="0">
              <a:solidFill>
                <a:srgbClr val="FF0000"/>
              </a:solidFill>
            </a:endParaRPr>
          </a:p>
        </p:txBody>
      </p:sp>
      <p:sp>
        <p:nvSpPr>
          <p:cNvPr id="135" name="Text Box 16"/>
          <p:cNvSpPr txBox="1">
            <a:spLocks noChangeArrowheads="1"/>
          </p:cNvSpPr>
          <p:nvPr/>
        </p:nvSpPr>
        <p:spPr bwMode="auto">
          <a:xfrm>
            <a:off x="8070035" y="5786444"/>
            <a:ext cx="482984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hf</a:t>
            </a:r>
            <a:endParaRPr lang="de-DE" baseline="30000" dirty="0">
              <a:solidFill>
                <a:srgbClr val="FF0000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8407273" y="6940439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0" grpId="0" animBg="1"/>
      <p:bldP spid="61" grpId="1" animBg="1"/>
      <p:bldP spid="62" grpId="0" animBg="1"/>
      <p:bldP spid="74" grpId="0" uiExpand="1"/>
      <p:bldP spid="104" grpId="0" uiExpand="1" animBg="1"/>
      <p:bldP spid="105" grpId="0" uiExpand="1" animBg="1"/>
      <p:bldP spid="106" grpId="0" uiExpand="1" animBg="1"/>
      <p:bldP spid="107" grpId="0" uiExpand="1" animBg="1"/>
      <p:bldP spid="108" grpId="0" uiExpand="1" animBg="1"/>
      <p:bldP spid="109" grpId="0" uiExpand="1" animBg="1"/>
      <p:bldP spid="132" grpId="0" uiExpand="1"/>
      <p:bldP spid="133" grpId="0" uiExpand="1"/>
      <p:bldP spid="134" grpId="0" uiExpand="1"/>
      <p:bldP spid="134" grpId="1"/>
      <p:bldP spid="134" grpId="2"/>
      <p:bldP spid="135" grpId="0" uiExpand="1"/>
      <p:bldP spid="71" grpId="0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0</TotalTime>
  <Words>662</Words>
  <Application>Microsoft Office PowerPoint</Application>
  <PresentationFormat>Benutzerdefiniert</PresentationFormat>
  <Paragraphs>171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StarSymbol</vt:lpstr>
      <vt:lpstr>Tahoma</vt:lpstr>
      <vt:lpstr>Times New Roman</vt:lpstr>
      <vt:lpstr>9_Standarddesign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Sven Hanssen</cp:lastModifiedBy>
  <cp:revision>419</cp:revision>
  <dcterms:created xsi:type="dcterms:W3CDTF">2009-09-16T16:16:24Z</dcterms:created>
  <dcterms:modified xsi:type="dcterms:W3CDTF">2020-10-31T08:21:58Z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