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6"/>
  </p:notesMasterIdLst>
  <p:handoutMasterIdLst>
    <p:handoutMasterId r:id="rId17"/>
  </p:handoutMasterIdLst>
  <p:sldIdLst>
    <p:sldId id="340" r:id="rId2"/>
    <p:sldId id="341" r:id="rId3"/>
    <p:sldId id="342" r:id="rId4"/>
    <p:sldId id="353" r:id="rId5"/>
    <p:sldId id="343" r:id="rId6"/>
    <p:sldId id="344" r:id="rId7"/>
    <p:sldId id="345" r:id="rId8"/>
    <p:sldId id="347" r:id="rId9"/>
    <p:sldId id="348" r:id="rId10"/>
    <p:sldId id="349" r:id="rId11"/>
    <p:sldId id="350" r:id="rId12"/>
    <p:sldId id="301" r:id="rId13"/>
    <p:sldId id="352" r:id="rId14"/>
    <p:sldId id="265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70017"/>
    <a:srgbClr val="595959"/>
    <a:srgbClr val="FFFFE0"/>
    <a:srgbClr val="FF6D6D"/>
    <a:srgbClr val="B80000"/>
    <a:srgbClr val="007AC9"/>
    <a:srgbClr val="FFFFCC"/>
    <a:srgbClr val="FF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E6FA5-DA16-4F2D-BA0A-AC3B8E5715B0}" v="3" dt="2023-01-11T22:08:38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3" autoAdjust="0"/>
    <p:restoredTop sz="94673" autoAdjust="0"/>
  </p:normalViewPr>
  <p:slideViewPr>
    <p:cSldViewPr>
      <p:cViewPr varScale="1">
        <p:scale>
          <a:sx n="101" d="100"/>
          <a:sy n="101" d="100"/>
        </p:scale>
        <p:origin x="103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0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-Julian Pardall" userId="242418bbfe6e9ff5" providerId="LiveId" clId="{3C4E6FA5-DA16-4F2D-BA0A-AC3B8E5715B0}"/>
    <pc:docChg chg="modMainMaster">
      <pc:chgData name="Carl-Julian Pardall" userId="242418bbfe6e9ff5" providerId="LiveId" clId="{3C4E6FA5-DA16-4F2D-BA0A-AC3B8E5715B0}" dt="2023-01-11T22:08:46.162" v="4" actId="1076"/>
      <pc:docMkLst>
        <pc:docMk/>
      </pc:docMkLst>
      <pc:sldMasterChg chg="modSldLayout">
        <pc:chgData name="Carl-Julian Pardall" userId="242418bbfe6e9ff5" providerId="LiveId" clId="{3C4E6FA5-DA16-4F2D-BA0A-AC3B8E5715B0}" dt="2023-01-11T22:08:46.162" v="4" actId="1076"/>
        <pc:sldMasterMkLst>
          <pc:docMk/>
          <pc:sldMasterMk cId="0" sldId="2147483674"/>
        </pc:sldMasterMkLst>
        <pc:sldLayoutChg chg="addSp modSp mod">
          <pc:chgData name="Carl-Julian Pardall" userId="242418bbfe6e9ff5" providerId="LiveId" clId="{3C4E6FA5-DA16-4F2D-BA0A-AC3B8E5715B0}" dt="2023-01-11T22:08:46.162" v="4" actId="1076"/>
          <pc:sldLayoutMkLst>
            <pc:docMk/>
            <pc:sldMasterMk cId="0" sldId="2147483674"/>
            <pc:sldLayoutMk cId="0" sldId="2147483676"/>
          </pc:sldLayoutMkLst>
          <pc:cxnChg chg="add mod">
            <ac:chgData name="Carl-Julian Pardall" userId="242418bbfe6e9ff5" providerId="LiveId" clId="{3C4E6FA5-DA16-4F2D-BA0A-AC3B8E5715B0}" dt="2023-01-11T22:08:35.186" v="2" actId="1076"/>
            <ac:cxnSpMkLst>
              <pc:docMk/>
              <pc:sldMasterMk cId="0" sldId="2147483674"/>
              <pc:sldLayoutMk cId="0" sldId="2147483676"/>
              <ac:cxnSpMk id="2" creationId="{E318F7CF-448F-832E-B08F-14E10571DDC2}"/>
            </ac:cxnSpMkLst>
          </pc:cxnChg>
          <pc:cxnChg chg="add mod">
            <ac:chgData name="Carl-Julian Pardall" userId="242418bbfe6e9ff5" providerId="LiveId" clId="{3C4E6FA5-DA16-4F2D-BA0A-AC3B8E5715B0}" dt="2023-01-11T22:08:46.162" v="4" actId="1076"/>
            <ac:cxnSpMkLst>
              <pc:docMk/>
              <pc:sldMasterMk cId="0" sldId="2147483674"/>
              <pc:sldLayoutMk cId="0" sldId="2147483676"/>
              <ac:cxnSpMk id="4" creationId="{1D2EEDD5-7893-B770-A41B-0D5405462C16}"/>
            </ac:cxnSpMkLst>
          </pc:cxn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22ABEC-E94D-4F80-98DD-91AD2DC02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658D0A-4C73-4ADB-994D-0D0C116CBE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D436-AECC-4370-A948-281C017111D8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2D9299-4611-4AC9-BCA4-F59B2BCE0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341661-E92D-42DD-9257-BB72E7C3E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F78E-45A7-42C0-A30A-973E677B3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28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Unpolarisiertes</a:t>
            </a:r>
            <a:r>
              <a:rPr lang="de-DE" dirty="0"/>
              <a:t> Licht wird durch das Polarisationsfilter polarisiert. </a:t>
            </a:r>
            <a:br>
              <a:rPr lang="de-DE" dirty="0"/>
            </a:br>
            <a:r>
              <a:rPr lang="de-DE" dirty="0"/>
              <a:t>Wenn es bereits in dieser Richtung polarisiert ist, dann wird es von einem weiteren Filter (mit eben dieser Polarisationsrichtung) idealerweise vollständig durchgelassen. </a:t>
            </a:r>
            <a:br>
              <a:rPr lang="de-DE" dirty="0"/>
            </a:br>
            <a:r>
              <a:rPr lang="de-DE" dirty="0"/>
              <a:t>Zu den Messgeräte-Icons: Ankommendes Licht soll immer eine Intensität haben, bei dem das Messgerät Vollausschlag zeigen würde.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838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Beispiele kommen auf der nächsten Folie.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117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Hier wird schon mal die Zufallszahlenfolie als Ergebnis von vielen Messungen gezeigt.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472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Unpolarisiertes</a:t>
            </a:r>
            <a:r>
              <a:rPr lang="de-DE" dirty="0"/>
              <a:t> Licht wird durch das Polarisationsfilter polarisiert. </a:t>
            </a:r>
            <a:br>
              <a:rPr lang="de-DE" dirty="0"/>
            </a:br>
            <a:r>
              <a:rPr lang="de-DE" dirty="0"/>
              <a:t>Wenn es bereits in dieser Richtung polarisiert ist, dann wird es von einem weiteren Filter (mit eben dieser Polarisationsrichtung) idealerweise vollständig durchgelassen. </a:t>
            </a:r>
            <a:br>
              <a:rPr lang="de-DE" dirty="0"/>
            </a:br>
            <a:r>
              <a:rPr lang="de-DE" dirty="0"/>
              <a:t>Zu den Messgeräte-Icons: Ankommendes Licht soll immer eine Intensität haben, bei dem das Messgerät Vollausschlag zeigen würde.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45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Analoges gilt für jede andere Polarisationsrichtung.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08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Das ist die Übersicht über drei wichtige Fälle, die auftreten, wenn bereits polarisiertes Licht auf ein Polarisationsfilter fällt.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865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drei Fälle von der vorletzten Folie gibt es analog auch für das Einzelphoton.</a:t>
            </a:r>
          </a:p>
          <a:p>
            <a:r>
              <a:rPr lang="de-DE" dirty="0"/>
              <a:t>Das Photon (als unteilbares Quantenobjekt) kann im dritten Fall nicht geteilt werden, es kann also nicht nur zur Hälfte durchgehen.</a:t>
            </a:r>
          </a:p>
          <a:p>
            <a:r>
              <a:rPr lang="de-DE" dirty="0"/>
              <a:t>Es geht in 50 % der Fälle durch und in 50 % der Fälle wird es absorbiert.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980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Warum es jetzt ein 45°-Photon ist, wird in der nächsten Folie deutlich.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498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Analoges gilt für jede andere Polarisationsrichtung.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947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zwei ersten Fragen bilden eine Zusammenfassung aus einem anderen Blickwinkel. Die dritte Frage ist wichtig für die verschränkten Photonen.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843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Zuerst wird geklärt, was „bestimmt bzgl. einer Polarisation“ bedeutet.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7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hteck 9"/>
          <p:cNvSpPr/>
          <p:nvPr userDrawn="1"/>
        </p:nvSpPr>
        <p:spPr>
          <a:xfrm>
            <a:off x="1" y="3650400"/>
            <a:ext cx="12192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9349338" y="116632"/>
            <a:ext cx="2586536" cy="7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040560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E318F7CF-448F-832E-B08F-14E10571DDC2}"/>
              </a:ext>
            </a:extLst>
          </p:cNvPr>
          <p:cNvCxnSpPr>
            <a:cxnSpLocks/>
          </p:cNvCxnSpPr>
          <p:nvPr userDrawn="1"/>
        </p:nvCxnSpPr>
        <p:spPr>
          <a:xfrm>
            <a:off x="0" y="65253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1D2EEDD5-7893-B770-A41B-0D5405462C16}"/>
              </a:ext>
            </a:extLst>
          </p:cNvPr>
          <p:cNvCxnSpPr>
            <a:cxnSpLocks/>
          </p:cNvCxnSpPr>
          <p:nvPr userDrawn="1"/>
        </p:nvCxnSpPr>
        <p:spPr>
          <a:xfrm>
            <a:off x="-12000" y="11247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2011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2117" y="764704"/>
            <a:ext cx="451104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23392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d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562000"/>
            <a:ext cx="11001883" cy="562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599" y="1376082"/>
            <a:ext cx="11001883" cy="49199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517BA32-D31F-322E-60D3-DDEA7ECA9666}"/>
              </a:ext>
            </a:extLst>
          </p:cNvPr>
          <p:cNvSpPr txBox="1">
            <a:spLocks/>
          </p:cNvSpPr>
          <p:nvPr userDrawn="1"/>
        </p:nvSpPr>
        <p:spPr>
          <a:xfrm>
            <a:off x="143339" y="6507506"/>
            <a:ext cx="141615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kumimoji="0" lang="de-DE" sz="12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Küblbeck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AD78AE5-1140-A3CD-4DB2-1D6AE7FDCC8C}"/>
              </a:ext>
            </a:extLst>
          </p:cNvPr>
          <p:cNvSpPr txBox="1"/>
          <p:nvPr userDrawn="1"/>
        </p:nvSpPr>
        <p:spPr>
          <a:xfrm>
            <a:off x="1199456" y="6561366"/>
            <a:ext cx="1072919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CC BY 4.0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					</a:t>
            </a:r>
            <a:fld id="{6DA2DF92-024A-4373-82E6-CFA38A652657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	4312_up_polarisation_mit_filtern_und_messung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CFEA79A-C4E7-6B14-C7C5-67990E3C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566928" indent="-457200">
              <a:buFont typeface="+mj-lt"/>
              <a:buAutoNum type="arabicPeriod"/>
            </a:pPr>
            <a:r>
              <a:rPr lang="de-DE" dirty="0"/>
              <a:t>Bei Licht</a:t>
            </a:r>
            <a:br>
              <a:rPr lang="de-DE" dirty="0"/>
            </a:br>
            <a:endParaRPr lang="de-DE" dirty="0"/>
          </a:p>
          <a:p>
            <a:pPr marL="566928" indent="-457200">
              <a:buFont typeface="+mj-lt"/>
              <a:buAutoNum type="arabicPeriod"/>
            </a:pPr>
            <a:r>
              <a:rPr lang="de-DE" dirty="0"/>
              <a:t>Bei Photonen</a:t>
            </a: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27AC1A1-5E84-6CD1-9784-352750EF1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von Licht und Photonen</a:t>
            </a:r>
          </a:p>
        </p:txBody>
      </p:sp>
    </p:spTree>
    <p:extLst>
      <p:ext uri="{BB962C8B-B14F-4D97-AF65-F5344CB8AC3E}">
        <p14:creationId xmlns:p14="http://schemas.microsoft.com/office/powerpoint/2010/main" val="76219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45°-Photon trifft auf verschiedene Polarisationsfilter: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1F1054C-DEF2-4830-DD03-7AEF59F44E47}"/>
              </a:ext>
            </a:extLst>
          </p:cNvPr>
          <p:cNvGrpSpPr/>
          <p:nvPr/>
        </p:nvGrpSpPr>
        <p:grpSpPr>
          <a:xfrm>
            <a:off x="2104795" y="1881393"/>
            <a:ext cx="3564370" cy="682388"/>
            <a:chOff x="4328637" y="3189950"/>
            <a:chExt cx="3564370" cy="682388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3AE7B1B8-CA0B-82D5-5ED1-64CBE95B0992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F909E84-A097-27C6-8E7E-1B38FBAD61DB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A6111C99-4A89-0B10-D600-E6AECDB17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8758" y="3189950"/>
              <a:ext cx="382137" cy="682388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E6AFE3B6-491B-BC27-A8BF-089E3BF35804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06B7F46-2C7B-A2F5-023D-4D4691050C98}"/>
              </a:ext>
            </a:extLst>
          </p:cNvPr>
          <p:cNvGrpSpPr/>
          <p:nvPr/>
        </p:nvGrpSpPr>
        <p:grpSpPr>
          <a:xfrm>
            <a:off x="2099582" y="3439561"/>
            <a:ext cx="3564370" cy="604867"/>
            <a:chOff x="4328637" y="3211837"/>
            <a:chExt cx="3564370" cy="604867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11E12F79-19F3-CFDE-FE4F-0653A4E55F6F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B75A7BBE-A85F-258E-3FEE-31C72BC4508D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0B26DECE-C586-BD7D-151F-86946E30C5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66756" y="3298068"/>
              <a:ext cx="459352" cy="414332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>
              <a:extLst>
                <a:ext uri="{FF2B5EF4-FFF2-40B4-BE49-F238E27FC236}">
                  <a16:creationId xmlns:a16="http://schemas.microsoft.com/office/drawing/2014/main" id="{0112F427-3D13-AE1F-5DB4-2430A8BC8D55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Inhaltsplatzhalter 1">
            <a:extLst>
              <a:ext uri="{FF2B5EF4-FFF2-40B4-BE49-F238E27FC236}">
                <a16:creationId xmlns:a16="http://schemas.microsoft.com/office/drawing/2014/main" id="{2F5D8047-7A7B-FE9D-89E9-DD2D7CD768E3}"/>
              </a:ext>
            </a:extLst>
          </p:cNvPr>
          <p:cNvSpPr txBox="1">
            <a:spLocks/>
          </p:cNvSpPr>
          <p:nvPr/>
        </p:nvSpPr>
        <p:spPr>
          <a:xfrm>
            <a:off x="263352" y="3033709"/>
            <a:ext cx="10972800" cy="7196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E013595-DB2A-0018-B85F-861B113F7759}"/>
              </a:ext>
            </a:extLst>
          </p:cNvPr>
          <p:cNvGrpSpPr/>
          <p:nvPr/>
        </p:nvGrpSpPr>
        <p:grpSpPr>
          <a:xfrm>
            <a:off x="2109199" y="4956172"/>
            <a:ext cx="3564370" cy="1080119"/>
            <a:chOff x="4328637" y="2965285"/>
            <a:chExt cx="3564370" cy="1080119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E9B764A-3FC7-1015-6115-5B633176F3EB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F261C1F9-AEDD-A690-C3AB-BE51EC8DFDAC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0735487D-4B56-07C9-D71E-8E5170209DAB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FDD3C463-415F-C4A9-A270-EB5237D48627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Inhaltsplatzhalter 1">
            <a:extLst>
              <a:ext uri="{FF2B5EF4-FFF2-40B4-BE49-F238E27FC236}">
                <a16:creationId xmlns:a16="http://schemas.microsoft.com/office/drawing/2014/main" id="{BF61332A-7A2F-12AE-2595-F3E31D98037C}"/>
              </a:ext>
            </a:extLst>
          </p:cNvPr>
          <p:cNvSpPr txBox="1">
            <a:spLocks/>
          </p:cNvSpPr>
          <p:nvPr/>
        </p:nvSpPr>
        <p:spPr>
          <a:xfrm>
            <a:off x="6583290" y="1615971"/>
            <a:ext cx="4409254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45°-Photon wird mit 100 % Wahrscheinlichkeit durchgelassen.</a:t>
            </a:r>
          </a:p>
        </p:txBody>
      </p:sp>
      <p:sp>
        <p:nvSpPr>
          <p:cNvPr id="36" name="Inhaltsplatzhalter 1">
            <a:extLst>
              <a:ext uri="{FF2B5EF4-FFF2-40B4-BE49-F238E27FC236}">
                <a16:creationId xmlns:a16="http://schemas.microsoft.com/office/drawing/2014/main" id="{C581071E-B16C-7AEF-743F-CDEBF21A4680}"/>
              </a:ext>
            </a:extLst>
          </p:cNvPr>
          <p:cNvSpPr txBox="1">
            <a:spLocks/>
          </p:cNvSpPr>
          <p:nvPr/>
        </p:nvSpPr>
        <p:spPr>
          <a:xfrm>
            <a:off x="6583290" y="3141630"/>
            <a:ext cx="4409254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45°-Photon wird mit 100 % Wahrscheinlichkeit absorbiert.</a:t>
            </a:r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930DB5A-246D-271E-18C9-E8CFB3259DED}"/>
              </a:ext>
            </a:extLst>
          </p:cNvPr>
          <p:cNvCxnSpPr/>
          <p:nvPr/>
        </p:nvCxnSpPr>
        <p:spPr>
          <a:xfrm>
            <a:off x="263352" y="2898004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76100E82-A5AD-F24D-E443-5B1AEABBEFC5}"/>
              </a:ext>
            </a:extLst>
          </p:cNvPr>
          <p:cNvCxnSpPr/>
          <p:nvPr/>
        </p:nvCxnSpPr>
        <p:spPr>
          <a:xfrm>
            <a:off x="283319" y="4531167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4CF3C18F-7C52-B9A2-8D49-252D4ED4811D}"/>
              </a:ext>
            </a:extLst>
          </p:cNvPr>
          <p:cNvSpPr txBox="1"/>
          <p:nvPr/>
        </p:nvSpPr>
        <p:spPr>
          <a:xfrm>
            <a:off x="3441842" y="15475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7096015-CCE8-F988-9956-63680D898EC6}"/>
              </a:ext>
            </a:extLst>
          </p:cNvPr>
          <p:cNvSpPr txBox="1"/>
          <p:nvPr/>
        </p:nvSpPr>
        <p:spPr>
          <a:xfrm>
            <a:off x="3081740" y="3156460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– 45°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9FA4E8E-2D3D-C0EC-069E-A289040277B1}"/>
              </a:ext>
            </a:extLst>
          </p:cNvPr>
          <p:cNvSpPr txBox="1"/>
          <p:nvPr/>
        </p:nvSpPr>
        <p:spPr>
          <a:xfrm>
            <a:off x="3434761" y="483975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FAD5F922-A600-E997-9C59-20B3B3AD0FA4}"/>
              </a:ext>
            </a:extLst>
          </p:cNvPr>
          <p:cNvGrpSpPr/>
          <p:nvPr/>
        </p:nvGrpSpPr>
        <p:grpSpPr>
          <a:xfrm>
            <a:off x="1445822" y="1816125"/>
            <a:ext cx="537883" cy="766482"/>
            <a:chOff x="459130" y="1419391"/>
            <a:chExt cx="537883" cy="766482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5520F7B1-67A9-FD44-5A71-5EC6CE57B4F8}"/>
                </a:ext>
              </a:extLst>
            </p:cNvPr>
            <p:cNvSpPr/>
            <p:nvPr/>
          </p:nvSpPr>
          <p:spPr>
            <a:xfrm>
              <a:off x="545540" y="164237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Gerade Verbindung mit Pfeil 10">
              <a:extLst>
                <a:ext uri="{FF2B5EF4-FFF2-40B4-BE49-F238E27FC236}">
                  <a16:creationId xmlns:a16="http://schemas.microsoft.com/office/drawing/2014/main" id="{9EADE3BF-8AED-540B-6978-0F102A19EE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9130" y="1419391"/>
              <a:ext cx="537883" cy="76648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Inhaltsplatzhalter 1">
            <a:extLst>
              <a:ext uri="{FF2B5EF4-FFF2-40B4-BE49-F238E27FC236}">
                <a16:creationId xmlns:a16="http://schemas.microsoft.com/office/drawing/2014/main" id="{63E73C0B-9846-9A4F-E9F9-88E917D70CFE}"/>
              </a:ext>
            </a:extLst>
          </p:cNvPr>
          <p:cNvSpPr txBox="1">
            <a:spLocks/>
          </p:cNvSpPr>
          <p:nvPr/>
        </p:nvSpPr>
        <p:spPr>
          <a:xfrm>
            <a:off x="6765257" y="4749550"/>
            <a:ext cx="4170465" cy="10262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45°-Photon wird mit 50 % durchgelassen…</a:t>
            </a:r>
          </a:p>
        </p:txBody>
      </p:sp>
      <p:sp>
        <p:nvSpPr>
          <p:cNvPr id="22" name="Inhaltsplatzhalter 1">
            <a:extLst>
              <a:ext uri="{FF2B5EF4-FFF2-40B4-BE49-F238E27FC236}">
                <a16:creationId xmlns:a16="http://schemas.microsoft.com/office/drawing/2014/main" id="{A030B428-C695-181C-5824-863F02F9C9AD}"/>
              </a:ext>
            </a:extLst>
          </p:cNvPr>
          <p:cNvSpPr txBox="1">
            <a:spLocks/>
          </p:cNvSpPr>
          <p:nvPr/>
        </p:nvSpPr>
        <p:spPr>
          <a:xfrm>
            <a:off x="6765258" y="5643075"/>
            <a:ext cx="3824217" cy="10262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… und mit 50 %</a:t>
            </a:r>
            <a:br>
              <a:rPr lang="de-DE" dirty="0"/>
            </a:br>
            <a:r>
              <a:rPr lang="de-DE" dirty="0"/>
              <a:t>absorbiert.</a:t>
            </a: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4AFFF79D-9D02-D828-3922-E79DF11AD459}"/>
              </a:ext>
            </a:extLst>
          </p:cNvPr>
          <p:cNvGrpSpPr/>
          <p:nvPr/>
        </p:nvGrpSpPr>
        <p:grpSpPr>
          <a:xfrm>
            <a:off x="1458545" y="3345434"/>
            <a:ext cx="537883" cy="766482"/>
            <a:chOff x="459130" y="1419391"/>
            <a:chExt cx="537883" cy="766482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B2153CAA-59B9-2D63-7025-9F5F20620C1D}"/>
                </a:ext>
              </a:extLst>
            </p:cNvPr>
            <p:cNvSpPr/>
            <p:nvPr/>
          </p:nvSpPr>
          <p:spPr>
            <a:xfrm>
              <a:off x="545540" y="164237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Gerade Verbindung mit Pfeil 48">
              <a:extLst>
                <a:ext uri="{FF2B5EF4-FFF2-40B4-BE49-F238E27FC236}">
                  <a16:creationId xmlns:a16="http://schemas.microsoft.com/office/drawing/2014/main" id="{80C89DBC-8E0E-B84F-A79C-302497863C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9130" y="1419391"/>
              <a:ext cx="537883" cy="76648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0C3C6AE5-E565-94BC-E130-2E94CA509315}"/>
              </a:ext>
            </a:extLst>
          </p:cNvPr>
          <p:cNvGrpSpPr/>
          <p:nvPr/>
        </p:nvGrpSpPr>
        <p:grpSpPr>
          <a:xfrm>
            <a:off x="1458546" y="5112990"/>
            <a:ext cx="537883" cy="766482"/>
            <a:chOff x="459130" y="1419391"/>
            <a:chExt cx="537883" cy="766482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04BC94E8-1475-817D-50BE-CFE3C1AFE8AD}"/>
                </a:ext>
              </a:extLst>
            </p:cNvPr>
            <p:cNvSpPr/>
            <p:nvPr/>
          </p:nvSpPr>
          <p:spPr>
            <a:xfrm>
              <a:off x="545540" y="164237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Gerade Verbindung mit Pfeil 51">
              <a:extLst>
                <a:ext uri="{FF2B5EF4-FFF2-40B4-BE49-F238E27FC236}">
                  <a16:creationId xmlns:a16="http://schemas.microsoft.com/office/drawing/2014/main" id="{EB04F442-589E-1BD1-9CF3-11AD851F49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9130" y="1419391"/>
              <a:ext cx="537883" cy="76648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lussdiagramm: Verzögerung 3">
            <a:extLst>
              <a:ext uri="{FF2B5EF4-FFF2-40B4-BE49-F238E27FC236}">
                <a16:creationId xmlns:a16="http://schemas.microsoft.com/office/drawing/2014/main" id="{4F422145-093C-3551-A54C-3668E5938B98}"/>
              </a:ext>
            </a:extLst>
          </p:cNvPr>
          <p:cNvSpPr/>
          <p:nvPr/>
        </p:nvSpPr>
        <p:spPr>
          <a:xfrm>
            <a:off x="5807968" y="3536647"/>
            <a:ext cx="350994" cy="396409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lussdiagramm: Verzögerung 4">
            <a:extLst>
              <a:ext uri="{FF2B5EF4-FFF2-40B4-BE49-F238E27FC236}">
                <a16:creationId xmlns:a16="http://schemas.microsoft.com/office/drawing/2014/main" id="{67D2D4C6-21A1-BCE1-898A-424333D3EA25}"/>
              </a:ext>
            </a:extLst>
          </p:cNvPr>
          <p:cNvSpPr/>
          <p:nvPr/>
        </p:nvSpPr>
        <p:spPr>
          <a:xfrm>
            <a:off x="5809478" y="2039402"/>
            <a:ext cx="350994" cy="396409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Verzögerung 6">
            <a:extLst>
              <a:ext uri="{FF2B5EF4-FFF2-40B4-BE49-F238E27FC236}">
                <a16:creationId xmlns:a16="http://schemas.microsoft.com/office/drawing/2014/main" id="{29F34B88-9DB6-62C8-8A86-14213D452AB1}"/>
              </a:ext>
            </a:extLst>
          </p:cNvPr>
          <p:cNvSpPr/>
          <p:nvPr/>
        </p:nvSpPr>
        <p:spPr>
          <a:xfrm>
            <a:off x="5807968" y="5336684"/>
            <a:ext cx="350994" cy="396409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244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52" y="1484784"/>
            <a:ext cx="10972800" cy="46085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/>
              <a:t>Was ist ein 0°-Photon?</a:t>
            </a:r>
            <a:br>
              <a:rPr lang="de-DE" dirty="0"/>
            </a:br>
            <a:endParaRPr lang="de-DE" dirty="0"/>
          </a:p>
          <a:p>
            <a:pPr marL="109728" indent="0">
              <a:buNone/>
            </a:pPr>
            <a:r>
              <a:rPr lang="de-DE" dirty="0">
                <a:solidFill>
                  <a:srgbClr val="00B050"/>
                </a:solidFill>
              </a:rPr>
              <a:t>Ein Photon, das mit 100 % Wahrscheinlichkeit von einem 0°-Filter durchgelassen wird.</a:t>
            </a:r>
            <a:br>
              <a:rPr lang="de-DE" dirty="0">
                <a:solidFill>
                  <a:srgbClr val="00B050"/>
                </a:solidFill>
              </a:rPr>
            </a:br>
            <a:br>
              <a:rPr lang="de-DE" dirty="0"/>
            </a:br>
            <a:r>
              <a:rPr lang="de-DE" dirty="0"/>
              <a:t>Wie erzeugt man ein 0°-Photon?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dirty="0">
                <a:solidFill>
                  <a:srgbClr val="00B050"/>
                </a:solidFill>
              </a:rPr>
              <a:t>Indem man ein beliebiges Photon auf ein 0°-Filter schickt und hofft, </a:t>
            </a:r>
            <a:br>
              <a:rPr lang="de-DE" dirty="0">
                <a:solidFill>
                  <a:srgbClr val="00B050"/>
                </a:solidFill>
              </a:rPr>
            </a:br>
            <a:r>
              <a:rPr lang="de-DE" dirty="0">
                <a:solidFill>
                  <a:srgbClr val="00B050"/>
                </a:solidFill>
              </a:rPr>
              <a:t>dass es durchkommt.</a:t>
            </a:r>
            <a:br>
              <a:rPr lang="de-DE" dirty="0"/>
            </a:br>
            <a:endParaRPr lang="de-DE" dirty="0"/>
          </a:p>
          <a:p>
            <a:pPr marL="109728" indent="0">
              <a:buNone/>
            </a:pPr>
            <a:r>
              <a:rPr lang="de-DE" dirty="0"/>
              <a:t>Was bedeutet, dass die Polarisation eines Photons unbestimmt ist?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bei Einzelphotonen</a:t>
            </a:r>
          </a:p>
        </p:txBody>
      </p:sp>
    </p:spTree>
    <p:extLst>
      <p:ext uri="{BB962C8B-B14F-4D97-AF65-F5344CB8AC3E}">
        <p14:creationId xmlns:p14="http://schemas.microsoft.com/office/powerpoint/2010/main" val="338813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llipse 36">
            <a:extLst>
              <a:ext uri="{FF2B5EF4-FFF2-40B4-BE49-F238E27FC236}">
                <a16:creationId xmlns:a16="http://schemas.microsoft.com/office/drawing/2014/main" id="{4346750E-FAD5-46EE-EEE4-5882D8ADFE75}"/>
              </a:ext>
            </a:extLst>
          </p:cNvPr>
          <p:cNvSpPr/>
          <p:nvPr/>
        </p:nvSpPr>
        <p:spPr>
          <a:xfrm>
            <a:off x="1520472" y="5488255"/>
            <a:ext cx="345638" cy="345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480366"/>
            <a:ext cx="11463064" cy="4684937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de-DE" dirty="0"/>
              <a:t>Was bedeutet, dass die Polarisation eines Photons unbestimmt ist?</a:t>
            </a:r>
          </a:p>
          <a:p>
            <a:pPr marL="109728" indent="0">
              <a:buNone/>
            </a:pPr>
            <a:br>
              <a:rPr lang="de-DE" dirty="0"/>
            </a:br>
            <a:r>
              <a:rPr lang="de-DE" dirty="0">
                <a:solidFill>
                  <a:schemeClr val="tx1"/>
                </a:solidFill>
              </a:rPr>
              <a:t>Die Polarisation eines Photons kann bezüglich einer Polarisationsrichtung </a:t>
            </a:r>
            <a:r>
              <a:rPr lang="de-DE" u="sng" dirty="0">
                <a:solidFill>
                  <a:schemeClr val="tx1"/>
                </a:solidFill>
              </a:rPr>
              <a:t>bestimmt</a:t>
            </a:r>
            <a:r>
              <a:rPr lang="de-DE" dirty="0">
                <a:solidFill>
                  <a:schemeClr val="tx1"/>
                </a:solidFill>
              </a:rPr>
              <a:t> sein. Dann wird es mit 100 % Wahrscheinlichkeit durchgelassen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oder mit 100 % absorbiert.</a:t>
            </a:r>
          </a:p>
          <a:p>
            <a:pPr marL="109728" indent="0">
              <a:buNone/>
            </a:pPr>
            <a:br>
              <a:rPr lang="de-DE" dirty="0">
                <a:solidFill>
                  <a:srgbClr val="00B050"/>
                </a:solidFill>
              </a:rPr>
            </a:br>
            <a:br>
              <a:rPr lang="de-DE" dirty="0">
                <a:solidFill>
                  <a:srgbClr val="00B050"/>
                </a:solidFill>
              </a:rPr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bei Einzelphotonen</a:t>
            </a: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0D0A019-87CF-6B0C-4571-7F54574745CC}"/>
              </a:ext>
            </a:extLst>
          </p:cNvPr>
          <p:cNvGrpSpPr/>
          <p:nvPr/>
        </p:nvGrpSpPr>
        <p:grpSpPr>
          <a:xfrm>
            <a:off x="2385600" y="3591821"/>
            <a:ext cx="3564370" cy="1080119"/>
            <a:chOff x="4328637" y="2965285"/>
            <a:chExt cx="3564370" cy="1080119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8A646B21-5EE5-F894-14CA-CD7247A282F5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2601BDAC-DABF-0E04-EF75-6BBDDC8E023F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>
              <a:extLst>
                <a:ext uri="{FF2B5EF4-FFF2-40B4-BE49-F238E27FC236}">
                  <a16:creationId xmlns:a16="http://schemas.microsoft.com/office/drawing/2014/main" id="{46F4A210-C7BE-7B99-DC04-416A60112F13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B3348B49-9128-5830-4C0B-965CE6FE391B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EC0FDDE0-19DA-6A37-FD32-88BA2E411909}"/>
              </a:ext>
            </a:extLst>
          </p:cNvPr>
          <p:cNvCxnSpPr>
            <a:cxnSpLocks/>
          </p:cNvCxnSpPr>
          <p:nvPr/>
        </p:nvCxnSpPr>
        <p:spPr>
          <a:xfrm>
            <a:off x="1024572" y="4797152"/>
            <a:ext cx="5976664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F6F57219-4C4C-674F-C8A3-4500E6E94865}"/>
              </a:ext>
            </a:extLst>
          </p:cNvPr>
          <p:cNvGrpSpPr/>
          <p:nvPr/>
        </p:nvGrpSpPr>
        <p:grpSpPr>
          <a:xfrm>
            <a:off x="1520472" y="3689687"/>
            <a:ext cx="345638" cy="864096"/>
            <a:chOff x="6325782" y="5164628"/>
            <a:chExt cx="345638" cy="864096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0F068758-96C0-84FC-6232-1272D01D1F4E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5" name="Gerade Verbindung mit Pfeil 34">
              <a:extLst>
                <a:ext uri="{FF2B5EF4-FFF2-40B4-BE49-F238E27FC236}">
                  <a16:creationId xmlns:a16="http://schemas.microsoft.com/office/drawing/2014/main" id="{6DCEBCCD-6960-5BF7-1C9B-1B470DB69BD6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4537E1F-A763-E013-2BCF-BF0601CBEEA2}"/>
              </a:ext>
            </a:extLst>
          </p:cNvPr>
          <p:cNvGrpSpPr/>
          <p:nvPr/>
        </p:nvGrpSpPr>
        <p:grpSpPr>
          <a:xfrm>
            <a:off x="2372603" y="5100674"/>
            <a:ext cx="3564370" cy="1080119"/>
            <a:chOff x="4328637" y="2965285"/>
            <a:chExt cx="3564370" cy="1080119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F7E0E5C3-C01D-041C-2590-5696EDCF36C3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8" name="Gerade Verbindung mit Pfeil 47">
              <a:extLst>
                <a:ext uri="{FF2B5EF4-FFF2-40B4-BE49-F238E27FC236}">
                  <a16:creationId xmlns:a16="http://schemas.microsoft.com/office/drawing/2014/main" id="{14385821-BEFF-BC1A-B852-FB60972E1144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mit Pfeil 48">
              <a:extLst>
                <a:ext uri="{FF2B5EF4-FFF2-40B4-BE49-F238E27FC236}">
                  <a16:creationId xmlns:a16="http://schemas.microsoft.com/office/drawing/2014/main" id="{40D062D7-1A22-3798-2F04-6917F6AF36EA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>
              <a:extLst>
                <a:ext uri="{FF2B5EF4-FFF2-40B4-BE49-F238E27FC236}">
                  <a16:creationId xmlns:a16="http://schemas.microsoft.com/office/drawing/2014/main" id="{35ADD548-D787-6A75-7E0F-CDDA5B5B1548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D3FE633D-A0A9-D06E-1DF4-A5386448E004}"/>
              </a:ext>
            </a:extLst>
          </p:cNvPr>
          <p:cNvCxnSpPr>
            <a:cxnSpLocks/>
          </p:cNvCxnSpPr>
          <p:nvPr/>
        </p:nvCxnSpPr>
        <p:spPr>
          <a:xfrm flipH="1">
            <a:off x="1271464" y="5661248"/>
            <a:ext cx="864096" cy="20341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Inhaltsplatzhalter 1">
            <a:extLst>
              <a:ext uri="{FF2B5EF4-FFF2-40B4-BE49-F238E27FC236}">
                <a16:creationId xmlns:a16="http://schemas.microsoft.com/office/drawing/2014/main" id="{BC94A2FC-3278-F214-16EC-30FA8E1351C6}"/>
              </a:ext>
            </a:extLst>
          </p:cNvPr>
          <p:cNvSpPr txBox="1">
            <a:spLocks/>
          </p:cNvSpPr>
          <p:nvPr/>
        </p:nvSpPr>
        <p:spPr>
          <a:xfrm>
            <a:off x="7047844" y="3864392"/>
            <a:ext cx="4193225" cy="6893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mit 100 % durchgelassen</a:t>
            </a: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7E435BC9-8372-47EF-F0F0-4E49B57C90AA}"/>
              </a:ext>
            </a:extLst>
          </p:cNvPr>
          <p:cNvSpPr txBox="1">
            <a:spLocks/>
          </p:cNvSpPr>
          <p:nvPr/>
        </p:nvSpPr>
        <p:spPr>
          <a:xfrm>
            <a:off x="7001236" y="5465365"/>
            <a:ext cx="4193225" cy="6893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mit 100 % absorbiert</a:t>
            </a:r>
          </a:p>
        </p:txBody>
      </p:sp>
      <p:sp>
        <p:nvSpPr>
          <p:cNvPr id="4" name="Flussdiagramm: Verzögerung 3">
            <a:extLst>
              <a:ext uri="{FF2B5EF4-FFF2-40B4-BE49-F238E27FC236}">
                <a16:creationId xmlns:a16="http://schemas.microsoft.com/office/drawing/2014/main" id="{C827EBBE-3CD7-F7C4-37D7-04D6DEEA1170}"/>
              </a:ext>
            </a:extLst>
          </p:cNvPr>
          <p:cNvSpPr/>
          <p:nvPr/>
        </p:nvSpPr>
        <p:spPr>
          <a:xfrm>
            <a:off x="6162030" y="5437484"/>
            <a:ext cx="350994" cy="396409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lussdiagramm: Verzögerung 4">
            <a:extLst>
              <a:ext uri="{FF2B5EF4-FFF2-40B4-BE49-F238E27FC236}">
                <a16:creationId xmlns:a16="http://schemas.microsoft.com/office/drawing/2014/main" id="{082457AE-CC6A-22E7-3873-F7FF5EBED98A}"/>
              </a:ext>
            </a:extLst>
          </p:cNvPr>
          <p:cNvSpPr/>
          <p:nvPr/>
        </p:nvSpPr>
        <p:spPr>
          <a:xfrm>
            <a:off x="6163540" y="3940239"/>
            <a:ext cx="350994" cy="396409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24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480366"/>
            <a:ext cx="11463064" cy="468493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/>
              <a:t>Was bedeutet, dass die Polarisation eines Photons </a:t>
            </a:r>
            <a:r>
              <a:rPr lang="de-DE" u="sng" dirty="0"/>
              <a:t>unbestimmt</a:t>
            </a:r>
            <a:r>
              <a:rPr lang="de-DE" dirty="0"/>
              <a:t> ist?</a:t>
            </a:r>
          </a:p>
          <a:p>
            <a:pPr marL="109728" indent="0">
              <a:buNone/>
            </a:pPr>
            <a:br>
              <a:rPr lang="de-DE" dirty="0"/>
            </a:br>
            <a:r>
              <a:rPr lang="de-DE" dirty="0">
                <a:solidFill>
                  <a:srgbClr val="00B050"/>
                </a:solidFill>
              </a:rPr>
              <a:t>Die Polarisation eines Photons kann bezüglich einer Polarisationsrichtung unbestimmt sein.</a:t>
            </a:r>
          </a:p>
          <a:p>
            <a:pPr marL="109728" indent="0">
              <a:buNone/>
            </a:pPr>
            <a:br>
              <a:rPr lang="de-DE" dirty="0">
                <a:solidFill>
                  <a:srgbClr val="00B050"/>
                </a:solidFill>
              </a:rPr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bei Einzelphotonen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90768B5-7692-AAA1-7267-EFBE03798895}"/>
              </a:ext>
            </a:extLst>
          </p:cNvPr>
          <p:cNvSpPr/>
          <p:nvPr/>
        </p:nvSpPr>
        <p:spPr>
          <a:xfrm>
            <a:off x="1520472" y="5488255"/>
            <a:ext cx="345638" cy="345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C76107D8-1851-F4A1-5AC9-33B9C78CBDE2}"/>
              </a:ext>
            </a:extLst>
          </p:cNvPr>
          <p:cNvGrpSpPr/>
          <p:nvPr/>
        </p:nvGrpSpPr>
        <p:grpSpPr>
          <a:xfrm>
            <a:off x="2385600" y="3591821"/>
            <a:ext cx="3564370" cy="1080119"/>
            <a:chOff x="4328637" y="2965285"/>
            <a:chExt cx="3564370" cy="1080119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3998FDEE-A413-E55F-F54D-302DDFAA3BFF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1A4B1FA2-68D0-7D89-D043-784713B02E3E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6A251F40-88AE-8622-8515-8AEF49968125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5446D05A-39F2-42E4-48EB-C6FDF83E2280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9462FCFA-741D-FAFB-AA14-7C61CABABD75}"/>
              </a:ext>
            </a:extLst>
          </p:cNvPr>
          <p:cNvCxnSpPr>
            <a:cxnSpLocks/>
          </p:cNvCxnSpPr>
          <p:nvPr/>
        </p:nvCxnSpPr>
        <p:spPr>
          <a:xfrm>
            <a:off x="1024572" y="4797152"/>
            <a:ext cx="5976664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D733A822-416E-E4B2-EF0C-2DA64B78A403}"/>
              </a:ext>
            </a:extLst>
          </p:cNvPr>
          <p:cNvSpPr/>
          <p:nvPr/>
        </p:nvSpPr>
        <p:spPr>
          <a:xfrm>
            <a:off x="1520472" y="3955960"/>
            <a:ext cx="345638" cy="3456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4405D021-C096-35B8-9FA1-E10B149DA104}"/>
              </a:ext>
            </a:extLst>
          </p:cNvPr>
          <p:cNvGrpSpPr/>
          <p:nvPr/>
        </p:nvGrpSpPr>
        <p:grpSpPr>
          <a:xfrm>
            <a:off x="2372603" y="5100674"/>
            <a:ext cx="3564370" cy="1080119"/>
            <a:chOff x="4328637" y="2965285"/>
            <a:chExt cx="3564370" cy="1080119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CEE4AB92-D2BA-8D59-2E27-544690AD82B2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13F632D0-2C98-0214-B82B-88E9DA9B9F10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B97BDA2A-A190-1C24-0880-8CDDB8C6B03D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2C24BAEC-2784-A61B-2781-92DCF92B95C3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89DC63B-3D83-4014-ACFF-12CE4D7E79DF}"/>
              </a:ext>
            </a:extLst>
          </p:cNvPr>
          <p:cNvSpPr txBox="1">
            <a:spLocks/>
          </p:cNvSpPr>
          <p:nvPr/>
        </p:nvSpPr>
        <p:spPr>
          <a:xfrm>
            <a:off x="7047844" y="3864392"/>
            <a:ext cx="4193225" cy="6893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mit x % durchgelassen</a:t>
            </a:r>
          </a:p>
        </p:txBody>
      </p:sp>
      <p:sp>
        <p:nvSpPr>
          <p:cNvPr id="21" name="Inhaltsplatzhalter 1">
            <a:extLst>
              <a:ext uri="{FF2B5EF4-FFF2-40B4-BE49-F238E27FC236}">
                <a16:creationId xmlns:a16="http://schemas.microsoft.com/office/drawing/2014/main" id="{D4EF0B30-991C-02C0-6D4F-CBF26C5D6976}"/>
              </a:ext>
            </a:extLst>
          </p:cNvPr>
          <p:cNvSpPr txBox="1">
            <a:spLocks/>
          </p:cNvSpPr>
          <p:nvPr/>
        </p:nvSpPr>
        <p:spPr>
          <a:xfrm>
            <a:off x="7001236" y="5465365"/>
            <a:ext cx="4193225" cy="6893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mit (100 – x)  % absorbiert</a:t>
            </a:r>
          </a:p>
        </p:txBody>
      </p:sp>
      <p:sp>
        <p:nvSpPr>
          <p:cNvPr id="22" name="Flussdiagramm: Verzögerung 21">
            <a:extLst>
              <a:ext uri="{FF2B5EF4-FFF2-40B4-BE49-F238E27FC236}">
                <a16:creationId xmlns:a16="http://schemas.microsoft.com/office/drawing/2014/main" id="{D2B6229B-56EA-804F-672C-249E927E2936}"/>
              </a:ext>
            </a:extLst>
          </p:cNvPr>
          <p:cNvSpPr/>
          <p:nvPr/>
        </p:nvSpPr>
        <p:spPr>
          <a:xfrm>
            <a:off x="6162030" y="5437484"/>
            <a:ext cx="350994" cy="396409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Flussdiagramm: Verzögerung 22">
            <a:extLst>
              <a:ext uri="{FF2B5EF4-FFF2-40B4-BE49-F238E27FC236}">
                <a16:creationId xmlns:a16="http://schemas.microsoft.com/office/drawing/2014/main" id="{FE1D1037-FDFF-BC00-E4AA-1B0A31E7BD5B}"/>
              </a:ext>
            </a:extLst>
          </p:cNvPr>
          <p:cNvSpPr/>
          <p:nvPr/>
        </p:nvSpPr>
        <p:spPr>
          <a:xfrm>
            <a:off x="6163540" y="3940239"/>
            <a:ext cx="350994" cy="396409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76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BB489E9-33DA-0BDE-795D-B85F56FA8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4163"/>
            <a:ext cx="10972800" cy="392229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de-DE" dirty="0"/>
              <a:t>Zwei Beispiele:</a:t>
            </a:r>
            <a:br>
              <a:rPr lang="de-DE" dirty="0"/>
            </a:br>
            <a:endParaRPr lang="de-DE" dirty="0"/>
          </a:p>
          <a:p>
            <a:r>
              <a:rPr lang="de-DE" dirty="0"/>
              <a:t>Ein 45°-Photon ist bezüglich 0° </a:t>
            </a:r>
            <a:br>
              <a:rPr lang="de-DE" dirty="0"/>
            </a:br>
            <a:r>
              <a:rPr lang="de-DE" dirty="0"/>
              <a:t>in der Polarisation unbestimmt.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  <a:p>
            <a:endParaRPr lang="de-DE" dirty="0"/>
          </a:p>
          <a:p>
            <a:r>
              <a:rPr lang="de-DE" dirty="0"/>
              <a:t>Ein zirkular polarisiertes Photon </a:t>
            </a:r>
            <a:br>
              <a:rPr lang="de-DE" dirty="0"/>
            </a:br>
            <a:r>
              <a:rPr lang="de-DE" dirty="0"/>
              <a:t>ist bezüglich allen linearen </a:t>
            </a:r>
            <a:br>
              <a:rPr lang="de-DE" dirty="0"/>
            </a:br>
            <a:r>
              <a:rPr lang="de-DE" dirty="0"/>
              <a:t>Polarisationen unbestimmt.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3900D8C-54E8-A5F0-2145-0413EAA68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Polarisation bei Einzelphotonen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BD58675-9DFF-81DE-DA43-CE96A70216DE}"/>
              </a:ext>
            </a:extLst>
          </p:cNvPr>
          <p:cNvGrpSpPr/>
          <p:nvPr/>
        </p:nvGrpSpPr>
        <p:grpSpPr>
          <a:xfrm>
            <a:off x="1283919" y="2813140"/>
            <a:ext cx="2759489" cy="1080119"/>
            <a:chOff x="1851730" y="1916830"/>
            <a:chExt cx="3449361" cy="1350148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943455D8-B36B-F929-73BA-F73522A6513A}"/>
                </a:ext>
              </a:extLst>
            </p:cNvPr>
            <p:cNvSpPr/>
            <p:nvPr/>
          </p:nvSpPr>
          <p:spPr>
            <a:xfrm>
              <a:off x="2070575" y="2384884"/>
              <a:ext cx="432048" cy="43204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49CF1CB3-888C-A673-E6AD-2E0841A2D6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51730" y="2060848"/>
              <a:ext cx="848915" cy="108012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D15E7C27-5D70-CB56-8AF1-B56AA85ADD21}"/>
                </a:ext>
              </a:extLst>
            </p:cNvPr>
            <p:cNvSpPr/>
            <p:nvPr/>
          </p:nvSpPr>
          <p:spPr>
            <a:xfrm>
              <a:off x="4998657" y="2204864"/>
              <a:ext cx="302434" cy="75608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8197E60C-03D5-ED7D-8A17-5CEA0CAB3F37}"/>
                </a:ext>
              </a:extLst>
            </p:cNvPr>
            <p:cNvCxnSpPr>
              <a:cxnSpLocks/>
            </p:cNvCxnSpPr>
            <p:nvPr/>
          </p:nvCxnSpPr>
          <p:spPr>
            <a:xfrm>
              <a:off x="5159896" y="1916830"/>
              <a:ext cx="0" cy="1350148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0B66D18E-AF71-207F-3606-43550EFC5DA1}"/>
                </a:ext>
              </a:extLst>
            </p:cNvPr>
            <p:cNvCxnSpPr/>
            <p:nvPr/>
          </p:nvCxnSpPr>
          <p:spPr>
            <a:xfrm>
              <a:off x="2927648" y="2600908"/>
              <a:ext cx="158417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Inhaltsplatzhalter 1">
            <a:extLst>
              <a:ext uri="{FF2B5EF4-FFF2-40B4-BE49-F238E27FC236}">
                <a16:creationId xmlns:a16="http://schemas.microsoft.com/office/drawing/2014/main" id="{619417C0-A791-90D8-6F9C-34AD9FFCCEAC}"/>
              </a:ext>
            </a:extLst>
          </p:cNvPr>
          <p:cNvSpPr txBox="1">
            <a:spLocks/>
          </p:cNvSpPr>
          <p:nvPr/>
        </p:nvSpPr>
        <p:spPr>
          <a:xfrm>
            <a:off x="6505288" y="2449665"/>
            <a:ext cx="4034265" cy="223849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Das Photon wird in beiden Fällen mit 50 % Wahrscheinlichkeit durchgelassen (1) und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mit 50 % Wahrscheinlichkeit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absorbiert (0).</a:t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Inhaltsplatzhalter 1">
            <a:extLst>
              <a:ext uri="{FF2B5EF4-FFF2-40B4-BE49-F238E27FC236}">
                <a16:creationId xmlns:a16="http://schemas.microsoft.com/office/drawing/2014/main" id="{1EE40AB0-EB58-1075-FE1C-9C2C576F80E6}"/>
              </a:ext>
            </a:extLst>
          </p:cNvPr>
          <p:cNvSpPr txBox="1">
            <a:spLocks/>
          </p:cNvSpPr>
          <p:nvPr/>
        </p:nvSpPr>
        <p:spPr>
          <a:xfrm>
            <a:off x="6491385" y="4690467"/>
            <a:ext cx="4034265" cy="161885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Wiederholte Messungen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der Polarisation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führen zu einer Folge von Zufallszahlen:</a:t>
            </a:r>
          </a:p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1 1 0 0 0 1 0 0 1 1 1 0 </a:t>
            </a:r>
          </a:p>
        </p:txBody>
      </p:sp>
      <p:sp>
        <p:nvSpPr>
          <p:cNvPr id="19" name="Inhaltsplatzhalter 1">
            <a:extLst>
              <a:ext uri="{FF2B5EF4-FFF2-40B4-BE49-F238E27FC236}">
                <a16:creationId xmlns:a16="http://schemas.microsoft.com/office/drawing/2014/main" id="{B6209369-32B1-4548-8730-6DAEDC45C451}"/>
              </a:ext>
            </a:extLst>
          </p:cNvPr>
          <p:cNvSpPr txBox="1">
            <a:spLocks/>
          </p:cNvSpPr>
          <p:nvPr/>
        </p:nvSpPr>
        <p:spPr>
          <a:xfrm>
            <a:off x="6491385" y="1693891"/>
            <a:ext cx="4034265" cy="6526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Für beide Beispiele gilt:</a:t>
            </a:r>
          </a:p>
        </p:txBody>
      </p:sp>
      <p:sp>
        <p:nvSpPr>
          <p:cNvPr id="21" name="Flussdiagramm: Verzögerung 20">
            <a:extLst>
              <a:ext uri="{FF2B5EF4-FFF2-40B4-BE49-F238E27FC236}">
                <a16:creationId xmlns:a16="http://schemas.microsoft.com/office/drawing/2014/main" id="{BD1165FC-3633-2F46-D441-278065881F83}"/>
              </a:ext>
            </a:extLst>
          </p:cNvPr>
          <p:cNvSpPr/>
          <p:nvPr/>
        </p:nvSpPr>
        <p:spPr>
          <a:xfrm>
            <a:off x="4410482" y="3210633"/>
            <a:ext cx="265222" cy="299539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5C01CD48-4F6F-E545-E8C3-9BB403AD3DE1}"/>
              </a:ext>
            </a:extLst>
          </p:cNvPr>
          <p:cNvGrpSpPr/>
          <p:nvPr/>
        </p:nvGrpSpPr>
        <p:grpSpPr>
          <a:xfrm>
            <a:off x="1279339" y="5301209"/>
            <a:ext cx="3396365" cy="1080119"/>
            <a:chOff x="1279339" y="5301209"/>
            <a:chExt cx="3396365" cy="1080119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60BB8B85-340C-CE32-5B9D-713EA047721B}"/>
                </a:ext>
              </a:extLst>
            </p:cNvPr>
            <p:cNvGrpSpPr/>
            <p:nvPr/>
          </p:nvGrpSpPr>
          <p:grpSpPr>
            <a:xfrm>
              <a:off x="1279339" y="5301209"/>
              <a:ext cx="2800437" cy="1080119"/>
              <a:chOff x="3431704" y="5517234"/>
              <a:chExt cx="2800437" cy="1080119"/>
            </a:xfrm>
          </p:grpSpPr>
          <p:grpSp>
            <p:nvGrpSpPr>
              <p:cNvPr id="24" name="Gruppieren 23">
                <a:extLst>
                  <a:ext uri="{FF2B5EF4-FFF2-40B4-BE49-F238E27FC236}">
                    <a16:creationId xmlns:a16="http://schemas.microsoft.com/office/drawing/2014/main" id="{F0A91412-D066-A21F-89E5-B846C6615214}"/>
                  </a:ext>
                </a:extLst>
              </p:cNvPr>
              <p:cNvGrpSpPr/>
              <p:nvPr/>
            </p:nvGrpSpPr>
            <p:grpSpPr>
              <a:xfrm>
                <a:off x="3647728" y="5517234"/>
                <a:ext cx="2584413" cy="1080119"/>
                <a:chOff x="2070575" y="1916830"/>
                <a:chExt cx="3230516" cy="1350148"/>
              </a:xfrm>
            </p:grpSpPr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A144932C-3D7F-0C00-7E70-BBF4B8A9D1A1}"/>
                    </a:ext>
                  </a:extLst>
                </p:cNvPr>
                <p:cNvSpPr/>
                <p:nvPr/>
              </p:nvSpPr>
              <p:spPr>
                <a:xfrm>
                  <a:off x="2070575" y="2384884"/>
                  <a:ext cx="432048" cy="432048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" name="Ellipse 26">
                  <a:extLst>
                    <a:ext uri="{FF2B5EF4-FFF2-40B4-BE49-F238E27FC236}">
                      <a16:creationId xmlns:a16="http://schemas.microsoft.com/office/drawing/2014/main" id="{4C915016-C6E8-443B-4C09-6B104CA61D21}"/>
                    </a:ext>
                  </a:extLst>
                </p:cNvPr>
                <p:cNvSpPr/>
                <p:nvPr/>
              </p:nvSpPr>
              <p:spPr>
                <a:xfrm>
                  <a:off x="4998657" y="2204864"/>
                  <a:ext cx="302434" cy="756084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8" name="Gerade Verbindung mit Pfeil 27">
                  <a:extLst>
                    <a:ext uri="{FF2B5EF4-FFF2-40B4-BE49-F238E27FC236}">
                      <a16:creationId xmlns:a16="http://schemas.microsoft.com/office/drawing/2014/main" id="{A2C68121-CB8C-759F-BB42-D66E8E8265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59896" y="1916830"/>
                  <a:ext cx="0" cy="1350148"/>
                </a:xfrm>
                <a:prstGeom prst="straightConnector1">
                  <a:avLst/>
                </a:prstGeom>
                <a:ln w="38100"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Gerade Verbindung mit Pfeil 28">
                  <a:extLst>
                    <a:ext uri="{FF2B5EF4-FFF2-40B4-BE49-F238E27FC236}">
                      <a16:creationId xmlns:a16="http://schemas.microsoft.com/office/drawing/2014/main" id="{74DB91F9-02BF-2A71-296C-5ACDBD060A2E}"/>
                    </a:ext>
                  </a:extLst>
                </p:cNvPr>
                <p:cNvCxnSpPr/>
                <p:nvPr/>
              </p:nvCxnSpPr>
              <p:spPr>
                <a:xfrm>
                  <a:off x="2927648" y="2600908"/>
                  <a:ext cx="1584176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Bogen 30">
                <a:extLst>
                  <a:ext uri="{FF2B5EF4-FFF2-40B4-BE49-F238E27FC236}">
                    <a16:creationId xmlns:a16="http://schemas.microsoft.com/office/drawing/2014/main" id="{D2C3D0FB-F9E9-520E-A868-B0171AC6C815}"/>
                  </a:ext>
                </a:extLst>
              </p:cNvPr>
              <p:cNvSpPr/>
              <p:nvPr/>
            </p:nvSpPr>
            <p:spPr>
              <a:xfrm>
                <a:off x="3431704" y="5677080"/>
                <a:ext cx="766716" cy="776255"/>
              </a:xfrm>
              <a:prstGeom prst="arc">
                <a:avLst>
                  <a:gd name="adj1" fmla="val 16200000"/>
                  <a:gd name="adj2" fmla="val 14669905"/>
                </a:avLst>
              </a:prstGeom>
              <a:ln w="38100">
                <a:solidFill>
                  <a:srgbClr val="002060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2" name="Flussdiagramm: Verzögerung 21">
              <a:extLst>
                <a:ext uri="{FF2B5EF4-FFF2-40B4-BE49-F238E27FC236}">
                  <a16:creationId xmlns:a16="http://schemas.microsoft.com/office/drawing/2014/main" id="{DCDD9353-4D3C-E5A1-0135-A86861A6081A}"/>
                </a:ext>
              </a:extLst>
            </p:cNvPr>
            <p:cNvSpPr/>
            <p:nvPr/>
          </p:nvSpPr>
          <p:spPr>
            <a:xfrm>
              <a:off x="4410482" y="5721749"/>
              <a:ext cx="265222" cy="299539"/>
            </a:xfrm>
            <a:prstGeom prst="flowChartDelay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82863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Polarisation bei Licht</a:t>
            </a:r>
          </a:p>
        </p:txBody>
      </p:sp>
    </p:spTree>
    <p:extLst>
      <p:ext uri="{BB962C8B-B14F-4D97-AF65-F5344CB8AC3E}">
        <p14:creationId xmlns:p14="http://schemas.microsoft.com/office/powerpoint/2010/main" val="402176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Unpolarisiertes</a:t>
            </a:r>
            <a:r>
              <a:rPr lang="de-DE" dirty="0"/>
              <a:t> Licht trifft auf ein 0°-Polarisationsfilter: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Polarisation bei Licht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1F1054C-DEF2-4830-DD03-7AEF59F44E47}"/>
              </a:ext>
            </a:extLst>
          </p:cNvPr>
          <p:cNvGrpSpPr/>
          <p:nvPr/>
        </p:nvGrpSpPr>
        <p:grpSpPr>
          <a:xfrm>
            <a:off x="4583832" y="2084637"/>
            <a:ext cx="4114839" cy="1455315"/>
            <a:chOff x="5084695" y="2965285"/>
            <a:chExt cx="4114839" cy="1455315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3AE7B1B8-CA0B-82D5-5ED1-64CBE95B0992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F909E84-A097-27C6-8E7E-1B38FBAD61DB}"/>
                </a:ext>
              </a:extLst>
            </p:cNvPr>
            <p:cNvCxnSpPr>
              <a:cxnSpLocks/>
            </p:cNvCxnSpPr>
            <p:nvPr/>
          </p:nvCxnSpPr>
          <p:spPr>
            <a:xfrm>
              <a:off x="5084695" y="3528672"/>
              <a:ext cx="51128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A6111C99-4A89-0B10-D600-E6AECDB17248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076E4EFA-58D3-FF2D-E533-C46EB4D1D6C7}"/>
                </a:ext>
              </a:extLst>
            </p:cNvPr>
            <p:cNvSpPr txBox="1"/>
            <p:nvPr/>
          </p:nvSpPr>
          <p:spPr>
            <a:xfrm>
              <a:off x="7386217" y="4051268"/>
              <a:ext cx="1813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Nach dem Filter</a:t>
              </a:r>
            </a:p>
          </p:txBody>
        </p: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E6AFE3B6-491B-BC27-A8BF-089E3BF35804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54792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6FE3DD71-0C53-DDBB-6EB0-344A0291D0B1}"/>
              </a:ext>
            </a:extLst>
          </p:cNvPr>
          <p:cNvSpPr/>
          <p:nvPr/>
        </p:nvSpPr>
        <p:spPr>
          <a:xfrm>
            <a:off x="6887647" y="2334686"/>
            <a:ext cx="1498708" cy="689874"/>
          </a:xfrm>
          <a:custGeom>
            <a:avLst/>
            <a:gdLst>
              <a:gd name="connsiteX0" fmla="*/ 0 w 2042809"/>
              <a:gd name="connsiteY0" fmla="*/ 393323 h 831131"/>
              <a:gd name="connsiteX1" fmla="*/ 252919 w 2042809"/>
              <a:gd name="connsiteY1" fmla="*/ 13944 h 831131"/>
              <a:gd name="connsiteX2" fmla="*/ 496111 w 2042809"/>
              <a:gd name="connsiteY2" fmla="*/ 831068 h 831131"/>
              <a:gd name="connsiteX3" fmla="*/ 846306 w 2042809"/>
              <a:gd name="connsiteY3" fmla="*/ 62583 h 831131"/>
              <a:gd name="connsiteX4" fmla="*/ 1157592 w 2042809"/>
              <a:gd name="connsiteY4" fmla="*/ 801885 h 831131"/>
              <a:gd name="connsiteX5" fmla="*/ 1498060 w 2042809"/>
              <a:gd name="connsiteY5" fmla="*/ 101493 h 831131"/>
              <a:gd name="connsiteX6" fmla="*/ 1828800 w 2042809"/>
              <a:gd name="connsiteY6" fmla="*/ 801885 h 831131"/>
              <a:gd name="connsiteX7" fmla="*/ 2042809 w 2042809"/>
              <a:gd name="connsiteY7" fmla="*/ 393323 h 831131"/>
              <a:gd name="connsiteX0" fmla="*/ 0 w 2042809"/>
              <a:gd name="connsiteY0" fmla="*/ 393323 h 831131"/>
              <a:gd name="connsiteX1" fmla="*/ 252919 w 2042809"/>
              <a:gd name="connsiteY1" fmla="*/ 13944 h 831131"/>
              <a:gd name="connsiteX2" fmla="*/ 496111 w 2042809"/>
              <a:gd name="connsiteY2" fmla="*/ 831068 h 831131"/>
              <a:gd name="connsiteX3" fmla="*/ 846306 w 2042809"/>
              <a:gd name="connsiteY3" fmla="*/ 62583 h 831131"/>
              <a:gd name="connsiteX4" fmla="*/ 1157592 w 2042809"/>
              <a:gd name="connsiteY4" fmla="*/ 801885 h 831131"/>
              <a:gd name="connsiteX5" fmla="*/ 1498060 w 2042809"/>
              <a:gd name="connsiteY5" fmla="*/ 33400 h 831131"/>
              <a:gd name="connsiteX6" fmla="*/ 1828800 w 2042809"/>
              <a:gd name="connsiteY6" fmla="*/ 801885 h 831131"/>
              <a:gd name="connsiteX7" fmla="*/ 2042809 w 2042809"/>
              <a:gd name="connsiteY7" fmla="*/ 393323 h 831131"/>
              <a:gd name="connsiteX0" fmla="*/ 0 w 2042809"/>
              <a:gd name="connsiteY0" fmla="*/ 393323 h 831070"/>
              <a:gd name="connsiteX1" fmla="*/ 252919 w 2042809"/>
              <a:gd name="connsiteY1" fmla="*/ 13944 h 831070"/>
              <a:gd name="connsiteX2" fmla="*/ 496111 w 2042809"/>
              <a:gd name="connsiteY2" fmla="*/ 831068 h 831070"/>
              <a:gd name="connsiteX3" fmla="*/ 836578 w 2042809"/>
              <a:gd name="connsiteY3" fmla="*/ 23672 h 831070"/>
              <a:gd name="connsiteX4" fmla="*/ 1157592 w 2042809"/>
              <a:gd name="connsiteY4" fmla="*/ 801885 h 831070"/>
              <a:gd name="connsiteX5" fmla="*/ 1498060 w 2042809"/>
              <a:gd name="connsiteY5" fmla="*/ 33400 h 831070"/>
              <a:gd name="connsiteX6" fmla="*/ 1828800 w 2042809"/>
              <a:gd name="connsiteY6" fmla="*/ 801885 h 831070"/>
              <a:gd name="connsiteX7" fmla="*/ 2042809 w 2042809"/>
              <a:gd name="connsiteY7" fmla="*/ 393323 h 83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2809" h="831070">
                <a:moveTo>
                  <a:pt x="0" y="393323"/>
                </a:moveTo>
                <a:cubicBezTo>
                  <a:pt x="85117" y="167155"/>
                  <a:pt x="170234" y="-59013"/>
                  <a:pt x="252919" y="13944"/>
                </a:cubicBezTo>
                <a:cubicBezTo>
                  <a:pt x="335604" y="86901"/>
                  <a:pt x="398835" y="829447"/>
                  <a:pt x="496111" y="831068"/>
                </a:cubicBezTo>
                <a:cubicBezTo>
                  <a:pt x="593387" y="832689"/>
                  <a:pt x="726331" y="28536"/>
                  <a:pt x="836578" y="23672"/>
                </a:cubicBezTo>
                <a:cubicBezTo>
                  <a:pt x="946825" y="18808"/>
                  <a:pt x="1047345" y="800264"/>
                  <a:pt x="1157592" y="801885"/>
                </a:cubicBezTo>
                <a:cubicBezTo>
                  <a:pt x="1267839" y="803506"/>
                  <a:pt x="1386192" y="33400"/>
                  <a:pt x="1498060" y="33400"/>
                </a:cubicBezTo>
                <a:cubicBezTo>
                  <a:pt x="1609928" y="33400"/>
                  <a:pt x="1738009" y="753247"/>
                  <a:pt x="1828800" y="801885"/>
                </a:cubicBezTo>
                <a:cubicBezTo>
                  <a:pt x="1919591" y="850523"/>
                  <a:pt x="1981200" y="621923"/>
                  <a:pt x="2042809" y="3933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F5196FC4-7E94-94A7-14A1-79F87E0D70DA}"/>
              </a:ext>
            </a:extLst>
          </p:cNvPr>
          <p:cNvGrpSpPr/>
          <p:nvPr/>
        </p:nvGrpSpPr>
        <p:grpSpPr>
          <a:xfrm>
            <a:off x="2207004" y="2214036"/>
            <a:ext cx="2285827" cy="831070"/>
            <a:chOff x="8976320" y="3959748"/>
            <a:chExt cx="2285827" cy="831070"/>
          </a:xfrm>
        </p:grpSpPr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3BCC742A-FD71-D8DD-9A38-FAC824E802CF}"/>
                </a:ext>
              </a:extLst>
            </p:cNvPr>
            <p:cNvSpPr/>
            <p:nvPr/>
          </p:nvSpPr>
          <p:spPr>
            <a:xfrm>
              <a:off x="9087066" y="3959748"/>
              <a:ext cx="2042809" cy="831070"/>
            </a:xfrm>
            <a:custGeom>
              <a:avLst/>
              <a:gdLst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101493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33400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070"/>
                <a:gd name="connsiteX1" fmla="*/ 252919 w 2042809"/>
                <a:gd name="connsiteY1" fmla="*/ 13944 h 831070"/>
                <a:gd name="connsiteX2" fmla="*/ 496111 w 2042809"/>
                <a:gd name="connsiteY2" fmla="*/ 831068 h 831070"/>
                <a:gd name="connsiteX3" fmla="*/ 836578 w 2042809"/>
                <a:gd name="connsiteY3" fmla="*/ 23672 h 831070"/>
                <a:gd name="connsiteX4" fmla="*/ 1157592 w 2042809"/>
                <a:gd name="connsiteY4" fmla="*/ 801885 h 831070"/>
                <a:gd name="connsiteX5" fmla="*/ 1498060 w 2042809"/>
                <a:gd name="connsiteY5" fmla="*/ 33400 h 831070"/>
                <a:gd name="connsiteX6" fmla="*/ 1828800 w 2042809"/>
                <a:gd name="connsiteY6" fmla="*/ 801885 h 831070"/>
                <a:gd name="connsiteX7" fmla="*/ 2042809 w 2042809"/>
                <a:gd name="connsiteY7" fmla="*/ 393323 h 831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2809" h="831070">
                  <a:moveTo>
                    <a:pt x="0" y="393323"/>
                  </a:moveTo>
                  <a:cubicBezTo>
                    <a:pt x="85117" y="167155"/>
                    <a:pt x="170234" y="-59013"/>
                    <a:pt x="252919" y="13944"/>
                  </a:cubicBezTo>
                  <a:cubicBezTo>
                    <a:pt x="335604" y="86901"/>
                    <a:pt x="398835" y="829447"/>
                    <a:pt x="496111" y="831068"/>
                  </a:cubicBezTo>
                  <a:cubicBezTo>
                    <a:pt x="593387" y="832689"/>
                    <a:pt x="726331" y="28536"/>
                    <a:pt x="836578" y="23672"/>
                  </a:cubicBezTo>
                  <a:cubicBezTo>
                    <a:pt x="946825" y="18808"/>
                    <a:pt x="1047345" y="800264"/>
                    <a:pt x="1157592" y="801885"/>
                  </a:cubicBezTo>
                  <a:cubicBezTo>
                    <a:pt x="1267839" y="803506"/>
                    <a:pt x="1386192" y="33400"/>
                    <a:pt x="1498060" y="33400"/>
                  </a:cubicBezTo>
                  <a:cubicBezTo>
                    <a:pt x="1609928" y="33400"/>
                    <a:pt x="1738009" y="753247"/>
                    <a:pt x="1828800" y="801885"/>
                  </a:cubicBezTo>
                  <a:cubicBezTo>
                    <a:pt x="1919591" y="850523"/>
                    <a:pt x="1981200" y="621923"/>
                    <a:pt x="2042809" y="3933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1D0B9E9B-4D70-D7D4-A310-163B212EB770}"/>
                </a:ext>
              </a:extLst>
            </p:cNvPr>
            <p:cNvSpPr/>
            <p:nvPr/>
          </p:nvSpPr>
          <p:spPr>
            <a:xfrm>
              <a:off x="8976320" y="4176797"/>
              <a:ext cx="2042809" cy="396972"/>
            </a:xfrm>
            <a:custGeom>
              <a:avLst/>
              <a:gdLst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101493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33400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070"/>
                <a:gd name="connsiteX1" fmla="*/ 252919 w 2042809"/>
                <a:gd name="connsiteY1" fmla="*/ 13944 h 831070"/>
                <a:gd name="connsiteX2" fmla="*/ 496111 w 2042809"/>
                <a:gd name="connsiteY2" fmla="*/ 831068 h 831070"/>
                <a:gd name="connsiteX3" fmla="*/ 836578 w 2042809"/>
                <a:gd name="connsiteY3" fmla="*/ 23672 h 831070"/>
                <a:gd name="connsiteX4" fmla="*/ 1157592 w 2042809"/>
                <a:gd name="connsiteY4" fmla="*/ 801885 h 831070"/>
                <a:gd name="connsiteX5" fmla="*/ 1498060 w 2042809"/>
                <a:gd name="connsiteY5" fmla="*/ 33400 h 831070"/>
                <a:gd name="connsiteX6" fmla="*/ 1828800 w 2042809"/>
                <a:gd name="connsiteY6" fmla="*/ 801885 h 831070"/>
                <a:gd name="connsiteX7" fmla="*/ 2042809 w 2042809"/>
                <a:gd name="connsiteY7" fmla="*/ 393323 h 831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2809" h="831070">
                  <a:moveTo>
                    <a:pt x="0" y="393323"/>
                  </a:moveTo>
                  <a:cubicBezTo>
                    <a:pt x="85117" y="167155"/>
                    <a:pt x="170234" y="-59013"/>
                    <a:pt x="252919" y="13944"/>
                  </a:cubicBezTo>
                  <a:cubicBezTo>
                    <a:pt x="335604" y="86901"/>
                    <a:pt x="398835" y="829447"/>
                    <a:pt x="496111" y="831068"/>
                  </a:cubicBezTo>
                  <a:cubicBezTo>
                    <a:pt x="593387" y="832689"/>
                    <a:pt x="726331" y="28536"/>
                    <a:pt x="836578" y="23672"/>
                  </a:cubicBezTo>
                  <a:cubicBezTo>
                    <a:pt x="946825" y="18808"/>
                    <a:pt x="1047345" y="800264"/>
                    <a:pt x="1157592" y="801885"/>
                  </a:cubicBezTo>
                  <a:cubicBezTo>
                    <a:pt x="1267839" y="803506"/>
                    <a:pt x="1386192" y="33400"/>
                    <a:pt x="1498060" y="33400"/>
                  </a:cubicBezTo>
                  <a:cubicBezTo>
                    <a:pt x="1609928" y="33400"/>
                    <a:pt x="1738009" y="753247"/>
                    <a:pt x="1828800" y="801885"/>
                  </a:cubicBezTo>
                  <a:cubicBezTo>
                    <a:pt x="1919591" y="850523"/>
                    <a:pt x="1981200" y="621923"/>
                    <a:pt x="2042809" y="3933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4368FE55-9BA8-1B07-97FA-E68943253229}"/>
                </a:ext>
              </a:extLst>
            </p:cNvPr>
            <p:cNvSpPr/>
            <p:nvPr/>
          </p:nvSpPr>
          <p:spPr>
            <a:xfrm>
              <a:off x="9219338" y="4282132"/>
              <a:ext cx="2042809" cy="244572"/>
            </a:xfrm>
            <a:custGeom>
              <a:avLst/>
              <a:gdLst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101493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131"/>
                <a:gd name="connsiteX1" fmla="*/ 252919 w 2042809"/>
                <a:gd name="connsiteY1" fmla="*/ 13944 h 831131"/>
                <a:gd name="connsiteX2" fmla="*/ 496111 w 2042809"/>
                <a:gd name="connsiteY2" fmla="*/ 831068 h 831131"/>
                <a:gd name="connsiteX3" fmla="*/ 846306 w 2042809"/>
                <a:gd name="connsiteY3" fmla="*/ 62583 h 831131"/>
                <a:gd name="connsiteX4" fmla="*/ 1157592 w 2042809"/>
                <a:gd name="connsiteY4" fmla="*/ 801885 h 831131"/>
                <a:gd name="connsiteX5" fmla="*/ 1498060 w 2042809"/>
                <a:gd name="connsiteY5" fmla="*/ 33400 h 831131"/>
                <a:gd name="connsiteX6" fmla="*/ 1828800 w 2042809"/>
                <a:gd name="connsiteY6" fmla="*/ 801885 h 831131"/>
                <a:gd name="connsiteX7" fmla="*/ 2042809 w 2042809"/>
                <a:gd name="connsiteY7" fmla="*/ 393323 h 831131"/>
                <a:gd name="connsiteX0" fmla="*/ 0 w 2042809"/>
                <a:gd name="connsiteY0" fmla="*/ 393323 h 831070"/>
                <a:gd name="connsiteX1" fmla="*/ 252919 w 2042809"/>
                <a:gd name="connsiteY1" fmla="*/ 13944 h 831070"/>
                <a:gd name="connsiteX2" fmla="*/ 496111 w 2042809"/>
                <a:gd name="connsiteY2" fmla="*/ 831068 h 831070"/>
                <a:gd name="connsiteX3" fmla="*/ 836578 w 2042809"/>
                <a:gd name="connsiteY3" fmla="*/ 23672 h 831070"/>
                <a:gd name="connsiteX4" fmla="*/ 1157592 w 2042809"/>
                <a:gd name="connsiteY4" fmla="*/ 801885 h 831070"/>
                <a:gd name="connsiteX5" fmla="*/ 1498060 w 2042809"/>
                <a:gd name="connsiteY5" fmla="*/ 33400 h 831070"/>
                <a:gd name="connsiteX6" fmla="*/ 1828800 w 2042809"/>
                <a:gd name="connsiteY6" fmla="*/ 801885 h 831070"/>
                <a:gd name="connsiteX7" fmla="*/ 2042809 w 2042809"/>
                <a:gd name="connsiteY7" fmla="*/ 393323 h 831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2809" h="831070">
                  <a:moveTo>
                    <a:pt x="0" y="393323"/>
                  </a:moveTo>
                  <a:cubicBezTo>
                    <a:pt x="85117" y="167155"/>
                    <a:pt x="170234" y="-59013"/>
                    <a:pt x="252919" y="13944"/>
                  </a:cubicBezTo>
                  <a:cubicBezTo>
                    <a:pt x="335604" y="86901"/>
                    <a:pt x="398835" y="829447"/>
                    <a:pt x="496111" y="831068"/>
                  </a:cubicBezTo>
                  <a:cubicBezTo>
                    <a:pt x="593387" y="832689"/>
                    <a:pt x="726331" y="28536"/>
                    <a:pt x="836578" y="23672"/>
                  </a:cubicBezTo>
                  <a:cubicBezTo>
                    <a:pt x="946825" y="18808"/>
                    <a:pt x="1047345" y="800264"/>
                    <a:pt x="1157592" y="801885"/>
                  </a:cubicBezTo>
                  <a:cubicBezTo>
                    <a:pt x="1267839" y="803506"/>
                    <a:pt x="1386192" y="33400"/>
                    <a:pt x="1498060" y="33400"/>
                  </a:cubicBezTo>
                  <a:cubicBezTo>
                    <a:pt x="1609928" y="33400"/>
                    <a:pt x="1738009" y="753247"/>
                    <a:pt x="1828800" y="801885"/>
                  </a:cubicBezTo>
                  <a:cubicBezTo>
                    <a:pt x="1919591" y="850523"/>
                    <a:pt x="1981200" y="621923"/>
                    <a:pt x="2042809" y="3933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Textfeld 53">
            <a:extLst>
              <a:ext uri="{FF2B5EF4-FFF2-40B4-BE49-F238E27FC236}">
                <a16:creationId xmlns:a16="http://schemas.microsoft.com/office/drawing/2014/main" id="{AA4CEF0F-673B-B3D4-3335-2A8B80355C44}"/>
              </a:ext>
            </a:extLst>
          </p:cNvPr>
          <p:cNvSpPr txBox="1"/>
          <p:nvPr/>
        </p:nvSpPr>
        <p:spPr>
          <a:xfrm>
            <a:off x="2458320" y="3164756"/>
            <a:ext cx="1996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 dem Filter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EF932CF-AD4A-1D11-05AF-8546FA6BBF94}"/>
              </a:ext>
            </a:extLst>
          </p:cNvPr>
          <p:cNvSpPr txBox="1"/>
          <p:nvPr/>
        </p:nvSpPr>
        <p:spPr>
          <a:xfrm>
            <a:off x="5172114" y="194613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</p:spTree>
    <p:extLst>
      <p:ext uri="{BB962C8B-B14F-4D97-AF65-F5344CB8AC3E}">
        <p14:creationId xmlns:p14="http://schemas.microsoft.com/office/powerpoint/2010/main" val="145242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Unpolarisiertes</a:t>
            </a:r>
            <a:r>
              <a:rPr lang="de-DE" dirty="0"/>
              <a:t> Licht trifft auf ein 0°-Polarisationsfilter: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1F1054C-DEF2-4830-DD03-7AEF59F44E47}"/>
              </a:ext>
            </a:extLst>
          </p:cNvPr>
          <p:cNvGrpSpPr/>
          <p:nvPr/>
        </p:nvGrpSpPr>
        <p:grpSpPr>
          <a:xfrm>
            <a:off x="4007768" y="2084637"/>
            <a:ext cx="3816424" cy="1080119"/>
            <a:chOff x="4508631" y="2965285"/>
            <a:chExt cx="3816424" cy="1080119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3AE7B1B8-CA0B-82D5-5ED1-64CBE95B0992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F909E84-A097-27C6-8E7E-1B38FBAD61DB}"/>
                </a:ext>
              </a:extLst>
            </p:cNvPr>
            <p:cNvCxnSpPr>
              <a:cxnSpLocks/>
            </p:cNvCxnSpPr>
            <p:nvPr/>
          </p:nvCxnSpPr>
          <p:spPr>
            <a:xfrm>
              <a:off x="4508631" y="3528672"/>
              <a:ext cx="10873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A6111C99-4A89-0B10-D600-E6AECDB17248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1EEE2ACD-803C-BEE0-23C1-C2994DBB23DF}"/>
                </a:ext>
              </a:extLst>
            </p:cNvPr>
            <p:cNvCxnSpPr/>
            <p:nvPr/>
          </p:nvCxnSpPr>
          <p:spPr>
            <a:xfrm>
              <a:off x="8325055" y="3082222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E6AFE3B6-491B-BC27-A8BF-089E3BF35804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Polarisation bei Licht</a:t>
            </a:r>
          </a:p>
        </p:txBody>
      </p:sp>
      <p:sp>
        <p:nvSpPr>
          <p:cNvPr id="38" name="Inhaltsplatzhalter 1">
            <a:extLst>
              <a:ext uri="{FF2B5EF4-FFF2-40B4-BE49-F238E27FC236}">
                <a16:creationId xmlns:a16="http://schemas.microsoft.com/office/drawing/2014/main" id="{D20B79F6-C7A4-EEFA-401B-9094E45B9E4C}"/>
              </a:ext>
            </a:extLst>
          </p:cNvPr>
          <p:cNvSpPr txBox="1">
            <a:spLocks/>
          </p:cNvSpPr>
          <p:nvPr/>
        </p:nvSpPr>
        <p:spPr>
          <a:xfrm>
            <a:off x="551384" y="5341236"/>
            <a:ext cx="10972800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Vorher </a:t>
            </a:r>
            <a:r>
              <a:rPr lang="de-DE" dirty="0" err="1"/>
              <a:t>unpolarisiertes</a:t>
            </a:r>
            <a:r>
              <a:rPr lang="de-DE" dirty="0"/>
              <a:t> Licht hat nach dem Filter Polarisation 0°.</a:t>
            </a:r>
            <a:br>
              <a:rPr lang="de-DE" dirty="0"/>
            </a:br>
            <a:r>
              <a:rPr lang="de-DE" dirty="0"/>
              <a:t>Es wird von einem weiterem 0°-Filter zu 100 % durchgelassen.</a:t>
            </a:r>
            <a:br>
              <a:rPr lang="de-DE" dirty="0"/>
            </a:br>
            <a:endParaRPr lang="de-DE" dirty="0"/>
          </a:p>
        </p:txBody>
      </p: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3B671A59-78C0-6559-84FF-F90876FDAEB0}"/>
              </a:ext>
            </a:extLst>
          </p:cNvPr>
          <p:cNvGrpSpPr/>
          <p:nvPr/>
        </p:nvGrpSpPr>
        <p:grpSpPr>
          <a:xfrm>
            <a:off x="3211905" y="2151906"/>
            <a:ext cx="470430" cy="864096"/>
            <a:chOff x="874201" y="1943536"/>
            <a:chExt cx="470430" cy="864096"/>
          </a:xfrm>
        </p:grpSpPr>
        <p:cxnSp>
          <p:nvCxnSpPr>
            <p:cNvPr id="47" name="Gerade Verbindung mit Pfeil 46">
              <a:extLst>
                <a:ext uri="{FF2B5EF4-FFF2-40B4-BE49-F238E27FC236}">
                  <a16:creationId xmlns:a16="http://schemas.microsoft.com/office/drawing/2014/main" id="{2DEC7B84-35DF-82D3-FDE5-A24F95F75A83}"/>
                </a:ext>
              </a:extLst>
            </p:cNvPr>
            <p:cNvCxnSpPr/>
            <p:nvPr/>
          </p:nvCxnSpPr>
          <p:spPr>
            <a:xfrm>
              <a:off x="1111839" y="1943536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mit Pfeil 47">
              <a:extLst>
                <a:ext uri="{FF2B5EF4-FFF2-40B4-BE49-F238E27FC236}">
                  <a16:creationId xmlns:a16="http://schemas.microsoft.com/office/drawing/2014/main" id="{5409D103-20C6-94C1-3C3A-F19C6C89FA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6209" y="2095936"/>
              <a:ext cx="318030" cy="607044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mit Pfeil 48">
              <a:extLst>
                <a:ext uri="{FF2B5EF4-FFF2-40B4-BE49-F238E27FC236}">
                  <a16:creationId xmlns:a16="http://schemas.microsoft.com/office/drawing/2014/main" id="{06969877-1D4A-3CC0-B2AF-CB61A4346F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4201" y="2292680"/>
              <a:ext cx="470430" cy="16661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>
              <a:extLst>
                <a:ext uri="{FF2B5EF4-FFF2-40B4-BE49-F238E27FC236}">
                  <a16:creationId xmlns:a16="http://schemas.microsoft.com/office/drawing/2014/main" id="{B3C378FD-7951-874B-279F-267110AC11F1}"/>
                </a:ext>
              </a:extLst>
            </p:cNvPr>
            <p:cNvCxnSpPr>
              <a:cxnSpLocks/>
            </p:cNvCxnSpPr>
            <p:nvPr/>
          </p:nvCxnSpPr>
          <p:spPr>
            <a:xfrm>
              <a:off x="916092" y="2189390"/>
              <a:ext cx="396240" cy="4165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FEF932CF-AD4A-1D11-05AF-8546FA6BBF94}"/>
              </a:ext>
            </a:extLst>
          </p:cNvPr>
          <p:cNvSpPr txBox="1"/>
          <p:nvPr/>
        </p:nvSpPr>
        <p:spPr>
          <a:xfrm>
            <a:off x="5172114" y="194613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016A66-9AAA-FB20-8A62-390811069877}"/>
              </a:ext>
            </a:extLst>
          </p:cNvPr>
          <p:cNvSpPr txBox="1"/>
          <p:nvPr/>
        </p:nvSpPr>
        <p:spPr>
          <a:xfrm>
            <a:off x="5183645" y="388921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CBDF9C69-139B-6592-56D2-9C9F63C6296C}"/>
              </a:ext>
            </a:extLst>
          </p:cNvPr>
          <p:cNvGrpSpPr/>
          <p:nvPr/>
        </p:nvGrpSpPr>
        <p:grpSpPr>
          <a:xfrm>
            <a:off x="9362300" y="2332325"/>
            <a:ext cx="1352592" cy="1571267"/>
            <a:chOff x="9362300" y="2332325"/>
            <a:chExt cx="1352592" cy="1571267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26FEDD82-E382-5E7C-49F6-C46A1BC2976F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6A836799-1644-8C84-DFCB-7D91843FBAFF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 flipV="1">
              <a:off x="10026127" y="2571078"/>
              <a:ext cx="1727" cy="4740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Bogen 22">
              <a:extLst>
                <a:ext uri="{FF2B5EF4-FFF2-40B4-BE49-F238E27FC236}">
                  <a16:creationId xmlns:a16="http://schemas.microsoft.com/office/drawing/2014/main" id="{F90A1FE3-6569-6E31-E522-BC9BA0134538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5" name="Textfeld 34">
            <a:extLst>
              <a:ext uri="{FF2B5EF4-FFF2-40B4-BE49-F238E27FC236}">
                <a16:creationId xmlns:a16="http://schemas.microsoft.com/office/drawing/2014/main" id="{52BC9B1C-B980-AD6E-3443-B39981DE12B2}"/>
              </a:ext>
            </a:extLst>
          </p:cNvPr>
          <p:cNvSpPr txBox="1"/>
          <p:nvPr/>
        </p:nvSpPr>
        <p:spPr>
          <a:xfrm>
            <a:off x="9137575" y="315668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Intensitätsverlust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FD09D7C-3BD4-3469-18C9-4D8C3FA9E8A3}"/>
              </a:ext>
            </a:extLst>
          </p:cNvPr>
          <p:cNvSpPr txBox="1"/>
          <p:nvPr/>
        </p:nvSpPr>
        <p:spPr>
          <a:xfrm>
            <a:off x="9132841" y="472952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Kein Intensitätsverlust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A2FC3AC-B4F2-0190-543A-C4B913CC7356}"/>
              </a:ext>
            </a:extLst>
          </p:cNvPr>
          <p:cNvGrpSpPr/>
          <p:nvPr/>
        </p:nvGrpSpPr>
        <p:grpSpPr>
          <a:xfrm>
            <a:off x="1002156" y="2179446"/>
            <a:ext cx="1352592" cy="1571267"/>
            <a:chOff x="9362300" y="2332325"/>
            <a:chExt cx="1352592" cy="1571267"/>
          </a:xfrm>
        </p:grpSpPr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4237CB1A-EC7D-AA49-A0E8-C401A1A04241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53B7626A-0563-B9B0-E77D-F18AA9705728}"/>
                </a:ext>
              </a:extLst>
            </p:cNvPr>
            <p:cNvCxnSpPr>
              <a:cxnSpLocks/>
              <a:stCxn id="24" idx="2"/>
              <a:endCxn id="37" idx="2"/>
            </p:cNvCxnSpPr>
            <p:nvPr/>
          </p:nvCxnSpPr>
          <p:spPr>
            <a:xfrm flipV="1">
              <a:off x="10027854" y="2750513"/>
              <a:ext cx="481946" cy="2945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Bogen 36">
              <a:extLst>
                <a:ext uri="{FF2B5EF4-FFF2-40B4-BE49-F238E27FC236}">
                  <a16:creationId xmlns:a16="http://schemas.microsoft.com/office/drawing/2014/main" id="{6682E52A-584E-804A-2193-52A673B2930D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B4743D72-B419-D894-E63B-97BC436C5C5E}"/>
              </a:ext>
            </a:extLst>
          </p:cNvPr>
          <p:cNvGrpSpPr/>
          <p:nvPr/>
        </p:nvGrpSpPr>
        <p:grpSpPr>
          <a:xfrm>
            <a:off x="1030221" y="3920792"/>
            <a:ext cx="9684670" cy="1683100"/>
            <a:chOff x="1030221" y="3920792"/>
            <a:chExt cx="9684670" cy="1683100"/>
          </a:xfrm>
        </p:grpSpPr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5176ACBD-85D6-7F04-B94B-316ED8D8F48F}"/>
                </a:ext>
              </a:extLst>
            </p:cNvPr>
            <p:cNvGrpSpPr/>
            <p:nvPr/>
          </p:nvGrpSpPr>
          <p:grpSpPr>
            <a:xfrm>
              <a:off x="9362299" y="3920792"/>
              <a:ext cx="1352592" cy="1571267"/>
              <a:chOff x="9362300" y="2332325"/>
              <a:chExt cx="1352592" cy="1571267"/>
            </a:xfrm>
          </p:grpSpPr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0927A799-53B8-F1AD-B2CD-27651A62986E}"/>
                  </a:ext>
                </a:extLst>
              </p:cNvPr>
              <p:cNvSpPr/>
              <p:nvPr/>
            </p:nvSpPr>
            <p:spPr>
              <a:xfrm>
                <a:off x="9479905" y="2332325"/>
                <a:ext cx="1095898" cy="71278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AE2F5E58-B934-9864-74C7-816AB5BC0864}"/>
                  </a:ext>
                </a:extLst>
              </p:cNvPr>
              <p:cNvCxnSpPr>
                <a:cxnSpLocks/>
                <a:stCxn id="30" idx="2"/>
                <a:endCxn id="33" idx="2"/>
              </p:cNvCxnSpPr>
              <p:nvPr/>
            </p:nvCxnSpPr>
            <p:spPr>
              <a:xfrm flipV="1">
                <a:off x="10027854" y="2750513"/>
                <a:ext cx="481946" cy="2945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Bogen 32">
                <a:extLst>
                  <a:ext uri="{FF2B5EF4-FFF2-40B4-BE49-F238E27FC236}">
                    <a16:creationId xmlns:a16="http://schemas.microsoft.com/office/drawing/2014/main" id="{3D913276-27EA-8C0E-0372-C182F6B6CFD6}"/>
                  </a:ext>
                </a:extLst>
              </p:cNvPr>
              <p:cNvSpPr/>
              <p:nvPr/>
            </p:nvSpPr>
            <p:spPr>
              <a:xfrm rot="18867278">
                <a:off x="9365777" y="2554478"/>
                <a:ext cx="1345637" cy="13525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9BDF5764-6274-A6A9-02E0-1A5E8439CF17}"/>
                </a:ext>
              </a:extLst>
            </p:cNvPr>
            <p:cNvGrpSpPr/>
            <p:nvPr/>
          </p:nvGrpSpPr>
          <p:grpSpPr>
            <a:xfrm>
              <a:off x="1030221" y="4005065"/>
              <a:ext cx="6612653" cy="1598827"/>
              <a:chOff x="1030221" y="4005065"/>
              <a:chExt cx="6612653" cy="1598827"/>
            </a:xfrm>
          </p:grpSpPr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6965666C-CB8E-DD22-1964-0CF31084C8B3}"/>
                  </a:ext>
                </a:extLst>
              </p:cNvPr>
              <p:cNvGrpSpPr/>
              <p:nvPr/>
            </p:nvGrpSpPr>
            <p:grpSpPr>
              <a:xfrm>
                <a:off x="3456511" y="4005065"/>
                <a:ext cx="4186363" cy="1080119"/>
                <a:chOff x="3957374" y="3181309"/>
                <a:chExt cx="4186363" cy="1080119"/>
              </a:xfrm>
            </p:grpSpPr>
            <p:grpSp>
              <p:nvGrpSpPr>
                <p:cNvPr id="10" name="Gruppieren 9">
                  <a:extLst>
                    <a:ext uri="{FF2B5EF4-FFF2-40B4-BE49-F238E27FC236}">
                      <a16:creationId xmlns:a16="http://schemas.microsoft.com/office/drawing/2014/main" id="{506B7F46-2C7B-A2F5-023D-4D4691050C98}"/>
                    </a:ext>
                  </a:extLst>
                </p:cNvPr>
                <p:cNvGrpSpPr/>
                <p:nvPr/>
              </p:nvGrpSpPr>
              <p:grpSpPr>
                <a:xfrm>
                  <a:off x="4328637" y="3181309"/>
                  <a:ext cx="3815100" cy="1080119"/>
                  <a:chOff x="4328637" y="2965285"/>
                  <a:chExt cx="3815100" cy="1080119"/>
                </a:xfrm>
              </p:grpSpPr>
              <p:sp>
                <p:nvSpPr>
                  <p:cNvPr id="17" name="Ellipse 16">
                    <a:extLst>
                      <a:ext uri="{FF2B5EF4-FFF2-40B4-BE49-F238E27FC236}">
                        <a16:creationId xmlns:a16="http://schemas.microsoft.com/office/drawing/2014/main" id="{11E12F79-19F3-CFDE-FE4F-0653A4E55F6F}"/>
                      </a:ext>
                    </a:extLst>
                  </p:cNvPr>
                  <p:cNvSpPr/>
                  <p:nvPr/>
                </p:nvSpPr>
                <p:spPr>
                  <a:xfrm>
                    <a:off x="5985445" y="3211837"/>
                    <a:ext cx="241947" cy="604867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8" name="Gerade Verbindung mit Pfeil 17">
                    <a:extLst>
                      <a:ext uri="{FF2B5EF4-FFF2-40B4-BE49-F238E27FC236}">
                        <a16:creationId xmlns:a16="http://schemas.microsoft.com/office/drawing/2014/main" id="{B75A7BBE-A85F-258E-3FEE-31C72BC4508D}"/>
                      </a:ext>
                    </a:extLst>
                  </p:cNvPr>
                  <p:cNvCxnSpPr/>
                  <p:nvPr/>
                </p:nvCxnSpPr>
                <p:spPr>
                  <a:xfrm>
                    <a:off x="4328637" y="3528672"/>
                    <a:ext cx="1267341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Gerade Verbindung mit Pfeil 18">
                    <a:extLst>
                      <a:ext uri="{FF2B5EF4-FFF2-40B4-BE49-F238E27FC236}">
                        <a16:creationId xmlns:a16="http://schemas.microsoft.com/office/drawing/2014/main" id="{0B26DECE-C586-BD7D-151F-86946E30C5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123819" y="2965285"/>
                    <a:ext cx="0" cy="1080119"/>
                  </a:xfrm>
                  <a:prstGeom prst="straightConnector1">
                    <a:avLst/>
                  </a:prstGeom>
                  <a:ln w="38100"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Gerade Verbindung mit Pfeil 19">
                    <a:extLst>
                      <a:ext uri="{FF2B5EF4-FFF2-40B4-BE49-F238E27FC236}">
                        <a16:creationId xmlns:a16="http://schemas.microsoft.com/office/drawing/2014/main" id="{E58B2F9E-4653-4838-2BAF-B900A69EBEFC}"/>
                      </a:ext>
                    </a:extLst>
                  </p:cNvPr>
                  <p:cNvCxnSpPr/>
                  <p:nvPr/>
                </p:nvCxnSpPr>
                <p:spPr>
                  <a:xfrm>
                    <a:off x="8143737" y="3128698"/>
                    <a:ext cx="0" cy="864096"/>
                  </a:xfrm>
                  <a:prstGeom prst="straightConnector1">
                    <a:avLst/>
                  </a:prstGeom>
                  <a:ln w="38100">
                    <a:solidFill>
                      <a:srgbClr val="002060"/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Gerade Verbindung mit Pfeil 24">
                    <a:extLst>
                      <a:ext uri="{FF2B5EF4-FFF2-40B4-BE49-F238E27FC236}">
                        <a16:creationId xmlns:a16="http://schemas.microsoft.com/office/drawing/2014/main" id="{0112F427-3D13-AE1F-5DB4-2430A8BC8D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97012" y="3510219"/>
                    <a:ext cx="1195995" cy="296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Gerade Verbindung mit Pfeil 10">
                  <a:extLst>
                    <a:ext uri="{FF2B5EF4-FFF2-40B4-BE49-F238E27FC236}">
                      <a16:creationId xmlns:a16="http://schemas.microsoft.com/office/drawing/2014/main" id="{C4276A1F-1EE4-0A97-95E8-B55CC26FF6DF}"/>
                    </a:ext>
                  </a:extLst>
                </p:cNvPr>
                <p:cNvCxnSpPr/>
                <p:nvPr/>
              </p:nvCxnSpPr>
              <p:spPr>
                <a:xfrm>
                  <a:off x="3957374" y="3273284"/>
                  <a:ext cx="0" cy="864096"/>
                </a:xfrm>
                <a:prstGeom prst="straightConnector1">
                  <a:avLst/>
                </a:prstGeom>
                <a:ln w="38100">
                  <a:solidFill>
                    <a:srgbClr val="002060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uppieren 39">
                <a:extLst>
                  <a:ext uri="{FF2B5EF4-FFF2-40B4-BE49-F238E27FC236}">
                    <a16:creationId xmlns:a16="http://schemas.microsoft.com/office/drawing/2014/main" id="{F080486F-A6AB-B4D3-43BB-2ADB6DFBC648}"/>
                  </a:ext>
                </a:extLst>
              </p:cNvPr>
              <p:cNvGrpSpPr/>
              <p:nvPr/>
            </p:nvGrpSpPr>
            <p:grpSpPr>
              <a:xfrm>
                <a:off x="1030221" y="4032625"/>
                <a:ext cx="1352592" cy="1571267"/>
                <a:chOff x="9362300" y="2332325"/>
                <a:chExt cx="1352592" cy="1571267"/>
              </a:xfrm>
            </p:grpSpPr>
            <p:sp>
              <p:nvSpPr>
                <p:cNvPr id="41" name="Rechteck 40">
                  <a:extLst>
                    <a:ext uri="{FF2B5EF4-FFF2-40B4-BE49-F238E27FC236}">
                      <a16:creationId xmlns:a16="http://schemas.microsoft.com/office/drawing/2014/main" id="{549E764F-9F23-9055-4CF6-440581DE99C0}"/>
                    </a:ext>
                  </a:extLst>
                </p:cNvPr>
                <p:cNvSpPr/>
                <p:nvPr/>
              </p:nvSpPr>
              <p:spPr>
                <a:xfrm>
                  <a:off x="9479905" y="2332325"/>
                  <a:ext cx="1095898" cy="71278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42" name="Gerader Verbinder 41">
                  <a:extLst>
                    <a:ext uri="{FF2B5EF4-FFF2-40B4-BE49-F238E27FC236}">
                      <a16:creationId xmlns:a16="http://schemas.microsoft.com/office/drawing/2014/main" id="{DAF0E9B3-5FC1-EC32-A279-337A7B3698BA}"/>
                    </a:ext>
                  </a:extLst>
                </p:cNvPr>
                <p:cNvCxnSpPr>
                  <a:cxnSpLocks/>
                  <a:stCxn id="41" idx="2"/>
                  <a:endCxn id="52" idx="2"/>
                </p:cNvCxnSpPr>
                <p:nvPr/>
              </p:nvCxnSpPr>
              <p:spPr>
                <a:xfrm flipV="1">
                  <a:off x="10027854" y="2750513"/>
                  <a:ext cx="481946" cy="29459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Bogen 51">
                  <a:extLst>
                    <a:ext uri="{FF2B5EF4-FFF2-40B4-BE49-F238E27FC236}">
                      <a16:creationId xmlns:a16="http://schemas.microsoft.com/office/drawing/2014/main" id="{02326C55-A220-00BD-F81F-A4C7E3A785AD}"/>
                    </a:ext>
                  </a:extLst>
                </p:cNvPr>
                <p:cNvSpPr/>
                <p:nvPr/>
              </p:nvSpPr>
              <p:spPr>
                <a:xfrm rot="18867278">
                  <a:off x="9365777" y="2554478"/>
                  <a:ext cx="1345637" cy="1352592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4480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8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Unpolarisiertes</a:t>
            </a:r>
            <a:r>
              <a:rPr lang="de-DE" dirty="0"/>
              <a:t> Licht trifft auf 45°-Polarisationsfilter: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Polarisation bei Licht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1F1054C-DEF2-4830-DD03-7AEF59F44E47}"/>
              </a:ext>
            </a:extLst>
          </p:cNvPr>
          <p:cNvGrpSpPr/>
          <p:nvPr/>
        </p:nvGrpSpPr>
        <p:grpSpPr>
          <a:xfrm>
            <a:off x="3827774" y="2370847"/>
            <a:ext cx="4074280" cy="709519"/>
            <a:chOff x="4328637" y="3211837"/>
            <a:chExt cx="4074280" cy="709519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3AE7B1B8-CA0B-82D5-5ED1-64CBE95B0992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8F909E84-A097-27C6-8E7E-1B38FBAD61DB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1EEE2ACD-803C-BEE0-23C1-C2994DBB23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37023" y="3296425"/>
              <a:ext cx="365894" cy="624931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E6AFE3B6-491B-BC27-A8BF-089E3BF35804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Inhaltsplatzhalter 1">
            <a:extLst>
              <a:ext uri="{FF2B5EF4-FFF2-40B4-BE49-F238E27FC236}">
                <a16:creationId xmlns:a16="http://schemas.microsoft.com/office/drawing/2014/main" id="{D20B79F6-C7A4-EEFA-401B-9094E45B9E4C}"/>
              </a:ext>
            </a:extLst>
          </p:cNvPr>
          <p:cNvSpPr txBox="1">
            <a:spLocks/>
          </p:cNvSpPr>
          <p:nvPr/>
        </p:nvSpPr>
        <p:spPr>
          <a:xfrm>
            <a:off x="551384" y="5341236"/>
            <a:ext cx="10972800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Vorher </a:t>
            </a:r>
            <a:r>
              <a:rPr lang="de-DE" dirty="0" err="1"/>
              <a:t>unpolarisiertes</a:t>
            </a:r>
            <a:r>
              <a:rPr lang="de-DE" dirty="0"/>
              <a:t> Licht hat nach dem 45°-Filter Polarisation 45°.</a:t>
            </a:r>
            <a:br>
              <a:rPr lang="de-DE" dirty="0"/>
            </a:br>
            <a:r>
              <a:rPr lang="de-DE" dirty="0"/>
              <a:t>Es wird von einem weiterem 45°-Filter zu 100 % durchgelassen.</a:t>
            </a:r>
            <a:br>
              <a:rPr lang="de-DE" dirty="0"/>
            </a:br>
            <a:endParaRPr lang="de-DE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270892D-01AA-CC37-4F90-06825855B2C7}"/>
              </a:ext>
            </a:extLst>
          </p:cNvPr>
          <p:cNvSpPr txBox="1"/>
          <p:nvPr/>
        </p:nvSpPr>
        <p:spPr>
          <a:xfrm>
            <a:off x="2187666" y="2077065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 dem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Filter: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688208D-4501-843B-3302-8E5DFDA03025}"/>
              </a:ext>
            </a:extLst>
          </p:cNvPr>
          <p:cNvSpPr txBox="1"/>
          <p:nvPr/>
        </p:nvSpPr>
        <p:spPr>
          <a:xfrm>
            <a:off x="7415120" y="1892399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Nach dem Filter:</a:t>
            </a: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C8190AA6-1AC4-356B-8F48-2225970245A9}"/>
              </a:ext>
            </a:extLst>
          </p:cNvPr>
          <p:cNvCxnSpPr>
            <a:cxnSpLocks/>
          </p:cNvCxnSpPr>
          <p:nvPr/>
        </p:nvCxnSpPr>
        <p:spPr>
          <a:xfrm flipH="1">
            <a:off x="5425831" y="2337672"/>
            <a:ext cx="382137" cy="682388"/>
          </a:xfrm>
          <a:prstGeom prst="straightConnector1">
            <a:avLst/>
          </a:prstGeom>
          <a:ln w="3810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9207D404-52EE-C89F-25BE-3C46D6661BE8}"/>
              </a:ext>
            </a:extLst>
          </p:cNvPr>
          <p:cNvSpPr txBox="1"/>
          <p:nvPr/>
        </p:nvSpPr>
        <p:spPr>
          <a:xfrm>
            <a:off x="5041338" y="213645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26D59733-73A9-518D-6CC3-F99995E1FCCC}"/>
              </a:ext>
            </a:extLst>
          </p:cNvPr>
          <p:cNvGrpSpPr/>
          <p:nvPr/>
        </p:nvGrpSpPr>
        <p:grpSpPr>
          <a:xfrm>
            <a:off x="865762" y="3737922"/>
            <a:ext cx="9849129" cy="1791702"/>
            <a:chOff x="865762" y="3737922"/>
            <a:chExt cx="9849129" cy="1791702"/>
          </a:xfrm>
        </p:grpSpPr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60155283-D1AB-29A0-9371-9F72ECB2D0AF}"/>
                </a:ext>
              </a:extLst>
            </p:cNvPr>
            <p:cNvGrpSpPr/>
            <p:nvPr/>
          </p:nvGrpSpPr>
          <p:grpSpPr>
            <a:xfrm>
              <a:off x="865762" y="3737922"/>
              <a:ext cx="9849129" cy="1791702"/>
              <a:chOff x="865762" y="3737922"/>
              <a:chExt cx="9849129" cy="1791702"/>
            </a:xfrm>
          </p:grpSpPr>
          <p:grpSp>
            <p:nvGrpSpPr>
              <p:cNvPr id="41" name="Gruppieren 40">
                <a:extLst>
                  <a:ext uri="{FF2B5EF4-FFF2-40B4-BE49-F238E27FC236}">
                    <a16:creationId xmlns:a16="http://schemas.microsoft.com/office/drawing/2014/main" id="{4F787B7E-6046-1FBD-8F03-CBA93C52C422}"/>
                  </a:ext>
                </a:extLst>
              </p:cNvPr>
              <p:cNvGrpSpPr/>
              <p:nvPr/>
            </p:nvGrpSpPr>
            <p:grpSpPr>
              <a:xfrm>
                <a:off x="2395256" y="3737922"/>
                <a:ext cx="6894059" cy="1226036"/>
                <a:chOff x="2395256" y="3737922"/>
                <a:chExt cx="6894059" cy="1226036"/>
              </a:xfrm>
            </p:grpSpPr>
            <p:grpSp>
              <p:nvGrpSpPr>
                <p:cNvPr id="10" name="Gruppieren 9">
                  <a:extLst>
                    <a:ext uri="{FF2B5EF4-FFF2-40B4-BE49-F238E27FC236}">
                      <a16:creationId xmlns:a16="http://schemas.microsoft.com/office/drawing/2014/main" id="{506B7F46-2C7B-A2F5-023D-4D4691050C98}"/>
                    </a:ext>
                  </a:extLst>
                </p:cNvPr>
                <p:cNvGrpSpPr/>
                <p:nvPr/>
              </p:nvGrpSpPr>
              <p:grpSpPr>
                <a:xfrm>
                  <a:off x="3827774" y="4291275"/>
                  <a:ext cx="3564370" cy="604867"/>
                  <a:chOff x="4328637" y="3211837"/>
                  <a:chExt cx="3564370" cy="604867"/>
                </a:xfrm>
              </p:grpSpPr>
              <p:sp>
                <p:nvSpPr>
                  <p:cNvPr id="17" name="Ellipse 16">
                    <a:extLst>
                      <a:ext uri="{FF2B5EF4-FFF2-40B4-BE49-F238E27FC236}">
                        <a16:creationId xmlns:a16="http://schemas.microsoft.com/office/drawing/2014/main" id="{11E12F79-19F3-CFDE-FE4F-0653A4E55F6F}"/>
                      </a:ext>
                    </a:extLst>
                  </p:cNvPr>
                  <p:cNvSpPr/>
                  <p:nvPr/>
                </p:nvSpPr>
                <p:spPr>
                  <a:xfrm>
                    <a:off x="5985445" y="3211837"/>
                    <a:ext cx="241947" cy="604867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8" name="Gerade Verbindung mit Pfeil 17">
                    <a:extLst>
                      <a:ext uri="{FF2B5EF4-FFF2-40B4-BE49-F238E27FC236}">
                        <a16:creationId xmlns:a16="http://schemas.microsoft.com/office/drawing/2014/main" id="{B75A7BBE-A85F-258E-3FEE-31C72BC4508D}"/>
                      </a:ext>
                    </a:extLst>
                  </p:cNvPr>
                  <p:cNvCxnSpPr/>
                  <p:nvPr/>
                </p:nvCxnSpPr>
                <p:spPr>
                  <a:xfrm>
                    <a:off x="4328637" y="3528672"/>
                    <a:ext cx="1267341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Gerade Verbindung mit Pfeil 24">
                    <a:extLst>
                      <a:ext uri="{FF2B5EF4-FFF2-40B4-BE49-F238E27FC236}">
                        <a16:creationId xmlns:a16="http://schemas.microsoft.com/office/drawing/2014/main" id="{0112F427-3D13-AE1F-5DB4-2430A8BC8D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97012" y="3510219"/>
                    <a:ext cx="1195995" cy="296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" name="Gerade Verbindung mit Pfeil 14">
                  <a:extLst>
                    <a:ext uri="{FF2B5EF4-FFF2-40B4-BE49-F238E27FC236}">
                      <a16:creationId xmlns:a16="http://schemas.microsoft.com/office/drawing/2014/main" id="{49EE21A6-16E7-8C4E-1A1E-0E7A7F605B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298449" y="4271749"/>
                  <a:ext cx="400094" cy="648083"/>
                </a:xfrm>
                <a:prstGeom prst="straightConnector1">
                  <a:avLst/>
                </a:prstGeom>
                <a:ln w="38100">
                  <a:solidFill>
                    <a:srgbClr val="002060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Gerade Verbindung mit Pfeil 15">
                  <a:extLst>
                    <a:ext uri="{FF2B5EF4-FFF2-40B4-BE49-F238E27FC236}">
                      <a16:creationId xmlns:a16="http://schemas.microsoft.com/office/drawing/2014/main" id="{A87C3BBF-F096-71B0-CA26-1788EBC28E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36160" y="4339988"/>
                  <a:ext cx="365894" cy="623970"/>
                </a:xfrm>
                <a:prstGeom prst="straightConnector1">
                  <a:avLst/>
                </a:prstGeom>
                <a:ln w="38100">
                  <a:solidFill>
                    <a:srgbClr val="002060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Textfeld 38">
                  <a:extLst>
                    <a:ext uri="{FF2B5EF4-FFF2-40B4-BE49-F238E27FC236}">
                      <a16:creationId xmlns:a16="http://schemas.microsoft.com/office/drawing/2014/main" id="{AE5A219C-00AC-539D-08CC-E3939736E160}"/>
                    </a:ext>
                  </a:extLst>
                </p:cNvPr>
                <p:cNvSpPr txBox="1"/>
                <p:nvPr/>
              </p:nvSpPr>
              <p:spPr>
                <a:xfrm>
                  <a:off x="2395256" y="3822327"/>
                  <a:ext cx="111921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Vor dem </a:t>
                  </a:r>
                  <a:br>
                    <a:rPr lang="de-DE" dirty="0">
                      <a:latin typeface="Arial" panose="020B0604020202020204" pitchFamily="34" charset="0"/>
                      <a:cs typeface="Arial" panose="020B0604020202020204" pitchFamily="34" charset="0"/>
                    </a:rPr>
                  </a:br>
                  <a:r>
                    <a:rPr lang="de-DE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Filter:</a:t>
                  </a:r>
                </a:p>
              </p:txBody>
            </p:sp>
            <p:sp>
              <p:nvSpPr>
                <p:cNvPr id="40" name="Textfeld 39">
                  <a:extLst>
                    <a:ext uri="{FF2B5EF4-FFF2-40B4-BE49-F238E27FC236}">
                      <a16:creationId xmlns:a16="http://schemas.microsoft.com/office/drawing/2014/main" id="{B2BC4ECF-7AF6-0CB0-29C6-C5A4F3969752}"/>
                    </a:ext>
                  </a:extLst>
                </p:cNvPr>
                <p:cNvSpPr txBox="1"/>
                <p:nvPr/>
              </p:nvSpPr>
              <p:spPr>
                <a:xfrm>
                  <a:off x="7381420" y="3737922"/>
                  <a:ext cx="19078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Nach dem Filter:</a:t>
                  </a:r>
                </a:p>
              </p:txBody>
            </p:sp>
          </p:grpSp>
          <p:grpSp>
            <p:nvGrpSpPr>
              <p:cNvPr id="20" name="Gruppieren 19">
                <a:extLst>
                  <a:ext uri="{FF2B5EF4-FFF2-40B4-BE49-F238E27FC236}">
                    <a16:creationId xmlns:a16="http://schemas.microsoft.com/office/drawing/2014/main" id="{AB37A74B-8A53-4010-7B9A-9BBDA9539EFB}"/>
                  </a:ext>
                </a:extLst>
              </p:cNvPr>
              <p:cNvGrpSpPr/>
              <p:nvPr/>
            </p:nvGrpSpPr>
            <p:grpSpPr>
              <a:xfrm>
                <a:off x="9362299" y="3920792"/>
                <a:ext cx="1352592" cy="1571267"/>
                <a:chOff x="9362300" y="2332325"/>
                <a:chExt cx="1352592" cy="1571267"/>
              </a:xfrm>
            </p:grpSpPr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BA5732A7-5BF3-D56F-9523-00934CD93C5C}"/>
                    </a:ext>
                  </a:extLst>
                </p:cNvPr>
                <p:cNvSpPr/>
                <p:nvPr/>
              </p:nvSpPr>
              <p:spPr>
                <a:xfrm>
                  <a:off x="9479905" y="2332325"/>
                  <a:ext cx="1095898" cy="71278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3" name="Gerader Verbinder 22">
                  <a:extLst>
                    <a:ext uri="{FF2B5EF4-FFF2-40B4-BE49-F238E27FC236}">
                      <a16:creationId xmlns:a16="http://schemas.microsoft.com/office/drawing/2014/main" id="{3DEB425B-83F8-51D6-ABDD-D3DC051FC223}"/>
                    </a:ext>
                  </a:extLst>
                </p:cNvPr>
                <p:cNvCxnSpPr>
                  <a:cxnSpLocks/>
                  <a:stCxn id="21" idx="2"/>
                  <a:endCxn id="24" idx="2"/>
                </p:cNvCxnSpPr>
                <p:nvPr/>
              </p:nvCxnSpPr>
              <p:spPr>
                <a:xfrm flipV="1">
                  <a:off x="10027854" y="2750513"/>
                  <a:ext cx="481946" cy="29459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Bogen 23">
                  <a:extLst>
                    <a:ext uri="{FF2B5EF4-FFF2-40B4-BE49-F238E27FC236}">
                      <a16:creationId xmlns:a16="http://schemas.microsoft.com/office/drawing/2014/main" id="{827AE3CF-23A8-3C09-312E-EEC37F4AAC5B}"/>
                    </a:ext>
                  </a:extLst>
                </p:cNvPr>
                <p:cNvSpPr/>
                <p:nvPr/>
              </p:nvSpPr>
              <p:spPr>
                <a:xfrm rot="18867278">
                  <a:off x="9365777" y="2554478"/>
                  <a:ext cx="1345637" cy="1352592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32" name="Gruppieren 31">
                <a:extLst>
                  <a:ext uri="{FF2B5EF4-FFF2-40B4-BE49-F238E27FC236}">
                    <a16:creationId xmlns:a16="http://schemas.microsoft.com/office/drawing/2014/main" id="{B01ACD46-F66B-4B9F-B116-70483F008677}"/>
                  </a:ext>
                </a:extLst>
              </p:cNvPr>
              <p:cNvGrpSpPr/>
              <p:nvPr/>
            </p:nvGrpSpPr>
            <p:grpSpPr>
              <a:xfrm>
                <a:off x="865762" y="3958357"/>
                <a:ext cx="1352592" cy="1571267"/>
                <a:chOff x="9362300" y="2332325"/>
                <a:chExt cx="1352592" cy="1571267"/>
              </a:xfrm>
            </p:grpSpPr>
            <p:sp>
              <p:nvSpPr>
                <p:cNvPr id="33" name="Rechteck 32">
                  <a:extLst>
                    <a:ext uri="{FF2B5EF4-FFF2-40B4-BE49-F238E27FC236}">
                      <a16:creationId xmlns:a16="http://schemas.microsoft.com/office/drawing/2014/main" id="{1949BAAA-CFED-CEEA-B910-CD8E8E7AE916}"/>
                    </a:ext>
                  </a:extLst>
                </p:cNvPr>
                <p:cNvSpPr/>
                <p:nvPr/>
              </p:nvSpPr>
              <p:spPr>
                <a:xfrm>
                  <a:off x="9479905" y="2332325"/>
                  <a:ext cx="1095898" cy="71278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34" name="Gerader Verbinder 33">
                  <a:extLst>
                    <a:ext uri="{FF2B5EF4-FFF2-40B4-BE49-F238E27FC236}">
                      <a16:creationId xmlns:a16="http://schemas.microsoft.com/office/drawing/2014/main" id="{BF168E9B-8C72-9F5B-75EC-350E25DB8A1F}"/>
                    </a:ext>
                  </a:extLst>
                </p:cNvPr>
                <p:cNvCxnSpPr>
                  <a:cxnSpLocks/>
                  <a:stCxn id="33" idx="2"/>
                  <a:endCxn id="35" idx="2"/>
                </p:cNvCxnSpPr>
                <p:nvPr/>
              </p:nvCxnSpPr>
              <p:spPr>
                <a:xfrm flipV="1">
                  <a:off x="10027854" y="2750513"/>
                  <a:ext cx="481946" cy="29459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Bogen 34">
                  <a:extLst>
                    <a:ext uri="{FF2B5EF4-FFF2-40B4-BE49-F238E27FC236}">
                      <a16:creationId xmlns:a16="http://schemas.microsoft.com/office/drawing/2014/main" id="{60C928A1-C42E-A9F4-F898-ED44AB9B6EC1}"/>
                    </a:ext>
                  </a:extLst>
                </p:cNvPr>
                <p:cNvSpPr/>
                <p:nvPr/>
              </p:nvSpPr>
              <p:spPr>
                <a:xfrm rot="18867278">
                  <a:off x="9365777" y="2554478"/>
                  <a:ext cx="1345637" cy="1352592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96FE6485-4000-5330-DECD-79AE208DCA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14486" y="4254042"/>
              <a:ext cx="382137" cy="682388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AA895401-AB0B-1CAE-BE96-30E8E1A77F25}"/>
                </a:ext>
              </a:extLst>
            </p:cNvPr>
            <p:cNvSpPr txBox="1"/>
            <p:nvPr/>
          </p:nvSpPr>
          <p:spPr>
            <a:xfrm>
              <a:off x="5098123" y="3963234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45°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EA0C10B2-4B98-0AB9-E5D7-36393E1E0590}"/>
              </a:ext>
            </a:extLst>
          </p:cNvPr>
          <p:cNvGrpSpPr/>
          <p:nvPr/>
        </p:nvGrpSpPr>
        <p:grpSpPr>
          <a:xfrm>
            <a:off x="9362300" y="2332325"/>
            <a:ext cx="1352592" cy="1571267"/>
            <a:chOff x="9362300" y="2332325"/>
            <a:chExt cx="1352592" cy="1571267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604EAAF2-AF52-D116-220C-75604BF25B6A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0EB91654-2874-B042-FAC8-617BF12D090E}"/>
                </a:ext>
              </a:extLst>
            </p:cNvPr>
            <p:cNvCxnSpPr>
              <a:cxnSpLocks/>
              <a:stCxn id="11" idx="2"/>
            </p:cNvCxnSpPr>
            <p:nvPr/>
          </p:nvCxnSpPr>
          <p:spPr>
            <a:xfrm flipH="1" flipV="1">
              <a:off x="10026127" y="2571078"/>
              <a:ext cx="1727" cy="4740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Bogen 18">
              <a:extLst>
                <a:ext uri="{FF2B5EF4-FFF2-40B4-BE49-F238E27FC236}">
                  <a16:creationId xmlns:a16="http://schemas.microsoft.com/office/drawing/2014/main" id="{0AB7C98D-C227-D29C-DBDB-165388AB9629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92AD4043-134D-100E-F65E-4C966B737E99}"/>
              </a:ext>
            </a:extLst>
          </p:cNvPr>
          <p:cNvGrpSpPr/>
          <p:nvPr/>
        </p:nvGrpSpPr>
        <p:grpSpPr>
          <a:xfrm>
            <a:off x="864129" y="2133414"/>
            <a:ext cx="1352592" cy="1571267"/>
            <a:chOff x="9362300" y="2332325"/>
            <a:chExt cx="1352592" cy="1571267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82D0B955-66F5-0637-B6B0-5BFBAF66E7B5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B9E59B97-D295-4673-0CF8-6813236479C5}"/>
                </a:ext>
              </a:extLst>
            </p:cNvPr>
            <p:cNvCxnSpPr>
              <a:cxnSpLocks/>
              <a:stCxn id="27" idx="2"/>
              <a:endCxn id="30" idx="2"/>
            </p:cNvCxnSpPr>
            <p:nvPr/>
          </p:nvCxnSpPr>
          <p:spPr>
            <a:xfrm flipV="1">
              <a:off x="10027854" y="2750513"/>
              <a:ext cx="481946" cy="2945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Bogen 29">
              <a:extLst>
                <a:ext uri="{FF2B5EF4-FFF2-40B4-BE49-F238E27FC236}">
                  <a16:creationId xmlns:a16="http://schemas.microsoft.com/office/drawing/2014/main" id="{58B8F6EA-4846-9BBE-8B45-BF762B70FB6F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F4DC64D7-F107-661E-6EF2-00F04CF0C70B}"/>
              </a:ext>
            </a:extLst>
          </p:cNvPr>
          <p:cNvGrpSpPr/>
          <p:nvPr/>
        </p:nvGrpSpPr>
        <p:grpSpPr>
          <a:xfrm>
            <a:off x="3211905" y="2151906"/>
            <a:ext cx="470430" cy="864096"/>
            <a:chOff x="874201" y="1943536"/>
            <a:chExt cx="470430" cy="864096"/>
          </a:xfrm>
        </p:grpSpPr>
        <p:cxnSp>
          <p:nvCxnSpPr>
            <p:cNvPr id="49" name="Gerade Verbindung mit Pfeil 48">
              <a:extLst>
                <a:ext uri="{FF2B5EF4-FFF2-40B4-BE49-F238E27FC236}">
                  <a16:creationId xmlns:a16="http://schemas.microsoft.com/office/drawing/2014/main" id="{C2CF50AE-B120-054D-0CD8-97D82DD71CBB}"/>
                </a:ext>
              </a:extLst>
            </p:cNvPr>
            <p:cNvCxnSpPr/>
            <p:nvPr/>
          </p:nvCxnSpPr>
          <p:spPr>
            <a:xfrm>
              <a:off x="1111839" y="1943536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>
              <a:extLst>
                <a:ext uri="{FF2B5EF4-FFF2-40B4-BE49-F238E27FC236}">
                  <a16:creationId xmlns:a16="http://schemas.microsoft.com/office/drawing/2014/main" id="{671ACE20-4A63-D4A2-3233-4AC5A8A28A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6209" y="2095936"/>
              <a:ext cx="318030" cy="607044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mit Pfeil 50">
              <a:extLst>
                <a:ext uri="{FF2B5EF4-FFF2-40B4-BE49-F238E27FC236}">
                  <a16:creationId xmlns:a16="http://schemas.microsoft.com/office/drawing/2014/main" id="{BFA775F9-00A5-5259-DFCF-AE92B7E836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4201" y="2292680"/>
              <a:ext cx="470430" cy="166612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mit Pfeil 51">
              <a:extLst>
                <a:ext uri="{FF2B5EF4-FFF2-40B4-BE49-F238E27FC236}">
                  <a16:creationId xmlns:a16="http://schemas.microsoft.com/office/drawing/2014/main" id="{C29CA550-0C70-5B82-D83E-965B54178F65}"/>
                </a:ext>
              </a:extLst>
            </p:cNvPr>
            <p:cNvCxnSpPr>
              <a:cxnSpLocks/>
            </p:cNvCxnSpPr>
            <p:nvPr/>
          </p:nvCxnSpPr>
          <p:spPr>
            <a:xfrm>
              <a:off x="916092" y="2189390"/>
              <a:ext cx="396240" cy="4165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46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0°-Licht trifft auf verschiedene Polarisationsfilter:</a:t>
            </a:r>
          </a:p>
        </p:txBody>
      </p:sp>
      <p:sp>
        <p:nvSpPr>
          <p:cNvPr id="37" name="Inhaltsplatzhalter 1">
            <a:extLst>
              <a:ext uri="{FF2B5EF4-FFF2-40B4-BE49-F238E27FC236}">
                <a16:creationId xmlns:a16="http://schemas.microsoft.com/office/drawing/2014/main" id="{2F5D8047-7A7B-FE9D-89E9-DD2D7CD768E3}"/>
              </a:ext>
            </a:extLst>
          </p:cNvPr>
          <p:cNvSpPr txBox="1">
            <a:spLocks/>
          </p:cNvSpPr>
          <p:nvPr/>
        </p:nvSpPr>
        <p:spPr>
          <a:xfrm>
            <a:off x="263352" y="3033709"/>
            <a:ext cx="10972800" cy="7196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68B0CF0-62FB-0282-C388-23EFFB589218}"/>
              </a:ext>
            </a:extLst>
          </p:cNvPr>
          <p:cNvGrpSpPr/>
          <p:nvPr/>
        </p:nvGrpSpPr>
        <p:grpSpPr>
          <a:xfrm>
            <a:off x="1723061" y="1692673"/>
            <a:ext cx="4186363" cy="1080119"/>
            <a:chOff x="3957374" y="3181309"/>
            <a:chExt cx="4186363" cy="1080119"/>
          </a:xfrm>
        </p:grpSpPr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FE013595-DB2A-0018-B85F-861B113F7759}"/>
                </a:ext>
              </a:extLst>
            </p:cNvPr>
            <p:cNvGrpSpPr/>
            <p:nvPr/>
          </p:nvGrpSpPr>
          <p:grpSpPr>
            <a:xfrm>
              <a:off x="4328637" y="3181309"/>
              <a:ext cx="3815100" cy="1080119"/>
              <a:chOff x="4328637" y="2965285"/>
              <a:chExt cx="3815100" cy="1080119"/>
            </a:xfrm>
          </p:grpSpPr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5E9B764A-3FC7-1015-6115-5B633176F3EB}"/>
                  </a:ext>
                </a:extLst>
              </p:cNvPr>
              <p:cNvSpPr/>
              <p:nvPr/>
            </p:nvSpPr>
            <p:spPr>
              <a:xfrm>
                <a:off x="5985445" y="3211837"/>
                <a:ext cx="241947" cy="604867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6" name="Gerade Verbindung mit Pfeil 25">
                <a:extLst>
                  <a:ext uri="{FF2B5EF4-FFF2-40B4-BE49-F238E27FC236}">
                    <a16:creationId xmlns:a16="http://schemas.microsoft.com/office/drawing/2014/main" id="{F261C1F9-AEDD-A690-C3AB-BE51EC8DFDAC}"/>
                  </a:ext>
                </a:extLst>
              </p:cNvPr>
              <p:cNvCxnSpPr/>
              <p:nvPr/>
            </p:nvCxnSpPr>
            <p:spPr>
              <a:xfrm>
                <a:off x="4328637" y="3528672"/>
                <a:ext cx="126734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 Verbindung mit Pfeil 29">
                <a:extLst>
                  <a:ext uri="{FF2B5EF4-FFF2-40B4-BE49-F238E27FC236}">
                    <a16:creationId xmlns:a16="http://schemas.microsoft.com/office/drawing/2014/main" id="{0735487D-4B56-07C9-D71E-8E5170209D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3819" y="2965285"/>
                <a:ext cx="0" cy="1080119"/>
              </a:xfrm>
              <a:prstGeom prst="straightConnector1">
                <a:avLst/>
              </a:prstGeom>
              <a:ln w="38100"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 Verbindung mit Pfeil 31">
                <a:extLst>
                  <a:ext uri="{FF2B5EF4-FFF2-40B4-BE49-F238E27FC236}">
                    <a16:creationId xmlns:a16="http://schemas.microsoft.com/office/drawing/2014/main" id="{CB48F7D6-E2DE-FA6A-5135-188300A3B470}"/>
                  </a:ext>
                </a:extLst>
              </p:cNvPr>
              <p:cNvCxnSpPr/>
              <p:nvPr/>
            </p:nvCxnSpPr>
            <p:spPr>
              <a:xfrm>
                <a:off x="8143737" y="3128698"/>
                <a:ext cx="0" cy="86409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 Verbindung mit Pfeil 32">
                <a:extLst>
                  <a:ext uri="{FF2B5EF4-FFF2-40B4-BE49-F238E27FC236}">
                    <a16:creationId xmlns:a16="http://schemas.microsoft.com/office/drawing/2014/main" id="{FDD3C463-415F-C4A9-A270-EB5237D486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7012" y="3510219"/>
                <a:ext cx="1195995" cy="29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29D8D3EA-2F83-BD4C-40E7-9E2087F64433}"/>
                </a:ext>
              </a:extLst>
            </p:cNvPr>
            <p:cNvCxnSpPr/>
            <p:nvPr/>
          </p:nvCxnSpPr>
          <p:spPr>
            <a:xfrm>
              <a:off x="3957374" y="3273284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Inhaltsplatzhalter 1">
            <a:extLst>
              <a:ext uri="{FF2B5EF4-FFF2-40B4-BE49-F238E27FC236}">
                <a16:creationId xmlns:a16="http://schemas.microsoft.com/office/drawing/2014/main" id="{BF61332A-7A2F-12AE-2595-F3E31D98037C}"/>
              </a:ext>
            </a:extLst>
          </p:cNvPr>
          <p:cNvSpPr txBox="1">
            <a:spLocks/>
          </p:cNvSpPr>
          <p:nvPr/>
        </p:nvSpPr>
        <p:spPr>
          <a:xfrm>
            <a:off x="7666845" y="1872726"/>
            <a:ext cx="3831700" cy="122347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0°-Licht wird vom 0°-Filter zu 100 % durchgelassen.</a:t>
            </a:r>
            <a:br>
              <a:rPr lang="de-DE" dirty="0"/>
            </a:br>
            <a:endParaRPr lang="de-DE" dirty="0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930DB5A-246D-271E-18C9-E8CFB3259DED}"/>
              </a:ext>
            </a:extLst>
          </p:cNvPr>
          <p:cNvCxnSpPr/>
          <p:nvPr/>
        </p:nvCxnSpPr>
        <p:spPr>
          <a:xfrm>
            <a:off x="263352" y="2898004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76100E82-A5AD-F24D-E443-5B1AEABBEFC5}"/>
              </a:ext>
            </a:extLst>
          </p:cNvPr>
          <p:cNvCxnSpPr/>
          <p:nvPr/>
        </p:nvCxnSpPr>
        <p:spPr>
          <a:xfrm>
            <a:off x="283319" y="4531167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4CF3C18F-7C52-B9A2-8D49-252D4ED4811D}"/>
              </a:ext>
            </a:extLst>
          </p:cNvPr>
          <p:cNvSpPr txBox="1"/>
          <p:nvPr/>
        </p:nvSpPr>
        <p:spPr>
          <a:xfrm>
            <a:off x="3441842" y="15475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7096015-CCE8-F988-9956-63680D898EC6}"/>
              </a:ext>
            </a:extLst>
          </p:cNvPr>
          <p:cNvSpPr txBox="1"/>
          <p:nvPr/>
        </p:nvSpPr>
        <p:spPr>
          <a:xfrm>
            <a:off x="3401639" y="321297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9FA4E8E-2D3D-C0EC-069E-A289040277B1}"/>
              </a:ext>
            </a:extLst>
          </p:cNvPr>
          <p:cNvSpPr txBox="1"/>
          <p:nvPr/>
        </p:nvSpPr>
        <p:spPr>
          <a:xfrm>
            <a:off x="3406986" y="479715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3D838542-0395-2286-D777-28B82B2131E8}"/>
              </a:ext>
            </a:extLst>
          </p:cNvPr>
          <p:cNvGrpSpPr/>
          <p:nvPr/>
        </p:nvGrpSpPr>
        <p:grpSpPr>
          <a:xfrm>
            <a:off x="6473098" y="1868294"/>
            <a:ext cx="1352592" cy="1571267"/>
            <a:chOff x="9362300" y="2332325"/>
            <a:chExt cx="1352592" cy="1571267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33F62726-C996-8479-FE64-F5AC2E476229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24464D21-BFAB-0098-ED94-6E16A03809CB}"/>
                </a:ext>
              </a:extLst>
            </p:cNvPr>
            <p:cNvCxnSpPr>
              <a:cxnSpLocks/>
              <a:stCxn id="27" idx="2"/>
              <a:endCxn id="35" idx="2"/>
            </p:cNvCxnSpPr>
            <p:nvPr/>
          </p:nvCxnSpPr>
          <p:spPr>
            <a:xfrm flipV="1">
              <a:off x="10027854" y="2750513"/>
              <a:ext cx="481946" cy="2945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Bogen 34">
              <a:extLst>
                <a:ext uri="{FF2B5EF4-FFF2-40B4-BE49-F238E27FC236}">
                  <a16:creationId xmlns:a16="http://schemas.microsoft.com/office/drawing/2014/main" id="{9E49FDC3-75D0-0D1A-B116-0656E7A56C98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470CE205-4C67-53D1-E795-17757C47C993}"/>
              </a:ext>
            </a:extLst>
          </p:cNvPr>
          <p:cNvGrpSpPr/>
          <p:nvPr/>
        </p:nvGrpSpPr>
        <p:grpSpPr>
          <a:xfrm>
            <a:off x="159846" y="1857733"/>
            <a:ext cx="1352592" cy="1571267"/>
            <a:chOff x="9362300" y="2332325"/>
            <a:chExt cx="1352592" cy="1571267"/>
          </a:xfrm>
        </p:grpSpPr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A06BFBCA-57FE-7451-FA88-50E7803026F1}"/>
                </a:ext>
              </a:extLst>
            </p:cNvPr>
            <p:cNvSpPr/>
            <p:nvPr/>
          </p:nvSpPr>
          <p:spPr>
            <a:xfrm>
              <a:off x="9479905" y="2332325"/>
              <a:ext cx="1095898" cy="7127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C3FB37FA-C6D4-35F3-2FE6-7E0200E99ACB}"/>
                </a:ext>
              </a:extLst>
            </p:cNvPr>
            <p:cNvCxnSpPr>
              <a:cxnSpLocks/>
              <a:stCxn id="51" idx="2"/>
              <a:endCxn id="53" idx="2"/>
            </p:cNvCxnSpPr>
            <p:nvPr/>
          </p:nvCxnSpPr>
          <p:spPr>
            <a:xfrm flipV="1">
              <a:off x="10027854" y="2750513"/>
              <a:ext cx="481946" cy="2945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Bogen 52">
              <a:extLst>
                <a:ext uri="{FF2B5EF4-FFF2-40B4-BE49-F238E27FC236}">
                  <a16:creationId xmlns:a16="http://schemas.microsoft.com/office/drawing/2014/main" id="{33F16D60-46AA-F0A4-0DC0-591A61522797}"/>
                </a:ext>
              </a:extLst>
            </p:cNvPr>
            <p:cNvSpPr/>
            <p:nvPr/>
          </p:nvSpPr>
          <p:spPr>
            <a:xfrm rot="18867278">
              <a:off x="9365777" y="2554478"/>
              <a:ext cx="1345637" cy="1352592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490436C0-783E-8E27-177B-E0E06C31CCAD}"/>
              </a:ext>
            </a:extLst>
          </p:cNvPr>
          <p:cNvGrpSpPr/>
          <p:nvPr/>
        </p:nvGrpSpPr>
        <p:grpSpPr>
          <a:xfrm>
            <a:off x="151822" y="3284984"/>
            <a:ext cx="11549287" cy="1668766"/>
            <a:chOff x="151822" y="3284984"/>
            <a:chExt cx="11549287" cy="1668766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6608005B-331E-A3D3-04C0-F3956E208552}"/>
                </a:ext>
              </a:extLst>
            </p:cNvPr>
            <p:cNvGrpSpPr/>
            <p:nvPr/>
          </p:nvGrpSpPr>
          <p:grpSpPr>
            <a:xfrm>
              <a:off x="1703512" y="3284984"/>
              <a:ext cx="9997597" cy="1668766"/>
              <a:chOff x="1703512" y="3284984"/>
              <a:chExt cx="9997597" cy="1668766"/>
            </a:xfrm>
          </p:grpSpPr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6965666C-CB8E-DD22-1964-0CF31084C8B3}"/>
                  </a:ext>
                </a:extLst>
              </p:cNvPr>
              <p:cNvGrpSpPr/>
              <p:nvPr/>
            </p:nvGrpSpPr>
            <p:grpSpPr>
              <a:xfrm>
                <a:off x="1703512" y="3284984"/>
                <a:ext cx="3960440" cy="864096"/>
                <a:chOff x="3932567" y="3273284"/>
                <a:chExt cx="3960440" cy="864096"/>
              </a:xfrm>
            </p:grpSpPr>
            <p:grpSp>
              <p:nvGrpSpPr>
                <p:cNvPr id="10" name="Gruppieren 9">
                  <a:extLst>
                    <a:ext uri="{FF2B5EF4-FFF2-40B4-BE49-F238E27FC236}">
                      <a16:creationId xmlns:a16="http://schemas.microsoft.com/office/drawing/2014/main" id="{506B7F46-2C7B-A2F5-023D-4D4691050C98}"/>
                    </a:ext>
                  </a:extLst>
                </p:cNvPr>
                <p:cNvGrpSpPr/>
                <p:nvPr/>
              </p:nvGrpSpPr>
              <p:grpSpPr>
                <a:xfrm>
                  <a:off x="4328637" y="3427861"/>
                  <a:ext cx="3564370" cy="604867"/>
                  <a:chOff x="4328637" y="3211837"/>
                  <a:chExt cx="3564370" cy="604867"/>
                </a:xfrm>
              </p:grpSpPr>
              <p:sp>
                <p:nvSpPr>
                  <p:cNvPr id="17" name="Ellipse 16">
                    <a:extLst>
                      <a:ext uri="{FF2B5EF4-FFF2-40B4-BE49-F238E27FC236}">
                        <a16:creationId xmlns:a16="http://schemas.microsoft.com/office/drawing/2014/main" id="{11E12F79-19F3-CFDE-FE4F-0653A4E55F6F}"/>
                      </a:ext>
                    </a:extLst>
                  </p:cNvPr>
                  <p:cNvSpPr/>
                  <p:nvPr/>
                </p:nvSpPr>
                <p:spPr>
                  <a:xfrm>
                    <a:off x="5985445" y="3211837"/>
                    <a:ext cx="241947" cy="604867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18" name="Gerade Verbindung mit Pfeil 17">
                    <a:extLst>
                      <a:ext uri="{FF2B5EF4-FFF2-40B4-BE49-F238E27FC236}">
                        <a16:creationId xmlns:a16="http://schemas.microsoft.com/office/drawing/2014/main" id="{B75A7BBE-A85F-258E-3FEE-31C72BC4508D}"/>
                      </a:ext>
                    </a:extLst>
                  </p:cNvPr>
                  <p:cNvCxnSpPr/>
                  <p:nvPr/>
                </p:nvCxnSpPr>
                <p:spPr>
                  <a:xfrm>
                    <a:off x="4328637" y="3528672"/>
                    <a:ext cx="1267341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Gerade Verbindung mit Pfeil 18">
                    <a:extLst>
                      <a:ext uri="{FF2B5EF4-FFF2-40B4-BE49-F238E27FC236}">
                        <a16:creationId xmlns:a16="http://schemas.microsoft.com/office/drawing/2014/main" id="{0B26DECE-C586-BD7D-151F-86946E30C5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808951" y="3510219"/>
                    <a:ext cx="622977" cy="25359"/>
                  </a:xfrm>
                  <a:prstGeom prst="straightConnector1">
                    <a:avLst/>
                  </a:prstGeom>
                  <a:ln w="38100"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Gerade Verbindung mit Pfeil 24">
                    <a:extLst>
                      <a:ext uri="{FF2B5EF4-FFF2-40B4-BE49-F238E27FC236}">
                        <a16:creationId xmlns:a16="http://schemas.microsoft.com/office/drawing/2014/main" id="{0112F427-3D13-AE1F-5DB4-2430A8BC8D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97012" y="3510219"/>
                    <a:ext cx="1195995" cy="296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Gerade Verbindung mit Pfeil 10">
                  <a:extLst>
                    <a:ext uri="{FF2B5EF4-FFF2-40B4-BE49-F238E27FC236}">
                      <a16:creationId xmlns:a16="http://schemas.microsoft.com/office/drawing/2014/main" id="{C4276A1F-1EE4-0A97-95E8-B55CC26FF6DF}"/>
                    </a:ext>
                  </a:extLst>
                </p:cNvPr>
                <p:cNvCxnSpPr/>
                <p:nvPr/>
              </p:nvCxnSpPr>
              <p:spPr>
                <a:xfrm>
                  <a:off x="3932567" y="3273284"/>
                  <a:ext cx="0" cy="864096"/>
                </a:xfrm>
                <a:prstGeom prst="straightConnector1">
                  <a:avLst/>
                </a:prstGeom>
                <a:ln w="38100">
                  <a:solidFill>
                    <a:srgbClr val="002060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Inhaltsplatzhalter 1">
                <a:extLst>
                  <a:ext uri="{FF2B5EF4-FFF2-40B4-BE49-F238E27FC236}">
                    <a16:creationId xmlns:a16="http://schemas.microsoft.com/office/drawing/2014/main" id="{C581071E-B16C-7AEF-743F-CDEBF21A46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66844" y="3285646"/>
                <a:ext cx="4034265" cy="1223474"/>
              </a:xfrm>
              <a:prstGeom prst="rect">
                <a:avLst/>
              </a:prstGeom>
            </p:spPr>
            <p:txBody>
              <a:bodyPr vert="horz">
                <a:normAutofit fontScale="92500"/>
              </a:bodyPr>
              <a:lstStyle>
                <a:lvl1pPr marL="365760" indent="-256032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58368" indent="-246888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23544" indent="-219456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179576" indent="-201168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389888" indent="-182880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1609344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8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6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5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400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11480" lvl="1" indent="0">
                  <a:buNone/>
                </a:pPr>
                <a:r>
                  <a:rPr lang="de-DE" dirty="0"/>
                  <a:t>0°-Licht wird vom 90°-Filter vollständig blockiert.</a:t>
                </a:r>
                <a:br>
                  <a:rPr lang="de-DE" dirty="0"/>
                </a:br>
                <a:endParaRPr lang="de-DE" dirty="0"/>
              </a:p>
            </p:txBody>
          </p:sp>
          <p:grpSp>
            <p:nvGrpSpPr>
              <p:cNvPr id="39" name="Gruppieren 38">
                <a:extLst>
                  <a:ext uri="{FF2B5EF4-FFF2-40B4-BE49-F238E27FC236}">
                    <a16:creationId xmlns:a16="http://schemas.microsoft.com/office/drawing/2014/main" id="{3AD33CB4-00FD-1520-8C69-090AC5CAEFE6}"/>
                  </a:ext>
                </a:extLst>
              </p:cNvPr>
              <p:cNvGrpSpPr/>
              <p:nvPr/>
            </p:nvGrpSpPr>
            <p:grpSpPr>
              <a:xfrm>
                <a:off x="6415515" y="3382483"/>
                <a:ext cx="1352592" cy="1571267"/>
                <a:chOff x="9362300" y="2332325"/>
                <a:chExt cx="1352592" cy="1571267"/>
              </a:xfrm>
            </p:grpSpPr>
            <p:sp>
              <p:nvSpPr>
                <p:cNvPr id="45" name="Rechteck 44">
                  <a:extLst>
                    <a:ext uri="{FF2B5EF4-FFF2-40B4-BE49-F238E27FC236}">
                      <a16:creationId xmlns:a16="http://schemas.microsoft.com/office/drawing/2014/main" id="{2528D166-5D8F-99C4-6A02-B75EA68337DE}"/>
                    </a:ext>
                  </a:extLst>
                </p:cNvPr>
                <p:cNvSpPr/>
                <p:nvPr/>
              </p:nvSpPr>
              <p:spPr>
                <a:xfrm>
                  <a:off x="9479905" y="2332325"/>
                  <a:ext cx="1095898" cy="71278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46" name="Gerader Verbinder 45">
                  <a:extLst>
                    <a:ext uri="{FF2B5EF4-FFF2-40B4-BE49-F238E27FC236}">
                      <a16:creationId xmlns:a16="http://schemas.microsoft.com/office/drawing/2014/main" id="{AF7CF57D-FE01-25A7-54B5-5D62DCD51638}"/>
                    </a:ext>
                  </a:extLst>
                </p:cNvPr>
                <p:cNvCxnSpPr>
                  <a:cxnSpLocks/>
                  <a:stCxn id="45" idx="2"/>
                  <a:endCxn id="47" idx="0"/>
                </p:cNvCxnSpPr>
                <p:nvPr/>
              </p:nvCxnSpPr>
              <p:spPr>
                <a:xfrm flipH="1" flipV="1">
                  <a:off x="9555852" y="2757134"/>
                  <a:ext cx="472002" cy="287973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Bogen 46">
                  <a:extLst>
                    <a:ext uri="{FF2B5EF4-FFF2-40B4-BE49-F238E27FC236}">
                      <a16:creationId xmlns:a16="http://schemas.microsoft.com/office/drawing/2014/main" id="{3F478D03-F0E3-515F-DA2D-4024E68C7939}"/>
                    </a:ext>
                  </a:extLst>
                </p:cNvPr>
                <p:cNvSpPr/>
                <p:nvPr/>
              </p:nvSpPr>
              <p:spPr>
                <a:xfrm rot="18867278">
                  <a:off x="9365777" y="2554478"/>
                  <a:ext cx="1345637" cy="1352592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EC48A465-8B61-BA8C-E5B4-58FBD44955E3}"/>
                </a:ext>
              </a:extLst>
            </p:cNvPr>
            <p:cNvGrpSpPr/>
            <p:nvPr/>
          </p:nvGrpSpPr>
          <p:grpSpPr>
            <a:xfrm>
              <a:off x="151822" y="3337669"/>
              <a:ext cx="1352592" cy="1571267"/>
              <a:chOff x="9362300" y="2332325"/>
              <a:chExt cx="1352592" cy="1571267"/>
            </a:xfrm>
          </p:grpSpPr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id="{B4767CAA-128F-2FE9-A8B1-A8BC434F1DC1}"/>
                  </a:ext>
                </a:extLst>
              </p:cNvPr>
              <p:cNvSpPr/>
              <p:nvPr/>
            </p:nvSpPr>
            <p:spPr>
              <a:xfrm>
                <a:off x="9479905" y="2332325"/>
                <a:ext cx="1095898" cy="71278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CA71C240-44E7-8663-720D-B20694A453D1}"/>
                  </a:ext>
                </a:extLst>
              </p:cNvPr>
              <p:cNvCxnSpPr>
                <a:cxnSpLocks/>
                <a:stCxn id="55" idx="2"/>
                <a:endCxn id="57" idx="2"/>
              </p:cNvCxnSpPr>
              <p:nvPr/>
            </p:nvCxnSpPr>
            <p:spPr>
              <a:xfrm flipV="1">
                <a:off x="10027854" y="2750513"/>
                <a:ext cx="481946" cy="2945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Bogen 56">
                <a:extLst>
                  <a:ext uri="{FF2B5EF4-FFF2-40B4-BE49-F238E27FC236}">
                    <a16:creationId xmlns:a16="http://schemas.microsoft.com/office/drawing/2014/main" id="{BEF62631-0247-9FD3-2167-908E6EF9CD36}"/>
                  </a:ext>
                </a:extLst>
              </p:cNvPr>
              <p:cNvSpPr/>
              <p:nvPr/>
            </p:nvSpPr>
            <p:spPr>
              <a:xfrm rot="18867278">
                <a:off x="9365777" y="2554478"/>
                <a:ext cx="1345637" cy="13525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104A3FA1-132D-6CB2-831D-86B5B32C4003}"/>
              </a:ext>
            </a:extLst>
          </p:cNvPr>
          <p:cNvGrpSpPr/>
          <p:nvPr/>
        </p:nvGrpSpPr>
        <p:grpSpPr>
          <a:xfrm>
            <a:off x="149104" y="4847885"/>
            <a:ext cx="11649320" cy="1965491"/>
            <a:chOff x="149104" y="4847885"/>
            <a:chExt cx="11649320" cy="1965491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2383C5B7-9914-CF43-1581-2E009818C49C}"/>
                </a:ext>
              </a:extLst>
            </p:cNvPr>
            <p:cNvGrpSpPr/>
            <p:nvPr/>
          </p:nvGrpSpPr>
          <p:grpSpPr>
            <a:xfrm>
              <a:off x="1703512" y="5053459"/>
              <a:ext cx="4295673" cy="864096"/>
              <a:chOff x="3957374" y="3273284"/>
              <a:chExt cx="4295673" cy="864096"/>
            </a:xfrm>
          </p:grpSpPr>
          <p:grpSp>
            <p:nvGrpSpPr>
              <p:cNvPr id="31" name="Gruppieren 30">
                <a:extLst>
                  <a:ext uri="{FF2B5EF4-FFF2-40B4-BE49-F238E27FC236}">
                    <a16:creationId xmlns:a16="http://schemas.microsoft.com/office/drawing/2014/main" id="{E1F1054C-DEF2-4830-DD03-7AEF59F44E47}"/>
                  </a:ext>
                </a:extLst>
              </p:cNvPr>
              <p:cNvGrpSpPr/>
              <p:nvPr/>
            </p:nvGrpSpPr>
            <p:grpSpPr>
              <a:xfrm>
                <a:off x="4328637" y="3405974"/>
                <a:ext cx="3924410" cy="682388"/>
                <a:chOff x="4328637" y="3189950"/>
                <a:chExt cx="3924410" cy="682388"/>
              </a:xfrm>
            </p:grpSpPr>
            <p:sp>
              <p:nvSpPr>
                <p:cNvPr id="12" name="Ellipse 11">
                  <a:extLst>
                    <a:ext uri="{FF2B5EF4-FFF2-40B4-BE49-F238E27FC236}">
                      <a16:creationId xmlns:a16="http://schemas.microsoft.com/office/drawing/2014/main" id="{3AE7B1B8-CA0B-82D5-5ED1-64CBE95B0992}"/>
                    </a:ext>
                  </a:extLst>
                </p:cNvPr>
                <p:cNvSpPr/>
                <p:nvPr/>
              </p:nvSpPr>
              <p:spPr>
                <a:xfrm>
                  <a:off x="5985445" y="3211837"/>
                  <a:ext cx="241947" cy="604867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4" name="Gerade Verbindung mit Pfeil 13">
                  <a:extLst>
                    <a:ext uri="{FF2B5EF4-FFF2-40B4-BE49-F238E27FC236}">
                      <a16:creationId xmlns:a16="http://schemas.microsoft.com/office/drawing/2014/main" id="{8F909E84-A097-27C6-8E7E-1B38FBAD61DB}"/>
                    </a:ext>
                  </a:extLst>
                </p:cNvPr>
                <p:cNvCxnSpPr/>
                <p:nvPr/>
              </p:nvCxnSpPr>
              <p:spPr>
                <a:xfrm>
                  <a:off x="4328637" y="3528672"/>
                  <a:ext cx="1267341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Gerade Verbindung mit Pfeil 20">
                  <a:extLst>
                    <a:ext uri="{FF2B5EF4-FFF2-40B4-BE49-F238E27FC236}">
                      <a16:creationId xmlns:a16="http://schemas.microsoft.com/office/drawing/2014/main" id="{A6111C99-4A89-0B10-D600-E6AECDB172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938758" y="3189950"/>
                  <a:ext cx="382137" cy="682388"/>
                </a:xfrm>
                <a:prstGeom prst="straightConnector1">
                  <a:avLst/>
                </a:prstGeom>
                <a:ln w="38100"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Gerade Verbindung mit Pfeil 21">
                  <a:extLst>
                    <a:ext uri="{FF2B5EF4-FFF2-40B4-BE49-F238E27FC236}">
                      <a16:creationId xmlns:a16="http://schemas.microsoft.com/office/drawing/2014/main" id="{1EEE2ACD-803C-BEE0-23C1-C2994DBB23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109031" y="3232576"/>
                  <a:ext cx="144016" cy="607992"/>
                </a:xfrm>
                <a:prstGeom prst="straightConnector1">
                  <a:avLst/>
                </a:prstGeom>
                <a:ln w="38100">
                  <a:solidFill>
                    <a:srgbClr val="002060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Gerade Verbindung mit Pfeil 28">
                  <a:extLst>
                    <a:ext uri="{FF2B5EF4-FFF2-40B4-BE49-F238E27FC236}">
                      <a16:creationId xmlns:a16="http://schemas.microsoft.com/office/drawing/2014/main" id="{E6AFE3B6-491B-BC27-A8BF-089E3BF358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97012" y="3510219"/>
                  <a:ext cx="1195995" cy="29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" name="Gerade Verbindung mit Pfeil 3">
                <a:extLst>
                  <a:ext uri="{FF2B5EF4-FFF2-40B4-BE49-F238E27FC236}">
                    <a16:creationId xmlns:a16="http://schemas.microsoft.com/office/drawing/2014/main" id="{9C3504FB-11CB-4642-FA52-91403B4D837B}"/>
                  </a:ext>
                </a:extLst>
              </p:cNvPr>
              <p:cNvCxnSpPr/>
              <p:nvPr/>
            </p:nvCxnSpPr>
            <p:spPr>
              <a:xfrm>
                <a:off x="3957374" y="3273284"/>
                <a:ext cx="0" cy="86409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Inhaltsplatzhalter 1">
              <a:extLst>
                <a:ext uri="{FF2B5EF4-FFF2-40B4-BE49-F238E27FC236}">
                  <a16:creationId xmlns:a16="http://schemas.microsoft.com/office/drawing/2014/main" id="{D20B79F6-C7A4-EEFA-401B-9094E45B9E4C}"/>
                </a:ext>
              </a:extLst>
            </p:cNvPr>
            <p:cNvSpPr txBox="1">
              <a:spLocks/>
            </p:cNvSpPr>
            <p:nvPr/>
          </p:nvSpPr>
          <p:spPr>
            <a:xfrm>
              <a:off x="7735685" y="4847885"/>
              <a:ext cx="4062739" cy="1965491"/>
            </a:xfrm>
            <a:prstGeom prst="rect">
              <a:avLst/>
            </a:prstGeom>
          </p:spPr>
          <p:txBody>
            <a:bodyPr vert="horz">
              <a:normAutofit fontScale="85000" lnSpcReduction="20000"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11480" lvl="1" indent="0">
                <a:buNone/>
              </a:pPr>
              <a:r>
                <a:rPr lang="de-DE" dirty="0"/>
                <a:t>0°-Licht wird vom 45° Filter </a:t>
              </a:r>
              <a:br>
                <a:rPr lang="de-DE" dirty="0"/>
              </a:br>
              <a:r>
                <a:rPr lang="de-DE" dirty="0"/>
                <a:t>zu 50 % durchgelassen.</a:t>
              </a:r>
              <a:br>
                <a:rPr lang="de-DE" dirty="0"/>
              </a:br>
              <a:br>
                <a:rPr lang="de-DE" dirty="0"/>
              </a:br>
              <a:r>
                <a:rPr lang="de-DE" dirty="0"/>
                <a:t>Anschließend ist es 45°-Licht,</a:t>
              </a:r>
              <a:br>
                <a:rPr lang="de-DE" dirty="0"/>
              </a:br>
              <a:r>
                <a:rPr lang="de-DE" dirty="0"/>
                <a:t>das zu 100 % durch </a:t>
              </a:r>
              <a:br>
                <a:rPr lang="de-DE" dirty="0"/>
              </a:br>
              <a:r>
                <a:rPr lang="de-DE" dirty="0"/>
                <a:t>ein 45°-Filter geht. </a:t>
              </a:r>
              <a:br>
                <a:rPr lang="de-DE" dirty="0"/>
              </a:br>
              <a:endParaRPr lang="de-DE" dirty="0"/>
            </a:p>
          </p:txBody>
        </p: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09E79BDE-7419-E7AD-EAE7-74C744029765}"/>
                </a:ext>
              </a:extLst>
            </p:cNvPr>
            <p:cNvGrpSpPr/>
            <p:nvPr/>
          </p:nvGrpSpPr>
          <p:grpSpPr>
            <a:xfrm>
              <a:off x="6415516" y="5167562"/>
              <a:ext cx="1352592" cy="1571267"/>
              <a:chOff x="9362300" y="2332325"/>
              <a:chExt cx="1352592" cy="1571267"/>
            </a:xfrm>
          </p:grpSpPr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AABE1604-F348-FB47-8BE2-220BD0424FE0}"/>
                  </a:ext>
                </a:extLst>
              </p:cNvPr>
              <p:cNvSpPr/>
              <p:nvPr/>
            </p:nvSpPr>
            <p:spPr>
              <a:xfrm>
                <a:off x="9479905" y="2332325"/>
                <a:ext cx="1095898" cy="71278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3" name="Gerader Verbinder 12">
                <a:extLst>
                  <a:ext uri="{FF2B5EF4-FFF2-40B4-BE49-F238E27FC236}">
                    <a16:creationId xmlns:a16="http://schemas.microsoft.com/office/drawing/2014/main" id="{F11C5959-9110-DF40-7BF5-27482AA03BBB}"/>
                  </a:ext>
                </a:extLst>
              </p:cNvPr>
              <p:cNvCxnSpPr>
                <a:cxnSpLocks/>
                <a:stCxn id="7" idx="2"/>
              </p:cNvCxnSpPr>
              <p:nvPr/>
            </p:nvCxnSpPr>
            <p:spPr>
              <a:xfrm flipH="1" flipV="1">
                <a:off x="10026127" y="2571078"/>
                <a:ext cx="1727" cy="47402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Bogen 22">
                <a:extLst>
                  <a:ext uri="{FF2B5EF4-FFF2-40B4-BE49-F238E27FC236}">
                    <a16:creationId xmlns:a16="http://schemas.microsoft.com/office/drawing/2014/main" id="{A21E46FC-CE82-02AD-AF16-D6ABB73B89B1}"/>
                  </a:ext>
                </a:extLst>
              </p:cNvPr>
              <p:cNvSpPr/>
              <p:nvPr/>
            </p:nvSpPr>
            <p:spPr>
              <a:xfrm rot="18867278">
                <a:off x="9365777" y="2554478"/>
                <a:ext cx="1345637" cy="13525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4384F3FB-DDC5-3806-D945-E417FB534704}"/>
                </a:ext>
              </a:extLst>
            </p:cNvPr>
            <p:cNvGrpSpPr/>
            <p:nvPr/>
          </p:nvGrpSpPr>
          <p:grpSpPr>
            <a:xfrm>
              <a:off x="149104" y="5126953"/>
              <a:ext cx="1352592" cy="1571267"/>
              <a:chOff x="9362300" y="2332325"/>
              <a:chExt cx="1352592" cy="1571267"/>
            </a:xfrm>
          </p:grpSpPr>
          <p:sp>
            <p:nvSpPr>
              <p:cNvPr id="59" name="Rechteck 58">
                <a:extLst>
                  <a:ext uri="{FF2B5EF4-FFF2-40B4-BE49-F238E27FC236}">
                    <a16:creationId xmlns:a16="http://schemas.microsoft.com/office/drawing/2014/main" id="{5D61495C-EC62-EC47-33AB-A8BB726E4CDB}"/>
                  </a:ext>
                </a:extLst>
              </p:cNvPr>
              <p:cNvSpPr/>
              <p:nvPr/>
            </p:nvSpPr>
            <p:spPr>
              <a:xfrm>
                <a:off x="9479905" y="2332325"/>
                <a:ext cx="1095898" cy="71278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395A1FBB-923E-34F4-D2A7-1B6827B2A668}"/>
                  </a:ext>
                </a:extLst>
              </p:cNvPr>
              <p:cNvCxnSpPr>
                <a:cxnSpLocks/>
                <a:stCxn id="59" idx="2"/>
                <a:endCxn id="61" idx="2"/>
              </p:cNvCxnSpPr>
              <p:nvPr/>
            </p:nvCxnSpPr>
            <p:spPr>
              <a:xfrm flipV="1">
                <a:off x="10027854" y="2750513"/>
                <a:ext cx="481946" cy="2945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Bogen 60">
                <a:extLst>
                  <a:ext uri="{FF2B5EF4-FFF2-40B4-BE49-F238E27FC236}">
                    <a16:creationId xmlns:a16="http://schemas.microsoft.com/office/drawing/2014/main" id="{99C1AA68-CA74-A669-C752-AEDB6AADAD07}"/>
                  </a:ext>
                </a:extLst>
              </p:cNvPr>
              <p:cNvSpPr/>
              <p:nvPr/>
            </p:nvSpPr>
            <p:spPr>
              <a:xfrm rot="18867278">
                <a:off x="9365777" y="2554478"/>
                <a:ext cx="1345637" cy="135259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9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Polarisation bei Einzelphotonen</a:t>
            </a:r>
          </a:p>
        </p:txBody>
      </p:sp>
    </p:spTree>
    <p:extLst>
      <p:ext uri="{BB962C8B-B14F-4D97-AF65-F5344CB8AC3E}">
        <p14:creationId xmlns:p14="http://schemas.microsoft.com/office/powerpoint/2010/main" val="96731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0°-Photon trifft auf verschiedene Polarisationsfilter:</a:t>
            </a:r>
          </a:p>
        </p:txBody>
      </p:sp>
      <p:sp>
        <p:nvSpPr>
          <p:cNvPr id="37" name="Inhaltsplatzhalter 1">
            <a:extLst>
              <a:ext uri="{FF2B5EF4-FFF2-40B4-BE49-F238E27FC236}">
                <a16:creationId xmlns:a16="http://schemas.microsoft.com/office/drawing/2014/main" id="{2F5D8047-7A7B-FE9D-89E9-DD2D7CD768E3}"/>
              </a:ext>
            </a:extLst>
          </p:cNvPr>
          <p:cNvSpPr txBox="1">
            <a:spLocks/>
          </p:cNvSpPr>
          <p:nvPr/>
        </p:nvSpPr>
        <p:spPr>
          <a:xfrm>
            <a:off x="263352" y="3033709"/>
            <a:ext cx="10972800" cy="7196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E013595-DB2A-0018-B85F-861B113F7759}"/>
              </a:ext>
            </a:extLst>
          </p:cNvPr>
          <p:cNvGrpSpPr/>
          <p:nvPr/>
        </p:nvGrpSpPr>
        <p:grpSpPr>
          <a:xfrm>
            <a:off x="2094324" y="1692673"/>
            <a:ext cx="3564370" cy="1080119"/>
            <a:chOff x="4328637" y="2965285"/>
            <a:chExt cx="3564370" cy="1080119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E9B764A-3FC7-1015-6115-5B633176F3EB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F261C1F9-AEDD-A690-C3AB-BE51EC8DFDAC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0735487D-4B56-07C9-D71E-8E5170209DAB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FDD3C463-415F-C4A9-A270-EB5237D48627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Inhaltsplatzhalter 1">
            <a:extLst>
              <a:ext uri="{FF2B5EF4-FFF2-40B4-BE49-F238E27FC236}">
                <a16:creationId xmlns:a16="http://schemas.microsoft.com/office/drawing/2014/main" id="{BF61332A-7A2F-12AE-2595-F3E31D98037C}"/>
              </a:ext>
            </a:extLst>
          </p:cNvPr>
          <p:cNvSpPr txBox="1">
            <a:spLocks/>
          </p:cNvSpPr>
          <p:nvPr/>
        </p:nvSpPr>
        <p:spPr>
          <a:xfrm>
            <a:off x="6583290" y="1655916"/>
            <a:ext cx="4193225" cy="158460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0°-Photon wird mit 100 % Wahrscheinlichkeit durchgelassen.</a:t>
            </a:r>
            <a:br>
              <a:rPr lang="de-DE" dirty="0"/>
            </a:br>
            <a:endParaRPr lang="de-DE" dirty="0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930DB5A-246D-271E-18C9-E8CFB3259DED}"/>
              </a:ext>
            </a:extLst>
          </p:cNvPr>
          <p:cNvCxnSpPr/>
          <p:nvPr/>
        </p:nvCxnSpPr>
        <p:spPr>
          <a:xfrm>
            <a:off x="263352" y="2898004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76100E82-A5AD-F24D-E443-5B1AEABBEFC5}"/>
              </a:ext>
            </a:extLst>
          </p:cNvPr>
          <p:cNvCxnSpPr/>
          <p:nvPr/>
        </p:nvCxnSpPr>
        <p:spPr>
          <a:xfrm>
            <a:off x="283319" y="4531167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4CF3C18F-7C52-B9A2-8D49-252D4ED4811D}"/>
              </a:ext>
            </a:extLst>
          </p:cNvPr>
          <p:cNvSpPr txBox="1"/>
          <p:nvPr/>
        </p:nvSpPr>
        <p:spPr>
          <a:xfrm>
            <a:off x="3441842" y="15475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7096015-CCE8-F988-9956-63680D898EC6}"/>
              </a:ext>
            </a:extLst>
          </p:cNvPr>
          <p:cNvSpPr txBox="1"/>
          <p:nvPr/>
        </p:nvSpPr>
        <p:spPr>
          <a:xfrm>
            <a:off x="3401639" y="321297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9FA4E8E-2D3D-C0EC-069E-A289040277B1}"/>
              </a:ext>
            </a:extLst>
          </p:cNvPr>
          <p:cNvSpPr txBox="1"/>
          <p:nvPr/>
        </p:nvSpPr>
        <p:spPr>
          <a:xfrm>
            <a:off x="3406986" y="479715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B7475EC-634A-5919-D597-25C0C89B040F}"/>
              </a:ext>
            </a:extLst>
          </p:cNvPr>
          <p:cNvGrpSpPr/>
          <p:nvPr/>
        </p:nvGrpSpPr>
        <p:grpSpPr>
          <a:xfrm>
            <a:off x="1506680" y="1790539"/>
            <a:ext cx="345638" cy="864096"/>
            <a:chOff x="6325782" y="5164628"/>
            <a:chExt cx="345638" cy="864096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93226930-9A60-6570-9CFA-C266F99917DE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66D1812C-EC46-D31B-1374-5968CAE847E5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EE903D46-647F-FE5F-1979-BE5B427D49D3}"/>
              </a:ext>
            </a:extLst>
          </p:cNvPr>
          <p:cNvGrpSpPr/>
          <p:nvPr/>
        </p:nvGrpSpPr>
        <p:grpSpPr>
          <a:xfrm>
            <a:off x="1506680" y="3141084"/>
            <a:ext cx="9269834" cy="1584606"/>
            <a:chOff x="1506680" y="3141084"/>
            <a:chExt cx="9269834" cy="1584606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506B7F46-2C7B-A2F5-023D-4D4691050C98}"/>
                </a:ext>
              </a:extLst>
            </p:cNvPr>
            <p:cNvGrpSpPr/>
            <p:nvPr/>
          </p:nvGrpSpPr>
          <p:grpSpPr>
            <a:xfrm>
              <a:off x="2099582" y="3439561"/>
              <a:ext cx="3564370" cy="604867"/>
              <a:chOff x="4328637" y="3211837"/>
              <a:chExt cx="3564370" cy="604867"/>
            </a:xfrm>
          </p:grpSpPr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11E12F79-19F3-CFDE-FE4F-0653A4E55F6F}"/>
                  </a:ext>
                </a:extLst>
              </p:cNvPr>
              <p:cNvSpPr/>
              <p:nvPr/>
            </p:nvSpPr>
            <p:spPr>
              <a:xfrm>
                <a:off x="5985445" y="3211837"/>
                <a:ext cx="241947" cy="604867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B75A7BBE-A85F-258E-3FEE-31C72BC4508D}"/>
                  </a:ext>
                </a:extLst>
              </p:cNvPr>
              <p:cNvCxnSpPr/>
              <p:nvPr/>
            </p:nvCxnSpPr>
            <p:spPr>
              <a:xfrm>
                <a:off x="4328637" y="3528672"/>
                <a:ext cx="126734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0B26DECE-C586-BD7D-151F-86946E30C54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08951" y="3510219"/>
                <a:ext cx="622977" cy="25359"/>
              </a:xfrm>
              <a:prstGeom prst="straightConnector1">
                <a:avLst/>
              </a:prstGeom>
              <a:ln w="38100"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mit Pfeil 24">
                <a:extLst>
                  <a:ext uri="{FF2B5EF4-FFF2-40B4-BE49-F238E27FC236}">
                    <a16:creationId xmlns:a16="http://schemas.microsoft.com/office/drawing/2014/main" id="{0112F427-3D13-AE1F-5DB4-2430A8BC8D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7012" y="3510219"/>
                <a:ext cx="1195995" cy="29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Inhaltsplatzhalter 1">
              <a:extLst>
                <a:ext uri="{FF2B5EF4-FFF2-40B4-BE49-F238E27FC236}">
                  <a16:creationId xmlns:a16="http://schemas.microsoft.com/office/drawing/2014/main" id="{C581071E-B16C-7AEF-743F-CDEBF21A4680}"/>
                </a:ext>
              </a:extLst>
            </p:cNvPr>
            <p:cNvSpPr txBox="1">
              <a:spLocks/>
            </p:cNvSpPr>
            <p:nvPr/>
          </p:nvSpPr>
          <p:spPr>
            <a:xfrm>
              <a:off x="6583290" y="3141084"/>
              <a:ext cx="4193224" cy="1584606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11480" lvl="1" indent="0">
                <a:buNone/>
              </a:pPr>
              <a:r>
                <a:rPr lang="de-DE" dirty="0"/>
                <a:t>0°-Photon wird mit 100 % Wahrscheinlichkeit absorbiert.</a:t>
              </a:r>
              <a:br>
                <a:rPr lang="de-DE" dirty="0"/>
              </a:br>
              <a:endParaRPr lang="de-DE" dirty="0"/>
            </a:p>
          </p:txBody>
        </p:sp>
        <p:grpSp>
          <p:nvGrpSpPr>
            <p:cNvPr id="23" name="Gruppieren 22">
              <a:extLst>
                <a:ext uri="{FF2B5EF4-FFF2-40B4-BE49-F238E27FC236}">
                  <a16:creationId xmlns:a16="http://schemas.microsoft.com/office/drawing/2014/main" id="{1C393953-052C-A18B-DDBC-933B927AF145}"/>
                </a:ext>
              </a:extLst>
            </p:cNvPr>
            <p:cNvGrpSpPr/>
            <p:nvPr/>
          </p:nvGrpSpPr>
          <p:grpSpPr>
            <a:xfrm>
              <a:off x="1506680" y="3322834"/>
              <a:ext cx="345638" cy="864096"/>
              <a:chOff x="6325782" y="5164628"/>
              <a:chExt cx="345638" cy="864096"/>
            </a:xfrm>
          </p:grpSpPr>
          <p:sp>
            <p:nvSpPr>
              <p:cNvPr id="24" name="Ellipse 23">
                <a:extLst>
                  <a:ext uri="{FF2B5EF4-FFF2-40B4-BE49-F238E27FC236}">
                    <a16:creationId xmlns:a16="http://schemas.microsoft.com/office/drawing/2014/main" id="{90E3303C-4F8A-BEF8-AE06-409A5D249DD2}"/>
                  </a:ext>
                </a:extLst>
              </p:cNvPr>
              <p:cNvSpPr/>
              <p:nvPr/>
            </p:nvSpPr>
            <p:spPr>
              <a:xfrm>
                <a:off x="6325782" y="5430901"/>
                <a:ext cx="345638" cy="345638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27" name="Gerade Verbindung mit Pfeil 26">
                <a:extLst>
                  <a:ext uri="{FF2B5EF4-FFF2-40B4-BE49-F238E27FC236}">
                    <a16:creationId xmlns:a16="http://schemas.microsoft.com/office/drawing/2014/main" id="{15CC6F97-88A7-835A-D406-7B00462F451B}"/>
                  </a:ext>
                </a:extLst>
              </p:cNvPr>
              <p:cNvCxnSpPr/>
              <p:nvPr/>
            </p:nvCxnSpPr>
            <p:spPr>
              <a:xfrm>
                <a:off x="6496325" y="5164628"/>
                <a:ext cx="0" cy="86409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Flussdiagramm: Verzögerung 3">
              <a:extLst>
                <a:ext uri="{FF2B5EF4-FFF2-40B4-BE49-F238E27FC236}">
                  <a16:creationId xmlns:a16="http://schemas.microsoft.com/office/drawing/2014/main" id="{314D8B1B-F3EA-9E52-4A47-682C60088399}"/>
                </a:ext>
              </a:extLst>
            </p:cNvPr>
            <p:cNvSpPr/>
            <p:nvPr/>
          </p:nvSpPr>
          <p:spPr>
            <a:xfrm>
              <a:off x="5807968" y="3539738"/>
              <a:ext cx="350994" cy="396409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114BC645-CC81-C52A-D7BD-F4FEF75007BD}"/>
              </a:ext>
            </a:extLst>
          </p:cNvPr>
          <p:cNvSpPr/>
          <p:nvPr/>
        </p:nvSpPr>
        <p:spPr>
          <a:xfrm>
            <a:off x="5809478" y="2039402"/>
            <a:ext cx="350994" cy="396409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4258F6FC-C7A4-9FFC-31F8-08E79FA1651A}"/>
              </a:ext>
            </a:extLst>
          </p:cNvPr>
          <p:cNvGrpSpPr/>
          <p:nvPr/>
        </p:nvGrpSpPr>
        <p:grpSpPr>
          <a:xfrm>
            <a:off x="1509302" y="4703315"/>
            <a:ext cx="9449181" cy="1966045"/>
            <a:chOff x="1509302" y="4703315"/>
            <a:chExt cx="9449181" cy="1966045"/>
          </a:xfrm>
        </p:grpSpPr>
        <p:grpSp>
          <p:nvGrpSpPr>
            <p:cNvPr id="31" name="Gruppieren 30">
              <a:extLst>
                <a:ext uri="{FF2B5EF4-FFF2-40B4-BE49-F238E27FC236}">
                  <a16:creationId xmlns:a16="http://schemas.microsoft.com/office/drawing/2014/main" id="{E1F1054C-DEF2-4830-DD03-7AEF59F44E47}"/>
                </a:ext>
              </a:extLst>
            </p:cNvPr>
            <p:cNvGrpSpPr/>
            <p:nvPr/>
          </p:nvGrpSpPr>
          <p:grpSpPr>
            <a:xfrm>
              <a:off x="2074775" y="5186149"/>
              <a:ext cx="3564370" cy="682388"/>
              <a:chOff x="4328637" y="3189950"/>
              <a:chExt cx="3564370" cy="682388"/>
            </a:xfrm>
          </p:grpSpPr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3AE7B1B8-CA0B-82D5-5ED1-64CBE95B0992}"/>
                  </a:ext>
                </a:extLst>
              </p:cNvPr>
              <p:cNvSpPr/>
              <p:nvPr/>
            </p:nvSpPr>
            <p:spPr>
              <a:xfrm>
                <a:off x="5985445" y="3211837"/>
                <a:ext cx="241947" cy="604867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8F909E84-A097-27C6-8E7E-1B38FBAD61DB}"/>
                  </a:ext>
                </a:extLst>
              </p:cNvPr>
              <p:cNvCxnSpPr/>
              <p:nvPr/>
            </p:nvCxnSpPr>
            <p:spPr>
              <a:xfrm>
                <a:off x="4328637" y="3528672"/>
                <a:ext cx="126734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mit Pfeil 20">
                <a:extLst>
                  <a:ext uri="{FF2B5EF4-FFF2-40B4-BE49-F238E27FC236}">
                    <a16:creationId xmlns:a16="http://schemas.microsoft.com/office/drawing/2014/main" id="{A6111C99-4A89-0B10-D600-E6AECDB172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38758" y="3189950"/>
                <a:ext cx="382137" cy="682388"/>
              </a:xfrm>
              <a:prstGeom prst="straightConnector1">
                <a:avLst/>
              </a:prstGeom>
              <a:ln w="38100"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mit Pfeil 28">
                <a:extLst>
                  <a:ext uri="{FF2B5EF4-FFF2-40B4-BE49-F238E27FC236}">
                    <a16:creationId xmlns:a16="http://schemas.microsoft.com/office/drawing/2014/main" id="{E6AFE3B6-491B-BC27-A8BF-089E3BF358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7012" y="3510219"/>
                <a:ext cx="1195995" cy="29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0C101E39-40C9-AD6A-6292-F4B991655868}"/>
                </a:ext>
              </a:extLst>
            </p:cNvPr>
            <p:cNvGrpSpPr/>
            <p:nvPr/>
          </p:nvGrpSpPr>
          <p:grpSpPr>
            <a:xfrm>
              <a:off x="1509302" y="5065330"/>
              <a:ext cx="345638" cy="864096"/>
              <a:chOff x="6325782" y="5164628"/>
              <a:chExt cx="345638" cy="864096"/>
            </a:xfrm>
          </p:grpSpPr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BAB7B3C5-1854-70B6-35D5-3A7F7A72504D}"/>
                  </a:ext>
                </a:extLst>
              </p:cNvPr>
              <p:cNvSpPr/>
              <p:nvPr/>
            </p:nvSpPr>
            <p:spPr>
              <a:xfrm>
                <a:off x="6325782" y="5430901"/>
                <a:ext cx="345638" cy="345638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9" name="Gerade Verbindung mit Pfeil 38">
                <a:extLst>
                  <a:ext uri="{FF2B5EF4-FFF2-40B4-BE49-F238E27FC236}">
                    <a16:creationId xmlns:a16="http://schemas.microsoft.com/office/drawing/2014/main" id="{7B5B94F6-E6C5-75D7-19D1-B56B825ABEAD}"/>
                  </a:ext>
                </a:extLst>
              </p:cNvPr>
              <p:cNvCxnSpPr/>
              <p:nvPr/>
            </p:nvCxnSpPr>
            <p:spPr>
              <a:xfrm>
                <a:off x="6496325" y="5164628"/>
                <a:ext cx="0" cy="86409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Geschweifte Klammer links 58">
              <a:extLst>
                <a:ext uri="{FF2B5EF4-FFF2-40B4-BE49-F238E27FC236}">
                  <a16:creationId xmlns:a16="http://schemas.microsoft.com/office/drawing/2014/main" id="{CAA9BAD0-F920-6165-BC25-E7F3A50667EE}"/>
                </a:ext>
              </a:extLst>
            </p:cNvPr>
            <p:cNvSpPr/>
            <p:nvPr/>
          </p:nvSpPr>
          <p:spPr>
            <a:xfrm>
              <a:off x="5942901" y="4703315"/>
              <a:ext cx="326322" cy="1678013"/>
            </a:xfrm>
            <a:prstGeom prst="leftBrac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Inhaltsplatzhalter 1">
              <a:extLst>
                <a:ext uri="{FF2B5EF4-FFF2-40B4-BE49-F238E27FC236}">
                  <a16:creationId xmlns:a16="http://schemas.microsoft.com/office/drawing/2014/main" id="{3131E7D7-E9CB-A5FC-7502-64584E7E776B}"/>
                </a:ext>
              </a:extLst>
            </p:cNvPr>
            <p:cNvSpPr txBox="1">
              <a:spLocks/>
            </p:cNvSpPr>
            <p:nvPr/>
          </p:nvSpPr>
          <p:spPr>
            <a:xfrm>
              <a:off x="6765258" y="4749550"/>
              <a:ext cx="4193225" cy="1026285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11480" lvl="1" indent="0">
                <a:buNone/>
              </a:pPr>
              <a:r>
                <a:rPr lang="de-DE" dirty="0"/>
                <a:t>0°-Photon wird mit 50 % durchgelassen…</a:t>
              </a:r>
            </a:p>
          </p:txBody>
        </p:sp>
        <p:sp>
          <p:nvSpPr>
            <p:cNvPr id="73" name="Inhaltsplatzhalter 1">
              <a:extLst>
                <a:ext uri="{FF2B5EF4-FFF2-40B4-BE49-F238E27FC236}">
                  <a16:creationId xmlns:a16="http://schemas.microsoft.com/office/drawing/2014/main" id="{1C15E995-7BFF-5A82-3E07-63A48B3D1B77}"/>
                </a:ext>
              </a:extLst>
            </p:cNvPr>
            <p:cNvSpPr txBox="1">
              <a:spLocks/>
            </p:cNvSpPr>
            <p:nvPr/>
          </p:nvSpPr>
          <p:spPr>
            <a:xfrm>
              <a:off x="6765258" y="5643075"/>
              <a:ext cx="3824217" cy="1026285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11480" lvl="1" indent="0">
                <a:buNone/>
              </a:pPr>
              <a:r>
                <a:rPr lang="de-DE" dirty="0"/>
                <a:t>… und mit 50 %</a:t>
              </a:r>
              <a:br>
                <a:rPr lang="de-DE" dirty="0"/>
              </a:br>
              <a:r>
                <a:rPr lang="de-DE" dirty="0"/>
                <a:t>absorbiert.</a:t>
              </a:r>
            </a:p>
          </p:txBody>
        </p:sp>
        <p:sp>
          <p:nvSpPr>
            <p:cNvPr id="8" name="Flussdiagramm: Verzögerung 7">
              <a:extLst>
                <a:ext uri="{FF2B5EF4-FFF2-40B4-BE49-F238E27FC236}">
                  <a16:creationId xmlns:a16="http://schemas.microsoft.com/office/drawing/2014/main" id="{D24B2ED2-A7F8-3DA4-B13A-F0006617D645}"/>
                </a:ext>
              </a:extLst>
            </p:cNvPr>
            <p:cNvSpPr/>
            <p:nvPr/>
          </p:nvSpPr>
          <p:spPr>
            <a:xfrm>
              <a:off x="6413558" y="4888599"/>
              <a:ext cx="350994" cy="396409"/>
            </a:xfrm>
            <a:prstGeom prst="flowChartDelay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lussdiagramm: Verzögerung 8">
              <a:extLst>
                <a:ext uri="{FF2B5EF4-FFF2-40B4-BE49-F238E27FC236}">
                  <a16:creationId xmlns:a16="http://schemas.microsoft.com/office/drawing/2014/main" id="{1FF25420-BB3B-77A1-1849-AE9DB1924639}"/>
                </a:ext>
              </a:extLst>
            </p:cNvPr>
            <p:cNvSpPr/>
            <p:nvPr/>
          </p:nvSpPr>
          <p:spPr>
            <a:xfrm>
              <a:off x="6413558" y="5868537"/>
              <a:ext cx="350994" cy="396409"/>
            </a:xfrm>
            <a:prstGeom prst="flowChartDelay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9930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B91B53-1816-7DDA-32B3-0D9A9463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/>
            </a:br>
            <a:endParaRPr lang="de-DE" dirty="0"/>
          </a:p>
          <a:p>
            <a:pPr marL="411480" lvl="1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0°-Photon trifft auf verschiedene Polarisationsfilter: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E013595-DB2A-0018-B85F-861B113F7759}"/>
              </a:ext>
            </a:extLst>
          </p:cNvPr>
          <p:cNvGrpSpPr/>
          <p:nvPr/>
        </p:nvGrpSpPr>
        <p:grpSpPr>
          <a:xfrm>
            <a:off x="2094324" y="1692673"/>
            <a:ext cx="3564370" cy="1080119"/>
            <a:chOff x="4328637" y="2965285"/>
            <a:chExt cx="3564370" cy="1080119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E9B764A-3FC7-1015-6115-5B633176F3EB}"/>
                </a:ext>
              </a:extLst>
            </p:cNvPr>
            <p:cNvSpPr/>
            <p:nvPr/>
          </p:nvSpPr>
          <p:spPr>
            <a:xfrm>
              <a:off x="5985445" y="3211837"/>
              <a:ext cx="241947" cy="6048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F261C1F9-AEDD-A690-C3AB-BE51EC8DFDAC}"/>
                </a:ext>
              </a:extLst>
            </p:cNvPr>
            <p:cNvCxnSpPr/>
            <p:nvPr/>
          </p:nvCxnSpPr>
          <p:spPr>
            <a:xfrm>
              <a:off x="4328637" y="3528672"/>
              <a:ext cx="126734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0735487D-4B56-07C9-D71E-8E5170209DAB}"/>
                </a:ext>
              </a:extLst>
            </p:cNvPr>
            <p:cNvCxnSpPr>
              <a:cxnSpLocks/>
            </p:cNvCxnSpPr>
            <p:nvPr/>
          </p:nvCxnSpPr>
          <p:spPr>
            <a:xfrm>
              <a:off x="6123819" y="2965285"/>
              <a:ext cx="0" cy="1080119"/>
            </a:xfrm>
            <a:prstGeom prst="straightConnector1">
              <a:avLst/>
            </a:prstGeom>
            <a:ln w="3810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FDD3C463-415F-C4A9-A270-EB5237D48627}"/>
                </a:ext>
              </a:extLst>
            </p:cNvPr>
            <p:cNvCxnSpPr>
              <a:cxnSpLocks/>
            </p:cNvCxnSpPr>
            <p:nvPr/>
          </p:nvCxnSpPr>
          <p:spPr>
            <a:xfrm>
              <a:off x="6697012" y="3510219"/>
              <a:ext cx="1195995" cy="2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Inhaltsplatzhalter 1">
            <a:extLst>
              <a:ext uri="{FF2B5EF4-FFF2-40B4-BE49-F238E27FC236}">
                <a16:creationId xmlns:a16="http://schemas.microsoft.com/office/drawing/2014/main" id="{BF61332A-7A2F-12AE-2595-F3E31D98037C}"/>
              </a:ext>
            </a:extLst>
          </p:cNvPr>
          <p:cNvSpPr txBox="1">
            <a:spLocks/>
          </p:cNvSpPr>
          <p:nvPr/>
        </p:nvSpPr>
        <p:spPr>
          <a:xfrm>
            <a:off x="6583290" y="1640017"/>
            <a:ext cx="4193225" cy="12234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de-DE" dirty="0"/>
              <a:t>0°-Photon wird mit 100 % Wahrscheinlichkeit durchgelassen.</a:t>
            </a:r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76100E82-A5AD-F24D-E443-5B1AEABBEFC5}"/>
              </a:ext>
            </a:extLst>
          </p:cNvPr>
          <p:cNvCxnSpPr/>
          <p:nvPr/>
        </p:nvCxnSpPr>
        <p:spPr>
          <a:xfrm>
            <a:off x="283319" y="4531167"/>
            <a:ext cx="116652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4CF3C18F-7C52-B9A2-8D49-252D4ED4811D}"/>
              </a:ext>
            </a:extLst>
          </p:cNvPr>
          <p:cNvSpPr txBox="1"/>
          <p:nvPr/>
        </p:nvSpPr>
        <p:spPr>
          <a:xfrm>
            <a:off x="3441842" y="15475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B7475EC-634A-5919-D597-25C0C89B040F}"/>
              </a:ext>
            </a:extLst>
          </p:cNvPr>
          <p:cNvGrpSpPr/>
          <p:nvPr/>
        </p:nvGrpSpPr>
        <p:grpSpPr>
          <a:xfrm>
            <a:off x="1506680" y="1790539"/>
            <a:ext cx="345638" cy="864096"/>
            <a:chOff x="6325782" y="5164628"/>
            <a:chExt cx="345638" cy="864096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93226930-9A60-6570-9CFA-C266F99917DE}"/>
                </a:ext>
              </a:extLst>
            </p:cNvPr>
            <p:cNvSpPr/>
            <p:nvPr/>
          </p:nvSpPr>
          <p:spPr>
            <a:xfrm>
              <a:off x="6325782" y="5430901"/>
              <a:ext cx="345638" cy="34563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66D1812C-EC46-D31B-1374-5968CAE847E5}"/>
                </a:ext>
              </a:extLst>
            </p:cNvPr>
            <p:cNvCxnSpPr/>
            <p:nvPr/>
          </p:nvCxnSpPr>
          <p:spPr>
            <a:xfrm>
              <a:off x="6496325" y="5164628"/>
              <a:ext cx="0" cy="864096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3F70EADB-E355-D18C-3C58-40BD2BC59208}"/>
              </a:ext>
            </a:extLst>
          </p:cNvPr>
          <p:cNvGrpSpPr/>
          <p:nvPr/>
        </p:nvGrpSpPr>
        <p:grpSpPr>
          <a:xfrm>
            <a:off x="263352" y="2898004"/>
            <a:ext cx="11665296" cy="1507952"/>
            <a:chOff x="263352" y="2898004"/>
            <a:chExt cx="11665296" cy="1507952"/>
          </a:xfrm>
        </p:grpSpPr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07096015-CCE8-F988-9956-63680D898EC6}"/>
                </a:ext>
              </a:extLst>
            </p:cNvPr>
            <p:cNvSpPr txBox="1"/>
            <p:nvPr/>
          </p:nvSpPr>
          <p:spPr>
            <a:xfrm>
              <a:off x="3401639" y="3212976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90°</a:t>
              </a:r>
            </a:p>
          </p:txBody>
        </p: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486DDBC6-F002-0C55-748B-800467830B76}"/>
                </a:ext>
              </a:extLst>
            </p:cNvPr>
            <p:cNvGrpSpPr/>
            <p:nvPr/>
          </p:nvGrpSpPr>
          <p:grpSpPr>
            <a:xfrm>
              <a:off x="263352" y="2898004"/>
              <a:ext cx="11665296" cy="1507952"/>
              <a:chOff x="263352" y="2898004"/>
              <a:chExt cx="11665296" cy="1507952"/>
            </a:xfrm>
          </p:grpSpPr>
          <p:grpSp>
            <p:nvGrpSpPr>
              <p:cNvPr id="10" name="Gruppieren 9">
                <a:extLst>
                  <a:ext uri="{FF2B5EF4-FFF2-40B4-BE49-F238E27FC236}">
                    <a16:creationId xmlns:a16="http://schemas.microsoft.com/office/drawing/2014/main" id="{506B7F46-2C7B-A2F5-023D-4D4691050C98}"/>
                  </a:ext>
                </a:extLst>
              </p:cNvPr>
              <p:cNvGrpSpPr/>
              <p:nvPr/>
            </p:nvGrpSpPr>
            <p:grpSpPr>
              <a:xfrm>
                <a:off x="2099582" y="3439561"/>
                <a:ext cx="3564370" cy="604867"/>
                <a:chOff x="4328637" y="3211837"/>
                <a:chExt cx="3564370" cy="604867"/>
              </a:xfrm>
            </p:grpSpPr>
            <p:sp>
              <p:nvSpPr>
                <p:cNvPr id="17" name="Ellipse 16">
                  <a:extLst>
                    <a:ext uri="{FF2B5EF4-FFF2-40B4-BE49-F238E27FC236}">
                      <a16:creationId xmlns:a16="http://schemas.microsoft.com/office/drawing/2014/main" id="{11E12F79-19F3-CFDE-FE4F-0653A4E55F6F}"/>
                    </a:ext>
                  </a:extLst>
                </p:cNvPr>
                <p:cNvSpPr/>
                <p:nvPr/>
              </p:nvSpPr>
              <p:spPr>
                <a:xfrm>
                  <a:off x="5985445" y="3211837"/>
                  <a:ext cx="241947" cy="604867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8" name="Gerade Verbindung mit Pfeil 17">
                  <a:extLst>
                    <a:ext uri="{FF2B5EF4-FFF2-40B4-BE49-F238E27FC236}">
                      <a16:creationId xmlns:a16="http://schemas.microsoft.com/office/drawing/2014/main" id="{B75A7BBE-A85F-258E-3FEE-31C72BC4508D}"/>
                    </a:ext>
                  </a:extLst>
                </p:cNvPr>
                <p:cNvCxnSpPr/>
                <p:nvPr/>
              </p:nvCxnSpPr>
              <p:spPr>
                <a:xfrm>
                  <a:off x="4328637" y="3528672"/>
                  <a:ext cx="1267341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Gerade Verbindung mit Pfeil 18">
                  <a:extLst>
                    <a:ext uri="{FF2B5EF4-FFF2-40B4-BE49-F238E27FC236}">
                      <a16:creationId xmlns:a16="http://schemas.microsoft.com/office/drawing/2014/main" id="{0B26DECE-C586-BD7D-151F-86946E30C5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808951" y="3510219"/>
                  <a:ext cx="622977" cy="25359"/>
                </a:xfrm>
                <a:prstGeom prst="straightConnector1">
                  <a:avLst/>
                </a:prstGeom>
                <a:ln w="38100"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mit Pfeil 24">
                  <a:extLst>
                    <a:ext uri="{FF2B5EF4-FFF2-40B4-BE49-F238E27FC236}">
                      <a16:creationId xmlns:a16="http://schemas.microsoft.com/office/drawing/2014/main" id="{0112F427-3D13-AE1F-5DB4-2430A8BC8D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97012" y="3510219"/>
                  <a:ext cx="1195995" cy="29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Inhaltsplatzhalter 1">
                <a:extLst>
                  <a:ext uri="{FF2B5EF4-FFF2-40B4-BE49-F238E27FC236}">
                    <a16:creationId xmlns:a16="http://schemas.microsoft.com/office/drawing/2014/main" id="{2F5D8047-7A7B-FE9D-89E9-DD2D7CD768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3352" y="3033709"/>
                <a:ext cx="10972800" cy="719658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65760" indent="-256032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58368" indent="-246888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23544" indent="-219456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179576" indent="-201168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389888" indent="-182880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1609344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8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6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5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400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11480" lvl="1" indent="0">
                  <a:buNone/>
                </a:pPr>
                <a:endParaRPr lang="de-DE" dirty="0"/>
              </a:p>
            </p:txBody>
          </p:sp>
          <p:sp>
            <p:nvSpPr>
              <p:cNvPr id="36" name="Inhaltsplatzhalter 1">
                <a:extLst>
                  <a:ext uri="{FF2B5EF4-FFF2-40B4-BE49-F238E27FC236}">
                    <a16:creationId xmlns:a16="http://schemas.microsoft.com/office/drawing/2014/main" id="{C581071E-B16C-7AEF-743F-CDEBF21A46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83290" y="3182482"/>
                <a:ext cx="4034265" cy="1223474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65760" indent="-256032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58368" indent="-246888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23544" indent="-219456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179576" indent="-201168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389888" indent="-182880" algn="l" rtl="0" eaLnBrk="1" latinLnBrk="0" hangingPunct="1">
                  <a:spcBef>
                    <a:spcPts val="300"/>
                  </a:spcBef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  <a:defRPr kumimoji="0"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1609344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8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6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5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400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11480" lvl="1" indent="0">
                  <a:buNone/>
                </a:pPr>
                <a:r>
                  <a:rPr lang="de-DE" dirty="0"/>
                  <a:t>0°-Photon wird mit 100 % Wahrscheinlichkeit absorbiert.</a:t>
                </a:r>
              </a:p>
              <a:p>
                <a:pPr marL="411480" lvl="1" indent="0">
                  <a:buNone/>
                </a:pPr>
                <a:endParaRPr lang="de-DE" dirty="0"/>
              </a:p>
            </p:txBody>
          </p: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1930DB5A-246D-271E-18C9-E8CFB3259DED}"/>
                  </a:ext>
                </a:extLst>
              </p:cNvPr>
              <p:cNvCxnSpPr/>
              <p:nvPr/>
            </p:nvCxnSpPr>
            <p:spPr>
              <a:xfrm>
                <a:off x="263352" y="2898004"/>
                <a:ext cx="11665296" cy="0"/>
              </a:xfrm>
              <a:prstGeom prst="line">
                <a:avLst/>
              </a:prstGeom>
              <a:ln w="47625" cmpd="dbl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Gruppieren 22">
                <a:extLst>
                  <a:ext uri="{FF2B5EF4-FFF2-40B4-BE49-F238E27FC236}">
                    <a16:creationId xmlns:a16="http://schemas.microsoft.com/office/drawing/2014/main" id="{1C393953-052C-A18B-DDBC-933B927AF145}"/>
                  </a:ext>
                </a:extLst>
              </p:cNvPr>
              <p:cNvGrpSpPr/>
              <p:nvPr/>
            </p:nvGrpSpPr>
            <p:grpSpPr>
              <a:xfrm>
                <a:off x="1506680" y="3322834"/>
                <a:ext cx="345638" cy="864096"/>
                <a:chOff x="6325782" y="5164628"/>
                <a:chExt cx="345638" cy="864096"/>
              </a:xfrm>
            </p:grpSpPr>
            <p:sp>
              <p:nvSpPr>
                <p:cNvPr id="24" name="Ellipse 23">
                  <a:extLst>
                    <a:ext uri="{FF2B5EF4-FFF2-40B4-BE49-F238E27FC236}">
                      <a16:creationId xmlns:a16="http://schemas.microsoft.com/office/drawing/2014/main" id="{90E3303C-4F8A-BEF8-AE06-409A5D249DD2}"/>
                    </a:ext>
                  </a:extLst>
                </p:cNvPr>
                <p:cNvSpPr/>
                <p:nvPr/>
              </p:nvSpPr>
              <p:spPr>
                <a:xfrm>
                  <a:off x="6325782" y="5430901"/>
                  <a:ext cx="345638" cy="345638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cxnSp>
              <p:nvCxnSpPr>
                <p:cNvPr id="27" name="Gerade Verbindung mit Pfeil 26">
                  <a:extLst>
                    <a:ext uri="{FF2B5EF4-FFF2-40B4-BE49-F238E27FC236}">
                      <a16:creationId xmlns:a16="http://schemas.microsoft.com/office/drawing/2014/main" id="{15CC6F97-88A7-835A-D406-7B00462F451B}"/>
                    </a:ext>
                  </a:extLst>
                </p:cNvPr>
                <p:cNvCxnSpPr/>
                <p:nvPr/>
              </p:nvCxnSpPr>
              <p:spPr>
                <a:xfrm>
                  <a:off x="6496325" y="5164628"/>
                  <a:ext cx="0" cy="864096"/>
                </a:xfrm>
                <a:prstGeom prst="straightConnector1">
                  <a:avLst/>
                </a:prstGeom>
                <a:ln w="38100">
                  <a:solidFill>
                    <a:srgbClr val="002060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Flussdiagramm: Verzögerung 3">
              <a:extLst>
                <a:ext uri="{FF2B5EF4-FFF2-40B4-BE49-F238E27FC236}">
                  <a16:creationId xmlns:a16="http://schemas.microsoft.com/office/drawing/2014/main" id="{0D05866E-EFA4-E34A-F3CB-F065C8DA1090}"/>
                </a:ext>
              </a:extLst>
            </p:cNvPr>
            <p:cNvSpPr/>
            <p:nvPr/>
          </p:nvSpPr>
          <p:spPr>
            <a:xfrm>
              <a:off x="5807968" y="3536647"/>
              <a:ext cx="350994" cy="396409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6" name="Flussdiagramm: Verzögerung 5">
            <a:extLst>
              <a:ext uri="{FF2B5EF4-FFF2-40B4-BE49-F238E27FC236}">
                <a16:creationId xmlns:a16="http://schemas.microsoft.com/office/drawing/2014/main" id="{088EF39A-2DEC-7CB1-6D07-8DF9DA0E6F70}"/>
              </a:ext>
            </a:extLst>
          </p:cNvPr>
          <p:cNvSpPr/>
          <p:nvPr/>
        </p:nvSpPr>
        <p:spPr>
          <a:xfrm>
            <a:off x="5809478" y="2039402"/>
            <a:ext cx="350994" cy="396409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05ED3055-1212-D7F3-6C61-88ADF4FCB58B}"/>
              </a:ext>
            </a:extLst>
          </p:cNvPr>
          <p:cNvGrpSpPr/>
          <p:nvPr/>
        </p:nvGrpSpPr>
        <p:grpSpPr>
          <a:xfrm>
            <a:off x="1509302" y="4641545"/>
            <a:ext cx="10119849" cy="1792986"/>
            <a:chOff x="1509302" y="4641545"/>
            <a:chExt cx="10119849" cy="1792986"/>
          </a:xfrm>
        </p:grpSpPr>
        <p:sp>
          <p:nvSpPr>
            <p:cNvPr id="72" name="Inhaltsplatzhalter 1">
              <a:extLst>
                <a:ext uri="{FF2B5EF4-FFF2-40B4-BE49-F238E27FC236}">
                  <a16:creationId xmlns:a16="http://schemas.microsoft.com/office/drawing/2014/main" id="{3131E7D7-E9CB-A5FC-7502-64584E7E776B}"/>
                </a:ext>
              </a:extLst>
            </p:cNvPr>
            <p:cNvSpPr txBox="1">
              <a:spLocks/>
            </p:cNvSpPr>
            <p:nvPr/>
          </p:nvSpPr>
          <p:spPr>
            <a:xfrm>
              <a:off x="6721906" y="4641545"/>
              <a:ext cx="4907245" cy="175762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  <a:defRPr kumimoji="0"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11480" lvl="1" indent="0">
                <a:buNone/>
              </a:pPr>
              <a:r>
                <a:rPr lang="de-DE" dirty="0"/>
                <a:t>Wenn es durchgelassen wird,</a:t>
              </a:r>
              <a:br>
                <a:rPr lang="de-DE" dirty="0"/>
              </a:br>
              <a:r>
                <a:rPr lang="de-DE" dirty="0"/>
                <a:t>ist es anschließend ein</a:t>
              </a:r>
              <a:br>
                <a:rPr lang="de-DE" dirty="0"/>
              </a:br>
              <a:r>
                <a:rPr lang="de-DE" dirty="0"/>
                <a:t>45°-Photon. </a:t>
              </a:r>
            </a:p>
          </p:txBody>
        </p: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5A8DDBF6-7FA7-EDB8-21D1-F841B44A2EFD}"/>
                </a:ext>
              </a:extLst>
            </p:cNvPr>
            <p:cNvGrpSpPr/>
            <p:nvPr/>
          </p:nvGrpSpPr>
          <p:grpSpPr>
            <a:xfrm>
              <a:off x="1509302" y="4756518"/>
              <a:ext cx="4759921" cy="1678013"/>
              <a:chOff x="1509302" y="4756518"/>
              <a:chExt cx="4759921" cy="1678013"/>
            </a:xfrm>
          </p:grpSpPr>
          <p:grpSp>
            <p:nvGrpSpPr>
              <p:cNvPr id="11" name="Gruppieren 10">
                <a:extLst>
                  <a:ext uri="{FF2B5EF4-FFF2-40B4-BE49-F238E27FC236}">
                    <a16:creationId xmlns:a16="http://schemas.microsoft.com/office/drawing/2014/main" id="{0A05E591-3170-20FA-DCB9-4E3516E79EC1}"/>
                  </a:ext>
                </a:extLst>
              </p:cNvPr>
              <p:cNvGrpSpPr/>
              <p:nvPr/>
            </p:nvGrpSpPr>
            <p:grpSpPr>
              <a:xfrm>
                <a:off x="2074775" y="5186149"/>
                <a:ext cx="3564370" cy="682388"/>
                <a:chOff x="4328637" y="3189950"/>
                <a:chExt cx="3564370" cy="682388"/>
              </a:xfrm>
            </p:grpSpPr>
            <p:sp>
              <p:nvSpPr>
                <p:cNvPr id="52" name="Ellipse 51">
                  <a:extLst>
                    <a:ext uri="{FF2B5EF4-FFF2-40B4-BE49-F238E27FC236}">
                      <a16:creationId xmlns:a16="http://schemas.microsoft.com/office/drawing/2014/main" id="{9E0CEFEF-5EB8-59A2-A2B9-F30DE3E2A579}"/>
                    </a:ext>
                  </a:extLst>
                </p:cNvPr>
                <p:cNvSpPr/>
                <p:nvPr/>
              </p:nvSpPr>
              <p:spPr>
                <a:xfrm>
                  <a:off x="5985445" y="3211837"/>
                  <a:ext cx="241947" cy="604867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53" name="Gerade Verbindung mit Pfeil 52">
                  <a:extLst>
                    <a:ext uri="{FF2B5EF4-FFF2-40B4-BE49-F238E27FC236}">
                      <a16:creationId xmlns:a16="http://schemas.microsoft.com/office/drawing/2014/main" id="{243C7F05-1B34-5BCD-CD21-5494A97E7BF0}"/>
                    </a:ext>
                  </a:extLst>
                </p:cNvPr>
                <p:cNvCxnSpPr/>
                <p:nvPr/>
              </p:nvCxnSpPr>
              <p:spPr>
                <a:xfrm>
                  <a:off x="4328637" y="3528672"/>
                  <a:ext cx="1267341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 Verbindung mit Pfeil 55">
                  <a:extLst>
                    <a:ext uri="{FF2B5EF4-FFF2-40B4-BE49-F238E27FC236}">
                      <a16:creationId xmlns:a16="http://schemas.microsoft.com/office/drawing/2014/main" id="{ADC3F308-54EF-458D-A081-8ADDBB7B8F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938758" y="3189950"/>
                  <a:ext cx="382137" cy="682388"/>
                </a:xfrm>
                <a:prstGeom prst="straightConnector1">
                  <a:avLst/>
                </a:prstGeom>
                <a:ln w="38100"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 Verbindung mit Pfeil 57">
                  <a:extLst>
                    <a:ext uri="{FF2B5EF4-FFF2-40B4-BE49-F238E27FC236}">
                      <a16:creationId xmlns:a16="http://schemas.microsoft.com/office/drawing/2014/main" id="{812B26E6-BFDE-30F9-55C8-F10FDA4F1B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97012" y="3510219"/>
                  <a:ext cx="1195995" cy="29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uppieren 15">
                <a:extLst>
                  <a:ext uri="{FF2B5EF4-FFF2-40B4-BE49-F238E27FC236}">
                    <a16:creationId xmlns:a16="http://schemas.microsoft.com/office/drawing/2014/main" id="{5DE79DDC-9F15-EBF0-94A8-229CC0111885}"/>
                  </a:ext>
                </a:extLst>
              </p:cNvPr>
              <p:cNvGrpSpPr/>
              <p:nvPr/>
            </p:nvGrpSpPr>
            <p:grpSpPr>
              <a:xfrm>
                <a:off x="1509302" y="5065330"/>
                <a:ext cx="345638" cy="864096"/>
                <a:chOff x="6325782" y="5164628"/>
                <a:chExt cx="345638" cy="864096"/>
              </a:xfrm>
            </p:grpSpPr>
            <p:sp>
              <p:nvSpPr>
                <p:cNvPr id="50" name="Ellipse 49">
                  <a:extLst>
                    <a:ext uri="{FF2B5EF4-FFF2-40B4-BE49-F238E27FC236}">
                      <a16:creationId xmlns:a16="http://schemas.microsoft.com/office/drawing/2014/main" id="{93FA69F7-F0E7-9ED1-1BD1-7087FED17395}"/>
                    </a:ext>
                  </a:extLst>
                </p:cNvPr>
                <p:cNvSpPr/>
                <p:nvPr/>
              </p:nvSpPr>
              <p:spPr>
                <a:xfrm>
                  <a:off x="6325782" y="5430901"/>
                  <a:ext cx="345638" cy="345638"/>
                </a:xfrm>
                <a:prstGeom prst="ellips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cxnSp>
              <p:nvCxnSpPr>
                <p:cNvPr id="51" name="Gerade Verbindung mit Pfeil 50">
                  <a:extLst>
                    <a:ext uri="{FF2B5EF4-FFF2-40B4-BE49-F238E27FC236}">
                      <a16:creationId xmlns:a16="http://schemas.microsoft.com/office/drawing/2014/main" id="{6349D4C6-8B83-732E-93F2-A5229169ADBC}"/>
                    </a:ext>
                  </a:extLst>
                </p:cNvPr>
                <p:cNvCxnSpPr/>
                <p:nvPr/>
              </p:nvCxnSpPr>
              <p:spPr>
                <a:xfrm>
                  <a:off x="6496325" y="5164628"/>
                  <a:ext cx="0" cy="864096"/>
                </a:xfrm>
                <a:prstGeom prst="straightConnector1">
                  <a:avLst/>
                </a:prstGeom>
                <a:ln w="38100">
                  <a:solidFill>
                    <a:srgbClr val="002060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Geschweifte Klammer links 21">
                <a:extLst>
                  <a:ext uri="{FF2B5EF4-FFF2-40B4-BE49-F238E27FC236}">
                    <a16:creationId xmlns:a16="http://schemas.microsoft.com/office/drawing/2014/main" id="{0C805787-B93C-4F69-0BB0-A5EC60CCD79B}"/>
                  </a:ext>
                </a:extLst>
              </p:cNvPr>
              <p:cNvSpPr/>
              <p:nvPr/>
            </p:nvSpPr>
            <p:spPr>
              <a:xfrm>
                <a:off x="5942901" y="4756518"/>
                <a:ext cx="326322" cy="1678013"/>
              </a:xfrm>
              <a:prstGeom prst="leftBrac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0" name="Gruppieren 59">
              <a:extLst>
                <a:ext uri="{FF2B5EF4-FFF2-40B4-BE49-F238E27FC236}">
                  <a16:creationId xmlns:a16="http://schemas.microsoft.com/office/drawing/2014/main" id="{C4CF38CD-2105-8DE7-B07D-FFD951723848}"/>
                </a:ext>
              </a:extLst>
            </p:cNvPr>
            <p:cNvGrpSpPr/>
            <p:nvPr/>
          </p:nvGrpSpPr>
          <p:grpSpPr>
            <a:xfrm>
              <a:off x="6326562" y="4671265"/>
              <a:ext cx="537883" cy="766482"/>
              <a:chOff x="459130" y="1419391"/>
              <a:chExt cx="537883" cy="766482"/>
            </a:xfrm>
          </p:grpSpPr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FA534C34-E832-21C6-5ABA-4426D33711D4}"/>
                  </a:ext>
                </a:extLst>
              </p:cNvPr>
              <p:cNvSpPr/>
              <p:nvPr/>
            </p:nvSpPr>
            <p:spPr>
              <a:xfrm>
                <a:off x="545540" y="1642371"/>
                <a:ext cx="345638" cy="345638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3" name="Gerade Verbindung mit Pfeil 62">
                <a:extLst>
                  <a:ext uri="{FF2B5EF4-FFF2-40B4-BE49-F238E27FC236}">
                    <a16:creationId xmlns:a16="http://schemas.microsoft.com/office/drawing/2014/main" id="{E5428CD1-0477-651D-3AED-C1E970D5DB5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59130" y="1419391"/>
                <a:ext cx="537883" cy="766482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940EFDF5-DE82-550C-1866-CC9E31CE1261}"/>
              </a:ext>
            </a:extLst>
          </p:cNvPr>
          <p:cNvSpPr txBox="1"/>
          <p:nvPr/>
        </p:nvSpPr>
        <p:spPr>
          <a:xfrm>
            <a:off x="3406986" y="479715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</a:p>
        </p:txBody>
      </p:sp>
    </p:spTree>
    <p:extLst>
      <p:ext uri="{BB962C8B-B14F-4D97-AF65-F5344CB8AC3E}">
        <p14:creationId xmlns:p14="http://schemas.microsoft.com/office/powerpoint/2010/main" val="3822216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954</Words>
  <Application>Microsoft Office PowerPoint</Application>
  <PresentationFormat>Breitbild</PresentationFormat>
  <Paragraphs>138</Paragraphs>
  <Slides>14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Garamond</vt:lpstr>
      <vt:lpstr>Georgia</vt:lpstr>
      <vt:lpstr>Formatvorlage_KM-Rot ZSL-Logo</vt:lpstr>
      <vt:lpstr>Polarisation von Licht und Photonen</vt:lpstr>
      <vt:lpstr>1. Polarisation bei Licht</vt:lpstr>
      <vt:lpstr>1. Polarisation bei Licht</vt:lpstr>
      <vt:lpstr>1. Polarisation bei Licht</vt:lpstr>
      <vt:lpstr>1. Polarisation bei Licht</vt:lpstr>
      <vt:lpstr>0°-Licht trifft auf verschiedene Polarisationsfilter:</vt:lpstr>
      <vt:lpstr>2. Polarisation bei Einzelphotonen</vt:lpstr>
      <vt:lpstr>Ein 0°-Photon trifft auf verschiedene Polarisationsfilter:</vt:lpstr>
      <vt:lpstr>Ein 0°-Photon trifft auf verschiedene Polarisationsfilter:</vt:lpstr>
      <vt:lpstr>Ein 45°-Photon trifft auf verschiedene Polarisationsfilter:</vt:lpstr>
      <vt:lpstr>Polarisation bei Einzelphotonen</vt:lpstr>
      <vt:lpstr>Polarisation bei Einzelphotonen</vt:lpstr>
      <vt:lpstr>Polarisation bei Einzelphotonen</vt:lpstr>
      <vt:lpstr>Polarisation bei Einzelphotonen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Schock, Kai (KM);du Prel, Florence (LS)</dc:creator>
  <cp:lastModifiedBy>Josef Küblbeck</cp:lastModifiedBy>
  <cp:revision>161</cp:revision>
  <dcterms:created xsi:type="dcterms:W3CDTF">2014-03-18T09:41:04Z</dcterms:created>
  <dcterms:modified xsi:type="dcterms:W3CDTF">2023-02-24T15:47:39Z</dcterms:modified>
</cp:coreProperties>
</file>