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slideLayouts/slideLayout24.xml" ContentType="application/vnd.openxmlformats-officedocument.presentationml.slideLayout+xml"/>
  <Override PartName="/ppt/theme/theme14.xml" ContentType="application/vnd.openxmlformats-officedocument.theme+xml"/>
  <Override PartName="/ppt/slideLayouts/slideLayout2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  <p:sldMasterId id="2147483670" r:id="rId3"/>
    <p:sldMasterId id="2147483672" r:id="rId4"/>
    <p:sldMasterId id="2147483674" r:id="rId5"/>
    <p:sldMasterId id="2147483676" r:id="rId6"/>
    <p:sldMasterId id="2147483678" r:id="rId7"/>
    <p:sldMasterId id="2147483680" r:id="rId8"/>
    <p:sldMasterId id="2147483682" r:id="rId9"/>
    <p:sldMasterId id="2147483684" r:id="rId10"/>
    <p:sldMasterId id="2147483686" r:id="rId11"/>
    <p:sldMasterId id="2147483688" r:id="rId12"/>
    <p:sldMasterId id="2147483692" r:id="rId13"/>
    <p:sldMasterId id="2147483694" r:id="rId14"/>
    <p:sldMasterId id="2147483696" r:id="rId15"/>
  </p:sldMasterIdLst>
  <p:notesMasterIdLst>
    <p:notesMasterId r:id="rId34"/>
  </p:notesMasterIdLst>
  <p:sldIdLst>
    <p:sldId id="284" r:id="rId16"/>
    <p:sldId id="286" r:id="rId17"/>
    <p:sldId id="285" r:id="rId18"/>
    <p:sldId id="267" r:id="rId19"/>
    <p:sldId id="266" r:id="rId20"/>
    <p:sldId id="291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8" r:id="rId31"/>
    <p:sldId id="279" r:id="rId32"/>
    <p:sldId id="280" r:id="rId3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7" autoAdjust="0"/>
    <p:restoredTop sz="94660"/>
  </p:normalViewPr>
  <p:slideViewPr>
    <p:cSldViewPr>
      <p:cViewPr varScale="1">
        <p:scale>
          <a:sx n="95" d="100"/>
          <a:sy n="95" d="100"/>
        </p:scale>
        <p:origin x="84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5E4F2-9F3A-4887-B2D6-2FB095984C16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D3D7D-EF16-4FDE-BB98-EAAF28E00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74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57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13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512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14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213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15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64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16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632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17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46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18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71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24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129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12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49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88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10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82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11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147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CE67-28DF-404F-BBE7-80E926F205BC}" type="slidenum">
              <a:rPr lang="de-DE" smtClean="0">
                <a:solidFill>
                  <a:prstClr val="black"/>
                </a:solidFill>
              </a:rPr>
              <a:pPr/>
              <a:t>12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315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7A3E-A206-4082-B143-C361C76B611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3350-8739-47C7-A1D5-D606BFB3ED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7A3E-A206-4082-B143-C361C76B611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3350-8739-47C7-A1D5-D606BFB3ED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7A3E-A206-4082-B143-C361C76B611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3350-8739-47C7-A1D5-D606BFB3ED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4E55-8BDE-4ABF-BF94-3FB1688DC1C6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551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4E55-8BDE-4ABF-BF94-3FB1688DC1C6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959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4E55-8BDE-4ABF-BF94-3FB1688DC1C6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905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4E55-8BDE-4ABF-BF94-3FB1688DC1C6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64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4E55-8BDE-4ABF-BF94-3FB1688DC1C6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87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4E55-8BDE-4ABF-BF94-3FB1688DC1C6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9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4E55-8BDE-4ABF-BF94-3FB1688DC1C6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61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4E55-8BDE-4ABF-BF94-3FB1688DC1C6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89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7A3E-A206-4082-B143-C361C76B611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3350-8739-47C7-A1D5-D606BFB3ED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4E55-8BDE-4ABF-BF94-3FB1688DC1C6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69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4E55-8BDE-4ABF-BF94-3FB1688DC1C6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96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4E55-8BDE-4ABF-BF94-3FB1688DC1C6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699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4E55-8BDE-4ABF-BF94-3FB1688DC1C6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68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4E55-8BDE-4ABF-BF94-3FB1688DC1C6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6588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4E55-8BDE-4ABF-BF94-3FB1688DC1C6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8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7A3E-A206-4082-B143-C361C76B611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3350-8739-47C7-A1D5-D606BFB3ED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7A3E-A206-4082-B143-C361C76B611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3350-8739-47C7-A1D5-D606BFB3ED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7A3E-A206-4082-B143-C361C76B611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3350-8739-47C7-A1D5-D606BFB3ED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7A3E-A206-4082-B143-C361C76B611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3350-8739-47C7-A1D5-D606BFB3ED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7A3E-A206-4082-B143-C361C76B611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3350-8739-47C7-A1D5-D606BFB3ED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7A3E-A206-4082-B143-C361C76B611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3350-8739-47C7-A1D5-D606BFB3ED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7A3E-A206-4082-B143-C361C76B611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3350-8739-47C7-A1D5-D606BFB3ED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67A3E-A206-4082-B143-C361C76B611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D3350-8739-47C7-A1D5-D606BFB3ED7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D52FE-1627-4F3E-8F34-42CE9E76E32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D52FE-1627-4F3E-8F34-42CE9E76E32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51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D52FE-1627-4F3E-8F34-42CE9E76E32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7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D52FE-1627-4F3E-8F34-42CE9E76E32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0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D52FE-1627-4F3E-8F34-42CE9E76E32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D52FE-1627-4F3E-8F34-42CE9E76E32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3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D52FE-1627-4F3E-8F34-42CE9E76E32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67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D52FE-1627-4F3E-8F34-42CE9E76E32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3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D52FE-1627-4F3E-8F34-42CE9E76E32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D52FE-1627-4F3E-8F34-42CE9E76E32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6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D52FE-1627-4F3E-8F34-42CE9E76E32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7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D52FE-1627-4F3E-8F34-42CE9E76E32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1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D52FE-1627-4F3E-8F34-42CE9E76E32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67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mtClean="0">
                <a:solidFill>
                  <a:srgbClr val="000000"/>
                </a:solidFill>
              </a:rPr>
              <a:t>Kunstprojekte als Wegbereiter zur Schulentwicklung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D52FE-1627-4F3E-8F34-42CE9E76E32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66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196752"/>
            <a:ext cx="77724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Profilfach Kunst </a:t>
            </a:r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736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auto">
          <a:xfrm>
            <a:off x="1761186" y="1028684"/>
            <a:ext cx="5538599" cy="5449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smtClean="0">
              <a:solidFill>
                <a:srgbClr val="00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 bwMode="auto">
          <a:xfrm>
            <a:off x="1761186" y="1028684"/>
            <a:ext cx="5538599" cy="8584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Künstlerische Strategien</a:t>
            </a: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555776" y="1988840"/>
            <a:ext cx="5355976" cy="40934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 B.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Konstruktion</a:t>
            </a:r>
            <a:r>
              <a:rPr lang="de-DE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Dekonstruktion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Spiel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Biografie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Inszenierung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Sammlung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Ausstellung</a:t>
            </a: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Verfremdung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Reduktion</a:t>
            </a:r>
          </a:p>
        </p:txBody>
      </p:sp>
      <p:sp>
        <p:nvSpPr>
          <p:cNvPr id="9" name="Textfeld 8"/>
          <p:cNvSpPr txBox="1"/>
          <p:nvPr/>
        </p:nvSpPr>
        <p:spPr bwMode="auto">
          <a:xfrm>
            <a:off x="1835696" y="260648"/>
            <a:ext cx="5968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Profilplan Bildende Kunst</a:t>
            </a:r>
          </a:p>
        </p:txBody>
      </p:sp>
    </p:spTree>
    <p:extLst>
      <p:ext uri="{BB962C8B-B14F-4D97-AF65-F5344CB8AC3E}">
        <p14:creationId xmlns:p14="http://schemas.microsoft.com/office/powerpoint/2010/main" val="3304555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2522761" y="1799053"/>
            <a:ext cx="4020012" cy="3937175"/>
            <a:chOff x="1143000" y="0"/>
            <a:chExt cx="6858000" cy="6858000"/>
          </a:xfrm>
        </p:grpSpPr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0"/>
              <a:ext cx="6858000" cy="6858000"/>
            </a:xfrm>
            <a:prstGeom prst="rect">
              <a:avLst/>
            </a:prstGeom>
          </p:spPr>
        </p:pic>
        <p:grpSp>
          <p:nvGrpSpPr>
            <p:cNvPr id="16" name="Gruppieren 15"/>
            <p:cNvGrpSpPr/>
            <p:nvPr/>
          </p:nvGrpSpPr>
          <p:grpSpPr>
            <a:xfrm>
              <a:off x="3986411" y="1168370"/>
              <a:ext cx="576064" cy="3024336"/>
              <a:chOff x="3986211" y="1071758"/>
              <a:chExt cx="576064" cy="3024336"/>
            </a:xfrm>
          </p:grpSpPr>
          <p:pic>
            <p:nvPicPr>
              <p:cNvPr id="17" name="Grafik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178" t="17327" r="78472" b="38573"/>
              <a:stretch/>
            </p:blipFill>
            <p:spPr>
              <a:xfrm>
                <a:off x="3999559" y="1071758"/>
                <a:ext cx="504056" cy="3024336"/>
              </a:xfrm>
              <a:prstGeom prst="rect">
                <a:avLst/>
              </a:prstGeom>
            </p:spPr>
          </p:pic>
          <p:pic>
            <p:nvPicPr>
              <p:cNvPr id="18" name="Grafik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478" t="19428" r="50122" b="60622"/>
              <a:stretch/>
            </p:blipFill>
            <p:spPr>
              <a:xfrm>
                <a:off x="3986211" y="2648312"/>
                <a:ext cx="576064" cy="1368152"/>
              </a:xfrm>
              <a:prstGeom prst="rect">
                <a:avLst/>
              </a:prstGeom>
            </p:spPr>
          </p:pic>
        </p:grpSp>
      </p:grpSp>
      <p:sp>
        <p:nvSpPr>
          <p:cNvPr id="19" name="Textfeld 18"/>
          <p:cNvSpPr txBox="1">
            <a:spLocks/>
          </p:cNvSpPr>
          <p:nvPr/>
        </p:nvSpPr>
        <p:spPr bwMode="auto">
          <a:xfrm rot="16200000">
            <a:off x="4145433" y="3297241"/>
            <a:ext cx="5422910" cy="885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Außerschulische Lernorte</a:t>
            </a:r>
          </a:p>
        </p:txBody>
      </p:sp>
      <p:sp>
        <p:nvSpPr>
          <p:cNvPr id="20" name="Textfeld 19"/>
          <p:cNvSpPr txBox="1">
            <a:spLocks/>
          </p:cNvSpPr>
          <p:nvPr/>
        </p:nvSpPr>
        <p:spPr bwMode="auto">
          <a:xfrm rot="5400000">
            <a:off x="-507373" y="3297241"/>
            <a:ext cx="5422911" cy="885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Künstlerische Strategien</a:t>
            </a:r>
          </a:p>
        </p:txBody>
      </p:sp>
      <p:sp>
        <p:nvSpPr>
          <p:cNvPr id="21" name="Textfeld 20"/>
          <p:cNvSpPr txBox="1"/>
          <p:nvPr/>
        </p:nvSpPr>
        <p:spPr bwMode="auto">
          <a:xfrm>
            <a:off x="1761186" y="1028684"/>
            <a:ext cx="5538599" cy="8584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Arbeitsformen</a:t>
            </a:r>
          </a:p>
        </p:txBody>
      </p:sp>
      <p:sp>
        <p:nvSpPr>
          <p:cNvPr id="23" name="Textfeld 22"/>
          <p:cNvSpPr txBox="1"/>
          <p:nvPr/>
        </p:nvSpPr>
        <p:spPr bwMode="auto">
          <a:xfrm>
            <a:off x="1835696" y="260648"/>
            <a:ext cx="5968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Profilplan Bildende Kunst</a:t>
            </a:r>
          </a:p>
        </p:txBody>
      </p:sp>
      <p:sp>
        <p:nvSpPr>
          <p:cNvPr id="12" name="Textfeld 11"/>
          <p:cNvSpPr txBox="1"/>
          <p:nvPr/>
        </p:nvSpPr>
        <p:spPr bwMode="auto">
          <a:xfrm>
            <a:off x="1764488" y="5592212"/>
            <a:ext cx="5535296" cy="8593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414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auto">
          <a:xfrm>
            <a:off x="1761186" y="1028684"/>
            <a:ext cx="5538599" cy="5449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smtClean="0">
              <a:solidFill>
                <a:srgbClr val="000000"/>
              </a:solidFill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555776" y="2204864"/>
            <a:ext cx="5355976" cy="37517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 B.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Künstler</a:t>
            </a: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Ateliers</a:t>
            </a: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Ausstellungsräume</a:t>
            </a: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Museen</a:t>
            </a: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Galerien</a:t>
            </a: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Kunst- und Musikschulen</a:t>
            </a: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Stadtverwaltung</a:t>
            </a: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</a:t>
            </a: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kulturelle Organisationen</a:t>
            </a: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 bwMode="auto">
          <a:xfrm>
            <a:off x="1761186" y="1028684"/>
            <a:ext cx="5538599" cy="8584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Außerschulische Lernorte und Partner</a:t>
            </a: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 bwMode="auto">
          <a:xfrm>
            <a:off x="1835696" y="260648"/>
            <a:ext cx="5968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Profilplan Bildende Kunst</a:t>
            </a:r>
          </a:p>
        </p:txBody>
      </p:sp>
    </p:spTree>
    <p:extLst>
      <p:ext uri="{BB962C8B-B14F-4D97-AF65-F5344CB8AC3E}">
        <p14:creationId xmlns:p14="http://schemas.microsoft.com/office/powerpoint/2010/main" val="2043869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2522761" y="1799053"/>
            <a:ext cx="4020012" cy="3937175"/>
            <a:chOff x="1143000" y="0"/>
            <a:chExt cx="6858000" cy="6858000"/>
          </a:xfrm>
        </p:grpSpPr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0"/>
              <a:ext cx="6858000" cy="6858000"/>
            </a:xfrm>
            <a:prstGeom prst="rect">
              <a:avLst/>
            </a:prstGeom>
          </p:spPr>
        </p:pic>
        <p:grpSp>
          <p:nvGrpSpPr>
            <p:cNvPr id="16" name="Gruppieren 15"/>
            <p:cNvGrpSpPr/>
            <p:nvPr/>
          </p:nvGrpSpPr>
          <p:grpSpPr>
            <a:xfrm>
              <a:off x="3986411" y="1168370"/>
              <a:ext cx="576064" cy="3024336"/>
              <a:chOff x="3986211" y="1071758"/>
              <a:chExt cx="576064" cy="3024336"/>
            </a:xfrm>
          </p:grpSpPr>
          <p:pic>
            <p:nvPicPr>
              <p:cNvPr id="17" name="Grafik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178" t="17327" r="78472" b="38573"/>
              <a:stretch/>
            </p:blipFill>
            <p:spPr>
              <a:xfrm>
                <a:off x="3999559" y="1071758"/>
                <a:ext cx="504056" cy="3024336"/>
              </a:xfrm>
              <a:prstGeom prst="rect">
                <a:avLst/>
              </a:prstGeom>
            </p:spPr>
          </p:pic>
          <p:pic>
            <p:nvPicPr>
              <p:cNvPr id="18" name="Grafik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478" t="19428" r="50122" b="60622"/>
              <a:stretch/>
            </p:blipFill>
            <p:spPr>
              <a:xfrm>
                <a:off x="3986211" y="2648312"/>
                <a:ext cx="576064" cy="1368152"/>
              </a:xfrm>
              <a:prstGeom prst="rect">
                <a:avLst/>
              </a:prstGeom>
            </p:spPr>
          </p:pic>
        </p:grpSp>
      </p:grpSp>
      <p:sp>
        <p:nvSpPr>
          <p:cNvPr id="19" name="Textfeld 18"/>
          <p:cNvSpPr txBox="1">
            <a:spLocks/>
          </p:cNvSpPr>
          <p:nvPr/>
        </p:nvSpPr>
        <p:spPr bwMode="auto">
          <a:xfrm rot="16200000">
            <a:off x="4145433" y="3297241"/>
            <a:ext cx="5422910" cy="885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Außerschulische Lernorte</a:t>
            </a:r>
          </a:p>
        </p:txBody>
      </p:sp>
      <p:sp>
        <p:nvSpPr>
          <p:cNvPr id="20" name="Textfeld 19"/>
          <p:cNvSpPr txBox="1">
            <a:spLocks/>
          </p:cNvSpPr>
          <p:nvPr/>
        </p:nvSpPr>
        <p:spPr bwMode="auto">
          <a:xfrm rot="5400000">
            <a:off x="-507373" y="3297241"/>
            <a:ext cx="5422911" cy="885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Künstlerische Strategien</a:t>
            </a:r>
          </a:p>
        </p:txBody>
      </p:sp>
      <p:sp>
        <p:nvSpPr>
          <p:cNvPr id="21" name="Textfeld 20"/>
          <p:cNvSpPr txBox="1"/>
          <p:nvPr/>
        </p:nvSpPr>
        <p:spPr bwMode="auto">
          <a:xfrm>
            <a:off x="1761186" y="1028684"/>
            <a:ext cx="5538599" cy="8584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Arbeitsformen</a:t>
            </a:r>
          </a:p>
        </p:txBody>
      </p:sp>
      <p:sp>
        <p:nvSpPr>
          <p:cNvPr id="22" name="Textfeld 21"/>
          <p:cNvSpPr txBox="1"/>
          <p:nvPr/>
        </p:nvSpPr>
        <p:spPr bwMode="auto">
          <a:xfrm>
            <a:off x="1764488" y="5592212"/>
            <a:ext cx="5535296" cy="8593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Kunstgeschichte und Kunsttheorie</a:t>
            </a:r>
          </a:p>
        </p:txBody>
      </p:sp>
      <p:sp>
        <p:nvSpPr>
          <p:cNvPr id="23" name="Textfeld 22"/>
          <p:cNvSpPr txBox="1"/>
          <p:nvPr/>
        </p:nvSpPr>
        <p:spPr bwMode="auto">
          <a:xfrm>
            <a:off x="1835696" y="260648"/>
            <a:ext cx="5968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Profilplan Bildende Kunst</a:t>
            </a:r>
          </a:p>
        </p:txBody>
      </p:sp>
    </p:spTree>
    <p:extLst>
      <p:ext uri="{BB962C8B-B14F-4D97-AF65-F5344CB8AC3E}">
        <p14:creationId xmlns:p14="http://schemas.microsoft.com/office/powerpoint/2010/main" val="3117847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 bwMode="auto">
          <a:xfrm>
            <a:off x="1761186" y="1028684"/>
            <a:ext cx="5538599" cy="5449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smtClean="0">
              <a:solidFill>
                <a:srgbClr val="000000"/>
              </a:solidFill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888432" y="2491149"/>
            <a:ext cx="5355976" cy="31700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Epochen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Stile</a:t>
            </a: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0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Künstler</a:t>
            </a: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0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Künstlerpositionen</a:t>
            </a: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0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Kunstbegriff</a:t>
            </a: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 bwMode="auto">
          <a:xfrm>
            <a:off x="1761186" y="1028684"/>
            <a:ext cx="5538599" cy="8584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Kunstgeschichte und Kunsttheorie</a:t>
            </a: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 bwMode="auto">
          <a:xfrm>
            <a:off x="1835696" y="260648"/>
            <a:ext cx="5968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Profilplan Bildende Kunst</a:t>
            </a:r>
          </a:p>
        </p:txBody>
      </p:sp>
    </p:spTree>
    <p:extLst>
      <p:ext uri="{BB962C8B-B14F-4D97-AF65-F5344CB8AC3E}">
        <p14:creationId xmlns:p14="http://schemas.microsoft.com/office/powerpoint/2010/main" val="2035567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2522761" y="1799053"/>
            <a:ext cx="4020012" cy="3937175"/>
            <a:chOff x="1143000" y="0"/>
            <a:chExt cx="6858000" cy="6858000"/>
          </a:xfrm>
        </p:grpSpPr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0"/>
              <a:ext cx="6858000" cy="6858000"/>
            </a:xfrm>
            <a:prstGeom prst="rect">
              <a:avLst/>
            </a:prstGeom>
          </p:spPr>
        </p:pic>
        <p:grpSp>
          <p:nvGrpSpPr>
            <p:cNvPr id="16" name="Gruppieren 15"/>
            <p:cNvGrpSpPr/>
            <p:nvPr/>
          </p:nvGrpSpPr>
          <p:grpSpPr>
            <a:xfrm>
              <a:off x="3986411" y="1168370"/>
              <a:ext cx="576064" cy="3024336"/>
              <a:chOff x="3986211" y="1071758"/>
              <a:chExt cx="576064" cy="3024336"/>
            </a:xfrm>
          </p:grpSpPr>
          <p:pic>
            <p:nvPicPr>
              <p:cNvPr id="17" name="Grafik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178" t="17327" r="78472" b="38573"/>
              <a:stretch/>
            </p:blipFill>
            <p:spPr>
              <a:xfrm>
                <a:off x="3999559" y="1071758"/>
                <a:ext cx="504056" cy="3024336"/>
              </a:xfrm>
              <a:prstGeom prst="rect">
                <a:avLst/>
              </a:prstGeom>
            </p:spPr>
          </p:pic>
          <p:pic>
            <p:nvPicPr>
              <p:cNvPr id="18" name="Grafik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478" t="19428" r="50122" b="60622"/>
              <a:stretch/>
            </p:blipFill>
            <p:spPr>
              <a:xfrm>
                <a:off x="3986211" y="2648312"/>
                <a:ext cx="576064" cy="1368152"/>
              </a:xfrm>
              <a:prstGeom prst="rect">
                <a:avLst/>
              </a:prstGeom>
            </p:spPr>
          </p:pic>
        </p:grpSp>
      </p:grpSp>
      <p:sp>
        <p:nvSpPr>
          <p:cNvPr id="19" name="Textfeld 18"/>
          <p:cNvSpPr txBox="1">
            <a:spLocks/>
          </p:cNvSpPr>
          <p:nvPr/>
        </p:nvSpPr>
        <p:spPr bwMode="auto">
          <a:xfrm rot="16200000">
            <a:off x="4145433" y="3297241"/>
            <a:ext cx="5422910" cy="885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Außerschulische Lernorte</a:t>
            </a:r>
          </a:p>
        </p:txBody>
      </p:sp>
      <p:sp>
        <p:nvSpPr>
          <p:cNvPr id="20" name="Textfeld 19"/>
          <p:cNvSpPr txBox="1">
            <a:spLocks/>
          </p:cNvSpPr>
          <p:nvPr/>
        </p:nvSpPr>
        <p:spPr bwMode="auto">
          <a:xfrm rot="5400000">
            <a:off x="-507373" y="3297241"/>
            <a:ext cx="5422911" cy="885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Künstlerische Strategien</a:t>
            </a:r>
          </a:p>
        </p:txBody>
      </p:sp>
      <p:sp>
        <p:nvSpPr>
          <p:cNvPr id="21" name="Textfeld 20"/>
          <p:cNvSpPr txBox="1"/>
          <p:nvPr/>
        </p:nvSpPr>
        <p:spPr bwMode="auto">
          <a:xfrm>
            <a:off x="1761186" y="1028684"/>
            <a:ext cx="5538599" cy="8584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Arbeitsformen</a:t>
            </a:r>
          </a:p>
        </p:txBody>
      </p:sp>
      <p:sp>
        <p:nvSpPr>
          <p:cNvPr id="22" name="Textfeld 21"/>
          <p:cNvSpPr txBox="1"/>
          <p:nvPr/>
        </p:nvSpPr>
        <p:spPr bwMode="auto">
          <a:xfrm>
            <a:off x="1764488" y="5592212"/>
            <a:ext cx="5535296" cy="8593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Kunstgeschichte und Kunsttheorie</a:t>
            </a:r>
          </a:p>
        </p:txBody>
      </p:sp>
      <p:sp>
        <p:nvSpPr>
          <p:cNvPr id="23" name="Textfeld 22"/>
          <p:cNvSpPr txBox="1"/>
          <p:nvPr/>
        </p:nvSpPr>
        <p:spPr bwMode="auto">
          <a:xfrm>
            <a:off x="1835696" y="260648"/>
            <a:ext cx="5968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Profilplan Bildende Kunst</a:t>
            </a:r>
          </a:p>
        </p:txBody>
      </p:sp>
    </p:spTree>
    <p:extLst>
      <p:ext uri="{BB962C8B-B14F-4D97-AF65-F5344CB8AC3E}">
        <p14:creationId xmlns:p14="http://schemas.microsoft.com/office/powerpoint/2010/main" val="3715289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1358770" y="260648"/>
            <a:ext cx="6381582" cy="63815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443707" y="269776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Exemplarische Stundenverteilung </a:t>
            </a:r>
            <a:r>
              <a:rPr lang="de-DE" altLang="de-DE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Woche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905481"/>
              </p:ext>
            </p:extLst>
          </p:nvPr>
        </p:nvGraphicFramePr>
        <p:xfrm>
          <a:off x="1907703" y="2132857"/>
          <a:ext cx="5332057" cy="3122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/>
                <a:gridCol w="566272"/>
                <a:gridCol w="566272"/>
                <a:gridCol w="566272"/>
                <a:gridCol w="566272"/>
                <a:gridCol w="566272"/>
                <a:gridCol w="566272"/>
                <a:gridCol w="566272"/>
              </a:tblGrid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</a:t>
                      </a:r>
                      <a:endParaRPr lang="de-DE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de-DE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de-DE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de-DE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de-DE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de-DE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de-DE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37825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Profilfach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Kunst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37825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BK-Unterricht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189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1358770" y="260648"/>
            <a:ext cx="6381582" cy="63815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smtClean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293119" y="2532410"/>
            <a:ext cx="5591249" cy="334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ts val="3200"/>
            </a:pPr>
            <a:r>
              <a:rPr lang="de-DE" altLang="de-DE" dirty="0" smtClean="0">
                <a:solidFill>
                  <a:srgbClr val="FFFFFF"/>
                </a:solidFill>
              </a:rPr>
              <a:t>Begeisterung </a:t>
            </a:r>
            <a:r>
              <a:rPr lang="de-DE" altLang="de-DE" dirty="0">
                <a:solidFill>
                  <a:srgbClr val="FFFFFF"/>
                </a:solidFill>
              </a:rPr>
              <a:t>für </a:t>
            </a:r>
            <a:r>
              <a:rPr lang="de-DE" altLang="de-DE" dirty="0" smtClean="0">
                <a:solidFill>
                  <a:srgbClr val="FFFFFF"/>
                </a:solidFill>
              </a:rPr>
              <a:t>Kunst</a:t>
            </a:r>
            <a:endParaRPr lang="de-DE" altLang="de-DE" dirty="0">
              <a:solidFill>
                <a:srgbClr val="FFFFFF"/>
              </a:solidFill>
            </a:endParaRPr>
          </a:p>
          <a:p>
            <a:pPr>
              <a:buClr>
                <a:srgbClr val="000000"/>
              </a:buClr>
              <a:buSzPts val="3200"/>
            </a:pPr>
            <a:endParaRPr lang="de-DE" altLang="de-DE" dirty="0">
              <a:solidFill>
                <a:srgbClr val="FFFFFF"/>
              </a:solidFill>
            </a:endParaRPr>
          </a:p>
          <a:p>
            <a:pPr>
              <a:buClr>
                <a:srgbClr val="000000"/>
              </a:buClr>
              <a:buSzPts val="3200"/>
            </a:pPr>
            <a:r>
              <a:rPr lang="de-DE" altLang="de-DE" dirty="0">
                <a:solidFill>
                  <a:srgbClr val="FFFFFF"/>
                </a:solidFill>
              </a:rPr>
              <a:t>Lust am kreativen </a:t>
            </a:r>
            <a:r>
              <a:rPr lang="de-DE" altLang="de-DE" dirty="0" smtClean="0">
                <a:solidFill>
                  <a:srgbClr val="FFFFFF"/>
                </a:solidFill>
              </a:rPr>
              <a:t>Arbeiten</a:t>
            </a:r>
            <a:endParaRPr lang="de-DE" altLang="de-DE" dirty="0">
              <a:solidFill>
                <a:srgbClr val="FFFFFF"/>
              </a:solidFill>
            </a:endParaRPr>
          </a:p>
          <a:p>
            <a:pPr>
              <a:buClr>
                <a:srgbClr val="000000"/>
              </a:buClr>
              <a:buSzPts val="3200"/>
            </a:pPr>
            <a:endParaRPr lang="de-DE" altLang="de-DE" dirty="0">
              <a:solidFill>
                <a:srgbClr val="FFFFFF"/>
              </a:solidFill>
            </a:endParaRPr>
          </a:p>
          <a:p>
            <a:pPr>
              <a:buClr>
                <a:srgbClr val="000000"/>
              </a:buClr>
              <a:buSzPts val="3200"/>
            </a:pPr>
            <a:r>
              <a:rPr lang="de-DE" altLang="de-DE" dirty="0">
                <a:solidFill>
                  <a:srgbClr val="FFFFFF"/>
                </a:solidFill>
              </a:rPr>
              <a:t>Interesse auch an theoretischen </a:t>
            </a:r>
            <a:r>
              <a:rPr lang="de-DE" altLang="de-DE" dirty="0" smtClean="0">
                <a:solidFill>
                  <a:srgbClr val="FFFFFF"/>
                </a:solidFill>
              </a:rPr>
              <a:t>Inhalten</a:t>
            </a:r>
          </a:p>
          <a:p>
            <a:pPr>
              <a:buClr>
                <a:srgbClr val="000000"/>
              </a:buClr>
              <a:buSzPts val="3200"/>
            </a:pPr>
            <a:endParaRPr lang="de-DE" altLang="de-DE" dirty="0" smtClean="0">
              <a:solidFill>
                <a:srgbClr val="FFFFFF"/>
              </a:solidFill>
            </a:endParaRPr>
          </a:p>
          <a:p>
            <a:pPr>
              <a:buClr>
                <a:srgbClr val="000000"/>
              </a:buClr>
              <a:buSzPts val="3200"/>
            </a:pPr>
            <a:r>
              <a:rPr lang="de-DE" altLang="de-DE" dirty="0" smtClean="0">
                <a:solidFill>
                  <a:srgbClr val="FFFFFF"/>
                </a:solidFill>
              </a:rPr>
              <a:t>Anstrengungsbereitschaft,</a:t>
            </a:r>
          </a:p>
          <a:p>
            <a:pPr>
              <a:buClr>
                <a:srgbClr val="000000"/>
              </a:buClr>
              <a:buSzPts val="3200"/>
            </a:pPr>
            <a:r>
              <a:rPr lang="de-DE" altLang="de-DE" dirty="0" smtClean="0">
                <a:solidFill>
                  <a:srgbClr val="FFFFFF"/>
                </a:solidFill>
              </a:rPr>
              <a:t>Leistungsfähigkeit und </a:t>
            </a:r>
            <a:r>
              <a:rPr lang="de-DE" altLang="de-DE" dirty="0">
                <a:solidFill>
                  <a:srgbClr val="FFFFFF"/>
                </a:solidFill>
              </a:rPr>
              <a:t>-bereitschaft</a:t>
            </a:r>
          </a:p>
          <a:p>
            <a:pPr>
              <a:buClr>
                <a:srgbClr val="000000"/>
              </a:buClr>
              <a:buSzPts val="3200"/>
            </a:pPr>
            <a:endParaRPr lang="de-DE" altLang="de-DE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21482" y="4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de-DE" altLang="de-DE" sz="2400" dirty="0" smtClean="0">
                <a:solidFill>
                  <a:srgbClr val="FFFFFF"/>
                </a:solidFill>
              </a:rPr>
              <a:t>Anforderungen</a:t>
            </a:r>
          </a:p>
          <a:p>
            <a:pPr algn="ctr"/>
            <a:r>
              <a:rPr lang="de-DE" altLang="de-DE" sz="2400" dirty="0" smtClean="0">
                <a:solidFill>
                  <a:srgbClr val="FFFFFF"/>
                </a:solidFill>
              </a:rPr>
              <a:t>an </a:t>
            </a:r>
            <a:r>
              <a:rPr lang="de-DE" altLang="de-DE" sz="2400" dirty="0">
                <a:solidFill>
                  <a:srgbClr val="FFFFFF"/>
                </a:solidFill>
              </a:rPr>
              <a:t>die Schülerinnen und Schüler</a:t>
            </a:r>
          </a:p>
        </p:txBody>
      </p:sp>
    </p:spTree>
    <p:extLst>
      <p:ext uri="{BB962C8B-B14F-4D97-AF65-F5344CB8AC3E}">
        <p14:creationId xmlns:p14="http://schemas.microsoft.com/office/powerpoint/2010/main" val="24514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1358770" y="260648"/>
            <a:ext cx="6381582" cy="63815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smtClean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196752"/>
            <a:ext cx="77724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Profilfach Kunst </a:t>
            </a:r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467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8000">
        <p:fade/>
      </p:transition>
    </mc:Choice>
    <mc:Fallback>
      <p:transition spd="med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907704" y="1424384"/>
            <a:ext cx="619268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Profilfach ab Klasse 8</a:t>
            </a:r>
          </a:p>
          <a:p>
            <a:endParaRPr lang="de-DE" sz="24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Jede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Schülerin/jeder Schüler wählt ab Klasse 8 ein Profilfach aus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endParaRPr lang="de-DE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•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Naturwissenschaft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und Technik (</a:t>
            </a:r>
            <a:r>
              <a:rPr lang="de-DE" sz="24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NwT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) oder </a:t>
            </a:r>
            <a:endParaRPr lang="de-DE" sz="24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de-DE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•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Bildende Kunst</a:t>
            </a:r>
          </a:p>
          <a:p>
            <a:endParaRPr lang="de-DE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•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Spanisch - bei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entsprechender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Nachfrage</a:t>
            </a:r>
            <a:endParaRPr lang="de-DE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de-DE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832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>
        <p:fade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95536" y="548680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Das Profilfach Bildende Kunst findet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zusätzlich zum „regulären“ Fach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Bildende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Kunst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statt. </a:t>
            </a:r>
          </a:p>
          <a:p>
            <a:endParaRPr lang="de-DE" sz="24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Es werden an der Gemeinschaftsschule keine Züge gebildet. Somit findet auch kein verstärkter Fachunterricht in den Klassenstufen 5-7 wie am Gymnasium statt. </a:t>
            </a:r>
          </a:p>
          <a:p>
            <a:endParaRPr lang="de-DE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Eine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Hinführung auf das Profilfach kann z. B. über zusätzliche Angebote im Rahmen des Ganztags stattfinden. </a:t>
            </a:r>
            <a:endParaRPr lang="de-DE" sz="24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de-DE" sz="24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Idealerweise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findet sich das Profilfach im Profil der Schule wieder. </a:t>
            </a:r>
            <a:endParaRPr lang="de-DE" sz="24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de-DE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Verbindliche Wahl bis Kl. 9 bzw.  Kl.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10.</a:t>
            </a:r>
          </a:p>
          <a:p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Stundenzahl von Klasse 8-10: 8 Stunden.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de-DE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de-DE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4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0">
        <p:fade/>
      </p:transition>
    </mc:Choice>
    <mc:Fallback>
      <p:transition spd="med" advClick="0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 bwMode="auto">
          <a:xfrm>
            <a:off x="1835696" y="260648"/>
            <a:ext cx="5968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Profilplan Bildende Kunst</a:t>
            </a:r>
          </a:p>
        </p:txBody>
      </p:sp>
      <p:sp>
        <p:nvSpPr>
          <p:cNvPr id="8" name="Textfeld 7"/>
          <p:cNvSpPr txBox="1">
            <a:spLocks/>
          </p:cNvSpPr>
          <p:nvPr/>
        </p:nvSpPr>
        <p:spPr bwMode="auto">
          <a:xfrm rot="16200000">
            <a:off x="4145433" y="3297241"/>
            <a:ext cx="5422910" cy="885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feld 8"/>
          <p:cNvSpPr txBox="1">
            <a:spLocks/>
          </p:cNvSpPr>
          <p:nvPr/>
        </p:nvSpPr>
        <p:spPr bwMode="auto">
          <a:xfrm rot="5400000">
            <a:off x="-507373" y="3297241"/>
            <a:ext cx="5422911" cy="885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 bwMode="auto">
          <a:xfrm>
            <a:off x="1761186" y="1028684"/>
            <a:ext cx="5538599" cy="8584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 bwMode="auto">
          <a:xfrm>
            <a:off x="1764488" y="5592212"/>
            <a:ext cx="5535296" cy="8593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 bwMode="auto">
          <a:xfrm>
            <a:off x="2853977" y="2167262"/>
            <a:ext cx="3312368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de-DE" sz="200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v</a:t>
            </a:r>
            <a:r>
              <a:rPr lang="de-DE" sz="2000" dirty="0" smtClean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ertieft den bestehenden Bildungsplan Bildende Kunst in 4 Dimensionen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de-DE" sz="2000" dirty="0">
              <a:solidFill>
                <a:srgbClr val="FFFFFF">
                  <a:lumMod val="65000"/>
                </a:srgbClr>
              </a:solidFill>
              <a:latin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de-DE" sz="200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e</a:t>
            </a:r>
            <a:r>
              <a:rPr lang="de-DE" sz="2000" dirty="0" smtClean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rweitert den bestehenden Bildungsplan Bildende Kunst und setzt Schwerpunkte </a:t>
            </a:r>
            <a:endParaRPr lang="de-DE" sz="2000" dirty="0">
              <a:solidFill>
                <a:srgbClr val="FFFFFF">
                  <a:lumMod val="65000"/>
                </a:srgb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850644"/>
      </p:ext>
    </p:extLst>
  </p:cSld>
  <p:clrMapOvr>
    <a:masterClrMapping/>
  </p:clrMapOvr>
  <p:transition spd="slow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2522761" y="1799053"/>
            <a:ext cx="4020012" cy="3937175"/>
            <a:chOff x="1143000" y="0"/>
            <a:chExt cx="6858000" cy="6858000"/>
          </a:xfrm>
        </p:grpSpPr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0"/>
              <a:ext cx="6858000" cy="6858000"/>
            </a:xfrm>
            <a:prstGeom prst="rect">
              <a:avLst/>
            </a:prstGeom>
          </p:spPr>
        </p:pic>
        <p:grpSp>
          <p:nvGrpSpPr>
            <p:cNvPr id="16" name="Gruppieren 15"/>
            <p:cNvGrpSpPr/>
            <p:nvPr/>
          </p:nvGrpSpPr>
          <p:grpSpPr>
            <a:xfrm>
              <a:off x="3986411" y="1168370"/>
              <a:ext cx="576064" cy="3024336"/>
              <a:chOff x="3986211" y="1071758"/>
              <a:chExt cx="576064" cy="3024336"/>
            </a:xfrm>
          </p:grpSpPr>
          <p:pic>
            <p:nvPicPr>
              <p:cNvPr id="17" name="Grafik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178" t="17327" r="78472" b="38573"/>
              <a:stretch/>
            </p:blipFill>
            <p:spPr>
              <a:xfrm>
                <a:off x="3999559" y="1071758"/>
                <a:ext cx="504056" cy="3024336"/>
              </a:xfrm>
              <a:prstGeom prst="rect">
                <a:avLst/>
              </a:prstGeom>
            </p:spPr>
          </p:pic>
          <p:pic>
            <p:nvPicPr>
              <p:cNvPr id="18" name="Grafik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478" t="19428" r="50122" b="60622"/>
              <a:stretch/>
            </p:blipFill>
            <p:spPr>
              <a:xfrm>
                <a:off x="3986211" y="2648312"/>
                <a:ext cx="576064" cy="1368152"/>
              </a:xfrm>
              <a:prstGeom prst="rect">
                <a:avLst/>
              </a:prstGeom>
            </p:spPr>
          </p:pic>
        </p:grpSp>
      </p:grpSp>
      <p:sp>
        <p:nvSpPr>
          <p:cNvPr id="23" name="Textfeld 22"/>
          <p:cNvSpPr txBox="1"/>
          <p:nvPr/>
        </p:nvSpPr>
        <p:spPr bwMode="auto">
          <a:xfrm>
            <a:off x="1691680" y="260648"/>
            <a:ext cx="66247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 smtClean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Bildungsplan Bildende Kunst</a:t>
            </a:r>
            <a:endParaRPr lang="de-DE" sz="3600" dirty="0">
              <a:solidFill>
                <a:srgbClr val="FFFFFF">
                  <a:lumMod val="65000"/>
                </a:srgb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339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2522761" y="1799053"/>
            <a:ext cx="4020012" cy="3937175"/>
            <a:chOff x="1143000" y="0"/>
            <a:chExt cx="6858000" cy="6858000"/>
          </a:xfrm>
        </p:grpSpPr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0"/>
              <a:ext cx="6858000" cy="6858000"/>
            </a:xfrm>
            <a:prstGeom prst="rect">
              <a:avLst/>
            </a:prstGeom>
          </p:spPr>
        </p:pic>
        <p:grpSp>
          <p:nvGrpSpPr>
            <p:cNvPr id="16" name="Gruppieren 15"/>
            <p:cNvGrpSpPr/>
            <p:nvPr/>
          </p:nvGrpSpPr>
          <p:grpSpPr>
            <a:xfrm>
              <a:off x="3986411" y="1168370"/>
              <a:ext cx="576064" cy="3024336"/>
              <a:chOff x="3986211" y="1071758"/>
              <a:chExt cx="576064" cy="3024336"/>
            </a:xfrm>
          </p:grpSpPr>
          <p:pic>
            <p:nvPicPr>
              <p:cNvPr id="17" name="Grafik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178" t="17327" r="78472" b="38573"/>
              <a:stretch/>
            </p:blipFill>
            <p:spPr>
              <a:xfrm>
                <a:off x="3999559" y="1071758"/>
                <a:ext cx="504056" cy="3024336"/>
              </a:xfrm>
              <a:prstGeom prst="rect">
                <a:avLst/>
              </a:prstGeom>
            </p:spPr>
          </p:pic>
          <p:pic>
            <p:nvPicPr>
              <p:cNvPr id="18" name="Grafik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478" t="19428" r="50122" b="60622"/>
              <a:stretch/>
            </p:blipFill>
            <p:spPr>
              <a:xfrm>
                <a:off x="3986211" y="2648312"/>
                <a:ext cx="576064" cy="1368152"/>
              </a:xfrm>
              <a:prstGeom prst="rect">
                <a:avLst/>
              </a:prstGeom>
            </p:spPr>
          </p:pic>
        </p:grpSp>
      </p:grpSp>
      <p:sp>
        <p:nvSpPr>
          <p:cNvPr id="23" name="Textfeld 22"/>
          <p:cNvSpPr txBox="1"/>
          <p:nvPr/>
        </p:nvSpPr>
        <p:spPr bwMode="auto">
          <a:xfrm>
            <a:off x="1835696" y="260648"/>
            <a:ext cx="5968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Profilplan Bildende Kunst</a:t>
            </a:r>
          </a:p>
        </p:txBody>
      </p:sp>
      <p:sp>
        <p:nvSpPr>
          <p:cNvPr id="8" name="Textfeld 7"/>
          <p:cNvSpPr txBox="1">
            <a:spLocks/>
          </p:cNvSpPr>
          <p:nvPr/>
        </p:nvSpPr>
        <p:spPr bwMode="auto">
          <a:xfrm rot="16200000">
            <a:off x="4145433" y="3297241"/>
            <a:ext cx="5422910" cy="885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feld 8"/>
          <p:cNvSpPr txBox="1">
            <a:spLocks/>
          </p:cNvSpPr>
          <p:nvPr/>
        </p:nvSpPr>
        <p:spPr bwMode="auto">
          <a:xfrm rot="5400000">
            <a:off x="-507373" y="3297241"/>
            <a:ext cx="5422911" cy="885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 bwMode="auto">
          <a:xfrm>
            <a:off x="1761186" y="1028684"/>
            <a:ext cx="5538599" cy="8584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 bwMode="auto">
          <a:xfrm>
            <a:off x="1764488" y="5592212"/>
            <a:ext cx="5535296" cy="8593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805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2522761" y="1799053"/>
            <a:ext cx="4020012" cy="3937175"/>
            <a:chOff x="1143000" y="0"/>
            <a:chExt cx="6858000" cy="6858000"/>
          </a:xfrm>
        </p:grpSpPr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0"/>
              <a:ext cx="6858000" cy="6858000"/>
            </a:xfrm>
            <a:prstGeom prst="rect">
              <a:avLst/>
            </a:prstGeom>
          </p:spPr>
        </p:pic>
        <p:grpSp>
          <p:nvGrpSpPr>
            <p:cNvPr id="16" name="Gruppieren 15"/>
            <p:cNvGrpSpPr/>
            <p:nvPr/>
          </p:nvGrpSpPr>
          <p:grpSpPr>
            <a:xfrm>
              <a:off x="3986411" y="1168370"/>
              <a:ext cx="576064" cy="3024336"/>
              <a:chOff x="3986211" y="1071758"/>
              <a:chExt cx="576064" cy="3024336"/>
            </a:xfrm>
          </p:grpSpPr>
          <p:pic>
            <p:nvPicPr>
              <p:cNvPr id="17" name="Grafik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178" t="17327" r="78472" b="38573"/>
              <a:stretch/>
            </p:blipFill>
            <p:spPr>
              <a:xfrm>
                <a:off x="3999559" y="1071758"/>
                <a:ext cx="504056" cy="3024336"/>
              </a:xfrm>
              <a:prstGeom prst="rect">
                <a:avLst/>
              </a:prstGeom>
            </p:spPr>
          </p:pic>
          <p:pic>
            <p:nvPicPr>
              <p:cNvPr id="18" name="Grafik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478" t="19428" r="50122" b="60622"/>
              <a:stretch/>
            </p:blipFill>
            <p:spPr>
              <a:xfrm>
                <a:off x="3986211" y="2648312"/>
                <a:ext cx="576064" cy="1368152"/>
              </a:xfrm>
              <a:prstGeom prst="rect">
                <a:avLst/>
              </a:prstGeom>
            </p:spPr>
          </p:pic>
        </p:grpSp>
      </p:grpSp>
      <p:sp>
        <p:nvSpPr>
          <p:cNvPr id="21" name="Textfeld 20"/>
          <p:cNvSpPr txBox="1"/>
          <p:nvPr/>
        </p:nvSpPr>
        <p:spPr bwMode="auto">
          <a:xfrm>
            <a:off x="1761186" y="1028684"/>
            <a:ext cx="5538599" cy="8584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Arbeitsformen</a:t>
            </a:r>
          </a:p>
        </p:txBody>
      </p:sp>
      <p:sp>
        <p:nvSpPr>
          <p:cNvPr id="23" name="Textfeld 22"/>
          <p:cNvSpPr txBox="1"/>
          <p:nvPr/>
        </p:nvSpPr>
        <p:spPr bwMode="auto">
          <a:xfrm>
            <a:off x="1835696" y="260648"/>
            <a:ext cx="5968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Profilplan Bildende Kunst</a:t>
            </a:r>
          </a:p>
        </p:txBody>
      </p:sp>
      <p:sp>
        <p:nvSpPr>
          <p:cNvPr id="9" name="Textfeld 8"/>
          <p:cNvSpPr txBox="1">
            <a:spLocks/>
          </p:cNvSpPr>
          <p:nvPr/>
        </p:nvSpPr>
        <p:spPr bwMode="auto">
          <a:xfrm rot="16200000">
            <a:off x="4145433" y="3297241"/>
            <a:ext cx="5422910" cy="885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feld 9"/>
          <p:cNvSpPr txBox="1">
            <a:spLocks/>
          </p:cNvSpPr>
          <p:nvPr/>
        </p:nvSpPr>
        <p:spPr bwMode="auto">
          <a:xfrm rot="5400000">
            <a:off x="-507373" y="3297241"/>
            <a:ext cx="5422911" cy="885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 bwMode="auto">
          <a:xfrm>
            <a:off x="1764488" y="5592212"/>
            <a:ext cx="5535296" cy="8593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9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auto">
          <a:xfrm>
            <a:off x="1761186" y="1028684"/>
            <a:ext cx="5538599" cy="5449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smtClean="0">
              <a:solidFill>
                <a:srgbClr val="000000"/>
              </a:solidFill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3275856" y="609600"/>
            <a:ext cx="396044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Arbeitsformen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2339752" y="2414542"/>
            <a:ext cx="5832648" cy="26776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Einzel-, Partner-, Gruppenarbeit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/ projektorientiertes Arbeiten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Werkstatt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Atelier</a:t>
            </a:r>
            <a:endParaRPr lang="de-DE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 bwMode="auto">
          <a:xfrm>
            <a:off x="1761186" y="1028684"/>
            <a:ext cx="5538599" cy="8584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Arbeitsformen</a:t>
            </a:r>
          </a:p>
        </p:txBody>
      </p:sp>
      <p:sp>
        <p:nvSpPr>
          <p:cNvPr id="8" name="Textfeld 7"/>
          <p:cNvSpPr txBox="1"/>
          <p:nvPr/>
        </p:nvSpPr>
        <p:spPr bwMode="auto">
          <a:xfrm>
            <a:off x="1835696" y="260648"/>
            <a:ext cx="5968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Profilplan Bildende Kunst</a:t>
            </a:r>
          </a:p>
        </p:txBody>
      </p:sp>
    </p:spTree>
    <p:extLst>
      <p:ext uri="{BB962C8B-B14F-4D97-AF65-F5344CB8AC3E}">
        <p14:creationId xmlns:p14="http://schemas.microsoft.com/office/powerpoint/2010/main" val="765204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2522761" y="1799053"/>
            <a:ext cx="4020012" cy="3937175"/>
            <a:chOff x="1143000" y="0"/>
            <a:chExt cx="6858000" cy="6858000"/>
          </a:xfrm>
        </p:grpSpPr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0"/>
              <a:ext cx="6858000" cy="6858000"/>
            </a:xfrm>
            <a:prstGeom prst="rect">
              <a:avLst/>
            </a:prstGeom>
          </p:spPr>
        </p:pic>
        <p:grpSp>
          <p:nvGrpSpPr>
            <p:cNvPr id="16" name="Gruppieren 15"/>
            <p:cNvGrpSpPr/>
            <p:nvPr/>
          </p:nvGrpSpPr>
          <p:grpSpPr>
            <a:xfrm>
              <a:off x="3986411" y="1168370"/>
              <a:ext cx="576064" cy="3024336"/>
              <a:chOff x="3986211" y="1071758"/>
              <a:chExt cx="576064" cy="3024336"/>
            </a:xfrm>
          </p:grpSpPr>
          <p:pic>
            <p:nvPicPr>
              <p:cNvPr id="17" name="Grafik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178" t="17327" r="78472" b="38573"/>
              <a:stretch/>
            </p:blipFill>
            <p:spPr>
              <a:xfrm>
                <a:off x="3999559" y="1071758"/>
                <a:ext cx="504056" cy="3024336"/>
              </a:xfrm>
              <a:prstGeom prst="rect">
                <a:avLst/>
              </a:prstGeom>
            </p:spPr>
          </p:pic>
          <p:pic>
            <p:nvPicPr>
              <p:cNvPr id="18" name="Grafik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478" t="19428" r="50122" b="60622"/>
              <a:stretch/>
            </p:blipFill>
            <p:spPr>
              <a:xfrm>
                <a:off x="3986211" y="2648312"/>
                <a:ext cx="576064" cy="1368152"/>
              </a:xfrm>
              <a:prstGeom prst="rect">
                <a:avLst/>
              </a:prstGeom>
            </p:spPr>
          </p:pic>
        </p:grpSp>
      </p:grpSp>
      <p:sp>
        <p:nvSpPr>
          <p:cNvPr id="20" name="Textfeld 19"/>
          <p:cNvSpPr txBox="1">
            <a:spLocks/>
          </p:cNvSpPr>
          <p:nvPr/>
        </p:nvSpPr>
        <p:spPr bwMode="auto">
          <a:xfrm rot="5400000">
            <a:off x="-507373" y="3297241"/>
            <a:ext cx="5422911" cy="885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Künstlerische Strategien</a:t>
            </a:r>
          </a:p>
        </p:txBody>
      </p:sp>
      <p:sp>
        <p:nvSpPr>
          <p:cNvPr id="21" name="Textfeld 20"/>
          <p:cNvSpPr txBox="1"/>
          <p:nvPr/>
        </p:nvSpPr>
        <p:spPr bwMode="auto">
          <a:xfrm>
            <a:off x="1761186" y="1028684"/>
            <a:ext cx="5538599" cy="8584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FFFFFF"/>
                </a:solidFill>
                <a:latin typeface="Arial" panose="020B0604020202020204" pitchFamily="34" charset="0"/>
              </a:rPr>
              <a:t>Arbeitsformen</a:t>
            </a:r>
          </a:p>
        </p:txBody>
      </p:sp>
      <p:sp>
        <p:nvSpPr>
          <p:cNvPr id="23" name="Textfeld 22"/>
          <p:cNvSpPr txBox="1"/>
          <p:nvPr/>
        </p:nvSpPr>
        <p:spPr bwMode="auto">
          <a:xfrm>
            <a:off x="1835696" y="260648"/>
            <a:ext cx="5968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</a:rPr>
              <a:t>Profilplan Bildende Kunst</a:t>
            </a:r>
          </a:p>
        </p:txBody>
      </p:sp>
      <p:sp>
        <p:nvSpPr>
          <p:cNvPr id="10" name="Textfeld 9"/>
          <p:cNvSpPr txBox="1">
            <a:spLocks/>
          </p:cNvSpPr>
          <p:nvPr/>
        </p:nvSpPr>
        <p:spPr bwMode="auto">
          <a:xfrm rot="16200000">
            <a:off x="4145433" y="3297241"/>
            <a:ext cx="5422910" cy="885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 bwMode="auto">
          <a:xfrm>
            <a:off x="1764488" y="5592212"/>
            <a:ext cx="5535296" cy="8593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321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2_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>
        <a:spAutoFit/>
      </a:bodyPr>
      <a:lstStyle>
        <a:defPPr>
          <a:defRPr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3_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>
        <a:spAutoFit/>
      </a:bodyPr>
      <a:lstStyle>
        <a:defPPr>
          <a:defRPr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4_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>
        <a:spAutoFit/>
      </a:bodyPr>
      <a:lstStyle>
        <a:defPPr>
          <a:defRPr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6_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>
        <a:spAutoFit/>
      </a:bodyPr>
      <a:lstStyle>
        <a:defPPr>
          <a:defRPr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7_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>
        <a:spAutoFit/>
      </a:bodyPr>
      <a:lstStyle>
        <a:defPPr>
          <a:defRPr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8_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>
        <a:spAutoFit/>
      </a:bodyPr>
      <a:lstStyle>
        <a:defPPr>
          <a:defRPr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>
        <a:spAutoFit/>
      </a:bodyPr>
      <a:lstStyle>
        <a:defPPr>
          <a:defRPr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>
        <a:spAutoFit/>
      </a:bodyPr>
      <a:lstStyle>
        <a:defPPr>
          <a:defRPr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>
        <a:spAutoFit/>
      </a:bodyPr>
      <a:lstStyle>
        <a:defPPr>
          <a:defRPr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7_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>
        <a:spAutoFit/>
      </a:bodyPr>
      <a:lstStyle>
        <a:defPPr>
          <a:defRPr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8_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>
        <a:spAutoFit/>
      </a:bodyPr>
      <a:lstStyle>
        <a:defPPr>
          <a:defRPr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9_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>
        <a:spAutoFit/>
      </a:bodyPr>
      <a:lstStyle>
        <a:defPPr>
          <a:defRPr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0_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>
        <a:spAutoFit/>
      </a:bodyPr>
      <a:lstStyle>
        <a:defPPr>
          <a:defRPr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1_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>
        <a:spAutoFit/>
      </a:bodyPr>
      <a:lstStyle>
        <a:defPPr>
          <a:defRPr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Bildschirmpräsentation (4:3)</PresentationFormat>
  <Paragraphs>140</Paragraphs>
  <Slides>18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15</vt:i4>
      </vt:variant>
      <vt:variant>
        <vt:lpstr>Folientitel</vt:lpstr>
      </vt:variant>
      <vt:variant>
        <vt:i4>18</vt:i4>
      </vt:variant>
    </vt:vector>
  </HeadingPairs>
  <TitlesOfParts>
    <vt:vector size="36" baseType="lpstr">
      <vt:lpstr>Arial</vt:lpstr>
      <vt:lpstr>Calibri</vt:lpstr>
      <vt:lpstr>Times New Roman</vt:lpstr>
      <vt:lpstr>Larissa-Design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16_Office Theme</vt:lpstr>
      <vt:lpstr>17_Office Theme</vt:lpstr>
      <vt:lpstr>18_Office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Profilfach Naturwissenschaft und Technik (NwT)</dc:title>
  <dc:creator>Holger</dc:creator>
  <cp:lastModifiedBy>Chri Schulz</cp:lastModifiedBy>
  <cp:revision>26</cp:revision>
  <dcterms:created xsi:type="dcterms:W3CDTF">2016-02-20T11:43:10Z</dcterms:created>
  <dcterms:modified xsi:type="dcterms:W3CDTF">2018-03-28T16:31:26Z</dcterms:modified>
</cp:coreProperties>
</file>