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4"/>
  </p:notesMasterIdLst>
  <p:sldIdLst>
    <p:sldId id="256" r:id="rId2"/>
    <p:sldId id="259" r:id="rId3"/>
    <p:sldId id="261" r:id="rId4"/>
    <p:sldId id="262" r:id="rId5"/>
    <p:sldId id="266" r:id="rId6"/>
    <p:sldId id="267" r:id="rId7"/>
    <p:sldId id="257" r:id="rId8"/>
    <p:sldId id="263" r:id="rId9"/>
    <p:sldId id="264" r:id="rId10"/>
    <p:sldId id="265" r:id="rId11"/>
    <p:sldId id="277"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3"/>
    <p:restoredTop sz="94708"/>
  </p:normalViewPr>
  <p:slideViewPr>
    <p:cSldViewPr snapToGrid="0" snapToObjects="1">
      <p:cViewPr>
        <p:scale>
          <a:sx n="50" d="100"/>
          <a:sy n="50" d="100"/>
        </p:scale>
        <p:origin x="2298" y="6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125E08-01DA-AB41-8FE7-0B684F79D937}" type="datetimeFigureOut">
              <a:rPr lang="de-DE" smtClean="0"/>
              <a:t>15.08.2019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A53654-8734-2046-8544-565264447AE9}" type="slidenum">
              <a:rPr lang="de-DE" smtClean="0"/>
              <a:t>‹Nr.›</a:t>
            </a:fld>
            <a:endParaRPr lang="de-DE"/>
          </a:p>
        </p:txBody>
      </p:sp>
    </p:spTree>
    <p:extLst>
      <p:ext uri="{BB962C8B-B14F-4D97-AF65-F5344CB8AC3E}">
        <p14:creationId xmlns:p14="http://schemas.microsoft.com/office/powerpoint/2010/main" val="1915353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1A53654-8734-2046-8544-565264447AE9}" type="slidenum">
              <a:rPr lang="de-DE" smtClean="0"/>
              <a:t>1</a:t>
            </a:fld>
            <a:endParaRPr lang="de-DE"/>
          </a:p>
        </p:txBody>
      </p:sp>
    </p:spTree>
    <p:extLst>
      <p:ext uri="{BB962C8B-B14F-4D97-AF65-F5344CB8AC3E}">
        <p14:creationId xmlns:p14="http://schemas.microsoft.com/office/powerpoint/2010/main" val="3705280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a:t>Mastertitelformat bearbeiten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en-US" dirty="0"/>
              <a:t>Bad Wildbad 10/12/2018</a:t>
            </a:r>
          </a:p>
        </p:txBody>
      </p:sp>
      <p:sp>
        <p:nvSpPr>
          <p:cNvPr id="5" name="Footer Placeholder 4"/>
          <p:cNvSpPr>
            <a:spLocks noGrp="1"/>
          </p:cNvSpPr>
          <p:nvPr>
            <p:ph type="ftr" sz="quarter" idx="11"/>
          </p:nvPr>
        </p:nvSpPr>
        <p:spPr/>
        <p:txBody>
          <a:bodyPr/>
          <a:lstStyle/>
          <a:p>
            <a:r>
              <a:rPr lang="en-US" dirty="0" err="1"/>
              <a:t>Seminarschuldirektor</a:t>
            </a:r>
            <a:r>
              <a:rPr lang="en-US" dirty="0"/>
              <a:t> Andreas HALLER, Karlsruhe</a:t>
            </a:r>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586B75A-687E-405C-8A0B-8D00578BA2C3}"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8/15/2019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8/15/2019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8/15/2019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7"/>
          <p:cNvSpPr>
            <a:spLocks noGrp="1"/>
          </p:cNvSpPr>
          <p:nvPr>
            <p:ph type="dt" sz="half" idx="10"/>
          </p:nvPr>
        </p:nvSpPr>
        <p:spPr/>
        <p:txBody>
          <a:bodyPr/>
          <a:lstStyle/>
          <a:p>
            <a:fld id="{5586B75A-687E-405C-8A0B-8D00578BA2C3}" type="datetimeFigureOut">
              <a:rPr lang="en-US" dirty="0"/>
              <a:pPr/>
              <a:t>8/15/2019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a:t>Mastertitelformat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auf Platzhalter ziehen oder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7"/>
          <p:cNvSpPr>
            <a:spLocks noGrp="1"/>
          </p:cNvSpPr>
          <p:nvPr>
            <p:ph type="dt" sz="half" idx="10"/>
          </p:nvPr>
        </p:nvSpPr>
        <p:spPr/>
        <p:txBody>
          <a:bodyPr/>
          <a:lstStyle/>
          <a:p>
            <a:fld id="{5586B75A-687E-405C-8A0B-8D00578BA2C3}" type="datetimeFigureOut">
              <a:rPr lang="en-US" dirty="0"/>
              <a:pPr/>
              <a:t>8/15/2019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8/15/2019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69848" y="1091617"/>
            <a:ext cx="7315200" cy="1895424"/>
          </a:xfrm>
        </p:spPr>
        <p:txBody>
          <a:bodyPr>
            <a:normAutofit/>
          </a:bodyPr>
          <a:lstStyle/>
          <a:p>
            <a:r>
              <a:rPr lang="de-DE" sz="6600" dirty="0"/>
              <a:t>Neue Musik</a:t>
            </a:r>
          </a:p>
        </p:txBody>
      </p:sp>
      <p:sp>
        <p:nvSpPr>
          <p:cNvPr id="3" name="Untertitel 2"/>
          <p:cNvSpPr>
            <a:spLocks noGrp="1"/>
          </p:cNvSpPr>
          <p:nvPr>
            <p:ph type="subTitle" idx="1"/>
          </p:nvPr>
        </p:nvSpPr>
        <p:spPr>
          <a:xfrm>
            <a:off x="1100015" y="3291840"/>
            <a:ext cx="7315200" cy="2423160"/>
          </a:xfrm>
        </p:spPr>
        <p:txBody>
          <a:bodyPr>
            <a:normAutofit fontScale="92500" lnSpcReduction="20000"/>
          </a:bodyPr>
          <a:lstStyle/>
          <a:p>
            <a:r>
              <a:rPr lang="de-DE" sz="2800" dirty="0"/>
              <a:t>am Beispiel „</a:t>
            </a:r>
            <a:r>
              <a:rPr lang="de-DE" sz="2800" dirty="0" err="1"/>
              <a:t>When</a:t>
            </a:r>
            <a:r>
              <a:rPr lang="de-DE" sz="2800" dirty="0"/>
              <a:t> Sarah Was </a:t>
            </a:r>
            <a:r>
              <a:rPr lang="de-DE" sz="2800" dirty="0" err="1"/>
              <a:t>Ninety</a:t>
            </a:r>
            <a:r>
              <a:rPr lang="de-DE" sz="2800" dirty="0"/>
              <a:t> </a:t>
            </a:r>
            <a:r>
              <a:rPr lang="de-DE" sz="2800" dirty="0" err="1"/>
              <a:t>Years</a:t>
            </a:r>
            <a:r>
              <a:rPr lang="de-DE" sz="2800" dirty="0"/>
              <a:t> Old“ </a:t>
            </a:r>
          </a:p>
          <a:p>
            <a:r>
              <a:rPr lang="de-DE" sz="2800" dirty="0"/>
              <a:t>von </a:t>
            </a:r>
            <a:r>
              <a:rPr lang="de-DE" sz="2800" dirty="0" err="1"/>
              <a:t>Arvo</a:t>
            </a:r>
            <a:r>
              <a:rPr lang="de-DE" sz="2800" dirty="0"/>
              <a:t> Pärt </a:t>
            </a:r>
          </a:p>
          <a:p>
            <a:endParaRPr lang="de-DE" sz="2800" dirty="0"/>
          </a:p>
          <a:p>
            <a:endParaRPr lang="de-DE" sz="2000" dirty="0"/>
          </a:p>
          <a:p>
            <a:r>
              <a:rPr lang="de-DE" sz="2000" dirty="0"/>
              <a:t>Seminarschuldirektor Andreas Haller, SSDL (WHRS) Karlsruhe</a:t>
            </a:r>
          </a:p>
          <a:p>
            <a:r>
              <a:rPr lang="de-DE" sz="2000" dirty="0"/>
              <a:t>Bad Wildbad, 10.12.2018</a:t>
            </a:r>
          </a:p>
          <a:p>
            <a:endParaRPr lang="de-DE" sz="2800" dirty="0"/>
          </a:p>
          <a:p>
            <a:endParaRPr lang="de-DE" sz="2800" dirty="0"/>
          </a:p>
        </p:txBody>
      </p:sp>
    </p:spTree>
    <p:extLst>
      <p:ext uri="{BB962C8B-B14F-4D97-AF65-F5344CB8AC3E}">
        <p14:creationId xmlns:p14="http://schemas.microsoft.com/office/powerpoint/2010/main" val="100828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23837"/>
            <a:ext cx="3327815" cy="4601183"/>
          </a:xfrm>
        </p:spPr>
        <p:txBody>
          <a:bodyPr/>
          <a:lstStyle/>
          <a:p>
            <a:pPr algn="ctr"/>
            <a:r>
              <a:rPr lang="de-DE" dirty="0"/>
              <a:t>Bildungsplan 2016</a:t>
            </a:r>
          </a:p>
        </p:txBody>
      </p:sp>
      <p:sp>
        <p:nvSpPr>
          <p:cNvPr id="3" name="Inhaltsplatzhalter 2"/>
          <p:cNvSpPr>
            <a:spLocks noGrp="1"/>
          </p:cNvSpPr>
          <p:nvPr>
            <p:ph idx="1"/>
          </p:nvPr>
        </p:nvSpPr>
        <p:spPr>
          <a:xfrm>
            <a:off x="3782182" y="761997"/>
            <a:ext cx="7315200" cy="1240973"/>
          </a:xfrm>
        </p:spPr>
        <p:txBody>
          <a:bodyPr/>
          <a:lstStyle/>
          <a:p>
            <a:pPr marL="0" indent="0">
              <a:buNone/>
            </a:pPr>
            <a:r>
              <a:rPr lang="de-DE" b="1" dirty="0"/>
              <a:t>Klasse 10</a:t>
            </a:r>
            <a:endParaRPr lang="de-DE" dirty="0"/>
          </a:p>
          <a:p>
            <a:pPr lvl="0"/>
            <a:r>
              <a:rPr lang="de-DE" b="1" dirty="0"/>
              <a:t>3.3.3 Musik reflektieren</a:t>
            </a: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pic>
        <p:nvPicPr>
          <p:cNvPr id="5" name="Grafik 4">
            <a:extLst>
              <a:ext uri="{FF2B5EF4-FFF2-40B4-BE49-F238E27FC236}">
                <a16:creationId xmlns:a16="http://schemas.microsoft.com/office/drawing/2014/main" xmlns="" id="{A8D1C9BD-A4DE-2D46-B022-04FF0336EA21}"/>
              </a:ext>
            </a:extLst>
          </p:cNvPr>
          <p:cNvPicPr>
            <a:picLocks noChangeAspect="1"/>
          </p:cNvPicPr>
          <p:nvPr/>
        </p:nvPicPr>
        <p:blipFill>
          <a:blip r:embed="rId2"/>
          <a:stretch>
            <a:fillRect/>
          </a:stretch>
        </p:blipFill>
        <p:spPr>
          <a:xfrm>
            <a:off x="6860722" y="1360711"/>
            <a:ext cx="2781300" cy="4775200"/>
          </a:xfrm>
          <a:prstGeom prst="rect">
            <a:avLst/>
          </a:prstGeom>
        </p:spPr>
      </p:pic>
    </p:spTree>
    <p:extLst>
      <p:ext uri="{BB962C8B-B14F-4D97-AF65-F5344CB8AC3E}">
        <p14:creationId xmlns:p14="http://schemas.microsoft.com/office/powerpoint/2010/main" val="218289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23837"/>
            <a:ext cx="3327815" cy="4601183"/>
          </a:xfrm>
        </p:spPr>
        <p:txBody>
          <a:bodyPr/>
          <a:lstStyle/>
          <a:p>
            <a:pPr algn="ctr"/>
            <a:r>
              <a:rPr lang="de-DE" dirty="0"/>
              <a:t>Literatur</a:t>
            </a:r>
          </a:p>
        </p:txBody>
      </p:sp>
      <p:sp>
        <p:nvSpPr>
          <p:cNvPr id="4" name="Inhaltsplatzhalter 3"/>
          <p:cNvSpPr>
            <a:spLocks noGrp="1"/>
          </p:cNvSpPr>
          <p:nvPr>
            <p:ph idx="1"/>
          </p:nvPr>
        </p:nvSpPr>
        <p:spPr/>
        <p:txBody>
          <a:bodyPr/>
          <a:lstStyle/>
          <a:p>
            <a:r>
              <a:rPr lang="de-DE" dirty="0" smtClean="0"/>
              <a:t>Musik – Bildungsplan 2016</a:t>
            </a:r>
          </a:p>
          <a:p>
            <a:r>
              <a:rPr lang="de-DE" dirty="0" smtClean="0"/>
              <a:t>Glass Crumb &amp; Co – Begegnungen mit Neuer Musik nach 1950 von Andreas Haller und Lars Holzäpfel. Auer Verlag.</a:t>
            </a:r>
          </a:p>
          <a:p>
            <a:r>
              <a:rPr lang="de-DE" dirty="0" smtClean="0"/>
              <a:t>Praxis des Musikunterrichts, Ausgabe 62</a:t>
            </a:r>
            <a:endParaRPr lang="de-DE" dirty="0"/>
          </a:p>
        </p:txBody>
      </p:sp>
    </p:spTree>
    <p:extLst>
      <p:ext uri="{BB962C8B-B14F-4D97-AF65-F5344CB8AC3E}">
        <p14:creationId xmlns:p14="http://schemas.microsoft.com/office/powerpoint/2010/main" val="3603533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652937D-0740-AE4A-83A9-683103986C0D}"/>
              </a:ext>
            </a:extLst>
          </p:cNvPr>
          <p:cNvSpPr>
            <a:spLocks noGrp="1"/>
          </p:cNvSpPr>
          <p:nvPr>
            <p:ph type="title"/>
          </p:nvPr>
        </p:nvSpPr>
        <p:spPr/>
        <p:txBody>
          <a:bodyPr/>
          <a:lstStyle/>
          <a:p>
            <a:r>
              <a:rPr lang="de-DE" dirty="0"/>
              <a:t>Rückfragen,...</a:t>
            </a:r>
          </a:p>
        </p:txBody>
      </p:sp>
      <p:sp>
        <p:nvSpPr>
          <p:cNvPr id="3" name="Inhaltsplatzhalter 2">
            <a:extLst>
              <a:ext uri="{FF2B5EF4-FFF2-40B4-BE49-F238E27FC236}">
                <a16:creationId xmlns:a16="http://schemas.microsoft.com/office/drawing/2014/main" xmlns="" id="{80FE4402-4BD5-054A-A4D6-297DC148FEBD}"/>
              </a:ext>
            </a:extLst>
          </p:cNvPr>
          <p:cNvSpPr>
            <a:spLocks noGrp="1"/>
          </p:cNvSpPr>
          <p:nvPr>
            <p:ph idx="1"/>
          </p:nvPr>
        </p:nvSpPr>
        <p:spPr/>
        <p:txBody>
          <a:bodyPr>
            <a:normAutofit/>
          </a:bodyPr>
          <a:lstStyle/>
          <a:p>
            <a:pPr marL="0" indent="0" algn="ctr">
              <a:buNone/>
            </a:pPr>
            <a:r>
              <a:rPr lang="de-DE" sz="34400" dirty="0"/>
              <a:t>?</a:t>
            </a:r>
          </a:p>
        </p:txBody>
      </p:sp>
    </p:spTree>
    <p:extLst>
      <p:ext uri="{BB962C8B-B14F-4D97-AF65-F5344CB8AC3E}">
        <p14:creationId xmlns:p14="http://schemas.microsoft.com/office/powerpoint/2010/main" val="113267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8684" y="0"/>
            <a:ext cx="2947482" cy="4601183"/>
          </a:xfrm>
        </p:spPr>
        <p:txBody>
          <a:bodyPr/>
          <a:lstStyle/>
          <a:p>
            <a:pPr algn="ctr"/>
            <a:r>
              <a:rPr lang="de-DE" dirty="0"/>
              <a:t>Einstieg &amp;</a:t>
            </a:r>
            <a:br>
              <a:rPr lang="de-DE" dirty="0"/>
            </a:br>
            <a:r>
              <a:rPr lang="de-DE" dirty="0"/>
              <a:t>Hinführung</a:t>
            </a:r>
          </a:p>
        </p:txBody>
      </p:sp>
      <p:sp>
        <p:nvSpPr>
          <p:cNvPr id="3" name="Inhaltsplatzhalter 2"/>
          <p:cNvSpPr>
            <a:spLocks noGrp="1"/>
          </p:cNvSpPr>
          <p:nvPr>
            <p:ph idx="1"/>
          </p:nvPr>
        </p:nvSpPr>
        <p:spPr>
          <a:xfrm>
            <a:off x="3826738" y="864108"/>
            <a:ext cx="7315200" cy="5120640"/>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Augen schließen (freiwillig)</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smtClean="0"/>
              <a:t>Musikstück hören, ca. 2 min (Methode </a:t>
            </a:r>
            <a:r>
              <a:rPr lang="de-DE" dirty="0"/>
              <a:t>„Auffälligkeitssammlung</a:t>
            </a:r>
            <a:r>
              <a:rPr lang="de-DE" dirty="0" smtClean="0"/>
              <a:t>“)</a:t>
            </a: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Aussprache (erste Höreindrücke)</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g</a:t>
            </a:r>
            <a:r>
              <a:rPr lang="de-DE" dirty="0" smtClean="0"/>
              <a:t>gf. „verdeckter</a:t>
            </a:r>
            <a:r>
              <a:rPr lang="de-DE" dirty="0"/>
              <a:t>“ </a:t>
            </a:r>
            <a:r>
              <a:rPr lang="de-DE" dirty="0" smtClean="0"/>
              <a:t>Hinweis: mit Tuch abgedeckte </a:t>
            </a:r>
            <a:r>
              <a:rPr lang="de-DE" dirty="0" err="1" smtClean="0"/>
              <a:t>Djembe</a:t>
            </a: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smtClean="0"/>
              <a:t>Musikstück nochmals hören </a:t>
            </a:r>
            <a:r>
              <a:rPr lang="de-DE" dirty="0"/>
              <a:t>(Überprüfen, Ergänzen</a:t>
            </a:r>
            <a:r>
              <a:rPr lang="de-DE" dirty="0" smtClean="0"/>
              <a:t>, ...)</a:t>
            </a: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Informationen zu Titel und </a:t>
            </a:r>
            <a:r>
              <a:rPr lang="de-DE" dirty="0" smtClean="0"/>
              <a:t>Komponist </a:t>
            </a: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Stundenziel</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180438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8684" y="0"/>
            <a:ext cx="2947482" cy="4601183"/>
          </a:xfrm>
        </p:spPr>
        <p:txBody>
          <a:bodyPr/>
          <a:lstStyle/>
          <a:p>
            <a:pPr algn="ctr"/>
            <a:r>
              <a:rPr lang="de-DE" dirty="0" err="1"/>
              <a:t>Arvo</a:t>
            </a:r>
            <a:r>
              <a:rPr lang="de-DE" dirty="0"/>
              <a:t> Pärt</a:t>
            </a:r>
          </a:p>
        </p:txBody>
      </p:sp>
      <p:sp>
        <p:nvSpPr>
          <p:cNvPr id="3" name="Inhaltsplatzhalter 2"/>
          <p:cNvSpPr>
            <a:spLocks noGrp="1"/>
          </p:cNvSpPr>
          <p:nvPr>
            <p:ph idx="1"/>
          </p:nvPr>
        </p:nvSpPr>
        <p:spPr>
          <a:xfrm>
            <a:off x="3826738" y="864108"/>
            <a:ext cx="7315200" cy="5120640"/>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de-DE" dirty="0"/>
              <a:t>1935 in Estland geboren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Musikstudium in Tallin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Tonmeister beim estnischen Rundfunk </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Serielle Musik und Collage-Technik</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err="1"/>
              <a:t>Tintinnabuli</a:t>
            </a: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Neue Einfachheit</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Berlin (1981-2008), zurück nach Estland</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err="1"/>
              <a:t>When</a:t>
            </a:r>
            <a:r>
              <a:rPr lang="de-DE" dirty="0"/>
              <a:t> Sarah Was </a:t>
            </a:r>
            <a:r>
              <a:rPr lang="de-DE" dirty="0" err="1"/>
              <a:t>Ninety</a:t>
            </a:r>
            <a:r>
              <a:rPr lang="de-DE" dirty="0"/>
              <a:t> </a:t>
            </a:r>
            <a:r>
              <a:rPr lang="de-DE" dirty="0" err="1"/>
              <a:t>Years</a:t>
            </a:r>
            <a:r>
              <a:rPr lang="de-DE" dirty="0"/>
              <a:t> Old (1977)</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Cantus In Memoriam Benjamin Britten (1977/1980)</a:t>
            </a:r>
          </a:p>
        </p:txBody>
      </p:sp>
    </p:spTree>
    <p:extLst>
      <p:ext uri="{BB962C8B-B14F-4D97-AF65-F5344CB8AC3E}">
        <p14:creationId xmlns:p14="http://schemas.microsoft.com/office/powerpoint/2010/main" val="19128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8684" y="0"/>
            <a:ext cx="2947482" cy="4601183"/>
          </a:xfrm>
        </p:spPr>
        <p:txBody>
          <a:bodyPr/>
          <a:lstStyle/>
          <a:p>
            <a:pPr algn="ctr"/>
            <a:r>
              <a:rPr lang="de-DE" dirty="0"/>
              <a:t>Erarbeitung &amp;</a:t>
            </a:r>
            <a:br>
              <a:rPr lang="de-DE" dirty="0"/>
            </a:br>
            <a:r>
              <a:rPr lang="de-DE" dirty="0"/>
              <a:t>Sicherung </a:t>
            </a:r>
            <a:br>
              <a:rPr lang="de-DE" dirty="0"/>
            </a:br>
            <a:r>
              <a:rPr lang="de-DE" dirty="0"/>
              <a:t>1</a:t>
            </a:r>
          </a:p>
        </p:txBody>
      </p:sp>
      <p:sp>
        <p:nvSpPr>
          <p:cNvPr id="3" name="Inhaltsplatzhalter 2"/>
          <p:cNvSpPr>
            <a:spLocks noGrp="1"/>
          </p:cNvSpPr>
          <p:nvPr>
            <p:ph idx="1"/>
          </p:nvPr>
        </p:nvSpPr>
        <p:spPr>
          <a:xfrm>
            <a:off x="3826738" y="864108"/>
            <a:ext cx="7315200" cy="512064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Kompositionsstrukturen erkennen (Arbeitsblatt)</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Hören und Notieren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Abgleich/ Kontrolle</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Musik anhören (Überprüfen, Ergänzen,...)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Vorentlastung: erste gemeinsame praktische Umsetzung</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Kriterien festlegen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243651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8684" y="0"/>
            <a:ext cx="2947482" cy="4601183"/>
          </a:xfrm>
        </p:spPr>
        <p:txBody>
          <a:bodyPr/>
          <a:lstStyle/>
          <a:p>
            <a:pPr algn="ctr"/>
            <a:r>
              <a:rPr lang="de-DE" dirty="0"/>
              <a:t>Erarbeitung &amp;</a:t>
            </a:r>
            <a:br>
              <a:rPr lang="de-DE" dirty="0"/>
            </a:br>
            <a:r>
              <a:rPr lang="de-DE" dirty="0"/>
              <a:t>Sicherung </a:t>
            </a:r>
            <a:br>
              <a:rPr lang="de-DE" dirty="0"/>
            </a:br>
            <a:r>
              <a:rPr lang="de-DE" dirty="0"/>
              <a:t>2</a:t>
            </a:r>
          </a:p>
        </p:txBody>
      </p:sp>
      <p:sp>
        <p:nvSpPr>
          <p:cNvPr id="3" name="Inhaltsplatzhalter 2"/>
          <p:cNvSpPr>
            <a:spLocks noGrp="1"/>
          </p:cNvSpPr>
          <p:nvPr>
            <p:ph idx="1"/>
          </p:nvPr>
        </p:nvSpPr>
        <p:spPr>
          <a:xfrm>
            <a:off x="3826738" y="864108"/>
            <a:ext cx="7315200" cy="512064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Gruppenarbeit (GA 3-4</a:t>
            </a:r>
            <a:r>
              <a:rPr lang="de-DE" dirty="0" smtClean="0"/>
              <a:t>) / </a:t>
            </a:r>
            <a:r>
              <a:rPr lang="de-DE" dirty="0"/>
              <a:t>Komponieren in kleinen Gruppen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Arbeitsauftrag, Arbeitszeit</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Partitur ausfüllen, Ablauf festlegen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Üben und Kontrollieren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Präsentation vorbereiten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Ggf. auf Kriterien überprüfen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62250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8684" y="0"/>
            <a:ext cx="2947482" cy="4601183"/>
          </a:xfrm>
        </p:spPr>
        <p:txBody>
          <a:bodyPr/>
          <a:lstStyle/>
          <a:p>
            <a:pPr algn="ctr"/>
            <a:r>
              <a:rPr lang="de-DE" dirty="0"/>
              <a:t>Präsentation</a:t>
            </a:r>
          </a:p>
        </p:txBody>
      </p:sp>
      <p:sp>
        <p:nvSpPr>
          <p:cNvPr id="3" name="Inhaltsplatzhalter 2"/>
          <p:cNvSpPr>
            <a:spLocks noGrp="1"/>
          </p:cNvSpPr>
          <p:nvPr>
            <p:ph idx="1"/>
          </p:nvPr>
        </p:nvSpPr>
        <p:spPr>
          <a:xfrm>
            <a:off x="3826738" y="864108"/>
            <a:ext cx="7315200" cy="512064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Vorspiel der einzelnen Gruppen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Aussprache mit Selbst- und Fremdeinschätzung</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r>
              <a:rPr lang="de-DE" dirty="0"/>
              <a:t>Beobachtungsbogen</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203961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23837"/>
            <a:ext cx="3327815" cy="4601183"/>
          </a:xfrm>
        </p:spPr>
        <p:txBody>
          <a:bodyPr/>
          <a:lstStyle/>
          <a:p>
            <a:pPr algn="ctr"/>
            <a:r>
              <a:rPr lang="de-DE" dirty="0"/>
              <a:t>Bildungsplan 2016</a:t>
            </a:r>
          </a:p>
        </p:txBody>
      </p:sp>
      <p:sp>
        <p:nvSpPr>
          <p:cNvPr id="3" name="Inhaltsplatzhalter 2"/>
          <p:cNvSpPr>
            <a:spLocks noGrp="1"/>
          </p:cNvSpPr>
          <p:nvPr>
            <p:ph idx="1"/>
          </p:nvPr>
        </p:nvSpPr>
        <p:spPr/>
        <p:txBody>
          <a:bodyPr/>
          <a:lstStyle/>
          <a:p>
            <a:r>
              <a:rPr lang="de-DE" b="1" dirty="0"/>
              <a:t>Leitgedanken zum Kompetenzerwerb</a:t>
            </a:r>
            <a:endParaRPr lang="de-DE" dirty="0"/>
          </a:p>
          <a:p>
            <a:pPr lvl="0"/>
            <a:r>
              <a:rPr lang="de-DE" b="1" dirty="0"/>
              <a:t>1. Bildungswert</a:t>
            </a:r>
            <a:endParaRPr lang="de-DE" dirty="0"/>
          </a:p>
          <a:p>
            <a:r>
              <a:rPr lang="de-DE" dirty="0"/>
              <a:t>(...) „Damit verbunden ist die gegenseitige Rücksichtnahme und Anerkennung beim gemeinsamen Musizieren, die Sensibilisierung des Hörverhaltens, die Offenheit für die Vielfalt musikalischer Erscheinungsformen sowie Verantwortung für den Fortbestand und die Weiterentwicklung kulturellen Lebens.“</a:t>
            </a:r>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136554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23837"/>
            <a:ext cx="3327815" cy="4601183"/>
          </a:xfrm>
        </p:spPr>
        <p:txBody>
          <a:bodyPr/>
          <a:lstStyle/>
          <a:p>
            <a:pPr algn="ctr"/>
            <a:r>
              <a:rPr lang="de-DE" dirty="0"/>
              <a:t>Bildungsplan 2016</a:t>
            </a:r>
          </a:p>
        </p:txBody>
      </p:sp>
      <p:sp>
        <p:nvSpPr>
          <p:cNvPr id="3" name="Inhaltsplatzhalter 2"/>
          <p:cNvSpPr>
            <a:spLocks noGrp="1"/>
          </p:cNvSpPr>
          <p:nvPr>
            <p:ph idx="1"/>
          </p:nvPr>
        </p:nvSpPr>
        <p:spPr>
          <a:xfrm>
            <a:off x="3782182" y="761997"/>
            <a:ext cx="7315200" cy="1240973"/>
          </a:xfrm>
        </p:spPr>
        <p:txBody>
          <a:bodyPr/>
          <a:lstStyle/>
          <a:p>
            <a:pPr marL="0" indent="0">
              <a:buNone/>
            </a:pPr>
            <a:r>
              <a:rPr lang="de-DE" b="1" dirty="0"/>
              <a:t>Klasse 10</a:t>
            </a:r>
            <a:endParaRPr lang="de-DE" dirty="0"/>
          </a:p>
          <a:p>
            <a:pPr lvl="0"/>
            <a:r>
              <a:rPr lang="de-DE" b="1" dirty="0"/>
              <a:t>3.3.1 Musik gestalten und erleben</a:t>
            </a: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pic>
        <p:nvPicPr>
          <p:cNvPr id="5" name="Grafik 4">
            <a:extLst>
              <a:ext uri="{FF2B5EF4-FFF2-40B4-BE49-F238E27FC236}">
                <a16:creationId xmlns:a16="http://schemas.microsoft.com/office/drawing/2014/main" xmlns="" id="{3D6CDD48-5395-3842-AFE4-006D9B7FF203}"/>
              </a:ext>
            </a:extLst>
          </p:cNvPr>
          <p:cNvPicPr>
            <a:picLocks noChangeAspect="1"/>
          </p:cNvPicPr>
          <p:nvPr/>
        </p:nvPicPr>
        <p:blipFill>
          <a:blip r:embed="rId2"/>
          <a:stretch>
            <a:fillRect/>
          </a:stretch>
        </p:blipFill>
        <p:spPr>
          <a:xfrm>
            <a:off x="3883479" y="1799770"/>
            <a:ext cx="3735020" cy="3718420"/>
          </a:xfrm>
          <a:prstGeom prst="rect">
            <a:avLst/>
          </a:prstGeom>
        </p:spPr>
      </p:pic>
    </p:spTree>
    <p:extLst>
      <p:ext uri="{BB962C8B-B14F-4D97-AF65-F5344CB8AC3E}">
        <p14:creationId xmlns:p14="http://schemas.microsoft.com/office/powerpoint/2010/main" val="368621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23837"/>
            <a:ext cx="3327815" cy="4601183"/>
          </a:xfrm>
        </p:spPr>
        <p:txBody>
          <a:bodyPr/>
          <a:lstStyle/>
          <a:p>
            <a:pPr algn="ctr"/>
            <a:r>
              <a:rPr lang="de-DE" dirty="0"/>
              <a:t>Bildungsplan 2016</a:t>
            </a:r>
          </a:p>
        </p:txBody>
      </p:sp>
      <p:sp>
        <p:nvSpPr>
          <p:cNvPr id="3" name="Inhaltsplatzhalter 2"/>
          <p:cNvSpPr>
            <a:spLocks noGrp="1"/>
          </p:cNvSpPr>
          <p:nvPr>
            <p:ph idx="1"/>
          </p:nvPr>
        </p:nvSpPr>
        <p:spPr>
          <a:xfrm>
            <a:off x="3782182" y="761997"/>
            <a:ext cx="7315200" cy="1240973"/>
          </a:xfrm>
        </p:spPr>
        <p:txBody>
          <a:bodyPr/>
          <a:lstStyle/>
          <a:p>
            <a:pPr marL="0" indent="0">
              <a:buNone/>
            </a:pPr>
            <a:r>
              <a:rPr lang="de-DE" b="1" dirty="0"/>
              <a:t>Klasse 10</a:t>
            </a:r>
            <a:endParaRPr lang="de-DE" dirty="0"/>
          </a:p>
          <a:p>
            <a:pPr lvl="0"/>
            <a:r>
              <a:rPr lang="de-DE" b="1" dirty="0"/>
              <a:t>3.3.2 Musik verstehen</a:t>
            </a: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pic>
        <p:nvPicPr>
          <p:cNvPr id="6" name="Grafik 5">
            <a:extLst>
              <a:ext uri="{FF2B5EF4-FFF2-40B4-BE49-F238E27FC236}">
                <a16:creationId xmlns:a16="http://schemas.microsoft.com/office/drawing/2014/main" xmlns="" id="{8879EAD3-88E0-4A43-A06E-083C4E5640C6}"/>
              </a:ext>
            </a:extLst>
          </p:cNvPr>
          <p:cNvPicPr>
            <a:picLocks noChangeAspect="1"/>
          </p:cNvPicPr>
          <p:nvPr/>
        </p:nvPicPr>
        <p:blipFill>
          <a:blip r:embed="rId2"/>
          <a:stretch>
            <a:fillRect/>
          </a:stretch>
        </p:blipFill>
        <p:spPr>
          <a:xfrm>
            <a:off x="6851650" y="761997"/>
            <a:ext cx="2755900" cy="5699620"/>
          </a:xfrm>
          <a:prstGeom prst="rect">
            <a:avLst/>
          </a:prstGeom>
        </p:spPr>
      </p:pic>
    </p:spTree>
    <p:extLst>
      <p:ext uri="{BB962C8B-B14F-4D97-AF65-F5344CB8AC3E}">
        <p14:creationId xmlns:p14="http://schemas.microsoft.com/office/powerpoint/2010/main" val="250965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ahmen">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Rahmen</Template>
  <TotalTime>0</TotalTime>
  <Words>295</Words>
  <Application>Microsoft Office PowerPoint</Application>
  <PresentationFormat>Breitbild</PresentationFormat>
  <Paragraphs>128</Paragraphs>
  <Slides>12</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Calibri</vt:lpstr>
      <vt:lpstr>Corbel</vt:lpstr>
      <vt:lpstr>Wingdings 2</vt:lpstr>
      <vt:lpstr>Rahmen</vt:lpstr>
      <vt:lpstr>Neue Musik</vt:lpstr>
      <vt:lpstr>Einstieg &amp; Hinführung</vt:lpstr>
      <vt:lpstr>Arvo Pärt</vt:lpstr>
      <vt:lpstr>Erarbeitung &amp; Sicherung  1</vt:lpstr>
      <vt:lpstr>Erarbeitung &amp; Sicherung  2</vt:lpstr>
      <vt:lpstr>Präsentation</vt:lpstr>
      <vt:lpstr>Bildungsplan 2016</vt:lpstr>
      <vt:lpstr>Bildungsplan 2016</vt:lpstr>
      <vt:lpstr>Bildungsplan 2016</vt:lpstr>
      <vt:lpstr>Bildungsplan 2016</vt:lpstr>
      <vt:lpstr>Literatur</vt:lpstr>
      <vt:lpstr>Rückfragen,...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Zeitgenössische Musik</dc:title>
  <dc:creator>Microsoft Office-Anwender</dc:creator>
  <cp:lastModifiedBy>Stefan Gaum</cp:lastModifiedBy>
  <cp:revision>56</cp:revision>
  <cp:lastPrinted>2018-12-11T09:33:01Z</cp:lastPrinted>
  <dcterms:created xsi:type="dcterms:W3CDTF">2018-10-04T19:06:43Z</dcterms:created>
  <dcterms:modified xsi:type="dcterms:W3CDTF">2019-08-15T11:17:53Z</dcterms:modified>
</cp:coreProperties>
</file>