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de-DE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CB2"/>
    <a:srgbClr val="9EC3E6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4995" autoAdjust="0"/>
    <p:restoredTop sz="96387" autoAdjust="0"/>
  </p:normalViewPr>
  <p:slideViewPr>
    <p:cSldViewPr snapToGrid="0">
      <p:cViewPr>
        <p:scale>
          <a:sx n="50" d="100"/>
          <a:sy n="50" d="100"/>
        </p:scale>
        <p:origin x="-225" y="-8640"/>
      </p:cViewPr>
      <p:guideLst>
        <p:guide orient="horz" pos="13481"/>
        <p:guide pos="9535"/>
      </p:guideLst>
    </p:cSldViewPr>
  </p:slid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00444-68BC-4429-BD67-22C431511B8A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7E40E-3AA0-454A-84E6-A16527FFFC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005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7E40E-3AA0-454A-84E6-A16527FFFC6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46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1010-26D1-4EB9-8460-C5467465CAB0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0EF4-F16A-489B-828D-55B2DF697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462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1010-26D1-4EB9-8460-C5467465CAB0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0EF4-F16A-489B-828D-55B2DF697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35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1010-26D1-4EB9-8460-C5467465CAB0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0EF4-F16A-489B-828D-55B2DF697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677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1010-26D1-4EB9-8460-C5467465CAB0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0EF4-F16A-489B-828D-55B2DF697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5014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1010-26D1-4EB9-8460-C5467465CAB0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0EF4-F16A-489B-828D-55B2DF697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24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1010-26D1-4EB9-8460-C5467465CAB0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0EF4-F16A-489B-828D-55B2DF697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62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1010-26D1-4EB9-8460-C5467465CAB0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0EF4-F16A-489B-828D-55B2DF697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297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1010-26D1-4EB9-8460-C5467465CAB0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0EF4-F16A-489B-828D-55B2DF697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41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1010-26D1-4EB9-8460-C5467465CAB0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0EF4-F16A-489B-828D-55B2DF697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4529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1010-26D1-4EB9-8460-C5467465CAB0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0EF4-F16A-489B-828D-55B2DF697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20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1010-26D1-4EB9-8460-C5467465CAB0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0EF4-F16A-489B-828D-55B2DF697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497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F1010-26D1-4EB9-8460-C5467465CAB0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80EF4-F16A-489B-828D-55B2DF697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432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595295" y="609601"/>
            <a:ext cx="29221301" cy="22987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Abgerundetes Rechteck 109"/>
          <p:cNvSpPr/>
          <p:nvPr/>
        </p:nvSpPr>
        <p:spPr>
          <a:xfrm>
            <a:off x="595295" y="3385386"/>
            <a:ext cx="29222221" cy="4367964"/>
          </a:xfrm>
          <a:prstGeom prst="roundRect">
            <a:avLst>
              <a:gd name="adj" fmla="val 1844"/>
            </a:avLst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Abgerundetes Rechteck 114"/>
          <p:cNvSpPr/>
          <p:nvPr/>
        </p:nvSpPr>
        <p:spPr>
          <a:xfrm>
            <a:off x="596215" y="8115300"/>
            <a:ext cx="29221301" cy="31832550"/>
          </a:xfrm>
          <a:prstGeom prst="roundRect">
            <a:avLst>
              <a:gd name="adj" fmla="val 5637"/>
            </a:avLst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0" name="Abgerundetes Rechteck 119"/>
          <p:cNvSpPr/>
          <p:nvPr/>
        </p:nvSpPr>
        <p:spPr>
          <a:xfrm flipV="1">
            <a:off x="567088" y="40195500"/>
            <a:ext cx="29221301" cy="2000250"/>
          </a:xfrm>
          <a:prstGeom prst="roundRect">
            <a:avLst>
              <a:gd name="adj" fmla="val 26434"/>
            </a:avLst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Titel 1"/>
          <p:cNvSpPr txBox="1">
            <a:spLocks/>
          </p:cNvSpPr>
          <p:nvPr/>
        </p:nvSpPr>
        <p:spPr>
          <a:xfrm>
            <a:off x="852061" y="40424100"/>
            <a:ext cx="28623459" cy="19050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endParaRPr lang="de-DE" sz="2000" b="1" dirty="0"/>
          </a:p>
          <a:p>
            <a:pPr algn="just">
              <a:lnSpc>
                <a:spcPct val="100000"/>
              </a:lnSpc>
            </a:pPr>
            <a:r>
              <a:rPr lang="de-DE" sz="5800" b="1" dirty="0"/>
              <a:t>Literaturhinweise: </a:t>
            </a:r>
          </a:p>
          <a:p>
            <a:pPr algn="just">
              <a:lnSpc>
                <a:spcPct val="100000"/>
              </a:lnSpc>
            </a:pPr>
            <a:r>
              <a:rPr lang="de-DE" sz="4400" b="1" dirty="0" err="1"/>
              <a:t>Janich</a:t>
            </a:r>
            <a:r>
              <a:rPr lang="de-DE" sz="4400" b="1" dirty="0"/>
              <a:t>, Nina, </a:t>
            </a:r>
            <a:r>
              <a:rPr lang="de-DE" sz="4400" b="1" i="1" dirty="0"/>
              <a:t>Werbesprache</a:t>
            </a:r>
            <a:r>
              <a:rPr lang="de-DE" sz="4400" b="1" dirty="0"/>
              <a:t>.</a:t>
            </a:r>
            <a:r>
              <a:rPr lang="de-DE" sz="4400" b="1" i="1" dirty="0"/>
              <a:t> Ein Arbeitsbuch. </a:t>
            </a:r>
            <a:r>
              <a:rPr lang="de-DE" sz="4400" b="1" dirty="0"/>
              <a:t>Tübingen: Narr Francke </a:t>
            </a:r>
            <a:r>
              <a:rPr lang="de-DE" sz="4400" b="1" dirty="0" err="1"/>
              <a:t>Attempto</a:t>
            </a:r>
            <a:r>
              <a:rPr lang="de-DE" sz="4400" b="1" dirty="0"/>
              <a:t>, 2013 [2001]. </a:t>
            </a:r>
            <a:r>
              <a:rPr lang="de-DE" sz="4400" i="1" dirty="0"/>
              <a:t>(guter Überblick, mit Übungsaufgaben und Lösungsvorschlägen)</a:t>
            </a:r>
          </a:p>
          <a:p>
            <a:pPr algn="just">
              <a:lnSpc>
                <a:spcPct val="100000"/>
              </a:lnSpc>
            </a:pPr>
            <a:r>
              <a:rPr lang="de-DE" sz="4400" i="1" dirty="0"/>
              <a:t>Darin: </a:t>
            </a:r>
            <a:r>
              <a:rPr lang="de-DE" sz="4400" dirty="0" err="1"/>
              <a:t>Runkehl</a:t>
            </a:r>
            <a:r>
              <a:rPr lang="de-DE" sz="4400" dirty="0"/>
              <a:t>, Jens: „Mikrokosmos Internet-Formate“ (S. 95-109).</a:t>
            </a:r>
          </a:p>
          <a:p>
            <a:pPr algn="just">
              <a:lnSpc>
                <a:spcPct val="100000"/>
              </a:lnSpc>
            </a:pPr>
            <a:r>
              <a:rPr lang="de-DE" sz="4400" b="1" dirty="0" err="1"/>
              <a:t>Janich</a:t>
            </a:r>
            <a:r>
              <a:rPr lang="de-DE" sz="4400" b="1" dirty="0"/>
              <a:t>, Nina (Hrsg.): </a:t>
            </a:r>
            <a:r>
              <a:rPr lang="de-DE" sz="4400" b="1" i="1" dirty="0"/>
              <a:t>Handbuch Werbekommunikation. Sprachwissenschaftliche und interdisziplinäre Zugänge. </a:t>
            </a:r>
            <a:r>
              <a:rPr lang="de-DE" sz="4400" b="1" dirty="0"/>
              <a:t>Tübingen: Narr Francke </a:t>
            </a:r>
            <a:r>
              <a:rPr lang="de-DE" sz="4400" b="1" dirty="0" err="1"/>
              <a:t>Attempto</a:t>
            </a:r>
            <a:r>
              <a:rPr lang="de-DE" sz="4400" b="1" dirty="0"/>
              <a:t>, 2012. </a:t>
            </a:r>
            <a:r>
              <a:rPr lang="de-DE" sz="4400" i="1" dirty="0"/>
              <a:t>(Sammelband, der einen Überblick über die verschiedenen Analyseperspektiven von Werbesprache bietet)</a:t>
            </a:r>
          </a:p>
          <a:p>
            <a:pPr algn="just">
              <a:lnSpc>
                <a:spcPct val="100000"/>
              </a:lnSpc>
            </a:pPr>
            <a:r>
              <a:rPr lang="de-DE" sz="4400" i="1" dirty="0"/>
              <a:t>Darin: </a:t>
            </a:r>
            <a:r>
              <a:rPr lang="de-DE" sz="4400" dirty="0" err="1"/>
              <a:t>Polajnar</a:t>
            </a:r>
            <a:r>
              <a:rPr lang="de-DE" sz="4400" dirty="0"/>
              <a:t> </a:t>
            </a:r>
            <a:r>
              <a:rPr lang="de-DE" sz="4400" dirty="0" err="1"/>
              <a:t>Lenarčič</a:t>
            </a:r>
            <a:r>
              <a:rPr lang="de-DE" sz="4400" dirty="0"/>
              <a:t>, Janja: „Werbekommunikation gesprächsanalytisch“ (S. 143-158).</a:t>
            </a:r>
          </a:p>
          <a:p>
            <a:pPr algn="just">
              <a:lnSpc>
                <a:spcPct val="100000"/>
              </a:lnSpc>
            </a:pPr>
            <a:endParaRPr lang="de-DE" sz="4400" i="1" dirty="0"/>
          </a:p>
          <a:p>
            <a:pPr algn="just">
              <a:lnSpc>
                <a:spcPct val="100000"/>
              </a:lnSpc>
            </a:pPr>
            <a:endParaRPr lang="de-DE" sz="2500" dirty="0"/>
          </a:p>
        </p:txBody>
      </p:sp>
      <p:sp>
        <p:nvSpPr>
          <p:cNvPr id="31" name="Textfeld 30"/>
          <p:cNvSpPr txBox="1"/>
          <p:nvPr/>
        </p:nvSpPr>
        <p:spPr>
          <a:xfrm>
            <a:off x="1080556" y="804843"/>
            <a:ext cx="2825262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/>
              <a:t>ZPG Vertiefungskurs Sprache </a:t>
            </a:r>
            <a:r>
              <a:rPr lang="de-DE" sz="3000" b="1" dirty="0">
                <a:cs typeface="Calibri" panose="020F0502020204030204" pitchFamily="34" charset="0"/>
              </a:rPr>
              <a:t>−</a:t>
            </a:r>
            <a:r>
              <a:rPr lang="de-DE" sz="3000" b="1" dirty="0"/>
              <a:t> </a:t>
            </a:r>
            <a:r>
              <a:rPr lang="de-DE" sz="3000" b="1" dirty="0" err="1"/>
              <a:t>StR</a:t>
            </a:r>
            <a:r>
              <a:rPr lang="de-DE" sz="3000" b="1" dirty="0"/>
              <a:t> Stefan Weber (Albert-Einstein-Gymnasium Ulm)</a:t>
            </a:r>
          </a:p>
          <a:p>
            <a:pPr algn="ctr"/>
            <a:r>
              <a:rPr lang="de-DE" sz="8800" b="1" dirty="0"/>
              <a:t>Linguistische Analyse von Werbesprache</a:t>
            </a:r>
            <a:endParaRPr lang="de-DE" sz="8000" dirty="0"/>
          </a:p>
        </p:txBody>
      </p:sp>
      <p:sp>
        <p:nvSpPr>
          <p:cNvPr id="35" name="Textfeld 34"/>
          <p:cNvSpPr txBox="1"/>
          <p:nvPr/>
        </p:nvSpPr>
        <p:spPr>
          <a:xfrm>
            <a:off x="1200141" y="4493382"/>
            <a:ext cx="27927299" cy="298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DE" sz="12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000" b="1" dirty="0"/>
              <a:t>Definition nach Hoffmann</a:t>
            </a:r>
            <a:r>
              <a:rPr lang="de-DE" sz="3000" dirty="0"/>
              <a:t>: „Werbung wird die geplante, öffentliche Übermittlung von Nachrichten dann genannt, wenn die Nachricht das Urteilen und/oder Handeln bestimmter Gruppen beeinflussen und damit einer Güter, Leistung oder Ideen produzierenden oder absetzenden Gruppe oder Institution (vergrößernd, erhaltend oder bei der Verwirklichung ihrer Aufgaben) dienen soll.“</a:t>
            </a:r>
            <a:r>
              <a:rPr lang="de-DE" sz="3200" dirty="0"/>
              <a:t> </a:t>
            </a:r>
            <a:r>
              <a:rPr lang="de-DE" sz="2000" dirty="0"/>
              <a:t>(Hoffmann, Hans-Joachim, </a:t>
            </a:r>
            <a:r>
              <a:rPr lang="de-DE" sz="2000" i="1" dirty="0"/>
              <a:t>Psychologie der Werbekommunikation</a:t>
            </a:r>
            <a:r>
              <a:rPr lang="de-DE" sz="2000" dirty="0"/>
              <a:t>. 2., neubearbeitete Auflage. Berlin/New York: De </a:t>
            </a:r>
            <a:r>
              <a:rPr lang="de-DE" sz="2000" dirty="0" err="1"/>
              <a:t>Gruyter</a:t>
            </a:r>
            <a:r>
              <a:rPr lang="de-DE" sz="2000" dirty="0"/>
              <a:t>, 1981 [1972], S. 10. Zitiert nach: </a:t>
            </a:r>
            <a:r>
              <a:rPr lang="de-DE" sz="2000" dirty="0" err="1"/>
              <a:t>Janich</a:t>
            </a:r>
            <a:r>
              <a:rPr lang="de-DE" sz="2000" dirty="0"/>
              <a:t>, </a:t>
            </a:r>
            <a:r>
              <a:rPr lang="de-DE" sz="2000" i="1" dirty="0"/>
              <a:t>Werbesprache</a:t>
            </a:r>
            <a:r>
              <a:rPr lang="de-DE" sz="2000" dirty="0"/>
              <a:t>, S. 19)</a:t>
            </a:r>
            <a:endParaRPr lang="de-DE" sz="2400" dirty="0"/>
          </a:p>
          <a:p>
            <a:endParaRPr lang="de-DE" sz="12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000" b="1" dirty="0"/>
              <a:t>Gegenstandsbereich für das untenstehende Analysemodell</a:t>
            </a:r>
            <a:r>
              <a:rPr lang="de-DE" sz="3000" dirty="0"/>
              <a:t>:</a:t>
            </a:r>
            <a:r>
              <a:rPr lang="de-DE" sz="3000" b="1" dirty="0"/>
              <a:t> </a:t>
            </a:r>
            <a:r>
              <a:rPr lang="de-DE" sz="3000" dirty="0"/>
              <a:t>Werbung für wirtschaftliche Zwecke (wirtschaftspolitische Ziele eines Staates, Ziele eines Betriebes als Ganzes, Werbung für die Teilfunktionen eines Unternehmens: Absatzwerbung, Beschaffungswerbung, Personalwerbung)</a:t>
            </a:r>
            <a:r>
              <a:rPr lang="de-DE" sz="3600" dirty="0"/>
              <a:t> </a:t>
            </a:r>
            <a:r>
              <a:rPr lang="de-DE" sz="2000" dirty="0"/>
              <a:t>(vgl. </a:t>
            </a:r>
            <a:r>
              <a:rPr lang="de-DE" sz="2000" dirty="0" err="1"/>
              <a:t>Janich</a:t>
            </a:r>
            <a:r>
              <a:rPr lang="de-DE" sz="2000" dirty="0"/>
              <a:t>, </a:t>
            </a:r>
            <a:r>
              <a:rPr lang="de-DE" sz="2000" i="1" dirty="0"/>
              <a:t>Werbesprache</a:t>
            </a:r>
            <a:r>
              <a:rPr lang="de-DE" sz="2000" dirty="0"/>
              <a:t>, S. 20)</a:t>
            </a:r>
            <a:endParaRPr lang="de-DE" sz="1200" dirty="0"/>
          </a:p>
        </p:txBody>
      </p:sp>
      <p:sp>
        <p:nvSpPr>
          <p:cNvPr id="36" name="Textfeld 35"/>
          <p:cNvSpPr txBox="1"/>
          <p:nvPr/>
        </p:nvSpPr>
        <p:spPr>
          <a:xfrm>
            <a:off x="1200140" y="8191500"/>
            <a:ext cx="279273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b="1" dirty="0"/>
              <a:t>Methodik der Analyse von Werbesprache </a:t>
            </a:r>
            <a:r>
              <a:rPr lang="de-DE" sz="4800" b="1" dirty="0"/>
              <a:t>(Modell nach </a:t>
            </a:r>
            <a:r>
              <a:rPr lang="de-DE" sz="4800" b="1" dirty="0" err="1"/>
              <a:t>Janich</a:t>
            </a:r>
            <a:r>
              <a:rPr lang="de-DE" sz="4800" b="1" dirty="0"/>
              <a:t>, </a:t>
            </a:r>
            <a:r>
              <a:rPr lang="de-DE" sz="4800" b="1" i="1" dirty="0"/>
              <a:t>Werbesprache</a:t>
            </a:r>
            <a:r>
              <a:rPr lang="de-DE" sz="4800" b="1" dirty="0"/>
              <a:t>, S. 267)</a:t>
            </a:r>
          </a:p>
          <a:p>
            <a:pPr algn="ctr"/>
            <a:r>
              <a:rPr lang="de-DE" sz="4000" b="1" dirty="0"/>
              <a:t>Vorbemerkung: Das Modell geht von Printwerbung aus und ist für Werbespots im TV durch Montage etc. zu erweitern. 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1159154" y="10219847"/>
            <a:ext cx="27894176" cy="102797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rnd" cmpd="sng">
            <a:solidFill>
              <a:schemeClr val="bg1">
                <a:lumMod val="50000"/>
              </a:schemeClr>
            </a:solidFill>
            <a:beve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de-DE" sz="6000" b="1" dirty="0"/>
              <a:t>Analyse</a:t>
            </a:r>
          </a:p>
          <a:p>
            <a:pPr algn="ctr"/>
            <a:endParaRPr lang="de-DE" sz="1200" b="1" dirty="0"/>
          </a:p>
          <a:p>
            <a:pPr algn="ctr"/>
            <a:r>
              <a:rPr lang="de-DE" sz="4000" b="1" dirty="0"/>
              <a:t>1. Textexterne Faktoren</a:t>
            </a:r>
          </a:p>
          <a:p>
            <a:pPr marL="742950" indent="-742950">
              <a:buAutoNum type="arabicPeriod"/>
            </a:pPr>
            <a:endParaRPr lang="de-DE" sz="4000" b="1" dirty="0"/>
          </a:p>
          <a:p>
            <a:pPr marL="742950" indent="-742950">
              <a:buAutoNum type="arabicPeriod"/>
            </a:pPr>
            <a:endParaRPr lang="de-DE" sz="4000" b="1" dirty="0"/>
          </a:p>
          <a:p>
            <a:endParaRPr lang="de-DE" sz="1200" dirty="0"/>
          </a:p>
          <a:p>
            <a:endParaRPr lang="de-DE" sz="1200" dirty="0"/>
          </a:p>
          <a:p>
            <a:endParaRPr lang="de-DE" sz="1200" dirty="0"/>
          </a:p>
          <a:p>
            <a:endParaRPr lang="de-DE" sz="1200" dirty="0"/>
          </a:p>
          <a:p>
            <a:pPr algn="ctr"/>
            <a:r>
              <a:rPr lang="de-DE" sz="4000" b="1" dirty="0"/>
              <a:t>2. Aufbau, Struktur und Form der Teiltexte</a:t>
            </a:r>
          </a:p>
          <a:p>
            <a:endParaRPr lang="de-DE" sz="4000" b="1" dirty="0"/>
          </a:p>
          <a:p>
            <a:endParaRPr lang="de-DE" sz="4000" b="1" dirty="0"/>
          </a:p>
          <a:p>
            <a:endParaRPr lang="de-DE" sz="4000" b="1" dirty="0"/>
          </a:p>
          <a:p>
            <a:endParaRPr lang="de-DE" sz="4000" b="1" dirty="0"/>
          </a:p>
          <a:p>
            <a:endParaRPr lang="de-DE" sz="4000" b="1" dirty="0"/>
          </a:p>
          <a:p>
            <a:endParaRPr lang="de-DE" sz="1200" b="1" dirty="0"/>
          </a:p>
          <a:p>
            <a:pPr algn="ctr"/>
            <a:r>
              <a:rPr lang="de-DE" sz="4000" b="1" dirty="0"/>
              <a:t>3. Inhalt und Bedeutung der Teiltexte </a:t>
            </a:r>
          </a:p>
          <a:p>
            <a:pPr algn="ctr"/>
            <a:r>
              <a:rPr lang="de-DE" sz="3000" b="1" dirty="0"/>
              <a:t>Analyse der verbalen und visuellen Elemente und ihrer intratextuellen Beziehungen</a:t>
            </a:r>
          </a:p>
          <a:p>
            <a:endParaRPr lang="de-DE" sz="4000" b="1" dirty="0"/>
          </a:p>
          <a:p>
            <a:endParaRPr lang="de-DE" sz="4000" b="1" dirty="0"/>
          </a:p>
          <a:p>
            <a:endParaRPr lang="de-DE" sz="2000" dirty="0"/>
          </a:p>
        </p:txBody>
      </p:sp>
      <p:sp>
        <p:nvSpPr>
          <p:cNvPr id="2" name="Textfeld 1"/>
          <p:cNvSpPr txBox="1"/>
          <p:nvPr/>
        </p:nvSpPr>
        <p:spPr>
          <a:xfrm>
            <a:off x="1147956" y="31813500"/>
            <a:ext cx="27905374" cy="7386638"/>
          </a:xfrm>
          <a:prstGeom prst="rect">
            <a:avLst/>
          </a:prstGeom>
          <a:solidFill>
            <a:schemeClr val="bg1"/>
          </a:solidFill>
          <a:ln w="635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6000" b="1" dirty="0"/>
              <a:t>Mögliche Ausgangspunkte für die schriftliche Hausarbeit</a:t>
            </a:r>
          </a:p>
          <a:p>
            <a:pPr algn="ctr"/>
            <a:endParaRPr lang="de-DE" sz="1200" b="1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4000" b="1" dirty="0"/>
              <a:t>Analyse von Einzelaspekten</a:t>
            </a:r>
            <a:r>
              <a:rPr lang="de-DE" sz="4000" dirty="0"/>
              <a:t> anhand ausgewählter Dokumente aus der Werbung (diverse Schwerpunkte aus den Teilbereichen Morphologie, Syntax, Semantik, Pragmatik und Soziolinguistik möglich)</a:t>
            </a:r>
            <a:endParaRPr lang="de-DE" sz="12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4000" b="1" dirty="0"/>
              <a:t>Ganzheitliche Analyse</a:t>
            </a:r>
            <a:r>
              <a:rPr lang="de-DE" sz="4000" dirty="0"/>
              <a:t> anhand von max. 2-3 Dokumenten, ggf. mit </a:t>
            </a:r>
            <a:r>
              <a:rPr lang="de-DE" sz="4000"/>
              <a:t>vergleichender Gegenüberstellung</a:t>
            </a:r>
            <a:endParaRPr lang="de-DE" sz="1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4000" b="1" dirty="0"/>
              <a:t>Hinweise:</a:t>
            </a:r>
            <a:r>
              <a:rPr lang="de-DE" sz="4000" dirty="0"/>
              <a:t> </a:t>
            </a:r>
          </a:p>
          <a:p>
            <a:pPr marL="1260000" indent="-742950">
              <a:spcAft>
                <a:spcPts val="1200"/>
              </a:spcAft>
              <a:buFont typeface="+mj-lt"/>
              <a:buAutoNum type="arabicPeriod"/>
            </a:pPr>
            <a:r>
              <a:rPr lang="de-DE" sz="4000" dirty="0"/>
              <a:t>Die </a:t>
            </a:r>
            <a:r>
              <a:rPr lang="de-DE" sz="4000" b="1" dirty="0"/>
              <a:t>Analyse eines Werbespots</a:t>
            </a:r>
            <a:r>
              <a:rPr lang="de-DE" sz="4000" dirty="0"/>
              <a:t> ist erheblich aufwändiger als die Analyse von Printwerbung, da zunächst ein genaues gesprächsanalytisches Transkript unter Berücksichtigung aller audiovisuellen Elemente erstellt werden muss. Entsprechendes gilt für </a:t>
            </a:r>
            <a:r>
              <a:rPr lang="de-DE" sz="4000" b="1" dirty="0"/>
              <a:t>multimediale Online-Werbung</a:t>
            </a:r>
            <a:r>
              <a:rPr lang="de-DE" sz="4000" dirty="0"/>
              <a:t>. </a:t>
            </a:r>
            <a:r>
              <a:rPr lang="de-DE" sz="3000" dirty="0"/>
              <a:t>(zur exemplarischen Analyse eines Werbespots vgl. </a:t>
            </a:r>
            <a:r>
              <a:rPr lang="de-DE" sz="3000" dirty="0" err="1"/>
              <a:t>Polajnar</a:t>
            </a:r>
            <a:r>
              <a:rPr lang="de-DE" sz="3000" dirty="0"/>
              <a:t>, „Werbekommunikation gesprächsanalytisch“, S. 150-155; zur Internet-Werbung vgl. </a:t>
            </a:r>
            <a:r>
              <a:rPr lang="de-DE" sz="3000" dirty="0" err="1"/>
              <a:t>Runkehl</a:t>
            </a:r>
            <a:r>
              <a:rPr lang="de-DE" sz="3000" dirty="0"/>
              <a:t>, „Mikrokosmos Internetformate“, S. 103-109)</a:t>
            </a:r>
          </a:p>
          <a:p>
            <a:pPr marL="1260000" indent="-742950">
              <a:buFont typeface="+mj-lt"/>
              <a:buAutoNum type="arabicPeriod"/>
            </a:pPr>
            <a:r>
              <a:rPr lang="de-DE" sz="3000" dirty="0"/>
              <a:t>Allgemeine</a:t>
            </a:r>
            <a:r>
              <a:rPr lang="de-DE" sz="3000" b="1" dirty="0"/>
              <a:t> Aussagen</a:t>
            </a:r>
            <a:r>
              <a:rPr lang="de-DE" sz="3000" dirty="0"/>
              <a:t> </a:t>
            </a:r>
            <a:r>
              <a:rPr lang="de-DE" sz="3000" b="1" dirty="0"/>
              <a:t>über Tendenzen der Werbesprache</a:t>
            </a:r>
            <a:r>
              <a:rPr lang="de-DE" sz="3000" dirty="0"/>
              <a:t> sind </a:t>
            </a:r>
            <a:r>
              <a:rPr lang="de-DE" sz="3000" b="1" dirty="0"/>
              <a:t>problematisch</a:t>
            </a:r>
            <a:r>
              <a:rPr lang="de-DE" sz="3000" dirty="0"/>
              <a:t>, selbst die Aussagekraft statistischer Aussagen muss abhängig von der Fragestellung geprüft werden (Daher sind derartige Untersuchungen in der Hausarbeit nur realistisch, wenn bereits ein zur gewählten Fragestellung passendes Korpus existiert.)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216550"/>
              </p:ext>
            </p:extLst>
          </p:nvPr>
        </p:nvGraphicFramePr>
        <p:xfrm>
          <a:off x="9734549" y="11988006"/>
          <a:ext cx="14407011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8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8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de-DE" sz="3000" b="0" dirty="0">
                          <a:solidFill>
                            <a:schemeClr val="tx1"/>
                          </a:solidFill>
                        </a:rPr>
                        <a:t>Werbemittel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de-DE" sz="3000" b="0" dirty="0">
                          <a:solidFill>
                            <a:schemeClr val="tx1"/>
                          </a:solidFill>
                        </a:rPr>
                        <a:t>Produktbranche</a:t>
                      </a:r>
                    </a:p>
                    <a:p>
                      <a:pPr marL="457200" indent="-457200" algn="l">
                        <a:buFont typeface="Arial" panose="020B0604020202020204" pitchFamily="34" charset="0"/>
                        <a:buChar char="•"/>
                      </a:pPr>
                      <a:r>
                        <a:rPr lang="de-DE" sz="3000" b="0" dirty="0">
                          <a:solidFill>
                            <a:schemeClr val="tx1"/>
                          </a:solidFill>
                        </a:rPr>
                        <a:t>Werbeziel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e-DE" sz="3000" b="0" dirty="0">
                          <a:solidFill>
                            <a:schemeClr val="tx1"/>
                          </a:solidFill>
                        </a:rPr>
                        <a:t>Sender</a:t>
                      </a:r>
                      <a:r>
                        <a:rPr lang="de-DE" sz="3000" b="0" baseline="0" dirty="0">
                          <a:solidFill>
                            <a:schemeClr val="tx1"/>
                          </a:solidFill>
                        </a:rPr>
                        <a:t> (Produzent/Agentur)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e-DE" sz="3000" b="0" baseline="0" dirty="0">
                          <a:solidFill>
                            <a:schemeClr val="tx1"/>
                          </a:solidFill>
                        </a:rPr>
                        <a:t>Empfänger (Zielgruppe)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e-DE" sz="3000" b="0" baseline="0" dirty="0">
                          <a:solidFill>
                            <a:schemeClr val="tx1"/>
                          </a:solidFill>
                        </a:rPr>
                        <a:t>Konkrete Marktsituation</a:t>
                      </a:r>
                      <a:endParaRPr lang="de-DE" sz="3000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359864"/>
              </p:ext>
            </p:extLst>
          </p:nvPr>
        </p:nvGraphicFramePr>
        <p:xfrm>
          <a:off x="3179620" y="14649450"/>
          <a:ext cx="24136349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3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9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75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19804">
                <a:tc>
                  <a:txBody>
                    <a:bodyPr/>
                    <a:lstStyle/>
                    <a:p>
                      <a:pPr algn="l"/>
                      <a:r>
                        <a:rPr lang="de-DE" sz="3000" dirty="0">
                          <a:solidFill>
                            <a:schemeClr val="tx1"/>
                          </a:solidFill>
                        </a:rPr>
                        <a:t>Verbal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e-DE" sz="3000" b="0" dirty="0">
                          <a:solidFill>
                            <a:schemeClr val="tx1"/>
                          </a:solidFill>
                        </a:rPr>
                        <a:t>Verteilung der Textelemente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e-DE" sz="3000" b="0" dirty="0">
                          <a:solidFill>
                            <a:schemeClr val="tx1"/>
                          </a:solidFill>
                        </a:rPr>
                        <a:t>Lexik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e-DE" sz="3000" b="0" dirty="0">
                          <a:solidFill>
                            <a:schemeClr val="tx1"/>
                          </a:solidFill>
                        </a:rPr>
                        <a:t>Phraseologie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e-DE" sz="3000" b="0" dirty="0">
                          <a:solidFill>
                            <a:schemeClr val="tx1"/>
                          </a:solidFill>
                        </a:rPr>
                        <a:t>Syntax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e-DE" sz="3000" b="0" dirty="0" err="1">
                          <a:solidFill>
                            <a:schemeClr val="tx1"/>
                          </a:solidFill>
                        </a:rPr>
                        <a:t>Koreferenz</a:t>
                      </a:r>
                      <a:endParaRPr lang="de-DE" sz="3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de-DE" sz="3000" b="0" dirty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e-DE" sz="3000" b="0" dirty="0">
                          <a:solidFill>
                            <a:schemeClr val="tx1"/>
                          </a:solidFill>
                        </a:rPr>
                        <a:t>Konnexion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e-DE" sz="3000" b="0" dirty="0">
                          <a:solidFill>
                            <a:schemeClr val="tx1"/>
                          </a:solidFill>
                        </a:rPr>
                        <a:t>Produktname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e-DE" sz="3000" b="0" dirty="0">
                          <a:solidFill>
                            <a:schemeClr val="tx1"/>
                          </a:solidFill>
                        </a:rPr>
                        <a:t>Rhetorische Figuren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e-DE" sz="3000" b="0" dirty="0">
                          <a:solidFill>
                            <a:schemeClr val="tx1"/>
                          </a:solidFill>
                        </a:rPr>
                        <a:t>Sprachspiele</a:t>
                      </a:r>
                      <a:r>
                        <a:rPr lang="de-DE" sz="30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e-DE" sz="3000" b="0" baseline="0" dirty="0">
                          <a:solidFill>
                            <a:schemeClr val="tx1"/>
                          </a:solidFill>
                        </a:rPr>
                        <a:t>Elemente von Varietäten</a:t>
                      </a:r>
                      <a:endParaRPr lang="de-DE" sz="3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3000" dirty="0">
                          <a:solidFill>
                            <a:schemeClr val="tx1"/>
                          </a:solidFill>
                        </a:rPr>
                        <a:t>Paraverbal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e-DE" sz="3000" b="0" dirty="0">
                          <a:solidFill>
                            <a:schemeClr val="tx1"/>
                          </a:solidFill>
                        </a:rPr>
                        <a:t>Interpunktion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e-DE" sz="3000" b="0" dirty="0">
                          <a:solidFill>
                            <a:schemeClr val="tx1"/>
                          </a:solidFill>
                        </a:rPr>
                        <a:t>Schriftart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e-DE" sz="3000" b="0" dirty="0">
                          <a:solidFill>
                            <a:schemeClr val="tx1"/>
                          </a:solidFill>
                        </a:rPr>
                        <a:t>Typographische Besonderheiten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3000" dirty="0">
                          <a:solidFill>
                            <a:schemeClr val="tx1"/>
                          </a:solidFill>
                        </a:rPr>
                        <a:t>Visuell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e-DE" sz="3000" b="0" dirty="0">
                          <a:solidFill>
                            <a:schemeClr val="tx1"/>
                          </a:solidFill>
                        </a:rPr>
                        <a:t>Zeichentypen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e-DE" sz="3000" b="0" dirty="0">
                          <a:solidFill>
                            <a:schemeClr val="tx1"/>
                          </a:solidFill>
                        </a:rPr>
                        <a:t>Farb-</a:t>
                      </a:r>
                      <a:r>
                        <a:rPr lang="de-DE" sz="3000" b="0" baseline="0" dirty="0">
                          <a:solidFill>
                            <a:schemeClr val="tx1"/>
                          </a:solidFill>
                        </a:rPr>
                        <a:t> und Formgebung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e-DE" sz="3000" b="0" baseline="0" dirty="0">
                          <a:solidFill>
                            <a:schemeClr val="tx1"/>
                          </a:solidFill>
                        </a:rPr>
                        <a:t>Verteilung</a:t>
                      </a:r>
                      <a:endParaRPr lang="de-DE" sz="3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1395616" y="30141892"/>
            <a:ext cx="260413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3000" b="1" dirty="0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918439"/>
              </p:ext>
            </p:extLst>
          </p:nvPr>
        </p:nvGraphicFramePr>
        <p:xfrm>
          <a:off x="8477250" y="18859500"/>
          <a:ext cx="14192250" cy="1024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3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9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4890">
                <a:tc>
                  <a:txBody>
                    <a:bodyPr/>
                    <a:lstStyle/>
                    <a:p>
                      <a:pPr marL="457200" indent="-457200" fontAlgn="t">
                        <a:buFont typeface="Arial" panose="020B0604020202020204" pitchFamily="34" charset="0"/>
                        <a:buChar char="•"/>
                      </a:pPr>
                      <a:r>
                        <a:rPr lang="de-DE" sz="3000" b="0" dirty="0">
                          <a:solidFill>
                            <a:schemeClr val="tx1"/>
                          </a:solidFill>
                        </a:rPr>
                        <a:t>Denotation und Konnotation</a:t>
                      </a:r>
                    </a:p>
                    <a:p>
                      <a:pPr marL="457200" indent="-457200" fontAlgn="t">
                        <a:buFont typeface="Arial" panose="020B0604020202020204" pitchFamily="34" charset="0"/>
                        <a:buChar char="•"/>
                      </a:pPr>
                      <a:r>
                        <a:rPr lang="de-DE" sz="3000" b="0" dirty="0">
                          <a:solidFill>
                            <a:schemeClr val="tx1"/>
                          </a:solidFill>
                        </a:rPr>
                        <a:t>Assoziation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 fontAlgn="t">
                        <a:buFont typeface="Arial" panose="020B0604020202020204" pitchFamily="34" charset="0"/>
                        <a:buChar char="•"/>
                      </a:pPr>
                      <a:r>
                        <a:rPr lang="de-DE" sz="3000" b="0" dirty="0" err="1">
                          <a:solidFill>
                            <a:schemeClr val="tx1"/>
                          </a:solidFill>
                        </a:rPr>
                        <a:t>Isotopie</a:t>
                      </a:r>
                      <a:endParaRPr lang="de-DE" sz="3000" b="0" dirty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 fontAlgn="t">
                        <a:buFont typeface="Arial" panose="020B0604020202020204" pitchFamily="34" charset="0"/>
                        <a:buChar char="•"/>
                      </a:pPr>
                      <a:r>
                        <a:rPr lang="de-DE" sz="3000" b="0" dirty="0">
                          <a:solidFill>
                            <a:schemeClr val="tx1"/>
                          </a:solidFill>
                        </a:rPr>
                        <a:t>Intertextualität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Textfeld 19"/>
          <p:cNvSpPr txBox="1"/>
          <p:nvPr/>
        </p:nvSpPr>
        <p:spPr>
          <a:xfrm>
            <a:off x="1155740" y="22315466"/>
            <a:ext cx="27897590" cy="86946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6000" b="1" dirty="0"/>
              <a:t>Synthese</a:t>
            </a:r>
          </a:p>
          <a:p>
            <a:pPr marL="742950" indent="-742950" algn="ctr">
              <a:buAutoNum type="arabicPeriod"/>
            </a:pPr>
            <a:r>
              <a:rPr lang="de-DE" sz="4000" b="1" dirty="0"/>
              <a:t>Zusammenspiel textinterner Faktoren</a:t>
            </a:r>
          </a:p>
          <a:p>
            <a:pPr marL="10080000" indent="-571500">
              <a:buFont typeface="Arial" panose="020B0604020202020204" pitchFamily="34" charset="0"/>
              <a:buChar char="•"/>
            </a:pPr>
            <a:r>
              <a:rPr lang="de-DE" sz="3000" dirty="0"/>
              <a:t>Argumentation (formal und inhaltlich)</a:t>
            </a:r>
          </a:p>
          <a:p>
            <a:pPr marL="10080000" indent="-571500">
              <a:buFont typeface="Arial" panose="020B0604020202020204" pitchFamily="34" charset="0"/>
              <a:buChar char="•"/>
            </a:pPr>
            <a:r>
              <a:rPr lang="de-DE" sz="3000" dirty="0"/>
              <a:t>Text-/Teil- und Zusatzhandlungen</a:t>
            </a:r>
          </a:p>
          <a:p>
            <a:pPr marL="10080000" indent="-571500">
              <a:buFont typeface="Arial" panose="020B0604020202020204" pitchFamily="34" charset="0"/>
              <a:buChar char="•"/>
            </a:pPr>
            <a:r>
              <a:rPr lang="de-DE" sz="3000" dirty="0"/>
              <a:t>Persuasive Funktionen der einzelnen Elemente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e-DE" sz="1200" dirty="0"/>
          </a:p>
          <a:p>
            <a:pPr algn="ctr"/>
            <a:r>
              <a:rPr lang="de-DE" sz="4000" b="1" dirty="0"/>
              <a:t>2. Korrelation von textinternen und textexternen Faktoren</a:t>
            </a:r>
          </a:p>
          <a:p>
            <a:pPr marL="8280000" indent="-571500">
              <a:buFont typeface="Arial" panose="020B0604020202020204" pitchFamily="34" charset="0"/>
              <a:buChar char="•"/>
            </a:pPr>
            <a:r>
              <a:rPr lang="de-DE" sz="3000" dirty="0"/>
              <a:t>Verfeinerung bzw. Berichtigung der Ergebnisse der 1. Analysestufe erforderlich?</a:t>
            </a:r>
          </a:p>
          <a:p>
            <a:pPr marL="8280000" indent="-571500">
              <a:buFont typeface="Arial" panose="020B0604020202020204" pitchFamily="34" charset="0"/>
              <a:buChar char="•"/>
            </a:pPr>
            <a:r>
              <a:rPr lang="de-DE" sz="3000" dirty="0"/>
              <a:t>Textsorte und Textfunktion (prototypisch)</a:t>
            </a:r>
          </a:p>
          <a:p>
            <a:pPr marL="82800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000" dirty="0"/>
              <a:t>Werbeziel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e-DE" sz="1200" dirty="0"/>
          </a:p>
          <a:p>
            <a:pPr algn="ctr"/>
            <a:r>
              <a:rPr lang="de-DE" sz="4000" b="1" dirty="0"/>
              <a:t>3. Werbeinhalt                        Werbeintention</a:t>
            </a:r>
          </a:p>
          <a:p>
            <a:pPr algn="ctr"/>
            <a:endParaRPr lang="de-DE" sz="4000" b="1" dirty="0"/>
          </a:p>
          <a:p>
            <a:pPr algn="ctr">
              <a:spcBef>
                <a:spcPts val="2400"/>
              </a:spcBef>
            </a:pPr>
            <a:r>
              <a:rPr lang="de-DE" sz="4000" b="1" dirty="0"/>
              <a:t> Werbewirkung</a:t>
            </a:r>
          </a:p>
          <a:p>
            <a:pPr algn="ctr">
              <a:spcBef>
                <a:spcPts val="600"/>
              </a:spcBef>
            </a:pPr>
            <a:r>
              <a:rPr lang="de-DE" sz="4000" dirty="0"/>
              <a:t>Mögliche und beabsichtigte Werbewirkung des Supertextes unter Berücksichtigung der Zielgruppe und der Kommunikationssituation</a:t>
            </a:r>
            <a:endParaRPr lang="de-DE" sz="7200" b="1" dirty="0"/>
          </a:p>
        </p:txBody>
      </p:sp>
      <p:sp>
        <p:nvSpPr>
          <p:cNvPr id="12" name="Pfeil nach links und rechts 11"/>
          <p:cNvSpPr/>
          <p:nvPr/>
        </p:nvSpPr>
        <p:spPr>
          <a:xfrm>
            <a:off x="13820060" y="28051124"/>
            <a:ext cx="2362200" cy="381000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unten 12"/>
          <p:cNvSpPr/>
          <p:nvPr/>
        </p:nvSpPr>
        <p:spPr>
          <a:xfrm>
            <a:off x="14754525" y="28432124"/>
            <a:ext cx="493270" cy="1038225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unten 13"/>
          <p:cNvSpPr/>
          <p:nvPr/>
        </p:nvSpPr>
        <p:spPr>
          <a:xfrm>
            <a:off x="14547361" y="20226145"/>
            <a:ext cx="1319009" cy="195910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830495" y="3385386"/>
            <a:ext cx="284811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b="1" dirty="0"/>
              <a:t>Grundlegendes</a:t>
            </a:r>
          </a:p>
        </p:txBody>
      </p:sp>
    </p:spTree>
    <p:extLst>
      <p:ext uri="{BB962C8B-B14F-4D97-AF65-F5344CB8AC3E}">
        <p14:creationId xmlns:p14="http://schemas.microsoft.com/office/powerpoint/2010/main" val="3708286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596</Words>
  <Application>Microsoft Office PowerPoint</Application>
  <PresentationFormat>Benutzerdefiniert</PresentationFormat>
  <Paragraphs>87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</dc:creator>
  <cp:lastModifiedBy>Stefan Weber</cp:lastModifiedBy>
  <cp:revision>122</cp:revision>
  <dcterms:created xsi:type="dcterms:W3CDTF">2019-06-23T14:12:30Z</dcterms:created>
  <dcterms:modified xsi:type="dcterms:W3CDTF">2020-09-07T12:36:24Z</dcterms:modified>
</cp:coreProperties>
</file>