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8" r:id="rId9"/>
    <p:sldId id="261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C0E3-CCE2-6843-8C4A-7BDA73857512}" type="datetimeFigureOut">
              <a:rPr lang="de-DE" smtClean="0"/>
              <a:pPr/>
              <a:t>17.12.2012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E806-B330-EB4F-A642-4E0DECCD7E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B127-4389-F945-854E-1F5E80EA0A17}" type="datetimeFigureOut">
              <a:rPr lang="de-DE" smtClean="0"/>
              <a:pPr/>
              <a:t>17.12.2012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107CE-6C3A-B74B-AECB-2B69AE91AA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107CE-6C3A-B74B-AECB-2B69AE91AA5A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107CE-6C3A-B74B-AECB-2B69AE91AA5A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sz="2000" b="1" dirty="0" smtClean="0"/>
              <a:t>Einfache Gesprächssituationen z.B. sich vorstellen,</a:t>
            </a:r>
            <a:r>
              <a:rPr lang="de-DE" sz="2000" b="1" baseline="0" dirty="0" smtClean="0"/>
              <a:t> ü</a:t>
            </a:r>
            <a:r>
              <a:rPr lang="de-DE" sz="2000" b="1" dirty="0" smtClean="0"/>
              <a:t>ber Erlebnisse/Pläne sprechen,</a:t>
            </a:r>
            <a:r>
              <a:rPr lang="de-DE" sz="2000" b="1" baseline="0" dirty="0" smtClean="0"/>
              <a:t> e</a:t>
            </a:r>
            <a:r>
              <a:rPr lang="de-DE" sz="2000" b="1" dirty="0" smtClean="0"/>
              <a:t>infache Rollenspiele (Einkaufen im Laden; Telefongespräch...),</a:t>
            </a:r>
            <a:r>
              <a:rPr lang="de-DE" sz="2000" b="1" baseline="0" dirty="0" smtClean="0"/>
              <a:t> e</a:t>
            </a:r>
            <a:r>
              <a:rPr lang="de-DE" sz="2000" b="1" dirty="0" smtClean="0"/>
              <a:t>infache Präsentationen,</a:t>
            </a:r>
            <a:r>
              <a:rPr lang="de-DE" sz="2000" b="1" baseline="0" dirty="0" smtClean="0"/>
              <a:t> s</a:t>
            </a:r>
            <a:r>
              <a:rPr lang="de-DE" sz="2000" b="1" dirty="0" smtClean="0"/>
              <a:t>zenisches Darstellen (z.B. von Geschichten aus dem Lehrbuch),</a:t>
            </a:r>
            <a:r>
              <a:rPr lang="de-DE" sz="2000" b="1" baseline="0" dirty="0" smtClean="0"/>
              <a:t> e</a:t>
            </a:r>
            <a:r>
              <a:rPr lang="de-DE" sz="2000" b="1" dirty="0" smtClean="0"/>
              <a:t>igene Meinung in einfachen Situationen zum Ausdruck bringen.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107CE-6C3A-B74B-AECB-2B69AE91AA5A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b="1" dirty="0" smtClean="0"/>
              <a:t>Erste längere Vorträge z.B. </a:t>
            </a:r>
            <a:r>
              <a:rPr lang="de-DE" sz="2000" b="1" dirty="0" smtClean="0"/>
              <a:t>Kurzpräsentationen,</a:t>
            </a:r>
            <a:r>
              <a:rPr lang="de-DE" sz="2000" b="1" baseline="0" dirty="0" smtClean="0"/>
              <a:t> l</a:t>
            </a:r>
            <a:r>
              <a:rPr lang="de-DE" sz="2000" b="1" dirty="0" smtClean="0"/>
              <a:t>ängere Bildbeschreibungen mit einfacher Erläuterung,</a:t>
            </a:r>
            <a:r>
              <a:rPr lang="de-DE" sz="2000" b="1" baseline="0" dirty="0" smtClean="0"/>
              <a:t> </a:t>
            </a:r>
            <a:r>
              <a:rPr lang="de-DE" sz="2000" b="1" dirty="0" smtClean="0"/>
              <a:t>GFS (Methodentraining!)</a:t>
            </a:r>
          </a:p>
          <a:p>
            <a:pPr lvl="1"/>
            <a:endParaRPr lang="de-DE" sz="2000" b="1" dirty="0" smtClean="0"/>
          </a:p>
          <a:p>
            <a:pPr lvl="1"/>
            <a:r>
              <a:rPr lang="de-DE" sz="2000" b="1" dirty="0" smtClean="0"/>
              <a:t>Impulsvielfalt z.B. durch: Bilder, Bildergeschichten,</a:t>
            </a:r>
            <a:r>
              <a:rPr lang="de-DE" sz="2000" b="1" baseline="0" dirty="0" smtClean="0"/>
              <a:t> e</a:t>
            </a:r>
            <a:r>
              <a:rPr lang="de-DE" sz="2000" b="1" dirty="0" smtClean="0"/>
              <a:t>infache </a:t>
            </a:r>
            <a:r>
              <a:rPr lang="de-DE" sz="2000" b="1" dirty="0" err="1" smtClean="0"/>
              <a:t>Statistiken/Mindmaps</a:t>
            </a:r>
            <a:r>
              <a:rPr lang="de-DE" sz="2000" b="1" dirty="0" smtClean="0"/>
              <a:t>,</a:t>
            </a:r>
            <a:r>
              <a:rPr lang="de-DE" sz="2000" b="1" baseline="0" dirty="0" smtClean="0"/>
              <a:t> </a:t>
            </a:r>
            <a:r>
              <a:rPr lang="de-DE" sz="2000" b="1" dirty="0" smtClean="0"/>
              <a:t>Tandembögen,</a:t>
            </a:r>
            <a:r>
              <a:rPr lang="de-DE" sz="2000" b="1" baseline="0" dirty="0" smtClean="0"/>
              <a:t> l</a:t>
            </a:r>
            <a:r>
              <a:rPr lang="de-DE" sz="2000" b="1" dirty="0" smtClean="0"/>
              <a:t>ängere Texte (fiktional; biographisch; informativ...), Cartoons</a:t>
            </a:r>
          </a:p>
          <a:p>
            <a:pPr lvl="1"/>
            <a:endParaRPr lang="de-DE" sz="2000" b="1" dirty="0" smtClean="0"/>
          </a:p>
          <a:p>
            <a:pPr lvl="1"/>
            <a:endParaRPr lang="de-DE" sz="20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107CE-6C3A-B74B-AECB-2B69AE91AA5A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DBE-34AE-7C42-AA4A-FF4ADA60F2EF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0CCA-7889-AA42-B40C-720997EE0863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A130-FAD9-BF46-B8EB-11BAC048FDC8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31EB-5B45-834B-BA39-19D227197AF1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D56-BD46-2642-9646-C9A3E10DEDB0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A081-11B2-A942-8B9D-48D0A20CAF54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DD57-A65D-7A46-9570-2F6B0B900AD5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8D0F-BBE9-0A46-93BC-90AFCA6467A4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7725-7FAB-274E-AA02-03E4244543DD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E450-73F0-B146-B856-44844FC1D0E5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967C0-DEA6-5C47-97EE-E429B40865FD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91577-6B8A-E74F-B474-EFB32EB1EC2B}" type="datetime1">
              <a:rPr lang="en-US" smtClean="0"/>
              <a:pPr/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Englisch Sek. I                                                                               Stefan Ferguson_TÜ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8BF7-6449-E048-9EA9-659D90AB3C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6667" dirty="0" smtClean="0"/>
              <a:t>Sprechen</a:t>
            </a:r>
            <a:br>
              <a:rPr lang="de-DE" sz="6667" dirty="0" smtClean="0"/>
            </a:br>
            <a:r>
              <a:rPr lang="de-DE" sz="6667" dirty="0" smtClean="0"/>
              <a:t>in der</a:t>
            </a:r>
            <a:br>
              <a:rPr lang="de-DE" sz="6667" dirty="0" smtClean="0"/>
            </a:br>
            <a:r>
              <a:rPr lang="de-DE" sz="6667" dirty="0" smtClean="0"/>
              <a:t>Sekundarstufe I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1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Sprechen in den Klassen 9/10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Häufiges Feedback bzw. Selbsteinschätzung</a:t>
            </a:r>
          </a:p>
          <a:p>
            <a:r>
              <a:rPr lang="de-DE" dirty="0" smtClean="0"/>
              <a:t>Konsequente Leistungsmessung</a:t>
            </a:r>
          </a:p>
          <a:p>
            <a:r>
              <a:rPr lang="de-DE" dirty="0" smtClean="0"/>
              <a:t>Trainieren argumentativer/diskursiver Strategien (Methodentraining)</a:t>
            </a:r>
          </a:p>
          <a:p>
            <a:r>
              <a:rPr lang="de-DE" dirty="0" smtClean="0"/>
              <a:t>Kompetenzorientierte </a:t>
            </a:r>
            <a:r>
              <a:rPr lang="de-DE" dirty="0" err="1" smtClean="0"/>
              <a:t>Grammatik-/Lexik-wiederholung</a:t>
            </a:r>
            <a:endParaRPr lang="de-DE" dirty="0" smtClean="0"/>
          </a:p>
          <a:p>
            <a:r>
              <a:rPr lang="de-DE" dirty="0" smtClean="0"/>
              <a:t>Erste konkrete Vorbereitung auf Kommunikationsprüfung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10</a:t>
            </a:fld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Progression im Bildungsplan</a:t>
            </a:r>
          </a:p>
          <a:p>
            <a:r>
              <a:rPr lang="de-DE" sz="4000" dirty="0" smtClean="0"/>
              <a:t>Sprechen in den Klassen 5/6</a:t>
            </a:r>
          </a:p>
          <a:p>
            <a:r>
              <a:rPr lang="de-DE" sz="4000" dirty="0" smtClean="0"/>
              <a:t>Sprechen in den Klassen 7/8</a:t>
            </a:r>
          </a:p>
          <a:p>
            <a:r>
              <a:rPr lang="de-DE" sz="4000" dirty="0" smtClean="0"/>
              <a:t>Sprechen in den Klassen 9/10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2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Progression im Bildungsplan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Zunehmende </a:t>
            </a:r>
            <a:r>
              <a:rPr lang="de-DE" sz="3600" b="1" dirty="0" smtClean="0"/>
              <a:t>Freiheit/Spontaneität </a:t>
            </a:r>
            <a:r>
              <a:rPr lang="de-DE" sz="3600" dirty="0" smtClean="0"/>
              <a:t>des Sprechens</a:t>
            </a:r>
          </a:p>
          <a:p>
            <a:r>
              <a:rPr lang="de-DE" sz="3600" dirty="0" smtClean="0"/>
              <a:t>Zunehmende </a:t>
            </a:r>
            <a:r>
              <a:rPr lang="de-DE" sz="3600" b="1" dirty="0" smtClean="0"/>
              <a:t>Länge</a:t>
            </a:r>
            <a:r>
              <a:rPr lang="de-DE" sz="3600" dirty="0" smtClean="0"/>
              <a:t> der Sprechsituation</a:t>
            </a:r>
          </a:p>
          <a:p>
            <a:r>
              <a:rPr lang="de-DE" sz="3600" dirty="0" smtClean="0"/>
              <a:t>Bewältigung von zunehmend </a:t>
            </a:r>
            <a:r>
              <a:rPr lang="de-DE" sz="3600" b="1" dirty="0" smtClean="0"/>
              <a:t>komplexen/vielfältigen Situationen </a:t>
            </a:r>
          </a:p>
          <a:p>
            <a:r>
              <a:rPr lang="de-DE" sz="3600" dirty="0" smtClean="0"/>
              <a:t>Bewältigung von zunehmend </a:t>
            </a:r>
            <a:r>
              <a:rPr lang="de-DE" sz="3600" b="1" dirty="0" smtClean="0"/>
              <a:t>komplexen Sachverhalten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3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Progression im Bildungsplan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Zunehmend fundierte/komplexe </a:t>
            </a:r>
            <a:r>
              <a:rPr lang="de-DE" sz="3600" dirty="0" err="1" smtClean="0"/>
              <a:t>Darstel-lung</a:t>
            </a:r>
            <a:r>
              <a:rPr lang="de-DE" sz="3600" dirty="0" smtClean="0"/>
              <a:t> der </a:t>
            </a:r>
            <a:r>
              <a:rPr lang="de-DE" sz="3600" b="1" dirty="0" smtClean="0"/>
              <a:t>eigenen Meinung</a:t>
            </a:r>
          </a:p>
          <a:p>
            <a:r>
              <a:rPr lang="de-DE" sz="3600" dirty="0" smtClean="0"/>
              <a:t>Zunehmender </a:t>
            </a:r>
            <a:r>
              <a:rPr lang="de-DE" sz="3600" b="1" dirty="0" smtClean="0"/>
              <a:t>Bezug auf Meinungen/Äußerungen des Gegenübers</a:t>
            </a:r>
          </a:p>
          <a:p>
            <a:r>
              <a:rPr lang="de-DE" sz="3600" dirty="0" smtClean="0"/>
              <a:t>Zunehmend breite Beherrschung unter-schiedlicher </a:t>
            </a:r>
            <a:r>
              <a:rPr lang="de-DE" sz="3600" b="1" dirty="0" smtClean="0"/>
              <a:t>Register</a:t>
            </a:r>
            <a:r>
              <a:rPr lang="de-DE" sz="3600" dirty="0" smtClean="0"/>
              <a:t> </a:t>
            </a:r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rgbClr val="000000"/>
                </a:solidFill>
              </a:rPr>
              <a:t>Ferguson_TÜ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4</a:t>
            </a:fld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Sprechen in den Klassen 5/6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Frühe Betonung der Kommunikation knüpft an Wissen aus der Grundschule an </a:t>
            </a:r>
            <a:r>
              <a:rPr lang="de-DE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dirty="0" smtClean="0"/>
              <a:t> hohe Motivation/Erfolgserlebnisse</a:t>
            </a:r>
          </a:p>
          <a:p>
            <a:r>
              <a:rPr lang="de-DE" dirty="0" smtClean="0"/>
              <a:t>Regelmäßige Einführung einfacher Gesprächssituationen:</a:t>
            </a:r>
          </a:p>
          <a:p>
            <a:pPr lvl="1"/>
            <a:r>
              <a:rPr lang="de-DE" dirty="0" smtClean="0"/>
              <a:t>Dialoge</a:t>
            </a:r>
          </a:p>
          <a:p>
            <a:pPr lvl="1"/>
            <a:r>
              <a:rPr lang="de-DE" dirty="0" smtClean="0"/>
              <a:t>Rollenspiele</a:t>
            </a:r>
          </a:p>
          <a:p>
            <a:pPr lvl="1"/>
            <a:r>
              <a:rPr lang="de-DE" dirty="0" smtClean="0"/>
              <a:t>Szenen nachspielen usw.</a:t>
            </a:r>
          </a:p>
          <a:p>
            <a:pPr>
              <a:buNone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5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Sprechen in den Klassen 5/6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Methodentraining / Feedback / </a:t>
            </a:r>
            <a:r>
              <a:rPr lang="de-DE" dirty="0" err="1" smtClean="0"/>
              <a:t>Binnendiffe-renzierung</a:t>
            </a:r>
            <a:endParaRPr lang="de-DE" dirty="0" smtClean="0"/>
          </a:p>
          <a:p>
            <a:r>
              <a:rPr lang="de-DE" dirty="0" smtClean="0"/>
              <a:t>Möglichst früh/viel einsprachig unterrichten </a:t>
            </a:r>
            <a:r>
              <a:rPr lang="de-DE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dirty="0" smtClean="0"/>
              <a:t> </a:t>
            </a:r>
            <a:r>
              <a:rPr lang="de-DE" dirty="0" err="1" smtClean="0"/>
              <a:t>SuS</a:t>
            </a:r>
            <a:r>
              <a:rPr lang="de-DE" dirty="0" smtClean="0"/>
              <a:t> gewöhnen sich an Kommunikation auf Englisch</a:t>
            </a:r>
          </a:p>
          <a:p>
            <a:r>
              <a:rPr lang="de-DE" dirty="0" smtClean="0"/>
              <a:t>Positiver Umgang mit Fehlern </a:t>
            </a:r>
            <a:r>
              <a:rPr lang="de-DE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dirty="0" smtClean="0"/>
              <a:t> diese sind integraler Bestandteil des </a:t>
            </a:r>
            <a:r>
              <a:rPr lang="de-DE" dirty="0" err="1" smtClean="0"/>
              <a:t>Fremdsprachener-werbs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6</a:t>
            </a:fld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Sprechen in den Klassen 7/8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Grundsätzliche Weiterführung der Ideen aus Kl. 5/6</a:t>
            </a:r>
          </a:p>
          <a:p>
            <a:r>
              <a:rPr lang="de-DE" dirty="0" smtClean="0"/>
              <a:t>Erste längere Vorträge</a:t>
            </a:r>
          </a:p>
          <a:p>
            <a:r>
              <a:rPr lang="de-DE" dirty="0" smtClean="0"/>
              <a:t>Erweiterung der Impulsvielfalt</a:t>
            </a:r>
          </a:p>
          <a:p>
            <a:pPr lvl="1"/>
            <a:r>
              <a:rPr lang="de-DE" dirty="0" smtClean="0"/>
              <a:t>Cartoons</a:t>
            </a:r>
          </a:p>
          <a:p>
            <a:pPr lvl="1"/>
            <a:r>
              <a:rPr lang="de-DE" dirty="0" smtClean="0"/>
              <a:t>Bildergeschichten</a:t>
            </a:r>
          </a:p>
          <a:p>
            <a:pPr lvl="1"/>
            <a:r>
              <a:rPr lang="de-DE" dirty="0" smtClean="0"/>
              <a:t>Statistiken usw.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7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Sprechen in den Klassen 7/8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Einführung von komplexerem dialogischem Sprechen</a:t>
            </a:r>
          </a:p>
          <a:p>
            <a:pPr lvl="1"/>
            <a:r>
              <a:rPr lang="de-DE" dirty="0" smtClean="0"/>
              <a:t>Diskussionen</a:t>
            </a:r>
          </a:p>
          <a:p>
            <a:pPr lvl="1"/>
            <a:r>
              <a:rPr lang="de-DE" dirty="0" smtClean="0"/>
              <a:t>Meinungsaustausch</a:t>
            </a:r>
          </a:p>
          <a:p>
            <a:pPr>
              <a:buClr>
                <a:schemeClr val="tx1"/>
              </a:buClr>
            </a:pPr>
            <a:r>
              <a:rPr lang="de-DE" dirty="0" smtClean="0"/>
              <a:t>Einführung von </a:t>
            </a:r>
            <a:r>
              <a:rPr lang="de-DE" dirty="0" err="1" smtClean="0"/>
              <a:t>Redemitteln/Scaffolding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8</a:t>
            </a:fld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Sprechen in den Klassen 9/10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Vielfältige Impulse</a:t>
            </a:r>
          </a:p>
          <a:p>
            <a:pPr lvl="1"/>
            <a:r>
              <a:rPr lang="de-DE" dirty="0" smtClean="0"/>
              <a:t>Zitate</a:t>
            </a:r>
          </a:p>
          <a:p>
            <a:pPr lvl="1"/>
            <a:r>
              <a:rPr lang="de-DE" dirty="0" smtClean="0"/>
              <a:t>Komplexe Statistiken usw.</a:t>
            </a:r>
          </a:p>
          <a:p>
            <a:r>
              <a:rPr lang="de-DE" dirty="0" smtClean="0"/>
              <a:t>Vielfältige Vortragssituationen</a:t>
            </a:r>
          </a:p>
          <a:p>
            <a:r>
              <a:rPr lang="de-DE" dirty="0" smtClean="0"/>
              <a:t>Häufige komplexere </a:t>
            </a:r>
            <a:r>
              <a:rPr lang="de-DE" dirty="0" err="1" smtClean="0"/>
              <a:t>Kommunikationssituatio-nen</a:t>
            </a:r>
            <a:r>
              <a:rPr lang="de-DE" dirty="0" smtClean="0"/>
              <a:t> für dialogisches bzw. Gruppensprechen</a:t>
            </a:r>
          </a:p>
          <a:p>
            <a:pPr lvl="1"/>
            <a:r>
              <a:rPr lang="de-DE" dirty="0" smtClean="0"/>
              <a:t>Debatten</a:t>
            </a:r>
          </a:p>
          <a:p>
            <a:pPr lvl="1"/>
            <a:r>
              <a:rPr lang="de-DE" dirty="0" smtClean="0"/>
              <a:t>Anspruchsvolle Rollenspiele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8BF7-6449-E048-9EA9-659D90AB3C61}" type="slidenum">
              <a:rPr lang="de-DE" smtClean="0">
                <a:solidFill>
                  <a:schemeClr val="tx1"/>
                </a:solidFill>
              </a:rPr>
              <a:pPr/>
              <a:t>9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ZPG Englisch Sek. I                                                                               Stefan </a:t>
            </a:r>
            <a:r>
              <a:rPr lang="de-DE" dirty="0" err="1" smtClean="0">
                <a:solidFill>
                  <a:schemeClr val="tx1"/>
                </a:solidFill>
              </a:rPr>
              <a:t>Ferguson_TÜ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Macintosh PowerPoint</Application>
  <PresentationFormat>Bildschirmpräsentation (4:3)</PresentationFormat>
  <Paragraphs>81</Paragraphs>
  <Slides>10</Slides>
  <Notes>4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  Sprechen in der Sekundarstufe I </vt:lpstr>
      <vt:lpstr>Überblick</vt:lpstr>
      <vt:lpstr>Progression im Bildungsplan</vt:lpstr>
      <vt:lpstr>Progression im Bildungsplan</vt:lpstr>
      <vt:lpstr>Sprechen in den Klassen 5/6</vt:lpstr>
      <vt:lpstr>Sprechen in den Klassen 5/6</vt:lpstr>
      <vt:lpstr>Sprechen in den Klassen 7/8</vt:lpstr>
      <vt:lpstr>Sprechen in den Klassen 7/8</vt:lpstr>
      <vt:lpstr>Sprechen in den Klassen 9/10 </vt:lpstr>
      <vt:lpstr>Sprechen in den Klassen 9/10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Speaking in der Sekundarstufe I </dc:title>
  <dc:creator>Stefan Ferguson</dc:creator>
  <cp:lastModifiedBy>Stefan Ferguson</cp:lastModifiedBy>
  <cp:revision>8</cp:revision>
  <cp:lastPrinted>2012-11-05T15:47:54Z</cp:lastPrinted>
  <dcterms:created xsi:type="dcterms:W3CDTF">2012-12-17T09:17:23Z</dcterms:created>
  <dcterms:modified xsi:type="dcterms:W3CDTF">2012-12-17T09:17:41Z</dcterms:modified>
</cp:coreProperties>
</file>