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theme/theme3.xml" ContentType="application/vnd.openxmlformats-officedocument.theme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5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936" y="-10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5" d="100"/>
          <a:sy n="75" d="100"/>
        </p:scale>
        <p:origin x="-343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tableStyles" Target="tableStyles.xml"/><Relationship Id="rId14" Type="http://schemas.openxmlformats.org/officeDocument/2006/relationships/slide" Target="slides/slide13.xml"/><Relationship Id="rId23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6" Type="http://schemas.openxmlformats.org/officeDocument/2006/relationships/theme" Target="theme/theme1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handoutMaster" Target="handoutMasters/handoutMaster1.xml"/><Relationship Id="rId21" Type="http://schemas.openxmlformats.org/officeDocument/2006/relationships/notesMaster" Target="notesMasters/notes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D06BA-FA96-4E43-BFC7-771B135F746D}" type="datetimeFigureOut">
              <a:rPr lang="de-DE" smtClean="0"/>
              <a:pPr/>
              <a:t>26.01.2013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D068B-022B-7447-8C18-47388CF7A71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677DB-F76D-8F47-9C07-4C411733012F}" type="datetimeFigureOut">
              <a:rPr lang="de-DE" smtClean="0"/>
              <a:pPr/>
              <a:t>26.01.2013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9A713-1AD8-D344-8E8C-DC6134010D9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9A713-1AD8-D344-8E8C-DC6134010D9F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4D314-7864-B643-9513-E0EA8522E8E2}" type="datetime1">
              <a:rPr lang="en-US" smtClean="0"/>
              <a:pPr/>
              <a:t>26.01.2013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Stefan Ferguson                                                            RP TÜ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A70-E3B8-2F49-8E2C-058393AFCD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BE8E-50CE-7E42-AD3C-9F1C02153281}" type="datetime1">
              <a:rPr lang="en-US" smtClean="0"/>
              <a:pPr/>
              <a:t>26.01.2013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Stefan Ferguson                                                            RP TÜ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A70-E3B8-2F49-8E2C-058393AFCD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7B9E-8BB5-2343-A1FF-47206D62D344}" type="datetime1">
              <a:rPr lang="en-US" smtClean="0"/>
              <a:pPr/>
              <a:t>26.01.2013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Stefan Ferguson                                                            RP TÜ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A70-E3B8-2F49-8E2C-058393AFCD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F1E3-5190-F242-AD28-F4ACAE9568EE}" type="datetime1">
              <a:rPr lang="en-US" smtClean="0"/>
              <a:pPr/>
              <a:t>26.01.2013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Stefan Ferguson                                                            RP TÜ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A70-E3B8-2F49-8E2C-058393AFCD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FC56F-A183-9449-A61F-D0383FAD8F41}" type="datetime1">
              <a:rPr lang="en-US" smtClean="0"/>
              <a:pPr/>
              <a:t>26.01.2013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Stefan Ferguson                                                            RP TÜ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A70-E3B8-2F49-8E2C-058393AFCD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49DB-5E3B-A44C-A9F8-B8D2F0BF54B2}" type="datetime1">
              <a:rPr lang="en-US" smtClean="0"/>
              <a:pPr/>
              <a:t>26.01.2013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Stefan Ferguson                                                            RP TÜ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A70-E3B8-2F49-8E2C-058393AFCD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9CE93-8E35-9342-9A2C-41BBF4ED2011}" type="datetime1">
              <a:rPr lang="en-US" smtClean="0"/>
              <a:pPr/>
              <a:t>26.01.2013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Stefan Ferguson                                                            RP TÜ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A70-E3B8-2F49-8E2C-058393AFCD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BE73-DE76-B54C-8D96-CB6B1C6BE2FB}" type="datetime1">
              <a:rPr lang="en-US" smtClean="0"/>
              <a:pPr/>
              <a:t>26.01.2013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Stefan Ferguson                                                            RP TÜ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A70-E3B8-2F49-8E2C-058393AFCD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1A0B-B465-1D40-88A7-63D93020E1F7}" type="datetime1">
              <a:rPr lang="en-US" smtClean="0"/>
              <a:pPr/>
              <a:t>26.01.2013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Stefan Ferguson                                                            RP TÜ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A70-E3B8-2F49-8E2C-058393AFCD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63C5-638F-2848-AEC1-B092BB161AAD}" type="datetime1">
              <a:rPr lang="en-US" smtClean="0"/>
              <a:pPr/>
              <a:t>26.01.2013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Stefan Ferguson                                                            RP TÜ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A70-E3B8-2F49-8E2C-058393AFCD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10302-D8D4-234F-8FD1-85EB9AB6F0DF}" type="datetime1">
              <a:rPr lang="en-US" smtClean="0"/>
              <a:pPr/>
              <a:t>26.01.2013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Stefan Ferguson                                                            RP TÜ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A70-E3B8-2F49-8E2C-058393AFCD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B2EA4-7215-7841-A793-E4969C5D7375}" type="datetime1">
              <a:rPr lang="en-US" smtClean="0"/>
              <a:pPr/>
              <a:t>26.01.2013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Stefan Ferguson                                                            RP TÜ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6A70-E3B8-2F49-8E2C-058393AFCDA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sz="6000" dirty="0" smtClean="0"/>
              <a:t/>
            </a:r>
            <a:br>
              <a:rPr lang="de-DE" sz="6000" dirty="0" smtClean="0"/>
            </a:br>
            <a:r>
              <a:rPr lang="de-DE" sz="6600" dirty="0" smtClean="0"/>
              <a:t>Sprechen in Klasse 9/10</a:t>
            </a:r>
            <a:br>
              <a:rPr lang="de-DE" sz="6600" dirty="0" smtClean="0"/>
            </a:br>
            <a:r>
              <a:rPr lang="de-DE" sz="6600" dirty="0" smtClean="0"/>
              <a:t>Die </a:t>
            </a:r>
            <a:r>
              <a:rPr lang="de-DE" sz="7200" dirty="0" smtClean="0">
                <a:solidFill>
                  <a:srgbClr val="FF0000"/>
                </a:solidFill>
              </a:rPr>
              <a:t>8</a:t>
            </a:r>
            <a:r>
              <a:rPr lang="de-DE" sz="6600" dirty="0" smtClean="0"/>
              <a:t> Gebote</a:t>
            </a:r>
            <a:endParaRPr lang="de-DE" sz="66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604000" cy="800100"/>
          </a:xfrm>
        </p:spPr>
        <p:txBody>
          <a:bodyPr/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A70-E3B8-2F49-8E2C-058393AFCDA0}" type="slidenum">
              <a:rPr lang="de-DE" sz="1600" smtClean="0">
                <a:solidFill>
                  <a:schemeClr val="tx1"/>
                </a:solidFill>
              </a:rPr>
              <a:pPr/>
              <a:t>1</a:t>
            </a:fld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600" dirty="0" smtClean="0">
                <a:solidFill>
                  <a:schemeClr val="tx1"/>
                </a:solidFill>
              </a:rPr>
              <a:t>Stefan Ferguson                                                            RP TÜ</a:t>
            </a:r>
            <a:endParaRPr lang="de-DE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44600"/>
            <a:ext cx="8229600" cy="4881563"/>
          </a:xfrm>
        </p:spPr>
        <p:txBody>
          <a:bodyPr/>
          <a:lstStyle/>
          <a:p>
            <a:r>
              <a:rPr lang="de-DE" sz="4000" dirty="0" smtClean="0"/>
              <a:t>durch die Lehrkraft</a:t>
            </a:r>
          </a:p>
          <a:p>
            <a:r>
              <a:rPr lang="de-DE" sz="4000" dirty="0" smtClean="0"/>
              <a:t>durch Mitschüler</a:t>
            </a:r>
          </a:p>
          <a:p>
            <a:r>
              <a:rPr lang="de-DE" sz="4000" dirty="0" smtClean="0"/>
              <a:t>Selbsteinschätzung</a:t>
            </a:r>
          </a:p>
          <a:p>
            <a:pPr>
              <a:buNone/>
            </a:pPr>
            <a:endParaRPr lang="de-DE" dirty="0" smtClean="0">
              <a:latin typeface="Wingdings"/>
              <a:ea typeface="Wingdings"/>
              <a:cs typeface="Wingdings"/>
            </a:endParaRPr>
          </a:p>
          <a:p>
            <a:pPr>
              <a:buNone/>
            </a:pPr>
            <a:r>
              <a:rPr lang="de-DE" dirty="0" smtClean="0">
                <a:latin typeface="Wingdings"/>
                <a:ea typeface="Wingdings"/>
                <a:cs typeface="Wingdings"/>
              </a:rPr>
              <a:t>	</a:t>
            </a:r>
            <a:r>
              <a:rPr lang="de-DE" sz="40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de-DE" sz="4000" dirty="0" smtClean="0"/>
              <a:t> Leicht auszufüllende Feedback-	bögen</a:t>
            </a:r>
            <a:endParaRPr lang="de-DE" sz="4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600" dirty="0" smtClean="0">
                <a:solidFill>
                  <a:srgbClr val="000000"/>
                </a:solidFill>
              </a:rPr>
              <a:t>Stefan Ferguson                                                            RP TÜ</a:t>
            </a: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A70-E3B8-2F49-8E2C-058393AFCDA0}" type="slidenum">
              <a:rPr lang="de-DE" sz="1600" smtClean="0">
                <a:solidFill>
                  <a:srgbClr val="000000"/>
                </a:solidFill>
              </a:rPr>
              <a:pPr/>
              <a:t>10</a:t>
            </a:fld>
            <a:endParaRPr lang="de-DE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000" dirty="0" smtClean="0">
                <a:solidFill>
                  <a:schemeClr val="accent6">
                    <a:lumMod val="75000"/>
                  </a:schemeClr>
                </a:solidFill>
              </a:rPr>
              <a:t>Das fünfte Gebot</a:t>
            </a:r>
            <a:endParaRPr lang="de-DE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1646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de-DE" sz="5400" dirty="0" smtClean="0"/>
              <a:t>Achten Sie auf eine zurückhaltende </a:t>
            </a:r>
            <a:r>
              <a:rPr lang="de-DE" sz="5400" dirty="0" err="1" smtClean="0"/>
              <a:t>Fehler-korrektur</a:t>
            </a:r>
            <a:r>
              <a:rPr lang="de-DE" sz="5400" dirty="0" smtClean="0"/>
              <a:t>, die jegliche Demotivierung verhindert.</a:t>
            </a:r>
          </a:p>
          <a:p>
            <a:pPr algn="ctr">
              <a:buNone/>
            </a:pPr>
            <a:r>
              <a:rPr lang="de-DE" sz="5400" dirty="0" smtClean="0"/>
              <a:t>															</a:t>
            </a:r>
            <a:r>
              <a:rPr lang="de-DE" sz="5400" dirty="0" smtClean="0">
                <a:solidFill>
                  <a:srgbClr val="E46C0A"/>
                </a:solidFill>
                <a:latin typeface="Wingdings"/>
                <a:ea typeface="Wingdings"/>
                <a:cs typeface="Wingdings"/>
              </a:rPr>
              <a:t></a:t>
            </a:r>
            <a:endParaRPr lang="de-DE" sz="5400" dirty="0" smtClean="0">
              <a:solidFill>
                <a:srgbClr val="E46C0A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600" dirty="0" smtClean="0">
                <a:solidFill>
                  <a:schemeClr val="tx1"/>
                </a:solidFill>
              </a:rPr>
              <a:t>Stefan Ferguson                                                            RP TÜ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A70-E3B8-2F49-8E2C-058393AFCDA0}" type="slidenum">
              <a:rPr lang="de-DE" sz="1600" smtClean="0">
                <a:solidFill>
                  <a:srgbClr val="000000"/>
                </a:solidFill>
              </a:rPr>
              <a:pPr/>
              <a:t>11</a:t>
            </a:fld>
            <a:endParaRPr lang="de-DE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de-DE" sz="4000" dirty="0" smtClean="0"/>
              <a:t>Unterbrechungen vermeiden: </a:t>
            </a:r>
            <a:r>
              <a:rPr lang="de-DE" sz="4000" dirty="0" err="1" smtClean="0"/>
              <a:t>Fehler-korrektur</a:t>
            </a:r>
            <a:r>
              <a:rPr lang="de-DE" sz="4000" dirty="0" smtClean="0"/>
              <a:t> erst am Ende der Rede</a:t>
            </a:r>
          </a:p>
          <a:p>
            <a:r>
              <a:rPr lang="de-DE" sz="4000" dirty="0" smtClean="0"/>
              <a:t>Korrektur nur der </a:t>
            </a:r>
            <a:r>
              <a:rPr lang="de-DE" sz="4000" dirty="0" err="1" smtClean="0"/>
              <a:t>gravierendsten</a:t>
            </a:r>
            <a:r>
              <a:rPr lang="de-DE" sz="4000" dirty="0" smtClean="0"/>
              <a:t> bzw. der mehrfach auftretenden Fehler</a:t>
            </a:r>
          </a:p>
          <a:p>
            <a:r>
              <a:rPr lang="de-DE" sz="4000" dirty="0" smtClean="0"/>
              <a:t>Zuweilen Verzicht auf Korrektur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600" dirty="0" smtClean="0">
                <a:solidFill>
                  <a:schemeClr val="tx1"/>
                </a:solidFill>
              </a:rPr>
              <a:t>Stefan Ferguson                                                            RP TÜ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A70-E3B8-2F49-8E2C-058393AFCDA0}" type="slidenum">
              <a:rPr lang="de-DE" sz="1600" smtClean="0">
                <a:solidFill>
                  <a:srgbClr val="000000"/>
                </a:solidFill>
              </a:rPr>
              <a:pPr/>
              <a:t>12</a:t>
            </a:fld>
            <a:endParaRPr lang="de-DE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000" dirty="0" smtClean="0">
                <a:solidFill>
                  <a:srgbClr val="000090"/>
                </a:solidFill>
              </a:rPr>
              <a:t>Das sechste Gebot</a:t>
            </a:r>
            <a:endParaRPr lang="de-DE" sz="6000" dirty="0">
              <a:solidFill>
                <a:srgbClr val="00009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de-DE" sz="5838" dirty="0" smtClean="0"/>
              <a:t>Wiederholen Sie Grammatik und Lexik kompetenzorientiert in realitätsnahen Sprechsituationen.</a:t>
            </a:r>
          </a:p>
          <a:p>
            <a:pPr algn="ctr">
              <a:buNone/>
            </a:pPr>
            <a:r>
              <a:rPr lang="de-DE" sz="5400" dirty="0" smtClean="0"/>
              <a:t>															</a:t>
            </a:r>
            <a:r>
              <a:rPr lang="de-DE" sz="5838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</a:rPr>
              <a:t></a:t>
            </a:r>
            <a:endParaRPr lang="de-DE" sz="5838" dirty="0" smtClean="0">
              <a:solidFill>
                <a:srgbClr val="000090"/>
              </a:solidFill>
            </a:endParaRPr>
          </a:p>
          <a:p>
            <a:pPr algn="ctr">
              <a:buNone/>
            </a:pPr>
            <a:endParaRPr lang="de-DE" sz="5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600" dirty="0" smtClean="0">
                <a:solidFill>
                  <a:schemeClr val="tx1"/>
                </a:solidFill>
              </a:rPr>
              <a:t>Stefan Ferguson                                                            RP TÜ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A70-E3B8-2F49-8E2C-058393AFCDA0}" type="slidenum">
              <a:rPr lang="de-DE" sz="1600" smtClean="0">
                <a:solidFill>
                  <a:srgbClr val="000000"/>
                </a:solidFill>
              </a:rPr>
              <a:pPr/>
              <a:t>13</a:t>
            </a:fld>
            <a:endParaRPr lang="de-DE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de-DE" sz="4400" dirty="0" smtClean="0"/>
              <a:t>z.B.: </a:t>
            </a:r>
            <a:r>
              <a:rPr lang="de-DE" sz="4400" dirty="0" err="1"/>
              <a:t>SuS</a:t>
            </a:r>
            <a:r>
              <a:rPr lang="de-DE" sz="4400" dirty="0"/>
              <a:t> diskutieren folgende Frage in Partnerarbeit: „</a:t>
            </a:r>
            <a:r>
              <a:rPr lang="de-DE" sz="4400" dirty="0" err="1"/>
              <a:t>How</a:t>
            </a:r>
            <a:r>
              <a:rPr lang="de-DE" sz="4400" dirty="0"/>
              <a:t> </a:t>
            </a:r>
            <a:r>
              <a:rPr lang="de-DE" sz="4400" dirty="0" err="1"/>
              <a:t>would</a:t>
            </a:r>
            <a:r>
              <a:rPr lang="de-DE" sz="4400" dirty="0"/>
              <a:t> </a:t>
            </a:r>
            <a:r>
              <a:rPr lang="de-DE" sz="4400" dirty="0" err="1"/>
              <a:t>things</a:t>
            </a:r>
            <a:r>
              <a:rPr lang="de-DE" sz="4400" dirty="0"/>
              <a:t> </a:t>
            </a:r>
            <a:r>
              <a:rPr lang="de-DE" sz="4400" dirty="0" err="1"/>
              <a:t>be</a:t>
            </a:r>
            <a:r>
              <a:rPr lang="de-DE" sz="4400" dirty="0"/>
              <a:t> different </a:t>
            </a:r>
            <a:r>
              <a:rPr lang="de-DE" sz="4400" dirty="0" err="1"/>
              <a:t>for</a:t>
            </a:r>
            <a:r>
              <a:rPr lang="de-DE" sz="4400" dirty="0"/>
              <a:t> </a:t>
            </a:r>
            <a:r>
              <a:rPr lang="de-DE" sz="4400" dirty="0" err="1"/>
              <a:t>you</a:t>
            </a:r>
            <a:r>
              <a:rPr lang="de-DE" sz="4400" dirty="0"/>
              <a:t> </a:t>
            </a:r>
            <a:r>
              <a:rPr lang="de-DE" sz="4400" dirty="0" err="1"/>
              <a:t>if</a:t>
            </a:r>
            <a:r>
              <a:rPr lang="de-DE" sz="4400" dirty="0"/>
              <a:t> </a:t>
            </a:r>
            <a:r>
              <a:rPr lang="de-DE" sz="4400" dirty="0" err="1"/>
              <a:t>you</a:t>
            </a:r>
            <a:r>
              <a:rPr lang="de-DE" sz="4400" dirty="0"/>
              <a:t> </a:t>
            </a:r>
            <a:r>
              <a:rPr lang="de-DE" sz="4400" dirty="0" err="1"/>
              <a:t>had</a:t>
            </a:r>
            <a:r>
              <a:rPr lang="de-DE" sz="4400" dirty="0"/>
              <a:t> to live </a:t>
            </a:r>
            <a:r>
              <a:rPr lang="de-DE" sz="4400" dirty="0" err="1"/>
              <a:t>for</a:t>
            </a:r>
            <a:r>
              <a:rPr lang="de-DE" sz="4400" dirty="0"/>
              <a:t> a </a:t>
            </a:r>
            <a:r>
              <a:rPr lang="de-DE" sz="4400" dirty="0" err="1"/>
              <a:t>month</a:t>
            </a:r>
            <a:r>
              <a:rPr lang="de-DE" sz="4400" dirty="0"/>
              <a:t> </a:t>
            </a:r>
            <a:r>
              <a:rPr lang="de-DE" sz="4400" dirty="0" err="1"/>
              <a:t>without</a:t>
            </a:r>
            <a:r>
              <a:rPr lang="de-DE" sz="4400" dirty="0"/>
              <a:t> </a:t>
            </a:r>
            <a:r>
              <a:rPr lang="de-DE" sz="4400" dirty="0" err="1"/>
              <a:t>the</a:t>
            </a:r>
            <a:r>
              <a:rPr lang="de-DE" sz="4400" dirty="0"/>
              <a:t> </a:t>
            </a:r>
            <a:r>
              <a:rPr lang="de-DE" sz="4400" dirty="0" err="1"/>
              <a:t>internet/your</a:t>
            </a:r>
            <a:r>
              <a:rPr lang="de-DE" sz="4400" dirty="0"/>
              <a:t> mobile?“</a:t>
            </a:r>
            <a:r>
              <a:rPr lang="de-DE" sz="4400" dirty="0" smtClean="0"/>
              <a:t> </a:t>
            </a:r>
            <a:r>
              <a:rPr lang="de-DE" sz="4400" b="1" dirty="0" smtClean="0"/>
              <a:t>(</a:t>
            </a:r>
            <a:r>
              <a:rPr lang="de-DE" sz="4400" b="1" dirty="0" err="1" smtClean="0"/>
              <a:t>conditional</a:t>
            </a:r>
            <a:r>
              <a:rPr lang="de-DE" sz="4400" b="1" dirty="0" smtClean="0"/>
              <a:t> </a:t>
            </a:r>
            <a:r>
              <a:rPr lang="de-DE" sz="4400" b="1" dirty="0" err="1" smtClean="0"/>
              <a:t>sentences</a:t>
            </a:r>
            <a:r>
              <a:rPr lang="de-DE" sz="4400" b="1" dirty="0" smtClean="0"/>
              <a:t>)</a:t>
            </a:r>
            <a:endParaRPr lang="de-DE" sz="4400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600" dirty="0" smtClean="0">
                <a:solidFill>
                  <a:srgbClr val="000000"/>
                </a:solidFill>
              </a:rPr>
              <a:t>Stefan Ferguson                                                            RP TÜ</a:t>
            </a: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A70-E3B8-2F49-8E2C-058393AFCDA0}" type="slidenum">
              <a:rPr lang="de-DE" sz="1600" smtClean="0">
                <a:solidFill>
                  <a:srgbClr val="000000"/>
                </a:solidFill>
              </a:rPr>
              <a:pPr/>
              <a:t>14</a:t>
            </a:fld>
            <a:endParaRPr lang="de-DE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000" dirty="0" smtClean="0">
                <a:solidFill>
                  <a:schemeClr val="accent5"/>
                </a:solidFill>
              </a:rPr>
              <a:t>Das siebte Gebot</a:t>
            </a:r>
            <a:endParaRPr lang="de-DE" sz="6000" dirty="0">
              <a:solidFill>
                <a:schemeClr val="accent5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de-DE" sz="6353" dirty="0" smtClean="0"/>
              <a:t>Schenken Sie der Diskursfähigkeit besondere Aufmerksamkeit.</a:t>
            </a:r>
          </a:p>
          <a:p>
            <a:pPr algn="ctr">
              <a:buNone/>
            </a:pPr>
            <a:endParaRPr lang="de-DE" sz="5400" dirty="0" smtClean="0"/>
          </a:p>
          <a:p>
            <a:pPr algn="ctr">
              <a:buNone/>
            </a:pPr>
            <a:r>
              <a:rPr lang="de-DE" sz="5400" dirty="0" smtClean="0"/>
              <a:t>															</a:t>
            </a:r>
            <a:r>
              <a:rPr lang="de-DE" sz="6353" dirty="0" smtClean="0">
                <a:solidFill>
                  <a:srgbClr val="4BACC6"/>
                </a:solidFill>
                <a:latin typeface="Wingdings"/>
                <a:ea typeface="Wingdings"/>
                <a:cs typeface="Wingdings"/>
              </a:rPr>
              <a:t></a:t>
            </a:r>
            <a:endParaRPr lang="de-DE" sz="6353" dirty="0">
              <a:solidFill>
                <a:srgbClr val="4BACC6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600" dirty="0" smtClean="0">
                <a:solidFill>
                  <a:schemeClr val="tx1"/>
                </a:solidFill>
              </a:rPr>
              <a:t>Stefan Ferguson                                                            RP TÜ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A70-E3B8-2F49-8E2C-058393AFCDA0}" type="slidenum">
              <a:rPr lang="de-DE" sz="1600" smtClean="0">
                <a:solidFill>
                  <a:srgbClr val="000000"/>
                </a:solidFill>
              </a:rPr>
              <a:pPr/>
              <a:t>15</a:t>
            </a:fld>
            <a:endParaRPr lang="de-DE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"/>
            <a:ext cx="8229600" cy="57785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de-DE" sz="5400" dirty="0" smtClean="0"/>
          </a:p>
          <a:p>
            <a:pPr algn="ctr">
              <a:buNone/>
            </a:pPr>
            <a:r>
              <a:rPr lang="de-DE" sz="5400" dirty="0" smtClean="0"/>
              <a:t>Thematisieren</a:t>
            </a:r>
          </a:p>
          <a:p>
            <a:pPr algn="ctr">
              <a:buNone/>
            </a:pPr>
            <a:r>
              <a:rPr lang="de-DE" sz="5400" dirty="0" smtClean="0">
                <a:latin typeface="Wingdings"/>
                <a:ea typeface="Wingdings"/>
                <a:cs typeface="Wingdings"/>
              </a:rPr>
              <a:t></a:t>
            </a:r>
            <a:endParaRPr lang="de-DE" sz="5400" dirty="0" smtClean="0"/>
          </a:p>
          <a:p>
            <a:pPr algn="ctr">
              <a:buNone/>
            </a:pPr>
            <a:r>
              <a:rPr lang="de-DE" sz="5400" dirty="0" smtClean="0"/>
              <a:t>Üben</a:t>
            </a:r>
          </a:p>
          <a:p>
            <a:pPr algn="ctr">
              <a:buNone/>
            </a:pPr>
            <a:r>
              <a:rPr lang="de-DE" sz="5400" dirty="0" smtClean="0">
                <a:latin typeface="Wingdings"/>
                <a:ea typeface="Wingdings"/>
                <a:cs typeface="Wingdings"/>
              </a:rPr>
              <a:t></a:t>
            </a:r>
            <a:endParaRPr lang="de-DE" sz="5400" dirty="0" smtClean="0"/>
          </a:p>
          <a:p>
            <a:pPr algn="ctr">
              <a:buNone/>
            </a:pPr>
            <a:r>
              <a:rPr lang="de-DE" sz="5400" dirty="0" smtClean="0"/>
              <a:t>Feedback geben</a:t>
            </a:r>
            <a:endParaRPr lang="de-DE" sz="5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600" dirty="0" smtClean="0">
                <a:solidFill>
                  <a:srgbClr val="000000"/>
                </a:solidFill>
              </a:rPr>
              <a:t>Stefan Ferguson                                                            RP TÜ</a:t>
            </a: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A70-E3B8-2F49-8E2C-058393AFCDA0}" type="slidenum">
              <a:rPr lang="de-DE" sz="1600" smtClean="0">
                <a:solidFill>
                  <a:srgbClr val="000000"/>
                </a:solidFill>
              </a:rPr>
              <a:pPr/>
              <a:t>16</a:t>
            </a:fld>
            <a:endParaRPr lang="de-DE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000" dirty="0" smtClean="0">
                <a:solidFill>
                  <a:schemeClr val="bg2">
                    <a:lumMod val="25000"/>
                  </a:schemeClr>
                </a:solidFill>
              </a:rPr>
              <a:t>Das achte Gebot</a:t>
            </a:r>
            <a:endParaRPr lang="de-DE" sz="60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de-DE" sz="5400" dirty="0" smtClean="0"/>
          </a:p>
          <a:p>
            <a:pPr algn="ctr">
              <a:buNone/>
            </a:pPr>
            <a:r>
              <a:rPr lang="de-DE" sz="5838" dirty="0" smtClean="0"/>
              <a:t>Behalten Sie die Kommunikationsprüfung im Auge.</a:t>
            </a:r>
          </a:p>
          <a:p>
            <a:pPr algn="ctr">
              <a:buNone/>
            </a:pPr>
            <a:endParaRPr lang="de-DE" sz="5400" dirty="0" smtClean="0"/>
          </a:p>
          <a:p>
            <a:pPr algn="ctr">
              <a:buNone/>
            </a:pPr>
            <a:r>
              <a:rPr lang="de-DE" sz="5400" dirty="0" smtClean="0"/>
              <a:t>													</a:t>
            </a:r>
            <a:r>
              <a:rPr lang="de-DE" sz="5400" dirty="0" smtClean="0">
                <a:solidFill>
                  <a:schemeClr val="bg2">
                    <a:lumMod val="25000"/>
                  </a:schemeClr>
                </a:solidFill>
                <a:latin typeface="Wingdings"/>
                <a:ea typeface="Wingdings"/>
                <a:cs typeface="Wingdings"/>
              </a:rPr>
              <a:t></a:t>
            </a:r>
            <a:endParaRPr lang="de-DE" sz="5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600" dirty="0" smtClean="0">
                <a:solidFill>
                  <a:schemeClr val="tx1"/>
                </a:solidFill>
              </a:rPr>
              <a:t>Stefan Ferguson                                                            RP TÜ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A70-E3B8-2F49-8E2C-058393AFCDA0}" type="slidenum">
              <a:rPr lang="de-DE" sz="1600" smtClean="0">
                <a:solidFill>
                  <a:srgbClr val="000000"/>
                </a:solidFill>
              </a:rPr>
              <a:pPr/>
              <a:t>17</a:t>
            </a:fld>
            <a:endParaRPr lang="de-DE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57300"/>
            <a:ext cx="8229600" cy="4868863"/>
          </a:xfrm>
        </p:spPr>
        <p:txBody>
          <a:bodyPr>
            <a:normAutofit/>
          </a:bodyPr>
          <a:lstStyle/>
          <a:p>
            <a:r>
              <a:rPr lang="de-DE" sz="4400" dirty="0" smtClean="0"/>
              <a:t>Institutionalisierung von Übungsformen:</a:t>
            </a:r>
          </a:p>
          <a:p>
            <a:pPr lvl="1"/>
            <a:r>
              <a:rPr lang="de-DE" sz="4000" dirty="0" smtClean="0"/>
              <a:t> Verpflichtende Kurzpräsentationen</a:t>
            </a:r>
          </a:p>
          <a:p>
            <a:pPr lvl="1"/>
            <a:r>
              <a:rPr lang="de-DE" sz="4000" dirty="0" smtClean="0"/>
              <a:t> Regelmäßige Diskussionen mit Einigung </a:t>
            </a:r>
            <a:endParaRPr lang="de-DE" sz="4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600" dirty="0" smtClean="0">
                <a:solidFill>
                  <a:srgbClr val="000000"/>
                </a:solidFill>
              </a:rPr>
              <a:t>Stefan Ferguson                                                            RP TÜ</a:t>
            </a: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A70-E3B8-2F49-8E2C-058393AFCDA0}" type="slidenum">
              <a:rPr lang="de-DE" sz="1600" smtClean="0">
                <a:solidFill>
                  <a:srgbClr val="000000"/>
                </a:solidFill>
              </a:rPr>
              <a:pPr/>
              <a:t>18</a:t>
            </a:fld>
            <a:endParaRPr lang="de-DE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4400" dirty="0" smtClean="0"/>
              <a:t>Bekanntmachung von </a:t>
            </a:r>
            <a:r>
              <a:rPr lang="de-DE" sz="4400" dirty="0" err="1" smtClean="0"/>
              <a:t>Prüfungs-formaten</a:t>
            </a:r>
            <a:endParaRPr lang="de-DE" sz="4400" dirty="0" smtClean="0"/>
          </a:p>
          <a:p>
            <a:pPr lvl="1"/>
            <a:r>
              <a:rPr lang="de-DE" sz="4000" dirty="0" smtClean="0"/>
              <a:t>Erst in Klasse 10</a:t>
            </a:r>
            <a:endParaRPr lang="de-DE" sz="4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600" dirty="0" smtClean="0">
                <a:solidFill>
                  <a:srgbClr val="000000"/>
                </a:solidFill>
              </a:rPr>
              <a:t>Stefan Ferguson                                                            RP TÜ</a:t>
            </a: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A70-E3B8-2F49-8E2C-058393AFCDA0}" type="slidenum">
              <a:rPr lang="de-DE" sz="1600" smtClean="0">
                <a:solidFill>
                  <a:srgbClr val="000000"/>
                </a:solidFill>
              </a:rPr>
              <a:pPr/>
              <a:t>19</a:t>
            </a:fld>
            <a:endParaRPr lang="de-DE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000" dirty="0" smtClean="0">
                <a:solidFill>
                  <a:srgbClr val="FF0000"/>
                </a:solidFill>
              </a:rPr>
              <a:t>Das erste Gebot </a:t>
            </a:r>
            <a:endParaRPr lang="de-DE" sz="6000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de-DE" sz="5400" dirty="0" smtClean="0"/>
              <a:t>Privilegieren Sie das Sprechen im Unterricht: Im Gegensatz zum Schreiben kann </a:t>
            </a:r>
            <a:r>
              <a:rPr lang="de-DE" sz="5400" smtClean="0"/>
              <a:t>es</a:t>
            </a:r>
            <a:r>
              <a:rPr lang="de-DE" sz="5400" smtClean="0"/>
              <a:t> fast nur </a:t>
            </a:r>
            <a:r>
              <a:rPr lang="de-DE" sz="5400" dirty="0" smtClean="0"/>
              <a:t>im Unterricht geübt werden.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600" dirty="0" smtClean="0">
                <a:solidFill>
                  <a:srgbClr val="000000"/>
                </a:solidFill>
              </a:rPr>
              <a:t>Stefan Ferguson                                                            RP TÜ</a:t>
            </a: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A70-E3B8-2F49-8E2C-058393AFCDA0}" type="slidenum">
              <a:rPr lang="de-DE" sz="1600" smtClean="0">
                <a:solidFill>
                  <a:srgbClr val="000000"/>
                </a:solidFill>
              </a:rPr>
              <a:pPr/>
              <a:t>2</a:t>
            </a:fld>
            <a:endParaRPr lang="de-DE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000" dirty="0" smtClean="0">
                <a:solidFill>
                  <a:srgbClr val="0000FF"/>
                </a:solidFill>
              </a:rPr>
              <a:t>Das zweite Gebot</a:t>
            </a:r>
            <a:endParaRPr lang="de-DE" sz="6000" dirty="0">
              <a:solidFill>
                <a:srgbClr val="0000FF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de-DE" sz="5400" dirty="0" smtClean="0"/>
              <a:t>Setzen Sie mannigfache Übungsformen ein, die ein </a:t>
            </a:r>
            <a:r>
              <a:rPr lang="de-DE" sz="5400" u="sng" dirty="0" smtClean="0"/>
              <a:t>freies</a:t>
            </a:r>
            <a:r>
              <a:rPr lang="de-DE" sz="5400" dirty="0" smtClean="0"/>
              <a:t> und </a:t>
            </a:r>
            <a:r>
              <a:rPr lang="de-DE" sz="5400" u="sng" dirty="0" smtClean="0"/>
              <a:t>vielfältiges</a:t>
            </a:r>
            <a:r>
              <a:rPr lang="de-DE" sz="5400" dirty="0" smtClean="0"/>
              <a:t> Sprechen ermöglichen.</a:t>
            </a:r>
          </a:p>
          <a:p>
            <a:pPr>
              <a:buNone/>
            </a:pPr>
            <a:r>
              <a:rPr lang="de-DE" sz="5400" dirty="0" smtClean="0"/>
              <a:t>														   	</a:t>
            </a:r>
            <a:r>
              <a:rPr lang="de-DE" sz="5400" dirty="0" smtClean="0">
                <a:solidFill>
                  <a:srgbClr val="0000FF"/>
                </a:solidFill>
                <a:latin typeface="Wingdings"/>
                <a:ea typeface="Wingdings"/>
                <a:cs typeface="Wingdings"/>
              </a:rPr>
              <a:t></a:t>
            </a:r>
            <a:endParaRPr lang="de-DE" sz="5400" dirty="0">
              <a:solidFill>
                <a:srgbClr val="0000FF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600" dirty="0" smtClean="0">
                <a:solidFill>
                  <a:schemeClr val="tx1"/>
                </a:solidFill>
              </a:rPr>
              <a:t>Stefan Ferguson                                                            RP TÜ</a:t>
            </a:r>
            <a:endParaRPr lang="de-DE" sz="1600" dirty="0">
              <a:solidFill>
                <a:schemeClr val="tx1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A70-E3B8-2F49-8E2C-058393AFCDA0}" type="slidenum">
              <a:rPr lang="de-DE" sz="1600" smtClean="0">
                <a:solidFill>
                  <a:schemeClr val="tx1"/>
                </a:solidFill>
              </a:rPr>
              <a:pPr/>
              <a:t>3</a:t>
            </a:fld>
            <a:endParaRPr lang="de-DE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de-DE" sz="4324" dirty="0" smtClean="0"/>
              <a:t>Diskussionen/Debatten</a:t>
            </a:r>
          </a:p>
          <a:p>
            <a:pPr lvl="1">
              <a:spcAft>
                <a:spcPts val="600"/>
              </a:spcAft>
            </a:pPr>
            <a:r>
              <a:rPr lang="de-DE" sz="3600" dirty="0" smtClean="0"/>
              <a:t>Arbeit mit </a:t>
            </a:r>
            <a:r>
              <a:rPr lang="de-DE" sz="3600" dirty="0" err="1" smtClean="0"/>
              <a:t>Promptcards</a:t>
            </a:r>
            <a:endParaRPr lang="de-DE" sz="3600" dirty="0" smtClean="0"/>
          </a:p>
          <a:p>
            <a:pPr lvl="1">
              <a:spcAft>
                <a:spcPts val="600"/>
              </a:spcAft>
            </a:pPr>
            <a:r>
              <a:rPr lang="de-DE" sz="3600" dirty="0" smtClean="0"/>
              <a:t>Angel and </a:t>
            </a:r>
            <a:r>
              <a:rPr lang="de-DE" sz="3600" dirty="0" err="1" smtClean="0"/>
              <a:t>demon</a:t>
            </a:r>
            <a:endParaRPr lang="de-DE" sz="3600" dirty="0" smtClean="0"/>
          </a:p>
          <a:p>
            <a:pPr>
              <a:spcAft>
                <a:spcPts val="600"/>
              </a:spcAft>
            </a:pPr>
            <a:r>
              <a:rPr lang="de-DE" sz="4324" dirty="0" smtClean="0"/>
              <a:t>Präsentationen</a:t>
            </a:r>
          </a:p>
          <a:p>
            <a:pPr lvl="1">
              <a:spcAft>
                <a:spcPts val="600"/>
              </a:spcAft>
            </a:pPr>
            <a:r>
              <a:rPr lang="de-DE" sz="3600" dirty="0" smtClean="0"/>
              <a:t>Bildbeschreibung/-präsentation</a:t>
            </a:r>
          </a:p>
          <a:p>
            <a:pPr lvl="1">
              <a:spcAft>
                <a:spcPts val="600"/>
              </a:spcAft>
            </a:pPr>
            <a:r>
              <a:rPr lang="de-DE" sz="3600" dirty="0" smtClean="0"/>
              <a:t>Buchpräsentation</a:t>
            </a:r>
          </a:p>
          <a:p>
            <a:pPr lvl="1">
              <a:spcAft>
                <a:spcPts val="600"/>
              </a:spcAft>
            </a:pPr>
            <a:r>
              <a:rPr lang="de-DE" sz="3600" dirty="0" smtClean="0"/>
              <a:t>GFS</a:t>
            </a:r>
          </a:p>
          <a:p>
            <a:pPr lvl="1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600" dirty="0" smtClean="0">
                <a:solidFill>
                  <a:srgbClr val="000000"/>
                </a:solidFill>
              </a:rPr>
              <a:t>Stefan Ferguson                                                            RP TÜ</a:t>
            </a: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A70-E3B8-2F49-8E2C-058393AFCDA0}" type="slidenum">
              <a:rPr lang="de-DE" sz="1600" smtClean="0">
                <a:solidFill>
                  <a:srgbClr val="000000"/>
                </a:solidFill>
              </a:rPr>
              <a:pPr/>
              <a:t>4</a:t>
            </a:fld>
            <a:endParaRPr lang="de-DE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4000" dirty="0" smtClean="0"/>
              <a:t>Rollenspiele</a:t>
            </a:r>
          </a:p>
          <a:p>
            <a:pPr lvl="1"/>
            <a:r>
              <a:rPr lang="de-DE" sz="3300" dirty="0" smtClean="0"/>
              <a:t>Klassische Rollenspiele</a:t>
            </a:r>
          </a:p>
          <a:p>
            <a:pPr lvl="1"/>
            <a:r>
              <a:rPr lang="de-DE" sz="3300" dirty="0" smtClean="0"/>
              <a:t>Szenisches Darstellen</a:t>
            </a:r>
          </a:p>
          <a:p>
            <a:r>
              <a:rPr lang="de-DE" sz="4000" dirty="0" smtClean="0"/>
              <a:t>Konversation</a:t>
            </a:r>
          </a:p>
          <a:p>
            <a:pPr lvl="1"/>
            <a:r>
              <a:rPr lang="de-DE" sz="3300" dirty="0" err="1" smtClean="0"/>
              <a:t>Milling</a:t>
            </a:r>
            <a:r>
              <a:rPr lang="de-DE" sz="3300" dirty="0" smtClean="0"/>
              <a:t> </a:t>
            </a:r>
            <a:r>
              <a:rPr lang="de-DE" sz="3300" dirty="0" err="1" smtClean="0"/>
              <a:t>around</a:t>
            </a:r>
            <a:endParaRPr lang="de-DE" sz="3300" dirty="0" smtClean="0"/>
          </a:p>
          <a:p>
            <a:pPr lvl="1"/>
            <a:r>
              <a:rPr lang="de-DE" sz="3300" dirty="0" smtClean="0"/>
              <a:t>Kugellager</a:t>
            </a:r>
          </a:p>
          <a:p>
            <a:pPr lvl="1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600" dirty="0" smtClean="0">
                <a:solidFill>
                  <a:srgbClr val="000000"/>
                </a:solidFill>
              </a:rPr>
              <a:t>Stefan Ferguson                                                            RP TÜ</a:t>
            </a: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A70-E3B8-2F49-8E2C-058393AFCDA0}" type="slidenum">
              <a:rPr lang="de-DE" sz="1600" smtClean="0">
                <a:solidFill>
                  <a:srgbClr val="000000"/>
                </a:solidFill>
              </a:rPr>
              <a:pPr/>
              <a:t>5</a:t>
            </a:fld>
            <a:endParaRPr lang="de-DE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000" dirty="0" smtClean="0">
                <a:solidFill>
                  <a:srgbClr val="008000"/>
                </a:solidFill>
              </a:rPr>
              <a:t>Das dritte Gebot</a:t>
            </a:r>
            <a:endParaRPr lang="de-DE" sz="6000" dirty="0">
              <a:solidFill>
                <a:srgbClr val="008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de-DE" sz="5400" dirty="0" smtClean="0"/>
          </a:p>
          <a:p>
            <a:pPr algn="ctr">
              <a:buNone/>
            </a:pPr>
            <a:r>
              <a:rPr lang="de-DE" sz="5400" dirty="0" smtClean="0"/>
              <a:t>Achten Sie konsequent auf Binnendifferenzierung.</a:t>
            </a:r>
          </a:p>
          <a:p>
            <a:pPr algn="ctr">
              <a:buNone/>
            </a:pPr>
            <a:endParaRPr lang="de-DE" sz="5400" dirty="0" smtClean="0"/>
          </a:p>
          <a:p>
            <a:pPr algn="ctr">
              <a:buNone/>
            </a:pPr>
            <a:r>
              <a:rPr lang="de-DE" sz="5400" dirty="0" smtClean="0"/>
              <a:t>														</a:t>
            </a:r>
            <a:r>
              <a:rPr lang="de-DE" sz="5400" dirty="0" smtClean="0">
                <a:solidFill>
                  <a:srgbClr val="008000"/>
                </a:solidFill>
                <a:latin typeface="Wingdings"/>
                <a:ea typeface="Wingdings"/>
                <a:cs typeface="Wingdings"/>
              </a:rPr>
              <a:t></a:t>
            </a:r>
            <a:endParaRPr lang="de-DE" sz="5400" dirty="0">
              <a:solidFill>
                <a:srgbClr val="008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600" dirty="0" smtClean="0">
                <a:solidFill>
                  <a:srgbClr val="000000"/>
                </a:solidFill>
              </a:rPr>
              <a:t>Stefan Ferguson                                                            RP TÜ</a:t>
            </a: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A70-E3B8-2F49-8E2C-058393AFCDA0}" type="slidenum">
              <a:rPr lang="de-DE" sz="1600" smtClean="0">
                <a:solidFill>
                  <a:srgbClr val="000000"/>
                </a:solidFill>
              </a:rPr>
              <a:pPr/>
              <a:t>6</a:t>
            </a:fld>
            <a:endParaRPr lang="de-DE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 smtClean="0"/>
              <a:t>Binnendifferenzierung bei Übungsaufgaben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3600" dirty="0" smtClean="0"/>
              <a:t>Verlängerung/Verkürzung </a:t>
            </a:r>
            <a:r>
              <a:rPr lang="de-DE" sz="3600" dirty="0"/>
              <a:t>der </a:t>
            </a:r>
            <a:r>
              <a:rPr lang="de-DE" sz="3600" dirty="0" err="1" smtClean="0"/>
              <a:t>Vorberei-tungszeit</a:t>
            </a:r>
            <a:r>
              <a:rPr lang="de-DE" sz="3600" dirty="0" smtClean="0"/>
              <a:t> </a:t>
            </a:r>
          </a:p>
          <a:p>
            <a:r>
              <a:rPr lang="de-DE" sz="3600" dirty="0" smtClean="0"/>
              <a:t>Verlängerung/Verkürzung </a:t>
            </a:r>
            <a:r>
              <a:rPr lang="de-DE" sz="3600" dirty="0"/>
              <a:t>der </a:t>
            </a:r>
            <a:r>
              <a:rPr lang="de-DE" sz="3600" dirty="0" err="1" smtClean="0"/>
              <a:t>vorge-schriebenen</a:t>
            </a:r>
            <a:r>
              <a:rPr lang="de-DE" sz="3600" dirty="0" smtClean="0"/>
              <a:t> </a:t>
            </a:r>
            <a:r>
              <a:rPr lang="de-DE" sz="3600" dirty="0"/>
              <a:t>Sprechzeit</a:t>
            </a:r>
            <a:r>
              <a:rPr lang="de-DE" sz="3600" dirty="0" smtClean="0"/>
              <a:t> </a:t>
            </a:r>
          </a:p>
          <a:p>
            <a:r>
              <a:rPr lang="de-DE" sz="3600" dirty="0" smtClean="0"/>
              <a:t>Beifügen oder Weglassen von  </a:t>
            </a:r>
            <a:r>
              <a:rPr lang="de-DE" sz="3600" dirty="0" err="1" smtClean="0"/>
              <a:t>Argumen-tationsvorschlägen</a:t>
            </a:r>
            <a:r>
              <a:rPr lang="de-DE" sz="3600" dirty="0" smtClean="0"/>
              <a:t> </a:t>
            </a:r>
          </a:p>
          <a:p>
            <a:r>
              <a:rPr lang="de-DE" sz="3600" dirty="0" smtClean="0"/>
              <a:t>Zuweisung unterschiedlich schwieriger Rollen </a:t>
            </a:r>
          </a:p>
          <a:p>
            <a:endParaRPr lang="de-DE" sz="36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600" dirty="0" smtClean="0">
                <a:solidFill>
                  <a:srgbClr val="000000"/>
                </a:solidFill>
              </a:rPr>
              <a:t>Stefan Ferguson                                                            RP TÜ</a:t>
            </a: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A70-E3B8-2F49-8E2C-058393AFCDA0}" type="slidenum">
              <a:rPr lang="de-DE" sz="1600" smtClean="0">
                <a:solidFill>
                  <a:srgbClr val="000000"/>
                </a:solidFill>
              </a:rPr>
              <a:pPr/>
              <a:t>7</a:t>
            </a:fld>
            <a:endParaRPr lang="de-DE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 smtClean="0"/>
              <a:t>Binnendifferenzierung bei Übungsaufgaben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Bildbeschreibung als besonders </a:t>
            </a:r>
            <a:r>
              <a:rPr lang="de-DE" sz="3600" dirty="0" err="1" smtClean="0"/>
              <a:t>motivie-rende</a:t>
            </a:r>
            <a:r>
              <a:rPr lang="de-DE" sz="3600" dirty="0" smtClean="0"/>
              <a:t> und leicht zugängliche </a:t>
            </a:r>
            <a:r>
              <a:rPr lang="de-DE" sz="3600" dirty="0" err="1" smtClean="0"/>
              <a:t>Einstiegs-aufgabe</a:t>
            </a:r>
            <a:r>
              <a:rPr lang="en-US" sz="3600" dirty="0" smtClean="0"/>
              <a:t> </a:t>
            </a:r>
          </a:p>
          <a:p>
            <a:r>
              <a:rPr lang="de-DE" sz="3600" dirty="0"/>
              <a:t>Methodische Schemata zu einzelnen Aufgabentypen</a:t>
            </a:r>
            <a:r>
              <a:rPr lang="de-DE" sz="3600" dirty="0" smtClean="0"/>
              <a:t> (</a:t>
            </a:r>
            <a:r>
              <a:rPr lang="de-DE" sz="3600" dirty="0" err="1" smtClean="0"/>
              <a:t>Redemittel/scaffolding</a:t>
            </a:r>
            <a:r>
              <a:rPr lang="de-DE" sz="3600" dirty="0" smtClean="0"/>
              <a:t>) als Hilfestellung</a:t>
            </a:r>
          </a:p>
          <a:p>
            <a:pPr lvl="1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600" dirty="0" smtClean="0">
                <a:solidFill>
                  <a:srgbClr val="000000"/>
                </a:solidFill>
              </a:rPr>
              <a:t>Stefan Ferguson                                                            RP TÜ</a:t>
            </a: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A70-E3B8-2F49-8E2C-058393AFCDA0}" type="slidenum">
              <a:rPr lang="de-DE" sz="1600" smtClean="0">
                <a:solidFill>
                  <a:schemeClr val="tx1"/>
                </a:solidFill>
              </a:rPr>
              <a:pPr/>
              <a:t>8</a:t>
            </a:fld>
            <a:endParaRPr lang="de-DE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000" dirty="0" smtClean="0">
                <a:solidFill>
                  <a:srgbClr val="660066"/>
                </a:solidFill>
              </a:rPr>
              <a:t>Das vierte Gebot</a:t>
            </a:r>
            <a:endParaRPr lang="de-DE" sz="6000" dirty="0">
              <a:solidFill>
                <a:srgbClr val="660066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de-DE" sz="5400" dirty="0" smtClean="0"/>
          </a:p>
          <a:p>
            <a:pPr algn="ctr">
              <a:buNone/>
            </a:pPr>
            <a:r>
              <a:rPr lang="de-DE" sz="5400" dirty="0" smtClean="0"/>
              <a:t>Achten Sie konsequent auf Feedback.</a:t>
            </a:r>
          </a:p>
          <a:p>
            <a:pPr algn="ctr">
              <a:buNone/>
            </a:pPr>
            <a:endParaRPr lang="de-DE" sz="5400" dirty="0" smtClean="0"/>
          </a:p>
          <a:p>
            <a:pPr algn="ctr">
              <a:buNone/>
            </a:pPr>
            <a:r>
              <a:rPr lang="de-DE" sz="5400" dirty="0" smtClean="0"/>
              <a:t>														</a:t>
            </a:r>
            <a:r>
              <a:rPr lang="de-DE" sz="5400" dirty="0" smtClean="0">
                <a:solidFill>
                  <a:srgbClr val="660066"/>
                </a:solidFill>
                <a:latin typeface="Wingdings"/>
                <a:ea typeface="Wingdings"/>
                <a:cs typeface="Wingdings"/>
              </a:rPr>
              <a:t></a:t>
            </a:r>
            <a:endParaRPr lang="de-DE" sz="5400" dirty="0">
              <a:solidFill>
                <a:srgbClr val="660066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z="1600" dirty="0" smtClean="0">
                <a:solidFill>
                  <a:srgbClr val="000000"/>
                </a:solidFill>
              </a:rPr>
              <a:t>Stefan Ferguson                                                            RP TÜ</a:t>
            </a:r>
            <a:endParaRPr lang="de-DE" sz="1600" dirty="0">
              <a:solidFill>
                <a:srgbClr val="00000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A70-E3B8-2F49-8E2C-058393AFCDA0}" type="slidenum">
              <a:rPr lang="de-DE" sz="1600" smtClean="0">
                <a:solidFill>
                  <a:srgbClr val="000000"/>
                </a:solidFill>
              </a:rPr>
              <a:pPr/>
              <a:t>9</a:t>
            </a:fld>
            <a:endParaRPr lang="de-DE" sz="1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511</Words>
  <Application>Microsoft Macintosh PowerPoint</Application>
  <PresentationFormat>Bildschirmpräsentation (4:3)</PresentationFormat>
  <Paragraphs>111</Paragraphs>
  <Slides>19</Slides>
  <Notes>1</Notes>
  <HiddenSlides>0</HiddenSlides>
  <MMClips>0</MMClips>
  <ScaleCrop>false</ScaleCrop>
  <HeadingPairs>
    <vt:vector size="4" baseType="variant">
      <vt:variant>
        <vt:lpstr>Entwurfsvorlage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Office-Design</vt:lpstr>
      <vt:lpstr> Sprechen in Klasse 9/10 Die 8 Gebote</vt:lpstr>
      <vt:lpstr>Das erste Gebot </vt:lpstr>
      <vt:lpstr>Das zweite Gebot</vt:lpstr>
      <vt:lpstr>Folie 4</vt:lpstr>
      <vt:lpstr>Folie 5</vt:lpstr>
      <vt:lpstr>Das dritte Gebot</vt:lpstr>
      <vt:lpstr>Binnendifferenzierung bei Übungsaufgaben</vt:lpstr>
      <vt:lpstr>Binnendifferenzierung bei Übungsaufgaben</vt:lpstr>
      <vt:lpstr>Das vierte Gebot</vt:lpstr>
      <vt:lpstr>Folie 10</vt:lpstr>
      <vt:lpstr>Das fünfte Gebot</vt:lpstr>
      <vt:lpstr>Folie 12</vt:lpstr>
      <vt:lpstr>Das sechste Gebot</vt:lpstr>
      <vt:lpstr>Folie 14</vt:lpstr>
      <vt:lpstr>Das siebte Gebot</vt:lpstr>
      <vt:lpstr>Folie 16</vt:lpstr>
      <vt:lpstr>Das achte Gebot</vt:lpstr>
      <vt:lpstr>Folie 18</vt:lpstr>
      <vt:lpstr>Folie 19</vt:lpstr>
    </vt:vector>
  </TitlesOfParts>
  <Company>Gymnasium Markdorf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Sprechen in Klasse 9/10:  Die 8 Gebote</dc:title>
  <dc:creator>Stefan Ferguson</dc:creator>
  <cp:lastModifiedBy>Stefan Ferguson</cp:lastModifiedBy>
  <cp:revision>7</cp:revision>
  <dcterms:created xsi:type="dcterms:W3CDTF">2013-01-26T18:04:42Z</dcterms:created>
  <dcterms:modified xsi:type="dcterms:W3CDTF">2013-01-26T18:06:05Z</dcterms:modified>
</cp:coreProperties>
</file>