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8"/>
  </p:notesMasterIdLst>
  <p:handoutMasterIdLst>
    <p:handoutMasterId r:id="rId99"/>
  </p:handoutMasterIdLst>
  <p:sldIdLst>
    <p:sldId id="256" r:id="rId2"/>
    <p:sldId id="290" r:id="rId3"/>
    <p:sldId id="299" r:id="rId4"/>
    <p:sldId id="293" r:id="rId5"/>
    <p:sldId id="295" r:id="rId6"/>
    <p:sldId id="278" r:id="rId7"/>
    <p:sldId id="382" r:id="rId8"/>
    <p:sldId id="263" r:id="rId9"/>
    <p:sldId id="264" r:id="rId10"/>
    <p:sldId id="266" r:id="rId11"/>
    <p:sldId id="383" r:id="rId12"/>
    <p:sldId id="384" r:id="rId13"/>
    <p:sldId id="359" r:id="rId14"/>
    <p:sldId id="270" r:id="rId15"/>
    <p:sldId id="380" r:id="rId16"/>
    <p:sldId id="376" r:id="rId17"/>
    <p:sldId id="381" r:id="rId18"/>
    <p:sldId id="385" r:id="rId19"/>
    <p:sldId id="386" r:id="rId20"/>
    <p:sldId id="387" r:id="rId21"/>
    <p:sldId id="388" r:id="rId22"/>
    <p:sldId id="361" r:id="rId23"/>
    <p:sldId id="277" r:id="rId24"/>
    <p:sldId id="279" r:id="rId25"/>
    <p:sldId id="282" r:id="rId26"/>
    <p:sldId id="283" r:id="rId27"/>
    <p:sldId id="284" r:id="rId28"/>
    <p:sldId id="285" r:id="rId29"/>
    <p:sldId id="301" r:id="rId30"/>
    <p:sldId id="302" r:id="rId31"/>
    <p:sldId id="378" r:id="rId32"/>
    <p:sldId id="389" r:id="rId33"/>
    <p:sldId id="364" r:id="rId34"/>
    <p:sldId id="355" r:id="rId35"/>
    <p:sldId id="307" r:id="rId36"/>
    <p:sldId id="308" r:id="rId37"/>
    <p:sldId id="390" r:id="rId38"/>
    <p:sldId id="391" r:id="rId39"/>
    <p:sldId id="356" r:id="rId40"/>
    <p:sldId id="311" r:id="rId41"/>
    <p:sldId id="313" r:id="rId42"/>
    <p:sldId id="369" r:id="rId43"/>
    <p:sldId id="395" r:id="rId44"/>
    <p:sldId id="316" r:id="rId45"/>
    <p:sldId id="317" r:id="rId46"/>
    <p:sldId id="396" r:id="rId47"/>
    <p:sldId id="397" r:id="rId48"/>
    <p:sldId id="398" r:id="rId49"/>
    <p:sldId id="399" r:id="rId50"/>
    <p:sldId id="400" r:id="rId51"/>
    <p:sldId id="401" r:id="rId52"/>
    <p:sldId id="402" r:id="rId53"/>
    <p:sldId id="403" r:id="rId54"/>
    <p:sldId id="404" r:id="rId55"/>
    <p:sldId id="405" r:id="rId56"/>
    <p:sldId id="406" r:id="rId57"/>
    <p:sldId id="407" r:id="rId58"/>
    <p:sldId id="408" r:id="rId59"/>
    <p:sldId id="409" r:id="rId60"/>
    <p:sldId id="321" r:id="rId61"/>
    <p:sldId id="322" r:id="rId62"/>
    <p:sldId id="410" r:id="rId63"/>
    <p:sldId id="411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4" r:id="rId73"/>
    <p:sldId id="414" r:id="rId74"/>
    <p:sldId id="415" r:id="rId75"/>
    <p:sldId id="413" r:id="rId76"/>
    <p:sldId id="412" r:id="rId77"/>
    <p:sldId id="337" r:id="rId78"/>
    <p:sldId id="367" r:id="rId79"/>
    <p:sldId id="339" r:id="rId80"/>
    <p:sldId id="374" r:id="rId81"/>
    <p:sldId id="341" r:id="rId82"/>
    <p:sldId id="375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94" r:id="rId92"/>
    <p:sldId id="357" r:id="rId93"/>
    <p:sldId id="358" r:id="rId94"/>
    <p:sldId id="352" r:id="rId95"/>
    <p:sldId id="353" r:id="rId96"/>
    <p:sldId id="354" r:id="rId97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7ED"/>
    <a:srgbClr val="00CC66"/>
    <a:srgbClr val="85FFCE"/>
    <a:srgbClr val="FFDDD9"/>
    <a:srgbClr val="FF33CC"/>
    <a:srgbClr val="009900"/>
    <a:srgbClr val="990033"/>
    <a:srgbClr val="D2FED9"/>
    <a:srgbClr val="A4FEB3"/>
    <a:srgbClr val="FEA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87792" autoAdjust="0"/>
  </p:normalViewPr>
  <p:slideViewPr>
    <p:cSldViewPr>
      <p:cViewPr varScale="1">
        <p:scale>
          <a:sx n="65" d="100"/>
          <a:sy n="65" d="100"/>
        </p:scale>
        <p:origin x="13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60" tIns="47880" rIns="95760" bIns="4788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4021560" y="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60" tIns="47880" rIns="95760" bIns="4788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72180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60" tIns="47880" rIns="95760" bIns="4788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4021560" y="972180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60" tIns="47880" rIns="95760" bIns="4788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8E4D99A-65C5-49D6-B5D3-44EB3610E3DF}" type="slidenum">
              <a:t>‹Nr.›</a:t>
            </a:fld>
            <a:endParaRPr lang="de-DE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91380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wrap="square" lIns="95760" tIns="47880" rIns="95760" bIns="47880" anchor="t" anchorCtr="0"/>
          <a:lstStyle>
            <a:lvl1pPr lvl="0" rtl="0" hangingPunct="0">
              <a:buNone/>
              <a:tabLst/>
              <a:defRPr lang="de-D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idx="1"/>
          </p:nvPr>
        </p:nvSpPr>
        <p:spPr>
          <a:xfrm>
            <a:off x="4021560" y="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wrap="square" lIns="95760" tIns="47880" rIns="95760" bIns="4788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spc="0" baseline="0">
                <a:solidFill>
                  <a:srgbClr val="000000"/>
                </a:solidFill>
                <a:latin typeface="Arial Unicode MS" pitchFamily="34"/>
                <a:ea typeface="Lucida Sans Unicode" pitchFamily="2"/>
                <a:cs typeface="Arial" pitchFamily="2"/>
              </a:defRPr>
            </a:lvl1pPr>
          </a:lstStyle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719" y="768240"/>
            <a:ext cx="5118120" cy="383868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Notizenplatzhalter 4"/>
          <p:cNvSpPr txBox="1">
            <a:spLocks noGrp="1"/>
          </p:cNvSpPr>
          <p:nvPr>
            <p:ph type="body" sz="quarter" idx="3"/>
          </p:nvPr>
        </p:nvSpPr>
        <p:spPr>
          <a:xfrm>
            <a:off x="710280" y="4861800"/>
            <a:ext cx="5678640" cy="4604400"/>
          </a:xfrm>
          <a:prstGeom prst="rect">
            <a:avLst/>
          </a:prstGeom>
          <a:noFill/>
          <a:ln>
            <a:noFill/>
          </a:ln>
        </p:spPr>
        <p:txBody>
          <a:bodyPr wrap="square" lIns="95760" tIns="47880" rIns="95760" bIns="47880" anchor="t" anchorCtr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972180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wrap="square" lIns="95760" tIns="47880" rIns="95760" bIns="47880" anchor="b" anchorCtr="0"/>
          <a:lstStyle>
            <a:lvl1pPr lvl="0" rtl="0" hangingPunct="0">
              <a:buNone/>
              <a:tabLst/>
              <a:defRPr lang="de-D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021560" y="972180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wrap="square" lIns="95760" tIns="47880" rIns="95760" bIns="4788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spc="0" baseline="0">
                <a:solidFill>
                  <a:srgbClr val="000000"/>
                </a:solidFill>
                <a:latin typeface="Arial Unicode MS" pitchFamily="34"/>
                <a:ea typeface="Lucida Sans Unicode" pitchFamily="2"/>
                <a:cs typeface="Arial" pitchFamily="2"/>
              </a:defRPr>
            </a:lvl1pPr>
          </a:lstStyle>
          <a:p>
            <a:pPr lvl="0"/>
            <a:fld id="{68660A36-9ECE-409D-B272-80EB0118E2C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77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rtl="0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Mangal" pitchFamily="2"/>
      </a:defRPr>
    </a:lvl1pPr>
    <a:lvl2pPr marL="457200" marR="0" lvl="1" indent="0" algn="l" rtl="0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Mangal" pitchFamily="2"/>
      </a:defRPr>
    </a:lvl2pPr>
    <a:lvl3pPr marL="914400" marR="0" lvl="2" indent="0" algn="l" rtl="0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Mangal" pitchFamily="2"/>
      </a:defRPr>
    </a:lvl3pPr>
    <a:lvl4pPr marL="1371599" marR="0" lvl="3" indent="0" algn="l" rtl="0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Mangal" pitchFamily="2"/>
      </a:defRPr>
    </a:lvl4pPr>
    <a:lvl5pPr marL="1828800" marR="0" lvl="4" indent="0" algn="l" rtl="0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Mangal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94458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&lt;110&gt;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12182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[0:07:05] </a:t>
            </a:r>
          </a:p>
          <a:p>
            <a:pPr marL="216000" indent="-216000"/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&lt;111&gt;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73432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[0:07:08]</a:t>
            </a:r>
          </a:p>
          <a:p>
            <a:pPr marL="216000" indent="-216000"/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&lt;112&gt; 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519040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[0:07:00-0:07:11]</a:t>
            </a:r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LZ 5 - Stopp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481530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&lt;112&gt;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632218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&lt;113-1&gt;</a:t>
            </a:r>
          </a:p>
          <a:p>
            <a:pPr marL="216000" indent="-216000"/>
            <a:r>
              <a:rPr lang="de-DE" sz="2000" smtClean="0">
                <a:latin typeface="Arial" pitchFamily="18"/>
              </a:rPr>
              <a:t>&lt;113-02</a:t>
            </a:r>
            <a:r>
              <a:rPr lang="de-DE" sz="2000" dirty="0" smtClean="0">
                <a:latin typeface="Arial" pitchFamily="18"/>
              </a:rPr>
              <a:t>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994823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988042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122189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&lt;113&gt;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5716316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&lt;113&gt;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96311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[0:11:11-0:12:51]  LZ 1 Pause</a:t>
            </a:r>
          </a:p>
          <a:p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cane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</a:t>
            </a:r>
            <a:r>
              <a:rPr lang="en-GB" sz="12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stairlift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/ elderly assistance chair;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hearing aid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566606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&lt;113&gt;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634640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&lt;113&gt;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107351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&lt;115-01&gt;</a:t>
            </a: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 smtClean="0">
                <a:latin typeface="Arial" pitchFamily="18"/>
              </a:rPr>
              <a:t>&lt;115-02&gt;</a:t>
            </a: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 smtClean="0">
                <a:latin typeface="Arial" pitchFamily="18"/>
              </a:rPr>
              <a:t>&lt;115-03&gt;</a:t>
            </a: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fr-FR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fr-FR" sz="12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mailbox</a:t>
            </a:r>
            <a:r>
              <a:rPr lang="fr-FR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mobile; crib; </a:t>
            </a:r>
            <a:r>
              <a:rPr lang="fr-FR" sz="12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mantlepiece</a:t>
            </a:r>
            <a:r>
              <a:rPr lang="fr-FR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</a:t>
            </a:r>
            <a:r>
              <a:rPr lang="fr-FR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jar</a:t>
            </a:r>
            <a:r>
              <a:rPr lang="fr-FR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</a:t>
            </a:r>
            <a:endParaRPr lang="de-DE" sz="2000" dirty="0" smtClean="0">
              <a:latin typeface="Arial" pitchFamily="18"/>
            </a:endParaRP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dirty="0" smtClean="0">
              <a:latin typeface="Arial" pitchFamily="18"/>
            </a:endParaRPr>
          </a:p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701074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&lt;116&gt;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501853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&lt;117&gt;</a:t>
            </a:r>
          </a:p>
          <a:p>
            <a:pPr marL="216000" indent="-216000"/>
            <a:r>
              <a:rPr lang="de-DE" sz="2000" dirty="0" smtClean="0">
                <a:latin typeface="Arial" pitchFamily="18"/>
              </a:rPr>
              <a:t>&lt;118&gt;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6727936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6867433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8084337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4345962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1147359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en-GB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[0:14:45-0:16:53]</a:t>
            </a:r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LZ 6 – Pause / LZ 7</a:t>
            </a:r>
          </a:p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&lt;104&gt;</a:t>
            </a:r>
          </a:p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&lt;109&gt;</a:t>
            </a:r>
          </a:p>
          <a:p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boy scout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wilderness explorer;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sash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badge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porch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backpack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neckerchief;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snipe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[</a:t>
            </a:r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Schnepfe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]</a:t>
            </a:r>
            <a:endParaRPr lang="de-DE" sz="36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839383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en-GB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[0:12:51-0:14:44]</a:t>
            </a:r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LZ 2 - Pause; zurück zu 0:00:48 / LZ 3</a:t>
            </a:r>
          </a:p>
          <a:p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&lt;104&gt;</a:t>
            </a:r>
            <a:endParaRPr lang="de-DE" sz="2000" b="0" i="0" u="none" strike="noStrike" kern="1200" spc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indent="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construction worker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</a:t>
            </a:r>
            <a:endParaRPr lang="de-DE" sz="1200" b="0" i="0" u="none" strike="noStrike" kern="1200" spc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18"/>
              <a:ea typeface="Microsoft YaHei" pitchFamily="2"/>
              <a:cs typeface="Mangal" pitchFamily="2"/>
            </a:endParaRPr>
          </a:p>
          <a:p>
            <a:endParaRPr lang="de-DE" sz="36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5195268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268362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2957446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[0:12:58] </a:t>
            </a: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&lt;118&gt;</a:t>
            </a: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long shot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hi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gh angle shot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T-bar; T-beam</a:t>
            </a:r>
            <a:endParaRPr lang="de-DE" sz="1200" b="0" i="0" u="none" strike="noStrike" kern="1200" spc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18"/>
              <a:ea typeface="Microsoft YaHei" pitchFamily="2"/>
              <a:cs typeface="Mangal" pitchFamily="2"/>
            </a:endParaRPr>
          </a:p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9408338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en-GB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[0:16:54-0:30:05]</a:t>
            </a:r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LZ 7 - Pause; vor zu 0:33:48 / LZ 8</a:t>
            </a:r>
          </a:p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&lt;120-01&gt;</a:t>
            </a:r>
          </a:p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&lt;120-03&gt;</a:t>
            </a:r>
          </a:p>
          <a:p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construction worker; leaf blower; foreman;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court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court summons;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old people´s home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tarp [Plane];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to steer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cinch [</a:t>
            </a:r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Kinderspiel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]</a:t>
            </a:r>
            <a:endParaRPr lang="de-DE" sz="36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6025933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[0:33:48-0:40:50] LZ 8 - Stopp</a:t>
            </a:r>
          </a:p>
          <a:p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&lt;104&gt;</a:t>
            </a:r>
          </a:p>
          <a:p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&lt;109&gt;</a:t>
            </a:r>
          </a:p>
          <a:p>
            <a:r>
              <a:rPr lang="de-DE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de-DE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denture</a:t>
            </a:r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de-DE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cream</a:t>
            </a:r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[Creme für Zahnersatz]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0804229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&lt;121&gt;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919097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959268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&lt;121&gt;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7423674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&lt;121&gt;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2408982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[0:39:00-0:42:53]</a:t>
            </a:r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LZ 9 – 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Pause/ LZ 10</a:t>
            </a:r>
          </a:p>
          <a:p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squirrel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collar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188410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[0:00:48-0:02:43] Pause; zurück zu 0:00:48</a:t>
            </a: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[0:00:48-0:02:43] Pause</a:t>
            </a:r>
            <a:endParaRPr lang="de-DE" sz="5400" dirty="0" smtClean="0">
              <a:latin typeface="Arial" pitchFamily="18"/>
            </a:endParaRPr>
          </a:p>
          <a:p>
            <a:pPr marL="216000" indent="-216000"/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&lt;105-01&gt;</a:t>
            </a:r>
          </a:p>
          <a:p>
            <a:pPr marL="216000" indent="-216000"/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&lt;105-02&gt;</a:t>
            </a: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&lt;105-03&gt;</a:t>
            </a: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dirigible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gangplank; opening credits;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newsreel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footage</a:t>
            </a:r>
            <a:endParaRPr lang="en-GB" sz="1200" b="0" i="0" u="none" strike="noStrike" kern="1200" spc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18"/>
              <a:ea typeface="Microsoft YaHei" pitchFamily="2"/>
              <a:cs typeface="Mangal" pitchFamily="2"/>
            </a:endParaRPr>
          </a:p>
          <a:p>
            <a:pPr marL="216000" indent="-216000"/>
            <a:endParaRPr lang="en-GB" sz="1200" b="0" i="0" u="none" strike="noStrike" kern="1200" spc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18"/>
              <a:ea typeface="Microsoft YaHei" pitchFamily="2"/>
              <a:cs typeface="Mangal" pitchFamily="2"/>
            </a:endParaRPr>
          </a:p>
          <a:p>
            <a:pPr marL="216000" indent="-216000"/>
            <a:endParaRPr lang="de-DE" sz="36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8161305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„Bei Bedarf“ &lt;121-3&gt;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0287294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[0:42:54-0:47:18]</a:t>
            </a:r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LZ 10 – 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Pause / LZ 11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7104443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en-GB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[0:47:19-0:52:50]</a:t>
            </a:r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LZ 11 – Pause / LZ 12</a:t>
            </a:r>
          </a:p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&lt;109&gt;</a:t>
            </a:r>
          </a:p>
        </p:txBody>
      </p:sp>
    </p:spTree>
    <p:extLst>
      <p:ext uri="{BB962C8B-B14F-4D97-AF65-F5344CB8AC3E}">
        <p14:creationId xmlns:p14="http://schemas.microsoft.com/office/powerpoint/2010/main" val="541565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86927051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Bild ausschalten! </a:t>
            </a:r>
            <a:r>
              <a:rPr lang="en-GB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[0:52:51-0:58:04]</a:t>
            </a:r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LZ 12 - Pause; zurück zu [0:52:51] / LZ 12</a:t>
            </a:r>
          </a:p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&lt;124&gt;</a:t>
            </a:r>
          </a:p>
          <a:p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screenplay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cave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Cone (of Shame); shaving kit;</a:t>
            </a:r>
            <a:endParaRPr lang="de-DE" sz="36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59530117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57585169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3736793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500212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6072114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17640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[0:02:44-0:07:00] LZ 4 - Pause; zurück zu 0:02:44 / LZ 4</a:t>
            </a:r>
          </a:p>
          <a:p>
            <a:pPr marL="0" marR="0" indent="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[0:02:44-0:07:00] Pause / LZ 5</a:t>
            </a:r>
          </a:p>
          <a:p>
            <a:pPr marL="0" marR="0" indent="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&lt;108-01&gt;</a:t>
            </a:r>
          </a:p>
          <a:p>
            <a:pPr marL="0" marR="0" indent="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4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&lt;108-03&gt;</a:t>
            </a:r>
            <a:endParaRPr lang="de-DE" sz="8000" dirty="0" smtClean="0">
              <a:latin typeface="Arial" pitchFamily="18"/>
            </a:endParaRPr>
          </a:p>
          <a:p>
            <a:pPr marL="0" marR="0" indent="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weather vane;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binoculars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attic;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beam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[</a:t>
            </a:r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Balken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];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cast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[Gips(-</a:t>
            </a:r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Verband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)]</a:t>
            </a:r>
            <a:endParaRPr lang="de-DE" sz="5400" dirty="0" smtClean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49372881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18571624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22043284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96535577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83850824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76376052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05824731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4266869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2004201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57109835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0018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89220366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Bild einschalten! </a:t>
            </a:r>
            <a:r>
              <a:rPr lang="en-GB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[0:52:51-0:58:04]</a:t>
            </a:r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LZ 12 – Pause / LZ 13</a:t>
            </a:r>
          </a:p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&lt;126&gt;</a:t>
            </a:r>
          </a:p>
        </p:txBody>
      </p:sp>
    </p:spTree>
    <p:extLst>
      <p:ext uri="{BB962C8B-B14F-4D97-AF65-F5344CB8AC3E}">
        <p14:creationId xmlns:p14="http://schemas.microsoft.com/office/powerpoint/2010/main" val="371467391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&lt;104&gt;</a:t>
            </a:r>
          </a:p>
          <a:p>
            <a:pPr marL="216000" indent="-216000"/>
            <a:r>
              <a:rPr lang="de-DE" sz="2000" dirty="0" smtClean="0">
                <a:latin typeface="Arial" pitchFamily="18"/>
              </a:rPr>
              <a:t>&lt;109&gt;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27963652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071715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[0:56:47] </a:t>
            </a:r>
          </a:p>
          <a:p>
            <a:pPr marL="216000" indent="-216000"/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&lt;127&gt;</a:t>
            </a:r>
          </a:p>
          <a:p>
            <a:pPr marL="216000" indent="-216000"/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low angle shot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9199349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Ton </a:t>
            </a:r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aus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!!!</a:t>
            </a:r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[0:58:00-1:00:25] LZ 13 - Pause; zurück zu 0:58:00 / LZ 13</a:t>
            </a:r>
          </a:p>
          <a:p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chase, boulder;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strings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rhythm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motif, trombone, brass, major, minor, woodwinds, triplet, kettle drum, timpani (sg.)</a:t>
            </a:r>
            <a:endParaRPr lang="de-DE" sz="1200" b="0" i="0" u="none" strike="noStrike" kern="1200" spc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18"/>
              <a:ea typeface="Microsoft YaHei" pitchFamily="2"/>
              <a:cs typeface="Mangal" pitchFamily="2"/>
            </a:endParaRPr>
          </a:p>
          <a:p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63347314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chase, boulder;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strings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rhythm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motif, trombone, brass, major, minor, woodwinds, triplet, kettle drum, timpani (sg.)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39692786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[0:58:00-1:00:25] LZ 13 - Pause; zurück zu 0:58:00 / LZ 13</a:t>
            </a:r>
          </a:p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Musik: Verdi</a:t>
            </a:r>
          </a:p>
          <a:p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chase, boulder;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strings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rhythm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motif, trombone, brass, major, minor, woodwinds, triplet, kettle drum, timpani (sg.)</a:t>
            </a:r>
            <a:endParaRPr lang="de-DE" sz="36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82855262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chase, boulder;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strings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rhythm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motif, trombone, brass, major, minor, woodwinds, triplet, kettle drum, timpani (sg.)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8529571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[0:58:00-1:00:25] LZ 13 - Pause; zurück zu 0:58:00 / LZ 13</a:t>
            </a:r>
          </a:p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Musik: Stravinsky</a:t>
            </a:r>
          </a:p>
          <a:p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chase, boulder;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strings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rhythm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motif, trombone, brass, major, minor, woodwinds, triplet, kettle drum, timpani (sg.)</a:t>
            </a:r>
            <a:endParaRPr lang="de-DE" sz="36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98397266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chase, boulder;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strings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rhythm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motif, trombone, brass, major, minor, woodwinds, triplet, kettle drum, timpani (sg.)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523330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[0:12:58] </a:t>
            </a: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&lt;118&gt;</a:t>
            </a:r>
          </a:p>
          <a:p>
            <a:pPr marL="216000" marR="0" indent="-216000" algn="l" defTabSz="9144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long shot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hi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gh angle shot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; T-bar; T-beam</a:t>
            </a:r>
            <a:endParaRPr lang="de-DE" sz="1200" b="0" i="0" u="none" strike="noStrike" kern="1200" spc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18"/>
              <a:ea typeface="Microsoft YaHei" pitchFamily="2"/>
              <a:cs typeface="Mangal" pitchFamily="2"/>
            </a:endParaRPr>
          </a:p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05502781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de-DE" sz="20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Ton an!!! [0:58:00-1:00:25] LZ 13 – Stopp / LZ 13</a:t>
            </a:r>
          </a:p>
          <a:p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chase, boulder;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strings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rhythm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motif, trombone, brass, major, minor, woodwinds, triplet, kettle drum, timpani (sg.)</a:t>
            </a:r>
            <a:endParaRPr lang="de-DE" sz="36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24385975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chase, boulder;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strings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rhythm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, motif, trombone, brass, major, minor, woodwinds, triplet, kettle drum, timpani (sg.)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58797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[1:03:42-1:04:59]</a:t>
            </a:r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LZ 14 – 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Pause / LZ 15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58586201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&lt;128&gt;</a:t>
            </a:r>
          </a:p>
          <a:p>
            <a:pPr marL="216000" indent="-216000"/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to rescue; to extinguish;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5090049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[1:05:00-1:08:59]</a:t>
            </a:r>
            <a:r>
              <a:rPr lang="de-DE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 LZ 15 - Pause; vor zu 1:23:24 / LZ 16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02572330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&lt;127&gt;</a:t>
            </a:r>
          </a:p>
          <a:p>
            <a:pPr marL="216000" indent="-216000"/>
            <a:r>
              <a:rPr lang="en-GB" sz="1200" b="0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Voc</a:t>
            </a:r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GB" sz="12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plot, summary </a:t>
            </a:r>
            <a:endParaRPr lang="de-DE" sz="2000" b="1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93228655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65581535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&lt;130&gt;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94532741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&lt;131&gt;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6461144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951818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&lt;104&gt;</a:t>
            </a:r>
          </a:p>
          <a:p>
            <a:pPr marL="216000" indent="-216000"/>
            <a:r>
              <a:rPr lang="de-DE" sz="2000" dirty="0" smtClean="0">
                <a:latin typeface="Arial" pitchFamily="18"/>
              </a:rPr>
              <a:t>&lt;109&gt;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233420066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090910402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419027277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04008425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[1:23:24-1:25:22] LZ 16 - </a:t>
            </a:r>
            <a:r>
              <a:rPr lang="en-GB" sz="1200" b="0" i="0" u="none" strike="noStrike" kern="1200" spc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Stopp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282521374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753159497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22427334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&lt;110&gt;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10486623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&lt;132&gt;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12481826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Bei Bedarf</a:t>
            </a:r>
            <a:r>
              <a:rPr lang="de-DE" sz="2000" baseline="0" dirty="0" smtClean="0">
                <a:latin typeface="Arial" pitchFamily="18"/>
              </a:rPr>
              <a:t> &lt;133&gt;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75047298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&lt;134&gt;</a:t>
            </a:r>
          </a:p>
          <a:p>
            <a:pPr marL="216000" indent="-216000"/>
            <a:r>
              <a:rPr lang="de-DE" sz="2000" dirty="0" smtClean="0">
                <a:latin typeface="Arial" pitchFamily="18"/>
              </a:rPr>
              <a:t>&lt;135&gt;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12973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82312965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535530026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en-GB" sz="1200" b="0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18"/>
                <a:ea typeface="Microsoft YaHei" pitchFamily="2"/>
                <a:cs typeface="Mangal" pitchFamily="2"/>
              </a:rPr>
              <a:t>[0:05:35] &lt;135&gt;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584129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58847891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491737257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&lt;137&gt;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446366479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&lt;138&gt;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89143803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17.08.2016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r>
              <a:rPr lang="de-DE" sz="2000" dirty="0" smtClean="0">
                <a:latin typeface="Arial" pitchFamily="18"/>
              </a:rPr>
              <a:t>&lt;138&gt;</a:t>
            </a:r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08073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799" y="2130480"/>
            <a:ext cx="7772400" cy="1469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479"/>
          </a:xfrm>
        </p:spPr>
        <p:txBody>
          <a:bodyPr anchorCtr="1"/>
          <a:lstStyle>
            <a:lvl1pPr marL="0" indent="0" algn="ctr">
              <a:buNone/>
              <a:defRPr>
                <a:ln>
                  <a:noFill/>
                </a:ln>
                <a:solidFill>
                  <a:srgbClr val="898989"/>
                </a:solidFill>
                <a:latin typeface="Calibri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52D3F7-E70E-4FEE-A041-79B470CC7F5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01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DE3468-3DC6-41C1-8B7C-BEC737ECA81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56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80"/>
            <a:ext cx="2057400" cy="5851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80"/>
            <a:ext cx="6019919" cy="5851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F73747-7755-41B0-BBE1-246BD64E669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51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2EE697-031C-41C2-878C-3CCF1CECC474}" type="slidenum">
              <a:t>‹Nr.›</a:t>
            </a:fld>
            <a:endParaRPr lang="de-DE"/>
          </a:p>
        </p:txBody>
      </p:sp>
      <p:sp>
        <p:nvSpPr>
          <p:cNvPr id="7" name="Inhaltsplatzhalter 6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0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 _a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9" y="4406759"/>
            <a:ext cx="7772400" cy="1362240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159" y="2906640"/>
            <a:ext cx="7772400" cy="1500119"/>
          </a:xfrm>
        </p:spPr>
        <p:txBody>
          <a:bodyPr anchor="b"/>
          <a:lstStyle>
            <a:lvl1pPr marL="0" indent="0">
              <a:spcBef>
                <a:spcPts val="499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7F44EB-CB79-40B5-938C-6C70CB7770F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64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2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7FEFFE-980E-440B-837F-6CF7AA73395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24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0"/>
            <a:ext cx="404027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80" y="1535039"/>
            <a:ext cx="404171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type="title" idx="4294967295"/>
          </p:nvPr>
        </p:nvSpPr>
        <p:spPr>
          <a:xfrm>
            <a:off x="4645080" y="2174760"/>
            <a:ext cx="404171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E75775-71CA-49AA-A22A-A7517D910ED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74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31B448-0490-4BD4-9775-285C9636B56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73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C4025D-23DC-4859-A6FF-9391CF5DD01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68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0"/>
            <a:ext cx="3008160" cy="116208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3575159" y="272880"/>
            <a:ext cx="5111640" cy="585324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0" y="1434960"/>
            <a:ext cx="3008160" cy="469116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071D4F-B6B4-4C5F-A125-F57955EA659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80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0" y="4800600"/>
            <a:ext cx="5486399" cy="56664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title" idx="4294967295"/>
          </p:nvPr>
        </p:nvSpPr>
        <p:spPr>
          <a:xfrm>
            <a:off x="1792440" y="612720"/>
            <a:ext cx="5486399" cy="4114800"/>
          </a:xfrm>
        </p:spPr>
        <p:txBody>
          <a:bodyPr anchor="t" anchorCtr="0"/>
          <a:lstStyle>
            <a:lvl1pPr hangingPunct="0">
              <a:defRPr>
                <a:latin typeface="Arial" pitchFamily="18"/>
              </a:defRPr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440" y="5367240"/>
            <a:ext cx="5486399" cy="804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A12CFC-F1E3-4263-831C-B3661E867E0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94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lvl="0" rtl="0" hangingPunct="0">
              <a:buNone/>
              <a:tabLst/>
              <a:defRPr lang="de-D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479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lvl1pPr lvl="0" rtl="0" hangingPunct="0">
              <a:buNone/>
              <a:tabLst/>
              <a:defRPr lang="de-D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spc="0" baseline="0">
                <a:solidFill>
                  <a:srgbClr val="898989"/>
                </a:solidFill>
                <a:latin typeface="Arial Unicode MS" pitchFamily="34"/>
                <a:ea typeface="Lucida Sans Unicode" pitchFamily="2"/>
                <a:cs typeface="Arial" pitchFamily="2"/>
              </a:defRPr>
            </a:lvl1pPr>
          </a:lstStyle>
          <a:p>
            <a:pPr lvl="0"/>
            <a:fld id="{CDDA2C6F-09BF-4E66-81F5-4DA4BD11836A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marL="343080" marR="0" lvl="0" indent="-343080" algn="l" rtl="0" hangingPunct="1">
        <a:lnSpc>
          <a:spcPct val="100000"/>
        </a:lnSpc>
        <a:spcBef>
          <a:spcPts val="799"/>
        </a:spcBef>
        <a:spcAft>
          <a:spcPts val="0"/>
        </a:spcAft>
        <a:buSzPct val="100000"/>
        <a:buFont typeface="Arial" pitchFamily="34"/>
        <a:buChar char="•"/>
        <a:tabLst/>
        <a:defRPr lang="de-DE" sz="3200" b="0" i="0" u="none" strike="noStrike" kern="1200" spc="0" baseline="0">
          <a:solidFill>
            <a:srgbClr val="000000"/>
          </a:solidFill>
          <a:latin typeface="Calibri"/>
        </a:defRPr>
      </a:lvl1pPr>
      <a:lvl2pPr marL="743040" marR="0" lvl="1" indent="-285840" algn="l" rtl="0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e-DE" sz="2800" b="0" i="0" u="none" strike="noStrike" kern="1200" spc="0" baseline="0">
          <a:solidFill>
            <a:srgbClr val="000000"/>
          </a:solidFill>
          <a:latin typeface="Calibri"/>
        </a:defRPr>
      </a:lvl2pPr>
      <a:lvl3pPr marL="1143000" marR="0" lvl="2" indent="-228600" algn="l" rtl="0" hangingPunct="1">
        <a:lnSpc>
          <a:spcPct val="100000"/>
        </a:lnSpc>
        <a:spcBef>
          <a:spcPts val="601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spc="0" baseline="0">
          <a:solidFill>
            <a:srgbClr val="000000"/>
          </a:solidFill>
          <a:latin typeface="Calibri"/>
        </a:defRPr>
      </a:lvl3pPr>
      <a:lvl4pPr marL="1600200" marR="0" lvl="3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–"/>
        <a:tabLst/>
        <a:defRPr lang="de-DE" sz="2000" b="0" i="0" u="none" strike="noStrike" kern="1200" spc="0" baseline="0">
          <a:solidFill>
            <a:srgbClr val="000000"/>
          </a:solidFill>
          <a:latin typeface="Calibri"/>
        </a:defRPr>
      </a:lvl4pPr>
      <a:lvl5pPr marL="2057400" marR="0" lvl="4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100000"/>
        <a:buFont typeface="Arial" pitchFamily="34"/>
        <a:buChar char="»"/>
        <a:tabLst/>
        <a:defRPr lang="de-DE" sz="2000" b="0" i="0" u="none" strike="noStrike" kern="1200" spc="0" baseline="0">
          <a:solidFill>
            <a:srgbClr val="000000"/>
          </a:solidFill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30415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Lesson</a:t>
            </a: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1: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Characterizing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Carl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Fredricksen</a:t>
            </a: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353528" y="1266839"/>
            <a:ext cx="7890840" cy="4692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Speculating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endParaRPr lang="de-D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 she / it / they	might		be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think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expect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suppose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Maybe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Possibly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Perhaps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Probably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7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820" y="1109751"/>
            <a:ext cx="8064360" cy="6203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4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Ellie´s</a:t>
            </a:r>
            <a:r>
              <a:rPr lang="de-DE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de-DE" sz="24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family</a:t>
            </a:r>
            <a:endParaRPr lang="de-DE" sz="2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28950" y="3287541"/>
            <a:ext cx="3086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Ellies Familie </a:t>
            </a:r>
            <a:r>
              <a:rPr kumimoji="0" lang="en-GB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[0:07:05]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91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28378" y="1072888"/>
            <a:ext cx="8064360" cy="6203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400" dirty="0" err="1" smtClean="0">
                <a:latin typeface="Arial" pitchFamily="18"/>
                <a:ea typeface="Microsoft YaHei" pitchFamily="2"/>
                <a:cs typeface="Mangal" pitchFamily="2"/>
              </a:rPr>
              <a:t>Carl</a:t>
            </a:r>
            <a:r>
              <a:rPr lang="de-DE" sz="24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´s</a:t>
            </a:r>
            <a:r>
              <a:rPr lang="de-DE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de-DE" sz="24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family</a:t>
            </a:r>
            <a:endParaRPr lang="de-DE" sz="2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17508" y="3573016"/>
            <a:ext cx="3086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Carls Familie </a:t>
            </a:r>
            <a:r>
              <a:rPr kumimoji="0" lang="en-GB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[0:07:08]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3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539640" y="3933056"/>
            <a:ext cx="7890840" cy="2038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Pay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attention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to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music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feld 1"/>
          <p:cNvSpPr txBox="1"/>
          <p:nvPr/>
        </p:nvSpPr>
        <p:spPr>
          <a:xfrm>
            <a:off x="539640" y="1429720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wedding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20990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433291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Carl´s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Ellie´s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married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life</a:t>
            </a:r>
            <a:endParaRPr lang="de-DE" sz="2600" b="1" dirty="0" smtClean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Gallery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Walk</a:t>
            </a:r>
            <a:endParaRPr lang="de-DE" sz="2600" b="1" i="1" dirty="0" smtClean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Sum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up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main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events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of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Carl´s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Ellie´s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life</a:t>
            </a:r>
            <a:endParaRPr lang="de-DE" sz="2600" b="1" i="1" dirty="0" smtClean="0"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u="none" strike="noStrike" kern="1200" spc="0" baseline="0" dirty="0" smtClean="0">
                <a:ln>
                  <a:noFill/>
                </a:ln>
                <a:latin typeface="Arial" pitchFamily="34"/>
                <a:ea typeface="Microsoft YaHei" pitchFamily="2"/>
                <a:cs typeface="Arial" pitchFamily="34"/>
              </a:rPr>
              <a:t>Work in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latin typeface="Arial" pitchFamily="34"/>
                <a:ea typeface="Microsoft YaHei" pitchFamily="2"/>
                <a:cs typeface="Arial" pitchFamily="34"/>
              </a:rPr>
              <a:t>pairs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latin typeface="Arial" pitchFamily="34"/>
                <a:ea typeface="Microsoft YaHei" pitchFamily="2"/>
                <a:cs typeface="Arial" pitchFamily="34"/>
              </a:rPr>
              <a:t>or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latin typeface="Arial" pitchFamily="34"/>
                <a:ea typeface="Microsoft YaHei" pitchFamily="2"/>
                <a:cs typeface="Arial" pitchFamily="34"/>
              </a:rPr>
              <a:t> in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latin typeface="Arial" pitchFamily="34"/>
                <a:ea typeface="Microsoft YaHei" pitchFamily="2"/>
                <a:cs typeface="Arial" pitchFamily="34"/>
              </a:rPr>
              <a:t>groups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latin typeface="Arial" pitchFamily="34"/>
                <a:ea typeface="Microsoft YaHei" pitchFamily="2"/>
                <a:cs typeface="Arial" pitchFamily="34"/>
              </a:rPr>
              <a:t>of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latin typeface="Arial" pitchFamily="34"/>
                <a:ea typeface="Microsoft YaHei" pitchFamily="2"/>
                <a:cs typeface="Arial" pitchFamily="34"/>
              </a:rPr>
              <a:t>three</a:t>
            </a:r>
            <a:endParaRPr lang="de-DE" sz="2600" b="1" i="1" u="none" strike="noStrike" kern="1200" spc="0" baseline="0" dirty="0" smtClean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42271" y="5411643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screenshots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Gallery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7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49292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information on ...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 the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situation of old people in the USA who have retired from their job.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down at least 3 things that are different than in Germany. 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wilderness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explorers.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boy scouts in the USA.</a:t>
            </a:r>
            <a:endParaRPr lang="de-DE" sz="2600" b="1" u="none" strike="noStrike" kern="1200" spc="0" baseline="0" dirty="0" smtClean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1647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39217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Lesson</a:t>
            </a: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3: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Ellie´s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life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;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Russell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432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27994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Carl´s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Ellie´s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married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life</a:t>
            </a:r>
            <a:endParaRPr lang="de-DE" sz="2600" b="1" dirty="0" smtClean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Let´s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have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a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closer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look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…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2817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39" y="1221225"/>
            <a:ext cx="8064360" cy="4462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lvl="0" algn="ctr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Carl was listening, while Ellie was speaking to him.</a:t>
            </a:r>
            <a:endParaRPr lang="de-DE" sz="2400" b="0" i="0" u="none" strike="noStrike" kern="1200" dirty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28769" y="3429000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Carl und Ellie als Kinder (mit Fliegerbrillen)) </a:t>
            </a: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[0:04:05]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13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39" y="1221225"/>
            <a:ext cx="8064360" cy="4462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lvl="0" algn="ctr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When Carl came in, Ellie was dreaming of South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America.</a:t>
            </a:r>
            <a:endParaRPr lang="de-DE" sz="2400" b="0" i="0" u="none" strike="noStrike" kern="1200" dirty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08949" y="3356992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Carl betritt das Haus, Ellie steuert ein imaginäres Luftschiff) </a:t>
            </a: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[0:03:45]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6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13159" y="3454558"/>
            <a:ext cx="7890840" cy="2422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Describe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Carl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Fredricksen</a:t>
            </a:r>
            <a:endParaRPr lang="de-DE" sz="2600" b="1" i="1" dirty="0" smtClean="0"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–  </a:t>
            </a:r>
            <a:r>
              <a:rPr lang="de-DE" sz="2600" b="1" i="1" dirty="0" err="1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w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hat</a:t>
            </a:r>
            <a:r>
              <a:rPr lang="de-DE" sz="2600" b="1" i="1" u="none" strike="noStrike" kern="1200" spc="0" dirty="0" smtClean="0">
                <a:ln>
                  <a:noFill/>
                </a:ln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he </a:t>
            </a:r>
            <a:r>
              <a:rPr lang="de-DE" sz="2600" b="1" i="1" u="none" strike="noStrike" kern="1200" spc="0" dirty="0" err="1" smtClean="0">
                <a:ln>
                  <a:noFill/>
                </a:ln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looks</a:t>
            </a:r>
            <a:r>
              <a:rPr lang="de-DE" sz="2600" b="1" i="1" u="none" strike="noStrike" kern="1200" spc="0" dirty="0" smtClean="0">
                <a:ln>
                  <a:noFill/>
                </a:ln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like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feld 1"/>
          <p:cNvSpPr txBox="1"/>
          <p:nvPr/>
        </p:nvSpPr>
        <p:spPr>
          <a:xfrm>
            <a:off x="539640" y="1538472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Fredricksen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1823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270000" y="1270850"/>
            <a:ext cx="8603999" cy="4462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lvl="0" algn="ctr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Carl was reading, when the balloon came through the window.</a:t>
            </a:r>
            <a:endParaRPr lang="de-DE" sz="2400" b="0" i="0" u="none" strike="noStrike" kern="1200" dirty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08949" y="3573016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Carl im Krankenhaus, ein blauer Ballon fliegt herein </a:t>
            </a: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[0:05:06]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8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39" y="1221225"/>
            <a:ext cx="8064360" cy="4462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lvl="0" algn="ctr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this is how he reacted:</a:t>
            </a:r>
            <a:endParaRPr lang="de-DE" sz="2400" b="0" i="0" u="none" strike="noStrike" kern="1200" dirty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28769" y="3429000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Carl sieht den Ballon und erschrickt </a:t>
            </a: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[0:05:07]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5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26400" y="1598794"/>
            <a:ext cx="7890840" cy="41442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Carl´s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Ellie´s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married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life</a:t>
            </a:r>
            <a:endParaRPr lang="de-DE" sz="2600" b="1" dirty="0" smtClean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Screenshots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What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were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Carl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Ellie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doing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when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photo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was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taken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?</a:t>
            </a:r>
          </a:p>
          <a:p>
            <a:pPr algn="ctr"/>
            <a:r>
              <a:rPr lang="de-DE" sz="2600" b="1" i="1" dirty="0">
                <a:latin typeface="Arial" pitchFamily="34"/>
                <a:ea typeface="Microsoft YaHei" pitchFamily="2"/>
                <a:cs typeface="Arial" pitchFamily="34"/>
              </a:rPr>
              <a:t>Work in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pairs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39640" y="467162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screenshots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Carl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Ellie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50063" y="5344770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Help: 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endParaRPr lang="de-DE" altLang="de-DE" sz="2800" dirty="0" smtClean="0">
              <a:solidFill>
                <a:srgbClr val="00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39640" y="608570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Help: </a:t>
            </a:r>
            <a:r>
              <a:rPr lang="de-DE" altLang="de-DE" sz="2800" dirty="0" err="1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</a:t>
            </a: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endParaRPr lang="de-DE" altLang="de-DE" sz="2800" dirty="0" smtClean="0">
              <a:solidFill>
                <a:srgbClr val="00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3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8440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lvl="0" algn="ctr"/>
            <a:r>
              <a:rPr lang="de-DE" sz="2600" b="1" dirty="0" err="1">
                <a:latin typeface="Arial" pitchFamily="34"/>
                <a:ea typeface="Microsoft YaHei" pitchFamily="2"/>
                <a:cs typeface="Arial" pitchFamily="34"/>
              </a:rPr>
              <a:t>Carl´s</a:t>
            </a:r>
            <a:r>
              <a:rPr lang="de-DE" sz="2600" b="1" dirty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>
                <a:latin typeface="Arial" pitchFamily="34"/>
                <a:ea typeface="Microsoft YaHei" pitchFamily="2"/>
                <a:cs typeface="Arial" pitchFamily="34"/>
              </a:rPr>
              <a:t>Ellie´s</a:t>
            </a:r>
            <a:r>
              <a:rPr lang="de-DE" sz="2600" b="1" dirty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>
                <a:latin typeface="Arial" pitchFamily="34"/>
                <a:ea typeface="Microsoft YaHei" pitchFamily="2"/>
                <a:cs typeface="Arial" pitchFamily="34"/>
              </a:rPr>
              <a:t>married</a:t>
            </a:r>
            <a:r>
              <a:rPr lang="de-DE" sz="2600" b="1" dirty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>
                <a:latin typeface="Arial" pitchFamily="34"/>
                <a:ea typeface="Microsoft YaHei" pitchFamily="2"/>
                <a:cs typeface="Arial" pitchFamily="34"/>
              </a:rPr>
              <a:t>life</a:t>
            </a:r>
            <a:endParaRPr lang="de-DE" sz="2600" b="1" dirty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6" y="5095957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The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progressive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tense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8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8760" y="1325918"/>
            <a:ext cx="7890840" cy="4162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1" u="none" strike="noStrike" kern="1200" spc="0" baseline="0" dirty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Carl and Ellie; write at least 5 sentences. Use at least three different structures from the work sheet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"Comparison of adjectives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was Ellie going to do?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Make at least 3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suggestions.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do you want to learn about Carl´s life after Ellie has died?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Write down at least 5 questions.</a:t>
            </a:r>
            <a:endParaRPr lang="de-DE" sz="24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6" y="5095957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6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8760" y="1325918"/>
            <a:ext cx="7890840" cy="29533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Talking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about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1" u="none" strike="noStrike" kern="1200" spc="0" baseline="0" dirty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 and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Ellie going to do?</a:t>
            </a:r>
            <a:r>
              <a:rPr lang="en-GB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want to learn about Carl´s life after Ellie has died?</a:t>
            </a:r>
            <a:r>
              <a:rPr lang="en-GB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800" b="1" i="1" u="none" strike="noStrike" kern="1200" spc="0" baseline="0" dirty="0">
              <a:ln>
                <a:noFill/>
              </a:ln>
              <a:solidFill>
                <a:schemeClr val="bg1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79213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8760" y="1325918"/>
            <a:ext cx="7890840" cy="29533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Talking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about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1" u="none" strike="noStrike" kern="1200" spc="0" baseline="0" dirty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Carl and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Ellie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Ellie going to do? 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want to learn about Carl´s life after Ellie has died?</a:t>
            </a:r>
            <a:r>
              <a:rPr lang="en-GB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800" b="1" i="1" u="none" strike="noStrike" kern="1200" spc="0" baseline="0" dirty="0">
              <a:ln>
                <a:noFill/>
              </a:ln>
              <a:solidFill>
                <a:schemeClr val="bg1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9330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8760" y="1325918"/>
            <a:ext cx="7890840" cy="29533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Talking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about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1" u="none" strike="noStrike" kern="1200" spc="0" baseline="0" dirty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Carl and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Ellie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was Ellie going to do? </a:t>
            </a:r>
            <a:endParaRPr lang="de-DE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want to learn about Carl´s life after Ellie has died? </a:t>
            </a:r>
            <a:endParaRPr lang="de-DE" sz="28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94707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28941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Talking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about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>
                <a:latin typeface="Arial" pitchFamily="34"/>
                <a:ea typeface="Microsoft YaHei" pitchFamily="2"/>
                <a:cs typeface="Arial" pitchFamily="34"/>
              </a:rPr>
              <a:t>h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on ...</a:t>
            </a:r>
            <a:endParaRPr lang="de-DE" sz="2800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the </a:t>
            </a:r>
            <a:r>
              <a:rPr lang="en-GB" sz="2800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of old people in the USA who have retired from their job. 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88068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806579" y="2746689"/>
            <a:ext cx="7890840" cy="24812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lvl="0" algn="ctr"/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adjectives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characterize Russell;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evidence from the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film.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5" y="5227946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0345" y="5948550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Logical Links</a:t>
            </a:r>
          </a:p>
        </p:txBody>
      </p:sp>
      <p:sp>
        <p:nvSpPr>
          <p:cNvPr id="11" name="Textfeld 1"/>
          <p:cNvSpPr txBox="1"/>
          <p:nvPr/>
        </p:nvSpPr>
        <p:spPr>
          <a:xfrm>
            <a:off x="539640" y="1455936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Russell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76138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5254" y="2995477"/>
            <a:ext cx="7890840" cy="41204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Describe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Carl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Fredricksen</a:t>
            </a:r>
            <a:endParaRPr lang="de-DE" sz="2600" b="1" i="1" dirty="0" smtClean="0"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– 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how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he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behaves</a:t>
            </a:r>
            <a:endParaRPr lang="de-DE" sz="2600" b="1" i="1" dirty="0" smtClean="0"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0" algn="ctr"/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5 adjectives that you didn´t use before and use them to describe Carl; give evidence from the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film.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5" y="5949280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1"/>
          <p:cNvSpPr txBox="1"/>
          <p:nvPr/>
        </p:nvSpPr>
        <p:spPr>
          <a:xfrm>
            <a:off x="539640" y="1514030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construction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workers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6077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-313669" y="1888920"/>
            <a:ext cx="8574480" cy="32775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Talking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about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>
                <a:latin typeface="Arial" pitchFamily="34"/>
                <a:ea typeface="Microsoft YaHei" pitchFamily="2"/>
                <a:cs typeface="Arial" pitchFamily="34"/>
              </a:rPr>
              <a:t>h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information on ...</a:t>
            </a:r>
            <a:endParaRPr lang="de-DE" sz="2800" dirty="0" smtClean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GB" sz="2800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wilderness </a:t>
            </a:r>
            <a:r>
              <a:rPr lang="en-GB" sz="2800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explorers.</a:t>
            </a:r>
            <a:endParaRPr lang="de-DE" sz="2800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GB" sz="2800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boy scouts in the USA.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62744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4221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Lesson</a:t>
            </a: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40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4</a:t>
            </a: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How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Carl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Russell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got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to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South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America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;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Kevin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Dug</a:t>
            </a: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06589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28378" y="1072888"/>
            <a:ext cx="8064360" cy="6203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400" dirty="0" err="1" smtClean="0">
                <a:latin typeface="Arial" pitchFamily="18"/>
                <a:ea typeface="Microsoft YaHei" pitchFamily="2"/>
                <a:cs typeface="Mangal" pitchFamily="2"/>
              </a:rPr>
              <a:t>Carl</a:t>
            </a:r>
            <a:r>
              <a:rPr lang="de-DE" sz="24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´s</a:t>
            </a:r>
            <a:r>
              <a:rPr lang="de-DE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de-DE" sz="24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house</a:t>
            </a:r>
            <a:endParaRPr lang="de-DE" sz="2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17508" y="3573016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Carls Haus inmitten einer riesigen Baustelle </a:t>
            </a: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[0:12:58]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83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08760" y="4591196"/>
            <a:ext cx="8222947" cy="95409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 eaLnBrk="1" hangingPunct="1">
              <a:spcAft>
                <a:spcPct val="0"/>
              </a:spcAft>
            </a:pP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Carl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Russell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South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"/>
          <p:cNvSpPr txBox="1"/>
          <p:nvPr/>
        </p:nvSpPr>
        <p:spPr>
          <a:xfrm>
            <a:off x="552411" y="1439231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How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Carl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Russell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got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to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South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America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08759" y="5747962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Help: 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endParaRPr lang="de-DE" altLang="de-DE" sz="2800" dirty="0" smtClean="0">
              <a:solidFill>
                <a:srgbClr val="00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99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896959" y="2962456"/>
            <a:ext cx="7890840" cy="28941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0"/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b="1" i="1" dirty="0" err="1">
                <a:solidFill>
                  <a:srgbClr val="1717ED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c</a:t>
            </a:r>
            <a:r>
              <a:rPr lang="de-DE" sz="2800" b="1" i="1" u="none" strike="noStrike" kern="1200" spc="0" baseline="0" dirty="0" err="1" smtClean="0">
                <a:ln>
                  <a:noFill/>
                </a:ln>
                <a:solidFill>
                  <a:srgbClr val="1717ED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haracterize</a:t>
            </a:r>
            <a:r>
              <a:rPr lang="de-DE" sz="2800" b="1" i="1" u="none" strike="noStrike" kern="1200" spc="0" dirty="0" smtClean="0">
                <a:ln>
                  <a:noFill/>
                </a:ln>
                <a:solidFill>
                  <a:srgbClr val="1717ED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Kevin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b="1" i="1" dirty="0" err="1">
                <a:solidFill>
                  <a:srgbClr val="1717ED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c</a:t>
            </a:r>
            <a:r>
              <a:rPr lang="de-DE" sz="2800" b="1" i="1" baseline="0" dirty="0" err="1" smtClean="0">
                <a:solidFill>
                  <a:srgbClr val="1717ED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haracterize</a:t>
            </a:r>
            <a:r>
              <a:rPr lang="de-DE" sz="2800" b="1" i="1" baseline="0" dirty="0" smtClean="0">
                <a:solidFill>
                  <a:srgbClr val="1717ED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de-DE" sz="2800" b="1" i="1" baseline="0" dirty="0" err="1" smtClean="0">
                <a:solidFill>
                  <a:srgbClr val="1717ED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Dug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4" y="534138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0345" y="6051480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Logical Links</a:t>
            </a:r>
          </a:p>
        </p:txBody>
      </p:sp>
      <p:sp>
        <p:nvSpPr>
          <p:cNvPr id="11" name="Textfeld 1"/>
          <p:cNvSpPr txBox="1"/>
          <p:nvPr/>
        </p:nvSpPr>
        <p:spPr>
          <a:xfrm>
            <a:off x="539640" y="1401578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Kevin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Dug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23956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8760" y="1325918"/>
            <a:ext cx="7890840" cy="41030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Character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Draw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 network that illustrates the relationships between Carl, Ellie, Russell, Kevin, Dug, Alpha, and Charles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Muntz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. Take into account what we have said about their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characters.</a:t>
            </a:r>
          </a:p>
          <a:p>
            <a:pPr lvl="0"/>
            <a:endParaRPr lang="de-D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4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19422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30415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Lesson</a:t>
            </a: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5: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How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Carl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met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Muntz</a:t>
            </a: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81982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80808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lvl="0" algn="ctr">
              <a:spcBef>
                <a:spcPts val="1100"/>
              </a:spcBef>
            </a:pPr>
            <a:r>
              <a:rPr lang="en-US" b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b="1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4559" y="1403519"/>
            <a:ext cx="8209440" cy="132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Alpha </a:t>
            </a:r>
            <a:r>
              <a:rPr lang="de-DE" altLang="de-DE" sz="24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altLang="de-DE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?</a:t>
            </a:r>
          </a:p>
          <a:p>
            <a:pPr marL="457200" indent="-457200"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26049" y="3502051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Alpha </a:t>
            </a: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[0:49:19]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80808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lvl="0" algn="ctr">
              <a:spcBef>
                <a:spcPts val="1100"/>
              </a:spcBef>
            </a:pPr>
            <a:r>
              <a:rPr lang="en-US" b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b="1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4559" y="1403519"/>
            <a:ext cx="8209440" cy="132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Alpha </a:t>
            </a:r>
            <a:r>
              <a:rPr lang="de-DE" altLang="de-DE" sz="24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altLang="de-DE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?</a:t>
            </a:r>
          </a:p>
          <a:p>
            <a:pPr marL="457200" indent="-457200"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900000" y="3291619"/>
            <a:ext cx="3086100" cy="855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</a:t>
            </a: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Alpha </a:t>
            </a: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[0:49:19]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097145" y="3265452"/>
            <a:ext cx="3086100" cy="8815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dirty="0"/>
              <a:t>Bild: https://upload.wikimedia.org/wikipedia/commons/8/80/Anubi.jpg [27/01/16]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68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512774" y="2996999"/>
            <a:ext cx="7890840" cy="16849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0"/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Take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funny?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546293" y="1473487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Funny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dogs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60266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6" y="5877272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Help: 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endParaRPr lang="de-DE" altLang="de-DE" sz="2800" dirty="0" smtClean="0">
              <a:solidFill>
                <a:srgbClr val="00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1"/>
          <p:cNvSpPr txBox="1"/>
          <p:nvPr/>
        </p:nvSpPr>
        <p:spPr>
          <a:xfrm>
            <a:off x="539640" y="1505735"/>
            <a:ext cx="8222947" cy="1431097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Carl´s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idol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in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1930-s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65568" y="520874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Charles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Muntz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1930-s</a:t>
            </a:r>
          </a:p>
        </p:txBody>
      </p:sp>
    </p:spTree>
    <p:extLst>
      <p:ext uri="{BB962C8B-B14F-4D97-AF65-F5344CB8AC3E}">
        <p14:creationId xmlns:p14="http://schemas.microsoft.com/office/powerpoint/2010/main" val="93293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525960" y="1952459"/>
            <a:ext cx="7890840" cy="16258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Talking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about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>
                <a:latin typeface="Arial" pitchFamily="34"/>
                <a:ea typeface="Microsoft YaHei" pitchFamily="2"/>
                <a:cs typeface="Arial" pitchFamily="34"/>
              </a:rPr>
              <a:t>h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Character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80615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806579" y="3573016"/>
            <a:ext cx="7890840" cy="1714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lvl="0" algn="ctr"/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ctr"/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Russell´s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539640" y="1428442"/>
            <a:ext cx="8222947" cy="1431097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Russell´s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background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11580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86433" y="2906404"/>
            <a:ext cx="7890840" cy="25108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lvl="0" algn="ctr"/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five sentences in which you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the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scene. </a:t>
            </a:r>
            <a:endParaRPr lang="en-GB" sz="2800" i="1" dirty="0" smtClean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four different logical links.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0345" y="5948550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Logical Links</a:t>
            </a:r>
          </a:p>
        </p:txBody>
      </p:sp>
      <p:sp>
        <p:nvSpPr>
          <p:cNvPr id="11" name="Textfeld 1"/>
          <p:cNvSpPr txBox="1"/>
          <p:nvPr/>
        </p:nvSpPr>
        <p:spPr>
          <a:xfrm>
            <a:off x="539640" y="1479561"/>
            <a:ext cx="8222947" cy="1431097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Meeting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Muntz´s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dogs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63547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30415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Lesson</a:t>
            </a: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6: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Muntz</a:t>
            </a: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5209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4" y="534138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557019" y="1512656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/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only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soundtrack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Muntz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7985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2038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endParaRPr lang="de-DE" sz="2600" b="1" dirty="0" smtClean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40963" y="4846206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580090" y="3069048"/>
            <a:ext cx="8222947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0346" y="5510312"/>
            <a:ext cx="8222947" cy="95409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Idiomatic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 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264442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97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1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76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6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09692" y="5283758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Carl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Ellie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"/>
          <p:cNvSpPr txBox="1"/>
          <p:nvPr/>
        </p:nvSpPr>
        <p:spPr>
          <a:xfrm>
            <a:off x="538803" y="1469860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0" algn="ctr"/>
            <a:r>
              <a:rPr lang="de-DE" sz="2600" b="1" dirty="0" err="1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How</a:t>
            </a:r>
            <a:r>
              <a:rPr lang="de-DE" sz="2600" b="1" dirty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Carl </a:t>
            </a:r>
            <a:r>
              <a:rPr lang="de-DE" sz="2600" b="1" dirty="0" err="1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met</a:t>
            </a:r>
            <a:r>
              <a:rPr lang="de-DE" sz="2600" b="1" dirty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Ellie</a:t>
            </a:r>
            <a:endParaRPr lang="de-DE" sz="2600" b="1" dirty="0"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00205" y="5978592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Help: 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endParaRPr lang="de-DE" altLang="de-DE" sz="2800" dirty="0" smtClean="0">
              <a:solidFill>
                <a:srgbClr val="00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32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5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1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8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5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4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61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4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9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475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err="1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Idiomatic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expressions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235588"/>
            <a:ext cx="4968552" cy="40017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grob zu jemandem sein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sich etwas angewöhnen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den USA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habe noch etwas zu erledigen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dich mal wieder selbst übertroffen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fühle mich geehrt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 hast es geschafft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Sind Sie sicher, dass wir Ihnen nicht zur Last fallen?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Ich möchte mich nicht aufdrängen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 wahre Wonne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mein rechtmäßiger Besitz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 denken, sie können es einfach mitnehmen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 sollten jetzt lieber 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96195" y="2220874"/>
            <a:ext cx="3107804" cy="4016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be rough on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s.o</a:t>
            </a: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fall into a habit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stateside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I´ve got unfinished work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done it again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I´m </a:t>
            </a:r>
            <a:r>
              <a:rPr kumimoji="0" lang="en-GB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honored</a:t>
            </a:r>
            <a:endParaRPr kumimoji="0" lang="en-GB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You´ve made it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You’re sure we’re not a bother? 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I’d hate to impose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real treat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what’s rightfully mine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They think it´s theirs to take</a:t>
            </a: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We´d rather be going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70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30415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Lesson</a:t>
            </a: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2: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How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Carl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met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Ellie</a:t>
            </a: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92701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4" y="5341385"/>
            <a:ext cx="8222947" cy="95409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Muntz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539640" y="1383070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u="none" strike="noStrike" kern="1200" spc="0" dirty="0" err="1" smtClean="0">
                <a:ln>
                  <a:noFill/>
                </a:ln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Muntz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508630" y="3244334"/>
            <a:ext cx="2126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2400" b="1" i="1" dirty="0">
                <a:latin typeface="Arial" pitchFamily="34"/>
                <a:ea typeface="Microsoft YaHei" pitchFamily="2"/>
                <a:cs typeface="Arial" pitchFamily="34"/>
              </a:rPr>
              <a:t>Work in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pairs</a:t>
            </a:r>
            <a:endParaRPr lang="de-DE" sz="2400" b="1" i="1" dirty="0"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93287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525960" y="1524962"/>
            <a:ext cx="7890840" cy="283507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Charles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Muntz</a:t>
            </a:r>
            <a:endParaRPr lang="de-DE" sz="2600" b="1" dirty="0" smtClean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0"/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Carl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Muntz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4" y="534138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0345" y="6051480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Logical Links</a:t>
            </a:r>
          </a:p>
        </p:txBody>
      </p:sp>
    </p:spTree>
    <p:extLst>
      <p:ext uri="{BB962C8B-B14F-4D97-AF65-F5344CB8AC3E}">
        <p14:creationId xmlns:p14="http://schemas.microsoft.com/office/powerpoint/2010/main" val="122285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30415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Lesson</a:t>
            </a: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40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7</a:t>
            </a: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Music</a:t>
            </a: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3129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19709" y="1196627"/>
            <a:ext cx="8064360" cy="4462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400" dirty="0" smtClean="0">
                <a:latin typeface="Arial" pitchFamily="18"/>
                <a:ea typeface="Microsoft YaHei" pitchFamily="2"/>
                <a:cs typeface="Mangal" pitchFamily="2"/>
              </a:rPr>
              <a:t>Charles </a:t>
            </a:r>
            <a:r>
              <a:rPr lang="de-DE" sz="2400" dirty="0" err="1" smtClean="0">
                <a:latin typeface="Arial" pitchFamily="18"/>
                <a:ea typeface="Microsoft YaHei" pitchFamily="2"/>
                <a:cs typeface="Mangal" pitchFamily="2"/>
              </a:rPr>
              <a:t>Muntz</a:t>
            </a:r>
            <a:endParaRPr lang="de-DE" sz="2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08949" y="3140968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Muntz mit Helmen </a:t>
            </a: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[0:56:47]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3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11" name="Textfeld 1"/>
          <p:cNvSpPr txBox="1"/>
          <p:nvPr/>
        </p:nvSpPr>
        <p:spPr>
          <a:xfrm>
            <a:off x="539640" y="1465698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/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without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soundtrack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chase</a:t>
            </a:r>
            <a:endParaRPr lang="de-DE" sz="2600" b="1" u="none" strike="noStrike" kern="1200" spc="0" baseline="0" dirty="0" smtClean="0">
              <a:ln>
                <a:noFill/>
              </a:ln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27495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2038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music</a:t>
            </a:r>
            <a:endParaRPr lang="de-DE" sz="2600" b="1" dirty="0" smtClean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414037" y="2369364"/>
            <a:ext cx="8222947" cy="3395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music do you expect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instruments? </a:t>
            </a:r>
            <a:endParaRPr lang="en-GB" sz="2800" i="1" dirty="0" smtClean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 (singer? voice-over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instruments? Just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low voices /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Rhythm?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sound effects?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93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565689" y="2725405"/>
            <a:ext cx="7890840" cy="16553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Here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is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a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first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suggestion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539640" y="1482949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chase</a:t>
            </a:r>
            <a:endParaRPr lang="de-DE" sz="2600" b="1" dirty="0" smtClean="0"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with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music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Giuseppe Verdi: </a:t>
            </a:r>
            <a:r>
              <a:rPr lang="de-DE" sz="2600" b="1" i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Requiem: Dies Irae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358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2038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music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/ Verdi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414037" y="2369364"/>
            <a:ext cx="8222947" cy="1331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effect is created?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elements are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highlighted?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scene structured?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8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13159" y="2571298"/>
            <a:ext cx="7890840" cy="16553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Here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is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a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second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suggestion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539640" y="1527354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chase</a:t>
            </a:r>
            <a:endParaRPr lang="de-DE" sz="2600" b="1" dirty="0" smtClean="0"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with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music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Igor Stravinsky: </a:t>
            </a:r>
            <a:r>
              <a:rPr lang="de-DE" sz="2600" b="1" i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Le </a:t>
            </a:r>
            <a:r>
              <a:rPr lang="de-DE" sz="2600" b="1" i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sacre</a:t>
            </a:r>
            <a:r>
              <a:rPr lang="de-DE" sz="2600" b="1" i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du </a:t>
            </a:r>
            <a:r>
              <a:rPr lang="de-DE" sz="2600" b="1" i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printemps</a:t>
            </a:r>
            <a:r>
              <a:rPr lang="de-DE" sz="2600" b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3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2038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music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/ Stravinsky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414037" y="2369364"/>
            <a:ext cx="8222947" cy="1331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effect is created?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elements are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highlighted?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scene structured?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3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28378" y="1072888"/>
            <a:ext cx="8064360" cy="4462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400" dirty="0" smtClean="0">
                <a:latin typeface="Arial" pitchFamily="18"/>
                <a:ea typeface="Microsoft YaHei" pitchFamily="2"/>
                <a:cs typeface="Mangal" pitchFamily="2"/>
              </a:rPr>
              <a:t>The Charles </a:t>
            </a:r>
            <a:r>
              <a:rPr lang="de-DE" sz="2400" dirty="0" err="1" smtClean="0">
                <a:latin typeface="Arial" pitchFamily="18"/>
                <a:ea typeface="Microsoft YaHei" pitchFamily="2"/>
                <a:cs typeface="Mangal" pitchFamily="2"/>
              </a:rPr>
              <a:t>Muntz</a:t>
            </a:r>
            <a:r>
              <a:rPr lang="de-DE" sz="2400" dirty="0" smtClean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de-DE" sz="2400" dirty="0" err="1" smtClean="0">
                <a:latin typeface="Arial" pitchFamily="18"/>
                <a:ea typeface="Microsoft YaHei" pitchFamily="2"/>
                <a:cs typeface="Mangal" pitchFamily="2"/>
              </a:rPr>
              <a:t>portait</a:t>
            </a:r>
            <a:endParaRPr lang="de-DE" sz="2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28950" y="3212976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das Portrait von Charles Muntz </a:t>
            </a: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[0:01:06]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13159" y="2741990"/>
            <a:ext cx="7890840" cy="16553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Here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is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original </a:t>
            </a:r>
            <a:r>
              <a:rPr lang="de-DE" sz="2600" b="1" i="1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soundtrack</a:t>
            </a:r>
            <a:r>
              <a:rPr lang="de-DE" sz="26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539640" y="1471127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</a:p>
          <a:p>
            <a:pPr algn="ctr"/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chase</a:t>
            </a:r>
            <a:endParaRPr lang="de-DE" sz="2600" b="1" dirty="0" smtClean="0"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4779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2038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music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/ </a:t>
            </a:r>
            <a:r>
              <a:rPr lang="de-DE" sz="2600" b="1" dirty="0">
                <a:latin typeface="Arial" pitchFamily="34"/>
                <a:ea typeface="Microsoft YaHei" pitchFamily="2"/>
                <a:cs typeface="Arial" pitchFamily="34"/>
              </a:rPr>
              <a:t>o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riginal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soundtrack</a:t>
            </a:r>
            <a:endParaRPr lang="de-DE" sz="2600" b="1" dirty="0" smtClean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414037" y="2369364"/>
            <a:ext cx="8222947" cy="1331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effect is created?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elements are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highlighted?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scene structured?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78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11" name="Textfeld 1"/>
          <p:cNvSpPr txBox="1"/>
          <p:nvPr/>
        </p:nvSpPr>
        <p:spPr>
          <a:xfrm>
            <a:off x="539640" y="1503066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</a:p>
          <a:p>
            <a:pPr algn="ctr"/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How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chase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ends</a:t>
            </a:r>
            <a:endParaRPr lang="de-DE" sz="2600" b="1" dirty="0" smtClean="0"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94491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36379" y="3890737"/>
            <a:ext cx="3429000" cy="2583071"/>
          </a:xfrm>
          <a:prstGeom prst="wedgeRoundRectCallout">
            <a:avLst>
              <a:gd name="adj1" fmla="val -815"/>
              <a:gd name="adj2" fmla="val -7509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488726" y="3832673"/>
            <a:ext cx="3771900" cy="1828576"/>
          </a:xfrm>
          <a:prstGeom prst="wedgeRoundRectCallout">
            <a:avLst>
              <a:gd name="adj1" fmla="val 5574"/>
              <a:gd name="adj2" fmla="val -7625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63631" y="3921514"/>
            <a:ext cx="3404314" cy="2677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1) Modal auxiliaries:</a:t>
            </a:r>
            <a:endParaRPr lang="de-DE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800" cap="small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I </a:t>
            </a:r>
            <a:r>
              <a:rPr lang="en-GB" sz="1800" b="1" i="1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might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help Kevin.</a:t>
            </a:r>
            <a:endParaRPr lang="de-DE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may		might</a:t>
            </a:r>
            <a:endParaRPr lang="de-DE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can		could</a:t>
            </a:r>
            <a:endParaRPr lang="de-DE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must</a:t>
            </a:r>
            <a:endParaRPr lang="de-DE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needn´t</a:t>
            </a:r>
            <a:endParaRPr lang="de-DE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shall	</a:t>
            </a: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should</a:t>
            </a:r>
            <a:endParaRPr lang="de-DE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will		would</a:t>
            </a:r>
            <a:endParaRPr lang="de-DE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ought 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</a:t>
            </a:r>
            <a:endParaRPr lang="de-DE" altLang="de-DE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832567" y="551162"/>
            <a:ext cx="4054929" cy="40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tx1"/>
                </a:solidFill>
              </a:rPr>
              <a:t>Talking about personal choices:</a:t>
            </a:r>
            <a:endParaRPr lang="de-DE" altLang="de-DE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629060" y="3921514"/>
            <a:ext cx="3404314" cy="1379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r>
              <a:rPr lang="en-GB" sz="1800" b="1" dirty="0">
                <a:solidFill>
                  <a:schemeClr val="tx1"/>
                </a:solidFill>
              </a:rPr>
              <a:t>2) Conditional sentences type I:</a:t>
            </a:r>
            <a:endParaRPr lang="de-DE" sz="1800" dirty="0">
              <a:solidFill>
                <a:schemeClr val="tx1"/>
              </a:solidFill>
            </a:endParaRPr>
          </a:p>
          <a:p>
            <a:r>
              <a:rPr lang="en-GB" sz="1800" cap="small" dirty="0">
                <a:solidFill>
                  <a:schemeClr val="tx1"/>
                </a:solidFill>
              </a:rPr>
              <a:t>Example</a:t>
            </a:r>
            <a:r>
              <a:rPr lang="en-GB" sz="1800" dirty="0">
                <a:solidFill>
                  <a:schemeClr val="tx1"/>
                </a:solidFill>
              </a:rPr>
              <a:t>: </a:t>
            </a:r>
            <a:r>
              <a:rPr lang="en-GB" sz="1800" b="1" i="1" u="sng" dirty="0">
                <a:solidFill>
                  <a:schemeClr val="tx1"/>
                </a:solidFill>
              </a:rPr>
              <a:t>If</a:t>
            </a:r>
            <a:r>
              <a:rPr lang="en-GB" sz="1800" dirty="0">
                <a:solidFill>
                  <a:schemeClr val="tx1"/>
                </a:solidFill>
              </a:rPr>
              <a:t> I run away, my house will burn down.</a:t>
            </a:r>
            <a:endParaRPr lang="de-DE" altLang="de-DE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24202" y="1755761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Kevin im Netz </a:t>
            </a: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[1:03:55]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788167" y="1755761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dirty="0" err="1"/>
              <a:t>screenshot</a:t>
            </a:r>
            <a:r>
              <a:rPr lang="de-DE" sz="1200" dirty="0"/>
              <a:t>: Carls brennendes Haus[1:04:26]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2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11" name="Textfeld 1"/>
          <p:cNvSpPr txBox="1"/>
          <p:nvPr/>
        </p:nvSpPr>
        <p:spPr>
          <a:xfrm>
            <a:off x="539640" y="1462211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</a:p>
          <a:p>
            <a:pPr algn="ctr"/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gets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to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Paradise Falls</a:t>
            </a:r>
          </a:p>
        </p:txBody>
      </p:sp>
    </p:spTree>
    <p:extLst>
      <p:ext uri="{BB962C8B-B14F-4D97-AF65-F5344CB8AC3E}">
        <p14:creationId xmlns:p14="http://schemas.microsoft.com/office/powerpoint/2010/main" val="78177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8760" y="1325918"/>
            <a:ext cx="7890840" cy="16258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Analysing film reviews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4" y="534138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Analysing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film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reviews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07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30415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Lesson</a:t>
            </a:r>
            <a:r>
              <a:rPr lang="de-DE" sz="40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8: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New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insights</a:t>
            </a: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5465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26397" y="1666760"/>
            <a:ext cx="7890840" cy="50883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             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Ellie´s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adventure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book</a:t>
            </a:r>
            <a:endParaRPr lang="de-DE" sz="2600" b="1" dirty="0" smtClean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de-DE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endParaRPr lang="de-DE" sz="2800" i="1" dirty="0" smtClean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de-DE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de-DE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de-DE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2800" i="1" dirty="0" smtClean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4" y="534138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screenshots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Ellie´s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adventure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748628" y="4183734"/>
            <a:ext cx="3646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2400" b="1" i="1" dirty="0">
                <a:latin typeface="Arial" pitchFamily="34"/>
                <a:ea typeface="Microsoft YaHei" pitchFamily="2"/>
                <a:cs typeface="Arial" pitchFamily="34"/>
              </a:rPr>
              <a:t>Work in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groups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of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three</a:t>
            </a:r>
            <a:endParaRPr lang="de-DE" sz="2400" b="1" i="1" dirty="0"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7511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923862" y="1195199"/>
            <a:ext cx="7890840" cy="55308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             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Ellie´s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adventure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book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Carl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adventure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taught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himself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2800" i="1" dirty="0" smtClean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de-DE" sz="2800" i="1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39638" y="4634506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Carl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57894" y="5330492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Help: 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</a:t>
            </a: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de-DE" altLang="de-DE" sz="2800" dirty="0" smtClean="0">
              <a:solidFill>
                <a:srgbClr val="00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39638" y="6048586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More 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de-DE" altLang="de-DE" sz="2800" dirty="0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rgbClr val="00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endParaRPr lang="de-DE" altLang="de-DE" sz="2800" dirty="0" smtClean="0">
              <a:solidFill>
                <a:srgbClr val="00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508452" y="3906369"/>
            <a:ext cx="2126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2400" b="1" i="1" dirty="0">
                <a:latin typeface="Arial" pitchFamily="34"/>
                <a:ea typeface="Microsoft YaHei" pitchFamily="2"/>
                <a:cs typeface="Arial" pitchFamily="34"/>
              </a:rPr>
              <a:t>Work in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pairs</a:t>
            </a:r>
            <a:endParaRPr lang="de-DE" sz="2400" b="1" i="1" dirty="0"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1085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11" name="Textfeld 1"/>
          <p:cNvSpPr txBox="1"/>
          <p:nvPr/>
        </p:nvSpPr>
        <p:spPr>
          <a:xfrm>
            <a:off x="539640" y="1439231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</a:p>
          <a:p>
            <a:pPr algn="ctr"/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showdown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: Carl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beats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Muntz</a:t>
            </a:r>
            <a:endParaRPr lang="de-DE" sz="2600" b="1" dirty="0" smtClean="0"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64781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36609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Characterize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Carl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Fredricksen</a:t>
            </a:r>
            <a:endParaRPr lang="de-DE" sz="2600" b="1" i="1" dirty="0" smtClean="0"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0" algn="ctr"/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5 adjectives that you didn´t use before and use them to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characterize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Carl; </a:t>
            </a:r>
            <a:endParaRPr lang="en-GB" sz="2800" i="1" dirty="0" smtClean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GB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from the </a:t>
            </a:r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film.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6" y="5095957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0345" y="5789303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Logical Links</a:t>
            </a:r>
          </a:p>
        </p:txBody>
      </p:sp>
    </p:spTree>
    <p:extLst>
      <p:ext uri="{BB962C8B-B14F-4D97-AF65-F5344CB8AC3E}">
        <p14:creationId xmlns:p14="http://schemas.microsoft.com/office/powerpoint/2010/main" val="89582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11" name="Textfeld 1"/>
          <p:cNvSpPr txBox="1"/>
          <p:nvPr/>
        </p:nvSpPr>
        <p:spPr>
          <a:xfrm>
            <a:off x="539640" y="1439231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</a:p>
          <a:p>
            <a:pPr algn="ctr"/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 </a:t>
            </a:r>
            <a:r>
              <a:rPr lang="de-DE" sz="2600" b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showdown: 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Carl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beats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Muntz</a:t>
            </a:r>
            <a:endParaRPr lang="de-DE" sz="2600" b="1" dirty="0" smtClean="0"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8" name="Textfeld 1"/>
          <p:cNvSpPr txBox="1"/>
          <p:nvPr/>
        </p:nvSpPr>
        <p:spPr>
          <a:xfrm rot="20208439">
            <a:off x="608059" y="2756991"/>
            <a:ext cx="8222947" cy="1431097"/>
          </a:xfrm>
          <a:prstGeom prst="rect">
            <a:avLst/>
          </a:prstGeom>
          <a:solidFill>
            <a:srgbClr val="FFDDD9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„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Cliffhanger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“</a:t>
            </a:r>
          </a:p>
          <a:p>
            <a:pPr algn="ctr"/>
            <a:endParaRPr lang="de-DE" sz="2600" b="1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Sorry! Not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now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!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You´ll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have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to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wait</a:t>
            </a:r>
            <a:r>
              <a:rPr lang="de-DE" sz="26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!</a:t>
            </a:r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4993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11" name="Textfeld 1"/>
          <p:cNvSpPr txBox="1"/>
          <p:nvPr/>
        </p:nvSpPr>
        <p:spPr>
          <a:xfrm>
            <a:off x="640525" y="2995704"/>
            <a:ext cx="8222947" cy="1390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88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But …</a:t>
            </a:r>
            <a:endParaRPr lang="de-DE" sz="8800" b="1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03968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11" name="Textfeld 1"/>
          <p:cNvSpPr txBox="1"/>
          <p:nvPr/>
        </p:nvSpPr>
        <p:spPr>
          <a:xfrm>
            <a:off x="640525" y="2995704"/>
            <a:ext cx="8222947" cy="1390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88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But …</a:t>
            </a:r>
            <a:endParaRPr lang="de-DE" sz="8800" b="1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8" name="Textfeld 1"/>
          <p:cNvSpPr txBox="1"/>
          <p:nvPr/>
        </p:nvSpPr>
        <p:spPr>
          <a:xfrm>
            <a:off x="460346" y="4396817"/>
            <a:ext cx="8222947" cy="564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32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You</a:t>
            </a:r>
            <a:r>
              <a:rPr lang="de-DE" sz="32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will </a:t>
            </a:r>
            <a:r>
              <a:rPr lang="de-DE" sz="32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be</a:t>
            </a:r>
            <a:r>
              <a:rPr lang="de-DE" sz="32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32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shown</a:t>
            </a:r>
            <a:r>
              <a:rPr lang="de-DE" sz="32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32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32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32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ending</a:t>
            </a:r>
            <a:r>
              <a:rPr lang="de-DE" sz="32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32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of</a:t>
            </a:r>
            <a:r>
              <a:rPr lang="de-DE" sz="32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32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32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film:</a:t>
            </a:r>
            <a:endParaRPr lang="de-DE" sz="3200" b="1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4535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539640" y="1447664"/>
            <a:ext cx="8222947" cy="1242456"/>
          </a:xfrm>
          <a:prstGeom prst="rect">
            <a:avLst/>
          </a:prstGeom>
          <a:solidFill>
            <a:srgbClr val="85FFCE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Film </a:t>
            </a:r>
            <a:r>
              <a:rPr lang="de-DE" sz="26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sequence</a:t>
            </a:r>
            <a:r>
              <a:rPr lang="de-DE" sz="26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</a:p>
          <a:p>
            <a:pPr algn="ctr"/>
            <a:endParaRPr lang="de-DE" sz="2600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The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ending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: Carl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 Russell back </a:t>
            </a:r>
            <a:r>
              <a:rPr lang="de-DE" sz="2600" b="1" dirty="0" err="1" smtClean="0">
                <a:solidFill>
                  <a:srgbClr val="FF0000"/>
                </a:solidFill>
                <a:latin typeface="Arial" pitchFamily="34"/>
                <a:ea typeface="Microsoft YaHei" pitchFamily="2"/>
                <a:cs typeface="Arial" pitchFamily="34"/>
              </a:rPr>
              <a:t>home</a:t>
            </a:r>
            <a:endParaRPr lang="de-DE" sz="2600" b="1" dirty="0" smtClean="0">
              <a:solidFill>
                <a:srgbClr val="FF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01985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16553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640525" y="2353970"/>
            <a:ext cx="8222947" cy="50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lvl="0"/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Carl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Russell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learned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9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16553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640525" y="2353970"/>
            <a:ext cx="8222947" cy="50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lvl="0"/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Carl´s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Russell´s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like?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9" name="Textfeld 1"/>
          <p:cNvSpPr txBox="1"/>
          <p:nvPr/>
        </p:nvSpPr>
        <p:spPr>
          <a:xfrm>
            <a:off x="898544" y="1587663"/>
            <a:ext cx="7890840" cy="16553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Speculating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…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30970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353528" y="1266839"/>
            <a:ext cx="7890840" cy="5046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Speculating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endParaRPr lang="de-D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might		be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think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expect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suppose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Maybe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Possibly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Perhaps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Probably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8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16553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640525" y="2353970"/>
            <a:ext cx="8222947" cy="50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lvl="0"/>
            <a:r>
              <a:rPr lang="en-GB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Carl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Russell</a:t>
            </a:r>
            <a:r>
              <a:rPr lang="de-DE" sz="28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in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0344" y="534138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screenshots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Carl´s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Russell´s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82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16553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640525" y="2353970"/>
            <a:ext cx="8222947" cy="50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lvl="0"/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changed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9" name="Textfeld 1"/>
          <p:cNvSpPr txBox="1"/>
          <p:nvPr/>
        </p:nvSpPr>
        <p:spPr>
          <a:xfrm>
            <a:off x="898544" y="1587663"/>
            <a:ext cx="7890840" cy="5052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Character</a:t>
            </a:r>
            <a:r>
              <a:rPr lang="de-DE" sz="2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network</a:t>
            </a:r>
            <a:r>
              <a:rPr lang="de-DE" sz="2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:</a:t>
            </a: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0346" y="5445224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5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8760" y="1325918"/>
            <a:ext cx="7890840" cy="436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happened in between?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 </a:t>
            </a:r>
            <a:r>
              <a:rPr lang="en-GB" sz="2400" b="1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questions about 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</a:t>
            </a:r>
            <a:r>
              <a:rPr lang="en-GB" sz="2400" b="1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film sequence that we did not watch; use the simple past </a:t>
            </a: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tense.</a:t>
            </a:r>
          </a:p>
          <a:p>
            <a:pPr lvl="0"/>
            <a:endParaRPr lang="de-DE" sz="2400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answers to these </a:t>
            </a: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 at least </a:t>
            </a:r>
            <a:r>
              <a:rPr lang="en-GB" sz="2400" b="1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more question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this </a:t>
            </a: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which you use the </a:t>
            </a:r>
            <a:r>
              <a:rPr lang="en-GB" sz="2400" b="1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progressive tense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 that it makes sense!), and give a possible answer.</a:t>
            </a:r>
            <a:endParaRPr lang="de-DE" sz="2800" b="1" i="0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42706" y="5914402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9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26107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Carl´s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and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Ellie´s</a:t>
            </a:r>
            <a:r>
              <a:rPr lang="de-DE" sz="2600" b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dirty="0" err="1" smtClean="0">
                <a:latin typeface="Arial" pitchFamily="34"/>
                <a:ea typeface="Microsoft YaHei" pitchFamily="2"/>
                <a:cs typeface="Arial" pitchFamily="34"/>
              </a:rPr>
              <a:t>families</a:t>
            </a:r>
            <a:endParaRPr lang="de-DE" sz="2600" b="1" dirty="0" smtClean="0"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Speculate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What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will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their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families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be</a:t>
            </a: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like?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95579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30415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Lesson</a:t>
            </a:r>
            <a:r>
              <a:rPr lang="de-DE" sz="4000" b="1" u="none" strike="noStrike" kern="1200" spc="0" baseline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11:</a:t>
            </a: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The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message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(s)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of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4000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4000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film</a:t>
            </a:r>
            <a:endParaRPr lang="de-DE" sz="40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28905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19709" y="1196627"/>
            <a:ext cx="8064360" cy="4462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400" dirty="0" smtClean="0">
                <a:latin typeface="Arial" pitchFamily="18"/>
                <a:ea typeface="Microsoft YaHei" pitchFamily="2"/>
                <a:cs typeface="Mangal" pitchFamily="2"/>
              </a:rPr>
              <a:t>Carl </a:t>
            </a:r>
            <a:r>
              <a:rPr lang="de-DE" sz="2400" dirty="0" err="1" smtClean="0">
                <a:latin typeface="Arial" pitchFamily="18"/>
                <a:ea typeface="Microsoft YaHei" pitchFamily="2"/>
                <a:cs typeface="Mangal" pitchFamily="2"/>
              </a:rPr>
              <a:t>and</a:t>
            </a:r>
            <a:r>
              <a:rPr lang="de-DE" sz="2400" dirty="0" smtClean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de-DE" sz="2400" dirty="0" err="1" smtClean="0">
                <a:latin typeface="Arial" pitchFamily="18"/>
                <a:ea typeface="Microsoft YaHei" pitchFamily="2"/>
                <a:cs typeface="Mangal" pitchFamily="2"/>
              </a:rPr>
              <a:t>Ellie</a:t>
            </a:r>
            <a:endParaRPr lang="de-DE" sz="2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28950" y="3284984"/>
            <a:ext cx="3086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screenshot: "My Adventure Book" </a:t>
            </a:r>
            <a:r>
              <a:rPr kumimoji="0" lang="en-GB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[0:05:35]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09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8760" y="1325918"/>
            <a:ext cx="7890840" cy="47222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Talking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about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happened in between?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 </a:t>
            </a:r>
            <a:r>
              <a:rPr lang="en-GB" sz="2400" b="1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questions about 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</a:t>
            </a:r>
            <a:r>
              <a:rPr lang="en-GB" sz="2400" b="1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film sequence that we did not watch; use the simple past </a:t>
            </a: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tense.</a:t>
            </a:r>
          </a:p>
          <a:p>
            <a:pPr lvl="0"/>
            <a:endParaRPr lang="de-DE" sz="2400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answers to these </a:t>
            </a: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 at least </a:t>
            </a:r>
            <a:r>
              <a:rPr lang="en-GB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more question</a:t>
            </a:r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this </a:t>
            </a:r>
            <a:r>
              <a:rPr lang="en-GB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which you use the </a:t>
            </a:r>
            <a:r>
              <a:rPr lang="en-GB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progressive tense</a:t>
            </a:r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 that it makes sense!), and give a possible answer.</a:t>
            </a:r>
            <a:endParaRPr lang="de-DE" sz="2800" b="1" i="0" u="none" strike="noStrike" kern="1200" spc="0" baseline="0" dirty="0">
              <a:ln>
                <a:noFill/>
              </a:ln>
              <a:solidFill>
                <a:schemeClr val="bg1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11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8760" y="1325918"/>
            <a:ext cx="7890840" cy="47222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Talking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about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happened in between?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down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five questions about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what happened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in the film sequence that we did not watch; use the simple past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tense.</a:t>
            </a:r>
          </a:p>
          <a:p>
            <a:pPr lvl="0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possible answers to these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1717E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 at least </a:t>
            </a:r>
            <a:r>
              <a:rPr lang="en-GB" sz="2400" b="1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more question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this </a:t>
            </a:r>
            <a:r>
              <a:rPr lang="en-GB" sz="24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which you use the </a:t>
            </a:r>
            <a:r>
              <a:rPr lang="en-GB" sz="2400" b="1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progressive tense</a:t>
            </a:r>
            <a:r>
              <a:rPr lang="en-GB" sz="2400" i="1" dirty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 that it makes sense!), and give a possible answer.</a:t>
            </a:r>
            <a:endParaRPr lang="de-DE" sz="2800" b="1" i="0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6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746144" y="1435263"/>
            <a:ext cx="7890840" cy="16553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1" dirty="0" smtClean="0">
                <a:solidFill>
                  <a:srgbClr val="1717ED"/>
                </a:solidFill>
                <a:latin typeface="Arial" pitchFamily="34"/>
                <a:ea typeface="Microsoft YaHei" pitchFamily="2"/>
                <a:cs typeface="Arial" pitchFamily="34"/>
              </a:rPr>
              <a:t> </a:t>
            </a:r>
            <a:endParaRPr lang="de-DE" sz="2600" b="1" i="1" u="none" strike="noStrike" kern="1200" spc="0" baseline="0" dirty="0">
              <a:ln>
                <a:noFill/>
              </a:ln>
              <a:solidFill>
                <a:srgbClr val="1717ED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640525" y="2353970"/>
            <a:ext cx="8222947" cy="505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lvl="0"/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film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2800" i="1" dirty="0" err="1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r>
              <a:rPr lang="de-DE" sz="2800" i="1" dirty="0" smtClean="0">
                <a:solidFill>
                  <a:srgbClr val="1717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600" b="1" i="1" u="none" strike="noStrike" kern="1200" spc="0" baseline="0" dirty="0" smtClean="0">
              <a:ln>
                <a:noFill/>
              </a:ln>
              <a:solidFill>
                <a:srgbClr val="1717ED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0344" y="534138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Messages</a:t>
            </a:r>
          </a:p>
        </p:txBody>
      </p:sp>
      <p:sp>
        <p:nvSpPr>
          <p:cNvPr id="12" name="Rechteck 11"/>
          <p:cNvSpPr/>
          <p:nvPr/>
        </p:nvSpPr>
        <p:spPr>
          <a:xfrm>
            <a:off x="1811244" y="3271619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2400" b="1" i="1" dirty="0">
                <a:latin typeface="Arial" pitchFamily="34"/>
                <a:ea typeface="Microsoft YaHei" pitchFamily="2"/>
                <a:cs typeface="Arial" pitchFamily="34"/>
              </a:rPr>
              <a:t>Work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with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partner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1 (8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minutes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)</a:t>
            </a:r>
          </a:p>
          <a:p>
            <a:pPr lvl="0" algn="ctr"/>
            <a:r>
              <a:rPr lang="de-DE" sz="2400" b="1" i="1" dirty="0">
                <a:latin typeface="Arial" pitchFamily="34"/>
                <a:ea typeface="Microsoft YaHei" pitchFamily="2"/>
                <a:cs typeface="Arial" pitchFamily="34"/>
              </a:rPr>
              <a:t>Work </a:t>
            </a:r>
            <a:r>
              <a:rPr lang="de-DE" sz="2400" b="1" i="1" dirty="0" err="1">
                <a:latin typeface="Arial" pitchFamily="34"/>
                <a:ea typeface="Microsoft YaHei" pitchFamily="2"/>
                <a:cs typeface="Arial" pitchFamily="34"/>
              </a:rPr>
              <a:t>with</a:t>
            </a:r>
            <a:r>
              <a:rPr lang="de-DE" sz="2400" b="1" i="1" dirty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>
                <a:latin typeface="Arial" pitchFamily="34"/>
                <a:ea typeface="Microsoft YaHei" pitchFamily="2"/>
                <a:cs typeface="Arial" pitchFamily="34"/>
              </a:rPr>
              <a:t>partner</a:t>
            </a:r>
            <a:r>
              <a:rPr lang="de-DE" sz="2400" b="1" i="1" dirty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2 (4 </a:t>
            </a:r>
            <a:r>
              <a:rPr lang="de-DE" sz="2400" b="1" i="1" dirty="0" err="1">
                <a:latin typeface="Arial" pitchFamily="34"/>
                <a:ea typeface="Microsoft YaHei" pitchFamily="2"/>
                <a:cs typeface="Arial" pitchFamily="34"/>
              </a:rPr>
              <a:t>minutes</a:t>
            </a:r>
            <a:r>
              <a:rPr lang="de-DE" sz="2400" b="1" i="1" dirty="0">
                <a:latin typeface="Arial" pitchFamily="34"/>
                <a:ea typeface="Microsoft YaHei" pitchFamily="2"/>
                <a:cs typeface="Arial" pitchFamily="34"/>
              </a:rPr>
              <a:t>)</a:t>
            </a:r>
          </a:p>
        </p:txBody>
      </p:sp>
      <p:sp>
        <p:nvSpPr>
          <p:cNvPr id="13" name="Rechteck 12"/>
          <p:cNvSpPr/>
          <p:nvPr/>
        </p:nvSpPr>
        <p:spPr>
          <a:xfrm>
            <a:off x="670181" y="4329422"/>
            <a:ext cx="8042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Be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prepared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to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present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your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conversation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to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4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400" b="1" i="1" dirty="0" err="1" smtClean="0">
                <a:latin typeface="Arial" pitchFamily="34"/>
                <a:ea typeface="Microsoft YaHei" pitchFamily="2"/>
                <a:cs typeface="Arial" pitchFamily="34"/>
              </a:rPr>
              <a:t>class</a:t>
            </a:r>
            <a:endParaRPr lang="de-DE" sz="2400" b="1" i="1" dirty="0">
              <a:latin typeface="Arial" pitchFamily="34"/>
              <a:ea typeface="Microsoft YaHei" pitchFamily="2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7777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-360" y="1354139"/>
            <a:ext cx="7890840" cy="23631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Talking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about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the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de-DE" sz="2600" b="1" i="1" dirty="0" err="1">
                <a:latin typeface="Arial" pitchFamily="34"/>
                <a:ea typeface="Microsoft YaHei" pitchFamily="2"/>
                <a:cs typeface="Arial" pitchFamily="34"/>
              </a:rPr>
              <a:t>h</a:t>
            </a:r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</a:t>
            </a:r>
          </a:p>
          <a:p>
            <a:pPr algn="ctr"/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Analysing film reviews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0344" y="5341385"/>
            <a:ext cx="8222947" cy="5232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Analysing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film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reviews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8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Film </a:t>
            </a:r>
            <a:r>
              <a:rPr lang="en-US" sz="1800" b="1" i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Up </a:t>
            </a:r>
            <a:endParaRPr lang="en-US" sz="18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08759" y="1325918"/>
            <a:ext cx="7995239" cy="33067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algn="ctr"/>
            <a:r>
              <a:rPr lang="de-DE" sz="2600" b="1" i="1" dirty="0" err="1" smtClean="0">
                <a:latin typeface="Arial" pitchFamily="34"/>
                <a:ea typeface="Microsoft YaHei" pitchFamily="2"/>
                <a:cs typeface="Arial" pitchFamily="34"/>
              </a:rPr>
              <a:t>Homework</a:t>
            </a:r>
            <a:r>
              <a:rPr lang="de-DE" sz="2600" b="1" i="1" dirty="0" smtClean="0">
                <a:latin typeface="Arial" pitchFamily="34"/>
                <a:ea typeface="Microsoft YaHei" pitchFamily="2"/>
                <a:cs typeface="Arial" pitchFamily="34"/>
              </a:rPr>
              <a:t>: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Writing a film review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Write a review of the film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, in which you ...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tell the reader about the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plot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; (simple present </a:t>
            </a:r>
            <a:r>
              <a:rPr lang="en-GB" sz="2400" i="1">
                <a:latin typeface="Arial" panose="020B0604020202020204" pitchFamily="34" charset="0"/>
                <a:cs typeface="Arial" panose="020B0604020202020204" pitchFamily="34" charset="0"/>
              </a:rPr>
              <a:t>tense</a:t>
            </a:r>
            <a:r>
              <a:rPr lang="en-GB" sz="2400" i="1" smtClean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... compare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least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characters;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 say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who is your favourite character and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why;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... describe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what you like and what you dislike about the film (give reason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!).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6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4977</Words>
  <Application>Microsoft Office PowerPoint</Application>
  <PresentationFormat>Bildschirmpräsentation (4:3)</PresentationFormat>
  <Paragraphs>1321</Paragraphs>
  <Slides>96</Slides>
  <Notes>96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96</vt:i4>
      </vt:variant>
    </vt:vector>
  </HeadingPairs>
  <TitlesOfParts>
    <vt:vector size="107" baseType="lpstr">
      <vt:lpstr>Arial Unicode MS</vt:lpstr>
      <vt:lpstr>Microsoft YaHei</vt:lpstr>
      <vt:lpstr>Albany</vt:lpstr>
      <vt:lpstr>Arial</vt:lpstr>
      <vt:lpstr>Calibri</vt:lpstr>
      <vt:lpstr>Lucida Sans Unicode</vt:lpstr>
      <vt:lpstr>Mangal</vt:lpstr>
      <vt:lpstr>StarSymbol</vt:lpstr>
      <vt:lpstr>Tahoma</vt:lpstr>
      <vt:lpstr>Times New Roman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 Gern</dc:creator>
  <cp:lastModifiedBy>MHG</cp:lastModifiedBy>
  <cp:revision>770</cp:revision>
  <cp:lastPrinted>2015-05-16T09:44:14Z</cp:lastPrinted>
  <dcterms:created xsi:type="dcterms:W3CDTF">2009-12-03T15:56:06Z</dcterms:created>
  <dcterms:modified xsi:type="dcterms:W3CDTF">2016-08-17T07:21:54Z</dcterms:modified>
</cp:coreProperties>
</file>