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handoutMasterIdLst>
    <p:handoutMasterId r:id="rId80"/>
  </p:handoutMasterIdLst>
  <p:sldIdLst>
    <p:sldId id="256" r:id="rId2"/>
    <p:sldId id="278" r:id="rId3"/>
    <p:sldId id="279" r:id="rId4"/>
    <p:sldId id="375" r:id="rId5"/>
    <p:sldId id="415" r:id="rId6"/>
    <p:sldId id="416" r:id="rId7"/>
    <p:sldId id="418" r:id="rId8"/>
    <p:sldId id="417" r:id="rId9"/>
    <p:sldId id="433" r:id="rId10"/>
    <p:sldId id="434" r:id="rId11"/>
    <p:sldId id="435" r:id="rId12"/>
    <p:sldId id="432" r:id="rId13"/>
    <p:sldId id="410" r:id="rId14"/>
    <p:sldId id="319" r:id="rId15"/>
    <p:sldId id="360" r:id="rId16"/>
    <p:sldId id="361" r:id="rId17"/>
    <p:sldId id="362" r:id="rId18"/>
    <p:sldId id="363" r:id="rId19"/>
    <p:sldId id="366" r:id="rId20"/>
    <p:sldId id="377" r:id="rId21"/>
    <p:sldId id="437" r:id="rId22"/>
    <p:sldId id="438" r:id="rId23"/>
    <p:sldId id="419" r:id="rId24"/>
    <p:sldId id="379" r:id="rId25"/>
    <p:sldId id="381" r:id="rId26"/>
    <p:sldId id="367" r:id="rId27"/>
    <p:sldId id="382" r:id="rId28"/>
    <p:sldId id="371" r:id="rId29"/>
    <p:sldId id="406" r:id="rId30"/>
    <p:sldId id="407" r:id="rId31"/>
    <p:sldId id="445" r:id="rId32"/>
    <p:sldId id="452" r:id="rId33"/>
    <p:sldId id="446" r:id="rId34"/>
    <p:sldId id="447" r:id="rId35"/>
    <p:sldId id="449" r:id="rId36"/>
    <p:sldId id="450" r:id="rId37"/>
    <p:sldId id="451" r:id="rId38"/>
    <p:sldId id="425" r:id="rId39"/>
    <p:sldId id="386" r:id="rId40"/>
    <p:sldId id="439" r:id="rId41"/>
    <p:sldId id="440" r:id="rId42"/>
    <p:sldId id="441" r:id="rId43"/>
    <p:sldId id="442" r:id="rId44"/>
    <p:sldId id="443" r:id="rId45"/>
    <p:sldId id="444" r:id="rId46"/>
    <p:sldId id="387" r:id="rId47"/>
    <p:sldId id="388" r:id="rId48"/>
    <p:sldId id="453" r:id="rId49"/>
    <p:sldId id="454" r:id="rId50"/>
    <p:sldId id="455" r:id="rId51"/>
    <p:sldId id="392" r:id="rId52"/>
    <p:sldId id="456" r:id="rId53"/>
    <p:sldId id="394" r:id="rId54"/>
    <p:sldId id="395" r:id="rId55"/>
    <p:sldId id="426" r:id="rId56"/>
    <p:sldId id="396" r:id="rId57"/>
    <p:sldId id="427" r:id="rId58"/>
    <p:sldId id="429" r:id="rId59"/>
    <p:sldId id="404" r:id="rId60"/>
    <p:sldId id="428" r:id="rId61"/>
    <p:sldId id="398" r:id="rId62"/>
    <p:sldId id="400" r:id="rId63"/>
    <p:sldId id="413" r:id="rId64"/>
    <p:sldId id="401" r:id="rId65"/>
    <p:sldId id="457" r:id="rId66"/>
    <p:sldId id="405" r:id="rId67"/>
    <p:sldId id="383" r:id="rId68"/>
    <p:sldId id="380" r:id="rId69"/>
    <p:sldId id="436" r:id="rId70"/>
    <p:sldId id="384" r:id="rId71"/>
    <p:sldId id="414" r:id="rId72"/>
    <p:sldId id="378" r:id="rId73"/>
    <p:sldId id="373" r:id="rId74"/>
    <p:sldId id="374" r:id="rId75"/>
    <p:sldId id="281" r:id="rId76"/>
    <p:sldId id="340" r:id="rId77"/>
    <p:sldId id="333" r:id="rId78"/>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E853"/>
    <a:srgbClr val="FFDDD9"/>
    <a:srgbClr val="FF33CC"/>
    <a:srgbClr val="009900"/>
    <a:srgbClr val="1717ED"/>
    <a:srgbClr val="990033"/>
    <a:srgbClr val="D2FED9"/>
    <a:srgbClr val="A4FEB3"/>
    <a:srgbClr val="FEAD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03" autoAdjust="0"/>
    <p:restoredTop sz="87709" autoAdjust="0"/>
  </p:normalViewPr>
  <p:slideViewPr>
    <p:cSldViewPr>
      <p:cViewPr varScale="1">
        <p:scale>
          <a:sx n="106" d="100"/>
          <a:sy n="106" d="100"/>
        </p:scale>
        <p:origin x="1452" y="114"/>
      </p:cViewPr>
      <p:guideLst>
        <p:guide orient="horz" pos="2160"/>
        <p:guide pos="2880"/>
      </p:guideLst>
    </p:cSldViewPr>
  </p:slideViewPr>
  <p:outlineViewPr>
    <p:cViewPr>
      <p:scale>
        <a:sx n="33" d="100"/>
        <a:sy n="33" d="100"/>
      </p:scale>
      <p:origin x="25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0"/>
            <a:ext cx="3076200" cy="511200"/>
          </a:xfrm>
          <a:prstGeom prst="rect">
            <a:avLst/>
          </a:prstGeom>
          <a:noFill/>
          <a:ln>
            <a:noFill/>
          </a:ln>
        </p:spPr>
        <p:txBody>
          <a:bodyPr vert="horz" wrap="square" lIns="95760" tIns="47880" rIns="95760" bIns="47880" anchor="t"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3" name="Rectangle 3"/>
          <p:cNvSpPr txBox="1">
            <a:spLocks noGrp="1"/>
          </p:cNvSpPr>
          <p:nvPr>
            <p:ph type="dt" sz="quarter" idx="1"/>
          </p:nvPr>
        </p:nvSpPr>
        <p:spPr>
          <a:xfrm>
            <a:off x="4021560" y="0"/>
            <a:ext cx="3076200" cy="511200"/>
          </a:xfrm>
          <a:prstGeom prst="rect">
            <a:avLst/>
          </a:prstGeom>
          <a:noFill/>
          <a:ln>
            <a:noFill/>
          </a:ln>
        </p:spPr>
        <p:txBody>
          <a:bodyPr vert="horz" wrap="square" lIns="95760" tIns="47880" rIns="95760" bIns="47880" anchor="t"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4"/>
          <p:cNvSpPr txBox="1">
            <a:spLocks noGrp="1"/>
          </p:cNvSpPr>
          <p:nvPr>
            <p:ph type="ftr" sz="quarter" idx="2"/>
          </p:nvPr>
        </p:nvSpPr>
        <p:spPr>
          <a:xfrm>
            <a:off x="0" y="9721800"/>
            <a:ext cx="3076200" cy="511200"/>
          </a:xfrm>
          <a:prstGeom prst="rect">
            <a:avLst/>
          </a:prstGeom>
          <a:noFill/>
          <a:ln>
            <a:noFill/>
          </a:ln>
        </p:spPr>
        <p:txBody>
          <a:bodyPr vert="horz" wrap="square" lIns="95760" tIns="47880" rIns="95760" bIns="47880" anchor="b"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Rectangle 5"/>
          <p:cNvSpPr txBox="1">
            <a:spLocks noGrp="1"/>
          </p:cNvSpPr>
          <p:nvPr>
            <p:ph type="sldNum" sz="quarter" idx="3"/>
          </p:nvPr>
        </p:nvSpPr>
        <p:spPr>
          <a:xfrm>
            <a:off x="4021560" y="9721800"/>
            <a:ext cx="3076200" cy="511200"/>
          </a:xfrm>
          <a:prstGeom prst="rect">
            <a:avLst/>
          </a:prstGeom>
          <a:noFill/>
          <a:ln>
            <a:noFill/>
          </a:ln>
        </p:spPr>
        <p:txBody>
          <a:bodyPr vert="horz" wrap="square" lIns="95760" tIns="47880" rIns="95760" bIns="47880" anchor="b" anchorCtr="0" compatLnSpc="0"/>
          <a:lstStyle/>
          <a:p>
            <a:pPr marL="0" marR="0" lvl="0" indent="0" algn="r" rtl="0" hangingPunct="1">
              <a:lnSpc>
                <a:spcPct val="100000"/>
              </a:lnSpc>
              <a:spcBef>
                <a:spcPts val="0"/>
              </a:spcBef>
              <a:spcAft>
                <a:spcPts val="0"/>
              </a:spcAft>
              <a:buNone/>
              <a:tabLst/>
            </a:pPr>
            <a:fld id="{C8E4D99A-65C5-49D6-B5D3-44EB3610E3DF}" type="slidenum">
              <a:t>‹Nr.›</a:t>
            </a:fld>
            <a:endParaRPr lang="de-DE" sz="1300" b="0" i="0" u="none" strike="noStrike" kern="1200" spc="0" baseline="0">
              <a:ln>
                <a:noFill/>
              </a:ln>
              <a:solidFill>
                <a:srgbClr val="000000"/>
              </a:solidFill>
              <a:latin typeface="Arial" pitchFamily="18"/>
              <a:ea typeface="Microsoft YaHei" pitchFamily="2"/>
              <a:cs typeface="Arial" pitchFamily="2"/>
            </a:endParaRPr>
          </a:p>
        </p:txBody>
      </p:sp>
    </p:spTree>
    <p:extLst>
      <p:ext uri="{BB962C8B-B14F-4D97-AF65-F5344CB8AC3E}">
        <p14:creationId xmlns:p14="http://schemas.microsoft.com/office/powerpoint/2010/main" val="1491380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txBox="1">
            <a:spLocks noGrp="1"/>
          </p:cNvSpPr>
          <p:nvPr>
            <p:ph type="hdr" sz="quarter"/>
          </p:nvPr>
        </p:nvSpPr>
        <p:spPr>
          <a:xfrm>
            <a:off x="0" y="0"/>
            <a:ext cx="3076200" cy="511200"/>
          </a:xfrm>
          <a:prstGeom prst="rect">
            <a:avLst/>
          </a:prstGeom>
          <a:noFill/>
          <a:ln>
            <a:noFill/>
          </a:ln>
        </p:spPr>
        <p:txBody>
          <a:bodyPr wrap="square" lIns="95760" tIns="47880" rIns="95760" bIns="47880" anchor="t" anchorCtr="0"/>
          <a:lstStyle>
            <a:lvl1pPr lvl="0" rtl="0" hangingPunct="0">
              <a:buNone/>
              <a:tabLst/>
              <a:defRPr lang="de-DE" sz="2400" kern="1200">
                <a:latin typeface="Times New Roman" pitchFamily="18"/>
                <a:ea typeface="Lucida Sans Unicode" pitchFamily="2"/>
                <a:cs typeface="Tahoma" pitchFamily="2"/>
              </a:defRPr>
            </a:lvl1pPr>
          </a:lstStyle>
          <a:p>
            <a:pPr lvl="0"/>
            <a:endParaRPr lang="de-DE"/>
          </a:p>
        </p:txBody>
      </p:sp>
      <p:sp>
        <p:nvSpPr>
          <p:cNvPr id="3" name="Datumsplatzhalter 2"/>
          <p:cNvSpPr txBox="1">
            <a:spLocks noGrp="1"/>
          </p:cNvSpPr>
          <p:nvPr>
            <p:ph type="dt" idx="1"/>
          </p:nvPr>
        </p:nvSpPr>
        <p:spPr>
          <a:xfrm>
            <a:off x="4021560" y="0"/>
            <a:ext cx="3076200" cy="511200"/>
          </a:xfrm>
          <a:prstGeom prst="rect">
            <a:avLst/>
          </a:prstGeom>
          <a:noFill/>
          <a:ln>
            <a:noFill/>
          </a:ln>
        </p:spPr>
        <p:txBody>
          <a:bodyPr wrap="square" lIns="95760" tIns="47880" rIns="95760" bIns="47880" anchor="t" anchorCtr="0"/>
          <a:lstStyle>
            <a:lvl1pPr marL="0" marR="0" lvl="0" indent="0" algn="r" rtl="0" hangingPunct="1">
              <a:lnSpc>
                <a:spcPct val="100000"/>
              </a:lnSpc>
              <a:spcBef>
                <a:spcPts val="0"/>
              </a:spcBef>
              <a:spcAft>
                <a:spcPts val="0"/>
              </a:spcAft>
              <a:buNone/>
              <a:tabLst/>
              <a:defRPr lang="de-DE" sz="1300" b="0" i="0" u="none" strike="noStrike" kern="1200" spc="0" baseline="0">
                <a:solidFill>
                  <a:srgbClr val="000000"/>
                </a:solidFill>
                <a:latin typeface="Arial Unicode MS" pitchFamily="34"/>
                <a:ea typeface="Lucida Sans Unicode" pitchFamily="2"/>
                <a:cs typeface="Arial" pitchFamily="2"/>
              </a:defRPr>
            </a:lvl1pPr>
          </a:lstStyle>
          <a:p>
            <a:pPr lvl="0"/>
            <a:fld id="{71F97ECC-D3E8-46D2-947A-BBF3213AA3EA}" type="datetime1">
              <a:rPr lang="de-DE"/>
              <a:pPr lvl="0"/>
              <a:t>07.10.2016</a:t>
            </a:fld>
            <a:endParaRPr lang="de-DE"/>
          </a:p>
        </p:txBody>
      </p:sp>
      <p:sp>
        <p:nvSpPr>
          <p:cNvPr id="4" name="Folienbildplatzhalter 3"/>
          <p:cNvSpPr>
            <a:spLocks noGrp="1" noRot="1" noChangeAspect="1"/>
          </p:cNvSpPr>
          <p:nvPr>
            <p:ph type="sldImg" idx="2"/>
          </p:nvPr>
        </p:nvSpPr>
        <p:spPr>
          <a:xfrm>
            <a:off x="990719" y="768240"/>
            <a:ext cx="5118120" cy="3838680"/>
          </a:xfrm>
          <a:prstGeom prst="rect">
            <a:avLst/>
          </a:prstGeom>
          <a:noFill/>
          <a:ln>
            <a:noFill/>
            <a:prstDash val="solid"/>
          </a:ln>
        </p:spPr>
      </p:sp>
      <p:sp>
        <p:nvSpPr>
          <p:cNvPr id="5" name="Notizenplatzhalter 4"/>
          <p:cNvSpPr txBox="1">
            <a:spLocks noGrp="1"/>
          </p:cNvSpPr>
          <p:nvPr>
            <p:ph type="body" sz="quarter" idx="3"/>
          </p:nvPr>
        </p:nvSpPr>
        <p:spPr>
          <a:xfrm>
            <a:off x="710280" y="4861800"/>
            <a:ext cx="5678640" cy="4604400"/>
          </a:xfrm>
          <a:prstGeom prst="rect">
            <a:avLst/>
          </a:prstGeom>
          <a:noFill/>
          <a:ln>
            <a:noFill/>
          </a:ln>
        </p:spPr>
        <p:txBody>
          <a:bodyPr wrap="square" lIns="95760" tIns="47880" rIns="95760" bIns="47880" anchor="t" anchorCtr="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txBox="1">
            <a:spLocks noGrp="1"/>
          </p:cNvSpPr>
          <p:nvPr>
            <p:ph type="ftr" sz="quarter" idx="4"/>
          </p:nvPr>
        </p:nvSpPr>
        <p:spPr>
          <a:xfrm>
            <a:off x="0" y="9721800"/>
            <a:ext cx="3076200" cy="511200"/>
          </a:xfrm>
          <a:prstGeom prst="rect">
            <a:avLst/>
          </a:prstGeom>
          <a:noFill/>
          <a:ln>
            <a:noFill/>
          </a:ln>
        </p:spPr>
        <p:txBody>
          <a:bodyPr wrap="square" lIns="95760" tIns="47880" rIns="95760" bIns="47880" anchor="b" anchorCtr="0"/>
          <a:lstStyle>
            <a:lvl1pPr lvl="0" rtl="0" hangingPunct="0">
              <a:buNone/>
              <a:tabLst/>
              <a:defRPr lang="de-DE" sz="2400" kern="1200">
                <a:latin typeface="Times New Roman" pitchFamily="18"/>
                <a:ea typeface="Lucida Sans Unicode" pitchFamily="2"/>
                <a:cs typeface="Tahoma" pitchFamily="2"/>
              </a:defRPr>
            </a:lvl1pPr>
          </a:lstStyle>
          <a:p>
            <a:pPr lvl="0"/>
            <a:endParaRPr lang="de-DE"/>
          </a:p>
        </p:txBody>
      </p:sp>
      <p:sp>
        <p:nvSpPr>
          <p:cNvPr id="7" name="Foliennummernplatzhalter 6"/>
          <p:cNvSpPr txBox="1">
            <a:spLocks noGrp="1"/>
          </p:cNvSpPr>
          <p:nvPr>
            <p:ph type="sldNum" sz="quarter" idx="5"/>
          </p:nvPr>
        </p:nvSpPr>
        <p:spPr>
          <a:xfrm>
            <a:off x="4021560" y="9721800"/>
            <a:ext cx="3076200" cy="511200"/>
          </a:xfrm>
          <a:prstGeom prst="rect">
            <a:avLst/>
          </a:prstGeom>
          <a:noFill/>
          <a:ln>
            <a:noFill/>
          </a:ln>
        </p:spPr>
        <p:txBody>
          <a:bodyPr wrap="square" lIns="95760" tIns="47880" rIns="95760" bIns="47880" anchor="b" anchorCtr="0"/>
          <a:lstStyle>
            <a:lvl1pPr marL="0" marR="0" lvl="0" indent="0" algn="r" rtl="0" hangingPunct="1">
              <a:lnSpc>
                <a:spcPct val="100000"/>
              </a:lnSpc>
              <a:spcBef>
                <a:spcPts val="0"/>
              </a:spcBef>
              <a:spcAft>
                <a:spcPts val="0"/>
              </a:spcAft>
              <a:buNone/>
              <a:tabLst/>
              <a:defRPr lang="de-DE" sz="1300" b="0" i="0" u="none" strike="noStrike" kern="1200" spc="0" baseline="0">
                <a:solidFill>
                  <a:srgbClr val="000000"/>
                </a:solidFill>
                <a:latin typeface="Arial Unicode MS" pitchFamily="34"/>
                <a:ea typeface="Lucida Sans Unicode" pitchFamily="2"/>
                <a:cs typeface="Arial" pitchFamily="2"/>
              </a:defRPr>
            </a:lvl1pPr>
          </a:lstStyle>
          <a:p>
            <a:pPr lvl="0"/>
            <a:fld id="{68660A36-9ECE-409D-B272-80EB0118E2CF}" type="slidenum">
              <a:t>‹Nr.›</a:t>
            </a:fld>
            <a:endParaRPr lang="de-DE"/>
          </a:p>
        </p:txBody>
      </p:sp>
    </p:spTree>
    <p:extLst>
      <p:ext uri="{BB962C8B-B14F-4D97-AF65-F5344CB8AC3E}">
        <p14:creationId xmlns:p14="http://schemas.microsoft.com/office/powerpoint/2010/main" val="4024774111"/>
      </p:ext>
    </p:extLst>
  </p:cSld>
  <p:clrMap bg1="lt1" tx1="dk1" bg2="lt2" tx2="dk2" accent1="accent1" accent2="accent2" accent3="accent3" accent4="accent4" accent5="accent5" accent6="accent6" hlink="hlink" folHlink="folHlink"/>
  <p:notesStyle>
    <a:lvl1pPr marL="0" marR="0" lvl="0" indent="0" algn="l" rtl="0" hangingPunct="0">
      <a:lnSpc>
        <a:spcPct val="100000"/>
      </a:lnSpc>
      <a:spcBef>
        <a:spcPts val="400"/>
      </a:spcBef>
      <a:spcAft>
        <a:spcPts val="0"/>
      </a:spcAft>
      <a:buNone/>
      <a:tabLst/>
      <a:defRPr lang="de-DE" sz="1200" b="0" i="0" u="none" strike="noStrike" kern="1200" spc="0" baseline="0">
        <a:ln>
          <a:noFill/>
        </a:ln>
        <a:solidFill>
          <a:srgbClr val="000000"/>
        </a:solidFill>
        <a:latin typeface="Calibri" pitchFamily="18"/>
        <a:ea typeface="Microsoft YaHei" pitchFamily="2"/>
        <a:cs typeface="Mangal" pitchFamily="2"/>
      </a:defRPr>
    </a:lvl1pPr>
    <a:lvl2pPr marL="457200" marR="0" lvl="1" indent="0" algn="l" rtl="0" hangingPunct="0">
      <a:lnSpc>
        <a:spcPct val="100000"/>
      </a:lnSpc>
      <a:spcBef>
        <a:spcPts val="400"/>
      </a:spcBef>
      <a:spcAft>
        <a:spcPts val="0"/>
      </a:spcAft>
      <a:buNone/>
      <a:tabLst/>
      <a:defRPr lang="de-DE" sz="1200" b="0" i="0" u="none" strike="noStrike" kern="1200" spc="0" baseline="0">
        <a:ln>
          <a:noFill/>
        </a:ln>
        <a:solidFill>
          <a:srgbClr val="000000"/>
        </a:solidFill>
        <a:latin typeface="Calibri" pitchFamily="18"/>
        <a:ea typeface="Microsoft YaHei" pitchFamily="2"/>
        <a:cs typeface="Mangal" pitchFamily="2"/>
      </a:defRPr>
    </a:lvl2pPr>
    <a:lvl3pPr marL="914400" marR="0" lvl="2" indent="0" algn="l" rtl="0" hangingPunct="0">
      <a:lnSpc>
        <a:spcPct val="100000"/>
      </a:lnSpc>
      <a:spcBef>
        <a:spcPts val="400"/>
      </a:spcBef>
      <a:spcAft>
        <a:spcPts val="0"/>
      </a:spcAft>
      <a:buNone/>
      <a:tabLst/>
      <a:defRPr lang="de-DE" sz="1200" b="0" i="0" u="none" strike="noStrike" kern="1200" spc="0" baseline="0">
        <a:ln>
          <a:noFill/>
        </a:ln>
        <a:solidFill>
          <a:srgbClr val="000000"/>
        </a:solidFill>
        <a:latin typeface="Calibri" pitchFamily="18"/>
        <a:ea typeface="Microsoft YaHei" pitchFamily="2"/>
        <a:cs typeface="Mangal" pitchFamily="2"/>
      </a:defRPr>
    </a:lvl3pPr>
    <a:lvl4pPr marL="1371599" marR="0" lvl="3" indent="0" algn="l" rtl="0" hangingPunct="0">
      <a:lnSpc>
        <a:spcPct val="100000"/>
      </a:lnSpc>
      <a:spcBef>
        <a:spcPts val="400"/>
      </a:spcBef>
      <a:spcAft>
        <a:spcPts val="0"/>
      </a:spcAft>
      <a:buNone/>
      <a:tabLst/>
      <a:defRPr lang="de-DE" sz="1200" b="0" i="0" u="none" strike="noStrike" kern="1200" spc="0" baseline="0">
        <a:ln>
          <a:noFill/>
        </a:ln>
        <a:solidFill>
          <a:srgbClr val="000000"/>
        </a:solidFill>
        <a:latin typeface="Calibri" pitchFamily="18"/>
        <a:ea typeface="Microsoft YaHei" pitchFamily="2"/>
        <a:cs typeface="Mangal" pitchFamily="2"/>
      </a:defRPr>
    </a:lvl4pPr>
    <a:lvl5pPr marL="1828800" marR="0" lvl="4" indent="0" algn="l" rtl="0" hangingPunct="0">
      <a:lnSpc>
        <a:spcPct val="100000"/>
      </a:lnSpc>
      <a:spcBef>
        <a:spcPts val="400"/>
      </a:spcBef>
      <a:spcAft>
        <a:spcPts val="0"/>
      </a:spcAft>
      <a:buNone/>
      <a:tabLst/>
      <a:defRPr lang="de-DE" sz="1200" b="0" i="0" u="none" strike="noStrike" kern="1200" spc="0" baseline="0">
        <a:ln>
          <a:noFill/>
        </a:ln>
        <a:solidFill>
          <a:srgbClr val="000000"/>
        </a:solidFill>
        <a:latin typeface="Calibri" pitchFamily="18"/>
        <a:ea typeface="Microsoft YaHei" pitchFamily="2"/>
        <a:cs typeface="Mangal" pitchFamily="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294458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de-DE" sz="1200" b="0" i="0" u="none" strike="noStrike" kern="1200" spc="0" baseline="0" smtClean="0">
                <a:ln>
                  <a:noFill/>
                </a:ln>
                <a:solidFill>
                  <a:srgbClr val="000000"/>
                </a:solidFill>
                <a:effectLst/>
                <a:latin typeface="Calibri" pitchFamily="18"/>
                <a:ea typeface="Microsoft YaHei" pitchFamily="2"/>
                <a:cs typeface="Mangal" pitchFamily="2"/>
              </a:rPr>
              <a:t>Die Besprechung eines Films kann kognitive, affektive und pragmatisch kommunikative Komponenten enthalten.</a:t>
            </a:r>
            <a:endParaRPr lang="de-DE" sz="2000" dirty="0">
              <a:latin typeface="Arial" pitchFamily="18"/>
            </a:endParaRPr>
          </a:p>
        </p:txBody>
      </p:sp>
    </p:spTree>
    <p:extLst>
      <p:ext uri="{BB962C8B-B14F-4D97-AF65-F5344CB8AC3E}">
        <p14:creationId xmlns:p14="http://schemas.microsoft.com/office/powerpoint/2010/main" val="2475684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de-DE" sz="1200" b="0" i="0" u="none" strike="noStrike" kern="1200" spc="0" baseline="0" smtClean="0">
                <a:ln>
                  <a:noFill/>
                </a:ln>
                <a:solidFill>
                  <a:srgbClr val="000000"/>
                </a:solidFill>
                <a:effectLst/>
                <a:latin typeface="Calibri" pitchFamily="18"/>
                <a:ea typeface="Microsoft YaHei" pitchFamily="2"/>
                <a:cs typeface="Mangal" pitchFamily="2"/>
              </a:rPr>
              <a:t>Die Besprechung eines Films kann kognitive, affektive und pragmatisch kommunikative Komponenten enthalten.</a:t>
            </a:r>
            <a:endParaRPr lang="de-DE" sz="2000" dirty="0">
              <a:latin typeface="Arial" pitchFamily="18"/>
            </a:endParaRPr>
          </a:p>
        </p:txBody>
      </p:sp>
    </p:spTree>
    <p:extLst>
      <p:ext uri="{BB962C8B-B14F-4D97-AF65-F5344CB8AC3E}">
        <p14:creationId xmlns:p14="http://schemas.microsoft.com/office/powerpoint/2010/main" val="3177367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de-DE" sz="1200" b="0" i="0" u="none" strike="noStrike" kern="1200" spc="0" baseline="0" smtClean="0">
                <a:ln>
                  <a:noFill/>
                </a:ln>
                <a:solidFill>
                  <a:srgbClr val="000000"/>
                </a:solidFill>
                <a:effectLst/>
                <a:latin typeface="Calibri" pitchFamily="18"/>
                <a:ea typeface="Microsoft YaHei" pitchFamily="2"/>
                <a:cs typeface="Mangal" pitchFamily="2"/>
              </a:rPr>
              <a:t>Die Besprechung eines Films kann kognitive, affektive und pragmatisch kommunikative Komponenten enthalten.</a:t>
            </a:r>
            <a:endParaRPr lang="de-DE" sz="2000" dirty="0">
              <a:latin typeface="Arial" pitchFamily="18"/>
            </a:endParaRPr>
          </a:p>
        </p:txBody>
      </p:sp>
    </p:spTree>
    <p:extLst>
      <p:ext uri="{BB962C8B-B14F-4D97-AF65-F5344CB8AC3E}">
        <p14:creationId xmlns:p14="http://schemas.microsoft.com/office/powerpoint/2010/main" val="3420364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dirty="0">
              <a:latin typeface="Arial" pitchFamily="18"/>
            </a:endParaRPr>
          </a:p>
        </p:txBody>
      </p:sp>
    </p:spTree>
    <p:extLst>
      <p:ext uri="{BB962C8B-B14F-4D97-AF65-F5344CB8AC3E}">
        <p14:creationId xmlns:p14="http://schemas.microsoft.com/office/powerpoint/2010/main" val="2887678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de-DE" sz="2000" dirty="0" smtClean="0">
                <a:latin typeface="Arial" pitchFamily="18"/>
              </a:rPr>
              <a:t>grün: pragmatisch-kommunikativ; blau: kognitiv;</a:t>
            </a:r>
            <a:r>
              <a:rPr lang="de-DE" sz="2000" baseline="0" dirty="0" smtClean="0">
                <a:latin typeface="Arial" pitchFamily="18"/>
              </a:rPr>
              <a:t> rot: affektiv</a:t>
            </a:r>
          </a:p>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In einem rein </a:t>
            </a:r>
            <a:r>
              <a:rPr lang="de-DE" sz="1200" b="0" i="1" u="none" strike="noStrike" kern="1200" spc="0" baseline="0" dirty="0" smtClean="0">
                <a:ln>
                  <a:noFill/>
                </a:ln>
                <a:solidFill>
                  <a:srgbClr val="000000"/>
                </a:solidFill>
                <a:effectLst/>
                <a:latin typeface="Calibri" pitchFamily="18"/>
                <a:ea typeface="Microsoft YaHei" pitchFamily="2"/>
                <a:cs typeface="Mangal" pitchFamily="2"/>
              </a:rPr>
              <a:t>input</a:t>
            </a:r>
            <a:r>
              <a:rPr lang="de-DE" sz="1200" b="0" i="0" u="none" strike="noStrike" kern="1200" spc="0" baseline="0" dirty="0" smtClean="0">
                <a:ln>
                  <a:noFill/>
                </a:ln>
                <a:solidFill>
                  <a:srgbClr val="000000"/>
                </a:solidFill>
                <a:effectLst/>
                <a:latin typeface="Calibri" pitchFamily="18"/>
                <a:ea typeface="Microsoft YaHei" pitchFamily="2"/>
                <a:cs typeface="Mangal" pitchFamily="2"/>
              </a:rPr>
              <a:t>-orientierten Unterricht stehen die kognitiven Komponenten im Vordergrund: der Film dient als Quelle für Sachinformationen und eventuell auch für die Untersuchung filmspezifischer Stilmittel. Darüber hinaus könnten im Film verwendete sprachliche Mittel bewusst gemacht werden – der Film wird zum "Steinbruch" für Grammatik und Vokabeln.</a:t>
            </a:r>
            <a:endParaRPr lang="de-DE" sz="2000" dirty="0">
              <a:latin typeface="Arial" pitchFamily="18"/>
            </a:endParaRPr>
          </a:p>
        </p:txBody>
      </p:sp>
    </p:spTree>
    <p:extLst>
      <p:ext uri="{BB962C8B-B14F-4D97-AF65-F5344CB8AC3E}">
        <p14:creationId xmlns:p14="http://schemas.microsoft.com/office/powerpoint/2010/main" val="1705174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marR="0" indent="-216000" algn="l" defTabSz="914400" rtl="0" eaLnBrk="1" fontAlgn="auto" latinLnBrk="0" hangingPunct="0">
              <a:lnSpc>
                <a:spcPct val="100000"/>
              </a:lnSpc>
              <a:spcBef>
                <a:spcPts val="400"/>
              </a:spcBef>
              <a:spcAft>
                <a:spcPts val="0"/>
              </a:spcAft>
              <a:buClrTx/>
              <a:buSzTx/>
              <a:buFontTx/>
              <a:buNone/>
              <a:tabLst/>
              <a:defRPr/>
            </a:pPr>
            <a:r>
              <a:rPr lang="de-DE" sz="2000" dirty="0" smtClean="0">
                <a:solidFill>
                  <a:srgbClr val="00B050"/>
                </a:solidFill>
                <a:latin typeface="Arial" pitchFamily="18"/>
              </a:rPr>
              <a:t>grün: pragmatisch-kommunikati</a:t>
            </a:r>
            <a:r>
              <a:rPr lang="de-DE" sz="2000" dirty="0" smtClean="0">
                <a:latin typeface="Arial" pitchFamily="18"/>
              </a:rPr>
              <a:t>v; blau: kognitiv;</a:t>
            </a:r>
            <a:r>
              <a:rPr lang="de-DE" sz="2000" baseline="0" dirty="0" smtClean="0">
                <a:latin typeface="Arial" pitchFamily="18"/>
              </a:rPr>
              <a:t> rot: affektiv</a:t>
            </a:r>
            <a:endParaRPr lang="de-DE" sz="2000" dirty="0" smtClean="0">
              <a:latin typeface="Arial" pitchFamily="18"/>
            </a:endParaRPr>
          </a:p>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In einem rein </a:t>
            </a:r>
            <a:r>
              <a:rPr lang="de-DE" sz="1200" b="0" i="1" u="none" strike="noStrike" kern="1200" spc="0" baseline="0" dirty="0" err="1" smtClean="0">
                <a:ln>
                  <a:noFill/>
                </a:ln>
                <a:solidFill>
                  <a:srgbClr val="000000"/>
                </a:solidFill>
                <a:effectLst/>
                <a:latin typeface="Calibri" pitchFamily="18"/>
                <a:ea typeface="Microsoft YaHei" pitchFamily="2"/>
                <a:cs typeface="Mangal" pitchFamily="2"/>
              </a:rPr>
              <a:t>output</a:t>
            </a:r>
            <a:r>
              <a:rPr lang="de-DE" sz="1200" b="0" i="0" u="none" strike="noStrike" kern="1200" spc="0" baseline="0" dirty="0" smtClean="0">
                <a:ln>
                  <a:noFill/>
                </a:ln>
                <a:solidFill>
                  <a:srgbClr val="000000"/>
                </a:solidFill>
                <a:effectLst/>
                <a:latin typeface="Calibri" pitchFamily="18"/>
                <a:ea typeface="Microsoft YaHei" pitchFamily="2"/>
                <a:cs typeface="Mangal" pitchFamily="2"/>
              </a:rPr>
              <a:t>-orientierten Unterricht hingegen kann die affektive Reaktion der </a:t>
            </a:r>
            <a:r>
              <a:rPr lang="de-DE" sz="1200" b="0" i="0" u="none" strike="noStrike" kern="1200" spc="0" baseline="0" dirty="0" err="1" smtClean="0">
                <a:ln>
                  <a:noFill/>
                </a:ln>
                <a:solidFill>
                  <a:srgbClr val="000000"/>
                </a:solidFill>
                <a:effectLst/>
                <a:latin typeface="Calibri" pitchFamily="18"/>
                <a:ea typeface="Microsoft YaHei" pitchFamily="2"/>
                <a:cs typeface="Mangal" pitchFamily="2"/>
              </a:rPr>
              <a:t>SuS</a:t>
            </a:r>
            <a:r>
              <a:rPr lang="de-DE" sz="1200" b="0" i="0" u="none" strike="noStrike" kern="1200" spc="0" baseline="0" dirty="0" smtClean="0">
                <a:ln>
                  <a:noFill/>
                </a:ln>
                <a:solidFill>
                  <a:srgbClr val="000000"/>
                </a:solidFill>
                <a:effectLst/>
                <a:latin typeface="Calibri" pitchFamily="18"/>
                <a:ea typeface="Microsoft YaHei" pitchFamily="2"/>
                <a:cs typeface="Mangal" pitchFamily="2"/>
              </a:rPr>
              <a:t> zum Thema des Unterrichts gemacht werden. Damit stehen gleichzeitig diejenigen sprachlichen Mittel im Vordergrund, die benötigt werden, um über den Film zu sprechen / schreiben.</a:t>
            </a:r>
            <a:endParaRPr lang="de-DE" sz="2000" dirty="0">
              <a:latin typeface="Arial" pitchFamily="18"/>
            </a:endParaRPr>
          </a:p>
        </p:txBody>
      </p:sp>
    </p:spTree>
    <p:extLst>
      <p:ext uri="{BB962C8B-B14F-4D97-AF65-F5344CB8AC3E}">
        <p14:creationId xmlns:p14="http://schemas.microsoft.com/office/powerpoint/2010/main" val="3837440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marR="0" indent="-216000" algn="l" defTabSz="914400" rtl="0" eaLnBrk="1" fontAlgn="auto" latinLnBrk="0" hangingPunct="0">
              <a:lnSpc>
                <a:spcPct val="100000"/>
              </a:lnSpc>
              <a:spcBef>
                <a:spcPts val="400"/>
              </a:spcBef>
              <a:spcAft>
                <a:spcPts val="0"/>
              </a:spcAft>
              <a:buClrTx/>
              <a:buSzTx/>
              <a:buFontTx/>
              <a:buNone/>
              <a:tabLst/>
              <a:defRPr/>
            </a:pPr>
            <a:r>
              <a:rPr lang="de-DE" sz="2000" dirty="0" smtClean="0">
                <a:solidFill>
                  <a:srgbClr val="00B050"/>
                </a:solidFill>
                <a:latin typeface="Arial" pitchFamily="18"/>
              </a:rPr>
              <a:t>grün: pragmatisch-kommunikati</a:t>
            </a:r>
            <a:r>
              <a:rPr lang="de-DE" sz="2000" dirty="0" smtClean="0">
                <a:latin typeface="Arial" pitchFamily="18"/>
              </a:rPr>
              <a:t>v; blau: kognitiv;</a:t>
            </a:r>
            <a:r>
              <a:rPr lang="de-DE" sz="2000" baseline="0" dirty="0" smtClean="0">
                <a:latin typeface="Arial" pitchFamily="18"/>
              </a:rPr>
              <a:t> rot: affektiv</a:t>
            </a:r>
          </a:p>
          <a:p>
            <a:pPr marL="216000" marR="0" indent="-216000" algn="l" defTabSz="914400" rtl="0" eaLnBrk="1" fontAlgn="auto" latinLnBrk="0" hangingPunct="0">
              <a:lnSpc>
                <a:spcPct val="100000"/>
              </a:lnSpc>
              <a:spcBef>
                <a:spcPts val="400"/>
              </a:spcBef>
              <a:spcAft>
                <a:spcPts val="0"/>
              </a:spcAft>
              <a:buClrTx/>
              <a:buSzTx/>
              <a:buFontTx/>
              <a:buNone/>
              <a:tabLst/>
              <a:defRPr/>
            </a:pPr>
            <a:r>
              <a:rPr lang="de-DE" sz="1200" b="0" i="0" u="none" strike="noStrike" kern="1200" spc="0" baseline="0" dirty="0" smtClean="0">
                <a:ln>
                  <a:noFill/>
                </a:ln>
                <a:solidFill>
                  <a:srgbClr val="000000"/>
                </a:solidFill>
                <a:effectLst/>
                <a:latin typeface="Calibri" pitchFamily="18"/>
                <a:ea typeface="Microsoft YaHei" pitchFamily="2"/>
                <a:cs typeface="Mangal" pitchFamily="2"/>
              </a:rPr>
              <a:t>Damit dies aber überhaupt möglich ist, und die kognitive Komponente nicht vernachlässigt wird, müssen beide Aspekte zusammenwirken: zunächst muss der </a:t>
            </a:r>
            <a:r>
              <a:rPr lang="de-DE" sz="1200" b="0" i="1" u="none" strike="noStrike" kern="1200" spc="0" baseline="0" dirty="0" smtClean="0">
                <a:ln>
                  <a:noFill/>
                </a:ln>
                <a:solidFill>
                  <a:srgbClr val="000000"/>
                </a:solidFill>
                <a:effectLst/>
                <a:latin typeface="Calibri" pitchFamily="18"/>
                <a:ea typeface="Microsoft YaHei" pitchFamily="2"/>
                <a:cs typeface="Mangal" pitchFamily="2"/>
              </a:rPr>
              <a:t>Input</a:t>
            </a:r>
            <a:r>
              <a:rPr lang="de-DE" sz="1200" b="0" i="0" u="none" strike="noStrike" kern="1200" spc="0" baseline="0" dirty="0" smtClean="0">
                <a:ln>
                  <a:noFill/>
                </a:ln>
                <a:solidFill>
                  <a:srgbClr val="000000"/>
                </a:solidFill>
                <a:effectLst/>
                <a:latin typeface="Calibri" pitchFamily="18"/>
                <a:ea typeface="Microsoft YaHei" pitchFamily="2"/>
                <a:cs typeface="Mangal" pitchFamily="2"/>
              </a:rPr>
              <a:t> überhaupt verstanden werden (sprachlich und inhaltlich), dann erst kann von den </a:t>
            </a:r>
            <a:r>
              <a:rPr lang="de-DE" sz="1200" b="0" i="0" u="none" strike="noStrike" kern="1200" spc="0" baseline="0" dirty="0" err="1" smtClean="0">
                <a:ln>
                  <a:noFill/>
                </a:ln>
                <a:solidFill>
                  <a:srgbClr val="000000"/>
                </a:solidFill>
                <a:effectLst/>
                <a:latin typeface="Calibri" pitchFamily="18"/>
                <a:ea typeface="Microsoft YaHei" pitchFamily="2"/>
                <a:cs typeface="Mangal" pitchFamily="2"/>
              </a:rPr>
              <a:t>SuS</a:t>
            </a:r>
            <a:r>
              <a:rPr lang="de-DE" sz="1200" b="0" i="0" u="none" strike="noStrike" kern="1200" spc="0" baseline="0" dirty="0" smtClean="0">
                <a:ln>
                  <a:noFill/>
                </a:ln>
                <a:solidFill>
                  <a:srgbClr val="000000"/>
                </a:solidFill>
                <a:effectLst/>
                <a:latin typeface="Calibri" pitchFamily="18"/>
                <a:ea typeface="Microsoft YaHei" pitchFamily="2"/>
                <a:cs typeface="Mangal" pitchFamily="2"/>
              </a:rPr>
              <a:t> ein sinnvoller </a:t>
            </a:r>
            <a:r>
              <a:rPr lang="de-DE" sz="1200" b="0" i="1" u="none" strike="noStrike" kern="1200" spc="0" baseline="0" dirty="0" smtClean="0">
                <a:ln>
                  <a:noFill/>
                </a:ln>
                <a:solidFill>
                  <a:srgbClr val="000000"/>
                </a:solidFill>
                <a:effectLst/>
                <a:latin typeface="Calibri" pitchFamily="18"/>
                <a:ea typeface="Microsoft YaHei" pitchFamily="2"/>
                <a:cs typeface="Mangal" pitchFamily="2"/>
              </a:rPr>
              <a:t>Output</a:t>
            </a:r>
            <a:r>
              <a:rPr lang="de-DE" sz="1200" b="0" i="0" u="none" strike="noStrike" kern="1200" spc="0" baseline="0" dirty="0" smtClean="0">
                <a:ln>
                  <a:noFill/>
                </a:ln>
                <a:solidFill>
                  <a:srgbClr val="000000"/>
                </a:solidFill>
                <a:effectLst/>
                <a:latin typeface="Calibri" pitchFamily="18"/>
                <a:ea typeface="Microsoft YaHei" pitchFamily="2"/>
                <a:cs typeface="Mangal" pitchFamily="2"/>
              </a:rPr>
              <a:t> erwartet werden. Die durch den </a:t>
            </a:r>
            <a:r>
              <a:rPr lang="de-DE" sz="1200" b="0" i="1" u="none" strike="noStrike" kern="1200" spc="0" baseline="0" dirty="0" smtClean="0">
                <a:ln>
                  <a:noFill/>
                </a:ln>
                <a:solidFill>
                  <a:srgbClr val="000000"/>
                </a:solidFill>
                <a:effectLst/>
                <a:latin typeface="Calibri" pitchFamily="18"/>
                <a:ea typeface="Microsoft YaHei" pitchFamily="2"/>
                <a:cs typeface="Mangal" pitchFamily="2"/>
              </a:rPr>
              <a:t>Input</a:t>
            </a:r>
            <a:r>
              <a:rPr lang="de-DE" sz="1200" b="0" i="0" u="none" strike="noStrike" kern="1200" spc="0" baseline="0" dirty="0" smtClean="0">
                <a:ln>
                  <a:noFill/>
                </a:ln>
                <a:solidFill>
                  <a:srgbClr val="000000"/>
                </a:solidFill>
                <a:effectLst/>
                <a:latin typeface="Calibri" pitchFamily="18"/>
                <a:ea typeface="Microsoft YaHei" pitchFamily="2"/>
                <a:cs typeface="Mangal" pitchFamily="2"/>
              </a:rPr>
              <a:t> des Films erworbenen Kenntnisse und Kompetenzen können im </a:t>
            </a:r>
            <a:r>
              <a:rPr lang="de-DE" sz="1200" b="0" i="1" u="none" strike="noStrike" kern="1200" spc="0" baseline="0" dirty="0" smtClean="0">
                <a:ln>
                  <a:noFill/>
                </a:ln>
                <a:solidFill>
                  <a:srgbClr val="000000"/>
                </a:solidFill>
                <a:effectLst/>
                <a:latin typeface="Calibri" pitchFamily="18"/>
                <a:ea typeface="Microsoft YaHei" pitchFamily="2"/>
                <a:cs typeface="Mangal" pitchFamily="2"/>
              </a:rPr>
              <a:t>Output</a:t>
            </a:r>
            <a:r>
              <a:rPr lang="de-DE" sz="1200" b="0" i="0" u="none" strike="noStrike" kern="1200" spc="0" baseline="0" dirty="0" smtClean="0">
                <a:ln>
                  <a:noFill/>
                </a:ln>
                <a:solidFill>
                  <a:srgbClr val="000000"/>
                </a:solidFill>
                <a:effectLst/>
                <a:latin typeface="Calibri" pitchFamily="18"/>
                <a:ea typeface="Microsoft YaHei" pitchFamily="2"/>
                <a:cs typeface="Mangal" pitchFamily="2"/>
              </a:rPr>
              <a:t> kreativ genutzt werden.</a:t>
            </a:r>
            <a:endParaRPr lang="de-DE" sz="2000" dirty="0" smtClean="0">
              <a:latin typeface="Arial" pitchFamily="18"/>
            </a:endParaRPr>
          </a:p>
        </p:txBody>
      </p:sp>
    </p:spTree>
    <p:extLst>
      <p:ext uri="{BB962C8B-B14F-4D97-AF65-F5344CB8AC3E}">
        <p14:creationId xmlns:p14="http://schemas.microsoft.com/office/powerpoint/2010/main" val="4011582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marR="0" indent="-216000" algn="l" defTabSz="914400" rtl="0" eaLnBrk="1" fontAlgn="auto" latinLnBrk="0" hangingPunct="0">
              <a:lnSpc>
                <a:spcPct val="100000"/>
              </a:lnSpc>
              <a:spcBef>
                <a:spcPts val="400"/>
              </a:spcBef>
              <a:spcAft>
                <a:spcPts val="0"/>
              </a:spcAft>
              <a:buClrTx/>
              <a:buSzTx/>
              <a:buFontTx/>
              <a:buNone/>
              <a:tabLst/>
              <a:defRPr/>
            </a:pPr>
            <a:r>
              <a:rPr lang="de-DE" sz="2000" dirty="0" smtClean="0">
                <a:latin typeface="Arial" pitchFamily="18"/>
              </a:rPr>
              <a:t>grün: pragmatisch-kommunikativ; blau: kognitiv;</a:t>
            </a:r>
            <a:r>
              <a:rPr lang="de-DE" sz="2000" baseline="0" dirty="0" smtClean="0">
                <a:latin typeface="Arial" pitchFamily="18"/>
              </a:rPr>
              <a:t> rot: affektiv</a:t>
            </a:r>
          </a:p>
          <a:p>
            <a:pPr marL="216000" marR="0" indent="-216000" algn="l" defTabSz="914400" rtl="0" eaLnBrk="1" fontAlgn="auto" latinLnBrk="0" hangingPunct="0">
              <a:lnSpc>
                <a:spcPct val="100000"/>
              </a:lnSpc>
              <a:spcBef>
                <a:spcPts val="400"/>
              </a:spcBef>
              <a:spcAft>
                <a:spcPts val="0"/>
              </a:spcAft>
              <a:buClrTx/>
              <a:buSzTx/>
              <a:buFontTx/>
              <a:buNone/>
              <a:tabLst/>
              <a:defRPr/>
            </a:pPr>
            <a:r>
              <a:rPr lang="de-DE" sz="1200" b="0" i="0" u="none" strike="noStrike" kern="1200" spc="0" baseline="0" dirty="0" smtClean="0">
                <a:ln>
                  <a:noFill/>
                </a:ln>
                <a:solidFill>
                  <a:srgbClr val="000000"/>
                </a:solidFill>
                <a:effectLst/>
                <a:latin typeface="Calibri" pitchFamily="18"/>
                <a:ea typeface="Microsoft YaHei" pitchFamily="2"/>
                <a:cs typeface="Mangal" pitchFamily="2"/>
              </a:rPr>
              <a:t>Damit dies aber überhaupt möglich ist, und die kognitive Komponente nicht vernachlässigt wird, müssen beide Aspekte zusammenwirken: zunächst muss der </a:t>
            </a:r>
            <a:r>
              <a:rPr lang="de-DE" sz="1200" b="0" i="1" u="none" strike="noStrike" kern="1200" spc="0" baseline="0" dirty="0" smtClean="0">
                <a:ln>
                  <a:noFill/>
                </a:ln>
                <a:solidFill>
                  <a:srgbClr val="000000"/>
                </a:solidFill>
                <a:effectLst/>
                <a:latin typeface="Calibri" pitchFamily="18"/>
                <a:ea typeface="Microsoft YaHei" pitchFamily="2"/>
                <a:cs typeface="Mangal" pitchFamily="2"/>
              </a:rPr>
              <a:t>Input</a:t>
            </a:r>
            <a:r>
              <a:rPr lang="de-DE" sz="1200" b="0" i="0" u="none" strike="noStrike" kern="1200" spc="0" baseline="0" dirty="0" smtClean="0">
                <a:ln>
                  <a:noFill/>
                </a:ln>
                <a:solidFill>
                  <a:srgbClr val="000000"/>
                </a:solidFill>
                <a:effectLst/>
                <a:latin typeface="Calibri" pitchFamily="18"/>
                <a:ea typeface="Microsoft YaHei" pitchFamily="2"/>
                <a:cs typeface="Mangal" pitchFamily="2"/>
              </a:rPr>
              <a:t> überhaupt verstanden werden (sprachlich und inhaltlich), dann erst kann von den </a:t>
            </a:r>
            <a:r>
              <a:rPr lang="de-DE" sz="1200" b="0" i="0" u="none" strike="noStrike" kern="1200" spc="0" baseline="0" dirty="0" err="1" smtClean="0">
                <a:ln>
                  <a:noFill/>
                </a:ln>
                <a:solidFill>
                  <a:srgbClr val="000000"/>
                </a:solidFill>
                <a:effectLst/>
                <a:latin typeface="Calibri" pitchFamily="18"/>
                <a:ea typeface="Microsoft YaHei" pitchFamily="2"/>
                <a:cs typeface="Mangal" pitchFamily="2"/>
              </a:rPr>
              <a:t>SuS</a:t>
            </a:r>
            <a:r>
              <a:rPr lang="de-DE" sz="1200" b="0" i="0" u="none" strike="noStrike" kern="1200" spc="0" baseline="0" dirty="0" smtClean="0">
                <a:ln>
                  <a:noFill/>
                </a:ln>
                <a:solidFill>
                  <a:srgbClr val="000000"/>
                </a:solidFill>
                <a:effectLst/>
                <a:latin typeface="Calibri" pitchFamily="18"/>
                <a:ea typeface="Microsoft YaHei" pitchFamily="2"/>
                <a:cs typeface="Mangal" pitchFamily="2"/>
              </a:rPr>
              <a:t> ein sinnvoller </a:t>
            </a:r>
            <a:r>
              <a:rPr lang="de-DE" sz="1200" b="0" i="1" u="none" strike="noStrike" kern="1200" spc="0" baseline="0" dirty="0" smtClean="0">
                <a:ln>
                  <a:noFill/>
                </a:ln>
                <a:solidFill>
                  <a:srgbClr val="000000"/>
                </a:solidFill>
                <a:effectLst/>
                <a:latin typeface="Calibri" pitchFamily="18"/>
                <a:ea typeface="Microsoft YaHei" pitchFamily="2"/>
                <a:cs typeface="Mangal" pitchFamily="2"/>
              </a:rPr>
              <a:t>Output</a:t>
            </a:r>
            <a:r>
              <a:rPr lang="de-DE" sz="1200" b="0" i="0" u="none" strike="noStrike" kern="1200" spc="0" baseline="0" dirty="0" smtClean="0">
                <a:ln>
                  <a:noFill/>
                </a:ln>
                <a:solidFill>
                  <a:srgbClr val="000000"/>
                </a:solidFill>
                <a:effectLst/>
                <a:latin typeface="Calibri" pitchFamily="18"/>
                <a:ea typeface="Microsoft YaHei" pitchFamily="2"/>
                <a:cs typeface="Mangal" pitchFamily="2"/>
              </a:rPr>
              <a:t> erwartet werden. Die durch den </a:t>
            </a:r>
            <a:r>
              <a:rPr lang="de-DE" sz="1200" b="0" i="1" u="none" strike="noStrike" kern="1200" spc="0" baseline="0" dirty="0" smtClean="0">
                <a:ln>
                  <a:noFill/>
                </a:ln>
                <a:solidFill>
                  <a:srgbClr val="000000"/>
                </a:solidFill>
                <a:effectLst/>
                <a:latin typeface="Calibri" pitchFamily="18"/>
                <a:ea typeface="Microsoft YaHei" pitchFamily="2"/>
                <a:cs typeface="Mangal" pitchFamily="2"/>
              </a:rPr>
              <a:t>Input</a:t>
            </a:r>
            <a:r>
              <a:rPr lang="de-DE" sz="1200" b="0" i="0" u="none" strike="noStrike" kern="1200" spc="0" baseline="0" dirty="0" smtClean="0">
                <a:ln>
                  <a:noFill/>
                </a:ln>
                <a:solidFill>
                  <a:srgbClr val="000000"/>
                </a:solidFill>
                <a:effectLst/>
                <a:latin typeface="Calibri" pitchFamily="18"/>
                <a:ea typeface="Microsoft YaHei" pitchFamily="2"/>
                <a:cs typeface="Mangal" pitchFamily="2"/>
              </a:rPr>
              <a:t> des Films erworbenen Kenntnisse und Kompetenzen können im </a:t>
            </a:r>
            <a:r>
              <a:rPr lang="de-DE" sz="1200" b="0" i="1" u="none" strike="noStrike" kern="1200" spc="0" baseline="0" dirty="0" smtClean="0">
                <a:ln>
                  <a:noFill/>
                </a:ln>
                <a:solidFill>
                  <a:srgbClr val="000000"/>
                </a:solidFill>
                <a:effectLst/>
                <a:latin typeface="Calibri" pitchFamily="18"/>
                <a:ea typeface="Microsoft YaHei" pitchFamily="2"/>
                <a:cs typeface="Mangal" pitchFamily="2"/>
              </a:rPr>
              <a:t>Output</a:t>
            </a:r>
            <a:r>
              <a:rPr lang="de-DE" sz="1200" b="0" i="0" u="none" strike="noStrike" kern="1200" spc="0" baseline="0" dirty="0" smtClean="0">
                <a:ln>
                  <a:noFill/>
                </a:ln>
                <a:solidFill>
                  <a:srgbClr val="000000"/>
                </a:solidFill>
                <a:effectLst/>
                <a:latin typeface="Calibri" pitchFamily="18"/>
                <a:ea typeface="Microsoft YaHei" pitchFamily="2"/>
                <a:cs typeface="Mangal" pitchFamily="2"/>
              </a:rPr>
              <a:t> kreativ genutzt werden.</a:t>
            </a:r>
            <a:endParaRPr lang="de-DE" sz="2000" dirty="0" smtClean="0">
              <a:latin typeface="Arial" pitchFamily="18"/>
            </a:endParaRPr>
          </a:p>
          <a:p>
            <a:pPr marL="216000" indent="-216000"/>
            <a:endParaRPr lang="de-DE" sz="2000" dirty="0">
              <a:latin typeface="Arial" pitchFamily="18"/>
            </a:endParaRPr>
          </a:p>
        </p:txBody>
      </p:sp>
    </p:spTree>
    <p:extLst>
      <p:ext uri="{BB962C8B-B14F-4D97-AF65-F5344CB8AC3E}">
        <p14:creationId xmlns:p14="http://schemas.microsoft.com/office/powerpoint/2010/main" val="12593898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marR="0" indent="-216000" algn="l" defTabSz="914400" rtl="0" eaLnBrk="1" fontAlgn="auto" latinLnBrk="0" hangingPunct="0">
              <a:lnSpc>
                <a:spcPct val="100000"/>
              </a:lnSpc>
              <a:spcBef>
                <a:spcPts val="400"/>
              </a:spcBef>
              <a:spcAft>
                <a:spcPts val="0"/>
              </a:spcAft>
              <a:buClrTx/>
              <a:buSzTx/>
              <a:buFontTx/>
              <a:buNone/>
              <a:tabLst/>
              <a:defRPr/>
            </a:pPr>
            <a:r>
              <a:rPr lang="de-DE" sz="2000" dirty="0" smtClean="0">
                <a:latin typeface="Arial" pitchFamily="18"/>
              </a:rPr>
              <a:t>grün: pragmatisch-kommunikativ; blau: kognitiv;</a:t>
            </a:r>
            <a:r>
              <a:rPr lang="de-DE" sz="2000" baseline="0" dirty="0" smtClean="0">
                <a:latin typeface="Arial" pitchFamily="18"/>
              </a:rPr>
              <a:t> rot: affektiv</a:t>
            </a:r>
          </a:p>
          <a:p>
            <a:pPr marL="216000" marR="0" indent="-216000" algn="l" defTabSz="914400" rtl="0" eaLnBrk="1" fontAlgn="auto" latinLnBrk="0" hangingPunct="0">
              <a:lnSpc>
                <a:spcPct val="100000"/>
              </a:lnSpc>
              <a:spcBef>
                <a:spcPts val="400"/>
              </a:spcBef>
              <a:spcAft>
                <a:spcPts val="0"/>
              </a:spcAft>
              <a:buClrTx/>
              <a:buSzTx/>
              <a:buFontTx/>
              <a:buNone/>
              <a:tabLst/>
              <a:defRPr/>
            </a:pPr>
            <a:r>
              <a:rPr lang="de-DE" sz="1200" b="0" i="0" u="none" strike="noStrike" kern="1200" spc="0" baseline="0" dirty="0" smtClean="0">
                <a:ln>
                  <a:noFill/>
                </a:ln>
                <a:solidFill>
                  <a:srgbClr val="000000"/>
                </a:solidFill>
                <a:effectLst/>
                <a:latin typeface="Calibri" pitchFamily="18"/>
                <a:ea typeface="Microsoft YaHei" pitchFamily="2"/>
                <a:cs typeface="Mangal" pitchFamily="2"/>
              </a:rPr>
              <a:t>Die Lehrkraft sollte sich dabei auf einer Meta-Ebene immer wieder bewusst machen, dass sprachliche Mittel, Informationen und Stilmittel eng mit einander zusammenhängen. Jede dieser Ebenen hat Auswirkungen auf die anderen. Der Einsatz anderer sprachlicher Mittel führt auch zu einem veränderten Informationsgehalt, was wiederum den Einsatz anderer stilistischer Mittel nach sich ziehen wird. Dies gilt für den Quellen-Text wir für den </a:t>
            </a:r>
            <a:r>
              <a:rPr lang="de-DE" sz="1200" b="0" i="0" u="none" strike="noStrike" kern="1200" spc="0" baseline="0" dirty="0" err="1" smtClean="0">
                <a:ln>
                  <a:noFill/>
                </a:ln>
                <a:solidFill>
                  <a:srgbClr val="000000"/>
                </a:solidFill>
                <a:effectLst/>
                <a:latin typeface="Calibri" pitchFamily="18"/>
                <a:ea typeface="Microsoft YaHei" pitchFamily="2"/>
                <a:cs typeface="Mangal" pitchFamily="2"/>
              </a:rPr>
              <a:t>Zieltext</a:t>
            </a:r>
            <a:r>
              <a:rPr lang="de-DE" sz="1200" b="0" i="0" u="none" strike="noStrike" kern="1200" spc="0" baseline="0" dirty="0" smtClean="0">
                <a:ln>
                  <a:noFill/>
                </a:ln>
                <a:solidFill>
                  <a:srgbClr val="000000"/>
                </a:solidFill>
                <a:effectLst/>
                <a:latin typeface="Calibri" pitchFamily="18"/>
                <a:ea typeface="Microsoft YaHei" pitchFamily="2"/>
                <a:cs typeface="Mangal" pitchFamily="2"/>
              </a:rPr>
              <a:t>. </a:t>
            </a:r>
            <a:r>
              <a:rPr lang="de-DE" sz="1200" b="0" i="0" u="none" strike="noStrike" kern="1200" spc="0" baseline="0" smtClean="0">
                <a:ln>
                  <a:noFill/>
                </a:ln>
                <a:solidFill>
                  <a:srgbClr val="000000"/>
                </a:solidFill>
                <a:effectLst/>
                <a:latin typeface="Calibri" pitchFamily="18"/>
                <a:ea typeface="Microsoft YaHei" pitchFamily="2"/>
                <a:cs typeface="Mangal" pitchFamily="2"/>
              </a:rPr>
              <a:t>Eine genaue Analyse aller drei Ebenen und die Kenntnis Textsorten-spezifischer Merkmale ist also unerlässlich – für das Verständnis eines Ausgangs- wie auch für die Produktion eines Zieltextes.</a:t>
            </a:r>
            <a:endParaRPr lang="de-DE" sz="2000" dirty="0" smtClean="0">
              <a:latin typeface="Arial" pitchFamily="18"/>
            </a:endParaRPr>
          </a:p>
          <a:p>
            <a:pPr marL="216000" indent="-216000"/>
            <a:endParaRPr lang="de-DE" sz="2000" dirty="0">
              <a:latin typeface="Arial" pitchFamily="18"/>
            </a:endParaRPr>
          </a:p>
        </p:txBody>
      </p:sp>
    </p:spTree>
    <p:extLst>
      <p:ext uri="{BB962C8B-B14F-4D97-AF65-F5344CB8AC3E}">
        <p14:creationId xmlns:p14="http://schemas.microsoft.com/office/powerpoint/2010/main" val="35651896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768243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18743102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5408987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11950849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21914370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6913153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872591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22528812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28918510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3075489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8810909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1795019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16352575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10881332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1381971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16974525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5137048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228196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8048638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4709419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7125609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9399973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2194867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2920627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23862436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5720546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1681473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4366988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227671658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179766294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0:11:11-0:12:51</a:t>
            </a:r>
          </a:p>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LZ 1</a:t>
            </a:r>
            <a:endParaRPr lang="de-DE" sz="2000" dirty="0">
              <a:latin typeface="Arial" pitchFamily="18"/>
            </a:endParaRPr>
          </a:p>
        </p:txBody>
      </p:sp>
    </p:spTree>
    <p:extLst>
      <p:ext uri="{BB962C8B-B14F-4D97-AF65-F5344CB8AC3E}">
        <p14:creationId xmlns:p14="http://schemas.microsoft.com/office/powerpoint/2010/main" val="233398806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0:00:48-0:02:43</a:t>
            </a:r>
          </a:p>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LZ 3</a:t>
            </a:r>
            <a:endParaRPr lang="de-DE" sz="2000" dirty="0">
              <a:latin typeface="Arial" pitchFamily="18"/>
            </a:endParaRPr>
          </a:p>
        </p:txBody>
      </p:sp>
    </p:spTree>
    <p:extLst>
      <p:ext uri="{BB962C8B-B14F-4D97-AF65-F5344CB8AC3E}">
        <p14:creationId xmlns:p14="http://schemas.microsoft.com/office/powerpoint/2010/main" val="10025027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0844112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095130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Jeder Text (also auch ein Film) kann im Hinblick auf die darin enthaltenen Informationen, die verwendeten Stilmittel, sowie (im Fremdsprachenunterricht unerlässlich) seine sprachlichen Mittel hin untersucht werden.</a:t>
            </a:r>
            <a:endParaRPr lang="de-DE" sz="2000" dirty="0">
              <a:latin typeface="Arial" pitchFamily="18"/>
            </a:endParaRPr>
          </a:p>
        </p:txBody>
      </p:sp>
    </p:spTree>
    <p:extLst>
      <p:ext uri="{BB962C8B-B14F-4D97-AF65-F5344CB8AC3E}">
        <p14:creationId xmlns:p14="http://schemas.microsoft.com/office/powerpoint/2010/main" val="268423955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62509361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129686499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8505912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84795945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en-GB" sz="1200" b="0" i="0" u="none" strike="noStrike" kern="1200" spc="0" baseline="0" dirty="0" smtClean="0">
                <a:ln>
                  <a:noFill/>
                </a:ln>
                <a:solidFill>
                  <a:srgbClr val="000000"/>
                </a:solidFill>
                <a:effectLst/>
                <a:latin typeface="Calibri" pitchFamily="18"/>
                <a:ea typeface="Microsoft YaHei" pitchFamily="2"/>
                <a:cs typeface="Mangal" pitchFamily="2"/>
              </a:rPr>
              <a:t>0:52:51-0:58:04</a:t>
            </a:r>
          </a:p>
          <a:p>
            <a:pPr marL="216000" marR="0" indent="-216000" algn="l" defTabSz="914400" rtl="0" eaLnBrk="1" fontAlgn="auto" latinLnBrk="0" hangingPunct="0">
              <a:lnSpc>
                <a:spcPct val="100000"/>
              </a:lnSpc>
              <a:spcBef>
                <a:spcPts val="400"/>
              </a:spcBef>
              <a:spcAft>
                <a:spcPts val="0"/>
              </a:spcAft>
              <a:buClrTx/>
              <a:buSzTx/>
              <a:buFontTx/>
              <a:buNone/>
              <a:tabLst/>
              <a:defRPr/>
            </a:pPr>
            <a:r>
              <a:rPr lang="en-GB" sz="1200" b="0" i="0" u="none" strike="noStrike" kern="1200" spc="0" baseline="0" dirty="0" smtClean="0">
                <a:ln>
                  <a:noFill/>
                </a:ln>
                <a:solidFill>
                  <a:srgbClr val="000000"/>
                </a:solidFill>
                <a:effectLst/>
                <a:latin typeface="Calibri" pitchFamily="18"/>
                <a:ea typeface="Microsoft YaHei" pitchFamily="2"/>
                <a:cs typeface="Mangal" pitchFamily="2"/>
              </a:rPr>
              <a:t>LZ 12</a:t>
            </a:r>
            <a:endParaRPr lang="de-DE" sz="2000" dirty="0" smtClean="0">
              <a:latin typeface="Arial" pitchFamily="18"/>
            </a:endParaRPr>
          </a:p>
          <a:p>
            <a:pPr marL="216000" marR="0" indent="-216000" algn="l" defTabSz="914400" rtl="0" eaLnBrk="1" fontAlgn="auto" latinLnBrk="0" hangingPunct="0">
              <a:lnSpc>
                <a:spcPct val="100000"/>
              </a:lnSpc>
              <a:spcBef>
                <a:spcPts val="400"/>
              </a:spcBef>
              <a:spcAft>
                <a:spcPts val="0"/>
              </a:spcAft>
              <a:buClrTx/>
              <a:buSzTx/>
              <a:buFontTx/>
              <a:buNone/>
              <a:tabLst/>
              <a:defRPr/>
            </a:pP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Nur</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 den </a:t>
            </a: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Anfang</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 </a:t>
            </a: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vorspielen</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a:t>
            </a:r>
            <a:endParaRPr lang="de-DE" sz="2000" dirty="0" smtClean="0">
              <a:latin typeface="Arial" pitchFamily="18"/>
            </a:endParaRPr>
          </a:p>
        </p:txBody>
      </p:sp>
    </p:spTree>
    <p:extLst>
      <p:ext uri="{BB962C8B-B14F-4D97-AF65-F5344CB8AC3E}">
        <p14:creationId xmlns:p14="http://schemas.microsoft.com/office/powerpoint/2010/main" val="30343443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en-GB" sz="1200" b="0" i="0" u="none" strike="noStrike" kern="1200" spc="0" baseline="0" dirty="0" smtClean="0">
                <a:ln>
                  <a:noFill/>
                </a:ln>
                <a:solidFill>
                  <a:srgbClr val="000000"/>
                </a:solidFill>
                <a:effectLst/>
                <a:latin typeface="Calibri" pitchFamily="18"/>
                <a:ea typeface="Microsoft YaHei" pitchFamily="2"/>
                <a:cs typeface="Mangal" pitchFamily="2"/>
              </a:rPr>
              <a:t>0:52:51-0:58:04</a:t>
            </a:r>
          </a:p>
          <a:p>
            <a:pPr marL="216000" marR="0" indent="-216000" algn="l" defTabSz="914400" rtl="0" eaLnBrk="1" fontAlgn="auto" latinLnBrk="0" hangingPunct="0">
              <a:lnSpc>
                <a:spcPct val="100000"/>
              </a:lnSpc>
              <a:spcBef>
                <a:spcPts val="400"/>
              </a:spcBef>
              <a:spcAft>
                <a:spcPts val="0"/>
              </a:spcAft>
              <a:buClrTx/>
              <a:buSzTx/>
              <a:buFontTx/>
              <a:buNone/>
              <a:tabLst/>
              <a:defRPr/>
            </a:pPr>
            <a:r>
              <a:rPr lang="en-GB" sz="1200" b="0" i="0" u="none" strike="noStrike" kern="1200" spc="0" baseline="0" dirty="0" smtClean="0">
                <a:ln>
                  <a:noFill/>
                </a:ln>
                <a:solidFill>
                  <a:srgbClr val="000000"/>
                </a:solidFill>
                <a:effectLst/>
                <a:latin typeface="Calibri" pitchFamily="18"/>
                <a:ea typeface="Microsoft YaHei" pitchFamily="2"/>
                <a:cs typeface="Mangal" pitchFamily="2"/>
              </a:rPr>
              <a:t>LZ 12</a:t>
            </a:r>
            <a:endParaRPr lang="de-DE" sz="2000" dirty="0" smtClean="0">
              <a:latin typeface="Arial" pitchFamily="18"/>
            </a:endParaRPr>
          </a:p>
          <a:p>
            <a:pPr marL="216000" marR="0" indent="-216000" algn="l" defTabSz="914400" rtl="0" eaLnBrk="1" fontAlgn="auto" latinLnBrk="0" hangingPunct="0">
              <a:lnSpc>
                <a:spcPct val="100000"/>
              </a:lnSpc>
              <a:spcBef>
                <a:spcPts val="400"/>
              </a:spcBef>
              <a:spcAft>
                <a:spcPts val="0"/>
              </a:spcAft>
              <a:buClrTx/>
              <a:buSzTx/>
              <a:buFontTx/>
              <a:buNone/>
              <a:tabLst/>
              <a:defRPr/>
            </a:pP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Nur</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 den </a:t>
            </a: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Anfang</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 </a:t>
            </a: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vorspielen</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a:t>
            </a:r>
            <a:endParaRPr lang="de-DE" sz="2000" dirty="0" smtClean="0">
              <a:latin typeface="Arial" pitchFamily="18"/>
            </a:endParaRPr>
          </a:p>
        </p:txBody>
      </p:sp>
    </p:spTree>
    <p:extLst>
      <p:ext uri="{BB962C8B-B14F-4D97-AF65-F5344CB8AC3E}">
        <p14:creationId xmlns:p14="http://schemas.microsoft.com/office/powerpoint/2010/main" val="336969996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en-GB" sz="1200" b="0" i="0" u="none" strike="noStrike" kern="1200" spc="0" baseline="0" dirty="0" smtClean="0">
                <a:ln>
                  <a:noFill/>
                </a:ln>
                <a:solidFill>
                  <a:srgbClr val="000000"/>
                </a:solidFill>
                <a:effectLst/>
                <a:latin typeface="Calibri" pitchFamily="18"/>
                <a:ea typeface="Microsoft YaHei" pitchFamily="2"/>
                <a:cs typeface="Mangal" pitchFamily="2"/>
              </a:rPr>
              <a:t>0:52:51-0:58:04</a:t>
            </a:r>
          </a:p>
          <a:p>
            <a:pPr marL="216000" marR="0" indent="-216000" algn="l" defTabSz="914400" rtl="0" eaLnBrk="1" fontAlgn="auto" latinLnBrk="0" hangingPunct="0">
              <a:lnSpc>
                <a:spcPct val="100000"/>
              </a:lnSpc>
              <a:spcBef>
                <a:spcPts val="400"/>
              </a:spcBef>
              <a:spcAft>
                <a:spcPts val="0"/>
              </a:spcAft>
              <a:buClrTx/>
              <a:buSzTx/>
              <a:buFontTx/>
              <a:buNone/>
              <a:tabLst/>
              <a:defRPr/>
            </a:pPr>
            <a:r>
              <a:rPr lang="en-GB" sz="1200" b="0" i="0" u="none" strike="noStrike" kern="1200" spc="0" baseline="0" dirty="0" smtClean="0">
                <a:ln>
                  <a:noFill/>
                </a:ln>
                <a:solidFill>
                  <a:srgbClr val="000000"/>
                </a:solidFill>
                <a:effectLst/>
                <a:latin typeface="Calibri" pitchFamily="18"/>
                <a:ea typeface="Microsoft YaHei" pitchFamily="2"/>
                <a:cs typeface="Mangal" pitchFamily="2"/>
              </a:rPr>
              <a:t>LZ 12</a:t>
            </a:r>
            <a:endParaRPr lang="de-DE" sz="2000" dirty="0" smtClean="0">
              <a:latin typeface="Arial" pitchFamily="18"/>
            </a:endParaRPr>
          </a:p>
          <a:p>
            <a:pPr marL="216000" marR="0" indent="-216000" algn="l" defTabSz="914400" rtl="0" eaLnBrk="1" fontAlgn="auto" latinLnBrk="0" hangingPunct="0">
              <a:lnSpc>
                <a:spcPct val="100000"/>
              </a:lnSpc>
              <a:spcBef>
                <a:spcPts val="400"/>
              </a:spcBef>
              <a:spcAft>
                <a:spcPts val="0"/>
              </a:spcAft>
              <a:buClrTx/>
              <a:buSzTx/>
              <a:buFontTx/>
              <a:buNone/>
              <a:tabLst/>
              <a:defRPr/>
            </a:pP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Nur</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 den </a:t>
            </a: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Anfang</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 </a:t>
            </a: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vorspielen</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a:t>
            </a:r>
            <a:endParaRPr lang="de-DE" sz="2000" dirty="0" smtClean="0">
              <a:latin typeface="Arial" pitchFamily="18"/>
            </a:endParaRPr>
          </a:p>
        </p:txBody>
      </p:sp>
    </p:spTree>
    <p:extLst>
      <p:ext uri="{BB962C8B-B14F-4D97-AF65-F5344CB8AC3E}">
        <p14:creationId xmlns:p14="http://schemas.microsoft.com/office/powerpoint/2010/main" val="422747681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0:00:48-0:02:43</a:t>
            </a:r>
            <a:endParaRPr lang="de-DE" sz="2000" dirty="0">
              <a:latin typeface="Arial" pitchFamily="18"/>
            </a:endParaRPr>
          </a:p>
        </p:txBody>
      </p:sp>
    </p:spTree>
    <p:extLst>
      <p:ext uri="{BB962C8B-B14F-4D97-AF65-F5344CB8AC3E}">
        <p14:creationId xmlns:p14="http://schemas.microsoft.com/office/powerpoint/2010/main" val="303617536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en-GB" sz="1200" b="0" i="0" u="none" strike="noStrike" kern="1200" spc="0" baseline="0" dirty="0" smtClean="0">
                <a:ln>
                  <a:noFill/>
                </a:ln>
                <a:solidFill>
                  <a:srgbClr val="000000"/>
                </a:solidFill>
                <a:effectLst/>
                <a:latin typeface="Calibri" pitchFamily="18"/>
                <a:ea typeface="Microsoft YaHei" pitchFamily="2"/>
                <a:cs typeface="Mangal" pitchFamily="2"/>
              </a:rPr>
              <a:t>0:52:51-0:58:04</a:t>
            </a:r>
          </a:p>
          <a:p>
            <a:pPr marL="216000" marR="0" indent="-216000" algn="l" defTabSz="914400" rtl="0" eaLnBrk="1" fontAlgn="auto" latinLnBrk="0" hangingPunct="0">
              <a:lnSpc>
                <a:spcPct val="100000"/>
              </a:lnSpc>
              <a:spcBef>
                <a:spcPts val="400"/>
              </a:spcBef>
              <a:spcAft>
                <a:spcPts val="0"/>
              </a:spcAft>
              <a:buClrTx/>
              <a:buSzTx/>
              <a:buFontTx/>
              <a:buNone/>
              <a:tabLst/>
              <a:defRPr/>
            </a:pPr>
            <a:r>
              <a:rPr lang="en-GB" sz="1200" b="0" i="0" u="none" strike="noStrike" kern="1200" spc="0" baseline="0" dirty="0" smtClean="0">
                <a:ln>
                  <a:noFill/>
                </a:ln>
                <a:solidFill>
                  <a:srgbClr val="000000"/>
                </a:solidFill>
                <a:effectLst/>
                <a:latin typeface="Calibri" pitchFamily="18"/>
                <a:ea typeface="Microsoft YaHei" pitchFamily="2"/>
                <a:cs typeface="Mangal" pitchFamily="2"/>
              </a:rPr>
              <a:t>LZ 12</a:t>
            </a:r>
            <a:endParaRPr lang="de-DE" sz="2000" dirty="0" smtClean="0">
              <a:latin typeface="Arial" pitchFamily="18"/>
            </a:endParaRPr>
          </a:p>
          <a:p>
            <a:pPr marL="216000" marR="0" indent="-216000" algn="l" defTabSz="914400" rtl="0" eaLnBrk="1" fontAlgn="auto" latinLnBrk="0" hangingPunct="0">
              <a:lnSpc>
                <a:spcPct val="100000"/>
              </a:lnSpc>
              <a:spcBef>
                <a:spcPts val="400"/>
              </a:spcBef>
              <a:spcAft>
                <a:spcPts val="0"/>
              </a:spcAft>
              <a:buClrTx/>
              <a:buSzTx/>
              <a:buFontTx/>
              <a:buNone/>
              <a:tabLst/>
              <a:defRPr/>
            </a:pP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Nur</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 den </a:t>
            </a: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Anfang</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 </a:t>
            </a: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vorspielen</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a:t>
            </a:r>
            <a:endParaRPr lang="de-DE" sz="2000" dirty="0" smtClean="0">
              <a:latin typeface="Arial" pitchFamily="18"/>
            </a:endParaRPr>
          </a:p>
        </p:txBody>
      </p:sp>
    </p:spTree>
    <p:extLst>
      <p:ext uri="{BB962C8B-B14F-4D97-AF65-F5344CB8AC3E}">
        <p14:creationId xmlns:p14="http://schemas.microsoft.com/office/powerpoint/2010/main" val="404293345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en-GB" sz="1200" b="0" i="0" u="none" strike="noStrike" kern="1200" spc="0" baseline="0" dirty="0" smtClean="0">
                <a:ln>
                  <a:noFill/>
                </a:ln>
                <a:solidFill>
                  <a:srgbClr val="000000"/>
                </a:solidFill>
                <a:effectLst/>
                <a:latin typeface="Calibri" pitchFamily="18"/>
                <a:ea typeface="Microsoft YaHei" pitchFamily="2"/>
                <a:cs typeface="Mangal" pitchFamily="2"/>
              </a:rPr>
              <a:t>0:52:51-0:58:04</a:t>
            </a:r>
          </a:p>
          <a:p>
            <a:pPr marL="216000" marR="0" indent="-216000" algn="l" defTabSz="914400" rtl="0" eaLnBrk="1" fontAlgn="auto" latinLnBrk="0" hangingPunct="0">
              <a:lnSpc>
                <a:spcPct val="100000"/>
              </a:lnSpc>
              <a:spcBef>
                <a:spcPts val="400"/>
              </a:spcBef>
              <a:spcAft>
                <a:spcPts val="0"/>
              </a:spcAft>
              <a:buClrTx/>
              <a:buSzTx/>
              <a:buFontTx/>
              <a:buNone/>
              <a:tabLst/>
              <a:defRPr/>
            </a:pPr>
            <a:r>
              <a:rPr lang="en-GB" sz="1200" b="0" i="0" u="none" strike="noStrike" kern="1200" spc="0" baseline="0" dirty="0" smtClean="0">
                <a:ln>
                  <a:noFill/>
                </a:ln>
                <a:solidFill>
                  <a:srgbClr val="000000"/>
                </a:solidFill>
                <a:effectLst/>
                <a:latin typeface="Calibri" pitchFamily="18"/>
                <a:ea typeface="Microsoft YaHei" pitchFamily="2"/>
                <a:cs typeface="Mangal" pitchFamily="2"/>
              </a:rPr>
              <a:t>LZ 12</a:t>
            </a:r>
            <a:endParaRPr lang="de-DE" sz="2000" dirty="0" smtClean="0">
              <a:latin typeface="Arial" pitchFamily="18"/>
            </a:endParaRPr>
          </a:p>
          <a:p>
            <a:pPr marL="216000" marR="0" indent="-216000" algn="l" defTabSz="914400" rtl="0" eaLnBrk="1" fontAlgn="auto" latinLnBrk="0" hangingPunct="0">
              <a:lnSpc>
                <a:spcPct val="100000"/>
              </a:lnSpc>
              <a:spcBef>
                <a:spcPts val="400"/>
              </a:spcBef>
              <a:spcAft>
                <a:spcPts val="0"/>
              </a:spcAft>
              <a:buClrTx/>
              <a:buSzTx/>
              <a:buFontTx/>
              <a:buNone/>
              <a:tabLst/>
              <a:defRPr/>
            </a:pP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Nur</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 den </a:t>
            </a: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Anfang</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 </a:t>
            </a: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vorspielen</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a:t>
            </a:r>
            <a:endParaRPr lang="de-DE" sz="2000" dirty="0" smtClean="0">
              <a:latin typeface="Arial" pitchFamily="18"/>
            </a:endParaRPr>
          </a:p>
          <a:p>
            <a:pPr marL="216000" indent="-216000"/>
            <a:endParaRPr lang="de-DE" sz="2000" dirty="0">
              <a:latin typeface="Arial" pitchFamily="18"/>
            </a:endParaRPr>
          </a:p>
        </p:txBody>
      </p:sp>
    </p:spTree>
    <p:extLst>
      <p:ext uri="{BB962C8B-B14F-4D97-AF65-F5344CB8AC3E}">
        <p14:creationId xmlns:p14="http://schemas.microsoft.com/office/powerpoint/2010/main" val="1983019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Jeder Text (also auch ein Film) kann im Hinblick auf die darin enthaltenen Informationen, die verwendeten Stilmittel, sowie (im Fremdsprachenunterricht unerlässlich) seine sprachlichen Mittel hin untersucht werden.</a:t>
            </a:r>
            <a:endParaRPr lang="de-DE" sz="2000" dirty="0">
              <a:latin typeface="Arial" pitchFamily="18"/>
            </a:endParaRPr>
          </a:p>
        </p:txBody>
      </p:sp>
    </p:spTree>
    <p:extLst>
      <p:ext uri="{BB962C8B-B14F-4D97-AF65-F5344CB8AC3E}">
        <p14:creationId xmlns:p14="http://schemas.microsoft.com/office/powerpoint/2010/main" val="138333386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en-GB" sz="1200" b="0" i="0" u="none" strike="noStrike" kern="1200" spc="0" baseline="0" dirty="0" smtClean="0">
                <a:ln>
                  <a:noFill/>
                </a:ln>
                <a:solidFill>
                  <a:srgbClr val="000000"/>
                </a:solidFill>
                <a:effectLst/>
                <a:latin typeface="Calibri" pitchFamily="18"/>
                <a:ea typeface="Microsoft YaHei" pitchFamily="2"/>
                <a:cs typeface="Mangal" pitchFamily="2"/>
              </a:rPr>
              <a:t>0:52:51-0:58:04</a:t>
            </a:r>
          </a:p>
          <a:p>
            <a:pPr marL="216000" marR="0" indent="-216000" algn="l" defTabSz="914400" rtl="0" eaLnBrk="1" fontAlgn="auto" latinLnBrk="0" hangingPunct="0">
              <a:lnSpc>
                <a:spcPct val="100000"/>
              </a:lnSpc>
              <a:spcBef>
                <a:spcPts val="400"/>
              </a:spcBef>
              <a:spcAft>
                <a:spcPts val="0"/>
              </a:spcAft>
              <a:buClrTx/>
              <a:buSzTx/>
              <a:buFontTx/>
              <a:buNone/>
              <a:tabLst/>
              <a:defRPr/>
            </a:pPr>
            <a:r>
              <a:rPr lang="en-GB" sz="1200" b="0" i="0" u="none" strike="noStrike" kern="1200" spc="0" baseline="0" dirty="0" smtClean="0">
                <a:ln>
                  <a:noFill/>
                </a:ln>
                <a:solidFill>
                  <a:srgbClr val="000000"/>
                </a:solidFill>
                <a:effectLst/>
                <a:latin typeface="Calibri" pitchFamily="18"/>
                <a:ea typeface="Microsoft YaHei" pitchFamily="2"/>
                <a:cs typeface="Mangal" pitchFamily="2"/>
              </a:rPr>
              <a:t>LZ 12</a:t>
            </a:r>
            <a:endParaRPr lang="de-DE" sz="2000" dirty="0" smtClean="0">
              <a:latin typeface="Arial" pitchFamily="18"/>
            </a:endParaRPr>
          </a:p>
          <a:p>
            <a:pPr marL="216000" marR="0" indent="-216000" algn="l" defTabSz="914400" rtl="0" eaLnBrk="1" fontAlgn="auto" latinLnBrk="0" hangingPunct="0">
              <a:lnSpc>
                <a:spcPct val="100000"/>
              </a:lnSpc>
              <a:spcBef>
                <a:spcPts val="400"/>
              </a:spcBef>
              <a:spcAft>
                <a:spcPts val="0"/>
              </a:spcAft>
              <a:buClrTx/>
              <a:buSzTx/>
              <a:buFontTx/>
              <a:buNone/>
              <a:tabLst/>
              <a:defRPr/>
            </a:pP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Nur</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 den </a:t>
            </a: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Anfang</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 </a:t>
            </a:r>
            <a:r>
              <a:rPr lang="en-GB" sz="1200" b="0" i="0" u="none" strike="noStrike" kern="1200" spc="0" baseline="0" dirty="0" err="1" smtClean="0">
                <a:ln>
                  <a:noFill/>
                </a:ln>
                <a:solidFill>
                  <a:srgbClr val="000000"/>
                </a:solidFill>
                <a:effectLst/>
                <a:latin typeface="Calibri" pitchFamily="18"/>
                <a:ea typeface="Microsoft YaHei" pitchFamily="2"/>
                <a:cs typeface="Mangal" pitchFamily="2"/>
              </a:rPr>
              <a:t>vorspielen</a:t>
            </a:r>
            <a:r>
              <a:rPr lang="en-GB" sz="1200" b="0" i="0" u="none" strike="noStrike" kern="1200" spc="0" baseline="0" dirty="0" smtClean="0">
                <a:ln>
                  <a:noFill/>
                </a:ln>
                <a:solidFill>
                  <a:srgbClr val="000000"/>
                </a:solidFill>
                <a:effectLst/>
                <a:latin typeface="Calibri" pitchFamily="18"/>
                <a:ea typeface="Microsoft YaHei" pitchFamily="2"/>
                <a:cs typeface="Mangal" pitchFamily="2"/>
              </a:rPr>
              <a:t>!</a:t>
            </a:r>
            <a:endParaRPr lang="de-DE" sz="2000" dirty="0" smtClean="0">
              <a:latin typeface="Arial" pitchFamily="18"/>
            </a:endParaRPr>
          </a:p>
        </p:txBody>
      </p:sp>
    </p:spTree>
    <p:extLst>
      <p:ext uri="{BB962C8B-B14F-4D97-AF65-F5344CB8AC3E}">
        <p14:creationId xmlns:p14="http://schemas.microsoft.com/office/powerpoint/2010/main" val="59626979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0:58:00-1:00:25 ohne Ton</a:t>
            </a:r>
          </a:p>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LZ 13</a:t>
            </a:r>
            <a:endParaRPr lang="de-DE" sz="2000" dirty="0">
              <a:latin typeface="Arial" pitchFamily="18"/>
            </a:endParaRPr>
          </a:p>
        </p:txBody>
      </p:sp>
    </p:spTree>
    <p:extLst>
      <p:ext uri="{BB962C8B-B14F-4D97-AF65-F5344CB8AC3E}">
        <p14:creationId xmlns:p14="http://schemas.microsoft.com/office/powerpoint/2010/main" val="212764432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0:58:00-1:00:25</a:t>
            </a:r>
          </a:p>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LZ 13 / Stravinsky</a:t>
            </a:r>
            <a:endParaRPr lang="de-DE" sz="2000" dirty="0">
              <a:latin typeface="Arial" pitchFamily="18"/>
            </a:endParaRPr>
          </a:p>
        </p:txBody>
      </p:sp>
    </p:spTree>
    <p:extLst>
      <p:ext uri="{BB962C8B-B14F-4D97-AF65-F5344CB8AC3E}">
        <p14:creationId xmlns:p14="http://schemas.microsoft.com/office/powerpoint/2010/main" val="382314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0:58:00-1:00:25</a:t>
            </a:r>
          </a:p>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LZ 13</a:t>
            </a:r>
            <a:endParaRPr lang="de-DE" sz="2000" dirty="0">
              <a:latin typeface="Arial" pitchFamily="18"/>
            </a:endParaRPr>
          </a:p>
        </p:txBody>
      </p:sp>
    </p:spTree>
    <p:extLst>
      <p:ext uri="{BB962C8B-B14F-4D97-AF65-F5344CB8AC3E}">
        <p14:creationId xmlns:p14="http://schemas.microsoft.com/office/powerpoint/2010/main" val="263355383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dirty="0">
              <a:latin typeface="Arial" pitchFamily="18"/>
            </a:endParaRPr>
          </a:p>
        </p:txBody>
      </p:sp>
    </p:spTree>
    <p:extLst>
      <p:ext uri="{BB962C8B-B14F-4D97-AF65-F5344CB8AC3E}">
        <p14:creationId xmlns:p14="http://schemas.microsoft.com/office/powerpoint/2010/main" val="313738842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dirty="0">
              <a:latin typeface="Arial" pitchFamily="18"/>
            </a:endParaRPr>
          </a:p>
        </p:txBody>
      </p:sp>
    </p:spTree>
    <p:extLst>
      <p:ext uri="{BB962C8B-B14F-4D97-AF65-F5344CB8AC3E}">
        <p14:creationId xmlns:p14="http://schemas.microsoft.com/office/powerpoint/2010/main" val="356425558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dirty="0">
              <a:latin typeface="Arial" pitchFamily="18"/>
            </a:endParaRPr>
          </a:p>
        </p:txBody>
      </p:sp>
    </p:spTree>
    <p:extLst>
      <p:ext uri="{BB962C8B-B14F-4D97-AF65-F5344CB8AC3E}">
        <p14:creationId xmlns:p14="http://schemas.microsoft.com/office/powerpoint/2010/main" val="328837759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81532429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dirty="0">
              <a:latin typeface="Arial" pitchFamily="18"/>
            </a:endParaRPr>
          </a:p>
        </p:txBody>
      </p:sp>
    </p:spTree>
    <p:extLst>
      <p:ext uri="{BB962C8B-B14F-4D97-AF65-F5344CB8AC3E}">
        <p14:creationId xmlns:p14="http://schemas.microsoft.com/office/powerpoint/2010/main" val="23063056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dirty="0">
              <a:latin typeface="Arial" pitchFamily="18"/>
            </a:endParaRPr>
          </a:p>
        </p:txBody>
      </p:sp>
    </p:spTree>
    <p:extLst>
      <p:ext uri="{BB962C8B-B14F-4D97-AF65-F5344CB8AC3E}">
        <p14:creationId xmlns:p14="http://schemas.microsoft.com/office/powerpoint/2010/main" val="3560807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Jeder Text (also auch ein Film) kann im Hinblick auf die darin enthaltenen Informationen, die verwendeten Stilmittel, sowie (im Fremdsprachenunterricht unerlässlich) seine sprachlichen Mittel hin untersucht werden.</a:t>
            </a:r>
            <a:endParaRPr lang="de-DE" sz="2000" dirty="0">
              <a:latin typeface="Arial" pitchFamily="18"/>
            </a:endParaRPr>
          </a:p>
        </p:txBody>
      </p:sp>
    </p:spTree>
    <p:extLst>
      <p:ext uri="{BB962C8B-B14F-4D97-AF65-F5344CB8AC3E}">
        <p14:creationId xmlns:p14="http://schemas.microsoft.com/office/powerpoint/2010/main" val="291058266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14387061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dirty="0">
              <a:latin typeface="Arial" pitchFamily="18"/>
            </a:endParaRPr>
          </a:p>
        </p:txBody>
      </p:sp>
    </p:spTree>
    <p:extLst>
      <p:ext uri="{BB962C8B-B14F-4D97-AF65-F5344CB8AC3E}">
        <p14:creationId xmlns:p14="http://schemas.microsoft.com/office/powerpoint/2010/main" val="425374146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54047974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dirty="0">
              <a:latin typeface="Arial" pitchFamily="18"/>
            </a:endParaRPr>
          </a:p>
        </p:txBody>
      </p:sp>
    </p:spTree>
    <p:extLst>
      <p:ext uri="{BB962C8B-B14F-4D97-AF65-F5344CB8AC3E}">
        <p14:creationId xmlns:p14="http://schemas.microsoft.com/office/powerpoint/2010/main" val="369661145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dirty="0">
              <a:latin typeface="Arial" pitchFamily="18"/>
            </a:endParaRPr>
          </a:p>
        </p:txBody>
      </p:sp>
    </p:spTree>
    <p:extLst>
      <p:ext uri="{BB962C8B-B14F-4D97-AF65-F5344CB8AC3E}">
        <p14:creationId xmlns:p14="http://schemas.microsoft.com/office/powerpoint/2010/main" val="37069832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77530852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208864843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endParaRPr lang="de-DE" sz="2000">
              <a:latin typeface="Arial" pitchFamily="18"/>
            </a:endParaRPr>
          </a:p>
        </p:txBody>
      </p:sp>
    </p:spTree>
    <p:extLst>
      <p:ext uri="{BB962C8B-B14F-4D97-AF65-F5344CB8AC3E}">
        <p14:creationId xmlns:p14="http://schemas.microsoft.com/office/powerpoint/2010/main" val="3425160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de-DE" sz="1200" b="0" i="0" u="none" strike="noStrike" kern="1200" spc="0" baseline="0" dirty="0" smtClean="0">
                <a:ln>
                  <a:noFill/>
                </a:ln>
                <a:solidFill>
                  <a:srgbClr val="000000"/>
                </a:solidFill>
                <a:effectLst/>
                <a:latin typeface="Calibri" pitchFamily="18"/>
                <a:ea typeface="Microsoft YaHei" pitchFamily="2"/>
                <a:cs typeface="Mangal" pitchFamily="2"/>
              </a:rPr>
              <a:t>Jeder Text (also auch ein Film) kann im Hinblick auf die darin enthaltenen Informationen, die verwendeten Stilmittel, sowie (im Fremdsprachenunterricht unerlässlich) seine sprachlichen Mittel hin untersucht werden.</a:t>
            </a:r>
            <a:endParaRPr lang="de-DE" sz="2000" dirty="0">
              <a:latin typeface="Arial" pitchFamily="18"/>
            </a:endParaRPr>
          </a:p>
        </p:txBody>
      </p:sp>
    </p:spTree>
    <p:extLst>
      <p:ext uri="{BB962C8B-B14F-4D97-AF65-F5344CB8AC3E}">
        <p14:creationId xmlns:p14="http://schemas.microsoft.com/office/powerpoint/2010/main" val="2655632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2"/>
          <p:cNvSpPr txBox="1">
            <a:spLocks noGrp="1"/>
          </p:cNvSpPr>
          <p:nvPr>
            <p:ph type="dt" idx="1"/>
          </p:nvPr>
        </p:nvSpPr>
        <p:spPr>
          <a:ln/>
        </p:spPr>
        <p:txBody>
          <a:bodyPr wrap="square" lIns="95760" tIns="47880" rIns="95760" bIns="47880" anchor="t" anchorCtr="0"/>
          <a:lstStyle/>
          <a:p>
            <a:pPr lvl="0"/>
            <a:fld id="{71F97ECC-D3E8-46D2-947A-BBF3213AA3EA}" type="datetime1">
              <a:rPr lang="de-DE"/>
              <a:pPr lvl="0"/>
              <a:t>07.10.2016</a:t>
            </a:fld>
            <a:endParaRPr lang="de-DE"/>
          </a:p>
        </p:txBody>
      </p:sp>
      <p:sp>
        <p:nvSpPr>
          <p:cNvPr id="2" name="Folienbildplatzhalter 1"/>
          <p:cNvSpPr>
            <a:spLocks noGrp="1" noRot="1" noChangeAspect="1" noResize="1"/>
          </p:cNvSpPr>
          <p:nvPr>
            <p:ph type="sldImg"/>
          </p:nvPr>
        </p:nvSpPr>
        <p:spPr>
          <a:xfrm>
            <a:off x="1106488" y="812800"/>
            <a:ext cx="5345112" cy="4008438"/>
          </a:xfrm>
          <a:solidFill>
            <a:srgbClr val="4F81BD"/>
          </a:solidFill>
          <a:ln w="25560">
            <a:solidFill>
              <a:srgbClr val="385D8A"/>
            </a:solidFill>
            <a:prstDash val="solid"/>
          </a:ln>
        </p:spPr>
      </p:sp>
      <p:sp>
        <p:nvSpPr>
          <p:cNvPr id="3" name="Notizenplatzhalter 2"/>
          <p:cNvSpPr txBox="1">
            <a:spLocks noGrp="1"/>
          </p:cNvSpPr>
          <p:nvPr>
            <p:ph type="body" sz="quarter" idx="1"/>
          </p:nvPr>
        </p:nvSpPr>
        <p:spPr>
          <a:xfrm>
            <a:off x="756000" y="5078520"/>
            <a:ext cx="6047640" cy="4811040"/>
          </a:xfrm>
        </p:spPr>
        <p:txBody>
          <a:bodyPr lIns="0" tIns="0" rIns="0" bIns="0"/>
          <a:lstStyle/>
          <a:p>
            <a:pPr marL="216000" indent="-216000"/>
            <a:r>
              <a:rPr lang="de-DE" sz="1200" b="0" i="0" u="none" strike="noStrike" kern="1200" spc="0" baseline="0" smtClean="0">
                <a:ln>
                  <a:noFill/>
                </a:ln>
                <a:solidFill>
                  <a:srgbClr val="000000"/>
                </a:solidFill>
                <a:effectLst/>
                <a:latin typeface="Calibri" pitchFamily="18"/>
                <a:ea typeface="Microsoft YaHei" pitchFamily="2"/>
                <a:cs typeface="Mangal" pitchFamily="2"/>
              </a:rPr>
              <a:t>Die Besprechung eines Films kann kognitive, affektive und pragmatisch kommunikative Komponenten enthalten.</a:t>
            </a:r>
            <a:endParaRPr lang="de-DE" sz="2000" dirty="0">
              <a:latin typeface="Arial" pitchFamily="18"/>
            </a:endParaRPr>
          </a:p>
        </p:txBody>
      </p:sp>
    </p:spTree>
    <p:extLst>
      <p:ext uri="{BB962C8B-B14F-4D97-AF65-F5344CB8AC3E}">
        <p14:creationId xmlns:p14="http://schemas.microsoft.com/office/powerpoint/2010/main" val="3116137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799" y="2130480"/>
            <a:ext cx="7772400" cy="1469880"/>
          </a:xfrm>
        </p:spPr>
        <p:txBody>
          <a:bodyPr/>
          <a:lstStyle>
            <a:lvl1pPr>
              <a:defRPr/>
            </a:lvl1pPr>
          </a:lstStyle>
          <a:p>
            <a:pPr lvl="0"/>
            <a:r>
              <a:rPr lang="de-DE"/>
              <a:t>Titelmasterformat durch Klicken bearbeiten</a:t>
            </a:r>
          </a:p>
        </p:txBody>
      </p:sp>
      <p:sp>
        <p:nvSpPr>
          <p:cNvPr id="3" name="Untertitel 2"/>
          <p:cNvSpPr txBox="1">
            <a:spLocks noGrp="1"/>
          </p:cNvSpPr>
          <p:nvPr>
            <p:ph type="subTitle" idx="1"/>
          </p:nvPr>
        </p:nvSpPr>
        <p:spPr>
          <a:xfrm>
            <a:off x="1371599" y="3886200"/>
            <a:ext cx="6400799" cy="1752479"/>
          </a:xfrm>
        </p:spPr>
        <p:txBody>
          <a:bodyPr anchorCtr="1"/>
          <a:lstStyle>
            <a:lvl1pPr marL="0" indent="0" algn="ctr">
              <a:buNone/>
              <a:defRPr>
                <a:ln>
                  <a:noFill/>
                </a:ln>
                <a:solidFill>
                  <a:srgbClr val="898989"/>
                </a:solidFill>
                <a:latin typeface="Calibri" pitchFamily="18"/>
                <a:ea typeface="Microsoft YaHei" pitchFamily="2"/>
                <a:cs typeface="Mangal" pitchFamily="2"/>
              </a:defRPr>
            </a:lvl1pPr>
          </a:lstStyle>
          <a:p>
            <a:pPr lvl="0"/>
            <a:r>
              <a:rPr lang="de-DE"/>
              <a:t>Formatvorlage des Untertitelmasters durch Klicken bearbeiten</a:t>
            </a:r>
          </a:p>
        </p:txBody>
      </p:sp>
      <p:sp>
        <p:nvSpPr>
          <p:cNvPr id="4" name="Datumsplatzhalter 3"/>
          <p:cNvSpPr txBox="1">
            <a:spLocks noGrp="1"/>
          </p:cNvSpPr>
          <p:nvPr>
            <p:ph type="dt" sz="half" idx="7"/>
          </p:nvPr>
        </p:nvSpPr>
        <p:spPr/>
        <p:txBody>
          <a:bodyPr/>
          <a:lstStyle>
            <a:lvl1pPr>
              <a:defRPr/>
            </a:lvl1pPr>
          </a:lstStyle>
          <a:p>
            <a:pPr lvl="0"/>
            <a:endParaRPr lang="de-DE"/>
          </a:p>
        </p:txBody>
      </p:sp>
      <p:sp>
        <p:nvSpPr>
          <p:cNvPr id="5" name="Fußzeilenplatzhalter 4"/>
          <p:cNvSpPr txBox="1">
            <a:spLocks noGrp="1"/>
          </p:cNvSpPr>
          <p:nvPr>
            <p:ph type="ftr" sz="quarter" idx="9"/>
          </p:nvPr>
        </p:nvSpPr>
        <p:spPr/>
        <p:txBody>
          <a:bodyPr/>
          <a:lstStyle>
            <a:lvl1pPr>
              <a:defRPr/>
            </a:lvl1pPr>
          </a:lstStyle>
          <a:p>
            <a:pPr lvl="0"/>
            <a:endParaRPr lang="de-DE"/>
          </a:p>
        </p:txBody>
      </p:sp>
      <p:sp>
        <p:nvSpPr>
          <p:cNvPr id="6" name="Foliennummernplatzhalter 5"/>
          <p:cNvSpPr txBox="1">
            <a:spLocks noGrp="1"/>
          </p:cNvSpPr>
          <p:nvPr>
            <p:ph type="sldNum" sz="quarter" idx="8"/>
          </p:nvPr>
        </p:nvSpPr>
        <p:spPr/>
        <p:txBody>
          <a:bodyPr/>
          <a:lstStyle>
            <a:lvl1pPr>
              <a:defRPr/>
            </a:lvl1pPr>
          </a:lstStyle>
          <a:p>
            <a:pPr lvl="0"/>
            <a:fld id="{D152D3F7-E70E-4FEE-A041-79B470CC7F53}" type="slidenum">
              <a:t>‹Nr.›</a:t>
            </a:fld>
            <a:endParaRPr lang="de-DE"/>
          </a:p>
        </p:txBody>
      </p:sp>
    </p:spTree>
    <p:extLst>
      <p:ext uri="{BB962C8B-B14F-4D97-AF65-F5344CB8AC3E}">
        <p14:creationId xmlns:p14="http://schemas.microsoft.com/office/powerpoint/2010/main" val="2882015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e-DE"/>
              <a:t>Titelmasterformat durch Klicken bearbeiten</a:t>
            </a:r>
          </a:p>
        </p:txBody>
      </p:sp>
      <p:sp>
        <p:nvSpPr>
          <p:cNvPr id="3" name="Vertikaler Textplatzhalt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7"/>
          </p:nvPr>
        </p:nvSpPr>
        <p:spPr/>
        <p:txBody>
          <a:bodyPr/>
          <a:lstStyle>
            <a:lvl1pPr>
              <a:defRPr/>
            </a:lvl1pPr>
          </a:lstStyle>
          <a:p>
            <a:pPr lvl="0"/>
            <a:endParaRPr lang="de-DE"/>
          </a:p>
        </p:txBody>
      </p:sp>
      <p:sp>
        <p:nvSpPr>
          <p:cNvPr id="5" name="Fußzeilenplatzhalter 4"/>
          <p:cNvSpPr txBox="1">
            <a:spLocks noGrp="1"/>
          </p:cNvSpPr>
          <p:nvPr>
            <p:ph type="ftr" sz="quarter" idx="9"/>
          </p:nvPr>
        </p:nvSpPr>
        <p:spPr/>
        <p:txBody>
          <a:bodyPr/>
          <a:lstStyle>
            <a:lvl1pPr>
              <a:defRPr/>
            </a:lvl1pPr>
          </a:lstStyle>
          <a:p>
            <a:pPr lvl="0"/>
            <a:endParaRPr lang="de-DE"/>
          </a:p>
        </p:txBody>
      </p:sp>
      <p:sp>
        <p:nvSpPr>
          <p:cNvPr id="6" name="Foliennummernplatzhalter 5"/>
          <p:cNvSpPr txBox="1">
            <a:spLocks noGrp="1"/>
          </p:cNvSpPr>
          <p:nvPr>
            <p:ph type="sldNum" sz="quarter" idx="8"/>
          </p:nvPr>
        </p:nvSpPr>
        <p:spPr/>
        <p:txBody>
          <a:bodyPr/>
          <a:lstStyle>
            <a:lvl1pPr>
              <a:defRPr/>
            </a:lvl1pPr>
          </a:lstStyle>
          <a:p>
            <a:pPr lvl="0"/>
            <a:fld id="{D1DE3468-3DC6-41C1-8B7C-BEC737ECA811}" type="slidenum">
              <a:t>‹Nr.›</a:t>
            </a:fld>
            <a:endParaRPr lang="de-DE"/>
          </a:p>
        </p:txBody>
      </p:sp>
    </p:spTree>
    <p:extLst>
      <p:ext uri="{BB962C8B-B14F-4D97-AF65-F5344CB8AC3E}">
        <p14:creationId xmlns:p14="http://schemas.microsoft.com/office/powerpoint/2010/main" val="2389564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txBox="1">
            <a:spLocks noGrp="1"/>
          </p:cNvSpPr>
          <p:nvPr>
            <p:ph type="title" orient="vert"/>
          </p:nvPr>
        </p:nvSpPr>
        <p:spPr>
          <a:xfrm>
            <a:off x="6629400" y="274680"/>
            <a:ext cx="2057400" cy="5851440"/>
          </a:xfrm>
        </p:spPr>
        <p:txBody>
          <a:bodyPr vert="eaVert"/>
          <a:lstStyle>
            <a:lvl1pPr>
              <a:defRPr/>
            </a:lvl1pPr>
          </a:lstStyle>
          <a:p>
            <a:pPr lvl="0"/>
            <a:r>
              <a:rPr lang="de-DE"/>
              <a:t>Titelmasterformat durch Klicken bearbeiten</a:t>
            </a:r>
          </a:p>
        </p:txBody>
      </p:sp>
      <p:sp>
        <p:nvSpPr>
          <p:cNvPr id="3" name="Vertikaler Textplatzhalter 2"/>
          <p:cNvSpPr txBox="1">
            <a:spLocks noGrp="1"/>
          </p:cNvSpPr>
          <p:nvPr>
            <p:ph type="body" orient="vert" idx="1"/>
          </p:nvPr>
        </p:nvSpPr>
        <p:spPr>
          <a:xfrm>
            <a:off x="457200" y="274680"/>
            <a:ext cx="6019919" cy="5851440"/>
          </a:xfrm>
        </p:spPr>
        <p:txBody>
          <a:bodyPr vert="eaVert"/>
          <a:lstStyle>
            <a:lvl1pPr>
              <a:defRPr/>
            </a:lvl1pPr>
            <a:lvl2pPr>
              <a:defRPr/>
            </a:lvl2pPr>
            <a:lvl3pPr>
              <a:defRPr/>
            </a:lvl3pPr>
            <a:lvl4pPr>
              <a:defRPr/>
            </a:lvl4pPr>
            <a:lvl5pP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7"/>
          </p:nvPr>
        </p:nvSpPr>
        <p:spPr/>
        <p:txBody>
          <a:bodyPr/>
          <a:lstStyle>
            <a:lvl1pPr>
              <a:defRPr/>
            </a:lvl1pPr>
          </a:lstStyle>
          <a:p>
            <a:pPr lvl="0"/>
            <a:endParaRPr lang="de-DE"/>
          </a:p>
        </p:txBody>
      </p:sp>
      <p:sp>
        <p:nvSpPr>
          <p:cNvPr id="5" name="Fußzeilenplatzhalter 4"/>
          <p:cNvSpPr txBox="1">
            <a:spLocks noGrp="1"/>
          </p:cNvSpPr>
          <p:nvPr>
            <p:ph type="ftr" sz="quarter" idx="9"/>
          </p:nvPr>
        </p:nvSpPr>
        <p:spPr/>
        <p:txBody>
          <a:bodyPr/>
          <a:lstStyle>
            <a:lvl1pPr>
              <a:defRPr/>
            </a:lvl1pPr>
          </a:lstStyle>
          <a:p>
            <a:pPr lvl="0"/>
            <a:endParaRPr lang="de-DE"/>
          </a:p>
        </p:txBody>
      </p:sp>
      <p:sp>
        <p:nvSpPr>
          <p:cNvPr id="6" name="Foliennummernplatzhalter 5"/>
          <p:cNvSpPr txBox="1">
            <a:spLocks noGrp="1"/>
          </p:cNvSpPr>
          <p:nvPr>
            <p:ph type="sldNum" sz="quarter" idx="8"/>
          </p:nvPr>
        </p:nvSpPr>
        <p:spPr/>
        <p:txBody>
          <a:bodyPr/>
          <a:lstStyle>
            <a:lvl1pPr>
              <a:defRPr/>
            </a:lvl1pPr>
          </a:lstStyle>
          <a:p>
            <a:pPr lvl="0"/>
            <a:fld id="{AFF73747-7755-41B0-BBE1-246BD64E669F}" type="slidenum">
              <a:t>‹Nr.›</a:t>
            </a:fld>
            <a:endParaRPr lang="de-DE"/>
          </a:p>
        </p:txBody>
      </p:sp>
    </p:spTree>
    <p:extLst>
      <p:ext uri="{BB962C8B-B14F-4D97-AF65-F5344CB8AC3E}">
        <p14:creationId xmlns:p14="http://schemas.microsoft.com/office/powerpoint/2010/main" val="1151515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e-DE"/>
              <a:t>Titelmasterformat durch Klicken bearbeiten</a:t>
            </a:r>
          </a:p>
        </p:txBody>
      </p:sp>
      <p:sp>
        <p:nvSpPr>
          <p:cNvPr id="3" name="Inhaltsplatzhalter 2"/>
          <p:cNvSpPr txBox="1">
            <a:spLocks noGrp="1"/>
          </p:cNvSpPr>
          <p:nvPr>
            <p:ph type="title" idx="4294967295"/>
          </p:nvPr>
        </p:nvSpPr>
        <p:spPr>
          <a:xfrm>
            <a:off x="457200" y="1600200"/>
            <a:ext cx="8229600" cy="4525920"/>
          </a:xfrm>
        </p:spPr>
        <p:txBody>
          <a:bodyPr anchor="t" anchorCtr="0"/>
          <a:lstStyle>
            <a:lvl1pPr marL="343080" indent="-343080" algn="l">
              <a:spcBef>
                <a:spcPts val="799"/>
              </a:spcBef>
              <a:buSzPct val="100000"/>
              <a:buFont typeface="Arial" pitchFamily="34"/>
              <a:buChar char="•"/>
              <a:defRPr sz="3200"/>
            </a:lvl1pPr>
          </a:lstStyle>
          <a:p>
            <a:pPr lvl="0"/>
            <a:r>
              <a:rPr lang="de-DE"/>
              <a:t>Textmasterformat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Datumsplatzhalter 3"/>
          <p:cNvSpPr txBox="1">
            <a:spLocks noGrp="1"/>
          </p:cNvSpPr>
          <p:nvPr>
            <p:ph type="dt" sz="half" idx="7"/>
          </p:nvPr>
        </p:nvSpPr>
        <p:spPr/>
        <p:txBody>
          <a:bodyPr/>
          <a:lstStyle>
            <a:lvl1pPr>
              <a:defRPr/>
            </a:lvl1pPr>
          </a:lstStyle>
          <a:p>
            <a:pPr lvl="0"/>
            <a:endParaRPr lang="de-DE"/>
          </a:p>
        </p:txBody>
      </p:sp>
      <p:sp>
        <p:nvSpPr>
          <p:cNvPr id="5" name="Fußzeilenplatzhalter 4"/>
          <p:cNvSpPr txBox="1">
            <a:spLocks noGrp="1"/>
          </p:cNvSpPr>
          <p:nvPr>
            <p:ph type="ftr" sz="quarter" idx="9"/>
          </p:nvPr>
        </p:nvSpPr>
        <p:spPr/>
        <p:txBody>
          <a:bodyPr/>
          <a:lstStyle>
            <a:lvl1pPr>
              <a:defRPr/>
            </a:lvl1pPr>
          </a:lstStyle>
          <a:p>
            <a:pPr lvl="0"/>
            <a:endParaRPr lang="de-DE"/>
          </a:p>
        </p:txBody>
      </p:sp>
      <p:sp>
        <p:nvSpPr>
          <p:cNvPr id="6" name="Foliennummernplatzhalter 5"/>
          <p:cNvSpPr txBox="1">
            <a:spLocks noGrp="1"/>
          </p:cNvSpPr>
          <p:nvPr>
            <p:ph type="sldNum" sz="quarter" idx="8"/>
          </p:nvPr>
        </p:nvSpPr>
        <p:spPr/>
        <p:txBody>
          <a:bodyPr/>
          <a:lstStyle>
            <a:lvl1pPr>
              <a:defRPr/>
            </a:lvl1pPr>
          </a:lstStyle>
          <a:p>
            <a:pPr lvl="0"/>
            <a:fld id="{6B2EE697-031C-41C2-878C-3CCF1CECC474}" type="slidenum">
              <a:t>‹Nr.›</a:t>
            </a:fld>
            <a:endParaRPr lang="de-DE"/>
          </a:p>
        </p:txBody>
      </p:sp>
      <p:sp>
        <p:nvSpPr>
          <p:cNvPr id="7" name="Inhaltsplatzhalter 6"/>
          <p:cNvSpPr txBox="1">
            <a:spLocks noGrp="1"/>
          </p:cNvSpPr>
          <p:nvPr>
            <p:ph idx="1"/>
          </p:nvPr>
        </p:nvSpPr>
        <p:spPr>
          <a:xfrm>
            <a:off x="457200" y="1604520"/>
            <a:ext cx="8229240" cy="4525920"/>
          </a:xfrm>
        </p:spPr>
        <p:txBody>
          <a:bodyPr lIns="0" tIns="0" rIns="0" bIns="0"/>
          <a:lstStyle>
            <a:lvl1pPr hangingPunct="0">
              <a:spcBef>
                <a:spcPts val="0"/>
              </a:spcBef>
              <a:spcAft>
                <a:spcPts val="1417"/>
              </a:spcAft>
              <a:defRPr>
                <a:ln>
                  <a:noFill/>
                </a:ln>
                <a:latin typeface="Arial" pitchFamily="18"/>
                <a:ea typeface="Microsoft YaHei" pitchFamily="2"/>
                <a:cs typeface="Mangal" pitchFamily="2"/>
              </a:defRPr>
            </a:lvl1pPr>
          </a:lstStyle>
          <a:p>
            <a:endParaRPr lang="de-DE"/>
          </a:p>
        </p:txBody>
      </p:sp>
    </p:spTree>
    <p:extLst>
      <p:ext uri="{BB962C8B-B14F-4D97-AF65-F5344CB8AC3E}">
        <p14:creationId xmlns:p14="http://schemas.microsoft.com/office/powerpoint/2010/main" val="364802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 _a_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159" y="4406759"/>
            <a:ext cx="7772400" cy="1362240"/>
          </a:xfrm>
        </p:spPr>
        <p:txBody>
          <a:bodyPr anchor="t" anchorCtr="0"/>
          <a:lstStyle>
            <a:lvl1pPr algn="l">
              <a:defRPr sz="4000" b="1"/>
            </a:lvl1pPr>
          </a:lstStyle>
          <a:p>
            <a:pPr lvl="0"/>
            <a:r>
              <a:rPr lang="de-DE"/>
              <a:t>Titelmasterformat durch Klicken bearbeiten</a:t>
            </a:r>
          </a:p>
        </p:txBody>
      </p:sp>
      <p:sp>
        <p:nvSpPr>
          <p:cNvPr id="3" name="Textplatzhalter 2"/>
          <p:cNvSpPr txBox="1">
            <a:spLocks noGrp="1"/>
          </p:cNvSpPr>
          <p:nvPr>
            <p:ph type="body" idx="1"/>
          </p:nvPr>
        </p:nvSpPr>
        <p:spPr>
          <a:xfrm>
            <a:off x="722159" y="2906640"/>
            <a:ext cx="7772400" cy="1500119"/>
          </a:xfrm>
        </p:spPr>
        <p:txBody>
          <a:bodyPr anchor="b"/>
          <a:lstStyle>
            <a:lvl1pPr marL="0" indent="0">
              <a:spcBef>
                <a:spcPts val="499"/>
              </a:spcBef>
              <a:buNone/>
              <a:defRPr sz="2000">
                <a:solidFill>
                  <a:srgbClr val="898989"/>
                </a:solidFill>
              </a:defRPr>
            </a:lvl1pPr>
          </a:lstStyle>
          <a:p>
            <a:pPr lvl="0"/>
            <a:r>
              <a:rPr lang="de-DE"/>
              <a:t>Textmasterformat bearbeiten</a:t>
            </a:r>
          </a:p>
        </p:txBody>
      </p:sp>
      <p:sp>
        <p:nvSpPr>
          <p:cNvPr id="4" name="Datumsplatzhalter 3"/>
          <p:cNvSpPr txBox="1">
            <a:spLocks noGrp="1"/>
          </p:cNvSpPr>
          <p:nvPr>
            <p:ph type="dt" sz="half" idx="7"/>
          </p:nvPr>
        </p:nvSpPr>
        <p:spPr/>
        <p:txBody>
          <a:bodyPr/>
          <a:lstStyle>
            <a:lvl1pPr>
              <a:defRPr/>
            </a:lvl1pPr>
          </a:lstStyle>
          <a:p>
            <a:pPr lvl="0"/>
            <a:endParaRPr lang="de-DE"/>
          </a:p>
        </p:txBody>
      </p:sp>
      <p:sp>
        <p:nvSpPr>
          <p:cNvPr id="5" name="Fußzeilenplatzhalter 4"/>
          <p:cNvSpPr txBox="1">
            <a:spLocks noGrp="1"/>
          </p:cNvSpPr>
          <p:nvPr>
            <p:ph type="ftr" sz="quarter" idx="9"/>
          </p:nvPr>
        </p:nvSpPr>
        <p:spPr/>
        <p:txBody>
          <a:bodyPr/>
          <a:lstStyle>
            <a:lvl1pPr>
              <a:defRPr/>
            </a:lvl1pPr>
          </a:lstStyle>
          <a:p>
            <a:pPr lvl="0"/>
            <a:endParaRPr lang="de-DE"/>
          </a:p>
        </p:txBody>
      </p:sp>
      <p:sp>
        <p:nvSpPr>
          <p:cNvPr id="6" name="Foliennummernplatzhalter 5"/>
          <p:cNvSpPr txBox="1">
            <a:spLocks noGrp="1"/>
          </p:cNvSpPr>
          <p:nvPr>
            <p:ph type="sldNum" sz="quarter" idx="8"/>
          </p:nvPr>
        </p:nvSpPr>
        <p:spPr/>
        <p:txBody>
          <a:bodyPr/>
          <a:lstStyle>
            <a:lvl1pPr>
              <a:defRPr/>
            </a:lvl1pPr>
          </a:lstStyle>
          <a:p>
            <a:pPr lvl="0"/>
            <a:fld id="{BC7F44EB-CB79-40B5-938C-6C70CB7770F3}" type="slidenum">
              <a:t>‹Nr.›</a:t>
            </a:fld>
            <a:endParaRPr lang="de-DE"/>
          </a:p>
        </p:txBody>
      </p:sp>
    </p:spTree>
    <p:extLst>
      <p:ext uri="{BB962C8B-B14F-4D97-AF65-F5344CB8AC3E}">
        <p14:creationId xmlns:p14="http://schemas.microsoft.com/office/powerpoint/2010/main" val="2677642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e-DE"/>
              <a:t>Titelmasterformat durch Klicken bearbeiten</a:t>
            </a:r>
          </a:p>
        </p:txBody>
      </p:sp>
      <p:sp>
        <p:nvSpPr>
          <p:cNvPr id="3" name="Inhaltsplatzhalter 2"/>
          <p:cNvSpPr txBox="1">
            <a:spLocks noGrp="1"/>
          </p:cNvSpPr>
          <p:nvPr>
            <p:ph type="title" idx="4294967295"/>
          </p:nvPr>
        </p:nvSpPr>
        <p:spPr>
          <a:xfrm>
            <a:off x="457200" y="1600200"/>
            <a:ext cx="4038479" cy="4525920"/>
          </a:xfrm>
        </p:spPr>
        <p:txBody>
          <a:bodyPr anchor="t" anchorCtr="0"/>
          <a:lstStyle>
            <a:lvl1pPr marL="343080" indent="-343080" algn="l">
              <a:spcBef>
                <a:spcPts val="700"/>
              </a:spcBef>
              <a:buSzPct val="100000"/>
              <a:buFont typeface="Arial" pitchFamily="34"/>
              <a:buChar char="•"/>
              <a:defRPr sz="2800"/>
            </a:lvl1pPr>
          </a:lstStyle>
          <a:p>
            <a:pPr lvl="0"/>
            <a:r>
              <a:rPr lang="de-DE"/>
              <a:t>Textmasterformat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Inhaltsplatzhalter 3"/>
          <p:cNvSpPr txBox="1">
            <a:spLocks noGrp="1"/>
          </p:cNvSpPr>
          <p:nvPr>
            <p:ph type="title" idx="4294967295"/>
          </p:nvPr>
        </p:nvSpPr>
        <p:spPr>
          <a:xfrm>
            <a:off x="4648320" y="1600200"/>
            <a:ext cx="4038479" cy="4525920"/>
          </a:xfrm>
        </p:spPr>
        <p:txBody>
          <a:bodyPr anchor="t" anchorCtr="0"/>
          <a:lstStyle>
            <a:lvl1pPr marL="343080" indent="-343080" algn="l">
              <a:spcBef>
                <a:spcPts val="700"/>
              </a:spcBef>
              <a:buSzPct val="100000"/>
              <a:buFont typeface="Arial" pitchFamily="34"/>
              <a:buChar char="•"/>
              <a:defRPr sz="2800"/>
            </a:lvl1pPr>
          </a:lstStyle>
          <a:p>
            <a:pPr lvl="0"/>
            <a:r>
              <a:rPr lang="de-DE"/>
              <a:t>Textmasterformat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5" name="Datumsplatzhalter 4"/>
          <p:cNvSpPr txBox="1">
            <a:spLocks noGrp="1"/>
          </p:cNvSpPr>
          <p:nvPr>
            <p:ph type="dt" sz="half" idx="7"/>
          </p:nvPr>
        </p:nvSpPr>
        <p:spPr/>
        <p:txBody>
          <a:bodyPr/>
          <a:lstStyle>
            <a:lvl1pPr>
              <a:defRPr/>
            </a:lvl1pPr>
          </a:lstStyle>
          <a:p>
            <a:pPr lvl="0"/>
            <a:endParaRPr lang="de-DE"/>
          </a:p>
        </p:txBody>
      </p:sp>
      <p:sp>
        <p:nvSpPr>
          <p:cNvPr id="6" name="Fußzeilenplatzhalter 5"/>
          <p:cNvSpPr txBox="1">
            <a:spLocks noGrp="1"/>
          </p:cNvSpPr>
          <p:nvPr>
            <p:ph type="ftr" sz="quarter" idx="9"/>
          </p:nvPr>
        </p:nvSpPr>
        <p:spPr/>
        <p:txBody>
          <a:bodyPr/>
          <a:lstStyle>
            <a:lvl1pPr>
              <a:defRPr/>
            </a:lvl1pPr>
          </a:lstStyle>
          <a:p>
            <a:pPr lvl="0"/>
            <a:endParaRPr lang="de-DE"/>
          </a:p>
        </p:txBody>
      </p:sp>
      <p:sp>
        <p:nvSpPr>
          <p:cNvPr id="7" name="Foliennummernplatzhalter 6"/>
          <p:cNvSpPr txBox="1">
            <a:spLocks noGrp="1"/>
          </p:cNvSpPr>
          <p:nvPr>
            <p:ph type="sldNum" sz="quarter" idx="8"/>
          </p:nvPr>
        </p:nvSpPr>
        <p:spPr/>
        <p:txBody>
          <a:bodyPr/>
          <a:lstStyle>
            <a:lvl1pPr>
              <a:defRPr/>
            </a:lvl1pPr>
          </a:lstStyle>
          <a:p>
            <a:pPr lvl="0"/>
            <a:fld id="{4B7FEFFE-980E-440B-837F-6CF7AA733955}" type="slidenum">
              <a:t>‹Nr.›</a:t>
            </a:fld>
            <a:endParaRPr lang="de-DE"/>
          </a:p>
        </p:txBody>
      </p:sp>
    </p:spTree>
    <p:extLst>
      <p:ext uri="{BB962C8B-B14F-4D97-AF65-F5344CB8AC3E}">
        <p14:creationId xmlns:p14="http://schemas.microsoft.com/office/powerpoint/2010/main" val="3140249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e-DE"/>
              <a:t>Titelmasterformat durch Klicken bearbeiten</a:t>
            </a:r>
          </a:p>
        </p:txBody>
      </p:sp>
      <p:sp>
        <p:nvSpPr>
          <p:cNvPr id="3" name="Textplatzhalter 2"/>
          <p:cNvSpPr txBox="1">
            <a:spLocks noGrp="1"/>
          </p:cNvSpPr>
          <p:nvPr>
            <p:ph type="body" idx="1"/>
          </p:nvPr>
        </p:nvSpPr>
        <p:spPr>
          <a:xfrm>
            <a:off x="457200" y="1535039"/>
            <a:ext cx="4040279" cy="639720"/>
          </a:xfrm>
        </p:spPr>
        <p:txBody>
          <a:bodyPr anchor="b"/>
          <a:lstStyle>
            <a:lvl1pPr marL="0" indent="0">
              <a:spcBef>
                <a:spcPts val="601"/>
              </a:spcBef>
              <a:buNone/>
              <a:defRPr sz="2400" b="1"/>
            </a:lvl1pPr>
          </a:lstStyle>
          <a:p>
            <a:pPr lvl="0"/>
            <a:r>
              <a:rPr lang="de-DE"/>
              <a:t>Textmasterformat bearbeiten</a:t>
            </a:r>
          </a:p>
        </p:txBody>
      </p:sp>
      <p:sp>
        <p:nvSpPr>
          <p:cNvPr id="4" name="Inhaltsplatzhalter 3"/>
          <p:cNvSpPr txBox="1">
            <a:spLocks noGrp="1"/>
          </p:cNvSpPr>
          <p:nvPr>
            <p:ph type="title" idx="4294967295"/>
          </p:nvPr>
        </p:nvSpPr>
        <p:spPr>
          <a:xfrm>
            <a:off x="457200" y="2174760"/>
            <a:ext cx="4040279" cy="3951360"/>
          </a:xfrm>
        </p:spPr>
        <p:txBody>
          <a:bodyPr anchor="t" anchorCtr="0"/>
          <a:lstStyle>
            <a:lvl1pPr marL="343080" indent="-343080" algn="l">
              <a:spcBef>
                <a:spcPts val="601"/>
              </a:spcBef>
              <a:buSzPct val="100000"/>
              <a:buFont typeface="Arial" pitchFamily="34"/>
              <a:buChar char="•"/>
              <a:defRPr sz="2400"/>
            </a:lvl1pPr>
          </a:lstStyle>
          <a:p>
            <a:pPr lvl="0"/>
            <a:r>
              <a:rPr lang="de-DE"/>
              <a:t>Textmasterformat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5" name="Textplatzhalter 4"/>
          <p:cNvSpPr txBox="1">
            <a:spLocks noGrp="1"/>
          </p:cNvSpPr>
          <p:nvPr>
            <p:ph type="body" idx="3"/>
          </p:nvPr>
        </p:nvSpPr>
        <p:spPr>
          <a:xfrm>
            <a:off x="4645080" y="1535039"/>
            <a:ext cx="4041719" cy="639720"/>
          </a:xfrm>
        </p:spPr>
        <p:txBody>
          <a:bodyPr anchor="b"/>
          <a:lstStyle>
            <a:lvl1pPr marL="0" indent="0">
              <a:spcBef>
                <a:spcPts val="601"/>
              </a:spcBef>
              <a:buNone/>
              <a:defRPr sz="2400" b="1"/>
            </a:lvl1pPr>
          </a:lstStyle>
          <a:p>
            <a:pPr lvl="0"/>
            <a:r>
              <a:rPr lang="de-DE"/>
              <a:t>Textmasterformat bearbeiten</a:t>
            </a:r>
          </a:p>
        </p:txBody>
      </p:sp>
      <p:sp>
        <p:nvSpPr>
          <p:cNvPr id="6" name="Inhaltsplatzhalter 5"/>
          <p:cNvSpPr txBox="1">
            <a:spLocks noGrp="1"/>
          </p:cNvSpPr>
          <p:nvPr>
            <p:ph type="title" idx="4294967295"/>
          </p:nvPr>
        </p:nvSpPr>
        <p:spPr>
          <a:xfrm>
            <a:off x="4645080" y="2174760"/>
            <a:ext cx="4041719" cy="3951360"/>
          </a:xfrm>
        </p:spPr>
        <p:txBody>
          <a:bodyPr anchor="t" anchorCtr="0"/>
          <a:lstStyle>
            <a:lvl1pPr marL="343080" indent="-343080" algn="l">
              <a:spcBef>
                <a:spcPts val="601"/>
              </a:spcBef>
              <a:buSzPct val="100000"/>
              <a:buFont typeface="Arial" pitchFamily="34"/>
              <a:buChar char="•"/>
              <a:defRPr sz="2400"/>
            </a:lvl1pPr>
          </a:lstStyle>
          <a:p>
            <a:pPr lvl="0"/>
            <a:r>
              <a:rPr lang="de-DE"/>
              <a:t>Textmasterformat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7" name="Datumsplatzhalter 6"/>
          <p:cNvSpPr txBox="1">
            <a:spLocks noGrp="1"/>
          </p:cNvSpPr>
          <p:nvPr>
            <p:ph type="dt" sz="half" idx="7"/>
          </p:nvPr>
        </p:nvSpPr>
        <p:spPr/>
        <p:txBody>
          <a:bodyPr/>
          <a:lstStyle>
            <a:lvl1pPr>
              <a:defRPr/>
            </a:lvl1pPr>
          </a:lstStyle>
          <a:p>
            <a:pPr lvl="0"/>
            <a:endParaRPr lang="de-DE"/>
          </a:p>
        </p:txBody>
      </p:sp>
      <p:sp>
        <p:nvSpPr>
          <p:cNvPr id="8" name="Fußzeilenplatzhalter 7"/>
          <p:cNvSpPr txBox="1">
            <a:spLocks noGrp="1"/>
          </p:cNvSpPr>
          <p:nvPr>
            <p:ph type="ftr" sz="quarter" idx="9"/>
          </p:nvPr>
        </p:nvSpPr>
        <p:spPr/>
        <p:txBody>
          <a:bodyPr/>
          <a:lstStyle>
            <a:lvl1pPr>
              <a:defRPr/>
            </a:lvl1pPr>
          </a:lstStyle>
          <a:p>
            <a:pPr lvl="0"/>
            <a:endParaRPr lang="de-DE"/>
          </a:p>
        </p:txBody>
      </p:sp>
      <p:sp>
        <p:nvSpPr>
          <p:cNvPr id="9" name="Foliennummernplatzhalter 8"/>
          <p:cNvSpPr txBox="1">
            <a:spLocks noGrp="1"/>
          </p:cNvSpPr>
          <p:nvPr>
            <p:ph type="sldNum" sz="quarter" idx="8"/>
          </p:nvPr>
        </p:nvSpPr>
        <p:spPr/>
        <p:txBody>
          <a:bodyPr/>
          <a:lstStyle>
            <a:lvl1pPr>
              <a:defRPr/>
            </a:lvl1pPr>
          </a:lstStyle>
          <a:p>
            <a:pPr lvl="0"/>
            <a:fld id="{66E75775-71CA-49AA-A22A-A7517D910EDB}" type="slidenum">
              <a:t>‹Nr.›</a:t>
            </a:fld>
            <a:endParaRPr lang="de-DE"/>
          </a:p>
        </p:txBody>
      </p:sp>
    </p:spTree>
    <p:extLst>
      <p:ext uri="{BB962C8B-B14F-4D97-AF65-F5344CB8AC3E}">
        <p14:creationId xmlns:p14="http://schemas.microsoft.com/office/powerpoint/2010/main" val="3113746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e-DE"/>
              <a:t>Titelmasterformat durch Klicken bearbeiten</a:t>
            </a:r>
          </a:p>
        </p:txBody>
      </p:sp>
      <p:sp>
        <p:nvSpPr>
          <p:cNvPr id="3" name="Datumsplatzhalter 2"/>
          <p:cNvSpPr txBox="1">
            <a:spLocks noGrp="1"/>
          </p:cNvSpPr>
          <p:nvPr>
            <p:ph type="dt" sz="half" idx="7"/>
          </p:nvPr>
        </p:nvSpPr>
        <p:spPr/>
        <p:txBody>
          <a:bodyPr/>
          <a:lstStyle>
            <a:lvl1pPr>
              <a:defRPr/>
            </a:lvl1pPr>
          </a:lstStyle>
          <a:p>
            <a:pPr lvl="0"/>
            <a:endParaRPr lang="de-DE"/>
          </a:p>
        </p:txBody>
      </p:sp>
      <p:sp>
        <p:nvSpPr>
          <p:cNvPr id="4" name="Fußzeilenplatzhalter 3"/>
          <p:cNvSpPr txBox="1">
            <a:spLocks noGrp="1"/>
          </p:cNvSpPr>
          <p:nvPr>
            <p:ph type="ftr" sz="quarter" idx="9"/>
          </p:nvPr>
        </p:nvSpPr>
        <p:spPr/>
        <p:txBody>
          <a:bodyPr/>
          <a:lstStyle>
            <a:lvl1pPr>
              <a:defRPr/>
            </a:lvl1pPr>
          </a:lstStyle>
          <a:p>
            <a:pPr lvl="0"/>
            <a:endParaRPr lang="de-DE"/>
          </a:p>
        </p:txBody>
      </p:sp>
      <p:sp>
        <p:nvSpPr>
          <p:cNvPr id="5" name="Foliennummernplatzhalter 4"/>
          <p:cNvSpPr txBox="1">
            <a:spLocks noGrp="1"/>
          </p:cNvSpPr>
          <p:nvPr>
            <p:ph type="sldNum" sz="quarter" idx="8"/>
          </p:nvPr>
        </p:nvSpPr>
        <p:spPr/>
        <p:txBody>
          <a:bodyPr/>
          <a:lstStyle>
            <a:lvl1pPr>
              <a:defRPr/>
            </a:lvl1pPr>
          </a:lstStyle>
          <a:p>
            <a:pPr lvl="0"/>
            <a:fld id="{CE31B448-0490-4BD4-9775-285C9636B56C}" type="slidenum">
              <a:t>‹Nr.›</a:t>
            </a:fld>
            <a:endParaRPr lang="de-DE"/>
          </a:p>
        </p:txBody>
      </p:sp>
    </p:spTree>
    <p:extLst>
      <p:ext uri="{BB962C8B-B14F-4D97-AF65-F5344CB8AC3E}">
        <p14:creationId xmlns:p14="http://schemas.microsoft.com/office/powerpoint/2010/main" val="558732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txBox="1">
            <a:spLocks noGrp="1"/>
          </p:cNvSpPr>
          <p:nvPr>
            <p:ph type="dt" sz="half" idx="7"/>
          </p:nvPr>
        </p:nvSpPr>
        <p:spPr/>
        <p:txBody>
          <a:bodyPr/>
          <a:lstStyle>
            <a:lvl1pPr>
              <a:defRPr/>
            </a:lvl1pPr>
          </a:lstStyle>
          <a:p>
            <a:pPr lvl="0"/>
            <a:endParaRPr lang="de-DE"/>
          </a:p>
        </p:txBody>
      </p:sp>
      <p:sp>
        <p:nvSpPr>
          <p:cNvPr id="3" name="Fußzeilenplatzhalter 2"/>
          <p:cNvSpPr txBox="1">
            <a:spLocks noGrp="1"/>
          </p:cNvSpPr>
          <p:nvPr>
            <p:ph type="ftr" sz="quarter" idx="9"/>
          </p:nvPr>
        </p:nvSpPr>
        <p:spPr/>
        <p:txBody>
          <a:bodyPr/>
          <a:lstStyle>
            <a:lvl1pPr>
              <a:defRPr/>
            </a:lvl1pPr>
          </a:lstStyle>
          <a:p>
            <a:pPr lvl="0"/>
            <a:endParaRPr lang="de-DE"/>
          </a:p>
        </p:txBody>
      </p:sp>
      <p:sp>
        <p:nvSpPr>
          <p:cNvPr id="4" name="Foliennummernplatzhalter 3"/>
          <p:cNvSpPr txBox="1">
            <a:spLocks noGrp="1"/>
          </p:cNvSpPr>
          <p:nvPr>
            <p:ph type="sldNum" sz="quarter" idx="8"/>
          </p:nvPr>
        </p:nvSpPr>
        <p:spPr/>
        <p:txBody>
          <a:bodyPr/>
          <a:lstStyle>
            <a:lvl1pPr>
              <a:defRPr/>
            </a:lvl1pPr>
          </a:lstStyle>
          <a:p>
            <a:pPr lvl="0"/>
            <a:fld id="{89C4025D-23DC-4859-A6FF-9391CF5DD01F}" type="slidenum">
              <a:t>‹Nr.›</a:t>
            </a:fld>
            <a:endParaRPr lang="de-DE"/>
          </a:p>
        </p:txBody>
      </p:sp>
    </p:spTree>
    <p:extLst>
      <p:ext uri="{BB962C8B-B14F-4D97-AF65-F5344CB8AC3E}">
        <p14:creationId xmlns:p14="http://schemas.microsoft.com/office/powerpoint/2010/main" val="2225686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2880"/>
            <a:ext cx="3008160" cy="1162080"/>
          </a:xfrm>
        </p:spPr>
        <p:txBody>
          <a:bodyPr anchor="b" anchorCtr="0"/>
          <a:lstStyle>
            <a:lvl1pPr algn="l">
              <a:defRPr sz="2000" b="1"/>
            </a:lvl1pPr>
          </a:lstStyle>
          <a:p>
            <a:pPr lvl="0"/>
            <a:r>
              <a:rPr lang="de-DE"/>
              <a:t>Titelmasterformat durch Klicken bearbeiten</a:t>
            </a:r>
          </a:p>
        </p:txBody>
      </p:sp>
      <p:sp>
        <p:nvSpPr>
          <p:cNvPr id="3" name="Inhaltsplatzhalter 2"/>
          <p:cNvSpPr txBox="1">
            <a:spLocks noGrp="1"/>
          </p:cNvSpPr>
          <p:nvPr>
            <p:ph type="title" idx="4294967295"/>
          </p:nvPr>
        </p:nvSpPr>
        <p:spPr>
          <a:xfrm>
            <a:off x="3575159" y="272880"/>
            <a:ext cx="5111640" cy="5853240"/>
          </a:xfrm>
        </p:spPr>
        <p:txBody>
          <a:bodyPr anchor="t" anchorCtr="0"/>
          <a:lstStyle>
            <a:lvl1pPr marL="343080" indent="-343080" algn="l">
              <a:spcBef>
                <a:spcPts val="799"/>
              </a:spcBef>
              <a:buSzPct val="100000"/>
              <a:buFont typeface="Arial" pitchFamily="34"/>
              <a:buChar char="•"/>
              <a:defRPr sz="3200"/>
            </a:lvl1pPr>
          </a:lstStyle>
          <a:p>
            <a:pPr lvl="0"/>
            <a:r>
              <a:rPr lang="de-DE"/>
              <a:t>Textmasterformat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Textplatzhalter 3"/>
          <p:cNvSpPr txBox="1">
            <a:spLocks noGrp="1"/>
          </p:cNvSpPr>
          <p:nvPr>
            <p:ph type="body" idx="2"/>
          </p:nvPr>
        </p:nvSpPr>
        <p:spPr>
          <a:xfrm>
            <a:off x="457200" y="1434960"/>
            <a:ext cx="3008160" cy="4691160"/>
          </a:xfrm>
        </p:spPr>
        <p:txBody>
          <a:bodyPr/>
          <a:lstStyle>
            <a:lvl1pPr marL="0" indent="0">
              <a:spcBef>
                <a:spcPts val="300"/>
              </a:spcBef>
              <a:buNone/>
              <a:defRPr sz="1400"/>
            </a:lvl1pPr>
          </a:lstStyle>
          <a:p>
            <a:pPr lvl="0"/>
            <a:r>
              <a:rPr lang="de-DE"/>
              <a:t>Textmasterformat bearbeiten</a:t>
            </a:r>
          </a:p>
        </p:txBody>
      </p:sp>
      <p:sp>
        <p:nvSpPr>
          <p:cNvPr id="5" name="Datumsplatzhalter 4"/>
          <p:cNvSpPr txBox="1">
            <a:spLocks noGrp="1"/>
          </p:cNvSpPr>
          <p:nvPr>
            <p:ph type="dt" sz="half" idx="7"/>
          </p:nvPr>
        </p:nvSpPr>
        <p:spPr/>
        <p:txBody>
          <a:bodyPr/>
          <a:lstStyle>
            <a:lvl1pPr>
              <a:defRPr/>
            </a:lvl1pPr>
          </a:lstStyle>
          <a:p>
            <a:pPr lvl="0"/>
            <a:endParaRPr lang="de-DE"/>
          </a:p>
        </p:txBody>
      </p:sp>
      <p:sp>
        <p:nvSpPr>
          <p:cNvPr id="6" name="Fußzeilenplatzhalter 5"/>
          <p:cNvSpPr txBox="1">
            <a:spLocks noGrp="1"/>
          </p:cNvSpPr>
          <p:nvPr>
            <p:ph type="ftr" sz="quarter" idx="9"/>
          </p:nvPr>
        </p:nvSpPr>
        <p:spPr/>
        <p:txBody>
          <a:bodyPr/>
          <a:lstStyle>
            <a:lvl1pPr>
              <a:defRPr/>
            </a:lvl1pPr>
          </a:lstStyle>
          <a:p>
            <a:pPr lvl="0"/>
            <a:endParaRPr lang="de-DE"/>
          </a:p>
        </p:txBody>
      </p:sp>
      <p:sp>
        <p:nvSpPr>
          <p:cNvPr id="7" name="Foliennummernplatzhalter 6"/>
          <p:cNvSpPr txBox="1">
            <a:spLocks noGrp="1"/>
          </p:cNvSpPr>
          <p:nvPr>
            <p:ph type="sldNum" sz="quarter" idx="8"/>
          </p:nvPr>
        </p:nvSpPr>
        <p:spPr/>
        <p:txBody>
          <a:bodyPr/>
          <a:lstStyle>
            <a:lvl1pPr>
              <a:defRPr/>
            </a:lvl1pPr>
          </a:lstStyle>
          <a:p>
            <a:pPr lvl="0"/>
            <a:fld id="{A8071D4F-B6B4-4C5F-A125-F57955EA659B}" type="slidenum">
              <a:t>‹Nr.›</a:t>
            </a:fld>
            <a:endParaRPr lang="de-DE"/>
          </a:p>
        </p:txBody>
      </p:sp>
    </p:spTree>
    <p:extLst>
      <p:ext uri="{BB962C8B-B14F-4D97-AF65-F5344CB8AC3E}">
        <p14:creationId xmlns:p14="http://schemas.microsoft.com/office/powerpoint/2010/main" val="1743800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440" y="4800600"/>
            <a:ext cx="5486399" cy="566640"/>
          </a:xfrm>
        </p:spPr>
        <p:txBody>
          <a:bodyPr anchor="b" anchorCtr="0"/>
          <a:lstStyle>
            <a:lvl1pPr algn="l">
              <a:defRPr sz="2000" b="1"/>
            </a:lvl1pPr>
          </a:lstStyle>
          <a:p>
            <a:pPr lvl="0"/>
            <a:r>
              <a:rPr lang="de-DE"/>
              <a:t>Titelmasterformat durch Klicken bearbeiten</a:t>
            </a:r>
          </a:p>
        </p:txBody>
      </p:sp>
      <p:sp>
        <p:nvSpPr>
          <p:cNvPr id="3" name="Bildplatzhalter 2"/>
          <p:cNvSpPr txBox="1">
            <a:spLocks noGrp="1"/>
          </p:cNvSpPr>
          <p:nvPr>
            <p:ph type="title" idx="4294967295"/>
          </p:nvPr>
        </p:nvSpPr>
        <p:spPr>
          <a:xfrm>
            <a:off x="1792440" y="612720"/>
            <a:ext cx="5486399" cy="4114800"/>
          </a:xfrm>
        </p:spPr>
        <p:txBody>
          <a:bodyPr anchor="t" anchorCtr="0"/>
          <a:lstStyle>
            <a:lvl1pPr hangingPunct="0">
              <a:defRPr>
                <a:latin typeface="Arial" pitchFamily="18"/>
              </a:defRPr>
            </a:lvl1pPr>
          </a:lstStyle>
          <a:p>
            <a:pPr lvl="0"/>
            <a:endParaRPr lang="de-DE"/>
          </a:p>
        </p:txBody>
      </p:sp>
      <p:sp>
        <p:nvSpPr>
          <p:cNvPr id="4" name="Textplatzhalter 3"/>
          <p:cNvSpPr txBox="1">
            <a:spLocks noGrp="1"/>
          </p:cNvSpPr>
          <p:nvPr>
            <p:ph type="body" idx="2"/>
          </p:nvPr>
        </p:nvSpPr>
        <p:spPr>
          <a:xfrm>
            <a:off x="1792440" y="5367240"/>
            <a:ext cx="5486399" cy="804959"/>
          </a:xfrm>
        </p:spPr>
        <p:txBody>
          <a:bodyPr/>
          <a:lstStyle>
            <a:lvl1pPr marL="0" indent="0">
              <a:spcBef>
                <a:spcPts val="300"/>
              </a:spcBef>
              <a:buNone/>
              <a:defRPr sz="1400"/>
            </a:lvl1pPr>
          </a:lstStyle>
          <a:p>
            <a:pPr lvl="0"/>
            <a:r>
              <a:rPr lang="de-DE"/>
              <a:t>Textmasterformat bearbeiten</a:t>
            </a:r>
          </a:p>
        </p:txBody>
      </p:sp>
      <p:sp>
        <p:nvSpPr>
          <p:cNvPr id="5" name="Datumsplatzhalter 4"/>
          <p:cNvSpPr txBox="1">
            <a:spLocks noGrp="1"/>
          </p:cNvSpPr>
          <p:nvPr>
            <p:ph type="dt" sz="half" idx="7"/>
          </p:nvPr>
        </p:nvSpPr>
        <p:spPr/>
        <p:txBody>
          <a:bodyPr/>
          <a:lstStyle>
            <a:lvl1pPr>
              <a:defRPr/>
            </a:lvl1pPr>
          </a:lstStyle>
          <a:p>
            <a:pPr lvl="0"/>
            <a:endParaRPr lang="de-DE"/>
          </a:p>
        </p:txBody>
      </p:sp>
      <p:sp>
        <p:nvSpPr>
          <p:cNvPr id="6" name="Fußzeilenplatzhalter 5"/>
          <p:cNvSpPr txBox="1">
            <a:spLocks noGrp="1"/>
          </p:cNvSpPr>
          <p:nvPr>
            <p:ph type="ftr" sz="quarter" idx="9"/>
          </p:nvPr>
        </p:nvSpPr>
        <p:spPr/>
        <p:txBody>
          <a:bodyPr/>
          <a:lstStyle>
            <a:lvl1pPr>
              <a:defRPr/>
            </a:lvl1pPr>
          </a:lstStyle>
          <a:p>
            <a:pPr lvl="0"/>
            <a:endParaRPr lang="de-DE"/>
          </a:p>
        </p:txBody>
      </p:sp>
      <p:sp>
        <p:nvSpPr>
          <p:cNvPr id="7" name="Foliennummernplatzhalter 6"/>
          <p:cNvSpPr txBox="1">
            <a:spLocks noGrp="1"/>
          </p:cNvSpPr>
          <p:nvPr>
            <p:ph type="sldNum" sz="quarter" idx="8"/>
          </p:nvPr>
        </p:nvSpPr>
        <p:spPr/>
        <p:txBody>
          <a:bodyPr/>
          <a:lstStyle>
            <a:lvl1pPr>
              <a:defRPr/>
            </a:lvl1pPr>
          </a:lstStyle>
          <a:p>
            <a:pPr lvl="0"/>
            <a:fld id="{60A12CFC-F1E3-4263-831C-B3661E867E0C}" type="slidenum">
              <a:t>‹Nr.›</a:t>
            </a:fld>
            <a:endParaRPr lang="de-DE"/>
          </a:p>
        </p:txBody>
      </p:sp>
    </p:spTree>
    <p:extLst>
      <p:ext uri="{BB962C8B-B14F-4D97-AF65-F5344CB8AC3E}">
        <p14:creationId xmlns:p14="http://schemas.microsoft.com/office/powerpoint/2010/main" val="1555945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txBox="1">
            <a:spLocks noGrp="1"/>
          </p:cNvSpPr>
          <p:nvPr>
            <p:ph type="title"/>
          </p:nvPr>
        </p:nvSpPr>
        <p:spPr>
          <a:xfrm>
            <a:off x="457200" y="274680"/>
            <a:ext cx="8229600" cy="1143000"/>
          </a:xfrm>
          <a:prstGeom prst="rect">
            <a:avLst/>
          </a:prstGeom>
          <a:noFill/>
          <a:ln>
            <a:noFill/>
          </a:ln>
        </p:spPr>
        <p:txBody>
          <a:bodyPr wrap="square" lIns="91440" tIns="45720" rIns="91440" bIns="45720" anchor="ctr" anchorCtr="1"/>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de-DE"/>
              <a:t>Titelmasterformat durch Klicken bearbeiten</a:t>
            </a:r>
          </a:p>
        </p:txBody>
      </p:sp>
      <p:sp>
        <p:nvSpPr>
          <p:cNvPr id="3" name="Textplatzhalter 2"/>
          <p:cNvSpPr txBox="1">
            <a:spLocks noGrp="1"/>
          </p:cNvSpPr>
          <p:nvPr>
            <p:ph type="body" idx="1"/>
          </p:nvPr>
        </p:nvSpPr>
        <p:spPr>
          <a:xfrm>
            <a:off x="457200" y="1600200"/>
            <a:ext cx="8229600" cy="4525920"/>
          </a:xfrm>
          <a:prstGeom prst="rect">
            <a:avLst/>
          </a:prstGeom>
          <a:noFill/>
          <a:ln>
            <a:noFill/>
          </a:ln>
        </p:spPr>
        <p:txBody>
          <a:bodyPr wrap="square" lIns="91440" tIns="45720" rIns="91440" bIns="45720" anchor="t" anchorCtr="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txBox="1">
            <a:spLocks noGrp="1"/>
          </p:cNvSpPr>
          <p:nvPr>
            <p:ph type="dt" sz="half" idx="2"/>
          </p:nvPr>
        </p:nvSpPr>
        <p:spPr>
          <a:xfrm>
            <a:off x="457200" y="6356520"/>
            <a:ext cx="2133720" cy="365040"/>
          </a:xfrm>
          <a:prstGeom prst="rect">
            <a:avLst/>
          </a:prstGeom>
          <a:noFill/>
          <a:ln>
            <a:noFill/>
          </a:ln>
        </p:spPr>
        <p:txBody>
          <a:bodyPr wrap="square" lIns="91440" tIns="45720" rIns="91440" bIns="45720" anchor="ctr" anchorCtr="0"/>
          <a:lstStyle>
            <a:lvl1pPr lvl="0" rtl="0" hangingPunct="0">
              <a:buNone/>
              <a:tabLst/>
              <a:defRPr lang="de-DE" sz="2400" kern="1200">
                <a:latin typeface="Times New Roman" pitchFamily="18"/>
                <a:ea typeface="Lucida Sans Unicode" pitchFamily="2"/>
                <a:cs typeface="Tahoma" pitchFamily="2"/>
              </a:defRPr>
            </a:lvl1pPr>
          </a:lstStyle>
          <a:p>
            <a:pPr lvl="0"/>
            <a:endParaRPr lang="de-DE"/>
          </a:p>
        </p:txBody>
      </p:sp>
      <p:sp>
        <p:nvSpPr>
          <p:cNvPr id="5" name="Fußzeilenplatzhalter 4"/>
          <p:cNvSpPr txBox="1">
            <a:spLocks noGrp="1"/>
          </p:cNvSpPr>
          <p:nvPr>
            <p:ph type="ftr" sz="quarter" idx="3"/>
          </p:nvPr>
        </p:nvSpPr>
        <p:spPr>
          <a:xfrm>
            <a:off x="3124079" y="6356520"/>
            <a:ext cx="2895479" cy="365040"/>
          </a:xfrm>
          <a:prstGeom prst="rect">
            <a:avLst/>
          </a:prstGeom>
          <a:noFill/>
          <a:ln>
            <a:noFill/>
          </a:ln>
        </p:spPr>
        <p:txBody>
          <a:bodyPr wrap="square" lIns="91440" tIns="45720" rIns="91440" bIns="45720" anchor="ctr" anchorCtr="1"/>
          <a:lstStyle>
            <a:lvl1pPr lvl="0" rtl="0" hangingPunct="0">
              <a:buNone/>
              <a:tabLst/>
              <a:defRPr lang="de-DE" sz="2400" kern="1200">
                <a:latin typeface="Times New Roman" pitchFamily="18"/>
                <a:ea typeface="Lucida Sans Unicode" pitchFamily="2"/>
                <a:cs typeface="Tahoma" pitchFamily="2"/>
              </a:defRPr>
            </a:lvl1pPr>
          </a:lstStyle>
          <a:p>
            <a:pPr lvl="0"/>
            <a:endParaRPr lang="de-DE"/>
          </a:p>
        </p:txBody>
      </p:sp>
      <p:sp>
        <p:nvSpPr>
          <p:cNvPr id="6" name="Foliennummernplatzhalter 5"/>
          <p:cNvSpPr txBox="1">
            <a:spLocks noGrp="1"/>
          </p:cNvSpPr>
          <p:nvPr>
            <p:ph type="sldNum" sz="quarter" idx="4"/>
          </p:nvPr>
        </p:nvSpPr>
        <p:spPr>
          <a:xfrm>
            <a:off x="6553080" y="6356520"/>
            <a:ext cx="2133720" cy="365040"/>
          </a:xfrm>
          <a:prstGeom prst="rect">
            <a:avLst/>
          </a:prstGeom>
          <a:noFill/>
          <a:ln>
            <a:noFill/>
          </a:ln>
        </p:spPr>
        <p:txBody>
          <a:bodyPr wrap="square" lIns="91440" tIns="45720" rIns="91440" bIns="45720" anchor="ctr" anchorCtr="0"/>
          <a:lstStyle>
            <a:lvl1pPr marL="0" marR="0" lvl="0" indent="0" algn="r" rtl="0" hangingPunct="1">
              <a:lnSpc>
                <a:spcPct val="100000"/>
              </a:lnSpc>
              <a:spcBef>
                <a:spcPts val="0"/>
              </a:spcBef>
              <a:spcAft>
                <a:spcPts val="0"/>
              </a:spcAft>
              <a:buNone/>
              <a:tabLst/>
              <a:defRPr lang="de-DE" sz="1200" b="0" i="0" u="none" strike="noStrike" kern="1200" spc="0" baseline="0">
                <a:solidFill>
                  <a:srgbClr val="898989"/>
                </a:solidFill>
                <a:latin typeface="Arial Unicode MS" pitchFamily="34"/>
                <a:ea typeface="Lucida Sans Unicode" pitchFamily="2"/>
                <a:cs typeface="Arial" pitchFamily="2"/>
              </a:defRPr>
            </a:lvl1pPr>
          </a:lstStyle>
          <a:p>
            <a:pPr lvl="0"/>
            <a:fld id="{CDDA2C6F-09BF-4E66-81F5-4DA4BD11836A}" type="slidenum">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rtl="0" hangingPunct="1">
        <a:lnSpc>
          <a:spcPct val="100000"/>
        </a:lnSpc>
        <a:spcBef>
          <a:spcPts val="0"/>
        </a:spcBef>
        <a:spcAft>
          <a:spcPts val="0"/>
        </a:spcAft>
        <a:buNone/>
        <a:tabLst/>
        <a:defRPr lang="de-DE" sz="4400" b="0" i="0" u="none" strike="noStrike" kern="1200" spc="0" baseline="0">
          <a:ln>
            <a:noFill/>
          </a:ln>
          <a:solidFill>
            <a:srgbClr val="000000"/>
          </a:solidFill>
          <a:latin typeface="Calibri" pitchFamily="18"/>
          <a:ea typeface="Microsoft YaHei" pitchFamily="2"/>
          <a:cs typeface="Mangal" pitchFamily="2"/>
        </a:defRPr>
      </a:lvl1pPr>
    </p:titleStyle>
    <p:bodyStyle>
      <a:lvl1pPr marL="343080" marR="0" lvl="0" indent="-343080" algn="l" rtl="0" hangingPunct="1">
        <a:lnSpc>
          <a:spcPct val="100000"/>
        </a:lnSpc>
        <a:spcBef>
          <a:spcPts val="799"/>
        </a:spcBef>
        <a:spcAft>
          <a:spcPts val="0"/>
        </a:spcAft>
        <a:buSzPct val="100000"/>
        <a:buFont typeface="Arial" pitchFamily="34"/>
        <a:buChar char="•"/>
        <a:tabLst/>
        <a:defRPr lang="de-DE" sz="3200" b="0" i="0" u="none" strike="noStrike" kern="1200" spc="0" baseline="0">
          <a:solidFill>
            <a:srgbClr val="000000"/>
          </a:solidFill>
          <a:latin typeface="Calibri"/>
        </a:defRPr>
      </a:lvl1pPr>
      <a:lvl2pPr marL="743040" marR="0" lvl="1" indent="-285840" algn="l" rtl="0" hangingPunct="1">
        <a:lnSpc>
          <a:spcPct val="100000"/>
        </a:lnSpc>
        <a:spcBef>
          <a:spcPts val="700"/>
        </a:spcBef>
        <a:spcAft>
          <a:spcPts val="0"/>
        </a:spcAft>
        <a:buSzPct val="100000"/>
        <a:buFont typeface="Arial" pitchFamily="34"/>
        <a:buChar char="–"/>
        <a:tabLst/>
        <a:defRPr lang="de-DE" sz="2800" b="0" i="0" u="none" strike="noStrike" kern="1200" spc="0" baseline="0">
          <a:solidFill>
            <a:srgbClr val="000000"/>
          </a:solidFill>
          <a:latin typeface="Calibri"/>
        </a:defRPr>
      </a:lvl2pPr>
      <a:lvl3pPr marL="1143000" marR="0" lvl="2" indent="-228600" algn="l" rtl="0" hangingPunct="1">
        <a:lnSpc>
          <a:spcPct val="100000"/>
        </a:lnSpc>
        <a:spcBef>
          <a:spcPts val="601"/>
        </a:spcBef>
        <a:spcAft>
          <a:spcPts val="0"/>
        </a:spcAft>
        <a:buSzPct val="100000"/>
        <a:buFont typeface="Arial" pitchFamily="34"/>
        <a:buChar char="•"/>
        <a:tabLst/>
        <a:defRPr lang="de-DE" sz="2400" b="0" i="0" u="none" strike="noStrike" kern="1200" spc="0" baseline="0">
          <a:solidFill>
            <a:srgbClr val="000000"/>
          </a:solidFill>
          <a:latin typeface="Calibri"/>
        </a:defRPr>
      </a:lvl3pPr>
      <a:lvl4pPr marL="1600200" marR="0" lvl="3" indent="-228600" algn="l" rtl="0" hangingPunct="1">
        <a:lnSpc>
          <a:spcPct val="100000"/>
        </a:lnSpc>
        <a:spcBef>
          <a:spcPts val="499"/>
        </a:spcBef>
        <a:spcAft>
          <a:spcPts val="0"/>
        </a:spcAft>
        <a:buSzPct val="100000"/>
        <a:buFont typeface="Arial" pitchFamily="34"/>
        <a:buChar char="–"/>
        <a:tabLst/>
        <a:defRPr lang="de-DE" sz="2000" b="0" i="0" u="none" strike="noStrike" kern="1200" spc="0" baseline="0">
          <a:solidFill>
            <a:srgbClr val="000000"/>
          </a:solidFill>
          <a:latin typeface="Calibri"/>
        </a:defRPr>
      </a:lvl4pPr>
      <a:lvl5pPr marL="2057400" marR="0" lvl="4" indent="-228600" algn="l" rtl="0" hangingPunct="1">
        <a:lnSpc>
          <a:spcPct val="100000"/>
        </a:lnSpc>
        <a:spcBef>
          <a:spcPts val="499"/>
        </a:spcBef>
        <a:spcAft>
          <a:spcPts val="0"/>
        </a:spcAft>
        <a:buSzPct val="100000"/>
        <a:buFont typeface="Arial" pitchFamily="34"/>
        <a:buChar char="»"/>
        <a:tabLst/>
        <a:defRPr lang="de-DE" sz="2000" b="0" i="0" u="none" strike="noStrike" kern="1200" spc="0" baseline="0">
          <a:solidFill>
            <a:srgbClr val="000000"/>
          </a:solidFill>
          <a:latin typeface="Calibri"/>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94">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4" name="Rectangle 5"/>
          <p:cNvSpPr/>
          <p:nvPr/>
        </p:nvSpPr>
        <p:spPr>
          <a:xfrm>
            <a:off x="0" y="0"/>
            <a:ext cx="539640" cy="836640"/>
          </a:xfrm>
          <a:prstGeom prst="rect">
            <a:avLst/>
          </a:prstGeom>
          <a:solidFill>
            <a:schemeClr val="bg1">
              <a:lumMod val="50000"/>
            </a:schemeClr>
          </a:solidFill>
          <a:ln>
            <a:solidFill>
              <a:srgbClr val="00B0F0"/>
            </a:solid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marL="0" marR="0" lvl="0" indent="0" algn="ctr" rtl="0" hangingPunct="1">
              <a:lnSpc>
                <a:spcPct val="100000"/>
              </a:lnSpc>
              <a:spcBef>
                <a:spcPts val="1100"/>
              </a:spcBef>
              <a:spcAft>
                <a:spcPts val="0"/>
              </a:spcAft>
              <a:buNone/>
              <a:tabLst/>
            </a:pPr>
            <a:r>
              <a:rPr lang="en-US" sz="1800" b="1" i="0" u="none" strike="noStrike" kern="1200" spc="0" baseline="0" dirty="0" smtClean="0">
                <a:ln>
                  <a:noFill/>
                </a:ln>
                <a:solidFill>
                  <a:srgbClr val="000000"/>
                </a:solidFill>
                <a:latin typeface="Arial" pitchFamily="18"/>
                <a:ea typeface="Microsoft YaHei" pitchFamily="2"/>
                <a:cs typeface="Arial" pitchFamily="2"/>
              </a:rPr>
              <a:t>Dr. Marc </a:t>
            </a:r>
            <a:r>
              <a:rPr lang="en-US" sz="1800" b="1" i="0" u="none" strike="noStrike" kern="1200" spc="0" baseline="0" dirty="0" err="1" smtClean="0">
                <a:ln>
                  <a:noFill/>
                </a:ln>
                <a:solidFill>
                  <a:srgbClr val="000000"/>
                </a:solidFill>
                <a:latin typeface="Arial" pitchFamily="18"/>
                <a:ea typeface="Microsoft YaHei" pitchFamily="2"/>
                <a:cs typeface="Arial" pitchFamily="2"/>
              </a:rPr>
              <a:t>Gern</a:t>
            </a:r>
            <a:r>
              <a:rPr lang="en-US" sz="1800" b="1" i="0" u="none" strike="noStrike" kern="1200" spc="0" baseline="0" dirty="0" smtClean="0">
                <a:ln>
                  <a:noFill/>
                </a:ln>
                <a:solidFill>
                  <a:srgbClr val="000000"/>
                </a:solidFill>
                <a:latin typeface="Arial" pitchFamily="18"/>
                <a:ea typeface="Microsoft YaHei" pitchFamily="2"/>
                <a:cs typeface="Arial" pitchFamily="2"/>
              </a:rPr>
              <a:t> RPS – ZPG BP 7/8 –  </a:t>
            </a:r>
            <a:r>
              <a:rPr lang="en-US" sz="1800" b="1" i="0" u="none" strike="noStrike" kern="1200" spc="0" baseline="0" dirty="0" err="1" smtClean="0">
                <a:ln>
                  <a:noFill/>
                </a:ln>
                <a:solidFill>
                  <a:srgbClr val="000000"/>
                </a:solidFill>
                <a:latin typeface="Arial" pitchFamily="18"/>
                <a:ea typeface="Microsoft YaHei" pitchFamily="2"/>
                <a:cs typeface="Arial" pitchFamily="2"/>
              </a:rPr>
              <a:t>Hör-Sehverstehen</a:t>
            </a:r>
            <a:endParaRPr lang="en-US" sz="1800" b="1" i="0" u="none" strike="noStrike" kern="1200" spc="0" baseline="0" dirty="0">
              <a:ln>
                <a:noFill/>
              </a:ln>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3690497"/>
          </a:xfrm>
          <a:prstGeom prst="rect">
            <a:avLst/>
          </a:prstGeom>
          <a:noFill/>
          <a:ln>
            <a:noFill/>
          </a:ln>
        </p:spPr>
        <p:txBody>
          <a:bodyPr vert="horz" wrap="square" lIns="91440" tIns="45720" rIns="91440" bIns="45720" anchor="t" anchorCtr="1" compatLnSpc="0">
            <a:spAutoFit/>
          </a:bodyPr>
          <a:lstStyle/>
          <a:p>
            <a:pPr marL="0" marR="0" lvl="0" indent="0" algn="ctr" rtl="0" hangingPunct="1">
              <a:lnSpc>
                <a:spcPct val="100000"/>
              </a:lnSpc>
              <a:spcBef>
                <a:spcPts val="0"/>
              </a:spcBef>
              <a:spcAft>
                <a:spcPts val="0"/>
              </a:spcAft>
              <a:buNone/>
              <a:tabLst/>
            </a:pPr>
            <a:endParaRPr lang="de-DE" sz="2600" b="1" u="none" strike="noStrike" kern="1200" spc="0" baseline="0" dirty="0" smtClean="0">
              <a:ln>
                <a:noFill/>
              </a:ln>
              <a:solidFill>
                <a:srgbClr val="000000"/>
              </a:solidFill>
              <a:latin typeface="Arial" pitchFamily="34"/>
              <a:ea typeface="Microsoft YaHei" pitchFamily="2"/>
              <a:cs typeface="Arial" pitchFamily="34"/>
            </a:endParaRPr>
          </a:p>
          <a:p>
            <a:pPr marL="0" marR="0" lvl="0" indent="0" algn="ctr" rtl="0" hangingPunct="1">
              <a:lnSpc>
                <a:spcPct val="100000"/>
              </a:lnSpc>
              <a:spcBef>
                <a:spcPts val="0"/>
              </a:spcBef>
              <a:spcAft>
                <a:spcPts val="0"/>
              </a:spcAft>
              <a:buNone/>
              <a:tabLst/>
            </a:pPr>
            <a:r>
              <a:rPr lang="de-DE" sz="2800" b="1" u="none" strike="noStrike" kern="1200" spc="0" baseline="0" dirty="0" smtClean="0">
                <a:ln>
                  <a:noFill/>
                </a:ln>
                <a:solidFill>
                  <a:srgbClr val="000000"/>
                </a:solidFill>
                <a:latin typeface="Arial" pitchFamily="34"/>
                <a:ea typeface="Microsoft YaHei" pitchFamily="2"/>
                <a:cs typeface="Arial" pitchFamily="34"/>
              </a:rPr>
              <a:t>Bildungsplan 2016/G8: </a:t>
            </a:r>
          </a:p>
          <a:p>
            <a:pPr marL="0" marR="0" lvl="0" indent="0" algn="ctr" rtl="0" hangingPunct="1">
              <a:lnSpc>
                <a:spcPct val="100000"/>
              </a:lnSpc>
              <a:spcBef>
                <a:spcPts val="0"/>
              </a:spcBef>
              <a:spcAft>
                <a:spcPts val="0"/>
              </a:spcAft>
              <a:buNone/>
              <a:tabLst/>
            </a:pPr>
            <a:r>
              <a:rPr lang="de-DE" sz="2800" b="1" u="none" strike="noStrike" kern="1200" spc="0" baseline="0" dirty="0" smtClean="0">
                <a:ln>
                  <a:noFill/>
                </a:ln>
                <a:solidFill>
                  <a:srgbClr val="000000"/>
                </a:solidFill>
                <a:latin typeface="Arial" pitchFamily="34"/>
                <a:ea typeface="Microsoft YaHei" pitchFamily="2"/>
                <a:cs typeface="Arial" pitchFamily="34"/>
              </a:rPr>
              <a:t>Standardstufe 8</a:t>
            </a:r>
          </a:p>
          <a:p>
            <a:pPr marL="0" marR="0" lvl="0" indent="0" algn="ctr" rtl="0" hangingPunct="1">
              <a:lnSpc>
                <a:spcPct val="100000"/>
              </a:lnSpc>
              <a:spcBef>
                <a:spcPts val="0"/>
              </a:spcBef>
              <a:spcAft>
                <a:spcPts val="0"/>
              </a:spcAft>
              <a:buNone/>
              <a:tabLst/>
            </a:pPr>
            <a:endParaRPr lang="de-DE" sz="2800" b="1" u="none" strike="noStrike" kern="1200" spc="0" baseline="0" dirty="0" smtClean="0">
              <a:ln>
                <a:noFill/>
              </a:ln>
              <a:solidFill>
                <a:srgbClr val="000000"/>
              </a:solidFill>
              <a:latin typeface="Arial" pitchFamily="34"/>
              <a:ea typeface="Microsoft YaHei" pitchFamily="2"/>
              <a:cs typeface="Arial" pitchFamily="34"/>
            </a:endParaRPr>
          </a:p>
          <a:p>
            <a:pPr marL="0" marR="0" lvl="0" indent="0" algn="ctr" rtl="0" hangingPunct="1">
              <a:lnSpc>
                <a:spcPct val="100000"/>
              </a:lnSpc>
              <a:spcBef>
                <a:spcPts val="0"/>
              </a:spcBef>
              <a:spcAft>
                <a:spcPts val="0"/>
              </a:spcAft>
              <a:buNone/>
              <a:tabLst/>
            </a:pPr>
            <a:r>
              <a:rPr lang="de-DE" sz="2800" b="1" u="none" strike="noStrike" kern="1200" spc="0" baseline="0" dirty="0" smtClean="0">
                <a:ln>
                  <a:noFill/>
                </a:ln>
                <a:solidFill>
                  <a:srgbClr val="000000"/>
                </a:solidFill>
                <a:latin typeface="Arial" pitchFamily="34"/>
                <a:ea typeface="Microsoft YaHei" pitchFamily="2"/>
                <a:cs typeface="Arial" pitchFamily="34"/>
              </a:rPr>
              <a:t>Hör-/Seh-Verstehen</a:t>
            </a:r>
          </a:p>
          <a:p>
            <a:pPr marL="0" marR="0" lvl="0" indent="0" algn="ctr" rtl="0" hangingPunct="1">
              <a:lnSpc>
                <a:spcPct val="100000"/>
              </a:lnSpc>
              <a:spcBef>
                <a:spcPts val="0"/>
              </a:spcBef>
              <a:spcAft>
                <a:spcPts val="0"/>
              </a:spcAft>
              <a:buNone/>
              <a:tabLst/>
            </a:pPr>
            <a:r>
              <a:rPr lang="de-DE" sz="2600" b="1" u="none" strike="noStrike" kern="1200" spc="0" baseline="0" dirty="0" smtClean="0">
                <a:ln>
                  <a:noFill/>
                </a:ln>
                <a:solidFill>
                  <a:srgbClr val="000000"/>
                </a:solidFill>
                <a:latin typeface="Arial" pitchFamily="34"/>
                <a:ea typeface="Microsoft YaHei" pitchFamily="2"/>
                <a:cs typeface="Arial" pitchFamily="34"/>
              </a:rPr>
              <a:t>Eine Unterrichtseinheit</a:t>
            </a:r>
            <a:r>
              <a:rPr lang="de-DE" sz="2600" b="1" u="none" strike="noStrike" kern="1200" spc="0" dirty="0" smtClean="0">
                <a:ln>
                  <a:noFill/>
                </a:ln>
                <a:solidFill>
                  <a:srgbClr val="000000"/>
                </a:solidFill>
                <a:latin typeface="Arial" pitchFamily="34"/>
                <a:ea typeface="Microsoft YaHei" pitchFamily="2"/>
                <a:cs typeface="Arial" pitchFamily="34"/>
              </a:rPr>
              <a:t> zum Film </a:t>
            </a:r>
            <a:r>
              <a:rPr lang="de-DE" sz="2600" b="1" i="1" u="none" strike="noStrike" kern="1200" spc="0" dirty="0" err="1" smtClean="0">
                <a:ln>
                  <a:noFill/>
                </a:ln>
                <a:solidFill>
                  <a:srgbClr val="000000"/>
                </a:solidFill>
                <a:latin typeface="Arial" pitchFamily="34"/>
                <a:ea typeface="Microsoft YaHei" pitchFamily="2"/>
                <a:cs typeface="Arial" pitchFamily="34"/>
              </a:rPr>
              <a:t>Up</a:t>
            </a: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algn="ctr"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algn="ctr"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algn="ctr"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9" name="Textfeld 3"/>
          <p:cNvSpPr txBox="1"/>
          <p:nvPr/>
        </p:nvSpPr>
        <p:spPr>
          <a:xfrm>
            <a:off x="777060" y="4221088"/>
            <a:ext cx="7703999" cy="1154162"/>
          </a:xfrm>
          <a:prstGeom prst="rect">
            <a:avLst/>
          </a:prstGeom>
          <a:noFill/>
          <a:ln>
            <a:noFill/>
          </a:ln>
        </p:spPr>
        <p:txBody>
          <a:bodyPr vert="horz" wrap="square" lIns="91440" tIns="45720" rIns="91440" bIns="45720" anchor="t" anchorCtr="1" compatLnSpc="0">
            <a:spAutoFit/>
          </a:bodyPr>
          <a:lstStyle/>
          <a:p>
            <a:pPr marL="0" marR="0" lvl="0" indent="0" algn="ctr" rtl="0" hangingPunct="1">
              <a:lnSpc>
                <a:spcPct val="100000"/>
              </a:lnSpc>
              <a:spcBef>
                <a:spcPts val="0"/>
              </a:spcBef>
              <a:spcAft>
                <a:spcPts val="0"/>
              </a:spcAft>
              <a:buNone/>
              <a:tabLst/>
            </a:pPr>
            <a:endParaRPr lang="de-DE" dirty="0" smtClean="0">
              <a:solidFill>
                <a:srgbClr val="000000"/>
              </a:solidFill>
              <a:latin typeface="Arial" pitchFamily="34"/>
              <a:ea typeface="Microsoft YaHei" pitchFamily="2"/>
              <a:cs typeface="Arial" pitchFamily="34"/>
            </a:endParaRPr>
          </a:p>
          <a:p>
            <a:pPr marL="0" marR="0" lvl="0" indent="0" algn="ctr" rtl="0" hangingPunct="1">
              <a:lnSpc>
                <a:spcPct val="100000"/>
              </a:lnSpc>
              <a:spcBef>
                <a:spcPts val="0"/>
              </a:spcBef>
              <a:spcAft>
                <a:spcPts val="0"/>
              </a:spcAft>
              <a:buNone/>
              <a:tabLst/>
            </a:pPr>
            <a:endParaRPr lang="de-DE" dirty="0" smtClean="0">
              <a:solidFill>
                <a:srgbClr val="000000"/>
              </a:solidFill>
              <a:latin typeface="Arial" pitchFamily="34"/>
              <a:ea typeface="Microsoft YaHei" pitchFamily="2"/>
              <a:cs typeface="Arial" pitchFamily="34"/>
            </a:endParaRPr>
          </a:p>
          <a:p>
            <a:pPr marL="0" marR="0" lvl="0" indent="0" algn="ctr" rtl="0" hangingPunct="1">
              <a:lnSpc>
                <a:spcPct val="100000"/>
              </a:lnSpc>
              <a:spcBef>
                <a:spcPts val="0"/>
              </a:spcBef>
              <a:spcAft>
                <a:spcPts val="0"/>
              </a:spcAft>
              <a:buNone/>
              <a:tabLst/>
            </a:pPr>
            <a:r>
              <a:rPr lang="de-DE" dirty="0" smtClean="0">
                <a:solidFill>
                  <a:srgbClr val="000000"/>
                </a:solidFill>
                <a:latin typeface="Arial" pitchFamily="34"/>
                <a:ea typeface="Microsoft YaHei" pitchFamily="2"/>
                <a:cs typeface="Arial" pitchFamily="34"/>
              </a:rPr>
              <a:t>Dr. Marc Gern, </a:t>
            </a:r>
            <a:r>
              <a:rPr lang="de-DE" dirty="0" err="1" smtClean="0">
                <a:solidFill>
                  <a:srgbClr val="000000"/>
                </a:solidFill>
                <a:latin typeface="Arial" pitchFamily="34"/>
                <a:ea typeface="Microsoft YaHei" pitchFamily="2"/>
                <a:cs typeface="Arial" pitchFamily="34"/>
              </a:rPr>
              <a:t>StD</a:t>
            </a:r>
            <a:endParaRPr lang="de-DE" dirty="0" smtClean="0">
              <a:solidFill>
                <a:srgbClr val="000000"/>
              </a:solidFill>
              <a:latin typeface="Arial" pitchFamily="34"/>
              <a:ea typeface="Microsoft YaHei" pitchFamily="2"/>
              <a:cs typeface="Arial" pitchFamily="34"/>
            </a:endParaRPr>
          </a:p>
          <a:p>
            <a:pPr algn="ctr"/>
            <a:endParaRPr lang="de-DE" dirty="0">
              <a:solidFill>
                <a:srgbClr val="000000"/>
              </a:solidFill>
              <a:latin typeface="Arial" pitchFamily="34"/>
              <a:ea typeface="Microsoft YaHei" pitchFamily="2"/>
              <a:cs typeface="Arial" pitchFamily="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23528" y="1795870"/>
            <a:ext cx="8712968" cy="310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b="1" dirty="0" smtClean="0">
                <a:solidFill>
                  <a:schemeClr val="tx1"/>
                </a:solidFill>
                <a:latin typeface="Arial" panose="020B0604020202020204" pitchFamily="34" charset="0"/>
                <a:cs typeface="Arial" panose="020B0604020202020204" pitchFamily="34" charset="0"/>
              </a:rPr>
              <a:t>Wie kann man einen Film im </a:t>
            </a:r>
            <a:r>
              <a:rPr lang="de-DE" altLang="de-DE" sz="2800" b="1" dirty="0">
                <a:solidFill>
                  <a:schemeClr val="tx1"/>
                </a:solidFill>
                <a:latin typeface="Arial" panose="020B0604020202020204" pitchFamily="34" charset="0"/>
                <a:cs typeface="Arial" panose="020B0604020202020204" pitchFamily="34" charset="0"/>
              </a:rPr>
              <a:t>U</a:t>
            </a:r>
            <a:r>
              <a:rPr lang="de-DE" altLang="de-DE" sz="2800" b="1" dirty="0" smtClean="0">
                <a:solidFill>
                  <a:schemeClr val="tx1"/>
                </a:solidFill>
                <a:latin typeface="Arial" panose="020B0604020202020204" pitchFamily="34" charset="0"/>
                <a:cs typeface="Arial" panose="020B0604020202020204" pitchFamily="34" charset="0"/>
              </a:rPr>
              <a:t>nterricht einsetzen?</a:t>
            </a:r>
            <a:endParaRPr lang="de-DE" altLang="de-DE" sz="2800" b="1" dirty="0">
              <a:solidFill>
                <a:schemeClr val="tx1"/>
              </a:solidFill>
              <a:latin typeface="Arial" panose="020B0604020202020204" pitchFamily="34" charset="0"/>
              <a:cs typeface="Arial" panose="020B0604020202020204" pitchFamily="34" charset="0"/>
            </a:endParaRPr>
          </a:p>
          <a:p>
            <a:pPr>
              <a:spcBef>
                <a:spcPct val="50000"/>
              </a:spcBef>
              <a:spcAft>
                <a:spcPct val="0"/>
              </a:spcAft>
            </a:pPr>
            <a:endParaRPr lang="de-DE" altLang="de-DE" sz="2800" b="1" dirty="0" smtClean="0">
              <a:solidFill>
                <a:schemeClr val="accent3">
                  <a:lumMod val="50000"/>
                </a:schemeClr>
              </a:solidFill>
              <a:latin typeface="Arial" panose="020B0604020202020204" pitchFamily="34" charset="0"/>
              <a:cs typeface="Arial" panose="020B0604020202020204" pitchFamily="34" charset="0"/>
            </a:endParaRPr>
          </a:p>
          <a:p>
            <a:pPr marL="457200" indent="-457200">
              <a:spcBef>
                <a:spcPct val="50000"/>
              </a:spcBef>
              <a:spcAft>
                <a:spcPct val="0"/>
              </a:spcAft>
              <a:buFont typeface="Arial" panose="020B0604020202020204" pitchFamily="34" charset="0"/>
              <a:buChar char="•"/>
            </a:pPr>
            <a:r>
              <a:rPr lang="de-DE" altLang="de-DE" sz="2800" dirty="0">
                <a:solidFill>
                  <a:srgbClr val="1717ED"/>
                </a:solidFill>
                <a:latin typeface="Arial" panose="020B0604020202020204" pitchFamily="34" charset="0"/>
                <a:cs typeface="Arial" panose="020B0604020202020204" pitchFamily="34" charset="0"/>
              </a:rPr>
              <a:t>k</a:t>
            </a:r>
            <a:r>
              <a:rPr lang="de-DE" altLang="de-DE" sz="2800" dirty="0" smtClean="0">
                <a:solidFill>
                  <a:srgbClr val="1717ED"/>
                </a:solidFill>
                <a:latin typeface="Arial" panose="020B0604020202020204" pitchFamily="34" charset="0"/>
                <a:cs typeface="Arial" panose="020B0604020202020204" pitchFamily="34" charset="0"/>
              </a:rPr>
              <a:t>ognitive Komponenten</a:t>
            </a:r>
          </a:p>
          <a:p>
            <a:pPr marL="457200" indent="-457200">
              <a:spcBef>
                <a:spcPct val="50000"/>
              </a:spcBef>
              <a:spcAft>
                <a:spcPct val="0"/>
              </a:spcAft>
              <a:buFont typeface="Arial" panose="020B0604020202020204" pitchFamily="34" charset="0"/>
              <a:buChar char="•"/>
            </a:pPr>
            <a:r>
              <a:rPr lang="de-DE" altLang="de-DE" sz="2800" dirty="0">
                <a:solidFill>
                  <a:schemeClr val="bg1"/>
                </a:solidFill>
                <a:latin typeface="Arial" panose="020B0604020202020204" pitchFamily="34" charset="0"/>
                <a:cs typeface="Arial" panose="020B0604020202020204" pitchFamily="34" charset="0"/>
              </a:rPr>
              <a:t>a</a:t>
            </a:r>
            <a:r>
              <a:rPr lang="de-DE" altLang="de-DE" sz="2800" dirty="0" smtClean="0">
                <a:solidFill>
                  <a:schemeClr val="bg1"/>
                </a:solidFill>
                <a:latin typeface="Arial" panose="020B0604020202020204" pitchFamily="34" charset="0"/>
                <a:cs typeface="Arial" panose="020B0604020202020204" pitchFamily="34" charset="0"/>
              </a:rPr>
              <a:t>ffektive Komponenten</a:t>
            </a:r>
          </a:p>
          <a:p>
            <a:pPr marL="457200" indent="-457200">
              <a:spcBef>
                <a:spcPct val="50000"/>
              </a:spcBef>
              <a:spcAft>
                <a:spcPct val="0"/>
              </a:spcAft>
              <a:buFont typeface="Arial" panose="020B0604020202020204" pitchFamily="34" charset="0"/>
              <a:buChar char="•"/>
            </a:pPr>
            <a:r>
              <a:rPr lang="de-DE" altLang="de-DE" sz="2800" dirty="0">
                <a:solidFill>
                  <a:schemeClr val="bg1"/>
                </a:solidFill>
                <a:latin typeface="Arial" panose="020B0604020202020204" pitchFamily="34" charset="0"/>
                <a:cs typeface="Arial" panose="020B0604020202020204" pitchFamily="34" charset="0"/>
              </a:rPr>
              <a:t>p</a:t>
            </a:r>
            <a:r>
              <a:rPr lang="de-DE" altLang="de-DE" sz="2800" dirty="0" smtClean="0">
                <a:solidFill>
                  <a:schemeClr val="bg1"/>
                </a:solidFill>
                <a:latin typeface="Arial" panose="020B0604020202020204" pitchFamily="34" charset="0"/>
                <a:cs typeface="Arial" panose="020B0604020202020204" pitchFamily="34" charset="0"/>
              </a:rPr>
              <a:t>ragmatisch-kommunikative Komponenten</a:t>
            </a:r>
          </a:p>
        </p:txBody>
      </p:sp>
    </p:spTree>
    <p:extLst>
      <p:ext uri="{BB962C8B-B14F-4D97-AF65-F5344CB8AC3E}">
        <p14:creationId xmlns:p14="http://schemas.microsoft.com/office/powerpoint/2010/main" val="1690675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23528" y="1795870"/>
            <a:ext cx="8712968" cy="310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b="1" dirty="0" smtClean="0">
                <a:solidFill>
                  <a:schemeClr val="tx1"/>
                </a:solidFill>
                <a:latin typeface="Arial" panose="020B0604020202020204" pitchFamily="34" charset="0"/>
                <a:cs typeface="Arial" panose="020B0604020202020204" pitchFamily="34" charset="0"/>
              </a:rPr>
              <a:t>Wie kann man einen Film im </a:t>
            </a:r>
            <a:r>
              <a:rPr lang="de-DE" altLang="de-DE" sz="2800" b="1" dirty="0">
                <a:solidFill>
                  <a:schemeClr val="tx1"/>
                </a:solidFill>
                <a:latin typeface="Arial" panose="020B0604020202020204" pitchFamily="34" charset="0"/>
                <a:cs typeface="Arial" panose="020B0604020202020204" pitchFamily="34" charset="0"/>
              </a:rPr>
              <a:t>U</a:t>
            </a:r>
            <a:r>
              <a:rPr lang="de-DE" altLang="de-DE" sz="2800" b="1" dirty="0" smtClean="0">
                <a:solidFill>
                  <a:schemeClr val="tx1"/>
                </a:solidFill>
                <a:latin typeface="Arial" panose="020B0604020202020204" pitchFamily="34" charset="0"/>
                <a:cs typeface="Arial" panose="020B0604020202020204" pitchFamily="34" charset="0"/>
              </a:rPr>
              <a:t>nterricht einsetzen?</a:t>
            </a:r>
            <a:endParaRPr lang="de-DE" altLang="de-DE" sz="2800" b="1" dirty="0">
              <a:solidFill>
                <a:schemeClr val="tx1"/>
              </a:solidFill>
              <a:latin typeface="Arial" panose="020B0604020202020204" pitchFamily="34" charset="0"/>
              <a:cs typeface="Arial" panose="020B0604020202020204" pitchFamily="34" charset="0"/>
            </a:endParaRPr>
          </a:p>
          <a:p>
            <a:pPr>
              <a:spcBef>
                <a:spcPct val="50000"/>
              </a:spcBef>
              <a:spcAft>
                <a:spcPct val="0"/>
              </a:spcAft>
            </a:pPr>
            <a:endParaRPr lang="de-DE" altLang="de-DE" sz="2800" b="1" dirty="0" smtClean="0">
              <a:solidFill>
                <a:schemeClr val="accent3">
                  <a:lumMod val="50000"/>
                </a:schemeClr>
              </a:solidFill>
              <a:latin typeface="Arial" panose="020B0604020202020204" pitchFamily="34" charset="0"/>
              <a:cs typeface="Arial" panose="020B0604020202020204" pitchFamily="34" charset="0"/>
            </a:endParaRPr>
          </a:p>
          <a:p>
            <a:pPr marL="457200" indent="-457200">
              <a:spcBef>
                <a:spcPct val="50000"/>
              </a:spcBef>
              <a:spcAft>
                <a:spcPct val="0"/>
              </a:spcAft>
              <a:buFont typeface="Arial" panose="020B0604020202020204" pitchFamily="34" charset="0"/>
              <a:buChar char="•"/>
            </a:pPr>
            <a:r>
              <a:rPr lang="de-DE" altLang="de-DE" sz="2800" dirty="0">
                <a:solidFill>
                  <a:srgbClr val="1717ED"/>
                </a:solidFill>
                <a:latin typeface="Arial" panose="020B0604020202020204" pitchFamily="34" charset="0"/>
                <a:cs typeface="Arial" panose="020B0604020202020204" pitchFamily="34" charset="0"/>
              </a:rPr>
              <a:t>k</a:t>
            </a:r>
            <a:r>
              <a:rPr lang="de-DE" altLang="de-DE" sz="2800" dirty="0" smtClean="0">
                <a:solidFill>
                  <a:srgbClr val="1717ED"/>
                </a:solidFill>
                <a:latin typeface="Arial" panose="020B0604020202020204" pitchFamily="34" charset="0"/>
                <a:cs typeface="Arial" panose="020B0604020202020204" pitchFamily="34" charset="0"/>
              </a:rPr>
              <a:t>ognitive Komponenten</a:t>
            </a:r>
          </a:p>
          <a:p>
            <a:pPr marL="457200" indent="-457200">
              <a:spcBef>
                <a:spcPct val="50000"/>
              </a:spcBef>
              <a:spcAft>
                <a:spcPct val="0"/>
              </a:spcAft>
              <a:buFont typeface="Arial" panose="020B0604020202020204" pitchFamily="34" charset="0"/>
              <a:buChar char="•"/>
            </a:pPr>
            <a:r>
              <a:rPr lang="de-DE" altLang="de-DE" sz="2800" dirty="0">
                <a:solidFill>
                  <a:srgbClr val="FF0000"/>
                </a:solidFill>
                <a:latin typeface="Arial" panose="020B0604020202020204" pitchFamily="34" charset="0"/>
                <a:cs typeface="Arial" panose="020B0604020202020204" pitchFamily="34" charset="0"/>
              </a:rPr>
              <a:t>a</a:t>
            </a:r>
            <a:r>
              <a:rPr lang="de-DE" altLang="de-DE" sz="2800" dirty="0" smtClean="0">
                <a:solidFill>
                  <a:srgbClr val="FF0000"/>
                </a:solidFill>
                <a:latin typeface="Arial" panose="020B0604020202020204" pitchFamily="34" charset="0"/>
                <a:cs typeface="Arial" panose="020B0604020202020204" pitchFamily="34" charset="0"/>
              </a:rPr>
              <a:t>ffektive Komponenten</a:t>
            </a:r>
          </a:p>
          <a:p>
            <a:pPr marL="457200" indent="-457200">
              <a:spcBef>
                <a:spcPct val="50000"/>
              </a:spcBef>
              <a:spcAft>
                <a:spcPct val="0"/>
              </a:spcAft>
              <a:buFont typeface="Arial" panose="020B0604020202020204" pitchFamily="34" charset="0"/>
              <a:buChar char="•"/>
            </a:pPr>
            <a:r>
              <a:rPr lang="de-DE" altLang="de-DE" sz="2800" dirty="0">
                <a:solidFill>
                  <a:schemeClr val="bg1"/>
                </a:solidFill>
                <a:latin typeface="Arial" panose="020B0604020202020204" pitchFamily="34" charset="0"/>
                <a:cs typeface="Arial" panose="020B0604020202020204" pitchFamily="34" charset="0"/>
              </a:rPr>
              <a:t>p</a:t>
            </a:r>
            <a:r>
              <a:rPr lang="de-DE" altLang="de-DE" sz="2800" dirty="0" smtClean="0">
                <a:solidFill>
                  <a:schemeClr val="bg1"/>
                </a:solidFill>
                <a:latin typeface="Arial" panose="020B0604020202020204" pitchFamily="34" charset="0"/>
                <a:cs typeface="Arial" panose="020B0604020202020204" pitchFamily="34" charset="0"/>
              </a:rPr>
              <a:t>ragmatisch-kommunikative Komponenten</a:t>
            </a:r>
          </a:p>
        </p:txBody>
      </p:sp>
    </p:spTree>
    <p:extLst>
      <p:ext uri="{BB962C8B-B14F-4D97-AF65-F5344CB8AC3E}">
        <p14:creationId xmlns:p14="http://schemas.microsoft.com/office/powerpoint/2010/main" val="2452363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23528" y="1795870"/>
            <a:ext cx="8712968" cy="310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b="1" dirty="0" smtClean="0">
                <a:solidFill>
                  <a:schemeClr val="tx1"/>
                </a:solidFill>
                <a:latin typeface="Arial" panose="020B0604020202020204" pitchFamily="34" charset="0"/>
                <a:cs typeface="Arial" panose="020B0604020202020204" pitchFamily="34" charset="0"/>
              </a:rPr>
              <a:t>Wie kann man einen Film im </a:t>
            </a:r>
            <a:r>
              <a:rPr lang="de-DE" altLang="de-DE" sz="2800" b="1" dirty="0">
                <a:solidFill>
                  <a:schemeClr val="tx1"/>
                </a:solidFill>
                <a:latin typeface="Arial" panose="020B0604020202020204" pitchFamily="34" charset="0"/>
                <a:cs typeface="Arial" panose="020B0604020202020204" pitchFamily="34" charset="0"/>
              </a:rPr>
              <a:t>U</a:t>
            </a:r>
            <a:r>
              <a:rPr lang="de-DE" altLang="de-DE" sz="2800" b="1" dirty="0" smtClean="0">
                <a:solidFill>
                  <a:schemeClr val="tx1"/>
                </a:solidFill>
                <a:latin typeface="Arial" panose="020B0604020202020204" pitchFamily="34" charset="0"/>
                <a:cs typeface="Arial" panose="020B0604020202020204" pitchFamily="34" charset="0"/>
              </a:rPr>
              <a:t>nterricht einsetzen?</a:t>
            </a:r>
            <a:endParaRPr lang="de-DE" altLang="de-DE" sz="2800" b="1" dirty="0">
              <a:solidFill>
                <a:schemeClr val="tx1"/>
              </a:solidFill>
              <a:latin typeface="Arial" panose="020B0604020202020204" pitchFamily="34" charset="0"/>
              <a:cs typeface="Arial" panose="020B0604020202020204" pitchFamily="34" charset="0"/>
            </a:endParaRPr>
          </a:p>
          <a:p>
            <a:pPr>
              <a:spcBef>
                <a:spcPct val="50000"/>
              </a:spcBef>
              <a:spcAft>
                <a:spcPct val="0"/>
              </a:spcAft>
            </a:pPr>
            <a:endParaRPr lang="de-DE" altLang="de-DE" sz="2800" b="1" dirty="0" smtClean="0">
              <a:solidFill>
                <a:schemeClr val="accent3">
                  <a:lumMod val="50000"/>
                </a:schemeClr>
              </a:solidFill>
              <a:latin typeface="Arial" panose="020B0604020202020204" pitchFamily="34" charset="0"/>
              <a:cs typeface="Arial" panose="020B0604020202020204" pitchFamily="34" charset="0"/>
            </a:endParaRPr>
          </a:p>
          <a:p>
            <a:pPr marL="457200" indent="-457200">
              <a:spcBef>
                <a:spcPct val="50000"/>
              </a:spcBef>
              <a:spcAft>
                <a:spcPct val="0"/>
              </a:spcAft>
              <a:buFont typeface="Arial" panose="020B0604020202020204" pitchFamily="34" charset="0"/>
              <a:buChar char="•"/>
            </a:pPr>
            <a:r>
              <a:rPr lang="de-DE" altLang="de-DE" sz="2800" dirty="0">
                <a:solidFill>
                  <a:srgbClr val="1717ED"/>
                </a:solidFill>
                <a:latin typeface="Arial" panose="020B0604020202020204" pitchFamily="34" charset="0"/>
                <a:cs typeface="Arial" panose="020B0604020202020204" pitchFamily="34" charset="0"/>
              </a:rPr>
              <a:t>k</a:t>
            </a:r>
            <a:r>
              <a:rPr lang="de-DE" altLang="de-DE" sz="2800" dirty="0" smtClean="0">
                <a:solidFill>
                  <a:srgbClr val="1717ED"/>
                </a:solidFill>
                <a:latin typeface="Arial" panose="020B0604020202020204" pitchFamily="34" charset="0"/>
                <a:cs typeface="Arial" panose="020B0604020202020204" pitchFamily="34" charset="0"/>
              </a:rPr>
              <a:t>ognitive Komponenten</a:t>
            </a:r>
          </a:p>
          <a:p>
            <a:pPr marL="457200" indent="-457200">
              <a:spcBef>
                <a:spcPct val="50000"/>
              </a:spcBef>
              <a:spcAft>
                <a:spcPct val="0"/>
              </a:spcAft>
              <a:buFont typeface="Arial" panose="020B0604020202020204" pitchFamily="34" charset="0"/>
              <a:buChar char="•"/>
            </a:pPr>
            <a:r>
              <a:rPr lang="de-DE" altLang="de-DE" sz="2800" dirty="0">
                <a:solidFill>
                  <a:srgbClr val="FF0000"/>
                </a:solidFill>
                <a:latin typeface="Arial" panose="020B0604020202020204" pitchFamily="34" charset="0"/>
                <a:cs typeface="Arial" panose="020B0604020202020204" pitchFamily="34" charset="0"/>
              </a:rPr>
              <a:t>a</a:t>
            </a:r>
            <a:r>
              <a:rPr lang="de-DE" altLang="de-DE" sz="2800" dirty="0" smtClean="0">
                <a:solidFill>
                  <a:srgbClr val="FF0000"/>
                </a:solidFill>
                <a:latin typeface="Arial" panose="020B0604020202020204" pitchFamily="34" charset="0"/>
                <a:cs typeface="Arial" panose="020B0604020202020204" pitchFamily="34" charset="0"/>
              </a:rPr>
              <a:t>ffektive Komponenten</a:t>
            </a:r>
          </a:p>
          <a:p>
            <a:pPr marL="457200" indent="-457200">
              <a:spcBef>
                <a:spcPct val="50000"/>
              </a:spcBef>
              <a:spcAft>
                <a:spcPct val="0"/>
              </a:spcAft>
              <a:buFont typeface="Arial" panose="020B0604020202020204" pitchFamily="34" charset="0"/>
              <a:buChar char="•"/>
            </a:pPr>
            <a:r>
              <a:rPr lang="de-DE" altLang="de-DE" sz="2800" dirty="0">
                <a:solidFill>
                  <a:srgbClr val="009900"/>
                </a:solidFill>
                <a:latin typeface="Arial" panose="020B0604020202020204" pitchFamily="34" charset="0"/>
                <a:cs typeface="Arial" panose="020B0604020202020204" pitchFamily="34" charset="0"/>
              </a:rPr>
              <a:t>p</a:t>
            </a:r>
            <a:r>
              <a:rPr lang="de-DE" altLang="de-DE" sz="2800" dirty="0" smtClean="0">
                <a:solidFill>
                  <a:srgbClr val="009900"/>
                </a:solidFill>
                <a:latin typeface="Arial" panose="020B0604020202020204" pitchFamily="34" charset="0"/>
                <a:cs typeface="Arial" panose="020B0604020202020204" pitchFamily="34" charset="0"/>
              </a:rPr>
              <a:t>ragmatisch-kommunikative Komponenten</a:t>
            </a:r>
          </a:p>
        </p:txBody>
      </p:sp>
    </p:spTree>
    <p:extLst>
      <p:ext uri="{BB962C8B-B14F-4D97-AF65-F5344CB8AC3E}">
        <p14:creationId xmlns:p14="http://schemas.microsoft.com/office/powerpoint/2010/main" val="3183904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33624" y="1633953"/>
            <a:ext cx="8209440" cy="1815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Aft>
                <a:spcPct val="0"/>
              </a:spcAft>
            </a:pPr>
            <a:r>
              <a:rPr lang="de-DE" altLang="de-DE" sz="2800" b="1" dirty="0" smtClean="0">
                <a:solidFill>
                  <a:schemeClr val="tx1"/>
                </a:solidFill>
                <a:latin typeface="Arial" panose="020B0604020202020204" pitchFamily="34" charset="0"/>
                <a:cs typeface="Arial" panose="020B0604020202020204" pitchFamily="34" charset="0"/>
              </a:rPr>
              <a:t>Wie wirken diese Komponenten zusammen …</a:t>
            </a:r>
          </a:p>
          <a:p>
            <a:pP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p:txBody>
      </p:sp>
      <p:sp>
        <p:nvSpPr>
          <p:cNvPr id="11" name="Text Box 10"/>
          <p:cNvSpPr txBox="1"/>
          <p:nvPr/>
        </p:nvSpPr>
        <p:spPr>
          <a:xfrm>
            <a:off x="1344014" y="2756351"/>
            <a:ext cx="6455611" cy="1331134"/>
          </a:xfrm>
          <a:prstGeom prst="rect">
            <a:avLst/>
          </a:prstGeom>
          <a:solidFill>
            <a:srgbClr val="FFDDD9"/>
          </a:solidFill>
          <a:ln>
            <a:noFill/>
          </a:ln>
        </p:spPr>
        <p:txBody>
          <a:bodyPr vert="horz" wrap="square" lIns="91440" tIns="45720" rIns="91440" bIns="45720" anchor="t" anchorCtr="0" compatLnSpc="0">
            <a:spAutoFit/>
          </a:bodyPr>
          <a:lstStyle/>
          <a:p>
            <a:pPr>
              <a:spcAft>
                <a:spcPct val="0"/>
              </a:spcAft>
            </a:pPr>
            <a:r>
              <a:rPr lang="de-DE" altLang="de-DE" sz="2800" dirty="0">
                <a:latin typeface="Arial" panose="020B0604020202020204" pitchFamily="34" charset="0"/>
                <a:cs typeface="Arial" panose="020B0604020202020204" pitchFamily="34" charset="0"/>
              </a:rPr>
              <a:t>… bei </a:t>
            </a:r>
            <a:r>
              <a:rPr lang="de-DE" altLang="de-DE" sz="2800" i="1" dirty="0">
                <a:latin typeface="Arial" panose="020B0604020202020204" pitchFamily="34" charset="0"/>
                <a:cs typeface="Arial" panose="020B0604020202020204" pitchFamily="34" charset="0"/>
              </a:rPr>
              <a:t>input</a:t>
            </a:r>
            <a:r>
              <a:rPr lang="de-DE" altLang="de-DE" sz="2800" dirty="0">
                <a:latin typeface="Arial" panose="020B0604020202020204" pitchFamily="34" charset="0"/>
                <a:cs typeface="Arial" panose="020B0604020202020204" pitchFamily="34" charset="0"/>
              </a:rPr>
              <a:t>-orientiertem Unterricht </a:t>
            </a:r>
          </a:p>
          <a:p>
            <a:pPr>
              <a:spcAft>
                <a:spcPct val="0"/>
              </a:spcAft>
            </a:pPr>
            <a:r>
              <a:rPr lang="de-DE" altLang="de-DE" sz="2800" dirty="0">
                <a:latin typeface="Arial" panose="020B0604020202020204" pitchFamily="34" charset="0"/>
                <a:cs typeface="Arial" panose="020B0604020202020204" pitchFamily="34" charset="0"/>
              </a:rPr>
              <a:t>     (Film als Ausgangstext</a:t>
            </a:r>
            <a:r>
              <a:rPr lang="de-DE" altLang="de-DE" sz="2800" dirty="0" smtClean="0">
                <a:latin typeface="Arial" panose="020B0604020202020204" pitchFamily="34" charset="0"/>
                <a:cs typeface="Arial" panose="020B0604020202020204" pitchFamily="34" charset="0"/>
              </a:rPr>
              <a:t>)?</a:t>
            </a:r>
          </a:p>
          <a:p>
            <a:pPr>
              <a:spcAft>
                <a:spcPct val="0"/>
              </a:spcAft>
            </a:pPr>
            <a:endParaRPr lang="de-DE" altLang="de-DE" sz="2800" b="1" dirty="0">
              <a:latin typeface="Arial" panose="020B0604020202020204" pitchFamily="34" charset="0"/>
              <a:cs typeface="Arial" panose="020B0604020202020204" pitchFamily="34" charset="0"/>
            </a:endParaRPr>
          </a:p>
        </p:txBody>
      </p:sp>
      <p:sp>
        <p:nvSpPr>
          <p:cNvPr id="12" name="Text Box 10"/>
          <p:cNvSpPr txBox="1"/>
          <p:nvPr/>
        </p:nvSpPr>
        <p:spPr>
          <a:xfrm>
            <a:off x="1344014" y="4625667"/>
            <a:ext cx="6480312" cy="1331134"/>
          </a:xfrm>
          <a:prstGeom prst="rect">
            <a:avLst/>
          </a:prstGeom>
          <a:solidFill>
            <a:srgbClr val="D2FED9"/>
          </a:solidFill>
          <a:ln>
            <a:noFill/>
          </a:ln>
        </p:spPr>
        <p:txBody>
          <a:bodyPr vert="horz" wrap="square" lIns="91440" tIns="45720" rIns="91440" bIns="45720" anchor="t" anchorCtr="0" compatLnSpc="0">
            <a:spAutoFit/>
          </a:bodyPr>
          <a:lstStyle/>
          <a:p>
            <a:pPr>
              <a:spcAft>
                <a:spcPct val="0"/>
              </a:spcAft>
            </a:pPr>
            <a:r>
              <a:rPr lang="de-DE" altLang="de-DE" sz="2800" dirty="0">
                <a:latin typeface="Arial" panose="020B0604020202020204" pitchFamily="34" charset="0"/>
                <a:cs typeface="Arial" panose="020B0604020202020204" pitchFamily="34" charset="0"/>
              </a:rPr>
              <a:t>… bei </a:t>
            </a:r>
            <a:r>
              <a:rPr lang="de-DE" altLang="de-DE" sz="2800" i="1" dirty="0" err="1">
                <a:latin typeface="Arial" panose="020B0604020202020204" pitchFamily="34" charset="0"/>
                <a:cs typeface="Arial" panose="020B0604020202020204" pitchFamily="34" charset="0"/>
              </a:rPr>
              <a:t>output</a:t>
            </a:r>
            <a:r>
              <a:rPr lang="de-DE" altLang="de-DE" sz="2800" dirty="0">
                <a:latin typeface="Arial" panose="020B0604020202020204" pitchFamily="34" charset="0"/>
                <a:cs typeface="Arial" panose="020B0604020202020204" pitchFamily="34" charset="0"/>
              </a:rPr>
              <a:t>-orientiertem Unterricht</a:t>
            </a:r>
          </a:p>
          <a:p>
            <a:pPr>
              <a:spcAft>
                <a:spcPct val="0"/>
              </a:spcAft>
            </a:pPr>
            <a:r>
              <a:rPr lang="de-DE" altLang="de-DE" sz="2800" dirty="0">
                <a:latin typeface="Arial" panose="020B0604020202020204" pitchFamily="34" charset="0"/>
                <a:cs typeface="Arial" panose="020B0604020202020204" pitchFamily="34" charset="0"/>
              </a:rPr>
              <a:t>     </a:t>
            </a:r>
            <a:r>
              <a:rPr lang="de-DE" altLang="de-DE" sz="2800" dirty="0" smtClean="0">
                <a:latin typeface="Arial" panose="020B0604020202020204" pitchFamily="34" charset="0"/>
                <a:cs typeface="Arial" panose="020B0604020202020204" pitchFamily="34" charset="0"/>
              </a:rPr>
              <a:t>(Film als Rede- </a:t>
            </a:r>
            <a:r>
              <a:rPr lang="de-DE" altLang="de-DE" sz="2800" dirty="0">
                <a:latin typeface="Arial" panose="020B0604020202020204" pitchFamily="34" charset="0"/>
                <a:cs typeface="Arial" panose="020B0604020202020204" pitchFamily="34" charset="0"/>
              </a:rPr>
              <a:t>/ </a:t>
            </a:r>
            <a:r>
              <a:rPr lang="de-DE" altLang="de-DE" sz="2800" dirty="0" smtClean="0">
                <a:latin typeface="Arial" panose="020B0604020202020204" pitchFamily="34" charset="0"/>
                <a:cs typeface="Arial" panose="020B0604020202020204" pitchFamily="34" charset="0"/>
              </a:rPr>
              <a:t>Schreibanlass für</a:t>
            </a:r>
          </a:p>
          <a:p>
            <a:pPr>
              <a:spcAft>
                <a:spcPct val="0"/>
              </a:spcAft>
            </a:pPr>
            <a:r>
              <a:rPr lang="de-DE" altLang="de-DE" sz="2800" dirty="0" smtClean="0">
                <a:latin typeface="Arial" panose="020B0604020202020204" pitchFamily="34" charset="0"/>
                <a:cs typeface="Arial" panose="020B0604020202020204" pitchFamily="34" charset="0"/>
              </a:rPr>
              <a:t>       einen </a:t>
            </a:r>
            <a:r>
              <a:rPr lang="de-DE" altLang="de-DE" sz="2800" dirty="0" err="1" smtClean="0">
                <a:latin typeface="Arial" panose="020B0604020202020204" pitchFamily="34" charset="0"/>
                <a:cs typeface="Arial" panose="020B0604020202020204" pitchFamily="34" charset="0"/>
              </a:rPr>
              <a:t>Zieltext</a:t>
            </a:r>
            <a:r>
              <a:rPr lang="de-DE" altLang="de-DE" sz="2800" dirty="0" smtClean="0">
                <a:latin typeface="Arial" panose="020B0604020202020204" pitchFamily="34" charset="0"/>
                <a:cs typeface="Arial" panose="020B0604020202020204" pitchFamily="34" charset="0"/>
              </a:rPr>
              <a:t>)?</a:t>
            </a:r>
            <a:endParaRPr lang="de-DE" altLang="de-DE"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4681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395123"/>
            <a:ext cx="7882130" cy="505267"/>
          </a:xfrm>
          <a:prstGeom prst="rect">
            <a:avLst/>
          </a:prstGeom>
          <a:solidFill>
            <a:srgbClr val="FFDDD9"/>
          </a:solid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r>
              <a:rPr lang="de-DE" sz="2800" i="1" dirty="0" smtClean="0">
                <a:latin typeface="Arial" pitchFamily="18"/>
                <a:ea typeface="Microsoft YaHei" pitchFamily="2"/>
                <a:cs typeface="Mangal" pitchFamily="2"/>
              </a:rPr>
              <a:t>in</a:t>
            </a:r>
            <a:r>
              <a:rPr lang="de-DE" sz="2800" b="0" i="1" u="none" strike="noStrike" kern="1200" dirty="0" smtClean="0">
                <a:ln>
                  <a:noFill/>
                </a:ln>
                <a:latin typeface="Arial" pitchFamily="18"/>
                <a:ea typeface="Microsoft YaHei" pitchFamily="2"/>
                <a:cs typeface="Mangal" pitchFamily="2"/>
              </a:rPr>
              <a:t>put-</a:t>
            </a:r>
            <a:r>
              <a:rPr lang="de-DE" sz="2800" b="0" u="none" strike="noStrike" kern="1200" dirty="0" smtClean="0">
                <a:ln>
                  <a:noFill/>
                </a:ln>
                <a:latin typeface="Arial" pitchFamily="18"/>
                <a:ea typeface="Microsoft YaHei" pitchFamily="2"/>
                <a:cs typeface="Mangal" pitchFamily="2"/>
              </a:rPr>
              <a:t>orientiert</a:t>
            </a:r>
            <a:r>
              <a:rPr lang="de-DE" sz="2800" b="0" i="0" u="none" strike="noStrike" kern="1200" dirty="0" smtClean="0">
                <a:ln>
                  <a:noFill/>
                </a:ln>
                <a:latin typeface="Arial" pitchFamily="18"/>
                <a:ea typeface="Microsoft YaHei" pitchFamily="2"/>
                <a:cs typeface="Mangal" pitchFamily="2"/>
              </a:rPr>
              <a:t>: Film = Quelle für …</a:t>
            </a: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10" name="Text Box 12"/>
          <p:cNvSpPr txBox="1">
            <a:spLocks noChangeArrowheads="1"/>
          </p:cNvSpPr>
          <p:nvPr/>
        </p:nvSpPr>
        <p:spPr bwMode="auto">
          <a:xfrm>
            <a:off x="496333" y="2624720"/>
            <a:ext cx="2571561" cy="1200318"/>
          </a:xfrm>
          <a:prstGeom prst="rect">
            <a:avLst/>
          </a:prstGeom>
          <a:solidFill>
            <a:srgbClr val="FFDD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009900"/>
                </a:solidFill>
                <a:latin typeface="Arial" panose="020B0604020202020204" pitchFamily="34" charset="0"/>
                <a:cs typeface="Arial" panose="020B0604020202020204" pitchFamily="34" charset="0"/>
              </a:rPr>
              <a:t>sprachliche Mittel:</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Vokabeln</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Aussprache</a:t>
            </a:r>
            <a:endParaRPr lang="de-DE" altLang="de-DE" sz="1800" dirty="0">
              <a:solidFill>
                <a:srgbClr val="009900"/>
              </a:solidFill>
              <a:latin typeface="Arial" panose="020B0604020202020204" pitchFamily="34" charset="0"/>
              <a:cs typeface="Arial" panose="020B0604020202020204" pitchFamily="34" charset="0"/>
            </a:endParaRPr>
          </a:p>
          <a:p>
            <a:pPr marL="457200" indent="-457200">
              <a:spcAft>
                <a:spcPct val="0"/>
              </a:spcAft>
              <a:buFont typeface="Arial" panose="020B0604020202020204" pitchFamily="34" charset="0"/>
              <a:buChar char="•"/>
            </a:pPr>
            <a:r>
              <a:rPr lang="de-DE" altLang="de-DE" sz="1800" dirty="0">
                <a:solidFill>
                  <a:srgbClr val="009900"/>
                </a:solidFill>
                <a:latin typeface="Arial" panose="020B0604020202020204" pitchFamily="34" charset="0"/>
                <a:cs typeface="Arial" panose="020B0604020202020204" pitchFamily="34" charset="0"/>
              </a:rPr>
              <a:t>häufige </a:t>
            </a:r>
            <a:r>
              <a:rPr lang="de-DE" altLang="de-DE" sz="1800" dirty="0" smtClean="0">
                <a:solidFill>
                  <a:srgbClr val="009900"/>
                </a:solidFill>
                <a:latin typeface="Arial" panose="020B0604020202020204" pitchFamily="34" charset="0"/>
                <a:cs typeface="Arial" panose="020B0604020202020204" pitchFamily="34" charset="0"/>
              </a:rPr>
              <a:t>Strukturen</a:t>
            </a:r>
            <a:endParaRPr lang="de-DE" altLang="de-DE" sz="1800" dirty="0">
              <a:solidFill>
                <a:srgbClr val="009900"/>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3285222" y="2626252"/>
            <a:ext cx="2571561" cy="1200318"/>
          </a:xfrm>
          <a:prstGeom prst="rect">
            <a:avLst/>
          </a:prstGeom>
          <a:solidFill>
            <a:srgbClr val="FFDD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1717ED"/>
                </a:solidFill>
                <a:latin typeface="Arial" panose="020B0604020202020204" pitchFamily="34" charset="0"/>
                <a:cs typeface="Arial" panose="020B0604020202020204" pitchFamily="34" charset="0"/>
              </a:rPr>
              <a:t>Informationen:</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IKK</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sonstige Sachinformationen</a:t>
            </a:r>
          </a:p>
        </p:txBody>
      </p:sp>
      <p:sp>
        <p:nvSpPr>
          <p:cNvPr id="12" name="Text Box 12"/>
          <p:cNvSpPr txBox="1">
            <a:spLocks noChangeArrowheads="1"/>
          </p:cNvSpPr>
          <p:nvPr/>
        </p:nvSpPr>
        <p:spPr bwMode="auto">
          <a:xfrm>
            <a:off x="6220464" y="2624720"/>
            <a:ext cx="2201306" cy="1477317"/>
          </a:xfrm>
          <a:prstGeom prst="rect">
            <a:avLst/>
          </a:prstGeom>
          <a:solidFill>
            <a:srgbClr val="FFDD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1717ED"/>
                </a:solidFill>
                <a:latin typeface="Arial" panose="020B0604020202020204" pitchFamily="34" charset="0"/>
                <a:cs typeface="Arial" panose="020B0604020202020204" pitchFamily="34" charset="0"/>
              </a:rPr>
              <a:t>Stilmittel:</a:t>
            </a:r>
          </a:p>
          <a:p>
            <a:pPr marL="457200" indent="-457200">
              <a:spcAft>
                <a:spcPct val="0"/>
              </a:spcAft>
              <a:buFont typeface="Arial" panose="020B0604020202020204" pitchFamily="34" charset="0"/>
              <a:buChar char="•"/>
            </a:pPr>
            <a:r>
              <a:rPr lang="de-DE" altLang="de-DE" sz="1800" dirty="0">
                <a:solidFill>
                  <a:srgbClr val="1717ED"/>
                </a:solidFill>
                <a:latin typeface="Arial" panose="020B0604020202020204" pitchFamily="34" charset="0"/>
                <a:cs typeface="Arial" panose="020B0604020202020204" pitchFamily="34" charset="0"/>
              </a:rPr>
              <a:t>f</a:t>
            </a:r>
            <a:r>
              <a:rPr lang="de-DE" altLang="de-DE" sz="1800" dirty="0" smtClean="0">
                <a:solidFill>
                  <a:srgbClr val="1717ED"/>
                </a:solidFill>
                <a:latin typeface="Arial" panose="020B0604020202020204" pitchFamily="34" charset="0"/>
                <a:cs typeface="Arial" panose="020B0604020202020204" pitchFamily="34" charset="0"/>
              </a:rPr>
              <a:t>ilmspezifisch</a:t>
            </a:r>
          </a:p>
          <a:p>
            <a:pPr marL="457200" indent="-457200">
              <a:spcAft>
                <a:spcPct val="0"/>
              </a:spcAft>
              <a:buFont typeface="Arial" panose="020B0604020202020204" pitchFamily="34" charset="0"/>
              <a:buChar char="•"/>
            </a:pPr>
            <a:r>
              <a:rPr lang="de-DE" altLang="de-DE" sz="1800" dirty="0">
                <a:solidFill>
                  <a:srgbClr val="1717ED"/>
                </a:solidFill>
                <a:latin typeface="Arial" panose="020B0604020202020204" pitchFamily="34" charset="0"/>
                <a:cs typeface="Arial" panose="020B0604020202020204" pitchFamily="34" charset="0"/>
              </a:rPr>
              <a:t>l</a:t>
            </a:r>
            <a:r>
              <a:rPr lang="de-DE" altLang="de-DE" sz="1800" dirty="0" smtClean="0">
                <a:solidFill>
                  <a:srgbClr val="1717ED"/>
                </a:solidFill>
                <a:latin typeface="Arial" panose="020B0604020202020204" pitchFamily="34" charset="0"/>
                <a:cs typeface="Arial" panose="020B0604020202020204" pitchFamily="34" charset="0"/>
              </a:rPr>
              <a:t>iterarisch</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fotografisch</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musikalisch</a:t>
            </a:r>
          </a:p>
        </p:txBody>
      </p:sp>
      <p:sp>
        <p:nvSpPr>
          <p:cNvPr id="13" name="Text Box 12"/>
          <p:cNvSpPr txBox="1">
            <a:spLocks noChangeArrowheads="1"/>
          </p:cNvSpPr>
          <p:nvPr/>
        </p:nvSpPr>
        <p:spPr bwMode="auto">
          <a:xfrm>
            <a:off x="510103" y="4594044"/>
            <a:ext cx="2571561" cy="1754316"/>
          </a:xfrm>
          <a:prstGeom prst="rect">
            <a:avLst/>
          </a:prstGeom>
          <a:no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chemeClr val="bg1"/>
                </a:solidFill>
                <a:latin typeface="Arial" panose="020B0604020202020204" pitchFamily="34" charset="0"/>
                <a:cs typeface="Arial" panose="020B0604020202020204" pitchFamily="34" charset="0"/>
              </a:rPr>
              <a:t>sprachliche Mittel:</a:t>
            </a:r>
          </a:p>
          <a:p>
            <a:pPr marL="457200" indent="-457200">
              <a:spcAft>
                <a:spcPct val="0"/>
              </a:spcAft>
              <a:buFont typeface="Arial" panose="020B0604020202020204" pitchFamily="34" charset="0"/>
              <a:buChar char="•"/>
            </a:pPr>
            <a:r>
              <a:rPr lang="de-DE" altLang="de-DE" sz="1800" dirty="0" smtClean="0">
                <a:solidFill>
                  <a:schemeClr val="bg1"/>
                </a:solidFill>
                <a:latin typeface="Arial" panose="020B0604020202020204" pitchFamily="34" charset="0"/>
                <a:cs typeface="Arial" panose="020B0604020202020204" pitchFamily="34" charset="0"/>
              </a:rPr>
              <a:t>Vokabeln</a:t>
            </a:r>
          </a:p>
          <a:p>
            <a:pPr marL="457200" indent="-457200">
              <a:spcAft>
                <a:spcPct val="0"/>
              </a:spcAft>
              <a:buFont typeface="Arial" panose="020B0604020202020204" pitchFamily="34" charset="0"/>
              <a:buChar char="•"/>
            </a:pPr>
            <a:r>
              <a:rPr lang="de-DE" altLang="de-DE" sz="1800" dirty="0" smtClean="0">
                <a:solidFill>
                  <a:schemeClr val="bg1"/>
                </a:solidFill>
                <a:latin typeface="Arial" panose="020B0604020202020204" pitchFamily="34" charset="0"/>
                <a:cs typeface="Arial" panose="020B0604020202020204" pitchFamily="34" charset="0"/>
              </a:rPr>
              <a:t>Aussprache</a:t>
            </a:r>
          </a:p>
          <a:p>
            <a:pPr marL="457200" indent="-457200">
              <a:spcAft>
                <a:spcPct val="0"/>
              </a:spcAft>
              <a:buFont typeface="Arial" panose="020B0604020202020204" pitchFamily="34" charset="0"/>
              <a:buChar char="•"/>
            </a:pPr>
            <a:r>
              <a:rPr lang="de-DE" altLang="de-DE" sz="1800" dirty="0">
                <a:solidFill>
                  <a:schemeClr val="bg1"/>
                </a:solidFill>
                <a:latin typeface="Arial" panose="020B0604020202020204" pitchFamily="34" charset="0"/>
                <a:cs typeface="Arial" panose="020B0604020202020204" pitchFamily="34" charset="0"/>
              </a:rPr>
              <a:t>h</a:t>
            </a:r>
            <a:r>
              <a:rPr lang="de-DE" altLang="de-DE" sz="1800" dirty="0" smtClean="0">
                <a:solidFill>
                  <a:schemeClr val="bg1"/>
                </a:solidFill>
                <a:latin typeface="Arial" panose="020B0604020202020204" pitchFamily="34" charset="0"/>
                <a:cs typeface="Arial" panose="020B0604020202020204" pitchFamily="34" charset="0"/>
              </a:rPr>
              <a:t>äufige Strukturen (wie sage ich was?)</a:t>
            </a:r>
            <a:endParaRPr lang="de-DE" altLang="de-DE" sz="1800" dirty="0">
              <a:solidFill>
                <a:schemeClr val="bg1"/>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3285222" y="4594044"/>
            <a:ext cx="2752098" cy="1754316"/>
          </a:xfrm>
          <a:prstGeom prst="rect">
            <a:avLst/>
          </a:prstGeom>
          <a:no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chemeClr val="bg1"/>
                </a:solidFill>
                <a:latin typeface="Arial" panose="020B0604020202020204" pitchFamily="34" charset="0"/>
                <a:cs typeface="Arial" panose="020B0604020202020204" pitchFamily="34" charset="0"/>
              </a:rPr>
              <a:t>Inhaltlicher Austausch:</a:t>
            </a:r>
          </a:p>
          <a:p>
            <a:pPr marL="457200" indent="-457200">
              <a:spcAft>
                <a:spcPct val="0"/>
              </a:spcAft>
              <a:buFont typeface="Arial" panose="020B0604020202020204" pitchFamily="34" charset="0"/>
              <a:buChar char="•"/>
            </a:pPr>
            <a:r>
              <a:rPr lang="de-DE" altLang="de-DE" sz="1800" dirty="0" smtClean="0">
                <a:solidFill>
                  <a:schemeClr val="bg1"/>
                </a:solidFill>
                <a:latin typeface="Arial" panose="020B0604020202020204" pitchFamily="34" charset="0"/>
                <a:cs typeface="Arial" panose="020B0604020202020204" pitchFamily="34" charset="0"/>
              </a:rPr>
              <a:t>Was habe ich verstanden?</a:t>
            </a:r>
          </a:p>
          <a:p>
            <a:pPr marL="457200" indent="-457200">
              <a:spcAft>
                <a:spcPct val="0"/>
              </a:spcAft>
              <a:buFont typeface="Arial" panose="020B0604020202020204" pitchFamily="34" charset="0"/>
              <a:buChar char="•"/>
            </a:pPr>
            <a:r>
              <a:rPr lang="de-DE" altLang="de-DE" sz="1800" dirty="0">
                <a:solidFill>
                  <a:schemeClr val="bg1"/>
                </a:solidFill>
                <a:latin typeface="Arial" panose="020B0604020202020204" pitchFamily="34" charset="0"/>
                <a:cs typeface="Arial" panose="020B0604020202020204" pitchFamily="34" charset="0"/>
              </a:rPr>
              <a:t>a</a:t>
            </a:r>
            <a:r>
              <a:rPr lang="de-DE" altLang="de-DE" sz="1800" dirty="0" smtClean="0">
                <a:solidFill>
                  <a:schemeClr val="bg1"/>
                </a:solidFill>
                <a:latin typeface="Arial" panose="020B0604020202020204" pitchFamily="34" charset="0"/>
                <a:cs typeface="Arial" panose="020B0604020202020204" pitchFamily="34" charset="0"/>
              </a:rPr>
              <a:t>ffektive Reaktion</a:t>
            </a:r>
          </a:p>
          <a:p>
            <a:pPr marL="457200" indent="-457200">
              <a:spcAft>
                <a:spcPct val="0"/>
              </a:spcAft>
              <a:buFont typeface="Arial" panose="020B0604020202020204" pitchFamily="34" charset="0"/>
              <a:buChar char="•"/>
            </a:pPr>
            <a:r>
              <a:rPr lang="de-DE" altLang="de-DE" sz="1800" dirty="0" smtClean="0">
                <a:solidFill>
                  <a:schemeClr val="bg1"/>
                </a:solidFill>
                <a:latin typeface="Arial" panose="020B0604020202020204" pitchFamily="34" charset="0"/>
                <a:cs typeface="Arial" panose="020B0604020202020204" pitchFamily="34" charset="0"/>
              </a:rPr>
              <a:t>Bezug zur eigenen Lebenswirklichkeit</a:t>
            </a:r>
          </a:p>
        </p:txBody>
      </p:sp>
      <p:sp>
        <p:nvSpPr>
          <p:cNvPr id="15" name="Text Box 12"/>
          <p:cNvSpPr txBox="1">
            <a:spLocks noChangeArrowheads="1"/>
          </p:cNvSpPr>
          <p:nvPr/>
        </p:nvSpPr>
        <p:spPr bwMode="auto">
          <a:xfrm>
            <a:off x="6240878" y="4578877"/>
            <a:ext cx="2180892" cy="1754316"/>
          </a:xfrm>
          <a:prstGeom prst="rect">
            <a:avLst/>
          </a:prstGeom>
          <a:no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chemeClr val="bg1"/>
                </a:solidFill>
                <a:latin typeface="Arial" panose="020B0604020202020204" pitchFamily="34" charset="0"/>
                <a:cs typeface="Arial" panose="020B0604020202020204" pitchFamily="34" charset="0"/>
              </a:rPr>
              <a:t>Stilmittel:</a:t>
            </a:r>
          </a:p>
          <a:p>
            <a:pPr marL="457200" indent="-457200">
              <a:spcAft>
                <a:spcPct val="0"/>
              </a:spcAft>
              <a:buFont typeface="Arial" panose="020B0604020202020204" pitchFamily="34" charset="0"/>
              <a:buChar char="•"/>
            </a:pPr>
            <a:r>
              <a:rPr lang="de-DE" altLang="de-DE" sz="1800" dirty="0" smtClean="0">
                <a:solidFill>
                  <a:schemeClr val="bg1"/>
                </a:solidFill>
                <a:latin typeface="Arial" panose="020B0604020202020204" pitchFamily="34" charset="0"/>
                <a:cs typeface="Arial" panose="020B0604020202020204" pitchFamily="34" charset="0"/>
              </a:rPr>
              <a:t>Konzeption einer Szene</a:t>
            </a:r>
          </a:p>
          <a:p>
            <a:pPr marL="457200" indent="-457200">
              <a:spcAft>
                <a:spcPct val="0"/>
              </a:spcAft>
              <a:buFont typeface="Arial" panose="020B0604020202020204" pitchFamily="34" charset="0"/>
              <a:buChar char="•"/>
            </a:pPr>
            <a:r>
              <a:rPr lang="de-DE" altLang="de-DE" sz="1800" dirty="0" smtClean="0">
                <a:solidFill>
                  <a:schemeClr val="bg1"/>
                </a:solidFill>
                <a:latin typeface="Arial" panose="020B0604020202020204" pitchFamily="34" charset="0"/>
                <a:cs typeface="Arial" panose="020B0604020202020204" pitchFamily="34" charset="0"/>
              </a:rPr>
              <a:t>Produktion eines eigenen Films</a:t>
            </a:r>
          </a:p>
        </p:txBody>
      </p:sp>
      <p:cxnSp>
        <p:nvCxnSpPr>
          <p:cNvPr id="20" name="Gerader Verbinder 19"/>
          <p:cNvCxnSpPr/>
          <p:nvPr/>
        </p:nvCxnSpPr>
        <p:spPr>
          <a:xfrm>
            <a:off x="1115616" y="2276872"/>
            <a:ext cx="5976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a:endCxn id="11" idx="0"/>
          </p:cNvCxnSpPr>
          <p:nvPr/>
        </p:nvCxnSpPr>
        <p:spPr>
          <a:xfrm>
            <a:off x="4571002" y="2262555"/>
            <a:ext cx="1" cy="363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a:off x="7092280" y="2262555"/>
            <a:ext cx="0" cy="362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flipH="1">
            <a:off x="269820" y="2276872"/>
            <a:ext cx="8457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Gerader Verbinder 29"/>
          <p:cNvCxnSpPr/>
          <p:nvPr/>
        </p:nvCxnSpPr>
        <p:spPr>
          <a:xfrm flipV="1">
            <a:off x="269820" y="1647756"/>
            <a:ext cx="0" cy="6147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Gerader Verbinder 31"/>
          <p:cNvCxnSpPr>
            <a:endCxn id="6" idx="1"/>
          </p:cNvCxnSpPr>
          <p:nvPr/>
        </p:nvCxnSpPr>
        <p:spPr>
          <a:xfrm>
            <a:off x="269820" y="1636286"/>
            <a:ext cx="269820" cy="114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a:endCxn id="10" idx="0"/>
          </p:cNvCxnSpPr>
          <p:nvPr/>
        </p:nvCxnSpPr>
        <p:spPr>
          <a:xfrm>
            <a:off x="1782113" y="2288342"/>
            <a:ext cx="1" cy="336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1276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10" name="Text Box 12"/>
          <p:cNvSpPr txBox="1">
            <a:spLocks noChangeArrowheads="1"/>
          </p:cNvSpPr>
          <p:nvPr/>
        </p:nvSpPr>
        <p:spPr bwMode="auto">
          <a:xfrm>
            <a:off x="496333" y="2624720"/>
            <a:ext cx="2571561" cy="1200318"/>
          </a:xfrm>
          <a:prstGeom prst="rect">
            <a:avLst/>
          </a:prstGeom>
          <a:no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chemeClr val="bg1"/>
                </a:solidFill>
                <a:latin typeface="Arial" panose="020B0604020202020204" pitchFamily="34" charset="0"/>
                <a:cs typeface="Arial" panose="020B0604020202020204" pitchFamily="34" charset="0"/>
              </a:rPr>
              <a:t>sprachliche Mittel:</a:t>
            </a:r>
          </a:p>
          <a:p>
            <a:pPr marL="457200" indent="-457200">
              <a:spcAft>
                <a:spcPct val="0"/>
              </a:spcAft>
              <a:buFont typeface="Arial" panose="020B0604020202020204" pitchFamily="34" charset="0"/>
              <a:buChar char="•"/>
            </a:pPr>
            <a:r>
              <a:rPr lang="de-DE" altLang="de-DE" sz="1800" dirty="0" smtClean="0">
                <a:solidFill>
                  <a:schemeClr val="bg1"/>
                </a:solidFill>
                <a:latin typeface="Arial" panose="020B0604020202020204" pitchFamily="34" charset="0"/>
                <a:cs typeface="Arial" panose="020B0604020202020204" pitchFamily="34" charset="0"/>
              </a:rPr>
              <a:t>Vokabeln</a:t>
            </a:r>
          </a:p>
          <a:p>
            <a:pPr marL="457200" indent="-457200">
              <a:spcAft>
                <a:spcPct val="0"/>
              </a:spcAft>
              <a:buFont typeface="Arial" panose="020B0604020202020204" pitchFamily="34" charset="0"/>
              <a:buChar char="•"/>
            </a:pPr>
            <a:r>
              <a:rPr lang="de-DE" altLang="de-DE" sz="1800" dirty="0" smtClean="0">
                <a:solidFill>
                  <a:schemeClr val="bg1"/>
                </a:solidFill>
                <a:latin typeface="Arial" panose="020B0604020202020204" pitchFamily="34" charset="0"/>
                <a:cs typeface="Arial" panose="020B0604020202020204" pitchFamily="34" charset="0"/>
              </a:rPr>
              <a:t>Aussprache</a:t>
            </a:r>
            <a:endParaRPr lang="de-DE" altLang="de-DE" sz="1800" dirty="0">
              <a:solidFill>
                <a:schemeClr val="bg1"/>
              </a:solidFill>
              <a:latin typeface="Arial" panose="020B0604020202020204" pitchFamily="34" charset="0"/>
              <a:cs typeface="Arial" panose="020B0604020202020204" pitchFamily="34" charset="0"/>
            </a:endParaRPr>
          </a:p>
          <a:p>
            <a:pPr marL="457200" indent="-457200">
              <a:spcAft>
                <a:spcPct val="0"/>
              </a:spcAft>
              <a:buFont typeface="Arial" panose="020B0604020202020204" pitchFamily="34" charset="0"/>
              <a:buChar char="•"/>
            </a:pPr>
            <a:r>
              <a:rPr lang="de-DE" altLang="de-DE" sz="1800" dirty="0">
                <a:solidFill>
                  <a:schemeClr val="bg1"/>
                </a:solidFill>
                <a:latin typeface="Arial" panose="020B0604020202020204" pitchFamily="34" charset="0"/>
                <a:cs typeface="Arial" panose="020B0604020202020204" pitchFamily="34" charset="0"/>
              </a:rPr>
              <a:t>häufige </a:t>
            </a:r>
            <a:r>
              <a:rPr lang="de-DE" altLang="de-DE" sz="1800" dirty="0" smtClean="0">
                <a:solidFill>
                  <a:schemeClr val="bg1"/>
                </a:solidFill>
                <a:latin typeface="Arial" panose="020B0604020202020204" pitchFamily="34" charset="0"/>
                <a:cs typeface="Arial" panose="020B0604020202020204" pitchFamily="34" charset="0"/>
              </a:rPr>
              <a:t>Strukturen</a:t>
            </a:r>
            <a:endParaRPr lang="de-DE" altLang="de-DE" sz="1800" dirty="0">
              <a:solidFill>
                <a:schemeClr val="bg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3285222" y="2626252"/>
            <a:ext cx="2571561" cy="1200318"/>
          </a:xfrm>
          <a:prstGeom prst="rect">
            <a:avLst/>
          </a:prstGeom>
          <a:no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chemeClr val="bg1"/>
                </a:solidFill>
                <a:latin typeface="Arial" panose="020B0604020202020204" pitchFamily="34" charset="0"/>
                <a:cs typeface="Arial" panose="020B0604020202020204" pitchFamily="34" charset="0"/>
              </a:rPr>
              <a:t>Informationen:</a:t>
            </a:r>
          </a:p>
          <a:p>
            <a:pPr marL="457200" indent="-457200">
              <a:spcAft>
                <a:spcPct val="0"/>
              </a:spcAft>
              <a:buFont typeface="Arial" panose="020B0604020202020204" pitchFamily="34" charset="0"/>
              <a:buChar char="•"/>
            </a:pPr>
            <a:r>
              <a:rPr lang="de-DE" altLang="de-DE" sz="1800" dirty="0" smtClean="0">
                <a:solidFill>
                  <a:schemeClr val="bg1"/>
                </a:solidFill>
                <a:latin typeface="Arial" panose="020B0604020202020204" pitchFamily="34" charset="0"/>
                <a:cs typeface="Arial" panose="020B0604020202020204" pitchFamily="34" charset="0"/>
              </a:rPr>
              <a:t>IKK</a:t>
            </a:r>
          </a:p>
          <a:p>
            <a:pPr marL="457200" indent="-457200">
              <a:spcAft>
                <a:spcPct val="0"/>
              </a:spcAft>
              <a:buFont typeface="Arial" panose="020B0604020202020204" pitchFamily="34" charset="0"/>
              <a:buChar char="•"/>
            </a:pPr>
            <a:r>
              <a:rPr lang="de-DE" altLang="de-DE" sz="1800" dirty="0" smtClean="0">
                <a:solidFill>
                  <a:schemeClr val="bg1"/>
                </a:solidFill>
                <a:latin typeface="Arial" panose="020B0604020202020204" pitchFamily="34" charset="0"/>
                <a:cs typeface="Arial" panose="020B0604020202020204" pitchFamily="34" charset="0"/>
              </a:rPr>
              <a:t>Sonstige Sachinformationen</a:t>
            </a:r>
          </a:p>
        </p:txBody>
      </p:sp>
      <p:sp>
        <p:nvSpPr>
          <p:cNvPr id="12" name="Text Box 12"/>
          <p:cNvSpPr txBox="1">
            <a:spLocks noChangeArrowheads="1"/>
          </p:cNvSpPr>
          <p:nvPr/>
        </p:nvSpPr>
        <p:spPr bwMode="auto">
          <a:xfrm>
            <a:off x="6220464" y="2624720"/>
            <a:ext cx="2201306" cy="1477317"/>
          </a:xfrm>
          <a:prstGeom prst="rect">
            <a:avLst/>
          </a:prstGeom>
          <a:no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chemeClr val="bg1"/>
                </a:solidFill>
                <a:latin typeface="Arial" panose="020B0604020202020204" pitchFamily="34" charset="0"/>
                <a:cs typeface="Arial" panose="020B0604020202020204" pitchFamily="34" charset="0"/>
              </a:rPr>
              <a:t>Stilmittel:</a:t>
            </a:r>
          </a:p>
          <a:p>
            <a:pPr marL="457200" indent="-457200">
              <a:spcAft>
                <a:spcPct val="0"/>
              </a:spcAft>
              <a:buFont typeface="Arial" panose="020B0604020202020204" pitchFamily="34" charset="0"/>
              <a:buChar char="•"/>
            </a:pPr>
            <a:r>
              <a:rPr lang="de-DE" altLang="de-DE" sz="1800" dirty="0">
                <a:solidFill>
                  <a:schemeClr val="bg1"/>
                </a:solidFill>
                <a:latin typeface="Arial" panose="020B0604020202020204" pitchFamily="34" charset="0"/>
                <a:cs typeface="Arial" panose="020B0604020202020204" pitchFamily="34" charset="0"/>
              </a:rPr>
              <a:t>f</a:t>
            </a:r>
            <a:r>
              <a:rPr lang="de-DE" altLang="de-DE" sz="1800" dirty="0" smtClean="0">
                <a:solidFill>
                  <a:schemeClr val="bg1"/>
                </a:solidFill>
                <a:latin typeface="Arial" panose="020B0604020202020204" pitchFamily="34" charset="0"/>
                <a:cs typeface="Arial" panose="020B0604020202020204" pitchFamily="34" charset="0"/>
              </a:rPr>
              <a:t>ilmspezifisch</a:t>
            </a:r>
          </a:p>
          <a:p>
            <a:pPr marL="457200" indent="-457200">
              <a:spcAft>
                <a:spcPct val="0"/>
              </a:spcAft>
              <a:buFont typeface="Arial" panose="020B0604020202020204" pitchFamily="34" charset="0"/>
              <a:buChar char="•"/>
            </a:pPr>
            <a:r>
              <a:rPr lang="de-DE" altLang="de-DE" sz="1800" dirty="0">
                <a:solidFill>
                  <a:schemeClr val="bg1"/>
                </a:solidFill>
                <a:latin typeface="Arial" panose="020B0604020202020204" pitchFamily="34" charset="0"/>
                <a:cs typeface="Arial" panose="020B0604020202020204" pitchFamily="34" charset="0"/>
              </a:rPr>
              <a:t>l</a:t>
            </a:r>
            <a:r>
              <a:rPr lang="de-DE" altLang="de-DE" sz="1800" dirty="0" smtClean="0">
                <a:solidFill>
                  <a:schemeClr val="bg1"/>
                </a:solidFill>
                <a:latin typeface="Arial" panose="020B0604020202020204" pitchFamily="34" charset="0"/>
                <a:cs typeface="Arial" panose="020B0604020202020204" pitchFamily="34" charset="0"/>
              </a:rPr>
              <a:t>iterarisch</a:t>
            </a:r>
          </a:p>
          <a:p>
            <a:pPr marL="457200" indent="-457200">
              <a:spcAft>
                <a:spcPct val="0"/>
              </a:spcAft>
              <a:buFont typeface="Arial" panose="020B0604020202020204" pitchFamily="34" charset="0"/>
              <a:buChar char="•"/>
            </a:pPr>
            <a:r>
              <a:rPr lang="de-DE" altLang="de-DE" sz="1800" dirty="0" smtClean="0">
                <a:solidFill>
                  <a:schemeClr val="bg1"/>
                </a:solidFill>
                <a:latin typeface="Arial" panose="020B0604020202020204" pitchFamily="34" charset="0"/>
                <a:cs typeface="Arial" panose="020B0604020202020204" pitchFamily="34" charset="0"/>
              </a:rPr>
              <a:t>fotografisch</a:t>
            </a:r>
          </a:p>
          <a:p>
            <a:pPr marL="457200" indent="-457200">
              <a:spcAft>
                <a:spcPct val="0"/>
              </a:spcAft>
              <a:buFont typeface="Arial" panose="020B0604020202020204" pitchFamily="34" charset="0"/>
              <a:buChar char="•"/>
            </a:pPr>
            <a:r>
              <a:rPr lang="de-DE" altLang="de-DE" sz="1800" dirty="0" smtClean="0">
                <a:solidFill>
                  <a:schemeClr val="bg1"/>
                </a:solidFill>
                <a:latin typeface="Arial" panose="020B0604020202020204" pitchFamily="34" charset="0"/>
                <a:cs typeface="Arial" panose="020B0604020202020204" pitchFamily="34" charset="0"/>
              </a:rPr>
              <a:t>musikalisch</a:t>
            </a:r>
          </a:p>
        </p:txBody>
      </p:sp>
      <p:sp>
        <p:nvSpPr>
          <p:cNvPr id="13" name="Text Box 12"/>
          <p:cNvSpPr txBox="1">
            <a:spLocks noChangeArrowheads="1"/>
          </p:cNvSpPr>
          <p:nvPr/>
        </p:nvSpPr>
        <p:spPr bwMode="auto">
          <a:xfrm>
            <a:off x="510103" y="4594044"/>
            <a:ext cx="2571561" cy="1754316"/>
          </a:xfrm>
          <a:prstGeom prst="rect">
            <a:avLst/>
          </a:prstGeom>
          <a:solidFill>
            <a:srgbClr val="D2FE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009900"/>
                </a:solidFill>
                <a:latin typeface="Arial" panose="020B0604020202020204" pitchFamily="34" charset="0"/>
                <a:cs typeface="Arial" panose="020B0604020202020204" pitchFamily="34" charset="0"/>
              </a:rPr>
              <a:t>sprachliche Mittel:</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Vokabeln</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Aussprache</a:t>
            </a:r>
          </a:p>
          <a:p>
            <a:pPr marL="457200" indent="-457200">
              <a:spcAft>
                <a:spcPct val="0"/>
              </a:spcAft>
              <a:buFont typeface="Arial" panose="020B0604020202020204" pitchFamily="34" charset="0"/>
              <a:buChar char="•"/>
            </a:pPr>
            <a:r>
              <a:rPr lang="de-DE" altLang="de-DE" sz="1800" dirty="0">
                <a:solidFill>
                  <a:srgbClr val="009900"/>
                </a:solidFill>
                <a:latin typeface="Arial" panose="020B0604020202020204" pitchFamily="34" charset="0"/>
                <a:cs typeface="Arial" panose="020B0604020202020204" pitchFamily="34" charset="0"/>
              </a:rPr>
              <a:t>h</a:t>
            </a:r>
            <a:r>
              <a:rPr lang="de-DE" altLang="de-DE" sz="1800" dirty="0" smtClean="0">
                <a:solidFill>
                  <a:srgbClr val="009900"/>
                </a:solidFill>
                <a:latin typeface="Arial" panose="020B0604020202020204" pitchFamily="34" charset="0"/>
                <a:cs typeface="Arial" panose="020B0604020202020204" pitchFamily="34" charset="0"/>
              </a:rPr>
              <a:t>äufige Strukturen (wie sage ich was?)</a:t>
            </a:r>
            <a:endParaRPr lang="de-DE" altLang="de-DE" sz="1800" dirty="0">
              <a:solidFill>
                <a:srgbClr val="009900"/>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3285222" y="4594044"/>
            <a:ext cx="2752098" cy="1754316"/>
          </a:xfrm>
          <a:prstGeom prst="rect">
            <a:avLst/>
          </a:prstGeom>
          <a:solidFill>
            <a:srgbClr val="D2FE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chemeClr val="tx1"/>
                </a:solidFill>
                <a:latin typeface="Arial" panose="020B0604020202020204" pitchFamily="34" charset="0"/>
                <a:cs typeface="Arial" panose="020B0604020202020204" pitchFamily="34" charset="0"/>
              </a:rPr>
              <a:t>Inhaltlicher Austausch:</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Was habe ich verstanden?</a:t>
            </a:r>
          </a:p>
          <a:p>
            <a:pPr marL="457200" indent="-457200">
              <a:spcAft>
                <a:spcPct val="0"/>
              </a:spcAft>
              <a:buFont typeface="Arial" panose="020B0604020202020204" pitchFamily="34" charset="0"/>
              <a:buChar char="•"/>
            </a:pPr>
            <a:r>
              <a:rPr lang="de-DE" altLang="de-DE" sz="1800" dirty="0">
                <a:solidFill>
                  <a:srgbClr val="C00000"/>
                </a:solidFill>
                <a:latin typeface="Arial" panose="020B0604020202020204" pitchFamily="34" charset="0"/>
                <a:cs typeface="Arial" panose="020B0604020202020204" pitchFamily="34" charset="0"/>
              </a:rPr>
              <a:t>a</a:t>
            </a:r>
            <a:r>
              <a:rPr lang="de-DE" altLang="de-DE" sz="1800" dirty="0" smtClean="0">
                <a:solidFill>
                  <a:srgbClr val="C00000"/>
                </a:solidFill>
                <a:latin typeface="Arial" panose="020B0604020202020204" pitchFamily="34" charset="0"/>
                <a:cs typeface="Arial" panose="020B0604020202020204" pitchFamily="34" charset="0"/>
              </a:rPr>
              <a:t>ffektive Reaktion</a:t>
            </a:r>
          </a:p>
          <a:p>
            <a:pPr marL="457200" indent="-457200">
              <a:spcAft>
                <a:spcPct val="0"/>
              </a:spcAft>
              <a:buFont typeface="Arial" panose="020B0604020202020204" pitchFamily="34" charset="0"/>
              <a:buChar char="•"/>
            </a:pPr>
            <a:r>
              <a:rPr lang="de-DE" altLang="de-DE" sz="1800" dirty="0" smtClean="0">
                <a:solidFill>
                  <a:schemeClr val="tx1"/>
                </a:solidFill>
                <a:latin typeface="Arial" panose="020B0604020202020204" pitchFamily="34" charset="0"/>
                <a:cs typeface="Arial" panose="020B0604020202020204" pitchFamily="34" charset="0"/>
              </a:rPr>
              <a:t>Bezug zur eigenen Lebenswirklichkeit</a:t>
            </a:r>
          </a:p>
        </p:txBody>
      </p:sp>
      <p:sp>
        <p:nvSpPr>
          <p:cNvPr id="15" name="Text Box 12"/>
          <p:cNvSpPr txBox="1">
            <a:spLocks noChangeArrowheads="1"/>
          </p:cNvSpPr>
          <p:nvPr/>
        </p:nvSpPr>
        <p:spPr bwMode="auto">
          <a:xfrm>
            <a:off x="6240878" y="4578877"/>
            <a:ext cx="2180892" cy="1754316"/>
          </a:xfrm>
          <a:prstGeom prst="rect">
            <a:avLst/>
          </a:prstGeom>
          <a:solidFill>
            <a:srgbClr val="D2FE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chemeClr val="tx1"/>
                </a:solidFill>
                <a:latin typeface="Arial" panose="020B0604020202020204" pitchFamily="34" charset="0"/>
                <a:cs typeface="Arial" panose="020B0604020202020204" pitchFamily="34" charset="0"/>
              </a:rPr>
              <a:t>Stilmittel:</a:t>
            </a:r>
          </a:p>
          <a:p>
            <a:pPr marL="457200" indent="-457200">
              <a:spcAft>
                <a:spcPct val="0"/>
              </a:spcAft>
              <a:buFont typeface="Arial" panose="020B0604020202020204" pitchFamily="34" charset="0"/>
              <a:buChar char="•"/>
            </a:pPr>
            <a:r>
              <a:rPr lang="de-DE" altLang="de-DE" sz="1800" dirty="0" smtClean="0">
                <a:solidFill>
                  <a:schemeClr val="tx1"/>
                </a:solidFill>
                <a:latin typeface="Arial" panose="020B0604020202020204" pitchFamily="34" charset="0"/>
                <a:cs typeface="Arial" panose="020B0604020202020204" pitchFamily="34" charset="0"/>
              </a:rPr>
              <a:t>Konzeption einer Szene</a:t>
            </a:r>
          </a:p>
          <a:p>
            <a:pPr marL="457200" indent="-457200">
              <a:spcAft>
                <a:spcPct val="0"/>
              </a:spcAft>
              <a:buFont typeface="Arial" panose="020B0604020202020204" pitchFamily="34" charset="0"/>
              <a:buChar char="•"/>
            </a:pPr>
            <a:r>
              <a:rPr lang="de-DE" altLang="de-DE" sz="1800" dirty="0" smtClean="0">
                <a:solidFill>
                  <a:schemeClr val="tx1"/>
                </a:solidFill>
                <a:latin typeface="Arial" panose="020B0604020202020204" pitchFamily="34" charset="0"/>
                <a:cs typeface="Arial" panose="020B0604020202020204" pitchFamily="34" charset="0"/>
              </a:rPr>
              <a:t>Produktion eines eigenen Films</a:t>
            </a:r>
          </a:p>
        </p:txBody>
      </p:sp>
      <p:sp>
        <p:nvSpPr>
          <p:cNvPr id="16" name="Text Box 10"/>
          <p:cNvSpPr txBox="1"/>
          <p:nvPr/>
        </p:nvSpPr>
        <p:spPr>
          <a:xfrm>
            <a:off x="510103" y="1383653"/>
            <a:ext cx="7932647" cy="505267"/>
          </a:xfrm>
          <a:prstGeom prst="rect">
            <a:avLst/>
          </a:prstGeom>
          <a:solidFill>
            <a:srgbClr val="D2FED9"/>
          </a:solid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r>
              <a:rPr lang="de-DE" sz="2800" i="1" dirty="0" err="1">
                <a:latin typeface="Arial" pitchFamily="18"/>
                <a:ea typeface="Microsoft YaHei" pitchFamily="2"/>
                <a:cs typeface="Mangal" pitchFamily="2"/>
              </a:rPr>
              <a:t>o</a:t>
            </a:r>
            <a:r>
              <a:rPr lang="de-DE" sz="2800" i="1" dirty="0" err="1" smtClean="0">
                <a:latin typeface="Arial" pitchFamily="18"/>
                <a:ea typeface="Microsoft YaHei" pitchFamily="2"/>
                <a:cs typeface="Mangal" pitchFamily="2"/>
              </a:rPr>
              <a:t>utput</a:t>
            </a:r>
            <a:r>
              <a:rPr lang="de-DE" sz="2800" dirty="0" smtClean="0">
                <a:latin typeface="Arial" pitchFamily="18"/>
                <a:ea typeface="Microsoft YaHei" pitchFamily="2"/>
                <a:cs typeface="Mangal" pitchFamily="2"/>
              </a:rPr>
              <a:t>-orientiert: Film = Redeanlass für …</a:t>
            </a:r>
            <a:endParaRPr lang="de-DE" sz="2800" b="0" i="0" u="none" strike="noStrike" kern="1200" dirty="0">
              <a:ln>
                <a:noFill/>
              </a:ln>
              <a:latin typeface="Arial" pitchFamily="18"/>
              <a:ea typeface="Microsoft YaHei" pitchFamily="2"/>
              <a:cs typeface="Mangal" pitchFamily="2"/>
            </a:endParaRPr>
          </a:p>
        </p:txBody>
      </p:sp>
      <p:cxnSp>
        <p:nvCxnSpPr>
          <p:cNvPr id="36" name="Gerader Verbinder 35"/>
          <p:cNvCxnSpPr>
            <a:stCxn id="16" idx="3"/>
          </p:cNvCxnSpPr>
          <p:nvPr/>
        </p:nvCxnSpPr>
        <p:spPr>
          <a:xfrm>
            <a:off x="8442750" y="1636287"/>
            <a:ext cx="3057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Gerader Verbinder 37"/>
          <p:cNvCxnSpPr/>
          <p:nvPr/>
        </p:nvCxnSpPr>
        <p:spPr>
          <a:xfrm>
            <a:off x="8850938" y="1647756"/>
            <a:ext cx="0" cy="2573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a:xfrm flipH="1" flipV="1">
            <a:off x="1782113" y="4217561"/>
            <a:ext cx="7110368" cy="35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Gerade Verbindung mit Pfeil 43"/>
          <p:cNvCxnSpPr>
            <a:endCxn id="13" idx="0"/>
          </p:cNvCxnSpPr>
          <p:nvPr/>
        </p:nvCxnSpPr>
        <p:spPr>
          <a:xfrm>
            <a:off x="1782113" y="4217561"/>
            <a:ext cx="13771" cy="376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Gerade Verbindung mit Pfeil 46"/>
          <p:cNvCxnSpPr>
            <a:endCxn id="14" idx="0"/>
          </p:cNvCxnSpPr>
          <p:nvPr/>
        </p:nvCxnSpPr>
        <p:spPr>
          <a:xfrm>
            <a:off x="4661271" y="4217561"/>
            <a:ext cx="0" cy="376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Gerade Verbindung mit Pfeil 48"/>
          <p:cNvCxnSpPr/>
          <p:nvPr/>
        </p:nvCxnSpPr>
        <p:spPr>
          <a:xfrm>
            <a:off x="7092280" y="4217561"/>
            <a:ext cx="0" cy="361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Gerader Verbinder 7"/>
          <p:cNvCxnSpPr/>
          <p:nvPr/>
        </p:nvCxnSpPr>
        <p:spPr>
          <a:xfrm>
            <a:off x="8748464" y="1636286"/>
            <a:ext cx="102474" cy="114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Gerader Verbinder 16"/>
          <p:cNvCxnSpPr>
            <a:stCxn id="16" idx="3"/>
          </p:cNvCxnSpPr>
          <p:nvPr/>
        </p:nvCxnSpPr>
        <p:spPr>
          <a:xfrm>
            <a:off x="8442750" y="1636287"/>
            <a:ext cx="40818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2156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395123"/>
            <a:ext cx="3382811" cy="505267"/>
          </a:xfrm>
          <a:prstGeom prst="rect">
            <a:avLst/>
          </a:prstGeom>
          <a:solidFill>
            <a:srgbClr val="FFDDD9"/>
          </a:solid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r>
              <a:rPr lang="de-DE" sz="2800" b="0" i="0" u="none" strike="noStrike" kern="1200" dirty="0" smtClean="0">
                <a:ln>
                  <a:noFill/>
                </a:ln>
                <a:latin typeface="Arial" pitchFamily="18"/>
                <a:ea typeface="Microsoft YaHei" pitchFamily="2"/>
                <a:cs typeface="Mangal" pitchFamily="2"/>
              </a:rPr>
              <a:t>Film = Quelle für …</a:t>
            </a: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10" name="Text Box 12"/>
          <p:cNvSpPr txBox="1">
            <a:spLocks noChangeArrowheads="1"/>
          </p:cNvSpPr>
          <p:nvPr/>
        </p:nvSpPr>
        <p:spPr bwMode="auto">
          <a:xfrm>
            <a:off x="496333" y="2624720"/>
            <a:ext cx="2571561" cy="1200318"/>
          </a:xfrm>
          <a:prstGeom prst="rect">
            <a:avLst/>
          </a:prstGeom>
          <a:solidFill>
            <a:srgbClr val="FFDD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009900"/>
                </a:solidFill>
                <a:latin typeface="Arial" panose="020B0604020202020204" pitchFamily="34" charset="0"/>
                <a:cs typeface="Arial" panose="020B0604020202020204" pitchFamily="34" charset="0"/>
              </a:rPr>
              <a:t>sprachliche Mittel:</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Vokabeln</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Aussprache</a:t>
            </a:r>
            <a:endParaRPr lang="de-DE" altLang="de-DE" sz="1800" dirty="0">
              <a:solidFill>
                <a:srgbClr val="009900"/>
              </a:solidFill>
              <a:latin typeface="Arial" panose="020B0604020202020204" pitchFamily="34" charset="0"/>
              <a:cs typeface="Arial" panose="020B0604020202020204" pitchFamily="34" charset="0"/>
            </a:endParaRPr>
          </a:p>
          <a:p>
            <a:pPr marL="457200" indent="-457200">
              <a:spcAft>
                <a:spcPct val="0"/>
              </a:spcAft>
              <a:buFont typeface="Arial" panose="020B0604020202020204" pitchFamily="34" charset="0"/>
              <a:buChar char="•"/>
            </a:pPr>
            <a:r>
              <a:rPr lang="de-DE" altLang="de-DE" sz="1800" dirty="0">
                <a:solidFill>
                  <a:srgbClr val="009900"/>
                </a:solidFill>
                <a:latin typeface="Arial" panose="020B0604020202020204" pitchFamily="34" charset="0"/>
                <a:cs typeface="Arial" panose="020B0604020202020204" pitchFamily="34" charset="0"/>
              </a:rPr>
              <a:t>häufige </a:t>
            </a:r>
            <a:r>
              <a:rPr lang="de-DE" altLang="de-DE" sz="1800" dirty="0" smtClean="0">
                <a:solidFill>
                  <a:srgbClr val="009900"/>
                </a:solidFill>
                <a:latin typeface="Arial" panose="020B0604020202020204" pitchFamily="34" charset="0"/>
                <a:cs typeface="Arial" panose="020B0604020202020204" pitchFamily="34" charset="0"/>
              </a:rPr>
              <a:t>Strukturen</a:t>
            </a:r>
            <a:endParaRPr lang="de-DE" altLang="de-DE" sz="1800" dirty="0">
              <a:solidFill>
                <a:srgbClr val="009900"/>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3285222" y="2626252"/>
            <a:ext cx="2571561" cy="1200318"/>
          </a:xfrm>
          <a:prstGeom prst="rect">
            <a:avLst/>
          </a:prstGeom>
          <a:solidFill>
            <a:srgbClr val="FFDD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1717ED"/>
                </a:solidFill>
                <a:latin typeface="Arial" panose="020B0604020202020204" pitchFamily="34" charset="0"/>
                <a:cs typeface="Arial" panose="020B0604020202020204" pitchFamily="34" charset="0"/>
              </a:rPr>
              <a:t>Informationen:</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IKK</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Sonstige Sachinformationen</a:t>
            </a:r>
          </a:p>
        </p:txBody>
      </p:sp>
      <p:sp>
        <p:nvSpPr>
          <p:cNvPr id="12" name="Text Box 12"/>
          <p:cNvSpPr txBox="1">
            <a:spLocks noChangeArrowheads="1"/>
          </p:cNvSpPr>
          <p:nvPr/>
        </p:nvSpPr>
        <p:spPr bwMode="auto">
          <a:xfrm>
            <a:off x="6220464" y="2624720"/>
            <a:ext cx="2201306" cy="1477317"/>
          </a:xfrm>
          <a:prstGeom prst="rect">
            <a:avLst/>
          </a:prstGeom>
          <a:solidFill>
            <a:srgbClr val="FFDD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1717ED"/>
                </a:solidFill>
                <a:latin typeface="Arial" panose="020B0604020202020204" pitchFamily="34" charset="0"/>
                <a:cs typeface="Arial" panose="020B0604020202020204" pitchFamily="34" charset="0"/>
              </a:rPr>
              <a:t>Stilmittel:</a:t>
            </a:r>
          </a:p>
          <a:p>
            <a:pPr marL="457200" indent="-457200">
              <a:spcAft>
                <a:spcPct val="0"/>
              </a:spcAft>
              <a:buFont typeface="Arial" panose="020B0604020202020204" pitchFamily="34" charset="0"/>
              <a:buChar char="•"/>
            </a:pPr>
            <a:r>
              <a:rPr lang="de-DE" altLang="de-DE" sz="1800" dirty="0">
                <a:solidFill>
                  <a:srgbClr val="1717ED"/>
                </a:solidFill>
                <a:latin typeface="Arial" panose="020B0604020202020204" pitchFamily="34" charset="0"/>
                <a:cs typeface="Arial" panose="020B0604020202020204" pitchFamily="34" charset="0"/>
              </a:rPr>
              <a:t>f</a:t>
            </a:r>
            <a:r>
              <a:rPr lang="de-DE" altLang="de-DE" sz="1800" dirty="0" smtClean="0">
                <a:solidFill>
                  <a:srgbClr val="1717ED"/>
                </a:solidFill>
                <a:latin typeface="Arial" panose="020B0604020202020204" pitchFamily="34" charset="0"/>
                <a:cs typeface="Arial" panose="020B0604020202020204" pitchFamily="34" charset="0"/>
              </a:rPr>
              <a:t>ilmspezifisch</a:t>
            </a:r>
          </a:p>
          <a:p>
            <a:pPr marL="457200" indent="-457200">
              <a:spcAft>
                <a:spcPct val="0"/>
              </a:spcAft>
              <a:buFont typeface="Arial" panose="020B0604020202020204" pitchFamily="34" charset="0"/>
              <a:buChar char="•"/>
            </a:pPr>
            <a:r>
              <a:rPr lang="de-DE" altLang="de-DE" sz="1800" dirty="0">
                <a:solidFill>
                  <a:srgbClr val="1717ED"/>
                </a:solidFill>
                <a:latin typeface="Arial" panose="020B0604020202020204" pitchFamily="34" charset="0"/>
                <a:cs typeface="Arial" panose="020B0604020202020204" pitchFamily="34" charset="0"/>
              </a:rPr>
              <a:t>l</a:t>
            </a:r>
            <a:r>
              <a:rPr lang="de-DE" altLang="de-DE" sz="1800" dirty="0" smtClean="0">
                <a:solidFill>
                  <a:srgbClr val="1717ED"/>
                </a:solidFill>
                <a:latin typeface="Arial" panose="020B0604020202020204" pitchFamily="34" charset="0"/>
                <a:cs typeface="Arial" panose="020B0604020202020204" pitchFamily="34" charset="0"/>
              </a:rPr>
              <a:t>iterarisch</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fotografisch</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musikalisch</a:t>
            </a:r>
          </a:p>
        </p:txBody>
      </p:sp>
      <p:sp>
        <p:nvSpPr>
          <p:cNvPr id="13" name="Text Box 12"/>
          <p:cNvSpPr txBox="1">
            <a:spLocks noChangeArrowheads="1"/>
          </p:cNvSpPr>
          <p:nvPr/>
        </p:nvSpPr>
        <p:spPr bwMode="auto">
          <a:xfrm>
            <a:off x="510103" y="4594044"/>
            <a:ext cx="2571561" cy="1754316"/>
          </a:xfrm>
          <a:prstGeom prst="rect">
            <a:avLst/>
          </a:prstGeom>
          <a:solidFill>
            <a:srgbClr val="D2FE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009900"/>
                </a:solidFill>
                <a:latin typeface="Arial" panose="020B0604020202020204" pitchFamily="34" charset="0"/>
                <a:cs typeface="Arial" panose="020B0604020202020204" pitchFamily="34" charset="0"/>
              </a:rPr>
              <a:t>sprachliche Mittel:</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Vokabeln</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Aussprache</a:t>
            </a:r>
          </a:p>
          <a:p>
            <a:pPr marL="457200" indent="-457200">
              <a:spcAft>
                <a:spcPct val="0"/>
              </a:spcAft>
              <a:buFont typeface="Arial" panose="020B0604020202020204" pitchFamily="34" charset="0"/>
              <a:buChar char="•"/>
            </a:pPr>
            <a:r>
              <a:rPr lang="de-DE" altLang="de-DE" sz="1800" dirty="0">
                <a:solidFill>
                  <a:srgbClr val="009900"/>
                </a:solidFill>
                <a:latin typeface="Arial" panose="020B0604020202020204" pitchFamily="34" charset="0"/>
                <a:cs typeface="Arial" panose="020B0604020202020204" pitchFamily="34" charset="0"/>
              </a:rPr>
              <a:t>h</a:t>
            </a:r>
            <a:r>
              <a:rPr lang="de-DE" altLang="de-DE" sz="1800" dirty="0" smtClean="0">
                <a:solidFill>
                  <a:srgbClr val="009900"/>
                </a:solidFill>
                <a:latin typeface="Arial" panose="020B0604020202020204" pitchFamily="34" charset="0"/>
                <a:cs typeface="Arial" panose="020B0604020202020204" pitchFamily="34" charset="0"/>
              </a:rPr>
              <a:t>äufige Strukturen (wie sage ich was?)</a:t>
            </a:r>
            <a:endParaRPr lang="de-DE" altLang="de-DE" sz="1800" dirty="0">
              <a:solidFill>
                <a:srgbClr val="009900"/>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3285222" y="4594044"/>
            <a:ext cx="2752098" cy="1754316"/>
          </a:xfrm>
          <a:prstGeom prst="rect">
            <a:avLst/>
          </a:prstGeom>
          <a:solidFill>
            <a:srgbClr val="D2FE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chemeClr val="tx1"/>
                </a:solidFill>
                <a:latin typeface="Arial" panose="020B0604020202020204" pitchFamily="34" charset="0"/>
                <a:cs typeface="Arial" panose="020B0604020202020204" pitchFamily="34" charset="0"/>
              </a:rPr>
              <a:t>Inhaltlicher Austausch:</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Was habe ich verstanden?</a:t>
            </a:r>
          </a:p>
          <a:p>
            <a:pPr marL="457200" indent="-457200">
              <a:spcAft>
                <a:spcPct val="0"/>
              </a:spcAft>
              <a:buFont typeface="Arial" panose="020B0604020202020204" pitchFamily="34" charset="0"/>
              <a:buChar char="•"/>
            </a:pPr>
            <a:r>
              <a:rPr lang="de-DE" altLang="de-DE" sz="1800" dirty="0">
                <a:solidFill>
                  <a:srgbClr val="C00000"/>
                </a:solidFill>
                <a:latin typeface="Arial" panose="020B0604020202020204" pitchFamily="34" charset="0"/>
                <a:cs typeface="Arial" panose="020B0604020202020204" pitchFamily="34" charset="0"/>
              </a:rPr>
              <a:t>a</a:t>
            </a:r>
            <a:r>
              <a:rPr lang="de-DE" altLang="de-DE" sz="1800" dirty="0" smtClean="0">
                <a:solidFill>
                  <a:srgbClr val="C00000"/>
                </a:solidFill>
                <a:latin typeface="Arial" panose="020B0604020202020204" pitchFamily="34" charset="0"/>
                <a:cs typeface="Arial" panose="020B0604020202020204" pitchFamily="34" charset="0"/>
              </a:rPr>
              <a:t>ffektive Reaktion</a:t>
            </a:r>
          </a:p>
          <a:p>
            <a:pPr marL="457200" indent="-457200">
              <a:spcAft>
                <a:spcPct val="0"/>
              </a:spcAft>
              <a:buFont typeface="Arial" panose="020B0604020202020204" pitchFamily="34" charset="0"/>
              <a:buChar char="•"/>
            </a:pPr>
            <a:r>
              <a:rPr lang="de-DE" altLang="de-DE" sz="1800" dirty="0" smtClean="0">
                <a:solidFill>
                  <a:schemeClr val="tx1"/>
                </a:solidFill>
                <a:latin typeface="Arial" panose="020B0604020202020204" pitchFamily="34" charset="0"/>
                <a:cs typeface="Arial" panose="020B0604020202020204" pitchFamily="34" charset="0"/>
              </a:rPr>
              <a:t>Bezug zur eigenen Lebenswirklichkeit</a:t>
            </a:r>
          </a:p>
        </p:txBody>
      </p:sp>
      <p:sp>
        <p:nvSpPr>
          <p:cNvPr id="15" name="Text Box 12"/>
          <p:cNvSpPr txBox="1">
            <a:spLocks noChangeArrowheads="1"/>
          </p:cNvSpPr>
          <p:nvPr/>
        </p:nvSpPr>
        <p:spPr bwMode="auto">
          <a:xfrm>
            <a:off x="6240878" y="4578877"/>
            <a:ext cx="2180892" cy="1754316"/>
          </a:xfrm>
          <a:prstGeom prst="rect">
            <a:avLst/>
          </a:prstGeom>
          <a:solidFill>
            <a:srgbClr val="D2FE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chemeClr val="tx1"/>
                </a:solidFill>
                <a:latin typeface="Arial" panose="020B0604020202020204" pitchFamily="34" charset="0"/>
                <a:cs typeface="Arial" panose="020B0604020202020204" pitchFamily="34" charset="0"/>
              </a:rPr>
              <a:t>Stilmittel:</a:t>
            </a:r>
          </a:p>
          <a:p>
            <a:pPr marL="457200" indent="-457200">
              <a:spcAft>
                <a:spcPct val="0"/>
              </a:spcAft>
              <a:buFont typeface="Arial" panose="020B0604020202020204" pitchFamily="34" charset="0"/>
              <a:buChar char="•"/>
            </a:pPr>
            <a:r>
              <a:rPr lang="de-DE" altLang="de-DE" sz="1800" dirty="0" smtClean="0">
                <a:solidFill>
                  <a:schemeClr val="tx1"/>
                </a:solidFill>
                <a:latin typeface="Arial" panose="020B0604020202020204" pitchFamily="34" charset="0"/>
                <a:cs typeface="Arial" panose="020B0604020202020204" pitchFamily="34" charset="0"/>
              </a:rPr>
              <a:t>Konzeption einer Szene</a:t>
            </a:r>
          </a:p>
          <a:p>
            <a:pPr marL="457200" indent="-457200">
              <a:spcAft>
                <a:spcPct val="0"/>
              </a:spcAft>
              <a:buFont typeface="Arial" panose="020B0604020202020204" pitchFamily="34" charset="0"/>
              <a:buChar char="•"/>
            </a:pPr>
            <a:r>
              <a:rPr lang="de-DE" altLang="de-DE" sz="1800" dirty="0" smtClean="0">
                <a:solidFill>
                  <a:schemeClr val="tx1"/>
                </a:solidFill>
                <a:latin typeface="Arial" panose="020B0604020202020204" pitchFamily="34" charset="0"/>
                <a:cs typeface="Arial" panose="020B0604020202020204" pitchFamily="34" charset="0"/>
              </a:rPr>
              <a:t>Produktion eines eigenen Films</a:t>
            </a:r>
          </a:p>
        </p:txBody>
      </p:sp>
      <p:sp>
        <p:nvSpPr>
          <p:cNvPr id="16" name="Text Box 10"/>
          <p:cNvSpPr txBox="1"/>
          <p:nvPr/>
        </p:nvSpPr>
        <p:spPr>
          <a:xfrm>
            <a:off x="4330639" y="1383653"/>
            <a:ext cx="4112111" cy="505267"/>
          </a:xfrm>
          <a:prstGeom prst="rect">
            <a:avLst/>
          </a:prstGeom>
          <a:solidFill>
            <a:srgbClr val="D2FED9"/>
          </a:solid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r>
              <a:rPr lang="de-DE" sz="2800" dirty="0" smtClean="0">
                <a:latin typeface="Arial" pitchFamily="18"/>
                <a:ea typeface="Microsoft YaHei" pitchFamily="2"/>
                <a:cs typeface="Mangal" pitchFamily="2"/>
              </a:rPr>
              <a:t>Film = Redeanlass für …</a:t>
            </a:r>
            <a:endParaRPr lang="de-DE" sz="2800" b="0" i="0" u="none" strike="noStrike" kern="1200" dirty="0">
              <a:ln>
                <a:noFill/>
              </a:ln>
              <a:latin typeface="Arial" pitchFamily="18"/>
              <a:ea typeface="Microsoft YaHei" pitchFamily="2"/>
              <a:cs typeface="Mangal" pitchFamily="2"/>
            </a:endParaRPr>
          </a:p>
        </p:txBody>
      </p:sp>
      <p:cxnSp>
        <p:nvCxnSpPr>
          <p:cNvPr id="20" name="Gerader Verbinder 19"/>
          <p:cNvCxnSpPr/>
          <p:nvPr/>
        </p:nvCxnSpPr>
        <p:spPr>
          <a:xfrm>
            <a:off x="1115616" y="2276872"/>
            <a:ext cx="5976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a:endCxn id="11" idx="0"/>
          </p:cNvCxnSpPr>
          <p:nvPr/>
        </p:nvCxnSpPr>
        <p:spPr>
          <a:xfrm>
            <a:off x="4571002" y="2262555"/>
            <a:ext cx="1" cy="363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a:off x="7092280" y="2262555"/>
            <a:ext cx="0" cy="362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flipH="1">
            <a:off x="269820" y="2276872"/>
            <a:ext cx="8457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Gerader Verbinder 29"/>
          <p:cNvCxnSpPr/>
          <p:nvPr/>
        </p:nvCxnSpPr>
        <p:spPr>
          <a:xfrm flipV="1">
            <a:off x="269820" y="1647756"/>
            <a:ext cx="0" cy="6147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Gerader Verbinder 31"/>
          <p:cNvCxnSpPr>
            <a:endCxn id="6" idx="1"/>
          </p:cNvCxnSpPr>
          <p:nvPr/>
        </p:nvCxnSpPr>
        <p:spPr>
          <a:xfrm>
            <a:off x="269820" y="1636286"/>
            <a:ext cx="269820" cy="114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a:endCxn id="10" idx="0"/>
          </p:cNvCxnSpPr>
          <p:nvPr/>
        </p:nvCxnSpPr>
        <p:spPr>
          <a:xfrm>
            <a:off x="1782113" y="2288342"/>
            <a:ext cx="1" cy="336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Gerader Verbinder 35"/>
          <p:cNvCxnSpPr>
            <a:stCxn id="16" idx="3"/>
          </p:cNvCxnSpPr>
          <p:nvPr/>
        </p:nvCxnSpPr>
        <p:spPr>
          <a:xfrm flipV="1">
            <a:off x="8442750" y="1636286"/>
            <a:ext cx="30571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Gerader Verbinder 37"/>
          <p:cNvCxnSpPr/>
          <p:nvPr/>
        </p:nvCxnSpPr>
        <p:spPr>
          <a:xfrm>
            <a:off x="8850938" y="1647756"/>
            <a:ext cx="0" cy="2573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a:xfrm flipH="1" flipV="1">
            <a:off x="1782113" y="4217561"/>
            <a:ext cx="7110368" cy="35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Gerade Verbindung mit Pfeil 43"/>
          <p:cNvCxnSpPr>
            <a:endCxn id="13" idx="0"/>
          </p:cNvCxnSpPr>
          <p:nvPr/>
        </p:nvCxnSpPr>
        <p:spPr>
          <a:xfrm>
            <a:off x="1782113" y="4217561"/>
            <a:ext cx="13771" cy="376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Gerade Verbindung mit Pfeil 46"/>
          <p:cNvCxnSpPr>
            <a:endCxn id="14" idx="0"/>
          </p:cNvCxnSpPr>
          <p:nvPr/>
        </p:nvCxnSpPr>
        <p:spPr>
          <a:xfrm>
            <a:off x="4661271" y="4217561"/>
            <a:ext cx="0" cy="376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Gerade Verbindung mit Pfeil 48"/>
          <p:cNvCxnSpPr/>
          <p:nvPr/>
        </p:nvCxnSpPr>
        <p:spPr>
          <a:xfrm>
            <a:off x="7092280" y="4217561"/>
            <a:ext cx="0" cy="361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Gerader Verbinder 7"/>
          <p:cNvCxnSpPr/>
          <p:nvPr/>
        </p:nvCxnSpPr>
        <p:spPr>
          <a:xfrm>
            <a:off x="8603999" y="1636286"/>
            <a:ext cx="2469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4166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395123"/>
            <a:ext cx="3382811" cy="505267"/>
          </a:xfrm>
          <a:prstGeom prst="rect">
            <a:avLst/>
          </a:prstGeom>
          <a:solidFill>
            <a:srgbClr val="FFDDD9"/>
          </a:solid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r>
              <a:rPr lang="de-DE" sz="2800" b="0" i="0" u="none" strike="noStrike" kern="1200" dirty="0" smtClean="0">
                <a:ln>
                  <a:noFill/>
                </a:ln>
                <a:latin typeface="Arial" pitchFamily="18"/>
                <a:ea typeface="Microsoft YaHei" pitchFamily="2"/>
                <a:cs typeface="Mangal" pitchFamily="2"/>
              </a:rPr>
              <a:t>Film = Quelle für …</a:t>
            </a: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10" name="Text Box 12"/>
          <p:cNvSpPr txBox="1">
            <a:spLocks noChangeArrowheads="1"/>
          </p:cNvSpPr>
          <p:nvPr/>
        </p:nvSpPr>
        <p:spPr bwMode="auto">
          <a:xfrm>
            <a:off x="496333" y="2624720"/>
            <a:ext cx="2571561" cy="1200318"/>
          </a:xfrm>
          <a:prstGeom prst="rect">
            <a:avLst/>
          </a:prstGeom>
          <a:solidFill>
            <a:srgbClr val="FFDD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009900"/>
                </a:solidFill>
                <a:latin typeface="Arial" panose="020B0604020202020204" pitchFamily="34" charset="0"/>
                <a:cs typeface="Arial" panose="020B0604020202020204" pitchFamily="34" charset="0"/>
              </a:rPr>
              <a:t>sprachliche Mittel:</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Vokabeln</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Aussprache</a:t>
            </a:r>
            <a:endParaRPr lang="de-DE" altLang="de-DE" sz="1800" dirty="0">
              <a:solidFill>
                <a:srgbClr val="009900"/>
              </a:solidFill>
              <a:latin typeface="Arial" panose="020B0604020202020204" pitchFamily="34" charset="0"/>
              <a:cs typeface="Arial" panose="020B0604020202020204" pitchFamily="34" charset="0"/>
            </a:endParaRPr>
          </a:p>
          <a:p>
            <a:pPr marL="457200" indent="-457200">
              <a:spcAft>
                <a:spcPct val="0"/>
              </a:spcAft>
              <a:buFont typeface="Arial" panose="020B0604020202020204" pitchFamily="34" charset="0"/>
              <a:buChar char="•"/>
            </a:pPr>
            <a:r>
              <a:rPr lang="de-DE" altLang="de-DE" sz="1800" dirty="0">
                <a:solidFill>
                  <a:srgbClr val="009900"/>
                </a:solidFill>
                <a:latin typeface="Arial" panose="020B0604020202020204" pitchFamily="34" charset="0"/>
                <a:cs typeface="Arial" panose="020B0604020202020204" pitchFamily="34" charset="0"/>
              </a:rPr>
              <a:t>häufige </a:t>
            </a:r>
            <a:r>
              <a:rPr lang="de-DE" altLang="de-DE" sz="1800" dirty="0" smtClean="0">
                <a:solidFill>
                  <a:srgbClr val="009900"/>
                </a:solidFill>
                <a:latin typeface="Arial" panose="020B0604020202020204" pitchFamily="34" charset="0"/>
                <a:cs typeface="Arial" panose="020B0604020202020204" pitchFamily="34" charset="0"/>
              </a:rPr>
              <a:t>Strukturen</a:t>
            </a:r>
            <a:endParaRPr lang="de-DE" altLang="de-DE" sz="1800" dirty="0">
              <a:solidFill>
                <a:srgbClr val="009900"/>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3285222" y="2626252"/>
            <a:ext cx="2571561" cy="1200318"/>
          </a:xfrm>
          <a:prstGeom prst="rect">
            <a:avLst/>
          </a:prstGeom>
          <a:solidFill>
            <a:srgbClr val="FFDD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1717ED"/>
                </a:solidFill>
                <a:latin typeface="Arial" panose="020B0604020202020204" pitchFamily="34" charset="0"/>
                <a:cs typeface="Arial" panose="020B0604020202020204" pitchFamily="34" charset="0"/>
              </a:rPr>
              <a:t>Informationen:</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IKK</a:t>
            </a:r>
          </a:p>
          <a:p>
            <a:pPr marL="457200" indent="-457200">
              <a:spcAft>
                <a:spcPct val="0"/>
              </a:spcAft>
              <a:buFont typeface="Arial" panose="020B0604020202020204" pitchFamily="34" charset="0"/>
              <a:buChar char="•"/>
            </a:pPr>
            <a:r>
              <a:rPr lang="de-DE" altLang="de-DE" sz="1800" dirty="0">
                <a:solidFill>
                  <a:srgbClr val="1717ED"/>
                </a:solidFill>
                <a:latin typeface="Arial" panose="020B0604020202020204" pitchFamily="34" charset="0"/>
                <a:cs typeface="Arial" panose="020B0604020202020204" pitchFamily="34" charset="0"/>
              </a:rPr>
              <a:t>s</a:t>
            </a:r>
            <a:r>
              <a:rPr lang="de-DE" altLang="de-DE" sz="1800" dirty="0" smtClean="0">
                <a:solidFill>
                  <a:srgbClr val="1717ED"/>
                </a:solidFill>
                <a:latin typeface="Arial" panose="020B0604020202020204" pitchFamily="34" charset="0"/>
                <a:cs typeface="Arial" panose="020B0604020202020204" pitchFamily="34" charset="0"/>
              </a:rPr>
              <a:t>onstige Sachinformationen</a:t>
            </a:r>
          </a:p>
        </p:txBody>
      </p:sp>
      <p:sp>
        <p:nvSpPr>
          <p:cNvPr id="12" name="Text Box 12"/>
          <p:cNvSpPr txBox="1">
            <a:spLocks noChangeArrowheads="1"/>
          </p:cNvSpPr>
          <p:nvPr/>
        </p:nvSpPr>
        <p:spPr bwMode="auto">
          <a:xfrm>
            <a:off x="6220464" y="2624720"/>
            <a:ext cx="2201306" cy="1477317"/>
          </a:xfrm>
          <a:prstGeom prst="rect">
            <a:avLst/>
          </a:prstGeom>
          <a:solidFill>
            <a:srgbClr val="FFDD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1717ED"/>
                </a:solidFill>
                <a:latin typeface="Arial" panose="020B0604020202020204" pitchFamily="34" charset="0"/>
                <a:cs typeface="Arial" panose="020B0604020202020204" pitchFamily="34" charset="0"/>
              </a:rPr>
              <a:t>Stilmittel:</a:t>
            </a:r>
          </a:p>
          <a:p>
            <a:pPr marL="457200" indent="-457200">
              <a:spcAft>
                <a:spcPct val="0"/>
              </a:spcAft>
              <a:buFont typeface="Arial" panose="020B0604020202020204" pitchFamily="34" charset="0"/>
              <a:buChar char="•"/>
            </a:pPr>
            <a:r>
              <a:rPr lang="de-DE" altLang="de-DE" sz="1800" dirty="0">
                <a:solidFill>
                  <a:srgbClr val="1717ED"/>
                </a:solidFill>
                <a:latin typeface="Arial" panose="020B0604020202020204" pitchFamily="34" charset="0"/>
                <a:cs typeface="Arial" panose="020B0604020202020204" pitchFamily="34" charset="0"/>
              </a:rPr>
              <a:t>f</a:t>
            </a:r>
            <a:r>
              <a:rPr lang="de-DE" altLang="de-DE" sz="1800" dirty="0" smtClean="0">
                <a:solidFill>
                  <a:srgbClr val="1717ED"/>
                </a:solidFill>
                <a:latin typeface="Arial" panose="020B0604020202020204" pitchFamily="34" charset="0"/>
                <a:cs typeface="Arial" panose="020B0604020202020204" pitchFamily="34" charset="0"/>
              </a:rPr>
              <a:t>ilmspezifisch</a:t>
            </a:r>
          </a:p>
          <a:p>
            <a:pPr marL="457200" indent="-457200">
              <a:spcAft>
                <a:spcPct val="0"/>
              </a:spcAft>
              <a:buFont typeface="Arial" panose="020B0604020202020204" pitchFamily="34" charset="0"/>
              <a:buChar char="•"/>
            </a:pPr>
            <a:r>
              <a:rPr lang="de-DE" altLang="de-DE" sz="1800" dirty="0">
                <a:solidFill>
                  <a:srgbClr val="1717ED"/>
                </a:solidFill>
                <a:latin typeface="Arial" panose="020B0604020202020204" pitchFamily="34" charset="0"/>
                <a:cs typeface="Arial" panose="020B0604020202020204" pitchFamily="34" charset="0"/>
              </a:rPr>
              <a:t>l</a:t>
            </a:r>
            <a:r>
              <a:rPr lang="de-DE" altLang="de-DE" sz="1800" dirty="0" smtClean="0">
                <a:solidFill>
                  <a:srgbClr val="1717ED"/>
                </a:solidFill>
                <a:latin typeface="Arial" panose="020B0604020202020204" pitchFamily="34" charset="0"/>
                <a:cs typeface="Arial" panose="020B0604020202020204" pitchFamily="34" charset="0"/>
              </a:rPr>
              <a:t>iterarisch</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fotografisch</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musikalisch</a:t>
            </a:r>
          </a:p>
        </p:txBody>
      </p:sp>
      <p:sp>
        <p:nvSpPr>
          <p:cNvPr id="13" name="Text Box 12"/>
          <p:cNvSpPr txBox="1">
            <a:spLocks noChangeArrowheads="1"/>
          </p:cNvSpPr>
          <p:nvPr/>
        </p:nvSpPr>
        <p:spPr bwMode="auto">
          <a:xfrm>
            <a:off x="510103" y="4594044"/>
            <a:ext cx="2571561" cy="1754316"/>
          </a:xfrm>
          <a:prstGeom prst="rect">
            <a:avLst/>
          </a:prstGeom>
          <a:solidFill>
            <a:srgbClr val="D2FE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009900"/>
                </a:solidFill>
                <a:latin typeface="Arial" panose="020B0604020202020204" pitchFamily="34" charset="0"/>
                <a:cs typeface="Arial" panose="020B0604020202020204" pitchFamily="34" charset="0"/>
              </a:rPr>
              <a:t>sprachliche Mittel:</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Vokabeln</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Aussprache</a:t>
            </a:r>
          </a:p>
          <a:p>
            <a:pPr marL="457200" indent="-457200">
              <a:spcAft>
                <a:spcPct val="0"/>
              </a:spcAft>
              <a:buFont typeface="Arial" panose="020B0604020202020204" pitchFamily="34" charset="0"/>
              <a:buChar char="•"/>
            </a:pPr>
            <a:r>
              <a:rPr lang="de-DE" altLang="de-DE" sz="1800" dirty="0">
                <a:solidFill>
                  <a:srgbClr val="009900"/>
                </a:solidFill>
                <a:latin typeface="Arial" panose="020B0604020202020204" pitchFamily="34" charset="0"/>
                <a:cs typeface="Arial" panose="020B0604020202020204" pitchFamily="34" charset="0"/>
              </a:rPr>
              <a:t>h</a:t>
            </a:r>
            <a:r>
              <a:rPr lang="de-DE" altLang="de-DE" sz="1800" dirty="0" smtClean="0">
                <a:solidFill>
                  <a:srgbClr val="009900"/>
                </a:solidFill>
                <a:latin typeface="Arial" panose="020B0604020202020204" pitchFamily="34" charset="0"/>
                <a:cs typeface="Arial" panose="020B0604020202020204" pitchFamily="34" charset="0"/>
              </a:rPr>
              <a:t>äufige Strukturen (wie sage ich was?)</a:t>
            </a:r>
            <a:endParaRPr lang="de-DE" altLang="de-DE" sz="1800" dirty="0">
              <a:solidFill>
                <a:srgbClr val="009900"/>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3285222" y="4594044"/>
            <a:ext cx="2752098" cy="1754316"/>
          </a:xfrm>
          <a:prstGeom prst="rect">
            <a:avLst/>
          </a:prstGeom>
          <a:solidFill>
            <a:srgbClr val="D2FE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chemeClr val="tx1"/>
                </a:solidFill>
                <a:latin typeface="Arial" panose="020B0604020202020204" pitchFamily="34" charset="0"/>
                <a:cs typeface="Arial" panose="020B0604020202020204" pitchFamily="34" charset="0"/>
              </a:rPr>
              <a:t>Inhaltlicher Austausch:</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Was habe ich verstanden?</a:t>
            </a:r>
          </a:p>
          <a:p>
            <a:pPr marL="457200" indent="-457200">
              <a:spcAft>
                <a:spcPct val="0"/>
              </a:spcAft>
              <a:buFont typeface="Arial" panose="020B0604020202020204" pitchFamily="34" charset="0"/>
              <a:buChar char="•"/>
            </a:pPr>
            <a:r>
              <a:rPr lang="de-DE" altLang="de-DE" sz="1800" dirty="0">
                <a:solidFill>
                  <a:srgbClr val="C00000"/>
                </a:solidFill>
                <a:latin typeface="Arial" panose="020B0604020202020204" pitchFamily="34" charset="0"/>
                <a:cs typeface="Arial" panose="020B0604020202020204" pitchFamily="34" charset="0"/>
              </a:rPr>
              <a:t>a</a:t>
            </a:r>
            <a:r>
              <a:rPr lang="de-DE" altLang="de-DE" sz="1800" dirty="0" smtClean="0">
                <a:solidFill>
                  <a:srgbClr val="C00000"/>
                </a:solidFill>
                <a:latin typeface="Arial" panose="020B0604020202020204" pitchFamily="34" charset="0"/>
                <a:cs typeface="Arial" panose="020B0604020202020204" pitchFamily="34" charset="0"/>
              </a:rPr>
              <a:t>ffektive Reaktion</a:t>
            </a:r>
          </a:p>
          <a:p>
            <a:pPr marL="457200" indent="-457200">
              <a:spcAft>
                <a:spcPct val="0"/>
              </a:spcAft>
              <a:buFont typeface="Arial" panose="020B0604020202020204" pitchFamily="34" charset="0"/>
              <a:buChar char="•"/>
            </a:pPr>
            <a:r>
              <a:rPr lang="de-DE" altLang="de-DE" sz="1800" dirty="0" smtClean="0">
                <a:solidFill>
                  <a:schemeClr val="tx1"/>
                </a:solidFill>
                <a:latin typeface="Arial" panose="020B0604020202020204" pitchFamily="34" charset="0"/>
                <a:cs typeface="Arial" panose="020B0604020202020204" pitchFamily="34" charset="0"/>
              </a:rPr>
              <a:t>Bezug zur eigenen Lebenswirklichkeit</a:t>
            </a:r>
          </a:p>
        </p:txBody>
      </p:sp>
      <p:sp>
        <p:nvSpPr>
          <p:cNvPr id="15" name="Text Box 12"/>
          <p:cNvSpPr txBox="1">
            <a:spLocks noChangeArrowheads="1"/>
          </p:cNvSpPr>
          <p:nvPr/>
        </p:nvSpPr>
        <p:spPr bwMode="auto">
          <a:xfrm>
            <a:off x="6240878" y="4578877"/>
            <a:ext cx="2180892" cy="1754316"/>
          </a:xfrm>
          <a:prstGeom prst="rect">
            <a:avLst/>
          </a:prstGeom>
          <a:solidFill>
            <a:srgbClr val="D2FE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chemeClr val="tx1"/>
                </a:solidFill>
                <a:latin typeface="Arial" panose="020B0604020202020204" pitchFamily="34" charset="0"/>
                <a:cs typeface="Arial" panose="020B0604020202020204" pitchFamily="34" charset="0"/>
              </a:rPr>
              <a:t>Stilmittel:</a:t>
            </a:r>
          </a:p>
          <a:p>
            <a:pPr marL="457200" indent="-457200">
              <a:spcAft>
                <a:spcPct val="0"/>
              </a:spcAft>
              <a:buFont typeface="Arial" panose="020B0604020202020204" pitchFamily="34" charset="0"/>
              <a:buChar char="•"/>
            </a:pPr>
            <a:r>
              <a:rPr lang="de-DE" altLang="de-DE" sz="1800" dirty="0" smtClean="0">
                <a:solidFill>
                  <a:schemeClr val="tx1"/>
                </a:solidFill>
                <a:latin typeface="Arial" panose="020B0604020202020204" pitchFamily="34" charset="0"/>
                <a:cs typeface="Arial" panose="020B0604020202020204" pitchFamily="34" charset="0"/>
              </a:rPr>
              <a:t>Konzeption einer Szene</a:t>
            </a:r>
          </a:p>
          <a:p>
            <a:pPr marL="457200" indent="-457200">
              <a:spcAft>
                <a:spcPct val="0"/>
              </a:spcAft>
              <a:buFont typeface="Arial" panose="020B0604020202020204" pitchFamily="34" charset="0"/>
              <a:buChar char="•"/>
            </a:pPr>
            <a:r>
              <a:rPr lang="de-DE" altLang="de-DE" sz="1800" dirty="0" smtClean="0">
                <a:solidFill>
                  <a:schemeClr val="tx1"/>
                </a:solidFill>
                <a:latin typeface="Arial" panose="020B0604020202020204" pitchFamily="34" charset="0"/>
                <a:cs typeface="Arial" panose="020B0604020202020204" pitchFamily="34" charset="0"/>
              </a:rPr>
              <a:t>Produktion eines eigenen Films</a:t>
            </a:r>
          </a:p>
        </p:txBody>
      </p:sp>
      <p:sp>
        <p:nvSpPr>
          <p:cNvPr id="16" name="Text Box 10"/>
          <p:cNvSpPr txBox="1"/>
          <p:nvPr/>
        </p:nvSpPr>
        <p:spPr>
          <a:xfrm>
            <a:off x="4330639" y="1383653"/>
            <a:ext cx="4112111" cy="505267"/>
          </a:xfrm>
          <a:prstGeom prst="rect">
            <a:avLst/>
          </a:prstGeom>
          <a:solidFill>
            <a:srgbClr val="D2FED9"/>
          </a:solid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r>
              <a:rPr lang="de-DE" sz="2800" dirty="0" smtClean="0">
                <a:latin typeface="Arial" pitchFamily="18"/>
                <a:ea typeface="Microsoft YaHei" pitchFamily="2"/>
                <a:cs typeface="Mangal" pitchFamily="2"/>
              </a:rPr>
              <a:t>Film = Redeanlass für …</a:t>
            </a:r>
            <a:endParaRPr lang="de-DE" sz="2800" b="0" i="0" u="none" strike="noStrike" kern="1200" dirty="0">
              <a:ln>
                <a:noFill/>
              </a:ln>
              <a:latin typeface="Arial" pitchFamily="18"/>
              <a:ea typeface="Microsoft YaHei" pitchFamily="2"/>
              <a:cs typeface="Mangal" pitchFamily="2"/>
            </a:endParaRPr>
          </a:p>
        </p:txBody>
      </p:sp>
      <p:cxnSp>
        <p:nvCxnSpPr>
          <p:cNvPr id="20" name="Gerader Verbinder 19"/>
          <p:cNvCxnSpPr/>
          <p:nvPr/>
        </p:nvCxnSpPr>
        <p:spPr>
          <a:xfrm>
            <a:off x="1115616" y="2276872"/>
            <a:ext cx="5976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a:endCxn id="11" idx="0"/>
          </p:cNvCxnSpPr>
          <p:nvPr/>
        </p:nvCxnSpPr>
        <p:spPr>
          <a:xfrm>
            <a:off x="4571002" y="2262555"/>
            <a:ext cx="1" cy="363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a:off x="7092280" y="2262555"/>
            <a:ext cx="0" cy="362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flipH="1">
            <a:off x="269820" y="2276872"/>
            <a:ext cx="8457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Gerader Verbinder 29"/>
          <p:cNvCxnSpPr/>
          <p:nvPr/>
        </p:nvCxnSpPr>
        <p:spPr>
          <a:xfrm flipV="1">
            <a:off x="269820" y="1647756"/>
            <a:ext cx="0" cy="6147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Gerader Verbinder 31"/>
          <p:cNvCxnSpPr>
            <a:endCxn id="6" idx="1"/>
          </p:cNvCxnSpPr>
          <p:nvPr/>
        </p:nvCxnSpPr>
        <p:spPr>
          <a:xfrm>
            <a:off x="269820" y="1636286"/>
            <a:ext cx="269820" cy="114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a:endCxn id="10" idx="0"/>
          </p:cNvCxnSpPr>
          <p:nvPr/>
        </p:nvCxnSpPr>
        <p:spPr>
          <a:xfrm>
            <a:off x="1782113" y="2288342"/>
            <a:ext cx="1" cy="336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Gerader Verbinder 35"/>
          <p:cNvCxnSpPr>
            <a:stCxn id="16" idx="3"/>
          </p:cNvCxnSpPr>
          <p:nvPr/>
        </p:nvCxnSpPr>
        <p:spPr>
          <a:xfrm flipV="1">
            <a:off x="8442750" y="1636286"/>
            <a:ext cx="30571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Gerader Verbinder 37"/>
          <p:cNvCxnSpPr/>
          <p:nvPr/>
        </p:nvCxnSpPr>
        <p:spPr>
          <a:xfrm>
            <a:off x="8850938" y="1647756"/>
            <a:ext cx="0" cy="2573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a:xfrm flipH="1" flipV="1">
            <a:off x="1782113" y="4217561"/>
            <a:ext cx="7110368" cy="35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Gerade Verbindung mit Pfeil 43"/>
          <p:cNvCxnSpPr>
            <a:endCxn id="13" idx="0"/>
          </p:cNvCxnSpPr>
          <p:nvPr/>
        </p:nvCxnSpPr>
        <p:spPr>
          <a:xfrm>
            <a:off x="1782113" y="4217561"/>
            <a:ext cx="13771" cy="376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Gerade Verbindung mit Pfeil 46"/>
          <p:cNvCxnSpPr>
            <a:endCxn id="14" idx="0"/>
          </p:cNvCxnSpPr>
          <p:nvPr/>
        </p:nvCxnSpPr>
        <p:spPr>
          <a:xfrm>
            <a:off x="4661271" y="4217561"/>
            <a:ext cx="0" cy="376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Gerade Verbindung mit Pfeil 48"/>
          <p:cNvCxnSpPr/>
          <p:nvPr/>
        </p:nvCxnSpPr>
        <p:spPr>
          <a:xfrm>
            <a:off x="7092280" y="4217561"/>
            <a:ext cx="0" cy="361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a:off x="1403648" y="3825038"/>
            <a:ext cx="0" cy="75383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a:off x="6660232" y="4102037"/>
            <a:ext cx="0" cy="47684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a:off x="4330639" y="3840641"/>
            <a:ext cx="0" cy="75383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a:xfrm>
            <a:off x="8748464" y="1636286"/>
            <a:ext cx="14401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8088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395123"/>
            <a:ext cx="3382811" cy="505267"/>
          </a:xfrm>
          <a:prstGeom prst="rect">
            <a:avLst/>
          </a:prstGeom>
          <a:solidFill>
            <a:srgbClr val="FFDDD9"/>
          </a:solid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r>
              <a:rPr lang="de-DE" sz="2800" b="0" i="0" u="none" strike="noStrike" kern="1200" dirty="0" smtClean="0">
                <a:ln>
                  <a:noFill/>
                </a:ln>
                <a:latin typeface="Arial" pitchFamily="18"/>
                <a:ea typeface="Microsoft YaHei" pitchFamily="2"/>
                <a:cs typeface="Mangal" pitchFamily="2"/>
              </a:rPr>
              <a:t>Film = Quelle für …</a:t>
            </a: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10" name="Text Box 12"/>
          <p:cNvSpPr txBox="1">
            <a:spLocks noChangeArrowheads="1"/>
          </p:cNvSpPr>
          <p:nvPr/>
        </p:nvSpPr>
        <p:spPr bwMode="auto">
          <a:xfrm>
            <a:off x="496333" y="2624720"/>
            <a:ext cx="2571561" cy="1200318"/>
          </a:xfrm>
          <a:prstGeom prst="rect">
            <a:avLst/>
          </a:prstGeom>
          <a:solidFill>
            <a:srgbClr val="FFDD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009900"/>
                </a:solidFill>
                <a:latin typeface="Arial" panose="020B0604020202020204" pitchFamily="34" charset="0"/>
                <a:cs typeface="Arial" panose="020B0604020202020204" pitchFamily="34" charset="0"/>
              </a:rPr>
              <a:t>sprachliche Mittel:</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Vokabeln</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Aussprache</a:t>
            </a:r>
            <a:endParaRPr lang="de-DE" altLang="de-DE" sz="1800" dirty="0">
              <a:solidFill>
                <a:srgbClr val="009900"/>
              </a:solidFill>
              <a:latin typeface="Arial" panose="020B0604020202020204" pitchFamily="34" charset="0"/>
              <a:cs typeface="Arial" panose="020B0604020202020204" pitchFamily="34" charset="0"/>
            </a:endParaRPr>
          </a:p>
          <a:p>
            <a:pPr marL="457200" indent="-457200">
              <a:spcAft>
                <a:spcPct val="0"/>
              </a:spcAft>
              <a:buFont typeface="Arial" panose="020B0604020202020204" pitchFamily="34" charset="0"/>
              <a:buChar char="•"/>
            </a:pPr>
            <a:r>
              <a:rPr lang="de-DE" altLang="de-DE" sz="1800" dirty="0">
                <a:solidFill>
                  <a:srgbClr val="009900"/>
                </a:solidFill>
                <a:latin typeface="Arial" panose="020B0604020202020204" pitchFamily="34" charset="0"/>
                <a:cs typeface="Arial" panose="020B0604020202020204" pitchFamily="34" charset="0"/>
              </a:rPr>
              <a:t>häufige </a:t>
            </a:r>
            <a:r>
              <a:rPr lang="de-DE" altLang="de-DE" sz="1800" dirty="0" smtClean="0">
                <a:solidFill>
                  <a:srgbClr val="009900"/>
                </a:solidFill>
                <a:latin typeface="Arial" panose="020B0604020202020204" pitchFamily="34" charset="0"/>
                <a:cs typeface="Arial" panose="020B0604020202020204" pitchFamily="34" charset="0"/>
              </a:rPr>
              <a:t>Strukturen</a:t>
            </a:r>
            <a:endParaRPr lang="de-DE" altLang="de-DE" sz="1800" dirty="0">
              <a:solidFill>
                <a:srgbClr val="009900"/>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3285222" y="2626252"/>
            <a:ext cx="2571561" cy="1200318"/>
          </a:xfrm>
          <a:prstGeom prst="rect">
            <a:avLst/>
          </a:prstGeom>
          <a:solidFill>
            <a:srgbClr val="FFDD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1717ED"/>
                </a:solidFill>
                <a:latin typeface="Arial" panose="020B0604020202020204" pitchFamily="34" charset="0"/>
                <a:cs typeface="Arial" panose="020B0604020202020204" pitchFamily="34" charset="0"/>
              </a:rPr>
              <a:t>Informationen:</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IKK</a:t>
            </a:r>
          </a:p>
          <a:p>
            <a:pPr marL="457200" indent="-457200">
              <a:spcAft>
                <a:spcPct val="0"/>
              </a:spcAft>
              <a:buFont typeface="Arial" panose="020B0604020202020204" pitchFamily="34" charset="0"/>
              <a:buChar char="•"/>
            </a:pPr>
            <a:r>
              <a:rPr lang="de-DE" altLang="de-DE" sz="1800" dirty="0">
                <a:solidFill>
                  <a:srgbClr val="1717ED"/>
                </a:solidFill>
                <a:latin typeface="Arial" panose="020B0604020202020204" pitchFamily="34" charset="0"/>
                <a:cs typeface="Arial" panose="020B0604020202020204" pitchFamily="34" charset="0"/>
              </a:rPr>
              <a:t>s</a:t>
            </a:r>
            <a:r>
              <a:rPr lang="de-DE" altLang="de-DE" sz="1800" dirty="0" smtClean="0">
                <a:solidFill>
                  <a:srgbClr val="1717ED"/>
                </a:solidFill>
                <a:latin typeface="Arial" panose="020B0604020202020204" pitchFamily="34" charset="0"/>
                <a:cs typeface="Arial" panose="020B0604020202020204" pitchFamily="34" charset="0"/>
              </a:rPr>
              <a:t>onstige Sachinformationen</a:t>
            </a:r>
          </a:p>
        </p:txBody>
      </p:sp>
      <p:sp>
        <p:nvSpPr>
          <p:cNvPr id="12" name="Text Box 12"/>
          <p:cNvSpPr txBox="1">
            <a:spLocks noChangeArrowheads="1"/>
          </p:cNvSpPr>
          <p:nvPr/>
        </p:nvSpPr>
        <p:spPr bwMode="auto">
          <a:xfrm>
            <a:off x="6220464" y="2624720"/>
            <a:ext cx="2201306" cy="1477317"/>
          </a:xfrm>
          <a:prstGeom prst="rect">
            <a:avLst/>
          </a:prstGeom>
          <a:solidFill>
            <a:srgbClr val="FFDD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1717ED"/>
                </a:solidFill>
                <a:latin typeface="Arial" panose="020B0604020202020204" pitchFamily="34" charset="0"/>
                <a:cs typeface="Arial" panose="020B0604020202020204" pitchFamily="34" charset="0"/>
              </a:rPr>
              <a:t>Stilmittel:</a:t>
            </a:r>
          </a:p>
          <a:p>
            <a:pPr marL="457200" indent="-457200">
              <a:spcAft>
                <a:spcPct val="0"/>
              </a:spcAft>
              <a:buFont typeface="Arial" panose="020B0604020202020204" pitchFamily="34" charset="0"/>
              <a:buChar char="•"/>
            </a:pPr>
            <a:r>
              <a:rPr lang="de-DE" altLang="de-DE" sz="1800" dirty="0">
                <a:solidFill>
                  <a:srgbClr val="1717ED"/>
                </a:solidFill>
                <a:latin typeface="Arial" panose="020B0604020202020204" pitchFamily="34" charset="0"/>
                <a:cs typeface="Arial" panose="020B0604020202020204" pitchFamily="34" charset="0"/>
              </a:rPr>
              <a:t>f</a:t>
            </a:r>
            <a:r>
              <a:rPr lang="de-DE" altLang="de-DE" sz="1800" dirty="0" smtClean="0">
                <a:solidFill>
                  <a:srgbClr val="1717ED"/>
                </a:solidFill>
                <a:latin typeface="Arial" panose="020B0604020202020204" pitchFamily="34" charset="0"/>
                <a:cs typeface="Arial" panose="020B0604020202020204" pitchFamily="34" charset="0"/>
              </a:rPr>
              <a:t>ilmspezifisch</a:t>
            </a:r>
          </a:p>
          <a:p>
            <a:pPr marL="457200" indent="-457200">
              <a:spcAft>
                <a:spcPct val="0"/>
              </a:spcAft>
              <a:buFont typeface="Arial" panose="020B0604020202020204" pitchFamily="34" charset="0"/>
              <a:buChar char="•"/>
            </a:pPr>
            <a:r>
              <a:rPr lang="de-DE" altLang="de-DE" sz="1800" dirty="0">
                <a:solidFill>
                  <a:srgbClr val="1717ED"/>
                </a:solidFill>
                <a:latin typeface="Arial" panose="020B0604020202020204" pitchFamily="34" charset="0"/>
                <a:cs typeface="Arial" panose="020B0604020202020204" pitchFamily="34" charset="0"/>
              </a:rPr>
              <a:t>l</a:t>
            </a:r>
            <a:r>
              <a:rPr lang="de-DE" altLang="de-DE" sz="1800" dirty="0" smtClean="0">
                <a:solidFill>
                  <a:srgbClr val="1717ED"/>
                </a:solidFill>
                <a:latin typeface="Arial" panose="020B0604020202020204" pitchFamily="34" charset="0"/>
                <a:cs typeface="Arial" panose="020B0604020202020204" pitchFamily="34" charset="0"/>
              </a:rPr>
              <a:t>iterarisch</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fotografisch</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musikalisch</a:t>
            </a:r>
          </a:p>
        </p:txBody>
      </p:sp>
      <p:sp>
        <p:nvSpPr>
          <p:cNvPr id="13" name="Text Box 12"/>
          <p:cNvSpPr txBox="1">
            <a:spLocks noChangeArrowheads="1"/>
          </p:cNvSpPr>
          <p:nvPr/>
        </p:nvSpPr>
        <p:spPr bwMode="auto">
          <a:xfrm>
            <a:off x="510103" y="4594044"/>
            <a:ext cx="2571561" cy="1754316"/>
          </a:xfrm>
          <a:prstGeom prst="rect">
            <a:avLst/>
          </a:prstGeom>
          <a:solidFill>
            <a:srgbClr val="D2FE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009900"/>
                </a:solidFill>
                <a:latin typeface="Arial" panose="020B0604020202020204" pitchFamily="34" charset="0"/>
                <a:cs typeface="Arial" panose="020B0604020202020204" pitchFamily="34" charset="0"/>
              </a:rPr>
              <a:t>sprachliche Mittel:</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Vokabeln</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Aussprache</a:t>
            </a:r>
          </a:p>
          <a:p>
            <a:pPr marL="457200" indent="-457200">
              <a:spcAft>
                <a:spcPct val="0"/>
              </a:spcAft>
              <a:buFont typeface="Arial" panose="020B0604020202020204" pitchFamily="34" charset="0"/>
              <a:buChar char="•"/>
            </a:pPr>
            <a:r>
              <a:rPr lang="de-DE" altLang="de-DE" sz="1800" dirty="0">
                <a:solidFill>
                  <a:srgbClr val="009900"/>
                </a:solidFill>
                <a:latin typeface="Arial" panose="020B0604020202020204" pitchFamily="34" charset="0"/>
                <a:cs typeface="Arial" panose="020B0604020202020204" pitchFamily="34" charset="0"/>
              </a:rPr>
              <a:t>h</a:t>
            </a:r>
            <a:r>
              <a:rPr lang="de-DE" altLang="de-DE" sz="1800" dirty="0" smtClean="0">
                <a:solidFill>
                  <a:srgbClr val="009900"/>
                </a:solidFill>
                <a:latin typeface="Arial" panose="020B0604020202020204" pitchFamily="34" charset="0"/>
                <a:cs typeface="Arial" panose="020B0604020202020204" pitchFamily="34" charset="0"/>
              </a:rPr>
              <a:t>äufige Strukturen (wie sage ich was?)</a:t>
            </a:r>
            <a:endParaRPr lang="de-DE" altLang="de-DE" sz="1800" dirty="0">
              <a:solidFill>
                <a:srgbClr val="009900"/>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3285222" y="4594044"/>
            <a:ext cx="2752098" cy="1754316"/>
          </a:xfrm>
          <a:prstGeom prst="rect">
            <a:avLst/>
          </a:prstGeom>
          <a:solidFill>
            <a:srgbClr val="D2FE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chemeClr val="tx1"/>
                </a:solidFill>
                <a:latin typeface="Arial" panose="020B0604020202020204" pitchFamily="34" charset="0"/>
                <a:cs typeface="Arial" panose="020B0604020202020204" pitchFamily="34" charset="0"/>
              </a:rPr>
              <a:t>Inhaltlicher Austausch:</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Was habe ich verstanden?</a:t>
            </a:r>
          </a:p>
          <a:p>
            <a:pPr marL="457200" indent="-457200">
              <a:spcAft>
                <a:spcPct val="0"/>
              </a:spcAft>
              <a:buFont typeface="Arial" panose="020B0604020202020204" pitchFamily="34" charset="0"/>
              <a:buChar char="•"/>
            </a:pPr>
            <a:r>
              <a:rPr lang="de-DE" altLang="de-DE" sz="1800" dirty="0">
                <a:solidFill>
                  <a:srgbClr val="C00000"/>
                </a:solidFill>
                <a:latin typeface="Arial" panose="020B0604020202020204" pitchFamily="34" charset="0"/>
                <a:cs typeface="Arial" panose="020B0604020202020204" pitchFamily="34" charset="0"/>
              </a:rPr>
              <a:t>a</a:t>
            </a:r>
            <a:r>
              <a:rPr lang="de-DE" altLang="de-DE" sz="1800" dirty="0" smtClean="0">
                <a:solidFill>
                  <a:srgbClr val="C00000"/>
                </a:solidFill>
                <a:latin typeface="Arial" panose="020B0604020202020204" pitchFamily="34" charset="0"/>
                <a:cs typeface="Arial" panose="020B0604020202020204" pitchFamily="34" charset="0"/>
              </a:rPr>
              <a:t>ffektive Reaktion</a:t>
            </a:r>
          </a:p>
          <a:p>
            <a:pPr marL="457200" indent="-457200">
              <a:spcAft>
                <a:spcPct val="0"/>
              </a:spcAft>
              <a:buFont typeface="Arial" panose="020B0604020202020204" pitchFamily="34" charset="0"/>
              <a:buChar char="•"/>
            </a:pPr>
            <a:r>
              <a:rPr lang="de-DE" altLang="de-DE" sz="1800" dirty="0" smtClean="0">
                <a:solidFill>
                  <a:schemeClr val="tx1"/>
                </a:solidFill>
                <a:latin typeface="Arial" panose="020B0604020202020204" pitchFamily="34" charset="0"/>
                <a:cs typeface="Arial" panose="020B0604020202020204" pitchFamily="34" charset="0"/>
              </a:rPr>
              <a:t>Bezug zur eigenen Lebenswirklichkeit</a:t>
            </a:r>
          </a:p>
        </p:txBody>
      </p:sp>
      <p:sp>
        <p:nvSpPr>
          <p:cNvPr id="15" name="Text Box 12"/>
          <p:cNvSpPr txBox="1">
            <a:spLocks noChangeArrowheads="1"/>
          </p:cNvSpPr>
          <p:nvPr/>
        </p:nvSpPr>
        <p:spPr bwMode="auto">
          <a:xfrm>
            <a:off x="6240878" y="4578877"/>
            <a:ext cx="2180892" cy="1754316"/>
          </a:xfrm>
          <a:prstGeom prst="rect">
            <a:avLst/>
          </a:prstGeom>
          <a:solidFill>
            <a:srgbClr val="D2FE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chemeClr val="tx1"/>
                </a:solidFill>
                <a:latin typeface="Arial" panose="020B0604020202020204" pitchFamily="34" charset="0"/>
                <a:cs typeface="Arial" panose="020B0604020202020204" pitchFamily="34" charset="0"/>
              </a:rPr>
              <a:t>Stilmittel:</a:t>
            </a:r>
          </a:p>
          <a:p>
            <a:pPr marL="457200" indent="-457200">
              <a:spcAft>
                <a:spcPct val="0"/>
              </a:spcAft>
              <a:buFont typeface="Arial" panose="020B0604020202020204" pitchFamily="34" charset="0"/>
              <a:buChar char="•"/>
            </a:pPr>
            <a:r>
              <a:rPr lang="de-DE" altLang="de-DE" sz="1800" dirty="0" smtClean="0">
                <a:solidFill>
                  <a:schemeClr val="tx1"/>
                </a:solidFill>
                <a:latin typeface="Arial" panose="020B0604020202020204" pitchFamily="34" charset="0"/>
                <a:cs typeface="Arial" panose="020B0604020202020204" pitchFamily="34" charset="0"/>
              </a:rPr>
              <a:t>Konzeption einer Szene</a:t>
            </a:r>
          </a:p>
          <a:p>
            <a:pPr marL="457200" indent="-457200">
              <a:spcAft>
                <a:spcPct val="0"/>
              </a:spcAft>
              <a:buFont typeface="Arial" panose="020B0604020202020204" pitchFamily="34" charset="0"/>
              <a:buChar char="•"/>
            </a:pPr>
            <a:r>
              <a:rPr lang="de-DE" altLang="de-DE" sz="1800" dirty="0" smtClean="0">
                <a:solidFill>
                  <a:schemeClr val="tx1"/>
                </a:solidFill>
                <a:latin typeface="Arial" panose="020B0604020202020204" pitchFamily="34" charset="0"/>
                <a:cs typeface="Arial" panose="020B0604020202020204" pitchFamily="34" charset="0"/>
              </a:rPr>
              <a:t>Produktion eines eigenen Films</a:t>
            </a:r>
          </a:p>
        </p:txBody>
      </p:sp>
      <p:sp>
        <p:nvSpPr>
          <p:cNvPr id="16" name="Text Box 10"/>
          <p:cNvSpPr txBox="1"/>
          <p:nvPr/>
        </p:nvSpPr>
        <p:spPr>
          <a:xfrm>
            <a:off x="4330639" y="1383653"/>
            <a:ext cx="4112111" cy="505267"/>
          </a:xfrm>
          <a:prstGeom prst="rect">
            <a:avLst/>
          </a:prstGeom>
          <a:solidFill>
            <a:srgbClr val="D2FED9"/>
          </a:solid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r>
              <a:rPr lang="de-DE" sz="2800" dirty="0" smtClean="0">
                <a:latin typeface="Arial" pitchFamily="18"/>
                <a:ea typeface="Microsoft YaHei" pitchFamily="2"/>
                <a:cs typeface="Mangal" pitchFamily="2"/>
              </a:rPr>
              <a:t>Film = Redeanlass für …</a:t>
            </a:r>
            <a:endParaRPr lang="de-DE" sz="2800" b="0" i="0" u="none" strike="noStrike" kern="1200" dirty="0">
              <a:ln>
                <a:noFill/>
              </a:ln>
              <a:latin typeface="Arial" pitchFamily="18"/>
              <a:ea typeface="Microsoft YaHei" pitchFamily="2"/>
              <a:cs typeface="Mangal" pitchFamily="2"/>
            </a:endParaRPr>
          </a:p>
        </p:txBody>
      </p:sp>
      <p:cxnSp>
        <p:nvCxnSpPr>
          <p:cNvPr id="20" name="Gerader Verbinder 19"/>
          <p:cNvCxnSpPr/>
          <p:nvPr/>
        </p:nvCxnSpPr>
        <p:spPr>
          <a:xfrm>
            <a:off x="1115616" y="2276872"/>
            <a:ext cx="5976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a:endCxn id="11" idx="0"/>
          </p:cNvCxnSpPr>
          <p:nvPr/>
        </p:nvCxnSpPr>
        <p:spPr>
          <a:xfrm>
            <a:off x="4571002" y="2262555"/>
            <a:ext cx="1" cy="363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a:off x="7092280" y="2262555"/>
            <a:ext cx="0" cy="362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flipH="1">
            <a:off x="269820" y="2276872"/>
            <a:ext cx="8457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Gerader Verbinder 29"/>
          <p:cNvCxnSpPr/>
          <p:nvPr/>
        </p:nvCxnSpPr>
        <p:spPr>
          <a:xfrm flipV="1">
            <a:off x="269820" y="1647756"/>
            <a:ext cx="0" cy="6147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Gerader Verbinder 31"/>
          <p:cNvCxnSpPr>
            <a:endCxn id="6" idx="1"/>
          </p:cNvCxnSpPr>
          <p:nvPr/>
        </p:nvCxnSpPr>
        <p:spPr>
          <a:xfrm>
            <a:off x="269820" y="1636286"/>
            <a:ext cx="269820" cy="114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a:endCxn id="10" idx="0"/>
          </p:cNvCxnSpPr>
          <p:nvPr/>
        </p:nvCxnSpPr>
        <p:spPr>
          <a:xfrm>
            <a:off x="1782113" y="2288342"/>
            <a:ext cx="1" cy="336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Gerader Verbinder 35"/>
          <p:cNvCxnSpPr>
            <a:stCxn id="16" idx="3"/>
          </p:cNvCxnSpPr>
          <p:nvPr/>
        </p:nvCxnSpPr>
        <p:spPr>
          <a:xfrm flipV="1">
            <a:off x="8442750" y="1636286"/>
            <a:ext cx="30571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Gerader Verbinder 37"/>
          <p:cNvCxnSpPr/>
          <p:nvPr/>
        </p:nvCxnSpPr>
        <p:spPr>
          <a:xfrm>
            <a:off x="8850938" y="1647756"/>
            <a:ext cx="0" cy="2573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a:xfrm flipH="1" flipV="1">
            <a:off x="1782113" y="4217561"/>
            <a:ext cx="7110368" cy="35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Gerade Verbindung mit Pfeil 43"/>
          <p:cNvCxnSpPr>
            <a:endCxn id="13" idx="0"/>
          </p:cNvCxnSpPr>
          <p:nvPr/>
        </p:nvCxnSpPr>
        <p:spPr>
          <a:xfrm>
            <a:off x="1782113" y="4217561"/>
            <a:ext cx="13771" cy="376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Gerade Verbindung mit Pfeil 46"/>
          <p:cNvCxnSpPr>
            <a:endCxn id="14" idx="0"/>
          </p:cNvCxnSpPr>
          <p:nvPr/>
        </p:nvCxnSpPr>
        <p:spPr>
          <a:xfrm>
            <a:off x="4661271" y="4217561"/>
            <a:ext cx="0" cy="376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Gerade Verbindung mit Pfeil 48"/>
          <p:cNvCxnSpPr/>
          <p:nvPr/>
        </p:nvCxnSpPr>
        <p:spPr>
          <a:xfrm>
            <a:off x="7092280" y="4217561"/>
            <a:ext cx="0" cy="361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a:off x="1403648" y="3825038"/>
            <a:ext cx="0" cy="75383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a:off x="6660232" y="4102037"/>
            <a:ext cx="0" cy="47684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a:off x="4330639" y="3840641"/>
            <a:ext cx="0" cy="75383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a:off x="2843808" y="5301208"/>
            <a:ext cx="576064" cy="0"/>
          </a:xfrm>
          <a:prstGeom prst="straightConnector1">
            <a:avLst/>
          </a:prstGeom>
          <a:ln w="63500">
            <a:solidFill>
              <a:srgbClr val="FF33CC"/>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p:nvPr/>
        </p:nvCxnSpPr>
        <p:spPr>
          <a:xfrm>
            <a:off x="5932432" y="5301208"/>
            <a:ext cx="576064" cy="0"/>
          </a:xfrm>
          <a:prstGeom prst="straightConnector1">
            <a:avLst/>
          </a:prstGeom>
          <a:ln w="63500">
            <a:solidFill>
              <a:srgbClr val="FF33CC"/>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 name="Gerade Verbindung mit Pfeil 42"/>
          <p:cNvCxnSpPr/>
          <p:nvPr/>
        </p:nvCxnSpPr>
        <p:spPr>
          <a:xfrm>
            <a:off x="5774134" y="3194932"/>
            <a:ext cx="576064" cy="0"/>
          </a:xfrm>
          <a:prstGeom prst="straightConnector1">
            <a:avLst/>
          </a:prstGeom>
          <a:ln w="63500">
            <a:solidFill>
              <a:srgbClr val="FF33CC"/>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p:nvPr/>
        </p:nvCxnSpPr>
        <p:spPr>
          <a:xfrm>
            <a:off x="2843808" y="3212976"/>
            <a:ext cx="576064" cy="0"/>
          </a:xfrm>
          <a:prstGeom prst="straightConnector1">
            <a:avLst/>
          </a:prstGeom>
          <a:ln w="63500">
            <a:solidFill>
              <a:srgbClr val="FF33CC"/>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a:xfrm>
            <a:off x="8748464" y="1636286"/>
            <a:ext cx="14401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9920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47279" y="1293004"/>
            <a:ext cx="8209440" cy="353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eaLnBrk="1" hangingPunct="1">
              <a:spcAft>
                <a:spcPct val="0"/>
              </a:spcAft>
            </a:pPr>
            <a:r>
              <a:rPr lang="de-DE" altLang="de-DE" sz="2800" b="1" dirty="0">
                <a:solidFill>
                  <a:schemeClr val="tx1"/>
                </a:solidFill>
                <a:latin typeface="Arial" panose="020B0604020202020204" pitchFamily="34" charset="0"/>
                <a:cs typeface="Arial" panose="020B0604020202020204" pitchFamily="34" charset="0"/>
              </a:rPr>
              <a:t>2</a:t>
            </a:r>
          </a:p>
          <a:p>
            <a:pPr algn="ctr" eaLnBrk="1" hangingPunct="1">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eaLnBrk="1" hangingPunct="1">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Warum ein kompletter Film in Klasse 8?</a:t>
            </a:r>
          </a:p>
          <a:p>
            <a:pPr algn="ctr" eaLnBrk="1" hangingPunct="1">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0441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64560" y="1229537"/>
            <a:ext cx="8209440" cy="5509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eaLnBrk="1" hangingPunct="1">
              <a:spcBef>
                <a:spcPct val="50000"/>
              </a:spcBef>
              <a:spcAft>
                <a:spcPct val="0"/>
              </a:spcAft>
            </a:pPr>
            <a:r>
              <a:rPr lang="de-DE" altLang="de-DE" sz="2800" b="1" dirty="0" smtClean="0">
                <a:solidFill>
                  <a:schemeClr val="tx1"/>
                </a:solidFill>
                <a:latin typeface="Arial" panose="020B0604020202020204" pitchFamily="34" charset="0"/>
                <a:cs typeface="Arial" panose="020B0604020202020204" pitchFamily="34" charset="0"/>
              </a:rPr>
              <a:t>Programm:</a:t>
            </a:r>
            <a:endParaRPr lang="de-DE" altLang="de-DE" sz="2500" b="1" dirty="0">
              <a:solidFill>
                <a:schemeClr val="tx1"/>
              </a:solidFill>
              <a:latin typeface="Arial Unicode MS" pitchFamily="34" charset="-128"/>
              <a:cs typeface="Arial" pitchFamily="34" charset="0"/>
            </a:endParaRPr>
          </a:p>
          <a:p>
            <a:pPr marL="514350" indent="-514350" eaLnBrk="1" hangingPunct="1">
              <a:spcBef>
                <a:spcPct val="50000"/>
              </a:spcBef>
              <a:spcAft>
                <a:spcPct val="0"/>
              </a:spcAft>
              <a:buAutoNum type="arabicPeriod"/>
            </a:pPr>
            <a:r>
              <a:rPr lang="de-DE" altLang="de-DE" sz="1800" dirty="0">
                <a:solidFill>
                  <a:schemeClr val="tx1"/>
                </a:solidFill>
                <a:latin typeface="Arial" panose="020B0604020202020204" pitchFamily="34" charset="0"/>
                <a:cs typeface="Arial" panose="020B0604020202020204" pitchFamily="34" charset="0"/>
              </a:rPr>
              <a:t>H</a:t>
            </a:r>
            <a:r>
              <a:rPr lang="de-DE" altLang="de-DE" sz="1800" dirty="0" smtClean="0">
                <a:solidFill>
                  <a:schemeClr val="tx1"/>
                </a:solidFill>
                <a:latin typeface="Arial" panose="020B0604020202020204" pitchFamily="34" charset="0"/>
                <a:cs typeface="Arial" panose="020B0604020202020204" pitchFamily="34" charset="0"/>
              </a:rPr>
              <a:t>inführung: HSV</a:t>
            </a:r>
          </a:p>
          <a:p>
            <a:pPr marL="514350" indent="-514350" eaLnBrk="1" hangingPunct="1">
              <a:spcBef>
                <a:spcPct val="50000"/>
              </a:spcBef>
              <a:spcAft>
                <a:spcPct val="0"/>
              </a:spcAft>
              <a:buAutoNum type="arabicPeriod"/>
            </a:pPr>
            <a:r>
              <a:rPr lang="de-DE" altLang="de-DE" sz="1800" dirty="0" smtClean="0">
                <a:solidFill>
                  <a:schemeClr val="tx1"/>
                </a:solidFill>
                <a:latin typeface="Arial" panose="020B0604020202020204" pitchFamily="34" charset="0"/>
                <a:cs typeface="Arial" panose="020B0604020202020204" pitchFamily="34" charset="0"/>
              </a:rPr>
              <a:t>Warum ein kompletter Film in Klasse 8?</a:t>
            </a:r>
          </a:p>
          <a:p>
            <a:pPr marL="514350" indent="-514350" eaLnBrk="1" hangingPunct="1">
              <a:spcBef>
                <a:spcPct val="50000"/>
              </a:spcBef>
              <a:spcAft>
                <a:spcPct val="0"/>
              </a:spcAft>
              <a:buAutoNum type="arabicPeriod"/>
            </a:pPr>
            <a:r>
              <a:rPr lang="de-DE" altLang="de-DE" sz="1800" dirty="0" smtClean="0">
                <a:solidFill>
                  <a:schemeClr val="tx1"/>
                </a:solidFill>
                <a:cs typeface="Arial" panose="020B0604020202020204" pitchFamily="34" charset="0"/>
              </a:rPr>
              <a:t>Kriterien für die Auswahl eines geeigneten Films</a:t>
            </a:r>
          </a:p>
          <a:p>
            <a:pPr marL="514350" indent="-514350" eaLnBrk="1" hangingPunct="1">
              <a:spcBef>
                <a:spcPct val="50000"/>
              </a:spcBef>
              <a:spcAft>
                <a:spcPct val="0"/>
              </a:spcAft>
              <a:buAutoNum type="arabicPeriod"/>
            </a:pPr>
            <a:r>
              <a:rPr lang="de-DE" altLang="de-DE" sz="1800" dirty="0" smtClean="0">
                <a:solidFill>
                  <a:schemeClr val="tx1"/>
                </a:solidFill>
                <a:cs typeface="Arial" panose="020B0604020202020204" pitchFamily="34" charset="0"/>
              </a:rPr>
              <a:t>Der Film </a:t>
            </a:r>
            <a:r>
              <a:rPr lang="de-DE" altLang="de-DE" sz="1800" i="1" dirty="0" err="1" smtClean="0">
                <a:solidFill>
                  <a:schemeClr val="tx1"/>
                </a:solidFill>
                <a:cs typeface="Arial" panose="020B0604020202020204" pitchFamily="34" charset="0"/>
              </a:rPr>
              <a:t>Up</a:t>
            </a:r>
            <a:r>
              <a:rPr lang="de-DE" altLang="de-DE" sz="1800" dirty="0" smtClean="0">
                <a:solidFill>
                  <a:schemeClr val="tx1"/>
                </a:solidFill>
                <a:cs typeface="Arial" panose="020B0604020202020204" pitchFamily="34" charset="0"/>
              </a:rPr>
              <a:t> und seine Message(s)</a:t>
            </a:r>
          </a:p>
          <a:p>
            <a:pPr marL="514350" indent="-514350" eaLnBrk="1" hangingPunct="1">
              <a:spcBef>
                <a:spcPct val="50000"/>
              </a:spcBef>
              <a:spcAft>
                <a:spcPct val="0"/>
              </a:spcAft>
              <a:buAutoNum type="arabicPeriod"/>
            </a:pPr>
            <a:r>
              <a:rPr lang="de-DE" altLang="de-DE" sz="1800" dirty="0" smtClean="0">
                <a:solidFill>
                  <a:schemeClr val="tx1"/>
                </a:solidFill>
                <a:latin typeface="Arial" panose="020B0604020202020204" pitchFamily="34" charset="0"/>
                <a:cs typeface="Arial" panose="020B0604020202020204" pitchFamily="34" charset="0"/>
              </a:rPr>
              <a:t>Unterrichtseinheit zu </a:t>
            </a:r>
            <a:r>
              <a:rPr lang="de-DE" altLang="de-DE" sz="1800" i="1" dirty="0" err="1" smtClean="0">
                <a:solidFill>
                  <a:schemeClr val="tx1"/>
                </a:solidFill>
                <a:latin typeface="Arial" panose="020B0604020202020204" pitchFamily="34" charset="0"/>
                <a:cs typeface="Arial" panose="020B0604020202020204" pitchFamily="34" charset="0"/>
              </a:rPr>
              <a:t>Up</a:t>
            </a:r>
            <a:r>
              <a:rPr lang="de-DE" altLang="de-DE" sz="1800" i="1" dirty="0" smtClean="0">
                <a:solidFill>
                  <a:schemeClr val="tx1"/>
                </a:solidFill>
                <a:latin typeface="Arial" panose="020B0604020202020204" pitchFamily="34" charset="0"/>
                <a:cs typeface="Arial" panose="020B0604020202020204" pitchFamily="34" charset="0"/>
              </a:rPr>
              <a:t>: </a:t>
            </a:r>
            <a:r>
              <a:rPr lang="de-DE" altLang="de-DE" sz="1800" dirty="0" smtClean="0">
                <a:solidFill>
                  <a:schemeClr val="tx1"/>
                </a:solidFill>
                <a:latin typeface="Arial" panose="020B0604020202020204" pitchFamily="34" charset="0"/>
                <a:cs typeface="Arial" panose="020B0604020202020204" pitchFamily="34" charset="0"/>
              </a:rPr>
              <a:t>Progression</a:t>
            </a:r>
          </a:p>
          <a:p>
            <a:pPr marL="514350" indent="-514350" eaLnBrk="1" hangingPunct="1">
              <a:spcBef>
                <a:spcPct val="50000"/>
              </a:spcBef>
              <a:spcAft>
                <a:spcPct val="0"/>
              </a:spcAft>
              <a:buAutoNum type="arabicPeriod"/>
            </a:pPr>
            <a:r>
              <a:rPr lang="de-DE" altLang="de-DE" sz="1800" dirty="0">
                <a:solidFill>
                  <a:schemeClr val="tx1"/>
                </a:solidFill>
                <a:latin typeface="Arial" panose="020B0604020202020204" pitchFamily="34" charset="0"/>
                <a:cs typeface="Arial" panose="020B0604020202020204" pitchFamily="34" charset="0"/>
              </a:rPr>
              <a:t>E</a:t>
            </a:r>
            <a:r>
              <a:rPr lang="de-DE" altLang="de-DE" sz="1800" dirty="0" smtClean="0">
                <a:solidFill>
                  <a:schemeClr val="tx1"/>
                </a:solidFill>
                <a:latin typeface="Arial" panose="020B0604020202020204" pitchFamily="34" charset="0"/>
                <a:cs typeface="Arial" panose="020B0604020202020204" pitchFamily="34" charset="0"/>
              </a:rPr>
              <a:t>inige ausgewählte Unterrichtsbeispiele</a:t>
            </a:r>
          </a:p>
          <a:p>
            <a:pPr marL="514350" indent="-514350" eaLnBrk="1" hangingPunct="1">
              <a:spcBef>
                <a:spcPct val="50000"/>
              </a:spcBef>
              <a:spcAft>
                <a:spcPct val="0"/>
              </a:spcAft>
              <a:buAutoNum type="arabicPeriod"/>
            </a:pPr>
            <a:r>
              <a:rPr lang="de-DE" altLang="de-DE" sz="1800" dirty="0" smtClean="0">
                <a:solidFill>
                  <a:schemeClr val="tx1"/>
                </a:solidFill>
                <a:latin typeface="Arial" panose="020B0604020202020204" pitchFamily="34" charset="0"/>
                <a:cs typeface="Arial" panose="020B0604020202020204" pitchFamily="34" charset="0"/>
              </a:rPr>
              <a:t>Was ist (daran so) neu?</a:t>
            </a:r>
          </a:p>
          <a:p>
            <a:pPr marL="514350" indent="-514350" eaLnBrk="1" hangingPunct="1">
              <a:spcBef>
                <a:spcPct val="50000"/>
              </a:spcBef>
              <a:spcAft>
                <a:spcPct val="0"/>
              </a:spcAft>
              <a:buAutoNum type="arabicPeriod"/>
            </a:pPr>
            <a:r>
              <a:rPr lang="de-DE" altLang="de-DE" sz="1800" dirty="0" smtClean="0">
                <a:solidFill>
                  <a:schemeClr val="tx1"/>
                </a:solidFill>
                <a:latin typeface="Arial" panose="020B0604020202020204" pitchFamily="34" charset="0"/>
                <a:cs typeface="Arial" panose="020B0604020202020204" pitchFamily="34" charset="0"/>
              </a:rPr>
              <a:t>Analyse ausgewählter Schülerleistungen</a:t>
            </a:r>
          </a:p>
          <a:p>
            <a:pPr marL="514350" indent="-514350" eaLnBrk="1" hangingPunct="1">
              <a:spcBef>
                <a:spcPct val="50000"/>
              </a:spcBef>
              <a:spcAft>
                <a:spcPct val="0"/>
              </a:spcAft>
              <a:buAutoNum type="arabicPeriod"/>
            </a:pPr>
            <a:r>
              <a:rPr lang="de-DE" altLang="de-DE" sz="1800" dirty="0" smtClean="0">
                <a:solidFill>
                  <a:schemeClr val="tx1"/>
                </a:solidFill>
                <a:latin typeface="Arial" panose="020B0604020202020204" pitchFamily="34" charset="0"/>
                <a:cs typeface="Arial" panose="020B0604020202020204" pitchFamily="34" charset="0"/>
              </a:rPr>
              <a:t>Fazit</a:t>
            </a:r>
          </a:p>
          <a:p>
            <a:pPr marL="514350" indent="-514350" eaLnBrk="1" hangingPunct="1">
              <a:spcBef>
                <a:spcPct val="50000"/>
              </a:spcBef>
              <a:spcAft>
                <a:spcPct val="0"/>
              </a:spcAft>
              <a:buAutoNum type="arabicPeriod"/>
            </a:pPr>
            <a:r>
              <a:rPr lang="de-DE" altLang="de-DE" sz="1800" dirty="0" smtClean="0">
                <a:solidFill>
                  <a:schemeClr val="tx1"/>
                </a:solidFill>
                <a:latin typeface="Arial" panose="020B0604020202020204" pitchFamily="34" charset="0"/>
                <a:cs typeface="Arial" panose="020B0604020202020204" pitchFamily="34" charset="0"/>
              </a:rPr>
              <a:t>Geeignete Filme für Klasse 8</a:t>
            </a:r>
          </a:p>
          <a:p>
            <a:pPr marL="514350" indent="-514350" eaLnBrk="1" hangingPunct="1">
              <a:spcBef>
                <a:spcPct val="50000"/>
              </a:spcBef>
              <a:spcAft>
                <a:spcPct val="0"/>
              </a:spcAft>
              <a:buAutoNum type="arabicPeriod"/>
            </a:pPr>
            <a:r>
              <a:rPr lang="de-DE" altLang="de-DE" sz="1800" dirty="0" smtClean="0">
                <a:solidFill>
                  <a:schemeClr val="tx1"/>
                </a:solidFill>
                <a:latin typeface="Arial" panose="020B0604020202020204" pitchFamily="34" charset="0"/>
                <a:cs typeface="Arial" panose="020B0604020202020204" pitchFamily="34" charset="0"/>
              </a:rPr>
              <a:t>Blick in die Lehrwerke</a:t>
            </a:r>
          </a:p>
          <a:p>
            <a:pPr marL="514350" indent="-514350" eaLnBrk="1" hangingPunct="1">
              <a:spcBef>
                <a:spcPct val="50000"/>
              </a:spcBef>
              <a:spcAft>
                <a:spcPct val="0"/>
              </a:spcAft>
              <a:buAutoNum type="arabicPeriod"/>
            </a:pPr>
            <a:r>
              <a:rPr lang="de-DE" altLang="de-DE" sz="1800" dirty="0" smtClean="0">
                <a:solidFill>
                  <a:schemeClr val="tx1"/>
                </a:solidFill>
                <a:latin typeface="Arial" panose="020B0604020202020204" pitchFamily="34" charset="0"/>
                <a:cs typeface="Arial" panose="020B0604020202020204" pitchFamily="34" charset="0"/>
              </a:rPr>
              <a:t>Quellen</a:t>
            </a:r>
            <a:endParaRPr lang="de-DE" altLang="de-DE" sz="1800" dirty="0">
              <a:solidFill>
                <a:schemeClr val="tx1"/>
              </a:solidFill>
              <a:latin typeface="Arial Unicode MS" pitchFamily="34" charset="-128"/>
              <a:cs typeface="Arial" pitchFamily="34" charset="0"/>
            </a:endParaRPr>
          </a:p>
        </p:txBody>
      </p:sp>
    </p:spTree>
    <p:extLst>
      <p:ext uri="{BB962C8B-B14F-4D97-AF65-F5344CB8AC3E}">
        <p14:creationId xmlns:p14="http://schemas.microsoft.com/office/powerpoint/2010/main" val="14375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47279" y="1293004"/>
            <a:ext cx="8209440" cy="5386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Warum ein kompletter Film in Klasse 8?</a:t>
            </a:r>
          </a:p>
          <a:p>
            <a:pPr algn="ctr" eaLnBrk="1" hangingPunct="1">
              <a:spcAft>
                <a:spcPct val="0"/>
              </a:spcAft>
            </a:pPr>
            <a:endParaRPr lang="de-DE" altLang="de-DE" sz="2600" b="1" dirty="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r>
              <a:rPr lang="de-DE" altLang="de-DE" sz="2600" dirty="0">
                <a:solidFill>
                  <a:schemeClr val="tx1"/>
                </a:solidFill>
                <a:latin typeface="Arial" panose="020B0604020202020204" pitchFamily="34" charset="0"/>
                <a:cs typeface="Arial" panose="020B0604020202020204" pitchFamily="34" charset="0"/>
              </a:rPr>
              <a:t>a</a:t>
            </a:r>
            <a:r>
              <a:rPr lang="de-DE" altLang="de-DE" sz="2600" dirty="0" smtClean="0">
                <a:solidFill>
                  <a:schemeClr val="tx1"/>
                </a:solidFill>
                <a:latin typeface="Arial" panose="020B0604020202020204" pitchFamily="34" charset="0"/>
                <a:cs typeface="Arial" panose="020B0604020202020204" pitchFamily="34" charset="0"/>
              </a:rPr>
              <a:t>uthentischer </a:t>
            </a:r>
            <a:r>
              <a:rPr lang="de-DE" altLang="de-DE" sz="2600" i="1" dirty="0" smtClean="0">
                <a:solidFill>
                  <a:schemeClr val="tx1"/>
                </a:solidFill>
                <a:latin typeface="Arial" panose="020B0604020202020204" pitchFamily="34" charset="0"/>
                <a:cs typeface="Arial" panose="020B0604020202020204" pitchFamily="34" charset="0"/>
              </a:rPr>
              <a:t>Input</a:t>
            </a:r>
          </a:p>
          <a:p>
            <a:pPr marL="457200" indent="-457200" eaLnBrk="1" hangingPunct="1">
              <a:spcAft>
                <a:spcPct val="0"/>
              </a:spcAft>
              <a:buFont typeface="Arial" panose="020B0604020202020204" pitchFamily="34" charset="0"/>
              <a:buChar char="•"/>
            </a:pPr>
            <a:r>
              <a:rPr lang="de-DE" altLang="de-DE" sz="2600" dirty="0" smtClean="0">
                <a:solidFill>
                  <a:schemeClr val="tx1"/>
                </a:solidFill>
                <a:latin typeface="Arial" panose="020B0604020202020204" pitchFamily="34" charset="0"/>
                <a:cs typeface="Arial" panose="020B0604020202020204" pitchFamily="34" charset="0"/>
              </a:rPr>
              <a:t>als Bestandteil der Medienbildung (</a:t>
            </a:r>
            <a:r>
              <a:rPr lang="de-DE" altLang="de-DE" sz="2600" i="1" dirty="0" err="1" smtClean="0">
                <a:solidFill>
                  <a:schemeClr val="tx1"/>
                </a:solidFill>
                <a:latin typeface="Arial" panose="020B0604020202020204" pitchFamily="34" charset="0"/>
                <a:cs typeface="Arial" panose="020B0604020202020204" pitchFamily="34" charset="0"/>
              </a:rPr>
              <a:t>media</a:t>
            </a:r>
            <a:r>
              <a:rPr lang="de-DE" altLang="de-DE" sz="2600" i="1" dirty="0" smtClean="0">
                <a:solidFill>
                  <a:schemeClr val="tx1"/>
                </a:solidFill>
                <a:latin typeface="Arial" panose="020B0604020202020204" pitchFamily="34" charset="0"/>
                <a:cs typeface="Arial" panose="020B0604020202020204" pitchFamily="34" charset="0"/>
              </a:rPr>
              <a:t> </a:t>
            </a:r>
            <a:r>
              <a:rPr lang="de-DE" altLang="de-DE" sz="2600" i="1" dirty="0" err="1" smtClean="0">
                <a:solidFill>
                  <a:schemeClr val="tx1"/>
                </a:solidFill>
                <a:latin typeface="Arial" panose="020B0604020202020204" pitchFamily="34" charset="0"/>
                <a:cs typeface="Arial" panose="020B0604020202020204" pitchFamily="34" charset="0"/>
              </a:rPr>
              <a:t>literacy</a:t>
            </a:r>
            <a:r>
              <a:rPr lang="de-DE" altLang="de-DE" sz="2600" dirty="0" smtClean="0">
                <a:solidFill>
                  <a:schemeClr val="tx1"/>
                </a:solidFill>
                <a:latin typeface="Arial" panose="020B0604020202020204" pitchFamily="34" charset="0"/>
                <a:cs typeface="Arial" panose="020B0604020202020204" pitchFamily="34" charset="0"/>
              </a:rPr>
              <a:t>)</a:t>
            </a:r>
          </a:p>
          <a:p>
            <a:pPr marL="457200" indent="-457200" eaLnBrk="1" hangingPunct="1">
              <a:spcAft>
                <a:spcPct val="0"/>
              </a:spcAft>
              <a:buFont typeface="Arial" panose="020B0604020202020204" pitchFamily="34" charset="0"/>
              <a:buChar char="•"/>
            </a:pPr>
            <a:r>
              <a:rPr lang="de-DE" altLang="de-DE" sz="2600" dirty="0">
                <a:solidFill>
                  <a:schemeClr val="tx1"/>
                </a:solidFill>
                <a:latin typeface="Arial" panose="020B0604020202020204" pitchFamily="34" charset="0"/>
                <a:cs typeface="Arial" panose="020B0604020202020204" pitchFamily="34" charset="0"/>
              </a:rPr>
              <a:t>a</a:t>
            </a:r>
            <a:r>
              <a:rPr lang="de-DE" altLang="de-DE" sz="2600" dirty="0" smtClean="0">
                <a:solidFill>
                  <a:schemeClr val="tx1"/>
                </a:solidFill>
                <a:latin typeface="Arial" panose="020B0604020202020204" pitchFamily="34" charset="0"/>
                <a:cs typeface="Arial" panose="020B0604020202020204" pitchFamily="34" charset="0"/>
              </a:rPr>
              <a:t>ls Ermutigung, englische Filme im Original anzusehen (auf DVD problemlos zugänglich!)</a:t>
            </a:r>
          </a:p>
          <a:p>
            <a:pPr marL="457200" indent="-457200" eaLnBrk="1" hangingPunct="1">
              <a:spcAft>
                <a:spcPct val="0"/>
              </a:spcAft>
              <a:buFont typeface="Arial" panose="020B0604020202020204" pitchFamily="34" charset="0"/>
              <a:buChar char="•"/>
            </a:pPr>
            <a:r>
              <a:rPr lang="de-DE" altLang="de-DE" sz="2600" dirty="0" err="1" smtClean="0">
                <a:solidFill>
                  <a:schemeClr val="tx1"/>
                </a:solidFill>
                <a:latin typeface="Arial" panose="020B0604020202020204" pitchFamily="34" charset="0"/>
                <a:cs typeface="Arial" panose="020B0604020202020204" pitchFamily="34" charset="0"/>
              </a:rPr>
              <a:t>SuS</a:t>
            </a:r>
            <a:r>
              <a:rPr lang="de-DE" altLang="de-DE" sz="2600" dirty="0" smtClean="0">
                <a:solidFill>
                  <a:schemeClr val="tx1"/>
                </a:solidFill>
                <a:latin typeface="Arial" panose="020B0604020202020204" pitchFamily="34" charset="0"/>
                <a:cs typeface="Arial" panose="020B0604020202020204" pitchFamily="34" charset="0"/>
              </a:rPr>
              <a:t> werden im Alltag ständig mit Filmen konfrontiert, so dass es sich lohnt, deren spezifisches Vokabular zu verstehen …</a:t>
            </a:r>
          </a:p>
          <a:p>
            <a:pPr marL="457200" indent="-457200" eaLnBrk="1" hangingPunct="1">
              <a:spcAft>
                <a:spcPct val="0"/>
              </a:spcAft>
              <a:buFont typeface="Arial" panose="020B0604020202020204" pitchFamily="34" charset="0"/>
              <a:buChar char="•"/>
            </a:pPr>
            <a:r>
              <a:rPr lang="de-DE" altLang="de-DE" sz="2600" dirty="0" smtClean="0">
                <a:solidFill>
                  <a:schemeClr val="tx1"/>
                </a:solidFill>
                <a:latin typeface="Arial" panose="020B0604020202020204" pitchFamily="34" charset="0"/>
                <a:cs typeface="Arial" panose="020B0604020202020204" pitchFamily="34" charset="0"/>
              </a:rPr>
              <a:t>… was u.U. eine gewisse Immunisierung gegen mediale Manipulierbarkeit nach sich zieht.</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4233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47279" y="1293004"/>
            <a:ext cx="8209440" cy="212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Alter BP (2004):</a:t>
            </a:r>
          </a:p>
          <a:p>
            <a:pPr>
              <a:spcAft>
                <a:spcPct val="0"/>
              </a:spcAft>
            </a:pPr>
            <a:endParaRPr lang="de-DE" sz="2800" b="1" dirty="0" smtClean="0">
              <a:solidFill>
                <a:schemeClr val="tx1"/>
              </a:solidFill>
              <a:latin typeface="Arial" panose="020B0604020202020204" pitchFamily="34" charset="0"/>
              <a:cs typeface="Arial" panose="020B0604020202020204" pitchFamily="34" charset="0"/>
            </a:endParaRPr>
          </a:p>
          <a:p>
            <a:pPr>
              <a:spcAft>
                <a:spcPct val="0"/>
              </a:spcAft>
            </a:pPr>
            <a:r>
              <a:rPr lang="de-DE" sz="2000" dirty="0" smtClean="0">
                <a:solidFill>
                  <a:schemeClr val="tx1"/>
                </a:solidFill>
                <a:latin typeface="Arial" panose="020B0604020202020204" pitchFamily="34" charset="0"/>
                <a:cs typeface="Arial" panose="020B0604020202020204" pitchFamily="34" charset="0"/>
              </a:rPr>
              <a:t>"</a:t>
            </a:r>
            <a:r>
              <a:rPr lang="de-DE" sz="2000" dirty="0">
                <a:solidFill>
                  <a:schemeClr val="tx1"/>
                </a:solidFill>
                <a:latin typeface="Arial" panose="020B0604020202020204" pitchFamily="34" charset="0"/>
                <a:cs typeface="Arial" panose="020B0604020202020204" pitchFamily="34" charset="0"/>
              </a:rPr>
              <a:t>kurze, altersgemäße Fernsehsendungen" (S.110</a:t>
            </a:r>
            <a:r>
              <a:rPr lang="de-DE" sz="2000" dirty="0" smtClean="0">
                <a:solidFill>
                  <a:schemeClr val="tx1"/>
                </a:solidFill>
                <a:latin typeface="Arial" panose="020B0604020202020204" pitchFamily="34" charset="0"/>
                <a:cs typeface="Arial" panose="020B0604020202020204" pitchFamily="34" charset="0"/>
              </a:rPr>
              <a:t>)</a:t>
            </a:r>
          </a:p>
          <a:p>
            <a:pP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00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47279" y="1293004"/>
            <a:ext cx="8209440" cy="5668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Neuer BP (2016) (3.2.3.1):</a:t>
            </a:r>
          </a:p>
          <a:p>
            <a:pPr>
              <a:spcAft>
                <a:spcPct val="0"/>
              </a:spcAft>
            </a:pPr>
            <a:endParaRPr lang="de-DE" sz="2800" b="1" dirty="0" smtClean="0">
              <a:solidFill>
                <a:schemeClr val="tx1"/>
              </a:solidFill>
              <a:latin typeface="Arial" panose="020B0604020202020204" pitchFamily="34" charset="0"/>
              <a:cs typeface="Arial" panose="020B0604020202020204" pitchFamily="34" charset="0"/>
            </a:endParaRPr>
          </a:p>
          <a:p>
            <a:r>
              <a:rPr lang="de-DE" sz="2000" dirty="0">
                <a:solidFill>
                  <a:schemeClr val="tx1"/>
                </a:solidFill>
                <a:latin typeface="Arial" panose="020B0604020202020204" pitchFamily="34" charset="0"/>
                <a:cs typeface="Arial" panose="020B0604020202020204" pitchFamily="34" charset="0"/>
              </a:rPr>
              <a:t>"einfache, authentische Hör- und Hörsehtexte; </a:t>
            </a:r>
            <a:r>
              <a:rPr lang="de-DE" sz="2000" dirty="0">
                <a:solidFill>
                  <a:srgbClr val="FF0000"/>
                </a:solidFill>
                <a:latin typeface="Arial" panose="020B0604020202020204" pitchFamily="34" charset="0"/>
                <a:cs typeface="Arial" panose="020B0604020202020204" pitchFamily="34" charset="0"/>
              </a:rPr>
              <a:t>auch längere Texte</a:t>
            </a:r>
            <a:r>
              <a:rPr lang="de-DE" sz="2000" dirty="0">
                <a:solidFill>
                  <a:schemeClr val="tx1"/>
                </a:solidFill>
                <a:latin typeface="Arial" panose="020B0604020202020204" pitchFamily="34" charset="0"/>
                <a:cs typeface="Arial" panose="020B0604020202020204" pitchFamily="34" charset="0"/>
              </a:rPr>
              <a:t>; z.B. </a:t>
            </a:r>
            <a:r>
              <a:rPr lang="de-DE" sz="2000" dirty="0">
                <a:solidFill>
                  <a:srgbClr val="FF0000"/>
                </a:solidFill>
                <a:latin typeface="Arial" panose="020B0604020202020204" pitchFamily="34" charset="0"/>
                <a:cs typeface="Arial" panose="020B0604020202020204" pitchFamily="34" charset="0"/>
              </a:rPr>
              <a:t>Spielfilm</a:t>
            </a:r>
            <a:r>
              <a:rPr lang="de-DE" sz="2000" dirty="0">
                <a:solidFill>
                  <a:schemeClr val="tx1"/>
                </a:solidFill>
                <a:latin typeface="Arial" panose="020B0604020202020204" pitchFamily="34" charset="0"/>
                <a:cs typeface="Arial" panose="020B0604020202020204" pitchFamily="34" charset="0"/>
              </a:rPr>
              <a:t>" </a:t>
            </a:r>
            <a:endParaRPr lang="de-DE" sz="2000" dirty="0" smtClean="0">
              <a:solidFill>
                <a:schemeClr val="tx1"/>
              </a:solidFill>
              <a:latin typeface="Arial" panose="020B0604020202020204" pitchFamily="34" charset="0"/>
              <a:cs typeface="Arial" panose="020B0604020202020204" pitchFamily="34" charset="0"/>
            </a:endParaRPr>
          </a:p>
          <a:p>
            <a:r>
              <a:rPr lang="de-DE" sz="2000" dirty="0" smtClean="0">
                <a:solidFill>
                  <a:schemeClr val="tx1"/>
                </a:solidFill>
                <a:latin typeface="Arial" panose="020B0604020202020204" pitchFamily="34" charset="0"/>
                <a:cs typeface="Arial" panose="020B0604020202020204" pitchFamily="34" charset="0"/>
              </a:rPr>
              <a:t>(</a:t>
            </a:r>
            <a:r>
              <a:rPr lang="de-DE" sz="2000" dirty="0">
                <a:solidFill>
                  <a:schemeClr val="tx1"/>
                </a:solidFill>
                <a:latin typeface="Arial" panose="020B0604020202020204" pitchFamily="34" charset="0"/>
                <a:cs typeface="Arial" panose="020B0604020202020204" pitchFamily="34" charset="0"/>
              </a:rPr>
              <a:t>1) </a:t>
            </a:r>
            <a:r>
              <a:rPr lang="de-DE" sz="2000" dirty="0" err="1">
                <a:solidFill>
                  <a:schemeClr val="tx1"/>
                </a:solidFill>
                <a:latin typeface="Arial" panose="020B0604020202020204" pitchFamily="34" charset="0"/>
                <a:cs typeface="Arial" panose="020B0604020202020204" pitchFamily="34" charset="0"/>
              </a:rPr>
              <a:t>SuS</a:t>
            </a:r>
            <a:r>
              <a:rPr lang="de-DE" sz="2000" dirty="0">
                <a:solidFill>
                  <a:schemeClr val="tx1"/>
                </a:solidFill>
                <a:latin typeface="Arial" panose="020B0604020202020204" pitchFamily="34" charset="0"/>
                <a:cs typeface="Arial" panose="020B0604020202020204" pitchFamily="34" charset="0"/>
              </a:rPr>
              <a:t> können "Hauptaussagen und gegebenenfalls die Intention von Gehörtem/ Gesehenem, </a:t>
            </a:r>
            <a:r>
              <a:rPr lang="de-DE" sz="2000" dirty="0">
                <a:solidFill>
                  <a:srgbClr val="FF0000"/>
                </a:solidFill>
                <a:latin typeface="Arial" panose="020B0604020202020204" pitchFamily="34" charset="0"/>
                <a:cs typeface="Arial" panose="020B0604020202020204" pitchFamily="34" charset="0"/>
              </a:rPr>
              <a:t>auch längerer Texte</a:t>
            </a:r>
            <a:r>
              <a:rPr lang="de-DE" sz="2000" dirty="0">
                <a:solidFill>
                  <a:schemeClr val="tx1"/>
                </a:solidFill>
                <a:latin typeface="Arial" panose="020B0604020202020204" pitchFamily="34" charset="0"/>
                <a:cs typeface="Arial" panose="020B0604020202020204" pitchFamily="34" charset="0"/>
              </a:rPr>
              <a:t>, entnehmen" ... (z.B. ... Filmausschnitt, </a:t>
            </a:r>
            <a:r>
              <a:rPr lang="de-DE" sz="2000" dirty="0">
                <a:solidFill>
                  <a:srgbClr val="FF0000"/>
                </a:solidFill>
                <a:latin typeface="Arial" panose="020B0604020202020204" pitchFamily="34" charset="0"/>
                <a:cs typeface="Arial" panose="020B0604020202020204" pitchFamily="34" charset="0"/>
              </a:rPr>
              <a:t>Spielfilm</a:t>
            </a:r>
            <a:r>
              <a:rPr lang="de-DE" sz="2000" dirty="0">
                <a:solidFill>
                  <a:schemeClr val="tx1"/>
                </a:solidFill>
                <a:latin typeface="Arial" panose="020B0604020202020204" pitchFamily="34" charset="0"/>
                <a:cs typeface="Arial" panose="020B0604020202020204" pitchFamily="34" charset="0"/>
              </a:rPr>
              <a:t> ...).</a:t>
            </a:r>
          </a:p>
          <a:p>
            <a:r>
              <a:rPr lang="de-DE" sz="2000" dirty="0">
                <a:solidFill>
                  <a:schemeClr val="tx1"/>
                </a:solidFill>
                <a:latin typeface="Arial" panose="020B0604020202020204" pitchFamily="34" charset="0"/>
                <a:cs typeface="Arial" panose="020B0604020202020204" pitchFamily="34" charset="0"/>
              </a:rPr>
              <a:t> (2) "explizite und gegebenenfalls implizite Detailinformationen von Gehörtem/ Gesehenem, </a:t>
            </a:r>
            <a:r>
              <a:rPr lang="de-DE" sz="2000" dirty="0">
                <a:solidFill>
                  <a:srgbClr val="FF0000"/>
                </a:solidFill>
                <a:latin typeface="Arial" panose="020B0604020202020204" pitchFamily="34" charset="0"/>
                <a:cs typeface="Arial" panose="020B0604020202020204" pitchFamily="34" charset="0"/>
              </a:rPr>
              <a:t>auch längerer Texte</a:t>
            </a:r>
            <a:r>
              <a:rPr lang="de-DE" sz="2000" dirty="0">
                <a:solidFill>
                  <a:schemeClr val="tx1"/>
                </a:solidFill>
                <a:latin typeface="Arial" panose="020B0604020202020204" pitchFamily="34" charset="0"/>
                <a:cs typeface="Arial" panose="020B0604020202020204" pitchFamily="34" charset="0"/>
              </a:rPr>
              <a:t>, </a:t>
            </a:r>
            <a:r>
              <a:rPr lang="de-DE" sz="2000" dirty="0">
                <a:solidFill>
                  <a:srgbClr val="08E853"/>
                </a:solidFill>
                <a:latin typeface="Arial" panose="020B0604020202020204" pitchFamily="34" charset="0"/>
                <a:cs typeface="Arial" panose="020B0604020202020204" pitchFamily="34" charset="0"/>
              </a:rPr>
              <a:t>angeleitet</a:t>
            </a:r>
            <a:r>
              <a:rPr lang="de-DE" sz="2000" dirty="0">
                <a:solidFill>
                  <a:schemeClr val="tx1"/>
                </a:solidFill>
                <a:latin typeface="Arial" panose="020B0604020202020204" pitchFamily="34" charset="0"/>
                <a:cs typeface="Arial" panose="020B0604020202020204" pitchFamily="34" charset="0"/>
              </a:rPr>
              <a:t> entnehmen (z.B. ... Filmausschnitt, </a:t>
            </a:r>
            <a:r>
              <a:rPr lang="de-DE" sz="2000" dirty="0">
                <a:solidFill>
                  <a:srgbClr val="FF0000"/>
                </a:solidFill>
                <a:latin typeface="Arial" panose="020B0604020202020204" pitchFamily="34" charset="0"/>
                <a:cs typeface="Arial" panose="020B0604020202020204" pitchFamily="34" charset="0"/>
              </a:rPr>
              <a:t>Spielfilm</a:t>
            </a:r>
            <a:r>
              <a:rPr lang="de-DE" sz="2000" dirty="0">
                <a:solidFill>
                  <a:schemeClr val="tx1"/>
                </a:solidFill>
                <a:latin typeface="Arial" panose="020B0604020202020204" pitchFamily="34" charset="0"/>
                <a:cs typeface="Arial" panose="020B0604020202020204" pitchFamily="34" charset="0"/>
              </a:rPr>
              <a:t> ...).</a:t>
            </a:r>
          </a:p>
          <a:p>
            <a:r>
              <a:rPr lang="de-DE" sz="2000" dirty="0">
                <a:solidFill>
                  <a:schemeClr val="tx1"/>
                </a:solidFill>
                <a:latin typeface="Arial" panose="020B0604020202020204" pitchFamily="34" charset="0"/>
                <a:cs typeface="Arial" panose="020B0604020202020204" pitchFamily="34" charset="0"/>
              </a:rPr>
              <a:t>(3) "die Haltungen und Beziehungen zwischen den Sprechenden erschließen (z.B. ... Filmausschnitt, </a:t>
            </a:r>
            <a:r>
              <a:rPr lang="de-DE" sz="2000" dirty="0">
                <a:solidFill>
                  <a:srgbClr val="FF0000"/>
                </a:solidFill>
                <a:latin typeface="Arial" panose="020B0604020202020204" pitchFamily="34" charset="0"/>
                <a:cs typeface="Arial" panose="020B0604020202020204" pitchFamily="34" charset="0"/>
              </a:rPr>
              <a:t>Spielfilm</a:t>
            </a:r>
            <a:r>
              <a:rPr lang="de-DE" sz="2000" dirty="0">
                <a:solidFill>
                  <a:schemeClr val="tx1"/>
                </a:solidFill>
                <a:latin typeface="Arial" panose="020B0604020202020204" pitchFamily="34" charset="0"/>
                <a:cs typeface="Arial" panose="020B0604020202020204" pitchFamily="34" charset="0"/>
              </a:rPr>
              <a:t> ...).</a:t>
            </a:r>
          </a:p>
          <a:p>
            <a:r>
              <a:rPr lang="de-DE" sz="2000" dirty="0">
                <a:solidFill>
                  <a:schemeClr val="tx1"/>
                </a:solidFill>
                <a:latin typeface="Arial" panose="020B0604020202020204" pitchFamily="34" charset="0"/>
                <a:cs typeface="Arial" panose="020B0604020202020204" pitchFamily="34" charset="0"/>
              </a:rPr>
              <a:t>(5) </a:t>
            </a:r>
            <a:r>
              <a:rPr lang="de-DE" sz="2000" dirty="0">
                <a:solidFill>
                  <a:srgbClr val="08E853"/>
                </a:solidFill>
                <a:latin typeface="Arial" panose="020B0604020202020204" pitchFamily="34" charset="0"/>
                <a:cs typeface="Arial" panose="020B0604020202020204" pitchFamily="34" charset="0"/>
              </a:rPr>
              <a:t>verschiedene </a:t>
            </a:r>
            <a:r>
              <a:rPr lang="de-DE" sz="2000" dirty="0" err="1">
                <a:solidFill>
                  <a:srgbClr val="08E853"/>
                </a:solidFill>
                <a:latin typeface="Arial" panose="020B0604020202020204" pitchFamily="34" charset="0"/>
                <a:cs typeface="Arial" panose="020B0604020202020204" pitchFamily="34" charset="0"/>
              </a:rPr>
              <a:t>Hörstile</a:t>
            </a:r>
            <a:r>
              <a:rPr lang="de-DE" sz="2000" dirty="0">
                <a:solidFill>
                  <a:srgbClr val="08E853"/>
                </a:solidFill>
                <a:latin typeface="Arial" panose="020B0604020202020204" pitchFamily="34" charset="0"/>
                <a:cs typeface="Arial" panose="020B0604020202020204" pitchFamily="34" charset="0"/>
              </a:rPr>
              <a:t> </a:t>
            </a:r>
            <a:r>
              <a:rPr lang="de-DE" sz="2000" dirty="0">
                <a:solidFill>
                  <a:schemeClr val="tx1"/>
                </a:solidFill>
                <a:latin typeface="Arial" panose="020B0604020202020204" pitchFamily="34" charset="0"/>
                <a:cs typeface="Arial" panose="020B0604020202020204" pitchFamily="34" charset="0"/>
              </a:rPr>
              <a:t>nutzen.</a:t>
            </a:r>
            <a:endParaRPr lang="de-DE" altLang="de-DE" sz="20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1719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47279" y="1293004"/>
            <a:ext cx="8209440" cy="310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algn="ctr" eaLnBrk="1" hangingPunct="1">
              <a:spcAft>
                <a:spcPct val="0"/>
              </a:spcAft>
            </a:pPr>
            <a:r>
              <a:rPr lang="de-DE" altLang="de-DE" sz="2800" dirty="0" smtClean="0">
                <a:solidFill>
                  <a:schemeClr val="tx1"/>
                </a:solidFill>
                <a:latin typeface="Arial" panose="020B0604020202020204" pitchFamily="34" charset="0"/>
                <a:cs typeface="Arial" panose="020B0604020202020204" pitchFamily="34" charset="0"/>
              </a:rPr>
              <a:t>Ein Film ist zwar ein Text (erweiterter Text-Begriff!), aber keine Ganzschrift. </a:t>
            </a:r>
          </a:p>
          <a:p>
            <a:pPr algn="ctr" eaLnBrk="1" hangingPunct="1">
              <a:spcAft>
                <a:spcPct val="0"/>
              </a:spcAft>
            </a:pPr>
            <a:endParaRPr lang="de-DE" altLang="de-DE" sz="2800" dirty="0">
              <a:solidFill>
                <a:schemeClr val="bg1"/>
              </a:solidFill>
              <a:latin typeface="Arial" panose="020B0604020202020204" pitchFamily="34" charset="0"/>
              <a:cs typeface="Arial" panose="020B0604020202020204" pitchFamily="34" charset="0"/>
            </a:endParaRPr>
          </a:p>
          <a:p>
            <a:pPr algn="ctr" eaLnBrk="1" hangingPunct="1">
              <a:spcAft>
                <a:spcPct val="0"/>
              </a:spcAft>
            </a:pPr>
            <a:r>
              <a:rPr lang="de-DE" altLang="de-DE" sz="2800" dirty="0" smtClean="0">
                <a:solidFill>
                  <a:schemeClr val="bg1"/>
                </a:solidFill>
                <a:latin typeface="Arial" panose="020B0604020202020204" pitchFamily="34" charset="0"/>
                <a:cs typeface="Arial" panose="020B0604020202020204" pitchFamily="34" charset="0"/>
              </a:rPr>
              <a:t>Eine Unterrichtseinheit zu einem kompletten Film ersetzt also </a:t>
            </a:r>
            <a:r>
              <a:rPr lang="de-DE" altLang="de-DE" sz="2800" b="1" dirty="0" smtClean="0">
                <a:solidFill>
                  <a:schemeClr val="bg1"/>
                </a:solidFill>
                <a:latin typeface="Arial" panose="020B0604020202020204" pitchFamily="34" charset="0"/>
                <a:cs typeface="Arial" panose="020B0604020202020204" pitchFamily="34" charset="0"/>
              </a:rPr>
              <a:t>nicht</a:t>
            </a:r>
            <a:r>
              <a:rPr lang="de-DE" altLang="de-DE" sz="2800" dirty="0" smtClean="0">
                <a:solidFill>
                  <a:schemeClr val="bg1"/>
                </a:solidFill>
                <a:latin typeface="Arial" panose="020B0604020202020204" pitchFamily="34" charset="0"/>
                <a:cs typeface="Arial" panose="020B0604020202020204" pitchFamily="34" charset="0"/>
              </a:rPr>
              <a:t> die verbindliche Lektüre einer Ganzschrift. </a:t>
            </a:r>
            <a:endParaRPr lang="de-DE" altLang="de-DE" sz="28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8255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47279" y="1293004"/>
            <a:ext cx="8209440" cy="310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algn="ctr" eaLnBrk="1" hangingPunct="1">
              <a:spcAft>
                <a:spcPct val="0"/>
              </a:spcAft>
            </a:pPr>
            <a:r>
              <a:rPr lang="de-DE" altLang="de-DE" sz="2800" dirty="0" smtClean="0">
                <a:solidFill>
                  <a:schemeClr val="tx1"/>
                </a:solidFill>
                <a:latin typeface="Arial" panose="020B0604020202020204" pitchFamily="34" charset="0"/>
                <a:cs typeface="Arial" panose="020B0604020202020204" pitchFamily="34" charset="0"/>
              </a:rPr>
              <a:t>Ein Film ist zwar ein Text (erweiterter Text-Begriff!), aber keine Ganzschrift. </a:t>
            </a:r>
          </a:p>
          <a:p>
            <a:pPr algn="ctr" eaLnBrk="1" hangingPunct="1">
              <a:spcAft>
                <a:spcPct val="0"/>
              </a:spcAft>
            </a:pPr>
            <a:endParaRPr lang="de-DE" altLang="de-DE" sz="2800" dirty="0">
              <a:solidFill>
                <a:schemeClr val="tx1"/>
              </a:solidFill>
              <a:latin typeface="Arial" panose="020B0604020202020204" pitchFamily="34" charset="0"/>
              <a:cs typeface="Arial" panose="020B0604020202020204" pitchFamily="34" charset="0"/>
            </a:endParaRPr>
          </a:p>
          <a:p>
            <a:pPr algn="ctr" eaLnBrk="1" hangingPunct="1">
              <a:spcAft>
                <a:spcPct val="0"/>
              </a:spcAft>
            </a:pPr>
            <a:r>
              <a:rPr lang="de-DE" altLang="de-DE" sz="2800" dirty="0" smtClean="0">
                <a:solidFill>
                  <a:schemeClr val="tx1"/>
                </a:solidFill>
                <a:latin typeface="Arial" panose="020B0604020202020204" pitchFamily="34" charset="0"/>
                <a:cs typeface="Arial" panose="020B0604020202020204" pitchFamily="34" charset="0"/>
              </a:rPr>
              <a:t>Eine Unterrichtseinheit zu einem kompletten Film ersetzt also </a:t>
            </a:r>
            <a:r>
              <a:rPr lang="de-DE" altLang="de-DE" sz="2800" b="1" dirty="0" smtClean="0">
                <a:solidFill>
                  <a:schemeClr val="tx1"/>
                </a:solidFill>
                <a:latin typeface="Arial" panose="020B0604020202020204" pitchFamily="34" charset="0"/>
                <a:cs typeface="Arial" panose="020B0604020202020204" pitchFamily="34" charset="0"/>
              </a:rPr>
              <a:t>nicht</a:t>
            </a:r>
            <a:r>
              <a:rPr lang="de-DE" altLang="de-DE" sz="2800" dirty="0" smtClean="0">
                <a:solidFill>
                  <a:schemeClr val="tx1"/>
                </a:solidFill>
                <a:latin typeface="Arial" panose="020B0604020202020204" pitchFamily="34" charset="0"/>
                <a:cs typeface="Arial" panose="020B0604020202020204" pitchFamily="34" charset="0"/>
              </a:rPr>
              <a:t> die verbindliche Lektüre einer Ganzschrift. </a:t>
            </a: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2548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52321" y="1795870"/>
            <a:ext cx="8209440" cy="2677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Bef>
                <a:spcPct val="50000"/>
              </a:spcBef>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eaLnBrk="1" hangingPunct="1">
              <a:spcBef>
                <a:spcPct val="50000"/>
              </a:spcBef>
              <a:spcAft>
                <a:spcPct val="0"/>
              </a:spcAft>
            </a:pPr>
            <a:r>
              <a:rPr lang="de-DE" altLang="de-DE" sz="2800" b="1" dirty="0">
                <a:solidFill>
                  <a:schemeClr val="tx1"/>
                </a:solidFill>
                <a:latin typeface="Arial" panose="020B0604020202020204" pitchFamily="34" charset="0"/>
                <a:cs typeface="Arial" panose="020B0604020202020204" pitchFamily="34" charset="0"/>
              </a:rPr>
              <a:t>3</a:t>
            </a:r>
            <a:endParaRPr lang="de-DE" altLang="de-DE" sz="2800" b="1" dirty="0" smtClean="0">
              <a:solidFill>
                <a:schemeClr val="tx1"/>
              </a:solidFill>
              <a:latin typeface="Arial" panose="020B0604020202020204" pitchFamily="34" charset="0"/>
              <a:cs typeface="Arial" panose="020B0604020202020204" pitchFamily="34" charset="0"/>
            </a:endParaRPr>
          </a:p>
          <a:p>
            <a:pPr algn="ctr" eaLnBrk="1" hangingPunct="1">
              <a:spcBef>
                <a:spcPct val="50000"/>
              </a:spcBef>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Kriterien für die Auswahl eines für die Klassenstufe geeigneten Films</a:t>
            </a:r>
          </a:p>
        </p:txBody>
      </p:sp>
    </p:spTree>
    <p:extLst>
      <p:ext uri="{BB962C8B-B14F-4D97-AF65-F5344CB8AC3E}">
        <p14:creationId xmlns:p14="http://schemas.microsoft.com/office/powerpoint/2010/main" val="2494405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477360" y="1328888"/>
            <a:ext cx="8209440" cy="1815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3) Kriterien für die Auswahl eines für die Klassenstufe geeigneten Films</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463853" y="2426028"/>
            <a:ext cx="3811138" cy="4708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sprachlich nicht zu kompliziert</a:t>
            </a:r>
          </a:p>
          <a:p>
            <a:pPr marL="457200" indent="-457200" eaLnBrk="1" hangingPunct="1">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altersangemessene Themen</a:t>
            </a:r>
          </a:p>
          <a:p>
            <a:pPr marL="457200" indent="-457200" eaLnBrk="1" hangingPunct="1">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Sprach- und Bildinformationen ergänzen sich</a:t>
            </a:r>
          </a:p>
          <a:p>
            <a:pPr marL="457200" indent="-457200" eaLnBrk="1" hangingPunct="1">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Sprecher sprechen langsam</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2" name="Text Box 12"/>
          <p:cNvSpPr txBox="1">
            <a:spLocks noChangeArrowheads="1"/>
          </p:cNvSpPr>
          <p:nvPr/>
        </p:nvSpPr>
        <p:spPr bwMode="auto">
          <a:xfrm>
            <a:off x="4474622" y="2421245"/>
            <a:ext cx="3811138" cy="5386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Thema ist für Jungen und Mädchen interessant</a:t>
            </a:r>
          </a:p>
          <a:p>
            <a:pPr marL="457200" indent="-457200">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angemessene Länge</a:t>
            </a:r>
          </a:p>
          <a:p>
            <a:pPr marL="457200" indent="-457200">
              <a:spcAft>
                <a:spcPct val="0"/>
              </a:spcAft>
              <a:buFont typeface="Arial" panose="020B0604020202020204" pitchFamily="34" charset="0"/>
              <a:buChar char="•"/>
            </a:pPr>
            <a:r>
              <a:rPr lang="de-DE" altLang="de-DE" sz="2400" dirty="0">
                <a:solidFill>
                  <a:schemeClr val="tx1"/>
                </a:solidFill>
                <a:latin typeface="Arial" panose="020B0604020202020204" pitchFamily="34" charset="0"/>
                <a:cs typeface="Arial" panose="020B0604020202020204" pitchFamily="34" charset="0"/>
              </a:rPr>
              <a:t>a</a:t>
            </a:r>
            <a:r>
              <a:rPr lang="de-DE" altLang="de-DE" sz="2400" dirty="0" smtClean="0">
                <a:solidFill>
                  <a:schemeClr val="tx1"/>
                </a:solidFill>
                <a:latin typeface="Arial" panose="020B0604020202020204" pitchFamily="34" charset="0"/>
                <a:cs typeface="Arial" panose="020B0604020202020204" pitchFamily="34" charset="0"/>
              </a:rPr>
              <a:t>ngemessenes Maß an Leerstellen</a:t>
            </a:r>
          </a:p>
          <a:p>
            <a:pPr marL="457200" indent="-457200">
              <a:spcAft>
                <a:spcPct val="0"/>
              </a:spcAft>
              <a:buFont typeface="Arial" panose="020B0604020202020204" pitchFamily="34" charset="0"/>
              <a:buChar char="•"/>
            </a:pPr>
            <a:r>
              <a:rPr lang="de-DE" altLang="de-DE" sz="2400" dirty="0">
                <a:solidFill>
                  <a:schemeClr val="tx1"/>
                </a:solidFill>
                <a:latin typeface="Arial" panose="020B0604020202020204" pitchFamily="34" charset="0"/>
                <a:cs typeface="Arial" panose="020B0604020202020204" pitchFamily="34" charset="0"/>
              </a:rPr>
              <a:t>a</a:t>
            </a:r>
            <a:r>
              <a:rPr lang="de-DE" altLang="de-DE" sz="2400" dirty="0" smtClean="0">
                <a:solidFill>
                  <a:schemeClr val="tx1"/>
                </a:solidFill>
                <a:latin typeface="Arial" panose="020B0604020202020204" pitchFamily="34" charset="0"/>
                <a:cs typeface="Arial" panose="020B0604020202020204" pitchFamily="34" charset="0"/>
              </a:rPr>
              <a:t>ngemessene strukturelle Komplexität</a:t>
            </a:r>
          </a:p>
          <a:p>
            <a:pPr marL="457200" indent="-457200">
              <a:spcAft>
                <a:spcPct val="0"/>
              </a:spcAft>
              <a:buFont typeface="Arial" panose="020B0604020202020204" pitchFamily="34" charset="0"/>
              <a:buChar char="•"/>
            </a:pPr>
            <a:r>
              <a:rPr lang="de-DE" altLang="de-DE" sz="2400" dirty="0">
                <a:solidFill>
                  <a:schemeClr val="tx1"/>
                </a:solidFill>
                <a:latin typeface="Arial" panose="020B0604020202020204" pitchFamily="34" charset="0"/>
                <a:cs typeface="Arial" panose="020B0604020202020204" pitchFamily="34" charset="0"/>
              </a:rPr>
              <a:t>s</a:t>
            </a:r>
            <a:r>
              <a:rPr lang="de-DE" altLang="de-DE" sz="2400" dirty="0" smtClean="0">
                <a:solidFill>
                  <a:schemeClr val="tx1"/>
                </a:solidFill>
                <a:latin typeface="Arial" panose="020B0604020202020204" pitchFamily="34" charset="0"/>
                <a:cs typeface="Arial" panose="020B0604020202020204" pitchFamily="34" charset="0"/>
              </a:rPr>
              <a:t>innstiftende „Message“</a:t>
            </a:r>
          </a:p>
          <a:p>
            <a:pPr marL="457200" indent="-457200">
              <a:spcAft>
                <a:spcPct val="0"/>
              </a:spcAft>
              <a:buFont typeface="Arial" panose="020B0604020202020204" pitchFamily="34" charset="0"/>
              <a:buChar char="•"/>
            </a:pPr>
            <a:endParaRPr lang="de-DE" altLang="de-DE" sz="2400" b="1" dirty="0" smtClean="0">
              <a:solidFill>
                <a:schemeClr val="tx1"/>
              </a:solidFill>
              <a:latin typeface="Arial" panose="020B0604020202020204" pitchFamily="34" charset="0"/>
              <a:cs typeface="Arial" panose="020B0604020202020204" pitchFamily="34" charset="0"/>
            </a:endParaRPr>
          </a:p>
          <a:p>
            <a:pPr marL="457200" indent="-457200">
              <a:spcAft>
                <a:spcPct val="0"/>
              </a:spcAft>
              <a:buFont typeface="Arial" panose="020B0604020202020204" pitchFamily="34" charset="0"/>
              <a:buChar char="•"/>
            </a:pPr>
            <a:endParaRPr lang="de-DE" altLang="de-DE" sz="2400" b="1" dirty="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8921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1025478" y="1795870"/>
            <a:ext cx="7463127" cy="224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Bef>
                <a:spcPct val="50000"/>
              </a:spcBef>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eaLnBrk="1" hangingPunct="1">
              <a:spcBef>
                <a:spcPct val="50000"/>
              </a:spcBef>
              <a:spcAft>
                <a:spcPct val="0"/>
              </a:spcAft>
            </a:pPr>
            <a:r>
              <a:rPr lang="de-DE" altLang="de-DE" sz="2800" b="1" dirty="0">
                <a:solidFill>
                  <a:schemeClr val="tx1"/>
                </a:solidFill>
                <a:latin typeface="Arial" panose="020B0604020202020204" pitchFamily="34" charset="0"/>
                <a:cs typeface="Arial" panose="020B0604020202020204" pitchFamily="34" charset="0"/>
              </a:rPr>
              <a:t>4</a:t>
            </a:r>
            <a:endParaRPr lang="de-DE" altLang="de-DE" sz="2800" b="1" dirty="0" smtClean="0">
              <a:solidFill>
                <a:schemeClr val="tx1"/>
              </a:solidFill>
              <a:latin typeface="Arial" panose="020B0604020202020204" pitchFamily="34" charset="0"/>
              <a:cs typeface="Arial" panose="020B0604020202020204" pitchFamily="34" charset="0"/>
            </a:endParaRPr>
          </a:p>
          <a:p>
            <a:pPr algn="ctr" eaLnBrk="1" hangingPunct="1">
              <a:spcBef>
                <a:spcPct val="50000"/>
              </a:spcBef>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Der Film </a:t>
            </a:r>
            <a:r>
              <a:rPr lang="de-DE" altLang="de-DE" sz="2800" b="1" i="1" dirty="0" err="1" smtClean="0">
                <a:solidFill>
                  <a:schemeClr val="tx1"/>
                </a:solidFill>
                <a:latin typeface="Arial" panose="020B0604020202020204" pitchFamily="34" charset="0"/>
                <a:cs typeface="Arial" panose="020B0604020202020204" pitchFamily="34" charset="0"/>
              </a:rPr>
              <a:t>Up</a:t>
            </a:r>
            <a:r>
              <a:rPr lang="de-DE" altLang="de-DE" sz="2800" b="1" dirty="0" smtClean="0">
                <a:solidFill>
                  <a:schemeClr val="tx1"/>
                </a:solidFill>
                <a:latin typeface="Arial" panose="020B0604020202020204" pitchFamily="34" charset="0"/>
                <a:cs typeface="Arial" panose="020B0604020202020204" pitchFamily="34" charset="0"/>
              </a:rPr>
              <a:t> und seine Message(s)</a:t>
            </a:r>
          </a:p>
        </p:txBody>
      </p:sp>
    </p:spTree>
    <p:extLst>
      <p:ext uri="{BB962C8B-B14F-4D97-AF65-F5344CB8AC3E}">
        <p14:creationId xmlns:p14="http://schemas.microsoft.com/office/powerpoint/2010/main" val="360902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296746" y="1500043"/>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err="1" smtClean="0">
                <a:solidFill>
                  <a:schemeClr val="tx1"/>
                </a:solidFill>
                <a:latin typeface="Arial" panose="020B0604020202020204" pitchFamily="34" charset="0"/>
                <a:cs typeface="Arial" panose="020B0604020202020204" pitchFamily="34" charset="0"/>
              </a:rPr>
              <a:t>Up</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dirty="0" smtClean="0">
                <a:solidFill>
                  <a:schemeClr val="tx1"/>
                </a:solidFill>
                <a:latin typeface="Arial" panose="020B0604020202020204" pitchFamily="34" charset="0"/>
                <a:cs typeface="Arial" panose="020B0604020202020204" pitchFamily="34" charset="0"/>
              </a:rPr>
              <a:t>Die „Message(s)“ des Films:</a:t>
            </a:r>
            <a:endParaRPr lang="de-DE" altLang="de-DE" sz="2800" b="1" i="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463852" y="2426028"/>
            <a:ext cx="8222947" cy="4684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r>
              <a:rPr lang="de-DE" altLang="de-DE" sz="2800" dirty="0" smtClean="0">
                <a:solidFill>
                  <a:schemeClr val="tx1"/>
                </a:solidFill>
                <a:latin typeface="Arial" panose="020B0604020202020204" pitchFamily="34" charset="0"/>
                <a:cs typeface="Arial" panose="020B0604020202020204" pitchFamily="34" charset="0"/>
              </a:rPr>
              <a:t>„Schau genauer hin“</a:t>
            </a:r>
          </a:p>
          <a:p>
            <a:pPr marL="1200150" lvl="1" indent="-457200">
              <a:spcAft>
                <a:spcPct val="0"/>
              </a:spcAft>
              <a:buFont typeface="Arial" panose="020B0604020202020204" pitchFamily="34" charset="0"/>
              <a:buChar char="•"/>
            </a:pPr>
            <a:r>
              <a:rPr lang="de-DE" altLang="de-DE" sz="2400" dirty="0">
                <a:cs typeface="Arial" panose="020B0604020202020204" pitchFamily="34" charset="0"/>
              </a:rPr>
              <a:t>s</a:t>
            </a:r>
            <a:r>
              <a:rPr lang="de-DE" altLang="de-DE" sz="2400" dirty="0" smtClean="0">
                <a:cs typeface="Arial" panose="020B0604020202020204" pitchFamily="34" charset="0"/>
              </a:rPr>
              <a:t>cheinbar  wenig attraktive Charaktere sind Helden</a:t>
            </a:r>
          </a:p>
          <a:p>
            <a:pPr marL="1200150" lvl="1" indent="-457200">
              <a:spcAft>
                <a:spcPct val="0"/>
              </a:spcAft>
              <a:buFont typeface="Arial" panose="020B0604020202020204" pitchFamily="34" charset="0"/>
              <a:buChar char="•"/>
            </a:pPr>
            <a:r>
              <a:rPr lang="de-DE" altLang="de-DE" sz="2400" dirty="0">
                <a:cs typeface="Arial" panose="020B0604020202020204" pitchFamily="34" charset="0"/>
              </a:rPr>
              <a:t>s</a:t>
            </a:r>
            <a:r>
              <a:rPr lang="de-DE" altLang="de-DE" sz="2400" dirty="0" smtClean="0">
                <a:solidFill>
                  <a:schemeClr val="tx1"/>
                </a:solidFill>
                <a:cs typeface="Arial" panose="020B0604020202020204" pitchFamily="34" charset="0"/>
              </a:rPr>
              <a:t>cheinbare Helden werden als falsche Vorbilder entlarvt</a:t>
            </a:r>
          </a:p>
          <a:p>
            <a:pPr marL="1200150" lvl="1" indent="-457200">
              <a:spcAft>
                <a:spcPct val="0"/>
              </a:spcAft>
              <a:buFont typeface="Arial" panose="020B0604020202020204" pitchFamily="34" charset="0"/>
              <a:buChar char="•"/>
            </a:pPr>
            <a:r>
              <a:rPr lang="de-DE" altLang="de-DE" sz="2400" dirty="0" smtClean="0">
                <a:cs typeface="Arial" panose="020B0604020202020204" pitchFamily="34" charset="0"/>
              </a:rPr>
              <a:t>Selbstkonzepte entpuppen sich als falsch oder </a:t>
            </a:r>
            <a:r>
              <a:rPr lang="de-DE" altLang="de-DE" sz="2400" i="1" dirty="0" err="1" smtClean="0">
                <a:cs typeface="Arial" panose="020B0604020202020204" pitchFamily="34" charset="0"/>
              </a:rPr>
              <a:t>self-fulfilling</a:t>
            </a:r>
            <a:r>
              <a:rPr lang="de-DE" altLang="de-DE" sz="2400" i="1" dirty="0" smtClean="0">
                <a:cs typeface="Arial" panose="020B0604020202020204" pitchFamily="34" charset="0"/>
              </a:rPr>
              <a:t> </a:t>
            </a:r>
            <a:r>
              <a:rPr lang="de-DE" altLang="de-DE" sz="2400" i="1" dirty="0" err="1" smtClean="0">
                <a:cs typeface="Arial" panose="020B0604020202020204" pitchFamily="34" charset="0"/>
              </a:rPr>
              <a:t>prophecies</a:t>
            </a:r>
            <a:endParaRPr lang="de-DE" altLang="de-DE" sz="2400" i="1" dirty="0" smtClean="0">
              <a:solidFill>
                <a:schemeClr val="tx1"/>
              </a:solidFill>
              <a:cs typeface="Arial" panose="020B0604020202020204" pitchFamily="34" charset="0"/>
            </a:endParaRPr>
          </a:p>
          <a:p>
            <a:pPr marL="457200" indent="-457200" eaLnBrk="1" hangingPunct="1">
              <a:spcAft>
                <a:spcPct val="0"/>
              </a:spcAft>
              <a:buFont typeface="Arial" panose="020B0604020202020204" pitchFamily="34" charset="0"/>
              <a:buChar char="•"/>
            </a:pPr>
            <a:r>
              <a:rPr lang="de-DE" altLang="de-DE" sz="2800" dirty="0" smtClean="0">
                <a:solidFill>
                  <a:schemeClr val="tx1"/>
                </a:solidFill>
                <a:latin typeface="Arial" panose="020B0604020202020204" pitchFamily="34" charset="0"/>
                <a:cs typeface="Arial" panose="020B0604020202020204" pitchFamily="34" charset="0"/>
              </a:rPr>
              <a:t>Niemand ist zu alt, um sich zu verändern</a:t>
            </a:r>
          </a:p>
          <a:p>
            <a:pPr marL="457200" indent="-457200" eaLnBrk="1" hangingPunct="1">
              <a:spcAft>
                <a:spcPct val="0"/>
              </a:spcAft>
              <a:buFont typeface="Arial" panose="020B0604020202020204" pitchFamily="34" charset="0"/>
              <a:buChar char="•"/>
            </a:pPr>
            <a:r>
              <a:rPr lang="de-DE" altLang="de-DE" sz="2800" dirty="0" smtClean="0">
                <a:solidFill>
                  <a:schemeClr val="tx1"/>
                </a:solidFill>
                <a:latin typeface="Arial" panose="020B0604020202020204" pitchFamily="34" charset="0"/>
                <a:cs typeface="Arial" panose="020B0604020202020204" pitchFamily="34" charset="0"/>
              </a:rPr>
              <a:t>Es geht immer irgendwie weiter</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6768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1025478" y="1795870"/>
            <a:ext cx="7463127" cy="246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Bef>
                <a:spcPct val="50000"/>
              </a:spcBef>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eaLnBrk="1" hangingPunct="1">
              <a:spcBef>
                <a:spcPct val="50000"/>
              </a:spcBef>
              <a:spcAft>
                <a:spcPct val="0"/>
              </a:spcAft>
            </a:pPr>
            <a:r>
              <a:rPr lang="de-DE" altLang="de-DE" sz="2800" b="1" dirty="0" smtClean="0">
                <a:solidFill>
                  <a:schemeClr val="tx1"/>
                </a:solidFill>
                <a:latin typeface="Arial" panose="020B0604020202020204" pitchFamily="34" charset="0"/>
                <a:cs typeface="Arial" panose="020B0604020202020204" pitchFamily="34" charset="0"/>
              </a:rPr>
              <a:t>5</a:t>
            </a:r>
          </a:p>
          <a:p>
            <a:pPr algn="ctr" eaLnBrk="1" hangingPunct="1">
              <a:spcBef>
                <a:spcPct val="50000"/>
              </a:spcBef>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Bef>
                <a:spcPct val="50000"/>
              </a:spcBef>
              <a:spcAft>
                <a:spcPct val="0"/>
              </a:spcAft>
            </a:pPr>
            <a:r>
              <a:rPr lang="de-DE" altLang="de-DE" sz="2800" b="1" dirty="0">
                <a:solidFill>
                  <a:schemeClr val="tx1"/>
                </a:solidFill>
                <a:latin typeface="Arial" panose="020B0604020202020204" pitchFamily="34" charset="0"/>
                <a:cs typeface="Arial" panose="020B0604020202020204" pitchFamily="34" charset="0"/>
              </a:rPr>
              <a:t>Unterrichtseinheit zu </a:t>
            </a:r>
            <a:r>
              <a:rPr lang="de-DE" altLang="de-DE" sz="2800" b="1" i="1" dirty="0" err="1">
                <a:solidFill>
                  <a:schemeClr val="tx1"/>
                </a:solidFill>
                <a:latin typeface="Arial" panose="020B0604020202020204" pitchFamily="34" charset="0"/>
                <a:cs typeface="Arial" panose="020B0604020202020204" pitchFamily="34" charset="0"/>
              </a:rPr>
              <a:t>Up</a:t>
            </a:r>
            <a:r>
              <a:rPr lang="de-DE" altLang="de-DE" sz="2800" b="1" i="1" dirty="0">
                <a:solidFill>
                  <a:schemeClr val="tx1"/>
                </a:solidFill>
                <a:latin typeface="Arial" panose="020B0604020202020204" pitchFamily="34" charset="0"/>
                <a:cs typeface="Arial" panose="020B0604020202020204" pitchFamily="34" charset="0"/>
              </a:rPr>
              <a:t>: </a:t>
            </a:r>
            <a:r>
              <a:rPr lang="de-DE" altLang="de-DE" sz="2800" b="1" dirty="0" smtClean="0">
                <a:solidFill>
                  <a:schemeClr val="tx1"/>
                </a:solidFill>
                <a:latin typeface="Arial" panose="020B0604020202020204" pitchFamily="34" charset="0"/>
                <a:cs typeface="Arial" panose="020B0604020202020204" pitchFamily="34" charset="0"/>
              </a:rPr>
              <a:t>Progression(en)</a:t>
            </a:r>
            <a:endParaRPr lang="de-DE" altLang="de-DE"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7852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52321" y="1795870"/>
            <a:ext cx="8209440" cy="2677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Bef>
                <a:spcPct val="50000"/>
              </a:spcBef>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eaLnBrk="1" hangingPunct="1">
              <a:spcBef>
                <a:spcPct val="50000"/>
              </a:spcBef>
              <a:spcAft>
                <a:spcPct val="0"/>
              </a:spcAft>
            </a:pPr>
            <a:r>
              <a:rPr lang="de-DE" altLang="de-DE" sz="2800" b="1" dirty="0" smtClean="0">
                <a:solidFill>
                  <a:schemeClr val="tx1"/>
                </a:solidFill>
                <a:latin typeface="Arial" panose="020B0604020202020204" pitchFamily="34" charset="0"/>
                <a:cs typeface="Arial" panose="020B0604020202020204" pitchFamily="34" charset="0"/>
              </a:rPr>
              <a:t>1</a:t>
            </a:r>
          </a:p>
          <a:p>
            <a:pPr algn="ctr" eaLnBrk="1" hangingPunct="1">
              <a:spcBef>
                <a:spcPct val="50000"/>
              </a:spcBef>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Hinführung:</a:t>
            </a:r>
          </a:p>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Hör-Sehverstehen (HSV)</a:t>
            </a:r>
          </a:p>
        </p:txBody>
      </p:sp>
    </p:spTree>
    <p:extLst>
      <p:ext uri="{BB962C8B-B14F-4D97-AF65-F5344CB8AC3E}">
        <p14:creationId xmlns:p14="http://schemas.microsoft.com/office/powerpoint/2010/main" val="4187145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296746" y="1500043"/>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Unterrichtseinheit</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Up</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dirty="0" smtClean="0">
                <a:solidFill>
                  <a:schemeClr val="tx1"/>
                </a:solidFill>
                <a:latin typeface="Arial" panose="020B0604020202020204" pitchFamily="34" charset="0"/>
                <a:cs typeface="Arial" panose="020B0604020202020204" pitchFamily="34" charset="0"/>
              </a:rPr>
              <a:t>Progression bezüglich…</a:t>
            </a:r>
            <a:endParaRPr lang="de-DE" altLang="de-DE" sz="2800" b="1" i="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463852" y="2426028"/>
            <a:ext cx="8222947" cy="3970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r>
              <a:rPr lang="de-DE" altLang="de-DE" sz="2800" dirty="0" smtClean="0">
                <a:solidFill>
                  <a:schemeClr val="tx1"/>
                </a:solidFill>
                <a:latin typeface="Arial" panose="020B0604020202020204" pitchFamily="34" charset="0"/>
                <a:cs typeface="Arial" panose="020B0604020202020204" pitchFamily="34" charset="0"/>
              </a:rPr>
              <a:t>Charakterisierung der Protagonisten</a:t>
            </a:r>
          </a:p>
          <a:p>
            <a:pPr marL="457200" indent="-457200" eaLnBrk="1" hangingPunct="1">
              <a:spcAft>
                <a:spcPct val="0"/>
              </a:spcAft>
              <a:buFont typeface="Arial" panose="020B0604020202020204" pitchFamily="34" charset="0"/>
              <a:buChar char="•"/>
            </a:pPr>
            <a:r>
              <a:rPr lang="de-DE" altLang="de-DE" sz="2800" dirty="0" smtClean="0">
                <a:solidFill>
                  <a:schemeClr val="tx1"/>
                </a:solidFill>
                <a:latin typeface="Arial" panose="020B0604020202020204" pitchFamily="34" charset="0"/>
                <a:cs typeface="Arial" panose="020B0604020202020204" pitchFamily="34" charset="0"/>
              </a:rPr>
              <a:t>Komplexität der HSV-Kompetenz</a:t>
            </a:r>
          </a:p>
          <a:p>
            <a:pPr marL="457200" indent="-457200" eaLnBrk="1" hangingPunct="1">
              <a:spcAft>
                <a:spcPct val="0"/>
              </a:spcAft>
              <a:buFont typeface="Arial" panose="020B0604020202020204" pitchFamily="34" charset="0"/>
              <a:buChar char="•"/>
            </a:pPr>
            <a:r>
              <a:rPr lang="de-DE" altLang="de-DE" sz="2800" dirty="0" smtClean="0">
                <a:solidFill>
                  <a:schemeClr val="tx1"/>
                </a:solidFill>
                <a:latin typeface="Arial" panose="020B0604020202020204" pitchFamily="34" charset="0"/>
                <a:cs typeface="Arial" panose="020B0604020202020204" pitchFamily="34" charset="0"/>
              </a:rPr>
              <a:t>Textproduktion</a:t>
            </a:r>
          </a:p>
          <a:p>
            <a:pPr marL="457200" indent="-457200" eaLnBrk="1" hangingPunct="1">
              <a:spcAft>
                <a:spcPct val="0"/>
              </a:spcAft>
              <a:buFont typeface="Arial" panose="020B0604020202020204" pitchFamily="34" charset="0"/>
              <a:buChar char="•"/>
            </a:pPr>
            <a:r>
              <a:rPr lang="de-DE" altLang="de-DE" sz="2800" dirty="0" smtClean="0">
                <a:solidFill>
                  <a:schemeClr val="tx1"/>
                </a:solidFill>
                <a:latin typeface="Arial" panose="020B0604020202020204" pitchFamily="34" charset="0"/>
                <a:cs typeface="Arial" panose="020B0604020202020204" pitchFamily="34" charset="0"/>
              </a:rPr>
              <a:t>Sprachliche Mittel: </a:t>
            </a:r>
            <a:r>
              <a:rPr lang="de-DE" altLang="de-DE" sz="2800" i="1" dirty="0" err="1" smtClean="0">
                <a:solidFill>
                  <a:schemeClr val="tx1"/>
                </a:solidFill>
                <a:latin typeface="Arial" panose="020B0604020202020204" pitchFamily="34" charset="0"/>
                <a:cs typeface="Arial" panose="020B0604020202020204" pitchFamily="34" charset="0"/>
              </a:rPr>
              <a:t>tenses</a:t>
            </a:r>
            <a:r>
              <a:rPr lang="de-DE" altLang="de-DE" sz="2800" dirty="0" smtClean="0">
                <a:solidFill>
                  <a:schemeClr val="tx1"/>
                </a:solidFill>
                <a:latin typeface="Arial" panose="020B0604020202020204" pitchFamily="34" charset="0"/>
                <a:cs typeface="Arial" panose="020B0604020202020204" pitchFamily="34" charset="0"/>
              </a:rPr>
              <a:t>, die zur Lösung der Aufgaben erforderlich sind</a:t>
            </a:r>
          </a:p>
          <a:p>
            <a:pPr marL="457200" indent="-457200" eaLnBrk="1" hangingPunct="1">
              <a:spcAft>
                <a:spcPct val="0"/>
              </a:spcAft>
              <a:buFont typeface="Arial" panose="020B0604020202020204" pitchFamily="34" charset="0"/>
              <a:buChar char="•"/>
            </a:pPr>
            <a:r>
              <a:rPr lang="de-DE" altLang="de-DE" sz="2800" dirty="0" smtClean="0">
                <a:solidFill>
                  <a:schemeClr val="tx1"/>
                </a:solidFill>
                <a:latin typeface="Arial" panose="020B0604020202020204" pitchFamily="34" charset="0"/>
                <a:cs typeface="Arial" panose="020B0604020202020204" pitchFamily="34" charset="0"/>
              </a:rPr>
              <a:t>Komplexität der TMK</a:t>
            </a:r>
          </a:p>
          <a:p>
            <a:pPr eaLnBrk="1" hangingPunct="1">
              <a:spcAft>
                <a:spcPct val="0"/>
              </a:spcAft>
            </a:pPr>
            <a:endParaRPr lang="de-DE" altLang="de-DE" sz="2800" dirty="0">
              <a:solidFill>
                <a:schemeClr val="tx1"/>
              </a:solidFill>
              <a:latin typeface="Arial" panose="020B0604020202020204" pitchFamily="34" charset="0"/>
              <a:cs typeface="Arial" panose="020B0604020202020204" pitchFamily="34" charset="0"/>
            </a:endParaRPr>
          </a:p>
          <a:p>
            <a:pPr eaLnBrk="1" hangingPunct="1">
              <a:spcAft>
                <a:spcPct val="0"/>
              </a:spcAft>
            </a:pPr>
            <a:r>
              <a:rPr lang="de-DE" altLang="de-DE" sz="2800" dirty="0" smtClean="0">
                <a:solidFill>
                  <a:schemeClr val="tx1"/>
                </a:solidFill>
                <a:latin typeface="Arial" panose="020B0604020202020204" pitchFamily="34" charset="0"/>
                <a:cs typeface="Arial" panose="020B0604020202020204" pitchFamily="34" charset="0"/>
              </a:rPr>
              <a:t>Ausführliche Übersicht in der Datei „</a:t>
            </a:r>
            <a:r>
              <a:rPr lang="de-DE" altLang="de-DE" sz="2800" dirty="0" err="1" smtClean="0">
                <a:solidFill>
                  <a:schemeClr val="tx1"/>
                </a:solidFill>
                <a:latin typeface="Arial" panose="020B0604020202020204" pitchFamily="34" charset="0"/>
                <a:cs typeface="Arial" panose="020B0604020202020204" pitchFamily="34" charset="0"/>
              </a:rPr>
              <a:t>readme</a:t>
            </a:r>
            <a:r>
              <a:rPr lang="de-DE" altLang="de-DE" sz="2800" dirty="0" smtClean="0">
                <a:solidFill>
                  <a:schemeClr val="tx1"/>
                </a:solidFill>
                <a:latin typeface="Arial" panose="020B0604020202020204" pitchFamily="34" charset="0"/>
                <a:cs typeface="Arial" panose="020B0604020202020204" pitchFamily="34" charset="0"/>
              </a:rPr>
              <a:t>“</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1103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296746" y="1500043"/>
            <a:ext cx="8209440" cy="4832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640525" y="2623422"/>
            <a:ext cx="8222947" cy="433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1: Carl </a:t>
            </a:r>
            <a:r>
              <a:rPr lang="de-DE" altLang="de-DE" sz="2000" b="1" dirty="0" smtClean="0">
                <a:solidFill>
                  <a:schemeClr val="bg1"/>
                </a:solidFill>
                <a:latin typeface="Arial" panose="020B0604020202020204" pitchFamily="34" charset="0"/>
                <a:cs typeface="Arial" panose="020B0604020202020204" pitchFamily="34" charset="0"/>
              </a:rPr>
              <a:t>beschreiben</a:t>
            </a:r>
          </a:p>
          <a:p>
            <a:pPr marL="457200" indent="-457200">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2:</a:t>
            </a:r>
            <a:r>
              <a:rPr lang="de-DE" altLang="de-DE" sz="2000" b="1" dirty="0" smtClean="0">
                <a:solidFill>
                  <a:schemeClr val="bg1"/>
                </a:solidFill>
                <a:latin typeface="Arial" panose="020B0604020202020204" pitchFamily="34" charset="0"/>
                <a:cs typeface="Arial" panose="020B0604020202020204" pitchFamily="34" charset="0"/>
              </a:rPr>
              <a:t> </a:t>
            </a:r>
            <a:r>
              <a:rPr lang="de-DE" altLang="de-DE" sz="2000" dirty="0">
                <a:solidFill>
                  <a:schemeClr val="bg1"/>
                </a:solidFill>
                <a:latin typeface="Arial" panose="020B0604020202020204" pitchFamily="34" charset="0"/>
                <a:cs typeface="Arial" panose="020B0604020202020204" pitchFamily="34" charset="0"/>
              </a:rPr>
              <a:t>Carl </a:t>
            </a:r>
            <a:r>
              <a:rPr lang="de-DE" altLang="de-DE" sz="2000" b="1" dirty="0" smtClean="0">
                <a:solidFill>
                  <a:schemeClr val="bg1"/>
                </a:solidFill>
                <a:latin typeface="Arial" panose="020B0604020202020204" pitchFamily="34" charset="0"/>
                <a:cs typeface="Arial" panose="020B0604020202020204" pitchFamily="34" charset="0"/>
              </a:rPr>
              <a:t>beschreiben</a:t>
            </a:r>
            <a:r>
              <a:rPr lang="de-DE" altLang="de-DE" sz="2000" dirty="0" smtClean="0">
                <a:solidFill>
                  <a:schemeClr val="bg1"/>
                </a:solidFill>
                <a:latin typeface="Arial" panose="020B0604020202020204" pitchFamily="34" charset="0"/>
                <a:cs typeface="Arial" panose="020B0604020202020204" pitchFamily="34" charset="0"/>
              </a:rPr>
              <a:t>, nachdem er in mehreren Situationen gezeigt wurde; </a:t>
            </a:r>
            <a:r>
              <a:rPr lang="de-DE" altLang="de-DE" sz="2000" dirty="0">
                <a:solidFill>
                  <a:schemeClr val="bg1"/>
                </a:solidFill>
                <a:latin typeface="Arial" panose="020B0604020202020204" pitchFamily="34" charset="0"/>
                <a:cs typeface="Arial" panose="020B0604020202020204" pitchFamily="34" charset="0"/>
              </a:rPr>
              <a:t>Carl und </a:t>
            </a:r>
            <a:r>
              <a:rPr lang="de-DE" altLang="de-DE" sz="2000" dirty="0" err="1">
                <a:solidFill>
                  <a:schemeClr val="bg1"/>
                </a:solidFill>
                <a:latin typeface="Arial" panose="020B0604020202020204" pitchFamily="34" charset="0"/>
                <a:cs typeface="Arial" panose="020B0604020202020204" pitchFamily="34" charset="0"/>
              </a:rPr>
              <a:t>Ellie</a:t>
            </a:r>
            <a:r>
              <a:rPr lang="de-DE" altLang="de-DE" sz="2000" dirty="0">
                <a:solidFill>
                  <a:schemeClr val="bg1"/>
                </a:solidFill>
                <a:latin typeface="Arial" panose="020B0604020202020204" pitchFamily="34" charset="0"/>
                <a:cs typeface="Arial" panose="020B0604020202020204" pitchFamily="34" charset="0"/>
              </a:rPr>
              <a:t> </a:t>
            </a:r>
            <a:r>
              <a:rPr lang="de-DE" altLang="de-DE" sz="2000" b="1" dirty="0" smtClean="0">
                <a:solidFill>
                  <a:schemeClr val="bg1"/>
                </a:solidFill>
                <a:latin typeface="Arial" panose="020B0604020202020204" pitchFamily="34" charset="0"/>
                <a:cs typeface="Arial" panose="020B0604020202020204" pitchFamily="34" charset="0"/>
              </a:rPr>
              <a:t>kontrastieren</a:t>
            </a:r>
            <a:r>
              <a:rPr lang="de-DE" altLang="de-DE" sz="2000" dirty="0" smtClean="0">
                <a:solidFill>
                  <a:schemeClr val="bg1"/>
                </a:solidFill>
                <a:latin typeface="Arial" panose="020B0604020202020204" pitchFamily="34" charset="0"/>
                <a:cs typeface="Arial" panose="020B0604020202020204" pitchFamily="34" charset="0"/>
              </a:rPr>
              <a:t> </a:t>
            </a:r>
            <a:endParaRPr lang="de-DE" altLang="de-DE" sz="2000" b="1" dirty="0" smtClean="0">
              <a:solidFill>
                <a:schemeClr val="bg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3: Carl und </a:t>
            </a:r>
            <a:r>
              <a:rPr lang="de-DE" altLang="de-DE" sz="2000" dirty="0" err="1" smtClean="0">
                <a:solidFill>
                  <a:schemeClr val="bg1"/>
                </a:solidFill>
                <a:latin typeface="Arial" panose="020B0604020202020204" pitchFamily="34" charset="0"/>
                <a:cs typeface="Arial" panose="020B0604020202020204" pitchFamily="34" charset="0"/>
              </a:rPr>
              <a:t>Ellie</a:t>
            </a:r>
            <a:r>
              <a:rPr lang="de-DE" altLang="de-DE" sz="2000" dirty="0" smtClean="0">
                <a:solidFill>
                  <a:schemeClr val="bg1"/>
                </a:solidFill>
                <a:latin typeface="Arial" panose="020B0604020202020204" pitchFamily="34" charset="0"/>
                <a:cs typeface="Arial" panose="020B0604020202020204" pitchFamily="34" charset="0"/>
              </a:rPr>
              <a:t> </a:t>
            </a:r>
            <a:r>
              <a:rPr lang="de-DE" altLang="de-DE" sz="2000" b="1" dirty="0" smtClean="0">
                <a:solidFill>
                  <a:schemeClr val="bg1"/>
                </a:solidFill>
                <a:latin typeface="Arial" panose="020B0604020202020204" pitchFamily="34" charset="0"/>
                <a:cs typeface="Arial" panose="020B0604020202020204" pitchFamily="34" charset="0"/>
              </a:rPr>
              <a:t>vergleichen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4: </a:t>
            </a:r>
            <a:r>
              <a:rPr lang="de-DE" altLang="de-DE" sz="2000" b="1" dirty="0" smtClean="0">
                <a:solidFill>
                  <a:schemeClr val="bg1"/>
                </a:solidFill>
                <a:latin typeface="Arial" panose="020B0604020202020204" pitchFamily="34" charset="0"/>
                <a:cs typeface="Arial" panose="020B0604020202020204" pitchFamily="34" charset="0"/>
              </a:rPr>
              <a:t>Beziehungsnetz</a:t>
            </a:r>
            <a:r>
              <a:rPr lang="de-DE" altLang="de-DE" sz="2000" dirty="0" smtClean="0">
                <a:solidFill>
                  <a:schemeClr val="bg1"/>
                </a:solidFill>
                <a:latin typeface="Arial" panose="020B0604020202020204" pitchFamily="34" charset="0"/>
                <a:cs typeface="Arial" panose="020B0604020202020204" pitchFamily="34" charset="0"/>
              </a:rPr>
              <a:t> erarbeiten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5: </a:t>
            </a:r>
            <a:r>
              <a:rPr lang="de-DE" altLang="de-DE" sz="2000" b="1" dirty="0" smtClean="0">
                <a:solidFill>
                  <a:schemeClr val="bg1"/>
                </a:solidFill>
                <a:latin typeface="Arial" panose="020B0604020202020204" pitchFamily="34" charset="0"/>
                <a:cs typeface="Arial" panose="020B0604020202020204" pitchFamily="34" charset="0"/>
              </a:rPr>
              <a:t>Bedeutung der Charaktere </a:t>
            </a:r>
            <a:r>
              <a:rPr lang="de-DE" altLang="de-DE" sz="2000" dirty="0" smtClean="0">
                <a:solidFill>
                  <a:schemeClr val="bg1"/>
                </a:solidFill>
                <a:latin typeface="Arial" panose="020B0604020202020204" pitchFamily="34" charset="0"/>
                <a:cs typeface="Arial" panose="020B0604020202020204" pitchFamily="34" charset="0"/>
              </a:rPr>
              <a:t>(Carl / </a:t>
            </a:r>
            <a:r>
              <a:rPr lang="de-DE" altLang="de-DE" sz="2000" dirty="0" err="1" smtClean="0">
                <a:solidFill>
                  <a:schemeClr val="bg1"/>
                </a:solidFill>
                <a:latin typeface="Arial" panose="020B0604020202020204" pitchFamily="34" charset="0"/>
                <a:cs typeface="Arial" panose="020B0604020202020204" pitchFamily="34" charset="0"/>
              </a:rPr>
              <a:t>Muntz</a:t>
            </a:r>
            <a:r>
              <a:rPr lang="de-DE" altLang="de-DE" sz="2000" dirty="0" smtClean="0">
                <a:solidFill>
                  <a:schemeClr val="bg1"/>
                </a:solidFill>
                <a:latin typeface="Arial" panose="020B0604020202020204" pitchFamily="34" charset="0"/>
                <a:cs typeface="Arial" panose="020B0604020202020204" pitchFamily="34" charset="0"/>
              </a:rPr>
              <a:t>) für den </a:t>
            </a:r>
            <a:r>
              <a:rPr lang="de-DE" altLang="de-DE" sz="2000" b="1" dirty="0" smtClean="0">
                <a:solidFill>
                  <a:schemeClr val="bg1"/>
                </a:solidFill>
                <a:latin typeface="Arial" panose="020B0604020202020204" pitchFamily="34" charset="0"/>
                <a:cs typeface="Arial" panose="020B0604020202020204" pitchFamily="34" charset="0"/>
              </a:rPr>
              <a:t>zentralen Konflikt </a:t>
            </a:r>
            <a:r>
              <a:rPr lang="de-DE" altLang="de-DE" sz="2000" dirty="0" smtClean="0">
                <a:solidFill>
                  <a:schemeClr val="bg1"/>
                </a:solidFill>
                <a:latin typeface="Arial" panose="020B0604020202020204" pitchFamily="34" charset="0"/>
                <a:cs typeface="Arial" panose="020B0604020202020204" pitchFamily="34" charset="0"/>
              </a:rPr>
              <a:t>erkennen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7: </a:t>
            </a:r>
            <a:r>
              <a:rPr lang="de-DE" altLang="de-DE" sz="2000" b="1" dirty="0" smtClean="0">
                <a:solidFill>
                  <a:schemeClr val="bg1"/>
                </a:solidFill>
                <a:latin typeface="Arial" panose="020B0604020202020204" pitchFamily="34" charset="0"/>
                <a:cs typeface="Arial" panose="020B0604020202020204" pitchFamily="34" charset="0"/>
              </a:rPr>
              <a:t>Einfluss</a:t>
            </a:r>
            <a:r>
              <a:rPr lang="de-DE" altLang="de-DE" sz="2000" dirty="0" smtClean="0">
                <a:solidFill>
                  <a:schemeClr val="bg1"/>
                </a:solidFill>
                <a:latin typeface="Arial" panose="020B0604020202020204" pitchFamily="34" charset="0"/>
                <a:cs typeface="Arial" panose="020B0604020202020204" pitchFamily="34" charset="0"/>
              </a:rPr>
              <a:t> verschiedener Charaktere auf Carl sowie Carls </a:t>
            </a:r>
            <a:r>
              <a:rPr lang="de-DE" altLang="de-DE" sz="2000" i="1" dirty="0" smtClean="0">
                <a:solidFill>
                  <a:schemeClr val="bg1"/>
                </a:solidFill>
                <a:latin typeface="Arial" panose="020B0604020202020204" pitchFamily="34" charset="0"/>
                <a:cs typeface="Arial" panose="020B0604020202020204" pitchFamily="34" charset="0"/>
              </a:rPr>
              <a:t>Wandel</a:t>
            </a:r>
            <a:r>
              <a:rPr lang="de-DE" altLang="de-DE" sz="2000" dirty="0" smtClean="0">
                <a:solidFill>
                  <a:schemeClr val="bg1"/>
                </a:solidFill>
                <a:latin typeface="Arial" panose="020B0604020202020204" pitchFamily="34" charset="0"/>
                <a:cs typeface="Arial" panose="020B0604020202020204" pitchFamily="34" charset="0"/>
              </a:rPr>
              <a:t> beschreiben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10: </a:t>
            </a:r>
            <a:r>
              <a:rPr lang="de-DE" altLang="de-DE" sz="2000" b="1" dirty="0" smtClean="0">
                <a:solidFill>
                  <a:schemeClr val="bg1"/>
                </a:solidFill>
                <a:latin typeface="Arial" panose="020B0604020202020204" pitchFamily="34" charset="0"/>
                <a:cs typeface="Arial" panose="020B0604020202020204" pitchFamily="34" charset="0"/>
              </a:rPr>
              <a:t>Transfer</a:t>
            </a:r>
            <a:r>
              <a:rPr lang="de-DE" altLang="de-DE" sz="2000" dirty="0" smtClean="0">
                <a:solidFill>
                  <a:schemeClr val="bg1"/>
                </a:solidFill>
                <a:latin typeface="Arial" panose="020B0604020202020204" pitchFamily="34" charset="0"/>
                <a:cs typeface="Arial" panose="020B0604020202020204" pitchFamily="34" charset="0"/>
              </a:rPr>
              <a:t>: was lässt sich auf die </a:t>
            </a:r>
            <a:r>
              <a:rPr lang="de-DE" altLang="de-DE" sz="2000" b="1" dirty="0" smtClean="0">
                <a:solidFill>
                  <a:schemeClr val="bg1"/>
                </a:solidFill>
                <a:latin typeface="Arial" panose="020B0604020202020204" pitchFamily="34" charset="0"/>
                <a:cs typeface="Arial" panose="020B0604020202020204" pitchFamily="34" charset="0"/>
              </a:rPr>
              <a:t>Lebenssituation der </a:t>
            </a:r>
            <a:r>
              <a:rPr lang="de-DE" altLang="de-DE" sz="2000" b="1" dirty="0" err="1" smtClean="0">
                <a:solidFill>
                  <a:schemeClr val="bg1"/>
                </a:solidFill>
                <a:latin typeface="Arial" panose="020B0604020202020204" pitchFamily="34" charset="0"/>
                <a:cs typeface="Arial" panose="020B0604020202020204" pitchFamily="34" charset="0"/>
              </a:rPr>
              <a:t>SuS</a:t>
            </a:r>
            <a:r>
              <a:rPr lang="de-DE" altLang="de-DE" sz="2000" b="1" dirty="0">
                <a:solidFill>
                  <a:schemeClr val="bg1"/>
                </a:solidFill>
                <a:latin typeface="Arial" panose="020B0604020202020204" pitchFamily="34" charset="0"/>
                <a:cs typeface="Arial" panose="020B0604020202020204" pitchFamily="34" charset="0"/>
              </a:rPr>
              <a:t> </a:t>
            </a:r>
            <a:r>
              <a:rPr lang="de-DE" altLang="de-DE" sz="2000" dirty="0" smtClean="0">
                <a:solidFill>
                  <a:schemeClr val="bg1"/>
                </a:solidFill>
                <a:latin typeface="Arial" panose="020B0604020202020204" pitchFamily="34" charset="0"/>
                <a:cs typeface="Arial" panose="020B0604020202020204" pitchFamily="34" charset="0"/>
              </a:rPr>
              <a:t>übertragen?</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296746" y="1500043"/>
            <a:ext cx="8209440" cy="224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Beispiel einer Progression: </a:t>
            </a:r>
          </a:p>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Charakterisierung der Protagonisten</a:t>
            </a:r>
            <a:endParaRPr lang="de-DE" altLang="de-DE" sz="2800" b="1" i="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4054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296746" y="1500043"/>
            <a:ext cx="8209440" cy="4832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640525" y="2623422"/>
            <a:ext cx="8222947" cy="433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1: Carl </a:t>
            </a:r>
            <a:r>
              <a:rPr lang="de-DE" altLang="de-DE" sz="2000" b="1" dirty="0" smtClean="0">
                <a:solidFill>
                  <a:schemeClr val="tx1"/>
                </a:solidFill>
                <a:latin typeface="Arial" panose="020B0604020202020204" pitchFamily="34" charset="0"/>
                <a:cs typeface="Arial" panose="020B0604020202020204" pitchFamily="34" charset="0"/>
              </a:rPr>
              <a:t>beschreiben</a:t>
            </a:r>
          </a:p>
          <a:p>
            <a:pPr marL="457200" indent="-457200">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2:</a:t>
            </a:r>
            <a:r>
              <a:rPr lang="de-DE" altLang="de-DE" sz="2000" b="1" dirty="0" smtClean="0">
                <a:solidFill>
                  <a:schemeClr val="bg1"/>
                </a:solidFill>
                <a:latin typeface="Arial" panose="020B0604020202020204" pitchFamily="34" charset="0"/>
                <a:cs typeface="Arial" panose="020B0604020202020204" pitchFamily="34" charset="0"/>
              </a:rPr>
              <a:t> </a:t>
            </a:r>
            <a:r>
              <a:rPr lang="de-DE" altLang="de-DE" sz="2000" dirty="0">
                <a:solidFill>
                  <a:schemeClr val="bg1"/>
                </a:solidFill>
                <a:latin typeface="Arial" panose="020B0604020202020204" pitchFamily="34" charset="0"/>
                <a:cs typeface="Arial" panose="020B0604020202020204" pitchFamily="34" charset="0"/>
              </a:rPr>
              <a:t>Carl </a:t>
            </a:r>
            <a:r>
              <a:rPr lang="de-DE" altLang="de-DE" sz="2000" b="1" dirty="0" smtClean="0">
                <a:solidFill>
                  <a:schemeClr val="bg1"/>
                </a:solidFill>
                <a:latin typeface="Arial" panose="020B0604020202020204" pitchFamily="34" charset="0"/>
                <a:cs typeface="Arial" panose="020B0604020202020204" pitchFamily="34" charset="0"/>
              </a:rPr>
              <a:t>beschreiben</a:t>
            </a:r>
            <a:r>
              <a:rPr lang="de-DE" altLang="de-DE" sz="2000" dirty="0" smtClean="0">
                <a:solidFill>
                  <a:schemeClr val="bg1"/>
                </a:solidFill>
                <a:latin typeface="Arial" panose="020B0604020202020204" pitchFamily="34" charset="0"/>
                <a:cs typeface="Arial" panose="020B0604020202020204" pitchFamily="34" charset="0"/>
              </a:rPr>
              <a:t>, nachdem er in mehreren Situationen gezeigt wurde; </a:t>
            </a:r>
            <a:r>
              <a:rPr lang="de-DE" altLang="de-DE" sz="2000" dirty="0">
                <a:solidFill>
                  <a:schemeClr val="bg1"/>
                </a:solidFill>
                <a:latin typeface="Arial" panose="020B0604020202020204" pitchFamily="34" charset="0"/>
                <a:cs typeface="Arial" panose="020B0604020202020204" pitchFamily="34" charset="0"/>
              </a:rPr>
              <a:t>Carl und </a:t>
            </a:r>
            <a:r>
              <a:rPr lang="de-DE" altLang="de-DE" sz="2000" dirty="0" err="1">
                <a:solidFill>
                  <a:schemeClr val="bg1"/>
                </a:solidFill>
                <a:latin typeface="Arial" panose="020B0604020202020204" pitchFamily="34" charset="0"/>
                <a:cs typeface="Arial" panose="020B0604020202020204" pitchFamily="34" charset="0"/>
              </a:rPr>
              <a:t>Ellie</a:t>
            </a:r>
            <a:r>
              <a:rPr lang="de-DE" altLang="de-DE" sz="2000" dirty="0">
                <a:solidFill>
                  <a:schemeClr val="bg1"/>
                </a:solidFill>
                <a:latin typeface="Arial" panose="020B0604020202020204" pitchFamily="34" charset="0"/>
                <a:cs typeface="Arial" panose="020B0604020202020204" pitchFamily="34" charset="0"/>
              </a:rPr>
              <a:t> </a:t>
            </a:r>
            <a:r>
              <a:rPr lang="de-DE" altLang="de-DE" sz="2000" b="1" dirty="0" smtClean="0">
                <a:solidFill>
                  <a:schemeClr val="bg1"/>
                </a:solidFill>
                <a:latin typeface="Arial" panose="020B0604020202020204" pitchFamily="34" charset="0"/>
                <a:cs typeface="Arial" panose="020B0604020202020204" pitchFamily="34" charset="0"/>
              </a:rPr>
              <a:t>kontrastieren</a:t>
            </a:r>
            <a:r>
              <a:rPr lang="de-DE" altLang="de-DE" sz="2000" dirty="0" smtClean="0">
                <a:solidFill>
                  <a:schemeClr val="bg1"/>
                </a:solidFill>
                <a:latin typeface="Arial" panose="020B0604020202020204" pitchFamily="34" charset="0"/>
                <a:cs typeface="Arial" panose="020B0604020202020204" pitchFamily="34" charset="0"/>
              </a:rPr>
              <a:t> </a:t>
            </a:r>
            <a:endParaRPr lang="de-DE" altLang="de-DE" sz="2000" b="1" dirty="0" smtClean="0">
              <a:solidFill>
                <a:schemeClr val="bg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3: Carl und </a:t>
            </a:r>
            <a:r>
              <a:rPr lang="de-DE" altLang="de-DE" sz="2000" dirty="0" err="1" smtClean="0">
                <a:solidFill>
                  <a:schemeClr val="bg1"/>
                </a:solidFill>
                <a:latin typeface="Arial" panose="020B0604020202020204" pitchFamily="34" charset="0"/>
                <a:cs typeface="Arial" panose="020B0604020202020204" pitchFamily="34" charset="0"/>
              </a:rPr>
              <a:t>Ellie</a:t>
            </a:r>
            <a:r>
              <a:rPr lang="de-DE" altLang="de-DE" sz="2000" dirty="0" smtClean="0">
                <a:solidFill>
                  <a:schemeClr val="bg1"/>
                </a:solidFill>
                <a:latin typeface="Arial" panose="020B0604020202020204" pitchFamily="34" charset="0"/>
                <a:cs typeface="Arial" panose="020B0604020202020204" pitchFamily="34" charset="0"/>
              </a:rPr>
              <a:t> </a:t>
            </a:r>
            <a:r>
              <a:rPr lang="de-DE" altLang="de-DE" sz="2000" b="1" dirty="0" smtClean="0">
                <a:solidFill>
                  <a:schemeClr val="bg1"/>
                </a:solidFill>
                <a:latin typeface="Arial" panose="020B0604020202020204" pitchFamily="34" charset="0"/>
                <a:cs typeface="Arial" panose="020B0604020202020204" pitchFamily="34" charset="0"/>
              </a:rPr>
              <a:t>vergleichen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4: </a:t>
            </a:r>
            <a:r>
              <a:rPr lang="de-DE" altLang="de-DE" sz="2000" b="1" dirty="0" smtClean="0">
                <a:solidFill>
                  <a:schemeClr val="bg1"/>
                </a:solidFill>
                <a:latin typeface="Arial" panose="020B0604020202020204" pitchFamily="34" charset="0"/>
                <a:cs typeface="Arial" panose="020B0604020202020204" pitchFamily="34" charset="0"/>
              </a:rPr>
              <a:t>Beziehungsnetz</a:t>
            </a:r>
            <a:r>
              <a:rPr lang="de-DE" altLang="de-DE" sz="2000" dirty="0" smtClean="0">
                <a:solidFill>
                  <a:schemeClr val="bg1"/>
                </a:solidFill>
                <a:latin typeface="Arial" panose="020B0604020202020204" pitchFamily="34" charset="0"/>
                <a:cs typeface="Arial" panose="020B0604020202020204" pitchFamily="34" charset="0"/>
              </a:rPr>
              <a:t> erarbeiten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5: </a:t>
            </a:r>
            <a:r>
              <a:rPr lang="de-DE" altLang="de-DE" sz="2000" b="1" dirty="0" smtClean="0">
                <a:solidFill>
                  <a:schemeClr val="bg1"/>
                </a:solidFill>
                <a:latin typeface="Arial" panose="020B0604020202020204" pitchFamily="34" charset="0"/>
                <a:cs typeface="Arial" panose="020B0604020202020204" pitchFamily="34" charset="0"/>
              </a:rPr>
              <a:t>Bedeutung der Charaktere </a:t>
            </a:r>
            <a:r>
              <a:rPr lang="de-DE" altLang="de-DE" sz="2000" dirty="0" smtClean="0">
                <a:solidFill>
                  <a:schemeClr val="bg1"/>
                </a:solidFill>
                <a:latin typeface="Arial" panose="020B0604020202020204" pitchFamily="34" charset="0"/>
                <a:cs typeface="Arial" panose="020B0604020202020204" pitchFamily="34" charset="0"/>
              </a:rPr>
              <a:t>(Carl / </a:t>
            </a:r>
            <a:r>
              <a:rPr lang="de-DE" altLang="de-DE" sz="2000" dirty="0" err="1" smtClean="0">
                <a:solidFill>
                  <a:schemeClr val="bg1"/>
                </a:solidFill>
                <a:latin typeface="Arial" panose="020B0604020202020204" pitchFamily="34" charset="0"/>
                <a:cs typeface="Arial" panose="020B0604020202020204" pitchFamily="34" charset="0"/>
              </a:rPr>
              <a:t>Muntz</a:t>
            </a:r>
            <a:r>
              <a:rPr lang="de-DE" altLang="de-DE" sz="2000" dirty="0" smtClean="0">
                <a:solidFill>
                  <a:schemeClr val="bg1"/>
                </a:solidFill>
                <a:latin typeface="Arial" panose="020B0604020202020204" pitchFamily="34" charset="0"/>
                <a:cs typeface="Arial" panose="020B0604020202020204" pitchFamily="34" charset="0"/>
              </a:rPr>
              <a:t>) für den </a:t>
            </a:r>
            <a:r>
              <a:rPr lang="de-DE" altLang="de-DE" sz="2000" b="1" dirty="0" smtClean="0">
                <a:solidFill>
                  <a:schemeClr val="bg1"/>
                </a:solidFill>
                <a:latin typeface="Arial" panose="020B0604020202020204" pitchFamily="34" charset="0"/>
                <a:cs typeface="Arial" panose="020B0604020202020204" pitchFamily="34" charset="0"/>
              </a:rPr>
              <a:t>zentralen Konflikt </a:t>
            </a:r>
            <a:r>
              <a:rPr lang="de-DE" altLang="de-DE" sz="2000" dirty="0" smtClean="0">
                <a:solidFill>
                  <a:schemeClr val="bg1"/>
                </a:solidFill>
                <a:latin typeface="Arial" panose="020B0604020202020204" pitchFamily="34" charset="0"/>
                <a:cs typeface="Arial" panose="020B0604020202020204" pitchFamily="34" charset="0"/>
              </a:rPr>
              <a:t>erkennen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7: </a:t>
            </a:r>
            <a:r>
              <a:rPr lang="de-DE" altLang="de-DE" sz="2000" b="1" dirty="0" smtClean="0">
                <a:solidFill>
                  <a:schemeClr val="bg1"/>
                </a:solidFill>
                <a:latin typeface="Arial" panose="020B0604020202020204" pitchFamily="34" charset="0"/>
                <a:cs typeface="Arial" panose="020B0604020202020204" pitchFamily="34" charset="0"/>
              </a:rPr>
              <a:t>Einfluss</a:t>
            </a:r>
            <a:r>
              <a:rPr lang="de-DE" altLang="de-DE" sz="2000" dirty="0" smtClean="0">
                <a:solidFill>
                  <a:schemeClr val="bg1"/>
                </a:solidFill>
                <a:latin typeface="Arial" panose="020B0604020202020204" pitchFamily="34" charset="0"/>
                <a:cs typeface="Arial" panose="020B0604020202020204" pitchFamily="34" charset="0"/>
              </a:rPr>
              <a:t> verschiedener Charaktere auf Carl sowie Carls </a:t>
            </a:r>
            <a:r>
              <a:rPr lang="de-DE" altLang="de-DE" sz="2000" i="1" dirty="0" smtClean="0">
                <a:solidFill>
                  <a:schemeClr val="bg1"/>
                </a:solidFill>
                <a:latin typeface="Arial" panose="020B0604020202020204" pitchFamily="34" charset="0"/>
                <a:cs typeface="Arial" panose="020B0604020202020204" pitchFamily="34" charset="0"/>
              </a:rPr>
              <a:t>Wandel</a:t>
            </a:r>
            <a:r>
              <a:rPr lang="de-DE" altLang="de-DE" sz="2000" dirty="0" smtClean="0">
                <a:solidFill>
                  <a:schemeClr val="bg1"/>
                </a:solidFill>
                <a:latin typeface="Arial" panose="020B0604020202020204" pitchFamily="34" charset="0"/>
                <a:cs typeface="Arial" panose="020B0604020202020204" pitchFamily="34" charset="0"/>
              </a:rPr>
              <a:t> beschreiben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10: </a:t>
            </a:r>
            <a:r>
              <a:rPr lang="de-DE" altLang="de-DE" sz="2000" b="1" dirty="0" smtClean="0">
                <a:solidFill>
                  <a:schemeClr val="bg1"/>
                </a:solidFill>
                <a:latin typeface="Arial" panose="020B0604020202020204" pitchFamily="34" charset="0"/>
                <a:cs typeface="Arial" panose="020B0604020202020204" pitchFamily="34" charset="0"/>
              </a:rPr>
              <a:t>Transfer</a:t>
            </a:r>
            <a:r>
              <a:rPr lang="de-DE" altLang="de-DE" sz="2000" dirty="0" smtClean="0">
                <a:solidFill>
                  <a:schemeClr val="bg1"/>
                </a:solidFill>
                <a:latin typeface="Arial" panose="020B0604020202020204" pitchFamily="34" charset="0"/>
                <a:cs typeface="Arial" panose="020B0604020202020204" pitchFamily="34" charset="0"/>
              </a:rPr>
              <a:t>: was lässt sich auf die </a:t>
            </a:r>
            <a:r>
              <a:rPr lang="de-DE" altLang="de-DE" sz="2000" b="1" dirty="0" smtClean="0">
                <a:solidFill>
                  <a:schemeClr val="bg1"/>
                </a:solidFill>
                <a:latin typeface="Arial" panose="020B0604020202020204" pitchFamily="34" charset="0"/>
                <a:cs typeface="Arial" panose="020B0604020202020204" pitchFamily="34" charset="0"/>
              </a:rPr>
              <a:t>Lebenssituation der </a:t>
            </a:r>
            <a:r>
              <a:rPr lang="de-DE" altLang="de-DE" sz="2000" b="1" dirty="0" err="1" smtClean="0">
                <a:solidFill>
                  <a:schemeClr val="bg1"/>
                </a:solidFill>
                <a:latin typeface="Arial" panose="020B0604020202020204" pitchFamily="34" charset="0"/>
                <a:cs typeface="Arial" panose="020B0604020202020204" pitchFamily="34" charset="0"/>
              </a:rPr>
              <a:t>SuS</a:t>
            </a:r>
            <a:r>
              <a:rPr lang="de-DE" altLang="de-DE" sz="2000" b="1" dirty="0">
                <a:solidFill>
                  <a:schemeClr val="bg1"/>
                </a:solidFill>
                <a:latin typeface="Arial" panose="020B0604020202020204" pitchFamily="34" charset="0"/>
                <a:cs typeface="Arial" panose="020B0604020202020204" pitchFamily="34" charset="0"/>
              </a:rPr>
              <a:t> </a:t>
            </a:r>
            <a:r>
              <a:rPr lang="de-DE" altLang="de-DE" sz="2000" dirty="0" smtClean="0">
                <a:solidFill>
                  <a:schemeClr val="bg1"/>
                </a:solidFill>
                <a:latin typeface="Arial" panose="020B0604020202020204" pitchFamily="34" charset="0"/>
                <a:cs typeface="Arial" panose="020B0604020202020204" pitchFamily="34" charset="0"/>
              </a:rPr>
              <a:t>übertragen?</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296746" y="1500043"/>
            <a:ext cx="8209440" cy="224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Beispiel einer Progression: </a:t>
            </a:r>
          </a:p>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Charakterisierung der Protagonisten</a:t>
            </a:r>
            <a:endParaRPr lang="de-DE" altLang="de-DE" sz="2800" b="1" i="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3701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296746" y="1500043"/>
            <a:ext cx="8209440" cy="4832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640525" y="2623422"/>
            <a:ext cx="8222947" cy="433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1: Carl </a:t>
            </a:r>
            <a:r>
              <a:rPr lang="de-DE" altLang="de-DE" sz="2000" b="1" dirty="0" smtClean="0">
                <a:solidFill>
                  <a:schemeClr val="tx1"/>
                </a:solidFill>
                <a:latin typeface="Arial" panose="020B0604020202020204" pitchFamily="34" charset="0"/>
                <a:cs typeface="Arial" panose="020B0604020202020204" pitchFamily="34" charset="0"/>
              </a:rPr>
              <a:t>beschreiben</a:t>
            </a:r>
          </a:p>
          <a:p>
            <a:pPr marL="457200" indent="-457200">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2:</a:t>
            </a:r>
            <a:r>
              <a:rPr lang="de-DE" altLang="de-DE" sz="2000" b="1" dirty="0" smtClean="0">
                <a:solidFill>
                  <a:schemeClr val="tx1"/>
                </a:solidFill>
                <a:latin typeface="Arial" panose="020B0604020202020204" pitchFamily="34" charset="0"/>
                <a:cs typeface="Arial" panose="020B0604020202020204" pitchFamily="34" charset="0"/>
              </a:rPr>
              <a:t> </a:t>
            </a:r>
            <a:r>
              <a:rPr lang="de-DE" altLang="de-DE" sz="2000" dirty="0">
                <a:solidFill>
                  <a:schemeClr val="tx1"/>
                </a:solidFill>
                <a:latin typeface="Arial" panose="020B0604020202020204" pitchFamily="34" charset="0"/>
                <a:cs typeface="Arial" panose="020B0604020202020204" pitchFamily="34" charset="0"/>
              </a:rPr>
              <a:t>Carl </a:t>
            </a:r>
            <a:r>
              <a:rPr lang="de-DE" altLang="de-DE" sz="2000" b="1" dirty="0" smtClean="0">
                <a:solidFill>
                  <a:schemeClr val="tx1"/>
                </a:solidFill>
                <a:latin typeface="Arial" panose="020B0604020202020204" pitchFamily="34" charset="0"/>
                <a:cs typeface="Arial" panose="020B0604020202020204" pitchFamily="34" charset="0"/>
              </a:rPr>
              <a:t>beschreiben</a:t>
            </a:r>
            <a:r>
              <a:rPr lang="de-DE" altLang="de-DE" sz="2000" dirty="0" smtClean="0">
                <a:solidFill>
                  <a:schemeClr val="tx1"/>
                </a:solidFill>
                <a:latin typeface="Arial" panose="020B0604020202020204" pitchFamily="34" charset="0"/>
                <a:cs typeface="Arial" panose="020B0604020202020204" pitchFamily="34" charset="0"/>
              </a:rPr>
              <a:t>, nachdem er in mehreren Situationen gezeigt wurde; </a:t>
            </a:r>
            <a:r>
              <a:rPr lang="de-DE" altLang="de-DE" sz="2000" dirty="0">
                <a:solidFill>
                  <a:schemeClr val="tx1"/>
                </a:solidFill>
                <a:latin typeface="Arial" panose="020B0604020202020204" pitchFamily="34" charset="0"/>
                <a:cs typeface="Arial" panose="020B0604020202020204" pitchFamily="34" charset="0"/>
              </a:rPr>
              <a:t>Carl und </a:t>
            </a:r>
            <a:r>
              <a:rPr lang="de-DE" altLang="de-DE" sz="2000" dirty="0" err="1">
                <a:solidFill>
                  <a:schemeClr val="tx1"/>
                </a:solidFill>
                <a:latin typeface="Arial" panose="020B0604020202020204" pitchFamily="34" charset="0"/>
                <a:cs typeface="Arial" panose="020B0604020202020204" pitchFamily="34" charset="0"/>
              </a:rPr>
              <a:t>Ellie</a:t>
            </a:r>
            <a:r>
              <a:rPr lang="de-DE" altLang="de-DE" sz="2000" dirty="0">
                <a:solidFill>
                  <a:schemeClr val="tx1"/>
                </a:solidFill>
                <a:latin typeface="Arial" panose="020B0604020202020204" pitchFamily="34" charset="0"/>
                <a:cs typeface="Arial" panose="020B0604020202020204" pitchFamily="34" charset="0"/>
              </a:rPr>
              <a:t> </a:t>
            </a:r>
            <a:r>
              <a:rPr lang="de-DE" altLang="de-DE" sz="2000" b="1" dirty="0" smtClean="0">
                <a:solidFill>
                  <a:schemeClr val="tx1"/>
                </a:solidFill>
                <a:latin typeface="Arial" panose="020B0604020202020204" pitchFamily="34" charset="0"/>
                <a:cs typeface="Arial" panose="020B0604020202020204" pitchFamily="34" charset="0"/>
              </a:rPr>
              <a:t>kontrastieren</a:t>
            </a:r>
            <a:r>
              <a:rPr lang="de-DE" altLang="de-DE" sz="2000" dirty="0" smtClean="0">
                <a:solidFill>
                  <a:schemeClr val="tx1"/>
                </a:solidFill>
                <a:latin typeface="Arial" panose="020B0604020202020204" pitchFamily="34" charset="0"/>
                <a:cs typeface="Arial" panose="020B0604020202020204" pitchFamily="34" charset="0"/>
              </a:rPr>
              <a:t> </a:t>
            </a:r>
            <a:endParaRPr lang="de-DE" altLang="de-DE" sz="20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3: Carl und </a:t>
            </a:r>
            <a:r>
              <a:rPr lang="de-DE" altLang="de-DE" sz="2000" dirty="0" err="1" smtClean="0">
                <a:solidFill>
                  <a:schemeClr val="bg1"/>
                </a:solidFill>
                <a:latin typeface="Arial" panose="020B0604020202020204" pitchFamily="34" charset="0"/>
                <a:cs typeface="Arial" panose="020B0604020202020204" pitchFamily="34" charset="0"/>
              </a:rPr>
              <a:t>Ellie</a:t>
            </a:r>
            <a:r>
              <a:rPr lang="de-DE" altLang="de-DE" sz="2000" dirty="0" smtClean="0">
                <a:solidFill>
                  <a:schemeClr val="bg1"/>
                </a:solidFill>
                <a:latin typeface="Arial" panose="020B0604020202020204" pitchFamily="34" charset="0"/>
                <a:cs typeface="Arial" panose="020B0604020202020204" pitchFamily="34" charset="0"/>
              </a:rPr>
              <a:t> </a:t>
            </a:r>
            <a:r>
              <a:rPr lang="de-DE" altLang="de-DE" sz="2000" b="1" dirty="0" smtClean="0">
                <a:solidFill>
                  <a:schemeClr val="bg1"/>
                </a:solidFill>
                <a:latin typeface="Arial" panose="020B0604020202020204" pitchFamily="34" charset="0"/>
                <a:cs typeface="Arial" panose="020B0604020202020204" pitchFamily="34" charset="0"/>
              </a:rPr>
              <a:t>vergleichen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4: </a:t>
            </a:r>
            <a:r>
              <a:rPr lang="de-DE" altLang="de-DE" sz="2000" b="1" dirty="0" smtClean="0">
                <a:solidFill>
                  <a:schemeClr val="bg1"/>
                </a:solidFill>
                <a:latin typeface="Arial" panose="020B0604020202020204" pitchFamily="34" charset="0"/>
                <a:cs typeface="Arial" panose="020B0604020202020204" pitchFamily="34" charset="0"/>
              </a:rPr>
              <a:t>Beziehungsnetz</a:t>
            </a:r>
            <a:r>
              <a:rPr lang="de-DE" altLang="de-DE" sz="2000" dirty="0" smtClean="0">
                <a:solidFill>
                  <a:schemeClr val="bg1"/>
                </a:solidFill>
                <a:latin typeface="Arial" panose="020B0604020202020204" pitchFamily="34" charset="0"/>
                <a:cs typeface="Arial" panose="020B0604020202020204" pitchFamily="34" charset="0"/>
              </a:rPr>
              <a:t> erarbeiten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5: </a:t>
            </a:r>
            <a:r>
              <a:rPr lang="de-DE" altLang="de-DE" sz="2000" b="1" dirty="0" smtClean="0">
                <a:solidFill>
                  <a:schemeClr val="bg1"/>
                </a:solidFill>
                <a:latin typeface="Arial" panose="020B0604020202020204" pitchFamily="34" charset="0"/>
                <a:cs typeface="Arial" panose="020B0604020202020204" pitchFamily="34" charset="0"/>
              </a:rPr>
              <a:t>Bedeutung der Charaktere </a:t>
            </a:r>
            <a:r>
              <a:rPr lang="de-DE" altLang="de-DE" sz="2000" dirty="0" smtClean="0">
                <a:solidFill>
                  <a:schemeClr val="bg1"/>
                </a:solidFill>
                <a:latin typeface="Arial" panose="020B0604020202020204" pitchFamily="34" charset="0"/>
                <a:cs typeface="Arial" panose="020B0604020202020204" pitchFamily="34" charset="0"/>
              </a:rPr>
              <a:t>(Carl / </a:t>
            </a:r>
            <a:r>
              <a:rPr lang="de-DE" altLang="de-DE" sz="2000" dirty="0" err="1" smtClean="0">
                <a:solidFill>
                  <a:schemeClr val="bg1"/>
                </a:solidFill>
                <a:latin typeface="Arial" panose="020B0604020202020204" pitchFamily="34" charset="0"/>
                <a:cs typeface="Arial" panose="020B0604020202020204" pitchFamily="34" charset="0"/>
              </a:rPr>
              <a:t>Muntz</a:t>
            </a:r>
            <a:r>
              <a:rPr lang="de-DE" altLang="de-DE" sz="2000" dirty="0" smtClean="0">
                <a:solidFill>
                  <a:schemeClr val="bg1"/>
                </a:solidFill>
                <a:latin typeface="Arial" panose="020B0604020202020204" pitchFamily="34" charset="0"/>
                <a:cs typeface="Arial" panose="020B0604020202020204" pitchFamily="34" charset="0"/>
              </a:rPr>
              <a:t>) für den </a:t>
            </a:r>
            <a:r>
              <a:rPr lang="de-DE" altLang="de-DE" sz="2000" b="1" dirty="0" smtClean="0">
                <a:solidFill>
                  <a:schemeClr val="bg1"/>
                </a:solidFill>
                <a:latin typeface="Arial" panose="020B0604020202020204" pitchFamily="34" charset="0"/>
                <a:cs typeface="Arial" panose="020B0604020202020204" pitchFamily="34" charset="0"/>
              </a:rPr>
              <a:t>zentralen Konflikt </a:t>
            </a:r>
            <a:r>
              <a:rPr lang="de-DE" altLang="de-DE" sz="2000" dirty="0" smtClean="0">
                <a:solidFill>
                  <a:schemeClr val="bg1"/>
                </a:solidFill>
                <a:latin typeface="Arial" panose="020B0604020202020204" pitchFamily="34" charset="0"/>
                <a:cs typeface="Arial" panose="020B0604020202020204" pitchFamily="34" charset="0"/>
              </a:rPr>
              <a:t>erkennen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7: </a:t>
            </a:r>
            <a:r>
              <a:rPr lang="de-DE" altLang="de-DE" sz="2000" b="1" dirty="0" smtClean="0">
                <a:solidFill>
                  <a:schemeClr val="bg1"/>
                </a:solidFill>
                <a:latin typeface="Arial" panose="020B0604020202020204" pitchFamily="34" charset="0"/>
                <a:cs typeface="Arial" panose="020B0604020202020204" pitchFamily="34" charset="0"/>
              </a:rPr>
              <a:t>Einfluss</a:t>
            </a:r>
            <a:r>
              <a:rPr lang="de-DE" altLang="de-DE" sz="2000" dirty="0" smtClean="0">
                <a:solidFill>
                  <a:schemeClr val="bg1"/>
                </a:solidFill>
                <a:latin typeface="Arial" panose="020B0604020202020204" pitchFamily="34" charset="0"/>
                <a:cs typeface="Arial" panose="020B0604020202020204" pitchFamily="34" charset="0"/>
              </a:rPr>
              <a:t> verschiedener Charaktere auf Carl sowie Carls </a:t>
            </a:r>
            <a:r>
              <a:rPr lang="de-DE" altLang="de-DE" sz="2000" i="1" dirty="0" smtClean="0">
                <a:solidFill>
                  <a:schemeClr val="bg1"/>
                </a:solidFill>
                <a:latin typeface="Arial" panose="020B0604020202020204" pitchFamily="34" charset="0"/>
                <a:cs typeface="Arial" panose="020B0604020202020204" pitchFamily="34" charset="0"/>
              </a:rPr>
              <a:t>Wandel</a:t>
            </a:r>
            <a:r>
              <a:rPr lang="de-DE" altLang="de-DE" sz="2000" dirty="0" smtClean="0">
                <a:solidFill>
                  <a:schemeClr val="bg1"/>
                </a:solidFill>
                <a:latin typeface="Arial" panose="020B0604020202020204" pitchFamily="34" charset="0"/>
                <a:cs typeface="Arial" panose="020B0604020202020204" pitchFamily="34" charset="0"/>
              </a:rPr>
              <a:t> beschreiben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10: </a:t>
            </a:r>
            <a:r>
              <a:rPr lang="de-DE" altLang="de-DE" sz="2000" b="1" dirty="0" smtClean="0">
                <a:solidFill>
                  <a:schemeClr val="bg1"/>
                </a:solidFill>
                <a:latin typeface="Arial" panose="020B0604020202020204" pitchFamily="34" charset="0"/>
                <a:cs typeface="Arial" panose="020B0604020202020204" pitchFamily="34" charset="0"/>
              </a:rPr>
              <a:t>Transfer</a:t>
            </a:r>
            <a:r>
              <a:rPr lang="de-DE" altLang="de-DE" sz="2000" dirty="0" smtClean="0">
                <a:solidFill>
                  <a:schemeClr val="bg1"/>
                </a:solidFill>
                <a:latin typeface="Arial" panose="020B0604020202020204" pitchFamily="34" charset="0"/>
                <a:cs typeface="Arial" panose="020B0604020202020204" pitchFamily="34" charset="0"/>
              </a:rPr>
              <a:t>: was lässt sich auf die </a:t>
            </a:r>
            <a:r>
              <a:rPr lang="de-DE" altLang="de-DE" sz="2000" b="1" dirty="0" smtClean="0">
                <a:solidFill>
                  <a:schemeClr val="bg1"/>
                </a:solidFill>
                <a:latin typeface="Arial" panose="020B0604020202020204" pitchFamily="34" charset="0"/>
                <a:cs typeface="Arial" panose="020B0604020202020204" pitchFamily="34" charset="0"/>
              </a:rPr>
              <a:t>Lebenssituation der </a:t>
            </a:r>
            <a:r>
              <a:rPr lang="de-DE" altLang="de-DE" sz="2000" b="1" dirty="0" err="1" smtClean="0">
                <a:solidFill>
                  <a:schemeClr val="bg1"/>
                </a:solidFill>
                <a:latin typeface="Arial" panose="020B0604020202020204" pitchFamily="34" charset="0"/>
                <a:cs typeface="Arial" panose="020B0604020202020204" pitchFamily="34" charset="0"/>
              </a:rPr>
              <a:t>SuS</a:t>
            </a:r>
            <a:r>
              <a:rPr lang="de-DE" altLang="de-DE" sz="2000" b="1" dirty="0">
                <a:solidFill>
                  <a:schemeClr val="bg1"/>
                </a:solidFill>
                <a:latin typeface="Arial" panose="020B0604020202020204" pitchFamily="34" charset="0"/>
                <a:cs typeface="Arial" panose="020B0604020202020204" pitchFamily="34" charset="0"/>
              </a:rPr>
              <a:t> </a:t>
            </a:r>
            <a:r>
              <a:rPr lang="de-DE" altLang="de-DE" sz="2000" dirty="0" smtClean="0">
                <a:solidFill>
                  <a:schemeClr val="bg1"/>
                </a:solidFill>
                <a:latin typeface="Arial" panose="020B0604020202020204" pitchFamily="34" charset="0"/>
                <a:cs typeface="Arial" panose="020B0604020202020204" pitchFamily="34" charset="0"/>
              </a:rPr>
              <a:t>übertragen?</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296746" y="1500043"/>
            <a:ext cx="8209440" cy="224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Beispiel einer Progression: </a:t>
            </a:r>
          </a:p>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Charakterisierung der Protagonisten</a:t>
            </a:r>
            <a:endParaRPr lang="de-DE" altLang="de-DE" sz="2800" b="1" i="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4275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296746" y="1500043"/>
            <a:ext cx="8209440" cy="4832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640525" y="2623422"/>
            <a:ext cx="8222947" cy="433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1: Carl </a:t>
            </a:r>
            <a:r>
              <a:rPr lang="de-DE" altLang="de-DE" sz="2000" b="1" dirty="0" smtClean="0">
                <a:solidFill>
                  <a:schemeClr val="tx1"/>
                </a:solidFill>
                <a:latin typeface="Arial" panose="020B0604020202020204" pitchFamily="34" charset="0"/>
                <a:cs typeface="Arial" panose="020B0604020202020204" pitchFamily="34" charset="0"/>
              </a:rPr>
              <a:t>beschreiben</a:t>
            </a:r>
          </a:p>
          <a:p>
            <a:pPr marL="457200" indent="-457200">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2:</a:t>
            </a:r>
            <a:r>
              <a:rPr lang="de-DE" altLang="de-DE" sz="2000" b="1" dirty="0" smtClean="0">
                <a:solidFill>
                  <a:schemeClr val="tx1"/>
                </a:solidFill>
                <a:latin typeface="Arial" panose="020B0604020202020204" pitchFamily="34" charset="0"/>
                <a:cs typeface="Arial" panose="020B0604020202020204" pitchFamily="34" charset="0"/>
              </a:rPr>
              <a:t> </a:t>
            </a:r>
            <a:r>
              <a:rPr lang="de-DE" altLang="de-DE" sz="2000" dirty="0">
                <a:solidFill>
                  <a:schemeClr val="tx1"/>
                </a:solidFill>
                <a:latin typeface="Arial" panose="020B0604020202020204" pitchFamily="34" charset="0"/>
                <a:cs typeface="Arial" panose="020B0604020202020204" pitchFamily="34" charset="0"/>
              </a:rPr>
              <a:t>Carl </a:t>
            </a:r>
            <a:r>
              <a:rPr lang="de-DE" altLang="de-DE" sz="2000" b="1" dirty="0" smtClean="0">
                <a:solidFill>
                  <a:schemeClr val="tx1"/>
                </a:solidFill>
                <a:latin typeface="Arial" panose="020B0604020202020204" pitchFamily="34" charset="0"/>
                <a:cs typeface="Arial" panose="020B0604020202020204" pitchFamily="34" charset="0"/>
              </a:rPr>
              <a:t>beschreiben</a:t>
            </a:r>
            <a:r>
              <a:rPr lang="de-DE" altLang="de-DE" sz="2000" dirty="0" smtClean="0">
                <a:solidFill>
                  <a:schemeClr val="tx1"/>
                </a:solidFill>
                <a:latin typeface="Arial" panose="020B0604020202020204" pitchFamily="34" charset="0"/>
                <a:cs typeface="Arial" panose="020B0604020202020204" pitchFamily="34" charset="0"/>
              </a:rPr>
              <a:t>, nachdem er in mehreren Situationen gezeigt wurde; </a:t>
            </a:r>
            <a:r>
              <a:rPr lang="de-DE" altLang="de-DE" sz="2000" dirty="0">
                <a:solidFill>
                  <a:schemeClr val="tx1"/>
                </a:solidFill>
                <a:latin typeface="Arial" panose="020B0604020202020204" pitchFamily="34" charset="0"/>
                <a:cs typeface="Arial" panose="020B0604020202020204" pitchFamily="34" charset="0"/>
              </a:rPr>
              <a:t>Carl und </a:t>
            </a:r>
            <a:r>
              <a:rPr lang="de-DE" altLang="de-DE" sz="2000" dirty="0" err="1">
                <a:solidFill>
                  <a:schemeClr val="tx1"/>
                </a:solidFill>
                <a:latin typeface="Arial" panose="020B0604020202020204" pitchFamily="34" charset="0"/>
                <a:cs typeface="Arial" panose="020B0604020202020204" pitchFamily="34" charset="0"/>
              </a:rPr>
              <a:t>Ellie</a:t>
            </a:r>
            <a:r>
              <a:rPr lang="de-DE" altLang="de-DE" sz="2000" dirty="0">
                <a:solidFill>
                  <a:schemeClr val="tx1"/>
                </a:solidFill>
                <a:latin typeface="Arial" panose="020B0604020202020204" pitchFamily="34" charset="0"/>
                <a:cs typeface="Arial" panose="020B0604020202020204" pitchFamily="34" charset="0"/>
              </a:rPr>
              <a:t> </a:t>
            </a:r>
            <a:r>
              <a:rPr lang="de-DE" altLang="de-DE" sz="2000" b="1" dirty="0" smtClean="0">
                <a:solidFill>
                  <a:schemeClr val="tx1"/>
                </a:solidFill>
                <a:latin typeface="Arial" panose="020B0604020202020204" pitchFamily="34" charset="0"/>
                <a:cs typeface="Arial" panose="020B0604020202020204" pitchFamily="34" charset="0"/>
              </a:rPr>
              <a:t>kontrastieren</a:t>
            </a:r>
            <a:r>
              <a:rPr lang="de-DE" altLang="de-DE" sz="2000" dirty="0" smtClean="0">
                <a:solidFill>
                  <a:schemeClr val="tx1"/>
                </a:solidFill>
                <a:latin typeface="Arial" panose="020B0604020202020204" pitchFamily="34" charset="0"/>
                <a:cs typeface="Arial" panose="020B0604020202020204" pitchFamily="34" charset="0"/>
              </a:rPr>
              <a:t> </a:t>
            </a:r>
            <a:endParaRPr lang="de-DE" altLang="de-DE" sz="20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3: Carl und </a:t>
            </a:r>
            <a:r>
              <a:rPr lang="de-DE" altLang="de-DE" sz="2000" dirty="0" err="1" smtClean="0">
                <a:solidFill>
                  <a:schemeClr val="tx1"/>
                </a:solidFill>
                <a:latin typeface="Arial" panose="020B0604020202020204" pitchFamily="34" charset="0"/>
                <a:cs typeface="Arial" panose="020B0604020202020204" pitchFamily="34" charset="0"/>
              </a:rPr>
              <a:t>Ellie</a:t>
            </a:r>
            <a:r>
              <a:rPr lang="de-DE" altLang="de-DE" sz="2000" dirty="0" smtClean="0">
                <a:solidFill>
                  <a:schemeClr val="tx1"/>
                </a:solidFill>
                <a:latin typeface="Arial" panose="020B0604020202020204" pitchFamily="34" charset="0"/>
                <a:cs typeface="Arial" panose="020B0604020202020204" pitchFamily="34" charset="0"/>
              </a:rPr>
              <a:t> </a:t>
            </a:r>
            <a:r>
              <a:rPr lang="de-DE" altLang="de-DE" sz="2000" b="1" dirty="0" smtClean="0">
                <a:solidFill>
                  <a:schemeClr val="tx1"/>
                </a:solidFill>
                <a:latin typeface="Arial" panose="020B0604020202020204" pitchFamily="34" charset="0"/>
                <a:cs typeface="Arial" panose="020B0604020202020204" pitchFamily="34" charset="0"/>
              </a:rPr>
              <a:t>vergleichen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4: </a:t>
            </a:r>
            <a:r>
              <a:rPr lang="de-DE" altLang="de-DE" sz="2000" b="1" dirty="0" smtClean="0">
                <a:solidFill>
                  <a:schemeClr val="bg1"/>
                </a:solidFill>
                <a:latin typeface="Arial" panose="020B0604020202020204" pitchFamily="34" charset="0"/>
                <a:cs typeface="Arial" panose="020B0604020202020204" pitchFamily="34" charset="0"/>
              </a:rPr>
              <a:t>Beziehungsnetz</a:t>
            </a:r>
            <a:r>
              <a:rPr lang="de-DE" altLang="de-DE" sz="2000" dirty="0" smtClean="0">
                <a:solidFill>
                  <a:schemeClr val="bg1"/>
                </a:solidFill>
                <a:latin typeface="Arial" panose="020B0604020202020204" pitchFamily="34" charset="0"/>
                <a:cs typeface="Arial" panose="020B0604020202020204" pitchFamily="34" charset="0"/>
              </a:rPr>
              <a:t> erarbeiten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5: </a:t>
            </a:r>
            <a:r>
              <a:rPr lang="de-DE" altLang="de-DE" sz="2000" b="1" dirty="0" smtClean="0">
                <a:solidFill>
                  <a:schemeClr val="bg1"/>
                </a:solidFill>
                <a:latin typeface="Arial" panose="020B0604020202020204" pitchFamily="34" charset="0"/>
                <a:cs typeface="Arial" panose="020B0604020202020204" pitchFamily="34" charset="0"/>
              </a:rPr>
              <a:t>Bedeutung der Charaktere </a:t>
            </a:r>
            <a:r>
              <a:rPr lang="de-DE" altLang="de-DE" sz="2000" dirty="0" smtClean="0">
                <a:solidFill>
                  <a:schemeClr val="bg1"/>
                </a:solidFill>
                <a:latin typeface="Arial" panose="020B0604020202020204" pitchFamily="34" charset="0"/>
                <a:cs typeface="Arial" panose="020B0604020202020204" pitchFamily="34" charset="0"/>
              </a:rPr>
              <a:t>(Carl / </a:t>
            </a:r>
            <a:r>
              <a:rPr lang="de-DE" altLang="de-DE" sz="2000" dirty="0" err="1" smtClean="0">
                <a:solidFill>
                  <a:schemeClr val="bg1"/>
                </a:solidFill>
                <a:latin typeface="Arial" panose="020B0604020202020204" pitchFamily="34" charset="0"/>
                <a:cs typeface="Arial" panose="020B0604020202020204" pitchFamily="34" charset="0"/>
              </a:rPr>
              <a:t>Muntz</a:t>
            </a:r>
            <a:r>
              <a:rPr lang="de-DE" altLang="de-DE" sz="2000" dirty="0" smtClean="0">
                <a:solidFill>
                  <a:schemeClr val="bg1"/>
                </a:solidFill>
                <a:latin typeface="Arial" panose="020B0604020202020204" pitchFamily="34" charset="0"/>
                <a:cs typeface="Arial" panose="020B0604020202020204" pitchFamily="34" charset="0"/>
              </a:rPr>
              <a:t>) für den </a:t>
            </a:r>
            <a:r>
              <a:rPr lang="de-DE" altLang="de-DE" sz="2000" b="1" dirty="0" smtClean="0">
                <a:solidFill>
                  <a:schemeClr val="bg1"/>
                </a:solidFill>
                <a:latin typeface="Arial" panose="020B0604020202020204" pitchFamily="34" charset="0"/>
                <a:cs typeface="Arial" panose="020B0604020202020204" pitchFamily="34" charset="0"/>
              </a:rPr>
              <a:t>zentralen Konflikt </a:t>
            </a:r>
            <a:r>
              <a:rPr lang="de-DE" altLang="de-DE" sz="2000" dirty="0" smtClean="0">
                <a:solidFill>
                  <a:schemeClr val="bg1"/>
                </a:solidFill>
                <a:latin typeface="Arial" panose="020B0604020202020204" pitchFamily="34" charset="0"/>
                <a:cs typeface="Arial" panose="020B0604020202020204" pitchFamily="34" charset="0"/>
              </a:rPr>
              <a:t>erkennen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7: </a:t>
            </a:r>
            <a:r>
              <a:rPr lang="de-DE" altLang="de-DE" sz="2000" b="1" dirty="0" smtClean="0">
                <a:solidFill>
                  <a:schemeClr val="bg1"/>
                </a:solidFill>
                <a:latin typeface="Arial" panose="020B0604020202020204" pitchFamily="34" charset="0"/>
                <a:cs typeface="Arial" panose="020B0604020202020204" pitchFamily="34" charset="0"/>
              </a:rPr>
              <a:t>Einfluss</a:t>
            </a:r>
            <a:r>
              <a:rPr lang="de-DE" altLang="de-DE" sz="2000" dirty="0" smtClean="0">
                <a:solidFill>
                  <a:schemeClr val="bg1"/>
                </a:solidFill>
                <a:latin typeface="Arial" panose="020B0604020202020204" pitchFamily="34" charset="0"/>
                <a:cs typeface="Arial" panose="020B0604020202020204" pitchFamily="34" charset="0"/>
              </a:rPr>
              <a:t> verschiedener Charaktere auf Carl sowie Carls </a:t>
            </a:r>
            <a:r>
              <a:rPr lang="de-DE" altLang="de-DE" sz="2000" i="1" dirty="0" smtClean="0">
                <a:solidFill>
                  <a:schemeClr val="bg1"/>
                </a:solidFill>
                <a:latin typeface="Arial" panose="020B0604020202020204" pitchFamily="34" charset="0"/>
                <a:cs typeface="Arial" panose="020B0604020202020204" pitchFamily="34" charset="0"/>
              </a:rPr>
              <a:t>Wandel</a:t>
            </a:r>
            <a:r>
              <a:rPr lang="de-DE" altLang="de-DE" sz="2000" dirty="0" smtClean="0">
                <a:solidFill>
                  <a:schemeClr val="bg1"/>
                </a:solidFill>
                <a:latin typeface="Arial" panose="020B0604020202020204" pitchFamily="34" charset="0"/>
                <a:cs typeface="Arial" panose="020B0604020202020204" pitchFamily="34" charset="0"/>
              </a:rPr>
              <a:t> beschreiben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10: </a:t>
            </a:r>
            <a:r>
              <a:rPr lang="de-DE" altLang="de-DE" sz="2000" b="1" dirty="0" smtClean="0">
                <a:solidFill>
                  <a:schemeClr val="bg1"/>
                </a:solidFill>
                <a:latin typeface="Arial" panose="020B0604020202020204" pitchFamily="34" charset="0"/>
                <a:cs typeface="Arial" panose="020B0604020202020204" pitchFamily="34" charset="0"/>
              </a:rPr>
              <a:t>Transfer</a:t>
            </a:r>
            <a:r>
              <a:rPr lang="de-DE" altLang="de-DE" sz="2000" dirty="0" smtClean="0">
                <a:solidFill>
                  <a:schemeClr val="bg1"/>
                </a:solidFill>
                <a:latin typeface="Arial" panose="020B0604020202020204" pitchFamily="34" charset="0"/>
                <a:cs typeface="Arial" panose="020B0604020202020204" pitchFamily="34" charset="0"/>
              </a:rPr>
              <a:t>: was lässt sich auf die </a:t>
            </a:r>
            <a:r>
              <a:rPr lang="de-DE" altLang="de-DE" sz="2000" b="1" dirty="0" smtClean="0">
                <a:solidFill>
                  <a:schemeClr val="bg1"/>
                </a:solidFill>
                <a:latin typeface="Arial" panose="020B0604020202020204" pitchFamily="34" charset="0"/>
                <a:cs typeface="Arial" panose="020B0604020202020204" pitchFamily="34" charset="0"/>
              </a:rPr>
              <a:t>Lebenssituation der </a:t>
            </a:r>
            <a:r>
              <a:rPr lang="de-DE" altLang="de-DE" sz="2000" b="1" dirty="0" err="1" smtClean="0">
                <a:solidFill>
                  <a:schemeClr val="bg1"/>
                </a:solidFill>
                <a:latin typeface="Arial" panose="020B0604020202020204" pitchFamily="34" charset="0"/>
                <a:cs typeface="Arial" panose="020B0604020202020204" pitchFamily="34" charset="0"/>
              </a:rPr>
              <a:t>SuS</a:t>
            </a:r>
            <a:r>
              <a:rPr lang="de-DE" altLang="de-DE" sz="2000" b="1" dirty="0">
                <a:solidFill>
                  <a:schemeClr val="bg1"/>
                </a:solidFill>
                <a:latin typeface="Arial" panose="020B0604020202020204" pitchFamily="34" charset="0"/>
                <a:cs typeface="Arial" panose="020B0604020202020204" pitchFamily="34" charset="0"/>
              </a:rPr>
              <a:t> </a:t>
            </a:r>
            <a:r>
              <a:rPr lang="de-DE" altLang="de-DE" sz="2000" dirty="0" smtClean="0">
                <a:solidFill>
                  <a:schemeClr val="bg1"/>
                </a:solidFill>
                <a:latin typeface="Arial" panose="020B0604020202020204" pitchFamily="34" charset="0"/>
                <a:cs typeface="Arial" panose="020B0604020202020204" pitchFamily="34" charset="0"/>
              </a:rPr>
              <a:t>übertragen?</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296746" y="1500043"/>
            <a:ext cx="8209440" cy="224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Beispiel einer Progression: </a:t>
            </a:r>
          </a:p>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Charakterisierung der Protagonisten</a:t>
            </a:r>
            <a:endParaRPr lang="de-DE" altLang="de-DE" sz="2800" b="1" i="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26293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296746" y="1500043"/>
            <a:ext cx="8209440" cy="4832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640525" y="2623422"/>
            <a:ext cx="8222947" cy="433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1: Carl </a:t>
            </a:r>
            <a:r>
              <a:rPr lang="de-DE" altLang="de-DE" sz="2000" b="1" dirty="0" smtClean="0">
                <a:solidFill>
                  <a:schemeClr val="tx1"/>
                </a:solidFill>
                <a:latin typeface="Arial" panose="020B0604020202020204" pitchFamily="34" charset="0"/>
                <a:cs typeface="Arial" panose="020B0604020202020204" pitchFamily="34" charset="0"/>
              </a:rPr>
              <a:t>beschreiben</a:t>
            </a:r>
          </a:p>
          <a:p>
            <a:pPr marL="457200" indent="-457200">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2:</a:t>
            </a:r>
            <a:r>
              <a:rPr lang="de-DE" altLang="de-DE" sz="2000" b="1" dirty="0" smtClean="0">
                <a:solidFill>
                  <a:schemeClr val="tx1"/>
                </a:solidFill>
                <a:latin typeface="Arial" panose="020B0604020202020204" pitchFamily="34" charset="0"/>
                <a:cs typeface="Arial" panose="020B0604020202020204" pitchFamily="34" charset="0"/>
              </a:rPr>
              <a:t> </a:t>
            </a:r>
            <a:r>
              <a:rPr lang="de-DE" altLang="de-DE" sz="2000" dirty="0">
                <a:solidFill>
                  <a:schemeClr val="tx1"/>
                </a:solidFill>
                <a:latin typeface="Arial" panose="020B0604020202020204" pitchFamily="34" charset="0"/>
                <a:cs typeface="Arial" panose="020B0604020202020204" pitchFamily="34" charset="0"/>
              </a:rPr>
              <a:t>Carl </a:t>
            </a:r>
            <a:r>
              <a:rPr lang="de-DE" altLang="de-DE" sz="2000" b="1" dirty="0" smtClean="0">
                <a:solidFill>
                  <a:schemeClr val="tx1"/>
                </a:solidFill>
                <a:latin typeface="Arial" panose="020B0604020202020204" pitchFamily="34" charset="0"/>
                <a:cs typeface="Arial" panose="020B0604020202020204" pitchFamily="34" charset="0"/>
              </a:rPr>
              <a:t>beschreiben</a:t>
            </a:r>
            <a:r>
              <a:rPr lang="de-DE" altLang="de-DE" sz="2000" dirty="0" smtClean="0">
                <a:solidFill>
                  <a:schemeClr val="tx1"/>
                </a:solidFill>
                <a:latin typeface="Arial" panose="020B0604020202020204" pitchFamily="34" charset="0"/>
                <a:cs typeface="Arial" panose="020B0604020202020204" pitchFamily="34" charset="0"/>
              </a:rPr>
              <a:t>, nachdem er in mehreren Situationen gezeigt wurde; </a:t>
            </a:r>
            <a:r>
              <a:rPr lang="de-DE" altLang="de-DE" sz="2000" dirty="0">
                <a:solidFill>
                  <a:schemeClr val="tx1"/>
                </a:solidFill>
                <a:latin typeface="Arial" panose="020B0604020202020204" pitchFamily="34" charset="0"/>
                <a:cs typeface="Arial" panose="020B0604020202020204" pitchFamily="34" charset="0"/>
              </a:rPr>
              <a:t>Carl und </a:t>
            </a:r>
            <a:r>
              <a:rPr lang="de-DE" altLang="de-DE" sz="2000" dirty="0" err="1">
                <a:solidFill>
                  <a:schemeClr val="tx1"/>
                </a:solidFill>
                <a:latin typeface="Arial" panose="020B0604020202020204" pitchFamily="34" charset="0"/>
                <a:cs typeface="Arial" panose="020B0604020202020204" pitchFamily="34" charset="0"/>
              </a:rPr>
              <a:t>Ellie</a:t>
            </a:r>
            <a:r>
              <a:rPr lang="de-DE" altLang="de-DE" sz="2000" dirty="0">
                <a:solidFill>
                  <a:schemeClr val="tx1"/>
                </a:solidFill>
                <a:latin typeface="Arial" panose="020B0604020202020204" pitchFamily="34" charset="0"/>
                <a:cs typeface="Arial" panose="020B0604020202020204" pitchFamily="34" charset="0"/>
              </a:rPr>
              <a:t> </a:t>
            </a:r>
            <a:r>
              <a:rPr lang="de-DE" altLang="de-DE" sz="2000" b="1" dirty="0" smtClean="0">
                <a:solidFill>
                  <a:schemeClr val="tx1"/>
                </a:solidFill>
                <a:latin typeface="Arial" panose="020B0604020202020204" pitchFamily="34" charset="0"/>
                <a:cs typeface="Arial" panose="020B0604020202020204" pitchFamily="34" charset="0"/>
              </a:rPr>
              <a:t>kontrastieren</a:t>
            </a:r>
            <a:r>
              <a:rPr lang="de-DE" altLang="de-DE" sz="2000" dirty="0" smtClean="0">
                <a:solidFill>
                  <a:schemeClr val="tx1"/>
                </a:solidFill>
                <a:latin typeface="Arial" panose="020B0604020202020204" pitchFamily="34" charset="0"/>
                <a:cs typeface="Arial" panose="020B0604020202020204" pitchFamily="34" charset="0"/>
              </a:rPr>
              <a:t> </a:t>
            </a:r>
            <a:endParaRPr lang="de-DE" altLang="de-DE" sz="20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3: Carl und </a:t>
            </a:r>
            <a:r>
              <a:rPr lang="de-DE" altLang="de-DE" sz="2000" dirty="0" err="1" smtClean="0">
                <a:solidFill>
                  <a:schemeClr val="tx1"/>
                </a:solidFill>
                <a:latin typeface="Arial" panose="020B0604020202020204" pitchFamily="34" charset="0"/>
                <a:cs typeface="Arial" panose="020B0604020202020204" pitchFamily="34" charset="0"/>
              </a:rPr>
              <a:t>Ellie</a:t>
            </a:r>
            <a:r>
              <a:rPr lang="de-DE" altLang="de-DE" sz="2000" dirty="0" smtClean="0">
                <a:solidFill>
                  <a:schemeClr val="tx1"/>
                </a:solidFill>
                <a:latin typeface="Arial" panose="020B0604020202020204" pitchFamily="34" charset="0"/>
                <a:cs typeface="Arial" panose="020B0604020202020204" pitchFamily="34" charset="0"/>
              </a:rPr>
              <a:t> </a:t>
            </a:r>
            <a:r>
              <a:rPr lang="de-DE" altLang="de-DE" sz="2000" b="1" dirty="0" smtClean="0">
                <a:solidFill>
                  <a:schemeClr val="tx1"/>
                </a:solidFill>
                <a:latin typeface="Arial" panose="020B0604020202020204" pitchFamily="34" charset="0"/>
                <a:cs typeface="Arial" panose="020B0604020202020204" pitchFamily="34" charset="0"/>
              </a:rPr>
              <a:t>vergleichen</a:t>
            </a:r>
          </a:p>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4: </a:t>
            </a:r>
            <a:r>
              <a:rPr lang="de-DE" altLang="de-DE" sz="2000" b="1" dirty="0" smtClean="0">
                <a:solidFill>
                  <a:schemeClr val="tx1"/>
                </a:solidFill>
                <a:latin typeface="Arial" panose="020B0604020202020204" pitchFamily="34" charset="0"/>
                <a:cs typeface="Arial" panose="020B0604020202020204" pitchFamily="34" charset="0"/>
              </a:rPr>
              <a:t>Beziehungsnetz</a:t>
            </a:r>
            <a:r>
              <a:rPr lang="de-DE" altLang="de-DE" sz="2000" dirty="0" smtClean="0">
                <a:solidFill>
                  <a:schemeClr val="tx1"/>
                </a:solidFill>
                <a:latin typeface="Arial" panose="020B0604020202020204" pitchFamily="34" charset="0"/>
                <a:cs typeface="Arial" panose="020B0604020202020204" pitchFamily="34" charset="0"/>
              </a:rPr>
              <a:t> erarbeiten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5: </a:t>
            </a:r>
            <a:r>
              <a:rPr lang="de-DE" altLang="de-DE" sz="2000" b="1" dirty="0" smtClean="0">
                <a:solidFill>
                  <a:schemeClr val="bg1"/>
                </a:solidFill>
                <a:latin typeface="Arial" panose="020B0604020202020204" pitchFamily="34" charset="0"/>
                <a:cs typeface="Arial" panose="020B0604020202020204" pitchFamily="34" charset="0"/>
              </a:rPr>
              <a:t>Bedeutung der Charaktere </a:t>
            </a:r>
            <a:r>
              <a:rPr lang="de-DE" altLang="de-DE" sz="2000" dirty="0" smtClean="0">
                <a:solidFill>
                  <a:schemeClr val="bg1"/>
                </a:solidFill>
                <a:latin typeface="Arial" panose="020B0604020202020204" pitchFamily="34" charset="0"/>
                <a:cs typeface="Arial" panose="020B0604020202020204" pitchFamily="34" charset="0"/>
              </a:rPr>
              <a:t>(Carl / </a:t>
            </a:r>
            <a:r>
              <a:rPr lang="de-DE" altLang="de-DE" sz="2000" dirty="0" err="1" smtClean="0">
                <a:solidFill>
                  <a:schemeClr val="bg1"/>
                </a:solidFill>
                <a:latin typeface="Arial" panose="020B0604020202020204" pitchFamily="34" charset="0"/>
                <a:cs typeface="Arial" panose="020B0604020202020204" pitchFamily="34" charset="0"/>
              </a:rPr>
              <a:t>Muntz</a:t>
            </a:r>
            <a:r>
              <a:rPr lang="de-DE" altLang="de-DE" sz="2000" dirty="0" smtClean="0">
                <a:solidFill>
                  <a:schemeClr val="bg1"/>
                </a:solidFill>
                <a:latin typeface="Arial" panose="020B0604020202020204" pitchFamily="34" charset="0"/>
                <a:cs typeface="Arial" panose="020B0604020202020204" pitchFamily="34" charset="0"/>
              </a:rPr>
              <a:t>) für den </a:t>
            </a:r>
            <a:r>
              <a:rPr lang="de-DE" altLang="de-DE" sz="2000" b="1" dirty="0" smtClean="0">
                <a:solidFill>
                  <a:schemeClr val="bg1"/>
                </a:solidFill>
                <a:latin typeface="Arial" panose="020B0604020202020204" pitchFamily="34" charset="0"/>
                <a:cs typeface="Arial" panose="020B0604020202020204" pitchFamily="34" charset="0"/>
              </a:rPr>
              <a:t>zentralen Konflikt </a:t>
            </a:r>
            <a:r>
              <a:rPr lang="de-DE" altLang="de-DE" sz="2000" dirty="0" smtClean="0">
                <a:solidFill>
                  <a:schemeClr val="bg1"/>
                </a:solidFill>
                <a:latin typeface="Arial" panose="020B0604020202020204" pitchFamily="34" charset="0"/>
                <a:cs typeface="Arial" panose="020B0604020202020204" pitchFamily="34" charset="0"/>
              </a:rPr>
              <a:t>erkennen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7: </a:t>
            </a:r>
            <a:r>
              <a:rPr lang="de-DE" altLang="de-DE" sz="2000" b="1" dirty="0" smtClean="0">
                <a:solidFill>
                  <a:schemeClr val="bg1"/>
                </a:solidFill>
                <a:latin typeface="Arial" panose="020B0604020202020204" pitchFamily="34" charset="0"/>
                <a:cs typeface="Arial" panose="020B0604020202020204" pitchFamily="34" charset="0"/>
              </a:rPr>
              <a:t>Einfluss</a:t>
            </a:r>
            <a:r>
              <a:rPr lang="de-DE" altLang="de-DE" sz="2000" dirty="0" smtClean="0">
                <a:solidFill>
                  <a:schemeClr val="bg1"/>
                </a:solidFill>
                <a:latin typeface="Arial" panose="020B0604020202020204" pitchFamily="34" charset="0"/>
                <a:cs typeface="Arial" panose="020B0604020202020204" pitchFamily="34" charset="0"/>
              </a:rPr>
              <a:t> verschiedener Charaktere auf Carl sowie Carls </a:t>
            </a:r>
            <a:r>
              <a:rPr lang="de-DE" altLang="de-DE" sz="2000" i="1" dirty="0" smtClean="0">
                <a:solidFill>
                  <a:schemeClr val="bg1"/>
                </a:solidFill>
                <a:latin typeface="Arial" panose="020B0604020202020204" pitchFamily="34" charset="0"/>
                <a:cs typeface="Arial" panose="020B0604020202020204" pitchFamily="34" charset="0"/>
              </a:rPr>
              <a:t>Wandel</a:t>
            </a:r>
            <a:r>
              <a:rPr lang="de-DE" altLang="de-DE" sz="2000" dirty="0" smtClean="0">
                <a:solidFill>
                  <a:schemeClr val="bg1"/>
                </a:solidFill>
                <a:latin typeface="Arial" panose="020B0604020202020204" pitchFamily="34" charset="0"/>
                <a:cs typeface="Arial" panose="020B0604020202020204" pitchFamily="34" charset="0"/>
              </a:rPr>
              <a:t> beschreiben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10: </a:t>
            </a:r>
            <a:r>
              <a:rPr lang="de-DE" altLang="de-DE" sz="2000" b="1" dirty="0" smtClean="0">
                <a:solidFill>
                  <a:schemeClr val="bg1"/>
                </a:solidFill>
                <a:latin typeface="Arial" panose="020B0604020202020204" pitchFamily="34" charset="0"/>
                <a:cs typeface="Arial" panose="020B0604020202020204" pitchFamily="34" charset="0"/>
              </a:rPr>
              <a:t>Transfer</a:t>
            </a:r>
            <a:r>
              <a:rPr lang="de-DE" altLang="de-DE" sz="2000" dirty="0" smtClean="0">
                <a:solidFill>
                  <a:schemeClr val="bg1"/>
                </a:solidFill>
                <a:latin typeface="Arial" panose="020B0604020202020204" pitchFamily="34" charset="0"/>
                <a:cs typeface="Arial" panose="020B0604020202020204" pitchFamily="34" charset="0"/>
              </a:rPr>
              <a:t>: was lässt sich auf die </a:t>
            </a:r>
            <a:r>
              <a:rPr lang="de-DE" altLang="de-DE" sz="2000" b="1" dirty="0" smtClean="0">
                <a:solidFill>
                  <a:schemeClr val="bg1"/>
                </a:solidFill>
                <a:latin typeface="Arial" panose="020B0604020202020204" pitchFamily="34" charset="0"/>
                <a:cs typeface="Arial" panose="020B0604020202020204" pitchFamily="34" charset="0"/>
              </a:rPr>
              <a:t>Lebenssituation der </a:t>
            </a:r>
            <a:r>
              <a:rPr lang="de-DE" altLang="de-DE" sz="2000" b="1" dirty="0" err="1" smtClean="0">
                <a:solidFill>
                  <a:schemeClr val="bg1"/>
                </a:solidFill>
                <a:latin typeface="Arial" panose="020B0604020202020204" pitchFamily="34" charset="0"/>
                <a:cs typeface="Arial" panose="020B0604020202020204" pitchFamily="34" charset="0"/>
              </a:rPr>
              <a:t>SuS</a:t>
            </a:r>
            <a:r>
              <a:rPr lang="de-DE" altLang="de-DE" sz="2000" b="1" dirty="0">
                <a:solidFill>
                  <a:schemeClr val="bg1"/>
                </a:solidFill>
                <a:latin typeface="Arial" panose="020B0604020202020204" pitchFamily="34" charset="0"/>
                <a:cs typeface="Arial" panose="020B0604020202020204" pitchFamily="34" charset="0"/>
              </a:rPr>
              <a:t> </a:t>
            </a:r>
            <a:r>
              <a:rPr lang="de-DE" altLang="de-DE" sz="2000" dirty="0" smtClean="0">
                <a:solidFill>
                  <a:schemeClr val="bg1"/>
                </a:solidFill>
                <a:latin typeface="Arial" panose="020B0604020202020204" pitchFamily="34" charset="0"/>
                <a:cs typeface="Arial" panose="020B0604020202020204" pitchFamily="34" charset="0"/>
              </a:rPr>
              <a:t>übertragen?</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296746" y="1500043"/>
            <a:ext cx="8209440" cy="224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Beispiel einer Progression: </a:t>
            </a:r>
          </a:p>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Charakterisierung der Protagonisten</a:t>
            </a:r>
            <a:endParaRPr lang="de-DE" altLang="de-DE" sz="2800" b="1" i="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3979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296746" y="1500043"/>
            <a:ext cx="8209440" cy="4832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640525" y="2623422"/>
            <a:ext cx="8222947" cy="433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1: Carl </a:t>
            </a:r>
            <a:r>
              <a:rPr lang="de-DE" altLang="de-DE" sz="2000" b="1" dirty="0" smtClean="0">
                <a:solidFill>
                  <a:schemeClr val="tx1"/>
                </a:solidFill>
                <a:latin typeface="Arial" panose="020B0604020202020204" pitchFamily="34" charset="0"/>
                <a:cs typeface="Arial" panose="020B0604020202020204" pitchFamily="34" charset="0"/>
              </a:rPr>
              <a:t>beschreiben</a:t>
            </a:r>
          </a:p>
          <a:p>
            <a:pPr marL="457200" indent="-457200">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2:</a:t>
            </a:r>
            <a:r>
              <a:rPr lang="de-DE" altLang="de-DE" sz="2000" b="1" dirty="0" smtClean="0">
                <a:solidFill>
                  <a:schemeClr val="tx1"/>
                </a:solidFill>
                <a:latin typeface="Arial" panose="020B0604020202020204" pitchFamily="34" charset="0"/>
                <a:cs typeface="Arial" panose="020B0604020202020204" pitchFamily="34" charset="0"/>
              </a:rPr>
              <a:t> </a:t>
            </a:r>
            <a:r>
              <a:rPr lang="de-DE" altLang="de-DE" sz="2000" dirty="0">
                <a:solidFill>
                  <a:schemeClr val="tx1"/>
                </a:solidFill>
                <a:latin typeface="Arial" panose="020B0604020202020204" pitchFamily="34" charset="0"/>
                <a:cs typeface="Arial" panose="020B0604020202020204" pitchFamily="34" charset="0"/>
              </a:rPr>
              <a:t>Carl </a:t>
            </a:r>
            <a:r>
              <a:rPr lang="de-DE" altLang="de-DE" sz="2000" b="1" dirty="0" smtClean="0">
                <a:solidFill>
                  <a:schemeClr val="tx1"/>
                </a:solidFill>
                <a:latin typeface="Arial" panose="020B0604020202020204" pitchFamily="34" charset="0"/>
                <a:cs typeface="Arial" panose="020B0604020202020204" pitchFamily="34" charset="0"/>
              </a:rPr>
              <a:t>beschreiben</a:t>
            </a:r>
            <a:r>
              <a:rPr lang="de-DE" altLang="de-DE" sz="2000" dirty="0" smtClean="0">
                <a:solidFill>
                  <a:schemeClr val="tx1"/>
                </a:solidFill>
                <a:latin typeface="Arial" panose="020B0604020202020204" pitchFamily="34" charset="0"/>
                <a:cs typeface="Arial" panose="020B0604020202020204" pitchFamily="34" charset="0"/>
              </a:rPr>
              <a:t>, nachdem er in mehreren Situationen gezeigt wurde; </a:t>
            </a:r>
            <a:r>
              <a:rPr lang="de-DE" altLang="de-DE" sz="2000" dirty="0">
                <a:solidFill>
                  <a:schemeClr val="tx1"/>
                </a:solidFill>
                <a:latin typeface="Arial" panose="020B0604020202020204" pitchFamily="34" charset="0"/>
                <a:cs typeface="Arial" panose="020B0604020202020204" pitchFamily="34" charset="0"/>
              </a:rPr>
              <a:t>Carl und </a:t>
            </a:r>
            <a:r>
              <a:rPr lang="de-DE" altLang="de-DE" sz="2000" dirty="0" err="1">
                <a:solidFill>
                  <a:schemeClr val="tx1"/>
                </a:solidFill>
                <a:latin typeface="Arial" panose="020B0604020202020204" pitchFamily="34" charset="0"/>
                <a:cs typeface="Arial" panose="020B0604020202020204" pitchFamily="34" charset="0"/>
              </a:rPr>
              <a:t>Ellie</a:t>
            </a:r>
            <a:r>
              <a:rPr lang="de-DE" altLang="de-DE" sz="2000" dirty="0">
                <a:solidFill>
                  <a:schemeClr val="tx1"/>
                </a:solidFill>
                <a:latin typeface="Arial" panose="020B0604020202020204" pitchFamily="34" charset="0"/>
                <a:cs typeface="Arial" panose="020B0604020202020204" pitchFamily="34" charset="0"/>
              </a:rPr>
              <a:t> </a:t>
            </a:r>
            <a:r>
              <a:rPr lang="de-DE" altLang="de-DE" sz="2000" b="1" dirty="0" smtClean="0">
                <a:solidFill>
                  <a:schemeClr val="tx1"/>
                </a:solidFill>
                <a:latin typeface="Arial" panose="020B0604020202020204" pitchFamily="34" charset="0"/>
                <a:cs typeface="Arial" panose="020B0604020202020204" pitchFamily="34" charset="0"/>
              </a:rPr>
              <a:t>kontrastieren</a:t>
            </a:r>
            <a:r>
              <a:rPr lang="de-DE" altLang="de-DE" sz="2000" dirty="0" smtClean="0">
                <a:solidFill>
                  <a:schemeClr val="tx1"/>
                </a:solidFill>
                <a:latin typeface="Arial" panose="020B0604020202020204" pitchFamily="34" charset="0"/>
                <a:cs typeface="Arial" panose="020B0604020202020204" pitchFamily="34" charset="0"/>
              </a:rPr>
              <a:t> </a:t>
            </a:r>
            <a:endParaRPr lang="de-DE" altLang="de-DE" sz="20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3: Carl und </a:t>
            </a:r>
            <a:r>
              <a:rPr lang="de-DE" altLang="de-DE" sz="2000" dirty="0" err="1" smtClean="0">
                <a:solidFill>
                  <a:schemeClr val="tx1"/>
                </a:solidFill>
                <a:latin typeface="Arial" panose="020B0604020202020204" pitchFamily="34" charset="0"/>
                <a:cs typeface="Arial" panose="020B0604020202020204" pitchFamily="34" charset="0"/>
              </a:rPr>
              <a:t>Ellie</a:t>
            </a:r>
            <a:r>
              <a:rPr lang="de-DE" altLang="de-DE" sz="2000" dirty="0" smtClean="0">
                <a:solidFill>
                  <a:schemeClr val="tx1"/>
                </a:solidFill>
                <a:latin typeface="Arial" panose="020B0604020202020204" pitchFamily="34" charset="0"/>
                <a:cs typeface="Arial" panose="020B0604020202020204" pitchFamily="34" charset="0"/>
              </a:rPr>
              <a:t> </a:t>
            </a:r>
            <a:r>
              <a:rPr lang="de-DE" altLang="de-DE" sz="2000" b="1" dirty="0" smtClean="0">
                <a:solidFill>
                  <a:schemeClr val="tx1"/>
                </a:solidFill>
                <a:latin typeface="Arial" panose="020B0604020202020204" pitchFamily="34" charset="0"/>
                <a:cs typeface="Arial" panose="020B0604020202020204" pitchFamily="34" charset="0"/>
              </a:rPr>
              <a:t>vergleichen</a:t>
            </a:r>
          </a:p>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4: </a:t>
            </a:r>
            <a:r>
              <a:rPr lang="de-DE" altLang="de-DE" sz="2000" b="1" dirty="0" smtClean="0">
                <a:solidFill>
                  <a:schemeClr val="tx1"/>
                </a:solidFill>
                <a:latin typeface="Arial" panose="020B0604020202020204" pitchFamily="34" charset="0"/>
                <a:cs typeface="Arial" panose="020B0604020202020204" pitchFamily="34" charset="0"/>
              </a:rPr>
              <a:t>Beziehungsnetz</a:t>
            </a:r>
            <a:r>
              <a:rPr lang="de-DE" altLang="de-DE" sz="2000" dirty="0" smtClean="0">
                <a:solidFill>
                  <a:schemeClr val="tx1"/>
                </a:solidFill>
                <a:latin typeface="Arial" panose="020B0604020202020204" pitchFamily="34" charset="0"/>
                <a:cs typeface="Arial" panose="020B0604020202020204" pitchFamily="34" charset="0"/>
              </a:rPr>
              <a:t> erarbeiten</a:t>
            </a:r>
          </a:p>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6: </a:t>
            </a:r>
            <a:r>
              <a:rPr lang="de-DE" altLang="de-DE" sz="2000" b="1" dirty="0" smtClean="0">
                <a:solidFill>
                  <a:schemeClr val="tx1"/>
                </a:solidFill>
                <a:latin typeface="Arial" panose="020B0604020202020204" pitchFamily="34" charset="0"/>
                <a:cs typeface="Arial" panose="020B0604020202020204" pitchFamily="34" charset="0"/>
              </a:rPr>
              <a:t>Bedeutung der Charaktere </a:t>
            </a:r>
            <a:r>
              <a:rPr lang="de-DE" altLang="de-DE" sz="2000" dirty="0" smtClean="0">
                <a:solidFill>
                  <a:schemeClr val="tx1"/>
                </a:solidFill>
                <a:latin typeface="Arial" panose="020B0604020202020204" pitchFamily="34" charset="0"/>
                <a:cs typeface="Arial" panose="020B0604020202020204" pitchFamily="34" charset="0"/>
              </a:rPr>
              <a:t>(Carl / </a:t>
            </a:r>
            <a:r>
              <a:rPr lang="de-DE" altLang="de-DE" sz="2000" dirty="0" err="1" smtClean="0">
                <a:solidFill>
                  <a:schemeClr val="tx1"/>
                </a:solidFill>
                <a:latin typeface="Arial" panose="020B0604020202020204" pitchFamily="34" charset="0"/>
                <a:cs typeface="Arial" panose="020B0604020202020204" pitchFamily="34" charset="0"/>
              </a:rPr>
              <a:t>Muntz</a:t>
            </a:r>
            <a:r>
              <a:rPr lang="de-DE" altLang="de-DE" sz="2000" dirty="0" smtClean="0">
                <a:solidFill>
                  <a:schemeClr val="tx1"/>
                </a:solidFill>
                <a:latin typeface="Arial" panose="020B0604020202020204" pitchFamily="34" charset="0"/>
                <a:cs typeface="Arial" panose="020B0604020202020204" pitchFamily="34" charset="0"/>
              </a:rPr>
              <a:t>) für den </a:t>
            </a:r>
            <a:r>
              <a:rPr lang="de-DE" altLang="de-DE" sz="2000" b="1" dirty="0" smtClean="0">
                <a:solidFill>
                  <a:schemeClr val="tx1"/>
                </a:solidFill>
                <a:latin typeface="Arial" panose="020B0604020202020204" pitchFamily="34" charset="0"/>
                <a:cs typeface="Arial" panose="020B0604020202020204" pitchFamily="34" charset="0"/>
              </a:rPr>
              <a:t>zentralen Konflikt </a:t>
            </a:r>
            <a:r>
              <a:rPr lang="de-DE" altLang="de-DE" sz="2000" dirty="0" smtClean="0">
                <a:solidFill>
                  <a:schemeClr val="tx1"/>
                </a:solidFill>
                <a:latin typeface="Arial" panose="020B0604020202020204" pitchFamily="34" charset="0"/>
                <a:cs typeface="Arial" panose="020B0604020202020204" pitchFamily="34" charset="0"/>
              </a:rPr>
              <a:t>erkennen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7: </a:t>
            </a:r>
            <a:r>
              <a:rPr lang="de-DE" altLang="de-DE" sz="2000" b="1" dirty="0" smtClean="0">
                <a:solidFill>
                  <a:schemeClr val="bg1"/>
                </a:solidFill>
                <a:latin typeface="Arial" panose="020B0604020202020204" pitchFamily="34" charset="0"/>
                <a:cs typeface="Arial" panose="020B0604020202020204" pitchFamily="34" charset="0"/>
              </a:rPr>
              <a:t>Einfluss</a:t>
            </a:r>
            <a:r>
              <a:rPr lang="de-DE" altLang="de-DE" sz="2000" dirty="0" smtClean="0">
                <a:solidFill>
                  <a:schemeClr val="bg1"/>
                </a:solidFill>
                <a:latin typeface="Arial" panose="020B0604020202020204" pitchFamily="34" charset="0"/>
                <a:cs typeface="Arial" panose="020B0604020202020204" pitchFamily="34" charset="0"/>
              </a:rPr>
              <a:t> verschiedener Charaktere auf Carl sowie Carls </a:t>
            </a:r>
            <a:r>
              <a:rPr lang="de-DE" altLang="de-DE" sz="2000" i="1" dirty="0" smtClean="0">
                <a:solidFill>
                  <a:schemeClr val="bg1"/>
                </a:solidFill>
                <a:latin typeface="Arial" panose="020B0604020202020204" pitchFamily="34" charset="0"/>
                <a:cs typeface="Arial" panose="020B0604020202020204" pitchFamily="34" charset="0"/>
              </a:rPr>
              <a:t>Wandel</a:t>
            </a:r>
            <a:r>
              <a:rPr lang="de-DE" altLang="de-DE" sz="2000" dirty="0" smtClean="0">
                <a:solidFill>
                  <a:schemeClr val="bg1"/>
                </a:solidFill>
                <a:latin typeface="Arial" panose="020B0604020202020204" pitchFamily="34" charset="0"/>
                <a:cs typeface="Arial" panose="020B0604020202020204" pitchFamily="34" charset="0"/>
              </a:rPr>
              <a:t> beschreiben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10: </a:t>
            </a:r>
            <a:r>
              <a:rPr lang="de-DE" altLang="de-DE" sz="2000" b="1" dirty="0" smtClean="0">
                <a:solidFill>
                  <a:schemeClr val="bg1"/>
                </a:solidFill>
                <a:latin typeface="Arial" panose="020B0604020202020204" pitchFamily="34" charset="0"/>
                <a:cs typeface="Arial" panose="020B0604020202020204" pitchFamily="34" charset="0"/>
              </a:rPr>
              <a:t>Transfer</a:t>
            </a:r>
            <a:r>
              <a:rPr lang="de-DE" altLang="de-DE" sz="2000" dirty="0" smtClean="0">
                <a:solidFill>
                  <a:schemeClr val="bg1"/>
                </a:solidFill>
                <a:latin typeface="Arial" panose="020B0604020202020204" pitchFamily="34" charset="0"/>
                <a:cs typeface="Arial" panose="020B0604020202020204" pitchFamily="34" charset="0"/>
              </a:rPr>
              <a:t>: was lässt sich auf die </a:t>
            </a:r>
            <a:r>
              <a:rPr lang="de-DE" altLang="de-DE" sz="2000" b="1" dirty="0" smtClean="0">
                <a:solidFill>
                  <a:schemeClr val="bg1"/>
                </a:solidFill>
                <a:latin typeface="Arial" panose="020B0604020202020204" pitchFamily="34" charset="0"/>
                <a:cs typeface="Arial" panose="020B0604020202020204" pitchFamily="34" charset="0"/>
              </a:rPr>
              <a:t>Lebenssituation der </a:t>
            </a:r>
            <a:r>
              <a:rPr lang="de-DE" altLang="de-DE" sz="2000" b="1" dirty="0" err="1" smtClean="0">
                <a:solidFill>
                  <a:schemeClr val="bg1"/>
                </a:solidFill>
                <a:latin typeface="Arial" panose="020B0604020202020204" pitchFamily="34" charset="0"/>
                <a:cs typeface="Arial" panose="020B0604020202020204" pitchFamily="34" charset="0"/>
              </a:rPr>
              <a:t>SuS</a:t>
            </a:r>
            <a:r>
              <a:rPr lang="de-DE" altLang="de-DE" sz="2000" b="1" dirty="0">
                <a:solidFill>
                  <a:schemeClr val="bg1"/>
                </a:solidFill>
                <a:latin typeface="Arial" panose="020B0604020202020204" pitchFamily="34" charset="0"/>
                <a:cs typeface="Arial" panose="020B0604020202020204" pitchFamily="34" charset="0"/>
              </a:rPr>
              <a:t> </a:t>
            </a:r>
            <a:r>
              <a:rPr lang="de-DE" altLang="de-DE" sz="2000" dirty="0" smtClean="0">
                <a:solidFill>
                  <a:schemeClr val="bg1"/>
                </a:solidFill>
                <a:latin typeface="Arial" panose="020B0604020202020204" pitchFamily="34" charset="0"/>
                <a:cs typeface="Arial" panose="020B0604020202020204" pitchFamily="34" charset="0"/>
              </a:rPr>
              <a:t>übertragen?</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296746" y="1500043"/>
            <a:ext cx="8209440" cy="224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Beispiel einer Progression: </a:t>
            </a:r>
          </a:p>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Charakterisierung der Protagonisten</a:t>
            </a:r>
            <a:endParaRPr lang="de-DE" altLang="de-DE" sz="2800" b="1" i="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3242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296746" y="1500043"/>
            <a:ext cx="8209440" cy="4832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640525" y="2623422"/>
            <a:ext cx="8222947" cy="433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1: Carl </a:t>
            </a:r>
            <a:r>
              <a:rPr lang="de-DE" altLang="de-DE" sz="2000" b="1" dirty="0" smtClean="0">
                <a:solidFill>
                  <a:schemeClr val="tx1"/>
                </a:solidFill>
                <a:latin typeface="Arial" panose="020B0604020202020204" pitchFamily="34" charset="0"/>
                <a:cs typeface="Arial" panose="020B0604020202020204" pitchFamily="34" charset="0"/>
              </a:rPr>
              <a:t>beschreiben</a:t>
            </a:r>
          </a:p>
          <a:p>
            <a:pPr marL="457200" indent="-457200">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2:</a:t>
            </a:r>
            <a:r>
              <a:rPr lang="de-DE" altLang="de-DE" sz="2000" b="1" dirty="0" smtClean="0">
                <a:solidFill>
                  <a:schemeClr val="tx1"/>
                </a:solidFill>
                <a:latin typeface="Arial" panose="020B0604020202020204" pitchFamily="34" charset="0"/>
                <a:cs typeface="Arial" panose="020B0604020202020204" pitchFamily="34" charset="0"/>
              </a:rPr>
              <a:t> </a:t>
            </a:r>
            <a:r>
              <a:rPr lang="de-DE" altLang="de-DE" sz="2000" dirty="0">
                <a:solidFill>
                  <a:schemeClr val="tx1"/>
                </a:solidFill>
                <a:latin typeface="Arial" panose="020B0604020202020204" pitchFamily="34" charset="0"/>
                <a:cs typeface="Arial" panose="020B0604020202020204" pitchFamily="34" charset="0"/>
              </a:rPr>
              <a:t>Carl </a:t>
            </a:r>
            <a:r>
              <a:rPr lang="de-DE" altLang="de-DE" sz="2000" b="1" dirty="0" smtClean="0">
                <a:solidFill>
                  <a:schemeClr val="tx1"/>
                </a:solidFill>
                <a:latin typeface="Arial" panose="020B0604020202020204" pitchFamily="34" charset="0"/>
                <a:cs typeface="Arial" panose="020B0604020202020204" pitchFamily="34" charset="0"/>
              </a:rPr>
              <a:t>beschreiben</a:t>
            </a:r>
            <a:r>
              <a:rPr lang="de-DE" altLang="de-DE" sz="2000" dirty="0" smtClean="0">
                <a:solidFill>
                  <a:schemeClr val="tx1"/>
                </a:solidFill>
                <a:latin typeface="Arial" panose="020B0604020202020204" pitchFamily="34" charset="0"/>
                <a:cs typeface="Arial" panose="020B0604020202020204" pitchFamily="34" charset="0"/>
              </a:rPr>
              <a:t>, nachdem er in mehreren Situationen gezeigt wurde; </a:t>
            </a:r>
            <a:r>
              <a:rPr lang="de-DE" altLang="de-DE" sz="2000" dirty="0">
                <a:solidFill>
                  <a:schemeClr val="tx1"/>
                </a:solidFill>
                <a:latin typeface="Arial" panose="020B0604020202020204" pitchFamily="34" charset="0"/>
                <a:cs typeface="Arial" panose="020B0604020202020204" pitchFamily="34" charset="0"/>
              </a:rPr>
              <a:t>Carl und </a:t>
            </a:r>
            <a:r>
              <a:rPr lang="de-DE" altLang="de-DE" sz="2000" dirty="0" err="1">
                <a:solidFill>
                  <a:schemeClr val="tx1"/>
                </a:solidFill>
                <a:latin typeface="Arial" panose="020B0604020202020204" pitchFamily="34" charset="0"/>
                <a:cs typeface="Arial" panose="020B0604020202020204" pitchFamily="34" charset="0"/>
              </a:rPr>
              <a:t>Ellie</a:t>
            </a:r>
            <a:r>
              <a:rPr lang="de-DE" altLang="de-DE" sz="2000" dirty="0">
                <a:solidFill>
                  <a:schemeClr val="tx1"/>
                </a:solidFill>
                <a:latin typeface="Arial" panose="020B0604020202020204" pitchFamily="34" charset="0"/>
                <a:cs typeface="Arial" panose="020B0604020202020204" pitchFamily="34" charset="0"/>
              </a:rPr>
              <a:t> </a:t>
            </a:r>
            <a:r>
              <a:rPr lang="de-DE" altLang="de-DE" sz="2000" b="1" dirty="0" smtClean="0">
                <a:solidFill>
                  <a:schemeClr val="tx1"/>
                </a:solidFill>
                <a:latin typeface="Arial" panose="020B0604020202020204" pitchFamily="34" charset="0"/>
                <a:cs typeface="Arial" panose="020B0604020202020204" pitchFamily="34" charset="0"/>
              </a:rPr>
              <a:t>kontrastieren</a:t>
            </a:r>
            <a:r>
              <a:rPr lang="de-DE" altLang="de-DE" sz="2000" dirty="0" smtClean="0">
                <a:solidFill>
                  <a:schemeClr val="tx1"/>
                </a:solidFill>
                <a:latin typeface="Arial" panose="020B0604020202020204" pitchFamily="34" charset="0"/>
                <a:cs typeface="Arial" panose="020B0604020202020204" pitchFamily="34" charset="0"/>
              </a:rPr>
              <a:t> </a:t>
            </a:r>
            <a:endParaRPr lang="de-DE" altLang="de-DE" sz="20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3: Carl und </a:t>
            </a:r>
            <a:r>
              <a:rPr lang="de-DE" altLang="de-DE" sz="2000" dirty="0" err="1" smtClean="0">
                <a:solidFill>
                  <a:schemeClr val="tx1"/>
                </a:solidFill>
                <a:latin typeface="Arial" panose="020B0604020202020204" pitchFamily="34" charset="0"/>
                <a:cs typeface="Arial" panose="020B0604020202020204" pitchFamily="34" charset="0"/>
              </a:rPr>
              <a:t>Ellie</a:t>
            </a:r>
            <a:r>
              <a:rPr lang="de-DE" altLang="de-DE" sz="2000" dirty="0" smtClean="0">
                <a:solidFill>
                  <a:schemeClr val="tx1"/>
                </a:solidFill>
                <a:latin typeface="Arial" panose="020B0604020202020204" pitchFamily="34" charset="0"/>
                <a:cs typeface="Arial" panose="020B0604020202020204" pitchFamily="34" charset="0"/>
              </a:rPr>
              <a:t> </a:t>
            </a:r>
            <a:r>
              <a:rPr lang="de-DE" altLang="de-DE" sz="2000" b="1" dirty="0" smtClean="0">
                <a:solidFill>
                  <a:schemeClr val="tx1"/>
                </a:solidFill>
                <a:latin typeface="Arial" panose="020B0604020202020204" pitchFamily="34" charset="0"/>
                <a:cs typeface="Arial" panose="020B0604020202020204" pitchFamily="34" charset="0"/>
              </a:rPr>
              <a:t>vergleichen</a:t>
            </a:r>
          </a:p>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4: </a:t>
            </a:r>
            <a:r>
              <a:rPr lang="de-DE" altLang="de-DE" sz="2000" b="1" dirty="0" smtClean="0">
                <a:solidFill>
                  <a:schemeClr val="tx1"/>
                </a:solidFill>
                <a:latin typeface="Arial" panose="020B0604020202020204" pitchFamily="34" charset="0"/>
                <a:cs typeface="Arial" panose="020B0604020202020204" pitchFamily="34" charset="0"/>
              </a:rPr>
              <a:t>Beziehungsnetz</a:t>
            </a:r>
            <a:r>
              <a:rPr lang="de-DE" altLang="de-DE" sz="2000" dirty="0" smtClean="0">
                <a:solidFill>
                  <a:schemeClr val="tx1"/>
                </a:solidFill>
                <a:latin typeface="Arial" panose="020B0604020202020204" pitchFamily="34" charset="0"/>
                <a:cs typeface="Arial" panose="020B0604020202020204" pitchFamily="34" charset="0"/>
              </a:rPr>
              <a:t> erarbeiten</a:t>
            </a:r>
          </a:p>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6: </a:t>
            </a:r>
            <a:r>
              <a:rPr lang="de-DE" altLang="de-DE" sz="2000" b="1" dirty="0" smtClean="0">
                <a:solidFill>
                  <a:schemeClr val="tx1"/>
                </a:solidFill>
                <a:latin typeface="Arial" panose="020B0604020202020204" pitchFamily="34" charset="0"/>
                <a:cs typeface="Arial" panose="020B0604020202020204" pitchFamily="34" charset="0"/>
              </a:rPr>
              <a:t>Bedeutung der Charaktere </a:t>
            </a:r>
            <a:r>
              <a:rPr lang="de-DE" altLang="de-DE" sz="2000" dirty="0" smtClean="0">
                <a:solidFill>
                  <a:schemeClr val="tx1"/>
                </a:solidFill>
                <a:latin typeface="Arial" panose="020B0604020202020204" pitchFamily="34" charset="0"/>
                <a:cs typeface="Arial" panose="020B0604020202020204" pitchFamily="34" charset="0"/>
              </a:rPr>
              <a:t>(Carl / </a:t>
            </a:r>
            <a:r>
              <a:rPr lang="de-DE" altLang="de-DE" sz="2000" dirty="0" err="1" smtClean="0">
                <a:solidFill>
                  <a:schemeClr val="tx1"/>
                </a:solidFill>
                <a:latin typeface="Arial" panose="020B0604020202020204" pitchFamily="34" charset="0"/>
                <a:cs typeface="Arial" panose="020B0604020202020204" pitchFamily="34" charset="0"/>
              </a:rPr>
              <a:t>Muntz</a:t>
            </a:r>
            <a:r>
              <a:rPr lang="de-DE" altLang="de-DE" sz="2000" dirty="0" smtClean="0">
                <a:solidFill>
                  <a:schemeClr val="tx1"/>
                </a:solidFill>
                <a:latin typeface="Arial" panose="020B0604020202020204" pitchFamily="34" charset="0"/>
                <a:cs typeface="Arial" panose="020B0604020202020204" pitchFamily="34" charset="0"/>
              </a:rPr>
              <a:t>) für den </a:t>
            </a:r>
            <a:r>
              <a:rPr lang="de-DE" altLang="de-DE" sz="2000" b="1" dirty="0" smtClean="0">
                <a:solidFill>
                  <a:schemeClr val="tx1"/>
                </a:solidFill>
                <a:latin typeface="Arial" panose="020B0604020202020204" pitchFamily="34" charset="0"/>
                <a:cs typeface="Arial" panose="020B0604020202020204" pitchFamily="34" charset="0"/>
              </a:rPr>
              <a:t>zentralen Konflikt </a:t>
            </a:r>
            <a:r>
              <a:rPr lang="de-DE" altLang="de-DE" sz="2000" dirty="0" smtClean="0">
                <a:solidFill>
                  <a:schemeClr val="tx1"/>
                </a:solidFill>
                <a:latin typeface="Arial" panose="020B0604020202020204" pitchFamily="34" charset="0"/>
                <a:cs typeface="Arial" panose="020B0604020202020204" pitchFamily="34" charset="0"/>
              </a:rPr>
              <a:t>erkennen</a:t>
            </a:r>
          </a:p>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a:t>
            </a:r>
            <a:r>
              <a:rPr lang="de-DE" altLang="de-DE" sz="2000" dirty="0">
                <a:solidFill>
                  <a:schemeClr val="tx1"/>
                </a:solidFill>
                <a:latin typeface="Arial" panose="020B0604020202020204" pitchFamily="34" charset="0"/>
                <a:cs typeface="Arial" panose="020B0604020202020204" pitchFamily="34" charset="0"/>
              </a:rPr>
              <a:t>8</a:t>
            </a:r>
            <a:r>
              <a:rPr lang="de-DE" altLang="de-DE" sz="2000" dirty="0" smtClean="0">
                <a:solidFill>
                  <a:schemeClr val="tx1"/>
                </a:solidFill>
                <a:latin typeface="Arial" panose="020B0604020202020204" pitchFamily="34" charset="0"/>
                <a:cs typeface="Arial" panose="020B0604020202020204" pitchFamily="34" charset="0"/>
              </a:rPr>
              <a:t>: </a:t>
            </a:r>
            <a:r>
              <a:rPr lang="de-DE" altLang="de-DE" sz="2000" b="1" dirty="0" smtClean="0">
                <a:solidFill>
                  <a:schemeClr val="tx1"/>
                </a:solidFill>
                <a:latin typeface="Arial" panose="020B0604020202020204" pitchFamily="34" charset="0"/>
                <a:cs typeface="Arial" panose="020B0604020202020204" pitchFamily="34" charset="0"/>
              </a:rPr>
              <a:t>Einfluss</a:t>
            </a:r>
            <a:r>
              <a:rPr lang="de-DE" altLang="de-DE" sz="2000" dirty="0" smtClean="0">
                <a:solidFill>
                  <a:schemeClr val="tx1"/>
                </a:solidFill>
                <a:latin typeface="Arial" panose="020B0604020202020204" pitchFamily="34" charset="0"/>
                <a:cs typeface="Arial" panose="020B0604020202020204" pitchFamily="34" charset="0"/>
              </a:rPr>
              <a:t> verschiedener Charaktere auf Carl sowie Carls </a:t>
            </a:r>
            <a:r>
              <a:rPr lang="de-DE" altLang="de-DE" sz="2000" i="1" dirty="0" smtClean="0">
                <a:solidFill>
                  <a:schemeClr val="tx1"/>
                </a:solidFill>
                <a:latin typeface="Arial" panose="020B0604020202020204" pitchFamily="34" charset="0"/>
                <a:cs typeface="Arial" panose="020B0604020202020204" pitchFamily="34" charset="0"/>
              </a:rPr>
              <a:t>Wandel</a:t>
            </a:r>
            <a:r>
              <a:rPr lang="de-DE" altLang="de-DE" sz="2000" dirty="0" smtClean="0">
                <a:solidFill>
                  <a:schemeClr val="tx1"/>
                </a:solidFill>
                <a:latin typeface="Arial" panose="020B0604020202020204" pitchFamily="34" charset="0"/>
                <a:cs typeface="Arial" panose="020B0604020202020204" pitchFamily="34" charset="0"/>
              </a:rPr>
              <a:t> beschreiben</a:t>
            </a:r>
          </a:p>
          <a:p>
            <a:pPr marL="457200" indent="-457200" eaLnBrk="1" hangingPunct="1">
              <a:spcAft>
                <a:spcPct val="0"/>
              </a:spcAft>
              <a:buFont typeface="Arial" panose="020B0604020202020204" pitchFamily="34" charset="0"/>
              <a:buChar char="•"/>
            </a:pPr>
            <a:r>
              <a:rPr lang="de-DE" altLang="de-DE" sz="2000" dirty="0" smtClean="0">
                <a:solidFill>
                  <a:schemeClr val="bg1"/>
                </a:solidFill>
                <a:latin typeface="Arial" panose="020B0604020202020204" pitchFamily="34" charset="0"/>
                <a:cs typeface="Arial" panose="020B0604020202020204" pitchFamily="34" charset="0"/>
              </a:rPr>
              <a:t>Stunde 10: </a:t>
            </a:r>
            <a:r>
              <a:rPr lang="de-DE" altLang="de-DE" sz="2000" b="1" dirty="0" smtClean="0">
                <a:solidFill>
                  <a:schemeClr val="bg1"/>
                </a:solidFill>
                <a:latin typeface="Arial" panose="020B0604020202020204" pitchFamily="34" charset="0"/>
                <a:cs typeface="Arial" panose="020B0604020202020204" pitchFamily="34" charset="0"/>
              </a:rPr>
              <a:t>Transfer</a:t>
            </a:r>
            <a:r>
              <a:rPr lang="de-DE" altLang="de-DE" sz="2000" dirty="0" smtClean="0">
                <a:solidFill>
                  <a:schemeClr val="bg1"/>
                </a:solidFill>
                <a:latin typeface="Arial" panose="020B0604020202020204" pitchFamily="34" charset="0"/>
                <a:cs typeface="Arial" panose="020B0604020202020204" pitchFamily="34" charset="0"/>
              </a:rPr>
              <a:t>: was lässt sich auf die </a:t>
            </a:r>
            <a:r>
              <a:rPr lang="de-DE" altLang="de-DE" sz="2000" b="1" dirty="0" smtClean="0">
                <a:solidFill>
                  <a:schemeClr val="bg1"/>
                </a:solidFill>
                <a:latin typeface="Arial" panose="020B0604020202020204" pitchFamily="34" charset="0"/>
                <a:cs typeface="Arial" panose="020B0604020202020204" pitchFamily="34" charset="0"/>
              </a:rPr>
              <a:t>Lebenssituation der </a:t>
            </a:r>
            <a:r>
              <a:rPr lang="de-DE" altLang="de-DE" sz="2000" b="1" dirty="0" err="1" smtClean="0">
                <a:solidFill>
                  <a:schemeClr val="bg1"/>
                </a:solidFill>
                <a:latin typeface="Arial" panose="020B0604020202020204" pitchFamily="34" charset="0"/>
                <a:cs typeface="Arial" panose="020B0604020202020204" pitchFamily="34" charset="0"/>
              </a:rPr>
              <a:t>SuS</a:t>
            </a:r>
            <a:r>
              <a:rPr lang="de-DE" altLang="de-DE" sz="2000" b="1" dirty="0">
                <a:solidFill>
                  <a:schemeClr val="bg1"/>
                </a:solidFill>
                <a:latin typeface="Arial" panose="020B0604020202020204" pitchFamily="34" charset="0"/>
                <a:cs typeface="Arial" panose="020B0604020202020204" pitchFamily="34" charset="0"/>
              </a:rPr>
              <a:t> </a:t>
            </a:r>
            <a:r>
              <a:rPr lang="de-DE" altLang="de-DE" sz="2000" dirty="0" smtClean="0">
                <a:solidFill>
                  <a:schemeClr val="bg1"/>
                </a:solidFill>
                <a:latin typeface="Arial" panose="020B0604020202020204" pitchFamily="34" charset="0"/>
                <a:cs typeface="Arial" panose="020B0604020202020204" pitchFamily="34" charset="0"/>
              </a:rPr>
              <a:t>übertragen?</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296746" y="1500043"/>
            <a:ext cx="8209440" cy="224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Beispiel einer Progression: </a:t>
            </a:r>
          </a:p>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Charakterisierung der Protagonisten</a:t>
            </a:r>
            <a:endParaRPr lang="de-DE" altLang="de-DE" sz="2800" b="1" i="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368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296746" y="1500043"/>
            <a:ext cx="8209440" cy="4832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640525" y="2623422"/>
            <a:ext cx="8222947" cy="433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1: Carl </a:t>
            </a:r>
            <a:r>
              <a:rPr lang="de-DE" altLang="de-DE" sz="2000" b="1" dirty="0" smtClean="0">
                <a:solidFill>
                  <a:schemeClr val="tx1"/>
                </a:solidFill>
                <a:latin typeface="Arial" panose="020B0604020202020204" pitchFamily="34" charset="0"/>
                <a:cs typeface="Arial" panose="020B0604020202020204" pitchFamily="34" charset="0"/>
              </a:rPr>
              <a:t>beschreiben</a:t>
            </a:r>
          </a:p>
          <a:p>
            <a:pPr marL="457200" indent="-457200">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2:</a:t>
            </a:r>
            <a:r>
              <a:rPr lang="de-DE" altLang="de-DE" sz="2000" b="1" dirty="0" smtClean="0">
                <a:solidFill>
                  <a:schemeClr val="tx1"/>
                </a:solidFill>
                <a:latin typeface="Arial" panose="020B0604020202020204" pitchFamily="34" charset="0"/>
                <a:cs typeface="Arial" panose="020B0604020202020204" pitchFamily="34" charset="0"/>
              </a:rPr>
              <a:t> </a:t>
            </a:r>
            <a:r>
              <a:rPr lang="de-DE" altLang="de-DE" sz="2000" dirty="0">
                <a:solidFill>
                  <a:schemeClr val="tx1"/>
                </a:solidFill>
                <a:latin typeface="Arial" panose="020B0604020202020204" pitchFamily="34" charset="0"/>
                <a:cs typeface="Arial" panose="020B0604020202020204" pitchFamily="34" charset="0"/>
              </a:rPr>
              <a:t>Carl </a:t>
            </a:r>
            <a:r>
              <a:rPr lang="de-DE" altLang="de-DE" sz="2000" b="1" dirty="0" smtClean="0">
                <a:solidFill>
                  <a:schemeClr val="tx1"/>
                </a:solidFill>
                <a:latin typeface="Arial" panose="020B0604020202020204" pitchFamily="34" charset="0"/>
                <a:cs typeface="Arial" panose="020B0604020202020204" pitchFamily="34" charset="0"/>
              </a:rPr>
              <a:t>beschreiben</a:t>
            </a:r>
            <a:r>
              <a:rPr lang="de-DE" altLang="de-DE" sz="2000" dirty="0" smtClean="0">
                <a:solidFill>
                  <a:schemeClr val="tx1"/>
                </a:solidFill>
                <a:latin typeface="Arial" panose="020B0604020202020204" pitchFamily="34" charset="0"/>
                <a:cs typeface="Arial" panose="020B0604020202020204" pitchFamily="34" charset="0"/>
              </a:rPr>
              <a:t>, nachdem er in mehreren Situationen gezeigt wurde; </a:t>
            </a:r>
            <a:r>
              <a:rPr lang="de-DE" altLang="de-DE" sz="2000" dirty="0">
                <a:solidFill>
                  <a:schemeClr val="tx1"/>
                </a:solidFill>
                <a:latin typeface="Arial" panose="020B0604020202020204" pitchFamily="34" charset="0"/>
                <a:cs typeface="Arial" panose="020B0604020202020204" pitchFamily="34" charset="0"/>
              </a:rPr>
              <a:t>Carl und </a:t>
            </a:r>
            <a:r>
              <a:rPr lang="de-DE" altLang="de-DE" sz="2000" dirty="0" err="1">
                <a:solidFill>
                  <a:schemeClr val="tx1"/>
                </a:solidFill>
                <a:latin typeface="Arial" panose="020B0604020202020204" pitchFamily="34" charset="0"/>
                <a:cs typeface="Arial" panose="020B0604020202020204" pitchFamily="34" charset="0"/>
              </a:rPr>
              <a:t>Ellie</a:t>
            </a:r>
            <a:r>
              <a:rPr lang="de-DE" altLang="de-DE" sz="2000" dirty="0">
                <a:solidFill>
                  <a:schemeClr val="tx1"/>
                </a:solidFill>
                <a:latin typeface="Arial" panose="020B0604020202020204" pitchFamily="34" charset="0"/>
                <a:cs typeface="Arial" panose="020B0604020202020204" pitchFamily="34" charset="0"/>
              </a:rPr>
              <a:t> </a:t>
            </a:r>
            <a:r>
              <a:rPr lang="de-DE" altLang="de-DE" sz="2000" b="1" dirty="0" smtClean="0">
                <a:solidFill>
                  <a:schemeClr val="tx1"/>
                </a:solidFill>
                <a:latin typeface="Arial" panose="020B0604020202020204" pitchFamily="34" charset="0"/>
                <a:cs typeface="Arial" panose="020B0604020202020204" pitchFamily="34" charset="0"/>
              </a:rPr>
              <a:t>kontrastieren</a:t>
            </a:r>
            <a:r>
              <a:rPr lang="de-DE" altLang="de-DE" sz="2000" dirty="0" smtClean="0">
                <a:solidFill>
                  <a:schemeClr val="tx1"/>
                </a:solidFill>
                <a:latin typeface="Arial" panose="020B0604020202020204" pitchFamily="34" charset="0"/>
                <a:cs typeface="Arial" panose="020B0604020202020204" pitchFamily="34" charset="0"/>
              </a:rPr>
              <a:t> </a:t>
            </a:r>
            <a:endParaRPr lang="de-DE" altLang="de-DE" sz="20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3: Carl und </a:t>
            </a:r>
            <a:r>
              <a:rPr lang="de-DE" altLang="de-DE" sz="2000" dirty="0" err="1" smtClean="0">
                <a:solidFill>
                  <a:schemeClr val="tx1"/>
                </a:solidFill>
                <a:latin typeface="Arial" panose="020B0604020202020204" pitchFamily="34" charset="0"/>
                <a:cs typeface="Arial" panose="020B0604020202020204" pitchFamily="34" charset="0"/>
              </a:rPr>
              <a:t>Ellie</a:t>
            </a:r>
            <a:r>
              <a:rPr lang="de-DE" altLang="de-DE" sz="2000" dirty="0" smtClean="0">
                <a:solidFill>
                  <a:schemeClr val="tx1"/>
                </a:solidFill>
                <a:latin typeface="Arial" panose="020B0604020202020204" pitchFamily="34" charset="0"/>
                <a:cs typeface="Arial" panose="020B0604020202020204" pitchFamily="34" charset="0"/>
              </a:rPr>
              <a:t> </a:t>
            </a:r>
            <a:r>
              <a:rPr lang="de-DE" altLang="de-DE" sz="2000" b="1" dirty="0" smtClean="0">
                <a:solidFill>
                  <a:schemeClr val="tx1"/>
                </a:solidFill>
                <a:latin typeface="Arial" panose="020B0604020202020204" pitchFamily="34" charset="0"/>
                <a:cs typeface="Arial" panose="020B0604020202020204" pitchFamily="34" charset="0"/>
              </a:rPr>
              <a:t>vergleichen</a:t>
            </a:r>
          </a:p>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4: </a:t>
            </a:r>
            <a:r>
              <a:rPr lang="de-DE" altLang="de-DE" sz="2000" b="1" dirty="0" smtClean="0">
                <a:solidFill>
                  <a:schemeClr val="tx1"/>
                </a:solidFill>
                <a:latin typeface="Arial" panose="020B0604020202020204" pitchFamily="34" charset="0"/>
                <a:cs typeface="Arial" panose="020B0604020202020204" pitchFamily="34" charset="0"/>
              </a:rPr>
              <a:t>Beziehungsnetz</a:t>
            </a:r>
            <a:r>
              <a:rPr lang="de-DE" altLang="de-DE" sz="2000" dirty="0" smtClean="0">
                <a:solidFill>
                  <a:schemeClr val="tx1"/>
                </a:solidFill>
                <a:latin typeface="Arial" panose="020B0604020202020204" pitchFamily="34" charset="0"/>
                <a:cs typeface="Arial" panose="020B0604020202020204" pitchFamily="34" charset="0"/>
              </a:rPr>
              <a:t> erarbeiten</a:t>
            </a:r>
          </a:p>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6: </a:t>
            </a:r>
            <a:r>
              <a:rPr lang="de-DE" altLang="de-DE" sz="2000" b="1" dirty="0" smtClean="0">
                <a:solidFill>
                  <a:schemeClr val="tx1"/>
                </a:solidFill>
                <a:latin typeface="Arial" panose="020B0604020202020204" pitchFamily="34" charset="0"/>
                <a:cs typeface="Arial" panose="020B0604020202020204" pitchFamily="34" charset="0"/>
              </a:rPr>
              <a:t>Bedeutung der Charaktere </a:t>
            </a:r>
            <a:r>
              <a:rPr lang="de-DE" altLang="de-DE" sz="2000" dirty="0" smtClean="0">
                <a:solidFill>
                  <a:schemeClr val="tx1"/>
                </a:solidFill>
                <a:latin typeface="Arial" panose="020B0604020202020204" pitchFamily="34" charset="0"/>
                <a:cs typeface="Arial" panose="020B0604020202020204" pitchFamily="34" charset="0"/>
              </a:rPr>
              <a:t>(Carl / </a:t>
            </a:r>
            <a:r>
              <a:rPr lang="de-DE" altLang="de-DE" sz="2000" dirty="0" err="1" smtClean="0">
                <a:solidFill>
                  <a:schemeClr val="tx1"/>
                </a:solidFill>
                <a:latin typeface="Arial" panose="020B0604020202020204" pitchFamily="34" charset="0"/>
                <a:cs typeface="Arial" panose="020B0604020202020204" pitchFamily="34" charset="0"/>
              </a:rPr>
              <a:t>Muntz</a:t>
            </a:r>
            <a:r>
              <a:rPr lang="de-DE" altLang="de-DE" sz="2000" dirty="0" smtClean="0">
                <a:solidFill>
                  <a:schemeClr val="tx1"/>
                </a:solidFill>
                <a:latin typeface="Arial" panose="020B0604020202020204" pitchFamily="34" charset="0"/>
                <a:cs typeface="Arial" panose="020B0604020202020204" pitchFamily="34" charset="0"/>
              </a:rPr>
              <a:t>) für den </a:t>
            </a:r>
            <a:r>
              <a:rPr lang="de-DE" altLang="de-DE" sz="2000" b="1" dirty="0" smtClean="0">
                <a:solidFill>
                  <a:schemeClr val="tx1"/>
                </a:solidFill>
                <a:latin typeface="Arial" panose="020B0604020202020204" pitchFamily="34" charset="0"/>
                <a:cs typeface="Arial" panose="020B0604020202020204" pitchFamily="34" charset="0"/>
              </a:rPr>
              <a:t>zentralen Konflikt </a:t>
            </a:r>
            <a:r>
              <a:rPr lang="de-DE" altLang="de-DE" sz="2000" dirty="0" smtClean="0">
                <a:solidFill>
                  <a:schemeClr val="tx1"/>
                </a:solidFill>
                <a:latin typeface="Arial" panose="020B0604020202020204" pitchFamily="34" charset="0"/>
                <a:cs typeface="Arial" panose="020B0604020202020204" pitchFamily="34" charset="0"/>
              </a:rPr>
              <a:t>erkennen</a:t>
            </a:r>
          </a:p>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8: </a:t>
            </a:r>
            <a:r>
              <a:rPr lang="de-DE" altLang="de-DE" sz="2000" b="1" dirty="0" smtClean="0">
                <a:solidFill>
                  <a:schemeClr val="tx1"/>
                </a:solidFill>
                <a:latin typeface="Arial" panose="020B0604020202020204" pitchFamily="34" charset="0"/>
                <a:cs typeface="Arial" panose="020B0604020202020204" pitchFamily="34" charset="0"/>
              </a:rPr>
              <a:t>Einfluss</a:t>
            </a:r>
            <a:r>
              <a:rPr lang="de-DE" altLang="de-DE" sz="2000" dirty="0" smtClean="0">
                <a:solidFill>
                  <a:schemeClr val="tx1"/>
                </a:solidFill>
                <a:latin typeface="Arial" panose="020B0604020202020204" pitchFamily="34" charset="0"/>
                <a:cs typeface="Arial" panose="020B0604020202020204" pitchFamily="34" charset="0"/>
              </a:rPr>
              <a:t> verschiedener Charaktere auf Carl sowie Carls </a:t>
            </a:r>
            <a:r>
              <a:rPr lang="de-DE" altLang="de-DE" sz="2000" i="1" dirty="0" smtClean="0">
                <a:solidFill>
                  <a:schemeClr val="tx1"/>
                </a:solidFill>
                <a:latin typeface="Arial" panose="020B0604020202020204" pitchFamily="34" charset="0"/>
                <a:cs typeface="Arial" panose="020B0604020202020204" pitchFamily="34" charset="0"/>
              </a:rPr>
              <a:t>Wandel</a:t>
            </a:r>
            <a:r>
              <a:rPr lang="de-DE" altLang="de-DE" sz="2000" dirty="0" smtClean="0">
                <a:solidFill>
                  <a:schemeClr val="tx1"/>
                </a:solidFill>
                <a:latin typeface="Arial" panose="020B0604020202020204" pitchFamily="34" charset="0"/>
                <a:cs typeface="Arial" panose="020B0604020202020204" pitchFamily="34" charset="0"/>
              </a:rPr>
              <a:t> beschreiben</a:t>
            </a:r>
          </a:p>
          <a:p>
            <a:pPr marL="457200" indent="-457200" eaLnBrk="1" hangingPunct="1">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Stunde 11: </a:t>
            </a:r>
            <a:r>
              <a:rPr lang="de-DE" altLang="de-DE" sz="2000" b="1" dirty="0" smtClean="0">
                <a:solidFill>
                  <a:schemeClr val="tx1"/>
                </a:solidFill>
                <a:latin typeface="Arial" panose="020B0604020202020204" pitchFamily="34" charset="0"/>
                <a:cs typeface="Arial" panose="020B0604020202020204" pitchFamily="34" charset="0"/>
              </a:rPr>
              <a:t>Transfer</a:t>
            </a:r>
            <a:r>
              <a:rPr lang="de-DE" altLang="de-DE" sz="2000" dirty="0" smtClean="0">
                <a:solidFill>
                  <a:schemeClr val="tx1"/>
                </a:solidFill>
                <a:latin typeface="Arial" panose="020B0604020202020204" pitchFamily="34" charset="0"/>
                <a:cs typeface="Arial" panose="020B0604020202020204" pitchFamily="34" charset="0"/>
              </a:rPr>
              <a:t>: was lässt sich auf die </a:t>
            </a:r>
            <a:r>
              <a:rPr lang="de-DE" altLang="de-DE" sz="2000" b="1" dirty="0" smtClean="0">
                <a:solidFill>
                  <a:schemeClr val="tx1"/>
                </a:solidFill>
                <a:latin typeface="Arial" panose="020B0604020202020204" pitchFamily="34" charset="0"/>
                <a:cs typeface="Arial" panose="020B0604020202020204" pitchFamily="34" charset="0"/>
              </a:rPr>
              <a:t>Lebenssituation der </a:t>
            </a:r>
            <a:r>
              <a:rPr lang="de-DE" altLang="de-DE" sz="2000" b="1" dirty="0" err="1" smtClean="0">
                <a:solidFill>
                  <a:schemeClr val="tx1"/>
                </a:solidFill>
                <a:latin typeface="Arial" panose="020B0604020202020204" pitchFamily="34" charset="0"/>
                <a:cs typeface="Arial" panose="020B0604020202020204" pitchFamily="34" charset="0"/>
              </a:rPr>
              <a:t>SuS</a:t>
            </a:r>
            <a:r>
              <a:rPr lang="de-DE" altLang="de-DE" sz="2000" b="1" dirty="0">
                <a:solidFill>
                  <a:schemeClr val="tx1"/>
                </a:solidFill>
                <a:latin typeface="Arial" panose="020B0604020202020204" pitchFamily="34" charset="0"/>
                <a:cs typeface="Arial" panose="020B0604020202020204" pitchFamily="34" charset="0"/>
              </a:rPr>
              <a:t> </a:t>
            </a:r>
            <a:r>
              <a:rPr lang="de-DE" altLang="de-DE" sz="2000" dirty="0" smtClean="0">
                <a:solidFill>
                  <a:schemeClr val="tx1"/>
                </a:solidFill>
                <a:latin typeface="Arial" panose="020B0604020202020204" pitchFamily="34" charset="0"/>
                <a:cs typeface="Arial" panose="020B0604020202020204" pitchFamily="34" charset="0"/>
              </a:rPr>
              <a:t>übertragen?</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296746" y="1500043"/>
            <a:ext cx="8209440" cy="224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Beispiel einer Progression: </a:t>
            </a:r>
          </a:p>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Charakterisierung der Protagonisten</a:t>
            </a:r>
            <a:endParaRPr lang="de-DE" altLang="de-DE" sz="2800" b="1" i="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689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1025478" y="1795870"/>
            <a:ext cx="7463127" cy="310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Bef>
                <a:spcPct val="50000"/>
              </a:spcBef>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eaLnBrk="1" hangingPunct="1">
              <a:spcBef>
                <a:spcPct val="50000"/>
              </a:spcBef>
              <a:spcAft>
                <a:spcPct val="0"/>
              </a:spcAft>
            </a:pPr>
            <a:r>
              <a:rPr lang="de-DE" altLang="de-DE" sz="2800" b="1" dirty="0">
                <a:solidFill>
                  <a:schemeClr val="tx1"/>
                </a:solidFill>
                <a:latin typeface="Arial" panose="020B0604020202020204" pitchFamily="34" charset="0"/>
                <a:cs typeface="Arial" panose="020B0604020202020204" pitchFamily="34" charset="0"/>
              </a:rPr>
              <a:t>6</a:t>
            </a:r>
            <a:endParaRPr lang="de-DE" altLang="de-DE" sz="2800" b="1" dirty="0" smtClean="0">
              <a:solidFill>
                <a:schemeClr val="tx1"/>
              </a:solidFill>
              <a:latin typeface="Arial" panose="020B0604020202020204" pitchFamily="34" charset="0"/>
              <a:cs typeface="Arial" panose="020B0604020202020204" pitchFamily="34" charset="0"/>
            </a:endParaRPr>
          </a:p>
          <a:p>
            <a:pPr algn="ctr" eaLnBrk="1" hangingPunct="1">
              <a:spcBef>
                <a:spcPct val="50000"/>
              </a:spcBef>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Bef>
                <a:spcPct val="50000"/>
              </a:spcBef>
              <a:spcAft>
                <a:spcPct val="0"/>
              </a:spcAft>
            </a:pPr>
            <a:r>
              <a:rPr lang="de-DE" altLang="de-DE" sz="2800" b="1" dirty="0">
                <a:solidFill>
                  <a:schemeClr val="tx1"/>
                </a:solidFill>
                <a:latin typeface="Arial" panose="020B0604020202020204" pitchFamily="34" charset="0"/>
                <a:cs typeface="Arial" panose="020B0604020202020204" pitchFamily="34" charset="0"/>
              </a:rPr>
              <a:t>Unterrichtseinheit zu </a:t>
            </a:r>
            <a:r>
              <a:rPr lang="de-DE" altLang="de-DE" sz="2800" b="1" i="1" dirty="0" err="1">
                <a:solidFill>
                  <a:schemeClr val="tx1"/>
                </a:solidFill>
                <a:latin typeface="Arial" panose="020B0604020202020204" pitchFamily="34" charset="0"/>
                <a:cs typeface="Arial" panose="020B0604020202020204" pitchFamily="34" charset="0"/>
              </a:rPr>
              <a:t>Up</a:t>
            </a:r>
            <a:r>
              <a:rPr lang="de-DE" altLang="de-DE" sz="2800" b="1" i="1" dirty="0">
                <a:solidFill>
                  <a:schemeClr val="tx1"/>
                </a:solidFill>
                <a:latin typeface="Arial" panose="020B0604020202020204" pitchFamily="34" charset="0"/>
                <a:cs typeface="Arial" panose="020B0604020202020204" pitchFamily="34" charset="0"/>
              </a:rPr>
              <a:t>: </a:t>
            </a:r>
            <a:endParaRPr lang="de-DE" altLang="de-DE" sz="2800" b="1" i="1" dirty="0" smtClean="0">
              <a:solidFill>
                <a:schemeClr val="tx1"/>
              </a:solidFill>
              <a:latin typeface="Arial" panose="020B0604020202020204" pitchFamily="34" charset="0"/>
              <a:cs typeface="Arial" panose="020B0604020202020204" pitchFamily="34" charset="0"/>
            </a:endParaRPr>
          </a:p>
          <a:p>
            <a:pPr algn="ctr">
              <a:spcBef>
                <a:spcPct val="50000"/>
              </a:spcBef>
              <a:spcAft>
                <a:spcPct val="0"/>
              </a:spcAft>
            </a:pPr>
            <a:r>
              <a:rPr lang="de-DE" altLang="de-DE" sz="2800" b="1" dirty="0" smtClean="0">
                <a:solidFill>
                  <a:schemeClr val="tx1"/>
                </a:solidFill>
                <a:latin typeface="Arial" panose="020B0604020202020204" pitchFamily="34" charset="0"/>
                <a:cs typeface="Arial" panose="020B0604020202020204" pitchFamily="34" charset="0"/>
              </a:rPr>
              <a:t>einige </a:t>
            </a:r>
            <a:r>
              <a:rPr lang="de-DE" altLang="de-DE" sz="2800" b="1" dirty="0">
                <a:solidFill>
                  <a:schemeClr val="tx1"/>
                </a:solidFill>
                <a:latin typeface="Arial" panose="020B0604020202020204" pitchFamily="34" charset="0"/>
                <a:cs typeface="Arial" panose="020B0604020202020204" pitchFamily="34" charset="0"/>
              </a:rPr>
              <a:t>ausgewählte Unterrichtsbeispiele</a:t>
            </a:r>
          </a:p>
        </p:txBody>
      </p:sp>
    </p:spTree>
    <p:extLst>
      <p:ext uri="{BB962C8B-B14F-4D97-AF65-F5344CB8AC3E}">
        <p14:creationId xmlns:p14="http://schemas.microsoft.com/office/powerpoint/2010/main" val="34770835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52321" y="1795870"/>
            <a:ext cx="8209440" cy="3139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Bef>
                <a:spcPct val="50000"/>
              </a:spcBef>
              <a:spcAft>
                <a:spcPct val="0"/>
              </a:spcAft>
            </a:pPr>
            <a:r>
              <a:rPr lang="de-DE" altLang="de-DE" sz="2400" b="1" dirty="0" smtClean="0">
                <a:solidFill>
                  <a:schemeClr val="tx1"/>
                </a:solidFill>
                <a:latin typeface="Arial" panose="020B0604020202020204" pitchFamily="34" charset="0"/>
                <a:cs typeface="Arial" panose="020B0604020202020204" pitchFamily="34" charset="0"/>
              </a:rPr>
              <a:t>Allgemeine Einführung in die Filmanalyse sowie den Einsatz von Filmen im (Englisch-)Unterricht:  </a:t>
            </a:r>
          </a:p>
          <a:p>
            <a:pPr algn="ctr" eaLnBrk="1" hangingPunct="1">
              <a:spcBef>
                <a:spcPct val="50000"/>
              </a:spcBef>
              <a:spcAft>
                <a:spcPct val="0"/>
              </a:spcAft>
            </a:pPr>
            <a:endParaRPr lang="de-DE" altLang="de-DE" sz="2400" b="1" dirty="0">
              <a:solidFill>
                <a:schemeClr val="tx1"/>
              </a:solidFill>
              <a:latin typeface="Arial" panose="020B0604020202020204" pitchFamily="34" charset="0"/>
              <a:cs typeface="Arial" panose="020B0604020202020204" pitchFamily="34" charset="0"/>
            </a:endParaRPr>
          </a:p>
          <a:p>
            <a:pPr algn="ctr" eaLnBrk="1" hangingPunct="1">
              <a:spcBef>
                <a:spcPct val="50000"/>
              </a:spcBef>
              <a:spcAft>
                <a:spcPct val="0"/>
              </a:spcAft>
            </a:pPr>
            <a:endParaRPr lang="de-DE" altLang="de-DE" sz="2400" b="1" dirty="0" smtClean="0">
              <a:solidFill>
                <a:schemeClr val="tx1"/>
              </a:solidFill>
              <a:latin typeface="Arial" panose="020B0604020202020204" pitchFamily="34" charset="0"/>
              <a:cs typeface="Arial" panose="020B0604020202020204" pitchFamily="34" charset="0"/>
            </a:endParaRPr>
          </a:p>
          <a:p>
            <a:pPr algn="ctr">
              <a:spcBef>
                <a:spcPct val="50000"/>
              </a:spcBef>
              <a:spcAft>
                <a:spcPct val="0"/>
              </a:spcAft>
            </a:pPr>
            <a:r>
              <a:rPr lang="de-DE" altLang="de-DE" sz="2400" dirty="0" smtClean="0">
                <a:solidFill>
                  <a:schemeClr val="tx1"/>
                </a:solidFill>
                <a:latin typeface="Arial" pitchFamily="34" charset="0"/>
                <a:cs typeface="Arial" pitchFamily="34" charset="0"/>
              </a:rPr>
              <a:t>vgl. Literaturliste im </a:t>
            </a:r>
            <a:r>
              <a:rPr lang="de-DE" altLang="de-DE" sz="2400" dirty="0">
                <a:solidFill>
                  <a:schemeClr val="tx1"/>
                </a:solidFill>
                <a:latin typeface="Arial" pitchFamily="34" charset="0"/>
                <a:cs typeface="Arial" pitchFamily="34" charset="0"/>
              </a:rPr>
              <a:t>„</a:t>
            </a:r>
            <a:r>
              <a:rPr lang="de-DE" altLang="de-DE" sz="2400" dirty="0" smtClean="0">
                <a:solidFill>
                  <a:schemeClr val="tx1"/>
                </a:solidFill>
                <a:latin typeface="Arial" pitchFamily="34" charset="0"/>
                <a:cs typeface="Arial" pitchFamily="34" charset="0"/>
              </a:rPr>
              <a:t>Servicepaket“</a:t>
            </a:r>
            <a:endParaRPr lang="de-DE" altLang="de-DE" sz="2400" b="1" dirty="0">
              <a:solidFill>
                <a:schemeClr val="tx1"/>
              </a:solidFill>
              <a:latin typeface="Arial" panose="020B0604020202020204" pitchFamily="34" charset="0"/>
              <a:cs typeface="Arial" panose="020B0604020202020204" pitchFamily="34" charset="0"/>
            </a:endParaRPr>
          </a:p>
          <a:p>
            <a:pPr algn="ctr" eaLnBrk="1" hangingPunct="1">
              <a:spcBef>
                <a:spcPct val="50000"/>
              </a:spcBef>
              <a:spcAft>
                <a:spcPct val="0"/>
              </a:spcAft>
            </a:pPr>
            <a:endParaRPr lang="de-DE" altLang="de-DE" sz="24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1016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25515" y="1465255"/>
            <a:ext cx="7948965" cy="461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Bef>
                <a:spcPct val="50000"/>
              </a:spcBef>
              <a:spcAft>
                <a:spcPct val="0"/>
              </a:spcAft>
            </a:pPr>
            <a:r>
              <a:rPr lang="de-DE" altLang="de-DE" sz="2400" b="1" dirty="0" smtClean="0">
                <a:solidFill>
                  <a:schemeClr val="tx1"/>
                </a:solidFill>
                <a:latin typeface="Arial" panose="020B0604020202020204" pitchFamily="34" charset="0"/>
                <a:cs typeface="Arial" panose="020B0604020202020204" pitchFamily="34" charset="0"/>
              </a:rPr>
              <a:t>Einführung in das gesamte Material im Servicepaket:</a:t>
            </a:r>
            <a:endParaRPr lang="de-DE" altLang="de-DE" sz="2400" b="1" dirty="0">
              <a:solidFill>
                <a:schemeClr val="tx1"/>
              </a:solidFill>
              <a:latin typeface="Arial" panose="020B0604020202020204" pitchFamily="34" charset="0"/>
              <a:cs typeface="Arial" panose="020B0604020202020204" pitchFamily="34" charset="0"/>
            </a:endParaRPr>
          </a:p>
        </p:txBody>
      </p:sp>
      <p:sp>
        <p:nvSpPr>
          <p:cNvPr id="12" name="Text Box 12"/>
          <p:cNvSpPr txBox="1">
            <a:spLocks noChangeArrowheads="1"/>
          </p:cNvSpPr>
          <p:nvPr/>
        </p:nvSpPr>
        <p:spPr bwMode="auto">
          <a:xfrm>
            <a:off x="539640" y="2188990"/>
            <a:ext cx="7948965" cy="5262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bg1"/>
                </a:solidFill>
                <a:latin typeface="Arial" panose="020B0604020202020204" pitchFamily="34" charset="0"/>
                <a:cs typeface="Arial" panose="020B0604020202020204" pitchFamily="34" charset="0"/>
              </a:rPr>
              <a:t>Erläuterungen und Übersicht: Datei „</a:t>
            </a:r>
            <a:r>
              <a:rPr lang="de-DE" altLang="de-DE" sz="2400" dirty="0" err="1" smtClean="0">
                <a:solidFill>
                  <a:schemeClr val="bg1"/>
                </a:solidFill>
                <a:latin typeface="Arial" panose="020B0604020202020204" pitchFamily="34" charset="0"/>
                <a:cs typeface="Arial" panose="020B0604020202020204" pitchFamily="34" charset="0"/>
              </a:rPr>
              <a:t>readme</a:t>
            </a:r>
            <a:r>
              <a:rPr lang="de-DE" altLang="de-DE" sz="2400" dirty="0" smtClean="0">
                <a:solidFill>
                  <a:schemeClr val="bg1"/>
                </a:solidFill>
                <a:latin typeface="Arial" panose="020B0604020202020204" pitchFamily="34" charset="0"/>
                <a:cs typeface="Arial" panose="020B0604020202020204" pitchFamily="34" charset="0"/>
              </a:rPr>
              <a:t>“ &lt;101&gt;</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bg1"/>
                </a:solidFill>
                <a:latin typeface="Arial" panose="020B0604020202020204" pitchFamily="34" charset="0"/>
                <a:cs typeface="Arial" panose="020B0604020202020204" pitchFamily="34" charset="0"/>
              </a:rPr>
              <a:t>Tabellarische Übersicht über die UE &lt;102&gt;</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bg1"/>
                </a:solidFill>
                <a:latin typeface="Arial" panose="020B0604020202020204" pitchFamily="34" charset="0"/>
                <a:cs typeface="Arial" panose="020B0604020202020204" pitchFamily="34" charset="0"/>
              </a:rPr>
              <a:t>Das gesamte Unterrichtsmaterial (zu jedem Arbeitsblatt gibt es eine Musterlösung für die Hand des Lehrers)</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bg1"/>
                </a:solidFill>
                <a:latin typeface="Arial" panose="020B0604020202020204" pitchFamily="34" charset="0"/>
                <a:cs typeface="Arial" panose="020B0604020202020204" pitchFamily="34" charset="0"/>
              </a:rPr>
              <a:t>Alle Arbeitsaufträge und Folien als </a:t>
            </a:r>
            <a:r>
              <a:rPr lang="de-DE" altLang="de-DE" sz="2400" dirty="0" err="1" smtClean="0">
                <a:solidFill>
                  <a:schemeClr val="bg1"/>
                </a:solidFill>
                <a:latin typeface="Arial" panose="020B0604020202020204" pitchFamily="34" charset="0"/>
                <a:cs typeface="Arial" panose="020B0604020202020204" pitchFamily="34" charset="0"/>
              </a:rPr>
              <a:t>ppt</a:t>
            </a:r>
            <a:r>
              <a:rPr lang="de-DE" altLang="de-DE" sz="2400" dirty="0" smtClean="0">
                <a:solidFill>
                  <a:schemeClr val="bg1"/>
                </a:solidFill>
                <a:latin typeface="Arial" panose="020B0604020202020204" pitchFamily="34" charset="0"/>
                <a:cs typeface="Arial" panose="020B0604020202020204" pitchFamily="34" charset="0"/>
              </a:rPr>
              <a:t>-Präsentation für den Einsatz im Unterricht &lt;138&gt;</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bg1"/>
                </a:solidFill>
                <a:latin typeface="Arial" panose="020B0604020202020204" pitchFamily="34" charset="0"/>
                <a:cs typeface="Arial" panose="020B0604020202020204" pitchFamily="34" charset="0"/>
              </a:rPr>
              <a:t>Literaturliste, </a:t>
            </a:r>
            <a:r>
              <a:rPr lang="de-DE" altLang="de-DE" sz="2400" dirty="0" err="1" smtClean="0">
                <a:solidFill>
                  <a:schemeClr val="bg1"/>
                </a:solidFill>
                <a:latin typeface="Arial" panose="020B0604020202020204" pitchFamily="34" charset="0"/>
                <a:cs typeface="Arial" panose="020B0604020202020204" pitchFamily="34" charset="0"/>
              </a:rPr>
              <a:t>Filmografie</a:t>
            </a:r>
            <a:r>
              <a:rPr lang="de-DE" altLang="de-DE" sz="2400" dirty="0" smtClean="0">
                <a:solidFill>
                  <a:schemeClr val="bg1"/>
                </a:solidFill>
                <a:latin typeface="Arial" panose="020B0604020202020204" pitchFamily="34" charset="0"/>
                <a:cs typeface="Arial" panose="020B0604020202020204" pitchFamily="34" charset="0"/>
              </a:rPr>
              <a:t>, Hinweise zu den Lehrwerken</a:t>
            </a:r>
          </a:p>
          <a:p>
            <a:pPr eaLnBrk="1" hangingPunct="1">
              <a:spcBef>
                <a:spcPct val="50000"/>
              </a:spcBef>
              <a:spcAft>
                <a:spcPct val="0"/>
              </a:spcAft>
            </a:pPr>
            <a:endParaRPr lang="de-DE" altLang="de-DE" sz="2400" dirty="0" smtClean="0">
              <a:solidFill>
                <a:schemeClr val="tx1"/>
              </a:solidFill>
              <a:latin typeface="Arial" panose="020B0604020202020204" pitchFamily="34" charset="0"/>
              <a:cs typeface="Arial" panose="020B0604020202020204" pitchFamily="34" charset="0"/>
            </a:endParaRPr>
          </a:p>
          <a:p>
            <a:pPr marL="342900" indent="-342900" eaLnBrk="1" hangingPunct="1">
              <a:spcBef>
                <a:spcPct val="50000"/>
              </a:spcBef>
              <a:spcAft>
                <a:spcPct val="0"/>
              </a:spcAft>
              <a:buFont typeface="Arial" panose="020B0604020202020204" pitchFamily="34" charset="0"/>
              <a:buChar char="•"/>
            </a:pPr>
            <a:endParaRPr lang="de-DE" altLang="de-DE"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7529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25515" y="1465255"/>
            <a:ext cx="7948965" cy="461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Bef>
                <a:spcPct val="50000"/>
              </a:spcBef>
              <a:spcAft>
                <a:spcPct val="0"/>
              </a:spcAft>
            </a:pPr>
            <a:r>
              <a:rPr lang="de-DE" altLang="de-DE" sz="2400" b="1" dirty="0" smtClean="0">
                <a:solidFill>
                  <a:schemeClr val="tx1"/>
                </a:solidFill>
                <a:latin typeface="Arial" panose="020B0604020202020204" pitchFamily="34" charset="0"/>
                <a:cs typeface="Arial" panose="020B0604020202020204" pitchFamily="34" charset="0"/>
              </a:rPr>
              <a:t>Einführung in das gesamte Material im Servicepaket:</a:t>
            </a:r>
            <a:endParaRPr lang="de-DE" altLang="de-DE" sz="2400" b="1" dirty="0">
              <a:solidFill>
                <a:schemeClr val="tx1"/>
              </a:solidFill>
              <a:latin typeface="Arial" panose="020B0604020202020204" pitchFamily="34" charset="0"/>
              <a:cs typeface="Arial" panose="020B0604020202020204" pitchFamily="34" charset="0"/>
            </a:endParaRPr>
          </a:p>
        </p:txBody>
      </p:sp>
      <p:sp>
        <p:nvSpPr>
          <p:cNvPr id="12" name="Text Box 12"/>
          <p:cNvSpPr txBox="1">
            <a:spLocks noChangeArrowheads="1"/>
          </p:cNvSpPr>
          <p:nvPr/>
        </p:nvSpPr>
        <p:spPr bwMode="auto">
          <a:xfrm>
            <a:off x="539640" y="2188990"/>
            <a:ext cx="7948965" cy="5262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Erläuterungen und Übersicht: Datei „</a:t>
            </a:r>
            <a:r>
              <a:rPr lang="de-DE" altLang="de-DE" sz="2400" dirty="0" err="1" smtClean="0">
                <a:solidFill>
                  <a:schemeClr val="tx1"/>
                </a:solidFill>
                <a:latin typeface="Arial" panose="020B0604020202020204" pitchFamily="34" charset="0"/>
                <a:cs typeface="Arial" panose="020B0604020202020204" pitchFamily="34" charset="0"/>
              </a:rPr>
              <a:t>readme</a:t>
            </a:r>
            <a:r>
              <a:rPr lang="de-DE" altLang="de-DE" sz="2400" dirty="0" smtClean="0">
                <a:solidFill>
                  <a:schemeClr val="tx1"/>
                </a:solidFill>
                <a:latin typeface="Arial" panose="020B0604020202020204" pitchFamily="34" charset="0"/>
                <a:cs typeface="Arial" panose="020B0604020202020204" pitchFamily="34" charset="0"/>
              </a:rPr>
              <a:t>“ &lt;101&gt;</a:t>
            </a:r>
          </a:p>
          <a:p>
            <a:pPr marL="342900" indent="-342900">
              <a:spcBef>
                <a:spcPct val="50000"/>
              </a:spcBef>
              <a:spcAft>
                <a:spcPct val="0"/>
              </a:spcAft>
              <a:buFont typeface="Arial" panose="020B0604020202020204" pitchFamily="34" charset="0"/>
              <a:buChar char="•"/>
            </a:pPr>
            <a:r>
              <a:rPr lang="de-DE" altLang="de-DE" sz="2400" dirty="0">
                <a:solidFill>
                  <a:schemeClr val="bg1"/>
                </a:solidFill>
                <a:latin typeface="Arial" panose="020B0604020202020204" pitchFamily="34" charset="0"/>
                <a:cs typeface="Arial" panose="020B0604020202020204" pitchFamily="34" charset="0"/>
              </a:rPr>
              <a:t>Tabellarische Übersicht über die UE mit Verweisen auf die jeweiligen Teilkompetenzen und VERA8 &lt;103&gt; </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bg1"/>
                </a:solidFill>
                <a:latin typeface="Arial" panose="020B0604020202020204" pitchFamily="34" charset="0"/>
                <a:cs typeface="Arial" panose="020B0604020202020204" pitchFamily="34" charset="0"/>
              </a:rPr>
              <a:t>Arbeitsblatt gibt es eine Musterlösung für die Hand des Lehrers)</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bg1"/>
                </a:solidFill>
                <a:latin typeface="Arial" panose="020B0604020202020204" pitchFamily="34" charset="0"/>
                <a:cs typeface="Arial" panose="020B0604020202020204" pitchFamily="34" charset="0"/>
              </a:rPr>
              <a:t>Alle Arbeitsaufträge und Folien als </a:t>
            </a:r>
            <a:r>
              <a:rPr lang="de-DE" altLang="de-DE" sz="2400" dirty="0" err="1" smtClean="0">
                <a:solidFill>
                  <a:schemeClr val="bg1"/>
                </a:solidFill>
                <a:latin typeface="Arial" panose="020B0604020202020204" pitchFamily="34" charset="0"/>
                <a:cs typeface="Arial" panose="020B0604020202020204" pitchFamily="34" charset="0"/>
              </a:rPr>
              <a:t>ppt</a:t>
            </a:r>
            <a:r>
              <a:rPr lang="de-DE" altLang="de-DE" sz="2400" dirty="0" smtClean="0">
                <a:solidFill>
                  <a:schemeClr val="bg1"/>
                </a:solidFill>
                <a:latin typeface="Arial" panose="020B0604020202020204" pitchFamily="34" charset="0"/>
                <a:cs typeface="Arial" panose="020B0604020202020204" pitchFamily="34" charset="0"/>
              </a:rPr>
              <a:t>-Präsentation für den Einsatz im Unterricht &lt;138&gt;</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bg1"/>
                </a:solidFill>
                <a:latin typeface="Arial" panose="020B0604020202020204" pitchFamily="34" charset="0"/>
                <a:cs typeface="Arial" panose="020B0604020202020204" pitchFamily="34" charset="0"/>
              </a:rPr>
              <a:t>Literaturliste, </a:t>
            </a:r>
            <a:r>
              <a:rPr lang="de-DE" altLang="de-DE" sz="2400" dirty="0" err="1" smtClean="0">
                <a:solidFill>
                  <a:schemeClr val="bg1"/>
                </a:solidFill>
                <a:latin typeface="Arial" panose="020B0604020202020204" pitchFamily="34" charset="0"/>
                <a:cs typeface="Arial" panose="020B0604020202020204" pitchFamily="34" charset="0"/>
              </a:rPr>
              <a:t>Filmografie</a:t>
            </a:r>
            <a:r>
              <a:rPr lang="de-DE" altLang="de-DE" sz="2400" dirty="0" smtClean="0">
                <a:solidFill>
                  <a:schemeClr val="bg1"/>
                </a:solidFill>
                <a:latin typeface="Arial" panose="020B0604020202020204" pitchFamily="34" charset="0"/>
                <a:cs typeface="Arial" panose="020B0604020202020204" pitchFamily="34" charset="0"/>
              </a:rPr>
              <a:t>, Hinweise zu den Lehrwerken</a:t>
            </a:r>
          </a:p>
          <a:p>
            <a:pPr eaLnBrk="1" hangingPunct="1">
              <a:spcBef>
                <a:spcPct val="50000"/>
              </a:spcBef>
              <a:spcAft>
                <a:spcPct val="0"/>
              </a:spcAft>
            </a:pPr>
            <a:endParaRPr lang="de-DE" altLang="de-DE" sz="2400" dirty="0" smtClean="0">
              <a:solidFill>
                <a:schemeClr val="tx1"/>
              </a:solidFill>
              <a:latin typeface="Arial" panose="020B0604020202020204" pitchFamily="34" charset="0"/>
              <a:cs typeface="Arial" panose="020B0604020202020204" pitchFamily="34" charset="0"/>
            </a:endParaRPr>
          </a:p>
          <a:p>
            <a:pPr marL="342900" indent="-342900" eaLnBrk="1" hangingPunct="1">
              <a:spcBef>
                <a:spcPct val="50000"/>
              </a:spcBef>
              <a:spcAft>
                <a:spcPct val="0"/>
              </a:spcAft>
              <a:buFont typeface="Arial" panose="020B0604020202020204" pitchFamily="34" charset="0"/>
              <a:buChar char="•"/>
            </a:pPr>
            <a:endParaRPr lang="de-DE" altLang="de-DE"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2854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25515" y="1465255"/>
            <a:ext cx="7948965" cy="461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Bef>
                <a:spcPct val="50000"/>
              </a:spcBef>
              <a:spcAft>
                <a:spcPct val="0"/>
              </a:spcAft>
            </a:pPr>
            <a:r>
              <a:rPr lang="de-DE" altLang="de-DE" sz="2400" b="1" dirty="0" smtClean="0">
                <a:solidFill>
                  <a:schemeClr val="tx1"/>
                </a:solidFill>
                <a:latin typeface="Arial" panose="020B0604020202020204" pitchFamily="34" charset="0"/>
                <a:cs typeface="Arial" panose="020B0604020202020204" pitchFamily="34" charset="0"/>
              </a:rPr>
              <a:t>Einführung in das gesamte Material im Servicepaket:</a:t>
            </a:r>
            <a:endParaRPr lang="de-DE" altLang="de-DE" sz="2400" b="1" dirty="0">
              <a:solidFill>
                <a:schemeClr val="tx1"/>
              </a:solidFill>
              <a:latin typeface="Arial" panose="020B0604020202020204" pitchFamily="34" charset="0"/>
              <a:cs typeface="Arial" panose="020B0604020202020204" pitchFamily="34" charset="0"/>
            </a:endParaRPr>
          </a:p>
        </p:txBody>
      </p:sp>
      <p:sp>
        <p:nvSpPr>
          <p:cNvPr id="12" name="Text Box 12"/>
          <p:cNvSpPr txBox="1">
            <a:spLocks noChangeArrowheads="1"/>
          </p:cNvSpPr>
          <p:nvPr/>
        </p:nvSpPr>
        <p:spPr bwMode="auto">
          <a:xfrm>
            <a:off x="539640" y="2188990"/>
            <a:ext cx="7948965" cy="5632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Erläuterungen und Übersicht: Datei „</a:t>
            </a:r>
            <a:r>
              <a:rPr lang="de-DE" altLang="de-DE" sz="2400" dirty="0" err="1" smtClean="0">
                <a:solidFill>
                  <a:schemeClr val="tx1"/>
                </a:solidFill>
                <a:latin typeface="Arial" panose="020B0604020202020204" pitchFamily="34" charset="0"/>
                <a:cs typeface="Arial" panose="020B0604020202020204" pitchFamily="34" charset="0"/>
              </a:rPr>
              <a:t>readme</a:t>
            </a:r>
            <a:r>
              <a:rPr lang="de-DE" altLang="de-DE" sz="2400" dirty="0" smtClean="0">
                <a:solidFill>
                  <a:schemeClr val="tx1"/>
                </a:solidFill>
                <a:latin typeface="Arial" panose="020B0604020202020204" pitchFamily="34" charset="0"/>
                <a:cs typeface="Arial" panose="020B0604020202020204" pitchFamily="34" charset="0"/>
              </a:rPr>
              <a:t>“ &lt;101&gt;</a:t>
            </a:r>
          </a:p>
          <a:p>
            <a:pPr marL="342900" indent="-342900">
              <a:spcBef>
                <a:spcPct val="50000"/>
              </a:spcBef>
              <a:spcAft>
                <a:spcPct val="0"/>
              </a:spcAft>
              <a:buFont typeface="Arial" panose="020B0604020202020204" pitchFamily="34" charset="0"/>
              <a:buChar char="•"/>
            </a:pPr>
            <a:r>
              <a:rPr lang="de-DE" altLang="de-DE" sz="2400" dirty="0">
                <a:solidFill>
                  <a:schemeClr val="tx1"/>
                </a:solidFill>
                <a:latin typeface="Arial" panose="020B0604020202020204" pitchFamily="34" charset="0"/>
                <a:cs typeface="Arial" panose="020B0604020202020204" pitchFamily="34" charset="0"/>
              </a:rPr>
              <a:t>Tabellarische Übersicht über die UE mit Verweisen auf die jeweiligen Teilkompetenzen und VERA8 &lt;103&gt; </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bg1"/>
                </a:solidFill>
                <a:latin typeface="Arial" panose="020B0604020202020204" pitchFamily="34" charset="0"/>
                <a:cs typeface="Arial" panose="020B0604020202020204" pitchFamily="34" charset="0"/>
              </a:rPr>
              <a:t>Das gesamte Unterrichtsmaterial (zu jedem Arbeitsblatt gibt es eine Musterlösung für die Hand des Lehrers)</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bg1"/>
                </a:solidFill>
                <a:latin typeface="Arial" panose="020B0604020202020204" pitchFamily="34" charset="0"/>
                <a:cs typeface="Arial" panose="020B0604020202020204" pitchFamily="34" charset="0"/>
              </a:rPr>
              <a:t>Alle Arbeitsaufträge und Folien als </a:t>
            </a:r>
            <a:r>
              <a:rPr lang="de-DE" altLang="de-DE" sz="2400" dirty="0" err="1" smtClean="0">
                <a:solidFill>
                  <a:schemeClr val="bg1"/>
                </a:solidFill>
                <a:latin typeface="Arial" panose="020B0604020202020204" pitchFamily="34" charset="0"/>
                <a:cs typeface="Arial" panose="020B0604020202020204" pitchFamily="34" charset="0"/>
              </a:rPr>
              <a:t>ppt</a:t>
            </a:r>
            <a:r>
              <a:rPr lang="de-DE" altLang="de-DE" sz="2400" dirty="0" smtClean="0">
                <a:solidFill>
                  <a:schemeClr val="bg1"/>
                </a:solidFill>
                <a:latin typeface="Arial" panose="020B0604020202020204" pitchFamily="34" charset="0"/>
                <a:cs typeface="Arial" panose="020B0604020202020204" pitchFamily="34" charset="0"/>
              </a:rPr>
              <a:t>-Präsentation für den Einsatz im Unterricht &lt;138&gt;</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bg1"/>
                </a:solidFill>
                <a:latin typeface="Arial" panose="020B0604020202020204" pitchFamily="34" charset="0"/>
                <a:cs typeface="Arial" panose="020B0604020202020204" pitchFamily="34" charset="0"/>
              </a:rPr>
              <a:t>Literaturliste, </a:t>
            </a:r>
            <a:r>
              <a:rPr lang="de-DE" altLang="de-DE" sz="2400" dirty="0" err="1" smtClean="0">
                <a:solidFill>
                  <a:schemeClr val="bg1"/>
                </a:solidFill>
                <a:latin typeface="Arial" panose="020B0604020202020204" pitchFamily="34" charset="0"/>
                <a:cs typeface="Arial" panose="020B0604020202020204" pitchFamily="34" charset="0"/>
              </a:rPr>
              <a:t>Filmografie</a:t>
            </a:r>
            <a:r>
              <a:rPr lang="de-DE" altLang="de-DE" sz="2400" dirty="0" smtClean="0">
                <a:solidFill>
                  <a:schemeClr val="bg1"/>
                </a:solidFill>
                <a:latin typeface="Arial" panose="020B0604020202020204" pitchFamily="34" charset="0"/>
                <a:cs typeface="Arial" panose="020B0604020202020204" pitchFamily="34" charset="0"/>
              </a:rPr>
              <a:t>, Hinweise zu den Lehrwerken</a:t>
            </a:r>
          </a:p>
          <a:p>
            <a:pPr eaLnBrk="1" hangingPunct="1">
              <a:spcBef>
                <a:spcPct val="50000"/>
              </a:spcBef>
              <a:spcAft>
                <a:spcPct val="0"/>
              </a:spcAft>
            </a:pPr>
            <a:endParaRPr lang="de-DE" altLang="de-DE" sz="2400" dirty="0" smtClean="0">
              <a:solidFill>
                <a:schemeClr val="tx1"/>
              </a:solidFill>
              <a:latin typeface="Arial" panose="020B0604020202020204" pitchFamily="34" charset="0"/>
              <a:cs typeface="Arial" panose="020B0604020202020204" pitchFamily="34" charset="0"/>
            </a:endParaRPr>
          </a:p>
          <a:p>
            <a:pPr marL="342900" indent="-342900" eaLnBrk="1" hangingPunct="1">
              <a:spcBef>
                <a:spcPct val="50000"/>
              </a:spcBef>
              <a:spcAft>
                <a:spcPct val="0"/>
              </a:spcAft>
              <a:buFont typeface="Arial" panose="020B0604020202020204" pitchFamily="34" charset="0"/>
              <a:buChar char="•"/>
            </a:pPr>
            <a:endParaRPr lang="de-DE" altLang="de-DE"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8282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25515" y="1465255"/>
            <a:ext cx="7948965" cy="461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Bef>
                <a:spcPct val="50000"/>
              </a:spcBef>
              <a:spcAft>
                <a:spcPct val="0"/>
              </a:spcAft>
            </a:pPr>
            <a:r>
              <a:rPr lang="de-DE" altLang="de-DE" sz="2400" b="1" dirty="0" smtClean="0">
                <a:solidFill>
                  <a:schemeClr val="tx1"/>
                </a:solidFill>
                <a:latin typeface="Arial" panose="020B0604020202020204" pitchFamily="34" charset="0"/>
                <a:cs typeface="Arial" panose="020B0604020202020204" pitchFamily="34" charset="0"/>
              </a:rPr>
              <a:t>Einführung in das gesamte Material im Servicepaket:</a:t>
            </a:r>
            <a:endParaRPr lang="de-DE" altLang="de-DE" sz="2400" b="1" dirty="0">
              <a:solidFill>
                <a:schemeClr val="tx1"/>
              </a:solidFill>
              <a:latin typeface="Arial" panose="020B0604020202020204" pitchFamily="34" charset="0"/>
              <a:cs typeface="Arial" panose="020B0604020202020204" pitchFamily="34" charset="0"/>
            </a:endParaRPr>
          </a:p>
        </p:txBody>
      </p:sp>
      <p:sp>
        <p:nvSpPr>
          <p:cNvPr id="12" name="Text Box 12"/>
          <p:cNvSpPr txBox="1">
            <a:spLocks noChangeArrowheads="1"/>
          </p:cNvSpPr>
          <p:nvPr/>
        </p:nvSpPr>
        <p:spPr bwMode="auto">
          <a:xfrm>
            <a:off x="539640" y="2188990"/>
            <a:ext cx="7948965" cy="5632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Erläuterungen und Übersicht: Datei „</a:t>
            </a:r>
            <a:r>
              <a:rPr lang="de-DE" altLang="de-DE" sz="2400" dirty="0" err="1" smtClean="0">
                <a:solidFill>
                  <a:schemeClr val="tx1"/>
                </a:solidFill>
                <a:latin typeface="Arial" panose="020B0604020202020204" pitchFamily="34" charset="0"/>
                <a:cs typeface="Arial" panose="020B0604020202020204" pitchFamily="34" charset="0"/>
              </a:rPr>
              <a:t>readme</a:t>
            </a:r>
            <a:r>
              <a:rPr lang="de-DE" altLang="de-DE" sz="2400" dirty="0" smtClean="0">
                <a:solidFill>
                  <a:schemeClr val="tx1"/>
                </a:solidFill>
                <a:latin typeface="Arial" panose="020B0604020202020204" pitchFamily="34" charset="0"/>
                <a:cs typeface="Arial" panose="020B0604020202020204" pitchFamily="34" charset="0"/>
              </a:rPr>
              <a:t>“ &lt;101&gt;</a:t>
            </a:r>
          </a:p>
          <a:p>
            <a:pPr marL="342900" indent="-342900">
              <a:spcBef>
                <a:spcPct val="50000"/>
              </a:spcBef>
              <a:spcAft>
                <a:spcPct val="0"/>
              </a:spcAft>
              <a:buFont typeface="Arial" panose="020B0604020202020204" pitchFamily="34" charset="0"/>
              <a:buChar char="•"/>
            </a:pPr>
            <a:r>
              <a:rPr lang="de-DE" altLang="de-DE" sz="2400" dirty="0">
                <a:solidFill>
                  <a:schemeClr val="tx1"/>
                </a:solidFill>
                <a:latin typeface="Arial" panose="020B0604020202020204" pitchFamily="34" charset="0"/>
                <a:cs typeface="Arial" panose="020B0604020202020204" pitchFamily="34" charset="0"/>
              </a:rPr>
              <a:t>Tabellarische Übersicht über die UE mit Verweisen auf die jeweiligen Teilkompetenzen und VERA8 &lt;103&gt; </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Das gesamte Unterrichtsmaterial (zu jedem Arbeitsblatt gibt es eine Musterlösung für die Hand des Lehrers)</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bg1"/>
                </a:solidFill>
                <a:latin typeface="Arial" panose="020B0604020202020204" pitchFamily="34" charset="0"/>
                <a:cs typeface="Arial" panose="020B0604020202020204" pitchFamily="34" charset="0"/>
              </a:rPr>
              <a:t>Alle Arbeitsaufträge und Folien als </a:t>
            </a:r>
            <a:r>
              <a:rPr lang="de-DE" altLang="de-DE" sz="2400" dirty="0" err="1" smtClean="0">
                <a:solidFill>
                  <a:schemeClr val="bg1"/>
                </a:solidFill>
                <a:latin typeface="Arial" panose="020B0604020202020204" pitchFamily="34" charset="0"/>
                <a:cs typeface="Arial" panose="020B0604020202020204" pitchFamily="34" charset="0"/>
              </a:rPr>
              <a:t>ppt</a:t>
            </a:r>
            <a:r>
              <a:rPr lang="de-DE" altLang="de-DE" sz="2400" dirty="0" smtClean="0">
                <a:solidFill>
                  <a:schemeClr val="bg1"/>
                </a:solidFill>
                <a:latin typeface="Arial" panose="020B0604020202020204" pitchFamily="34" charset="0"/>
                <a:cs typeface="Arial" panose="020B0604020202020204" pitchFamily="34" charset="0"/>
              </a:rPr>
              <a:t>-Präsentation für den Einsatz im Unterricht &lt;138&gt;</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bg1"/>
                </a:solidFill>
                <a:latin typeface="Arial" panose="020B0604020202020204" pitchFamily="34" charset="0"/>
                <a:cs typeface="Arial" panose="020B0604020202020204" pitchFamily="34" charset="0"/>
              </a:rPr>
              <a:t>Literaturliste, </a:t>
            </a:r>
            <a:r>
              <a:rPr lang="de-DE" altLang="de-DE" sz="2400" dirty="0" err="1" smtClean="0">
                <a:solidFill>
                  <a:schemeClr val="bg1"/>
                </a:solidFill>
                <a:latin typeface="Arial" panose="020B0604020202020204" pitchFamily="34" charset="0"/>
                <a:cs typeface="Arial" panose="020B0604020202020204" pitchFamily="34" charset="0"/>
              </a:rPr>
              <a:t>Filmografie</a:t>
            </a:r>
            <a:r>
              <a:rPr lang="de-DE" altLang="de-DE" sz="2400" dirty="0" smtClean="0">
                <a:solidFill>
                  <a:schemeClr val="bg1"/>
                </a:solidFill>
                <a:latin typeface="Arial" panose="020B0604020202020204" pitchFamily="34" charset="0"/>
                <a:cs typeface="Arial" panose="020B0604020202020204" pitchFamily="34" charset="0"/>
              </a:rPr>
              <a:t>, Hinweise zu den Lehrwerken</a:t>
            </a:r>
          </a:p>
          <a:p>
            <a:pPr eaLnBrk="1" hangingPunct="1">
              <a:spcBef>
                <a:spcPct val="50000"/>
              </a:spcBef>
              <a:spcAft>
                <a:spcPct val="0"/>
              </a:spcAft>
            </a:pPr>
            <a:endParaRPr lang="de-DE" altLang="de-DE" sz="2400" dirty="0" smtClean="0">
              <a:solidFill>
                <a:schemeClr val="tx1"/>
              </a:solidFill>
              <a:latin typeface="Arial" panose="020B0604020202020204" pitchFamily="34" charset="0"/>
              <a:cs typeface="Arial" panose="020B0604020202020204" pitchFamily="34" charset="0"/>
            </a:endParaRPr>
          </a:p>
          <a:p>
            <a:pPr marL="342900" indent="-342900" eaLnBrk="1" hangingPunct="1">
              <a:spcBef>
                <a:spcPct val="50000"/>
              </a:spcBef>
              <a:spcAft>
                <a:spcPct val="0"/>
              </a:spcAft>
              <a:buFont typeface="Arial" panose="020B0604020202020204" pitchFamily="34" charset="0"/>
              <a:buChar char="•"/>
            </a:pPr>
            <a:endParaRPr lang="de-DE" altLang="de-DE"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9191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25515" y="1465255"/>
            <a:ext cx="7948965" cy="461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Bef>
                <a:spcPct val="50000"/>
              </a:spcBef>
              <a:spcAft>
                <a:spcPct val="0"/>
              </a:spcAft>
            </a:pPr>
            <a:r>
              <a:rPr lang="de-DE" altLang="de-DE" sz="2400" b="1" dirty="0" smtClean="0">
                <a:solidFill>
                  <a:schemeClr val="tx1"/>
                </a:solidFill>
                <a:latin typeface="Arial" panose="020B0604020202020204" pitchFamily="34" charset="0"/>
                <a:cs typeface="Arial" panose="020B0604020202020204" pitchFamily="34" charset="0"/>
              </a:rPr>
              <a:t>Einführung in das gesamte Material im Servicepaket:</a:t>
            </a:r>
            <a:endParaRPr lang="de-DE" altLang="de-DE" sz="2400" b="1" dirty="0">
              <a:solidFill>
                <a:schemeClr val="tx1"/>
              </a:solidFill>
              <a:latin typeface="Arial" panose="020B0604020202020204" pitchFamily="34" charset="0"/>
              <a:cs typeface="Arial" panose="020B0604020202020204" pitchFamily="34" charset="0"/>
            </a:endParaRPr>
          </a:p>
        </p:txBody>
      </p:sp>
      <p:sp>
        <p:nvSpPr>
          <p:cNvPr id="12" name="Text Box 12"/>
          <p:cNvSpPr txBox="1">
            <a:spLocks noChangeArrowheads="1"/>
          </p:cNvSpPr>
          <p:nvPr/>
        </p:nvSpPr>
        <p:spPr bwMode="auto">
          <a:xfrm>
            <a:off x="539640" y="2188990"/>
            <a:ext cx="7948965" cy="5632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Erläuterungen und Übersicht: Datei „</a:t>
            </a:r>
            <a:r>
              <a:rPr lang="de-DE" altLang="de-DE" sz="2400" dirty="0" err="1" smtClean="0">
                <a:solidFill>
                  <a:schemeClr val="tx1"/>
                </a:solidFill>
                <a:latin typeface="Arial" panose="020B0604020202020204" pitchFamily="34" charset="0"/>
                <a:cs typeface="Arial" panose="020B0604020202020204" pitchFamily="34" charset="0"/>
              </a:rPr>
              <a:t>readme</a:t>
            </a:r>
            <a:r>
              <a:rPr lang="de-DE" altLang="de-DE" sz="2400" dirty="0" smtClean="0">
                <a:solidFill>
                  <a:schemeClr val="tx1"/>
                </a:solidFill>
                <a:latin typeface="Arial" panose="020B0604020202020204" pitchFamily="34" charset="0"/>
                <a:cs typeface="Arial" panose="020B0604020202020204" pitchFamily="34" charset="0"/>
              </a:rPr>
              <a:t>“ &lt;101&gt;</a:t>
            </a:r>
          </a:p>
          <a:p>
            <a:pPr marL="342900" indent="-342900">
              <a:spcBef>
                <a:spcPct val="50000"/>
              </a:spcBef>
              <a:spcAft>
                <a:spcPct val="0"/>
              </a:spcAft>
              <a:buFont typeface="Arial" panose="020B0604020202020204" pitchFamily="34" charset="0"/>
              <a:buChar char="•"/>
            </a:pPr>
            <a:r>
              <a:rPr lang="de-DE" altLang="de-DE" sz="2400" dirty="0">
                <a:solidFill>
                  <a:schemeClr val="tx1"/>
                </a:solidFill>
                <a:latin typeface="Arial" panose="020B0604020202020204" pitchFamily="34" charset="0"/>
                <a:cs typeface="Arial" panose="020B0604020202020204" pitchFamily="34" charset="0"/>
              </a:rPr>
              <a:t>Tabellarische Übersicht über die UE mit Verweisen auf die jeweiligen Teilkompetenzen und VERA8 &lt;103&gt; </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Das gesamte Unterrichtsmaterial (zu jedem Arbeitsblatt gibt es eine Musterlösung für die Hand des Lehrers)</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Alle Arbeitsaufträge und Folien als </a:t>
            </a:r>
            <a:r>
              <a:rPr lang="de-DE" altLang="de-DE" sz="2400" dirty="0" err="1" smtClean="0">
                <a:solidFill>
                  <a:schemeClr val="tx1"/>
                </a:solidFill>
                <a:latin typeface="Arial" panose="020B0604020202020204" pitchFamily="34" charset="0"/>
                <a:cs typeface="Arial" panose="020B0604020202020204" pitchFamily="34" charset="0"/>
              </a:rPr>
              <a:t>ppt</a:t>
            </a:r>
            <a:r>
              <a:rPr lang="de-DE" altLang="de-DE" sz="2400" dirty="0" smtClean="0">
                <a:solidFill>
                  <a:schemeClr val="tx1"/>
                </a:solidFill>
                <a:latin typeface="Arial" panose="020B0604020202020204" pitchFamily="34" charset="0"/>
                <a:cs typeface="Arial" panose="020B0604020202020204" pitchFamily="34" charset="0"/>
              </a:rPr>
              <a:t>-Präsentation für den Einsatz im Unterricht &lt;139&gt;</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bg1"/>
                </a:solidFill>
                <a:latin typeface="Arial" panose="020B0604020202020204" pitchFamily="34" charset="0"/>
                <a:cs typeface="Arial" panose="020B0604020202020204" pitchFamily="34" charset="0"/>
              </a:rPr>
              <a:t>Literaturliste, </a:t>
            </a:r>
            <a:r>
              <a:rPr lang="de-DE" altLang="de-DE" sz="2400" dirty="0" err="1" smtClean="0">
                <a:solidFill>
                  <a:schemeClr val="bg1"/>
                </a:solidFill>
                <a:latin typeface="Arial" panose="020B0604020202020204" pitchFamily="34" charset="0"/>
                <a:cs typeface="Arial" panose="020B0604020202020204" pitchFamily="34" charset="0"/>
              </a:rPr>
              <a:t>Filmografie</a:t>
            </a:r>
            <a:r>
              <a:rPr lang="de-DE" altLang="de-DE" sz="2400" dirty="0" smtClean="0">
                <a:solidFill>
                  <a:schemeClr val="bg1"/>
                </a:solidFill>
                <a:latin typeface="Arial" panose="020B0604020202020204" pitchFamily="34" charset="0"/>
                <a:cs typeface="Arial" panose="020B0604020202020204" pitchFamily="34" charset="0"/>
              </a:rPr>
              <a:t>, Hinweise zu den Lehrwerken</a:t>
            </a:r>
          </a:p>
          <a:p>
            <a:pPr eaLnBrk="1" hangingPunct="1">
              <a:spcBef>
                <a:spcPct val="50000"/>
              </a:spcBef>
              <a:spcAft>
                <a:spcPct val="0"/>
              </a:spcAft>
            </a:pPr>
            <a:endParaRPr lang="de-DE" altLang="de-DE" sz="2400" dirty="0" smtClean="0">
              <a:solidFill>
                <a:schemeClr val="tx1"/>
              </a:solidFill>
              <a:latin typeface="Arial" panose="020B0604020202020204" pitchFamily="34" charset="0"/>
              <a:cs typeface="Arial" panose="020B0604020202020204" pitchFamily="34" charset="0"/>
            </a:endParaRPr>
          </a:p>
          <a:p>
            <a:pPr marL="342900" indent="-342900" eaLnBrk="1" hangingPunct="1">
              <a:spcBef>
                <a:spcPct val="50000"/>
              </a:spcBef>
              <a:spcAft>
                <a:spcPct val="0"/>
              </a:spcAft>
              <a:buFont typeface="Arial" panose="020B0604020202020204" pitchFamily="34" charset="0"/>
              <a:buChar char="•"/>
            </a:pPr>
            <a:endParaRPr lang="de-DE" altLang="de-DE"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3082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25515" y="1465255"/>
            <a:ext cx="7948965" cy="461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Bef>
                <a:spcPct val="50000"/>
              </a:spcBef>
              <a:spcAft>
                <a:spcPct val="0"/>
              </a:spcAft>
            </a:pPr>
            <a:r>
              <a:rPr lang="de-DE" altLang="de-DE" sz="2400" b="1" dirty="0" smtClean="0">
                <a:solidFill>
                  <a:schemeClr val="tx1"/>
                </a:solidFill>
                <a:latin typeface="Arial" panose="020B0604020202020204" pitchFamily="34" charset="0"/>
                <a:cs typeface="Arial" panose="020B0604020202020204" pitchFamily="34" charset="0"/>
              </a:rPr>
              <a:t>Einführung in das gesamte Material im Servicepaket:</a:t>
            </a:r>
            <a:endParaRPr lang="de-DE" altLang="de-DE" sz="2400" b="1" dirty="0">
              <a:solidFill>
                <a:schemeClr val="tx1"/>
              </a:solidFill>
              <a:latin typeface="Arial" panose="020B0604020202020204" pitchFamily="34" charset="0"/>
              <a:cs typeface="Arial" panose="020B0604020202020204" pitchFamily="34" charset="0"/>
            </a:endParaRPr>
          </a:p>
        </p:txBody>
      </p:sp>
      <p:sp>
        <p:nvSpPr>
          <p:cNvPr id="12" name="Text Box 12"/>
          <p:cNvSpPr txBox="1">
            <a:spLocks noChangeArrowheads="1"/>
          </p:cNvSpPr>
          <p:nvPr/>
        </p:nvSpPr>
        <p:spPr bwMode="auto">
          <a:xfrm>
            <a:off x="539640" y="2188990"/>
            <a:ext cx="7948965" cy="5632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Erläuterungen und Übersicht: Datei „</a:t>
            </a:r>
            <a:r>
              <a:rPr lang="de-DE" altLang="de-DE" sz="2400" dirty="0" err="1" smtClean="0">
                <a:solidFill>
                  <a:schemeClr val="tx1"/>
                </a:solidFill>
                <a:latin typeface="Arial" panose="020B0604020202020204" pitchFamily="34" charset="0"/>
                <a:cs typeface="Arial" panose="020B0604020202020204" pitchFamily="34" charset="0"/>
              </a:rPr>
              <a:t>readme</a:t>
            </a:r>
            <a:r>
              <a:rPr lang="de-DE" altLang="de-DE" sz="2400" dirty="0" smtClean="0">
                <a:solidFill>
                  <a:schemeClr val="tx1"/>
                </a:solidFill>
                <a:latin typeface="Arial" panose="020B0604020202020204" pitchFamily="34" charset="0"/>
                <a:cs typeface="Arial" panose="020B0604020202020204" pitchFamily="34" charset="0"/>
              </a:rPr>
              <a:t>“ &lt;101&gt;</a:t>
            </a:r>
          </a:p>
          <a:p>
            <a:pPr marL="342900" indent="-342900">
              <a:spcBef>
                <a:spcPct val="50000"/>
              </a:spcBef>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Tabellarische Übersicht über die UE mit Verweisen auf die jeweiligen Teilkompetenzen und VERA8 &lt;103&gt; </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Das gesamte Unterrichtsmaterial (zu jedem Arbeitsblatt gibt es eine Musterlösung für die Hand des Lehrers)</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Alle Arbeitsaufträge und Folien als </a:t>
            </a:r>
            <a:r>
              <a:rPr lang="de-DE" altLang="de-DE" sz="2400" dirty="0" err="1" smtClean="0">
                <a:solidFill>
                  <a:schemeClr val="tx1"/>
                </a:solidFill>
                <a:latin typeface="Arial" panose="020B0604020202020204" pitchFamily="34" charset="0"/>
                <a:cs typeface="Arial" panose="020B0604020202020204" pitchFamily="34" charset="0"/>
              </a:rPr>
              <a:t>ppt</a:t>
            </a:r>
            <a:r>
              <a:rPr lang="de-DE" altLang="de-DE" sz="2400" dirty="0" smtClean="0">
                <a:solidFill>
                  <a:schemeClr val="tx1"/>
                </a:solidFill>
                <a:latin typeface="Arial" panose="020B0604020202020204" pitchFamily="34" charset="0"/>
                <a:cs typeface="Arial" panose="020B0604020202020204" pitchFamily="34" charset="0"/>
              </a:rPr>
              <a:t>-Präsentation für den Einsatz im Unterricht &lt;138&gt;</a:t>
            </a:r>
          </a:p>
          <a:p>
            <a:pPr marL="342900" indent="-342900" eaLnBrk="1" hangingPunct="1">
              <a:spcBef>
                <a:spcPct val="50000"/>
              </a:spcBef>
              <a:spcAft>
                <a:spcPct val="0"/>
              </a:spcAft>
              <a:buFont typeface="Arial" panose="020B0604020202020204" pitchFamily="34" charset="0"/>
              <a:buChar char="•"/>
            </a:pPr>
            <a:r>
              <a:rPr lang="de-DE" altLang="de-DE" sz="2400" dirty="0" smtClean="0">
                <a:solidFill>
                  <a:schemeClr val="tx1"/>
                </a:solidFill>
                <a:latin typeface="Arial" panose="020B0604020202020204" pitchFamily="34" charset="0"/>
                <a:cs typeface="Arial" panose="020B0604020202020204" pitchFamily="34" charset="0"/>
              </a:rPr>
              <a:t>Literaturliste, </a:t>
            </a:r>
            <a:r>
              <a:rPr lang="de-DE" altLang="de-DE" sz="2400" dirty="0" err="1" smtClean="0">
                <a:solidFill>
                  <a:schemeClr val="tx1"/>
                </a:solidFill>
                <a:latin typeface="Arial" panose="020B0604020202020204" pitchFamily="34" charset="0"/>
                <a:cs typeface="Arial" panose="020B0604020202020204" pitchFamily="34" charset="0"/>
              </a:rPr>
              <a:t>Filmografie</a:t>
            </a:r>
            <a:r>
              <a:rPr lang="de-DE" altLang="de-DE" sz="2400" dirty="0" smtClean="0">
                <a:solidFill>
                  <a:schemeClr val="tx1"/>
                </a:solidFill>
                <a:latin typeface="Arial" panose="020B0604020202020204" pitchFamily="34" charset="0"/>
                <a:cs typeface="Arial" panose="020B0604020202020204" pitchFamily="34" charset="0"/>
              </a:rPr>
              <a:t>, Hinweise zu den Lehrwerken</a:t>
            </a:r>
          </a:p>
          <a:p>
            <a:pPr eaLnBrk="1" hangingPunct="1">
              <a:spcBef>
                <a:spcPct val="50000"/>
              </a:spcBef>
              <a:spcAft>
                <a:spcPct val="0"/>
              </a:spcAft>
            </a:pPr>
            <a:endParaRPr lang="de-DE" altLang="de-DE" sz="2400" dirty="0" smtClean="0">
              <a:solidFill>
                <a:schemeClr val="tx1"/>
              </a:solidFill>
              <a:latin typeface="Arial" panose="020B0604020202020204" pitchFamily="34" charset="0"/>
              <a:cs typeface="Arial" panose="020B0604020202020204" pitchFamily="34" charset="0"/>
            </a:endParaRPr>
          </a:p>
          <a:p>
            <a:pPr marL="342900" indent="-342900" eaLnBrk="1" hangingPunct="1">
              <a:spcBef>
                <a:spcPct val="50000"/>
              </a:spcBef>
              <a:spcAft>
                <a:spcPct val="0"/>
              </a:spcAft>
              <a:buFont typeface="Arial" panose="020B0604020202020204" pitchFamily="34" charset="0"/>
              <a:buChar char="•"/>
            </a:pPr>
            <a:endParaRPr lang="de-DE" altLang="de-DE"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111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15835" y="1283574"/>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.1: Einstieg: Carl, a </a:t>
            </a:r>
            <a:r>
              <a:rPr lang="de-DE" altLang="de-DE" sz="2800" b="1" i="1" dirty="0" err="1" smtClean="0">
                <a:solidFill>
                  <a:schemeClr val="tx1"/>
                </a:solidFill>
                <a:latin typeface="Arial" panose="020B0604020202020204" pitchFamily="34" charset="0"/>
                <a:cs typeface="Arial" panose="020B0604020202020204" pitchFamily="34" charset="0"/>
              </a:rPr>
              <a:t>grumpy</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old</a:t>
            </a:r>
            <a:r>
              <a:rPr lang="de-DE" altLang="de-DE" sz="2800" b="1" i="1" dirty="0" smtClean="0">
                <a:solidFill>
                  <a:schemeClr val="tx1"/>
                </a:solidFill>
                <a:latin typeface="Arial" panose="020B0604020202020204" pitchFamily="34" charset="0"/>
                <a:cs typeface="Arial" panose="020B0604020202020204" pitchFamily="34" charset="0"/>
              </a:rPr>
              <a:t> man</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618163" y="2453589"/>
            <a:ext cx="8222947" cy="1815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eaLnBrk="1" hangingPunct="1">
              <a:spcAft>
                <a:spcPct val="0"/>
              </a:spcAft>
            </a:pPr>
            <a:r>
              <a:rPr lang="de-DE" altLang="de-DE" sz="2800" dirty="0" smtClean="0">
                <a:solidFill>
                  <a:schemeClr val="tx1"/>
                </a:solidFill>
                <a:latin typeface="Arial" panose="020B0604020202020204" pitchFamily="34" charset="0"/>
                <a:cs typeface="Arial" panose="020B0604020202020204" pitchFamily="34" charset="0"/>
              </a:rPr>
              <a:t>Vorführung der entsprechenden Filmsequenz.</a:t>
            </a:r>
          </a:p>
          <a:p>
            <a:pPr marL="457200" indent="-457200" eaLnBrk="1" hangingPunct="1">
              <a:spcAft>
                <a:spcPct val="0"/>
              </a:spcAft>
              <a:buFont typeface="Arial" panose="020B0604020202020204" pitchFamily="34" charset="0"/>
              <a:buChar char="•"/>
            </a:pPr>
            <a:endParaRPr lang="de-DE" altLang="de-DE" sz="2800" dirty="0">
              <a:solidFill>
                <a:schemeClr val="tx1"/>
              </a:solidFill>
              <a:latin typeface="Arial" panose="020B0604020202020204" pitchFamily="34" charset="0"/>
              <a:cs typeface="Arial" panose="020B0604020202020204" pitchFamily="34" charset="0"/>
            </a:endParaRPr>
          </a:p>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Arbeitsauftrag für die </a:t>
            </a:r>
            <a:r>
              <a:rPr lang="de-DE" altLang="de-DE" sz="2800" dirty="0" err="1" smtClean="0">
                <a:solidFill>
                  <a:schemeClr val="tx1"/>
                </a:solidFill>
                <a:latin typeface="Arial" panose="020B0604020202020204" pitchFamily="34" charset="0"/>
                <a:cs typeface="Arial" panose="020B0604020202020204" pitchFamily="34" charset="0"/>
              </a:rPr>
              <a:t>SuS</a:t>
            </a:r>
            <a:r>
              <a:rPr lang="de-DE" altLang="de-DE" sz="2800" dirty="0" smtClean="0">
                <a:solidFill>
                  <a:schemeClr val="tx1"/>
                </a:solidFill>
                <a:latin typeface="Arial" panose="020B0604020202020204" pitchFamily="34" charset="0"/>
                <a:cs typeface="Arial" panose="020B0604020202020204" pitchFamily="34" charset="0"/>
              </a:rPr>
              <a:t>: </a:t>
            </a:r>
          </a:p>
          <a:p>
            <a:pPr>
              <a:spcAft>
                <a:spcPct val="0"/>
              </a:spcAft>
            </a:pPr>
            <a:r>
              <a:rPr lang="en-GB" sz="2800" i="1" dirty="0" smtClean="0">
                <a:solidFill>
                  <a:srgbClr val="0070C0"/>
                </a:solidFill>
                <a:latin typeface="Arial" panose="020B0604020202020204" pitchFamily="34" charset="0"/>
                <a:cs typeface="Arial" panose="020B0604020202020204" pitchFamily="34" charset="0"/>
              </a:rPr>
              <a:t>Describe </a:t>
            </a:r>
            <a:r>
              <a:rPr lang="en-GB" sz="2800" i="1" dirty="0">
                <a:solidFill>
                  <a:srgbClr val="0070C0"/>
                </a:solidFill>
                <a:latin typeface="Arial" panose="020B0604020202020204" pitchFamily="34" charset="0"/>
                <a:cs typeface="Arial" panose="020B0604020202020204" pitchFamily="34" charset="0"/>
              </a:rPr>
              <a:t>Carl </a:t>
            </a:r>
            <a:r>
              <a:rPr lang="en-GB" sz="2800" i="1" dirty="0" err="1">
                <a:solidFill>
                  <a:srgbClr val="0070C0"/>
                </a:solidFill>
                <a:latin typeface="Arial" panose="020B0604020202020204" pitchFamily="34" charset="0"/>
                <a:cs typeface="Arial" panose="020B0604020202020204" pitchFamily="34" charset="0"/>
              </a:rPr>
              <a:t>Fredricksen</a:t>
            </a:r>
            <a:r>
              <a:rPr lang="en-GB" sz="2800" i="1" dirty="0">
                <a:solidFill>
                  <a:srgbClr val="0070C0"/>
                </a:solidFill>
                <a:latin typeface="Arial" panose="020B0604020202020204" pitchFamily="34" charset="0"/>
                <a:cs typeface="Arial" panose="020B0604020202020204" pitchFamily="34" charset="0"/>
              </a:rPr>
              <a:t> – what he looks like </a:t>
            </a:r>
            <a:endParaRPr lang="de-DE" altLang="de-DE" sz="2800" i="1" dirty="0" smtClean="0">
              <a:solidFill>
                <a:srgbClr val="0070C0"/>
              </a:solidFill>
              <a:latin typeface="Arial" panose="020B0604020202020204" pitchFamily="34" charset="0"/>
              <a:cs typeface="Arial" panose="020B0604020202020204" pitchFamily="34" charset="0"/>
            </a:endParaRPr>
          </a:p>
        </p:txBody>
      </p:sp>
      <p:sp>
        <p:nvSpPr>
          <p:cNvPr id="12" name="Text Box 12"/>
          <p:cNvSpPr txBox="1">
            <a:spLocks noChangeArrowheads="1"/>
          </p:cNvSpPr>
          <p:nvPr/>
        </p:nvSpPr>
        <p:spPr bwMode="auto">
          <a:xfrm>
            <a:off x="460346" y="5095957"/>
            <a:ext cx="8222947" cy="523210"/>
          </a:xfrm>
          <a:prstGeom prst="rect">
            <a:avLst/>
          </a:prstGeom>
          <a:solidFill>
            <a:srgbClr val="FFFF00"/>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eaLnBrk="1" hangingPunct="1">
              <a:spcAft>
                <a:spcPct val="0"/>
              </a:spcAft>
            </a:pPr>
            <a:r>
              <a:rPr lang="de-DE" altLang="de-DE" sz="2800" dirty="0" smtClean="0">
                <a:solidFill>
                  <a:schemeClr val="tx1"/>
                </a:solidFill>
                <a:latin typeface="Arial" panose="020B0604020202020204" pitchFamily="34" charset="0"/>
                <a:cs typeface="Arial" panose="020B0604020202020204" pitchFamily="34" charset="0"/>
              </a:rPr>
              <a:t>Material: AB: </a:t>
            </a:r>
            <a:r>
              <a:rPr lang="de-DE" altLang="de-DE" sz="2800" dirty="0" err="1" smtClean="0">
                <a:solidFill>
                  <a:schemeClr val="tx1"/>
                </a:solidFill>
                <a:latin typeface="Arial" panose="020B0604020202020204" pitchFamily="34" charset="0"/>
                <a:cs typeface="Arial" panose="020B0604020202020204" pitchFamily="34" charset="0"/>
              </a:rPr>
              <a:t>Describing</a:t>
            </a:r>
            <a:r>
              <a:rPr lang="de-DE" altLang="de-DE" sz="2800" dirty="0" smtClean="0">
                <a:solidFill>
                  <a:schemeClr val="tx1"/>
                </a:solidFill>
                <a:latin typeface="Arial" panose="020B0604020202020204" pitchFamily="34" charset="0"/>
                <a:cs typeface="Arial" panose="020B0604020202020204" pitchFamily="34" charset="0"/>
              </a:rPr>
              <a:t> </a:t>
            </a:r>
            <a:r>
              <a:rPr lang="de-DE" altLang="de-DE" sz="2800" dirty="0" err="1" smtClean="0">
                <a:solidFill>
                  <a:schemeClr val="tx1"/>
                </a:solidFill>
                <a:latin typeface="Arial" panose="020B0604020202020204" pitchFamily="34" charset="0"/>
                <a:cs typeface="Arial" panose="020B0604020202020204" pitchFamily="34" charset="0"/>
              </a:rPr>
              <a:t>people</a:t>
            </a:r>
            <a:endParaRPr lang="de-DE" altLang="de-DE" sz="2800"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6226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15835" y="1283574"/>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.2: Charles </a:t>
            </a:r>
            <a:r>
              <a:rPr lang="de-DE" altLang="de-DE" sz="2800" b="1" i="1" dirty="0" err="1" smtClean="0">
                <a:solidFill>
                  <a:schemeClr val="tx1"/>
                </a:solidFill>
                <a:latin typeface="Arial" panose="020B0604020202020204" pitchFamily="34" charset="0"/>
                <a:cs typeface="Arial" panose="020B0604020202020204" pitchFamily="34" charset="0"/>
              </a:rPr>
              <a:t>Muntz</a:t>
            </a:r>
            <a:r>
              <a:rPr lang="de-DE" altLang="de-DE" sz="2800" b="1" i="1" dirty="0" smtClean="0">
                <a:solidFill>
                  <a:schemeClr val="tx1"/>
                </a:solidFill>
                <a:latin typeface="Arial" panose="020B0604020202020204" pitchFamily="34" charset="0"/>
                <a:cs typeface="Arial" panose="020B0604020202020204" pitchFamily="34" charset="0"/>
              </a:rPr>
              <a:t> in </a:t>
            </a:r>
            <a:r>
              <a:rPr lang="de-DE" altLang="de-DE" sz="2800" b="1" i="1" dirty="0" err="1" smtClean="0">
                <a:solidFill>
                  <a:schemeClr val="tx1"/>
                </a:solidFill>
                <a:latin typeface="Arial" panose="020B0604020202020204" pitchFamily="34" charset="0"/>
                <a:cs typeface="Arial" panose="020B0604020202020204" pitchFamily="34" charset="0"/>
              </a:rPr>
              <a:t>the</a:t>
            </a:r>
            <a:r>
              <a:rPr lang="de-DE" altLang="de-DE" sz="2800" b="1" i="1" dirty="0" smtClean="0">
                <a:solidFill>
                  <a:schemeClr val="tx1"/>
                </a:solidFill>
                <a:latin typeface="Arial" panose="020B0604020202020204" pitchFamily="34" charset="0"/>
                <a:cs typeface="Arial" panose="020B0604020202020204" pitchFamily="34" charset="0"/>
              </a:rPr>
              <a:t> 1930-s</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618163" y="2453589"/>
            <a:ext cx="8222947" cy="224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eaLnBrk="1" hangingPunct="1">
              <a:spcAft>
                <a:spcPct val="0"/>
              </a:spcAft>
            </a:pPr>
            <a:r>
              <a:rPr lang="de-DE" altLang="de-DE" sz="2800" dirty="0" smtClean="0">
                <a:solidFill>
                  <a:schemeClr val="tx1"/>
                </a:solidFill>
                <a:latin typeface="Arial" panose="020B0604020202020204" pitchFamily="34" charset="0"/>
                <a:cs typeface="Arial" panose="020B0604020202020204" pitchFamily="34" charset="0"/>
              </a:rPr>
              <a:t>Vorführung der entsprechenden Filmsequenz.</a:t>
            </a:r>
          </a:p>
          <a:p>
            <a:pPr marL="457200" indent="-457200" eaLnBrk="1" hangingPunct="1">
              <a:spcAft>
                <a:spcPct val="0"/>
              </a:spcAft>
              <a:buFont typeface="Arial" panose="020B0604020202020204" pitchFamily="34" charset="0"/>
              <a:buChar char="•"/>
            </a:pPr>
            <a:endParaRPr lang="de-DE" altLang="de-DE" sz="2800" dirty="0">
              <a:solidFill>
                <a:schemeClr val="tx1"/>
              </a:solidFill>
              <a:latin typeface="Arial" panose="020B0604020202020204" pitchFamily="34" charset="0"/>
              <a:cs typeface="Arial" panose="020B0604020202020204" pitchFamily="34" charset="0"/>
            </a:endParaRPr>
          </a:p>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Arbeitsauftrag für die </a:t>
            </a:r>
            <a:r>
              <a:rPr lang="de-DE" altLang="de-DE" sz="2800" dirty="0" err="1" smtClean="0">
                <a:solidFill>
                  <a:schemeClr val="tx1"/>
                </a:solidFill>
                <a:latin typeface="Arial" panose="020B0604020202020204" pitchFamily="34" charset="0"/>
                <a:cs typeface="Arial" panose="020B0604020202020204" pitchFamily="34" charset="0"/>
              </a:rPr>
              <a:t>SuS</a:t>
            </a:r>
            <a:r>
              <a:rPr lang="de-DE" altLang="de-DE" sz="2800" dirty="0" smtClean="0">
                <a:solidFill>
                  <a:schemeClr val="tx1"/>
                </a:solidFill>
                <a:latin typeface="Arial" panose="020B0604020202020204" pitchFamily="34" charset="0"/>
                <a:cs typeface="Arial" panose="020B0604020202020204" pitchFamily="34" charset="0"/>
              </a:rPr>
              <a:t>: </a:t>
            </a:r>
          </a:p>
          <a:p>
            <a:pPr>
              <a:spcAft>
                <a:spcPct val="0"/>
              </a:spcAft>
            </a:pPr>
            <a:r>
              <a:rPr lang="en-GB" sz="2800" i="1" dirty="0" err="1" smtClean="0">
                <a:solidFill>
                  <a:schemeClr val="accent1">
                    <a:lumMod val="75000"/>
                  </a:schemeClr>
                </a:solidFill>
                <a:latin typeface="Arial" panose="020B0604020202020204" pitchFamily="34" charset="0"/>
                <a:cs typeface="Arial" panose="020B0604020202020204" pitchFamily="34" charset="0"/>
              </a:rPr>
              <a:t>Geschlossene</a:t>
            </a:r>
            <a:r>
              <a:rPr lang="en-GB" sz="2800" i="1" dirty="0" smtClean="0">
                <a:solidFill>
                  <a:schemeClr val="accent1">
                    <a:lumMod val="75000"/>
                  </a:schemeClr>
                </a:solidFill>
                <a:latin typeface="Arial" panose="020B0604020202020204" pitchFamily="34" charset="0"/>
                <a:cs typeface="Arial" panose="020B0604020202020204" pitchFamily="34" charset="0"/>
              </a:rPr>
              <a:t> </a:t>
            </a:r>
            <a:r>
              <a:rPr lang="en-GB" sz="2800" i="1" dirty="0" err="1" smtClean="0">
                <a:solidFill>
                  <a:schemeClr val="accent1">
                    <a:lumMod val="75000"/>
                  </a:schemeClr>
                </a:solidFill>
                <a:latin typeface="Arial" panose="020B0604020202020204" pitchFamily="34" charset="0"/>
                <a:cs typeface="Arial" panose="020B0604020202020204" pitchFamily="34" charset="0"/>
              </a:rPr>
              <a:t>Aufgaben</a:t>
            </a:r>
            <a:r>
              <a:rPr lang="en-GB" sz="2800" i="1" dirty="0" smtClean="0">
                <a:solidFill>
                  <a:schemeClr val="accent1">
                    <a:lumMod val="75000"/>
                  </a:schemeClr>
                </a:solidFill>
                <a:latin typeface="Arial" panose="020B0604020202020204" pitchFamily="34" charset="0"/>
                <a:cs typeface="Arial" panose="020B0604020202020204" pitchFamily="34" charset="0"/>
              </a:rPr>
              <a:t> </a:t>
            </a:r>
            <a:r>
              <a:rPr lang="en-GB" sz="2800" i="1" dirty="0" err="1" smtClean="0">
                <a:solidFill>
                  <a:schemeClr val="accent1">
                    <a:lumMod val="75000"/>
                  </a:schemeClr>
                </a:solidFill>
                <a:latin typeface="Arial" panose="020B0604020202020204" pitchFamily="34" charset="0"/>
                <a:cs typeface="Arial" panose="020B0604020202020204" pitchFamily="34" charset="0"/>
              </a:rPr>
              <a:t>zum</a:t>
            </a:r>
            <a:r>
              <a:rPr lang="en-GB" sz="2800" i="1" dirty="0" smtClean="0">
                <a:solidFill>
                  <a:schemeClr val="accent1">
                    <a:lumMod val="75000"/>
                  </a:schemeClr>
                </a:solidFill>
                <a:latin typeface="Arial" panose="020B0604020202020204" pitchFamily="34" charset="0"/>
                <a:cs typeface="Arial" panose="020B0604020202020204" pitchFamily="34" charset="0"/>
              </a:rPr>
              <a:t> </a:t>
            </a:r>
            <a:r>
              <a:rPr lang="en-GB" sz="2800" i="1" dirty="0" err="1" smtClean="0">
                <a:solidFill>
                  <a:schemeClr val="accent1">
                    <a:lumMod val="75000"/>
                  </a:schemeClr>
                </a:solidFill>
                <a:latin typeface="Arial" panose="020B0604020202020204" pitchFamily="34" charset="0"/>
                <a:cs typeface="Arial" panose="020B0604020202020204" pitchFamily="34" charset="0"/>
              </a:rPr>
              <a:t>Hör</a:t>
            </a:r>
            <a:r>
              <a:rPr lang="en-GB" sz="2800" i="1" dirty="0" smtClean="0">
                <a:solidFill>
                  <a:schemeClr val="accent1">
                    <a:lumMod val="75000"/>
                  </a:schemeClr>
                </a:solidFill>
                <a:latin typeface="Arial" panose="020B0604020202020204" pitchFamily="34" charset="0"/>
                <a:cs typeface="Arial" panose="020B0604020202020204" pitchFamily="34" charset="0"/>
              </a:rPr>
              <a:t>-</a:t>
            </a:r>
            <a:r>
              <a:rPr lang="en-GB" sz="2800" i="1" dirty="0" err="1" smtClean="0">
                <a:solidFill>
                  <a:schemeClr val="accent1">
                    <a:lumMod val="75000"/>
                  </a:schemeClr>
                </a:solidFill>
                <a:latin typeface="Arial" panose="020B0604020202020204" pitchFamily="34" charset="0"/>
                <a:cs typeface="Arial" panose="020B0604020202020204" pitchFamily="34" charset="0"/>
              </a:rPr>
              <a:t>Seh</a:t>
            </a:r>
            <a:r>
              <a:rPr lang="en-GB" sz="2800" i="1" dirty="0" smtClean="0">
                <a:solidFill>
                  <a:schemeClr val="accent1">
                    <a:lumMod val="75000"/>
                  </a:schemeClr>
                </a:solidFill>
                <a:latin typeface="Arial" panose="020B0604020202020204" pitchFamily="34" charset="0"/>
                <a:cs typeface="Arial" panose="020B0604020202020204" pitchFamily="34" charset="0"/>
              </a:rPr>
              <a:t>-Verstehen</a:t>
            </a:r>
            <a:endParaRPr lang="de-DE" altLang="de-DE" sz="2800" i="1" dirty="0" smtClean="0">
              <a:solidFill>
                <a:schemeClr val="accent1">
                  <a:lumMod val="75000"/>
                </a:schemeClr>
              </a:solidFill>
              <a:latin typeface="Arial" panose="020B0604020202020204" pitchFamily="34" charset="0"/>
              <a:cs typeface="Arial" panose="020B0604020202020204" pitchFamily="34" charset="0"/>
            </a:endParaRPr>
          </a:p>
        </p:txBody>
      </p:sp>
      <p:sp>
        <p:nvSpPr>
          <p:cNvPr id="12" name="Text Box 12"/>
          <p:cNvSpPr txBox="1">
            <a:spLocks noChangeArrowheads="1"/>
          </p:cNvSpPr>
          <p:nvPr/>
        </p:nvSpPr>
        <p:spPr bwMode="auto">
          <a:xfrm>
            <a:off x="460346" y="5059547"/>
            <a:ext cx="8222947" cy="523210"/>
          </a:xfrm>
          <a:prstGeom prst="rect">
            <a:avLst/>
          </a:prstGeom>
          <a:solidFill>
            <a:srgbClr val="FFFF00"/>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eaLnBrk="1" hangingPunct="1">
              <a:spcAft>
                <a:spcPct val="0"/>
              </a:spcAft>
            </a:pPr>
            <a:r>
              <a:rPr lang="de-DE" altLang="de-DE" sz="2800" dirty="0" smtClean="0">
                <a:solidFill>
                  <a:schemeClr val="tx1"/>
                </a:solidFill>
                <a:latin typeface="Arial" panose="020B0604020202020204" pitchFamily="34" charset="0"/>
                <a:cs typeface="Arial" panose="020B0604020202020204" pitchFamily="34" charset="0"/>
              </a:rPr>
              <a:t>Material: AB: Charles </a:t>
            </a:r>
            <a:r>
              <a:rPr lang="de-DE" altLang="de-DE" sz="2800" dirty="0" err="1" smtClean="0">
                <a:solidFill>
                  <a:schemeClr val="tx1"/>
                </a:solidFill>
                <a:latin typeface="Arial" panose="020B0604020202020204" pitchFamily="34" charset="0"/>
                <a:cs typeface="Arial" panose="020B0604020202020204" pitchFamily="34" charset="0"/>
              </a:rPr>
              <a:t>Muntz</a:t>
            </a:r>
            <a:r>
              <a:rPr lang="de-DE" altLang="de-DE" sz="2800" dirty="0" smtClean="0">
                <a:solidFill>
                  <a:schemeClr val="tx1"/>
                </a:solidFill>
                <a:latin typeface="Arial" panose="020B0604020202020204" pitchFamily="34" charset="0"/>
                <a:cs typeface="Arial" panose="020B0604020202020204" pitchFamily="34" charset="0"/>
              </a:rPr>
              <a:t> in </a:t>
            </a:r>
            <a:r>
              <a:rPr lang="de-DE" altLang="de-DE" sz="2800" dirty="0" err="1" smtClean="0">
                <a:solidFill>
                  <a:schemeClr val="tx1"/>
                </a:solidFill>
                <a:latin typeface="Arial" panose="020B0604020202020204" pitchFamily="34" charset="0"/>
                <a:cs typeface="Arial" panose="020B0604020202020204" pitchFamily="34" charset="0"/>
              </a:rPr>
              <a:t>the</a:t>
            </a:r>
            <a:r>
              <a:rPr lang="de-DE" altLang="de-DE" sz="2800" dirty="0">
                <a:solidFill>
                  <a:schemeClr val="tx1"/>
                </a:solidFill>
                <a:latin typeface="Arial" panose="020B0604020202020204" pitchFamily="34" charset="0"/>
                <a:cs typeface="Arial" panose="020B0604020202020204" pitchFamily="34" charset="0"/>
              </a:rPr>
              <a:t> </a:t>
            </a:r>
            <a:r>
              <a:rPr lang="de-DE" altLang="de-DE" sz="2800" dirty="0" smtClean="0">
                <a:solidFill>
                  <a:schemeClr val="tx1"/>
                </a:solidFill>
                <a:latin typeface="Arial" panose="020B0604020202020204" pitchFamily="34" charset="0"/>
                <a:cs typeface="Arial" panose="020B0604020202020204" pitchFamily="34" charset="0"/>
              </a:rPr>
              <a:t>1930-s</a:t>
            </a:r>
          </a:p>
        </p:txBody>
      </p:sp>
    </p:spTree>
    <p:extLst>
      <p:ext uri="{BB962C8B-B14F-4D97-AF65-F5344CB8AC3E}">
        <p14:creationId xmlns:p14="http://schemas.microsoft.com/office/powerpoint/2010/main" val="4198642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94559" y="1165453"/>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.3: Einführung des </a:t>
            </a:r>
            <a:r>
              <a:rPr lang="de-DE" altLang="de-DE" sz="2800" b="1" i="1" dirty="0" err="1" smtClean="0">
                <a:solidFill>
                  <a:schemeClr val="tx1"/>
                </a:solidFill>
                <a:latin typeface="Arial" panose="020B0604020202020204" pitchFamily="34" charset="0"/>
                <a:cs typeface="Arial" panose="020B0604020202020204" pitchFamily="34" charset="0"/>
              </a:rPr>
              <a:t>past</a:t>
            </a:r>
            <a:r>
              <a:rPr lang="de-DE" altLang="de-DE" sz="2800" b="1" i="1" dirty="0" smtClean="0">
                <a:solidFill>
                  <a:schemeClr val="tx1"/>
                </a:solidFill>
                <a:latin typeface="Arial" panose="020B0604020202020204" pitchFamily="34" charset="0"/>
                <a:cs typeface="Arial" panose="020B0604020202020204" pitchFamily="34" charset="0"/>
              </a:rPr>
              <a:t> progressive</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5" name="Text Box 12"/>
          <p:cNvSpPr txBox="1">
            <a:spLocks noChangeArrowheads="1"/>
          </p:cNvSpPr>
          <p:nvPr/>
        </p:nvSpPr>
        <p:spPr bwMode="auto">
          <a:xfrm>
            <a:off x="539640" y="5779425"/>
            <a:ext cx="8222947" cy="523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en-GB" sz="2800" dirty="0">
                <a:solidFill>
                  <a:schemeClr val="tx1"/>
                </a:solidFill>
                <a:latin typeface="Arial" panose="020B0604020202020204" pitchFamily="34" charset="0"/>
                <a:cs typeface="Arial" panose="020B0604020202020204" pitchFamily="34" charset="0"/>
              </a:rPr>
              <a:t>Carl was listening, while Ellie was speaking to him.</a:t>
            </a:r>
            <a:endParaRPr lang="de-DE" altLang="de-DE" sz="2800" i="1" dirty="0" smtClean="0">
              <a:solidFill>
                <a:schemeClr val="tx1"/>
              </a:solidFill>
              <a:latin typeface="Arial" panose="020B0604020202020204" pitchFamily="34" charset="0"/>
              <a:cs typeface="Arial" panose="020B0604020202020204" pitchFamily="34" charset="0"/>
            </a:endParaRPr>
          </a:p>
        </p:txBody>
      </p:sp>
      <p:sp>
        <p:nvSpPr>
          <p:cNvPr id="11" name="Text Box 3"/>
          <p:cNvSpPr txBox="1">
            <a:spLocks noChangeArrowheads="1"/>
          </p:cNvSpPr>
          <p:nvPr/>
        </p:nvSpPr>
        <p:spPr bwMode="auto">
          <a:xfrm>
            <a:off x="2956229" y="3195008"/>
            <a:ext cx="3086100" cy="571500"/>
          </a:xfrm>
          <a:prstGeom prst="rect">
            <a:avLst/>
          </a:prstGeom>
          <a:solidFill>
            <a:srgbClr val="FFFFFF"/>
          </a:solidFill>
          <a:ln w="9525">
            <a:solidFill>
              <a:srgbClr val="000000"/>
            </a:solidFill>
            <a:miter lim="800000"/>
            <a:headEnd/>
            <a:tailEnd/>
          </a:ln>
          <a:effectLst>
            <a:outerShdw dist="107763" dir="189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smtClean="0">
                <a:ln>
                  <a:noFill/>
                </a:ln>
                <a:solidFill>
                  <a:schemeClr val="tx1"/>
                </a:solidFill>
                <a:effectLst/>
                <a:latin typeface="Arial" panose="020B0604020202020204" pitchFamily="34" charset="0"/>
              </a:rPr>
              <a:t>screenshot: Carl und Ellie als Kinder (mit Fliegerbrillen)) </a:t>
            </a:r>
            <a:r>
              <a:rPr kumimoji="0" lang="de-DE" altLang="de-DE" sz="1100" b="0" i="0" u="none" strike="noStrike" cap="none" normalizeH="0" baseline="0" smtClean="0">
                <a:ln>
                  <a:noFill/>
                </a:ln>
                <a:solidFill>
                  <a:schemeClr val="tx1"/>
                </a:solidFill>
                <a:effectLst/>
                <a:latin typeface="Arial" panose="020B0604020202020204" pitchFamily="34" charset="0"/>
              </a:rPr>
              <a:t>[0:04:05]</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77497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94559" y="1165453"/>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.3: Einführung des </a:t>
            </a:r>
            <a:r>
              <a:rPr lang="de-DE" altLang="de-DE" sz="2800" b="1" i="1" dirty="0" err="1" smtClean="0">
                <a:solidFill>
                  <a:schemeClr val="tx1"/>
                </a:solidFill>
                <a:latin typeface="Arial" panose="020B0604020202020204" pitchFamily="34" charset="0"/>
                <a:cs typeface="Arial" panose="020B0604020202020204" pitchFamily="34" charset="0"/>
              </a:rPr>
              <a:t>past</a:t>
            </a:r>
            <a:r>
              <a:rPr lang="de-DE" altLang="de-DE" sz="2800" b="1" i="1" dirty="0" smtClean="0">
                <a:solidFill>
                  <a:schemeClr val="tx1"/>
                </a:solidFill>
                <a:latin typeface="Arial" panose="020B0604020202020204" pitchFamily="34" charset="0"/>
                <a:cs typeface="Arial" panose="020B0604020202020204" pitchFamily="34" charset="0"/>
              </a:rPr>
              <a:t> progressive</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5" name="Text Box 12"/>
          <p:cNvSpPr txBox="1">
            <a:spLocks noChangeArrowheads="1"/>
          </p:cNvSpPr>
          <p:nvPr/>
        </p:nvSpPr>
        <p:spPr bwMode="auto">
          <a:xfrm>
            <a:off x="564812" y="5246984"/>
            <a:ext cx="8222947" cy="954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en-GB" altLang="de-DE" sz="2800" dirty="0" err="1" smtClean="0">
                <a:solidFill>
                  <a:schemeClr val="tx1"/>
                </a:solidFill>
                <a:latin typeface="Arial" panose="020B0604020202020204" pitchFamily="34" charset="0"/>
                <a:cs typeface="Arial" panose="020B0604020202020204" pitchFamily="34" charset="0"/>
              </a:rPr>
              <a:t>Mögliche</a:t>
            </a:r>
            <a:r>
              <a:rPr lang="en-GB" altLang="de-DE" sz="2800" dirty="0" smtClean="0">
                <a:solidFill>
                  <a:schemeClr val="tx1"/>
                </a:solidFill>
                <a:latin typeface="Arial" panose="020B0604020202020204" pitchFamily="34" charset="0"/>
                <a:cs typeface="Arial" panose="020B0604020202020204" pitchFamily="34" charset="0"/>
              </a:rPr>
              <a:t> </a:t>
            </a:r>
            <a:r>
              <a:rPr lang="en-GB" altLang="de-DE" sz="2800" dirty="0" err="1" smtClean="0">
                <a:solidFill>
                  <a:schemeClr val="tx1"/>
                </a:solidFill>
                <a:latin typeface="Arial" panose="020B0604020202020204" pitchFamily="34" charset="0"/>
                <a:cs typeface="Arial" panose="020B0604020202020204" pitchFamily="34" charset="0"/>
              </a:rPr>
              <a:t>Antwort</a:t>
            </a:r>
            <a:r>
              <a:rPr lang="en-GB" altLang="de-DE" sz="2800" dirty="0" smtClean="0">
                <a:solidFill>
                  <a:schemeClr val="tx1"/>
                </a:solidFill>
                <a:latin typeface="Arial" panose="020B0604020202020204" pitchFamily="34" charset="0"/>
                <a:cs typeface="Arial" panose="020B0604020202020204" pitchFamily="34" charset="0"/>
              </a:rPr>
              <a:t>: </a:t>
            </a:r>
            <a:r>
              <a:rPr lang="en-GB" altLang="de-DE" sz="2800" i="1" dirty="0" smtClean="0">
                <a:solidFill>
                  <a:schemeClr val="tx1"/>
                </a:solidFill>
                <a:latin typeface="Arial" panose="020B0604020202020204" pitchFamily="34" charset="0"/>
                <a:cs typeface="Arial" panose="020B0604020202020204" pitchFamily="34" charset="0"/>
              </a:rPr>
              <a:t>Carl was (not!) selling balloons while Ellie was playing with a parrot.</a:t>
            </a:r>
            <a:endParaRPr lang="de-DE" altLang="de-DE" sz="2800" i="1" dirty="0" smtClean="0">
              <a:solidFill>
                <a:schemeClr val="tx1"/>
              </a:solidFill>
              <a:latin typeface="Arial" panose="020B0604020202020204" pitchFamily="34" charset="0"/>
              <a:cs typeface="Arial" panose="020B0604020202020204" pitchFamily="34" charset="0"/>
            </a:endParaRPr>
          </a:p>
        </p:txBody>
      </p:sp>
      <p:sp>
        <p:nvSpPr>
          <p:cNvPr id="9" name="Text Box 2"/>
          <p:cNvSpPr txBox="1">
            <a:spLocks noChangeArrowheads="1"/>
          </p:cNvSpPr>
          <p:nvPr/>
        </p:nvSpPr>
        <p:spPr bwMode="auto">
          <a:xfrm>
            <a:off x="3208949" y="3037092"/>
            <a:ext cx="3086100" cy="685800"/>
          </a:xfrm>
          <a:prstGeom prst="rect">
            <a:avLst/>
          </a:prstGeom>
          <a:solidFill>
            <a:srgbClr val="FFFFFF"/>
          </a:solidFill>
          <a:ln w="9525">
            <a:solidFill>
              <a:srgbClr val="000000"/>
            </a:solidFill>
            <a:miter lim="800000"/>
            <a:headEnd/>
            <a:tailEnd/>
          </a:ln>
          <a:effectLst>
            <a:outerShdw dist="107763" dir="189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smtClean="0">
                <a:ln>
                  <a:noFill/>
                </a:ln>
                <a:solidFill>
                  <a:schemeClr val="tx1"/>
                </a:solidFill>
                <a:effectLst/>
                <a:latin typeface="Arial" panose="020B0604020202020204" pitchFamily="34" charset="0"/>
              </a:rPr>
              <a:t>screenshot: Ellie zeigt Carl einen Papagei </a:t>
            </a:r>
            <a:r>
              <a:rPr kumimoji="0" lang="de-DE" altLang="de-DE" sz="1100" b="0" i="0" u="none" strike="noStrike" cap="none" normalizeH="0" baseline="0" smtClean="0">
                <a:ln>
                  <a:noFill/>
                </a:ln>
                <a:solidFill>
                  <a:schemeClr val="tx1"/>
                </a:solidFill>
                <a:effectLst/>
                <a:latin typeface="Arial" panose="020B0604020202020204" pitchFamily="34" charset="0"/>
              </a:rPr>
              <a:t>[0:07:48]</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231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52321" y="1795870"/>
            <a:ext cx="8209440" cy="310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Aft>
                <a:spcPct val="0"/>
              </a:spcAft>
            </a:pPr>
            <a:r>
              <a:rPr lang="de-DE" altLang="de-DE" sz="2800" b="1" dirty="0" smtClean="0">
                <a:solidFill>
                  <a:schemeClr val="tx1"/>
                </a:solidFill>
                <a:latin typeface="Arial" panose="020B0604020202020204" pitchFamily="34" charset="0"/>
                <a:cs typeface="Arial" panose="020B0604020202020204" pitchFamily="34" charset="0"/>
              </a:rPr>
              <a:t>Was bietet uns ein Text (hier: ein Film)?</a:t>
            </a:r>
            <a:endParaRPr lang="de-DE" altLang="de-DE" sz="2800" b="1" dirty="0">
              <a:solidFill>
                <a:schemeClr val="tx1"/>
              </a:solidFill>
              <a:latin typeface="Arial" panose="020B0604020202020204" pitchFamily="34" charset="0"/>
              <a:cs typeface="Arial" panose="020B0604020202020204" pitchFamily="34" charset="0"/>
            </a:endParaRPr>
          </a:p>
          <a:p>
            <a:pPr>
              <a:spcBef>
                <a:spcPct val="50000"/>
              </a:spcBef>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a:spcBef>
                <a:spcPct val="50000"/>
              </a:spcBef>
              <a:spcAft>
                <a:spcPct val="0"/>
              </a:spcAft>
              <a:buFont typeface="Arial" panose="020B0604020202020204" pitchFamily="34" charset="0"/>
              <a:buChar char="•"/>
            </a:pPr>
            <a:r>
              <a:rPr lang="de-DE" altLang="de-DE" sz="2800" dirty="0">
                <a:solidFill>
                  <a:schemeClr val="bg1"/>
                </a:solidFill>
                <a:latin typeface="Arial" panose="020B0604020202020204" pitchFamily="34" charset="0"/>
                <a:cs typeface="Arial" panose="020B0604020202020204" pitchFamily="34" charset="0"/>
              </a:rPr>
              <a:t>s</a:t>
            </a:r>
            <a:r>
              <a:rPr lang="de-DE" altLang="de-DE" sz="2800" dirty="0" smtClean="0">
                <a:solidFill>
                  <a:schemeClr val="bg1"/>
                </a:solidFill>
                <a:latin typeface="Arial" panose="020B0604020202020204" pitchFamily="34" charset="0"/>
                <a:cs typeface="Arial" panose="020B0604020202020204" pitchFamily="34" charset="0"/>
              </a:rPr>
              <a:t>prachliche Mittel</a:t>
            </a:r>
          </a:p>
          <a:p>
            <a:pPr marL="457200" indent="-457200">
              <a:spcBef>
                <a:spcPct val="50000"/>
              </a:spcBef>
              <a:spcAft>
                <a:spcPct val="0"/>
              </a:spcAft>
              <a:buFont typeface="Arial" panose="020B0604020202020204" pitchFamily="34" charset="0"/>
              <a:buChar char="•"/>
            </a:pPr>
            <a:r>
              <a:rPr lang="de-DE" altLang="de-DE" sz="2800" dirty="0" smtClean="0">
                <a:solidFill>
                  <a:schemeClr val="bg1"/>
                </a:solidFill>
                <a:latin typeface="Arial" panose="020B0604020202020204" pitchFamily="34" charset="0"/>
                <a:cs typeface="Arial" panose="020B0604020202020204" pitchFamily="34" charset="0"/>
              </a:rPr>
              <a:t>Informationen</a:t>
            </a:r>
          </a:p>
          <a:p>
            <a:pPr marL="457200" indent="-457200">
              <a:spcBef>
                <a:spcPct val="50000"/>
              </a:spcBef>
              <a:spcAft>
                <a:spcPct val="0"/>
              </a:spcAft>
              <a:buFont typeface="Arial" panose="020B0604020202020204" pitchFamily="34" charset="0"/>
              <a:buChar char="•"/>
            </a:pPr>
            <a:r>
              <a:rPr lang="de-DE" altLang="de-DE" sz="2800" dirty="0" smtClean="0">
                <a:solidFill>
                  <a:schemeClr val="bg1"/>
                </a:solidFill>
                <a:latin typeface="Arial" panose="020B0604020202020204" pitchFamily="34" charset="0"/>
                <a:cs typeface="Arial" panose="020B0604020202020204" pitchFamily="34" charset="0"/>
              </a:rPr>
              <a:t>Textsortenspezifische Stilmittel</a:t>
            </a:r>
          </a:p>
        </p:txBody>
      </p:sp>
    </p:spTree>
    <p:extLst>
      <p:ext uri="{BB962C8B-B14F-4D97-AF65-F5344CB8AC3E}">
        <p14:creationId xmlns:p14="http://schemas.microsoft.com/office/powerpoint/2010/main" val="3006408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94559" y="1165453"/>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.4: </a:t>
            </a:r>
            <a:r>
              <a:rPr lang="de-DE" altLang="de-DE" sz="2800" b="1" i="1" dirty="0" err="1" smtClean="0">
                <a:solidFill>
                  <a:schemeClr val="tx1"/>
                </a:solidFill>
                <a:latin typeface="Arial" panose="020B0604020202020204" pitchFamily="34" charset="0"/>
                <a:cs typeface="Arial" panose="020B0604020202020204" pitchFamily="34" charset="0"/>
              </a:rPr>
              <a:t>Talking</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about</a:t>
            </a:r>
            <a:r>
              <a:rPr lang="de-DE" altLang="de-DE" sz="2800" b="1" i="1" dirty="0" smtClean="0">
                <a:solidFill>
                  <a:schemeClr val="tx1"/>
                </a:solidFill>
                <a:latin typeface="Arial" panose="020B0604020202020204" pitchFamily="34" charset="0"/>
                <a:cs typeface="Arial" panose="020B0604020202020204" pitchFamily="34" charset="0"/>
              </a:rPr>
              <a:t> a </a:t>
            </a:r>
            <a:r>
              <a:rPr lang="de-DE" altLang="de-DE" sz="2800" b="1" i="1" dirty="0" err="1" smtClean="0">
                <a:solidFill>
                  <a:schemeClr val="tx1"/>
                </a:solidFill>
                <a:latin typeface="Arial" panose="020B0604020202020204" pitchFamily="34" charset="0"/>
                <a:cs typeface="Arial" panose="020B0604020202020204" pitchFamily="34" charset="0"/>
              </a:rPr>
              <a:t>screenshot</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Carl´s</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house</a:t>
            </a:r>
            <a:endParaRPr lang="de-DE" altLang="de-DE" sz="2800" b="1" i="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3"/>
          <p:cNvSpPr txBox="1">
            <a:spLocks noChangeArrowheads="1"/>
          </p:cNvSpPr>
          <p:nvPr/>
        </p:nvSpPr>
        <p:spPr bwMode="auto">
          <a:xfrm>
            <a:off x="3086010" y="3379094"/>
            <a:ext cx="3086100" cy="571500"/>
          </a:xfrm>
          <a:prstGeom prst="rect">
            <a:avLst/>
          </a:prstGeom>
          <a:solidFill>
            <a:srgbClr val="FFFFFF"/>
          </a:solidFill>
          <a:ln w="9525">
            <a:solidFill>
              <a:srgbClr val="000000"/>
            </a:solidFill>
            <a:miter lim="800000"/>
            <a:headEnd/>
            <a:tailEnd/>
          </a:ln>
          <a:effectLst>
            <a:outerShdw dist="107763" dir="189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smtClean="0">
                <a:ln>
                  <a:noFill/>
                </a:ln>
                <a:solidFill>
                  <a:schemeClr val="tx1"/>
                </a:solidFill>
                <a:effectLst/>
                <a:latin typeface="Arial" panose="020B0604020202020204" pitchFamily="34" charset="0"/>
              </a:rPr>
              <a:t>screenshot: Carls Haus inmitten einer riesigen Baustelle </a:t>
            </a:r>
            <a:r>
              <a:rPr kumimoji="0" lang="de-DE" altLang="de-DE" sz="1100" b="0" i="0" u="none" strike="noStrike" cap="none" normalizeH="0" baseline="0" smtClean="0">
                <a:ln>
                  <a:noFill/>
                </a:ln>
                <a:solidFill>
                  <a:schemeClr val="tx1"/>
                </a:solidFill>
                <a:effectLst/>
                <a:latin typeface="Arial" panose="020B0604020202020204" pitchFamily="34" charset="0"/>
              </a:rPr>
              <a:t>[0:12:58]</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42132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733319" y="1914808"/>
            <a:ext cx="7890840" cy="4309449"/>
          </a:xfrm>
          <a:prstGeom prst="rect">
            <a:avLst/>
          </a:prstGeom>
          <a:noFill/>
          <a:ln>
            <a:noFill/>
          </a:ln>
        </p:spPr>
        <p:txBody>
          <a:bodyPr vert="horz" wrap="square" lIns="91440" tIns="45720" rIns="91440" bIns="45720" anchor="t" anchorCtr="1" compatLnSpc="0">
            <a:spAutoFit/>
          </a:bodyPr>
          <a:lstStyle/>
          <a:p>
            <a:pPr marL="342900" lvl="0" indent="-342900" algn="just">
              <a:buFont typeface="Arial" panose="020B0604020202020204" pitchFamily="34" charset="0"/>
              <a:buChar char="•"/>
            </a:pPr>
            <a:r>
              <a:rPr lang="de-DE" sz="2600" i="1" dirty="0" err="1">
                <a:latin typeface="Arial" panose="020B0604020202020204" pitchFamily="34" charset="0"/>
                <a:cs typeface="Arial" panose="020B0604020202020204" pitchFamily="34" charset="0"/>
              </a:rPr>
              <a:t>long</a:t>
            </a:r>
            <a:r>
              <a:rPr lang="de-DE" sz="2600" i="1" dirty="0">
                <a:latin typeface="Arial" panose="020B0604020202020204" pitchFamily="34" charset="0"/>
                <a:cs typeface="Arial" panose="020B0604020202020204" pitchFamily="34" charset="0"/>
              </a:rPr>
              <a:t> </a:t>
            </a:r>
            <a:r>
              <a:rPr lang="de-DE" sz="2600" i="1" dirty="0" err="1">
                <a:latin typeface="Arial" panose="020B0604020202020204" pitchFamily="34" charset="0"/>
                <a:cs typeface="Arial" panose="020B0604020202020204" pitchFamily="34" charset="0"/>
              </a:rPr>
              <a:t>shot</a:t>
            </a:r>
            <a:r>
              <a:rPr lang="de-DE" sz="2600" dirty="0">
                <a:latin typeface="Arial" panose="020B0604020202020204" pitchFamily="34" charset="0"/>
                <a:cs typeface="Arial" panose="020B0604020202020204" pitchFamily="34" charset="0"/>
              </a:rPr>
              <a:t>: ermöglicht Orientierung</a:t>
            </a:r>
          </a:p>
          <a:p>
            <a:pPr marL="342900" lvl="0" indent="-342900" algn="just">
              <a:buFont typeface="Arial" panose="020B0604020202020204" pitchFamily="34" charset="0"/>
              <a:buChar char="•"/>
            </a:pPr>
            <a:r>
              <a:rPr lang="de-DE" sz="2600" i="1" dirty="0">
                <a:latin typeface="Arial" panose="020B0604020202020204" pitchFamily="34" charset="0"/>
                <a:cs typeface="Arial" panose="020B0604020202020204" pitchFamily="34" charset="0"/>
              </a:rPr>
              <a:t>high angle </a:t>
            </a:r>
            <a:r>
              <a:rPr lang="de-DE" sz="2600" i="1" dirty="0" err="1">
                <a:latin typeface="Arial" panose="020B0604020202020204" pitchFamily="34" charset="0"/>
                <a:cs typeface="Arial" panose="020B0604020202020204" pitchFamily="34" charset="0"/>
              </a:rPr>
              <a:t>shot</a:t>
            </a:r>
            <a:r>
              <a:rPr lang="de-DE" sz="2600" dirty="0">
                <a:latin typeface="Arial" panose="020B0604020202020204" pitchFamily="34" charset="0"/>
                <a:cs typeface="Arial" panose="020B0604020202020204" pitchFamily="34" charset="0"/>
              </a:rPr>
              <a:t>: Carls Haus erscheint sehr fragil</a:t>
            </a:r>
          </a:p>
          <a:p>
            <a:pPr marL="342900" lvl="0" indent="-342900" algn="just">
              <a:buFont typeface="Arial" panose="020B0604020202020204" pitchFamily="34" charset="0"/>
              <a:buChar char="•"/>
            </a:pPr>
            <a:r>
              <a:rPr lang="de-DE" sz="2600" dirty="0">
                <a:latin typeface="Arial" panose="020B0604020202020204" pitchFamily="34" charset="0"/>
                <a:cs typeface="Arial" panose="020B0604020202020204" pitchFamily="34" charset="0"/>
              </a:rPr>
              <a:t>braune, dunstige Farbtöne: sterile, wüstenartige </a:t>
            </a:r>
            <a:r>
              <a:rPr lang="de-DE" sz="2600" dirty="0" smtClean="0">
                <a:latin typeface="Arial" panose="020B0604020202020204" pitchFamily="34" charset="0"/>
                <a:cs typeface="Arial" panose="020B0604020202020204" pitchFamily="34" charset="0"/>
              </a:rPr>
              <a:t>Atmosphäre</a:t>
            </a:r>
            <a:endParaRPr lang="de-DE" sz="2600" dirty="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de-DE" sz="2600" dirty="0">
                <a:latin typeface="Arial" panose="020B0604020202020204" pitchFamily="34" charset="0"/>
                <a:cs typeface="Arial" panose="020B0604020202020204" pitchFamily="34" charset="0"/>
              </a:rPr>
              <a:t>Carls Rasen ist das einzige grüne </a:t>
            </a:r>
            <a:r>
              <a:rPr lang="de-DE" sz="2600" dirty="0" smtClean="0">
                <a:latin typeface="Arial" panose="020B0604020202020204" pitchFamily="34" charset="0"/>
                <a:cs typeface="Arial" panose="020B0604020202020204" pitchFamily="34" charset="0"/>
              </a:rPr>
              <a:t>Fleckchen</a:t>
            </a:r>
            <a:endParaRPr lang="de-DE" sz="2600" dirty="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de-DE" sz="2600" dirty="0">
                <a:latin typeface="Arial" panose="020B0604020202020204" pitchFamily="34" charset="0"/>
                <a:cs typeface="Arial" panose="020B0604020202020204" pitchFamily="34" charset="0"/>
              </a:rPr>
              <a:t>senkrechten und waagrechten Linien </a:t>
            </a:r>
            <a:r>
              <a:rPr lang="de-DE" sz="2600" dirty="0" smtClean="0">
                <a:latin typeface="Arial" panose="020B0604020202020204" pitchFamily="34" charset="0"/>
                <a:cs typeface="Arial" panose="020B0604020202020204" pitchFamily="34" charset="0"/>
              </a:rPr>
              <a:t>dominieren.</a:t>
            </a:r>
          </a:p>
          <a:p>
            <a:pPr marL="342900" lvl="0" indent="-342900" algn="just">
              <a:buFont typeface="Arial" panose="020B0604020202020204" pitchFamily="34" charset="0"/>
              <a:buChar char="•"/>
            </a:pPr>
            <a:r>
              <a:rPr lang="de-DE" sz="2600" dirty="0" smtClean="0">
                <a:latin typeface="Arial" panose="020B0604020202020204" pitchFamily="34" charset="0"/>
                <a:cs typeface="Arial" panose="020B0604020202020204" pitchFamily="34" charset="0"/>
              </a:rPr>
              <a:t>Nur </a:t>
            </a:r>
            <a:r>
              <a:rPr lang="de-DE" sz="2600" dirty="0">
                <a:latin typeface="Arial" panose="020B0604020202020204" pitchFamily="34" charset="0"/>
                <a:cs typeface="Arial" panose="020B0604020202020204" pitchFamily="34" charset="0"/>
              </a:rPr>
              <a:t>Carls Dachgiebel sind diagonal: Carl passt nicht in </a:t>
            </a:r>
            <a:r>
              <a:rPr lang="de-DE" sz="2600" dirty="0" smtClean="0">
                <a:latin typeface="Arial" panose="020B0604020202020204" pitchFamily="34" charset="0"/>
                <a:cs typeface="Arial" panose="020B0604020202020204" pitchFamily="34" charset="0"/>
              </a:rPr>
              <a:t>diese Welt</a:t>
            </a:r>
            <a:endParaRPr lang="de-DE" sz="2600" dirty="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de-DE" sz="2600" dirty="0">
                <a:latin typeface="Arial" panose="020B0604020202020204" pitchFamily="34" charset="0"/>
                <a:cs typeface="Arial" panose="020B0604020202020204" pitchFamily="34" charset="0"/>
              </a:rPr>
              <a:t>r</a:t>
            </a:r>
            <a:r>
              <a:rPr lang="de-DE" sz="2600" dirty="0" smtClean="0">
                <a:latin typeface="Arial" panose="020B0604020202020204" pitchFamily="34" charset="0"/>
                <a:cs typeface="Arial" panose="020B0604020202020204" pitchFamily="34" charset="0"/>
              </a:rPr>
              <a:t>iesiger Balken hängt über dem Haus, Spitze des Krans </a:t>
            </a:r>
            <a:r>
              <a:rPr lang="de-DE" sz="2600" dirty="0">
                <a:latin typeface="Arial" panose="020B0604020202020204" pitchFamily="34" charset="0"/>
                <a:cs typeface="Arial" panose="020B0604020202020204" pitchFamily="34" charset="0"/>
              </a:rPr>
              <a:t>außerhalb des </a:t>
            </a:r>
            <a:r>
              <a:rPr lang="de-DE" sz="2600" dirty="0" smtClean="0">
                <a:latin typeface="Arial" panose="020B0604020202020204" pitchFamily="34" charset="0"/>
                <a:cs typeface="Arial" panose="020B0604020202020204" pitchFamily="34" charset="0"/>
              </a:rPr>
              <a:t>Blickfeldes: </a:t>
            </a:r>
            <a:r>
              <a:rPr lang="de-DE" sz="2600" dirty="0">
                <a:latin typeface="Arial" panose="020B0604020202020204" pitchFamily="34" charset="0"/>
                <a:cs typeface="Arial" panose="020B0604020202020204" pitchFamily="34" charset="0"/>
              </a:rPr>
              <a:t>Eindruck einer jede Vorstellung sprengenden Größe</a:t>
            </a:r>
          </a:p>
        </p:txBody>
      </p:sp>
      <p:sp>
        <p:nvSpPr>
          <p:cNvPr id="10" name="Text Box 12"/>
          <p:cNvSpPr txBox="1">
            <a:spLocks noChangeArrowheads="1"/>
          </p:cNvSpPr>
          <p:nvPr/>
        </p:nvSpPr>
        <p:spPr bwMode="auto">
          <a:xfrm>
            <a:off x="394559" y="1165453"/>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.4: </a:t>
            </a:r>
            <a:r>
              <a:rPr lang="de-DE" altLang="de-DE" sz="2800" b="1" i="1" dirty="0" err="1" smtClean="0">
                <a:solidFill>
                  <a:schemeClr val="tx1"/>
                </a:solidFill>
                <a:latin typeface="Arial" panose="020B0604020202020204" pitchFamily="34" charset="0"/>
                <a:cs typeface="Arial" panose="020B0604020202020204" pitchFamily="34" charset="0"/>
              </a:rPr>
              <a:t>Talking</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about</a:t>
            </a:r>
            <a:r>
              <a:rPr lang="de-DE" altLang="de-DE" sz="2800" b="1" i="1" dirty="0" smtClean="0">
                <a:solidFill>
                  <a:schemeClr val="tx1"/>
                </a:solidFill>
                <a:latin typeface="Arial" panose="020B0604020202020204" pitchFamily="34" charset="0"/>
                <a:cs typeface="Arial" panose="020B0604020202020204" pitchFamily="34" charset="0"/>
              </a:rPr>
              <a:t> a </a:t>
            </a:r>
            <a:r>
              <a:rPr lang="de-DE" altLang="de-DE" sz="2800" b="1" i="1" dirty="0" err="1" smtClean="0">
                <a:solidFill>
                  <a:schemeClr val="tx1"/>
                </a:solidFill>
                <a:latin typeface="Arial" panose="020B0604020202020204" pitchFamily="34" charset="0"/>
                <a:cs typeface="Arial" panose="020B0604020202020204" pitchFamily="34" charset="0"/>
              </a:rPr>
              <a:t>screenshot</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Carl´s</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house</a:t>
            </a:r>
            <a:endParaRPr lang="de-DE" altLang="de-DE" sz="2800" b="1" i="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9943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94559" y="1403519"/>
            <a:ext cx="8209440" cy="1323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400" b="1" i="1" dirty="0">
                <a:solidFill>
                  <a:schemeClr val="tx1"/>
                </a:solidFill>
                <a:latin typeface="Arial" panose="020B0604020202020204" pitchFamily="34" charset="0"/>
                <a:cs typeface="Arial" panose="020B0604020202020204" pitchFamily="34" charset="0"/>
              </a:rPr>
              <a:t>6</a:t>
            </a:r>
            <a:r>
              <a:rPr lang="de-DE" altLang="de-DE" sz="2400" b="1" i="1" dirty="0" smtClean="0">
                <a:solidFill>
                  <a:schemeClr val="tx1"/>
                </a:solidFill>
                <a:latin typeface="Arial" panose="020B0604020202020204" pitchFamily="34" charset="0"/>
                <a:cs typeface="Arial" panose="020B0604020202020204" pitchFamily="34" charset="0"/>
              </a:rPr>
              <a:t>.5: </a:t>
            </a:r>
            <a:r>
              <a:rPr lang="de-DE" altLang="de-DE" sz="2400" b="1" i="1" dirty="0" err="1" smtClean="0">
                <a:solidFill>
                  <a:schemeClr val="tx1"/>
                </a:solidFill>
                <a:latin typeface="Arial" panose="020B0604020202020204" pitchFamily="34" charset="0"/>
                <a:cs typeface="Arial" panose="020B0604020202020204" pitchFamily="34" charset="0"/>
              </a:rPr>
              <a:t>Talking</a:t>
            </a:r>
            <a:r>
              <a:rPr lang="de-DE" altLang="de-DE" sz="2400" b="1" i="1" dirty="0" smtClean="0">
                <a:solidFill>
                  <a:schemeClr val="tx1"/>
                </a:solidFill>
                <a:latin typeface="Arial" panose="020B0604020202020204" pitchFamily="34" charset="0"/>
                <a:cs typeface="Arial" panose="020B0604020202020204" pitchFamily="34" charset="0"/>
              </a:rPr>
              <a:t> </a:t>
            </a:r>
            <a:r>
              <a:rPr lang="de-DE" altLang="de-DE" sz="2400" b="1" i="1" dirty="0" err="1" smtClean="0">
                <a:solidFill>
                  <a:schemeClr val="tx1"/>
                </a:solidFill>
                <a:latin typeface="Arial" panose="020B0604020202020204" pitchFamily="34" charset="0"/>
                <a:cs typeface="Arial" panose="020B0604020202020204" pitchFamily="34" charset="0"/>
              </a:rPr>
              <a:t>about</a:t>
            </a:r>
            <a:r>
              <a:rPr lang="de-DE" altLang="de-DE" sz="2400" b="1" i="1" dirty="0" smtClean="0">
                <a:solidFill>
                  <a:schemeClr val="tx1"/>
                </a:solidFill>
                <a:latin typeface="Arial" panose="020B0604020202020204" pitchFamily="34" charset="0"/>
                <a:cs typeface="Arial" panose="020B0604020202020204" pitchFamily="34" charset="0"/>
              </a:rPr>
              <a:t> a </a:t>
            </a:r>
            <a:r>
              <a:rPr lang="de-DE" altLang="de-DE" sz="2400" b="1" i="1" dirty="0" err="1" smtClean="0">
                <a:solidFill>
                  <a:schemeClr val="tx1"/>
                </a:solidFill>
                <a:latin typeface="Arial" panose="020B0604020202020204" pitchFamily="34" charset="0"/>
                <a:cs typeface="Arial" panose="020B0604020202020204" pitchFamily="34" charset="0"/>
              </a:rPr>
              <a:t>screenshot</a:t>
            </a:r>
            <a:r>
              <a:rPr lang="de-DE" altLang="de-DE" sz="2400" b="1" i="1" dirty="0" smtClean="0">
                <a:solidFill>
                  <a:schemeClr val="tx1"/>
                </a:solidFill>
                <a:latin typeface="Arial" panose="020B0604020202020204" pitchFamily="34" charset="0"/>
                <a:cs typeface="Arial" panose="020B0604020202020204" pitchFamily="34" charset="0"/>
              </a:rPr>
              <a:t>: Alpha </a:t>
            </a:r>
            <a:r>
              <a:rPr lang="de-DE" altLang="de-DE" sz="2400" b="1" i="1" dirty="0" err="1" smtClean="0">
                <a:solidFill>
                  <a:schemeClr val="tx1"/>
                </a:solidFill>
                <a:latin typeface="Arial" panose="020B0604020202020204" pitchFamily="34" charset="0"/>
                <a:cs typeface="Arial" panose="020B0604020202020204" pitchFamily="34" charset="0"/>
              </a:rPr>
              <a:t>and</a:t>
            </a:r>
            <a:r>
              <a:rPr lang="de-DE" altLang="de-DE" sz="2400" b="1" i="1" dirty="0" smtClean="0">
                <a:solidFill>
                  <a:schemeClr val="tx1"/>
                </a:solidFill>
                <a:latin typeface="Arial" panose="020B0604020202020204" pitchFamily="34" charset="0"/>
                <a:cs typeface="Arial" panose="020B0604020202020204" pitchFamily="34" charset="0"/>
              </a:rPr>
              <a:t> Anubis</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2"/>
          <p:cNvSpPr txBox="1">
            <a:spLocks noChangeArrowheads="1"/>
          </p:cNvSpPr>
          <p:nvPr/>
        </p:nvSpPr>
        <p:spPr bwMode="auto">
          <a:xfrm>
            <a:off x="5202035" y="3195113"/>
            <a:ext cx="3027565" cy="1131750"/>
          </a:xfrm>
          <a:prstGeom prst="rect">
            <a:avLst/>
          </a:prstGeom>
          <a:solidFill>
            <a:srgbClr val="FFFFFF"/>
          </a:solidFill>
          <a:ln w="9525">
            <a:solidFill>
              <a:srgbClr val="000000"/>
            </a:solidFill>
            <a:miter lim="800000"/>
            <a:headEnd/>
            <a:tailEnd/>
          </a:ln>
          <a:effectLst>
            <a:outerShdw dist="107763" dir="189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smtClean="0">
                <a:ln>
                  <a:noFill/>
                </a:ln>
                <a:solidFill>
                  <a:schemeClr val="tx1"/>
                </a:solidFill>
                <a:effectLst/>
                <a:latin typeface="Arial" panose="020B0604020202020204" pitchFamily="34" charset="0"/>
              </a:rPr>
              <a:t>Bild: https://upload.wikimedia.org/wikipedia/commons/8/80/Anubi.jpg [27/01/16]</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2" name="Text Box 3"/>
          <p:cNvSpPr txBox="1">
            <a:spLocks noChangeArrowheads="1"/>
          </p:cNvSpPr>
          <p:nvPr/>
        </p:nvSpPr>
        <p:spPr bwMode="auto">
          <a:xfrm>
            <a:off x="1011321" y="3189487"/>
            <a:ext cx="3086100" cy="1137375"/>
          </a:xfrm>
          <a:prstGeom prst="rect">
            <a:avLst/>
          </a:prstGeom>
          <a:solidFill>
            <a:srgbClr val="FFFFFF"/>
          </a:solidFill>
          <a:ln w="9525">
            <a:solidFill>
              <a:srgbClr val="000000"/>
            </a:solidFill>
            <a:miter lim="800000"/>
            <a:headEnd/>
            <a:tailEnd/>
          </a:ln>
          <a:effectLst>
            <a:outerShdw dist="107763" dir="189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smtClean="0">
                <a:ln>
                  <a:noFill/>
                </a:ln>
                <a:solidFill>
                  <a:schemeClr val="tx1"/>
                </a:solidFill>
                <a:effectLst/>
                <a:latin typeface="Arial" panose="020B0604020202020204" pitchFamily="34" charset="0"/>
              </a:rPr>
              <a:t>screenshot: Alpha </a:t>
            </a:r>
            <a:r>
              <a:rPr kumimoji="0" lang="de-DE" altLang="de-DE" sz="1100" b="0" i="0" u="none" strike="noStrike" cap="none" normalizeH="0" baseline="0" smtClean="0">
                <a:ln>
                  <a:noFill/>
                </a:ln>
                <a:solidFill>
                  <a:schemeClr val="tx1"/>
                </a:solidFill>
                <a:effectLst/>
                <a:latin typeface="Arial" panose="020B0604020202020204" pitchFamily="34" charset="0"/>
              </a:rPr>
              <a:t>[0:49:19]</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01091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11" name="Text Box 12"/>
          <p:cNvSpPr txBox="1">
            <a:spLocks noChangeArrowheads="1"/>
          </p:cNvSpPr>
          <p:nvPr/>
        </p:nvSpPr>
        <p:spPr bwMode="auto">
          <a:xfrm>
            <a:off x="394559" y="1441446"/>
            <a:ext cx="8209440" cy="1323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400" b="1" i="1" dirty="0">
                <a:solidFill>
                  <a:schemeClr val="tx1"/>
                </a:solidFill>
                <a:latin typeface="Arial" panose="020B0604020202020204" pitchFamily="34" charset="0"/>
                <a:cs typeface="Arial" panose="020B0604020202020204" pitchFamily="34" charset="0"/>
              </a:rPr>
              <a:t>6</a:t>
            </a:r>
            <a:r>
              <a:rPr lang="de-DE" altLang="de-DE" sz="2400" b="1" i="1" dirty="0" smtClean="0">
                <a:solidFill>
                  <a:schemeClr val="tx1"/>
                </a:solidFill>
                <a:latin typeface="Arial" panose="020B0604020202020204" pitchFamily="34" charset="0"/>
                <a:cs typeface="Arial" panose="020B0604020202020204" pitchFamily="34" charset="0"/>
              </a:rPr>
              <a:t>.5: </a:t>
            </a:r>
            <a:r>
              <a:rPr lang="de-DE" altLang="de-DE" sz="2400" b="1" i="1" dirty="0" err="1" smtClean="0">
                <a:solidFill>
                  <a:schemeClr val="tx1"/>
                </a:solidFill>
                <a:latin typeface="Arial" panose="020B0604020202020204" pitchFamily="34" charset="0"/>
                <a:cs typeface="Arial" panose="020B0604020202020204" pitchFamily="34" charset="0"/>
              </a:rPr>
              <a:t>Talking</a:t>
            </a:r>
            <a:r>
              <a:rPr lang="de-DE" altLang="de-DE" sz="2400" b="1" i="1" dirty="0" smtClean="0">
                <a:solidFill>
                  <a:schemeClr val="tx1"/>
                </a:solidFill>
                <a:latin typeface="Arial" panose="020B0604020202020204" pitchFamily="34" charset="0"/>
                <a:cs typeface="Arial" panose="020B0604020202020204" pitchFamily="34" charset="0"/>
              </a:rPr>
              <a:t> </a:t>
            </a:r>
            <a:r>
              <a:rPr lang="de-DE" altLang="de-DE" sz="2400" b="1" i="1" dirty="0" err="1" smtClean="0">
                <a:solidFill>
                  <a:schemeClr val="tx1"/>
                </a:solidFill>
                <a:latin typeface="Arial" panose="020B0604020202020204" pitchFamily="34" charset="0"/>
                <a:cs typeface="Arial" panose="020B0604020202020204" pitchFamily="34" charset="0"/>
              </a:rPr>
              <a:t>about</a:t>
            </a:r>
            <a:r>
              <a:rPr lang="de-DE" altLang="de-DE" sz="2400" b="1" i="1" dirty="0" smtClean="0">
                <a:solidFill>
                  <a:schemeClr val="tx1"/>
                </a:solidFill>
                <a:latin typeface="Arial" panose="020B0604020202020204" pitchFamily="34" charset="0"/>
                <a:cs typeface="Arial" panose="020B0604020202020204" pitchFamily="34" charset="0"/>
              </a:rPr>
              <a:t> a </a:t>
            </a:r>
            <a:r>
              <a:rPr lang="de-DE" altLang="de-DE" sz="2400" b="1" i="1" dirty="0" err="1" smtClean="0">
                <a:solidFill>
                  <a:schemeClr val="tx1"/>
                </a:solidFill>
                <a:latin typeface="Arial" panose="020B0604020202020204" pitchFamily="34" charset="0"/>
                <a:cs typeface="Arial" panose="020B0604020202020204" pitchFamily="34" charset="0"/>
              </a:rPr>
              <a:t>screenshot</a:t>
            </a:r>
            <a:r>
              <a:rPr lang="de-DE" altLang="de-DE" sz="2400" b="1" i="1" dirty="0" smtClean="0">
                <a:solidFill>
                  <a:schemeClr val="tx1"/>
                </a:solidFill>
                <a:latin typeface="Arial" panose="020B0604020202020204" pitchFamily="34" charset="0"/>
                <a:cs typeface="Arial" panose="020B0604020202020204" pitchFamily="34" charset="0"/>
              </a:rPr>
              <a:t>: Anubis </a:t>
            </a:r>
            <a:r>
              <a:rPr lang="de-DE" altLang="de-DE" sz="2400" b="1" i="1" dirty="0" err="1" smtClean="0">
                <a:solidFill>
                  <a:schemeClr val="tx1"/>
                </a:solidFill>
                <a:latin typeface="Arial" panose="020B0604020202020204" pitchFamily="34" charset="0"/>
                <a:cs typeface="Arial" panose="020B0604020202020204" pitchFamily="34" charset="0"/>
              </a:rPr>
              <a:t>and</a:t>
            </a:r>
            <a:r>
              <a:rPr lang="de-DE" altLang="de-DE" sz="2400" b="1" i="1" dirty="0" smtClean="0">
                <a:solidFill>
                  <a:schemeClr val="tx1"/>
                </a:solidFill>
                <a:latin typeface="Arial" panose="020B0604020202020204" pitchFamily="34" charset="0"/>
                <a:cs typeface="Arial" panose="020B0604020202020204" pitchFamily="34" charset="0"/>
              </a:rPr>
              <a:t> Alpha</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3" name="Textfeld 1"/>
          <p:cNvSpPr txBox="1"/>
          <p:nvPr/>
        </p:nvSpPr>
        <p:spPr>
          <a:xfrm>
            <a:off x="626400" y="2559550"/>
            <a:ext cx="7890840" cy="2009204"/>
          </a:xfrm>
          <a:prstGeom prst="rect">
            <a:avLst/>
          </a:prstGeom>
          <a:noFill/>
          <a:ln>
            <a:noFill/>
          </a:ln>
        </p:spPr>
        <p:txBody>
          <a:bodyPr vert="horz" wrap="square" lIns="91440" tIns="45720" rIns="91440" bIns="45720" anchor="t" anchorCtr="1" compatLnSpc="0">
            <a:spAutoFit/>
          </a:bodyPr>
          <a:lstStyle/>
          <a:p>
            <a:pPr marL="342900" lvl="0" indent="-342900" algn="just">
              <a:buFont typeface="Arial" panose="020B0604020202020204" pitchFamily="34" charset="0"/>
              <a:buChar char="•"/>
            </a:pPr>
            <a:r>
              <a:rPr lang="de-DE" sz="2600" dirty="0" smtClean="0">
                <a:latin typeface="Arial" panose="020B0604020202020204" pitchFamily="34" charset="0"/>
                <a:cs typeface="Arial" panose="020B0604020202020204" pitchFamily="34" charset="0"/>
              </a:rPr>
              <a:t>Alpha erinnert an den ägyptischen Totengott Anubis</a:t>
            </a:r>
          </a:p>
          <a:p>
            <a:pPr marL="342900" lvl="0" indent="-342900" algn="just">
              <a:buFont typeface="Arial" panose="020B0604020202020204" pitchFamily="34" charset="0"/>
              <a:buChar char="•"/>
            </a:pPr>
            <a:r>
              <a:rPr lang="de-DE" sz="2600" dirty="0" smtClean="0">
                <a:latin typeface="Arial" panose="020B0604020202020204" pitchFamily="34" charset="0"/>
                <a:cs typeface="Arial" panose="020B0604020202020204" pitchFamily="34" charset="0"/>
              </a:rPr>
              <a:t>Disney Studios bedient sich großzügig in der Kulturgeschichte</a:t>
            </a:r>
          </a:p>
          <a:p>
            <a:pPr marL="342900" lvl="0" indent="-342900" algn="just">
              <a:buFont typeface="Arial" panose="020B0604020202020204" pitchFamily="34" charset="0"/>
              <a:buChar char="•"/>
            </a:pPr>
            <a:endParaRPr lang="de-DE"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261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15835" y="1283574"/>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.6: Carl </a:t>
            </a:r>
            <a:r>
              <a:rPr lang="de-DE" altLang="de-DE" sz="2800" b="1" i="1" dirty="0" err="1" smtClean="0">
                <a:solidFill>
                  <a:schemeClr val="tx1"/>
                </a:solidFill>
                <a:latin typeface="Arial" panose="020B0604020202020204" pitchFamily="34" charset="0"/>
                <a:cs typeface="Arial" panose="020B0604020202020204" pitchFamily="34" charset="0"/>
              </a:rPr>
              <a:t>and</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Muntz</a:t>
            </a:r>
            <a:r>
              <a:rPr lang="de-DE" altLang="de-DE" sz="2800" b="1" i="1" dirty="0" smtClean="0">
                <a:solidFill>
                  <a:schemeClr val="tx1"/>
                </a:solidFill>
                <a:latin typeface="Arial" panose="020B0604020202020204" pitchFamily="34" charset="0"/>
                <a:cs typeface="Arial" panose="020B0604020202020204" pitchFamily="34" charset="0"/>
              </a:rPr>
              <a:t> (1)</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385331" y="1939863"/>
            <a:ext cx="8301469" cy="224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Nur</a:t>
            </a:r>
            <a:r>
              <a:rPr lang="de-DE" altLang="de-DE" sz="2800" dirty="0" smtClean="0">
                <a:solidFill>
                  <a:schemeClr val="tx1"/>
                </a:solidFill>
                <a:latin typeface="Arial" panose="020B0604020202020204" pitchFamily="34" charset="0"/>
                <a:cs typeface="Arial" panose="020B0604020202020204" pitchFamily="34" charset="0"/>
              </a:rPr>
              <a:t> der </a:t>
            </a:r>
            <a:r>
              <a:rPr lang="de-DE" altLang="de-DE" sz="2800" b="1" dirty="0" smtClean="0">
                <a:solidFill>
                  <a:schemeClr val="tx1"/>
                </a:solidFill>
                <a:latin typeface="Arial" panose="020B0604020202020204" pitchFamily="34" charset="0"/>
                <a:cs typeface="Arial" panose="020B0604020202020204" pitchFamily="34" charset="0"/>
              </a:rPr>
              <a:t>Soundtrack</a:t>
            </a:r>
            <a:r>
              <a:rPr lang="de-DE" altLang="de-DE" sz="2800" dirty="0" smtClean="0">
                <a:solidFill>
                  <a:schemeClr val="tx1"/>
                </a:solidFill>
                <a:latin typeface="Arial" panose="020B0604020202020204" pitchFamily="34" charset="0"/>
                <a:cs typeface="Arial" panose="020B0604020202020204" pitchFamily="34" charset="0"/>
              </a:rPr>
              <a:t> der entsprechenden Film-sequenz wird </a:t>
            </a:r>
            <a:r>
              <a:rPr lang="de-DE" altLang="de-DE" sz="2800" b="1" dirty="0" smtClean="0">
                <a:solidFill>
                  <a:schemeClr val="tx1"/>
                </a:solidFill>
                <a:latin typeface="Arial" panose="020B0604020202020204" pitchFamily="34" charset="0"/>
                <a:cs typeface="Arial" panose="020B0604020202020204" pitchFamily="34" charset="0"/>
              </a:rPr>
              <a:t>ohne Bild </a:t>
            </a:r>
            <a:r>
              <a:rPr lang="de-DE" altLang="de-DE" sz="2800" dirty="0" smtClean="0">
                <a:solidFill>
                  <a:schemeClr val="tx1"/>
                </a:solidFill>
                <a:latin typeface="Arial" panose="020B0604020202020204" pitchFamily="34" charset="0"/>
                <a:cs typeface="Arial" panose="020B0604020202020204" pitchFamily="34" charset="0"/>
              </a:rPr>
              <a:t>vorgespielt. </a:t>
            </a:r>
          </a:p>
          <a:p>
            <a:pPr eaLnBrk="1" hangingPunct="1">
              <a:spcAft>
                <a:spcPct val="0"/>
              </a:spcAft>
            </a:pPr>
            <a:endParaRPr lang="de-DE" altLang="de-DE" sz="2800" dirty="0">
              <a:solidFill>
                <a:schemeClr val="tx1"/>
              </a:solidFill>
              <a:latin typeface="Arial" panose="020B0604020202020204" pitchFamily="34" charset="0"/>
              <a:cs typeface="Arial" panose="020B0604020202020204" pitchFamily="34" charset="0"/>
            </a:endParaRPr>
          </a:p>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Arbeitsauftrag für die </a:t>
            </a:r>
            <a:r>
              <a:rPr lang="de-DE" altLang="de-DE" sz="2800" dirty="0" err="1" smtClean="0">
                <a:solidFill>
                  <a:schemeClr val="tx1"/>
                </a:solidFill>
                <a:latin typeface="Arial" panose="020B0604020202020204" pitchFamily="34" charset="0"/>
                <a:cs typeface="Arial" panose="020B0604020202020204" pitchFamily="34" charset="0"/>
              </a:rPr>
              <a:t>SuS</a:t>
            </a:r>
            <a:r>
              <a:rPr lang="de-DE" altLang="de-DE" sz="2800" dirty="0" smtClean="0">
                <a:solidFill>
                  <a:schemeClr val="tx1"/>
                </a:solidFill>
                <a:latin typeface="Arial" panose="020B0604020202020204" pitchFamily="34" charset="0"/>
                <a:cs typeface="Arial" panose="020B0604020202020204" pitchFamily="34" charset="0"/>
              </a:rPr>
              <a:t>: </a:t>
            </a:r>
          </a:p>
          <a:p>
            <a:pPr>
              <a:spcAft>
                <a:spcPct val="0"/>
              </a:spcAft>
            </a:pPr>
            <a:r>
              <a:rPr lang="de-DE" altLang="de-DE" sz="2800" i="1" dirty="0" err="1" smtClean="0">
                <a:solidFill>
                  <a:srgbClr val="0070C0"/>
                </a:solidFill>
                <a:latin typeface="Arial" panose="020B0604020202020204" pitchFamily="34" charset="0"/>
                <a:cs typeface="Arial" panose="020B0604020202020204" pitchFamily="34" charset="0"/>
              </a:rPr>
              <a:t>Fill</a:t>
            </a:r>
            <a:r>
              <a:rPr lang="de-DE" altLang="de-DE" sz="2800" i="1" dirty="0" smtClean="0">
                <a:solidFill>
                  <a:srgbClr val="0070C0"/>
                </a:solidFill>
                <a:latin typeface="Arial" panose="020B0604020202020204" pitchFamily="34" charset="0"/>
                <a:cs typeface="Arial" panose="020B0604020202020204" pitchFamily="34" charset="0"/>
              </a:rPr>
              <a:t> in </a:t>
            </a:r>
            <a:r>
              <a:rPr lang="de-DE" altLang="de-DE" sz="2800" i="1" dirty="0" err="1" smtClean="0">
                <a:solidFill>
                  <a:srgbClr val="0070C0"/>
                </a:solidFill>
                <a:latin typeface="Arial" panose="020B0604020202020204" pitchFamily="34" charset="0"/>
                <a:cs typeface="Arial" panose="020B0604020202020204" pitchFamily="34" charset="0"/>
              </a:rPr>
              <a:t>the</a:t>
            </a:r>
            <a:r>
              <a:rPr lang="de-DE" altLang="de-DE" sz="2800" i="1" dirty="0" smtClean="0">
                <a:solidFill>
                  <a:srgbClr val="0070C0"/>
                </a:solidFill>
                <a:latin typeface="Arial" panose="020B0604020202020204" pitchFamily="34" charset="0"/>
                <a:cs typeface="Arial" panose="020B0604020202020204" pitchFamily="34" charset="0"/>
              </a:rPr>
              <a:t> </a:t>
            </a:r>
            <a:r>
              <a:rPr lang="de-DE" altLang="de-DE" sz="2800" i="1" dirty="0" err="1" smtClean="0">
                <a:solidFill>
                  <a:srgbClr val="0070C0"/>
                </a:solidFill>
                <a:latin typeface="Arial" panose="020B0604020202020204" pitchFamily="34" charset="0"/>
                <a:cs typeface="Arial" panose="020B0604020202020204" pitchFamily="34" charset="0"/>
              </a:rPr>
              <a:t>gaps</a:t>
            </a:r>
            <a:r>
              <a:rPr lang="de-DE" altLang="de-DE" sz="2800" i="1" dirty="0" smtClean="0">
                <a:solidFill>
                  <a:srgbClr val="0070C0"/>
                </a:solidFill>
                <a:latin typeface="Arial" panose="020B0604020202020204" pitchFamily="34" charset="0"/>
                <a:cs typeface="Arial" panose="020B0604020202020204" pitchFamily="34" charset="0"/>
              </a:rPr>
              <a:t> in </a:t>
            </a:r>
            <a:r>
              <a:rPr lang="de-DE" altLang="de-DE" sz="2800" i="1" dirty="0" err="1" smtClean="0">
                <a:solidFill>
                  <a:srgbClr val="0070C0"/>
                </a:solidFill>
                <a:latin typeface="Arial" panose="020B0604020202020204" pitchFamily="34" charset="0"/>
                <a:cs typeface="Arial" panose="020B0604020202020204" pitchFamily="34" charset="0"/>
              </a:rPr>
              <a:t>the</a:t>
            </a:r>
            <a:r>
              <a:rPr lang="de-DE" altLang="de-DE" sz="2800" i="1" dirty="0" smtClean="0">
                <a:solidFill>
                  <a:srgbClr val="0070C0"/>
                </a:solidFill>
                <a:latin typeface="Arial" panose="020B0604020202020204" pitchFamily="34" charset="0"/>
                <a:cs typeface="Arial" panose="020B0604020202020204" pitchFamily="34" charset="0"/>
              </a:rPr>
              <a:t> </a:t>
            </a:r>
            <a:r>
              <a:rPr lang="de-DE" altLang="de-DE" sz="2800" i="1" dirty="0" err="1" smtClean="0">
                <a:solidFill>
                  <a:srgbClr val="0070C0"/>
                </a:solidFill>
                <a:latin typeface="Arial" panose="020B0604020202020204" pitchFamily="34" charset="0"/>
                <a:cs typeface="Arial" panose="020B0604020202020204" pitchFamily="34" charset="0"/>
              </a:rPr>
              <a:t>worksheet</a:t>
            </a:r>
            <a:r>
              <a:rPr lang="de-DE" altLang="de-DE" sz="2800" i="1" dirty="0" smtClean="0">
                <a:solidFill>
                  <a:srgbClr val="0070C0"/>
                </a:solidFill>
                <a:latin typeface="Arial" panose="020B0604020202020204" pitchFamily="34" charset="0"/>
                <a:cs typeface="Arial" panose="020B0604020202020204" pitchFamily="34" charset="0"/>
              </a:rPr>
              <a:t>.</a:t>
            </a:r>
          </a:p>
        </p:txBody>
      </p:sp>
      <p:sp>
        <p:nvSpPr>
          <p:cNvPr id="12" name="Text Box 12"/>
          <p:cNvSpPr txBox="1">
            <a:spLocks noChangeArrowheads="1"/>
          </p:cNvSpPr>
          <p:nvPr/>
        </p:nvSpPr>
        <p:spPr bwMode="auto">
          <a:xfrm>
            <a:off x="385331" y="4848687"/>
            <a:ext cx="8222947" cy="523210"/>
          </a:xfrm>
          <a:prstGeom prst="rect">
            <a:avLst/>
          </a:prstGeom>
          <a:solidFill>
            <a:srgbClr val="FFFF00"/>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Material: AB: </a:t>
            </a:r>
            <a:r>
              <a:rPr lang="en-GB" sz="2800" dirty="0" smtClean="0">
                <a:solidFill>
                  <a:schemeClr val="tx1"/>
                </a:solidFill>
              </a:rPr>
              <a:t>Extract </a:t>
            </a:r>
            <a:r>
              <a:rPr lang="en-GB" sz="2800" dirty="0">
                <a:solidFill>
                  <a:schemeClr val="tx1"/>
                </a:solidFill>
              </a:rPr>
              <a:t>from the script </a:t>
            </a:r>
            <a:endParaRPr lang="de-DE" altLang="de-DE" sz="2800" dirty="0" smtClean="0">
              <a:solidFill>
                <a:schemeClr val="tx1"/>
              </a:solidFill>
              <a:latin typeface="Arial" panose="020B0604020202020204" pitchFamily="34" charset="0"/>
              <a:cs typeface="Arial" panose="020B0604020202020204" pitchFamily="34" charset="0"/>
            </a:endParaRPr>
          </a:p>
        </p:txBody>
      </p:sp>
      <p:sp>
        <p:nvSpPr>
          <p:cNvPr id="13" name="Text Box 12"/>
          <p:cNvSpPr txBox="1">
            <a:spLocks noChangeArrowheads="1"/>
          </p:cNvSpPr>
          <p:nvPr/>
        </p:nvSpPr>
        <p:spPr bwMode="auto">
          <a:xfrm>
            <a:off x="362875" y="5730974"/>
            <a:ext cx="8222947" cy="523210"/>
          </a:xfrm>
          <a:prstGeom prst="rect">
            <a:avLst/>
          </a:prstGeom>
          <a:solidFill>
            <a:schemeClr val="bg1"/>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dirty="0" smtClean="0">
                <a:solidFill>
                  <a:schemeClr val="bg1"/>
                </a:solidFill>
                <a:latin typeface="Arial" panose="020B0604020202020204" pitchFamily="34" charset="0"/>
                <a:cs typeface="Arial" panose="020B0604020202020204" pitchFamily="34" charset="0"/>
              </a:rPr>
              <a:t>Erste Verständnis-</a:t>
            </a:r>
            <a:r>
              <a:rPr lang="de-DE" altLang="de-DE" sz="2800" dirty="0">
                <a:solidFill>
                  <a:schemeClr val="bg1"/>
                </a:solidFill>
                <a:latin typeface="Arial" panose="020B0604020202020204" pitchFamily="34" charset="0"/>
                <a:cs typeface="Arial" panose="020B0604020202020204" pitchFamily="34" charset="0"/>
              </a:rPr>
              <a:t>S</a:t>
            </a:r>
            <a:r>
              <a:rPr lang="de-DE" altLang="de-DE" sz="2800" dirty="0" smtClean="0">
                <a:solidFill>
                  <a:schemeClr val="bg1"/>
                </a:solidFill>
                <a:latin typeface="Arial" panose="020B0604020202020204" pitchFamily="34" charset="0"/>
                <a:cs typeface="Arial" panose="020B0604020202020204" pitchFamily="34" charset="0"/>
              </a:rPr>
              <a:t>icherung</a:t>
            </a:r>
          </a:p>
        </p:txBody>
      </p:sp>
    </p:spTree>
    <p:extLst>
      <p:ext uri="{BB962C8B-B14F-4D97-AF65-F5344CB8AC3E}">
        <p14:creationId xmlns:p14="http://schemas.microsoft.com/office/powerpoint/2010/main" val="4226480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15835" y="1283574"/>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.6: Carl </a:t>
            </a:r>
            <a:r>
              <a:rPr lang="de-DE" altLang="de-DE" sz="2800" b="1" i="1" dirty="0" err="1" smtClean="0">
                <a:solidFill>
                  <a:schemeClr val="tx1"/>
                </a:solidFill>
                <a:latin typeface="Arial" panose="020B0604020202020204" pitchFamily="34" charset="0"/>
                <a:cs typeface="Arial" panose="020B0604020202020204" pitchFamily="34" charset="0"/>
              </a:rPr>
              <a:t>and</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Muntz</a:t>
            </a:r>
            <a:r>
              <a:rPr lang="de-DE" altLang="de-DE" sz="2800" b="1" i="1" dirty="0" smtClean="0">
                <a:solidFill>
                  <a:schemeClr val="tx1"/>
                </a:solidFill>
                <a:latin typeface="Arial" panose="020B0604020202020204" pitchFamily="34" charset="0"/>
                <a:cs typeface="Arial" panose="020B0604020202020204" pitchFamily="34" charset="0"/>
              </a:rPr>
              <a:t> (1)</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385331" y="1939863"/>
            <a:ext cx="8301469" cy="224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Nur</a:t>
            </a:r>
            <a:r>
              <a:rPr lang="de-DE" altLang="de-DE" sz="2800" dirty="0" smtClean="0">
                <a:solidFill>
                  <a:schemeClr val="tx1"/>
                </a:solidFill>
                <a:latin typeface="Arial" panose="020B0604020202020204" pitchFamily="34" charset="0"/>
                <a:cs typeface="Arial" panose="020B0604020202020204" pitchFamily="34" charset="0"/>
              </a:rPr>
              <a:t> der </a:t>
            </a:r>
            <a:r>
              <a:rPr lang="de-DE" altLang="de-DE" sz="2800" b="1" dirty="0" smtClean="0">
                <a:solidFill>
                  <a:schemeClr val="tx1"/>
                </a:solidFill>
                <a:latin typeface="Arial" panose="020B0604020202020204" pitchFamily="34" charset="0"/>
                <a:cs typeface="Arial" panose="020B0604020202020204" pitchFamily="34" charset="0"/>
              </a:rPr>
              <a:t>Soundtrack</a:t>
            </a:r>
            <a:r>
              <a:rPr lang="de-DE" altLang="de-DE" sz="2800" dirty="0" smtClean="0">
                <a:solidFill>
                  <a:schemeClr val="tx1"/>
                </a:solidFill>
                <a:latin typeface="Arial" panose="020B0604020202020204" pitchFamily="34" charset="0"/>
                <a:cs typeface="Arial" panose="020B0604020202020204" pitchFamily="34" charset="0"/>
              </a:rPr>
              <a:t> der entsprechenden Film-sequenz wird </a:t>
            </a:r>
            <a:r>
              <a:rPr lang="de-DE" altLang="de-DE" sz="2800" b="1" dirty="0" smtClean="0">
                <a:solidFill>
                  <a:schemeClr val="tx1"/>
                </a:solidFill>
                <a:latin typeface="Arial" panose="020B0604020202020204" pitchFamily="34" charset="0"/>
                <a:cs typeface="Arial" panose="020B0604020202020204" pitchFamily="34" charset="0"/>
              </a:rPr>
              <a:t>ohne Bild </a:t>
            </a:r>
            <a:r>
              <a:rPr lang="de-DE" altLang="de-DE" sz="2800" dirty="0" smtClean="0">
                <a:solidFill>
                  <a:schemeClr val="tx1"/>
                </a:solidFill>
                <a:latin typeface="Arial" panose="020B0604020202020204" pitchFamily="34" charset="0"/>
                <a:cs typeface="Arial" panose="020B0604020202020204" pitchFamily="34" charset="0"/>
              </a:rPr>
              <a:t>vorgespielt. </a:t>
            </a:r>
          </a:p>
          <a:p>
            <a:pPr marL="457200" indent="-457200" eaLnBrk="1" hangingPunct="1">
              <a:spcAft>
                <a:spcPct val="0"/>
              </a:spcAft>
              <a:buFont typeface="Arial" panose="020B0604020202020204" pitchFamily="34" charset="0"/>
              <a:buChar char="•"/>
            </a:pPr>
            <a:endParaRPr lang="de-DE" altLang="de-DE" sz="2800" dirty="0">
              <a:solidFill>
                <a:schemeClr val="tx1"/>
              </a:solidFill>
              <a:latin typeface="Arial" panose="020B0604020202020204" pitchFamily="34" charset="0"/>
              <a:cs typeface="Arial" panose="020B0604020202020204" pitchFamily="34" charset="0"/>
            </a:endParaRPr>
          </a:p>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Arbeitsauftrag für die </a:t>
            </a:r>
            <a:r>
              <a:rPr lang="de-DE" altLang="de-DE" sz="2800" dirty="0" err="1" smtClean="0">
                <a:solidFill>
                  <a:schemeClr val="tx1"/>
                </a:solidFill>
                <a:latin typeface="Arial" panose="020B0604020202020204" pitchFamily="34" charset="0"/>
                <a:cs typeface="Arial" panose="020B0604020202020204" pitchFamily="34" charset="0"/>
              </a:rPr>
              <a:t>SuS</a:t>
            </a:r>
            <a:r>
              <a:rPr lang="de-DE" altLang="de-DE" sz="2800" dirty="0" smtClean="0">
                <a:solidFill>
                  <a:schemeClr val="tx1"/>
                </a:solidFill>
                <a:latin typeface="Arial" panose="020B0604020202020204" pitchFamily="34" charset="0"/>
                <a:cs typeface="Arial" panose="020B0604020202020204" pitchFamily="34" charset="0"/>
              </a:rPr>
              <a:t>: </a:t>
            </a:r>
          </a:p>
          <a:p>
            <a:pPr>
              <a:spcAft>
                <a:spcPct val="0"/>
              </a:spcAft>
            </a:pPr>
            <a:r>
              <a:rPr lang="de-DE" altLang="de-DE" sz="2800" i="1" dirty="0" err="1" smtClean="0">
                <a:solidFill>
                  <a:srgbClr val="0070C0"/>
                </a:solidFill>
                <a:latin typeface="Arial" panose="020B0604020202020204" pitchFamily="34" charset="0"/>
                <a:cs typeface="Arial" panose="020B0604020202020204" pitchFamily="34" charset="0"/>
              </a:rPr>
              <a:t>Fill</a:t>
            </a:r>
            <a:r>
              <a:rPr lang="de-DE" altLang="de-DE" sz="2800" i="1" dirty="0" smtClean="0">
                <a:solidFill>
                  <a:srgbClr val="0070C0"/>
                </a:solidFill>
                <a:latin typeface="Arial" panose="020B0604020202020204" pitchFamily="34" charset="0"/>
                <a:cs typeface="Arial" panose="020B0604020202020204" pitchFamily="34" charset="0"/>
              </a:rPr>
              <a:t> in </a:t>
            </a:r>
            <a:r>
              <a:rPr lang="de-DE" altLang="de-DE" sz="2800" i="1" dirty="0" err="1" smtClean="0">
                <a:solidFill>
                  <a:srgbClr val="0070C0"/>
                </a:solidFill>
                <a:latin typeface="Arial" panose="020B0604020202020204" pitchFamily="34" charset="0"/>
                <a:cs typeface="Arial" panose="020B0604020202020204" pitchFamily="34" charset="0"/>
              </a:rPr>
              <a:t>the</a:t>
            </a:r>
            <a:r>
              <a:rPr lang="de-DE" altLang="de-DE" sz="2800" i="1" dirty="0" smtClean="0">
                <a:solidFill>
                  <a:srgbClr val="0070C0"/>
                </a:solidFill>
                <a:latin typeface="Arial" panose="020B0604020202020204" pitchFamily="34" charset="0"/>
                <a:cs typeface="Arial" panose="020B0604020202020204" pitchFamily="34" charset="0"/>
              </a:rPr>
              <a:t> </a:t>
            </a:r>
            <a:r>
              <a:rPr lang="de-DE" altLang="de-DE" sz="2800" i="1" dirty="0" err="1" smtClean="0">
                <a:solidFill>
                  <a:srgbClr val="0070C0"/>
                </a:solidFill>
                <a:latin typeface="Arial" panose="020B0604020202020204" pitchFamily="34" charset="0"/>
                <a:cs typeface="Arial" panose="020B0604020202020204" pitchFamily="34" charset="0"/>
              </a:rPr>
              <a:t>gaps</a:t>
            </a:r>
            <a:r>
              <a:rPr lang="de-DE" altLang="de-DE" sz="2800" i="1" dirty="0" smtClean="0">
                <a:solidFill>
                  <a:srgbClr val="0070C0"/>
                </a:solidFill>
                <a:latin typeface="Arial" panose="020B0604020202020204" pitchFamily="34" charset="0"/>
                <a:cs typeface="Arial" panose="020B0604020202020204" pitchFamily="34" charset="0"/>
              </a:rPr>
              <a:t> in </a:t>
            </a:r>
            <a:r>
              <a:rPr lang="de-DE" altLang="de-DE" sz="2800" i="1" dirty="0" err="1" smtClean="0">
                <a:solidFill>
                  <a:srgbClr val="0070C0"/>
                </a:solidFill>
                <a:latin typeface="Arial" panose="020B0604020202020204" pitchFamily="34" charset="0"/>
                <a:cs typeface="Arial" panose="020B0604020202020204" pitchFamily="34" charset="0"/>
              </a:rPr>
              <a:t>the</a:t>
            </a:r>
            <a:r>
              <a:rPr lang="de-DE" altLang="de-DE" sz="2800" i="1" dirty="0" smtClean="0">
                <a:solidFill>
                  <a:srgbClr val="0070C0"/>
                </a:solidFill>
                <a:latin typeface="Arial" panose="020B0604020202020204" pitchFamily="34" charset="0"/>
                <a:cs typeface="Arial" panose="020B0604020202020204" pitchFamily="34" charset="0"/>
              </a:rPr>
              <a:t> </a:t>
            </a:r>
            <a:r>
              <a:rPr lang="de-DE" altLang="de-DE" sz="2800" i="1" dirty="0" err="1" smtClean="0">
                <a:solidFill>
                  <a:srgbClr val="0070C0"/>
                </a:solidFill>
                <a:latin typeface="Arial" panose="020B0604020202020204" pitchFamily="34" charset="0"/>
                <a:cs typeface="Arial" panose="020B0604020202020204" pitchFamily="34" charset="0"/>
              </a:rPr>
              <a:t>worksheet</a:t>
            </a:r>
            <a:r>
              <a:rPr lang="de-DE" altLang="de-DE" sz="2800" i="1" dirty="0" smtClean="0">
                <a:solidFill>
                  <a:srgbClr val="0070C0"/>
                </a:solidFill>
                <a:latin typeface="Arial" panose="020B0604020202020204" pitchFamily="34" charset="0"/>
                <a:cs typeface="Arial" panose="020B0604020202020204" pitchFamily="34" charset="0"/>
              </a:rPr>
              <a:t>.</a:t>
            </a:r>
          </a:p>
        </p:txBody>
      </p:sp>
      <p:sp>
        <p:nvSpPr>
          <p:cNvPr id="12" name="Text Box 12"/>
          <p:cNvSpPr txBox="1">
            <a:spLocks noChangeArrowheads="1"/>
          </p:cNvSpPr>
          <p:nvPr/>
        </p:nvSpPr>
        <p:spPr bwMode="auto">
          <a:xfrm>
            <a:off x="385331" y="4848687"/>
            <a:ext cx="8222947" cy="523210"/>
          </a:xfrm>
          <a:prstGeom prst="rect">
            <a:avLst/>
          </a:prstGeom>
          <a:solidFill>
            <a:srgbClr val="FFFF00"/>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Material: AB: </a:t>
            </a:r>
            <a:r>
              <a:rPr lang="en-GB" sz="2800" dirty="0" smtClean="0">
                <a:solidFill>
                  <a:schemeClr val="tx1"/>
                </a:solidFill>
              </a:rPr>
              <a:t>Extract </a:t>
            </a:r>
            <a:r>
              <a:rPr lang="en-GB" sz="2800" dirty="0">
                <a:solidFill>
                  <a:schemeClr val="tx1"/>
                </a:solidFill>
              </a:rPr>
              <a:t>from the script </a:t>
            </a:r>
            <a:endParaRPr lang="de-DE" altLang="de-DE" sz="2800" dirty="0" smtClean="0">
              <a:solidFill>
                <a:schemeClr val="tx1"/>
              </a:solidFill>
              <a:latin typeface="Arial" panose="020B0604020202020204" pitchFamily="34" charset="0"/>
              <a:cs typeface="Arial" panose="020B0604020202020204" pitchFamily="34" charset="0"/>
            </a:endParaRPr>
          </a:p>
        </p:txBody>
      </p:sp>
      <p:sp>
        <p:nvSpPr>
          <p:cNvPr id="13" name="Text Box 12"/>
          <p:cNvSpPr txBox="1">
            <a:spLocks noChangeArrowheads="1"/>
          </p:cNvSpPr>
          <p:nvPr/>
        </p:nvSpPr>
        <p:spPr bwMode="auto">
          <a:xfrm>
            <a:off x="362875" y="5730974"/>
            <a:ext cx="8222947" cy="523210"/>
          </a:xfrm>
          <a:prstGeom prst="rect">
            <a:avLst/>
          </a:prstGeom>
          <a:solidFill>
            <a:schemeClr val="bg1"/>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dirty="0" smtClean="0">
                <a:solidFill>
                  <a:srgbClr val="FF0000"/>
                </a:solidFill>
                <a:latin typeface="Arial" panose="020B0604020202020204" pitchFamily="34" charset="0"/>
                <a:cs typeface="Arial" panose="020B0604020202020204" pitchFamily="34" charset="0"/>
              </a:rPr>
              <a:t>Erste Verständnis-</a:t>
            </a:r>
            <a:r>
              <a:rPr lang="de-DE" altLang="de-DE" sz="2800" dirty="0">
                <a:solidFill>
                  <a:srgbClr val="FF0000"/>
                </a:solidFill>
                <a:latin typeface="Arial" panose="020B0604020202020204" pitchFamily="34" charset="0"/>
                <a:cs typeface="Arial" panose="020B0604020202020204" pitchFamily="34" charset="0"/>
              </a:rPr>
              <a:t>S</a:t>
            </a:r>
            <a:r>
              <a:rPr lang="de-DE" altLang="de-DE" sz="2800" dirty="0" smtClean="0">
                <a:solidFill>
                  <a:srgbClr val="FF0000"/>
                </a:solidFill>
                <a:latin typeface="Arial" panose="020B0604020202020204" pitchFamily="34" charset="0"/>
                <a:cs typeface="Arial" panose="020B0604020202020204" pitchFamily="34" charset="0"/>
              </a:rPr>
              <a:t>icherung</a:t>
            </a:r>
          </a:p>
        </p:txBody>
      </p:sp>
    </p:spTree>
    <p:extLst>
      <p:ext uri="{BB962C8B-B14F-4D97-AF65-F5344CB8AC3E}">
        <p14:creationId xmlns:p14="http://schemas.microsoft.com/office/powerpoint/2010/main" val="925633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15835" y="1283574"/>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.6: Carl </a:t>
            </a:r>
            <a:r>
              <a:rPr lang="de-DE" altLang="de-DE" sz="2800" b="1" i="1" dirty="0" err="1" smtClean="0">
                <a:solidFill>
                  <a:schemeClr val="tx1"/>
                </a:solidFill>
                <a:latin typeface="Arial" panose="020B0604020202020204" pitchFamily="34" charset="0"/>
                <a:cs typeface="Arial" panose="020B0604020202020204" pitchFamily="34" charset="0"/>
              </a:rPr>
              <a:t>and</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Muntz</a:t>
            </a:r>
            <a:r>
              <a:rPr lang="de-DE" altLang="de-DE" sz="2800" b="1" i="1" dirty="0" smtClean="0">
                <a:solidFill>
                  <a:schemeClr val="tx1"/>
                </a:solidFill>
                <a:latin typeface="Arial" panose="020B0604020202020204" pitchFamily="34" charset="0"/>
                <a:cs typeface="Arial" panose="020B0604020202020204" pitchFamily="34" charset="0"/>
              </a:rPr>
              <a:t> (2)</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640525" y="2744179"/>
            <a:ext cx="8222947"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endParaRPr lang="de-DE" altLang="de-DE" sz="2800" dirty="0">
              <a:solidFill>
                <a:schemeClr val="tx1"/>
              </a:solidFill>
              <a:latin typeface="Arial" panose="020B0604020202020204" pitchFamily="34" charset="0"/>
              <a:cs typeface="Arial" panose="020B0604020202020204" pitchFamily="34" charset="0"/>
            </a:endParaRPr>
          </a:p>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Arbeitsauftrag für die </a:t>
            </a:r>
            <a:r>
              <a:rPr lang="de-DE" altLang="de-DE" sz="2800" dirty="0" err="1" smtClean="0">
                <a:solidFill>
                  <a:schemeClr val="tx1"/>
                </a:solidFill>
                <a:latin typeface="Arial" panose="020B0604020202020204" pitchFamily="34" charset="0"/>
                <a:cs typeface="Arial" panose="020B0604020202020204" pitchFamily="34" charset="0"/>
              </a:rPr>
              <a:t>SuS</a:t>
            </a:r>
            <a:r>
              <a:rPr lang="de-DE" altLang="de-DE" sz="2800" dirty="0" smtClean="0">
                <a:solidFill>
                  <a:schemeClr val="tx1"/>
                </a:solidFill>
                <a:latin typeface="Arial" panose="020B0604020202020204" pitchFamily="34" charset="0"/>
                <a:cs typeface="Arial" panose="020B0604020202020204" pitchFamily="34" charset="0"/>
              </a:rPr>
              <a:t>: </a:t>
            </a:r>
          </a:p>
          <a:p>
            <a:pPr>
              <a:spcAft>
                <a:spcPct val="0"/>
              </a:spcAft>
            </a:pPr>
            <a:r>
              <a:rPr lang="de-DE" altLang="de-DE" sz="2800" i="1" dirty="0" smtClean="0">
                <a:solidFill>
                  <a:schemeClr val="accent1">
                    <a:lumMod val="75000"/>
                  </a:schemeClr>
                </a:solidFill>
                <a:latin typeface="Arial" panose="020B0604020202020204" pitchFamily="34" charset="0"/>
                <a:cs typeface="Arial" panose="020B0604020202020204" pitchFamily="34" charset="0"/>
              </a:rPr>
              <a:t>Worksheets</a:t>
            </a:r>
          </a:p>
        </p:txBody>
      </p:sp>
      <p:sp>
        <p:nvSpPr>
          <p:cNvPr id="13" name="Text Box 12"/>
          <p:cNvSpPr txBox="1">
            <a:spLocks noChangeArrowheads="1"/>
          </p:cNvSpPr>
          <p:nvPr/>
        </p:nvSpPr>
        <p:spPr bwMode="auto">
          <a:xfrm>
            <a:off x="362875" y="5730974"/>
            <a:ext cx="8222947" cy="523210"/>
          </a:xfrm>
          <a:prstGeom prst="rect">
            <a:avLst/>
          </a:prstGeom>
          <a:solidFill>
            <a:schemeClr val="bg1"/>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dirty="0" smtClean="0">
                <a:solidFill>
                  <a:schemeClr val="bg1"/>
                </a:solidFill>
                <a:latin typeface="Arial" panose="020B0604020202020204" pitchFamily="34" charset="0"/>
                <a:cs typeface="Arial" panose="020B0604020202020204" pitchFamily="34" charset="0"/>
              </a:rPr>
              <a:t>Typische Kollokationen werden herausgearbeitet</a:t>
            </a:r>
          </a:p>
        </p:txBody>
      </p:sp>
      <p:sp>
        <p:nvSpPr>
          <p:cNvPr id="15" name="Text Box 12"/>
          <p:cNvSpPr txBox="1">
            <a:spLocks noChangeArrowheads="1"/>
          </p:cNvSpPr>
          <p:nvPr/>
        </p:nvSpPr>
        <p:spPr bwMode="auto">
          <a:xfrm>
            <a:off x="385331" y="4848687"/>
            <a:ext cx="8222947" cy="523210"/>
          </a:xfrm>
          <a:prstGeom prst="rect">
            <a:avLst/>
          </a:prstGeom>
          <a:solidFill>
            <a:srgbClr val="FFFF00"/>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Material: AB: </a:t>
            </a:r>
            <a:r>
              <a:rPr lang="en-GB" sz="2800" dirty="0" smtClean="0">
                <a:solidFill>
                  <a:schemeClr val="tx1"/>
                </a:solidFill>
              </a:rPr>
              <a:t>Idiomatic expressions</a:t>
            </a:r>
            <a:endParaRPr lang="de-DE" altLang="de-DE" sz="2800"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5630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15835" y="1283574"/>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.6: Carl </a:t>
            </a:r>
            <a:r>
              <a:rPr lang="de-DE" altLang="de-DE" sz="2800" b="1" i="1" dirty="0" err="1" smtClean="0">
                <a:solidFill>
                  <a:schemeClr val="tx1"/>
                </a:solidFill>
                <a:latin typeface="Arial" panose="020B0604020202020204" pitchFamily="34" charset="0"/>
                <a:cs typeface="Arial" panose="020B0604020202020204" pitchFamily="34" charset="0"/>
              </a:rPr>
              <a:t>and</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Muntz</a:t>
            </a:r>
            <a:r>
              <a:rPr lang="de-DE" altLang="de-DE" sz="2800" b="1" i="1" dirty="0" smtClean="0">
                <a:solidFill>
                  <a:schemeClr val="tx1"/>
                </a:solidFill>
                <a:latin typeface="Arial" panose="020B0604020202020204" pitchFamily="34" charset="0"/>
                <a:cs typeface="Arial" panose="020B0604020202020204" pitchFamily="34" charset="0"/>
              </a:rPr>
              <a:t> (2)</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640525" y="2744179"/>
            <a:ext cx="8222947"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endParaRPr lang="de-DE" altLang="de-DE" sz="2800" dirty="0">
              <a:solidFill>
                <a:schemeClr val="tx1"/>
              </a:solidFill>
              <a:latin typeface="Arial" panose="020B0604020202020204" pitchFamily="34" charset="0"/>
              <a:cs typeface="Arial" panose="020B0604020202020204" pitchFamily="34" charset="0"/>
            </a:endParaRPr>
          </a:p>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Arbeitsauftrag für die </a:t>
            </a:r>
            <a:r>
              <a:rPr lang="de-DE" altLang="de-DE" sz="2800" dirty="0" err="1" smtClean="0">
                <a:solidFill>
                  <a:schemeClr val="tx1"/>
                </a:solidFill>
                <a:latin typeface="Arial" panose="020B0604020202020204" pitchFamily="34" charset="0"/>
                <a:cs typeface="Arial" panose="020B0604020202020204" pitchFamily="34" charset="0"/>
              </a:rPr>
              <a:t>SuS</a:t>
            </a:r>
            <a:r>
              <a:rPr lang="de-DE" altLang="de-DE" sz="2800" dirty="0" smtClean="0">
                <a:solidFill>
                  <a:schemeClr val="tx1"/>
                </a:solidFill>
                <a:latin typeface="Arial" panose="020B0604020202020204" pitchFamily="34" charset="0"/>
                <a:cs typeface="Arial" panose="020B0604020202020204" pitchFamily="34" charset="0"/>
              </a:rPr>
              <a:t>: </a:t>
            </a:r>
          </a:p>
          <a:p>
            <a:pPr>
              <a:spcAft>
                <a:spcPct val="0"/>
              </a:spcAft>
            </a:pPr>
            <a:r>
              <a:rPr lang="de-DE" altLang="de-DE" sz="2800" i="1" dirty="0" smtClean="0">
                <a:solidFill>
                  <a:schemeClr val="accent1">
                    <a:lumMod val="75000"/>
                  </a:schemeClr>
                </a:solidFill>
                <a:latin typeface="Arial" panose="020B0604020202020204" pitchFamily="34" charset="0"/>
                <a:cs typeface="Arial" panose="020B0604020202020204" pitchFamily="34" charset="0"/>
              </a:rPr>
              <a:t>Worksheets</a:t>
            </a:r>
          </a:p>
        </p:txBody>
      </p:sp>
      <p:sp>
        <p:nvSpPr>
          <p:cNvPr id="13" name="Text Box 12"/>
          <p:cNvSpPr txBox="1">
            <a:spLocks noChangeArrowheads="1"/>
          </p:cNvSpPr>
          <p:nvPr/>
        </p:nvSpPr>
        <p:spPr bwMode="auto">
          <a:xfrm>
            <a:off x="362875" y="5730974"/>
            <a:ext cx="8222947" cy="523210"/>
          </a:xfrm>
          <a:prstGeom prst="rect">
            <a:avLst/>
          </a:prstGeom>
          <a:solidFill>
            <a:schemeClr val="bg1"/>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dirty="0" smtClean="0">
                <a:solidFill>
                  <a:srgbClr val="FF0000"/>
                </a:solidFill>
                <a:latin typeface="Arial" panose="020B0604020202020204" pitchFamily="34" charset="0"/>
                <a:cs typeface="Arial" panose="020B0604020202020204" pitchFamily="34" charset="0"/>
              </a:rPr>
              <a:t>Typische Kollokationen werden herausgearbeitet</a:t>
            </a:r>
          </a:p>
        </p:txBody>
      </p:sp>
      <p:sp>
        <p:nvSpPr>
          <p:cNvPr id="15" name="Text Box 12"/>
          <p:cNvSpPr txBox="1">
            <a:spLocks noChangeArrowheads="1"/>
          </p:cNvSpPr>
          <p:nvPr/>
        </p:nvSpPr>
        <p:spPr bwMode="auto">
          <a:xfrm>
            <a:off x="385331" y="4848687"/>
            <a:ext cx="8222947" cy="523210"/>
          </a:xfrm>
          <a:prstGeom prst="rect">
            <a:avLst/>
          </a:prstGeom>
          <a:solidFill>
            <a:srgbClr val="FFFF00"/>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Material: AB: </a:t>
            </a:r>
            <a:r>
              <a:rPr lang="en-GB" sz="2800" dirty="0" smtClean="0">
                <a:solidFill>
                  <a:schemeClr val="tx1"/>
                </a:solidFill>
              </a:rPr>
              <a:t>Idiomatic expressions</a:t>
            </a:r>
            <a:endParaRPr lang="de-DE" altLang="de-DE" sz="2800"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3822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15835" y="1283574"/>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.6: Carl </a:t>
            </a:r>
            <a:r>
              <a:rPr lang="de-DE" altLang="de-DE" sz="2800" b="1" i="1" dirty="0" err="1" smtClean="0">
                <a:solidFill>
                  <a:schemeClr val="tx1"/>
                </a:solidFill>
                <a:latin typeface="Arial" panose="020B0604020202020204" pitchFamily="34" charset="0"/>
                <a:cs typeface="Arial" panose="020B0604020202020204" pitchFamily="34" charset="0"/>
              </a:rPr>
              <a:t>and</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Muntz</a:t>
            </a:r>
            <a:r>
              <a:rPr lang="de-DE" altLang="de-DE" sz="2800" b="1" i="1" dirty="0" smtClean="0">
                <a:solidFill>
                  <a:schemeClr val="tx1"/>
                </a:solidFill>
                <a:latin typeface="Arial" panose="020B0604020202020204" pitchFamily="34" charset="0"/>
                <a:cs typeface="Arial" panose="020B0604020202020204" pitchFamily="34" charset="0"/>
              </a:rPr>
              <a:t> (3)</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355940" y="2738223"/>
            <a:ext cx="8222947" cy="954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endParaRPr lang="de-DE" altLang="de-DE" sz="2800" dirty="0">
              <a:solidFill>
                <a:schemeClr val="tx1"/>
              </a:solidFill>
              <a:latin typeface="Arial" panose="020B0604020202020204" pitchFamily="34" charset="0"/>
              <a:cs typeface="Arial" panose="020B0604020202020204" pitchFamily="34" charset="0"/>
            </a:endParaRPr>
          </a:p>
          <a:p>
            <a:pPr algn="ctr">
              <a:spcAft>
                <a:spcPct val="0"/>
              </a:spcAft>
            </a:pPr>
            <a:r>
              <a:rPr lang="de-DE" altLang="de-DE" sz="2800" i="1" dirty="0" err="1" smtClean="0">
                <a:solidFill>
                  <a:schemeClr val="accent1">
                    <a:lumMod val="75000"/>
                  </a:schemeClr>
                </a:solidFill>
                <a:latin typeface="Arial" panose="020B0604020202020204" pitchFamily="34" charset="0"/>
                <a:cs typeface="Arial" panose="020B0604020202020204" pitchFamily="34" charset="0"/>
              </a:rPr>
              <a:t>What</a:t>
            </a:r>
            <a:r>
              <a:rPr lang="de-DE" altLang="de-DE" sz="2800" i="1" dirty="0" smtClean="0">
                <a:solidFill>
                  <a:schemeClr val="accent1">
                    <a:lumMod val="75000"/>
                  </a:schemeClr>
                </a:solidFill>
                <a:latin typeface="Arial" panose="020B0604020202020204" pitchFamily="34" charset="0"/>
                <a:cs typeface="Arial" panose="020B0604020202020204" pitchFamily="34" charset="0"/>
              </a:rPr>
              <a:t> do </a:t>
            </a:r>
            <a:r>
              <a:rPr lang="de-DE" altLang="de-DE" sz="2800" i="1" dirty="0" err="1" smtClean="0">
                <a:solidFill>
                  <a:schemeClr val="accent1">
                    <a:lumMod val="75000"/>
                  </a:schemeClr>
                </a:solidFill>
                <a:latin typeface="Arial" panose="020B0604020202020204" pitchFamily="34" charset="0"/>
                <a:cs typeface="Arial" panose="020B0604020202020204" pitchFamily="34" charset="0"/>
              </a:rPr>
              <a:t>you</a:t>
            </a:r>
            <a:r>
              <a:rPr lang="de-DE" altLang="de-DE" sz="2800" i="1" dirty="0" smtClean="0">
                <a:solidFill>
                  <a:schemeClr val="accent1">
                    <a:lumMod val="75000"/>
                  </a:schemeClr>
                </a:solidFill>
                <a:latin typeface="Arial" panose="020B0604020202020204" pitchFamily="34" charset="0"/>
                <a:cs typeface="Arial" panose="020B0604020202020204" pitchFamily="34" charset="0"/>
              </a:rPr>
              <a:t> </a:t>
            </a:r>
            <a:r>
              <a:rPr lang="de-DE" altLang="de-DE" sz="2800" i="1" dirty="0" err="1" smtClean="0">
                <a:solidFill>
                  <a:schemeClr val="accent1">
                    <a:lumMod val="75000"/>
                  </a:schemeClr>
                </a:solidFill>
                <a:latin typeface="Arial" panose="020B0604020202020204" pitchFamily="34" charset="0"/>
                <a:cs typeface="Arial" panose="020B0604020202020204" pitchFamily="34" charset="0"/>
              </a:rPr>
              <a:t>expect</a:t>
            </a:r>
            <a:r>
              <a:rPr lang="de-DE" altLang="de-DE" sz="2800" i="1" dirty="0" smtClean="0">
                <a:solidFill>
                  <a:schemeClr val="accent1">
                    <a:lumMod val="75000"/>
                  </a:schemeClr>
                </a:solidFill>
                <a:latin typeface="Arial" panose="020B0604020202020204" pitchFamily="34" charset="0"/>
                <a:cs typeface="Arial" panose="020B0604020202020204" pitchFamily="34" charset="0"/>
              </a:rPr>
              <a:t> </a:t>
            </a:r>
            <a:r>
              <a:rPr lang="de-DE" altLang="de-DE" sz="2800" i="1" dirty="0" err="1" smtClean="0">
                <a:solidFill>
                  <a:schemeClr val="accent1">
                    <a:lumMod val="75000"/>
                  </a:schemeClr>
                </a:solidFill>
                <a:latin typeface="Arial" panose="020B0604020202020204" pitchFamily="34" charset="0"/>
                <a:cs typeface="Arial" panose="020B0604020202020204" pitchFamily="34" charset="0"/>
              </a:rPr>
              <a:t>to</a:t>
            </a:r>
            <a:r>
              <a:rPr lang="de-DE" altLang="de-DE" sz="2800" i="1" dirty="0" smtClean="0">
                <a:solidFill>
                  <a:schemeClr val="accent1">
                    <a:lumMod val="75000"/>
                  </a:schemeClr>
                </a:solidFill>
                <a:latin typeface="Arial" panose="020B0604020202020204" pitchFamily="34" charset="0"/>
                <a:cs typeface="Arial" panose="020B0604020202020204" pitchFamily="34" charset="0"/>
              </a:rPr>
              <a:t> </a:t>
            </a:r>
            <a:r>
              <a:rPr lang="de-DE" altLang="de-DE" sz="2800" i="1" dirty="0" err="1" smtClean="0">
                <a:solidFill>
                  <a:schemeClr val="accent1">
                    <a:lumMod val="75000"/>
                  </a:schemeClr>
                </a:solidFill>
                <a:latin typeface="Arial" panose="020B0604020202020204" pitchFamily="34" charset="0"/>
                <a:cs typeface="Arial" panose="020B0604020202020204" pitchFamily="34" charset="0"/>
              </a:rPr>
              <a:t>see</a:t>
            </a:r>
            <a:r>
              <a:rPr lang="de-DE" altLang="de-DE" sz="2800" i="1" dirty="0" smtClean="0">
                <a:solidFill>
                  <a:schemeClr val="accent1">
                    <a:lumMod val="75000"/>
                  </a:schemeClr>
                </a:solidFill>
                <a:latin typeface="Arial" panose="020B0604020202020204" pitchFamily="34" charset="0"/>
                <a:cs typeface="Arial" panose="020B0604020202020204" pitchFamily="34" charset="0"/>
              </a:rPr>
              <a:t>?</a:t>
            </a:r>
            <a:endParaRPr lang="de-DE" altLang="de-DE" sz="2800"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4190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15835" y="1283574"/>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.6: Carl </a:t>
            </a:r>
            <a:r>
              <a:rPr lang="de-DE" altLang="de-DE" sz="2800" b="1" i="1" dirty="0" err="1" smtClean="0">
                <a:solidFill>
                  <a:schemeClr val="tx1"/>
                </a:solidFill>
                <a:latin typeface="Arial" panose="020B0604020202020204" pitchFamily="34" charset="0"/>
                <a:cs typeface="Arial" panose="020B0604020202020204" pitchFamily="34" charset="0"/>
              </a:rPr>
              <a:t>and</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Muntz</a:t>
            </a:r>
            <a:r>
              <a:rPr lang="de-DE" altLang="de-DE" sz="2800" b="1" i="1" dirty="0" smtClean="0">
                <a:solidFill>
                  <a:schemeClr val="tx1"/>
                </a:solidFill>
                <a:latin typeface="Arial" panose="020B0604020202020204" pitchFamily="34" charset="0"/>
                <a:cs typeface="Arial" panose="020B0604020202020204" pitchFamily="34" charset="0"/>
              </a:rPr>
              <a:t> (4)</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618163" y="2453589"/>
            <a:ext cx="8222947" cy="1815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Die Filmsequenz </a:t>
            </a:r>
            <a:r>
              <a:rPr lang="de-DE" altLang="de-DE" sz="2800" dirty="0">
                <a:solidFill>
                  <a:schemeClr val="tx1"/>
                </a:solidFill>
                <a:latin typeface="Arial" panose="020B0604020202020204" pitchFamily="34" charset="0"/>
                <a:cs typeface="Arial" panose="020B0604020202020204" pitchFamily="34" charset="0"/>
              </a:rPr>
              <a:t>wird </a:t>
            </a:r>
            <a:r>
              <a:rPr lang="de-DE" altLang="de-DE" sz="2800" dirty="0" smtClean="0">
                <a:solidFill>
                  <a:schemeClr val="tx1"/>
                </a:solidFill>
                <a:latin typeface="Arial" panose="020B0604020202020204" pitchFamily="34" charset="0"/>
                <a:cs typeface="Arial" panose="020B0604020202020204" pitchFamily="34" charset="0"/>
              </a:rPr>
              <a:t>vorgespielt</a:t>
            </a:r>
            <a:r>
              <a:rPr lang="de-DE" altLang="de-DE" sz="2800" dirty="0">
                <a:solidFill>
                  <a:schemeClr val="tx1"/>
                </a:solidFill>
                <a:latin typeface="Arial" panose="020B0604020202020204" pitchFamily="34" charset="0"/>
                <a:cs typeface="Arial" panose="020B0604020202020204" pitchFamily="34" charset="0"/>
              </a:rPr>
              <a:t>. </a:t>
            </a:r>
          </a:p>
          <a:p>
            <a:pPr marL="457200" indent="-457200" eaLnBrk="1" hangingPunct="1">
              <a:spcAft>
                <a:spcPct val="0"/>
              </a:spcAft>
              <a:buFont typeface="Arial" panose="020B0604020202020204" pitchFamily="34" charset="0"/>
              <a:buChar char="•"/>
            </a:pPr>
            <a:endParaRPr lang="de-DE" altLang="de-DE" sz="2800" dirty="0">
              <a:solidFill>
                <a:schemeClr val="tx1"/>
              </a:solidFill>
              <a:latin typeface="Arial" panose="020B0604020202020204" pitchFamily="34" charset="0"/>
              <a:cs typeface="Arial" panose="020B0604020202020204" pitchFamily="34" charset="0"/>
            </a:endParaRPr>
          </a:p>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Arbeitsauftrag für die </a:t>
            </a:r>
            <a:r>
              <a:rPr lang="de-DE" altLang="de-DE" sz="2800" dirty="0" err="1" smtClean="0">
                <a:solidFill>
                  <a:schemeClr val="tx1"/>
                </a:solidFill>
                <a:latin typeface="Arial" panose="020B0604020202020204" pitchFamily="34" charset="0"/>
                <a:cs typeface="Arial" panose="020B0604020202020204" pitchFamily="34" charset="0"/>
              </a:rPr>
              <a:t>SuS</a:t>
            </a:r>
            <a:r>
              <a:rPr lang="de-DE" altLang="de-DE" sz="2800" dirty="0" smtClean="0">
                <a:solidFill>
                  <a:schemeClr val="tx1"/>
                </a:solidFill>
                <a:latin typeface="Arial" panose="020B0604020202020204" pitchFamily="34" charset="0"/>
                <a:cs typeface="Arial" panose="020B0604020202020204" pitchFamily="34" charset="0"/>
              </a:rPr>
              <a:t>: </a:t>
            </a:r>
          </a:p>
          <a:p>
            <a:pPr>
              <a:spcAft>
                <a:spcPct val="0"/>
              </a:spcAft>
            </a:pPr>
            <a:r>
              <a:rPr lang="de-DE" altLang="de-DE" sz="2800" i="1" dirty="0" smtClean="0">
                <a:solidFill>
                  <a:schemeClr val="accent1">
                    <a:lumMod val="75000"/>
                  </a:schemeClr>
                </a:solidFill>
                <a:latin typeface="Arial" panose="020B0604020202020204" pitchFamily="34" charset="0"/>
                <a:cs typeface="Arial" panose="020B0604020202020204" pitchFamily="34" charset="0"/>
              </a:rPr>
              <a:t>offene Fragen (</a:t>
            </a:r>
            <a:r>
              <a:rPr lang="de-DE" altLang="de-DE" sz="2800" i="1" dirty="0" err="1" smtClean="0">
                <a:solidFill>
                  <a:schemeClr val="accent1">
                    <a:lumMod val="75000"/>
                  </a:schemeClr>
                </a:solidFill>
                <a:latin typeface="Arial" panose="020B0604020202020204" pitchFamily="34" charset="0"/>
                <a:cs typeface="Arial" panose="020B0604020202020204" pitchFamily="34" charset="0"/>
              </a:rPr>
              <a:t>worksheet</a:t>
            </a:r>
            <a:r>
              <a:rPr lang="de-DE" altLang="de-DE" sz="2800" i="1" dirty="0" smtClean="0">
                <a:solidFill>
                  <a:schemeClr val="accent1">
                    <a:lumMod val="75000"/>
                  </a:schemeClr>
                </a:solidFill>
                <a:latin typeface="Arial" panose="020B0604020202020204" pitchFamily="34" charset="0"/>
                <a:cs typeface="Arial" panose="020B0604020202020204" pitchFamily="34" charset="0"/>
              </a:rPr>
              <a:t>)</a:t>
            </a:r>
          </a:p>
        </p:txBody>
      </p:sp>
      <p:sp>
        <p:nvSpPr>
          <p:cNvPr id="12" name="Text Box 12"/>
          <p:cNvSpPr txBox="1">
            <a:spLocks noChangeArrowheads="1"/>
          </p:cNvSpPr>
          <p:nvPr/>
        </p:nvSpPr>
        <p:spPr bwMode="auto">
          <a:xfrm>
            <a:off x="517586" y="4859942"/>
            <a:ext cx="8222947" cy="523210"/>
          </a:xfrm>
          <a:prstGeom prst="rect">
            <a:avLst/>
          </a:prstGeom>
          <a:solidFill>
            <a:srgbClr val="FFFF00"/>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Material: AB: </a:t>
            </a:r>
            <a:r>
              <a:rPr lang="en-GB" sz="2800" dirty="0" smtClean="0">
                <a:solidFill>
                  <a:schemeClr val="tx1"/>
                </a:solidFill>
              </a:rPr>
              <a:t>Carl </a:t>
            </a:r>
            <a:r>
              <a:rPr lang="en-GB" sz="2800" dirty="0">
                <a:solidFill>
                  <a:schemeClr val="tx1"/>
                </a:solidFill>
              </a:rPr>
              <a:t>and Charles </a:t>
            </a:r>
            <a:r>
              <a:rPr lang="en-GB" sz="2800" dirty="0" err="1">
                <a:solidFill>
                  <a:schemeClr val="tx1"/>
                </a:solidFill>
              </a:rPr>
              <a:t>Muntz</a:t>
            </a:r>
            <a:r>
              <a:rPr lang="en-GB" sz="2800" dirty="0">
                <a:solidFill>
                  <a:schemeClr val="tx1"/>
                </a:solidFill>
              </a:rPr>
              <a:t> – questions </a:t>
            </a:r>
            <a:endParaRPr lang="de-DE" altLang="de-DE" sz="2800" dirty="0" smtClean="0">
              <a:solidFill>
                <a:schemeClr val="tx1"/>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517586" y="5645063"/>
            <a:ext cx="8222947" cy="954097"/>
          </a:xfrm>
          <a:prstGeom prst="rect">
            <a:avLst/>
          </a:prstGeom>
          <a:solidFill>
            <a:schemeClr val="bg1"/>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dirty="0" smtClean="0">
                <a:solidFill>
                  <a:schemeClr val="bg1"/>
                </a:solidFill>
                <a:latin typeface="Arial" panose="020B0604020202020204" pitchFamily="34" charset="0"/>
                <a:cs typeface="Arial" panose="020B0604020202020204" pitchFamily="34" charset="0"/>
              </a:rPr>
              <a:t>Der zentrale Konflikt und dessen Gründe werden herausgearbeitet</a:t>
            </a:r>
          </a:p>
        </p:txBody>
      </p:sp>
    </p:spTree>
    <p:extLst>
      <p:ext uri="{BB962C8B-B14F-4D97-AF65-F5344CB8AC3E}">
        <p14:creationId xmlns:p14="http://schemas.microsoft.com/office/powerpoint/2010/main" val="1589486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52321" y="1795870"/>
            <a:ext cx="8209440" cy="310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Aft>
                <a:spcPct val="0"/>
              </a:spcAft>
            </a:pPr>
            <a:r>
              <a:rPr lang="de-DE" altLang="de-DE" sz="2800" b="1" dirty="0" smtClean="0">
                <a:solidFill>
                  <a:schemeClr val="tx1"/>
                </a:solidFill>
                <a:latin typeface="Arial" panose="020B0604020202020204" pitchFamily="34" charset="0"/>
                <a:cs typeface="Arial" panose="020B0604020202020204" pitchFamily="34" charset="0"/>
              </a:rPr>
              <a:t>Was bietet uns ein Text (hier: ein Film)?</a:t>
            </a:r>
            <a:endParaRPr lang="de-DE" altLang="de-DE" sz="2800" b="1" dirty="0">
              <a:solidFill>
                <a:schemeClr val="tx1"/>
              </a:solidFill>
              <a:latin typeface="Arial" panose="020B0604020202020204" pitchFamily="34" charset="0"/>
              <a:cs typeface="Arial" panose="020B0604020202020204" pitchFamily="34" charset="0"/>
            </a:endParaRPr>
          </a:p>
          <a:p>
            <a:pPr>
              <a:spcBef>
                <a:spcPct val="50000"/>
              </a:spcBef>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a:spcBef>
                <a:spcPct val="50000"/>
              </a:spcBef>
              <a:spcAft>
                <a:spcPct val="0"/>
              </a:spcAft>
              <a:buFont typeface="Arial" panose="020B0604020202020204" pitchFamily="34" charset="0"/>
              <a:buChar char="•"/>
            </a:pPr>
            <a:r>
              <a:rPr lang="de-DE" altLang="de-DE" sz="2800" dirty="0">
                <a:solidFill>
                  <a:schemeClr val="tx1"/>
                </a:solidFill>
                <a:latin typeface="Arial" panose="020B0604020202020204" pitchFamily="34" charset="0"/>
                <a:cs typeface="Arial" panose="020B0604020202020204" pitchFamily="34" charset="0"/>
              </a:rPr>
              <a:t>s</a:t>
            </a:r>
            <a:r>
              <a:rPr lang="de-DE" altLang="de-DE" sz="2800" dirty="0" smtClean="0">
                <a:solidFill>
                  <a:schemeClr val="tx1"/>
                </a:solidFill>
                <a:latin typeface="Arial" panose="020B0604020202020204" pitchFamily="34" charset="0"/>
                <a:cs typeface="Arial" panose="020B0604020202020204" pitchFamily="34" charset="0"/>
              </a:rPr>
              <a:t>prachliche Mittel</a:t>
            </a:r>
          </a:p>
          <a:p>
            <a:pPr marL="457200" indent="-457200">
              <a:spcBef>
                <a:spcPct val="50000"/>
              </a:spcBef>
              <a:spcAft>
                <a:spcPct val="0"/>
              </a:spcAft>
              <a:buFont typeface="Arial" panose="020B0604020202020204" pitchFamily="34" charset="0"/>
              <a:buChar char="•"/>
            </a:pPr>
            <a:r>
              <a:rPr lang="de-DE" altLang="de-DE" sz="2800" dirty="0" smtClean="0">
                <a:solidFill>
                  <a:schemeClr val="bg1"/>
                </a:solidFill>
                <a:latin typeface="Arial" panose="020B0604020202020204" pitchFamily="34" charset="0"/>
                <a:cs typeface="Arial" panose="020B0604020202020204" pitchFamily="34" charset="0"/>
              </a:rPr>
              <a:t>Informationen</a:t>
            </a:r>
          </a:p>
          <a:p>
            <a:pPr marL="457200" indent="-457200">
              <a:spcBef>
                <a:spcPct val="50000"/>
              </a:spcBef>
              <a:spcAft>
                <a:spcPct val="0"/>
              </a:spcAft>
              <a:buFont typeface="Arial" panose="020B0604020202020204" pitchFamily="34" charset="0"/>
              <a:buChar char="•"/>
            </a:pPr>
            <a:r>
              <a:rPr lang="de-DE" altLang="de-DE" sz="2800" dirty="0" smtClean="0">
                <a:solidFill>
                  <a:schemeClr val="bg1"/>
                </a:solidFill>
                <a:latin typeface="Arial" panose="020B0604020202020204" pitchFamily="34" charset="0"/>
                <a:cs typeface="Arial" panose="020B0604020202020204" pitchFamily="34" charset="0"/>
              </a:rPr>
              <a:t>Textsortenspezifische Stilmittel</a:t>
            </a:r>
          </a:p>
        </p:txBody>
      </p:sp>
    </p:spTree>
    <p:extLst>
      <p:ext uri="{BB962C8B-B14F-4D97-AF65-F5344CB8AC3E}">
        <p14:creationId xmlns:p14="http://schemas.microsoft.com/office/powerpoint/2010/main" val="1380607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15835" y="1283574"/>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.6: Carl </a:t>
            </a:r>
            <a:r>
              <a:rPr lang="de-DE" altLang="de-DE" sz="2800" b="1" i="1" dirty="0" err="1" smtClean="0">
                <a:solidFill>
                  <a:schemeClr val="tx1"/>
                </a:solidFill>
                <a:latin typeface="Arial" panose="020B0604020202020204" pitchFamily="34" charset="0"/>
                <a:cs typeface="Arial" panose="020B0604020202020204" pitchFamily="34" charset="0"/>
              </a:rPr>
              <a:t>and</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Muntz</a:t>
            </a:r>
            <a:r>
              <a:rPr lang="de-DE" altLang="de-DE" sz="2800" b="1" i="1" dirty="0" smtClean="0">
                <a:solidFill>
                  <a:schemeClr val="tx1"/>
                </a:solidFill>
                <a:latin typeface="Arial" panose="020B0604020202020204" pitchFamily="34" charset="0"/>
                <a:cs typeface="Arial" panose="020B0604020202020204" pitchFamily="34" charset="0"/>
              </a:rPr>
              <a:t> (4)</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618163" y="2453589"/>
            <a:ext cx="8222947" cy="1815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Die Filmsequenz </a:t>
            </a:r>
            <a:r>
              <a:rPr lang="de-DE" altLang="de-DE" sz="2800" dirty="0">
                <a:solidFill>
                  <a:schemeClr val="tx1"/>
                </a:solidFill>
                <a:latin typeface="Arial" panose="020B0604020202020204" pitchFamily="34" charset="0"/>
                <a:cs typeface="Arial" panose="020B0604020202020204" pitchFamily="34" charset="0"/>
              </a:rPr>
              <a:t>wird </a:t>
            </a:r>
            <a:r>
              <a:rPr lang="de-DE" altLang="de-DE" sz="2800" dirty="0" smtClean="0">
                <a:solidFill>
                  <a:schemeClr val="tx1"/>
                </a:solidFill>
                <a:latin typeface="Arial" panose="020B0604020202020204" pitchFamily="34" charset="0"/>
                <a:cs typeface="Arial" panose="020B0604020202020204" pitchFamily="34" charset="0"/>
              </a:rPr>
              <a:t>vorgespielt</a:t>
            </a:r>
            <a:r>
              <a:rPr lang="de-DE" altLang="de-DE" sz="2800" dirty="0">
                <a:solidFill>
                  <a:schemeClr val="tx1"/>
                </a:solidFill>
                <a:latin typeface="Arial" panose="020B0604020202020204" pitchFamily="34" charset="0"/>
                <a:cs typeface="Arial" panose="020B0604020202020204" pitchFamily="34" charset="0"/>
              </a:rPr>
              <a:t>. </a:t>
            </a:r>
          </a:p>
          <a:p>
            <a:pPr eaLnBrk="1" hangingPunct="1">
              <a:spcAft>
                <a:spcPct val="0"/>
              </a:spcAft>
            </a:pPr>
            <a:endParaRPr lang="de-DE" altLang="de-DE" sz="2800" dirty="0">
              <a:solidFill>
                <a:schemeClr val="tx1"/>
              </a:solidFill>
              <a:latin typeface="Arial" panose="020B0604020202020204" pitchFamily="34" charset="0"/>
              <a:cs typeface="Arial" panose="020B0604020202020204" pitchFamily="34" charset="0"/>
            </a:endParaRPr>
          </a:p>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Arbeitsauftrag für die </a:t>
            </a:r>
            <a:r>
              <a:rPr lang="de-DE" altLang="de-DE" sz="2800" dirty="0" err="1" smtClean="0">
                <a:solidFill>
                  <a:schemeClr val="tx1"/>
                </a:solidFill>
                <a:latin typeface="Arial" panose="020B0604020202020204" pitchFamily="34" charset="0"/>
                <a:cs typeface="Arial" panose="020B0604020202020204" pitchFamily="34" charset="0"/>
              </a:rPr>
              <a:t>SuS</a:t>
            </a:r>
            <a:r>
              <a:rPr lang="de-DE" altLang="de-DE" sz="2800" dirty="0" smtClean="0">
                <a:solidFill>
                  <a:schemeClr val="tx1"/>
                </a:solidFill>
                <a:latin typeface="Arial" panose="020B0604020202020204" pitchFamily="34" charset="0"/>
                <a:cs typeface="Arial" panose="020B0604020202020204" pitchFamily="34" charset="0"/>
              </a:rPr>
              <a:t>: </a:t>
            </a:r>
          </a:p>
          <a:p>
            <a:pPr>
              <a:spcAft>
                <a:spcPct val="0"/>
              </a:spcAft>
            </a:pPr>
            <a:r>
              <a:rPr lang="de-DE" altLang="de-DE" sz="2800" i="1" dirty="0" smtClean="0">
                <a:solidFill>
                  <a:schemeClr val="accent1">
                    <a:lumMod val="75000"/>
                  </a:schemeClr>
                </a:solidFill>
                <a:latin typeface="Arial" panose="020B0604020202020204" pitchFamily="34" charset="0"/>
                <a:cs typeface="Arial" panose="020B0604020202020204" pitchFamily="34" charset="0"/>
              </a:rPr>
              <a:t>offene Fragen (</a:t>
            </a:r>
            <a:r>
              <a:rPr lang="de-DE" altLang="de-DE" sz="2800" i="1" dirty="0" err="1" smtClean="0">
                <a:solidFill>
                  <a:schemeClr val="accent1">
                    <a:lumMod val="75000"/>
                  </a:schemeClr>
                </a:solidFill>
                <a:latin typeface="Arial" panose="020B0604020202020204" pitchFamily="34" charset="0"/>
                <a:cs typeface="Arial" panose="020B0604020202020204" pitchFamily="34" charset="0"/>
              </a:rPr>
              <a:t>worksheet</a:t>
            </a:r>
            <a:r>
              <a:rPr lang="de-DE" altLang="de-DE" sz="2800" i="1" dirty="0" smtClean="0">
                <a:solidFill>
                  <a:schemeClr val="accent1">
                    <a:lumMod val="75000"/>
                  </a:schemeClr>
                </a:solidFill>
                <a:latin typeface="Arial" panose="020B0604020202020204" pitchFamily="34" charset="0"/>
                <a:cs typeface="Arial" panose="020B0604020202020204" pitchFamily="34" charset="0"/>
              </a:rPr>
              <a:t>)</a:t>
            </a:r>
          </a:p>
        </p:txBody>
      </p:sp>
      <p:sp>
        <p:nvSpPr>
          <p:cNvPr id="12" name="Text Box 12"/>
          <p:cNvSpPr txBox="1">
            <a:spLocks noChangeArrowheads="1"/>
          </p:cNvSpPr>
          <p:nvPr/>
        </p:nvSpPr>
        <p:spPr bwMode="auto">
          <a:xfrm>
            <a:off x="517586" y="4859942"/>
            <a:ext cx="8222947" cy="523210"/>
          </a:xfrm>
          <a:prstGeom prst="rect">
            <a:avLst/>
          </a:prstGeom>
          <a:solidFill>
            <a:srgbClr val="FFFF00"/>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Material: AB: </a:t>
            </a:r>
            <a:r>
              <a:rPr lang="en-GB" sz="2800" dirty="0" smtClean="0">
                <a:solidFill>
                  <a:schemeClr val="tx1"/>
                </a:solidFill>
              </a:rPr>
              <a:t>Carl </a:t>
            </a:r>
            <a:r>
              <a:rPr lang="en-GB" sz="2800" dirty="0">
                <a:solidFill>
                  <a:schemeClr val="tx1"/>
                </a:solidFill>
              </a:rPr>
              <a:t>and Charles </a:t>
            </a:r>
            <a:r>
              <a:rPr lang="en-GB" sz="2800" dirty="0" err="1">
                <a:solidFill>
                  <a:schemeClr val="tx1"/>
                </a:solidFill>
              </a:rPr>
              <a:t>Muntz</a:t>
            </a:r>
            <a:r>
              <a:rPr lang="en-GB" sz="2800" dirty="0">
                <a:solidFill>
                  <a:schemeClr val="tx1"/>
                </a:solidFill>
              </a:rPr>
              <a:t> – questions </a:t>
            </a:r>
            <a:endParaRPr lang="de-DE" altLang="de-DE" sz="2800" dirty="0" smtClean="0">
              <a:solidFill>
                <a:schemeClr val="tx1"/>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517586" y="5645063"/>
            <a:ext cx="8222947" cy="954097"/>
          </a:xfrm>
          <a:prstGeom prst="rect">
            <a:avLst/>
          </a:prstGeom>
          <a:solidFill>
            <a:schemeClr val="bg1"/>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dirty="0" smtClean="0">
                <a:solidFill>
                  <a:srgbClr val="FF0000"/>
                </a:solidFill>
                <a:latin typeface="Arial" panose="020B0604020202020204" pitchFamily="34" charset="0"/>
                <a:cs typeface="Arial" panose="020B0604020202020204" pitchFamily="34" charset="0"/>
              </a:rPr>
              <a:t>Der zentrale Konflikt und dessen Gründe werden herausgearbeitet</a:t>
            </a:r>
          </a:p>
        </p:txBody>
      </p:sp>
    </p:spTree>
    <p:extLst>
      <p:ext uri="{BB962C8B-B14F-4D97-AF65-F5344CB8AC3E}">
        <p14:creationId xmlns:p14="http://schemas.microsoft.com/office/powerpoint/2010/main" val="2131901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15835" y="1283574"/>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.7: Film </a:t>
            </a:r>
            <a:r>
              <a:rPr lang="de-DE" altLang="de-DE" sz="2800" b="1" i="1" dirty="0" err="1" smtClean="0">
                <a:solidFill>
                  <a:schemeClr val="tx1"/>
                </a:solidFill>
                <a:latin typeface="Arial" panose="020B0604020202020204" pitchFamily="34" charset="0"/>
                <a:cs typeface="Arial" panose="020B0604020202020204" pitchFamily="34" charset="0"/>
              </a:rPr>
              <a:t>and</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music</a:t>
            </a:r>
            <a:endParaRPr lang="de-DE" altLang="de-DE" sz="2800" b="1" i="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683640" y="2232209"/>
            <a:ext cx="8222947" cy="4344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eaLnBrk="1" hangingPunct="1">
              <a:spcAft>
                <a:spcPct val="0"/>
              </a:spcAft>
            </a:pPr>
            <a:r>
              <a:rPr lang="de-DE" altLang="de-DE" sz="2800" dirty="0" smtClean="0">
                <a:solidFill>
                  <a:schemeClr val="tx1"/>
                </a:solidFill>
                <a:latin typeface="Arial" panose="020B0604020202020204" pitchFamily="34" charset="0"/>
                <a:cs typeface="Arial" panose="020B0604020202020204" pitchFamily="34" charset="0"/>
              </a:rPr>
              <a:t>Der Filmsequenz wird </a:t>
            </a:r>
            <a:r>
              <a:rPr lang="de-DE" altLang="de-DE" sz="2800" b="1" dirty="0" smtClean="0">
                <a:solidFill>
                  <a:schemeClr val="tx1"/>
                </a:solidFill>
                <a:latin typeface="Arial" panose="020B0604020202020204" pitchFamily="34" charset="0"/>
                <a:cs typeface="Arial" panose="020B0604020202020204" pitchFamily="34" charset="0"/>
              </a:rPr>
              <a:t>ohne Ton </a:t>
            </a:r>
            <a:r>
              <a:rPr lang="de-DE" altLang="de-DE" sz="2800" dirty="0" smtClean="0">
                <a:solidFill>
                  <a:schemeClr val="tx1"/>
                </a:solidFill>
                <a:latin typeface="Arial" panose="020B0604020202020204" pitchFamily="34" charset="0"/>
                <a:cs typeface="Arial" panose="020B0604020202020204" pitchFamily="34" charset="0"/>
              </a:rPr>
              <a:t>vorgespielt.</a:t>
            </a:r>
          </a:p>
          <a:p>
            <a:pPr lvl="0"/>
            <a:endParaRPr lang="de-DE" altLang="de-DE" sz="2800" dirty="0" smtClean="0">
              <a:solidFill>
                <a:schemeClr val="tx1"/>
              </a:solidFill>
              <a:latin typeface="Arial" panose="020B0604020202020204" pitchFamily="34" charset="0"/>
              <a:cs typeface="Arial" panose="020B0604020202020204" pitchFamily="34" charset="0"/>
            </a:endParaRPr>
          </a:p>
          <a:p>
            <a:pPr lvl="0"/>
            <a:r>
              <a:rPr lang="de-DE" altLang="de-DE" sz="2800" dirty="0" smtClean="0">
                <a:solidFill>
                  <a:schemeClr val="tx1"/>
                </a:solidFill>
                <a:latin typeface="Arial" panose="020B0604020202020204" pitchFamily="34" charset="0"/>
                <a:cs typeface="Arial" panose="020B0604020202020204" pitchFamily="34" charset="0"/>
              </a:rPr>
              <a:t>Arbeitsauftrag für die </a:t>
            </a:r>
            <a:r>
              <a:rPr lang="de-DE" altLang="de-DE" sz="2800" dirty="0" err="1" smtClean="0">
                <a:solidFill>
                  <a:schemeClr val="tx1"/>
                </a:solidFill>
                <a:latin typeface="Arial" panose="020B0604020202020204" pitchFamily="34" charset="0"/>
                <a:cs typeface="Arial" panose="020B0604020202020204" pitchFamily="34" charset="0"/>
              </a:rPr>
              <a:t>SuS</a:t>
            </a:r>
            <a:r>
              <a:rPr lang="de-DE" altLang="de-DE" sz="2800" dirty="0" smtClean="0">
                <a:solidFill>
                  <a:schemeClr val="tx1"/>
                </a:solidFill>
                <a:latin typeface="Arial" panose="020B0604020202020204" pitchFamily="34" charset="0"/>
                <a:cs typeface="Arial" panose="020B0604020202020204" pitchFamily="34" charset="0"/>
              </a:rPr>
              <a:t>: </a:t>
            </a:r>
          </a:p>
          <a:p>
            <a:pPr marL="342900" lvl="0" indent="-342900">
              <a:spcAft>
                <a:spcPts val="600"/>
              </a:spcAft>
              <a:buFont typeface="Arial" panose="020B0604020202020204" pitchFamily="34" charset="0"/>
              <a:buChar char="•"/>
            </a:pPr>
            <a:r>
              <a:rPr lang="en-GB" sz="2400" i="1" dirty="0">
                <a:solidFill>
                  <a:srgbClr val="0070C0"/>
                </a:solidFill>
              </a:rPr>
              <a:t>What music </a:t>
            </a:r>
            <a:r>
              <a:rPr lang="en-GB" sz="2400" i="1" dirty="0" smtClean="0">
                <a:solidFill>
                  <a:srgbClr val="0070C0"/>
                </a:solidFill>
              </a:rPr>
              <a:t>do </a:t>
            </a:r>
            <a:r>
              <a:rPr lang="en-GB" sz="2400" i="1" dirty="0">
                <a:solidFill>
                  <a:srgbClr val="0070C0"/>
                </a:solidFill>
              </a:rPr>
              <a:t>you expect?</a:t>
            </a:r>
            <a:endParaRPr lang="de-DE" altLang="de-DE" sz="2400" i="1" dirty="0" smtClean="0">
              <a:solidFill>
                <a:srgbClr val="0070C0"/>
              </a:solidFill>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GB" sz="2400" i="1" dirty="0" smtClean="0">
                <a:solidFill>
                  <a:srgbClr val="0070C0"/>
                </a:solidFill>
              </a:rPr>
              <a:t>What </a:t>
            </a:r>
            <a:r>
              <a:rPr lang="en-GB" sz="2400" i="1" dirty="0">
                <a:solidFill>
                  <a:srgbClr val="0070C0"/>
                </a:solidFill>
              </a:rPr>
              <a:t>instruments? Human voice (singer? voice-over?)</a:t>
            </a:r>
            <a:endParaRPr lang="de-DE" sz="2400" i="1" dirty="0">
              <a:solidFill>
                <a:srgbClr val="0070C0"/>
              </a:solidFill>
            </a:endParaRPr>
          </a:p>
          <a:p>
            <a:pPr marL="342900" lvl="0" indent="-342900">
              <a:spcAft>
                <a:spcPts val="600"/>
              </a:spcAft>
              <a:buFont typeface="Arial" panose="020B0604020202020204" pitchFamily="34" charset="0"/>
              <a:buChar char="•"/>
            </a:pPr>
            <a:r>
              <a:rPr lang="en-GB" sz="2400" i="1" dirty="0">
                <a:solidFill>
                  <a:srgbClr val="0070C0"/>
                </a:solidFill>
              </a:rPr>
              <a:t>H</a:t>
            </a:r>
            <a:r>
              <a:rPr lang="en-GB" sz="2400" i="1" dirty="0" smtClean="0">
                <a:solidFill>
                  <a:srgbClr val="0070C0"/>
                </a:solidFill>
              </a:rPr>
              <a:t>ow </a:t>
            </a:r>
            <a:r>
              <a:rPr lang="en-GB" sz="2400" i="1" dirty="0">
                <a:solidFill>
                  <a:srgbClr val="0070C0"/>
                </a:solidFill>
              </a:rPr>
              <a:t>many instruments? Just one?</a:t>
            </a:r>
            <a:endParaRPr lang="de-DE" sz="2400" i="1" dirty="0">
              <a:solidFill>
                <a:srgbClr val="0070C0"/>
              </a:solidFill>
            </a:endParaRPr>
          </a:p>
          <a:p>
            <a:pPr marL="342900" lvl="0" indent="-342900">
              <a:spcAft>
                <a:spcPts val="600"/>
              </a:spcAft>
              <a:buFont typeface="Arial" panose="020B0604020202020204" pitchFamily="34" charset="0"/>
              <a:buChar char="•"/>
            </a:pPr>
            <a:r>
              <a:rPr lang="en-GB" sz="2400" i="1" dirty="0">
                <a:solidFill>
                  <a:srgbClr val="0070C0"/>
                </a:solidFill>
              </a:rPr>
              <a:t>H</a:t>
            </a:r>
            <a:r>
              <a:rPr lang="en-GB" sz="2400" i="1" dirty="0" smtClean="0">
                <a:solidFill>
                  <a:srgbClr val="0070C0"/>
                </a:solidFill>
              </a:rPr>
              <a:t>igh </a:t>
            </a:r>
            <a:r>
              <a:rPr lang="en-GB" sz="2400" i="1" dirty="0">
                <a:solidFill>
                  <a:srgbClr val="0070C0"/>
                </a:solidFill>
              </a:rPr>
              <a:t>/ low voices / instruments</a:t>
            </a:r>
            <a:r>
              <a:rPr lang="en-GB" sz="2400" i="1" dirty="0" smtClean="0">
                <a:solidFill>
                  <a:srgbClr val="0070C0"/>
                </a:solidFill>
              </a:rPr>
              <a:t>?</a:t>
            </a:r>
            <a:r>
              <a:rPr lang="de-DE" sz="2400" i="1" dirty="0" smtClean="0">
                <a:solidFill>
                  <a:srgbClr val="0070C0"/>
                </a:solidFill>
              </a:rPr>
              <a:t> </a:t>
            </a:r>
          </a:p>
          <a:p>
            <a:pPr marL="342900" lvl="0" indent="-342900">
              <a:spcAft>
                <a:spcPts val="600"/>
              </a:spcAft>
              <a:buFont typeface="Arial" panose="020B0604020202020204" pitchFamily="34" charset="0"/>
              <a:buChar char="•"/>
            </a:pPr>
            <a:r>
              <a:rPr lang="en-GB" sz="2400" i="1" dirty="0">
                <a:solidFill>
                  <a:srgbClr val="0070C0"/>
                </a:solidFill>
              </a:rPr>
              <a:t>R</a:t>
            </a:r>
            <a:r>
              <a:rPr lang="en-GB" sz="2400" i="1" dirty="0" smtClean="0">
                <a:solidFill>
                  <a:srgbClr val="0070C0"/>
                </a:solidFill>
              </a:rPr>
              <a:t>hythm</a:t>
            </a:r>
            <a:r>
              <a:rPr lang="en-GB" sz="2400" i="1" dirty="0">
                <a:solidFill>
                  <a:srgbClr val="0070C0"/>
                </a:solidFill>
              </a:rPr>
              <a:t>?</a:t>
            </a:r>
            <a:endParaRPr lang="de-DE" sz="2400" i="1" dirty="0">
              <a:solidFill>
                <a:srgbClr val="0070C0"/>
              </a:solidFill>
            </a:endParaRPr>
          </a:p>
          <a:p>
            <a:pPr marL="342900" indent="-342900">
              <a:spcAft>
                <a:spcPts val="600"/>
              </a:spcAft>
              <a:buFont typeface="Arial" panose="020B0604020202020204" pitchFamily="34" charset="0"/>
              <a:buChar char="•"/>
            </a:pPr>
            <a:r>
              <a:rPr lang="en-GB" sz="2400" i="1" dirty="0">
                <a:solidFill>
                  <a:srgbClr val="0070C0"/>
                </a:solidFill>
              </a:rPr>
              <a:t>A</a:t>
            </a:r>
            <a:r>
              <a:rPr lang="en-GB" sz="2400" i="1" dirty="0" smtClean="0">
                <a:solidFill>
                  <a:srgbClr val="0070C0"/>
                </a:solidFill>
              </a:rPr>
              <a:t>ny </a:t>
            </a:r>
            <a:r>
              <a:rPr lang="en-GB" sz="2400" i="1" dirty="0">
                <a:solidFill>
                  <a:srgbClr val="0070C0"/>
                </a:solidFill>
              </a:rPr>
              <a:t>additional sound effects?</a:t>
            </a:r>
            <a:endParaRPr lang="de-DE" altLang="de-DE" sz="2400" i="1" dirty="0" smtClean="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259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15835" y="1283574"/>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.7: Film </a:t>
            </a:r>
            <a:r>
              <a:rPr lang="de-DE" altLang="de-DE" sz="2800" b="1" i="1" dirty="0" err="1" smtClean="0">
                <a:solidFill>
                  <a:schemeClr val="tx1"/>
                </a:solidFill>
                <a:latin typeface="Arial" panose="020B0604020202020204" pitchFamily="34" charset="0"/>
                <a:cs typeface="Arial" panose="020B0604020202020204" pitchFamily="34" charset="0"/>
              </a:rPr>
              <a:t>and</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music</a:t>
            </a:r>
            <a:endParaRPr lang="de-DE" altLang="de-DE" sz="2800" b="1" i="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702753" y="1925115"/>
            <a:ext cx="8222947" cy="4431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eaLnBrk="1" hangingPunct="1">
              <a:spcAft>
                <a:spcPct val="0"/>
              </a:spcAft>
            </a:pPr>
            <a:r>
              <a:rPr lang="de-DE" altLang="de-DE" sz="2800" dirty="0" smtClean="0">
                <a:solidFill>
                  <a:schemeClr val="tx1"/>
                </a:solidFill>
                <a:latin typeface="Arial" panose="020B0604020202020204" pitchFamily="34" charset="0"/>
                <a:cs typeface="Arial" panose="020B0604020202020204" pitchFamily="34" charset="0"/>
              </a:rPr>
              <a:t>Der Filmsequenz wird </a:t>
            </a:r>
            <a:r>
              <a:rPr lang="de-DE" altLang="de-DE" sz="2800" b="1" dirty="0" smtClean="0">
                <a:solidFill>
                  <a:schemeClr val="tx1"/>
                </a:solidFill>
                <a:latin typeface="Arial" panose="020B0604020202020204" pitchFamily="34" charset="0"/>
                <a:cs typeface="Arial" panose="020B0604020202020204" pitchFamily="34" charset="0"/>
              </a:rPr>
              <a:t>ohne Ton </a:t>
            </a:r>
            <a:r>
              <a:rPr lang="de-DE" altLang="de-DE" sz="2800" dirty="0" smtClean="0">
                <a:solidFill>
                  <a:schemeClr val="tx1"/>
                </a:solidFill>
                <a:latin typeface="Arial" panose="020B0604020202020204" pitchFamily="34" charset="0"/>
                <a:cs typeface="Arial" panose="020B0604020202020204" pitchFamily="34" charset="0"/>
              </a:rPr>
              <a:t>angespielt.</a:t>
            </a:r>
          </a:p>
          <a:p>
            <a:pPr lvl="0"/>
            <a:r>
              <a:rPr lang="de-DE" altLang="de-DE" sz="2800" b="1" dirty="0" smtClean="0">
                <a:solidFill>
                  <a:schemeClr val="tx1"/>
                </a:solidFill>
                <a:latin typeface="Arial" panose="020B0604020202020204" pitchFamily="34" charset="0"/>
                <a:cs typeface="Arial" panose="020B0604020202020204" pitchFamily="34" charset="0"/>
              </a:rPr>
              <a:t>Stattdessen</a:t>
            </a:r>
            <a:r>
              <a:rPr lang="de-DE" altLang="de-DE" sz="2800" dirty="0" smtClean="0">
                <a:solidFill>
                  <a:schemeClr val="tx1"/>
                </a:solidFill>
                <a:latin typeface="Arial" panose="020B0604020202020204" pitchFamily="34" charset="0"/>
                <a:cs typeface="Arial" panose="020B0604020202020204" pitchFamily="34" charset="0"/>
              </a:rPr>
              <a:t> wird </a:t>
            </a:r>
            <a:r>
              <a:rPr lang="de-DE" altLang="de-DE" sz="2800" b="1" dirty="0" smtClean="0">
                <a:solidFill>
                  <a:schemeClr val="tx1"/>
                </a:solidFill>
                <a:latin typeface="Arial" panose="020B0604020202020204" pitchFamily="34" charset="0"/>
                <a:cs typeface="Arial" panose="020B0604020202020204" pitchFamily="34" charset="0"/>
              </a:rPr>
              <a:t>Musik von CD </a:t>
            </a:r>
            <a:r>
              <a:rPr lang="de-DE" altLang="de-DE" sz="2800" dirty="0" smtClean="0">
                <a:solidFill>
                  <a:schemeClr val="tx1"/>
                </a:solidFill>
                <a:latin typeface="Arial" panose="020B0604020202020204" pitchFamily="34" charset="0"/>
                <a:cs typeface="Arial" panose="020B0604020202020204" pitchFamily="34" charset="0"/>
              </a:rPr>
              <a:t>unterlegt </a:t>
            </a:r>
          </a:p>
          <a:p>
            <a:pPr lvl="0"/>
            <a:r>
              <a:rPr lang="de-DE" altLang="de-DE" sz="2800" dirty="0" smtClean="0">
                <a:solidFill>
                  <a:schemeClr val="tx1"/>
                </a:solidFill>
                <a:latin typeface="Arial" panose="020B0604020202020204" pitchFamily="34" charset="0"/>
                <a:cs typeface="Arial" panose="020B0604020202020204" pitchFamily="34" charset="0"/>
              </a:rPr>
              <a:t>(Igor Stravinsky: </a:t>
            </a:r>
            <a:r>
              <a:rPr lang="de-DE" altLang="de-DE" sz="2800" i="1" dirty="0" smtClean="0">
                <a:solidFill>
                  <a:schemeClr val="tx1"/>
                </a:solidFill>
                <a:latin typeface="Arial" panose="020B0604020202020204" pitchFamily="34" charset="0"/>
                <a:cs typeface="Arial" panose="020B0604020202020204" pitchFamily="34" charset="0"/>
              </a:rPr>
              <a:t>le </a:t>
            </a:r>
            <a:r>
              <a:rPr lang="de-DE" altLang="de-DE" sz="2800" i="1" dirty="0" err="1" smtClean="0">
                <a:solidFill>
                  <a:schemeClr val="tx1"/>
                </a:solidFill>
                <a:latin typeface="Arial" panose="020B0604020202020204" pitchFamily="34" charset="0"/>
                <a:cs typeface="Arial" panose="020B0604020202020204" pitchFamily="34" charset="0"/>
              </a:rPr>
              <a:t>sacre</a:t>
            </a:r>
            <a:r>
              <a:rPr lang="de-DE" altLang="de-DE" sz="2800" i="1" dirty="0" smtClean="0">
                <a:solidFill>
                  <a:schemeClr val="tx1"/>
                </a:solidFill>
                <a:latin typeface="Arial" panose="020B0604020202020204" pitchFamily="34" charset="0"/>
                <a:cs typeface="Arial" panose="020B0604020202020204" pitchFamily="34" charset="0"/>
              </a:rPr>
              <a:t> du </a:t>
            </a:r>
            <a:r>
              <a:rPr lang="de-DE" altLang="de-DE" sz="2800" i="1" dirty="0" err="1" smtClean="0">
                <a:solidFill>
                  <a:schemeClr val="tx1"/>
                </a:solidFill>
                <a:latin typeface="Arial" panose="020B0604020202020204" pitchFamily="34" charset="0"/>
                <a:cs typeface="Arial" panose="020B0604020202020204" pitchFamily="34" charset="0"/>
              </a:rPr>
              <a:t>printemps</a:t>
            </a:r>
            <a:r>
              <a:rPr lang="de-DE" altLang="de-DE" sz="2800" dirty="0" smtClean="0">
                <a:solidFill>
                  <a:schemeClr val="tx1"/>
                </a:solidFill>
                <a:latin typeface="Arial" panose="020B0604020202020204" pitchFamily="34" charset="0"/>
                <a:cs typeface="Arial" panose="020B0604020202020204" pitchFamily="34" charset="0"/>
              </a:rPr>
              <a:t>)</a:t>
            </a:r>
          </a:p>
          <a:p>
            <a:pPr lvl="0"/>
            <a:endParaRPr lang="de-DE" altLang="de-DE" sz="2800" dirty="0" smtClean="0">
              <a:solidFill>
                <a:schemeClr val="tx1"/>
              </a:solidFill>
              <a:latin typeface="Arial" panose="020B0604020202020204" pitchFamily="34" charset="0"/>
              <a:cs typeface="Arial" panose="020B0604020202020204" pitchFamily="34" charset="0"/>
            </a:endParaRPr>
          </a:p>
          <a:p>
            <a:r>
              <a:rPr lang="de-DE" altLang="de-DE" sz="2800" dirty="0">
                <a:solidFill>
                  <a:schemeClr val="tx1"/>
                </a:solidFill>
                <a:latin typeface="Arial" panose="020B0604020202020204" pitchFamily="34" charset="0"/>
                <a:cs typeface="Arial" panose="020B0604020202020204" pitchFamily="34" charset="0"/>
              </a:rPr>
              <a:t>Arbeitsauftrag für die </a:t>
            </a:r>
            <a:r>
              <a:rPr lang="de-DE" altLang="de-DE" sz="2800" dirty="0" err="1">
                <a:solidFill>
                  <a:schemeClr val="tx1"/>
                </a:solidFill>
                <a:latin typeface="Arial" panose="020B0604020202020204" pitchFamily="34" charset="0"/>
                <a:cs typeface="Arial" panose="020B0604020202020204" pitchFamily="34" charset="0"/>
              </a:rPr>
              <a:t>SuS</a:t>
            </a:r>
            <a:r>
              <a:rPr lang="de-DE" altLang="de-DE" sz="2800" dirty="0">
                <a:solidFill>
                  <a:schemeClr val="tx1"/>
                </a:solidFill>
                <a:latin typeface="Arial" panose="020B0604020202020204" pitchFamily="34" charset="0"/>
                <a:cs typeface="Arial" panose="020B0604020202020204" pitchFamily="34" charset="0"/>
              </a:rPr>
              <a:t>: </a:t>
            </a:r>
          </a:p>
          <a:p>
            <a:pPr marL="342900" lvl="0" indent="-342900">
              <a:buFont typeface="Arial" panose="020B0604020202020204" pitchFamily="34" charset="0"/>
              <a:buChar char="•"/>
            </a:pPr>
            <a:r>
              <a:rPr lang="en-GB" sz="2400" i="1" dirty="0" smtClean="0">
                <a:solidFill>
                  <a:srgbClr val="0070C0"/>
                </a:solidFill>
                <a:latin typeface="Arial" panose="020B0604020202020204" pitchFamily="34" charset="0"/>
                <a:cs typeface="Arial" panose="020B0604020202020204" pitchFamily="34" charset="0"/>
              </a:rPr>
              <a:t>What </a:t>
            </a:r>
            <a:r>
              <a:rPr lang="en-GB" sz="2400" i="1" dirty="0">
                <a:solidFill>
                  <a:srgbClr val="0070C0"/>
                </a:solidFill>
                <a:latin typeface="Arial" panose="020B0604020202020204" pitchFamily="34" charset="0"/>
                <a:cs typeface="Arial" panose="020B0604020202020204" pitchFamily="34" charset="0"/>
              </a:rPr>
              <a:t>general effect is created? </a:t>
            </a:r>
            <a:r>
              <a:rPr lang="en-GB" sz="2400" i="1" dirty="0" smtClean="0">
                <a:solidFill>
                  <a:srgbClr val="0070C0"/>
                </a:solidFill>
                <a:latin typeface="Arial" panose="020B0604020202020204" pitchFamily="34" charset="0"/>
                <a:cs typeface="Arial" panose="020B0604020202020204" pitchFamily="34" charset="0"/>
              </a:rPr>
              <a:t>How?</a:t>
            </a:r>
            <a:endParaRPr lang="de-DE" sz="2400" dirty="0">
              <a:solidFill>
                <a:srgbClr val="0070C0"/>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i="1" dirty="0">
                <a:solidFill>
                  <a:srgbClr val="0070C0"/>
                </a:solidFill>
                <a:latin typeface="Arial" panose="020B0604020202020204" pitchFamily="34" charset="0"/>
                <a:cs typeface="Arial" panose="020B0604020202020204" pitchFamily="34" charset="0"/>
              </a:rPr>
              <a:t>Which visual elements are highlighted?</a:t>
            </a:r>
            <a:endParaRPr lang="de-DE" sz="2400" dirty="0">
              <a:solidFill>
                <a:srgbClr val="0070C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i="1" dirty="0">
                <a:solidFill>
                  <a:srgbClr val="0070C0"/>
                </a:solidFill>
                <a:latin typeface="Arial" panose="020B0604020202020204" pitchFamily="34" charset="0"/>
                <a:cs typeface="Arial" panose="020B0604020202020204" pitchFamily="34" charset="0"/>
              </a:rPr>
              <a:t>How is the scene structured?</a:t>
            </a:r>
            <a:endParaRPr lang="de-DE" altLang="de-DE" sz="2400" i="1" dirty="0" smtClean="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4138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15835" y="1283574"/>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.7: Film </a:t>
            </a:r>
            <a:r>
              <a:rPr lang="de-DE" altLang="de-DE" sz="2800" b="1" i="1" dirty="0" err="1" smtClean="0">
                <a:solidFill>
                  <a:schemeClr val="tx1"/>
                </a:solidFill>
                <a:latin typeface="Arial" panose="020B0604020202020204" pitchFamily="34" charset="0"/>
                <a:cs typeface="Arial" panose="020B0604020202020204" pitchFamily="34" charset="0"/>
              </a:rPr>
              <a:t>and</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music</a:t>
            </a:r>
            <a:endParaRPr lang="de-DE" altLang="de-DE" sz="2800" b="1" i="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702753" y="1925115"/>
            <a:ext cx="8222947" cy="1815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eaLnBrk="1" hangingPunct="1">
              <a:spcAft>
                <a:spcPct val="0"/>
              </a:spcAft>
            </a:pPr>
            <a:r>
              <a:rPr lang="de-DE" altLang="de-DE" sz="2800" dirty="0" smtClean="0">
                <a:solidFill>
                  <a:schemeClr val="tx1"/>
                </a:solidFill>
                <a:latin typeface="Arial" panose="020B0604020202020204" pitchFamily="34" charset="0"/>
                <a:cs typeface="Arial" panose="020B0604020202020204" pitchFamily="34" charset="0"/>
              </a:rPr>
              <a:t>Der Filmsequenz wird </a:t>
            </a:r>
            <a:r>
              <a:rPr lang="de-DE" altLang="de-DE" sz="2800" b="1" dirty="0" smtClean="0">
                <a:solidFill>
                  <a:schemeClr val="tx1"/>
                </a:solidFill>
                <a:latin typeface="Arial" panose="020B0604020202020204" pitchFamily="34" charset="0"/>
                <a:cs typeface="Arial" panose="020B0604020202020204" pitchFamily="34" charset="0"/>
              </a:rPr>
              <a:t>mit Ton </a:t>
            </a:r>
            <a:r>
              <a:rPr lang="de-DE" altLang="de-DE" sz="2800" dirty="0" smtClean="0">
                <a:solidFill>
                  <a:schemeClr val="tx1"/>
                </a:solidFill>
                <a:latin typeface="Arial" panose="020B0604020202020204" pitchFamily="34" charset="0"/>
                <a:cs typeface="Arial" panose="020B0604020202020204" pitchFamily="34" charset="0"/>
              </a:rPr>
              <a:t>angespielt.</a:t>
            </a:r>
          </a:p>
          <a:p>
            <a:pPr eaLnBrk="1" hangingPunct="1">
              <a:spcAft>
                <a:spcPct val="0"/>
              </a:spcAft>
            </a:pPr>
            <a:endParaRPr lang="de-DE" altLang="de-DE" sz="2800" dirty="0">
              <a:solidFill>
                <a:schemeClr val="tx1"/>
              </a:solidFill>
              <a:latin typeface="Arial" panose="020B0604020202020204" pitchFamily="34" charset="0"/>
              <a:cs typeface="Arial" panose="020B0604020202020204" pitchFamily="34" charset="0"/>
            </a:endParaRPr>
          </a:p>
          <a:p>
            <a:pPr eaLnBrk="1" hangingPunct="1">
              <a:spcAft>
                <a:spcPct val="0"/>
              </a:spcAft>
            </a:pPr>
            <a:r>
              <a:rPr lang="de-DE" altLang="de-DE" sz="2800" dirty="0" smtClean="0">
                <a:solidFill>
                  <a:schemeClr val="tx1"/>
                </a:solidFill>
                <a:latin typeface="Arial" panose="020B0604020202020204" pitchFamily="34" charset="0"/>
                <a:cs typeface="Arial" panose="020B0604020202020204" pitchFamily="34" charset="0"/>
              </a:rPr>
              <a:t>Die Wirkung der originalen Filmmusik wird mit der vorherigen verglichen.</a:t>
            </a:r>
          </a:p>
        </p:txBody>
      </p:sp>
    </p:spTree>
    <p:extLst>
      <p:ext uri="{BB962C8B-B14F-4D97-AF65-F5344CB8AC3E}">
        <p14:creationId xmlns:p14="http://schemas.microsoft.com/office/powerpoint/2010/main" val="1051010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467100" y="1557931"/>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.8: </a:t>
            </a:r>
            <a:r>
              <a:rPr lang="de-DE" altLang="de-DE" sz="2800" b="1" i="1" dirty="0" err="1" smtClean="0">
                <a:solidFill>
                  <a:schemeClr val="tx1"/>
                </a:solidFill>
                <a:latin typeface="Arial" panose="020B0604020202020204" pitchFamily="34" charset="0"/>
                <a:cs typeface="Arial" panose="020B0604020202020204" pitchFamily="34" charset="0"/>
              </a:rPr>
              <a:t>Carl´s</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thoughts</a:t>
            </a:r>
            <a:endParaRPr lang="de-DE" altLang="de-DE" sz="2800" b="1" i="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0921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36379" y="3890737"/>
            <a:ext cx="3429000" cy="2583071"/>
          </a:xfrm>
          <a:prstGeom prst="wedgeRoundRectCallout">
            <a:avLst>
              <a:gd name="adj1" fmla="val -815"/>
              <a:gd name="adj2" fmla="val -75097"/>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9" name="AutoShape 2"/>
          <p:cNvSpPr>
            <a:spLocks noChangeArrowheads="1"/>
          </p:cNvSpPr>
          <p:nvPr/>
        </p:nvSpPr>
        <p:spPr bwMode="auto">
          <a:xfrm>
            <a:off x="4488726" y="3832673"/>
            <a:ext cx="3771900" cy="1828576"/>
          </a:xfrm>
          <a:prstGeom prst="wedgeRoundRectCallout">
            <a:avLst>
              <a:gd name="adj1" fmla="val 5574"/>
              <a:gd name="adj2" fmla="val -76250"/>
              <a:gd name="adj3" fmla="val 1666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8" name="Textfeld 1"/>
          <p:cNvSpPr txBox="1"/>
          <p:nvPr/>
        </p:nvSpPr>
        <p:spPr>
          <a:xfrm>
            <a:off x="683640" y="1844999"/>
            <a:ext cx="3805086"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5" name="Text Box 12"/>
          <p:cNvSpPr txBox="1">
            <a:spLocks noChangeArrowheads="1"/>
          </p:cNvSpPr>
          <p:nvPr/>
        </p:nvSpPr>
        <p:spPr bwMode="auto">
          <a:xfrm>
            <a:off x="663631" y="3921514"/>
            <a:ext cx="3404314" cy="2677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ts val="0"/>
              </a:spcAft>
            </a:pPr>
            <a:r>
              <a:rPr lang="en-GB" sz="1800" b="1" dirty="0">
                <a:solidFill>
                  <a:schemeClr val="tx1"/>
                </a:solidFill>
                <a:latin typeface="Arial" panose="020B0604020202020204" pitchFamily="34" charset="0"/>
                <a:ea typeface="Times New Roman" panose="02020603050405020304" pitchFamily="18" charset="0"/>
              </a:rPr>
              <a:t>1) Modal auxiliaries:</a:t>
            </a:r>
            <a:endParaRPr lang="de-DE" sz="1400" dirty="0">
              <a:solidFill>
                <a:schemeClr val="tx1"/>
              </a:solidFill>
              <a:latin typeface="Times New Roman" panose="02020603050405020304" pitchFamily="18" charset="0"/>
              <a:ea typeface="Times New Roman" panose="02020603050405020304" pitchFamily="18" charset="0"/>
            </a:endParaRPr>
          </a:p>
          <a:p>
            <a:pPr>
              <a:spcAft>
                <a:spcPts val="0"/>
              </a:spcAft>
            </a:pPr>
            <a:r>
              <a:rPr lang="en-GB" sz="1800" cap="small" dirty="0">
                <a:solidFill>
                  <a:schemeClr val="tx1"/>
                </a:solidFill>
                <a:latin typeface="Arial" panose="020B0604020202020204" pitchFamily="34" charset="0"/>
                <a:ea typeface="Times New Roman" panose="02020603050405020304" pitchFamily="18" charset="0"/>
              </a:rPr>
              <a:t>Example</a:t>
            </a:r>
            <a:r>
              <a:rPr lang="en-GB" sz="1800" dirty="0">
                <a:solidFill>
                  <a:schemeClr val="tx1"/>
                </a:solidFill>
                <a:latin typeface="Arial" panose="020B0604020202020204" pitchFamily="34" charset="0"/>
                <a:ea typeface="Times New Roman" panose="02020603050405020304" pitchFamily="18" charset="0"/>
              </a:rPr>
              <a:t>: I </a:t>
            </a:r>
            <a:r>
              <a:rPr lang="en-GB" sz="1800" b="1" i="1" u="sng" dirty="0">
                <a:solidFill>
                  <a:schemeClr val="tx1"/>
                </a:solidFill>
                <a:latin typeface="Arial" panose="020B0604020202020204" pitchFamily="34" charset="0"/>
                <a:ea typeface="Times New Roman" panose="02020603050405020304" pitchFamily="18" charset="0"/>
              </a:rPr>
              <a:t>might</a:t>
            </a:r>
            <a:r>
              <a:rPr lang="en-GB" sz="1800" dirty="0">
                <a:solidFill>
                  <a:schemeClr val="tx1"/>
                </a:solidFill>
                <a:latin typeface="Arial" panose="020B0604020202020204" pitchFamily="34" charset="0"/>
                <a:ea typeface="Times New Roman" panose="02020603050405020304" pitchFamily="18" charset="0"/>
              </a:rPr>
              <a:t> help Kevin.</a:t>
            </a:r>
            <a:endParaRPr lang="de-DE" sz="1400" dirty="0">
              <a:solidFill>
                <a:schemeClr val="tx1"/>
              </a:solidFill>
              <a:latin typeface="Times New Roman" panose="02020603050405020304" pitchFamily="18" charset="0"/>
              <a:ea typeface="Times New Roman" panose="02020603050405020304" pitchFamily="18" charset="0"/>
            </a:endParaRPr>
          </a:p>
          <a:p>
            <a:pPr marL="449580">
              <a:spcAft>
                <a:spcPts val="0"/>
              </a:spcAft>
            </a:pPr>
            <a:r>
              <a:rPr lang="en-GB" sz="1800" dirty="0">
                <a:solidFill>
                  <a:schemeClr val="tx1"/>
                </a:solidFill>
                <a:latin typeface="Arial" panose="020B0604020202020204" pitchFamily="34" charset="0"/>
                <a:ea typeface="Times New Roman" panose="02020603050405020304" pitchFamily="18" charset="0"/>
              </a:rPr>
              <a:t>may		might</a:t>
            </a:r>
            <a:endParaRPr lang="de-DE" sz="1400" dirty="0">
              <a:solidFill>
                <a:schemeClr val="tx1"/>
              </a:solidFill>
              <a:latin typeface="Times New Roman" panose="02020603050405020304" pitchFamily="18" charset="0"/>
              <a:ea typeface="Times New Roman" panose="02020603050405020304" pitchFamily="18" charset="0"/>
            </a:endParaRPr>
          </a:p>
          <a:p>
            <a:pPr marL="449580">
              <a:spcAft>
                <a:spcPts val="0"/>
              </a:spcAft>
            </a:pPr>
            <a:r>
              <a:rPr lang="en-GB" sz="1800" dirty="0">
                <a:solidFill>
                  <a:schemeClr val="tx1"/>
                </a:solidFill>
                <a:latin typeface="Arial" panose="020B0604020202020204" pitchFamily="34" charset="0"/>
                <a:ea typeface="Times New Roman" panose="02020603050405020304" pitchFamily="18" charset="0"/>
              </a:rPr>
              <a:t>can		could</a:t>
            </a:r>
            <a:endParaRPr lang="de-DE" sz="1400" dirty="0">
              <a:solidFill>
                <a:schemeClr val="tx1"/>
              </a:solidFill>
              <a:latin typeface="Times New Roman" panose="02020603050405020304" pitchFamily="18" charset="0"/>
              <a:ea typeface="Times New Roman" panose="02020603050405020304" pitchFamily="18" charset="0"/>
            </a:endParaRPr>
          </a:p>
          <a:p>
            <a:pPr marL="449580">
              <a:spcAft>
                <a:spcPts val="0"/>
              </a:spcAft>
            </a:pPr>
            <a:r>
              <a:rPr lang="en-GB" sz="1800" dirty="0" smtClean="0">
                <a:solidFill>
                  <a:schemeClr val="tx1"/>
                </a:solidFill>
                <a:latin typeface="Arial" panose="020B0604020202020204" pitchFamily="34" charset="0"/>
                <a:ea typeface="Times New Roman" panose="02020603050405020304" pitchFamily="18" charset="0"/>
              </a:rPr>
              <a:t>must</a:t>
            </a:r>
            <a:endParaRPr lang="de-DE" sz="1400" dirty="0" smtClean="0">
              <a:solidFill>
                <a:schemeClr val="tx1"/>
              </a:solidFill>
              <a:latin typeface="Times New Roman" panose="02020603050405020304" pitchFamily="18" charset="0"/>
              <a:ea typeface="Times New Roman" panose="02020603050405020304" pitchFamily="18" charset="0"/>
            </a:endParaRPr>
          </a:p>
          <a:p>
            <a:pPr marL="449580">
              <a:spcAft>
                <a:spcPts val="0"/>
              </a:spcAft>
            </a:pPr>
            <a:r>
              <a:rPr lang="en-GB" sz="1800" dirty="0" smtClean="0">
                <a:solidFill>
                  <a:schemeClr val="tx1"/>
                </a:solidFill>
                <a:latin typeface="Arial" panose="020B0604020202020204" pitchFamily="34" charset="0"/>
                <a:ea typeface="Times New Roman" panose="02020603050405020304" pitchFamily="18" charset="0"/>
              </a:rPr>
              <a:t>needn´t</a:t>
            </a:r>
            <a:endParaRPr lang="de-DE" sz="1400" dirty="0">
              <a:solidFill>
                <a:schemeClr val="tx1"/>
              </a:solidFill>
              <a:latin typeface="Times New Roman" panose="02020603050405020304" pitchFamily="18" charset="0"/>
              <a:ea typeface="Times New Roman" panose="02020603050405020304" pitchFamily="18" charset="0"/>
            </a:endParaRPr>
          </a:p>
          <a:p>
            <a:pPr marL="449580">
              <a:spcAft>
                <a:spcPts val="0"/>
              </a:spcAft>
            </a:pPr>
            <a:r>
              <a:rPr lang="en-GB" sz="1800" dirty="0">
                <a:solidFill>
                  <a:schemeClr val="tx1"/>
                </a:solidFill>
                <a:latin typeface="Arial" panose="020B0604020202020204" pitchFamily="34" charset="0"/>
                <a:ea typeface="Times New Roman" panose="02020603050405020304" pitchFamily="18" charset="0"/>
              </a:rPr>
              <a:t>shall	</a:t>
            </a:r>
            <a:r>
              <a:rPr lang="en-GB" sz="1800" dirty="0" smtClean="0">
                <a:solidFill>
                  <a:schemeClr val="tx1"/>
                </a:solidFill>
                <a:latin typeface="Arial" panose="020B0604020202020204" pitchFamily="34" charset="0"/>
                <a:ea typeface="Times New Roman" panose="02020603050405020304" pitchFamily="18" charset="0"/>
              </a:rPr>
              <a:t>should</a:t>
            </a:r>
            <a:endParaRPr lang="de-DE" sz="1400" dirty="0">
              <a:solidFill>
                <a:schemeClr val="tx1"/>
              </a:solidFill>
              <a:latin typeface="Times New Roman" panose="02020603050405020304" pitchFamily="18" charset="0"/>
              <a:ea typeface="Times New Roman" panose="02020603050405020304" pitchFamily="18" charset="0"/>
            </a:endParaRPr>
          </a:p>
          <a:p>
            <a:pPr marL="449580">
              <a:spcAft>
                <a:spcPts val="0"/>
              </a:spcAft>
            </a:pPr>
            <a:r>
              <a:rPr lang="en-GB" sz="1800" dirty="0">
                <a:solidFill>
                  <a:schemeClr val="tx1"/>
                </a:solidFill>
                <a:latin typeface="Arial" panose="020B0604020202020204" pitchFamily="34" charset="0"/>
                <a:ea typeface="Times New Roman" panose="02020603050405020304" pitchFamily="18" charset="0"/>
              </a:rPr>
              <a:t>will		would</a:t>
            </a:r>
            <a:endParaRPr lang="de-DE" sz="1400" dirty="0">
              <a:solidFill>
                <a:schemeClr val="tx1"/>
              </a:solidFill>
              <a:latin typeface="Times New Roman" panose="02020603050405020304" pitchFamily="18" charset="0"/>
              <a:ea typeface="Times New Roman" panose="02020603050405020304" pitchFamily="18" charset="0"/>
            </a:endParaRPr>
          </a:p>
          <a:p>
            <a:r>
              <a:rPr lang="en-GB" sz="1800" dirty="0">
                <a:solidFill>
                  <a:schemeClr val="tx1"/>
                </a:solidFill>
                <a:latin typeface="Arial" panose="020B0604020202020204" pitchFamily="34" charset="0"/>
                <a:ea typeface="Times New Roman" panose="02020603050405020304" pitchFamily="18" charset="0"/>
              </a:rPr>
              <a:t> </a:t>
            </a:r>
            <a:r>
              <a:rPr lang="en-GB" sz="1800" dirty="0" smtClean="0">
                <a:solidFill>
                  <a:schemeClr val="tx1"/>
                </a:solidFill>
                <a:latin typeface="Arial" panose="020B0604020202020204" pitchFamily="34" charset="0"/>
                <a:ea typeface="Times New Roman" panose="02020603050405020304" pitchFamily="18" charset="0"/>
              </a:rPr>
              <a:t>      ought </a:t>
            </a:r>
            <a:r>
              <a:rPr lang="en-GB" sz="1800" dirty="0">
                <a:solidFill>
                  <a:schemeClr val="tx1"/>
                </a:solidFill>
                <a:latin typeface="Arial" panose="020B0604020202020204" pitchFamily="34" charset="0"/>
                <a:ea typeface="Times New Roman" panose="02020603050405020304" pitchFamily="18" charset="0"/>
              </a:rPr>
              <a:t>to</a:t>
            </a:r>
            <a:endParaRPr lang="de-DE" altLang="de-DE" sz="1800" b="1" dirty="0" smtClean="0">
              <a:solidFill>
                <a:schemeClr val="tx1"/>
              </a:solidFill>
              <a:latin typeface="Arial" panose="020B0604020202020204" pitchFamily="34" charset="0"/>
              <a:cs typeface="Arial" panose="020B0604020202020204" pitchFamily="34" charset="0"/>
            </a:endParaRPr>
          </a:p>
        </p:txBody>
      </p:sp>
      <p:sp>
        <p:nvSpPr>
          <p:cNvPr id="13" name="Text Box 12"/>
          <p:cNvSpPr txBox="1">
            <a:spLocks noChangeArrowheads="1"/>
          </p:cNvSpPr>
          <p:nvPr/>
        </p:nvSpPr>
        <p:spPr bwMode="auto">
          <a:xfrm>
            <a:off x="2832567" y="551162"/>
            <a:ext cx="4054929" cy="40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ts val="0"/>
              </a:spcAft>
            </a:pPr>
            <a:r>
              <a:rPr lang="en-GB" sz="2000" dirty="0">
                <a:solidFill>
                  <a:schemeClr val="tx1"/>
                </a:solidFill>
              </a:rPr>
              <a:t>Talking about personal choices:</a:t>
            </a:r>
            <a:endParaRPr lang="de-DE" altLang="de-DE" sz="2000" b="1" dirty="0" smtClean="0">
              <a:solidFill>
                <a:schemeClr val="tx1"/>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4629060" y="3921514"/>
            <a:ext cx="3404314" cy="1379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r>
              <a:rPr lang="en-GB" sz="1800" b="1" dirty="0">
                <a:solidFill>
                  <a:schemeClr val="tx1"/>
                </a:solidFill>
              </a:rPr>
              <a:t>2) Conditional sentences type I:</a:t>
            </a:r>
            <a:endParaRPr lang="de-DE" sz="1800" dirty="0">
              <a:solidFill>
                <a:schemeClr val="tx1"/>
              </a:solidFill>
            </a:endParaRPr>
          </a:p>
          <a:p>
            <a:r>
              <a:rPr lang="en-GB" sz="1800" cap="small" dirty="0">
                <a:solidFill>
                  <a:schemeClr val="tx1"/>
                </a:solidFill>
              </a:rPr>
              <a:t>Example</a:t>
            </a:r>
            <a:r>
              <a:rPr lang="en-GB" sz="1800" dirty="0">
                <a:solidFill>
                  <a:schemeClr val="tx1"/>
                </a:solidFill>
              </a:rPr>
              <a:t>: </a:t>
            </a:r>
            <a:r>
              <a:rPr lang="en-GB" sz="1800" b="1" i="1" u="sng" dirty="0">
                <a:solidFill>
                  <a:schemeClr val="tx1"/>
                </a:solidFill>
              </a:rPr>
              <a:t>If</a:t>
            </a:r>
            <a:r>
              <a:rPr lang="en-GB" sz="1800" dirty="0">
                <a:solidFill>
                  <a:schemeClr val="tx1"/>
                </a:solidFill>
              </a:rPr>
              <a:t> I run away, my house will burn down.</a:t>
            </a:r>
            <a:endParaRPr lang="de-DE" altLang="de-DE" sz="1800" b="1" dirty="0" smtClean="0">
              <a:solidFill>
                <a:schemeClr val="tx1"/>
              </a:solidFill>
              <a:latin typeface="Arial" panose="020B0604020202020204" pitchFamily="34" charset="0"/>
              <a:cs typeface="Arial" panose="020B0604020202020204" pitchFamily="34" charset="0"/>
            </a:endParaRPr>
          </a:p>
        </p:txBody>
      </p:sp>
      <p:sp>
        <p:nvSpPr>
          <p:cNvPr id="3" name="Text Box 2"/>
          <p:cNvSpPr txBox="1">
            <a:spLocks noChangeArrowheads="1"/>
          </p:cNvSpPr>
          <p:nvPr/>
        </p:nvSpPr>
        <p:spPr bwMode="auto">
          <a:xfrm>
            <a:off x="981845" y="1952459"/>
            <a:ext cx="3086100" cy="571500"/>
          </a:xfrm>
          <a:prstGeom prst="rect">
            <a:avLst/>
          </a:prstGeom>
          <a:solidFill>
            <a:srgbClr val="FFFFFF"/>
          </a:solidFill>
          <a:ln w="9525">
            <a:solidFill>
              <a:srgbClr val="000000"/>
            </a:solidFill>
            <a:miter lim="800000"/>
            <a:headEnd/>
            <a:tailEnd/>
          </a:ln>
          <a:effectLst>
            <a:outerShdw dist="107763" dir="189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smtClean="0">
                <a:ln>
                  <a:noFill/>
                </a:ln>
                <a:solidFill>
                  <a:schemeClr val="tx1"/>
                </a:solidFill>
                <a:effectLst/>
                <a:latin typeface="Arial" panose="020B0604020202020204" pitchFamily="34" charset="0"/>
              </a:rPr>
              <a:t>screenshot: Kevin im Netz </a:t>
            </a:r>
            <a:r>
              <a:rPr kumimoji="0" lang="de-DE" altLang="de-DE" sz="1100" b="0" i="0" u="none" strike="noStrike" cap="none" normalizeH="0" baseline="0" smtClean="0">
                <a:ln>
                  <a:noFill/>
                </a:ln>
                <a:solidFill>
                  <a:schemeClr val="tx1"/>
                </a:solidFill>
                <a:effectLst/>
                <a:latin typeface="Arial" panose="020B0604020202020204" pitchFamily="34" charset="0"/>
              </a:rPr>
              <a:t>[1:03:55]</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6" name="Textfeld 1"/>
          <p:cNvSpPr txBox="1"/>
          <p:nvPr/>
        </p:nvSpPr>
        <p:spPr>
          <a:xfrm>
            <a:off x="4067945" y="1995411"/>
            <a:ext cx="3805086"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7" name="Text Box 2"/>
          <p:cNvSpPr txBox="1">
            <a:spLocks noChangeArrowheads="1"/>
          </p:cNvSpPr>
          <p:nvPr/>
        </p:nvSpPr>
        <p:spPr bwMode="auto">
          <a:xfrm>
            <a:off x="4629060" y="1952459"/>
            <a:ext cx="3086100" cy="571500"/>
          </a:xfrm>
          <a:prstGeom prst="rect">
            <a:avLst/>
          </a:prstGeom>
          <a:solidFill>
            <a:srgbClr val="FFFFFF"/>
          </a:solidFill>
          <a:ln w="9525">
            <a:solidFill>
              <a:srgbClr val="000000"/>
            </a:solidFill>
            <a:miter lim="800000"/>
            <a:headEnd/>
            <a:tailEnd/>
          </a:ln>
          <a:effectLst>
            <a:outerShdw dist="107763" dir="18900000" algn="ctr" rotWithShape="0">
              <a:srgbClr val="808080"/>
            </a:outerShdw>
          </a:effectLst>
        </p:spPr>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lang="de-DE" sz="1200" dirty="0" err="1"/>
              <a:t>screenshot</a:t>
            </a:r>
            <a:r>
              <a:rPr lang="de-DE" sz="1200" dirty="0"/>
              <a:t>: Carls brennendes Haus[1:04:26]</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24665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15835" y="1283574"/>
            <a:ext cx="8209440" cy="138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Aft>
                <a:spcPct val="0"/>
              </a:spcAft>
            </a:pPr>
            <a:r>
              <a:rPr lang="de-DE" altLang="de-DE" sz="2800" b="1" i="1" dirty="0">
                <a:solidFill>
                  <a:schemeClr val="tx1"/>
                </a:solidFill>
                <a:latin typeface="Arial" panose="020B0604020202020204" pitchFamily="34" charset="0"/>
                <a:cs typeface="Arial" panose="020B0604020202020204" pitchFamily="34" charset="0"/>
              </a:rPr>
              <a:t>6</a:t>
            </a:r>
            <a:r>
              <a:rPr lang="de-DE" altLang="de-DE" sz="2800" b="1" i="1" dirty="0" smtClean="0">
                <a:solidFill>
                  <a:schemeClr val="tx1"/>
                </a:solidFill>
                <a:latin typeface="Arial" panose="020B0604020202020204" pitchFamily="34" charset="0"/>
                <a:cs typeface="Arial" panose="020B0604020202020204" pitchFamily="34" charset="0"/>
              </a:rPr>
              <a:t>.9: The </a:t>
            </a:r>
            <a:r>
              <a:rPr lang="de-DE" altLang="de-DE" sz="2800" b="1" i="1" dirty="0" err="1" smtClean="0">
                <a:solidFill>
                  <a:schemeClr val="tx1"/>
                </a:solidFill>
                <a:latin typeface="Arial" panose="020B0604020202020204" pitchFamily="34" charset="0"/>
                <a:cs typeface="Arial" panose="020B0604020202020204" pitchFamily="34" charset="0"/>
              </a:rPr>
              <a:t>message</a:t>
            </a:r>
            <a:r>
              <a:rPr lang="de-DE" altLang="de-DE" sz="2800" b="1" i="1" dirty="0" smtClean="0">
                <a:solidFill>
                  <a:schemeClr val="tx1"/>
                </a:solidFill>
                <a:latin typeface="Arial" panose="020B0604020202020204" pitchFamily="34" charset="0"/>
                <a:cs typeface="Arial" panose="020B0604020202020204" pitchFamily="34" charset="0"/>
              </a:rPr>
              <a:t>(s) </a:t>
            </a:r>
            <a:r>
              <a:rPr lang="de-DE" altLang="de-DE" sz="2800" b="1" i="1" dirty="0" err="1" smtClean="0">
                <a:solidFill>
                  <a:schemeClr val="tx1"/>
                </a:solidFill>
                <a:latin typeface="Arial" panose="020B0604020202020204" pitchFamily="34" charset="0"/>
                <a:cs typeface="Arial" panose="020B0604020202020204" pitchFamily="34" charset="0"/>
              </a:rPr>
              <a:t>of</a:t>
            </a:r>
            <a:r>
              <a:rPr lang="de-DE" altLang="de-DE" sz="2800" b="1" i="1" dirty="0" smtClean="0">
                <a:solidFill>
                  <a:schemeClr val="tx1"/>
                </a:solidFill>
                <a:latin typeface="Arial" panose="020B0604020202020204" pitchFamily="34" charset="0"/>
                <a:cs typeface="Arial" panose="020B0604020202020204" pitchFamily="34" charset="0"/>
              </a:rPr>
              <a:t> </a:t>
            </a:r>
            <a:r>
              <a:rPr lang="de-DE" altLang="de-DE" sz="2800" b="1" i="1" dirty="0" err="1" smtClean="0">
                <a:solidFill>
                  <a:schemeClr val="tx1"/>
                </a:solidFill>
                <a:latin typeface="Arial" panose="020B0604020202020204" pitchFamily="34" charset="0"/>
                <a:cs typeface="Arial" panose="020B0604020202020204" pitchFamily="34" charset="0"/>
              </a:rPr>
              <a:t>the</a:t>
            </a:r>
            <a:r>
              <a:rPr lang="de-DE" altLang="de-DE" sz="2800" b="1" i="1" dirty="0" smtClean="0">
                <a:solidFill>
                  <a:schemeClr val="tx1"/>
                </a:solidFill>
                <a:latin typeface="Arial" panose="020B0604020202020204" pitchFamily="34" charset="0"/>
                <a:cs typeface="Arial" panose="020B0604020202020204" pitchFamily="34" charset="0"/>
              </a:rPr>
              <a:t> film</a:t>
            </a: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eaLnBrk="1" hangingPunct="1">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640525" y="2744179"/>
            <a:ext cx="8222947" cy="1815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eaLnBrk="1" hangingPunct="1">
              <a:spcAft>
                <a:spcPct val="0"/>
              </a:spcAft>
              <a:buFont typeface="Arial" panose="020B0604020202020204" pitchFamily="34" charset="0"/>
              <a:buChar char="•"/>
            </a:pPr>
            <a:endParaRPr lang="de-DE" altLang="de-DE" sz="2800" dirty="0">
              <a:solidFill>
                <a:schemeClr val="tx1"/>
              </a:solidFill>
              <a:latin typeface="Arial" panose="020B0604020202020204" pitchFamily="34" charset="0"/>
              <a:cs typeface="Arial" panose="020B0604020202020204" pitchFamily="34" charset="0"/>
            </a:endParaRPr>
          </a:p>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Arbeitsauftrag für die </a:t>
            </a:r>
            <a:r>
              <a:rPr lang="de-DE" altLang="de-DE" sz="2800" dirty="0" err="1" smtClean="0">
                <a:solidFill>
                  <a:schemeClr val="tx1"/>
                </a:solidFill>
                <a:latin typeface="Arial" panose="020B0604020202020204" pitchFamily="34" charset="0"/>
                <a:cs typeface="Arial" panose="020B0604020202020204" pitchFamily="34" charset="0"/>
              </a:rPr>
              <a:t>SuS</a:t>
            </a:r>
            <a:r>
              <a:rPr lang="de-DE" altLang="de-DE" sz="2800" dirty="0" smtClean="0">
                <a:solidFill>
                  <a:schemeClr val="tx1"/>
                </a:solidFill>
                <a:latin typeface="Arial" panose="020B0604020202020204" pitchFamily="34" charset="0"/>
                <a:cs typeface="Arial" panose="020B0604020202020204" pitchFamily="34" charset="0"/>
              </a:rPr>
              <a:t>: </a:t>
            </a:r>
          </a:p>
          <a:p>
            <a:pPr>
              <a:spcAft>
                <a:spcPct val="0"/>
              </a:spcAft>
            </a:pPr>
            <a:r>
              <a:rPr lang="de-DE" altLang="de-DE" sz="2800" i="1" dirty="0" smtClean="0">
                <a:solidFill>
                  <a:schemeClr val="accent1">
                    <a:lumMod val="75000"/>
                  </a:schemeClr>
                </a:solidFill>
                <a:latin typeface="Arial" panose="020B0604020202020204" pitchFamily="34" charset="0"/>
                <a:cs typeface="Arial" panose="020B0604020202020204" pitchFamily="34" charset="0"/>
              </a:rPr>
              <a:t>Worksheets, die in eine Kommunikationsphase führen sollen.</a:t>
            </a:r>
          </a:p>
        </p:txBody>
      </p:sp>
      <p:sp>
        <p:nvSpPr>
          <p:cNvPr id="12" name="Text Box 12"/>
          <p:cNvSpPr txBox="1">
            <a:spLocks noChangeArrowheads="1"/>
          </p:cNvSpPr>
          <p:nvPr/>
        </p:nvSpPr>
        <p:spPr bwMode="auto">
          <a:xfrm>
            <a:off x="460346" y="5373216"/>
            <a:ext cx="8222947" cy="523210"/>
          </a:xfrm>
          <a:prstGeom prst="rect">
            <a:avLst/>
          </a:prstGeom>
          <a:solidFill>
            <a:srgbClr val="FFFF00"/>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dirty="0" smtClean="0">
                <a:solidFill>
                  <a:schemeClr val="tx1"/>
                </a:solidFill>
                <a:latin typeface="Arial" panose="020B0604020202020204" pitchFamily="34" charset="0"/>
                <a:cs typeface="Arial" panose="020B0604020202020204" pitchFamily="34" charset="0"/>
              </a:rPr>
              <a:t>Material: AB</a:t>
            </a:r>
            <a:r>
              <a:rPr lang="en-GB" altLang="de-DE" sz="2800" dirty="0" smtClean="0">
                <a:solidFill>
                  <a:schemeClr val="tx1"/>
                </a:solidFill>
              </a:rPr>
              <a:t>: Messages</a:t>
            </a:r>
            <a:endParaRPr lang="de-DE" altLang="de-DE" sz="2800"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7401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52321" y="1795870"/>
            <a:ext cx="8209440" cy="2246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Bef>
                <a:spcPct val="50000"/>
              </a:spcBef>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eaLnBrk="1" hangingPunct="1">
              <a:spcBef>
                <a:spcPct val="50000"/>
              </a:spcBef>
              <a:spcAft>
                <a:spcPct val="0"/>
              </a:spcAft>
            </a:pPr>
            <a:r>
              <a:rPr lang="de-DE" altLang="de-DE" sz="2800" b="1" dirty="0" smtClean="0">
                <a:solidFill>
                  <a:schemeClr val="tx1"/>
                </a:solidFill>
                <a:latin typeface="Arial" panose="020B0604020202020204" pitchFamily="34" charset="0"/>
                <a:cs typeface="Arial" panose="020B0604020202020204" pitchFamily="34" charset="0"/>
              </a:rPr>
              <a:t>7</a:t>
            </a:r>
          </a:p>
          <a:p>
            <a:pPr algn="ctr" eaLnBrk="1" hangingPunct="1">
              <a:spcBef>
                <a:spcPct val="50000"/>
              </a:spcBef>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Was ist (daran so) neu?</a:t>
            </a:r>
          </a:p>
        </p:txBody>
      </p:sp>
    </p:spTree>
    <p:extLst>
      <p:ext uri="{BB962C8B-B14F-4D97-AF65-F5344CB8AC3E}">
        <p14:creationId xmlns:p14="http://schemas.microsoft.com/office/powerpoint/2010/main" val="61491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52321" y="1795870"/>
            <a:ext cx="8209440" cy="5047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Bef>
                <a:spcPct val="50000"/>
              </a:spcBef>
              <a:spcAft>
                <a:spcPct val="0"/>
              </a:spcAft>
            </a:pPr>
            <a:r>
              <a:rPr lang="de-DE" altLang="de-DE" sz="2800" b="1" dirty="0" smtClean="0">
                <a:solidFill>
                  <a:schemeClr val="tx1"/>
                </a:solidFill>
                <a:latin typeface="Arial" panose="020B0604020202020204" pitchFamily="34" charset="0"/>
                <a:cs typeface="Arial" panose="020B0604020202020204" pitchFamily="34" charset="0"/>
              </a:rPr>
              <a:t>Was ist neu?</a:t>
            </a:r>
          </a:p>
          <a:p>
            <a:pPr marL="457200" indent="-457200">
              <a:spcBef>
                <a:spcPct val="50000"/>
              </a:spcBef>
              <a:spcAft>
                <a:spcPct val="0"/>
              </a:spcAft>
              <a:buFont typeface="Arial" panose="020B0604020202020204" pitchFamily="34" charset="0"/>
              <a:buChar char="•"/>
            </a:pPr>
            <a:r>
              <a:rPr lang="de-DE" altLang="de-DE" sz="2800" dirty="0" smtClean="0">
                <a:solidFill>
                  <a:schemeClr val="tx1"/>
                </a:solidFill>
                <a:latin typeface="Arial" panose="020B0604020202020204" pitchFamily="34" charset="0"/>
                <a:cs typeface="Arial" panose="020B0604020202020204" pitchFamily="34" charset="0"/>
              </a:rPr>
              <a:t>systematische Progression</a:t>
            </a:r>
          </a:p>
          <a:p>
            <a:pPr marL="457200" indent="-457200">
              <a:spcBef>
                <a:spcPct val="50000"/>
              </a:spcBef>
              <a:spcAft>
                <a:spcPct val="0"/>
              </a:spcAft>
              <a:buFont typeface="Arial" panose="020B0604020202020204" pitchFamily="34" charset="0"/>
              <a:buChar char="•"/>
            </a:pPr>
            <a:r>
              <a:rPr lang="de-DE" altLang="de-DE" sz="2800" dirty="0" smtClean="0">
                <a:solidFill>
                  <a:schemeClr val="tx1"/>
                </a:solidFill>
                <a:latin typeface="Arial" panose="020B0604020202020204" pitchFamily="34" charset="0"/>
                <a:cs typeface="Arial" panose="020B0604020202020204" pitchFamily="34" charset="0"/>
              </a:rPr>
              <a:t>Einführung neuer und gezielte Wiederholung bereits bekannter </a:t>
            </a:r>
            <a:r>
              <a:rPr lang="de-DE" altLang="de-DE" sz="2800" dirty="0">
                <a:solidFill>
                  <a:schemeClr val="tx1"/>
                </a:solidFill>
                <a:latin typeface="Arial" panose="020B0604020202020204" pitchFamily="34" charset="0"/>
                <a:cs typeface="Arial" panose="020B0604020202020204" pitchFamily="34" charset="0"/>
              </a:rPr>
              <a:t>g</a:t>
            </a:r>
            <a:r>
              <a:rPr lang="de-DE" altLang="de-DE" sz="2800" dirty="0" smtClean="0">
                <a:solidFill>
                  <a:schemeClr val="tx1"/>
                </a:solidFill>
                <a:latin typeface="Arial" panose="020B0604020202020204" pitchFamily="34" charset="0"/>
                <a:cs typeface="Arial" panose="020B0604020202020204" pitchFamily="34" charset="0"/>
              </a:rPr>
              <a:t>rammatischer Strukturen als organischer Bestandteil der UE</a:t>
            </a:r>
          </a:p>
          <a:p>
            <a:pPr marL="457200" indent="-457200">
              <a:spcBef>
                <a:spcPct val="50000"/>
              </a:spcBef>
              <a:spcAft>
                <a:spcPct val="0"/>
              </a:spcAft>
              <a:buFont typeface="Arial" panose="020B0604020202020204" pitchFamily="34" charset="0"/>
              <a:buChar char="•"/>
            </a:pPr>
            <a:r>
              <a:rPr lang="de-DE" altLang="de-DE" sz="2800" dirty="0">
                <a:solidFill>
                  <a:schemeClr val="tx1"/>
                </a:solidFill>
                <a:latin typeface="Arial" panose="020B0604020202020204" pitchFamily="34" charset="0"/>
                <a:cs typeface="Arial" panose="020B0604020202020204" pitchFamily="34" charset="0"/>
              </a:rPr>
              <a:t>d</a:t>
            </a:r>
            <a:r>
              <a:rPr lang="de-DE" altLang="de-DE" sz="2800" dirty="0" smtClean="0">
                <a:solidFill>
                  <a:schemeClr val="tx1"/>
                </a:solidFill>
                <a:latin typeface="Arial" panose="020B0604020202020204" pitchFamily="34" charset="0"/>
                <a:cs typeface="Arial" panose="020B0604020202020204" pitchFamily="34" charset="0"/>
              </a:rPr>
              <a:t>ifferenzierende Elemente in jeder Unterrichtsstunde</a:t>
            </a:r>
          </a:p>
          <a:p>
            <a:pPr marL="457200" indent="-457200">
              <a:spcBef>
                <a:spcPct val="50000"/>
              </a:spcBef>
              <a:spcAft>
                <a:spcPct val="0"/>
              </a:spcAft>
              <a:buFont typeface="Arial" panose="020B0604020202020204" pitchFamily="34" charset="0"/>
              <a:buChar char="•"/>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Bef>
                <a:spcPct val="50000"/>
              </a:spcBef>
              <a:spcAft>
                <a:spcPct val="0"/>
              </a:spcAft>
            </a:pPr>
            <a:endParaRPr lang="de-DE" altLang="de-DE"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1054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559800" y="1383070"/>
            <a:ext cx="8209440" cy="4832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Bef>
                <a:spcPct val="50000"/>
              </a:spcBef>
              <a:spcAft>
                <a:spcPct val="0"/>
              </a:spcAft>
            </a:pPr>
            <a:r>
              <a:rPr lang="de-DE" altLang="de-DE" sz="2800" b="1" dirty="0" smtClean="0">
                <a:solidFill>
                  <a:schemeClr val="tx1"/>
                </a:solidFill>
                <a:latin typeface="Arial" panose="020B0604020202020204" pitchFamily="34" charset="0"/>
                <a:cs typeface="Arial" panose="020B0604020202020204" pitchFamily="34" charset="0"/>
              </a:rPr>
              <a:t>Arbeitsauftrag:</a:t>
            </a:r>
          </a:p>
          <a:p>
            <a:pPr>
              <a:spcBef>
                <a:spcPct val="50000"/>
              </a:spcBef>
              <a:spcAft>
                <a:spcPct val="0"/>
              </a:spcAft>
            </a:pPr>
            <a:r>
              <a:rPr lang="de-DE" altLang="de-DE" sz="2800" i="1" dirty="0" smtClean="0">
                <a:solidFill>
                  <a:schemeClr val="tx1"/>
                </a:solidFill>
                <a:latin typeface="Arial" panose="020B0604020202020204" pitchFamily="34" charset="0"/>
                <a:cs typeface="Arial" panose="020B0604020202020204" pitchFamily="34" charset="0"/>
              </a:rPr>
              <a:t>Sichten Sie das Material und diskutieren Sie:</a:t>
            </a:r>
          </a:p>
          <a:p>
            <a:pPr>
              <a:spcBef>
                <a:spcPct val="50000"/>
              </a:spcBef>
              <a:spcAft>
                <a:spcPct val="0"/>
              </a:spcAft>
            </a:pPr>
            <a:endParaRPr lang="de-DE" altLang="de-DE" sz="2800" i="1" dirty="0" smtClean="0">
              <a:solidFill>
                <a:schemeClr val="tx1"/>
              </a:solidFill>
              <a:latin typeface="Arial" panose="020B0604020202020204" pitchFamily="34" charset="0"/>
              <a:cs typeface="Arial" panose="020B0604020202020204" pitchFamily="34" charset="0"/>
            </a:endParaRPr>
          </a:p>
          <a:p>
            <a:pPr marL="457200" indent="-457200">
              <a:spcBef>
                <a:spcPct val="50000"/>
              </a:spcBef>
              <a:spcAft>
                <a:spcPct val="0"/>
              </a:spcAft>
              <a:buFont typeface="Arial" panose="020B0604020202020204" pitchFamily="34" charset="0"/>
              <a:buChar char="•"/>
            </a:pPr>
            <a:r>
              <a:rPr lang="de-DE" altLang="de-DE" sz="2800" i="1" dirty="0" smtClean="0">
                <a:solidFill>
                  <a:schemeClr val="tx1"/>
                </a:solidFill>
                <a:latin typeface="Arial" panose="020B0604020202020204" pitchFamily="34" charset="0"/>
                <a:cs typeface="Arial" panose="020B0604020202020204" pitchFamily="34" charset="0"/>
              </a:rPr>
              <a:t>Wie findet Spracherwerb statt?</a:t>
            </a:r>
          </a:p>
          <a:p>
            <a:pPr marL="457200" indent="-457200">
              <a:spcBef>
                <a:spcPct val="50000"/>
              </a:spcBef>
              <a:spcAft>
                <a:spcPct val="0"/>
              </a:spcAft>
              <a:buFont typeface="Arial" panose="020B0604020202020204" pitchFamily="34" charset="0"/>
              <a:buChar char="•"/>
            </a:pPr>
            <a:r>
              <a:rPr lang="de-DE" altLang="de-DE" sz="2800" i="1" dirty="0" smtClean="0">
                <a:solidFill>
                  <a:schemeClr val="tx1"/>
                </a:solidFill>
                <a:latin typeface="Arial" panose="020B0604020202020204" pitchFamily="34" charset="0"/>
                <a:cs typeface="Arial" panose="020B0604020202020204" pitchFamily="34" charset="0"/>
              </a:rPr>
              <a:t>Welche Formen der Textproduktion werden eingefordert? </a:t>
            </a:r>
          </a:p>
          <a:p>
            <a:pPr marL="457200" indent="-457200">
              <a:spcBef>
                <a:spcPct val="50000"/>
              </a:spcBef>
              <a:spcAft>
                <a:spcPct val="0"/>
              </a:spcAft>
              <a:buFont typeface="Arial" panose="020B0604020202020204" pitchFamily="34" charset="0"/>
              <a:buChar char="•"/>
            </a:pPr>
            <a:r>
              <a:rPr lang="de-DE" altLang="de-DE" sz="2800" i="1" dirty="0" smtClean="0">
                <a:solidFill>
                  <a:schemeClr val="tx1"/>
                </a:solidFill>
                <a:latin typeface="Arial" panose="020B0604020202020204" pitchFamily="34" charset="0"/>
                <a:cs typeface="Arial" panose="020B0604020202020204" pitchFamily="34" charset="0"/>
              </a:rPr>
              <a:t>Welche Progression(en) sind erkennbar?</a:t>
            </a:r>
          </a:p>
          <a:p>
            <a:pPr algn="ctr">
              <a:spcBef>
                <a:spcPct val="50000"/>
              </a:spcBef>
              <a:spcAft>
                <a:spcPct val="0"/>
              </a:spcAft>
            </a:pPr>
            <a:endParaRPr lang="de-DE" altLang="de-DE" sz="28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4137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52321" y="1795870"/>
            <a:ext cx="8209440" cy="310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Aft>
                <a:spcPct val="0"/>
              </a:spcAft>
            </a:pPr>
            <a:r>
              <a:rPr lang="de-DE" altLang="de-DE" sz="2800" b="1" dirty="0" smtClean="0">
                <a:solidFill>
                  <a:schemeClr val="tx1"/>
                </a:solidFill>
                <a:latin typeface="Arial" panose="020B0604020202020204" pitchFamily="34" charset="0"/>
                <a:cs typeface="Arial" panose="020B0604020202020204" pitchFamily="34" charset="0"/>
              </a:rPr>
              <a:t>Was bietet uns ein Text (hier: ein Film)?</a:t>
            </a:r>
            <a:endParaRPr lang="de-DE" altLang="de-DE" sz="2800" b="1" dirty="0">
              <a:solidFill>
                <a:schemeClr val="tx1"/>
              </a:solidFill>
              <a:latin typeface="Arial" panose="020B0604020202020204" pitchFamily="34" charset="0"/>
              <a:cs typeface="Arial" panose="020B0604020202020204" pitchFamily="34" charset="0"/>
            </a:endParaRPr>
          </a:p>
          <a:p>
            <a:pPr>
              <a:spcBef>
                <a:spcPct val="50000"/>
              </a:spcBef>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a:spcBef>
                <a:spcPct val="50000"/>
              </a:spcBef>
              <a:spcAft>
                <a:spcPct val="0"/>
              </a:spcAft>
              <a:buFont typeface="Arial" panose="020B0604020202020204" pitchFamily="34" charset="0"/>
              <a:buChar char="•"/>
            </a:pPr>
            <a:r>
              <a:rPr lang="de-DE" altLang="de-DE" sz="2800" dirty="0">
                <a:solidFill>
                  <a:schemeClr val="tx1"/>
                </a:solidFill>
                <a:latin typeface="Arial" panose="020B0604020202020204" pitchFamily="34" charset="0"/>
                <a:cs typeface="Arial" panose="020B0604020202020204" pitchFamily="34" charset="0"/>
              </a:rPr>
              <a:t>s</a:t>
            </a:r>
            <a:r>
              <a:rPr lang="de-DE" altLang="de-DE" sz="2800" dirty="0" smtClean="0">
                <a:solidFill>
                  <a:schemeClr val="tx1"/>
                </a:solidFill>
                <a:latin typeface="Arial" panose="020B0604020202020204" pitchFamily="34" charset="0"/>
                <a:cs typeface="Arial" panose="020B0604020202020204" pitchFamily="34" charset="0"/>
              </a:rPr>
              <a:t>prachliche Mittel</a:t>
            </a:r>
          </a:p>
          <a:p>
            <a:pPr marL="457200" indent="-457200">
              <a:spcBef>
                <a:spcPct val="50000"/>
              </a:spcBef>
              <a:spcAft>
                <a:spcPct val="0"/>
              </a:spcAft>
              <a:buFont typeface="Arial" panose="020B0604020202020204" pitchFamily="34" charset="0"/>
              <a:buChar char="•"/>
            </a:pPr>
            <a:r>
              <a:rPr lang="de-DE" altLang="de-DE" sz="2800" dirty="0" smtClean="0">
                <a:solidFill>
                  <a:schemeClr val="tx1"/>
                </a:solidFill>
                <a:latin typeface="Arial" panose="020B0604020202020204" pitchFamily="34" charset="0"/>
                <a:cs typeface="Arial" panose="020B0604020202020204" pitchFamily="34" charset="0"/>
              </a:rPr>
              <a:t>Informationen</a:t>
            </a:r>
          </a:p>
          <a:p>
            <a:pPr marL="457200" indent="-457200">
              <a:spcBef>
                <a:spcPct val="50000"/>
              </a:spcBef>
              <a:spcAft>
                <a:spcPct val="0"/>
              </a:spcAft>
              <a:buFont typeface="Arial" panose="020B0604020202020204" pitchFamily="34" charset="0"/>
              <a:buChar char="•"/>
            </a:pPr>
            <a:r>
              <a:rPr lang="de-DE" altLang="de-DE" sz="2800" dirty="0" smtClean="0">
                <a:solidFill>
                  <a:schemeClr val="bg1"/>
                </a:solidFill>
                <a:latin typeface="Arial" panose="020B0604020202020204" pitchFamily="34" charset="0"/>
                <a:cs typeface="Arial" panose="020B0604020202020204" pitchFamily="34" charset="0"/>
              </a:rPr>
              <a:t>Textsortenspezifische Stilmittel</a:t>
            </a:r>
          </a:p>
        </p:txBody>
      </p:sp>
    </p:spTree>
    <p:extLst>
      <p:ext uri="{BB962C8B-B14F-4D97-AF65-F5344CB8AC3E}">
        <p14:creationId xmlns:p14="http://schemas.microsoft.com/office/powerpoint/2010/main" val="2511123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52321" y="1795870"/>
            <a:ext cx="8209440" cy="2677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eaLnBrk="1" hangingPunct="1">
              <a:spcBef>
                <a:spcPct val="50000"/>
              </a:spcBef>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eaLnBrk="1" hangingPunct="1">
              <a:spcBef>
                <a:spcPct val="50000"/>
              </a:spcBef>
              <a:spcAft>
                <a:spcPct val="0"/>
              </a:spcAft>
            </a:pPr>
            <a:r>
              <a:rPr lang="de-DE" altLang="de-DE" sz="2800" b="1" dirty="0" smtClean="0">
                <a:solidFill>
                  <a:schemeClr val="tx1"/>
                </a:solidFill>
                <a:latin typeface="Arial" panose="020B0604020202020204" pitchFamily="34" charset="0"/>
                <a:cs typeface="Arial" panose="020B0604020202020204" pitchFamily="34" charset="0"/>
              </a:rPr>
              <a:t>8</a:t>
            </a:r>
          </a:p>
          <a:p>
            <a:pPr algn="ctr" eaLnBrk="1" hangingPunct="1">
              <a:spcBef>
                <a:spcPct val="50000"/>
              </a:spcBef>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Analyse ausgewählter </a:t>
            </a:r>
            <a:r>
              <a:rPr lang="de-DE" altLang="de-DE" sz="2800" b="1" dirty="0" smtClean="0">
                <a:solidFill>
                  <a:schemeClr val="tx1"/>
                </a:solidFill>
                <a:latin typeface="Arial" panose="020B0604020202020204" pitchFamily="34" charset="0"/>
                <a:cs typeface="Arial" panose="020B0604020202020204" pitchFamily="34" charset="0"/>
              </a:rPr>
              <a:t>Schülerleistungen</a:t>
            </a:r>
          </a:p>
          <a:p>
            <a:pPr algn="ctr" eaLnBrk="1" hangingPunct="1">
              <a:spcAft>
                <a:spcPct val="0"/>
              </a:spcAft>
            </a:pPr>
            <a:r>
              <a:rPr lang="de-DE" altLang="de-DE" sz="2800" b="1" dirty="0" smtClean="0">
                <a:solidFill>
                  <a:schemeClr val="tx1"/>
                </a:solidFill>
                <a:latin typeface="Arial" panose="020B0604020202020204" pitchFamily="34" charset="0"/>
                <a:cs typeface="Arial" panose="020B0604020202020204" pitchFamily="34" charset="0"/>
              </a:rPr>
              <a:t>[falls vorhanden]</a:t>
            </a: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3047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964138"/>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52321" y="1795870"/>
            <a:ext cx="8209440" cy="310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Bef>
                <a:spcPct val="50000"/>
              </a:spcBef>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a:spcBef>
                <a:spcPct val="50000"/>
              </a:spcBef>
              <a:spcAft>
                <a:spcPct val="0"/>
              </a:spcAft>
            </a:pPr>
            <a:r>
              <a:rPr lang="de-DE" altLang="de-DE" sz="2800" b="1" dirty="0">
                <a:solidFill>
                  <a:schemeClr val="tx1"/>
                </a:solidFill>
                <a:latin typeface="Arial" panose="020B0604020202020204" pitchFamily="34" charset="0"/>
                <a:cs typeface="Arial" panose="020B0604020202020204" pitchFamily="34" charset="0"/>
              </a:rPr>
              <a:t>9</a:t>
            </a:r>
            <a:endParaRPr lang="de-DE" altLang="de-DE" sz="2800" b="1" dirty="0" smtClean="0">
              <a:solidFill>
                <a:schemeClr val="tx1"/>
              </a:solidFill>
              <a:latin typeface="Arial" panose="020B0604020202020204" pitchFamily="34" charset="0"/>
              <a:cs typeface="Arial" panose="020B0604020202020204" pitchFamily="34" charset="0"/>
            </a:endParaRPr>
          </a:p>
          <a:p>
            <a:pPr algn="ctr">
              <a:spcBef>
                <a:spcPct val="50000"/>
              </a:spcBef>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Bef>
                <a:spcPct val="50000"/>
              </a:spcBef>
              <a:spcAft>
                <a:spcPct val="0"/>
              </a:spcAft>
            </a:pPr>
            <a:r>
              <a:rPr lang="de-DE" altLang="de-DE" sz="2800" b="1" dirty="0" smtClean="0">
                <a:solidFill>
                  <a:schemeClr val="tx1"/>
                </a:solidFill>
                <a:latin typeface="Arial" panose="020B0604020202020204" pitchFamily="34" charset="0"/>
                <a:cs typeface="Arial" panose="020B0604020202020204" pitchFamily="34" charset="0"/>
              </a:rPr>
              <a:t>Fazit</a:t>
            </a:r>
          </a:p>
          <a:p>
            <a:pPr algn="ctr">
              <a:spcBef>
                <a:spcPct val="50000"/>
              </a:spcBef>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7282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395123"/>
            <a:ext cx="3382811" cy="505267"/>
          </a:xfrm>
          <a:prstGeom prst="rect">
            <a:avLst/>
          </a:prstGeom>
          <a:solidFill>
            <a:srgbClr val="FFDDD9"/>
          </a:solid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r>
              <a:rPr lang="de-DE" sz="2800" b="0" i="0" u="none" strike="noStrike" kern="1200" dirty="0" smtClean="0">
                <a:ln>
                  <a:noFill/>
                </a:ln>
                <a:latin typeface="Arial" pitchFamily="18"/>
                <a:ea typeface="Microsoft YaHei" pitchFamily="2"/>
                <a:cs typeface="Mangal" pitchFamily="2"/>
              </a:rPr>
              <a:t>Film = Quelle für …</a:t>
            </a: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10" name="Text Box 12"/>
          <p:cNvSpPr txBox="1">
            <a:spLocks noChangeArrowheads="1"/>
          </p:cNvSpPr>
          <p:nvPr/>
        </p:nvSpPr>
        <p:spPr bwMode="auto">
          <a:xfrm>
            <a:off x="496333" y="2624720"/>
            <a:ext cx="2571561" cy="1200318"/>
          </a:xfrm>
          <a:prstGeom prst="rect">
            <a:avLst/>
          </a:prstGeom>
          <a:solidFill>
            <a:srgbClr val="FFDD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009900"/>
                </a:solidFill>
                <a:latin typeface="Arial" panose="020B0604020202020204" pitchFamily="34" charset="0"/>
                <a:cs typeface="Arial" panose="020B0604020202020204" pitchFamily="34" charset="0"/>
              </a:rPr>
              <a:t>sprachliche Mittel:</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Vokabeln </a:t>
            </a:r>
            <a:r>
              <a:rPr lang="de-DE" sz="1800" b="1" dirty="0">
                <a:solidFill>
                  <a:srgbClr val="FF0000"/>
                </a:solidFill>
                <a:sym typeface="Wingdings" panose="05000000000000000000" pitchFamily="2" charset="2"/>
              </a:rPr>
              <a:t></a:t>
            </a:r>
            <a:endParaRPr lang="de-DE" altLang="de-DE" sz="1800" b="1" dirty="0" smtClean="0">
              <a:solidFill>
                <a:srgbClr val="FF0000"/>
              </a:solidFill>
              <a:latin typeface="Arial" panose="020B0604020202020204" pitchFamily="34" charset="0"/>
              <a:cs typeface="Arial" panose="020B0604020202020204" pitchFamily="34" charset="0"/>
            </a:endParaRP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Aussprache </a:t>
            </a:r>
            <a:r>
              <a:rPr lang="de-DE" sz="1800" b="1" dirty="0">
                <a:solidFill>
                  <a:srgbClr val="FF0000"/>
                </a:solidFill>
                <a:sym typeface="Wingdings" panose="05000000000000000000" pitchFamily="2" charset="2"/>
              </a:rPr>
              <a:t></a:t>
            </a:r>
            <a:endParaRPr lang="de-DE" altLang="de-DE" sz="1800" dirty="0">
              <a:solidFill>
                <a:srgbClr val="009900"/>
              </a:solidFill>
              <a:latin typeface="Arial" panose="020B0604020202020204" pitchFamily="34" charset="0"/>
              <a:cs typeface="Arial" panose="020B0604020202020204" pitchFamily="34" charset="0"/>
            </a:endParaRPr>
          </a:p>
          <a:p>
            <a:pPr marL="457200" indent="-457200">
              <a:spcAft>
                <a:spcPct val="0"/>
              </a:spcAft>
              <a:buFont typeface="Arial" panose="020B0604020202020204" pitchFamily="34" charset="0"/>
              <a:buChar char="•"/>
            </a:pPr>
            <a:r>
              <a:rPr lang="de-DE" altLang="de-DE" sz="1600" dirty="0">
                <a:solidFill>
                  <a:srgbClr val="009900"/>
                </a:solidFill>
                <a:latin typeface="Arial" panose="020B0604020202020204" pitchFamily="34" charset="0"/>
                <a:cs typeface="Arial" panose="020B0604020202020204" pitchFamily="34" charset="0"/>
              </a:rPr>
              <a:t>häufige </a:t>
            </a:r>
            <a:r>
              <a:rPr lang="de-DE" altLang="de-DE" sz="1600" dirty="0" smtClean="0">
                <a:solidFill>
                  <a:srgbClr val="009900"/>
                </a:solidFill>
                <a:latin typeface="Arial" panose="020B0604020202020204" pitchFamily="34" charset="0"/>
                <a:cs typeface="Arial" panose="020B0604020202020204" pitchFamily="34" charset="0"/>
              </a:rPr>
              <a:t>Strukturen </a:t>
            </a:r>
            <a:r>
              <a:rPr lang="de-DE" sz="1600" b="1" dirty="0">
                <a:solidFill>
                  <a:srgbClr val="FF0000"/>
                </a:solidFill>
                <a:sym typeface="Wingdings" panose="05000000000000000000" pitchFamily="2" charset="2"/>
              </a:rPr>
              <a:t></a:t>
            </a:r>
            <a:endParaRPr lang="de-DE" altLang="de-DE" sz="1600" dirty="0">
              <a:solidFill>
                <a:srgbClr val="009900"/>
              </a:solidFill>
              <a:latin typeface="Arial" panose="020B0604020202020204" pitchFamily="34" charset="0"/>
              <a:cs typeface="Arial" panose="020B0604020202020204" pitchFamily="34" charset="0"/>
            </a:endParaRPr>
          </a:p>
        </p:txBody>
      </p:sp>
      <p:sp>
        <p:nvSpPr>
          <p:cNvPr id="11" name="Text Box 12"/>
          <p:cNvSpPr txBox="1">
            <a:spLocks noChangeArrowheads="1"/>
          </p:cNvSpPr>
          <p:nvPr/>
        </p:nvSpPr>
        <p:spPr bwMode="auto">
          <a:xfrm>
            <a:off x="3285222" y="2626252"/>
            <a:ext cx="2571561" cy="1138763"/>
          </a:xfrm>
          <a:prstGeom prst="rect">
            <a:avLst/>
          </a:prstGeom>
          <a:solidFill>
            <a:srgbClr val="FFDD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1717ED"/>
                </a:solidFill>
                <a:latin typeface="Arial" panose="020B0604020202020204" pitchFamily="34" charset="0"/>
                <a:cs typeface="Arial" panose="020B0604020202020204" pitchFamily="34" charset="0"/>
              </a:rPr>
              <a:t>Informationen:</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IKK </a:t>
            </a:r>
            <a:r>
              <a:rPr lang="de-DE" sz="1800" b="1" dirty="0">
                <a:solidFill>
                  <a:srgbClr val="FF0000"/>
                </a:solidFill>
                <a:sym typeface="Wingdings" panose="05000000000000000000" pitchFamily="2" charset="2"/>
              </a:rPr>
              <a:t></a:t>
            </a:r>
            <a:endParaRPr lang="de-DE" altLang="de-DE" sz="1800" dirty="0" smtClean="0">
              <a:solidFill>
                <a:srgbClr val="1717ED"/>
              </a:solidFill>
              <a:latin typeface="Arial" panose="020B0604020202020204" pitchFamily="34" charset="0"/>
              <a:cs typeface="Arial" panose="020B0604020202020204" pitchFamily="34" charset="0"/>
            </a:endParaRPr>
          </a:p>
          <a:p>
            <a:pPr marL="457200" indent="-457200">
              <a:spcAft>
                <a:spcPct val="0"/>
              </a:spcAft>
              <a:buFont typeface="Arial" panose="020B0604020202020204" pitchFamily="34" charset="0"/>
              <a:buChar char="•"/>
            </a:pPr>
            <a:r>
              <a:rPr lang="de-DE" altLang="de-DE" sz="1600" dirty="0">
                <a:solidFill>
                  <a:srgbClr val="1717ED"/>
                </a:solidFill>
                <a:latin typeface="Arial" panose="020B0604020202020204" pitchFamily="34" charset="0"/>
                <a:cs typeface="Arial" panose="020B0604020202020204" pitchFamily="34" charset="0"/>
              </a:rPr>
              <a:t>s</a:t>
            </a:r>
            <a:r>
              <a:rPr lang="de-DE" altLang="de-DE" sz="1600" dirty="0" smtClean="0">
                <a:solidFill>
                  <a:srgbClr val="1717ED"/>
                </a:solidFill>
                <a:latin typeface="Arial" panose="020B0604020202020204" pitchFamily="34" charset="0"/>
                <a:cs typeface="Arial" panose="020B0604020202020204" pitchFamily="34" charset="0"/>
              </a:rPr>
              <a:t>onstige Sachinformationen </a:t>
            </a:r>
            <a:r>
              <a:rPr lang="de-DE" sz="1600" b="1" dirty="0">
                <a:solidFill>
                  <a:srgbClr val="FF0000"/>
                </a:solidFill>
                <a:sym typeface="Wingdings" panose="05000000000000000000" pitchFamily="2" charset="2"/>
              </a:rPr>
              <a:t></a:t>
            </a:r>
            <a:endParaRPr lang="de-DE" altLang="de-DE" sz="1600" dirty="0" smtClean="0">
              <a:solidFill>
                <a:srgbClr val="1717ED"/>
              </a:solidFill>
              <a:latin typeface="Arial" panose="020B0604020202020204" pitchFamily="34" charset="0"/>
              <a:cs typeface="Arial" panose="020B0604020202020204" pitchFamily="34" charset="0"/>
            </a:endParaRPr>
          </a:p>
        </p:txBody>
      </p:sp>
      <p:sp>
        <p:nvSpPr>
          <p:cNvPr id="12" name="Text Box 12"/>
          <p:cNvSpPr txBox="1">
            <a:spLocks noChangeArrowheads="1"/>
          </p:cNvSpPr>
          <p:nvPr/>
        </p:nvSpPr>
        <p:spPr bwMode="auto">
          <a:xfrm>
            <a:off x="6220463" y="2624720"/>
            <a:ext cx="2320439" cy="1477317"/>
          </a:xfrm>
          <a:prstGeom prst="rect">
            <a:avLst/>
          </a:prstGeom>
          <a:solidFill>
            <a:srgbClr val="FFDD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1717ED"/>
                </a:solidFill>
                <a:latin typeface="Arial" panose="020B0604020202020204" pitchFamily="34" charset="0"/>
                <a:cs typeface="Arial" panose="020B0604020202020204" pitchFamily="34" charset="0"/>
              </a:rPr>
              <a:t>Stilmittel:</a:t>
            </a:r>
          </a:p>
          <a:p>
            <a:pPr marL="457200" indent="-457200">
              <a:spcAft>
                <a:spcPct val="0"/>
              </a:spcAft>
              <a:buFont typeface="Arial" panose="020B0604020202020204" pitchFamily="34" charset="0"/>
              <a:buChar char="•"/>
            </a:pPr>
            <a:r>
              <a:rPr lang="de-DE" altLang="de-DE" sz="1800" dirty="0">
                <a:solidFill>
                  <a:srgbClr val="1717ED"/>
                </a:solidFill>
                <a:latin typeface="Arial" panose="020B0604020202020204" pitchFamily="34" charset="0"/>
                <a:cs typeface="Arial" panose="020B0604020202020204" pitchFamily="34" charset="0"/>
              </a:rPr>
              <a:t>f</a:t>
            </a:r>
            <a:r>
              <a:rPr lang="de-DE" altLang="de-DE" sz="1800" dirty="0" smtClean="0">
                <a:solidFill>
                  <a:srgbClr val="1717ED"/>
                </a:solidFill>
                <a:latin typeface="Arial" panose="020B0604020202020204" pitchFamily="34" charset="0"/>
                <a:cs typeface="Arial" panose="020B0604020202020204" pitchFamily="34" charset="0"/>
              </a:rPr>
              <a:t>ilmspezifisch </a:t>
            </a:r>
            <a:r>
              <a:rPr lang="de-DE" sz="1800" b="1" dirty="0">
                <a:solidFill>
                  <a:srgbClr val="FF0000"/>
                </a:solidFill>
                <a:sym typeface="Wingdings" panose="05000000000000000000" pitchFamily="2" charset="2"/>
              </a:rPr>
              <a:t></a:t>
            </a:r>
            <a:endParaRPr lang="de-DE" altLang="de-DE" sz="1800" dirty="0" smtClean="0">
              <a:solidFill>
                <a:srgbClr val="1717ED"/>
              </a:solidFill>
              <a:latin typeface="Arial" panose="020B0604020202020204" pitchFamily="34" charset="0"/>
              <a:cs typeface="Arial" panose="020B0604020202020204" pitchFamily="34" charset="0"/>
            </a:endParaRPr>
          </a:p>
          <a:p>
            <a:pPr marL="457200" indent="-457200">
              <a:spcAft>
                <a:spcPct val="0"/>
              </a:spcAft>
              <a:buFont typeface="Arial" panose="020B0604020202020204" pitchFamily="34" charset="0"/>
              <a:buChar char="•"/>
            </a:pPr>
            <a:r>
              <a:rPr lang="de-DE" altLang="de-DE" sz="1800" dirty="0">
                <a:solidFill>
                  <a:srgbClr val="1717ED"/>
                </a:solidFill>
                <a:latin typeface="Arial" panose="020B0604020202020204" pitchFamily="34" charset="0"/>
                <a:cs typeface="Arial" panose="020B0604020202020204" pitchFamily="34" charset="0"/>
              </a:rPr>
              <a:t>l</a:t>
            </a:r>
            <a:r>
              <a:rPr lang="de-DE" altLang="de-DE" sz="1800" dirty="0" smtClean="0">
                <a:solidFill>
                  <a:srgbClr val="1717ED"/>
                </a:solidFill>
                <a:latin typeface="Arial" panose="020B0604020202020204" pitchFamily="34" charset="0"/>
                <a:cs typeface="Arial" panose="020B0604020202020204" pitchFamily="34" charset="0"/>
              </a:rPr>
              <a:t>iterarisch </a:t>
            </a:r>
            <a:r>
              <a:rPr lang="de-DE" sz="1800" b="1" dirty="0">
                <a:solidFill>
                  <a:srgbClr val="FF0000"/>
                </a:solidFill>
                <a:sym typeface="Wingdings" panose="05000000000000000000" pitchFamily="2" charset="2"/>
              </a:rPr>
              <a:t></a:t>
            </a:r>
            <a:endParaRPr lang="de-DE" altLang="de-DE" sz="1800" dirty="0" smtClean="0">
              <a:solidFill>
                <a:srgbClr val="1717ED"/>
              </a:solidFill>
              <a:latin typeface="Arial" panose="020B0604020202020204" pitchFamily="34" charset="0"/>
              <a:cs typeface="Arial" panose="020B0604020202020204" pitchFamily="34" charset="0"/>
            </a:endParaRPr>
          </a:p>
          <a:p>
            <a:pPr marL="457200" indent="-457200">
              <a:spcAft>
                <a:spcPct val="0"/>
              </a:spcAft>
              <a:buFont typeface="Arial" panose="020B0604020202020204" pitchFamily="34" charset="0"/>
              <a:buChar char="•"/>
            </a:pPr>
            <a:r>
              <a:rPr lang="de-DE" altLang="de-DE" sz="1800" dirty="0">
                <a:solidFill>
                  <a:srgbClr val="1717ED"/>
                </a:solidFill>
                <a:latin typeface="Arial" panose="020B0604020202020204" pitchFamily="34" charset="0"/>
                <a:cs typeface="Arial" panose="020B0604020202020204" pitchFamily="34" charset="0"/>
              </a:rPr>
              <a:t>f</a:t>
            </a:r>
            <a:r>
              <a:rPr lang="de-DE" altLang="de-DE" sz="1800" dirty="0" smtClean="0">
                <a:solidFill>
                  <a:srgbClr val="1717ED"/>
                </a:solidFill>
                <a:latin typeface="Arial" panose="020B0604020202020204" pitchFamily="34" charset="0"/>
                <a:cs typeface="Arial" panose="020B0604020202020204" pitchFamily="34" charset="0"/>
              </a:rPr>
              <a:t>otografisch </a:t>
            </a:r>
            <a:r>
              <a:rPr lang="de-DE" sz="1800" b="1" dirty="0">
                <a:solidFill>
                  <a:srgbClr val="FF0000"/>
                </a:solidFill>
                <a:sym typeface="Wingdings" panose="05000000000000000000" pitchFamily="2" charset="2"/>
              </a:rPr>
              <a:t></a:t>
            </a:r>
            <a:endParaRPr lang="de-DE" altLang="de-DE" sz="1800" dirty="0" smtClean="0">
              <a:solidFill>
                <a:srgbClr val="1717ED"/>
              </a:solidFill>
              <a:latin typeface="Arial" panose="020B0604020202020204" pitchFamily="34" charset="0"/>
              <a:cs typeface="Arial" panose="020B0604020202020204" pitchFamily="34" charset="0"/>
            </a:endParaRPr>
          </a:p>
          <a:p>
            <a:pPr marL="457200" indent="-457200">
              <a:spcAft>
                <a:spcPct val="0"/>
              </a:spcAft>
              <a:buFont typeface="Arial" panose="020B0604020202020204" pitchFamily="34" charset="0"/>
              <a:buChar char="•"/>
            </a:pPr>
            <a:r>
              <a:rPr lang="de-DE" altLang="de-DE" sz="1800" dirty="0">
                <a:solidFill>
                  <a:srgbClr val="1717ED"/>
                </a:solidFill>
                <a:latin typeface="Arial" panose="020B0604020202020204" pitchFamily="34" charset="0"/>
                <a:cs typeface="Arial" panose="020B0604020202020204" pitchFamily="34" charset="0"/>
              </a:rPr>
              <a:t>m</a:t>
            </a:r>
            <a:r>
              <a:rPr lang="de-DE" altLang="de-DE" sz="1800" dirty="0" smtClean="0">
                <a:solidFill>
                  <a:srgbClr val="1717ED"/>
                </a:solidFill>
                <a:latin typeface="Arial" panose="020B0604020202020204" pitchFamily="34" charset="0"/>
                <a:cs typeface="Arial" panose="020B0604020202020204" pitchFamily="34" charset="0"/>
              </a:rPr>
              <a:t>usikalisch </a:t>
            </a:r>
            <a:r>
              <a:rPr lang="de-DE" sz="1800" b="1" dirty="0">
                <a:solidFill>
                  <a:srgbClr val="FF0000"/>
                </a:solidFill>
                <a:sym typeface="Wingdings" panose="05000000000000000000" pitchFamily="2" charset="2"/>
              </a:rPr>
              <a:t></a:t>
            </a:r>
            <a:endParaRPr lang="de-DE" altLang="de-DE" sz="1800" dirty="0" smtClean="0">
              <a:solidFill>
                <a:srgbClr val="1717ED"/>
              </a:solidFill>
              <a:latin typeface="Arial" panose="020B0604020202020204" pitchFamily="34" charset="0"/>
              <a:cs typeface="Arial" panose="020B0604020202020204" pitchFamily="34" charset="0"/>
            </a:endParaRPr>
          </a:p>
        </p:txBody>
      </p:sp>
      <p:sp>
        <p:nvSpPr>
          <p:cNvPr id="13" name="Text Box 12"/>
          <p:cNvSpPr txBox="1">
            <a:spLocks noChangeArrowheads="1"/>
          </p:cNvSpPr>
          <p:nvPr/>
        </p:nvSpPr>
        <p:spPr bwMode="auto">
          <a:xfrm>
            <a:off x="510103" y="4594044"/>
            <a:ext cx="2571561" cy="1754316"/>
          </a:xfrm>
          <a:prstGeom prst="rect">
            <a:avLst/>
          </a:prstGeom>
          <a:solidFill>
            <a:srgbClr val="D2FE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rgbClr val="009900"/>
                </a:solidFill>
                <a:latin typeface="Arial" panose="020B0604020202020204" pitchFamily="34" charset="0"/>
                <a:cs typeface="Arial" panose="020B0604020202020204" pitchFamily="34" charset="0"/>
              </a:rPr>
              <a:t>sprachliche Mittel:</a:t>
            </a: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Vokabeln </a:t>
            </a:r>
            <a:r>
              <a:rPr lang="de-DE" sz="1800" b="1" dirty="0">
                <a:solidFill>
                  <a:srgbClr val="FF0000"/>
                </a:solidFill>
                <a:sym typeface="Wingdings" panose="05000000000000000000" pitchFamily="2" charset="2"/>
              </a:rPr>
              <a:t></a:t>
            </a:r>
            <a:endParaRPr lang="de-DE" altLang="de-DE" sz="1800" dirty="0" smtClean="0">
              <a:solidFill>
                <a:srgbClr val="009900"/>
              </a:solidFill>
              <a:latin typeface="Arial" panose="020B0604020202020204" pitchFamily="34" charset="0"/>
              <a:cs typeface="Arial" panose="020B0604020202020204" pitchFamily="34" charset="0"/>
            </a:endParaRPr>
          </a:p>
          <a:p>
            <a:pPr marL="457200" indent="-457200">
              <a:spcAft>
                <a:spcPct val="0"/>
              </a:spcAft>
              <a:buFont typeface="Arial" panose="020B0604020202020204" pitchFamily="34" charset="0"/>
              <a:buChar char="•"/>
            </a:pPr>
            <a:r>
              <a:rPr lang="de-DE" altLang="de-DE" sz="1800" dirty="0" smtClean="0">
                <a:solidFill>
                  <a:srgbClr val="009900"/>
                </a:solidFill>
                <a:latin typeface="Arial" panose="020B0604020202020204" pitchFamily="34" charset="0"/>
                <a:cs typeface="Arial" panose="020B0604020202020204" pitchFamily="34" charset="0"/>
              </a:rPr>
              <a:t>Aussprache </a:t>
            </a:r>
            <a:r>
              <a:rPr lang="de-DE" sz="1800" b="1" dirty="0">
                <a:solidFill>
                  <a:srgbClr val="FF0000"/>
                </a:solidFill>
                <a:sym typeface="Wingdings" panose="05000000000000000000" pitchFamily="2" charset="2"/>
              </a:rPr>
              <a:t> </a:t>
            </a:r>
            <a:r>
              <a:rPr lang="de-DE" altLang="de-DE" sz="1800" dirty="0" smtClean="0">
                <a:solidFill>
                  <a:srgbClr val="009900"/>
                </a:solidFill>
                <a:latin typeface="Arial" panose="020B0604020202020204" pitchFamily="34" charset="0"/>
                <a:cs typeface="Arial" panose="020B0604020202020204" pitchFamily="34" charset="0"/>
              </a:rPr>
              <a:t>häufige Strukturen (wie sage ich was?) </a:t>
            </a:r>
            <a:r>
              <a:rPr lang="de-DE" sz="1800" b="1" dirty="0">
                <a:solidFill>
                  <a:srgbClr val="FF0000"/>
                </a:solidFill>
                <a:sym typeface="Wingdings" panose="05000000000000000000" pitchFamily="2" charset="2"/>
              </a:rPr>
              <a:t></a:t>
            </a:r>
            <a:endParaRPr lang="de-DE" altLang="de-DE" sz="1800" dirty="0">
              <a:solidFill>
                <a:srgbClr val="009900"/>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3285222" y="4594044"/>
            <a:ext cx="2752098" cy="1754316"/>
          </a:xfrm>
          <a:prstGeom prst="rect">
            <a:avLst/>
          </a:prstGeom>
          <a:solidFill>
            <a:srgbClr val="D2FE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chemeClr val="tx1"/>
                </a:solidFill>
                <a:latin typeface="Arial" panose="020B0604020202020204" pitchFamily="34" charset="0"/>
                <a:cs typeface="Arial" panose="020B0604020202020204" pitchFamily="34" charset="0"/>
              </a:rPr>
              <a:t>Inhaltlicher Austausch:</a:t>
            </a:r>
          </a:p>
          <a:p>
            <a:pPr marL="457200" indent="-457200">
              <a:spcAft>
                <a:spcPct val="0"/>
              </a:spcAft>
              <a:buFont typeface="Arial" panose="020B0604020202020204" pitchFamily="34" charset="0"/>
              <a:buChar char="•"/>
            </a:pPr>
            <a:r>
              <a:rPr lang="de-DE" altLang="de-DE" sz="1800" dirty="0" smtClean="0">
                <a:solidFill>
                  <a:srgbClr val="1717ED"/>
                </a:solidFill>
                <a:latin typeface="Arial" panose="020B0604020202020204" pitchFamily="34" charset="0"/>
                <a:cs typeface="Arial" panose="020B0604020202020204" pitchFamily="34" charset="0"/>
              </a:rPr>
              <a:t>Was habe ich verstanden? </a:t>
            </a:r>
            <a:r>
              <a:rPr lang="de-DE" sz="1800" b="1" dirty="0">
                <a:solidFill>
                  <a:srgbClr val="FF0000"/>
                </a:solidFill>
                <a:sym typeface="Wingdings" panose="05000000000000000000" pitchFamily="2" charset="2"/>
              </a:rPr>
              <a:t></a:t>
            </a:r>
            <a:endParaRPr lang="de-DE" altLang="de-DE" sz="1800" dirty="0" smtClean="0">
              <a:solidFill>
                <a:srgbClr val="1717ED"/>
              </a:solidFill>
              <a:latin typeface="Arial" panose="020B0604020202020204" pitchFamily="34" charset="0"/>
              <a:cs typeface="Arial" panose="020B0604020202020204" pitchFamily="34" charset="0"/>
            </a:endParaRPr>
          </a:p>
          <a:p>
            <a:pPr marL="457200" indent="-457200">
              <a:spcAft>
                <a:spcPct val="0"/>
              </a:spcAft>
              <a:buFont typeface="Arial" panose="020B0604020202020204" pitchFamily="34" charset="0"/>
              <a:buChar char="•"/>
            </a:pPr>
            <a:r>
              <a:rPr lang="de-DE" altLang="de-DE" sz="1800" dirty="0">
                <a:solidFill>
                  <a:srgbClr val="C00000"/>
                </a:solidFill>
                <a:latin typeface="Arial" panose="020B0604020202020204" pitchFamily="34" charset="0"/>
                <a:cs typeface="Arial" panose="020B0604020202020204" pitchFamily="34" charset="0"/>
              </a:rPr>
              <a:t>a</a:t>
            </a:r>
            <a:r>
              <a:rPr lang="de-DE" altLang="de-DE" sz="1800" dirty="0" smtClean="0">
                <a:solidFill>
                  <a:srgbClr val="C00000"/>
                </a:solidFill>
                <a:latin typeface="Arial" panose="020B0604020202020204" pitchFamily="34" charset="0"/>
                <a:cs typeface="Arial" panose="020B0604020202020204" pitchFamily="34" charset="0"/>
              </a:rPr>
              <a:t>ffektive Reaktion </a:t>
            </a:r>
            <a:r>
              <a:rPr lang="de-DE" sz="1800" b="1" dirty="0">
                <a:solidFill>
                  <a:srgbClr val="FF0000"/>
                </a:solidFill>
                <a:sym typeface="Wingdings" panose="05000000000000000000" pitchFamily="2" charset="2"/>
              </a:rPr>
              <a:t></a:t>
            </a:r>
            <a:endParaRPr lang="de-DE" altLang="de-DE" sz="1800" dirty="0" smtClean="0">
              <a:solidFill>
                <a:srgbClr val="C00000"/>
              </a:solidFill>
              <a:latin typeface="Arial" panose="020B0604020202020204" pitchFamily="34" charset="0"/>
              <a:cs typeface="Arial" panose="020B0604020202020204" pitchFamily="34" charset="0"/>
            </a:endParaRPr>
          </a:p>
          <a:p>
            <a:pPr marL="457200" indent="-457200">
              <a:spcAft>
                <a:spcPct val="0"/>
              </a:spcAft>
              <a:buFont typeface="Arial" panose="020B0604020202020204" pitchFamily="34" charset="0"/>
              <a:buChar char="•"/>
            </a:pPr>
            <a:r>
              <a:rPr lang="de-DE" altLang="de-DE" sz="1800" dirty="0" smtClean="0">
                <a:solidFill>
                  <a:schemeClr val="tx1"/>
                </a:solidFill>
                <a:latin typeface="Arial" panose="020B0604020202020204" pitchFamily="34" charset="0"/>
                <a:cs typeface="Arial" panose="020B0604020202020204" pitchFamily="34" charset="0"/>
              </a:rPr>
              <a:t>Bezug zur eigenen Lebenswirklichkeit </a:t>
            </a:r>
            <a:r>
              <a:rPr lang="de-DE" sz="1800" b="1" dirty="0">
                <a:solidFill>
                  <a:srgbClr val="FF0000"/>
                </a:solidFill>
                <a:sym typeface="Wingdings" panose="05000000000000000000" pitchFamily="2" charset="2"/>
              </a:rPr>
              <a:t></a:t>
            </a:r>
            <a:endParaRPr lang="de-DE" altLang="de-DE" sz="1800" dirty="0" smtClean="0">
              <a:solidFill>
                <a:schemeClr val="tx1"/>
              </a:solidFill>
              <a:latin typeface="Arial" panose="020B0604020202020204" pitchFamily="34" charset="0"/>
              <a:cs typeface="Arial" panose="020B0604020202020204" pitchFamily="34" charset="0"/>
            </a:endParaRPr>
          </a:p>
        </p:txBody>
      </p:sp>
      <p:sp>
        <p:nvSpPr>
          <p:cNvPr id="15" name="Text Box 12"/>
          <p:cNvSpPr txBox="1">
            <a:spLocks noChangeArrowheads="1"/>
          </p:cNvSpPr>
          <p:nvPr/>
        </p:nvSpPr>
        <p:spPr bwMode="auto">
          <a:xfrm>
            <a:off x="6240878" y="4578877"/>
            <a:ext cx="2300024" cy="1754316"/>
          </a:xfrm>
          <a:prstGeom prst="rect">
            <a:avLst/>
          </a:prstGeom>
          <a:solidFill>
            <a:srgbClr val="D2FED9"/>
          </a:solidFill>
          <a:ln>
            <a:noFill/>
          </a:ln>
          <a:effectLs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1800" b="1" dirty="0" smtClean="0">
                <a:solidFill>
                  <a:schemeClr val="tx1"/>
                </a:solidFill>
                <a:latin typeface="Arial" panose="020B0604020202020204" pitchFamily="34" charset="0"/>
                <a:cs typeface="Arial" panose="020B0604020202020204" pitchFamily="34" charset="0"/>
              </a:rPr>
              <a:t>Stilmittel:</a:t>
            </a:r>
          </a:p>
          <a:p>
            <a:pPr marL="457200" indent="-457200">
              <a:spcAft>
                <a:spcPct val="0"/>
              </a:spcAft>
              <a:buFont typeface="Arial" panose="020B0604020202020204" pitchFamily="34" charset="0"/>
              <a:buChar char="•"/>
            </a:pPr>
            <a:r>
              <a:rPr lang="de-DE" altLang="de-DE" sz="1800" dirty="0" smtClean="0">
                <a:solidFill>
                  <a:schemeClr val="tx1"/>
                </a:solidFill>
                <a:latin typeface="Arial" panose="020B0604020202020204" pitchFamily="34" charset="0"/>
                <a:cs typeface="Arial" panose="020B0604020202020204" pitchFamily="34" charset="0"/>
              </a:rPr>
              <a:t>Konzeption einer Szene </a:t>
            </a:r>
            <a:r>
              <a:rPr lang="de-DE" altLang="de-DE" sz="1800" b="1" dirty="0" smtClean="0">
                <a:solidFill>
                  <a:srgbClr val="FF0000"/>
                </a:solidFill>
                <a:latin typeface="Arial" panose="020B0604020202020204" pitchFamily="34" charset="0"/>
                <a:cs typeface="Arial" panose="020B0604020202020204" pitchFamily="34" charset="0"/>
              </a:rPr>
              <a:t>(</a:t>
            </a:r>
            <a:r>
              <a:rPr lang="de-DE" sz="1800" b="1" dirty="0" smtClean="0">
                <a:solidFill>
                  <a:srgbClr val="FF0000"/>
                </a:solidFill>
                <a:sym typeface="Wingdings" panose="05000000000000000000" pitchFamily="2" charset="2"/>
              </a:rPr>
              <a:t>)</a:t>
            </a:r>
            <a:endParaRPr lang="de-DE" altLang="de-DE" sz="1800" dirty="0" smtClean="0">
              <a:solidFill>
                <a:schemeClr val="tx1"/>
              </a:solidFill>
              <a:latin typeface="Arial" panose="020B0604020202020204" pitchFamily="34" charset="0"/>
              <a:cs typeface="Arial" panose="020B0604020202020204" pitchFamily="34" charset="0"/>
            </a:endParaRPr>
          </a:p>
          <a:p>
            <a:pPr marL="457200" indent="-457200">
              <a:spcAft>
                <a:spcPct val="0"/>
              </a:spcAft>
              <a:buFont typeface="Arial" panose="020B0604020202020204" pitchFamily="34" charset="0"/>
              <a:buChar char="•"/>
            </a:pPr>
            <a:r>
              <a:rPr lang="de-DE" altLang="de-DE" sz="1800" dirty="0" smtClean="0">
                <a:solidFill>
                  <a:schemeClr val="tx1"/>
                </a:solidFill>
                <a:latin typeface="Arial" panose="020B0604020202020204" pitchFamily="34" charset="0"/>
                <a:cs typeface="Arial" panose="020B0604020202020204" pitchFamily="34" charset="0"/>
              </a:rPr>
              <a:t>Produktion eines eigenen Films</a:t>
            </a:r>
          </a:p>
        </p:txBody>
      </p:sp>
      <p:sp>
        <p:nvSpPr>
          <p:cNvPr id="16" name="Text Box 10"/>
          <p:cNvSpPr txBox="1"/>
          <p:nvPr/>
        </p:nvSpPr>
        <p:spPr>
          <a:xfrm>
            <a:off x="4330639" y="1383653"/>
            <a:ext cx="4112111" cy="505267"/>
          </a:xfrm>
          <a:prstGeom prst="rect">
            <a:avLst/>
          </a:prstGeom>
          <a:solidFill>
            <a:srgbClr val="D2FED9"/>
          </a:solid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r>
              <a:rPr lang="de-DE" sz="2800" dirty="0" smtClean="0">
                <a:latin typeface="Arial" pitchFamily="18"/>
                <a:ea typeface="Microsoft YaHei" pitchFamily="2"/>
                <a:cs typeface="Mangal" pitchFamily="2"/>
              </a:rPr>
              <a:t>Film = Redeanlass für …</a:t>
            </a:r>
            <a:endParaRPr lang="de-DE" sz="2800" b="0" i="0" u="none" strike="noStrike" kern="1200" dirty="0">
              <a:ln>
                <a:noFill/>
              </a:ln>
              <a:latin typeface="Arial" pitchFamily="18"/>
              <a:ea typeface="Microsoft YaHei" pitchFamily="2"/>
              <a:cs typeface="Mangal" pitchFamily="2"/>
            </a:endParaRPr>
          </a:p>
        </p:txBody>
      </p:sp>
      <p:cxnSp>
        <p:nvCxnSpPr>
          <p:cNvPr id="20" name="Gerader Verbinder 19"/>
          <p:cNvCxnSpPr/>
          <p:nvPr/>
        </p:nvCxnSpPr>
        <p:spPr>
          <a:xfrm>
            <a:off x="1115616" y="2276872"/>
            <a:ext cx="5976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a:endCxn id="11" idx="0"/>
          </p:cNvCxnSpPr>
          <p:nvPr/>
        </p:nvCxnSpPr>
        <p:spPr>
          <a:xfrm>
            <a:off x="4571002" y="2262555"/>
            <a:ext cx="1" cy="363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a:off x="7092280" y="2262555"/>
            <a:ext cx="0" cy="362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Gerader Verbinder 25"/>
          <p:cNvCxnSpPr/>
          <p:nvPr/>
        </p:nvCxnSpPr>
        <p:spPr>
          <a:xfrm flipH="1">
            <a:off x="269820" y="2276872"/>
            <a:ext cx="8457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Gerader Verbinder 29"/>
          <p:cNvCxnSpPr/>
          <p:nvPr/>
        </p:nvCxnSpPr>
        <p:spPr>
          <a:xfrm flipV="1">
            <a:off x="269820" y="1647756"/>
            <a:ext cx="0" cy="6147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Gerader Verbinder 31"/>
          <p:cNvCxnSpPr>
            <a:endCxn id="6" idx="1"/>
          </p:cNvCxnSpPr>
          <p:nvPr/>
        </p:nvCxnSpPr>
        <p:spPr>
          <a:xfrm>
            <a:off x="269820" y="1636286"/>
            <a:ext cx="269820" cy="114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 Verbindung mit Pfeil 33"/>
          <p:cNvCxnSpPr>
            <a:endCxn id="10" idx="0"/>
          </p:cNvCxnSpPr>
          <p:nvPr/>
        </p:nvCxnSpPr>
        <p:spPr>
          <a:xfrm>
            <a:off x="1782113" y="2288342"/>
            <a:ext cx="1" cy="336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Gerader Verbinder 35"/>
          <p:cNvCxnSpPr>
            <a:stCxn id="16" idx="3"/>
          </p:cNvCxnSpPr>
          <p:nvPr/>
        </p:nvCxnSpPr>
        <p:spPr>
          <a:xfrm flipV="1">
            <a:off x="8442750" y="1636286"/>
            <a:ext cx="30571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Gerader Verbinder 37"/>
          <p:cNvCxnSpPr/>
          <p:nvPr/>
        </p:nvCxnSpPr>
        <p:spPr>
          <a:xfrm>
            <a:off x="8850938" y="1647756"/>
            <a:ext cx="0" cy="25733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a:xfrm flipH="1" flipV="1">
            <a:off x="1782113" y="4217561"/>
            <a:ext cx="7110368" cy="35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Gerade Verbindung mit Pfeil 43"/>
          <p:cNvCxnSpPr>
            <a:endCxn id="13" idx="0"/>
          </p:cNvCxnSpPr>
          <p:nvPr/>
        </p:nvCxnSpPr>
        <p:spPr>
          <a:xfrm>
            <a:off x="1782113" y="4217561"/>
            <a:ext cx="13771" cy="376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Gerade Verbindung mit Pfeil 46"/>
          <p:cNvCxnSpPr>
            <a:endCxn id="14" idx="0"/>
          </p:cNvCxnSpPr>
          <p:nvPr/>
        </p:nvCxnSpPr>
        <p:spPr>
          <a:xfrm>
            <a:off x="4661271" y="4217561"/>
            <a:ext cx="0" cy="376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Gerade Verbindung mit Pfeil 48"/>
          <p:cNvCxnSpPr/>
          <p:nvPr/>
        </p:nvCxnSpPr>
        <p:spPr>
          <a:xfrm>
            <a:off x="7092280" y="4217561"/>
            <a:ext cx="0" cy="361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a:off x="1403648" y="3825038"/>
            <a:ext cx="0" cy="75383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a:off x="6660232" y="4102037"/>
            <a:ext cx="0" cy="47684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a:off x="4330639" y="3840641"/>
            <a:ext cx="0" cy="75383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a:off x="2843808" y="5301208"/>
            <a:ext cx="576064" cy="0"/>
          </a:xfrm>
          <a:prstGeom prst="straightConnector1">
            <a:avLst/>
          </a:prstGeom>
          <a:ln w="63500">
            <a:solidFill>
              <a:srgbClr val="FF33CC"/>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p:nvPr/>
        </p:nvCxnSpPr>
        <p:spPr>
          <a:xfrm>
            <a:off x="5932432" y="5301208"/>
            <a:ext cx="576064" cy="0"/>
          </a:xfrm>
          <a:prstGeom prst="straightConnector1">
            <a:avLst/>
          </a:prstGeom>
          <a:ln w="63500">
            <a:solidFill>
              <a:srgbClr val="FF33CC"/>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 name="Gerade Verbindung mit Pfeil 42"/>
          <p:cNvCxnSpPr/>
          <p:nvPr/>
        </p:nvCxnSpPr>
        <p:spPr>
          <a:xfrm>
            <a:off x="5774134" y="3194932"/>
            <a:ext cx="576064" cy="0"/>
          </a:xfrm>
          <a:prstGeom prst="straightConnector1">
            <a:avLst/>
          </a:prstGeom>
          <a:ln w="63500">
            <a:solidFill>
              <a:srgbClr val="FF33CC"/>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p:nvPr/>
        </p:nvCxnSpPr>
        <p:spPr>
          <a:xfrm>
            <a:off x="2843808" y="3212976"/>
            <a:ext cx="576064" cy="0"/>
          </a:xfrm>
          <a:prstGeom prst="straightConnector1">
            <a:avLst/>
          </a:prstGeom>
          <a:ln w="63500">
            <a:solidFill>
              <a:srgbClr val="FF33CC"/>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a:xfrm>
            <a:off x="8748464" y="1636286"/>
            <a:ext cx="14401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796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539640" y="1383070"/>
            <a:ext cx="8229600" cy="1077475"/>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indent="-343080" algn="ctr" hangingPunct="1">
              <a:spcBef>
                <a:spcPts val="601"/>
              </a:spcBef>
              <a:spcAft>
                <a:spcPts val="0"/>
              </a:spcAft>
              <a:buNone/>
            </a:pPr>
            <a:r>
              <a:rPr lang="de-DE" altLang="de-DE" sz="2800" b="1" dirty="0" smtClean="0">
                <a:solidFill>
                  <a:schemeClr val="tx1"/>
                </a:solidFill>
                <a:latin typeface="Arial" panose="020B0604020202020204" pitchFamily="34" charset="0"/>
                <a:cs typeface="Arial" panose="020B0604020202020204" pitchFamily="34" charset="0"/>
              </a:rPr>
              <a:t>Fazit</a:t>
            </a:r>
            <a:r>
              <a:rPr lang="de-DE" altLang="de-DE" sz="2800" b="1" dirty="0">
                <a:solidFill>
                  <a:schemeClr val="tx1"/>
                </a:solidFill>
                <a:latin typeface="Arial" panose="020B0604020202020204" pitchFamily="34" charset="0"/>
                <a:cs typeface="Arial" panose="020B0604020202020204" pitchFamily="34" charset="0"/>
              </a:rPr>
              <a:t>: was lässt sich generell auf die Arbeit </a:t>
            </a:r>
            <a:r>
              <a:rPr lang="de-DE" altLang="de-DE" sz="2800" b="1" dirty="0" smtClean="0">
                <a:solidFill>
                  <a:schemeClr val="tx1"/>
                </a:solidFill>
                <a:latin typeface="Arial" panose="020B0604020202020204" pitchFamily="34" charset="0"/>
                <a:cs typeface="Arial" panose="020B0604020202020204" pitchFamily="34" charset="0"/>
              </a:rPr>
              <a:t>mit (anderen) </a:t>
            </a:r>
            <a:r>
              <a:rPr lang="de-DE" altLang="de-DE" sz="2800" b="1" dirty="0">
                <a:solidFill>
                  <a:schemeClr val="tx1"/>
                </a:solidFill>
                <a:latin typeface="Arial" panose="020B0604020202020204" pitchFamily="34" charset="0"/>
                <a:cs typeface="Arial" panose="020B0604020202020204" pitchFamily="34" charset="0"/>
              </a:rPr>
              <a:t>Filmen übertragen?</a:t>
            </a: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10" name="Text Box 12"/>
          <p:cNvSpPr txBox="1">
            <a:spLocks noChangeArrowheads="1"/>
          </p:cNvSpPr>
          <p:nvPr/>
        </p:nvSpPr>
        <p:spPr bwMode="auto">
          <a:xfrm>
            <a:off x="647279" y="2596078"/>
            <a:ext cx="8209440" cy="4093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marL="457200" indent="-457200">
              <a:spcBef>
                <a:spcPts val="600"/>
              </a:spcBef>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Progression</a:t>
            </a:r>
          </a:p>
          <a:p>
            <a:pPr marL="457200" indent="-457200">
              <a:spcBef>
                <a:spcPts val="600"/>
              </a:spcBef>
              <a:spcAft>
                <a:spcPct val="0"/>
              </a:spcAft>
              <a:buFont typeface="Arial" panose="020B0604020202020204" pitchFamily="34" charset="0"/>
              <a:buChar char="•"/>
            </a:pPr>
            <a:r>
              <a:rPr lang="de-DE" sz="2000" i="1" dirty="0" err="1">
                <a:solidFill>
                  <a:schemeClr val="tx1"/>
                </a:solidFill>
                <a:latin typeface="Arial" panose="020B0604020202020204" pitchFamily="34" charset="0"/>
                <a:cs typeface="Arial" panose="020B0604020202020204" pitchFamily="34" charset="0"/>
              </a:rPr>
              <a:t>Characterizing</a:t>
            </a:r>
            <a:r>
              <a:rPr lang="de-DE" sz="2000" i="1" dirty="0">
                <a:solidFill>
                  <a:schemeClr val="tx1"/>
                </a:solidFill>
                <a:latin typeface="Arial" panose="020B0604020202020204" pitchFamily="34" charset="0"/>
                <a:cs typeface="Arial" panose="020B0604020202020204" pitchFamily="34" charset="0"/>
              </a:rPr>
              <a:t> </a:t>
            </a:r>
            <a:r>
              <a:rPr lang="de-DE" sz="2000" i="1" dirty="0" err="1">
                <a:solidFill>
                  <a:schemeClr val="tx1"/>
                </a:solidFill>
                <a:latin typeface="Arial" panose="020B0604020202020204" pitchFamily="34" charset="0"/>
                <a:cs typeface="Arial" panose="020B0604020202020204" pitchFamily="34" charset="0"/>
              </a:rPr>
              <a:t>people</a:t>
            </a:r>
            <a:r>
              <a:rPr lang="de-DE" sz="2000" dirty="0">
                <a:solidFill>
                  <a:schemeClr val="tx1"/>
                </a:solidFill>
                <a:latin typeface="Arial" panose="020B0604020202020204" pitchFamily="34" charset="0"/>
                <a:cs typeface="Arial" panose="020B0604020202020204" pitchFamily="34" charset="0"/>
              </a:rPr>
              <a:t>: bei Literatur-Besprechung wird fast immer charakterisiert</a:t>
            </a:r>
            <a:endParaRPr lang="de-DE" altLang="de-DE" sz="2000" dirty="0" smtClean="0">
              <a:solidFill>
                <a:schemeClr val="tx1"/>
              </a:solidFill>
              <a:latin typeface="Arial" panose="020B0604020202020204" pitchFamily="34" charset="0"/>
              <a:cs typeface="Arial" panose="020B0604020202020204" pitchFamily="34" charset="0"/>
            </a:endParaRPr>
          </a:p>
          <a:p>
            <a:pPr marL="457200" indent="-457200">
              <a:spcBef>
                <a:spcPts val="600"/>
              </a:spcBef>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Beziehungen zwischen Charakteren</a:t>
            </a:r>
          </a:p>
          <a:p>
            <a:pPr marL="457200" indent="-457200">
              <a:spcBef>
                <a:spcPts val="600"/>
              </a:spcBef>
              <a:spcAft>
                <a:spcPct val="0"/>
              </a:spcAft>
              <a:buFont typeface="Arial" panose="020B0604020202020204" pitchFamily="34" charset="0"/>
              <a:buChar char="•"/>
            </a:pPr>
            <a:r>
              <a:rPr lang="de-DE" sz="2000" i="1" dirty="0">
                <a:solidFill>
                  <a:schemeClr val="tx1"/>
                </a:solidFill>
                <a:latin typeface="Arial" panose="020B0604020202020204" pitchFamily="34" charset="0"/>
                <a:cs typeface="Arial" panose="020B0604020202020204" pitchFamily="34" charset="0"/>
              </a:rPr>
              <a:t>Logical links</a:t>
            </a:r>
            <a:r>
              <a:rPr lang="de-DE" sz="2000" dirty="0">
                <a:solidFill>
                  <a:schemeClr val="tx1"/>
                </a:solidFill>
                <a:latin typeface="Arial" panose="020B0604020202020204" pitchFamily="34" charset="0"/>
                <a:cs typeface="Arial" panose="020B0604020202020204" pitchFamily="34" charset="0"/>
              </a:rPr>
              <a:t>: können gar nicht oft genug geübt </a:t>
            </a:r>
            <a:r>
              <a:rPr lang="de-DE" sz="2000" dirty="0" smtClean="0">
                <a:solidFill>
                  <a:schemeClr val="tx1"/>
                </a:solidFill>
                <a:latin typeface="Arial" panose="020B0604020202020204" pitchFamily="34" charset="0"/>
                <a:cs typeface="Arial" panose="020B0604020202020204" pitchFamily="34" charset="0"/>
              </a:rPr>
              <a:t>werden</a:t>
            </a:r>
          </a:p>
          <a:p>
            <a:pPr marL="457200" indent="-457200">
              <a:spcBef>
                <a:spcPts val="600"/>
              </a:spcBef>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Einführung und gezielte, intergierte Übung grammatischer Strukturen</a:t>
            </a:r>
          </a:p>
          <a:p>
            <a:pPr marL="457200" indent="-457200">
              <a:spcBef>
                <a:spcPts val="600"/>
              </a:spcBef>
              <a:spcAft>
                <a:spcPct val="0"/>
              </a:spcAft>
              <a:buFont typeface="Arial" panose="020B0604020202020204" pitchFamily="34" charset="0"/>
              <a:buChar char="•"/>
            </a:pPr>
            <a:r>
              <a:rPr lang="de-DE" sz="2000" dirty="0" smtClean="0">
                <a:solidFill>
                  <a:schemeClr val="tx1"/>
                </a:solidFill>
                <a:latin typeface="Arial" panose="020B0604020202020204" pitchFamily="34" charset="0"/>
                <a:cs typeface="Arial" panose="020B0604020202020204" pitchFamily="34" charset="0"/>
              </a:rPr>
              <a:t>Über </a:t>
            </a:r>
            <a:r>
              <a:rPr lang="de-DE" sz="2000" dirty="0">
                <a:solidFill>
                  <a:schemeClr val="tx1"/>
                </a:solidFill>
                <a:latin typeface="Arial" panose="020B0604020202020204" pitchFamily="34" charset="0"/>
                <a:cs typeface="Arial" panose="020B0604020202020204" pitchFamily="34" charset="0"/>
              </a:rPr>
              <a:t>Zukunft oder Vergangenheit </a:t>
            </a:r>
            <a:r>
              <a:rPr lang="de-DE" sz="2000" dirty="0" smtClean="0">
                <a:solidFill>
                  <a:schemeClr val="tx1"/>
                </a:solidFill>
                <a:latin typeface="Arial" panose="020B0604020202020204" pitchFamily="34" charset="0"/>
                <a:cs typeface="Arial" panose="020B0604020202020204" pitchFamily="34" charset="0"/>
              </a:rPr>
              <a:t>spekulieren</a:t>
            </a:r>
          </a:p>
          <a:p>
            <a:pPr marL="457200" indent="-457200">
              <a:spcBef>
                <a:spcPts val="600"/>
              </a:spcBef>
              <a:spcAft>
                <a:spcPct val="0"/>
              </a:spcAft>
              <a:buFont typeface="Arial" panose="020B0604020202020204" pitchFamily="34" charset="0"/>
              <a:buChar char="•"/>
            </a:pPr>
            <a:r>
              <a:rPr lang="de-DE" sz="2000" dirty="0" smtClean="0">
                <a:solidFill>
                  <a:schemeClr val="tx1"/>
                </a:solidFill>
                <a:latin typeface="Arial" panose="020B0604020202020204" pitchFamily="34" charset="0"/>
                <a:cs typeface="Arial" panose="020B0604020202020204" pitchFamily="34" charset="0"/>
              </a:rPr>
              <a:t>Über </a:t>
            </a:r>
            <a:r>
              <a:rPr lang="de-DE" sz="2000" dirty="0">
                <a:solidFill>
                  <a:schemeClr val="tx1"/>
                </a:solidFill>
                <a:latin typeface="Arial" panose="020B0604020202020204" pitchFamily="34" charset="0"/>
                <a:cs typeface="Arial" panose="020B0604020202020204" pitchFamily="34" charset="0"/>
              </a:rPr>
              <a:t>Entscheidungsmöglichkeiten </a:t>
            </a:r>
            <a:r>
              <a:rPr lang="de-DE" sz="2000" dirty="0" smtClean="0">
                <a:solidFill>
                  <a:schemeClr val="tx1"/>
                </a:solidFill>
                <a:latin typeface="Arial" panose="020B0604020202020204" pitchFamily="34" charset="0"/>
                <a:cs typeface="Arial" panose="020B0604020202020204" pitchFamily="34" charset="0"/>
              </a:rPr>
              <a:t>sprechen</a:t>
            </a:r>
          </a:p>
          <a:p>
            <a:pPr marL="457200" indent="-457200">
              <a:spcBef>
                <a:spcPts val="600"/>
              </a:spcBef>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Differenzierungsangebote</a:t>
            </a:r>
          </a:p>
          <a:p>
            <a:pPr marL="457200" indent="-457200">
              <a:spcBef>
                <a:spcPts val="600"/>
              </a:spcBef>
              <a:spcAft>
                <a:spcPct val="0"/>
              </a:spcAft>
              <a:buFont typeface="Arial" panose="020B0604020202020204" pitchFamily="34" charset="0"/>
              <a:buChar char="•"/>
            </a:pPr>
            <a:r>
              <a:rPr lang="de-DE" altLang="de-DE" sz="2000" dirty="0" smtClean="0">
                <a:solidFill>
                  <a:schemeClr val="tx1"/>
                </a:solidFill>
                <a:latin typeface="Arial" panose="020B0604020202020204" pitchFamily="34" charset="0"/>
                <a:cs typeface="Arial" panose="020B0604020202020204" pitchFamily="34" charset="0"/>
              </a:rPr>
              <a:t>Häufige Nutzung von </a:t>
            </a:r>
            <a:r>
              <a:rPr lang="de-DE" altLang="de-DE" sz="2000" i="1" dirty="0" smtClean="0">
                <a:solidFill>
                  <a:schemeClr val="tx1"/>
                </a:solidFill>
                <a:latin typeface="Arial" panose="020B0604020202020204" pitchFamily="34" charset="0"/>
                <a:cs typeface="Arial" panose="020B0604020202020204" pitchFamily="34" charset="0"/>
              </a:rPr>
              <a:t>Screenshots</a:t>
            </a:r>
            <a:r>
              <a:rPr lang="de-DE" altLang="de-DE" sz="2000" dirty="0" smtClean="0">
                <a:solidFill>
                  <a:schemeClr val="tx1"/>
                </a:solidFill>
                <a:latin typeface="Arial" panose="020B0604020202020204" pitchFamily="34" charset="0"/>
                <a:cs typeface="Arial" panose="020B0604020202020204" pitchFamily="34" charset="0"/>
              </a:rPr>
              <a:t> als Redemittel</a:t>
            </a:r>
          </a:p>
        </p:txBody>
      </p:sp>
    </p:spTree>
    <p:extLst>
      <p:ext uri="{BB962C8B-B14F-4D97-AF65-F5344CB8AC3E}">
        <p14:creationId xmlns:p14="http://schemas.microsoft.com/office/powerpoint/2010/main" val="3106098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566557" y="2204864"/>
            <a:ext cx="8209440" cy="3754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Bef>
                <a:spcPct val="50000"/>
              </a:spcBef>
              <a:spcAft>
                <a:spcPct val="0"/>
              </a:spcAft>
            </a:pPr>
            <a:r>
              <a:rPr lang="de-DE" altLang="de-DE" sz="2800" b="1" dirty="0" smtClean="0">
                <a:solidFill>
                  <a:schemeClr val="tx1"/>
                </a:solidFill>
                <a:latin typeface="Arial" panose="020B0604020202020204" pitchFamily="34" charset="0"/>
                <a:cs typeface="Arial" panose="020B0604020202020204" pitchFamily="34" charset="0"/>
              </a:rPr>
              <a:t>10</a:t>
            </a:r>
          </a:p>
          <a:p>
            <a:pPr algn="ctr">
              <a:spcBef>
                <a:spcPct val="50000"/>
              </a:spcBef>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Bef>
                <a:spcPct val="50000"/>
              </a:spcBef>
              <a:spcAft>
                <a:spcPct val="0"/>
              </a:spcAft>
            </a:pPr>
            <a:r>
              <a:rPr lang="de-DE" altLang="de-DE" sz="2800" b="1" dirty="0" smtClean="0">
                <a:solidFill>
                  <a:schemeClr val="tx1"/>
                </a:solidFill>
                <a:latin typeface="Arial" panose="020B0604020202020204" pitchFamily="34" charset="0"/>
                <a:cs typeface="Arial" panose="020B0604020202020204" pitchFamily="34" charset="0"/>
              </a:rPr>
              <a:t>Welche Filme sind für Klasse 8 geeignet?</a:t>
            </a:r>
          </a:p>
          <a:p>
            <a:pPr algn="ctr">
              <a:spcBef>
                <a:spcPct val="50000"/>
              </a:spcBef>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a:spcBef>
                <a:spcPct val="50000"/>
              </a:spcBef>
              <a:spcAft>
                <a:spcPct val="0"/>
              </a:spcAft>
            </a:pPr>
            <a:r>
              <a:rPr lang="de-DE" altLang="de-DE" sz="2800" dirty="0">
                <a:solidFill>
                  <a:schemeClr val="tx1"/>
                </a:solidFill>
                <a:latin typeface="Arial" pitchFamily="34" charset="0"/>
                <a:cs typeface="Arial" pitchFamily="34" charset="0"/>
              </a:rPr>
              <a:t>vgl. </a:t>
            </a:r>
            <a:r>
              <a:rPr lang="de-DE" altLang="de-DE" sz="2800" dirty="0" err="1" smtClean="0">
                <a:solidFill>
                  <a:schemeClr val="tx1"/>
                </a:solidFill>
                <a:latin typeface="Arial" pitchFamily="34" charset="0"/>
                <a:cs typeface="Arial" pitchFamily="34" charset="0"/>
              </a:rPr>
              <a:t>Filmografie</a:t>
            </a:r>
            <a:r>
              <a:rPr lang="de-DE" altLang="de-DE" sz="2800" dirty="0" smtClean="0">
                <a:solidFill>
                  <a:schemeClr val="tx1"/>
                </a:solidFill>
                <a:latin typeface="Arial" pitchFamily="34" charset="0"/>
                <a:cs typeface="Arial" pitchFamily="34" charset="0"/>
              </a:rPr>
              <a:t> </a:t>
            </a:r>
            <a:r>
              <a:rPr lang="de-DE" altLang="de-DE" sz="2800" dirty="0">
                <a:solidFill>
                  <a:schemeClr val="tx1"/>
                </a:solidFill>
                <a:latin typeface="Arial" pitchFamily="34" charset="0"/>
                <a:cs typeface="Arial" pitchFamily="34" charset="0"/>
              </a:rPr>
              <a:t>im „</a:t>
            </a:r>
            <a:r>
              <a:rPr lang="de-DE" altLang="de-DE" sz="2800" dirty="0" smtClean="0">
                <a:solidFill>
                  <a:schemeClr val="tx1"/>
                </a:solidFill>
                <a:latin typeface="Arial" pitchFamily="34" charset="0"/>
                <a:cs typeface="Arial" pitchFamily="34" charset="0"/>
              </a:rPr>
              <a:t>Servicepaket“</a:t>
            </a:r>
            <a:endParaRPr lang="de-DE" altLang="de-DE" sz="2800" b="1" dirty="0" smtClean="0">
              <a:solidFill>
                <a:schemeClr val="tx1"/>
              </a:solidFill>
              <a:latin typeface="Arial" panose="020B0604020202020204" pitchFamily="34" charset="0"/>
              <a:cs typeface="Arial" panose="020B0604020202020204" pitchFamily="34" charset="0"/>
            </a:endParaRPr>
          </a:p>
          <a:p>
            <a:pPr algn="ctr">
              <a:spcBef>
                <a:spcPct val="50000"/>
              </a:spcBef>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2548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rgbClr val="808080"/>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52321" y="1795870"/>
            <a:ext cx="8209440" cy="3708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eaLnBrk="1" hangingPunct="1">
              <a:spcBef>
                <a:spcPct val="50000"/>
              </a:spcBef>
              <a:spcAft>
                <a:spcPct val="0"/>
              </a:spcAft>
            </a:pPr>
            <a:endParaRPr lang="de-DE" altLang="de-DE" sz="2500" b="1" dirty="0" smtClean="0">
              <a:solidFill>
                <a:schemeClr val="tx1"/>
              </a:solidFill>
              <a:latin typeface="Arial Unicode MS" pitchFamily="34" charset="-128"/>
              <a:cs typeface="Arial" pitchFamily="34" charset="0"/>
            </a:endParaRPr>
          </a:p>
          <a:p>
            <a:pPr algn="ctr" eaLnBrk="1" hangingPunct="1">
              <a:spcBef>
                <a:spcPct val="50000"/>
              </a:spcBef>
              <a:spcAft>
                <a:spcPct val="0"/>
              </a:spcAft>
            </a:pPr>
            <a:r>
              <a:rPr lang="de-DE" altLang="de-DE" sz="2800" b="1" dirty="0" smtClean="0">
                <a:solidFill>
                  <a:schemeClr val="tx1"/>
                </a:solidFill>
                <a:latin typeface="Arial" panose="020B0604020202020204" pitchFamily="34" charset="0"/>
                <a:cs typeface="Arial" panose="020B0604020202020204" pitchFamily="34" charset="0"/>
              </a:rPr>
              <a:t>11</a:t>
            </a:r>
            <a:endParaRPr lang="de-DE" altLang="de-DE" sz="2800" b="1" dirty="0">
              <a:solidFill>
                <a:schemeClr val="tx1"/>
              </a:solidFill>
              <a:latin typeface="Arial" panose="020B0604020202020204" pitchFamily="34" charset="0"/>
              <a:cs typeface="Arial" panose="020B0604020202020204" pitchFamily="34" charset="0"/>
            </a:endParaRPr>
          </a:p>
          <a:p>
            <a:pPr algn="ctr" eaLnBrk="1" hangingPunct="1">
              <a:spcBef>
                <a:spcPct val="50000"/>
              </a:spcBef>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algn="ctr" eaLnBrk="1" hangingPunct="1">
              <a:spcBef>
                <a:spcPct val="50000"/>
              </a:spcBef>
              <a:spcAft>
                <a:spcPct val="0"/>
              </a:spcAft>
            </a:pPr>
            <a:r>
              <a:rPr lang="de-DE" altLang="de-DE" sz="2800" b="1" dirty="0" smtClean="0">
                <a:solidFill>
                  <a:schemeClr val="tx1"/>
                </a:solidFill>
                <a:latin typeface="Arial" panose="020B0604020202020204" pitchFamily="34" charset="0"/>
                <a:cs typeface="Arial" panose="020B0604020202020204" pitchFamily="34" charset="0"/>
              </a:rPr>
              <a:t>Ein Blick in die Lehrwerke</a:t>
            </a:r>
          </a:p>
          <a:p>
            <a:pPr algn="ctr" eaLnBrk="1" hangingPunct="1">
              <a:spcBef>
                <a:spcPct val="50000"/>
              </a:spcBef>
              <a:spcAft>
                <a:spcPct val="0"/>
              </a:spcAft>
            </a:pPr>
            <a:endParaRPr lang="de-DE" altLang="de-DE" sz="2800" b="1" dirty="0">
              <a:solidFill>
                <a:schemeClr val="tx1"/>
              </a:solidFill>
              <a:latin typeface="Arial" panose="020B0604020202020204" pitchFamily="34" charset="0"/>
              <a:cs typeface="Arial" panose="020B0604020202020204" pitchFamily="34" charset="0"/>
            </a:endParaRPr>
          </a:p>
          <a:p>
            <a:pPr algn="ctr" eaLnBrk="1" hangingPunct="1">
              <a:spcBef>
                <a:spcPct val="50000"/>
              </a:spcBef>
              <a:spcAft>
                <a:spcPct val="0"/>
              </a:spcAft>
            </a:pPr>
            <a:r>
              <a:rPr lang="de-DE" altLang="de-DE" sz="2800" dirty="0">
                <a:solidFill>
                  <a:schemeClr val="tx1"/>
                </a:solidFill>
                <a:latin typeface="Arial" panose="020B0604020202020204" pitchFamily="34" charset="0"/>
                <a:cs typeface="Arial" panose="020B0604020202020204" pitchFamily="34" charset="0"/>
              </a:rPr>
              <a:t>v</a:t>
            </a:r>
            <a:r>
              <a:rPr lang="de-DE" altLang="de-DE" sz="2800" dirty="0" smtClean="0">
                <a:solidFill>
                  <a:schemeClr val="tx1"/>
                </a:solidFill>
                <a:latin typeface="Arial" panose="020B0604020202020204" pitchFamily="34" charset="0"/>
                <a:cs typeface="Arial" panose="020B0604020202020204" pitchFamily="34" charset="0"/>
              </a:rPr>
              <a:t>gl. „Service-Paket“</a:t>
            </a:r>
          </a:p>
        </p:txBody>
      </p:sp>
    </p:spTree>
    <p:extLst>
      <p:ext uri="{BB962C8B-B14F-4D97-AF65-F5344CB8AC3E}">
        <p14:creationId xmlns:p14="http://schemas.microsoft.com/office/powerpoint/2010/main" val="3662890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rgbClr val="808080"/>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52321" y="1795870"/>
            <a:ext cx="8209440" cy="3421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endParaRPr lang="de-DE" altLang="de-DE" sz="2800" dirty="0" smtClean="0">
              <a:solidFill>
                <a:schemeClr val="tx1"/>
              </a:solidFill>
              <a:latin typeface="Arial" pitchFamily="34" charset="0"/>
              <a:cs typeface="Arial" pitchFamily="34" charset="0"/>
            </a:endParaRPr>
          </a:p>
          <a:p>
            <a:pPr algn="ctr"/>
            <a:r>
              <a:rPr lang="de-DE" altLang="de-DE" sz="2800" b="1" dirty="0" smtClean="0">
                <a:solidFill>
                  <a:schemeClr val="tx1"/>
                </a:solidFill>
                <a:latin typeface="Arial" pitchFamily="34" charset="0"/>
                <a:cs typeface="Arial" pitchFamily="34" charset="0"/>
              </a:rPr>
              <a:t>12</a:t>
            </a:r>
          </a:p>
          <a:p>
            <a:pPr algn="ctr"/>
            <a:endParaRPr lang="de-DE" altLang="de-DE" sz="2800" b="1" dirty="0" smtClean="0">
              <a:solidFill>
                <a:schemeClr val="tx1"/>
              </a:solidFill>
              <a:latin typeface="Arial" pitchFamily="34" charset="0"/>
              <a:cs typeface="Arial" pitchFamily="34" charset="0"/>
            </a:endParaRPr>
          </a:p>
          <a:p>
            <a:pPr algn="ctr"/>
            <a:r>
              <a:rPr lang="de-DE" altLang="de-DE" sz="2800" b="1" dirty="0" smtClean="0">
                <a:solidFill>
                  <a:schemeClr val="tx1"/>
                </a:solidFill>
                <a:latin typeface="Arial" pitchFamily="34" charset="0"/>
                <a:cs typeface="Arial" pitchFamily="34" charset="0"/>
              </a:rPr>
              <a:t>Quellen </a:t>
            </a:r>
          </a:p>
          <a:p>
            <a:pPr indent="-457200"/>
            <a:endParaRPr lang="de-DE" altLang="de-DE" sz="1800" dirty="0" smtClean="0">
              <a:solidFill>
                <a:schemeClr val="tx1"/>
              </a:solidFill>
              <a:latin typeface="Arial" pitchFamily="34" charset="0"/>
              <a:cs typeface="Arial" pitchFamily="34" charset="0"/>
            </a:endParaRPr>
          </a:p>
          <a:p>
            <a:pPr indent="-457200" algn="ctr"/>
            <a:r>
              <a:rPr lang="de-DE" altLang="de-DE" sz="2800" dirty="0">
                <a:solidFill>
                  <a:schemeClr val="tx1"/>
                </a:solidFill>
                <a:latin typeface="Arial" pitchFamily="34" charset="0"/>
                <a:cs typeface="Arial" pitchFamily="34" charset="0"/>
              </a:rPr>
              <a:t>v</a:t>
            </a:r>
            <a:r>
              <a:rPr lang="de-DE" altLang="de-DE" sz="2800" dirty="0" smtClean="0">
                <a:solidFill>
                  <a:schemeClr val="tx1"/>
                </a:solidFill>
                <a:latin typeface="Arial" pitchFamily="34" charset="0"/>
                <a:cs typeface="Arial" pitchFamily="34" charset="0"/>
              </a:rPr>
              <a:t>gl. Literaturliste im „Servicepaket“</a:t>
            </a:r>
            <a:endParaRPr lang="de-DE" altLang="de-DE"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531239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rgbClr val="808080"/>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rgbClr val="808080"/>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52321" y="1795870"/>
            <a:ext cx="8209440" cy="2964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endParaRPr lang="de-DE" altLang="de-DE" sz="2800" dirty="0" smtClean="0">
              <a:solidFill>
                <a:schemeClr val="tx1"/>
              </a:solidFill>
              <a:latin typeface="Arial" pitchFamily="34" charset="0"/>
              <a:cs typeface="Arial" pitchFamily="34" charset="0"/>
            </a:endParaRPr>
          </a:p>
          <a:p>
            <a:pPr algn="ctr"/>
            <a:endParaRPr lang="de-DE" altLang="de-DE" sz="2800" b="1" dirty="0" smtClean="0">
              <a:solidFill>
                <a:schemeClr val="tx1"/>
              </a:solidFill>
              <a:latin typeface="Arial" pitchFamily="34" charset="0"/>
              <a:cs typeface="Arial" pitchFamily="34" charset="0"/>
            </a:endParaRPr>
          </a:p>
          <a:p>
            <a:pPr algn="ctr"/>
            <a:endParaRPr lang="de-DE" altLang="de-DE" sz="2800" b="1" dirty="0">
              <a:solidFill>
                <a:schemeClr val="tx1"/>
              </a:solidFill>
              <a:latin typeface="Arial" pitchFamily="34" charset="0"/>
              <a:cs typeface="Arial" pitchFamily="34" charset="0"/>
            </a:endParaRPr>
          </a:p>
          <a:p>
            <a:pPr algn="ctr"/>
            <a:r>
              <a:rPr lang="de-DE" altLang="de-DE" sz="2800" b="1" dirty="0" smtClean="0">
                <a:solidFill>
                  <a:schemeClr val="tx1"/>
                </a:solidFill>
                <a:latin typeface="Arial" pitchFamily="34" charset="0"/>
                <a:cs typeface="Arial" pitchFamily="34" charset="0"/>
              </a:rPr>
              <a:t>Vielen Dank </a:t>
            </a:r>
          </a:p>
          <a:p>
            <a:pPr algn="ctr"/>
            <a:r>
              <a:rPr lang="de-DE" altLang="de-DE" sz="2800" b="1" dirty="0" smtClean="0">
                <a:solidFill>
                  <a:schemeClr val="tx1"/>
                </a:solidFill>
                <a:latin typeface="Arial" pitchFamily="34" charset="0"/>
                <a:cs typeface="Arial" pitchFamily="34" charset="0"/>
              </a:rPr>
              <a:t>für Ihre Aufmerksamkeit!</a:t>
            </a:r>
            <a:endParaRPr lang="de-DE" altLang="de-DE" sz="28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181928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652321" y="1795870"/>
            <a:ext cx="8209440" cy="310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lgn="ctr">
              <a:spcAft>
                <a:spcPct val="0"/>
              </a:spcAft>
            </a:pPr>
            <a:r>
              <a:rPr lang="de-DE" altLang="de-DE" sz="2800" b="1" dirty="0" smtClean="0">
                <a:solidFill>
                  <a:schemeClr val="tx1"/>
                </a:solidFill>
                <a:latin typeface="Arial" panose="020B0604020202020204" pitchFamily="34" charset="0"/>
                <a:cs typeface="Arial" panose="020B0604020202020204" pitchFamily="34" charset="0"/>
              </a:rPr>
              <a:t>Was bietet uns ein Text (hier: ein Film)?</a:t>
            </a:r>
            <a:endParaRPr lang="de-DE" altLang="de-DE" sz="2800" b="1" dirty="0">
              <a:solidFill>
                <a:schemeClr val="tx1"/>
              </a:solidFill>
              <a:latin typeface="Arial" panose="020B0604020202020204" pitchFamily="34" charset="0"/>
              <a:cs typeface="Arial" panose="020B0604020202020204" pitchFamily="34" charset="0"/>
            </a:endParaRPr>
          </a:p>
          <a:p>
            <a:pPr>
              <a:spcBef>
                <a:spcPct val="50000"/>
              </a:spcBef>
              <a:spcAft>
                <a:spcPct val="0"/>
              </a:spcAft>
            </a:pPr>
            <a:endParaRPr lang="de-DE" altLang="de-DE" sz="2800" b="1" dirty="0" smtClean="0">
              <a:solidFill>
                <a:schemeClr val="tx1"/>
              </a:solidFill>
              <a:latin typeface="Arial" panose="020B0604020202020204" pitchFamily="34" charset="0"/>
              <a:cs typeface="Arial" panose="020B0604020202020204" pitchFamily="34" charset="0"/>
            </a:endParaRPr>
          </a:p>
          <a:p>
            <a:pPr marL="457200" indent="-457200">
              <a:spcBef>
                <a:spcPct val="50000"/>
              </a:spcBef>
              <a:spcAft>
                <a:spcPct val="0"/>
              </a:spcAft>
              <a:buFont typeface="Arial" panose="020B0604020202020204" pitchFamily="34" charset="0"/>
              <a:buChar char="•"/>
            </a:pPr>
            <a:r>
              <a:rPr lang="de-DE" altLang="de-DE" sz="2800" dirty="0">
                <a:solidFill>
                  <a:schemeClr val="tx1"/>
                </a:solidFill>
                <a:latin typeface="Arial" panose="020B0604020202020204" pitchFamily="34" charset="0"/>
                <a:cs typeface="Arial" panose="020B0604020202020204" pitchFamily="34" charset="0"/>
              </a:rPr>
              <a:t>s</a:t>
            </a:r>
            <a:r>
              <a:rPr lang="de-DE" altLang="de-DE" sz="2800" dirty="0" smtClean="0">
                <a:solidFill>
                  <a:schemeClr val="tx1"/>
                </a:solidFill>
                <a:latin typeface="Arial" panose="020B0604020202020204" pitchFamily="34" charset="0"/>
                <a:cs typeface="Arial" panose="020B0604020202020204" pitchFamily="34" charset="0"/>
              </a:rPr>
              <a:t>prachliche Mittel</a:t>
            </a:r>
          </a:p>
          <a:p>
            <a:pPr marL="457200" indent="-457200">
              <a:spcBef>
                <a:spcPct val="50000"/>
              </a:spcBef>
              <a:spcAft>
                <a:spcPct val="0"/>
              </a:spcAft>
              <a:buFont typeface="Arial" panose="020B0604020202020204" pitchFamily="34" charset="0"/>
              <a:buChar char="•"/>
            </a:pPr>
            <a:r>
              <a:rPr lang="de-DE" altLang="de-DE" sz="2800" dirty="0" smtClean="0">
                <a:solidFill>
                  <a:schemeClr val="tx1"/>
                </a:solidFill>
                <a:latin typeface="Arial" panose="020B0604020202020204" pitchFamily="34" charset="0"/>
                <a:cs typeface="Arial" panose="020B0604020202020204" pitchFamily="34" charset="0"/>
              </a:rPr>
              <a:t>Informationen</a:t>
            </a:r>
          </a:p>
          <a:p>
            <a:pPr marL="457200" indent="-457200">
              <a:spcBef>
                <a:spcPct val="50000"/>
              </a:spcBef>
              <a:spcAft>
                <a:spcPct val="0"/>
              </a:spcAft>
              <a:buFont typeface="Arial" panose="020B0604020202020204" pitchFamily="34" charset="0"/>
              <a:buChar char="•"/>
            </a:pPr>
            <a:r>
              <a:rPr lang="de-DE" altLang="de-DE" sz="2800" dirty="0">
                <a:solidFill>
                  <a:schemeClr val="tx1"/>
                </a:solidFill>
                <a:latin typeface="Arial" panose="020B0604020202020204" pitchFamily="34" charset="0"/>
                <a:cs typeface="Arial" panose="020B0604020202020204" pitchFamily="34" charset="0"/>
              </a:rPr>
              <a:t>t</a:t>
            </a:r>
            <a:r>
              <a:rPr lang="de-DE" altLang="de-DE" sz="2800" dirty="0" smtClean="0">
                <a:solidFill>
                  <a:schemeClr val="tx1"/>
                </a:solidFill>
                <a:latin typeface="Arial" panose="020B0604020202020204" pitchFamily="34" charset="0"/>
                <a:cs typeface="Arial" panose="020B0604020202020204" pitchFamily="34" charset="0"/>
              </a:rPr>
              <a:t>extsortenspezifische Stilmittel</a:t>
            </a:r>
          </a:p>
        </p:txBody>
      </p:sp>
    </p:spTree>
    <p:extLst>
      <p:ext uri="{BB962C8B-B14F-4D97-AF65-F5344CB8AC3E}">
        <p14:creationId xmlns:p14="http://schemas.microsoft.com/office/powerpoint/2010/main" val="1834463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idx="1"/>
          </p:nvPr>
        </p:nvSpPr>
        <p:spPr>
          <a:xfrm>
            <a:off x="0" y="907919"/>
            <a:ext cx="8229600" cy="2089080"/>
          </a:xfrm>
        </p:spPr>
        <p:txBody>
          <a:bodyPr lIns="91440" tIns="45720" rIns="91440" bIns="45720"/>
          <a:lstStyle>
            <a:defPPr marL="432000" lvl="0" indent="-324000">
              <a:spcBef>
                <a:spcPts val="0"/>
              </a:spcBef>
              <a:spcAft>
                <a:spcPts val="1417"/>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marL="343080" lvl="0" indent="-343080" hangingPunct="1">
              <a:spcBef>
                <a:spcPts val="700"/>
              </a:spcBef>
              <a:spcAft>
                <a:spcPts val="0"/>
              </a:spcAft>
              <a:buNone/>
            </a:pPr>
            <a:endParaRPr lang="de-DE" sz="2800" u="sng" dirty="0">
              <a:solidFill>
                <a:srgbClr val="CC0000"/>
              </a:solidFill>
              <a:effectLst>
                <a:outerShdw dist="17961" dir="2700000">
                  <a:scrgbClr r="0" g="0" b="0"/>
                </a:outerShdw>
              </a:effectLst>
              <a:latin typeface="Calibri"/>
            </a:endParaRPr>
          </a:p>
          <a:p>
            <a:pPr marL="343080" lvl="0" indent="-343080" algn="ctr" hangingPunct="1">
              <a:spcBef>
                <a:spcPts val="601"/>
              </a:spcBef>
              <a:spcAft>
                <a:spcPts val="0"/>
              </a:spcAft>
              <a:buNone/>
            </a:pPr>
            <a:endParaRPr lang="de-DE" sz="2400" b="1" u="sng" dirty="0">
              <a:solidFill>
                <a:srgbClr val="1F497D"/>
              </a:solidFill>
              <a:latin typeface="Arial" pitchFamily="34"/>
              <a:cs typeface="Arial" pitchFamily="34"/>
            </a:endParaRPr>
          </a:p>
          <a:p>
            <a:pPr marL="343080" lvl="0" indent="-343080" hangingPunct="1">
              <a:spcBef>
                <a:spcPts val="799"/>
              </a:spcBef>
              <a:spcAft>
                <a:spcPts val="0"/>
              </a:spcAft>
              <a:buNone/>
            </a:pPr>
            <a:endParaRPr lang="de-DE" u="sng" dirty="0">
              <a:solidFill>
                <a:srgbClr val="1F497D"/>
              </a:solidFill>
              <a:latin typeface="Calibri"/>
            </a:endParaRPr>
          </a:p>
        </p:txBody>
      </p:sp>
      <p:sp>
        <p:nvSpPr>
          <p:cNvPr id="3" name="Text Box 3"/>
          <p:cNvSpPr txBox="1"/>
          <p:nvPr/>
        </p:nvSpPr>
        <p:spPr>
          <a:xfrm>
            <a:off x="5127479" y="6381720"/>
            <a:ext cx="739799" cy="434880"/>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Rectangle 5"/>
          <p:cNvSpPr/>
          <p:nvPr/>
        </p:nvSpPr>
        <p:spPr>
          <a:xfrm>
            <a:off x="0" y="0"/>
            <a:ext cx="539640" cy="836640"/>
          </a:xfrm>
          <a:prstGeom prst="rect">
            <a:avLst/>
          </a:prstGeom>
          <a:solidFill>
            <a:schemeClr val="bg1">
              <a:lumMod val="50000"/>
            </a:schemeClr>
          </a:solidFill>
          <a:ln>
            <a:noFill/>
            <a:prstDash val="solid"/>
          </a:ln>
        </p:spPr>
        <p:txBody>
          <a:bodyPr vert="horz" wrap="none" lIns="91440" tIns="45720" rIns="91440" bIns="45720" anchor="ctr" anchorCtr="1"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5" name="Text Box 7"/>
          <p:cNvSpPr txBox="1"/>
          <p:nvPr/>
        </p:nvSpPr>
        <p:spPr>
          <a:xfrm>
            <a:off x="900000" y="260280"/>
            <a:ext cx="7703999" cy="357790"/>
          </a:xfrm>
          <a:prstGeom prst="rect">
            <a:avLst/>
          </a:prstGeom>
          <a:noFill/>
          <a:ln>
            <a:noFill/>
          </a:ln>
        </p:spPr>
        <p:txBody>
          <a:bodyPr vert="horz" wrap="square" lIns="91440" tIns="45720" rIns="91440" bIns="45720" anchor="t" anchorCtr="1" compatLnSpc="0">
            <a:spAutoFit/>
          </a:bodyPr>
          <a:lstStyle/>
          <a:p>
            <a:pPr lvl="0" algn="ctr">
              <a:spcBef>
                <a:spcPts val="1100"/>
              </a:spcBef>
            </a:pPr>
            <a:r>
              <a:rPr lang="en-US" b="1" dirty="0" smtClean="0">
                <a:solidFill>
                  <a:srgbClr val="000000"/>
                </a:solidFill>
                <a:latin typeface="Arial" pitchFamily="18"/>
                <a:ea typeface="Microsoft YaHei" pitchFamily="2"/>
                <a:cs typeface="Arial" pitchFamily="2"/>
              </a:rPr>
              <a:t>Dr. Marc </a:t>
            </a:r>
            <a:r>
              <a:rPr lang="en-US" b="1" dirty="0" err="1" smtClean="0">
                <a:solidFill>
                  <a:srgbClr val="000000"/>
                </a:solidFill>
                <a:latin typeface="Arial" pitchFamily="18"/>
                <a:ea typeface="Microsoft YaHei" pitchFamily="2"/>
                <a:cs typeface="Arial" pitchFamily="2"/>
              </a:rPr>
              <a:t>Gern</a:t>
            </a:r>
            <a:r>
              <a:rPr lang="en-US" b="1" dirty="0" smtClean="0">
                <a:solidFill>
                  <a:srgbClr val="000000"/>
                </a:solidFill>
                <a:latin typeface="Arial" pitchFamily="18"/>
                <a:ea typeface="Microsoft YaHei" pitchFamily="2"/>
                <a:cs typeface="Arial" pitchFamily="2"/>
              </a:rPr>
              <a:t> RPS – ZPG BP 7/8 –  </a:t>
            </a:r>
            <a:r>
              <a:rPr lang="en-US" b="1" dirty="0" err="1" smtClean="0">
                <a:solidFill>
                  <a:srgbClr val="000000"/>
                </a:solidFill>
                <a:latin typeface="Arial" pitchFamily="18"/>
                <a:ea typeface="Microsoft YaHei" pitchFamily="2"/>
                <a:cs typeface="Arial" pitchFamily="2"/>
              </a:rPr>
              <a:t>Hör-Sehverstehen</a:t>
            </a:r>
            <a:endParaRPr lang="en-US" b="1" dirty="0">
              <a:solidFill>
                <a:srgbClr val="000000"/>
              </a:solidFill>
              <a:latin typeface="Arial" pitchFamily="18"/>
              <a:ea typeface="Microsoft YaHei" pitchFamily="2"/>
              <a:cs typeface="Arial" pitchFamily="2"/>
            </a:endParaRPr>
          </a:p>
        </p:txBody>
      </p:sp>
      <p:sp>
        <p:nvSpPr>
          <p:cNvPr id="6" name="Text Box 10"/>
          <p:cNvSpPr txBox="1"/>
          <p:nvPr/>
        </p:nvSpPr>
        <p:spPr>
          <a:xfrm>
            <a:off x="539640" y="1125360"/>
            <a:ext cx="8064360" cy="457559"/>
          </a:xfrm>
          <a:prstGeom prst="rect">
            <a:avLst/>
          </a:prstGeom>
          <a:noFill/>
          <a:ln>
            <a:noFill/>
          </a:ln>
        </p:spPr>
        <p:txBody>
          <a:bodyPr vert="horz" wrap="square" lIns="91440" tIns="45720" rIns="91440" bIns="45720" anchor="t" anchorCtr="0" compatLnSpc="0">
            <a:spAutoFit/>
          </a:bodyPr>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7" name="Rectangle 6"/>
          <p:cNvSpPr/>
          <p:nvPr/>
        </p:nvSpPr>
        <p:spPr>
          <a:xfrm>
            <a:off x="0" y="765000"/>
            <a:ext cx="9144000" cy="358920"/>
          </a:xfrm>
          <a:prstGeom prst="rect">
            <a:avLst/>
          </a:prstGeom>
          <a:solidFill>
            <a:schemeClr val="bg1">
              <a:lumMod val="50000"/>
            </a:schemeClr>
          </a:solidFill>
          <a:ln>
            <a:noFill/>
            <a:prstDash val="solid"/>
          </a:ln>
        </p:spPr>
        <p:txBody>
          <a:bodyPr vert="horz" wrap="none" lIns="91440" tIns="45720" rIns="91440" bIns="45720" anchor="ctr" anchorCtr="0" compatLnSpc="0"/>
          <a:lstStyle/>
          <a:p>
            <a:pPr marL="0" marR="0" lvl="0" indent="0" algn="l" rtl="0" hangingPunct="1">
              <a:lnSpc>
                <a:spcPct val="100000"/>
              </a:lnSpc>
              <a:spcBef>
                <a:spcPts val="0"/>
              </a:spcBef>
              <a:spcAft>
                <a:spcPts val="0"/>
              </a:spcAft>
              <a:buNone/>
              <a:tabLst/>
            </a:pPr>
            <a:r>
              <a:rPr lang="de-DE" sz="1400" b="1" i="0" u="none" strike="noStrike" kern="1200" spc="0" baseline="0">
                <a:ln>
                  <a:noFill/>
                </a:ln>
                <a:solidFill>
                  <a:srgbClr val="000000"/>
                </a:solidFill>
                <a:latin typeface="Arial Unicode MS" pitchFamily="34"/>
                <a:ea typeface="Microsoft YaHei" pitchFamily="2"/>
                <a:cs typeface="Arial" pitchFamily="2"/>
              </a:rPr>
              <a:t>         </a:t>
            </a:r>
          </a:p>
        </p:txBody>
      </p:sp>
      <p:sp>
        <p:nvSpPr>
          <p:cNvPr id="8" name="Textfeld 1"/>
          <p:cNvSpPr txBox="1"/>
          <p:nvPr/>
        </p:nvSpPr>
        <p:spPr>
          <a:xfrm>
            <a:off x="683640" y="1844999"/>
            <a:ext cx="7890840" cy="1272015"/>
          </a:xfrm>
          <a:prstGeom prst="rect">
            <a:avLst/>
          </a:prstGeom>
          <a:noFill/>
          <a:ln>
            <a:noFill/>
          </a:ln>
        </p:spPr>
        <p:txBody>
          <a:bodyPr vert="horz" wrap="square" lIns="91440" tIns="45720" rIns="91440" bIns="45720" anchor="t" anchorCtr="1" compatLnSpc="0">
            <a:spAutoFit/>
          </a:bodyPr>
          <a:lstStyle/>
          <a:p>
            <a:pPr marL="0" marR="0" lvl="0" indent="0" rtl="0" hangingPunct="1">
              <a:lnSpc>
                <a:spcPct val="100000"/>
              </a:lnSpc>
              <a:spcBef>
                <a:spcPts val="0"/>
              </a:spcBef>
              <a:spcAft>
                <a:spcPts val="0"/>
              </a:spcAft>
              <a:buNone/>
              <a:tabLst/>
            </a:pPr>
            <a:endParaRPr lang="de-DE" sz="2600" b="1" i="1" u="none" strike="noStrike" kern="1200" spc="0" baseline="0" dirty="0" smtClean="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600" b="1" i="1" u="none" strike="noStrike" kern="1200" spc="0" baseline="0" dirty="0">
              <a:ln>
                <a:noFill/>
              </a:ln>
              <a:solidFill>
                <a:srgbClr val="000000"/>
              </a:solidFill>
              <a:latin typeface="Arial" pitchFamily="34"/>
              <a:ea typeface="Microsoft YaHei" pitchFamily="2"/>
              <a:cs typeface="Arial" pitchFamily="34"/>
            </a:endParaRPr>
          </a:p>
          <a:p>
            <a:pPr marL="0" marR="0" lvl="0" indent="0" rtl="0" hangingPunct="1">
              <a:lnSpc>
                <a:spcPct val="100000"/>
              </a:lnSpc>
              <a:spcBef>
                <a:spcPts val="0"/>
              </a:spcBef>
              <a:spcAft>
                <a:spcPts val="0"/>
              </a:spcAft>
              <a:buNone/>
              <a:tabLst/>
            </a:pPr>
            <a:endParaRPr lang="de-DE" sz="2800" b="1" i="0" u="none" strike="noStrike" kern="1200" spc="0" baseline="0" dirty="0">
              <a:ln>
                <a:noFill/>
              </a:ln>
              <a:solidFill>
                <a:srgbClr val="000000"/>
              </a:solidFill>
              <a:latin typeface="Arial" pitchFamily="34"/>
              <a:ea typeface="Microsoft YaHei" pitchFamily="2"/>
              <a:cs typeface="Arial" pitchFamily="34"/>
            </a:endParaRPr>
          </a:p>
        </p:txBody>
      </p:sp>
      <p:sp>
        <p:nvSpPr>
          <p:cNvPr id="10" name="Text Box 12"/>
          <p:cNvSpPr txBox="1">
            <a:spLocks noChangeArrowheads="1"/>
          </p:cNvSpPr>
          <p:nvPr/>
        </p:nvSpPr>
        <p:spPr bwMode="auto">
          <a:xfrm>
            <a:off x="323528" y="1795870"/>
            <a:ext cx="8712968" cy="310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0" tIns="45715" rIns="91430" bIns="45715">
            <a:spAutoFit/>
          </a:bodyPr>
          <a:lstStyle>
            <a:lvl1pPr>
              <a:spcAft>
                <a:spcPts val="1413"/>
              </a:spcAft>
              <a:defRPr sz="3200">
                <a:solidFill>
                  <a:srgbClr val="000080"/>
                </a:solidFill>
                <a:latin typeface="Albany"/>
                <a:cs typeface="Tahoma" pitchFamily="34" charset="0"/>
              </a:defRPr>
            </a:lvl1pPr>
            <a:lvl2pPr marL="742950" indent="-285750">
              <a:spcBef>
                <a:spcPct val="20000"/>
              </a:spcBef>
              <a:buChar char="–"/>
              <a:defRPr sz="2800">
                <a:solidFill>
                  <a:schemeClr val="tx1"/>
                </a:solidFill>
                <a:latin typeface="Arial" pitchFamily="34" charset="0"/>
                <a:cs typeface="Tahoma" pitchFamily="34" charset="0"/>
              </a:defRPr>
            </a:lvl2pPr>
            <a:lvl3pPr marL="1143000" indent="-228600">
              <a:spcBef>
                <a:spcPct val="20000"/>
              </a:spcBef>
              <a:buChar char="•"/>
              <a:defRPr sz="2400">
                <a:solidFill>
                  <a:schemeClr val="tx1"/>
                </a:solidFill>
                <a:latin typeface="Arial" pitchFamily="34" charset="0"/>
                <a:cs typeface="Tahoma" pitchFamily="34" charset="0"/>
              </a:defRPr>
            </a:lvl3pPr>
            <a:lvl4pPr marL="1600200" indent="-228600">
              <a:spcBef>
                <a:spcPct val="20000"/>
              </a:spcBef>
              <a:buChar char="–"/>
              <a:defRPr sz="2000">
                <a:solidFill>
                  <a:schemeClr val="tx1"/>
                </a:solidFill>
                <a:latin typeface="Arial" pitchFamily="34" charset="0"/>
                <a:cs typeface="Tahoma" pitchFamily="34" charset="0"/>
              </a:defRPr>
            </a:lvl4pPr>
            <a:lvl5pPr marL="2057400" indent="-228600">
              <a:spcBef>
                <a:spcPct val="20000"/>
              </a:spcBef>
              <a:buChar char="»"/>
              <a:defRPr sz="2000">
                <a:solidFill>
                  <a:schemeClr val="tx1"/>
                </a:solidFill>
                <a:latin typeface="Arial" pitchFamily="34" charset="0"/>
                <a:cs typeface="Tahoma"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Tahoma" pitchFamily="34" charset="0"/>
              </a:defRPr>
            </a:lvl9pPr>
          </a:lstStyle>
          <a:p>
            <a:pPr>
              <a:spcAft>
                <a:spcPct val="0"/>
              </a:spcAft>
            </a:pPr>
            <a:r>
              <a:rPr lang="de-DE" altLang="de-DE" sz="2800" b="1" dirty="0" smtClean="0">
                <a:solidFill>
                  <a:schemeClr val="tx1"/>
                </a:solidFill>
                <a:latin typeface="Arial" panose="020B0604020202020204" pitchFamily="34" charset="0"/>
                <a:cs typeface="Arial" panose="020B0604020202020204" pitchFamily="34" charset="0"/>
              </a:rPr>
              <a:t>Wie kann man einen Film im </a:t>
            </a:r>
            <a:r>
              <a:rPr lang="de-DE" altLang="de-DE" sz="2800" b="1" dirty="0">
                <a:solidFill>
                  <a:schemeClr val="tx1"/>
                </a:solidFill>
                <a:latin typeface="Arial" panose="020B0604020202020204" pitchFamily="34" charset="0"/>
                <a:cs typeface="Arial" panose="020B0604020202020204" pitchFamily="34" charset="0"/>
              </a:rPr>
              <a:t>U</a:t>
            </a:r>
            <a:r>
              <a:rPr lang="de-DE" altLang="de-DE" sz="2800" b="1" dirty="0" smtClean="0">
                <a:solidFill>
                  <a:schemeClr val="tx1"/>
                </a:solidFill>
                <a:latin typeface="Arial" panose="020B0604020202020204" pitchFamily="34" charset="0"/>
                <a:cs typeface="Arial" panose="020B0604020202020204" pitchFamily="34" charset="0"/>
              </a:rPr>
              <a:t>nterricht einsetzen?</a:t>
            </a:r>
            <a:endParaRPr lang="de-DE" altLang="de-DE" sz="2800" b="1" dirty="0">
              <a:solidFill>
                <a:schemeClr val="tx1"/>
              </a:solidFill>
              <a:latin typeface="Arial" panose="020B0604020202020204" pitchFamily="34" charset="0"/>
              <a:cs typeface="Arial" panose="020B0604020202020204" pitchFamily="34" charset="0"/>
            </a:endParaRPr>
          </a:p>
          <a:p>
            <a:pPr>
              <a:spcBef>
                <a:spcPct val="50000"/>
              </a:spcBef>
              <a:spcAft>
                <a:spcPct val="0"/>
              </a:spcAft>
            </a:pPr>
            <a:endParaRPr lang="de-DE" altLang="de-DE" sz="2800" b="1" dirty="0" smtClean="0">
              <a:solidFill>
                <a:schemeClr val="accent3">
                  <a:lumMod val="50000"/>
                </a:schemeClr>
              </a:solidFill>
              <a:latin typeface="Arial" panose="020B0604020202020204" pitchFamily="34" charset="0"/>
              <a:cs typeface="Arial" panose="020B0604020202020204" pitchFamily="34" charset="0"/>
            </a:endParaRPr>
          </a:p>
          <a:p>
            <a:pPr marL="457200" indent="-457200">
              <a:spcBef>
                <a:spcPct val="50000"/>
              </a:spcBef>
              <a:spcAft>
                <a:spcPct val="0"/>
              </a:spcAft>
              <a:buFont typeface="Arial" panose="020B0604020202020204" pitchFamily="34" charset="0"/>
              <a:buChar char="•"/>
            </a:pPr>
            <a:r>
              <a:rPr lang="de-DE" altLang="de-DE" sz="2800" dirty="0">
                <a:solidFill>
                  <a:schemeClr val="bg1"/>
                </a:solidFill>
                <a:latin typeface="Arial" panose="020B0604020202020204" pitchFamily="34" charset="0"/>
                <a:cs typeface="Arial" panose="020B0604020202020204" pitchFamily="34" charset="0"/>
              </a:rPr>
              <a:t>k</a:t>
            </a:r>
            <a:r>
              <a:rPr lang="de-DE" altLang="de-DE" sz="2800" dirty="0" smtClean="0">
                <a:solidFill>
                  <a:schemeClr val="bg1"/>
                </a:solidFill>
                <a:latin typeface="Arial" panose="020B0604020202020204" pitchFamily="34" charset="0"/>
                <a:cs typeface="Arial" panose="020B0604020202020204" pitchFamily="34" charset="0"/>
              </a:rPr>
              <a:t>ognitive Komponenten</a:t>
            </a:r>
          </a:p>
          <a:p>
            <a:pPr marL="457200" indent="-457200">
              <a:spcBef>
                <a:spcPct val="50000"/>
              </a:spcBef>
              <a:spcAft>
                <a:spcPct val="0"/>
              </a:spcAft>
              <a:buFont typeface="Arial" panose="020B0604020202020204" pitchFamily="34" charset="0"/>
              <a:buChar char="•"/>
            </a:pPr>
            <a:r>
              <a:rPr lang="de-DE" altLang="de-DE" sz="2800" dirty="0">
                <a:solidFill>
                  <a:schemeClr val="bg1"/>
                </a:solidFill>
                <a:latin typeface="Arial" panose="020B0604020202020204" pitchFamily="34" charset="0"/>
                <a:cs typeface="Arial" panose="020B0604020202020204" pitchFamily="34" charset="0"/>
              </a:rPr>
              <a:t>a</a:t>
            </a:r>
            <a:r>
              <a:rPr lang="de-DE" altLang="de-DE" sz="2800" dirty="0" smtClean="0">
                <a:solidFill>
                  <a:schemeClr val="bg1"/>
                </a:solidFill>
                <a:latin typeface="Arial" panose="020B0604020202020204" pitchFamily="34" charset="0"/>
                <a:cs typeface="Arial" panose="020B0604020202020204" pitchFamily="34" charset="0"/>
              </a:rPr>
              <a:t>ffektive Komponenten</a:t>
            </a:r>
          </a:p>
          <a:p>
            <a:pPr marL="457200" indent="-457200">
              <a:spcBef>
                <a:spcPct val="50000"/>
              </a:spcBef>
              <a:spcAft>
                <a:spcPct val="0"/>
              </a:spcAft>
              <a:buFont typeface="Arial" panose="020B0604020202020204" pitchFamily="34" charset="0"/>
              <a:buChar char="•"/>
            </a:pPr>
            <a:r>
              <a:rPr lang="de-DE" altLang="de-DE" sz="2800" dirty="0">
                <a:solidFill>
                  <a:schemeClr val="bg1"/>
                </a:solidFill>
                <a:latin typeface="Arial" panose="020B0604020202020204" pitchFamily="34" charset="0"/>
                <a:cs typeface="Arial" panose="020B0604020202020204" pitchFamily="34" charset="0"/>
              </a:rPr>
              <a:t>p</a:t>
            </a:r>
            <a:r>
              <a:rPr lang="de-DE" altLang="de-DE" sz="2800" dirty="0" smtClean="0">
                <a:solidFill>
                  <a:schemeClr val="bg1"/>
                </a:solidFill>
                <a:latin typeface="Arial" panose="020B0604020202020204" pitchFamily="34" charset="0"/>
                <a:cs typeface="Arial" panose="020B0604020202020204" pitchFamily="34" charset="0"/>
              </a:rPr>
              <a:t>ragmatisch-kommunikative Komponenten</a:t>
            </a:r>
          </a:p>
        </p:txBody>
      </p:sp>
    </p:spTree>
    <p:extLst>
      <p:ext uri="{BB962C8B-B14F-4D97-AF65-F5344CB8AC3E}">
        <p14:creationId xmlns:p14="http://schemas.microsoft.com/office/powerpoint/2010/main" val="512916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0</TotalTime>
  <Words>4699</Words>
  <Application>Microsoft Office PowerPoint</Application>
  <PresentationFormat>Bildschirmpräsentation (4:3)</PresentationFormat>
  <Paragraphs>1080</Paragraphs>
  <Slides>77</Slides>
  <Notes>77</Notes>
  <HiddenSlides>0</HiddenSlides>
  <MMClips>0</MMClips>
  <ScaleCrop>false</ScaleCrop>
  <HeadingPairs>
    <vt:vector size="6" baseType="variant">
      <vt:variant>
        <vt:lpstr>Verwendete Schriftarten</vt:lpstr>
      </vt:variant>
      <vt:variant>
        <vt:i4>11</vt:i4>
      </vt:variant>
      <vt:variant>
        <vt:lpstr>Design</vt:lpstr>
      </vt:variant>
      <vt:variant>
        <vt:i4>1</vt:i4>
      </vt:variant>
      <vt:variant>
        <vt:lpstr>Folientitel</vt:lpstr>
      </vt:variant>
      <vt:variant>
        <vt:i4>77</vt:i4>
      </vt:variant>
    </vt:vector>
  </HeadingPairs>
  <TitlesOfParts>
    <vt:vector size="89" baseType="lpstr">
      <vt:lpstr>Arial Unicode MS</vt:lpstr>
      <vt:lpstr>Microsoft YaHei</vt:lpstr>
      <vt:lpstr>Albany</vt:lpstr>
      <vt:lpstr>Arial</vt:lpstr>
      <vt:lpstr>Calibri</vt:lpstr>
      <vt:lpstr>Lucida Sans Unicode</vt:lpstr>
      <vt:lpstr>Mangal</vt:lpstr>
      <vt:lpstr>StarSymbol</vt:lpstr>
      <vt:lpstr>Tahoma</vt:lpstr>
      <vt:lpstr>Times New Roman</vt:lpstr>
      <vt:lpstr>Wingdings</vt: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Marc Gern</dc:creator>
  <cp:lastModifiedBy>MHG</cp:lastModifiedBy>
  <cp:revision>738</cp:revision>
  <cp:lastPrinted>2015-05-16T09:44:14Z</cp:lastPrinted>
  <dcterms:created xsi:type="dcterms:W3CDTF">2009-12-03T15:56:06Z</dcterms:created>
  <dcterms:modified xsi:type="dcterms:W3CDTF">2016-10-07T16:35:18Z</dcterms:modified>
</cp:coreProperties>
</file>