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7"/>
  </p:notesMasterIdLst>
  <p:handoutMasterIdLst>
    <p:handoutMasterId r:id="rId48"/>
  </p:handoutMasterIdLst>
  <p:sldIdLst>
    <p:sldId id="315" r:id="rId2"/>
    <p:sldId id="305" r:id="rId3"/>
    <p:sldId id="318" r:id="rId4"/>
    <p:sldId id="319" r:id="rId5"/>
    <p:sldId id="306" r:id="rId6"/>
    <p:sldId id="309" r:id="rId7"/>
    <p:sldId id="308" r:id="rId8"/>
    <p:sldId id="310" r:id="rId9"/>
    <p:sldId id="291" r:id="rId10"/>
    <p:sldId id="311" r:id="rId11"/>
    <p:sldId id="314" r:id="rId12"/>
    <p:sldId id="313" r:id="rId13"/>
    <p:sldId id="294" r:id="rId14"/>
    <p:sldId id="292" r:id="rId15"/>
    <p:sldId id="298" r:id="rId16"/>
    <p:sldId id="316" r:id="rId17"/>
    <p:sldId id="256" r:id="rId18"/>
    <p:sldId id="257" r:id="rId19"/>
    <p:sldId id="262" r:id="rId20"/>
    <p:sldId id="285" r:id="rId21"/>
    <p:sldId id="317" r:id="rId22"/>
    <p:sldId id="258" r:id="rId23"/>
    <p:sldId id="286" r:id="rId24"/>
    <p:sldId id="287" r:id="rId25"/>
    <p:sldId id="261" r:id="rId26"/>
    <p:sldId id="273" r:id="rId27"/>
    <p:sldId id="263" r:id="rId28"/>
    <p:sldId id="264" r:id="rId29"/>
    <p:sldId id="321" r:id="rId30"/>
    <p:sldId id="265" r:id="rId31"/>
    <p:sldId id="266" r:id="rId32"/>
    <p:sldId id="278" r:id="rId33"/>
    <p:sldId id="267" r:id="rId34"/>
    <p:sldId id="268" r:id="rId35"/>
    <p:sldId id="269" r:id="rId36"/>
    <p:sldId id="274" r:id="rId37"/>
    <p:sldId id="283" r:id="rId38"/>
    <p:sldId id="282" r:id="rId39"/>
    <p:sldId id="272" r:id="rId40"/>
    <p:sldId id="270" r:id="rId41"/>
    <p:sldId id="288" r:id="rId42"/>
    <p:sldId id="284" r:id="rId43"/>
    <p:sldId id="289" r:id="rId44"/>
    <p:sldId id="290" r:id="rId45"/>
    <p:sldId id="307" r:id="rId4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ola@schallhorn.com" initials="k" lastIdx="1" clrIdx="0">
    <p:extLst>
      <p:ext uri="{19B8F6BF-5375-455C-9EA6-DF929625EA0E}">
        <p15:presenceInfo xmlns:p15="http://schemas.microsoft.com/office/powerpoint/2012/main" userId="bf3c81e0e3e9441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414" autoAdjust="0"/>
  </p:normalViewPr>
  <p:slideViewPr>
    <p:cSldViewPr snapToGrid="0">
      <p:cViewPr varScale="1">
        <p:scale>
          <a:sx n="75" d="100"/>
          <a:sy n="75" d="100"/>
        </p:scale>
        <p:origin x="53" y="163"/>
      </p:cViewPr>
      <p:guideLst/>
    </p:cSldViewPr>
  </p:slideViewPr>
  <p:outlineViewPr>
    <p:cViewPr>
      <p:scale>
        <a:sx n="33" d="100"/>
        <a:sy n="33" d="100"/>
      </p:scale>
      <p:origin x="0" y="-3437"/>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618E24-3672-4E7A-A756-14F3A8CA2376}" type="datetimeFigureOut">
              <a:rPr lang="de-DE" smtClean="0"/>
              <a:t>13.06.2016</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065B7B-4967-47F7-B6DE-359CFE51BE54}" type="slidenum">
              <a:rPr lang="de-DE" smtClean="0"/>
              <a:t>‹Nr.›</a:t>
            </a:fld>
            <a:endParaRPr lang="de-DE"/>
          </a:p>
        </p:txBody>
      </p:sp>
    </p:spTree>
    <p:extLst>
      <p:ext uri="{BB962C8B-B14F-4D97-AF65-F5344CB8AC3E}">
        <p14:creationId xmlns:p14="http://schemas.microsoft.com/office/powerpoint/2010/main" val="199361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5F4878-916C-46C7-8A2F-206A690453D5}" type="datetimeFigureOut">
              <a:rPr lang="de-DE" smtClean="0"/>
              <a:t>13.06.2016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EE235A-44FD-4E30-B7A8-DA72B4411880}" type="slidenum">
              <a:rPr lang="de-DE" smtClean="0"/>
              <a:t>‹Nr.›</a:t>
            </a:fld>
            <a:endParaRPr lang="de-DE"/>
          </a:p>
        </p:txBody>
      </p:sp>
    </p:spTree>
    <p:extLst>
      <p:ext uri="{BB962C8B-B14F-4D97-AF65-F5344CB8AC3E}">
        <p14:creationId xmlns:p14="http://schemas.microsoft.com/office/powerpoint/2010/main" val="1889048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Vorstellung ist in zwei Teile gegliedert. Es folgt eine theoretische Übersicht über</a:t>
            </a:r>
            <a:r>
              <a:rPr lang="de-DE" baseline="0" dirty="0" smtClean="0"/>
              <a:t> die Auswahlkriterien für die Lektüre gemäß der Neuerungen. Danach die praktische Umsetzung der Bildungsplanansprüche im Unterrichtsmodell. </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1</a:t>
            </a:fld>
            <a:endParaRPr lang="de-DE"/>
          </a:p>
        </p:txBody>
      </p:sp>
    </p:spTree>
    <p:extLst>
      <p:ext uri="{BB962C8B-B14F-4D97-AF65-F5344CB8AC3E}">
        <p14:creationId xmlns:p14="http://schemas.microsoft.com/office/powerpoint/2010/main" val="1849641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Der</a:t>
            </a:r>
            <a:r>
              <a:rPr lang="de-DE" baseline="0" dirty="0" smtClean="0"/>
              <a:t> Aufbau erfolgt stufenweise mittels geeigneter Lesestile und Methoden </a:t>
            </a:r>
            <a:r>
              <a:rPr lang="de-DE" baseline="0" dirty="0" smtClean="0">
                <a:sym typeface="Wingdings" panose="05000000000000000000" pitchFamily="2" charset="2"/>
              </a:rPr>
              <a:t></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10</a:t>
            </a:fld>
            <a:endParaRPr lang="de-DE"/>
          </a:p>
        </p:txBody>
      </p:sp>
    </p:spTree>
    <p:extLst>
      <p:ext uri="{BB962C8B-B14F-4D97-AF65-F5344CB8AC3E}">
        <p14:creationId xmlns:p14="http://schemas.microsoft.com/office/powerpoint/2010/main" val="1819089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Alle diese Aspekte wurden bei der Auswahl berücksichtigt. Die</a:t>
            </a:r>
            <a:r>
              <a:rPr lang="de-DE" baseline="0" dirty="0" smtClean="0"/>
              <a:t> Übungen und Aufgaben sind gemäß dieser Progression angelegt. Nicht immer jedoch ist völlige Trennschärfe der Stufen  (bes. 2 u.3) möglich oder nötig, da es sich um eine 8. Klasse handelt. Hinweise erfolgen an geeigneter Stelle in der Präsentation. [Basis: Vergleichsarbeiten 2013 8. Jahrgangsstufe (VERA-8) Englisch – Didaktische Handreichung Modul B Didaktische Erläuterung Hör- und Leseverstehen]</a:t>
            </a:r>
          </a:p>
          <a:p>
            <a:r>
              <a:rPr lang="de-DE" baseline="0" dirty="0" smtClean="0"/>
              <a:t>Das Ziel: </a:t>
            </a:r>
            <a:r>
              <a:rPr lang="de-DE" i="1" baseline="0" dirty="0" err="1" smtClean="0"/>
              <a:t>critical</a:t>
            </a:r>
            <a:r>
              <a:rPr lang="de-DE" i="1" baseline="0" dirty="0" smtClean="0"/>
              <a:t> </a:t>
            </a:r>
            <a:r>
              <a:rPr lang="de-DE" i="1" baseline="0" dirty="0" err="1" smtClean="0"/>
              <a:t>reading</a:t>
            </a:r>
            <a:r>
              <a:rPr lang="de-DE" i="1" baseline="0" dirty="0" smtClean="0"/>
              <a:t> </a:t>
            </a:r>
            <a:r>
              <a:rPr lang="de-DE" baseline="0" dirty="0" smtClean="0"/>
              <a:t>und </a:t>
            </a:r>
            <a:r>
              <a:rPr lang="de-DE" i="1" baseline="0" dirty="0" err="1" smtClean="0"/>
              <a:t>inferierendes</a:t>
            </a:r>
            <a:r>
              <a:rPr lang="de-DE" i="1" baseline="0" dirty="0" smtClean="0"/>
              <a:t> Lesen</a:t>
            </a:r>
            <a:r>
              <a:rPr lang="de-DE" baseline="0" dirty="0" smtClean="0"/>
              <a:t> wird noch einmal besonders aufgegriffen</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11</a:t>
            </a:fld>
            <a:endParaRPr lang="de-DE"/>
          </a:p>
        </p:txBody>
      </p:sp>
    </p:spTree>
    <p:extLst>
      <p:ext uri="{BB962C8B-B14F-4D97-AF65-F5344CB8AC3E}">
        <p14:creationId xmlns:p14="http://schemas.microsoft.com/office/powerpoint/2010/main" val="3732299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für das Modell anderen relevanten Strategien, Methoden etc. entsprechen dem </a:t>
            </a:r>
            <a:r>
              <a:rPr lang="de-DE" dirty="0" err="1" smtClean="0"/>
              <a:t>Bplan</a:t>
            </a:r>
            <a:r>
              <a:rPr lang="de-DE" dirty="0" smtClean="0"/>
              <a:t> 2016, S. 30, diese Folgen als „Katalog“ auf der nächsten Folie.</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12</a:t>
            </a:fld>
            <a:endParaRPr lang="de-DE"/>
          </a:p>
        </p:txBody>
      </p:sp>
    </p:spTree>
    <p:extLst>
      <p:ext uri="{BB962C8B-B14F-4D97-AF65-F5344CB8AC3E}">
        <p14:creationId xmlns:p14="http://schemas.microsoft.com/office/powerpoint/2010/main" val="3132204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Mit</a:t>
            </a:r>
            <a:r>
              <a:rPr lang="de-DE" baseline="0" dirty="0" smtClean="0"/>
              <a:t> Methoden sind hier Methoden des Lesens gemeint, nicht Unterrichtsmethoden wie z.B. Arbeiten in Partner-/Gruppenarbeit. Die didaktische Umsetzung erfolgt im Unterrichtsmodell. Es folgt eine Übersicht über die weiteren Kriterien, die Texte, die für die Lektürearbeit nach dem Bildungsplan in Frage kommen, erfüllen müssen. Die Folie dient eher als „Memo“, d.h. diese Seiten kann das Publikum im BP selbst nachschlagen, hier wird rot kenntlich gemacht, wo die Unterschiede zwischen Klasse 5/6 und 7/8 sind und was die Lektüre inhaltlich, formal, </a:t>
            </a:r>
            <a:r>
              <a:rPr lang="de-DE" baseline="0" dirty="0" err="1" smtClean="0"/>
              <a:t>usw</a:t>
            </a:r>
            <a:r>
              <a:rPr lang="de-DE" baseline="0" dirty="0" smtClean="0"/>
              <a:t> erfüllen muss.</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13</a:t>
            </a:fld>
            <a:endParaRPr lang="de-DE"/>
          </a:p>
        </p:txBody>
      </p:sp>
    </p:spTree>
    <p:extLst>
      <p:ext uri="{BB962C8B-B14F-4D97-AF65-F5344CB8AC3E}">
        <p14:creationId xmlns:p14="http://schemas.microsoft.com/office/powerpoint/2010/main" val="77018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Folie hat „Erinnerungsfunktion“</a:t>
            </a:r>
            <a:r>
              <a:rPr lang="de-DE" baseline="0" dirty="0" smtClean="0"/>
              <a:t> – diese Übersichten sind im Bildungsplan und geben Kriterien vor, die die Lektüre erfüllen muss in Bezug auf Inhalt, Textsorte im Sinne der TMK, IKK, </a:t>
            </a:r>
            <a:r>
              <a:rPr lang="de-DE" baseline="0" dirty="0" err="1" smtClean="0"/>
              <a:t>usw</a:t>
            </a:r>
            <a:endParaRPr lang="de-DE" baseline="0" dirty="0" smtClean="0"/>
          </a:p>
          <a:p>
            <a:r>
              <a:rPr lang="de-DE" baseline="0" dirty="0" smtClean="0"/>
              <a:t>Die folgende Folie zeigt den Anspruch an der Lektüre als Medium zur Vermittlung der TMK</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14</a:t>
            </a:fld>
            <a:endParaRPr lang="de-DE"/>
          </a:p>
        </p:txBody>
      </p:sp>
    </p:spTree>
    <p:extLst>
      <p:ext uri="{BB962C8B-B14F-4D97-AF65-F5344CB8AC3E}">
        <p14:creationId xmlns:p14="http://schemas.microsoft.com/office/powerpoint/2010/main" val="2417532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baseline="0" dirty="0" smtClean="0"/>
              <a:t>Vorlesen !!!</a:t>
            </a:r>
          </a:p>
          <a:p>
            <a:r>
              <a:rPr lang="de-DE" dirty="0" smtClean="0"/>
              <a:t>Teilkompetenz </a:t>
            </a:r>
            <a:r>
              <a:rPr lang="de-DE" dirty="0" smtClean="0"/>
              <a:t>5 wird von mir mit aufgenommen, obwohl diese nicht explizit im Leseverstehen  S.30 steht.</a:t>
            </a:r>
          </a:p>
          <a:p>
            <a:r>
              <a:rPr lang="de-DE" dirty="0" smtClean="0"/>
              <a:t>Mit „</a:t>
            </a:r>
            <a:r>
              <a:rPr lang="de-DE" dirty="0" err="1" smtClean="0"/>
              <a:t>Diary</a:t>
            </a:r>
            <a:r>
              <a:rPr lang="de-DE" dirty="0" smtClean="0"/>
              <a:t> </a:t>
            </a:r>
            <a:r>
              <a:rPr lang="de-DE" dirty="0" err="1" smtClean="0"/>
              <a:t>of</a:t>
            </a:r>
            <a:r>
              <a:rPr lang="de-DE" dirty="0" smtClean="0"/>
              <a:t> a </a:t>
            </a:r>
            <a:r>
              <a:rPr lang="de-DE" dirty="0" err="1" smtClean="0"/>
              <a:t>Wimpy</a:t>
            </a:r>
            <a:r>
              <a:rPr lang="de-DE" dirty="0" smtClean="0"/>
              <a:t> Kid“ erfüllt man u.a. auch dies.</a:t>
            </a:r>
          </a:p>
          <a:p>
            <a:endParaRPr lang="de-DE" dirty="0" smtClean="0"/>
          </a:p>
          <a:p>
            <a:r>
              <a:rPr lang="de-DE" dirty="0" smtClean="0"/>
              <a:t>Es</a:t>
            </a:r>
            <a:r>
              <a:rPr lang="de-DE" baseline="0" dirty="0" smtClean="0"/>
              <a:t> folgt die praktische Umsetzung: Das Unterrichtsmodell zu </a:t>
            </a:r>
            <a:r>
              <a:rPr lang="de-DE" baseline="0" dirty="0" err="1" smtClean="0"/>
              <a:t>Diary</a:t>
            </a:r>
            <a:r>
              <a:rPr lang="de-DE" baseline="0" dirty="0" smtClean="0"/>
              <a:t> </a:t>
            </a:r>
            <a:r>
              <a:rPr lang="de-DE" baseline="0" dirty="0" err="1" smtClean="0"/>
              <a:t>of</a:t>
            </a:r>
            <a:r>
              <a:rPr lang="de-DE" baseline="0" dirty="0" smtClean="0"/>
              <a:t> a </a:t>
            </a:r>
            <a:r>
              <a:rPr lang="de-DE" baseline="0" dirty="0" err="1" smtClean="0"/>
              <a:t>Wimpy</a:t>
            </a:r>
            <a:r>
              <a:rPr lang="de-DE" baseline="0" dirty="0" smtClean="0"/>
              <a:t> </a:t>
            </a:r>
            <a:r>
              <a:rPr lang="de-DE" baseline="0" dirty="0" err="1" smtClean="0"/>
              <a:t>kid</a:t>
            </a:r>
            <a:r>
              <a:rPr lang="de-DE" baseline="0" dirty="0" smtClean="0"/>
              <a:t> erfüllt die genannten Kriterien in hohen Maßen und findet bei den </a:t>
            </a:r>
            <a:r>
              <a:rPr lang="de-DE" baseline="0" dirty="0" err="1" smtClean="0"/>
              <a:t>SuS</a:t>
            </a:r>
            <a:r>
              <a:rPr lang="de-DE" baseline="0" dirty="0" smtClean="0"/>
              <a:t> freudige Aufnahme.</a:t>
            </a:r>
          </a:p>
          <a:p>
            <a:r>
              <a:rPr lang="de-DE" baseline="0" dirty="0" smtClean="0"/>
              <a:t>Das ist um so wichtiger, als dass das </a:t>
            </a:r>
            <a:r>
              <a:rPr lang="de-DE" b="1" baseline="0" dirty="0" smtClean="0"/>
              <a:t>reine </a:t>
            </a:r>
            <a:r>
              <a:rPr lang="de-DE" b="1" baseline="0" dirty="0" err="1" smtClean="0"/>
              <a:t>Leseverstehenstraining</a:t>
            </a:r>
            <a:r>
              <a:rPr lang="de-DE" b="1" baseline="0" dirty="0" smtClean="0"/>
              <a:t> </a:t>
            </a:r>
            <a:r>
              <a:rPr lang="de-DE" baseline="0" dirty="0" smtClean="0"/>
              <a:t>sonst sehr eintönig verlaufen würde.</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15</a:t>
            </a:fld>
            <a:endParaRPr lang="de-DE"/>
          </a:p>
        </p:txBody>
      </p:sp>
    </p:spTree>
    <p:extLst>
      <p:ext uri="{BB962C8B-B14F-4D97-AF65-F5344CB8AC3E}">
        <p14:creationId xmlns:p14="http://schemas.microsoft.com/office/powerpoint/2010/main" val="2848176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 Das</a:t>
            </a:r>
            <a:r>
              <a:rPr lang="de-DE" baseline="0" dirty="0" smtClean="0"/>
              <a:t> soll nun an dem </a:t>
            </a:r>
            <a:r>
              <a:rPr lang="de-DE" baseline="0" dirty="0" err="1" smtClean="0"/>
              <a:t>Diary</a:t>
            </a:r>
            <a:r>
              <a:rPr lang="de-DE" baseline="0" dirty="0" smtClean="0"/>
              <a:t> </a:t>
            </a:r>
            <a:r>
              <a:rPr lang="de-DE" baseline="0" dirty="0" err="1" smtClean="0"/>
              <a:t>of</a:t>
            </a:r>
            <a:r>
              <a:rPr lang="de-DE" baseline="0" dirty="0" smtClean="0"/>
              <a:t> a </a:t>
            </a:r>
            <a:r>
              <a:rPr lang="de-DE" baseline="0" dirty="0" err="1" smtClean="0"/>
              <a:t>Wimpy</a:t>
            </a:r>
            <a:r>
              <a:rPr lang="de-DE" baseline="0" dirty="0" smtClean="0"/>
              <a:t> Kid gezeigt werden: </a:t>
            </a:r>
            <a:r>
              <a:rPr lang="de-DE" dirty="0" smtClean="0"/>
              <a:t>Mit dem </a:t>
            </a:r>
            <a:r>
              <a:rPr lang="de-DE" i="1" dirty="0" err="1" smtClean="0"/>
              <a:t>Diary</a:t>
            </a:r>
            <a:r>
              <a:rPr lang="de-DE" i="1" dirty="0" smtClean="0"/>
              <a:t> </a:t>
            </a:r>
            <a:r>
              <a:rPr lang="de-DE" i="1" dirty="0" err="1" smtClean="0"/>
              <a:t>of</a:t>
            </a:r>
            <a:r>
              <a:rPr lang="de-DE" i="1" dirty="0" smtClean="0"/>
              <a:t> a </a:t>
            </a:r>
            <a:r>
              <a:rPr lang="de-DE" i="1" dirty="0" err="1" smtClean="0"/>
              <a:t>Wimpy</a:t>
            </a:r>
            <a:r>
              <a:rPr lang="de-DE" i="1" dirty="0" smtClean="0"/>
              <a:t> Kid </a:t>
            </a:r>
            <a:r>
              <a:rPr lang="de-DE" dirty="0" smtClean="0"/>
              <a:t>kann</a:t>
            </a:r>
            <a:r>
              <a:rPr lang="de-DE" baseline="0" dirty="0" smtClean="0"/>
              <a:t> man die meisten obengenannten Kriterien erfüllen.  Allein die Tatsache, dass Inhalte über Bilder erschlossen werden können, erlaubt u.a. praktische Differenzierungsmöglichkeiten. (Z.B. Arbeitsblatt „</a:t>
            </a:r>
            <a:r>
              <a:rPr lang="de-DE" baseline="0" dirty="0" err="1" smtClean="0"/>
              <a:t>embarrassments</a:t>
            </a:r>
            <a:r>
              <a:rPr lang="de-DE" baseline="0" dirty="0" smtClean="0"/>
              <a:t>“ – lernschwächere S. beschäftigen sich mit einfacher aufzulösendem Code in Cartoons.) </a:t>
            </a:r>
          </a:p>
          <a:p>
            <a:r>
              <a:rPr lang="de-DE" baseline="0" dirty="0" smtClean="0"/>
              <a:t>Vorbemerkungen zum Unterricht:</a:t>
            </a:r>
          </a:p>
          <a:p>
            <a:r>
              <a:rPr lang="de-DE" baseline="0" dirty="0" smtClean="0"/>
              <a:t>Bei dem Modell handelt es sich um ein unterrichtetes Beispiel. Vieles ist der Tatsache geschuldet, dass bei 3 Wochenstunden nicht viel Zeit war.</a:t>
            </a:r>
          </a:p>
          <a:p>
            <a:r>
              <a:rPr lang="de-DE" baseline="0" dirty="0" smtClean="0"/>
              <a:t>Im Reader finden Sie die Lehrerhandreichung. Die Präsentation geht auf das Material stichpunktartig ein. Besonders die auf die Lernprogression ausgerichteten Arbeitsblätter werden erklärend thematisiert. Im Skript finden Sie viel mehr und können damit den kompletten Unterricht gestalten. </a:t>
            </a:r>
          </a:p>
          <a:p>
            <a:r>
              <a:rPr lang="de-DE" baseline="0" dirty="0" smtClean="0">
                <a:sym typeface="Wingdings" panose="05000000000000000000" pitchFamily="2" charset="2"/>
              </a:rPr>
              <a:t> Weitere Informationen zur Ausgabe und zum </a:t>
            </a:r>
            <a:r>
              <a:rPr lang="de-DE" baseline="0" dirty="0" err="1" smtClean="0">
                <a:sym typeface="Wingdings" panose="05000000000000000000" pitchFamily="2" charset="2"/>
              </a:rPr>
              <a:t>Umterrichtsmodell</a:t>
            </a:r>
            <a:r>
              <a:rPr lang="de-DE" baseline="0" dirty="0" smtClean="0">
                <a:sym typeface="Wingdings" panose="05000000000000000000" pitchFamily="2" charset="2"/>
              </a:rPr>
              <a:t> folgen mit der nächsten Folie:</a:t>
            </a:r>
            <a:endParaRPr lang="de-DE" baseline="0" dirty="0" smtClean="0"/>
          </a:p>
        </p:txBody>
      </p:sp>
      <p:sp>
        <p:nvSpPr>
          <p:cNvPr id="4" name="Foliennummernplatzhalter 3"/>
          <p:cNvSpPr>
            <a:spLocks noGrp="1"/>
          </p:cNvSpPr>
          <p:nvPr>
            <p:ph type="sldNum" sz="quarter" idx="10"/>
          </p:nvPr>
        </p:nvSpPr>
        <p:spPr/>
        <p:txBody>
          <a:bodyPr/>
          <a:lstStyle/>
          <a:p>
            <a:fld id="{01EE235A-44FD-4E30-B7A8-DA72B4411880}" type="slidenum">
              <a:rPr lang="de-DE" smtClean="0"/>
              <a:t>16</a:t>
            </a:fld>
            <a:endParaRPr lang="de-DE"/>
          </a:p>
        </p:txBody>
      </p:sp>
    </p:spTree>
    <p:extLst>
      <p:ext uri="{BB962C8B-B14F-4D97-AF65-F5344CB8AC3E}">
        <p14:creationId xmlns:p14="http://schemas.microsoft.com/office/powerpoint/2010/main" val="3468121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mn-lt"/>
                <a:ea typeface="+mn-ea"/>
                <a:cs typeface="+mn-cs"/>
              </a:rPr>
              <a:t>Die Lektüre erfolgt angeleitet. Es nimmt der ganzen Aktion die Spannung, wenn die Lektüre schon von den </a:t>
            </a:r>
            <a:r>
              <a:rPr kumimoji="0" lang="de-DE" sz="1200" b="0" i="0" u="none" strike="noStrike" kern="1200" cap="none" spc="0" normalizeH="0" baseline="0" noProof="0" dirty="0" err="1" smtClean="0">
                <a:ln>
                  <a:noFill/>
                </a:ln>
                <a:solidFill>
                  <a:prstClr val="black"/>
                </a:solidFill>
                <a:effectLst/>
                <a:uLnTx/>
                <a:uFillTx/>
                <a:latin typeface="+mn-lt"/>
                <a:ea typeface="+mn-ea"/>
                <a:cs typeface="+mn-cs"/>
              </a:rPr>
              <a:t>SuS</a:t>
            </a:r>
            <a:r>
              <a:rPr kumimoji="0" lang="de-DE" sz="1200" b="0" i="0" u="none" strike="noStrike" kern="1200" cap="none" spc="0" normalizeH="0" baseline="0" noProof="0" dirty="0" smtClean="0">
                <a:ln>
                  <a:noFill/>
                </a:ln>
                <a:solidFill>
                  <a:prstClr val="black"/>
                </a:solidFill>
                <a:effectLst/>
                <a:uLnTx/>
                <a:uFillTx/>
                <a:latin typeface="+mn-lt"/>
                <a:ea typeface="+mn-ea"/>
                <a:cs typeface="+mn-cs"/>
              </a:rPr>
              <a:t> gelesen wurde. Ab einer gemeinsamen Einstiegsphase wird dann in portionsweiser Vorablektüre verfahren. Man kann auch das ganze Buch lesen lassen von denen, die das wollen. Näheres zum didaktischen und praktischen Vorgehen finden Sie ausführlich im Lehrerskript. Im folgenden Vortrag geht es darum , Ihnen zu zeigen, wie sich der Unterricht auf die Schulung der </a:t>
            </a:r>
            <a:r>
              <a:rPr kumimoji="0" lang="de-DE" sz="1200" b="0" i="0" u="none" strike="noStrike" kern="1200" cap="none" spc="0" normalizeH="0" baseline="0" noProof="0" dirty="0" err="1" smtClean="0">
                <a:ln>
                  <a:noFill/>
                </a:ln>
                <a:solidFill>
                  <a:prstClr val="black"/>
                </a:solidFill>
                <a:effectLst/>
                <a:uLnTx/>
                <a:uFillTx/>
                <a:latin typeface="+mn-lt"/>
                <a:ea typeface="+mn-ea"/>
                <a:cs typeface="+mn-cs"/>
              </a:rPr>
              <a:t>Leseverstehenskompetenz</a:t>
            </a:r>
            <a:r>
              <a:rPr kumimoji="0" lang="de-DE" sz="1200" b="0" i="0" u="none" strike="noStrike" kern="1200" cap="none" spc="0" normalizeH="0" baseline="0" noProof="0" dirty="0" smtClean="0">
                <a:ln>
                  <a:noFill/>
                </a:ln>
                <a:solidFill>
                  <a:prstClr val="black"/>
                </a:solidFill>
                <a:effectLst/>
                <a:uLnTx/>
                <a:uFillTx/>
                <a:latin typeface="+mn-lt"/>
                <a:ea typeface="+mn-ea"/>
                <a:cs typeface="+mn-cs"/>
              </a:rPr>
              <a:t> durch extra angefertigtes Arbeitsmaterial im Sinne der oben genannten Bildungsplankriterien gestalten lässt. Die </a:t>
            </a:r>
            <a:r>
              <a:rPr kumimoji="0" lang="de-DE" sz="1200" b="0" i="0" u="none" strike="noStrike" kern="1200" cap="none" spc="0" normalizeH="0" baseline="0" noProof="0" dirty="0" err="1" smtClean="0">
                <a:ln>
                  <a:noFill/>
                </a:ln>
                <a:solidFill>
                  <a:prstClr val="black"/>
                </a:solidFill>
                <a:effectLst/>
                <a:uLnTx/>
                <a:uFillTx/>
                <a:latin typeface="+mn-lt"/>
                <a:ea typeface="+mn-ea"/>
                <a:cs typeface="+mn-cs"/>
              </a:rPr>
              <a:t>Puffin</a:t>
            </a:r>
            <a:r>
              <a:rPr kumimoji="0" lang="de-DE" sz="1200" b="0" i="0" u="none" strike="noStrike" kern="1200" cap="none" spc="0" normalizeH="0" baseline="0" noProof="0" dirty="0" smtClean="0">
                <a:ln>
                  <a:noFill/>
                </a:ln>
                <a:solidFill>
                  <a:prstClr val="black"/>
                </a:solidFill>
                <a:effectLst/>
                <a:uLnTx/>
                <a:uFillTx/>
                <a:latin typeface="+mn-lt"/>
                <a:ea typeface="+mn-ea"/>
                <a:cs typeface="+mn-cs"/>
              </a:rPr>
              <a:t> Ausgabe erhielt den Vorzug, da sie keine Annotationen enthält und die preisgünstigste Fassung ist. (Die </a:t>
            </a:r>
            <a:r>
              <a:rPr kumimoji="0" lang="de-DE" sz="1200" b="1" i="0" u="none" strike="noStrike" kern="1200" cap="none" spc="0" normalizeH="0" baseline="0" noProof="0" dirty="0" smtClean="0">
                <a:ln>
                  <a:noFill/>
                </a:ln>
                <a:solidFill>
                  <a:prstClr val="black"/>
                </a:solidFill>
                <a:effectLst/>
                <a:uLnTx/>
                <a:uFillTx/>
                <a:latin typeface="+mn-lt"/>
                <a:ea typeface="+mn-ea"/>
                <a:cs typeface="+mn-cs"/>
              </a:rPr>
              <a:t>Klett-Ausgabe</a:t>
            </a:r>
            <a:r>
              <a:rPr kumimoji="0" lang="de-DE" sz="1200" b="0" i="0" u="none" strike="noStrike" kern="1200" cap="none" spc="0" normalizeH="0" baseline="0" noProof="0" dirty="0" smtClean="0">
                <a:ln>
                  <a:noFill/>
                </a:ln>
                <a:solidFill>
                  <a:prstClr val="black"/>
                </a:solidFill>
                <a:effectLst/>
                <a:uLnTx/>
                <a:uFillTx/>
                <a:latin typeface="+mn-lt"/>
                <a:ea typeface="+mn-ea"/>
                <a:cs typeface="+mn-cs"/>
              </a:rPr>
              <a:t> ist annotiert und hat Zeilenzähler „integriert“, es gibt einen minimalistischen Materialanhang z.B. Information über „Halloween“. Hat den Nachteil, dass kein authentisches Lesen stattfinden kann. Das hoch motivierende Ziel, </a:t>
            </a:r>
            <a:r>
              <a:rPr kumimoji="0" lang="de-DE" sz="1200" b="0" i="0" u="none" strike="noStrike" kern="1200" cap="none" spc="0" normalizeH="0" baseline="0" noProof="0" dirty="0" err="1" smtClean="0">
                <a:ln>
                  <a:noFill/>
                </a:ln>
                <a:solidFill>
                  <a:prstClr val="black"/>
                </a:solidFill>
                <a:effectLst/>
                <a:uLnTx/>
                <a:uFillTx/>
                <a:latin typeface="+mn-lt"/>
                <a:ea typeface="+mn-ea"/>
                <a:cs typeface="+mn-cs"/>
              </a:rPr>
              <a:t>SuS</a:t>
            </a:r>
            <a:r>
              <a:rPr kumimoji="0" lang="de-DE" sz="1200" b="0" i="0" u="none" strike="noStrike" kern="1200" cap="none" spc="0" normalizeH="0" baseline="0" noProof="0" dirty="0" smtClean="0">
                <a:ln>
                  <a:noFill/>
                </a:ln>
                <a:solidFill>
                  <a:prstClr val="black"/>
                </a:solidFill>
                <a:effectLst/>
                <a:uLnTx/>
                <a:uFillTx/>
                <a:latin typeface="+mn-lt"/>
                <a:ea typeface="+mn-ea"/>
                <a:cs typeface="+mn-cs"/>
              </a:rPr>
              <a:t> gerade weg zu bekommen von dem Zwanghaften Wortnachschlagen und Kleben an einem Wort lässt sich mit dieser Ausgabe nicht erreichen).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smtClean="0">
              <a:ln>
                <a:noFill/>
              </a:ln>
              <a:solidFill>
                <a:prstClr val="black"/>
              </a:solidFill>
              <a:effectLst/>
              <a:uLnTx/>
              <a:uFillTx/>
              <a:latin typeface="+mn-lt"/>
              <a:ea typeface="+mn-ea"/>
              <a:cs typeface="+mn-cs"/>
            </a:endParaRPr>
          </a:p>
          <a:p>
            <a:pPr marL="457200">
              <a:lnSpc>
                <a:spcPct val="107000"/>
              </a:lnSpc>
              <a:spcAft>
                <a:spcPts val="0"/>
              </a:spcAft>
            </a:pPr>
            <a:endParaRPr lang="de-DE" baseline="0" dirty="0" smtClean="0"/>
          </a:p>
          <a:p>
            <a:pPr marL="457200">
              <a:lnSpc>
                <a:spcPct val="107000"/>
              </a:lnSpc>
              <a:spcAft>
                <a:spcPts val="0"/>
              </a:spcAft>
            </a:pPr>
            <a:r>
              <a:rPr lang="de-DE" baseline="0" dirty="0" err="1" smtClean="0"/>
              <a:t>Unterrichsstunde</a:t>
            </a:r>
            <a:r>
              <a:rPr lang="de-DE" baseline="0" dirty="0" smtClean="0"/>
              <a:t> </a:t>
            </a:r>
            <a:r>
              <a:rPr lang="de-DE" baseline="0" dirty="0" smtClean="0"/>
              <a:t>1/2  dient zur Schaffung von Motivation und Groborientierung:</a:t>
            </a:r>
          </a:p>
          <a:p>
            <a:pPr marL="457200">
              <a:lnSpc>
                <a:spcPct val="107000"/>
              </a:lnSpc>
              <a:spcAft>
                <a:spcPts val="0"/>
              </a:spcAft>
            </a:pPr>
            <a:r>
              <a:rPr lang="de-DE" baseline="0" dirty="0" smtClean="0"/>
              <a:t>1.  Motivation durch „</a:t>
            </a:r>
            <a:r>
              <a:rPr lang="de-DE" baseline="0" dirty="0" err="1" smtClean="0"/>
              <a:t>cover</a:t>
            </a:r>
            <a:r>
              <a:rPr lang="de-DE" baseline="0" dirty="0" smtClean="0"/>
              <a:t>“ Inspektion: </a:t>
            </a:r>
            <a:r>
              <a:rPr lang="de-DE" sz="1200" dirty="0" smtClean="0">
                <a:effectLst/>
                <a:latin typeface="Calibri" panose="020F0502020204030204" pitchFamily="34" charset="0"/>
                <a:ea typeface="Calibri" panose="020F0502020204030204" pitchFamily="34" charset="0"/>
                <a:cs typeface="Times New Roman" panose="02020603050405020304" pitchFamily="18" charset="0"/>
              </a:rPr>
              <a:t>Cover (Front)</a:t>
            </a:r>
          </a:p>
          <a:p>
            <a:pPr marL="800100" lvl="1" indent="-342900">
              <a:lnSpc>
                <a:spcPct val="107000"/>
              </a:lnSpc>
              <a:spcAft>
                <a:spcPts val="0"/>
              </a:spcAft>
              <a:buFont typeface="Symbol" panose="05050102010706020507" pitchFamily="18" charset="2"/>
              <a:buChar char=""/>
            </a:pPr>
            <a:r>
              <a:rPr lang="de-DE" sz="1200" dirty="0" smtClean="0">
                <a:effectLst/>
                <a:latin typeface="Calibri" panose="020F0502020204030204" pitchFamily="34" charset="0"/>
                <a:ea typeface="Calibri" panose="020F0502020204030204" pitchFamily="34" charset="0"/>
                <a:cs typeface="Times New Roman" panose="02020603050405020304" pitchFamily="18" charset="0"/>
              </a:rPr>
              <a:t>Titel ist teils erschließbar: </a:t>
            </a:r>
            <a:r>
              <a:rPr lang="de-DE" sz="1200" i="1" dirty="0" err="1" smtClean="0">
                <a:effectLst/>
                <a:latin typeface="Calibri" panose="020F0502020204030204" pitchFamily="34" charset="0"/>
                <a:ea typeface="Calibri" panose="020F0502020204030204" pitchFamily="34" charset="0"/>
                <a:cs typeface="Times New Roman" panose="02020603050405020304" pitchFamily="18" charset="0"/>
              </a:rPr>
              <a:t>diary</a:t>
            </a:r>
            <a:r>
              <a:rPr lang="de-DE" sz="1200" dirty="0" smtClean="0">
                <a:effectLst/>
                <a:latin typeface="Calibri" panose="020F0502020204030204" pitchFamily="34" charset="0"/>
                <a:ea typeface="Calibri" panose="020F0502020204030204" pitchFamily="34" charset="0"/>
                <a:cs typeface="Times New Roman" panose="02020603050405020304" pitchFamily="18" charset="0"/>
              </a:rPr>
              <a:t> – aber </a:t>
            </a:r>
            <a:r>
              <a:rPr lang="de-DE" sz="1200" i="1" dirty="0" err="1" smtClean="0">
                <a:effectLst/>
                <a:latin typeface="Calibri" panose="020F0502020204030204" pitchFamily="34" charset="0"/>
                <a:ea typeface="Calibri" panose="020F0502020204030204" pitchFamily="34" charset="0"/>
                <a:cs typeface="Times New Roman" panose="02020603050405020304" pitchFamily="18" charset="0"/>
              </a:rPr>
              <a:t>wimpy</a:t>
            </a:r>
            <a:r>
              <a:rPr lang="de-DE" sz="1200" dirty="0" smtClean="0">
                <a:effectLst/>
                <a:latin typeface="Calibri" panose="020F0502020204030204" pitchFamily="34" charset="0"/>
                <a:ea typeface="Calibri" panose="020F0502020204030204" pitchFamily="34" charset="0"/>
                <a:cs typeface="Times New Roman" panose="02020603050405020304" pitchFamily="18" charset="0"/>
              </a:rPr>
              <a:t> ist unbekannt</a:t>
            </a:r>
          </a:p>
          <a:p>
            <a:pPr marL="800100" lvl="1" indent="-342900">
              <a:lnSpc>
                <a:spcPct val="107000"/>
              </a:lnSpc>
              <a:spcAft>
                <a:spcPts val="0"/>
              </a:spcAft>
              <a:buFont typeface="Symbol" panose="05050102010706020507" pitchFamily="18" charset="2"/>
              <a:buChar char=""/>
            </a:pPr>
            <a:r>
              <a:rPr lang="de-DE" sz="1200" dirty="0" smtClean="0">
                <a:effectLst/>
                <a:latin typeface="Calibri" panose="020F0502020204030204" pitchFamily="34" charset="0"/>
                <a:ea typeface="Calibri" panose="020F0502020204030204" pitchFamily="34" charset="0"/>
                <a:cs typeface="Times New Roman" panose="02020603050405020304" pitchFamily="18" charset="0"/>
              </a:rPr>
              <a:t>Hauptperson als Bild in besonderer Körperhaltung die Bedeutung des Titels erschließen hilft.</a:t>
            </a:r>
          </a:p>
          <a:p>
            <a:pPr marL="800100" lvl="1" indent="-342900">
              <a:lnSpc>
                <a:spcPct val="107000"/>
              </a:lnSpc>
              <a:spcAft>
                <a:spcPts val="0"/>
              </a:spcAft>
              <a:buFont typeface="Symbol" panose="05050102010706020507" pitchFamily="18" charset="2"/>
              <a:buChar char=""/>
            </a:pPr>
            <a:r>
              <a:rPr lang="de-DE" sz="1200" dirty="0" smtClean="0">
                <a:effectLst/>
                <a:latin typeface="Calibri" panose="020F0502020204030204" pitchFamily="34" charset="0"/>
                <a:ea typeface="Calibri" panose="020F0502020204030204" pitchFamily="34" charset="0"/>
                <a:cs typeface="Times New Roman" panose="02020603050405020304" pitchFamily="18" charset="0"/>
              </a:rPr>
              <a:t>Titel weist auf Textsorte hin.</a:t>
            </a:r>
          </a:p>
          <a:p>
            <a:pPr marL="800100" lvl="1" indent="-342900">
              <a:lnSpc>
                <a:spcPct val="107000"/>
              </a:lnSpc>
              <a:spcAft>
                <a:spcPts val="0"/>
              </a:spcAft>
              <a:buFont typeface="Symbol" panose="05050102010706020507" pitchFamily="18" charset="2"/>
              <a:buChar char=""/>
            </a:pPr>
            <a:r>
              <a:rPr lang="de-DE" sz="1200" dirty="0" smtClean="0">
                <a:effectLst/>
                <a:latin typeface="Calibri" panose="020F0502020204030204" pitchFamily="34" charset="0"/>
                <a:ea typeface="Calibri" panose="020F0502020204030204" pitchFamily="34" charset="0"/>
                <a:cs typeface="Times New Roman" panose="02020603050405020304" pitchFamily="18" charset="0"/>
              </a:rPr>
              <a:t>Untertitel weist auf die Besonderheit hin</a:t>
            </a:r>
            <a:r>
              <a:rPr lang="de-DE" sz="1200" i="1" dirty="0" smtClean="0">
                <a:effectLst/>
                <a:latin typeface="Calibri" panose="020F0502020204030204" pitchFamily="34" charset="0"/>
                <a:ea typeface="Calibri" panose="020F0502020204030204" pitchFamily="34" charset="0"/>
                <a:cs typeface="Times New Roman" panose="02020603050405020304" pitchFamily="18" charset="0"/>
              </a:rPr>
              <a:t>: a </a:t>
            </a:r>
            <a:r>
              <a:rPr lang="de-DE" sz="1200" i="1" dirty="0" err="1" smtClean="0">
                <a:effectLst/>
                <a:latin typeface="Calibri" panose="020F0502020204030204" pitchFamily="34" charset="0"/>
                <a:ea typeface="Calibri" panose="020F0502020204030204" pitchFamily="34" charset="0"/>
                <a:cs typeface="Times New Roman" panose="02020603050405020304" pitchFamily="18" charset="0"/>
              </a:rPr>
              <a:t>novel</a:t>
            </a:r>
            <a:r>
              <a:rPr lang="de-DE" sz="1200" i="1" dirty="0" smtClean="0">
                <a:effectLst/>
                <a:latin typeface="Calibri" panose="020F0502020204030204" pitchFamily="34" charset="0"/>
                <a:ea typeface="Calibri" panose="020F0502020204030204" pitchFamily="34" charset="0"/>
                <a:cs typeface="Times New Roman" panose="02020603050405020304" pitchFamily="18" charset="0"/>
              </a:rPr>
              <a:t> in </a:t>
            </a:r>
            <a:r>
              <a:rPr lang="de-DE" sz="1200" i="1" dirty="0" err="1" smtClean="0">
                <a:effectLst/>
                <a:latin typeface="Calibri" panose="020F0502020204030204" pitchFamily="34" charset="0"/>
                <a:ea typeface="Calibri" panose="020F0502020204030204" pitchFamily="34" charset="0"/>
                <a:cs typeface="Times New Roman" panose="02020603050405020304" pitchFamily="18" charset="0"/>
              </a:rPr>
              <a:t>cartoons</a:t>
            </a:r>
            <a:r>
              <a:rPr lang="de-DE" sz="1200" i="1" dirty="0" smtClean="0">
                <a:effectLst/>
                <a:latin typeface="Calibri" panose="020F0502020204030204" pitchFamily="34" charset="0"/>
                <a:ea typeface="Calibri" panose="020F0502020204030204" pitchFamily="34" charset="0"/>
                <a:cs typeface="Times New Roman" panose="02020603050405020304" pitchFamily="18" charset="0"/>
              </a:rPr>
              <a:t>.</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de-DE" sz="1200" dirty="0" smtClean="0">
                <a:effectLst/>
                <a:latin typeface="Calibri" panose="020F0502020204030204" pitchFamily="34" charset="0"/>
                <a:ea typeface="Calibri" panose="020F0502020204030204" pitchFamily="34" charset="0"/>
                <a:cs typeface="Times New Roman" panose="02020603050405020304" pitchFamily="18" charset="0"/>
              </a:rPr>
              <a:t> </a:t>
            </a:r>
          </a:p>
          <a:p>
            <a:r>
              <a:rPr lang="de-DE" baseline="0" dirty="0" smtClean="0"/>
              <a:t>	Cover  (Back) </a:t>
            </a:r>
          </a:p>
          <a:p>
            <a:r>
              <a:rPr lang="de-DE" baseline="0" dirty="0" smtClean="0"/>
              <a:t>	Close </a:t>
            </a:r>
            <a:r>
              <a:rPr lang="de-DE" baseline="0" dirty="0" err="1" smtClean="0"/>
              <a:t>reading</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blurb</a:t>
            </a:r>
            <a:r>
              <a:rPr lang="de-DE" baseline="0" dirty="0" smtClean="0"/>
              <a:t> </a:t>
            </a:r>
          </a:p>
          <a:p>
            <a:r>
              <a:rPr lang="de-DE" baseline="0" dirty="0" smtClean="0"/>
              <a:t>	Ausschnitt erste Seite des Tagebuchs:</a:t>
            </a:r>
          </a:p>
          <a:p>
            <a:r>
              <a:rPr lang="de-DE" baseline="0" dirty="0" smtClean="0"/>
              <a:t>	Ton / Stil der Erzählung entspricht Tagebuch: direkte Leseransprache</a:t>
            </a:r>
          </a:p>
          <a:p>
            <a:r>
              <a:rPr lang="de-DE" baseline="0" dirty="0" smtClean="0"/>
              <a:t> </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17</a:t>
            </a:fld>
            <a:endParaRPr lang="de-DE"/>
          </a:p>
        </p:txBody>
      </p:sp>
    </p:spTree>
    <p:extLst>
      <p:ext uri="{BB962C8B-B14F-4D97-AF65-F5344CB8AC3E}">
        <p14:creationId xmlns:p14="http://schemas.microsoft.com/office/powerpoint/2010/main" val="547517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 ist WS = </a:t>
            </a:r>
            <a:r>
              <a:rPr lang="de-DE" dirty="0" err="1" smtClean="0"/>
              <a:t>worksheet</a:t>
            </a:r>
            <a:r>
              <a:rPr lang="de-DE" dirty="0" smtClean="0"/>
              <a:t> 1 für</a:t>
            </a:r>
            <a:r>
              <a:rPr lang="de-DE" baseline="0" dirty="0" smtClean="0"/>
              <a:t> eine von mehreren</a:t>
            </a:r>
            <a:r>
              <a:rPr lang="de-DE" dirty="0" smtClean="0"/>
              <a:t> </a:t>
            </a:r>
            <a:r>
              <a:rPr lang="de-DE" i="1" dirty="0" err="1" smtClean="0"/>
              <a:t>Pre</a:t>
            </a:r>
            <a:r>
              <a:rPr lang="de-DE" i="1" dirty="0" smtClean="0"/>
              <a:t>-Reading </a:t>
            </a:r>
            <a:r>
              <a:rPr lang="de-DE" i="1" dirty="0" err="1" smtClean="0"/>
              <a:t>activities</a:t>
            </a:r>
            <a:r>
              <a:rPr lang="de-DE" dirty="0" smtClean="0"/>
              <a:t>.  Die </a:t>
            </a:r>
            <a:r>
              <a:rPr lang="de-DE" dirty="0" err="1" smtClean="0"/>
              <a:t>skimming</a:t>
            </a:r>
            <a:r>
              <a:rPr lang="de-DE" dirty="0" smtClean="0"/>
              <a:t> Aufgabe führt zu einer ersten inhaltlichen Groborientierung nur anhand der </a:t>
            </a:r>
            <a:r>
              <a:rPr lang="de-DE" dirty="0" err="1" smtClean="0"/>
              <a:t>cartoons</a:t>
            </a:r>
            <a:r>
              <a:rPr lang="de-DE" dirty="0" smtClean="0"/>
              <a:t>, Stufe 1 der Progression</a:t>
            </a:r>
            <a:r>
              <a:rPr lang="de-DE" baseline="0" dirty="0" smtClean="0"/>
              <a:t> und Anwendung von visuellen Elementen. </a:t>
            </a:r>
            <a:r>
              <a:rPr lang="de-DE" baseline="0" dirty="0" smtClean="0"/>
              <a:t>Dieser Einstieg soll drei Dinge „triggern“:</a:t>
            </a:r>
            <a:endParaRPr lang="de-DE" baseline="0" dirty="0" smtClean="0"/>
          </a:p>
        </p:txBody>
      </p:sp>
      <p:sp>
        <p:nvSpPr>
          <p:cNvPr id="4" name="Foliennummernplatzhalter 3"/>
          <p:cNvSpPr>
            <a:spLocks noGrp="1"/>
          </p:cNvSpPr>
          <p:nvPr>
            <p:ph type="sldNum" sz="quarter" idx="10"/>
          </p:nvPr>
        </p:nvSpPr>
        <p:spPr/>
        <p:txBody>
          <a:bodyPr/>
          <a:lstStyle/>
          <a:p>
            <a:fld id="{01EE235A-44FD-4E30-B7A8-DA72B4411880}" type="slidenum">
              <a:rPr lang="de-DE" smtClean="0"/>
              <a:t>18</a:t>
            </a:fld>
            <a:endParaRPr lang="de-DE"/>
          </a:p>
        </p:txBody>
      </p:sp>
    </p:spTree>
    <p:extLst>
      <p:ext uri="{BB962C8B-B14F-4D97-AF65-F5344CB8AC3E}">
        <p14:creationId xmlns:p14="http://schemas.microsoft.com/office/powerpoint/2010/main" val="1387380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dirty="0" smtClean="0">
                <a:effectLst/>
                <a:latin typeface="Calibri" panose="020F0502020204030204" pitchFamily="34" charset="0"/>
                <a:ea typeface="Calibri" panose="020F0502020204030204" pitchFamily="34" charset="0"/>
                <a:cs typeface="Times New Roman" panose="02020603050405020304" pitchFamily="18" charset="0"/>
              </a:rPr>
              <a:t>Die thematischen Inhalte werden hier schon sprachlich umrissen. Die S. lernen die Gebiete kennen, mit denen sie es zu tun bekommen werden. Das Globalverständnis (</a:t>
            </a:r>
            <a:r>
              <a:rPr lang="de-DE" sz="1200" dirty="0" err="1" smtClean="0">
                <a:effectLst/>
                <a:latin typeface="Calibri" panose="020F0502020204030204" pitchFamily="34" charset="0"/>
                <a:ea typeface="Calibri" panose="020F0502020204030204" pitchFamily="34" charset="0"/>
                <a:cs typeface="Times New Roman" panose="02020603050405020304" pitchFamily="18" charset="0"/>
              </a:rPr>
              <a:t>Texstsorte</a:t>
            </a:r>
            <a:r>
              <a:rPr lang="de-DE" sz="1200" dirty="0" smtClean="0">
                <a:effectLst/>
                <a:latin typeface="Calibri" panose="020F0502020204030204" pitchFamily="34" charset="0"/>
                <a:ea typeface="Calibri" panose="020F0502020204030204" pitchFamily="34" charset="0"/>
                <a:cs typeface="Times New Roman" panose="02020603050405020304" pitchFamily="18" charset="0"/>
              </a:rPr>
              <a:t> = Tagebuch, Cartoon; Inhalt: Teenagergeschichte über Schule, Familie, Freundschaft und Probleme der Pubertät) wird gesichert. = </a:t>
            </a:r>
            <a:r>
              <a:rPr lang="de-DE" sz="1200" b="1" dirty="0" smtClean="0">
                <a:effectLst/>
                <a:latin typeface="Calibri" panose="020F0502020204030204" pitchFamily="34" charset="0"/>
                <a:ea typeface="Calibri" panose="020F0502020204030204" pitchFamily="34" charset="0"/>
                <a:cs typeface="Times New Roman" panose="02020603050405020304" pitchFamily="18" charset="0"/>
              </a:rPr>
              <a:t>Erste Stufe der Progression</a:t>
            </a:r>
            <a:r>
              <a:rPr lang="de-DE" sz="1200" b="1" baseline="0" dirty="0" smtClean="0">
                <a:effectLst/>
                <a:latin typeface="Calibri" panose="020F0502020204030204" pitchFamily="34" charset="0"/>
                <a:ea typeface="Calibri" panose="020F0502020204030204" pitchFamily="34" charset="0"/>
                <a:cs typeface="Times New Roman" panose="02020603050405020304" pitchFamily="18" charset="0"/>
              </a:rPr>
              <a:t> in der </a:t>
            </a:r>
            <a:r>
              <a:rPr lang="de-DE" sz="1200" b="1" baseline="0" dirty="0" err="1" smtClean="0">
                <a:effectLst/>
                <a:latin typeface="Calibri" panose="020F0502020204030204" pitchFamily="34" charset="0"/>
                <a:ea typeface="Calibri" panose="020F0502020204030204" pitchFamily="34" charset="0"/>
                <a:cs typeface="Times New Roman" panose="02020603050405020304" pitchFamily="18" charset="0"/>
              </a:rPr>
              <a:t>Leseverstehenskompetenz</a:t>
            </a:r>
            <a:r>
              <a:rPr lang="de-DE" sz="1200" b="1" baseline="0" dirty="0" smtClean="0">
                <a:effectLst/>
                <a:latin typeface="Calibri" panose="020F0502020204030204" pitchFamily="34" charset="0"/>
                <a:ea typeface="Calibri" panose="020F0502020204030204" pitchFamily="34" charset="0"/>
                <a:cs typeface="Times New Roman" panose="02020603050405020304" pitchFamily="18" charset="0"/>
              </a:rPr>
              <a:t> wird erreicht.</a:t>
            </a:r>
            <a:endParaRPr lang="de-DE" sz="12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200" b="1" dirty="0" smtClean="0">
                <a:effectLst/>
                <a:latin typeface="Calibri" panose="020F0502020204030204" pitchFamily="34" charset="0"/>
                <a:ea typeface="Calibri" panose="020F0502020204030204" pitchFamily="34" charset="0"/>
                <a:cs typeface="Times New Roman" panose="02020603050405020304" pitchFamily="18" charset="0"/>
              </a:rPr>
              <a:t>Strategie:</a:t>
            </a:r>
            <a:r>
              <a:rPr lang="de-DE" sz="1200" dirty="0" smtClean="0">
                <a:effectLst/>
                <a:latin typeface="Calibri" panose="020F0502020204030204" pitchFamily="34" charset="0"/>
                <a:ea typeface="Calibri" panose="020F0502020204030204" pitchFamily="34" charset="0"/>
                <a:cs typeface="Times New Roman" panose="02020603050405020304" pitchFamily="18" charset="0"/>
              </a:rPr>
              <a:t> Deutung der Cartoons, „Erlernen</a:t>
            </a:r>
            <a:r>
              <a:rPr lang="de-DE" sz="1200" baseline="0" dirty="0" smtClean="0">
                <a:effectLst/>
                <a:latin typeface="Calibri" panose="020F0502020204030204" pitchFamily="34" charset="0"/>
                <a:ea typeface="Calibri" panose="020F0502020204030204" pitchFamily="34" charset="0"/>
                <a:cs typeface="Times New Roman" panose="02020603050405020304" pitchFamily="18" charset="0"/>
              </a:rPr>
              <a:t>“ des Codes</a:t>
            </a:r>
            <a:r>
              <a:rPr lang="de-DE" sz="1200" dirty="0" smtClean="0">
                <a:effectLst/>
                <a:latin typeface="Calibri" panose="020F0502020204030204" pitchFamily="34" charset="0"/>
                <a:ea typeface="Calibri" panose="020F0502020204030204" pitchFamily="34" charset="0"/>
                <a:cs typeface="Times New Roman" panose="02020603050405020304" pitchFamily="18" charset="0"/>
              </a:rPr>
              <a:t>,= vorläufige Auflösung der Bilder  = </a:t>
            </a:r>
            <a:r>
              <a:rPr lang="de-DE" sz="1200" b="1" dirty="0" smtClean="0">
                <a:effectLst/>
                <a:latin typeface="Calibri" panose="020F0502020204030204" pitchFamily="34" charset="0"/>
                <a:ea typeface="Calibri" panose="020F0502020204030204" pitchFamily="34" charset="0"/>
                <a:cs typeface="Times New Roman" panose="02020603050405020304" pitchFamily="18" charset="0"/>
              </a:rPr>
              <a:t>Nutzung visueller Elemente (vgl. Impulsreferat)</a:t>
            </a:r>
          </a:p>
          <a:p>
            <a:pPr>
              <a:lnSpc>
                <a:spcPct val="107000"/>
              </a:lnSpc>
              <a:spcAft>
                <a:spcPts val="800"/>
              </a:spcAft>
            </a:pPr>
            <a:r>
              <a:rPr lang="de-DE" sz="1200" b="1" dirty="0" smtClean="0">
                <a:effectLst/>
                <a:latin typeface="Calibri" panose="020F0502020204030204" pitchFamily="34" charset="0"/>
                <a:ea typeface="Calibri" panose="020F0502020204030204" pitchFamily="34" charset="0"/>
                <a:cs typeface="Times New Roman" panose="02020603050405020304" pitchFamily="18" charset="0"/>
              </a:rPr>
              <a:t>Stern zeigt</a:t>
            </a:r>
            <a:r>
              <a:rPr lang="de-DE" sz="1200" b="1" baseline="0" dirty="0" smtClean="0">
                <a:effectLst/>
                <a:latin typeface="Calibri" panose="020F0502020204030204" pitchFamily="34" charset="0"/>
                <a:ea typeface="Calibri" panose="020F0502020204030204" pitchFamily="34" charset="0"/>
                <a:cs typeface="Times New Roman" panose="02020603050405020304" pitchFamily="18" charset="0"/>
              </a:rPr>
              <a:t> das </a:t>
            </a:r>
            <a:r>
              <a:rPr lang="de-DE" sz="1200" b="1" dirty="0" smtClean="0">
                <a:effectLst/>
                <a:latin typeface="Calibri" panose="020F0502020204030204" pitchFamily="34" charset="0"/>
                <a:ea typeface="Calibri" panose="020F0502020204030204" pitchFamily="34" charset="0"/>
                <a:cs typeface="Times New Roman" panose="02020603050405020304" pitchFamily="18" charset="0"/>
              </a:rPr>
              <a:t>Plus: integrierte Wortschatzarbeit</a:t>
            </a:r>
            <a:r>
              <a:rPr lang="de-DE" sz="1200" b="1"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de-DE" sz="1200" b="0" baseline="0" dirty="0" smtClean="0">
                <a:effectLst/>
                <a:latin typeface="Calibri" panose="020F0502020204030204" pitchFamily="34" charset="0"/>
                <a:ea typeface="Calibri" panose="020F0502020204030204" pitchFamily="34" charset="0"/>
                <a:cs typeface="Times New Roman" panose="02020603050405020304" pitchFamily="18" charset="0"/>
              </a:rPr>
              <a:t>(wobei betont moderne Erschließungsmethoden wie </a:t>
            </a:r>
            <a:r>
              <a:rPr lang="de-DE" sz="1200" b="0" i="1" baseline="0" dirty="0" err="1" smtClean="0">
                <a:effectLst/>
                <a:latin typeface="Calibri" panose="020F0502020204030204" pitchFamily="34" charset="0"/>
                <a:ea typeface="Calibri" panose="020F0502020204030204" pitchFamily="34" charset="0"/>
                <a:cs typeface="Times New Roman" panose="02020603050405020304" pitchFamily="18" charset="0"/>
              </a:rPr>
              <a:t>mind</a:t>
            </a:r>
            <a:r>
              <a:rPr lang="de-DE" sz="1200" b="0" i="1"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de-DE" sz="1200" b="0" i="1" baseline="0" dirty="0" err="1" smtClean="0">
                <a:effectLst/>
                <a:latin typeface="Calibri" panose="020F0502020204030204" pitchFamily="34" charset="0"/>
                <a:ea typeface="Calibri" panose="020F0502020204030204" pitchFamily="34" charset="0"/>
                <a:cs typeface="Times New Roman" panose="02020603050405020304" pitchFamily="18" charset="0"/>
              </a:rPr>
              <a:t>map</a:t>
            </a:r>
            <a:r>
              <a:rPr lang="de-DE" sz="1200" b="0" i="1"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de-DE" sz="1200" b="0" i="1" baseline="0" dirty="0" err="1" smtClean="0">
                <a:effectLst/>
                <a:latin typeface="Calibri" panose="020F0502020204030204" pitchFamily="34" charset="0"/>
                <a:ea typeface="Calibri" panose="020F0502020204030204" pitchFamily="34" charset="0"/>
                <a:cs typeface="Times New Roman" panose="02020603050405020304" pitchFamily="18" charset="0"/>
              </a:rPr>
              <a:t>cluster</a:t>
            </a:r>
            <a:r>
              <a:rPr lang="de-DE" sz="1200" b="0" i="1"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de-DE" sz="1200" b="0" baseline="0" dirty="0" smtClean="0">
                <a:effectLst/>
                <a:latin typeface="Calibri" panose="020F0502020204030204" pitchFamily="34" charset="0"/>
                <a:ea typeface="Calibri" panose="020F0502020204030204" pitchFamily="34" charset="0"/>
                <a:cs typeface="Times New Roman" panose="02020603050405020304" pitchFamily="18" charset="0"/>
              </a:rPr>
              <a:t>[siehe Skript], etc. genutzt werden</a:t>
            </a:r>
            <a:r>
              <a:rPr lang="de-DE" sz="1200" b="0" baseline="0" dirty="0" smtClean="0">
                <a:effectLst/>
                <a:latin typeface="Calibri" panose="020F0502020204030204" pitchFamily="34" charset="0"/>
                <a:ea typeface="Calibri" panose="020F0502020204030204" pitchFamily="34" charset="0"/>
                <a:cs typeface="Times New Roman" panose="02020603050405020304" pitchFamily="18" charset="0"/>
              </a:rPr>
              <a:t>). In der </a:t>
            </a:r>
            <a:r>
              <a:rPr lang="de-DE" sz="1200" b="0" baseline="0" dirty="0" err="1" smtClean="0">
                <a:effectLst/>
                <a:latin typeface="Calibri" panose="020F0502020204030204" pitchFamily="34" charset="0"/>
                <a:ea typeface="Calibri" panose="020F0502020204030204" pitchFamily="34" charset="0"/>
                <a:cs typeface="Times New Roman" panose="02020603050405020304" pitchFamily="18" charset="0"/>
              </a:rPr>
              <a:t>Pre</a:t>
            </a:r>
            <a:r>
              <a:rPr lang="de-DE" sz="1200" b="0" baseline="0" dirty="0" smtClean="0">
                <a:effectLst/>
                <a:latin typeface="Calibri" panose="020F0502020204030204" pitchFamily="34" charset="0"/>
                <a:ea typeface="Calibri" panose="020F0502020204030204" pitchFamily="34" charset="0"/>
                <a:cs typeface="Times New Roman" panose="02020603050405020304" pitchFamily="18" charset="0"/>
              </a:rPr>
              <a:t>-Reading Phase wird noch ein anderes Werkzeug gerichtet: </a:t>
            </a:r>
            <a:endParaRPr lang="de-DE" sz="1200" b="0" baseline="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e-DE" sz="1200" b="1" baseline="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19</a:t>
            </a:fld>
            <a:endParaRPr lang="de-DE"/>
          </a:p>
        </p:txBody>
      </p:sp>
    </p:spTree>
    <p:extLst>
      <p:ext uri="{BB962C8B-B14F-4D97-AF65-F5344CB8AC3E}">
        <p14:creationId xmlns:p14="http://schemas.microsoft.com/office/powerpoint/2010/main" val="3514385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a:t>
            </a:r>
            <a:r>
              <a:rPr lang="de-DE" baseline="0" dirty="0" smtClean="0"/>
              <a:t> Auswahlkriterien richten sich allesamt zunächst nach der Definition des Leseverstehens:</a:t>
            </a:r>
          </a:p>
          <a:p>
            <a:r>
              <a:rPr lang="de-DE" baseline="0" dirty="0" smtClean="0">
                <a:sym typeface="Wingdings" panose="05000000000000000000" pitchFamily="2" charset="2"/>
              </a:rPr>
              <a:t></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2</a:t>
            </a:fld>
            <a:endParaRPr lang="de-DE"/>
          </a:p>
        </p:txBody>
      </p:sp>
    </p:spTree>
    <p:extLst>
      <p:ext uri="{BB962C8B-B14F-4D97-AF65-F5344CB8AC3E}">
        <p14:creationId xmlns:p14="http://schemas.microsoft.com/office/powerpoint/2010/main" val="3569284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Zum </a:t>
            </a:r>
            <a:r>
              <a:rPr lang="de-DE" i="1" dirty="0" err="1" smtClean="0"/>
              <a:t>Pre</a:t>
            </a:r>
            <a:r>
              <a:rPr lang="de-DE" i="1" dirty="0" smtClean="0"/>
              <a:t>-Reading</a:t>
            </a:r>
            <a:r>
              <a:rPr lang="de-DE" dirty="0" smtClean="0"/>
              <a:t> gehört eine</a:t>
            </a:r>
            <a:r>
              <a:rPr lang="de-DE" baseline="0" dirty="0" smtClean="0"/>
              <a:t> „haptische Aktion“: </a:t>
            </a:r>
            <a:r>
              <a:rPr lang="de-DE" i="1" dirty="0" smtClean="0"/>
              <a:t>DIY </a:t>
            </a:r>
            <a:r>
              <a:rPr lang="de-DE" i="1" dirty="0" err="1" smtClean="0"/>
              <a:t>line</a:t>
            </a:r>
            <a:r>
              <a:rPr lang="de-DE" i="1" dirty="0" smtClean="0"/>
              <a:t> </a:t>
            </a:r>
            <a:r>
              <a:rPr lang="de-DE" i="1" dirty="0" err="1" smtClean="0"/>
              <a:t>counter</a:t>
            </a:r>
            <a:r>
              <a:rPr lang="de-DE" i="1" dirty="0" smtClean="0"/>
              <a:t> </a:t>
            </a:r>
            <a:r>
              <a:rPr lang="de-DE" dirty="0" smtClean="0"/>
              <a:t>– </a:t>
            </a:r>
            <a:r>
              <a:rPr lang="de-DE" dirty="0" smtClean="0"/>
              <a:t>(Do </a:t>
            </a:r>
            <a:r>
              <a:rPr lang="de-DE" dirty="0" err="1" smtClean="0"/>
              <a:t>it</a:t>
            </a:r>
            <a:r>
              <a:rPr lang="de-DE" dirty="0" smtClean="0"/>
              <a:t> </a:t>
            </a:r>
            <a:r>
              <a:rPr lang="de-DE" dirty="0" err="1" smtClean="0"/>
              <a:t>yourself</a:t>
            </a:r>
            <a:r>
              <a:rPr lang="de-DE" dirty="0" smtClean="0"/>
              <a:t>) </a:t>
            </a:r>
            <a:r>
              <a:rPr lang="de-DE" dirty="0" smtClean="0"/>
              <a:t>: Pappstreifen</a:t>
            </a:r>
            <a:r>
              <a:rPr lang="de-DE" baseline="0" dirty="0" smtClean="0"/>
              <a:t> auf Seite anlegen und Linien übertragen. Dient später zum exakten Zitieren (Stufe 2-3), zudem gutes Lesezeichen. Gestaltung zu Hause!</a:t>
            </a:r>
          </a:p>
          <a:p>
            <a:r>
              <a:rPr lang="de-DE" baseline="0" dirty="0" smtClean="0"/>
              <a:t>Im </a:t>
            </a:r>
            <a:r>
              <a:rPr lang="de-DE" baseline="0" dirty="0" smtClean="0"/>
              <a:t>Lehrerskript </a:t>
            </a:r>
            <a:r>
              <a:rPr lang="de-DE" baseline="0" dirty="0" smtClean="0"/>
              <a:t>wird dies  im Zusammenhang mit „</a:t>
            </a:r>
            <a:r>
              <a:rPr lang="de-DE" baseline="0" dirty="0" err="1" smtClean="0"/>
              <a:t>tools</a:t>
            </a:r>
            <a:r>
              <a:rPr lang="de-DE" baseline="0" dirty="0" smtClean="0"/>
              <a:t> </a:t>
            </a:r>
            <a:r>
              <a:rPr lang="de-DE" baseline="0" dirty="0" err="1" smtClean="0"/>
              <a:t>for</a:t>
            </a:r>
            <a:r>
              <a:rPr lang="de-DE" baseline="0" dirty="0" smtClean="0"/>
              <a:t> </a:t>
            </a:r>
            <a:r>
              <a:rPr lang="de-DE" baseline="0" dirty="0" err="1" smtClean="0"/>
              <a:t>reading</a:t>
            </a:r>
            <a:r>
              <a:rPr lang="de-DE" baseline="0" dirty="0" smtClean="0"/>
              <a:t>“ erklärt, dazu gehören auch  das farbige Markieren von Informationen, etc. </a:t>
            </a:r>
            <a:r>
              <a:rPr lang="de-DE" baseline="0" dirty="0" smtClean="0">
                <a:sym typeface="Wingdings" panose="05000000000000000000" pitchFamily="2" charset="2"/>
              </a:rPr>
              <a:t>s</a:t>
            </a:r>
            <a:r>
              <a:rPr lang="de-DE" baseline="0" dirty="0" smtClean="0"/>
              <a:t>. </a:t>
            </a:r>
            <a:r>
              <a:rPr lang="de-DE" baseline="0" dirty="0" smtClean="0"/>
              <a:t>nächste </a:t>
            </a:r>
            <a:r>
              <a:rPr lang="de-DE" baseline="0" dirty="0" smtClean="0"/>
              <a:t>Folie:</a:t>
            </a:r>
            <a:endParaRPr lang="de-DE" baseline="0" dirty="0" smtClean="0"/>
          </a:p>
        </p:txBody>
      </p:sp>
      <p:sp>
        <p:nvSpPr>
          <p:cNvPr id="4" name="Foliennummernplatzhalter 3"/>
          <p:cNvSpPr>
            <a:spLocks noGrp="1"/>
          </p:cNvSpPr>
          <p:nvPr>
            <p:ph type="sldNum" sz="quarter" idx="10"/>
          </p:nvPr>
        </p:nvSpPr>
        <p:spPr/>
        <p:txBody>
          <a:bodyPr/>
          <a:lstStyle/>
          <a:p>
            <a:fld id="{01EE235A-44FD-4E30-B7A8-DA72B4411880}" type="slidenum">
              <a:rPr lang="de-DE" smtClean="0"/>
              <a:t>20</a:t>
            </a:fld>
            <a:endParaRPr lang="de-DE"/>
          </a:p>
        </p:txBody>
      </p:sp>
    </p:spTree>
    <p:extLst>
      <p:ext uri="{BB962C8B-B14F-4D97-AF65-F5344CB8AC3E}">
        <p14:creationId xmlns:p14="http://schemas.microsoft.com/office/powerpoint/2010/main" val="3875197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 </a:t>
            </a:r>
            <a:r>
              <a:rPr lang="de-DE" b="1" dirty="0" smtClean="0"/>
              <a:t>Markieren</a:t>
            </a:r>
            <a:r>
              <a:rPr lang="de-DE" dirty="0" smtClean="0"/>
              <a:t> geht nur in gekauften Lektüren. Wer die schuleigenen Bücher benutzt, hat den großen Nachteil, dass Langzeitaufträge nicht ausgeführt werden </a:t>
            </a:r>
            <a:r>
              <a:rPr lang="de-DE" dirty="0" smtClean="0"/>
              <a:t>können, die aber zum Arbeiten auf der Stufe 4 gehören. </a:t>
            </a:r>
          </a:p>
          <a:p>
            <a:r>
              <a:rPr lang="de-DE" dirty="0" smtClean="0"/>
              <a:t> </a:t>
            </a:r>
            <a:r>
              <a:rPr lang="de-DE" dirty="0" smtClean="0"/>
              <a:t>Das Erlernen sinnvollen Markierens usw. sollte in </a:t>
            </a:r>
            <a:r>
              <a:rPr lang="de-DE" b="1" dirty="0" smtClean="0"/>
              <a:t>Klasse 5</a:t>
            </a:r>
            <a:r>
              <a:rPr lang="de-DE" dirty="0" smtClean="0"/>
              <a:t> </a:t>
            </a:r>
            <a:r>
              <a:rPr lang="de-DE" dirty="0" smtClean="0"/>
              <a:t>eingeführt worden </a:t>
            </a:r>
            <a:r>
              <a:rPr lang="de-DE" dirty="0" smtClean="0"/>
              <a:t>sein. Gemäß. </a:t>
            </a:r>
            <a:r>
              <a:rPr lang="de-DE" dirty="0" err="1" smtClean="0"/>
              <a:t>Bplan</a:t>
            </a:r>
            <a:r>
              <a:rPr lang="de-DE" dirty="0" smtClean="0"/>
              <a:t> 2016 ist hier schon die </a:t>
            </a:r>
            <a:r>
              <a:rPr lang="de-DE" b="1" dirty="0" smtClean="0"/>
              <a:t>Lektüre einer Ganzschrift</a:t>
            </a:r>
            <a:r>
              <a:rPr lang="de-DE" b="1" baseline="0" dirty="0" smtClean="0"/>
              <a:t> </a:t>
            </a:r>
            <a:r>
              <a:rPr lang="de-DE" baseline="0" dirty="0" smtClean="0"/>
              <a:t>Pflicht und das Erlernen von </a:t>
            </a:r>
            <a:r>
              <a:rPr lang="de-DE" i="1" baseline="0" dirty="0" err="1" smtClean="0"/>
              <a:t>basic</a:t>
            </a:r>
            <a:r>
              <a:rPr lang="de-DE" i="1" baseline="0" dirty="0" smtClean="0"/>
              <a:t> </a:t>
            </a:r>
            <a:r>
              <a:rPr lang="de-DE" i="1" baseline="0" dirty="0" err="1" smtClean="0"/>
              <a:t>reading</a:t>
            </a:r>
            <a:r>
              <a:rPr lang="de-DE" i="1" baseline="0" dirty="0" smtClean="0"/>
              <a:t> </a:t>
            </a:r>
            <a:r>
              <a:rPr lang="de-DE" i="1" baseline="0" dirty="0" err="1" smtClean="0"/>
              <a:t>skills</a:t>
            </a:r>
            <a:r>
              <a:rPr lang="de-DE" i="0" baseline="0" dirty="0" smtClean="0"/>
              <a:t>, sodass nicht noch einmal eine Metastunde zu „</a:t>
            </a:r>
            <a:r>
              <a:rPr lang="de-DE" i="0" baseline="0" dirty="0" err="1" smtClean="0"/>
              <a:t>skimming</a:t>
            </a:r>
            <a:r>
              <a:rPr lang="de-DE" i="0" baseline="0" dirty="0" smtClean="0"/>
              <a:t> und </a:t>
            </a:r>
            <a:r>
              <a:rPr lang="de-DE" i="0" baseline="0" dirty="0" err="1" smtClean="0"/>
              <a:t>scanning</a:t>
            </a:r>
            <a:r>
              <a:rPr lang="de-DE" i="0" baseline="0" dirty="0" smtClean="0"/>
              <a:t>“ etc. vorgesehen ist. Sollte dies notwendig werden, können entsprechende „</a:t>
            </a:r>
            <a:r>
              <a:rPr lang="de-DE" i="1" baseline="0" dirty="0" err="1" smtClean="0"/>
              <a:t>how</a:t>
            </a:r>
            <a:r>
              <a:rPr lang="de-DE" i="1" baseline="0" dirty="0" smtClean="0"/>
              <a:t> </a:t>
            </a:r>
            <a:r>
              <a:rPr lang="de-DE" i="1" baseline="0" dirty="0" err="1" smtClean="0"/>
              <a:t>to</a:t>
            </a:r>
            <a:r>
              <a:rPr lang="de-DE" i="1" baseline="0" dirty="0" smtClean="0"/>
              <a:t>“ </a:t>
            </a:r>
            <a:r>
              <a:rPr lang="de-DE" i="0" baseline="0" dirty="0" smtClean="0"/>
              <a:t>Seiten aus den Schulbüchern oder anderen externen Quellen (Internet) </a:t>
            </a:r>
            <a:r>
              <a:rPr lang="de-DE" i="0" baseline="0" dirty="0" err="1" smtClean="0"/>
              <a:t>dazugezogen</a:t>
            </a:r>
            <a:r>
              <a:rPr lang="de-DE" i="0" baseline="0" dirty="0" smtClean="0"/>
              <a:t> werden.</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21</a:t>
            </a:fld>
            <a:endParaRPr lang="de-DE"/>
          </a:p>
        </p:txBody>
      </p:sp>
    </p:spTree>
    <p:extLst>
      <p:ext uri="{BB962C8B-B14F-4D97-AF65-F5344CB8AC3E}">
        <p14:creationId xmlns:p14="http://schemas.microsoft.com/office/powerpoint/2010/main" val="2520649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WS2 = Arbeitsblatt 2</a:t>
            </a:r>
            <a:r>
              <a:rPr lang="de-DE" baseline="0" dirty="0" smtClean="0"/>
              <a:t> konzentriert sich auf die erste Seite </a:t>
            </a:r>
            <a:r>
              <a:rPr lang="de-DE" baseline="0" dirty="0" smtClean="0"/>
              <a:t>(Die </a:t>
            </a:r>
            <a:r>
              <a:rPr lang="de-DE" baseline="0" dirty="0" err="1" smtClean="0"/>
              <a:t>Tn</a:t>
            </a:r>
            <a:r>
              <a:rPr lang="de-DE" baseline="0" dirty="0" smtClean="0"/>
              <a:t> sollten die Arbeitsblätter aus dem Material heranziehen</a:t>
            </a:r>
            <a:r>
              <a:rPr lang="de-DE" baseline="0" dirty="0" smtClean="0">
                <a:sym typeface="Wingdings" panose="05000000000000000000" pitchFamily="2" charset="2"/>
              </a:rPr>
              <a:t></a:t>
            </a:r>
            <a:endParaRPr lang="de-DE" baseline="0" dirty="0" smtClean="0"/>
          </a:p>
          <a:p>
            <a:pPr marL="228600" indent="-228600">
              <a:buAutoNum type="arabicPeriod"/>
            </a:pPr>
            <a:r>
              <a:rPr lang="de-DE" baseline="0" dirty="0" smtClean="0"/>
              <a:t>Thematisierung der Textsorte als „</a:t>
            </a:r>
            <a:r>
              <a:rPr lang="de-DE" baseline="0" dirty="0" err="1" smtClean="0"/>
              <a:t>journal</a:t>
            </a:r>
            <a:r>
              <a:rPr lang="de-DE" baseline="0" dirty="0" smtClean="0"/>
              <a:t>“ oder „</a:t>
            </a:r>
            <a:r>
              <a:rPr lang="de-DE" baseline="0" dirty="0" err="1" smtClean="0"/>
              <a:t>diary</a:t>
            </a:r>
            <a:r>
              <a:rPr lang="de-DE" baseline="0" dirty="0" smtClean="0"/>
              <a:t>“ wird in </a:t>
            </a:r>
            <a:r>
              <a:rPr lang="de-DE" baseline="0" dirty="0" err="1" smtClean="0"/>
              <a:t>bezug</a:t>
            </a:r>
            <a:r>
              <a:rPr lang="de-DE" baseline="0" dirty="0" smtClean="0"/>
              <a:t> auf Gregs Selbstdefinition und die Textsorte thematisiert. Dabei Vgl. mit einem Lexikonartikel zu „</a:t>
            </a:r>
            <a:r>
              <a:rPr lang="de-DE" baseline="0" dirty="0" err="1" smtClean="0"/>
              <a:t>journal</a:t>
            </a:r>
            <a:r>
              <a:rPr lang="de-DE" baseline="0" dirty="0" smtClean="0"/>
              <a:t>“ auf dem Blatt</a:t>
            </a:r>
            <a:r>
              <a:rPr lang="de-DE" baseline="0" dirty="0" smtClean="0"/>
              <a:t>. (= Stufe 1 – Groborientierung)</a:t>
            </a:r>
            <a:endParaRPr lang="de-DE" baseline="0" dirty="0" smtClean="0"/>
          </a:p>
          <a:p>
            <a:pPr marL="228600" indent="-228600">
              <a:buAutoNum type="arabicPeriod"/>
            </a:pPr>
            <a:r>
              <a:rPr lang="de-DE" baseline="0" dirty="0" smtClean="0"/>
              <a:t>Der Begriff „Sissy“ wird mit </a:t>
            </a:r>
            <a:r>
              <a:rPr lang="de-DE" i="1" baseline="0" dirty="0" smtClean="0"/>
              <a:t>multiple </a:t>
            </a:r>
            <a:r>
              <a:rPr lang="de-DE" i="1" baseline="0" dirty="0" err="1" smtClean="0"/>
              <a:t>choice</a:t>
            </a:r>
            <a:r>
              <a:rPr lang="de-DE" i="1" baseline="0" dirty="0" smtClean="0"/>
              <a:t> </a:t>
            </a:r>
            <a:r>
              <a:rPr lang="de-DE" baseline="0" dirty="0" smtClean="0"/>
              <a:t>Angeboten aus dem Kontext erschlossen und als ein Grundproblem Gregs (er könnte für ein „Mädchen“ o.Ä. gehalten werden) identifiziert.  </a:t>
            </a:r>
          </a:p>
          <a:p>
            <a:pPr marL="228600" indent="-228600">
              <a:buAutoNum type="arabicPeriod"/>
            </a:pPr>
            <a:r>
              <a:rPr lang="de-DE" baseline="0" dirty="0" smtClean="0"/>
              <a:t>In Partnerarbeit (</a:t>
            </a:r>
            <a:r>
              <a:rPr lang="de-DE" i="1" baseline="0" dirty="0" err="1" smtClean="0"/>
              <a:t>team</a:t>
            </a:r>
            <a:r>
              <a:rPr lang="de-DE" i="1" baseline="0" dirty="0" smtClean="0"/>
              <a:t> </a:t>
            </a:r>
            <a:r>
              <a:rPr lang="de-DE" i="1" baseline="0" dirty="0" err="1" smtClean="0"/>
              <a:t>work</a:t>
            </a:r>
            <a:r>
              <a:rPr lang="de-DE" baseline="0" dirty="0" smtClean="0"/>
              <a:t>) soll der Begriff „</a:t>
            </a:r>
            <a:r>
              <a:rPr lang="de-DE" i="1" baseline="0" dirty="0" err="1" smtClean="0"/>
              <a:t>jerk</a:t>
            </a:r>
            <a:r>
              <a:rPr lang="de-DE" baseline="0" dirty="0" smtClean="0"/>
              <a:t>“ im Zusammenhang mit oben diskutiert werden, dabei wird auf die Funktion der Cartoons gelenkt. Das Ergebnis wird in Einzelarbeit (EA) schriftlich fixiert. Damit ist für ein erstes Verständnis der Funktion der „</a:t>
            </a:r>
            <a:r>
              <a:rPr lang="de-DE" i="1" baseline="0" dirty="0" err="1" smtClean="0"/>
              <a:t>graphic</a:t>
            </a:r>
            <a:r>
              <a:rPr lang="de-DE" i="1" baseline="0" dirty="0" smtClean="0"/>
              <a:t> </a:t>
            </a:r>
            <a:r>
              <a:rPr lang="de-DE" i="1" baseline="0" dirty="0" err="1" smtClean="0"/>
              <a:t>novel</a:t>
            </a:r>
            <a:r>
              <a:rPr lang="de-DE" baseline="0" dirty="0" smtClean="0"/>
              <a:t>“ gesorgt. </a:t>
            </a:r>
          </a:p>
          <a:p>
            <a:pPr marL="228600" indent="-228600">
              <a:buAutoNum type="arabicPeriod"/>
            </a:pPr>
            <a:r>
              <a:rPr lang="de-DE" baseline="0" dirty="0" smtClean="0"/>
              <a:t>Besonderer Hinweis für die </a:t>
            </a:r>
            <a:r>
              <a:rPr lang="de-DE" baseline="0" dirty="0" err="1" smtClean="0"/>
              <a:t>KuK</a:t>
            </a:r>
            <a:r>
              <a:rPr lang="de-DE" baseline="0" dirty="0" smtClean="0"/>
              <a:t>: Zu allen Arbeitsblättern mit </a:t>
            </a:r>
            <a:r>
              <a:rPr lang="de-DE" i="1" baseline="0" dirty="0" smtClean="0"/>
              <a:t>multiple </a:t>
            </a:r>
            <a:r>
              <a:rPr lang="de-DE" i="1" baseline="0" dirty="0" err="1" smtClean="0"/>
              <a:t>choice</a:t>
            </a:r>
            <a:r>
              <a:rPr lang="de-DE" baseline="0" dirty="0" smtClean="0"/>
              <a:t>, geschlossenen oder halboffenen Aufgaben gibt es im Reader die Lösungen (</a:t>
            </a:r>
            <a:r>
              <a:rPr lang="de-DE" i="1" baseline="0" dirty="0" err="1" smtClean="0"/>
              <a:t>solutionsheets</a:t>
            </a:r>
            <a:r>
              <a:rPr lang="de-DE" baseline="0" dirty="0" smtClean="0"/>
              <a:t>) oder im Skript Textstellenangaben, Lösungsvorschläge</a:t>
            </a:r>
            <a:r>
              <a:rPr lang="de-DE" baseline="0" dirty="0" smtClean="0"/>
              <a:t>. (linkes Blatt zum „Erkennen im Material“)</a:t>
            </a:r>
            <a:endParaRPr lang="de-DE" baseline="0" dirty="0" smtClean="0"/>
          </a:p>
          <a:p>
            <a:pPr marL="228600" indent="-228600">
              <a:buAutoNum type="arabicPeriod"/>
            </a:pPr>
            <a:endParaRPr lang="de-DE" dirty="0" smtClean="0"/>
          </a:p>
        </p:txBody>
      </p:sp>
      <p:sp>
        <p:nvSpPr>
          <p:cNvPr id="4" name="Foliennummernplatzhalter 3"/>
          <p:cNvSpPr>
            <a:spLocks noGrp="1"/>
          </p:cNvSpPr>
          <p:nvPr>
            <p:ph type="sldNum" sz="quarter" idx="10"/>
          </p:nvPr>
        </p:nvSpPr>
        <p:spPr/>
        <p:txBody>
          <a:bodyPr/>
          <a:lstStyle/>
          <a:p>
            <a:fld id="{01EE235A-44FD-4E30-B7A8-DA72B4411880}" type="slidenum">
              <a:rPr lang="de-DE" smtClean="0"/>
              <a:t>22</a:t>
            </a:fld>
            <a:endParaRPr lang="de-DE"/>
          </a:p>
        </p:txBody>
      </p:sp>
    </p:spTree>
    <p:extLst>
      <p:ext uri="{BB962C8B-B14F-4D97-AF65-F5344CB8AC3E}">
        <p14:creationId xmlns:p14="http://schemas.microsoft.com/office/powerpoint/2010/main" val="1310079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Aus den Feststellungen der S. (WS2) ergibt sich die Funktion</a:t>
            </a:r>
            <a:r>
              <a:rPr lang="de-DE" baseline="0" dirty="0" smtClean="0"/>
              <a:t>sweise der „</a:t>
            </a:r>
            <a:r>
              <a:rPr lang="de-DE" baseline="0" dirty="0" err="1" smtClean="0"/>
              <a:t>graphic</a:t>
            </a:r>
            <a:r>
              <a:rPr lang="de-DE" baseline="0" dirty="0" smtClean="0"/>
              <a:t> </a:t>
            </a:r>
            <a:r>
              <a:rPr lang="de-DE" baseline="0" dirty="0" err="1" smtClean="0"/>
              <a:t>novel</a:t>
            </a:r>
            <a:r>
              <a:rPr lang="de-DE" baseline="0" dirty="0" smtClean="0"/>
              <a:t>“ und eine </a:t>
            </a:r>
            <a:r>
              <a:rPr lang="de-DE" b="1" baseline="0" dirty="0" smtClean="0"/>
              <a:t>neue Lesestrategie</a:t>
            </a:r>
            <a:r>
              <a:rPr lang="de-DE" baseline="0" dirty="0" smtClean="0"/>
              <a:t>: </a:t>
            </a:r>
            <a:r>
              <a:rPr lang="de-DE" baseline="0" dirty="0" err="1" smtClean="0"/>
              <a:t>Bilder“lesen</a:t>
            </a:r>
            <a:r>
              <a:rPr lang="de-DE" baseline="0" dirty="0" smtClean="0"/>
              <a:t>“ und die Funktion der Cartoons nutzen. Zusammenfassung nächste Folie.</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23</a:t>
            </a:fld>
            <a:endParaRPr lang="de-DE"/>
          </a:p>
        </p:txBody>
      </p:sp>
    </p:spTree>
    <p:extLst>
      <p:ext uri="{BB962C8B-B14F-4D97-AF65-F5344CB8AC3E}">
        <p14:creationId xmlns:p14="http://schemas.microsoft.com/office/powerpoint/2010/main" val="3541681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Der letzte Punkt ist </a:t>
            </a:r>
            <a:r>
              <a:rPr lang="de-DE" sz="12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besonders wichtig: Die Cartoons helfen, dass sich S von der Furcht lösen, sie könnten Texte nicht verstehen, wenn sie nicht jedes Wort genau kennen.  Im</a:t>
            </a:r>
            <a:r>
              <a:rPr lang="de-DE" sz="1200" baseline="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de-DE" sz="1200" i="1" baseline="0"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Diary</a:t>
            </a:r>
            <a:r>
              <a:rPr lang="de-DE" sz="1200" baseline="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ist der </a:t>
            </a:r>
            <a:r>
              <a:rPr lang="de-DE" sz="1200" i="1" baseline="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Code </a:t>
            </a:r>
            <a:r>
              <a:rPr lang="de-DE" sz="1200" baseline="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relativ einfach, </a:t>
            </a:r>
            <a:r>
              <a:rPr lang="de-DE" sz="1200" b="1" baseline="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dennoch gibt es ein paar Cartoons, die sich nicht ohne „Anlesen“ der Textstelle oder gar interkulturelles Wissen deuten lassen</a:t>
            </a:r>
            <a:r>
              <a:rPr lang="de-DE" sz="1200" baseline="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de-DE" sz="1200" baseline="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aseline="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de-DE" sz="1200" baseline="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Wenn Zeit ist, kann man die folgenden zwei Cartoons in den Büchern nachschlagen lassen: S.9 „Scream“ – hier muss man lesen, dass es um den „Käsefluch“ geht; oder S. 52: „</a:t>
            </a:r>
            <a:r>
              <a:rPr lang="de-DE" sz="1200" baseline="0"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chainsaw</a:t>
            </a:r>
            <a:r>
              <a:rPr lang="de-DE" sz="1200" baseline="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de-DE" sz="1200" baseline="0"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guy</a:t>
            </a:r>
            <a:r>
              <a:rPr lang="de-DE" sz="1200" baseline="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 die Panik von Greg und </a:t>
            </a:r>
            <a:r>
              <a:rPr lang="de-DE" sz="1200" baseline="0"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Rowley</a:t>
            </a:r>
            <a:r>
              <a:rPr lang="de-DE" sz="1200" baseline="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lässt sich „richtig tief“ erfassen oder interpretieren, wenn man weiß, dass der Maskierte der berüchtigte „Jason“ aus dem jugendgefährdenden Horrorfilm „Freitag der 13te“ ist. Die beiden hätten sich den lieber nicht angesehen!) </a:t>
            </a:r>
            <a:endParaRPr lang="de-DE" sz="1200" baseline="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aseline="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de-DE" sz="1200" baseline="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Meist jedoch sind sie </a:t>
            </a:r>
            <a:r>
              <a:rPr lang="de-DE" sz="1200" baseline="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selbstsprechend und bieten viele leistungsbezogene Differenzierungsmöglichkeiten (z.B. WS 7 </a:t>
            </a:r>
            <a:r>
              <a:rPr lang="de-DE" sz="1200" baseline="0"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Embarrassments</a:t>
            </a:r>
            <a:r>
              <a:rPr lang="de-DE" sz="1200" baseline="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de-DE" sz="12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24</a:t>
            </a:fld>
            <a:endParaRPr lang="de-DE"/>
          </a:p>
        </p:txBody>
      </p:sp>
    </p:spTree>
    <p:extLst>
      <p:ext uri="{BB962C8B-B14F-4D97-AF65-F5344CB8AC3E}">
        <p14:creationId xmlns:p14="http://schemas.microsoft.com/office/powerpoint/2010/main" val="302442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WS3</a:t>
            </a:r>
            <a:r>
              <a:rPr lang="de-DE" baseline="0" dirty="0" smtClean="0"/>
              <a:t> bietet verschiedene Aufgabenformate </a:t>
            </a:r>
            <a:r>
              <a:rPr lang="de-DE" baseline="0" dirty="0" err="1" smtClean="0"/>
              <a:t>undtrainiert</a:t>
            </a:r>
            <a:r>
              <a:rPr lang="de-DE" baseline="0" dirty="0" smtClean="0"/>
              <a:t> besonders das kontextuelle Erschließen von Bedeutung. </a:t>
            </a:r>
          </a:p>
          <a:p>
            <a:r>
              <a:rPr lang="de-DE" dirty="0" smtClean="0"/>
              <a:t>Die </a:t>
            </a:r>
            <a:r>
              <a:rPr lang="de-DE" i="1" dirty="0" smtClean="0"/>
              <a:t>gender-</a:t>
            </a:r>
            <a:r>
              <a:rPr lang="de-DE" i="0" dirty="0" smtClean="0"/>
              <a:t>T</a:t>
            </a:r>
            <a:r>
              <a:rPr lang="de-DE" dirty="0" smtClean="0"/>
              <a:t>hematik (BP-Forderung)</a:t>
            </a:r>
            <a:r>
              <a:rPr lang="de-DE" baseline="0" dirty="0" smtClean="0"/>
              <a:t> wird im Skript ausführlich thematisiert. (siehe </a:t>
            </a:r>
            <a:r>
              <a:rPr lang="de-DE" baseline="0" dirty="0" err="1" smtClean="0"/>
              <a:t>Ustde</a:t>
            </a:r>
            <a:r>
              <a:rPr lang="de-DE" baseline="0" dirty="0" smtClean="0"/>
              <a:t> 3: </a:t>
            </a:r>
            <a:r>
              <a:rPr lang="de-DE" i="1" baseline="0" dirty="0" smtClean="0"/>
              <a:t>The </a:t>
            </a:r>
            <a:r>
              <a:rPr lang="de-DE" i="1" baseline="0" dirty="0" err="1" smtClean="0"/>
              <a:t>girls</a:t>
            </a:r>
            <a:r>
              <a:rPr lang="de-DE" i="1" baseline="0" dirty="0" smtClean="0"/>
              <a:t> </a:t>
            </a:r>
            <a:r>
              <a:rPr lang="de-DE" i="1" baseline="0" dirty="0" err="1" smtClean="0"/>
              <a:t>have</a:t>
            </a:r>
            <a:r>
              <a:rPr lang="de-DE" i="1" baseline="0" dirty="0" smtClean="0"/>
              <a:t> </a:t>
            </a:r>
            <a:r>
              <a:rPr lang="de-DE" i="1" baseline="0" dirty="0" err="1" smtClean="0"/>
              <a:t>changed</a:t>
            </a:r>
            <a:r>
              <a:rPr lang="de-DE" baseline="0" dirty="0" smtClean="0"/>
              <a:t> und besonders </a:t>
            </a:r>
            <a:r>
              <a:rPr lang="de-DE" baseline="0" dirty="0" err="1" smtClean="0"/>
              <a:t>Ustde</a:t>
            </a:r>
            <a:r>
              <a:rPr lang="de-DE" baseline="0" dirty="0" smtClean="0"/>
              <a:t> 10</a:t>
            </a:r>
            <a:r>
              <a:rPr lang="de-DE" baseline="0" dirty="0" smtClean="0"/>
              <a:t>).  </a:t>
            </a:r>
          </a:p>
          <a:p>
            <a:r>
              <a:rPr lang="de-DE" baseline="0" dirty="0" smtClean="0"/>
              <a:t>Die verschiedenen Aufgabenformate können zur Differenzierung benutzt werden. Dies kann z.B. rein zeitlich sein. Die Schnellen machen einfach der gesetzten Zeitvorgabe für alle weiter. Die Aufgaben könnten aber auch arbeitsteilig an Gruppen gegeben werden. Die nächste Folie zeigt eine Zusammenwirken von Lesestrategien zum Verstehen des Textes als Vorbereitung für die kritische Reflexion:</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25</a:t>
            </a:fld>
            <a:endParaRPr lang="de-DE"/>
          </a:p>
        </p:txBody>
      </p:sp>
    </p:spTree>
    <p:extLst>
      <p:ext uri="{BB962C8B-B14F-4D97-AF65-F5344CB8AC3E}">
        <p14:creationId xmlns:p14="http://schemas.microsoft.com/office/powerpoint/2010/main" val="1066818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Schülerinnenbeispiel (</a:t>
            </a:r>
            <a:r>
              <a:rPr lang="de-DE" dirty="0" err="1" smtClean="0"/>
              <a:t>unkorrigiert</a:t>
            </a:r>
            <a:r>
              <a:rPr lang="de-DE" dirty="0" smtClean="0"/>
              <a:t>) vom Tafelanschrieb</a:t>
            </a:r>
            <a:r>
              <a:rPr lang="de-DE" baseline="0" dirty="0" smtClean="0"/>
              <a:t> : Der Text wurde auf die Informationen zu den Mädchen gescannt, markiert. Die relevanten Einzelheiten wurden aufgelistet und anschließend zu einem Text zu </a:t>
            </a:r>
            <a:r>
              <a:rPr lang="de-DE" baseline="0" dirty="0" smtClean="0"/>
              <a:t>Gregs Einstellung zu den Mädchen früher und jetzt verarbeitet. Dabei wurde auf die TMK-Teilkompetenz des </a:t>
            </a:r>
            <a:r>
              <a:rPr lang="de-DE" baseline="0" dirty="0" err="1" smtClean="0"/>
              <a:t>Vestehens</a:t>
            </a:r>
            <a:r>
              <a:rPr lang="de-DE" baseline="0" dirty="0" smtClean="0"/>
              <a:t> historischer Zusammenhänge mit </a:t>
            </a:r>
            <a:r>
              <a:rPr lang="de-DE" baseline="0" dirty="0" err="1" smtClean="0"/>
              <a:t>aufegriffen</a:t>
            </a:r>
            <a:r>
              <a:rPr lang="de-DE" baseline="0" dirty="0" smtClean="0"/>
              <a:t>. Dies ist eine Vorbereitung für das kritische Lesen, das eine reflektierende Interpretation zum Ziel hat.</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26</a:t>
            </a:fld>
            <a:endParaRPr lang="de-DE"/>
          </a:p>
        </p:txBody>
      </p:sp>
    </p:spTree>
    <p:extLst>
      <p:ext uri="{BB962C8B-B14F-4D97-AF65-F5344CB8AC3E}">
        <p14:creationId xmlns:p14="http://schemas.microsoft.com/office/powerpoint/2010/main" val="2755019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Weitere</a:t>
            </a:r>
            <a:r>
              <a:rPr lang="de-DE" baseline="0" dirty="0" smtClean="0"/>
              <a:t> Arbeit am genauen Lesen hier im „Abiturformat“ </a:t>
            </a:r>
            <a:r>
              <a:rPr lang="de-DE" i="1" baseline="0" dirty="0" err="1" smtClean="0"/>
              <a:t>Quoting</a:t>
            </a:r>
            <a:r>
              <a:rPr lang="de-DE" baseline="0" dirty="0" smtClean="0"/>
              <a:t>. Dem geht wiederum eine gezielte Informationssuche (</a:t>
            </a:r>
            <a:r>
              <a:rPr lang="de-DE" i="1" baseline="0" dirty="0" err="1" smtClean="0"/>
              <a:t>scanning</a:t>
            </a:r>
            <a:r>
              <a:rPr lang="de-DE" baseline="0" dirty="0" smtClean="0"/>
              <a:t>) </a:t>
            </a:r>
            <a:r>
              <a:rPr lang="de-DE" baseline="0" dirty="0" smtClean="0"/>
              <a:t>voraus und es folgt eine kritische Reflexion, die als „Rat für Greg“ schriftlich formuliert wird. Die </a:t>
            </a:r>
            <a:r>
              <a:rPr lang="de-DE" baseline="0" dirty="0" err="1" smtClean="0"/>
              <a:t>SuS</a:t>
            </a:r>
            <a:r>
              <a:rPr lang="de-DE" baseline="0" dirty="0" smtClean="0"/>
              <a:t> können Greg ja nur wegen seiner </a:t>
            </a:r>
            <a:r>
              <a:rPr lang="de-DE" baseline="0" dirty="0" err="1" smtClean="0"/>
              <a:t>Cheese</a:t>
            </a:r>
            <a:r>
              <a:rPr lang="de-DE" baseline="0" dirty="0" smtClean="0"/>
              <a:t> </a:t>
            </a:r>
            <a:r>
              <a:rPr lang="de-DE" baseline="0" dirty="0" err="1" smtClean="0"/>
              <a:t>touch</a:t>
            </a:r>
            <a:r>
              <a:rPr lang="de-DE" baseline="0" dirty="0" smtClean="0"/>
              <a:t> Angst beraten, wenn sie genau verstanden haben, um was es geht (= Erkenntnis aus Stufe 1- 3) und dann aufgrund der Tatsachen und ihres eigenen Weltwissens (es handelt sich um einen Aberglauben, o.Ä.) erkennen, wo Gregs Problem herkommt. Dies wird mit hineingelesen =</a:t>
            </a:r>
            <a:r>
              <a:rPr lang="de-DE" baseline="0" dirty="0" err="1" smtClean="0"/>
              <a:t>inferiert</a:t>
            </a:r>
            <a:r>
              <a:rPr lang="de-DE" baseline="0" dirty="0" smtClean="0"/>
              <a:t> und führt dann zu einem „Ratschlag“ (Stufe 4 erreicht).</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27</a:t>
            </a:fld>
            <a:endParaRPr lang="de-DE"/>
          </a:p>
        </p:txBody>
      </p:sp>
    </p:spTree>
    <p:extLst>
      <p:ext uri="{BB962C8B-B14F-4D97-AF65-F5344CB8AC3E}">
        <p14:creationId xmlns:p14="http://schemas.microsoft.com/office/powerpoint/2010/main" val="2515467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Es gibt immer wieder Gelegenheiten der integrierten Spracharbeit,</a:t>
            </a:r>
            <a:r>
              <a:rPr lang="de-DE" baseline="0" dirty="0" smtClean="0"/>
              <a:t> die ebenfalls auf dem Leseverstehen beruht. Besonders G</a:t>
            </a:r>
            <a:r>
              <a:rPr lang="de-DE" dirty="0" smtClean="0"/>
              <a:t>regs</a:t>
            </a:r>
            <a:r>
              <a:rPr lang="de-DE" baseline="0" dirty="0" smtClean="0"/>
              <a:t> </a:t>
            </a:r>
            <a:r>
              <a:rPr lang="de-DE" baseline="0" dirty="0" smtClean="0"/>
              <a:t>Teenager-Sprache, die Jugendsprache steht im Mittelpunkt einer als </a:t>
            </a:r>
            <a:r>
              <a:rPr lang="de-DE" i="1" baseline="0" dirty="0" err="1" smtClean="0"/>
              <a:t>while</a:t>
            </a:r>
            <a:r>
              <a:rPr lang="de-DE" i="1" baseline="0" dirty="0" smtClean="0"/>
              <a:t> </a:t>
            </a:r>
            <a:r>
              <a:rPr lang="de-DE" i="1" baseline="0" dirty="0" err="1" smtClean="0"/>
              <a:t>reading</a:t>
            </a:r>
            <a:r>
              <a:rPr lang="de-DE" i="1" baseline="0" dirty="0" smtClean="0"/>
              <a:t> </a:t>
            </a:r>
            <a:r>
              <a:rPr lang="de-DE" i="1" baseline="0" dirty="0" err="1" smtClean="0"/>
              <a:t>activity</a:t>
            </a:r>
            <a:r>
              <a:rPr lang="de-DE" i="1" baseline="0" dirty="0" smtClean="0"/>
              <a:t> </a:t>
            </a:r>
            <a:r>
              <a:rPr lang="de-DE" baseline="0" dirty="0" smtClean="0"/>
              <a:t>angelegten Wortsammlung. Ein Vergleich einiger sehr idiomatischer Stellen mit  der deutschen Übersetzung sind ein </a:t>
            </a:r>
            <a:r>
              <a:rPr lang="de-DE" i="1" baseline="0" dirty="0" err="1" smtClean="0"/>
              <a:t>highlight</a:t>
            </a:r>
            <a:r>
              <a:rPr lang="de-DE" baseline="0" dirty="0" smtClean="0"/>
              <a:t>. Denn  wie übersetzen Sie das hier? </a:t>
            </a:r>
          </a:p>
          <a:p>
            <a:r>
              <a:rPr lang="de-DE" baseline="0" dirty="0" smtClean="0">
                <a:sym typeface="Wingdings" panose="05000000000000000000" pitchFamily="2" charset="2"/>
              </a:rPr>
              <a:t> Achtung nächste Folie : </a:t>
            </a:r>
            <a:r>
              <a:rPr lang="de-DE" baseline="0" dirty="0" smtClean="0"/>
              <a:t>Langsam nur erst das linke Bild (englischer Text) hereinklicken.</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28</a:t>
            </a:fld>
            <a:endParaRPr lang="de-DE"/>
          </a:p>
        </p:txBody>
      </p:sp>
    </p:spTree>
    <p:extLst>
      <p:ext uri="{BB962C8B-B14F-4D97-AF65-F5344CB8AC3E}">
        <p14:creationId xmlns:p14="http://schemas.microsoft.com/office/powerpoint/2010/main" val="2375108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Nicht gleich weiterklicken – Frage: Wie übersetzen Sie das hier? </a:t>
            </a:r>
          </a:p>
          <a:p>
            <a:r>
              <a:rPr lang="de-DE" dirty="0" smtClean="0"/>
              <a:t>Dann die Lösung hereinfahren lassen</a:t>
            </a:r>
            <a:r>
              <a:rPr lang="de-DE" dirty="0" smtClean="0"/>
              <a:t>.</a:t>
            </a:r>
          </a:p>
          <a:p>
            <a:r>
              <a:rPr lang="de-DE" dirty="0" smtClean="0"/>
              <a:t>Die deutsche Ausgabe ist hier glücklicherweise</a:t>
            </a:r>
            <a:r>
              <a:rPr lang="de-DE" baseline="0" dirty="0" smtClean="0"/>
              <a:t> noch seitenidentisch! Im deutschen Text wird eventuell eine Anspielung auf „</a:t>
            </a:r>
            <a:r>
              <a:rPr lang="de-DE" baseline="0" dirty="0" err="1" smtClean="0"/>
              <a:t>Smudo</a:t>
            </a:r>
            <a:r>
              <a:rPr lang="de-DE" baseline="0" dirty="0" smtClean="0"/>
              <a:t>“, den sehr berühmten Sänger der deutschen Popgruppe „die fantastischen Vier“ gemacht und hat so einen reizvollen Nebeneffekt.</a:t>
            </a:r>
            <a:endParaRPr lang="de-DE" dirty="0" smtClean="0"/>
          </a:p>
          <a:p>
            <a:r>
              <a:rPr lang="de-DE" dirty="0" smtClean="0"/>
              <a:t>Mit</a:t>
            </a:r>
            <a:r>
              <a:rPr lang="de-DE" baseline="0" dirty="0" smtClean="0"/>
              <a:t> dem letzten Klick erscheint die Copyright Information. Es liegen keine Rechte vor, daher wird im Reader über die Bilder gedruckt, das verhindert das illegale Kopieren. Die </a:t>
            </a:r>
            <a:r>
              <a:rPr lang="de-DE" baseline="0" dirty="0" err="1" smtClean="0"/>
              <a:t>Tn</a:t>
            </a:r>
            <a:r>
              <a:rPr lang="de-DE" baseline="0" dirty="0" smtClean="0"/>
              <a:t> können in den mitgebrachten oder sonst wie vorhandenen Büchern gerne nachsehen.</a:t>
            </a:r>
          </a:p>
          <a:p>
            <a:r>
              <a:rPr lang="de-DE" baseline="0" dirty="0" smtClean="0"/>
              <a:t>Das nächste Arbeitsblatt </a:t>
            </a:r>
            <a:r>
              <a:rPr lang="de-DE" i="1" baseline="0" dirty="0" smtClean="0"/>
              <a:t>WS 6 High </a:t>
            </a:r>
            <a:r>
              <a:rPr lang="de-DE" i="1" baseline="0" dirty="0" err="1" smtClean="0"/>
              <a:t>Expectations</a:t>
            </a:r>
            <a:r>
              <a:rPr lang="de-DE" i="1" baseline="0" dirty="0" smtClean="0"/>
              <a:t> </a:t>
            </a:r>
            <a:r>
              <a:rPr lang="de-DE" baseline="0" dirty="0" smtClean="0"/>
              <a:t>verbindet inhaltliches mit einer sprachlichen Übung.</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29</a:t>
            </a:fld>
            <a:endParaRPr lang="de-DE"/>
          </a:p>
        </p:txBody>
      </p:sp>
    </p:spTree>
    <p:extLst>
      <p:ext uri="{BB962C8B-B14F-4D97-AF65-F5344CB8AC3E}">
        <p14:creationId xmlns:p14="http://schemas.microsoft.com/office/powerpoint/2010/main" val="1470400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Unter Lesekompetenz</a:t>
            </a:r>
            <a:r>
              <a:rPr lang="de-DE" baseline="0" dirty="0" smtClean="0"/>
              <a:t> verstehen wir die Fähigkeit einen (geschriebenen) Text ….[weiterlesen auf Folie]</a:t>
            </a: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Die </a:t>
            </a:r>
            <a:r>
              <a:rPr lang="de-DE" dirty="0" smtClean="0"/>
              <a:t>Definition richtet sich nach Liesel </a:t>
            </a:r>
            <a:r>
              <a:rPr lang="de-DE" baseline="0" dirty="0" smtClean="0"/>
              <a:t>den PISA-Ergebnissen und folgt Liesel </a:t>
            </a:r>
            <a:r>
              <a:rPr lang="de-DE" dirty="0" smtClean="0"/>
              <a:t>Hermes</a:t>
            </a:r>
            <a:r>
              <a:rPr lang="de-DE" baseline="0" dirty="0" smtClean="0"/>
              <a:t> die diese 2004 formuliert hat.</a:t>
            </a:r>
            <a:r>
              <a:rPr lang="de-DE" dirty="0" smtClean="0"/>
              <a:t> (s</a:t>
            </a:r>
            <a:r>
              <a:rPr lang="de-DE" dirty="0" smtClean="0"/>
              <a:t>. Hermes, 2004: Lesekompetenz – Teilkompetenz, kmk-format.de [25.52016]), </a:t>
            </a: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b="1" dirty="0" smtClean="0"/>
              <a:t>Für den neuen Bildungsplan</a:t>
            </a:r>
            <a:r>
              <a:rPr lang="de-DE" b="1" baseline="0" dirty="0" smtClean="0"/>
              <a:t> hat sich dabei für das Leseverstehen eine wesentliche Zielrichtung herausgebildet </a:t>
            </a:r>
            <a:r>
              <a:rPr lang="de-DE" baseline="0" dirty="0" smtClean="0">
                <a:sym typeface="Wingdings" panose="05000000000000000000" pitchFamily="2" charset="2"/>
              </a:rPr>
              <a:t></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3</a:t>
            </a:fld>
            <a:endParaRPr lang="de-DE"/>
          </a:p>
        </p:txBody>
      </p:sp>
    </p:spTree>
    <p:extLst>
      <p:ext uri="{BB962C8B-B14F-4D97-AF65-F5344CB8AC3E}">
        <p14:creationId xmlns:p14="http://schemas.microsoft.com/office/powerpoint/2010/main" val="2185582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Hier</a:t>
            </a:r>
            <a:r>
              <a:rPr lang="de-DE" baseline="0" dirty="0" smtClean="0"/>
              <a:t> muss die Einzelinformation im Sinne des </a:t>
            </a:r>
            <a:r>
              <a:rPr lang="de-DE" baseline="0" dirty="0" err="1" smtClean="0"/>
              <a:t>inferierenden</a:t>
            </a:r>
            <a:r>
              <a:rPr lang="de-DE" baseline="0" dirty="0" smtClean="0"/>
              <a:t> Lesens gedeutet werden, um „zutreffend oder falsch“ anzukreuzen und eine Erklärung  anfertigen zu können. </a:t>
            </a:r>
          </a:p>
          <a:p>
            <a:r>
              <a:rPr lang="de-DE" baseline="0" dirty="0" smtClean="0"/>
              <a:t>Inhaltlich geht es darum, dass Gregs Mutter von ihm erwartet, in der Buchgruppe der intelligenteren Kinder zu glänzen. Greg will das aber ursprünglich nicht, sieht aber später ein, dass sie recht hatte. Dennoch hasst er es, dass hauptsächlich sie immer wieder (hohe) Erwartungen an ihn stellt. Dabei ist er ja eher der „</a:t>
            </a:r>
            <a:r>
              <a:rPr lang="de-DE" baseline="0" dirty="0" err="1" smtClean="0"/>
              <a:t>wimp</a:t>
            </a:r>
            <a:r>
              <a:rPr lang="de-DE" baseline="0" dirty="0" smtClean="0"/>
              <a:t>“ und tapst von einer ihm peinlichen Situation in die nächste. Das ist Anlass für das nächste Blatt WS 7 : </a:t>
            </a:r>
            <a:r>
              <a:rPr lang="de-DE" baseline="0" dirty="0" err="1" smtClean="0"/>
              <a:t>Embarrassments</a:t>
            </a:r>
            <a:r>
              <a:rPr lang="de-DE" baseline="0" dirty="0" smtClean="0"/>
              <a:t> </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30</a:t>
            </a:fld>
            <a:endParaRPr lang="de-DE"/>
          </a:p>
        </p:txBody>
      </p:sp>
    </p:spTree>
    <p:extLst>
      <p:ext uri="{BB962C8B-B14F-4D97-AF65-F5344CB8AC3E}">
        <p14:creationId xmlns:p14="http://schemas.microsoft.com/office/powerpoint/2010/main" val="384995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Zum Arbeitsblatt:</a:t>
            </a:r>
            <a:r>
              <a:rPr lang="de-DE" baseline="0" dirty="0" smtClean="0"/>
              <a:t> </a:t>
            </a:r>
            <a:r>
              <a:rPr lang="de-DE" dirty="0" smtClean="0"/>
              <a:t>Ursprünglich </a:t>
            </a:r>
            <a:r>
              <a:rPr lang="de-DE" dirty="0" smtClean="0"/>
              <a:t>waren die Cartoons abgebildet. Die Icons und Sprechblasen auf WS 7 </a:t>
            </a:r>
            <a:r>
              <a:rPr lang="de-DE" i="1" dirty="0" err="1" smtClean="0"/>
              <a:t>Embarassments</a:t>
            </a:r>
            <a:r>
              <a:rPr lang="de-DE" baseline="0" dirty="0" smtClean="0"/>
              <a:t> </a:t>
            </a:r>
            <a:r>
              <a:rPr lang="de-DE" dirty="0" smtClean="0"/>
              <a:t>sind dem Copyright geschuldet,</a:t>
            </a:r>
            <a:r>
              <a:rPr lang="de-DE" baseline="0" dirty="0" smtClean="0"/>
              <a:t> aber so entstand die Idee, dass S. das entsprechende Bild zeichnen können. </a:t>
            </a:r>
            <a:endParaRPr lang="de-DE" baseline="0" dirty="0" smtClean="0"/>
          </a:p>
          <a:p>
            <a:r>
              <a:rPr lang="de-DE" baseline="0" dirty="0" smtClean="0"/>
              <a:t>Die </a:t>
            </a:r>
            <a:r>
              <a:rPr lang="de-DE" baseline="0" dirty="0" smtClean="0"/>
              <a:t>Situationen werden arbeitsteilig auf Gruppen von 4 – 5 S verteilt. Dabei können lernstarke und lernschwache S. bedient werden.  </a:t>
            </a:r>
            <a:r>
              <a:rPr lang="de-DE" baseline="0" dirty="0" err="1" smtClean="0"/>
              <a:t>Sit</a:t>
            </a:r>
            <a:r>
              <a:rPr lang="de-DE" baseline="0" dirty="0" smtClean="0"/>
              <a:t>. 1 ist die leichteste , </a:t>
            </a:r>
            <a:r>
              <a:rPr lang="de-DE" baseline="0" dirty="0" err="1" smtClean="0"/>
              <a:t>Sit</a:t>
            </a:r>
            <a:r>
              <a:rPr lang="de-DE" baseline="0" dirty="0" smtClean="0"/>
              <a:t>. 4 die schwerste. Einige Ergebnisse auf nächster </a:t>
            </a:r>
            <a:r>
              <a:rPr lang="de-DE" baseline="0" dirty="0" smtClean="0"/>
              <a:t>Folie</a:t>
            </a:r>
            <a:r>
              <a:rPr lang="de-DE" baseline="0" dirty="0" smtClean="0">
                <a:sym typeface="Wingdings" panose="05000000000000000000" pitchFamily="2" charset="2"/>
              </a:rPr>
              <a:t></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31</a:t>
            </a:fld>
            <a:endParaRPr lang="de-DE"/>
          </a:p>
        </p:txBody>
      </p:sp>
    </p:spTree>
    <p:extLst>
      <p:ext uri="{BB962C8B-B14F-4D97-AF65-F5344CB8AC3E}">
        <p14:creationId xmlns:p14="http://schemas.microsoft.com/office/powerpoint/2010/main" val="3056089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SchülerInnenergebnisse</a:t>
            </a:r>
            <a:r>
              <a:rPr lang="de-DE" baseline="0" dirty="0" smtClean="0"/>
              <a:t> zu WS 7 </a:t>
            </a:r>
            <a:r>
              <a:rPr lang="de-DE" i="1" baseline="0" dirty="0" err="1" smtClean="0"/>
              <a:t>Embarrassments</a:t>
            </a:r>
            <a:r>
              <a:rPr lang="de-DE" baseline="0" dirty="0" smtClean="0"/>
              <a:t>: </a:t>
            </a:r>
            <a:r>
              <a:rPr lang="de-DE" dirty="0" smtClean="0"/>
              <a:t> Situation 1 von einer Gruppe lernschwächerer S, </a:t>
            </a:r>
            <a:r>
              <a:rPr lang="de-DE" dirty="0" err="1" smtClean="0"/>
              <a:t>sit</a:t>
            </a:r>
            <a:r>
              <a:rPr lang="de-DE" dirty="0" smtClean="0"/>
              <a:t>. 4 wurde von einer weniger und einer stark leistungsfähigen Gruppe bearbeitet.</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32</a:t>
            </a:fld>
            <a:endParaRPr lang="de-DE"/>
          </a:p>
        </p:txBody>
      </p:sp>
    </p:spTree>
    <p:extLst>
      <p:ext uri="{BB962C8B-B14F-4D97-AF65-F5344CB8AC3E}">
        <p14:creationId xmlns:p14="http://schemas.microsoft.com/office/powerpoint/2010/main" val="1508850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Der Inhalt wird weiter mit Arbeitsblättern,</a:t>
            </a:r>
            <a:r>
              <a:rPr lang="de-DE" baseline="0" dirty="0" smtClean="0"/>
              <a:t> die nun auf die Stufe 4 der </a:t>
            </a:r>
            <a:r>
              <a:rPr lang="de-DE" baseline="0" dirty="0" err="1" smtClean="0"/>
              <a:t>Leseverstehenskompetenz</a:t>
            </a:r>
            <a:r>
              <a:rPr lang="de-DE" baseline="0" dirty="0" smtClean="0"/>
              <a:t> </a:t>
            </a:r>
            <a:r>
              <a:rPr lang="de-DE" baseline="0" dirty="0" smtClean="0"/>
              <a:t>führen, </a:t>
            </a:r>
            <a:r>
              <a:rPr lang="de-DE" baseline="0" dirty="0" smtClean="0"/>
              <a:t>abgedeckt. WS 8 und WS 9.</a:t>
            </a:r>
          </a:p>
          <a:p>
            <a:r>
              <a:rPr lang="de-DE" dirty="0" smtClean="0"/>
              <a:t>Das</a:t>
            </a:r>
            <a:r>
              <a:rPr lang="de-DE" baseline="0" dirty="0" smtClean="0"/>
              <a:t> Foto ist ein Common Creatives Bild (kostenlos, Quellennachweis ist auf dem WS gegeben), kann selbst im www. Angefahren werden und als </a:t>
            </a:r>
            <a:r>
              <a:rPr lang="de-DE" b="1" baseline="0" dirty="0" smtClean="0"/>
              <a:t>Einstiegsimpuls</a:t>
            </a:r>
            <a:r>
              <a:rPr lang="de-DE" baseline="0" dirty="0" smtClean="0"/>
              <a:t> verwendet werden. (S. Skript </a:t>
            </a:r>
            <a:r>
              <a:rPr lang="de-DE" baseline="0" dirty="0" err="1" smtClean="0"/>
              <a:t>Ustde</a:t>
            </a:r>
            <a:r>
              <a:rPr lang="de-DE" baseline="0" dirty="0" smtClean="0"/>
              <a:t> 7)</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33</a:t>
            </a:fld>
            <a:endParaRPr lang="de-DE"/>
          </a:p>
        </p:txBody>
      </p:sp>
    </p:spTree>
    <p:extLst>
      <p:ext uri="{BB962C8B-B14F-4D97-AF65-F5344CB8AC3E}">
        <p14:creationId xmlns:p14="http://schemas.microsoft.com/office/powerpoint/2010/main" val="3536000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Aufgaben zum Erklären und Paraphrasieren fordern</a:t>
            </a:r>
            <a:r>
              <a:rPr lang="de-DE" baseline="0" dirty="0" smtClean="0"/>
              <a:t> und fördern Lesekompetenz auf hohem Niveau (Stufe 4).</a:t>
            </a:r>
          </a:p>
          <a:p>
            <a:r>
              <a:rPr lang="de-DE" baseline="0" dirty="0" smtClean="0"/>
              <a:t>Bei den „Parental </a:t>
            </a:r>
            <a:r>
              <a:rPr lang="de-DE" baseline="0" dirty="0" err="1" smtClean="0"/>
              <a:t>Warnings</a:t>
            </a:r>
            <a:r>
              <a:rPr lang="de-DE" baseline="0" dirty="0" smtClean="0"/>
              <a:t>“ handelt es sich eigentlich um CD-Aufkleber. Diese sollen die </a:t>
            </a:r>
            <a:r>
              <a:rPr lang="de-DE" baseline="0" dirty="0" err="1" smtClean="0"/>
              <a:t>kids</a:t>
            </a:r>
            <a:r>
              <a:rPr lang="de-DE" baseline="0" dirty="0" smtClean="0"/>
              <a:t> davor warnen, die CD je den Erziehungsberechtigten zu Gehör gelangen zu lassen! Das AB greift die Thematik ironisch auf als „Warnung vor den Eltern“, d.h. Eltern nörgeln ständig herum, ohne Verständnis für die „wahren“ Bedürfnisse der „</a:t>
            </a:r>
            <a:r>
              <a:rPr lang="de-DE" baseline="0" dirty="0" err="1" smtClean="0"/>
              <a:t>Puber</a:t>
            </a:r>
            <a:r>
              <a:rPr lang="de-DE" baseline="0" dirty="0" smtClean="0"/>
              <a:t>-tiere“, wie z.B. die laute </a:t>
            </a:r>
            <a:r>
              <a:rPr lang="de-DE" baseline="0" dirty="0" smtClean="0"/>
              <a:t>Heavy </a:t>
            </a:r>
            <a:r>
              <a:rPr lang="de-DE" baseline="0" dirty="0" err="1" smtClean="0"/>
              <a:t>Metal</a:t>
            </a:r>
            <a:r>
              <a:rPr lang="de-DE" baseline="0" dirty="0" smtClean="0"/>
              <a:t> </a:t>
            </a:r>
            <a:r>
              <a:rPr lang="de-DE" baseline="0" dirty="0" smtClean="0"/>
              <a:t>Musik, o.Ä. und sinnen nur aufs Bestrafen – also: Achtung!</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34</a:t>
            </a:fld>
            <a:endParaRPr lang="de-DE"/>
          </a:p>
        </p:txBody>
      </p:sp>
    </p:spTree>
    <p:extLst>
      <p:ext uri="{BB962C8B-B14F-4D97-AF65-F5344CB8AC3E}">
        <p14:creationId xmlns:p14="http://schemas.microsoft.com/office/powerpoint/2010/main" val="174191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 Halloween Quiz (WS10) ist bewusst einfach und</a:t>
            </a:r>
            <a:r>
              <a:rPr lang="de-DE" baseline="0" dirty="0" smtClean="0"/>
              <a:t> lustig gehalten. </a:t>
            </a:r>
            <a:r>
              <a:rPr lang="de-DE" dirty="0" smtClean="0"/>
              <a:t>Nach dem Quiz leitet die offene</a:t>
            </a:r>
            <a:r>
              <a:rPr lang="de-DE" baseline="0" dirty="0" smtClean="0"/>
              <a:t> Frage: „</a:t>
            </a:r>
            <a:r>
              <a:rPr lang="de-DE" baseline="0" dirty="0" err="1" smtClean="0"/>
              <a:t>What</a:t>
            </a:r>
            <a:r>
              <a:rPr lang="de-DE" baseline="0" dirty="0" smtClean="0"/>
              <a:t> </a:t>
            </a:r>
            <a:r>
              <a:rPr lang="de-DE" baseline="0" dirty="0" err="1" smtClean="0"/>
              <a:t>were</a:t>
            </a:r>
            <a:r>
              <a:rPr lang="de-DE" baseline="0" dirty="0" smtClean="0"/>
              <a:t> </a:t>
            </a:r>
            <a:r>
              <a:rPr lang="de-DE" baseline="0" dirty="0" err="1" smtClean="0"/>
              <a:t>the</a:t>
            </a:r>
            <a:r>
              <a:rPr lang="de-DE" baseline="0" dirty="0" smtClean="0"/>
              <a:t> </a:t>
            </a:r>
            <a:r>
              <a:rPr lang="de-DE" baseline="0" dirty="0" err="1" smtClean="0"/>
              <a:t>effects</a:t>
            </a:r>
            <a:r>
              <a:rPr lang="de-DE" baseline="0" dirty="0" smtClean="0"/>
              <a:t> </a:t>
            </a:r>
            <a:r>
              <a:rPr lang="de-DE" baseline="0" dirty="0" err="1" smtClean="0"/>
              <a:t>of</a:t>
            </a:r>
            <a:r>
              <a:rPr lang="de-DE" baseline="0" dirty="0" smtClean="0"/>
              <a:t> Halloween?“ über zum </a:t>
            </a:r>
            <a:r>
              <a:rPr lang="de-DE" b="1" baseline="0" dirty="0" err="1" smtClean="0"/>
              <a:t>inferierenden</a:t>
            </a:r>
            <a:r>
              <a:rPr lang="de-DE" b="1" baseline="0" dirty="0" smtClean="0"/>
              <a:t> Lesen und anwenden von interkulturellem Wissen</a:t>
            </a:r>
            <a:r>
              <a:rPr lang="de-DE" baseline="0" dirty="0" smtClean="0"/>
              <a:t>. Zunächst muss der Text nach Informationen gescannt werden und idealerweise markiert. Dann müssen diese Informationen mit dem eigenen Wissen über Halloween und den Ereignissen im Text in Einklang gebracht werden, was im Falle des Vaters, der da etwas falsch verstanden hat, zur beabsichtigten Komik führt:  (siehe S.49 -50 und S.74-75) Dass der Vater Leute mit Wasser begießt, gehört eben nicht zu Halloween. Das kann man aber nur verstehen, wenn man das interkulturelle </a:t>
            </a:r>
            <a:r>
              <a:rPr lang="de-DE" baseline="0" dirty="0" smtClean="0"/>
              <a:t> Wissen hat </a:t>
            </a:r>
            <a:r>
              <a:rPr lang="de-DE" baseline="0" dirty="0" smtClean="0"/>
              <a:t>und </a:t>
            </a:r>
            <a:r>
              <a:rPr lang="de-DE" b="1" baseline="0" dirty="0" smtClean="0"/>
              <a:t>anwendet</a:t>
            </a:r>
            <a:r>
              <a:rPr lang="de-DE" baseline="0" dirty="0" smtClean="0"/>
              <a:t>. Der Sinn des Textes muss damit erschlossen werden, um ausführlich und richtig zu antworten. Schülerergebnisse folgen:</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35</a:t>
            </a:fld>
            <a:endParaRPr lang="de-DE"/>
          </a:p>
        </p:txBody>
      </p:sp>
    </p:spTree>
    <p:extLst>
      <p:ext uri="{BB962C8B-B14F-4D97-AF65-F5344CB8AC3E}">
        <p14:creationId xmlns:p14="http://schemas.microsoft.com/office/powerpoint/2010/main" val="3989796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 Beispiel für das Erreichen der anspruchsvolleren Kompetenz</a:t>
            </a:r>
            <a:r>
              <a:rPr lang="de-DE" baseline="0" dirty="0" smtClean="0"/>
              <a:t> des </a:t>
            </a:r>
            <a:r>
              <a:rPr lang="de-DE" baseline="0" dirty="0" err="1" smtClean="0"/>
              <a:t>inferierenden</a:t>
            </a:r>
            <a:r>
              <a:rPr lang="de-DE" baseline="0" dirty="0" smtClean="0"/>
              <a:t> Lesens: die Aufgabe erfordert die Kombination von </a:t>
            </a:r>
            <a:r>
              <a:rPr lang="de-DE" baseline="0" dirty="0" err="1" smtClean="0"/>
              <a:t>Lesestil</a:t>
            </a:r>
            <a:r>
              <a:rPr lang="de-DE" baseline="0" dirty="0" smtClean="0"/>
              <a:t> und Strategie: die Detailsuche führt zur Erkenntnis der Auswirkungen des Halloweenspektakels. Inhaltliche Zusammenhänge müssen versprachlicht werden.  Das geht nur durch das Einbringen von Wissen und Anwenden von Deutungsmustern (= </a:t>
            </a:r>
            <a:r>
              <a:rPr lang="de-DE" baseline="0" dirty="0" err="1" smtClean="0"/>
              <a:t>inferierendes</a:t>
            </a:r>
            <a:r>
              <a:rPr lang="de-DE" baseline="0" dirty="0" smtClean="0"/>
              <a:t> Lesen)</a:t>
            </a:r>
          </a:p>
          <a:p>
            <a:r>
              <a:rPr lang="de-DE" baseline="0" dirty="0" err="1" smtClean="0"/>
              <a:t>S.Folie</a:t>
            </a:r>
            <a:r>
              <a:rPr lang="de-DE" baseline="0" dirty="0" smtClean="0"/>
              <a:t> dient zur Illustration, dass der Text zunächst auf Details gescannt wurde ( entspricht  der Stufe  </a:t>
            </a:r>
            <a:r>
              <a:rPr lang="de-DE" i="1" baseline="0" dirty="0" err="1" smtClean="0"/>
              <a:t>note</a:t>
            </a:r>
            <a:r>
              <a:rPr lang="de-DE" i="1" baseline="0" dirty="0" smtClean="0"/>
              <a:t> </a:t>
            </a:r>
            <a:r>
              <a:rPr lang="de-DE" i="1" baseline="0" dirty="0" err="1" smtClean="0"/>
              <a:t>taking</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36</a:t>
            </a:fld>
            <a:endParaRPr lang="de-DE"/>
          </a:p>
        </p:txBody>
      </p:sp>
    </p:spTree>
    <p:extLst>
      <p:ext uri="{BB962C8B-B14F-4D97-AF65-F5344CB8AC3E}">
        <p14:creationId xmlns:p14="http://schemas.microsoft.com/office/powerpoint/2010/main" val="17949564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Innerhalb</a:t>
            </a:r>
            <a:r>
              <a:rPr lang="de-DE" baseline="0" dirty="0" smtClean="0"/>
              <a:t> der Halloween Geschichte bietet sich integrativ die Wiederholung </a:t>
            </a:r>
            <a:r>
              <a:rPr lang="de-DE" i="1" baseline="0" dirty="0" smtClean="0"/>
              <a:t>der </a:t>
            </a:r>
            <a:r>
              <a:rPr lang="de-DE" i="1" baseline="0" dirty="0" err="1" smtClean="0"/>
              <a:t>If-Clauses</a:t>
            </a:r>
            <a:r>
              <a:rPr lang="de-DE" baseline="0" dirty="0" smtClean="0"/>
              <a:t> an. Das </a:t>
            </a:r>
            <a:r>
              <a:rPr lang="de-DE" dirty="0" smtClean="0"/>
              <a:t>Grammatik-Arbeitsblatt nur in der Präsentation,</a:t>
            </a:r>
            <a:r>
              <a:rPr lang="de-DE" baseline="0" dirty="0" smtClean="0"/>
              <a:t> nicht im Reader-Skript wegen des </a:t>
            </a:r>
            <a:r>
              <a:rPr lang="de-DE" baseline="0" dirty="0" err="1" smtClean="0"/>
              <a:t>copyrights</a:t>
            </a:r>
            <a:r>
              <a:rPr lang="de-DE" baseline="0" dirty="0" smtClean="0"/>
              <a:t>. Quelle: Pfeiffer, Hannes und Sarah Weber, </a:t>
            </a:r>
            <a:r>
              <a:rPr lang="de-DE" i="1" baseline="0" dirty="0" err="1" smtClean="0"/>
              <a:t>Diary</a:t>
            </a:r>
            <a:r>
              <a:rPr lang="de-DE" i="1" baseline="0" dirty="0" smtClean="0"/>
              <a:t> </a:t>
            </a:r>
            <a:r>
              <a:rPr lang="de-DE" i="1" baseline="0" dirty="0" err="1" smtClean="0"/>
              <a:t>of</a:t>
            </a:r>
            <a:r>
              <a:rPr lang="de-DE" i="1" baseline="0" dirty="0" smtClean="0"/>
              <a:t> a </a:t>
            </a:r>
            <a:r>
              <a:rPr lang="de-DE" i="1" baseline="0" dirty="0" err="1" smtClean="0"/>
              <a:t>Wimpy</a:t>
            </a:r>
            <a:r>
              <a:rPr lang="de-DE" i="1" baseline="0" dirty="0" smtClean="0"/>
              <a:t> Kid</a:t>
            </a:r>
            <a:r>
              <a:rPr lang="de-DE" baseline="0" dirty="0" smtClean="0"/>
              <a:t>. Jeff </a:t>
            </a:r>
            <a:r>
              <a:rPr lang="de-DE" baseline="0" dirty="0" err="1" smtClean="0"/>
              <a:t>Kinney</a:t>
            </a:r>
            <a:r>
              <a:rPr lang="de-DE" baseline="0" dirty="0" smtClean="0"/>
              <a:t>. </a:t>
            </a:r>
            <a:r>
              <a:rPr lang="de-DE" baseline="0" dirty="0" err="1" smtClean="0"/>
              <a:t>EinfachEnglisch</a:t>
            </a:r>
            <a:r>
              <a:rPr lang="de-DE" baseline="0" dirty="0" smtClean="0"/>
              <a:t> Unterrichtsmodell, Schöningh: Paderborn, 2012 (S.40-41); </a:t>
            </a:r>
            <a:endParaRPr lang="de-DE" baseline="0" dirty="0" smtClean="0"/>
          </a:p>
          <a:p>
            <a:r>
              <a:rPr lang="de-DE" b="1" baseline="0" dirty="0" smtClean="0"/>
              <a:t>Wichtiger Hinweis </a:t>
            </a:r>
            <a:r>
              <a:rPr lang="de-DE" baseline="0" dirty="0" smtClean="0"/>
              <a:t>:</a:t>
            </a:r>
            <a:r>
              <a:rPr lang="de-DE" b="1" baseline="0" dirty="0" smtClean="0"/>
              <a:t>Vorsicht </a:t>
            </a:r>
            <a:r>
              <a:rPr lang="de-DE" b="1" baseline="0" dirty="0" smtClean="0"/>
              <a:t>alte Unterrichtsmodelle sind nicht BP 2016 konform</a:t>
            </a:r>
            <a:r>
              <a:rPr lang="de-DE" b="1" baseline="0" dirty="0" smtClean="0"/>
              <a:t>!!! Hier betrifft es die sprachlichen Mittel : </a:t>
            </a:r>
            <a:r>
              <a:rPr lang="de-DE" b="1" baseline="0" dirty="0" err="1" smtClean="0"/>
              <a:t>conditional</a:t>
            </a:r>
            <a:r>
              <a:rPr lang="de-DE" b="1" baseline="0" dirty="0" smtClean="0"/>
              <a:t> III erst in Klasse 9, wer es dennoch macht, darf nicht abprüfen… vgl. Grammatikproblematik mit einigen Schulbüchern Klasse 5/6. </a:t>
            </a:r>
            <a:r>
              <a:rPr lang="de-DE" b="0" baseline="0" dirty="0" smtClean="0"/>
              <a:t>Inhaltlich thematisiert man mit dem Blatt das Freundschaftsverhältnis zwischen Greg und </a:t>
            </a:r>
            <a:r>
              <a:rPr lang="de-DE" b="0" baseline="0" dirty="0" err="1" smtClean="0"/>
              <a:t>Rowley</a:t>
            </a:r>
            <a:r>
              <a:rPr lang="de-DE" b="0" baseline="0" dirty="0" smtClean="0"/>
              <a:t>. Dessen kritische Deutung erfolgt als ein abschließendes Ziel des </a:t>
            </a:r>
            <a:r>
              <a:rPr lang="de-DE" b="0" baseline="0" dirty="0" err="1" smtClean="0"/>
              <a:t>Leseverstehenskompetenztrainings</a:t>
            </a:r>
            <a:r>
              <a:rPr lang="de-DE" b="0" baseline="0" dirty="0" smtClean="0"/>
              <a:t> . Anlass dafür ist der „Big Wheel </a:t>
            </a:r>
            <a:r>
              <a:rPr lang="de-DE" b="0" baseline="0" dirty="0" err="1" smtClean="0"/>
              <a:t>Accident</a:t>
            </a:r>
            <a:r>
              <a:rPr lang="de-DE" b="0" baseline="0" dirty="0" smtClean="0"/>
              <a:t>“ und Gregs „</a:t>
            </a:r>
            <a:r>
              <a:rPr lang="de-DE" b="0" baseline="0" dirty="0" err="1" smtClean="0"/>
              <a:t>infected</a:t>
            </a:r>
            <a:r>
              <a:rPr lang="de-DE" b="0" baseline="0" dirty="0" smtClean="0"/>
              <a:t> </a:t>
            </a:r>
            <a:r>
              <a:rPr lang="de-DE" b="0" baseline="0" dirty="0" err="1" smtClean="0"/>
              <a:t>hand</a:t>
            </a:r>
            <a:r>
              <a:rPr lang="de-DE" b="0" baseline="0" dirty="0" smtClean="0"/>
              <a:t>“:</a:t>
            </a:r>
            <a:endParaRPr lang="de-DE" b="1" dirty="0"/>
          </a:p>
        </p:txBody>
      </p:sp>
      <p:sp>
        <p:nvSpPr>
          <p:cNvPr id="4" name="Foliennummernplatzhalter 3"/>
          <p:cNvSpPr>
            <a:spLocks noGrp="1"/>
          </p:cNvSpPr>
          <p:nvPr>
            <p:ph type="sldNum" sz="quarter" idx="10"/>
          </p:nvPr>
        </p:nvSpPr>
        <p:spPr/>
        <p:txBody>
          <a:bodyPr/>
          <a:lstStyle/>
          <a:p>
            <a:fld id="{01EE235A-44FD-4E30-B7A8-DA72B4411880}" type="slidenum">
              <a:rPr lang="de-DE" smtClean="0"/>
              <a:t>37</a:t>
            </a:fld>
            <a:endParaRPr lang="de-DE"/>
          </a:p>
        </p:txBody>
      </p:sp>
    </p:spTree>
    <p:extLst>
      <p:ext uri="{BB962C8B-B14F-4D97-AF65-F5344CB8AC3E}">
        <p14:creationId xmlns:p14="http://schemas.microsoft.com/office/powerpoint/2010/main" val="2297102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 Beispiel für die  Zielstufe </a:t>
            </a:r>
            <a:r>
              <a:rPr lang="de-DE" i="1" dirty="0" err="1" smtClean="0"/>
              <a:t>critical</a:t>
            </a:r>
            <a:r>
              <a:rPr lang="de-DE" i="1" dirty="0" smtClean="0"/>
              <a:t> </a:t>
            </a:r>
            <a:r>
              <a:rPr lang="de-DE" i="1" dirty="0" err="1" smtClean="0"/>
              <a:t>reading</a:t>
            </a:r>
            <a:r>
              <a:rPr lang="de-DE" dirty="0" smtClean="0"/>
              <a:t>: Die Aufgabe</a:t>
            </a:r>
            <a:r>
              <a:rPr lang="de-DE" baseline="0" dirty="0" smtClean="0"/>
              <a:t> zum Freundschaftsverhältnis zwischen Greg und </a:t>
            </a:r>
            <a:r>
              <a:rPr lang="de-DE" baseline="0" dirty="0" err="1" smtClean="0"/>
              <a:t>Rowley</a:t>
            </a:r>
            <a:r>
              <a:rPr lang="de-DE" baseline="0" dirty="0" smtClean="0"/>
              <a:t> </a:t>
            </a:r>
            <a:r>
              <a:rPr lang="de-DE" baseline="0" dirty="0" smtClean="0"/>
              <a:t>mündet in einen Essay. Gregs </a:t>
            </a:r>
            <a:r>
              <a:rPr lang="de-DE" baseline="0" dirty="0" smtClean="0"/>
              <a:t>Wesenszüge wie Gemeinheit, Neid, Naivität etc. </a:t>
            </a:r>
            <a:r>
              <a:rPr lang="de-DE" baseline="0" dirty="0" smtClean="0"/>
              <a:t>treten durch </a:t>
            </a:r>
            <a:r>
              <a:rPr lang="de-DE" baseline="0" dirty="0" err="1" smtClean="0"/>
              <a:t>inferierendes</a:t>
            </a:r>
            <a:r>
              <a:rPr lang="de-DE" baseline="0" dirty="0" smtClean="0"/>
              <a:t> Lesen, das sich auf viele durch die darunterliegenden Kompetenzstufen erarbeitete Einzelheiten stützen kann, zum </a:t>
            </a:r>
            <a:r>
              <a:rPr lang="de-DE" baseline="0" dirty="0" smtClean="0"/>
              <a:t>Vorschein und werden diskutiert</a:t>
            </a:r>
            <a:r>
              <a:rPr lang="de-DE" baseline="0" dirty="0" smtClean="0"/>
              <a:t>. Hohe Abstraktion und Kompetenz auf Stufe 4 erfordert auch diese Aufgabe </a:t>
            </a:r>
            <a:r>
              <a:rPr lang="de-DE" baseline="0" dirty="0" smtClean="0">
                <a:sym typeface="Wingdings" panose="05000000000000000000" pitchFamily="2" charset="2"/>
              </a:rPr>
              <a:t></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38</a:t>
            </a:fld>
            <a:endParaRPr lang="de-DE"/>
          </a:p>
        </p:txBody>
      </p:sp>
    </p:spTree>
    <p:extLst>
      <p:ext uri="{BB962C8B-B14F-4D97-AF65-F5344CB8AC3E}">
        <p14:creationId xmlns:p14="http://schemas.microsoft.com/office/powerpoint/2010/main" val="1037295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Aufgabe fordert</a:t>
            </a:r>
            <a:r>
              <a:rPr lang="de-DE" baseline="0" dirty="0" smtClean="0"/>
              <a:t> </a:t>
            </a:r>
            <a:r>
              <a:rPr lang="de-DE" baseline="0" dirty="0" smtClean="0"/>
              <a:t>das Ergebnis eines </a:t>
            </a:r>
            <a:r>
              <a:rPr lang="de-DE" i="1" baseline="0" dirty="0" err="1" smtClean="0"/>
              <a:t>critical</a:t>
            </a:r>
            <a:r>
              <a:rPr lang="de-DE" i="1" baseline="0" dirty="0" smtClean="0"/>
              <a:t> </a:t>
            </a:r>
            <a:r>
              <a:rPr lang="de-DE" i="1" baseline="0" dirty="0" err="1" smtClean="0"/>
              <a:t>reading</a:t>
            </a:r>
            <a:r>
              <a:rPr lang="de-DE" i="1" baseline="0" dirty="0" smtClean="0"/>
              <a:t> </a:t>
            </a:r>
            <a:r>
              <a:rPr lang="de-DE" baseline="0" dirty="0" smtClean="0"/>
              <a:t>Prozesses als maximale Steigerung des </a:t>
            </a:r>
            <a:r>
              <a:rPr lang="de-DE" baseline="0" dirty="0" smtClean="0"/>
              <a:t>Niveaus. Die Schülerin erfüllt die Aufgabe auf einem für die 8.Klasse noch befriedigenden Abstraktionsniveau, orientiert sich noch stark inhaltlich.</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39</a:t>
            </a:fld>
            <a:endParaRPr lang="de-DE"/>
          </a:p>
        </p:txBody>
      </p:sp>
    </p:spTree>
    <p:extLst>
      <p:ext uri="{BB962C8B-B14F-4D97-AF65-F5344CB8AC3E}">
        <p14:creationId xmlns:p14="http://schemas.microsoft.com/office/powerpoint/2010/main" val="659158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Mehr sehr „sachdienliche“ Theorie mit guten Praxisbeispielen auf der</a:t>
            </a:r>
            <a:r>
              <a:rPr lang="de-DE" baseline="0" dirty="0" smtClean="0"/>
              <a:t> Homepage des KMK unter Führung von Rheinland-Pfalz: kmk-format.de; Hier auch schnelle Orientierung über die Standards und die Zusammenhänge mit dem </a:t>
            </a:r>
            <a:r>
              <a:rPr lang="de-DE" baseline="0" dirty="0" err="1" smtClean="0"/>
              <a:t>GeR</a:t>
            </a:r>
            <a:r>
              <a:rPr lang="de-DE" baseline="0" dirty="0" smtClean="0"/>
              <a:t>.  Das Ziel „Lesen um zu lernen“ muss aber eben durch das „</a:t>
            </a:r>
            <a:r>
              <a:rPr lang="de-DE" baseline="0" dirty="0" err="1" smtClean="0"/>
              <a:t>Lesenlernen</a:t>
            </a:r>
            <a:r>
              <a:rPr lang="de-DE" baseline="0" dirty="0" smtClean="0"/>
              <a:t>“ </a:t>
            </a:r>
            <a:r>
              <a:rPr lang="de-DE" baseline="0" dirty="0" smtClean="0"/>
              <a:t>aufgebaut </a:t>
            </a:r>
            <a:r>
              <a:rPr lang="de-DE" baseline="0" dirty="0" smtClean="0"/>
              <a:t>werden. Das ist die Richtschnur für die Progression im Kompetenzaufbau durch die Klassen 5 bis J2.</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4</a:t>
            </a:fld>
            <a:endParaRPr lang="de-DE"/>
          </a:p>
        </p:txBody>
      </p:sp>
    </p:spTree>
    <p:extLst>
      <p:ext uri="{BB962C8B-B14F-4D97-AF65-F5344CB8AC3E}">
        <p14:creationId xmlns:p14="http://schemas.microsoft.com/office/powerpoint/2010/main" val="3578344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Leistungsüberprüfung </a:t>
            </a:r>
            <a:r>
              <a:rPr lang="de-DE" dirty="0" smtClean="0"/>
              <a:t>durch eine 2stündige Klassenarbeit aller Stufen mit</a:t>
            </a:r>
            <a:r>
              <a:rPr lang="de-DE" baseline="0" dirty="0" smtClean="0"/>
              <a:t> integrativer Wortschatz- und Grammatikarbeit.</a:t>
            </a:r>
            <a:r>
              <a:rPr lang="de-DE" dirty="0" smtClean="0"/>
              <a:t> </a:t>
            </a:r>
            <a:r>
              <a:rPr lang="de-DE" dirty="0" smtClean="0"/>
              <a:t>Maximale Punktezahl 65</a:t>
            </a:r>
            <a:r>
              <a:rPr lang="de-DE" dirty="0" smtClean="0"/>
              <a:t>. es folgen </a:t>
            </a:r>
            <a:r>
              <a:rPr lang="de-DE" i="1" dirty="0" err="1" smtClean="0"/>
              <a:t>post</a:t>
            </a:r>
            <a:r>
              <a:rPr lang="de-DE" i="1" dirty="0" smtClean="0"/>
              <a:t> </a:t>
            </a:r>
            <a:r>
              <a:rPr lang="de-DE" i="1" dirty="0" err="1" smtClean="0"/>
              <a:t>reading</a:t>
            </a:r>
            <a:r>
              <a:rPr lang="de-DE" i="1" dirty="0" smtClean="0"/>
              <a:t> </a:t>
            </a:r>
            <a:r>
              <a:rPr lang="de-DE" i="1" dirty="0" err="1" smtClean="0"/>
              <a:t>activity</a:t>
            </a:r>
            <a:r>
              <a:rPr lang="de-DE" dirty="0" smtClean="0"/>
              <a:t>-Anreize.</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40</a:t>
            </a:fld>
            <a:endParaRPr lang="de-DE"/>
          </a:p>
        </p:txBody>
      </p:sp>
    </p:spTree>
    <p:extLst>
      <p:ext uri="{BB962C8B-B14F-4D97-AF65-F5344CB8AC3E}">
        <p14:creationId xmlns:p14="http://schemas.microsoft.com/office/powerpoint/2010/main" val="16279007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Wenn der Unterricht gut war,</a:t>
            </a:r>
            <a:r>
              <a:rPr lang="de-DE" baseline="0" dirty="0" smtClean="0"/>
              <a:t> dann kann man mit den </a:t>
            </a:r>
            <a:r>
              <a:rPr lang="de-DE" i="1" baseline="0" dirty="0" err="1" smtClean="0"/>
              <a:t>kids</a:t>
            </a:r>
            <a:r>
              <a:rPr lang="de-DE" baseline="0" dirty="0" smtClean="0"/>
              <a:t> als </a:t>
            </a:r>
            <a:r>
              <a:rPr lang="de-DE" i="1" baseline="0" dirty="0" err="1" smtClean="0"/>
              <a:t>post</a:t>
            </a:r>
            <a:r>
              <a:rPr lang="de-DE" i="1" baseline="0" dirty="0" smtClean="0"/>
              <a:t> </a:t>
            </a:r>
            <a:r>
              <a:rPr lang="de-DE" i="1" baseline="0" dirty="0" err="1" smtClean="0"/>
              <a:t>reading</a:t>
            </a:r>
            <a:r>
              <a:rPr lang="de-DE" i="1" baseline="0" dirty="0" smtClean="0"/>
              <a:t> </a:t>
            </a:r>
            <a:r>
              <a:rPr lang="de-DE" baseline="0" dirty="0" smtClean="0"/>
              <a:t>ja weitere Bände schmökern, </a:t>
            </a:r>
            <a:r>
              <a:rPr lang="de-DE" baseline="0" dirty="0" smtClean="0"/>
              <a:t>durch Referate die Fortsetzung </a:t>
            </a:r>
            <a:r>
              <a:rPr lang="de-DE" baseline="0" dirty="0" err="1" smtClean="0"/>
              <a:t>erforahen</a:t>
            </a:r>
            <a:r>
              <a:rPr lang="de-DE" baseline="0" dirty="0" smtClean="0"/>
              <a:t> oder </a:t>
            </a:r>
            <a:r>
              <a:rPr lang="de-DE" baseline="0" dirty="0" smtClean="0"/>
              <a:t>ins Internet gehen…</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41</a:t>
            </a:fld>
            <a:endParaRPr lang="de-DE"/>
          </a:p>
        </p:txBody>
      </p:sp>
    </p:spTree>
    <p:extLst>
      <p:ext uri="{BB962C8B-B14F-4D97-AF65-F5344CB8AC3E}">
        <p14:creationId xmlns:p14="http://schemas.microsoft.com/office/powerpoint/2010/main" val="20761550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Diese Site bietet</a:t>
            </a:r>
            <a:r>
              <a:rPr lang="de-DE" baseline="0" dirty="0" smtClean="0"/>
              <a:t> Spiele, News, </a:t>
            </a:r>
            <a:r>
              <a:rPr lang="de-DE" baseline="0" dirty="0" err="1" smtClean="0"/>
              <a:t>teacher</a:t>
            </a:r>
            <a:r>
              <a:rPr lang="de-DE" baseline="0" dirty="0" smtClean="0"/>
              <a:t> </a:t>
            </a:r>
            <a:r>
              <a:rPr lang="de-DE" baseline="0" dirty="0" err="1" smtClean="0"/>
              <a:t>resources</a:t>
            </a:r>
            <a:r>
              <a:rPr lang="de-DE" baseline="0" dirty="0" smtClean="0"/>
              <a:t>, alles Drum und Dran.  Zugriff 23.5.2016</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42</a:t>
            </a:fld>
            <a:endParaRPr lang="de-DE"/>
          </a:p>
        </p:txBody>
      </p:sp>
    </p:spTree>
    <p:extLst>
      <p:ext uri="{BB962C8B-B14F-4D97-AF65-F5344CB8AC3E}">
        <p14:creationId xmlns:p14="http://schemas.microsoft.com/office/powerpoint/2010/main" val="38167958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Zugriff 23.5.2016 bietet Informationen zu Charakteren etc.,</a:t>
            </a:r>
            <a:r>
              <a:rPr lang="de-DE" baseline="0" dirty="0" smtClean="0"/>
              <a:t> keine Spiele, weniger kommerziell, weniger „bunt“</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43</a:t>
            </a:fld>
            <a:endParaRPr lang="de-DE"/>
          </a:p>
        </p:txBody>
      </p:sp>
    </p:spTree>
    <p:extLst>
      <p:ext uri="{BB962C8B-B14F-4D97-AF65-F5344CB8AC3E}">
        <p14:creationId xmlns:p14="http://schemas.microsoft.com/office/powerpoint/2010/main" val="15848272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End – </a:t>
            </a:r>
            <a:r>
              <a:rPr lang="de-DE" dirty="0" smtClean="0"/>
              <a:t>Slogan</a:t>
            </a:r>
            <a:r>
              <a:rPr lang="de-DE" baseline="0" dirty="0" smtClean="0"/>
              <a:t> in Anlehnung an Greg, der auf S. 2 zitiert wird mit „So </a:t>
            </a:r>
            <a:r>
              <a:rPr lang="de-DE" baseline="0" dirty="0" err="1" smtClean="0"/>
              <a:t>this</a:t>
            </a:r>
            <a:r>
              <a:rPr lang="de-DE" baseline="0" dirty="0" smtClean="0"/>
              <a:t> </a:t>
            </a:r>
            <a:r>
              <a:rPr lang="de-DE" baseline="0" dirty="0" err="1" smtClean="0"/>
              <a:t>book</a:t>
            </a:r>
            <a:r>
              <a:rPr lang="de-DE" baseline="0" dirty="0" smtClean="0"/>
              <a:t> </a:t>
            </a:r>
            <a:r>
              <a:rPr lang="de-DE" baseline="0" dirty="0" err="1" smtClean="0"/>
              <a:t>is</a:t>
            </a:r>
            <a:r>
              <a:rPr lang="de-DE" baseline="0" dirty="0" smtClean="0"/>
              <a:t> </a:t>
            </a:r>
            <a:r>
              <a:rPr lang="de-DE" baseline="0" dirty="0" err="1" smtClean="0"/>
              <a:t>gonna</a:t>
            </a:r>
            <a:r>
              <a:rPr lang="de-DE" baseline="0" dirty="0" smtClean="0"/>
              <a:t> </a:t>
            </a:r>
            <a:r>
              <a:rPr lang="de-DE" baseline="0" dirty="0" err="1" smtClean="0"/>
              <a:t>come</a:t>
            </a:r>
            <a:r>
              <a:rPr lang="de-DE" baseline="0" dirty="0" smtClean="0"/>
              <a:t> in </a:t>
            </a:r>
            <a:r>
              <a:rPr lang="de-DE" baseline="0" dirty="0" err="1" smtClean="0"/>
              <a:t>handy</a:t>
            </a:r>
            <a:r>
              <a:rPr lang="de-DE" baseline="0" dirty="0" smtClean="0"/>
              <a:t>“, als Rechtfertigung dafür, dass er das </a:t>
            </a:r>
            <a:r>
              <a:rPr lang="de-DE" baseline="0" dirty="0" err="1" smtClean="0"/>
              <a:t>Diary</a:t>
            </a:r>
            <a:r>
              <a:rPr lang="de-DE" baseline="0" dirty="0" smtClean="0"/>
              <a:t> überhaupt akzeptiert. Es soll ihm den Dienst einer Autobiographie erfüllen, wenn er dereinst berühmt sein wird. Sonst müsste er ja auch zugeben, dass das Geschenk von Mama gar nicht so doof ist…Möge Ihnen die Unterrichtseinheit auch gelegen kommen! </a:t>
            </a:r>
            <a:r>
              <a:rPr lang="de-DE" dirty="0" smtClean="0"/>
              <a:t> </a:t>
            </a:r>
          </a:p>
          <a:p>
            <a:r>
              <a:rPr lang="de-DE" dirty="0" smtClean="0"/>
              <a:t>Information zum Material:</a:t>
            </a:r>
          </a:p>
          <a:p>
            <a:r>
              <a:rPr lang="de-DE" dirty="0" smtClean="0"/>
              <a:t>Dem Skript geht eine Übersicht</a:t>
            </a:r>
            <a:r>
              <a:rPr lang="de-DE" baseline="0" dirty="0" smtClean="0"/>
              <a:t> voraus (Synopsis) – aus der wird ersichtlich ,wie sich die </a:t>
            </a:r>
            <a:r>
              <a:rPr lang="de-DE" baseline="0" dirty="0" err="1" smtClean="0"/>
              <a:t>Leseverstehenskompetenz</a:t>
            </a:r>
            <a:r>
              <a:rPr lang="de-DE" baseline="0" dirty="0" smtClean="0"/>
              <a:t> aufbaut und wie das Modell inhaltlich aufgebaut ist.</a:t>
            </a:r>
          </a:p>
          <a:p>
            <a:r>
              <a:rPr lang="de-DE" baseline="0" dirty="0" smtClean="0"/>
              <a:t>Die Arbeitsblätter sind separat vom Skript. Im Skript gibt es aber kleine „</a:t>
            </a:r>
            <a:r>
              <a:rPr lang="de-DE" baseline="0" dirty="0" err="1" smtClean="0"/>
              <a:t>thumbnails</a:t>
            </a:r>
            <a:r>
              <a:rPr lang="de-DE" baseline="0" dirty="0" smtClean="0"/>
              <a:t>“, fürs Wiedererkennen.</a:t>
            </a:r>
          </a:p>
          <a:p>
            <a:r>
              <a:rPr lang="de-DE" baseline="0" dirty="0" smtClean="0"/>
              <a:t>Das Skript enthält didaktische Angaben, Lösungen, Hinweise zum Einsatz von Wörterbüchern usw. Ist aber weniger auf handlungsorientierten Methodenwechsel als auf das Training des Leseverstehens konzentriert. </a:t>
            </a:r>
            <a:r>
              <a:rPr lang="de-DE" baseline="0" dirty="0" err="1" smtClean="0"/>
              <a:t>Q.e.d</a:t>
            </a:r>
            <a:r>
              <a:rPr lang="de-DE" baseline="0" dirty="0" smtClean="0"/>
              <a:t>.</a:t>
            </a:r>
            <a:endParaRPr lang="de-DE" dirty="0" smtClean="0"/>
          </a:p>
          <a:p>
            <a:r>
              <a:rPr lang="de-DE" dirty="0" smtClean="0"/>
              <a:t>Es folgt noch die Liste er benutzte</a:t>
            </a:r>
            <a:r>
              <a:rPr lang="de-DE" baseline="0" dirty="0" smtClean="0"/>
              <a:t>n Literatur und Medien. Danke für Ihre Aufmerksamkeit!</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44</a:t>
            </a:fld>
            <a:endParaRPr lang="de-DE"/>
          </a:p>
        </p:txBody>
      </p:sp>
    </p:spTree>
    <p:extLst>
      <p:ext uri="{BB962C8B-B14F-4D97-AF65-F5344CB8AC3E}">
        <p14:creationId xmlns:p14="http://schemas.microsoft.com/office/powerpoint/2010/main" val="6182199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Es kann</a:t>
            </a:r>
            <a:r>
              <a:rPr lang="de-DE" baseline="0" dirty="0" smtClean="0"/>
              <a:t> noch zu Aktivität“ eingeladen werden: </a:t>
            </a:r>
          </a:p>
          <a:p>
            <a:pPr marL="171450" indent="-171450">
              <a:buFontTx/>
              <a:buChar char="-"/>
            </a:pPr>
            <a:r>
              <a:rPr lang="de-DE" baseline="0" dirty="0" smtClean="0"/>
              <a:t>Arbeitsblätter könnten (Bücher in genügender Anzahl für </a:t>
            </a:r>
            <a:r>
              <a:rPr lang="de-DE" baseline="0" dirty="0" err="1" smtClean="0"/>
              <a:t>Tn</a:t>
            </a:r>
            <a:r>
              <a:rPr lang="de-DE" baseline="0" dirty="0" smtClean="0"/>
              <a:t> vorausgesetzt) bearbeitete werden. Z.B. WS3 und/oder WS 6. Hier muss kontextuell gescannt, detailliert gelesen und „interpretiert“ = </a:t>
            </a:r>
            <a:r>
              <a:rPr lang="de-DE" baseline="0" dirty="0" err="1" smtClean="0"/>
              <a:t>inferierend</a:t>
            </a:r>
            <a:r>
              <a:rPr lang="de-DE" baseline="0" dirty="0" smtClean="0"/>
              <a:t> gelesen werden. = die </a:t>
            </a:r>
            <a:r>
              <a:rPr lang="de-DE" baseline="0" dirty="0" err="1" smtClean="0"/>
              <a:t>Tn</a:t>
            </a:r>
            <a:r>
              <a:rPr lang="de-DE" baseline="0" dirty="0" smtClean="0"/>
              <a:t> „Durchschreiten“ Stufe (1) 2- 4.</a:t>
            </a:r>
          </a:p>
        </p:txBody>
      </p:sp>
      <p:sp>
        <p:nvSpPr>
          <p:cNvPr id="4" name="Foliennummernplatzhalter 3"/>
          <p:cNvSpPr>
            <a:spLocks noGrp="1"/>
          </p:cNvSpPr>
          <p:nvPr>
            <p:ph type="sldNum" sz="quarter" idx="10"/>
          </p:nvPr>
        </p:nvSpPr>
        <p:spPr/>
        <p:txBody>
          <a:bodyPr/>
          <a:lstStyle/>
          <a:p>
            <a:fld id="{01EE235A-44FD-4E30-B7A8-DA72B4411880}" type="slidenum">
              <a:rPr lang="de-DE" smtClean="0"/>
              <a:t>45</a:t>
            </a:fld>
            <a:endParaRPr lang="de-DE"/>
          </a:p>
        </p:txBody>
      </p:sp>
    </p:spTree>
    <p:extLst>
      <p:ext uri="{BB962C8B-B14F-4D97-AF65-F5344CB8AC3E}">
        <p14:creationId xmlns:p14="http://schemas.microsoft.com/office/powerpoint/2010/main" val="268665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 Falls gefragt wird, woher das kommt: das ist das Fazit</a:t>
            </a:r>
            <a:r>
              <a:rPr lang="de-DE" baseline="0" dirty="0" smtClean="0"/>
              <a:t> aus relevanten Passagen aus :</a:t>
            </a:r>
            <a:r>
              <a:rPr kumimoji="0" lang="de-DE" sz="1400" b="0" i="0" u="none" strike="noStrike" kern="1200" cap="none" spc="0" normalizeH="0" baseline="0" noProof="0" dirty="0" smtClean="0">
                <a:ln>
                  <a:noFill/>
                </a:ln>
                <a:solidFill>
                  <a:prstClr val="black"/>
                </a:solidFill>
                <a:effectLst/>
                <a:uLnTx/>
                <a:uFillTx/>
                <a:latin typeface="+mn-lt"/>
                <a:ea typeface="+mn-ea"/>
                <a:cs typeface="+mn-cs"/>
              </a:rPr>
              <a:t>Müller-Hartmann, M. Schocker u H. A. </a:t>
            </a:r>
            <a:r>
              <a:rPr kumimoji="0" lang="de-DE" sz="1400" b="0" i="0" u="none" strike="noStrike" kern="1200" cap="none" spc="0" normalizeH="0" baseline="0" noProof="0" dirty="0" err="1" smtClean="0">
                <a:ln>
                  <a:noFill/>
                </a:ln>
                <a:solidFill>
                  <a:prstClr val="black"/>
                </a:solidFill>
                <a:effectLst/>
                <a:uLnTx/>
                <a:uFillTx/>
                <a:latin typeface="+mn-lt"/>
                <a:ea typeface="+mn-ea"/>
                <a:cs typeface="+mn-cs"/>
              </a:rPr>
              <a:t>Pant</a:t>
            </a:r>
            <a:r>
              <a:rPr kumimoji="0" lang="de-DE" sz="1400" b="0" i="0" u="none" strike="noStrike" kern="1200" cap="none" spc="0" normalizeH="0" baseline="0" noProof="0" dirty="0" smtClean="0">
                <a:ln>
                  <a:noFill/>
                </a:ln>
                <a:solidFill>
                  <a:prstClr val="black"/>
                </a:solidFill>
                <a:effectLst/>
                <a:uLnTx/>
                <a:uFillTx/>
                <a:latin typeface="+mn-lt"/>
                <a:ea typeface="+mn-ea"/>
                <a:cs typeface="+mn-cs"/>
              </a:rPr>
              <a:t>, </a:t>
            </a:r>
            <a:r>
              <a:rPr kumimoji="0" lang="de-DE" sz="1400" b="0" i="1" u="none" strike="noStrike" kern="1200" cap="none" spc="0" normalizeH="0" baseline="0" noProof="0" dirty="0" smtClean="0">
                <a:ln>
                  <a:noFill/>
                </a:ln>
                <a:solidFill>
                  <a:prstClr val="black"/>
                </a:solidFill>
                <a:effectLst/>
                <a:uLnTx/>
                <a:uFillTx/>
                <a:latin typeface="+mn-lt"/>
                <a:ea typeface="+mn-ea"/>
                <a:cs typeface="+mn-cs"/>
              </a:rPr>
              <a:t>Lernaufgaben aus der Praxis</a:t>
            </a:r>
            <a:r>
              <a:rPr kumimoji="0" lang="de-DE" sz="1400" b="0" i="0" u="none" strike="noStrike" kern="1200" cap="none" spc="0" normalizeH="0" baseline="0" noProof="0" dirty="0" smtClean="0">
                <a:ln>
                  <a:noFill/>
                </a:ln>
                <a:solidFill>
                  <a:prstClr val="black"/>
                </a:solidFill>
                <a:effectLst/>
                <a:uLnTx/>
                <a:uFillTx/>
                <a:latin typeface="+mn-lt"/>
                <a:ea typeface="+mn-ea"/>
                <a:cs typeface="+mn-cs"/>
              </a:rPr>
              <a:t>, Kompetenzentwicklung in der Sek. I, </a:t>
            </a:r>
            <a:r>
              <a:rPr kumimoji="0" lang="de-DE" sz="1400" b="0" i="0" u="none" strike="noStrike" kern="1200" cap="none" spc="0" normalizeH="0" baseline="0" noProof="0" dirty="0" err="1" smtClean="0">
                <a:ln>
                  <a:noFill/>
                </a:ln>
                <a:solidFill>
                  <a:prstClr val="black"/>
                </a:solidFill>
                <a:effectLst/>
                <a:uLnTx/>
                <a:uFillTx/>
                <a:latin typeface="+mn-lt"/>
                <a:ea typeface="+mn-ea"/>
                <a:cs typeface="+mn-cs"/>
              </a:rPr>
              <a:t>Diesterweg</a:t>
            </a:r>
            <a:r>
              <a:rPr kumimoji="0" lang="de-DE" sz="1400" b="0" i="0" u="none" strike="noStrike" kern="1200" cap="none" spc="0" normalizeH="0" baseline="0" noProof="0" dirty="0" smtClean="0">
                <a:ln>
                  <a:noFill/>
                </a:ln>
                <a:solidFill>
                  <a:prstClr val="black"/>
                </a:solidFill>
                <a:effectLst/>
                <a:uLnTx/>
                <a:uFillTx/>
                <a:latin typeface="+mn-lt"/>
                <a:ea typeface="+mn-ea"/>
                <a:cs typeface="+mn-cs"/>
              </a:rPr>
              <a:t>: Braunschweig, 2013 und Vergleichsarbeiten 2013, 8. Jahrgangsstufe (VERA-8) Englisch – Didaktische Handreichung Modul B Didaktische Erläuterung Hör- und Leseverstehen. Sind im Literaturverzeichnis aufgeführt.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prstClr val="black"/>
                </a:solidFill>
                <a:effectLst/>
                <a:uLnTx/>
                <a:uFillTx/>
                <a:latin typeface="+mn-lt"/>
                <a:ea typeface="+mn-ea"/>
                <a:cs typeface="+mn-cs"/>
              </a:rPr>
              <a:t>„Progressiv“ ist hervorgehoben, denn eine Neuerung ist die Betonung der Progression (nächste Folie)</a:t>
            </a:r>
          </a:p>
          <a:p>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5</a:t>
            </a:fld>
            <a:endParaRPr lang="de-DE"/>
          </a:p>
        </p:txBody>
      </p:sp>
    </p:spTree>
    <p:extLst>
      <p:ext uri="{BB962C8B-B14F-4D97-AF65-F5344CB8AC3E}">
        <p14:creationId xmlns:p14="http://schemas.microsoft.com/office/powerpoint/2010/main" val="747246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Vorlesen!!</a:t>
            </a:r>
          </a:p>
          <a:p>
            <a:r>
              <a:rPr lang="de-DE" dirty="0" smtClean="0"/>
              <a:t>Da </a:t>
            </a:r>
            <a:r>
              <a:rPr lang="de-DE" dirty="0" smtClean="0"/>
              <a:t>könnte man meinen, das sei nichts</a:t>
            </a:r>
            <a:r>
              <a:rPr lang="de-DE" baseline="0" dirty="0" smtClean="0"/>
              <a:t> Neues. Aber wie ging Lektürearbeit bisher?  - Kurze </a:t>
            </a:r>
            <a:r>
              <a:rPr lang="de-DE" b="1" baseline="0" dirty="0" smtClean="0"/>
              <a:t>Murmelphase</a:t>
            </a:r>
            <a:r>
              <a:rPr lang="de-DE" baseline="0" dirty="0" smtClean="0"/>
              <a:t> zulassen, oder „</a:t>
            </a:r>
            <a:r>
              <a:rPr lang="de-DE" baseline="0" dirty="0" smtClean="0"/>
              <a:t>Selbstbesinnung</a:t>
            </a:r>
            <a:r>
              <a:rPr lang="de-DE" baseline="0" dirty="0" smtClean="0"/>
              <a:t>“ – keine Publikumsmeldungen – nach der kurzen Pause weiter mit nächster Folie, nur den linken Kasten hereinklicken.</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6</a:t>
            </a:fld>
            <a:endParaRPr lang="de-DE"/>
          </a:p>
        </p:txBody>
      </p:sp>
    </p:spTree>
    <p:extLst>
      <p:ext uri="{BB962C8B-B14F-4D97-AF65-F5344CB8AC3E}">
        <p14:creationId xmlns:p14="http://schemas.microsoft.com/office/powerpoint/2010/main" val="1862832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Kurze Besinnung auf den Lektüreunterricht vorher. Angesprochen werden</a:t>
            </a:r>
            <a:r>
              <a:rPr lang="de-DE" baseline="0" dirty="0" smtClean="0"/>
              <a:t> </a:t>
            </a:r>
            <a:r>
              <a:rPr lang="de-DE" b="1" baseline="0" dirty="0" smtClean="0"/>
              <a:t>soll </a:t>
            </a:r>
            <a:r>
              <a:rPr lang="de-DE" baseline="0" dirty="0" smtClean="0"/>
              <a:t>auch, dass bisher Ganzschriften meist selten in Kl. 5 und 6 ihren festen Ort hatten. Meist fehlte die Zeit, viele hingen am Schulbuch, das „durchgebracht“ werden musste. Das wird erst </a:t>
            </a:r>
            <a:r>
              <a:rPr lang="de-DE" b="1" baseline="0" dirty="0" smtClean="0"/>
              <a:t>jetzt neu mit der neuen Verbindlichkeit ab Klasse 5</a:t>
            </a:r>
            <a:r>
              <a:rPr lang="de-DE" baseline="0" dirty="0" smtClean="0"/>
              <a:t>. Sodass in Klasse 8 eigentlich davon ausgegangen werden kann (wenn die ersten 5er durch sind…), dass die </a:t>
            </a:r>
            <a:r>
              <a:rPr lang="de-DE" i="1" baseline="0" dirty="0" smtClean="0"/>
              <a:t>Basic </a:t>
            </a:r>
            <a:r>
              <a:rPr lang="de-DE" i="1" baseline="0" dirty="0" err="1" smtClean="0"/>
              <a:t>skills</a:t>
            </a:r>
            <a:r>
              <a:rPr lang="de-DE" baseline="0" dirty="0" smtClean="0"/>
              <a:t> der Strategien schon gekonnt werden. </a:t>
            </a:r>
          </a:p>
          <a:p>
            <a:r>
              <a:rPr lang="de-DE" baseline="0" dirty="0" smtClean="0"/>
              <a:t>Unter „neu“ wird nur das Wesentliche grob umrissen, Hinweis auf Fortbildungsteil Lernaufgaben-Projekt zur Erwähnung, dass die Lektüre eine Einheit ersetzen kann.  </a:t>
            </a:r>
            <a:r>
              <a:rPr lang="de-DE" b="1" baseline="0" dirty="0" smtClean="0"/>
              <a:t>Es soll erwähnt werden, dass nicht alle </a:t>
            </a:r>
            <a:r>
              <a:rPr lang="de-DE" baseline="0" dirty="0" smtClean="0"/>
              <a:t>der auf dem Markt befindlichen </a:t>
            </a:r>
            <a:r>
              <a:rPr lang="de-DE" b="1" baseline="0" dirty="0" err="1" smtClean="0"/>
              <a:t>didaktisierten</a:t>
            </a:r>
            <a:r>
              <a:rPr lang="de-DE" b="1" baseline="0" dirty="0" smtClean="0"/>
              <a:t> Lektüren die neuen Kriterien erfüllen</a:t>
            </a:r>
            <a:r>
              <a:rPr lang="de-DE" baseline="0" dirty="0" smtClean="0"/>
              <a:t>: es wurde ja gerade schwierige oder zu idiomatische Lexik „</a:t>
            </a:r>
            <a:r>
              <a:rPr lang="de-DE" baseline="0" dirty="0" err="1" smtClean="0"/>
              <a:t>eingebnet</a:t>
            </a:r>
            <a:r>
              <a:rPr lang="de-DE" baseline="0" dirty="0" smtClean="0"/>
              <a:t>“, um einen möglichst rein motivierenden leichten Zugang zum ersten „großen“ englischen Text zu schaffen. Grammatik wurde zugunsten der besseren „Lesbarkeit“ vereinfacht, damit sie nicht ungewollt als </a:t>
            </a:r>
            <a:r>
              <a:rPr lang="de-DE" baseline="0" dirty="0" err="1" smtClean="0"/>
              <a:t>Distraktor</a:t>
            </a:r>
            <a:r>
              <a:rPr lang="de-DE" baseline="0" dirty="0" smtClean="0"/>
              <a:t> Verständnisbarrieren aufbaute. Demnach müssen die Lektüren nun nach anderen Kriterien ausgewählt werden</a:t>
            </a:r>
            <a:r>
              <a:rPr lang="de-DE" baseline="0" dirty="0" smtClean="0"/>
              <a:t>! Daher ein Vergleich zwischen den Kriterien für Klasse 5/6 und 7/8</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7</a:t>
            </a:fld>
            <a:endParaRPr lang="de-DE"/>
          </a:p>
        </p:txBody>
      </p:sp>
    </p:spTree>
    <p:extLst>
      <p:ext uri="{BB962C8B-B14F-4D97-AF65-F5344CB8AC3E}">
        <p14:creationId xmlns:p14="http://schemas.microsoft.com/office/powerpoint/2010/main" val="4261613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Es folgt</a:t>
            </a:r>
            <a:r>
              <a:rPr lang="de-DE" baseline="0" dirty="0" smtClean="0"/>
              <a:t> die Abbildung der Seiten im Bildungsplan. Unbedingt darauf hinweisen, dass diese nun und hier nicht en </a:t>
            </a:r>
            <a:r>
              <a:rPr lang="de-DE" baseline="0" dirty="0" err="1" smtClean="0"/>
              <a:t>detail</a:t>
            </a:r>
            <a:r>
              <a:rPr lang="de-DE" baseline="0" dirty="0" smtClean="0"/>
              <a:t> gelesen werden </a:t>
            </a:r>
            <a:r>
              <a:rPr lang="de-DE" baseline="0" dirty="0" smtClean="0"/>
              <a:t>soll. </a:t>
            </a:r>
            <a:r>
              <a:rPr lang="de-DE" baseline="0" dirty="0" smtClean="0"/>
              <a:t>Es sind die wichtigen Unterschiede rot hervorgehoben, darum geht es. Es wird hier nur Gewähr geliefert, dass die Kriterien bei der Auswahl berücksichtigt </a:t>
            </a:r>
            <a:r>
              <a:rPr lang="de-DE" baseline="0" dirty="0" smtClean="0"/>
              <a:t>wurden und die Jahrgangsprogression wird transparent gemacht.</a:t>
            </a:r>
            <a:endParaRPr lang="de-DE" dirty="0"/>
          </a:p>
        </p:txBody>
      </p:sp>
      <p:sp>
        <p:nvSpPr>
          <p:cNvPr id="4" name="Foliennummernplatzhalter 3"/>
          <p:cNvSpPr>
            <a:spLocks noGrp="1"/>
          </p:cNvSpPr>
          <p:nvPr>
            <p:ph type="sldNum" sz="quarter" idx="10"/>
          </p:nvPr>
        </p:nvSpPr>
        <p:spPr/>
        <p:txBody>
          <a:bodyPr/>
          <a:lstStyle/>
          <a:p>
            <a:fld id="{01EE235A-44FD-4E30-B7A8-DA72B4411880}" type="slidenum">
              <a:rPr lang="de-DE" smtClean="0"/>
              <a:t>8</a:t>
            </a:fld>
            <a:endParaRPr lang="de-DE"/>
          </a:p>
        </p:txBody>
      </p:sp>
    </p:spTree>
    <p:extLst>
      <p:ext uri="{BB962C8B-B14F-4D97-AF65-F5344CB8AC3E}">
        <p14:creationId xmlns:p14="http://schemas.microsoft.com/office/powerpoint/2010/main" val="1277655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 Kriterium der Progression ist der</a:t>
            </a:r>
            <a:r>
              <a:rPr lang="de-DE" baseline="0" dirty="0" smtClean="0"/>
              <a:t> Schwierigkeitsgrad des Textes. </a:t>
            </a:r>
            <a:r>
              <a:rPr lang="de-DE" baseline="0" dirty="0" smtClean="0"/>
              <a:t> </a:t>
            </a:r>
            <a:r>
              <a:rPr lang="de-DE" b="1" baseline="0" dirty="0" smtClean="0"/>
              <a:t>Innerhalb der Jahrgangsstufe muss nun am Aufbau der Lesekompetenz gearbeitet werden. Hier gilt die eingangs erwähnte Progression zu beachten:</a:t>
            </a:r>
            <a:endParaRPr lang="de-DE" b="1" dirty="0"/>
          </a:p>
        </p:txBody>
      </p:sp>
      <p:sp>
        <p:nvSpPr>
          <p:cNvPr id="4" name="Foliennummernplatzhalter 3"/>
          <p:cNvSpPr>
            <a:spLocks noGrp="1"/>
          </p:cNvSpPr>
          <p:nvPr>
            <p:ph type="sldNum" sz="quarter" idx="10"/>
          </p:nvPr>
        </p:nvSpPr>
        <p:spPr/>
        <p:txBody>
          <a:bodyPr/>
          <a:lstStyle/>
          <a:p>
            <a:fld id="{01EE235A-44FD-4E30-B7A8-DA72B4411880}" type="slidenum">
              <a:rPr lang="de-DE" smtClean="0"/>
              <a:t>9</a:t>
            </a:fld>
            <a:endParaRPr lang="de-DE"/>
          </a:p>
        </p:txBody>
      </p:sp>
    </p:spTree>
    <p:extLst>
      <p:ext uri="{BB962C8B-B14F-4D97-AF65-F5344CB8AC3E}">
        <p14:creationId xmlns:p14="http://schemas.microsoft.com/office/powerpoint/2010/main" val="2895183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0A8D61B8-CD3A-4C49-8E52-B60500793496}" type="datetime1">
              <a:rPr lang="de-DE" smtClean="0"/>
              <a:t>13.06.2016</a:t>
            </a:fld>
            <a:endParaRPr lang="de-DE"/>
          </a:p>
        </p:txBody>
      </p:sp>
      <p:sp>
        <p:nvSpPr>
          <p:cNvPr id="5" name="Fußzeilenplatzhalter 4"/>
          <p:cNvSpPr>
            <a:spLocks noGrp="1"/>
          </p:cNvSpPr>
          <p:nvPr>
            <p:ph type="ftr" sz="quarter" idx="11"/>
          </p:nvPr>
        </p:nvSpPr>
        <p:spPr/>
        <p:txBody>
          <a:bodyPr/>
          <a:lstStyle/>
          <a:p>
            <a:r>
              <a:rPr lang="de-DE" smtClean="0"/>
              <a:t>Dr. Karola Schallhorn, RP KA ZPG BP 2016_ 7/8_Leseverstehen am Beispiel von Diary of a wimpy kid  by Jeff Kinney </a:t>
            </a:r>
            <a:endParaRPr lang="de-DE"/>
          </a:p>
        </p:txBody>
      </p:sp>
      <p:sp>
        <p:nvSpPr>
          <p:cNvPr id="6" name="Foliennummernplatzhalter 5"/>
          <p:cNvSpPr>
            <a:spLocks noGrp="1"/>
          </p:cNvSpPr>
          <p:nvPr>
            <p:ph type="sldNum" sz="quarter" idx="12"/>
          </p:nvPr>
        </p:nvSpPr>
        <p:spPr/>
        <p:txBody>
          <a:bodyPr/>
          <a:lstStyle/>
          <a:p>
            <a:fld id="{32E5C025-77AF-4750-8AF4-6E9D865302C4}" type="slidenum">
              <a:rPr lang="de-DE" smtClean="0"/>
              <a:t>‹Nr.›</a:t>
            </a:fld>
            <a:endParaRPr lang="de-DE"/>
          </a:p>
        </p:txBody>
      </p:sp>
    </p:spTree>
    <p:extLst>
      <p:ext uri="{BB962C8B-B14F-4D97-AF65-F5344CB8AC3E}">
        <p14:creationId xmlns:p14="http://schemas.microsoft.com/office/powerpoint/2010/main" val="2830301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E14685E-D6D8-460E-ABE6-39F0C94E87DC}" type="datetime1">
              <a:rPr lang="de-DE" smtClean="0"/>
              <a:t>13.06.2016</a:t>
            </a:fld>
            <a:endParaRPr lang="de-DE"/>
          </a:p>
        </p:txBody>
      </p:sp>
      <p:sp>
        <p:nvSpPr>
          <p:cNvPr id="5" name="Fußzeilenplatzhalter 4"/>
          <p:cNvSpPr>
            <a:spLocks noGrp="1"/>
          </p:cNvSpPr>
          <p:nvPr>
            <p:ph type="ftr" sz="quarter" idx="11"/>
          </p:nvPr>
        </p:nvSpPr>
        <p:spPr/>
        <p:txBody>
          <a:bodyPr/>
          <a:lstStyle/>
          <a:p>
            <a:r>
              <a:rPr lang="de-DE" smtClean="0"/>
              <a:t>Dr. Karola Schallhorn, RP KA ZPG BP 2016_ 7/8_Leseverstehen am Beispiel von Diary of a wimpy kid  by Jeff Kinney </a:t>
            </a:r>
            <a:endParaRPr lang="de-DE"/>
          </a:p>
        </p:txBody>
      </p:sp>
      <p:sp>
        <p:nvSpPr>
          <p:cNvPr id="6" name="Foliennummernplatzhalter 5"/>
          <p:cNvSpPr>
            <a:spLocks noGrp="1"/>
          </p:cNvSpPr>
          <p:nvPr>
            <p:ph type="sldNum" sz="quarter" idx="12"/>
          </p:nvPr>
        </p:nvSpPr>
        <p:spPr/>
        <p:txBody>
          <a:bodyPr/>
          <a:lstStyle/>
          <a:p>
            <a:fld id="{32E5C025-77AF-4750-8AF4-6E9D865302C4}" type="slidenum">
              <a:rPr lang="de-DE" smtClean="0"/>
              <a:t>‹Nr.›</a:t>
            </a:fld>
            <a:endParaRPr lang="de-DE"/>
          </a:p>
        </p:txBody>
      </p:sp>
    </p:spTree>
    <p:extLst>
      <p:ext uri="{BB962C8B-B14F-4D97-AF65-F5344CB8AC3E}">
        <p14:creationId xmlns:p14="http://schemas.microsoft.com/office/powerpoint/2010/main" val="2762497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C02AD50-95F9-46C7-B555-89B61E937452}" type="datetime1">
              <a:rPr lang="de-DE" smtClean="0"/>
              <a:t>13.06.2016</a:t>
            </a:fld>
            <a:endParaRPr lang="de-DE"/>
          </a:p>
        </p:txBody>
      </p:sp>
      <p:sp>
        <p:nvSpPr>
          <p:cNvPr id="5" name="Fußzeilenplatzhalter 4"/>
          <p:cNvSpPr>
            <a:spLocks noGrp="1"/>
          </p:cNvSpPr>
          <p:nvPr>
            <p:ph type="ftr" sz="quarter" idx="11"/>
          </p:nvPr>
        </p:nvSpPr>
        <p:spPr/>
        <p:txBody>
          <a:bodyPr/>
          <a:lstStyle/>
          <a:p>
            <a:r>
              <a:rPr lang="de-DE" smtClean="0"/>
              <a:t>Dr. Karola Schallhorn, RP KA ZPG BP 2016_ 7/8_Leseverstehen am Beispiel von Diary of a wimpy kid  by Jeff Kinney </a:t>
            </a:r>
            <a:endParaRPr lang="de-DE"/>
          </a:p>
        </p:txBody>
      </p:sp>
      <p:sp>
        <p:nvSpPr>
          <p:cNvPr id="6" name="Foliennummernplatzhalter 5"/>
          <p:cNvSpPr>
            <a:spLocks noGrp="1"/>
          </p:cNvSpPr>
          <p:nvPr>
            <p:ph type="sldNum" sz="quarter" idx="12"/>
          </p:nvPr>
        </p:nvSpPr>
        <p:spPr/>
        <p:txBody>
          <a:bodyPr/>
          <a:lstStyle/>
          <a:p>
            <a:fld id="{32E5C025-77AF-4750-8AF4-6E9D865302C4}" type="slidenum">
              <a:rPr lang="de-DE" smtClean="0"/>
              <a:t>‹Nr.›</a:t>
            </a:fld>
            <a:endParaRPr lang="de-DE"/>
          </a:p>
        </p:txBody>
      </p:sp>
    </p:spTree>
    <p:extLst>
      <p:ext uri="{BB962C8B-B14F-4D97-AF65-F5344CB8AC3E}">
        <p14:creationId xmlns:p14="http://schemas.microsoft.com/office/powerpoint/2010/main" val="1159212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EC99284-3428-43DF-90CC-B623D3271A2D}" type="datetime1">
              <a:rPr lang="de-DE" smtClean="0"/>
              <a:t>13.06.2016</a:t>
            </a:fld>
            <a:endParaRPr lang="de-DE"/>
          </a:p>
        </p:txBody>
      </p:sp>
      <p:sp>
        <p:nvSpPr>
          <p:cNvPr id="5" name="Fußzeilenplatzhalter 4"/>
          <p:cNvSpPr>
            <a:spLocks noGrp="1"/>
          </p:cNvSpPr>
          <p:nvPr>
            <p:ph type="ftr" sz="quarter" idx="11"/>
          </p:nvPr>
        </p:nvSpPr>
        <p:spPr/>
        <p:txBody>
          <a:bodyPr/>
          <a:lstStyle/>
          <a:p>
            <a:r>
              <a:rPr lang="de-DE" smtClean="0"/>
              <a:t>Dr. Karola Schallhorn, RP KA ZPG BP 2016_ 7/8_Leseverstehen am Beispiel von Diary of a wimpy kid  by Jeff Kinney </a:t>
            </a:r>
            <a:endParaRPr lang="de-DE"/>
          </a:p>
        </p:txBody>
      </p:sp>
      <p:sp>
        <p:nvSpPr>
          <p:cNvPr id="6" name="Foliennummernplatzhalter 5"/>
          <p:cNvSpPr>
            <a:spLocks noGrp="1"/>
          </p:cNvSpPr>
          <p:nvPr>
            <p:ph type="sldNum" sz="quarter" idx="12"/>
          </p:nvPr>
        </p:nvSpPr>
        <p:spPr/>
        <p:txBody>
          <a:bodyPr/>
          <a:lstStyle/>
          <a:p>
            <a:fld id="{32E5C025-77AF-4750-8AF4-6E9D865302C4}" type="slidenum">
              <a:rPr lang="de-DE" smtClean="0"/>
              <a:t>‹Nr.›</a:t>
            </a:fld>
            <a:endParaRPr lang="de-DE"/>
          </a:p>
        </p:txBody>
      </p:sp>
    </p:spTree>
    <p:extLst>
      <p:ext uri="{BB962C8B-B14F-4D97-AF65-F5344CB8AC3E}">
        <p14:creationId xmlns:p14="http://schemas.microsoft.com/office/powerpoint/2010/main" val="1609374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B2CE4914-6D8E-4B5C-8265-97297AB95726}" type="datetime1">
              <a:rPr lang="de-DE" smtClean="0"/>
              <a:t>13.06.2016</a:t>
            </a:fld>
            <a:endParaRPr lang="de-DE"/>
          </a:p>
        </p:txBody>
      </p:sp>
      <p:sp>
        <p:nvSpPr>
          <p:cNvPr id="5" name="Fußzeilenplatzhalter 4"/>
          <p:cNvSpPr>
            <a:spLocks noGrp="1"/>
          </p:cNvSpPr>
          <p:nvPr>
            <p:ph type="ftr" sz="quarter" idx="11"/>
          </p:nvPr>
        </p:nvSpPr>
        <p:spPr/>
        <p:txBody>
          <a:bodyPr/>
          <a:lstStyle/>
          <a:p>
            <a:r>
              <a:rPr lang="de-DE" smtClean="0"/>
              <a:t>Dr. Karola Schallhorn, RP KA ZPG BP 2016_ 7/8_Leseverstehen am Beispiel von Diary of a wimpy kid  by Jeff Kinney </a:t>
            </a:r>
            <a:endParaRPr lang="de-DE"/>
          </a:p>
        </p:txBody>
      </p:sp>
      <p:sp>
        <p:nvSpPr>
          <p:cNvPr id="6" name="Foliennummernplatzhalter 5"/>
          <p:cNvSpPr>
            <a:spLocks noGrp="1"/>
          </p:cNvSpPr>
          <p:nvPr>
            <p:ph type="sldNum" sz="quarter" idx="12"/>
          </p:nvPr>
        </p:nvSpPr>
        <p:spPr/>
        <p:txBody>
          <a:bodyPr/>
          <a:lstStyle/>
          <a:p>
            <a:fld id="{32E5C025-77AF-4750-8AF4-6E9D865302C4}" type="slidenum">
              <a:rPr lang="de-DE" smtClean="0"/>
              <a:t>‹Nr.›</a:t>
            </a:fld>
            <a:endParaRPr lang="de-DE"/>
          </a:p>
        </p:txBody>
      </p:sp>
    </p:spTree>
    <p:extLst>
      <p:ext uri="{BB962C8B-B14F-4D97-AF65-F5344CB8AC3E}">
        <p14:creationId xmlns:p14="http://schemas.microsoft.com/office/powerpoint/2010/main" val="2019830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49E4AA7E-7979-406F-A2E3-E314058AB2FB}" type="datetime1">
              <a:rPr lang="de-DE" smtClean="0"/>
              <a:t>13.06.2016</a:t>
            </a:fld>
            <a:endParaRPr lang="de-DE"/>
          </a:p>
        </p:txBody>
      </p:sp>
      <p:sp>
        <p:nvSpPr>
          <p:cNvPr id="6" name="Fußzeilenplatzhalter 5"/>
          <p:cNvSpPr>
            <a:spLocks noGrp="1"/>
          </p:cNvSpPr>
          <p:nvPr>
            <p:ph type="ftr" sz="quarter" idx="11"/>
          </p:nvPr>
        </p:nvSpPr>
        <p:spPr/>
        <p:txBody>
          <a:bodyPr/>
          <a:lstStyle/>
          <a:p>
            <a:r>
              <a:rPr lang="de-DE" smtClean="0"/>
              <a:t>Dr. Karola Schallhorn, RP KA ZPG BP 2016_ 7/8_Leseverstehen am Beispiel von Diary of a wimpy kid  by Jeff Kinney </a:t>
            </a:r>
            <a:endParaRPr lang="de-DE"/>
          </a:p>
        </p:txBody>
      </p:sp>
      <p:sp>
        <p:nvSpPr>
          <p:cNvPr id="7" name="Foliennummernplatzhalter 6"/>
          <p:cNvSpPr>
            <a:spLocks noGrp="1"/>
          </p:cNvSpPr>
          <p:nvPr>
            <p:ph type="sldNum" sz="quarter" idx="12"/>
          </p:nvPr>
        </p:nvSpPr>
        <p:spPr/>
        <p:txBody>
          <a:bodyPr/>
          <a:lstStyle/>
          <a:p>
            <a:fld id="{32E5C025-77AF-4750-8AF4-6E9D865302C4}" type="slidenum">
              <a:rPr lang="de-DE" smtClean="0"/>
              <a:t>‹Nr.›</a:t>
            </a:fld>
            <a:endParaRPr lang="de-DE"/>
          </a:p>
        </p:txBody>
      </p:sp>
    </p:spTree>
    <p:extLst>
      <p:ext uri="{BB962C8B-B14F-4D97-AF65-F5344CB8AC3E}">
        <p14:creationId xmlns:p14="http://schemas.microsoft.com/office/powerpoint/2010/main" val="4143773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796F18EC-E377-4248-8476-0A7E130B8A0B}" type="datetime1">
              <a:rPr lang="de-DE" smtClean="0"/>
              <a:t>13.06.2016</a:t>
            </a:fld>
            <a:endParaRPr lang="de-DE"/>
          </a:p>
        </p:txBody>
      </p:sp>
      <p:sp>
        <p:nvSpPr>
          <p:cNvPr id="8" name="Fußzeilenplatzhalter 7"/>
          <p:cNvSpPr>
            <a:spLocks noGrp="1"/>
          </p:cNvSpPr>
          <p:nvPr>
            <p:ph type="ftr" sz="quarter" idx="11"/>
          </p:nvPr>
        </p:nvSpPr>
        <p:spPr/>
        <p:txBody>
          <a:bodyPr/>
          <a:lstStyle/>
          <a:p>
            <a:r>
              <a:rPr lang="de-DE" smtClean="0"/>
              <a:t>Dr. Karola Schallhorn, RP KA ZPG BP 2016_ 7/8_Leseverstehen am Beispiel von Diary of a wimpy kid  by Jeff Kinney </a:t>
            </a:r>
            <a:endParaRPr lang="de-DE"/>
          </a:p>
        </p:txBody>
      </p:sp>
      <p:sp>
        <p:nvSpPr>
          <p:cNvPr id="9" name="Foliennummernplatzhalter 8"/>
          <p:cNvSpPr>
            <a:spLocks noGrp="1"/>
          </p:cNvSpPr>
          <p:nvPr>
            <p:ph type="sldNum" sz="quarter" idx="12"/>
          </p:nvPr>
        </p:nvSpPr>
        <p:spPr/>
        <p:txBody>
          <a:bodyPr/>
          <a:lstStyle/>
          <a:p>
            <a:fld id="{32E5C025-77AF-4750-8AF4-6E9D865302C4}" type="slidenum">
              <a:rPr lang="de-DE" smtClean="0"/>
              <a:t>‹Nr.›</a:t>
            </a:fld>
            <a:endParaRPr lang="de-DE"/>
          </a:p>
        </p:txBody>
      </p:sp>
    </p:spTree>
    <p:extLst>
      <p:ext uri="{BB962C8B-B14F-4D97-AF65-F5344CB8AC3E}">
        <p14:creationId xmlns:p14="http://schemas.microsoft.com/office/powerpoint/2010/main" val="1917581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9439DED7-F63F-44E9-A34C-1AE73A723FDB}" type="datetime1">
              <a:rPr lang="de-DE" smtClean="0"/>
              <a:t>13.06.2016</a:t>
            </a:fld>
            <a:endParaRPr lang="de-DE"/>
          </a:p>
        </p:txBody>
      </p:sp>
      <p:sp>
        <p:nvSpPr>
          <p:cNvPr id="4" name="Fußzeilenplatzhalter 3"/>
          <p:cNvSpPr>
            <a:spLocks noGrp="1"/>
          </p:cNvSpPr>
          <p:nvPr>
            <p:ph type="ftr" sz="quarter" idx="11"/>
          </p:nvPr>
        </p:nvSpPr>
        <p:spPr/>
        <p:txBody>
          <a:bodyPr/>
          <a:lstStyle/>
          <a:p>
            <a:r>
              <a:rPr lang="de-DE" smtClean="0"/>
              <a:t>Dr. Karola Schallhorn, RP KA ZPG BP 2016_ 7/8_Leseverstehen am Beispiel von Diary of a wimpy kid  by Jeff Kinney </a:t>
            </a:r>
            <a:endParaRPr lang="de-DE"/>
          </a:p>
        </p:txBody>
      </p:sp>
      <p:sp>
        <p:nvSpPr>
          <p:cNvPr id="5" name="Foliennummernplatzhalter 4"/>
          <p:cNvSpPr>
            <a:spLocks noGrp="1"/>
          </p:cNvSpPr>
          <p:nvPr>
            <p:ph type="sldNum" sz="quarter" idx="12"/>
          </p:nvPr>
        </p:nvSpPr>
        <p:spPr/>
        <p:txBody>
          <a:bodyPr/>
          <a:lstStyle/>
          <a:p>
            <a:fld id="{32E5C025-77AF-4750-8AF4-6E9D865302C4}" type="slidenum">
              <a:rPr lang="de-DE" smtClean="0"/>
              <a:t>‹Nr.›</a:t>
            </a:fld>
            <a:endParaRPr lang="de-DE"/>
          </a:p>
        </p:txBody>
      </p:sp>
    </p:spTree>
    <p:extLst>
      <p:ext uri="{BB962C8B-B14F-4D97-AF65-F5344CB8AC3E}">
        <p14:creationId xmlns:p14="http://schemas.microsoft.com/office/powerpoint/2010/main" val="1029677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4842967-5147-4B8A-9BF1-3DE8DCCEA361}" type="datetime1">
              <a:rPr lang="de-DE" smtClean="0"/>
              <a:t>13.06.2016</a:t>
            </a:fld>
            <a:endParaRPr lang="de-DE"/>
          </a:p>
        </p:txBody>
      </p:sp>
      <p:sp>
        <p:nvSpPr>
          <p:cNvPr id="3" name="Fußzeilenplatzhalter 2"/>
          <p:cNvSpPr>
            <a:spLocks noGrp="1"/>
          </p:cNvSpPr>
          <p:nvPr>
            <p:ph type="ftr" sz="quarter" idx="11"/>
          </p:nvPr>
        </p:nvSpPr>
        <p:spPr/>
        <p:txBody>
          <a:bodyPr/>
          <a:lstStyle/>
          <a:p>
            <a:r>
              <a:rPr lang="de-DE" smtClean="0"/>
              <a:t>Dr. Karola Schallhorn, RP KA ZPG BP 2016_ 7/8_Leseverstehen am Beispiel von Diary of a wimpy kid  by Jeff Kinney </a:t>
            </a:r>
            <a:endParaRPr lang="de-DE"/>
          </a:p>
        </p:txBody>
      </p:sp>
      <p:sp>
        <p:nvSpPr>
          <p:cNvPr id="4" name="Foliennummernplatzhalter 3"/>
          <p:cNvSpPr>
            <a:spLocks noGrp="1"/>
          </p:cNvSpPr>
          <p:nvPr>
            <p:ph type="sldNum" sz="quarter" idx="12"/>
          </p:nvPr>
        </p:nvSpPr>
        <p:spPr/>
        <p:txBody>
          <a:bodyPr/>
          <a:lstStyle/>
          <a:p>
            <a:fld id="{32E5C025-77AF-4750-8AF4-6E9D865302C4}" type="slidenum">
              <a:rPr lang="de-DE" smtClean="0"/>
              <a:t>‹Nr.›</a:t>
            </a:fld>
            <a:endParaRPr lang="de-DE"/>
          </a:p>
        </p:txBody>
      </p:sp>
    </p:spTree>
    <p:extLst>
      <p:ext uri="{BB962C8B-B14F-4D97-AF65-F5344CB8AC3E}">
        <p14:creationId xmlns:p14="http://schemas.microsoft.com/office/powerpoint/2010/main" val="3997447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FE0F9FA3-F298-4CB6-85F1-E859C5557201}" type="datetime1">
              <a:rPr lang="de-DE" smtClean="0"/>
              <a:t>13.06.2016</a:t>
            </a:fld>
            <a:endParaRPr lang="de-DE"/>
          </a:p>
        </p:txBody>
      </p:sp>
      <p:sp>
        <p:nvSpPr>
          <p:cNvPr id="6" name="Fußzeilenplatzhalter 5"/>
          <p:cNvSpPr>
            <a:spLocks noGrp="1"/>
          </p:cNvSpPr>
          <p:nvPr>
            <p:ph type="ftr" sz="quarter" idx="11"/>
          </p:nvPr>
        </p:nvSpPr>
        <p:spPr/>
        <p:txBody>
          <a:bodyPr/>
          <a:lstStyle/>
          <a:p>
            <a:r>
              <a:rPr lang="de-DE" smtClean="0"/>
              <a:t>Dr. Karola Schallhorn, RP KA ZPG BP 2016_ 7/8_Leseverstehen am Beispiel von Diary of a wimpy kid  by Jeff Kinney </a:t>
            </a:r>
            <a:endParaRPr lang="de-DE"/>
          </a:p>
        </p:txBody>
      </p:sp>
      <p:sp>
        <p:nvSpPr>
          <p:cNvPr id="7" name="Foliennummernplatzhalter 6"/>
          <p:cNvSpPr>
            <a:spLocks noGrp="1"/>
          </p:cNvSpPr>
          <p:nvPr>
            <p:ph type="sldNum" sz="quarter" idx="12"/>
          </p:nvPr>
        </p:nvSpPr>
        <p:spPr/>
        <p:txBody>
          <a:bodyPr/>
          <a:lstStyle/>
          <a:p>
            <a:fld id="{32E5C025-77AF-4750-8AF4-6E9D865302C4}" type="slidenum">
              <a:rPr lang="de-DE" smtClean="0"/>
              <a:t>‹Nr.›</a:t>
            </a:fld>
            <a:endParaRPr lang="de-DE"/>
          </a:p>
        </p:txBody>
      </p:sp>
    </p:spTree>
    <p:extLst>
      <p:ext uri="{BB962C8B-B14F-4D97-AF65-F5344CB8AC3E}">
        <p14:creationId xmlns:p14="http://schemas.microsoft.com/office/powerpoint/2010/main" val="1540926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2961AF15-20B3-48BB-BB11-442D4C527F59}" type="datetime1">
              <a:rPr lang="de-DE" smtClean="0"/>
              <a:t>13.06.2016</a:t>
            </a:fld>
            <a:endParaRPr lang="de-DE"/>
          </a:p>
        </p:txBody>
      </p:sp>
      <p:sp>
        <p:nvSpPr>
          <p:cNvPr id="6" name="Fußzeilenplatzhalter 5"/>
          <p:cNvSpPr>
            <a:spLocks noGrp="1"/>
          </p:cNvSpPr>
          <p:nvPr>
            <p:ph type="ftr" sz="quarter" idx="11"/>
          </p:nvPr>
        </p:nvSpPr>
        <p:spPr/>
        <p:txBody>
          <a:bodyPr/>
          <a:lstStyle/>
          <a:p>
            <a:r>
              <a:rPr lang="de-DE" smtClean="0"/>
              <a:t>Dr. Karola Schallhorn, RP KA ZPG BP 2016_ 7/8_Leseverstehen am Beispiel von Diary of a wimpy kid  by Jeff Kinney </a:t>
            </a:r>
            <a:endParaRPr lang="de-DE"/>
          </a:p>
        </p:txBody>
      </p:sp>
      <p:sp>
        <p:nvSpPr>
          <p:cNvPr id="7" name="Foliennummernplatzhalter 6"/>
          <p:cNvSpPr>
            <a:spLocks noGrp="1"/>
          </p:cNvSpPr>
          <p:nvPr>
            <p:ph type="sldNum" sz="quarter" idx="12"/>
          </p:nvPr>
        </p:nvSpPr>
        <p:spPr/>
        <p:txBody>
          <a:bodyPr/>
          <a:lstStyle/>
          <a:p>
            <a:fld id="{32E5C025-77AF-4750-8AF4-6E9D865302C4}" type="slidenum">
              <a:rPr lang="de-DE" smtClean="0"/>
              <a:t>‹Nr.›</a:t>
            </a:fld>
            <a:endParaRPr lang="de-DE"/>
          </a:p>
        </p:txBody>
      </p:sp>
    </p:spTree>
    <p:extLst>
      <p:ext uri="{BB962C8B-B14F-4D97-AF65-F5344CB8AC3E}">
        <p14:creationId xmlns:p14="http://schemas.microsoft.com/office/powerpoint/2010/main" val="1229544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9E49DE-D127-49C2-83AA-598C36548A3E}" type="datetime1">
              <a:rPr lang="de-DE" smtClean="0"/>
              <a:t>13.06.2016</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Dr. Karola Schallhorn, RP KA ZPG BP 2016_ 7/8_Leseverstehen am Beispiel von Diary of a wimpy kid  by Jeff Kinney </a:t>
            </a:r>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E5C025-77AF-4750-8AF4-6E9D865302C4}" type="slidenum">
              <a:rPr lang="de-DE" smtClean="0"/>
              <a:t>‹Nr.›</a:t>
            </a:fld>
            <a:endParaRPr lang="de-DE"/>
          </a:p>
        </p:txBody>
      </p:sp>
    </p:spTree>
    <p:extLst>
      <p:ext uri="{BB962C8B-B14F-4D97-AF65-F5344CB8AC3E}">
        <p14:creationId xmlns:p14="http://schemas.microsoft.com/office/powerpoint/2010/main" val="3226910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package" Target="../embeddings/Microsoft_Word-Dokument1.docx"/></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package" Target="../embeddings/Microsoft_Word-Dokument2.docx"/></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package" Target="../embeddings/Microsoft_Word-Dokument3.docx"/></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2.emf"/><Relationship Id="rId4" Type="http://schemas.openxmlformats.org/officeDocument/2006/relationships/package" Target="../embeddings/Microsoft_Word-Dokument4.docx"/></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3.e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14.emf"/><Relationship Id="rId4" Type="http://schemas.openxmlformats.org/officeDocument/2006/relationships/package" Target="../embeddings/Microsoft_Word-Dokument5.docx"/></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5.emf"/><Relationship Id="rId4" Type="http://schemas.openxmlformats.org/officeDocument/2006/relationships/package" Target="../embeddings/Microsoft_Word-Dokument6.docx"/></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18.emf"/><Relationship Id="rId4" Type="http://schemas.openxmlformats.org/officeDocument/2006/relationships/package" Target="../embeddings/Microsoft_Word-Dokument7.docx"/></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19.emf"/><Relationship Id="rId4" Type="http://schemas.openxmlformats.org/officeDocument/2006/relationships/package" Target="../embeddings/Microsoft_Word-Dokument8.docx"/></Relationships>
</file>

<file path=ppt/slides/_rels/slide32.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notesSlide" Target="../notesSlides/notesSlide32.xml"/><Relationship Id="rId7" Type="http://schemas.openxmlformats.org/officeDocument/2006/relationships/image" Target="../media/image21.e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4.bin"/><Relationship Id="rId5" Type="http://schemas.openxmlformats.org/officeDocument/2006/relationships/image" Target="../media/image20.emf"/><Relationship Id="rId10" Type="http://schemas.openxmlformats.org/officeDocument/2006/relationships/image" Target="../media/image24.emf"/><Relationship Id="rId4" Type="http://schemas.openxmlformats.org/officeDocument/2006/relationships/oleObject" Target="../embeddings/oleObject3.bin"/><Relationship Id="rId9" Type="http://schemas.openxmlformats.org/officeDocument/2006/relationships/image" Target="../media/image23.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25.emf"/><Relationship Id="rId4" Type="http://schemas.openxmlformats.org/officeDocument/2006/relationships/package" Target="../embeddings/Microsoft_Word-Dokument9.docx"/></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26.emf"/><Relationship Id="rId4" Type="http://schemas.openxmlformats.org/officeDocument/2006/relationships/package" Target="../embeddings/Microsoft_Word-Dokument10.docx"/></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27.emf"/><Relationship Id="rId4" Type="http://schemas.openxmlformats.org/officeDocument/2006/relationships/package" Target="../embeddings/Microsoft_Word-Dokument11.docx"/></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image" Target="../media/image28.emf"/><Relationship Id="rId4" Type="http://schemas.openxmlformats.org/officeDocument/2006/relationships/oleObject" Target="../embeddings/oleObject5.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16.vml"/><Relationship Id="rId5" Type="http://schemas.openxmlformats.org/officeDocument/2006/relationships/image" Target="../media/image29.emf"/><Relationship Id="rId4" Type="http://schemas.openxmlformats.org/officeDocument/2006/relationships/oleObject" Target="../embeddings/oleObject6.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17.vml"/><Relationship Id="rId5" Type="http://schemas.openxmlformats.org/officeDocument/2006/relationships/image" Target="../media/image30.emf"/><Relationship Id="rId4" Type="http://schemas.openxmlformats.org/officeDocument/2006/relationships/oleObject" Target="../embeddings/oleObject7.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image" Target="../media/image31.emf"/><Relationship Id="rId4" Type="http://schemas.openxmlformats.org/officeDocument/2006/relationships/oleObject" Target="../embeddings/oleObject8.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40.xml"/><Relationship Id="rId7" Type="http://schemas.openxmlformats.org/officeDocument/2006/relationships/image" Target="../media/image33.emf"/><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package" Target="../embeddings/Microsoft_Word-Dokument13.docx"/><Relationship Id="rId5" Type="http://schemas.openxmlformats.org/officeDocument/2006/relationships/image" Target="../media/image32.emf"/><Relationship Id="rId4" Type="http://schemas.openxmlformats.org/officeDocument/2006/relationships/package" Target="../embeddings/Microsoft_Word-Dokument12.docx"/></Relationships>
</file>

<file path=ppt/slides/_rels/slide41.xml.rels><?xml version="1.0" encoding="UTF-8" standalone="yes"?>
<Relationships xmlns="http://schemas.openxmlformats.org/package/2006/relationships"><Relationship Id="rId3" Type="http://schemas.openxmlformats.org/officeDocument/2006/relationships/hyperlink" Target="http://diary-of-a-wimpy-kid.wikia.com/wiki/Diary_of_a_Wimpy_Kid_Wiki"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www.wimpykidclub.co.uk/"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hyperlink" Target="http://www.kmk-format.de/" TargetMode="External"/><Relationship Id="rId4" Type="http://schemas.openxmlformats.org/officeDocument/2006/relationships/hyperlink" Target="http://www.diary-of-a-wimpy-kid.wikia.co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177282" y="6492875"/>
            <a:ext cx="9843796" cy="365125"/>
          </a:xfrm>
        </p:spPr>
        <p:txBody>
          <a:bodyPr/>
          <a:lstStyle/>
          <a:p>
            <a:pPr>
              <a:spcAft>
                <a:spcPts val="0"/>
              </a:spcAft>
            </a:pPr>
            <a:r>
              <a:rPr lang="de-DE" dirty="0">
                <a:latin typeface="Calibri" panose="020F0502020204030204" pitchFamily="34" charset="0"/>
                <a:ea typeface="Calibri" panose="020F0502020204030204" pitchFamily="34" charset="0"/>
                <a:cs typeface="Times New Roman" panose="02020603050405020304" pitchFamily="18" charset="0"/>
              </a:rPr>
              <a:t>Dr. Karola Schallhorn, RP KA ZPG BP 2016_ 7/8_Leseverstehen am Beispiel von </a:t>
            </a:r>
            <a:r>
              <a:rPr lang="de-DE" i="1" dirty="0" err="1">
                <a:latin typeface="Calibri" panose="020F0502020204030204" pitchFamily="34" charset="0"/>
                <a:ea typeface="Calibri" panose="020F0502020204030204" pitchFamily="34" charset="0"/>
                <a:cs typeface="Times New Roman" panose="02020603050405020304" pitchFamily="18" charset="0"/>
              </a:rPr>
              <a:t>Diary</a:t>
            </a:r>
            <a:r>
              <a:rPr lang="de-DE" i="1" dirty="0">
                <a:latin typeface="Calibri" panose="020F0502020204030204" pitchFamily="34" charset="0"/>
                <a:ea typeface="Calibri" panose="020F0502020204030204" pitchFamily="34" charset="0"/>
                <a:cs typeface="Times New Roman" panose="02020603050405020304" pitchFamily="18" charset="0"/>
              </a:rPr>
              <a:t> </a:t>
            </a:r>
            <a:r>
              <a:rPr lang="de-DE" i="1" dirty="0" err="1">
                <a:latin typeface="Calibri" panose="020F0502020204030204" pitchFamily="34" charset="0"/>
                <a:ea typeface="Calibri" panose="020F0502020204030204" pitchFamily="34" charset="0"/>
                <a:cs typeface="Times New Roman" panose="02020603050405020304" pitchFamily="18" charset="0"/>
              </a:rPr>
              <a:t>of</a:t>
            </a:r>
            <a:r>
              <a:rPr lang="de-DE" i="1" dirty="0">
                <a:latin typeface="Calibri" panose="020F0502020204030204" pitchFamily="34" charset="0"/>
                <a:ea typeface="Calibri" panose="020F0502020204030204" pitchFamily="34" charset="0"/>
                <a:cs typeface="Times New Roman" panose="02020603050405020304" pitchFamily="18" charset="0"/>
              </a:rPr>
              <a:t> a </a:t>
            </a:r>
            <a:r>
              <a:rPr lang="de-DE" i="1" dirty="0" err="1">
                <a:latin typeface="Calibri" panose="020F0502020204030204" pitchFamily="34" charset="0"/>
                <a:ea typeface="Calibri" panose="020F0502020204030204" pitchFamily="34" charset="0"/>
                <a:cs typeface="Times New Roman" panose="02020603050405020304" pitchFamily="18" charset="0"/>
              </a:rPr>
              <a:t>wimpy</a:t>
            </a:r>
            <a:r>
              <a:rPr lang="de-DE" i="1" dirty="0">
                <a:latin typeface="Calibri" panose="020F0502020204030204" pitchFamily="34" charset="0"/>
                <a:ea typeface="Calibri" panose="020F0502020204030204" pitchFamily="34" charset="0"/>
                <a:cs typeface="Times New Roman" panose="02020603050405020304" pitchFamily="18" charset="0"/>
              </a:rPr>
              <a:t> </a:t>
            </a:r>
            <a:r>
              <a:rPr lang="de-DE" i="1" dirty="0" err="1">
                <a:latin typeface="Calibri" panose="020F0502020204030204" pitchFamily="34" charset="0"/>
                <a:ea typeface="Calibri" panose="020F0502020204030204" pitchFamily="34" charset="0"/>
                <a:cs typeface="Times New Roman" panose="02020603050405020304" pitchFamily="18" charset="0"/>
              </a:rPr>
              <a:t>kid</a:t>
            </a:r>
            <a:r>
              <a:rPr lang="de-DE" dirty="0">
                <a:latin typeface="Calibri" panose="020F0502020204030204" pitchFamily="34" charset="0"/>
                <a:ea typeface="Calibri" panose="020F0502020204030204" pitchFamily="34" charset="0"/>
                <a:cs typeface="Times New Roman" panose="02020603050405020304" pitchFamily="18" charset="0"/>
              </a:rPr>
              <a:t>  </a:t>
            </a:r>
            <a:r>
              <a:rPr lang="de-DE" dirty="0" err="1">
                <a:latin typeface="Calibri" panose="020F0502020204030204" pitchFamily="34" charset="0"/>
                <a:ea typeface="Calibri" panose="020F0502020204030204" pitchFamily="34" charset="0"/>
                <a:cs typeface="Times New Roman" panose="02020603050405020304" pitchFamily="18" charset="0"/>
              </a:rPr>
              <a:t>by</a:t>
            </a:r>
            <a:r>
              <a:rPr lang="de-DE" dirty="0">
                <a:latin typeface="Calibri" panose="020F0502020204030204" pitchFamily="34" charset="0"/>
                <a:ea typeface="Calibri" panose="020F0502020204030204" pitchFamily="34" charset="0"/>
                <a:cs typeface="Times New Roman" panose="02020603050405020304" pitchFamily="18" charset="0"/>
              </a:rPr>
              <a:t> Jeff </a:t>
            </a:r>
            <a:r>
              <a:rPr lang="de-DE" dirty="0" err="1">
                <a:latin typeface="Calibri" panose="020F0502020204030204" pitchFamily="34" charset="0"/>
                <a:ea typeface="Calibri" panose="020F0502020204030204" pitchFamily="34" charset="0"/>
                <a:cs typeface="Times New Roman" panose="02020603050405020304" pitchFamily="18" charset="0"/>
              </a:rPr>
              <a:t>Kinney</a:t>
            </a:r>
            <a:r>
              <a:rPr lang="de-DE" dirty="0">
                <a:latin typeface="Calibri" panose="020F0502020204030204" pitchFamily="34" charset="0"/>
                <a:ea typeface="Calibri" panose="020F0502020204030204" pitchFamily="34" charset="0"/>
                <a:cs typeface="Times New Roman" panose="02020603050405020304" pitchFamily="18" charset="0"/>
              </a:rPr>
              <a:t> </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Foliennummernplatzhalter 2"/>
          <p:cNvSpPr>
            <a:spLocks noGrp="1"/>
          </p:cNvSpPr>
          <p:nvPr>
            <p:ph type="sldNum" sz="quarter" idx="12"/>
          </p:nvPr>
        </p:nvSpPr>
        <p:spPr/>
        <p:txBody>
          <a:bodyPr/>
          <a:lstStyle/>
          <a:p>
            <a:fld id="{32E5C025-77AF-4750-8AF4-6E9D865302C4}" type="slidenum">
              <a:rPr lang="de-DE" smtClean="0"/>
              <a:t>1</a:t>
            </a:fld>
            <a:endParaRPr lang="de-DE" dirty="0"/>
          </a:p>
        </p:txBody>
      </p:sp>
      <p:sp>
        <p:nvSpPr>
          <p:cNvPr id="5" name="Textfeld 4"/>
          <p:cNvSpPr txBox="1"/>
          <p:nvPr/>
        </p:nvSpPr>
        <p:spPr>
          <a:xfrm>
            <a:off x="2232212" y="674356"/>
            <a:ext cx="3644153" cy="2308324"/>
          </a:xfrm>
          <a:prstGeom prst="rect">
            <a:avLst/>
          </a:prstGeom>
          <a:noFill/>
        </p:spPr>
        <p:txBody>
          <a:bodyPr wrap="square" rtlCol="0">
            <a:spAutoFit/>
          </a:bodyPr>
          <a:lstStyle/>
          <a:p>
            <a:r>
              <a:rPr lang="de-DE" sz="3600" dirty="0" smtClean="0"/>
              <a:t>Unterrichtsmodell zum Schwerpunkt </a:t>
            </a:r>
            <a:r>
              <a:rPr lang="de-DE" sz="3600" b="1" dirty="0" smtClean="0"/>
              <a:t>Leseverstehen</a:t>
            </a:r>
            <a:r>
              <a:rPr lang="de-DE" sz="3600" dirty="0" smtClean="0"/>
              <a:t> </a:t>
            </a:r>
          </a:p>
          <a:p>
            <a:r>
              <a:rPr lang="de-DE" sz="3600" dirty="0" smtClean="0"/>
              <a:t>in Klasse 8 </a:t>
            </a:r>
            <a:endParaRPr lang="de-DE" sz="3600" dirty="0"/>
          </a:p>
        </p:txBody>
      </p:sp>
      <p:pic>
        <p:nvPicPr>
          <p:cNvPr id="6" name="Grafik 5"/>
          <p:cNvPicPr>
            <a:picLocks noChangeAspect="1"/>
          </p:cNvPicPr>
          <p:nvPr/>
        </p:nvPicPr>
        <p:blipFill>
          <a:blip r:embed="rId3"/>
          <a:stretch>
            <a:fillRect/>
          </a:stretch>
        </p:blipFill>
        <p:spPr>
          <a:xfrm rot="2298105">
            <a:off x="6452806" y="1338707"/>
            <a:ext cx="3087241" cy="4755229"/>
          </a:xfrm>
          <a:prstGeom prst="rect">
            <a:avLst/>
          </a:prstGeom>
        </p:spPr>
      </p:pic>
    </p:spTree>
    <p:extLst>
      <p:ext uri="{BB962C8B-B14F-4D97-AF65-F5344CB8AC3E}">
        <p14:creationId xmlns:p14="http://schemas.microsoft.com/office/powerpoint/2010/main" val="10916768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1021977" y="6490581"/>
            <a:ext cx="8928848" cy="230894"/>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10</a:t>
            </a:fld>
            <a:endParaRPr lang="de-DE"/>
          </a:p>
        </p:txBody>
      </p:sp>
      <p:sp>
        <p:nvSpPr>
          <p:cNvPr id="4" name="Textfeld 3"/>
          <p:cNvSpPr txBox="1"/>
          <p:nvPr/>
        </p:nvSpPr>
        <p:spPr>
          <a:xfrm>
            <a:off x="2218192" y="603644"/>
            <a:ext cx="8297694" cy="584775"/>
          </a:xfrm>
          <a:prstGeom prst="rect">
            <a:avLst/>
          </a:prstGeom>
          <a:noFill/>
        </p:spPr>
        <p:txBody>
          <a:bodyPr wrap="square" rtlCol="0">
            <a:spAutoFit/>
          </a:bodyPr>
          <a:lstStyle/>
          <a:p>
            <a:pPr algn="ctr"/>
            <a:r>
              <a:rPr lang="de-DE" sz="3200" dirty="0" smtClean="0"/>
              <a:t>Aufbau </a:t>
            </a:r>
            <a:r>
              <a:rPr lang="de-DE" sz="3200" dirty="0" smtClean="0"/>
              <a:t>der Lesekompetenz:</a:t>
            </a:r>
            <a:endParaRPr lang="de-DE" sz="3200" dirty="0"/>
          </a:p>
        </p:txBody>
      </p:sp>
      <p:sp>
        <p:nvSpPr>
          <p:cNvPr id="5" name="Textfeld 4"/>
          <p:cNvSpPr txBox="1"/>
          <p:nvPr/>
        </p:nvSpPr>
        <p:spPr>
          <a:xfrm>
            <a:off x="3297676" y="1979738"/>
            <a:ext cx="2626468" cy="646331"/>
          </a:xfrm>
          <a:prstGeom prst="rect">
            <a:avLst/>
          </a:prstGeom>
          <a:noFill/>
        </p:spPr>
        <p:txBody>
          <a:bodyPr wrap="square" rtlCol="0">
            <a:spAutoFit/>
          </a:bodyPr>
          <a:lstStyle/>
          <a:p>
            <a:r>
              <a:rPr lang="de-DE" dirty="0" smtClean="0"/>
              <a:t>1. Globales </a:t>
            </a:r>
            <a:r>
              <a:rPr lang="de-DE" dirty="0"/>
              <a:t>Verstehen </a:t>
            </a:r>
            <a:r>
              <a:rPr lang="de-DE" dirty="0" smtClean="0"/>
              <a:t>=</a:t>
            </a:r>
            <a:endParaRPr lang="de-DE" dirty="0"/>
          </a:p>
          <a:p>
            <a:r>
              <a:rPr lang="de-DE" dirty="0" smtClean="0"/>
              <a:t> </a:t>
            </a:r>
            <a:endParaRPr lang="de-DE" dirty="0"/>
          </a:p>
        </p:txBody>
      </p:sp>
      <p:sp>
        <p:nvSpPr>
          <p:cNvPr id="6" name="Textfeld 5"/>
          <p:cNvSpPr txBox="1"/>
          <p:nvPr/>
        </p:nvSpPr>
        <p:spPr>
          <a:xfrm>
            <a:off x="6096000" y="1861922"/>
            <a:ext cx="2229255" cy="1200329"/>
          </a:xfrm>
          <a:prstGeom prst="rect">
            <a:avLst/>
          </a:prstGeom>
          <a:noFill/>
        </p:spPr>
        <p:txBody>
          <a:bodyPr wrap="square" rtlCol="0">
            <a:spAutoFit/>
          </a:bodyPr>
          <a:lstStyle/>
          <a:p>
            <a:r>
              <a:rPr lang="de-DE" dirty="0" smtClean="0"/>
              <a:t>Was ist insgesamt gemeint? Um was geht es? Das Thema erfassen</a:t>
            </a:r>
            <a:endParaRPr lang="de-DE" dirty="0"/>
          </a:p>
        </p:txBody>
      </p:sp>
      <p:sp>
        <p:nvSpPr>
          <p:cNvPr id="7" name="Textfeld 6"/>
          <p:cNvSpPr txBox="1"/>
          <p:nvPr/>
        </p:nvSpPr>
        <p:spPr>
          <a:xfrm>
            <a:off x="3297676" y="3217339"/>
            <a:ext cx="2626468" cy="369332"/>
          </a:xfrm>
          <a:prstGeom prst="rect">
            <a:avLst/>
          </a:prstGeom>
          <a:noFill/>
        </p:spPr>
        <p:txBody>
          <a:bodyPr wrap="square" rtlCol="0">
            <a:spAutoFit/>
          </a:bodyPr>
          <a:lstStyle/>
          <a:p>
            <a:r>
              <a:rPr lang="de-DE" dirty="0" smtClean="0"/>
              <a:t>2. Selektives Verstehen =</a:t>
            </a:r>
            <a:endParaRPr lang="de-DE" dirty="0"/>
          </a:p>
        </p:txBody>
      </p:sp>
      <p:sp>
        <p:nvSpPr>
          <p:cNvPr id="8" name="Textfeld 7"/>
          <p:cNvSpPr txBox="1"/>
          <p:nvPr/>
        </p:nvSpPr>
        <p:spPr>
          <a:xfrm>
            <a:off x="6061953" y="3256290"/>
            <a:ext cx="2558375" cy="923330"/>
          </a:xfrm>
          <a:prstGeom prst="rect">
            <a:avLst/>
          </a:prstGeom>
          <a:noFill/>
        </p:spPr>
        <p:txBody>
          <a:bodyPr wrap="square" rtlCol="0">
            <a:spAutoFit/>
          </a:bodyPr>
          <a:lstStyle/>
          <a:p>
            <a:r>
              <a:rPr lang="de-DE" dirty="0" smtClean="0"/>
              <a:t>Bestimmte Informationen gezielt erfassen</a:t>
            </a:r>
            <a:endParaRPr lang="de-DE" dirty="0"/>
          </a:p>
        </p:txBody>
      </p:sp>
      <p:sp>
        <p:nvSpPr>
          <p:cNvPr id="9" name="Textfeld 8"/>
          <p:cNvSpPr txBox="1"/>
          <p:nvPr/>
        </p:nvSpPr>
        <p:spPr>
          <a:xfrm>
            <a:off x="3284707" y="4373659"/>
            <a:ext cx="2811293" cy="369332"/>
          </a:xfrm>
          <a:prstGeom prst="rect">
            <a:avLst/>
          </a:prstGeom>
          <a:noFill/>
        </p:spPr>
        <p:txBody>
          <a:bodyPr wrap="square" rtlCol="0">
            <a:spAutoFit/>
          </a:bodyPr>
          <a:lstStyle/>
          <a:p>
            <a:r>
              <a:rPr lang="de-DE" dirty="0" smtClean="0"/>
              <a:t>3. Detailliertes Verstehen =</a:t>
            </a:r>
            <a:endParaRPr lang="de-DE" dirty="0"/>
          </a:p>
        </p:txBody>
      </p:sp>
      <p:sp>
        <p:nvSpPr>
          <p:cNvPr id="10" name="Textfeld 9"/>
          <p:cNvSpPr txBox="1"/>
          <p:nvPr/>
        </p:nvSpPr>
        <p:spPr>
          <a:xfrm>
            <a:off x="6061953" y="4419825"/>
            <a:ext cx="2889115" cy="646331"/>
          </a:xfrm>
          <a:prstGeom prst="rect">
            <a:avLst/>
          </a:prstGeom>
          <a:noFill/>
        </p:spPr>
        <p:txBody>
          <a:bodyPr wrap="square" rtlCol="0">
            <a:spAutoFit/>
          </a:bodyPr>
          <a:lstStyle/>
          <a:p>
            <a:r>
              <a:rPr lang="de-DE" dirty="0" smtClean="0"/>
              <a:t>Das Gesagte in seinen Einzelheiten verstehen</a:t>
            </a:r>
            <a:endParaRPr lang="de-DE" dirty="0"/>
          </a:p>
        </p:txBody>
      </p:sp>
      <p:sp>
        <p:nvSpPr>
          <p:cNvPr id="11" name="Textfeld 10"/>
          <p:cNvSpPr txBox="1"/>
          <p:nvPr/>
        </p:nvSpPr>
        <p:spPr>
          <a:xfrm>
            <a:off x="3548163" y="5337793"/>
            <a:ext cx="5027579" cy="646331"/>
          </a:xfrm>
          <a:prstGeom prst="rect">
            <a:avLst/>
          </a:prstGeom>
          <a:noFill/>
        </p:spPr>
        <p:txBody>
          <a:bodyPr wrap="square" rtlCol="0">
            <a:spAutoFit/>
          </a:bodyPr>
          <a:lstStyle/>
          <a:p>
            <a:r>
              <a:rPr lang="de-DE" dirty="0" smtClean="0"/>
              <a:t>4. Schlussfolgerungen ziehen können, Kritik üben können, …</a:t>
            </a:r>
            <a:endParaRPr lang="de-DE" dirty="0"/>
          </a:p>
        </p:txBody>
      </p:sp>
    </p:spTree>
    <p:extLst>
      <p:ext uri="{BB962C8B-B14F-4D97-AF65-F5344CB8AC3E}">
        <p14:creationId xmlns:p14="http://schemas.microsoft.com/office/powerpoint/2010/main" val="385523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1+#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1+#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1" y="6356350"/>
            <a:ext cx="9379704" cy="700978"/>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11</a:t>
            </a:fld>
            <a:endParaRPr lang="de-DE"/>
          </a:p>
        </p:txBody>
      </p:sp>
      <p:sp>
        <p:nvSpPr>
          <p:cNvPr id="4" name="Textfeld 3"/>
          <p:cNvSpPr txBox="1"/>
          <p:nvPr/>
        </p:nvSpPr>
        <p:spPr>
          <a:xfrm>
            <a:off x="2337833" y="664954"/>
            <a:ext cx="8297694" cy="830997"/>
          </a:xfrm>
          <a:prstGeom prst="rect">
            <a:avLst/>
          </a:prstGeom>
          <a:noFill/>
        </p:spPr>
        <p:txBody>
          <a:bodyPr wrap="square" rtlCol="0">
            <a:spAutoFit/>
          </a:bodyPr>
          <a:lstStyle/>
          <a:p>
            <a:r>
              <a:rPr lang="de-DE" sz="2400" dirty="0" smtClean="0"/>
              <a:t>Entsprechend der Progression werden Lesestile und –</a:t>
            </a:r>
            <a:r>
              <a:rPr lang="de-DE" sz="2400" dirty="0" err="1" smtClean="0"/>
              <a:t>strategien</a:t>
            </a:r>
            <a:r>
              <a:rPr lang="de-DE" sz="2400" dirty="0" smtClean="0"/>
              <a:t> mit den Übungen und Aufgaben trainiert:</a:t>
            </a:r>
            <a:endParaRPr lang="de-DE" sz="2400" dirty="0"/>
          </a:p>
        </p:txBody>
      </p:sp>
      <p:sp>
        <p:nvSpPr>
          <p:cNvPr id="5" name="Textfeld 4"/>
          <p:cNvSpPr txBox="1"/>
          <p:nvPr/>
        </p:nvSpPr>
        <p:spPr>
          <a:xfrm>
            <a:off x="3297676" y="1979738"/>
            <a:ext cx="2626468" cy="923330"/>
          </a:xfrm>
          <a:prstGeom prst="rect">
            <a:avLst/>
          </a:prstGeom>
          <a:noFill/>
        </p:spPr>
        <p:txBody>
          <a:bodyPr wrap="square" rtlCol="0">
            <a:spAutoFit/>
          </a:bodyPr>
          <a:lstStyle/>
          <a:p>
            <a:pPr marL="342900" indent="-342900">
              <a:buAutoNum type="arabicPeriod"/>
            </a:pPr>
            <a:r>
              <a:rPr lang="de-DE" b="1" dirty="0" smtClean="0"/>
              <a:t>Globales Verstehen</a:t>
            </a:r>
            <a:r>
              <a:rPr lang="de-DE" dirty="0" smtClean="0"/>
              <a:t> =</a:t>
            </a:r>
          </a:p>
          <a:p>
            <a:r>
              <a:rPr lang="de-DE" dirty="0" smtClean="0"/>
              <a:t>(</a:t>
            </a:r>
            <a:r>
              <a:rPr lang="de-DE" b="1" dirty="0" smtClean="0"/>
              <a:t>Basis </a:t>
            </a:r>
            <a:r>
              <a:rPr lang="de-DE" dirty="0" smtClean="0"/>
              <a:t>= Stufe 1)</a:t>
            </a:r>
          </a:p>
          <a:p>
            <a:r>
              <a:rPr lang="de-DE" dirty="0" smtClean="0"/>
              <a:t> </a:t>
            </a:r>
            <a:endParaRPr lang="de-DE" dirty="0"/>
          </a:p>
        </p:txBody>
      </p:sp>
      <p:sp>
        <p:nvSpPr>
          <p:cNvPr id="6" name="Textfeld 5"/>
          <p:cNvSpPr txBox="1"/>
          <p:nvPr/>
        </p:nvSpPr>
        <p:spPr>
          <a:xfrm>
            <a:off x="6096000" y="1861922"/>
            <a:ext cx="2229255" cy="1200329"/>
          </a:xfrm>
          <a:prstGeom prst="rect">
            <a:avLst/>
          </a:prstGeom>
          <a:noFill/>
        </p:spPr>
        <p:txBody>
          <a:bodyPr wrap="square" rtlCol="0">
            <a:spAutoFit/>
          </a:bodyPr>
          <a:lstStyle/>
          <a:p>
            <a:r>
              <a:rPr lang="de-DE" dirty="0" smtClean="0"/>
              <a:t>Was ist insgesamt gemeint? Um was geht es? Das Thema erfassen</a:t>
            </a:r>
            <a:endParaRPr lang="de-DE" dirty="0"/>
          </a:p>
        </p:txBody>
      </p:sp>
      <p:sp>
        <p:nvSpPr>
          <p:cNvPr id="7" name="Textfeld 6"/>
          <p:cNvSpPr txBox="1"/>
          <p:nvPr/>
        </p:nvSpPr>
        <p:spPr>
          <a:xfrm>
            <a:off x="3297676" y="3217339"/>
            <a:ext cx="2626468" cy="646331"/>
          </a:xfrm>
          <a:prstGeom prst="rect">
            <a:avLst/>
          </a:prstGeom>
          <a:noFill/>
        </p:spPr>
        <p:txBody>
          <a:bodyPr wrap="square" rtlCol="0">
            <a:spAutoFit/>
          </a:bodyPr>
          <a:lstStyle/>
          <a:p>
            <a:r>
              <a:rPr lang="de-DE" dirty="0" smtClean="0"/>
              <a:t>2</a:t>
            </a:r>
            <a:r>
              <a:rPr lang="de-DE" b="1" dirty="0" smtClean="0"/>
              <a:t>. Selektives Verstehen </a:t>
            </a:r>
            <a:r>
              <a:rPr lang="de-DE" dirty="0" smtClean="0"/>
              <a:t>=</a:t>
            </a:r>
          </a:p>
          <a:p>
            <a:r>
              <a:rPr lang="de-DE" dirty="0" smtClean="0"/>
              <a:t>(Stufe 2)</a:t>
            </a:r>
            <a:endParaRPr lang="de-DE" dirty="0"/>
          </a:p>
        </p:txBody>
      </p:sp>
      <p:sp>
        <p:nvSpPr>
          <p:cNvPr id="8" name="Textfeld 7"/>
          <p:cNvSpPr txBox="1"/>
          <p:nvPr/>
        </p:nvSpPr>
        <p:spPr>
          <a:xfrm>
            <a:off x="6061953" y="3256290"/>
            <a:ext cx="2558375" cy="923330"/>
          </a:xfrm>
          <a:prstGeom prst="rect">
            <a:avLst/>
          </a:prstGeom>
          <a:noFill/>
        </p:spPr>
        <p:txBody>
          <a:bodyPr wrap="square" rtlCol="0">
            <a:spAutoFit/>
          </a:bodyPr>
          <a:lstStyle/>
          <a:p>
            <a:r>
              <a:rPr lang="de-DE" dirty="0" smtClean="0"/>
              <a:t>Bestimmte Informationen gezielt erfassen</a:t>
            </a:r>
            <a:endParaRPr lang="de-DE" dirty="0"/>
          </a:p>
        </p:txBody>
      </p:sp>
      <p:sp>
        <p:nvSpPr>
          <p:cNvPr id="9" name="Textfeld 8"/>
          <p:cNvSpPr txBox="1"/>
          <p:nvPr/>
        </p:nvSpPr>
        <p:spPr>
          <a:xfrm>
            <a:off x="3284707" y="4373659"/>
            <a:ext cx="2811293" cy="646331"/>
          </a:xfrm>
          <a:prstGeom prst="rect">
            <a:avLst/>
          </a:prstGeom>
          <a:noFill/>
        </p:spPr>
        <p:txBody>
          <a:bodyPr wrap="square" rtlCol="0">
            <a:spAutoFit/>
          </a:bodyPr>
          <a:lstStyle/>
          <a:p>
            <a:r>
              <a:rPr lang="de-DE" dirty="0" smtClean="0"/>
              <a:t>3</a:t>
            </a:r>
            <a:r>
              <a:rPr lang="de-DE" b="1" dirty="0" smtClean="0"/>
              <a:t>. Detailliertes Verstehen </a:t>
            </a:r>
            <a:r>
              <a:rPr lang="de-DE" dirty="0" smtClean="0"/>
              <a:t>=</a:t>
            </a:r>
          </a:p>
          <a:p>
            <a:r>
              <a:rPr lang="de-DE" dirty="0" smtClean="0"/>
              <a:t>(Stufe 3)</a:t>
            </a:r>
            <a:endParaRPr lang="de-DE" dirty="0"/>
          </a:p>
        </p:txBody>
      </p:sp>
      <p:sp>
        <p:nvSpPr>
          <p:cNvPr id="10" name="Textfeld 9"/>
          <p:cNvSpPr txBox="1"/>
          <p:nvPr/>
        </p:nvSpPr>
        <p:spPr>
          <a:xfrm>
            <a:off x="6061953" y="4419825"/>
            <a:ext cx="2889115" cy="646331"/>
          </a:xfrm>
          <a:prstGeom prst="rect">
            <a:avLst/>
          </a:prstGeom>
          <a:noFill/>
        </p:spPr>
        <p:txBody>
          <a:bodyPr wrap="square" rtlCol="0">
            <a:spAutoFit/>
          </a:bodyPr>
          <a:lstStyle/>
          <a:p>
            <a:r>
              <a:rPr lang="de-DE" dirty="0" smtClean="0"/>
              <a:t>Das Gesagte in seinen Einzelheiten Verstehen</a:t>
            </a:r>
            <a:endParaRPr lang="de-DE" dirty="0"/>
          </a:p>
        </p:txBody>
      </p:sp>
      <p:sp>
        <p:nvSpPr>
          <p:cNvPr id="11" name="Textfeld 10"/>
          <p:cNvSpPr txBox="1"/>
          <p:nvPr/>
        </p:nvSpPr>
        <p:spPr>
          <a:xfrm>
            <a:off x="6096000" y="5232268"/>
            <a:ext cx="2216286" cy="1200329"/>
          </a:xfrm>
          <a:prstGeom prst="rect">
            <a:avLst/>
          </a:prstGeom>
          <a:noFill/>
        </p:spPr>
        <p:txBody>
          <a:bodyPr wrap="square" rtlCol="0">
            <a:spAutoFit/>
          </a:bodyPr>
          <a:lstStyle/>
          <a:p>
            <a:r>
              <a:rPr lang="de-DE" dirty="0" smtClean="0"/>
              <a:t>Schlussfolgerungen ziehen können, Kritik üben können, Meinung äußern,…</a:t>
            </a:r>
            <a:endParaRPr lang="de-DE" dirty="0"/>
          </a:p>
        </p:txBody>
      </p:sp>
      <p:sp>
        <p:nvSpPr>
          <p:cNvPr id="12" name="Textfeld 11"/>
          <p:cNvSpPr txBox="1"/>
          <p:nvPr/>
        </p:nvSpPr>
        <p:spPr>
          <a:xfrm>
            <a:off x="9090975" y="2034314"/>
            <a:ext cx="2109329" cy="369332"/>
          </a:xfrm>
          <a:prstGeom prst="rect">
            <a:avLst/>
          </a:prstGeom>
          <a:noFill/>
          <a:ln>
            <a:solidFill>
              <a:schemeClr val="accent1"/>
            </a:solidFill>
          </a:ln>
        </p:spPr>
        <p:txBody>
          <a:bodyPr wrap="square" rtlCol="0">
            <a:spAutoFit/>
          </a:bodyPr>
          <a:lstStyle/>
          <a:p>
            <a:r>
              <a:rPr lang="de-DE" i="1" dirty="0" smtClean="0"/>
              <a:t>Z.B. </a:t>
            </a:r>
            <a:r>
              <a:rPr lang="de-DE" i="1" dirty="0" err="1" smtClean="0"/>
              <a:t>Skimming</a:t>
            </a:r>
            <a:endParaRPr lang="de-DE" i="1" dirty="0"/>
          </a:p>
        </p:txBody>
      </p:sp>
      <p:sp>
        <p:nvSpPr>
          <p:cNvPr id="13" name="Textfeld 12"/>
          <p:cNvSpPr txBox="1"/>
          <p:nvPr/>
        </p:nvSpPr>
        <p:spPr>
          <a:xfrm>
            <a:off x="9185105" y="3438652"/>
            <a:ext cx="2262825" cy="1754326"/>
          </a:xfrm>
          <a:prstGeom prst="rect">
            <a:avLst/>
          </a:prstGeom>
          <a:noFill/>
          <a:ln>
            <a:solidFill>
              <a:schemeClr val="accent1"/>
            </a:solidFill>
          </a:ln>
        </p:spPr>
        <p:txBody>
          <a:bodyPr wrap="square" rtlCol="0">
            <a:spAutoFit/>
          </a:bodyPr>
          <a:lstStyle/>
          <a:p>
            <a:r>
              <a:rPr lang="de-DE" i="1" dirty="0" smtClean="0"/>
              <a:t>Z.B. Scanning; Text markieren, Notizen machen, …</a:t>
            </a:r>
          </a:p>
          <a:p>
            <a:endParaRPr lang="de-DE" i="1" dirty="0"/>
          </a:p>
          <a:p>
            <a:endParaRPr lang="de-DE" i="1" dirty="0" smtClean="0"/>
          </a:p>
          <a:p>
            <a:endParaRPr lang="de-DE" i="1" dirty="0"/>
          </a:p>
        </p:txBody>
      </p:sp>
      <p:sp>
        <p:nvSpPr>
          <p:cNvPr id="14" name="Textfeld 13"/>
          <p:cNvSpPr txBox="1"/>
          <p:nvPr/>
        </p:nvSpPr>
        <p:spPr>
          <a:xfrm>
            <a:off x="9245027" y="5448655"/>
            <a:ext cx="2156012" cy="923330"/>
          </a:xfrm>
          <a:prstGeom prst="rect">
            <a:avLst/>
          </a:prstGeom>
          <a:noFill/>
          <a:ln>
            <a:solidFill>
              <a:srgbClr val="FF0000"/>
            </a:solidFill>
          </a:ln>
        </p:spPr>
        <p:txBody>
          <a:bodyPr wrap="square" rtlCol="0">
            <a:spAutoFit/>
          </a:bodyPr>
          <a:lstStyle/>
          <a:p>
            <a:r>
              <a:rPr lang="de-DE" b="1" i="1" dirty="0" smtClean="0"/>
              <a:t>Critical </a:t>
            </a:r>
            <a:r>
              <a:rPr lang="de-DE" b="1" i="1" dirty="0" err="1" smtClean="0"/>
              <a:t>reading</a:t>
            </a:r>
            <a:r>
              <a:rPr lang="de-DE" b="1" i="1" dirty="0" smtClean="0"/>
              <a:t> </a:t>
            </a:r>
            <a:r>
              <a:rPr lang="de-DE" b="1" dirty="0" smtClean="0"/>
              <a:t>durch </a:t>
            </a:r>
            <a:r>
              <a:rPr lang="de-DE" b="1" i="1" dirty="0" err="1" smtClean="0"/>
              <a:t>inferierendes</a:t>
            </a:r>
            <a:r>
              <a:rPr lang="de-DE" b="1" i="1" dirty="0" smtClean="0"/>
              <a:t> Lesen</a:t>
            </a:r>
            <a:r>
              <a:rPr lang="de-DE" b="1" dirty="0" smtClean="0">
                <a:sym typeface="Wingdings" panose="05000000000000000000" pitchFamily="2" charset="2"/>
              </a:rPr>
              <a:t></a:t>
            </a:r>
            <a:endParaRPr lang="de-DE" b="1" dirty="0" smtClean="0"/>
          </a:p>
        </p:txBody>
      </p:sp>
      <p:sp>
        <p:nvSpPr>
          <p:cNvPr id="15" name="Pfeil nach unten 14"/>
          <p:cNvSpPr/>
          <p:nvPr/>
        </p:nvSpPr>
        <p:spPr>
          <a:xfrm>
            <a:off x="1008529" y="1861922"/>
            <a:ext cx="1704867" cy="449442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dirty="0" err="1" smtClean="0"/>
              <a:t>Progr</a:t>
            </a:r>
            <a:r>
              <a:rPr lang="de-DE" dirty="0" err="1" smtClean="0">
                <a:solidFill>
                  <a:schemeClr val="tx1"/>
                </a:solidFill>
              </a:rPr>
              <a:t>Zunehmendes</a:t>
            </a:r>
            <a:r>
              <a:rPr lang="de-DE" dirty="0" smtClean="0">
                <a:solidFill>
                  <a:schemeClr val="tx1"/>
                </a:solidFill>
              </a:rPr>
              <a:t> Anspruchsniveau</a:t>
            </a:r>
          </a:p>
          <a:p>
            <a:pPr algn="ctr"/>
            <a:r>
              <a:rPr lang="de-DE" dirty="0" smtClean="0">
                <a:solidFill>
                  <a:schemeClr val="tx1"/>
                </a:solidFill>
              </a:rPr>
              <a:t>(</a:t>
            </a:r>
            <a:r>
              <a:rPr lang="de-DE" sz="2400" b="1" dirty="0" smtClean="0">
                <a:solidFill>
                  <a:schemeClr val="tx1"/>
                </a:solidFill>
              </a:rPr>
              <a:t>Progression</a:t>
            </a:r>
            <a:r>
              <a:rPr lang="de-DE" dirty="0" smtClean="0">
                <a:solidFill>
                  <a:schemeClr val="tx1"/>
                </a:solidFill>
              </a:rPr>
              <a:t>)</a:t>
            </a:r>
          </a:p>
        </p:txBody>
      </p:sp>
      <p:sp>
        <p:nvSpPr>
          <p:cNvPr id="16" name="Textfeld 15"/>
          <p:cNvSpPr txBox="1"/>
          <p:nvPr/>
        </p:nvSpPr>
        <p:spPr>
          <a:xfrm>
            <a:off x="9185105" y="1486625"/>
            <a:ext cx="2015199" cy="369332"/>
          </a:xfrm>
          <a:prstGeom prst="rect">
            <a:avLst/>
          </a:prstGeom>
          <a:noFill/>
          <a:ln>
            <a:solidFill>
              <a:srgbClr val="00B0F0"/>
            </a:solidFill>
          </a:ln>
        </p:spPr>
        <p:txBody>
          <a:bodyPr wrap="square" rtlCol="0">
            <a:spAutoFit/>
          </a:bodyPr>
          <a:lstStyle/>
          <a:p>
            <a:r>
              <a:rPr lang="de-DE" b="1" dirty="0" smtClean="0"/>
              <a:t>Lesestrategie/-stil:</a:t>
            </a:r>
            <a:endParaRPr lang="de-DE" b="1" dirty="0"/>
          </a:p>
        </p:txBody>
      </p:sp>
      <p:sp>
        <p:nvSpPr>
          <p:cNvPr id="17" name="Textfeld 16"/>
          <p:cNvSpPr txBox="1"/>
          <p:nvPr/>
        </p:nvSpPr>
        <p:spPr>
          <a:xfrm>
            <a:off x="3153170" y="5344280"/>
            <a:ext cx="2709253" cy="923330"/>
          </a:xfrm>
          <a:prstGeom prst="rect">
            <a:avLst/>
          </a:prstGeom>
          <a:noFill/>
        </p:spPr>
        <p:txBody>
          <a:bodyPr wrap="square" rtlCol="0">
            <a:spAutoFit/>
          </a:bodyPr>
          <a:lstStyle/>
          <a:p>
            <a:r>
              <a:rPr lang="de-DE" b="1" dirty="0"/>
              <a:t>4. Kritisch-reflektierendes Verstehen = </a:t>
            </a:r>
            <a:endParaRPr lang="de-DE" b="1" dirty="0" smtClean="0"/>
          </a:p>
          <a:p>
            <a:r>
              <a:rPr lang="de-DE" dirty="0" smtClean="0"/>
              <a:t>(</a:t>
            </a:r>
            <a:r>
              <a:rPr lang="de-DE" b="1" dirty="0" smtClean="0"/>
              <a:t>Ziel</a:t>
            </a:r>
            <a:r>
              <a:rPr lang="de-DE" dirty="0" smtClean="0"/>
              <a:t> = Stufe 4 ) </a:t>
            </a:r>
            <a:endParaRPr lang="de-DE" dirty="0"/>
          </a:p>
        </p:txBody>
      </p:sp>
      <p:sp>
        <p:nvSpPr>
          <p:cNvPr id="18" name="Textfeld 17"/>
          <p:cNvSpPr txBox="1"/>
          <p:nvPr/>
        </p:nvSpPr>
        <p:spPr>
          <a:xfrm>
            <a:off x="1526070" y="5725654"/>
            <a:ext cx="811763" cy="369332"/>
          </a:xfrm>
          <a:prstGeom prst="rect">
            <a:avLst/>
          </a:prstGeom>
          <a:noFill/>
        </p:spPr>
        <p:txBody>
          <a:bodyPr wrap="square" rtlCol="0">
            <a:spAutoFit/>
          </a:bodyPr>
          <a:lstStyle/>
          <a:p>
            <a:r>
              <a:rPr lang="de-DE" b="1" dirty="0" smtClean="0"/>
              <a:t>Ziel</a:t>
            </a:r>
            <a:endParaRPr lang="de-DE" b="1" dirty="0"/>
          </a:p>
        </p:txBody>
      </p:sp>
    </p:spTree>
    <p:extLst>
      <p:ext uri="{BB962C8B-B14F-4D97-AF65-F5344CB8AC3E}">
        <p14:creationId xmlns:p14="http://schemas.microsoft.com/office/powerpoint/2010/main" val="379765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animBg="1"/>
      <p:bldP spid="13" grpId="0" animBg="1"/>
      <p:bldP spid="14" grpId="0" animBg="1"/>
      <p:bldP spid="15" grpId="0" animBg="1"/>
      <p:bldP spid="16" grpId="0" animBg="1"/>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510988" y="6356350"/>
            <a:ext cx="10408024" cy="501650"/>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12</a:t>
            </a:fld>
            <a:endParaRPr lang="de-DE"/>
          </a:p>
        </p:txBody>
      </p:sp>
      <p:sp>
        <p:nvSpPr>
          <p:cNvPr id="4" name="Textfeld 3"/>
          <p:cNvSpPr txBox="1"/>
          <p:nvPr/>
        </p:nvSpPr>
        <p:spPr>
          <a:xfrm>
            <a:off x="1627094" y="497542"/>
            <a:ext cx="9520517" cy="6986528"/>
          </a:xfrm>
          <a:prstGeom prst="rect">
            <a:avLst/>
          </a:prstGeom>
          <a:noFill/>
        </p:spPr>
        <p:txBody>
          <a:bodyPr wrap="square" rtlCol="0">
            <a:spAutoFit/>
          </a:bodyPr>
          <a:lstStyle/>
          <a:p>
            <a:r>
              <a:rPr lang="de-DE" sz="3200" b="1" dirty="0" smtClean="0"/>
              <a:t>Critical </a:t>
            </a:r>
            <a:r>
              <a:rPr lang="de-DE" sz="3200" b="1" dirty="0" err="1" smtClean="0"/>
              <a:t>reading</a:t>
            </a:r>
            <a:r>
              <a:rPr lang="de-DE" sz="3200" b="1" dirty="0" smtClean="0"/>
              <a:t> </a:t>
            </a:r>
            <a:r>
              <a:rPr lang="de-DE" sz="3200" dirty="0" smtClean="0"/>
              <a:t>= höchste Stufe der Lesekompetenz:</a:t>
            </a:r>
          </a:p>
          <a:p>
            <a:endParaRPr lang="de-DE" sz="3200" i="1" dirty="0" smtClean="0"/>
          </a:p>
          <a:p>
            <a:r>
              <a:rPr lang="de-DE" sz="3200" i="1" dirty="0"/>
              <a:t>d</a:t>
            </a:r>
            <a:r>
              <a:rPr lang="de-DE" sz="3200" i="1" dirty="0" smtClean="0"/>
              <a:t>urch  </a:t>
            </a:r>
            <a:r>
              <a:rPr lang="de-DE" sz="3200" i="1" dirty="0" err="1" smtClean="0"/>
              <a:t>inferierendes</a:t>
            </a:r>
            <a:r>
              <a:rPr lang="de-DE" sz="3200" i="1" dirty="0" smtClean="0"/>
              <a:t> Lesen</a:t>
            </a:r>
          </a:p>
          <a:p>
            <a:endParaRPr lang="de-DE" sz="3200" i="1" dirty="0"/>
          </a:p>
          <a:p>
            <a:pPr marL="457200" indent="-457200">
              <a:buFont typeface="Arial" panose="020B0604020202020204" pitchFamily="34" charset="0"/>
              <a:buChar char="•"/>
            </a:pPr>
            <a:r>
              <a:rPr lang="de-DE" sz="3200" dirty="0" smtClean="0"/>
              <a:t>Textsortenspezifische Merkmale erkennen und für die Interpretation nutzen </a:t>
            </a:r>
          </a:p>
          <a:p>
            <a:pPr marL="457200" indent="-457200">
              <a:buFont typeface="Arial" panose="020B0604020202020204" pitchFamily="34" charset="0"/>
              <a:buChar char="•"/>
            </a:pPr>
            <a:r>
              <a:rPr lang="de-DE" sz="3200" dirty="0" smtClean="0"/>
              <a:t>Abgleich mit der Leseerwartung herstellen</a:t>
            </a:r>
          </a:p>
          <a:p>
            <a:pPr marL="457200" indent="-457200">
              <a:buFont typeface="Arial" panose="020B0604020202020204" pitchFamily="34" charset="0"/>
              <a:buChar char="•"/>
            </a:pPr>
            <a:r>
              <a:rPr lang="de-DE" sz="3200" dirty="0" smtClean="0"/>
              <a:t>Weltwissen und relevanten Wortschatz aktivieren</a:t>
            </a:r>
          </a:p>
          <a:p>
            <a:pPr marL="457200" indent="-457200">
              <a:buFont typeface="Arial" panose="020B0604020202020204" pitchFamily="34" charset="0"/>
              <a:buChar char="•"/>
            </a:pPr>
            <a:r>
              <a:rPr lang="de-DE" sz="3200" dirty="0" smtClean="0"/>
              <a:t>Intention und Wirkweise verstehen</a:t>
            </a:r>
          </a:p>
          <a:p>
            <a:pPr marL="457200" indent="-457200">
              <a:buFont typeface="Arial" panose="020B0604020202020204" pitchFamily="34" charset="0"/>
              <a:buChar char="•"/>
            </a:pPr>
            <a:endParaRPr lang="de-DE" sz="3200" dirty="0"/>
          </a:p>
          <a:p>
            <a:r>
              <a:rPr lang="de-DE" sz="3200" dirty="0" smtClean="0">
                <a:sym typeface="Wingdings" panose="05000000000000000000" pitchFamily="2" charset="2"/>
              </a:rPr>
              <a:t></a:t>
            </a:r>
            <a:r>
              <a:rPr lang="de-DE" sz="3200" dirty="0" smtClean="0"/>
              <a:t>Erreichen dieses Ziels durch Kombination der Lesestrategien von Stufe 1 bis 3. </a:t>
            </a:r>
          </a:p>
          <a:p>
            <a:endParaRPr lang="de-DE" sz="3200" dirty="0" smtClean="0"/>
          </a:p>
          <a:p>
            <a:endParaRPr lang="de-DE" sz="3200" dirty="0" smtClean="0"/>
          </a:p>
        </p:txBody>
      </p:sp>
    </p:spTree>
    <p:extLst>
      <p:ext uri="{BB962C8B-B14F-4D97-AF65-F5344CB8AC3E}">
        <p14:creationId xmlns:p14="http://schemas.microsoft.com/office/powerpoint/2010/main" val="85905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767143" y="6356350"/>
            <a:ext cx="10341843"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13</a:t>
            </a:fld>
            <a:endParaRPr lang="de-DE"/>
          </a:p>
        </p:txBody>
      </p:sp>
      <p:sp>
        <p:nvSpPr>
          <p:cNvPr id="4" name="Rechteck 3"/>
          <p:cNvSpPr/>
          <p:nvPr/>
        </p:nvSpPr>
        <p:spPr>
          <a:xfrm>
            <a:off x="0" y="1564356"/>
            <a:ext cx="6096000" cy="4278094"/>
          </a:xfrm>
          <a:prstGeom prst="rect">
            <a:avLst/>
          </a:prstGeom>
        </p:spPr>
        <p:txBody>
          <a:bodyPr>
            <a:spAutoFit/>
          </a:bodyPr>
          <a:lstStyle/>
          <a:p>
            <a:r>
              <a:rPr lang="de-DE" sz="1600" b="1" dirty="0">
                <a:latin typeface="Arial-BoldMT"/>
              </a:rPr>
              <a:t>Strategien und Methoden</a:t>
            </a:r>
          </a:p>
          <a:p>
            <a:r>
              <a:rPr lang="de-DE" sz="1600" dirty="0">
                <a:latin typeface="ArialUnicodeMS"/>
              </a:rPr>
              <a:t>(6) </a:t>
            </a:r>
            <a:r>
              <a:rPr lang="de-DE" sz="1600" b="1" dirty="0">
                <a:latin typeface="ArialUnicodeMS"/>
              </a:rPr>
              <a:t>Lesestile</a:t>
            </a:r>
            <a:r>
              <a:rPr lang="de-DE" sz="1600" dirty="0">
                <a:latin typeface="ArialUnicodeMS"/>
              </a:rPr>
              <a:t> </a:t>
            </a:r>
            <a:r>
              <a:rPr lang="de-DE" sz="1600" dirty="0">
                <a:solidFill>
                  <a:srgbClr val="FF0000"/>
                </a:solidFill>
                <a:latin typeface="ArialUnicodeMS"/>
              </a:rPr>
              <a:t>angeleitet nutzen </a:t>
            </a:r>
            <a:r>
              <a:rPr lang="de-DE" sz="1600" dirty="0">
                <a:latin typeface="ArialUnicodeMS"/>
              </a:rPr>
              <a:t>(</a:t>
            </a:r>
            <a:r>
              <a:rPr lang="de-DE" sz="1600" i="1" dirty="0" err="1">
                <a:latin typeface="Arial-ItalicMT"/>
              </a:rPr>
              <a:t>skimming</a:t>
            </a:r>
            <a:r>
              <a:rPr lang="de-DE" sz="1600" i="1" dirty="0">
                <a:latin typeface="Arial-ItalicMT"/>
              </a:rPr>
              <a:t>, </a:t>
            </a:r>
            <a:r>
              <a:rPr lang="de-DE" sz="1600" i="1" dirty="0" err="1">
                <a:latin typeface="Arial-ItalicMT"/>
              </a:rPr>
              <a:t>scanning</a:t>
            </a:r>
            <a:r>
              <a:rPr lang="de-DE" sz="1600" i="1" dirty="0">
                <a:latin typeface="Arial-ItalicMT"/>
              </a:rPr>
              <a:t>, </a:t>
            </a:r>
            <a:r>
              <a:rPr lang="de-DE" sz="1600" i="1" dirty="0" err="1">
                <a:latin typeface="Arial-ItalicMT"/>
              </a:rPr>
              <a:t>reading</a:t>
            </a:r>
            <a:r>
              <a:rPr lang="de-DE" sz="1600" i="1" dirty="0">
                <a:latin typeface="Arial-ItalicMT"/>
              </a:rPr>
              <a:t> </a:t>
            </a:r>
            <a:r>
              <a:rPr lang="de-DE" sz="1600" i="1" dirty="0" err="1">
                <a:latin typeface="Arial-ItalicMT"/>
              </a:rPr>
              <a:t>for</a:t>
            </a:r>
            <a:r>
              <a:rPr lang="de-DE" sz="1600" i="1" dirty="0">
                <a:latin typeface="Arial-ItalicMT"/>
              </a:rPr>
              <a:t> </a:t>
            </a:r>
            <a:r>
              <a:rPr lang="de-DE" sz="1600" i="1" dirty="0" err="1">
                <a:latin typeface="Arial-ItalicMT"/>
              </a:rPr>
              <a:t>gist</a:t>
            </a:r>
            <a:r>
              <a:rPr lang="de-DE" sz="1600" i="1" dirty="0">
                <a:latin typeface="Arial-ItalicMT"/>
              </a:rPr>
              <a:t>, </a:t>
            </a:r>
            <a:r>
              <a:rPr lang="de-DE" sz="1600" i="1" dirty="0" err="1">
                <a:latin typeface="Arial-ItalicMT"/>
              </a:rPr>
              <a:t>reading</a:t>
            </a:r>
            <a:r>
              <a:rPr lang="de-DE" sz="1600" i="1" dirty="0">
                <a:latin typeface="Arial-ItalicMT"/>
              </a:rPr>
              <a:t> </a:t>
            </a:r>
            <a:r>
              <a:rPr lang="de-DE" sz="1600" i="1" dirty="0" err="1">
                <a:latin typeface="Arial-ItalicMT"/>
              </a:rPr>
              <a:t>for</a:t>
            </a:r>
            <a:r>
              <a:rPr lang="de-DE" sz="1600" i="1" dirty="0">
                <a:latin typeface="Arial-ItalicMT"/>
              </a:rPr>
              <a:t> </a:t>
            </a:r>
            <a:r>
              <a:rPr lang="de-DE" sz="1600" i="1" dirty="0" err="1">
                <a:latin typeface="Arial-ItalicMT"/>
              </a:rPr>
              <a:t>detail</a:t>
            </a:r>
            <a:r>
              <a:rPr lang="de-DE" sz="1600" i="1" dirty="0">
                <a:latin typeface="Arial-ItalicMT"/>
              </a:rPr>
              <a:t>, extensive</a:t>
            </a:r>
          </a:p>
          <a:p>
            <a:r>
              <a:rPr lang="de-DE" sz="1600" i="1" dirty="0" err="1">
                <a:latin typeface="Arial-ItalicMT"/>
              </a:rPr>
              <a:t>reading</a:t>
            </a:r>
            <a:r>
              <a:rPr lang="de-DE" sz="1600" dirty="0">
                <a:latin typeface="ArialUnicodeMS"/>
              </a:rPr>
              <a:t>)</a:t>
            </a:r>
          </a:p>
          <a:p>
            <a:r>
              <a:rPr lang="de-DE" sz="1600" dirty="0">
                <a:latin typeface="ArialUnicodeMS"/>
              </a:rPr>
              <a:t>2.2 Sprachlernkompetenz</a:t>
            </a:r>
          </a:p>
          <a:p>
            <a:r>
              <a:rPr lang="de-DE" sz="1600" dirty="0">
                <a:latin typeface="ArialUnicodeMS"/>
              </a:rPr>
              <a:t>PG Selbstregulation und Lernen</a:t>
            </a:r>
          </a:p>
          <a:p>
            <a:r>
              <a:rPr lang="de-DE" sz="1600" dirty="0">
                <a:latin typeface="ArialUnicodeMS"/>
              </a:rPr>
              <a:t>(7) </a:t>
            </a:r>
            <a:r>
              <a:rPr lang="de-DE" sz="1600" b="1" dirty="0">
                <a:latin typeface="ArialUnicodeMS"/>
              </a:rPr>
              <a:t>Texterschließungstechniken </a:t>
            </a:r>
            <a:r>
              <a:rPr lang="de-DE" sz="1600" dirty="0">
                <a:latin typeface="ArialUnicodeMS"/>
              </a:rPr>
              <a:t>angeleitet anwenden (zum Beispiel </a:t>
            </a:r>
            <a:r>
              <a:rPr lang="de-DE" sz="1600" i="1" dirty="0" err="1">
                <a:latin typeface="Arial-ItalicMT"/>
              </a:rPr>
              <a:t>visual</a:t>
            </a:r>
            <a:r>
              <a:rPr lang="de-DE" sz="1600" i="1" dirty="0">
                <a:latin typeface="Arial-ItalicMT"/>
              </a:rPr>
              <a:t> </a:t>
            </a:r>
            <a:r>
              <a:rPr lang="de-DE" sz="1600" i="1" dirty="0" err="1">
                <a:latin typeface="Arial-ItalicMT"/>
              </a:rPr>
              <a:t>clues</a:t>
            </a:r>
            <a:r>
              <a:rPr lang="de-DE" sz="1600" dirty="0">
                <a:latin typeface="ArialUnicodeMS"/>
              </a:rPr>
              <a:t>, Markierungen, </a:t>
            </a:r>
            <a:r>
              <a:rPr lang="de-DE" sz="1600" dirty="0" err="1">
                <a:latin typeface="ArialUnicodeMS"/>
              </a:rPr>
              <a:t>WFragen</a:t>
            </a:r>
            <a:r>
              <a:rPr lang="de-DE" sz="1600" dirty="0">
                <a:latin typeface="ArialUnicodeMS"/>
              </a:rPr>
              <a:t>,</a:t>
            </a:r>
          </a:p>
          <a:p>
            <a:r>
              <a:rPr lang="de-DE" sz="1600" dirty="0">
                <a:latin typeface="ArialUnicodeMS"/>
              </a:rPr>
              <a:t>Überschriften, Randnotizen, strukturierte Notizen)</a:t>
            </a:r>
          </a:p>
          <a:p>
            <a:r>
              <a:rPr lang="de-DE" sz="1600" dirty="0">
                <a:latin typeface="ArialUnicodeMS"/>
              </a:rPr>
              <a:t>2.2 Sprachlernkompetenz</a:t>
            </a:r>
          </a:p>
          <a:p>
            <a:r>
              <a:rPr lang="de-DE" sz="1600" dirty="0">
                <a:latin typeface="ArialUnicodeMS"/>
              </a:rPr>
              <a:t>3.1.4 Text- und Medienkompetenz 1</a:t>
            </a:r>
          </a:p>
          <a:p>
            <a:r>
              <a:rPr lang="de-DE" sz="1600" dirty="0">
                <a:latin typeface="ArialUnicodeMS"/>
              </a:rPr>
              <a:t>PG Selbstregulation und Lernen</a:t>
            </a:r>
          </a:p>
          <a:p>
            <a:r>
              <a:rPr lang="de-DE" sz="1600" dirty="0">
                <a:latin typeface="ArialUnicodeMS"/>
              </a:rPr>
              <a:t>(8) W</a:t>
            </a:r>
            <a:r>
              <a:rPr lang="de-DE" sz="1600" b="1" dirty="0">
                <a:latin typeface="ArialUnicodeMS"/>
              </a:rPr>
              <a:t>orterschließungstechniken</a:t>
            </a:r>
            <a:r>
              <a:rPr lang="de-DE" sz="1600" dirty="0">
                <a:latin typeface="ArialUnicodeMS"/>
              </a:rPr>
              <a:t> anwenden (zum Beispiel </a:t>
            </a:r>
            <a:r>
              <a:rPr lang="de-DE" sz="1600" i="1" dirty="0" err="1">
                <a:latin typeface="Arial-ItalicMT"/>
              </a:rPr>
              <a:t>cognates</a:t>
            </a:r>
            <a:r>
              <a:rPr lang="de-DE" sz="1600" dirty="0">
                <a:latin typeface="ArialUnicodeMS"/>
              </a:rPr>
              <a:t>, einfache </a:t>
            </a:r>
            <a:r>
              <a:rPr lang="de-DE" sz="1600" i="1" dirty="0" err="1">
                <a:latin typeface="Arial-ItalicMT"/>
              </a:rPr>
              <a:t>prefixes</a:t>
            </a:r>
            <a:r>
              <a:rPr lang="de-DE" sz="1600" i="1" dirty="0">
                <a:latin typeface="Arial-ItalicMT"/>
              </a:rPr>
              <a:t> </a:t>
            </a:r>
            <a:r>
              <a:rPr lang="de-DE" sz="1600" dirty="0">
                <a:latin typeface="ArialUnicodeMS"/>
              </a:rPr>
              <a:t>und </a:t>
            </a:r>
            <a:r>
              <a:rPr lang="de-DE" sz="1600" i="1" dirty="0" err="1">
                <a:latin typeface="Arial-ItalicMT"/>
              </a:rPr>
              <a:t>suffixes</a:t>
            </a:r>
            <a:r>
              <a:rPr lang="de-DE" sz="1600" dirty="0">
                <a:latin typeface="ArialUnicodeMS"/>
              </a:rPr>
              <a:t>)</a:t>
            </a:r>
          </a:p>
          <a:p>
            <a:r>
              <a:rPr lang="de-DE" sz="1600" dirty="0">
                <a:latin typeface="ArialUnicodeMS"/>
              </a:rPr>
              <a:t>2.2 Sprachlernkompetenz</a:t>
            </a:r>
          </a:p>
          <a:p>
            <a:r>
              <a:rPr lang="de-DE" sz="1600" dirty="0">
                <a:latin typeface="ArialUnicodeMS"/>
              </a:rPr>
              <a:t>3.1.3.7 Verfügen über sprachliche Mittel: Wortschatz 6</a:t>
            </a:r>
          </a:p>
          <a:p>
            <a:r>
              <a:rPr lang="de-DE" sz="1600" dirty="0">
                <a:latin typeface="ArialUnicodeMS"/>
              </a:rPr>
              <a:t>PG Selbstregulation und Lernen</a:t>
            </a:r>
            <a:endParaRPr lang="de-DE" sz="1600" dirty="0"/>
          </a:p>
        </p:txBody>
      </p:sp>
      <p:sp>
        <p:nvSpPr>
          <p:cNvPr id="5" name="Textfeld 4"/>
          <p:cNvSpPr txBox="1"/>
          <p:nvPr/>
        </p:nvSpPr>
        <p:spPr>
          <a:xfrm>
            <a:off x="1" y="788276"/>
            <a:ext cx="11108986" cy="738664"/>
          </a:xfrm>
          <a:prstGeom prst="rect">
            <a:avLst/>
          </a:prstGeom>
          <a:noFill/>
        </p:spPr>
        <p:txBody>
          <a:bodyPr wrap="square" rtlCol="0">
            <a:spAutoFit/>
          </a:bodyPr>
          <a:lstStyle/>
          <a:p>
            <a:pPr algn="ctr"/>
            <a:r>
              <a:rPr lang="de-DE" sz="2400" b="1" dirty="0" smtClean="0"/>
              <a:t>Lese-Strategien</a:t>
            </a:r>
            <a:r>
              <a:rPr lang="de-DE" b="1" dirty="0" smtClean="0"/>
              <a:t> </a:t>
            </a:r>
            <a:r>
              <a:rPr lang="de-DE" sz="2400" b="1" dirty="0" smtClean="0"/>
              <a:t>–“Katalog“</a:t>
            </a:r>
          </a:p>
          <a:p>
            <a:r>
              <a:rPr lang="de-DE" dirty="0" smtClean="0"/>
              <a:t> Kl. 5/6								Kl. 7/8		</a:t>
            </a:r>
            <a:endParaRPr lang="de-DE" dirty="0"/>
          </a:p>
        </p:txBody>
      </p:sp>
      <p:sp>
        <p:nvSpPr>
          <p:cNvPr id="6" name="Textfeld 5"/>
          <p:cNvSpPr txBox="1"/>
          <p:nvPr/>
        </p:nvSpPr>
        <p:spPr>
          <a:xfrm>
            <a:off x="767144" y="6064021"/>
            <a:ext cx="3752193" cy="215444"/>
          </a:xfrm>
          <a:prstGeom prst="rect">
            <a:avLst/>
          </a:prstGeom>
          <a:noFill/>
        </p:spPr>
        <p:txBody>
          <a:bodyPr wrap="square" rtlCol="0">
            <a:spAutoFit/>
          </a:bodyPr>
          <a:lstStyle/>
          <a:p>
            <a:r>
              <a:rPr lang="de-DE" sz="800" dirty="0" err="1" smtClean="0"/>
              <a:t>BPLan</a:t>
            </a:r>
            <a:r>
              <a:rPr lang="de-DE" sz="800" dirty="0" smtClean="0"/>
              <a:t>, S. 18</a:t>
            </a:r>
            <a:endParaRPr lang="de-DE" sz="800" dirty="0"/>
          </a:p>
        </p:txBody>
      </p:sp>
      <p:sp>
        <p:nvSpPr>
          <p:cNvPr id="8" name="Rechteck 7"/>
          <p:cNvSpPr/>
          <p:nvPr/>
        </p:nvSpPr>
        <p:spPr>
          <a:xfrm>
            <a:off x="6024664" y="1370429"/>
            <a:ext cx="6096000" cy="5078313"/>
          </a:xfrm>
          <a:prstGeom prst="rect">
            <a:avLst/>
          </a:prstGeom>
        </p:spPr>
        <p:txBody>
          <a:bodyPr>
            <a:spAutoFit/>
          </a:bodyPr>
          <a:lstStyle/>
          <a:p>
            <a:r>
              <a:rPr lang="de-DE" dirty="0"/>
              <a:t>Strategien und Methoden</a:t>
            </a:r>
          </a:p>
          <a:p>
            <a:r>
              <a:rPr lang="de-DE" dirty="0"/>
              <a:t>(6) </a:t>
            </a:r>
            <a:r>
              <a:rPr lang="de-DE" dirty="0">
                <a:solidFill>
                  <a:srgbClr val="FF0000"/>
                </a:solidFill>
              </a:rPr>
              <a:t>Lesestile</a:t>
            </a:r>
            <a:r>
              <a:rPr lang="de-DE" dirty="0"/>
              <a:t> </a:t>
            </a:r>
            <a:r>
              <a:rPr lang="de-DE" dirty="0">
                <a:solidFill>
                  <a:srgbClr val="FF0000"/>
                </a:solidFill>
              </a:rPr>
              <a:t>weitgehend selbstständig </a:t>
            </a:r>
            <a:r>
              <a:rPr lang="de-DE" dirty="0"/>
              <a:t>und </a:t>
            </a:r>
            <a:r>
              <a:rPr lang="de-DE" dirty="0">
                <a:solidFill>
                  <a:srgbClr val="FF0000"/>
                </a:solidFill>
              </a:rPr>
              <a:t>zielgerichtet</a:t>
            </a:r>
            <a:r>
              <a:rPr lang="de-DE" dirty="0"/>
              <a:t> </a:t>
            </a:r>
            <a:r>
              <a:rPr lang="de-DE" dirty="0">
                <a:solidFill>
                  <a:srgbClr val="FF0000"/>
                </a:solidFill>
              </a:rPr>
              <a:t>nutzen</a:t>
            </a:r>
            <a:r>
              <a:rPr lang="de-DE" dirty="0"/>
              <a:t> (</a:t>
            </a:r>
            <a:r>
              <a:rPr lang="de-DE" dirty="0" err="1"/>
              <a:t>skimming</a:t>
            </a:r>
            <a:r>
              <a:rPr lang="de-DE" dirty="0"/>
              <a:t>, </a:t>
            </a:r>
            <a:r>
              <a:rPr lang="de-DE" dirty="0" err="1"/>
              <a:t>scanning</a:t>
            </a:r>
            <a:r>
              <a:rPr lang="de-DE" dirty="0"/>
              <a:t>, </a:t>
            </a:r>
            <a:r>
              <a:rPr lang="de-DE" dirty="0" err="1"/>
              <a:t>reading</a:t>
            </a:r>
            <a:r>
              <a:rPr lang="de-DE" dirty="0"/>
              <a:t> </a:t>
            </a:r>
            <a:r>
              <a:rPr lang="de-DE" dirty="0" err="1"/>
              <a:t>for</a:t>
            </a:r>
            <a:r>
              <a:rPr lang="de-DE" dirty="0"/>
              <a:t> </a:t>
            </a:r>
            <a:r>
              <a:rPr lang="de-DE" dirty="0" err="1"/>
              <a:t>gist</a:t>
            </a:r>
            <a:r>
              <a:rPr lang="de-DE" dirty="0"/>
              <a:t>,</a:t>
            </a:r>
          </a:p>
          <a:p>
            <a:r>
              <a:rPr lang="de-DE" dirty="0" err="1"/>
              <a:t>reading</a:t>
            </a:r>
            <a:r>
              <a:rPr lang="de-DE" dirty="0"/>
              <a:t> </a:t>
            </a:r>
            <a:r>
              <a:rPr lang="de-DE" dirty="0" err="1"/>
              <a:t>for</a:t>
            </a:r>
            <a:r>
              <a:rPr lang="de-DE" dirty="0"/>
              <a:t> </a:t>
            </a:r>
            <a:r>
              <a:rPr lang="de-DE" dirty="0" err="1"/>
              <a:t>detail</a:t>
            </a:r>
            <a:r>
              <a:rPr lang="de-DE" dirty="0"/>
              <a:t>, </a:t>
            </a:r>
            <a:r>
              <a:rPr lang="de-DE" dirty="0" err="1"/>
              <a:t>critical</a:t>
            </a:r>
            <a:r>
              <a:rPr lang="de-DE" dirty="0"/>
              <a:t> </a:t>
            </a:r>
            <a:r>
              <a:rPr lang="de-DE" dirty="0" err="1"/>
              <a:t>reading</a:t>
            </a:r>
            <a:r>
              <a:rPr lang="de-DE" dirty="0"/>
              <a:t>, extensive </a:t>
            </a:r>
            <a:r>
              <a:rPr lang="de-DE" dirty="0" err="1"/>
              <a:t>reading</a:t>
            </a:r>
            <a:r>
              <a:rPr lang="de-DE" dirty="0"/>
              <a:t>)</a:t>
            </a:r>
          </a:p>
          <a:p>
            <a:r>
              <a:rPr lang="de-DE" dirty="0"/>
              <a:t>2.2 Sprachlernkompetenz</a:t>
            </a:r>
          </a:p>
          <a:p>
            <a:r>
              <a:rPr lang="de-DE" dirty="0"/>
              <a:t>PG Selbstregulation und Lernen</a:t>
            </a:r>
          </a:p>
          <a:p>
            <a:r>
              <a:rPr lang="de-DE" dirty="0"/>
              <a:t>(7) </a:t>
            </a:r>
            <a:r>
              <a:rPr lang="de-DE" b="1" dirty="0"/>
              <a:t>Texterschließungstechniken</a:t>
            </a:r>
            <a:r>
              <a:rPr lang="de-DE" dirty="0"/>
              <a:t> </a:t>
            </a:r>
            <a:r>
              <a:rPr lang="de-DE" dirty="0">
                <a:solidFill>
                  <a:srgbClr val="FF0000"/>
                </a:solidFill>
              </a:rPr>
              <a:t>weitgehend selbstständig </a:t>
            </a:r>
            <a:r>
              <a:rPr lang="de-DE" dirty="0"/>
              <a:t>anwenden (zum Beispiel Markierungen, </a:t>
            </a:r>
            <a:r>
              <a:rPr lang="de-DE" dirty="0" err="1" smtClean="0"/>
              <a:t>Fragen,Überschriften</a:t>
            </a:r>
            <a:r>
              <a:rPr lang="de-DE" dirty="0"/>
              <a:t>, Randnotizen, strukturierte Notizen)</a:t>
            </a:r>
          </a:p>
          <a:p>
            <a:r>
              <a:rPr lang="de-DE" dirty="0"/>
              <a:t>2.2 Sprachlernkompetenz</a:t>
            </a:r>
          </a:p>
          <a:p>
            <a:r>
              <a:rPr lang="de-DE" dirty="0"/>
              <a:t>3.1.4 Text- und Medienkompetenz 1</a:t>
            </a:r>
          </a:p>
          <a:p>
            <a:r>
              <a:rPr lang="de-DE" dirty="0"/>
              <a:t>PG Selbstregulation und Lernen</a:t>
            </a:r>
          </a:p>
          <a:p>
            <a:r>
              <a:rPr lang="de-DE" dirty="0"/>
              <a:t>(8) </a:t>
            </a:r>
            <a:r>
              <a:rPr lang="de-DE" b="1" dirty="0"/>
              <a:t>Worterschließungstechniken</a:t>
            </a:r>
            <a:r>
              <a:rPr lang="de-DE" dirty="0"/>
              <a:t> anwenden (zum Beispiel </a:t>
            </a:r>
            <a:r>
              <a:rPr lang="de-DE" i="1" dirty="0" err="1"/>
              <a:t>cognates</a:t>
            </a:r>
            <a:r>
              <a:rPr lang="de-DE" dirty="0"/>
              <a:t>, </a:t>
            </a:r>
            <a:r>
              <a:rPr lang="de-DE" dirty="0">
                <a:solidFill>
                  <a:srgbClr val="FF0000"/>
                </a:solidFill>
              </a:rPr>
              <a:t>Wortbildungsregeln, Erschließen aus dem Kontext</a:t>
            </a:r>
            <a:r>
              <a:rPr lang="de-DE" dirty="0"/>
              <a:t>)</a:t>
            </a:r>
          </a:p>
          <a:p>
            <a:r>
              <a:rPr lang="de-DE" dirty="0"/>
              <a:t>2.2 Sprachlernkompetenz</a:t>
            </a:r>
          </a:p>
          <a:p>
            <a:r>
              <a:rPr lang="de-DE" dirty="0"/>
              <a:t>3.2.3.7 Verfügen über sprachliche Mittel: Wortschatz 6</a:t>
            </a:r>
          </a:p>
          <a:p>
            <a:r>
              <a:rPr lang="de-DE" dirty="0"/>
              <a:t>PG Selbstregulation und </a:t>
            </a:r>
            <a:r>
              <a:rPr lang="de-DE" dirty="0" smtClean="0"/>
              <a:t>Lernen</a:t>
            </a:r>
          </a:p>
          <a:p>
            <a:r>
              <a:rPr lang="de-DE" sz="800" dirty="0" err="1" smtClean="0"/>
              <a:t>BPlan</a:t>
            </a:r>
            <a:r>
              <a:rPr lang="de-DE" sz="800" dirty="0" smtClean="0"/>
              <a:t>,  S.30</a:t>
            </a:r>
            <a:endParaRPr lang="de-DE" sz="800" dirty="0"/>
          </a:p>
        </p:txBody>
      </p:sp>
    </p:spTree>
    <p:extLst>
      <p:ext uri="{BB962C8B-B14F-4D97-AF65-F5344CB8AC3E}">
        <p14:creationId xmlns:p14="http://schemas.microsoft.com/office/powerpoint/2010/main" val="18338846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742406" y="6877260"/>
            <a:ext cx="10271760"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14</a:t>
            </a:fld>
            <a:endParaRPr lang="de-DE"/>
          </a:p>
        </p:txBody>
      </p:sp>
      <p:sp>
        <p:nvSpPr>
          <p:cNvPr id="4" name="Rechteck 3"/>
          <p:cNvSpPr/>
          <p:nvPr/>
        </p:nvSpPr>
        <p:spPr>
          <a:xfrm>
            <a:off x="500743" y="1389317"/>
            <a:ext cx="5377543" cy="5355312"/>
          </a:xfrm>
          <a:prstGeom prst="rect">
            <a:avLst/>
          </a:prstGeom>
        </p:spPr>
        <p:txBody>
          <a:bodyPr wrap="square">
            <a:spAutoFit/>
          </a:bodyPr>
          <a:lstStyle/>
          <a:p>
            <a:r>
              <a:rPr lang="de-DE" dirty="0" smtClean="0"/>
              <a:t>Klassen 5/6</a:t>
            </a:r>
          </a:p>
          <a:p>
            <a:r>
              <a:rPr lang="de-DE" dirty="0" smtClean="0"/>
              <a:t>(</a:t>
            </a:r>
            <a:r>
              <a:rPr lang="de-DE" dirty="0"/>
              <a:t>1) Texten die Hauptaussagen und gegebenenfalls die Intention entnehmen (zum Beispiel Brief, </a:t>
            </a:r>
            <a:r>
              <a:rPr lang="de-DE" dirty="0" err="1"/>
              <a:t>EMail</a:t>
            </a:r>
            <a:r>
              <a:rPr lang="de-DE" dirty="0"/>
              <a:t>,</a:t>
            </a:r>
          </a:p>
          <a:p>
            <a:r>
              <a:rPr lang="de-DE" dirty="0"/>
              <a:t>Broschüre, Beschreibung, Interview, Geschichte, Liedtext)</a:t>
            </a:r>
          </a:p>
          <a:p>
            <a:r>
              <a:rPr lang="de-DE" dirty="0"/>
              <a:t>(2) Texten explizite </a:t>
            </a:r>
            <a:r>
              <a:rPr lang="de-DE" dirty="0">
                <a:solidFill>
                  <a:srgbClr val="FF0000"/>
                </a:solidFill>
              </a:rPr>
              <a:t>und angeleitet implizite Detailinformationen </a:t>
            </a:r>
            <a:r>
              <a:rPr lang="de-DE" dirty="0"/>
              <a:t>entnehmen (zum Beispiel einfacher</a:t>
            </a:r>
          </a:p>
          <a:p>
            <a:r>
              <a:rPr lang="de-DE" dirty="0"/>
              <a:t>Gebrauchstext, fiktionaler Text)</a:t>
            </a:r>
          </a:p>
          <a:p>
            <a:r>
              <a:rPr lang="de-DE" dirty="0"/>
              <a:t>(3) Sinnzusammenhänge zwischen Textteilen (kausale, temporale, additive) erkennen (zum Beispiel</a:t>
            </a:r>
          </a:p>
          <a:p>
            <a:r>
              <a:rPr lang="de-DE" dirty="0"/>
              <a:t>Geschichte)</a:t>
            </a:r>
          </a:p>
          <a:p>
            <a:r>
              <a:rPr lang="de-DE" dirty="0"/>
              <a:t>(4) die </a:t>
            </a:r>
            <a:r>
              <a:rPr lang="de-DE" dirty="0">
                <a:solidFill>
                  <a:srgbClr val="FF0000"/>
                </a:solidFill>
              </a:rPr>
              <a:t>Verhaltensweisen von und Beziehungen </a:t>
            </a:r>
            <a:r>
              <a:rPr lang="de-DE" dirty="0"/>
              <a:t>zwischen Personen oder Charakteren </a:t>
            </a:r>
            <a:r>
              <a:rPr lang="de-DE" dirty="0">
                <a:solidFill>
                  <a:srgbClr val="FF0000"/>
                </a:solidFill>
              </a:rPr>
              <a:t>verstehen </a:t>
            </a:r>
            <a:r>
              <a:rPr lang="de-DE" dirty="0"/>
              <a:t>(zum</a:t>
            </a:r>
          </a:p>
          <a:p>
            <a:r>
              <a:rPr lang="de-DE" dirty="0"/>
              <a:t>Beispiel Comic, Dialogszene, Geschichte, Märchen)</a:t>
            </a:r>
          </a:p>
          <a:p>
            <a:r>
              <a:rPr lang="de-DE" dirty="0"/>
              <a:t>BTV Personale und gesellschaftliche Vielfalt</a:t>
            </a:r>
          </a:p>
          <a:p>
            <a:r>
              <a:rPr lang="de-DE" dirty="0"/>
              <a:t>PG Wahrnehmung und Empfindung</a:t>
            </a:r>
          </a:p>
          <a:p>
            <a:r>
              <a:rPr lang="de-DE" dirty="0"/>
              <a:t>(5) mindestens eine niveaugerechte Ganzschrift verstehen (A2)</a:t>
            </a:r>
          </a:p>
        </p:txBody>
      </p:sp>
      <p:sp>
        <p:nvSpPr>
          <p:cNvPr id="5" name="Textfeld 4"/>
          <p:cNvSpPr txBox="1"/>
          <p:nvPr/>
        </p:nvSpPr>
        <p:spPr>
          <a:xfrm>
            <a:off x="500743" y="454514"/>
            <a:ext cx="4861249" cy="646331"/>
          </a:xfrm>
          <a:prstGeom prst="rect">
            <a:avLst/>
          </a:prstGeom>
          <a:noFill/>
        </p:spPr>
        <p:txBody>
          <a:bodyPr wrap="square" rtlCol="0">
            <a:spAutoFit/>
          </a:bodyPr>
          <a:lstStyle/>
          <a:p>
            <a:r>
              <a:rPr lang="de-DE" dirty="0" smtClean="0"/>
              <a:t>Teilkompetenzen:</a:t>
            </a:r>
          </a:p>
          <a:p>
            <a:r>
              <a:rPr lang="de-DE" dirty="0" smtClean="0"/>
              <a:t>„</a:t>
            </a:r>
            <a:r>
              <a:rPr lang="de-DE" b="1" dirty="0" smtClean="0"/>
              <a:t>Die Schülerinnen und Schüler können“:</a:t>
            </a:r>
            <a:endParaRPr lang="de-DE" b="1" dirty="0"/>
          </a:p>
        </p:txBody>
      </p:sp>
      <p:sp>
        <p:nvSpPr>
          <p:cNvPr id="6" name="Rechteck 5"/>
          <p:cNvSpPr/>
          <p:nvPr/>
        </p:nvSpPr>
        <p:spPr>
          <a:xfrm>
            <a:off x="5710971" y="305282"/>
            <a:ext cx="6369269" cy="6494085"/>
          </a:xfrm>
          <a:prstGeom prst="rect">
            <a:avLst/>
          </a:prstGeom>
        </p:spPr>
        <p:txBody>
          <a:bodyPr wrap="square">
            <a:spAutoFit/>
          </a:bodyPr>
          <a:lstStyle/>
          <a:p>
            <a:r>
              <a:rPr lang="de-DE" sz="1600" dirty="0" smtClean="0">
                <a:latin typeface="ArialUnicodeMS"/>
              </a:rPr>
              <a:t>Klassen 7/8</a:t>
            </a:r>
          </a:p>
          <a:p>
            <a:r>
              <a:rPr lang="de-DE" sz="1600" dirty="0" smtClean="0">
                <a:latin typeface="ArialUnicodeMS"/>
              </a:rPr>
              <a:t>(1</a:t>
            </a:r>
            <a:r>
              <a:rPr lang="de-DE" sz="1600" dirty="0">
                <a:latin typeface="ArialUnicodeMS"/>
              </a:rPr>
              <a:t>) Texten, vorrangig zu interkulturell relevanten Themen, die Hauptaussagen und gegebenenfalls die</a:t>
            </a:r>
          </a:p>
          <a:p>
            <a:r>
              <a:rPr lang="de-DE" sz="1600" dirty="0">
                <a:latin typeface="ArialUnicodeMS"/>
              </a:rPr>
              <a:t>Intention entnehmen (zum Beispiel Korrespondenz, Blog, Buch- und Filmempfehlung, längere</a:t>
            </a:r>
          </a:p>
          <a:p>
            <a:r>
              <a:rPr lang="de-DE" sz="1600" dirty="0">
                <a:latin typeface="ArialUnicodeMS"/>
              </a:rPr>
              <a:t>Geschichte, Gedicht)</a:t>
            </a:r>
          </a:p>
          <a:p>
            <a:r>
              <a:rPr lang="de-DE" sz="1600" dirty="0">
                <a:latin typeface="ArialUnicodeMS"/>
              </a:rPr>
              <a:t>(2) Texten explizite und, </a:t>
            </a:r>
            <a:r>
              <a:rPr lang="de-DE" sz="1600" dirty="0">
                <a:solidFill>
                  <a:srgbClr val="FF0000"/>
                </a:solidFill>
                <a:latin typeface="ArialUnicodeMS"/>
              </a:rPr>
              <a:t>weitgehend selbstständig, implizite Detailinformationen </a:t>
            </a:r>
            <a:r>
              <a:rPr lang="de-DE" sz="1600" dirty="0">
                <a:latin typeface="ArialUnicodeMS"/>
              </a:rPr>
              <a:t>entnehmen und diese</a:t>
            </a:r>
          </a:p>
          <a:p>
            <a:r>
              <a:rPr lang="de-DE" sz="1600" dirty="0">
                <a:latin typeface="ArialUnicodeMS"/>
              </a:rPr>
              <a:t>angeleitet im Zusammenhang verstehen (zum Beispiel fiktionaler Text, Gebrauchstext, Interview,</a:t>
            </a:r>
          </a:p>
          <a:p>
            <a:r>
              <a:rPr lang="de-DE" sz="1600" dirty="0">
                <a:latin typeface="ArialUnicodeMS"/>
              </a:rPr>
              <a:t>Beschreibung, Grafik)</a:t>
            </a:r>
          </a:p>
          <a:p>
            <a:r>
              <a:rPr lang="nn-NO" sz="1600" dirty="0">
                <a:solidFill>
                  <a:srgbClr val="FF0000"/>
                </a:solidFill>
                <a:latin typeface="ArialUnicodeMS"/>
              </a:rPr>
              <a:t>3.2.2 Interkulturelle kommunikative Kompetenz 1</a:t>
            </a:r>
          </a:p>
          <a:p>
            <a:r>
              <a:rPr lang="de-DE" sz="1600" dirty="0">
                <a:solidFill>
                  <a:srgbClr val="FF0000"/>
                </a:solidFill>
                <a:latin typeface="ArialUnicodeMS"/>
              </a:rPr>
              <a:t>3.2.4 Text- und Medienkompetenz 4</a:t>
            </a:r>
          </a:p>
          <a:p>
            <a:r>
              <a:rPr lang="de-DE" sz="1600" dirty="0">
                <a:latin typeface="ArialUnicodeMS"/>
              </a:rPr>
              <a:t>(3) Sinnzusammenhänge zwischen Textteilen (temporale, kausale, additive, </a:t>
            </a:r>
            <a:r>
              <a:rPr lang="de-DE" sz="1600" dirty="0">
                <a:solidFill>
                  <a:srgbClr val="FF0000"/>
                </a:solidFill>
                <a:latin typeface="ArialUnicodeMS"/>
              </a:rPr>
              <a:t>kontrastive, konditionale,</a:t>
            </a:r>
          </a:p>
          <a:p>
            <a:r>
              <a:rPr lang="de-DE" sz="1600" dirty="0">
                <a:solidFill>
                  <a:srgbClr val="FF0000"/>
                </a:solidFill>
                <a:latin typeface="ArialUnicodeMS"/>
              </a:rPr>
              <a:t>exemplifizierende) angeleitet erschließen </a:t>
            </a:r>
            <a:r>
              <a:rPr lang="de-DE" sz="1600" dirty="0">
                <a:latin typeface="ArialUnicodeMS"/>
              </a:rPr>
              <a:t>(zum Beispiel adaptierte Jugendliteratur, </a:t>
            </a:r>
            <a:r>
              <a:rPr lang="de-DE" sz="1600" dirty="0" err="1" smtClean="0">
                <a:latin typeface="ArialUnicodeMS"/>
              </a:rPr>
              <a:t>Blog,Lexikonartikel</a:t>
            </a:r>
            <a:r>
              <a:rPr lang="de-DE" sz="1600" dirty="0">
                <a:latin typeface="ArialUnicodeMS"/>
              </a:rPr>
              <a:t>, Buch- und Filmempfehlung)</a:t>
            </a:r>
          </a:p>
          <a:p>
            <a:r>
              <a:rPr lang="de-DE" sz="1600" dirty="0">
                <a:latin typeface="ArialUnicodeMS"/>
              </a:rPr>
              <a:t>(4) die </a:t>
            </a:r>
            <a:r>
              <a:rPr lang="de-DE" sz="1600" dirty="0">
                <a:solidFill>
                  <a:srgbClr val="FF0000"/>
                </a:solidFill>
                <a:latin typeface="ArialUnicodeMS"/>
              </a:rPr>
              <a:t>Haltungen von und Beziehungen </a:t>
            </a:r>
            <a:r>
              <a:rPr lang="de-DE" sz="1600" dirty="0">
                <a:latin typeface="ArialUnicodeMS"/>
              </a:rPr>
              <a:t>zwischen Personen oder Charakteren </a:t>
            </a:r>
            <a:r>
              <a:rPr lang="de-DE" sz="1600" dirty="0">
                <a:solidFill>
                  <a:srgbClr val="FF0000"/>
                </a:solidFill>
                <a:latin typeface="ArialUnicodeMS"/>
              </a:rPr>
              <a:t>erschließen</a:t>
            </a:r>
            <a:r>
              <a:rPr lang="de-DE" sz="1600" dirty="0">
                <a:latin typeface="ArialUnicodeMS"/>
              </a:rPr>
              <a:t> (</a:t>
            </a:r>
            <a:r>
              <a:rPr lang="de-DE" sz="1600" dirty="0" err="1" smtClean="0">
                <a:latin typeface="ArialUnicodeMS"/>
              </a:rPr>
              <a:t>zumBeispiel</a:t>
            </a:r>
            <a:r>
              <a:rPr lang="de-DE" sz="1600" dirty="0" smtClean="0">
                <a:latin typeface="ArialUnicodeMS"/>
              </a:rPr>
              <a:t> </a:t>
            </a:r>
            <a:r>
              <a:rPr lang="de-DE" sz="1600" dirty="0">
                <a:latin typeface="ArialUnicodeMS"/>
              </a:rPr>
              <a:t>adaptierte Jugendliteratur, Dramenauszug, Korrespondenz, </a:t>
            </a:r>
            <a:r>
              <a:rPr lang="de-DE" b="1" i="1" dirty="0" err="1">
                <a:latin typeface="Arial-ItalicMT"/>
              </a:rPr>
              <a:t>graphic</a:t>
            </a:r>
            <a:r>
              <a:rPr lang="de-DE" b="1" i="1" dirty="0">
                <a:latin typeface="Arial-ItalicMT"/>
              </a:rPr>
              <a:t> </a:t>
            </a:r>
            <a:r>
              <a:rPr lang="de-DE" b="1" i="1" dirty="0" err="1">
                <a:latin typeface="Arial-ItalicMT"/>
              </a:rPr>
              <a:t>novel</a:t>
            </a:r>
            <a:r>
              <a:rPr lang="de-DE" sz="1600" dirty="0">
                <a:latin typeface="ArialUnicodeMS"/>
              </a:rPr>
              <a:t>)</a:t>
            </a:r>
          </a:p>
          <a:p>
            <a:r>
              <a:rPr lang="de-DE" sz="1600" dirty="0">
                <a:solidFill>
                  <a:srgbClr val="FF0000"/>
                </a:solidFill>
                <a:latin typeface="ArialUnicodeMS"/>
              </a:rPr>
              <a:t>3.2.4 Text- und Medienkompetenz 3</a:t>
            </a:r>
          </a:p>
          <a:p>
            <a:r>
              <a:rPr lang="de-DE" sz="1600" dirty="0">
                <a:latin typeface="ArialUnicodeMS"/>
              </a:rPr>
              <a:t>BTV Personale und gesellschaftliche Vielfalt</a:t>
            </a:r>
          </a:p>
          <a:p>
            <a:r>
              <a:rPr lang="de-DE" sz="1600" dirty="0">
                <a:latin typeface="ArialUnicodeMS"/>
              </a:rPr>
              <a:t>PG Wahrnehmung und Empfindung</a:t>
            </a:r>
          </a:p>
          <a:p>
            <a:r>
              <a:rPr lang="de-DE" sz="1600" dirty="0">
                <a:latin typeface="ArialUnicodeMS"/>
              </a:rPr>
              <a:t>(5) mindestens eine niveaugerechte Ganzschrift verstehen (A2</a:t>
            </a:r>
            <a:r>
              <a:rPr lang="de-DE" sz="1600" dirty="0">
                <a:solidFill>
                  <a:srgbClr val="FF0000"/>
                </a:solidFill>
                <a:latin typeface="ArialUnicodeMS"/>
              </a:rPr>
              <a:t>+ bis B1, je nach Klasse)</a:t>
            </a:r>
            <a:endParaRPr lang="de-DE" sz="1600" dirty="0">
              <a:solidFill>
                <a:srgbClr val="FF0000"/>
              </a:solidFill>
            </a:endParaRPr>
          </a:p>
        </p:txBody>
      </p:sp>
      <p:sp>
        <p:nvSpPr>
          <p:cNvPr id="7" name="Ellipse 6"/>
          <p:cNvSpPr/>
          <p:nvPr/>
        </p:nvSpPr>
        <p:spPr>
          <a:xfrm>
            <a:off x="1518176" y="1752553"/>
            <a:ext cx="8210145" cy="3156527"/>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smtClean="0">
                <a:solidFill>
                  <a:schemeClr val="tx1"/>
                </a:solidFill>
              </a:rPr>
              <a:t>1.3 weitere Kriterien: (Inhalt/Textsorte/usw.)</a:t>
            </a:r>
            <a:endParaRPr lang="de-DE" sz="4000" dirty="0">
              <a:solidFill>
                <a:schemeClr val="tx1"/>
              </a:solidFill>
            </a:endParaRPr>
          </a:p>
        </p:txBody>
      </p:sp>
    </p:spTree>
    <p:extLst>
      <p:ext uri="{BB962C8B-B14F-4D97-AF65-F5344CB8AC3E}">
        <p14:creationId xmlns:p14="http://schemas.microsoft.com/office/powerpoint/2010/main" val="93015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1225685" y="6356350"/>
            <a:ext cx="9319097"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15</a:t>
            </a:fld>
            <a:endParaRPr lang="de-DE"/>
          </a:p>
        </p:txBody>
      </p:sp>
      <p:sp>
        <p:nvSpPr>
          <p:cNvPr id="4" name="Textfeld 3"/>
          <p:cNvSpPr txBox="1"/>
          <p:nvPr/>
        </p:nvSpPr>
        <p:spPr>
          <a:xfrm>
            <a:off x="1155579" y="419967"/>
            <a:ext cx="7835462" cy="369332"/>
          </a:xfrm>
          <a:prstGeom prst="rect">
            <a:avLst/>
          </a:prstGeom>
          <a:noFill/>
        </p:spPr>
        <p:txBody>
          <a:bodyPr wrap="square" rtlCol="0">
            <a:spAutoFit/>
          </a:bodyPr>
          <a:lstStyle/>
          <a:p>
            <a:r>
              <a:rPr lang="de-DE" dirty="0" smtClean="0"/>
              <a:t>Teilkompetenzen der Text-und Medienkompetenz gem. Bildungsplan 2016:</a:t>
            </a:r>
            <a:endParaRPr lang="de-DE" dirty="0"/>
          </a:p>
        </p:txBody>
      </p:sp>
      <p:sp>
        <p:nvSpPr>
          <p:cNvPr id="5" name="Rechteck 4"/>
          <p:cNvSpPr/>
          <p:nvPr/>
        </p:nvSpPr>
        <p:spPr>
          <a:xfrm>
            <a:off x="2183149" y="871511"/>
            <a:ext cx="7152535" cy="584775"/>
          </a:xfrm>
          <a:prstGeom prst="rect">
            <a:avLst/>
          </a:prstGeom>
        </p:spPr>
        <p:txBody>
          <a:bodyPr wrap="none">
            <a:spAutoFit/>
          </a:bodyPr>
          <a:lstStyle/>
          <a:p>
            <a:r>
              <a:rPr lang="de-DE" sz="3200" b="1" dirty="0" smtClean="0"/>
              <a:t>Text- </a:t>
            </a:r>
            <a:r>
              <a:rPr lang="de-DE" sz="3200" b="1" dirty="0"/>
              <a:t>und Medienkompetenz 2, </a:t>
            </a:r>
            <a:r>
              <a:rPr lang="de-DE" sz="3200" b="1" dirty="0" smtClean="0"/>
              <a:t>3,4, (5), </a:t>
            </a:r>
            <a:r>
              <a:rPr lang="de-DE" sz="3200" b="1" dirty="0"/>
              <a:t>9</a:t>
            </a:r>
          </a:p>
        </p:txBody>
      </p:sp>
      <p:sp>
        <p:nvSpPr>
          <p:cNvPr id="7" name="Textfeld 6"/>
          <p:cNvSpPr txBox="1"/>
          <p:nvPr/>
        </p:nvSpPr>
        <p:spPr>
          <a:xfrm>
            <a:off x="1741251" y="1445200"/>
            <a:ext cx="8240949" cy="5016758"/>
          </a:xfrm>
          <a:prstGeom prst="rect">
            <a:avLst/>
          </a:prstGeom>
          <a:noFill/>
        </p:spPr>
        <p:txBody>
          <a:bodyPr wrap="square" rtlCol="0">
            <a:spAutoFit/>
          </a:bodyPr>
          <a:lstStyle/>
          <a:p>
            <a:r>
              <a:rPr lang="de-DE" sz="2000" b="1" dirty="0" smtClean="0">
                <a:solidFill>
                  <a:srgbClr val="FF0000"/>
                </a:solidFill>
              </a:rPr>
              <a:t>Teilkompetenz 2</a:t>
            </a:r>
            <a:r>
              <a:rPr lang="de-DE" sz="2000" dirty="0" smtClean="0">
                <a:solidFill>
                  <a:srgbClr val="FF0000"/>
                </a:solidFill>
              </a:rPr>
              <a:t>:</a:t>
            </a:r>
            <a:r>
              <a:rPr lang="de-DE" sz="2000" dirty="0" smtClean="0"/>
              <a:t> auch umfangreichere Texte zusammenfassen und die Handlung von fiktionalen </a:t>
            </a:r>
            <a:r>
              <a:rPr lang="de-DE" sz="2000" dirty="0" smtClean="0"/>
              <a:t>Texten und </a:t>
            </a:r>
            <a:r>
              <a:rPr lang="de-DE" sz="2000" dirty="0" smtClean="0"/>
              <a:t>Filmen wiedergeben</a:t>
            </a:r>
          </a:p>
          <a:p>
            <a:r>
              <a:rPr lang="de-DE" sz="2000" b="1" dirty="0">
                <a:solidFill>
                  <a:srgbClr val="FF0000"/>
                </a:solidFill>
              </a:rPr>
              <a:t>Teilkompetenz </a:t>
            </a:r>
            <a:r>
              <a:rPr lang="de-DE" sz="2000" b="1" dirty="0" smtClean="0">
                <a:solidFill>
                  <a:srgbClr val="FF0000"/>
                </a:solidFill>
              </a:rPr>
              <a:t>3:</a:t>
            </a:r>
            <a:r>
              <a:rPr lang="de-DE" sz="2000" b="1" dirty="0" smtClean="0"/>
              <a:t> </a:t>
            </a:r>
            <a:r>
              <a:rPr lang="de-DE" sz="2000" dirty="0" smtClean="0"/>
              <a:t>Personen </a:t>
            </a:r>
            <a:r>
              <a:rPr lang="de-DE" sz="2000" dirty="0"/>
              <a:t>in fiktionalen Texten mit zur Verfügung gestellten Redemitteln charakterisieren </a:t>
            </a:r>
            <a:r>
              <a:rPr lang="de-DE" sz="2000" dirty="0" smtClean="0"/>
              <a:t>sowie die </a:t>
            </a:r>
            <a:r>
              <a:rPr lang="de-DE" sz="2000" dirty="0"/>
              <a:t>eigene Meinung zur Handlung, den Personen und deren Verhalten darlegen und </a:t>
            </a:r>
            <a:r>
              <a:rPr lang="de-DE" sz="2000" dirty="0" smtClean="0"/>
              <a:t>kurz begründen </a:t>
            </a:r>
            <a:r>
              <a:rPr lang="de-DE" sz="2000" dirty="0"/>
              <a:t>(zum Beispiel als Teil einer Buch- oder Filmempfehlung) </a:t>
            </a:r>
            <a:endParaRPr lang="de-DE" sz="2000" dirty="0" smtClean="0"/>
          </a:p>
          <a:p>
            <a:r>
              <a:rPr lang="de-DE" sz="2000" b="1" dirty="0" smtClean="0">
                <a:solidFill>
                  <a:srgbClr val="FF0000"/>
                </a:solidFill>
              </a:rPr>
              <a:t>Teilkompetenz 4:</a:t>
            </a:r>
            <a:r>
              <a:rPr lang="de-DE" sz="2000" dirty="0" smtClean="0"/>
              <a:t> diskontinuierliche </a:t>
            </a:r>
            <a:r>
              <a:rPr lang="de-DE" sz="2000" dirty="0"/>
              <a:t>Vorlagen versprachlichen, erklären und gegebenenfalls kommentieren (</a:t>
            </a:r>
            <a:r>
              <a:rPr lang="de-DE" sz="2000" dirty="0" smtClean="0"/>
              <a:t>zum Beispiel </a:t>
            </a:r>
            <a:r>
              <a:rPr lang="de-DE" sz="2000" dirty="0"/>
              <a:t>einfacher </a:t>
            </a:r>
            <a:r>
              <a:rPr lang="de-DE" sz="2000" dirty="0" err="1"/>
              <a:t>cartoon</a:t>
            </a:r>
            <a:r>
              <a:rPr lang="de-DE" sz="2000" dirty="0"/>
              <a:t>, </a:t>
            </a:r>
            <a:r>
              <a:rPr lang="de-DE" sz="2000" dirty="0" smtClean="0"/>
              <a:t>Grafik)</a:t>
            </a:r>
          </a:p>
          <a:p>
            <a:r>
              <a:rPr lang="de-DE" sz="2000" dirty="0" smtClean="0"/>
              <a:t>(</a:t>
            </a:r>
            <a:r>
              <a:rPr lang="de-DE" sz="2000" b="1" dirty="0" smtClean="0">
                <a:solidFill>
                  <a:srgbClr val="FF0000"/>
                </a:solidFill>
              </a:rPr>
              <a:t>Plus </a:t>
            </a:r>
            <a:r>
              <a:rPr lang="de-DE" sz="2000" b="1" dirty="0">
                <a:solidFill>
                  <a:srgbClr val="FF0000"/>
                </a:solidFill>
              </a:rPr>
              <a:t>:</a:t>
            </a:r>
            <a:r>
              <a:rPr lang="de-DE" sz="2000" dirty="0">
                <a:solidFill>
                  <a:srgbClr val="FF0000"/>
                </a:solidFill>
              </a:rPr>
              <a:t> </a:t>
            </a:r>
            <a:r>
              <a:rPr lang="de-DE" sz="2000" b="1" dirty="0">
                <a:solidFill>
                  <a:srgbClr val="FF0000"/>
                </a:solidFill>
              </a:rPr>
              <a:t>Teilkompetenz 5</a:t>
            </a:r>
            <a:r>
              <a:rPr lang="de-DE" sz="2000" dirty="0">
                <a:solidFill>
                  <a:srgbClr val="FF0000"/>
                </a:solidFill>
              </a:rPr>
              <a:t>  </a:t>
            </a:r>
            <a:r>
              <a:rPr lang="de-DE" sz="2000" dirty="0"/>
              <a:t>(Aufbau erfolgt in Klasse 7/8</a:t>
            </a:r>
            <a:r>
              <a:rPr lang="de-DE" sz="2000" dirty="0" smtClean="0"/>
              <a:t>): Texte </a:t>
            </a:r>
            <a:r>
              <a:rPr lang="de-DE" sz="2000" dirty="0"/>
              <a:t>angeleitet vor ihrem gesellschaftlichen beziehungsweise historischen Hintergrund </a:t>
            </a:r>
            <a:r>
              <a:rPr lang="de-DE" sz="2000" dirty="0" smtClean="0"/>
              <a:t>erschließen (…) ferner: In </a:t>
            </a:r>
            <a:r>
              <a:rPr lang="de-DE" sz="2000" dirty="0"/>
              <a:t>Grundzügen die Wirkung von Texten in Abhängigkeit von ihrem </a:t>
            </a:r>
            <a:r>
              <a:rPr lang="de-DE" sz="2000" b="1" dirty="0"/>
              <a:t>jeweiligen Medium </a:t>
            </a:r>
            <a:r>
              <a:rPr lang="de-DE" sz="2000" dirty="0"/>
              <a:t>(z.B. Musik, Liedtext, </a:t>
            </a:r>
            <a:r>
              <a:rPr lang="de-DE" sz="2000" b="1" dirty="0"/>
              <a:t>Tagebuch</a:t>
            </a:r>
            <a:r>
              <a:rPr lang="de-DE" sz="2000" dirty="0"/>
              <a:t>, Blog) verstehen und </a:t>
            </a:r>
            <a:r>
              <a:rPr lang="de-DE" sz="2000" dirty="0" smtClean="0"/>
              <a:t>kommentieren.)</a:t>
            </a:r>
            <a:endParaRPr lang="de-DE" sz="2000" b="1" dirty="0" smtClean="0"/>
          </a:p>
          <a:p>
            <a:r>
              <a:rPr lang="de-DE" sz="2000" b="1" dirty="0" smtClean="0">
                <a:solidFill>
                  <a:srgbClr val="FF0000"/>
                </a:solidFill>
              </a:rPr>
              <a:t>Teilkompetenz 9:</a:t>
            </a:r>
            <a:r>
              <a:rPr lang="de-DE" sz="2000" dirty="0" smtClean="0"/>
              <a:t> Texte </a:t>
            </a:r>
            <a:r>
              <a:rPr lang="de-DE" sz="2000" dirty="0"/>
              <a:t>(um-)gestalten (zum Beispiel Sprechblase, Textvortrag, szenische Darstellung</a:t>
            </a:r>
            <a:r>
              <a:rPr lang="de-DE" sz="2000" dirty="0" smtClean="0"/>
              <a:t>) </a:t>
            </a:r>
          </a:p>
          <a:p>
            <a:endParaRPr lang="de-DE" sz="2000" dirty="0"/>
          </a:p>
        </p:txBody>
      </p:sp>
    </p:spTree>
    <p:extLst>
      <p:ext uri="{BB962C8B-B14F-4D97-AF65-F5344CB8AC3E}">
        <p14:creationId xmlns:p14="http://schemas.microsoft.com/office/powerpoint/2010/main" val="380592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625151" y="6356350"/>
            <a:ext cx="9881118"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16</a:t>
            </a:fld>
            <a:endParaRPr lang="de-DE"/>
          </a:p>
        </p:txBody>
      </p:sp>
      <p:sp>
        <p:nvSpPr>
          <p:cNvPr id="4" name="Textfeld 3"/>
          <p:cNvSpPr txBox="1"/>
          <p:nvPr/>
        </p:nvSpPr>
        <p:spPr>
          <a:xfrm>
            <a:off x="2323322" y="1367723"/>
            <a:ext cx="7399176" cy="923330"/>
          </a:xfrm>
          <a:prstGeom prst="rect">
            <a:avLst/>
          </a:prstGeom>
          <a:noFill/>
        </p:spPr>
        <p:txBody>
          <a:bodyPr wrap="square" rtlCol="0">
            <a:spAutoFit/>
          </a:bodyPr>
          <a:lstStyle/>
          <a:p>
            <a:r>
              <a:rPr lang="de-DE" sz="5400" dirty="0" smtClean="0"/>
              <a:t>2. Praktische Umsetzung</a:t>
            </a:r>
            <a:endParaRPr lang="de-DE" sz="5400" dirty="0"/>
          </a:p>
        </p:txBody>
      </p:sp>
      <p:sp>
        <p:nvSpPr>
          <p:cNvPr id="5" name="Textfeld 4"/>
          <p:cNvSpPr txBox="1"/>
          <p:nvPr/>
        </p:nvSpPr>
        <p:spPr>
          <a:xfrm>
            <a:off x="2183363" y="3116424"/>
            <a:ext cx="8453535" cy="523220"/>
          </a:xfrm>
          <a:prstGeom prst="rect">
            <a:avLst/>
          </a:prstGeom>
          <a:noFill/>
        </p:spPr>
        <p:txBody>
          <a:bodyPr wrap="square" rtlCol="0">
            <a:spAutoFit/>
          </a:bodyPr>
          <a:lstStyle/>
          <a:p>
            <a:r>
              <a:rPr lang="de-DE" sz="2800" dirty="0" smtClean="0"/>
              <a:t>Die meisten Methoden und Strategien etc. sind bekannt,</a:t>
            </a:r>
            <a:endParaRPr lang="de-DE" sz="2800" dirty="0"/>
          </a:p>
        </p:txBody>
      </p:sp>
      <p:sp>
        <p:nvSpPr>
          <p:cNvPr id="6" name="Textfeld 5"/>
          <p:cNvSpPr txBox="1"/>
          <p:nvPr/>
        </p:nvSpPr>
        <p:spPr>
          <a:xfrm>
            <a:off x="5229809" y="3920583"/>
            <a:ext cx="1819468" cy="707886"/>
          </a:xfrm>
          <a:prstGeom prst="rect">
            <a:avLst/>
          </a:prstGeom>
          <a:noFill/>
        </p:spPr>
        <p:txBody>
          <a:bodyPr wrap="square" rtlCol="0">
            <a:spAutoFit/>
          </a:bodyPr>
          <a:lstStyle/>
          <a:p>
            <a:r>
              <a:rPr lang="de-DE" sz="4000" dirty="0" smtClean="0"/>
              <a:t>ABER</a:t>
            </a:r>
            <a:endParaRPr lang="de-DE" sz="4000" dirty="0"/>
          </a:p>
        </p:txBody>
      </p:sp>
      <p:sp>
        <p:nvSpPr>
          <p:cNvPr id="7" name="Textfeld 6"/>
          <p:cNvSpPr txBox="1"/>
          <p:nvPr/>
        </p:nvSpPr>
        <p:spPr>
          <a:xfrm>
            <a:off x="1063690" y="4674831"/>
            <a:ext cx="10151706" cy="954107"/>
          </a:xfrm>
          <a:prstGeom prst="rect">
            <a:avLst/>
          </a:prstGeom>
          <a:noFill/>
        </p:spPr>
        <p:txBody>
          <a:bodyPr wrap="square" rtlCol="0">
            <a:spAutoFit/>
          </a:bodyPr>
          <a:lstStyle/>
          <a:p>
            <a:pPr algn="ctr"/>
            <a:r>
              <a:rPr lang="de-DE" sz="2800" dirty="0">
                <a:solidFill>
                  <a:srgbClr val="FF0000"/>
                </a:solidFill>
              </a:rPr>
              <a:t>n</a:t>
            </a:r>
            <a:r>
              <a:rPr lang="de-DE" sz="2800" dirty="0" smtClean="0">
                <a:solidFill>
                  <a:srgbClr val="FF0000"/>
                </a:solidFill>
              </a:rPr>
              <a:t>eu ist die konsequente Umsetzung der  Progression</a:t>
            </a:r>
            <a:r>
              <a:rPr lang="de-DE" sz="2800" dirty="0" smtClean="0"/>
              <a:t> für den Zuwachs der Lesekompetenz.</a:t>
            </a:r>
            <a:endParaRPr lang="de-DE" sz="2800" dirty="0"/>
          </a:p>
        </p:txBody>
      </p:sp>
    </p:spTree>
    <p:extLst>
      <p:ext uri="{BB962C8B-B14F-4D97-AF65-F5344CB8AC3E}">
        <p14:creationId xmlns:p14="http://schemas.microsoft.com/office/powerpoint/2010/main" val="290219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1634686" y="205273"/>
            <a:ext cx="3858029" cy="5943600"/>
          </a:xfrm>
          <a:prstGeom prst="rect">
            <a:avLst/>
          </a:prstGeom>
        </p:spPr>
      </p:pic>
      <p:pic>
        <p:nvPicPr>
          <p:cNvPr id="3" name="Grafik 2"/>
          <p:cNvPicPr>
            <a:picLocks noChangeAspect="1"/>
          </p:cNvPicPr>
          <p:nvPr/>
        </p:nvPicPr>
        <p:blipFill>
          <a:blip r:embed="rId4"/>
          <a:stretch>
            <a:fillRect/>
          </a:stretch>
        </p:blipFill>
        <p:spPr>
          <a:xfrm>
            <a:off x="6158204" y="130628"/>
            <a:ext cx="4089582" cy="6092889"/>
          </a:xfrm>
          <a:prstGeom prst="rect">
            <a:avLst/>
          </a:prstGeom>
        </p:spPr>
      </p:pic>
      <p:sp>
        <p:nvSpPr>
          <p:cNvPr id="2" name="Fußzeilenplatzhalter 1"/>
          <p:cNvSpPr>
            <a:spLocks noGrp="1"/>
          </p:cNvSpPr>
          <p:nvPr>
            <p:ph type="ftr" sz="quarter" idx="11"/>
          </p:nvPr>
        </p:nvSpPr>
        <p:spPr>
          <a:xfrm>
            <a:off x="746449" y="6356350"/>
            <a:ext cx="10823510" cy="365125"/>
          </a:xfrm>
        </p:spPr>
        <p:txBody>
          <a:bodyPr/>
          <a:lstStyle/>
          <a:p>
            <a:r>
              <a:rPr lang="de-DE" smtClean="0"/>
              <a:t>Dr. Karola Schallhorn, RP KA ZPG BP 2016_ 7/8_Leseverstehen am Beispiel von Diary of a wimpy kid  by Jeff Kinney </a:t>
            </a:r>
            <a:endParaRPr lang="de-DE" dirty="0"/>
          </a:p>
        </p:txBody>
      </p:sp>
      <p:sp>
        <p:nvSpPr>
          <p:cNvPr id="5" name="Foliennummernplatzhalter 4"/>
          <p:cNvSpPr>
            <a:spLocks noGrp="1"/>
          </p:cNvSpPr>
          <p:nvPr>
            <p:ph type="sldNum" sz="quarter" idx="12"/>
          </p:nvPr>
        </p:nvSpPr>
        <p:spPr/>
        <p:txBody>
          <a:bodyPr/>
          <a:lstStyle/>
          <a:p>
            <a:fld id="{32E5C025-77AF-4750-8AF4-6E9D865302C4}" type="slidenum">
              <a:rPr lang="de-DE" smtClean="0"/>
              <a:t>17</a:t>
            </a:fld>
            <a:endParaRPr lang="de-DE" dirty="0"/>
          </a:p>
        </p:txBody>
      </p:sp>
    </p:spTree>
    <p:extLst>
      <p:ext uri="{BB962C8B-B14F-4D97-AF65-F5344CB8AC3E}">
        <p14:creationId xmlns:p14="http://schemas.microsoft.com/office/powerpoint/2010/main" val="1813404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a:xfrm>
            <a:off x="522515" y="6356350"/>
            <a:ext cx="9983754" cy="365125"/>
          </a:xfrm>
        </p:spPr>
        <p:txBody>
          <a:bodyPr/>
          <a:lstStyle/>
          <a:p>
            <a:r>
              <a:rPr lang="de-DE" smtClean="0"/>
              <a:t>Dr. Karola Schallhorn, RP KA ZPG BP 2016_ 7/8_Leseverstehen am Beispiel von Diary of a wimpy kid  by Jeff Kinney </a:t>
            </a:r>
            <a:endParaRPr lang="de-DE" dirty="0"/>
          </a:p>
        </p:txBody>
      </p:sp>
      <p:graphicFrame>
        <p:nvGraphicFramePr>
          <p:cNvPr id="4" name="Objekt 3"/>
          <p:cNvGraphicFramePr>
            <a:graphicFrameLocks noChangeAspect="1"/>
          </p:cNvGraphicFramePr>
          <p:nvPr>
            <p:extLst>
              <p:ext uri="{D42A27DB-BD31-4B8C-83A1-F6EECF244321}">
                <p14:modId xmlns:p14="http://schemas.microsoft.com/office/powerpoint/2010/main" val="3234779684"/>
              </p:ext>
            </p:extLst>
          </p:nvPr>
        </p:nvGraphicFramePr>
        <p:xfrm>
          <a:off x="3396344" y="6639"/>
          <a:ext cx="5400884" cy="6349712"/>
        </p:xfrm>
        <a:graphic>
          <a:graphicData uri="http://schemas.openxmlformats.org/presentationml/2006/ole">
            <mc:AlternateContent xmlns:mc="http://schemas.openxmlformats.org/markup-compatibility/2006">
              <mc:Choice xmlns:v="urn:schemas-microsoft-com:vml" Requires="v">
                <p:oleObj spid="_x0000_s1256" name="Dokument" r:id="rId4" imgW="7380248" imgH="8676700" progId="Word.Document.12">
                  <p:embed/>
                </p:oleObj>
              </mc:Choice>
              <mc:Fallback>
                <p:oleObj name="Dokument" r:id="rId4" imgW="7380248" imgH="8676700" progId="Word.Document.12">
                  <p:embed/>
                  <p:pic>
                    <p:nvPicPr>
                      <p:cNvPr id="0" name=""/>
                      <p:cNvPicPr/>
                      <p:nvPr/>
                    </p:nvPicPr>
                    <p:blipFill>
                      <a:blip r:embed="rId5"/>
                      <a:stretch>
                        <a:fillRect/>
                      </a:stretch>
                    </p:blipFill>
                    <p:spPr>
                      <a:xfrm>
                        <a:off x="3396344" y="6639"/>
                        <a:ext cx="5400884" cy="6349712"/>
                      </a:xfrm>
                      <a:prstGeom prst="rect">
                        <a:avLst/>
                      </a:prstGeom>
                    </p:spPr>
                  </p:pic>
                </p:oleObj>
              </mc:Fallback>
            </mc:AlternateContent>
          </a:graphicData>
        </a:graphic>
      </p:graphicFrame>
      <p:sp>
        <p:nvSpPr>
          <p:cNvPr id="5" name="Foliennummernplatzhalter 4"/>
          <p:cNvSpPr>
            <a:spLocks noGrp="1"/>
          </p:cNvSpPr>
          <p:nvPr>
            <p:ph type="sldNum" sz="quarter" idx="12"/>
          </p:nvPr>
        </p:nvSpPr>
        <p:spPr/>
        <p:txBody>
          <a:bodyPr/>
          <a:lstStyle/>
          <a:p>
            <a:fld id="{32E5C025-77AF-4750-8AF4-6E9D865302C4}" type="slidenum">
              <a:rPr lang="de-DE" smtClean="0"/>
              <a:t>18</a:t>
            </a:fld>
            <a:endParaRPr lang="de-DE"/>
          </a:p>
        </p:txBody>
      </p:sp>
      <p:sp>
        <p:nvSpPr>
          <p:cNvPr id="2" name="Textfeld 1"/>
          <p:cNvSpPr txBox="1"/>
          <p:nvPr/>
        </p:nvSpPr>
        <p:spPr>
          <a:xfrm>
            <a:off x="9060024" y="4590661"/>
            <a:ext cx="2080727" cy="646331"/>
          </a:xfrm>
          <a:prstGeom prst="rect">
            <a:avLst/>
          </a:prstGeom>
          <a:noFill/>
        </p:spPr>
        <p:txBody>
          <a:bodyPr wrap="square" rtlCol="0">
            <a:spAutoFit/>
          </a:bodyPr>
          <a:lstStyle/>
          <a:p>
            <a:r>
              <a:rPr lang="de-DE" dirty="0" smtClean="0">
                <a:solidFill>
                  <a:srgbClr val="0070C0"/>
                </a:solidFill>
              </a:rPr>
              <a:t>Lesekompetenz</a:t>
            </a:r>
          </a:p>
          <a:p>
            <a:r>
              <a:rPr lang="de-DE" dirty="0" smtClean="0">
                <a:solidFill>
                  <a:srgbClr val="0070C0"/>
                </a:solidFill>
              </a:rPr>
              <a:t>Stufe 1 </a:t>
            </a:r>
            <a:endParaRPr lang="de-DE" dirty="0">
              <a:solidFill>
                <a:srgbClr val="0070C0"/>
              </a:solidFill>
            </a:endParaRPr>
          </a:p>
        </p:txBody>
      </p:sp>
      <p:sp>
        <p:nvSpPr>
          <p:cNvPr id="6" name="Textfeld 5"/>
          <p:cNvSpPr txBox="1"/>
          <p:nvPr/>
        </p:nvSpPr>
        <p:spPr>
          <a:xfrm>
            <a:off x="8797228" y="401216"/>
            <a:ext cx="2623441" cy="369332"/>
          </a:xfrm>
          <a:prstGeom prst="rect">
            <a:avLst/>
          </a:prstGeom>
          <a:noFill/>
        </p:spPr>
        <p:txBody>
          <a:bodyPr wrap="square" rtlCol="0">
            <a:spAutoFit/>
          </a:bodyPr>
          <a:lstStyle/>
          <a:p>
            <a:r>
              <a:rPr lang="de-DE" dirty="0" err="1" smtClean="0">
                <a:solidFill>
                  <a:srgbClr val="00B0F0"/>
                </a:solidFill>
              </a:rPr>
              <a:t>Skimming</a:t>
            </a:r>
            <a:r>
              <a:rPr lang="de-DE" dirty="0" smtClean="0">
                <a:solidFill>
                  <a:srgbClr val="00B0F0"/>
                </a:solidFill>
              </a:rPr>
              <a:t> - Aufgabe</a:t>
            </a:r>
            <a:endParaRPr lang="de-DE" dirty="0">
              <a:solidFill>
                <a:srgbClr val="00B0F0"/>
              </a:solidFill>
            </a:endParaRPr>
          </a:p>
        </p:txBody>
      </p:sp>
    </p:spTree>
    <p:extLst>
      <p:ext uri="{BB962C8B-B14F-4D97-AF65-F5344CB8AC3E}">
        <p14:creationId xmlns:p14="http://schemas.microsoft.com/office/powerpoint/2010/main" val="393466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804041" y="6356350"/>
            <a:ext cx="9178159" cy="182562"/>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19</a:t>
            </a:fld>
            <a:endParaRPr lang="de-DE"/>
          </a:p>
        </p:txBody>
      </p:sp>
      <p:graphicFrame>
        <p:nvGraphicFramePr>
          <p:cNvPr id="4" name="Objekt 3"/>
          <p:cNvGraphicFramePr>
            <a:graphicFrameLocks noChangeAspect="1"/>
          </p:cNvGraphicFramePr>
          <p:nvPr>
            <p:extLst>
              <p:ext uri="{D42A27DB-BD31-4B8C-83A1-F6EECF244321}">
                <p14:modId xmlns:p14="http://schemas.microsoft.com/office/powerpoint/2010/main" val="4199242396"/>
              </p:ext>
            </p:extLst>
          </p:nvPr>
        </p:nvGraphicFramePr>
        <p:xfrm>
          <a:off x="4333602" y="252413"/>
          <a:ext cx="4664075" cy="6103937"/>
        </p:xfrm>
        <a:graphic>
          <a:graphicData uri="http://schemas.openxmlformats.org/presentationml/2006/ole">
            <mc:AlternateContent xmlns:mc="http://schemas.openxmlformats.org/markup-compatibility/2006">
              <mc:Choice xmlns:v="urn:schemas-microsoft-com:vml" Requires="v">
                <p:oleObj spid="_x0000_s5349" name="Acrobat Document" r:id="rId4" imgW="4663296" imgH="6103364" progId="AcroExch.Document.DC">
                  <p:embed/>
                </p:oleObj>
              </mc:Choice>
              <mc:Fallback>
                <p:oleObj name="Acrobat Document" r:id="rId4" imgW="4663296" imgH="6103364" progId="AcroExch.Document.DC">
                  <p:embed/>
                  <p:pic>
                    <p:nvPicPr>
                      <p:cNvPr id="0" name=""/>
                      <p:cNvPicPr/>
                      <p:nvPr/>
                    </p:nvPicPr>
                    <p:blipFill>
                      <a:blip r:embed="rId5"/>
                      <a:stretch>
                        <a:fillRect/>
                      </a:stretch>
                    </p:blipFill>
                    <p:spPr>
                      <a:xfrm>
                        <a:off x="4333602" y="252413"/>
                        <a:ext cx="4664075" cy="6103937"/>
                      </a:xfrm>
                      <a:prstGeom prst="rect">
                        <a:avLst/>
                      </a:prstGeom>
                    </p:spPr>
                  </p:pic>
                </p:oleObj>
              </mc:Fallback>
            </mc:AlternateContent>
          </a:graphicData>
        </a:graphic>
      </p:graphicFrame>
      <p:sp>
        <p:nvSpPr>
          <p:cNvPr id="7" name="Textfeld 6"/>
          <p:cNvSpPr txBox="1"/>
          <p:nvPr/>
        </p:nvSpPr>
        <p:spPr>
          <a:xfrm>
            <a:off x="951721" y="1194318"/>
            <a:ext cx="2397357" cy="2246769"/>
          </a:xfrm>
          <a:prstGeom prst="rect">
            <a:avLst/>
          </a:prstGeom>
          <a:noFill/>
        </p:spPr>
        <p:txBody>
          <a:bodyPr wrap="square" rtlCol="0">
            <a:spAutoFit/>
          </a:bodyPr>
          <a:lstStyle/>
          <a:p>
            <a:pPr marL="457200" indent="-457200">
              <a:buFont typeface="Wingdings" panose="05000000000000000000" pitchFamily="2" charset="2"/>
              <a:buChar char="v"/>
            </a:pPr>
            <a:r>
              <a:rPr lang="de-DE" sz="2800" dirty="0" smtClean="0"/>
              <a:t>Motivation</a:t>
            </a:r>
          </a:p>
          <a:p>
            <a:endParaRPr lang="de-DE" sz="2800" dirty="0" smtClean="0"/>
          </a:p>
          <a:p>
            <a:pPr marL="457200" indent="-457200">
              <a:buFont typeface="Wingdings" panose="05000000000000000000" pitchFamily="2" charset="2"/>
              <a:buChar char="v"/>
            </a:pPr>
            <a:r>
              <a:rPr lang="de-DE" sz="2800" dirty="0" smtClean="0"/>
              <a:t>Orientation</a:t>
            </a:r>
          </a:p>
          <a:p>
            <a:endParaRPr lang="de-DE" sz="2800" dirty="0" smtClean="0"/>
          </a:p>
          <a:p>
            <a:pPr marL="457200" indent="-457200">
              <a:buFont typeface="Wingdings" panose="05000000000000000000" pitchFamily="2" charset="2"/>
              <a:buChar char="v"/>
            </a:pPr>
            <a:r>
              <a:rPr lang="de-DE" sz="2800" dirty="0" err="1" smtClean="0"/>
              <a:t>Expectation</a:t>
            </a:r>
            <a:r>
              <a:rPr lang="de-DE" sz="2800" dirty="0" smtClean="0"/>
              <a:t> </a:t>
            </a:r>
            <a:endParaRPr lang="de-DE" sz="2800" dirty="0"/>
          </a:p>
        </p:txBody>
      </p:sp>
      <p:sp>
        <p:nvSpPr>
          <p:cNvPr id="11" name="Rechteck 10"/>
          <p:cNvSpPr/>
          <p:nvPr/>
        </p:nvSpPr>
        <p:spPr>
          <a:xfrm>
            <a:off x="8997677" y="1045733"/>
            <a:ext cx="2748448" cy="4401205"/>
          </a:xfrm>
          <a:prstGeom prst="rect">
            <a:avLst/>
          </a:prstGeom>
        </p:spPr>
        <p:txBody>
          <a:bodyPr wrap="square">
            <a:spAutoFit/>
          </a:bodyPr>
          <a:lstStyle/>
          <a:p>
            <a:pPr algn="ctr"/>
            <a:r>
              <a:rPr lang="de-DE" sz="2800" dirty="0" smtClean="0"/>
              <a:t>Globales Verständnis </a:t>
            </a:r>
            <a:r>
              <a:rPr lang="de-DE" sz="2800" dirty="0"/>
              <a:t>durch </a:t>
            </a:r>
            <a:endParaRPr lang="de-DE" sz="2800" dirty="0" smtClean="0"/>
          </a:p>
          <a:p>
            <a:pPr algn="ctr"/>
            <a:r>
              <a:rPr lang="de-DE" sz="2800" i="1" dirty="0" err="1" smtClean="0"/>
              <a:t>cartoons</a:t>
            </a:r>
            <a:r>
              <a:rPr lang="de-DE" sz="2800" i="1" dirty="0" smtClean="0"/>
              <a:t> </a:t>
            </a:r>
          </a:p>
          <a:p>
            <a:pPr algn="ctr"/>
            <a:r>
              <a:rPr lang="de-DE" sz="2800" dirty="0"/>
              <a:t>h</a:t>
            </a:r>
            <a:r>
              <a:rPr lang="de-DE" sz="2800" dirty="0" smtClean="0"/>
              <a:t>erstellen</a:t>
            </a:r>
          </a:p>
          <a:p>
            <a:pPr algn="ctr"/>
            <a:r>
              <a:rPr lang="de-DE" sz="2800" dirty="0" smtClean="0"/>
              <a:t> =</a:t>
            </a:r>
          </a:p>
          <a:p>
            <a:pPr algn="ctr"/>
            <a:r>
              <a:rPr lang="de-DE" sz="2800" dirty="0" smtClean="0"/>
              <a:t> </a:t>
            </a:r>
            <a:r>
              <a:rPr lang="de-DE" sz="2800" dirty="0"/>
              <a:t>visuelle Elemente des Textes </a:t>
            </a:r>
            <a:r>
              <a:rPr lang="de-DE" sz="2800" dirty="0" smtClean="0"/>
              <a:t>nutzen</a:t>
            </a:r>
          </a:p>
          <a:p>
            <a:pPr algn="ctr"/>
            <a:r>
              <a:rPr lang="de-DE" sz="2800" dirty="0" smtClean="0"/>
              <a:t> </a:t>
            </a:r>
            <a:endParaRPr lang="de-DE" sz="2800" dirty="0"/>
          </a:p>
        </p:txBody>
      </p:sp>
      <p:sp>
        <p:nvSpPr>
          <p:cNvPr id="12" name="Stern mit 6 Zacken 11"/>
          <p:cNvSpPr/>
          <p:nvPr/>
        </p:nvSpPr>
        <p:spPr>
          <a:xfrm>
            <a:off x="4068147" y="1045733"/>
            <a:ext cx="4161453" cy="472058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Wortschatzarbeit !</a:t>
            </a:r>
            <a:endParaRPr lang="de-DE" dirty="0"/>
          </a:p>
        </p:txBody>
      </p:sp>
    </p:spTree>
    <p:extLst>
      <p:ext uri="{BB962C8B-B14F-4D97-AF65-F5344CB8AC3E}">
        <p14:creationId xmlns:p14="http://schemas.microsoft.com/office/powerpoint/2010/main" val="167618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1390261" y="6356350"/>
            <a:ext cx="9423919"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2</a:t>
            </a:fld>
            <a:endParaRPr lang="de-DE"/>
          </a:p>
        </p:txBody>
      </p:sp>
      <p:sp>
        <p:nvSpPr>
          <p:cNvPr id="4" name="Textfeld 3"/>
          <p:cNvSpPr txBox="1"/>
          <p:nvPr/>
        </p:nvSpPr>
        <p:spPr>
          <a:xfrm>
            <a:off x="2617076" y="1608083"/>
            <a:ext cx="6731876" cy="1938992"/>
          </a:xfrm>
          <a:prstGeom prst="rect">
            <a:avLst/>
          </a:prstGeom>
          <a:noFill/>
        </p:spPr>
        <p:txBody>
          <a:bodyPr wrap="square" rtlCol="0">
            <a:spAutoFit/>
          </a:bodyPr>
          <a:lstStyle/>
          <a:p>
            <a:pPr algn="ctr"/>
            <a:r>
              <a:rPr lang="de-DE" sz="6000" dirty="0" smtClean="0"/>
              <a:t>1. Auswahlkriterien </a:t>
            </a:r>
          </a:p>
          <a:p>
            <a:pPr algn="ctr"/>
            <a:r>
              <a:rPr lang="de-DE" sz="6000" dirty="0" smtClean="0"/>
              <a:t>für die Ganzschrift</a:t>
            </a:r>
          </a:p>
        </p:txBody>
      </p:sp>
    </p:spTree>
    <p:extLst>
      <p:ext uri="{BB962C8B-B14F-4D97-AF65-F5344CB8AC3E}">
        <p14:creationId xmlns:p14="http://schemas.microsoft.com/office/powerpoint/2010/main" val="20133286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737119" y="6356351"/>
            <a:ext cx="9759820" cy="395374"/>
          </a:xfrm>
        </p:spPr>
        <p:txBody>
          <a:bodyPr/>
          <a:lstStyle/>
          <a:p>
            <a:r>
              <a:rPr lang="de-DE" sz="800" smtClean="0"/>
              <a:t>Dr. Karola Schallhorn, RP KA ZPG BP 2016_ 7/8_Leseverstehen am Beispiel von Diary of a wimpy kid  by Jeff Kinney </a:t>
            </a:r>
            <a:endParaRPr lang="de-DE" sz="800" dirty="0"/>
          </a:p>
        </p:txBody>
      </p:sp>
      <p:sp>
        <p:nvSpPr>
          <p:cNvPr id="3" name="Foliennummernplatzhalter 2"/>
          <p:cNvSpPr>
            <a:spLocks noGrp="1"/>
          </p:cNvSpPr>
          <p:nvPr>
            <p:ph type="sldNum" sz="quarter" idx="12"/>
          </p:nvPr>
        </p:nvSpPr>
        <p:spPr/>
        <p:txBody>
          <a:bodyPr/>
          <a:lstStyle/>
          <a:p>
            <a:fld id="{32E5C025-77AF-4750-8AF4-6E9D865302C4}" type="slidenum">
              <a:rPr lang="de-DE" smtClean="0"/>
              <a:t>20</a:t>
            </a:fld>
            <a:endParaRPr lang="de-DE"/>
          </a:p>
        </p:txBody>
      </p:sp>
      <p:graphicFrame>
        <p:nvGraphicFramePr>
          <p:cNvPr id="4" name="Objekt 3"/>
          <p:cNvGraphicFramePr>
            <a:graphicFrameLocks noChangeAspect="1"/>
          </p:cNvGraphicFramePr>
          <p:nvPr>
            <p:extLst>
              <p:ext uri="{D42A27DB-BD31-4B8C-83A1-F6EECF244321}">
                <p14:modId xmlns:p14="http://schemas.microsoft.com/office/powerpoint/2010/main" val="2153636921"/>
              </p:ext>
            </p:extLst>
          </p:nvPr>
        </p:nvGraphicFramePr>
        <p:xfrm>
          <a:off x="1278294" y="597685"/>
          <a:ext cx="4321811" cy="5701036"/>
        </p:xfrm>
        <a:graphic>
          <a:graphicData uri="http://schemas.openxmlformats.org/presentationml/2006/ole">
            <mc:AlternateContent xmlns:mc="http://schemas.openxmlformats.org/markup-compatibility/2006">
              <mc:Choice xmlns:v="urn:schemas-microsoft-com:vml" Requires="v">
                <p:oleObj spid="_x0000_s25823" name="Dokument" r:id="rId4" imgW="5762038" imgH="7746462" progId="Word.Document.12">
                  <p:embed/>
                </p:oleObj>
              </mc:Choice>
              <mc:Fallback>
                <p:oleObj name="Dokument" r:id="rId4" imgW="5762038" imgH="7746462" progId="Word.Document.12">
                  <p:embed/>
                  <p:pic>
                    <p:nvPicPr>
                      <p:cNvPr id="0" name=""/>
                      <p:cNvPicPr/>
                      <p:nvPr/>
                    </p:nvPicPr>
                    <p:blipFill>
                      <a:blip r:embed="rId5"/>
                      <a:stretch>
                        <a:fillRect/>
                      </a:stretch>
                    </p:blipFill>
                    <p:spPr>
                      <a:xfrm>
                        <a:off x="1278294" y="597685"/>
                        <a:ext cx="4321811" cy="5701036"/>
                      </a:xfrm>
                      <a:prstGeom prst="rect">
                        <a:avLst/>
                      </a:prstGeom>
                    </p:spPr>
                  </p:pic>
                </p:oleObj>
              </mc:Fallback>
            </mc:AlternateContent>
          </a:graphicData>
        </a:graphic>
      </p:graphicFrame>
      <p:pic>
        <p:nvPicPr>
          <p:cNvPr id="5" name="Grafik 4"/>
          <p:cNvPicPr>
            <a:picLocks noChangeAspect="1"/>
          </p:cNvPicPr>
          <p:nvPr/>
        </p:nvPicPr>
        <p:blipFill>
          <a:blip r:embed="rId6"/>
          <a:stretch>
            <a:fillRect/>
          </a:stretch>
        </p:blipFill>
        <p:spPr>
          <a:xfrm>
            <a:off x="6036906" y="729971"/>
            <a:ext cx="4115422" cy="5824067"/>
          </a:xfrm>
          <a:prstGeom prst="rect">
            <a:avLst/>
          </a:prstGeom>
        </p:spPr>
      </p:pic>
      <p:sp>
        <p:nvSpPr>
          <p:cNvPr id="6" name="Textfeld 5"/>
          <p:cNvSpPr txBox="1"/>
          <p:nvPr/>
        </p:nvSpPr>
        <p:spPr>
          <a:xfrm>
            <a:off x="4040155" y="729971"/>
            <a:ext cx="2360645" cy="923330"/>
          </a:xfrm>
          <a:prstGeom prst="rect">
            <a:avLst/>
          </a:prstGeom>
          <a:noFill/>
        </p:spPr>
        <p:txBody>
          <a:bodyPr wrap="square" rtlCol="0">
            <a:spAutoFit/>
          </a:bodyPr>
          <a:lstStyle/>
          <a:p>
            <a:r>
              <a:rPr lang="de-DE" sz="5400" dirty="0" smtClean="0">
                <a:latin typeface="Arial Black" panose="020B0A04020102020204" pitchFamily="34" charset="0"/>
              </a:rPr>
              <a:t>Tools</a:t>
            </a:r>
            <a:endParaRPr lang="de-DE" sz="5400" dirty="0">
              <a:latin typeface="Arial Black" panose="020B0A04020102020204" pitchFamily="34" charset="0"/>
            </a:endParaRPr>
          </a:p>
        </p:txBody>
      </p:sp>
    </p:spTree>
    <p:extLst>
      <p:ext uri="{BB962C8B-B14F-4D97-AF65-F5344CB8AC3E}">
        <p14:creationId xmlns:p14="http://schemas.microsoft.com/office/powerpoint/2010/main" val="130566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324537" y="6356350"/>
            <a:ext cx="10144409"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21</a:t>
            </a:fld>
            <a:endParaRPr lang="de-DE"/>
          </a:p>
        </p:txBody>
      </p:sp>
      <p:pic>
        <p:nvPicPr>
          <p:cNvPr id="4" name="Grafik 3"/>
          <p:cNvPicPr>
            <a:picLocks noChangeAspect="1"/>
          </p:cNvPicPr>
          <p:nvPr/>
        </p:nvPicPr>
        <p:blipFill>
          <a:blip r:embed="rId3"/>
          <a:stretch>
            <a:fillRect/>
          </a:stretch>
        </p:blipFill>
        <p:spPr>
          <a:xfrm>
            <a:off x="5263911" y="538284"/>
            <a:ext cx="3586284" cy="5818066"/>
          </a:xfrm>
          <a:prstGeom prst="rect">
            <a:avLst/>
          </a:prstGeom>
        </p:spPr>
      </p:pic>
      <p:pic>
        <p:nvPicPr>
          <p:cNvPr id="5" name="Grafik 4"/>
          <p:cNvPicPr>
            <a:picLocks noChangeAspect="1"/>
          </p:cNvPicPr>
          <p:nvPr/>
        </p:nvPicPr>
        <p:blipFill>
          <a:blip r:embed="rId4"/>
          <a:stretch>
            <a:fillRect/>
          </a:stretch>
        </p:blipFill>
        <p:spPr>
          <a:xfrm>
            <a:off x="324537" y="0"/>
            <a:ext cx="4246388" cy="6661057"/>
          </a:xfrm>
          <a:prstGeom prst="rect">
            <a:avLst/>
          </a:prstGeom>
        </p:spPr>
      </p:pic>
      <p:sp>
        <p:nvSpPr>
          <p:cNvPr id="6" name="Textfeld 5"/>
          <p:cNvSpPr txBox="1"/>
          <p:nvPr/>
        </p:nvSpPr>
        <p:spPr>
          <a:xfrm>
            <a:off x="9088016" y="1436914"/>
            <a:ext cx="2265784" cy="3416320"/>
          </a:xfrm>
          <a:prstGeom prst="rect">
            <a:avLst/>
          </a:prstGeom>
          <a:noFill/>
        </p:spPr>
        <p:txBody>
          <a:bodyPr wrap="square" rtlCol="0">
            <a:spAutoFit/>
          </a:bodyPr>
          <a:lstStyle/>
          <a:p>
            <a:r>
              <a:rPr lang="de-DE" dirty="0" smtClean="0"/>
              <a:t>Aufgabe im </a:t>
            </a:r>
            <a:r>
              <a:rPr lang="de-DE" i="1" dirty="0" err="1" smtClean="0"/>
              <a:t>pre-reading</a:t>
            </a:r>
            <a:r>
              <a:rPr lang="de-DE" i="1" dirty="0" smtClean="0"/>
              <a:t> </a:t>
            </a:r>
            <a:r>
              <a:rPr lang="de-DE" dirty="0" smtClean="0"/>
              <a:t>für </a:t>
            </a:r>
            <a:r>
              <a:rPr lang="de-DE" i="1" dirty="0" err="1" smtClean="0"/>
              <a:t>while-reading</a:t>
            </a:r>
            <a:r>
              <a:rPr lang="de-DE" i="1" dirty="0" smtClean="0"/>
              <a:t> </a:t>
            </a:r>
            <a:r>
              <a:rPr lang="de-DE" i="1" dirty="0" err="1" smtClean="0"/>
              <a:t>activity</a:t>
            </a:r>
            <a:endParaRPr lang="de-DE" i="1" dirty="0" smtClean="0"/>
          </a:p>
          <a:p>
            <a:endParaRPr lang="de-DE" dirty="0"/>
          </a:p>
          <a:p>
            <a:r>
              <a:rPr lang="de-DE" dirty="0" smtClean="0"/>
              <a:t>Markierungen und Notizen im Buch machen</a:t>
            </a:r>
          </a:p>
          <a:p>
            <a:endParaRPr lang="de-DE" dirty="0"/>
          </a:p>
          <a:p>
            <a:r>
              <a:rPr lang="de-DE" i="1" dirty="0" err="1" smtClean="0"/>
              <a:t>Marking</a:t>
            </a:r>
            <a:r>
              <a:rPr lang="de-DE" i="1" dirty="0" smtClean="0"/>
              <a:t> </a:t>
            </a:r>
            <a:r>
              <a:rPr lang="de-DE" i="1" dirty="0" err="1" smtClean="0"/>
              <a:t>and</a:t>
            </a:r>
            <a:r>
              <a:rPr lang="de-DE" i="1" dirty="0" smtClean="0"/>
              <a:t> </a:t>
            </a:r>
            <a:r>
              <a:rPr lang="de-DE" i="1" dirty="0" err="1" smtClean="0"/>
              <a:t>note</a:t>
            </a:r>
            <a:r>
              <a:rPr lang="de-DE" i="1" dirty="0" smtClean="0"/>
              <a:t> </a:t>
            </a:r>
            <a:r>
              <a:rPr lang="de-DE" i="1" dirty="0" err="1" smtClean="0"/>
              <a:t>making</a:t>
            </a:r>
            <a:endParaRPr lang="de-DE" i="1" dirty="0" smtClean="0"/>
          </a:p>
          <a:p>
            <a:endParaRPr lang="de-DE" i="1" dirty="0" smtClean="0"/>
          </a:p>
          <a:p>
            <a:r>
              <a:rPr lang="de-DE" i="1" dirty="0" smtClean="0"/>
              <a:t>= </a:t>
            </a:r>
            <a:r>
              <a:rPr lang="de-DE" b="1" i="1" dirty="0" smtClean="0"/>
              <a:t>Lesetechnik üben!</a:t>
            </a:r>
            <a:endParaRPr lang="de-DE" b="1" i="1" dirty="0"/>
          </a:p>
        </p:txBody>
      </p:sp>
      <p:sp>
        <p:nvSpPr>
          <p:cNvPr id="8" name="Textfeld 7"/>
          <p:cNvSpPr txBox="1"/>
          <p:nvPr/>
        </p:nvSpPr>
        <p:spPr>
          <a:xfrm>
            <a:off x="9339943" y="538284"/>
            <a:ext cx="2286000" cy="769441"/>
          </a:xfrm>
          <a:prstGeom prst="rect">
            <a:avLst/>
          </a:prstGeom>
          <a:noFill/>
        </p:spPr>
        <p:txBody>
          <a:bodyPr wrap="square" rtlCol="0">
            <a:spAutoFit/>
          </a:bodyPr>
          <a:lstStyle/>
          <a:p>
            <a:r>
              <a:rPr lang="de-DE" sz="4400" b="1" dirty="0" smtClean="0"/>
              <a:t>Tools</a:t>
            </a:r>
            <a:endParaRPr lang="de-DE" sz="4400" b="1" dirty="0"/>
          </a:p>
        </p:txBody>
      </p:sp>
      <p:sp>
        <p:nvSpPr>
          <p:cNvPr id="9" name="Ellipse 8"/>
          <p:cNvSpPr/>
          <p:nvPr/>
        </p:nvSpPr>
        <p:spPr>
          <a:xfrm>
            <a:off x="7501812" y="2108718"/>
            <a:ext cx="4124131" cy="41729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smtClean="0">
                <a:solidFill>
                  <a:schemeClr val="tx1"/>
                </a:solidFill>
              </a:rPr>
              <a:t>Das muss zunehmend selbstorganisiert erfolgen – trotzdem:</a:t>
            </a:r>
          </a:p>
          <a:p>
            <a:pPr algn="ctr"/>
            <a:r>
              <a:rPr lang="de-DE" sz="2800" dirty="0" smtClean="0">
                <a:solidFill>
                  <a:schemeClr val="tx1"/>
                </a:solidFill>
              </a:rPr>
              <a:t>Immer wieder daran erinnern!</a:t>
            </a:r>
          </a:p>
          <a:p>
            <a:pPr algn="ctr"/>
            <a:endParaRPr lang="de-DE" dirty="0">
              <a:solidFill>
                <a:schemeClr val="tx1"/>
              </a:solidFill>
            </a:endParaRPr>
          </a:p>
          <a:p>
            <a:pPr algn="ctr"/>
            <a:r>
              <a:rPr lang="de-DE" sz="4000" dirty="0" smtClean="0">
                <a:solidFill>
                  <a:schemeClr val="tx1"/>
                </a:solidFill>
                <a:sym typeface="Wingdings" panose="05000000000000000000" pitchFamily="2" charset="2"/>
              </a:rPr>
              <a:t></a:t>
            </a:r>
            <a:endParaRPr lang="de-DE" sz="4000" dirty="0">
              <a:solidFill>
                <a:schemeClr val="tx1"/>
              </a:solidFill>
            </a:endParaRPr>
          </a:p>
        </p:txBody>
      </p:sp>
    </p:spTree>
    <p:extLst>
      <p:ext uri="{BB962C8B-B14F-4D97-AF65-F5344CB8AC3E}">
        <p14:creationId xmlns:p14="http://schemas.microsoft.com/office/powerpoint/2010/main" val="63135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1614197" y="6356350"/>
            <a:ext cx="9088016" cy="365125"/>
          </a:xfrm>
        </p:spPr>
        <p:txBody>
          <a:bodyPr/>
          <a:lstStyle/>
          <a:p>
            <a:r>
              <a:rPr lang="de-DE" sz="800" smtClean="0"/>
              <a:t>Dr. Karola Schallhorn, RP KA ZPG BP 2016_ 7/8_Leseverstehen am Beispiel von Diary of a wimpy kid  by Jeff Kinney </a:t>
            </a:r>
            <a:endParaRPr lang="de-DE" sz="800" dirty="0"/>
          </a:p>
        </p:txBody>
      </p:sp>
      <p:graphicFrame>
        <p:nvGraphicFramePr>
          <p:cNvPr id="3" name="Objekt 2"/>
          <p:cNvGraphicFramePr>
            <a:graphicFrameLocks noChangeAspect="1"/>
          </p:cNvGraphicFramePr>
          <p:nvPr>
            <p:extLst>
              <p:ext uri="{D42A27DB-BD31-4B8C-83A1-F6EECF244321}">
                <p14:modId xmlns:p14="http://schemas.microsoft.com/office/powerpoint/2010/main" val="1364859788"/>
              </p:ext>
            </p:extLst>
          </p:nvPr>
        </p:nvGraphicFramePr>
        <p:xfrm>
          <a:off x="1249297" y="410305"/>
          <a:ext cx="3903669" cy="6067041"/>
        </p:xfrm>
        <a:graphic>
          <a:graphicData uri="http://schemas.openxmlformats.org/presentationml/2006/ole">
            <mc:AlternateContent xmlns:mc="http://schemas.openxmlformats.org/markup-compatibility/2006">
              <mc:Choice xmlns:v="urn:schemas-microsoft-com:vml" Requires="v">
                <p:oleObj spid="_x0000_s2280" name="Dokument" r:id="rId4" imgW="5837655" imgH="9072699" progId="Word.Document.12">
                  <p:embed/>
                </p:oleObj>
              </mc:Choice>
              <mc:Fallback>
                <p:oleObj name="Dokument" r:id="rId4" imgW="5837655" imgH="9072699" progId="Word.Document.12">
                  <p:embed/>
                  <p:pic>
                    <p:nvPicPr>
                      <p:cNvPr id="0" name=""/>
                      <p:cNvPicPr/>
                      <p:nvPr/>
                    </p:nvPicPr>
                    <p:blipFill>
                      <a:blip r:embed="rId5"/>
                      <a:stretch>
                        <a:fillRect/>
                      </a:stretch>
                    </p:blipFill>
                    <p:spPr>
                      <a:xfrm>
                        <a:off x="1249297" y="410305"/>
                        <a:ext cx="3903669" cy="6067041"/>
                      </a:xfrm>
                      <a:prstGeom prst="rect">
                        <a:avLst/>
                      </a:prstGeom>
                    </p:spPr>
                  </p:pic>
                </p:oleObj>
              </mc:Fallback>
            </mc:AlternateContent>
          </a:graphicData>
        </a:graphic>
      </p:graphicFrame>
      <p:sp>
        <p:nvSpPr>
          <p:cNvPr id="4" name="Foliennummernplatzhalter 3"/>
          <p:cNvSpPr>
            <a:spLocks noGrp="1"/>
          </p:cNvSpPr>
          <p:nvPr>
            <p:ph type="sldNum" sz="quarter" idx="12"/>
          </p:nvPr>
        </p:nvSpPr>
        <p:spPr/>
        <p:txBody>
          <a:bodyPr/>
          <a:lstStyle/>
          <a:p>
            <a:fld id="{32E5C025-77AF-4750-8AF4-6E9D865302C4}" type="slidenum">
              <a:rPr lang="de-DE" smtClean="0"/>
              <a:t>22</a:t>
            </a:fld>
            <a:endParaRPr lang="de-DE"/>
          </a:p>
        </p:txBody>
      </p:sp>
      <p:pic>
        <p:nvPicPr>
          <p:cNvPr id="6" name="Grafik 5"/>
          <p:cNvPicPr>
            <a:picLocks noChangeAspect="1"/>
          </p:cNvPicPr>
          <p:nvPr/>
        </p:nvPicPr>
        <p:blipFill>
          <a:blip r:embed="rId6"/>
          <a:stretch>
            <a:fillRect/>
          </a:stretch>
        </p:blipFill>
        <p:spPr>
          <a:xfrm>
            <a:off x="6829547" y="606248"/>
            <a:ext cx="3067584" cy="4768425"/>
          </a:xfrm>
          <a:prstGeom prst="rect">
            <a:avLst/>
          </a:prstGeom>
        </p:spPr>
      </p:pic>
      <p:sp>
        <p:nvSpPr>
          <p:cNvPr id="7" name="Textfeld 6"/>
          <p:cNvSpPr txBox="1"/>
          <p:nvPr/>
        </p:nvSpPr>
        <p:spPr>
          <a:xfrm>
            <a:off x="7304314" y="2174031"/>
            <a:ext cx="1922106" cy="369332"/>
          </a:xfrm>
          <a:prstGeom prst="rect">
            <a:avLst/>
          </a:prstGeom>
          <a:solidFill>
            <a:srgbClr val="FFFF00"/>
          </a:solidFill>
        </p:spPr>
        <p:txBody>
          <a:bodyPr wrap="square" rtlCol="0">
            <a:spAutoFit/>
          </a:bodyPr>
          <a:lstStyle/>
          <a:p>
            <a:r>
              <a:rPr lang="de-DE" dirty="0" err="1" smtClean="0"/>
              <a:t>Solutionsheet</a:t>
            </a:r>
            <a:endParaRPr lang="de-DE" dirty="0"/>
          </a:p>
        </p:txBody>
      </p:sp>
      <p:sp>
        <p:nvSpPr>
          <p:cNvPr id="5" name="Textfeld 4"/>
          <p:cNvSpPr txBox="1"/>
          <p:nvPr/>
        </p:nvSpPr>
        <p:spPr>
          <a:xfrm>
            <a:off x="10161037" y="4590661"/>
            <a:ext cx="1492898" cy="369332"/>
          </a:xfrm>
          <a:prstGeom prst="rect">
            <a:avLst/>
          </a:prstGeom>
          <a:noFill/>
        </p:spPr>
        <p:txBody>
          <a:bodyPr wrap="square" rtlCol="0">
            <a:spAutoFit/>
          </a:bodyPr>
          <a:lstStyle/>
          <a:p>
            <a:r>
              <a:rPr lang="de-DE" dirty="0" smtClean="0">
                <a:solidFill>
                  <a:srgbClr val="0070C0"/>
                </a:solidFill>
              </a:rPr>
              <a:t>Stufen 1, 2</a:t>
            </a:r>
            <a:endParaRPr lang="de-DE" dirty="0">
              <a:solidFill>
                <a:srgbClr val="0070C0"/>
              </a:solidFill>
            </a:endParaRPr>
          </a:p>
        </p:txBody>
      </p:sp>
    </p:spTree>
    <p:extLst>
      <p:ext uri="{BB962C8B-B14F-4D97-AF65-F5344CB8AC3E}">
        <p14:creationId xmlns:p14="http://schemas.microsoft.com/office/powerpoint/2010/main" val="120713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1026160" y="6356350"/>
            <a:ext cx="9753600"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23</a:t>
            </a:fld>
            <a:endParaRPr lang="de-DE"/>
          </a:p>
        </p:txBody>
      </p:sp>
      <p:sp>
        <p:nvSpPr>
          <p:cNvPr id="4" name="Rechteck 3"/>
          <p:cNvSpPr/>
          <p:nvPr/>
        </p:nvSpPr>
        <p:spPr>
          <a:xfrm>
            <a:off x="274320" y="182880"/>
            <a:ext cx="7670800" cy="1578061"/>
          </a:xfrm>
          <a:prstGeom prst="rect">
            <a:avLst/>
          </a:prstGeom>
        </p:spPr>
        <p:txBody>
          <a:bodyPr wrap="square">
            <a:spAutoFit/>
          </a:bodyPr>
          <a:lstStyle/>
          <a:p>
            <a:pPr>
              <a:lnSpc>
                <a:spcPct val="107000"/>
              </a:lnSpc>
              <a:spcAft>
                <a:spcPts val="800"/>
              </a:spcAft>
            </a:pPr>
            <a:r>
              <a:rPr lang="de-DE" sz="6000" b="1" dirty="0" smtClean="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6000" b="1" dirty="0" smtClean="0">
                <a:latin typeface="Calibri" panose="020F0502020204030204" pitchFamily="34" charset="0"/>
                <a:ea typeface="Calibri" panose="020F0502020204030204" pitchFamily="34" charset="0"/>
                <a:cs typeface="Times New Roman" panose="02020603050405020304" pitchFamily="18" charset="0"/>
              </a:rPr>
              <a:t>neue Lesestrategie</a:t>
            </a:r>
            <a:r>
              <a:rPr lang="de-DE" sz="6000" dirty="0">
                <a:latin typeface="Calibri" panose="020F0502020204030204" pitchFamily="34" charset="0"/>
                <a:ea typeface="Calibri" panose="020F0502020204030204" pitchFamily="34" charset="0"/>
                <a:cs typeface="Times New Roman" panose="02020603050405020304" pitchFamily="18" charset="0"/>
              </a:rPr>
              <a:t>:</a:t>
            </a:r>
          </a:p>
          <a:p>
            <a:pPr marL="342900" indent="-342900">
              <a:lnSpc>
                <a:spcPct val="107000"/>
              </a:lnSpc>
              <a:spcAft>
                <a:spcPts val="800"/>
              </a:spcAft>
              <a:buFont typeface="Wingdings" panose="05000000000000000000" pitchFamily="2" charset="2"/>
              <a:buChar char="à"/>
            </a:pPr>
            <a:endParaRPr lang="de-DE" sz="2400" dirty="0" smtClean="0">
              <a:latin typeface="Calibri" panose="020F0502020204030204" pitchFamily="34" charset="0"/>
              <a:ea typeface="Calibri" panose="020F0502020204030204" pitchFamily="34" charset="0"/>
              <a:cs typeface="Times New Roman" panose="02020603050405020304" pitchFamily="18" charset="0"/>
            </a:endParaRPr>
          </a:p>
        </p:txBody>
      </p:sp>
      <p:sp>
        <p:nvSpPr>
          <p:cNvPr id="6" name="Explosion 2 5"/>
          <p:cNvSpPr/>
          <p:nvPr/>
        </p:nvSpPr>
        <p:spPr>
          <a:xfrm>
            <a:off x="568960" y="680721"/>
            <a:ext cx="11189582" cy="612709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600" dirty="0" smtClean="0">
                <a:solidFill>
                  <a:schemeClr val="tx1"/>
                </a:solidFill>
              </a:rPr>
              <a:t>Funktion der Cartoons nutzen !!! </a:t>
            </a:r>
            <a:endParaRPr lang="de-DE" sz="6600" dirty="0">
              <a:solidFill>
                <a:schemeClr val="tx1"/>
              </a:solidFill>
            </a:endParaRPr>
          </a:p>
        </p:txBody>
      </p:sp>
    </p:spTree>
    <p:extLst>
      <p:ext uri="{BB962C8B-B14F-4D97-AF65-F5344CB8AC3E}">
        <p14:creationId xmlns:p14="http://schemas.microsoft.com/office/powerpoint/2010/main" val="42808004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873760" y="6356350"/>
            <a:ext cx="10058400"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24</a:t>
            </a:fld>
            <a:endParaRPr lang="de-DE"/>
          </a:p>
        </p:txBody>
      </p:sp>
      <p:sp>
        <p:nvSpPr>
          <p:cNvPr id="5" name="Rechteck 4"/>
          <p:cNvSpPr/>
          <p:nvPr/>
        </p:nvSpPr>
        <p:spPr>
          <a:xfrm>
            <a:off x="2641600" y="1669292"/>
            <a:ext cx="7132320" cy="4044056"/>
          </a:xfrm>
          <a:prstGeom prst="rect">
            <a:avLst/>
          </a:prstGeom>
        </p:spPr>
        <p:txBody>
          <a:bodyPr wrap="square">
            <a:spAutoFit/>
          </a:bodyPr>
          <a:lstStyle/>
          <a:p>
            <a:pPr marL="342900" lvl="0" indent="-342900">
              <a:lnSpc>
                <a:spcPct val="107000"/>
              </a:lnSpc>
              <a:buFont typeface="Symbol" panose="05050102010706020507" pitchFamily="18" charset="2"/>
              <a:buChar char=""/>
            </a:pPr>
            <a:r>
              <a:rPr lang="de-DE" sz="2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sie </a:t>
            </a:r>
            <a:r>
              <a:rPr lang="de-DE"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verdeutlichen oder verstärken Aussagen im </a:t>
            </a:r>
            <a:r>
              <a:rPr lang="de-DE" sz="2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Text</a:t>
            </a:r>
          </a:p>
          <a:p>
            <a:pPr lvl="0">
              <a:lnSpc>
                <a:spcPct val="107000"/>
              </a:lnSpc>
            </a:pPr>
            <a:endParaRPr lang="de-DE"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2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sie </a:t>
            </a:r>
            <a:r>
              <a:rPr lang="de-DE"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helfen Situationen, Zusammenhänge, Ängste, Wünsche </a:t>
            </a:r>
            <a:r>
              <a:rPr lang="de-DE" sz="2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etc. </a:t>
            </a:r>
            <a:r>
              <a:rPr lang="de-DE"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zu </a:t>
            </a:r>
            <a:r>
              <a:rPr lang="de-DE" sz="2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verstehen</a:t>
            </a:r>
          </a:p>
          <a:p>
            <a:pPr lvl="0">
              <a:lnSpc>
                <a:spcPct val="107000"/>
              </a:lnSpc>
            </a:pPr>
            <a:endParaRPr lang="de-DE"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2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sie </a:t>
            </a:r>
            <a:r>
              <a:rPr lang="de-DE"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helfen besonders umgangssprachliche Begriffe zu verstehen oder pointieren die Erzählung durch </a:t>
            </a:r>
            <a:r>
              <a:rPr lang="de-DE" sz="2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solche</a:t>
            </a:r>
          </a:p>
          <a:p>
            <a:pPr lvl="0">
              <a:lnSpc>
                <a:spcPct val="107000"/>
              </a:lnSpc>
            </a:pPr>
            <a:endParaRPr lang="de-DE"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e-DE"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Durch die Cartoons wird es nicht nötig, jedes unbekannte Wort nachzuschlagen</a:t>
            </a:r>
            <a:r>
              <a:rPr lang="de-DE" sz="24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de-DE"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feld 5"/>
          <p:cNvSpPr txBox="1"/>
          <p:nvPr/>
        </p:nvSpPr>
        <p:spPr>
          <a:xfrm>
            <a:off x="1960880" y="609600"/>
            <a:ext cx="5740400" cy="769441"/>
          </a:xfrm>
          <a:prstGeom prst="rect">
            <a:avLst/>
          </a:prstGeom>
          <a:noFill/>
        </p:spPr>
        <p:txBody>
          <a:bodyPr wrap="square" rtlCol="0">
            <a:spAutoFit/>
          </a:bodyPr>
          <a:lstStyle/>
          <a:p>
            <a:r>
              <a:rPr lang="de-DE" sz="4400" dirty="0" smtClean="0"/>
              <a:t>Funktion der Cartoons:</a:t>
            </a:r>
            <a:endParaRPr lang="de-DE" sz="4400" dirty="0"/>
          </a:p>
        </p:txBody>
      </p:sp>
      <p:sp>
        <p:nvSpPr>
          <p:cNvPr id="4" name="Ellipse 3"/>
          <p:cNvSpPr/>
          <p:nvPr/>
        </p:nvSpPr>
        <p:spPr>
          <a:xfrm>
            <a:off x="7212563" y="1296955"/>
            <a:ext cx="4655976" cy="418011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smtClean="0">
                <a:solidFill>
                  <a:schemeClr val="tx1"/>
                </a:solidFill>
              </a:rPr>
              <a:t>Aber man muss den </a:t>
            </a:r>
            <a:r>
              <a:rPr lang="de-DE" sz="2800" b="1" i="1" dirty="0" smtClean="0">
                <a:solidFill>
                  <a:schemeClr val="tx1"/>
                </a:solidFill>
              </a:rPr>
              <a:t>Code</a:t>
            </a:r>
            <a:r>
              <a:rPr lang="de-DE" sz="2800" dirty="0" smtClean="0">
                <a:solidFill>
                  <a:schemeClr val="tx1"/>
                </a:solidFill>
              </a:rPr>
              <a:t> der Bildersprache </a:t>
            </a:r>
          </a:p>
          <a:p>
            <a:pPr algn="ctr"/>
            <a:r>
              <a:rPr lang="de-DE" sz="2800" dirty="0">
                <a:solidFill>
                  <a:schemeClr val="tx1"/>
                </a:solidFill>
              </a:rPr>
              <a:t>k</a:t>
            </a:r>
            <a:r>
              <a:rPr lang="de-DE" sz="2800" dirty="0" smtClean="0">
                <a:solidFill>
                  <a:schemeClr val="tx1"/>
                </a:solidFill>
              </a:rPr>
              <a:t>nacken!!! = Lesestrategie der </a:t>
            </a:r>
            <a:r>
              <a:rPr lang="de-DE" sz="2800" i="1" dirty="0" err="1" smtClean="0">
                <a:solidFill>
                  <a:schemeClr val="tx1"/>
                </a:solidFill>
              </a:rPr>
              <a:t>graphic</a:t>
            </a:r>
            <a:r>
              <a:rPr lang="de-DE" sz="2800" i="1" dirty="0" smtClean="0">
                <a:solidFill>
                  <a:schemeClr val="tx1"/>
                </a:solidFill>
              </a:rPr>
              <a:t> </a:t>
            </a:r>
            <a:r>
              <a:rPr lang="de-DE" sz="2800" i="1" dirty="0" err="1" smtClean="0">
                <a:solidFill>
                  <a:schemeClr val="tx1"/>
                </a:solidFill>
              </a:rPr>
              <a:t>novel</a:t>
            </a:r>
            <a:r>
              <a:rPr lang="de-DE" sz="2800" i="1" dirty="0" smtClean="0">
                <a:solidFill>
                  <a:schemeClr val="tx1"/>
                </a:solidFill>
              </a:rPr>
              <a:t> </a:t>
            </a:r>
            <a:r>
              <a:rPr lang="de-DE" sz="2800" dirty="0" smtClean="0">
                <a:solidFill>
                  <a:schemeClr val="tx1"/>
                </a:solidFill>
              </a:rPr>
              <a:t>üben!</a:t>
            </a:r>
            <a:endParaRPr lang="de-DE" sz="2800" dirty="0">
              <a:solidFill>
                <a:schemeClr val="tx1"/>
              </a:solidFill>
            </a:endParaRPr>
          </a:p>
        </p:txBody>
      </p:sp>
    </p:spTree>
    <p:extLst>
      <p:ext uri="{BB962C8B-B14F-4D97-AF65-F5344CB8AC3E}">
        <p14:creationId xmlns:p14="http://schemas.microsoft.com/office/powerpoint/2010/main" val="244371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793101" y="6356350"/>
            <a:ext cx="10226351"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25</a:t>
            </a:fld>
            <a:endParaRPr lang="de-DE"/>
          </a:p>
        </p:txBody>
      </p:sp>
      <p:graphicFrame>
        <p:nvGraphicFramePr>
          <p:cNvPr id="4" name="Objekt 3"/>
          <p:cNvGraphicFramePr>
            <a:graphicFrameLocks noChangeAspect="1"/>
          </p:cNvGraphicFramePr>
          <p:nvPr>
            <p:extLst>
              <p:ext uri="{D42A27DB-BD31-4B8C-83A1-F6EECF244321}">
                <p14:modId xmlns:p14="http://schemas.microsoft.com/office/powerpoint/2010/main" val="832329162"/>
              </p:ext>
            </p:extLst>
          </p:nvPr>
        </p:nvGraphicFramePr>
        <p:xfrm>
          <a:off x="2808513" y="169900"/>
          <a:ext cx="3816221" cy="6029983"/>
        </p:xfrm>
        <a:graphic>
          <a:graphicData uri="http://schemas.openxmlformats.org/presentationml/2006/ole">
            <mc:AlternateContent xmlns:mc="http://schemas.openxmlformats.org/markup-compatibility/2006">
              <mc:Choice xmlns:v="urn:schemas-microsoft-com:vml" Requires="v">
                <p:oleObj spid="_x0000_s6371" name="Dokument" r:id="rId4" imgW="5762038" imgH="9106899" progId="Word.Document.12">
                  <p:embed/>
                </p:oleObj>
              </mc:Choice>
              <mc:Fallback>
                <p:oleObj name="Dokument" r:id="rId4" imgW="5762038" imgH="9106899" progId="Word.Document.12">
                  <p:embed/>
                  <p:pic>
                    <p:nvPicPr>
                      <p:cNvPr id="0" name=""/>
                      <p:cNvPicPr/>
                      <p:nvPr/>
                    </p:nvPicPr>
                    <p:blipFill>
                      <a:blip r:embed="rId5"/>
                      <a:stretch>
                        <a:fillRect/>
                      </a:stretch>
                    </p:blipFill>
                    <p:spPr>
                      <a:xfrm>
                        <a:off x="2808513" y="169900"/>
                        <a:ext cx="3816221" cy="6029983"/>
                      </a:xfrm>
                      <a:prstGeom prst="rect">
                        <a:avLst/>
                      </a:prstGeom>
                    </p:spPr>
                  </p:pic>
                </p:oleObj>
              </mc:Fallback>
            </mc:AlternateContent>
          </a:graphicData>
        </a:graphic>
      </p:graphicFrame>
      <p:sp>
        <p:nvSpPr>
          <p:cNvPr id="5" name="Textfeld 4"/>
          <p:cNvSpPr txBox="1"/>
          <p:nvPr/>
        </p:nvSpPr>
        <p:spPr>
          <a:xfrm>
            <a:off x="7232308" y="2538560"/>
            <a:ext cx="2612570" cy="646331"/>
          </a:xfrm>
          <a:prstGeom prst="rect">
            <a:avLst/>
          </a:prstGeom>
          <a:noFill/>
        </p:spPr>
        <p:txBody>
          <a:bodyPr wrap="square" rtlCol="0">
            <a:spAutoFit/>
          </a:bodyPr>
          <a:lstStyle/>
          <a:p>
            <a:pPr marL="285750" indent="-285750">
              <a:buFont typeface="Arial" panose="020B0604020202020204" pitchFamily="34" charset="0"/>
              <a:buChar char="•"/>
            </a:pPr>
            <a:r>
              <a:rPr lang="de-DE" dirty="0" smtClean="0"/>
              <a:t>Kontextuelle Erschließung</a:t>
            </a:r>
            <a:endParaRPr lang="de-DE" dirty="0"/>
          </a:p>
        </p:txBody>
      </p:sp>
      <p:sp>
        <p:nvSpPr>
          <p:cNvPr id="6" name="Textfeld 5"/>
          <p:cNvSpPr txBox="1"/>
          <p:nvPr/>
        </p:nvSpPr>
        <p:spPr>
          <a:xfrm>
            <a:off x="7050219" y="884326"/>
            <a:ext cx="3316090" cy="1200329"/>
          </a:xfrm>
          <a:prstGeom prst="rect">
            <a:avLst/>
          </a:prstGeom>
          <a:noFill/>
        </p:spPr>
        <p:txBody>
          <a:bodyPr wrap="square" rtlCol="0">
            <a:spAutoFit/>
          </a:bodyPr>
          <a:lstStyle/>
          <a:p>
            <a:pPr marL="285750" indent="-285750">
              <a:buFont typeface="Arial" panose="020B0604020202020204" pitchFamily="34" charset="0"/>
              <a:buChar char="•"/>
            </a:pPr>
            <a:r>
              <a:rPr lang="de-DE" dirty="0" smtClean="0"/>
              <a:t>Geschlossenes , halboffenes und offenes Aufgabenformat </a:t>
            </a:r>
            <a:r>
              <a:rPr lang="de-DE" dirty="0" smtClean="0">
                <a:sym typeface="Wingdings" panose="05000000000000000000" pitchFamily="2" charset="2"/>
              </a:rPr>
              <a:t> Differenzierungsmöglichkeit</a:t>
            </a:r>
            <a:endParaRPr lang="de-DE" dirty="0"/>
          </a:p>
        </p:txBody>
      </p:sp>
      <p:sp>
        <p:nvSpPr>
          <p:cNvPr id="7" name="Pfeil nach links 6"/>
          <p:cNvSpPr/>
          <p:nvPr/>
        </p:nvSpPr>
        <p:spPr>
          <a:xfrm rot="20129906">
            <a:off x="6454322" y="3996174"/>
            <a:ext cx="3726870" cy="2117400"/>
          </a:xfrm>
          <a:prstGeom prst="leftArrow">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rgbClr val="FF66CC"/>
                </a:solidFill>
              </a:rPr>
              <a:t>Gender !</a:t>
            </a:r>
            <a:endParaRPr lang="de-DE" b="1" dirty="0">
              <a:solidFill>
                <a:srgbClr val="FF66CC"/>
              </a:solidFill>
            </a:endParaRPr>
          </a:p>
          <a:p>
            <a:pPr algn="ctr"/>
            <a:r>
              <a:rPr lang="de-DE" dirty="0" err="1" smtClean="0">
                <a:solidFill>
                  <a:schemeClr val="tx1"/>
                </a:solidFill>
              </a:rPr>
              <a:t>It‘s</a:t>
            </a:r>
            <a:r>
              <a:rPr lang="de-DE" dirty="0" smtClean="0">
                <a:solidFill>
                  <a:schemeClr val="tx1"/>
                </a:solidFill>
              </a:rPr>
              <a:t> all </a:t>
            </a:r>
            <a:r>
              <a:rPr lang="de-DE" dirty="0" err="1" smtClean="0">
                <a:solidFill>
                  <a:schemeClr val="tx1"/>
                </a:solidFill>
              </a:rPr>
              <a:t>about</a:t>
            </a:r>
            <a:r>
              <a:rPr lang="de-DE" dirty="0" smtClean="0">
                <a:solidFill>
                  <a:schemeClr val="tx1"/>
                </a:solidFill>
              </a:rPr>
              <a:t> </a:t>
            </a:r>
            <a:r>
              <a:rPr lang="de-DE" dirty="0" err="1" smtClean="0">
                <a:solidFill>
                  <a:schemeClr val="tx1"/>
                </a:solidFill>
              </a:rPr>
              <a:t>the</a:t>
            </a:r>
            <a:r>
              <a:rPr lang="de-DE" dirty="0" smtClean="0">
                <a:solidFill>
                  <a:schemeClr val="tx1"/>
                </a:solidFill>
              </a:rPr>
              <a:t> </a:t>
            </a:r>
            <a:r>
              <a:rPr lang="de-DE" dirty="0" err="1" smtClean="0">
                <a:solidFill>
                  <a:schemeClr val="tx1"/>
                </a:solidFill>
              </a:rPr>
              <a:t>girls</a:t>
            </a:r>
            <a:r>
              <a:rPr lang="de-DE" dirty="0" smtClean="0">
                <a:solidFill>
                  <a:schemeClr val="tx1"/>
                </a:solidFill>
              </a:rPr>
              <a:t> </a:t>
            </a:r>
            <a:r>
              <a:rPr lang="de-DE" dirty="0" err="1" smtClean="0">
                <a:solidFill>
                  <a:schemeClr val="tx1"/>
                </a:solidFill>
              </a:rPr>
              <a:t>and</a:t>
            </a:r>
            <a:r>
              <a:rPr lang="de-DE" dirty="0" smtClean="0">
                <a:solidFill>
                  <a:schemeClr val="tx1"/>
                </a:solidFill>
              </a:rPr>
              <a:t> </a:t>
            </a:r>
            <a:r>
              <a:rPr lang="de-DE" dirty="0" err="1" smtClean="0">
                <a:solidFill>
                  <a:schemeClr val="tx1"/>
                </a:solidFill>
              </a:rPr>
              <a:t>popularity</a:t>
            </a:r>
            <a:r>
              <a:rPr lang="de-DE" dirty="0" smtClean="0">
                <a:solidFill>
                  <a:schemeClr val="tx1"/>
                </a:solidFill>
              </a:rPr>
              <a:t> …</a:t>
            </a:r>
            <a:endParaRPr lang="de-DE" dirty="0">
              <a:solidFill>
                <a:schemeClr val="tx1"/>
              </a:solidFill>
            </a:endParaRPr>
          </a:p>
        </p:txBody>
      </p:sp>
      <p:sp>
        <p:nvSpPr>
          <p:cNvPr id="8" name="Textfeld 7"/>
          <p:cNvSpPr txBox="1"/>
          <p:nvPr/>
        </p:nvSpPr>
        <p:spPr>
          <a:xfrm>
            <a:off x="186612" y="1268963"/>
            <a:ext cx="2196416" cy="646331"/>
          </a:xfrm>
          <a:prstGeom prst="rect">
            <a:avLst/>
          </a:prstGeom>
          <a:noFill/>
        </p:spPr>
        <p:txBody>
          <a:bodyPr wrap="square" rtlCol="0">
            <a:spAutoFit/>
          </a:bodyPr>
          <a:lstStyle/>
          <a:p>
            <a:r>
              <a:rPr lang="de-DE" dirty="0" smtClean="0">
                <a:solidFill>
                  <a:srgbClr val="0070C0"/>
                </a:solidFill>
              </a:rPr>
              <a:t>Lesekompetenz</a:t>
            </a:r>
          </a:p>
          <a:p>
            <a:r>
              <a:rPr lang="de-DE" dirty="0" smtClean="0">
                <a:solidFill>
                  <a:srgbClr val="0070C0"/>
                </a:solidFill>
              </a:rPr>
              <a:t>Stufe 2 und 3</a:t>
            </a:r>
            <a:endParaRPr lang="de-DE" dirty="0">
              <a:solidFill>
                <a:srgbClr val="0070C0"/>
              </a:solidFill>
            </a:endParaRPr>
          </a:p>
        </p:txBody>
      </p:sp>
      <p:sp>
        <p:nvSpPr>
          <p:cNvPr id="9" name="Textfeld 8"/>
          <p:cNvSpPr txBox="1"/>
          <p:nvPr/>
        </p:nvSpPr>
        <p:spPr>
          <a:xfrm>
            <a:off x="345233" y="5197151"/>
            <a:ext cx="1884783" cy="646331"/>
          </a:xfrm>
          <a:prstGeom prst="rect">
            <a:avLst/>
          </a:prstGeom>
          <a:noFill/>
        </p:spPr>
        <p:txBody>
          <a:bodyPr wrap="square" rtlCol="0">
            <a:spAutoFit/>
          </a:bodyPr>
          <a:lstStyle/>
          <a:p>
            <a:r>
              <a:rPr lang="de-DE" dirty="0" smtClean="0">
                <a:solidFill>
                  <a:srgbClr val="0070C0"/>
                </a:solidFill>
              </a:rPr>
              <a:t>Stufe 3 und Ansatz zu 4 </a:t>
            </a:r>
            <a:endParaRPr lang="de-DE" dirty="0">
              <a:solidFill>
                <a:srgbClr val="0070C0"/>
              </a:solidFill>
            </a:endParaRPr>
          </a:p>
        </p:txBody>
      </p:sp>
    </p:spTree>
    <p:extLst>
      <p:ext uri="{BB962C8B-B14F-4D97-AF65-F5344CB8AC3E}">
        <p14:creationId xmlns:p14="http://schemas.microsoft.com/office/powerpoint/2010/main" val="39353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438539" y="6356350"/>
            <a:ext cx="10207690"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26</a:t>
            </a:fld>
            <a:endParaRPr lang="de-DE"/>
          </a:p>
        </p:txBody>
      </p:sp>
      <p:graphicFrame>
        <p:nvGraphicFramePr>
          <p:cNvPr id="4" name="Objekt 3"/>
          <p:cNvGraphicFramePr>
            <a:graphicFrameLocks noChangeAspect="1"/>
          </p:cNvGraphicFramePr>
          <p:nvPr>
            <p:extLst>
              <p:ext uri="{D42A27DB-BD31-4B8C-83A1-F6EECF244321}">
                <p14:modId xmlns:p14="http://schemas.microsoft.com/office/powerpoint/2010/main" val="1970013613"/>
              </p:ext>
            </p:extLst>
          </p:nvPr>
        </p:nvGraphicFramePr>
        <p:xfrm>
          <a:off x="5393790" y="372274"/>
          <a:ext cx="4427537" cy="5737225"/>
        </p:xfrm>
        <a:graphic>
          <a:graphicData uri="http://schemas.openxmlformats.org/presentationml/2006/ole">
            <mc:AlternateContent xmlns:mc="http://schemas.openxmlformats.org/markup-compatibility/2006">
              <mc:Choice xmlns:v="urn:schemas-microsoft-com:vml" Requires="v">
                <p:oleObj spid="_x0000_s17633" name="Acrobat Document" r:id="rId4" imgW="4427136" imgH="5737646" progId="AcroExch.Document.DC">
                  <p:embed/>
                </p:oleObj>
              </mc:Choice>
              <mc:Fallback>
                <p:oleObj name="Acrobat Document" r:id="rId4" imgW="4427136" imgH="5737646" progId="AcroExch.Document.DC">
                  <p:embed/>
                  <p:pic>
                    <p:nvPicPr>
                      <p:cNvPr id="0" name=""/>
                      <p:cNvPicPr/>
                      <p:nvPr/>
                    </p:nvPicPr>
                    <p:blipFill>
                      <a:blip r:embed="rId5"/>
                      <a:stretch>
                        <a:fillRect/>
                      </a:stretch>
                    </p:blipFill>
                    <p:spPr>
                      <a:xfrm>
                        <a:off x="5393790" y="372274"/>
                        <a:ext cx="4427537" cy="5737225"/>
                      </a:xfrm>
                      <a:prstGeom prst="rect">
                        <a:avLst/>
                      </a:prstGeom>
                    </p:spPr>
                  </p:pic>
                </p:oleObj>
              </mc:Fallback>
            </mc:AlternateContent>
          </a:graphicData>
        </a:graphic>
      </p:graphicFrame>
      <p:sp>
        <p:nvSpPr>
          <p:cNvPr id="5" name="Textfeld 4"/>
          <p:cNvSpPr txBox="1"/>
          <p:nvPr/>
        </p:nvSpPr>
        <p:spPr>
          <a:xfrm>
            <a:off x="584926" y="332966"/>
            <a:ext cx="4444274" cy="2031325"/>
          </a:xfrm>
          <a:prstGeom prst="rect">
            <a:avLst/>
          </a:prstGeom>
          <a:noFill/>
        </p:spPr>
        <p:txBody>
          <a:bodyPr wrap="square" rtlCol="0">
            <a:spAutoFit/>
          </a:bodyPr>
          <a:lstStyle/>
          <a:p>
            <a:r>
              <a:rPr lang="de-DE" b="1" dirty="0" smtClean="0"/>
              <a:t>Aufgabenbeispiel von WS 3:</a:t>
            </a:r>
          </a:p>
          <a:p>
            <a:endParaRPr lang="de-DE" b="1" dirty="0" smtClean="0"/>
          </a:p>
          <a:p>
            <a:r>
              <a:rPr lang="de-DE" dirty="0" smtClean="0"/>
              <a:t>IV. </a:t>
            </a:r>
            <a:r>
              <a:rPr lang="de-DE" dirty="0" err="1" smtClean="0"/>
              <a:t>It‘s</a:t>
            </a:r>
            <a:r>
              <a:rPr lang="de-DE" dirty="0" smtClean="0"/>
              <a:t> all </a:t>
            </a:r>
            <a:r>
              <a:rPr lang="de-DE" dirty="0" err="1" smtClean="0"/>
              <a:t>about</a:t>
            </a:r>
            <a:r>
              <a:rPr lang="de-DE" dirty="0" smtClean="0"/>
              <a:t> </a:t>
            </a:r>
            <a:r>
              <a:rPr lang="de-DE" dirty="0" err="1" smtClean="0"/>
              <a:t>the</a:t>
            </a:r>
            <a:r>
              <a:rPr lang="de-DE" dirty="0" smtClean="0"/>
              <a:t> </a:t>
            </a:r>
            <a:r>
              <a:rPr lang="de-DE" dirty="0" err="1" smtClean="0"/>
              <a:t>girls</a:t>
            </a:r>
            <a:r>
              <a:rPr lang="de-DE" dirty="0" smtClean="0"/>
              <a:t> </a:t>
            </a:r>
            <a:r>
              <a:rPr lang="de-DE" dirty="0" err="1" smtClean="0"/>
              <a:t>and</a:t>
            </a:r>
            <a:r>
              <a:rPr lang="de-DE" dirty="0" smtClean="0"/>
              <a:t> </a:t>
            </a:r>
            <a:r>
              <a:rPr lang="de-DE" dirty="0" err="1" smtClean="0"/>
              <a:t>popularity</a:t>
            </a:r>
            <a:r>
              <a:rPr lang="de-DE" dirty="0" smtClean="0"/>
              <a:t> – </a:t>
            </a:r>
            <a:r>
              <a:rPr lang="de-DE" dirty="0" err="1" smtClean="0"/>
              <a:t>retell</a:t>
            </a:r>
            <a:r>
              <a:rPr lang="de-DE" dirty="0" smtClean="0"/>
              <a:t> in </a:t>
            </a:r>
            <a:r>
              <a:rPr lang="de-DE" dirty="0" err="1" smtClean="0"/>
              <a:t>your</a:t>
            </a:r>
            <a:r>
              <a:rPr lang="de-DE" dirty="0" smtClean="0"/>
              <a:t> </a:t>
            </a:r>
            <a:r>
              <a:rPr lang="de-DE" dirty="0" err="1" smtClean="0"/>
              <a:t>own</a:t>
            </a:r>
            <a:r>
              <a:rPr lang="de-DE" dirty="0" smtClean="0"/>
              <a:t> </a:t>
            </a:r>
            <a:r>
              <a:rPr lang="de-DE" dirty="0" err="1" smtClean="0"/>
              <a:t>words</a:t>
            </a:r>
            <a:r>
              <a:rPr lang="de-DE" dirty="0" smtClean="0"/>
              <a:t>:</a:t>
            </a:r>
          </a:p>
          <a:p>
            <a:endParaRPr lang="de-DE" dirty="0" smtClean="0"/>
          </a:p>
          <a:p>
            <a:r>
              <a:rPr lang="en-US" dirty="0"/>
              <a:t>1. </a:t>
            </a:r>
            <a:r>
              <a:rPr lang="en-US" b="1" dirty="0">
                <a:solidFill>
                  <a:srgbClr val="FF0000"/>
                </a:solidFill>
              </a:rPr>
              <a:t>Retell </a:t>
            </a:r>
            <a:r>
              <a:rPr lang="en-US" dirty="0"/>
              <a:t>what Greg says about the change of “girls”. Check pages </a:t>
            </a:r>
            <a:r>
              <a:rPr lang="en-US" dirty="0" smtClean="0"/>
              <a:t>6 - 7. </a:t>
            </a:r>
            <a:endParaRPr lang="de-DE" dirty="0"/>
          </a:p>
        </p:txBody>
      </p:sp>
      <p:sp>
        <p:nvSpPr>
          <p:cNvPr id="6" name="Ellipse 5"/>
          <p:cNvSpPr/>
          <p:nvPr/>
        </p:nvSpPr>
        <p:spPr>
          <a:xfrm>
            <a:off x="298580" y="2580826"/>
            <a:ext cx="4581679" cy="3342454"/>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smtClean="0">
              <a:solidFill>
                <a:schemeClr val="tx1"/>
              </a:solidFill>
            </a:endParaRPr>
          </a:p>
          <a:p>
            <a:pPr algn="ctr"/>
            <a:r>
              <a:rPr lang="de-DE" sz="3200" dirty="0" smtClean="0">
                <a:solidFill>
                  <a:schemeClr val="tx1"/>
                </a:solidFill>
              </a:rPr>
              <a:t>Scanning </a:t>
            </a:r>
            <a:r>
              <a:rPr lang="de-DE" sz="3200" dirty="0" err="1" smtClean="0">
                <a:solidFill>
                  <a:schemeClr val="tx1"/>
                </a:solidFill>
              </a:rPr>
              <a:t>for</a:t>
            </a:r>
            <a:r>
              <a:rPr lang="de-DE" sz="3200" dirty="0" smtClean="0">
                <a:solidFill>
                  <a:schemeClr val="tx1"/>
                </a:solidFill>
              </a:rPr>
              <a:t> </a:t>
            </a:r>
            <a:r>
              <a:rPr lang="de-DE" sz="3200" dirty="0" err="1" smtClean="0">
                <a:solidFill>
                  <a:schemeClr val="tx1"/>
                </a:solidFill>
              </a:rPr>
              <a:t>detailed</a:t>
            </a:r>
            <a:r>
              <a:rPr lang="de-DE" sz="3200" dirty="0" smtClean="0">
                <a:solidFill>
                  <a:schemeClr val="tx1"/>
                </a:solidFill>
              </a:rPr>
              <a:t> </a:t>
            </a:r>
            <a:r>
              <a:rPr lang="de-DE" sz="3200" dirty="0" err="1" smtClean="0">
                <a:solidFill>
                  <a:schemeClr val="tx1"/>
                </a:solidFill>
              </a:rPr>
              <a:t>information</a:t>
            </a:r>
            <a:r>
              <a:rPr lang="de-DE" sz="3200" dirty="0" smtClean="0">
                <a:solidFill>
                  <a:schemeClr val="tx1"/>
                </a:solidFill>
              </a:rPr>
              <a:t> after </a:t>
            </a:r>
            <a:r>
              <a:rPr lang="de-DE" sz="3200" dirty="0" err="1" smtClean="0">
                <a:solidFill>
                  <a:schemeClr val="tx1"/>
                </a:solidFill>
              </a:rPr>
              <a:t>marking</a:t>
            </a:r>
            <a:r>
              <a:rPr lang="de-DE" sz="3200" dirty="0" smtClean="0">
                <a:solidFill>
                  <a:schemeClr val="tx1"/>
                </a:solidFill>
              </a:rPr>
              <a:t> </a:t>
            </a:r>
            <a:r>
              <a:rPr lang="de-DE" sz="3200" dirty="0" err="1" smtClean="0">
                <a:solidFill>
                  <a:schemeClr val="tx1"/>
                </a:solidFill>
              </a:rPr>
              <a:t>and</a:t>
            </a:r>
            <a:r>
              <a:rPr lang="de-DE" sz="3200" dirty="0" smtClean="0">
                <a:solidFill>
                  <a:schemeClr val="tx1"/>
                </a:solidFill>
              </a:rPr>
              <a:t> </a:t>
            </a:r>
            <a:r>
              <a:rPr lang="de-DE" sz="3200" dirty="0" err="1" smtClean="0">
                <a:solidFill>
                  <a:schemeClr val="tx1"/>
                </a:solidFill>
              </a:rPr>
              <a:t>listing</a:t>
            </a:r>
            <a:r>
              <a:rPr lang="de-DE" sz="3200" dirty="0" smtClean="0">
                <a:solidFill>
                  <a:schemeClr val="tx1"/>
                </a:solidFill>
              </a:rPr>
              <a:t> </a:t>
            </a:r>
            <a:r>
              <a:rPr lang="de-DE" sz="3200" dirty="0" err="1" smtClean="0">
                <a:solidFill>
                  <a:schemeClr val="tx1"/>
                </a:solidFill>
              </a:rPr>
              <a:t>task</a:t>
            </a:r>
            <a:r>
              <a:rPr lang="de-DE" sz="3200" dirty="0">
                <a:solidFill>
                  <a:schemeClr val="tx1"/>
                </a:solidFill>
              </a:rPr>
              <a:t>.</a:t>
            </a:r>
            <a:endParaRPr lang="de-DE" sz="3200" dirty="0" smtClean="0">
              <a:solidFill>
                <a:schemeClr val="tx1"/>
              </a:solidFill>
            </a:endParaRPr>
          </a:p>
          <a:p>
            <a:pPr algn="ctr"/>
            <a:endParaRPr lang="de-DE" sz="4000" dirty="0">
              <a:solidFill>
                <a:schemeClr val="tx1"/>
              </a:solidFill>
            </a:endParaRPr>
          </a:p>
        </p:txBody>
      </p:sp>
      <p:sp>
        <p:nvSpPr>
          <p:cNvPr id="7" name="Textfeld 6"/>
          <p:cNvSpPr txBox="1"/>
          <p:nvPr/>
        </p:nvSpPr>
        <p:spPr>
          <a:xfrm>
            <a:off x="10380097" y="5327778"/>
            <a:ext cx="1464906" cy="369332"/>
          </a:xfrm>
          <a:prstGeom prst="rect">
            <a:avLst/>
          </a:prstGeom>
          <a:noFill/>
        </p:spPr>
        <p:txBody>
          <a:bodyPr wrap="square" rtlCol="0">
            <a:spAutoFit/>
          </a:bodyPr>
          <a:lstStyle/>
          <a:p>
            <a:r>
              <a:rPr lang="de-DE" dirty="0" smtClean="0">
                <a:solidFill>
                  <a:srgbClr val="0070C0"/>
                </a:solidFill>
              </a:rPr>
              <a:t>Stufe 2 -3</a:t>
            </a:r>
            <a:endParaRPr lang="de-DE" dirty="0">
              <a:solidFill>
                <a:srgbClr val="0070C0"/>
              </a:solidFill>
            </a:endParaRPr>
          </a:p>
        </p:txBody>
      </p:sp>
      <p:sp>
        <p:nvSpPr>
          <p:cNvPr id="8" name="Nach links gekrümmter Pfeil 7"/>
          <p:cNvSpPr/>
          <p:nvPr/>
        </p:nvSpPr>
        <p:spPr>
          <a:xfrm>
            <a:off x="9821327" y="1828800"/>
            <a:ext cx="1132812" cy="286449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10671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634482" y="6414703"/>
            <a:ext cx="10500878" cy="365125"/>
          </a:xfrm>
        </p:spPr>
        <p:txBody>
          <a:bodyPr/>
          <a:lstStyle/>
          <a:p>
            <a:r>
              <a:rPr lang="de-DE" dirty="0" smtClean="0"/>
              <a:t>Dr. Karola Schallhorn, RP KA ZPG BP 2016_ 7/8_Leseverstehen am Beispiel von </a:t>
            </a:r>
            <a:r>
              <a:rPr lang="de-DE" dirty="0" err="1" smtClean="0"/>
              <a:t>Diary</a:t>
            </a:r>
            <a:r>
              <a:rPr lang="de-DE" dirty="0" smtClean="0"/>
              <a:t> </a:t>
            </a:r>
            <a:r>
              <a:rPr lang="de-DE" dirty="0" err="1" smtClean="0"/>
              <a:t>of</a:t>
            </a:r>
            <a:r>
              <a:rPr lang="de-DE" dirty="0" smtClean="0"/>
              <a:t> a </a:t>
            </a:r>
            <a:r>
              <a:rPr lang="de-DE" dirty="0" err="1" smtClean="0"/>
              <a:t>wimpy</a:t>
            </a:r>
            <a:r>
              <a:rPr lang="de-DE" dirty="0" smtClean="0"/>
              <a:t> </a:t>
            </a:r>
            <a:r>
              <a:rPr lang="de-DE" dirty="0" err="1" smtClean="0"/>
              <a:t>kid</a:t>
            </a:r>
            <a:r>
              <a:rPr lang="de-DE" dirty="0" smtClean="0"/>
              <a:t>  </a:t>
            </a:r>
            <a:r>
              <a:rPr lang="de-DE" dirty="0" err="1" smtClean="0"/>
              <a:t>by</a:t>
            </a:r>
            <a:r>
              <a:rPr lang="de-DE" dirty="0" smtClean="0"/>
              <a:t> Jeff </a:t>
            </a:r>
            <a:r>
              <a:rPr lang="de-DE" dirty="0" err="1" smtClean="0"/>
              <a:t>Kinney</a:t>
            </a:r>
            <a:r>
              <a:rPr lang="de-DE" dirty="0" smtClean="0"/>
              <a:t>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27</a:t>
            </a:fld>
            <a:endParaRPr lang="de-DE"/>
          </a:p>
        </p:txBody>
      </p:sp>
      <p:sp>
        <p:nvSpPr>
          <p:cNvPr id="6" name="Ellipse 5"/>
          <p:cNvSpPr/>
          <p:nvPr/>
        </p:nvSpPr>
        <p:spPr>
          <a:xfrm>
            <a:off x="391886" y="1045029"/>
            <a:ext cx="4739951" cy="48332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i="1" dirty="0" smtClean="0">
                <a:solidFill>
                  <a:schemeClr val="tx1"/>
                </a:solidFill>
              </a:rPr>
              <a:t>Scanning </a:t>
            </a:r>
            <a:r>
              <a:rPr lang="de-DE" sz="3200" i="1" dirty="0" err="1" smtClean="0">
                <a:solidFill>
                  <a:schemeClr val="tx1"/>
                </a:solidFill>
              </a:rPr>
              <a:t>and</a:t>
            </a:r>
            <a:r>
              <a:rPr lang="de-DE" sz="3200" i="1" dirty="0" smtClean="0">
                <a:solidFill>
                  <a:schemeClr val="tx1"/>
                </a:solidFill>
              </a:rPr>
              <a:t> </a:t>
            </a:r>
            <a:r>
              <a:rPr lang="de-DE" sz="3200" i="1" dirty="0" err="1" smtClean="0">
                <a:solidFill>
                  <a:schemeClr val="tx1"/>
                </a:solidFill>
              </a:rPr>
              <a:t>Quoting</a:t>
            </a:r>
            <a:r>
              <a:rPr lang="de-DE" sz="3200" i="1" dirty="0" smtClean="0">
                <a:solidFill>
                  <a:schemeClr val="tx1"/>
                </a:solidFill>
              </a:rPr>
              <a:t> </a:t>
            </a:r>
          </a:p>
          <a:p>
            <a:pPr algn="ctr"/>
            <a:r>
              <a:rPr lang="de-DE" sz="3200" dirty="0" smtClean="0">
                <a:solidFill>
                  <a:schemeClr val="tx1"/>
                </a:solidFill>
              </a:rPr>
              <a:t>mit dem Ziel</a:t>
            </a:r>
          </a:p>
          <a:p>
            <a:pPr algn="ctr"/>
            <a:r>
              <a:rPr lang="de-DE" sz="3200" i="1" dirty="0" err="1" smtClean="0">
                <a:solidFill>
                  <a:schemeClr val="tx1"/>
                </a:solidFill>
              </a:rPr>
              <a:t>critical</a:t>
            </a:r>
            <a:r>
              <a:rPr lang="de-DE" sz="3200" i="1" dirty="0" smtClean="0">
                <a:solidFill>
                  <a:schemeClr val="tx1"/>
                </a:solidFill>
              </a:rPr>
              <a:t> </a:t>
            </a:r>
            <a:r>
              <a:rPr lang="de-DE" sz="3200" i="1" dirty="0" err="1" smtClean="0">
                <a:solidFill>
                  <a:schemeClr val="tx1"/>
                </a:solidFill>
              </a:rPr>
              <a:t>reading</a:t>
            </a:r>
            <a:r>
              <a:rPr lang="de-DE" sz="3200" i="1" dirty="0" smtClean="0">
                <a:solidFill>
                  <a:schemeClr val="tx1"/>
                </a:solidFill>
              </a:rPr>
              <a:t> </a:t>
            </a:r>
          </a:p>
          <a:p>
            <a:pPr algn="ctr"/>
            <a:r>
              <a:rPr lang="de-DE" sz="3200" i="1" dirty="0" err="1" smtClean="0">
                <a:solidFill>
                  <a:schemeClr val="tx1"/>
                </a:solidFill>
              </a:rPr>
              <a:t>for</a:t>
            </a:r>
            <a:r>
              <a:rPr lang="de-DE" sz="3200" i="1" dirty="0" smtClean="0">
                <a:solidFill>
                  <a:schemeClr val="tx1"/>
                </a:solidFill>
              </a:rPr>
              <a:t> </a:t>
            </a:r>
            <a:r>
              <a:rPr lang="de-DE" sz="3200" i="1" dirty="0" err="1" smtClean="0">
                <a:solidFill>
                  <a:schemeClr val="tx1"/>
                </a:solidFill>
              </a:rPr>
              <a:t>giving</a:t>
            </a:r>
            <a:r>
              <a:rPr lang="de-DE" sz="3200" i="1" dirty="0" smtClean="0">
                <a:solidFill>
                  <a:schemeClr val="tx1"/>
                </a:solidFill>
              </a:rPr>
              <a:t> a </a:t>
            </a:r>
            <a:r>
              <a:rPr lang="de-DE" sz="3200" i="1" dirty="0" err="1" smtClean="0">
                <a:solidFill>
                  <a:schemeClr val="tx1"/>
                </a:solidFill>
              </a:rPr>
              <a:t>piece</a:t>
            </a:r>
            <a:r>
              <a:rPr lang="de-DE" sz="3200" i="1" dirty="0" smtClean="0">
                <a:solidFill>
                  <a:schemeClr val="tx1"/>
                </a:solidFill>
              </a:rPr>
              <a:t> </a:t>
            </a:r>
            <a:r>
              <a:rPr lang="de-DE" sz="3200" i="1" dirty="0" err="1" smtClean="0">
                <a:solidFill>
                  <a:schemeClr val="tx1"/>
                </a:solidFill>
              </a:rPr>
              <a:t>of</a:t>
            </a:r>
            <a:r>
              <a:rPr lang="de-DE" sz="3200" i="1" dirty="0" smtClean="0">
                <a:solidFill>
                  <a:schemeClr val="tx1"/>
                </a:solidFill>
              </a:rPr>
              <a:t> </a:t>
            </a:r>
            <a:r>
              <a:rPr lang="de-DE" sz="3200" i="1" dirty="0" err="1" smtClean="0">
                <a:solidFill>
                  <a:schemeClr val="tx1"/>
                </a:solidFill>
              </a:rPr>
              <a:t>advice</a:t>
            </a:r>
            <a:endParaRPr lang="de-DE" sz="3200" i="1" dirty="0" smtClean="0">
              <a:solidFill>
                <a:schemeClr val="tx1"/>
              </a:solidFill>
            </a:endParaRPr>
          </a:p>
          <a:p>
            <a:pPr algn="ctr"/>
            <a:endParaRPr lang="de-DE" sz="3200" dirty="0" smtClean="0">
              <a:solidFill>
                <a:schemeClr val="tx1"/>
              </a:solidFill>
            </a:endParaRPr>
          </a:p>
        </p:txBody>
      </p:sp>
      <p:sp>
        <p:nvSpPr>
          <p:cNvPr id="4" name="Textfeld 3"/>
          <p:cNvSpPr txBox="1"/>
          <p:nvPr/>
        </p:nvSpPr>
        <p:spPr>
          <a:xfrm>
            <a:off x="10211629" y="1753497"/>
            <a:ext cx="1847461" cy="3416320"/>
          </a:xfrm>
          <a:prstGeom prst="rect">
            <a:avLst/>
          </a:prstGeom>
          <a:noFill/>
        </p:spPr>
        <p:txBody>
          <a:bodyPr wrap="square" rtlCol="0">
            <a:spAutoFit/>
          </a:bodyPr>
          <a:lstStyle/>
          <a:p>
            <a:r>
              <a:rPr lang="de-DE" dirty="0" smtClean="0">
                <a:solidFill>
                  <a:srgbClr val="0070C0"/>
                </a:solidFill>
              </a:rPr>
              <a:t>Lesekompetenz Stufe 3</a:t>
            </a:r>
          </a:p>
          <a:p>
            <a:endParaRPr lang="de-DE" dirty="0">
              <a:solidFill>
                <a:srgbClr val="0070C0"/>
              </a:solidFill>
            </a:endParaRPr>
          </a:p>
          <a:p>
            <a:endParaRPr lang="de-DE" dirty="0" smtClean="0">
              <a:solidFill>
                <a:srgbClr val="0070C0"/>
              </a:solidFill>
            </a:endParaRPr>
          </a:p>
          <a:p>
            <a:endParaRPr lang="de-DE" dirty="0">
              <a:solidFill>
                <a:srgbClr val="0070C0"/>
              </a:solidFill>
            </a:endParaRPr>
          </a:p>
          <a:p>
            <a:r>
              <a:rPr lang="de-DE" dirty="0" smtClean="0">
                <a:solidFill>
                  <a:srgbClr val="0070C0"/>
                </a:solidFill>
              </a:rPr>
              <a:t>Vorbereitung </a:t>
            </a:r>
          </a:p>
          <a:p>
            <a:endParaRPr lang="de-DE" dirty="0">
              <a:solidFill>
                <a:srgbClr val="0070C0"/>
              </a:solidFill>
            </a:endParaRPr>
          </a:p>
          <a:p>
            <a:r>
              <a:rPr lang="de-DE" dirty="0">
                <a:solidFill>
                  <a:srgbClr val="0070C0"/>
                </a:solidFill>
              </a:rPr>
              <a:t>a</a:t>
            </a:r>
            <a:r>
              <a:rPr lang="de-DE" dirty="0" smtClean="0">
                <a:solidFill>
                  <a:srgbClr val="0070C0"/>
                </a:solidFill>
              </a:rPr>
              <a:t>uf </a:t>
            </a:r>
          </a:p>
          <a:p>
            <a:endParaRPr lang="de-DE" dirty="0">
              <a:solidFill>
                <a:srgbClr val="0070C0"/>
              </a:solidFill>
            </a:endParaRPr>
          </a:p>
          <a:p>
            <a:endParaRPr lang="de-DE" dirty="0" smtClean="0">
              <a:solidFill>
                <a:srgbClr val="0070C0"/>
              </a:solidFill>
            </a:endParaRPr>
          </a:p>
          <a:p>
            <a:endParaRPr lang="de-DE" dirty="0" smtClean="0">
              <a:solidFill>
                <a:srgbClr val="0070C0"/>
              </a:solidFill>
            </a:endParaRPr>
          </a:p>
          <a:p>
            <a:r>
              <a:rPr lang="de-DE" dirty="0" smtClean="0">
                <a:solidFill>
                  <a:srgbClr val="0070C0"/>
                </a:solidFill>
              </a:rPr>
              <a:t>Stufe 4</a:t>
            </a:r>
            <a:endParaRPr lang="de-DE" dirty="0">
              <a:solidFill>
                <a:srgbClr val="0070C0"/>
              </a:solidFill>
            </a:endParaRPr>
          </a:p>
        </p:txBody>
      </p:sp>
      <p:graphicFrame>
        <p:nvGraphicFramePr>
          <p:cNvPr id="5" name="Objekt 4"/>
          <p:cNvGraphicFramePr>
            <a:graphicFrameLocks noChangeAspect="1"/>
          </p:cNvGraphicFramePr>
          <p:nvPr>
            <p:extLst>
              <p:ext uri="{D42A27DB-BD31-4B8C-83A1-F6EECF244321}">
                <p14:modId xmlns:p14="http://schemas.microsoft.com/office/powerpoint/2010/main" val="931356256"/>
              </p:ext>
            </p:extLst>
          </p:nvPr>
        </p:nvGraphicFramePr>
        <p:xfrm>
          <a:off x="5566341" y="46361"/>
          <a:ext cx="4286784" cy="6339166"/>
        </p:xfrm>
        <a:graphic>
          <a:graphicData uri="http://schemas.openxmlformats.org/presentationml/2006/ole">
            <mc:AlternateContent xmlns:mc="http://schemas.openxmlformats.org/markup-compatibility/2006">
              <mc:Choice xmlns:v="urn:schemas-microsoft-com:vml" Requires="v">
                <p:oleObj spid="_x0000_s7398" name="Dokument" r:id="rId4" imgW="5762038" imgH="8523340" progId="Word.Document.12">
                  <p:embed/>
                </p:oleObj>
              </mc:Choice>
              <mc:Fallback>
                <p:oleObj name="Dokument" r:id="rId4" imgW="5762038" imgH="8523340" progId="Word.Document.12">
                  <p:embed/>
                  <p:pic>
                    <p:nvPicPr>
                      <p:cNvPr id="0" name=""/>
                      <p:cNvPicPr/>
                      <p:nvPr/>
                    </p:nvPicPr>
                    <p:blipFill>
                      <a:blip r:embed="rId5"/>
                      <a:stretch>
                        <a:fillRect/>
                      </a:stretch>
                    </p:blipFill>
                    <p:spPr>
                      <a:xfrm>
                        <a:off x="5566341" y="46361"/>
                        <a:ext cx="4286784" cy="6339166"/>
                      </a:xfrm>
                      <a:prstGeom prst="rect">
                        <a:avLst/>
                      </a:prstGeom>
                    </p:spPr>
                  </p:pic>
                </p:oleObj>
              </mc:Fallback>
            </mc:AlternateContent>
          </a:graphicData>
        </a:graphic>
      </p:graphicFrame>
      <p:cxnSp>
        <p:nvCxnSpPr>
          <p:cNvPr id="8" name="Gerade Verbindung mit Pfeil 7"/>
          <p:cNvCxnSpPr/>
          <p:nvPr/>
        </p:nvCxnSpPr>
        <p:spPr>
          <a:xfrm flipH="1">
            <a:off x="9594098" y="5198993"/>
            <a:ext cx="876558" cy="443908"/>
          </a:xfrm>
          <a:prstGeom prst="straightConnector1">
            <a:avLst/>
          </a:prstGeom>
          <a:ln w="31750" cmpd="sng">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31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559837" y="6356350"/>
            <a:ext cx="9871787"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28</a:t>
            </a:fld>
            <a:endParaRPr lang="de-DE"/>
          </a:p>
        </p:txBody>
      </p:sp>
      <p:sp>
        <p:nvSpPr>
          <p:cNvPr id="5" name="Ellipse 4"/>
          <p:cNvSpPr/>
          <p:nvPr/>
        </p:nvSpPr>
        <p:spPr>
          <a:xfrm>
            <a:off x="1139891" y="510539"/>
            <a:ext cx="5395432" cy="53136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5400" dirty="0" smtClean="0">
                <a:solidFill>
                  <a:schemeClr val="tx1"/>
                </a:solidFill>
              </a:rPr>
              <a:t>Sprachliche Mittel – integriert unterrichten</a:t>
            </a:r>
            <a:endParaRPr lang="de-DE" sz="5400" dirty="0">
              <a:solidFill>
                <a:schemeClr val="tx1"/>
              </a:solidFill>
            </a:endParaRPr>
          </a:p>
        </p:txBody>
      </p:sp>
      <p:graphicFrame>
        <p:nvGraphicFramePr>
          <p:cNvPr id="7" name="Objekt 6"/>
          <p:cNvGraphicFramePr>
            <a:graphicFrameLocks noChangeAspect="1"/>
          </p:cNvGraphicFramePr>
          <p:nvPr>
            <p:extLst>
              <p:ext uri="{D42A27DB-BD31-4B8C-83A1-F6EECF244321}">
                <p14:modId xmlns:p14="http://schemas.microsoft.com/office/powerpoint/2010/main" val="1548669734"/>
              </p:ext>
            </p:extLst>
          </p:nvPr>
        </p:nvGraphicFramePr>
        <p:xfrm>
          <a:off x="7296698" y="510539"/>
          <a:ext cx="3790950" cy="5418137"/>
        </p:xfrm>
        <a:graphic>
          <a:graphicData uri="http://schemas.openxmlformats.org/presentationml/2006/ole">
            <mc:AlternateContent xmlns:mc="http://schemas.openxmlformats.org/markup-compatibility/2006">
              <mc:Choice xmlns:v="urn:schemas-microsoft-com:vml" Requires="v">
                <p:oleObj spid="_x0000_s8418" name="Dokument" r:id="rId4" imgW="6198458" imgH="8860300" progId="Word.Document.12">
                  <p:embed/>
                </p:oleObj>
              </mc:Choice>
              <mc:Fallback>
                <p:oleObj name="Dokument" r:id="rId4" imgW="6198458" imgH="8860300" progId="Word.Document.12">
                  <p:embed/>
                  <p:pic>
                    <p:nvPicPr>
                      <p:cNvPr id="0" name=""/>
                      <p:cNvPicPr/>
                      <p:nvPr/>
                    </p:nvPicPr>
                    <p:blipFill>
                      <a:blip r:embed="rId5"/>
                      <a:stretch>
                        <a:fillRect/>
                      </a:stretch>
                    </p:blipFill>
                    <p:spPr>
                      <a:xfrm>
                        <a:off x="7296698" y="510539"/>
                        <a:ext cx="3790950" cy="5418137"/>
                      </a:xfrm>
                      <a:prstGeom prst="rect">
                        <a:avLst/>
                      </a:prstGeom>
                    </p:spPr>
                  </p:pic>
                </p:oleObj>
              </mc:Fallback>
            </mc:AlternateContent>
          </a:graphicData>
        </a:graphic>
      </p:graphicFrame>
    </p:spTree>
    <p:extLst>
      <p:ext uri="{BB962C8B-B14F-4D97-AF65-F5344CB8AC3E}">
        <p14:creationId xmlns:p14="http://schemas.microsoft.com/office/powerpoint/2010/main" val="43383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765110" y="6356350"/>
            <a:ext cx="9563878"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29</a:t>
            </a:fld>
            <a:endParaRPr lang="de-DE"/>
          </a:p>
        </p:txBody>
      </p:sp>
      <p:pic>
        <p:nvPicPr>
          <p:cNvPr id="4" name="Grafik 3"/>
          <p:cNvPicPr>
            <a:picLocks noChangeAspect="1"/>
          </p:cNvPicPr>
          <p:nvPr/>
        </p:nvPicPr>
        <p:blipFill>
          <a:blip r:embed="rId3"/>
          <a:stretch>
            <a:fillRect/>
          </a:stretch>
        </p:blipFill>
        <p:spPr>
          <a:xfrm>
            <a:off x="681135" y="996702"/>
            <a:ext cx="5288522" cy="4552145"/>
          </a:xfrm>
          <a:prstGeom prst="rect">
            <a:avLst/>
          </a:prstGeom>
        </p:spPr>
      </p:pic>
      <p:pic>
        <p:nvPicPr>
          <p:cNvPr id="5" name="Grafik 4"/>
          <p:cNvPicPr>
            <a:picLocks noChangeAspect="1"/>
          </p:cNvPicPr>
          <p:nvPr/>
        </p:nvPicPr>
        <p:blipFill>
          <a:blip r:embed="rId4"/>
          <a:stretch>
            <a:fillRect/>
          </a:stretch>
        </p:blipFill>
        <p:spPr>
          <a:xfrm>
            <a:off x="6503438" y="996702"/>
            <a:ext cx="5602100" cy="4623186"/>
          </a:xfrm>
          <a:prstGeom prst="rect">
            <a:avLst/>
          </a:prstGeom>
        </p:spPr>
      </p:pic>
      <p:sp>
        <p:nvSpPr>
          <p:cNvPr id="7" name="Textfeld 6"/>
          <p:cNvSpPr txBox="1"/>
          <p:nvPr/>
        </p:nvSpPr>
        <p:spPr>
          <a:xfrm>
            <a:off x="1212980" y="5619888"/>
            <a:ext cx="4189444" cy="369332"/>
          </a:xfrm>
          <a:prstGeom prst="rect">
            <a:avLst/>
          </a:prstGeom>
          <a:noFill/>
        </p:spPr>
        <p:txBody>
          <a:bodyPr wrap="square" rtlCol="0">
            <a:spAutoFit/>
          </a:bodyPr>
          <a:lstStyle/>
          <a:p>
            <a:r>
              <a:rPr lang="de-DE" dirty="0" smtClean="0"/>
              <a:t>Englische Ausgabe, S.19</a:t>
            </a:r>
            <a:endParaRPr lang="de-DE" dirty="0"/>
          </a:p>
        </p:txBody>
      </p:sp>
      <p:sp>
        <p:nvSpPr>
          <p:cNvPr id="8" name="Textfeld 7"/>
          <p:cNvSpPr txBox="1"/>
          <p:nvPr/>
        </p:nvSpPr>
        <p:spPr>
          <a:xfrm>
            <a:off x="7266527" y="5619888"/>
            <a:ext cx="4075922" cy="369332"/>
          </a:xfrm>
          <a:prstGeom prst="rect">
            <a:avLst/>
          </a:prstGeom>
          <a:noFill/>
        </p:spPr>
        <p:txBody>
          <a:bodyPr wrap="square" rtlCol="0">
            <a:spAutoFit/>
          </a:bodyPr>
          <a:lstStyle/>
          <a:p>
            <a:r>
              <a:rPr lang="de-DE" dirty="0" smtClean="0"/>
              <a:t>Deutsche Ausgabe, S.19</a:t>
            </a:r>
            <a:endParaRPr lang="de-DE" dirty="0"/>
          </a:p>
        </p:txBody>
      </p:sp>
      <p:sp>
        <p:nvSpPr>
          <p:cNvPr id="9" name="Textfeld 8"/>
          <p:cNvSpPr txBox="1"/>
          <p:nvPr/>
        </p:nvSpPr>
        <p:spPr>
          <a:xfrm>
            <a:off x="2099388" y="3722914"/>
            <a:ext cx="8472196" cy="769441"/>
          </a:xfrm>
          <a:prstGeom prst="rect">
            <a:avLst/>
          </a:prstGeom>
          <a:noFill/>
        </p:spPr>
        <p:txBody>
          <a:bodyPr wrap="square" rtlCol="0">
            <a:spAutoFit/>
          </a:bodyPr>
          <a:lstStyle/>
          <a:p>
            <a:r>
              <a:rPr lang="de-DE" sz="4400" dirty="0" smtClean="0"/>
              <a:t>Copyright liegt bei den Verlagen!</a:t>
            </a:r>
            <a:endParaRPr lang="de-DE" sz="4400" dirty="0"/>
          </a:p>
        </p:txBody>
      </p:sp>
    </p:spTree>
    <p:extLst>
      <p:ext uri="{BB962C8B-B14F-4D97-AF65-F5344CB8AC3E}">
        <p14:creationId xmlns:p14="http://schemas.microsoft.com/office/powerpoint/2010/main" val="114486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315310" y="6356350"/>
            <a:ext cx="10452538" cy="501650"/>
          </a:xfrm>
        </p:spPr>
        <p:txBody>
          <a:bodyPr/>
          <a:lstStyle/>
          <a:p>
            <a:r>
              <a:rPr lang="de-DE" smtClean="0"/>
              <a:t>Dr. Karola Schallhorn, RP KA ZPG BP 2016_ 7/8_Leseverstehen am Beispiel von Diary of a wimpy kid  by Jeff Kinney </a:t>
            </a:r>
            <a:endParaRPr lang="de-DE"/>
          </a:p>
        </p:txBody>
      </p:sp>
      <p:sp>
        <p:nvSpPr>
          <p:cNvPr id="3" name="Foliennummernplatzhalter 2"/>
          <p:cNvSpPr>
            <a:spLocks noGrp="1"/>
          </p:cNvSpPr>
          <p:nvPr>
            <p:ph type="sldNum" sz="quarter" idx="12"/>
          </p:nvPr>
        </p:nvSpPr>
        <p:spPr/>
        <p:txBody>
          <a:bodyPr/>
          <a:lstStyle/>
          <a:p>
            <a:fld id="{32E5C025-77AF-4750-8AF4-6E9D865302C4}" type="slidenum">
              <a:rPr lang="de-DE" smtClean="0"/>
              <a:t>3</a:t>
            </a:fld>
            <a:endParaRPr lang="de-DE"/>
          </a:p>
        </p:txBody>
      </p:sp>
      <p:sp>
        <p:nvSpPr>
          <p:cNvPr id="4" name="Rechteck 3"/>
          <p:cNvSpPr/>
          <p:nvPr/>
        </p:nvSpPr>
        <p:spPr>
          <a:xfrm>
            <a:off x="167951" y="69321"/>
            <a:ext cx="11868539" cy="5632311"/>
          </a:xfrm>
          <a:prstGeom prst="rect">
            <a:avLst/>
          </a:prstGeom>
        </p:spPr>
        <p:txBody>
          <a:bodyPr wrap="square">
            <a:spAutoFit/>
          </a:bodyPr>
          <a:lstStyle/>
          <a:p>
            <a:endParaRPr lang="de-DE" dirty="0"/>
          </a:p>
          <a:p>
            <a:pPr algn="ctr"/>
            <a:r>
              <a:rPr lang="de-DE" sz="4800" dirty="0" smtClean="0"/>
              <a:t>1.1 </a:t>
            </a:r>
            <a:r>
              <a:rPr lang="de-DE" sz="4800" b="1" dirty="0" smtClean="0"/>
              <a:t>Definition </a:t>
            </a:r>
            <a:r>
              <a:rPr lang="de-DE" sz="4800" b="1" dirty="0"/>
              <a:t>Lesekompetenz</a:t>
            </a:r>
            <a:r>
              <a:rPr lang="de-DE" sz="4800" b="1" dirty="0" smtClean="0"/>
              <a:t>:</a:t>
            </a:r>
          </a:p>
          <a:p>
            <a:endParaRPr lang="de-DE" dirty="0"/>
          </a:p>
          <a:p>
            <a:endParaRPr lang="de-DE" dirty="0"/>
          </a:p>
          <a:p>
            <a:r>
              <a:rPr lang="de-DE" dirty="0" smtClean="0"/>
              <a:t>				</a:t>
            </a:r>
            <a:r>
              <a:rPr lang="de-DE" sz="2400" dirty="0" smtClean="0"/>
              <a:t>Die </a:t>
            </a:r>
            <a:r>
              <a:rPr lang="de-DE" sz="2400" dirty="0"/>
              <a:t>Fähigkeit einen (geschriebenen) Text</a:t>
            </a:r>
          </a:p>
          <a:p>
            <a:r>
              <a:rPr lang="de-DE" sz="2400" dirty="0" smtClean="0"/>
              <a:t>				• </a:t>
            </a:r>
            <a:r>
              <a:rPr lang="de-DE" sz="2400" dirty="0"/>
              <a:t>zu verstehen</a:t>
            </a:r>
          </a:p>
          <a:p>
            <a:r>
              <a:rPr lang="de-DE" sz="2400" dirty="0" smtClean="0"/>
              <a:t>				• </a:t>
            </a:r>
            <a:r>
              <a:rPr lang="de-DE" sz="2400" dirty="0"/>
              <a:t>zu benutzen</a:t>
            </a:r>
          </a:p>
          <a:p>
            <a:r>
              <a:rPr lang="de-DE" sz="2400" dirty="0" smtClean="0"/>
              <a:t>				• </a:t>
            </a:r>
            <a:r>
              <a:rPr lang="de-DE" sz="2400" dirty="0"/>
              <a:t>zu </a:t>
            </a:r>
            <a:r>
              <a:rPr lang="de-DE" sz="2400" dirty="0" smtClean="0"/>
              <a:t>reflektieren</a:t>
            </a:r>
          </a:p>
          <a:p>
            <a:endParaRPr lang="de-DE" sz="2400" dirty="0"/>
          </a:p>
          <a:p>
            <a:r>
              <a:rPr lang="de-DE" sz="2400" dirty="0" smtClean="0"/>
              <a:t>				um</a:t>
            </a:r>
          </a:p>
          <a:p>
            <a:endParaRPr lang="de-DE" sz="2400" dirty="0"/>
          </a:p>
          <a:p>
            <a:r>
              <a:rPr lang="de-DE" sz="2400" dirty="0" smtClean="0"/>
              <a:t>				• </a:t>
            </a:r>
            <a:r>
              <a:rPr lang="de-DE" sz="2400" dirty="0"/>
              <a:t>seine Absichten zu erreichen,</a:t>
            </a:r>
          </a:p>
          <a:p>
            <a:r>
              <a:rPr lang="de-DE" sz="2400" dirty="0" smtClean="0"/>
              <a:t>				• </a:t>
            </a:r>
            <a:r>
              <a:rPr lang="de-DE" sz="2400" dirty="0"/>
              <a:t>das individuelle Wissen und Handlungspotential auszubauen</a:t>
            </a:r>
          </a:p>
          <a:p>
            <a:r>
              <a:rPr lang="de-DE" sz="2400" dirty="0" smtClean="0"/>
              <a:t>				• </a:t>
            </a:r>
            <a:r>
              <a:rPr lang="de-DE" sz="2400" dirty="0"/>
              <a:t>an der Gesellschaft </a:t>
            </a:r>
            <a:r>
              <a:rPr lang="de-DE" sz="2400" dirty="0" smtClean="0"/>
              <a:t>teilzuhaben</a:t>
            </a:r>
          </a:p>
          <a:p>
            <a:endParaRPr lang="de-DE" dirty="0"/>
          </a:p>
        </p:txBody>
      </p:sp>
    </p:spTree>
    <p:extLst>
      <p:ext uri="{BB962C8B-B14F-4D97-AF65-F5344CB8AC3E}">
        <p14:creationId xmlns:p14="http://schemas.microsoft.com/office/powerpoint/2010/main" val="1079323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1166327" y="6356350"/>
            <a:ext cx="8966717"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30</a:t>
            </a:fld>
            <a:endParaRPr lang="de-DE"/>
          </a:p>
        </p:txBody>
      </p:sp>
      <p:graphicFrame>
        <p:nvGraphicFramePr>
          <p:cNvPr id="4" name="Objekt 3"/>
          <p:cNvGraphicFramePr>
            <a:graphicFrameLocks noChangeAspect="1"/>
          </p:cNvGraphicFramePr>
          <p:nvPr>
            <p:extLst>
              <p:ext uri="{D42A27DB-BD31-4B8C-83A1-F6EECF244321}">
                <p14:modId xmlns:p14="http://schemas.microsoft.com/office/powerpoint/2010/main" val="1767341069"/>
              </p:ext>
            </p:extLst>
          </p:nvPr>
        </p:nvGraphicFramePr>
        <p:xfrm>
          <a:off x="3144416" y="157074"/>
          <a:ext cx="4506685" cy="6800943"/>
        </p:xfrm>
        <a:graphic>
          <a:graphicData uri="http://schemas.openxmlformats.org/presentationml/2006/ole">
            <mc:AlternateContent xmlns:mc="http://schemas.openxmlformats.org/markup-compatibility/2006">
              <mc:Choice xmlns:v="urn:schemas-microsoft-com:vml" Requires="v">
                <p:oleObj spid="_x0000_s9440" name="Dokument" r:id="rId4" imgW="5760597" imgH="8909980" progId="Word.Document.12">
                  <p:embed/>
                </p:oleObj>
              </mc:Choice>
              <mc:Fallback>
                <p:oleObj name="Dokument" r:id="rId4" imgW="5760597" imgH="8909980" progId="Word.Document.12">
                  <p:embed/>
                  <p:pic>
                    <p:nvPicPr>
                      <p:cNvPr id="0" name=""/>
                      <p:cNvPicPr/>
                      <p:nvPr/>
                    </p:nvPicPr>
                    <p:blipFill>
                      <a:blip r:embed="rId5"/>
                      <a:stretch>
                        <a:fillRect/>
                      </a:stretch>
                    </p:blipFill>
                    <p:spPr>
                      <a:xfrm>
                        <a:off x="3144416" y="157074"/>
                        <a:ext cx="4506685" cy="6800943"/>
                      </a:xfrm>
                      <a:prstGeom prst="rect">
                        <a:avLst/>
                      </a:prstGeom>
                    </p:spPr>
                  </p:pic>
                </p:oleObj>
              </mc:Fallback>
            </mc:AlternateContent>
          </a:graphicData>
        </a:graphic>
      </p:graphicFrame>
      <p:sp>
        <p:nvSpPr>
          <p:cNvPr id="5" name="Textfeld 4"/>
          <p:cNvSpPr txBox="1"/>
          <p:nvPr/>
        </p:nvSpPr>
        <p:spPr>
          <a:xfrm>
            <a:off x="9088016" y="4516016"/>
            <a:ext cx="2901820" cy="923330"/>
          </a:xfrm>
          <a:prstGeom prst="rect">
            <a:avLst/>
          </a:prstGeom>
          <a:noFill/>
        </p:spPr>
        <p:txBody>
          <a:bodyPr wrap="square" rtlCol="0">
            <a:spAutoFit/>
          </a:bodyPr>
          <a:lstStyle/>
          <a:p>
            <a:r>
              <a:rPr lang="de-DE" dirty="0" smtClean="0">
                <a:solidFill>
                  <a:srgbClr val="0070C0"/>
                </a:solidFill>
              </a:rPr>
              <a:t>Lesekompetenz</a:t>
            </a:r>
          </a:p>
          <a:p>
            <a:endParaRPr lang="de-DE" dirty="0">
              <a:solidFill>
                <a:srgbClr val="0070C0"/>
              </a:solidFill>
            </a:endParaRPr>
          </a:p>
          <a:p>
            <a:r>
              <a:rPr lang="de-DE" dirty="0" smtClean="0">
                <a:solidFill>
                  <a:srgbClr val="0070C0"/>
                </a:solidFill>
              </a:rPr>
              <a:t>Stufe 3 und 4</a:t>
            </a:r>
            <a:endParaRPr lang="de-DE" dirty="0">
              <a:solidFill>
                <a:srgbClr val="0070C0"/>
              </a:solidFill>
            </a:endParaRPr>
          </a:p>
        </p:txBody>
      </p:sp>
    </p:spTree>
    <p:extLst>
      <p:ext uri="{BB962C8B-B14F-4D97-AF65-F5344CB8AC3E}">
        <p14:creationId xmlns:p14="http://schemas.microsoft.com/office/powerpoint/2010/main" val="13057266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606489" y="6356350"/>
            <a:ext cx="10133045"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31</a:t>
            </a:fld>
            <a:endParaRPr lang="de-DE"/>
          </a:p>
        </p:txBody>
      </p:sp>
      <p:graphicFrame>
        <p:nvGraphicFramePr>
          <p:cNvPr id="4" name="Objekt 3"/>
          <p:cNvGraphicFramePr>
            <a:graphicFrameLocks noChangeAspect="1"/>
          </p:cNvGraphicFramePr>
          <p:nvPr>
            <p:extLst>
              <p:ext uri="{D42A27DB-BD31-4B8C-83A1-F6EECF244321}">
                <p14:modId xmlns:p14="http://schemas.microsoft.com/office/powerpoint/2010/main" val="3611192707"/>
              </p:ext>
            </p:extLst>
          </p:nvPr>
        </p:nvGraphicFramePr>
        <p:xfrm>
          <a:off x="6652728" y="7275"/>
          <a:ext cx="4393940" cy="6349075"/>
        </p:xfrm>
        <a:graphic>
          <a:graphicData uri="http://schemas.openxmlformats.org/presentationml/2006/ole">
            <mc:AlternateContent xmlns:mc="http://schemas.openxmlformats.org/markup-compatibility/2006">
              <mc:Choice xmlns:v="urn:schemas-microsoft-com:vml" Requires="v">
                <p:oleObj spid="_x0000_s10462" name="Dokument" r:id="rId4" imgW="6481482" imgH="9366459" progId="Word.Document.12">
                  <p:embed/>
                </p:oleObj>
              </mc:Choice>
              <mc:Fallback>
                <p:oleObj name="Dokument" r:id="rId4" imgW="6481482" imgH="9366459" progId="Word.Document.12">
                  <p:embed/>
                  <p:pic>
                    <p:nvPicPr>
                      <p:cNvPr id="0" name=""/>
                      <p:cNvPicPr/>
                      <p:nvPr/>
                    </p:nvPicPr>
                    <p:blipFill>
                      <a:blip r:embed="rId5"/>
                      <a:stretch>
                        <a:fillRect/>
                      </a:stretch>
                    </p:blipFill>
                    <p:spPr>
                      <a:xfrm>
                        <a:off x="6652728" y="7275"/>
                        <a:ext cx="4393940" cy="6349075"/>
                      </a:xfrm>
                      <a:prstGeom prst="rect">
                        <a:avLst/>
                      </a:prstGeom>
                    </p:spPr>
                  </p:pic>
                </p:oleObj>
              </mc:Fallback>
            </mc:AlternateContent>
          </a:graphicData>
        </a:graphic>
      </p:graphicFrame>
      <p:sp>
        <p:nvSpPr>
          <p:cNvPr id="5" name="Ellipse 4"/>
          <p:cNvSpPr/>
          <p:nvPr/>
        </p:nvSpPr>
        <p:spPr>
          <a:xfrm>
            <a:off x="944696" y="1184989"/>
            <a:ext cx="4961582" cy="33776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smtClean="0">
                <a:solidFill>
                  <a:schemeClr val="tx1"/>
                </a:solidFill>
              </a:rPr>
              <a:t>Differenzierung durch arbeitsteilige Gruppenarbeit</a:t>
            </a:r>
            <a:endParaRPr lang="de-DE" sz="4000" dirty="0">
              <a:solidFill>
                <a:schemeClr val="tx1"/>
              </a:solidFill>
            </a:endParaRPr>
          </a:p>
        </p:txBody>
      </p:sp>
      <p:sp>
        <p:nvSpPr>
          <p:cNvPr id="6" name="Textfeld 5"/>
          <p:cNvSpPr txBox="1"/>
          <p:nvPr/>
        </p:nvSpPr>
        <p:spPr>
          <a:xfrm>
            <a:off x="1464906" y="4905511"/>
            <a:ext cx="3788229" cy="369332"/>
          </a:xfrm>
          <a:prstGeom prst="rect">
            <a:avLst/>
          </a:prstGeom>
          <a:noFill/>
        </p:spPr>
        <p:txBody>
          <a:bodyPr wrap="square" rtlCol="0">
            <a:spAutoFit/>
          </a:bodyPr>
          <a:lstStyle/>
          <a:p>
            <a:r>
              <a:rPr lang="de-DE" dirty="0" smtClean="0">
                <a:solidFill>
                  <a:srgbClr val="0070C0"/>
                </a:solidFill>
              </a:rPr>
              <a:t>Lesekompetenz  Stufen 1 - 4 </a:t>
            </a:r>
            <a:endParaRPr lang="de-DE" dirty="0">
              <a:solidFill>
                <a:srgbClr val="0070C0"/>
              </a:solidFill>
            </a:endParaRPr>
          </a:p>
        </p:txBody>
      </p:sp>
    </p:spTree>
    <p:extLst>
      <p:ext uri="{BB962C8B-B14F-4D97-AF65-F5344CB8AC3E}">
        <p14:creationId xmlns:p14="http://schemas.microsoft.com/office/powerpoint/2010/main" val="285780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1754155" y="6356350"/>
            <a:ext cx="8509517"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32</a:t>
            </a:fld>
            <a:endParaRPr lang="de-DE"/>
          </a:p>
        </p:txBody>
      </p:sp>
      <p:graphicFrame>
        <p:nvGraphicFramePr>
          <p:cNvPr id="4" name="Objekt 3"/>
          <p:cNvGraphicFramePr>
            <a:graphicFrameLocks noChangeAspect="1"/>
          </p:cNvGraphicFramePr>
          <p:nvPr>
            <p:extLst>
              <p:ext uri="{D42A27DB-BD31-4B8C-83A1-F6EECF244321}">
                <p14:modId xmlns:p14="http://schemas.microsoft.com/office/powerpoint/2010/main" val="1112994331"/>
              </p:ext>
            </p:extLst>
          </p:nvPr>
        </p:nvGraphicFramePr>
        <p:xfrm>
          <a:off x="0" y="171177"/>
          <a:ext cx="4618038" cy="2590800"/>
        </p:xfrm>
        <a:graphic>
          <a:graphicData uri="http://schemas.openxmlformats.org/presentationml/2006/ole">
            <mc:AlternateContent xmlns:mc="http://schemas.openxmlformats.org/markup-compatibility/2006">
              <mc:Choice xmlns:v="urn:schemas-microsoft-com:vml" Requires="v">
                <p:oleObj spid="_x0000_s22970" name="Acrobat Document" r:id="rId4" imgW="4617600" imgH="2590786" progId="AcroExch.Document.DC">
                  <p:embed/>
                </p:oleObj>
              </mc:Choice>
              <mc:Fallback>
                <p:oleObj name="Acrobat Document" r:id="rId4" imgW="4617600" imgH="2590786" progId="AcroExch.Document.DC">
                  <p:embed/>
                  <p:pic>
                    <p:nvPicPr>
                      <p:cNvPr id="0" name=""/>
                      <p:cNvPicPr/>
                      <p:nvPr/>
                    </p:nvPicPr>
                    <p:blipFill>
                      <a:blip r:embed="rId5"/>
                      <a:stretch>
                        <a:fillRect/>
                      </a:stretch>
                    </p:blipFill>
                    <p:spPr>
                      <a:xfrm>
                        <a:off x="0" y="171177"/>
                        <a:ext cx="4618038" cy="2590800"/>
                      </a:xfrm>
                      <a:prstGeom prst="rect">
                        <a:avLst/>
                      </a:prstGeom>
                    </p:spPr>
                  </p:pic>
                </p:oleObj>
              </mc:Fallback>
            </mc:AlternateContent>
          </a:graphicData>
        </a:graphic>
      </p:graphicFrame>
      <p:graphicFrame>
        <p:nvGraphicFramePr>
          <p:cNvPr id="7" name="Objekt 6"/>
          <p:cNvGraphicFramePr>
            <a:graphicFrameLocks noChangeAspect="1"/>
          </p:cNvGraphicFramePr>
          <p:nvPr>
            <p:extLst>
              <p:ext uri="{D42A27DB-BD31-4B8C-83A1-F6EECF244321}">
                <p14:modId xmlns:p14="http://schemas.microsoft.com/office/powerpoint/2010/main" val="1401408230"/>
              </p:ext>
            </p:extLst>
          </p:nvPr>
        </p:nvGraphicFramePr>
        <p:xfrm>
          <a:off x="457039" y="2738583"/>
          <a:ext cx="3703959" cy="3968423"/>
        </p:xfrm>
        <a:graphic>
          <a:graphicData uri="http://schemas.openxmlformats.org/presentationml/2006/ole">
            <mc:AlternateContent xmlns:mc="http://schemas.openxmlformats.org/markup-compatibility/2006">
              <mc:Choice xmlns:v="urn:schemas-microsoft-com:vml" Requires="v">
                <p:oleObj spid="_x0000_s22971" name="Acrobat Document" r:id="rId6" imgW="4046208" imgH="4335538" progId="AcroExch.Document.DC">
                  <p:embed/>
                </p:oleObj>
              </mc:Choice>
              <mc:Fallback>
                <p:oleObj name="Acrobat Document" r:id="rId6" imgW="4046208" imgH="4335538" progId="AcroExch.Document.DC">
                  <p:embed/>
                  <p:pic>
                    <p:nvPicPr>
                      <p:cNvPr id="0" name=""/>
                      <p:cNvPicPr/>
                      <p:nvPr/>
                    </p:nvPicPr>
                    <p:blipFill>
                      <a:blip r:embed="rId7"/>
                      <a:stretch>
                        <a:fillRect/>
                      </a:stretch>
                    </p:blipFill>
                    <p:spPr>
                      <a:xfrm>
                        <a:off x="457039" y="2738583"/>
                        <a:ext cx="3703959" cy="3968423"/>
                      </a:xfrm>
                      <a:prstGeom prst="rect">
                        <a:avLst/>
                      </a:prstGeom>
                    </p:spPr>
                  </p:pic>
                </p:oleObj>
              </mc:Fallback>
            </mc:AlternateContent>
          </a:graphicData>
        </a:graphic>
      </p:graphicFrame>
      <p:pic>
        <p:nvPicPr>
          <p:cNvPr id="5" name="Grafik 4"/>
          <p:cNvPicPr>
            <a:picLocks noChangeAspect="1"/>
          </p:cNvPicPr>
          <p:nvPr/>
        </p:nvPicPr>
        <p:blipFill>
          <a:blip r:embed="rId8"/>
          <a:stretch>
            <a:fillRect/>
          </a:stretch>
        </p:blipFill>
        <p:spPr>
          <a:xfrm>
            <a:off x="3779692" y="150993"/>
            <a:ext cx="4632615" cy="6556013"/>
          </a:xfrm>
          <a:prstGeom prst="rect">
            <a:avLst/>
          </a:prstGeom>
        </p:spPr>
      </p:pic>
      <p:pic>
        <p:nvPicPr>
          <p:cNvPr id="6" name="Grafik 5"/>
          <p:cNvPicPr>
            <a:picLocks noChangeAspect="1"/>
          </p:cNvPicPr>
          <p:nvPr/>
        </p:nvPicPr>
        <p:blipFill>
          <a:blip r:embed="rId9"/>
          <a:stretch>
            <a:fillRect/>
          </a:stretch>
        </p:blipFill>
        <p:spPr>
          <a:xfrm>
            <a:off x="7883042" y="171177"/>
            <a:ext cx="3666471" cy="3175902"/>
          </a:xfrm>
          <a:prstGeom prst="rect">
            <a:avLst/>
          </a:prstGeom>
        </p:spPr>
      </p:pic>
      <p:pic>
        <p:nvPicPr>
          <p:cNvPr id="8" name="Grafik 7"/>
          <p:cNvPicPr>
            <a:picLocks noChangeAspect="1"/>
          </p:cNvPicPr>
          <p:nvPr/>
        </p:nvPicPr>
        <p:blipFill>
          <a:blip r:embed="rId10"/>
          <a:stretch>
            <a:fillRect/>
          </a:stretch>
        </p:blipFill>
        <p:spPr>
          <a:xfrm>
            <a:off x="7574624" y="3428999"/>
            <a:ext cx="4617376" cy="4021692"/>
          </a:xfrm>
          <a:prstGeom prst="rect">
            <a:avLst/>
          </a:prstGeom>
        </p:spPr>
      </p:pic>
    </p:spTree>
    <p:extLst>
      <p:ext uri="{BB962C8B-B14F-4D97-AF65-F5344CB8AC3E}">
        <p14:creationId xmlns:p14="http://schemas.microsoft.com/office/powerpoint/2010/main" val="3056700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475861" y="6356350"/>
            <a:ext cx="10394302"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33</a:t>
            </a:fld>
            <a:endParaRPr lang="de-DE"/>
          </a:p>
        </p:txBody>
      </p:sp>
      <p:graphicFrame>
        <p:nvGraphicFramePr>
          <p:cNvPr id="5" name="Objekt 4"/>
          <p:cNvGraphicFramePr>
            <a:graphicFrameLocks noChangeAspect="1"/>
          </p:cNvGraphicFramePr>
          <p:nvPr>
            <p:extLst>
              <p:ext uri="{D42A27DB-BD31-4B8C-83A1-F6EECF244321}">
                <p14:modId xmlns:p14="http://schemas.microsoft.com/office/powerpoint/2010/main" val="2097340637"/>
              </p:ext>
            </p:extLst>
          </p:nvPr>
        </p:nvGraphicFramePr>
        <p:xfrm>
          <a:off x="3629608" y="252814"/>
          <a:ext cx="3946151" cy="6392126"/>
        </p:xfrm>
        <a:graphic>
          <a:graphicData uri="http://schemas.openxmlformats.org/presentationml/2006/ole">
            <mc:AlternateContent xmlns:mc="http://schemas.openxmlformats.org/markup-compatibility/2006">
              <mc:Choice xmlns:v="urn:schemas-microsoft-com:vml" Requires="v">
                <p:oleObj spid="_x0000_s11488" name="Dokument" r:id="rId4" imgW="5760597" imgH="9330099" progId="Word.Document.12">
                  <p:embed/>
                </p:oleObj>
              </mc:Choice>
              <mc:Fallback>
                <p:oleObj name="Dokument" r:id="rId4" imgW="5760597" imgH="9330099" progId="Word.Document.12">
                  <p:embed/>
                  <p:pic>
                    <p:nvPicPr>
                      <p:cNvPr id="0" name=""/>
                      <p:cNvPicPr/>
                      <p:nvPr/>
                    </p:nvPicPr>
                    <p:blipFill>
                      <a:blip r:embed="rId5"/>
                      <a:stretch>
                        <a:fillRect/>
                      </a:stretch>
                    </p:blipFill>
                    <p:spPr>
                      <a:xfrm>
                        <a:off x="3629608" y="252814"/>
                        <a:ext cx="3946151" cy="6392126"/>
                      </a:xfrm>
                      <a:prstGeom prst="rect">
                        <a:avLst/>
                      </a:prstGeom>
                    </p:spPr>
                  </p:pic>
                </p:oleObj>
              </mc:Fallback>
            </mc:AlternateContent>
          </a:graphicData>
        </a:graphic>
      </p:graphicFrame>
      <p:sp>
        <p:nvSpPr>
          <p:cNvPr id="6" name="Textfeld 5"/>
          <p:cNvSpPr txBox="1"/>
          <p:nvPr/>
        </p:nvSpPr>
        <p:spPr>
          <a:xfrm>
            <a:off x="8610600" y="1513420"/>
            <a:ext cx="2387939" cy="923330"/>
          </a:xfrm>
          <a:prstGeom prst="rect">
            <a:avLst/>
          </a:prstGeom>
          <a:noFill/>
        </p:spPr>
        <p:txBody>
          <a:bodyPr wrap="square" rtlCol="0">
            <a:spAutoFit/>
          </a:bodyPr>
          <a:lstStyle/>
          <a:p>
            <a:r>
              <a:rPr lang="de-DE" dirty="0" smtClean="0"/>
              <a:t>Anspruchsvollere </a:t>
            </a:r>
            <a:r>
              <a:rPr lang="de-DE" dirty="0" err="1" smtClean="0"/>
              <a:t>Verstehensfragen</a:t>
            </a:r>
            <a:r>
              <a:rPr lang="de-DE" dirty="0" smtClean="0"/>
              <a:t> im </a:t>
            </a:r>
            <a:r>
              <a:rPr lang="de-DE" i="1" dirty="0" smtClean="0"/>
              <a:t>multiple </a:t>
            </a:r>
            <a:r>
              <a:rPr lang="de-DE" i="1" dirty="0" err="1" smtClean="0"/>
              <a:t>choice</a:t>
            </a:r>
            <a:r>
              <a:rPr lang="de-DE" i="1" dirty="0"/>
              <a:t>-</a:t>
            </a:r>
            <a:r>
              <a:rPr lang="de-DE" dirty="0" smtClean="0"/>
              <a:t>Format </a:t>
            </a:r>
            <a:endParaRPr lang="de-DE" dirty="0"/>
          </a:p>
        </p:txBody>
      </p:sp>
      <p:sp>
        <p:nvSpPr>
          <p:cNvPr id="7" name="Textfeld 6"/>
          <p:cNvSpPr txBox="1"/>
          <p:nvPr/>
        </p:nvSpPr>
        <p:spPr>
          <a:xfrm>
            <a:off x="8341567" y="4758612"/>
            <a:ext cx="3012233" cy="646331"/>
          </a:xfrm>
          <a:prstGeom prst="rect">
            <a:avLst/>
          </a:prstGeom>
          <a:noFill/>
        </p:spPr>
        <p:txBody>
          <a:bodyPr wrap="square" rtlCol="0">
            <a:spAutoFit/>
          </a:bodyPr>
          <a:lstStyle/>
          <a:p>
            <a:r>
              <a:rPr lang="de-DE" dirty="0" smtClean="0"/>
              <a:t>Cartoon Decodierung</a:t>
            </a:r>
          </a:p>
          <a:p>
            <a:r>
              <a:rPr lang="de-DE" dirty="0" smtClean="0"/>
              <a:t>(</a:t>
            </a:r>
            <a:r>
              <a:rPr lang="de-DE" i="1" dirty="0" smtClean="0"/>
              <a:t>Comment</a:t>
            </a:r>
            <a:r>
              <a:rPr lang="de-DE" dirty="0"/>
              <a:t>-</a:t>
            </a:r>
            <a:r>
              <a:rPr lang="de-DE" dirty="0" smtClean="0"/>
              <a:t>Aufgabe)</a:t>
            </a:r>
            <a:endParaRPr lang="de-DE" dirty="0"/>
          </a:p>
        </p:txBody>
      </p:sp>
      <p:sp>
        <p:nvSpPr>
          <p:cNvPr id="8" name="Pfeil nach links 7"/>
          <p:cNvSpPr/>
          <p:nvPr/>
        </p:nvSpPr>
        <p:spPr>
          <a:xfrm>
            <a:off x="7483151" y="4954555"/>
            <a:ext cx="858416" cy="27991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4" name="Textfeld 3"/>
          <p:cNvSpPr txBox="1"/>
          <p:nvPr/>
        </p:nvSpPr>
        <p:spPr>
          <a:xfrm>
            <a:off x="744545" y="4448183"/>
            <a:ext cx="2502159" cy="646331"/>
          </a:xfrm>
          <a:prstGeom prst="rect">
            <a:avLst/>
          </a:prstGeom>
          <a:noFill/>
        </p:spPr>
        <p:txBody>
          <a:bodyPr wrap="square" rtlCol="0">
            <a:spAutoFit/>
          </a:bodyPr>
          <a:lstStyle/>
          <a:p>
            <a:r>
              <a:rPr lang="de-DE" dirty="0" smtClean="0">
                <a:solidFill>
                  <a:srgbClr val="0070C0"/>
                </a:solidFill>
              </a:rPr>
              <a:t>Lesekompetenz</a:t>
            </a:r>
          </a:p>
          <a:p>
            <a:r>
              <a:rPr lang="de-DE" dirty="0" smtClean="0">
                <a:solidFill>
                  <a:srgbClr val="0070C0"/>
                </a:solidFill>
              </a:rPr>
              <a:t>Stufe 4</a:t>
            </a:r>
            <a:endParaRPr lang="de-DE" dirty="0">
              <a:solidFill>
                <a:srgbClr val="0070C0"/>
              </a:solidFill>
            </a:endParaRPr>
          </a:p>
        </p:txBody>
      </p:sp>
      <p:sp>
        <p:nvSpPr>
          <p:cNvPr id="9" name="Pfeil nach links 8"/>
          <p:cNvSpPr/>
          <p:nvPr/>
        </p:nvSpPr>
        <p:spPr>
          <a:xfrm>
            <a:off x="7663971" y="1835126"/>
            <a:ext cx="858416" cy="27991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365155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979713" y="6356350"/>
            <a:ext cx="9517225"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34</a:t>
            </a:fld>
            <a:endParaRPr lang="de-DE"/>
          </a:p>
        </p:txBody>
      </p:sp>
      <p:sp>
        <p:nvSpPr>
          <p:cNvPr id="5" name="Ellipse 4"/>
          <p:cNvSpPr/>
          <p:nvPr/>
        </p:nvSpPr>
        <p:spPr>
          <a:xfrm>
            <a:off x="7473821" y="606490"/>
            <a:ext cx="4488024" cy="459066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i="1" dirty="0" err="1" smtClean="0">
                <a:solidFill>
                  <a:schemeClr val="tx1"/>
                </a:solidFill>
              </a:rPr>
              <a:t>Skimming</a:t>
            </a:r>
            <a:r>
              <a:rPr lang="de-DE" sz="2800" i="1" dirty="0" smtClean="0">
                <a:solidFill>
                  <a:schemeClr val="tx1"/>
                </a:solidFill>
              </a:rPr>
              <a:t> und </a:t>
            </a:r>
            <a:r>
              <a:rPr lang="de-DE" sz="2800" i="1" dirty="0" err="1" smtClean="0">
                <a:solidFill>
                  <a:schemeClr val="tx1"/>
                </a:solidFill>
              </a:rPr>
              <a:t>scanning</a:t>
            </a:r>
            <a:endParaRPr lang="de-DE" sz="2800" i="1" dirty="0">
              <a:solidFill>
                <a:schemeClr val="tx1"/>
              </a:solidFill>
            </a:endParaRPr>
          </a:p>
          <a:p>
            <a:pPr algn="ctr"/>
            <a:r>
              <a:rPr lang="de-DE" sz="2800" dirty="0" smtClean="0">
                <a:solidFill>
                  <a:schemeClr val="tx1"/>
                </a:solidFill>
              </a:rPr>
              <a:t>größerer </a:t>
            </a:r>
            <a:r>
              <a:rPr lang="de-DE" sz="2800" dirty="0">
                <a:solidFill>
                  <a:schemeClr val="tx1"/>
                </a:solidFill>
              </a:rPr>
              <a:t>Textpassagen mit anspruchsvollerem </a:t>
            </a:r>
            <a:r>
              <a:rPr lang="de-DE" sz="2800" dirty="0" smtClean="0">
                <a:solidFill>
                  <a:schemeClr val="tx1"/>
                </a:solidFill>
              </a:rPr>
              <a:t>Inhalt bzw. anspruchsvollerer Aufgabe.</a:t>
            </a:r>
            <a:endParaRPr lang="de-DE" sz="2800" dirty="0">
              <a:solidFill>
                <a:schemeClr val="tx1"/>
              </a:solidFill>
            </a:endParaRPr>
          </a:p>
          <a:p>
            <a:pPr algn="ctr"/>
            <a:endParaRPr lang="de-DE" dirty="0"/>
          </a:p>
        </p:txBody>
      </p:sp>
      <p:sp>
        <p:nvSpPr>
          <p:cNvPr id="6" name="Textfeld 5"/>
          <p:cNvSpPr txBox="1"/>
          <p:nvPr/>
        </p:nvSpPr>
        <p:spPr>
          <a:xfrm>
            <a:off x="8904514" y="5453585"/>
            <a:ext cx="2155372" cy="646331"/>
          </a:xfrm>
          <a:prstGeom prst="rect">
            <a:avLst/>
          </a:prstGeom>
          <a:noFill/>
        </p:spPr>
        <p:txBody>
          <a:bodyPr wrap="square" rtlCol="0">
            <a:spAutoFit/>
          </a:bodyPr>
          <a:lstStyle/>
          <a:p>
            <a:r>
              <a:rPr lang="de-DE" dirty="0" smtClean="0">
                <a:solidFill>
                  <a:srgbClr val="0070C0"/>
                </a:solidFill>
              </a:rPr>
              <a:t>Lesekompetenz Stufe 4</a:t>
            </a:r>
            <a:endParaRPr lang="de-DE" dirty="0">
              <a:solidFill>
                <a:srgbClr val="0070C0"/>
              </a:solidFill>
            </a:endParaRPr>
          </a:p>
        </p:txBody>
      </p:sp>
      <p:graphicFrame>
        <p:nvGraphicFramePr>
          <p:cNvPr id="7" name="Objekt 6"/>
          <p:cNvGraphicFramePr>
            <a:graphicFrameLocks noChangeAspect="1"/>
          </p:cNvGraphicFramePr>
          <p:nvPr>
            <p:extLst>
              <p:ext uri="{D42A27DB-BD31-4B8C-83A1-F6EECF244321}">
                <p14:modId xmlns:p14="http://schemas.microsoft.com/office/powerpoint/2010/main" val="1890348729"/>
              </p:ext>
            </p:extLst>
          </p:nvPr>
        </p:nvGraphicFramePr>
        <p:xfrm>
          <a:off x="2018594" y="134744"/>
          <a:ext cx="5427234" cy="6723256"/>
        </p:xfrm>
        <a:graphic>
          <a:graphicData uri="http://schemas.openxmlformats.org/presentationml/2006/ole">
            <mc:AlternateContent xmlns:mc="http://schemas.openxmlformats.org/markup-compatibility/2006">
              <mc:Choice xmlns:v="urn:schemas-microsoft-com:vml" Requires="v">
                <p:oleObj spid="_x0000_s12511" name="Dokument" r:id="rId4" imgW="5760597" imgH="9192939" progId="Word.Document.12">
                  <p:embed/>
                </p:oleObj>
              </mc:Choice>
              <mc:Fallback>
                <p:oleObj name="Dokument" r:id="rId4" imgW="5760597" imgH="9192939" progId="Word.Document.12">
                  <p:embed/>
                  <p:pic>
                    <p:nvPicPr>
                      <p:cNvPr id="0" name=""/>
                      <p:cNvPicPr/>
                      <p:nvPr/>
                    </p:nvPicPr>
                    <p:blipFill>
                      <a:blip r:embed="rId5"/>
                      <a:stretch>
                        <a:fillRect/>
                      </a:stretch>
                    </p:blipFill>
                    <p:spPr>
                      <a:xfrm>
                        <a:off x="2018594" y="134744"/>
                        <a:ext cx="5427234" cy="6723256"/>
                      </a:xfrm>
                      <a:prstGeom prst="rect">
                        <a:avLst/>
                      </a:prstGeom>
                    </p:spPr>
                  </p:pic>
                </p:oleObj>
              </mc:Fallback>
            </mc:AlternateContent>
          </a:graphicData>
        </a:graphic>
      </p:graphicFrame>
      <p:sp>
        <p:nvSpPr>
          <p:cNvPr id="8" name="Ellipse 7"/>
          <p:cNvSpPr/>
          <p:nvPr/>
        </p:nvSpPr>
        <p:spPr>
          <a:xfrm>
            <a:off x="1807064" y="1362269"/>
            <a:ext cx="5850293" cy="8677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655169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1156996" y="6356350"/>
            <a:ext cx="9265298"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35</a:t>
            </a:fld>
            <a:endParaRPr lang="de-DE"/>
          </a:p>
        </p:txBody>
      </p:sp>
      <p:graphicFrame>
        <p:nvGraphicFramePr>
          <p:cNvPr id="4" name="Objekt 3"/>
          <p:cNvGraphicFramePr>
            <a:graphicFrameLocks noChangeAspect="1"/>
          </p:cNvGraphicFramePr>
          <p:nvPr>
            <p:extLst>
              <p:ext uri="{D42A27DB-BD31-4B8C-83A1-F6EECF244321}">
                <p14:modId xmlns:p14="http://schemas.microsoft.com/office/powerpoint/2010/main" val="3053943062"/>
              </p:ext>
            </p:extLst>
          </p:nvPr>
        </p:nvGraphicFramePr>
        <p:xfrm>
          <a:off x="4208106" y="48388"/>
          <a:ext cx="4105470" cy="6499059"/>
        </p:xfrm>
        <a:graphic>
          <a:graphicData uri="http://schemas.openxmlformats.org/presentationml/2006/ole">
            <mc:AlternateContent xmlns:mc="http://schemas.openxmlformats.org/markup-compatibility/2006">
              <mc:Choice xmlns:v="urn:schemas-microsoft-com:vml" Requires="v">
                <p:oleObj spid="_x0000_s13536" name="Dokument" r:id="rId4" imgW="5760597" imgH="9121659" progId="Word.Document.12">
                  <p:embed/>
                </p:oleObj>
              </mc:Choice>
              <mc:Fallback>
                <p:oleObj name="Dokument" r:id="rId4" imgW="5760597" imgH="9121659" progId="Word.Document.12">
                  <p:embed/>
                  <p:pic>
                    <p:nvPicPr>
                      <p:cNvPr id="0" name=""/>
                      <p:cNvPicPr/>
                      <p:nvPr/>
                    </p:nvPicPr>
                    <p:blipFill>
                      <a:blip r:embed="rId5"/>
                      <a:stretch>
                        <a:fillRect/>
                      </a:stretch>
                    </p:blipFill>
                    <p:spPr>
                      <a:xfrm>
                        <a:off x="4208106" y="48388"/>
                        <a:ext cx="4105470" cy="6499059"/>
                      </a:xfrm>
                      <a:prstGeom prst="rect">
                        <a:avLst/>
                      </a:prstGeom>
                    </p:spPr>
                  </p:pic>
                </p:oleObj>
              </mc:Fallback>
            </mc:AlternateContent>
          </a:graphicData>
        </a:graphic>
      </p:graphicFrame>
      <p:sp>
        <p:nvSpPr>
          <p:cNvPr id="5" name="Ovale Legende 4"/>
          <p:cNvSpPr/>
          <p:nvPr/>
        </p:nvSpPr>
        <p:spPr>
          <a:xfrm>
            <a:off x="3078480" y="1657866"/>
            <a:ext cx="6817360" cy="4024979"/>
          </a:xfrm>
          <a:prstGeom prst="wedgeEllipseCallout">
            <a:avLst>
              <a:gd name="adj1" fmla="val -80231"/>
              <a:gd name="adj2" fmla="val 59536"/>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err="1" smtClean="0"/>
              <a:t>What</a:t>
            </a:r>
            <a:r>
              <a:rPr lang="de-DE" sz="3600" dirty="0" smtClean="0"/>
              <a:t> </a:t>
            </a:r>
            <a:r>
              <a:rPr lang="de-DE" sz="3600" dirty="0" err="1" smtClean="0"/>
              <a:t>were</a:t>
            </a:r>
            <a:r>
              <a:rPr lang="de-DE" sz="3600" dirty="0" smtClean="0"/>
              <a:t> </a:t>
            </a:r>
            <a:r>
              <a:rPr lang="de-DE" sz="3600" dirty="0" err="1" smtClean="0"/>
              <a:t>the</a:t>
            </a:r>
            <a:r>
              <a:rPr lang="de-DE" sz="3600" dirty="0" smtClean="0"/>
              <a:t> </a:t>
            </a:r>
            <a:r>
              <a:rPr lang="de-DE" sz="3600" dirty="0" err="1" smtClean="0"/>
              <a:t>effects</a:t>
            </a:r>
            <a:r>
              <a:rPr lang="de-DE" sz="3600" dirty="0" smtClean="0"/>
              <a:t> </a:t>
            </a:r>
            <a:r>
              <a:rPr lang="de-DE" sz="3600" dirty="0" err="1" smtClean="0"/>
              <a:t>of</a:t>
            </a:r>
            <a:r>
              <a:rPr lang="de-DE" sz="3600" dirty="0" smtClean="0"/>
              <a:t> Halloween? </a:t>
            </a:r>
            <a:endParaRPr lang="de-DE" sz="3600" dirty="0"/>
          </a:p>
        </p:txBody>
      </p:sp>
    </p:spTree>
    <p:extLst>
      <p:ext uri="{BB962C8B-B14F-4D97-AF65-F5344CB8AC3E}">
        <p14:creationId xmlns:p14="http://schemas.microsoft.com/office/powerpoint/2010/main" val="338609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650240" y="6538912"/>
            <a:ext cx="9926320"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36</a:t>
            </a:fld>
            <a:endParaRPr lang="de-DE"/>
          </a:p>
        </p:txBody>
      </p:sp>
      <p:sp>
        <p:nvSpPr>
          <p:cNvPr id="5" name="Textfeld 4"/>
          <p:cNvSpPr txBox="1"/>
          <p:nvPr/>
        </p:nvSpPr>
        <p:spPr>
          <a:xfrm>
            <a:off x="842451" y="154105"/>
            <a:ext cx="4871720" cy="7571303"/>
          </a:xfrm>
          <a:prstGeom prst="rect">
            <a:avLst/>
          </a:prstGeom>
          <a:noFill/>
        </p:spPr>
        <p:txBody>
          <a:bodyPr wrap="square" rtlCol="0">
            <a:spAutoFit/>
          </a:bodyPr>
          <a:lstStyle/>
          <a:p>
            <a:r>
              <a:rPr lang="de-DE" sz="2400" dirty="0" smtClean="0"/>
              <a:t>„</a:t>
            </a:r>
            <a:r>
              <a:rPr lang="de-DE" sz="2400" b="1" dirty="0" err="1" smtClean="0"/>
              <a:t>What</a:t>
            </a:r>
            <a:r>
              <a:rPr lang="de-DE" sz="2400" b="1" dirty="0" smtClean="0"/>
              <a:t> </a:t>
            </a:r>
            <a:r>
              <a:rPr lang="de-DE" sz="2400" b="1" dirty="0" err="1" smtClean="0"/>
              <a:t>were</a:t>
            </a:r>
            <a:r>
              <a:rPr lang="de-DE" sz="2400" b="1" dirty="0" smtClean="0"/>
              <a:t> </a:t>
            </a:r>
            <a:r>
              <a:rPr lang="de-DE" sz="2400" b="1" dirty="0" err="1" smtClean="0"/>
              <a:t>the</a:t>
            </a:r>
            <a:r>
              <a:rPr lang="de-DE" sz="2400" b="1" dirty="0" smtClean="0"/>
              <a:t> </a:t>
            </a:r>
            <a:r>
              <a:rPr lang="de-DE" sz="2400" b="1" dirty="0" err="1" smtClean="0"/>
              <a:t>effects</a:t>
            </a:r>
            <a:r>
              <a:rPr lang="de-DE" sz="2400" b="1" dirty="0" smtClean="0"/>
              <a:t> </a:t>
            </a:r>
            <a:r>
              <a:rPr lang="de-DE" sz="2400" b="1" dirty="0" err="1" smtClean="0"/>
              <a:t>of</a:t>
            </a:r>
            <a:r>
              <a:rPr lang="de-DE" sz="2400" b="1" dirty="0" smtClean="0"/>
              <a:t> Halloween? = </a:t>
            </a:r>
          </a:p>
          <a:p>
            <a:endParaRPr lang="de-DE" sz="2400" dirty="0" smtClean="0"/>
          </a:p>
          <a:p>
            <a:r>
              <a:rPr lang="de-DE" sz="2400" dirty="0" smtClean="0"/>
              <a:t>Offene </a:t>
            </a:r>
            <a:r>
              <a:rPr lang="de-DE" sz="2400" dirty="0"/>
              <a:t>Aufgabe zum </a:t>
            </a:r>
            <a:r>
              <a:rPr lang="de-DE" sz="2400" dirty="0" smtClean="0"/>
              <a:t>Verstehen eines </a:t>
            </a:r>
            <a:endParaRPr lang="de-DE" sz="2400" dirty="0"/>
          </a:p>
          <a:p>
            <a:r>
              <a:rPr lang="de-DE" sz="2400" dirty="0"/>
              <a:t> </a:t>
            </a:r>
            <a:r>
              <a:rPr lang="de-DE" sz="2400" dirty="0" smtClean="0"/>
              <a:t>größeren Inhaltszusammenhangs</a:t>
            </a:r>
            <a:endParaRPr lang="de-DE" sz="2400" dirty="0"/>
          </a:p>
          <a:p>
            <a:r>
              <a:rPr lang="de-DE" sz="2400" dirty="0" smtClean="0"/>
              <a:t>(Vorstufe zum </a:t>
            </a:r>
            <a:r>
              <a:rPr lang="de-DE" sz="2400" i="1" dirty="0" err="1" smtClean="0"/>
              <a:t>critical</a:t>
            </a:r>
            <a:r>
              <a:rPr lang="de-DE" sz="2400" i="1" dirty="0" smtClean="0"/>
              <a:t> </a:t>
            </a:r>
            <a:r>
              <a:rPr lang="de-DE" sz="2400" i="1" dirty="0" err="1" smtClean="0"/>
              <a:t>reading</a:t>
            </a:r>
            <a:r>
              <a:rPr lang="de-DE" sz="2400" dirty="0" smtClean="0"/>
              <a:t>)</a:t>
            </a:r>
          </a:p>
          <a:p>
            <a:endParaRPr lang="de-DE" sz="2400" dirty="0" smtClean="0"/>
          </a:p>
          <a:p>
            <a:r>
              <a:rPr lang="de-DE" sz="2400" b="1" dirty="0" err="1" smtClean="0"/>
              <a:t>Lesestil</a:t>
            </a:r>
            <a:r>
              <a:rPr lang="de-DE" sz="2400" b="1" dirty="0" smtClean="0"/>
              <a:t> und Strategie:</a:t>
            </a:r>
            <a:endParaRPr lang="de-DE" sz="2400" b="1" dirty="0"/>
          </a:p>
          <a:p>
            <a:endParaRPr lang="de-DE" sz="2400" dirty="0"/>
          </a:p>
          <a:p>
            <a:pPr marL="342900" indent="-342900">
              <a:buFont typeface="Arial" panose="020B0604020202020204" pitchFamily="34" charset="0"/>
              <a:buChar char="•"/>
            </a:pPr>
            <a:r>
              <a:rPr lang="de-DE" sz="2400" i="1" dirty="0" err="1"/>
              <a:t>s</a:t>
            </a:r>
            <a:r>
              <a:rPr lang="de-DE" sz="2400" i="1" dirty="0" err="1" smtClean="0"/>
              <a:t>canning</a:t>
            </a:r>
            <a:r>
              <a:rPr lang="de-DE" sz="2400" i="1" dirty="0" smtClean="0"/>
              <a:t> </a:t>
            </a:r>
            <a:r>
              <a:rPr lang="de-DE" sz="2400" i="1" dirty="0" err="1" smtClean="0"/>
              <a:t>for</a:t>
            </a:r>
            <a:r>
              <a:rPr lang="de-DE" sz="2400" i="1" dirty="0" smtClean="0"/>
              <a:t> </a:t>
            </a:r>
            <a:r>
              <a:rPr lang="de-DE" sz="2400" i="1" dirty="0" err="1" smtClean="0"/>
              <a:t>information</a:t>
            </a:r>
            <a:r>
              <a:rPr lang="de-DE" sz="2400" dirty="0"/>
              <a:t> </a:t>
            </a:r>
            <a:endParaRPr lang="de-DE" sz="2400" dirty="0" smtClean="0"/>
          </a:p>
          <a:p>
            <a:pPr marL="342900" indent="-342900">
              <a:buFont typeface="Arial" panose="020B0604020202020204" pitchFamily="34" charset="0"/>
              <a:buChar char="•"/>
            </a:pPr>
            <a:endParaRPr lang="de-DE" sz="2400" dirty="0" smtClean="0"/>
          </a:p>
          <a:p>
            <a:pPr marL="342900" indent="-342900">
              <a:buFont typeface="Arial" panose="020B0604020202020204" pitchFamily="34" charset="0"/>
              <a:buChar char="•"/>
            </a:pPr>
            <a:r>
              <a:rPr lang="de-DE" sz="2400" i="1" dirty="0" err="1" smtClean="0"/>
              <a:t>gist</a:t>
            </a:r>
            <a:r>
              <a:rPr lang="de-DE" sz="2400" i="1" dirty="0" smtClean="0"/>
              <a:t> </a:t>
            </a:r>
            <a:r>
              <a:rPr lang="de-DE" sz="2400" i="1" dirty="0" err="1" smtClean="0"/>
              <a:t>reading</a:t>
            </a:r>
            <a:endParaRPr lang="de-DE" sz="2400" i="1" dirty="0" smtClean="0"/>
          </a:p>
          <a:p>
            <a:pPr marL="342900" indent="-342900">
              <a:buFont typeface="Arial" panose="020B0604020202020204" pitchFamily="34" charset="0"/>
              <a:buChar char="•"/>
            </a:pPr>
            <a:endParaRPr lang="de-DE" sz="2400" i="1" dirty="0"/>
          </a:p>
          <a:p>
            <a:pPr marL="342900" indent="-342900">
              <a:buFont typeface="Arial" panose="020B0604020202020204" pitchFamily="34" charset="0"/>
              <a:buChar char="•"/>
            </a:pPr>
            <a:r>
              <a:rPr lang="de-DE" sz="2400" i="1" dirty="0" err="1" smtClean="0"/>
              <a:t>Marking</a:t>
            </a:r>
            <a:r>
              <a:rPr lang="de-DE" sz="2400" i="1" dirty="0" smtClean="0"/>
              <a:t> </a:t>
            </a:r>
            <a:r>
              <a:rPr lang="de-DE" sz="2400" i="1" dirty="0" err="1" smtClean="0"/>
              <a:t>and</a:t>
            </a:r>
            <a:r>
              <a:rPr lang="de-DE" sz="2400" i="1" dirty="0" smtClean="0"/>
              <a:t> </a:t>
            </a:r>
            <a:r>
              <a:rPr lang="de-DE" sz="2400" i="1" dirty="0" err="1" smtClean="0"/>
              <a:t>note</a:t>
            </a:r>
            <a:r>
              <a:rPr lang="de-DE" sz="2400" i="1" dirty="0" smtClean="0"/>
              <a:t> </a:t>
            </a:r>
            <a:r>
              <a:rPr lang="de-DE" sz="2400" i="1" dirty="0" err="1" smtClean="0"/>
              <a:t>taking</a:t>
            </a:r>
            <a:endParaRPr lang="de-DE" sz="2400" i="1" dirty="0" smtClean="0"/>
          </a:p>
          <a:p>
            <a:endParaRPr lang="de-DE" sz="2400" i="1" dirty="0"/>
          </a:p>
          <a:p>
            <a:r>
              <a:rPr lang="de-DE" sz="2400" i="1" dirty="0" smtClean="0"/>
              <a:t> </a:t>
            </a:r>
            <a:r>
              <a:rPr lang="de-DE" sz="2400" i="1" dirty="0" smtClean="0">
                <a:sym typeface="Wingdings" panose="05000000000000000000" pitchFamily="2" charset="2"/>
              </a:rPr>
              <a:t> </a:t>
            </a:r>
            <a:r>
              <a:rPr lang="de-DE" sz="2400" i="1" dirty="0" err="1" smtClean="0">
                <a:sym typeface="Wingdings" panose="05000000000000000000" pitchFamily="2" charset="2"/>
              </a:rPr>
              <a:t>inferierendes</a:t>
            </a:r>
            <a:r>
              <a:rPr lang="de-DE" sz="2400" i="1" dirty="0" smtClean="0">
                <a:sym typeface="Wingdings" panose="05000000000000000000" pitchFamily="2" charset="2"/>
              </a:rPr>
              <a:t> Lesen </a:t>
            </a:r>
          </a:p>
          <a:p>
            <a:r>
              <a:rPr lang="de-DE" sz="2400" dirty="0">
                <a:solidFill>
                  <a:srgbClr val="0070C0"/>
                </a:solidFill>
              </a:rPr>
              <a:t>Stufe 4</a:t>
            </a:r>
          </a:p>
          <a:p>
            <a:endParaRPr lang="de-DE" sz="2400" dirty="0" smtClean="0"/>
          </a:p>
          <a:p>
            <a:endParaRPr lang="de-DE" dirty="0" smtClean="0"/>
          </a:p>
          <a:p>
            <a:endParaRPr lang="de-DE" dirty="0"/>
          </a:p>
          <a:p>
            <a:endParaRPr lang="de-DE" dirty="0"/>
          </a:p>
        </p:txBody>
      </p:sp>
      <p:graphicFrame>
        <p:nvGraphicFramePr>
          <p:cNvPr id="6" name="Objekt 5"/>
          <p:cNvGraphicFramePr>
            <a:graphicFrameLocks noChangeAspect="1"/>
          </p:cNvGraphicFramePr>
          <p:nvPr>
            <p:extLst>
              <p:ext uri="{D42A27DB-BD31-4B8C-83A1-F6EECF244321}">
                <p14:modId xmlns:p14="http://schemas.microsoft.com/office/powerpoint/2010/main" val="2913863630"/>
              </p:ext>
            </p:extLst>
          </p:nvPr>
        </p:nvGraphicFramePr>
        <p:xfrm>
          <a:off x="6423552" y="154105"/>
          <a:ext cx="4930248" cy="6202245"/>
        </p:xfrm>
        <a:graphic>
          <a:graphicData uri="http://schemas.openxmlformats.org/presentationml/2006/ole">
            <mc:AlternateContent xmlns:mc="http://schemas.openxmlformats.org/markup-compatibility/2006">
              <mc:Choice xmlns:v="urn:schemas-microsoft-com:vml" Requires="v">
                <p:oleObj spid="_x0000_s18658" name="Acrobat Document" r:id="rId4" imgW="4663296" imgH="5867243" progId="AcroExch.Document.DC">
                  <p:embed/>
                </p:oleObj>
              </mc:Choice>
              <mc:Fallback>
                <p:oleObj name="Acrobat Document" r:id="rId4" imgW="4663296" imgH="5867243" progId="AcroExch.Document.DC">
                  <p:embed/>
                  <p:pic>
                    <p:nvPicPr>
                      <p:cNvPr id="0" name=""/>
                      <p:cNvPicPr/>
                      <p:nvPr/>
                    </p:nvPicPr>
                    <p:blipFill>
                      <a:blip r:embed="rId5"/>
                      <a:stretch>
                        <a:fillRect/>
                      </a:stretch>
                    </p:blipFill>
                    <p:spPr>
                      <a:xfrm>
                        <a:off x="6423552" y="154105"/>
                        <a:ext cx="4930248" cy="6202245"/>
                      </a:xfrm>
                      <a:prstGeom prst="rect">
                        <a:avLst/>
                      </a:prstGeom>
                    </p:spPr>
                  </p:pic>
                </p:oleObj>
              </mc:Fallback>
            </mc:AlternateContent>
          </a:graphicData>
        </a:graphic>
      </p:graphicFrame>
      <p:sp>
        <p:nvSpPr>
          <p:cNvPr id="7" name="Textfeld 6"/>
          <p:cNvSpPr txBox="1"/>
          <p:nvPr/>
        </p:nvSpPr>
        <p:spPr>
          <a:xfrm>
            <a:off x="10935478" y="5533052"/>
            <a:ext cx="923730" cy="369332"/>
          </a:xfrm>
          <a:prstGeom prst="rect">
            <a:avLst/>
          </a:prstGeom>
          <a:solidFill>
            <a:schemeClr val="bg1"/>
          </a:solidFill>
        </p:spPr>
        <p:txBody>
          <a:bodyPr wrap="square" rtlCol="0">
            <a:spAutoFit/>
          </a:bodyPr>
          <a:lstStyle/>
          <a:p>
            <a:r>
              <a:rPr lang="de-DE" dirty="0" smtClean="0"/>
              <a:t>Notes</a:t>
            </a:r>
            <a:endParaRPr lang="de-DE" dirty="0"/>
          </a:p>
        </p:txBody>
      </p:sp>
    </p:spTree>
    <p:extLst>
      <p:ext uri="{BB962C8B-B14F-4D97-AF65-F5344CB8AC3E}">
        <p14:creationId xmlns:p14="http://schemas.microsoft.com/office/powerpoint/2010/main" val="182899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792480" y="6356349"/>
            <a:ext cx="9629814"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37</a:t>
            </a:fld>
            <a:endParaRPr lang="de-DE"/>
          </a:p>
        </p:txBody>
      </p:sp>
      <p:graphicFrame>
        <p:nvGraphicFramePr>
          <p:cNvPr id="4" name="Objekt 3"/>
          <p:cNvGraphicFramePr>
            <a:graphicFrameLocks noChangeAspect="1"/>
          </p:cNvGraphicFramePr>
          <p:nvPr>
            <p:extLst>
              <p:ext uri="{D42A27DB-BD31-4B8C-83A1-F6EECF244321}">
                <p14:modId xmlns:p14="http://schemas.microsoft.com/office/powerpoint/2010/main" val="3586689138"/>
              </p:ext>
            </p:extLst>
          </p:nvPr>
        </p:nvGraphicFramePr>
        <p:xfrm>
          <a:off x="1212980" y="252411"/>
          <a:ext cx="4500628" cy="6286500"/>
        </p:xfrm>
        <a:graphic>
          <a:graphicData uri="http://schemas.openxmlformats.org/presentationml/2006/ole">
            <mc:AlternateContent xmlns:mc="http://schemas.openxmlformats.org/markup-compatibility/2006">
              <mc:Choice xmlns:v="urn:schemas-microsoft-com:vml" Requires="v">
                <p:oleObj spid="_x0000_s28896" name="Acrobat Document" r:id="rId4" imgW="4427136" imgH="6286415" progId="AcroExch.Document.DC">
                  <p:embed/>
                </p:oleObj>
              </mc:Choice>
              <mc:Fallback>
                <p:oleObj name="Acrobat Document" r:id="rId4" imgW="4427136" imgH="6286415" progId="AcroExch.Document.DC">
                  <p:embed/>
                  <p:pic>
                    <p:nvPicPr>
                      <p:cNvPr id="0" name=""/>
                      <p:cNvPicPr/>
                      <p:nvPr/>
                    </p:nvPicPr>
                    <p:blipFill>
                      <a:blip r:embed="rId5"/>
                      <a:stretch>
                        <a:fillRect/>
                      </a:stretch>
                    </p:blipFill>
                    <p:spPr>
                      <a:xfrm>
                        <a:off x="1212980" y="252411"/>
                        <a:ext cx="4500628" cy="6286500"/>
                      </a:xfrm>
                      <a:prstGeom prst="rect">
                        <a:avLst/>
                      </a:prstGeom>
                    </p:spPr>
                  </p:pic>
                </p:oleObj>
              </mc:Fallback>
            </mc:AlternateContent>
          </a:graphicData>
        </a:graphic>
      </p:graphicFrame>
      <p:sp>
        <p:nvSpPr>
          <p:cNvPr id="5" name="Ellipse 4"/>
          <p:cNvSpPr/>
          <p:nvPr/>
        </p:nvSpPr>
        <p:spPr>
          <a:xfrm>
            <a:off x="6654445" y="1024520"/>
            <a:ext cx="4609322" cy="373224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smtClean="0">
                <a:solidFill>
                  <a:schemeClr val="tx1"/>
                </a:solidFill>
              </a:rPr>
              <a:t>Integrative Vermittlung von Grammatik </a:t>
            </a:r>
          </a:p>
          <a:p>
            <a:pPr algn="ctr"/>
            <a:r>
              <a:rPr lang="de-DE" sz="2400" dirty="0" smtClean="0">
                <a:solidFill>
                  <a:schemeClr val="tx1"/>
                </a:solidFill>
              </a:rPr>
              <a:t>(= sprachlichen Mitteln)</a:t>
            </a:r>
          </a:p>
          <a:p>
            <a:pPr algn="ctr"/>
            <a:endParaRPr lang="de-DE" sz="2400" dirty="0" smtClean="0">
              <a:solidFill>
                <a:schemeClr val="tx1"/>
              </a:solidFill>
            </a:endParaRPr>
          </a:p>
          <a:p>
            <a:pPr algn="ctr"/>
            <a:r>
              <a:rPr lang="de-DE" sz="2400" dirty="0" smtClean="0">
                <a:solidFill>
                  <a:schemeClr val="tx1"/>
                </a:solidFill>
              </a:rPr>
              <a:t>z.B. </a:t>
            </a:r>
            <a:r>
              <a:rPr lang="de-DE" sz="2400" i="1" dirty="0" err="1" smtClean="0">
                <a:solidFill>
                  <a:schemeClr val="tx1"/>
                </a:solidFill>
              </a:rPr>
              <a:t>conditional</a:t>
            </a:r>
            <a:r>
              <a:rPr lang="de-DE" sz="2400" i="1" dirty="0" smtClean="0">
                <a:solidFill>
                  <a:schemeClr val="tx1"/>
                </a:solidFill>
              </a:rPr>
              <a:t> </a:t>
            </a:r>
            <a:r>
              <a:rPr lang="de-DE" sz="2400" i="1" dirty="0" err="1" smtClean="0">
                <a:solidFill>
                  <a:schemeClr val="tx1"/>
                </a:solidFill>
              </a:rPr>
              <a:t>clauses</a:t>
            </a:r>
            <a:endParaRPr lang="de-DE" sz="2400" i="1" dirty="0">
              <a:solidFill>
                <a:schemeClr val="tx1"/>
              </a:solidFill>
            </a:endParaRPr>
          </a:p>
        </p:txBody>
      </p:sp>
      <p:sp>
        <p:nvSpPr>
          <p:cNvPr id="6" name="Textfeld 5"/>
          <p:cNvSpPr txBox="1"/>
          <p:nvPr/>
        </p:nvSpPr>
        <p:spPr>
          <a:xfrm>
            <a:off x="1931437" y="4168937"/>
            <a:ext cx="3956179" cy="369332"/>
          </a:xfrm>
          <a:prstGeom prst="rect">
            <a:avLst/>
          </a:prstGeom>
          <a:noFill/>
        </p:spPr>
        <p:txBody>
          <a:bodyPr wrap="square" rtlCol="0">
            <a:spAutoFit/>
          </a:bodyPr>
          <a:lstStyle/>
          <a:p>
            <a:r>
              <a:rPr lang="de-DE" dirty="0" smtClean="0"/>
              <a:t>Copyright liegt beim Verlag!</a:t>
            </a:r>
            <a:endParaRPr lang="de-DE" dirty="0"/>
          </a:p>
        </p:txBody>
      </p:sp>
      <p:sp>
        <p:nvSpPr>
          <p:cNvPr id="7" name="Textfeld 6"/>
          <p:cNvSpPr txBox="1"/>
          <p:nvPr/>
        </p:nvSpPr>
        <p:spPr>
          <a:xfrm flipH="1">
            <a:off x="7230617" y="5496559"/>
            <a:ext cx="4033150" cy="369332"/>
          </a:xfrm>
          <a:prstGeom prst="rect">
            <a:avLst/>
          </a:prstGeom>
          <a:solidFill>
            <a:srgbClr val="FFFF00"/>
          </a:solidFill>
        </p:spPr>
        <p:txBody>
          <a:bodyPr wrap="square" rtlCol="0">
            <a:spAutoFit/>
          </a:bodyPr>
          <a:lstStyle/>
          <a:p>
            <a:r>
              <a:rPr lang="de-DE" dirty="0" smtClean="0">
                <a:solidFill>
                  <a:srgbClr val="FF0000"/>
                </a:solidFill>
              </a:rPr>
              <a:t>Achtung</a:t>
            </a:r>
            <a:r>
              <a:rPr lang="de-DE" dirty="0" smtClean="0"/>
              <a:t>: </a:t>
            </a:r>
            <a:r>
              <a:rPr lang="de-DE" dirty="0" err="1" smtClean="0"/>
              <a:t>Conditional</a:t>
            </a:r>
            <a:r>
              <a:rPr lang="de-DE" dirty="0" smtClean="0"/>
              <a:t> III erst in Klasse 9</a:t>
            </a:r>
            <a:r>
              <a:rPr lang="de-DE" dirty="0" smtClean="0"/>
              <a:t>!</a:t>
            </a:r>
            <a:endParaRPr lang="de-DE" dirty="0"/>
          </a:p>
        </p:txBody>
      </p:sp>
    </p:spTree>
    <p:extLst>
      <p:ext uri="{BB962C8B-B14F-4D97-AF65-F5344CB8AC3E}">
        <p14:creationId xmlns:p14="http://schemas.microsoft.com/office/powerpoint/2010/main" val="59365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Dr. Karola Schallhorn, RP KA ZPG BP 2016_ 7/8_Leseverstehen am Beispiel von Diary of a wimpy kid  by Jeff Kinney </a:t>
            </a:r>
            <a:endParaRPr lang="de-DE"/>
          </a:p>
        </p:txBody>
      </p:sp>
      <p:sp>
        <p:nvSpPr>
          <p:cNvPr id="3" name="Foliennummernplatzhalter 2"/>
          <p:cNvSpPr>
            <a:spLocks noGrp="1"/>
          </p:cNvSpPr>
          <p:nvPr>
            <p:ph type="sldNum" sz="quarter" idx="12"/>
          </p:nvPr>
        </p:nvSpPr>
        <p:spPr/>
        <p:txBody>
          <a:bodyPr/>
          <a:lstStyle/>
          <a:p>
            <a:fld id="{32E5C025-77AF-4750-8AF4-6E9D865302C4}" type="slidenum">
              <a:rPr lang="de-DE" smtClean="0"/>
              <a:t>38</a:t>
            </a:fld>
            <a:endParaRPr lang="de-DE"/>
          </a:p>
        </p:txBody>
      </p:sp>
      <p:graphicFrame>
        <p:nvGraphicFramePr>
          <p:cNvPr id="4" name="Objekt 3"/>
          <p:cNvGraphicFramePr>
            <a:graphicFrameLocks noChangeAspect="1"/>
          </p:cNvGraphicFramePr>
          <p:nvPr>
            <p:extLst>
              <p:ext uri="{D42A27DB-BD31-4B8C-83A1-F6EECF244321}">
                <p14:modId xmlns:p14="http://schemas.microsoft.com/office/powerpoint/2010/main" val="227319467"/>
              </p:ext>
            </p:extLst>
          </p:nvPr>
        </p:nvGraphicFramePr>
        <p:xfrm>
          <a:off x="1631996" y="606490"/>
          <a:ext cx="7522405" cy="5968836"/>
        </p:xfrm>
        <a:graphic>
          <a:graphicData uri="http://schemas.openxmlformats.org/presentationml/2006/ole">
            <mc:AlternateContent xmlns:mc="http://schemas.openxmlformats.org/markup-compatibility/2006">
              <mc:Choice xmlns:v="urn:schemas-microsoft-com:vml" Requires="v">
                <p:oleObj spid="_x0000_s27874" name="Acrobat Document" r:id="rId4" imgW="4427136" imgH="3512578" progId="AcroExch.Document.DC">
                  <p:embed/>
                </p:oleObj>
              </mc:Choice>
              <mc:Fallback>
                <p:oleObj name="Acrobat Document" r:id="rId4" imgW="4427136" imgH="3512578" progId="AcroExch.Document.DC">
                  <p:embed/>
                  <p:pic>
                    <p:nvPicPr>
                      <p:cNvPr id="0" name=""/>
                      <p:cNvPicPr/>
                      <p:nvPr/>
                    </p:nvPicPr>
                    <p:blipFill>
                      <a:blip r:embed="rId5"/>
                      <a:stretch>
                        <a:fillRect/>
                      </a:stretch>
                    </p:blipFill>
                    <p:spPr>
                      <a:xfrm>
                        <a:off x="1631996" y="606490"/>
                        <a:ext cx="7522405" cy="5968836"/>
                      </a:xfrm>
                      <a:prstGeom prst="rect">
                        <a:avLst/>
                      </a:prstGeom>
                    </p:spPr>
                  </p:pic>
                </p:oleObj>
              </mc:Fallback>
            </mc:AlternateContent>
          </a:graphicData>
        </a:graphic>
      </p:graphicFrame>
      <p:sp>
        <p:nvSpPr>
          <p:cNvPr id="6" name="Nach oben gekrümmtes Band 5"/>
          <p:cNvSpPr/>
          <p:nvPr/>
        </p:nvSpPr>
        <p:spPr>
          <a:xfrm>
            <a:off x="-126689" y="4156813"/>
            <a:ext cx="10459616" cy="2146041"/>
          </a:xfrm>
          <a:prstGeom prst="ellipseRibbon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5400" dirty="0" smtClean="0">
                <a:solidFill>
                  <a:schemeClr val="tx1"/>
                </a:solidFill>
              </a:rPr>
              <a:t>Ziel erreicht!</a:t>
            </a:r>
            <a:endParaRPr lang="de-DE" sz="5400" dirty="0">
              <a:solidFill>
                <a:schemeClr val="tx1"/>
              </a:solidFill>
            </a:endParaRPr>
          </a:p>
        </p:txBody>
      </p:sp>
      <p:sp>
        <p:nvSpPr>
          <p:cNvPr id="7" name="Ellipse 6"/>
          <p:cNvSpPr/>
          <p:nvPr/>
        </p:nvSpPr>
        <p:spPr>
          <a:xfrm>
            <a:off x="7406640" y="436879"/>
            <a:ext cx="4064000" cy="344746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smtClean="0">
                <a:solidFill>
                  <a:schemeClr val="tx1"/>
                </a:solidFill>
              </a:rPr>
              <a:t>Ergebnis kritischen und </a:t>
            </a:r>
            <a:r>
              <a:rPr lang="de-DE" sz="2800" dirty="0" err="1" smtClean="0">
                <a:solidFill>
                  <a:schemeClr val="tx1"/>
                </a:solidFill>
              </a:rPr>
              <a:t>inferierenden</a:t>
            </a:r>
            <a:r>
              <a:rPr lang="de-DE" sz="2800" dirty="0" smtClean="0">
                <a:solidFill>
                  <a:schemeClr val="tx1"/>
                </a:solidFill>
              </a:rPr>
              <a:t> Lesens</a:t>
            </a:r>
            <a:endParaRPr lang="de-DE" sz="2800" dirty="0">
              <a:solidFill>
                <a:schemeClr val="tx1"/>
              </a:solidFill>
            </a:endParaRPr>
          </a:p>
        </p:txBody>
      </p:sp>
      <p:sp>
        <p:nvSpPr>
          <p:cNvPr id="5" name="Textfeld 4"/>
          <p:cNvSpPr txBox="1"/>
          <p:nvPr/>
        </p:nvSpPr>
        <p:spPr>
          <a:xfrm>
            <a:off x="10067731" y="5327780"/>
            <a:ext cx="1660849" cy="369332"/>
          </a:xfrm>
          <a:prstGeom prst="rect">
            <a:avLst/>
          </a:prstGeom>
          <a:noFill/>
        </p:spPr>
        <p:txBody>
          <a:bodyPr wrap="square" rtlCol="0">
            <a:spAutoFit/>
          </a:bodyPr>
          <a:lstStyle/>
          <a:p>
            <a:r>
              <a:rPr lang="de-DE" dirty="0" smtClean="0">
                <a:solidFill>
                  <a:srgbClr val="00B0F0"/>
                </a:solidFill>
              </a:rPr>
              <a:t>Stufe 4</a:t>
            </a:r>
            <a:endParaRPr lang="de-DE" dirty="0">
              <a:solidFill>
                <a:srgbClr val="00B0F0"/>
              </a:solidFill>
            </a:endParaRPr>
          </a:p>
        </p:txBody>
      </p:sp>
    </p:spTree>
    <p:extLst>
      <p:ext uri="{BB962C8B-B14F-4D97-AF65-F5344CB8AC3E}">
        <p14:creationId xmlns:p14="http://schemas.microsoft.com/office/powerpoint/2010/main" val="81473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681135" y="6356350"/>
            <a:ext cx="10207689"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39</a:t>
            </a:fld>
            <a:endParaRPr lang="de-DE"/>
          </a:p>
        </p:txBody>
      </p:sp>
      <p:graphicFrame>
        <p:nvGraphicFramePr>
          <p:cNvPr id="4" name="Objekt 3"/>
          <p:cNvGraphicFramePr>
            <a:graphicFrameLocks noChangeAspect="1"/>
          </p:cNvGraphicFramePr>
          <p:nvPr>
            <p:extLst>
              <p:ext uri="{D42A27DB-BD31-4B8C-83A1-F6EECF244321}">
                <p14:modId xmlns:p14="http://schemas.microsoft.com/office/powerpoint/2010/main" val="2839076108"/>
              </p:ext>
            </p:extLst>
          </p:nvPr>
        </p:nvGraphicFramePr>
        <p:xfrm>
          <a:off x="4287171" y="1059006"/>
          <a:ext cx="5592160" cy="4437237"/>
        </p:xfrm>
        <a:graphic>
          <a:graphicData uri="http://schemas.openxmlformats.org/presentationml/2006/ole">
            <mc:AlternateContent xmlns:mc="http://schemas.openxmlformats.org/markup-compatibility/2006">
              <mc:Choice xmlns:v="urn:schemas-microsoft-com:vml" Requires="v">
                <p:oleObj spid="_x0000_s16607" name="Acrobat Document" r:id="rId4" imgW="4427136" imgH="3512578" progId="AcroExch.Document.DC">
                  <p:embed/>
                </p:oleObj>
              </mc:Choice>
              <mc:Fallback>
                <p:oleObj name="Acrobat Document" r:id="rId4" imgW="4427136" imgH="3512578" progId="AcroExch.Document.DC">
                  <p:embed/>
                  <p:pic>
                    <p:nvPicPr>
                      <p:cNvPr id="0" name=""/>
                      <p:cNvPicPr/>
                      <p:nvPr/>
                    </p:nvPicPr>
                    <p:blipFill>
                      <a:blip r:embed="rId5"/>
                      <a:stretch>
                        <a:fillRect/>
                      </a:stretch>
                    </p:blipFill>
                    <p:spPr>
                      <a:xfrm>
                        <a:off x="4287171" y="1059006"/>
                        <a:ext cx="5592160" cy="4437237"/>
                      </a:xfrm>
                      <a:prstGeom prst="rect">
                        <a:avLst/>
                      </a:prstGeom>
                    </p:spPr>
                  </p:pic>
                </p:oleObj>
              </mc:Fallback>
            </mc:AlternateContent>
          </a:graphicData>
        </a:graphic>
      </p:graphicFrame>
      <p:sp>
        <p:nvSpPr>
          <p:cNvPr id="6" name="Wolkenförmige Legende 5"/>
          <p:cNvSpPr/>
          <p:nvPr/>
        </p:nvSpPr>
        <p:spPr>
          <a:xfrm>
            <a:off x="1219199" y="822960"/>
            <a:ext cx="8660131" cy="3840480"/>
          </a:xfrm>
          <a:prstGeom prst="cloudCallout">
            <a:avLst>
              <a:gd name="adj1" fmla="val -41007"/>
              <a:gd name="adj2" fmla="val 9596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err="1" smtClean="0"/>
              <a:t>gg</a:t>
            </a:r>
            <a:r>
              <a:rPr lang="de-DE" sz="3200" dirty="0" err="1" smtClean="0">
                <a:solidFill>
                  <a:schemeClr val="tx1"/>
                </a:solidFill>
              </a:rPr>
              <a:t>Is</a:t>
            </a:r>
            <a:r>
              <a:rPr lang="de-DE" sz="3200" dirty="0" smtClean="0">
                <a:solidFill>
                  <a:schemeClr val="tx1"/>
                </a:solidFill>
              </a:rPr>
              <a:t> Greg </a:t>
            </a:r>
            <a:r>
              <a:rPr lang="de-DE" sz="3200" dirty="0" err="1" smtClean="0">
                <a:solidFill>
                  <a:schemeClr val="tx1"/>
                </a:solidFill>
              </a:rPr>
              <a:t>always</a:t>
            </a:r>
            <a:r>
              <a:rPr lang="de-DE" sz="3200" dirty="0" smtClean="0">
                <a:solidFill>
                  <a:schemeClr val="tx1"/>
                </a:solidFill>
              </a:rPr>
              <a:t> </a:t>
            </a:r>
            <a:r>
              <a:rPr lang="de-DE" sz="3200" dirty="0" err="1" smtClean="0">
                <a:solidFill>
                  <a:schemeClr val="tx1"/>
                </a:solidFill>
              </a:rPr>
              <a:t>looking</a:t>
            </a:r>
            <a:r>
              <a:rPr lang="de-DE" sz="3200" dirty="0" smtClean="0">
                <a:solidFill>
                  <a:schemeClr val="tx1"/>
                </a:solidFill>
              </a:rPr>
              <a:t> </a:t>
            </a:r>
            <a:r>
              <a:rPr lang="de-DE" sz="3200" dirty="0" err="1" smtClean="0">
                <a:solidFill>
                  <a:schemeClr val="tx1"/>
                </a:solidFill>
              </a:rPr>
              <a:t>for</a:t>
            </a:r>
            <a:r>
              <a:rPr lang="de-DE" sz="3200" dirty="0" smtClean="0">
                <a:solidFill>
                  <a:schemeClr val="tx1"/>
                </a:solidFill>
              </a:rPr>
              <a:t> </a:t>
            </a:r>
            <a:r>
              <a:rPr lang="de-DE" sz="3200" dirty="0" err="1" smtClean="0">
                <a:solidFill>
                  <a:schemeClr val="tx1"/>
                </a:solidFill>
              </a:rPr>
              <a:t>his</a:t>
            </a:r>
            <a:r>
              <a:rPr lang="de-DE" sz="3200" dirty="0" smtClean="0">
                <a:solidFill>
                  <a:schemeClr val="tx1"/>
                </a:solidFill>
              </a:rPr>
              <a:t> personal </a:t>
            </a:r>
            <a:r>
              <a:rPr lang="de-DE" sz="3200" dirty="0" err="1" smtClean="0">
                <a:solidFill>
                  <a:schemeClr val="tx1"/>
                </a:solidFill>
              </a:rPr>
              <a:t>gain</a:t>
            </a:r>
            <a:r>
              <a:rPr lang="de-DE" sz="3200" dirty="0" smtClean="0">
                <a:solidFill>
                  <a:schemeClr val="tx1"/>
                </a:solidFill>
              </a:rPr>
              <a:t>?</a:t>
            </a:r>
            <a:endParaRPr lang="de-DE" sz="3200" dirty="0"/>
          </a:p>
        </p:txBody>
      </p:sp>
    </p:spTree>
    <p:extLst>
      <p:ext uri="{BB962C8B-B14F-4D97-AF65-F5344CB8AC3E}">
        <p14:creationId xmlns:p14="http://schemas.microsoft.com/office/powerpoint/2010/main" val="257835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589437" y="6356349"/>
            <a:ext cx="10894937"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4</a:t>
            </a:fld>
            <a:endParaRPr lang="de-DE"/>
          </a:p>
        </p:txBody>
      </p:sp>
      <p:sp>
        <p:nvSpPr>
          <p:cNvPr id="4" name="Rechteck 3"/>
          <p:cNvSpPr/>
          <p:nvPr/>
        </p:nvSpPr>
        <p:spPr>
          <a:xfrm>
            <a:off x="942392" y="857072"/>
            <a:ext cx="10189028" cy="3785652"/>
          </a:xfrm>
          <a:prstGeom prst="rect">
            <a:avLst/>
          </a:prstGeom>
        </p:spPr>
        <p:txBody>
          <a:bodyPr wrap="square">
            <a:spAutoFit/>
          </a:bodyPr>
          <a:lstStyle/>
          <a:p>
            <a:pPr lvl="0"/>
            <a:r>
              <a:rPr lang="de-DE" sz="6000" b="1" dirty="0" smtClean="0">
                <a:solidFill>
                  <a:prstClr val="black"/>
                </a:solidFill>
              </a:rPr>
              <a:t>Zielrichtung:</a:t>
            </a:r>
            <a:r>
              <a:rPr lang="de-DE" sz="6000" dirty="0" smtClean="0">
                <a:solidFill>
                  <a:prstClr val="black"/>
                </a:solidFill>
              </a:rPr>
              <a:t> </a:t>
            </a:r>
            <a:endParaRPr lang="de-DE" sz="6000" dirty="0">
              <a:solidFill>
                <a:prstClr val="black"/>
              </a:solidFill>
            </a:endParaRPr>
          </a:p>
          <a:p>
            <a:pPr lvl="0"/>
            <a:r>
              <a:rPr lang="de-DE" sz="6000" b="1" dirty="0">
                <a:solidFill>
                  <a:prstClr val="black"/>
                </a:solidFill>
              </a:rPr>
              <a:t>Lesen </a:t>
            </a:r>
            <a:r>
              <a:rPr lang="de-DE" sz="6000" b="1" dirty="0" smtClean="0">
                <a:solidFill>
                  <a:prstClr val="black"/>
                </a:solidFill>
              </a:rPr>
              <a:t>um </a:t>
            </a:r>
            <a:r>
              <a:rPr lang="de-DE" sz="6000" b="1" dirty="0">
                <a:solidFill>
                  <a:prstClr val="black"/>
                </a:solidFill>
              </a:rPr>
              <a:t>zu lernen </a:t>
            </a:r>
            <a:endParaRPr lang="de-DE" sz="6000" b="1" dirty="0" smtClean="0">
              <a:solidFill>
                <a:prstClr val="black"/>
              </a:solidFill>
            </a:endParaRPr>
          </a:p>
          <a:p>
            <a:pPr lvl="0"/>
            <a:r>
              <a:rPr lang="de-DE" sz="6000" b="1" dirty="0" smtClean="0">
                <a:solidFill>
                  <a:prstClr val="black"/>
                </a:solidFill>
              </a:rPr>
              <a:t>und </a:t>
            </a:r>
            <a:r>
              <a:rPr lang="de-DE" sz="6000" b="1" dirty="0" smtClean="0">
                <a:solidFill>
                  <a:srgbClr val="FF0000"/>
                </a:solidFill>
              </a:rPr>
              <a:t>nicht nur lesen lernen </a:t>
            </a:r>
            <a:r>
              <a:rPr lang="de-DE" sz="6000" dirty="0" smtClean="0">
                <a:solidFill>
                  <a:prstClr val="black"/>
                </a:solidFill>
              </a:rPr>
              <a:t>(</a:t>
            </a:r>
            <a:r>
              <a:rPr lang="de-DE" sz="6000" dirty="0">
                <a:solidFill>
                  <a:prstClr val="black"/>
                </a:solidFill>
              </a:rPr>
              <a:t>www.pisa.oecd.org)</a:t>
            </a:r>
          </a:p>
        </p:txBody>
      </p:sp>
    </p:spTree>
    <p:extLst>
      <p:ext uri="{BB962C8B-B14F-4D97-AF65-F5344CB8AC3E}">
        <p14:creationId xmlns:p14="http://schemas.microsoft.com/office/powerpoint/2010/main" val="5841269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1688841" y="6356350"/>
            <a:ext cx="8546841"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40</a:t>
            </a:fld>
            <a:endParaRPr lang="de-DE"/>
          </a:p>
        </p:txBody>
      </p:sp>
      <p:graphicFrame>
        <p:nvGraphicFramePr>
          <p:cNvPr id="4" name="Objekt 3"/>
          <p:cNvGraphicFramePr>
            <a:graphicFrameLocks noChangeAspect="1"/>
          </p:cNvGraphicFramePr>
          <p:nvPr>
            <p:extLst>
              <p:ext uri="{D42A27DB-BD31-4B8C-83A1-F6EECF244321}">
                <p14:modId xmlns:p14="http://schemas.microsoft.com/office/powerpoint/2010/main" val="3742519301"/>
              </p:ext>
            </p:extLst>
          </p:nvPr>
        </p:nvGraphicFramePr>
        <p:xfrm>
          <a:off x="1352938" y="762982"/>
          <a:ext cx="3946525" cy="5418137"/>
        </p:xfrm>
        <a:graphic>
          <a:graphicData uri="http://schemas.openxmlformats.org/presentationml/2006/ole">
            <mc:AlternateContent xmlns:mc="http://schemas.openxmlformats.org/markup-compatibility/2006">
              <mc:Choice xmlns:v="urn:schemas-microsoft-com:vml" Requires="v">
                <p:oleObj spid="_x0000_s14742" name="Dokument" r:id="rId4" imgW="6481482" imgH="8899900" progId="Word.Document.12">
                  <p:embed/>
                </p:oleObj>
              </mc:Choice>
              <mc:Fallback>
                <p:oleObj name="Dokument" r:id="rId4" imgW="6481482" imgH="8899900" progId="Word.Document.12">
                  <p:embed/>
                  <p:pic>
                    <p:nvPicPr>
                      <p:cNvPr id="0" name=""/>
                      <p:cNvPicPr/>
                      <p:nvPr/>
                    </p:nvPicPr>
                    <p:blipFill>
                      <a:blip r:embed="rId5"/>
                      <a:stretch>
                        <a:fillRect/>
                      </a:stretch>
                    </p:blipFill>
                    <p:spPr>
                      <a:xfrm>
                        <a:off x="1352938" y="762982"/>
                        <a:ext cx="3946525" cy="5418137"/>
                      </a:xfrm>
                      <a:prstGeom prst="rect">
                        <a:avLst/>
                      </a:prstGeom>
                      <a:ln>
                        <a:noFill/>
                      </a:ln>
                    </p:spPr>
                  </p:pic>
                </p:oleObj>
              </mc:Fallback>
            </mc:AlternateContent>
          </a:graphicData>
        </a:graphic>
      </p:graphicFrame>
      <p:graphicFrame>
        <p:nvGraphicFramePr>
          <p:cNvPr id="5" name="Objekt 4"/>
          <p:cNvGraphicFramePr>
            <a:graphicFrameLocks noChangeAspect="1"/>
          </p:cNvGraphicFramePr>
          <p:nvPr>
            <p:extLst>
              <p:ext uri="{D42A27DB-BD31-4B8C-83A1-F6EECF244321}">
                <p14:modId xmlns:p14="http://schemas.microsoft.com/office/powerpoint/2010/main" val="425326121"/>
              </p:ext>
            </p:extLst>
          </p:nvPr>
        </p:nvGraphicFramePr>
        <p:xfrm>
          <a:off x="5545211" y="913013"/>
          <a:ext cx="4170363" cy="5418138"/>
        </p:xfrm>
        <a:graphic>
          <a:graphicData uri="http://schemas.openxmlformats.org/presentationml/2006/ole">
            <mc:AlternateContent xmlns:mc="http://schemas.openxmlformats.org/markup-compatibility/2006">
              <mc:Choice xmlns:v="urn:schemas-microsoft-com:vml" Requires="v">
                <p:oleObj spid="_x0000_s14743" name="Dokument" r:id="rId6" imgW="6481482" imgH="8420381" progId="Word.Document.12">
                  <p:embed/>
                </p:oleObj>
              </mc:Choice>
              <mc:Fallback>
                <p:oleObj name="Dokument" r:id="rId6" imgW="6481482" imgH="8420381" progId="Word.Document.12">
                  <p:embed/>
                  <p:pic>
                    <p:nvPicPr>
                      <p:cNvPr id="0" name=""/>
                      <p:cNvPicPr/>
                      <p:nvPr/>
                    </p:nvPicPr>
                    <p:blipFill>
                      <a:blip r:embed="rId7"/>
                      <a:stretch>
                        <a:fillRect/>
                      </a:stretch>
                    </p:blipFill>
                    <p:spPr>
                      <a:xfrm>
                        <a:off x="5545211" y="913013"/>
                        <a:ext cx="4170363" cy="5418138"/>
                      </a:xfrm>
                      <a:prstGeom prst="rect">
                        <a:avLst/>
                      </a:prstGeom>
                    </p:spPr>
                  </p:pic>
                </p:oleObj>
              </mc:Fallback>
            </mc:AlternateContent>
          </a:graphicData>
        </a:graphic>
      </p:graphicFrame>
      <p:sp>
        <p:nvSpPr>
          <p:cNvPr id="26" name="Rechteck 25"/>
          <p:cNvSpPr/>
          <p:nvPr/>
        </p:nvSpPr>
        <p:spPr>
          <a:xfrm>
            <a:off x="1763486" y="119057"/>
            <a:ext cx="6615404" cy="833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smtClean="0">
                <a:solidFill>
                  <a:schemeClr val="tx1"/>
                </a:solidFill>
              </a:rPr>
              <a:t>Klassenarbeit/</a:t>
            </a:r>
            <a:r>
              <a:rPr lang="de-DE" sz="3600" dirty="0" err="1" smtClean="0">
                <a:solidFill>
                  <a:schemeClr val="tx1"/>
                </a:solidFill>
              </a:rPr>
              <a:t>Exam</a:t>
            </a:r>
            <a:endParaRPr lang="de-DE" sz="3600" dirty="0">
              <a:solidFill>
                <a:schemeClr val="tx1"/>
              </a:solidFill>
            </a:endParaRPr>
          </a:p>
        </p:txBody>
      </p:sp>
      <p:sp>
        <p:nvSpPr>
          <p:cNvPr id="29" name="Ellipse 28"/>
          <p:cNvSpPr/>
          <p:nvPr/>
        </p:nvSpPr>
        <p:spPr>
          <a:xfrm>
            <a:off x="5636920" y="4114800"/>
            <a:ext cx="2054199" cy="37592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p:cNvPicPr>
            <a:picLocks noChangeAspect="1"/>
          </p:cNvPicPr>
          <p:nvPr/>
        </p:nvPicPr>
        <p:blipFill>
          <a:blip r:embed="rId8"/>
          <a:stretch>
            <a:fillRect/>
          </a:stretch>
        </p:blipFill>
        <p:spPr>
          <a:xfrm>
            <a:off x="1352938" y="4032487"/>
            <a:ext cx="1341236" cy="377985"/>
          </a:xfrm>
          <a:prstGeom prst="rect">
            <a:avLst/>
          </a:prstGeom>
        </p:spPr>
      </p:pic>
      <p:sp>
        <p:nvSpPr>
          <p:cNvPr id="32" name="Ellipse 31"/>
          <p:cNvSpPr/>
          <p:nvPr/>
        </p:nvSpPr>
        <p:spPr>
          <a:xfrm>
            <a:off x="5517012" y="830815"/>
            <a:ext cx="1287624" cy="32351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p:cNvSpPr/>
          <p:nvPr/>
        </p:nvSpPr>
        <p:spPr>
          <a:xfrm>
            <a:off x="5636921" y="2774253"/>
            <a:ext cx="1287624" cy="32351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p:cNvSpPr/>
          <p:nvPr/>
        </p:nvSpPr>
        <p:spPr>
          <a:xfrm>
            <a:off x="1378351" y="889201"/>
            <a:ext cx="1287624" cy="32351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feld 34"/>
          <p:cNvSpPr txBox="1"/>
          <p:nvPr/>
        </p:nvSpPr>
        <p:spPr>
          <a:xfrm>
            <a:off x="9618190" y="1154325"/>
            <a:ext cx="2188245" cy="4524315"/>
          </a:xfrm>
          <a:prstGeom prst="rect">
            <a:avLst/>
          </a:prstGeom>
          <a:noFill/>
        </p:spPr>
        <p:txBody>
          <a:bodyPr wrap="square" rtlCol="0">
            <a:spAutoFit/>
          </a:bodyPr>
          <a:lstStyle/>
          <a:p>
            <a:endParaRPr lang="de-DE" dirty="0"/>
          </a:p>
          <a:p>
            <a:pPr marL="285750" indent="-285750">
              <a:buFont typeface="Arial" panose="020B0604020202020204" pitchFamily="34" charset="0"/>
              <a:buChar char="•"/>
            </a:pPr>
            <a:r>
              <a:rPr lang="de-DE" dirty="0"/>
              <a:t>g</a:t>
            </a:r>
            <a:r>
              <a:rPr lang="de-DE" dirty="0" smtClean="0"/>
              <a:t>eschlossene und </a:t>
            </a:r>
            <a:r>
              <a:rPr lang="de-DE" dirty="0" err="1" smtClean="0"/>
              <a:t>halboffenene</a:t>
            </a:r>
            <a:r>
              <a:rPr lang="de-DE" dirty="0" smtClean="0"/>
              <a:t> Aufgaben (</a:t>
            </a:r>
            <a:r>
              <a:rPr lang="de-DE" dirty="0" smtClean="0">
                <a:sym typeface="Wingdings" panose="05000000000000000000" pitchFamily="2" charset="2"/>
              </a:rPr>
              <a:t> erfordert </a:t>
            </a:r>
            <a:r>
              <a:rPr lang="de-DE" i="1" dirty="0" err="1" smtClean="0">
                <a:sym typeface="Wingdings" panose="05000000000000000000" pitchFamily="2" charset="2"/>
              </a:rPr>
              <a:t>detailed</a:t>
            </a:r>
            <a:r>
              <a:rPr lang="de-DE" i="1" dirty="0" smtClean="0">
                <a:sym typeface="Wingdings" panose="05000000000000000000" pitchFamily="2" charset="2"/>
              </a:rPr>
              <a:t>/</a:t>
            </a:r>
            <a:r>
              <a:rPr lang="de-DE" i="1" dirty="0" err="1" smtClean="0">
                <a:sym typeface="Wingdings" panose="05000000000000000000" pitchFamily="2" charset="2"/>
              </a:rPr>
              <a:t>careful</a:t>
            </a:r>
            <a:r>
              <a:rPr lang="de-DE" i="1" dirty="0" smtClean="0">
                <a:sym typeface="Wingdings" panose="05000000000000000000" pitchFamily="2" charset="2"/>
              </a:rPr>
              <a:t> </a:t>
            </a:r>
            <a:r>
              <a:rPr lang="de-DE" i="1" dirty="0" err="1" smtClean="0">
                <a:sym typeface="Wingdings" panose="05000000000000000000" pitchFamily="2" charset="2"/>
              </a:rPr>
              <a:t>reading</a:t>
            </a:r>
            <a:r>
              <a:rPr lang="de-DE" dirty="0" smtClean="0">
                <a:sym typeface="Wingdings" panose="05000000000000000000" pitchFamily="2" charset="2"/>
              </a:rPr>
              <a:t>)</a:t>
            </a:r>
          </a:p>
          <a:p>
            <a:endParaRPr lang="de-DE" dirty="0" smtClean="0"/>
          </a:p>
          <a:p>
            <a:pPr marL="285750" indent="-285750">
              <a:buFont typeface="Arial" panose="020B0604020202020204" pitchFamily="34" charset="0"/>
              <a:buChar char="•"/>
            </a:pPr>
            <a:r>
              <a:rPr lang="de-DE" dirty="0" smtClean="0"/>
              <a:t>offene Aufgaben (</a:t>
            </a:r>
            <a:r>
              <a:rPr lang="de-DE" dirty="0" smtClean="0">
                <a:sym typeface="Wingdings" panose="05000000000000000000" pitchFamily="2" charset="2"/>
              </a:rPr>
              <a:t> erfordert </a:t>
            </a:r>
            <a:r>
              <a:rPr lang="de-DE" i="1" dirty="0" err="1" smtClean="0">
                <a:sym typeface="Wingdings" panose="05000000000000000000" pitchFamily="2" charset="2"/>
              </a:rPr>
              <a:t>critical</a:t>
            </a:r>
            <a:r>
              <a:rPr lang="de-DE" i="1" dirty="0" smtClean="0">
                <a:sym typeface="Wingdings" panose="05000000000000000000" pitchFamily="2" charset="2"/>
              </a:rPr>
              <a:t> </a:t>
            </a:r>
            <a:r>
              <a:rPr lang="de-DE" i="1" dirty="0" err="1" smtClean="0">
                <a:sym typeface="Wingdings" panose="05000000000000000000" pitchFamily="2" charset="2"/>
              </a:rPr>
              <a:t>reading</a:t>
            </a:r>
            <a:r>
              <a:rPr lang="de-DE" dirty="0" smtClean="0">
                <a:sym typeface="Wingdings" panose="05000000000000000000" pitchFamily="2" charset="2"/>
              </a:rPr>
              <a:t>)</a:t>
            </a:r>
          </a:p>
          <a:p>
            <a:endParaRPr lang="de-DE" dirty="0" smtClean="0">
              <a:sym typeface="Wingdings" panose="05000000000000000000" pitchFamily="2" charset="2"/>
            </a:endParaRPr>
          </a:p>
          <a:p>
            <a:r>
              <a:rPr lang="de-DE" dirty="0" smtClean="0"/>
              <a:t>Integration von Wortschatz und Grammatik.</a:t>
            </a:r>
          </a:p>
          <a:p>
            <a:endParaRPr lang="de-DE" dirty="0"/>
          </a:p>
        </p:txBody>
      </p:sp>
    </p:spTree>
    <p:extLst>
      <p:ext uri="{BB962C8B-B14F-4D97-AF65-F5344CB8AC3E}">
        <p14:creationId xmlns:p14="http://schemas.microsoft.com/office/powerpoint/2010/main" val="408285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P spid="33" grpId="0" animBg="1"/>
      <p:bldP spid="34" grpId="0" animBg="1"/>
      <p:bldP spid="3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923731" y="6356350"/>
            <a:ext cx="9927771"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41</a:t>
            </a:fld>
            <a:endParaRPr lang="de-DE"/>
          </a:p>
        </p:txBody>
      </p:sp>
      <p:sp>
        <p:nvSpPr>
          <p:cNvPr id="4" name="Rechteck 3"/>
          <p:cNvSpPr/>
          <p:nvPr/>
        </p:nvSpPr>
        <p:spPr>
          <a:xfrm>
            <a:off x="1685730" y="5531794"/>
            <a:ext cx="7999446" cy="338554"/>
          </a:xfrm>
          <a:prstGeom prst="rect">
            <a:avLst/>
          </a:prstGeom>
        </p:spPr>
        <p:txBody>
          <a:bodyPr wrap="square">
            <a:spAutoFit/>
          </a:bodyPr>
          <a:lstStyle/>
          <a:p>
            <a:r>
              <a:rPr lang="de-DE" sz="1600" dirty="0">
                <a:hlinkClick r:id="rId3"/>
              </a:rPr>
              <a:t>http://</a:t>
            </a:r>
            <a:r>
              <a:rPr lang="de-DE" sz="1600" dirty="0" smtClean="0">
                <a:hlinkClick r:id="rId3"/>
              </a:rPr>
              <a:t>diary-of-a-wimpy-kid.wikia.com/wiki/Diary_of_a_Wimpy_Kid_Wiki</a:t>
            </a:r>
            <a:r>
              <a:rPr lang="de-DE" sz="1600" dirty="0" smtClean="0"/>
              <a:t> [23.5.2016</a:t>
            </a:r>
            <a:r>
              <a:rPr lang="de-DE" sz="1400" dirty="0" smtClean="0"/>
              <a:t>]</a:t>
            </a:r>
            <a:endParaRPr lang="de-DE" sz="1400" dirty="0"/>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007" y="0"/>
            <a:ext cx="7766014" cy="5193224"/>
          </a:xfrm>
          <a:prstGeom prst="rect">
            <a:avLst/>
          </a:prstGeom>
        </p:spPr>
      </p:pic>
    </p:spTree>
    <p:extLst>
      <p:ext uri="{BB962C8B-B14F-4D97-AF65-F5344CB8AC3E}">
        <p14:creationId xmlns:p14="http://schemas.microsoft.com/office/powerpoint/2010/main" val="27639527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Dr. Karola Schallhorn, RP KA ZPG BP 2016_ 7/8_Leseverstehen am Beispiel von Diary of a wimpy kid  by Jeff Kinney </a:t>
            </a:r>
            <a:endParaRPr lang="de-DE"/>
          </a:p>
        </p:txBody>
      </p:sp>
      <p:sp>
        <p:nvSpPr>
          <p:cNvPr id="3" name="Foliennummernplatzhalter 2"/>
          <p:cNvSpPr>
            <a:spLocks noGrp="1"/>
          </p:cNvSpPr>
          <p:nvPr>
            <p:ph type="sldNum" sz="quarter" idx="12"/>
          </p:nvPr>
        </p:nvSpPr>
        <p:spPr/>
        <p:txBody>
          <a:bodyPr/>
          <a:lstStyle/>
          <a:p>
            <a:fld id="{32E5C025-77AF-4750-8AF4-6E9D865302C4}" type="slidenum">
              <a:rPr lang="de-DE" smtClean="0"/>
              <a:t>42</a:t>
            </a:fld>
            <a:endParaRPr lang="de-DE"/>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892" y="0"/>
            <a:ext cx="9964216" cy="6858000"/>
          </a:xfrm>
          <a:prstGeom prst="rect">
            <a:avLst/>
          </a:prstGeom>
        </p:spPr>
      </p:pic>
      <p:sp>
        <p:nvSpPr>
          <p:cNvPr id="6" name="Gefaltete Ecke 5"/>
          <p:cNvSpPr/>
          <p:nvPr/>
        </p:nvSpPr>
        <p:spPr>
          <a:xfrm rot="819135">
            <a:off x="1876873" y="2057306"/>
            <a:ext cx="7252224" cy="3862874"/>
          </a:xfrm>
          <a:prstGeom prst="foldedCorne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800" dirty="0" smtClean="0"/>
              <a:t>www.wimpykidclub.co.uk</a:t>
            </a:r>
            <a:endParaRPr lang="de-DE" sz="4800" dirty="0"/>
          </a:p>
        </p:txBody>
      </p:sp>
    </p:spTree>
    <p:extLst>
      <p:ext uri="{BB962C8B-B14F-4D97-AF65-F5344CB8AC3E}">
        <p14:creationId xmlns:p14="http://schemas.microsoft.com/office/powerpoint/2010/main" val="92314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Dr. Karola Schallhorn, RP KA ZPG BP 2016_ 7/8_Leseverstehen am Beispiel von Diary of a wimpy kid  by Jeff Kinney </a:t>
            </a:r>
            <a:endParaRPr lang="de-DE"/>
          </a:p>
        </p:txBody>
      </p:sp>
      <p:sp>
        <p:nvSpPr>
          <p:cNvPr id="3" name="Foliennummernplatzhalter 2"/>
          <p:cNvSpPr>
            <a:spLocks noGrp="1"/>
          </p:cNvSpPr>
          <p:nvPr>
            <p:ph type="sldNum" sz="quarter" idx="12"/>
          </p:nvPr>
        </p:nvSpPr>
        <p:spPr/>
        <p:txBody>
          <a:bodyPr/>
          <a:lstStyle/>
          <a:p>
            <a:fld id="{32E5C025-77AF-4750-8AF4-6E9D865302C4}" type="slidenum">
              <a:rPr lang="de-DE" smtClean="0"/>
              <a:t>43</a:t>
            </a:fld>
            <a:endParaRPr lang="de-DE"/>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1425" y="0"/>
            <a:ext cx="6609150" cy="6858000"/>
          </a:xfrm>
          <a:prstGeom prst="rect">
            <a:avLst/>
          </a:prstGeom>
        </p:spPr>
      </p:pic>
      <p:sp>
        <p:nvSpPr>
          <p:cNvPr id="7" name="Gefaltete Ecke 6"/>
          <p:cNvSpPr/>
          <p:nvPr/>
        </p:nvSpPr>
        <p:spPr>
          <a:xfrm rot="715216">
            <a:off x="3711928" y="1983292"/>
            <a:ext cx="5361975" cy="3722914"/>
          </a:xfrm>
          <a:prstGeom prst="foldedCorne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800" dirty="0" smtClean="0"/>
              <a:t>www.diary-of-a-wimpy-kid.wikia.com</a:t>
            </a:r>
            <a:endParaRPr lang="de-DE" sz="4800" dirty="0"/>
          </a:p>
        </p:txBody>
      </p:sp>
    </p:spTree>
    <p:extLst>
      <p:ext uri="{BB962C8B-B14F-4D97-AF65-F5344CB8AC3E}">
        <p14:creationId xmlns:p14="http://schemas.microsoft.com/office/powerpoint/2010/main" val="28759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1175657" y="6356350"/>
            <a:ext cx="9171991"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44</a:t>
            </a:fld>
            <a:endParaRPr lang="de-DE"/>
          </a:p>
        </p:txBody>
      </p:sp>
      <p:sp>
        <p:nvSpPr>
          <p:cNvPr id="6" name="Textfeld 5"/>
          <p:cNvSpPr txBox="1"/>
          <p:nvPr/>
        </p:nvSpPr>
        <p:spPr>
          <a:xfrm>
            <a:off x="1452880" y="599440"/>
            <a:ext cx="8971280" cy="4062651"/>
          </a:xfrm>
          <a:prstGeom prst="rect">
            <a:avLst/>
          </a:prstGeom>
          <a:noFill/>
        </p:spPr>
        <p:txBody>
          <a:bodyPr wrap="square" rtlCol="0">
            <a:spAutoFit/>
          </a:bodyPr>
          <a:lstStyle/>
          <a:p>
            <a:endParaRPr lang="de-DE" dirty="0" smtClean="0"/>
          </a:p>
          <a:p>
            <a:pPr algn="ctr"/>
            <a:r>
              <a:rPr lang="de-DE" sz="8000" dirty="0">
                <a:latin typeface="Comic Sans MS" panose="030F0702030302020204" pitchFamily="66" charset="0"/>
              </a:rPr>
              <a:t>`</a:t>
            </a:r>
            <a:r>
              <a:rPr lang="de-DE" sz="8000" dirty="0" smtClean="0">
                <a:latin typeface="Comic Sans MS" panose="030F0702030302020204" pitchFamily="66" charset="0"/>
              </a:rPr>
              <a:t>So </a:t>
            </a:r>
            <a:r>
              <a:rPr lang="de-DE" sz="8000" dirty="0" err="1" smtClean="0">
                <a:latin typeface="Comic Sans MS" panose="030F0702030302020204" pitchFamily="66" charset="0"/>
              </a:rPr>
              <a:t>this</a:t>
            </a:r>
            <a:r>
              <a:rPr lang="de-DE" sz="8000" dirty="0" smtClean="0">
                <a:latin typeface="Comic Sans MS" panose="030F0702030302020204" pitchFamily="66" charset="0"/>
              </a:rPr>
              <a:t> </a:t>
            </a:r>
            <a:r>
              <a:rPr lang="de-DE" sz="8000" dirty="0" err="1" smtClean="0">
                <a:latin typeface="Comic Sans MS" panose="030F0702030302020204" pitchFamily="66" charset="0"/>
              </a:rPr>
              <a:t>book</a:t>
            </a:r>
            <a:r>
              <a:rPr lang="de-DE" sz="8000" dirty="0" smtClean="0">
                <a:latin typeface="Comic Sans MS" panose="030F0702030302020204" pitchFamily="66" charset="0"/>
              </a:rPr>
              <a:t> </a:t>
            </a:r>
            <a:r>
              <a:rPr lang="de-DE" sz="8000" dirty="0" err="1" smtClean="0">
                <a:latin typeface="Comic Sans MS" panose="030F0702030302020204" pitchFamily="66" charset="0"/>
              </a:rPr>
              <a:t>is</a:t>
            </a:r>
            <a:r>
              <a:rPr lang="de-DE" sz="8000" dirty="0" smtClean="0">
                <a:latin typeface="Comic Sans MS" panose="030F0702030302020204" pitchFamily="66" charset="0"/>
              </a:rPr>
              <a:t> </a:t>
            </a:r>
            <a:r>
              <a:rPr lang="de-DE" sz="8000" dirty="0" err="1" smtClean="0">
                <a:latin typeface="Comic Sans MS" panose="030F0702030302020204" pitchFamily="66" charset="0"/>
              </a:rPr>
              <a:t>gonna</a:t>
            </a:r>
            <a:r>
              <a:rPr lang="de-DE" sz="8000" dirty="0" smtClean="0">
                <a:latin typeface="Comic Sans MS" panose="030F0702030302020204" pitchFamily="66" charset="0"/>
              </a:rPr>
              <a:t> </a:t>
            </a:r>
            <a:r>
              <a:rPr lang="de-DE" sz="8000" dirty="0" err="1" smtClean="0">
                <a:latin typeface="Comic Sans MS" panose="030F0702030302020204" pitchFamily="66" charset="0"/>
              </a:rPr>
              <a:t>come</a:t>
            </a:r>
            <a:r>
              <a:rPr lang="de-DE" sz="8000" dirty="0" smtClean="0">
                <a:latin typeface="Comic Sans MS" panose="030F0702030302020204" pitchFamily="66" charset="0"/>
              </a:rPr>
              <a:t> in </a:t>
            </a:r>
            <a:r>
              <a:rPr lang="de-DE" sz="8000" dirty="0" err="1" smtClean="0">
                <a:latin typeface="Comic Sans MS" panose="030F0702030302020204" pitchFamily="66" charset="0"/>
              </a:rPr>
              <a:t>handy</a:t>
            </a:r>
            <a:r>
              <a:rPr lang="de-DE" sz="8000" dirty="0" smtClean="0">
                <a:latin typeface="Comic Sans MS" panose="030F0702030302020204" pitchFamily="66" charset="0"/>
              </a:rPr>
              <a:t>.´ </a:t>
            </a:r>
            <a:r>
              <a:rPr lang="de-DE" sz="2400" dirty="0" smtClean="0">
                <a:latin typeface="Comic Sans MS" panose="030F0702030302020204" pitchFamily="66" charset="0"/>
              </a:rPr>
              <a:t>(Greg, p.2)</a:t>
            </a:r>
            <a:endParaRPr lang="de-DE" sz="2400" dirty="0">
              <a:latin typeface="Comic Sans MS" panose="030F0702030302020204" pitchFamily="66" charset="0"/>
            </a:endParaRPr>
          </a:p>
        </p:txBody>
      </p:sp>
      <p:sp>
        <p:nvSpPr>
          <p:cNvPr id="4" name="Ellipse 3"/>
          <p:cNvSpPr/>
          <p:nvPr/>
        </p:nvSpPr>
        <p:spPr>
          <a:xfrm>
            <a:off x="6092890" y="718457"/>
            <a:ext cx="2761861" cy="17256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err="1">
                <a:solidFill>
                  <a:schemeClr val="tx1"/>
                </a:solidFill>
                <a:latin typeface="Comic Sans MS" panose="030F0702030302020204" pitchFamily="66" charset="0"/>
              </a:rPr>
              <a:t>p</a:t>
            </a:r>
            <a:r>
              <a:rPr lang="de-DE" sz="3600" dirty="0" err="1" smtClean="0">
                <a:solidFill>
                  <a:schemeClr val="tx1"/>
                </a:solidFill>
                <a:latin typeface="Comic Sans MS" panose="030F0702030302020204" pitchFamily="66" charset="0"/>
              </a:rPr>
              <a:t>resen-tation</a:t>
            </a:r>
            <a:r>
              <a:rPr lang="de-DE" sz="3600" dirty="0" smtClean="0">
                <a:solidFill>
                  <a:schemeClr val="tx1"/>
                </a:solidFill>
                <a:latin typeface="Comic Sans MS" panose="030F0702030302020204" pitchFamily="66" charset="0"/>
              </a:rPr>
              <a:t> </a:t>
            </a:r>
            <a:r>
              <a:rPr lang="de-DE" sz="3600" dirty="0" smtClean="0">
                <a:solidFill>
                  <a:schemeClr val="tx1"/>
                </a:solidFill>
                <a:latin typeface="Comic Sans MS" panose="030F0702030302020204" pitchFamily="66" charset="0"/>
                <a:sym typeface="Wingdings" panose="05000000000000000000" pitchFamily="2" charset="2"/>
              </a:rPr>
              <a:t></a:t>
            </a:r>
            <a:endParaRPr lang="de-DE" sz="36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49257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1" nodeType="clickEffect">
                                  <p:stCondLst>
                                    <p:cond delay="0"/>
                                  </p:stCondLst>
                                  <p:childTnLst>
                                    <p:animRot by="21600000">
                                      <p:cBhvr>
                                        <p:cTn id="11"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391885" y="6356350"/>
            <a:ext cx="10226351"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45</a:t>
            </a:fld>
            <a:endParaRPr lang="de-DE"/>
          </a:p>
        </p:txBody>
      </p:sp>
      <p:sp>
        <p:nvSpPr>
          <p:cNvPr id="4" name="Textfeld 3"/>
          <p:cNvSpPr txBox="1"/>
          <p:nvPr/>
        </p:nvSpPr>
        <p:spPr>
          <a:xfrm>
            <a:off x="541175" y="233265"/>
            <a:ext cx="11056775" cy="6247864"/>
          </a:xfrm>
          <a:prstGeom prst="rect">
            <a:avLst/>
          </a:prstGeom>
          <a:noFill/>
        </p:spPr>
        <p:txBody>
          <a:bodyPr wrap="square" rtlCol="0">
            <a:spAutoFit/>
          </a:bodyPr>
          <a:lstStyle/>
          <a:p>
            <a:r>
              <a:rPr lang="de-DE" b="1" dirty="0" smtClean="0"/>
              <a:t>Literatur und Mediennachweis:</a:t>
            </a:r>
          </a:p>
          <a:p>
            <a:endParaRPr lang="de-DE" b="1" dirty="0"/>
          </a:p>
          <a:p>
            <a:r>
              <a:rPr lang="de-DE" sz="1400" b="1" dirty="0" smtClean="0"/>
              <a:t>Buchausgabe:</a:t>
            </a:r>
          </a:p>
          <a:p>
            <a:r>
              <a:rPr lang="de-DE" sz="1400" dirty="0" err="1" smtClean="0"/>
              <a:t>Kinney</a:t>
            </a:r>
            <a:r>
              <a:rPr lang="de-DE" sz="1400" dirty="0" smtClean="0"/>
              <a:t>, Jeff, </a:t>
            </a:r>
            <a:r>
              <a:rPr lang="de-DE" sz="1400" i="1" dirty="0" err="1" smtClean="0"/>
              <a:t>Diary</a:t>
            </a:r>
            <a:r>
              <a:rPr lang="de-DE" sz="1400" i="1" dirty="0" smtClean="0"/>
              <a:t> </a:t>
            </a:r>
            <a:r>
              <a:rPr lang="de-DE" sz="1400" i="1" dirty="0" err="1" smtClean="0"/>
              <a:t>of</a:t>
            </a:r>
            <a:r>
              <a:rPr lang="de-DE" sz="1400" i="1" dirty="0" smtClean="0"/>
              <a:t> a </a:t>
            </a:r>
            <a:r>
              <a:rPr lang="de-DE" sz="1400" i="1" dirty="0" err="1" smtClean="0"/>
              <a:t>Wimpy</a:t>
            </a:r>
            <a:r>
              <a:rPr lang="de-DE" sz="1400" i="1" dirty="0" smtClean="0"/>
              <a:t> Kid</a:t>
            </a:r>
            <a:r>
              <a:rPr lang="de-DE" sz="1400" dirty="0" smtClean="0"/>
              <a:t>. A </a:t>
            </a:r>
            <a:r>
              <a:rPr lang="de-DE" sz="1400" dirty="0" err="1" smtClean="0"/>
              <a:t>novel</a:t>
            </a:r>
            <a:r>
              <a:rPr lang="de-DE" sz="1400" dirty="0" smtClean="0"/>
              <a:t> in </a:t>
            </a:r>
            <a:r>
              <a:rPr lang="de-DE" sz="1400" dirty="0" err="1" smtClean="0"/>
              <a:t>cartoons</a:t>
            </a:r>
            <a:r>
              <a:rPr lang="de-DE" sz="1400" dirty="0" smtClean="0"/>
              <a:t>. </a:t>
            </a:r>
            <a:r>
              <a:rPr lang="de-DE" sz="1400" dirty="0" err="1" smtClean="0"/>
              <a:t>Puffin</a:t>
            </a:r>
            <a:r>
              <a:rPr lang="de-DE" sz="1400" dirty="0"/>
              <a:t> </a:t>
            </a:r>
            <a:r>
              <a:rPr lang="de-DE" sz="1400" dirty="0" err="1" smtClean="0"/>
              <a:t>books</a:t>
            </a:r>
            <a:r>
              <a:rPr lang="de-DE" sz="1400" dirty="0" smtClean="0"/>
              <a:t>: London, 2007 (Original; </a:t>
            </a:r>
            <a:r>
              <a:rPr lang="de-DE" sz="1400" dirty="0" err="1" smtClean="0"/>
              <a:t>no</a:t>
            </a:r>
            <a:r>
              <a:rPr lang="de-DE" sz="1400" dirty="0" smtClean="0"/>
              <a:t> </a:t>
            </a:r>
            <a:r>
              <a:rPr lang="de-DE" sz="1400" dirty="0" err="1" smtClean="0"/>
              <a:t>annotations</a:t>
            </a:r>
            <a:r>
              <a:rPr lang="de-DE" sz="1400" dirty="0" smtClean="0"/>
              <a:t> etc.)</a:t>
            </a:r>
          </a:p>
          <a:p>
            <a:r>
              <a:rPr lang="de-DE" sz="1400" u="sng" dirty="0" smtClean="0"/>
              <a:t>Zur Kenntnis genommen:</a:t>
            </a:r>
          </a:p>
          <a:p>
            <a:r>
              <a:rPr lang="de-DE" sz="1400" dirty="0" err="1" smtClean="0"/>
              <a:t>Kinney</a:t>
            </a:r>
            <a:r>
              <a:rPr lang="de-DE" sz="1400" dirty="0" smtClean="0"/>
              <a:t>, Jeff, </a:t>
            </a:r>
            <a:r>
              <a:rPr lang="de-DE" sz="1400" dirty="0" err="1" smtClean="0"/>
              <a:t>Diary</a:t>
            </a:r>
            <a:r>
              <a:rPr lang="de-DE" sz="1400" dirty="0" smtClean="0"/>
              <a:t> </a:t>
            </a:r>
            <a:r>
              <a:rPr lang="de-DE" sz="1400" dirty="0" err="1" smtClean="0"/>
              <a:t>of</a:t>
            </a:r>
            <a:r>
              <a:rPr lang="de-DE" sz="1400" dirty="0" smtClean="0"/>
              <a:t> a </a:t>
            </a:r>
            <a:r>
              <a:rPr lang="de-DE" sz="1400" dirty="0" err="1" smtClean="0"/>
              <a:t>Wimpy</a:t>
            </a:r>
            <a:r>
              <a:rPr lang="de-DE" sz="1400" dirty="0" smtClean="0"/>
              <a:t> Kid. A </a:t>
            </a:r>
            <a:r>
              <a:rPr lang="de-DE" sz="1400" dirty="0" err="1" smtClean="0"/>
              <a:t>novel</a:t>
            </a:r>
            <a:r>
              <a:rPr lang="de-DE" sz="1400" dirty="0" smtClean="0"/>
              <a:t> in </a:t>
            </a:r>
            <a:r>
              <a:rPr lang="de-DE" sz="1400" dirty="0" err="1" smtClean="0"/>
              <a:t>cartoons</a:t>
            </a:r>
            <a:r>
              <a:rPr lang="de-DE" sz="1400" dirty="0" smtClean="0"/>
              <a:t>. </a:t>
            </a:r>
            <a:r>
              <a:rPr lang="de-DE" sz="1400" dirty="0" err="1" smtClean="0"/>
              <a:t>With</a:t>
            </a:r>
            <a:r>
              <a:rPr lang="de-DE" sz="1400" dirty="0" smtClean="0"/>
              <a:t> </a:t>
            </a:r>
            <a:r>
              <a:rPr lang="de-DE" sz="1400" dirty="0" err="1" smtClean="0"/>
              <a:t>annotations</a:t>
            </a:r>
            <a:r>
              <a:rPr lang="de-DE" sz="1400" dirty="0" smtClean="0"/>
              <a:t> </a:t>
            </a:r>
            <a:r>
              <a:rPr lang="de-DE" sz="1400" dirty="0" err="1" smtClean="0"/>
              <a:t>by</a:t>
            </a:r>
            <a:r>
              <a:rPr lang="de-DE" sz="1400" dirty="0" smtClean="0"/>
              <a:t> Heiko </a:t>
            </a:r>
            <a:r>
              <a:rPr lang="de-DE" sz="1400" dirty="0" err="1" smtClean="0"/>
              <a:t>Kist</a:t>
            </a:r>
            <a:r>
              <a:rPr lang="de-DE" sz="1400" dirty="0" smtClean="0"/>
              <a:t>, Klett: Stuttgart, 2011 (Zeilenzählung und 	Vokabelangaben auf jeder Seite, andere Seitenzahlen als Originalausgabe! Minimalistischer  Materialanhang, kein Fragen-oder 	Vokabelanhang.)</a:t>
            </a:r>
          </a:p>
          <a:p>
            <a:r>
              <a:rPr lang="de-DE" sz="1400" dirty="0" err="1" smtClean="0"/>
              <a:t>Kinney</a:t>
            </a:r>
            <a:r>
              <a:rPr lang="de-DE" sz="1400" dirty="0" smtClean="0"/>
              <a:t>, Jeff, </a:t>
            </a:r>
            <a:r>
              <a:rPr lang="de-DE" sz="1400" i="1" dirty="0" smtClean="0"/>
              <a:t>Gregs Tagebuch. Von Idioten umzingelt! </a:t>
            </a:r>
            <a:r>
              <a:rPr lang="de-DE" sz="1400" dirty="0" smtClean="0"/>
              <a:t>Ein Comic-Roman. Aus dem Englischen von Collin </a:t>
            </a:r>
            <a:r>
              <a:rPr lang="de-DE" sz="1400" dirty="0" err="1" smtClean="0"/>
              <a:t>McMahon</a:t>
            </a:r>
            <a:r>
              <a:rPr lang="de-DE" sz="1400" dirty="0" smtClean="0"/>
              <a:t>, Baumhaus: Ulm, 2011</a:t>
            </a:r>
          </a:p>
          <a:p>
            <a:endParaRPr lang="de-DE" sz="1400" b="1" dirty="0" smtClean="0"/>
          </a:p>
          <a:p>
            <a:r>
              <a:rPr lang="de-DE" sz="1400" b="1" dirty="0" smtClean="0"/>
              <a:t>Sekundärliteratur:</a:t>
            </a:r>
          </a:p>
          <a:p>
            <a:r>
              <a:rPr lang="de-DE" sz="1400" dirty="0" smtClean="0"/>
              <a:t>Henseler, Roswitha u. Frauke Lassen</a:t>
            </a:r>
            <a:r>
              <a:rPr lang="de-DE" sz="1400" i="1" dirty="0" smtClean="0"/>
              <a:t>,„</a:t>
            </a:r>
            <a:r>
              <a:rPr lang="de-DE" sz="1400" i="1" dirty="0" err="1" smtClean="0"/>
              <a:t>I‘ll</a:t>
            </a:r>
            <a:r>
              <a:rPr lang="de-DE" sz="1400" i="1" dirty="0" smtClean="0"/>
              <a:t> </a:t>
            </a:r>
            <a:r>
              <a:rPr lang="de-DE" sz="1400" i="1" dirty="0" err="1"/>
              <a:t>be</a:t>
            </a:r>
            <a:r>
              <a:rPr lang="de-DE" sz="1400" i="1" dirty="0"/>
              <a:t> </a:t>
            </a:r>
            <a:r>
              <a:rPr lang="de-DE" sz="1400" i="1" dirty="0" err="1"/>
              <a:t>famous</a:t>
            </a:r>
            <a:r>
              <a:rPr lang="de-DE" sz="1400" i="1" dirty="0"/>
              <a:t> </a:t>
            </a:r>
            <a:r>
              <a:rPr lang="de-DE" sz="1400" i="1" dirty="0" err="1"/>
              <a:t>one</a:t>
            </a:r>
            <a:r>
              <a:rPr lang="de-DE" sz="1400" i="1" dirty="0"/>
              <a:t> </a:t>
            </a:r>
            <a:r>
              <a:rPr lang="de-DE" sz="1400" i="1" dirty="0" err="1"/>
              <a:t>day</a:t>
            </a:r>
            <a:r>
              <a:rPr lang="de-DE" sz="1400" i="1" dirty="0"/>
              <a:t>“ – Memoiren eines Antihelden</a:t>
            </a:r>
            <a:r>
              <a:rPr lang="de-DE" sz="1400" dirty="0"/>
              <a:t>. </a:t>
            </a:r>
            <a:r>
              <a:rPr lang="de-DE" sz="1400" dirty="0" smtClean="0"/>
              <a:t> In: </a:t>
            </a:r>
            <a:r>
              <a:rPr lang="de-DE" sz="1400" i="1" dirty="0" smtClean="0"/>
              <a:t>Englisch</a:t>
            </a:r>
            <a:r>
              <a:rPr lang="de-DE" sz="1400" dirty="0"/>
              <a:t>. Unterricht. Übungen. </a:t>
            </a:r>
            <a:r>
              <a:rPr lang="de-DE" sz="1400" dirty="0" smtClean="0"/>
              <a:t>	Material</a:t>
            </a:r>
            <a:r>
              <a:rPr lang="de-DE" sz="1400" dirty="0"/>
              <a:t>. Heft 28 </a:t>
            </a:r>
            <a:r>
              <a:rPr lang="de-DE" sz="1400" dirty="0" smtClean="0"/>
              <a:t>	Thema</a:t>
            </a:r>
            <a:r>
              <a:rPr lang="de-DE" sz="1400" dirty="0"/>
              <a:t>: Reading Books. Friedrich </a:t>
            </a:r>
            <a:r>
              <a:rPr lang="de-DE" sz="1400" dirty="0" smtClean="0"/>
              <a:t>Verlag: Seelze</a:t>
            </a:r>
            <a:r>
              <a:rPr lang="de-DE" sz="1400" dirty="0"/>
              <a:t>,  4.Quartal 2014 Bestell-Nr. 18128 und Materialbox, </a:t>
            </a:r>
            <a:r>
              <a:rPr lang="de-DE" sz="1400" dirty="0" smtClean="0"/>
              <a:t>S.17S</a:t>
            </a:r>
            <a:r>
              <a:rPr lang="de-DE" sz="1400" dirty="0"/>
              <a:t>. 14 -18</a:t>
            </a:r>
            <a:r>
              <a:rPr lang="de-DE" sz="1400" dirty="0" smtClean="0"/>
              <a:t>.</a:t>
            </a:r>
          </a:p>
          <a:p>
            <a:r>
              <a:rPr lang="de-DE" sz="1400" dirty="0" smtClean="0"/>
              <a:t>Hermes, Liesel, Lesekompetenz-Teilkompetenz, kmk-format.de/material/Fremdsprachen/4-1-1_Lesekompetenz_Hermes.pdf [24.5.2016]</a:t>
            </a:r>
          </a:p>
          <a:p>
            <a:r>
              <a:rPr lang="de-DE" sz="1400" dirty="0" err="1" smtClean="0"/>
              <a:t>Kist</a:t>
            </a:r>
            <a:r>
              <a:rPr lang="de-DE" sz="1400" dirty="0" smtClean="0"/>
              <a:t>, Heiko</a:t>
            </a:r>
            <a:r>
              <a:rPr lang="de-DE" sz="1400" i="1" dirty="0" smtClean="0"/>
              <a:t>, </a:t>
            </a:r>
            <a:r>
              <a:rPr lang="de-DE" sz="1400" i="1" dirty="0" err="1"/>
              <a:t>Diary</a:t>
            </a:r>
            <a:r>
              <a:rPr lang="de-DE" sz="1400" i="1" dirty="0"/>
              <a:t> </a:t>
            </a:r>
            <a:r>
              <a:rPr lang="de-DE" sz="1400" i="1" dirty="0" err="1"/>
              <a:t>of</a:t>
            </a:r>
            <a:r>
              <a:rPr lang="de-DE" sz="1400" i="1" dirty="0"/>
              <a:t> a </a:t>
            </a:r>
            <a:r>
              <a:rPr lang="de-DE" sz="1400" i="1" dirty="0" err="1"/>
              <a:t>Wimpy</a:t>
            </a:r>
            <a:r>
              <a:rPr lang="de-DE" sz="1400" i="1" dirty="0"/>
              <a:t> Kid</a:t>
            </a:r>
            <a:r>
              <a:rPr lang="de-DE" sz="1400" dirty="0"/>
              <a:t>. Jeff </a:t>
            </a:r>
            <a:r>
              <a:rPr lang="de-DE" sz="1400" dirty="0" err="1"/>
              <a:t>Kinnley</a:t>
            </a:r>
            <a:r>
              <a:rPr lang="de-DE" sz="1400" dirty="0"/>
              <a:t>. </a:t>
            </a:r>
            <a:r>
              <a:rPr lang="de-DE" sz="1400" dirty="0" err="1"/>
              <a:t>Teacher’s</a:t>
            </a:r>
            <a:r>
              <a:rPr lang="de-DE" sz="1400" dirty="0"/>
              <a:t> </a:t>
            </a:r>
            <a:r>
              <a:rPr lang="de-DE" sz="1400" dirty="0" err="1" smtClean="0"/>
              <a:t>guide</a:t>
            </a:r>
            <a:r>
              <a:rPr lang="de-DE" sz="1400" dirty="0" smtClean="0"/>
              <a:t>, </a:t>
            </a:r>
            <a:r>
              <a:rPr lang="de-DE" sz="1400" dirty="0"/>
              <a:t>Klett: Stuttgart, </a:t>
            </a:r>
            <a:r>
              <a:rPr lang="de-DE" sz="1400" dirty="0" smtClean="0"/>
              <a:t>2012;  (ISBN 978-3-12-578049-1)</a:t>
            </a:r>
          </a:p>
          <a:p>
            <a:r>
              <a:rPr lang="de-DE" sz="1400" dirty="0" smtClean="0"/>
              <a:t>Pfeiffer</a:t>
            </a:r>
            <a:r>
              <a:rPr lang="de-DE" sz="1400" dirty="0"/>
              <a:t>, Hannes und Sarah Weber, </a:t>
            </a:r>
            <a:r>
              <a:rPr lang="de-DE" sz="1400" i="1" dirty="0" err="1"/>
              <a:t>Diary</a:t>
            </a:r>
            <a:r>
              <a:rPr lang="de-DE" sz="1400" i="1" dirty="0"/>
              <a:t> </a:t>
            </a:r>
            <a:r>
              <a:rPr lang="de-DE" sz="1400" i="1" dirty="0" err="1"/>
              <a:t>of</a:t>
            </a:r>
            <a:r>
              <a:rPr lang="de-DE" sz="1400" i="1" dirty="0"/>
              <a:t> a </a:t>
            </a:r>
            <a:r>
              <a:rPr lang="de-DE" sz="1400" i="1" dirty="0" err="1"/>
              <a:t>Wimpy</a:t>
            </a:r>
            <a:r>
              <a:rPr lang="de-DE" sz="1400" i="1" dirty="0"/>
              <a:t> Kid</a:t>
            </a:r>
            <a:r>
              <a:rPr lang="de-DE" sz="1400" dirty="0"/>
              <a:t>. Jeff </a:t>
            </a:r>
            <a:r>
              <a:rPr lang="de-DE" sz="1400" dirty="0" err="1"/>
              <a:t>Kinney</a:t>
            </a:r>
            <a:r>
              <a:rPr lang="de-DE" sz="1400" dirty="0"/>
              <a:t>. </a:t>
            </a:r>
            <a:r>
              <a:rPr lang="de-DE" sz="1400" dirty="0" err="1"/>
              <a:t>EinfachEnglisch</a:t>
            </a:r>
            <a:r>
              <a:rPr lang="de-DE" sz="1400" dirty="0"/>
              <a:t> </a:t>
            </a:r>
            <a:r>
              <a:rPr lang="de-DE" sz="1400" dirty="0" smtClean="0"/>
              <a:t>Unterrichtsmodell</a:t>
            </a:r>
            <a:r>
              <a:rPr lang="de-DE" sz="1400" dirty="0"/>
              <a:t>, Schöningh: Paderborn, </a:t>
            </a:r>
            <a:r>
              <a:rPr lang="de-DE" sz="1400" dirty="0" smtClean="0"/>
              <a:t>2012 (ISBN 978-3-14-	041166-0)</a:t>
            </a:r>
          </a:p>
          <a:p>
            <a:r>
              <a:rPr lang="de-DE" sz="1400" dirty="0" smtClean="0"/>
              <a:t>Müller-Hartmann, M. Schocker u H. A. </a:t>
            </a:r>
            <a:r>
              <a:rPr lang="de-DE" sz="1400" dirty="0" err="1" smtClean="0"/>
              <a:t>Pant</a:t>
            </a:r>
            <a:r>
              <a:rPr lang="de-DE" sz="1400" dirty="0" smtClean="0"/>
              <a:t>, </a:t>
            </a:r>
            <a:r>
              <a:rPr lang="de-DE" sz="1400" i="1" dirty="0" smtClean="0"/>
              <a:t>Lernaufgaben aus der Praxis</a:t>
            </a:r>
            <a:r>
              <a:rPr lang="de-DE" sz="1400" dirty="0" smtClean="0"/>
              <a:t>, Kompetenzentwicklung in der Sek. I, </a:t>
            </a:r>
            <a:r>
              <a:rPr lang="de-DE" sz="1400" dirty="0" err="1" smtClean="0"/>
              <a:t>Diesterweg</a:t>
            </a:r>
            <a:r>
              <a:rPr lang="de-DE" sz="1400" dirty="0" smtClean="0"/>
              <a:t>: Braunschweig, 2013</a:t>
            </a:r>
          </a:p>
          <a:p>
            <a:r>
              <a:rPr lang="de-DE" sz="1400" dirty="0"/>
              <a:t>Vergleichsarbeiten </a:t>
            </a:r>
            <a:r>
              <a:rPr lang="de-DE" sz="1400" dirty="0" smtClean="0"/>
              <a:t>2013, </a:t>
            </a:r>
            <a:r>
              <a:rPr lang="de-DE" sz="1400" dirty="0"/>
              <a:t>8. Jahrgangsstufe (VERA-8) Englisch – Didaktische Handreichung Modul B Didaktische Erläuterung Hör- und Leseverstehen</a:t>
            </a:r>
            <a:endParaRPr lang="de-DE" sz="1400" b="1" dirty="0" smtClean="0"/>
          </a:p>
          <a:p>
            <a:r>
              <a:rPr lang="de-DE" sz="1400" b="1" dirty="0" smtClean="0"/>
              <a:t>Medien:</a:t>
            </a:r>
          </a:p>
          <a:p>
            <a:r>
              <a:rPr lang="de-DE" sz="1400" dirty="0" smtClean="0"/>
              <a:t>Audio-CD, </a:t>
            </a:r>
            <a:r>
              <a:rPr lang="de-DE" sz="1400" dirty="0" err="1" smtClean="0"/>
              <a:t>Recorded</a:t>
            </a:r>
            <a:r>
              <a:rPr lang="de-DE" sz="1400" dirty="0" smtClean="0"/>
              <a:t> </a:t>
            </a:r>
            <a:r>
              <a:rPr lang="de-DE" sz="1400" dirty="0" err="1" smtClean="0"/>
              <a:t>books</a:t>
            </a:r>
            <a:r>
              <a:rPr lang="de-DE" sz="1400" dirty="0" smtClean="0"/>
              <a:t> </a:t>
            </a:r>
            <a:r>
              <a:rPr lang="de-DE" sz="1400" dirty="0" err="1" smtClean="0"/>
              <a:t>unabridged</a:t>
            </a:r>
            <a:r>
              <a:rPr lang="de-DE" sz="1400" dirty="0" smtClean="0"/>
              <a:t>, </a:t>
            </a:r>
            <a:r>
              <a:rPr lang="de-DE" sz="1400" i="1" dirty="0" err="1" smtClean="0"/>
              <a:t>Diary</a:t>
            </a:r>
            <a:r>
              <a:rPr lang="de-DE" sz="1400" i="1" dirty="0" smtClean="0"/>
              <a:t> </a:t>
            </a:r>
            <a:r>
              <a:rPr lang="de-DE" sz="1400" i="1" dirty="0" err="1" smtClean="0"/>
              <a:t>of</a:t>
            </a:r>
            <a:r>
              <a:rPr lang="de-DE" sz="1400" i="1" dirty="0" smtClean="0"/>
              <a:t> a </a:t>
            </a:r>
            <a:r>
              <a:rPr lang="de-DE" sz="1400" i="1" dirty="0" err="1" smtClean="0"/>
              <a:t>Wimpy</a:t>
            </a:r>
            <a:r>
              <a:rPr lang="de-DE" sz="1400" i="1" dirty="0" smtClean="0"/>
              <a:t> Kid</a:t>
            </a:r>
            <a:r>
              <a:rPr lang="de-DE" sz="1400" dirty="0" smtClean="0"/>
              <a:t>, a </a:t>
            </a:r>
            <a:r>
              <a:rPr lang="de-DE" sz="1400" dirty="0" err="1" smtClean="0"/>
              <a:t>novel</a:t>
            </a:r>
            <a:r>
              <a:rPr lang="de-DE" sz="1400" dirty="0" smtClean="0"/>
              <a:t>. Narr. </a:t>
            </a:r>
            <a:r>
              <a:rPr lang="de-DE" sz="1400" dirty="0" err="1" smtClean="0"/>
              <a:t>by</a:t>
            </a:r>
            <a:r>
              <a:rPr lang="de-DE" sz="1400" dirty="0" smtClean="0"/>
              <a:t> Ramon de </a:t>
            </a:r>
            <a:r>
              <a:rPr lang="de-DE" sz="1400" dirty="0" err="1" smtClean="0"/>
              <a:t>Ocampo</a:t>
            </a:r>
            <a:r>
              <a:rPr lang="de-DE" sz="1400" dirty="0" smtClean="0"/>
              <a:t>, 2CDs, New York 2008 (ISBN 978-1-4361-0981-9)</a:t>
            </a:r>
          </a:p>
          <a:p>
            <a:r>
              <a:rPr lang="de-DE" sz="1400" dirty="0" smtClean="0"/>
              <a:t>Film (</a:t>
            </a:r>
            <a:r>
              <a:rPr lang="de-DE" sz="1400" i="1" dirty="0" smtClean="0"/>
              <a:t>diverse Ausgaben im Handel</a:t>
            </a:r>
            <a:r>
              <a:rPr lang="de-DE" sz="1400" dirty="0" smtClean="0"/>
              <a:t>) </a:t>
            </a:r>
            <a:r>
              <a:rPr lang="de-DE" sz="1400" i="1" dirty="0" err="1" smtClean="0"/>
              <a:t>Diary</a:t>
            </a:r>
            <a:r>
              <a:rPr lang="de-DE" sz="1400" i="1" dirty="0" smtClean="0"/>
              <a:t> </a:t>
            </a:r>
            <a:r>
              <a:rPr lang="de-DE" sz="1400" i="1" dirty="0" err="1" smtClean="0"/>
              <a:t>of</a:t>
            </a:r>
            <a:r>
              <a:rPr lang="de-DE" sz="1400" i="1" dirty="0" smtClean="0"/>
              <a:t> a </a:t>
            </a:r>
            <a:r>
              <a:rPr lang="de-DE" sz="1400" i="1" dirty="0" err="1"/>
              <a:t>W</a:t>
            </a:r>
            <a:r>
              <a:rPr lang="de-DE" sz="1400" i="1" dirty="0" err="1" smtClean="0"/>
              <a:t>impy</a:t>
            </a:r>
            <a:r>
              <a:rPr lang="de-DE" sz="1400" i="1" dirty="0" smtClean="0"/>
              <a:t> </a:t>
            </a:r>
            <a:r>
              <a:rPr lang="de-DE" sz="1400" i="1" dirty="0"/>
              <a:t>K</a:t>
            </a:r>
            <a:r>
              <a:rPr lang="de-DE" sz="1400" i="1" dirty="0" smtClean="0"/>
              <a:t>id, </a:t>
            </a:r>
            <a:r>
              <a:rPr lang="de-DE" sz="1400" dirty="0" err="1" smtClean="0"/>
              <a:t>Twentieth</a:t>
            </a:r>
            <a:r>
              <a:rPr lang="de-DE" sz="1400" dirty="0" smtClean="0"/>
              <a:t> </a:t>
            </a:r>
            <a:r>
              <a:rPr lang="de-DE" sz="1400" dirty="0"/>
              <a:t>C</a:t>
            </a:r>
            <a:r>
              <a:rPr lang="de-DE" sz="1400" dirty="0" smtClean="0"/>
              <a:t>entury </a:t>
            </a:r>
            <a:r>
              <a:rPr lang="de-DE" sz="1400" dirty="0"/>
              <a:t>F</a:t>
            </a:r>
            <a:r>
              <a:rPr lang="de-DE" sz="1400" dirty="0" smtClean="0"/>
              <a:t>ox GmbH.</a:t>
            </a:r>
          </a:p>
          <a:p>
            <a:endParaRPr lang="de-DE" sz="1400" b="1" dirty="0" smtClean="0"/>
          </a:p>
          <a:p>
            <a:r>
              <a:rPr lang="de-DE" sz="1400" b="1" dirty="0" smtClean="0"/>
              <a:t>Internet:</a:t>
            </a:r>
          </a:p>
          <a:p>
            <a:r>
              <a:rPr lang="de-DE" sz="1400" dirty="0" smtClean="0">
                <a:hlinkClick r:id="rId3"/>
              </a:rPr>
              <a:t>www.wimpykidclub.co.uk</a:t>
            </a:r>
            <a:r>
              <a:rPr lang="de-DE" sz="1400" dirty="0" smtClean="0"/>
              <a:t> [23.5.2016]</a:t>
            </a:r>
          </a:p>
          <a:p>
            <a:r>
              <a:rPr lang="de-DE" sz="1400" dirty="0" smtClean="0">
                <a:hlinkClick r:id="rId4"/>
              </a:rPr>
              <a:t>www.diary-of-a-wimpy-kid.wikia.com</a:t>
            </a:r>
            <a:r>
              <a:rPr lang="de-DE" sz="1400" dirty="0" smtClean="0"/>
              <a:t> [23.5.2016]</a:t>
            </a:r>
          </a:p>
          <a:p>
            <a:r>
              <a:rPr lang="de-DE" sz="1400" dirty="0" smtClean="0">
                <a:hlinkClick r:id="rId5"/>
              </a:rPr>
              <a:t>www.kmk-format.de</a:t>
            </a:r>
            <a:r>
              <a:rPr lang="de-DE" sz="1400" dirty="0" smtClean="0"/>
              <a:t>  (= form.at Fortbildungskonzepte und-materialien zur kompetenz-bzw. standardbasierten Unterrichtsentwicklung; Projekt der KMK] . [24.5.2016]</a:t>
            </a:r>
          </a:p>
        </p:txBody>
      </p:sp>
    </p:spTree>
    <p:extLst>
      <p:ext uri="{BB962C8B-B14F-4D97-AF65-F5344CB8AC3E}">
        <p14:creationId xmlns:p14="http://schemas.microsoft.com/office/powerpoint/2010/main" val="8724676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1035699" y="6356350"/>
            <a:ext cx="9255966"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5</a:t>
            </a:fld>
            <a:endParaRPr lang="de-DE"/>
          </a:p>
        </p:txBody>
      </p:sp>
      <p:sp>
        <p:nvSpPr>
          <p:cNvPr id="6" name="Textfeld 5"/>
          <p:cNvSpPr txBox="1"/>
          <p:nvPr/>
        </p:nvSpPr>
        <p:spPr>
          <a:xfrm>
            <a:off x="4697963" y="935452"/>
            <a:ext cx="2430625" cy="1200329"/>
          </a:xfrm>
          <a:prstGeom prst="rect">
            <a:avLst/>
          </a:prstGeom>
          <a:noFill/>
        </p:spPr>
        <p:txBody>
          <a:bodyPr wrap="square" rtlCol="0">
            <a:spAutoFit/>
          </a:bodyPr>
          <a:lstStyle/>
          <a:p>
            <a:r>
              <a:rPr lang="de-DE" sz="7200" b="1" dirty="0" smtClean="0"/>
              <a:t>Ziel</a:t>
            </a:r>
            <a:endParaRPr lang="de-DE" sz="7200" b="1" dirty="0"/>
          </a:p>
        </p:txBody>
      </p:sp>
      <p:sp>
        <p:nvSpPr>
          <p:cNvPr id="7" name="Textfeld 6"/>
          <p:cNvSpPr txBox="1"/>
          <p:nvPr/>
        </p:nvSpPr>
        <p:spPr>
          <a:xfrm>
            <a:off x="3560324" y="3004657"/>
            <a:ext cx="4698459" cy="523220"/>
          </a:xfrm>
          <a:prstGeom prst="rect">
            <a:avLst/>
          </a:prstGeom>
          <a:noFill/>
        </p:spPr>
        <p:txBody>
          <a:bodyPr wrap="square" rtlCol="0">
            <a:spAutoFit/>
          </a:bodyPr>
          <a:lstStyle/>
          <a:p>
            <a:r>
              <a:rPr lang="de-DE" dirty="0" smtClean="0"/>
              <a:t> </a:t>
            </a:r>
            <a:r>
              <a:rPr lang="de-DE" sz="2800" b="1" dirty="0" smtClean="0"/>
              <a:t>Einüben</a:t>
            </a:r>
            <a:r>
              <a:rPr lang="de-DE" dirty="0" smtClean="0"/>
              <a:t> und </a:t>
            </a:r>
            <a:r>
              <a:rPr lang="de-DE" sz="2800" b="1" dirty="0" smtClean="0"/>
              <a:t>Automatisieren</a:t>
            </a:r>
            <a:endParaRPr lang="de-DE" sz="2800" b="1" dirty="0"/>
          </a:p>
        </p:txBody>
      </p:sp>
      <p:sp>
        <p:nvSpPr>
          <p:cNvPr id="8" name="Textfeld 7"/>
          <p:cNvSpPr txBox="1"/>
          <p:nvPr/>
        </p:nvSpPr>
        <p:spPr>
          <a:xfrm>
            <a:off x="2551922" y="2283817"/>
            <a:ext cx="7567127" cy="523220"/>
          </a:xfrm>
          <a:prstGeom prst="rect">
            <a:avLst/>
          </a:prstGeom>
          <a:noFill/>
        </p:spPr>
        <p:txBody>
          <a:bodyPr wrap="square" rtlCol="0">
            <a:spAutoFit/>
          </a:bodyPr>
          <a:lstStyle/>
          <a:p>
            <a:r>
              <a:rPr lang="de-DE" sz="2800" dirty="0" smtClean="0"/>
              <a:t>Die</a:t>
            </a:r>
            <a:r>
              <a:rPr lang="de-DE" sz="2800" b="1" dirty="0" smtClean="0"/>
              <a:t> Teilkompetenz</a:t>
            </a:r>
            <a:r>
              <a:rPr lang="de-DE" dirty="0" smtClean="0"/>
              <a:t> </a:t>
            </a:r>
            <a:r>
              <a:rPr lang="de-DE" sz="2800" b="1" dirty="0" smtClean="0"/>
              <a:t>Leseverstehen </a:t>
            </a:r>
            <a:r>
              <a:rPr lang="de-DE" sz="2000" dirty="0" smtClean="0"/>
              <a:t>gezielt durch </a:t>
            </a:r>
            <a:endParaRPr lang="de-DE" sz="2000" dirty="0"/>
          </a:p>
        </p:txBody>
      </p:sp>
      <p:sp>
        <p:nvSpPr>
          <p:cNvPr id="9" name="Textfeld 8"/>
          <p:cNvSpPr txBox="1"/>
          <p:nvPr/>
        </p:nvSpPr>
        <p:spPr>
          <a:xfrm>
            <a:off x="4038599" y="3823949"/>
            <a:ext cx="3621833" cy="584775"/>
          </a:xfrm>
          <a:prstGeom prst="rect">
            <a:avLst/>
          </a:prstGeom>
          <a:noFill/>
        </p:spPr>
        <p:txBody>
          <a:bodyPr wrap="square" rtlCol="0">
            <a:spAutoFit/>
          </a:bodyPr>
          <a:lstStyle/>
          <a:p>
            <a:r>
              <a:rPr lang="de-DE" dirty="0" smtClean="0"/>
              <a:t>von  </a:t>
            </a:r>
            <a:r>
              <a:rPr lang="de-DE" sz="3200" b="1" dirty="0" smtClean="0"/>
              <a:t>Lese-Strategien </a:t>
            </a:r>
            <a:endParaRPr lang="de-DE" sz="3200" b="1" dirty="0"/>
          </a:p>
        </p:txBody>
      </p:sp>
      <p:sp>
        <p:nvSpPr>
          <p:cNvPr id="10" name="Textfeld 9"/>
          <p:cNvSpPr txBox="1"/>
          <p:nvPr/>
        </p:nvSpPr>
        <p:spPr>
          <a:xfrm>
            <a:off x="437746" y="4518898"/>
            <a:ext cx="10068126" cy="1077218"/>
          </a:xfrm>
          <a:prstGeom prst="rect">
            <a:avLst/>
          </a:prstGeom>
          <a:noFill/>
        </p:spPr>
        <p:txBody>
          <a:bodyPr wrap="square" rtlCol="0">
            <a:spAutoFit/>
          </a:bodyPr>
          <a:lstStyle/>
          <a:p>
            <a:pPr algn="ctr"/>
            <a:r>
              <a:rPr lang="de-DE" b="1" dirty="0"/>
              <a:t>b</a:t>
            </a:r>
            <a:r>
              <a:rPr lang="de-DE" b="1" dirty="0" smtClean="0"/>
              <a:t>ei</a:t>
            </a:r>
            <a:r>
              <a:rPr lang="de-DE" sz="3200" b="1" dirty="0" smtClean="0"/>
              <a:t>  </a:t>
            </a:r>
            <a:r>
              <a:rPr lang="de-DE" sz="2800" b="1" dirty="0" smtClean="0"/>
              <a:t>integrativer Vermittlung der sprachlichen Mittel</a:t>
            </a:r>
          </a:p>
          <a:p>
            <a:pPr algn="ctr"/>
            <a:r>
              <a:rPr lang="de-DE" sz="3200" b="1" dirty="0" smtClean="0">
                <a:solidFill>
                  <a:srgbClr val="FF0000"/>
                </a:solidFill>
              </a:rPr>
              <a:t>progressiv</a:t>
            </a:r>
            <a:r>
              <a:rPr lang="de-DE" sz="3200" b="1" dirty="0" smtClean="0"/>
              <a:t> </a:t>
            </a:r>
            <a:r>
              <a:rPr lang="de-DE" sz="2000" dirty="0" smtClean="0"/>
              <a:t>aufbauen.</a:t>
            </a:r>
            <a:endParaRPr lang="de-DE" sz="2000" dirty="0"/>
          </a:p>
        </p:txBody>
      </p:sp>
    </p:spTree>
    <p:extLst>
      <p:ext uri="{BB962C8B-B14F-4D97-AF65-F5344CB8AC3E}">
        <p14:creationId xmlns:p14="http://schemas.microsoft.com/office/powerpoint/2010/main" val="246487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1436915" y="6356350"/>
            <a:ext cx="9060024"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6</a:t>
            </a:fld>
            <a:endParaRPr lang="de-DE"/>
          </a:p>
        </p:txBody>
      </p:sp>
      <p:sp>
        <p:nvSpPr>
          <p:cNvPr id="4" name="Textfeld 3"/>
          <p:cNvSpPr txBox="1"/>
          <p:nvPr/>
        </p:nvSpPr>
        <p:spPr>
          <a:xfrm>
            <a:off x="2128497" y="1453128"/>
            <a:ext cx="8536021" cy="4708981"/>
          </a:xfrm>
          <a:prstGeom prst="rect">
            <a:avLst/>
          </a:prstGeom>
          <a:noFill/>
        </p:spPr>
        <p:txBody>
          <a:bodyPr wrap="square" rtlCol="0">
            <a:spAutoFit/>
          </a:bodyPr>
          <a:lstStyle/>
          <a:p>
            <a:r>
              <a:rPr lang="de-DE" sz="2800" dirty="0" smtClean="0"/>
              <a:t>Lektüre muss diesbezüglich</a:t>
            </a:r>
          </a:p>
          <a:p>
            <a:endParaRPr lang="de-DE" sz="2800" dirty="0"/>
          </a:p>
          <a:p>
            <a:pPr marL="457200" indent="-457200">
              <a:buFont typeface="Arial" panose="020B0604020202020204" pitchFamily="34" charset="0"/>
              <a:buChar char="•"/>
            </a:pPr>
            <a:r>
              <a:rPr lang="de-DE" sz="2800" dirty="0"/>
              <a:t>i</a:t>
            </a:r>
            <a:r>
              <a:rPr lang="de-DE" sz="2800" dirty="0" smtClean="0"/>
              <a:t>nhaltlich und </a:t>
            </a:r>
            <a:r>
              <a:rPr lang="de-DE" sz="2800" dirty="0" smtClean="0"/>
              <a:t>sprachlich </a:t>
            </a:r>
            <a:r>
              <a:rPr lang="de-DE" sz="2800" dirty="0" smtClean="0"/>
              <a:t>eine Steigerung von Jahrgangstufen 5/6 </a:t>
            </a:r>
            <a:r>
              <a:rPr lang="de-DE" sz="2800" dirty="0" smtClean="0">
                <a:sym typeface="Wingdings" panose="05000000000000000000" pitchFamily="2" charset="2"/>
              </a:rPr>
              <a:t> 7/8 </a:t>
            </a:r>
          </a:p>
          <a:p>
            <a:r>
              <a:rPr lang="de-DE" sz="2800" dirty="0">
                <a:sym typeface="Wingdings" panose="05000000000000000000" pitchFamily="2" charset="2"/>
              </a:rPr>
              <a:t>	</a:t>
            </a:r>
            <a:r>
              <a:rPr lang="de-DE" sz="2800" dirty="0" smtClean="0">
                <a:sym typeface="Wingdings" panose="05000000000000000000" pitchFamily="2" charset="2"/>
              </a:rPr>
              <a:t>(= A2 und B1 in geeigneten Klassen) sein.</a:t>
            </a:r>
          </a:p>
          <a:p>
            <a:pPr marL="457200" indent="-457200">
              <a:buFont typeface="Arial" panose="020B0604020202020204" pitchFamily="34" charset="0"/>
              <a:buChar char="•"/>
            </a:pPr>
            <a:r>
              <a:rPr lang="de-DE" sz="2800" dirty="0" smtClean="0">
                <a:sym typeface="Wingdings" panose="05000000000000000000" pitchFamily="2" charset="2"/>
              </a:rPr>
              <a:t>geeignet sein für „einzuübende und zu automatisierende Lese-Strategien“ besonders in Hinblick auf oder als Maßnahme nach Diagnose durch VERA und vorbereitend auf das Abiturformat.</a:t>
            </a:r>
          </a:p>
          <a:p>
            <a:endParaRPr lang="de-DE" sz="2400" dirty="0">
              <a:sym typeface="Wingdings" panose="05000000000000000000" pitchFamily="2" charset="2"/>
            </a:endParaRPr>
          </a:p>
          <a:p>
            <a:endParaRPr lang="de-DE" sz="2400" dirty="0"/>
          </a:p>
        </p:txBody>
      </p:sp>
      <p:sp>
        <p:nvSpPr>
          <p:cNvPr id="5" name="Textfeld 4"/>
          <p:cNvSpPr txBox="1"/>
          <p:nvPr/>
        </p:nvSpPr>
        <p:spPr>
          <a:xfrm>
            <a:off x="1172755" y="612557"/>
            <a:ext cx="8101874" cy="646331"/>
          </a:xfrm>
          <a:prstGeom prst="rect">
            <a:avLst/>
          </a:prstGeom>
          <a:noFill/>
        </p:spPr>
        <p:txBody>
          <a:bodyPr wrap="square" rtlCol="0">
            <a:spAutoFit/>
          </a:bodyPr>
          <a:lstStyle/>
          <a:p>
            <a:r>
              <a:rPr lang="de-DE" sz="3600" b="1" dirty="0" smtClean="0">
                <a:solidFill>
                  <a:srgbClr val="FF0000"/>
                </a:solidFill>
              </a:rPr>
              <a:t>1.2 Neuer Fokus : Progression </a:t>
            </a:r>
            <a:endParaRPr lang="de-DE" sz="3600" b="1" dirty="0">
              <a:solidFill>
                <a:srgbClr val="FF0000"/>
              </a:solidFill>
            </a:endParaRPr>
          </a:p>
        </p:txBody>
      </p:sp>
    </p:spTree>
    <p:extLst>
      <p:ext uri="{BB962C8B-B14F-4D97-AF65-F5344CB8AC3E}">
        <p14:creationId xmlns:p14="http://schemas.microsoft.com/office/powerpoint/2010/main" val="425159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564776" y="6356350"/>
            <a:ext cx="10233212" cy="365125"/>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7</a:t>
            </a:fld>
            <a:endParaRPr lang="de-DE"/>
          </a:p>
        </p:txBody>
      </p:sp>
      <p:sp>
        <p:nvSpPr>
          <p:cNvPr id="4" name="Textfeld 3"/>
          <p:cNvSpPr txBox="1"/>
          <p:nvPr/>
        </p:nvSpPr>
        <p:spPr>
          <a:xfrm>
            <a:off x="810935" y="1005840"/>
            <a:ext cx="4823383" cy="4678204"/>
          </a:xfrm>
          <a:prstGeom prst="rect">
            <a:avLst/>
          </a:prstGeom>
          <a:noFill/>
          <a:ln>
            <a:solidFill>
              <a:schemeClr val="tx1"/>
            </a:solidFill>
          </a:ln>
        </p:spPr>
        <p:txBody>
          <a:bodyPr wrap="square" rtlCol="0">
            <a:spAutoFit/>
          </a:bodyPr>
          <a:lstStyle/>
          <a:p>
            <a:r>
              <a:rPr lang="de-DE" sz="2000" b="1" dirty="0" smtClean="0"/>
              <a:t>Lektüreunterricht vor dem </a:t>
            </a:r>
            <a:r>
              <a:rPr lang="de-DE" sz="2000" b="1" dirty="0" err="1" smtClean="0"/>
              <a:t>Bplan</a:t>
            </a:r>
            <a:r>
              <a:rPr lang="de-DE" sz="2000" b="1" dirty="0" smtClean="0"/>
              <a:t> 2016:</a:t>
            </a:r>
          </a:p>
          <a:p>
            <a:endParaRPr lang="de-DE" sz="2000" dirty="0" smtClean="0"/>
          </a:p>
          <a:p>
            <a:pPr marL="285750" indent="-285750">
              <a:buFont typeface="Arial" panose="020B0604020202020204" pitchFamily="34" charset="0"/>
              <a:buChar char="•"/>
            </a:pPr>
            <a:r>
              <a:rPr lang="de-DE" sz="2000" dirty="0" smtClean="0"/>
              <a:t>Fokus auf inhaltliche Auseinandersetzung.</a:t>
            </a:r>
          </a:p>
          <a:p>
            <a:endParaRPr lang="de-DE" sz="2000" dirty="0" smtClean="0"/>
          </a:p>
          <a:p>
            <a:pPr marL="285750" indent="-285750">
              <a:buFont typeface="Arial" panose="020B0604020202020204" pitchFamily="34" charset="0"/>
              <a:buChar char="•"/>
            </a:pPr>
            <a:r>
              <a:rPr lang="de-DE" sz="2000" dirty="0" smtClean="0"/>
              <a:t>Wortschatzarbeit meist „Nebenprodukt“ parallele Vokabelsammelaktion. Häufig in </a:t>
            </a:r>
            <a:r>
              <a:rPr lang="de-DE" sz="2000" dirty="0" err="1" smtClean="0"/>
              <a:t>Sek.I</a:t>
            </a:r>
            <a:r>
              <a:rPr lang="de-DE" sz="2000" dirty="0" smtClean="0"/>
              <a:t> kaum Zuwachs des Wortschatzes, da Konzentration auf das Verstehen der Handlung und Motivationszweck zum Lesen an sich im Vordergrund stand.</a:t>
            </a:r>
          </a:p>
          <a:p>
            <a:endParaRPr lang="de-DE" sz="2000" dirty="0" smtClean="0"/>
          </a:p>
          <a:p>
            <a:pPr marL="285750" indent="-285750">
              <a:buFont typeface="Arial" panose="020B0604020202020204" pitchFamily="34" charset="0"/>
              <a:buChar char="•"/>
            </a:pPr>
            <a:r>
              <a:rPr lang="de-DE" sz="2000" b="1" dirty="0" smtClean="0"/>
              <a:t>Lektüre diente nicht zum Erlernen neuer Grammatikstrukturen oder sonstigem Erwerb sprachlicher Mittel.</a:t>
            </a:r>
            <a:endParaRPr lang="de-DE" sz="2000" b="1" dirty="0"/>
          </a:p>
          <a:p>
            <a:endParaRPr lang="de-DE" dirty="0"/>
          </a:p>
        </p:txBody>
      </p:sp>
      <p:sp>
        <p:nvSpPr>
          <p:cNvPr id="5" name="Textfeld 4"/>
          <p:cNvSpPr txBox="1"/>
          <p:nvPr/>
        </p:nvSpPr>
        <p:spPr>
          <a:xfrm>
            <a:off x="5953760" y="1371600"/>
            <a:ext cx="5151120" cy="4216539"/>
          </a:xfrm>
          <a:prstGeom prst="rect">
            <a:avLst/>
          </a:prstGeom>
          <a:noFill/>
          <a:ln>
            <a:solidFill>
              <a:schemeClr val="tx1"/>
            </a:solidFill>
          </a:ln>
        </p:spPr>
        <p:txBody>
          <a:bodyPr wrap="square" rtlCol="0">
            <a:spAutoFit/>
          </a:bodyPr>
          <a:lstStyle/>
          <a:p>
            <a:r>
              <a:rPr lang="de-DE" sz="4800" b="1" dirty="0" smtClean="0">
                <a:solidFill>
                  <a:srgbClr val="FF0000"/>
                </a:solidFill>
              </a:rPr>
              <a:t>Neu</a:t>
            </a:r>
            <a:r>
              <a:rPr lang="de-DE" sz="4800" b="1" dirty="0" smtClean="0"/>
              <a:t>:</a:t>
            </a:r>
          </a:p>
          <a:p>
            <a:endParaRPr lang="de-DE" dirty="0"/>
          </a:p>
          <a:p>
            <a:r>
              <a:rPr lang="de-DE" sz="3200" b="1" dirty="0" smtClean="0"/>
              <a:t>Integratives Unterrichten von sprachlichen Mittel</a:t>
            </a:r>
          </a:p>
          <a:p>
            <a:endParaRPr lang="de-DE" dirty="0"/>
          </a:p>
          <a:p>
            <a:pPr marL="285750" indent="-285750">
              <a:buFont typeface="Arial" panose="020B0604020202020204" pitchFamily="34" charset="0"/>
              <a:buChar char="•"/>
            </a:pPr>
            <a:r>
              <a:rPr lang="de-DE" sz="2400" dirty="0" smtClean="0"/>
              <a:t>Wortschatz, Grammatik, Idiomatik etc. werden mit der Ganzschrift ggf. neu eingeführt und unterrichtet.</a:t>
            </a:r>
          </a:p>
          <a:p>
            <a:pPr marL="285750" indent="-285750">
              <a:buFont typeface="Arial" panose="020B0604020202020204" pitchFamily="34" charset="0"/>
              <a:buChar char="•"/>
            </a:pPr>
            <a:r>
              <a:rPr lang="de-DE" sz="2400" dirty="0" smtClean="0"/>
              <a:t>Im </a:t>
            </a:r>
            <a:r>
              <a:rPr lang="de-DE" sz="2400" b="1" dirty="0" smtClean="0"/>
              <a:t>Idealfall </a:t>
            </a:r>
            <a:r>
              <a:rPr lang="de-DE" sz="2400" dirty="0" smtClean="0"/>
              <a:t>ersetzt die Lektüre eine  Schulbucheinheit.</a:t>
            </a:r>
            <a:endParaRPr lang="de-DE" sz="2400" dirty="0"/>
          </a:p>
        </p:txBody>
      </p:sp>
    </p:spTree>
    <p:extLst>
      <p:ext uri="{BB962C8B-B14F-4D97-AF65-F5344CB8AC3E}">
        <p14:creationId xmlns:p14="http://schemas.microsoft.com/office/powerpoint/2010/main" val="153217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1143000" y="6562165"/>
            <a:ext cx="9291918" cy="159310"/>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8</a:t>
            </a:fld>
            <a:endParaRPr lang="de-DE"/>
          </a:p>
        </p:txBody>
      </p:sp>
      <p:sp>
        <p:nvSpPr>
          <p:cNvPr id="4" name="Textfeld 3"/>
          <p:cNvSpPr txBox="1"/>
          <p:nvPr/>
        </p:nvSpPr>
        <p:spPr>
          <a:xfrm>
            <a:off x="1549400" y="943613"/>
            <a:ext cx="8432800" cy="2585323"/>
          </a:xfrm>
          <a:prstGeom prst="rect">
            <a:avLst/>
          </a:prstGeom>
          <a:noFill/>
        </p:spPr>
        <p:txBody>
          <a:bodyPr wrap="square" rtlCol="0">
            <a:spAutoFit/>
          </a:bodyPr>
          <a:lstStyle/>
          <a:p>
            <a:endParaRPr lang="de-DE" dirty="0" smtClean="0"/>
          </a:p>
          <a:p>
            <a:endParaRPr lang="de-DE" dirty="0"/>
          </a:p>
          <a:p>
            <a:endParaRPr lang="de-DE" dirty="0" smtClean="0"/>
          </a:p>
          <a:p>
            <a:pPr algn="ctr"/>
            <a:r>
              <a:rPr lang="de-DE" sz="3600" dirty="0" smtClean="0"/>
              <a:t>Progression des Leseverstehens</a:t>
            </a:r>
          </a:p>
          <a:p>
            <a:pPr algn="ctr"/>
            <a:r>
              <a:rPr lang="de-DE" sz="3600" dirty="0" smtClean="0"/>
              <a:t>von Klassen 5/6 </a:t>
            </a:r>
            <a:r>
              <a:rPr lang="de-DE" sz="3600" dirty="0" smtClean="0">
                <a:sym typeface="Wingdings" panose="05000000000000000000" pitchFamily="2" charset="2"/>
              </a:rPr>
              <a:t> Klassen 7/8 </a:t>
            </a:r>
          </a:p>
          <a:p>
            <a:pPr algn="ctr"/>
            <a:r>
              <a:rPr lang="de-DE" sz="3600" dirty="0" smtClean="0">
                <a:sym typeface="Wingdings" panose="05000000000000000000" pitchFamily="2" charset="2"/>
              </a:rPr>
              <a:t>im Bildungsplan 2016</a:t>
            </a:r>
            <a:endParaRPr lang="de-DE" sz="3600" dirty="0"/>
          </a:p>
        </p:txBody>
      </p:sp>
    </p:spTree>
    <p:extLst>
      <p:ext uri="{BB962C8B-B14F-4D97-AF65-F5344CB8AC3E}">
        <p14:creationId xmlns:p14="http://schemas.microsoft.com/office/powerpoint/2010/main" val="14837340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835572" y="6206685"/>
            <a:ext cx="8788150" cy="336006"/>
          </a:xfrm>
        </p:spPr>
        <p:txBody>
          <a:bodyPr/>
          <a:lstStyle/>
          <a:p>
            <a:r>
              <a:rPr lang="de-DE" smtClean="0"/>
              <a:t>Dr. Karola Schallhorn, RP KA ZPG BP 2016_ 7/8_Leseverstehen am Beispiel von Diary of a wimpy kid  by Jeff Kinney </a:t>
            </a:r>
            <a:endParaRPr lang="de-DE" dirty="0"/>
          </a:p>
        </p:txBody>
      </p:sp>
      <p:sp>
        <p:nvSpPr>
          <p:cNvPr id="3" name="Foliennummernplatzhalter 2"/>
          <p:cNvSpPr>
            <a:spLocks noGrp="1"/>
          </p:cNvSpPr>
          <p:nvPr>
            <p:ph type="sldNum" sz="quarter" idx="12"/>
          </p:nvPr>
        </p:nvSpPr>
        <p:spPr/>
        <p:txBody>
          <a:bodyPr/>
          <a:lstStyle/>
          <a:p>
            <a:fld id="{32E5C025-77AF-4750-8AF4-6E9D865302C4}" type="slidenum">
              <a:rPr lang="de-DE" smtClean="0"/>
              <a:t>9</a:t>
            </a:fld>
            <a:endParaRPr lang="de-DE"/>
          </a:p>
        </p:txBody>
      </p:sp>
      <p:sp>
        <p:nvSpPr>
          <p:cNvPr id="4" name="Rechteck 3"/>
          <p:cNvSpPr/>
          <p:nvPr/>
        </p:nvSpPr>
        <p:spPr>
          <a:xfrm>
            <a:off x="559836" y="1446245"/>
            <a:ext cx="4730620" cy="4278094"/>
          </a:xfrm>
          <a:prstGeom prst="rect">
            <a:avLst/>
          </a:prstGeom>
        </p:spPr>
        <p:txBody>
          <a:bodyPr wrap="square">
            <a:spAutoFit/>
          </a:bodyPr>
          <a:lstStyle/>
          <a:p>
            <a:r>
              <a:rPr lang="de-DE" sz="1600" b="1" dirty="0">
                <a:latin typeface="Arial-BoldMT"/>
              </a:rPr>
              <a:t>3.1.3.2 Leseverstehen</a:t>
            </a:r>
          </a:p>
          <a:p>
            <a:r>
              <a:rPr lang="de-DE" sz="1600" dirty="0">
                <a:latin typeface="TeXGyreHeros-Regular"/>
              </a:rPr>
              <a:t>Die Schülerinnen und Schüler können schriftliche Arbeitsanweisungen, </a:t>
            </a:r>
            <a:r>
              <a:rPr lang="de-DE" sz="1600" dirty="0">
                <a:solidFill>
                  <a:srgbClr val="FF0000"/>
                </a:solidFill>
                <a:latin typeface="TeXGyreHeros-Regular"/>
              </a:rPr>
              <a:t>sehr einfache </a:t>
            </a:r>
            <a:r>
              <a:rPr lang="de-DE" sz="1600" dirty="0">
                <a:latin typeface="TeXGyreHeros-Regular"/>
              </a:rPr>
              <a:t>authentische </a:t>
            </a:r>
            <a:r>
              <a:rPr lang="de-DE" sz="1600" dirty="0" smtClean="0">
                <a:latin typeface="TeXGyreHeros-Regular"/>
              </a:rPr>
              <a:t>Gebrauchstexte sowie </a:t>
            </a:r>
            <a:r>
              <a:rPr lang="de-DE" sz="1600" dirty="0" err="1">
                <a:latin typeface="TeXGyreHeros-Regular"/>
              </a:rPr>
              <a:t>didaktisierte</a:t>
            </a:r>
            <a:r>
              <a:rPr lang="de-DE" sz="1600" dirty="0">
                <a:latin typeface="TeXGyreHeros-Regular"/>
              </a:rPr>
              <a:t> Sachtexte und fiktionale Texte zu altersgerechten Themen verstehen.</a:t>
            </a:r>
          </a:p>
          <a:p>
            <a:endParaRPr lang="de-DE" sz="1600" dirty="0" smtClean="0">
              <a:latin typeface="TeXGyreHeros-Regular"/>
            </a:endParaRPr>
          </a:p>
          <a:p>
            <a:r>
              <a:rPr lang="de-DE" sz="1600" dirty="0" smtClean="0">
                <a:latin typeface="TeXGyreHeros-Regular"/>
              </a:rPr>
              <a:t>Für </a:t>
            </a:r>
            <a:r>
              <a:rPr lang="de-DE" sz="1600" dirty="0">
                <a:latin typeface="TeXGyreHeros-Regular"/>
              </a:rPr>
              <a:t>den Schwierigkeitsgrad von Texten sind folgende Faktoren von besonderer Bedeutung: Vertrautheit mit </a:t>
            </a:r>
            <a:r>
              <a:rPr lang="de-DE" sz="1600" dirty="0" smtClean="0">
                <a:latin typeface="TeXGyreHeros-Regular"/>
              </a:rPr>
              <a:t>dem Thema</a:t>
            </a:r>
            <a:r>
              <a:rPr lang="de-DE" sz="1600" dirty="0">
                <a:latin typeface="TeXGyreHeros-Regular"/>
              </a:rPr>
              <a:t>, Menge an unbekannten lexikalischen Einheiten, kulturspezifische Begriffe und </a:t>
            </a:r>
            <a:r>
              <a:rPr lang="de-DE" sz="1600" dirty="0">
                <a:solidFill>
                  <a:srgbClr val="FF0000"/>
                </a:solidFill>
                <a:latin typeface="TeXGyreHeros-Regular"/>
              </a:rPr>
              <a:t>visuelle Unterstützung</a:t>
            </a:r>
            <a:r>
              <a:rPr lang="de-DE" sz="1600" dirty="0" smtClean="0">
                <a:solidFill>
                  <a:srgbClr val="FF0000"/>
                </a:solidFill>
                <a:latin typeface="TeXGyreHeros-Regular"/>
              </a:rPr>
              <a:t>.</a:t>
            </a:r>
          </a:p>
          <a:p>
            <a:endParaRPr lang="de-DE" sz="1600" dirty="0">
              <a:latin typeface="TeXGyreHeros-Regular"/>
            </a:endParaRPr>
          </a:p>
          <a:p>
            <a:endParaRPr lang="de-DE" sz="1600" dirty="0" smtClean="0">
              <a:latin typeface="TeXGyreHeros-Regular"/>
            </a:endParaRPr>
          </a:p>
          <a:p>
            <a:r>
              <a:rPr lang="de-DE" sz="1600" dirty="0" smtClean="0">
                <a:latin typeface="TeXGyreHeros-Regular"/>
              </a:rPr>
              <a:t>(….)</a:t>
            </a:r>
            <a:endParaRPr lang="de-DE" sz="1600" dirty="0">
              <a:latin typeface="TeXGyreHeros-Regular"/>
            </a:endParaRPr>
          </a:p>
          <a:p>
            <a:r>
              <a:rPr lang="de-DE" sz="800" dirty="0" smtClean="0">
                <a:latin typeface="ArialUnicodeMS"/>
              </a:rPr>
              <a:t>Bildungsplan </a:t>
            </a:r>
            <a:r>
              <a:rPr lang="de-DE" sz="800" dirty="0">
                <a:latin typeface="ArialUnicodeMS"/>
              </a:rPr>
              <a:t>2016 (Anhörungsfassung) Englisch als erste Fremdsprache</a:t>
            </a:r>
          </a:p>
          <a:p>
            <a:r>
              <a:rPr lang="de-DE" sz="800" dirty="0">
                <a:latin typeface="ArialUnicodeMS"/>
              </a:rPr>
              <a:t>18</a:t>
            </a:r>
            <a:endParaRPr lang="de-DE" sz="800" dirty="0"/>
          </a:p>
        </p:txBody>
      </p:sp>
      <p:sp>
        <p:nvSpPr>
          <p:cNvPr id="5" name="Textfeld 4"/>
          <p:cNvSpPr txBox="1"/>
          <p:nvPr/>
        </p:nvSpPr>
        <p:spPr>
          <a:xfrm>
            <a:off x="693683" y="189186"/>
            <a:ext cx="9380483" cy="369332"/>
          </a:xfrm>
          <a:prstGeom prst="rect">
            <a:avLst/>
          </a:prstGeom>
          <a:noFill/>
        </p:spPr>
        <p:txBody>
          <a:bodyPr wrap="square" rtlCol="0">
            <a:spAutoFit/>
          </a:bodyPr>
          <a:lstStyle/>
          <a:p>
            <a:r>
              <a:rPr lang="de-DE" dirty="0" err="1" smtClean="0"/>
              <a:t>Lesevestehen</a:t>
            </a:r>
            <a:r>
              <a:rPr lang="de-DE" dirty="0" smtClean="0"/>
              <a:t> Klasse 5/6  und Klassen 7/8 im Vergleich ( Jahrgangsstufen-Progression)</a:t>
            </a:r>
            <a:endParaRPr lang="de-DE" dirty="0"/>
          </a:p>
        </p:txBody>
      </p:sp>
      <p:sp>
        <p:nvSpPr>
          <p:cNvPr id="6" name="Rechteck 5"/>
          <p:cNvSpPr/>
          <p:nvPr/>
        </p:nvSpPr>
        <p:spPr>
          <a:xfrm>
            <a:off x="6242180" y="1474237"/>
            <a:ext cx="5551714" cy="3539430"/>
          </a:xfrm>
          <a:prstGeom prst="rect">
            <a:avLst/>
          </a:prstGeom>
        </p:spPr>
        <p:txBody>
          <a:bodyPr wrap="square">
            <a:spAutoFit/>
          </a:bodyPr>
          <a:lstStyle/>
          <a:p>
            <a:r>
              <a:rPr lang="de-DE" sz="1600" b="1" dirty="0">
                <a:latin typeface="Arial-BoldMT"/>
              </a:rPr>
              <a:t>3.2.3.2 Leseverstehen</a:t>
            </a:r>
          </a:p>
          <a:p>
            <a:r>
              <a:rPr lang="de-DE" sz="1600" dirty="0">
                <a:latin typeface="TeXGyreHeros-Regular"/>
              </a:rPr>
              <a:t>Die Schülerinnen und Schüler können </a:t>
            </a:r>
            <a:r>
              <a:rPr lang="de-DE" sz="1600" dirty="0" err="1">
                <a:latin typeface="TeXGyreHeros-Regular"/>
              </a:rPr>
              <a:t>didaktisierte</a:t>
            </a:r>
            <a:r>
              <a:rPr lang="de-DE" sz="1600" dirty="0">
                <a:latin typeface="TeXGyreHeros-Regular"/>
              </a:rPr>
              <a:t> und </a:t>
            </a:r>
            <a:r>
              <a:rPr lang="de-DE" sz="1600" dirty="0">
                <a:solidFill>
                  <a:srgbClr val="FF0000"/>
                </a:solidFill>
                <a:latin typeface="TeXGyreHeros-Regular"/>
              </a:rPr>
              <a:t>einfache</a:t>
            </a:r>
            <a:r>
              <a:rPr lang="de-DE" sz="1600" dirty="0">
                <a:latin typeface="TeXGyreHeros-Regular"/>
              </a:rPr>
              <a:t> authentische Gebrauchstexte, Sachtexte </a:t>
            </a:r>
            <a:r>
              <a:rPr lang="de-DE" sz="1600" dirty="0" smtClean="0">
                <a:latin typeface="TeXGyreHeros-Regular"/>
              </a:rPr>
              <a:t>und fiktionale </a:t>
            </a:r>
            <a:r>
              <a:rPr lang="de-DE" sz="1600" dirty="0">
                <a:latin typeface="TeXGyreHeros-Regular"/>
              </a:rPr>
              <a:t>Texte zu Themen ihrer Lebenswelt und ihres persönlichen Interesses verstehen.</a:t>
            </a:r>
          </a:p>
          <a:p>
            <a:endParaRPr lang="de-DE" sz="1600" dirty="0" smtClean="0">
              <a:latin typeface="TeXGyreHeros-Regular"/>
            </a:endParaRPr>
          </a:p>
          <a:p>
            <a:r>
              <a:rPr lang="de-DE" sz="1600" dirty="0" smtClean="0">
                <a:latin typeface="TeXGyreHeros-Regular"/>
              </a:rPr>
              <a:t>Für </a:t>
            </a:r>
            <a:r>
              <a:rPr lang="de-DE" sz="1600" dirty="0">
                <a:latin typeface="TeXGyreHeros-Regular"/>
              </a:rPr>
              <a:t>den Schwierigkeitsgrad von Texten sind folgende Faktoren von besonderer Bedeutung: Vertrautheit mit dem</a:t>
            </a:r>
          </a:p>
          <a:p>
            <a:r>
              <a:rPr lang="de-DE" sz="1600" dirty="0">
                <a:latin typeface="TeXGyreHeros-Regular"/>
              </a:rPr>
              <a:t>Thema, Menge an unbekannten lexikalischen Einheiten, kulturspezifische Begriffe und </a:t>
            </a:r>
            <a:r>
              <a:rPr lang="de-DE" sz="1600" dirty="0">
                <a:solidFill>
                  <a:srgbClr val="FF0000"/>
                </a:solidFill>
                <a:latin typeface="TeXGyreHeros-Regular"/>
              </a:rPr>
              <a:t>Informationsdichte</a:t>
            </a:r>
            <a:r>
              <a:rPr lang="de-DE" sz="1600" dirty="0" smtClean="0">
                <a:solidFill>
                  <a:srgbClr val="FF0000"/>
                </a:solidFill>
                <a:latin typeface="TeXGyreHeros-Regular"/>
              </a:rPr>
              <a:t>.</a:t>
            </a:r>
          </a:p>
          <a:p>
            <a:endParaRPr lang="de-DE" sz="1600" dirty="0">
              <a:latin typeface="TeXGyreHeros-Regular"/>
            </a:endParaRPr>
          </a:p>
          <a:p>
            <a:endParaRPr lang="de-DE" sz="1600" dirty="0" smtClean="0">
              <a:latin typeface="TeXGyreHeros-Regular"/>
            </a:endParaRPr>
          </a:p>
          <a:p>
            <a:r>
              <a:rPr lang="de-DE" sz="1600" dirty="0" smtClean="0">
                <a:latin typeface="TeXGyreHeros-Regular"/>
              </a:rPr>
              <a:t>(…)</a:t>
            </a:r>
            <a:endParaRPr lang="de-DE" sz="1600" dirty="0">
              <a:latin typeface="TeXGyreHeros-Regular"/>
            </a:endParaRPr>
          </a:p>
          <a:p>
            <a:r>
              <a:rPr lang="de-DE" sz="800" dirty="0" smtClean="0">
                <a:latin typeface="ArialUnicodeMS"/>
              </a:rPr>
              <a:t>Bildungsplan </a:t>
            </a:r>
            <a:r>
              <a:rPr lang="de-DE" sz="800" dirty="0">
                <a:latin typeface="ArialUnicodeMS"/>
              </a:rPr>
              <a:t>2016 (Anhörungsfassung) Englisch als erste Fremdsprache</a:t>
            </a:r>
          </a:p>
          <a:p>
            <a:r>
              <a:rPr lang="de-DE" sz="800" dirty="0">
                <a:latin typeface="ArialUnicodeMS"/>
              </a:rPr>
              <a:t>30</a:t>
            </a:r>
            <a:endParaRPr lang="de-DE" sz="800" dirty="0"/>
          </a:p>
        </p:txBody>
      </p:sp>
      <p:sp>
        <p:nvSpPr>
          <p:cNvPr id="7" name="Textfeld 6"/>
          <p:cNvSpPr txBox="1"/>
          <p:nvPr/>
        </p:nvSpPr>
        <p:spPr>
          <a:xfrm>
            <a:off x="559836" y="926121"/>
            <a:ext cx="9927771" cy="369332"/>
          </a:xfrm>
          <a:prstGeom prst="rect">
            <a:avLst/>
          </a:prstGeom>
          <a:noFill/>
        </p:spPr>
        <p:txBody>
          <a:bodyPr wrap="square" rtlCol="0">
            <a:spAutoFit/>
          </a:bodyPr>
          <a:lstStyle/>
          <a:p>
            <a:r>
              <a:rPr lang="de-DE" dirty="0" smtClean="0"/>
              <a:t>Klassen 5/6:					Klassen 7/8:		</a:t>
            </a:r>
            <a:endParaRPr lang="de-DE" dirty="0"/>
          </a:p>
        </p:txBody>
      </p:sp>
      <p:sp>
        <p:nvSpPr>
          <p:cNvPr id="8" name="Ellipse 7"/>
          <p:cNvSpPr/>
          <p:nvPr/>
        </p:nvSpPr>
        <p:spPr>
          <a:xfrm>
            <a:off x="3149600" y="4897120"/>
            <a:ext cx="6075680" cy="122936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Schwierigkeitsgrad des Textes</a:t>
            </a:r>
            <a:endParaRPr lang="de-DE" dirty="0">
              <a:solidFill>
                <a:schemeClr val="tx1"/>
              </a:solidFill>
            </a:endParaRPr>
          </a:p>
        </p:txBody>
      </p:sp>
    </p:spTree>
    <p:extLst>
      <p:ext uri="{BB962C8B-B14F-4D97-AF65-F5344CB8AC3E}">
        <p14:creationId xmlns:p14="http://schemas.microsoft.com/office/powerpoint/2010/main" val="241751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6573</Words>
  <Application>Microsoft Office PowerPoint</Application>
  <PresentationFormat>Breitbild</PresentationFormat>
  <Paragraphs>584</Paragraphs>
  <Slides>45</Slides>
  <Notes>45</Notes>
  <HiddenSlides>0</HiddenSlides>
  <MMClips>0</MMClips>
  <ScaleCrop>false</ScaleCrop>
  <HeadingPairs>
    <vt:vector size="8" baseType="variant">
      <vt:variant>
        <vt:lpstr>Verwendete Schriftarten</vt:lpstr>
      </vt:variant>
      <vt:variant>
        <vt:i4>12</vt:i4>
      </vt:variant>
      <vt:variant>
        <vt:lpstr>Design</vt:lpstr>
      </vt:variant>
      <vt:variant>
        <vt:i4>1</vt:i4>
      </vt:variant>
      <vt:variant>
        <vt:lpstr>Eingebettete OLE-Server</vt:lpstr>
      </vt:variant>
      <vt:variant>
        <vt:i4>2</vt:i4>
      </vt:variant>
      <vt:variant>
        <vt:lpstr>Folientitel</vt:lpstr>
      </vt:variant>
      <vt:variant>
        <vt:i4>45</vt:i4>
      </vt:variant>
    </vt:vector>
  </HeadingPairs>
  <TitlesOfParts>
    <vt:vector size="60" baseType="lpstr">
      <vt:lpstr>Arial</vt:lpstr>
      <vt:lpstr>Arial Black</vt:lpstr>
      <vt:lpstr>Arial-BoldMT</vt:lpstr>
      <vt:lpstr>Arial-ItalicMT</vt:lpstr>
      <vt:lpstr>ArialUnicodeMS</vt:lpstr>
      <vt:lpstr>Calibri</vt:lpstr>
      <vt:lpstr>Calibri Light</vt:lpstr>
      <vt:lpstr>Comic Sans MS</vt:lpstr>
      <vt:lpstr>Symbol</vt:lpstr>
      <vt:lpstr>TeXGyreHeros-Regular</vt:lpstr>
      <vt:lpstr>Times New Roman</vt:lpstr>
      <vt:lpstr>Wingdings</vt:lpstr>
      <vt:lpstr>Office Theme</vt:lpstr>
      <vt:lpstr>Acrobat Document</vt:lpstr>
      <vt:lpstr>Dokument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karola@schallhorn.com</dc:creator>
  <cp:lastModifiedBy>karola@schallhorn.com</cp:lastModifiedBy>
  <cp:revision>256</cp:revision>
  <dcterms:created xsi:type="dcterms:W3CDTF">2016-03-30T14:45:00Z</dcterms:created>
  <dcterms:modified xsi:type="dcterms:W3CDTF">2016-06-13T13:51:50Z</dcterms:modified>
</cp:coreProperties>
</file>