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60" r:id="rId2"/>
    <p:sldId id="280" r:id="rId3"/>
    <p:sldId id="259" r:id="rId4"/>
    <p:sldId id="261" r:id="rId5"/>
    <p:sldId id="264" r:id="rId6"/>
    <p:sldId id="265" r:id="rId7"/>
    <p:sldId id="281" r:id="rId8"/>
    <p:sldId id="285" r:id="rId9"/>
    <p:sldId id="267" r:id="rId10"/>
    <p:sldId id="283" r:id="rId11"/>
    <p:sldId id="262" r:id="rId12"/>
    <p:sldId id="268" r:id="rId13"/>
    <p:sldId id="269" r:id="rId14"/>
    <p:sldId id="271" r:id="rId15"/>
    <p:sldId id="272" r:id="rId16"/>
    <p:sldId id="284" r:id="rId17"/>
    <p:sldId id="273" r:id="rId18"/>
    <p:sldId id="274" r:id="rId19"/>
    <p:sldId id="275" r:id="rId20"/>
    <p:sldId id="276" r:id="rId21"/>
    <p:sldId id="277" r:id="rId22"/>
    <p:sldId id="278" r:id="rId23"/>
    <p:sldId id="286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17"/>
    <a:srgbClr val="FFFFCC"/>
    <a:srgbClr val="FFFFE0"/>
    <a:srgbClr val="B80000"/>
    <a:srgbClr val="007AC9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03" autoAdjust="0"/>
    <p:restoredTop sz="86550" autoAdjust="0"/>
  </p:normalViewPr>
  <p:slideViewPr>
    <p:cSldViewPr>
      <p:cViewPr varScale="1">
        <p:scale>
          <a:sx n="95" d="100"/>
          <a:sy n="95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87228-ED2C-4D0F-B1E8-B5EA2F87DD1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3" csCatId="colorful" phldr="1"/>
      <dgm:spPr/>
    </dgm:pt>
    <dgm:pt modelId="{C494A895-0AE9-40E2-AE94-20EF1588599B}">
      <dgm:prSet phldrT="[Text]" custT="1"/>
      <dgm:spPr/>
      <dgm:t>
        <a:bodyPr/>
        <a:lstStyle/>
        <a:p>
          <a:r>
            <a:rPr lang="en-US" sz="2000" dirty="0"/>
            <a:t>Basis-</a:t>
          </a:r>
          <a:r>
            <a:rPr lang="en-US" sz="2000" dirty="0" err="1"/>
            <a:t>fach</a:t>
          </a:r>
          <a:endParaRPr lang="en-US" sz="2000" dirty="0"/>
        </a:p>
      </dgm:t>
    </dgm:pt>
    <dgm:pt modelId="{FDAF2546-D123-4071-AF8C-0D544EF3FF1B}" type="parTrans" cxnId="{74297441-7C39-443D-8DCD-206B591BF4BE}">
      <dgm:prSet/>
      <dgm:spPr/>
      <dgm:t>
        <a:bodyPr/>
        <a:lstStyle/>
        <a:p>
          <a:endParaRPr lang="de-DE"/>
        </a:p>
      </dgm:t>
    </dgm:pt>
    <dgm:pt modelId="{FDD56F90-16BF-4019-A138-17656FF37241}" type="sibTrans" cxnId="{74297441-7C39-443D-8DCD-206B591BF4BE}">
      <dgm:prSet/>
      <dgm:spPr/>
      <dgm:t>
        <a:bodyPr/>
        <a:lstStyle/>
        <a:p>
          <a:endParaRPr lang="en-US"/>
        </a:p>
      </dgm:t>
    </dgm:pt>
    <dgm:pt modelId="{CA0AA677-FA78-45ED-859C-A38FA2C01BF5}">
      <dgm:prSet phldrT="[Text]" custT="1"/>
      <dgm:spPr/>
      <dgm:t>
        <a:bodyPr/>
        <a:lstStyle/>
        <a:p>
          <a:r>
            <a:rPr lang="en-US" sz="2000" dirty="0" err="1"/>
            <a:t>Leistungs-fach</a:t>
          </a:r>
          <a:endParaRPr lang="en-US" sz="2000" dirty="0"/>
        </a:p>
      </dgm:t>
    </dgm:pt>
    <dgm:pt modelId="{83A035B9-E047-4413-A16F-99684E3E39BE}" type="parTrans" cxnId="{34017BA3-253D-4C4E-9B66-43D34A3F9C77}">
      <dgm:prSet/>
      <dgm:spPr/>
      <dgm:t>
        <a:bodyPr/>
        <a:lstStyle/>
        <a:p>
          <a:endParaRPr lang="de-DE"/>
        </a:p>
      </dgm:t>
    </dgm:pt>
    <dgm:pt modelId="{D8F4A183-9108-4220-A6B0-5881359407C6}" type="sibTrans" cxnId="{34017BA3-253D-4C4E-9B66-43D34A3F9C77}">
      <dgm:prSet/>
      <dgm:spPr/>
      <dgm:t>
        <a:bodyPr/>
        <a:lstStyle/>
        <a:p>
          <a:endParaRPr lang="en-US"/>
        </a:p>
      </dgm:t>
    </dgm:pt>
    <dgm:pt modelId="{943F4F30-94A8-4150-ACA1-052893F7D133}">
      <dgm:prSet phldrT="[Text]"/>
      <dgm:spPr/>
      <dgm:t>
        <a:bodyPr/>
        <a:lstStyle/>
        <a:p>
          <a:r>
            <a:rPr lang="en-US" dirty="0" err="1"/>
            <a:t>identisches</a:t>
          </a:r>
          <a:r>
            <a:rPr lang="en-US" dirty="0"/>
            <a:t> GER-</a:t>
          </a:r>
          <a:r>
            <a:rPr lang="en-US" dirty="0" err="1"/>
            <a:t>Niveau</a:t>
          </a:r>
          <a:endParaRPr lang="en-US" dirty="0"/>
        </a:p>
      </dgm:t>
    </dgm:pt>
    <dgm:pt modelId="{FF269F97-436E-4A73-86B6-1BA42A34B270}" type="parTrans" cxnId="{AE0D4FD2-46E4-482A-8E2A-EF7BEE8383E7}">
      <dgm:prSet/>
      <dgm:spPr/>
      <dgm:t>
        <a:bodyPr/>
        <a:lstStyle/>
        <a:p>
          <a:endParaRPr lang="de-DE"/>
        </a:p>
      </dgm:t>
    </dgm:pt>
    <dgm:pt modelId="{C772FCDF-6689-4E0C-BCAB-0BA4540B0C91}" type="sibTrans" cxnId="{AE0D4FD2-46E4-482A-8E2A-EF7BEE8383E7}">
      <dgm:prSet/>
      <dgm:spPr/>
      <dgm:t>
        <a:bodyPr/>
        <a:lstStyle/>
        <a:p>
          <a:endParaRPr lang="de-DE"/>
        </a:p>
      </dgm:t>
    </dgm:pt>
    <dgm:pt modelId="{EDEF0545-F590-4150-98AB-8CE221A5D4ED}" type="pres">
      <dgm:prSet presAssocID="{A6487228-ED2C-4D0F-B1E8-B5EA2F87DD1D}" presName="Name0" presStyleCnt="0">
        <dgm:presLayoutVars>
          <dgm:dir/>
          <dgm:resizeHandles val="exact"/>
        </dgm:presLayoutVars>
      </dgm:prSet>
      <dgm:spPr/>
    </dgm:pt>
    <dgm:pt modelId="{73FAD2F3-B648-4083-B0A2-8DDBE294E732}" type="pres">
      <dgm:prSet presAssocID="{A6487228-ED2C-4D0F-B1E8-B5EA2F87DD1D}" presName="vNodes" presStyleCnt="0"/>
      <dgm:spPr/>
    </dgm:pt>
    <dgm:pt modelId="{A63B076E-048A-40EA-A85D-A5E2EA91A3B6}" type="pres">
      <dgm:prSet presAssocID="{C494A895-0AE9-40E2-AE94-20EF1588599B}" presName="node" presStyleLbl="node1" presStyleIdx="0" presStyleCnt="3" custScaleX="123877" custScaleY="96893">
        <dgm:presLayoutVars>
          <dgm:bulletEnabled val="1"/>
        </dgm:presLayoutVars>
      </dgm:prSet>
      <dgm:spPr/>
    </dgm:pt>
    <dgm:pt modelId="{8FD7D7EA-C474-4855-95CE-82D80D5806EC}" type="pres">
      <dgm:prSet presAssocID="{FDD56F90-16BF-4019-A138-17656FF37241}" presName="spacerT" presStyleCnt="0"/>
      <dgm:spPr/>
    </dgm:pt>
    <dgm:pt modelId="{EB3B3CA6-29F4-437B-94AB-224DE1AFC0F5}" type="pres">
      <dgm:prSet presAssocID="{FDD56F90-16BF-4019-A138-17656FF37241}" presName="sibTrans" presStyleLbl="sibTrans2D1" presStyleIdx="0" presStyleCnt="2"/>
      <dgm:spPr/>
    </dgm:pt>
    <dgm:pt modelId="{1EC25441-5A70-4620-929E-41E9997659A7}" type="pres">
      <dgm:prSet presAssocID="{FDD56F90-16BF-4019-A138-17656FF37241}" presName="spacerB" presStyleCnt="0"/>
      <dgm:spPr/>
    </dgm:pt>
    <dgm:pt modelId="{17D51A86-6E1D-4191-9CD9-1D6731572B07}" type="pres">
      <dgm:prSet presAssocID="{CA0AA677-FA78-45ED-859C-A38FA2C01BF5}" presName="node" presStyleLbl="node1" presStyleIdx="1" presStyleCnt="3" custScaleX="214420">
        <dgm:presLayoutVars>
          <dgm:bulletEnabled val="1"/>
        </dgm:presLayoutVars>
      </dgm:prSet>
      <dgm:spPr/>
    </dgm:pt>
    <dgm:pt modelId="{26EA6829-3FD5-4AC4-8FD6-32FB85776703}" type="pres">
      <dgm:prSet presAssocID="{A6487228-ED2C-4D0F-B1E8-B5EA2F87DD1D}" presName="sibTransLast" presStyleLbl="sibTrans2D1" presStyleIdx="1" presStyleCnt="2"/>
      <dgm:spPr/>
    </dgm:pt>
    <dgm:pt modelId="{7698D425-B16F-4350-8A69-4D7D7FE192E2}" type="pres">
      <dgm:prSet presAssocID="{A6487228-ED2C-4D0F-B1E8-B5EA2F87DD1D}" presName="connectorText" presStyleLbl="sibTrans2D1" presStyleIdx="1" presStyleCnt="2"/>
      <dgm:spPr/>
    </dgm:pt>
    <dgm:pt modelId="{C3F9FA3F-F8E1-47F5-8EBC-79027BE2892C}" type="pres">
      <dgm:prSet presAssocID="{A6487228-ED2C-4D0F-B1E8-B5EA2F87DD1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A895E929-57EC-4CB3-9C02-1F46147775BF}" type="presOf" srcId="{FDD56F90-16BF-4019-A138-17656FF37241}" destId="{EB3B3CA6-29F4-437B-94AB-224DE1AFC0F5}" srcOrd="0" destOrd="0" presId="urn:microsoft.com/office/officeart/2005/8/layout/equation2"/>
    <dgm:cxn modelId="{74297441-7C39-443D-8DCD-206B591BF4BE}" srcId="{A6487228-ED2C-4D0F-B1E8-B5EA2F87DD1D}" destId="{C494A895-0AE9-40E2-AE94-20EF1588599B}" srcOrd="0" destOrd="0" parTransId="{FDAF2546-D123-4071-AF8C-0D544EF3FF1B}" sibTransId="{FDD56F90-16BF-4019-A138-17656FF37241}"/>
    <dgm:cxn modelId="{145CBB61-844B-4AFD-9E6D-2D3E84700073}" type="presOf" srcId="{D8F4A183-9108-4220-A6B0-5881359407C6}" destId="{26EA6829-3FD5-4AC4-8FD6-32FB85776703}" srcOrd="0" destOrd="0" presId="urn:microsoft.com/office/officeart/2005/8/layout/equation2"/>
    <dgm:cxn modelId="{A136D543-74E4-4E54-A47F-10F67AFA6483}" type="presOf" srcId="{D8F4A183-9108-4220-A6B0-5881359407C6}" destId="{7698D425-B16F-4350-8A69-4D7D7FE192E2}" srcOrd="1" destOrd="0" presId="urn:microsoft.com/office/officeart/2005/8/layout/equation2"/>
    <dgm:cxn modelId="{F0C39546-E3BF-46E0-B35D-80B0A416D17A}" type="presOf" srcId="{A6487228-ED2C-4D0F-B1E8-B5EA2F87DD1D}" destId="{EDEF0545-F590-4150-98AB-8CE221A5D4ED}" srcOrd="0" destOrd="0" presId="urn:microsoft.com/office/officeart/2005/8/layout/equation2"/>
    <dgm:cxn modelId="{45E2E648-97D9-432E-9599-A0C94F464D65}" type="presOf" srcId="{943F4F30-94A8-4150-ACA1-052893F7D133}" destId="{C3F9FA3F-F8E1-47F5-8EBC-79027BE2892C}" srcOrd="0" destOrd="0" presId="urn:microsoft.com/office/officeart/2005/8/layout/equation2"/>
    <dgm:cxn modelId="{E5FD0C91-AB77-4C48-85F4-473CD5038EF0}" type="presOf" srcId="{C494A895-0AE9-40E2-AE94-20EF1588599B}" destId="{A63B076E-048A-40EA-A85D-A5E2EA91A3B6}" srcOrd="0" destOrd="0" presId="urn:microsoft.com/office/officeart/2005/8/layout/equation2"/>
    <dgm:cxn modelId="{34017BA3-253D-4C4E-9B66-43D34A3F9C77}" srcId="{A6487228-ED2C-4D0F-B1E8-B5EA2F87DD1D}" destId="{CA0AA677-FA78-45ED-859C-A38FA2C01BF5}" srcOrd="1" destOrd="0" parTransId="{83A035B9-E047-4413-A16F-99684E3E39BE}" sibTransId="{D8F4A183-9108-4220-A6B0-5881359407C6}"/>
    <dgm:cxn modelId="{AE0D4FD2-46E4-482A-8E2A-EF7BEE8383E7}" srcId="{A6487228-ED2C-4D0F-B1E8-B5EA2F87DD1D}" destId="{943F4F30-94A8-4150-ACA1-052893F7D133}" srcOrd="2" destOrd="0" parTransId="{FF269F97-436E-4A73-86B6-1BA42A34B270}" sibTransId="{C772FCDF-6689-4E0C-BCAB-0BA4540B0C91}"/>
    <dgm:cxn modelId="{40AB11EA-7103-4935-8D14-98CB1F377C05}" type="presOf" srcId="{CA0AA677-FA78-45ED-859C-A38FA2C01BF5}" destId="{17D51A86-6E1D-4191-9CD9-1D6731572B07}" srcOrd="0" destOrd="0" presId="urn:microsoft.com/office/officeart/2005/8/layout/equation2"/>
    <dgm:cxn modelId="{11D76FD1-C1F6-43A1-BC5B-F079CF449504}" type="presParOf" srcId="{EDEF0545-F590-4150-98AB-8CE221A5D4ED}" destId="{73FAD2F3-B648-4083-B0A2-8DDBE294E732}" srcOrd="0" destOrd="0" presId="urn:microsoft.com/office/officeart/2005/8/layout/equation2"/>
    <dgm:cxn modelId="{76904C75-031C-4FE2-BEF0-283AF310DB6F}" type="presParOf" srcId="{73FAD2F3-B648-4083-B0A2-8DDBE294E732}" destId="{A63B076E-048A-40EA-A85D-A5E2EA91A3B6}" srcOrd="0" destOrd="0" presId="urn:microsoft.com/office/officeart/2005/8/layout/equation2"/>
    <dgm:cxn modelId="{D795E7B4-8790-4C9A-B7C7-09ACBCA43F31}" type="presParOf" srcId="{73FAD2F3-B648-4083-B0A2-8DDBE294E732}" destId="{8FD7D7EA-C474-4855-95CE-82D80D5806EC}" srcOrd="1" destOrd="0" presId="urn:microsoft.com/office/officeart/2005/8/layout/equation2"/>
    <dgm:cxn modelId="{42F72A03-31EE-40FA-8669-AD4ACC55A1B2}" type="presParOf" srcId="{73FAD2F3-B648-4083-B0A2-8DDBE294E732}" destId="{EB3B3CA6-29F4-437B-94AB-224DE1AFC0F5}" srcOrd="2" destOrd="0" presId="urn:microsoft.com/office/officeart/2005/8/layout/equation2"/>
    <dgm:cxn modelId="{7A965865-5757-45AD-8548-F1BF375277ED}" type="presParOf" srcId="{73FAD2F3-B648-4083-B0A2-8DDBE294E732}" destId="{1EC25441-5A70-4620-929E-41E9997659A7}" srcOrd="3" destOrd="0" presId="urn:microsoft.com/office/officeart/2005/8/layout/equation2"/>
    <dgm:cxn modelId="{79B516FB-321C-41DB-9C53-BE8F0D07A563}" type="presParOf" srcId="{73FAD2F3-B648-4083-B0A2-8DDBE294E732}" destId="{17D51A86-6E1D-4191-9CD9-1D6731572B07}" srcOrd="4" destOrd="0" presId="urn:microsoft.com/office/officeart/2005/8/layout/equation2"/>
    <dgm:cxn modelId="{04B7D31D-7D6E-4F3E-B8E0-20FE3D84ABE2}" type="presParOf" srcId="{EDEF0545-F590-4150-98AB-8CE221A5D4ED}" destId="{26EA6829-3FD5-4AC4-8FD6-32FB85776703}" srcOrd="1" destOrd="0" presId="urn:microsoft.com/office/officeart/2005/8/layout/equation2"/>
    <dgm:cxn modelId="{51A7CE4C-6555-4065-87CA-5B0E8C0A2347}" type="presParOf" srcId="{26EA6829-3FD5-4AC4-8FD6-32FB85776703}" destId="{7698D425-B16F-4350-8A69-4D7D7FE192E2}" srcOrd="0" destOrd="0" presId="urn:microsoft.com/office/officeart/2005/8/layout/equation2"/>
    <dgm:cxn modelId="{F0B04FDC-796A-4CDF-92EB-4B233D389FAC}" type="presParOf" srcId="{EDEF0545-F590-4150-98AB-8CE221A5D4ED}" destId="{C3F9FA3F-F8E1-47F5-8EBC-79027BE2892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0DCD1-B698-448E-AD2F-0D5A75BBBE51}" type="doc">
      <dgm:prSet loTypeId="urn:microsoft.com/office/officeart/2005/8/layout/v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7545E31-1B2C-40DE-80B8-4B0503C26DE0}">
      <dgm:prSet phldrT="[Text]" custT="1"/>
      <dgm:spPr/>
      <dgm:t>
        <a:bodyPr/>
        <a:lstStyle/>
        <a:p>
          <a:r>
            <a:rPr lang="en-US" sz="1600" dirty="0" err="1"/>
            <a:t>Redefluss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nahezu</a:t>
          </a:r>
          <a:r>
            <a:rPr lang="en-US" sz="1600" dirty="0"/>
            <a:t> </a:t>
          </a:r>
          <a:r>
            <a:rPr lang="en-US" sz="1600" dirty="0" err="1"/>
            <a:t>natürlich</a:t>
          </a:r>
          <a:endParaRPr lang="en-US" sz="1600" dirty="0"/>
        </a:p>
      </dgm:t>
    </dgm:pt>
    <dgm:pt modelId="{E8076B73-D2B1-4FAD-B954-C7840A1CD2E2}" type="parTrans" cxnId="{6E91CFE9-F580-4B25-9E6F-702FEC9DC44A}">
      <dgm:prSet/>
      <dgm:spPr/>
      <dgm:t>
        <a:bodyPr/>
        <a:lstStyle/>
        <a:p>
          <a:endParaRPr lang="en-US"/>
        </a:p>
      </dgm:t>
    </dgm:pt>
    <dgm:pt modelId="{4D725C6E-4133-4B1A-B214-14B9654B4BA2}" type="sibTrans" cxnId="{6E91CFE9-F580-4B25-9E6F-702FEC9DC44A}">
      <dgm:prSet/>
      <dgm:spPr/>
      <dgm:t>
        <a:bodyPr/>
        <a:lstStyle/>
        <a:p>
          <a:endParaRPr lang="en-US"/>
        </a:p>
      </dgm:t>
    </dgm:pt>
    <dgm:pt modelId="{9EA8E0C8-84B6-4622-BC66-70AD5FFD755E}">
      <dgm:prSet phldrT="[Text]" custT="1"/>
      <dgm:spPr/>
      <dgm:t>
        <a:bodyPr/>
        <a:lstStyle/>
        <a:p>
          <a:r>
            <a:rPr lang="en-US" sz="1600" dirty="0" err="1"/>
            <a:t>Redefluss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überwiegend</a:t>
          </a:r>
          <a:r>
            <a:rPr lang="en-US" sz="1600" dirty="0"/>
            <a:t> </a:t>
          </a:r>
          <a:r>
            <a:rPr lang="en-US" sz="1600" dirty="0" err="1"/>
            <a:t>natürlich</a:t>
          </a:r>
          <a:endParaRPr lang="en-US" sz="1600" dirty="0"/>
        </a:p>
      </dgm:t>
    </dgm:pt>
    <dgm:pt modelId="{8F573E4D-4717-41E7-982E-D9F4F2AD7250}" type="parTrans" cxnId="{8F985DDD-3790-4A35-A782-279AB029CBC4}">
      <dgm:prSet/>
      <dgm:spPr/>
      <dgm:t>
        <a:bodyPr/>
        <a:lstStyle/>
        <a:p>
          <a:endParaRPr lang="en-US"/>
        </a:p>
      </dgm:t>
    </dgm:pt>
    <dgm:pt modelId="{1184237D-5F58-4197-9190-145023AB5AFA}" type="sibTrans" cxnId="{8F985DDD-3790-4A35-A782-279AB029CBC4}">
      <dgm:prSet/>
      <dgm:spPr/>
      <dgm:t>
        <a:bodyPr/>
        <a:lstStyle/>
        <a:p>
          <a:endParaRPr lang="en-US"/>
        </a:p>
      </dgm:t>
    </dgm:pt>
    <dgm:pt modelId="{92F093FD-EA3C-4750-B91C-B636775D5A72}">
      <dgm:prSet phldrT="[Text]" custT="1"/>
      <dgm:spPr/>
      <dgm:t>
        <a:bodyPr/>
        <a:lstStyle/>
        <a:p>
          <a:r>
            <a:rPr lang="en-US" sz="1600" dirty="0" err="1"/>
            <a:t>Redefluss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im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Wesentlichen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/>
            <a:t>natürlich</a:t>
          </a:r>
          <a:endParaRPr lang="en-US" sz="1600" dirty="0"/>
        </a:p>
      </dgm:t>
    </dgm:pt>
    <dgm:pt modelId="{4AAD91C3-9B37-4E9E-AF56-4AF15F97B3E5}" type="parTrans" cxnId="{C0BC3B48-E827-4A73-813E-358277D3DA4B}">
      <dgm:prSet/>
      <dgm:spPr/>
      <dgm:t>
        <a:bodyPr/>
        <a:lstStyle/>
        <a:p>
          <a:endParaRPr lang="en-US"/>
        </a:p>
      </dgm:t>
    </dgm:pt>
    <dgm:pt modelId="{67D2779D-73F0-4D83-B7E4-91FE2A4BD96B}" type="sibTrans" cxnId="{C0BC3B48-E827-4A73-813E-358277D3DA4B}">
      <dgm:prSet/>
      <dgm:spPr/>
      <dgm:t>
        <a:bodyPr/>
        <a:lstStyle/>
        <a:p>
          <a:endParaRPr lang="en-US"/>
        </a:p>
      </dgm:t>
    </dgm:pt>
    <dgm:pt modelId="{0EA369E0-208B-413D-A2B2-C46DED873BDB}">
      <dgm:prSet phldrT="[Text]" custT="1"/>
      <dgm:spPr/>
      <dgm:t>
        <a:bodyPr/>
        <a:lstStyle/>
        <a:p>
          <a:r>
            <a:rPr lang="en-US" sz="1600" dirty="0" err="1"/>
            <a:t>Redefluss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stockend</a:t>
          </a:r>
          <a:endParaRPr lang="en-US" sz="1600" dirty="0">
            <a:solidFill>
              <a:schemeClr val="accent3"/>
            </a:solidFill>
          </a:endParaRPr>
        </a:p>
      </dgm:t>
    </dgm:pt>
    <dgm:pt modelId="{BD5F09EC-E132-4D04-92BD-215C102882E2}" type="parTrans" cxnId="{570562F3-BCEC-4473-AAFA-BF194C98800B}">
      <dgm:prSet/>
      <dgm:spPr/>
      <dgm:t>
        <a:bodyPr/>
        <a:lstStyle/>
        <a:p>
          <a:endParaRPr lang="de-DE"/>
        </a:p>
      </dgm:t>
    </dgm:pt>
    <dgm:pt modelId="{E0AC7774-2DE0-4A7D-805C-059814C02370}" type="sibTrans" cxnId="{570562F3-BCEC-4473-AAFA-BF194C98800B}">
      <dgm:prSet/>
      <dgm:spPr/>
      <dgm:t>
        <a:bodyPr/>
        <a:lstStyle/>
        <a:p>
          <a:endParaRPr lang="en-US"/>
        </a:p>
      </dgm:t>
    </dgm:pt>
    <dgm:pt modelId="{57108F26-FB4B-4637-9415-E977825D7879}">
      <dgm:prSet phldrT="[Text]" custT="1"/>
      <dgm:spPr/>
      <dgm:t>
        <a:bodyPr/>
        <a:lstStyle/>
        <a:p>
          <a:r>
            <a:rPr lang="en-US" sz="1600" dirty="0" err="1"/>
            <a:t>Redefluss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häufig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stockend</a:t>
          </a:r>
          <a:r>
            <a:rPr lang="en-US" sz="1600" dirty="0">
              <a:solidFill>
                <a:schemeClr val="accent3"/>
              </a:solidFill>
            </a:rPr>
            <a:t>,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bricht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ab</a:t>
          </a:r>
          <a:r>
            <a:rPr lang="en-US" sz="1600" dirty="0"/>
            <a:t>, </a:t>
          </a:r>
          <a:r>
            <a:rPr lang="en-US" sz="1600" dirty="0" err="1"/>
            <a:t>verfällt</a:t>
          </a:r>
          <a:r>
            <a:rPr lang="en-US" sz="1600" dirty="0"/>
            <a:t> </a:t>
          </a:r>
          <a:r>
            <a:rPr lang="en-US" sz="1600" dirty="0" err="1"/>
            <a:t>gegebenenfalls</a:t>
          </a:r>
          <a:r>
            <a:rPr lang="en-US" sz="1600" dirty="0"/>
            <a:t> ins </a:t>
          </a:r>
          <a:r>
            <a:rPr lang="en-US" sz="1600" dirty="0">
              <a:solidFill>
                <a:schemeClr val="accent3"/>
              </a:solidFill>
            </a:rPr>
            <a:t>Deutsche</a:t>
          </a:r>
        </a:p>
      </dgm:t>
    </dgm:pt>
    <dgm:pt modelId="{C6FBEFD8-800E-46B7-BB07-C16068D67ED6}" type="parTrans" cxnId="{1D764F99-B8B9-45A4-AFEB-82D394E7830E}">
      <dgm:prSet/>
      <dgm:spPr/>
      <dgm:t>
        <a:bodyPr/>
        <a:lstStyle/>
        <a:p>
          <a:endParaRPr lang="de-DE"/>
        </a:p>
      </dgm:t>
    </dgm:pt>
    <dgm:pt modelId="{89F82A09-112B-4D10-8D5E-4488573963E9}" type="sibTrans" cxnId="{1D764F99-B8B9-45A4-AFEB-82D394E7830E}">
      <dgm:prSet/>
      <dgm:spPr/>
      <dgm:t>
        <a:bodyPr/>
        <a:lstStyle/>
        <a:p>
          <a:endParaRPr lang="de-DE"/>
        </a:p>
      </dgm:t>
    </dgm:pt>
    <dgm:pt modelId="{835A2BD2-04D2-4FA1-913E-4BF1F5830CA1}" type="pres">
      <dgm:prSet presAssocID="{1EC0DCD1-B698-448E-AD2F-0D5A75BBBE51}" presName="outerComposite" presStyleCnt="0">
        <dgm:presLayoutVars>
          <dgm:chMax val="5"/>
          <dgm:dir/>
          <dgm:resizeHandles val="exact"/>
        </dgm:presLayoutVars>
      </dgm:prSet>
      <dgm:spPr/>
    </dgm:pt>
    <dgm:pt modelId="{CA99CF86-0DF3-4A03-9D54-40BB7DF50238}" type="pres">
      <dgm:prSet presAssocID="{1EC0DCD1-B698-448E-AD2F-0D5A75BBBE51}" presName="dummyMaxCanvas" presStyleCnt="0">
        <dgm:presLayoutVars/>
      </dgm:prSet>
      <dgm:spPr/>
    </dgm:pt>
    <dgm:pt modelId="{5FB37B49-1748-4813-AF5C-2AA132A54C05}" type="pres">
      <dgm:prSet presAssocID="{1EC0DCD1-B698-448E-AD2F-0D5A75BBBE51}" presName="FiveNodes_1" presStyleLbl="node1" presStyleIdx="0" presStyleCnt="5">
        <dgm:presLayoutVars>
          <dgm:bulletEnabled val="1"/>
        </dgm:presLayoutVars>
      </dgm:prSet>
      <dgm:spPr/>
    </dgm:pt>
    <dgm:pt modelId="{7ADEAC31-A53D-44E4-A09B-20958EDA5ABD}" type="pres">
      <dgm:prSet presAssocID="{1EC0DCD1-B698-448E-AD2F-0D5A75BBBE51}" presName="FiveNodes_2" presStyleLbl="node1" presStyleIdx="1" presStyleCnt="5">
        <dgm:presLayoutVars>
          <dgm:bulletEnabled val="1"/>
        </dgm:presLayoutVars>
      </dgm:prSet>
      <dgm:spPr/>
    </dgm:pt>
    <dgm:pt modelId="{08A29946-C253-4B04-B1FB-CDC44B1E5870}" type="pres">
      <dgm:prSet presAssocID="{1EC0DCD1-B698-448E-AD2F-0D5A75BBBE51}" presName="FiveNodes_3" presStyleLbl="node1" presStyleIdx="2" presStyleCnt="5">
        <dgm:presLayoutVars>
          <dgm:bulletEnabled val="1"/>
        </dgm:presLayoutVars>
      </dgm:prSet>
      <dgm:spPr/>
    </dgm:pt>
    <dgm:pt modelId="{A9ED06DF-D52D-4FCF-AA76-8EA82ABB474D}" type="pres">
      <dgm:prSet presAssocID="{1EC0DCD1-B698-448E-AD2F-0D5A75BBBE51}" presName="FiveNodes_4" presStyleLbl="node1" presStyleIdx="3" presStyleCnt="5">
        <dgm:presLayoutVars>
          <dgm:bulletEnabled val="1"/>
        </dgm:presLayoutVars>
      </dgm:prSet>
      <dgm:spPr/>
    </dgm:pt>
    <dgm:pt modelId="{AD7620A4-D6D0-4C61-94DB-A7B7B7994527}" type="pres">
      <dgm:prSet presAssocID="{1EC0DCD1-B698-448E-AD2F-0D5A75BBBE51}" presName="FiveNodes_5" presStyleLbl="node1" presStyleIdx="4" presStyleCnt="5" custScaleX="97119">
        <dgm:presLayoutVars>
          <dgm:bulletEnabled val="1"/>
        </dgm:presLayoutVars>
      </dgm:prSet>
      <dgm:spPr/>
    </dgm:pt>
    <dgm:pt modelId="{92F26CB2-1019-4CD5-85C6-CFC3F3FEC5A3}" type="pres">
      <dgm:prSet presAssocID="{1EC0DCD1-B698-448E-AD2F-0D5A75BBBE51}" presName="FiveConn_1-2" presStyleLbl="fgAccFollowNode1" presStyleIdx="0" presStyleCnt="4">
        <dgm:presLayoutVars>
          <dgm:bulletEnabled val="1"/>
        </dgm:presLayoutVars>
      </dgm:prSet>
      <dgm:spPr/>
    </dgm:pt>
    <dgm:pt modelId="{0F613648-B7A1-4137-93A3-5EDC4C69CAC8}" type="pres">
      <dgm:prSet presAssocID="{1EC0DCD1-B698-448E-AD2F-0D5A75BBBE51}" presName="FiveConn_2-3" presStyleLbl="fgAccFollowNode1" presStyleIdx="1" presStyleCnt="4">
        <dgm:presLayoutVars>
          <dgm:bulletEnabled val="1"/>
        </dgm:presLayoutVars>
      </dgm:prSet>
      <dgm:spPr/>
    </dgm:pt>
    <dgm:pt modelId="{10CE6C41-8CAC-4141-ADB0-4B9F616766A4}" type="pres">
      <dgm:prSet presAssocID="{1EC0DCD1-B698-448E-AD2F-0D5A75BBBE51}" presName="FiveConn_3-4" presStyleLbl="fgAccFollowNode1" presStyleIdx="2" presStyleCnt="4">
        <dgm:presLayoutVars>
          <dgm:bulletEnabled val="1"/>
        </dgm:presLayoutVars>
      </dgm:prSet>
      <dgm:spPr/>
    </dgm:pt>
    <dgm:pt modelId="{267C2534-F6D0-4CE5-93CF-8628C369D97E}" type="pres">
      <dgm:prSet presAssocID="{1EC0DCD1-B698-448E-AD2F-0D5A75BBBE51}" presName="FiveConn_4-5" presStyleLbl="fgAccFollowNode1" presStyleIdx="3" presStyleCnt="4">
        <dgm:presLayoutVars>
          <dgm:bulletEnabled val="1"/>
        </dgm:presLayoutVars>
      </dgm:prSet>
      <dgm:spPr/>
    </dgm:pt>
    <dgm:pt modelId="{63F1F78C-C644-49E5-B2A0-1AB3A36087BD}" type="pres">
      <dgm:prSet presAssocID="{1EC0DCD1-B698-448E-AD2F-0D5A75BBBE51}" presName="FiveNodes_1_text" presStyleLbl="node1" presStyleIdx="4" presStyleCnt="5">
        <dgm:presLayoutVars>
          <dgm:bulletEnabled val="1"/>
        </dgm:presLayoutVars>
      </dgm:prSet>
      <dgm:spPr/>
    </dgm:pt>
    <dgm:pt modelId="{2E33D2CA-6EED-4A0B-8981-33446D959321}" type="pres">
      <dgm:prSet presAssocID="{1EC0DCD1-B698-448E-AD2F-0D5A75BBBE51}" presName="FiveNodes_2_text" presStyleLbl="node1" presStyleIdx="4" presStyleCnt="5">
        <dgm:presLayoutVars>
          <dgm:bulletEnabled val="1"/>
        </dgm:presLayoutVars>
      </dgm:prSet>
      <dgm:spPr/>
    </dgm:pt>
    <dgm:pt modelId="{FD2A84D4-6889-48A1-A781-E4D8178E3425}" type="pres">
      <dgm:prSet presAssocID="{1EC0DCD1-B698-448E-AD2F-0D5A75BBBE51}" presName="FiveNodes_3_text" presStyleLbl="node1" presStyleIdx="4" presStyleCnt="5">
        <dgm:presLayoutVars>
          <dgm:bulletEnabled val="1"/>
        </dgm:presLayoutVars>
      </dgm:prSet>
      <dgm:spPr/>
    </dgm:pt>
    <dgm:pt modelId="{0DA86413-D4A7-4947-A09B-D867053D800C}" type="pres">
      <dgm:prSet presAssocID="{1EC0DCD1-B698-448E-AD2F-0D5A75BBBE51}" presName="FiveNodes_4_text" presStyleLbl="node1" presStyleIdx="4" presStyleCnt="5">
        <dgm:presLayoutVars>
          <dgm:bulletEnabled val="1"/>
        </dgm:presLayoutVars>
      </dgm:prSet>
      <dgm:spPr/>
    </dgm:pt>
    <dgm:pt modelId="{9E4EA088-CECA-48A5-BF3C-B17A5BAE79E6}" type="pres">
      <dgm:prSet presAssocID="{1EC0DCD1-B698-448E-AD2F-0D5A75BBBE5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A787112-AB3F-4553-ACF6-BEC685FF2623}" type="presOf" srcId="{1184237D-5F58-4197-9190-145023AB5AFA}" destId="{0F613648-B7A1-4137-93A3-5EDC4C69CAC8}" srcOrd="0" destOrd="0" presId="urn:microsoft.com/office/officeart/2005/8/layout/vProcess5"/>
    <dgm:cxn modelId="{D10ECF1A-9D13-4D5B-B4FD-0E922ED1652B}" type="presOf" srcId="{92F093FD-EA3C-4750-B91C-B636775D5A72}" destId="{FD2A84D4-6889-48A1-A781-E4D8178E3425}" srcOrd="1" destOrd="0" presId="urn:microsoft.com/office/officeart/2005/8/layout/vProcess5"/>
    <dgm:cxn modelId="{DA16B324-16D0-48E3-BF0A-818530592727}" type="presOf" srcId="{57108F26-FB4B-4637-9415-E977825D7879}" destId="{9E4EA088-CECA-48A5-BF3C-B17A5BAE79E6}" srcOrd="1" destOrd="0" presId="urn:microsoft.com/office/officeart/2005/8/layout/vProcess5"/>
    <dgm:cxn modelId="{16B76F32-C3F8-40B7-8B09-6A6AB88F9476}" type="presOf" srcId="{57108F26-FB4B-4637-9415-E977825D7879}" destId="{AD7620A4-D6D0-4C61-94DB-A7B7B7994527}" srcOrd="0" destOrd="0" presId="urn:microsoft.com/office/officeart/2005/8/layout/vProcess5"/>
    <dgm:cxn modelId="{EB2DDB63-2ACD-4BE6-AEC7-8B642EAA1230}" type="presOf" srcId="{67545E31-1B2C-40DE-80B8-4B0503C26DE0}" destId="{5FB37B49-1748-4813-AF5C-2AA132A54C05}" srcOrd="0" destOrd="0" presId="urn:microsoft.com/office/officeart/2005/8/layout/vProcess5"/>
    <dgm:cxn modelId="{C0BC3B48-E827-4A73-813E-358277D3DA4B}" srcId="{1EC0DCD1-B698-448E-AD2F-0D5A75BBBE51}" destId="{92F093FD-EA3C-4750-B91C-B636775D5A72}" srcOrd="2" destOrd="0" parTransId="{4AAD91C3-9B37-4E9E-AF56-4AF15F97B3E5}" sibTransId="{67D2779D-73F0-4D83-B7E4-91FE2A4BD96B}"/>
    <dgm:cxn modelId="{0FA4994C-3F42-4F56-AF25-2871822F29C6}" type="presOf" srcId="{1EC0DCD1-B698-448E-AD2F-0D5A75BBBE51}" destId="{835A2BD2-04D2-4FA1-913E-4BF1F5830CA1}" srcOrd="0" destOrd="0" presId="urn:microsoft.com/office/officeart/2005/8/layout/vProcess5"/>
    <dgm:cxn modelId="{A0EC686E-4E76-4A2C-BA5D-75F14D95DDFD}" type="presOf" srcId="{0EA369E0-208B-413D-A2B2-C46DED873BDB}" destId="{0DA86413-D4A7-4947-A09B-D867053D800C}" srcOrd="1" destOrd="0" presId="urn:microsoft.com/office/officeart/2005/8/layout/vProcess5"/>
    <dgm:cxn modelId="{1D764F99-B8B9-45A4-AFEB-82D394E7830E}" srcId="{1EC0DCD1-B698-448E-AD2F-0D5A75BBBE51}" destId="{57108F26-FB4B-4637-9415-E977825D7879}" srcOrd="4" destOrd="0" parTransId="{C6FBEFD8-800E-46B7-BB07-C16068D67ED6}" sibTransId="{89F82A09-112B-4D10-8D5E-4488573963E9}"/>
    <dgm:cxn modelId="{4970699E-0333-4258-B477-7F21C417C6EE}" type="presOf" srcId="{E0AC7774-2DE0-4A7D-805C-059814C02370}" destId="{267C2534-F6D0-4CE5-93CF-8628C369D97E}" srcOrd="0" destOrd="0" presId="urn:microsoft.com/office/officeart/2005/8/layout/vProcess5"/>
    <dgm:cxn modelId="{39FBA7A3-0777-45E1-8AF2-BFDCF8CAC5F8}" type="presOf" srcId="{92F093FD-EA3C-4750-B91C-B636775D5A72}" destId="{08A29946-C253-4B04-B1FB-CDC44B1E5870}" srcOrd="0" destOrd="0" presId="urn:microsoft.com/office/officeart/2005/8/layout/vProcess5"/>
    <dgm:cxn modelId="{5803CEA6-A300-4E6A-BDF6-207C20AC60C6}" type="presOf" srcId="{4D725C6E-4133-4B1A-B214-14B9654B4BA2}" destId="{92F26CB2-1019-4CD5-85C6-CFC3F3FEC5A3}" srcOrd="0" destOrd="0" presId="urn:microsoft.com/office/officeart/2005/8/layout/vProcess5"/>
    <dgm:cxn modelId="{E7CF54B8-B47E-4E00-BE8B-96A198D47566}" type="presOf" srcId="{67545E31-1B2C-40DE-80B8-4B0503C26DE0}" destId="{63F1F78C-C644-49E5-B2A0-1AB3A36087BD}" srcOrd="1" destOrd="0" presId="urn:microsoft.com/office/officeart/2005/8/layout/vProcess5"/>
    <dgm:cxn modelId="{343D94BF-DB8D-419A-BFA8-E7FC5086D7C3}" type="presOf" srcId="{67D2779D-73F0-4D83-B7E4-91FE2A4BD96B}" destId="{10CE6C41-8CAC-4141-ADB0-4B9F616766A4}" srcOrd="0" destOrd="0" presId="urn:microsoft.com/office/officeart/2005/8/layout/vProcess5"/>
    <dgm:cxn modelId="{EE9D07C1-3D30-45C8-B76E-1CFC1B950BD0}" type="presOf" srcId="{9EA8E0C8-84B6-4622-BC66-70AD5FFD755E}" destId="{7ADEAC31-A53D-44E4-A09B-20958EDA5ABD}" srcOrd="0" destOrd="0" presId="urn:microsoft.com/office/officeart/2005/8/layout/vProcess5"/>
    <dgm:cxn modelId="{8F985DDD-3790-4A35-A782-279AB029CBC4}" srcId="{1EC0DCD1-B698-448E-AD2F-0D5A75BBBE51}" destId="{9EA8E0C8-84B6-4622-BC66-70AD5FFD755E}" srcOrd="1" destOrd="0" parTransId="{8F573E4D-4717-41E7-982E-D9F4F2AD7250}" sibTransId="{1184237D-5F58-4197-9190-145023AB5AFA}"/>
    <dgm:cxn modelId="{C687B5E2-DC51-4CB5-8755-136A4886B8BA}" type="presOf" srcId="{0EA369E0-208B-413D-A2B2-C46DED873BDB}" destId="{A9ED06DF-D52D-4FCF-AA76-8EA82ABB474D}" srcOrd="0" destOrd="0" presId="urn:microsoft.com/office/officeart/2005/8/layout/vProcess5"/>
    <dgm:cxn modelId="{6E91CFE9-F580-4B25-9E6F-702FEC9DC44A}" srcId="{1EC0DCD1-B698-448E-AD2F-0D5A75BBBE51}" destId="{67545E31-1B2C-40DE-80B8-4B0503C26DE0}" srcOrd="0" destOrd="0" parTransId="{E8076B73-D2B1-4FAD-B954-C7840A1CD2E2}" sibTransId="{4D725C6E-4133-4B1A-B214-14B9654B4BA2}"/>
    <dgm:cxn modelId="{570562F3-BCEC-4473-AAFA-BF194C98800B}" srcId="{1EC0DCD1-B698-448E-AD2F-0D5A75BBBE51}" destId="{0EA369E0-208B-413D-A2B2-C46DED873BDB}" srcOrd="3" destOrd="0" parTransId="{BD5F09EC-E132-4D04-92BD-215C102882E2}" sibTransId="{E0AC7774-2DE0-4A7D-805C-059814C02370}"/>
    <dgm:cxn modelId="{447E01F7-B08C-4251-A7AA-97207CCF1F06}" type="presOf" srcId="{9EA8E0C8-84B6-4622-BC66-70AD5FFD755E}" destId="{2E33D2CA-6EED-4A0B-8981-33446D959321}" srcOrd="1" destOrd="0" presId="urn:microsoft.com/office/officeart/2005/8/layout/vProcess5"/>
    <dgm:cxn modelId="{B3B3138F-3DA6-4A65-B352-0ABEF33B97CD}" type="presParOf" srcId="{835A2BD2-04D2-4FA1-913E-4BF1F5830CA1}" destId="{CA99CF86-0DF3-4A03-9D54-40BB7DF50238}" srcOrd="0" destOrd="0" presId="urn:microsoft.com/office/officeart/2005/8/layout/vProcess5"/>
    <dgm:cxn modelId="{150D8D78-0B36-409C-AA82-206093C86F1D}" type="presParOf" srcId="{835A2BD2-04D2-4FA1-913E-4BF1F5830CA1}" destId="{5FB37B49-1748-4813-AF5C-2AA132A54C05}" srcOrd="1" destOrd="0" presId="urn:microsoft.com/office/officeart/2005/8/layout/vProcess5"/>
    <dgm:cxn modelId="{B828A03C-9595-4261-8189-D4C5CB0814CC}" type="presParOf" srcId="{835A2BD2-04D2-4FA1-913E-4BF1F5830CA1}" destId="{7ADEAC31-A53D-44E4-A09B-20958EDA5ABD}" srcOrd="2" destOrd="0" presId="urn:microsoft.com/office/officeart/2005/8/layout/vProcess5"/>
    <dgm:cxn modelId="{44724003-DA5D-4D60-8C5D-3E0A4DBEBD25}" type="presParOf" srcId="{835A2BD2-04D2-4FA1-913E-4BF1F5830CA1}" destId="{08A29946-C253-4B04-B1FB-CDC44B1E5870}" srcOrd="3" destOrd="0" presId="urn:microsoft.com/office/officeart/2005/8/layout/vProcess5"/>
    <dgm:cxn modelId="{8E0FA7D9-CC4F-4F16-8411-7E3E453D0C0B}" type="presParOf" srcId="{835A2BD2-04D2-4FA1-913E-4BF1F5830CA1}" destId="{A9ED06DF-D52D-4FCF-AA76-8EA82ABB474D}" srcOrd="4" destOrd="0" presId="urn:microsoft.com/office/officeart/2005/8/layout/vProcess5"/>
    <dgm:cxn modelId="{DBE3B1AF-DA08-444C-A0CC-C94FB93A94C4}" type="presParOf" srcId="{835A2BD2-04D2-4FA1-913E-4BF1F5830CA1}" destId="{AD7620A4-D6D0-4C61-94DB-A7B7B7994527}" srcOrd="5" destOrd="0" presId="urn:microsoft.com/office/officeart/2005/8/layout/vProcess5"/>
    <dgm:cxn modelId="{AFAD8BD0-F8CE-482E-ABF3-6667FAA08841}" type="presParOf" srcId="{835A2BD2-04D2-4FA1-913E-4BF1F5830CA1}" destId="{92F26CB2-1019-4CD5-85C6-CFC3F3FEC5A3}" srcOrd="6" destOrd="0" presId="urn:microsoft.com/office/officeart/2005/8/layout/vProcess5"/>
    <dgm:cxn modelId="{B005EA78-D223-4402-BF19-920EBEEE7668}" type="presParOf" srcId="{835A2BD2-04D2-4FA1-913E-4BF1F5830CA1}" destId="{0F613648-B7A1-4137-93A3-5EDC4C69CAC8}" srcOrd="7" destOrd="0" presId="urn:microsoft.com/office/officeart/2005/8/layout/vProcess5"/>
    <dgm:cxn modelId="{58D8472B-DFBB-41C6-9338-331B277F65D9}" type="presParOf" srcId="{835A2BD2-04D2-4FA1-913E-4BF1F5830CA1}" destId="{10CE6C41-8CAC-4141-ADB0-4B9F616766A4}" srcOrd="8" destOrd="0" presId="urn:microsoft.com/office/officeart/2005/8/layout/vProcess5"/>
    <dgm:cxn modelId="{46D25167-C3E2-430D-BDD4-3C5873185B43}" type="presParOf" srcId="{835A2BD2-04D2-4FA1-913E-4BF1F5830CA1}" destId="{267C2534-F6D0-4CE5-93CF-8628C369D97E}" srcOrd="9" destOrd="0" presId="urn:microsoft.com/office/officeart/2005/8/layout/vProcess5"/>
    <dgm:cxn modelId="{996FFE9A-78C3-4D90-83F5-1D2F35EDA63D}" type="presParOf" srcId="{835A2BD2-04D2-4FA1-913E-4BF1F5830CA1}" destId="{63F1F78C-C644-49E5-B2A0-1AB3A36087BD}" srcOrd="10" destOrd="0" presId="urn:microsoft.com/office/officeart/2005/8/layout/vProcess5"/>
    <dgm:cxn modelId="{7F5AAE36-5C73-4455-B3B7-511781D119F0}" type="presParOf" srcId="{835A2BD2-04D2-4FA1-913E-4BF1F5830CA1}" destId="{2E33D2CA-6EED-4A0B-8981-33446D959321}" srcOrd="11" destOrd="0" presId="urn:microsoft.com/office/officeart/2005/8/layout/vProcess5"/>
    <dgm:cxn modelId="{0164CCF5-601D-447E-A428-E8A279E4CE3A}" type="presParOf" srcId="{835A2BD2-04D2-4FA1-913E-4BF1F5830CA1}" destId="{FD2A84D4-6889-48A1-A781-E4D8178E3425}" srcOrd="12" destOrd="0" presId="urn:microsoft.com/office/officeart/2005/8/layout/vProcess5"/>
    <dgm:cxn modelId="{3F89C56E-7FF4-47FD-B982-2899EABD9AB2}" type="presParOf" srcId="{835A2BD2-04D2-4FA1-913E-4BF1F5830CA1}" destId="{0DA86413-D4A7-4947-A09B-D867053D800C}" srcOrd="13" destOrd="0" presId="urn:microsoft.com/office/officeart/2005/8/layout/vProcess5"/>
    <dgm:cxn modelId="{6F28F7FA-1539-47CF-87B0-6A93A69AC1FD}" type="presParOf" srcId="{835A2BD2-04D2-4FA1-913E-4BF1F5830CA1}" destId="{9E4EA088-CECA-48A5-BF3C-B17A5BAE79E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D29A6-520E-4C7F-A471-7F20A336A818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1FF009A-A949-4C03-A61F-4DC93B5FE17B}">
      <dgm:prSet phldrT="[Text]" custT="1"/>
      <dgm:spPr/>
      <dgm:t>
        <a:bodyPr/>
        <a:lstStyle/>
        <a:p>
          <a:r>
            <a:rPr lang="en-US" sz="1600" dirty="0" err="1">
              <a:solidFill>
                <a:schemeClr val="accent3"/>
              </a:solidFill>
            </a:rPr>
            <a:t>durchgehend</a:t>
          </a:r>
          <a:r>
            <a:rPr lang="en-US" sz="1600" dirty="0"/>
            <a:t> </a:t>
          </a:r>
          <a:r>
            <a:rPr lang="en-US" sz="1600" dirty="0" err="1"/>
            <a:t>fundierte</a:t>
          </a:r>
          <a:r>
            <a:rPr lang="en-US" sz="1600" dirty="0"/>
            <a:t>, </a:t>
          </a:r>
          <a:r>
            <a:rPr lang="en-US" sz="1600" dirty="0" err="1"/>
            <a:t>präzise</a:t>
          </a:r>
          <a:r>
            <a:rPr lang="en-US" sz="1600" dirty="0"/>
            <a:t> und  </a:t>
          </a:r>
          <a:r>
            <a:rPr lang="en-US" sz="1600" dirty="0" err="1"/>
            <a:t>überzeugende</a:t>
          </a:r>
          <a:r>
            <a:rPr lang="en-US" sz="1600" dirty="0"/>
            <a:t> Argumentation</a:t>
          </a:r>
        </a:p>
      </dgm:t>
    </dgm:pt>
    <dgm:pt modelId="{5770B1D7-B57F-48E9-B535-B6559389A406}" type="parTrans" cxnId="{3DAE4A5E-BA1B-48CD-91AD-081FB1AE05E2}">
      <dgm:prSet/>
      <dgm:spPr/>
      <dgm:t>
        <a:bodyPr/>
        <a:lstStyle/>
        <a:p>
          <a:endParaRPr lang="en-US"/>
        </a:p>
      </dgm:t>
    </dgm:pt>
    <dgm:pt modelId="{049D059A-FE57-49C6-B543-05358F82332E}" type="sibTrans" cxnId="{3DAE4A5E-BA1B-48CD-91AD-081FB1AE05E2}">
      <dgm:prSet/>
      <dgm:spPr/>
      <dgm:t>
        <a:bodyPr/>
        <a:lstStyle/>
        <a:p>
          <a:endParaRPr lang="en-US"/>
        </a:p>
      </dgm:t>
    </dgm:pt>
    <dgm:pt modelId="{ACC74863-DC66-4268-9FA0-C1173A47A86E}">
      <dgm:prSet phldrT="[Text]" custT="1"/>
      <dgm:spPr/>
      <dgm:t>
        <a:bodyPr/>
        <a:lstStyle/>
        <a:p>
          <a:r>
            <a:rPr lang="en-US" sz="1600" dirty="0" err="1">
              <a:solidFill>
                <a:schemeClr val="accent3"/>
              </a:solidFill>
            </a:rPr>
            <a:t>überwiegend</a:t>
          </a:r>
          <a:r>
            <a:rPr lang="en-US" sz="1600" dirty="0"/>
            <a:t> </a:t>
          </a:r>
          <a:r>
            <a:rPr lang="en-US" sz="1600" dirty="0" err="1"/>
            <a:t>fundierte</a:t>
          </a:r>
          <a:r>
            <a:rPr lang="en-US" sz="1600" dirty="0"/>
            <a:t>, </a:t>
          </a:r>
          <a:r>
            <a:rPr lang="en-US" sz="1600" dirty="0" err="1"/>
            <a:t>präzise</a:t>
          </a:r>
          <a:r>
            <a:rPr lang="en-US" sz="1600" dirty="0"/>
            <a:t> und </a:t>
          </a:r>
          <a:r>
            <a:rPr lang="en-US" sz="1600" dirty="0" err="1"/>
            <a:t>überzeugende</a:t>
          </a:r>
          <a:r>
            <a:rPr lang="en-US" sz="1600" dirty="0"/>
            <a:t> Argumentation</a:t>
          </a:r>
        </a:p>
      </dgm:t>
    </dgm:pt>
    <dgm:pt modelId="{93869BD2-6447-4C3B-845F-C5C2989E59DE}" type="parTrans" cxnId="{5BBF06E3-3BC4-49F4-9E35-4F411B08301A}">
      <dgm:prSet/>
      <dgm:spPr/>
      <dgm:t>
        <a:bodyPr/>
        <a:lstStyle/>
        <a:p>
          <a:endParaRPr lang="en-US"/>
        </a:p>
      </dgm:t>
    </dgm:pt>
    <dgm:pt modelId="{29D814DE-16A8-4844-A00C-AF2CC463D105}" type="sibTrans" cxnId="{5BBF06E3-3BC4-49F4-9E35-4F411B08301A}">
      <dgm:prSet/>
      <dgm:spPr/>
      <dgm:t>
        <a:bodyPr/>
        <a:lstStyle/>
        <a:p>
          <a:endParaRPr lang="en-US"/>
        </a:p>
      </dgm:t>
    </dgm:pt>
    <dgm:pt modelId="{1FB38534-0351-4E98-A025-F251476680B2}">
      <dgm:prSet phldrT="[Text]" custT="1"/>
      <dgm:spPr/>
      <dgm:t>
        <a:bodyPr/>
        <a:lstStyle/>
        <a:p>
          <a:r>
            <a:rPr lang="en-US" sz="1600" dirty="0" err="1"/>
            <a:t>Im</a:t>
          </a:r>
          <a:r>
            <a:rPr lang="en-US" sz="1600" dirty="0"/>
            <a:t> </a:t>
          </a:r>
          <a:r>
            <a:rPr lang="en-US" sz="1600" dirty="0" err="1">
              <a:solidFill>
                <a:schemeClr val="accent3"/>
              </a:solidFill>
            </a:rPr>
            <a:t>Wesentlichen</a:t>
          </a:r>
          <a:r>
            <a:rPr lang="en-US" sz="1600" dirty="0">
              <a:solidFill>
                <a:srgbClr val="FF0000"/>
              </a:solidFill>
            </a:rPr>
            <a:t> </a:t>
          </a:r>
          <a:r>
            <a:rPr lang="en-US" sz="1600" dirty="0" err="1"/>
            <a:t>überzeugende</a:t>
          </a:r>
          <a:r>
            <a:rPr lang="en-US" sz="1600" dirty="0"/>
            <a:t> </a:t>
          </a:r>
          <a:r>
            <a:rPr lang="en-US" sz="1600" dirty="0" err="1"/>
            <a:t>Arumentation</a:t>
          </a:r>
          <a:endParaRPr lang="en-US" sz="1600" dirty="0"/>
        </a:p>
      </dgm:t>
    </dgm:pt>
    <dgm:pt modelId="{34223564-3631-403A-B9FD-EB2DB8A6EC5E}" type="parTrans" cxnId="{EACBB880-C08E-4C02-962F-36F234282F64}">
      <dgm:prSet/>
      <dgm:spPr/>
      <dgm:t>
        <a:bodyPr/>
        <a:lstStyle/>
        <a:p>
          <a:endParaRPr lang="en-US"/>
        </a:p>
      </dgm:t>
    </dgm:pt>
    <dgm:pt modelId="{9CD0F8A1-FA49-44FD-9063-2EB6A469F0C9}" type="sibTrans" cxnId="{EACBB880-C08E-4C02-962F-36F234282F64}">
      <dgm:prSet/>
      <dgm:spPr/>
      <dgm:t>
        <a:bodyPr/>
        <a:lstStyle/>
        <a:p>
          <a:endParaRPr lang="en-US"/>
        </a:p>
      </dgm:t>
    </dgm:pt>
    <dgm:pt modelId="{127B1DA3-C93F-47FD-B986-ACE771D3A3FB}">
      <dgm:prSet phldrT="[Text]" custT="1"/>
      <dgm:spPr/>
      <dgm:t>
        <a:bodyPr/>
        <a:lstStyle/>
        <a:p>
          <a:r>
            <a:rPr lang="en-US" sz="1600" dirty="0" err="1">
              <a:solidFill>
                <a:schemeClr val="accent3"/>
              </a:solidFill>
            </a:rPr>
            <a:t>nur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teilweise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/>
            <a:t>überzeugende</a:t>
          </a:r>
          <a:r>
            <a:rPr lang="en-US" sz="1600" dirty="0"/>
            <a:t> Argumentation</a:t>
          </a:r>
        </a:p>
      </dgm:t>
    </dgm:pt>
    <dgm:pt modelId="{05029012-728F-4505-BBE5-317CDDAD0BF2}" type="parTrans" cxnId="{2BA290FB-0E51-4F7D-A948-55E82FA9D181}">
      <dgm:prSet/>
      <dgm:spPr/>
      <dgm:t>
        <a:bodyPr/>
        <a:lstStyle/>
        <a:p>
          <a:endParaRPr lang="en-US"/>
        </a:p>
      </dgm:t>
    </dgm:pt>
    <dgm:pt modelId="{3D4B1942-931A-45B9-B50E-C37B7067635E}" type="sibTrans" cxnId="{2BA290FB-0E51-4F7D-A948-55E82FA9D181}">
      <dgm:prSet/>
      <dgm:spPr/>
      <dgm:t>
        <a:bodyPr/>
        <a:lstStyle/>
        <a:p>
          <a:endParaRPr lang="en-US"/>
        </a:p>
      </dgm:t>
    </dgm:pt>
    <dgm:pt modelId="{D69B67E2-4021-4905-9734-5D4DDB2DE8D8}">
      <dgm:prSet phldrT="[Text]" custT="1"/>
      <dgm:spPr/>
      <dgm:t>
        <a:bodyPr/>
        <a:lstStyle/>
        <a:p>
          <a:r>
            <a:rPr lang="en-US" sz="1600" dirty="0" err="1">
              <a:solidFill>
                <a:schemeClr val="accent3"/>
              </a:solidFill>
            </a:rPr>
            <a:t>eingschränkt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oder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nur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punktuell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 err="1">
              <a:solidFill>
                <a:schemeClr val="accent3"/>
              </a:solidFill>
            </a:rPr>
            <a:t>nachvollziehbare</a:t>
          </a:r>
          <a:r>
            <a:rPr lang="en-US" sz="1600" dirty="0">
              <a:solidFill>
                <a:schemeClr val="accent3"/>
              </a:solidFill>
            </a:rPr>
            <a:t> </a:t>
          </a:r>
          <a:r>
            <a:rPr lang="en-US" sz="1600" dirty="0"/>
            <a:t>Argumentation</a:t>
          </a:r>
        </a:p>
      </dgm:t>
    </dgm:pt>
    <dgm:pt modelId="{9E2D1735-109A-434D-B830-916BE36829C0}" type="parTrans" cxnId="{5BCFE88A-145F-46AE-8998-76B3540148F7}">
      <dgm:prSet/>
      <dgm:spPr/>
      <dgm:t>
        <a:bodyPr/>
        <a:lstStyle/>
        <a:p>
          <a:endParaRPr lang="en-US"/>
        </a:p>
      </dgm:t>
    </dgm:pt>
    <dgm:pt modelId="{DBBFE441-9E4B-45BD-B450-F9AC8250E845}" type="sibTrans" cxnId="{5BCFE88A-145F-46AE-8998-76B3540148F7}">
      <dgm:prSet/>
      <dgm:spPr/>
      <dgm:t>
        <a:bodyPr/>
        <a:lstStyle/>
        <a:p>
          <a:endParaRPr lang="en-US"/>
        </a:p>
      </dgm:t>
    </dgm:pt>
    <dgm:pt modelId="{38411DE9-1E70-4C78-BF42-00F58D8FEB4D}" type="pres">
      <dgm:prSet presAssocID="{B87D29A6-520E-4C7F-A471-7F20A336A818}" presName="outerComposite" presStyleCnt="0">
        <dgm:presLayoutVars>
          <dgm:chMax val="5"/>
          <dgm:dir/>
          <dgm:resizeHandles val="exact"/>
        </dgm:presLayoutVars>
      </dgm:prSet>
      <dgm:spPr/>
    </dgm:pt>
    <dgm:pt modelId="{62524745-944E-484B-A1E9-56DF77567572}" type="pres">
      <dgm:prSet presAssocID="{B87D29A6-520E-4C7F-A471-7F20A336A818}" presName="dummyMaxCanvas" presStyleCnt="0">
        <dgm:presLayoutVars/>
      </dgm:prSet>
      <dgm:spPr/>
    </dgm:pt>
    <dgm:pt modelId="{2487E992-AD4D-4BDA-B3C6-B64203BF2530}" type="pres">
      <dgm:prSet presAssocID="{B87D29A6-520E-4C7F-A471-7F20A336A818}" presName="FiveNodes_1" presStyleLbl="node1" presStyleIdx="0" presStyleCnt="5">
        <dgm:presLayoutVars>
          <dgm:bulletEnabled val="1"/>
        </dgm:presLayoutVars>
      </dgm:prSet>
      <dgm:spPr/>
    </dgm:pt>
    <dgm:pt modelId="{2B16B2AA-E97E-4ABB-8FB3-67479BD5693E}" type="pres">
      <dgm:prSet presAssocID="{B87D29A6-520E-4C7F-A471-7F20A336A818}" presName="FiveNodes_2" presStyleLbl="node1" presStyleIdx="1" presStyleCnt="5">
        <dgm:presLayoutVars>
          <dgm:bulletEnabled val="1"/>
        </dgm:presLayoutVars>
      </dgm:prSet>
      <dgm:spPr/>
    </dgm:pt>
    <dgm:pt modelId="{5473D264-6964-419C-AB03-8E7DEEEFE356}" type="pres">
      <dgm:prSet presAssocID="{B87D29A6-520E-4C7F-A471-7F20A336A818}" presName="FiveNodes_3" presStyleLbl="node1" presStyleIdx="2" presStyleCnt="5">
        <dgm:presLayoutVars>
          <dgm:bulletEnabled val="1"/>
        </dgm:presLayoutVars>
      </dgm:prSet>
      <dgm:spPr/>
    </dgm:pt>
    <dgm:pt modelId="{0E15733A-B309-45D2-88DA-440398C79980}" type="pres">
      <dgm:prSet presAssocID="{B87D29A6-520E-4C7F-A471-7F20A336A818}" presName="FiveNodes_4" presStyleLbl="node1" presStyleIdx="3" presStyleCnt="5">
        <dgm:presLayoutVars>
          <dgm:bulletEnabled val="1"/>
        </dgm:presLayoutVars>
      </dgm:prSet>
      <dgm:spPr/>
    </dgm:pt>
    <dgm:pt modelId="{FB5D580F-079D-4AA4-9580-F860B5168922}" type="pres">
      <dgm:prSet presAssocID="{B87D29A6-520E-4C7F-A471-7F20A336A818}" presName="FiveNodes_5" presStyleLbl="node1" presStyleIdx="4" presStyleCnt="5">
        <dgm:presLayoutVars>
          <dgm:bulletEnabled val="1"/>
        </dgm:presLayoutVars>
      </dgm:prSet>
      <dgm:spPr/>
    </dgm:pt>
    <dgm:pt modelId="{15357CC6-22FB-41AE-96E7-60EDCAF7B6EA}" type="pres">
      <dgm:prSet presAssocID="{B87D29A6-520E-4C7F-A471-7F20A336A818}" presName="FiveConn_1-2" presStyleLbl="fgAccFollowNode1" presStyleIdx="0" presStyleCnt="4">
        <dgm:presLayoutVars>
          <dgm:bulletEnabled val="1"/>
        </dgm:presLayoutVars>
      </dgm:prSet>
      <dgm:spPr/>
    </dgm:pt>
    <dgm:pt modelId="{897D06C5-1EA2-434B-9D9F-54CF7E06B537}" type="pres">
      <dgm:prSet presAssocID="{B87D29A6-520E-4C7F-A471-7F20A336A818}" presName="FiveConn_2-3" presStyleLbl="fgAccFollowNode1" presStyleIdx="1" presStyleCnt="4">
        <dgm:presLayoutVars>
          <dgm:bulletEnabled val="1"/>
        </dgm:presLayoutVars>
      </dgm:prSet>
      <dgm:spPr/>
    </dgm:pt>
    <dgm:pt modelId="{242FC3D4-8F5F-402E-9BB3-6D534B7FDD6E}" type="pres">
      <dgm:prSet presAssocID="{B87D29A6-520E-4C7F-A471-7F20A336A818}" presName="FiveConn_3-4" presStyleLbl="fgAccFollowNode1" presStyleIdx="2" presStyleCnt="4">
        <dgm:presLayoutVars>
          <dgm:bulletEnabled val="1"/>
        </dgm:presLayoutVars>
      </dgm:prSet>
      <dgm:spPr/>
    </dgm:pt>
    <dgm:pt modelId="{A451FF6B-B47C-42FD-B5C2-B6A9970E0927}" type="pres">
      <dgm:prSet presAssocID="{B87D29A6-520E-4C7F-A471-7F20A336A818}" presName="FiveConn_4-5" presStyleLbl="fgAccFollowNode1" presStyleIdx="3" presStyleCnt="4">
        <dgm:presLayoutVars>
          <dgm:bulletEnabled val="1"/>
        </dgm:presLayoutVars>
      </dgm:prSet>
      <dgm:spPr/>
    </dgm:pt>
    <dgm:pt modelId="{FB7F3891-C66E-455F-9BE0-0ABAC590C20F}" type="pres">
      <dgm:prSet presAssocID="{B87D29A6-520E-4C7F-A471-7F20A336A818}" presName="FiveNodes_1_text" presStyleLbl="node1" presStyleIdx="4" presStyleCnt="5">
        <dgm:presLayoutVars>
          <dgm:bulletEnabled val="1"/>
        </dgm:presLayoutVars>
      </dgm:prSet>
      <dgm:spPr/>
    </dgm:pt>
    <dgm:pt modelId="{DAB901F5-FBDE-4829-984F-7F356F96D105}" type="pres">
      <dgm:prSet presAssocID="{B87D29A6-520E-4C7F-A471-7F20A336A818}" presName="FiveNodes_2_text" presStyleLbl="node1" presStyleIdx="4" presStyleCnt="5">
        <dgm:presLayoutVars>
          <dgm:bulletEnabled val="1"/>
        </dgm:presLayoutVars>
      </dgm:prSet>
      <dgm:spPr/>
    </dgm:pt>
    <dgm:pt modelId="{8760B5DA-0E97-4D54-B5ED-CB605EF476E2}" type="pres">
      <dgm:prSet presAssocID="{B87D29A6-520E-4C7F-A471-7F20A336A818}" presName="FiveNodes_3_text" presStyleLbl="node1" presStyleIdx="4" presStyleCnt="5">
        <dgm:presLayoutVars>
          <dgm:bulletEnabled val="1"/>
        </dgm:presLayoutVars>
      </dgm:prSet>
      <dgm:spPr/>
    </dgm:pt>
    <dgm:pt modelId="{44790B90-E465-4158-88A0-F3EC190A0198}" type="pres">
      <dgm:prSet presAssocID="{B87D29A6-520E-4C7F-A471-7F20A336A818}" presName="FiveNodes_4_text" presStyleLbl="node1" presStyleIdx="4" presStyleCnt="5">
        <dgm:presLayoutVars>
          <dgm:bulletEnabled val="1"/>
        </dgm:presLayoutVars>
      </dgm:prSet>
      <dgm:spPr/>
    </dgm:pt>
    <dgm:pt modelId="{74404296-6729-4021-866D-96C297175C08}" type="pres">
      <dgm:prSet presAssocID="{B87D29A6-520E-4C7F-A471-7F20A336A81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D519B05-0921-48DE-BCF4-448061CC13BD}" type="presOf" srcId="{D69B67E2-4021-4905-9734-5D4DDB2DE8D8}" destId="{FB5D580F-079D-4AA4-9580-F860B5168922}" srcOrd="0" destOrd="0" presId="urn:microsoft.com/office/officeart/2005/8/layout/vProcess5"/>
    <dgm:cxn modelId="{3DAE4A5E-BA1B-48CD-91AD-081FB1AE05E2}" srcId="{B87D29A6-520E-4C7F-A471-7F20A336A818}" destId="{11FF009A-A949-4C03-A61F-4DC93B5FE17B}" srcOrd="0" destOrd="0" parTransId="{5770B1D7-B57F-48E9-B535-B6559389A406}" sibTransId="{049D059A-FE57-49C6-B543-05358F82332E}"/>
    <dgm:cxn modelId="{BBCE5464-B964-425A-AB5F-83E75FFD4F41}" type="presOf" srcId="{ACC74863-DC66-4268-9FA0-C1173A47A86E}" destId="{DAB901F5-FBDE-4829-984F-7F356F96D105}" srcOrd="1" destOrd="0" presId="urn:microsoft.com/office/officeart/2005/8/layout/vProcess5"/>
    <dgm:cxn modelId="{478F0866-A320-4B84-AC80-A112B8821552}" type="presOf" srcId="{3D4B1942-931A-45B9-B50E-C37B7067635E}" destId="{A451FF6B-B47C-42FD-B5C2-B6A9970E0927}" srcOrd="0" destOrd="0" presId="urn:microsoft.com/office/officeart/2005/8/layout/vProcess5"/>
    <dgm:cxn modelId="{1092F07C-6526-445F-B356-C513283BFE6F}" type="presOf" srcId="{29D814DE-16A8-4844-A00C-AF2CC463D105}" destId="{897D06C5-1EA2-434B-9D9F-54CF7E06B537}" srcOrd="0" destOrd="0" presId="urn:microsoft.com/office/officeart/2005/8/layout/vProcess5"/>
    <dgm:cxn modelId="{BE0D577F-6AAF-4533-AA12-CB274AA68603}" type="presOf" srcId="{11FF009A-A949-4C03-A61F-4DC93B5FE17B}" destId="{2487E992-AD4D-4BDA-B3C6-B64203BF2530}" srcOrd="0" destOrd="0" presId="urn:microsoft.com/office/officeart/2005/8/layout/vProcess5"/>
    <dgm:cxn modelId="{EACBB880-C08E-4C02-962F-36F234282F64}" srcId="{B87D29A6-520E-4C7F-A471-7F20A336A818}" destId="{1FB38534-0351-4E98-A025-F251476680B2}" srcOrd="2" destOrd="0" parTransId="{34223564-3631-403A-B9FD-EB2DB8A6EC5E}" sibTransId="{9CD0F8A1-FA49-44FD-9063-2EB6A469F0C9}"/>
    <dgm:cxn modelId="{5BCFE88A-145F-46AE-8998-76B3540148F7}" srcId="{B87D29A6-520E-4C7F-A471-7F20A336A818}" destId="{D69B67E2-4021-4905-9734-5D4DDB2DE8D8}" srcOrd="4" destOrd="0" parTransId="{9E2D1735-109A-434D-B830-916BE36829C0}" sibTransId="{DBBFE441-9E4B-45BD-B450-F9AC8250E845}"/>
    <dgm:cxn modelId="{C3CC8896-88F9-40F8-8BCF-1BAF0776A968}" type="presOf" srcId="{D69B67E2-4021-4905-9734-5D4DDB2DE8D8}" destId="{74404296-6729-4021-866D-96C297175C08}" srcOrd="1" destOrd="0" presId="urn:microsoft.com/office/officeart/2005/8/layout/vProcess5"/>
    <dgm:cxn modelId="{CD4C999C-9F40-45E2-8415-51CF36E7CA6B}" type="presOf" srcId="{1FB38534-0351-4E98-A025-F251476680B2}" destId="{5473D264-6964-419C-AB03-8E7DEEEFE356}" srcOrd="0" destOrd="0" presId="urn:microsoft.com/office/officeart/2005/8/layout/vProcess5"/>
    <dgm:cxn modelId="{28AF86B3-72CC-448B-ADAB-8A7CB1A0D4B1}" type="presOf" srcId="{127B1DA3-C93F-47FD-B986-ACE771D3A3FB}" destId="{0E15733A-B309-45D2-88DA-440398C79980}" srcOrd="0" destOrd="0" presId="urn:microsoft.com/office/officeart/2005/8/layout/vProcess5"/>
    <dgm:cxn modelId="{A8DC5CCB-A83F-4179-97F9-E10AF24CA10B}" type="presOf" srcId="{049D059A-FE57-49C6-B543-05358F82332E}" destId="{15357CC6-22FB-41AE-96E7-60EDCAF7B6EA}" srcOrd="0" destOrd="0" presId="urn:microsoft.com/office/officeart/2005/8/layout/vProcess5"/>
    <dgm:cxn modelId="{ECB7C4CC-2507-4A78-A5E6-190B72FDC3C6}" type="presOf" srcId="{11FF009A-A949-4C03-A61F-4DC93B5FE17B}" destId="{FB7F3891-C66E-455F-9BE0-0ABAC590C20F}" srcOrd="1" destOrd="0" presId="urn:microsoft.com/office/officeart/2005/8/layout/vProcess5"/>
    <dgm:cxn modelId="{442103E0-9597-4D26-A046-3F7980DF34CE}" type="presOf" srcId="{9CD0F8A1-FA49-44FD-9063-2EB6A469F0C9}" destId="{242FC3D4-8F5F-402E-9BB3-6D534B7FDD6E}" srcOrd="0" destOrd="0" presId="urn:microsoft.com/office/officeart/2005/8/layout/vProcess5"/>
    <dgm:cxn modelId="{5BBF06E3-3BC4-49F4-9E35-4F411B08301A}" srcId="{B87D29A6-520E-4C7F-A471-7F20A336A818}" destId="{ACC74863-DC66-4268-9FA0-C1173A47A86E}" srcOrd="1" destOrd="0" parTransId="{93869BD2-6447-4C3B-845F-C5C2989E59DE}" sibTransId="{29D814DE-16A8-4844-A00C-AF2CC463D105}"/>
    <dgm:cxn modelId="{8F6D43F2-CAAC-435A-936D-35F01CFFCAB2}" type="presOf" srcId="{127B1DA3-C93F-47FD-B986-ACE771D3A3FB}" destId="{44790B90-E465-4158-88A0-F3EC190A0198}" srcOrd="1" destOrd="0" presId="urn:microsoft.com/office/officeart/2005/8/layout/vProcess5"/>
    <dgm:cxn modelId="{834BCBF5-6D3E-4AF2-B621-09E62883CAEB}" type="presOf" srcId="{B87D29A6-520E-4C7F-A471-7F20A336A818}" destId="{38411DE9-1E70-4C78-BF42-00F58D8FEB4D}" srcOrd="0" destOrd="0" presId="urn:microsoft.com/office/officeart/2005/8/layout/vProcess5"/>
    <dgm:cxn modelId="{93695AF6-F1B4-4CD8-9B38-E34D9AB7CFA0}" type="presOf" srcId="{ACC74863-DC66-4268-9FA0-C1173A47A86E}" destId="{2B16B2AA-E97E-4ABB-8FB3-67479BD5693E}" srcOrd="0" destOrd="0" presId="urn:microsoft.com/office/officeart/2005/8/layout/vProcess5"/>
    <dgm:cxn modelId="{2BA290FB-0E51-4F7D-A948-55E82FA9D181}" srcId="{B87D29A6-520E-4C7F-A471-7F20A336A818}" destId="{127B1DA3-C93F-47FD-B986-ACE771D3A3FB}" srcOrd="3" destOrd="0" parTransId="{05029012-728F-4505-BBE5-317CDDAD0BF2}" sibTransId="{3D4B1942-931A-45B9-B50E-C37B7067635E}"/>
    <dgm:cxn modelId="{B6631BFC-1C45-4092-8612-8171F9C5CC27}" type="presOf" srcId="{1FB38534-0351-4E98-A025-F251476680B2}" destId="{8760B5DA-0E97-4D54-B5ED-CB605EF476E2}" srcOrd="1" destOrd="0" presId="urn:microsoft.com/office/officeart/2005/8/layout/vProcess5"/>
    <dgm:cxn modelId="{BDFA1784-00A6-40D0-A193-31984D95BAA4}" type="presParOf" srcId="{38411DE9-1E70-4C78-BF42-00F58D8FEB4D}" destId="{62524745-944E-484B-A1E9-56DF77567572}" srcOrd="0" destOrd="0" presId="urn:microsoft.com/office/officeart/2005/8/layout/vProcess5"/>
    <dgm:cxn modelId="{DE7A039C-8EE3-4947-93D1-4BC9E0EE3064}" type="presParOf" srcId="{38411DE9-1E70-4C78-BF42-00F58D8FEB4D}" destId="{2487E992-AD4D-4BDA-B3C6-B64203BF2530}" srcOrd="1" destOrd="0" presId="urn:microsoft.com/office/officeart/2005/8/layout/vProcess5"/>
    <dgm:cxn modelId="{4C2A6521-B5CB-41C7-9810-88C187C3ED28}" type="presParOf" srcId="{38411DE9-1E70-4C78-BF42-00F58D8FEB4D}" destId="{2B16B2AA-E97E-4ABB-8FB3-67479BD5693E}" srcOrd="2" destOrd="0" presId="urn:microsoft.com/office/officeart/2005/8/layout/vProcess5"/>
    <dgm:cxn modelId="{3D7D404E-4136-4E69-A0B9-284305A139BA}" type="presParOf" srcId="{38411DE9-1E70-4C78-BF42-00F58D8FEB4D}" destId="{5473D264-6964-419C-AB03-8E7DEEEFE356}" srcOrd="3" destOrd="0" presId="urn:microsoft.com/office/officeart/2005/8/layout/vProcess5"/>
    <dgm:cxn modelId="{3C5AFBE6-1751-47E1-9902-9A11CC8604D8}" type="presParOf" srcId="{38411DE9-1E70-4C78-BF42-00F58D8FEB4D}" destId="{0E15733A-B309-45D2-88DA-440398C79980}" srcOrd="4" destOrd="0" presId="urn:microsoft.com/office/officeart/2005/8/layout/vProcess5"/>
    <dgm:cxn modelId="{0C08D19D-B4ED-4542-85B5-E5FDACD5F30C}" type="presParOf" srcId="{38411DE9-1E70-4C78-BF42-00F58D8FEB4D}" destId="{FB5D580F-079D-4AA4-9580-F860B5168922}" srcOrd="5" destOrd="0" presId="urn:microsoft.com/office/officeart/2005/8/layout/vProcess5"/>
    <dgm:cxn modelId="{DA3BAE11-5490-4EF9-9E24-3FA0F4E4BB17}" type="presParOf" srcId="{38411DE9-1E70-4C78-BF42-00F58D8FEB4D}" destId="{15357CC6-22FB-41AE-96E7-60EDCAF7B6EA}" srcOrd="6" destOrd="0" presId="urn:microsoft.com/office/officeart/2005/8/layout/vProcess5"/>
    <dgm:cxn modelId="{54E835D0-8732-4CC0-8227-A43A73C3D517}" type="presParOf" srcId="{38411DE9-1E70-4C78-BF42-00F58D8FEB4D}" destId="{897D06C5-1EA2-434B-9D9F-54CF7E06B537}" srcOrd="7" destOrd="0" presId="urn:microsoft.com/office/officeart/2005/8/layout/vProcess5"/>
    <dgm:cxn modelId="{1FC3A4B9-308D-4BE1-90BF-0CE011ACDF52}" type="presParOf" srcId="{38411DE9-1E70-4C78-BF42-00F58D8FEB4D}" destId="{242FC3D4-8F5F-402E-9BB3-6D534B7FDD6E}" srcOrd="8" destOrd="0" presId="urn:microsoft.com/office/officeart/2005/8/layout/vProcess5"/>
    <dgm:cxn modelId="{20E32D43-DED3-45E5-8D63-AC239D0AAB8B}" type="presParOf" srcId="{38411DE9-1E70-4C78-BF42-00F58D8FEB4D}" destId="{A451FF6B-B47C-42FD-B5C2-B6A9970E0927}" srcOrd="9" destOrd="0" presId="urn:microsoft.com/office/officeart/2005/8/layout/vProcess5"/>
    <dgm:cxn modelId="{25047953-041E-48C1-9F19-EB49EC7C7542}" type="presParOf" srcId="{38411DE9-1E70-4C78-BF42-00F58D8FEB4D}" destId="{FB7F3891-C66E-455F-9BE0-0ABAC590C20F}" srcOrd="10" destOrd="0" presId="urn:microsoft.com/office/officeart/2005/8/layout/vProcess5"/>
    <dgm:cxn modelId="{2E3A3E72-BEBA-4145-BA95-0F0CF9BA1603}" type="presParOf" srcId="{38411DE9-1E70-4C78-BF42-00F58D8FEB4D}" destId="{DAB901F5-FBDE-4829-984F-7F356F96D105}" srcOrd="11" destOrd="0" presId="urn:microsoft.com/office/officeart/2005/8/layout/vProcess5"/>
    <dgm:cxn modelId="{39A8FAB0-E74A-48D4-87DC-76DDA1527BEA}" type="presParOf" srcId="{38411DE9-1E70-4C78-BF42-00F58D8FEB4D}" destId="{8760B5DA-0E97-4D54-B5ED-CB605EF476E2}" srcOrd="12" destOrd="0" presId="urn:microsoft.com/office/officeart/2005/8/layout/vProcess5"/>
    <dgm:cxn modelId="{B4FC9DBA-A04D-4140-A941-5A3238075E33}" type="presParOf" srcId="{38411DE9-1E70-4C78-BF42-00F58D8FEB4D}" destId="{44790B90-E465-4158-88A0-F3EC190A0198}" srcOrd="13" destOrd="0" presId="urn:microsoft.com/office/officeart/2005/8/layout/vProcess5"/>
    <dgm:cxn modelId="{7A4E9B59-9DB0-4316-9A6F-DA45705A2D3D}" type="presParOf" srcId="{38411DE9-1E70-4C78-BF42-00F58D8FEB4D}" destId="{74404296-6729-4021-866D-96C297175C0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B076E-048A-40EA-A85D-A5E2EA91A3B6}">
      <dsp:nvSpPr>
        <dsp:cNvPr id="0" name=""/>
        <dsp:cNvSpPr/>
      </dsp:nvSpPr>
      <dsp:spPr>
        <a:xfrm>
          <a:off x="386083" y="1109437"/>
          <a:ext cx="1054077" cy="824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Basis-</a:t>
          </a:r>
          <a:r>
            <a:rPr lang="en-US" sz="2000" kern="1200" dirty="0" err="1"/>
            <a:t>fach</a:t>
          </a:r>
          <a:endParaRPr lang="en-US" sz="2000" kern="1200" dirty="0"/>
        </a:p>
      </dsp:txBody>
      <dsp:txXfrm>
        <a:off x="540449" y="1230178"/>
        <a:ext cx="745345" cy="582986"/>
      </dsp:txXfrm>
    </dsp:sp>
    <dsp:sp modelId="{EB3B3CA6-29F4-437B-94AB-224DE1AFC0F5}">
      <dsp:nvSpPr>
        <dsp:cNvPr id="0" name=""/>
        <dsp:cNvSpPr/>
      </dsp:nvSpPr>
      <dsp:spPr>
        <a:xfrm>
          <a:off x="666359" y="2002999"/>
          <a:ext cx="493525" cy="493525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31776" y="2191723"/>
        <a:ext cx="362691" cy="116077"/>
      </dsp:txXfrm>
    </dsp:sp>
    <dsp:sp modelId="{17D51A86-6E1D-4191-9CD9-1D6731572B07}">
      <dsp:nvSpPr>
        <dsp:cNvPr id="0" name=""/>
        <dsp:cNvSpPr/>
      </dsp:nvSpPr>
      <dsp:spPr>
        <a:xfrm>
          <a:off x="865" y="2565619"/>
          <a:ext cx="1824513" cy="850906"/>
        </a:xfrm>
        <a:prstGeom prst="ellipse">
          <a:avLst/>
        </a:prstGeom>
        <a:solidFill>
          <a:schemeClr val="accent3">
            <a:hueOff val="0"/>
            <a:satOff val="0"/>
            <a:lumOff val="-4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Leistungs-fach</a:t>
          </a:r>
          <a:endParaRPr lang="en-US" sz="2000" kern="1200" dirty="0"/>
        </a:p>
      </dsp:txBody>
      <dsp:txXfrm>
        <a:off x="268059" y="2690231"/>
        <a:ext cx="1290125" cy="601682"/>
      </dsp:txXfrm>
    </dsp:sp>
    <dsp:sp modelId="{26EA6829-3FD5-4AC4-8FD6-32FB85776703}">
      <dsp:nvSpPr>
        <dsp:cNvPr id="0" name=""/>
        <dsp:cNvSpPr/>
      </dsp:nvSpPr>
      <dsp:spPr>
        <a:xfrm>
          <a:off x="1953014" y="2104712"/>
          <a:ext cx="270588" cy="3165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953014" y="2168019"/>
        <a:ext cx="189412" cy="189923"/>
      </dsp:txXfrm>
    </dsp:sp>
    <dsp:sp modelId="{C3F9FA3F-F8E1-47F5-8EBC-79027BE2892C}">
      <dsp:nvSpPr>
        <dsp:cNvPr id="0" name=""/>
        <dsp:cNvSpPr/>
      </dsp:nvSpPr>
      <dsp:spPr>
        <a:xfrm>
          <a:off x="2335922" y="1412075"/>
          <a:ext cx="1701812" cy="1701812"/>
        </a:xfrm>
        <a:prstGeom prst="ellipse">
          <a:avLst/>
        </a:prstGeom>
        <a:solidFill>
          <a:schemeClr val="accent3">
            <a:hueOff val="0"/>
            <a:satOff val="0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identisches</a:t>
          </a:r>
          <a:r>
            <a:rPr lang="en-US" sz="1800" kern="1200" dirty="0"/>
            <a:t> GER-</a:t>
          </a:r>
          <a:r>
            <a:rPr lang="en-US" sz="1800" kern="1200" dirty="0" err="1"/>
            <a:t>Niveau</a:t>
          </a:r>
          <a:endParaRPr lang="en-US" sz="1800" kern="1200" dirty="0"/>
        </a:p>
      </dsp:txBody>
      <dsp:txXfrm>
        <a:off x="2585147" y="1661300"/>
        <a:ext cx="1203362" cy="120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37B49-1748-4813-AF5C-2AA132A54C05}">
      <dsp:nvSpPr>
        <dsp:cNvPr id="0" name=""/>
        <dsp:cNvSpPr/>
      </dsp:nvSpPr>
      <dsp:spPr>
        <a:xfrm>
          <a:off x="0" y="0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Redefluss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nahezu</a:t>
          </a:r>
          <a:r>
            <a:rPr lang="en-US" sz="1600" kern="1200" dirty="0"/>
            <a:t> </a:t>
          </a:r>
          <a:r>
            <a:rPr lang="en-US" sz="1600" kern="1200" dirty="0" err="1"/>
            <a:t>natürlich</a:t>
          </a:r>
          <a:endParaRPr lang="en-US" sz="1600" kern="1200" dirty="0"/>
        </a:p>
      </dsp:txBody>
      <dsp:txXfrm>
        <a:off x="23861" y="23861"/>
        <a:ext cx="2135309" cy="766951"/>
      </dsp:txXfrm>
    </dsp:sp>
    <dsp:sp modelId="{7ADEAC31-A53D-44E4-A09B-20958EDA5ABD}">
      <dsp:nvSpPr>
        <dsp:cNvPr id="0" name=""/>
        <dsp:cNvSpPr/>
      </dsp:nvSpPr>
      <dsp:spPr>
        <a:xfrm>
          <a:off x="232219" y="927822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Redefluss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überwiegend</a:t>
          </a:r>
          <a:r>
            <a:rPr lang="en-US" sz="1600" kern="1200" dirty="0"/>
            <a:t> </a:t>
          </a:r>
          <a:r>
            <a:rPr lang="en-US" sz="1600" kern="1200" dirty="0" err="1"/>
            <a:t>natürlich</a:t>
          </a:r>
          <a:endParaRPr lang="en-US" sz="1600" kern="1200" dirty="0"/>
        </a:p>
      </dsp:txBody>
      <dsp:txXfrm>
        <a:off x="256080" y="951683"/>
        <a:ext cx="2300242" cy="766951"/>
      </dsp:txXfrm>
    </dsp:sp>
    <dsp:sp modelId="{08A29946-C253-4B04-B1FB-CDC44B1E5870}">
      <dsp:nvSpPr>
        <dsp:cNvPr id="0" name=""/>
        <dsp:cNvSpPr/>
      </dsp:nvSpPr>
      <dsp:spPr>
        <a:xfrm>
          <a:off x="464439" y="1855644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Redefluss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im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Wesentlichen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/>
            <a:t>natürlich</a:t>
          </a:r>
          <a:endParaRPr lang="en-US" sz="1600" kern="1200" dirty="0"/>
        </a:p>
      </dsp:txBody>
      <dsp:txXfrm>
        <a:off x="488300" y="1879505"/>
        <a:ext cx="2300242" cy="766951"/>
      </dsp:txXfrm>
    </dsp:sp>
    <dsp:sp modelId="{A9ED06DF-D52D-4FCF-AA76-8EA82ABB474D}">
      <dsp:nvSpPr>
        <dsp:cNvPr id="0" name=""/>
        <dsp:cNvSpPr/>
      </dsp:nvSpPr>
      <dsp:spPr>
        <a:xfrm>
          <a:off x="696658" y="2783467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Redefluss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stockend</a:t>
          </a:r>
          <a:endParaRPr lang="en-US" sz="1600" kern="1200" dirty="0">
            <a:solidFill>
              <a:schemeClr val="accent3"/>
            </a:solidFill>
          </a:endParaRPr>
        </a:p>
      </dsp:txBody>
      <dsp:txXfrm>
        <a:off x="720519" y="2807328"/>
        <a:ext cx="2300242" cy="766951"/>
      </dsp:txXfrm>
    </dsp:sp>
    <dsp:sp modelId="{AD7620A4-D6D0-4C61-94DB-A7B7B7994527}">
      <dsp:nvSpPr>
        <dsp:cNvPr id="0" name=""/>
        <dsp:cNvSpPr/>
      </dsp:nvSpPr>
      <dsp:spPr>
        <a:xfrm>
          <a:off x="973673" y="3711289"/>
          <a:ext cx="3020130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Redefluss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häufig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stockend</a:t>
          </a:r>
          <a:r>
            <a:rPr lang="en-US" sz="1600" kern="1200" dirty="0">
              <a:solidFill>
                <a:schemeClr val="accent3"/>
              </a:solidFill>
            </a:rPr>
            <a:t>,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bricht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ab</a:t>
          </a:r>
          <a:r>
            <a:rPr lang="en-US" sz="1600" kern="1200" dirty="0"/>
            <a:t>, </a:t>
          </a:r>
          <a:r>
            <a:rPr lang="en-US" sz="1600" kern="1200" dirty="0" err="1"/>
            <a:t>verfällt</a:t>
          </a:r>
          <a:r>
            <a:rPr lang="en-US" sz="1600" kern="1200" dirty="0"/>
            <a:t> </a:t>
          </a:r>
          <a:r>
            <a:rPr lang="en-US" sz="1600" kern="1200" dirty="0" err="1"/>
            <a:t>gegebenenfalls</a:t>
          </a:r>
          <a:r>
            <a:rPr lang="en-US" sz="1600" kern="1200" dirty="0"/>
            <a:t> ins </a:t>
          </a:r>
          <a:r>
            <a:rPr lang="en-US" sz="1600" kern="1200" dirty="0">
              <a:solidFill>
                <a:schemeClr val="accent3"/>
              </a:solidFill>
            </a:rPr>
            <a:t>Deutsche</a:t>
          </a:r>
        </a:p>
      </dsp:txBody>
      <dsp:txXfrm>
        <a:off x="997534" y="3735150"/>
        <a:ext cx="2232597" cy="766951"/>
      </dsp:txXfrm>
    </dsp:sp>
    <dsp:sp modelId="{92F26CB2-1019-4CD5-85C6-CFC3F3FEC5A3}">
      <dsp:nvSpPr>
        <dsp:cNvPr id="0" name=""/>
        <dsp:cNvSpPr/>
      </dsp:nvSpPr>
      <dsp:spPr>
        <a:xfrm>
          <a:off x="258018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699330" y="595164"/>
        <a:ext cx="291245" cy="398477"/>
      </dsp:txXfrm>
    </dsp:sp>
    <dsp:sp modelId="{0F613648-B7A1-4137-93A3-5EDC4C69CAC8}">
      <dsp:nvSpPr>
        <dsp:cNvPr id="0" name=""/>
        <dsp:cNvSpPr/>
      </dsp:nvSpPr>
      <dsp:spPr>
        <a:xfrm>
          <a:off x="2812403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931549" y="1522986"/>
        <a:ext cx="291245" cy="398477"/>
      </dsp:txXfrm>
    </dsp:sp>
    <dsp:sp modelId="{10CE6C41-8CAC-4141-ADB0-4B9F616766A4}">
      <dsp:nvSpPr>
        <dsp:cNvPr id="0" name=""/>
        <dsp:cNvSpPr/>
      </dsp:nvSpPr>
      <dsp:spPr>
        <a:xfrm>
          <a:off x="3044623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163769" y="2437231"/>
        <a:ext cx="291245" cy="398477"/>
      </dsp:txXfrm>
    </dsp:sp>
    <dsp:sp modelId="{267C2534-F6D0-4CE5-93CF-8628C369D97E}">
      <dsp:nvSpPr>
        <dsp:cNvPr id="0" name=""/>
        <dsp:cNvSpPr/>
      </dsp:nvSpPr>
      <dsp:spPr>
        <a:xfrm>
          <a:off x="3276842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395988" y="3374105"/>
        <a:ext cx="291245" cy="398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7E992-AD4D-4BDA-B3C6-B64203BF2530}">
      <dsp:nvSpPr>
        <dsp:cNvPr id="0" name=""/>
        <dsp:cNvSpPr/>
      </dsp:nvSpPr>
      <dsp:spPr>
        <a:xfrm>
          <a:off x="0" y="0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3"/>
              </a:solidFill>
            </a:rPr>
            <a:t>durchgehend</a:t>
          </a:r>
          <a:r>
            <a:rPr lang="en-US" sz="1600" kern="1200" dirty="0"/>
            <a:t> </a:t>
          </a:r>
          <a:r>
            <a:rPr lang="en-US" sz="1600" kern="1200" dirty="0" err="1"/>
            <a:t>fundierte</a:t>
          </a:r>
          <a:r>
            <a:rPr lang="en-US" sz="1600" kern="1200" dirty="0"/>
            <a:t>, </a:t>
          </a:r>
          <a:r>
            <a:rPr lang="en-US" sz="1600" kern="1200" dirty="0" err="1"/>
            <a:t>präzise</a:t>
          </a:r>
          <a:r>
            <a:rPr lang="en-US" sz="1600" kern="1200" dirty="0"/>
            <a:t> und  </a:t>
          </a:r>
          <a:r>
            <a:rPr lang="en-US" sz="1600" kern="1200" dirty="0" err="1"/>
            <a:t>überzeugende</a:t>
          </a:r>
          <a:r>
            <a:rPr lang="en-US" sz="1600" kern="1200" dirty="0"/>
            <a:t> Argumentation</a:t>
          </a:r>
        </a:p>
      </dsp:txBody>
      <dsp:txXfrm>
        <a:off x="23861" y="23861"/>
        <a:ext cx="2135309" cy="766951"/>
      </dsp:txXfrm>
    </dsp:sp>
    <dsp:sp modelId="{2B16B2AA-E97E-4ABB-8FB3-67479BD5693E}">
      <dsp:nvSpPr>
        <dsp:cNvPr id="0" name=""/>
        <dsp:cNvSpPr/>
      </dsp:nvSpPr>
      <dsp:spPr>
        <a:xfrm>
          <a:off x="232219" y="927822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3"/>
              </a:solidFill>
            </a:rPr>
            <a:t>überwiegend</a:t>
          </a:r>
          <a:r>
            <a:rPr lang="en-US" sz="1600" kern="1200" dirty="0"/>
            <a:t> </a:t>
          </a:r>
          <a:r>
            <a:rPr lang="en-US" sz="1600" kern="1200" dirty="0" err="1"/>
            <a:t>fundierte</a:t>
          </a:r>
          <a:r>
            <a:rPr lang="en-US" sz="1600" kern="1200" dirty="0"/>
            <a:t>, </a:t>
          </a:r>
          <a:r>
            <a:rPr lang="en-US" sz="1600" kern="1200" dirty="0" err="1"/>
            <a:t>präzise</a:t>
          </a:r>
          <a:r>
            <a:rPr lang="en-US" sz="1600" kern="1200" dirty="0"/>
            <a:t> und </a:t>
          </a:r>
          <a:r>
            <a:rPr lang="en-US" sz="1600" kern="1200" dirty="0" err="1"/>
            <a:t>überzeugende</a:t>
          </a:r>
          <a:r>
            <a:rPr lang="en-US" sz="1600" kern="1200" dirty="0"/>
            <a:t> Argumentation</a:t>
          </a:r>
        </a:p>
      </dsp:txBody>
      <dsp:txXfrm>
        <a:off x="256080" y="951683"/>
        <a:ext cx="2300242" cy="766951"/>
      </dsp:txXfrm>
    </dsp:sp>
    <dsp:sp modelId="{5473D264-6964-419C-AB03-8E7DEEEFE356}">
      <dsp:nvSpPr>
        <dsp:cNvPr id="0" name=""/>
        <dsp:cNvSpPr/>
      </dsp:nvSpPr>
      <dsp:spPr>
        <a:xfrm>
          <a:off x="464439" y="1855644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Im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3"/>
              </a:solidFill>
            </a:rPr>
            <a:t>Wesentlichen</a:t>
          </a:r>
          <a:r>
            <a:rPr lang="en-US" sz="1600" kern="1200" dirty="0">
              <a:solidFill>
                <a:srgbClr val="FF0000"/>
              </a:solidFill>
            </a:rPr>
            <a:t> </a:t>
          </a:r>
          <a:r>
            <a:rPr lang="en-US" sz="1600" kern="1200" dirty="0" err="1"/>
            <a:t>überzeugende</a:t>
          </a:r>
          <a:r>
            <a:rPr lang="en-US" sz="1600" kern="1200" dirty="0"/>
            <a:t> </a:t>
          </a:r>
          <a:r>
            <a:rPr lang="en-US" sz="1600" kern="1200" dirty="0" err="1"/>
            <a:t>Arumentation</a:t>
          </a:r>
          <a:endParaRPr lang="en-US" sz="1600" kern="1200" dirty="0"/>
        </a:p>
      </dsp:txBody>
      <dsp:txXfrm>
        <a:off x="488300" y="1879505"/>
        <a:ext cx="2300242" cy="766951"/>
      </dsp:txXfrm>
    </dsp:sp>
    <dsp:sp modelId="{0E15733A-B309-45D2-88DA-440398C79980}">
      <dsp:nvSpPr>
        <dsp:cNvPr id="0" name=""/>
        <dsp:cNvSpPr/>
      </dsp:nvSpPr>
      <dsp:spPr>
        <a:xfrm>
          <a:off x="696658" y="2783467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3"/>
              </a:solidFill>
            </a:rPr>
            <a:t>nur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teilweise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/>
            <a:t>überzeugende</a:t>
          </a:r>
          <a:r>
            <a:rPr lang="en-US" sz="1600" kern="1200" dirty="0"/>
            <a:t> Argumentation</a:t>
          </a:r>
        </a:p>
      </dsp:txBody>
      <dsp:txXfrm>
        <a:off x="720519" y="2807328"/>
        <a:ext cx="2300242" cy="766951"/>
      </dsp:txXfrm>
    </dsp:sp>
    <dsp:sp modelId="{FB5D580F-079D-4AA4-9580-F860B5168922}">
      <dsp:nvSpPr>
        <dsp:cNvPr id="0" name=""/>
        <dsp:cNvSpPr/>
      </dsp:nvSpPr>
      <dsp:spPr>
        <a:xfrm>
          <a:off x="928878" y="3711289"/>
          <a:ext cx="3109722" cy="8146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accent3"/>
              </a:solidFill>
            </a:rPr>
            <a:t>eingschränkt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oder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nur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punktuell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 err="1">
              <a:solidFill>
                <a:schemeClr val="accent3"/>
              </a:solidFill>
            </a:rPr>
            <a:t>nachvollziehbare</a:t>
          </a:r>
          <a:r>
            <a:rPr lang="en-US" sz="1600" kern="1200" dirty="0">
              <a:solidFill>
                <a:schemeClr val="accent3"/>
              </a:solidFill>
            </a:rPr>
            <a:t> </a:t>
          </a:r>
          <a:r>
            <a:rPr lang="en-US" sz="1600" kern="1200" dirty="0"/>
            <a:t>Argumentation</a:t>
          </a:r>
        </a:p>
      </dsp:txBody>
      <dsp:txXfrm>
        <a:off x="952739" y="3735150"/>
        <a:ext cx="2300242" cy="766951"/>
      </dsp:txXfrm>
    </dsp:sp>
    <dsp:sp modelId="{15357CC6-22FB-41AE-96E7-60EDCAF7B6EA}">
      <dsp:nvSpPr>
        <dsp:cNvPr id="0" name=""/>
        <dsp:cNvSpPr/>
      </dsp:nvSpPr>
      <dsp:spPr>
        <a:xfrm>
          <a:off x="258018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699330" y="595164"/>
        <a:ext cx="291245" cy="398477"/>
      </dsp:txXfrm>
    </dsp:sp>
    <dsp:sp modelId="{897D06C5-1EA2-434B-9D9F-54CF7E06B537}">
      <dsp:nvSpPr>
        <dsp:cNvPr id="0" name=""/>
        <dsp:cNvSpPr/>
      </dsp:nvSpPr>
      <dsp:spPr>
        <a:xfrm>
          <a:off x="2812403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931549" y="1522986"/>
        <a:ext cx="291245" cy="398477"/>
      </dsp:txXfrm>
    </dsp:sp>
    <dsp:sp modelId="{242FC3D4-8F5F-402E-9BB3-6D534B7FDD6E}">
      <dsp:nvSpPr>
        <dsp:cNvPr id="0" name=""/>
        <dsp:cNvSpPr/>
      </dsp:nvSpPr>
      <dsp:spPr>
        <a:xfrm>
          <a:off x="3044623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163769" y="2437231"/>
        <a:ext cx="291245" cy="398477"/>
      </dsp:txXfrm>
    </dsp:sp>
    <dsp:sp modelId="{A451FF6B-B47C-42FD-B5C2-B6A9970E0927}">
      <dsp:nvSpPr>
        <dsp:cNvPr id="0" name=""/>
        <dsp:cNvSpPr/>
      </dsp:nvSpPr>
      <dsp:spPr>
        <a:xfrm>
          <a:off x="3276842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395988" y="3374105"/>
        <a:ext cx="291245" cy="39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364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de-DE" dirty="0"/>
              <a:t>Laut </a:t>
            </a:r>
            <a:r>
              <a:rPr lang="de-DE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Servicepaket Abiturprüfung in den Modernen Fremdsprachen an Gymnasien der Normalform und Aufbauform mit Internat Abitur 2021 und 2022 </a:t>
            </a:r>
            <a:r>
              <a:rPr lang="de-D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ist auch Folgendes denkbar: „Kontrastierung zweier kürzerer Texte oder von Bild und Text“ (S. 23; 27) ; </a:t>
            </a:r>
            <a:r>
              <a:rPr lang="de-DE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 jedem Fall dürfen die Texte den </a:t>
            </a:r>
            <a:r>
              <a:rPr lang="de-DE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SuS</a:t>
            </a:r>
            <a:r>
              <a:rPr lang="de-DE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NICHT (durch z. B. Behandlung im Unterricht/ Verwendung in einer Klausur) bekannt sein!</a:t>
            </a:r>
          </a:p>
          <a:p>
            <a:pPr algn="l"/>
            <a:endParaRPr lang="de-DE" sz="18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302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409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453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926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619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99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94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46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79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48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585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440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98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53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27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16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46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22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61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24.09.2020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3765039" y="6057558"/>
            <a:ext cx="161110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kumimoji="0" lang="de-DE" sz="8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www.zsl-bw.de </a:t>
            </a:r>
            <a:fld id="{62079C12-A354-43B7-88E1-3A4D4F388914}" type="datetime1">
              <a:rPr kumimoji="0" lang="de-DE" sz="8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algn="ctr" defTabSz="914400" rtl="0" eaLnBrk="1" latinLnBrk="0" hangingPunct="1"/>
              <a:t>24.09.2020</a:t>
            </a:fld>
            <a:endParaRPr kumimoji="0" lang="de-DE" sz="8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mündliche Abiturprüfung (Basisfach und Leistungsfach)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24.09.2020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24.09.2020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74FA2FE-01D2-431F-8590-79FA3C100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74440"/>
            <a:ext cx="3197102" cy="45091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80CB7144-29A7-405D-9EEA-2F24D1D38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700808"/>
            <a:ext cx="5453236" cy="364445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0844407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74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Grundlage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Vorbereitung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Durchführung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Bewertung</a:t>
            </a:r>
            <a:endParaRPr lang="en-US" sz="32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3800" dirty="0"/>
            </a:br>
            <a:r>
              <a:rPr lang="en-US" dirty="0"/>
              <a:t>B) </a:t>
            </a:r>
            <a:r>
              <a:rPr lang="en-US" dirty="0" err="1"/>
              <a:t>Hinweise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mündlichen</a:t>
            </a:r>
            <a:r>
              <a:rPr lang="en-US" dirty="0"/>
              <a:t> </a:t>
            </a:r>
            <a:r>
              <a:rPr lang="en-US" dirty="0" err="1"/>
              <a:t>Abiturprüfung</a:t>
            </a:r>
            <a:r>
              <a:rPr lang="en-US" dirty="0"/>
              <a:t> in den </a:t>
            </a:r>
            <a:r>
              <a:rPr lang="en-US" dirty="0" err="1"/>
              <a:t>modernen</a:t>
            </a:r>
            <a:r>
              <a:rPr lang="en-US" dirty="0"/>
              <a:t> </a:t>
            </a:r>
            <a:r>
              <a:rPr lang="en-US" dirty="0" err="1"/>
              <a:t>Fremdsprachen</a:t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152911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B.1) </a:t>
            </a:r>
            <a:r>
              <a:rPr lang="en-US" sz="4400" dirty="0" err="1"/>
              <a:t>Grundlage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09888" y="1431540"/>
            <a:ext cx="3988456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698344" y="1431540"/>
            <a:ext cx="3888432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9888" y="2101744"/>
            <a:ext cx="7876888" cy="384753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4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4900" dirty="0"/>
              <a:t>Die </a:t>
            </a:r>
            <a:r>
              <a:rPr lang="en-US" sz="4900" dirty="0" err="1"/>
              <a:t>Prüfungsaufgabe</a:t>
            </a:r>
            <a:r>
              <a:rPr lang="en-US" sz="4900" dirty="0"/>
              <a:t> </a:t>
            </a:r>
            <a:r>
              <a:rPr lang="en-US" sz="4900" dirty="0" err="1"/>
              <a:t>erwächst</a:t>
            </a:r>
            <a:r>
              <a:rPr lang="en-US" sz="4900" dirty="0"/>
              <a:t> </a:t>
            </a:r>
            <a:r>
              <a:rPr lang="en-US" sz="4900" dirty="0" err="1"/>
              <a:t>aus</a:t>
            </a:r>
            <a:r>
              <a:rPr lang="en-US" sz="4900" dirty="0"/>
              <a:t> dem </a:t>
            </a:r>
            <a:r>
              <a:rPr lang="en-US" sz="4900" dirty="0" err="1">
                <a:solidFill>
                  <a:schemeClr val="accent3"/>
                </a:solidFill>
              </a:rPr>
              <a:t>Unterricht</a:t>
            </a:r>
            <a:r>
              <a:rPr lang="en-US" sz="4900" dirty="0"/>
              <a:t> in den </a:t>
            </a:r>
            <a:r>
              <a:rPr lang="en-US" sz="4900" dirty="0" err="1">
                <a:solidFill>
                  <a:schemeClr val="accent3"/>
                </a:solidFill>
              </a:rPr>
              <a:t>Kurshalbjahren</a:t>
            </a:r>
            <a:r>
              <a:rPr lang="en-US" sz="4900" dirty="0"/>
              <a:t> der </a:t>
            </a:r>
            <a:r>
              <a:rPr lang="en-US" sz="4900" dirty="0" err="1"/>
              <a:t>Qualifikationsphase</a:t>
            </a:r>
            <a:r>
              <a:rPr lang="en-US" sz="4900" dirty="0"/>
              <a:t>.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4900" dirty="0"/>
          </a:p>
          <a:p>
            <a:pPr>
              <a:lnSpc>
                <a:spcPct val="120000"/>
              </a:lnSpc>
            </a:pPr>
            <a:r>
              <a:rPr lang="en-US" sz="4900" dirty="0" err="1"/>
              <a:t>Grundlage</a:t>
            </a:r>
            <a:r>
              <a:rPr lang="en-US" sz="4900" dirty="0"/>
              <a:t> </a:t>
            </a:r>
            <a:r>
              <a:rPr lang="en-US" sz="4900" dirty="0" err="1"/>
              <a:t>sind</a:t>
            </a:r>
            <a:r>
              <a:rPr lang="en-US" sz="4900" dirty="0"/>
              <a:t> </a:t>
            </a:r>
            <a:r>
              <a:rPr lang="en-US" sz="4900" dirty="0" err="1">
                <a:solidFill>
                  <a:schemeClr val="accent3"/>
                </a:solidFill>
              </a:rPr>
              <a:t>fiktionale</a:t>
            </a:r>
            <a:r>
              <a:rPr lang="en-US" sz="4900" dirty="0"/>
              <a:t> </a:t>
            </a:r>
            <a:r>
              <a:rPr lang="en-US" sz="4900" dirty="0" err="1"/>
              <a:t>oder</a:t>
            </a:r>
            <a:r>
              <a:rPr lang="en-US" sz="4900" dirty="0"/>
              <a:t> </a:t>
            </a:r>
            <a:r>
              <a:rPr lang="en-US" sz="4900" dirty="0" err="1">
                <a:solidFill>
                  <a:schemeClr val="accent3"/>
                </a:solidFill>
              </a:rPr>
              <a:t>nicht-fiktionale</a:t>
            </a:r>
            <a:r>
              <a:rPr lang="en-US" sz="4900" dirty="0">
                <a:solidFill>
                  <a:schemeClr val="accent3"/>
                </a:solidFill>
              </a:rPr>
              <a:t> </a:t>
            </a:r>
            <a:r>
              <a:rPr lang="en-US" sz="4900" dirty="0" err="1">
                <a:solidFill>
                  <a:schemeClr val="accent3"/>
                </a:solidFill>
              </a:rPr>
              <a:t>Texte</a:t>
            </a:r>
            <a:r>
              <a:rPr lang="en-US" sz="4900" dirty="0">
                <a:solidFill>
                  <a:schemeClr val="accent3"/>
                </a:solidFill>
              </a:rPr>
              <a:t> </a:t>
            </a:r>
            <a:r>
              <a:rPr lang="en-US" sz="4900" dirty="0" err="1"/>
              <a:t>aus</a:t>
            </a:r>
            <a:endParaRPr lang="en-US" sz="4900" dirty="0"/>
          </a:p>
          <a:p>
            <a:pPr marL="109728" indent="0">
              <a:lnSpc>
                <a:spcPct val="120000"/>
              </a:lnSpc>
              <a:buNone/>
            </a:pPr>
            <a:r>
              <a:rPr lang="en-US" sz="4900" dirty="0"/>
              <a:t> </a:t>
            </a:r>
          </a:p>
          <a:p>
            <a:pPr marL="720725" indent="-255588">
              <a:lnSpc>
                <a:spcPct val="120000"/>
              </a:lnSpc>
            </a:pPr>
            <a:r>
              <a:rPr lang="en-US" sz="4900" dirty="0"/>
              <a:t>den </a:t>
            </a:r>
            <a:r>
              <a:rPr lang="en-US" sz="4900" dirty="0" err="1"/>
              <a:t>Bereichen</a:t>
            </a:r>
            <a:r>
              <a:rPr lang="en-US" sz="4900" dirty="0"/>
              <a:t> </a:t>
            </a:r>
            <a:r>
              <a:rPr lang="en-US" sz="4900" dirty="0" err="1"/>
              <a:t>Literatur</a:t>
            </a:r>
            <a:r>
              <a:rPr lang="en-US" sz="4900" dirty="0"/>
              <a:t> und ‘</a:t>
            </a:r>
            <a:r>
              <a:rPr lang="en-US" sz="4900" dirty="0" err="1"/>
              <a:t>Kulturelle</a:t>
            </a:r>
            <a:r>
              <a:rPr lang="en-US" sz="4900" dirty="0"/>
              <a:t> </a:t>
            </a:r>
            <a:r>
              <a:rPr lang="en-US" sz="4900" dirty="0" err="1"/>
              <a:t>Kompetenz</a:t>
            </a:r>
            <a:r>
              <a:rPr lang="en-US" sz="4900" dirty="0"/>
              <a:t>’ des </a:t>
            </a:r>
            <a:r>
              <a:rPr lang="en-US" sz="4900" dirty="0" err="1"/>
              <a:t>Bildungsplans</a:t>
            </a:r>
            <a:r>
              <a:rPr lang="en-US" sz="4900" dirty="0"/>
              <a:t> </a:t>
            </a:r>
            <a:r>
              <a:rPr lang="en-US" sz="4900" b="1" dirty="0">
                <a:solidFill>
                  <a:schemeClr val="accent3"/>
                </a:solidFill>
              </a:rPr>
              <a:t>2004 (</a:t>
            </a:r>
            <a:r>
              <a:rPr lang="en-US" sz="4900" b="1" dirty="0" err="1">
                <a:solidFill>
                  <a:schemeClr val="accent3"/>
                </a:solidFill>
              </a:rPr>
              <a:t>Leistungsfach</a:t>
            </a:r>
            <a:r>
              <a:rPr lang="en-US" sz="4900" b="1" dirty="0">
                <a:solidFill>
                  <a:schemeClr val="accent3"/>
                </a:solidFill>
              </a:rPr>
              <a:t>)</a:t>
            </a:r>
          </a:p>
          <a:p>
            <a:pPr marL="720725" indent="-255588">
              <a:lnSpc>
                <a:spcPct val="120000"/>
              </a:lnSpc>
              <a:buNone/>
            </a:pPr>
            <a:endParaRPr lang="en-US" sz="4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720725" indent="-255588">
              <a:lnSpc>
                <a:spcPct val="120000"/>
              </a:lnSpc>
            </a:pPr>
            <a:r>
              <a:rPr lang="en-US" sz="4900" dirty="0" err="1"/>
              <a:t>bzw</a:t>
            </a:r>
            <a:r>
              <a:rPr lang="en-US" sz="4900" dirty="0"/>
              <a:t>. </a:t>
            </a:r>
            <a:r>
              <a:rPr lang="en-US" sz="4900" dirty="0" err="1"/>
              <a:t>aus</a:t>
            </a:r>
            <a:r>
              <a:rPr lang="en-US" sz="4900" dirty="0"/>
              <a:t> den </a:t>
            </a:r>
            <a:r>
              <a:rPr lang="en-US" sz="4900" dirty="0" err="1"/>
              <a:t>Bereichen</a:t>
            </a:r>
            <a:r>
              <a:rPr lang="en-US" sz="4900" dirty="0"/>
              <a:t> </a:t>
            </a:r>
            <a:r>
              <a:rPr lang="en-US" sz="4900" dirty="0" err="1"/>
              <a:t>Literatur</a:t>
            </a:r>
            <a:r>
              <a:rPr lang="en-US" sz="4900" dirty="0"/>
              <a:t> und ‘</a:t>
            </a:r>
            <a:r>
              <a:rPr lang="en-US" sz="4900" dirty="0" err="1"/>
              <a:t>Soziokulturelles</a:t>
            </a:r>
            <a:r>
              <a:rPr lang="en-US" sz="4900" dirty="0"/>
              <a:t> </a:t>
            </a:r>
            <a:r>
              <a:rPr lang="en-US" sz="4900" dirty="0" err="1"/>
              <a:t>Orientierunswissen</a:t>
            </a:r>
            <a:r>
              <a:rPr lang="en-US" sz="4900" dirty="0"/>
              <a:t>/</a:t>
            </a:r>
            <a:r>
              <a:rPr lang="en-US" sz="4900" dirty="0" err="1"/>
              <a:t>Themen</a:t>
            </a:r>
            <a:r>
              <a:rPr lang="en-US" sz="4900" dirty="0"/>
              <a:t>’ des </a:t>
            </a:r>
            <a:r>
              <a:rPr lang="en-US" sz="4900" dirty="0" err="1"/>
              <a:t>Bildungsplans</a:t>
            </a:r>
            <a:r>
              <a:rPr lang="en-US" sz="4900" dirty="0"/>
              <a:t> </a:t>
            </a:r>
            <a:r>
              <a:rPr lang="en-US" sz="4900" b="1" dirty="0">
                <a:solidFill>
                  <a:schemeClr val="accent3"/>
                </a:solidFill>
              </a:rPr>
              <a:t>2016 (Basisfach)</a:t>
            </a:r>
            <a:endParaRPr lang="de-DE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9208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08768" y="404664"/>
            <a:ext cx="7967688" cy="1008112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3600" dirty="0"/>
              <a:t>B.1) </a:t>
            </a:r>
            <a:r>
              <a:rPr lang="en-US" sz="3600" dirty="0" err="1"/>
              <a:t>Grundlage</a:t>
            </a:r>
            <a:r>
              <a:rPr lang="en-US" sz="3600" dirty="0"/>
              <a:t>: </a:t>
            </a:r>
            <a:r>
              <a:rPr lang="en-US" sz="3600" dirty="0" err="1"/>
              <a:t>Anforderungen</a:t>
            </a:r>
            <a:r>
              <a:rPr lang="en-US" sz="3600" dirty="0"/>
              <a:t> an den </a:t>
            </a:r>
            <a:r>
              <a:rPr lang="en-US" sz="3600" dirty="0" err="1"/>
              <a:t>Prüfungstext</a:t>
            </a:r>
            <a:r>
              <a:rPr lang="en-US" sz="3600" dirty="0"/>
              <a:t>:</a:t>
            </a:r>
            <a:br>
              <a:rPr lang="en-US" sz="4400" b="1" dirty="0"/>
            </a:b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592665" y="1570112"/>
            <a:ext cx="3970214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72000" y="1570112"/>
            <a:ext cx="3888432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592665" y="2132856"/>
            <a:ext cx="7876888" cy="367240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accent3"/>
                </a:solidFill>
              </a:rPr>
              <a:t>Authentizität</a:t>
            </a:r>
            <a:endParaRPr lang="en-US" dirty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3"/>
                </a:solidFill>
              </a:rPr>
              <a:t>linear</a:t>
            </a:r>
            <a:r>
              <a:rPr lang="en-US" dirty="0"/>
              <a:t> </a:t>
            </a:r>
            <a:r>
              <a:rPr lang="en-US" dirty="0" err="1"/>
              <a:t>kodierter</a:t>
            </a:r>
            <a:r>
              <a:rPr lang="en-US" dirty="0"/>
              <a:t> Text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ggfs</a:t>
            </a:r>
            <a:r>
              <a:rPr lang="en-US" dirty="0"/>
              <a:t>.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>
                <a:solidFill>
                  <a:schemeClr val="accent3"/>
                </a:solidFill>
              </a:rPr>
              <a:t>zwei</a:t>
            </a:r>
            <a:r>
              <a:rPr lang="en-US" dirty="0"/>
              <a:t> </a:t>
            </a:r>
            <a:r>
              <a:rPr lang="en-US" dirty="0" err="1"/>
              <a:t>miteinander</a:t>
            </a:r>
            <a:r>
              <a:rPr lang="en-US" dirty="0"/>
              <a:t> </a:t>
            </a:r>
            <a:r>
              <a:rPr lang="en-US" dirty="0" err="1"/>
              <a:t>kombinierte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 (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Sammlung</a:t>
            </a:r>
            <a:r>
              <a:rPr lang="en-US" dirty="0"/>
              <a:t> </a:t>
            </a:r>
            <a:r>
              <a:rPr lang="en-US" dirty="0" err="1"/>
              <a:t>kleinerer</a:t>
            </a:r>
            <a:r>
              <a:rPr lang="en-US" dirty="0"/>
              <a:t> </a:t>
            </a:r>
            <a:r>
              <a:rPr lang="en-US" dirty="0" err="1"/>
              <a:t>Texte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accent3"/>
                </a:solidFill>
              </a:rPr>
              <a:t>Niveau</a:t>
            </a:r>
            <a:r>
              <a:rPr lang="en-US" dirty="0"/>
              <a:t>: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Bildungsplan</a:t>
            </a:r>
            <a:r>
              <a:rPr lang="en-US" dirty="0"/>
              <a:t> </a:t>
            </a:r>
            <a:r>
              <a:rPr lang="en-US" dirty="0" err="1"/>
              <a:t>ausgewiesen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accent3"/>
                </a:solidFill>
              </a:rPr>
              <a:t>Umfang</a:t>
            </a:r>
            <a:r>
              <a:rPr lang="en-US" dirty="0"/>
              <a:t>: 200 bis 300 </a:t>
            </a:r>
            <a:r>
              <a:rPr lang="en-US" dirty="0" err="1"/>
              <a:t>Wörter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accent3"/>
                </a:solidFill>
              </a:rPr>
              <a:t>Angaben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Quelle, </a:t>
            </a:r>
            <a:r>
              <a:rPr lang="en-US" dirty="0" err="1"/>
              <a:t>Wortzahl</a:t>
            </a:r>
            <a:r>
              <a:rPr lang="en-US" dirty="0"/>
              <a:t>, </a:t>
            </a:r>
            <a:r>
              <a:rPr lang="en-US" dirty="0" err="1"/>
              <a:t>sachliche</a:t>
            </a:r>
            <a:r>
              <a:rPr lang="en-US" dirty="0"/>
              <a:t> </a:t>
            </a:r>
            <a:r>
              <a:rPr lang="en-US" dirty="0" err="1"/>
              <a:t>Anmerkungen</a:t>
            </a:r>
            <a:r>
              <a:rPr lang="en-US" dirty="0"/>
              <a:t> und </a:t>
            </a:r>
            <a:r>
              <a:rPr lang="en-US" dirty="0" err="1"/>
              <a:t>Wortangaben</a:t>
            </a:r>
            <a:r>
              <a:rPr lang="en-US" dirty="0"/>
              <a:t> auf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Mindestmaß</a:t>
            </a:r>
            <a:r>
              <a:rPr lang="en-US" dirty="0"/>
              <a:t> </a:t>
            </a:r>
            <a:r>
              <a:rPr lang="en-US" dirty="0" err="1"/>
              <a:t>begrenzt</a:t>
            </a:r>
            <a:endParaRPr lang="en-US" dirty="0"/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480533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25920" y="1589776"/>
            <a:ext cx="3971304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697224" y="1589776"/>
            <a:ext cx="3888432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8768" y="2152520"/>
            <a:ext cx="7876888" cy="3724752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800" b="1" dirty="0"/>
              <a:t> </a:t>
            </a:r>
            <a:r>
              <a:rPr lang="en-US" u="sng" dirty="0" err="1"/>
              <a:t>Anzahl</a:t>
            </a:r>
            <a:r>
              <a:rPr lang="en-US" dirty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dirty="0"/>
              <a:t>    </a:t>
            </a:r>
            <a:r>
              <a:rPr lang="en-US" dirty="0" err="1"/>
              <a:t>höchstens</a:t>
            </a:r>
            <a:r>
              <a:rPr lang="en-US" dirty="0"/>
              <a:t> 2 </a:t>
            </a:r>
            <a:r>
              <a:rPr lang="en-US" dirty="0" err="1"/>
              <a:t>Aufgaben</a:t>
            </a:r>
            <a:r>
              <a:rPr lang="en-US" dirty="0"/>
              <a:t> pro Text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u="sng" dirty="0" err="1"/>
              <a:t>Formulierung</a:t>
            </a:r>
            <a:r>
              <a:rPr lang="en-US" u="sng" dirty="0"/>
              <a:t>  </a:t>
            </a:r>
            <a:br>
              <a:rPr lang="en-US" dirty="0"/>
            </a:br>
            <a:r>
              <a:rPr lang="en-US" dirty="0" err="1"/>
              <a:t>eindeutig</a:t>
            </a:r>
            <a:r>
              <a:rPr lang="en-US" dirty="0"/>
              <a:t> und </a:t>
            </a:r>
            <a:r>
              <a:rPr lang="en-US" dirty="0" err="1"/>
              <a:t>gleichzeitig</a:t>
            </a:r>
            <a:r>
              <a:rPr lang="en-US" dirty="0"/>
              <a:t> so </a:t>
            </a:r>
            <a:r>
              <a:rPr lang="en-US" dirty="0" err="1"/>
              <a:t>offen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zusammenhängender</a:t>
            </a:r>
            <a:r>
              <a:rPr lang="en-US" dirty="0"/>
              <a:t> </a:t>
            </a:r>
            <a:r>
              <a:rPr lang="en-US" dirty="0" err="1"/>
              <a:t>Vortrag</a:t>
            </a:r>
            <a:r>
              <a:rPr lang="en-US" dirty="0"/>
              <a:t> von </a:t>
            </a:r>
            <a:r>
              <a:rPr lang="en-US" dirty="0" err="1"/>
              <a:t>etwa</a:t>
            </a:r>
            <a:r>
              <a:rPr lang="en-US" dirty="0"/>
              <a:t> 10 </a:t>
            </a:r>
            <a:r>
              <a:rPr lang="en-US" dirty="0" err="1"/>
              <a:t>Minuten</a:t>
            </a:r>
            <a:r>
              <a:rPr lang="en-US" dirty="0"/>
              <a:t> </a:t>
            </a:r>
            <a:r>
              <a:rPr lang="en-US" dirty="0" err="1"/>
              <a:t>möglich</a:t>
            </a:r>
            <a:r>
              <a:rPr lang="en-US" dirty="0"/>
              <a:t> </a:t>
            </a:r>
            <a:r>
              <a:rPr lang="en-US" dirty="0" err="1"/>
              <a:t>ist</a:t>
            </a:r>
            <a:endParaRPr lang="en-US" dirty="0"/>
          </a:p>
          <a:p>
            <a:pPr marL="109728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u="sng" dirty="0" err="1"/>
              <a:t>Ausschluss</a:t>
            </a:r>
            <a:br>
              <a:rPr lang="en-US" dirty="0"/>
            </a:br>
            <a:r>
              <a:rPr lang="en-US" dirty="0" err="1"/>
              <a:t>Wiederholung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Klausur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GFS-</a:t>
            </a:r>
            <a:r>
              <a:rPr lang="en-US" dirty="0" err="1"/>
              <a:t>Thema</a:t>
            </a:r>
            <a:r>
              <a:rPr lang="en-US" dirty="0"/>
              <a:t> des </a:t>
            </a:r>
            <a:r>
              <a:rPr lang="en-US" dirty="0" err="1"/>
              <a:t>Prüflings</a:t>
            </a:r>
            <a:endParaRPr lang="en-US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8" name="Titel 2">
            <a:extLst>
              <a:ext uri="{FF2B5EF4-FFF2-40B4-BE49-F238E27FC236}">
                <a16:creationId xmlns:a16="http://schemas.microsoft.com/office/drawing/2014/main" id="{61177A1E-CD0A-44A9-9972-89042B6617DE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br>
              <a:rPr lang="en-US" dirty="0"/>
            </a:br>
            <a:br>
              <a:rPr lang="en-US" dirty="0"/>
            </a:br>
            <a:r>
              <a:rPr lang="en-US" sz="3600" dirty="0"/>
              <a:t>B.1) </a:t>
            </a:r>
            <a:r>
              <a:rPr lang="en-US" sz="3600" dirty="0" err="1"/>
              <a:t>Grundlage</a:t>
            </a:r>
            <a:r>
              <a:rPr lang="en-US" sz="3600" dirty="0"/>
              <a:t>: </a:t>
            </a:r>
            <a:r>
              <a:rPr lang="en-US" sz="3600" dirty="0" err="1"/>
              <a:t>Anforderungen</a:t>
            </a:r>
            <a:r>
              <a:rPr lang="en-US" sz="3600" dirty="0"/>
              <a:t> an die </a:t>
            </a:r>
            <a:r>
              <a:rPr lang="en-US" sz="3600" dirty="0" err="1"/>
              <a:t>Aufgaben</a:t>
            </a:r>
            <a:br>
              <a:rPr lang="en-US" sz="4400" b="1" dirty="0"/>
            </a:br>
            <a:br>
              <a:rPr lang="en-US" sz="4400" dirty="0"/>
            </a:b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6901307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08768" y="1485270"/>
            <a:ext cx="386211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70880" y="1484825"/>
            <a:ext cx="4014776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8768" y="2191314"/>
            <a:ext cx="7876888" cy="1728192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600" u="sng" dirty="0" err="1"/>
              <a:t>Anforderungsbereiche</a:t>
            </a:r>
            <a:br>
              <a:rPr lang="en-US" sz="2600" dirty="0"/>
            </a:br>
            <a:r>
              <a:rPr lang="en-US" sz="2600" dirty="0" err="1"/>
              <a:t>Leistungen</a:t>
            </a:r>
            <a:r>
              <a:rPr lang="en-US" sz="2600" dirty="0"/>
              <a:t> </a:t>
            </a:r>
            <a:r>
              <a:rPr lang="en-US" sz="2600" dirty="0" err="1"/>
              <a:t>aus</a:t>
            </a:r>
            <a:r>
              <a:rPr lang="en-US" sz="2600" dirty="0"/>
              <a:t> </a:t>
            </a:r>
            <a:r>
              <a:rPr lang="en-US" sz="2600" dirty="0" err="1"/>
              <a:t>allen</a:t>
            </a:r>
            <a:r>
              <a:rPr lang="en-US" sz="2600" dirty="0"/>
              <a:t> </a:t>
            </a:r>
            <a:r>
              <a:rPr lang="en-US" sz="2600" dirty="0" err="1"/>
              <a:t>drei</a:t>
            </a:r>
            <a:r>
              <a:rPr lang="en-US" sz="2600" dirty="0"/>
              <a:t> </a:t>
            </a:r>
            <a:r>
              <a:rPr lang="en-US" sz="2600" dirty="0" err="1"/>
              <a:t>Anforderungsbereichen</a:t>
            </a:r>
            <a:r>
              <a:rPr lang="en-US" sz="2600" dirty="0"/>
              <a:t> </a:t>
            </a:r>
            <a:r>
              <a:rPr lang="en-US" sz="2600" dirty="0" err="1"/>
              <a:t>müssen</a:t>
            </a:r>
            <a:r>
              <a:rPr lang="en-US" sz="2600" dirty="0"/>
              <a:t> </a:t>
            </a:r>
            <a:r>
              <a:rPr lang="en-US" sz="2600" dirty="0" err="1"/>
              <a:t>eingefordert</a:t>
            </a:r>
            <a:r>
              <a:rPr lang="en-US" sz="2600" dirty="0"/>
              <a:t> </a:t>
            </a:r>
            <a:r>
              <a:rPr lang="en-US" sz="2600" dirty="0" err="1"/>
              <a:t>werden</a:t>
            </a:r>
            <a:r>
              <a:rPr lang="en-US" sz="2600" dirty="0"/>
              <a:t> in </a:t>
            </a:r>
            <a:r>
              <a:rPr lang="en-US" sz="2600" dirty="0" err="1"/>
              <a:t>jeder</a:t>
            </a:r>
            <a:r>
              <a:rPr lang="en-US" sz="2600" dirty="0"/>
              <a:t> </a:t>
            </a:r>
            <a:r>
              <a:rPr lang="en-US" sz="2600" dirty="0" err="1"/>
              <a:t>vorgelegten</a:t>
            </a:r>
            <a:r>
              <a:rPr lang="en-US" sz="2600" dirty="0"/>
              <a:t> </a:t>
            </a:r>
            <a:r>
              <a:rPr lang="en-US" sz="2600" dirty="0" err="1"/>
              <a:t>Prüfungsaufgabe</a:t>
            </a:r>
            <a:r>
              <a:rPr lang="en-US" sz="2600" dirty="0"/>
              <a:t>.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B.1) </a:t>
            </a:r>
            <a:r>
              <a:rPr lang="en-US" sz="3600" dirty="0" err="1"/>
              <a:t>Grundlage</a:t>
            </a:r>
            <a:r>
              <a:rPr lang="en-US" sz="3600" dirty="0"/>
              <a:t>: </a:t>
            </a:r>
            <a:r>
              <a:rPr lang="en-US" sz="3600" dirty="0" err="1"/>
              <a:t>Anforderungen</a:t>
            </a:r>
            <a:r>
              <a:rPr lang="en-US" sz="3600" dirty="0"/>
              <a:t> an die </a:t>
            </a:r>
            <a:r>
              <a:rPr lang="en-US" sz="3600" dirty="0" err="1"/>
              <a:t>Aufgaben</a:t>
            </a:r>
            <a:endParaRPr lang="de-DE" sz="4400" dirty="0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F4DD2DF3-454A-44F1-87DF-C01DC918F198}"/>
              </a:ext>
            </a:extLst>
          </p:cNvPr>
          <p:cNvSpPr txBox="1">
            <a:spLocks/>
          </p:cNvSpPr>
          <p:nvPr/>
        </p:nvSpPr>
        <p:spPr>
          <a:xfrm>
            <a:off x="4570880" y="4034310"/>
            <a:ext cx="4015896" cy="17358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b="1" dirty="0" err="1">
                <a:solidFill>
                  <a:schemeClr val="tx2"/>
                </a:solidFill>
              </a:rPr>
              <a:t>Leistungsfach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stärkere</a:t>
            </a:r>
            <a:r>
              <a:rPr lang="en-US" dirty="0"/>
              <a:t> </a:t>
            </a:r>
            <a:r>
              <a:rPr lang="en-US" dirty="0" err="1"/>
              <a:t>Akzentuierung</a:t>
            </a:r>
            <a:r>
              <a:rPr lang="en-US" dirty="0"/>
              <a:t> der </a:t>
            </a:r>
            <a:r>
              <a:rPr lang="en-US" dirty="0" err="1"/>
              <a:t>Bereiche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II </a:t>
            </a:r>
            <a:r>
              <a:rPr lang="en-US" dirty="0">
                <a:solidFill>
                  <a:schemeClr val="accent3"/>
                </a:solidFill>
              </a:rPr>
              <a:t>u</a:t>
            </a:r>
            <a:r>
              <a:rPr lang="en-US" dirty="0"/>
              <a:t>nd </a:t>
            </a:r>
            <a:r>
              <a:rPr lang="en-US" b="1" dirty="0">
                <a:solidFill>
                  <a:schemeClr val="accent3"/>
                </a:solidFill>
              </a:rPr>
              <a:t>III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923929DE-58C5-4FD1-BF00-D5C3697D63DD}"/>
              </a:ext>
            </a:extLst>
          </p:cNvPr>
          <p:cNvSpPr txBox="1">
            <a:spLocks/>
          </p:cNvSpPr>
          <p:nvPr/>
        </p:nvSpPr>
        <p:spPr>
          <a:xfrm>
            <a:off x="708768" y="4034310"/>
            <a:ext cx="3862112" cy="17281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b="1" dirty="0">
                <a:solidFill>
                  <a:schemeClr val="tx2"/>
                </a:solidFill>
              </a:rPr>
              <a:t>Basisfach</a:t>
            </a:r>
            <a:r>
              <a:rPr lang="en-US" dirty="0">
                <a:solidFill>
                  <a:schemeClr val="tx2"/>
                </a:solidFill>
              </a:rPr>
              <a:t>:	</a:t>
            </a:r>
            <a:r>
              <a:rPr lang="en-US" sz="2200" dirty="0">
                <a:solidFill>
                  <a:srgbClr val="0070C0"/>
                </a:solidFill>
              </a:rPr>
              <a:t>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stärkere</a:t>
            </a:r>
            <a:r>
              <a:rPr lang="en-US" dirty="0"/>
              <a:t> </a:t>
            </a:r>
            <a:r>
              <a:rPr lang="en-US" dirty="0" err="1"/>
              <a:t>Akzentuierung</a:t>
            </a:r>
            <a:r>
              <a:rPr lang="en-US" dirty="0"/>
              <a:t> der </a:t>
            </a:r>
            <a:r>
              <a:rPr lang="en-US" dirty="0" err="1"/>
              <a:t>Bereiche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I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und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b="1" dirty="0">
                <a:solidFill>
                  <a:schemeClr val="accent3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20535290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694906" y="1510700"/>
            <a:ext cx="3718096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413001" y="1510700"/>
            <a:ext cx="4158792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2C5E07E0-AA44-48A8-B534-2649278D8FF1}"/>
              </a:ext>
            </a:extLst>
          </p:cNvPr>
          <p:cNvSpPr txBox="1">
            <a:spLocks/>
          </p:cNvSpPr>
          <p:nvPr/>
        </p:nvSpPr>
        <p:spPr>
          <a:xfrm>
            <a:off x="694906" y="2152604"/>
            <a:ext cx="7876887" cy="367240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u="sng" dirty="0"/>
              <a:t>Das Schwerpunktthema </a:t>
            </a:r>
          </a:p>
          <a:p>
            <a:pPr marL="109728" indent="0">
              <a:buNone/>
            </a:pPr>
            <a:r>
              <a:rPr lang="de-DE" dirty="0"/>
              <a:t>Die Werke des </a:t>
            </a:r>
            <a:r>
              <a:rPr lang="de-DE" b="1" dirty="0">
                <a:solidFill>
                  <a:schemeClr val="accent3"/>
                </a:solidFill>
              </a:rPr>
              <a:t>Pflichtkanons</a:t>
            </a:r>
            <a:r>
              <a:rPr lang="de-DE" dirty="0"/>
              <a:t> (sowie die </a:t>
            </a:r>
            <a:r>
              <a:rPr lang="de-DE" b="1" dirty="0">
                <a:solidFill>
                  <a:schemeClr val="accent3"/>
                </a:solidFill>
              </a:rPr>
              <a:t>Themenstellungen</a:t>
            </a:r>
            <a:r>
              <a:rPr lang="de-DE" dirty="0"/>
              <a:t> des </a:t>
            </a:r>
            <a:r>
              <a:rPr lang="de-DE" b="1" dirty="0">
                <a:solidFill>
                  <a:schemeClr val="accent3"/>
                </a:solidFill>
              </a:rPr>
              <a:t>schriftlichen Teils des Abiturs </a:t>
            </a:r>
            <a:r>
              <a:rPr lang="de-DE" dirty="0"/>
              <a:t>im Leistungsfach) dürfen </a:t>
            </a:r>
            <a:r>
              <a:rPr lang="de-DE" b="1" dirty="0">
                <a:solidFill>
                  <a:schemeClr val="accent3"/>
                </a:solidFill>
              </a:rPr>
              <a:t>nicht</a:t>
            </a:r>
            <a:r>
              <a:rPr lang="de-DE" dirty="0"/>
              <a:t> Grundlage der vorgelegten Prüfungsaufgabe sein.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/>
              <a:t>Möglich ist jedoch, dass sich </a:t>
            </a:r>
            <a:r>
              <a:rPr lang="de-DE" b="1" dirty="0">
                <a:solidFill>
                  <a:schemeClr val="accent3"/>
                </a:solidFill>
              </a:rPr>
              <a:t>eine der vorgelegten Aufgaben </a:t>
            </a:r>
            <a:r>
              <a:rPr lang="de-DE" dirty="0"/>
              <a:t>auf das Schwerpunktthema bezieht oder </a:t>
            </a:r>
            <a:r>
              <a:rPr lang="de-DE" b="1" dirty="0">
                <a:solidFill>
                  <a:schemeClr val="accent3"/>
                </a:solidFill>
              </a:rPr>
              <a:t>Fragen im Prüfungsgespräch </a:t>
            </a:r>
            <a:r>
              <a:rPr lang="de-DE" dirty="0"/>
              <a:t>darauf Bezug nehmen.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B.1) </a:t>
            </a:r>
            <a:r>
              <a:rPr lang="en-US" sz="3600" dirty="0" err="1"/>
              <a:t>Grundlage</a:t>
            </a:r>
            <a:r>
              <a:rPr lang="en-US" sz="3600" dirty="0"/>
              <a:t>: </a:t>
            </a:r>
            <a:r>
              <a:rPr lang="en-US" sz="3600" dirty="0" err="1"/>
              <a:t>Anforderungen</a:t>
            </a:r>
            <a:r>
              <a:rPr lang="en-US" sz="3600" dirty="0"/>
              <a:t> an die </a:t>
            </a:r>
            <a:r>
              <a:rPr lang="en-US" sz="3600" dirty="0" err="1"/>
              <a:t>Aufgaben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74273743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09888" y="1431540"/>
            <a:ext cx="386211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72000" y="1431540"/>
            <a:ext cx="4014776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683340" y="2276872"/>
            <a:ext cx="7876888" cy="332471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/>
              <a:t>unter</a:t>
            </a:r>
            <a:r>
              <a:rPr lang="en-US" sz="2600" dirty="0"/>
              <a:t> </a:t>
            </a:r>
            <a:r>
              <a:rPr lang="en-US" sz="2600" dirty="0" err="1"/>
              <a:t>Aufsicht</a:t>
            </a:r>
            <a:endParaRPr lang="en-US" sz="2600" dirty="0"/>
          </a:p>
          <a:p>
            <a:r>
              <a:rPr lang="en-US" sz="2600" dirty="0"/>
              <a:t>20 </a:t>
            </a:r>
            <a:r>
              <a:rPr lang="en-US" sz="2600" dirty="0" err="1"/>
              <a:t>Minuten</a:t>
            </a:r>
            <a:endParaRPr lang="en-US" sz="2600" dirty="0"/>
          </a:p>
          <a:p>
            <a:r>
              <a:rPr lang="en-US" sz="2600" dirty="0" err="1"/>
              <a:t>Möglichkeit</a:t>
            </a:r>
            <a:r>
              <a:rPr lang="en-US" sz="2600" dirty="0"/>
              <a:t>, </a:t>
            </a:r>
            <a:r>
              <a:rPr lang="en-US" sz="2600" dirty="0" err="1"/>
              <a:t>schriftliche</a:t>
            </a:r>
            <a:r>
              <a:rPr lang="en-US" sz="2600" dirty="0"/>
              <a:t> </a:t>
            </a:r>
            <a:r>
              <a:rPr lang="en-US" sz="2600" dirty="0" err="1"/>
              <a:t>Aufzeichnungen</a:t>
            </a:r>
            <a:r>
              <a:rPr lang="en-US" sz="2600" dirty="0"/>
              <a:t> </a:t>
            </a:r>
            <a:r>
              <a:rPr lang="en-US" sz="2600" dirty="0" err="1"/>
              <a:t>anzufertigen</a:t>
            </a:r>
            <a:endParaRPr lang="en-US" sz="2600" dirty="0"/>
          </a:p>
          <a:p>
            <a:r>
              <a:rPr lang="en-US" sz="2600" dirty="0" err="1"/>
              <a:t>beide</a:t>
            </a:r>
            <a:r>
              <a:rPr lang="en-US" sz="2600" dirty="0"/>
              <a:t> </a:t>
            </a:r>
            <a:r>
              <a:rPr lang="en-US" sz="2600" dirty="0" err="1"/>
              <a:t>Wörterbücher</a:t>
            </a:r>
            <a:r>
              <a:rPr lang="en-US" sz="2600" dirty="0"/>
              <a:t>: </a:t>
            </a:r>
            <a:r>
              <a:rPr lang="en-US" sz="2600" dirty="0" err="1"/>
              <a:t>einsprachig</a:t>
            </a:r>
            <a:r>
              <a:rPr lang="en-US" sz="2600" dirty="0"/>
              <a:t>, </a:t>
            </a:r>
            <a:r>
              <a:rPr lang="en-US" sz="2600" dirty="0" err="1"/>
              <a:t>zweisprachig</a:t>
            </a:r>
            <a:r>
              <a:rPr lang="en-US" sz="2600" dirty="0"/>
              <a:t>  (D – E, E – D)</a:t>
            </a:r>
          </a:p>
          <a:p>
            <a:r>
              <a:rPr lang="en-US" sz="2600" dirty="0" err="1"/>
              <a:t>keine</a:t>
            </a:r>
            <a:r>
              <a:rPr lang="en-US" sz="2600" dirty="0"/>
              <a:t> </a:t>
            </a:r>
            <a:r>
              <a:rPr lang="en-US" sz="2600" dirty="0" err="1"/>
              <a:t>weiteren</a:t>
            </a:r>
            <a:r>
              <a:rPr lang="en-US" sz="2600" dirty="0"/>
              <a:t> </a:t>
            </a:r>
            <a:r>
              <a:rPr lang="en-US" sz="2600" dirty="0" err="1"/>
              <a:t>Hilfsmittel</a:t>
            </a:r>
            <a:endParaRPr lang="de-DE" sz="2600" dirty="0"/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B.2) </a:t>
            </a:r>
            <a:r>
              <a:rPr lang="en-US" sz="3600" dirty="0" err="1"/>
              <a:t>Vorbereitung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42780261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04420" y="1215112"/>
            <a:ext cx="3794909" cy="5724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499329" y="1215112"/>
            <a:ext cx="4088111" cy="5724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4420" y="1787520"/>
            <a:ext cx="7876888" cy="72294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in der </a:t>
            </a:r>
            <a:r>
              <a:rPr lang="en-US" sz="1800" dirty="0" err="1"/>
              <a:t>Fremdsprache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Themen</a:t>
            </a:r>
            <a:r>
              <a:rPr lang="en-US" sz="1800" dirty="0"/>
              <a:t> </a:t>
            </a:r>
            <a:r>
              <a:rPr lang="en-US" sz="1800" dirty="0" err="1"/>
              <a:t>aus</a:t>
            </a:r>
            <a:r>
              <a:rPr lang="en-US" sz="1800" dirty="0"/>
              <a:t> </a:t>
            </a:r>
            <a:r>
              <a:rPr lang="en-US" sz="1800" dirty="0" err="1"/>
              <a:t>unterschiedlichen</a:t>
            </a:r>
            <a:r>
              <a:rPr lang="en-US" sz="1800" dirty="0"/>
              <a:t> </a:t>
            </a:r>
            <a:r>
              <a:rPr lang="en-US" sz="1800" dirty="0" err="1"/>
              <a:t>Kurshalbjahren</a:t>
            </a:r>
            <a:endParaRPr lang="de-DE" sz="1800" dirty="0"/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B.3) </a:t>
            </a:r>
            <a:r>
              <a:rPr lang="en-US" sz="3600" dirty="0" err="1"/>
              <a:t>Durchführung</a:t>
            </a:r>
            <a:endParaRPr lang="de-DE" sz="4400" dirty="0"/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DACB7A7B-84DF-45D4-9352-B769BA6AC062}"/>
              </a:ext>
            </a:extLst>
          </p:cNvPr>
          <p:cNvSpPr txBox="1">
            <a:spLocks/>
          </p:cNvSpPr>
          <p:nvPr/>
        </p:nvSpPr>
        <p:spPr>
          <a:xfrm>
            <a:off x="704420" y="2510468"/>
            <a:ext cx="7876888" cy="713250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dirty="0" err="1"/>
              <a:t>Teil</a:t>
            </a:r>
            <a:r>
              <a:rPr lang="en-US" sz="1800" b="1" dirty="0"/>
              <a:t> 1: </a:t>
            </a:r>
            <a:r>
              <a:rPr lang="en-US" sz="1800" b="1" dirty="0" err="1"/>
              <a:t>Vortrag</a:t>
            </a:r>
            <a:r>
              <a:rPr lang="en-US" sz="1800" b="1" dirty="0"/>
              <a:t> (</a:t>
            </a:r>
            <a:r>
              <a:rPr lang="en-US" sz="1800" b="1" dirty="0" err="1"/>
              <a:t>etwa</a:t>
            </a:r>
            <a:r>
              <a:rPr lang="en-US" sz="1800" b="1" dirty="0"/>
              <a:t> 10 </a:t>
            </a:r>
            <a:r>
              <a:rPr lang="en-US" sz="1800" b="1" dirty="0" err="1"/>
              <a:t>Minuten</a:t>
            </a:r>
            <a:r>
              <a:rPr lang="en-US" sz="1800" b="1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/>
              <a:t>zusammenhängender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chemeClr val="accent3"/>
                </a:solidFill>
              </a:rPr>
              <a:t>Vortrag</a:t>
            </a:r>
            <a:r>
              <a:rPr lang="en-US" sz="1800" dirty="0"/>
              <a:t> </a:t>
            </a:r>
            <a:r>
              <a:rPr lang="en-US" sz="1800" dirty="0" err="1"/>
              <a:t>zu</a:t>
            </a:r>
            <a:r>
              <a:rPr lang="en-US" sz="1800" dirty="0"/>
              <a:t> Text und </a:t>
            </a:r>
            <a:r>
              <a:rPr lang="en-US" sz="1800" dirty="0" err="1"/>
              <a:t>Aufgaben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endParaRPr lang="en-US" sz="3200" dirty="0"/>
          </a:p>
          <a:p>
            <a:endParaRPr lang="de-DE" sz="3200" dirty="0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45BF2ED4-4E57-4A89-A7FB-6C165561BA0A}"/>
              </a:ext>
            </a:extLst>
          </p:cNvPr>
          <p:cNvSpPr txBox="1">
            <a:spLocks/>
          </p:cNvSpPr>
          <p:nvPr/>
        </p:nvSpPr>
        <p:spPr>
          <a:xfrm>
            <a:off x="704420" y="3241416"/>
            <a:ext cx="7876888" cy="2707864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900" b="1" dirty="0" err="1"/>
              <a:t>Teil</a:t>
            </a:r>
            <a:r>
              <a:rPr lang="en-US" sz="1900" b="1" dirty="0"/>
              <a:t> 2: </a:t>
            </a:r>
            <a:r>
              <a:rPr lang="en-US" sz="1900" b="1" dirty="0" err="1"/>
              <a:t>Prüfungsgespräch</a:t>
            </a:r>
            <a:r>
              <a:rPr lang="en-US" sz="1900" b="1" dirty="0"/>
              <a:t> (</a:t>
            </a:r>
            <a:r>
              <a:rPr lang="en-US" sz="1900" b="1" dirty="0" err="1"/>
              <a:t>etwa</a:t>
            </a:r>
            <a:r>
              <a:rPr lang="en-US" sz="1900" b="1" dirty="0"/>
              <a:t> 10 </a:t>
            </a:r>
            <a:r>
              <a:rPr lang="en-US" sz="1900" b="1" dirty="0" err="1"/>
              <a:t>Minuten</a:t>
            </a:r>
            <a:r>
              <a:rPr lang="en-US" sz="1900" b="1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1900" dirty="0"/>
              <a:t>Die </a:t>
            </a:r>
            <a:r>
              <a:rPr lang="en-US" sz="1900" dirty="0" err="1"/>
              <a:t>angesprochenen</a:t>
            </a:r>
            <a:r>
              <a:rPr lang="en-US" sz="1900" dirty="0"/>
              <a:t> </a:t>
            </a:r>
            <a:r>
              <a:rPr lang="en-US" sz="1900" dirty="0" err="1"/>
              <a:t>Sachverhalte</a:t>
            </a:r>
            <a:r>
              <a:rPr lang="en-US" sz="1900" dirty="0"/>
              <a:t> </a:t>
            </a:r>
            <a:r>
              <a:rPr lang="en-US" sz="1900" dirty="0" err="1"/>
              <a:t>werden</a:t>
            </a:r>
            <a:r>
              <a:rPr lang="en-US" sz="1900" dirty="0"/>
              <a:t> </a:t>
            </a:r>
            <a:r>
              <a:rPr lang="en-US" sz="1900" b="1" dirty="0" err="1">
                <a:solidFill>
                  <a:schemeClr val="accent3"/>
                </a:solidFill>
              </a:rPr>
              <a:t>vertieft</a:t>
            </a:r>
            <a:r>
              <a:rPr lang="en-US" sz="1900" dirty="0">
                <a:solidFill>
                  <a:srgbClr val="FF0000"/>
                </a:solidFill>
              </a:rPr>
              <a:t>, </a:t>
            </a:r>
            <a:r>
              <a:rPr lang="en-US" sz="1900" b="1" dirty="0" err="1">
                <a:solidFill>
                  <a:schemeClr val="accent3"/>
                </a:solidFill>
              </a:rPr>
              <a:t>problematisiert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/>
              <a:t>und </a:t>
            </a:r>
            <a:r>
              <a:rPr lang="en-US" sz="1900" b="1" dirty="0">
                <a:solidFill>
                  <a:schemeClr val="accent3"/>
                </a:solidFill>
              </a:rPr>
              <a:t>in </a:t>
            </a:r>
            <a:r>
              <a:rPr lang="en-US" sz="1900" b="1" dirty="0" err="1">
                <a:solidFill>
                  <a:schemeClr val="accent3"/>
                </a:solidFill>
              </a:rPr>
              <a:t>größere</a:t>
            </a:r>
            <a:r>
              <a:rPr lang="en-US" sz="1900" b="1" dirty="0">
                <a:solidFill>
                  <a:schemeClr val="accent3"/>
                </a:solidFill>
              </a:rPr>
              <a:t> </a:t>
            </a:r>
            <a:r>
              <a:rPr lang="en-US" sz="1900" b="1" dirty="0" err="1">
                <a:solidFill>
                  <a:schemeClr val="accent3"/>
                </a:solidFill>
              </a:rPr>
              <a:t>Zusammenhänge</a:t>
            </a:r>
            <a:r>
              <a:rPr lang="en-US" sz="1900" b="1" dirty="0">
                <a:solidFill>
                  <a:schemeClr val="accent3"/>
                </a:solidFill>
              </a:rPr>
              <a:t> </a:t>
            </a:r>
            <a:r>
              <a:rPr lang="en-US" sz="1900" b="1" dirty="0" err="1">
                <a:solidFill>
                  <a:schemeClr val="accent3"/>
                </a:solidFill>
              </a:rPr>
              <a:t>eingeordnet</a:t>
            </a:r>
            <a:r>
              <a:rPr lang="en-US" sz="1900" b="1" dirty="0">
                <a:solidFill>
                  <a:schemeClr val="accent3"/>
                </a:solidFill>
              </a:rPr>
              <a:t>.</a:t>
            </a:r>
          </a:p>
          <a:p>
            <a:pPr marL="109728" indent="0">
              <a:buNone/>
            </a:pPr>
            <a:endParaRPr lang="en-US" sz="1500" b="1" dirty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1900" dirty="0" err="1"/>
              <a:t>kontextbezogene</a:t>
            </a:r>
            <a:r>
              <a:rPr lang="en-US" sz="1900" dirty="0"/>
              <a:t> </a:t>
            </a:r>
            <a:r>
              <a:rPr lang="en-US" sz="1900" dirty="0" err="1"/>
              <a:t>Ausweitung</a:t>
            </a:r>
            <a:r>
              <a:rPr lang="en-US" sz="1900" dirty="0"/>
              <a:t> </a:t>
            </a:r>
            <a:r>
              <a:rPr lang="en-US" sz="1900" dirty="0" err="1"/>
              <a:t>bzw</a:t>
            </a:r>
            <a:r>
              <a:rPr lang="en-US" sz="1900" dirty="0"/>
              <a:t>. </a:t>
            </a:r>
            <a:r>
              <a:rPr lang="en-US" sz="1900" dirty="0" err="1"/>
              <a:t>Wechsel</a:t>
            </a:r>
            <a:r>
              <a:rPr lang="en-US" sz="1900" dirty="0"/>
              <a:t> der </a:t>
            </a:r>
            <a:r>
              <a:rPr lang="en-US" sz="1900" dirty="0" err="1"/>
              <a:t>Themen</a:t>
            </a:r>
            <a:r>
              <a:rPr lang="en-US" sz="1900" dirty="0"/>
              <a:t>: </a:t>
            </a:r>
            <a:r>
              <a:rPr lang="en-US" sz="1900" dirty="0" err="1"/>
              <a:t>Nachweis</a:t>
            </a:r>
            <a:r>
              <a:rPr lang="en-US" sz="1900" dirty="0"/>
              <a:t> der </a:t>
            </a:r>
            <a:r>
              <a:rPr lang="en-US" sz="1900" dirty="0" err="1"/>
              <a:t>Beherrschung</a:t>
            </a:r>
            <a:r>
              <a:rPr lang="en-US" sz="1900" dirty="0"/>
              <a:t> der </a:t>
            </a:r>
            <a:r>
              <a:rPr lang="en-US" sz="1900" dirty="0" err="1"/>
              <a:t>Inhalte</a:t>
            </a:r>
            <a:r>
              <a:rPr lang="en-US" sz="1900" dirty="0"/>
              <a:t> </a:t>
            </a:r>
            <a:r>
              <a:rPr lang="en-US" sz="1900" dirty="0" err="1"/>
              <a:t>auch</a:t>
            </a:r>
            <a:r>
              <a:rPr lang="en-US" sz="1900" dirty="0"/>
              <a:t> in </a:t>
            </a:r>
            <a:r>
              <a:rPr lang="en-US" sz="1900" dirty="0" err="1"/>
              <a:t>ihrer</a:t>
            </a:r>
            <a:r>
              <a:rPr lang="en-US" sz="1900" dirty="0"/>
              <a:t> </a:t>
            </a:r>
            <a:r>
              <a:rPr lang="en-US" sz="1900" b="1" dirty="0" err="1">
                <a:solidFill>
                  <a:schemeClr val="accent3"/>
                </a:solidFill>
              </a:rPr>
              <a:t>Breite</a:t>
            </a:r>
            <a:br>
              <a:rPr lang="en-US" sz="1900" dirty="0"/>
            </a:br>
            <a:endParaRPr lang="en-US" sz="1900" dirty="0"/>
          </a:p>
          <a:p>
            <a:pPr>
              <a:buFont typeface="Wingdings" pitchFamily="2" charset="2"/>
              <a:buChar char="ü"/>
            </a:pPr>
            <a:r>
              <a:rPr lang="en-US" sz="1900" dirty="0"/>
              <a:t>Der </a:t>
            </a:r>
            <a:r>
              <a:rPr lang="en-US" sz="1900" dirty="0" err="1"/>
              <a:t>Prüfungskandidat</a:t>
            </a:r>
            <a:r>
              <a:rPr lang="en-US" sz="1900" dirty="0"/>
              <a:t> </a:t>
            </a:r>
            <a:r>
              <a:rPr lang="en-US" sz="1900" dirty="0" err="1"/>
              <a:t>zeigt</a:t>
            </a:r>
            <a:r>
              <a:rPr lang="en-US" sz="1900" dirty="0"/>
              <a:t>: </a:t>
            </a:r>
            <a:r>
              <a:rPr lang="en-US" sz="1900" b="1" dirty="0" err="1">
                <a:solidFill>
                  <a:schemeClr val="accent3"/>
                </a:solidFill>
              </a:rPr>
              <a:t>Flexibilität</a:t>
            </a:r>
            <a:r>
              <a:rPr lang="en-US" sz="1900" dirty="0">
                <a:solidFill>
                  <a:srgbClr val="7030A0"/>
                </a:solidFill>
              </a:rPr>
              <a:t> </a:t>
            </a:r>
            <a:r>
              <a:rPr lang="en-US" sz="1900" dirty="0"/>
              <a:t>des </a:t>
            </a:r>
            <a:r>
              <a:rPr lang="en-US" sz="1900" dirty="0" err="1"/>
              <a:t>Denkens</a:t>
            </a:r>
            <a:r>
              <a:rPr lang="en-US" sz="1900" dirty="0"/>
              <a:t>, </a:t>
            </a:r>
            <a:r>
              <a:rPr lang="en-US" sz="1900" dirty="0" err="1"/>
              <a:t>angemessenes</a:t>
            </a:r>
            <a:r>
              <a:rPr lang="en-US" sz="1900" dirty="0"/>
              <a:t> </a:t>
            </a:r>
            <a:r>
              <a:rPr lang="en-US" sz="1900" b="1" dirty="0" err="1">
                <a:solidFill>
                  <a:schemeClr val="accent3"/>
                </a:solidFill>
              </a:rPr>
              <a:t>Reagieren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1900" dirty="0"/>
              <a:t>n der </a:t>
            </a:r>
            <a:r>
              <a:rPr lang="en-US" sz="1900" dirty="0" err="1"/>
              <a:t>Fremdsprache</a:t>
            </a:r>
            <a:r>
              <a:rPr lang="en-US" sz="1900" dirty="0"/>
              <a:t>, </a:t>
            </a:r>
            <a:r>
              <a:rPr lang="en-US" sz="1900" b="1" dirty="0" err="1">
                <a:solidFill>
                  <a:schemeClr val="accent3"/>
                </a:solidFill>
              </a:rPr>
              <a:t>Vernetzung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/>
              <a:t>der </a:t>
            </a:r>
            <a:r>
              <a:rPr lang="en-US" sz="1900" dirty="0" err="1"/>
              <a:t>verschiedenen</a:t>
            </a:r>
            <a:r>
              <a:rPr lang="en-US" sz="1900" dirty="0"/>
              <a:t> </a:t>
            </a:r>
            <a:r>
              <a:rPr lang="en-US" sz="1900" dirty="0" err="1"/>
              <a:t>Kompetenzen</a:t>
            </a:r>
            <a:endParaRPr lang="en-US" sz="1900" dirty="0"/>
          </a:p>
          <a:p>
            <a:pPr marL="109728" indent="0">
              <a:buNone/>
            </a:pPr>
            <a:endParaRPr lang="en-US" sz="19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19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62028544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B.4) </a:t>
            </a:r>
            <a:r>
              <a:rPr lang="en-US" sz="3600" dirty="0" err="1"/>
              <a:t>Bewertung</a:t>
            </a:r>
            <a:endParaRPr lang="de-DE" sz="4400" dirty="0"/>
          </a:p>
        </p:txBody>
      </p:sp>
      <p:sp>
        <p:nvSpPr>
          <p:cNvPr id="8" name="Inhaltsplatzhalter 1">
            <a:extLst>
              <a:ext uri="{FF2B5EF4-FFF2-40B4-BE49-F238E27FC236}">
                <a16:creationId xmlns:a16="http://schemas.microsoft.com/office/drawing/2014/main" id="{45BF2ED4-4E57-4A89-A7FB-6C165561BA0A}"/>
              </a:ext>
            </a:extLst>
          </p:cNvPr>
          <p:cNvSpPr txBox="1">
            <a:spLocks/>
          </p:cNvSpPr>
          <p:nvPr/>
        </p:nvSpPr>
        <p:spPr>
          <a:xfrm>
            <a:off x="5148064" y="1844824"/>
            <a:ext cx="3433244" cy="3661867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 algn="ctr">
              <a:buNone/>
            </a:pPr>
            <a:r>
              <a:rPr lang="en-US" sz="2800" dirty="0"/>
              <a:t>Der </a:t>
            </a:r>
            <a:r>
              <a:rPr lang="en-US" sz="2800" dirty="0" err="1"/>
              <a:t>wesentliche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B70017"/>
                </a:solidFill>
              </a:rPr>
              <a:t>Unterschied</a:t>
            </a:r>
            <a:r>
              <a:rPr lang="en-US" sz="2800" dirty="0"/>
              <a:t> </a:t>
            </a:r>
            <a:r>
              <a:rPr lang="en-US" sz="2800" dirty="0" err="1"/>
              <a:t>liegt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B70017"/>
                </a:solidFill>
              </a:rPr>
              <a:t>Niveau</a:t>
            </a:r>
            <a:r>
              <a:rPr lang="en-US" sz="2800" dirty="0">
                <a:solidFill>
                  <a:srgbClr val="B70017"/>
                </a:solidFill>
              </a:rPr>
              <a:t> der </a:t>
            </a:r>
            <a:r>
              <a:rPr lang="en-US" sz="2800" dirty="0" err="1">
                <a:solidFill>
                  <a:srgbClr val="B70017"/>
                </a:solidFill>
              </a:rPr>
              <a:t>eingereichten</a:t>
            </a:r>
            <a:r>
              <a:rPr lang="en-US" sz="2800" dirty="0">
                <a:solidFill>
                  <a:srgbClr val="B70017"/>
                </a:solidFill>
              </a:rPr>
              <a:t> Aufgabe </a:t>
            </a:r>
            <a:r>
              <a:rPr lang="en-US" sz="2800" dirty="0"/>
              <a:t>und der </a:t>
            </a:r>
            <a:r>
              <a:rPr lang="en-US" sz="2800" dirty="0" err="1"/>
              <a:t>damit</a:t>
            </a:r>
            <a:r>
              <a:rPr lang="en-US" sz="2800" dirty="0"/>
              <a:t> </a:t>
            </a:r>
            <a:r>
              <a:rPr lang="en-US" sz="2800" dirty="0" err="1"/>
              <a:t>verbundenen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B70017"/>
                </a:solidFill>
              </a:rPr>
              <a:t>erwarteten</a:t>
            </a:r>
            <a:r>
              <a:rPr lang="en-US" sz="2800" dirty="0">
                <a:solidFill>
                  <a:srgbClr val="B70017"/>
                </a:solidFill>
              </a:rPr>
              <a:t> </a:t>
            </a:r>
            <a:r>
              <a:rPr lang="en-US" sz="2800" dirty="0" err="1">
                <a:solidFill>
                  <a:srgbClr val="B70017"/>
                </a:solidFill>
              </a:rPr>
              <a:t>Prüfungsleistung</a:t>
            </a:r>
            <a:r>
              <a:rPr lang="en-US" sz="2800" dirty="0"/>
              <a:t>. </a:t>
            </a:r>
          </a:p>
          <a:p>
            <a:endParaRPr lang="de-DE" sz="3200" dirty="0"/>
          </a:p>
        </p:txBody>
      </p:sp>
      <p:graphicFrame>
        <p:nvGraphicFramePr>
          <p:cNvPr id="9" name="Inhaltsplatzhalter 5">
            <a:extLst>
              <a:ext uri="{FF2B5EF4-FFF2-40B4-BE49-F238E27FC236}">
                <a16:creationId xmlns:a16="http://schemas.microsoft.com/office/drawing/2014/main" id="{81F1A07F-D7FB-45A1-9D72-F8A8861364D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5535978"/>
              </p:ext>
            </p:extLst>
          </p:nvPr>
        </p:nvGraphicFramePr>
        <p:xfrm>
          <a:off x="395536" y="130328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764078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24.09.2020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74FA2FE-01D2-431F-8590-79FA3C100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74440"/>
            <a:ext cx="3197102" cy="45091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981850E-F4D0-4C5F-A617-947AC13DF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200" y="1889100"/>
            <a:ext cx="5741880" cy="3079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6917120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23860" y="1224776"/>
            <a:ext cx="3784551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08411" y="1224776"/>
            <a:ext cx="4085039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23860" y="1787520"/>
            <a:ext cx="7876888" cy="72294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2000" dirty="0"/>
              <a:t>Unterschiede in der Bewertung ergeben sich vor allem hinsichtlich…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B.4) </a:t>
            </a:r>
            <a:r>
              <a:rPr lang="en-US" sz="3600" dirty="0" err="1"/>
              <a:t>Bewertung</a:t>
            </a:r>
            <a:endParaRPr lang="de-DE" sz="4400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ABA0A37-D7DB-4EF1-A3C1-B6800204457A}"/>
              </a:ext>
            </a:extLst>
          </p:cNvPr>
          <p:cNvGrpSpPr/>
          <p:nvPr/>
        </p:nvGrpSpPr>
        <p:grpSpPr>
          <a:xfrm>
            <a:off x="395536" y="2644375"/>
            <a:ext cx="2418252" cy="2560320"/>
            <a:chOff x="2976" y="1219200"/>
            <a:chExt cx="2030015" cy="2560320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75B5DFB-C491-4D22-8BF1-4E0D7B4FE695}"/>
                </a:ext>
              </a:extLst>
            </p:cNvPr>
            <p:cNvSpPr/>
            <p:nvPr/>
          </p:nvSpPr>
          <p:spPr>
            <a:xfrm>
              <a:off x="2976" y="1219200"/>
              <a:ext cx="2030015" cy="2560320"/>
            </a:xfrm>
            <a:prstGeom prst="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E40CBE3-DB35-483D-89AA-B570916F13DB}"/>
                </a:ext>
              </a:extLst>
            </p:cNvPr>
            <p:cNvSpPr txBox="1"/>
            <p:nvPr/>
          </p:nvSpPr>
          <p:spPr>
            <a:xfrm>
              <a:off x="2976" y="1219200"/>
              <a:ext cx="2030015" cy="2560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…der </a:t>
              </a:r>
              <a:r>
                <a:rPr lang="en-US" kern="1200" dirty="0" err="1"/>
                <a:t>inhaltlichen</a:t>
              </a:r>
              <a:r>
                <a:rPr lang="en-US" kern="1200" dirty="0"/>
                <a:t> und </a:t>
              </a:r>
              <a:r>
                <a:rPr lang="en-US" kern="1200" dirty="0" err="1"/>
                <a:t>sprachlichen</a:t>
              </a:r>
              <a:r>
                <a:rPr lang="en-US" kern="1200" dirty="0"/>
                <a:t> </a:t>
              </a:r>
              <a:r>
                <a:rPr lang="en-US" kern="1200" dirty="0" err="1"/>
                <a:t>Komplexität</a:t>
              </a:r>
              <a:r>
                <a:rPr lang="en-US" kern="1200" dirty="0"/>
                <a:t> der </a:t>
              </a:r>
              <a:r>
                <a:rPr lang="en-US" kern="1200" dirty="0" err="1"/>
                <a:t>vorgelegten</a:t>
              </a:r>
              <a:r>
                <a:rPr lang="en-US" kern="1200" dirty="0"/>
                <a:t> </a:t>
              </a:r>
              <a:r>
                <a:rPr lang="en-US" kern="1200" dirty="0" err="1"/>
                <a:t>Texte</a:t>
              </a:r>
              <a:endParaRPr lang="en-US" kern="1200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CCE4D1D-F09B-4E4A-B303-91B6ECCA61FC}"/>
              </a:ext>
            </a:extLst>
          </p:cNvPr>
          <p:cNvGrpSpPr/>
          <p:nvPr/>
        </p:nvGrpSpPr>
        <p:grpSpPr>
          <a:xfrm>
            <a:off x="3128399" y="2644375"/>
            <a:ext cx="2592288" cy="2560320"/>
            <a:chOff x="2032992" y="1219200"/>
            <a:chExt cx="2030015" cy="2560320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83CDD293-1311-45BB-9D74-6AF9FDD291A3}"/>
                </a:ext>
              </a:extLst>
            </p:cNvPr>
            <p:cNvSpPr/>
            <p:nvPr/>
          </p:nvSpPr>
          <p:spPr>
            <a:xfrm>
              <a:off x="2032992" y="1219200"/>
              <a:ext cx="2030015" cy="2560320"/>
            </a:xfrm>
            <a:prstGeom prst="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2DC91752-3050-4D61-B1E9-56B11FE53970}"/>
                </a:ext>
              </a:extLst>
            </p:cNvPr>
            <p:cNvSpPr txBox="1"/>
            <p:nvPr/>
          </p:nvSpPr>
          <p:spPr>
            <a:xfrm>
              <a:off x="2032992" y="1219200"/>
              <a:ext cx="2030015" cy="2560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…</a:t>
              </a:r>
              <a:r>
                <a:rPr lang="en-US" kern="1200" dirty="0"/>
                <a:t>der </a:t>
              </a:r>
              <a:r>
                <a:rPr lang="en-US" kern="1200" dirty="0" err="1"/>
                <a:t>Breite</a:t>
              </a:r>
              <a:r>
                <a:rPr lang="en-US" kern="1200" dirty="0"/>
                <a:t> und </a:t>
              </a:r>
              <a:r>
                <a:rPr lang="en-US" kern="1200" dirty="0" err="1"/>
                <a:t>Tiefe</a:t>
              </a:r>
              <a:r>
                <a:rPr lang="en-US" kern="1200" dirty="0"/>
                <a:t> des </a:t>
              </a:r>
              <a:r>
                <a:rPr lang="en-US" kern="1200" dirty="0" err="1"/>
                <a:t>für</a:t>
              </a:r>
              <a:r>
                <a:rPr lang="en-US" kern="1200" dirty="0"/>
                <a:t> die </a:t>
              </a:r>
              <a:r>
                <a:rPr lang="en-US" kern="1200" dirty="0" err="1"/>
                <a:t>Aufgabenbearbeitung</a:t>
              </a:r>
              <a:r>
                <a:rPr lang="en-US" kern="1200" dirty="0"/>
                <a:t> </a:t>
              </a:r>
              <a:r>
                <a:rPr lang="en-US" kern="1200" dirty="0" err="1"/>
                <a:t>erforderlichen</a:t>
              </a:r>
              <a:r>
                <a:rPr lang="en-US" kern="1200" dirty="0"/>
                <a:t> </a:t>
              </a:r>
              <a:r>
                <a:rPr lang="en-US" kern="1200" dirty="0" err="1"/>
                <a:t>soziokulturellen</a:t>
              </a:r>
              <a:r>
                <a:rPr lang="en-US" kern="1200" dirty="0"/>
                <a:t> </a:t>
              </a:r>
              <a:r>
                <a:rPr lang="en-US" kern="1200" dirty="0" err="1"/>
                <a:t>Orientierungswissens</a:t>
              </a:r>
              <a:endParaRPr lang="en-US" sz="1400" kern="1200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9F6B4F1E-7CED-457C-9AC2-41AAA6D2D37E}"/>
              </a:ext>
            </a:extLst>
          </p:cNvPr>
          <p:cNvGrpSpPr/>
          <p:nvPr/>
        </p:nvGrpSpPr>
        <p:grpSpPr>
          <a:xfrm>
            <a:off x="6035299" y="2654986"/>
            <a:ext cx="2713165" cy="2560320"/>
            <a:chOff x="4063007" y="1219200"/>
            <a:chExt cx="2030016" cy="2560320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E4C8E1EE-5C7C-4780-BBA7-2E703F82CC7B}"/>
                </a:ext>
              </a:extLst>
            </p:cNvPr>
            <p:cNvSpPr/>
            <p:nvPr/>
          </p:nvSpPr>
          <p:spPr>
            <a:xfrm>
              <a:off x="4063007" y="1219200"/>
              <a:ext cx="2030015" cy="2560320"/>
            </a:xfrm>
            <a:prstGeom prst="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5BCE59DC-04FB-4BAE-A1CC-1C8609D5D667}"/>
                </a:ext>
              </a:extLst>
            </p:cNvPr>
            <p:cNvSpPr txBox="1"/>
            <p:nvPr/>
          </p:nvSpPr>
          <p:spPr>
            <a:xfrm>
              <a:off x="4063008" y="1219200"/>
              <a:ext cx="2030015" cy="2560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…der </a:t>
              </a:r>
              <a:r>
                <a:rPr lang="en-US" kern="1200" dirty="0" err="1"/>
                <a:t>Aufgabenstellung</a:t>
              </a:r>
              <a:r>
                <a:rPr lang="en-US" kern="1200" dirty="0"/>
                <a:t> und der </a:t>
              </a:r>
              <a:r>
                <a:rPr lang="en-US" kern="1200" dirty="0" err="1"/>
                <a:t>damit</a:t>
              </a:r>
              <a:r>
                <a:rPr lang="en-US" kern="1200" dirty="0"/>
                <a:t> </a:t>
              </a:r>
              <a:r>
                <a:rPr lang="en-US" kern="1200" dirty="0" err="1"/>
                <a:t>verbundenen</a:t>
              </a:r>
              <a:r>
                <a:rPr lang="en-US" kern="1200" dirty="0"/>
                <a:t> </a:t>
              </a:r>
              <a:r>
                <a:rPr lang="en-US" kern="1200" dirty="0" err="1"/>
                <a:t>Anforderungsbereiche</a:t>
              </a:r>
              <a:r>
                <a:rPr lang="en-US" kern="1200" dirty="0"/>
                <a:t>: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chemeClr val="accent3"/>
                  </a:solidFill>
                </a:rPr>
                <a:t>Basisfach</a:t>
              </a:r>
              <a:r>
                <a:rPr lang="en-US" sz="1400" kern="1200" dirty="0"/>
                <a:t>: </a:t>
              </a:r>
              <a:r>
                <a:rPr lang="en-US" sz="1400" kern="1200" dirty="0" err="1"/>
                <a:t>Schwerpunkt</a:t>
              </a:r>
              <a:r>
                <a:rPr lang="en-US" sz="1400" kern="1200" dirty="0"/>
                <a:t> auf </a:t>
              </a:r>
              <a:r>
                <a:rPr lang="en-US" sz="1400" kern="1200" dirty="0" err="1"/>
                <a:t>Reproduktion</a:t>
              </a:r>
              <a:r>
                <a:rPr lang="en-US" sz="1400" kern="1200" dirty="0"/>
                <a:t> und </a:t>
              </a:r>
              <a:r>
                <a:rPr lang="en-US" sz="1400" kern="1200" dirty="0" err="1"/>
                <a:t>Reorganisation</a:t>
              </a:r>
              <a:endParaRPr lang="en-US" sz="1400" kern="1200" dirty="0"/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 err="1">
                  <a:solidFill>
                    <a:schemeClr val="accent3"/>
                  </a:solidFill>
                </a:rPr>
                <a:t>Leistungsfach</a:t>
              </a:r>
              <a:r>
                <a:rPr lang="en-US" sz="1400" kern="1200" dirty="0"/>
                <a:t>: </a:t>
              </a:r>
              <a:r>
                <a:rPr lang="en-US" sz="1400" kern="1200" dirty="0" err="1"/>
                <a:t>Schwerpunkt</a:t>
              </a:r>
              <a:r>
                <a:rPr lang="en-US" sz="1400" kern="1200" dirty="0"/>
                <a:t> auf </a:t>
              </a:r>
              <a:r>
                <a:rPr lang="en-US" sz="1400" kern="1200" dirty="0" err="1"/>
                <a:t>Reorganisation</a:t>
              </a:r>
              <a:r>
                <a:rPr lang="en-US" sz="1400" kern="1200" dirty="0"/>
                <a:t> und Transfer</a:t>
              </a:r>
            </a:p>
          </p:txBody>
        </p: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4C4C9C13-D5C9-42E0-8CE4-3A49F2342781}"/>
              </a:ext>
            </a:extLst>
          </p:cNvPr>
          <p:cNvSpPr txBox="1"/>
          <p:nvPr/>
        </p:nvSpPr>
        <p:spPr>
          <a:xfrm>
            <a:off x="395536" y="5246720"/>
            <a:ext cx="8352927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Bewertung erfolgt </a:t>
            </a:r>
            <a:r>
              <a:rPr lang="de-DE" sz="2000" b="1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ganzheitlich</a:t>
            </a:r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</a:p>
          <a:p>
            <a:pPr algn="ctr"/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Bewertung der </a:t>
            </a:r>
            <a:r>
              <a:rPr lang="de-DE" sz="2000" b="1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fachlichen</a:t>
            </a:r>
            <a:r>
              <a:rPr lang="de-DE" sz="2000" b="1" dirty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b="1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Leistung</a:t>
            </a:r>
            <a:r>
              <a:rPr lang="de-DE" sz="2000" dirty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steht im Fokus der Prüfung.</a:t>
            </a:r>
            <a:endParaRPr lang="de-DE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4689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23860" y="1224776"/>
            <a:ext cx="3942768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650682" y="1224776"/>
            <a:ext cx="3942768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4420" y="1893872"/>
            <a:ext cx="7876888" cy="713760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2000" dirty="0">
                <a:solidFill>
                  <a:schemeClr val="tx1"/>
                </a:solidFill>
              </a:rPr>
              <a:t>Auszug aus: </a:t>
            </a:r>
            <a:r>
              <a:rPr lang="de-DE" sz="2000" i="1" dirty="0">
                <a:solidFill>
                  <a:schemeClr val="tx1"/>
                </a:solidFill>
              </a:rPr>
              <a:t>Bewertungsraster zur mündlichen Abiturprüfung in den Modernen Fremdsprachen 37-6615.31-2021/4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B.4) </a:t>
            </a:r>
            <a:r>
              <a:rPr lang="en-US" sz="3600" dirty="0" err="1"/>
              <a:t>Bewertung</a:t>
            </a:r>
            <a:endParaRPr lang="de-DE" sz="44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6B83498-E3B7-4CC8-9B65-33824E7C4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3043"/>
              </p:ext>
            </p:extLst>
          </p:nvPr>
        </p:nvGraphicFramePr>
        <p:xfrm>
          <a:off x="712238" y="2713984"/>
          <a:ext cx="7876888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0494">
                  <a:extLst>
                    <a:ext uri="{9D8B030D-6E8A-4147-A177-3AD203B41FA5}">
                      <a16:colId xmlns:a16="http://schemas.microsoft.com/office/drawing/2014/main" val="2088831260"/>
                    </a:ext>
                  </a:extLst>
                </a:gridCol>
                <a:gridCol w="2622606">
                  <a:extLst>
                    <a:ext uri="{9D8B030D-6E8A-4147-A177-3AD203B41FA5}">
                      <a16:colId xmlns:a16="http://schemas.microsoft.com/office/drawing/2014/main" val="1093384974"/>
                    </a:ext>
                  </a:extLst>
                </a:gridCol>
                <a:gridCol w="4003788">
                  <a:extLst>
                    <a:ext uri="{9D8B030D-6E8A-4147-A177-3AD203B41FA5}">
                      <a16:colId xmlns:a16="http://schemas.microsoft.com/office/drawing/2014/main" val="1209712641"/>
                    </a:ext>
                  </a:extLst>
                </a:gridCol>
              </a:tblGrid>
              <a:tr h="50244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/>
                        <a:t>Noten</a:t>
                      </a:r>
                      <a:r>
                        <a:rPr lang="en-US" sz="1500" dirty="0"/>
                        <a:t>-</a:t>
                      </a:r>
                    </a:p>
                    <a:p>
                      <a:pPr algn="ctr"/>
                      <a:r>
                        <a:rPr lang="en-US" sz="1500" dirty="0" err="1"/>
                        <a:t>punkte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 </a:t>
                      </a:r>
                      <a:r>
                        <a:rPr lang="en-US" sz="1500" dirty="0" err="1"/>
                        <a:t>Aufgabenerfüllung</a:t>
                      </a:r>
                      <a:r>
                        <a:rPr lang="en-US" sz="1500" dirty="0"/>
                        <a:t> / </a:t>
                      </a:r>
                      <a:r>
                        <a:rPr lang="en-US" sz="1500" dirty="0" err="1"/>
                        <a:t>Inhalt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2. </a:t>
                      </a:r>
                      <a:r>
                        <a:rPr lang="en-US" sz="1500" dirty="0" err="1"/>
                        <a:t>Sprachliche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Leistung</a:t>
                      </a:r>
                      <a:r>
                        <a:rPr lang="en-US" sz="1500" dirty="0"/>
                        <a:t> und </a:t>
                      </a:r>
                      <a:r>
                        <a:rPr lang="en-US" sz="1500" dirty="0" err="1"/>
                        <a:t>Strategie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11180"/>
                  </a:ext>
                </a:extLst>
              </a:tr>
              <a:tr h="259595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/>
                        <a:t>sehr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gute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Leistung</a:t>
                      </a:r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15-13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dirty="0" err="1"/>
                        <a:t>erfüllt</a:t>
                      </a:r>
                      <a:r>
                        <a:rPr lang="en-US" sz="1500" dirty="0"/>
                        <a:t> die </a:t>
                      </a:r>
                      <a:r>
                        <a:rPr lang="en-US" sz="1500" dirty="0" err="1"/>
                        <a:t>gestellten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Aufgaben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umfassend</a:t>
                      </a:r>
                      <a:endParaRPr lang="en-US" sz="1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500" dirty="0" err="1"/>
                        <a:t>durchgehend</a:t>
                      </a:r>
                      <a:r>
                        <a:rPr lang="en-US" sz="15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differenzierte</a:t>
                      </a:r>
                      <a:r>
                        <a:rPr lang="en-US" sz="1500" dirty="0"/>
                        <a:t>, </a:t>
                      </a:r>
                      <a:r>
                        <a:rPr lang="en-US" sz="1500" dirty="0" err="1"/>
                        <a:t>sachgerecht</a:t>
                      </a:r>
                      <a:r>
                        <a:rPr lang="en-US" sz="1500" dirty="0"/>
                        <a:t>, </a:t>
                      </a:r>
                      <a:r>
                        <a:rPr lang="en-US" sz="1500" dirty="0" err="1"/>
                        <a:t>logisch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strukturierte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Darstellung</a:t>
                      </a:r>
                      <a:endParaRPr lang="en-US" sz="1500" dirty="0">
                        <a:solidFill>
                          <a:schemeClr val="accent3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fundierte</a:t>
                      </a:r>
                      <a:r>
                        <a:rPr lang="en-US" sz="1500" dirty="0"/>
                        <a:t>, </a:t>
                      </a:r>
                      <a:r>
                        <a:rPr lang="en-US" sz="1500" dirty="0" err="1"/>
                        <a:t>präzise</a:t>
                      </a:r>
                      <a:r>
                        <a:rPr lang="en-US" sz="1500" dirty="0"/>
                        <a:t> und </a:t>
                      </a:r>
                      <a:r>
                        <a:rPr lang="en-US" sz="1500" dirty="0" err="1"/>
                        <a:t>überzeugende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>
                          <a:solidFill>
                            <a:schemeClr val="accent3"/>
                          </a:solidFill>
                        </a:rPr>
                        <a:t>Argumentation</a:t>
                      </a:r>
                    </a:p>
                    <a:p>
                      <a:endParaRPr lang="en-US" sz="1500" dirty="0"/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durchgehend</a:t>
                      </a:r>
                      <a:r>
                        <a:rPr lang="en-US" sz="15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sehr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gute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Verständlichkeit</a:t>
                      </a:r>
                      <a:r>
                        <a:rPr lang="en-US" sz="1500" dirty="0"/>
                        <a:t>, </a:t>
                      </a:r>
                      <a:r>
                        <a:rPr lang="en-US" sz="1500" dirty="0" err="1"/>
                        <a:t>nahezu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korrekter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Sprachgebrauch</a:t>
                      </a:r>
                      <a:endParaRPr lang="en-US" sz="1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korrekte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Aussprache</a:t>
                      </a:r>
                      <a:r>
                        <a:rPr lang="en-US" sz="1500" dirty="0"/>
                        <a:t>/Intonation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differenzierter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Wortschatz</a:t>
                      </a:r>
                      <a:r>
                        <a:rPr lang="en-US" sz="1500" dirty="0"/>
                        <a:t>/ </a:t>
                      </a:r>
                      <a:r>
                        <a:rPr lang="en-US" sz="1500" dirty="0" err="1"/>
                        <a:t>sichere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Beherrschung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auch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komplexer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syntaktischer</a:t>
                      </a:r>
                      <a:r>
                        <a:rPr lang="en-US" sz="1500" dirty="0"/>
                        <a:t> und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grammatischer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Strukturen</a:t>
                      </a:r>
                      <a:endParaRPr lang="en-US" sz="1500" dirty="0">
                        <a:solidFill>
                          <a:schemeClr val="accent3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/>
                        <a:t>adäquate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Verwendung</a:t>
                      </a:r>
                      <a:r>
                        <a:rPr lang="en-US" sz="1500" dirty="0"/>
                        <a:t> von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Kooperations</a:t>
                      </a:r>
                      <a:r>
                        <a:rPr lang="en-US" sz="1500" dirty="0">
                          <a:solidFill>
                            <a:schemeClr val="accent3"/>
                          </a:solidFill>
                        </a:rPr>
                        <a:t>- und </a:t>
                      </a: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Kommunikationsstrategien</a:t>
                      </a:r>
                      <a:endParaRPr lang="en-US" sz="1500" dirty="0">
                        <a:solidFill>
                          <a:schemeClr val="accent3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>
                          <a:solidFill>
                            <a:schemeClr val="accent3"/>
                          </a:solidFill>
                        </a:rPr>
                        <a:t>Redefluss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nahezu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natürlich</a:t>
                      </a:r>
                      <a:r>
                        <a:rPr lang="en-US" sz="1500" dirty="0"/>
                        <a:t> 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5360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8768" y="939706"/>
            <a:ext cx="7876888" cy="761101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4400" dirty="0"/>
              <a:t>Verschiedene Notenstufen im Bewertungsraster (exemplarisch):</a:t>
            </a:r>
          </a:p>
          <a:p>
            <a:pPr marL="109728" indent="0">
              <a:buNone/>
            </a:pPr>
            <a:r>
              <a:rPr lang="de-DE" sz="2900" dirty="0">
                <a:solidFill>
                  <a:schemeClr val="tx1"/>
                </a:solidFill>
              </a:rPr>
              <a:t>Auszug aus: </a:t>
            </a:r>
            <a:r>
              <a:rPr lang="de-DE" sz="2900" i="1" dirty="0">
                <a:solidFill>
                  <a:schemeClr val="tx1"/>
                </a:solidFill>
              </a:rPr>
              <a:t>Bewertungsraster zur mündlichen Abiturprüfung in den Modernen Fremdsprachen 37-6615.31-2021/4</a:t>
            </a:r>
          </a:p>
          <a:p>
            <a:pPr marL="109728" indent="0">
              <a:buNone/>
            </a:pPr>
            <a:endParaRPr lang="de-DE" sz="2000" dirty="0"/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708768" y="404664"/>
            <a:ext cx="7967688" cy="3600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B.4) </a:t>
            </a:r>
            <a:r>
              <a:rPr lang="en-US" sz="3600" dirty="0" err="1"/>
              <a:t>Bewertung</a:t>
            </a:r>
            <a:endParaRPr lang="de-DE" sz="4400" dirty="0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E9A4C3A1-833E-46DC-8A9A-C798E4B0F8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8576271"/>
              </p:ext>
            </p:extLst>
          </p:nvPr>
        </p:nvGraphicFramePr>
        <p:xfrm>
          <a:off x="395536" y="1927373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A38C6637-0242-423C-B681-EA01ADD91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821642"/>
              </p:ext>
            </p:extLst>
          </p:nvPr>
        </p:nvGraphicFramePr>
        <p:xfrm>
          <a:off x="4703496" y="1927372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6362130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AsOne/>
      </p:bldGraphic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4420" y="1292968"/>
            <a:ext cx="7876888" cy="444028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dirty="0"/>
              <a:t>Ministerium für Kultus, Jugend und Sport Baden-Württemberg: </a:t>
            </a:r>
            <a:r>
              <a:rPr lang="de-DE" i="1" dirty="0"/>
              <a:t>Ergänzende Hinweise zur mündlichen Abiturprüfung und zu den Ergänzungsprüfungen 2021. A) Hinweise zur Gestaltung der mündlichen Abiturprüfung</a:t>
            </a:r>
            <a:r>
              <a:rPr lang="de-DE" dirty="0"/>
              <a:t>, S.117-119.</a:t>
            </a:r>
          </a:p>
          <a:p>
            <a:pPr marL="109728" lvl="0" indent="0">
              <a:buNone/>
            </a:pPr>
            <a:endParaRPr lang="de-DE" dirty="0"/>
          </a:p>
          <a:p>
            <a:pPr lvl="0"/>
            <a:r>
              <a:rPr lang="de-DE" dirty="0"/>
              <a:t>Ministerium für Kultus, Jugend und Sport Baden-Württemberg: </a:t>
            </a:r>
            <a:r>
              <a:rPr lang="de-DE" i="1" dirty="0"/>
              <a:t>Ergänzende Hinweise zur mündlichen Abiturprüfung und zu den Ergänzungsprüfungen 2021. B) Hinweise zur mündlichen Abiturprüfung in den modernen Fremdsprachen</a:t>
            </a:r>
            <a:r>
              <a:rPr lang="de-DE" dirty="0"/>
              <a:t>, S.120-123.</a:t>
            </a:r>
          </a:p>
          <a:p>
            <a:pPr marL="109728" lvl="0" indent="0">
              <a:buNone/>
            </a:pPr>
            <a:endParaRPr lang="de-DE" dirty="0"/>
          </a:p>
          <a:p>
            <a:r>
              <a:rPr lang="de-DE" dirty="0"/>
              <a:t>Ministerium für Kultus, Jugend und Sport Baden-Württemberg: </a:t>
            </a:r>
            <a:r>
              <a:rPr lang="de-DE" i="1" dirty="0"/>
              <a:t>Abiturprüfung in den Modernen Fremdsprachen an Gymnasien der Normalform und Aufbauform mit Internat Abitur 2021 und 2022 Servicepaket</a:t>
            </a:r>
            <a:r>
              <a:rPr lang="de-DE" dirty="0"/>
              <a:t>, S.22-29.</a:t>
            </a:r>
          </a:p>
          <a:p>
            <a:pPr lvl="0"/>
            <a:endParaRPr lang="de-DE" dirty="0"/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D2F8FD70-C9B8-4A26-99CB-315846620E41}"/>
              </a:ext>
            </a:extLst>
          </p:cNvPr>
          <p:cNvSpPr txBox="1">
            <a:spLocks/>
          </p:cNvSpPr>
          <p:nvPr/>
        </p:nvSpPr>
        <p:spPr>
          <a:xfrm>
            <a:off x="251520" y="396373"/>
            <a:ext cx="7967688" cy="8883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/>
              <a:t>Quellen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01917343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en-US" sz="3600" dirty="0"/>
              <a:t>A) </a:t>
            </a:r>
            <a:r>
              <a:rPr lang="en-US" sz="3600" dirty="0" err="1"/>
              <a:t>Hinweise</a:t>
            </a:r>
            <a:r>
              <a:rPr lang="en-US" sz="3600" dirty="0"/>
              <a:t> </a:t>
            </a:r>
            <a:r>
              <a:rPr lang="en-US" sz="3600" dirty="0" err="1"/>
              <a:t>zur</a:t>
            </a:r>
            <a:r>
              <a:rPr lang="en-US" sz="3600" dirty="0"/>
              <a:t> </a:t>
            </a:r>
            <a:r>
              <a:rPr lang="en-US" sz="3600" dirty="0" err="1"/>
              <a:t>Gestaltung</a:t>
            </a:r>
            <a:r>
              <a:rPr lang="en-US" sz="3600" dirty="0"/>
              <a:t> und </a:t>
            </a:r>
            <a:r>
              <a:rPr lang="en-US" sz="3600" dirty="0" err="1"/>
              <a:t>Durchführung</a:t>
            </a:r>
            <a:r>
              <a:rPr lang="en-US" sz="3600" dirty="0"/>
              <a:t> der </a:t>
            </a:r>
            <a:r>
              <a:rPr lang="en-US" sz="3600" dirty="0" err="1"/>
              <a:t>mündlichen</a:t>
            </a:r>
            <a:r>
              <a:rPr lang="en-US" sz="3600" dirty="0"/>
              <a:t> </a:t>
            </a:r>
            <a:r>
              <a:rPr lang="en-US" sz="3600" dirty="0" err="1"/>
              <a:t>Abiturprüfung</a:t>
            </a:r>
            <a:r>
              <a:rPr lang="en-US" sz="3600" dirty="0"/>
              <a:t> </a:t>
            </a:r>
            <a:br>
              <a:rPr lang="en-US" dirty="0"/>
            </a:br>
            <a:endParaRPr lang="de-DE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30C8E3B3-CC95-4A74-A319-DA2C3811BDC0}"/>
              </a:ext>
            </a:extLst>
          </p:cNvPr>
          <p:cNvSpPr txBox="1">
            <a:spLocks/>
          </p:cNvSpPr>
          <p:nvPr/>
        </p:nvSpPr>
        <p:spPr>
          <a:xfrm>
            <a:off x="4644008" y="2204864"/>
            <a:ext cx="3682752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Mündliche</a:t>
            </a:r>
            <a:r>
              <a:rPr lang="en-US" sz="2800" dirty="0"/>
              <a:t> </a:t>
            </a:r>
            <a:r>
              <a:rPr lang="en-US" sz="2800" dirty="0" err="1"/>
              <a:t>Prüfung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2ECE63D5-81AA-419F-A2FF-08E216D21076}"/>
              </a:ext>
            </a:extLst>
          </p:cNvPr>
          <p:cNvSpPr txBox="1">
            <a:spLocks/>
          </p:cNvSpPr>
          <p:nvPr/>
        </p:nvSpPr>
        <p:spPr>
          <a:xfrm>
            <a:off x="683568" y="2204864"/>
            <a:ext cx="3682752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Mündliche</a:t>
            </a:r>
            <a:r>
              <a:rPr lang="en-US" sz="2800" dirty="0"/>
              <a:t> </a:t>
            </a:r>
            <a:r>
              <a:rPr lang="en-US" sz="2800" dirty="0" err="1"/>
              <a:t>Prüfung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327B6758-215B-4FF0-8EEA-ACD9251C8438}"/>
              </a:ext>
            </a:extLst>
          </p:cNvPr>
          <p:cNvSpPr txBox="1">
            <a:spLocks/>
          </p:cNvSpPr>
          <p:nvPr/>
        </p:nvSpPr>
        <p:spPr>
          <a:xfrm>
            <a:off x="2463180" y="4077072"/>
            <a:ext cx="4361656" cy="1800200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900" dirty="0" err="1"/>
              <a:t>Ziele</a:t>
            </a:r>
            <a:r>
              <a:rPr lang="en-US" sz="3900" dirty="0"/>
              <a:t> und </a:t>
            </a:r>
            <a:r>
              <a:rPr lang="en-US" sz="3900" dirty="0" err="1"/>
              <a:t>Inhalte</a:t>
            </a:r>
            <a:endParaRPr lang="en-US" sz="3900" dirty="0"/>
          </a:p>
          <a:p>
            <a:pPr marL="0" indent="0" algn="ctr">
              <a:buFont typeface="Arial" pitchFamily="34" charset="0"/>
              <a:buNone/>
            </a:pPr>
            <a:r>
              <a:rPr lang="en-US" sz="3900" dirty="0" err="1"/>
              <a:t>Struktur</a:t>
            </a:r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3429B56-D898-4D92-8E95-BF4A23AA9D58}"/>
              </a:ext>
            </a:extLst>
          </p:cNvPr>
          <p:cNvCxnSpPr>
            <a:cxnSpLocks/>
          </p:cNvCxnSpPr>
          <p:nvPr/>
        </p:nvCxnSpPr>
        <p:spPr>
          <a:xfrm>
            <a:off x="2627784" y="3314328"/>
            <a:ext cx="1872209" cy="6907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A1E0763-8DD4-4D40-8EBF-6304D3907C61}"/>
              </a:ext>
            </a:extLst>
          </p:cNvPr>
          <p:cNvCxnSpPr>
            <a:cxnSpLocks/>
          </p:cNvCxnSpPr>
          <p:nvPr/>
        </p:nvCxnSpPr>
        <p:spPr>
          <a:xfrm flipH="1">
            <a:off x="4644008" y="3314328"/>
            <a:ext cx="1728192" cy="6907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01887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Ziele</a:t>
            </a:r>
            <a:r>
              <a:rPr lang="en-US" sz="4400" dirty="0"/>
              <a:t> und </a:t>
            </a:r>
            <a:r>
              <a:rPr lang="en-US" sz="4400" dirty="0" err="1"/>
              <a:t>Inhalte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41356" y="1444279"/>
            <a:ext cx="388843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629788" y="1444279"/>
            <a:ext cx="3960440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41356" y="2073767"/>
            <a:ext cx="7848872" cy="380350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3000" dirty="0" err="1"/>
              <a:t>fachliches</a:t>
            </a:r>
            <a:r>
              <a:rPr lang="en-US" sz="3000" dirty="0"/>
              <a:t> </a:t>
            </a:r>
            <a:r>
              <a:rPr lang="en-US" sz="3000" dirty="0" err="1"/>
              <a:t>Wissen</a:t>
            </a:r>
            <a:r>
              <a:rPr lang="en-US" sz="3000" dirty="0"/>
              <a:t>/ </a:t>
            </a:r>
            <a:r>
              <a:rPr lang="en-US" sz="3000" dirty="0" err="1"/>
              <a:t>fachbezogene</a:t>
            </a:r>
            <a:r>
              <a:rPr lang="en-US" sz="3000" dirty="0"/>
              <a:t> </a:t>
            </a:r>
            <a:r>
              <a:rPr lang="en-US" sz="3000" dirty="0" err="1"/>
              <a:t>Kenntnisse</a:t>
            </a:r>
            <a:r>
              <a:rPr lang="en-US" sz="3000" dirty="0"/>
              <a:t> und </a:t>
            </a:r>
            <a:r>
              <a:rPr lang="en-US" sz="3000" dirty="0" err="1"/>
              <a:t>Kompetenzen</a:t>
            </a:r>
            <a:endParaRPr lang="en-US" sz="3000" dirty="0"/>
          </a:p>
          <a:p>
            <a:pPr>
              <a:buFont typeface="Wingdings" pitchFamily="2" charset="2"/>
              <a:buChar char="ü"/>
            </a:pPr>
            <a:endParaRPr lang="en-US" sz="3000" dirty="0"/>
          </a:p>
          <a:p>
            <a:pPr>
              <a:buFont typeface="Wingdings" pitchFamily="2" charset="2"/>
              <a:buChar char="ü"/>
            </a:pPr>
            <a:r>
              <a:rPr lang="en-US" sz="3000" dirty="0" err="1"/>
              <a:t>Fähigkeit</a:t>
            </a:r>
            <a:r>
              <a:rPr lang="en-US" sz="3000" dirty="0"/>
              <a:t>, dies </a:t>
            </a:r>
            <a:r>
              <a:rPr lang="en-US" sz="3000" dirty="0" err="1"/>
              <a:t>angemessen</a:t>
            </a:r>
            <a:r>
              <a:rPr lang="en-US" sz="3000" dirty="0"/>
              <a:t> </a:t>
            </a:r>
            <a:r>
              <a:rPr lang="en-US" sz="3000" dirty="0" err="1"/>
              <a:t>darzustellen</a:t>
            </a:r>
            <a:endParaRPr lang="en-US" sz="3000" dirty="0"/>
          </a:p>
          <a:p>
            <a:pPr>
              <a:buFont typeface="Wingdings" pitchFamily="2" charset="2"/>
              <a:buChar char="ü"/>
            </a:pPr>
            <a:endParaRPr lang="en-US" sz="3000" dirty="0"/>
          </a:p>
          <a:p>
            <a:pPr>
              <a:buFont typeface="Wingdings" pitchFamily="2" charset="2"/>
              <a:buChar char="ü"/>
            </a:pPr>
            <a:r>
              <a:rPr lang="en-US" sz="3000" dirty="0" err="1"/>
              <a:t>unmittelbare</a:t>
            </a:r>
            <a:r>
              <a:rPr lang="en-US" sz="3000" dirty="0"/>
              <a:t> und </a:t>
            </a:r>
            <a:r>
              <a:rPr lang="en-US" sz="3000" dirty="0" err="1"/>
              <a:t>situationsbezogene</a:t>
            </a:r>
            <a:r>
              <a:rPr lang="en-US" sz="3000" dirty="0"/>
              <a:t> </a:t>
            </a:r>
            <a:r>
              <a:rPr lang="en-US" sz="3000" dirty="0" err="1"/>
              <a:t>Reaktion</a:t>
            </a:r>
            <a:r>
              <a:rPr lang="en-US" sz="3000" dirty="0"/>
              <a:t> auf </a:t>
            </a:r>
            <a:r>
              <a:rPr lang="en-US" sz="3000" dirty="0" err="1"/>
              <a:t>vorgelegte</a:t>
            </a:r>
            <a:r>
              <a:rPr lang="en-US" sz="3000" dirty="0"/>
              <a:t> </a:t>
            </a:r>
            <a:r>
              <a:rPr lang="en-US" sz="3000" dirty="0" err="1"/>
              <a:t>Problemstellungen</a:t>
            </a:r>
            <a:r>
              <a:rPr lang="en-US" sz="3000" dirty="0"/>
              <a:t> </a:t>
            </a:r>
          </a:p>
          <a:p>
            <a:pPr>
              <a:buFont typeface="Wingdings" pitchFamily="2" charset="2"/>
              <a:buChar char="ü"/>
            </a:pPr>
            <a:endParaRPr lang="en-US" sz="3000" dirty="0"/>
          </a:p>
          <a:p>
            <a:pPr>
              <a:buFont typeface="Wingdings" pitchFamily="2" charset="2"/>
              <a:buChar char="ü"/>
            </a:pPr>
            <a:r>
              <a:rPr lang="en-US" sz="3000" dirty="0" err="1"/>
              <a:t>Kommunikationsfähigkeit</a:t>
            </a:r>
            <a:endParaRPr lang="en-US" sz="30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79518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Struktur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11201" y="1453917"/>
            <a:ext cx="388843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614226" y="1453917"/>
            <a:ext cx="3950716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16070" y="2016661"/>
            <a:ext cx="7848872" cy="371659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4600" dirty="0"/>
              <a:t>Fachausschuss: </a:t>
            </a:r>
            <a:r>
              <a:rPr lang="de-DE" sz="4600" dirty="0">
                <a:solidFill>
                  <a:schemeClr val="accent3"/>
                </a:solidFill>
              </a:rPr>
              <a:t>prüfendes Mitglied </a:t>
            </a:r>
            <a:r>
              <a:rPr lang="de-DE" sz="4600" dirty="0"/>
              <a:t>und </a:t>
            </a:r>
            <a:r>
              <a:rPr lang="de-DE" sz="4600" dirty="0">
                <a:solidFill>
                  <a:schemeClr val="accent3"/>
                </a:solidFill>
              </a:rPr>
              <a:t>leitendes Mitglied</a:t>
            </a:r>
          </a:p>
          <a:p>
            <a:pPr marL="109728" indent="0">
              <a:lnSpc>
                <a:spcPct val="120000"/>
              </a:lnSpc>
              <a:buNone/>
            </a:pPr>
            <a:endParaRPr lang="de-DE" sz="4600" dirty="0">
              <a:solidFill>
                <a:schemeClr val="accent3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4600" dirty="0"/>
              <a:t>Vorlage der Aufgabenvorschläge spätestens </a:t>
            </a:r>
            <a:r>
              <a:rPr lang="de-DE" sz="4600" dirty="0">
                <a:solidFill>
                  <a:schemeClr val="accent3"/>
                </a:solidFill>
              </a:rPr>
              <a:t>2 Schultage </a:t>
            </a:r>
            <a:r>
              <a:rPr lang="de-DE" sz="4600" dirty="0"/>
              <a:t>vor Beginn der Prüfung</a:t>
            </a:r>
          </a:p>
          <a:p>
            <a:pPr marL="109728" indent="0">
              <a:lnSpc>
                <a:spcPct val="120000"/>
              </a:lnSpc>
              <a:buNone/>
            </a:pPr>
            <a:endParaRPr lang="de-DE" sz="460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4600" dirty="0"/>
              <a:t>Einsatz einer Aufgabe für bis zu 3 Prüflinge hintereinander</a:t>
            </a:r>
          </a:p>
          <a:p>
            <a:pPr marL="109728" indent="0">
              <a:lnSpc>
                <a:spcPct val="120000"/>
              </a:lnSpc>
              <a:buNone/>
            </a:pPr>
            <a:endParaRPr lang="de-DE" sz="4600" dirty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4600" dirty="0"/>
              <a:t>Verwendung derselben Aufgabe für </a:t>
            </a:r>
            <a:r>
              <a:rPr lang="de-DE" sz="4600" dirty="0">
                <a:solidFill>
                  <a:schemeClr val="accent3"/>
                </a:solidFill>
              </a:rPr>
              <a:t>parallel liegende Prüfungen </a:t>
            </a:r>
            <a:r>
              <a:rPr lang="de-DE" sz="4600" dirty="0"/>
              <a:t>(sofern sich die leitenden Mitglieder einigen) </a:t>
            </a:r>
            <a:endParaRPr lang="en-US" sz="4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13930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Struktur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683568" y="1217468"/>
            <a:ext cx="388843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72000" y="1217468"/>
            <a:ext cx="4001656" cy="562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AA56A2FC-C897-4710-8B0B-DF479CAFBC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519641"/>
              </p:ext>
            </p:extLst>
          </p:nvPr>
        </p:nvGraphicFramePr>
        <p:xfrm>
          <a:off x="683568" y="2060848"/>
          <a:ext cx="7890087" cy="3553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70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Anzahl</a:t>
                      </a:r>
                      <a:r>
                        <a:rPr lang="en-US" sz="1600" dirty="0"/>
                        <a:t> der </a:t>
                      </a:r>
                      <a:r>
                        <a:rPr lang="en-US" sz="1600" dirty="0" err="1"/>
                        <a:t>Prüfungsblöcke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mit</a:t>
                      </a:r>
                      <a:r>
                        <a:rPr lang="en-US" sz="1600" dirty="0"/>
                        <a:t> je 1, 2 </a:t>
                      </a:r>
                      <a:r>
                        <a:rPr lang="en-US" sz="1600" dirty="0" err="1"/>
                        <a:t>oder</a:t>
                      </a:r>
                      <a:r>
                        <a:rPr lang="en-US" sz="1600" dirty="0"/>
                        <a:t> 3 </a:t>
                      </a:r>
                      <a:r>
                        <a:rPr lang="en-US" sz="1600" dirty="0" err="1"/>
                        <a:t>Prüfungen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Anzahl</a:t>
                      </a:r>
                      <a:r>
                        <a:rPr lang="en-US" sz="1600" dirty="0"/>
                        <a:t> der </a:t>
                      </a:r>
                      <a:r>
                        <a:rPr lang="en-US" sz="1600" dirty="0" err="1"/>
                        <a:t>Prüflinge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Anzahl</a:t>
                      </a:r>
                      <a:r>
                        <a:rPr lang="en-US" sz="1600" dirty="0"/>
                        <a:t> der </a:t>
                      </a:r>
                      <a:r>
                        <a:rPr lang="en-US" sz="1600" dirty="0" err="1"/>
                        <a:t>vorzulegenden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Aufgaben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6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9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ab</a:t>
                      </a:r>
                      <a:r>
                        <a:rPr lang="en-US" dirty="0"/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5-….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Anzahl</a:t>
                      </a:r>
                      <a:r>
                        <a:rPr lang="en-US" dirty="0"/>
                        <a:t> der </a:t>
                      </a:r>
                      <a:r>
                        <a:rPr lang="en-US" dirty="0" err="1"/>
                        <a:t>Prüfungsblöcke</a:t>
                      </a:r>
                      <a:r>
                        <a:rPr lang="en-US" dirty="0"/>
                        <a:t> + 2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022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Struktur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709888" y="1431540"/>
            <a:ext cx="3888432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98320" y="1431540"/>
            <a:ext cx="4065584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707048" y="2139316"/>
            <a:ext cx="7956856" cy="1327256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Selbstständiger</a:t>
            </a:r>
            <a:r>
              <a:rPr lang="en-US" dirty="0"/>
              <a:t>, ca. </a:t>
            </a:r>
            <a:r>
              <a:rPr lang="en-US" dirty="0">
                <a:solidFill>
                  <a:schemeClr val="accent3"/>
                </a:solidFill>
              </a:rPr>
              <a:t>10-minütiger </a:t>
            </a:r>
            <a:r>
              <a:rPr lang="en-US" dirty="0" err="1">
                <a:solidFill>
                  <a:schemeClr val="accent3"/>
                </a:solidFill>
              </a:rPr>
              <a:t>Vortrag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des </a:t>
            </a:r>
            <a:r>
              <a:rPr lang="en-US" dirty="0" err="1"/>
              <a:t>Prüflings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vorgelegten</a:t>
            </a:r>
            <a:r>
              <a:rPr lang="en-US" dirty="0"/>
              <a:t> Aufgabe.</a:t>
            </a:r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3961CACC-E772-4195-AD34-FA0D5D48512E}"/>
              </a:ext>
            </a:extLst>
          </p:cNvPr>
          <p:cNvSpPr txBox="1">
            <a:spLocks/>
          </p:cNvSpPr>
          <p:nvPr/>
        </p:nvSpPr>
        <p:spPr>
          <a:xfrm>
            <a:off x="707048" y="3651885"/>
            <a:ext cx="7956856" cy="177457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Danach</a:t>
            </a:r>
            <a:r>
              <a:rPr lang="en-US" dirty="0"/>
              <a:t> </a:t>
            </a:r>
            <a:r>
              <a:rPr lang="en-US" dirty="0" err="1">
                <a:solidFill>
                  <a:schemeClr val="accent3"/>
                </a:solidFill>
              </a:rPr>
              <a:t>Prüfungsgespräch</a:t>
            </a:r>
            <a:r>
              <a:rPr lang="en-US" dirty="0"/>
              <a:t>, das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neben</a:t>
            </a:r>
            <a:r>
              <a:rPr lang="en-US" dirty="0"/>
              <a:t> </a:t>
            </a:r>
            <a:r>
              <a:rPr lang="en-US" dirty="0" err="1"/>
              <a:t>unmittelbaren</a:t>
            </a:r>
            <a:r>
              <a:rPr lang="en-US" dirty="0"/>
              <a:t> </a:t>
            </a:r>
            <a:r>
              <a:rPr lang="en-US" dirty="0" err="1"/>
              <a:t>Rückfragen</a:t>
            </a:r>
            <a:r>
              <a:rPr lang="en-US" dirty="0"/>
              <a:t> und/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Erweiterungen</a:t>
            </a:r>
            <a:r>
              <a:rPr lang="en-US" dirty="0"/>
              <a:t> des </a:t>
            </a:r>
            <a:r>
              <a:rPr lang="en-US" dirty="0" err="1"/>
              <a:t>Umfelds</a:t>
            </a:r>
            <a:r>
              <a:rPr lang="en-US" dirty="0"/>
              <a:t> der Aufgabe </a:t>
            </a:r>
            <a:r>
              <a:rPr lang="en-US" dirty="0" err="1"/>
              <a:t>auch</a:t>
            </a:r>
            <a:r>
              <a:rPr lang="en-US" dirty="0"/>
              <a:t> auf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Themen</a:t>
            </a:r>
            <a:r>
              <a:rPr lang="en-US" dirty="0"/>
              <a:t> des </a:t>
            </a:r>
            <a:r>
              <a:rPr lang="en-US" dirty="0" err="1"/>
              <a:t>Bildungsplanes</a:t>
            </a:r>
            <a:r>
              <a:rPr lang="en-US" dirty="0"/>
              <a:t> </a:t>
            </a:r>
            <a:r>
              <a:rPr lang="en-US" dirty="0" err="1"/>
              <a:t>bezieht</a:t>
            </a:r>
            <a:r>
              <a:rPr lang="en-US" dirty="0"/>
              <a:t>.</a:t>
            </a:r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02800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Struktur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6646623-3EBF-420E-A4AF-1953AFFE12D9}"/>
              </a:ext>
            </a:extLst>
          </p:cNvPr>
          <p:cNvSpPr txBox="1"/>
          <p:nvPr/>
        </p:nvSpPr>
        <p:spPr>
          <a:xfrm>
            <a:off x="457200" y="1350056"/>
            <a:ext cx="8340376" cy="18158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B70017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prüfende Mitglied beschreibt vor Beginn der Prüfung dem Fachausschuss die 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erwarteten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Ergebnisse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 den geplanten Verlauf der Prüfung (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kurz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mündlich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DC5FEEB-6644-4293-B85F-18055B55E4CE}"/>
              </a:ext>
            </a:extLst>
          </p:cNvPr>
          <p:cNvSpPr txBox="1"/>
          <p:nvPr/>
        </p:nvSpPr>
        <p:spPr>
          <a:xfrm>
            <a:off x="457200" y="4550933"/>
            <a:ext cx="834037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B7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CC"/>
                </a:solidFill>
              </a:rPr>
              <a:t>Das </a:t>
            </a:r>
            <a:r>
              <a:rPr lang="en-US" sz="2800" dirty="0" err="1">
                <a:solidFill>
                  <a:srgbClr val="B70017"/>
                </a:solidFill>
              </a:rPr>
              <a:t>leitende</a:t>
            </a:r>
            <a:r>
              <a:rPr lang="en-US" sz="2800" dirty="0">
                <a:solidFill>
                  <a:srgbClr val="B70017"/>
                </a:solidFill>
              </a:rPr>
              <a:t> </a:t>
            </a:r>
            <a:r>
              <a:rPr lang="en-US" sz="2800" dirty="0" err="1">
                <a:solidFill>
                  <a:srgbClr val="B70017"/>
                </a:solidFill>
              </a:rPr>
              <a:t>Mitglied</a:t>
            </a:r>
            <a:r>
              <a:rPr lang="en-US" sz="2800" dirty="0">
                <a:solidFill>
                  <a:srgbClr val="B70017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bestimmt</a:t>
            </a:r>
            <a:r>
              <a:rPr lang="en-US" sz="2800" dirty="0">
                <a:solidFill>
                  <a:srgbClr val="FFFFCC"/>
                </a:solidFill>
              </a:rPr>
              <a:t> den Gang der </a:t>
            </a:r>
            <a:r>
              <a:rPr lang="en-US" sz="2800" dirty="0" err="1">
                <a:solidFill>
                  <a:srgbClr val="FFFFCC"/>
                </a:solidFill>
              </a:rPr>
              <a:t>Prüfung</a:t>
            </a:r>
            <a:r>
              <a:rPr lang="en-US" sz="2800" dirty="0">
                <a:solidFill>
                  <a:srgbClr val="FFFFCC"/>
                </a:solidFill>
              </a:rPr>
              <a:t> und </a:t>
            </a:r>
            <a:r>
              <a:rPr lang="en-US" sz="2800" dirty="0" err="1">
                <a:solidFill>
                  <a:srgbClr val="FFFFCC"/>
                </a:solidFill>
              </a:rPr>
              <a:t>kann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B70017"/>
                </a:solidFill>
              </a:rPr>
              <a:t>selbst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B70017"/>
                </a:solidFill>
              </a:rPr>
              <a:t>prüfen</a:t>
            </a:r>
            <a:r>
              <a:rPr lang="en-US" sz="2800" dirty="0">
                <a:solidFill>
                  <a:srgbClr val="FFFFCC"/>
                </a:solidFill>
              </a:rPr>
              <a:t>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3FCF625-3D86-4720-B1EC-D1DFFF414949}"/>
              </a:ext>
            </a:extLst>
          </p:cNvPr>
          <p:cNvSpPr txBox="1"/>
          <p:nvPr/>
        </p:nvSpPr>
        <p:spPr>
          <a:xfrm>
            <a:off x="457200" y="3165938"/>
            <a:ext cx="8340376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B7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 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mehrfacher Verwendung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einer Aufgabe muss der Erwartungshorizont nur </a:t>
            </a:r>
            <a:r>
              <a:rPr lang="de-DE" sz="2800" dirty="0">
                <a:ln w="0"/>
                <a:solidFill>
                  <a:srgbClr val="B7001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einmal</a:t>
            </a:r>
            <a:r>
              <a:rPr lang="de-DE" sz="2800" dirty="0">
                <a:ln w="0"/>
                <a:solidFill>
                  <a:srgbClr val="FFFF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vorgetragen werden.</a:t>
            </a:r>
            <a:endParaRPr lang="de-DE" sz="48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7367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62744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r>
              <a:rPr lang="en-US" dirty="0"/>
              <a:t>A) </a:t>
            </a:r>
            <a:r>
              <a:rPr lang="en-US" sz="4400" dirty="0" err="1"/>
              <a:t>Struktur</a:t>
            </a:r>
            <a:r>
              <a:rPr lang="en-US" sz="4400" dirty="0"/>
              <a:t>:</a:t>
            </a:r>
            <a:br>
              <a:rPr lang="en-US" sz="4400" dirty="0"/>
            </a:br>
            <a:endParaRPr lang="de-DE" sz="4400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2CA34319-17DF-48B1-ABDE-BEF19984009C}"/>
              </a:ext>
            </a:extLst>
          </p:cNvPr>
          <p:cNvSpPr txBox="1">
            <a:spLocks/>
          </p:cNvSpPr>
          <p:nvPr/>
        </p:nvSpPr>
        <p:spPr>
          <a:xfrm>
            <a:off x="457200" y="1109661"/>
            <a:ext cx="4114800" cy="5627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Basisfach</a:t>
            </a:r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5E20EEB-65B5-4516-AD61-B8B6BDB0A0D8}"/>
              </a:ext>
            </a:extLst>
          </p:cNvPr>
          <p:cNvSpPr txBox="1">
            <a:spLocks/>
          </p:cNvSpPr>
          <p:nvPr/>
        </p:nvSpPr>
        <p:spPr>
          <a:xfrm>
            <a:off x="4572000" y="1109661"/>
            <a:ext cx="3983896" cy="562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err="1"/>
              <a:t>Leistungsfach</a:t>
            </a:r>
            <a:endParaRPr lang="en-US" sz="2800" dirty="0"/>
          </a:p>
          <a:p>
            <a:pPr marL="1252538" indent="-514350"/>
            <a:endParaRPr lang="en-US" sz="2800" dirty="0"/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E860A62B-03EC-4367-A431-51E42D8DFFC4}"/>
              </a:ext>
            </a:extLst>
          </p:cNvPr>
          <p:cNvSpPr txBox="1">
            <a:spLocks/>
          </p:cNvSpPr>
          <p:nvPr/>
        </p:nvSpPr>
        <p:spPr>
          <a:xfrm>
            <a:off x="457200" y="1672404"/>
            <a:ext cx="4114800" cy="427687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e-DE" sz="2800" dirty="0"/>
              <a:t>Die Prüfung wird </a:t>
            </a:r>
            <a:r>
              <a:rPr lang="de-DE" sz="2800" dirty="0">
                <a:solidFill>
                  <a:schemeClr val="accent3"/>
                </a:solidFill>
              </a:rPr>
              <a:t>in der Regel </a:t>
            </a:r>
            <a:r>
              <a:rPr lang="de-DE" sz="2800" dirty="0"/>
              <a:t>als </a:t>
            </a:r>
            <a:r>
              <a:rPr lang="de-DE" sz="2800" dirty="0">
                <a:solidFill>
                  <a:schemeClr val="accent3"/>
                </a:solidFill>
              </a:rPr>
              <a:t>Einzelprüfung </a:t>
            </a:r>
            <a:r>
              <a:rPr lang="de-DE" sz="2800" dirty="0"/>
              <a:t>durchgeführt und dauert etwa 20 Minuten pro Prüfungsfach und Prüfling. </a:t>
            </a:r>
          </a:p>
          <a:p>
            <a:pPr marL="0" indent="0">
              <a:lnSpc>
                <a:spcPct val="120000"/>
              </a:lnSpc>
              <a:buNone/>
            </a:pPr>
            <a:endParaRPr lang="de-DE" sz="1000" dirty="0"/>
          </a:p>
        </p:txBody>
      </p: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C40F9C0B-A49A-425C-97CD-DC6E2925353C}"/>
              </a:ext>
            </a:extLst>
          </p:cNvPr>
          <p:cNvSpPr txBox="1">
            <a:spLocks/>
          </p:cNvSpPr>
          <p:nvPr/>
        </p:nvSpPr>
        <p:spPr>
          <a:xfrm>
            <a:off x="4572000" y="1672405"/>
            <a:ext cx="3983896" cy="4276874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800" dirty="0"/>
              <a:t>Die Prüfung wird als </a:t>
            </a:r>
            <a:r>
              <a:rPr lang="de-DE" sz="2800" dirty="0">
                <a:solidFill>
                  <a:schemeClr val="accent3"/>
                </a:solidFill>
              </a:rPr>
              <a:t>Einzelprüfung</a:t>
            </a:r>
            <a:r>
              <a:rPr lang="de-DE" sz="2800" dirty="0"/>
              <a:t> durchgeführt und dauert etwa 20 Minuten pro Prüfungsfach und Prüfling.</a:t>
            </a:r>
          </a:p>
          <a:p>
            <a:pPr marL="1252538" indent="-514350"/>
            <a:endParaRPr lang="en-US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30460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1202</Words>
  <Application>Microsoft Office PowerPoint</Application>
  <PresentationFormat>Bildschirmpräsentation (4:3)</PresentationFormat>
  <Paragraphs>246</Paragraphs>
  <Slides>23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Garamond</vt:lpstr>
      <vt:lpstr>Georgia</vt:lpstr>
      <vt:lpstr>Wingdings</vt:lpstr>
      <vt:lpstr>Formatvorlage_KM-Rot ZSL-Logo</vt:lpstr>
      <vt:lpstr>Die mündliche Abiturprüfung (Basisfach und Leistungsfach)</vt:lpstr>
      <vt:lpstr>PowerPoint-Präsentation</vt:lpstr>
      <vt:lpstr> A) Hinweise zur Gestaltung und Durchführung der mündlichen Abiturprüfung  </vt:lpstr>
      <vt:lpstr> A) Ziele und Inhalte: </vt:lpstr>
      <vt:lpstr> A) Struktur: </vt:lpstr>
      <vt:lpstr> A) Struktur: </vt:lpstr>
      <vt:lpstr> A) Struktur: </vt:lpstr>
      <vt:lpstr> A) Struktur: </vt:lpstr>
      <vt:lpstr> A) Struktur: </vt:lpstr>
      <vt:lpstr>PowerPoint-Präsentation</vt:lpstr>
      <vt:lpstr> B) Hinweise zur mündlichen Abiturprüfung in den modernen Fremdsprachen </vt:lpstr>
      <vt:lpstr> B.1) Grundlage: </vt:lpstr>
      <vt:lpstr>  B.1) Grundlage: Anforderungen an den Prüfungstext: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Schock, Kai (KM);du Prel, Florence (LS)</dc:creator>
  <cp:lastModifiedBy>Jan Giebeler</cp:lastModifiedBy>
  <cp:revision>108</cp:revision>
  <dcterms:created xsi:type="dcterms:W3CDTF">2014-03-18T09:41:04Z</dcterms:created>
  <dcterms:modified xsi:type="dcterms:W3CDTF">2020-09-24T11:31:10Z</dcterms:modified>
</cp:coreProperties>
</file>