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9"/>
  </p:notesMasterIdLst>
  <p:sldIdLst>
    <p:sldId id="260" r:id="rId2"/>
    <p:sldId id="285" r:id="rId3"/>
    <p:sldId id="290" r:id="rId4"/>
    <p:sldId id="286" r:id="rId5"/>
    <p:sldId id="282" r:id="rId6"/>
    <p:sldId id="288" r:id="rId7"/>
    <p:sldId id="295" r:id="rId8"/>
    <p:sldId id="296" r:id="rId9"/>
    <p:sldId id="287" r:id="rId10"/>
    <p:sldId id="300" r:id="rId11"/>
    <p:sldId id="299" r:id="rId12"/>
    <p:sldId id="302" r:id="rId13"/>
    <p:sldId id="297" r:id="rId14"/>
    <p:sldId id="301" r:id="rId15"/>
    <p:sldId id="298" r:id="rId16"/>
    <p:sldId id="289" r:id="rId17"/>
    <p:sldId id="281" r:id="rId18"/>
    <p:sldId id="279" r:id="rId19"/>
    <p:sldId id="291" r:id="rId20"/>
    <p:sldId id="309" r:id="rId21"/>
    <p:sldId id="293" r:id="rId22"/>
    <p:sldId id="294" r:id="rId23"/>
    <p:sldId id="307" r:id="rId24"/>
    <p:sldId id="308" r:id="rId25"/>
    <p:sldId id="310" r:id="rId26"/>
    <p:sldId id="311" r:id="rId27"/>
    <p:sldId id="312" r:id="rId28"/>
  </p:sldIdLst>
  <p:sldSz cx="9144000" cy="6858000" type="screen4x3"/>
  <p:notesSz cx="6815138" cy="9944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CC"/>
    <a:srgbClr val="B70017"/>
    <a:srgbClr val="FFD54F"/>
    <a:srgbClr val="FF9933"/>
    <a:srgbClr val="33CCCC"/>
    <a:srgbClr val="57D3FF"/>
    <a:srgbClr val="ABDB77"/>
    <a:srgbClr val="FFCC66"/>
    <a:srgbClr val="007A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73918" autoAdjust="0"/>
  </p:normalViewPr>
  <p:slideViewPr>
    <p:cSldViewPr>
      <p:cViewPr varScale="1">
        <p:scale>
          <a:sx n="81" d="100"/>
          <a:sy n="81" d="100"/>
        </p:scale>
        <p:origin x="200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3132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205"/>
          </a:xfrm>
          <a:prstGeom prst="rect">
            <a:avLst/>
          </a:prstGeom>
        </p:spPr>
        <p:txBody>
          <a:bodyPr vert="horz" lIns="91184" tIns="45592" rIns="91184" bIns="45592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205"/>
          </a:xfrm>
          <a:prstGeom prst="rect">
            <a:avLst/>
          </a:prstGeom>
        </p:spPr>
        <p:txBody>
          <a:bodyPr vert="horz" lIns="91184" tIns="45592" rIns="91184" bIns="45592" rtlCol="0"/>
          <a:lstStyle>
            <a:lvl1pPr algn="r">
              <a:defRPr sz="1200"/>
            </a:lvl1pPr>
          </a:lstStyle>
          <a:p>
            <a:fld id="{7E7766AF-C2E5-498A-8780-88CCD884FEB9}" type="datetimeFigureOut">
              <a:rPr lang="de-DE" smtClean="0"/>
              <a:t>06.09.2020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70462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84" tIns="45592" rIns="91184" bIns="45592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514" y="4723448"/>
            <a:ext cx="5452110" cy="4474845"/>
          </a:xfrm>
          <a:prstGeom prst="rect">
            <a:avLst/>
          </a:prstGeom>
        </p:spPr>
        <p:txBody>
          <a:bodyPr vert="horz" lIns="91184" tIns="45592" rIns="91184" bIns="45592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53226" cy="497205"/>
          </a:xfrm>
          <a:prstGeom prst="rect">
            <a:avLst/>
          </a:prstGeom>
        </p:spPr>
        <p:txBody>
          <a:bodyPr vert="horz" lIns="91184" tIns="45592" rIns="91184" bIns="45592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0335" y="9445169"/>
            <a:ext cx="2953226" cy="497205"/>
          </a:xfrm>
          <a:prstGeom prst="rect">
            <a:avLst/>
          </a:prstGeom>
        </p:spPr>
        <p:txBody>
          <a:bodyPr vert="horz" lIns="91184" tIns="45592" rIns="91184" bIns="45592" rtlCol="0" anchor="b"/>
          <a:lstStyle>
            <a:lvl1pPr algn="r">
              <a:defRPr sz="1200"/>
            </a:lvl1pPr>
          </a:lstStyle>
          <a:p>
            <a:fld id="{9411CA67-D061-429F-B186-15D98BBFE4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2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19151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64639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1234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70541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10869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840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35415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840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806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840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169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8402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840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66617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416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840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50900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9326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840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9009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70408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87321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50388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36044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19103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920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840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6226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840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677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840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207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Laut </a:t>
            </a:r>
            <a:r>
              <a:rPr lang="de-DE" sz="12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Servicepaket Abiturprüfung in den Modernen Fremdsprachen an Gymnasien der Normalform und Aufbauform mit Internat Abitur 2021 und 2022 </a:t>
            </a:r>
            <a:r>
              <a:rPr lang="de-DE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ist auch Folgendes denkbar: „Kontrastierung zweier kürzerer Texte oder von Bild und Text“ (S. 23; 27) ; </a:t>
            </a:r>
            <a:r>
              <a:rPr lang="de-DE" sz="1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in jedem Fall dürfen die Texte den </a:t>
            </a:r>
            <a:r>
              <a:rPr lang="de-DE" sz="12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SuS</a:t>
            </a:r>
            <a:r>
              <a:rPr lang="de-DE" sz="1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NICHT (durch z. B. Behandlung im Unterricht/ Verwendung in einer Klausur) bekannt sein!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4995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1029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687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840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3332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Abgerundetes Rechtec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 userDrawn="1"/>
        </p:nvSpPr>
        <p:spPr>
          <a:xfrm>
            <a:off x="0" y="3650400"/>
            <a:ext cx="9144001" cy="244800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457200" y="2132856"/>
            <a:ext cx="8333557" cy="1470025"/>
          </a:xfrm>
        </p:spPr>
        <p:txBody>
          <a:bodyPr anchor="b">
            <a:noAutofit/>
          </a:bodyPr>
          <a:lstStyle>
            <a:lvl1pPr algn="l">
              <a:defRPr sz="4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0" lang="de-DE" dirty="0"/>
              <a:t>Titel der gesamten Präsentation durch Klicken bearbeiten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 hasCustomPrompt="1"/>
          </p:nvPr>
        </p:nvSpPr>
        <p:spPr>
          <a:xfrm>
            <a:off x="478563" y="3901087"/>
            <a:ext cx="4931619" cy="1690138"/>
          </a:xfrm>
        </p:spPr>
        <p:txBody>
          <a:bodyPr>
            <a:normAutofit/>
          </a:bodyPr>
          <a:lstStyle>
            <a:lvl1pPr marL="64008" indent="0" algn="l">
              <a:buNone/>
              <a:defRPr sz="24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/>
              <a:t>Anlass der Präsentation</a:t>
            </a:r>
            <a:br>
              <a:rPr kumimoji="0" lang="de-DE" dirty="0"/>
            </a:br>
            <a:r>
              <a:rPr kumimoji="0" lang="de-DE" dirty="0"/>
              <a:t>Name des/der Vortragenden </a:t>
            </a:r>
            <a:endParaRPr kumimoji="0" lang="en-US" dirty="0"/>
          </a:p>
        </p:txBody>
      </p:sp>
      <p:sp>
        <p:nvSpPr>
          <p:cNvPr id="20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57200" y="5949280"/>
            <a:ext cx="2700000" cy="3600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www.zsl-bw.de</a:t>
            </a:r>
          </a:p>
        </p:txBody>
      </p:sp>
      <p:sp>
        <p:nvSpPr>
          <p:cNvPr id="21" name="Datumsplatzhalter 13"/>
          <p:cNvSpPr>
            <a:spLocks noGrp="1"/>
          </p:cNvSpPr>
          <p:nvPr>
            <p:ph type="dt" sz="half" idx="2"/>
          </p:nvPr>
        </p:nvSpPr>
        <p:spPr>
          <a:xfrm>
            <a:off x="7914363" y="5949280"/>
            <a:ext cx="886737" cy="3600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217CD7-B80F-41AC-80A1-96685E759953}" type="datetime1">
              <a:rPr lang="de-DE" smtClean="0"/>
              <a:t>06.09.2020</a:t>
            </a:fld>
            <a:endParaRPr lang="de-DE" dirty="0"/>
          </a:p>
        </p:txBody>
      </p:sp>
      <p:pic>
        <p:nvPicPr>
          <p:cNvPr id="29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450000"/>
            <a:ext cx="437236" cy="5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2" t="15720" r="6807" b="15910"/>
          <a:stretch/>
        </p:blipFill>
        <p:spPr>
          <a:xfrm>
            <a:off x="7051494" y="450000"/>
            <a:ext cx="1715609" cy="597600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6800"/>
            <a:ext cx="8229600" cy="4032448"/>
          </a:xfrm>
        </p:spPr>
        <p:txBody>
          <a:bodyPr/>
          <a:lstStyle/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846800"/>
            <a:ext cx="40386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846800"/>
            <a:ext cx="40386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dirty="0"/>
              <a:t>Textmasterformat bearbeiten 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10" name="Titelplatzhalter 21"/>
          <p:cNvSpPr txBox="1">
            <a:spLocks/>
          </p:cNvSpPr>
          <p:nvPr userDrawn="1"/>
        </p:nvSpPr>
        <p:spPr>
          <a:xfrm>
            <a:off x="457200" y="562000"/>
            <a:ext cx="8229600" cy="106680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13" name="Fußzeilenplatzhalter 2"/>
          <p:cNvSpPr txBox="1">
            <a:spLocks/>
          </p:cNvSpPr>
          <p:nvPr userDrawn="1"/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32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4008" y="1844824"/>
            <a:ext cx="4032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67544" y="2348880"/>
            <a:ext cx="4032000" cy="352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4008" y="2348880"/>
            <a:ext cx="4032000" cy="3528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2"/>
          <p:cNvSpPr txBox="1">
            <a:spLocks/>
          </p:cNvSpPr>
          <p:nvPr userDrawn="1"/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41542849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4088" y="764704"/>
            <a:ext cx="3383280" cy="792088"/>
          </a:xfrm>
        </p:spPr>
        <p:txBody>
          <a:bodyPr anchor="b">
            <a:noAutofit/>
          </a:bodyPr>
          <a:lstStyle>
            <a:lvl1pPr algn="l">
              <a:buNone/>
              <a:defRPr sz="2400" b="1"/>
            </a:lvl1pPr>
          </a:lstStyle>
          <a:p>
            <a:r>
              <a:rPr kumimoji="0" lang="de-DE"/>
              <a:t>Titelmasterformat durch Klicken bearbeiten</a:t>
            </a:r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364088" y="1628801"/>
            <a:ext cx="3383280" cy="4248472"/>
          </a:xfrm>
        </p:spPr>
        <p:txBody>
          <a:bodyPr>
            <a:normAutofit/>
          </a:bodyPr>
          <a:lstStyle>
            <a:lvl1pPr marL="9144" indent="0">
              <a:buNone/>
              <a:defRPr sz="20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67544" y="764704"/>
            <a:ext cx="4787208" cy="511256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562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0324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/>
              <a:t>Textmasterformat bearbeiten</a:t>
            </a:r>
          </a:p>
          <a:p>
            <a:pPr lvl="1" eaLnBrk="1" latinLnBrk="0" hangingPunct="1"/>
            <a:r>
              <a:rPr kumimoji="0" lang="de-DE" dirty="0"/>
              <a:t>Zweite Ebene</a:t>
            </a:r>
          </a:p>
          <a:p>
            <a:pPr lvl="2" eaLnBrk="1" latinLnBrk="0" hangingPunct="1"/>
            <a:r>
              <a:rPr kumimoji="0" lang="de-DE" dirty="0"/>
              <a:t>Dritte Ebene</a:t>
            </a:r>
          </a:p>
          <a:p>
            <a:pPr lvl="3" eaLnBrk="1" latinLnBrk="0" hangingPunct="1"/>
            <a:r>
              <a:rPr kumimoji="0" lang="de-DE" dirty="0"/>
              <a:t>Vierte Ebene</a:t>
            </a:r>
          </a:p>
          <a:p>
            <a:pPr lvl="4" eaLnBrk="1" latinLnBrk="0" hangingPunct="1"/>
            <a:r>
              <a:rPr kumimoji="0" lang="de-DE" dirty="0"/>
              <a:t>Fünfte Ebene</a:t>
            </a:r>
            <a:endParaRPr kumimoji="0" lang="en-US" dirty="0"/>
          </a:p>
        </p:txBody>
      </p:sp>
      <p:sp>
        <p:nvSpPr>
          <p:cNvPr id="16" name="Fußzeilenplatzhalter 4"/>
          <p:cNvSpPr txBox="1">
            <a:spLocks/>
          </p:cNvSpPr>
          <p:nvPr userDrawn="1"/>
        </p:nvSpPr>
        <p:spPr>
          <a:xfrm>
            <a:off x="3765039" y="6057558"/>
            <a:ext cx="1611104" cy="215444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 defTabSz="914400" rtl="0" eaLnBrk="1" latinLnBrk="0" hangingPunct="1"/>
            <a:r>
              <a:rPr kumimoji="0" lang="de-DE" sz="800" kern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www.zsl-bw.de </a:t>
            </a:r>
            <a:fld id="{62079C12-A354-43B7-88E1-3A4D4F388914}" type="datetime1">
              <a:rPr kumimoji="0" lang="de-DE" sz="800" kern="120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algn="ctr" defTabSz="914400" rtl="0" eaLnBrk="1" latinLnBrk="0" hangingPunct="1"/>
              <a:t>06.09.2020</a:t>
            </a:fld>
            <a:endParaRPr kumimoji="0" lang="de-DE" sz="800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7" name="Grafik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8219" y="5985280"/>
            <a:ext cx="263395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6" t="15999" r="10397" b="15999"/>
          <a:stretch/>
        </p:blipFill>
        <p:spPr>
          <a:xfrm>
            <a:off x="8047357" y="5985280"/>
            <a:ext cx="661255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6" r:id="rId5"/>
    <p:sldLayoutId id="2147483681" r:id="rId6"/>
    <p:sldLayoutId id="2147483682" r:id="rId7"/>
  </p:sldLayoutIdLst>
  <p:transition>
    <p:pull dir="r"/>
  </p:transition>
  <p:hf sldNum="0"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1">
              <a:lumMod val="75000"/>
              <a:lumOff val="25000"/>
            </a:schemeClr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7200" y="1556792"/>
            <a:ext cx="8333557" cy="2046089"/>
          </a:xfrm>
        </p:spPr>
        <p:txBody>
          <a:bodyPr/>
          <a:lstStyle/>
          <a:p>
            <a:r>
              <a:rPr lang="de-DE" dirty="0"/>
              <a:t>Die mündliche Abiturprüfung im Basisfach</a:t>
            </a:r>
            <a:br>
              <a:rPr lang="de-DE" dirty="0"/>
            </a:b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www.zsl-bw.de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217CD7-B80F-41AC-80A1-96685E759953}" type="datetime1">
              <a:rPr lang="de-DE" smtClean="0"/>
              <a:t>06.09.2020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0176356"/>
      </p:ext>
    </p:extLst>
  </p:cSld>
  <p:clrMapOvr>
    <a:masterClrMapping/>
  </p:clrMapOvr>
  <p:transition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7160" y="369481"/>
            <a:ext cx="6347048" cy="1066800"/>
          </a:xfrm>
        </p:spPr>
        <p:txBody>
          <a:bodyPr>
            <a:noAutofit/>
          </a:bodyPr>
          <a:lstStyle/>
          <a:p>
            <a:br>
              <a:rPr lang="en-US" dirty="0"/>
            </a:br>
            <a:r>
              <a:rPr lang="en-US" sz="3600" dirty="0" err="1"/>
              <a:t>Textanalyse</a:t>
            </a:r>
            <a:br>
              <a:rPr lang="en-US" sz="4400" dirty="0"/>
            </a:br>
            <a:endParaRPr lang="de-DE" sz="4400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DCECD7A-38D7-4A11-A7A1-3371727B1E37}"/>
              </a:ext>
            </a:extLst>
          </p:cNvPr>
          <p:cNvSpPr/>
          <p:nvPr/>
        </p:nvSpPr>
        <p:spPr>
          <a:xfrm>
            <a:off x="6582726" y="353941"/>
            <a:ext cx="24641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Die mündliche Abiturprüfung im Basisfach</a:t>
            </a:r>
          </a:p>
        </p:txBody>
      </p:sp>
      <p:sp>
        <p:nvSpPr>
          <p:cNvPr id="12" name="Rechteck: abgeschrägt 11">
            <a:extLst>
              <a:ext uri="{FF2B5EF4-FFF2-40B4-BE49-F238E27FC236}">
                <a16:creationId xmlns:a16="http://schemas.microsoft.com/office/drawing/2014/main" id="{E3C96BD2-7EB5-46E9-BF4E-E317C7DE31BA}"/>
              </a:ext>
            </a:extLst>
          </p:cNvPr>
          <p:cNvSpPr/>
          <p:nvPr/>
        </p:nvSpPr>
        <p:spPr>
          <a:xfrm>
            <a:off x="6012160" y="2454126"/>
            <a:ext cx="2784430" cy="1066800"/>
          </a:xfrm>
          <a:prstGeom prst="beve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einseitige/ verkürzende Darstellung</a:t>
            </a:r>
          </a:p>
        </p:txBody>
      </p:sp>
      <p:sp>
        <p:nvSpPr>
          <p:cNvPr id="23" name="Rechteck: abgeschrägt 22">
            <a:extLst>
              <a:ext uri="{FF2B5EF4-FFF2-40B4-BE49-F238E27FC236}">
                <a16:creationId xmlns:a16="http://schemas.microsoft.com/office/drawing/2014/main" id="{3CF965A5-D23B-47BD-8142-80BD918E4D81}"/>
              </a:ext>
            </a:extLst>
          </p:cNvPr>
          <p:cNvSpPr/>
          <p:nvPr/>
        </p:nvSpPr>
        <p:spPr>
          <a:xfrm>
            <a:off x="667726" y="1556792"/>
            <a:ext cx="2784430" cy="701230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Vertrautheit des Themas</a:t>
            </a:r>
          </a:p>
        </p:txBody>
      </p:sp>
      <p:sp>
        <p:nvSpPr>
          <p:cNvPr id="24" name="Rechteck: abgeschrägt 23">
            <a:extLst>
              <a:ext uri="{FF2B5EF4-FFF2-40B4-BE49-F238E27FC236}">
                <a16:creationId xmlns:a16="http://schemas.microsoft.com/office/drawing/2014/main" id="{8E087F22-8AD4-4CAB-A31B-A1DD0DB7FFDA}"/>
              </a:ext>
            </a:extLst>
          </p:cNvPr>
          <p:cNvSpPr/>
          <p:nvPr/>
        </p:nvSpPr>
        <p:spPr>
          <a:xfrm>
            <a:off x="674984" y="2325064"/>
            <a:ext cx="2777171" cy="701230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klare Struktur, Explizitheit</a:t>
            </a:r>
            <a:endParaRPr lang="de-DE" sz="1600" dirty="0">
              <a:solidFill>
                <a:srgbClr val="002060"/>
              </a:solidFill>
            </a:endParaRPr>
          </a:p>
        </p:txBody>
      </p:sp>
      <p:sp>
        <p:nvSpPr>
          <p:cNvPr id="25" name="Rechteck: abgeschrägt 24">
            <a:extLst>
              <a:ext uri="{FF2B5EF4-FFF2-40B4-BE49-F238E27FC236}">
                <a16:creationId xmlns:a16="http://schemas.microsoft.com/office/drawing/2014/main" id="{B5D540FA-54D2-4C5B-A535-AA93FA807AEF}"/>
              </a:ext>
            </a:extLst>
          </p:cNvPr>
          <p:cNvSpPr/>
          <p:nvPr/>
        </p:nvSpPr>
        <p:spPr>
          <a:xfrm>
            <a:off x="674984" y="4545443"/>
            <a:ext cx="2769912" cy="1020498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zügiges Erfassen und Aufbereiten der Inhalte möglich</a:t>
            </a:r>
          </a:p>
        </p:txBody>
      </p:sp>
      <p:sp>
        <p:nvSpPr>
          <p:cNvPr id="17" name="Rechteck: abgeschrägt 16">
            <a:extLst>
              <a:ext uri="{FF2B5EF4-FFF2-40B4-BE49-F238E27FC236}">
                <a16:creationId xmlns:a16="http://schemas.microsoft.com/office/drawing/2014/main" id="{5C53E98A-540F-4DFF-82C0-F479625DC69A}"/>
              </a:ext>
            </a:extLst>
          </p:cNvPr>
          <p:cNvSpPr/>
          <p:nvPr/>
        </p:nvSpPr>
        <p:spPr>
          <a:xfrm>
            <a:off x="667725" y="3099025"/>
            <a:ext cx="2777171" cy="401983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sprachliches Niveau</a:t>
            </a:r>
            <a:endParaRPr lang="de-DE" sz="1600" dirty="0">
              <a:solidFill>
                <a:srgbClr val="002060"/>
              </a:solidFill>
            </a:endParaRPr>
          </a:p>
        </p:txBody>
      </p:sp>
      <p:sp>
        <p:nvSpPr>
          <p:cNvPr id="10" name="Inhaltsplatzhalter 1">
            <a:extLst>
              <a:ext uri="{FF2B5EF4-FFF2-40B4-BE49-F238E27FC236}">
                <a16:creationId xmlns:a16="http://schemas.microsoft.com/office/drawing/2014/main" id="{15563207-BC67-45BB-B1DA-A0332182920D}"/>
              </a:ext>
            </a:extLst>
          </p:cNvPr>
          <p:cNvSpPr txBox="1">
            <a:spLocks/>
          </p:cNvSpPr>
          <p:nvPr/>
        </p:nvSpPr>
        <p:spPr>
          <a:xfrm>
            <a:off x="3707904" y="2258021"/>
            <a:ext cx="1728192" cy="2160240"/>
          </a:xfrm>
          <a:prstGeom prst="rect">
            <a:avLst/>
          </a:prstGeom>
          <a:solidFill>
            <a:srgbClr val="FFFFCC"/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  <a:p>
            <a:pPr marL="109728" indent="0" algn="ctr">
              <a:buNone/>
            </a:pPr>
            <a:r>
              <a:rPr lang="de-DE" sz="2000" b="1" dirty="0"/>
              <a:t>White </a:t>
            </a:r>
            <a:r>
              <a:rPr lang="de-DE" sz="2000" b="1" dirty="0" err="1"/>
              <a:t>Masculinity</a:t>
            </a:r>
            <a:r>
              <a:rPr lang="de-DE" sz="2000" b="1" dirty="0"/>
              <a:t> and </a:t>
            </a:r>
            <a:r>
              <a:rPr lang="de-DE" sz="2000" b="1" dirty="0" err="1"/>
              <a:t>Racism</a:t>
            </a:r>
            <a:endParaRPr lang="de-DE" sz="2000" b="1" dirty="0"/>
          </a:p>
          <a:p>
            <a:pPr marL="109728" indent="0" algn="ctr">
              <a:buNone/>
            </a:pPr>
            <a:endParaRPr lang="de-DE" sz="2000" b="1" dirty="0"/>
          </a:p>
          <a:p>
            <a:pPr marL="109728" indent="0" algn="ctr">
              <a:buNone/>
            </a:pPr>
            <a:endParaRPr lang="de-DE" sz="2000" b="1" dirty="0"/>
          </a:p>
        </p:txBody>
      </p:sp>
      <p:sp>
        <p:nvSpPr>
          <p:cNvPr id="11" name="Rechteck: abgeschrägt 10">
            <a:extLst>
              <a:ext uri="{FF2B5EF4-FFF2-40B4-BE49-F238E27FC236}">
                <a16:creationId xmlns:a16="http://schemas.microsoft.com/office/drawing/2014/main" id="{175EB97B-5454-4D57-A67C-A7E2E12D5380}"/>
              </a:ext>
            </a:extLst>
          </p:cNvPr>
          <p:cNvSpPr/>
          <p:nvPr/>
        </p:nvSpPr>
        <p:spPr>
          <a:xfrm>
            <a:off x="660466" y="3573739"/>
            <a:ext cx="2784430" cy="898973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einseitig kommentierend – Stellungnahme!</a:t>
            </a:r>
            <a:endParaRPr lang="de-DE" sz="1600" dirty="0">
              <a:solidFill>
                <a:srgbClr val="002060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7DD5EBD-DD4E-4CA4-86FB-16733A870EA5}"/>
              </a:ext>
            </a:extLst>
          </p:cNvPr>
          <p:cNvSpPr/>
          <p:nvPr/>
        </p:nvSpPr>
        <p:spPr>
          <a:xfrm>
            <a:off x="3574099" y="4701845"/>
            <a:ext cx="1995802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geeignet!</a:t>
            </a:r>
          </a:p>
        </p:txBody>
      </p:sp>
    </p:spTree>
    <p:extLst>
      <p:ext uri="{BB962C8B-B14F-4D97-AF65-F5344CB8AC3E}">
        <p14:creationId xmlns:p14="http://schemas.microsoft.com/office/powerpoint/2010/main" val="357836327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3" grpId="0" animBg="1"/>
      <p:bldP spid="24" grpId="0" animBg="1"/>
      <p:bldP spid="25" grpId="0" animBg="1"/>
      <p:bldP spid="17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7160" y="369481"/>
            <a:ext cx="6347048" cy="1066800"/>
          </a:xfrm>
        </p:spPr>
        <p:txBody>
          <a:bodyPr>
            <a:noAutofit/>
          </a:bodyPr>
          <a:lstStyle/>
          <a:p>
            <a:r>
              <a:rPr lang="en-US" sz="3600" dirty="0" err="1"/>
              <a:t>Textanalyse</a:t>
            </a:r>
            <a:endParaRPr lang="de-DE" sz="4400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DCECD7A-38D7-4A11-A7A1-3371727B1E37}"/>
              </a:ext>
            </a:extLst>
          </p:cNvPr>
          <p:cNvSpPr/>
          <p:nvPr/>
        </p:nvSpPr>
        <p:spPr>
          <a:xfrm>
            <a:off x="6582726" y="353941"/>
            <a:ext cx="24641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Die mündliche Abiturprüfung im Basisfach</a:t>
            </a:r>
          </a:p>
        </p:txBody>
      </p:sp>
      <p:sp>
        <p:nvSpPr>
          <p:cNvPr id="12" name="Rechteck: abgeschrägt 11">
            <a:extLst>
              <a:ext uri="{FF2B5EF4-FFF2-40B4-BE49-F238E27FC236}">
                <a16:creationId xmlns:a16="http://schemas.microsoft.com/office/drawing/2014/main" id="{E3C96BD2-7EB5-46E9-BF4E-E317C7DE31BA}"/>
              </a:ext>
            </a:extLst>
          </p:cNvPr>
          <p:cNvSpPr/>
          <p:nvPr/>
        </p:nvSpPr>
        <p:spPr>
          <a:xfrm>
            <a:off x="6228184" y="2488593"/>
            <a:ext cx="2464114" cy="1066800"/>
          </a:xfrm>
          <a:prstGeom prst="beve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eher darstellend als kommentierend – Stellungnahme?</a:t>
            </a:r>
          </a:p>
        </p:txBody>
      </p:sp>
      <p:sp>
        <p:nvSpPr>
          <p:cNvPr id="23" name="Rechteck: abgeschrägt 22">
            <a:extLst>
              <a:ext uri="{FF2B5EF4-FFF2-40B4-BE49-F238E27FC236}">
                <a16:creationId xmlns:a16="http://schemas.microsoft.com/office/drawing/2014/main" id="{3CF965A5-D23B-47BD-8142-80BD918E4D81}"/>
              </a:ext>
            </a:extLst>
          </p:cNvPr>
          <p:cNvSpPr/>
          <p:nvPr/>
        </p:nvSpPr>
        <p:spPr>
          <a:xfrm>
            <a:off x="473100" y="3251847"/>
            <a:ext cx="2865402" cy="1080120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genügend Informationen und Anknüpfungspunkte</a:t>
            </a:r>
          </a:p>
        </p:txBody>
      </p:sp>
      <p:sp>
        <p:nvSpPr>
          <p:cNvPr id="17" name="Rechteck: abgeschrägt 16">
            <a:extLst>
              <a:ext uri="{FF2B5EF4-FFF2-40B4-BE49-F238E27FC236}">
                <a16:creationId xmlns:a16="http://schemas.microsoft.com/office/drawing/2014/main" id="{5C53E98A-540F-4DFF-82C0-F479625DC69A}"/>
              </a:ext>
            </a:extLst>
          </p:cNvPr>
          <p:cNvSpPr/>
          <p:nvPr/>
        </p:nvSpPr>
        <p:spPr>
          <a:xfrm>
            <a:off x="473100" y="2022628"/>
            <a:ext cx="2874763" cy="626856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klare Struktur, Explizitheit</a:t>
            </a:r>
            <a:endParaRPr lang="de-DE" sz="1600" dirty="0">
              <a:solidFill>
                <a:srgbClr val="002060"/>
              </a:solidFill>
            </a:endParaRPr>
          </a:p>
        </p:txBody>
      </p:sp>
      <p:sp>
        <p:nvSpPr>
          <p:cNvPr id="18" name="Inhaltsplatzhalter 1">
            <a:extLst>
              <a:ext uri="{FF2B5EF4-FFF2-40B4-BE49-F238E27FC236}">
                <a16:creationId xmlns:a16="http://schemas.microsoft.com/office/drawing/2014/main" id="{DBA87438-092D-4910-A4F1-93B6E03B7EC5}"/>
              </a:ext>
            </a:extLst>
          </p:cNvPr>
          <p:cNvSpPr txBox="1">
            <a:spLocks/>
          </p:cNvSpPr>
          <p:nvPr/>
        </p:nvSpPr>
        <p:spPr>
          <a:xfrm>
            <a:off x="3923928" y="2171726"/>
            <a:ext cx="1728192" cy="2160240"/>
          </a:xfrm>
          <a:prstGeom prst="rect">
            <a:avLst/>
          </a:prstGeom>
          <a:solidFill>
            <a:srgbClr val="FFCC66"/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  <a:p>
            <a:pPr marL="457200" indent="-457200"/>
            <a:endParaRPr lang="en-US" sz="2000" dirty="0"/>
          </a:p>
          <a:p>
            <a:pPr marL="109728" indent="0" algn="ctr">
              <a:buNone/>
            </a:pPr>
            <a:r>
              <a:rPr lang="de-DE" b="1" dirty="0"/>
              <a:t>Life Hacking</a:t>
            </a:r>
          </a:p>
        </p:txBody>
      </p:sp>
      <p:sp>
        <p:nvSpPr>
          <p:cNvPr id="10" name="Rechteck: abgeschrägt 9">
            <a:extLst>
              <a:ext uri="{FF2B5EF4-FFF2-40B4-BE49-F238E27FC236}">
                <a16:creationId xmlns:a16="http://schemas.microsoft.com/office/drawing/2014/main" id="{AAC05A9B-A8CB-4E2A-A92C-2378BF88C0A0}"/>
              </a:ext>
            </a:extLst>
          </p:cNvPr>
          <p:cNvSpPr/>
          <p:nvPr/>
        </p:nvSpPr>
        <p:spPr>
          <a:xfrm>
            <a:off x="473101" y="1324821"/>
            <a:ext cx="2865401" cy="618008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Vertrautheit des Themas</a:t>
            </a:r>
          </a:p>
        </p:txBody>
      </p:sp>
      <p:sp>
        <p:nvSpPr>
          <p:cNvPr id="11" name="Rechteck: abgeschrägt 10">
            <a:extLst>
              <a:ext uri="{FF2B5EF4-FFF2-40B4-BE49-F238E27FC236}">
                <a16:creationId xmlns:a16="http://schemas.microsoft.com/office/drawing/2014/main" id="{E8F60BE3-042C-4FDD-8562-586F152AAE90}"/>
              </a:ext>
            </a:extLst>
          </p:cNvPr>
          <p:cNvSpPr/>
          <p:nvPr/>
        </p:nvSpPr>
        <p:spPr>
          <a:xfrm>
            <a:off x="484626" y="4404468"/>
            <a:ext cx="2853875" cy="1066800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zügiges Erfassen und Aufbereiten der Inhalte möglich</a:t>
            </a:r>
          </a:p>
        </p:txBody>
      </p:sp>
      <p:sp>
        <p:nvSpPr>
          <p:cNvPr id="13" name="Rechteck: abgeschrägt 12">
            <a:extLst>
              <a:ext uri="{FF2B5EF4-FFF2-40B4-BE49-F238E27FC236}">
                <a16:creationId xmlns:a16="http://schemas.microsoft.com/office/drawing/2014/main" id="{AC5437BA-24F7-47D8-9B72-721F49B9E4B8}"/>
              </a:ext>
            </a:extLst>
          </p:cNvPr>
          <p:cNvSpPr/>
          <p:nvPr/>
        </p:nvSpPr>
        <p:spPr>
          <a:xfrm>
            <a:off x="473100" y="2712989"/>
            <a:ext cx="2865402" cy="466357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sprachliches Niveau</a:t>
            </a:r>
            <a:endParaRPr lang="de-DE" sz="1600" dirty="0">
              <a:solidFill>
                <a:srgbClr val="002060"/>
              </a:solidFill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F8F582AB-BBDE-4E26-B0F0-515676EEDFE0}"/>
              </a:ext>
            </a:extLst>
          </p:cNvPr>
          <p:cNvSpPr/>
          <p:nvPr/>
        </p:nvSpPr>
        <p:spPr>
          <a:xfrm>
            <a:off x="3790123" y="4607172"/>
            <a:ext cx="1995802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geeignet!</a:t>
            </a:r>
          </a:p>
        </p:txBody>
      </p:sp>
    </p:spTree>
    <p:extLst>
      <p:ext uri="{BB962C8B-B14F-4D97-AF65-F5344CB8AC3E}">
        <p14:creationId xmlns:p14="http://schemas.microsoft.com/office/powerpoint/2010/main" val="408516286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3" grpId="0" animBg="1"/>
      <p:bldP spid="17" grpId="0" animBg="1"/>
      <p:bldP spid="10" grpId="0" animBg="1"/>
      <p:bldP spid="11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7160" y="369481"/>
            <a:ext cx="6347048" cy="1066800"/>
          </a:xfrm>
        </p:spPr>
        <p:txBody>
          <a:bodyPr>
            <a:noAutofit/>
          </a:bodyPr>
          <a:lstStyle/>
          <a:p>
            <a:br>
              <a:rPr lang="en-US" dirty="0"/>
            </a:br>
            <a:r>
              <a:rPr lang="en-US" sz="3600" dirty="0" err="1"/>
              <a:t>Textanalyse</a:t>
            </a:r>
            <a:br>
              <a:rPr lang="en-US" sz="4400" dirty="0"/>
            </a:br>
            <a:endParaRPr lang="de-DE" sz="4400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DCECD7A-38D7-4A11-A7A1-3371727B1E37}"/>
              </a:ext>
            </a:extLst>
          </p:cNvPr>
          <p:cNvSpPr/>
          <p:nvPr/>
        </p:nvSpPr>
        <p:spPr>
          <a:xfrm>
            <a:off x="6582726" y="353941"/>
            <a:ext cx="24641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Die mündliche Abiturprüfung im Basisfach</a:t>
            </a:r>
          </a:p>
        </p:txBody>
      </p:sp>
      <p:sp>
        <p:nvSpPr>
          <p:cNvPr id="12" name="Rechteck: abgeschrägt 11">
            <a:extLst>
              <a:ext uri="{FF2B5EF4-FFF2-40B4-BE49-F238E27FC236}">
                <a16:creationId xmlns:a16="http://schemas.microsoft.com/office/drawing/2014/main" id="{E3C96BD2-7EB5-46E9-BF4E-E317C7DE31BA}"/>
              </a:ext>
            </a:extLst>
          </p:cNvPr>
          <p:cNvSpPr/>
          <p:nvPr/>
        </p:nvSpPr>
        <p:spPr>
          <a:xfrm>
            <a:off x="6156176" y="2580832"/>
            <a:ext cx="2464114" cy="1283367"/>
          </a:xfrm>
          <a:prstGeom prst="beve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sprachliche Komplexität (Vokabular)</a:t>
            </a:r>
          </a:p>
        </p:txBody>
      </p:sp>
      <p:sp>
        <p:nvSpPr>
          <p:cNvPr id="17" name="Rechteck: abgeschrägt 16">
            <a:extLst>
              <a:ext uri="{FF2B5EF4-FFF2-40B4-BE49-F238E27FC236}">
                <a16:creationId xmlns:a16="http://schemas.microsoft.com/office/drawing/2014/main" id="{5C53E98A-540F-4DFF-82C0-F479625DC69A}"/>
              </a:ext>
            </a:extLst>
          </p:cNvPr>
          <p:cNvSpPr/>
          <p:nvPr/>
        </p:nvSpPr>
        <p:spPr>
          <a:xfrm>
            <a:off x="426652" y="1414442"/>
            <a:ext cx="2946059" cy="701230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Vertrautheit des Themas</a:t>
            </a:r>
            <a:endParaRPr lang="de-DE" sz="1600" dirty="0">
              <a:solidFill>
                <a:srgbClr val="002060"/>
              </a:solidFill>
            </a:endParaRPr>
          </a:p>
        </p:txBody>
      </p:sp>
      <p:sp>
        <p:nvSpPr>
          <p:cNvPr id="15" name="Inhaltsplatzhalter 1">
            <a:extLst>
              <a:ext uri="{FF2B5EF4-FFF2-40B4-BE49-F238E27FC236}">
                <a16:creationId xmlns:a16="http://schemas.microsoft.com/office/drawing/2014/main" id="{BD065A02-3613-4C59-B06D-0C990C52E47D}"/>
              </a:ext>
            </a:extLst>
          </p:cNvPr>
          <p:cNvSpPr txBox="1">
            <a:spLocks/>
          </p:cNvSpPr>
          <p:nvPr/>
        </p:nvSpPr>
        <p:spPr>
          <a:xfrm>
            <a:off x="3779912" y="2258022"/>
            <a:ext cx="1728192" cy="2160240"/>
          </a:xfrm>
          <a:prstGeom prst="rect">
            <a:avLst/>
          </a:prstGeom>
          <a:solidFill>
            <a:srgbClr val="ABDB77"/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  <a:p>
            <a:pPr marL="109728" indent="0" algn="ctr">
              <a:buNone/>
            </a:pPr>
            <a:r>
              <a:rPr lang="de-DE" b="1" dirty="0"/>
              <a:t>The </a:t>
            </a:r>
            <a:r>
              <a:rPr lang="de-DE" b="1" dirty="0" err="1"/>
              <a:t>Rise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Robots</a:t>
            </a:r>
          </a:p>
        </p:txBody>
      </p:sp>
      <p:sp>
        <p:nvSpPr>
          <p:cNvPr id="13" name="Rechteck: abgeschrägt 12">
            <a:extLst>
              <a:ext uri="{FF2B5EF4-FFF2-40B4-BE49-F238E27FC236}">
                <a16:creationId xmlns:a16="http://schemas.microsoft.com/office/drawing/2014/main" id="{31A64ACD-C03D-4A5D-AC34-44CBE62D029A}"/>
              </a:ext>
            </a:extLst>
          </p:cNvPr>
          <p:cNvSpPr/>
          <p:nvPr/>
        </p:nvSpPr>
        <p:spPr>
          <a:xfrm>
            <a:off x="426653" y="2937385"/>
            <a:ext cx="2946058" cy="1080120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genügend Informationen und Anknüpfungspunkte</a:t>
            </a:r>
          </a:p>
        </p:txBody>
      </p:sp>
      <p:sp>
        <p:nvSpPr>
          <p:cNvPr id="14" name="Rechteck: abgeschrägt 13">
            <a:extLst>
              <a:ext uri="{FF2B5EF4-FFF2-40B4-BE49-F238E27FC236}">
                <a16:creationId xmlns:a16="http://schemas.microsoft.com/office/drawing/2014/main" id="{CAA36E5F-7C87-4AD4-8F53-8347BF46E33B}"/>
              </a:ext>
            </a:extLst>
          </p:cNvPr>
          <p:cNvSpPr/>
          <p:nvPr/>
        </p:nvSpPr>
        <p:spPr>
          <a:xfrm>
            <a:off x="427450" y="4109681"/>
            <a:ext cx="2944461" cy="1066800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zügiges Erfassen und Aufbereiten der Inhalte möglich</a:t>
            </a:r>
          </a:p>
        </p:txBody>
      </p:sp>
      <p:sp>
        <p:nvSpPr>
          <p:cNvPr id="18" name="Rechteck: abgeschrägt 17">
            <a:extLst>
              <a:ext uri="{FF2B5EF4-FFF2-40B4-BE49-F238E27FC236}">
                <a16:creationId xmlns:a16="http://schemas.microsoft.com/office/drawing/2014/main" id="{D5503E31-495D-49F8-A098-6B622AB05144}"/>
              </a:ext>
            </a:extLst>
          </p:cNvPr>
          <p:cNvSpPr/>
          <p:nvPr/>
        </p:nvSpPr>
        <p:spPr>
          <a:xfrm>
            <a:off x="428250" y="2206154"/>
            <a:ext cx="2944461" cy="626856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klare Struktur, klare Textaussage</a:t>
            </a:r>
            <a:endParaRPr lang="de-DE" sz="1600" dirty="0">
              <a:solidFill>
                <a:srgbClr val="002060"/>
              </a:solidFill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642F032F-3AEC-4E15-9609-7BEF2C596348}"/>
              </a:ext>
            </a:extLst>
          </p:cNvPr>
          <p:cNvSpPr/>
          <p:nvPr/>
        </p:nvSpPr>
        <p:spPr>
          <a:xfrm>
            <a:off x="3707904" y="4869160"/>
            <a:ext cx="1995802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geeignet!</a:t>
            </a:r>
          </a:p>
        </p:txBody>
      </p:sp>
    </p:spTree>
    <p:extLst>
      <p:ext uri="{BB962C8B-B14F-4D97-AF65-F5344CB8AC3E}">
        <p14:creationId xmlns:p14="http://schemas.microsoft.com/office/powerpoint/2010/main" val="360745929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3" grpId="0" animBg="1"/>
      <p:bldP spid="14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: abgeschrägt 17">
            <a:extLst>
              <a:ext uri="{FF2B5EF4-FFF2-40B4-BE49-F238E27FC236}">
                <a16:creationId xmlns:a16="http://schemas.microsoft.com/office/drawing/2014/main" id="{E21BE797-C407-4006-840D-D7BBF3300CCD}"/>
              </a:ext>
            </a:extLst>
          </p:cNvPr>
          <p:cNvSpPr/>
          <p:nvPr/>
        </p:nvSpPr>
        <p:spPr>
          <a:xfrm>
            <a:off x="6073432" y="3536828"/>
            <a:ext cx="2819045" cy="948174"/>
          </a:xfrm>
          <a:prstGeom prst="beve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fundierte Analyse in 20 Minuten (?)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7160" y="369481"/>
            <a:ext cx="6347048" cy="1066800"/>
          </a:xfrm>
        </p:spPr>
        <p:txBody>
          <a:bodyPr>
            <a:noAutofit/>
          </a:bodyPr>
          <a:lstStyle/>
          <a:p>
            <a:r>
              <a:rPr lang="en-US" sz="3600" dirty="0" err="1"/>
              <a:t>Textanalyse</a:t>
            </a:r>
            <a:endParaRPr lang="de-DE" sz="4400" dirty="0"/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E860A62B-03EC-4367-A431-51E42D8DFFC4}"/>
              </a:ext>
            </a:extLst>
          </p:cNvPr>
          <p:cNvSpPr txBox="1">
            <a:spLocks/>
          </p:cNvSpPr>
          <p:nvPr/>
        </p:nvSpPr>
        <p:spPr>
          <a:xfrm>
            <a:off x="3923928" y="2263790"/>
            <a:ext cx="1728192" cy="21602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  <a:p>
            <a:pPr marL="457200" indent="-457200"/>
            <a:endParaRPr lang="en-US" sz="2000" dirty="0"/>
          </a:p>
          <a:p>
            <a:pPr marL="109728" indent="0" algn="ctr">
              <a:buNone/>
            </a:pPr>
            <a:r>
              <a:rPr lang="de-DE" b="1" dirty="0"/>
              <a:t>Sexy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DCECD7A-38D7-4A11-A7A1-3371727B1E37}"/>
              </a:ext>
            </a:extLst>
          </p:cNvPr>
          <p:cNvSpPr/>
          <p:nvPr/>
        </p:nvSpPr>
        <p:spPr>
          <a:xfrm>
            <a:off x="6582726" y="353941"/>
            <a:ext cx="24641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Die mündliche Abiturprüfung im Basisfach</a:t>
            </a:r>
          </a:p>
        </p:txBody>
      </p:sp>
      <p:sp>
        <p:nvSpPr>
          <p:cNvPr id="12" name="Rechteck: abgeschrägt 11">
            <a:extLst>
              <a:ext uri="{FF2B5EF4-FFF2-40B4-BE49-F238E27FC236}">
                <a16:creationId xmlns:a16="http://schemas.microsoft.com/office/drawing/2014/main" id="{E3C96BD2-7EB5-46E9-BF4E-E317C7DE31BA}"/>
              </a:ext>
            </a:extLst>
          </p:cNvPr>
          <p:cNvSpPr/>
          <p:nvPr/>
        </p:nvSpPr>
        <p:spPr>
          <a:xfrm>
            <a:off x="6061905" y="1886651"/>
            <a:ext cx="2819045" cy="713011"/>
          </a:xfrm>
          <a:prstGeom prst="beve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 wenig Kontext (?)</a:t>
            </a:r>
          </a:p>
        </p:txBody>
      </p:sp>
      <p:sp>
        <p:nvSpPr>
          <p:cNvPr id="21" name="Rechteck: abgeschrägt 20">
            <a:extLst>
              <a:ext uri="{FF2B5EF4-FFF2-40B4-BE49-F238E27FC236}">
                <a16:creationId xmlns:a16="http://schemas.microsoft.com/office/drawing/2014/main" id="{8EBD9C81-7481-4094-94D7-CAE9E0B33027}"/>
              </a:ext>
            </a:extLst>
          </p:cNvPr>
          <p:cNvSpPr/>
          <p:nvPr/>
        </p:nvSpPr>
        <p:spPr>
          <a:xfrm>
            <a:off x="6073432" y="2670169"/>
            <a:ext cx="2819045" cy="813225"/>
          </a:xfrm>
          <a:prstGeom prst="beve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wenig IKK/ SKOW</a:t>
            </a:r>
          </a:p>
        </p:txBody>
      </p:sp>
      <p:sp>
        <p:nvSpPr>
          <p:cNvPr id="22" name="Rechteck: abgeschrägt 21">
            <a:extLst>
              <a:ext uri="{FF2B5EF4-FFF2-40B4-BE49-F238E27FC236}">
                <a16:creationId xmlns:a16="http://schemas.microsoft.com/office/drawing/2014/main" id="{06C25141-F318-42BF-AEE4-61530606BE39}"/>
              </a:ext>
            </a:extLst>
          </p:cNvPr>
          <p:cNvSpPr/>
          <p:nvPr/>
        </p:nvSpPr>
        <p:spPr>
          <a:xfrm>
            <a:off x="6055198" y="4548376"/>
            <a:ext cx="2819045" cy="1066800"/>
          </a:xfrm>
          <a:prstGeom prst="beve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Anbindung an andere Themen des BP?</a:t>
            </a:r>
          </a:p>
        </p:txBody>
      </p:sp>
      <p:sp>
        <p:nvSpPr>
          <p:cNvPr id="23" name="Rechteck: abgeschrägt 22">
            <a:extLst>
              <a:ext uri="{FF2B5EF4-FFF2-40B4-BE49-F238E27FC236}">
                <a16:creationId xmlns:a16="http://schemas.microsoft.com/office/drawing/2014/main" id="{3CF965A5-D23B-47BD-8142-80BD918E4D81}"/>
              </a:ext>
            </a:extLst>
          </p:cNvPr>
          <p:cNvSpPr/>
          <p:nvPr/>
        </p:nvSpPr>
        <p:spPr>
          <a:xfrm>
            <a:off x="606451" y="1584973"/>
            <a:ext cx="2885429" cy="687117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schülernahes Thema</a:t>
            </a:r>
          </a:p>
        </p:txBody>
      </p:sp>
      <p:sp>
        <p:nvSpPr>
          <p:cNvPr id="24" name="Rechteck: abgeschrägt 23">
            <a:extLst>
              <a:ext uri="{FF2B5EF4-FFF2-40B4-BE49-F238E27FC236}">
                <a16:creationId xmlns:a16="http://schemas.microsoft.com/office/drawing/2014/main" id="{8E087F22-8AD4-4CAB-A31B-A1DD0DB7FFDA}"/>
              </a:ext>
            </a:extLst>
          </p:cNvPr>
          <p:cNvSpPr/>
          <p:nvPr/>
        </p:nvSpPr>
        <p:spPr>
          <a:xfrm>
            <a:off x="628975" y="2379356"/>
            <a:ext cx="2890975" cy="1064457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gute Verknüpfung mit „The </a:t>
            </a:r>
            <a:r>
              <a:rPr lang="de-DE" dirty="0" err="1">
                <a:solidFill>
                  <a:srgbClr val="002060"/>
                </a:solidFill>
              </a:rPr>
              <a:t>Ambiguity</a:t>
            </a:r>
            <a:r>
              <a:rPr lang="de-DE" dirty="0">
                <a:solidFill>
                  <a:srgbClr val="002060"/>
                </a:solidFill>
              </a:rPr>
              <a:t> </a:t>
            </a:r>
            <a:r>
              <a:rPr lang="de-DE" dirty="0" err="1">
                <a:solidFill>
                  <a:srgbClr val="002060"/>
                </a:solidFill>
              </a:rPr>
              <a:t>of</a:t>
            </a:r>
            <a:r>
              <a:rPr lang="de-DE" dirty="0">
                <a:solidFill>
                  <a:srgbClr val="002060"/>
                </a:solidFill>
              </a:rPr>
              <a:t> </a:t>
            </a:r>
            <a:r>
              <a:rPr lang="de-DE" dirty="0" err="1">
                <a:solidFill>
                  <a:srgbClr val="002060"/>
                </a:solidFill>
              </a:rPr>
              <a:t>Belonging</a:t>
            </a:r>
            <a:r>
              <a:rPr lang="de-DE" dirty="0">
                <a:solidFill>
                  <a:srgbClr val="002060"/>
                </a:solidFill>
              </a:rPr>
              <a:t>“</a:t>
            </a:r>
          </a:p>
        </p:txBody>
      </p:sp>
      <p:sp>
        <p:nvSpPr>
          <p:cNvPr id="25" name="Rechteck: abgeschrägt 24">
            <a:extLst>
              <a:ext uri="{FF2B5EF4-FFF2-40B4-BE49-F238E27FC236}">
                <a16:creationId xmlns:a16="http://schemas.microsoft.com/office/drawing/2014/main" id="{B5D540FA-54D2-4C5B-A535-AA93FA807AEF}"/>
              </a:ext>
            </a:extLst>
          </p:cNvPr>
          <p:cNvSpPr/>
          <p:nvPr/>
        </p:nvSpPr>
        <p:spPr>
          <a:xfrm>
            <a:off x="600904" y="3515902"/>
            <a:ext cx="2890976" cy="1353258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ambivalente Beziehungen/ Haltungen: Stellungnahme!</a:t>
            </a:r>
          </a:p>
        </p:txBody>
      </p:sp>
      <p:sp>
        <p:nvSpPr>
          <p:cNvPr id="13" name="Rechteck: abgeschrägt 12">
            <a:extLst>
              <a:ext uri="{FF2B5EF4-FFF2-40B4-BE49-F238E27FC236}">
                <a16:creationId xmlns:a16="http://schemas.microsoft.com/office/drawing/2014/main" id="{ABB22AD3-5698-481C-8F78-724967159513}"/>
              </a:ext>
            </a:extLst>
          </p:cNvPr>
          <p:cNvSpPr/>
          <p:nvPr/>
        </p:nvSpPr>
        <p:spPr>
          <a:xfrm>
            <a:off x="600904" y="4949334"/>
            <a:ext cx="2890976" cy="868061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Textanalyse/ </a:t>
            </a:r>
            <a:r>
              <a:rPr lang="de-DE" i="1" dirty="0" err="1">
                <a:solidFill>
                  <a:srgbClr val="002060"/>
                </a:solidFill>
              </a:rPr>
              <a:t>reading</a:t>
            </a:r>
            <a:r>
              <a:rPr lang="de-DE" i="1" dirty="0">
                <a:solidFill>
                  <a:srgbClr val="002060"/>
                </a:solidFill>
              </a:rPr>
              <a:t> </a:t>
            </a:r>
            <a:r>
              <a:rPr lang="de-DE" i="1" dirty="0" err="1">
                <a:solidFill>
                  <a:srgbClr val="002060"/>
                </a:solidFill>
              </a:rPr>
              <a:t>between</a:t>
            </a:r>
            <a:r>
              <a:rPr lang="de-DE" i="1" dirty="0">
                <a:solidFill>
                  <a:srgbClr val="002060"/>
                </a:solidFill>
              </a:rPr>
              <a:t> </a:t>
            </a:r>
            <a:r>
              <a:rPr lang="de-DE" i="1" dirty="0" err="1">
                <a:solidFill>
                  <a:srgbClr val="002060"/>
                </a:solidFill>
              </a:rPr>
              <a:t>the</a:t>
            </a:r>
            <a:r>
              <a:rPr lang="de-DE" i="1" dirty="0">
                <a:solidFill>
                  <a:srgbClr val="002060"/>
                </a:solidFill>
              </a:rPr>
              <a:t> </a:t>
            </a:r>
            <a:r>
              <a:rPr lang="de-DE" i="1" dirty="0" err="1">
                <a:solidFill>
                  <a:srgbClr val="002060"/>
                </a:solidFill>
              </a:rPr>
              <a:t>lines</a:t>
            </a:r>
            <a:endParaRPr lang="de-DE" i="1" dirty="0">
              <a:solidFill>
                <a:srgbClr val="002060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E8E0641E-3DBB-499A-9CDB-429CCF8EDD87}"/>
              </a:ext>
            </a:extLst>
          </p:cNvPr>
          <p:cNvSpPr/>
          <p:nvPr/>
        </p:nvSpPr>
        <p:spPr>
          <a:xfrm>
            <a:off x="3790123" y="4869160"/>
            <a:ext cx="1995802" cy="86409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ungeeignet!</a:t>
            </a:r>
          </a:p>
        </p:txBody>
      </p:sp>
    </p:spTree>
    <p:extLst>
      <p:ext uri="{BB962C8B-B14F-4D97-AF65-F5344CB8AC3E}">
        <p14:creationId xmlns:p14="http://schemas.microsoft.com/office/powerpoint/2010/main" val="401525512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2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: abgeschrägt 14">
            <a:extLst>
              <a:ext uri="{FF2B5EF4-FFF2-40B4-BE49-F238E27FC236}">
                <a16:creationId xmlns:a16="http://schemas.microsoft.com/office/drawing/2014/main" id="{462A6CD2-90BB-4557-B61A-35C5588DBE20}"/>
              </a:ext>
            </a:extLst>
          </p:cNvPr>
          <p:cNvSpPr/>
          <p:nvPr/>
        </p:nvSpPr>
        <p:spPr>
          <a:xfrm>
            <a:off x="5859101" y="4427805"/>
            <a:ext cx="2824564" cy="1119591"/>
          </a:xfrm>
          <a:prstGeom prst="beve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zügiges Erfassen und Aufbereiten der Inhalte schwierig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7160" y="369481"/>
            <a:ext cx="6347048" cy="1066800"/>
          </a:xfrm>
        </p:spPr>
        <p:txBody>
          <a:bodyPr>
            <a:noAutofit/>
          </a:bodyPr>
          <a:lstStyle/>
          <a:p>
            <a:r>
              <a:rPr lang="en-US" sz="3600" dirty="0" err="1"/>
              <a:t>Textanalyse</a:t>
            </a:r>
            <a:r>
              <a:rPr lang="en-US" sz="3600" dirty="0"/>
              <a:t> </a:t>
            </a:r>
            <a:endParaRPr lang="de-DE" sz="4400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DCECD7A-38D7-4A11-A7A1-3371727B1E37}"/>
              </a:ext>
            </a:extLst>
          </p:cNvPr>
          <p:cNvSpPr/>
          <p:nvPr/>
        </p:nvSpPr>
        <p:spPr>
          <a:xfrm>
            <a:off x="6582726" y="353941"/>
            <a:ext cx="24641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Die mündliche Abiturprüfung im Basisfach</a:t>
            </a:r>
          </a:p>
        </p:txBody>
      </p:sp>
      <p:sp>
        <p:nvSpPr>
          <p:cNvPr id="12" name="Rechteck: abgeschrägt 11">
            <a:extLst>
              <a:ext uri="{FF2B5EF4-FFF2-40B4-BE49-F238E27FC236}">
                <a16:creationId xmlns:a16="http://schemas.microsoft.com/office/drawing/2014/main" id="{E3C96BD2-7EB5-46E9-BF4E-E317C7DE31BA}"/>
              </a:ext>
            </a:extLst>
          </p:cNvPr>
          <p:cNvSpPr/>
          <p:nvPr/>
        </p:nvSpPr>
        <p:spPr>
          <a:xfrm>
            <a:off x="5859101" y="1689292"/>
            <a:ext cx="2801132" cy="701230"/>
          </a:xfrm>
          <a:prstGeom prst="beve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abstraktes Thema/ abstrakte Darstellung </a:t>
            </a:r>
          </a:p>
        </p:txBody>
      </p:sp>
      <p:sp>
        <p:nvSpPr>
          <p:cNvPr id="23" name="Rechteck: abgeschrägt 22">
            <a:extLst>
              <a:ext uri="{FF2B5EF4-FFF2-40B4-BE49-F238E27FC236}">
                <a16:creationId xmlns:a16="http://schemas.microsoft.com/office/drawing/2014/main" id="{3CF965A5-D23B-47BD-8142-80BD918E4D81}"/>
              </a:ext>
            </a:extLst>
          </p:cNvPr>
          <p:cNvSpPr/>
          <p:nvPr/>
        </p:nvSpPr>
        <p:spPr>
          <a:xfrm>
            <a:off x="457491" y="1613904"/>
            <a:ext cx="2680239" cy="701230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viele Informationen</a:t>
            </a:r>
          </a:p>
        </p:txBody>
      </p:sp>
      <p:sp>
        <p:nvSpPr>
          <p:cNvPr id="24" name="Rechteck: abgeschrägt 23">
            <a:extLst>
              <a:ext uri="{FF2B5EF4-FFF2-40B4-BE49-F238E27FC236}">
                <a16:creationId xmlns:a16="http://schemas.microsoft.com/office/drawing/2014/main" id="{8E087F22-8AD4-4CAB-A31B-A1DD0DB7FFDA}"/>
              </a:ext>
            </a:extLst>
          </p:cNvPr>
          <p:cNvSpPr/>
          <p:nvPr/>
        </p:nvSpPr>
        <p:spPr>
          <a:xfrm>
            <a:off x="483767" y="2407049"/>
            <a:ext cx="2647972" cy="701230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klare Struktur</a:t>
            </a:r>
            <a:endParaRPr lang="de-DE" sz="1600" dirty="0">
              <a:solidFill>
                <a:srgbClr val="002060"/>
              </a:solidFill>
            </a:endParaRPr>
          </a:p>
        </p:txBody>
      </p:sp>
      <p:sp>
        <p:nvSpPr>
          <p:cNvPr id="17" name="Rechteck: abgeschrägt 16">
            <a:extLst>
              <a:ext uri="{FF2B5EF4-FFF2-40B4-BE49-F238E27FC236}">
                <a16:creationId xmlns:a16="http://schemas.microsoft.com/office/drawing/2014/main" id="{5C53E98A-540F-4DFF-82C0-F479625DC69A}"/>
              </a:ext>
            </a:extLst>
          </p:cNvPr>
          <p:cNvSpPr/>
          <p:nvPr/>
        </p:nvSpPr>
        <p:spPr>
          <a:xfrm>
            <a:off x="483767" y="3192338"/>
            <a:ext cx="2647972" cy="618008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sprachliches Niveau</a:t>
            </a:r>
            <a:endParaRPr lang="de-DE" sz="1600" dirty="0">
              <a:solidFill>
                <a:srgbClr val="002060"/>
              </a:solidFill>
            </a:endParaRPr>
          </a:p>
        </p:txBody>
      </p:sp>
      <p:sp>
        <p:nvSpPr>
          <p:cNvPr id="11" name="Rechteck: abgeschrägt 10">
            <a:extLst>
              <a:ext uri="{FF2B5EF4-FFF2-40B4-BE49-F238E27FC236}">
                <a16:creationId xmlns:a16="http://schemas.microsoft.com/office/drawing/2014/main" id="{175EB97B-5454-4D57-A67C-A7E2E12D5380}"/>
              </a:ext>
            </a:extLst>
          </p:cNvPr>
          <p:cNvSpPr/>
          <p:nvPr/>
        </p:nvSpPr>
        <p:spPr>
          <a:xfrm>
            <a:off x="483767" y="3894405"/>
            <a:ext cx="2647972" cy="1066800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viele Anknüpfungs-möglichkeiten</a:t>
            </a:r>
            <a:endParaRPr lang="de-DE" sz="1600" dirty="0">
              <a:solidFill>
                <a:srgbClr val="002060"/>
              </a:solidFill>
            </a:endParaRPr>
          </a:p>
        </p:txBody>
      </p:sp>
      <p:sp>
        <p:nvSpPr>
          <p:cNvPr id="14" name="Inhaltsplatzhalter 1">
            <a:extLst>
              <a:ext uri="{FF2B5EF4-FFF2-40B4-BE49-F238E27FC236}">
                <a16:creationId xmlns:a16="http://schemas.microsoft.com/office/drawing/2014/main" id="{42B22D9F-D09A-4ECF-8251-27F489D39AA6}"/>
              </a:ext>
            </a:extLst>
          </p:cNvPr>
          <p:cNvSpPr txBox="1">
            <a:spLocks/>
          </p:cNvSpPr>
          <p:nvPr/>
        </p:nvSpPr>
        <p:spPr>
          <a:xfrm>
            <a:off x="3622603" y="2102969"/>
            <a:ext cx="1728192" cy="2160240"/>
          </a:xfrm>
          <a:prstGeom prst="rect">
            <a:avLst/>
          </a:prstGeom>
          <a:solidFill>
            <a:srgbClr val="57D3FF"/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  <a:p>
            <a:pPr marL="109728" indent="0" algn="ctr">
              <a:buNone/>
            </a:pPr>
            <a:r>
              <a:rPr lang="de-DE" b="1" dirty="0" err="1"/>
              <a:t>Globali-sation</a:t>
            </a:r>
            <a:r>
              <a:rPr lang="de-DE" b="1" dirty="0"/>
              <a:t> </a:t>
            </a:r>
            <a:r>
              <a:rPr lang="de-DE" b="1" dirty="0" err="1"/>
              <a:t>is</a:t>
            </a:r>
            <a:r>
              <a:rPr lang="de-DE" b="1" dirty="0"/>
              <a:t> </a:t>
            </a:r>
            <a:r>
              <a:rPr lang="de-DE" b="1" dirty="0" err="1"/>
              <a:t>dead</a:t>
            </a:r>
            <a:endParaRPr lang="de-DE" b="1" dirty="0"/>
          </a:p>
        </p:txBody>
      </p:sp>
      <p:sp>
        <p:nvSpPr>
          <p:cNvPr id="18" name="Rechteck: abgeschrägt 17">
            <a:extLst>
              <a:ext uri="{FF2B5EF4-FFF2-40B4-BE49-F238E27FC236}">
                <a16:creationId xmlns:a16="http://schemas.microsoft.com/office/drawing/2014/main" id="{26EDD002-49EC-47C0-9995-BFC3649E1653}"/>
              </a:ext>
            </a:extLst>
          </p:cNvPr>
          <p:cNvSpPr/>
          <p:nvPr/>
        </p:nvSpPr>
        <p:spPr>
          <a:xfrm>
            <a:off x="5869539" y="2456968"/>
            <a:ext cx="2790694" cy="701230"/>
          </a:xfrm>
          <a:prstGeom prst="beve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hohe Informations-dichte </a:t>
            </a:r>
          </a:p>
        </p:txBody>
      </p:sp>
      <p:sp>
        <p:nvSpPr>
          <p:cNvPr id="19" name="Rechteck: abgeschrägt 18">
            <a:extLst>
              <a:ext uri="{FF2B5EF4-FFF2-40B4-BE49-F238E27FC236}">
                <a16:creationId xmlns:a16="http://schemas.microsoft.com/office/drawing/2014/main" id="{9FD53B69-4601-40F4-819C-EF03C813E164}"/>
              </a:ext>
            </a:extLst>
          </p:cNvPr>
          <p:cNvSpPr/>
          <p:nvPr/>
        </p:nvSpPr>
        <p:spPr>
          <a:xfrm>
            <a:off x="5835669" y="3224644"/>
            <a:ext cx="2824564" cy="1119591"/>
          </a:xfrm>
          <a:prstGeom prst="beve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vertiefte Vorkenntnisse notwendig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F2526F85-C849-4561-BC69-0F8278C4BE26}"/>
              </a:ext>
            </a:extLst>
          </p:cNvPr>
          <p:cNvSpPr/>
          <p:nvPr/>
        </p:nvSpPr>
        <p:spPr>
          <a:xfrm>
            <a:off x="3485803" y="4683300"/>
            <a:ext cx="1995802" cy="86409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ungeeignet!</a:t>
            </a:r>
          </a:p>
        </p:txBody>
      </p:sp>
    </p:spTree>
    <p:extLst>
      <p:ext uri="{BB962C8B-B14F-4D97-AF65-F5344CB8AC3E}">
        <p14:creationId xmlns:p14="http://schemas.microsoft.com/office/powerpoint/2010/main" val="2141911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  <p:bldP spid="23" grpId="0" animBg="1"/>
      <p:bldP spid="24" grpId="0" animBg="1"/>
      <p:bldP spid="17" grpId="0" animBg="1"/>
      <p:bldP spid="11" grpId="0" animBg="1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: abgeschrägt 13">
            <a:extLst>
              <a:ext uri="{FF2B5EF4-FFF2-40B4-BE49-F238E27FC236}">
                <a16:creationId xmlns:a16="http://schemas.microsoft.com/office/drawing/2014/main" id="{AACC7BB9-1457-479A-84D6-41E4F3B81DD5}"/>
              </a:ext>
            </a:extLst>
          </p:cNvPr>
          <p:cNvSpPr/>
          <p:nvPr/>
        </p:nvSpPr>
        <p:spPr>
          <a:xfrm>
            <a:off x="5932413" y="4591817"/>
            <a:ext cx="2959950" cy="864096"/>
          </a:xfrm>
          <a:prstGeom prst="beve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nicht mehr aktuell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7160" y="369481"/>
            <a:ext cx="6347048" cy="1066800"/>
          </a:xfrm>
        </p:spPr>
        <p:txBody>
          <a:bodyPr>
            <a:noAutofit/>
          </a:bodyPr>
          <a:lstStyle/>
          <a:p>
            <a:br>
              <a:rPr lang="en-US" dirty="0"/>
            </a:br>
            <a:r>
              <a:rPr lang="en-US" sz="3600" dirty="0" err="1"/>
              <a:t>Textanalyse</a:t>
            </a:r>
            <a:r>
              <a:rPr lang="en-US" sz="3600" dirty="0"/>
              <a:t> </a:t>
            </a:r>
            <a:br>
              <a:rPr lang="en-US" sz="4400" dirty="0"/>
            </a:br>
            <a:endParaRPr lang="de-DE" sz="4400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DCECD7A-38D7-4A11-A7A1-3371727B1E37}"/>
              </a:ext>
            </a:extLst>
          </p:cNvPr>
          <p:cNvSpPr/>
          <p:nvPr/>
        </p:nvSpPr>
        <p:spPr>
          <a:xfrm>
            <a:off x="6582726" y="353941"/>
            <a:ext cx="24641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Die mündliche Abiturprüfung im Basisfach</a:t>
            </a:r>
          </a:p>
        </p:txBody>
      </p:sp>
      <p:sp>
        <p:nvSpPr>
          <p:cNvPr id="12" name="Rechteck: abgeschrägt 11">
            <a:extLst>
              <a:ext uri="{FF2B5EF4-FFF2-40B4-BE49-F238E27FC236}">
                <a16:creationId xmlns:a16="http://schemas.microsoft.com/office/drawing/2014/main" id="{E3C96BD2-7EB5-46E9-BF4E-E317C7DE31BA}"/>
              </a:ext>
            </a:extLst>
          </p:cNvPr>
          <p:cNvSpPr/>
          <p:nvPr/>
        </p:nvSpPr>
        <p:spPr>
          <a:xfrm>
            <a:off x="5940151" y="1604219"/>
            <a:ext cx="2952329" cy="864096"/>
          </a:xfrm>
          <a:prstGeom prst="beve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Abstraktheit, hohe Informationsdichte</a:t>
            </a:r>
          </a:p>
        </p:txBody>
      </p:sp>
      <p:sp>
        <p:nvSpPr>
          <p:cNvPr id="21" name="Rechteck: abgeschrägt 20">
            <a:extLst>
              <a:ext uri="{FF2B5EF4-FFF2-40B4-BE49-F238E27FC236}">
                <a16:creationId xmlns:a16="http://schemas.microsoft.com/office/drawing/2014/main" id="{8EBD9C81-7481-4094-94D7-CAE9E0B33027}"/>
              </a:ext>
            </a:extLst>
          </p:cNvPr>
          <p:cNvSpPr/>
          <p:nvPr/>
        </p:nvSpPr>
        <p:spPr>
          <a:xfrm>
            <a:off x="5940151" y="2518771"/>
            <a:ext cx="2952328" cy="1066800"/>
          </a:xfrm>
          <a:prstGeom prst="beve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wenig deutliche Struktur/ Autoren-intention</a:t>
            </a:r>
          </a:p>
        </p:txBody>
      </p:sp>
      <p:sp>
        <p:nvSpPr>
          <p:cNvPr id="22" name="Rechteck: abgeschrägt 21">
            <a:extLst>
              <a:ext uri="{FF2B5EF4-FFF2-40B4-BE49-F238E27FC236}">
                <a16:creationId xmlns:a16="http://schemas.microsoft.com/office/drawing/2014/main" id="{06C25141-F318-42BF-AEE4-61530606BE39}"/>
              </a:ext>
            </a:extLst>
          </p:cNvPr>
          <p:cNvSpPr/>
          <p:nvPr/>
        </p:nvSpPr>
        <p:spPr>
          <a:xfrm>
            <a:off x="5932529" y="3653180"/>
            <a:ext cx="2959950" cy="864096"/>
          </a:xfrm>
          <a:prstGeom prst="beve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viel Hintergrundwissen notwendig</a:t>
            </a:r>
          </a:p>
        </p:txBody>
      </p:sp>
      <p:sp>
        <p:nvSpPr>
          <p:cNvPr id="23" name="Rechteck: abgeschrägt 22">
            <a:extLst>
              <a:ext uri="{FF2B5EF4-FFF2-40B4-BE49-F238E27FC236}">
                <a16:creationId xmlns:a16="http://schemas.microsoft.com/office/drawing/2014/main" id="{3CF965A5-D23B-47BD-8142-80BD918E4D81}"/>
              </a:ext>
            </a:extLst>
          </p:cNvPr>
          <p:cNvSpPr/>
          <p:nvPr/>
        </p:nvSpPr>
        <p:spPr>
          <a:xfrm>
            <a:off x="467543" y="1401685"/>
            <a:ext cx="2952329" cy="864096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Vielzahl an Themen und Informationen</a:t>
            </a:r>
          </a:p>
        </p:txBody>
      </p:sp>
      <p:sp>
        <p:nvSpPr>
          <p:cNvPr id="24" name="Rechteck: abgeschrägt 23">
            <a:extLst>
              <a:ext uri="{FF2B5EF4-FFF2-40B4-BE49-F238E27FC236}">
                <a16:creationId xmlns:a16="http://schemas.microsoft.com/office/drawing/2014/main" id="{8E087F22-8AD4-4CAB-A31B-A1DD0DB7FFDA}"/>
              </a:ext>
            </a:extLst>
          </p:cNvPr>
          <p:cNvSpPr/>
          <p:nvPr/>
        </p:nvSpPr>
        <p:spPr>
          <a:xfrm>
            <a:off x="487968" y="2319217"/>
            <a:ext cx="2931903" cy="1685848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>
                <a:solidFill>
                  <a:srgbClr val="002060"/>
                </a:solidFill>
              </a:rPr>
              <a:t>SuS</a:t>
            </a:r>
            <a:r>
              <a:rPr lang="de-DE" sz="1600" dirty="0">
                <a:solidFill>
                  <a:srgbClr val="002060"/>
                </a:solidFill>
              </a:rPr>
              <a:t> können Kenntnisse aus verschiedenen Bereichen in Beziehung setzen und kommentieren</a:t>
            </a:r>
          </a:p>
        </p:txBody>
      </p:sp>
      <p:sp>
        <p:nvSpPr>
          <p:cNvPr id="25" name="Rechteck: abgeschrägt 24">
            <a:extLst>
              <a:ext uri="{FF2B5EF4-FFF2-40B4-BE49-F238E27FC236}">
                <a16:creationId xmlns:a16="http://schemas.microsoft.com/office/drawing/2014/main" id="{B5D540FA-54D2-4C5B-A535-AA93FA807AEF}"/>
              </a:ext>
            </a:extLst>
          </p:cNvPr>
          <p:cNvSpPr/>
          <p:nvPr/>
        </p:nvSpPr>
        <p:spPr>
          <a:xfrm>
            <a:off x="487968" y="4058501"/>
            <a:ext cx="2952328" cy="1397814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zahlreiche Sprungbretter zu anderen Themen des BP</a:t>
            </a:r>
          </a:p>
        </p:txBody>
      </p:sp>
      <p:sp>
        <p:nvSpPr>
          <p:cNvPr id="13" name="Inhaltsplatzhalter 1">
            <a:extLst>
              <a:ext uri="{FF2B5EF4-FFF2-40B4-BE49-F238E27FC236}">
                <a16:creationId xmlns:a16="http://schemas.microsoft.com/office/drawing/2014/main" id="{965FD59A-A12D-435F-ADE7-06B30BC5C452}"/>
              </a:ext>
            </a:extLst>
          </p:cNvPr>
          <p:cNvSpPr txBox="1">
            <a:spLocks/>
          </p:cNvSpPr>
          <p:nvPr/>
        </p:nvSpPr>
        <p:spPr>
          <a:xfrm>
            <a:off x="3872898" y="2171727"/>
            <a:ext cx="1728192" cy="2160240"/>
          </a:xfrm>
          <a:prstGeom prst="rect">
            <a:avLst/>
          </a:prstGeom>
          <a:solidFill>
            <a:srgbClr val="00FFFF">
              <a:alpha val="41961"/>
            </a:srgb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  <a:p>
            <a:pPr marL="457200" indent="-457200"/>
            <a:endParaRPr lang="en-US" sz="2000" dirty="0"/>
          </a:p>
          <a:p>
            <a:pPr marL="109728" indent="0" algn="ctr">
              <a:buNone/>
            </a:pPr>
            <a:r>
              <a:rPr lang="de-DE" b="1" dirty="0"/>
              <a:t>Brexit Guide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AFF44A6-39A7-4F89-B388-BEF7A8608DFC}"/>
              </a:ext>
            </a:extLst>
          </p:cNvPr>
          <p:cNvSpPr/>
          <p:nvPr/>
        </p:nvSpPr>
        <p:spPr>
          <a:xfrm>
            <a:off x="3739093" y="4869160"/>
            <a:ext cx="1995802" cy="86409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ungeeignet!</a:t>
            </a:r>
          </a:p>
        </p:txBody>
      </p:sp>
    </p:spTree>
    <p:extLst>
      <p:ext uri="{BB962C8B-B14F-4D97-AF65-F5344CB8AC3E}">
        <p14:creationId xmlns:p14="http://schemas.microsoft.com/office/powerpoint/2010/main" val="70946370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EC637A0E-65C9-4AF8-8994-CBF7A4003FA4}"/>
              </a:ext>
            </a:extLst>
          </p:cNvPr>
          <p:cNvSpPr/>
          <p:nvPr/>
        </p:nvSpPr>
        <p:spPr>
          <a:xfrm>
            <a:off x="467544" y="476672"/>
            <a:ext cx="6019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Die mündliche Abiturprüfung im Basisfach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FD407610-019D-4235-A287-4A8DB75A1C78}"/>
              </a:ext>
            </a:extLst>
          </p:cNvPr>
          <p:cNvSpPr/>
          <p:nvPr/>
        </p:nvSpPr>
        <p:spPr>
          <a:xfrm>
            <a:off x="1043608" y="2060848"/>
            <a:ext cx="7128792" cy="2087538"/>
          </a:xfrm>
          <a:prstGeom prst="ellipse">
            <a:avLst/>
          </a:prstGeom>
          <a:solidFill>
            <a:srgbClr val="FFFDE9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2) </a:t>
            </a:r>
            <a:r>
              <a:rPr lang="de-DE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Aufgabenerstellung </a:t>
            </a:r>
          </a:p>
          <a:p>
            <a:pPr algn="ctr"/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486293"/>
      </p:ext>
    </p:extLst>
  </p:cSld>
  <p:clrMapOvr>
    <a:masterClrMapping/>
  </p:clrMapOvr>
  <p:transition>
    <p:pull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6328" y="371608"/>
            <a:ext cx="5410944" cy="504056"/>
          </a:xfrm>
        </p:spPr>
        <p:txBody>
          <a:bodyPr>
            <a:noAutofit/>
          </a:bodyPr>
          <a:lstStyle/>
          <a:p>
            <a:r>
              <a:rPr lang="en-US" dirty="0" err="1"/>
              <a:t>Kriterien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Aufgaben</a:t>
            </a:r>
            <a:endParaRPr lang="de-DE" sz="4400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795B6229-A7D5-4F0F-A5FF-75F72ED46C67}"/>
              </a:ext>
            </a:extLst>
          </p:cNvPr>
          <p:cNvSpPr/>
          <p:nvPr/>
        </p:nvSpPr>
        <p:spPr>
          <a:xfrm>
            <a:off x="2729919" y="3198737"/>
            <a:ext cx="3888432" cy="1517905"/>
          </a:xfrm>
          <a:prstGeom prst="ellipse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n w="0">
                  <a:solidFill>
                    <a:schemeClr val="tx2"/>
                  </a:solidFill>
                </a:ln>
                <a:solidFill>
                  <a:srgbClr val="FF993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2 ) Aufgaben-erstellung</a:t>
            </a:r>
          </a:p>
          <a:p>
            <a:pPr algn="ctr"/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9B214D9B-D025-4A62-9900-696EB0CC7831}"/>
              </a:ext>
            </a:extLst>
          </p:cNvPr>
          <p:cNvSpPr/>
          <p:nvPr/>
        </p:nvSpPr>
        <p:spPr>
          <a:xfrm>
            <a:off x="6409097" y="421623"/>
            <a:ext cx="24641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Die mündliche Abiturprüfung im Basisfach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241CF7AA-5BDB-4639-B390-59FA85C93417}"/>
              </a:ext>
            </a:extLst>
          </p:cNvPr>
          <p:cNvSpPr/>
          <p:nvPr/>
        </p:nvSpPr>
        <p:spPr>
          <a:xfrm>
            <a:off x="5477272" y="4466162"/>
            <a:ext cx="2708852" cy="1872208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offen: bieten für 10 Minuten „Gesprächs-stoff“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C927DF8-6533-4B4D-950C-9D70CA5B5B19}"/>
              </a:ext>
            </a:extLst>
          </p:cNvPr>
          <p:cNvSpPr/>
          <p:nvPr/>
        </p:nvSpPr>
        <p:spPr>
          <a:xfrm>
            <a:off x="4042173" y="1079572"/>
            <a:ext cx="1807181" cy="1265429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max. </a:t>
            </a:r>
            <a:r>
              <a:rPr lang="de-DE" sz="2800" b="1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2</a:t>
            </a:r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 Aufgaben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E45E5BFA-04A4-42FA-A15F-C86F8E8F4FBF}"/>
              </a:ext>
            </a:extLst>
          </p:cNvPr>
          <p:cNvSpPr/>
          <p:nvPr/>
        </p:nvSpPr>
        <p:spPr>
          <a:xfrm>
            <a:off x="5645979" y="1192316"/>
            <a:ext cx="2304256" cy="1872208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können </a:t>
            </a:r>
            <a:r>
              <a:rPr lang="de-DE" sz="200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in 20 </a:t>
            </a:r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Minuten vorbereitet werden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13781A90-3EAF-436E-997E-B944E0DE4918}"/>
              </a:ext>
            </a:extLst>
          </p:cNvPr>
          <p:cNvSpPr/>
          <p:nvPr/>
        </p:nvSpPr>
        <p:spPr>
          <a:xfrm>
            <a:off x="6478388" y="2853473"/>
            <a:ext cx="2577350" cy="1872208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eindeutige Formulierung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A65CA96D-26EA-4FAC-89E5-EA783CF8E5DA}"/>
              </a:ext>
            </a:extLst>
          </p:cNvPr>
          <p:cNvSpPr/>
          <p:nvPr/>
        </p:nvSpPr>
        <p:spPr>
          <a:xfrm>
            <a:off x="1131317" y="4393463"/>
            <a:ext cx="2380561" cy="1872208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decken verschiedene Kompetenz-bereiche ab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498009A9-6AF4-4EA9-B20A-C2DFA2B45B9D}"/>
              </a:ext>
            </a:extLst>
          </p:cNvPr>
          <p:cNvSpPr/>
          <p:nvPr/>
        </p:nvSpPr>
        <p:spPr>
          <a:xfrm>
            <a:off x="3280872" y="4755942"/>
            <a:ext cx="2380561" cy="1872208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decken alle 3 AFB ab </a:t>
            </a:r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rgbClr val="FF0000"/>
                </a:solidFill>
              </a:rPr>
              <a:t>(Schwer-punkt I + II)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ABD58FC-E2EC-4B71-AA51-2FA1D608CF8D}"/>
              </a:ext>
            </a:extLst>
          </p:cNvPr>
          <p:cNvSpPr/>
          <p:nvPr/>
        </p:nvSpPr>
        <p:spPr>
          <a:xfrm>
            <a:off x="1767194" y="1499110"/>
            <a:ext cx="2577350" cy="1872208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keine Wiederholung von Klausuren/ GFS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6D497980-3280-40A6-8D71-72EDE7847083}"/>
              </a:ext>
            </a:extLst>
          </p:cNvPr>
          <p:cNvSpPr/>
          <p:nvPr/>
        </p:nvSpPr>
        <p:spPr>
          <a:xfrm>
            <a:off x="423176" y="2844702"/>
            <a:ext cx="2380561" cy="1872208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erwachsen aus dem Unterricht (Erwartungshorizont!)</a:t>
            </a:r>
          </a:p>
        </p:txBody>
      </p:sp>
    </p:spTree>
    <p:extLst>
      <p:ext uri="{BB962C8B-B14F-4D97-AF65-F5344CB8AC3E}">
        <p14:creationId xmlns:p14="http://schemas.microsoft.com/office/powerpoint/2010/main" val="97580548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EC637A0E-65C9-4AF8-8994-CBF7A4003FA4}"/>
              </a:ext>
            </a:extLst>
          </p:cNvPr>
          <p:cNvSpPr/>
          <p:nvPr/>
        </p:nvSpPr>
        <p:spPr>
          <a:xfrm>
            <a:off x="467544" y="476672"/>
            <a:ext cx="6019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Die mündliche Abiturprüfung im Basisfach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FD407610-019D-4235-A287-4A8DB75A1C78}"/>
              </a:ext>
            </a:extLst>
          </p:cNvPr>
          <p:cNvSpPr/>
          <p:nvPr/>
        </p:nvSpPr>
        <p:spPr>
          <a:xfrm>
            <a:off x="164711" y="2132856"/>
            <a:ext cx="8814578" cy="2362384"/>
          </a:xfrm>
          <a:prstGeom prst="ellipse">
            <a:avLst/>
          </a:prstGeom>
          <a:solidFill>
            <a:srgbClr val="FFFDE9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3) Erwartungshorizont formulieren</a:t>
            </a:r>
          </a:p>
          <a:p>
            <a:pPr algn="ctr"/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891225"/>
      </p:ext>
    </p:extLst>
  </p:cSld>
  <p:clrMapOvr>
    <a:masterClrMapping/>
  </p:clrMapOvr>
  <p:transition>
    <p:pull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35678" y="302739"/>
            <a:ext cx="8229600" cy="674606"/>
          </a:xfrm>
        </p:spPr>
        <p:txBody>
          <a:bodyPr>
            <a:noAutofit/>
          </a:bodyPr>
          <a:lstStyle/>
          <a:p>
            <a:r>
              <a:rPr lang="en-US" dirty="0"/>
              <a:t>Der </a:t>
            </a:r>
            <a:r>
              <a:rPr lang="en-US" dirty="0" err="1"/>
              <a:t>Erwartungshorizont</a:t>
            </a:r>
            <a:endParaRPr lang="de-DE" sz="44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F7F8E3F-EF1E-4DA6-9E41-CFCC3566E5CD}"/>
              </a:ext>
            </a:extLst>
          </p:cNvPr>
          <p:cNvSpPr/>
          <p:nvPr/>
        </p:nvSpPr>
        <p:spPr>
          <a:xfrm>
            <a:off x="6444208" y="335571"/>
            <a:ext cx="24641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Die mündliche Abiturprüfung im Basisfach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134DF0B-0C1A-4B68-80B4-AD346163CE8B}"/>
              </a:ext>
            </a:extLst>
          </p:cNvPr>
          <p:cNvSpPr/>
          <p:nvPr/>
        </p:nvSpPr>
        <p:spPr>
          <a:xfrm>
            <a:off x="4736121" y="3215117"/>
            <a:ext cx="3715467" cy="1872208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vor Beginn der Prüfung dem/der Prüfungsvorsitzen-den vortragen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2A297F1F-7A6C-4FF0-B5E1-1F3D5362FEF6}"/>
              </a:ext>
            </a:extLst>
          </p:cNvPr>
          <p:cNvSpPr/>
          <p:nvPr/>
        </p:nvSpPr>
        <p:spPr>
          <a:xfrm>
            <a:off x="894094" y="3215117"/>
            <a:ext cx="3456384" cy="1872208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zu beiden Aufgaben 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A049436-60CE-49AD-8277-436B67D28971}"/>
              </a:ext>
            </a:extLst>
          </p:cNvPr>
          <p:cNvSpPr/>
          <p:nvPr/>
        </p:nvSpPr>
        <p:spPr>
          <a:xfrm>
            <a:off x="2880045" y="1156532"/>
            <a:ext cx="3564163" cy="1517905"/>
          </a:xfrm>
          <a:prstGeom prst="ellipse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n w="0">
                  <a:solidFill>
                    <a:schemeClr val="tx2"/>
                  </a:solidFill>
                </a:ln>
                <a:solidFill>
                  <a:srgbClr val="FF993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3 ) Erwartungs-horizont</a:t>
            </a:r>
          </a:p>
          <a:p>
            <a:pPr algn="ctr"/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772A6E53-7E61-43B0-A26F-0F3C1F109824}"/>
              </a:ext>
            </a:extLst>
          </p:cNvPr>
          <p:cNvCxnSpPr>
            <a:cxnSpLocks/>
          </p:cNvCxnSpPr>
          <p:nvPr/>
        </p:nvCxnSpPr>
        <p:spPr>
          <a:xfrm flipH="1">
            <a:off x="3175563" y="2492896"/>
            <a:ext cx="424786" cy="792088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9CA7C632-37B3-4CB4-B1C4-6E1F4D71E46C}"/>
              </a:ext>
            </a:extLst>
          </p:cNvPr>
          <p:cNvCxnSpPr>
            <a:cxnSpLocks/>
          </p:cNvCxnSpPr>
          <p:nvPr/>
        </p:nvCxnSpPr>
        <p:spPr>
          <a:xfrm>
            <a:off x="5543652" y="2589883"/>
            <a:ext cx="252484" cy="712823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7045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661723"/>
            <a:ext cx="8229600" cy="576064"/>
          </a:xfrm>
        </p:spPr>
        <p:txBody>
          <a:bodyPr>
            <a:noAutofit/>
          </a:bodyPr>
          <a:lstStyle/>
          <a:p>
            <a:br>
              <a:rPr lang="en-US" dirty="0"/>
            </a:br>
            <a:r>
              <a:rPr lang="de-DE" dirty="0"/>
              <a:t>Die mündliche Abiturprüfung</a:t>
            </a:r>
            <a:br>
              <a:rPr lang="de-DE" dirty="0"/>
            </a:br>
            <a:r>
              <a:rPr lang="de-DE" dirty="0"/>
              <a:t>im Basisfach</a:t>
            </a:r>
            <a:br>
              <a:rPr lang="de-DE" dirty="0"/>
            </a:br>
            <a:endParaRPr lang="de-DE" sz="4400" dirty="0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80584B16-AC5F-464C-A57B-4EA4831260FC}"/>
              </a:ext>
            </a:extLst>
          </p:cNvPr>
          <p:cNvGrpSpPr/>
          <p:nvPr/>
        </p:nvGrpSpPr>
        <p:grpSpPr>
          <a:xfrm>
            <a:off x="209061" y="4725144"/>
            <a:ext cx="2965238" cy="1296144"/>
            <a:chOff x="209061" y="4725144"/>
            <a:chExt cx="2965238" cy="1296144"/>
          </a:xfrm>
        </p:grpSpPr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FD407610-019D-4235-A287-4A8DB75A1C78}"/>
                </a:ext>
              </a:extLst>
            </p:cNvPr>
            <p:cNvSpPr/>
            <p:nvPr/>
          </p:nvSpPr>
          <p:spPr>
            <a:xfrm>
              <a:off x="209061" y="4725144"/>
              <a:ext cx="2016224" cy="1296144"/>
            </a:xfrm>
            <a:prstGeom prst="ellipse">
              <a:avLst/>
            </a:prstGeom>
            <a:solidFill>
              <a:srgbClr val="FFFDE9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1) Text-analyse</a:t>
              </a:r>
            </a:p>
            <a:p>
              <a:pPr algn="ctr"/>
              <a:endParaRPr lang="de-DE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32" name="Gruppieren 31">
              <a:extLst>
                <a:ext uri="{FF2B5EF4-FFF2-40B4-BE49-F238E27FC236}">
                  <a16:creationId xmlns:a16="http://schemas.microsoft.com/office/drawing/2014/main" id="{3D1D7758-B9C0-4485-AA21-154C75F79846}"/>
                </a:ext>
              </a:extLst>
            </p:cNvPr>
            <p:cNvGrpSpPr/>
            <p:nvPr/>
          </p:nvGrpSpPr>
          <p:grpSpPr>
            <a:xfrm>
              <a:off x="2238196" y="4770008"/>
              <a:ext cx="936103" cy="603208"/>
              <a:chOff x="2195737" y="4337960"/>
              <a:chExt cx="936103" cy="603208"/>
            </a:xfrm>
          </p:grpSpPr>
          <p:cxnSp>
            <p:nvCxnSpPr>
              <p:cNvPr id="20" name="Gerade Verbindung mit Pfeil 19">
                <a:extLst>
                  <a:ext uri="{FF2B5EF4-FFF2-40B4-BE49-F238E27FC236}">
                    <a16:creationId xmlns:a16="http://schemas.microsoft.com/office/drawing/2014/main" id="{21F38358-F5CE-41EB-B4DE-D393B2F84CD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31840" y="4337960"/>
                <a:ext cx="0" cy="603208"/>
              </a:xfrm>
              <a:prstGeom prst="straightConnector1">
                <a:avLst/>
              </a:prstGeom>
              <a:ln w="76200">
                <a:solidFill>
                  <a:srgbClr val="B70017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r Verbinder 24">
                <a:extLst>
                  <a:ext uri="{FF2B5EF4-FFF2-40B4-BE49-F238E27FC236}">
                    <a16:creationId xmlns:a16="http://schemas.microsoft.com/office/drawing/2014/main" id="{1BB2C080-2894-4B15-8734-BC1B8822E1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5737" y="4941168"/>
                <a:ext cx="936103" cy="0"/>
              </a:xfrm>
              <a:prstGeom prst="line">
                <a:avLst/>
              </a:prstGeom>
              <a:ln w="76200">
                <a:solidFill>
                  <a:srgbClr val="B7001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39C30156-549D-4117-80F6-65DDE0DA5F24}"/>
              </a:ext>
            </a:extLst>
          </p:cNvPr>
          <p:cNvGrpSpPr/>
          <p:nvPr/>
        </p:nvGrpSpPr>
        <p:grpSpPr>
          <a:xfrm>
            <a:off x="1816197" y="3370935"/>
            <a:ext cx="3816424" cy="1413015"/>
            <a:chOff x="1816197" y="3370935"/>
            <a:chExt cx="3816424" cy="1413015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64B1FFAC-8727-4F27-8E20-9D52869669A3}"/>
                </a:ext>
              </a:extLst>
            </p:cNvPr>
            <p:cNvSpPr/>
            <p:nvPr/>
          </p:nvSpPr>
          <p:spPr>
            <a:xfrm>
              <a:off x="1816197" y="3370935"/>
              <a:ext cx="2712778" cy="1413015"/>
            </a:xfrm>
            <a:prstGeom prst="ellipse">
              <a:avLst/>
            </a:prstGeom>
            <a:solidFill>
              <a:srgbClr val="FFFDE9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2) Aufgaben-erstellung</a:t>
              </a:r>
            </a:p>
            <a:p>
              <a:pPr algn="ctr"/>
              <a:endParaRPr lang="de-DE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33" name="Gruppieren 32">
              <a:extLst>
                <a:ext uri="{FF2B5EF4-FFF2-40B4-BE49-F238E27FC236}">
                  <a16:creationId xmlns:a16="http://schemas.microsoft.com/office/drawing/2014/main" id="{E86A790F-CEE9-415B-8705-DB5B573AC39A}"/>
                </a:ext>
              </a:extLst>
            </p:cNvPr>
            <p:cNvGrpSpPr/>
            <p:nvPr/>
          </p:nvGrpSpPr>
          <p:grpSpPr>
            <a:xfrm>
              <a:off x="4528975" y="3662003"/>
              <a:ext cx="1103646" cy="390718"/>
              <a:chOff x="2195737" y="4337960"/>
              <a:chExt cx="936103" cy="603208"/>
            </a:xfrm>
          </p:grpSpPr>
          <p:cxnSp>
            <p:nvCxnSpPr>
              <p:cNvPr id="34" name="Gerade Verbindung mit Pfeil 33">
                <a:extLst>
                  <a:ext uri="{FF2B5EF4-FFF2-40B4-BE49-F238E27FC236}">
                    <a16:creationId xmlns:a16="http://schemas.microsoft.com/office/drawing/2014/main" id="{3989D493-3916-415C-892B-0545F2220A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31840" y="4337960"/>
                <a:ext cx="0" cy="603208"/>
              </a:xfrm>
              <a:prstGeom prst="straightConnector1">
                <a:avLst/>
              </a:prstGeom>
              <a:ln w="76200">
                <a:solidFill>
                  <a:srgbClr val="B70017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>
                <a:extLst>
                  <a:ext uri="{FF2B5EF4-FFF2-40B4-BE49-F238E27FC236}">
                    <a16:creationId xmlns:a16="http://schemas.microsoft.com/office/drawing/2014/main" id="{ACD78191-027E-4BB6-8AE2-85399B7002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5737" y="4941168"/>
                <a:ext cx="936103" cy="0"/>
              </a:xfrm>
              <a:prstGeom prst="line">
                <a:avLst/>
              </a:prstGeom>
              <a:ln w="76200">
                <a:solidFill>
                  <a:srgbClr val="B7001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7784948B-5330-4A31-A586-6B0E662FF49C}"/>
              </a:ext>
            </a:extLst>
          </p:cNvPr>
          <p:cNvGrpSpPr/>
          <p:nvPr/>
        </p:nvGrpSpPr>
        <p:grpSpPr>
          <a:xfrm>
            <a:off x="4037211" y="1856439"/>
            <a:ext cx="3936913" cy="1793175"/>
            <a:chOff x="4037211" y="1856439"/>
            <a:chExt cx="3936913" cy="1793175"/>
          </a:xfrm>
        </p:grpSpPr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FADB698A-77E0-4772-BF01-B6BF08E7E5CA}"/>
                </a:ext>
              </a:extLst>
            </p:cNvPr>
            <p:cNvSpPr/>
            <p:nvPr/>
          </p:nvSpPr>
          <p:spPr>
            <a:xfrm>
              <a:off x="4037211" y="1856439"/>
              <a:ext cx="3000810" cy="1793175"/>
            </a:xfrm>
            <a:prstGeom prst="ellipse">
              <a:avLst/>
            </a:prstGeom>
            <a:solidFill>
              <a:srgbClr val="FFFDE9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3) Erwartungshorizont formulieren</a:t>
              </a:r>
            </a:p>
            <a:p>
              <a:pPr algn="ctr"/>
              <a:endParaRPr lang="de-DE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36" name="Gruppieren 35">
              <a:extLst>
                <a:ext uri="{FF2B5EF4-FFF2-40B4-BE49-F238E27FC236}">
                  <a16:creationId xmlns:a16="http://schemas.microsoft.com/office/drawing/2014/main" id="{2FC093FA-8F7A-4000-A7C1-DE17C785513A}"/>
                </a:ext>
              </a:extLst>
            </p:cNvPr>
            <p:cNvGrpSpPr/>
            <p:nvPr/>
          </p:nvGrpSpPr>
          <p:grpSpPr>
            <a:xfrm>
              <a:off x="7038021" y="2062403"/>
              <a:ext cx="936103" cy="690623"/>
              <a:chOff x="2195737" y="4337960"/>
              <a:chExt cx="936103" cy="603208"/>
            </a:xfrm>
          </p:grpSpPr>
          <p:cxnSp>
            <p:nvCxnSpPr>
              <p:cNvPr id="37" name="Gerade Verbindung mit Pfeil 36">
                <a:extLst>
                  <a:ext uri="{FF2B5EF4-FFF2-40B4-BE49-F238E27FC236}">
                    <a16:creationId xmlns:a16="http://schemas.microsoft.com/office/drawing/2014/main" id="{3FDD6D69-94E5-4321-8858-FB7ECE5852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31840" y="4337960"/>
                <a:ext cx="0" cy="603208"/>
              </a:xfrm>
              <a:prstGeom prst="straightConnector1">
                <a:avLst/>
              </a:prstGeom>
              <a:ln w="76200">
                <a:solidFill>
                  <a:srgbClr val="B70017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r Verbinder 37">
                <a:extLst>
                  <a:ext uri="{FF2B5EF4-FFF2-40B4-BE49-F238E27FC236}">
                    <a16:creationId xmlns:a16="http://schemas.microsoft.com/office/drawing/2014/main" id="{E0D461EF-716E-431F-BCC9-6E915511DD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5737" y="4941168"/>
                <a:ext cx="936103" cy="0"/>
              </a:xfrm>
              <a:prstGeom prst="line">
                <a:avLst/>
              </a:prstGeom>
              <a:ln w="76200">
                <a:solidFill>
                  <a:srgbClr val="B7001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Ellipse 16">
            <a:extLst>
              <a:ext uri="{FF2B5EF4-FFF2-40B4-BE49-F238E27FC236}">
                <a16:creationId xmlns:a16="http://schemas.microsoft.com/office/drawing/2014/main" id="{17CA20C4-1A3C-4EF4-8BFB-8B0C9C19D337}"/>
              </a:ext>
            </a:extLst>
          </p:cNvPr>
          <p:cNvSpPr/>
          <p:nvPr/>
        </p:nvSpPr>
        <p:spPr>
          <a:xfrm>
            <a:off x="6629499" y="884898"/>
            <a:ext cx="2483768" cy="1152128"/>
          </a:xfrm>
          <a:prstGeom prst="ellipse">
            <a:avLst/>
          </a:prstGeom>
          <a:solidFill>
            <a:srgbClr val="FFFDE9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4) Bewerten</a:t>
            </a:r>
          </a:p>
          <a:p>
            <a:pPr algn="ctr"/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23800"/>
      </p:ext>
    </p:extLst>
  </p:cSld>
  <p:clrMapOvr>
    <a:masterClrMapping/>
  </p:clrMapOvr>
  <p:transition>
    <p:pull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5410944" cy="1066800"/>
          </a:xfrm>
        </p:spPr>
        <p:txBody>
          <a:bodyPr>
            <a:noAutofit/>
          </a:bodyPr>
          <a:lstStyle/>
          <a:p>
            <a:r>
              <a:rPr lang="en-US" dirty="0"/>
              <a:t>WICHTIG!!!!!</a:t>
            </a:r>
            <a:endParaRPr lang="de-DE" sz="4400" dirty="0"/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E860A62B-03EC-4367-A431-51E42D8DFFC4}"/>
              </a:ext>
            </a:extLst>
          </p:cNvPr>
          <p:cNvSpPr txBox="1">
            <a:spLocks/>
          </p:cNvSpPr>
          <p:nvPr/>
        </p:nvSpPr>
        <p:spPr>
          <a:xfrm>
            <a:off x="1079612" y="1772816"/>
            <a:ext cx="6984776" cy="3672408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tx2"/>
                </a:solidFill>
              </a:rPr>
              <a:t>Die </a:t>
            </a:r>
            <a:r>
              <a:rPr lang="en-US" sz="3200" dirty="0" err="1">
                <a:solidFill>
                  <a:schemeClr val="accent3"/>
                </a:solidFill>
              </a:rPr>
              <a:t>Aufgaben</a:t>
            </a:r>
            <a:r>
              <a:rPr lang="en-US" sz="3200" dirty="0">
                <a:solidFill>
                  <a:schemeClr val="tx2"/>
                </a:solidFill>
              </a:rPr>
              <a:t> und </a:t>
            </a:r>
            <a:r>
              <a:rPr lang="en-US" sz="3200" dirty="0" err="1">
                <a:solidFill>
                  <a:schemeClr val="accent3"/>
                </a:solidFill>
              </a:rPr>
              <a:t>Erwartungshorizonte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im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Servicepaket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dürfen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accent3"/>
                </a:solidFill>
              </a:rPr>
              <a:t>nicht</a:t>
            </a:r>
            <a:r>
              <a:rPr lang="en-US" sz="3200" dirty="0">
                <a:solidFill>
                  <a:schemeClr val="accent3"/>
                </a:solidFill>
              </a:rPr>
              <a:t> </a:t>
            </a:r>
            <a:r>
              <a:rPr lang="en-US" sz="3200" dirty="0" err="1">
                <a:solidFill>
                  <a:schemeClr val="accent3"/>
                </a:solidFill>
              </a:rPr>
              <a:t>für</a:t>
            </a:r>
            <a:r>
              <a:rPr lang="en-US" sz="3200" dirty="0">
                <a:solidFill>
                  <a:schemeClr val="accent3"/>
                </a:solidFill>
              </a:rPr>
              <a:t> </a:t>
            </a:r>
            <a:r>
              <a:rPr lang="en-US" sz="3200" dirty="0" err="1">
                <a:solidFill>
                  <a:schemeClr val="accent3"/>
                </a:solidFill>
              </a:rPr>
              <a:t>Abiturprüfungen</a:t>
            </a:r>
            <a:r>
              <a:rPr lang="en-US" sz="3200" dirty="0">
                <a:solidFill>
                  <a:schemeClr val="accent3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verwendet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werden</a:t>
            </a:r>
            <a:r>
              <a:rPr lang="en-US" sz="3200" dirty="0">
                <a:solidFill>
                  <a:schemeClr val="tx2"/>
                </a:solidFill>
              </a:rPr>
              <a:t>, da </a:t>
            </a:r>
            <a:r>
              <a:rPr lang="en-US" sz="3200" dirty="0" err="1">
                <a:solidFill>
                  <a:schemeClr val="tx2"/>
                </a:solidFill>
              </a:rPr>
              <a:t>sie</a:t>
            </a:r>
            <a:r>
              <a:rPr lang="en-US" sz="3200" dirty="0">
                <a:solidFill>
                  <a:schemeClr val="tx2"/>
                </a:solidFill>
              </a:rPr>
              <a:t> auf dem </a:t>
            </a:r>
            <a:r>
              <a:rPr lang="en-US" sz="3200" dirty="0" err="1">
                <a:solidFill>
                  <a:schemeClr val="accent3"/>
                </a:solidFill>
              </a:rPr>
              <a:t>Lehrerfortbildungsserver</a:t>
            </a:r>
            <a:r>
              <a:rPr lang="en-US" sz="3200" dirty="0">
                <a:solidFill>
                  <a:schemeClr val="tx2"/>
                </a:solidFill>
              </a:rPr>
              <a:t> (</a:t>
            </a:r>
            <a:r>
              <a:rPr lang="en-US" sz="3200" dirty="0" err="1">
                <a:solidFill>
                  <a:schemeClr val="tx2"/>
                </a:solidFill>
              </a:rPr>
              <a:t>auch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für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SuS</a:t>
            </a:r>
            <a:r>
              <a:rPr lang="en-US" sz="3200" dirty="0">
                <a:solidFill>
                  <a:schemeClr val="tx2"/>
                </a:solidFill>
              </a:rPr>
              <a:t>) </a:t>
            </a:r>
            <a:r>
              <a:rPr lang="en-US" sz="3200" dirty="0" err="1">
                <a:solidFill>
                  <a:schemeClr val="accent3"/>
                </a:solidFill>
              </a:rPr>
              <a:t>frei</a:t>
            </a:r>
            <a:r>
              <a:rPr lang="en-US" sz="3200" dirty="0">
                <a:solidFill>
                  <a:schemeClr val="accent3"/>
                </a:solidFill>
              </a:rPr>
              <a:t> </a:t>
            </a:r>
            <a:r>
              <a:rPr lang="en-US" sz="3200" dirty="0" err="1">
                <a:solidFill>
                  <a:schemeClr val="accent3"/>
                </a:solidFill>
              </a:rPr>
              <a:t>zugänglich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sind</a:t>
            </a:r>
            <a:r>
              <a:rPr lang="en-US" sz="3200" dirty="0">
                <a:solidFill>
                  <a:schemeClr val="tx2"/>
                </a:solidFill>
              </a:rPr>
              <a:t>!!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marL="457200" indent="-457200"/>
            <a:endParaRPr lang="en-US" sz="2000" dirty="0"/>
          </a:p>
          <a:p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5201B8D-A1FE-420C-B8E5-88E43275D40A}"/>
              </a:ext>
            </a:extLst>
          </p:cNvPr>
          <p:cNvSpPr/>
          <p:nvPr/>
        </p:nvSpPr>
        <p:spPr>
          <a:xfrm>
            <a:off x="6068326" y="435476"/>
            <a:ext cx="24641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Die mündliche Abiturprüfung im Basisfach</a:t>
            </a:r>
          </a:p>
        </p:txBody>
      </p:sp>
    </p:spTree>
    <p:extLst>
      <p:ext uri="{BB962C8B-B14F-4D97-AF65-F5344CB8AC3E}">
        <p14:creationId xmlns:p14="http://schemas.microsoft.com/office/powerpoint/2010/main" val="387246940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>
            <a:extLst>
              <a:ext uri="{FF2B5EF4-FFF2-40B4-BE49-F238E27FC236}">
                <a16:creationId xmlns:a16="http://schemas.microsoft.com/office/drawing/2014/main" id="{FD407610-019D-4235-A287-4A8DB75A1C78}"/>
              </a:ext>
            </a:extLst>
          </p:cNvPr>
          <p:cNvSpPr/>
          <p:nvPr/>
        </p:nvSpPr>
        <p:spPr>
          <a:xfrm>
            <a:off x="884791" y="1952836"/>
            <a:ext cx="7374418" cy="2952328"/>
          </a:xfrm>
          <a:prstGeom prst="ellipse">
            <a:avLst/>
          </a:prstGeom>
          <a:solidFill>
            <a:srgbClr val="FFFDE9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4) Bewerten</a:t>
            </a:r>
          </a:p>
          <a:p>
            <a:pPr algn="ctr"/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C637A0E-65C9-4AF8-8994-CBF7A4003FA4}"/>
              </a:ext>
            </a:extLst>
          </p:cNvPr>
          <p:cNvSpPr/>
          <p:nvPr/>
        </p:nvSpPr>
        <p:spPr>
          <a:xfrm>
            <a:off x="467544" y="476672"/>
            <a:ext cx="6019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Die mündliche Abiturprüfung im Basisfach</a:t>
            </a:r>
          </a:p>
        </p:txBody>
      </p:sp>
    </p:spTree>
    <p:extLst>
      <p:ext uri="{BB962C8B-B14F-4D97-AF65-F5344CB8AC3E}">
        <p14:creationId xmlns:p14="http://schemas.microsoft.com/office/powerpoint/2010/main" val="885666822"/>
      </p:ext>
    </p:extLst>
  </p:cSld>
  <p:clrMapOvr>
    <a:masterClrMapping/>
  </p:clrMapOvr>
  <p:transition>
    <p:pull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35678" y="302739"/>
            <a:ext cx="8229600" cy="674606"/>
          </a:xfrm>
        </p:spPr>
        <p:txBody>
          <a:bodyPr>
            <a:noAutofit/>
          </a:bodyPr>
          <a:lstStyle/>
          <a:p>
            <a:r>
              <a:rPr lang="en-US" dirty="0"/>
              <a:t>Die </a:t>
            </a:r>
            <a:r>
              <a:rPr lang="en-US" dirty="0" err="1"/>
              <a:t>Kriterien</a:t>
            </a:r>
            <a:r>
              <a:rPr lang="en-US" dirty="0"/>
              <a:t> der </a:t>
            </a:r>
            <a:r>
              <a:rPr lang="en-US" dirty="0" err="1"/>
              <a:t>Bewertung</a:t>
            </a:r>
            <a:endParaRPr lang="de-DE" sz="44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F7F8E3F-EF1E-4DA6-9E41-CFCC3566E5CD}"/>
              </a:ext>
            </a:extLst>
          </p:cNvPr>
          <p:cNvSpPr/>
          <p:nvPr/>
        </p:nvSpPr>
        <p:spPr>
          <a:xfrm>
            <a:off x="6444208" y="335571"/>
            <a:ext cx="24641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Die mündliche Abiturprüfung im Basisfach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4C9B876-B0E4-47BA-88FF-AE1ECCEAC008}"/>
              </a:ext>
            </a:extLst>
          </p:cNvPr>
          <p:cNvSpPr/>
          <p:nvPr/>
        </p:nvSpPr>
        <p:spPr>
          <a:xfrm>
            <a:off x="2167430" y="955952"/>
            <a:ext cx="2183048" cy="1651673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identisches GER-Niveau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63A135C8-F53D-422D-B4BC-BC05FCCDD7F9}"/>
              </a:ext>
            </a:extLst>
          </p:cNvPr>
          <p:cNvSpPr/>
          <p:nvPr/>
        </p:nvSpPr>
        <p:spPr>
          <a:xfrm>
            <a:off x="4182320" y="1095193"/>
            <a:ext cx="3493945" cy="1651673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jedoch verschiedene Texte, Aufgaben, erwartete Prüfungsleistungen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8593B554-8FE0-4066-9404-D56E72ED5C31}"/>
              </a:ext>
            </a:extLst>
          </p:cNvPr>
          <p:cNvSpPr/>
          <p:nvPr/>
        </p:nvSpPr>
        <p:spPr>
          <a:xfrm>
            <a:off x="595889" y="3429000"/>
            <a:ext cx="2183048" cy="1651673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Aufgaben-erfüllung/</a:t>
            </a:r>
          </a:p>
          <a:p>
            <a:pPr algn="ctr"/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Inhalt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D21A9776-909E-40F8-9706-FBCE61F78474}"/>
              </a:ext>
            </a:extLst>
          </p:cNvPr>
          <p:cNvSpPr/>
          <p:nvPr/>
        </p:nvSpPr>
        <p:spPr>
          <a:xfrm>
            <a:off x="2213213" y="4312587"/>
            <a:ext cx="2183048" cy="1651673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sprachliche Leistung/ Strategie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2A297F1F-7A6C-4FF0-B5E1-1F3D5362FEF6}"/>
              </a:ext>
            </a:extLst>
          </p:cNvPr>
          <p:cNvSpPr/>
          <p:nvPr/>
        </p:nvSpPr>
        <p:spPr>
          <a:xfrm>
            <a:off x="224650" y="1649930"/>
            <a:ext cx="2183048" cy="1872208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in Basisfach und Leistungs-fach gleich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657F0345-35D5-4691-98A4-F702B326F4BC}"/>
              </a:ext>
            </a:extLst>
          </p:cNvPr>
          <p:cNvSpPr/>
          <p:nvPr/>
        </p:nvSpPr>
        <p:spPr>
          <a:xfrm>
            <a:off x="2512755" y="2718820"/>
            <a:ext cx="3046274" cy="1517905"/>
          </a:xfrm>
          <a:prstGeom prst="ellipse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n w="0">
                  <a:solidFill>
                    <a:schemeClr val="tx2"/>
                  </a:solidFill>
                </a:ln>
                <a:solidFill>
                  <a:srgbClr val="FF993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4) Bewerten</a:t>
            </a:r>
          </a:p>
          <a:p>
            <a:pPr algn="ctr"/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541334F-027F-42CB-8B87-23C1C9793ED4}"/>
              </a:ext>
            </a:extLst>
          </p:cNvPr>
          <p:cNvSpPr txBox="1"/>
          <p:nvPr/>
        </p:nvSpPr>
        <p:spPr>
          <a:xfrm>
            <a:off x="5414377" y="3849166"/>
            <a:ext cx="3493945" cy="20697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n w="0"/>
                <a:solidFill>
                  <a:srgbClr val="FFFF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Die Bewertung erfolgt </a:t>
            </a:r>
            <a:r>
              <a:rPr lang="de-DE" sz="2000" b="1" dirty="0">
                <a:ln w="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ganzheitlich</a:t>
            </a:r>
            <a:r>
              <a:rPr lang="de-DE" sz="2000" dirty="0">
                <a:ln w="0"/>
                <a:solidFill>
                  <a:srgbClr val="FFFF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</a:p>
          <a:p>
            <a:pPr algn="ctr"/>
            <a:r>
              <a:rPr lang="de-DE" sz="2000" dirty="0">
                <a:ln w="0"/>
                <a:solidFill>
                  <a:srgbClr val="FFFF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die Bewertung der </a:t>
            </a:r>
            <a:r>
              <a:rPr lang="de-DE" sz="2000" b="1" dirty="0">
                <a:ln w="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fachlichen Leistung</a:t>
            </a:r>
            <a:r>
              <a:rPr lang="de-DE" sz="2000" dirty="0">
                <a:ln w="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DE" sz="2000" dirty="0">
                <a:ln w="0"/>
                <a:solidFill>
                  <a:srgbClr val="FFFF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steht im Fokus der Prüfung.</a:t>
            </a:r>
            <a:endParaRPr lang="de-DE" sz="4000" dirty="0">
              <a:solidFill>
                <a:srgbClr val="FFFFCC"/>
              </a:solidFill>
            </a:endParaRPr>
          </a:p>
          <a:p>
            <a:endParaRPr lang="de-DE" sz="105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181601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5410944" cy="1066800"/>
          </a:xfrm>
        </p:spPr>
        <p:txBody>
          <a:bodyPr>
            <a:noAutofit/>
          </a:bodyPr>
          <a:lstStyle/>
          <a:p>
            <a:r>
              <a:rPr lang="en-US" dirty="0"/>
              <a:t>Wrapping it up</a:t>
            </a:r>
            <a:endParaRPr lang="de-DE" sz="4400" dirty="0"/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E860A62B-03EC-4367-A431-51E42D8DFFC4}"/>
              </a:ext>
            </a:extLst>
          </p:cNvPr>
          <p:cNvSpPr txBox="1">
            <a:spLocks/>
          </p:cNvSpPr>
          <p:nvPr/>
        </p:nvSpPr>
        <p:spPr>
          <a:xfrm>
            <a:off x="611560" y="1700808"/>
            <a:ext cx="7920880" cy="4104456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solidFill>
                  <a:schemeClr val="bg2"/>
                </a:solidFill>
              </a:rPr>
              <a:t>Was müssen </a:t>
            </a:r>
            <a:r>
              <a:rPr lang="en-US" b="1" dirty="0" err="1">
                <a:solidFill>
                  <a:schemeClr val="bg2"/>
                </a:solidFill>
              </a:rPr>
              <a:t>SuS</a:t>
            </a:r>
            <a:r>
              <a:rPr lang="en-US" b="1" dirty="0">
                <a:solidFill>
                  <a:schemeClr val="bg2"/>
                </a:solidFill>
              </a:rPr>
              <a:t> können, um die </a:t>
            </a:r>
            <a:r>
              <a:rPr lang="en-US" b="1" dirty="0" err="1">
                <a:solidFill>
                  <a:schemeClr val="bg2"/>
                </a:solidFill>
              </a:rPr>
              <a:t>Prüfung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meistern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zu</a:t>
            </a:r>
            <a:r>
              <a:rPr lang="en-US" b="1" dirty="0">
                <a:solidFill>
                  <a:schemeClr val="bg2"/>
                </a:solidFill>
              </a:rPr>
              <a:t> können?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4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Die </a:t>
            </a:r>
            <a:r>
              <a:rPr lang="en-US" b="1" dirty="0" err="1">
                <a:solidFill>
                  <a:schemeClr val="tx2"/>
                </a:solidFill>
              </a:rPr>
              <a:t>SuS</a:t>
            </a:r>
            <a:r>
              <a:rPr lang="en-US" b="1" dirty="0">
                <a:solidFill>
                  <a:schemeClr val="tx2"/>
                </a:solidFill>
              </a:rPr>
              <a:t> </a:t>
            </a:r>
          </a:p>
          <a:p>
            <a:pPr marL="285750" indent="-285750"/>
            <a:r>
              <a:rPr lang="en-US" dirty="0" err="1">
                <a:solidFill>
                  <a:schemeClr val="tx2"/>
                </a:solidFill>
              </a:rPr>
              <a:t>sind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mit</a:t>
            </a:r>
            <a:r>
              <a:rPr lang="en-US" dirty="0">
                <a:solidFill>
                  <a:schemeClr val="tx2"/>
                </a:solidFill>
              </a:rPr>
              <a:t> dem </a:t>
            </a:r>
            <a:r>
              <a:rPr lang="en-US" b="1" dirty="0" err="1">
                <a:solidFill>
                  <a:schemeClr val="accent2"/>
                </a:solidFill>
              </a:rPr>
              <a:t>thematischen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Wortschatz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der </a:t>
            </a:r>
            <a:r>
              <a:rPr lang="en-US" dirty="0" err="1">
                <a:solidFill>
                  <a:schemeClr val="tx2"/>
                </a:solidFill>
              </a:rPr>
              <a:t>Texte</a:t>
            </a:r>
            <a:r>
              <a:rPr lang="en-US" dirty="0">
                <a:solidFill>
                  <a:schemeClr val="tx2"/>
                </a:solidFill>
              </a:rPr>
              <a:t> und </a:t>
            </a:r>
            <a:r>
              <a:rPr lang="en-US" dirty="0" err="1">
                <a:solidFill>
                  <a:schemeClr val="tx2"/>
                </a:solidFill>
              </a:rPr>
              <a:t>Themen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weitgehend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vertraut</a:t>
            </a:r>
            <a:endParaRPr lang="en-US" dirty="0">
              <a:solidFill>
                <a:schemeClr val="tx2"/>
              </a:solidFill>
            </a:endParaRPr>
          </a:p>
          <a:p>
            <a:pPr marL="285750" indent="-285750"/>
            <a:r>
              <a:rPr lang="en-US" dirty="0" err="1">
                <a:solidFill>
                  <a:schemeClr val="tx2"/>
                </a:solidFill>
              </a:rPr>
              <a:t>sind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mit</a:t>
            </a:r>
            <a:r>
              <a:rPr lang="en-US" dirty="0">
                <a:solidFill>
                  <a:schemeClr val="tx2"/>
                </a:solidFill>
              </a:rPr>
              <a:t> den </a:t>
            </a:r>
            <a:r>
              <a:rPr lang="en-US" b="1" dirty="0" err="1">
                <a:solidFill>
                  <a:schemeClr val="accent2"/>
                </a:solidFill>
              </a:rPr>
              <a:t>behandelten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Themen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vertraut</a:t>
            </a:r>
            <a:r>
              <a:rPr lang="en-US" dirty="0">
                <a:solidFill>
                  <a:schemeClr val="tx2"/>
                </a:solidFill>
              </a:rPr>
              <a:t>/ </a:t>
            </a:r>
            <a:r>
              <a:rPr lang="en-US" dirty="0" err="1">
                <a:solidFill>
                  <a:schemeClr val="tx2"/>
                </a:solidFill>
              </a:rPr>
              <a:t>verfügen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über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problemorientiertes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Hintergrundwissen</a:t>
            </a:r>
            <a:endParaRPr lang="en-US" b="1" dirty="0">
              <a:solidFill>
                <a:schemeClr val="accent2"/>
              </a:solidFill>
            </a:endParaRPr>
          </a:p>
          <a:p>
            <a:pPr marL="285750" indent="-285750"/>
            <a:r>
              <a:rPr lang="en-US" dirty="0">
                <a:solidFill>
                  <a:schemeClr val="tx2"/>
                </a:solidFill>
              </a:rPr>
              <a:t>können </a:t>
            </a:r>
            <a:r>
              <a:rPr lang="en-US" b="1" dirty="0" err="1">
                <a:solidFill>
                  <a:schemeClr val="accent2"/>
                </a:solidFill>
              </a:rPr>
              <a:t>Hauptaussagen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b="1" dirty="0">
                <a:solidFill>
                  <a:schemeClr val="accent2"/>
                </a:solidFill>
              </a:rPr>
              <a:t>Details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Struktur</a:t>
            </a:r>
            <a:r>
              <a:rPr lang="en-US" dirty="0">
                <a:solidFill>
                  <a:schemeClr val="tx2"/>
                </a:solidFill>
              </a:rPr>
              <a:t> und </a:t>
            </a:r>
            <a:r>
              <a:rPr lang="en-US" b="1" dirty="0" err="1">
                <a:solidFill>
                  <a:schemeClr val="accent2"/>
                </a:solidFill>
              </a:rPr>
              <a:t>Aussage</a:t>
            </a:r>
            <a:r>
              <a:rPr lang="en-US" dirty="0">
                <a:solidFill>
                  <a:schemeClr val="tx2"/>
                </a:solidFill>
              </a:rPr>
              <a:t> von </a:t>
            </a:r>
            <a:r>
              <a:rPr lang="en-US" dirty="0" err="1">
                <a:solidFill>
                  <a:schemeClr val="tx2"/>
                </a:solidFill>
              </a:rPr>
              <a:t>komplexeren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Texten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zügig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erfassen</a:t>
            </a:r>
            <a:r>
              <a:rPr lang="en-US" dirty="0">
                <a:solidFill>
                  <a:schemeClr val="tx2"/>
                </a:solidFill>
              </a:rPr>
              <a:t> und dies </a:t>
            </a:r>
            <a:r>
              <a:rPr lang="en-US" dirty="0" err="1">
                <a:solidFill>
                  <a:schemeClr val="tx2"/>
                </a:solidFill>
              </a:rPr>
              <a:t>mit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ihren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Vorkenntnissen</a:t>
            </a:r>
            <a:r>
              <a:rPr lang="en-US" dirty="0">
                <a:solidFill>
                  <a:schemeClr val="tx2"/>
                </a:solidFill>
              </a:rPr>
              <a:t> in </a:t>
            </a:r>
            <a:r>
              <a:rPr lang="en-US" dirty="0" err="1">
                <a:solidFill>
                  <a:schemeClr val="tx2"/>
                </a:solidFill>
              </a:rPr>
              <a:t>Verbindung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setzen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5201B8D-A1FE-420C-B8E5-88E43275D40A}"/>
              </a:ext>
            </a:extLst>
          </p:cNvPr>
          <p:cNvSpPr/>
          <p:nvPr/>
        </p:nvSpPr>
        <p:spPr>
          <a:xfrm>
            <a:off x="6068326" y="435476"/>
            <a:ext cx="24641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Die mündliche Abiturprüfung im Basisfach</a:t>
            </a:r>
          </a:p>
        </p:txBody>
      </p:sp>
    </p:spTree>
    <p:extLst>
      <p:ext uri="{BB962C8B-B14F-4D97-AF65-F5344CB8AC3E}">
        <p14:creationId xmlns:p14="http://schemas.microsoft.com/office/powerpoint/2010/main" val="101161131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5410944" cy="1066800"/>
          </a:xfrm>
        </p:spPr>
        <p:txBody>
          <a:bodyPr>
            <a:noAutofit/>
          </a:bodyPr>
          <a:lstStyle/>
          <a:p>
            <a:r>
              <a:rPr lang="en-US" dirty="0"/>
              <a:t>Wrapping it up</a:t>
            </a:r>
            <a:endParaRPr lang="de-DE" sz="4400" dirty="0"/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E860A62B-03EC-4367-A431-51E42D8DFFC4}"/>
              </a:ext>
            </a:extLst>
          </p:cNvPr>
          <p:cNvSpPr txBox="1">
            <a:spLocks/>
          </p:cNvSpPr>
          <p:nvPr/>
        </p:nvSpPr>
        <p:spPr>
          <a:xfrm>
            <a:off x="611560" y="1543472"/>
            <a:ext cx="7920880" cy="4045768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bg2"/>
                </a:solidFill>
              </a:rPr>
              <a:t>Was müssen </a:t>
            </a:r>
            <a:r>
              <a:rPr lang="en-US" b="1" dirty="0" err="1">
                <a:solidFill>
                  <a:schemeClr val="bg2"/>
                </a:solidFill>
              </a:rPr>
              <a:t>SuS</a:t>
            </a:r>
            <a:r>
              <a:rPr lang="en-US" b="1" dirty="0">
                <a:solidFill>
                  <a:schemeClr val="bg2"/>
                </a:solidFill>
              </a:rPr>
              <a:t> können, um die </a:t>
            </a:r>
            <a:r>
              <a:rPr lang="en-US" b="1" dirty="0" err="1">
                <a:solidFill>
                  <a:schemeClr val="bg2"/>
                </a:solidFill>
              </a:rPr>
              <a:t>Prüfung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meistern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zu</a:t>
            </a:r>
            <a:r>
              <a:rPr lang="en-US" b="1" dirty="0">
                <a:solidFill>
                  <a:schemeClr val="bg2"/>
                </a:solidFill>
              </a:rPr>
              <a:t> können?</a:t>
            </a:r>
          </a:p>
          <a:p>
            <a:pPr marL="0" indent="0">
              <a:buNone/>
            </a:pPr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Die </a:t>
            </a:r>
            <a:r>
              <a:rPr lang="en-US" b="1" dirty="0" err="1">
                <a:solidFill>
                  <a:schemeClr val="tx2"/>
                </a:solidFill>
              </a:rPr>
              <a:t>SuS</a:t>
            </a:r>
            <a:r>
              <a:rPr lang="en-US" b="1" dirty="0">
                <a:solidFill>
                  <a:schemeClr val="tx2"/>
                </a:solidFill>
              </a:rPr>
              <a:t> </a:t>
            </a:r>
          </a:p>
          <a:p>
            <a:pPr marL="285750" indent="-285750"/>
            <a:r>
              <a:rPr lang="en-US" dirty="0">
                <a:solidFill>
                  <a:schemeClr val="tx2"/>
                </a:solidFill>
              </a:rPr>
              <a:t>können </a:t>
            </a:r>
            <a:r>
              <a:rPr lang="en-US" dirty="0" err="1">
                <a:solidFill>
                  <a:schemeClr val="tx2"/>
                </a:solidFill>
              </a:rPr>
              <a:t>ihre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Erkenntnisse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strukturiert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mündlich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zusammenfassen</a:t>
            </a:r>
            <a:r>
              <a:rPr lang="en-US" dirty="0">
                <a:solidFill>
                  <a:schemeClr val="tx2"/>
                </a:solidFill>
              </a:rPr>
              <a:t> und </a:t>
            </a:r>
            <a:r>
              <a:rPr lang="en-US" dirty="0" err="1">
                <a:solidFill>
                  <a:schemeClr val="tx2"/>
                </a:solidFill>
              </a:rPr>
              <a:t>dazu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flexibel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Stellung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nehmen</a:t>
            </a:r>
            <a:endParaRPr lang="en-US" b="1" dirty="0">
              <a:solidFill>
                <a:schemeClr val="accent2"/>
              </a:solidFill>
            </a:endParaRPr>
          </a:p>
          <a:p>
            <a:pPr marL="285750" indent="-285750"/>
            <a:r>
              <a:rPr lang="en-US" dirty="0" err="1">
                <a:solidFill>
                  <a:schemeClr val="tx2"/>
                </a:solidFill>
              </a:rPr>
              <a:t>verfügen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über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entsprechenden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thematischen</a:t>
            </a:r>
            <a:r>
              <a:rPr lang="en-US" b="1" dirty="0">
                <a:solidFill>
                  <a:schemeClr val="accent2"/>
                </a:solidFill>
              </a:rPr>
              <a:t>/ </a:t>
            </a:r>
            <a:r>
              <a:rPr lang="en-US" b="1" dirty="0" err="1">
                <a:solidFill>
                  <a:schemeClr val="accent2"/>
                </a:solidFill>
              </a:rPr>
              <a:t>funktionalen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Wortschatz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sowie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grammatische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Strukturen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5201B8D-A1FE-420C-B8E5-88E43275D40A}"/>
              </a:ext>
            </a:extLst>
          </p:cNvPr>
          <p:cNvSpPr/>
          <p:nvPr/>
        </p:nvSpPr>
        <p:spPr>
          <a:xfrm>
            <a:off x="6068326" y="435476"/>
            <a:ext cx="24641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Die mündliche Abiturprüfung im Basisfach</a:t>
            </a:r>
          </a:p>
        </p:txBody>
      </p:sp>
    </p:spTree>
    <p:extLst>
      <p:ext uri="{BB962C8B-B14F-4D97-AF65-F5344CB8AC3E}">
        <p14:creationId xmlns:p14="http://schemas.microsoft.com/office/powerpoint/2010/main" val="207514831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5410944" cy="1066800"/>
          </a:xfrm>
        </p:spPr>
        <p:txBody>
          <a:bodyPr>
            <a:noAutofit/>
          </a:bodyPr>
          <a:lstStyle/>
          <a:p>
            <a:r>
              <a:rPr lang="en-US" dirty="0"/>
              <a:t>Wrapping it up</a:t>
            </a:r>
            <a:endParaRPr lang="de-DE" sz="44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5201B8D-A1FE-420C-B8E5-88E43275D40A}"/>
              </a:ext>
            </a:extLst>
          </p:cNvPr>
          <p:cNvSpPr/>
          <p:nvPr/>
        </p:nvSpPr>
        <p:spPr>
          <a:xfrm>
            <a:off x="6068326" y="435476"/>
            <a:ext cx="24641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Die mündliche Abiturprüfung im Basisfach</a:t>
            </a:r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E860A62B-03EC-4367-A431-51E42D8DFFC4}"/>
              </a:ext>
            </a:extLst>
          </p:cNvPr>
          <p:cNvSpPr txBox="1">
            <a:spLocks/>
          </p:cNvSpPr>
          <p:nvPr/>
        </p:nvSpPr>
        <p:spPr>
          <a:xfrm>
            <a:off x="611559" y="1543472"/>
            <a:ext cx="7920880" cy="4261792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solidFill>
                  <a:schemeClr val="accent2"/>
                </a:solidFill>
              </a:rPr>
              <a:t>What creates crying students: </a:t>
            </a:r>
          </a:p>
        </p:txBody>
      </p:sp>
      <p:sp>
        <p:nvSpPr>
          <p:cNvPr id="2" name="Sprechblase: oval 1">
            <a:extLst>
              <a:ext uri="{FF2B5EF4-FFF2-40B4-BE49-F238E27FC236}">
                <a16:creationId xmlns:a16="http://schemas.microsoft.com/office/drawing/2014/main" id="{9AF7A62E-A39A-4972-B551-800FD8828083}"/>
              </a:ext>
            </a:extLst>
          </p:cNvPr>
          <p:cNvSpPr/>
          <p:nvPr/>
        </p:nvSpPr>
        <p:spPr>
          <a:xfrm>
            <a:off x="1307311" y="2276872"/>
            <a:ext cx="1656184" cy="1305843"/>
          </a:xfrm>
          <a:prstGeom prst="wedgeEllipseCallout">
            <a:avLst>
              <a:gd name="adj1" fmla="val 95712"/>
              <a:gd name="adj2" fmla="val 3533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zu abstrakte Texte </a:t>
            </a:r>
          </a:p>
        </p:txBody>
      </p:sp>
      <p:sp>
        <p:nvSpPr>
          <p:cNvPr id="7" name="Sprechblase: oval 6">
            <a:extLst>
              <a:ext uri="{FF2B5EF4-FFF2-40B4-BE49-F238E27FC236}">
                <a16:creationId xmlns:a16="http://schemas.microsoft.com/office/drawing/2014/main" id="{966D7D26-8FA7-4D0B-AA9B-6C5F297B00DA}"/>
              </a:ext>
            </a:extLst>
          </p:cNvPr>
          <p:cNvSpPr/>
          <p:nvPr/>
        </p:nvSpPr>
        <p:spPr>
          <a:xfrm>
            <a:off x="1240293" y="3664669"/>
            <a:ext cx="1656184" cy="1305843"/>
          </a:xfrm>
          <a:prstGeom prst="wedgeEllipseCallout">
            <a:avLst>
              <a:gd name="adj1" fmla="val 107585"/>
              <a:gd name="adj2" fmla="val -1360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zu wenig explizite Texte </a:t>
            </a:r>
          </a:p>
        </p:txBody>
      </p:sp>
      <p:sp>
        <p:nvSpPr>
          <p:cNvPr id="8" name="Sprechblase: oval 7">
            <a:extLst>
              <a:ext uri="{FF2B5EF4-FFF2-40B4-BE49-F238E27FC236}">
                <a16:creationId xmlns:a16="http://schemas.microsoft.com/office/drawing/2014/main" id="{8A1E94CA-8429-48D2-B468-4491502CAD5E}"/>
              </a:ext>
            </a:extLst>
          </p:cNvPr>
          <p:cNvSpPr/>
          <p:nvPr/>
        </p:nvSpPr>
        <p:spPr>
          <a:xfrm>
            <a:off x="6012159" y="2127882"/>
            <a:ext cx="2122101" cy="1603821"/>
          </a:xfrm>
          <a:prstGeom prst="wedgeEllipseCallout">
            <a:avLst>
              <a:gd name="adj1" fmla="val -84923"/>
              <a:gd name="adj2" fmla="val 2556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bei geringer/ keiner inhaltlicher Vorbereitung im Unterricht</a:t>
            </a:r>
          </a:p>
        </p:txBody>
      </p:sp>
      <p:sp>
        <p:nvSpPr>
          <p:cNvPr id="9" name="Sprechblase: oval 8">
            <a:extLst>
              <a:ext uri="{FF2B5EF4-FFF2-40B4-BE49-F238E27FC236}">
                <a16:creationId xmlns:a16="http://schemas.microsoft.com/office/drawing/2014/main" id="{13DDC919-CB6B-47BC-ABF1-7634794ABBB7}"/>
              </a:ext>
            </a:extLst>
          </p:cNvPr>
          <p:cNvSpPr/>
          <p:nvPr/>
        </p:nvSpPr>
        <p:spPr>
          <a:xfrm>
            <a:off x="6157841" y="3846946"/>
            <a:ext cx="2122101" cy="1769045"/>
          </a:xfrm>
          <a:prstGeom prst="wedgeEllipseCallout">
            <a:avLst>
              <a:gd name="adj1" fmla="val -86592"/>
              <a:gd name="adj2" fmla="val -3341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bei geringer/ keiner sprachlichen Vorbereitung im Unterricht</a:t>
            </a:r>
          </a:p>
        </p:txBody>
      </p:sp>
      <p:sp>
        <p:nvSpPr>
          <p:cNvPr id="5" name="Gewitterblitz 4">
            <a:extLst>
              <a:ext uri="{FF2B5EF4-FFF2-40B4-BE49-F238E27FC236}">
                <a16:creationId xmlns:a16="http://schemas.microsoft.com/office/drawing/2014/main" id="{EED44508-DD54-4B5A-A785-B1D9495E28AE}"/>
              </a:ext>
            </a:extLst>
          </p:cNvPr>
          <p:cNvSpPr/>
          <p:nvPr/>
        </p:nvSpPr>
        <p:spPr>
          <a:xfrm>
            <a:off x="3491880" y="2636912"/>
            <a:ext cx="2122101" cy="252028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943302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7" grpId="0" animBg="1"/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5410944" cy="1066800"/>
          </a:xfrm>
        </p:spPr>
        <p:txBody>
          <a:bodyPr>
            <a:noAutofit/>
          </a:bodyPr>
          <a:lstStyle/>
          <a:p>
            <a:r>
              <a:rPr lang="en-US" dirty="0"/>
              <a:t>Wrapping it up</a:t>
            </a:r>
            <a:endParaRPr lang="de-DE" sz="4400" dirty="0"/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E860A62B-03EC-4367-A431-51E42D8DFFC4}"/>
              </a:ext>
            </a:extLst>
          </p:cNvPr>
          <p:cNvSpPr txBox="1">
            <a:spLocks/>
          </p:cNvSpPr>
          <p:nvPr/>
        </p:nvSpPr>
        <p:spPr>
          <a:xfrm>
            <a:off x="683568" y="1555090"/>
            <a:ext cx="7920880" cy="4178166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>
                <a:solidFill>
                  <a:schemeClr val="accent2"/>
                </a:solidFill>
              </a:rPr>
              <a:t>What creates happy students:</a:t>
            </a:r>
            <a:endParaRPr lang="en-US" sz="7200" b="1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sz="7200" b="1" dirty="0">
                <a:solidFill>
                  <a:schemeClr val="accent2"/>
                </a:solidFill>
              </a:rPr>
              <a:t>TEST AS YOU TEACH 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5201B8D-A1FE-420C-B8E5-88E43275D40A}"/>
              </a:ext>
            </a:extLst>
          </p:cNvPr>
          <p:cNvSpPr/>
          <p:nvPr/>
        </p:nvSpPr>
        <p:spPr>
          <a:xfrm>
            <a:off x="6068326" y="435476"/>
            <a:ext cx="24641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Die mündliche Abiturprüfung im Basisfach</a:t>
            </a:r>
          </a:p>
        </p:txBody>
      </p:sp>
      <p:sp>
        <p:nvSpPr>
          <p:cNvPr id="5" name="Smiley 4">
            <a:extLst>
              <a:ext uri="{FF2B5EF4-FFF2-40B4-BE49-F238E27FC236}">
                <a16:creationId xmlns:a16="http://schemas.microsoft.com/office/drawing/2014/main" id="{99A16277-6EDA-4C90-9EAE-6648405C7CA4}"/>
              </a:ext>
            </a:extLst>
          </p:cNvPr>
          <p:cNvSpPr/>
          <p:nvPr/>
        </p:nvSpPr>
        <p:spPr>
          <a:xfrm>
            <a:off x="6588224" y="3717032"/>
            <a:ext cx="1656184" cy="158587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179076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5410944" cy="720080"/>
          </a:xfrm>
        </p:spPr>
        <p:txBody>
          <a:bodyPr>
            <a:noAutofit/>
          </a:bodyPr>
          <a:lstStyle/>
          <a:p>
            <a:r>
              <a:rPr lang="en-US" dirty="0" err="1"/>
              <a:t>Quellen</a:t>
            </a:r>
            <a:endParaRPr lang="de-DE" sz="4400" dirty="0"/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E860A62B-03EC-4367-A431-51E42D8DFFC4}"/>
              </a:ext>
            </a:extLst>
          </p:cNvPr>
          <p:cNvSpPr txBox="1">
            <a:spLocks/>
          </p:cNvSpPr>
          <p:nvPr/>
        </p:nvSpPr>
        <p:spPr>
          <a:xfrm>
            <a:off x="683568" y="1196752"/>
            <a:ext cx="7920880" cy="4824536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rmAutofit fontScale="250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z="7200" dirty="0"/>
              <a:t>Ministerium für Kultus, Jugend und Sport Baden-Württemberg: </a:t>
            </a:r>
            <a:r>
              <a:rPr lang="de-DE" sz="7200" i="1" dirty="0"/>
              <a:t>Ergänzende Hinweise zur mündlichen Abiturprüfung und zu den Ergänzungsprüfungen 2021. A) Hinweise zur Gestaltung der mündlichen Abiturprüfung</a:t>
            </a:r>
            <a:r>
              <a:rPr lang="de-DE" sz="7200" dirty="0"/>
              <a:t>, S.117-119.</a:t>
            </a:r>
          </a:p>
          <a:p>
            <a:pPr marL="109728" lvl="0" indent="0">
              <a:buNone/>
            </a:pPr>
            <a:endParaRPr lang="de-DE" sz="7200" dirty="0"/>
          </a:p>
          <a:p>
            <a:pPr lvl="0"/>
            <a:r>
              <a:rPr lang="de-DE" sz="7200" dirty="0"/>
              <a:t>Ministerium für Kultus, Jugend und Sport Baden-Württemberg: </a:t>
            </a:r>
            <a:r>
              <a:rPr lang="de-DE" sz="7200" i="1" dirty="0"/>
              <a:t>Ergänzende Hinweise zur mündlichen Abiturprüfung und zu den Ergänzungsprüfungen 2021. B) Hinweise zur mündlichen Abiturprüfung in den modernen Fremdsprachen</a:t>
            </a:r>
            <a:r>
              <a:rPr lang="de-DE" sz="7200" dirty="0"/>
              <a:t>, S.120-123.</a:t>
            </a:r>
          </a:p>
          <a:p>
            <a:pPr marL="109728" lvl="0" indent="0">
              <a:buNone/>
            </a:pPr>
            <a:endParaRPr lang="de-DE" sz="7200" dirty="0"/>
          </a:p>
          <a:p>
            <a:r>
              <a:rPr lang="de-DE" sz="7200" dirty="0"/>
              <a:t>Ministerium für Kultus, Jugend und Sport Baden-Württemberg: </a:t>
            </a:r>
            <a:r>
              <a:rPr lang="de-DE" sz="7200" i="1" dirty="0"/>
              <a:t>Abiturprüfung in den Modernen Fremdsprachen an Gymnasien der Normalform und Aufbauform mit Internat Abitur 2021 und 2022 Servicepaket</a:t>
            </a:r>
            <a:r>
              <a:rPr lang="de-DE" sz="7200" dirty="0"/>
              <a:t>, S.22-29.</a:t>
            </a:r>
          </a:p>
          <a:p>
            <a:endParaRPr lang="de-DE" sz="7200" dirty="0"/>
          </a:p>
          <a:p>
            <a:r>
              <a:rPr lang="de-DE" sz="7200" dirty="0"/>
              <a:t>Ministerium für Kultus, Jugend und Sport Baden-Württemberg: </a:t>
            </a:r>
            <a:r>
              <a:rPr lang="de-DE" sz="7200" i="1" dirty="0"/>
              <a:t>Bildungsplan 2016. Englisch als erste Fremdsprache.</a:t>
            </a:r>
            <a:r>
              <a:rPr lang="de-DE" sz="7200" dirty="0"/>
              <a:t> S.52.</a:t>
            </a:r>
          </a:p>
          <a:p>
            <a:endParaRPr lang="de-DE" sz="7200" dirty="0"/>
          </a:p>
          <a:p>
            <a:r>
              <a:rPr lang="de-DE" sz="7200" dirty="0"/>
              <a:t>Ministerium für Kultus, Jugend und Sport Baden-Württemberg: </a:t>
            </a:r>
            <a:r>
              <a:rPr lang="de-DE" sz="7200" i="1" dirty="0"/>
              <a:t>Ergänzungsheft Basisfächer der Oberstufe Heft 1</a:t>
            </a:r>
            <a:r>
              <a:rPr lang="de-DE" sz="7200" dirty="0"/>
              <a:t>. S. 30.</a:t>
            </a:r>
            <a:endParaRPr lang="de-DE" sz="7200" i="1" dirty="0"/>
          </a:p>
          <a:p>
            <a:endParaRPr lang="de-DE" sz="7200" dirty="0"/>
          </a:p>
          <a:p>
            <a:endParaRPr lang="de-DE" sz="7200" dirty="0"/>
          </a:p>
          <a:p>
            <a:pPr marL="0" indent="0" algn="ctr">
              <a:buNone/>
            </a:pPr>
            <a:endParaRPr lang="en-US" sz="7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04812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EC637A0E-65C9-4AF8-8994-CBF7A4003FA4}"/>
              </a:ext>
            </a:extLst>
          </p:cNvPr>
          <p:cNvSpPr/>
          <p:nvPr/>
        </p:nvSpPr>
        <p:spPr>
          <a:xfrm>
            <a:off x="467544" y="476672"/>
            <a:ext cx="6019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Die mündliche Abiturprüfung im Basisfach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FD407610-019D-4235-A287-4A8DB75A1C78}"/>
              </a:ext>
            </a:extLst>
          </p:cNvPr>
          <p:cNvSpPr/>
          <p:nvPr/>
        </p:nvSpPr>
        <p:spPr>
          <a:xfrm>
            <a:off x="1907704" y="2348880"/>
            <a:ext cx="5674867" cy="1872208"/>
          </a:xfrm>
          <a:prstGeom prst="ellipse">
            <a:avLst/>
          </a:prstGeom>
          <a:solidFill>
            <a:srgbClr val="FFFDE9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1) Textanalyse</a:t>
            </a:r>
          </a:p>
          <a:p>
            <a:pPr algn="ctr"/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280608"/>
      </p:ext>
    </p:extLst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>
            <a:extLst>
              <a:ext uri="{FF2B5EF4-FFF2-40B4-BE49-F238E27FC236}">
                <a16:creationId xmlns:a16="http://schemas.microsoft.com/office/drawing/2014/main" id="{FD407610-019D-4235-A287-4A8DB75A1C78}"/>
              </a:ext>
            </a:extLst>
          </p:cNvPr>
          <p:cNvSpPr/>
          <p:nvPr/>
        </p:nvSpPr>
        <p:spPr>
          <a:xfrm>
            <a:off x="3000335" y="1383902"/>
            <a:ext cx="2359219" cy="1517905"/>
          </a:xfrm>
          <a:prstGeom prst="ellipse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n w="0">
                  <a:solidFill>
                    <a:schemeClr val="tx2"/>
                  </a:solidFill>
                </a:ln>
                <a:solidFill>
                  <a:srgbClr val="FFFFC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1) Text-analyse</a:t>
            </a:r>
          </a:p>
          <a:p>
            <a:pPr algn="ctr"/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488A3DF5-4D72-4275-A787-8555116AE2F7}"/>
              </a:ext>
            </a:extLst>
          </p:cNvPr>
          <p:cNvSpPr/>
          <p:nvPr/>
        </p:nvSpPr>
        <p:spPr>
          <a:xfrm>
            <a:off x="5792848" y="2410264"/>
            <a:ext cx="3200305" cy="3062832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Die Textanalyse </a:t>
            </a:r>
          </a:p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muss nach Kriterien erfolgen, die den Anforderungen der Erlasse zur  mündlichen Abiturprüfung/ des Bildungsplans entsprechen.</a:t>
            </a:r>
          </a:p>
          <a:p>
            <a:pPr algn="ctr"/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1D78FED6-064E-4C3F-B331-C8C987C389B1}"/>
              </a:ext>
            </a:extLst>
          </p:cNvPr>
          <p:cNvSpPr/>
          <p:nvPr/>
        </p:nvSpPr>
        <p:spPr>
          <a:xfrm>
            <a:off x="113951" y="2693734"/>
            <a:ext cx="2851316" cy="2232248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Mit den Möglichkeiten/ Grenzen des Textes steht und fällt die gesamte Prüfungsaufgabe. 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6BA54BC8-405F-4B98-A85B-3C79CBB4AF15}"/>
              </a:ext>
            </a:extLst>
          </p:cNvPr>
          <p:cNvCxnSpPr>
            <a:cxnSpLocks/>
            <a:endCxn id="11" idx="7"/>
          </p:cNvCxnSpPr>
          <p:nvPr/>
        </p:nvCxnSpPr>
        <p:spPr>
          <a:xfrm flipH="1">
            <a:off x="2547701" y="2393770"/>
            <a:ext cx="868316" cy="626869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A856FE70-1D77-4DA3-94C7-26824DC910D8}"/>
              </a:ext>
            </a:extLst>
          </p:cNvPr>
          <p:cNvCxnSpPr>
            <a:cxnSpLocks/>
          </p:cNvCxnSpPr>
          <p:nvPr/>
        </p:nvCxnSpPr>
        <p:spPr>
          <a:xfrm>
            <a:off x="4233774" y="2492896"/>
            <a:ext cx="0" cy="1412229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10FE3B45-990F-464C-9805-19BF1B2F2830}"/>
              </a:ext>
            </a:extLst>
          </p:cNvPr>
          <p:cNvCxnSpPr>
            <a:cxnSpLocks/>
          </p:cNvCxnSpPr>
          <p:nvPr/>
        </p:nvCxnSpPr>
        <p:spPr>
          <a:xfrm>
            <a:off x="4975090" y="2393770"/>
            <a:ext cx="1076325" cy="673563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>
            <a:extLst>
              <a:ext uri="{FF2B5EF4-FFF2-40B4-BE49-F238E27FC236}">
                <a16:creationId xmlns:a16="http://schemas.microsoft.com/office/drawing/2014/main" id="{FAB90FF3-1381-4047-B749-A5809CF61A34}"/>
              </a:ext>
            </a:extLst>
          </p:cNvPr>
          <p:cNvSpPr/>
          <p:nvPr/>
        </p:nvSpPr>
        <p:spPr>
          <a:xfrm>
            <a:off x="6372200" y="453357"/>
            <a:ext cx="24641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Die mündliche Abiturprüfung im Basisfach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C5D6B11F-820A-4546-9794-20979F47F3EA}"/>
              </a:ext>
            </a:extLst>
          </p:cNvPr>
          <p:cNvSpPr/>
          <p:nvPr/>
        </p:nvSpPr>
        <p:spPr>
          <a:xfrm>
            <a:off x="2739186" y="3905125"/>
            <a:ext cx="2962864" cy="2558776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 bedarf einer genauen Textanalyse, um Stärken und Schwächen verlässlich benennen zu können.</a:t>
            </a:r>
          </a:p>
        </p:txBody>
      </p:sp>
    </p:spTree>
    <p:extLst>
      <p:ext uri="{BB962C8B-B14F-4D97-AF65-F5344CB8AC3E}">
        <p14:creationId xmlns:p14="http://schemas.microsoft.com/office/powerpoint/2010/main" val="119524747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llipse 13">
            <a:extLst>
              <a:ext uri="{FF2B5EF4-FFF2-40B4-BE49-F238E27FC236}">
                <a16:creationId xmlns:a16="http://schemas.microsoft.com/office/drawing/2014/main" id="{50B48581-96B9-4456-AC0F-6E6537DA1B30}"/>
              </a:ext>
            </a:extLst>
          </p:cNvPr>
          <p:cNvSpPr/>
          <p:nvPr/>
        </p:nvSpPr>
        <p:spPr>
          <a:xfrm>
            <a:off x="3419351" y="1278575"/>
            <a:ext cx="2398236" cy="1342785"/>
          </a:xfrm>
          <a:prstGeom prst="ellipse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n w="0">
                  <a:solidFill>
                    <a:schemeClr val="tx2"/>
                  </a:solidFill>
                </a:ln>
                <a:solidFill>
                  <a:srgbClr val="FFFFC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1) Text-analyse</a:t>
            </a:r>
          </a:p>
          <a:p>
            <a:pPr algn="ctr"/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F0F24DB5-DA12-44BA-909E-F3E3E79EE1CF}"/>
              </a:ext>
            </a:extLst>
          </p:cNvPr>
          <p:cNvSpPr/>
          <p:nvPr/>
        </p:nvSpPr>
        <p:spPr>
          <a:xfrm>
            <a:off x="4932042" y="2735820"/>
            <a:ext cx="4049602" cy="3456384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i="1" dirty="0">
                <a:solidFill>
                  <a:schemeClr val="accent5">
                    <a:lumMod val="50000"/>
                  </a:schemeClr>
                </a:solidFill>
              </a:rPr>
              <a:t>Guiding </a:t>
            </a:r>
            <a:r>
              <a:rPr lang="de-DE" b="1" i="1" dirty="0" err="1">
                <a:solidFill>
                  <a:schemeClr val="accent5">
                    <a:lumMod val="50000"/>
                  </a:schemeClr>
                </a:solidFill>
              </a:rPr>
              <a:t>question</a:t>
            </a:r>
            <a:r>
              <a:rPr lang="de-DE" b="1" i="1" dirty="0">
                <a:solidFill>
                  <a:schemeClr val="accent5">
                    <a:lumMod val="50000"/>
                  </a:schemeClr>
                </a:solidFill>
              </a:rPr>
              <a:t> 2</a:t>
            </a:r>
            <a:r>
              <a:rPr lang="de-DE" i="1" dirty="0">
                <a:solidFill>
                  <a:schemeClr val="accent5">
                    <a:lumMod val="50000"/>
                  </a:schemeClr>
                </a:solidFill>
              </a:rPr>
              <a:t>: </a:t>
            </a:r>
          </a:p>
          <a:p>
            <a:pPr algn="ctr"/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Ist der Text in seinem </a:t>
            </a:r>
            <a:r>
              <a:rPr lang="de-DE" dirty="0">
                <a:solidFill>
                  <a:srgbClr val="B80000"/>
                </a:solidFill>
              </a:rPr>
              <a:t>sprachlichen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 und </a:t>
            </a:r>
            <a:r>
              <a:rPr lang="de-DE" dirty="0">
                <a:solidFill>
                  <a:srgbClr val="B80000"/>
                </a:solidFill>
              </a:rPr>
              <a:t>inhaltlichen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dirty="0">
                <a:solidFill>
                  <a:srgbClr val="B80000"/>
                </a:solidFill>
              </a:rPr>
              <a:t>Niveau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 so mit dem vorausgegangenen Unterricht verzahnt, dass den </a:t>
            </a:r>
            <a:r>
              <a:rPr lang="de-DE" dirty="0" err="1">
                <a:solidFill>
                  <a:schemeClr val="accent5">
                    <a:lumMod val="50000"/>
                  </a:schemeClr>
                </a:solidFill>
              </a:rPr>
              <a:t>SuS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 eine </a:t>
            </a:r>
            <a:r>
              <a:rPr lang="de-DE" dirty="0">
                <a:solidFill>
                  <a:srgbClr val="B80000"/>
                </a:solidFill>
              </a:rPr>
              <a:t>Bearbeitung in 20 Minuten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 möglich ist?</a:t>
            </a:r>
          </a:p>
          <a:p>
            <a:pPr algn="ctr"/>
            <a:endParaRPr lang="de-DE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B11ACFD-5373-4E93-9E61-5E04073F5599}"/>
              </a:ext>
            </a:extLst>
          </p:cNvPr>
          <p:cNvSpPr/>
          <p:nvPr/>
        </p:nvSpPr>
        <p:spPr>
          <a:xfrm>
            <a:off x="162357" y="2699816"/>
            <a:ext cx="4049602" cy="3528392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i="1" dirty="0">
                <a:solidFill>
                  <a:schemeClr val="accent5">
                    <a:lumMod val="50000"/>
                  </a:schemeClr>
                </a:solidFill>
              </a:rPr>
              <a:t>Guiding </a:t>
            </a:r>
            <a:r>
              <a:rPr lang="de-DE" b="1" i="1" dirty="0" err="1">
                <a:solidFill>
                  <a:schemeClr val="accent5">
                    <a:lumMod val="50000"/>
                  </a:schemeClr>
                </a:solidFill>
              </a:rPr>
              <a:t>question</a:t>
            </a:r>
            <a:r>
              <a:rPr lang="de-DE" b="1" i="1" dirty="0">
                <a:solidFill>
                  <a:schemeClr val="accent5">
                    <a:lumMod val="50000"/>
                  </a:schemeClr>
                </a:solidFill>
              </a:rPr>
              <a:t> 1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: </a:t>
            </a:r>
          </a:p>
          <a:p>
            <a:pPr algn="ctr"/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Bietet der Text genügend </a:t>
            </a:r>
            <a:r>
              <a:rPr lang="de-DE" dirty="0">
                <a:solidFill>
                  <a:srgbClr val="B80000"/>
                </a:solidFill>
              </a:rPr>
              <a:t>inhaltliche Breite/ Problemorientierung 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einerseits und genügend </a:t>
            </a:r>
            <a:r>
              <a:rPr lang="de-DE" dirty="0">
                <a:solidFill>
                  <a:srgbClr val="B80000"/>
                </a:solidFill>
              </a:rPr>
              <a:t>Offenheit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/ </a:t>
            </a:r>
            <a:r>
              <a:rPr lang="de-DE" dirty="0">
                <a:solidFill>
                  <a:srgbClr val="B80000"/>
                </a:solidFill>
              </a:rPr>
              <a:t>Anknüpfungspunkte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 andererseits, um </a:t>
            </a:r>
            <a:r>
              <a:rPr lang="de-DE" dirty="0" err="1">
                <a:solidFill>
                  <a:schemeClr val="accent5">
                    <a:lumMod val="50000"/>
                  </a:schemeClr>
                </a:solidFill>
              </a:rPr>
              <a:t>SuS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 einen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zehnminütigen (!!) 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Vortrag zu ermöglichen?</a:t>
            </a:r>
          </a:p>
          <a:p>
            <a:pPr algn="ctr"/>
            <a:endParaRPr lang="de-DE" dirty="0"/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28FBE62D-8CD5-4EAB-8755-5D97E3147561}"/>
              </a:ext>
            </a:extLst>
          </p:cNvPr>
          <p:cNvCxnSpPr>
            <a:cxnSpLocks/>
          </p:cNvCxnSpPr>
          <p:nvPr/>
        </p:nvCxnSpPr>
        <p:spPr>
          <a:xfrm flipH="1">
            <a:off x="3311404" y="2353996"/>
            <a:ext cx="612525" cy="642956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4E2244E2-D685-4742-8DC9-70ACAACB83BD}"/>
              </a:ext>
            </a:extLst>
          </p:cNvPr>
          <p:cNvCxnSpPr>
            <a:cxnSpLocks/>
          </p:cNvCxnSpPr>
          <p:nvPr/>
        </p:nvCxnSpPr>
        <p:spPr>
          <a:xfrm>
            <a:off x="5191243" y="2390558"/>
            <a:ext cx="544526" cy="678402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2D828D55-B700-4A85-AE69-432FADA5C924}"/>
              </a:ext>
            </a:extLst>
          </p:cNvPr>
          <p:cNvSpPr/>
          <p:nvPr/>
        </p:nvSpPr>
        <p:spPr>
          <a:xfrm>
            <a:off x="6604712" y="332656"/>
            <a:ext cx="24641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Die mündliche Abiturprüfung im Basisfach</a:t>
            </a:r>
          </a:p>
        </p:txBody>
      </p:sp>
    </p:spTree>
    <p:extLst>
      <p:ext uri="{BB962C8B-B14F-4D97-AF65-F5344CB8AC3E}">
        <p14:creationId xmlns:p14="http://schemas.microsoft.com/office/powerpoint/2010/main" val="141959225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35678" y="302739"/>
            <a:ext cx="8229600" cy="674606"/>
          </a:xfrm>
        </p:spPr>
        <p:txBody>
          <a:bodyPr>
            <a:noAutofit/>
          </a:bodyPr>
          <a:lstStyle/>
          <a:p>
            <a:br>
              <a:rPr lang="en-US" dirty="0"/>
            </a:br>
            <a:r>
              <a:rPr lang="en-US" dirty="0" err="1"/>
              <a:t>Kriterien</a:t>
            </a:r>
            <a:r>
              <a:rPr lang="en-US" dirty="0"/>
              <a:t> </a:t>
            </a:r>
            <a:r>
              <a:rPr lang="en-US" dirty="0" err="1"/>
              <a:t>Textanalyse</a:t>
            </a:r>
            <a:r>
              <a:rPr lang="en-US" dirty="0"/>
              <a:t>:</a:t>
            </a:r>
            <a:br>
              <a:rPr lang="en-US" sz="4400" dirty="0"/>
            </a:br>
            <a:endParaRPr lang="de-DE" sz="44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F7F8E3F-EF1E-4DA6-9E41-CFCC3566E5CD}"/>
              </a:ext>
            </a:extLst>
          </p:cNvPr>
          <p:cNvSpPr/>
          <p:nvPr/>
        </p:nvSpPr>
        <p:spPr>
          <a:xfrm>
            <a:off x="6444208" y="335571"/>
            <a:ext cx="24641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Die mündliche Abiturprüfung im Basisfach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37F5DD5E-EF8B-4A9D-9B12-4357F4C20B67}"/>
              </a:ext>
            </a:extLst>
          </p:cNvPr>
          <p:cNvSpPr/>
          <p:nvPr/>
        </p:nvSpPr>
        <p:spPr>
          <a:xfrm>
            <a:off x="3339072" y="3050668"/>
            <a:ext cx="2589479" cy="1848981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authentischer Text 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1B40D04C-B70F-4A21-BC49-418F01DF0BCA}"/>
              </a:ext>
            </a:extLst>
          </p:cNvPr>
          <p:cNvSpPr/>
          <p:nvPr/>
        </p:nvSpPr>
        <p:spPr>
          <a:xfrm>
            <a:off x="3864491" y="1006890"/>
            <a:ext cx="2304256" cy="1872208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Niveau </a:t>
            </a:r>
            <a:r>
              <a:rPr lang="de-DE" sz="2000" dirty="0" err="1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ent</a:t>
            </a:r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-sprechend des BP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28CD2C33-542A-4439-B026-89481408B0DF}"/>
              </a:ext>
            </a:extLst>
          </p:cNvPr>
          <p:cNvSpPr/>
          <p:nvPr/>
        </p:nvSpPr>
        <p:spPr>
          <a:xfrm>
            <a:off x="5868181" y="1782868"/>
            <a:ext cx="2304256" cy="1872208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Umfang: 200-300 Wörter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5BE094E-3435-45AF-97F3-467437E11ECE}"/>
              </a:ext>
            </a:extLst>
          </p:cNvPr>
          <p:cNvSpPr/>
          <p:nvPr/>
        </p:nvSpPr>
        <p:spPr>
          <a:xfrm>
            <a:off x="6569214" y="3416491"/>
            <a:ext cx="2304256" cy="1872208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Angabe der Quelle und Wortzahl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134DF0B-0C1A-4B68-80B4-AD346163CE8B}"/>
              </a:ext>
            </a:extLst>
          </p:cNvPr>
          <p:cNvSpPr/>
          <p:nvPr/>
        </p:nvSpPr>
        <p:spPr>
          <a:xfrm>
            <a:off x="802222" y="4550597"/>
            <a:ext cx="2448271" cy="1872208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Sach- und Wortangaben (möglichst wenige!)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2A297F1F-7A6C-4FF0-B5E1-1F3D5362FEF6}"/>
              </a:ext>
            </a:extLst>
          </p:cNvPr>
          <p:cNvSpPr/>
          <p:nvPr/>
        </p:nvSpPr>
        <p:spPr>
          <a:xfrm>
            <a:off x="3114916" y="4956948"/>
            <a:ext cx="2304256" cy="1872208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Themen laut BP 2016 (SKOW)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79A87A56-0D55-4830-AC65-0DB0D9752B53}"/>
              </a:ext>
            </a:extLst>
          </p:cNvPr>
          <p:cNvSpPr/>
          <p:nvPr/>
        </p:nvSpPr>
        <p:spPr>
          <a:xfrm>
            <a:off x="144831" y="2766336"/>
            <a:ext cx="2713531" cy="1872208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ln>
                <a:solidFill>
                  <a:schemeClr val="tx2"/>
                </a:solidFill>
              </a:ln>
              <a:solidFill>
                <a:schemeClr val="tx2"/>
              </a:solidFill>
            </a:endParaRPr>
          </a:p>
          <a:p>
            <a:pPr algn="ctr"/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Grundlage für einen zehn-minütigen Vortrag, AFB I, II, III </a:t>
            </a:r>
          </a:p>
          <a:p>
            <a:pPr algn="ctr"/>
            <a:endParaRPr lang="de-DE" sz="2000" dirty="0">
              <a:ln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E9FA06E9-2973-4B92-92AB-7C528946D052}"/>
              </a:ext>
            </a:extLst>
          </p:cNvPr>
          <p:cNvSpPr/>
          <p:nvPr/>
        </p:nvSpPr>
        <p:spPr>
          <a:xfrm>
            <a:off x="1480019" y="1185909"/>
            <a:ext cx="2570871" cy="1872208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erlaubt Erweiterungen + Bezüge zu weiteren Themen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DCF8BF7B-DBFD-43BB-B4E9-F06D2C50A39B}"/>
              </a:ext>
            </a:extLst>
          </p:cNvPr>
          <p:cNvSpPr/>
          <p:nvPr/>
        </p:nvSpPr>
        <p:spPr>
          <a:xfrm>
            <a:off x="3874913" y="990656"/>
            <a:ext cx="2293834" cy="1872208"/>
          </a:xfrm>
          <a:prstGeom prst="ellipse">
            <a:avLst/>
          </a:prstGeom>
          <a:noFill/>
          <a:ln w="762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387984C9-481B-467B-B2AC-8AA36B8CB0DC}"/>
              </a:ext>
            </a:extLst>
          </p:cNvPr>
          <p:cNvSpPr/>
          <p:nvPr/>
        </p:nvSpPr>
        <p:spPr>
          <a:xfrm>
            <a:off x="5372009" y="4881829"/>
            <a:ext cx="2304256" cy="1872208"/>
          </a:xfrm>
          <a:prstGeom prst="ellipse">
            <a:avLst/>
          </a:prstGeom>
          <a:solidFill>
            <a:srgbClr val="FFCC66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fiktional/ nicht-fiktional</a:t>
            </a:r>
          </a:p>
        </p:txBody>
      </p:sp>
    </p:spTree>
    <p:extLst>
      <p:ext uri="{BB962C8B-B14F-4D97-AF65-F5344CB8AC3E}">
        <p14:creationId xmlns:p14="http://schemas.microsoft.com/office/powerpoint/2010/main" val="324063500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2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369481"/>
            <a:ext cx="6048672" cy="845530"/>
          </a:xfrm>
        </p:spPr>
        <p:txBody>
          <a:bodyPr>
            <a:noAutofit/>
          </a:bodyPr>
          <a:lstStyle/>
          <a:p>
            <a:r>
              <a:rPr lang="en-US" sz="2800" dirty="0"/>
              <a:t>Was der </a:t>
            </a:r>
            <a:r>
              <a:rPr lang="en-US" sz="2800" dirty="0" err="1"/>
              <a:t>Bildungsplan</a:t>
            </a:r>
            <a:r>
              <a:rPr lang="en-US" sz="2800" dirty="0"/>
              <a:t> </a:t>
            </a:r>
            <a:r>
              <a:rPr lang="en-US" sz="2800" dirty="0" err="1"/>
              <a:t>zu</a:t>
            </a:r>
            <a:r>
              <a:rPr lang="en-US" sz="2800" dirty="0"/>
              <a:t> </a:t>
            </a:r>
            <a:r>
              <a:rPr lang="en-US" sz="2800" dirty="0" err="1"/>
              <a:t>Texten</a:t>
            </a:r>
            <a:r>
              <a:rPr lang="en-US" sz="2800" dirty="0"/>
              <a:t> </a:t>
            </a:r>
            <a:r>
              <a:rPr lang="en-US" sz="2800" dirty="0" err="1"/>
              <a:t>sagt</a:t>
            </a:r>
            <a:r>
              <a:rPr lang="en-US" sz="2800" dirty="0"/>
              <a:t>…</a:t>
            </a:r>
            <a:endParaRPr lang="de-DE" sz="3600" dirty="0"/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E860A62B-03EC-4367-A431-51E42D8DFFC4}"/>
              </a:ext>
            </a:extLst>
          </p:cNvPr>
          <p:cNvSpPr txBox="1">
            <a:spLocks/>
          </p:cNvSpPr>
          <p:nvPr/>
        </p:nvSpPr>
        <p:spPr>
          <a:xfrm>
            <a:off x="899592" y="1556792"/>
            <a:ext cx="7056784" cy="4250894"/>
          </a:xfrm>
          <a:prstGeom prst="rect">
            <a:avLst/>
          </a:prstGeom>
          <a:solidFill>
            <a:srgbClr val="FFCC66"/>
          </a:solidFill>
          <a:ln w="38100">
            <a:solidFill>
              <a:srgbClr val="00FFFF"/>
            </a:solidFill>
          </a:ln>
        </p:spPr>
        <p:txBody>
          <a:bodyPr vert="horz">
            <a:normAutofit fontScale="850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  <a:p>
            <a:pPr marL="457200" indent="-457200">
              <a:lnSpc>
                <a:spcPct val="120000"/>
              </a:lnSpc>
            </a:pPr>
            <a:r>
              <a:rPr lang="de-DE" b="1" dirty="0">
                <a:solidFill>
                  <a:schemeClr val="accent3"/>
                </a:solidFill>
              </a:rPr>
              <a:t>BF:</a:t>
            </a:r>
            <a:r>
              <a:rPr lang="de-DE" b="1" dirty="0"/>
              <a:t> </a:t>
            </a:r>
            <a:r>
              <a:rPr lang="de-DE" dirty="0"/>
              <a:t>„…längere authentische Gebrauchstexte, Sachtexte, kommentierende und literarische Texte zu </a:t>
            </a:r>
            <a:r>
              <a:rPr lang="de-DE" dirty="0">
                <a:solidFill>
                  <a:schemeClr val="accent3"/>
                </a:solidFill>
              </a:rPr>
              <a:t>gesellschaftlichen</a:t>
            </a:r>
            <a:r>
              <a:rPr lang="de-DE" dirty="0"/>
              <a:t>, politischen und </a:t>
            </a:r>
            <a:r>
              <a:rPr lang="de-DE" dirty="0">
                <a:solidFill>
                  <a:schemeClr val="accent3"/>
                </a:solidFill>
              </a:rPr>
              <a:t>populärwissenschaftlichen</a:t>
            </a:r>
            <a:r>
              <a:rPr lang="de-DE" dirty="0"/>
              <a:t> Themen […], </a:t>
            </a:r>
            <a:r>
              <a:rPr lang="de-DE" dirty="0">
                <a:solidFill>
                  <a:schemeClr val="accent3"/>
                </a:solidFill>
              </a:rPr>
              <a:t>auch wenn sie abstrakt und aus unterschiedlichen Entstehungszeiten sind</a:t>
            </a:r>
            <a:r>
              <a:rPr lang="de-DE" dirty="0"/>
              <a:t>“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de-DE" sz="1700" b="1" dirty="0"/>
              <a:t>(Zielkompetenz Leseverstehen, BP 2016)</a:t>
            </a:r>
          </a:p>
          <a:p>
            <a:pPr marL="0" indent="0" algn="r">
              <a:lnSpc>
                <a:spcPct val="120000"/>
              </a:lnSpc>
              <a:buNone/>
            </a:pPr>
            <a:endParaRPr lang="de-DE" sz="1700" dirty="0"/>
          </a:p>
          <a:p>
            <a:pPr marL="457200" indent="-457200">
              <a:lnSpc>
                <a:spcPct val="120000"/>
              </a:lnSpc>
            </a:pPr>
            <a:r>
              <a:rPr lang="de-DE" b="1" dirty="0">
                <a:solidFill>
                  <a:schemeClr val="accent3"/>
                </a:solidFill>
              </a:rPr>
              <a:t>LF:</a:t>
            </a:r>
            <a:r>
              <a:rPr lang="de-DE" b="1" dirty="0"/>
              <a:t> </a:t>
            </a:r>
            <a:r>
              <a:rPr lang="de-DE" dirty="0"/>
              <a:t>„…längere authentische Gebrauchstexte, Sachtexte, kommentierende und literarische Texte auch zu </a:t>
            </a:r>
            <a:r>
              <a:rPr lang="de-DE" dirty="0">
                <a:solidFill>
                  <a:schemeClr val="accent3"/>
                </a:solidFill>
              </a:rPr>
              <a:t>abstrakten gesellschaftlichen </a:t>
            </a:r>
            <a:r>
              <a:rPr lang="de-DE" dirty="0"/>
              <a:t>und politischen Themen und </a:t>
            </a:r>
            <a:r>
              <a:rPr lang="de-DE" dirty="0">
                <a:solidFill>
                  <a:schemeClr val="accent3"/>
                </a:solidFill>
              </a:rPr>
              <a:t>aus unterschiedlichen Entstehungszeiten</a:t>
            </a:r>
            <a:r>
              <a:rPr lang="de-DE" dirty="0"/>
              <a:t>“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de-DE" sz="1700" b="1" dirty="0"/>
              <a:t>(Zielkompetenz Leseverstehen, BP 2016)</a:t>
            </a:r>
            <a:endParaRPr lang="de-DE" sz="1700" dirty="0"/>
          </a:p>
          <a:p>
            <a:pPr marL="457200" indent="-457200"/>
            <a:endParaRPr lang="en-US" sz="2000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DCECD7A-38D7-4A11-A7A1-3371727B1E37}"/>
              </a:ext>
            </a:extLst>
          </p:cNvPr>
          <p:cNvSpPr/>
          <p:nvPr/>
        </p:nvSpPr>
        <p:spPr>
          <a:xfrm>
            <a:off x="6582726" y="353941"/>
            <a:ext cx="24641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Die mündliche Abiturprüfung im Basisfach</a:t>
            </a:r>
          </a:p>
        </p:txBody>
      </p:sp>
    </p:spTree>
    <p:extLst>
      <p:ext uri="{BB962C8B-B14F-4D97-AF65-F5344CB8AC3E}">
        <p14:creationId xmlns:p14="http://schemas.microsoft.com/office/powerpoint/2010/main" val="316792817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369481"/>
            <a:ext cx="6048672" cy="845530"/>
          </a:xfrm>
        </p:spPr>
        <p:txBody>
          <a:bodyPr>
            <a:noAutofit/>
          </a:bodyPr>
          <a:lstStyle/>
          <a:p>
            <a:r>
              <a:rPr lang="en-US" sz="3600" dirty="0" err="1"/>
              <a:t>Textniveau</a:t>
            </a:r>
            <a:r>
              <a:rPr lang="en-US" sz="3600" dirty="0"/>
              <a:t> </a:t>
            </a:r>
            <a:r>
              <a:rPr lang="en-US" sz="3600" dirty="0" err="1"/>
              <a:t>laut</a:t>
            </a:r>
            <a:r>
              <a:rPr lang="en-US" sz="3600" dirty="0"/>
              <a:t> </a:t>
            </a:r>
            <a:r>
              <a:rPr lang="en-US" sz="3600" dirty="0" err="1"/>
              <a:t>Bildungsplan</a:t>
            </a:r>
            <a:r>
              <a:rPr lang="en-US" sz="3600" dirty="0"/>
              <a:t>:</a:t>
            </a:r>
            <a:endParaRPr lang="de-DE" sz="4400" dirty="0"/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E860A62B-03EC-4367-A431-51E42D8DFFC4}"/>
              </a:ext>
            </a:extLst>
          </p:cNvPr>
          <p:cNvSpPr txBox="1">
            <a:spLocks/>
          </p:cNvSpPr>
          <p:nvPr/>
        </p:nvSpPr>
        <p:spPr>
          <a:xfrm>
            <a:off x="899592" y="1461937"/>
            <a:ext cx="7560840" cy="4464496"/>
          </a:xfrm>
          <a:prstGeom prst="rect">
            <a:avLst/>
          </a:prstGeom>
          <a:solidFill>
            <a:srgbClr val="FFCC66"/>
          </a:solidFill>
          <a:ln w="38100">
            <a:solidFill>
              <a:srgbClr val="00FFFF"/>
            </a:solidFill>
          </a:ln>
        </p:spPr>
        <p:txBody>
          <a:bodyPr vert="horz">
            <a:normAutofit fontScale="550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endParaRPr lang="en-US" sz="2000" dirty="0"/>
          </a:p>
          <a:p>
            <a:pPr marL="109728" indent="0">
              <a:lnSpc>
                <a:spcPct val="120000"/>
              </a:lnSpc>
              <a:buNone/>
            </a:pPr>
            <a:r>
              <a:rPr lang="de-DE" sz="3300" dirty="0"/>
              <a:t>„Für den </a:t>
            </a:r>
            <a:r>
              <a:rPr lang="de-DE" sz="3300" dirty="0">
                <a:solidFill>
                  <a:schemeClr val="accent3"/>
                </a:solidFill>
              </a:rPr>
              <a:t>Schwierigkeitsgrad</a:t>
            </a:r>
            <a:r>
              <a:rPr lang="de-DE" sz="3300" dirty="0"/>
              <a:t> von Texten sind folgende </a:t>
            </a:r>
            <a:r>
              <a:rPr lang="de-DE" sz="3300" dirty="0">
                <a:solidFill>
                  <a:schemeClr val="accent3"/>
                </a:solidFill>
              </a:rPr>
              <a:t>Faktoren</a:t>
            </a:r>
            <a:r>
              <a:rPr lang="de-DE" sz="3300" dirty="0"/>
              <a:t> von besonderer Bedeutung: </a:t>
            </a:r>
          </a:p>
          <a:p>
            <a:pPr marL="109728" indent="0">
              <a:lnSpc>
                <a:spcPct val="120000"/>
              </a:lnSpc>
              <a:buNone/>
            </a:pPr>
            <a:endParaRPr lang="de-DE" sz="3300" dirty="0"/>
          </a:p>
          <a:p>
            <a:pPr marL="625475" lvl="0" indent="-255588">
              <a:lnSpc>
                <a:spcPct val="120000"/>
              </a:lnSpc>
            </a:pPr>
            <a:r>
              <a:rPr lang="de-DE" sz="3300" dirty="0"/>
              <a:t>Vertrautheit mit dem Thema und der Textsorte</a:t>
            </a:r>
          </a:p>
          <a:p>
            <a:pPr marL="625475" lvl="0" indent="-255588">
              <a:lnSpc>
                <a:spcPct val="120000"/>
              </a:lnSpc>
            </a:pPr>
            <a:r>
              <a:rPr lang="de-DE" sz="3300" dirty="0"/>
              <a:t>Menge an unbekanntem Wortschatz</a:t>
            </a:r>
          </a:p>
          <a:p>
            <a:pPr marL="625475" lvl="0" indent="-255588">
              <a:lnSpc>
                <a:spcPct val="120000"/>
              </a:lnSpc>
            </a:pPr>
            <a:r>
              <a:rPr lang="de-DE" sz="3300" dirty="0"/>
              <a:t>kulturspezifische Begriffe</a:t>
            </a:r>
          </a:p>
          <a:p>
            <a:pPr marL="625475" lvl="0" indent="-255588">
              <a:lnSpc>
                <a:spcPct val="120000"/>
              </a:lnSpc>
            </a:pPr>
            <a:r>
              <a:rPr lang="de-DE" sz="3300" dirty="0"/>
              <a:t>Informationsdichte</a:t>
            </a:r>
          </a:p>
          <a:p>
            <a:pPr marL="625475" lvl="0" indent="-255588">
              <a:lnSpc>
                <a:spcPct val="120000"/>
              </a:lnSpc>
            </a:pPr>
            <a:r>
              <a:rPr lang="de-DE" sz="3300" dirty="0"/>
              <a:t>Komplexität der Syntax</a:t>
            </a:r>
          </a:p>
          <a:p>
            <a:pPr marL="625475" lvl="0" indent="-255588">
              <a:lnSpc>
                <a:spcPct val="120000"/>
              </a:lnSpc>
            </a:pPr>
            <a:r>
              <a:rPr lang="de-DE" sz="3300" dirty="0"/>
              <a:t>Grad der Explizitheit</a:t>
            </a:r>
          </a:p>
          <a:p>
            <a:pPr marL="625475" lvl="0" indent="-255588">
              <a:lnSpc>
                <a:spcPct val="120000"/>
              </a:lnSpc>
            </a:pPr>
            <a:r>
              <a:rPr lang="de-DE" sz="3300" dirty="0"/>
              <a:t>Komplexität der narrativen Strukturen und der literarischen Sprache</a:t>
            </a:r>
          </a:p>
          <a:p>
            <a:pPr marL="625475" lvl="0" indent="-255588">
              <a:lnSpc>
                <a:spcPct val="120000"/>
              </a:lnSpc>
            </a:pPr>
            <a:r>
              <a:rPr lang="de-DE" sz="3300" dirty="0"/>
              <a:t>Abstraktionsgrad.“</a:t>
            </a:r>
          </a:p>
          <a:p>
            <a:pPr marL="109728" indent="0">
              <a:lnSpc>
                <a:spcPct val="120000"/>
              </a:lnSpc>
              <a:buNone/>
            </a:pPr>
            <a:endParaRPr lang="de-DE" sz="3300" dirty="0"/>
          </a:p>
          <a:p>
            <a:pPr marL="109728" indent="0" algn="r">
              <a:lnSpc>
                <a:spcPct val="120000"/>
              </a:lnSpc>
              <a:buNone/>
            </a:pPr>
            <a:r>
              <a:rPr lang="de-DE" sz="2500" b="1" dirty="0"/>
              <a:t>(Zielkompetenz Leseverstehen, BP 2016, Basisfach und Leistungsfach)</a:t>
            </a:r>
            <a:endParaRPr lang="en-US" sz="2000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DCECD7A-38D7-4A11-A7A1-3371727B1E37}"/>
              </a:ext>
            </a:extLst>
          </p:cNvPr>
          <p:cNvSpPr/>
          <p:nvPr/>
        </p:nvSpPr>
        <p:spPr>
          <a:xfrm>
            <a:off x="6582726" y="353941"/>
            <a:ext cx="24641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Die mündliche Abiturprüfung im Basisfach</a:t>
            </a:r>
          </a:p>
        </p:txBody>
      </p:sp>
    </p:spTree>
    <p:extLst>
      <p:ext uri="{BB962C8B-B14F-4D97-AF65-F5344CB8AC3E}">
        <p14:creationId xmlns:p14="http://schemas.microsoft.com/office/powerpoint/2010/main" val="251720822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7160" y="369481"/>
            <a:ext cx="6347048" cy="1066800"/>
          </a:xfrm>
        </p:spPr>
        <p:txBody>
          <a:bodyPr>
            <a:noAutofit/>
          </a:bodyPr>
          <a:lstStyle/>
          <a:p>
            <a:br>
              <a:rPr lang="en-US" dirty="0"/>
            </a:br>
            <a:r>
              <a:rPr lang="en-US" sz="3600" dirty="0" err="1"/>
              <a:t>Textanalyse</a:t>
            </a:r>
            <a:br>
              <a:rPr lang="en-US" sz="4400" dirty="0"/>
            </a:br>
            <a:endParaRPr lang="de-DE" sz="4400" dirty="0"/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E860A62B-03EC-4367-A431-51E42D8DFFC4}"/>
              </a:ext>
            </a:extLst>
          </p:cNvPr>
          <p:cNvSpPr txBox="1">
            <a:spLocks/>
          </p:cNvSpPr>
          <p:nvPr/>
        </p:nvSpPr>
        <p:spPr>
          <a:xfrm>
            <a:off x="971600" y="1482363"/>
            <a:ext cx="1728192" cy="21602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  <a:p>
            <a:pPr marL="457200" indent="-457200"/>
            <a:endParaRPr lang="en-US" sz="2000" dirty="0"/>
          </a:p>
          <a:p>
            <a:pPr marL="109728" indent="0" algn="ctr">
              <a:buNone/>
            </a:pPr>
            <a:r>
              <a:rPr lang="de-DE" b="1" dirty="0"/>
              <a:t>Sexy</a:t>
            </a:r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4FDFCC07-F705-481F-8989-EE387C3E9239}"/>
              </a:ext>
            </a:extLst>
          </p:cNvPr>
          <p:cNvSpPr txBox="1">
            <a:spLocks/>
          </p:cNvSpPr>
          <p:nvPr/>
        </p:nvSpPr>
        <p:spPr>
          <a:xfrm>
            <a:off x="2087724" y="3809549"/>
            <a:ext cx="1728192" cy="2160240"/>
          </a:xfrm>
          <a:prstGeom prst="rect">
            <a:avLst/>
          </a:prstGeom>
          <a:solidFill>
            <a:srgbClr val="FFCC66"/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  <a:p>
            <a:pPr marL="457200" indent="-457200"/>
            <a:endParaRPr lang="en-US" sz="2000" dirty="0"/>
          </a:p>
          <a:p>
            <a:pPr marL="109728" indent="0" algn="ctr">
              <a:buNone/>
            </a:pPr>
            <a:r>
              <a:rPr lang="de-DE" b="1" dirty="0"/>
              <a:t>Life Hacking</a:t>
            </a:r>
          </a:p>
        </p:txBody>
      </p:sp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0294AE03-0979-4917-9659-6C8594E30C7B}"/>
              </a:ext>
            </a:extLst>
          </p:cNvPr>
          <p:cNvSpPr txBox="1">
            <a:spLocks/>
          </p:cNvSpPr>
          <p:nvPr/>
        </p:nvSpPr>
        <p:spPr>
          <a:xfrm>
            <a:off x="3194081" y="1482363"/>
            <a:ext cx="1728192" cy="2160240"/>
          </a:xfrm>
          <a:prstGeom prst="rect">
            <a:avLst/>
          </a:prstGeom>
          <a:solidFill>
            <a:srgbClr val="00FFFF">
              <a:alpha val="41961"/>
            </a:srgb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  <a:p>
            <a:pPr marL="457200" indent="-457200"/>
            <a:endParaRPr lang="en-US" sz="2000" dirty="0"/>
          </a:p>
          <a:p>
            <a:pPr marL="109728" indent="0" algn="ctr">
              <a:buNone/>
            </a:pPr>
            <a:r>
              <a:rPr lang="de-DE" b="1" dirty="0"/>
              <a:t>Brexit Guide</a:t>
            </a:r>
          </a:p>
        </p:txBody>
      </p:sp>
      <p:sp>
        <p:nvSpPr>
          <p:cNvPr id="7" name="Inhaltsplatzhalter 1">
            <a:extLst>
              <a:ext uri="{FF2B5EF4-FFF2-40B4-BE49-F238E27FC236}">
                <a16:creationId xmlns:a16="http://schemas.microsoft.com/office/drawing/2014/main" id="{12AC8D8E-CE48-4797-A535-CC50C88F34DA}"/>
              </a:ext>
            </a:extLst>
          </p:cNvPr>
          <p:cNvSpPr txBox="1">
            <a:spLocks/>
          </p:cNvSpPr>
          <p:nvPr/>
        </p:nvSpPr>
        <p:spPr>
          <a:xfrm>
            <a:off x="5420216" y="1482363"/>
            <a:ext cx="1728192" cy="2160240"/>
          </a:xfrm>
          <a:prstGeom prst="rect">
            <a:avLst/>
          </a:prstGeom>
          <a:solidFill>
            <a:srgbClr val="FFFFCC"/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  <a:p>
            <a:pPr marL="109728" indent="0" algn="ctr">
              <a:buNone/>
            </a:pPr>
            <a:r>
              <a:rPr lang="de-DE" sz="2000" b="1" dirty="0"/>
              <a:t>White </a:t>
            </a:r>
            <a:r>
              <a:rPr lang="de-DE" sz="2000" b="1" dirty="0" err="1"/>
              <a:t>Masculinity</a:t>
            </a:r>
            <a:r>
              <a:rPr lang="de-DE" sz="2000" b="1" dirty="0"/>
              <a:t> and </a:t>
            </a:r>
            <a:r>
              <a:rPr lang="de-DE" sz="2000" b="1" dirty="0" err="1"/>
              <a:t>Racism</a:t>
            </a:r>
            <a:endParaRPr lang="de-DE" sz="2000" b="1" dirty="0"/>
          </a:p>
          <a:p>
            <a:pPr marL="109728" indent="0" algn="ctr">
              <a:buNone/>
            </a:pPr>
            <a:endParaRPr lang="de-DE" sz="2000" b="1" dirty="0"/>
          </a:p>
          <a:p>
            <a:pPr marL="109728" indent="0" algn="ctr">
              <a:buNone/>
            </a:pPr>
            <a:endParaRPr lang="de-DE" sz="2000" b="1" dirty="0"/>
          </a:p>
        </p:txBody>
      </p:sp>
      <p:sp>
        <p:nvSpPr>
          <p:cNvPr id="8" name="Inhaltsplatzhalter 1">
            <a:extLst>
              <a:ext uri="{FF2B5EF4-FFF2-40B4-BE49-F238E27FC236}">
                <a16:creationId xmlns:a16="http://schemas.microsoft.com/office/drawing/2014/main" id="{D8DE325C-B9B6-4B54-B6E6-E8DA4EA0E66D}"/>
              </a:ext>
            </a:extLst>
          </p:cNvPr>
          <p:cNvSpPr txBox="1">
            <a:spLocks/>
          </p:cNvSpPr>
          <p:nvPr/>
        </p:nvSpPr>
        <p:spPr>
          <a:xfrm>
            <a:off x="6660232" y="3807262"/>
            <a:ext cx="1728192" cy="2160240"/>
          </a:xfrm>
          <a:prstGeom prst="rect">
            <a:avLst/>
          </a:prstGeom>
          <a:solidFill>
            <a:srgbClr val="57D3FF"/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  <a:p>
            <a:pPr marL="109728" indent="0" algn="ctr">
              <a:buNone/>
            </a:pPr>
            <a:r>
              <a:rPr lang="de-DE" b="1" dirty="0" err="1"/>
              <a:t>Globali-sation</a:t>
            </a:r>
            <a:r>
              <a:rPr lang="de-DE" b="1" dirty="0"/>
              <a:t> </a:t>
            </a:r>
            <a:r>
              <a:rPr lang="de-DE" b="1" dirty="0" err="1"/>
              <a:t>is</a:t>
            </a:r>
            <a:r>
              <a:rPr lang="de-DE" b="1" dirty="0"/>
              <a:t> </a:t>
            </a:r>
            <a:r>
              <a:rPr lang="de-DE" b="1" dirty="0" err="1"/>
              <a:t>dead</a:t>
            </a:r>
            <a:endParaRPr lang="de-DE" b="1" dirty="0"/>
          </a:p>
        </p:txBody>
      </p:sp>
      <p:sp>
        <p:nvSpPr>
          <p:cNvPr id="9" name="Inhaltsplatzhalter 1">
            <a:extLst>
              <a:ext uri="{FF2B5EF4-FFF2-40B4-BE49-F238E27FC236}">
                <a16:creationId xmlns:a16="http://schemas.microsoft.com/office/drawing/2014/main" id="{CAF8564E-1632-4B3E-9657-007FCEFEF443}"/>
              </a:ext>
            </a:extLst>
          </p:cNvPr>
          <p:cNvSpPr txBox="1">
            <a:spLocks/>
          </p:cNvSpPr>
          <p:nvPr/>
        </p:nvSpPr>
        <p:spPr>
          <a:xfrm>
            <a:off x="4365351" y="3807262"/>
            <a:ext cx="1728192" cy="2160240"/>
          </a:xfrm>
          <a:prstGeom prst="rect">
            <a:avLst/>
          </a:prstGeom>
          <a:solidFill>
            <a:srgbClr val="ABDB77"/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  <a:p>
            <a:pPr marL="109728" indent="0" algn="ctr">
              <a:buNone/>
            </a:pPr>
            <a:r>
              <a:rPr lang="de-DE" b="1" dirty="0"/>
              <a:t>The </a:t>
            </a:r>
            <a:r>
              <a:rPr lang="de-DE" b="1" dirty="0" err="1"/>
              <a:t>Rise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Robots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72B455F4-09D4-4103-BA67-7904209F3A7A}"/>
              </a:ext>
            </a:extLst>
          </p:cNvPr>
          <p:cNvCxnSpPr/>
          <p:nvPr/>
        </p:nvCxnSpPr>
        <p:spPr>
          <a:xfrm>
            <a:off x="323528" y="2708920"/>
            <a:ext cx="648072" cy="0"/>
          </a:xfrm>
          <a:prstGeom prst="straightConnector1">
            <a:avLst/>
          </a:prstGeom>
          <a:ln w="57150">
            <a:solidFill>
              <a:srgbClr val="B7001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6C666DAD-E542-4141-93BD-A75B331C2AD3}"/>
              </a:ext>
            </a:extLst>
          </p:cNvPr>
          <p:cNvCxnSpPr>
            <a:cxnSpLocks/>
          </p:cNvCxnSpPr>
          <p:nvPr/>
        </p:nvCxnSpPr>
        <p:spPr>
          <a:xfrm>
            <a:off x="2699792" y="2683821"/>
            <a:ext cx="494289" cy="0"/>
          </a:xfrm>
          <a:prstGeom prst="straightConnector1">
            <a:avLst/>
          </a:prstGeom>
          <a:ln w="57150">
            <a:solidFill>
              <a:srgbClr val="B7001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59E1BDE3-CE54-428D-AB40-7853E4B44117}"/>
              </a:ext>
            </a:extLst>
          </p:cNvPr>
          <p:cNvCxnSpPr>
            <a:cxnSpLocks/>
          </p:cNvCxnSpPr>
          <p:nvPr/>
        </p:nvCxnSpPr>
        <p:spPr>
          <a:xfrm>
            <a:off x="4922273" y="2683821"/>
            <a:ext cx="497943" cy="0"/>
          </a:xfrm>
          <a:prstGeom prst="straightConnector1">
            <a:avLst/>
          </a:prstGeom>
          <a:ln w="57150">
            <a:solidFill>
              <a:srgbClr val="B7001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BB47891E-9EE9-4EAC-B546-ACDF1780FE17}"/>
              </a:ext>
            </a:extLst>
          </p:cNvPr>
          <p:cNvCxnSpPr>
            <a:cxnSpLocks/>
          </p:cNvCxnSpPr>
          <p:nvPr/>
        </p:nvCxnSpPr>
        <p:spPr>
          <a:xfrm>
            <a:off x="7148408" y="2683821"/>
            <a:ext cx="1744072" cy="25099"/>
          </a:xfrm>
          <a:prstGeom prst="straightConnector1">
            <a:avLst/>
          </a:prstGeom>
          <a:ln w="57150">
            <a:solidFill>
              <a:srgbClr val="B7001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2761444B-3081-4700-91F9-E78153A63C6E}"/>
              </a:ext>
            </a:extLst>
          </p:cNvPr>
          <p:cNvCxnSpPr>
            <a:cxnSpLocks/>
          </p:cNvCxnSpPr>
          <p:nvPr/>
        </p:nvCxnSpPr>
        <p:spPr>
          <a:xfrm>
            <a:off x="323528" y="5013176"/>
            <a:ext cx="1744072" cy="25099"/>
          </a:xfrm>
          <a:prstGeom prst="straightConnector1">
            <a:avLst/>
          </a:prstGeom>
          <a:ln w="57150">
            <a:solidFill>
              <a:srgbClr val="B7001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6BEF74B6-4054-4CA1-9732-0668899C77AD}"/>
              </a:ext>
            </a:extLst>
          </p:cNvPr>
          <p:cNvCxnSpPr>
            <a:cxnSpLocks/>
          </p:cNvCxnSpPr>
          <p:nvPr/>
        </p:nvCxnSpPr>
        <p:spPr>
          <a:xfrm>
            <a:off x="3815916" y="5013176"/>
            <a:ext cx="549435" cy="12549"/>
          </a:xfrm>
          <a:prstGeom prst="straightConnector1">
            <a:avLst/>
          </a:prstGeom>
          <a:ln w="57150">
            <a:solidFill>
              <a:srgbClr val="B7001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98ECAF0F-E93A-4A60-AB67-D4ACBF12EF6A}"/>
              </a:ext>
            </a:extLst>
          </p:cNvPr>
          <p:cNvCxnSpPr>
            <a:cxnSpLocks/>
          </p:cNvCxnSpPr>
          <p:nvPr/>
        </p:nvCxnSpPr>
        <p:spPr>
          <a:xfrm>
            <a:off x="6093543" y="5013176"/>
            <a:ext cx="566689" cy="0"/>
          </a:xfrm>
          <a:prstGeom prst="straightConnector1">
            <a:avLst/>
          </a:prstGeom>
          <a:ln w="57150">
            <a:solidFill>
              <a:srgbClr val="B7001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>
            <a:extLst>
              <a:ext uri="{FF2B5EF4-FFF2-40B4-BE49-F238E27FC236}">
                <a16:creationId xmlns:a16="http://schemas.microsoft.com/office/drawing/2014/main" id="{0DCECD7A-38D7-4A11-A7A1-3371727B1E37}"/>
              </a:ext>
            </a:extLst>
          </p:cNvPr>
          <p:cNvSpPr/>
          <p:nvPr/>
        </p:nvSpPr>
        <p:spPr>
          <a:xfrm>
            <a:off x="6582726" y="353941"/>
            <a:ext cx="24641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Die mündliche Abiturprüfung im Basisfach</a:t>
            </a:r>
          </a:p>
        </p:txBody>
      </p:sp>
    </p:spTree>
    <p:extLst>
      <p:ext uri="{BB962C8B-B14F-4D97-AF65-F5344CB8AC3E}">
        <p14:creationId xmlns:p14="http://schemas.microsoft.com/office/powerpoint/2010/main" val="2738265588"/>
      </p:ext>
    </p:extLst>
  </p:cSld>
  <p:clrMapOvr>
    <a:masterClrMapping/>
  </p:clrMapOvr>
  <p:transition>
    <p:pull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vorlage_KM-Rot ZSL-Logo">
  <a:themeElements>
    <a:clrScheme name="Benutzerdefiniert 6">
      <a:dk1>
        <a:srgbClr val="000000"/>
      </a:dk1>
      <a:lt1>
        <a:srgbClr val="FFFFC1"/>
      </a:lt1>
      <a:dk2>
        <a:srgbClr val="5F5F5F"/>
      </a:dk2>
      <a:lt2>
        <a:srgbClr val="BF0000"/>
      </a:lt2>
      <a:accent1>
        <a:srgbClr val="FF6D6D"/>
      </a:accent1>
      <a:accent2>
        <a:srgbClr val="BF0000"/>
      </a:accent2>
      <a:accent3>
        <a:srgbClr val="BF0000"/>
      </a:accent3>
      <a:accent4>
        <a:srgbClr val="920000"/>
      </a:accent4>
      <a:accent5>
        <a:srgbClr val="C9C9C9"/>
      </a:accent5>
      <a:accent6>
        <a:srgbClr val="920000"/>
      </a:accent6>
      <a:hlink>
        <a:srgbClr val="FF0000"/>
      </a:hlink>
      <a:folHlink>
        <a:srgbClr val="7030A0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Formatvorlage_rot Logo Bildung</Template>
  <TotalTime>0</TotalTime>
  <Words>1243</Words>
  <Application>Microsoft Office PowerPoint</Application>
  <PresentationFormat>Bildschirmpräsentation (4:3)</PresentationFormat>
  <Paragraphs>250</Paragraphs>
  <Slides>27</Slides>
  <Notes>27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2" baseType="lpstr">
      <vt:lpstr>Arial</vt:lpstr>
      <vt:lpstr>Calibri</vt:lpstr>
      <vt:lpstr>Garamond</vt:lpstr>
      <vt:lpstr>Georgia</vt:lpstr>
      <vt:lpstr>Formatvorlage_KM-Rot ZSL-Logo</vt:lpstr>
      <vt:lpstr>Die mündliche Abiturprüfung im Basisfach </vt:lpstr>
      <vt:lpstr> Die mündliche Abiturprüfung im Basisfach </vt:lpstr>
      <vt:lpstr>PowerPoint-Präsentation</vt:lpstr>
      <vt:lpstr>PowerPoint-Präsentation</vt:lpstr>
      <vt:lpstr>PowerPoint-Präsentation</vt:lpstr>
      <vt:lpstr> Kriterien Textanalyse: </vt:lpstr>
      <vt:lpstr>Was der Bildungsplan zu Texten sagt…</vt:lpstr>
      <vt:lpstr>Textniveau laut Bildungsplan:</vt:lpstr>
      <vt:lpstr> Textanalyse </vt:lpstr>
      <vt:lpstr> Textanalyse </vt:lpstr>
      <vt:lpstr>Textanalyse</vt:lpstr>
      <vt:lpstr> Textanalyse </vt:lpstr>
      <vt:lpstr>Textanalyse</vt:lpstr>
      <vt:lpstr>Textanalyse </vt:lpstr>
      <vt:lpstr> Textanalyse  </vt:lpstr>
      <vt:lpstr>PowerPoint-Präsentation</vt:lpstr>
      <vt:lpstr>Kriterien für Aufgaben</vt:lpstr>
      <vt:lpstr>PowerPoint-Präsentation</vt:lpstr>
      <vt:lpstr>Der Erwartungshorizont</vt:lpstr>
      <vt:lpstr>WICHTIG!!!!!</vt:lpstr>
      <vt:lpstr>PowerPoint-Präsentation</vt:lpstr>
      <vt:lpstr>Die Kriterien der Bewertung</vt:lpstr>
      <vt:lpstr>Wrapping it up</vt:lpstr>
      <vt:lpstr>Wrapping it up</vt:lpstr>
      <vt:lpstr>Wrapping it up</vt:lpstr>
      <vt:lpstr>Wrapping it up</vt:lpstr>
      <vt:lpstr>Quellen</vt:lpstr>
    </vt:vector>
  </TitlesOfParts>
  <Company>IZLBW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 ZSL</dc:title>
  <dc:creator>Schock, Kai (KM);du Prel, Florence (LS)</dc:creator>
  <cp:lastModifiedBy>Jan Giebeler</cp:lastModifiedBy>
  <cp:revision>190</cp:revision>
  <cp:lastPrinted>2020-04-13T11:12:52Z</cp:lastPrinted>
  <dcterms:created xsi:type="dcterms:W3CDTF">2014-03-18T09:41:04Z</dcterms:created>
  <dcterms:modified xsi:type="dcterms:W3CDTF">2020-09-06T17:16:54Z</dcterms:modified>
</cp:coreProperties>
</file>